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804" r:id="rId1"/>
  </p:sldMasterIdLst>
  <p:sldIdLst>
    <p:sldId id="256" r:id="rId2"/>
    <p:sldId id="257" r:id="rId3"/>
    <p:sldId id="271" r:id="rId4"/>
    <p:sldId id="270" r:id="rId5"/>
    <p:sldId id="262" r:id="rId6"/>
    <p:sldId id="267" r:id="rId7"/>
    <p:sldId id="258" r:id="rId8"/>
    <p:sldId id="261" r:id="rId9"/>
    <p:sldId id="264" r:id="rId10"/>
    <p:sldId id="266" r:id="rId11"/>
    <p:sldId id="279" r:id="rId12"/>
    <p:sldId id="268" r:id="rId13"/>
    <p:sldId id="269" r:id="rId14"/>
    <p:sldId id="280" r:id="rId15"/>
    <p:sldId id="299" r:id="rId16"/>
    <p:sldId id="300" r:id="rId17"/>
    <p:sldId id="301" r:id="rId18"/>
    <p:sldId id="302" r:id="rId19"/>
    <p:sldId id="303" r:id="rId20"/>
    <p:sldId id="304" r:id="rId21"/>
    <p:sldId id="305" r:id="rId22"/>
    <p:sldId id="306" r:id="rId23"/>
    <p:sldId id="307" r:id="rId24"/>
    <p:sldId id="308" r:id="rId25"/>
    <p:sldId id="309" r:id="rId26"/>
    <p:sldId id="310" r:id="rId27"/>
    <p:sldId id="312" r:id="rId28"/>
    <p:sldId id="313" r:id="rId29"/>
    <p:sldId id="314" r:id="rId30"/>
    <p:sldId id="272" r:id="rId31"/>
    <p:sldId id="273" r:id="rId32"/>
    <p:sldId id="274" r:id="rId33"/>
    <p:sldId id="275" r:id="rId34"/>
    <p:sldId id="276" r:id="rId35"/>
    <p:sldId id="277" r:id="rId36"/>
    <p:sldId id="278" r:id="rId37"/>
    <p:sldId id="291" r:id="rId38"/>
    <p:sldId id="292" r:id="rId39"/>
    <p:sldId id="282" r:id="rId40"/>
    <p:sldId id="289" r:id="rId41"/>
    <p:sldId id="290" r:id="rId42"/>
    <p:sldId id="283" r:id="rId43"/>
    <p:sldId id="284" r:id="rId44"/>
    <p:sldId id="285" r:id="rId45"/>
    <p:sldId id="286" r:id="rId46"/>
    <p:sldId id="287" r:id="rId47"/>
    <p:sldId id="288" r:id="rId48"/>
    <p:sldId id="293" r:id="rId49"/>
    <p:sldId id="294" r:id="rId50"/>
    <p:sldId id="295" r:id="rId51"/>
    <p:sldId id="296" r:id="rId52"/>
    <p:sldId id="297" r:id="rId53"/>
    <p:sldId id="298" r:id="rId5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4" d="100"/>
          <a:sy n="104" d="100"/>
        </p:scale>
        <p:origin x="-17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76A725B6-A691-46B5-8980-BD513DA170AD}" type="datetimeFigureOut">
              <a:rPr lang="el-GR" smtClean="0"/>
              <a:pPr/>
              <a:t>15/2/2024</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7EA89144-9615-48D8-9C32-AEC5CEDD21E2}"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76A725B6-A691-46B5-8980-BD513DA170AD}" type="datetimeFigureOut">
              <a:rPr lang="el-GR" smtClean="0"/>
              <a:pPr/>
              <a:t>15/2/2024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EA89144-9615-48D8-9C32-AEC5CEDD21E2}"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76A725B6-A691-46B5-8980-BD513DA170AD}" type="datetimeFigureOut">
              <a:rPr lang="el-GR" smtClean="0"/>
              <a:pPr/>
              <a:t>15/2/2024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EA89144-9615-48D8-9C32-AEC5CEDD21E2}"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76A725B6-A691-46B5-8980-BD513DA170AD}" type="datetimeFigureOut">
              <a:rPr lang="el-GR" smtClean="0"/>
              <a:pPr/>
              <a:t>15/2/2024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EA89144-9615-48D8-9C32-AEC5CEDD21E2}"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76A725B6-A691-46B5-8980-BD513DA170AD}" type="datetimeFigureOut">
              <a:rPr lang="el-GR" smtClean="0"/>
              <a:pPr/>
              <a:t>15/2/2024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EA89144-9615-48D8-9C32-AEC5CEDD21E2}"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76A725B6-A691-46B5-8980-BD513DA170AD}" type="datetimeFigureOut">
              <a:rPr lang="el-GR" smtClean="0"/>
              <a:pPr/>
              <a:t>15/2/2024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EA89144-9615-48D8-9C32-AEC5CEDD21E2}"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76A725B6-A691-46B5-8980-BD513DA170AD}" type="datetimeFigureOut">
              <a:rPr lang="el-GR" smtClean="0"/>
              <a:pPr/>
              <a:t>15/2/2024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7EA89144-9615-48D8-9C32-AEC5CEDD21E2}"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76A725B6-A691-46B5-8980-BD513DA170AD}" type="datetimeFigureOut">
              <a:rPr lang="el-GR" smtClean="0"/>
              <a:pPr/>
              <a:t>15/2/2024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7EA89144-9615-48D8-9C32-AEC5CEDD21E2}"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76A725B6-A691-46B5-8980-BD513DA170AD}" type="datetimeFigureOut">
              <a:rPr lang="el-GR" smtClean="0"/>
              <a:pPr/>
              <a:t>15/2/2024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7EA89144-9615-48D8-9C32-AEC5CEDD21E2}"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76A725B6-A691-46B5-8980-BD513DA170AD}" type="datetimeFigureOut">
              <a:rPr lang="el-GR" smtClean="0"/>
              <a:pPr/>
              <a:t>15/2/2024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EA89144-9615-48D8-9C32-AEC5CEDD21E2}"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76A725B6-A691-46B5-8980-BD513DA170AD}" type="datetimeFigureOut">
              <a:rPr lang="el-GR" smtClean="0"/>
              <a:pPr/>
              <a:t>15/2/2024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7EA89144-9615-48D8-9C32-AEC5CEDD21E2}" type="slidenum">
              <a:rPr lang="el-GR" smtClean="0"/>
              <a:pPr/>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6A725B6-A691-46B5-8980-BD513DA170AD}" type="datetimeFigureOut">
              <a:rPr lang="el-GR" smtClean="0"/>
              <a:pPr/>
              <a:t>15/2/2024</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EA89144-9615-48D8-9C32-AEC5CEDD21E2}" type="slidenum">
              <a:rPr lang="el-GR" smtClean="0"/>
              <a:pPr/>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b="1" dirty="0" smtClean="0">
                <a:solidFill>
                  <a:srgbClr val="FF0000"/>
                </a:solidFill>
              </a:rPr>
              <a:t>ΕΚΣΦΑΛΜΑΤΩΣΗ</a:t>
            </a:r>
            <a:endParaRPr lang="el-GR" b="1" dirty="0">
              <a:solidFill>
                <a:srgbClr val="FF0000"/>
              </a:solidFill>
            </a:endParaRPr>
          </a:p>
        </p:txBody>
      </p:sp>
      <p:sp>
        <p:nvSpPr>
          <p:cNvPr id="3" name="2 - Υπότιτλος"/>
          <p:cNvSpPr>
            <a:spLocks noGrp="1"/>
          </p:cNvSpPr>
          <p:nvPr>
            <p:ph type="subTitle" idx="1"/>
          </p:nvPr>
        </p:nvSpPr>
        <p:spPr>
          <a:xfrm>
            <a:off x="571472" y="3571876"/>
            <a:ext cx="8072494" cy="2066924"/>
          </a:xfrm>
        </p:spPr>
        <p:txBody>
          <a:bodyPr>
            <a:normAutofit fontScale="85000" lnSpcReduction="10000"/>
          </a:bodyPr>
          <a:lstStyle/>
          <a:p>
            <a:pPr algn="l"/>
            <a:r>
              <a:rPr lang="el-GR" dirty="0" smtClean="0">
                <a:solidFill>
                  <a:schemeClr val="tx1"/>
                </a:solidFill>
              </a:rPr>
              <a:t>Ορισμός:</a:t>
            </a:r>
          </a:p>
          <a:p>
            <a:pPr algn="l"/>
            <a:r>
              <a:rPr lang="el-GR" dirty="0" smtClean="0">
                <a:solidFill>
                  <a:schemeClr val="tx1"/>
                </a:solidFill>
              </a:rPr>
              <a:t>Η διαδικασία ελέγχου ,εντοπισμού και διόρθωσης σφαλμάτων/λαθών ενός προγράμματος ονομάζεται </a:t>
            </a:r>
            <a:r>
              <a:rPr lang="el-GR" dirty="0" err="1" smtClean="0">
                <a:solidFill>
                  <a:schemeClr val="tx1"/>
                </a:solidFill>
              </a:rPr>
              <a:t>εκσφαλμάτωση</a:t>
            </a:r>
            <a:r>
              <a:rPr lang="el-GR" dirty="0" smtClean="0">
                <a:solidFill>
                  <a:schemeClr val="tx1"/>
                </a:solidFill>
              </a:rPr>
              <a:t> .</a:t>
            </a:r>
          </a:p>
          <a:p>
            <a:pPr algn="l"/>
            <a:r>
              <a:rPr lang="el-GR" dirty="0" smtClean="0">
                <a:solidFill>
                  <a:schemeClr val="tx1"/>
                </a:solidFill>
              </a:rPr>
              <a:t> Στόχος της είναι ο εντοπισμός των σημείων του προγράμματος που προκαλούν προβλήματα στην λειτουργία του</a:t>
            </a:r>
            <a:r>
              <a:rPr lang="el-GR" dirty="0" smtClean="0"/>
              <a:t>.</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214290"/>
            <a:ext cx="8229600" cy="857256"/>
          </a:xfrm>
        </p:spPr>
        <p:txBody>
          <a:bodyPr>
            <a:normAutofit fontScale="90000"/>
          </a:bodyPr>
          <a:lstStyle/>
          <a:p>
            <a:r>
              <a:rPr lang="el-GR" sz="2800" b="1" dirty="0" smtClean="0">
                <a:solidFill>
                  <a:srgbClr val="FF0000"/>
                </a:solidFill>
              </a:rPr>
              <a:t>Λάθη κατά την εκτέλεση (που οδηγούν σε αντικανονικό τερματισμό του προγράμματος)</a:t>
            </a:r>
            <a:endParaRPr lang="el-GR" sz="2800" dirty="0">
              <a:solidFill>
                <a:srgbClr val="FF0000"/>
              </a:solidFill>
            </a:endParaRPr>
          </a:p>
        </p:txBody>
      </p:sp>
      <p:sp>
        <p:nvSpPr>
          <p:cNvPr id="3" name="2 - Θέση κειμένου"/>
          <p:cNvSpPr>
            <a:spLocks noGrp="1"/>
          </p:cNvSpPr>
          <p:nvPr>
            <p:ph type="body" idx="1"/>
          </p:nvPr>
        </p:nvSpPr>
        <p:spPr>
          <a:xfrm>
            <a:off x="500034" y="1285860"/>
            <a:ext cx="7758138" cy="639762"/>
          </a:xfrm>
        </p:spPr>
        <p:txBody>
          <a:bodyPr>
            <a:normAutofit fontScale="77500" lnSpcReduction="20000"/>
          </a:bodyPr>
          <a:lstStyle/>
          <a:p>
            <a:r>
              <a:rPr lang="el-GR" dirty="0" smtClean="0"/>
              <a:t>Λάθη που μπορεί να οφείλονται στην κακή κατανόηση προβλήματος λανθασμένη απόδοση αλγορίθμου ή κακή σχεδίαση προγράμματος.</a:t>
            </a:r>
            <a:endParaRPr lang="el-GR" dirty="0"/>
          </a:p>
        </p:txBody>
      </p:sp>
      <p:sp>
        <p:nvSpPr>
          <p:cNvPr id="7" name="2 - Θέση κειμένου"/>
          <p:cNvSpPr>
            <a:spLocks noGrp="1"/>
          </p:cNvSpPr>
          <p:nvPr>
            <p:ph type="body" sz="half" idx="3"/>
          </p:nvPr>
        </p:nvSpPr>
        <p:spPr>
          <a:xfrm>
            <a:off x="571472" y="2000240"/>
            <a:ext cx="7758138" cy="785818"/>
          </a:xfrm>
        </p:spPr>
        <p:txBody>
          <a:bodyPr>
            <a:normAutofit/>
          </a:bodyPr>
          <a:lstStyle/>
          <a:p>
            <a:r>
              <a:rPr lang="el-GR" dirty="0" smtClean="0"/>
              <a:t>Πιθανά Λάθη κατά την εκτέλεση του προγράμματος μπορεί να είναι:</a:t>
            </a:r>
            <a:endParaRPr lang="el-GR" dirty="0"/>
          </a:p>
        </p:txBody>
      </p:sp>
      <p:sp>
        <p:nvSpPr>
          <p:cNvPr id="4" name="3 - Θέση περιεχομένου"/>
          <p:cNvSpPr>
            <a:spLocks noGrp="1"/>
          </p:cNvSpPr>
          <p:nvPr>
            <p:ph sz="quarter" idx="2"/>
          </p:nvPr>
        </p:nvSpPr>
        <p:spPr>
          <a:xfrm>
            <a:off x="214282" y="2928934"/>
            <a:ext cx="8715436" cy="3736974"/>
          </a:xfrm>
        </p:spPr>
        <p:txBody>
          <a:bodyPr>
            <a:normAutofit/>
          </a:bodyPr>
          <a:lstStyle/>
          <a:p>
            <a:r>
              <a:rPr lang="el-GR" b="1" i="1" dirty="0" smtClean="0"/>
              <a:t>Χρήση μη αρχικοποιημένης μεταβλητής.</a:t>
            </a:r>
          </a:p>
          <a:p>
            <a:r>
              <a:rPr lang="el-GR" b="1" i="1" dirty="0" smtClean="0"/>
              <a:t>Προσπάθεια διαίρεσης αριθμού με το μηδέν. (</a:t>
            </a:r>
            <a:r>
              <a:rPr lang="el-GR" b="1" i="1" dirty="0" err="1" smtClean="0"/>
              <a:t>καθοριστικότητα</a:t>
            </a:r>
            <a:r>
              <a:rPr lang="el-GR" b="1" i="1" dirty="0" smtClean="0"/>
              <a:t>)</a:t>
            </a:r>
          </a:p>
          <a:p>
            <a:r>
              <a:rPr lang="el-GR" b="1" i="1" dirty="0" smtClean="0"/>
              <a:t>Αρνητική τιμή σε </a:t>
            </a:r>
            <a:r>
              <a:rPr lang="el-GR" b="1" i="1" dirty="0" err="1" smtClean="0"/>
              <a:t>υπόριζο</a:t>
            </a:r>
            <a:r>
              <a:rPr lang="el-GR" b="1" i="1" dirty="0" smtClean="0"/>
              <a:t>. (</a:t>
            </a:r>
            <a:r>
              <a:rPr lang="el-GR" b="1" i="1" dirty="0" err="1" smtClean="0"/>
              <a:t>καθοριστικότητα</a:t>
            </a:r>
            <a:r>
              <a:rPr lang="el-GR" b="1" i="1" dirty="0" smtClean="0"/>
              <a:t>)</a:t>
            </a:r>
          </a:p>
          <a:p>
            <a:r>
              <a:rPr lang="el-GR" b="1" i="1" dirty="0" smtClean="0"/>
              <a:t>Χρήση κελιών πίνακα εκτός ορίου ή αρνητικού.</a:t>
            </a:r>
          </a:p>
          <a:p>
            <a:r>
              <a:rPr lang="el-GR" b="1" i="1" dirty="0" err="1" smtClean="0"/>
              <a:t>Ατέρμονας</a:t>
            </a:r>
            <a:r>
              <a:rPr lang="el-GR" b="1" i="1" dirty="0" smtClean="0"/>
              <a:t> βρόχος (περατότητα)</a:t>
            </a:r>
          </a:p>
          <a:p>
            <a:r>
              <a:rPr lang="el-GR" b="1" i="1" dirty="0" smtClean="0"/>
              <a:t>Εκτέλεση κώδικα με δεδομένα που δεν μπορεί να χειριστεί.</a:t>
            </a:r>
          </a:p>
          <a:p>
            <a:r>
              <a:rPr lang="el-GR" b="1" i="1" dirty="0" smtClean="0"/>
              <a:t>Υπερχείλιση αριθμητικής μεταβλητής.</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 calcmode="lin" valueType="num">
                                      <p:cBhvr additive="base">
                                        <p:cTn id="19"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 calcmode="lin" valueType="num">
                                      <p:cBhvr additive="base">
                                        <p:cTn id="25"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1" end="1"/>
                                            </p:txEl>
                                          </p:spTgt>
                                        </p:tgtEl>
                                        <p:attrNameLst>
                                          <p:attrName>style.visibility</p:attrName>
                                        </p:attrNameLst>
                                      </p:cBhvr>
                                      <p:to>
                                        <p:strVal val="visible"/>
                                      </p:to>
                                    </p:set>
                                    <p:anim calcmode="lin" valueType="num">
                                      <p:cBhvr additive="base">
                                        <p:cTn id="3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2" end="2"/>
                                            </p:txEl>
                                          </p:spTgt>
                                        </p:tgtEl>
                                        <p:attrNameLst>
                                          <p:attrName>style.visibility</p:attrName>
                                        </p:attrNameLst>
                                      </p:cBhvr>
                                      <p:to>
                                        <p:strVal val="visible"/>
                                      </p:to>
                                    </p:set>
                                    <p:anim calcmode="lin" valueType="num">
                                      <p:cBhvr additive="base">
                                        <p:cTn id="3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3" end="3"/>
                                            </p:txEl>
                                          </p:spTgt>
                                        </p:tgtEl>
                                        <p:attrNameLst>
                                          <p:attrName>style.visibility</p:attrName>
                                        </p:attrNameLst>
                                      </p:cBhvr>
                                      <p:to>
                                        <p:strVal val="visible"/>
                                      </p:to>
                                    </p:set>
                                    <p:anim calcmode="lin" valueType="num">
                                      <p:cBhvr additive="base">
                                        <p:cTn id="4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
                                            <p:txEl>
                                              <p:pRg st="4" end="4"/>
                                            </p:txEl>
                                          </p:spTgt>
                                        </p:tgtEl>
                                        <p:attrNameLst>
                                          <p:attrName>style.visibility</p:attrName>
                                        </p:attrNameLst>
                                      </p:cBhvr>
                                      <p:to>
                                        <p:strVal val="visible"/>
                                      </p:to>
                                    </p:set>
                                    <p:anim calcmode="lin" valueType="num">
                                      <p:cBhvr additive="base">
                                        <p:cTn id="4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4">
                                            <p:txEl>
                                              <p:pRg st="5" end="5"/>
                                            </p:txEl>
                                          </p:spTgt>
                                        </p:tgtEl>
                                        <p:attrNameLst>
                                          <p:attrName>style.visibility</p:attrName>
                                        </p:attrNameLst>
                                      </p:cBhvr>
                                      <p:to>
                                        <p:strVal val="visible"/>
                                      </p:to>
                                    </p:set>
                                    <p:anim calcmode="lin" valueType="num">
                                      <p:cBhvr additive="base">
                                        <p:cTn id="5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4">
                                            <p:txEl>
                                              <p:pRg st="6" end="6"/>
                                            </p:txEl>
                                          </p:spTgt>
                                        </p:tgtEl>
                                        <p:attrNameLst>
                                          <p:attrName>style.visibility</p:attrName>
                                        </p:attrNameLst>
                                      </p:cBhvr>
                                      <p:to>
                                        <p:strVal val="visible"/>
                                      </p:to>
                                    </p:set>
                                    <p:anim calcmode="lin" valueType="num">
                                      <p:cBhvr additive="base">
                                        <p:cTn id="6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7" grpId="0" build="p"/>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142852"/>
            <a:ext cx="8443914" cy="428628"/>
          </a:xfrm>
        </p:spPr>
        <p:txBody>
          <a:bodyPr>
            <a:noAutofit/>
          </a:bodyPr>
          <a:lstStyle/>
          <a:p>
            <a:pPr algn="ctr"/>
            <a:r>
              <a:rPr lang="el-GR" sz="2400" dirty="0" smtClean="0">
                <a:solidFill>
                  <a:srgbClr val="FF0000"/>
                </a:solidFill>
              </a:rPr>
              <a:t>Λάθη που οδηγούν σε αντικανονικό τερματισμό του προγράμματος</a:t>
            </a:r>
            <a:endParaRPr lang="el-GR" sz="2400" dirty="0">
              <a:solidFill>
                <a:srgbClr val="FF0000"/>
              </a:solidFill>
            </a:endParaRPr>
          </a:p>
        </p:txBody>
      </p:sp>
      <p:sp>
        <p:nvSpPr>
          <p:cNvPr id="3" name="2 - Θέση κειμένου"/>
          <p:cNvSpPr>
            <a:spLocks noGrp="1"/>
          </p:cNvSpPr>
          <p:nvPr>
            <p:ph type="body" idx="1"/>
          </p:nvPr>
        </p:nvSpPr>
        <p:spPr>
          <a:xfrm>
            <a:off x="214282" y="642918"/>
            <a:ext cx="8715436" cy="1500198"/>
          </a:xfrm>
        </p:spPr>
        <p:txBody>
          <a:bodyPr/>
          <a:lstStyle/>
          <a:p>
            <a:r>
              <a:rPr lang="el-GR" sz="1400" dirty="0" smtClean="0"/>
              <a:t>«Να αναπτύξετε πρόγραμμα σε ΓΛΩΣΣΑ που να διαβάζει το ύψος των μελών ενός χορευτικού ομίλου και να υπολογίζει τον μέσο όρο τους. Το ύψος κάθε μέλους δίνεται σε μέτρα. Για να σταματήσει  η εισαγωγή των δεδομένων ο χρήστης πρέπει να εισάγει μια αρνητική τιμή». Δίνεται το  παρακάτω πρόγραμμα και καλείστε να εντοπίσετε τυχόν λάθη που θα μπορούσαν να οδηγήσουν σε αντικανονικό τερματισμό του προγράμματος και να προτείνετε διορθώσεις. Τι θα συμβεί αν ο χρήστης κατά την πρώτη ανάγνωση του ύψους δώσει την τιμή -1; Διασταυρώστε την απάντησή σας με αυτή που ακολουθεί.</a:t>
            </a:r>
            <a:endParaRPr lang="el-GR" sz="1400" dirty="0"/>
          </a:p>
        </p:txBody>
      </p:sp>
      <p:sp>
        <p:nvSpPr>
          <p:cNvPr id="5" name="4 - Θέση περιεχομένου"/>
          <p:cNvSpPr>
            <a:spLocks noGrp="1"/>
          </p:cNvSpPr>
          <p:nvPr>
            <p:ph sz="quarter" idx="2"/>
          </p:nvPr>
        </p:nvSpPr>
        <p:spPr>
          <a:xfrm>
            <a:off x="642910" y="2214554"/>
            <a:ext cx="4572032" cy="4429156"/>
          </a:xfrm>
        </p:spPr>
        <p:txBody>
          <a:bodyPr>
            <a:noAutofit/>
          </a:bodyPr>
          <a:lstStyle/>
          <a:p>
            <a:pPr>
              <a:spcBef>
                <a:spcPts val="0"/>
              </a:spcBef>
            </a:pPr>
            <a:r>
              <a:rPr lang="el-GR" sz="1600" b="1" dirty="0" smtClean="0">
                <a:solidFill>
                  <a:schemeClr val="accent1">
                    <a:lumMod val="75000"/>
                  </a:schemeClr>
                </a:solidFill>
                <a:latin typeface="Courier New" pitchFamily="49" charset="0"/>
                <a:cs typeface="Courier New" pitchFamily="49" charset="0"/>
              </a:rPr>
              <a:t>ΠΡΟΓΡΑΜΜΑ</a:t>
            </a:r>
            <a:r>
              <a:rPr lang="el-GR" sz="1600" dirty="0" smtClean="0">
                <a:latin typeface="Courier New" pitchFamily="49" charset="0"/>
                <a:cs typeface="Courier New" pitchFamily="49" charset="0"/>
              </a:rPr>
              <a:t> </a:t>
            </a:r>
            <a:r>
              <a:rPr lang="el-GR" sz="1600" dirty="0" err="1" smtClean="0">
                <a:latin typeface="Courier New" pitchFamily="49" charset="0"/>
                <a:cs typeface="Courier New" pitchFamily="49" charset="0"/>
              </a:rPr>
              <a:t>Μέσος_όρος_ύψους</a:t>
            </a:r>
            <a:r>
              <a:rPr lang="el-GR" sz="1600" dirty="0" smtClean="0">
                <a:latin typeface="Courier New" pitchFamily="49" charset="0"/>
                <a:cs typeface="Courier New" pitchFamily="49" charset="0"/>
              </a:rPr>
              <a:t> </a:t>
            </a:r>
          </a:p>
          <a:p>
            <a:pPr>
              <a:spcBef>
                <a:spcPts val="0"/>
              </a:spcBef>
            </a:pPr>
            <a:r>
              <a:rPr lang="el-GR" sz="1600" b="1" dirty="0" smtClean="0">
                <a:solidFill>
                  <a:schemeClr val="accent1">
                    <a:lumMod val="75000"/>
                  </a:schemeClr>
                </a:solidFill>
                <a:latin typeface="Courier New" pitchFamily="49" charset="0"/>
                <a:cs typeface="Courier New" pitchFamily="49" charset="0"/>
              </a:rPr>
              <a:t>ΜΕΤΑΒΛΗΤΕΣ </a:t>
            </a:r>
          </a:p>
          <a:p>
            <a:pPr>
              <a:spcBef>
                <a:spcPts val="0"/>
              </a:spcBef>
            </a:pPr>
            <a:r>
              <a:rPr lang="el-GR" sz="1600" b="1" dirty="0" smtClean="0">
                <a:solidFill>
                  <a:schemeClr val="accent1">
                    <a:lumMod val="75000"/>
                  </a:schemeClr>
                </a:solidFill>
                <a:latin typeface="Courier New" pitchFamily="49" charset="0"/>
                <a:cs typeface="Courier New" pitchFamily="49" charset="0"/>
              </a:rPr>
              <a:t>ΑΚΕΡΑΙΕΣ:</a:t>
            </a:r>
            <a:r>
              <a:rPr lang="el-GR" sz="1600" dirty="0" smtClean="0">
                <a:latin typeface="Courier New" pitchFamily="49" charset="0"/>
                <a:cs typeface="Courier New" pitchFamily="49" charset="0"/>
              </a:rPr>
              <a:t> πλήθος </a:t>
            </a:r>
          </a:p>
          <a:p>
            <a:pPr>
              <a:spcBef>
                <a:spcPts val="0"/>
              </a:spcBef>
            </a:pPr>
            <a:r>
              <a:rPr lang="el-GR" sz="1600" b="1" dirty="0" smtClean="0">
                <a:solidFill>
                  <a:schemeClr val="accent1">
                    <a:lumMod val="75000"/>
                  </a:schemeClr>
                </a:solidFill>
                <a:latin typeface="Courier New" pitchFamily="49" charset="0"/>
                <a:cs typeface="Courier New" pitchFamily="49" charset="0"/>
              </a:rPr>
              <a:t>ΠΡΑΓΜΑΤΙΚΕΣ</a:t>
            </a:r>
            <a:r>
              <a:rPr lang="el-GR" sz="1600" dirty="0" smtClean="0">
                <a:latin typeface="Courier New" pitchFamily="49" charset="0"/>
                <a:cs typeface="Courier New" pitchFamily="49" charset="0"/>
              </a:rPr>
              <a:t>: ύψος, Σ, ΜΟ </a:t>
            </a:r>
          </a:p>
          <a:p>
            <a:pPr>
              <a:spcBef>
                <a:spcPts val="0"/>
              </a:spcBef>
            </a:pPr>
            <a:r>
              <a:rPr lang="el-GR" sz="1600" b="1" dirty="0" smtClean="0">
                <a:solidFill>
                  <a:schemeClr val="accent1">
                    <a:lumMod val="75000"/>
                  </a:schemeClr>
                </a:solidFill>
                <a:latin typeface="Courier New" pitchFamily="49" charset="0"/>
                <a:cs typeface="Courier New" pitchFamily="49" charset="0"/>
              </a:rPr>
              <a:t>ΑΡΧΗ</a:t>
            </a:r>
            <a:r>
              <a:rPr lang="el-GR" sz="1600" b="1" dirty="0" smtClean="0">
                <a:latin typeface="Courier New" pitchFamily="49" charset="0"/>
                <a:cs typeface="Courier New" pitchFamily="49" charset="0"/>
              </a:rPr>
              <a:t> </a:t>
            </a:r>
          </a:p>
          <a:p>
            <a:pPr>
              <a:spcBef>
                <a:spcPts val="0"/>
              </a:spcBef>
            </a:pPr>
            <a:r>
              <a:rPr lang="el-GR" sz="1600" dirty="0" smtClean="0">
                <a:latin typeface="Courier New" pitchFamily="49" charset="0"/>
                <a:cs typeface="Courier New" pitchFamily="49" charset="0"/>
              </a:rPr>
              <a:t>Σ &lt;- 0 </a:t>
            </a:r>
          </a:p>
          <a:p>
            <a:pPr>
              <a:spcBef>
                <a:spcPts val="0"/>
              </a:spcBef>
            </a:pPr>
            <a:r>
              <a:rPr lang="el-GR" sz="1600" dirty="0" smtClean="0">
                <a:latin typeface="Courier New" pitchFamily="49" charset="0"/>
                <a:cs typeface="Courier New" pitchFamily="49" charset="0"/>
              </a:rPr>
              <a:t> πλήθος &lt;- 0 </a:t>
            </a:r>
          </a:p>
          <a:p>
            <a:pPr>
              <a:spcBef>
                <a:spcPts val="0"/>
              </a:spcBef>
            </a:pPr>
            <a:r>
              <a:rPr lang="el-GR" sz="1600" dirty="0" smtClean="0">
                <a:latin typeface="Courier New" pitchFamily="49" charset="0"/>
                <a:cs typeface="Courier New" pitchFamily="49" charset="0"/>
              </a:rPr>
              <a:t> </a:t>
            </a:r>
            <a:r>
              <a:rPr lang="el-GR" sz="1600" b="1" dirty="0" smtClean="0">
                <a:solidFill>
                  <a:schemeClr val="accent1">
                    <a:lumMod val="75000"/>
                  </a:schemeClr>
                </a:solidFill>
                <a:latin typeface="Courier New" pitchFamily="49" charset="0"/>
                <a:cs typeface="Courier New" pitchFamily="49" charset="0"/>
              </a:rPr>
              <a:t>ΓΡΑΨΕ</a:t>
            </a:r>
            <a:r>
              <a:rPr lang="el-GR" sz="1600" dirty="0" smtClean="0">
                <a:latin typeface="Courier New" pitchFamily="49" charset="0"/>
                <a:cs typeface="Courier New" pitchFamily="49" charset="0"/>
              </a:rPr>
              <a:t> 'Δώσε ύψος:‘ </a:t>
            </a:r>
          </a:p>
          <a:p>
            <a:pPr>
              <a:spcBef>
                <a:spcPts val="0"/>
              </a:spcBef>
            </a:pPr>
            <a:r>
              <a:rPr lang="el-GR" sz="1600" dirty="0" smtClean="0">
                <a:latin typeface="Courier New" pitchFamily="49" charset="0"/>
                <a:cs typeface="Courier New" pitchFamily="49" charset="0"/>
              </a:rPr>
              <a:t> </a:t>
            </a:r>
            <a:r>
              <a:rPr lang="el-GR" sz="1600" b="1" dirty="0" smtClean="0">
                <a:solidFill>
                  <a:schemeClr val="accent1">
                    <a:lumMod val="75000"/>
                  </a:schemeClr>
                </a:solidFill>
                <a:latin typeface="Courier New" pitchFamily="49" charset="0"/>
                <a:cs typeface="Courier New" pitchFamily="49" charset="0"/>
              </a:rPr>
              <a:t>ΔΙΑΒΑΣΕ</a:t>
            </a:r>
            <a:r>
              <a:rPr lang="el-GR" sz="1600" dirty="0" smtClean="0">
                <a:latin typeface="Courier New" pitchFamily="49" charset="0"/>
                <a:cs typeface="Courier New" pitchFamily="49" charset="0"/>
              </a:rPr>
              <a:t> ύψος </a:t>
            </a:r>
          </a:p>
          <a:p>
            <a:pPr>
              <a:spcBef>
                <a:spcPts val="0"/>
              </a:spcBef>
            </a:pPr>
            <a:r>
              <a:rPr lang="el-GR" sz="1600" b="1" dirty="0" smtClean="0">
                <a:solidFill>
                  <a:schemeClr val="accent1">
                    <a:lumMod val="75000"/>
                  </a:schemeClr>
                </a:solidFill>
                <a:latin typeface="Courier New" pitchFamily="49" charset="0"/>
                <a:cs typeface="Courier New" pitchFamily="49" charset="0"/>
              </a:rPr>
              <a:t>ΟΣΟ</a:t>
            </a:r>
            <a:r>
              <a:rPr lang="el-GR" sz="1600" dirty="0" smtClean="0">
                <a:latin typeface="Courier New" pitchFamily="49" charset="0"/>
                <a:cs typeface="Courier New" pitchFamily="49" charset="0"/>
              </a:rPr>
              <a:t> ύψος </a:t>
            </a:r>
            <a:r>
              <a:rPr lang="el-GR" sz="1600" b="1" dirty="0" smtClean="0">
                <a:solidFill>
                  <a:srgbClr val="FF0000"/>
                </a:solidFill>
                <a:latin typeface="Courier New" pitchFamily="49" charset="0"/>
                <a:cs typeface="Courier New" pitchFamily="49" charset="0"/>
              </a:rPr>
              <a:t>&gt;</a:t>
            </a:r>
            <a:r>
              <a:rPr lang="el-GR" sz="1600" dirty="0" smtClean="0">
                <a:latin typeface="Courier New" pitchFamily="49" charset="0"/>
                <a:cs typeface="Courier New" pitchFamily="49" charset="0"/>
              </a:rPr>
              <a:t> 0 </a:t>
            </a:r>
            <a:r>
              <a:rPr lang="el-GR" sz="1600" b="1" dirty="0" smtClean="0">
                <a:solidFill>
                  <a:schemeClr val="accent1">
                    <a:lumMod val="75000"/>
                  </a:schemeClr>
                </a:solidFill>
                <a:latin typeface="Courier New" pitchFamily="49" charset="0"/>
                <a:cs typeface="Courier New" pitchFamily="49" charset="0"/>
              </a:rPr>
              <a:t>ΕΠΑΝΑΛΑΒΕ </a:t>
            </a:r>
          </a:p>
          <a:p>
            <a:pPr>
              <a:spcBef>
                <a:spcPts val="0"/>
              </a:spcBef>
            </a:pPr>
            <a:r>
              <a:rPr lang="el-GR" sz="1600" dirty="0" smtClean="0">
                <a:latin typeface="Courier New" pitchFamily="49" charset="0"/>
                <a:cs typeface="Courier New" pitchFamily="49" charset="0"/>
              </a:rPr>
              <a:t>Σ &lt;- Σ </a:t>
            </a:r>
            <a:r>
              <a:rPr lang="el-GR" sz="1600" b="1" dirty="0" smtClean="0">
                <a:solidFill>
                  <a:srgbClr val="FF0000"/>
                </a:solidFill>
                <a:latin typeface="Courier New" pitchFamily="49" charset="0"/>
                <a:cs typeface="Courier New" pitchFamily="49" charset="0"/>
              </a:rPr>
              <a:t>+</a:t>
            </a:r>
            <a:r>
              <a:rPr lang="el-GR" sz="1600" dirty="0" smtClean="0">
                <a:latin typeface="Courier New" pitchFamily="49" charset="0"/>
                <a:cs typeface="Courier New" pitchFamily="49" charset="0"/>
              </a:rPr>
              <a:t> ύψος </a:t>
            </a:r>
          </a:p>
          <a:p>
            <a:pPr>
              <a:spcBef>
                <a:spcPts val="0"/>
              </a:spcBef>
            </a:pPr>
            <a:r>
              <a:rPr lang="el-GR" sz="1600" dirty="0" smtClean="0">
                <a:latin typeface="Courier New" pitchFamily="49" charset="0"/>
                <a:cs typeface="Courier New" pitchFamily="49" charset="0"/>
              </a:rPr>
              <a:t> πλήθος &lt;- πλήθος </a:t>
            </a:r>
            <a:r>
              <a:rPr lang="el-GR" sz="1600" b="1" dirty="0" smtClean="0">
                <a:solidFill>
                  <a:srgbClr val="FF0000"/>
                </a:solidFill>
                <a:latin typeface="Courier New" pitchFamily="49" charset="0"/>
                <a:cs typeface="Courier New" pitchFamily="49" charset="0"/>
              </a:rPr>
              <a:t>+</a:t>
            </a:r>
            <a:r>
              <a:rPr lang="el-GR" sz="1600" dirty="0" smtClean="0">
                <a:latin typeface="Courier New" pitchFamily="49" charset="0"/>
                <a:cs typeface="Courier New" pitchFamily="49" charset="0"/>
              </a:rPr>
              <a:t> 1 </a:t>
            </a:r>
          </a:p>
          <a:p>
            <a:pPr>
              <a:spcBef>
                <a:spcPts val="0"/>
              </a:spcBef>
            </a:pPr>
            <a:r>
              <a:rPr lang="el-GR" sz="1600" dirty="0" smtClean="0">
                <a:latin typeface="Courier New" pitchFamily="49" charset="0"/>
                <a:cs typeface="Courier New" pitchFamily="49" charset="0"/>
              </a:rPr>
              <a:t> </a:t>
            </a:r>
            <a:r>
              <a:rPr lang="el-GR" sz="1600" b="1" dirty="0" smtClean="0">
                <a:solidFill>
                  <a:schemeClr val="accent1">
                    <a:lumMod val="75000"/>
                  </a:schemeClr>
                </a:solidFill>
                <a:latin typeface="Courier New" pitchFamily="49" charset="0"/>
                <a:cs typeface="Courier New" pitchFamily="49" charset="0"/>
              </a:rPr>
              <a:t>ΓΡΑΨΕ</a:t>
            </a:r>
            <a:r>
              <a:rPr lang="el-GR" sz="1600" dirty="0" smtClean="0">
                <a:latin typeface="Courier New" pitchFamily="49" charset="0"/>
                <a:cs typeface="Courier New" pitchFamily="49" charset="0"/>
              </a:rPr>
              <a:t> 'Δώσε ύψος:' </a:t>
            </a:r>
          </a:p>
          <a:p>
            <a:pPr>
              <a:spcBef>
                <a:spcPts val="0"/>
              </a:spcBef>
            </a:pPr>
            <a:r>
              <a:rPr lang="el-GR" sz="1600" dirty="0" smtClean="0">
                <a:latin typeface="Courier New" pitchFamily="49" charset="0"/>
                <a:cs typeface="Courier New" pitchFamily="49" charset="0"/>
              </a:rPr>
              <a:t> </a:t>
            </a:r>
            <a:r>
              <a:rPr lang="el-GR" sz="1600" b="1" dirty="0" smtClean="0">
                <a:solidFill>
                  <a:schemeClr val="accent1">
                    <a:lumMod val="75000"/>
                  </a:schemeClr>
                </a:solidFill>
                <a:latin typeface="Courier New" pitchFamily="49" charset="0"/>
                <a:cs typeface="Courier New" pitchFamily="49" charset="0"/>
              </a:rPr>
              <a:t>ΔΙΑΒΑΣΕ</a:t>
            </a:r>
            <a:r>
              <a:rPr lang="el-GR" sz="1600" dirty="0" smtClean="0">
                <a:latin typeface="Courier New" pitchFamily="49" charset="0"/>
                <a:cs typeface="Courier New" pitchFamily="49" charset="0"/>
              </a:rPr>
              <a:t> ύψος  </a:t>
            </a:r>
          </a:p>
          <a:p>
            <a:pPr>
              <a:spcBef>
                <a:spcPts val="0"/>
              </a:spcBef>
            </a:pPr>
            <a:r>
              <a:rPr lang="el-GR" sz="1600" b="1" dirty="0" smtClean="0">
                <a:solidFill>
                  <a:schemeClr val="accent1">
                    <a:lumMod val="75000"/>
                  </a:schemeClr>
                </a:solidFill>
                <a:latin typeface="Courier New" pitchFamily="49" charset="0"/>
                <a:cs typeface="Courier New" pitchFamily="49" charset="0"/>
              </a:rPr>
              <a:t>ΤΕΛΟΣ_ΕΠΑΝΑΛΗΨΗΣ </a:t>
            </a:r>
          </a:p>
          <a:p>
            <a:pPr>
              <a:spcBef>
                <a:spcPts val="0"/>
              </a:spcBef>
            </a:pPr>
            <a:r>
              <a:rPr lang="el-GR" sz="1600" dirty="0" smtClean="0">
                <a:latin typeface="Courier New" pitchFamily="49" charset="0"/>
                <a:cs typeface="Courier New" pitchFamily="49" charset="0"/>
              </a:rPr>
              <a:t>ΜΟ &lt;- Σ</a:t>
            </a:r>
            <a:r>
              <a:rPr lang="el-GR" sz="1600" b="1" dirty="0" smtClean="0">
                <a:solidFill>
                  <a:srgbClr val="FF0000"/>
                </a:solidFill>
                <a:latin typeface="Courier New" pitchFamily="49" charset="0"/>
                <a:cs typeface="Courier New" pitchFamily="49" charset="0"/>
              </a:rPr>
              <a:t>/</a:t>
            </a:r>
            <a:r>
              <a:rPr lang="el-GR" sz="1600" dirty="0" smtClean="0">
                <a:latin typeface="Courier New" pitchFamily="49" charset="0"/>
                <a:cs typeface="Courier New" pitchFamily="49" charset="0"/>
              </a:rPr>
              <a:t>πλήθος </a:t>
            </a:r>
          </a:p>
          <a:p>
            <a:pPr>
              <a:spcBef>
                <a:spcPts val="0"/>
              </a:spcBef>
            </a:pPr>
            <a:r>
              <a:rPr lang="el-GR" sz="1600" b="1" dirty="0" smtClean="0">
                <a:solidFill>
                  <a:schemeClr val="accent1">
                    <a:lumMod val="75000"/>
                  </a:schemeClr>
                </a:solidFill>
                <a:latin typeface="Courier New" pitchFamily="49" charset="0"/>
                <a:cs typeface="Courier New" pitchFamily="49" charset="0"/>
              </a:rPr>
              <a:t>ΓΡΑΨΕ</a:t>
            </a:r>
            <a:r>
              <a:rPr lang="el-GR" sz="1600" dirty="0" smtClean="0">
                <a:latin typeface="Courier New" pitchFamily="49" charset="0"/>
                <a:cs typeface="Courier New" pitchFamily="49" charset="0"/>
              </a:rPr>
              <a:t> 'Μέσος όρος ύψους:', ΜΟ </a:t>
            </a:r>
          </a:p>
          <a:p>
            <a:pPr>
              <a:spcBef>
                <a:spcPts val="0"/>
              </a:spcBef>
            </a:pPr>
            <a:r>
              <a:rPr lang="el-GR" sz="1600" b="1" dirty="0" smtClean="0">
                <a:solidFill>
                  <a:schemeClr val="accent1">
                    <a:lumMod val="75000"/>
                  </a:schemeClr>
                </a:solidFill>
                <a:latin typeface="Courier New" pitchFamily="49" charset="0"/>
                <a:cs typeface="Courier New" pitchFamily="49" charset="0"/>
              </a:rPr>
              <a:t>ΤΕΛΟΣ_ΠΡΟΓΡΑΜΜΑΤΟΣ</a:t>
            </a:r>
            <a:endParaRPr lang="el-GR" sz="1600" b="1" dirty="0">
              <a:solidFill>
                <a:schemeClr val="accent1">
                  <a:lumMod val="75000"/>
                </a:schemeClr>
              </a:solidFill>
              <a:latin typeface="Courier New" pitchFamily="49" charset="0"/>
              <a:cs typeface="Courier New" pitchFamily="49" charset="0"/>
            </a:endParaRPr>
          </a:p>
        </p:txBody>
      </p:sp>
      <p:sp>
        <p:nvSpPr>
          <p:cNvPr id="7" name="6 - Επεξήγηση με σύννεφο"/>
          <p:cNvSpPr/>
          <p:nvPr/>
        </p:nvSpPr>
        <p:spPr>
          <a:xfrm>
            <a:off x="4000496" y="4071942"/>
            <a:ext cx="5143504" cy="2428892"/>
          </a:xfrm>
          <a:prstGeom prst="cloudCallout">
            <a:avLst>
              <a:gd name="adj1" fmla="val -73349"/>
              <a:gd name="adj2" fmla="val 2406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dirty="0" smtClean="0">
                <a:latin typeface="Courier New" pitchFamily="49" charset="0"/>
                <a:cs typeface="Courier New" pitchFamily="49" charset="0"/>
              </a:rPr>
              <a:t>ΑΝ </a:t>
            </a:r>
            <a:r>
              <a:rPr lang="el-GR" sz="1400" dirty="0" smtClean="0">
                <a:latin typeface="Courier New" pitchFamily="49" charset="0"/>
                <a:cs typeface="Courier New" pitchFamily="49" charset="0"/>
              </a:rPr>
              <a:t>πλήθος = 0 ΤΟΤΕ</a:t>
            </a:r>
          </a:p>
          <a:p>
            <a:r>
              <a:rPr lang="el-GR" sz="1400" dirty="0" smtClean="0">
                <a:latin typeface="Courier New" pitchFamily="49" charset="0"/>
                <a:cs typeface="Courier New" pitchFamily="49" charset="0"/>
              </a:rPr>
              <a:t> ΓΡΑΨΕ 'Δεν δόθηκαν στοιχεία' </a:t>
            </a:r>
          </a:p>
          <a:p>
            <a:r>
              <a:rPr lang="el-GR" sz="1400" dirty="0" smtClean="0">
                <a:latin typeface="Courier New" pitchFamily="49" charset="0"/>
                <a:cs typeface="Courier New" pitchFamily="49" charset="0"/>
              </a:rPr>
              <a:t> ΑΛΛΙΩΣ </a:t>
            </a:r>
          </a:p>
          <a:p>
            <a:r>
              <a:rPr lang="el-GR" sz="1400" dirty="0" smtClean="0">
                <a:latin typeface="Courier New" pitchFamily="49" charset="0"/>
                <a:cs typeface="Courier New" pitchFamily="49" charset="0"/>
              </a:rPr>
              <a:t>    ΜΟ &lt;- Σ/πλήθος </a:t>
            </a:r>
          </a:p>
          <a:p>
            <a:r>
              <a:rPr lang="el-GR" sz="1400" dirty="0" smtClean="0">
                <a:latin typeface="Courier New" pitchFamily="49" charset="0"/>
                <a:cs typeface="Courier New" pitchFamily="49" charset="0"/>
              </a:rPr>
              <a:t>    ΓΡΑΨΕ 'Μέσος όρος :', ΜΟ</a:t>
            </a:r>
          </a:p>
          <a:p>
            <a:r>
              <a:rPr lang="el-GR" sz="1400" dirty="0" smtClean="0">
                <a:latin typeface="Courier New" pitchFamily="49" charset="0"/>
                <a:cs typeface="Courier New" pitchFamily="49" charset="0"/>
              </a:rPr>
              <a:t>ΤΕΛΟΣ_ΑΝ</a:t>
            </a:r>
            <a:endParaRPr lang="el-GR" sz="1400" dirty="0">
              <a:latin typeface="Courier New" pitchFamily="49" charset="0"/>
              <a:cs typeface="Courier New" pitchFamily="49" charset="0"/>
            </a:endParaRPr>
          </a:p>
        </p:txBody>
      </p:sp>
      <p:sp>
        <p:nvSpPr>
          <p:cNvPr id="9" name="2 - Θέση κειμένου"/>
          <p:cNvSpPr>
            <a:spLocks noGrp="1"/>
          </p:cNvSpPr>
          <p:nvPr>
            <p:ph type="body" idx="1"/>
          </p:nvPr>
        </p:nvSpPr>
        <p:spPr>
          <a:xfrm>
            <a:off x="4429124" y="2214554"/>
            <a:ext cx="4357718" cy="1500198"/>
          </a:xfrm>
        </p:spPr>
        <p:txBody>
          <a:bodyPr/>
          <a:lstStyle/>
          <a:p>
            <a:r>
              <a:rPr lang="el-GR" sz="1400" dirty="0" smtClean="0"/>
              <a:t>Αν ο χρήστης κατά την πρώτη ανάγνωση του ύψους δώσει την τιμή -1, κατά την εκτέλεση της εντολής «ΜΟ&lt;- Σ/πλήθος», θα επιχειρηθεί διαίρεση με το μηδέν και το πρόγραμμα θα τερματίσει </a:t>
            </a:r>
            <a:r>
              <a:rPr lang="el-GR" sz="1400" dirty="0" err="1" smtClean="0"/>
              <a:t>αντικανονικά.</a:t>
            </a:r>
            <a:endParaRPr lang="el-GR"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5">
                                            <p:txEl>
                                              <p:pRg st="1" end="1"/>
                                            </p:txEl>
                                          </p:spTgt>
                                        </p:tgtEl>
                                        <p:attrNameLst>
                                          <p:attrName>style.visibility</p:attrName>
                                        </p:attrNameLst>
                                      </p:cBhvr>
                                      <p:to>
                                        <p:strVal val="visible"/>
                                      </p:to>
                                    </p:set>
                                    <p:anim calcmode="lin" valueType="num">
                                      <p:cBhvr additive="base">
                                        <p:cTn id="2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1" end="1"/>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anim calcmode="lin" valueType="num">
                                      <p:cBhvr additive="base">
                                        <p:cTn id="2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2" end="2"/>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anim calcmode="lin" valueType="num">
                                      <p:cBhvr additive="base">
                                        <p:cTn id="3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3" end="3"/>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 calcmode="lin" valueType="num">
                                      <p:cBhvr additive="base">
                                        <p:cTn id="3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4" end="4"/>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5">
                                            <p:txEl>
                                              <p:pRg st="5" end="5"/>
                                            </p:txEl>
                                          </p:spTgt>
                                        </p:tgtEl>
                                        <p:attrNameLst>
                                          <p:attrName>style.visibility</p:attrName>
                                        </p:attrNameLst>
                                      </p:cBhvr>
                                      <p:to>
                                        <p:strVal val="visible"/>
                                      </p:to>
                                    </p:set>
                                    <p:anim calcmode="lin" valueType="num">
                                      <p:cBhvr additive="base">
                                        <p:cTn id="39"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
                                            <p:txEl>
                                              <p:pRg st="5" end="5"/>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 calcmode="lin" valueType="num">
                                      <p:cBhvr additive="base">
                                        <p:cTn id="4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6" end="6"/>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5">
                                            <p:txEl>
                                              <p:pRg st="7" end="7"/>
                                            </p:txEl>
                                          </p:spTgt>
                                        </p:tgtEl>
                                        <p:attrNameLst>
                                          <p:attrName>style.visibility</p:attrName>
                                        </p:attrNameLst>
                                      </p:cBhvr>
                                      <p:to>
                                        <p:strVal val="visible"/>
                                      </p:to>
                                    </p:set>
                                    <p:anim calcmode="lin" valueType="num">
                                      <p:cBhvr additive="base">
                                        <p:cTn id="47"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5">
                                            <p:txEl>
                                              <p:pRg st="7" end="7"/>
                                            </p:txEl>
                                          </p:spTgt>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5">
                                            <p:txEl>
                                              <p:pRg st="8" end="8"/>
                                            </p:txEl>
                                          </p:spTgt>
                                        </p:tgtEl>
                                        <p:attrNameLst>
                                          <p:attrName>style.visibility</p:attrName>
                                        </p:attrNameLst>
                                      </p:cBhvr>
                                      <p:to>
                                        <p:strVal val="visible"/>
                                      </p:to>
                                    </p:set>
                                    <p:anim calcmode="lin" valueType="num">
                                      <p:cBhvr additive="base">
                                        <p:cTn id="51"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5">
                                            <p:txEl>
                                              <p:pRg st="8" end="8"/>
                                            </p:txEl>
                                          </p:spTgt>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5">
                                            <p:txEl>
                                              <p:pRg st="9" end="9"/>
                                            </p:txEl>
                                          </p:spTgt>
                                        </p:tgtEl>
                                        <p:attrNameLst>
                                          <p:attrName>style.visibility</p:attrName>
                                        </p:attrNameLst>
                                      </p:cBhvr>
                                      <p:to>
                                        <p:strVal val="visible"/>
                                      </p:to>
                                    </p:set>
                                    <p:anim calcmode="lin" valueType="num">
                                      <p:cBhvr additive="base">
                                        <p:cTn id="55"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9" end="9"/>
                                            </p:txEl>
                                          </p:spTgt>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5">
                                            <p:txEl>
                                              <p:pRg st="10" end="10"/>
                                            </p:txEl>
                                          </p:spTgt>
                                        </p:tgtEl>
                                        <p:attrNameLst>
                                          <p:attrName>style.visibility</p:attrName>
                                        </p:attrNameLst>
                                      </p:cBhvr>
                                      <p:to>
                                        <p:strVal val="visible"/>
                                      </p:to>
                                    </p:set>
                                    <p:anim calcmode="lin" valueType="num">
                                      <p:cBhvr additive="base">
                                        <p:cTn id="59"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5">
                                            <p:txEl>
                                              <p:pRg st="10" end="10"/>
                                            </p:txEl>
                                          </p:spTgt>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5">
                                            <p:txEl>
                                              <p:pRg st="11" end="11"/>
                                            </p:txEl>
                                          </p:spTgt>
                                        </p:tgtEl>
                                        <p:attrNameLst>
                                          <p:attrName>style.visibility</p:attrName>
                                        </p:attrNameLst>
                                      </p:cBhvr>
                                      <p:to>
                                        <p:strVal val="visible"/>
                                      </p:to>
                                    </p:set>
                                    <p:anim calcmode="lin" valueType="num">
                                      <p:cBhvr additive="base">
                                        <p:cTn id="63"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5">
                                            <p:txEl>
                                              <p:pRg st="11" end="11"/>
                                            </p:txEl>
                                          </p:spTgt>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 calcmode="lin" valueType="num">
                                      <p:cBhvr additive="base">
                                        <p:cTn id="67"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
                                            <p:txEl>
                                              <p:pRg st="12" end="12"/>
                                            </p:txEl>
                                          </p:spTgt>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5">
                                            <p:txEl>
                                              <p:pRg st="13" end="13"/>
                                            </p:txEl>
                                          </p:spTgt>
                                        </p:tgtEl>
                                        <p:attrNameLst>
                                          <p:attrName>style.visibility</p:attrName>
                                        </p:attrNameLst>
                                      </p:cBhvr>
                                      <p:to>
                                        <p:strVal val="visible"/>
                                      </p:to>
                                    </p:set>
                                    <p:anim calcmode="lin" valueType="num">
                                      <p:cBhvr additive="base">
                                        <p:cTn id="71" dur="500" fill="hold"/>
                                        <p:tgtEl>
                                          <p:spTgt spid="5">
                                            <p:txEl>
                                              <p:pRg st="13" end="13"/>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5">
                                            <p:txEl>
                                              <p:pRg st="13" end="13"/>
                                            </p:txEl>
                                          </p:spTgt>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5">
                                            <p:txEl>
                                              <p:pRg st="14" end="14"/>
                                            </p:txEl>
                                          </p:spTgt>
                                        </p:tgtEl>
                                        <p:attrNameLst>
                                          <p:attrName>style.visibility</p:attrName>
                                        </p:attrNameLst>
                                      </p:cBhvr>
                                      <p:to>
                                        <p:strVal val="visible"/>
                                      </p:to>
                                    </p:set>
                                    <p:anim calcmode="lin" valueType="num">
                                      <p:cBhvr additive="base">
                                        <p:cTn id="75" dur="500" fill="hold"/>
                                        <p:tgtEl>
                                          <p:spTgt spid="5">
                                            <p:txEl>
                                              <p:pRg st="14" end="14"/>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5">
                                            <p:txEl>
                                              <p:pRg st="14" end="14"/>
                                            </p:txEl>
                                          </p:spTgt>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5">
                                            <p:txEl>
                                              <p:pRg st="15" end="15"/>
                                            </p:txEl>
                                          </p:spTgt>
                                        </p:tgtEl>
                                        <p:attrNameLst>
                                          <p:attrName>style.visibility</p:attrName>
                                        </p:attrNameLst>
                                      </p:cBhvr>
                                      <p:to>
                                        <p:strVal val="visible"/>
                                      </p:to>
                                    </p:set>
                                    <p:anim calcmode="lin" valueType="num">
                                      <p:cBhvr additive="base">
                                        <p:cTn id="79" dur="500" fill="hold"/>
                                        <p:tgtEl>
                                          <p:spTgt spid="5">
                                            <p:txEl>
                                              <p:pRg st="15" end="15"/>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
                                            <p:txEl>
                                              <p:pRg st="15" end="15"/>
                                            </p:txEl>
                                          </p:spTgt>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5">
                                            <p:txEl>
                                              <p:pRg st="16" end="16"/>
                                            </p:txEl>
                                          </p:spTgt>
                                        </p:tgtEl>
                                        <p:attrNameLst>
                                          <p:attrName>style.visibility</p:attrName>
                                        </p:attrNameLst>
                                      </p:cBhvr>
                                      <p:to>
                                        <p:strVal val="visible"/>
                                      </p:to>
                                    </p:set>
                                    <p:anim calcmode="lin" valueType="num">
                                      <p:cBhvr additive="base">
                                        <p:cTn id="83" dur="500" fill="hold"/>
                                        <p:tgtEl>
                                          <p:spTgt spid="5">
                                            <p:txEl>
                                              <p:pRg st="16" end="16"/>
                                            </p:txEl>
                                          </p:spTgt>
                                        </p:tgtEl>
                                        <p:attrNameLst>
                                          <p:attrName>ppt_x</p:attrName>
                                        </p:attrNameLst>
                                      </p:cBhvr>
                                      <p:tavLst>
                                        <p:tav tm="0">
                                          <p:val>
                                            <p:strVal val="#ppt_x"/>
                                          </p:val>
                                        </p:tav>
                                        <p:tav tm="100000">
                                          <p:val>
                                            <p:strVal val="#ppt_x"/>
                                          </p:val>
                                        </p:tav>
                                      </p:tavLst>
                                    </p:anim>
                                    <p:anim calcmode="lin" valueType="num">
                                      <p:cBhvr additive="base">
                                        <p:cTn id="84" dur="500" fill="hold"/>
                                        <p:tgtEl>
                                          <p:spTgt spid="5">
                                            <p:txEl>
                                              <p:pRg st="16" end="16"/>
                                            </p:txEl>
                                          </p:spTgt>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5">
                                            <p:txEl>
                                              <p:pRg st="17" end="17"/>
                                            </p:txEl>
                                          </p:spTgt>
                                        </p:tgtEl>
                                        <p:attrNameLst>
                                          <p:attrName>style.visibility</p:attrName>
                                        </p:attrNameLst>
                                      </p:cBhvr>
                                      <p:to>
                                        <p:strVal val="visible"/>
                                      </p:to>
                                    </p:set>
                                    <p:anim calcmode="lin" valueType="num">
                                      <p:cBhvr additive="base">
                                        <p:cTn id="87" dur="500" fill="hold"/>
                                        <p:tgtEl>
                                          <p:spTgt spid="5">
                                            <p:txEl>
                                              <p:pRg st="17" end="17"/>
                                            </p:txEl>
                                          </p:spTgt>
                                        </p:tgtEl>
                                        <p:attrNameLst>
                                          <p:attrName>ppt_x</p:attrName>
                                        </p:attrNameLst>
                                      </p:cBhvr>
                                      <p:tavLst>
                                        <p:tav tm="0">
                                          <p:val>
                                            <p:strVal val="#ppt_x"/>
                                          </p:val>
                                        </p:tav>
                                        <p:tav tm="100000">
                                          <p:val>
                                            <p:strVal val="#ppt_x"/>
                                          </p:val>
                                        </p:tav>
                                      </p:tavLst>
                                    </p:anim>
                                    <p:anim calcmode="lin" valueType="num">
                                      <p:cBhvr additive="base">
                                        <p:cTn id="88" dur="500" fill="hold"/>
                                        <p:tgtEl>
                                          <p:spTgt spid="5">
                                            <p:txEl>
                                              <p:pRg st="17" end="17"/>
                                            </p:txEl>
                                          </p:spTgt>
                                        </p:tgtEl>
                                        <p:attrNameLst>
                                          <p:attrName>ppt_y</p:attrName>
                                        </p:attrNameLst>
                                      </p:cBhvr>
                                      <p:tavLst>
                                        <p:tav tm="0">
                                          <p:val>
                                            <p:strVal val="1+#ppt_h/2"/>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2" presetClass="entr" presetSubtype="4" fill="hold" grpId="0" nodeType="clickEffect">
                                  <p:stCondLst>
                                    <p:cond delay="0"/>
                                  </p:stCondLst>
                                  <p:childTnLst>
                                    <p:set>
                                      <p:cBhvr>
                                        <p:cTn id="92" dur="1" fill="hold">
                                          <p:stCondLst>
                                            <p:cond delay="0"/>
                                          </p:stCondLst>
                                        </p:cTn>
                                        <p:tgtEl>
                                          <p:spTgt spid="9">
                                            <p:txEl>
                                              <p:pRg st="0" end="0"/>
                                            </p:txEl>
                                          </p:spTgt>
                                        </p:tgtEl>
                                        <p:attrNameLst>
                                          <p:attrName>style.visibility</p:attrName>
                                        </p:attrNameLst>
                                      </p:cBhvr>
                                      <p:to>
                                        <p:strVal val="visible"/>
                                      </p:to>
                                    </p:set>
                                    <p:anim calcmode="lin" valueType="num">
                                      <p:cBhvr additive="base">
                                        <p:cTn id="93"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94"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2" presetClass="entr" presetSubtype="4" fill="hold" grpId="0" nodeType="clickEffect">
                                  <p:stCondLst>
                                    <p:cond delay="0"/>
                                  </p:stCondLst>
                                  <p:childTnLst>
                                    <p:set>
                                      <p:cBhvr>
                                        <p:cTn id="98" dur="1" fill="hold">
                                          <p:stCondLst>
                                            <p:cond delay="0"/>
                                          </p:stCondLst>
                                        </p:cTn>
                                        <p:tgtEl>
                                          <p:spTgt spid="7"/>
                                        </p:tgtEl>
                                        <p:attrNameLst>
                                          <p:attrName>style.visibility</p:attrName>
                                        </p:attrNameLst>
                                      </p:cBhvr>
                                      <p:to>
                                        <p:strVal val="visible"/>
                                      </p:to>
                                    </p:set>
                                    <p:anim calcmode="lin" valueType="num">
                                      <p:cBhvr additive="base">
                                        <p:cTn id="99" dur="500" fill="hold"/>
                                        <p:tgtEl>
                                          <p:spTgt spid="7"/>
                                        </p:tgtEl>
                                        <p:attrNameLst>
                                          <p:attrName>ppt_x</p:attrName>
                                        </p:attrNameLst>
                                      </p:cBhvr>
                                      <p:tavLst>
                                        <p:tav tm="0">
                                          <p:val>
                                            <p:strVal val="#ppt_x"/>
                                          </p:val>
                                        </p:tav>
                                        <p:tav tm="100000">
                                          <p:val>
                                            <p:strVal val="#ppt_x"/>
                                          </p:val>
                                        </p:tav>
                                      </p:tavLst>
                                    </p:anim>
                                    <p:anim calcmode="lin" valueType="num">
                                      <p:cBhvr additive="base">
                                        <p:cTn id="10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uiExpand="1" build="p"/>
      <p:bldP spid="7" grpId="0" animBg="1"/>
      <p:bldP spid="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500042"/>
            <a:ext cx="8229600" cy="867524"/>
          </a:xfrm>
        </p:spPr>
        <p:txBody>
          <a:bodyPr>
            <a:normAutofit/>
          </a:bodyPr>
          <a:lstStyle/>
          <a:p>
            <a:r>
              <a:rPr lang="el-GR" dirty="0" smtClean="0">
                <a:solidFill>
                  <a:srgbClr val="FF0000"/>
                </a:solidFill>
              </a:rPr>
              <a:t>Λογικά λάθη/λάθη σχεδιασμού</a:t>
            </a:r>
            <a:endParaRPr lang="el-GR" dirty="0">
              <a:solidFill>
                <a:srgbClr val="FF0000"/>
              </a:solidFill>
            </a:endParaRPr>
          </a:p>
        </p:txBody>
      </p:sp>
      <p:sp>
        <p:nvSpPr>
          <p:cNvPr id="4" name="3 - Θέση περιεχομένου"/>
          <p:cNvSpPr>
            <a:spLocks noGrp="1"/>
          </p:cNvSpPr>
          <p:nvPr>
            <p:ph sz="quarter" idx="2"/>
          </p:nvPr>
        </p:nvSpPr>
        <p:spPr>
          <a:xfrm>
            <a:off x="500034" y="1785926"/>
            <a:ext cx="7429552" cy="4522792"/>
          </a:xfrm>
        </p:spPr>
        <p:txBody>
          <a:bodyPr>
            <a:normAutofit/>
          </a:bodyPr>
          <a:lstStyle/>
          <a:p>
            <a:r>
              <a:rPr lang="el-GR" dirty="0" smtClean="0"/>
              <a:t>Δεν προκαλούν την διακοπή του προγράμματος.</a:t>
            </a:r>
          </a:p>
          <a:p>
            <a:r>
              <a:rPr lang="el-GR" dirty="0" smtClean="0"/>
              <a:t> Ο μεταγλωττιστής δεν τα ανιχνεύει. </a:t>
            </a:r>
          </a:p>
          <a:p>
            <a:r>
              <a:rPr lang="el-GR" dirty="0" smtClean="0"/>
              <a:t>Δεν παρουσιάζονται ανεπιθύμητες καταστάσεις.  </a:t>
            </a:r>
          </a:p>
          <a:p>
            <a:r>
              <a:rPr lang="el-GR" dirty="0" smtClean="0"/>
              <a:t> Παράγονται λανθασμένα αποτελέσματα στην έξοδο του προγράμματος.</a:t>
            </a:r>
          </a:p>
          <a:p>
            <a:r>
              <a:rPr lang="el-GR" dirty="0" smtClean="0"/>
              <a:t>Η ανίχνευσή και η πρόληψή τους είναι δύσκολη και διαπιστώνονται μόνο με την διαδικασία ελέγχου.</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 calcmode="lin" valueType="num">
                                      <p:cBhvr additive="base">
                                        <p:cTn id="2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 calcmode="lin" valueType="num">
                                      <p:cBhvr additive="base">
                                        <p:cTn id="3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4" end="4"/>
                                            </p:txEl>
                                          </p:spTgt>
                                        </p:tgtEl>
                                        <p:attrNameLst>
                                          <p:attrName>style.visibility</p:attrName>
                                        </p:attrNameLst>
                                      </p:cBhvr>
                                      <p:to>
                                        <p:strVal val="visible"/>
                                      </p:to>
                                    </p:set>
                                    <p:anim calcmode="lin" valueType="num">
                                      <p:cBhvr additive="base">
                                        <p:cTn id="3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571480"/>
            <a:ext cx="8229600" cy="724648"/>
          </a:xfrm>
        </p:spPr>
        <p:txBody>
          <a:bodyPr>
            <a:normAutofit fontScale="90000"/>
          </a:bodyPr>
          <a:lstStyle/>
          <a:p>
            <a:r>
              <a:rPr lang="el-GR" dirty="0" smtClean="0">
                <a:solidFill>
                  <a:srgbClr val="FF0000"/>
                </a:solidFill>
              </a:rPr>
              <a:t>Παραδείγματα λογικών λαθών</a:t>
            </a:r>
            <a:endParaRPr lang="el-GR" dirty="0">
              <a:solidFill>
                <a:srgbClr val="FF0000"/>
              </a:solidFill>
            </a:endParaRPr>
          </a:p>
        </p:txBody>
      </p:sp>
      <p:sp>
        <p:nvSpPr>
          <p:cNvPr id="4" name="3 - Θέση περιεχομένου"/>
          <p:cNvSpPr>
            <a:spLocks noGrp="1"/>
          </p:cNvSpPr>
          <p:nvPr>
            <p:ph sz="quarter" idx="2"/>
          </p:nvPr>
        </p:nvSpPr>
        <p:spPr>
          <a:xfrm>
            <a:off x="428596" y="1785926"/>
            <a:ext cx="8115328" cy="3951288"/>
          </a:xfrm>
        </p:spPr>
        <p:txBody>
          <a:bodyPr>
            <a:normAutofit/>
          </a:bodyPr>
          <a:lstStyle/>
          <a:p>
            <a:r>
              <a:rPr lang="el-GR" dirty="0" smtClean="0"/>
              <a:t>Λάθος χρήσης τελεστών στις πράξεις (</a:t>
            </a:r>
            <a:r>
              <a:rPr lang="en-US" dirty="0" smtClean="0"/>
              <a:t>mod </a:t>
            </a:r>
            <a:r>
              <a:rPr lang="el-GR" dirty="0" smtClean="0"/>
              <a:t>αντί </a:t>
            </a:r>
            <a:r>
              <a:rPr lang="en-US" dirty="0" smtClean="0"/>
              <a:t>div)</a:t>
            </a:r>
            <a:endParaRPr lang="el-GR" dirty="0" smtClean="0"/>
          </a:p>
          <a:p>
            <a:r>
              <a:rPr lang="el-GR" dirty="0" smtClean="0"/>
              <a:t>Λάθος αποτέλεσμα στην αποτίμηση σύνθετων εκφράσεων λόγω μη σωστής χρήσης παρενθέσεων (ιεραρχία πράξεων). </a:t>
            </a:r>
          </a:p>
          <a:p>
            <a:r>
              <a:rPr lang="el-GR" dirty="0" smtClean="0"/>
              <a:t>Αρχικοποίηση ή μη μεταβλητής με λάθος τιμές.</a:t>
            </a:r>
          </a:p>
          <a:p>
            <a:r>
              <a:rPr lang="el-GR" dirty="0" smtClean="0"/>
              <a:t>Παράλειψη πολλαπλασιασμού με το 100 για τον υπολογισμό ποσοστού.</a:t>
            </a:r>
          </a:p>
          <a:p>
            <a:r>
              <a:rPr lang="el-GR" dirty="0" smtClean="0"/>
              <a:t>Υπολογισμός μέσου όρου 3 αριθμών με το άθροισμα να διαιρείται με αριθμό διαφορετικό του 3.</a:t>
            </a:r>
          </a:p>
          <a:p>
            <a:r>
              <a:rPr lang="el-GR" dirty="0" smtClean="0"/>
              <a:t>Ελλιπής η λανθασμένη επεξεργασία πίνακα.</a:t>
            </a:r>
          </a:p>
          <a:p>
            <a:r>
              <a:rPr lang="el-GR" dirty="0" smtClean="0"/>
              <a:t>Κλήση συνάρτησης/διαδικασίας με λανθασμένες παραμέτρους.</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 calcmode="lin" valueType="num">
                                      <p:cBhvr additive="base">
                                        <p:cTn id="2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 calcmode="lin" valueType="num">
                                      <p:cBhvr additive="base">
                                        <p:cTn id="3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4" end="4"/>
                                            </p:txEl>
                                          </p:spTgt>
                                        </p:tgtEl>
                                        <p:attrNameLst>
                                          <p:attrName>style.visibility</p:attrName>
                                        </p:attrNameLst>
                                      </p:cBhvr>
                                      <p:to>
                                        <p:strVal val="visible"/>
                                      </p:to>
                                    </p:set>
                                    <p:anim calcmode="lin" valueType="num">
                                      <p:cBhvr additive="base">
                                        <p:cTn id="3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5" end="5"/>
                                            </p:txEl>
                                          </p:spTgt>
                                        </p:tgtEl>
                                        <p:attrNameLst>
                                          <p:attrName>style.visibility</p:attrName>
                                        </p:attrNameLst>
                                      </p:cBhvr>
                                      <p:to>
                                        <p:strVal val="visible"/>
                                      </p:to>
                                    </p:set>
                                    <p:anim calcmode="lin" valueType="num">
                                      <p:cBhvr additive="base">
                                        <p:cTn id="4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
                                            <p:txEl>
                                              <p:pRg st="6" end="6"/>
                                            </p:txEl>
                                          </p:spTgt>
                                        </p:tgtEl>
                                        <p:attrNameLst>
                                          <p:attrName>style.visibility</p:attrName>
                                        </p:attrNameLst>
                                      </p:cBhvr>
                                      <p:to>
                                        <p:strVal val="visible"/>
                                      </p:to>
                                    </p:set>
                                    <p:anim calcmode="lin" valueType="num">
                                      <p:cBhvr additive="base">
                                        <p:cTn id="4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214290"/>
            <a:ext cx="8229600" cy="428628"/>
          </a:xfrm>
        </p:spPr>
        <p:txBody>
          <a:bodyPr>
            <a:normAutofit/>
          </a:bodyPr>
          <a:lstStyle/>
          <a:p>
            <a:pPr algn="ctr"/>
            <a:r>
              <a:rPr lang="el-GR" sz="2400" dirty="0" smtClean="0">
                <a:solidFill>
                  <a:srgbClr val="FF0000"/>
                </a:solidFill>
              </a:rPr>
              <a:t>Παράδειγμα εντοπισμού λογικού λάθους στην </a:t>
            </a:r>
            <a:r>
              <a:rPr lang="el-GR" sz="2400" dirty="0" smtClean="0">
                <a:solidFill>
                  <a:schemeClr val="accent1">
                    <a:lumMod val="75000"/>
                  </a:schemeClr>
                </a:solidFill>
              </a:rPr>
              <a:t>δομή επιλογής</a:t>
            </a:r>
            <a:endParaRPr lang="el-GR" sz="2400" dirty="0">
              <a:solidFill>
                <a:schemeClr val="accent1">
                  <a:lumMod val="75000"/>
                </a:schemeClr>
              </a:solidFill>
            </a:endParaRPr>
          </a:p>
        </p:txBody>
      </p:sp>
      <p:sp>
        <p:nvSpPr>
          <p:cNvPr id="3" name="2 - Θέση κειμένου"/>
          <p:cNvSpPr>
            <a:spLocks noGrp="1"/>
          </p:cNvSpPr>
          <p:nvPr>
            <p:ph type="body" idx="1"/>
          </p:nvPr>
        </p:nvSpPr>
        <p:spPr>
          <a:xfrm>
            <a:off x="357158" y="714356"/>
            <a:ext cx="8501122" cy="2357454"/>
          </a:xfrm>
        </p:spPr>
        <p:txBody>
          <a:bodyPr/>
          <a:lstStyle/>
          <a:p>
            <a:r>
              <a:rPr lang="el-GR" sz="1400" b="0" dirty="0" smtClean="0">
                <a:solidFill>
                  <a:schemeClr val="tx1"/>
                </a:solidFill>
              </a:rPr>
              <a:t>Να αναπτύξετε πρόγραμμα σε ΓΛΩΣΣΑ που να διαβάζει την τιμή ενός τετραδίου, το πλήθος των τετραδίων που θέλει να αγοράσει  ένας μαθητής και το χρηματικό ποσό που έχει διαθέσιμο. Στη συνέχεια, να υπολογίζει το συνολικό ποσό που οφείλει να πληρώσει για να αγοράσει τα τετράδια και ανάλογα με το ποσό που διαθέτει να εμφανίζει ένα από τα παρακάτω μηνύματα: ”Η αγορά είναι εφικτή”, ”Η αγορά δεν είναι εφικτή”». Δίνεται το παρακάτω πρόγραμμα . Προσπαθήστε να εντοπίσετε τυχόν λογικά λάθη που οδηγούν σε λανθασμένα αποτελέσματα και να προτείνετε διορθώσεις. Προκειμένου να ελέγξετε την ορθότητα του προγράμματος πραγματοποιήστε δοκιμαστική εκτέλεση με τα παρακάτω δεδομένα. 	Τιμές εισόδου:  τιμή=1,2  πλήθος=2  διαθέσιμο ποσό=3 </a:t>
            </a:r>
          </a:p>
          <a:p>
            <a:r>
              <a:rPr lang="el-GR" sz="1400" b="0" dirty="0" smtClean="0">
                <a:solidFill>
                  <a:schemeClr val="tx1"/>
                </a:solidFill>
              </a:rPr>
              <a:t>Ερωτήματα α) Με βάση την εκφώνηση είναι η παραπάνω αγορά εφικτή; β) Με βάση το πρόγραμμα είναι η παραπάνω αγορά εφικτή; Διασταυρώστε την απάντησή σας με αυτή που ακολουθεί.</a:t>
            </a:r>
            <a:endParaRPr lang="el-GR" sz="1400" b="0" dirty="0">
              <a:solidFill>
                <a:schemeClr val="tx1"/>
              </a:solidFill>
            </a:endParaRPr>
          </a:p>
        </p:txBody>
      </p:sp>
      <p:sp>
        <p:nvSpPr>
          <p:cNvPr id="5" name="4 - Θέση περιεχομένου"/>
          <p:cNvSpPr>
            <a:spLocks noGrp="1"/>
          </p:cNvSpPr>
          <p:nvPr>
            <p:ph sz="quarter" idx="2"/>
          </p:nvPr>
        </p:nvSpPr>
        <p:spPr>
          <a:xfrm>
            <a:off x="714348" y="3143248"/>
            <a:ext cx="6715172" cy="3714752"/>
          </a:xfrm>
        </p:spPr>
        <p:txBody>
          <a:bodyPr>
            <a:normAutofit fontScale="92500" lnSpcReduction="10000"/>
          </a:bodyPr>
          <a:lstStyle/>
          <a:p>
            <a:r>
              <a:rPr lang="el-GR" sz="1600" b="1" dirty="0" smtClean="0">
                <a:solidFill>
                  <a:schemeClr val="accent1">
                    <a:lumMod val="75000"/>
                  </a:schemeClr>
                </a:solidFill>
              </a:rPr>
              <a:t>ΠΡΟΓΡΑΜΜΑ</a:t>
            </a:r>
            <a:r>
              <a:rPr lang="el-GR" sz="1600" dirty="0" smtClean="0">
                <a:solidFill>
                  <a:schemeClr val="accent1">
                    <a:lumMod val="75000"/>
                  </a:schemeClr>
                </a:solidFill>
              </a:rPr>
              <a:t> </a:t>
            </a:r>
            <a:r>
              <a:rPr lang="el-GR" sz="1600" dirty="0" err="1" smtClean="0"/>
              <a:t>Αγορά_τετραδίων</a:t>
            </a:r>
            <a:endParaRPr lang="el-GR" sz="1600" dirty="0" smtClean="0"/>
          </a:p>
          <a:p>
            <a:r>
              <a:rPr lang="el-GR" sz="1600" b="1" dirty="0" smtClean="0">
                <a:solidFill>
                  <a:srgbClr val="0070C0"/>
                </a:solidFill>
              </a:rPr>
              <a:t> </a:t>
            </a:r>
            <a:r>
              <a:rPr lang="el-GR" sz="1600" b="1" dirty="0" smtClean="0">
                <a:solidFill>
                  <a:schemeClr val="accent1">
                    <a:lumMod val="75000"/>
                  </a:schemeClr>
                </a:solidFill>
              </a:rPr>
              <a:t>ΜΕΤΑΒΛΗΤΕΣ</a:t>
            </a:r>
          </a:p>
          <a:p>
            <a:r>
              <a:rPr lang="el-GR" sz="1600" b="1" dirty="0" smtClean="0">
                <a:solidFill>
                  <a:srgbClr val="0070C0"/>
                </a:solidFill>
              </a:rPr>
              <a:t> </a:t>
            </a:r>
            <a:r>
              <a:rPr lang="el-GR" sz="1600" b="1" dirty="0" smtClean="0">
                <a:solidFill>
                  <a:schemeClr val="accent1">
                    <a:lumMod val="75000"/>
                  </a:schemeClr>
                </a:solidFill>
              </a:rPr>
              <a:t>ΠΡΑΓΜΑΤΙΚΕΣ</a:t>
            </a:r>
            <a:r>
              <a:rPr lang="el-GR" sz="1600" dirty="0" smtClean="0">
                <a:solidFill>
                  <a:schemeClr val="accent1">
                    <a:lumMod val="75000"/>
                  </a:schemeClr>
                </a:solidFill>
              </a:rPr>
              <a:t>: </a:t>
            </a:r>
            <a:r>
              <a:rPr lang="el-GR" sz="1600" dirty="0" smtClean="0"/>
              <a:t>τιμή, πλήθος, </a:t>
            </a:r>
            <a:r>
              <a:rPr lang="el-GR" sz="1600" dirty="0" err="1" smtClean="0"/>
              <a:t>διαθέσιμο_ποσό</a:t>
            </a:r>
            <a:r>
              <a:rPr lang="el-GR" sz="1600" dirty="0" smtClean="0"/>
              <a:t>, οφειλόμενο </a:t>
            </a:r>
          </a:p>
          <a:p>
            <a:r>
              <a:rPr lang="el-GR" sz="1600" b="1" dirty="0" smtClean="0">
                <a:solidFill>
                  <a:schemeClr val="accent1">
                    <a:lumMod val="75000"/>
                  </a:schemeClr>
                </a:solidFill>
              </a:rPr>
              <a:t>ΑΡΧΗ </a:t>
            </a:r>
          </a:p>
          <a:p>
            <a:r>
              <a:rPr lang="el-GR" sz="1600" b="1" dirty="0" smtClean="0">
                <a:solidFill>
                  <a:schemeClr val="accent1">
                    <a:lumMod val="75000"/>
                  </a:schemeClr>
                </a:solidFill>
              </a:rPr>
              <a:t>ΔΙΑΒΑΣΕ</a:t>
            </a:r>
            <a:r>
              <a:rPr lang="el-GR" sz="1600" b="1" dirty="0" smtClean="0">
                <a:solidFill>
                  <a:srgbClr val="0070C0"/>
                </a:solidFill>
              </a:rPr>
              <a:t> </a:t>
            </a:r>
            <a:r>
              <a:rPr lang="el-GR" sz="1600" dirty="0" smtClean="0"/>
              <a:t>τιμή </a:t>
            </a:r>
          </a:p>
          <a:p>
            <a:r>
              <a:rPr lang="el-GR" sz="1600" b="1" dirty="0" smtClean="0">
                <a:solidFill>
                  <a:schemeClr val="accent1">
                    <a:lumMod val="75000"/>
                  </a:schemeClr>
                </a:solidFill>
              </a:rPr>
              <a:t>ΔΙΑΒΑΣΕ</a:t>
            </a:r>
            <a:r>
              <a:rPr lang="el-GR" sz="1600" b="1" dirty="0" smtClean="0">
                <a:solidFill>
                  <a:srgbClr val="0070C0"/>
                </a:solidFill>
              </a:rPr>
              <a:t> </a:t>
            </a:r>
            <a:r>
              <a:rPr lang="el-GR" sz="1600" dirty="0" smtClean="0"/>
              <a:t>πλήθος</a:t>
            </a:r>
          </a:p>
          <a:p>
            <a:r>
              <a:rPr lang="el-GR" sz="1600" b="1" dirty="0" smtClean="0">
                <a:solidFill>
                  <a:schemeClr val="accent1">
                    <a:lumMod val="75000"/>
                  </a:schemeClr>
                </a:solidFill>
              </a:rPr>
              <a:t>ΔΙΑΒΑΣΕ</a:t>
            </a:r>
            <a:r>
              <a:rPr lang="el-GR" sz="1600" b="1" dirty="0" smtClean="0">
                <a:solidFill>
                  <a:srgbClr val="0070C0"/>
                </a:solidFill>
              </a:rPr>
              <a:t> </a:t>
            </a:r>
            <a:r>
              <a:rPr lang="el-GR" sz="1600" dirty="0" err="1" smtClean="0"/>
              <a:t>διαθέσιμο_ποσό</a:t>
            </a:r>
            <a:endParaRPr lang="el-GR" sz="1600" dirty="0" smtClean="0"/>
          </a:p>
          <a:p>
            <a:r>
              <a:rPr lang="el-GR" sz="1600" dirty="0" smtClean="0"/>
              <a:t> </a:t>
            </a:r>
            <a:r>
              <a:rPr lang="el-GR" sz="1600" dirty="0" err="1" smtClean="0"/>
              <a:t>οφειλόμενο_ποσό</a:t>
            </a:r>
            <a:r>
              <a:rPr lang="el-GR" sz="1600" dirty="0" smtClean="0"/>
              <a:t> &lt;- τιμή </a:t>
            </a:r>
            <a:r>
              <a:rPr lang="el-GR" sz="1600" b="1" dirty="0" smtClean="0">
                <a:solidFill>
                  <a:srgbClr val="FF0000"/>
                </a:solidFill>
              </a:rPr>
              <a:t>+</a:t>
            </a:r>
            <a:r>
              <a:rPr lang="el-GR" sz="1600" dirty="0" smtClean="0"/>
              <a:t> πλήθος </a:t>
            </a:r>
          </a:p>
          <a:p>
            <a:r>
              <a:rPr lang="el-GR" sz="1600" b="1" dirty="0" smtClean="0">
                <a:solidFill>
                  <a:schemeClr val="accent1">
                    <a:lumMod val="75000"/>
                  </a:schemeClr>
                </a:solidFill>
              </a:rPr>
              <a:t>ΑΝ</a:t>
            </a:r>
            <a:r>
              <a:rPr lang="el-GR" sz="1600" dirty="0" smtClean="0">
                <a:solidFill>
                  <a:schemeClr val="accent1">
                    <a:lumMod val="75000"/>
                  </a:schemeClr>
                </a:solidFill>
              </a:rPr>
              <a:t> </a:t>
            </a:r>
            <a:r>
              <a:rPr lang="el-GR" sz="1600" dirty="0" err="1" smtClean="0"/>
              <a:t>οφειλόμενο_ποσό</a:t>
            </a:r>
            <a:r>
              <a:rPr lang="el-GR" sz="1600" dirty="0" smtClean="0"/>
              <a:t> </a:t>
            </a:r>
            <a:r>
              <a:rPr lang="el-GR" sz="1600" b="1" dirty="0" smtClean="0">
                <a:solidFill>
                  <a:srgbClr val="FF0000"/>
                </a:solidFill>
              </a:rPr>
              <a:t>&lt;= </a:t>
            </a:r>
            <a:r>
              <a:rPr lang="el-GR" sz="1600" dirty="0" err="1" smtClean="0"/>
              <a:t>διαθέσιμο_ποσό</a:t>
            </a:r>
            <a:r>
              <a:rPr lang="el-GR" sz="1600" dirty="0" smtClean="0"/>
              <a:t> </a:t>
            </a:r>
            <a:r>
              <a:rPr lang="el-GR" sz="1600" b="1" dirty="0" smtClean="0">
                <a:solidFill>
                  <a:schemeClr val="accent1">
                    <a:lumMod val="75000"/>
                  </a:schemeClr>
                </a:solidFill>
              </a:rPr>
              <a:t>ΤΟΤΕ</a:t>
            </a:r>
          </a:p>
          <a:p>
            <a:r>
              <a:rPr lang="el-GR" sz="1600" dirty="0" smtClean="0"/>
              <a:t> </a:t>
            </a:r>
            <a:r>
              <a:rPr lang="el-GR" sz="1600" b="1" dirty="0" smtClean="0">
                <a:solidFill>
                  <a:schemeClr val="accent1">
                    <a:lumMod val="75000"/>
                  </a:schemeClr>
                </a:solidFill>
              </a:rPr>
              <a:t>ΓΡΑΨΕ</a:t>
            </a:r>
            <a:r>
              <a:rPr lang="el-GR" sz="1600" dirty="0" smtClean="0"/>
              <a:t> 'Η αγορά είναι εφικτή' </a:t>
            </a:r>
          </a:p>
          <a:p>
            <a:r>
              <a:rPr lang="el-GR" sz="1600" dirty="0" smtClean="0"/>
              <a:t> </a:t>
            </a:r>
            <a:r>
              <a:rPr lang="el-GR" sz="1600" b="1" dirty="0" smtClean="0">
                <a:solidFill>
                  <a:schemeClr val="accent1">
                    <a:lumMod val="75000"/>
                  </a:schemeClr>
                </a:solidFill>
              </a:rPr>
              <a:t>ΑΛΛΙΩΣ </a:t>
            </a:r>
          </a:p>
          <a:p>
            <a:r>
              <a:rPr lang="el-GR" sz="1600" dirty="0" smtClean="0"/>
              <a:t> </a:t>
            </a:r>
            <a:r>
              <a:rPr lang="el-GR" sz="1600" b="1" dirty="0" smtClean="0">
                <a:solidFill>
                  <a:schemeClr val="accent1">
                    <a:lumMod val="75000"/>
                  </a:schemeClr>
                </a:solidFill>
              </a:rPr>
              <a:t>ΓΡΑΨΕ</a:t>
            </a:r>
            <a:r>
              <a:rPr lang="el-GR" sz="1600" dirty="0" smtClean="0"/>
              <a:t> 'Η αγορά δεν είναι εφικτή' </a:t>
            </a:r>
          </a:p>
          <a:p>
            <a:r>
              <a:rPr lang="el-GR" sz="1600" dirty="0" smtClean="0"/>
              <a:t> </a:t>
            </a:r>
            <a:r>
              <a:rPr lang="el-GR" sz="1600" b="1" dirty="0" smtClean="0">
                <a:solidFill>
                  <a:schemeClr val="accent1">
                    <a:lumMod val="75000"/>
                  </a:schemeClr>
                </a:solidFill>
              </a:rPr>
              <a:t>ΤΕΛΟΣ_ΑΝ </a:t>
            </a:r>
          </a:p>
          <a:p>
            <a:r>
              <a:rPr lang="el-GR" sz="1600" dirty="0" smtClean="0">
                <a:solidFill>
                  <a:schemeClr val="accent1">
                    <a:lumMod val="75000"/>
                  </a:schemeClr>
                </a:solidFill>
              </a:rPr>
              <a:t> </a:t>
            </a:r>
            <a:r>
              <a:rPr lang="el-GR" sz="1600" b="1" dirty="0" smtClean="0">
                <a:solidFill>
                  <a:schemeClr val="accent1">
                    <a:lumMod val="75000"/>
                  </a:schemeClr>
                </a:solidFill>
              </a:rPr>
              <a:t>ΤΕΛΟΣ_ΠΡΟΓΡΑΜΜΑΤΟΣ</a:t>
            </a:r>
            <a:endParaRPr lang="el-GR" sz="1600" b="1" dirty="0">
              <a:solidFill>
                <a:schemeClr val="accent1">
                  <a:lumMod val="75000"/>
                </a:schemeClr>
              </a:solidFill>
            </a:endParaRPr>
          </a:p>
        </p:txBody>
      </p:sp>
      <p:sp>
        <p:nvSpPr>
          <p:cNvPr id="7" name="6 - Επεξήγηση με σύννεφο"/>
          <p:cNvSpPr/>
          <p:nvPr/>
        </p:nvSpPr>
        <p:spPr>
          <a:xfrm>
            <a:off x="5357818" y="3786190"/>
            <a:ext cx="2643206" cy="1357322"/>
          </a:xfrm>
          <a:prstGeom prst="cloudCallout">
            <a:avLst>
              <a:gd name="adj1" fmla="val -123831"/>
              <a:gd name="adj2" fmla="val 2947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Λογικό λάθος υπολογισμού οφειλής</a:t>
            </a:r>
            <a:endParaRPr lang="el-GR" dirty="0"/>
          </a:p>
        </p:txBody>
      </p:sp>
      <p:sp>
        <p:nvSpPr>
          <p:cNvPr id="9" name="3 - Θέση κειμένου"/>
          <p:cNvSpPr txBox="1">
            <a:spLocks/>
          </p:cNvSpPr>
          <p:nvPr/>
        </p:nvSpPr>
        <p:spPr>
          <a:xfrm>
            <a:off x="4500562" y="5357826"/>
            <a:ext cx="4400584" cy="1300179"/>
          </a:xfrm>
          <a:prstGeom prst="rect">
            <a:avLst/>
          </a:prstGeom>
        </p:spPr>
        <p:txBody>
          <a:bodyPr vert="horz" lIns="45720" tIns="0" rIns="45720" bIns="0" anchor="ctr">
            <a:normAutofit/>
          </a:bodyPr>
          <a:lstStyle/>
          <a:p>
            <a:pPr marL="0" marR="0" lvl="0" indent="0"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l-GR" sz="2400" b="1" i="0" u="none" strike="noStrike" kern="1200" cap="none" spc="0" normalizeH="0" baseline="0" noProof="0" dirty="0" smtClean="0">
                <a:ln>
                  <a:noFill/>
                </a:ln>
                <a:solidFill>
                  <a:schemeClr val="tx2"/>
                </a:solidFill>
                <a:effectLst/>
                <a:uLnTx/>
                <a:uFillTx/>
                <a:latin typeface="+mn-lt"/>
                <a:ea typeface="+mn-ea"/>
                <a:cs typeface="+mn-cs"/>
              </a:rPr>
              <a:t> </a:t>
            </a:r>
            <a:r>
              <a:rPr lang="el-GR" sz="1600" b="1" noProof="0" dirty="0" smtClean="0">
                <a:solidFill>
                  <a:schemeClr val="tx2"/>
                </a:solidFill>
              </a:rPr>
              <a:t>Π</a:t>
            </a:r>
            <a:r>
              <a:rPr kumimoji="0" lang="el-GR" sz="1600" b="1" i="0" u="none" strike="noStrike" kern="1200" cap="none" spc="0" normalizeH="0" baseline="0" noProof="0" dirty="0" smtClean="0">
                <a:ln>
                  <a:noFill/>
                </a:ln>
                <a:solidFill>
                  <a:schemeClr val="tx2"/>
                </a:solidFill>
                <a:effectLst/>
                <a:uLnTx/>
                <a:uFillTx/>
                <a:latin typeface="+mn-lt"/>
                <a:ea typeface="+mn-ea"/>
                <a:cs typeface="+mn-cs"/>
              </a:rPr>
              <a:t>ρέπει να αντικατασταθεί με την εντολή</a:t>
            </a:r>
          </a:p>
          <a:p>
            <a:pPr marL="0" marR="0" lvl="0" indent="0"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l-GR" sz="1600" b="1" i="0" u="none" strike="noStrike" kern="1200" cap="none" spc="0" normalizeH="0" baseline="0" noProof="0" dirty="0" smtClean="0">
                <a:ln>
                  <a:noFill/>
                </a:ln>
                <a:solidFill>
                  <a:schemeClr val="tx2"/>
                </a:solidFill>
                <a:effectLst/>
                <a:uLnTx/>
                <a:uFillTx/>
                <a:latin typeface="+mn-lt"/>
                <a:ea typeface="+mn-ea"/>
                <a:cs typeface="+mn-cs"/>
              </a:rPr>
              <a:t> </a:t>
            </a:r>
            <a:r>
              <a:rPr kumimoji="0" lang="el-GR" sz="1600" b="1" i="0" u="none" strike="noStrike" kern="1200" cap="none" spc="0" normalizeH="0" baseline="0" noProof="0" dirty="0" err="1" smtClean="0">
                <a:ln>
                  <a:noFill/>
                </a:ln>
                <a:solidFill>
                  <a:schemeClr val="tx2"/>
                </a:solidFill>
                <a:effectLst/>
                <a:uLnTx/>
                <a:uFillTx/>
                <a:latin typeface="+mn-lt"/>
                <a:ea typeface="+mn-ea"/>
                <a:cs typeface="+mn-cs"/>
              </a:rPr>
              <a:t>οφειλόμενο_ποσό</a:t>
            </a:r>
            <a:r>
              <a:rPr kumimoji="0" lang="el-GR" sz="1600" b="1" i="0" u="none" strike="noStrike" kern="1200" cap="none" spc="0" normalizeH="0" baseline="0" noProof="0" dirty="0" smtClean="0">
                <a:ln>
                  <a:noFill/>
                </a:ln>
                <a:solidFill>
                  <a:schemeClr val="tx2"/>
                </a:solidFill>
                <a:effectLst/>
                <a:uLnTx/>
                <a:uFillTx/>
                <a:latin typeface="+mn-lt"/>
                <a:ea typeface="+mn-ea"/>
                <a:cs typeface="+mn-cs"/>
              </a:rPr>
              <a:t> &lt;- τιμή * πλήθος</a:t>
            </a:r>
          </a:p>
          <a:p>
            <a:pPr marL="0" marR="0" lvl="0" indent="0"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l-GR" sz="2400" b="1"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0" end="0"/>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5">
                                            <p:txEl>
                                              <p:pRg st="1" end="1"/>
                                            </p:txEl>
                                          </p:spTgt>
                                        </p:tgtEl>
                                        <p:attrNameLst>
                                          <p:attrName>style.visibility</p:attrName>
                                        </p:attrNameLst>
                                      </p:cBhvr>
                                      <p:to>
                                        <p:strVal val="visible"/>
                                      </p:to>
                                    </p:set>
                                    <p:anim calcmode="lin" valueType="num">
                                      <p:cBhvr additive="base">
                                        <p:cTn id="2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1" end="1"/>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5">
                                            <p:txEl>
                                              <p:pRg st="2" end="2"/>
                                            </p:txEl>
                                          </p:spTgt>
                                        </p:tgtEl>
                                        <p:attrNameLst>
                                          <p:attrName>style.visibility</p:attrName>
                                        </p:attrNameLst>
                                      </p:cBhvr>
                                      <p:to>
                                        <p:strVal val="visible"/>
                                      </p:to>
                                    </p:set>
                                    <p:anim calcmode="lin" valueType="num">
                                      <p:cBhvr additive="base">
                                        <p:cTn id="3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
                                            <p:txEl>
                                              <p:pRg st="2" end="2"/>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5">
                                            <p:txEl>
                                              <p:pRg st="3" end="3"/>
                                            </p:txEl>
                                          </p:spTgt>
                                        </p:tgtEl>
                                        <p:attrNameLst>
                                          <p:attrName>style.visibility</p:attrName>
                                        </p:attrNameLst>
                                      </p:cBhvr>
                                      <p:to>
                                        <p:strVal val="visible"/>
                                      </p:to>
                                    </p:set>
                                    <p:anim calcmode="lin" valueType="num">
                                      <p:cBhvr additive="base">
                                        <p:cTn id="37"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3" end="3"/>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5">
                                            <p:txEl>
                                              <p:pRg st="4" end="4"/>
                                            </p:txEl>
                                          </p:spTgt>
                                        </p:tgtEl>
                                        <p:attrNameLst>
                                          <p:attrName>style.visibility</p:attrName>
                                        </p:attrNameLst>
                                      </p:cBhvr>
                                      <p:to>
                                        <p:strVal val="visible"/>
                                      </p:to>
                                    </p:set>
                                    <p:anim calcmode="lin" valueType="num">
                                      <p:cBhvr additive="base">
                                        <p:cTn id="4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5">
                                            <p:txEl>
                                              <p:pRg st="4" end="4"/>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5">
                                            <p:txEl>
                                              <p:pRg st="5" end="5"/>
                                            </p:txEl>
                                          </p:spTgt>
                                        </p:tgtEl>
                                        <p:attrNameLst>
                                          <p:attrName>style.visibility</p:attrName>
                                        </p:attrNameLst>
                                      </p:cBhvr>
                                      <p:to>
                                        <p:strVal val="visible"/>
                                      </p:to>
                                    </p:set>
                                    <p:anim calcmode="lin" valueType="num">
                                      <p:cBhvr additive="base">
                                        <p:cTn id="45"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5">
                                            <p:txEl>
                                              <p:pRg st="5" end="5"/>
                                            </p:txEl>
                                          </p:spTgt>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5">
                                            <p:txEl>
                                              <p:pRg st="6" end="6"/>
                                            </p:txEl>
                                          </p:spTgt>
                                        </p:tgtEl>
                                        <p:attrNameLst>
                                          <p:attrName>style.visibility</p:attrName>
                                        </p:attrNameLst>
                                      </p:cBhvr>
                                      <p:to>
                                        <p:strVal val="visible"/>
                                      </p:to>
                                    </p:set>
                                    <p:anim calcmode="lin" valueType="num">
                                      <p:cBhvr additive="base">
                                        <p:cTn id="49"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6" end="6"/>
                                            </p:txEl>
                                          </p:spTgt>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5">
                                            <p:txEl>
                                              <p:pRg st="7" end="7"/>
                                            </p:txEl>
                                          </p:spTgt>
                                        </p:tgtEl>
                                        <p:attrNameLst>
                                          <p:attrName>style.visibility</p:attrName>
                                        </p:attrNameLst>
                                      </p:cBhvr>
                                      <p:to>
                                        <p:strVal val="visible"/>
                                      </p:to>
                                    </p:set>
                                    <p:anim calcmode="lin" valueType="num">
                                      <p:cBhvr additive="base">
                                        <p:cTn id="53"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5">
                                            <p:txEl>
                                              <p:pRg st="7" end="7"/>
                                            </p:txEl>
                                          </p:spTgt>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5">
                                            <p:txEl>
                                              <p:pRg st="8" end="8"/>
                                            </p:txEl>
                                          </p:spTgt>
                                        </p:tgtEl>
                                        <p:attrNameLst>
                                          <p:attrName>style.visibility</p:attrName>
                                        </p:attrNameLst>
                                      </p:cBhvr>
                                      <p:to>
                                        <p:strVal val="visible"/>
                                      </p:to>
                                    </p:set>
                                    <p:anim calcmode="lin" valueType="num">
                                      <p:cBhvr additive="base">
                                        <p:cTn id="57"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5">
                                            <p:txEl>
                                              <p:pRg st="8" end="8"/>
                                            </p:txEl>
                                          </p:spTgt>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5">
                                            <p:txEl>
                                              <p:pRg st="9" end="9"/>
                                            </p:txEl>
                                          </p:spTgt>
                                        </p:tgtEl>
                                        <p:attrNameLst>
                                          <p:attrName>style.visibility</p:attrName>
                                        </p:attrNameLst>
                                      </p:cBhvr>
                                      <p:to>
                                        <p:strVal val="visible"/>
                                      </p:to>
                                    </p:set>
                                    <p:anim calcmode="lin" valueType="num">
                                      <p:cBhvr additive="base">
                                        <p:cTn id="61"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
                                            <p:txEl>
                                              <p:pRg st="9" end="9"/>
                                            </p:txEl>
                                          </p:spTgt>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5">
                                            <p:txEl>
                                              <p:pRg st="10" end="10"/>
                                            </p:txEl>
                                          </p:spTgt>
                                        </p:tgtEl>
                                        <p:attrNameLst>
                                          <p:attrName>style.visibility</p:attrName>
                                        </p:attrNameLst>
                                      </p:cBhvr>
                                      <p:to>
                                        <p:strVal val="visible"/>
                                      </p:to>
                                    </p:set>
                                    <p:anim calcmode="lin" valueType="num">
                                      <p:cBhvr additive="base">
                                        <p:cTn id="65"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5">
                                            <p:txEl>
                                              <p:pRg st="10" end="10"/>
                                            </p:txEl>
                                          </p:spTgt>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5">
                                            <p:txEl>
                                              <p:pRg st="11" end="11"/>
                                            </p:txEl>
                                          </p:spTgt>
                                        </p:tgtEl>
                                        <p:attrNameLst>
                                          <p:attrName>style.visibility</p:attrName>
                                        </p:attrNameLst>
                                      </p:cBhvr>
                                      <p:to>
                                        <p:strVal val="visible"/>
                                      </p:to>
                                    </p:set>
                                    <p:anim calcmode="lin" valueType="num">
                                      <p:cBhvr additive="base">
                                        <p:cTn id="69"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5">
                                            <p:txEl>
                                              <p:pRg st="11" end="11"/>
                                            </p:txEl>
                                          </p:spTgt>
                                        </p:tgtEl>
                                        <p:attrNameLst>
                                          <p:attrName>ppt_y</p:attrName>
                                        </p:attrNameLst>
                                      </p:cBhvr>
                                      <p:tavLst>
                                        <p:tav tm="0">
                                          <p:val>
                                            <p:strVal val="1+#ppt_h/2"/>
                                          </p:val>
                                        </p:tav>
                                        <p:tav tm="100000">
                                          <p:val>
                                            <p:strVal val="#ppt_y"/>
                                          </p:val>
                                        </p:tav>
                                      </p:tavLst>
                                    </p:anim>
                                  </p:childTnLst>
                                </p:cTn>
                              </p:par>
                              <p:par>
                                <p:cTn id="71" presetID="2" presetClass="entr" presetSubtype="4" fill="hold" grpId="0" nodeType="withEffect">
                                  <p:stCondLst>
                                    <p:cond delay="0"/>
                                  </p:stCondLst>
                                  <p:childTnLst>
                                    <p:set>
                                      <p:cBhvr>
                                        <p:cTn id="72" dur="1" fill="hold">
                                          <p:stCondLst>
                                            <p:cond delay="0"/>
                                          </p:stCondLst>
                                        </p:cTn>
                                        <p:tgtEl>
                                          <p:spTgt spid="5">
                                            <p:txEl>
                                              <p:pRg st="12" end="12"/>
                                            </p:txEl>
                                          </p:spTgt>
                                        </p:tgtEl>
                                        <p:attrNameLst>
                                          <p:attrName>style.visibility</p:attrName>
                                        </p:attrNameLst>
                                      </p:cBhvr>
                                      <p:to>
                                        <p:strVal val="visible"/>
                                      </p:to>
                                    </p:set>
                                    <p:anim calcmode="lin" valueType="num">
                                      <p:cBhvr additive="base">
                                        <p:cTn id="73"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
                                            <p:txEl>
                                              <p:pRg st="12" end="12"/>
                                            </p:txEl>
                                          </p:spTgt>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5">
                                            <p:txEl>
                                              <p:pRg st="13" end="13"/>
                                            </p:txEl>
                                          </p:spTgt>
                                        </p:tgtEl>
                                        <p:attrNameLst>
                                          <p:attrName>style.visibility</p:attrName>
                                        </p:attrNameLst>
                                      </p:cBhvr>
                                      <p:to>
                                        <p:strVal val="visible"/>
                                      </p:to>
                                    </p:set>
                                    <p:anim calcmode="lin" valueType="num">
                                      <p:cBhvr additive="base">
                                        <p:cTn id="77" dur="500" fill="hold"/>
                                        <p:tgtEl>
                                          <p:spTgt spid="5">
                                            <p:txEl>
                                              <p:pRg st="13" end="13"/>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5">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7"/>
                                        </p:tgtEl>
                                        <p:attrNameLst>
                                          <p:attrName>style.visibility</p:attrName>
                                        </p:attrNameLst>
                                      </p:cBhvr>
                                      <p:to>
                                        <p:strVal val="visible"/>
                                      </p:to>
                                    </p:set>
                                    <p:anim calcmode="lin" valueType="num">
                                      <p:cBhvr additive="base">
                                        <p:cTn id="83" dur="500" fill="hold"/>
                                        <p:tgtEl>
                                          <p:spTgt spid="7"/>
                                        </p:tgtEl>
                                        <p:attrNameLst>
                                          <p:attrName>ppt_x</p:attrName>
                                        </p:attrNameLst>
                                      </p:cBhvr>
                                      <p:tavLst>
                                        <p:tav tm="0">
                                          <p:val>
                                            <p:strVal val="#ppt_x"/>
                                          </p:val>
                                        </p:tav>
                                        <p:tav tm="100000">
                                          <p:val>
                                            <p:strVal val="#ppt_x"/>
                                          </p:val>
                                        </p:tav>
                                      </p:tavLst>
                                    </p:anim>
                                    <p:anim calcmode="lin" valueType="num">
                                      <p:cBhvr additive="base">
                                        <p:cTn id="8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grpId="0" nodeType="clickEffect">
                                  <p:stCondLst>
                                    <p:cond delay="0"/>
                                  </p:stCondLst>
                                  <p:childTnLst>
                                    <p:set>
                                      <p:cBhvr>
                                        <p:cTn id="88" dur="1" fill="hold">
                                          <p:stCondLst>
                                            <p:cond delay="0"/>
                                          </p:stCondLst>
                                        </p:cTn>
                                        <p:tgtEl>
                                          <p:spTgt spid="9"/>
                                        </p:tgtEl>
                                        <p:attrNameLst>
                                          <p:attrName>style.visibility</p:attrName>
                                        </p:attrNameLst>
                                      </p:cBhvr>
                                      <p:to>
                                        <p:strVal val="visible"/>
                                      </p:to>
                                    </p:set>
                                    <p:anim calcmode="lin" valueType="num">
                                      <p:cBhvr additive="base">
                                        <p:cTn id="89" dur="500" fill="hold"/>
                                        <p:tgtEl>
                                          <p:spTgt spid="9"/>
                                        </p:tgtEl>
                                        <p:attrNameLst>
                                          <p:attrName>ppt_x</p:attrName>
                                        </p:attrNameLst>
                                      </p:cBhvr>
                                      <p:tavLst>
                                        <p:tav tm="0">
                                          <p:val>
                                            <p:strVal val="#ppt_x"/>
                                          </p:val>
                                        </p:tav>
                                        <p:tav tm="100000">
                                          <p:val>
                                            <p:strVal val="#ppt_x"/>
                                          </p:val>
                                        </p:tav>
                                      </p:tavLst>
                                    </p:anim>
                                    <p:anim calcmode="lin" valueType="num">
                                      <p:cBhvr additive="base">
                                        <p:cTn id="9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uiExpand="1" build="p"/>
      <p:bldP spid="7" grpId="0" animBg="1"/>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85720" y="1214422"/>
            <a:ext cx="4357718" cy="5214974"/>
          </a:xfrm>
        </p:spPr>
        <p:txBody>
          <a:bodyPr>
            <a:normAutofit fontScale="70000" lnSpcReduction="20000"/>
          </a:bodyPr>
          <a:lstStyle/>
          <a:p>
            <a:r>
              <a:rPr lang="el-GR" dirty="0" smtClean="0"/>
              <a:t>Ακολουθεί η εκφώνηση για την ανάπτυξη ενός προγράμματος: «Να αναπτύξετε πρόγραμμα σε ΓΛΩΣΣΑ που να διαβάζει την ηλικία ενός επιβάτη αστικού λεωφορείου σε έτη και ανάλογα με την τιμή της ηλικίας του, να υπολογίζει το αντίτιμο του εισιτηρίου που πρέπει να πληρώσει. Εάν έχει συμπληρώσει το 18ο έτος της ηλικίας του, ο επιβάτης πληρώνει κανονικό εισιτήριο 1€. Διαφορετικά, πληρώνει μειωμένο εισιτήριο που αντιστοιχεί στο 50% του κανονικού εισιτηρίου. Το αντίτιμο του εισιτηρίου να εμφανίζεται στην οθόνη». </a:t>
            </a:r>
          </a:p>
          <a:p>
            <a:r>
              <a:rPr lang="el-GR" dirty="0" smtClean="0"/>
              <a:t>Προσπαθήστε να εντοπίσετε τυχόν λογικά λάθη που οδηγούν σε λανθασμένα αποτελέσματα και να προτείνετε διορθώσεις. Διασταυρώστε την απάντησή σας με αυτή που ακολουθεί</a:t>
            </a:r>
            <a:endParaRPr lang="el-GR" dirty="0"/>
          </a:p>
        </p:txBody>
      </p:sp>
      <p:sp>
        <p:nvSpPr>
          <p:cNvPr id="4" name="1 - Τίτλος"/>
          <p:cNvSpPr>
            <a:spLocks noGrp="1"/>
          </p:cNvSpPr>
          <p:nvPr>
            <p:ph type="title"/>
          </p:nvPr>
        </p:nvSpPr>
        <p:spPr>
          <a:xfrm>
            <a:off x="500034" y="428604"/>
            <a:ext cx="8229600" cy="438896"/>
          </a:xfrm>
        </p:spPr>
        <p:txBody>
          <a:bodyPr>
            <a:normAutofit/>
          </a:bodyPr>
          <a:lstStyle/>
          <a:p>
            <a:pPr algn="ctr"/>
            <a:r>
              <a:rPr lang="el-GR" sz="2400" dirty="0" smtClean="0">
                <a:solidFill>
                  <a:srgbClr val="FF0000"/>
                </a:solidFill>
              </a:rPr>
              <a:t>Παράδειγμα εντοπισμού λογικού λάθους </a:t>
            </a:r>
            <a:r>
              <a:rPr lang="el-GR" sz="2400" dirty="0" smtClean="0">
                <a:solidFill>
                  <a:schemeClr val="accent1">
                    <a:lumMod val="75000"/>
                  </a:schemeClr>
                </a:solidFill>
              </a:rPr>
              <a:t>δομή επιλογής</a:t>
            </a:r>
            <a:endParaRPr lang="el-GR" sz="2400" dirty="0">
              <a:solidFill>
                <a:srgbClr val="FF0000"/>
              </a:solidFill>
            </a:endParaRPr>
          </a:p>
        </p:txBody>
      </p:sp>
      <p:sp>
        <p:nvSpPr>
          <p:cNvPr id="5" name="2 - Θέση περιεχομένου"/>
          <p:cNvSpPr txBox="1">
            <a:spLocks/>
          </p:cNvSpPr>
          <p:nvPr/>
        </p:nvSpPr>
        <p:spPr>
          <a:xfrm>
            <a:off x="4786314" y="1357298"/>
            <a:ext cx="3929090" cy="5072098"/>
          </a:xfrm>
          <a:prstGeom prst="rect">
            <a:avLst/>
          </a:prstGeom>
        </p:spPr>
        <p:txBody>
          <a:bodyPr vert="horz">
            <a:normAutofit/>
          </a:bodyPr>
          <a:lstStyle/>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endParaRPr kumimoji="0" lang="el-GR" sz="26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5 - Ορθογώνιο"/>
          <p:cNvSpPr/>
          <p:nvPr/>
        </p:nvSpPr>
        <p:spPr>
          <a:xfrm>
            <a:off x="4786314" y="1071546"/>
            <a:ext cx="4071966" cy="4801314"/>
          </a:xfrm>
          <a:prstGeom prst="rect">
            <a:avLst/>
          </a:prstGeom>
        </p:spPr>
        <p:txBody>
          <a:bodyPr wrap="square">
            <a:spAutoFit/>
          </a:bodyPr>
          <a:lstStyle/>
          <a:p>
            <a:r>
              <a:rPr lang="el-GR" dirty="0" smtClean="0">
                <a:solidFill>
                  <a:srgbClr val="0070C0"/>
                </a:solidFill>
              </a:rPr>
              <a:t>ΠΡΟΓΡΑΜΜΑ</a:t>
            </a:r>
            <a:r>
              <a:rPr lang="el-GR" dirty="0" smtClean="0"/>
              <a:t> </a:t>
            </a:r>
            <a:r>
              <a:rPr lang="el-GR" dirty="0" err="1" smtClean="0"/>
              <a:t>Αντίτιμο_εισιτηρίου</a:t>
            </a:r>
            <a:r>
              <a:rPr lang="el-GR" dirty="0" smtClean="0"/>
              <a:t>  </a:t>
            </a:r>
            <a:r>
              <a:rPr lang="el-GR" dirty="0" smtClean="0">
                <a:solidFill>
                  <a:srgbClr val="0070C0"/>
                </a:solidFill>
              </a:rPr>
              <a:t>ΣΤΑΘΕΡΕΣ</a:t>
            </a:r>
          </a:p>
          <a:p>
            <a:r>
              <a:rPr lang="el-GR" dirty="0" smtClean="0"/>
              <a:t> </a:t>
            </a:r>
            <a:r>
              <a:rPr lang="el-GR" dirty="0" err="1" smtClean="0"/>
              <a:t>Κανονικό_εισιτήριο</a:t>
            </a:r>
            <a:r>
              <a:rPr lang="el-GR" dirty="0" smtClean="0">
                <a:solidFill>
                  <a:srgbClr val="FF0000"/>
                </a:solidFill>
              </a:rPr>
              <a:t> = </a:t>
            </a:r>
            <a:r>
              <a:rPr lang="el-GR" dirty="0" smtClean="0"/>
              <a:t>1 </a:t>
            </a:r>
          </a:p>
          <a:p>
            <a:r>
              <a:rPr lang="el-GR" dirty="0" smtClean="0"/>
              <a:t> </a:t>
            </a:r>
            <a:r>
              <a:rPr lang="el-GR" dirty="0" smtClean="0">
                <a:solidFill>
                  <a:srgbClr val="0070C0"/>
                </a:solidFill>
              </a:rPr>
              <a:t>ΜΕΤΑΒΛΗΤΕΣ</a:t>
            </a:r>
            <a:r>
              <a:rPr lang="el-GR" dirty="0" smtClean="0"/>
              <a:t> </a:t>
            </a:r>
          </a:p>
          <a:p>
            <a:r>
              <a:rPr lang="el-GR" dirty="0" smtClean="0">
                <a:solidFill>
                  <a:srgbClr val="0070C0"/>
                </a:solidFill>
              </a:rPr>
              <a:t> ΑΚΕΡΑΙΕΣ</a:t>
            </a:r>
            <a:r>
              <a:rPr lang="el-GR" dirty="0" smtClean="0"/>
              <a:t>: ηλικία </a:t>
            </a:r>
          </a:p>
          <a:p>
            <a:r>
              <a:rPr lang="el-GR" dirty="0" smtClean="0">
                <a:solidFill>
                  <a:srgbClr val="0070C0"/>
                </a:solidFill>
              </a:rPr>
              <a:t> ΠΡΑΓΜΑΤΙΚΕΣ</a:t>
            </a:r>
            <a:r>
              <a:rPr lang="el-GR" dirty="0" smtClean="0"/>
              <a:t>: Αντίτιμο </a:t>
            </a:r>
          </a:p>
          <a:p>
            <a:r>
              <a:rPr lang="el-GR" dirty="0" smtClean="0">
                <a:solidFill>
                  <a:srgbClr val="0070C0"/>
                </a:solidFill>
              </a:rPr>
              <a:t> ΑΡΧΗ </a:t>
            </a:r>
          </a:p>
          <a:p>
            <a:r>
              <a:rPr lang="el-GR" dirty="0" smtClean="0">
                <a:solidFill>
                  <a:srgbClr val="0070C0"/>
                </a:solidFill>
              </a:rPr>
              <a:t> ΓΡΑΨΕ </a:t>
            </a:r>
            <a:r>
              <a:rPr lang="el-GR" dirty="0" smtClean="0"/>
              <a:t>'Δώσε ηλικία' </a:t>
            </a:r>
          </a:p>
          <a:p>
            <a:r>
              <a:rPr lang="el-GR" dirty="0" smtClean="0">
                <a:solidFill>
                  <a:srgbClr val="0070C0"/>
                </a:solidFill>
              </a:rPr>
              <a:t>ΔΙΑΒΑΣΕ</a:t>
            </a:r>
            <a:r>
              <a:rPr lang="el-GR" dirty="0" smtClean="0"/>
              <a:t> ηλικία </a:t>
            </a:r>
          </a:p>
          <a:p>
            <a:r>
              <a:rPr lang="el-GR" dirty="0" smtClean="0">
                <a:solidFill>
                  <a:srgbClr val="0070C0"/>
                </a:solidFill>
              </a:rPr>
              <a:t> ΑΝ </a:t>
            </a:r>
            <a:r>
              <a:rPr lang="el-GR" dirty="0" smtClean="0"/>
              <a:t>ηλικία </a:t>
            </a:r>
            <a:r>
              <a:rPr lang="el-GR" dirty="0" smtClean="0">
                <a:solidFill>
                  <a:srgbClr val="FF0000"/>
                </a:solidFill>
              </a:rPr>
              <a:t>&gt;</a:t>
            </a:r>
            <a:r>
              <a:rPr lang="el-GR" dirty="0" smtClean="0"/>
              <a:t> 18 </a:t>
            </a:r>
            <a:r>
              <a:rPr lang="el-GR" dirty="0" smtClean="0">
                <a:solidFill>
                  <a:srgbClr val="0070C0"/>
                </a:solidFill>
              </a:rPr>
              <a:t>ΤΟΤΕ</a:t>
            </a:r>
            <a:r>
              <a:rPr lang="el-GR" dirty="0" smtClean="0"/>
              <a:t> </a:t>
            </a:r>
          </a:p>
          <a:p>
            <a:r>
              <a:rPr lang="el-GR" dirty="0" smtClean="0"/>
              <a:t>Αντίτιμο </a:t>
            </a:r>
            <a:r>
              <a:rPr lang="el-GR" dirty="0" smtClean="0">
                <a:solidFill>
                  <a:srgbClr val="FF0000"/>
                </a:solidFill>
              </a:rPr>
              <a:t>&lt;-</a:t>
            </a:r>
            <a:r>
              <a:rPr lang="el-GR" dirty="0" smtClean="0"/>
              <a:t> </a:t>
            </a:r>
            <a:r>
              <a:rPr lang="el-GR" dirty="0" err="1" smtClean="0"/>
              <a:t>Κανονικό_εισιτήριο</a:t>
            </a:r>
            <a:r>
              <a:rPr lang="el-GR" dirty="0" smtClean="0"/>
              <a:t> </a:t>
            </a:r>
            <a:r>
              <a:rPr lang="el-GR" dirty="0" smtClean="0">
                <a:solidFill>
                  <a:srgbClr val="0070C0"/>
                </a:solidFill>
              </a:rPr>
              <a:t>ΑΛΛΙΩΣ</a:t>
            </a:r>
            <a:r>
              <a:rPr lang="el-GR" dirty="0" smtClean="0"/>
              <a:t> </a:t>
            </a:r>
          </a:p>
          <a:p>
            <a:r>
              <a:rPr lang="el-GR" dirty="0" smtClean="0"/>
              <a:t> Αντίτιμο </a:t>
            </a:r>
            <a:r>
              <a:rPr lang="el-GR" dirty="0" smtClean="0">
                <a:solidFill>
                  <a:srgbClr val="FF0000"/>
                </a:solidFill>
              </a:rPr>
              <a:t>&lt;- </a:t>
            </a:r>
            <a:r>
              <a:rPr lang="el-GR" dirty="0" smtClean="0"/>
              <a:t>0.5</a:t>
            </a:r>
            <a:r>
              <a:rPr lang="el-GR" dirty="0" smtClean="0">
                <a:solidFill>
                  <a:srgbClr val="FF0000"/>
                </a:solidFill>
              </a:rPr>
              <a:t>*</a:t>
            </a:r>
            <a:r>
              <a:rPr lang="el-GR" dirty="0" smtClean="0"/>
              <a:t>Κανονικό_εισιτήριο</a:t>
            </a:r>
          </a:p>
          <a:p>
            <a:r>
              <a:rPr lang="el-GR" dirty="0" smtClean="0">
                <a:solidFill>
                  <a:srgbClr val="0070C0"/>
                </a:solidFill>
              </a:rPr>
              <a:t> ΤΕΛΟΣ_ΑΝ </a:t>
            </a:r>
          </a:p>
          <a:p>
            <a:r>
              <a:rPr lang="el-GR" dirty="0" smtClean="0"/>
              <a:t> </a:t>
            </a:r>
            <a:r>
              <a:rPr lang="el-GR" dirty="0" smtClean="0">
                <a:solidFill>
                  <a:srgbClr val="0070C0"/>
                </a:solidFill>
              </a:rPr>
              <a:t>ΓΡΑΨΕ</a:t>
            </a:r>
            <a:r>
              <a:rPr lang="el-GR" dirty="0" smtClean="0"/>
              <a:t> 'Το αντίτιμο του εισιτηρίου είναι:', Αντίτιμο </a:t>
            </a:r>
            <a:r>
              <a:rPr lang="el-GR" dirty="0" smtClean="0">
                <a:solidFill>
                  <a:srgbClr val="0070C0"/>
                </a:solidFill>
              </a:rPr>
              <a:t>ΤΕΛΟΣ_ΠΡΟΓΡΑΜΜΑΤΟΣ</a:t>
            </a:r>
            <a:endParaRPr lang="el-GR"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4" grpId="1"/>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428604"/>
            <a:ext cx="8229600" cy="510334"/>
          </a:xfrm>
        </p:spPr>
        <p:txBody>
          <a:bodyPr>
            <a:normAutofit/>
          </a:bodyPr>
          <a:lstStyle/>
          <a:p>
            <a:pPr algn="ctr"/>
            <a:r>
              <a:rPr lang="el-GR" sz="2800" dirty="0" smtClean="0">
                <a:solidFill>
                  <a:srgbClr val="FF0000"/>
                </a:solidFill>
              </a:rPr>
              <a:t>Αποτελέσματα εκτέλεσης σεναρίων ελέγχου</a:t>
            </a:r>
            <a:endParaRPr lang="el-GR" sz="2800" dirty="0">
              <a:solidFill>
                <a:srgbClr val="FF0000"/>
              </a:solidFill>
            </a:endParaRPr>
          </a:p>
        </p:txBody>
      </p:sp>
      <p:sp>
        <p:nvSpPr>
          <p:cNvPr id="3" name="2 - Θέση περιεχομένου"/>
          <p:cNvSpPr>
            <a:spLocks noGrp="1"/>
          </p:cNvSpPr>
          <p:nvPr>
            <p:ph idx="1"/>
          </p:nvPr>
        </p:nvSpPr>
        <p:spPr>
          <a:xfrm>
            <a:off x="500034" y="1214422"/>
            <a:ext cx="8229600" cy="2143140"/>
          </a:xfrm>
        </p:spPr>
        <p:txBody>
          <a:bodyPr>
            <a:normAutofit fontScale="62500" lnSpcReduction="20000"/>
          </a:bodyPr>
          <a:lstStyle/>
          <a:p>
            <a:r>
              <a:rPr lang="el-GR" dirty="0" smtClean="0"/>
              <a:t>Τιμές εισόδου που ενδείκνυται να χρησιμοποιηθούν στον έλεγχο Με βάση τη συνθήκη ηλικία&gt;18 ενδείκνυται να χρησιμοποιηθούν οι παρακάτω τιμές εισόδου στον έλεγχο ορθότητας: </a:t>
            </a:r>
          </a:p>
          <a:p>
            <a:r>
              <a:rPr lang="el-GR" dirty="0" smtClean="0"/>
              <a:t>1 περίπτωση: ηλικία&lt;18. Π.χ. 17</a:t>
            </a:r>
          </a:p>
          <a:p>
            <a:r>
              <a:rPr lang="el-GR" dirty="0" smtClean="0"/>
              <a:t> 2η περίπτωση: ηλικία=18. </a:t>
            </a:r>
          </a:p>
          <a:p>
            <a:r>
              <a:rPr lang="el-GR" dirty="0" smtClean="0"/>
              <a:t>3η περίπτωση: ηλικία&gt;8. Π.χ. 19</a:t>
            </a:r>
          </a:p>
          <a:p>
            <a:r>
              <a:rPr lang="el-GR" dirty="0" smtClean="0"/>
              <a:t>Τα αποτελέσματα της εκτέλεσης των σεναρίων ελέγχου αποτυπώνονται στον πίνακα 5.1:</a:t>
            </a:r>
          </a:p>
          <a:p>
            <a:r>
              <a:rPr lang="el-GR" dirty="0" smtClean="0"/>
              <a:t>Αποτελέσματα εκτέλεσης σεναρίων ελέγχου </a:t>
            </a:r>
            <a:endParaRPr lang="el-GR" dirty="0"/>
          </a:p>
        </p:txBody>
      </p:sp>
      <p:graphicFrame>
        <p:nvGraphicFramePr>
          <p:cNvPr id="4" name="3 - Πίνακας"/>
          <p:cNvGraphicFramePr>
            <a:graphicFrameLocks noGrp="1"/>
          </p:cNvGraphicFramePr>
          <p:nvPr/>
        </p:nvGraphicFramePr>
        <p:xfrm>
          <a:off x="642910" y="3286124"/>
          <a:ext cx="7786742" cy="2214574"/>
        </p:xfrm>
        <a:graphic>
          <a:graphicData uri="http://schemas.openxmlformats.org/drawingml/2006/table">
            <a:tbl>
              <a:tblPr/>
              <a:tblGrid>
                <a:gridCol w="339206"/>
                <a:gridCol w="794786"/>
                <a:gridCol w="981330"/>
                <a:gridCol w="1260748"/>
                <a:gridCol w="2205336"/>
                <a:gridCol w="2205336"/>
              </a:tblGrid>
              <a:tr h="699711">
                <a:tc>
                  <a:txBody>
                    <a:bodyPr/>
                    <a:lstStyle/>
                    <a:p>
                      <a:pPr algn="ctr">
                        <a:lnSpc>
                          <a:spcPct val="115000"/>
                        </a:lnSpc>
                        <a:spcBef>
                          <a:spcPts val="600"/>
                        </a:spcBef>
                        <a:spcAft>
                          <a:spcPts val="0"/>
                        </a:spcAft>
                      </a:pPr>
                      <a:r>
                        <a:rPr lang="el-GR" sz="1100" b="1" dirty="0">
                          <a:latin typeface="Calibri"/>
                          <a:ea typeface="Times New Roman"/>
                          <a:cs typeface="Times New Roman"/>
                        </a:rPr>
                        <a:t>Α/Α</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94C6F4"/>
                    </a:solidFill>
                  </a:tcPr>
                </a:tc>
                <a:tc>
                  <a:txBody>
                    <a:bodyPr/>
                    <a:lstStyle/>
                    <a:p>
                      <a:pPr algn="ctr">
                        <a:lnSpc>
                          <a:spcPct val="115000"/>
                        </a:lnSpc>
                        <a:spcAft>
                          <a:spcPts val="0"/>
                        </a:spcAft>
                      </a:pPr>
                      <a:r>
                        <a:rPr lang="el-GR" sz="1100" b="1">
                          <a:latin typeface="Calibri"/>
                          <a:ea typeface="Times New Roman"/>
                          <a:cs typeface="Times New Roman"/>
                        </a:rPr>
                        <a:t>Είσοδος</a:t>
                      </a:r>
                      <a:endParaRPr lang="el-GR" sz="110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94C6F4"/>
                    </a:solidFill>
                  </a:tcPr>
                </a:tc>
                <a:tc>
                  <a:txBody>
                    <a:bodyPr/>
                    <a:lstStyle/>
                    <a:p>
                      <a:pPr algn="ctr">
                        <a:lnSpc>
                          <a:spcPct val="115000"/>
                        </a:lnSpc>
                        <a:spcAft>
                          <a:spcPts val="0"/>
                        </a:spcAft>
                      </a:pPr>
                      <a:r>
                        <a:rPr lang="el-GR" sz="1100" dirty="0" smtClean="0">
                          <a:latin typeface="Calibri"/>
                          <a:ea typeface="Times New Roman"/>
                          <a:cs typeface="Times New Roman"/>
                        </a:rPr>
                        <a:t>Αναμενόμενο Αποτέλεσμα με βάση την εκφώνηση</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94C6F4"/>
                    </a:solidFill>
                  </a:tcPr>
                </a:tc>
                <a:tc>
                  <a:txBody>
                    <a:bodyPr/>
                    <a:lstStyle/>
                    <a:p>
                      <a:pPr algn="ctr">
                        <a:lnSpc>
                          <a:spcPct val="115000"/>
                        </a:lnSpc>
                        <a:spcAft>
                          <a:spcPts val="0"/>
                        </a:spcAft>
                      </a:pPr>
                      <a:r>
                        <a:rPr lang="el-GR" sz="1100" b="1" dirty="0" smtClean="0">
                          <a:latin typeface="Calibri"/>
                          <a:ea typeface="Times New Roman"/>
                          <a:cs typeface="Times New Roman"/>
                        </a:rPr>
                        <a:t>Αποτέλεσμα συνθήκης ηλικία &gt;18</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94C6F4"/>
                    </a:solidFill>
                  </a:tcPr>
                </a:tc>
                <a:tc>
                  <a:txBody>
                    <a:bodyPr/>
                    <a:lstStyle/>
                    <a:p>
                      <a:pPr algn="ctr">
                        <a:lnSpc>
                          <a:spcPct val="115000"/>
                        </a:lnSpc>
                        <a:spcAft>
                          <a:spcPts val="0"/>
                        </a:spcAft>
                      </a:pPr>
                      <a:r>
                        <a:rPr lang="el-GR" sz="1100" dirty="0" smtClean="0">
                          <a:latin typeface="Calibri"/>
                          <a:ea typeface="Times New Roman"/>
                          <a:cs typeface="Times New Roman"/>
                        </a:rPr>
                        <a:t>Τιμή μεταβλητής αντίτιμο</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94C6F4"/>
                    </a:solidFill>
                  </a:tcPr>
                </a:tc>
                <a:tc>
                  <a:txBody>
                    <a:bodyPr/>
                    <a:lstStyle/>
                    <a:p>
                      <a:pPr algn="ctr">
                        <a:lnSpc>
                          <a:spcPct val="115000"/>
                        </a:lnSpc>
                        <a:spcAft>
                          <a:spcPts val="0"/>
                        </a:spcAft>
                      </a:pPr>
                      <a:r>
                        <a:rPr lang="el-GR" sz="1100" b="1" dirty="0" smtClean="0">
                          <a:latin typeface="Calibri"/>
                          <a:ea typeface="Times New Roman"/>
                          <a:cs typeface="Times New Roman"/>
                        </a:rPr>
                        <a:t>Ορθότητα αποτελέσματος προγράμματος</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94C6F4"/>
                    </a:solidFill>
                  </a:tcPr>
                </a:tc>
              </a:tr>
              <a:tr h="413464">
                <a:tc>
                  <a:txBody>
                    <a:bodyPr/>
                    <a:lstStyle/>
                    <a:p>
                      <a:pPr algn="ctr">
                        <a:lnSpc>
                          <a:spcPct val="115000"/>
                        </a:lnSpc>
                        <a:spcAft>
                          <a:spcPts val="0"/>
                        </a:spcAft>
                      </a:pPr>
                      <a:r>
                        <a:rPr lang="el-GR" sz="1100">
                          <a:latin typeface="Calibri"/>
                          <a:ea typeface="Times New Roman"/>
                          <a:cs typeface="Times New Roman"/>
                        </a:rPr>
                        <a:t>1</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dirty="0" smtClean="0">
                          <a:latin typeface="Calibri"/>
                          <a:ea typeface="Times New Roman"/>
                          <a:cs typeface="Times New Roman"/>
                        </a:rPr>
                        <a:t>17</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dirty="0" smtClean="0">
                          <a:latin typeface="Calibri"/>
                          <a:ea typeface="Times New Roman"/>
                          <a:cs typeface="Times New Roman"/>
                        </a:rPr>
                        <a:t>0,5</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dirty="0" smtClean="0">
                          <a:latin typeface="Calibri"/>
                          <a:ea typeface="Times New Roman"/>
                          <a:cs typeface="Times New Roman"/>
                        </a:rPr>
                        <a:t>ψευδής</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dirty="0" smtClean="0">
                          <a:latin typeface="Calibri"/>
                          <a:ea typeface="Times New Roman"/>
                          <a:cs typeface="Times New Roman"/>
                        </a:rPr>
                        <a:t>0,5</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dirty="0" smtClean="0">
                          <a:latin typeface="Calibri"/>
                          <a:ea typeface="Times New Roman"/>
                          <a:cs typeface="Times New Roman"/>
                        </a:rPr>
                        <a:t>Σωστό</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r>
              <a:tr h="514983">
                <a:tc>
                  <a:txBody>
                    <a:bodyPr/>
                    <a:lstStyle/>
                    <a:p>
                      <a:pPr algn="ctr">
                        <a:lnSpc>
                          <a:spcPct val="115000"/>
                        </a:lnSpc>
                        <a:spcAft>
                          <a:spcPts val="0"/>
                        </a:spcAft>
                      </a:pPr>
                      <a:r>
                        <a:rPr lang="el-GR" sz="1100">
                          <a:latin typeface="Calibri"/>
                          <a:ea typeface="Times New Roman"/>
                          <a:cs typeface="Times New Roman"/>
                        </a:rPr>
                        <a:t>2</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gn="ctr">
                        <a:lnSpc>
                          <a:spcPct val="115000"/>
                        </a:lnSpc>
                        <a:spcAft>
                          <a:spcPts val="0"/>
                        </a:spcAft>
                      </a:pPr>
                      <a:r>
                        <a:rPr lang="el-GR" sz="1100" dirty="0" smtClean="0">
                          <a:latin typeface="Calibri"/>
                          <a:ea typeface="Times New Roman"/>
                          <a:cs typeface="Times New Roman"/>
                        </a:rPr>
                        <a:t>18</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gn="ctr">
                        <a:lnSpc>
                          <a:spcPct val="115000"/>
                        </a:lnSpc>
                        <a:spcAft>
                          <a:spcPts val="0"/>
                        </a:spcAft>
                      </a:pPr>
                      <a:r>
                        <a:rPr lang="el-GR" sz="1100" dirty="0" smtClean="0">
                          <a:latin typeface="Calibri"/>
                          <a:ea typeface="Times New Roman"/>
                          <a:cs typeface="Times New Roman"/>
                        </a:rPr>
                        <a:t>1</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l-GR" sz="1100" dirty="0" smtClean="0">
                          <a:latin typeface="Calibri"/>
                          <a:ea typeface="Times New Roman"/>
                          <a:cs typeface="Times New Roman"/>
                        </a:rPr>
                        <a:t>ψευδής</a:t>
                      </a:r>
                    </a:p>
                    <a:p>
                      <a:pPr algn="ct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gn="ctr">
                        <a:lnSpc>
                          <a:spcPct val="115000"/>
                        </a:lnSpc>
                        <a:spcAft>
                          <a:spcPts val="0"/>
                        </a:spcAft>
                      </a:pPr>
                      <a:r>
                        <a:rPr lang="el-GR" sz="1100" dirty="0" smtClean="0">
                          <a:latin typeface="Calibri"/>
                          <a:ea typeface="Times New Roman"/>
                          <a:cs typeface="Times New Roman"/>
                        </a:rPr>
                        <a:t>0,5</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gn="ctr">
                        <a:lnSpc>
                          <a:spcPct val="115000"/>
                        </a:lnSpc>
                        <a:spcAft>
                          <a:spcPts val="0"/>
                        </a:spcAft>
                      </a:pPr>
                      <a:r>
                        <a:rPr lang="el-GR" sz="1100" dirty="0" smtClean="0">
                          <a:latin typeface="Calibri"/>
                          <a:ea typeface="Times New Roman"/>
                          <a:cs typeface="Times New Roman"/>
                        </a:rPr>
                        <a:t>Λάθος</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r>
              <a:tr h="514983">
                <a:tc>
                  <a:txBody>
                    <a:bodyPr/>
                    <a:lstStyle/>
                    <a:p>
                      <a:pPr algn="ctr">
                        <a:lnSpc>
                          <a:spcPct val="115000"/>
                        </a:lnSpc>
                        <a:spcAft>
                          <a:spcPts val="0"/>
                        </a:spcAft>
                      </a:pPr>
                      <a:r>
                        <a:rPr lang="el-GR" sz="1100">
                          <a:latin typeface="Calibri"/>
                          <a:ea typeface="Times New Roman"/>
                          <a:cs typeface="Times New Roman"/>
                        </a:rPr>
                        <a:t>3</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dirty="0" smtClean="0">
                          <a:latin typeface="Calibri"/>
                          <a:ea typeface="Times New Roman"/>
                          <a:cs typeface="Times New Roman"/>
                        </a:rPr>
                        <a:t>19</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dirty="0" smtClean="0">
                          <a:latin typeface="Calibri"/>
                          <a:ea typeface="Times New Roman"/>
                          <a:cs typeface="Times New Roman"/>
                        </a:rPr>
                        <a:t>1</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dirty="0" smtClean="0">
                          <a:latin typeface="Calibri"/>
                          <a:ea typeface="Times New Roman"/>
                          <a:cs typeface="Times New Roman"/>
                        </a:rPr>
                        <a:t>αληθής</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dirty="0" smtClean="0">
                          <a:latin typeface="Calibri"/>
                          <a:ea typeface="Times New Roman"/>
                          <a:cs typeface="Times New Roman"/>
                        </a:rPr>
                        <a:t>1</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l-GR" sz="1100" dirty="0" smtClean="0">
                          <a:latin typeface="Calibri"/>
                          <a:ea typeface="Times New Roman"/>
                          <a:cs typeface="Times New Roman"/>
                        </a:rPr>
                        <a:t>Σωστό</a:t>
                      </a:r>
                    </a:p>
                    <a:p>
                      <a:pPr algn="ct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r>
            </a:tbl>
          </a:graphicData>
        </a:graphic>
      </p:graphicFrame>
      <p:sp>
        <p:nvSpPr>
          <p:cNvPr id="6" name="5 - Ορθογώνιο"/>
          <p:cNvSpPr/>
          <p:nvPr/>
        </p:nvSpPr>
        <p:spPr>
          <a:xfrm>
            <a:off x="642910" y="5715016"/>
            <a:ext cx="7786742" cy="923330"/>
          </a:xfrm>
          <a:prstGeom prst="rect">
            <a:avLst/>
          </a:prstGeom>
        </p:spPr>
        <p:txBody>
          <a:bodyPr wrap="square">
            <a:spAutoFit/>
          </a:bodyPr>
          <a:lstStyle/>
          <a:p>
            <a:r>
              <a:rPr lang="el-GR" dirty="0" smtClean="0"/>
              <a:t>Συμπεράσματα - προτάσεις διορθώσεων: Όταν η «ηλικία» είναι 18, το αποτέλεσμα του προγράμματος είναι λανθασμένο. Η συνθήκη «ηλικία&gt;18» πρέπει να γίνει «ηλικία&gt;=18»</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gtEl>
                                        <p:attrNameLst>
                                          <p:attrName>style.visibility</p:attrName>
                                        </p:attrNameLst>
                                      </p:cBhvr>
                                      <p:to>
                                        <p:strVal val="visible"/>
                                      </p:to>
                                    </p:set>
                                    <p:anim calcmode="lin" valueType="num">
                                      <p:cBhvr additive="base">
                                        <p:cTn id="49" dur="500" fill="hold"/>
                                        <p:tgtEl>
                                          <p:spTgt spid="4"/>
                                        </p:tgtEl>
                                        <p:attrNameLst>
                                          <p:attrName>ppt_x</p:attrName>
                                        </p:attrNameLst>
                                      </p:cBhvr>
                                      <p:tavLst>
                                        <p:tav tm="0">
                                          <p:val>
                                            <p:strVal val="#ppt_x"/>
                                          </p:val>
                                        </p:tav>
                                        <p:tav tm="100000">
                                          <p:val>
                                            <p:strVal val="#ppt_x"/>
                                          </p:val>
                                        </p:tav>
                                      </p:tavLst>
                                    </p:anim>
                                    <p:anim calcmode="lin" valueType="num">
                                      <p:cBhvr additive="base">
                                        <p:cTn id="5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
                                        </p:tgtEl>
                                        <p:attrNameLst>
                                          <p:attrName>style.visibility</p:attrName>
                                        </p:attrNameLst>
                                      </p:cBhvr>
                                      <p:to>
                                        <p:strVal val="visible"/>
                                      </p:to>
                                    </p:set>
                                    <p:anim calcmode="lin" valueType="num">
                                      <p:cBhvr additive="base">
                                        <p:cTn id="55" dur="500" fill="hold"/>
                                        <p:tgtEl>
                                          <p:spTgt spid="6"/>
                                        </p:tgtEl>
                                        <p:attrNameLst>
                                          <p:attrName>ppt_x</p:attrName>
                                        </p:attrNameLst>
                                      </p:cBhvr>
                                      <p:tavLst>
                                        <p:tav tm="0">
                                          <p:val>
                                            <p:strVal val="#ppt_x"/>
                                          </p:val>
                                        </p:tav>
                                        <p:tav tm="100000">
                                          <p:val>
                                            <p:strVal val="#ppt_x"/>
                                          </p:val>
                                        </p:tav>
                                      </p:tavLst>
                                    </p:anim>
                                    <p:anim calcmode="lin" valueType="num">
                                      <p:cBhvr additive="base">
                                        <p:cTn id="5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85720" y="1071546"/>
            <a:ext cx="4214842" cy="5286412"/>
          </a:xfrm>
        </p:spPr>
        <p:txBody>
          <a:bodyPr>
            <a:normAutofit fontScale="62500" lnSpcReduction="20000"/>
          </a:bodyPr>
          <a:lstStyle/>
          <a:p>
            <a:r>
              <a:rPr lang="el-GR" dirty="0" smtClean="0"/>
              <a:t>Ακολουθεί η εκφώνηση για την ανάπτυξη ενός προγράμματος: «Ένας οργανισμός ύδρευσης υπολογίζει την οφειλή ενός καταναλωτή για ένα τετράμηνο ως εξής: Χρεώνει το πάγιο ποσό 8€, τα πρώτα δέκα κυβικά μέτρα χρεώνονται με 0,4€/κυβικό. Τα δέκα επόμενα κυβικά επιπλέον των δέκα πρώτων χρεώνονται με 0,5€/κυβικό. Κάθε κυβικό επιπλέον των είκοσι πρώτων χρεώνεται με 0,6€/κυβικό. Να αναπτύξετε πρόγραμμα σε ΓΛΩΣΣΑ που να διαβάζει τα κυβικά που κατανάλωσε ένα νοικοκυριό σε ένα τετράμηνο και να υπολογίζει και να εμφανίζει το ποσό της οφειλής του νοικοκυριού». </a:t>
            </a:r>
          </a:p>
          <a:p>
            <a:r>
              <a:rPr lang="el-GR" dirty="0" smtClean="0"/>
              <a:t>Προσπαθήστε να εντοπίσετε τυχόν λογικά λάθη που οδηγούν σε λανθασμένα αποτελέσματα και να προτείνετε διορθώσεις. Προκειμένου να ελέγξετε την ορθότητα του προγράμματος πραγματοποιήστε δοκιμαστική εκτέλεση με τα παρακάτω δεδομένα. 1η περίπτωση: κυβικά&lt;κυβικά&lt;κυβικά20. Π.χ. κυβικά=21. 4η περίπτωση: κυβικά=10. Διασταυρώστε την απάντησή σας με αυτή που ακολουθεί</a:t>
            </a:r>
            <a:endParaRPr lang="el-GR" dirty="0"/>
          </a:p>
        </p:txBody>
      </p:sp>
      <p:sp>
        <p:nvSpPr>
          <p:cNvPr id="4" name="1 - Τίτλος"/>
          <p:cNvSpPr>
            <a:spLocks noGrp="1"/>
          </p:cNvSpPr>
          <p:nvPr>
            <p:ph type="title"/>
          </p:nvPr>
        </p:nvSpPr>
        <p:spPr>
          <a:xfrm>
            <a:off x="457200" y="285728"/>
            <a:ext cx="8229600" cy="642942"/>
          </a:xfrm>
        </p:spPr>
        <p:txBody>
          <a:bodyPr>
            <a:normAutofit/>
          </a:bodyPr>
          <a:lstStyle/>
          <a:p>
            <a:pPr algn="ctr"/>
            <a:r>
              <a:rPr lang="el-GR" sz="2400" dirty="0" smtClean="0">
                <a:solidFill>
                  <a:srgbClr val="FF0000"/>
                </a:solidFill>
              </a:rPr>
              <a:t>Παράδειγμα εντοπισμού λογικού λάθους </a:t>
            </a:r>
            <a:r>
              <a:rPr lang="el-GR" sz="2400" dirty="0" smtClean="0">
                <a:solidFill>
                  <a:schemeClr val="accent1">
                    <a:lumMod val="75000"/>
                  </a:schemeClr>
                </a:solidFill>
              </a:rPr>
              <a:t>δομή επιλογής</a:t>
            </a:r>
            <a:endParaRPr lang="el-GR" sz="2400" dirty="0">
              <a:solidFill>
                <a:srgbClr val="FF0000"/>
              </a:solidFill>
            </a:endParaRPr>
          </a:p>
        </p:txBody>
      </p:sp>
      <p:sp>
        <p:nvSpPr>
          <p:cNvPr id="5" name="4 - Ορθογώνιο"/>
          <p:cNvSpPr/>
          <p:nvPr/>
        </p:nvSpPr>
        <p:spPr>
          <a:xfrm>
            <a:off x="4572000" y="1142984"/>
            <a:ext cx="4572000" cy="5355312"/>
          </a:xfrm>
          <a:prstGeom prst="rect">
            <a:avLst/>
          </a:prstGeom>
        </p:spPr>
        <p:txBody>
          <a:bodyPr wrap="square">
            <a:spAutoFit/>
          </a:bodyPr>
          <a:lstStyle/>
          <a:p>
            <a:r>
              <a:rPr lang="el-GR" dirty="0" smtClean="0">
                <a:solidFill>
                  <a:srgbClr val="0070C0"/>
                </a:solidFill>
              </a:rPr>
              <a:t>ΠΡΟΓΡΑΜΜΑ </a:t>
            </a:r>
            <a:r>
              <a:rPr lang="el-GR" dirty="0" err="1" smtClean="0"/>
              <a:t>Χρέωση_ύδρευσης</a:t>
            </a:r>
            <a:endParaRPr lang="el-GR" dirty="0" smtClean="0"/>
          </a:p>
          <a:p>
            <a:r>
              <a:rPr lang="el-GR" dirty="0" smtClean="0">
                <a:solidFill>
                  <a:srgbClr val="0070C0"/>
                </a:solidFill>
              </a:rPr>
              <a:t>ΣΤΑΘΕΡΕΣ</a:t>
            </a:r>
          </a:p>
          <a:p>
            <a:r>
              <a:rPr lang="el-GR" dirty="0" smtClean="0"/>
              <a:t>πάγιο </a:t>
            </a:r>
            <a:r>
              <a:rPr lang="el-GR" dirty="0" smtClean="0">
                <a:solidFill>
                  <a:srgbClr val="FF0000"/>
                </a:solidFill>
              </a:rPr>
              <a:t>=</a:t>
            </a:r>
            <a:r>
              <a:rPr lang="el-GR" dirty="0" smtClean="0"/>
              <a:t> 8 </a:t>
            </a:r>
          </a:p>
          <a:p>
            <a:r>
              <a:rPr lang="el-GR" dirty="0" smtClean="0">
                <a:solidFill>
                  <a:srgbClr val="0070C0"/>
                </a:solidFill>
              </a:rPr>
              <a:t>ΜΕΤΑΒΛΗΤΕΣ</a:t>
            </a:r>
          </a:p>
          <a:p>
            <a:r>
              <a:rPr lang="el-GR" dirty="0" smtClean="0">
                <a:solidFill>
                  <a:srgbClr val="0070C0"/>
                </a:solidFill>
              </a:rPr>
              <a:t> ΠΡΑΓΜΑΤΙΚΕΣ</a:t>
            </a:r>
            <a:r>
              <a:rPr lang="el-GR" dirty="0" smtClean="0"/>
              <a:t>: κυβικά, οφειλή </a:t>
            </a:r>
          </a:p>
          <a:p>
            <a:r>
              <a:rPr lang="el-GR" dirty="0" smtClean="0">
                <a:solidFill>
                  <a:srgbClr val="0070C0"/>
                </a:solidFill>
              </a:rPr>
              <a:t>ΑΡΧΗ </a:t>
            </a:r>
          </a:p>
          <a:p>
            <a:r>
              <a:rPr lang="el-GR" dirty="0" smtClean="0">
                <a:solidFill>
                  <a:srgbClr val="0070C0"/>
                </a:solidFill>
              </a:rPr>
              <a:t>ΓΡΑΨΕ </a:t>
            </a:r>
            <a:r>
              <a:rPr lang="el-GR" dirty="0" smtClean="0"/>
              <a:t>'Δώσε τα κυβικά κατανάλωσης' </a:t>
            </a:r>
          </a:p>
          <a:p>
            <a:r>
              <a:rPr lang="el-GR" dirty="0" smtClean="0">
                <a:solidFill>
                  <a:srgbClr val="0070C0"/>
                </a:solidFill>
              </a:rPr>
              <a:t> ΔΙΑΒΑΣΕ </a:t>
            </a:r>
            <a:r>
              <a:rPr lang="el-GR" dirty="0" smtClean="0"/>
              <a:t>κυβικά </a:t>
            </a:r>
          </a:p>
          <a:p>
            <a:r>
              <a:rPr lang="el-GR" dirty="0" smtClean="0">
                <a:solidFill>
                  <a:srgbClr val="0070C0"/>
                </a:solidFill>
              </a:rPr>
              <a:t>ΑΝ</a:t>
            </a:r>
            <a:r>
              <a:rPr lang="el-GR" dirty="0" smtClean="0"/>
              <a:t> κυβικά </a:t>
            </a:r>
            <a:r>
              <a:rPr lang="el-GR" dirty="0" smtClean="0">
                <a:solidFill>
                  <a:srgbClr val="FF0000"/>
                </a:solidFill>
              </a:rPr>
              <a:t>&lt; </a:t>
            </a:r>
            <a:r>
              <a:rPr lang="el-GR" dirty="0" smtClean="0"/>
              <a:t>0 </a:t>
            </a:r>
            <a:r>
              <a:rPr lang="el-GR" dirty="0" smtClean="0">
                <a:solidFill>
                  <a:srgbClr val="0070C0"/>
                </a:solidFill>
              </a:rPr>
              <a:t>ΤΟΤΕ</a:t>
            </a:r>
          </a:p>
          <a:p>
            <a:r>
              <a:rPr lang="el-GR" dirty="0" smtClean="0">
                <a:solidFill>
                  <a:srgbClr val="0070C0"/>
                </a:solidFill>
              </a:rPr>
              <a:t>ΓΡΑΨΕ</a:t>
            </a:r>
            <a:r>
              <a:rPr lang="el-GR" dirty="0" smtClean="0"/>
              <a:t> 'Μη αποδεκτή τιμή.‘</a:t>
            </a:r>
          </a:p>
          <a:p>
            <a:r>
              <a:rPr lang="el-GR" dirty="0" smtClean="0">
                <a:solidFill>
                  <a:srgbClr val="0070C0"/>
                </a:solidFill>
              </a:rPr>
              <a:t>ΑΛΛΙΩΣ_ΑΝ</a:t>
            </a:r>
            <a:r>
              <a:rPr lang="el-GR" dirty="0" smtClean="0"/>
              <a:t> κυβικά </a:t>
            </a:r>
            <a:r>
              <a:rPr lang="el-GR" dirty="0" smtClean="0">
                <a:solidFill>
                  <a:srgbClr val="FF0000"/>
                </a:solidFill>
              </a:rPr>
              <a:t>&lt; </a:t>
            </a:r>
            <a:r>
              <a:rPr lang="el-GR" dirty="0" smtClean="0"/>
              <a:t>10 </a:t>
            </a:r>
            <a:r>
              <a:rPr lang="el-GR" dirty="0" smtClean="0">
                <a:solidFill>
                  <a:srgbClr val="0070C0"/>
                </a:solidFill>
              </a:rPr>
              <a:t>ΤΟΤΕ</a:t>
            </a:r>
          </a:p>
          <a:p>
            <a:r>
              <a:rPr lang="el-GR" dirty="0" smtClean="0"/>
              <a:t>οφειλή </a:t>
            </a:r>
            <a:r>
              <a:rPr lang="el-GR" dirty="0" smtClean="0">
                <a:solidFill>
                  <a:srgbClr val="FF0000"/>
                </a:solidFill>
              </a:rPr>
              <a:t>&lt;-</a:t>
            </a:r>
            <a:r>
              <a:rPr lang="el-GR" dirty="0" smtClean="0"/>
              <a:t> 8 </a:t>
            </a:r>
            <a:r>
              <a:rPr lang="el-GR" dirty="0" smtClean="0">
                <a:solidFill>
                  <a:srgbClr val="FF0000"/>
                </a:solidFill>
              </a:rPr>
              <a:t>+</a:t>
            </a:r>
            <a:r>
              <a:rPr lang="el-GR" dirty="0" smtClean="0"/>
              <a:t> κυβικά</a:t>
            </a:r>
            <a:r>
              <a:rPr lang="el-GR" dirty="0" smtClean="0">
                <a:solidFill>
                  <a:srgbClr val="FF0000"/>
                </a:solidFill>
              </a:rPr>
              <a:t>*</a:t>
            </a:r>
            <a:r>
              <a:rPr lang="el-GR" dirty="0" smtClean="0"/>
              <a:t>0.4</a:t>
            </a:r>
          </a:p>
          <a:p>
            <a:r>
              <a:rPr lang="el-GR" dirty="0" smtClean="0">
                <a:solidFill>
                  <a:srgbClr val="0070C0"/>
                </a:solidFill>
              </a:rPr>
              <a:t>ΑΛΛΙΩΣ_ΑΝ</a:t>
            </a:r>
            <a:r>
              <a:rPr lang="el-GR" dirty="0" smtClean="0"/>
              <a:t> κυβικά &lt;= 20 </a:t>
            </a:r>
            <a:r>
              <a:rPr lang="el-GR" dirty="0" smtClean="0">
                <a:solidFill>
                  <a:srgbClr val="0070C0"/>
                </a:solidFill>
              </a:rPr>
              <a:t>ΤΟΤΕ</a:t>
            </a:r>
          </a:p>
          <a:p>
            <a:r>
              <a:rPr lang="el-GR" dirty="0" smtClean="0"/>
              <a:t>οφειλή </a:t>
            </a:r>
            <a:r>
              <a:rPr lang="el-GR" dirty="0" smtClean="0">
                <a:solidFill>
                  <a:srgbClr val="FF0000"/>
                </a:solidFill>
              </a:rPr>
              <a:t>&lt;-</a:t>
            </a:r>
            <a:r>
              <a:rPr lang="el-GR" dirty="0" smtClean="0"/>
              <a:t> 8 </a:t>
            </a:r>
            <a:r>
              <a:rPr lang="el-GR" dirty="0" smtClean="0">
                <a:solidFill>
                  <a:srgbClr val="FF0000"/>
                </a:solidFill>
              </a:rPr>
              <a:t>+</a:t>
            </a:r>
            <a:r>
              <a:rPr lang="el-GR" dirty="0" smtClean="0"/>
              <a:t> 10</a:t>
            </a:r>
            <a:r>
              <a:rPr lang="el-GR" dirty="0" smtClean="0">
                <a:solidFill>
                  <a:srgbClr val="FF0000"/>
                </a:solidFill>
              </a:rPr>
              <a:t>*</a:t>
            </a:r>
            <a:r>
              <a:rPr lang="el-GR" dirty="0" smtClean="0"/>
              <a:t>0.4 + (κυβικά </a:t>
            </a:r>
            <a:r>
              <a:rPr lang="el-GR" dirty="0" smtClean="0">
                <a:solidFill>
                  <a:srgbClr val="FF0000"/>
                </a:solidFill>
              </a:rPr>
              <a:t>- </a:t>
            </a:r>
            <a:r>
              <a:rPr lang="el-GR" dirty="0" smtClean="0"/>
              <a:t>10)*0.5</a:t>
            </a:r>
          </a:p>
          <a:p>
            <a:r>
              <a:rPr lang="el-GR" dirty="0" smtClean="0">
                <a:solidFill>
                  <a:srgbClr val="0070C0"/>
                </a:solidFill>
              </a:rPr>
              <a:t>ΑΛΛΙΩΣ</a:t>
            </a:r>
          </a:p>
          <a:p>
            <a:r>
              <a:rPr lang="el-GR" dirty="0" smtClean="0"/>
              <a:t>οφειλή </a:t>
            </a:r>
            <a:r>
              <a:rPr lang="el-GR" dirty="0" smtClean="0">
                <a:solidFill>
                  <a:srgbClr val="FF0000"/>
                </a:solidFill>
              </a:rPr>
              <a:t>&lt;-</a:t>
            </a:r>
            <a:r>
              <a:rPr lang="el-GR" dirty="0" smtClean="0"/>
              <a:t> 10</a:t>
            </a:r>
            <a:r>
              <a:rPr lang="el-GR" dirty="0" smtClean="0">
                <a:solidFill>
                  <a:srgbClr val="FF0000"/>
                </a:solidFill>
              </a:rPr>
              <a:t>*</a:t>
            </a:r>
            <a:r>
              <a:rPr lang="el-GR" dirty="0" smtClean="0"/>
              <a:t>0.4 + 10</a:t>
            </a:r>
            <a:r>
              <a:rPr lang="el-GR" dirty="0" smtClean="0">
                <a:solidFill>
                  <a:srgbClr val="FF0000"/>
                </a:solidFill>
              </a:rPr>
              <a:t>*</a:t>
            </a:r>
            <a:r>
              <a:rPr lang="el-GR" dirty="0" smtClean="0"/>
              <a:t>0.5 + (κυβικά </a:t>
            </a:r>
            <a:r>
              <a:rPr lang="el-GR" dirty="0" smtClean="0">
                <a:solidFill>
                  <a:srgbClr val="FF0000"/>
                </a:solidFill>
              </a:rPr>
              <a:t>-</a:t>
            </a:r>
            <a:r>
              <a:rPr lang="el-GR" dirty="0" smtClean="0"/>
              <a:t> 20)</a:t>
            </a:r>
            <a:r>
              <a:rPr lang="el-GR" dirty="0" smtClean="0">
                <a:solidFill>
                  <a:srgbClr val="FF0000"/>
                </a:solidFill>
              </a:rPr>
              <a:t>*</a:t>
            </a:r>
            <a:r>
              <a:rPr lang="el-GR" dirty="0" smtClean="0"/>
              <a:t>0.6 </a:t>
            </a:r>
            <a:r>
              <a:rPr lang="el-GR" dirty="0" smtClean="0">
                <a:solidFill>
                  <a:srgbClr val="0070C0"/>
                </a:solidFill>
              </a:rPr>
              <a:t>ΤΕΛΟΣ_ΑΝ</a:t>
            </a:r>
            <a:r>
              <a:rPr lang="el-GR" dirty="0" smtClean="0"/>
              <a:t> </a:t>
            </a:r>
          </a:p>
          <a:p>
            <a:r>
              <a:rPr lang="el-GR" dirty="0" smtClean="0">
                <a:solidFill>
                  <a:srgbClr val="0070C0"/>
                </a:solidFill>
              </a:rPr>
              <a:t>ΓΡΑΨΕ</a:t>
            </a:r>
            <a:r>
              <a:rPr lang="el-GR" dirty="0" smtClean="0"/>
              <a:t> 'Οφειλή=', οφειλή </a:t>
            </a:r>
            <a:r>
              <a:rPr lang="el-GR" dirty="0" smtClean="0">
                <a:solidFill>
                  <a:srgbClr val="0070C0"/>
                </a:solidFill>
              </a:rPr>
              <a:t>ΤΕΛΟΣ_ΠΡΟΓΡΑΜΜΑΤΟΣ</a:t>
            </a:r>
            <a:endParaRPr lang="el-GR"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Πίνακας"/>
          <p:cNvGraphicFramePr>
            <a:graphicFrameLocks noGrp="1"/>
          </p:cNvGraphicFramePr>
          <p:nvPr/>
        </p:nvGraphicFramePr>
        <p:xfrm>
          <a:off x="642910" y="1142984"/>
          <a:ext cx="7786742" cy="3914553"/>
        </p:xfrm>
        <a:graphic>
          <a:graphicData uri="http://schemas.openxmlformats.org/drawingml/2006/table">
            <a:tbl>
              <a:tblPr/>
              <a:tblGrid>
                <a:gridCol w="339206"/>
                <a:gridCol w="794786"/>
                <a:gridCol w="1652090"/>
                <a:gridCol w="1214446"/>
                <a:gridCol w="1928826"/>
                <a:gridCol w="1857388"/>
              </a:tblGrid>
              <a:tr h="819675">
                <a:tc>
                  <a:txBody>
                    <a:bodyPr/>
                    <a:lstStyle/>
                    <a:p>
                      <a:pPr algn="ctr">
                        <a:lnSpc>
                          <a:spcPct val="115000"/>
                        </a:lnSpc>
                        <a:spcBef>
                          <a:spcPts val="600"/>
                        </a:spcBef>
                        <a:spcAft>
                          <a:spcPts val="0"/>
                        </a:spcAft>
                      </a:pPr>
                      <a:r>
                        <a:rPr lang="el-GR" sz="1100" b="1" dirty="0">
                          <a:latin typeface="Calibri"/>
                          <a:ea typeface="Times New Roman"/>
                          <a:cs typeface="Times New Roman"/>
                        </a:rPr>
                        <a:t>Α/Α</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94C6F4"/>
                    </a:solidFill>
                  </a:tcPr>
                </a:tc>
                <a:tc>
                  <a:txBody>
                    <a:bodyPr/>
                    <a:lstStyle/>
                    <a:p>
                      <a:pPr algn="ctr">
                        <a:lnSpc>
                          <a:spcPct val="115000"/>
                        </a:lnSpc>
                        <a:spcAft>
                          <a:spcPts val="0"/>
                        </a:spcAft>
                      </a:pPr>
                      <a:r>
                        <a:rPr lang="el-GR" sz="1100" b="1" dirty="0">
                          <a:latin typeface="Calibri"/>
                          <a:ea typeface="Times New Roman"/>
                          <a:cs typeface="Times New Roman"/>
                        </a:rPr>
                        <a:t>Είσοδος</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94C6F4"/>
                    </a:solidFill>
                  </a:tcPr>
                </a:tc>
                <a:tc>
                  <a:txBody>
                    <a:bodyPr/>
                    <a:lstStyle/>
                    <a:p>
                      <a:pPr algn="ctr">
                        <a:lnSpc>
                          <a:spcPct val="115000"/>
                        </a:lnSpc>
                        <a:spcAft>
                          <a:spcPts val="0"/>
                        </a:spcAft>
                      </a:pPr>
                      <a:r>
                        <a:rPr lang="el-GR" sz="1100" dirty="0" smtClean="0">
                          <a:latin typeface="Calibri"/>
                          <a:ea typeface="Times New Roman"/>
                          <a:cs typeface="Times New Roman"/>
                        </a:rPr>
                        <a:t>Αληθής συνθήκη</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94C6F4"/>
                    </a:solidFill>
                  </a:tcPr>
                </a:tc>
                <a:tc>
                  <a:txBody>
                    <a:bodyPr/>
                    <a:lstStyle/>
                    <a:p>
                      <a:pPr algn="ctr">
                        <a:lnSpc>
                          <a:spcPct val="115000"/>
                        </a:lnSpc>
                        <a:spcAft>
                          <a:spcPts val="0"/>
                        </a:spcAft>
                      </a:pPr>
                      <a:r>
                        <a:rPr lang="el-GR" sz="1100" dirty="0" smtClean="0">
                          <a:latin typeface="Calibri"/>
                          <a:ea typeface="Times New Roman"/>
                          <a:cs typeface="Times New Roman"/>
                        </a:rPr>
                        <a:t>Αναμενόμενο Αποτέλεσμα με βάση την εκφώνηση</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94C6F4"/>
                    </a:solidFill>
                  </a:tcPr>
                </a:tc>
                <a:tc>
                  <a:txBody>
                    <a:bodyPr/>
                    <a:lstStyle/>
                    <a:p>
                      <a:pPr algn="ctr">
                        <a:lnSpc>
                          <a:spcPct val="115000"/>
                        </a:lnSpc>
                        <a:spcAft>
                          <a:spcPts val="0"/>
                        </a:spcAft>
                      </a:pPr>
                      <a:r>
                        <a:rPr lang="el-GR" sz="1100" dirty="0" smtClean="0">
                          <a:latin typeface="Calibri"/>
                          <a:ea typeface="Times New Roman"/>
                          <a:cs typeface="Times New Roman"/>
                        </a:rPr>
                        <a:t>Έξοδος</a:t>
                      </a:r>
                      <a:r>
                        <a:rPr lang="el-GR" sz="1100" baseline="0" dirty="0" smtClean="0">
                          <a:latin typeface="Calibri"/>
                          <a:ea typeface="Times New Roman"/>
                          <a:cs typeface="Times New Roman"/>
                        </a:rPr>
                        <a:t> προγράμματος</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94C6F4"/>
                    </a:solidFill>
                  </a:tcPr>
                </a:tc>
                <a:tc>
                  <a:txBody>
                    <a:bodyPr/>
                    <a:lstStyle/>
                    <a:p>
                      <a:pPr algn="ctr">
                        <a:lnSpc>
                          <a:spcPct val="115000"/>
                        </a:lnSpc>
                        <a:spcAft>
                          <a:spcPts val="0"/>
                        </a:spcAft>
                      </a:pPr>
                      <a:r>
                        <a:rPr lang="el-GR" sz="1100" b="1" dirty="0" smtClean="0">
                          <a:latin typeface="Calibri"/>
                          <a:ea typeface="Times New Roman"/>
                          <a:cs typeface="Times New Roman"/>
                        </a:rPr>
                        <a:t>Ορθότητα αποτελέσματος προγράμματος</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94C6F4"/>
                    </a:solidFill>
                  </a:tcPr>
                </a:tc>
              </a:tr>
              <a:tr h="365256">
                <a:tc>
                  <a:txBody>
                    <a:bodyPr/>
                    <a:lstStyle/>
                    <a:p>
                      <a:pPr algn="ctr">
                        <a:lnSpc>
                          <a:spcPct val="115000"/>
                        </a:lnSpc>
                        <a:spcAft>
                          <a:spcPts val="0"/>
                        </a:spcAft>
                      </a:pPr>
                      <a:r>
                        <a:rPr lang="el-GR" sz="1100">
                          <a:latin typeface="Calibri"/>
                          <a:ea typeface="Times New Roman"/>
                          <a:cs typeface="Times New Roman"/>
                        </a:rPr>
                        <a:t>1</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dirty="0" smtClean="0">
                          <a:latin typeface="Calibri"/>
                          <a:ea typeface="Times New Roman"/>
                          <a:cs typeface="Times New Roman"/>
                        </a:rPr>
                        <a:t>-1</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dirty="0" smtClean="0">
                          <a:latin typeface="Calibri"/>
                          <a:ea typeface="Times New Roman"/>
                          <a:cs typeface="Times New Roman"/>
                        </a:rPr>
                        <a:t>Αν κυβικά &lt;0</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dirty="0" smtClean="0">
                          <a:latin typeface="Calibri"/>
                          <a:ea typeface="Times New Roman"/>
                          <a:cs typeface="Times New Roman"/>
                        </a:rPr>
                        <a:t>-</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dirty="0" smtClean="0">
                          <a:latin typeface="Calibri"/>
                          <a:ea typeface="Times New Roman"/>
                          <a:cs typeface="Times New Roman"/>
                        </a:rPr>
                        <a:t>Μη αποδεκτή τιμή</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dirty="0" smtClean="0">
                          <a:latin typeface="Calibri"/>
                          <a:ea typeface="Times New Roman"/>
                          <a:cs typeface="Times New Roman"/>
                        </a:rPr>
                        <a:t>Σωστό</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r>
              <a:tr h="454937">
                <a:tc>
                  <a:txBody>
                    <a:bodyPr/>
                    <a:lstStyle/>
                    <a:p>
                      <a:pPr algn="ctr">
                        <a:lnSpc>
                          <a:spcPct val="115000"/>
                        </a:lnSpc>
                        <a:spcAft>
                          <a:spcPts val="0"/>
                        </a:spcAft>
                      </a:pPr>
                      <a:r>
                        <a:rPr lang="el-GR" sz="1100">
                          <a:latin typeface="Calibri"/>
                          <a:ea typeface="Times New Roman"/>
                          <a:cs typeface="Times New Roman"/>
                        </a:rPr>
                        <a:t>2</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gn="ctr">
                        <a:lnSpc>
                          <a:spcPct val="115000"/>
                        </a:lnSpc>
                        <a:spcAft>
                          <a:spcPts val="0"/>
                        </a:spcAft>
                      </a:pPr>
                      <a:r>
                        <a:rPr lang="el-GR" sz="1100" dirty="0" smtClean="0">
                          <a:latin typeface="Calibri"/>
                          <a:ea typeface="Times New Roman"/>
                          <a:cs typeface="Times New Roman"/>
                        </a:rPr>
                        <a:t>0</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gn="ctr">
                        <a:lnSpc>
                          <a:spcPct val="115000"/>
                        </a:lnSpc>
                        <a:spcAft>
                          <a:spcPts val="0"/>
                        </a:spcAft>
                      </a:pPr>
                      <a:r>
                        <a:rPr lang="el-GR" sz="1100" dirty="0" err="1" smtClean="0">
                          <a:latin typeface="Calibri"/>
                          <a:ea typeface="Times New Roman"/>
                          <a:cs typeface="Times New Roman"/>
                        </a:rPr>
                        <a:t>Αλλιώς_αν</a:t>
                      </a:r>
                      <a:r>
                        <a:rPr lang="el-GR" sz="1100" baseline="0" dirty="0" smtClean="0">
                          <a:latin typeface="Calibri"/>
                          <a:ea typeface="Times New Roman"/>
                          <a:cs typeface="Times New Roman"/>
                        </a:rPr>
                        <a:t> κυβικά &lt;</a:t>
                      </a:r>
                      <a:r>
                        <a:rPr lang="el-GR" sz="1100" dirty="0" smtClean="0">
                          <a:latin typeface="Calibri"/>
                          <a:ea typeface="Times New Roman"/>
                          <a:cs typeface="Times New Roman"/>
                        </a:rPr>
                        <a:t>10</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l-GR" sz="1100" dirty="0" smtClean="0">
                          <a:latin typeface="Calibri"/>
                          <a:ea typeface="Times New Roman"/>
                          <a:cs typeface="Times New Roman"/>
                        </a:rPr>
                        <a:t>8</a:t>
                      </a:r>
                    </a:p>
                    <a:p>
                      <a:pPr algn="ct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gn="ctr">
                        <a:lnSpc>
                          <a:spcPct val="115000"/>
                        </a:lnSpc>
                        <a:spcAft>
                          <a:spcPts val="0"/>
                        </a:spcAft>
                      </a:pPr>
                      <a:r>
                        <a:rPr lang="el-GR" sz="1100" dirty="0" smtClean="0">
                          <a:latin typeface="Calibri"/>
                          <a:ea typeface="Times New Roman"/>
                          <a:cs typeface="Times New Roman"/>
                        </a:rPr>
                        <a:t>8</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l-GR" sz="1100" dirty="0" smtClean="0">
                          <a:latin typeface="Calibri"/>
                          <a:ea typeface="Times New Roman"/>
                          <a:cs typeface="Times New Roman"/>
                        </a:rPr>
                        <a:t>Σωστό</a:t>
                      </a:r>
                    </a:p>
                    <a:p>
                      <a:pPr algn="ct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r>
              <a:tr h="454937">
                <a:tc>
                  <a:txBody>
                    <a:bodyPr/>
                    <a:lstStyle/>
                    <a:p>
                      <a:pPr algn="ctr">
                        <a:lnSpc>
                          <a:spcPct val="115000"/>
                        </a:lnSpc>
                        <a:spcAft>
                          <a:spcPts val="0"/>
                        </a:spcAft>
                      </a:pPr>
                      <a:r>
                        <a:rPr lang="el-GR" sz="1100">
                          <a:latin typeface="Calibri"/>
                          <a:ea typeface="Times New Roman"/>
                          <a:cs typeface="Times New Roman"/>
                        </a:rPr>
                        <a:t>3</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dirty="0" smtClean="0">
                          <a:latin typeface="Calibri"/>
                          <a:ea typeface="Times New Roman"/>
                          <a:cs typeface="Times New Roman"/>
                        </a:rPr>
                        <a:t>2</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dirty="0" err="1" smtClean="0">
                          <a:latin typeface="Calibri"/>
                          <a:ea typeface="Times New Roman"/>
                          <a:cs typeface="Times New Roman"/>
                        </a:rPr>
                        <a:t>Αλλιώς_αν</a:t>
                      </a:r>
                      <a:r>
                        <a:rPr lang="el-GR" sz="1100" baseline="0" dirty="0" smtClean="0">
                          <a:latin typeface="Calibri"/>
                          <a:ea typeface="Times New Roman"/>
                          <a:cs typeface="Times New Roman"/>
                        </a:rPr>
                        <a:t> κυβικά &lt;=2</a:t>
                      </a:r>
                      <a:r>
                        <a:rPr lang="el-GR" sz="1100" dirty="0" smtClean="0">
                          <a:latin typeface="Calibri"/>
                          <a:ea typeface="Times New Roman"/>
                          <a:cs typeface="Times New Roman"/>
                        </a:rPr>
                        <a:t>0</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dirty="0" smtClean="0">
                          <a:latin typeface="Calibri"/>
                          <a:ea typeface="Times New Roman"/>
                          <a:cs typeface="Times New Roman"/>
                        </a:rPr>
                        <a:t>8,8</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dirty="0" smtClean="0">
                          <a:latin typeface="Calibri"/>
                          <a:ea typeface="Times New Roman"/>
                          <a:cs typeface="Times New Roman"/>
                        </a:rPr>
                        <a:t>8,8</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l-GR" sz="1100" dirty="0" smtClean="0">
                          <a:latin typeface="Calibri"/>
                          <a:ea typeface="Times New Roman"/>
                          <a:cs typeface="Times New Roman"/>
                        </a:rPr>
                        <a:t>Σωστό</a:t>
                      </a:r>
                    </a:p>
                    <a:p>
                      <a:pPr algn="ct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r>
              <a:tr h="454937">
                <a:tc>
                  <a:txBody>
                    <a:bodyPr/>
                    <a:lstStyle/>
                    <a:p>
                      <a:pPr algn="ctr">
                        <a:lnSpc>
                          <a:spcPct val="115000"/>
                        </a:lnSpc>
                        <a:spcAft>
                          <a:spcPts val="0"/>
                        </a:spcAft>
                      </a:pPr>
                      <a:r>
                        <a:rPr lang="el-GR" sz="1100" dirty="0" smtClean="0">
                          <a:latin typeface="Calibri"/>
                          <a:ea typeface="Times New Roman"/>
                          <a:cs typeface="Times New Roman"/>
                        </a:rPr>
                        <a:t>4</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dirty="0" smtClean="0">
                          <a:latin typeface="Calibri"/>
                          <a:ea typeface="Times New Roman"/>
                          <a:cs typeface="Times New Roman"/>
                        </a:rPr>
                        <a:t>10</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l-GR" sz="1100" dirty="0" err="1" smtClean="0">
                          <a:latin typeface="Calibri"/>
                          <a:ea typeface="Times New Roman"/>
                          <a:cs typeface="Times New Roman"/>
                        </a:rPr>
                        <a:t>Αλλιώς_αν</a:t>
                      </a:r>
                      <a:r>
                        <a:rPr lang="el-GR" sz="1100" baseline="0" dirty="0" smtClean="0">
                          <a:latin typeface="Calibri"/>
                          <a:ea typeface="Times New Roman"/>
                          <a:cs typeface="Times New Roman"/>
                        </a:rPr>
                        <a:t> κυβικά &lt;=20</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dirty="0" smtClean="0">
                          <a:latin typeface="Calibri"/>
                          <a:ea typeface="Times New Roman"/>
                          <a:cs typeface="Times New Roman"/>
                        </a:rPr>
                        <a:t>12</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dirty="0" smtClean="0">
                          <a:latin typeface="Calibri"/>
                          <a:ea typeface="Times New Roman"/>
                          <a:cs typeface="Times New Roman"/>
                        </a:rPr>
                        <a:t>12</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l-GR" sz="1100" dirty="0" smtClean="0">
                          <a:latin typeface="Calibri"/>
                          <a:ea typeface="Times New Roman"/>
                          <a:cs typeface="Times New Roman"/>
                        </a:rPr>
                        <a:t>Σωστό</a:t>
                      </a:r>
                    </a:p>
                    <a:p>
                      <a:pPr algn="ct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r>
              <a:tr h="454937">
                <a:tc>
                  <a:txBody>
                    <a:bodyPr/>
                    <a:lstStyle/>
                    <a:p>
                      <a:pPr algn="ctr">
                        <a:lnSpc>
                          <a:spcPct val="115000"/>
                        </a:lnSpc>
                        <a:spcAft>
                          <a:spcPts val="0"/>
                        </a:spcAft>
                      </a:pPr>
                      <a:r>
                        <a:rPr lang="el-GR" sz="1100" dirty="0" smtClean="0">
                          <a:latin typeface="Calibri"/>
                          <a:ea typeface="Times New Roman"/>
                          <a:cs typeface="Times New Roman"/>
                        </a:rPr>
                        <a:t>5</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dirty="0" smtClean="0">
                          <a:latin typeface="Calibri"/>
                          <a:ea typeface="Times New Roman"/>
                          <a:cs typeface="Times New Roman"/>
                        </a:rPr>
                        <a:t>11</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l-GR" sz="1100" dirty="0" err="1" smtClean="0">
                          <a:latin typeface="Calibri"/>
                          <a:ea typeface="Times New Roman"/>
                          <a:cs typeface="Times New Roman"/>
                        </a:rPr>
                        <a:t>Αλλιώς_αν</a:t>
                      </a:r>
                      <a:r>
                        <a:rPr lang="el-GR" sz="1100" baseline="0" dirty="0" smtClean="0">
                          <a:latin typeface="Calibri"/>
                          <a:ea typeface="Times New Roman"/>
                          <a:cs typeface="Times New Roman"/>
                        </a:rPr>
                        <a:t> κυβικά &lt;=20</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dirty="0" smtClean="0">
                          <a:latin typeface="Calibri"/>
                          <a:ea typeface="Times New Roman"/>
                          <a:cs typeface="Times New Roman"/>
                        </a:rPr>
                        <a:t>12,5</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dirty="0" smtClean="0">
                          <a:latin typeface="Calibri"/>
                          <a:ea typeface="Times New Roman"/>
                          <a:cs typeface="Times New Roman"/>
                        </a:rPr>
                        <a:t>12,5</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l-GR" sz="1100" dirty="0" smtClean="0">
                          <a:latin typeface="Calibri"/>
                          <a:ea typeface="Times New Roman"/>
                          <a:cs typeface="Times New Roman"/>
                        </a:rPr>
                        <a:t>Σωστό</a:t>
                      </a:r>
                    </a:p>
                    <a:p>
                      <a:pPr algn="ct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r>
              <a:tr h="454937">
                <a:tc>
                  <a:txBody>
                    <a:bodyPr/>
                    <a:lstStyle/>
                    <a:p>
                      <a:pPr algn="ctr">
                        <a:lnSpc>
                          <a:spcPct val="115000"/>
                        </a:lnSpc>
                        <a:spcAft>
                          <a:spcPts val="0"/>
                        </a:spcAft>
                      </a:pPr>
                      <a:r>
                        <a:rPr lang="el-GR" sz="1100" dirty="0" smtClean="0">
                          <a:latin typeface="Calibri"/>
                          <a:ea typeface="Times New Roman"/>
                          <a:cs typeface="Times New Roman"/>
                        </a:rPr>
                        <a:t>6</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dirty="0" smtClean="0">
                          <a:latin typeface="Calibri"/>
                          <a:ea typeface="Times New Roman"/>
                          <a:cs typeface="Times New Roman"/>
                        </a:rPr>
                        <a:t>20</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l-GR" sz="1100" dirty="0" err="1" smtClean="0">
                          <a:latin typeface="Calibri"/>
                          <a:ea typeface="Times New Roman"/>
                          <a:cs typeface="Times New Roman"/>
                        </a:rPr>
                        <a:t>Αλλιώς_αν</a:t>
                      </a:r>
                      <a:r>
                        <a:rPr lang="el-GR" sz="1100" baseline="0" dirty="0" smtClean="0">
                          <a:latin typeface="Calibri"/>
                          <a:ea typeface="Times New Roman"/>
                          <a:cs typeface="Times New Roman"/>
                        </a:rPr>
                        <a:t> κυβικά &lt;=20</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dirty="0" smtClean="0">
                          <a:latin typeface="Calibri"/>
                          <a:ea typeface="Times New Roman"/>
                          <a:cs typeface="Times New Roman"/>
                        </a:rPr>
                        <a:t>17</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dirty="0" smtClean="0">
                          <a:latin typeface="Calibri"/>
                          <a:ea typeface="Times New Roman"/>
                          <a:cs typeface="Times New Roman"/>
                        </a:rPr>
                        <a:t>17</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l-GR" sz="1100" dirty="0" smtClean="0">
                          <a:latin typeface="Calibri"/>
                          <a:ea typeface="Times New Roman"/>
                          <a:cs typeface="Times New Roman"/>
                        </a:rPr>
                        <a:t>Σωστό</a:t>
                      </a:r>
                    </a:p>
                    <a:p>
                      <a:pPr algn="ct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r>
              <a:tr h="454937">
                <a:tc>
                  <a:txBody>
                    <a:bodyPr/>
                    <a:lstStyle/>
                    <a:p>
                      <a:pPr algn="ctr">
                        <a:lnSpc>
                          <a:spcPct val="115000"/>
                        </a:lnSpc>
                        <a:spcAft>
                          <a:spcPts val="0"/>
                        </a:spcAft>
                      </a:pPr>
                      <a:r>
                        <a:rPr lang="el-GR" sz="1100" dirty="0" smtClean="0">
                          <a:latin typeface="Calibri"/>
                          <a:ea typeface="Times New Roman"/>
                          <a:cs typeface="Times New Roman"/>
                        </a:rPr>
                        <a:t>7</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dirty="0" smtClean="0">
                          <a:latin typeface="Calibri"/>
                          <a:ea typeface="Times New Roman"/>
                          <a:cs typeface="Times New Roman"/>
                        </a:rPr>
                        <a:t>21</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l-GR" sz="1100" dirty="0" smtClean="0">
                          <a:latin typeface="Calibri"/>
                          <a:ea typeface="Times New Roman"/>
                          <a:cs typeface="Times New Roman"/>
                        </a:rPr>
                        <a:t>Αλλιώς</a:t>
                      </a:r>
                    </a:p>
                    <a:p>
                      <a:pPr algn="ct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dirty="0" smtClean="0">
                          <a:latin typeface="Calibri"/>
                          <a:ea typeface="Times New Roman"/>
                          <a:cs typeface="Times New Roman"/>
                        </a:rPr>
                        <a:t>17,6</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dirty="0" smtClean="0">
                          <a:latin typeface="Calibri"/>
                          <a:ea typeface="Times New Roman"/>
                          <a:cs typeface="Times New Roman"/>
                        </a:rPr>
                        <a:t>9,6</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l-GR" sz="1100" dirty="0" smtClean="0">
                          <a:latin typeface="Calibri"/>
                          <a:ea typeface="Times New Roman"/>
                          <a:cs typeface="Times New Roman"/>
                        </a:rPr>
                        <a:t>Λάθος</a:t>
                      </a:r>
                    </a:p>
                    <a:p>
                      <a:pPr algn="ct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r>
            </a:tbl>
          </a:graphicData>
        </a:graphic>
      </p:graphicFrame>
      <p:sp>
        <p:nvSpPr>
          <p:cNvPr id="5" name="1 - Τίτλος"/>
          <p:cNvSpPr>
            <a:spLocks noGrp="1"/>
          </p:cNvSpPr>
          <p:nvPr>
            <p:ph type="title"/>
          </p:nvPr>
        </p:nvSpPr>
        <p:spPr>
          <a:xfrm>
            <a:off x="500034" y="428604"/>
            <a:ext cx="8229600" cy="500066"/>
          </a:xfrm>
        </p:spPr>
        <p:txBody>
          <a:bodyPr>
            <a:normAutofit/>
          </a:bodyPr>
          <a:lstStyle/>
          <a:p>
            <a:pPr algn="ctr"/>
            <a:r>
              <a:rPr lang="el-GR" sz="2800" dirty="0" smtClean="0">
                <a:solidFill>
                  <a:srgbClr val="FF0000"/>
                </a:solidFill>
              </a:rPr>
              <a:t>Αποτελέσματα εκτέλεσης σεναρίων ελέγχου</a:t>
            </a:r>
            <a:endParaRPr lang="el-GR" sz="2800" dirty="0">
              <a:solidFill>
                <a:srgbClr val="FF0000"/>
              </a:solidFill>
            </a:endParaRPr>
          </a:p>
        </p:txBody>
      </p:sp>
      <p:sp>
        <p:nvSpPr>
          <p:cNvPr id="6" name="5 - Ορθογώνιο"/>
          <p:cNvSpPr/>
          <p:nvPr/>
        </p:nvSpPr>
        <p:spPr>
          <a:xfrm>
            <a:off x="357158" y="5429264"/>
            <a:ext cx="8286808" cy="1200329"/>
          </a:xfrm>
          <a:prstGeom prst="rect">
            <a:avLst/>
          </a:prstGeom>
        </p:spPr>
        <p:txBody>
          <a:bodyPr wrap="square">
            <a:spAutoFit/>
          </a:bodyPr>
          <a:lstStyle/>
          <a:p>
            <a:r>
              <a:rPr lang="el-GR" dirty="0" smtClean="0"/>
              <a:t>Συμπεράσματα - προτάσεις διορθώσεων: Όταν τα «κυβικά» είναι 21, το αποτέλεσμα του προγράμματος είναι λανθασμένο. </a:t>
            </a:r>
          </a:p>
          <a:p>
            <a:r>
              <a:rPr lang="el-GR" dirty="0" smtClean="0"/>
              <a:t>Προτεινόμενη διόρθωση εντολής λόγω λογικού λάθους 18 οφειλή &lt;- 8 + 10*0.4 + 10*0.5 + (κυβικά - 20)*0.6</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14282" y="1500174"/>
            <a:ext cx="3929090" cy="4389120"/>
          </a:xfrm>
        </p:spPr>
        <p:txBody>
          <a:bodyPr>
            <a:normAutofit fontScale="77500" lnSpcReduction="20000"/>
          </a:bodyPr>
          <a:lstStyle/>
          <a:p>
            <a:r>
              <a:rPr lang="el-GR" dirty="0" smtClean="0"/>
              <a:t>«Να αναπτύξετε πρόγραμμα σε ΓΛΩΣΣΑ που να διαβάζει έναν βαθμό τετραμήνου στην </a:t>
            </a:r>
            <a:r>
              <a:rPr lang="el-GR" dirty="0" err="1" smtClean="0"/>
              <a:t>εικοσαβάθμια</a:t>
            </a:r>
            <a:r>
              <a:rPr lang="el-GR" dirty="0" smtClean="0"/>
              <a:t>  κλίμακα. Να εκτελείται έλεγχος αποδεκτής τιμής</a:t>
            </a:r>
          </a:p>
          <a:p>
            <a:r>
              <a:rPr lang="el-GR" dirty="0" smtClean="0"/>
              <a:t>Αν δοθεί η τιμή -9 από το πληκτρολόγιο τι θα εμφανιστεί στην οθόνη; </a:t>
            </a:r>
          </a:p>
          <a:p>
            <a:r>
              <a:rPr lang="el-GR" dirty="0" smtClean="0"/>
              <a:t>Προσπαθήστε να εντοπίσετε τυχόν λογικά λάθη που οδηγούν σε λανθασμένα αποτελέσματα και να προτείνετε διορθώσεις. Διασταυρώστε την απάντησή σας με αυτή που ακολουθεί.</a:t>
            </a:r>
            <a:endParaRPr lang="el-GR" dirty="0"/>
          </a:p>
        </p:txBody>
      </p:sp>
      <p:sp>
        <p:nvSpPr>
          <p:cNvPr id="4" name="1 - Τίτλος"/>
          <p:cNvSpPr>
            <a:spLocks noGrp="1"/>
          </p:cNvSpPr>
          <p:nvPr>
            <p:ph type="title"/>
          </p:nvPr>
        </p:nvSpPr>
        <p:spPr>
          <a:xfrm>
            <a:off x="457200" y="704088"/>
            <a:ext cx="8229600" cy="438896"/>
          </a:xfrm>
        </p:spPr>
        <p:txBody>
          <a:bodyPr>
            <a:normAutofit/>
          </a:bodyPr>
          <a:lstStyle/>
          <a:p>
            <a:pPr algn="ctr"/>
            <a:r>
              <a:rPr lang="el-GR" sz="2400" dirty="0" smtClean="0">
                <a:solidFill>
                  <a:srgbClr val="FF0000"/>
                </a:solidFill>
              </a:rPr>
              <a:t>Παράδειγμα εντοπισμού λογικού λάθους </a:t>
            </a:r>
            <a:r>
              <a:rPr lang="el-GR" sz="2400" dirty="0" smtClean="0">
                <a:solidFill>
                  <a:schemeClr val="accent1">
                    <a:lumMod val="75000"/>
                  </a:schemeClr>
                </a:solidFill>
              </a:rPr>
              <a:t>δομή επανάληψης</a:t>
            </a:r>
            <a:endParaRPr lang="el-GR" sz="2400" dirty="0">
              <a:solidFill>
                <a:srgbClr val="FF0000"/>
              </a:solidFill>
            </a:endParaRPr>
          </a:p>
        </p:txBody>
      </p:sp>
      <p:sp>
        <p:nvSpPr>
          <p:cNvPr id="5" name="4 - Ορθογώνιο"/>
          <p:cNvSpPr/>
          <p:nvPr/>
        </p:nvSpPr>
        <p:spPr>
          <a:xfrm>
            <a:off x="4286248" y="1500174"/>
            <a:ext cx="4643470" cy="3970318"/>
          </a:xfrm>
          <a:prstGeom prst="rect">
            <a:avLst/>
          </a:prstGeom>
        </p:spPr>
        <p:txBody>
          <a:bodyPr wrap="square">
            <a:spAutoFit/>
          </a:bodyPr>
          <a:lstStyle/>
          <a:p>
            <a:r>
              <a:rPr lang="el-GR" dirty="0" smtClean="0">
                <a:solidFill>
                  <a:schemeClr val="accent1">
                    <a:lumMod val="75000"/>
                  </a:schemeClr>
                </a:solidFill>
              </a:rPr>
              <a:t>ΠΡΟΓΡΑΜΜΑ</a:t>
            </a:r>
            <a:r>
              <a:rPr lang="el-GR" dirty="0" smtClean="0"/>
              <a:t> βαθμολογία </a:t>
            </a:r>
          </a:p>
          <a:p>
            <a:r>
              <a:rPr lang="el-GR" dirty="0" smtClean="0">
                <a:solidFill>
                  <a:schemeClr val="accent1">
                    <a:lumMod val="75000"/>
                  </a:schemeClr>
                </a:solidFill>
              </a:rPr>
              <a:t>ΜΕΤΑΒΛΗΤΕΣ</a:t>
            </a:r>
          </a:p>
          <a:p>
            <a:r>
              <a:rPr lang="el-GR" dirty="0" smtClean="0">
                <a:solidFill>
                  <a:schemeClr val="accent1">
                    <a:lumMod val="75000"/>
                  </a:schemeClr>
                </a:solidFill>
              </a:rPr>
              <a:t>ΑΚΕΡΑΙΕΣ</a:t>
            </a:r>
            <a:r>
              <a:rPr lang="el-GR" dirty="0" smtClean="0"/>
              <a:t>: Βαθμός </a:t>
            </a:r>
          </a:p>
          <a:p>
            <a:r>
              <a:rPr lang="el-GR" dirty="0" smtClean="0">
                <a:solidFill>
                  <a:schemeClr val="accent1">
                    <a:lumMod val="75000"/>
                  </a:schemeClr>
                </a:solidFill>
              </a:rPr>
              <a:t>ΑΡΧΗ </a:t>
            </a:r>
          </a:p>
          <a:p>
            <a:r>
              <a:rPr lang="el-GR" dirty="0" smtClean="0"/>
              <a:t> </a:t>
            </a:r>
            <a:r>
              <a:rPr lang="el-GR" dirty="0" smtClean="0">
                <a:solidFill>
                  <a:schemeClr val="accent1">
                    <a:lumMod val="75000"/>
                  </a:schemeClr>
                </a:solidFill>
              </a:rPr>
              <a:t>ΓΡΑΨΕ</a:t>
            </a:r>
            <a:r>
              <a:rPr lang="el-GR" dirty="0" smtClean="0"/>
              <a:t> "Δώσε βαθμό στην κλίμακα»</a:t>
            </a:r>
          </a:p>
          <a:p>
            <a:r>
              <a:rPr lang="el-GR" dirty="0" smtClean="0"/>
              <a:t> </a:t>
            </a:r>
            <a:r>
              <a:rPr lang="el-GR" dirty="0" smtClean="0">
                <a:solidFill>
                  <a:schemeClr val="accent1">
                    <a:lumMod val="75000"/>
                  </a:schemeClr>
                </a:solidFill>
              </a:rPr>
              <a:t>ΔΙΑΒΑΣΕ</a:t>
            </a:r>
            <a:r>
              <a:rPr lang="el-GR" dirty="0" smtClean="0"/>
              <a:t> Βαθμός </a:t>
            </a:r>
          </a:p>
          <a:p>
            <a:r>
              <a:rPr lang="el-GR" dirty="0" smtClean="0">
                <a:solidFill>
                  <a:schemeClr val="accent1">
                    <a:lumMod val="75000"/>
                  </a:schemeClr>
                </a:solidFill>
              </a:rPr>
              <a:t>ΟΣΟ</a:t>
            </a:r>
            <a:r>
              <a:rPr lang="el-GR" dirty="0" smtClean="0"/>
              <a:t> Βαθμός </a:t>
            </a:r>
            <a:r>
              <a:rPr lang="el-GR" dirty="0" smtClean="0">
                <a:solidFill>
                  <a:srgbClr val="FF0000"/>
                </a:solidFill>
              </a:rPr>
              <a:t>&lt;</a:t>
            </a:r>
            <a:r>
              <a:rPr lang="el-GR" dirty="0" smtClean="0"/>
              <a:t> 0 </a:t>
            </a:r>
            <a:r>
              <a:rPr lang="el-GR" dirty="0" smtClean="0">
                <a:solidFill>
                  <a:srgbClr val="FF0000"/>
                </a:solidFill>
              </a:rPr>
              <a:t>ΚΑΙ</a:t>
            </a:r>
            <a:r>
              <a:rPr lang="el-GR" dirty="0" smtClean="0"/>
              <a:t> Βαθμός </a:t>
            </a:r>
            <a:r>
              <a:rPr lang="el-GR" dirty="0" smtClean="0">
                <a:solidFill>
                  <a:srgbClr val="FF0000"/>
                </a:solidFill>
              </a:rPr>
              <a:t>&gt; </a:t>
            </a:r>
            <a:r>
              <a:rPr lang="el-GR" dirty="0" smtClean="0"/>
              <a:t>20 </a:t>
            </a:r>
            <a:r>
              <a:rPr lang="el-GR" dirty="0" smtClean="0">
                <a:solidFill>
                  <a:schemeClr val="accent1">
                    <a:lumMod val="75000"/>
                  </a:schemeClr>
                </a:solidFill>
              </a:rPr>
              <a:t>ΕΠΑΝΑΛΑΒΕ </a:t>
            </a:r>
          </a:p>
          <a:p>
            <a:r>
              <a:rPr lang="el-GR" dirty="0" smtClean="0"/>
              <a:t> </a:t>
            </a:r>
            <a:r>
              <a:rPr lang="el-GR" dirty="0" smtClean="0">
                <a:solidFill>
                  <a:schemeClr val="accent1">
                    <a:lumMod val="75000"/>
                  </a:schemeClr>
                </a:solidFill>
              </a:rPr>
              <a:t>ΓΡΑΨΕ</a:t>
            </a:r>
            <a:r>
              <a:rPr lang="el-GR" dirty="0" smtClean="0"/>
              <a:t> "Μη αποδεκτή τιμή« </a:t>
            </a:r>
          </a:p>
          <a:p>
            <a:r>
              <a:rPr lang="el-GR" dirty="0" smtClean="0"/>
              <a:t> </a:t>
            </a:r>
            <a:r>
              <a:rPr lang="el-GR" dirty="0" smtClean="0">
                <a:solidFill>
                  <a:schemeClr val="accent1">
                    <a:lumMod val="75000"/>
                  </a:schemeClr>
                </a:solidFill>
              </a:rPr>
              <a:t>ΓΡΑΨΕ</a:t>
            </a:r>
            <a:r>
              <a:rPr lang="el-GR" dirty="0" smtClean="0"/>
              <a:t> "Δώσε βαθμό στην κλίμακα" </a:t>
            </a:r>
          </a:p>
          <a:p>
            <a:r>
              <a:rPr lang="el-GR" dirty="0" smtClean="0">
                <a:solidFill>
                  <a:schemeClr val="accent1">
                    <a:lumMod val="75000"/>
                  </a:schemeClr>
                </a:solidFill>
              </a:rPr>
              <a:t>ΔΙΑΒΑΣΕ</a:t>
            </a:r>
            <a:r>
              <a:rPr lang="el-GR" dirty="0" smtClean="0"/>
              <a:t> Βαθμός</a:t>
            </a:r>
          </a:p>
          <a:p>
            <a:r>
              <a:rPr lang="el-GR" dirty="0" smtClean="0">
                <a:solidFill>
                  <a:schemeClr val="accent1">
                    <a:lumMod val="75000"/>
                  </a:schemeClr>
                </a:solidFill>
              </a:rPr>
              <a:t>ΤΕΛΟΣ_ΕΠΑΝΑΛΗΨΗΣ</a:t>
            </a:r>
          </a:p>
          <a:p>
            <a:r>
              <a:rPr lang="el-GR" dirty="0" smtClean="0">
                <a:solidFill>
                  <a:schemeClr val="accent1">
                    <a:lumMod val="75000"/>
                  </a:schemeClr>
                </a:solidFill>
              </a:rPr>
              <a:t>ΓΡΑΨΕ</a:t>
            </a:r>
            <a:r>
              <a:rPr lang="el-GR" dirty="0" smtClean="0"/>
              <a:t> "Καταχωρήθηκε ο βαθμός  ", Βαθμός </a:t>
            </a:r>
          </a:p>
          <a:p>
            <a:r>
              <a:rPr lang="el-GR" dirty="0" smtClean="0">
                <a:solidFill>
                  <a:schemeClr val="accent1">
                    <a:lumMod val="75000"/>
                  </a:schemeClr>
                </a:solidFill>
              </a:rPr>
              <a:t>ΤΕΛΟΣ_ΠΡΟΓΡΑΜΜΑΤΟΣ</a:t>
            </a:r>
            <a:endParaRPr lang="el-GR" dirty="0">
              <a:solidFill>
                <a:schemeClr val="accent1">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867524"/>
          </a:xfrm>
        </p:spPr>
        <p:txBody>
          <a:bodyPr/>
          <a:lstStyle/>
          <a:p>
            <a:r>
              <a:rPr lang="el-GR" b="1" dirty="0" smtClean="0">
                <a:solidFill>
                  <a:srgbClr val="FF0000"/>
                </a:solidFill>
              </a:rPr>
              <a:t>ΚΑΤΗΓΟΡΙΕΣ ΛΑΘΩΝ</a:t>
            </a:r>
            <a:endParaRPr lang="el-GR" b="1" dirty="0">
              <a:solidFill>
                <a:srgbClr val="FF0000"/>
              </a:solidFill>
            </a:endParaRPr>
          </a:p>
        </p:txBody>
      </p:sp>
      <p:sp>
        <p:nvSpPr>
          <p:cNvPr id="3" name="2 - Θέση περιεχομένου"/>
          <p:cNvSpPr>
            <a:spLocks noGrp="1"/>
          </p:cNvSpPr>
          <p:nvPr>
            <p:ph idx="1"/>
          </p:nvPr>
        </p:nvSpPr>
        <p:spPr>
          <a:ln>
            <a:noFill/>
          </a:ln>
        </p:spPr>
        <p:txBody>
          <a:bodyPr/>
          <a:lstStyle/>
          <a:p>
            <a:pPr>
              <a:buNone/>
            </a:pPr>
            <a:r>
              <a:rPr lang="el-GR" dirty="0"/>
              <a:t>Μπορούμε να διακρίνουμε τις εξής κατηγορίες λαθών:</a:t>
            </a:r>
          </a:p>
          <a:p>
            <a:pPr>
              <a:buNone/>
            </a:pPr>
            <a:r>
              <a:rPr lang="el-GR" baseline="0" dirty="0" smtClean="0"/>
              <a:t>• </a:t>
            </a:r>
            <a:r>
              <a:rPr lang="el-GR" b="1" i="1" dirty="0">
                <a:solidFill>
                  <a:srgbClr val="FF0000"/>
                </a:solidFill>
              </a:rPr>
              <a:t>Συντακτικά</a:t>
            </a:r>
            <a:r>
              <a:rPr lang="el-GR" i="1" dirty="0">
                <a:solidFill>
                  <a:srgbClr val="FF0000"/>
                </a:solidFill>
              </a:rPr>
              <a:t> </a:t>
            </a:r>
            <a:r>
              <a:rPr lang="el-GR" b="1" i="1" dirty="0">
                <a:solidFill>
                  <a:srgbClr val="FF0000"/>
                </a:solidFill>
              </a:rPr>
              <a:t>λάθη</a:t>
            </a:r>
          </a:p>
          <a:p>
            <a:pPr>
              <a:buNone/>
            </a:pPr>
            <a:r>
              <a:rPr lang="el-GR" baseline="0" dirty="0" smtClean="0"/>
              <a:t>• </a:t>
            </a:r>
            <a:r>
              <a:rPr lang="el-GR" b="1" i="1" dirty="0">
                <a:solidFill>
                  <a:srgbClr val="FF0000"/>
                </a:solidFill>
              </a:rPr>
              <a:t>Λάθη </a:t>
            </a:r>
            <a:r>
              <a:rPr lang="el-GR" b="1" i="1" dirty="0" smtClean="0">
                <a:solidFill>
                  <a:srgbClr val="FF0000"/>
                </a:solidFill>
              </a:rPr>
              <a:t>κατά την εκτέλεση </a:t>
            </a:r>
            <a:r>
              <a:rPr lang="el-GR" b="1" i="1" dirty="0" smtClean="0">
                <a:solidFill>
                  <a:schemeClr val="tx2">
                    <a:lumMod val="60000"/>
                    <a:lumOff val="40000"/>
                  </a:schemeClr>
                </a:solidFill>
              </a:rPr>
              <a:t>(που </a:t>
            </a:r>
            <a:r>
              <a:rPr lang="el-GR" b="1" i="1" dirty="0">
                <a:solidFill>
                  <a:schemeClr val="tx2">
                    <a:lumMod val="60000"/>
                    <a:lumOff val="40000"/>
                  </a:schemeClr>
                </a:solidFill>
              </a:rPr>
              <a:t>οδηγούν σε αντικανονικό τερματισμό του </a:t>
            </a:r>
            <a:r>
              <a:rPr lang="el-GR" b="1" i="1" dirty="0" smtClean="0">
                <a:solidFill>
                  <a:schemeClr val="tx2">
                    <a:lumMod val="60000"/>
                    <a:lumOff val="40000"/>
                  </a:schemeClr>
                </a:solidFill>
              </a:rPr>
              <a:t>προγράμματος)</a:t>
            </a:r>
            <a:endParaRPr lang="el-GR" b="1" i="1" dirty="0">
              <a:solidFill>
                <a:schemeClr val="tx2">
                  <a:lumMod val="60000"/>
                  <a:lumOff val="40000"/>
                </a:schemeClr>
              </a:solidFill>
            </a:endParaRPr>
          </a:p>
          <a:p>
            <a:pPr>
              <a:buNone/>
            </a:pPr>
            <a:r>
              <a:rPr lang="el-GR" b="1" i="1" dirty="0"/>
              <a:t>•</a:t>
            </a:r>
            <a:r>
              <a:rPr lang="el-GR" b="1" i="1" dirty="0">
                <a:solidFill>
                  <a:schemeClr val="tx2">
                    <a:lumMod val="60000"/>
                    <a:lumOff val="40000"/>
                  </a:schemeClr>
                </a:solidFill>
              </a:rPr>
              <a:t> </a:t>
            </a:r>
            <a:r>
              <a:rPr lang="el-GR" b="1" i="1" dirty="0">
                <a:solidFill>
                  <a:srgbClr val="FF0000"/>
                </a:solidFill>
              </a:rPr>
              <a:t>Λογικά λάθη </a:t>
            </a:r>
            <a:r>
              <a:rPr lang="el-GR" b="1" i="1" dirty="0">
                <a:solidFill>
                  <a:schemeClr val="tx2">
                    <a:lumMod val="60000"/>
                    <a:lumOff val="40000"/>
                  </a:schemeClr>
                </a:solidFill>
              </a:rPr>
              <a:t>που παράγουν λανθασμένα αποτελέσματα</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1" nodeType="clickEffect">
                                  <p:stCondLst>
                                    <p:cond delay="0"/>
                                  </p:stCondLst>
                                  <p:childTnLst>
                                    <p:set>
                                      <p:cBhvr>
                                        <p:cTn id="36" dur="1" fill="hold">
                                          <p:stCondLst>
                                            <p:cond delay="0"/>
                                          </p:stCondLst>
                                        </p:cTn>
                                        <p:tgtEl>
                                          <p:spTgt spid="3">
                                            <p:txEl>
                                              <p:pRg st="0" end="0"/>
                                            </p:txEl>
                                          </p:spTgt>
                                        </p:tgtEl>
                                        <p:attrNameLst>
                                          <p:attrName>style.visibility</p:attrName>
                                        </p:attrNameLst>
                                      </p:cBhvr>
                                      <p:to>
                                        <p:strVal val="visible"/>
                                      </p:to>
                                    </p:set>
                                    <p:anim calcmode="lin" valueType="num">
                                      <p:cBhvr additive="base">
                                        <p:cTn id="3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1" nodeType="clickEffect">
                                  <p:stCondLst>
                                    <p:cond delay="0"/>
                                  </p:stCondLst>
                                  <p:childTnLst>
                                    <p:set>
                                      <p:cBhvr>
                                        <p:cTn id="42" dur="1" fill="hold">
                                          <p:stCondLst>
                                            <p:cond delay="0"/>
                                          </p:stCondLst>
                                        </p:cTn>
                                        <p:tgtEl>
                                          <p:spTgt spid="3">
                                            <p:txEl>
                                              <p:pRg st="1" end="1"/>
                                            </p:txEl>
                                          </p:spTgt>
                                        </p:tgtEl>
                                        <p:attrNameLst>
                                          <p:attrName>style.visibility</p:attrName>
                                        </p:attrNameLst>
                                      </p:cBhvr>
                                      <p:to>
                                        <p:strVal val="visible"/>
                                      </p:to>
                                    </p:set>
                                    <p:anim calcmode="lin" valueType="num">
                                      <p:cBhvr additive="base">
                                        <p:cTn id="4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1" nodeType="clickEffect">
                                  <p:stCondLst>
                                    <p:cond delay="0"/>
                                  </p:stCondLst>
                                  <p:childTnLst>
                                    <p:set>
                                      <p:cBhvr>
                                        <p:cTn id="48" dur="1" fill="hold">
                                          <p:stCondLst>
                                            <p:cond delay="0"/>
                                          </p:stCondLst>
                                        </p:cTn>
                                        <p:tgtEl>
                                          <p:spTgt spid="3">
                                            <p:txEl>
                                              <p:pRg st="2" end="2"/>
                                            </p:txEl>
                                          </p:spTgt>
                                        </p:tgtEl>
                                        <p:attrNameLst>
                                          <p:attrName>style.visibility</p:attrName>
                                        </p:attrNameLst>
                                      </p:cBhvr>
                                      <p:to>
                                        <p:strVal val="visible"/>
                                      </p:to>
                                    </p:set>
                                    <p:anim calcmode="lin" valueType="num">
                                      <p:cBhvr additive="base">
                                        <p:cTn id="4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1" nodeType="clickEffect">
                                  <p:stCondLst>
                                    <p:cond delay="0"/>
                                  </p:stCondLst>
                                  <p:childTnLst>
                                    <p:set>
                                      <p:cBhvr>
                                        <p:cTn id="54" dur="1" fill="hold">
                                          <p:stCondLst>
                                            <p:cond delay="0"/>
                                          </p:stCondLst>
                                        </p:cTn>
                                        <p:tgtEl>
                                          <p:spTgt spid="3">
                                            <p:txEl>
                                              <p:pRg st="3" end="3"/>
                                            </p:txEl>
                                          </p:spTgt>
                                        </p:tgtEl>
                                        <p:attrNameLst>
                                          <p:attrName>style.visibility</p:attrName>
                                        </p:attrNameLst>
                                      </p:cBhvr>
                                      <p:to>
                                        <p:strVal val="visible"/>
                                      </p:to>
                                    </p:set>
                                    <p:anim calcmode="lin" valueType="num">
                                      <p:cBhvr additive="base">
                                        <p:cTn id="5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3" grpI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85720" y="1500174"/>
            <a:ext cx="8229600" cy="4389120"/>
          </a:xfrm>
        </p:spPr>
        <p:txBody>
          <a:bodyPr>
            <a:normAutofit fontScale="85000" lnSpcReduction="20000"/>
          </a:bodyPr>
          <a:lstStyle/>
          <a:p>
            <a:r>
              <a:rPr lang="el-GR" dirty="0" smtClean="0"/>
              <a:t>Δοκιμαστική εκτέλεση Αν δοθεί η τιμή -9 από το πληκτρολόγιο, θα εμφανιστεί το μήνυμα «Καταχωρήθηκε ο βαθμός της </a:t>
            </a:r>
            <a:r>
              <a:rPr lang="el-GR" dirty="0" err="1" smtClean="0"/>
              <a:t>εικοσάβαθμης</a:t>
            </a:r>
            <a:r>
              <a:rPr lang="el-GR" dirty="0" smtClean="0"/>
              <a:t> κλίμακας -9» και θα τερματιστεί η εκτέλεση του προγράμματος. </a:t>
            </a:r>
          </a:p>
          <a:p>
            <a:r>
              <a:rPr lang="el-GR" dirty="0" smtClean="0"/>
              <a:t>Έλεγχος ορθότητας αποτελέσματος Με βάση την εκφώνηση η τιμή -9 δεν είναι αποδεκτή και το μήνυμα που εμφανίστηκε είναι λανθασμένο. </a:t>
            </a:r>
          </a:p>
          <a:p>
            <a:r>
              <a:rPr lang="el-GR" dirty="0" smtClean="0"/>
              <a:t>Τα λάθος εντοπίζεται στη συνθήκη. </a:t>
            </a:r>
          </a:p>
          <a:p>
            <a:r>
              <a:rPr lang="el-GR" dirty="0" smtClean="0"/>
              <a:t>Με τη συνθήκη επανάληψης «Βαθμός20» ο βρόχος επανάληψης δε θα εκτελεστεί για καμία τιμή της μεταβλητής «Βαθμός», επειδή πολύ απλά κανείς αριθμός μικρότερος του μηδενός δεν είναι μεγαλύτερος του είκοσι. </a:t>
            </a:r>
          </a:p>
          <a:p>
            <a:r>
              <a:rPr lang="el-GR" dirty="0" smtClean="0"/>
              <a:t>Προτεινόμενη διόρθωση Η συνθήκη «Βαθμός 20» πρέπει να αντικατασταθεί με τη συνθήκη «Βαθμός 20»</a:t>
            </a:r>
            <a:endParaRPr lang="el-GR" dirty="0"/>
          </a:p>
        </p:txBody>
      </p:sp>
      <p:sp>
        <p:nvSpPr>
          <p:cNvPr id="4" name="1 - Τίτλος"/>
          <p:cNvSpPr>
            <a:spLocks noGrp="1"/>
          </p:cNvSpPr>
          <p:nvPr>
            <p:ph type="title"/>
          </p:nvPr>
        </p:nvSpPr>
        <p:spPr>
          <a:xfrm>
            <a:off x="428625" y="500063"/>
            <a:ext cx="8229600" cy="500045"/>
          </a:xfrm>
        </p:spPr>
        <p:txBody>
          <a:bodyPr>
            <a:normAutofit/>
          </a:bodyPr>
          <a:lstStyle/>
          <a:p>
            <a:pPr algn="ctr"/>
            <a:r>
              <a:rPr lang="el-GR" sz="2400" dirty="0" smtClean="0">
                <a:solidFill>
                  <a:srgbClr val="FF0000"/>
                </a:solidFill>
              </a:rPr>
              <a:t>Παράδειγμα εντοπισμού λογικού λάθους </a:t>
            </a:r>
            <a:r>
              <a:rPr lang="el-GR" sz="2400" dirty="0" smtClean="0">
                <a:solidFill>
                  <a:schemeClr val="accent1">
                    <a:lumMod val="75000"/>
                  </a:schemeClr>
                </a:solidFill>
              </a:rPr>
              <a:t>δομή επανάληψης</a:t>
            </a:r>
            <a:endParaRPr lang="el-GR" sz="24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1285860"/>
            <a:ext cx="3714776" cy="4786346"/>
          </a:xfrm>
        </p:spPr>
        <p:txBody>
          <a:bodyPr>
            <a:normAutofit fontScale="70000" lnSpcReduction="20000"/>
          </a:bodyPr>
          <a:lstStyle/>
          <a:p>
            <a:r>
              <a:rPr lang="el-GR" dirty="0" smtClean="0"/>
              <a:t>«Να αναπτύξετε πρόγραμμα σε ΓΛΩΣΣΑ που να διαβάζει από το πληκτρολόγιο αριθμούς διάφορους του μηδενός, να υπολογίζει το γινόμενό τους και στο τέλος να το εμφανίζει. Αν δε δοθούν αριθμοί, να εμφανίζει τον αριθμό 1». </a:t>
            </a:r>
          </a:p>
          <a:p>
            <a:r>
              <a:rPr lang="el-GR" dirty="0" smtClean="0"/>
              <a:t>Αν δοθούν από το πληκτρολόγιο οι τιμές 4, 3 και 0 ποια θα είναι η τιμή της μεταβλητής «Γινόμενο» που θα εμφανιστεί στην οθόνη; </a:t>
            </a:r>
          </a:p>
          <a:p>
            <a:r>
              <a:rPr lang="el-GR" dirty="0" smtClean="0"/>
              <a:t>Προσπαθήστε να εντοπίσετε τυχόν λογικά λάθη που οδηγούν σε λανθασμένα αποτελέσματα και να προτείνετε διορθώσεις. Διασταυρώστε την απάντησή σας με αυτή που ακολουθεί.</a:t>
            </a:r>
            <a:endParaRPr lang="el-GR" dirty="0"/>
          </a:p>
        </p:txBody>
      </p:sp>
      <p:sp>
        <p:nvSpPr>
          <p:cNvPr id="4" name="1 - Τίτλος"/>
          <p:cNvSpPr>
            <a:spLocks noGrp="1"/>
          </p:cNvSpPr>
          <p:nvPr>
            <p:ph type="title"/>
          </p:nvPr>
        </p:nvSpPr>
        <p:spPr>
          <a:xfrm>
            <a:off x="457200" y="704088"/>
            <a:ext cx="8229600" cy="438896"/>
          </a:xfrm>
        </p:spPr>
        <p:txBody>
          <a:bodyPr>
            <a:normAutofit/>
          </a:bodyPr>
          <a:lstStyle/>
          <a:p>
            <a:pPr algn="ctr"/>
            <a:r>
              <a:rPr lang="el-GR" sz="2400" dirty="0" smtClean="0">
                <a:solidFill>
                  <a:srgbClr val="FF0000"/>
                </a:solidFill>
              </a:rPr>
              <a:t>Παράδειγμα εντοπισμού λογικού λάθους </a:t>
            </a:r>
            <a:r>
              <a:rPr lang="el-GR" sz="2400" dirty="0" smtClean="0">
                <a:solidFill>
                  <a:schemeClr val="accent1">
                    <a:lumMod val="75000"/>
                  </a:schemeClr>
                </a:solidFill>
              </a:rPr>
              <a:t>δομή επανάληψης</a:t>
            </a:r>
            <a:endParaRPr lang="el-GR" sz="2400" dirty="0">
              <a:solidFill>
                <a:srgbClr val="FF0000"/>
              </a:solidFill>
            </a:endParaRPr>
          </a:p>
        </p:txBody>
      </p:sp>
      <p:sp>
        <p:nvSpPr>
          <p:cNvPr id="5" name="4 - Ορθογώνιο"/>
          <p:cNvSpPr/>
          <p:nvPr/>
        </p:nvSpPr>
        <p:spPr>
          <a:xfrm>
            <a:off x="4572000" y="1643050"/>
            <a:ext cx="4071966" cy="3416320"/>
          </a:xfrm>
          <a:prstGeom prst="rect">
            <a:avLst/>
          </a:prstGeom>
        </p:spPr>
        <p:txBody>
          <a:bodyPr wrap="square">
            <a:spAutoFit/>
          </a:bodyPr>
          <a:lstStyle/>
          <a:p>
            <a:r>
              <a:rPr lang="el-GR" dirty="0" smtClean="0">
                <a:solidFill>
                  <a:srgbClr val="0070C0"/>
                </a:solidFill>
              </a:rPr>
              <a:t>ΠΡΟΓΡΑΜΜΑ</a:t>
            </a:r>
            <a:r>
              <a:rPr lang="el-GR" dirty="0" smtClean="0"/>
              <a:t> </a:t>
            </a:r>
            <a:r>
              <a:rPr lang="el-GR" dirty="0" err="1" smtClean="0"/>
              <a:t>Γινόμενο_αρ</a:t>
            </a:r>
            <a:endParaRPr lang="el-GR" dirty="0" smtClean="0"/>
          </a:p>
          <a:p>
            <a:r>
              <a:rPr lang="el-GR" dirty="0" smtClean="0"/>
              <a:t> </a:t>
            </a:r>
            <a:r>
              <a:rPr lang="el-GR" dirty="0" smtClean="0">
                <a:solidFill>
                  <a:srgbClr val="0070C0"/>
                </a:solidFill>
              </a:rPr>
              <a:t>ΜΕΤΑΒΛΗΤΕΣ </a:t>
            </a:r>
          </a:p>
          <a:p>
            <a:r>
              <a:rPr lang="el-GR" dirty="0" smtClean="0">
                <a:solidFill>
                  <a:srgbClr val="0070C0"/>
                </a:solidFill>
              </a:rPr>
              <a:t>ΠΡΑΓΜΑΤΙΚΕΣ</a:t>
            </a:r>
            <a:r>
              <a:rPr lang="el-GR" dirty="0" smtClean="0"/>
              <a:t>: Χ, Γινόμενο </a:t>
            </a:r>
          </a:p>
          <a:p>
            <a:r>
              <a:rPr lang="el-GR" dirty="0" smtClean="0">
                <a:solidFill>
                  <a:srgbClr val="0070C0"/>
                </a:solidFill>
              </a:rPr>
              <a:t>ΑΡΧΗ </a:t>
            </a:r>
          </a:p>
          <a:p>
            <a:r>
              <a:rPr lang="el-GR" dirty="0" smtClean="0"/>
              <a:t> Γινόμενο </a:t>
            </a:r>
            <a:r>
              <a:rPr lang="el-GR" dirty="0" smtClean="0">
                <a:solidFill>
                  <a:srgbClr val="FF0000"/>
                </a:solidFill>
              </a:rPr>
              <a:t>&lt;-</a:t>
            </a:r>
            <a:r>
              <a:rPr lang="el-GR" dirty="0" smtClean="0"/>
              <a:t> 1  </a:t>
            </a:r>
          </a:p>
          <a:p>
            <a:r>
              <a:rPr lang="el-GR" dirty="0" smtClean="0">
                <a:solidFill>
                  <a:srgbClr val="0070C0"/>
                </a:solidFill>
              </a:rPr>
              <a:t>ΑΡΧΗ_ΕΠΑΝΑΛΗΨΗΣ</a:t>
            </a:r>
          </a:p>
          <a:p>
            <a:r>
              <a:rPr lang="el-GR" dirty="0" smtClean="0"/>
              <a:t>  </a:t>
            </a:r>
            <a:r>
              <a:rPr lang="el-GR" dirty="0" smtClean="0">
                <a:solidFill>
                  <a:srgbClr val="0070C0"/>
                </a:solidFill>
              </a:rPr>
              <a:t>ΓΡΑΨΕ</a:t>
            </a:r>
            <a:r>
              <a:rPr lang="el-GR" dirty="0" smtClean="0"/>
              <a:t> "Δώσε μη μηδενική τιμή» </a:t>
            </a:r>
          </a:p>
          <a:p>
            <a:r>
              <a:rPr lang="el-GR" dirty="0" smtClean="0">
                <a:solidFill>
                  <a:srgbClr val="0070C0"/>
                </a:solidFill>
              </a:rPr>
              <a:t>ΔΙΑΒΑΣΕ</a:t>
            </a:r>
            <a:r>
              <a:rPr lang="el-GR" dirty="0" smtClean="0"/>
              <a:t> Χ</a:t>
            </a:r>
          </a:p>
          <a:p>
            <a:r>
              <a:rPr lang="el-GR" dirty="0" smtClean="0"/>
              <a:t>  Γινόμενο </a:t>
            </a:r>
            <a:r>
              <a:rPr lang="el-GR" dirty="0" smtClean="0">
                <a:solidFill>
                  <a:srgbClr val="FF0000"/>
                </a:solidFill>
              </a:rPr>
              <a:t>&lt;-</a:t>
            </a:r>
            <a:r>
              <a:rPr lang="el-GR" dirty="0" smtClean="0"/>
              <a:t> </a:t>
            </a:r>
            <a:r>
              <a:rPr lang="el-GR" dirty="0" err="1" smtClean="0"/>
              <a:t>Χ</a:t>
            </a:r>
            <a:r>
              <a:rPr lang="el-GR" dirty="0" err="1" smtClean="0">
                <a:solidFill>
                  <a:srgbClr val="FF0000"/>
                </a:solidFill>
              </a:rPr>
              <a:t>*</a:t>
            </a:r>
            <a:r>
              <a:rPr lang="el-GR" dirty="0" err="1" smtClean="0"/>
              <a:t>Γινόμενο</a:t>
            </a:r>
            <a:r>
              <a:rPr lang="el-GR" dirty="0" smtClean="0"/>
              <a:t> </a:t>
            </a:r>
          </a:p>
          <a:p>
            <a:r>
              <a:rPr lang="el-GR" dirty="0" smtClean="0">
                <a:solidFill>
                  <a:srgbClr val="0070C0"/>
                </a:solidFill>
              </a:rPr>
              <a:t>ΜΕΧΡΙΣ_ΟΤΟΥ</a:t>
            </a:r>
            <a:r>
              <a:rPr lang="el-GR" dirty="0" smtClean="0"/>
              <a:t> Χ </a:t>
            </a:r>
            <a:r>
              <a:rPr lang="el-GR" dirty="0" smtClean="0">
                <a:solidFill>
                  <a:srgbClr val="FF0000"/>
                </a:solidFill>
              </a:rPr>
              <a:t>=</a:t>
            </a:r>
            <a:r>
              <a:rPr lang="el-GR" dirty="0" smtClean="0"/>
              <a:t>0</a:t>
            </a:r>
          </a:p>
          <a:p>
            <a:r>
              <a:rPr lang="el-GR" dirty="0" smtClean="0"/>
              <a:t> </a:t>
            </a:r>
            <a:r>
              <a:rPr lang="el-GR" dirty="0" smtClean="0">
                <a:solidFill>
                  <a:srgbClr val="0070C0"/>
                </a:solidFill>
              </a:rPr>
              <a:t>ΓΡΑΨΕ</a:t>
            </a:r>
            <a:r>
              <a:rPr lang="el-GR" dirty="0" smtClean="0"/>
              <a:t> "Γινόμενο=", Γινόμενο  </a:t>
            </a:r>
            <a:r>
              <a:rPr lang="el-GR" dirty="0" smtClean="0">
                <a:solidFill>
                  <a:srgbClr val="0070C0"/>
                </a:solidFill>
              </a:rPr>
              <a:t>ΤΕΛΟΣ_ΠΡΟΓΡΑΜΜΑΤΟΣ</a:t>
            </a:r>
            <a:endParaRPr lang="el-GR"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935480"/>
            <a:ext cx="4471990" cy="4389120"/>
          </a:xfrm>
        </p:spPr>
        <p:txBody>
          <a:bodyPr>
            <a:normAutofit fontScale="77500" lnSpcReduction="20000"/>
          </a:bodyPr>
          <a:lstStyle/>
          <a:p>
            <a:r>
              <a:rPr lang="el-GR" dirty="0" smtClean="0"/>
              <a:t>Δοκιμαστική εκτέλεση Αν δοθούν από το πληκτρολόγιο οι τιμές 4, 3 και 0, θα εμφανιστεί η τιμή μηδέν. Έλεγχος ορθότητας αποτελέσματος </a:t>
            </a:r>
          </a:p>
          <a:p>
            <a:r>
              <a:rPr lang="el-GR" dirty="0" smtClean="0"/>
              <a:t>Με βάση την εκφώνηση θα έπρεπε να εμφανιστεί η τιμή 12 για το γινόμενο των αριθμών. Όμως, στον υπολογισμό του γινομένου συμπεριλήφθηκε και το 0 και ως εκ τούτου η τιμή της μεταβλητής «Γινόμενο» μηδενίστηκε. </a:t>
            </a:r>
          </a:p>
          <a:p>
            <a:r>
              <a:rPr lang="el-GR" dirty="0" smtClean="0"/>
              <a:t>Το λογικό λάθος θα μπορούσε να διορθωθεί και με τη χρήση της δομής επανάληψης ΜΕΧΡΙΣ_ΟΤΟΥ αν χρησιμοποιούνταν και μια εμφωλευμένη δομή επιλογής.</a:t>
            </a:r>
            <a:endParaRPr lang="el-GR" dirty="0"/>
          </a:p>
        </p:txBody>
      </p:sp>
      <p:sp>
        <p:nvSpPr>
          <p:cNvPr id="4" name="1 - Τίτλος"/>
          <p:cNvSpPr>
            <a:spLocks noGrp="1"/>
          </p:cNvSpPr>
          <p:nvPr>
            <p:ph type="title"/>
          </p:nvPr>
        </p:nvSpPr>
        <p:spPr>
          <a:xfrm>
            <a:off x="457200" y="704088"/>
            <a:ext cx="8229600" cy="581772"/>
          </a:xfrm>
        </p:spPr>
        <p:txBody>
          <a:bodyPr>
            <a:normAutofit/>
          </a:bodyPr>
          <a:lstStyle/>
          <a:p>
            <a:pPr algn="ctr"/>
            <a:r>
              <a:rPr lang="el-GR" sz="2400" dirty="0" smtClean="0">
                <a:solidFill>
                  <a:srgbClr val="FF0000"/>
                </a:solidFill>
              </a:rPr>
              <a:t>Παράδειγμα εντοπισμού λογικού λάθους </a:t>
            </a:r>
            <a:r>
              <a:rPr lang="el-GR" sz="2400" dirty="0" smtClean="0">
                <a:solidFill>
                  <a:schemeClr val="accent1">
                    <a:lumMod val="75000"/>
                  </a:schemeClr>
                </a:solidFill>
              </a:rPr>
              <a:t>δομή επανάληψης</a:t>
            </a:r>
            <a:endParaRPr lang="el-GR" sz="2400" dirty="0">
              <a:solidFill>
                <a:srgbClr val="FF0000"/>
              </a:solidFill>
            </a:endParaRPr>
          </a:p>
        </p:txBody>
      </p:sp>
      <p:sp>
        <p:nvSpPr>
          <p:cNvPr id="7" name="6 - Ορθογώνιο"/>
          <p:cNvSpPr/>
          <p:nvPr/>
        </p:nvSpPr>
        <p:spPr>
          <a:xfrm>
            <a:off x="5143504" y="2285992"/>
            <a:ext cx="3500462" cy="2585323"/>
          </a:xfrm>
          <a:prstGeom prst="rect">
            <a:avLst/>
          </a:prstGeom>
        </p:spPr>
        <p:txBody>
          <a:bodyPr wrap="square">
            <a:spAutoFit/>
          </a:bodyPr>
          <a:lstStyle/>
          <a:p>
            <a:r>
              <a:rPr lang="el-GR" dirty="0" smtClean="0">
                <a:solidFill>
                  <a:srgbClr val="0070C0"/>
                </a:solidFill>
              </a:rPr>
              <a:t>ΑΡΧΗ </a:t>
            </a:r>
          </a:p>
          <a:p>
            <a:r>
              <a:rPr lang="el-GR" dirty="0" smtClean="0"/>
              <a:t> Γινόμενο </a:t>
            </a:r>
            <a:r>
              <a:rPr lang="el-GR" dirty="0" smtClean="0">
                <a:solidFill>
                  <a:srgbClr val="FF0000"/>
                </a:solidFill>
              </a:rPr>
              <a:t>&lt;-</a:t>
            </a:r>
            <a:r>
              <a:rPr lang="el-GR" dirty="0" smtClean="0"/>
              <a:t> 1  </a:t>
            </a:r>
          </a:p>
          <a:p>
            <a:r>
              <a:rPr lang="el-GR" dirty="0" smtClean="0">
                <a:solidFill>
                  <a:srgbClr val="0070C0"/>
                </a:solidFill>
              </a:rPr>
              <a:t>ΑΡΧΗ_ΕΠΑΝΑΛΗΨΗΣ</a:t>
            </a:r>
          </a:p>
          <a:p>
            <a:r>
              <a:rPr lang="el-GR" dirty="0" smtClean="0"/>
              <a:t>  </a:t>
            </a:r>
            <a:r>
              <a:rPr lang="el-GR" dirty="0" smtClean="0">
                <a:solidFill>
                  <a:srgbClr val="0070C0"/>
                </a:solidFill>
              </a:rPr>
              <a:t>ΓΡΑΨΕ</a:t>
            </a:r>
            <a:r>
              <a:rPr lang="el-GR" dirty="0" smtClean="0"/>
              <a:t> "Δώσε μη μηδενική τιμή» </a:t>
            </a:r>
          </a:p>
          <a:p>
            <a:r>
              <a:rPr lang="el-GR" dirty="0" smtClean="0">
                <a:solidFill>
                  <a:srgbClr val="0070C0"/>
                </a:solidFill>
              </a:rPr>
              <a:t>  ΔΙΑΒΑΣΕ</a:t>
            </a:r>
            <a:r>
              <a:rPr lang="el-GR" dirty="0" smtClean="0"/>
              <a:t> Χ</a:t>
            </a:r>
          </a:p>
          <a:p>
            <a:r>
              <a:rPr lang="el-GR" dirty="0" smtClean="0">
                <a:solidFill>
                  <a:srgbClr val="0070C0"/>
                </a:solidFill>
              </a:rPr>
              <a:t>  ΑΝ</a:t>
            </a:r>
            <a:r>
              <a:rPr lang="el-GR" dirty="0" smtClean="0"/>
              <a:t> Χ&lt;&gt;0 </a:t>
            </a:r>
            <a:r>
              <a:rPr lang="el-GR" dirty="0" smtClean="0">
                <a:solidFill>
                  <a:srgbClr val="0070C0"/>
                </a:solidFill>
              </a:rPr>
              <a:t>ΤΟΤΕ</a:t>
            </a:r>
          </a:p>
          <a:p>
            <a:r>
              <a:rPr lang="el-GR" dirty="0" smtClean="0"/>
              <a:t>    Γινόμενο </a:t>
            </a:r>
            <a:r>
              <a:rPr lang="el-GR" dirty="0" smtClean="0">
                <a:solidFill>
                  <a:srgbClr val="FF0000"/>
                </a:solidFill>
              </a:rPr>
              <a:t>&lt;-</a:t>
            </a:r>
            <a:r>
              <a:rPr lang="el-GR" dirty="0" smtClean="0"/>
              <a:t> </a:t>
            </a:r>
            <a:r>
              <a:rPr lang="el-GR" dirty="0" err="1" smtClean="0"/>
              <a:t>Χ</a:t>
            </a:r>
            <a:r>
              <a:rPr lang="el-GR" dirty="0" err="1" smtClean="0">
                <a:solidFill>
                  <a:srgbClr val="FF0000"/>
                </a:solidFill>
              </a:rPr>
              <a:t>*</a:t>
            </a:r>
            <a:r>
              <a:rPr lang="el-GR" dirty="0" err="1" smtClean="0"/>
              <a:t>Γινόμενο</a:t>
            </a:r>
            <a:r>
              <a:rPr lang="el-GR" dirty="0" smtClean="0"/>
              <a:t> </a:t>
            </a:r>
          </a:p>
          <a:p>
            <a:r>
              <a:rPr lang="el-GR" dirty="0" smtClean="0">
                <a:solidFill>
                  <a:srgbClr val="0070C0"/>
                </a:solidFill>
              </a:rPr>
              <a:t>  ΤΕΛΟΣ_ΑΝ</a:t>
            </a:r>
          </a:p>
          <a:p>
            <a:r>
              <a:rPr lang="el-GR" dirty="0" smtClean="0">
                <a:solidFill>
                  <a:srgbClr val="0070C0"/>
                </a:solidFill>
              </a:rPr>
              <a:t>ΜΕΧΡΙΣ_ΟΤΟΥ</a:t>
            </a:r>
            <a:r>
              <a:rPr lang="el-GR" dirty="0" smtClean="0"/>
              <a:t> Χ </a:t>
            </a:r>
            <a:r>
              <a:rPr lang="el-GR" dirty="0" smtClean="0">
                <a:solidFill>
                  <a:srgbClr val="FF0000"/>
                </a:solidFill>
              </a:rPr>
              <a:t>=</a:t>
            </a:r>
            <a:r>
              <a:rPr lang="el-GR" dirty="0" smtClean="0"/>
              <a:t>0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1571612"/>
            <a:ext cx="4143404" cy="4389120"/>
          </a:xfrm>
        </p:spPr>
        <p:txBody>
          <a:bodyPr>
            <a:normAutofit fontScale="70000" lnSpcReduction="20000"/>
          </a:bodyPr>
          <a:lstStyle/>
          <a:p>
            <a:r>
              <a:rPr lang="el-GR" dirty="0" smtClean="0"/>
              <a:t>«Να αναπτύξετε πρόγραμμα σε ΓΛΩΣΣΑ που να διαβάζει βαθμούς μαθητών, να υπολογίζει τον μέσο όρο τους και στο τέλος να τον εμφανίζει. Το πρόγραμμα να αποδέχεται μόνο τιμές μεγαλύτερες ή ίσες του μηδενός για τους βαθμούς. Μόλις διαβάσει κάποιον αριθμό μικρότερο του μηδενός, να σταματήσει την ανάγνωση των βαθμών. Θεωρούμε ότι από το πληκτρολόγιο δε δίνονται τιμές μεγαλύτερες από τον μέγιστο επιτρεπτό βαθμό».</a:t>
            </a:r>
          </a:p>
          <a:p>
            <a:r>
              <a:rPr lang="el-GR" dirty="0" smtClean="0"/>
              <a:t> Α) Εκτελέστε το πρόγραμμα για τις τιμές εισόδου 15, 16, 17 και -1</a:t>
            </a:r>
          </a:p>
          <a:p>
            <a:r>
              <a:rPr lang="el-GR" dirty="0" smtClean="0"/>
              <a:t>Β) Ποια λάθη εντοπίσατε κατά την εκτέλεση του προγράμματος; Προτείνετε διορθώσεις.</a:t>
            </a:r>
            <a:endParaRPr lang="el-GR" dirty="0"/>
          </a:p>
        </p:txBody>
      </p:sp>
      <p:sp>
        <p:nvSpPr>
          <p:cNvPr id="4" name="3 - Ορθογώνιο"/>
          <p:cNvSpPr/>
          <p:nvPr/>
        </p:nvSpPr>
        <p:spPr>
          <a:xfrm>
            <a:off x="4572000" y="1500174"/>
            <a:ext cx="4357718" cy="4357718"/>
          </a:xfrm>
          <a:prstGeom prst="rect">
            <a:avLst/>
          </a:prstGeom>
        </p:spPr>
        <p:txBody>
          <a:bodyPr wrap="square">
            <a:spAutoFit/>
          </a:bodyPr>
          <a:lstStyle/>
          <a:p>
            <a:r>
              <a:rPr lang="el-GR" dirty="0" smtClean="0">
                <a:solidFill>
                  <a:srgbClr val="0070C0"/>
                </a:solidFill>
              </a:rPr>
              <a:t>ΠΡΟΓΡΑΜΜΑ </a:t>
            </a:r>
            <a:r>
              <a:rPr lang="el-GR" dirty="0" err="1" smtClean="0"/>
              <a:t>ΜΟ_Βαθμολογίας</a:t>
            </a:r>
            <a:endParaRPr lang="el-GR" dirty="0" smtClean="0"/>
          </a:p>
          <a:p>
            <a:r>
              <a:rPr lang="el-GR" dirty="0" smtClean="0">
                <a:solidFill>
                  <a:srgbClr val="0070C0"/>
                </a:solidFill>
              </a:rPr>
              <a:t>ΜΕΤΑΒΛΗΤΕΣ</a:t>
            </a:r>
          </a:p>
          <a:p>
            <a:r>
              <a:rPr lang="el-GR" dirty="0" smtClean="0"/>
              <a:t> </a:t>
            </a:r>
            <a:r>
              <a:rPr lang="el-GR" dirty="0" smtClean="0">
                <a:solidFill>
                  <a:srgbClr val="0070C0"/>
                </a:solidFill>
              </a:rPr>
              <a:t>ΑΚΕΡΑΙΕΣ</a:t>
            </a:r>
            <a:r>
              <a:rPr lang="el-GR" dirty="0" smtClean="0"/>
              <a:t>: Βαθμός, Πλήθος, Άθροισμα  </a:t>
            </a:r>
            <a:r>
              <a:rPr lang="el-GR" dirty="0" smtClean="0">
                <a:solidFill>
                  <a:srgbClr val="0070C0"/>
                </a:solidFill>
              </a:rPr>
              <a:t>ΠΡΑΓΜΑΤΙΚΕΣ</a:t>
            </a:r>
            <a:r>
              <a:rPr lang="el-GR" dirty="0" smtClean="0"/>
              <a:t>: ΜΟ </a:t>
            </a:r>
          </a:p>
          <a:p>
            <a:r>
              <a:rPr lang="el-GR" dirty="0" smtClean="0">
                <a:solidFill>
                  <a:srgbClr val="0070C0"/>
                </a:solidFill>
              </a:rPr>
              <a:t>ΑΡΧΗ </a:t>
            </a:r>
          </a:p>
          <a:p>
            <a:r>
              <a:rPr lang="el-GR" dirty="0" smtClean="0"/>
              <a:t> Άθροισμα </a:t>
            </a:r>
            <a:r>
              <a:rPr lang="el-GR" dirty="0" smtClean="0">
                <a:solidFill>
                  <a:srgbClr val="FF0000"/>
                </a:solidFill>
              </a:rPr>
              <a:t>&lt;-</a:t>
            </a:r>
            <a:r>
              <a:rPr lang="el-GR" dirty="0" smtClean="0"/>
              <a:t> 0</a:t>
            </a:r>
          </a:p>
          <a:p>
            <a:r>
              <a:rPr lang="el-GR" dirty="0" smtClean="0"/>
              <a:t> Πλήθος </a:t>
            </a:r>
            <a:r>
              <a:rPr lang="el-GR" dirty="0" smtClean="0">
                <a:solidFill>
                  <a:srgbClr val="FF0000"/>
                </a:solidFill>
              </a:rPr>
              <a:t>&lt;-</a:t>
            </a:r>
            <a:r>
              <a:rPr lang="el-GR" dirty="0" smtClean="0"/>
              <a:t> 0 </a:t>
            </a:r>
          </a:p>
          <a:p>
            <a:r>
              <a:rPr lang="el-GR" dirty="0" smtClean="0"/>
              <a:t> </a:t>
            </a:r>
            <a:r>
              <a:rPr lang="el-GR" dirty="0" smtClean="0">
                <a:solidFill>
                  <a:srgbClr val="0070C0"/>
                </a:solidFill>
              </a:rPr>
              <a:t>ΔΙΑΒΑΣΕ</a:t>
            </a:r>
            <a:r>
              <a:rPr lang="el-GR" dirty="0" smtClean="0"/>
              <a:t> Βαθμός</a:t>
            </a:r>
          </a:p>
          <a:p>
            <a:r>
              <a:rPr lang="el-GR" dirty="0" smtClean="0"/>
              <a:t> </a:t>
            </a:r>
            <a:r>
              <a:rPr lang="el-GR" dirty="0" smtClean="0">
                <a:solidFill>
                  <a:srgbClr val="0070C0"/>
                </a:solidFill>
              </a:rPr>
              <a:t>ΟΣΟ</a:t>
            </a:r>
            <a:r>
              <a:rPr lang="el-GR" dirty="0" smtClean="0"/>
              <a:t> Βαθμός </a:t>
            </a:r>
            <a:r>
              <a:rPr lang="el-GR" dirty="0" smtClean="0">
                <a:solidFill>
                  <a:srgbClr val="FF0000"/>
                </a:solidFill>
              </a:rPr>
              <a:t>&gt;=</a:t>
            </a:r>
            <a:r>
              <a:rPr lang="el-GR" dirty="0" smtClean="0"/>
              <a:t> 0 </a:t>
            </a:r>
            <a:r>
              <a:rPr lang="el-GR" dirty="0" smtClean="0">
                <a:solidFill>
                  <a:srgbClr val="0070C0"/>
                </a:solidFill>
              </a:rPr>
              <a:t>ΕΠΑΝΑΛΑΒΕ</a:t>
            </a:r>
          </a:p>
          <a:p>
            <a:r>
              <a:rPr lang="el-GR" dirty="0" smtClean="0"/>
              <a:t>  </a:t>
            </a:r>
            <a:r>
              <a:rPr lang="el-GR" dirty="0" smtClean="0">
                <a:solidFill>
                  <a:srgbClr val="0070C0"/>
                </a:solidFill>
              </a:rPr>
              <a:t>ΔΙΑΒΑΣΕ</a:t>
            </a:r>
            <a:r>
              <a:rPr lang="el-GR" dirty="0" smtClean="0"/>
              <a:t> Βαθμός</a:t>
            </a:r>
          </a:p>
          <a:p>
            <a:r>
              <a:rPr lang="el-GR" dirty="0" smtClean="0"/>
              <a:t> Άθροισμα </a:t>
            </a:r>
            <a:r>
              <a:rPr lang="el-GR" dirty="0" smtClean="0">
                <a:solidFill>
                  <a:srgbClr val="FF0000"/>
                </a:solidFill>
              </a:rPr>
              <a:t>&lt;-</a:t>
            </a:r>
            <a:r>
              <a:rPr lang="el-GR" dirty="0" smtClean="0"/>
              <a:t> Άθροισμα </a:t>
            </a:r>
            <a:r>
              <a:rPr lang="el-GR" dirty="0" smtClean="0">
                <a:solidFill>
                  <a:srgbClr val="FF0000"/>
                </a:solidFill>
              </a:rPr>
              <a:t>+</a:t>
            </a:r>
            <a:r>
              <a:rPr lang="el-GR" dirty="0" smtClean="0"/>
              <a:t> Βαθμός</a:t>
            </a:r>
          </a:p>
          <a:p>
            <a:r>
              <a:rPr lang="el-GR" dirty="0" smtClean="0"/>
              <a:t> </a:t>
            </a:r>
            <a:r>
              <a:rPr lang="el-GR" dirty="0" smtClean="0">
                <a:solidFill>
                  <a:srgbClr val="0070C0"/>
                </a:solidFill>
              </a:rPr>
              <a:t>ΤΕΛΟΣ_ΕΠΑΝΑΛΗΨΗΣ</a:t>
            </a:r>
          </a:p>
          <a:p>
            <a:r>
              <a:rPr lang="el-GR" dirty="0" smtClean="0"/>
              <a:t> ΜΟ </a:t>
            </a:r>
            <a:r>
              <a:rPr lang="el-GR" dirty="0" smtClean="0">
                <a:solidFill>
                  <a:srgbClr val="FF0000"/>
                </a:solidFill>
              </a:rPr>
              <a:t>&lt;-</a:t>
            </a:r>
            <a:r>
              <a:rPr lang="el-GR" dirty="0" smtClean="0"/>
              <a:t> Άθροισμα</a:t>
            </a:r>
            <a:r>
              <a:rPr lang="el-GR" dirty="0" smtClean="0">
                <a:solidFill>
                  <a:srgbClr val="FF0000"/>
                </a:solidFill>
              </a:rPr>
              <a:t>/</a:t>
            </a:r>
            <a:r>
              <a:rPr lang="el-GR" dirty="0" smtClean="0"/>
              <a:t>Πλήθος </a:t>
            </a:r>
          </a:p>
          <a:p>
            <a:r>
              <a:rPr lang="el-GR" dirty="0" smtClean="0"/>
              <a:t> </a:t>
            </a:r>
            <a:r>
              <a:rPr lang="el-GR" dirty="0" smtClean="0">
                <a:solidFill>
                  <a:srgbClr val="0070C0"/>
                </a:solidFill>
              </a:rPr>
              <a:t>ΓΡΑΨΕ</a:t>
            </a:r>
            <a:r>
              <a:rPr lang="el-GR" dirty="0" smtClean="0"/>
              <a:t> "Μέσος όρος βαθμών=", ΜΟ </a:t>
            </a:r>
            <a:r>
              <a:rPr lang="el-GR" dirty="0" smtClean="0">
                <a:solidFill>
                  <a:srgbClr val="0070C0"/>
                </a:solidFill>
              </a:rPr>
              <a:t>ΤΕΛΟΣ_ΠΡΟΓΡΑΜΜΑΤΟΣ</a:t>
            </a:r>
            <a:endParaRPr lang="el-GR" dirty="0">
              <a:solidFill>
                <a:srgbClr val="0070C0"/>
              </a:solidFill>
            </a:endParaRPr>
          </a:p>
        </p:txBody>
      </p:sp>
      <p:sp>
        <p:nvSpPr>
          <p:cNvPr id="5" name="1 - Τίτλος"/>
          <p:cNvSpPr>
            <a:spLocks noGrp="1"/>
          </p:cNvSpPr>
          <p:nvPr>
            <p:ph type="title"/>
          </p:nvPr>
        </p:nvSpPr>
        <p:spPr>
          <a:xfrm>
            <a:off x="457200" y="704088"/>
            <a:ext cx="8229600" cy="438896"/>
          </a:xfrm>
        </p:spPr>
        <p:txBody>
          <a:bodyPr>
            <a:normAutofit/>
          </a:bodyPr>
          <a:lstStyle/>
          <a:p>
            <a:pPr algn="ctr"/>
            <a:r>
              <a:rPr lang="el-GR" sz="2400" dirty="0" smtClean="0">
                <a:solidFill>
                  <a:srgbClr val="FF0000"/>
                </a:solidFill>
              </a:rPr>
              <a:t>Παράδειγμα εντοπισμού λογικού λάθους </a:t>
            </a:r>
            <a:r>
              <a:rPr lang="el-GR" sz="2400" dirty="0" smtClean="0">
                <a:solidFill>
                  <a:schemeClr val="accent1">
                    <a:lumMod val="75000"/>
                  </a:schemeClr>
                </a:solidFill>
              </a:rPr>
              <a:t>δομή επανάληψης</a:t>
            </a:r>
            <a:endParaRPr lang="el-GR" sz="24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 Θέση περιεχομένου"/>
          <p:cNvGraphicFramePr>
            <a:graphicFrameLocks noGrp="1"/>
          </p:cNvGraphicFramePr>
          <p:nvPr>
            <p:ph idx="1"/>
          </p:nvPr>
        </p:nvGraphicFramePr>
        <p:xfrm>
          <a:off x="1357290" y="1643050"/>
          <a:ext cx="6085840" cy="1349502"/>
        </p:xfrm>
        <a:graphic>
          <a:graphicData uri="http://schemas.openxmlformats.org/drawingml/2006/table">
            <a:tbl>
              <a:tblPr/>
              <a:tblGrid>
                <a:gridCol w="1005840"/>
                <a:gridCol w="777875"/>
                <a:gridCol w="1579245"/>
                <a:gridCol w="835660"/>
                <a:gridCol w="948055"/>
                <a:gridCol w="939165"/>
              </a:tblGrid>
              <a:tr h="0">
                <a:tc>
                  <a:txBody>
                    <a:bodyPr/>
                    <a:lstStyle/>
                    <a:p>
                      <a:pPr algn="ctr">
                        <a:lnSpc>
                          <a:spcPct val="115000"/>
                        </a:lnSpc>
                        <a:spcBef>
                          <a:spcPts val="600"/>
                        </a:spcBef>
                        <a:spcAft>
                          <a:spcPts val="0"/>
                        </a:spcAft>
                      </a:pPr>
                      <a:r>
                        <a:rPr lang="el-GR" sz="1100" b="1" dirty="0">
                          <a:latin typeface="Calibri"/>
                          <a:ea typeface="Times New Roman"/>
                          <a:cs typeface="Calibri"/>
                        </a:rPr>
                        <a:t>Επανάληψη</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94C6F4"/>
                    </a:solidFill>
                  </a:tcPr>
                </a:tc>
                <a:tc>
                  <a:txBody>
                    <a:bodyPr/>
                    <a:lstStyle/>
                    <a:p>
                      <a:pPr algn="ctr">
                        <a:lnSpc>
                          <a:spcPct val="115000"/>
                        </a:lnSpc>
                        <a:spcAft>
                          <a:spcPts val="0"/>
                        </a:spcAft>
                      </a:pPr>
                      <a:r>
                        <a:rPr lang="el-GR" sz="1100" b="1">
                          <a:latin typeface="Calibri"/>
                          <a:ea typeface="Times New Roman"/>
                          <a:cs typeface="Calibri"/>
                        </a:rPr>
                        <a:t>Άθροισμα</a:t>
                      </a:r>
                      <a:endParaRPr lang="el-GR" sz="110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94C6F4"/>
                    </a:solidFill>
                  </a:tcPr>
                </a:tc>
                <a:tc>
                  <a:txBody>
                    <a:bodyPr/>
                    <a:lstStyle/>
                    <a:p>
                      <a:pPr algn="ctr">
                        <a:lnSpc>
                          <a:spcPct val="115000"/>
                        </a:lnSpc>
                        <a:spcAft>
                          <a:spcPts val="0"/>
                        </a:spcAft>
                      </a:pPr>
                      <a:r>
                        <a:rPr lang="el-GR" sz="1100" b="1">
                          <a:latin typeface="Calibri"/>
                          <a:ea typeface="Times New Roman"/>
                          <a:cs typeface="Calibri"/>
                        </a:rPr>
                        <a:t>Πλήθος</a:t>
                      </a:r>
                      <a:endParaRPr lang="el-GR" sz="110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94C6F4"/>
                    </a:solidFill>
                  </a:tcPr>
                </a:tc>
                <a:tc>
                  <a:txBody>
                    <a:bodyPr/>
                    <a:lstStyle/>
                    <a:p>
                      <a:pPr algn="ctr">
                        <a:lnSpc>
                          <a:spcPct val="115000"/>
                        </a:lnSpc>
                        <a:spcAft>
                          <a:spcPts val="0"/>
                        </a:spcAft>
                      </a:pPr>
                      <a:r>
                        <a:rPr lang="el-GR" sz="1100" b="1">
                          <a:latin typeface="Calibri"/>
                          <a:ea typeface="Times New Roman"/>
                          <a:cs typeface="Calibri"/>
                        </a:rPr>
                        <a:t>Βαθμός</a:t>
                      </a:r>
                      <a:endParaRPr lang="el-GR" sz="110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94C6F4"/>
                    </a:solidFill>
                  </a:tcPr>
                </a:tc>
                <a:tc>
                  <a:txBody>
                    <a:bodyPr/>
                    <a:lstStyle/>
                    <a:p>
                      <a:pPr algn="ctr">
                        <a:lnSpc>
                          <a:spcPct val="115000"/>
                        </a:lnSpc>
                        <a:spcAft>
                          <a:spcPts val="0"/>
                        </a:spcAft>
                      </a:pPr>
                      <a:r>
                        <a:rPr lang="el-GR" sz="1100" b="1">
                          <a:latin typeface="Calibri"/>
                          <a:ea typeface="Times New Roman"/>
                          <a:cs typeface="Calibri"/>
                        </a:rPr>
                        <a:t>ΜΟ</a:t>
                      </a:r>
                      <a:endParaRPr lang="el-GR" sz="110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94C6F4"/>
                    </a:solidFill>
                  </a:tcPr>
                </a:tc>
                <a:tc>
                  <a:txBody>
                    <a:bodyPr/>
                    <a:lstStyle/>
                    <a:p>
                      <a:pPr algn="ctr">
                        <a:lnSpc>
                          <a:spcPct val="115000"/>
                        </a:lnSpc>
                        <a:spcAft>
                          <a:spcPts val="0"/>
                        </a:spcAft>
                      </a:pPr>
                      <a:r>
                        <a:rPr lang="el-GR" sz="1100" b="1">
                          <a:latin typeface="Calibri"/>
                          <a:ea typeface="Times New Roman"/>
                          <a:cs typeface="Calibri"/>
                        </a:rPr>
                        <a:t>Οθόνη</a:t>
                      </a:r>
                      <a:endParaRPr lang="el-GR" sz="110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94C6F4"/>
                    </a:solidFill>
                  </a:tcPr>
                </a:tc>
              </a:tr>
              <a:tr h="0">
                <a:tc>
                  <a:txBody>
                    <a:bodyPr/>
                    <a:lstStyle/>
                    <a:p>
                      <a:pPr algn="ctr">
                        <a:lnSpc>
                          <a:spcPct val="115000"/>
                        </a:lnSpc>
                        <a:spcAft>
                          <a:spcPts val="0"/>
                        </a:spcAft>
                      </a:pPr>
                      <a:r>
                        <a:rPr lang="el-GR" sz="1100">
                          <a:latin typeface="Calibri"/>
                          <a:ea typeface="Times New Roman"/>
                          <a:cs typeface="Calibri"/>
                        </a:rPr>
                        <a:t>-</a:t>
                      </a:r>
                      <a:endParaRPr lang="el-GR" sz="1100">
                        <a:latin typeface="Calibri"/>
                        <a:ea typeface="Times New Roman"/>
                        <a:cs typeface="Times New Roman"/>
                      </a:endParaRPr>
                    </a:p>
                  </a:txBody>
                  <a:tcPr marL="68580" marR="68580" marT="0" marB="0">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a:latin typeface="Calibri"/>
                          <a:ea typeface="Times New Roman"/>
                          <a:cs typeface="Calibri"/>
                        </a:rPr>
                        <a:t>0</a:t>
                      </a:r>
                      <a:endParaRPr lang="el-GR" sz="1100">
                        <a:latin typeface="Calibri"/>
                        <a:ea typeface="Times New Roman"/>
                        <a:cs typeface="Times New Roman"/>
                      </a:endParaRPr>
                    </a:p>
                  </a:txBody>
                  <a:tcPr marL="68580" marR="68580" marT="0" marB="0">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a:latin typeface="Calibri"/>
                          <a:ea typeface="Times New Roman"/>
                          <a:cs typeface="Calibri"/>
                        </a:rPr>
                        <a:t>0</a:t>
                      </a:r>
                      <a:endParaRPr lang="el-GR" sz="1100">
                        <a:latin typeface="Calibri"/>
                        <a:ea typeface="Times New Roman"/>
                        <a:cs typeface="Times New Roman"/>
                      </a:endParaRPr>
                    </a:p>
                  </a:txBody>
                  <a:tcPr marL="68580" marR="68580" marT="0" marB="0">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a:latin typeface="Calibri"/>
                          <a:ea typeface="Times New Roman"/>
                          <a:cs typeface="Calibri"/>
                        </a:rPr>
                        <a:t>15</a:t>
                      </a:r>
                      <a:endParaRPr lang="el-GR" sz="1100">
                        <a:latin typeface="Calibri"/>
                        <a:ea typeface="Times New Roman"/>
                        <a:cs typeface="Times New Roman"/>
                      </a:endParaRPr>
                    </a:p>
                  </a:txBody>
                  <a:tcPr marL="68580" marR="68580" marT="0" marB="0">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endParaRPr lang="el-GR" sz="1100">
                        <a:latin typeface="Calibri"/>
                        <a:ea typeface="Times New Roman"/>
                        <a:cs typeface="Calibri"/>
                      </a:endParaRPr>
                    </a:p>
                  </a:txBody>
                  <a:tcPr marL="68580" marR="68580" marT="0" marB="0">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a:latin typeface="Calibri"/>
                          <a:ea typeface="Times New Roman"/>
                          <a:cs typeface="Calibri"/>
                        </a:rPr>
                        <a:t>Βαθμός:</a:t>
                      </a:r>
                      <a:endParaRPr lang="el-GR" sz="110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r>
              <a:tr h="0">
                <a:tc>
                  <a:txBody>
                    <a:bodyPr/>
                    <a:lstStyle/>
                    <a:p>
                      <a:pPr algn="ctr">
                        <a:lnSpc>
                          <a:spcPct val="115000"/>
                        </a:lnSpc>
                        <a:spcAft>
                          <a:spcPts val="0"/>
                        </a:spcAft>
                      </a:pPr>
                      <a:r>
                        <a:rPr lang="el-GR" sz="1100">
                          <a:latin typeface="Calibri"/>
                          <a:ea typeface="Times New Roman"/>
                          <a:cs typeface="Calibri"/>
                        </a:rPr>
                        <a:t>1η</a:t>
                      </a:r>
                      <a:endParaRPr lang="el-GR" sz="1100">
                        <a:latin typeface="Calibri"/>
                        <a:ea typeface="Times New Roman"/>
                        <a:cs typeface="Times New Roman"/>
                      </a:endParaRPr>
                    </a:p>
                  </a:txBody>
                  <a:tcPr marL="68580" marR="68580" marT="0" marB="0">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gn="ctr">
                        <a:lnSpc>
                          <a:spcPct val="115000"/>
                        </a:lnSpc>
                        <a:spcAft>
                          <a:spcPts val="0"/>
                        </a:spcAft>
                      </a:pPr>
                      <a:r>
                        <a:rPr lang="el-GR" sz="1100">
                          <a:latin typeface="Calibri"/>
                          <a:ea typeface="Times New Roman"/>
                          <a:cs typeface="Calibri"/>
                        </a:rPr>
                        <a:t>16</a:t>
                      </a:r>
                      <a:endParaRPr lang="el-GR" sz="1100">
                        <a:latin typeface="Calibri"/>
                        <a:ea typeface="Times New Roman"/>
                        <a:cs typeface="Times New Roman"/>
                      </a:endParaRPr>
                    </a:p>
                  </a:txBody>
                  <a:tcPr marL="68580" marR="68580" marT="0" marB="0">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gn="ctr">
                        <a:lnSpc>
                          <a:spcPct val="115000"/>
                        </a:lnSpc>
                        <a:spcAft>
                          <a:spcPts val="0"/>
                        </a:spcAft>
                      </a:pPr>
                      <a:r>
                        <a:rPr lang="el-GR" sz="1100">
                          <a:latin typeface="Calibri"/>
                          <a:ea typeface="Times New Roman"/>
                          <a:cs typeface="Calibri"/>
                        </a:rPr>
                        <a:t>0</a:t>
                      </a:r>
                      <a:endParaRPr lang="el-GR" sz="1100">
                        <a:latin typeface="Calibri"/>
                        <a:ea typeface="Times New Roman"/>
                        <a:cs typeface="Times New Roman"/>
                      </a:endParaRPr>
                    </a:p>
                  </a:txBody>
                  <a:tcPr marL="68580" marR="68580" marT="0" marB="0">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gn="ctr">
                        <a:lnSpc>
                          <a:spcPct val="115000"/>
                        </a:lnSpc>
                        <a:spcAft>
                          <a:spcPts val="0"/>
                        </a:spcAft>
                      </a:pPr>
                      <a:r>
                        <a:rPr lang="el-GR" sz="1100">
                          <a:latin typeface="Calibri"/>
                          <a:ea typeface="Times New Roman"/>
                          <a:cs typeface="Calibri"/>
                        </a:rPr>
                        <a:t>16</a:t>
                      </a:r>
                      <a:endParaRPr lang="el-GR" sz="1100">
                        <a:latin typeface="Calibri"/>
                        <a:ea typeface="Times New Roman"/>
                        <a:cs typeface="Times New Roman"/>
                      </a:endParaRPr>
                    </a:p>
                  </a:txBody>
                  <a:tcPr marL="68580" marR="68580" marT="0" marB="0">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gn="ctr">
                        <a:lnSpc>
                          <a:spcPct val="115000"/>
                        </a:lnSpc>
                        <a:spcAft>
                          <a:spcPts val="0"/>
                        </a:spcAft>
                      </a:pPr>
                      <a:endParaRPr lang="el-GR" sz="1100">
                        <a:latin typeface="Calibri"/>
                        <a:ea typeface="Times New Roman"/>
                        <a:cs typeface="Calibri"/>
                      </a:endParaRPr>
                    </a:p>
                  </a:txBody>
                  <a:tcPr marL="68580" marR="68580" marT="0" marB="0">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gn="ctr">
                        <a:lnSpc>
                          <a:spcPct val="115000"/>
                        </a:lnSpc>
                        <a:spcAft>
                          <a:spcPts val="0"/>
                        </a:spcAft>
                      </a:pPr>
                      <a:r>
                        <a:rPr lang="el-GR" sz="1100">
                          <a:latin typeface="Calibri"/>
                          <a:ea typeface="Times New Roman"/>
                          <a:cs typeface="Calibri"/>
                        </a:rPr>
                        <a:t>Βαθμός:</a:t>
                      </a:r>
                      <a:endParaRPr lang="el-GR" sz="110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r>
              <a:tr h="0">
                <a:tc>
                  <a:txBody>
                    <a:bodyPr/>
                    <a:lstStyle/>
                    <a:p>
                      <a:pPr algn="ctr">
                        <a:lnSpc>
                          <a:spcPct val="115000"/>
                        </a:lnSpc>
                        <a:spcAft>
                          <a:spcPts val="0"/>
                        </a:spcAft>
                      </a:pPr>
                      <a:r>
                        <a:rPr lang="el-GR" sz="1100">
                          <a:latin typeface="Calibri"/>
                          <a:ea typeface="Times New Roman"/>
                          <a:cs typeface="Calibri"/>
                        </a:rPr>
                        <a:t>2</a:t>
                      </a:r>
                      <a:r>
                        <a:rPr lang="el-GR" sz="1100" baseline="30000">
                          <a:latin typeface="Calibri"/>
                          <a:ea typeface="Times New Roman"/>
                          <a:cs typeface="Calibri"/>
                        </a:rPr>
                        <a:t>η</a:t>
                      </a:r>
                      <a:endParaRPr lang="el-GR" sz="1100">
                        <a:latin typeface="Calibri"/>
                        <a:ea typeface="Times New Roman"/>
                        <a:cs typeface="Times New Roman"/>
                      </a:endParaRPr>
                    </a:p>
                  </a:txBody>
                  <a:tcPr marL="68580" marR="68580" marT="0" marB="0">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a:latin typeface="Calibri"/>
                          <a:ea typeface="Times New Roman"/>
                          <a:cs typeface="Calibri"/>
                        </a:rPr>
                        <a:t>33</a:t>
                      </a:r>
                      <a:endParaRPr lang="el-GR" sz="1100">
                        <a:latin typeface="Calibri"/>
                        <a:ea typeface="Times New Roman"/>
                        <a:cs typeface="Times New Roman"/>
                      </a:endParaRPr>
                    </a:p>
                  </a:txBody>
                  <a:tcPr marL="68580" marR="68580" marT="0" marB="0">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a:latin typeface="Calibri"/>
                          <a:ea typeface="Times New Roman"/>
                          <a:cs typeface="Calibri"/>
                        </a:rPr>
                        <a:t>0</a:t>
                      </a:r>
                      <a:endParaRPr lang="el-GR" sz="1100">
                        <a:latin typeface="Calibri"/>
                        <a:ea typeface="Times New Roman"/>
                        <a:cs typeface="Times New Roman"/>
                      </a:endParaRPr>
                    </a:p>
                  </a:txBody>
                  <a:tcPr marL="68580" marR="68580" marT="0" marB="0">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a:latin typeface="Calibri"/>
                          <a:ea typeface="Times New Roman"/>
                          <a:cs typeface="Calibri"/>
                        </a:rPr>
                        <a:t>17</a:t>
                      </a:r>
                      <a:endParaRPr lang="el-GR" sz="1100">
                        <a:latin typeface="Calibri"/>
                        <a:ea typeface="Times New Roman"/>
                        <a:cs typeface="Times New Roman"/>
                      </a:endParaRPr>
                    </a:p>
                  </a:txBody>
                  <a:tcPr marL="68580" marR="68580" marT="0" marB="0">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endParaRPr lang="el-GR" sz="1100">
                        <a:latin typeface="Calibri"/>
                        <a:ea typeface="Times New Roman"/>
                        <a:cs typeface="Calibri"/>
                      </a:endParaRPr>
                    </a:p>
                  </a:txBody>
                  <a:tcPr marL="68580" marR="68580" marT="0" marB="0">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a:latin typeface="Calibri"/>
                          <a:ea typeface="Times New Roman"/>
                          <a:cs typeface="Calibri"/>
                        </a:rPr>
                        <a:t>Βαθμός:</a:t>
                      </a:r>
                      <a:endParaRPr lang="el-GR" sz="110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r>
              <a:tr h="0">
                <a:tc>
                  <a:txBody>
                    <a:bodyPr/>
                    <a:lstStyle/>
                    <a:p>
                      <a:pPr algn="ctr">
                        <a:lnSpc>
                          <a:spcPct val="115000"/>
                        </a:lnSpc>
                        <a:spcAft>
                          <a:spcPts val="0"/>
                        </a:spcAft>
                      </a:pPr>
                      <a:r>
                        <a:rPr lang="el-GR" sz="1100">
                          <a:latin typeface="Calibri"/>
                          <a:ea typeface="Times New Roman"/>
                          <a:cs typeface="Calibri"/>
                        </a:rPr>
                        <a:t>3</a:t>
                      </a:r>
                      <a:r>
                        <a:rPr lang="el-GR" sz="1100" baseline="30000">
                          <a:latin typeface="Calibri"/>
                          <a:ea typeface="Times New Roman"/>
                          <a:cs typeface="Calibri"/>
                        </a:rPr>
                        <a:t>η</a:t>
                      </a:r>
                      <a:endParaRPr lang="el-GR" sz="1100">
                        <a:latin typeface="Calibri"/>
                        <a:ea typeface="Times New Roman"/>
                        <a:cs typeface="Times New Roman"/>
                      </a:endParaRPr>
                    </a:p>
                  </a:txBody>
                  <a:tcPr marL="68580" marR="68580" marT="0" marB="0">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gn="ctr">
                        <a:lnSpc>
                          <a:spcPct val="115000"/>
                        </a:lnSpc>
                        <a:spcAft>
                          <a:spcPts val="0"/>
                        </a:spcAft>
                      </a:pPr>
                      <a:r>
                        <a:rPr lang="el-GR" sz="1100">
                          <a:latin typeface="Calibri"/>
                          <a:ea typeface="Times New Roman"/>
                          <a:cs typeface="Calibri"/>
                        </a:rPr>
                        <a:t>32</a:t>
                      </a:r>
                      <a:endParaRPr lang="el-GR" sz="1100">
                        <a:latin typeface="Calibri"/>
                        <a:ea typeface="Times New Roman"/>
                        <a:cs typeface="Times New Roman"/>
                      </a:endParaRPr>
                    </a:p>
                  </a:txBody>
                  <a:tcPr marL="68580" marR="68580" marT="0" marB="0">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gn="ctr">
                        <a:lnSpc>
                          <a:spcPct val="115000"/>
                        </a:lnSpc>
                        <a:spcAft>
                          <a:spcPts val="0"/>
                        </a:spcAft>
                      </a:pPr>
                      <a:r>
                        <a:rPr lang="el-GR" sz="1100" dirty="0">
                          <a:latin typeface="Calibri"/>
                          <a:ea typeface="Times New Roman"/>
                          <a:cs typeface="Calibri"/>
                        </a:rPr>
                        <a:t>0</a:t>
                      </a:r>
                      <a:endParaRPr lang="el-GR" sz="1100" dirty="0">
                        <a:latin typeface="Calibri"/>
                        <a:ea typeface="Times New Roman"/>
                        <a:cs typeface="Times New Roman"/>
                      </a:endParaRPr>
                    </a:p>
                  </a:txBody>
                  <a:tcPr marL="68580" marR="68580" marT="0" marB="0">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gn="ctr">
                        <a:lnSpc>
                          <a:spcPct val="115000"/>
                        </a:lnSpc>
                        <a:spcAft>
                          <a:spcPts val="0"/>
                        </a:spcAft>
                      </a:pPr>
                      <a:r>
                        <a:rPr lang="el-GR" sz="1100">
                          <a:latin typeface="Calibri"/>
                          <a:ea typeface="Times New Roman"/>
                          <a:cs typeface="Calibri"/>
                        </a:rPr>
                        <a:t>-1</a:t>
                      </a:r>
                      <a:endParaRPr lang="el-GR" sz="1100">
                        <a:latin typeface="Calibri"/>
                        <a:ea typeface="Times New Roman"/>
                        <a:cs typeface="Times New Roman"/>
                      </a:endParaRPr>
                    </a:p>
                  </a:txBody>
                  <a:tcPr marL="68580" marR="68580" marT="0" marB="0">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gn="ctr">
                        <a:lnSpc>
                          <a:spcPct val="115000"/>
                        </a:lnSpc>
                        <a:spcAft>
                          <a:spcPts val="0"/>
                        </a:spcAft>
                      </a:pPr>
                      <a:endParaRPr lang="el-GR" sz="1100">
                        <a:latin typeface="Calibri"/>
                        <a:ea typeface="Times New Roman"/>
                        <a:cs typeface="Calibri"/>
                      </a:endParaRPr>
                    </a:p>
                  </a:txBody>
                  <a:tcPr marL="68580" marR="68580" marT="0" marB="0">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gn="ctr">
                        <a:lnSpc>
                          <a:spcPct val="115000"/>
                        </a:lnSpc>
                        <a:spcAft>
                          <a:spcPts val="0"/>
                        </a:spcAft>
                      </a:pPr>
                      <a:r>
                        <a:rPr lang="el-GR" sz="1100">
                          <a:latin typeface="Calibri"/>
                          <a:ea typeface="Times New Roman"/>
                          <a:cs typeface="Calibri"/>
                        </a:rPr>
                        <a:t>Βαθμός:</a:t>
                      </a:r>
                      <a:endParaRPr lang="el-GR" sz="110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r>
              <a:tr h="0">
                <a:tc>
                  <a:txBody>
                    <a:bodyPr/>
                    <a:lstStyle/>
                    <a:p>
                      <a:pPr algn="ctr">
                        <a:lnSpc>
                          <a:spcPct val="115000"/>
                        </a:lnSpc>
                        <a:spcAft>
                          <a:spcPts val="0"/>
                        </a:spcAft>
                      </a:pPr>
                      <a:endParaRPr lang="el-GR" sz="1100">
                        <a:latin typeface="Calibri"/>
                        <a:ea typeface="Times New Roman"/>
                        <a:cs typeface="Calibri"/>
                      </a:endParaRPr>
                    </a:p>
                  </a:txBody>
                  <a:tcPr marL="68580" marR="68580" marT="0" marB="0">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endParaRPr lang="el-GR" sz="1100">
                        <a:latin typeface="Calibri"/>
                        <a:ea typeface="Times New Roman"/>
                        <a:cs typeface="Calibri"/>
                      </a:endParaRPr>
                    </a:p>
                  </a:txBody>
                  <a:tcPr marL="68580" marR="68580" marT="0" marB="0">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endParaRPr lang="el-GR" sz="1100">
                        <a:latin typeface="Calibri"/>
                        <a:ea typeface="Times New Roman"/>
                        <a:cs typeface="Calibri"/>
                      </a:endParaRPr>
                    </a:p>
                  </a:txBody>
                  <a:tcPr marL="68580" marR="68580" marT="0" marB="0">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endParaRPr lang="el-GR" sz="1100">
                        <a:latin typeface="Calibri"/>
                        <a:ea typeface="Times New Roman"/>
                        <a:cs typeface="Calibri"/>
                      </a:endParaRPr>
                    </a:p>
                  </a:txBody>
                  <a:tcPr marL="68580" marR="68580" marT="0" marB="0">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a:latin typeface="Calibri"/>
                          <a:ea typeface="Times New Roman"/>
                          <a:cs typeface="Calibri"/>
                        </a:rPr>
                        <a:t>Αντικανονικός τερματισμός</a:t>
                      </a:r>
                      <a:endParaRPr lang="el-GR" sz="1100">
                        <a:latin typeface="Calibri"/>
                        <a:ea typeface="Times New Roman"/>
                        <a:cs typeface="Times New Roman"/>
                      </a:endParaRPr>
                    </a:p>
                  </a:txBody>
                  <a:tcPr marL="68580" marR="68580" marT="0" marB="0">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endParaRPr lang="el-GR" sz="1100" dirty="0">
                        <a:latin typeface="Calibri"/>
                        <a:ea typeface="Times New Roman"/>
                        <a:cs typeface="Calibri"/>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r>
            </a:tbl>
          </a:graphicData>
        </a:graphic>
      </p:graphicFrame>
      <p:sp>
        <p:nvSpPr>
          <p:cNvPr id="4" name="1 - Τίτλος"/>
          <p:cNvSpPr>
            <a:spLocks noGrp="1"/>
          </p:cNvSpPr>
          <p:nvPr>
            <p:ph type="title"/>
          </p:nvPr>
        </p:nvSpPr>
        <p:spPr>
          <a:xfrm>
            <a:off x="357158" y="500042"/>
            <a:ext cx="8229600" cy="438896"/>
          </a:xfrm>
        </p:spPr>
        <p:txBody>
          <a:bodyPr>
            <a:normAutofit/>
          </a:bodyPr>
          <a:lstStyle/>
          <a:p>
            <a:pPr algn="ctr"/>
            <a:r>
              <a:rPr lang="el-GR" sz="2400" dirty="0" smtClean="0">
                <a:solidFill>
                  <a:srgbClr val="FF0000"/>
                </a:solidFill>
              </a:rPr>
              <a:t>Παράδειγμα εντοπισμού λογικού λάθους </a:t>
            </a:r>
            <a:r>
              <a:rPr lang="el-GR" sz="2400" dirty="0" smtClean="0">
                <a:solidFill>
                  <a:schemeClr val="accent1">
                    <a:lumMod val="75000"/>
                  </a:schemeClr>
                </a:solidFill>
              </a:rPr>
              <a:t>δομή επανάληψης</a:t>
            </a:r>
            <a:endParaRPr lang="el-GR" sz="2400" dirty="0">
              <a:solidFill>
                <a:srgbClr val="FF0000"/>
              </a:solidFill>
            </a:endParaRPr>
          </a:p>
        </p:txBody>
      </p:sp>
      <p:sp>
        <p:nvSpPr>
          <p:cNvPr id="1025" name="Rectangle 1"/>
          <p:cNvSpPr>
            <a:spLocks noChangeArrowheads="1"/>
          </p:cNvSpPr>
          <p:nvPr/>
        </p:nvSpPr>
        <p:spPr bwMode="auto">
          <a:xfrm>
            <a:off x="214282" y="1142984"/>
            <a:ext cx="6858016"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Α) Παρακάτω βλέπετε τον συμπληρωμένο πίνακα τιμών.</a:t>
            </a:r>
            <a:endParaRPr kumimoji="0" lang="el-GR" b="0" i="0" u="none" strike="noStrike" cap="none" normalizeH="0" baseline="0" dirty="0" smtClean="0">
              <a:ln>
                <a:noFill/>
              </a:ln>
              <a:solidFill>
                <a:schemeClr val="tx1"/>
              </a:solidFill>
              <a:effectLst/>
              <a:latin typeface="Arial" pitchFamily="34" charset="0"/>
              <a:cs typeface="Arial" pitchFamily="34" charset="0"/>
            </a:endParaRPr>
          </a:p>
        </p:txBody>
      </p:sp>
      <p:sp>
        <p:nvSpPr>
          <p:cNvPr id="1027" name="Rectangle 3"/>
          <p:cNvSpPr>
            <a:spLocks noChangeArrowheads="1"/>
          </p:cNvSpPr>
          <p:nvPr/>
        </p:nvSpPr>
        <p:spPr bwMode="auto">
          <a:xfrm>
            <a:off x="285720" y="3214687"/>
            <a:ext cx="8286808"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Β) Για τα λάθη που εντοπίστηκαν προτείνονται οι εξής διορθώσεις:</a:t>
            </a:r>
            <a:endParaRPr kumimoji="0" lang="el-G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Κατά την 1</a:t>
            </a:r>
            <a:r>
              <a:rPr kumimoji="0" lang="el-GR" b="0" i="0" u="none" strike="noStrike" cap="none" normalizeH="0" baseline="30000" dirty="0" smtClean="0">
                <a:ln>
                  <a:noFill/>
                </a:ln>
                <a:solidFill>
                  <a:schemeClr val="tx1"/>
                </a:solidFill>
                <a:effectLst/>
                <a:latin typeface="Calibri" pitchFamily="34" charset="0"/>
                <a:ea typeface="Calibri" pitchFamily="34" charset="0"/>
                <a:cs typeface="Times New Roman" pitchFamily="18" charset="0"/>
              </a:rPr>
              <a:t>η</a:t>
            </a:r>
            <a:r>
              <a:rPr kumimoji="0" lang="el-G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επανάληψη διαπιστώνουμε ότι ο βαθμός 15 δε λαμβάνεται υπόψη στον υπολογισμό του αθροίσματος. Για να διορθωθεί αυτό, πρέπει ,εντός της επανάληψης, ο υπολογισμός του αθροίσματος να προηγείται της ανάγνωσης του βαθμού. </a:t>
            </a:r>
            <a:endParaRPr kumimoji="0" lang="el-G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Εντός των επαναλήψεων διαπιστώνουμε ότι δεν ενημερώνεται το πλήθος. Για να διορθωθεί αυτό, πρέπει, εντός της επανάληψης και μετά τον υπολογισμό του αθροίσματος, να προστεθεί η εντολή</a:t>
            </a:r>
            <a:r>
              <a:rPr kumimoji="0" lang="el-GR"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lang="el-GR" sz="1600" dirty="0" smtClean="0">
                <a:latin typeface="Calibri" pitchFamily="34" charset="0"/>
                <a:ea typeface="Calibri" pitchFamily="34" charset="0"/>
                <a:cs typeface="Times New Roman" pitchFamily="18" charset="0"/>
              </a:rPr>
              <a:t>πλήθος&lt;-πλήθος+1</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8" name="Rectangle 4"/>
          <p:cNvSpPr>
            <a:spLocks noChangeArrowheads="1"/>
          </p:cNvSpPr>
          <p:nvPr/>
        </p:nvSpPr>
        <p:spPr bwMode="auto">
          <a:xfrm>
            <a:off x="285720" y="5286388"/>
            <a:ext cx="8358246"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pPr>
            <a:r>
              <a:rPr kumimoji="0" lang="el-G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Στον υπολογισμό του μέσου όρου δε λαμβάνεται ειδική πρόνοια για την περίπτωση που το πλήθος είναι μηδέν και συνεπώς η διαίρεση δεν είναι εφικτή. Αυτό έχει συνέπεια, να οδηγούμαστε σε αντικανονικό τερματισμό.</a:t>
            </a:r>
            <a:endParaRPr kumimoji="0" lang="el-G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500042"/>
            <a:ext cx="8229600" cy="724648"/>
          </a:xfrm>
        </p:spPr>
        <p:txBody>
          <a:bodyPr>
            <a:normAutofit fontScale="90000"/>
          </a:bodyPr>
          <a:lstStyle/>
          <a:p>
            <a:r>
              <a:rPr lang="el-GR" sz="3200" b="1" dirty="0" smtClean="0">
                <a:solidFill>
                  <a:srgbClr val="FF0000"/>
                </a:solidFill>
              </a:rPr>
              <a:t>Διορθωμένο πρόγραμμα </a:t>
            </a:r>
            <a:r>
              <a:rPr lang="el-GR" sz="3200" b="1" dirty="0" smtClean="0"/>
              <a:t>με δομή επανάληψης</a:t>
            </a:r>
            <a:r>
              <a:rPr lang="el-GR" sz="3200" dirty="0" smtClean="0"/>
              <a:t/>
            </a:r>
            <a:br>
              <a:rPr lang="el-GR" sz="3200" dirty="0" smtClean="0"/>
            </a:br>
            <a:endParaRPr lang="el-GR" sz="3200" dirty="0"/>
          </a:p>
        </p:txBody>
      </p:sp>
      <p:graphicFrame>
        <p:nvGraphicFramePr>
          <p:cNvPr id="5" name="4 - Πίνακας"/>
          <p:cNvGraphicFramePr>
            <a:graphicFrameLocks noGrp="1"/>
          </p:cNvGraphicFramePr>
          <p:nvPr/>
        </p:nvGraphicFramePr>
        <p:xfrm>
          <a:off x="928662" y="1142974"/>
          <a:ext cx="6929486" cy="5286424"/>
        </p:xfrm>
        <a:graphic>
          <a:graphicData uri="http://schemas.openxmlformats.org/drawingml/2006/table">
            <a:tbl>
              <a:tblPr/>
              <a:tblGrid>
                <a:gridCol w="953442"/>
                <a:gridCol w="3260571"/>
                <a:gridCol w="258274"/>
                <a:gridCol w="258274"/>
                <a:gridCol w="258274"/>
                <a:gridCol w="987209"/>
                <a:gridCol w="953442"/>
              </a:tblGrid>
              <a:tr h="240292">
                <a:tc>
                  <a:txBody>
                    <a:bodyPr/>
                    <a:lstStyle/>
                    <a:p>
                      <a:pPr algn="ctr">
                        <a:lnSpc>
                          <a:spcPct val="107000"/>
                        </a:lnSpc>
                        <a:spcAft>
                          <a:spcPts val="0"/>
                        </a:spcAft>
                      </a:pPr>
                      <a:r>
                        <a:rPr lang="el-GR" sz="1100">
                          <a:solidFill>
                            <a:srgbClr val="548235"/>
                          </a:solidFill>
                          <a:latin typeface="Courier New"/>
                          <a:ea typeface="Times New Roman"/>
                          <a:cs typeface="Times New Roman"/>
                        </a:rPr>
                        <a:t>1</a:t>
                      </a:r>
                      <a:endParaRPr lang="el-GR" sz="1100">
                        <a:latin typeface="Calibri"/>
                        <a:ea typeface="Calibri"/>
                        <a:cs typeface="Times New Roman"/>
                      </a:endParaRPr>
                    </a:p>
                  </a:txBody>
                  <a:tcPr marL="66502" marR="66502" marT="0" marB="0" anchor="b">
                    <a:lnL>
                      <a:noFill/>
                    </a:lnL>
                    <a:lnR>
                      <a:noFill/>
                    </a:lnR>
                    <a:lnT>
                      <a:noFill/>
                    </a:lnT>
                    <a:lnB>
                      <a:noFill/>
                    </a:lnB>
                  </a:tcPr>
                </a:tc>
                <a:tc gridSpan="4">
                  <a:txBody>
                    <a:bodyPr/>
                    <a:lstStyle/>
                    <a:p>
                      <a:pPr>
                        <a:lnSpc>
                          <a:spcPct val="107000"/>
                        </a:lnSpc>
                        <a:spcAft>
                          <a:spcPts val="0"/>
                        </a:spcAft>
                      </a:pPr>
                      <a:r>
                        <a:rPr lang="el-GR" sz="1100" b="1">
                          <a:solidFill>
                            <a:srgbClr val="0000FF"/>
                          </a:solidFill>
                          <a:latin typeface="Courier New"/>
                          <a:ea typeface="Times New Roman"/>
                          <a:cs typeface="Times New Roman"/>
                        </a:rPr>
                        <a:t>ΠΡΟΓΡΑΜΜΑ</a:t>
                      </a:r>
                      <a:r>
                        <a:rPr lang="el-GR" sz="1100">
                          <a:solidFill>
                            <a:srgbClr val="000000"/>
                          </a:solidFill>
                          <a:latin typeface="Courier New"/>
                          <a:ea typeface="Times New Roman"/>
                          <a:cs typeface="Times New Roman"/>
                        </a:rPr>
                        <a:t> ΜΟ_Βαθμολογίας</a:t>
                      </a:r>
                      <a:endParaRPr lang="el-GR" sz="1100">
                        <a:latin typeface="Calibri"/>
                        <a:ea typeface="Calibri"/>
                        <a:cs typeface="Times New Roman"/>
                      </a:endParaRPr>
                    </a:p>
                  </a:txBody>
                  <a:tcPr marL="66502" marR="66502" marT="0" marB="0" anchor="b">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r>
              <a:tr h="240292">
                <a:tc>
                  <a:txBody>
                    <a:bodyPr/>
                    <a:lstStyle/>
                    <a:p>
                      <a:pPr algn="ctr">
                        <a:lnSpc>
                          <a:spcPct val="107000"/>
                        </a:lnSpc>
                        <a:spcAft>
                          <a:spcPts val="0"/>
                        </a:spcAft>
                      </a:pPr>
                      <a:r>
                        <a:rPr lang="el-GR" sz="1100">
                          <a:solidFill>
                            <a:srgbClr val="548235"/>
                          </a:solidFill>
                          <a:latin typeface="Courier New"/>
                          <a:ea typeface="Times New Roman"/>
                          <a:cs typeface="Times New Roman"/>
                        </a:rPr>
                        <a:t>2</a:t>
                      </a:r>
                      <a:endParaRPr lang="el-GR" sz="1100">
                        <a:latin typeface="Calibri"/>
                        <a:ea typeface="Calibri"/>
                        <a:cs typeface="Times New Roman"/>
                      </a:endParaRPr>
                    </a:p>
                  </a:txBody>
                  <a:tcPr marL="66502" marR="66502" marT="0" marB="0" anchor="b">
                    <a:lnL>
                      <a:noFill/>
                    </a:lnL>
                    <a:lnR>
                      <a:noFill/>
                    </a:lnR>
                    <a:lnT>
                      <a:noFill/>
                    </a:lnT>
                    <a:lnB>
                      <a:noFill/>
                    </a:lnB>
                  </a:tcPr>
                </a:tc>
                <a:tc gridSpan="2">
                  <a:txBody>
                    <a:bodyPr/>
                    <a:lstStyle/>
                    <a:p>
                      <a:pPr>
                        <a:lnSpc>
                          <a:spcPct val="107000"/>
                        </a:lnSpc>
                        <a:spcAft>
                          <a:spcPts val="0"/>
                        </a:spcAft>
                      </a:pPr>
                      <a:r>
                        <a:rPr lang="el-GR" sz="1100" b="1">
                          <a:solidFill>
                            <a:srgbClr val="0000FF"/>
                          </a:solidFill>
                          <a:latin typeface="Courier New"/>
                          <a:ea typeface="Times New Roman"/>
                          <a:cs typeface="Times New Roman"/>
                        </a:rPr>
                        <a:t>ΜΕΤΑΒΛΗΤΕΣ</a:t>
                      </a:r>
                      <a:endParaRPr lang="el-GR" sz="1100">
                        <a:latin typeface="Calibri"/>
                        <a:ea typeface="Calibri"/>
                        <a:cs typeface="Times New Roman"/>
                      </a:endParaRPr>
                    </a:p>
                  </a:txBody>
                  <a:tcPr marL="66502" marR="66502" marT="0" marB="0" anchor="b">
                    <a:lnL>
                      <a:noFill/>
                    </a:lnL>
                    <a:lnR>
                      <a:noFill/>
                    </a:lnR>
                    <a:lnT>
                      <a:noFill/>
                    </a:lnT>
                    <a:lnB>
                      <a:noFill/>
                    </a:lnB>
                  </a:tcPr>
                </a:tc>
                <a:tc hMerge="1">
                  <a:txBody>
                    <a:bodyPr/>
                    <a:lstStyle/>
                    <a:p>
                      <a:endParaRPr lang="el-GR"/>
                    </a:p>
                  </a:txBody>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r>
              <a:tr h="240292">
                <a:tc>
                  <a:txBody>
                    <a:bodyPr/>
                    <a:lstStyle/>
                    <a:p>
                      <a:pPr algn="ctr">
                        <a:lnSpc>
                          <a:spcPct val="107000"/>
                        </a:lnSpc>
                        <a:spcAft>
                          <a:spcPts val="0"/>
                        </a:spcAft>
                      </a:pPr>
                      <a:r>
                        <a:rPr lang="el-GR" sz="1100">
                          <a:solidFill>
                            <a:srgbClr val="548235"/>
                          </a:solidFill>
                          <a:latin typeface="Courier New"/>
                          <a:ea typeface="Times New Roman"/>
                          <a:cs typeface="Times New Roman"/>
                        </a:rPr>
                        <a:t>3</a:t>
                      </a:r>
                      <a:endParaRPr lang="el-GR" sz="1100">
                        <a:latin typeface="Calibri"/>
                        <a:ea typeface="Calibri"/>
                        <a:cs typeface="Times New Roman"/>
                      </a:endParaRPr>
                    </a:p>
                  </a:txBody>
                  <a:tcPr marL="66502" marR="66502" marT="0" marB="0" anchor="b">
                    <a:lnL>
                      <a:noFill/>
                    </a:lnL>
                    <a:lnR>
                      <a:noFill/>
                    </a:lnR>
                    <a:lnT>
                      <a:noFill/>
                    </a:lnT>
                    <a:lnB>
                      <a:noFill/>
                    </a:lnB>
                  </a:tcPr>
                </a:tc>
                <a:tc gridSpan="5">
                  <a:txBody>
                    <a:bodyPr/>
                    <a:lstStyle/>
                    <a:p>
                      <a:pPr>
                        <a:lnSpc>
                          <a:spcPct val="107000"/>
                        </a:lnSpc>
                        <a:spcAft>
                          <a:spcPts val="0"/>
                        </a:spcAft>
                      </a:pPr>
                      <a:r>
                        <a:rPr lang="el-GR" sz="1100">
                          <a:solidFill>
                            <a:srgbClr val="000000"/>
                          </a:solidFill>
                          <a:latin typeface="Courier New"/>
                          <a:ea typeface="Times New Roman"/>
                          <a:cs typeface="Times New Roman"/>
                        </a:rPr>
                        <a:t>  </a:t>
                      </a:r>
                      <a:r>
                        <a:rPr lang="el-GR" sz="1100" b="1">
                          <a:solidFill>
                            <a:srgbClr val="0000FF"/>
                          </a:solidFill>
                          <a:latin typeface="Courier New"/>
                          <a:ea typeface="Times New Roman"/>
                          <a:cs typeface="Times New Roman"/>
                        </a:rPr>
                        <a:t>ΑΚΕΡΑΙΕΣ</a:t>
                      </a:r>
                      <a:r>
                        <a:rPr lang="el-GR" sz="1100" b="1">
                          <a:solidFill>
                            <a:srgbClr val="FF0000"/>
                          </a:solidFill>
                          <a:latin typeface="Courier New"/>
                          <a:ea typeface="Times New Roman"/>
                          <a:cs typeface="Times New Roman"/>
                        </a:rPr>
                        <a:t>:</a:t>
                      </a:r>
                      <a:r>
                        <a:rPr lang="el-GR" sz="1100">
                          <a:solidFill>
                            <a:srgbClr val="000000"/>
                          </a:solidFill>
                          <a:latin typeface="Courier New"/>
                          <a:ea typeface="Times New Roman"/>
                          <a:cs typeface="Times New Roman"/>
                        </a:rPr>
                        <a:t> Βαθμός</a:t>
                      </a:r>
                      <a:r>
                        <a:rPr lang="el-GR" sz="1100" b="1">
                          <a:solidFill>
                            <a:srgbClr val="FF0000"/>
                          </a:solidFill>
                          <a:latin typeface="Courier New"/>
                          <a:ea typeface="Times New Roman"/>
                          <a:cs typeface="Times New Roman"/>
                        </a:rPr>
                        <a:t>,</a:t>
                      </a:r>
                      <a:r>
                        <a:rPr lang="el-GR" sz="1100">
                          <a:solidFill>
                            <a:srgbClr val="000000"/>
                          </a:solidFill>
                          <a:latin typeface="Courier New"/>
                          <a:ea typeface="Times New Roman"/>
                          <a:cs typeface="Times New Roman"/>
                        </a:rPr>
                        <a:t> Πλήθος</a:t>
                      </a:r>
                      <a:r>
                        <a:rPr lang="el-GR" sz="1100" b="1">
                          <a:solidFill>
                            <a:srgbClr val="FF0000"/>
                          </a:solidFill>
                          <a:latin typeface="Courier New"/>
                          <a:ea typeface="Times New Roman"/>
                          <a:cs typeface="Times New Roman"/>
                        </a:rPr>
                        <a:t>,</a:t>
                      </a:r>
                      <a:r>
                        <a:rPr lang="el-GR" sz="1100">
                          <a:solidFill>
                            <a:srgbClr val="000000"/>
                          </a:solidFill>
                          <a:latin typeface="Courier New"/>
                          <a:ea typeface="Times New Roman"/>
                          <a:cs typeface="Times New Roman"/>
                        </a:rPr>
                        <a:t> Άθροισμα</a:t>
                      </a:r>
                      <a:endParaRPr lang="el-GR" sz="1100">
                        <a:latin typeface="Calibri"/>
                        <a:ea typeface="Calibri"/>
                        <a:cs typeface="Times New Roman"/>
                      </a:endParaRPr>
                    </a:p>
                  </a:txBody>
                  <a:tcPr marL="66502" marR="66502" marT="0" marB="0" anchor="b">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r>
              <a:tr h="240292">
                <a:tc>
                  <a:txBody>
                    <a:bodyPr/>
                    <a:lstStyle/>
                    <a:p>
                      <a:pPr algn="ctr">
                        <a:lnSpc>
                          <a:spcPct val="107000"/>
                        </a:lnSpc>
                        <a:spcAft>
                          <a:spcPts val="0"/>
                        </a:spcAft>
                      </a:pPr>
                      <a:r>
                        <a:rPr lang="el-GR" sz="1100">
                          <a:solidFill>
                            <a:srgbClr val="548235"/>
                          </a:solidFill>
                          <a:latin typeface="Courier New"/>
                          <a:ea typeface="Times New Roman"/>
                          <a:cs typeface="Times New Roman"/>
                        </a:rPr>
                        <a:t>4</a:t>
                      </a:r>
                      <a:endParaRPr lang="el-GR" sz="1100">
                        <a:latin typeface="Calibri"/>
                        <a:ea typeface="Calibri"/>
                        <a:cs typeface="Times New Roman"/>
                      </a:endParaRPr>
                    </a:p>
                  </a:txBody>
                  <a:tcPr marL="66502" marR="66502" marT="0" marB="0" anchor="b">
                    <a:lnL>
                      <a:noFill/>
                    </a:lnL>
                    <a:lnR>
                      <a:noFill/>
                    </a:lnR>
                    <a:lnT>
                      <a:noFill/>
                    </a:lnT>
                    <a:lnB>
                      <a:noFill/>
                    </a:lnB>
                  </a:tcPr>
                </a:tc>
                <a:tc gridSpan="3">
                  <a:txBody>
                    <a:bodyPr/>
                    <a:lstStyle/>
                    <a:p>
                      <a:pPr>
                        <a:lnSpc>
                          <a:spcPct val="107000"/>
                        </a:lnSpc>
                        <a:spcAft>
                          <a:spcPts val="0"/>
                        </a:spcAft>
                      </a:pPr>
                      <a:r>
                        <a:rPr lang="el-GR" sz="1100">
                          <a:solidFill>
                            <a:srgbClr val="000000"/>
                          </a:solidFill>
                          <a:latin typeface="Courier New"/>
                          <a:ea typeface="Times New Roman"/>
                          <a:cs typeface="Times New Roman"/>
                        </a:rPr>
                        <a:t>  </a:t>
                      </a:r>
                      <a:r>
                        <a:rPr lang="el-GR" sz="1100" b="1">
                          <a:solidFill>
                            <a:srgbClr val="0000FF"/>
                          </a:solidFill>
                          <a:latin typeface="Courier New"/>
                          <a:ea typeface="Times New Roman"/>
                          <a:cs typeface="Times New Roman"/>
                        </a:rPr>
                        <a:t>ΠΡΑΓΜΑΤΙΚΕΣ</a:t>
                      </a:r>
                      <a:r>
                        <a:rPr lang="el-GR" sz="1100" b="1">
                          <a:solidFill>
                            <a:srgbClr val="FF0000"/>
                          </a:solidFill>
                          <a:latin typeface="Courier New"/>
                          <a:ea typeface="Times New Roman"/>
                          <a:cs typeface="Times New Roman"/>
                        </a:rPr>
                        <a:t>:</a:t>
                      </a:r>
                      <a:r>
                        <a:rPr lang="el-GR" sz="1100">
                          <a:solidFill>
                            <a:srgbClr val="000000"/>
                          </a:solidFill>
                          <a:latin typeface="Courier New"/>
                          <a:ea typeface="Times New Roman"/>
                          <a:cs typeface="Times New Roman"/>
                        </a:rPr>
                        <a:t> ΜΟ</a:t>
                      </a:r>
                      <a:endParaRPr lang="el-GR" sz="1100">
                        <a:latin typeface="Calibri"/>
                        <a:ea typeface="Calibri"/>
                        <a:cs typeface="Times New Roman"/>
                      </a:endParaRPr>
                    </a:p>
                  </a:txBody>
                  <a:tcPr marL="66502" marR="66502" marT="0" marB="0" anchor="b">
                    <a:lnL>
                      <a:noFill/>
                    </a:lnL>
                    <a:lnR>
                      <a:noFill/>
                    </a:lnR>
                    <a:lnT>
                      <a:noFill/>
                    </a:lnT>
                    <a:lnB>
                      <a:noFill/>
                    </a:lnB>
                  </a:tcPr>
                </a:tc>
                <a:tc hMerge="1">
                  <a:txBody>
                    <a:bodyPr/>
                    <a:lstStyle/>
                    <a:p>
                      <a:endParaRPr lang="el-GR"/>
                    </a:p>
                  </a:txBody>
                  <a:tcPr/>
                </a:tc>
                <a:tc hMerge="1">
                  <a:txBody>
                    <a:bodyPr/>
                    <a:lstStyle/>
                    <a:p>
                      <a:endParaRPr lang="el-GR"/>
                    </a:p>
                  </a:txBody>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r>
              <a:tr h="240292">
                <a:tc>
                  <a:txBody>
                    <a:bodyPr/>
                    <a:lstStyle/>
                    <a:p>
                      <a:pPr algn="ctr">
                        <a:lnSpc>
                          <a:spcPct val="107000"/>
                        </a:lnSpc>
                        <a:spcAft>
                          <a:spcPts val="0"/>
                        </a:spcAft>
                      </a:pPr>
                      <a:r>
                        <a:rPr lang="el-GR" sz="1100">
                          <a:solidFill>
                            <a:srgbClr val="548235"/>
                          </a:solidFill>
                          <a:latin typeface="Courier New"/>
                          <a:ea typeface="Times New Roman"/>
                          <a:cs typeface="Times New Roman"/>
                        </a:rPr>
                        <a:t>5</a:t>
                      </a:r>
                      <a:endParaRPr lang="el-GR" sz="1100">
                        <a:latin typeface="Calibri"/>
                        <a:ea typeface="Calibri"/>
                        <a:cs typeface="Times New Roman"/>
                      </a:endParaRPr>
                    </a:p>
                  </a:txBody>
                  <a:tcPr marL="66502" marR="66502" marT="0" marB="0" anchor="b">
                    <a:lnL>
                      <a:noFill/>
                    </a:lnL>
                    <a:lnR>
                      <a:noFill/>
                    </a:lnR>
                    <a:lnT>
                      <a:noFill/>
                    </a:lnT>
                    <a:lnB>
                      <a:noFill/>
                    </a:lnB>
                  </a:tcPr>
                </a:tc>
                <a:tc>
                  <a:txBody>
                    <a:bodyPr/>
                    <a:lstStyle/>
                    <a:p>
                      <a:pPr>
                        <a:lnSpc>
                          <a:spcPct val="107000"/>
                        </a:lnSpc>
                        <a:spcAft>
                          <a:spcPts val="0"/>
                        </a:spcAft>
                      </a:pPr>
                      <a:r>
                        <a:rPr lang="el-GR" sz="1100" b="1">
                          <a:solidFill>
                            <a:srgbClr val="0000FF"/>
                          </a:solidFill>
                          <a:latin typeface="Courier New"/>
                          <a:ea typeface="Times New Roman"/>
                          <a:cs typeface="Times New Roman"/>
                        </a:rPr>
                        <a:t>ΑΡΧΗ</a:t>
                      </a:r>
                      <a:endParaRPr lang="el-GR" sz="1100">
                        <a:latin typeface="Calibri"/>
                        <a:ea typeface="Calibri"/>
                        <a:cs typeface="Times New Roman"/>
                      </a:endParaRPr>
                    </a:p>
                  </a:txBody>
                  <a:tcPr marL="66502" marR="66502" marT="0" marB="0" anchor="b">
                    <a:lnL>
                      <a:noFill/>
                    </a:lnL>
                    <a:lnR>
                      <a:noFill/>
                    </a:lnR>
                    <a:lnT>
                      <a:noFill/>
                    </a:lnT>
                    <a:lnB>
                      <a:noFill/>
                    </a:lnB>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r>
              <a:tr h="240292">
                <a:tc>
                  <a:txBody>
                    <a:bodyPr/>
                    <a:lstStyle/>
                    <a:p>
                      <a:pPr algn="ctr">
                        <a:lnSpc>
                          <a:spcPct val="107000"/>
                        </a:lnSpc>
                        <a:spcAft>
                          <a:spcPts val="0"/>
                        </a:spcAft>
                      </a:pPr>
                      <a:r>
                        <a:rPr lang="el-GR" sz="1100">
                          <a:solidFill>
                            <a:srgbClr val="548235"/>
                          </a:solidFill>
                          <a:latin typeface="Courier New"/>
                          <a:ea typeface="Times New Roman"/>
                          <a:cs typeface="Times New Roman"/>
                        </a:rPr>
                        <a:t>6</a:t>
                      </a:r>
                      <a:endParaRPr lang="el-GR" sz="1100">
                        <a:latin typeface="Calibri"/>
                        <a:ea typeface="Calibri"/>
                        <a:cs typeface="Times New Roman"/>
                      </a:endParaRPr>
                    </a:p>
                  </a:txBody>
                  <a:tcPr marL="66502" marR="66502" marT="0" marB="0" anchor="b">
                    <a:lnL>
                      <a:noFill/>
                    </a:lnL>
                    <a:lnR>
                      <a:noFill/>
                    </a:lnR>
                    <a:lnT>
                      <a:noFill/>
                    </a:lnT>
                    <a:lnB>
                      <a:noFill/>
                    </a:lnB>
                  </a:tcPr>
                </a:tc>
                <a:tc gridSpan="2">
                  <a:txBody>
                    <a:bodyPr/>
                    <a:lstStyle/>
                    <a:p>
                      <a:pPr>
                        <a:lnSpc>
                          <a:spcPct val="107000"/>
                        </a:lnSpc>
                        <a:spcAft>
                          <a:spcPts val="0"/>
                        </a:spcAft>
                      </a:pPr>
                      <a:r>
                        <a:rPr lang="el-GR" sz="1100">
                          <a:solidFill>
                            <a:srgbClr val="000000"/>
                          </a:solidFill>
                          <a:latin typeface="Courier New"/>
                          <a:ea typeface="Times New Roman"/>
                          <a:cs typeface="Times New Roman"/>
                        </a:rPr>
                        <a:t>  Άθροισμα </a:t>
                      </a:r>
                      <a:r>
                        <a:rPr lang="el-GR" sz="1100" b="1">
                          <a:solidFill>
                            <a:srgbClr val="FF0000"/>
                          </a:solidFill>
                          <a:latin typeface="Courier New"/>
                          <a:ea typeface="Times New Roman"/>
                          <a:cs typeface="Times New Roman"/>
                        </a:rPr>
                        <a:t>&lt;-</a:t>
                      </a:r>
                      <a:r>
                        <a:rPr lang="el-GR" sz="1100">
                          <a:solidFill>
                            <a:srgbClr val="000000"/>
                          </a:solidFill>
                          <a:latin typeface="Courier New"/>
                          <a:ea typeface="Times New Roman"/>
                          <a:cs typeface="Times New Roman"/>
                        </a:rPr>
                        <a:t> </a:t>
                      </a:r>
                      <a:r>
                        <a:rPr lang="el-GR" sz="1100">
                          <a:solidFill>
                            <a:srgbClr val="008000"/>
                          </a:solidFill>
                          <a:latin typeface="Courier New"/>
                          <a:ea typeface="Times New Roman"/>
                          <a:cs typeface="Times New Roman"/>
                        </a:rPr>
                        <a:t>0</a:t>
                      </a:r>
                      <a:endParaRPr lang="el-GR" sz="1100">
                        <a:latin typeface="Calibri"/>
                        <a:ea typeface="Calibri"/>
                        <a:cs typeface="Times New Roman"/>
                      </a:endParaRPr>
                    </a:p>
                  </a:txBody>
                  <a:tcPr marL="66502" marR="66502" marT="0" marB="0" anchor="b">
                    <a:lnL>
                      <a:noFill/>
                    </a:lnL>
                    <a:lnR>
                      <a:noFill/>
                    </a:lnR>
                    <a:lnT>
                      <a:noFill/>
                    </a:lnT>
                    <a:lnB>
                      <a:noFill/>
                    </a:lnB>
                  </a:tcPr>
                </a:tc>
                <a:tc hMerge="1">
                  <a:txBody>
                    <a:bodyPr/>
                    <a:lstStyle/>
                    <a:p>
                      <a:endParaRPr lang="el-GR"/>
                    </a:p>
                  </a:txBody>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r>
              <a:tr h="240292">
                <a:tc>
                  <a:txBody>
                    <a:bodyPr/>
                    <a:lstStyle/>
                    <a:p>
                      <a:pPr algn="ctr">
                        <a:lnSpc>
                          <a:spcPct val="107000"/>
                        </a:lnSpc>
                        <a:spcAft>
                          <a:spcPts val="0"/>
                        </a:spcAft>
                      </a:pPr>
                      <a:r>
                        <a:rPr lang="el-GR" sz="1100">
                          <a:solidFill>
                            <a:srgbClr val="548235"/>
                          </a:solidFill>
                          <a:latin typeface="Courier New"/>
                          <a:ea typeface="Times New Roman"/>
                          <a:cs typeface="Times New Roman"/>
                        </a:rPr>
                        <a:t>7</a:t>
                      </a:r>
                      <a:endParaRPr lang="el-GR" sz="1100">
                        <a:latin typeface="Calibri"/>
                        <a:ea typeface="Calibri"/>
                        <a:cs typeface="Times New Roman"/>
                      </a:endParaRPr>
                    </a:p>
                  </a:txBody>
                  <a:tcPr marL="66502" marR="66502" marT="0" marB="0" anchor="b">
                    <a:lnL>
                      <a:noFill/>
                    </a:lnL>
                    <a:lnR>
                      <a:noFill/>
                    </a:lnR>
                    <a:lnT>
                      <a:noFill/>
                    </a:lnT>
                    <a:lnB>
                      <a:noFill/>
                    </a:lnB>
                  </a:tcPr>
                </a:tc>
                <a:tc gridSpan="2">
                  <a:txBody>
                    <a:bodyPr/>
                    <a:lstStyle/>
                    <a:p>
                      <a:pPr>
                        <a:lnSpc>
                          <a:spcPct val="107000"/>
                        </a:lnSpc>
                        <a:spcAft>
                          <a:spcPts val="0"/>
                        </a:spcAft>
                      </a:pPr>
                      <a:r>
                        <a:rPr lang="el-GR" sz="1100">
                          <a:solidFill>
                            <a:srgbClr val="000000"/>
                          </a:solidFill>
                          <a:latin typeface="Courier New"/>
                          <a:ea typeface="Times New Roman"/>
                          <a:cs typeface="Times New Roman"/>
                        </a:rPr>
                        <a:t>  Πλήθος </a:t>
                      </a:r>
                      <a:r>
                        <a:rPr lang="el-GR" sz="1100" b="1">
                          <a:solidFill>
                            <a:srgbClr val="FF0000"/>
                          </a:solidFill>
                          <a:latin typeface="Courier New"/>
                          <a:ea typeface="Times New Roman"/>
                          <a:cs typeface="Times New Roman"/>
                        </a:rPr>
                        <a:t>&lt;-</a:t>
                      </a:r>
                      <a:r>
                        <a:rPr lang="el-GR" sz="1100">
                          <a:solidFill>
                            <a:srgbClr val="000000"/>
                          </a:solidFill>
                          <a:latin typeface="Courier New"/>
                          <a:ea typeface="Times New Roman"/>
                          <a:cs typeface="Times New Roman"/>
                        </a:rPr>
                        <a:t> </a:t>
                      </a:r>
                      <a:r>
                        <a:rPr lang="el-GR" sz="1100">
                          <a:solidFill>
                            <a:srgbClr val="008000"/>
                          </a:solidFill>
                          <a:latin typeface="Courier New"/>
                          <a:ea typeface="Times New Roman"/>
                          <a:cs typeface="Times New Roman"/>
                        </a:rPr>
                        <a:t>0</a:t>
                      </a:r>
                      <a:endParaRPr lang="el-GR" sz="1100">
                        <a:latin typeface="Calibri"/>
                        <a:ea typeface="Calibri"/>
                        <a:cs typeface="Times New Roman"/>
                      </a:endParaRPr>
                    </a:p>
                  </a:txBody>
                  <a:tcPr marL="66502" marR="66502" marT="0" marB="0" anchor="b">
                    <a:lnL>
                      <a:noFill/>
                    </a:lnL>
                    <a:lnR>
                      <a:noFill/>
                    </a:lnR>
                    <a:lnT>
                      <a:noFill/>
                    </a:lnT>
                    <a:lnB>
                      <a:noFill/>
                    </a:lnB>
                  </a:tcPr>
                </a:tc>
                <a:tc hMerge="1">
                  <a:txBody>
                    <a:bodyPr/>
                    <a:lstStyle/>
                    <a:p>
                      <a:endParaRPr lang="el-GR"/>
                    </a:p>
                  </a:txBody>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r>
              <a:tr h="240292">
                <a:tc>
                  <a:txBody>
                    <a:bodyPr/>
                    <a:lstStyle/>
                    <a:p>
                      <a:pPr algn="ctr">
                        <a:lnSpc>
                          <a:spcPct val="107000"/>
                        </a:lnSpc>
                        <a:spcAft>
                          <a:spcPts val="0"/>
                        </a:spcAft>
                      </a:pPr>
                      <a:r>
                        <a:rPr lang="el-GR" sz="1100" dirty="0">
                          <a:solidFill>
                            <a:srgbClr val="548235"/>
                          </a:solidFill>
                          <a:latin typeface="Courier New"/>
                          <a:ea typeface="Times New Roman"/>
                          <a:cs typeface="Times New Roman"/>
                        </a:rPr>
                        <a:t>8</a:t>
                      </a:r>
                      <a:endParaRPr lang="el-GR" sz="1100" dirty="0">
                        <a:latin typeface="Calibri"/>
                        <a:ea typeface="Calibri"/>
                        <a:cs typeface="Times New Roman"/>
                      </a:endParaRPr>
                    </a:p>
                  </a:txBody>
                  <a:tcPr marL="66502" marR="66502" marT="0" marB="0" anchor="b">
                    <a:lnL>
                      <a:noFill/>
                    </a:lnL>
                    <a:lnR>
                      <a:noFill/>
                    </a:lnR>
                    <a:lnT>
                      <a:noFill/>
                    </a:lnT>
                    <a:lnB>
                      <a:noFill/>
                    </a:lnB>
                  </a:tcPr>
                </a:tc>
                <a:tc gridSpan="3">
                  <a:txBody>
                    <a:bodyPr/>
                    <a:lstStyle/>
                    <a:p>
                      <a:pPr>
                        <a:lnSpc>
                          <a:spcPct val="107000"/>
                        </a:lnSpc>
                        <a:spcAft>
                          <a:spcPts val="0"/>
                        </a:spcAft>
                      </a:pPr>
                      <a:r>
                        <a:rPr lang="el-GR" sz="1100" dirty="0">
                          <a:solidFill>
                            <a:srgbClr val="000000"/>
                          </a:solidFill>
                          <a:latin typeface="Courier New"/>
                          <a:ea typeface="Times New Roman"/>
                          <a:cs typeface="Times New Roman"/>
                        </a:rPr>
                        <a:t> </a:t>
                      </a:r>
                      <a:r>
                        <a:rPr lang="el-GR" sz="1100" dirty="0" smtClean="0">
                          <a:solidFill>
                            <a:srgbClr val="000000"/>
                          </a:solidFill>
                          <a:latin typeface="Courier New"/>
                          <a:ea typeface="Times New Roman"/>
                          <a:cs typeface="Times New Roman"/>
                        </a:rPr>
                        <a:t> </a:t>
                      </a:r>
                      <a:r>
                        <a:rPr lang="el-GR" sz="1100" b="1" dirty="0" smtClean="0">
                          <a:solidFill>
                            <a:srgbClr val="0000FF"/>
                          </a:solidFill>
                          <a:latin typeface="Courier New"/>
                          <a:ea typeface="Times New Roman"/>
                          <a:cs typeface="Times New Roman"/>
                        </a:rPr>
                        <a:t>ΓΡΑΨΕ</a:t>
                      </a:r>
                      <a:r>
                        <a:rPr lang="el-GR" sz="1100" dirty="0" smtClean="0">
                          <a:solidFill>
                            <a:srgbClr val="000000"/>
                          </a:solidFill>
                          <a:latin typeface="Courier New"/>
                          <a:ea typeface="Times New Roman"/>
                          <a:cs typeface="Times New Roman"/>
                        </a:rPr>
                        <a:t> </a:t>
                      </a:r>
                      <a:r>
                        <a:rPr lang="el-GR" sz="1100" dirty="0" smtClean="0">
                          <a:solidFill>
                            <a:srgbClr val="800080"/>
                          </a:solidFill>
                          <a:latin typeface="Courier New"/>
                          <a:ea typeface="Times New Roman"/>
                          <a:cs typeface="Times New Roman"/>
                        </a:rPr>
                        <a:t>"Βαθμός:"</a:t>
                      </a:r>
                      <a:endParaRPr lang="el-GR" sz="1100" dirty="0">
                        <a:latin typeface="Calibri"/>
                        <a:ea typeface="Calibri"/>
                        <a:cs typeface="Times New Roman"/>
                      </a:endParaRPr>
                    </a:p>
                  </a:txBody>
                  <a:tcPr marL="66502" marR="66502" marT="0" marB="0" anchor="b">
                    <a:lnL>
                      <a:noFill/>
                    </a:lnL>
                    <a:lnR>
                      <a:noFill/>
                    </a:lnR>
                    <a:lnT>
                      <a:noFill/>
                    </a:lnT>
                    <a:lnB>
                      <a:noFill/>
                    </a:lnB>
                  </a:tcPr>
                </a:tc>
                <a:tc hMerge="1">
                  <a:txBody>
                    <a:bodyPr/>
                    <a:lstStyle/>
                    <a:p>
                      <a:endParaRPr lang="el-GR"/>
                    </a:p>
                  </a:txBody>
                  <a:tcPr/>
                </a:tc>
                <a:tc hMerge="1">
                  <a:txBody>
                    <a:bodyPr/>
                    <a:lstStyle/>
                    <a:p>
                      <a:endParaRPr lang="el-GR"/>
                    </a:p>
                  </a:txBody>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c>
                  <a:txBody>
                    <a:bodyPr/>
                    <a:lstStyle/>
                    <a:p>
                      <a:pPr>
                        <a:lnSpc>
                          <a:spcPct val="107000"/>
                        </a:lnSpc>
                      </a:pPr>
                      <a:endParaRPr lang="el-GR" sz="1100" dirty="0">
                        <a:latin typeface="Calibri"/>
                        <a:cs typeface="Times New Roman"/>
                      </a:endParaRPr>
                    </a:p>
                  </a:txBody>
                  <a:tcPr marL="66502" marR="66502" marT="0" marB="0" anchor="b">
                    <a:lnL>
                      <a:noFill/>
                    </a:lnL>
                    <a:lnR>
                      <a:noFill/>
                    </a:lnR>
                    <a:lnT>
                      <a:noFill/>
                    </a:lnT>
                    <a:lnB>
                      <a:noFill/>
                    </a:lnB>
                  </a:tcPr>
                </a:tc>
              </a:tr>
              <a:tr h="240292">
                <a:tc>
                  <a:txBody>
                    <a:bodyPr/>
                    <a:lstStyle/>
                    <a:p>
                      <a:pPr algn="ctr">
                        <a:lnSpc>
                          <a:spcPct val="107000"/>
                        </a:lnSpc>
                        <a:spcAft>
                          <a:spcPts val="0"/>
                        </a:spcAft>
                      </a:pPr>
                      <a:r>
                        <a:rPr lang="el-GR" sz="1100">
                          <a:solidFill>
                            <a:srgbClr val="548235"/>
                          </a:solidFill>
                          <a:latin typeface="Courier New"/>
                          <a:ea typeface="Times New Roman"/>
                          <a:cs typeface="Times New Roman"/>
                        </a:rPr>
                        <a:t>9</a:t>
                      </a:r>
                      <a:endParaRPr lang="el-GR" sz="1100">
                        <a:latin typeface="Calibri"/>
                        <a:ea typeface="Calibri"/>
                        <a:cs typeface="Times New Roman"/>
                      </a:endParaRPr>
                    </a:p>
                  </a:txBody>
                  <a:tcPr marL="66502" marR="66502" marT="0" marB="0" anchor="b">
                    <a:lnL>
                      <a:noFill/>
                    </a:lnL>
                    <a:lnR>
                      <a:noFill/>
                    </a:lnR>
                    <a:lnT>
                      <a:noFill/>
                    </a:lnT>
                    <a:lnB>
                      <a:noFill/>
                    </a:lnB>
                  </a:tcPr>
                </a:tc>
                <a:tc gridSpan="3">
                  <a:txBody>
                    <a:bodyPr/>
                    <a:lstStyle/>
                    <a:p>
                      <a:pPr>
                        <a:lnSpc>
                          <a:spcPct val="107000"/>
                        </a:lnSpc>
                        <a:spcAft>
                          <a:spcPts val="0"/>
                        </a:spcAft>
                      </a:pPr>
                      <a:r>
                        <a:rPr lang="el-GR" sz="1100">
                          <a:solidFill>
                            <a:srgbClr val="000000"/>
                          </a:solidFill>
                          <a:latin typeface="Courier New"/>
                          <a:ea typeface="Times New Roman"/>
                          <a:cs typeface="Times New Roman"/>
                        </a:rPr>
                        <a:t>  </a:t>
                      </a:r>
                      <a:r>
                        <a:rPr lang="el-GR" sz="1100" b="1">
                          <a:solidFill>
                            <a:srgbClr val="0000FF"/>
                          </a:solidFill>
                          <a:latin typeface="Courier New"/>
                          <a:ea typeface="Times New Roman"/>
                          <a:cs typeface="Times New Roman"/>
                        </a:rPr>
                        <a:t>ΔΙΑΒΑΣΕ</a:t>
                      </a:r>
                      <a:r>
                        <a:rPr lang="el-GR" sz="1100">
                          <a:solidFill>
                            <a:srgbClr val="000000"/>
                          </a:solidFill>
                          <a:latin typeface="Courier New"/>
                          <a:ea typeface="Times New Roman"/>
                          <a:cs typeface="Times New Roman"/>
                        </a:rPr>
                        <a:t> Βαθμός</a:t>
                      </a:r>
                      <a:endParaRPr lang="el-GR" sz="1100">
                        <a:latin typeface="Calibri"/>
                        <a:ea typeface="Calibri"/>
                        <a:cs typeface="Times New Roman"/>
                      </a:endParaRPr>
                    </a:p>
                  </a:txBody>
                  <a:tcPr marL="66502" marR="66502" marT="0" marB="0" anchor="b">
                    <a:lnL>
                      <a:noFill/>
                    </a:lnL>
                    <a:lnR>
                      <a:noFill/>
                    </a:lnR>
                    <a:lnT>
                      <a:noFill/>
                    </a:lnT>
                    <a:lnB>
                      <a:noFill/>
                    </a:lnB>
                  </a:tcPr>
                </a:tc>
                <a:tc hMerge="1">
                  <a:txBody>
                    <a:bodyPr/>
                    <a:lstStyle/>
                    <a:p>
                      <a:endParaRPr lang="el-GR"/>
                    </a:p>
                  </a:txBody>
                  <a:tcPr/>
                </a:tc>
                <a:tc hMerge="1">
                  <a:txBody>
                    <a:bodyPr/>
                    <a:lstStyle/>
                    <a:p>
                      <a:endParaRPr lang="el-GR"/>
                    </a:p>
                  </a:txBody>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r>
              <a:tr h="240292">
                <a:tc>
                  <a:txBody>
                    <a:bodyPr/>
                    <a:lstStyle/>
                    <a:p>
                      <a:pPr algn="ctr">
                        <a:lnSpc>
                          <a:spcPct val="107000"/>
                        </a:lnSpc>
                        <a:spcAft>
                          <a:spcPts val="0"/>
                        </a:spcAft>
                      </a:pPr>
                      <a:r>
                        <a:rPr lang="el-GR" sz="1100">
                          <a:solidFill>
                            <a:srgbClr val="548235"/>
                          </a:solidFill>
                          <a:latin typeface="Courier New"/>
                          <a:ea typeface="Times New Roman"/>
                          <a:cs typeface="Times New Roman"/>
                        </a:rPr>
                        <a:t>10</a:t>
                      </a:r>
                      <a:endParaRPr lang="el-GR" sz="1100">
                        <a:latin typeface="Calibri"/>
                        <a:ea typeface="Calibri"/>
                        <a:cs typeface="Times New Roman"/>
                      </a:endParaRPr>
                    </a:p>
                  </a:txBody>
                  <a:tcPr marL="66502" marR="66502" marT="0" marB="0" anchor="b">
                    <a:lnL>
                      <a:noFill/>
                    </a:lnL>
                    <a:lnR>
                      <a:noFill/>
                    </a:lnR>
                    <a:lnT>
                      <a:noFill/>
                    </a:lnT>
                    <a:lnB>
                      <a:noFill/>
                    </a:lnB>
                  </a:tcPr>
                </a:tc>
                <a:tc gridSpan="4">
                  <a:txBody>
                    <a:bodyPr/>
                    <a:lstStyle/>
                    <a:p>
                      <a:pPr>
                        <a:lnSpc>
                          <a:spcPct val="107000"/>
                        </a:lnSpc>
                        <a:spcAft>
                          <a:spcPts val="0"/>
                        </a:spcAft>
                      </a:pPr>
                      <a:r>
                        <a:rPr lang="el-GR" sz="1100">
                          <a:solidFill>
                            <a:srgbClr val="000000"/>
                          </a:solidFill>
                          <a:latin typeface="Courier New"/>
                          <a:ea typeface="Times New Roman"/>
                          <a:cs typeface="Times New Roman"/>
                        </a:rPr>
                        <a:t>  </a:t>
                      </a:r>
                      <a:r>
                        <a:rPr lang="el-GR" sz="1100" b="1">
                          <a:solidFill>
                            <a:srgbClr val="0000FF"/>
                          </a:solidFill>
                          <a:latin typeface="Courier New"/>
                          <a:ea typeface="Times New Roman"/>
                          <a:cs typeface="Times New Roman"/>
                        </a:rPr>
                        <a:t>ΟΣΟ</a:t>
                      </a:r>
                      <a:r>
                        <a:rPr lang="el-GR" sz="1100">
                          <a:solidFill>
                            <a:srgbClr val="000000"/>
                          </a:solidFill>
                          <a:latin typeface="Courier New"/>
                          <a:ea typeface="Times New Roman"/>
                          <a:cs typeface="Times New Roman"/>
                        </a:rPr>
                        <a:t> Βαθμός </a:t>
                      </a:r>
                      <a:r>
                        <a:rPr lang="el-GR" sz="1100" b="1">
                          <a:solidFill>
                            <a:srgbClr val="FF0000"/>
                          </a:solidFill>
                          <a:latin typeface="Courier New"/>
                          <a:ea typeface="Times New Roman"/>
                          <a:cs typeface="Times New Roman"/>
                        </a:rPr>
                        <a:t>&gt;=</a:t>
                      </a:r>
                      <a:r>
                        <a:rPr lang="el-GR" sz="1100">
                          <a:solidFill>
                            <a:srgbClr val="000000"/>
                          </a:solidFill>
                          <a:latin typeface="Courier New"/>
                          <a:ea typeface="Times New Roman"/>
                          <a:cs typeface="Times New Roman"/>
                        </a:rPr>
                        <a:t> </a:t>
                      </a:r>
                      <a:r>
                        <a:rPr lang="el-GR" sz="1100">
                          <a:solidFill>
                            <a:srgbClr val="008000"/>
                          </a:solidFill>
                          <a:latin typeface="Courier New"/>
                          <a:ea typeface="Times New Roman"/>
                          <a:cs typeface="Times New Roman"/>
                        </a:rPr>
                        <a:t>0</a:t>
                      </a:r>
                      <a:r>
                        <a:rPr lang="el-GR" sz="1100">
                          <a:solidFill>
                            <a:srgbClr val="000000"/>
                          </a:solidFill>
                          <a:latin typeface="Courier New"/>
                          <a:ea typeface="Times New Roman"/>
                          <a:cs typeface="Times New Roman"/>
                        </a:rPr>
                        <a:t> </a:t>
                      </a:r>
                      <a:r>
                        <a:rPr lang="el-GR" sz="1100" b="1">
                          <a:solidFill>
                            <a:srgbClr val="0000FF"/>
                          </a:solidFill>
                          <a:latin typeface="Courier New"/>
                          <a:ea typeface="Times New Roman"/>
                          <a:cs typeface="Times New Roman"/>
                        </a:rPr>
                        <a:t>ΕΠΑΝΑΛΑΒΕ</a:t>
                      </a:r>
                      <a:endParaRPr lang="el-GR" sz="1100">
                        <a:latin typeface="Calibri"/>
                        <a:ea typeface="Calibri"/>
                        <a:cs typeface="Times New Roman"/>
                      </a:endParaRPr>
                    </a:p>
                  </a:txBody>
                  <a:tcPr marL="66502" marR="66502" marT="0" marB="0" anchor="b">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r>
              <a:tr h="240292">
                <a:tc>
                  <a:txBody>
                    <a:bodyPr/>
                    <a:lstStyle/>
                    <a:p>
                      <a:pPr algn="ctr">
                        <a:lnSpc>
                          <a:spcPct val="107000"/>
                        </a:lnSpc>
                        <a:spcAft>
                          <a:spcPts val="0"/>
                        </a:spcAft>
                      </a:pPr>
                      <a:r>
                        <a:rPr lang="el-GR" sz="1100">
                          <a:solidFill>
                            <a:srgbClr val="548235"/>
                          </a:solidFill>
                          <a:latin typeface="Courier New"/>
                          <a:ea typeface="Times New Roman"/>
                          <a:cs typeface="Times New Roman"/>
                        </a:rPr>
                        <a:t>11</a:t>
                      </a:r>
                      <a:endParaRPr lang="el-GR" sz="1100">
                        <a:latin typeface="Calibri"/>
                        <a:ea typeface="Calibri"/>
                        <a:cs typeface="Times New Roman"/>
                      </a:endParaRPr>
                    </a:p>
                  </a:txBody>
                  <a:tcPr marL="66502" marR="66502" marT="0" marB="0" anchor="b">
                    <a:lnL>
                      <a:noFill/>
                    </a:lnL>
                    <a:lnR>
                      <a:noFill/>
                    </a:lnR>
                    <a:lnT>
                      <a:noFill/>
                    </a:lnT>
                    <a:lnB>
                      <a:noFill/>
                    </a:lnB>
                  </a:tcPr>
                </a:tc>
                <a:tc gridSpan="5">
                  <a:txBody>
                    <a:bodyPr/>
                    <a:lstStyle/>
                    <a:p>
                      <a:pPr>
                        <a:lnSpc>
                          <a:spcPct val="107000"/>
                        </a:lnSpc>
                        <a:spcAft>
                          <a:spcPts val="0"/>
                        </a:spcAft>
                      </a:pPr>
                      <a:r>
                        <a:rPr lang="el-GR" sz="1100">
                          <a:solidFill>
                            <a:srgbClr val="000000"/>
                          </a:solidFill>
                          <a:latin typeface="Courier New"/>
                          <a:ea typeface="Times New Roman"/>
                          <a:cs typeface="Times New Roman"/>
                        </a:rPr>
                        <a:t>    Άθροισμα </a:t>
                      </a:r>
                      <a:r>
                        <a:rPr lang="el-GR" sz="1100" b="1">
                          <a:solidFill>
                            <a:srgbClr val="FF0000"/>
                          </a:solidFill>
                          <a:latin typeface="Courier New"/>
                          <a:ea typeface="Times New Roman"/>
                          <a:cs typeface="Times New Roman"/>
                        </a:rPr>
                        <a:t>&lt;-</a:t>
                      </a:r>
                      <a:r>
                        <a:rPr lang="el-GR" sz="1100">
                          <a:solidFill>
                            <a:srgbClr val="000000"/>
                          </a:solidFill>
                          <a:latin typeface="Courier New"/>
                          <a:ea typeface="Times New Roman"/>
                          <a:cs typeface="Times New Roman"/>
                        </a:rPr>
                        <a:t> Άθροισμα </a:t>
                      </a:r>
                      <a:r>
                        <a:rPr lang="el-GR" sz="1100" b="1">
                          <a:solidFill>
                            <a:srgbClr val="FF0000"/>
                          </a:solidFill>
                          <a:latin typeface="Courier New"/>
                          <a:ea typeface="Times New Roman"/>
                          <a:cs typeface="Times New Roman"/>
                        </a:rPr>
                        <a:t>+</a:t>
                      </a:r>
                      <a:r>
                        <a:rPr lang="el-GR" sz="1100">
                          <a:solidFill>
                            <a:srgbClr val="000000"/>
                          </a:solidFill>
                          <a:latin typeface="Courier New"/>
                          <a:ea typeface="Times New Roman"/>
                          <a:cs typeface="Times New Roman"/>
                        </a:rPr>
                        <a:t> Βαθμός</a:t>
                      </a:r>
                      <a:endParaRPr lang="el-GR" sz="1100">
                        <a:latin typeface="Calibri"/>
                        <a:ea typeface="Calibri"/>
                        <a:cs typeface="Times New Roman"/>
                      </a:endParaRPr>
                    </a:p>
                  </a:txBody>
                  <a:tcPr marL="66502" marR="66502" marT="0" marB="0" anchor="b">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r>
              <a:tr h="240292">
                <a:tc>
                  <a:txBody>
                    <a:bodyPr/>
                    <a:lstStyle/>
                    <a:p>
                      <a:pPr algn="ctr">
                        <a:lnSpc>
                          <a:spcPct val="107000"/>
                        </a:lnSpc>
                        <a:spcAft>
                          <a:spcPts val="0"/>
                        </a:spcAft>
                      </a:pPr>
                      <a:r>
                        <a:rPr lang="el-GR" sz="1100">
                          <a:solidFill>
                            <a:srgbClr val="548235"/>
                          </a:solidFill>
                          <a:latin typeface="Courier New"/>
                          <a:ea typeface="Times New Roman"/>
                          <a:cs typeface="Times New Roman"/>
                        </a:rPr>
                        <a:t>12</a:t>
                      </a:r>
                      <a:endParaRPr lang="el-GR" sz="1100">
                        <a:latin typeface="Calibri"/>
                        <a:ea typeface="Calibri"/>
                        <a:cs typeface="Times New Roman"/>
                      </a:endParaRPr>
                    </a:p>
                  </a:txBody>
                  <a:tcPr marL="66502" marR="66502" marT="0" marB="0" anchor="b">
                    <a:lnL>
                      <a:noFill/>
                    </a:lnL>
                    <a:lnR>
                      <a:noFill/>
                    </a:lnR>
                    <a:lnT>
                      <a:noFill/>
                    </a:lnT>
                    <a:lnB>
                      <a:noFill/>
                    </a:lnB>
                  </a:tcPr>
                </a:tc>
                <a:tc gridSpan="4">
                  <a:txBody>
                    <a:bodyPr/>
                    <a:lstStyle/>
                    <a:p>
                      <a:pPr>
                        <a:lnSpc>
                          <a:spcPct val="107000"/>
                        </a:lnSpc>
                        <a:spcAft>
                          <a:spcPts val="0"/>
                        </a:spcAft>
                      </a:pPr>
                      <a:r>
                        <a:rPr lang="el-GR" sz="1100">
                          <a:solidFill>
                            <a:srgbClr val="000000"/>
                          </a:solidFill>
                          <a:latin typeface="Courier New"/>
                          <a:ea typeface="Times New Roman"/>
                          <a:cs typeface="Times New Roman"/>
                        </a:rPr>
                        <a:t>    Πλήθος </a:t>
                      </a:r>
                      <a:r>
                        <a:rPr lang="el-GR" sz="1100" b="1">
                          <a:solidFill>
                            <a:srgbClr val="FF0000"/>
                          </a:solidFill>
                          <a:latin typeface="Courier New"/>
                          <a:ea typeface="Times New Roman"/>
                          <a:cs typeface="Times New Roman"/>
                        </a:rPr>
                        <a:t>&lt;-</a:t>
                      </a:r>
                      <a:r>
                        <a:rPr lang="el-GR" sz="1100">
                          <a:solidFill>
                            <a:srgbClr val="000000"/>
                          </a:solidFill>
                          <a:latin typeface="Courier New"/>
                          <a:ea typeface="Times New Roman"/>
                          <a:cs typeface="Times New Roman"/>
                        </a:rPr>
                        <a:t> Πλήθος </a:t>
                      </a:r>
                      <a:r>
                        <a:rPr lang="el-GR" sz="1100" b="1">
                          <a:solidFill>
                            <a:srgbClr val="FF0000"/>
                          </a:solidFill>
                          <a:latin typeface="Courier New"/>
                          <a:ea typeface="Times New Roman"/>
                          <a:cs typeface="Times New Roman"/>
                        </a:rPr>
                        <a:t>+</a:t>
                      </a:r>
                      <a:r>
                        <a:rPr lang="el-GR" sz="1100">
                          <a:solidFill>
                            <a:srgbClr val="000000"/>
                          </a:solidFill>
                          <a:latin typeface="Courier New"/>
                          <a:ea typeface="Times New Roman"/>
                          <a:cs typeface="Times New Roman"/>
                        </a:rPr>
                        <a:t> </a:t>
                      </a:r>
                      <a:r>
                        <a:rPr lang="el-GR" sz="1100">
                          <a:solidFill>
                            <a:srgbClr val="008000"/>
                          </a:solidFill>
                          <a:latin typeface="Courier New"/>
                          <a:ea typeface="Times New Roman"/>
                          <a:cs typeface="Times New Roman"/>
                        </a:rPr>
                        <a:t>1</a:t>
                      </a:r>
                      <a:endParaRPr lang="el-GR" sz="1100">
                        <a:latin typeface="Calibri"/>
                        <a:ea typeface="Calibri"/>
                        <a:cs typeface="Times New Roman"/>
                      </a:endParaRPr>
                    </a:p>
                  </a:txBody>
                  <a:tcPr marL="66502" marR="66502" marT="0" marB="0" anchor="b">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r>
              <a:tr h="240292">
                <a:tc>
                  <a:txBody>
                    <a:bodyPr/>
                    <a:lstStyle/>
                    <a:p>
                      <a:pPr algn="ctr">
                        <a:lnSpc>
                          <a:spcPct val="107000"/>
                        </a:lnSpc>
                        <a:spcAft>
                          <a:spcPts val="0"/>
                        </a:spcAft>
                      </a:pPr>
                      <a:r>
                        <a:rPr lang="el-GR" sz="1100">
                          <a:solidFill>
                            <a:srgbClr val="548235"/>
                          </a:solidFill>
                          <a:latin typeface="Courier New"/>
                          <a:ea typeface="Times New Roman"/>
                          <a:cs typeface="Times New Roman"/>
                        </a:rPr>
                        <a:t>13</a:t>
                      </a:r>
                      <a:endParaRPr lang="el-GR" sz="1100">
                        <a:latin typeface="Calibri"/>
                        <a:ea typeface="Calibri"/>
                        <a:cs typeface="Times New Roman"/>
                      </a:endParaRPr>
                    </a:p>
                  </a:txBody>
                  <a:tcPr marL="66502" marR="66502" marT="0" marB="0" anchor="b">
                    <a:lnL>
                      <a:noFill/>
                    </a:lnL>
                    <a:lnR>
                      <a:noFill/>
                    </a:lnR>
                    <a:lnT>
                      <a:noFill/>
                    </a:lnT>
                    <a:lnB>
                      <a:noFill/>
                    </a:lnB>
                  </a:tcPr>
                </a:tc>
                <a:tc gridSpan="3">
                  <a:txBody>
                    <a:bodyPr/>
                    <a:lstStyle/>
                    <a:p>
                      <a:pPr>
                        <a:lnSpc>
                          <a:spcPct val="107000"/>
                        </a:lnSpc>
                        <a:spcAft>
                          <a:spcPts val="0"/>
                        </a:spcAft>
                      </a:pPr>
                      <a:r>
                        <a:rPr lang="el-GR" sz="1100" dirty="0">
                          <a:solidFill>
                            <a:srgbClr val="000000"/>
                          </a:solidFill>
                          <a:latin typeface="Courier New"/>
                          <a:ea typeface="Times New Roman"/>
                          <a:cs typeface="Times New Roman"/>
                        </a:rPr>
                        <a:t>    </a:t>
                      </a:r>
                      <a:r>
                        <a:rPr lang="el-GR" sz="1100" b="1" dirty="0">
                          <a:solidFill>
                            <a:srgbClr val="0000FF"/>
                          </a:solidFill>
                          <a:latin typeface="Courier New"/>
                          <a:ea typeface="Times New Roman"/>
                          <a:cs typeface="Times New Roman"/>
                        </a:rPr>
                        <a:t>ΓΡΑΨΕ</a:t>
                      </a:r>
                      <a:r>
                        <a:rPr lang="el-GR" sz="1100" dirty="0">
                          <a:solidFill>
                            <a:srgbClr val="000000"/>
                          </a:solidFill>
                          <a:latin typeface="Courier New"/>
                          <a:ea typeface="Times New Roman"/>
                          <a:cs typeface="Times New Roman"/>
                        </a:rPr>
                        <a:t> </a:t>
                      </a:r>
                      <a:r>
                        <a:rPr lang="el-GR" sz="1100" dirty="0">
                          <a:solidFill>
                            <a:srgbClr val="800080"/>
                          </a:solidFill>
                          <a:latin typeface="Courier New"/>
                          <a:ea typeface="Times New Roman"/>
                          <a:cs typeface="Times New Roman"/>
                        </a:rPr>
                        <a:t>"Βαθμός:"</a:t>
                      </a:r>
                      <a:endParaRPr lang="el-GR" sz="1100" dirty="0">
                        <a:latin typeface="Calibri"/>
                        <a:ea typeface="Calibri"/>
                        <a:cs typeface="Times New Roman"/>
                      </a:endParaRPr>
                    </a:p>
                  </a:txBody>
                  <a:tcPr marL="66502" marR="66502" marT="0" marB="0" anchor="b">
                    <a:lnL>
                      <a:noFill/>
                    </a:lnL>
                    <a:lnR>
                      <a:noFill/>
                    </a:lnR>
                    <a:lnT>
                      <a:noFill/>
                    </a:lnT>
                    <a:lnB>
                      <a:noFill/>
                    </a:lnB>
                  </a:tcPr>
                </a:tc>
                <a:tc hMerge="1">
                  <a:txBody>
                    <a:bodyPr/>
                    <a:lstStyle/>
                    <a:p>
                      <a:endParaRPr lang="el-GR"/>
                    </a:p>
                  </a:txBody>
                  <a:tcPr/>
                </a:tc>
                <a:tc hMerge="1">
                  <a:txBody>
                    <a:bodyPr/>
                    <a:lstStyle/>
                    <a:p>
                      <a:endParaRPr lang="el-GR"/>
                    </a:p>
                  </a:txBody>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r>
              <a:tr h="240292">
                <a:tc>
                  <a:txBody>
                    <a:bodyPr/>
                    <a:lstStyle/>
                    <a:p>
                      <a:pPr algn="ctr">
                        <a:lnSpc>
                          <a:spcPct val="107000"/>
                        </a:lnSpc>
                        <a:spcAft>
                          <a:spcPts val="0"/>
                        </a:spcAft>
                      </a:pPr>
                      <a:r>
                        <a:rPr lang="el-GR" sz="1100">
                          <a:solidFill>
                            <a:srgbClr val="548235"/>
                          </a:solidFill>
                          <a:latin typeface="Courier New"/>
                          <a:ea typeface="Times New Roman"/>
                          <a:cs typeface="Times New Roman"/>
                        </a:rPr>
                        <a:t>14</a:t>
                      </a:r>
                      <a:endParaRPr lang="el-GR" sz="1100">
                        <a:latin typeface="Calibri"/>
                        <a:ea typeface="Calibri"/>
                        <a:cs typeface="Times New Roman"/>
                      </a:endParaRPr>
                    </a:p>
                  </a:txBody>
                  <a:tcPr marL="66502" marR="66502" marT="0" marB="0" anchor="b">
                    <a:lnL>
                      <a:noFill/>
                    </a:lnL>
                    <a:lnR>
                      <a:noFill/>
                    </a:lnR>
                    <a:lnT>
                      <a:noFill/>
                    </a:lnT>
                    <a:lnB>
                      <a:noFill/>
                    </a:lnB>
                  </a:tcPr>
                </a:tc>
                <a:tc gridSpan="3">
                  <a:txBody>
                    <a:bodyPr/>
                    <a:lstStyle/>
                    <a:p>
                      <a:pPr>
                        <a:lnSpc>
                          <a:spcPct val="107000"/>
                        </a:lnSpc>
                        <a:spcAft>
                          <a:spcPts val="0"/>
                        </a:spcAft>
                      </a:pPr>
                      <a:r>
                        <a:rPr lang="el-GR" sz="1100">
                          <a:solidFill>
                            <a:srgbClr val="000000"/>
                          </a:solidFill>
                          <a:latin typeface="Courier New"/>
                          <a:ea typeface="Times New Roman"/>
                          <a:cs typeface="Times New Roman"/>
                        </a:rPr>
                        <a:t>    </a:t>
                      </a:r>
                      <a:r>
                        <a:rPr lang="el-GR" sz="1100" b="1">
                          <a:solidFill>
                            <a:srgbClr val="0000FF"/>
                          </a:solidFill>
                          <a:latin typeface="Courier New"/>
                          <a:ea typeface="Times New Roman"/>
                          <a:cs typeface="Times New Roman"/>
                        </a:rPr>
                        <a:t>ΔΙΑΒΑΣΕ</a:t>
                      </a:r>
                      <a:r>
                        <a:rPr lang="el-GR" sz="1100">
                          <a:solidFill>
                            <a:srgbClr val="000000"/>
                          </a:solidFill>
                          <a:latin typeface="Courier New"/>
                          <a:ea typeface="Times New Roman"/>
                          <a:cs typeface="Times New Roman"/>
                        </a:rPr>
                        <a:t> Βαθμός</a:t>
                      </a:r>
                      <a:endParaRPr lang="el-GR" sz="1100">
                        <a:latin typeface="Calibri"/>
                        <a:ea typeface="Calibri"/>
                        <a:cs typeface="Times New Roman"/>
                      </a:endParaRPr>
                    </a:p>
                  </a:txBody>
                  <a:tcPr marL="66502" marR="66502" marT="0" marB="0" anchor="b">
                    <a:lnL>
                      <a:noFill/>
                    </a:lnL>
                    <a:lnR>
                      <a:noFill/>
                    </a:lnR>
                    <a:lnT>
                      <a:noFill/>
                    </a:lnT>
                    <a:lnB>
                      <a:noFill/>
                    </a:lnB>
                  </a:tcPr>
                </a:tc>
                <a:tc hMerge="1">
                  <a:txBody>
                    <a:bodyPr/>
                    <a:lstStyle/>
                    <a:p>
                      <a:endParaRPr lang="el-GR"/>
                    </a:p>
                  </a:txBody>
                  <a:tcPr/>
                </a:tc>
                <a:tc hMerge="1">
                  <a:txBody>
                    <a:bodyPr/>
                    <a:lstStyle/>
                    <a:p>
                      <a:endParaRPr lang="el-GR"/>
                    </a:p>
                  </a:txBody>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r>
              <a:tr h="240292">
                <a:tc>
                  <a:txBody>
                    <a:bodyPr/>
                    <a:lstStyle/>
                    <a:p>
                      <a:pPr algn="ctr">
                        <a:lnSpc>
                          <a:spcPct val="107000"/>
                        </a:lnSpc>
                        <a:spcAft>
                          <a:spcPts val="0"/>
                        </a:spcAft>
                      </a:pPr>
                      <a:r>
                        <a:rPr lang="el-GR" sz="1100">
                          <a:solidFill>
                            <a:srgbClr val="548235"/>
                          </a:solidFill>
                          <a:latin typeface="Courier New"/>
                          <a:ea typeface="Times New Roman"/>
                          <a:cs typeface="Times New Roman"/>
                        </a:rPr>
                        <a:t>15</a:t>
                      </a:r>
                      <a:endParaRPr lang="el-GR" sz="1100">
                        <a:latin typeface="Calibri"/>
                        <a:ea typeface="Calibri"/>
                        <a:cs typeface="Times New Roman"/>
                      </a:endParaRPr>
                    </a:p>
                  </a:txBody>
                  <a:tcPr marL="66502" marR="66502" marT="0" marB="0" anchor="b">
                    <a:lnL>
                      <a:noFill/>
                    </a:lnL>
                    <a:lnR>
                      <a:noFill/>
                    </a:lnR>
                    <a:lnT>
                      <a:noFill/>
                    </a:lnT>
                    <a:lnB>
                      <a:noFill/>
                    </a:lnB>
                  </a:tcPr>
                </a:tc>
                <a:tc gridSpan="3">
                  <a:txBody>
                    <a:bodyPr/>
                    <a:lstStyle/>
                    <a:p>
                      <a:pPr>
                        <a:lnSpc>
                          <a:spcPct val="107000"/>
                        </a:lnSpc>
                        <a:spcAft>
                          <a:spcPts val="0"/>
                        </a:spcAft>
                      </a:pPr>
                      <a:r>
                        <a:rPr lang="el-GR" sz="1100">
                          <a:solidFill>
                            <a:srgbClr val="000000"/>
                          </a:solidFill>
                          <a:latin typeface="Courier New"/>
                          <a:ea typeface="Times New Roman"/>
                          <a:cs typeface="Times New Roman"/>
                        </a:rPr>
                        <a:t>  </a:t>
                      </a:r>
                      <a:r>
                        <a:rPr lang="el-GR" sz="1100" b="1">
                          <a:solidFill>
                            <a:srgbClr val="0000FF"/>
                          </a:solidFill>
                          <a:latin typeface="Courier New"/>
                          <a:ea typeface="Times New Roman"/>
                          <a:cs typeface="Times New Roman"/>
                        </a:rPr>
                        <a:t>ΤΕΛΟΣ_ΕΠΑΝΑΛΗΨΗΣ</a:t>
                      </a:r>
                      <a:endParaRPr lang="el-GR" sz="1100">
                        <a:latin typeface="Calibri"/>
                        <a:ea typeface="Calibri"/>
                        <a:cs typeface="Times New Roman"/>
                      </a:endParaRPr>
                    </a:p>
                  </a:txBody>
                  <a:tcPr marL="66502" marR="66502" marT="0" marB="0" anchor="b">
                    <a:lnL>
                      <a:noFill/>
                    </a:lnL>
                    <a:lnR>
                      <a:noFill/>
                    </a:lnR>
                    <a:lnT>
                      <a:noFill/>
                    </a:lnT>
                    <a:lnB>
                      <a:noFill/>
                    </a:lnB>
                  </a:tcPr>
                </a:tc>
                <a:tc hMerge="1">
                  <a:txBody>
                    <a:bodyPr/>
                    <a:lstStyle/>
                    <a:p>
                      <a:endParaRPr lang="el-GR"/>
                    </a:p>
                  </a:txBody>
                  <a:tcPr/>
                </a:tc>
                <a:tc hMerge="1">
                  <a:txBody>
                    <a:bodyPr/>
                    <a:lstStyle/>
                    <a:p>
                      <a:endParaRPr lang="el-GR"/>
                    </a:p>
                  </a:txBody>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r>
              <a:tr h="240292">
                <a:tc>
                  <a:txBody>
                    <a:bodyPr/>
                    <a:lstStyle/>
                    <a:p>
                      <a:pPr algn="ctr">
                        <a:lnSpc>
                          <a:spcPct val="107000"/>
                        </a:lnSpc>
                        <a:spcAft>
                          <a:spcPts val="0"/>
                        </a:spcAft>
                      </a:pPr>
                      <a:r>
                        <a:rPr lang="el-GR" sz="1100">
                          <a:solidFill>
                            <a:srgbClr val="548235"/>
                          </a:solidFill>
                          <a:latin typeface="Courier New"/>
                          <a:ea typeface="Times New Roman"/>
                          <a:cs typeface="Times New Roman"/>
                        </a:rPr>
                        <a:t>16</a:t>
                      </a:r>
                      <a:endParaRPr lang="el-GR" sz="1100">
                        <a:latin typeface="Calibri"/>
                        <a:ea typeface="Calibri"/>
                        <a:cs typeface="Times New Roman"/>
                      </a:endParaRPr>
                    </a:p>
                  </a:txBody>
                  <a:tcPr marL="66502" marR="66502" marT="0" marB="0" anchor="b">
                    <a:lnL>
                      <a:noFill/>
                    </a:lnL>
                    <a:lnR>
                      <a:noFill/>
                    </a:lnR>
                    <a:lnT>
                      <a:noFill/>
                    </a:lnT>
                    <a:lnB>
                      <a:noFill/>
                    </a:lnB>
                  </a:tcPr>
                </a:tc>
                <a:tc gridSpan="3">
                  <a:txBody>
                    <a:bodyPr/>
                    <a:lstStyle/>
                    <a:p>
                      <a:pPr>
                        <a:lnSpc>
                          <a:spcPct val="107000"/>
                        </a:lnSpc>
                        <a:spcAft>
                          <a:spcPts val="0"/>
                        </a:spcAft>
                      </a:pPr>
                      <a:r>
                        <a:rPr lang="el-GR" sz="1100">
                          <a:solidFill>
                            <a:srgbClr val="000000"/>
                          </a:solidFill>
                          <a:latin typeface="Courier New"/>
                          <a:ea typeface="Times New Roman"/>
                          <a:cs typeface="Times New Roman"/>
                        </a:rPr>
                        <a:t>  </a:t>
                      </a:r>
                      <a:r>
                        <a:rPr lang="el-GR" sz="1100" b="1">
                          <a:solidFill>
                            <a:srgbClr val="0000FF"/>
                          </a:solidFill>
                          <a:latin typeface="Courier New"/>
                          <a:ea typeface="Times New Roman"/>
                          <a:cs typeface="Times New Roman"/>
                        </a:rPr>
                        <a:t>ΑΝ</a:t>
                      </a:r>
                      <a:r>
                        <a:rPr lang="el-GR" sz="1100">
                          <a:solidFill>
                            <a:srgbClr val="000000"/>
                          </a:solidFill>
                          <a:latin typeface="Courier New"/>
                          <a:ea typeface="Times New Roman"/>
                          <a:cs typeface="Times New Roman"/>
                        </a:rPr>
                        <a:t> Πλήθος </a:t>
                      </a:r>
                      <a:r>
                        <a:rPr lang="el-GR" sz="1100" b="1">
                          <a:solidFill>
                            <a:srgbClr val="FF0000"/>
                          </a:solidFill>
                          <a:latin typeface="Courier New"/>
                          <a:ea typeface="Times New Roman"/>
                          <a:cs typeface="Times New Roman"/>
                        </a:rPr>
                        <a:t>&gt;</a:t>
                      </a:r>
                      <a:r>
                        <a:rPr lang="el-GR" sz="1100">
                          <a:solidFill>
                            <a:srgbClr val="000000"/>
                          </a:solidFill>
                          <a:latin typeface="Courier New"/>
                          <a:ea typeface="Times New Roman"/>
                          <a:cs typeface="Times New Roman"/>
                        </a:rPr>
                        <a:t> </a:t>
                      </a:r>
                      <a:r>
                        <a:rPr lang="el-GR" sz="1100">
                          <a:solidFill>
                            <a:srgbClr val="008000"/>
                          </a:solidFill>
                          <a:latin typeface="Courier New"/>
                          <a:ea typeface="Times New Roman"/>
                          <a:cs typeface="Times New Roman"/>
                        </a:rPr>
                        <a:t>0</a:t>
                      </a:r>
                      <a:r>
                        <a:rPr lang="el-GR" sz="1100">
                          <a:solidFill>
                            <a:srgbClr val="000000"/>
                          </a:solidFill>
                          <a:latin typeface="Courier New"/>
                          <a:ea typeface="Times New Roman"/>
                          <a:cs typeface="Times New Roman"/>
                        </a:rPr>
                        <a:t> </a:t>
                      </a:r>
                      <a:r>
                        <a:rPr lang="el-GR" sz="1100" b="1">
                          <a:solidFill>
                            <a:srgbClr val="0000FF"/>
                          </a:solidFill>
                          <a:latin typeface="Courier New"/>
                          <a:ea typeface="Times New Roman"/>
                          <a:cs typeface="Times New Roman"/>
                        </a:rPr>
                        <a:t>ΤΟΤΕ</a:t>
                      </a:r>
                      <a:endParaRPr lang="el-GR" sz="1100">
                        <a:latin typeface="Calibri"/>
                        <a:ea typeface="Calibri"/>
                        <a:cs typeface="Times New Roman"/>
                      </a:endParaRPr>
                    </a:p>
                  </a:txBody>
                  <a:tcPr marL="66502" marR="66502" marT="0" marB="0" anchor="b">
                    <a:lnL>
                      <a:noFill/>
                    </a:lnL>
                    <a:lnR>
                      <a:noFill/>
                    </a:lnR>
                    <a:lnT>
                      <a:noFill/>
                    </a:lnT>
                    <a:lnB>
                      <a:noFill/>
                    </a:lnB>
                  </a:tcPr>
                </a:tc>
                <a:tc hMerge="1">
                  <a:txBody>
                    <a:bodyPr/>
                    <a:lstStyle/>
                    <a:p>
                      <a:endParaRPr lang="el-GR"/>
                    </a:p>
                  </a:txBody>
                  <a:tcPr/>
                </a:tc>
                <a:tc hMerge="1">
                  <a:txBody>
                    <a:bodyPr/>
                    <a:lstStyle/>
                    <a:p>
                      <a:endParaRPr lang="el-GR"/>
                    </a:p>
                  </a:txBody>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r>
              <a:tr h="240292">
                <a:tc>
                  <a:txBody>
                    <a:bodyPr/>
                    <a:lstStyle/>
                    <a:p>
                      <a:pPr algn="ctr">
                        <a:lnSpc>
                          <a:spcPct val="107000"/>
                        </a:lnSpc>
                        <a:spcAft>
                          <a:spcPts val="0"/>
                        </a:spcAft>
                      </a:pPr>
                      <a:r>
                        <a:rPr lang="el-GR" sz="1100">
                          <a:solidFill>
                            <a:srgbClr val="548235"/>
                          </a:solidFill>
                          <a:latin typeface="Courier New"/>
                          <a:ea typeface="Times New Roman"/>
                          <a:cs typeface="Times New Roman"/>
                        </a:rPr>
                        <a:t>17</a:t>
                      </a:r>
                      <a:endParaRPr lang="el-GR" sz="1100">
                        <a:latin typeface="Calibri"/>
                        <a:ea typeface="Calibri"/>
                        <a:cs typeface="Times New Roman"/>
                      </a:endParaRPr>
                    </a:p>
                  </a:txBody>
                  <a:tcPr marL="66502" marR="66502" marT="0" marB="0" anchor="b">
                    <a:lnL>
                      <a:noFill/>
                    </a:lnL>
                    <a:lnR>
                      <a:noFill/>
                    </a:lnR>
                    <a:lnT>
                      <a:noFill/>
                    </a:lnT>
                    <a:lnB>
                      <a:noFill/>
                    </a:lnB>
                  </a:tcPr>
                </a:tc>
                <a:tc gridSpan="4">
                  <a:txBody>
                    <a:bodyPr/>
                    <a:lstStyle/>
                    <a:p>
                      <a:pPr>
                        <a:lnSpc>
                          <a:spcPct val="107000"/>
                        </a:lnSpc>
                        <a:spcAft>
                          <a:spcPts val="0"/>
                        </a:spcAft>
                      </a:pPr>
                      <a:r>
                        <a:rPr lang="el-GR" sz="1100">
                          <a:solidFill>
                            <a:srgbClr val="000000"/>
                          </a:solidFill>
                          <a:latin typeface="Courier New"/>
                          <a:ea typeface="Times New Roman"/>
                          <a:cs typeface="Times New Roman"/>
                        </a:rPr>
                        <a:t>    ΜΟ </a:t>
                      </a:r>
                      <a:r>
                        <a:rPr lang="el-GR" sz="1100" b="1">
                          <a:solidFill>
                            <a:srgbClr val="FF0000"/>
                          </a:solidFill>
                          <a:latin typeface="Courier New"/>
                          <a:ea typeface="Times New Roman"/>
                          <a:cs typeface="Times New Roman"/>
                        </a:rPr>
                        <a:t>&lt;-</a:t>
                      </a:r>
                      <a:r>
                        <a:rPr lang="el-GR" sz="1100">
                          <a:solidFill>
                            <a:srgbClr val="000000"/>
                          </a:solidFill>
                          <a:latin typeface="Courier New"/>
                          <a:ea typeface="Times New Roman"/>
                          <a:cs typeface="Times New Roman"/>
                        </a:rPr>
                        <a:t> Άθροισμα</a:t>
                      </a:r>
                      <a:r>
                        <a:rPr lang="el-GR" sz="1100" b="1">
                          <a:solidFill>
                            <a:srgbClr val="FF0000"/>
                          </a:solidFill>
                          <a:latin typeface="Courier New"/>
                          <a:ea typeface="Times New Roman"/>
                          <a:cs typeface="Times New Roman"/>
                        </a:rPr>
                        <a:t>/</a:t>
                      </a:r>
                      <a:r>
                        <a:rPr lang="el-GR" sz="1100">
                          <a:solidFill>
                            <a:srgbClr val="000000"/>
                          </a:solidFill>
                          <a:latin typeface="Courier New"/>
                          <a:ea typeface="Times New Roman"/>
                          <a:cs typeface="Times New Roman"/>
                        </a:rPr>
                        <a:t>Πλήθος</a:t>
                      </a:r>
                      <a:endParaRPr lang="el-GR" sz="1100">
                        <a:latin typeface="Calibri"/>
                        <a:ea typeface="Calibri"/>
                        <a:cs typeface="Times New Roman"/>
                      </a:endParaRPr>
                    </a:p>
                  </a:txBody>
                  <a:tcPr marL="66502" marR="66502" marT="0" marB="0" anchor="b">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r>
              <a:tr h="240292">
                <a:tc>
                  <a:txBody>
                    <a:bodyPr/>
                    <a:lstStyle/>
                    <a:p>
                      <a:pPr algn="ctr">
                        <a:lnSpc>
                          <a:spcPct val="107000"/>
                        </a:lnSpc>
                        <a:spcAft>
                          <a:spcPts val="0"/>
                        </a:spcAft>
                      </a:pPr>
                      <a:r>
                        <a:rPr lang="el-GR" sz="1100">
                          <a:solidFill>
                            <a:srgbClr val="548235"/>
                          </a:solidFill>
                          <a:latin typeface="Courier New"/>
                          <a:ea typeface="Times New Roman"/>
                          <a:cs typeface="Times New Roman"/>
                        </a:rPr>
                        <a:t>18</a:t>
                      </a:r>
                      <a:endParaRPr lang="el-GR" sz="1100">
                        <a:latin typeface="Calibri"/>
                        <a:ea typeface="Calibri"/>
                        <a:cs typeface="Times New Roman"/>
                      </a:endParaRPr>
                    </a:p>
                  </a:txBody>
                  <a:tcPr marL="66502" marR="66502" marT="0" marB="0" anchor="b">
                    <a:lnL>
                      <a:noFill/>
                    </a:lnL>
                    <a:lnR>
                      <a:noFill/>
                    </a:lnR>
                    <a:lnT>
                      <a:noFill/>
                    </a:lnT>
                    <a:lnB>
                      <a:noFill/>
                    </a:lnB>
                  </a:tcPr>
                </a:tc>
                <a:tc gridSpan="5">
                  <a:txBody>
                    <a:bodyPr/>
                    <a:lstStyle/>
                    <a:p>
                      <a:pPr>
                        <a:lnSpc>
                          <a:spcPct val="107000"/>
                        </a:lnSpc>
                        <a:spcAft>
                          <a:spcPts val="0"/>
                        </a:spcAft>
                      </a:pPr>
                      <a:r>
                        <a:rPr lang="el-GR" sz="1100">
                          <a:solidFill>
                            <a:srgbClr val="000000"/>
                          </a:solidFill>
                          <a:latin typeface="Courier New"/>
                          <a:ea typeface="Times New Roman"/>
                          <a:cs typeface="Times New Roman"/>
                        </a:rPr>
                        <a:t>    </a:t>
                      </a:r>
                      <a:r>
                        <a:rPr lang="el-GR" sz="1100" b="1">
                          <a:solidFill>
                            <a:srgbClr val="0000FF"/>
                          </a:solidFill>
                          <a:latin typeface="Courier New"/>
                          <a:ea typeface="Times New Roman"/>
                          <a:cs typeface="Times New Roman"/>
                        </a:rPr>
                        <a:t>ΓΡΑΨΕ</a:t>
                      </a:r>
                      <a:r>
                        <a:rPr lang="el-GR" sz="1100">
                          <a:solidFill>
                            <a:srgbClr val="000000"/>
                          </a:solidFill>
                          <a:latin typeface="Courier New"/>
                          <a:ea typeface="Times New Roman"/>
                          <a:cs typeface="Times New Roman"/>
                        </a:rPr>
                        <a:t> </a:t>
                      </a:r>
                      <a:r>
                        <a:rPr lang="el-GR" sz="1100">
                          <a:solidFill>
                            <a:srgbClr val="800080"/>
                          </a:solidFill>
                          <a:latin typeface="Courier New"/>
                          <a:ea typeface="Times New Roman"/>
                          <a:cs typeface="Times New Roman"/>
                        </a:rPr>
                        <a:t>"Μέσος όρος βαθμών="</a:t>
                      </a:r>
                      <a:r>
                        <a:rPr lang="el-GR" sz="1100" b="1">
                          <a:solidFill>
                            <a:srgbClr val="FF0000"/>
                          </a:solidFill>
                          <a:latin typeface="Courier New"/>
                          <a:ea typeface="Times New Roman"/>
                          <a:cs typeface="Times New Roman"/>
                        </a:rPr>
                        <a:t>,</a:t>
                      </a:r>
                      <a:r>
                        <a:rPr lang="el-GR" sz="1100">
                          <a:solidFill>
                            <a:srgbClr val="000000"/>
                          </a:solidFill>
                          <a:latin typeface="Courier New"/>
                          <a:ea typeface="Times New Roman"/>
                          <a:cs typeface="Times New Roman"/>
                        </a:rPr>
                        <a:t> ΜΟ</a:t>
                      </a:r>
                      <a:endParaRPr lang="el-GR" sz="1100">
                        <a:latin typeface="Calibri"/>
                        <a:ea typeface="Calibri"/>
                        <a:cs typeface="Times New Roman"/>
                      </a:endParaRPr>
                    </a:p>
                  </a:txBody>
                  <a:tcPr marL="66502" marR="66502" marT="0" marB="0" anchor="b">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r>
              <a:tr h="240292">
                <a:tc>
                  <a:txBody>
                    <a:bodyPr/>
                    <a:lstStyle/>
                    <a:p>
                      <a:pPr algn="ctr">
                        <a:lnSpc>
                          <a:spcPct val="107000"/>
                        </a:lnSpc>
                        <a:spcAft>
                          <a:spcPts val="0"/>
                        </a:spcAft>
                      </a:pPr>
                      <a:r>
                        <a:rPr lang="el-GR" sz="1100">
                          <a:solidFill>
                            <a:srgbClr val="548235"/>
                          </a:solidFill>
                          <a:latin typeface="Courier New"/>
                          <a:ea typeface="Times New Roman"/>
                          <a:cs typeface="Times New Roman"/>
                        </a:rPr>
                        <a:t>19</a:t>
                      </a:r>
                      <a:endParaRPr lang="el-GR" sz="1100">
                        <a:latin typeface="Calibri"/>
                        <a:ea typeface="Calibri"/>
                        <a:cs typeface="Times New Roman"/>
                      </a:endParaRPr>
                    </a:p>
                  </a:txBody>
                  <a:tcPr marL="66502" marR="66502" marT="0" marB="0" anchor="b">
                    <a:lnL>
                      <a:noFill/>
                    </a:lnL>
                    <a:lnR>
                      <a:noFill/>
                    </a:lnR>
                    <a:lnT>
                      <a:noFill/>
                    </a:lnT>
                    <a:lnB>
                      <a:noFill/>
                    </a:lnB>
                  </a:tcPr>
                </a:tc>
                <a:tc gridSpan="2">
                  <a:txBody>
                    <a:bodyPr/>
                    <a:lstStyle/>
                    <a:p>
                      <a:pPr>
                        <a:lnSpc>
                          <a:spcPct val="107000"/>
                        </a:lnSpc>
                        <a:spcAft>
                          <a:spcPts val="0"/>
                        </a:spcAft>
                      </a:pPr>
                      <a:r>
                        <a:rPr lang="el-GR" sz="1100">
                          <a:solidFill>
                            <a:srgbClr val="000000"/>
                          </a:solidFill>
                          <a:latin typeface="Courier New"/>
                          <a:ea typeface="Times New Roman"/>
                          <a:cs typeface="Times New Roman"/>
                        </a:rPr>
                        <a:t>  </a:t>
                      </a:r>
                      <a:r>
                        <a:rPr lang="el-GR" sz="1100" b="1">
                          <a:solidFill>
                            <a:srgbClr val="0000FF"/>
                          </a:solidFill>
                          <a:latin typeface="Courier New"/>
                          <a:ea typeface="Times New Roman"/>
                          <a:cs typeface="Times New Roman"/>
                        </a:rPr>
                        <a:t>ΑΛΛΙΩΣ</a:t>
                      </a:r>
                      <a:endParaRPr lang="el-GR" sz="1100">
                        <a:latin typeface="Calibri"/>
                        <a:ea typeface="Calibri"/>
                        <a:cs typeface="Times New Roman"/>
                      </a:endParaRPr>
                    </a:p>
                  </a:txBody>
                  <a:tcPr marL="66502" marR="66502" marT="0" marB="0" anchor="b">
                    <a:lnL>
                      <a:noFill/>
                    </a:lnL>
                    <a:lnR>
                      <a:noFill/>
                    </a:lnR>
                    <a:lnT>
                      <a:noFill/>
                    </a:lnT>
                    <a:lnB>
                      <a:noFill/>
                    </a:lnB>
                  </a:tcPr>
                </a:tc>
                <a:tc hMerge="1">
                  <a:txBody>
                    <a:bodyPr/>
                    <a:lstStyle/>
                    <a:p>
                      <a:endParaRPr lang="el-GR"/>
                    </a:p>
                  </a:txBody>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r>
              <a:tr h="240292">
                <a:tc>
                  <a:txBody>
                    <a:bodyPr/>
                    <a:lstStyle/>
                    <a:p>
                      <a:pPr algn="ctr">
                        <a:lnSpc>
                          <a:spcPct val="107000"/>
                        </a:lnSpc>
                        <a:spcAft>
                          <a:spcPts val="0"/>
                        </a:spcAft>
                      </a:pPr>
                      <a:r>
                        <a:rPr lang="el-GR" sz="1100">
                          <a:solidFill>
                            <a:srgbClr val="548235"/>
                          </a:solidFill>
                          <a:latin typeface="Courier New"/>
                          <a:ea typeface="Times New Roman"/>
                          <a:cs typeface="Times New Roman"/>
                        </a:rPr>
                        <a:t>20</a:t>
                      </a:r>
                      <a:endParaRPr lang="el-GR" sz="1100">
                        <a:latin typeface="Calibri"/>
                        <a:ea typeface="Calibri"/>
                        <a:cs typeface="Times New Roman"/>
                      </a:endParaRPr>
                    </a:p>
                  </a:txBody>
                  <a:tcPr marL="66502" marR="66502" marT="0" marB="0" anchor="b">
                    <a:lnL>
                      <a:noFill/>
                    </a:lnL>
                    <a:lnR>
                      <a:noFill/>
                    </a:lnR>
                    <a:lnT>
                      <a:noFill/>
                    </a:lnT>
                    <a:lnB>
                      <a:noFill/>
                    </a:lnB>
                  </a:tcPr>
                </a:tc>
                <a:tc gridSpan="6">
                  <a:txBody>
                    <a:bodyPr/>
                    <a:lstStyle/>
                    <a:p>
                      <a:pPr>
                        <a:lnSpc>
                          <a:spcPct val="107000"/>
                        </a:lnSpc>
                        <a:spcAft>
                          <a:spcPts val="0"/>
                        </a:spcAft>
                      </a:pPr>
                      <a:r>
                        <a:rPr lang="el-GR" sz="1100">
                          <a:solidFill>
                            <a:srgbClr val="000000"/>
                          </a:solidFill>
                          <a:latin typeface="Courier New"/>
                          <a:ea typeface="Times New Roman"/>
                          <a:cs typeface="Times New Roman"/>
                        </a:rPr>
                        <a:t>    </a:t>
                      </a:r>
                      <a:r>
                        <a:rPr lang="el-GR" sz="1100" b="1">
                          <a:solidFill>
                            <a:srgbClr val="0000FF"/>
                          </a:solidFill>
                          <a:latin typeface="Courier New"/>
                          <a:ea typeface="Times New Roman"/>
                          <a:cs typeface="Times New Roman"/>
                        </a:rPr>
                        <a:t>ΓΡΑΨΕ</a:t>
                      </a:r>
                      <a:r>
                        <a:rPr lang="el-GR" sz="1100">
                          <a:solidFill>
                            <a:srgbClr val="000000"/>
                          </a:solidFill>
                          <a:latin typeface="Courier New"/>
                          <a:ea typeface="Times New Roman"/>
                          <a:cs typeface="Times New Roman"/>
                        </a:rPr>
                        <a:t> </a:t>
                      </a:r>
                      <a:r>
                        <a:rPr lang="el-GR" sz="1100">
                          <a:solidFill>
                            <a:srgbClr val="800080"/>
                          </a:solidFill>
                          <a:latin typeface="Courier New"/>
                          <a:ea typeface="Times New Roman"/>
                          <a:cs typeface="Times New Roman"/>
                        </a:rPr>
                        <a:t>"Δεν δόθηκαν αποδεκτοί βαθμοί"</a:t>
                      </a:r>
                      <a:endParaRPr lang="el-GR" sz="1100">
                        <a:latin typeface="Calibri"/>
                        <a:ea typeface="Calibri"/>
                        <a:cs typeface="Times New Roman"/>
                      </a:endParaRPr>
                    </a:p>
                  </a:txBody>
                  <a:tcPr marL="66502" marR="66502" marT="0" marB="0" anchor="b">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240292">
                <a:tc>
                  <a:txBody>
                    <a:bodyPr/>
                    <a:lstStyle/>
                    <a:p>
                      <a:pPr algn="ctr">
                        <a:lnSpc>
                          <a:spcPct val="107000"/>
                        </a:lnSpc>
                        <a:spcAft>
                          <a:spcPts val="0"/>
                        </a:spcAft>
                      </a:pPr>
                      <a:r>
                        <a:rPr lang="el-GR" sz="1100">
                          <a:solidFill>
                            <a:srgbClr val="548235"/>
                          </a:solidFill>
                          <a:latin typeface="Courier New"/>
                          <a:ea typeface="Times New Roman"/>
                          <a:cs typeface="Times New Roman"/>
                        </a:rPr>
                        <a:t>21</a:t>
                      </a:r>
                      <a:endParaRPr lang="el-GR" sz="1100">
                        <a:latin typeface="Calibri"/>
                        <a:ea typeface="Calibri"/>
                        <a:cs typeface="Times New Roman"/>
                      </a:endParaRPr>
                    </a:p>
                  </a:txBody>
                  <a:tcPr marL="66502" marR="66502" marT="0" marB="0" anchor="b">
                    <a:lnL>
                      <a:noFill/>
                    </a:lnL>
                    <a:lnR>
                      <a:noFill/>
                    </a:lnR>
                    <a:lnT>
                      <a:noFill/>
                    </a:lnT>
                    <a:lnB>
                      <a:noFill/>
                    </a:lnB>
                  </a:tcPr>
                </a:tc>
                <a:tc gridSpan="2">
                  <a:txBody>
                    <a:bodyPr/>
                    <a:lstStyle/>
                    <a:p>
                      <a:pPr>
                        <a:lnSpc>
                          <a:spcPct val="107000"/>
                        </a:lnSpc>
                        <a:spcAft>
                          <a:spcPts val="0"/>
                        </a:spcAft>
                      </a:pPr>
                      <a:r>
                        <a:rPr lang="el-GR" sz="1100">
                          <a:solidFill>
                            <a:srgbClr val="000000"/>
                          </a:solidFill>
                          <a:latin typeface="Courier New"/>
                          <a:ea typeface="Times New Roman"/>
                          <a:cs typeface="Times New Roman"/>
                        </a:rPr>
                        <a:t>  </a:t>
                      </a:r>
                      <a:r>
                        <a:rPr lang="el-GR" sz="1100" b="1">
                          <a:solidFill>
                            <a:srgbClr val="0000FF"/>
                          </a:solidFill>
                          <a:latin typeface="Courier New"/>
                          <a:ea typeface="Times New Roman"/>
                          <a:cs typeface="Times New Roman"/>
                        </a:rPr>
                        <a:t>ΤΕΛΟΣ_ΑΝ</a:t>
                      </a:r>
                      <a:endParaRPr lang="el-GR" sz="1100">
                        <a:latin typeface="Calibri"/>
                        <a:ea typeface="Calibri"/>
                        <a:cs typeface="Times New Roman"/>
                      </a:endParaRPr>
                    </a:p>
                  </a:txBody>
                  <a:tcPr marL="66502" marR="66502" marT="0" marB="0" anchor="b">
                    <a:lnL>
                      <a:noFill/>
                    </a:lnL>
                    <a:lnR>
                      <a:noFill/>
                    </a:lnR>
                    <a:lnT>
                      <a:noFill/>
                    </a:lnT>
                    <a:lnB>
                      <a:noFill/>
                    </a:lnB>
                  </a:tcPr>
                </a:tc>
                <a:tc hMerge="1">
                  <a:txBody>
                    <a:bodyPr/>
                    <a:lstStyle/>
                    <a:p>
                      <a:endParaRPr lang="el-GR"/>
                    </a:p>
                  </a:txBody>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r>
              <a:tr h="240292">
                <a:tc>
                  <a:txBody>
                    <a:bodyPr/>
                    <a:lstStyle/>
                    <a:p>
                      <a:pPr algn="ctr">
                        <a:lnSpc>
                          <a:spcPct val="107000"/>
                        </a:lnSpc>
                        <a:spcAft>
                          <a:spcPts val="0"/>
                        </a:spcAft>
                      </a:pPr>
                      <a:r>
                        <a:rPr lang="el-GR" sz="1100">
                          <a:solidFill>
                            <a:srgbClr val="548235"/>
                          </a:solidFill>
                          <a:latin typeface="Courier New"/>
                          <a:ea typeface="Times New Roman"/>
                          <a:cs typeface="Times New Roman"/>
                        </a:rPr>
                        <a:t>22</a:t>
                      </a:r>
                      <a:endParaRPr lang="el-GR" sz="1100">
                        <a:latin typeface="Calibri"/>
                        <a:ea typeface="Calibri"/>
                        <a:cs typeface="Times New Roman"/>
                      </a:endParaRPr>
                    </a:p>
                  </a:txBody>
                  <a:tcPr marL="66502" marR="66502" marT="0" marB="0" anchor="b">
                    <a:lnL>
                      <a:noFill/>
                    </a:lnL>
                    <a:lnR>
                      <a:noFill/>
                    </a:lnR>
                    <a:lnT>
                      <a:noFill/>
                    </a:lnT>
                    <a:lnB>
                      <a:noFill/>
                    </a:lnB>
                  </a:tcPr>
                </a:tc>
                <a:tc gridSpan="3">
                  <a:txBody>
                    <a:bodyPr/>
                    <a:lstStyle/>
                    <a:p>
                      <a:pPr>
                        <a:lnSpc>
                          <a:spcPct val="107000"/>
                        </a:lnSpc>
                        <a:spcAft>
                          <a:spcPts val="0"/>
                        </a:spcAft>
                      </a:pPr>
                      <a:r>
                        <a:rPr lang="el-GR" sz="1100" b="1">
                          <a:solidFill>
                            <a:srgbClr val="0000FF"/>
                          </a:solidFill>
                          <a:latin typeface="Courier New"/>
                          <a:ea typeface="Times New Roman"/>
                          <a:cs typeface="Times New Roman"/>
                        </a:rPr>
                        <a:t>ΤΕΛΟΣ_ΠΡΟΓΡΑΜΜΑΤΟΣ</a:t>
                      </a:r>
                      <a:endParaRPr lang="el-GR" sz="1100">
                        <a:latin typeface="Calibri"/>
                        <a:ea typeface="Calibri"/>
                        <a:cs typeface="Times New Roman"/>
                      </a:endParaRPr>
                    </a:p>
                  </a:txBody>
                  <a:tcPr marL="66502" marR="66502" marT="0" marB="0" anchor="b">
                    <a:lnL>
                      <a:noFill/>
                    </a:lnL>
                    <a:lnR>
                      <a:noFill/>
                    </a:lnR>
                    <a:lnT>
                      <a:noFill/>
                    </a:lnT>
                    <a:lnB>
                      <a:noFill/>
                    </a:lnB>
                  </a:tcPr>
                </a:tc>
                <a:tc hMerge="1">
                  <a:txBody>
                    <a:bodyPr/>
                    <a:lstStyle/>
                    <a:p>
                      <a:endParaRPr lang="el-GR"/>
                    </a:p>
                  </a:txBody>
                  <a:tcPr/>
                </a:tc>
                <a:tc hMerge="1">
                  <a:txBody>
                    <a:bodyPr/>
                    <a:lstStyle/>
                    <a:p>
                      <a:endParaRPr lang="el-GR"/>
                    </a:p>
                  </a:txBody>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c>
                  <a:txBody>
                    <a:bodyPr/>
                    <a:lstStyle/>
                    <a:p>
                      <a:pPr>
                        <a:lnSpc>
                          <a:spcPct val="107000"/>
                        </a:lnSpc>
                      </a:pPr>
                      <a:endParaRPr lang="el-GR" sz="1100">
                        <a:latin typeface="Calibri"/>
                        <a:cs typeface="Times New Roman"/>
                      </a:endParaRPr>
                    </a:p>
                  </a:txBody>
                  <a:tcPr marL="66502" marR="66502" marT="0" marB="0" anchor="b">
                    <a:lnL>
                      <a:noFill/>
                    </a:lnL>
                    <a:lnR>
                      <a:noFill/>
                    </a:lnR>
                    <a:lnT>
                      <a:noFill/>
                    </a:lnT>
                    <a:lnB>
                      <a:noFill/>
                    </a:lnB>
                  </a:tcPr>
                </a:tc>
                <a:tc>
                  <a:txBody>
                    <a:bodyPr/>
                    <a:lstStyle/>
                    <a:p>
                      <a:pPr>
                        <a:lnSpc>
                          <a:spcPct val="107000"/>
                        </a:lnSpc>
                      </a:pPr>
                      <a:endParaRPr lang="el-GR" sz="1100" dirty="0">
                        <a:latin typeface="Calibri"/>
                        <a:cs typeface="Times New Roman"/>
                      </a:endParaRPr>
                    </a:p>
                  </a:txBody>
                  <a:tcPr marL="66502" marR="66502" marT="0" marB="0" anchor="b">
                    <a:lnL>
                      <a:noFill/>
                    </a:lnL>
                    <a:lnR>
                      <a:noFill/>
                    </a:lnR>
                    <a:lnT>
                      <a:noFill/>
                    </a:lnT>
                    <a:lnB>
                      <a:noFill/>
                    </a:lnB>
                  </a:tcPr>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14282" y="1500174"/>
            <a:ext cx="3929090" cy="4824426"/>
          </a:xfrm>
        </p:spPr>
        <p:txBody>
          <a:bodyPr>
            <a:normAutofit fontScale="85000" lnSpcReduction="20000"/>
          </a:bodyPr>
          <a:lstStyle/>
          <a:p>
            <a:r>
              <a:rPr lang="el-GR" dirty="0" smtClean="0"/>
              <a:t>«Μια επιχείρηση έχει τρία υποκαταστήματα. Να αναπτύξετε πρόγραμμα σε ΓΛΩΣΣΑ που να διαβάζει από το πληκτρολόγιο τα έσοδα κάθε υποκαταστήματος ανά τρίμηνο ενός έτους και να τα καταχωρεί σε πίνακα. Για κάθε υποκατάστημα να υπολογίζει και να εμφανίζει τα ετήσια έσοδα».</a:t>
            </a:r>
          </a:p>
          <a:p>
            <a:r>
              <a:rPr lang="en-US" b="1" dirty="0" err="1" smtClean="0"/>
              <a:t>i</a:t>
            </a:r>
            <a:r>
              <a:rPr lang="el-GR" b="1" dirty="0" smtClean="0"/>
              <a:t>)</a:t>
            </a:r>
            <a:r>
              <a:rPr lang="el-GR" dirty="0" smtClean="0"/>
              <a:t> Ποια λάθη εντοπίσατε κατά την εκτέλεση του προγράμματος; Προτείνετε διορθώσεις.</a:t>
            </a:r>
          </a:p>
          <a:p>
            <a:endParaRPr lang="el-GR" dirty="0"/>
          </a:p>
        </p:txBody>
      </p:sp>
      <p:sp>
        <p:nvSpPr>
          <p:cNvPr id="4" name="1 - Τίτλος"/>
          <p:cNvSpPr>
            <a:spLocks noGrp="1"/>
          </p:cNvSpPr>
          <p:nvPr>
            <p:ph type="title"/>
          </p:nvPr>
        </p:nvSpPr>
        <p:spPr>
          <a:xfrm>
            <a:off x="457200" y="704088"/>
            <a:ext cx="8229600" cy="510334"/>
          </a:xfrm>
        </p:spPr>
        <p:txBody>
          <a:bodyPr>
            <a:normAutofit/>
          </a:bodyPr>
          <a:lstStyle/>
          <a:p>
            <a:pPr algn="ctr"/>
            <a:r>
              <a:rPr lang="el-GR" sz="2400" dirty="0" smtClean="0">
                <a:solidFill>
                  <a:srgbClr val="FF0000"/>
                </a:solidFill>
              </a:rPr>
              <a:t>Παράδειγμα εντοπισμού λογικού λάθους </a:t>
            </a:r>
            <a:r>
              <a:rPr lang="el-GR" sz="2400" dirty="0" smtClean="0">
                <a:solidFill>
                  <a:schemeClr val="accent1">
                    <a:lumMod val="75000"/>
                  </a:schemeClr>
                </a:solidFill>
              </a:rPr>
              <a:t>πίνακες</a:t>
            </a:r>
            <a:endParaRPr lang="el-GR" sz="2400" dirty="0">
              <a:solidFill>
                <a:srgbClr val="FF0000"/>
              </a:solidFill>
            </a:endParaRPr>
          </a:p>
        </p:txBody>
      </p:sp>
      <p:graphicFrame>
        <p:nvGraphicFramePr>
          <p:cNvPr id="5" name="4 - Πίνακας"/>
          <p:cNvGraphicFramePr>
            <a:graphicFrameLocks noGrp="1"/>
          </p:cNvGraphicFramePr>
          <p:nvPr/>
        </p:nvGraphicFramePr>
        <p:xfrm>
          <a:off x="4143371" y="1357298"/>
          <a:ext cx="5000631" cy="5000661"/>
        </p:xfrm>
        <a:graphic>
          <a:graphicData uri="http://schemas.openxmlformats.org/drawingml/2006/table">
            <a:tbl>
              <a:tblPr/>
              <a:tblGrid>
                <a:gridCol w="416237"/>
                <a:gridCol w="1682725"/>
                <a:gridCol w="249888"/>
                <a:gridCol w="249888"/>
                <a:gridCol w="249888"/>
                <a:gridCol w="249888"/>
                <a:gridCol w="416237"/>
                <a:gridCol w="416237"/>
                <a:gridCol w="653406"/>
                <a:gridCol w="416237"/>
              </a:tblGrid>
              <a:tr h="366812">
                <a:tc>
                  <a:txBody>
                    <a:bodyPr/>
                    <a:lstStyle/>
                    <a:p>
                      <a:pPr algn="ctr">
                        <a:lnSpc>
                          <a:spcPct val="107000"/>
                        </a:lnSpc>
                        <a:spcAft>
                          <a:spcPts val="0"/>
                        </a:spcAft>
                      </a:pPr>
                      <a:endParaRPr lang="el-GR" sz="1000" dirty="0">
                        <a:latin typeface="Calibri"/>
                        <a:ea typeface="Calibri"/>
                        <a:cs typeface="Times New Roman"/>
                      </a:endParaRPr>
                    </a:p>
                  </a:txBody>
                  <a:tcPr marL="63795" marR="63795" marT="0" marB="0" anchor="b">
                    <a:lnL>
                      <a:noFill/>
                    </a:lnL>
                    <a:lnR>
                      <a:noFill/>
                    </a:lnR>
                    <a:lnT>
                      <a:noFill/>
                    </a:lnT>
                    <a:lnB>
                      <a:noFill/>
                    </a:lnB>
                  </a:tcPr>
                </a:tc>
                <a:tc gridSpan="5">
                  <a:txBody>
                    <a:bodyPr/>
                    <a:lstStyle/>
                    <a:p>
                      <a:pPr>
                        <a:lnSpc>
                          <a:spcPct val="107000"/>
                        </a:lnSpc>
                        <a:spcAft>
                          <a:spcPts val="0"/>
                        </a:spcAft>
                      </a:pPr>
                      <a:r>
                        <a:rPr lang="el-GR" sz="1200" b="1" dirty="0">
                          <a:solidFill>
                            <a:srgbClr val="0000FF"/>
                          </a:solidFill>
                          <a:latin typeface="Courier New"/>
                          <a:ea typeface="Times New Roman"/>
                          <a:cs typeface="Times New Roman"/>
                        </a:rPr>
                        <a:t>ΠΡΟΓΡΑΜΜΑ</a:t>
                      </a:r>
                      <a:r>
                        <a:rPr lang="el-GR" sz="1200" dirty="0">
                          <a:solidFill>
                            <a:srgbClr val="000000"/>
                          </a:solidFill>
                          <a:latin typeface="Courier New"/>
                          <a:ea typeface="Times New Roman"/>
                          <a:cs typeface="Times New Roman"/>
                        </a:rPr>
                        <a:t> </a:t>
                      </a:r>
                      <a:r>
                        <a:rPr lang="el-GR" sz="1200" dirty="0" err="1" smtClean="0">
                          <a:solidFill>
                            <a:srgbClr val="000000"/>
                          </a:solidFill>
                          <a:latin typeface="Courier New"/>
                          <a:ea typeface="Times New Roman"/>
                          <a:cs typeface="Times New Roman"/>
                        </a:rPr>
                        <a:t>Έσοδα_υποκαταστ</a:t>
                      </a:r>
                      <a:endParaRPr lang="el-GR" sz="1200" dirty="0">
                        <a:latin typeface="Calibri"/>
                        <a:ea typeface="Calibri"/>
                        <a:cs typeface="Times New Roman"/>
                      </a:endParaRPr>
                    </a:p>
                  </a:txBody>
                  <a:tcPr marL="63795" marR="63795" marT="0" marB="0" anchor="b">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a:txBody>
                    <a:bodyPr/>
                    <a:lstStyle/>
                    <a:p>
                      <a:pPr>
                        <a:lnSpc>
                          <a:spcPct val="107000"/>
                        </a:lnSpc>
                      </a:pPr>
                      <a:endParaRPr lang="el-GR" sz="1000" dirty="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dirty="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r>
              <a:tr h="283284">
                <a:tc>
                  <a:txBody>
                    <a:bodyPr/>
                    <a:lstStyle/>
                    <a:p>
                      <a:pPr algn="ctr">
                        <a:lnSpc>
                          <a:spcPct val="107000"/>
                        </a:lnSpc>
                        <a:spcAft>
                          <a:spcPts val="0"/>
                        </a:spcAft>
                      </a:pPr>
                      <a:endParaRPr lang="el-GR" sz="1000" dirty="0">
                        <a:latin typeface="Calibri"/>
                        <a:ea typeface="Calibri"/>
                        <a:cs typeface="Times New Roman"/>
                      </a:endParaRPr>
                    </a:p>
                  </a:txBody>
                  <a:tcPr marL="63795" marR="63795" marT="0" marB="0" anchor="b">
                    <a:lnL>
                      <a:noFill/>
                    </a:lnL>
                    <a:lnR>
                      <a:noFill/>
                    </a:lnR>
                    <a:lnT>
                      <a:noFill/>
                    </a:lnT>
                    <a:lnB>
                      <a:noFill/>
                    </a:lnB>
                  </a:tcPr>
                </a:tc>
                <a:tc gridSpan="2">
                  <a:txBody>
                    <a:bodyPr/>
                    <a:lstStyle/>
                    <a:p>
                      <a:pPr>
                        <a:lnSpc>
                          <a:spcPct val="107000"/>
                        </a:lnSpc>
                        <a:spcAft>
                          <a:spcPts val="0"/>
                        </a:spcAft>
                      </a:pPr>
                      <a:r>
                        <a:rPr lang="el-GR" sz="1200" b="1" dirty="0">
                          <a:solidFill>
                            <a:srgbClr val="0000FF"/>
                          </a:solidFill>
                          <a:latin typeface="Courier New"/>
                          <a:ea typeface="Times New Roman"/>
                          <a:cs typeface="Times New Roman"/>
                        </a:rPr>
                        <a:t>ΜΕΤΑΒΛΗΤΕΣ</a:t>
                      </a:r>
                      <a:endParaRPr lang="el-GR" sz="1200" dirty="0">
                        <a:latin typeface="Calibri"/>
                        <a:ea typeface="Calibri"/>
                        <a:cs typeface="Times New Roman"/>
                      </a:endParaRPr>
                    </a:p>
                  </a:txBody>
                  <a:tcPr marL="63795" marR="63795" marT="0" marB="0" anchor="b">
                    <a:lnL>
                      <a:noFill/>
                    </a:lnL>
                    <a:lnR>
                      <a:noFill/>
                    </a:lnR>
                    <a:lnT>
                      <a:noFill/>
                    </a:lnT>
                    <a:lnB>
                      <a:noFill/>
                    </a:lnB>
                  </a:tcPr>
                </a:tc>
                <a:tc hMerge="1">
                  <a:txBody>
                    <a:bodyPr/>
                    <a:lstStyle/>
                    <a:p>
                      <a:endParaRPr lang="el-GR"/>
                    </a:p>
                  </a:txBody>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r>
              <a:tr h="533517">
                <a:tc>
                  <a:txBody>
                    <a:bodyPr/>
                    <a:lstStyle/>
                    <a:p>
                      <a:pPr algn="ctr">
                        <a:lnSpc>
                          <a:spcPct val="107000"/>
                        </a:lnSpc>
                        <a:spcAft>
                          <a:spcPts val="0"/>
                        </a:spcAft>
                      </a:pPr>
                      <a:endParaRPr lang="el-GR" sz="1000" dirty="0">
                        <a:latin typeface="Calibri"/>
                        <a:ea typeface="Calibri"/>
                        <a:cs typeface="Times New Roman"/>
                      </a:endParaRPr>
                    </a:p>
                  </a:txBody>
                  <a:tcPr marL="63795" marR="63795" marT="0" marB="0" anchor="b">
                    <a:lnL>
                      <a:noFill/>
                    </a:lnL>
                    <a:lnR>
                      <a:noFill/>
                    </a:lnR>
                    <a:lnT>
                      <a:noFill/>
                    </a:lnT>
                    <a:lnB>
                      <a:noFill/>
                    </a:lnB>
                  </a:tcPr>
                </a:tc>
                <a:tc gridSpan="5">
                  <a:txBody>
                    <a:bodyPr/>
                    <a:lstStyle/>
                    <a:p>
                      <a:pPr>
                        <a:lnSpc>
                          <a:spcPct val="107000"/>
                        </a:lnSpc>
                        <a:spcAft>
                          <a:spcPts val="0"/>
                        </a:spcAft>
                      </a:pPr>
                      <a:r>
                        <a:rPr lang="el-GR" sz="1200" dirty="0">
                          <a:solidFill>
                            <a:srgbClr val="000000"/>
                          </a:solidFill>
                          <a:latin typeface="Courier New"/>
                          <a:ea typeface="Times New Roman"/>
                          <a:cs typeface="Times New Roman"/>
                        </a:rPr>
                        <a:t>  </a:t>
                      </a:r>
                      <a:r>
                        <a:rPr lang="el-GR" sz="1200" b="1" dirty="0" smtClean="0">
                          <a:solidFill>
                            <a:srgbClr val="0000FF"/>
                          </a:solidFill>
                          <a:latin typeface="Courier New"/>
                          <a:ea typeface="Times New Roman"/>
                          <a:cs typeface="Times New Roman"/>
                        </a:rPr>
                        <a:t>ΠΡΑΓΜΑΤΙΚΕΣ</a:t>
                      </a:r>
                      <a:r>
                        <a:rPr lang="el-GR" sz="1200" b="1" dirty="0" smtClean="0">
                          <a:solidFill>
                            <a:srgbClr val="FF0000"/>
                          </a:solidFill>
                          <a:latin typeface="Courier New"/>
                          <a:ea typeface="Times New Roman"/>
                          <a:cs typeface="Times New Roman"/>
                        </a:rPr>
                        <a:t>:</a:t>
                      </a:r>
                      <a:r>
                        <a:rPr lang="el-GR" sz="1200" dirty="0" smtClean="0">
                          <a:solidFill>
                            <a:srgbClr val="000000"/>
                          </a:solidFill>
                          <a:latin typeface="Courier New"/>
                          <a:ea typeface="Times New Roman"/>
                          <a:cs typeface="Times New Roman"/>
                        </a:rPr>
                        <a:t>ΕΣΟΔΑ</a:t>
                      </a:r>
                      <a:r>
                        <a:rPr lang="el-GR" sz="1200" b="1" dirty="0" smtClean="0">
                          <a:solidFill>
                            <a:srgbClr val="FF0000"/>
                          </a:solidFill>
                          <a:latin typeface="Courier New"/>
                          <a:ea typeface="Times New Roman"/>
                          <a:cs typeface="Times New Roman"/>
                        </a:rPr>
                        <a:t>[</a:t>
                      </a:r>
                      <a:r>
                        <a:rPr lang="el-GR" sz="1200" dirty="0" smtClean="0">
                          <a:solidFill>
                            <a:srgbClr val="008000"/>
                          </a:solidFill>
                          <a:latin typeface="Courier New"/>
                          <a:ea typeface="Times New Roman"/>
                          <a:cs typeface="Times New Roman"/>
                        </a:rPr>
                        <a:t>3</a:t>
                      </a:r>
                      <a:r>
                        <a:rPr lang="el-GR" sz="1200" b="1" dirty="0" smtClean="0">
                          <a:solidFill>
                            <a:srgbClr val="FF0000"/>
                          </a:solidFill>
                          <a:latin typeface="Courier New"/>
                          <a:ea typeface="Times New Roman"/>
                          <a:cs typeface="Times New Roman"/>
                        </a:rPr>
                        <a:t>,</a:t>
                      </a:r>
                      <a:r>
                        <a:rPr lang="el-GR" sz="1200" dirty="0" smtClean="0">
                          <a:solidFill>
                            <a:srgbClr val="008000"/>
                          </a:solidFill>
                          <a:latin typeface="Courier New"/>
                          <a:ea typeface="Times New Roman"/>
                          <a:cs typeface="Times New Roman"/>
                        </a:rPr>
                        <a:t>4</a:t>
                      </a:r>
                      <a:r>
                        <a:rPr lang="el-GR" sz="1200" b="1" dirty="0" smtClean="0">
                          <a:solidFill>
                            <a:srgbClr val="FF0000"/>
                          </a:solidFill>
                          <a:latin typeface="Courier New"/>
                          <a:ea typeface="Times New Roman"/>
                          <a:cs typeface="Times New Roman"/>
                        </a:rPr>
                        <a:t>],</a:t>
                      </a:r>
                      <a:r>
                        <a:rPr lang="el-GR" sz="1200" dirty="0" smtClean="0">
                          <a:solidFill>
                            <a:srgbClr val="000000"/>
                          </a:solidFill>
                          <a:latin typeface="Courier New"/>
                          <a:ea typeface="Times New Roman"/>
                          <a:cs typeface="Times New Roman"/>
                        </a:rPr>
                        <a:t>Άθ</a:t>
                      </a:r>
                      <a:endParaRPr lang="el-GR" sz="1200" dirty="0">
                        <a:latin typeface="Calibri"/>
                        <a:ea typeface="Calibri"/>
                        <a:cs typeface="Times New Roman"/>
                      </a:endParaRPr>
                    </a:p>
                  </a:txBody>
                  <a:tcPr marL="63795" marR="63795" marT="0" marB="0" anchor="b">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a:txBody>
                    <a:bodyPr/>
                    <a:lstStyle/>
                    <a:p>
                      <a:pPr>
                        <a:lnSpc>
                          <a:spcPct val="107000"/>
                        </a:lnSpc>
                      </a:pPr>
                      <a:endParaRPr lang="el-GR" sz="1000" dirty="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dirty="0">
                        <a:latin typeface="Calibri"/>
                        <a:cs typeface="Times New Roman"/>
                      </a:endParaRPr>
                    </a:p>
                  </a:txBody>
                  <a:tcPr marL="63795" marR="63795" marT="0" marB="0" anchor="b">
                    <a:lnL>
                      <a:noFill/>
                    </a:lnL>
                    <a:lnR>
                      <a:noFill/>
                    </a:lnR>
                    <a:lnT>
                      <a:noFill/>
                    </a:lnT>
                    <a:lnB>
                      <a:noFill/>
                    </a:lnB>
                  </a:tcPr>
                </a:tc>
              </a:tr>
              <a:tr h="283284">
                <a:tc>
                  <a:txBody>
                    <a:bodyPr/>
                    <a:lstStyle/>
                    <a:p>
                      <a:pPr algn="ctr">
                        <a:lnSpc>
                          <a:spcPct val="107000"/>
                        </a:lnSpc>
                        <a:spcAft>
                          <a:spcPts val="0"/>
                        </a:spcAft>
                      </a:pPr>
                      <a:endParaRPr lang="el-GR" sz="1000" dirty="0">
                        <a:latin typeface="Calibri"/>
                        <a:ea typeface="Calibri"/>
                        <a:cs typeface="Times New Roman"/>
                      </a:endParaRPr>
                    </a:p>
                  </a:txBody>
                  <a:tcPr marL="63795" marR="63795" marT="0" marB="0" anchor="b">
                    <a:lnL>
                      <a:noFill/>
                    </a:lnL>
                    <a:lnR>
                      <a:noFill/>
                    </a:lnR>
                    <a:lnT>
                      <a:noFill/>
                    </a:lnT>
                    <a:lnB>
                      <a:noFill/>
                    </a:lnB>
                  </a:tcPr>
                </a:tc>
                <a:tc gridSpan="3">
                  <a:txBody>
                    <a:bodyPr/>
                    <a:lstStyle/>
                    <a:p>
                      <a:pPr>
                        <a:lnSpc>
                          <a:spcPct val="107000"/>
                        </a:lnSpc>
                        <a:spcAft>
                          <a:spcPts val="0"/>
                        </a:spcAft>
                      </a:pPr>
                      <a:r>
                        <a:rPr lang="el-GR" sz="1200" dirty="0">
                          <a:solidFill>
                            <a:srgbClr val="000000"/>
                          </a:solidFill>
                          <a:latin typeface="Courier New"/>
                          <a:ea typeface="Times New Roman"/>
                          <a:cs typeface="Times New Roman"/>
                        </a:rPr>
                        <a:t>  </a:t>
                      </a:r>
                      <a:r>
                        <a:rPr lang="el-GR" sz="1200" b="1" dirty="0">
                          <a:solidFill>
                            <a:srgbClr val="0000FF"/>
                          </a:solidFill>
                          <a:latin typeface="Courier New"/>
                          <a:ea typeface="Times New Roman"/>
                          <a:cs typeface="Times New Roman"/>
                        </a:rPr>
                        <a:t>ΑΚΕΡΑΙΕΣ</a:t>
                      </a:r>
                      <a:r>
                        <a:rPr lang="el-GR" sz="1200" b="1" dirty="0">
                          <a:solidFill>
                            <a:srgbClr val="FF0000"/>
                          </a:solidFill>
                          <a:latin typeface="Courier New"/>
                          <a:ea typeface="Times New Roman"/>
                          <a:cs typeface="Times New Roman"/>
                        </a:rPr>
                        <a:t>:</a:t>
                      </a:r>
                      <a:r>
                        <a:rPr lang="el-GR" sz="1200" dirty="0">
                          <a:solidFill>
                            <a:srgbClr val="000000"/>
                          </a:solidFill>
                          <a:latin typeface="Courier New"/>
                          <a:ea typeface="Times New Roman"/>
                          <a:cs typeface="Times New Roman"/>
                        </a:rPr>
                        <a:t> Ι</a:t>
                      </a:r>
                      <a:r>
                        <a:rPr lang="el-GR" sz="1200" b="1" dirty="0">
                          <a:solidFill>
                            <a:srgbClr val="FF0000"/>
                          </a:solidFill>
                          <a:latin typeface="Courier New"/>
                          <a:ea typeface="Times New Roman"/>
                          <a:cs typeface="Times New Roman"/>
                        </a:rPr>
                        <a:t>,</a:t>
                      </a:r>
                      <a:r>
                        <a:rPr lang="el-GR" sz="1200" dirty="0">
                          <a:solidFill>
                            <a:srgbClr val="000000"/>
                          </a:solidFill>
                          <a:latin typeface="Courier New"/>
                          <a:ea typeface="Times New Roman"/>
                          <a:cs typeface="Times New Roman"/>
                        </a:rPr>
                        <a:t> Κ</a:t>
                      </a:r>
                      <a:endParaRPr lang="el-GR" sz="1200" dirty="0">
                        <a:latin typeface="Calibri"/>
                        <a:ea typeface="Calibri"/>
                        <a:cs typeface="Times New Roman"/>
                      </a:endParaRPr>
                    </a:p>
                  </a:txBody>
                  <a:tcPr marL="63795" marR="63795" marT="0" marB="0" anchor="b">
                    <a:lnL>
                      <a:noFill/>
                    </a:lnL>
                    <a:lnR>
                      <a:noFill/>
                    </a:lnR>
                    <a:lnT>
                      <a:noFill/>
                    </a:lnT>
                    <a:lnB>
                      <a:noFill/>
                    </a:lnB>
                  </a:tcPr>
                </a:tc>
                <a:tc hMerge="1">
                  <a:txBody>
                    <a:bodyPr/>
                    <a:lstStyle/>
                    <a:p>
                      <a:endParaRPr lang="el-GR"/>
                    </a:p>
                  </a:txBody>
                  <a:tcPr/>
                </a:tc>
                <a:tc hMerge="1">
                  <a:txBody>
                    <a:bodyPr/>
                    <a:lstStyle/>
                    <a:p>
                      <a:endParaRPr lang="el-GR"/>
                    </a:p>
                  </a:txBody>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r>
              <a:tr h="283284">
                <a:tc>
                  <a:txBody>
                    <a:bodyPr/>
                    <a:lstStyle/>
                    <a:p>
                      <a:pPr algn="ctr">
                        <a:lnSpc>
                          <a:spcPct val="107000"/>
                        </a:lnSpc>
                        <a:spcAft>
                          <a:spcPts val="0"/>
                        </a:spcAft>
                      </a:pPr>
                      <a:endParaRPr lang="el-GR" sz="1000" dirty="0">
                        <a:latin typeface="Calibri"/>
                        <a:ea typeface="Calibri"/>
                        <a:cs typeface="Times New Roman"/>
                      </a:endParaRPr>
                    </a:p>
                  </a:txBody>
                  <a:tcPr marL="63795" marR="63795" marT="0" marB="0" anchor="b">
                    <a:lnL>
                      <a:noFill/>
                    </a:lnL>
                    <a:lnR>
                      <a:noFill/>
                    </a:lnR>
                    <a:lnT>
                      <a:noFill/>
                    </a:lnT>
                    <a:lnB>
                      <a:noFill/>
                    </a:lnB>
                  </a:tcPr>
                </a:tc>
                <a:tc>
                  <a:txBody>
                    <a:bodyPr/>
                    <a:lstStyle/>
                    <a:p>
                      <a:pPr>
                        <a:lnSpc>
                          <a:spcPct val="107000"/>
                        </a:lnSpc>
                        <a:spcAft>
                          <a:spcPts val="0"/>
                        </a:spcAft>
                      </a:pPr>
                      <a:r>
                        <a:rPr lang="el-GR" sz="1200" b="1" dirty="0">
                          <a:solidFill>
                            <a:srgbClr val="0000FF"/>
                          </a:solidFill>
                          <a:latin typeface="Courier New"/>
                          <a:ea typeface="Times New Roman"/>
                          <a:cs typeface="Times New Roman"/>
                        </a:rPr>
                        <a:t>ΑΡΧΗ</a:t>
                      </a:r>
                      <a:endParaRPr lang="el-GR" sz="1200" dirty="0">
                        <a:latin typeface="Calibri"/>
                        <a:ea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dirty="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r>
              <a:tr h="283284">
                <a:tc>
                  <a:txBody>
                    <a:bodyPr/>
                    <a:lstStyle/>
                    <a:p>
                      <a:pPr algn="ctr">
                        <a:lnSpc>
                          <a:spcPct val="107000"/>
                        </a:lnSpc>
                        <a:spcAft>
                          <a:spcPts val="0"/>
                        </a:spcAft>
                      </a:pPr>
                      <a:endParaRPr lang="el-GR" sz="1000" dirty="0">
                        <a:latin typeface="Calibri"/>
                        <a:ea typeface="Calibri"/>
                        <a:cs typeface="Times New Roman"/>
                      </a:endParaRPr>
                    </a:p>
                  </a:txBody>
                  <a:tcPr marL="63795" marR="63795" marT="0" marB="0" anchor="b">
                    <a:lnL>
                      <a:noFill/>
                    </a:lnL>
                    <a:lnR>
                      <a:noFill/>
                    </a:lnR>
                    <a:lnT>
                      <a:noFill/>
                    </a:lnT>
                    <a:lnB>
                      <a:noFill/>
                    </a:lnB>
                  </a:tcPr>
                </a:tc>
                <a:tc gridSpan="2">
                  <a:txBody>
                    <a:bodyPr/>
                    <a:lstStyle/>
                    <a:p>
                      <a:pPr>
                        <a:lnSpc>
                          <a:spcPct val="107000"/>
                        </a:lnSpc>
                        <a:spcAft>
                          <a:spcPts val="0"/>
                        </a:spcAft>
                      </a:pPr>
                      <a:r>
                        <a:rPr lang="el-GR" sz="1200" dirty="0">
                          <a:solidFill>
                            <a:srgbClr val="000000"/>
                          </a:solidFill>
                          <a:latin typeface="Courier New"/>
                          <a:ea typeface="Times New Roman"/>
                          <a:cs typeface="Times New Roman"/>
                        </a:rPr>
                        <a:t>  </a:t>
                      </a:r>
                      <a:r>
                        <a:rPr lang="el-GR" sz="1200" dirty="0" err="1" smtClean="0">
                          <a:solidFill>
                            <a:srgbClr val="000000"/>
                          </a:solidFill>
                          <a:latin typeface="Courier New"/>
                          <a:ea typeface="Times New Roman"/>
                          <a:cs typeface="Times New Roman"/>
                        </a:rPr>
                        <a:t>Άθ</a:t>
                      </a:r>
                      <a:r>
                        <a:rPr lang="el-GR" sz="1200" dirty="0">
                          <a:solidFill>
                            <a:srgbClr val="000000"/>
                          </a:solidFill>
                          <a:latin typeface="Courier New"/>
                          <a:ea typeface="Times New Roman"/>
                          <a:cs typeface="Times New Roman"/>
                        </a:rPr>
                        <a:t> </a:t>
                      </a:r>
                      <a:r>
                        <a:rPr lang="el-GR" sz="1200" b="1" dirty="0">
                          <a:solidFill>
                            <a:srgbClr val="FF0000"/>
                          </a:solidFill>
                          <a:latin typeface="Courier New"/>
                          <a:ea typeface="Times New Roman"/>
                          <a:cs typeface="Times New Roman"/>
                        </a:rPr>
                        <a:t>&lt;-</a:t>
                      </a:r>
                      <a:r>
                        <a:rPr lang="el-GR" sz="1200" dirty="0">
                          <a:solidFill>
                            <a:srgbClr val="000000"/>
                          </a:solidFill>
                          <a:latin typeface="Courier New"/>
                          <a:ea typeface="Times New Roman"/>
                          <a:cs typeface="Times New Roman"/>
                        </a:rPr>
                        <a:t> </a:t>
                      </a:r>
                      <a:r>
                        <a:rPr lang="el-GR" sz="1200" dirty="0">
                          <a:solidFill>
                            <a:srgbClr val="008000"/>
                          </a:solidFill>
                          <a:latin typeface="Courier New"/>
                          <a:ea typeface="Times New Roman"/>
                          <a:cs typeface="Times New Roman"/>
                        </a:rPr>
                        <a:t>0</a:t>
                      </a:r>
                      <a:endParaRPr lang="el-GR" sz="1200" dirty="0">
                        <a:latin typeface="Calibri"/>
                        <a:ea typeface="Calibri"/>
                        <a:cs typeface="Times New Roman"/>
                      </a:endParaRPr>
                    </a:p>
                  </a:txBody>
                  <a:tcPr marL="63795" marR="63795" marT="0" marB="0" anchor="b">
                    <a:lnL>
                      <a:noFill/>
                    </a:lnL>
                    <a:lnR>
                      <a:noFill/>
                    </a:lnR>
                    <a:lnT>
                      <a:noFill/>
                    </a:lnT>
                    <a:lnB>
                      <a:noFill/>
                    </a:lnB>
                  </a:tcPr>
                </a:tc>
                <a:tc hMerge="1">
                  <a:txBody>
                    <a:bodyPr/>
                    <a:lstStyle/>
                    <a:p>
                      <a:endParaRPr lang="el-GR"/>
                    </a:p>
                  </a:txBody>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r>
              <a:tr h="366812">
                <a:tc>
                  <a:txBody>
                    <a:bodyPr/>
                    <a:lstStyle/>
                    <a:p>
                      <a:pPr algn="ctr">
                        <a:lnSpc>
                          <a:spcPct val="107000"/>
                        </a:lnSpc>
                        <a:spcAft>
                          <a:spcPts val="0"/>
                        </a:spcAft>
                      </a:pPr>
                      <a:endParaRPr lang="el-GR" sz="1000" dirty="0">
                        <a:latin typeface="Calibri"/>
                        <a:ea typeface="Calibri"/>
                        <a:cs typeface="Times New Roman"/>
                      </a:endParaRPr>
                    </a:p>
                  </a:txBody>
                  <a:tcPr marL="63795" marR="63795" marT="0" marB="0" anchor="b">
                    <a:lnL>
                      <a:noFill/>
                    </a:lnL>
                    <a:lnR>
                      <a:noFill/>
                    </a:lnR>
                    <a:lnT>
                      <a:noFill/>
                    </a:lnT>
                    <a:lnB>
                      <a:noFill/>
                    </a:lnB>
                  </a:tcPr>
                </a:tc>
                <a:tc gridSpan="3">
                  <a:txBody>
                    <a:bodyPr/>
                    <a:lstStyle/>
                    <a:p>
                      <a:pPr>
                        <a:lnSpc>
                          <a:spcPct val="107000"/>
                        </a:lnSpc>
                        <a:spcAft>
                          <a:spcPts val="0"/>
                        </a:spcAft>
                      </a:pPr>
                      <a:r>
                        <a:rPr lang="el-GR" sz="1200" dirty="0">
                          <a:solidFill>
                            <a:srgbClr val="000000"/>
                          </a:solidFill>
                          <a:latin typeface="Courier New"/>
                          <a:ea typeface="Times New Roman"/>
                          <a:cs typeface="Times New Roman"/>
                        </a:rPr>
                        <a:t>  </a:t>
                      </a:r>
                      <a:r>
                        <a:rPr lang="el-GR" sz="1200" b="1" dirty="0">
                          <a:solidFill>
                            <a:srgbClr val="0000FF"/>
                          </a:solidFill>
                          <a:latin typeface="Courier New"/>
                          <a:ea typeface="Times New Roman"/>
                          <a:cs typeface="Times New Roman"/>
                        </a:rPr>
                        <a:t>ΓΙΑ</a:t>
                      </a:r>
                      <a:r>
                        <a:rPr lang="el-GR" sz="1200" dirty="0">
                          <a:solidFill>
                            <a:srgbClr val="000000"/>
                          </a:solidFill>
                          <a:latin typeface="Courier New"/>
                          <a:ea typeface="Times New Roman"/>
                          <a:cs typeface="Times New Roman"/>
                        </a:rPr>
                        <a:t> Ι </a:t>
                      </a:r>
                      <a:r>
                        <a:rPr lang="el-GR" sz="1200" b="1" dirty="0">
                          <a:solidFill>
                            <a:srgbClr val="0000FF"/>
                          </a:solidFill>
                          <a:latin typeface="Courier New"/>
                          <a:ea typeface="Times New Roman"/>
                          <a:cs typeface="Times New Roman"/>
                        </a:rPr>
                        <a:t>ΑΠΟ</a:t>
                      </a:r>
                      <a:r>
                        <a:rPr lang="el-GR" sz="1200" dirty="0">
                          <a:solidFill>
                            <a:srgbClr val="000000"/>
                          </a:solidFill>
                          <a:latin typeface="Courier New"/>
                          <a:ea typeface="Times New Roman"/>
                          <a:cs typeface="Times New Roman"/>
                        </a:rPr>
                        <a:t> </a:t>
                      </a:r>
                      <a:r>
                        <a:rPr lang="el-GR" sz="1200" dirty="0">
                          <a:solidFill>
                            <a:srgbClr val="008000"/>
                          </a:solidFill>
                          <a:latin typeface="Courier New"/>
                          <a:ea typeface="Times New Roman"/>
                          <a:cs typeface="Times New Roman"/>
                        </a:rPr>
                        <a:t>1</a:t>
                      </a:r>
                      <a:r>
                        <a:rPr lang="el-GR" sz="1200" dirty="0">
                          <a:solidFill>
                            <a:srgbClr val="000000"/>
                          </a:solidFill>
                          <a:latin typeface="Courier New"/>
                          <a:ea typeface="Times New Roman"/>
                          <a:cs typeface="Times New Roman"/>
                        </a:rPr>
                        <a:t> </a:t>
                      </a:r>
                      <a:r>
                        <a:rPr lang="el-GR" sz="1200" b="1" dirty="0">
                          <a:solidFill>
                            <a:srgbClr val="0000FF"/>
                          </a:solidFill>
                          <a:latin typeface="Courier New"/>
                          <a:ea typeface="Times New Roman"/>
                          <a:cs typeface="Times New Roman"/>
                        </a:rPr>
                        <a:t>ΜΕΧΡΙ</a:t>
                      </a:r>
                      <a:r>
                        <a:rPr lang="el-GR" sz="1200" dirty="0">
                          <a:solidFill>
                            <a:srgbClr val="000000"/>
                          </a:solidFill>
                          <a:latin typeface="Courier New"/>
                          <a:ea typeface="Times New Roman"/>
                          <a:cs typeface="Times New Roman"/>
                        </a:rPr>
                        <a:t> </a:t>
                      </a:r>
                      <a:r>
                        <a:rPr lang="el-GR" sz="1200" dirty="0">
                          <a:solidFill>
                            <a:srgbClr val="008000"/>
                          </a:solidFill>
                          <a:latin typeface="Courier New"/>
                          <a:ea typeface="Times New Roman"/>
                          <a:cs typeface="Times New Roman"/>
                        </a:rPr>
                        <a:t>3</a:t>
                      </a:r>
                      <a:endParaRPr lang="el-GR" sz="1200" dirty="0">
                        <a:latin typeface="Calibri"/>
                        <a:ea typeface="Calibri"/>
                        <a:cs typeface="Times New Roman"/>
                      </a:endParaRPr>
                    </a:p>
                  </a:txBody>
                  <a:tcPr marL="63795" marR="63795" marT="0" marB="0" anchor="b">
                    <a:lnL>
                      <a:noFill/>
                    </a:lnL>
                    <a:lnR>
                      <a:noFill/>
                    </a:lnR>
                    <a:lnT>
                      <a:noFill/>
                    </a:lnT>
                    <a:lnB>
                      <a:noFill/>
                    </a:lnB>
                  </a:tcPr>
                </a:tc>
                <a:tc hMerge="1">
                  <a:txBody>
                    <a:bodyPr/>
                    <a:lstStyle/>
                    <a:p>
                      <a:endParaRPr lang="el-GR"/>
                    </a:p>
                  </a:txBody>
                  <a:tcPr/>
                </a:tc>
                <a:tc hMerge="1">
                  <a:txBody>
                    <a:bodyPr/>
                    <a:lstStyle/>
                    <a:p>
                      <a:endParaRPr lang="el-GR"/>
                    </a:p>
                  </a:txBody>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r>
              <a:tr h="366812">
                <a:tc>
                  <a:txBody>
                    <a:bodyPr/>
                    <a:lstStyle/>
                    <a:p>
                      <a:pPr algn="ctr">
                        <a:lnSpc>
                          <a:spcPct val="107000"/>
                        </a:lnSpc>
                        <a:spcAft>
                          <a:spcPts val="0"/>
                        </a:spcAft>
                      </a:pPr>
                      <a:endParaRPr lang="el-GR" sz="1000" dirty="0">
                        <a:latin typeface="Calibri"/>
                        <a:ea typeface="Calibri"/>
                        <a:cs typeface="Times New Roman"/>
                      </a:endParaRPr>
                    </a:p>
                  </a:txBody>
                  <a:tcPr marL="63795" marR="63795" marT="0" marB="0" anchor="b">
                    <a:lnL>
                      <a:noFill/>
                    </a:lnL>
                    <a:lnR>
                      <a:noFill/>
                    </a:lnR>
                    <a:lnT>
                      <a:noFill/>
                    </a:lnT>
                    <a:lnB>
                      <a:noFill/>
                    </a:lnB>
                  </a:tcPr>
                </a:tc>
                <a:tc gridSpan="9">
                  <a:txBody>
                    <a:bodyPr/>
                    <a:lstStyle/>
                    <a:p>
                      <a:pPr>
                        <a:lnSpc>
                          <a:spcPct val="107000"/>
                        </a:lnSpc>
                        <a:spcAft>
                          <a:spcPts val="0"/>
                        </a:spcAft>
                      </a:pPr>
                      <a:r>
                        <a:rPr lang="el-GR" sz="1200" dirty="0">
                          <a:solidFill>
                            <a:srgbClr val="000000"/>
                          </a:solidFill>
                          <a:latin typeface="Courier New"/>
                          <a:ea typeface="Times New Roman"/>
                          <a:cs typeface="Times New Roman"/>
                        </a:rPr>
                        <a:t>    </a:t>
                      </a:r>
                      <a:r>
                        <a:rPr lang="el-GR" sz="1200" b="1" dirty="0">
                          <a:solidFill>
                            <a:srgbClr val="0000FF"/>
                          </a:solidFill>
                          <a:latin typeface="Courier New"/>
                          <a:ea typeface="Times New Roman"/>
                          <a:cs typeface="Times New Roman"/>
                        </a:rPr>
                        <a:t>ΓΡΑΨΕ</a:t>
                      </a:r>
                      <a:r>
                        <a:rPr lang="el-GR" sz="1200" dirty="0">
                          <a:solidFill>
                            <a:srgbClr val="000000"/>
                          </a:solidFill>
                          <a:latin typeface="Courier New"/>
                          <a:ea typeface="Times New Roman"/>
                          <a:cs typeface="Times New Roman"/>
                        </a:rPr>
                        <a:t> </a:t>
                      </a:r>
                      <a:r>
                        <a:rPr lang="el-GR" sz="1200" dirty="0">
                          <a:solidFill>
                            <a:srgbClr val="800080"/>
                          </a:solidFill>
                          <a:latin typeface="Courier New"/>
                          <a:ea typeface="Times New Roman"/>
                          <a:cs typeface="Times New Roman"/>
                        </a:rPr>
                        <a:t>'Δώσε τα έσοδα των </a:t>
                      </a:r>
                      <a:r>
                        <a:rPr lang="el-GR" sz="1200" dirty="0" smtClean="0">
                          <a:solidFill>
                            <a:srgbClr val="800080"/>
                          </a:solidFill>
                          <a:latin typeface="Courier New"/>
                          <a:ea typeface="Times New Roman"/>
                          <a:cs typeface="Times New Roman"/>
                        </a:rPr>
                        <a:t>τριμήνων'</a:t>
                      </a:r>
                      <a:r>
                        <a:rPr lang="el-GR" sz="1200" b="1" dirty="0" smtClean="0">
                          <a:solidFill>
                            <a:srgbClr val="FF0000"/>
                          </a:solidFill>
                          <a:latin typeface="Courier New"/>
                          <a:ea typeface="Times New Roman"/>
                          <a:cs typeface="Times New Roman"/>
                        </a:rPr>
                        <a:t>,</a:t>
                      </a:r>
                      <a:r>
                        <a:rPr lang="el-GR" sz="1200" dirty="0">
                          <a:solidFill>
                            <a:srgbClr val="000000"/>
                          </a:solidFill>
                          <a:latin typeface="Courier New"/>
                          <a:ea typeface="Times New Roman"/>
                          <a:cs typeface="Times New Roman"/>
                        </a:rPr>
                        <a:t> Ι</a:t>
                      </a:r>
                      <a:r>
                        <a:rPr lang="el-GR" sz="1200" b="1" dirty="0">
                          <a:solidFill>
                            <a:srgbClr val="FF0000"/>
                          </a:solidFill>
                          <a:latin typeface="Courier New"/>
                          <a:ea typeface="Times New Roman"/>
                          <a:cs typeface="Times New Roman"/>
                        </a:rPr>
                        <a:t>,</a:t>
                      </a:r>
                      <a:r>
                        <a:rPr lang="el-GR" sz="1200" dirty="0">
                          <a:solidFill>
                            <a:srgbClr val="000000"/>
                          </a:solidFill>
                          <a:latin typeface="Courier New"/>
                          <a:ea typeface="Times New Roman"/>
                          <a:cs typeface="Times New Roman"/>
                        </a:rPr>
                        <a:t> </a:t>
                      </a:r>
                      <a:endParaRPr lang="el-GR" sz="1200" dirty="0">
                        <a:latin typeface="Calibri"/>
                        <a:ea typeface="Calibri"/>
                        <a:cs typeface="Times New Roman"/>
                      </a:endParaRPr>
                    </a:p>
                  </a:txBody>
                  <a:tcPr marL="63795" marR="63795" marT="0" marB="0" anchor="b">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283284">
                <a:tc>
                  <a:txBody>
                    <a:bodyPr/>
                    <a:lstStyle/>
                    <a:p>
                      <a:pPr algn="ctr">
                        <a:lnSpc>
                          <a:spcPct val="107000"/>
                        </a:lnSpc>
                        <a:spcAft>
                          <a:spcPts val="0"/>
                        </a:spcAft>
                      </a:pPr>
                      <a:endParaRPr lang="el-GR" sz="1000" dirty="0">
                        <a:latin typeface="Calibri"/>
                        <a:ea typeface="Calibri"/>
                        <a:cs typeface="Times New Roman"/>
                      </a:endParaRPr>
                    </a:p>
                  </a:txBody>
                  <a:tcPr marL="63795" marR="63795" marT="0" marB="0" anchor="b">
                    <a:lnL>
                      <a:noFill/>
                    </a:lnL>
                    <a:lnR>
                      <a:noFill/>
                    </a:lnR>
                    <a:lnT>
                      <a:noFill/>
                    </a:lnT>
                    <a:lnB>
                      <a:noFill/>
                    </a:lnB>
                  </a:tcPr>
                </a:tc>
                <a:tc gridSpan="4">
                  <a:txBody>
                    <a:bodyPr/>
                    <a:lstStyle/>
                    <a:p>
                      <a:pPr>
                        <a:lnSpc>
                          <a:spcPct val="107000"/>
                        </a:lnSpc>
                        <a:spcAft>
                          <a:spcPts val="0"/>
                        </a:spcAft>
                      </a:pPr>
                      <a:r>
                        <a:rPr lang="el-GR" sz="1200" dirty="0">
                          <a:solidFill>
                            <a:srgbClr val="000000"/>
                          </a:solidFill>
                          <a:latin typeface="Courier New"/>
                          <a:ea typeface="Times New Roman"/>
                          <a:cs typeface="Times New Roman"/>
                        </a:rPr>
                        <a:t>    </a:t>
                      </a:r>
                      <a:r>
                        <a:rPr lang="el-GR" sz="1200" b="1" dirty="0">
                          <a:solidFill>
                            <a:srgbClr val="0000FF"/>
                          </a:solidFill>
                          <a:latin typeface="Courier New"/>
                          <a:ea typeface="Times New Roman"/>
                          <a:cs typeface="Times New Roman"/>
                        </a:rPr>
                        <a:t>ΓΙΑ</a:t>
                      </a:r>
                      <a:r>
                        <a:rPr lang="el-GR" sz="1200" dirty="0">
                          <a:solidFill>
                            <a:srgbClr val="000000"/>
                          </a:solidFill>
                          <a:latin typeface="Courier New"/>
                          <a:ea typeface="Times New Roman"/>
                          <a:cs typeface="Times New Roman"/>
                        </a:rPr>
                        <a:t> Κ </a:t>
                      </a:r>
                      <a:r>
                        <a:rPr lang="el-GR" sz="1200" b="1" dirty="0">
                          <a:solidFill>
                            <a:srgbClr val="0000FF"/>
                          </a:solidFill>
                          <a:latin typeface="Courier New"/>
                          <a:ea typeface="Times New Roman"/>
                          <a:cs typeface="Times New Roman"/>
                        </a:rPr>
                        <a:t>ΑΠΟ</a:t>
                      </a:r>
                      <a:r>
                        <a:rPr lang="el-GR" sz="1200" dirty="0">
                          <a:solidFill>
                            <a:srgbClr val="000000"/>
                          </a:solidFill>
                          <a:latin typeface="Courier New"/>
                          <a:ea typeface="Times New Roman"/>
                          <a:cs typeface="Times New Roman"/>
                        </a:rPr>
                        <a:t> </a:t>
                      </a:r>
                      <a:r>
                        <a:rPr lang="el-GR" sz="1200" dirty="0">
                          <a:solidFill>
                            <a:srgbClr val="008000"/>
                          </a:solidFill>
                          <a:latin typeface="Courier New"/>
                          <a:ea typeface="Times New Roman"/>
                          <a:cs typeface="Times New Roman"/>
                        </a:rPr>
                        <a:t>1</a:t>
                      </a:r>
                      <a:r>
                        <a:rPr lang="el-GR" sz="1200" dirty="0">
                          <a:solidFill>
                            <a:srgbClr val="000000"/>
                          </a:solidFill>
                          <a:latin typeface="Courier New"/>
                          <a:ea typeface="Times New Roman"/>
                          <a:cs typeface="Times New Roman"/>
                        </a:rPr>
                        <a:t> </a:t>
                      </a:r>
                      <a:r>
                        <a:rPr lang="el-GR" sz="1200" b="1" dirty="0">
                          <a:solidFill>
                            <a:srgbClr val="0000FF"/>
                          </a:solidFill>
                          <a:latin typeface="Courier New"/>
                          <a:ea typeface="Times New Roman"/>
                          <a:cs typeface="Times New Roman"/>
                        </a:rPr>
                        <a:t>ΜΕΧΡΙ</a:t>
                      </a:r>
                      <a:r>
                        <a:rPr lang="el-GR" sz="1200" dirty="0">
                          <a:solidFill>
                            <a:srgbClr val="000000"/>
                          </a:solidFill>
                          <a:latin typeface="Courier New"/>
                          <a:ea typeface="Times New Roman"/>
                          <a:cs typeface="Times New Roman"/>
                        </a:rPr>
                        <a:t> </a:t>
                      </a:r>
                      <a:r>
                        <a:rPr lang="el-GR" sz="1200" dirty="0">
                          <a:solidFill>
                            <a:srgbClr val="008000"/>
                          </a:solidFill>
                          <a:latin typeface="Courier New"/>
                          <a:ea typeface="Times New Roman"/>
                          <a:cs typeface="Times New Roman"/>
                        </a:rPr>
                        <a:t>4</a:t>
                      </a:r>
                      <a:endParaRPr lang="el-GR" sz="1200" dirty="0">
                        <a:latin typeface="Calibri"/>
                        <a:ea typeface="Calibri"/>
                        <a:cs typeface="Times New Roman"/>
                      </a:endParaRPr>
                    </a:p>
                  </a:txBody>
                  <a:tcPr marL="63795" marR="63795" marT="0" marB="0" anchor="b">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r>
              <a:tr h="366812">
                <a:tc>
                  <a:txBody>
                    <a:bodyPr/>
                    <a:lstStyle/>
                    <a:p>
                      <a:pPr algn="ctr">
                        <a:lnSpc>
                          <a:spcPct val="107000"/>
                        </a:lnSpc>
                        <a:spcAft>
                          <a:spcPts val="0"/>
                        </a:spcAft>
                      </a:pPr>
                      <a:endParaRPr lang="el-GR" sz="1000" dirty="0">
                        <a:latin typeface="Calibri"/>
                        <a:ea typeface="Calibri"/>
                        <a:cs typeface="Times New Roman"/>
                      </a:endParaRPr>
                    </a:p>
                  </a:txBody>
                  <a:tcPr marL="63795" marR="63795" marT="0" marB="0" anchor="b">
                    <a:lnL>
                      <a:noFill/>
                    </a:lnL>
                    <a:lnR>
                      <a:noFill/>
                    </a:lnR>
                    <a:lnT>
                      <a:noFill/>
                    </a:lnT>
                    <a:lnB>
                      <a:noFill/>
                    </a:lnB>
                  </a:tcPr>
                </a:tc>
                <a:tc gridSpan="4">
                  <a:txBody>
                    <a:bodyPr/>
                    <a:lstStyle/>
                    <a:p>
                      <a:pPr>
                        <a:lnSpc>
                          <a:spcPct val="107000"/>
                        </a:lnSpc>
                        <a:spcAft>
                          <a:spcPts val="0"/>
                        </a:spcAft>
                      </a:pPr>
                      <a:r>
                        <a:rPr lang="el-GR" sz="1200" dirty="0">
                          <a:solidFill>
                            <a:srgbClr val="000000"/>
                          </a:solidFill>
                          <a:latin typeface="Courier New"/>
                          <a:ea typeface="Times New Roman"/>
                          <a:cs typeface="Times New Roman"/>
                        </a:rPr>
                        <a:t>     </a:t>
                      </a:r>
                      <a:r>
                        <a:rPr lang="el-GR" sz="1200" b="1" dirty="0" smtClean="0">
                          <a:solidFill>
                            <a:srgbClr val="0000FF"/>
                          </a:solidFill>
                          <a:latin typeface="Courier New"/>
                          <a:ea typeface="Times New Roman"/>
                          <a:cs typeface="Times New Roman"/>
                        </a:rPr>
                        <a:t>ΔΙΑΒΑΣΕ</a:t>
                      </a:r>
                      <a:r>
                        <a:rPr lang="el-GR" sz="1200" dirty="0">
                          <a:solidFill>
                            <a:srgbClr val="000000"/>
                          </a:solidFill>
                          <a:latin typeface="Courier New"/>
                          <a:ea typeface="Times New Roman"/>
                          <a:cs typeface="Times New Roman"/>
                        </a:rPr>
                        <a:t> </a:t>
                      </a:r>
                      <a:r>
                        <a:rPr lang="el-GR" sz="1200" dirty="0" smtClean="0">
                          <a:solidFill>
                            <a:srgbClr val="000000"/>
                          </a:solidFill>
                          <a:latin typeface="Courier New"/>
                          <a:ea typeface="Times New Roman"/>
                          <a:cs typeface="Times New Roman"/>
                        </a:rPr>
                        <a:t>ΕΣΟΔΑ</a:t>
                      </a:r>
                      <a:r>
                        <a:rPr lang="el-GR" sz="1200" b="1" dirty="0" smtClean="0">
                          <a:solidFill>
                            <a:srgbClr val="FF0000"/>
                          </a:solidFill>
                          <a:latin typeface="Courier New"/>
                          <a:ea typeface="Times New Roman"/>
                          <a:cs typeface="Times New Roman"/>
                        </a:rPr>
                        <a:t>[</a:t>
                      </a:r>
                      <a:r>
                        <a:rPr lang="el-GR" sz="1200" dirty="0" smtClean="0">
                          <a:solidFill>
                            <a:srgbClr val="000000"/>
                          </a:solidFill>
                          <a:latin typeface="Courier New"/>
                          <a:ea typeface="Times New Roman"/>
                          <a:cs typeface="Times New Roman"/>
                        </a:rPr>
                        <a:t>Ι</a:t>
                      </a:r>
                      <a:r>
                        <a:rPr lang="el-GR" sz="1200" b="1" dirty="0" smtClean="0">
                          <a:solidFill>
                            <a:srgbClr val="FF0000"/>
                          </a:solidFill>
                          <a:latin typeface="Courier New"/>
                          <a:ea typeface="Times New Roman"/>
                          <a:cs typeface="Times New Roman"/>
                        </a:rPr>
                        <a:t>,</a:t>
                      </a:r>
                      <a:r>
                        <a:rPr lang="el-GR" sz="1200" dirty="0" smtClean="0">
                          <a:solidFill>
                            <a:srgbClr val="000000"/>
                          </a:solidFill>
                          <a:latin typeface="Courier New"/>
                          <a:ea typeface="Times New Roman"/>
                          <a:cs typeface="Times New Roman"/>
                        </a:rPr>
                        <a:t>Κ]</a:t>
                      </a:r>
                      <a:r>
                        <a:rPr lang="el-GR" sz="1200" dirty="0">
                          <a:solidFill>
                            <a:srgbClr val="000000"/>
                          </a:solidFill>
                          <a:latin typeface="Courier New"/>
                          <a:ea typeface="Times New Roman"/>
                          <a:cs typeface="Times New Roman"/>
                        </a:rPr>
                        <a:t> </a:t>
                      </a:r>
                      <a:endParaRPr lang="el-GR" sz="1200" dirty="0">
                        <a:latin typeface="Calibri"/>
                        <a:ea typeface="Calibri"/>
                        <a:cs typeface="Times New Roman"/>
                      </a:endParaRPr>
                    </a:p>
                  </a:txBody>
                  <a:tcPr marL="63795" marR="63795" marT="0" marB="0" anchor="b">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r>
              <a:tr h="366812">
                <a:tc>
                  <a:txBody>
                    <a:bodyPr/>
                    <a:lstStyle/>
                    <a:p>
                      <a:pPr algn="ctr">
                        <a:lnSpc>
                          <a:spcPct val="107000"/>
                        </a:lnSpc>
                        <a:spcAft>
                          <a:spcPts val="0"/>
                        </a:spcAft>
                      </a:pPr>
                      <a:endParaRPr lang="el-GR" sz="1000" dirty="0">
                        <a:latin typeface="Calibri"/>
                        <a:ea typeface="Calibri"/>
                        <a:cs typeface="Times New Roman"/>
                      </a:endParaRPr>
                    </a:p>
                  </a:txBody>
                  <a:tcPr marL="63795" marR="63795" marT="0" marB="0" anchor="b">
                    <a:lnL>
                      <a:noFill/>
                    </a:lnL>
                    <a:lnR>
                      <a:noFill/>
                    </a:lnR>
                    <a:lnT>
                      <a:noFill/>
                    </a:lnT>
                    <a:lnB>
                      <a:noFill/>
                    </a:lnB>
                  </a:tcPr>
                </a:tc>
                <a:tc gridSpan="6">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l-GR" sz="1200" dirty="0">
                          <a:solidFill>
                            <a:srgbClr val="000000"/>
                          </a:solidFill>
                          <a:latin typeface="Courier New"/>
                          <a:ea typeface="Times New Roman"/>
                          <a:cs typeface="Times New Roman"/>
                        </a:rPr>
                        <a:t>      </a:t>
                      </a:r>
                      <a:r>
                        <a:rPr lang="el-GR" sz="1200" dirty="0" err="1" smtClean="0">
                          <a:solidFill>
                            <a:srgbClr val="000000"/>
                          </a:solidFill>
                          <a:latin typeface="Courier New"/>
                          <a:ea typeface="Times New Roman"/>
                          <a:cs typeface="Times New Roman"/>
                        </a:rPr>
                        <a:t>Άθ</a:t>
                      </a:r>
                      <a:r>
                        <a:rPr lang="el-GR" sz="1200" dirty="0" smtClean="0">
                          <a:solidFill>
                            <a:srgbClr val="FF0000"/>
                          </a:solidFill>
                          <a:latin typeface="Courier New"/>
                          <a:ea typeface="Times New Roman"/>
                          <a:cs typeface="Times New Roman"/>
                        </a:rPr>
                        <a:t>&lt;-</a:t>
                      </a:r>
                      <a:r>
                        <a:rPr lang="el-GR" sz="1200" dirty="0" smtClean="0">
                          <a:solidFill>
                            <a:srgbClr val="000000"/>
                          </a:solidFill>
                          <a:latin typeface="Courier New"/>
                          <a:ea typeface="Times New Roman"/>
                          <a:cs typeface="Times New Roman"/>
                        </a:rPr>
                        <a:t> </a:t>
                      </a:r>
                      <a:r>
                        <a:rPr lang="el-GR" sz="1200" dirty="0" err="1" smtClean="0">
                          <a:solidFill>
                            <a:srgbClr val="000000"/>
                          </a:solidFill>
                          <a:latin typeface="Courier New"/>
                          <a:ea typeface="Times New Roman"/>
                          <a:cs typeface="Times New Roman"/>
                        </a:rPr>
                        <a:t>Άθ</a:t>
                      </a:r>
                      <a:r>
                        <a:rPr lang="el-GR" sz="1200" b="1" dirty="0" smtClean="0">
                          <a:solidFill>
                            <a:srgbClr val="FF0000"/>
                          </a:solidFill>
                          <a:latin typeface="Courier New"/>
                          <a:ea typeface="Times New Roman"/>
                          <a:cs typeface="Times New Roman"/>
                        </a:rPr>
                        <a:t>+ </a:t>
                      </a:r>
                      <a:r>
                        <a:rPr lang="el-GR" sz="1200" dirty="0" smtClean="0">
                          <a:solidFill>
                            <a:srgbClr val="000000"/>
                          </a:solidFill>
                          <a:latin typeface="Courier New"/>
                          <a:ea typeface="Times New Roman"/>
                          <a:cs typeface="Times New Roman"/>
                        </a:rPr>
                        <a:t>ΕΣΟΔΑ</a:t>
                      </a:r>
                      <a:r>
                        <a:rPr lang="el-GR" sz="1200" b="1" dirty="0" smtClean="0">
                          <a:solidFill>
                            <a:srgbClr val="FF0000"/>
                          </a:solidFill>
                          <a:latin typeface="Courier New"/>
                          <a:ea typeface="Times New Roman"/>
                          <a:cs typeface="Times New Roman"/>
                        </a:rPr>
                        <a:t>[</a:t>
                      </a:r>
                      <a:r>
                        <a:rPr lang="el-GR" sz="1200" dirty="0" smtClean="0">
                          <a:solidFill>
                            <a:srgbClr val="000000"/>
                          </a:solidFill>
                          <a:latin typeface="Courier New"/>
                          <a:ea typeface="Times New Roman"/>
                          <a:cs typeface="Times New Roman"/>
                        </a:rPr>
                        <a:t>Ι</a:t>
                      </a:r>
                      <a:r>
                        <a:rPr lang="el-GR" sz="1200" b="1" dirty="0" smtClean="0">
                          <a:solidFill>
                            <a:srgbClr val="FF0000"/>
                          </a:solidFill>
                          <a:latin typeface="Courier New"/>
                          <a:ea typeface="Times New Roman"/>
                          <a:cs typeface="Times New Roman"/>
                        </a:rPr>
                        <a:t>,</a:t>
                      </a:r>
                      <a:r>
                        <a:rPr lang="el-GR" sz="1200" dirty="0" smtClean="0">
                          <a:solidFill>
                            <a:srgbClr val="000000"/>
                          </a:solidFill>
                          <a:latin typeface="Courier New"/>
                          <a:ea typeface="Times New Roman"/>
                          <a:cs typeface="Times New Roman"/>
                        </a:rPr>
                        <a:t>Κ</a:t>
                      </a:r>
                      <a:r>
                        <a:rPr lang="el-GR" sz="1200" b="1" dirty="0" smtClean="0">
                          <a:solidFill>
                            <a:srgbClr val="FF0000"/>
                          </a:solidFill>
                          <a:latin typeface="Courier New"/>
                          <a:ea typeface="Times New Roman"/>
                          <a:cs typeface="Times New Roman"/>
                        </a:rPr>
                        <a:t>]</a:t>
                      </a:r>
                      <a:endParaRPr lang="el-GR" sz="1200" dirty="0" smtClean="0">
                        <a:latin typeface="Calibri"/>
                        <a:ea typeface="Calibri"/>
                        <a:cs typeface="Times New Roman"/>
                      </a:endParaRPr>
                    </a:p>
                  </a:txBody>
                  <a:tcPr marL="63795" marR="63795" marT="0" marB="0" anchor="b">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r>
              <a:tr h="283284">
                <a:tc>
                  <a:txBody>
                    <a:bodyPr/>
                    <a:lstStyle/>
                    <a:p>
                      <a:pPr algn="ctr">
                        <a:lnSpc>
                          <a:spcPct val="107000"/>
                        </a:lnSpc>
                        <a:spcAft>
                          <a:spcPts val="0"/>
                        </a:spcAft>
                      </a:pPr>
                      <a:endParaRPr lang="el-GR" sz="1000" dirty="0">
                        <a:latin typeface="Calibri"/>
                        <a:ea typeface="Calibri"/>
                        <a:cs typeface="Times New Roman"/>
                      </a:endParaRPr>
                    </a:p>
                  </a:txBody>
                  <a:tcPr marL="63795" marR="63795" marT="0" marB="0" anchor="b">
                    <a:lnL>
                      <a:noFill/>
                    </a:lnL>
                    <a:lnR>
                      <a:noFill/>
                    </a:lnR>
                    <a:lnT>
                      <a:noFill/>
                    </a:lnT>
                    <a:lnB>
                      <a:noFill/>
                    </a:lnB>
                  </a:tcPr>
                </a:tc>
                <a:tc gridSpan="3">
                  <a:txBody>
                    <a:bodyPr/>
                    <a:lstStyle/>
                    <a:p>
                      <a:pPr>
                        <a:lnSpc>
                          <a:spcPct val="107000"/>
                        </a:lnSpc>
                        <a:spcAft>
                          <a:spcPts val="0"/>
                        </a:spcAft>
                      </a:pPr>
                      <a:r>
                        <a:rPr lang="el-GR" sz="1200" dirty="0">
                          <a:solidFill>
                            <a:srgbClr val="000000"/>
                          </a:solidFill>
                          <a:latin typeface="Courier New"/>
                          <a:ea typeface="Times New Roman"/>
                          <a:cs typeface="Times New Roman"/>
                        </a:rPr>
                        <a:t>    </a:t>
                      </a:r>
                      <a:r>
                        <a:rPr lang="el-GR" sz="1200" b="1" dirty="0">
                          <a:solidFill>
                            <a:srgbClr val="0000FF"/>
                          </a:solidFill>
                          <a:latin typeface="Courier New"/>
                          <a:ea typeface="Times New Roman"/>
                          <a:cs typeface="Times New Roman"/>
                        </a:rPr>
                        <a:t>ΤΕΛΟΣ_ΕΠΑΝΑΛΗΨΗΣ</a:t>
                      </a:r>
                      <a:endParaRPr lang="el-GR" sz="1200" dirty="0">
                        <a:latin typeface="Calibri"/>
                        <a:ea typeface="Calibri"/>
                        <a:cs typeface="Times New Roman"/>
                      </a:endParaRPr>
                    </a:p>
                  </a:txBody>
                  <a:tcPr marL="63795" marR="63795" marT="0" marB="0" anchor="b">
                    <a:lnL>
                      <a:noFill/>
                    </a:lnL>
                    <a:lnR>
                      <a:noFill/>
                    </a:lnR>
                    <a:lnT>
                      <a:noFill/>
                    </a:lnT>
                    <a:lnB>
                      <a:noFill/>
                    </a:lnB>
                  </a:tcPr>
                </a:tc>
                <a:tc hMerge="1">
                  <a:txBody>
                    <a:bodyPr/>
                    <a:lstStyle/>
                    <a:p>
                      <a:endParaRPr lang="el-GR"/>
                    </a:p>
                  </a:txBody>
                  <a:tcPr/>
                </a:tc>
                <a:tc hMerge="1">
                  <a:txBody>
                    <a:bodyPr/>
                    <a:lstStyle/>
                    <a:p>
                      <a:endParaRPr lang="el-GR"/>
                    </a:p>
                  </a:txBody>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r>
              <a:tr h="366812">
                <a:tc>
                  <a:txBody>
                    <a:bodyPr/>
                    <a:lstStyle/>
                    <a:p>
                      <a:pPr algn="ctr">
                        <a:lnSpc>
                          <a:spcPct val="107000"/>
                        </a:lnSpc>
                        <a:spcAft>
                          <a:spcPts val="0"/>
                        </a:spcAft>
                      </a:pPr>
                      <a:endParaRPr lang="el-GR" sz="1000" dirty="0">
                        <a:latin typeface="Calibri"/>
                        <a:ea typeface="Calibri"/>
                        <a:cs typeface="Times New Roman"/>
                      </a:endParaRPr>
                    </a:p>
                  </a:txBody>
                  <a:tcPr marL="63795" marR="63795" marT="0" marB="0" anchor="b">
                    <a:lnL>
                      <a:noFill/>
                    </a:lnL>
                    <a:lnR>
                      <a:noFill/>
                    </a:lnR>
                    <a:lnT>
                      <a:noFill/>
                    </a:lnT>
                    <a:lnB>
                      <a:noFill/>
                    </a:lnB>
                  </a:tcPr>
                </a:tc>
                <a:tc gridSpan="5">
                  <a:txBody>
                    <a:bodyPr/>
                    <a:lstStyle/>
                    <a:p>
                      <a:pPr>
                        <a:lnSpc>
                          <a:spcPct val="107000"/>
                        </a:lnSpc>
                        <a:spcAft>
                          <a:spcPts val="0"/>
                        </a:spcAft>
                      </a:pPr>
                      <a:r>
                        <a:rPr lang="el-GR" sz="1200" dirty="0">
                          <a:solidFill>
                            <a:srgbClr val="000000"/>
                          </a:solidFill>
                          <a:latin typeface="Courier New"/>
                          <a:ea typeface="Times New Roman"/>
                          <a:cs typeface="Times New Roman"/>
                        </a:rPr>
                        <a:t>  </a:t>
                      </a:r>
                      <a:r>
                        <a:rPr lang="el-GR" sz="1200" b="1" dirty="0" smtClean="0">
                          <a:solidFill>
                            <a:srgbClr val="0000FF"/>
                          </a:solidFill>
                          <a:latin typeface="Courier New"/>
                          <a:ea typeface="Times New Roman"/>
                          <a:cs typeface="Times New Roman"/>
                        </a:rPr>
                        <a:t>ΓΡΑΨΕ</a:t>
                      </a:r>
                      <a:r>
                        <a:rPr lang="el-GR" sz="1200" dirty="0">
                          <a:solidFill>
                            <a:srgbClr val="000000"/>
                          </a:solidFill>
                          <a:latin typeface="Courier New"/>
                          <a:ea typeface="Times New Roman"/>
                          <a:cs typeface="Times New Roman"/>
                        </a:rPr>
                        <a:t> </a:t>
                      </a:r>
                      <a:r>
                        <a:rPr lang="el-GR" sz="1200" dirty="0">
                          <a:solidFill>
                            <a:srgbClr val="800080"/>
                          </a:solidFill>
                          <a:latin typeface="Courier New"/>
                          <a:ea typeface="Times New Roman"/>
                          <a:cs typeface="Times New Roman"/>
                        </a:rPr>
                        <a:t>'Ετήσια </a:t>
                      </a:r>
                      <a:r>
                        <a:rPr lang="el-GR" sz="1200" dirty="0" err="1" smtClean="0">
                          <a:solidFill>
                            <a:srgbClr val="800080"/>
                          </a:solidFill>
                          <a:latin typeface="Courier New"/>
                          <a:ea typeface="Times New Roman"/>
                          <a:cs typeface="Times New Roman"/>
                        </a:rPr>
                        <a:t>Εσοδα</a:t>
                      </a:r>
                      <a:r>
                        <a:rPr lang="el-GR" sz="1200" dirty="0">
                          <a:solidFill>
                            <a:srgbClr val="800080"/>
                          </a:solidFill>
                          <a:latin typeface="Courier New"/>
                          <a:ea typeface="Times New Roman"/>
                          <a:cs typeface="Times New Roman"/>
                        </a:rPr>
                        <a:t>:'</a:t>
                      </a:r>
                      <a:r>
                        <a:rPr lang="el-GR" sz="1200" b="1" dirty="0">
                          <a:solidFill>
                            <a:srgbClr val="FF0000"/>
                          </a:solidFill>
                          <a:latin typeface="Courier New"/>
                          <a:ea typeface="Times New Roman"/>
                          <a:cs typeface="Times New Roman"/>
                        </a:rPr>
                        <a:t>,</a:t>
                      </a:r>
                      <a:r>
                        <a:rPr lang="el-GR" sz="1200" dirty="0">
                          <a:solidFill>
                            <a:srgbClr val="000000"/>
                          </a:solidFill>
                          <a:latin typeface="Courier New"/>
                          <a:ea typeface="Times New Roman"/>
                          <a:cs typeface="Times New Roman"/>
                        </a:rPr>
                        <a:t> </a:t>
                      </a:r>
                      <a:r>
                        <a:rPr lang="el-GR" sz="1200" dirty="0" err="1" smtClean="0">
                          <a:solidFill>
                            <a:srgbClr val="000000"/>
                          </a:solidFill>
                          <a:latin typeface="Courier New"/>
                          <a:ea typeface="Times New Roman"/>
                          <a:cs typeface="Times New Roman"/>
                        </a:rPr>
                        <a:t>Άθ</a:t>
                      </a:r>
                      <a:endParaRPr lang="el-GR" sz="1200" dirty="0">
                        <a:latin typeface="Calibri"/>
                        <a:ea typeface="Calibri"/>
                        <a:cs typeface="Times New Roman"/>
                      </a:endParaRPr>
                    </a:p>
                  </a:txBody>
                  <a:tcPr marL="63795" marR="63795" marT="0" marB="0" anchor="b">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a:txBody>
                    <a:bodyPr/>
                    <a:lstStyle/>
                    <a:p>
                      <a:pPr>
                        <a:lnSpc>
                          <a:spcPct val="107000"/>
                        </a:lnSpc>
                      </a:pPr>
                      <a:endParaRPr lang="el-GR" sz="1000" dirty="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r>
              <a:tr h="283284">
                <a:tc>
                  <a:txBody>
                    <a:bodyPr/>
                    <a:lstStyle/>
                    <a:p>
                      <a:pPr algn="ctr">
                        <a:lnSpc>
                          <a:spcPct val="107000"/>
                        </a:lnSpc>
                        <a:spcAft>
                          <a:spcPts val="0"/>
                        </a:spcAft>
                      </a:pPr>
                      <a:endParaRPr lang="el-GR" sz="1000" dirty="0">
                        <a:latin typeface="Calibri"/>
                        <a:ea typeface="Calibri"/>
                        <a:cs typeface="Times New Roman"/>
                      </a:endParaRPr>
                    </a:p>
                  </a:txBody>
                  <a:tcPr marL="63795" marR="63795" marT="0" marB="0" anchor="b">
                    <a:lnL>
                      <a:noFill/>
                    </a:lnL>
                    <a:lnR>
                      <a:noFill/>
                    </a:lnR>
                    <a:lnT>
                      <a:noFill/>
                    </a:lnT>
                    <a:lnB>
                      <a:noFill/>
                    </a:lnB>
                  </a:tcPr>
                </a:tc>
                <a:tc gridSpan="3">
                  <a:txBody>
                    <a:bodyPr/>
                    <a:lstStyle/>
                    <a:p>
                      <a:pPr>
                        <a:lnSpc>
                          <a:spcPct val="107000"/>
                        </a:lnSpc>
                        <a:spcAft>
                          <a:spcPts val="0"/>
                        </a:spcAft>
                      </a:pPr>
                      <a:r>
                        <a:rPr lang="el-GR" sz="1200" dirty="0">
                          <a:solidFill>
                            <a:srgbClr val="000000"/>
                          </a:solidFill>
                          <a:latin typeface="Courier New"/>
                          <a:ea typeface="Times New Roman"/>
                          <a:cs typeface="Times New Roman"/>
                        </a:rPr>
                        <a:t>  </a:t>
                      </a:r>
                      <a:r>
                        <a:rPr lang="el-GR" sz="1200" b="1" dirty="0">
                          <a:solidFill>
                            <a:srgbClr val="0000FF"/>
                          </a:solidFill>
                          <a:latin typeface="Courier New"/>
                          <a:ea typeface="Times New Roman"/>
                          <a:cs typeface="Times New Roman"/>
                        </a:rPr>
                        <a:t>ΤΕΛΟΣ_ΕΠΑΝΑΛΗΨΗΣ</a:t>
                      </a:r>
                      <a:endParaRPr lang="el-GR" sz="1200" dirty="0">
                        <a:latin typeface="Calibri"/>
                        <a:ea typeface="Calibri"/>
                        <a:cs typeface="Times New Roman"/>
                      </a:endParaRPr>
                    </a:p>
                  </a:txBody>
                  <a:tcPr marL="63795" marR="63795" marT="0" marB="0" anchor="b">
                    <a:lnL>
                      <a:noFill/>
                    </a:lnL>
                    <a:lnR>
                      <a:noFill/>
                    </a:lnR>
                    <a:lnT>
                      <a:noFill/>
                    </a:lnT>
                    <a:lnB>
                      <a:noFill/>
                    </a:lnB>
                  </a:tcPr>
                </a:tc>
                <a:tc hMerge="1">
                  <a:txBody>
                    <a:bodyPr/>
                    <a:lstStyle/>
                    <a:p>
                      <a:endParaRPr lang="el-GR"/>
                    </a:p>
                  </a:txBody>
                  <a:tcPr/>
                </a:tc>
                <a:tc hMerge="1">
                  <a:txBody>
                    <a:bodyPr/>
                    <a:lstStyle/>
                    <a:p>
                      <a:endParaRPr lang="el-GR"/>
                    </a:p>
                  </a:txBody>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r>
              <a:tr h="283284">
                <a:tc>
                  <a:txBody>
                    <a:bodyPr/>
                    <a:lstStyle/>
                    <a:p>
                      <a:pPr algn="ctr">
                        <a:lnSpc>
                          <a:spcPct val="107000"/>
                        </a:lnSpc>
                        <a:spcAft>
                          <a:spcPts val="0"/>
                        </a:spcAft>
                      </a:pPr>
                      <a:endParaRPr lang="el-GR" sz="1000" dirty="0">
                        <a:latin typeface="Calibri"/>
                        <a:ea typeface="Calibri"/>
                        <a:cs typeface="Times New Roman"/>
                      </a:endParaRPr>
                    </a:p>
                  </a:txBody>
                  <a:tcPr marL="63795" marR="63795" marT="0" marB="0" anchor="b">
                    <a:lnL>
                      <a:noFill/>
                    </a:lnL>
                    <a:lnR>
                      <a:noFill/>
                    </a:lnR>
                    <a:lnT>
                      <a:noFill/>
                    </a:lnT>
                    <a:lnB>
                      <a:noFill/>
                    </a:lnB>
                  </a:tcPr>
                </a:tc>
                <a:tc gridSpan="3">
                  <a:txBody>
                    <a:bodyPr/>
                    <a:lstStyle/>
                    <a:p>
                      <a:pPr>
                        <a:lnSpc>
                          <a:spcPct val="107000"/>
                        </a:lnSpc>
                        <a:spcAft>
                          <a:spcPts val="0"/>
                        </a:spcAft>
                      </a:pPr>
                      <a:r>
                        <a:rPr lang="el-GR" sz="1200" b="1" dirty="0">
                          <a:solidFill>
                            <a:srgbClr val="0000FF"/>
                          </a:solidFill>
                          <a:latin typeface="Courier New"/>
                          <a:ea typeface="Times New Roman"/>
                          <a:cs typeface="Times New Roman"/>
                        </a:rPr>
                        <a:t>ΤΕΛΟΣ_ΠΡΟΓΡΑΜΜΑΤΟΣ </a:t>
                      </a:r>
                      <a:endParaRPr lang="el-GR" sz="1200" dirty="0">
                        <a:latin typeface="Calibri"/>
                        <a:ea typeface="Calibri"/>
                        <a:cs typeface="Times New Roman"/>
                      </a:endParaRPr>
                    </a:p>
                  </a:txBody>
                  <a:tcPr marL="63795" marR="63795" marT="0" marB="0" anchor="b">
                    <a:lnL>
                      <a:noFill/>
                    </a:lnL>
                    <a:lnR>
                      <a:noFill/>
                    </a:lnR>
                    <a:lnT>
                      <a:noFill/>
                    </a:lnT>
                    <a:lnB>
                      <a:noFill/>
                    </a:lnB>
                  </a:tcPr>
                </a:tc>
                <a:tc hMerge="1">
                  <a:txBody>
                    <a:bodyPr/>
                    <a:lstStyle/>
                    <a:p>
                      <a:endParaRPr lang="el-GR"/>
                    </a:p>
                  </a:txBody>
                  <a:tcPr/>
                </a:tc>
                <a:tc hMerge="1">
                  <a:txBody>
                    <a:bodyPr/>
                    <a:lstStyle/>
                    <a:p>
                      <a:endParaRPr lang="el-GR"/>
                    </a:p>
                  </a:txBody>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a:latin typeface="Calibri"/>
                        <a:cs typeface="Times New Roman"/>
                      </a:endParaRPr>
                    </a:p>
                  </a:txBody>
                  <a:tcPr marL="63795" marR="63795" marT="0" marB="0" anchor="b">
                    <a:lnL>
                      <a:noFill/>
                    </a:lnL>
                    <a:lnR>
                      <a:noFill/>
                    </a:lnR>
                    <a:lnT>
                      <a:noFill/>
                    </a:lnT>
                    <a:lnB>
                      <a:noFill/>
                    </a:lnB>
                  </a:tcPr>
                </a:tc>
                <a:tc>
                  <a:txBody>
                    <a:bodyPr/>
                    <a:lstStyle/>
                    <a:p>
                      <a:pPr>
                        <a:lnSpc>
                          <a:spcPct val="107000"/>
                        </a:lnSpc>
                      </a:pPr>
                      <a:endParaRPr lang="el-GR" sz="1000" dirty="0">
                        <a:latin typeface="Calibri"/>
                        <a:cs typeface="Times New Roman"/>
                      </a:endParaRPr>
                    </a:p>
                  </a:txBody>
                  <a:tcPr marL="63795" marR="63795" marT="0" marB="0" anchor="b">
                    <a:lnL>
                      <a:noFill/>
                    </a:lnL>
                    <a:lnR>
                      <a:noFill/>
                    </a:lnR>
                    <a:lnT>
                      <a:noFill/>
                    </a:lnT>
                    <a:lnB>
                      <a:noFill/>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περιεχομένου"/>
          <p:cNvSpPr>
            <a:spLocks noGrp="1"/>
          </p:cNvSpPr>
          <p:nvPr>
            <p:ph idx="1"/>
          </p:nvPr>
        </p:nvSpPr>
        <p:spPr>
          <a:xfrm>
            <a:off x="428596" y="1500174"/>
            <a:ext cx="8229600" cy="4389120"/>
          </a:xfrm>
        </p:spPr>
        <p:txBody>
          <a:bodyPr/>
          <a:lstStyle/>
          <a:p>
            <a:r>
              <a:rPr lang="el-GR" dirty="0" smtClean="0"/>
              <a:t>Υπάρχει λάθος στον υπολογισμό των ετησίων εσόδων κάθε υποκαταστήματος. Πιο συγκεκριμένα, η τιμή αυτή υπολογίζεται σωστά μόνο για το πρώτο υποκατάστημα. Όταν ξεκινά ο υπολογισμός για το δεύτερο υποκατάστημα, η τιμή του αθροίσματος δε μηδενίζεται. Κατά συνέπεια, στον υπολογισμό του αθροίσματος κάθε υποκαταστήματος λαμβάνεται υπόψη το προηγούμενο άθροισμα. </a:t>
            </a:r>
          </a:p>
          <a:p>
            <a:r>
              <a:rPr lang="el-GR" dirty="0" smtClean="0"/>
              <a:t>Για να διορθωθεί το λάθος, πρέπει η εντολή Αθ&lt;-0 να μπει στη 1</a:t>
            </a:r>
            <a:r>
              <a:rPr lang="el-GR" baseline="30000" dirty="0" smtClean="0"/>
              <a:t>η</a:t>
            </a:r>
            <a:r>
              <a:rPr lang="el-GR" dirty="0" smtClean="0"/>
              <a:t> επανάληψη.</a:t>
            </a:r>
          </a:p>
          <a:p>
            <a:endParaRPr lang="el-GR" dirty="0"/>
          </a:p>
        </p:txBody>
      </p:sp>
      <p:sp>
        <p:nvSpPr>
          <p:cNvPr id="5" name="1 - Τίτλος"/>
          <p:cNvSpPr>
            <a:spLocks noGrp="1"/>
          </p:cNvSpPr>
          <p:nvPr>
            <p:ph type="title"/>
          </p:nvPr>
        </p:nvSpPr>
        <p:spPr>
          <a:xfrm>
            <a:off x="457200" y="704088"/>
            <a:ext cx="8229600" cy="438896"/>
          </a:xfrm>
        </p:spPr>
        <p:txBody>
          <a:bodyPr>
            <a:normAutofit/>
          </a:bodyPr>
          <a:lstStyle/>
          <a:p>
            <a:pPr algn="ctr"/>
            <a:r>
              <a:rPr lang="el-GR" sz="2400" dirty="0" smtClean="0">
                <a:solidFill>
                  <a:srgbClr val="FF0000"/>
                </a:solidFill>
              </a:rPr>
              <a:t>Παράδειγμα εντοπισμού λογικού λάθους </a:t>
            </a:r>
            <a:r>
              <a:rPr lang="el-GR" sz="2400" dirty="0" smtClean="0">
                <a:solidFill>
                  <a:schemeClr val="accent1">
                    <a:lumMod val="75000"/>
                  </a:schemeClr>
                </a:solidFill>
              </a:rPr>
              <a:t>πίνακες</a:t>
            </a:r>
            <a:endParaRPr lang="el-GR" sz="24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14282" y="1571612"/>
            <a:ext cx="4186238" cy="4681550"/>
          </a:xfrm>
        </p:spPr>
        <p:txBody>
          <a:bodyPr>
            <a:normAutofit fontScale="70000" lnSpcReduction="20000"/>
          </a:bodyPr>
          <a:lstStyle/>
          <a:p>
            <a:r>
              <a:rPr lang="el-GR" dirty="0" smtClean="0"/>
              <a:t>«Να αναπτύξετε πρόγραμμα σε ΓΛΩΣΣΑ που να διαβάζει έναν ακέραιο αριθμό ν, να υπολογίζει μέσω συνάρτησης το παραγοντικό του και να το εμφανίζει. Το παραγοντικό του αριθμού ν συμβολίζεται με ν! και υπολογίζεται ως εξής:</a:t>
            </a:r>
          </a:p>
          <a:p>
            <a:r>
              <a:rPr lang="el-GR" dirty="0" smtClean="0"/>
              <a:t>ν!=1</a:t>
            </a:r>
            <a:r>
              <a:rPr lang="de-DE" dirty="0" smtClean="0"/>
              <a:t>x</a:t>
            </a:r>
            <a:r>
              <a:rPr lang="el-GR" dirty="0" smtClean="0"/>
              <a:t>2</a:t>
            </a:r>
            <a:r>
              <a:rPr lang="de-DE" dirty="0" smtClean="0"/>
              <a:t>x</a:t>
            </a:r>
            <a:r>
              <a:rPr lang="el-GR" dirty="0" smtClean="0"/>
              <a:t>  . . .  </a:t>
            </a:r>
            <a:r>
              <a:rPr lang="de-DE" dirty="0" smtClean="0"/>
              <a:t>x</a:t>
            </a:r>
            <a:r>
              <a:rPr lang="el-GR" dirty="0" smtClean="0"/>
              <a:t> ν.</a:t>
            </a:r>
          </a:p>
          <a:p>
            <a:r>
              <a:rPr lang="el-GR" dirty="0" smtClean="0"/>
              <a:t>Π.χ. 4!=1</a:t>
            </a:r>
            <a:r>
              <a:rPr lang="de-DE" dirty="0" smtClean="0"/>
              <a:t>x</a:t>
            </a:r>
            <a:r>
              <a:rPr lang="el-GR" dirty="0" smtClean="0"/>
              <a:t>2</a:t>
            </a:r>
            <a:r>
              <a:rPr lang="de-DE" dirty="0" smtClean="0"/>
              <a:t>x</a:t>
            </a:r>
            <a:r>
              <a:rPr lang="el-GR" dirty="0" smtClean="0"/>
              <a:t>3</a:t>
            </a:r>
            <a:r>
              <a:rPr lang="de-DE" dirty="0" smtClean="0"/>
              <a:t>x</a:t>
            </a:r>
            <a:r>
              <a:rPr lang="el-GR" dirty="0" smtClean="0"/>
              <a:t>4=24»</a:t>
            </a:r>
          </a:p>
          <a:p>
            <a:r>
              <a:rPr lang="en-US" b="1" dirty="0" err="1" smtClean="0"/>
              <a:t>i</a:t>
            </a:r>
            <a:r>
              <a:rPr lang="el-GR" b="1" dirty="0" smtClean="0"/>
              <a:t>)</a:t>
            </a:r>
            <a:r>
              <a:rPr lang="el-GR" dirty="0" smtClean="0"/>
              <a:t>Να εκτελέσετε το πρόγραμμα για την τιμή εισόδου 4 και να καταγράψετε τις τιμές των μεταβλητών κατά την εκτέλεση της συνάρτησης</a:t>
            </a:r>
            <a:r>
              <a:rPr lang="en-US" dirty="0" smtClean="0"/>
              <a:t>.</a:t>
            </a:r>
          </a:p>
          <a:p>
            <a:endParaRPr lang="el-GR" dirty="0" smtClean="0"/>
          </a:p>
          <a:p>
            <a:r>
              <a:rPr lang="en-US" dirty="0" smtClean="0"/>
              <a:t>Ii) </a:t>
            </a:r>
            <a:r>
              <a:rPr lang="el-GR" dirty="0" smtClean="0"/>
              <a:t>Ποια λάθη εντοπίσατε κατά την εκτέλεση του προγράμματος; Προτείνετε διορθώσεις.</a:t>
            </a:r>
            <a:endParaRPr lang="el-GR" dirty="0"/>
          </a:p>
        </p:txBody>
      </p:sp>
      <p:sp>
        <p:nvSpPr>
          <p:cNvPr id="4" name="1 - Τίτλος"/>
          <p:cNvSpPr>
            <a:spLocks noGrp="1"/>
          </p:cNvSpPr>
          <p:nvPr>
            <p:ph type="title"/>
          </p:nvPr>
        </p:nvSpPr>
        <p:spPr>
          <a:xfrm>
            <a:off x="457200" y="704850"/>
            <a:ext cx="8229600" cy="581025"/>
          </a:xfrm>
        </p:spPr>
        <p:txBody>
          <a:bodyPr>
            <a:normAutofit/>
          </a:bodyPr>
          <a:lstStyle/>
          <a:p>
            <a:pPr algn="ctr"/>
            <a:r>
              <a:rPr lang="el-GR" sz="2400" dirty="0" smtClean="0">
                <a:solidFill>
                  <a:srgbClr val="FF0000"/>
                </a:solidFill>
              </a:rPr>
              <a:t>Παράδειγμα εντοπισμού λογικού λάθους </a:t>
            </a:r>
            <a:r>
              <a:rPr lang="el-GR" sz="2400" dirty="0" smtClean="0">
                <a:solidFill>
                  <a:schemeClr val="accent1">
                    <a:lumMod val="75000"/>
                  </a:schemeClr>
                </a:solidFill>
              </a:rPr>
              <a:t>σε υποπρογράμματα</a:t>
            </a:r>
            <a:endParaRPr lang="el-GR" sz="2400" dirty="0">
              <a:solidFill>
                <a:srgbClr val="FF0000"/>
              </a:solidFill>
            </a:endParaRPr>
          </a:p>
        </p:txBody>
      </p:sp>
      <p:graphicFrame>
        <p:nvGraphicFramePr>
          <p:cNvPr id="5" name="4 - Πίνακας"/>
          <p:cNvGraphicFramePr>
            <a:graphicFrameLocks noGrp="1"/>
          </p:cNvGraphicFramePr>
          <p:nvPr/>
        </p:nvGraphicFramePr>
        <p:xfrm>
          <a:off x="4572000" y="1500168"/>
          <a:ext cx="4572000" cy="5072100"/>
        </p:xfrm>
        <a:graphic>
          <a:graphicData uri="http://schemas.openxmlformats.org/drawingml/2006/table">
            <a:tbl>
              <a:tblPr/>
              <a:tblGrid>
                <a:gridCol w="355600"/>
                <a:gridCol w="4216400"/>
              </a:tblGrid>
              <a:tr h="253605">
                <a:tc>
                  <a:txBody>
                    <a:bodyPr/>
                    <a:lstStyle/>
                    <a:p>
                      <a:pPr algn="ctr">
                        <a:lnSpc>
                          <a:spcPct val="107000"/>
                        </a:lnSpc>
                        <a:spcAft>
                          <a:spcPts val="0"/>
                        </a:spcAft>
                      </a:pPr>
                      <a:r>
                        <a:rPr lang="el-GR" sz="1100" b="1" dirty="0">
                          <a:solidFill>
                            <a:srgbClr val="548235"/>
                          </a:solidFill>
                          <a:latin typeface="Courier New"/>
                          <a:ea typeface="Times New Roman"/>
                          <a:cs typeface="Times New Roman"/>
                        </a:rPr>
                        <a:t>1</a:t>
                      </a:r>
                      <a:endParaRPr lang="el-GR" sz="1100" dirty="0">
                        <a:latin typeface="Calibri"/>
                        <a:ea typeface="Calibri"/>
                        <a:cs typeface="Times New Roman"/>
                      </a:endParaRPr>
                    </a:p>
                  </a:txBody>
                  <a:tcPr marL="68580" marR="68580" marT="0" marB="0" anchor="b">
                    <a:lnL>
                      <a:noFill/>
                    </a:lnL>
                    <a:lnR>
                      <a:noFill/>
                    </a:lnR>
                    <a:lnT>
                      <a:noFill/>
                    </a:lnT>
                    <a:lnB>
                      <a:noFill/>
                    </a:lnB>
                  </a:tcPr>
                </a:tc>
                <a:tc>
                  <a:txBody>
                    <a:bodyPr/>
                    <a:lstStyle/>
                    <a:p>
                      <a:pPr algn="l">
                        <a:lnSpc>
                          <a:spcPct val="107000"/>
                        </a:lnSpc>
                        <a:spcAft>
                          <a:spcPts val="0"/>
                        </a:spcAft>
                      </a:pPr>
                      <a:r>
                        <a:rPr lang="el-GR" sz="1100" b="1" dirty="0">
                          <a:solidFill>
                            <a:srgbClr val="0000FF"/>
                          </a:solidFill>
                          <a:latin typeface="Courier New"/>
                          <a:ea typeface="Times New Roman"/>
                          <a:cs typeface="Times New Roman"/>
                        </a:rPr>
                        <a:t>ΠΡΟΓΡΑΜΜΑ</a:t>
                      </a:r>
                      <a:r>
                        <a:rPr lang="el-GR" sz="1100" dirty="0">
                          <a:solidFill>
                            <a:srgbClr val="000000"/>
                          </a:solidFill>
                          <a:latin typeface="Courier New"/>
                          <a:ea typeface="Times New Roman"/>
                          <a:cs typeface="Times New Roman"/>
                        </a:rPr>
                        <a:t> Παραγοντικό</a:t>
                      </a:r>
                      <a:endParaRPr lang="el-GR" sz="1100" dirty="0">
                        <a:latin typeface="Calibri"/>
                        <a:ea typeface="Calibri"/>
                        <a:cs typeface="Times New Roman"/>
                      </a:endParaRPr>
                    </a:p>
                  </a:txBody>
                  <a:tcPr marL="68580" marR="68580" marT="0" marB="0" anchor="b">
                    <a:lnL>
                      <a:noFill/>
                    </a:lnL>
                    <a:lnR>
                      <a:noFill/>
                    </a:lnR>
                    <a:lnT>
                      <a:noFill/>
                    </a:lnT>
                    <a:lnB>
                      <a:noFill/>
                    </a:lnB>
                  </a:tcPr>
                </a:tc>
              </a:tr>
              <a:tr h="253605">
                <a:tc>
                  <a:txBody>
                    <a:bodyPr/>
                    <a:lstStyle/>
                    <a:p>
                      <a:pPr algn="ctr">
                        <a:lnSpc>
                          <a:spcPct val="107000"/>
                        </a:lnSpc>
                        <a:spcAft>
                          <a:spcPts val="0"/>
                        </a:spcAft>
                      </a:pPr>
                      <a:r>
                        <a:rPr lang="el-GR" sz="1100" b="1">
                          <a:solidFill>
                            <a:srgbClr val="548235"/>
                          </a:solidFill>
                          <a:latin typeface="Courier New"/>
                          <a:ea typeface="Times New Roman"/>
                          <a:cs typeface="Times New Roman"/>
                        </a:rPr>
                        <a:t>2</a:t>
                      </a:r>
                      <a:endParaRPr lang="el-GR" sz="1100">
                        <a:latin typeface="Calibri"/>
                        <a:ea typeface="Calibri"/>
                        <a:cs typeface="Times New Roman"/>
                      </a:endParaRPr>
                    </a:p>
                  </a:txBody>
                  <a:tcPr marL="68580" marR="68580" marT="0" marB="0" anchor="b">
                    <a:lnL>
                      <a:noFill/>
                    </a:lnL>
                    <a:lnR>
                      <a:noFill/>
                    </a:lnR>
                    <a:lnT>
                      <a:noFill/>
                    </a:lnT>
                    <a:lnB>
                      <a:noFill/>
                    </a:lnB>
                  </a:tcPr>
                </a:tc>
                <a:tc>
                  <a:txBody>
                    <a:bodyPr/>
                    <a:lstStyle/>
                    <a:p>
                      <a:pPr algn="l">
                        <a:lnSpc>
                          <a:spcPct val="107000"/>
                        </a:lnSpc>
                        <a:spcAft>
                          <a:spcPts val="0"/>
                        </a:spcAft>
                      </a:pPr>
                      <a:r>
                        <a:rPr lang="el-GR" sz="1100" b="1">
                          <a:solidFill>
                            <a:srgbClr val="0000FF"/>
                          </a:solidFill>
                          <a:latin typeface="Courier New"/>
                          <a:ea typeface="Times New Roman"/>
                          <a:cs typeface="Times New Roman"/>
                        </a:rPr>
                        <a:t>ΜΕΤΑΒΛΗΤΕΣ</a:t>
                      </a:r>
                      <a:endParaRPr lang="el-GR" sz="1100">
                        <a:latin typeface="Calibri"/>
                        <a:ea typeface="Calibri"/>
                        <a:cs typeface="Times New Roman"/>
                      </a:endParaRPr>
                    </a:p>
                  </a:txBody>
                  <a:tcPr marL="68580" marR="68580" marT="0" marB="0" anchor="b">
                    <a:lnL>
                      <a:noFill/>
                    </a:lnL>
                    <a:lnR>
                      <a:noFill/>
                    </a:lnR>
                    <a:lnT>
                      <a:noFill/>
                    </a:lnT>
                    <a:lnB>
                      <a:noFill/>
                    </a:lnB>
                  </a:tcPr>
                </a:tc>
              </a:tr>
              <a:tr h="253605">
                <a:tc>
                  <a:txBody>
                    <a:bodyPr/>
                    <a:lstStyle/>
                    <a:p>
                      <a:pPr algn="ctr">
                        <a:lnSpc>
                          <a:spcPct val="107000"/>
                        </a:lnSpc>
                        <a:spcAft>
                          <a:spcPts val="0"/>
                        </a:spcAft>
                      </a:pPr>
                      <a:r>
                        <a:rPr lang="el-GR" sz="1100" b="1">
                          <a:solidFill>
                            <a:srgbClr val="548235"/>
                          </a:solidFill>
                          <a:latin typeface="Courier New"/>
                          <a:ea typeface="Times New Roman"/>
                          <a:cs typeface="Times New Roman"/>
                        </a:rPr>
                        <a:t>3</a:t>
                      </a:r>
                      <a:endParaRPr lang="el-GR" sz="1100">
                        <a:latin typeface="Calibri"/>
                        <a:ea typeface="Calibri"/>
                        <a:cs typeface="Times New Roman"/>
                      </a:endParaRPr>
                    </a:p>
                  </a:txBody>
                  <a:tcPr marL="68580" marR="68580" marT="0" marB="0" anchor="b">
                    <a:lnL>
                      <a:noFill/>
                    </a:lnL>
                    <a:lnR>
                      <a:noFill/>
                    </a:lnR>
                    <a:lnT>
                      <a:noFill/>
                    </a:lnT>
                    <a:lnB>
                      <a:noFill/>
                    </a:lnB>
                  </a:tcPr>
                </a:tc>
                <a:tc>
                  <a:txBody>
                    <a:bodyPr/>
                    <a:lstStyle/>
                    <a:p>
                      <a:pPr algn="l">
                        <a:lnSpc>
                          <a:spcPct val="107000"/>
                        </a:lnSpc>
                        <a:spcAft>
                          <a:spcPts val="0"/>
                        </a:spcAft>
                      </a:pPr>
                      <a:r>
                        <a:rPr lang="el-GR" sz="1100">
                          <a:solidFill>
                            <a:srgbClr val="000000"/>
                          </a:solidFill>
                          <a:latin typeface="Courier New"/>
                          <a:ea typeface="Times New Roman"/>
                          <a:cs typeface="Times New Roman"/>
                        </a:rPr>
                        <a:t>  </a:t>
                      </a:r>
                      <a:r>
                        <a:rPr lang="el-GR" sz="1100" b="1">
                          <a:solidFill>
                            <a:srgbClr val="0000FF"/>
                          </a:solidFill>
                          <a:latin typeface="Courier New"/>
                          <a:ea typeface="Times New Roman"/>
                          <a:cs typeface="Times New Roman"/>
                        </a:rPr>
                        <a:t>ΑΚΕΡΑΙΕΣ</a:t>
                      </a:r>
                      <a:r>
                        <a:rPr lang="el-GR" sz="1100" b="1">
                          <a:solidFill>
                            <a:srgbClr val="FF0000"/>
                          </a:solidFill>
                          <a:latin typeface="Courier New"/>
                          <a:ea typeface="Times New Roman"/>
                          <a:cs typeface="Times New Roman"/>
                        </a:rPr>
                        <a:t>:</a:t>
                      </a:r>
                      <a:r>
                        <a:rPr lang="el-GR" sz="1100">
                          <a:solidFill>
                            <a:srgbClr val="000000"/>
                          </a:solidFill>
                          <a:latin typeface="Courier New"/>
                          <a:ea typeface="Times New Roman"/>
                          <a:cs typeface="Times New Roman"/>
                        </a:rPr>
                        <a:t> Ν</a:t>
                      </a:r>
                      <a:r>
                        <a:rPr lang="el-GR" sz="1100" b="1">
                          <a:solidFill>
                            <a:srgbClr val="FF0000"/>
                          </a:solidFill>
                          <a:latin typeface="Courier New"/>
                          <a:ea typeface="Times New Roman"/>
                          <a:cs typeface="Times New Roman"/>
                        </a:rPr>
                        <a:t>,</a:t>
                      </a:r>
                      <a:r>
                        <a:rPr lang="el-GR" sz="1100">
                          <a:solidFill>
                            <a:srgbClr val="000000"/>
                          </a:solidFill>
                          <a:latin typeface="Courier New"/>
                          <a:ea typeface="Times New Roman"/>
                          <a:cs typeface="Times New Roman"/>
                        </a:rPr>
                        <a:t>Παρ</a:t>
                      </a:r>
                      <a:endParaRPr lang="el-GR" sz="1100">
                        <a:latin typeface="Calibri"/>
                        <a:ea typeface="Calibri"/>
                        <a:cs typeface="Times New Roman"/>
                      </a:endParaRPr>
                    </a:p>
                  </a:txBody>
                  <a:tcPr marL="68580" marR="68580" marT="0" marB="0" anchor="b">
                    <a:lnL>
                      <a:noFill/>
                    </a:lnL>
                    <a:lnR>
                      <a:noFill/>
                    </a:lnR>
                    <a:lnT>
                      <a:noFill/>
                    </a:lnT>
                    <a:lnB>
                      <a:noFill/>
                    </a:lnB>
                  </a:tcPr>
                </a:tc>
              </a:tr>
              <a:tr h="253605">
                <a:tc>
                  <a:txBody>
                    <a:bodyPr/>
                    <a:lstStyle/>
                    <a:p>
                      <a:pPr algn="ctr">
                        <a:lnSpc>
                          <a:spcPct val="107000"/>
                        </a:lnSpc>
                        <a:spcAft>
                          <a:spcPts val="0"/>
                        </a:spcAft>
                      </a:pPr>
                      <a:r>
                        <a:rPr lang="el-GR" sz="1100" b="1">
                          <a:solidFill>
                            <a:srgbClr val="548235"/>
                          </a:solidFill>
                          <a:latin typeface="Courier New"/>
                          <a:ea typeface="Times New Roman"/>
                          <a:cs typeface="Times New Roman"/>
                        </a:rPr>
                        <a:t>4</a:t>
                      </a:r>
                      <a:endParaRPr lang="el-GR" sz="1100">
                        <a:latin typeface="Calibri"/>
                        <a:ea typeface="Calibri"/>
                        <a:cs typeface="Times New Roman"/>
                      </a:endParaRPr>
                    </a:p>
                  </a:txBody>
                  <a:tcPr marL="68580" marR="68580" marT="0" marB="0" anchor="b">
                    <a:lnL>
                      <a:noFill/>
                    </a:lnL>
                    <a:lnR>
                      <a:noFill/>
                    </a:lnR>
                    <a:lnT>
                      <a:noFill/>
                    </a:lnT>
                    <a:lnB>
                      <a:noFill/>
                    </a:lnB>
                  </a:tcPr>
                </a:tc>
                <a:tc>
                  <a:txBody>
                    <a:bodyPr/>
                    <a:lstStyle/>
                    <a:p>
                      <a:pPr algn="l">
                        <a:lnSpc>
                          <a:spcPct val="107000"/>
                        </a:lnSpc>
                        <a:spcAft>
                          <a:spcPts val="0"/>
                        </a:spcAft>
                      </a:pPr>
                      <a:r>
                        <a:rPr lang="el-GR" sz="1100" b="1">
                          <a:solidFill>
                            <a:srgbClr val="0000FF"/>
                          </a:solidFill>
                          <a:latin typeface="Courier New"/>
                          <a:ea typeface="Times New Roman"/>
                          <a:cs typeface="Times New Roman"/>
                        </a:rPr>
                        <a:t>ΑΡΧΗ</a:t>
                      </a:r>
                      <a:endParaRPr lang="el-GR" sz="1100">
                        <a:latin typeface="Calibri"/>
                        <a:ea typeface="Calibri"/>
                        <a:cs typeface="Times New Roman"/>
                      </a:endParaRPr>
                    </a:p>
                  </a:txBody>
                  <a:tcPr marL="68580" marR="68580" marT="0" marB="0" anchor="b">
                    <a:lnL>
                      <a:noFill/>
                    </a:lnL>
                    <a:lnR>
                      <a:noFill/>
                    </a:lnR>
                    <a:lnT>
                      <a:noFill/>
                    </a:lnT>
                    <a:lnB>
                      <a:noFill/>
                    </a:lnB>
                  </a:tcPr>
                </a:tc>
              </a:tr>
              <a:tr h="253605">
                <a:tc>
                  <a:txBody>
                    <a:bodyPr/>
                    <a:lstStyle/>
                    <a:p>
                      <a:pPr algn="ctr">
                        <a:lnSpc>
                          <a:spcPct val="107000"/>
                        </a:lnSpc>
                        <a:spcAft>
                          <a:spcPts val="0"/>
                        </a:spcAft>
                      </a:pPr>
                      <a:r>
                        <a:rPr lang="el-GR" sz="1100" b="1">
                          <a:solidFill>
                            <a:srgbClr val="548235"/>
                          </a:solidFill>
                          <a:latin typeface="Courier New"/>
                          <a:ea typeface="Times New Roman"/>
                          <a:cs typeface="Times New Roman"/>
                        </a:rPr>
                        <a:t>5</a:t>
                      </a:r>
                      <a:endParaRPr lang="el-GR" sz="1100">
                        <a:latin typeface="Calibri"/>
                        <a:ea typeface="Calibri"/>
                        <a:cs typeface="Times New Roman"/>
                      </a:endParaRPr>
                    </a:p>
                  </a:txBody>
                  <a:tcPr marL="68580" marR="68580" marT="0" marB="0" anchor="b">
                    <a:lnL>
                      <a:noFill/>
                    </a:lnL>
                    <a:lnR>
                      <a:noFill/>
                    </a:lnR>
                    <a:lnT>
                      <a:noFill/>
                    </a:lnT>
                    <a:lnB>
                      <a:noFill/>
                    </a:lnB>
                  </a:tcPr>
                </a:tc>
                <a:tc>
                  <a:txBody>
                    <a:bodyPr/>
                    <a:lstStyle/>
                    <a:p>
                      <a:pPr algn="l">
                        <a:lnSpc>
                          <a:spcPct val="107000"/>
                        </a:lnSpc>
                        <a:spcAft>
                          <a:spcPts val="0"/>
                        </a:spcAft>
                      </a:pPr>
                      <a:r>
                        <a:rPr lang="el-GR" sz="1100">
                          <a:solidFill>
                            <a:srgbClr val="000000"/>
                          </a:solidFill>
                          <a:latin typeface="Courier New"/>
                          <a:ea typeface="Times New Roman"/>
                          <a:cs typeface="Times New Roman"/>
                        </a:rPr>
                        <a:t>  </a:t>
                      </a:r>
                      <a:r>
                        <a:rPr lang="el-GR" sz="1100" b="1">
                          <a:solidFill>
                            <a:srgbClr val="0000FF"/>
                          </a:solidFill>
                          <a:latin typeface="Courier New"/>
                          <a:ea typeface="Times New Roman"/>
                          <a:cs typeface="Times New Roman"/>
                        </a:rPr>
                        <a:t>ΓΡΑΨΕ</a:t>
                      </a:r>
                      <a:r>
                        <a:rPr lang="el-GR" sz="1100">
                          <a:solidFill>
                            <a:srgbClr val="000000"/>
                          </a:solidFill>
                          <a:latin typeface="Courier New"/>
                          <a:ea typeface="Times New Roman"/>
                          <a:cs typeface="Times New Roman"/>
                        </a:rPr>
                        <a:t> </a:t>
                      </a:r>
                      <a:r>
                        <a:rPr lang="el-GR" sz="1100">
                          <a:solidFill>
                            <a:srgbClr val="800080"/>
                          </a:solidFill>
                          <a:latin typeface="Courier New"/>
                          <a:ea typeface="Times New Roman"/>
                          <a:cs typeface="Times New Roman"/>
                        </a:rPr>
                        <a:t>"Δώσε έναν ακέραιο θετικό αριθμό"</a:t>
                      </a:r>
                      <a:endParaRPr lang="el-GR" sz="1100">
                        <a:latin typeface="Calibri"/>
                        <a:ea typeface="Calibri"/>
                        <a:cs typeface="Times New Roman"/>
                      </a:endParaRPr>
                    </a:p>
                  </a:txBody>
                  <a:tcPr marL="68580" marR="68580" marT="0" marB="0" anchor="b">
                    <a:lnL>
                      <a:noFill/>
                    </a:lnL>
                    <a:lnR>
                      <a:noFill/>
                    </a:lnR>
                    <a:lnT>
                      <a:noFill/>
                    </a:lnT>
                    <a:lnB>
                      <a:noFill/>
                    </a:lnB>
                  </a:tcPr>
                </a:tc>
              </a:tr>
              <a:tr h="253605">
                <a:tc>
                  <a:txBody>
                    <a:bodyPr/>
                    <a:lstStyle/>
                    <a:p>
                      <a:pPr algn="ctr">
                        <a:lnSpc>
                          <a:spcPct val="107000"/>
                        </a:lnSpc>
                        <a:spcAft>
                          <a:spcPts val="0"/>
                        </a:spcAft>
                      </a:pPr>
                      <a:r>
                        <a:rPr lang="el-GR" sz="1100" b="1">
                          <a:solidFill>
                            <a:srgbClr val="548235"/>
                          </a:solidFill>
                          <a:latin typeface="Courier New"/>
                          <a:ea typeface="Times New Roman"/>
                          <a:cs typeface="Times New Roman"/>
                        </a:rPr>
                        <a:t>6</a:t>
                      </a:r>
                      <a:endParaRPr lang="el-GR" sz="1100">
                        <a:latin typeface="Calibri"/>
                        <a:ea typeface="Calibri"/>
                        <a:cs typeface="Times New Roman"/>
                      </a:endParaRPr>
                    </a:p>
                  </a:txBody>
                  <a:tcPr marL="68580" marR="68580" marT="0" marB="0" anchor="b">
                    <a:lnL>
                      <a:noFill/>
                    </a:lnL>
                    <a:lnR>
                      <a:noFill/>
                    </a:lnR>
                    <a:lnT>
                      <a:noFill/>
                    </a:lnT>
                    <a:lnB>
                      <a:noFill/>
                    </a:lnB>
                  </a:tcPr>
                </a:tc>
                <a:tc>
                  <a:txBody>
                    <a:bodyPr/>
                    <a:lstStyle/>
                    <a:p>
                      <a:pPr algn="l">
                        <a:lnSpc>
                          <a:spcPct val="107000"/>
                        </a:lnSpc>
                        <a:spcAft>
                          <a:spcPts val="0"/>
                        </a:spcAft>
                      </a:pPr>
                      <a:r>
                        <a:rPr lang="el-GR" sz="1100">
                          <a:solidFill>
                            <a:srgbClr val="000000"/>
                          </a:solidFill>
                          <a:latin typeface="Courier New"/>
                          <a:ea typeface="Times New Roman"/>
                          <a:cs typeface="Times New Roman"/>
                        </a:rPr>
                        <a:t>  </a:t>
                      </a:r>
                      <a:r>
                        <a:rPr lang="el-GR" sz="1100" b="1">
                          <a:solidFill>
                            <a:srgbClr val="0000FF"/>
                          </a:solidFill>
                          <a:latin typeface="Courier New"/>
                          <a:ea typeface="Times New Roman"/>
                          <a:cs typeface="Times New Roman"/>
                        </a:rPr>
                        <a:t>ΔΙΑΒΑΣΕ</a:t>
                      </a:r>
                      <a:r>
                        <a:rPr lang="el-GR" sz="1100">
                          <a:solidFill>
                            <a:srgbClr val="000000"/>
                          </a:solidFill>
                          <a:latin typeface="Courier New"/>
                          <a:ea typeface="Times New Roman"/>
                          <a:cs typeface="Times New Roman"/>
                        </a:rPr>
                        <a:t> Ν</a:t>
                      </a:r>
                      <a:endParaRPr lang="el-GR" sz="1100">
                        <a:latin typeface="Calibri"/>
                        <a:ea typeface="Calibri"/>
                        <a:cs typeface="Times New Roman"/>
                      </a:endParaRPr>
                    </a:p>
                  </a:txBody>
                  <a:tcPr marL="68580" marR="68580" marT="0" marB="0" anchor="b">
                    <a:lnL>
                      <a:noFill/>
                    </a:lnL>
                    <a:lnR>
                      <a:noFill/>
                    </a:lnR>
                    <a:lnT>
                      <a:noFill/>
                    </a:lnT>
                    <a:lnB>
                      <a:noFill/>
                    </a:lnB>
                  </a:tcPr>
                </a:tc>
              </a:tr>
              <a:tr h="253605">
                <a:tc>
                  <a:txBody>
                    <a:bodyPr/>
                    <a:lstStyle/>
                    <a:p>
                      <a:pPr algn="ctr">
                        <a:lnSpc>
                          <a:spcPct val="107000"/>
                        </a:lnSpc>
                        <a:spcAft>
                          <a:spcPts val="0"/>
                        </a:spcAft>
                      </a:pPr>
                      <a:r>
                        <a:rPr lang="el-GR" sz="1100" b="1">
                          <a:solidFill>
                            <a:srgbClr val="548235"/>
                          </a:solidFill>
                          <a:latin typeface="Courier New"/>
                          <a:ea typeface="Times New Roman"/>
                          <a:cs typeface="Times New Roman"/>
                        </a:rPr>
                        <a:t>7</a:t>
                      </a:r>
                      <a:endParaRPr lang="el-GR" sz="1100">
                        <a:latin typeface="Calibri"/>
                        <a:ea typeface="Calibri"/>
                        <a:cs typeface="Times New Roman"/>
                      </a:endParaRPr>
                    </a:p>
                  </a:txBody>
                  <a:tcPr marL="68580" marR="68580" marT="0" marB="0" anchor="b">
                    <a:lnL>
                      <a:noFill/>
                    </a:lnL>
                    <a:lnR>
                      <a:noFill/>
                    </a:lnR>
                    <a:lnT>
                      <a:noFill/>
                    </a:lnT>
                    <a:lnB>
                      <a:noFill/>
                    </a:lnB>
                  </a:tcPr>
                </a:tc>
                <a:tc>
                  <a:txBody>
                    <a:bodyPr/>
                    <a:lstStyle/>
                    <a:p>
                      <a:pPr algn="l">
                        <a:lnSpc>
                          <a:spcPct val="107000"/>
                        </a:lnSpc>
                        <a:spcAft>
                          <a:spcPts val="0"/>
                        </a:spcAft>
                      </a:pPr>
                      <a:r>
                        <a:rPr lang="el-GR" sz="1100">
                          <a:solidFill>
                            <a:srgbClr val="000000"/>
                          </a:solidFill>
                          <a:latin typeface="Courier New"/>
                          <a:ea typeface="Times New Roman"/>
                          <a:cs typeface="Times New Roman"/>
                        </a:rPr>
                        <a:t>  Παρ</a:t>
                      </a:r>
                      <a:r>
                        <a:rPr lang="el-GR" sz="1100" b="1">
                          <a:solidFill>
                            <a:srgbClr val="FF0000"/>
                          </a:solidFill>
                          <a:latin typeface="Courier New"/>
                          <a:ea typeface="Times New Roman"/>
                          <a:cs typeface="Times New Roman"/>
                        </a:rPr>
                        <a:t>&lt;-</a:t>
                      </a:r>
                      <a:r>
                        <a:rPr lang="el-GR" sz="1100">
                          <a:solidFill>
                            <a:srgbClr val="000000"/>
                          </a:solidFill>
                          <a:latin typeface="Courier New"/>
                          <a:ea typeface="Times New Roman"/>
                          <a:cs typeface="Times New Roman"/>
                        </a:rPr>
                        <a:t>Υπολογισμός</a:t>
                      </a:r>
                      <a:r>
                        <a:rPr lang="el-GR" sz="1100" b="1">
                          <a:solidFill>
                            <a:srgbClr val="FF0000"/>
                          </a:solidFill>
                          <a:latin typeface="Courier New"/>
                          <a:ea typeface="Times New Roman"/>
                          <a:cs typeface="Times New Roman"/>
                        </a:rPr>
                        <a:t>(</a:t>
                      </a:r>
                      <a:r>
                        <a:rPr lang="el-GR" sz="1100">
                          <a:solidFill>
                            <a:srgbClr val="000000"/>
                          </a:solidFill>
                          <a:latin typeface="Courier New"/>
                          <a:ea typeface="Times New Roman"/>
                          <a:cs typeface="Times New Roman"/>
                        </a:rPr>
                        <a:t>Ν</a:t>
                      </a:r>
                      <a:r>
                        <a:rPr lang="el-GR" sz="1100" b="1">
                          <a:solidFill>
                            <a:srgbClr val="FF0000"/>
                          </a:solidFill>
                          <a:latin typeface="Courier New"/>
                          <a:ea typeface="Times New Roman"/>
                          <a:cs typeface="Times New Roman"/>
                        </a:rPr>
                        <a:t>)</a:t>
                      </a:r>
                      <a:endParaRPr lang="el-GR" sz="1100">
                        <a:latin typeface="Calibri"/>
                        <a:ea typeface="Calibri"/>
                        <a:cs typeface="Times New Roman"/>
                      </a:endParaRPr>
                    </a:p>
                  </a:txBody>
                  <a:tcPr marL="68580" marR="68580" marT="0" marB="0" anchor="b">
                    <a:lnL>
                      <a:noFill/>
                    </a:lnL>
                    <a:lnR>
                      <a:noFill/>
                    </a:lnR>
                    <a:lnT>
                      <a:noFill/>
                    </a:lnT>
                    <a:lnB>
                      <a:noFill/>
                    </a:lnB>
                  </a:tcPr>
                </a:tc>
              </a:tr>
              <a:tr h="253605">
                <a:tc>
                  <a:txBody>
                    <a:bodyPr/>
                    <a:lstStyle/>
                    <a:p>
                      <a:pPr algn="ctr">
                        <a:lnSpc>
                          <a:spcPct val="107000"/>
                        </a:lnSpc>
                        <a:spcAft>
                          <a:spcPts val="0"/>
                        </a:spcAft>
                      </a:pPr>
                      <a:r>
                        <a:rPr lang="el-GR" sz="1100" b="1">
                          <a:solidFill>
                            <a:srgbClr val="548235"/>
                          </a:solidFill>
                          <a:latin typeface="Courier New"/>
                          <a:ea typeface="Times New Roman"/>
                          <a:cs typeface="Times New Roman"/>
                        </a:rPr>
                        <a:t>8</a:t>
                      </a:r>
                      <a:endParaRPr lang="el-GR" sz="1100">
                        <a:latin typeface="Calibri"/>
                        <a:ea typeface="Calibri"/>
                        <a:cs typeface="Times New Roman"/>
                      </a:endParaRPr>
                    </a:p>
                  </a:txBody>
                  <a:tcPr marL="68580" marR="68580" marT="0" marB="0" anchor="b">
                    <a:lnL>
                      <a:noFill/>
                    </a:lnL>
                    <a:lnR>
                      <a:noFill/>
                    </a:lnR>
                    <a:lnT>
                      <a:noFill/>
                    </a:lnT>
                    <a:lnB>
                      <a:noFill/>
                    </a:lnB>
                  </a:tcPr>
                </a:tc>
                <a:tc>
                  <a:txBody>
                    <a:bodyPr/>
                    <a:lstStyle/>
                    <a:p>
                      <a:pPr algn="l">
                        <a:lnSpc>
                          <a:spcPct val="107000"/>
                        </a:lnSpc>
                        <a:spcAft>
                          <a:spcPts val="0"/>
                        </a:spcAft>
                      </a:pPr>
                      <a:r>
                        <a:rPr lang="el-GR" sz="1100">
                          <a:solidFill>
                            <a:srgbClr val="000000"/>
                          </a:solidFill>
                          <a:latin typeface="Courier New"/>
                          <a:ea typeface="Times New Roman"/>
                          <a:cs typeface="Times New Roman"/>
                        </a:rPr>
                        <a:t>  </a:t>
                      </a:r>
                      <a:r>
                        <a:rPr lang="el-GR" sz="1100" b="1">
                          <a:solidFill>
                            <a:srgbClr val="0000FF"/>
                          </a:solidFill>
                          <a:latin typeface="Courier New"/>
                          <a:ea typeface="Times New Roman"/>
                          <a:cs typeface="Times New Roman"/>
                        </a:rPr>
                        <a:t>ΓΡΑΨΕ</a:t>
                      </a:r>
                      <a:r>
                        <a:rPr lang="el-GR" sz="1100">
                          <a:solidFill>
                            <a:srgbClr val="000000"/>
                          </a:solidFill>
                          <a:latin typeface="Courier New"/>
                          <a:ea typeface="Times New Roman"/>
                          <a:cs typeface="Times New Roman"/>
                        </a:rPr>
                        <a:t> </a:t>
                      </a:r>
                      <a:r>
                        <a:rPr lang="el-GR" sz="1100">
                          <a:solidFill>
                            <a:srgbClr val="800080"/>
                          </a:solidFill>
                          <a:latin typeface="Courier New"/>
                          <a:ea typeface="Times New Roman"/>
                          <a:cs typeface="Times New Roman"/>
                        </a:rPr>
                        <a:t>"Παραγοντικό="</a:t>
                      </a:r>
                      <a:r>
                        <a:rPr lang="el-GR" sz="1100" b="1">
                          <a:solidFill>
                            <a:srgbClr val="FF0000"/>
                          </a:solidFill>
                          <a:latin typeface="Courier New"/>
                          <a:ea typeface="Times New Roman"/>
                          <a:cs typeface="Times New Roman"/>
                        </a:rPr>
                        <a:t>,</a:t>
                      </a:r>
                      <a:r>
                        <a:rPr lang="el-GR" sz="1100">
                          <a:solidFill>
                            <a:srgbClr val="000000"/>
                          </a:solidFill>
                          <a:latin typeface="Courier New"/>
                          <a:ea typeface="Times New Roman"/>
                          <a:cs typeface="Times New Roman"/>
                        </a:rPr>
                        <a:t> Παρ</a:t>
                      </a:r>
                      <a:endParaRPr lang="el-GR" sz="1100">
                        <a:latin typeface="Calibri"/>
                        <a:ea typeface="Calibri"/>
                        <a:cs typeface="Times New Roman"/>
                      </a:endParaRPr>
                    </a:p>
                  </a:txBody>
                  <a:tcPr marL="68580" marR="68580" marT="0" marB="0" anchor="b">
                    <a:lnL>
                      <a:noFill/>
                    </a:lnL>
                    <a:lnR>
                      <a:noFill/>
                    </a:lnR>
                    <a:lnT>
                      <a:noFill/>
                    </a:lnT>
                    <a:lnB>
                      <a:noFill/>
                    </a:lnB>
                  </a:tcPr>
                </a:tc>
              </a:tr>
              <a:tr h="253605">
                <a:tc>
                  <a:txBody>
                    <a:bodyPr/>
                    <a:lstStyle/>
                    <a:p>
                      <a:pPr algn="ctr">
                        <a:lnSpc>
                          <a:spcPct val="107000"/>
                        </a:lnSpc>
                        <a:spcAft>
                          <a:spcPts val="0"/>
                        </a:spcAft>
                      </a:pPr>
                      <a:r>
                        <a:rPr lang="el-GR" sz="1100" b="1">
                          <a:solidFill>
                            <a:srgbClr val="548235"/>
                          </a:solidFill>
                          <a:latin typeface="Courier New"/>
                          <a:ea typeface="Times New Roman"/>
                          <a:cs typeface="Times New Roman"/>
                        </a:rPr>
                        <a:t>9</a:t>
                      </a:r>
                      <a:endParaRPr lang="el-GR" sz="1100">
                        <a:latin typeface="Calibri"/>
                        <a:ea typeface="Calibri"/>
                        <a:cs typeface="Times New Roman"/>
                      </a:endParaRPr>
                    </a:p>
                  </a:txBody>
                  <a:tcPr marL="68580" marR="68580" marT="0" marB="0" anchor="b">
                    <a:lnL>
                      <a:noFill/>
                    </a:lnL>
                    <a:lnR>
                      <a:noFill/>
                    </a:lnR>
                    <a:lnT>
                      <a:noFill/>
                    </a:lnT>
                    <a:lnB>
                      <a:noFill/>
                    </a:lnB>
                  </a:tcPr>
                </a:tc>
                <a:tc>
                  <a:txBody>
                    <a:bodyPr/>
                    <a:lstStyle/>
                    <a:p>
                      <a:pPr algn="l">
                        <a:lnSpc>
                          <a:spcPct val="107000"/>
                        </a:lnSpc>
                        <a:spcAft>
                          <a:spcPts val="0"/>
                        </a:spcAft>
                      </a:pPr>
                      <a:r>
                        <a:rPr lang="el-GR" sz="1100" b="1">
                          <a:solidFill>
                            <a:srgbClr val="0000FF"/>
                          </a:solidFill>
                          <a:latin typeface="Courier New"/>
                          <a:ea typeface="Times New Roman"/>
                          <a:cs typeface="Times New Roman"/>
                        </a:rPr>
                        <a:t>ΤΕΛΟΣ_ΠΡΟΓΡΑΜΜΑΤΟΣ</a:t>
                      </a:r>
                      <a:endParaRPr lang="el-GR" sz="1100">
                        <a:latin typeface="Calibri"/>
                        <a:ea typeface="Calibri"/>
                        <a:cs typeface="Times New Roman"/>
                      </a:endParaRPr>
                    </a:p>
                  </a:txBody>
                  <a:tcPr marL="68580" marR="68580" marT="0" marB="0" anchor="b">
                    <a:lnL>
                      <a:noFill/>
                    </a:lnL>
                    <a:lnR>
                      <a:noFill/>
                    </a:lnR>
                    <a:lnT>
                      <a:noFill/>
                    </a:lnT>
                    <a:lnB>
                      <a:noFill/>
                    </a:lnB>
                  </a:tcPr>
                </a:tc>
              </a:tr>
              <a:tr h="253605">
                <a:tc>
                  <a:txBody>
                    <a:bodyPr/>
                    <a:lstStyle/>
                    <a:p>
                      <a:pPr algn="ctr">
                        <a:lnSpc>
                          <a:spcPct val="107000"/>
                        </a:lnSpc>
                        <a:spcAft>
                          <a:spcPts val="0"/>
                        </a:spcAft>
                      </a:pPr>
                      <a:r>
                        <a:rPr lang="el-GR" sz="1100" b="1">
                          <a:solidFill>
                            <a:srgbClr val="548235"/>
                          </a:solidFill>
                          <a:latin typeface="Courier New"/>
                          <a:ea typeface="Times New Roman"/>
                          <a:cs typeface="Times New Roman"/>
                        </a:rPr>
                        <a:t>10</a:t>
                      </a:r>
                      <a:endParaRPr lang="el-GR" sz="1100">
                        <a:latin typeface="Calibri"/>
                        <a:ea typeface="Calibri"/>
                        <a:cs typeface="Times New Roman"/>
                      </a:endParaRPr>
                    </a:p>
                  </a:txBody>
                  <a:tcPr marL="68580" marR="68580" marT="0" marB="0" anchor="b">
                    <a:lnL>
                      <a:noFill/>
                    </a:lnL>
                    <a:lnR>
                      <a:noFill/>
                    </a:lnR>
                    <a:lnT>
                      <a:noFill/>
                    </a:lnT>
                    <a:lnB>
                      <a:noFill/>
                    </a:lnB>
                  </a:tcPr>
                </a:tc>
                <a:tc>
                  <a:txBody>
                    <a:bodyPr/>
                    <a:lstStyle/>
                    <a:p>
                      <a:pPr algn="l">
                        <a:lnSpc>
                          <a:spcPct val="107000"/>
                        </a:lnSpc>
                      </a:pPr>
                      <a:endParaRPr lang="el-GR" sz="1100">
                        <a:latin typeface="Calibri"/>
                        <a:cs typeface="Times New Roman"/>
                      </a:endParaRPr>
                    </a:p>
                  </a:txBody>
                  <a:tcPr marL="68580" marR="68580" marT="0" marB="0" anchor="b">
                    <a:lnL>
                      <a:noFill/>
                    </a:lnL>
                    <a:lnR>
                      <a:noFill/>
                    </a:lnR>
                    <a:lnT>
                      <a:noFill/>
                    </a:lnT>
                    <a:lnB>
                      <a:noFill/>
                    </a:lnB>
                  </a:tcPr>
                </a:tc>
              </a:tr>
              <a:tr h="253605">
                <a:tc>
                  <a:txBody>
                    <a:bodyPr/>
                    <a:lstStyle/>
                    <a:p>
                      <a:pPr algn="ctr">
                        <a:lnSpc>
                          <a:spcPct val="107000"/>
                        </a:lnSpc>
                        <a:spcAft>
                          <a:spcPts val="0"/>
                        </a:spcAft>
                      </a:pPr>
                      <a:r>
                        <a:rPr lang="el-GR" sz="1100" b="1">
                          <a:solidFill>
                            <a:srgbClr val="548235"/>
                          </a:solidFill>
                          <a:latin typeface="Courier New"/>
                          <a:ea typeface="Times New Roman"/>
                          <a:cs typeface="Times New Roman"/>
                        </a:rPr>
                        <a:t>11</a:t>
                      </a:r>
                      <a:endParaRPr lang="el-GR" sz="1100">
                        <a:latin typeface="Calibri"/>
                        <a:ea typeface="Calibri"/>
                        <a:cs typeface="Times New Roman"/>
                      </a:endParaRPr>
                    </a:p>
                  </a:txBody>
                  <a:tcPr marL="68580" marR="68580" marT="0" marB="0" anchor="b">
                    <a:lnL>
                      <a:noFill/>
                    </a:lnL>
                    <a:lnR>
                      <a:noFill/>
                    </a:lnR>
                    <a:lnT>
                      <a:noFill/>
                    </a:lnT>
                    <a:lnB>
                      <a:noFill/>
                    </a:lnB>
                  </a:tcPr>
                </a:tc>
                <a:tc>
                  <a:txBody>
                    <a:bodyPr/>
                    <a:lstStyle/>
                    <a:p>
                      <a:pPr algn="l">
                        <a:lnSpc>
                          <a:spcPct val="107000"/>
                        </a:lnSpc>
                        <a:spcAft>
                          <a:spcPts val="0"/>
                        </a:spcAft>
                      </a:pPr>
                      <a:r>
                        <a:rPr lang="el-GR" sz="1100" b="1">
                          <a:solidFill>
                            <a:srgbClr val="0000FF"/>
                          </a:solidFill>
                          <a:latin typeface="Courier New"/>
                          <a:ea typeface="Times New Roman"/>
                          <a:cs typeface="Times New Roman"/>
                        </a:rPr>
                        <a:t>ΣΥΝΑΡΤΗΣΗ</a:t>
                      </a:r>
                      <a:r>
                        <a:rPr lang="el-GR" sz="1100">
                          <a:solidFill>
                            <a:srgbClr val="000000"/>
                          </a:solidFill>
                          <a:latin typeface="Courier New"/>
                          <a:ea typeface="Times New Roman"/>
                          <a:cs typeface="Times New Roman"/>
                        </a:rPr>
                        <a:t> Υπολογισμός</a:t>
                      </a:r>
                      <a:r>
                        <a:rPr lang="el-GR" sz="1100" b="1">
                          <a:solidFill>
                            <a:srgbClr val="FF0000"/>
                          </a:solidFill>
                          <a:latin typeface="Courier New"/>
                          <a:ea typeface="Times New Roman"/>
                          <a:cs typeface="Times New Roman"/>
                        </a:rPr>
                        <a:t>(</a:t>
                      </a:r>
                      <a:r>
                        <a:rPr lang="el-GR" sz="1100">
                          <a:solidFill>
                            <a:srgbClr val="000000"/>
                          </a:solidFill>
                          <a:latin typeface="Courier New"/>
                          <a:ea typeface="Times New Roman"/>
                          <a:cs typeface="Times New Roman"/>
                        </a:rPr>
                        <a:t>Χ</a:t>
                      </a:r>
                      <a:r>
                        <a:rPr lang="el-GR" sz="1100" b="1">
                          <a:solidFill>
                            <a:srgbClr val="FF0000"/>
                          </a:solidFill>
                          <a:latin typeface="Courier New"/>
                          <a:ea typeface="Times New Roman"/>
                          <a:cs typeface="Times New Roman"/>
                        </a:rPr>
                        <a:t>):</a:t>
                      </a:r>
                      <a:r>
                        <a:rPr lang="el-GR" sz="1100" b="1">
                          <a:solidFill>
                            <a:srgbClr val="0000FF"/>
                          </a:solidFill>
                          <a:latin typeface="Courier New"/>
                          <a:ea typeface="Times New Roman"/>
                          <a:cs typeface="Times New Roman"/>
                        </a:rPr>
                        <a:t>ΑΚΕΡΑΙΑ</a:t>
                      </a:r>
                      <a:endParaRPr lang="el-GR" sz="1100">
                        <a:latin typeface="Calibri"/>
                        <a:ea typeface="Calibri"/>
                        <a:cs typeface="Times New Roman"/>
                      </a:endParaRPr>
                    </a:p>
                  </a:txBody>
                  <a:tcPr marL="68580" marR="68580" marT="0" marB="0" anchor="b">
                    <a:lnL>
                      <a:noFill/>
                    </a:lnL>
                    <a:lnR>
                      <a:noFill/>
                    </a:lnR>
                    <a:lnT>
                      <a:noFill/>
                    </a:lnT>
                    <a:lnB>
                      <a:noFill/>
                    </a:lnB>
                  </a:tcPr>
                </a:tc>
              </a:tr>
              <a:tr h="253605">
                <a:tc>
                  <a:txBody>
                    <a:bodyPr/>
                    <a:lstStyle/>
                    <a:p>
                      <a:pPr algn="ctr">
                        <a:lnSpc>
                          <a:spcPct val="107000"/>
                        </a:lnSpc>
                        <a:spcAft>
                          <a:spcPts val="0"/>
                        </a:spcAft>
                      </a:pPr>
                      <a:r>
                        <a:rPr lang="el-GR" sz="1100" b="1">
                          <a:solidFill>
                            <a:srgbClr val="548235"/>
                          </a:solidFill>
                          <a:latin typeface="Courier New"/>
                          <a:ea typeface="Times New Roman"/>
                          <a:cs typeface="Times New Roman"/>
                        </a:rPr>
                        <a:t>12</a:t>
                      </a:r>
                      <a:endParaRPr lang="el-GR" sz="1100">
                        <a:latin typeface="Calibri"/>
                        <a:ea typeface="Calibri"/>
                        <a:cs typeface="Times New Roman"/>
                      </a:endParaRPr>
                    </a:p>
                  </a:txBody>
                  <a:tcPr marL="68580" marR="68580" marT="0" marB="0" anchor="b">
                    <a:lnL>
                      <a:noFill/>
                    </a:lnL>
                    <a:lnR>
                      <a:noFill/>
                    </a:lnR>
                    <a:lnT>
                      <a:noFill/>
                    </a:lnT>
                    <a:lnB>
                      <a:noFill/>
                    </a:lnB>
                  </a:tcPr>
                </a:tc>
                <a:tc>
                  <a:txBody>
                    <a:bodyPr/>
                    <a:lstStyle/>
                    <a:p>
                      <a:pPr algn="l">
                        <a:lnSpc>
                          <a:spcPct val="107000"/>
                        </a:lnSpc>
                        <a:spcAft>
                          <a:spcPts val="0"/>
                        </a:spcAft>
                      </a:pPr>
                      <a:r>
                        <a:rPr lang="el-GR" sz="1100" b="1">
                          <a:solidFill>
                            <a:srgbClr val="0000FF"/>
                          </a:solidFill>
                          <a:latin typeface="Courier New"/>
                          <a:ea typeface="Times New Roman"/>
                          <a:cs typeface="Times New Roman"/>
                        </a:rPr>
                        <a:t>ΜΕΤΑΒΛΗΤΕΣ</a:t>
                      </a:r>
                      <a:endParaRPr lang="el-GR" sz="1100">
                        <a:latin typeface="Calibri"/>
                        <a:ea typeface="Calibri"/>
                        <a:cs typeface="Times New Roman"/>
                      </a:endParaRPr>
                    </a:p>
                  </a:txBody>
                  <a:tcPr marL="68580" marR="68580" marT="0" marB="0" anchor="b">
                    <a:lnL>
                      <a:noFill/>
                    </a:lnL>
                    <a:lnR>
                      <a:noFill/>
                    </a:lnR>
                    <a:lnT>
                      <a:noFill/>
                    </a:lnT>
                    <a:lnB>
                      <a:noFill/>
                    </a:lnB>
                  </a:tcPr>
                </a:tc>
              </a:tr>
              <a:tr h="253605">
                <a:tc>
                  <a:txBody>
                    <a:bodyPr/>
                    <a:lstStyle/>
                    <a:p>
                      <a:pPr algn="ctr">
                        <a:lnSpc>
                          <a:spcPct val="107000"/>
                        </a:lnSpc>
                        <a:spcAft>
                          <a:spcPts val="0"/>
                        </a:spcAft>
                      </a:pPr>
                      <a:r>
                        <a:rPr lang="el-GR" sz="1100" b="1">
                          <a:solidFill>
                            <a:srgbClr val="548235"/>
                          </a:solidFill>
                          <a:latin typeface="Courier New"/>
                          <a:ea typeface="Times New Roman"/>
                          <a:cs typeface="Times New Roman"/>
                        </a:rPr>
                        <a:t>13</a:t>
                      </a:r>
                      <a:endParaRPr lang="el-GR" sz="1100">
                        <a:latin typeface="Calibri"/>
                        <a:ea typeface="Calibri"/>
                        <a:cs typeface="Times New Roman"/>
                      </a:endParaRPr>
                    </a:p>
                  </a:txBody>
                  <a:tcPr marL="68580" marR="68580" marT="0" marB="0" anchor="b">
                    <a:lnL>
                      <a:noFill/>
                    </a:lnL>
                    <a:lnR>
                      <a:noFill/>
                    </a:lnR>
                    <a:lnT>
                      <a:noFill/>
                    </a:lnT>
                    <a:lnB>
                      <a:noFill/>
                    </a:lnB>
                  </a:tcPr>
                </a:tc>
                <a:tc>
                  <a:txBody>
                    <a:bodyPr/>
                    <a:lstStyle/>
                    <a:p>
                      <a:pPr algn="l">
                        <a:lnSpc>
                          <a:spcPct val="107000"/>
                        </a:lnSpc>
                        <a:spcAft>
                          <a:spcPts val="0"/>
                        </a:spcAft>
                      </a:pPr>
                      <a:r>
                        <a:rPr lang="el-GR" sz="1100" b="1">
                          <a:solidFill>
                            <a:srgbClr val="0000FF"/>
                          </a:solidFill>
                          <a:latin typeface="Courier New"/>
                          <a:ea typeface="Times New Roman"/>
                          <a:cs typeface="Times New Roman"/>
                        </a:rPr>
                        <a:t>ΑΚΕΡΑΙΕΣ</a:t>
                      </a:r>
                      <a:r>
                        <a:rPr lang="el-GR" sz="1100" b="1">
                          <a:solidFill>
                            <a:srgbClr val="FF0000"/>
                          </a:solidFill>
                          <a:latin typeface="Courier New"/>
                          <a:ea typeface="Times New Roman"/>
                          <a:cs typeface="Times New Roman"/>
                        </a:rPr>
                        <a:t>:</a:t>
                      </a:r>
                      <a:r>
                        <a:rPr lang="el-GR" sz="1100">
                          <a:solidFill>
                            <a:srgbClr val="000000"/>
                          </a:solidFill>
                          <a:latin typeface="Courier New"/>
                          <a:ea typeface="Times New Roman"/>
                          <a:cs typeface="Times New Roman"/>
                        </a:rPr>
                        <a:t> Ι</a:t>
                      </a:r>
                      <a:r>
                        <a:rPr lang="el-GR" sz="1100" b="1">
                          <a:solidFill>
                            <a:srgbClr val="FF0000"/>
                          </a:solidFill>
                          <a:latin typeface="Courier New"/>
                          <a:ea typeface="Times New Roman"/>
                          <a:cs typeface="Times New Roman"/>
                        </a:rPr>
                        <a:t>,</a:t>
                      </a:r>
                      <a:r>
                        <a:rPr lang="el-GR" sz="1100">
                          <a:solidFill>
                            <a:srgbClr val="000000"/>
                          </a:solidFill>
                          <a:latin typeface="Courier New"/>
                          <a:ea typeface="Times New Roman"/>
                          <a:cs typeface="Times New Roman"/>
                        </a:rPr>
                        <a:t>Π</a:t>
                      </a:r>
                      <a:r>
                        <a:rPr lang="el-GR" sz="1100" b="1">
                          <a:solidFill>
                            <a:srgbClr val="FF0000"/>
                          </a:solidFill>
                          <a:latin typeface="Courier New"/>
                          <a:ea typeface="Times New Roman"/>
                          <a:cs typeface="Times New Roman"/>
                        </a:rPr>
                        <a:t>,</a:t>
                      </a:r>
                      <a:r>
                        <a:rPr lang="el-GR" sz="1100">
                          <a:solidFill>
                            <a:srgbClr val="000000"/>
                          </a:solidFill>
                          <a:latin typeface="Courier New"/>
                          <a:ea typeface="Times New Roman"/>
                          <a:cs typeface="Times New Roman"/>
                        </a:rPr>
                        <a:t>Χ</a:t>
                      </a:r>
                      <a:endParaRPr lang="el-GR" sz="1100">
                        <a:latin typeface="Calibri"/>
                        <a:ea typeface="Calibri"/>
                        <a:cs typeface="Times New Roman"/>
                      </a:endParaRPr>
                    </a:p>
                  </a:txBody>
                  <a:tcPr marL="68580" marR="68580" marT="0" marB="0" anchor="b">
                    <a:lnL>
                      <a:noFill/>
                    </a:lnL>
                    <a:lnR>
                      <a:noFill/>
                    </a:lnR>
                    <a:lnT>
                      <a:noFill/>
                    </a:lnT>
                    <a:lnB>
                      <a:noFill/>
                    </a:lnB>
                  </a:tcPr>
                </a:tc>
              </a:tr>
              <a:tr h="253605">
                <a:tc>
                  <a:txBody>
                    <a:bodyPr/>
                    <a:lstStyle/>
                    <a:p>
                      <a:pPr algn="ctr">
                        <a:lnSpc>
                          <a:spcPct val="107000"/>
                        </a:lnSpc>
                        <a:spcAft>
                          <a:spcPts val="0"/>
                        </a:spcAft>
                      </a:pPr>
                      <a:r>
                        <a:rPr lang="el-GR" sz="1100" b="1">
                          <a:solidFill>
                            <a:srgbClr val="548235"/>
                          </a:solidFill>
                          <a:latin typeface="Courier New"/>
                          <a:ea typeface="Times New Roman"/>
                          <a:cs typeface="Times New Roman"/>
                        </a:rPr>
                        <a:t>14</a:t>
                      </a:r>
                      <a:endParaRPr lang="el-GR" sz="1100">
                        <a:latin typeface="Calibri"/>
                        <a:ea typeface="Calibri"/>
                        <a:cs typeface="Times New Roman"/>
                      </a:endParaRPr>
                    </a:p>
                  </a:txBody>
                  <a:tcPr marL="68580" marR="68580" marT="0" marB="0" anchor="b">
                    <a:lnL>
                      <a:noFill/>
                    </a:lnL>
                    <a:lnR>
                      <a:noFill/>
                    </a:lnR>
                    <a:lnT>
                      <a:noFill/>
                    </a:lnT>
                    <a:lnB>
                      <a:noFill/>
                    </a:lnB>
                  </a:tcPr>
                </a:tc>
                <a:tc>
                  <a:txBody>
                    <a:bodyPr/>
                    <a:lstStyle/>
                    <a:p>
                      <a:pPr algn="l">
                        <a:lnSpc>
                          <a:spcPct val="107000"/>
                        </a:lnSpc>
                        <a:spcAft>
                          <a:spcPts val="0"/>
                        </a:spcAft>
                      </a:pPr>
                      <a:r>
                        <a:rPr lang="el-GR" sz="1100" b="1">
                          <a:solidFill>
                            <a:srgbClr val="0000FF"/>
                          </a:solidFill>
                          <a:latin typeface="Courier New"/>
                          <a:ea typeface="Times New Roman"/>
                          <a:cs typeface="Times New Roman"/>
                        </a:rPr>
                        <a:t>ΑΡΧΗ</a:t>
                      </a:r>
                      <a:endParaRPr lang="el-GR" sz="1100">
                        <a:latin typeface="Calibri"/>
                        <a:ea typeface="Calibri"/>
                        <a:cs typeface="Times New Roman"/>
                      </a:endParaRPr>
                    </a:p>
                  </a:txBody>
                  <a:tcPr marL="68580" marR="68580" marT="0" marB="0" anchor="b">
                    <a:lnL>
                      <a:noFill/>
                    </a:lnL>
                    <a:lnR>
                      <a:noFill/>
                    </a:lnR>
                    <a:lnT>
                      <a:noFill/>
                    </a:lnT>
                    <a:lnB>
                      <a:noFill/>
                    </a:lnB>
                  </a:tcPr>
                </a:tc>
              </a:tr>
              <a:tr h="253605">
                <a:tc>
                  <a:txBody>
                    <a:bodyPr/>
                    <a:lstStyle/>
                    <a:p>
                      <a:pPr algn="ctr">
                        <a:lnSpc>
                          <a:spcPct val="107000"/>
                        </a:lnSpc>
                        <a:spcAft>
                          <a:spcPts val="0"/>
                        </a:spcAft>
                      </a:pPr>
                      <a:r>
                        <a:rPr lang="el-GR" sz="1100" b="1">
                          <a:solidFill>
                            <a:srgbClr val="548235"/>
                          </a:solidFill>
                          <a:latin typeface="Courier New"/>
                          <a:ea typeface="Times New Roman"/>
                          <a:cs typeface="Times New Roman"/>
                        </a:rPr>
                        <a:t>15</a:t>
                      </a:r>
                      <a:endParaRPr lang="el-GR" sz="1100">
                        <a:latin typeface="Calibri"/>
                        <a:ea typeface="Calibri"/>
                        <a:cs typeface="Times New Roman"/>
                      </a:endParaRPr>
                    </a:p>
                  </a:txBody>
                  <a:tcPr marL="68580" marR="68580" marT="0" marB="0" anchor="b">
                    <a:lnL>
                      <a:noFill/>
                    </a:lnL>
                    <a:lnR>
                      <a:noFill/>
                    </a:lnR>
                    <a:lnT>
                      <a:noFill/>
                    </a:lnT>
                    <a:lnB>
                      <a:noFill/>
                    </a:lnB>
                  </a:tcPr>
                </a:tc>
                <a:tc>
                  <a:txBody>
                    <a:bodyPr/>
                    <a:lstStyle/>
                    <a:p>
                      <a:pPr algn="l">
                        <a:lnSpc>
                          <a:spcPct val="107000"/>
                        </a:lnSpc>
                        <a:spcAft>
                          <a:spcPts val="0"/>
                        </a:spcAft>
                      </a:pPr>
                      <a:r>
                        <a:rPr lang="el-GR" sz="1100">
                          <a:solidFill>
                            <a:srgbClr val="000000"/>
                          </a:solidFill>
                          <a:latin typeface="Courier New"/>
                          <a:ea typeface="Times New Roman"/>
                          <a:cs typeface="Times New Roman"/>
                        </a:rPr>
                        <a:t>  Π </a:t>
                      </a:r>
                      <a:r>
                        <a:rPr lang="el-GR" sz="1100" b="1">
                          <a:solidFill>
                            <a:srgbClr val="FF0000"/>
                          </a:solidFill>
                          <a:latin typeface="Courier New"/>
                          <a:ea typeface="Times New Roman"/>
                          <a:cs typeface="Times New Roman"/>
                        </a:rPr>
                        <a:t>&lt;-</a:t>
                      </a:r>
                      <a:r>
                        <a:rPr lang="el-GR" sz="1100">
                          <a:solidFill>
                            <a:srgbClr val="000000"/>
                          </a:solidFill>
                          <a:latin typeface="Courier New"/>
                          <a:ea typeface="Times New Roman"/>
                          <a:cs typeface="Times New Roman"/>
                        </a:rPr>
                        <a:t> </a:t>
                      </a:r>
                      <a:r>
                        <a:rPr lang="el-GR" sz="1100">
                          <a:solidFill>
                            <a:srgbClr val="008000"/>
                          </a:solidFill>
                          <a:latin typeface="Courier New"/>
                          <a:ea typeface="Times New Roman"/>
                          <a:cs typeface="Times New Roman"/>
                        </a:rPr>
                        <a:t>0</a:t>
                      </a:r>
                      <a:endParaRPr lang="el-GR" sz="1100">
                        <a:latin typeface="Calibri"/>
                        <a:ea typeface="Calibri"/>
                        <a:cs typeface="Times New Roman"/>
                      </a:endParaRPr>
                    </a:p>
                  </a:txBody>
                  <a:tcPr marL="68580" marR="68580" marT="0" marB="0" anchor="b">
                    <a:lnL>
                      <a:noFill/>
                    </a:lnL>
                    <a:lnR>
                      <a:noFill/>
                    </a:lnR>
                    <a:lnT>
                      <a:noFill/>
                    </a:lnT>
                    <a:lnB>
                      <a:noFill/>
                    </a:lnB>
                  </a:tcPr>
                </a:tc>
              </a:tr>
              <a:tr h="253605">
                <a:tc>
                  <a:txBody>
                    <a:bodyPr/>
                    <a:lstStyle/>
                    <a:p>
                      <a:pPr algn="ctr">
                        <a:lnSpc>
                          <a:spcPct val="107000"/>
                        </a:lnSpc>
                        <a:spcAft>
                          <a:spcPts val="0"/>
                        </a:spcAft>
                      </a:pPr>
                      <a:r>
                        <a:rPr lang="el-GR" sz="1100" b="1">
                          <a:solidFill>
                            <a:srgbClr val="548235"/>
                          </a:solidFill>
                          <a:latin typeface="Courier New"/>
                          <a:ea typeface="Times New Roman"/>
                          <a:cs typeface="Times New Roman"/>
                        </a:rPr>
                        <a:t>16</a:t>
                      </a:r>
                      <a:endParaRPr lang="el-GR" sz="1100">
                        <a:latin typeface="Calibri"/>
                        <a:ea typeface="Calibri"/>
                        <a:cs typeface="Times New Roman"/>
                      </a:endParaRPr>
                    </a:p>
                  </a:txBody>
                  <a:tcPr marL="68580" marR="68580" marT="0" marB="0" anchor="b">
                    <a:lnL>
                      <a:noFill/>
                    </a:lnL>
                    <a:lnR>
                      <a:noFill/>
                    </a:lnR>
                    <a:lnT>
                      <a:noFill/>
                    </a:lnT>
                    <a:lnB>
                      <a:noFill/>
                    </a:lnB>
                  </a:tcPr>
                </a:tc>
                <a:tc>
                  <a:txBody>
                    <a:bodyPr/>
                    <a:lstStyle/>
                    <a:p>
                      <a:pPr algn="l">
                        <a:lnSpc>
                          <a:spcPct val="107000"/>
                        </a:lnSpc>
                        <a:spcAft>
                          <a:spcPts val="0"/>
                        </a:spcAft>
                      </a:pPr>
                      <a:r>
                        <a:rPr lang="el-GR" sz="1100">
                          <a:solidFill>
                            <a:srgbClr val="000000"/>
                          </a:solidFill>
                          <a:latin typeface="Courier New"/>
                          <a:ea typeface="Times New Roman"/>
                          <a:cs typeface="Times New Roman"/>
                        </a:rPr>
                        <a:t>  </a:t>
                      </a:r>
                      <a:r>
                        <a:rPr lang="el-GR" sz="1100" b="1">
                          <a:solidFill>
                            <a:srgbClr val="0000FF"/>
                          </a:solidFill>
                          <a:latin typeface="Courier New"/>
                          <a:ea typeface="Times New Roman"/>
                          <a:cs typeface="Times New Roman"/>
                        </a:rPr>
                        <a:t>ΓΙΑ</a:t>
                      </a:r>
                      <a:r>
                        <a:rPr lang="el-GR" sz="1100">
                          <a:solidFill>
                            <a:srgbClr val="000000"/>
                          </a:solidFill>
                          <a:latin typeface="Courier New"/>
                          <a:ea typeface="Times New Roman"/>
                          <a:cs typeface="Times New Roman"/>
                        </a:rPr>
                        <a:t> Ι </a:t>
                      </a:r>
                      <a:r>
                        <a:rPr lang="el-GR" sz="1100" b="1">
                          <a:solidFill>
                            <a:srgbClr val="0000FF"/>
                          </a:solidFill>
                          <a:latin typeface="Courier New"/>
                          <a:ea typeface="Times New Roman"/>
                          <a:cs typeface="Times New Roman"/>
                        </a:rPr>
                        <a:t>ΑΠΟ</a:t>
                      </a:r>
                      <a:r>
                        <a:rPr lang="el-GR" sz="1100">
                          <a:solidFill>
                            <a:srgbClr val="000000"/>
                          </a:solidFill>
                          <a:latin typeface="Courier New"/>
                          <a:ea typeface="Times New Roman"/>
                          <a:cs typeface="Times New Roman"/>
                        </a:rPr>
                        <a:t> </a:t>
                      </a:r>
                      <a:r>
                        <a:rPr lang="el-GR" sz="1100">
                          <a:solidFill>
                            <a:srgbClr val="008000"/>
                          </a:solidFill>
                          <a:latin typeface="Courier New"/>
                          <a:ea typeface="Times New Roman"/>
                          <a:cs typeface="Times New Roman"/>
                        </a:rPr>
                        <a:t>1</a:t>
                      </a:r>
                      <a:r>
                        <a:rPr lang="el-GR" sz="1100">
                          <a:solidFill>
                            <a:srgbClr val="000000"/>
                          </a:solidFill>
                          <a:latin typeface="Courier New"/>
                          <a:ea typeface="Times New Roman"/>
                          <a:cs typeface="Times New Roman"/>
                        </a:rPr>
                        <a:t> </a:t>
                      </a:r>
                      <a:r>
                        <a:rPr lang="el-GR" sz="1100" b="1">
                          <a:solidFill>
                            <a:srgbClr val="0000FF"/>
                          </a:solidFill>
                          <a:latin typeface="Courier New"/>
                          <a:ea typeface="Times New Roman"/>
                          <a:cs typeface="Times New Roman"/>
                        </a:rPr>
                        <a:t>ΜΕΧΡΙ</a:t>
                      </a:r>
                      <a:r>
                        <a:rPr lang="el-GR" sz="1100">
                          <a:solidFill>
                            <a:srgbClr val="000000"/>
                          </a:solidFill>
                          <a:latin typeface="Courier New"/>
                          <a:ea typeface="Times New Roman"/>
                          <a:cs typeface="Times New Roman"/>
                        </a:rPr>
                        <a:t> Χ</a:t>
                      </a:r>
                      <a:endParaRPr lang="el-GR" sz="1100">
                        <a:latin typeface="Calibri"/>
                        <a:ea typeface="Calibri"/>
                        <a:cs typeface="Times New Roman"/>
                      </a:endParaRPr>
                    </a:p>
                  </a:txBody>
                  <a:tcPr marL="68580" marR="68580" marT="0" marB="0" anchor="b">
                    <a:lnL>
                      <a:noFill/>
                    </a:lnL>
                    <a:lnR>
                      <a:noFill/>
                    </a:lnR>
                    <a:lnT>
                      <a:noFill/>
                    </a:lnT>
                    <a:lnB>
                      <a:noFill/>
                    </a:lnB>
                  </a:tcPr>
                </a:tc>
              </a:tr>
              <a:tr h="253605">
                <a:tc>
                  <a:txBody>
                    <a:bodyPr/>
                    <a:lstStyle/>
                    <a:p>
                      <a:pPr algn="ctr">
                        <a:lnSpc>
                          <a:spcPct val="107000"/>
                        </a:lnSpc>
                        <a:spcAft>
                          <a:spcPts val="0"/>
                        </a:spcAft>
                      </a:pPr>
                      <a:r>
                        <a:rPr lang="el-GR" sz="1100" b="1">
                          <a:solidFill>
                            <a:srgbClr val="548235"/>
                          </a:solidFill>
                          <a:latin typeface="Courier New"/>
                          <a:ea typeface="Times New Roman"/>
                          <a:cs typeface="Times New Roman"/>
                        </a:rPr>
                        <a:t>17</a:t>
                      </a:r>
                      <a:endParaRPr lang="el-GR" sz="1100">
                        <a:latin typeface="Calibri"/>
                        <a:ea typeface="Calibri"/>
                        <a:cs typeface="Times New Roman"/>
                      </a:endParaRPr>
                    </a:p>
                  </a:txBody>
                  <a:tcPr marL="68580" marR="68580" marT="0" marB="0" anchor="b">
                    <a:lnL>
                      <a:noFill/>
                    </a:lnL>
                    <a:lnR>
                      <a:noFill/>
                    </a:lnR>
                    <a:lnT>
                      <a:noFill/>
                    </a:lnT>
                    <a:lnB>
                      <a:noFill/>
                    </a:lnB>
                  </a:tcPr>
                </a:tc>
                <a:tc>
                  <a:txBody>
                    <a:bodyPr/>
                    <a:lstStyle/>
                    <a:p>
                      <a:pPr algn="l">
                        <a:lnSpc>
                          <a:spcPct val="107000"/>
                        </a:lnSpc>
                        <a:spcAft>
                          <a:spcPts val="0"/>
                        </a:spcAft>
                      </a:pPr>
                      <a:r>
                        <a:rPr lang="el-GR" sz="1100">
                          <a:solidFill>
                            <a:srgbClr val="000000"/>
                          </a:solidFill>
                          <a:latin typeface="Courier New"/>
                          <a:ea typeface="Times New Roman"/>
                          <a:cs typeface="Times New Roman"/>
                        </a:rPr>
                        <a:t>    Π </a:t>
                      </a:r>
                      <a:r>
                        <a:rPr lang="el-GR" sz="1100" b="1">
                          <a:solidFill>
                            <a:srgbClr val="FF0000"/>
                          </a:solidFill>
                          <a:latin typeface="Courier New"/>
                          <a:ea typeface="Times New Roman"/>
                          <a:cs typeface="Times New Roman"/>
                        </a:rPr>
                        <a:t>&lt;-</a:t>
                      </a:r>
                      <a:r>
                        <a:rPr lang="el-GR" sz="1100">
                          <a:solidFill>
                            <a:srgbClr val="000000"/>
                          </a:solidFill>
                          <a:latin typeface="Courier New"/>
                          <a:ea typeface="Times New Roman"/>
                          <a:cs typeface="Times New Roman"/>
                        </a:rPr>
                        <a:t> Π</a:t>
                      </a:r>
                      <a:r>
                        <a:rPr lang="el-GR" sz="1100" b="1">
                          <a:solidFill>
                            <a:srgbClr val="FF0000"/>
                          </a:solidFill>
                          <a:latin typeface="Courier New"/>
                          <a:ea typeface="Times New Roman"/>
                          <a:cs typeface="Times New Roman"/>
                        </a:rPr>
                        <a:t>*</a:t>
                      </a:r>
                      <a:r>
                        <a:rPr lang="el-GR" sz="1100">
                          <a:solidFill>
                            <a:srgbClr val="000000"/>
                          </a:solidFill>
                          <a:latin typeface="Courier New"/>
                          <a:ea typeface="Times New Roman"/>
                          <a:cs typeface="Times New Roman"/>
                        </a:rPr>
                        <a:t>Ι</a:t>
                      </a:r>
                      <a:endParaRPr lang="el-GR" sz="1100">
                        <a:latin typeface="Calibri"/>
                        <a:ea typeface="Calibri"/>
                        <a:cs typeface="Times New Roman"/>
                      </a:endParaRPr>
                    </a:p>
                  </a:txBody>
                  <a:tcPr marL="68580" marR="68580" marT="0" marB="0" anchor="b">
                    <a:lnL>
                      <a:noFill/>
                    </a:lnL>
                    <a:lnR>
                      <a:noFill/>
                    </a:lnR>
                    <a:lnT>
                      <a:noFill/>
                    </a:lnT>
                    <a:lnB>
                      <a:noFill/>
                    </a:lnB>
                  </a:tcPr>
                </a:tc>
              </a:tr>
              <a:tr h="253605">
                <a:tc>
                  <a:txBody>
                    <a:bodyPr/>
                    <a:lstStyle/>
                    <a:p>
                      <a:pPr algn="ctr">
                        <a:lnSpc>
                          <a:spcPct val="107000"/>
                        </a:lnSpc>
                        <a:spcAft>
                          <a:spcPts val="0"/>
                        </a:spcAft>
                      </a:pPr>
                      <a:r>
                        <a:rPr lang="el-GR" sz="1100" b="1">
                          <a:solidFill>
                            <a:srgbClr val="548235"/>
                          </a:solidFill>
                          <a:latin typeface="Courier New"/>
                          <a:ea typeface="Times New Roman"/>
                          <a:cs typeface="Times New Roman"/>
                        </a:rPr>
                        <a:t>18</a:t>
                      </a:r>
                      <a:endParaRPr lang="el-GR" sz="1100">
                        <a:latin typeface="Calibri"/>
                        <a:ea typeface="Calibri"/>
                        <a:cs typeface="Times New Roman"/>
                      </a:endParaRPr>
                    </a:p>
                  </a:txBody>
                  <a:tcPr marL="68580" marR="68580" marT="0" marB="0" anchor="b">
                    <a:lnL>
                      <a:noFill/>
                    </a:lnL>
                    <a:lnR>
                      <a:noFill/>
                    </a:lnR>
                    <a:lnT>
                      <a:noFill/>
                    </a:lnT>
                    <a:lnB>
                      <a:noFill/>
                    </a:lnB>
                  </a:tcPr>
                </a:tc>
                <a:tc>
                  <a:txBody>
                    <a:bodyPr/>
                    <a:lstStyle/>
                    <a:p>
                      <a:pPr algn="l">
                        <a:lnSpc>
                          <a:spcPct val="107000"/>
                        </a:lnSpc>
                        <a:spcAft>
                          <a:spcPts val="0"/>
                        </a:spcAft>
                      </a:pPr>
                      <a:r>
                        <a:rPr lang="el-GR" sz="1100">
                          <a:solidFill>
                            <a:srgbClr val="000000"/>
                          </a:solidFill>
                          <a:latin typeface="Courier New"/>
                          <a:ea typeface="Times New Roman"/>
                          <a:cs typeface="Times New Roman"/>
                        </a:rPr>
                        <a:t>  </a:t>
                      </a:r>
                      <a:r>
                        <a:rPr lang="el-GR" sz="1100" b="1">
                          <a:solidFill>
                            <a:srgbClr val="0000FF"/>
                          </a:solidFill>
                          <a:latin typeface="Courier New"/>
                          <a:ea typeface="Times New Roman"/>
                          <a:cs typeface="Times New Roman"/>
                        </a:rPr>
                        <a:t>ΤΕΛΟΣ_ΕΠΑΝΑΛΗΨΗΣ</a:t>
                      </a:r>
                      <a:endParaRPr lang="el-GR" sz="1100">
                        <a:latin typeface="Calibri"/>
                        <a:ea typeface="Calibri"/>
                        <a:cs typeface="Times New Roman"/>
                      </a:endParaRPr>
                    </a:p>
                  </a:txBody>
                  <a:tcPr marL="68580" marR="68580" marT="0" marB="0" anchor="b">
                    <a:lnL>
                      <a:noFill/>
                    </a:lnL>
                    <a:lnR>
                      <a:noFill/>
                    </a:lnR>
                    <a:lnT>
                      <a:noFill/>
                    </a:lnT>
                    <a:lnB>
                      <a:noFill/>
                    </a:lnB>
                  </a:tcPr>
                </a:tc>
              </a:tr>
              <a:tr h="253605">
                <a:tc>
                  <a:txBody>
                    <a:bodyPr/>
                    <a:lstStyle/>
                    <a:p>
                      <a:pPr algn="ctr">
                        <a:lnSpc>
                          <a:spcPct val="107000"/>
                        </a:lnSpc>
                        <a:spcAft>
                          <a:spcPts val="0"/>
                        </a:spcAft>
                      </a:pPr>
                      <a:r>
                        <a:rPr lang="el-GR" sz="1100" b="1">
                          <a:solidFill>
                            <a:srgbClr val="548235"/>
                          </a:solidFill>
                          <a:latin typeface="Courier New"/>
                          <a:ea typeface="Times New Roman"/>
                          <a:cs typeface="Times New Roman"/>
                        </a:rPr>
                        <a:t>19</a:t>
                      </a:r>
                      <a:endParaRPr lang="el-GR" sz="1100">
                        <a:latin typeface="Calibri"/>
                        <a:ea typeface="Calibri"/>
                        <a:cs typeface="Times New Roman"/>
                      </a:endParaRPr>
                    </a:p>
                  </a:txBody>
                  <a:tcPr marL="68580" marR="68580" marT="0" marB="0" anchor="b">
                    <a:lnL>
                      <a:noFill/>
                    </a:lnL>
                    <a:lnR>
                      <a:noFill/>
                    </a:lnR>
                    <a:lnT>
                      <a:noFill/>
                    </a:lnT>
                    <a:lnB>
                      <a:noFill/>
                    </a:lnB>
                  </a:tcPr>
                </a:tc>
                <a:tc>
                  <a:txBody>
                    <a:bodyPr/>
                    <a:lstStyle/>
                    <a:p>
                      <a:pPr algn="l">
                        <a:lnSpc>
                          <a:spcPct val="107000"/>
                        </a:lnSpc>
                        <a:spcAft>
                          <a:spcPts val="0"/>
                        </a:spcAft>
                      </a:pPr>
                      <a:r>
                        <a:rPr lang="el-GR" sz="1100">
                          <a:solidFill>
                            <a:srgbClr val="000000"/>
                          </a:solidFill>
                          <a:latin typeface="Courier New"/>
                          <a:ea typeface="Times New Roman"/>
                          <a:cs typeface="Times New Roman"/>
                        </a:rPr>
                        <a:t>  Υπολογισμός</a:t>
                      </a:r>
                      <a:r>
                        <a:rPr lang="el-GR" sz="1100" b="1">
                          <a:solidFill>
                            <a:srgbClr val="FF0000"/>
                          </a:solidFill>
                          <a:latin typeface="Courier New"/>
                          <a:ea typeface="Times New Roman"/>
                          <a:cs typeface="Times New Roman"/>
                        </a:rPr>
                        <a:t>&lt;-</a:t>
                      </a:r>
                      <a:r>
                        <a:rPr lang="el-GR" sz="1100">
                          <a:solidFill>
                            <a:srgbClr val="000000"/>
                          </a:solidFill>
                          <a:latin typeface="Courier New"/>
                          <a:ea typeface="Times New Roman"/>
                          <a:cs typeface="Times New Roman"/>
                        </a:rPr>
                        <a:t>Π</a:t>
                      </a:r>
                      <a:endParaRPr lang="el-GR" sz="1100">
                        <a:latin typeface="Calibri"/>
                        <a:ea typeface="Calibri"/>
                        <a:cs typeface="Times New Roman"/>
                      </a:endParaRPr>
                    </a:p>
                  </a:txBody>
                  <a:tcPr marL="68580" marR="68580" marT="0" marB="0" anchor="b">
                    <a:lnL>
                      <a:noFill/>
                    </a:lnL>
                    <a:lnR>
                      <a:noFill/>
                    </a:lnR>
                    <a:lnT>
                      <a:noFill/>
                    </a:lnT>
                    <a:lnB>
                      <a:noFill/>
                    </a:lnB>
                  </a:tcPr>
                </a:tc>
              </a:tr>
              <a:tr h="253605">
                <a:tc>
                  <a:txBody>
                    <a:bodyPr/>
                    <a:lstStyle/>
                    <a:p>
                      <a:pPr algn="ctr">
                        <a:lnSpc>
                          <a:spcPct val="107000"/>
                        </a:lnSpc>
                        <a:spcAft>
                          <a:spcPts val="0"/>
                        </a:spcAft>
                      </a:pPr>
                      <a:r>
                        <a:rPr lang="el-GR" sz="1100" b="1">
                          <a:solidFill>
                            <a:srgbClr val="548235"/>
                          </a:solidFill>
                          <a:latin typeface="Courier New"/>
                          <a:ea typeface="Times New Roman"/>
                          <a:cs typeface="Times New Roman"/>
                        </a:rPr>
                        <a:t>20</a:t>
                      </a:r>
                      <a:endParaRPr lang="el-GR" sz="1100">
                        <a:latin typeface="Calibri"/>
                        <a:ea typeface="Calibri"/>
                        <a:cs typeface="Times New Roman"/>
                      </a:endParaRPr>
                    </a:p>
                  </a:txBody>
                  <a:tcPr marL="68580" marR="68580" marT="0" marB="0" anchor="b">
                    <a:lnL>
                      <a:noFill/>
                    </a:lnL>
                    <a:lnR>
                      <a:noFill/>
                    </a:lnR>
                    <a:lnT>
                      <a:noFill/>
                    </a:lnT>
                    <a:lnB>
                      <a:noFill/>
                    </a:lnB>
                  </a:tcPr>
                </a:tc>
                <a:tc>
                  <a:txBody>
                    <a:bodyPr/>
                    <a:lstStyle/>
                    <a:p>
                      <a:pPr algn="l">
                        <a:lnSpc>
                          <a:spcPct val="107000"/>
                        </a:lnSpc>
                        <a:spcAft>
                          <a:spcPts val="0"/>
                        </a:spcAft>
                      </a:pPr>
                      <a:r>
                        <a:rPr lang="el-GR" sz="1100" b="1" dirty="0">
                          <a:solidFill>
                            <a:srgbClr val="0000FF"/>
                          </a:solidFill>
                          <a:latin typeface="Courier New"/>
                          <a:ea typeface="Times New Roman"/>
                          <a:cs typeface="Times New Roman"/>
                        </a:rPr>
                        <a:t>ΤΕΛΟΣ_ΣΥΝΑΡΤΗΣΗΣ</a:t>
                      </a:r>
                      <a:endParaRPr lang="el-GR" sz="1100" dirty="0">
                        <a:latin typeface="Calibri"/>
                        <a:ea typeface="Calibri"/>
                        <a:cs typeface="Times New Roman"/>
                      </a:endParaRPr>
                    </a:p>
                  </a:txBody>
                  <a:tcPr marL="68580" marR="68580" marT="0" marB="0" anchor="b">
                    <a:lnL>
                      <a:noFill/>
                    </a:lnL>
                    <a:lnR>
                      <a:noFill/>
                    </a:lnR>
                    <a:lnT>
                      <a:noFill/>
                    </a:lnT>
                    <a:lnB>
                      <a:noFill/>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r>
              <a:rPr lang="el-GR" dirty="0" smtClean="0"/>
              <a:t>Όπως παρατηρούμε στον πίνακα τιμών η τιμή του Π παραμένει πάντα μηδέν. Αυτό οφείλεται στην </a:t>
            </a:r>
            <a:r>
              <a:rPr lang="el-GR" dirty="0" err="1" smtClean="0"/>
              <a:t>αρχικοποίησή</a:t>
            </a:r>
            <a:r>
              <a:rPr lang="el-GR" dirty="0" smtClean="0"/>
              <a:t> της μεταβλητής Π με την τιμή μηδέν. Προκειμένου να διορθωθεί το λάθος, πρέπει η εντολή 15 να αντικατασταθεί με την εξής εντολή:</a:t>
            </a:r>
            <a:r>
              <a:rPr lang="en-US" dirty="0" smtClean="0"/>
              <a:t> </a:t>
            </a:r>
            <a:r>
              <a:rPr lang="el-GR" dirty="0" smtClean="0"/>
              <a:t>Π</a:t>
            </a:r>
            <a:r>
              <a:rPr lang="el-GR" dirty="0" smtClean="0">
                <a:solidFill>
                  <a:srgbClr val="FF0000"/>
                </a:solidFill>
              </a:rPr>
              <a:t>&lt;-</a:t>
            </a:r>
            <a:r>
              <a:rPr lang="el-GR" dirty="0" smtClean="0"/>
              <a:t>1</a:t>
            </a:r>
          </a:p>
          <a:p>
            <a:endParaRPr lang="el-GR" dirty="0"/>
          </a:p>
        </p:txBody>
      </p:sp>
      <p:sp>
        <p:nvSpPr>
          <p:cNvPr id="4" name="1 - Τίτλος"/>
          <p:cNvSpPr>
            <a:spLocks noGrp="1"/>
          </p:cNvSpPr>
          <p:nvPr>
            <p:ph type="title"/>
          </p:nvPr>
        </p:nvSpPr>
        <p:spPr>
          <a:xfrm>
            <a:off x="457200" y="704088"/>
            <a:ext cx="8229600" cy="581772"/>
          </a:xfrm>
        </p:spPr>
        <p:txBody>
          <a:bodyPr>
            <a:normAutofit/>
          </a:bodyPr>
          <a:lstStyle/>
          <a:p>
            <a:pPr algn="ctr"/>
            <a:r>
              <a:rPr lang="el-GR" sz="2400" dirty="0" smtClean="0">
                <a:solidFill>
                  <a:srgbClr val="FF0000"/>
                </a:solidFill>
              </a:rPr>
              <a:t>Παράδειγμα εντοπισμού λογικού λάθους </a:t>
            </a:r>
            <a:r>
              <a:rPr lang="el-GR" sz="2400" dirty="0" smtClean="0">
                <a:solidFill>
                  <a:schemeClr val="accent1">
                    <a:lumMod val="75000"/>
                  </a:schemeClr>
                </a:solidFill>
              </a:rPr>
              <a:t>σε υποπρογράμματα</a:t>
            </a:r>
            <a:endParaRPr lang="el-GR" sz="24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724648"/>
          </a:xfrm>
        </p:spPr>
        <p:txBody>
          <a:bodyPr>
            <a:normAutofit fontScale="90000"/>
          </a:bodyPr>
          <a:lstStyle/>
          <a:p>
            <a:r>
              <a:rPr lang="el-GR" b="1" dirty="0" smtClean="0">
                <a:solidFill>
                  <a:srgbClr val="FF0000"/>
                </a:solidFill>
              </a:rPr>
              <a:t>Συντακτικά Λάθη</a:t>
            </a:r>
            <a:endParaRPr lang="el-GR" b="1" dirty="0">
              <a:solidFill>
                <a:srgbClr val="FF0000"/>
              </a:solidFill>
            </a:endParaRPr>
          </a:p>
        </p:txBody>
      </p:sp>
      <p:sp>
        <p:nvSpPr>
          <p:cNvPr id="3" name="2 - Θέση περιεχομένου"/>
          <p:cNvSpPr>
            <a:spLocks noGrp="1"/>
          </p:cNvSpPr>
          <p:nvPr>
            <p:ph idx="1"/>
          </p:nvPr>
        </p:nvSpPr>
        <p:spPr/>
        <p:txBody>
          <a:bodyPr>
            <a:normAutofit fontScale="92500"/>
          </a:bodyPr>
          <a:lstStyle/>
          <a:p>
            <a:pPr indent="324000">
              <a:buNone/>
            </a:pPr>
            <a:r>
              <a:rPr lang="el-GR" dirty="0" smtClean="0"/>
              <a:t>Τα σύγχρονα προγραμματιστικά περιβάλλοντα μας προφυλάσσουν αυτόματα από τα λάθη κατά την υλοποίηση  (</a:t>
            </a:r>
            <a:r>
              <a:rPr lang="el-GR" dirty="0" smtClean="0">
                <a:solidFill>
                  <a:srgbClr val="FF0000"/>
                </a:solidFill>
              </a:rPr>
              <a:t>συντακτικά</a:t>
            </a:r>
            <a:r>
              <a:rPr lang="el-GR" dirty="0" smtClean="0"/>
              <a:t>) , αφού παρέχουν εργαλεία αυτόματου ελέγχου σύνταξης των εντολών και παρακολουθούν  τον προγραμματιστή κατά τη συγγραφή του προγράμματος. </a:t>
            </a:r>
          </a:p>
          <a:p>
            <a:pPr indent="324000">
              <a:buNone/>
            </a:pPr>
            <a:r>
              <a:rPr lang="el-GR" dirty="0" smtClean="0"/>
              <a:t>Μόλις διαπιστώσουν κάποιο συντακτικό λάθος, σταματούν και απαιτούν  τη διόρθωσή του. </a:t>
            </a:r>
          </a:p>
          <a:p>
            <a:pPr indent="324000">
              <a:buNone/>
            </a:pPr>
            <a:r>
              <a:rPr lang="el-GR" dirty="0" smtClean="0"/>
              <a:t>Συνήθως αντιλαμβάνονται ακριβώς το λάθος που δημιουργήθηκε και προτείνουν  αναλυτικά τον τρόπο διόρθωσής του, εμφανίζοντας σε ενημερωτικό πλαίσιο την ορθή σύνταξη της εντολής που προκλήθηκε το λάθος.</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142852"/>
            <a:ext cx="8229600" cy="714380"/>
          </a:xfrm>
        </p:spPr>
        <p:txBody>
          <a:bodyPr>
            <a:normAutofit fontScale="90000"/>
          </a:bodyPr>
          <a:lstStyle/>
          <a:p>
            <a:r>
              <a:rPr lang="el-GR" sz="2000" dirty="0" smtClean="0">
                <a:solidFill>
                  <a:srgbClr val="FF0000"/>
                </a:solidFill>
              </a:rPr>
              <a:t>Προσπαθήστε να εντοπίσετε  και να κατηγοριοποιήσετε τα λάθη ως </a:t>
            </a:r>
            <a:r>
              <a:rPr lang="el-GR" sz="2000" b="1" dirty="0" smtClean="0">
                <a:solidFill>
                  <a:schemeClr val="tx1">
                    <a:lumMod val="95000"/>
                    <a:lumOff val="5000"/>
                  </a:schemeClr>
                </a:solidFill>
              </a:rPr>
              <a:t>συντακτικά</a:t>
            </a:r>
            <a:r>
              <a:rPr lang="el-GR" sz="2000" dirty="0" smtClean="0">
                <a:solidFill>
                  <a:srgbClr val="FF0000"/>
                </a:solidFill>
              </a:rPr>
              <a:t>, </a:t>
            </a:r>
            <a:r>
              <a:rPr lang="el-GR" sz="2000" b="1" dirty="0" smtClean="0">
                <a:solidFill>
                  <a:schemeClr val="tx1">
                    <a:lumMod val="95000"/>
                    <a:lumOff val="5000"/>
                  </a:schemeClr>
                </a:solidFill>
              </a:rPr>
              <a:t>κατά την εκτέλεση</a:t>
            </a:r>
            <a:r>
              <a:rPr lang="el-GR" sz="2000" dirty="0" smtClean="0">
                <a:solidFill>
                  <a:srgbClr val="FF0000"/>
                </a:solidFill>
              </a:rPr>
              <a:t>, και </a:t>
            </a:r>
            <a:r>
              <a:rPr lang="el-GR" sz="2000" b="1" dirty="0" smtClean="0">
                <a:solidFill>
                  <a:schemeClr val="tx1">
                    <a:lumMod val="95000"/>
                    <a:lumOff val="5000"/>
                  </a:schemeClr>
                </a:solidFill>
              </a:rPr>
              <a:t>λογικά</a:t>
            </a:r>
            <a:r>
              <a:rPr lang="el-GR" sz="2000" dirty="0" smtClean="0">
                <a:solidFill>
                  <a:srgbClr val="FF0000"/>
                </a:solidFill>
              </a:rPr>
              <a:t> στο παρακάτω πρόγραμμα και να προτείνετε διορθώσεις</a:t>
            </a:r>
            <a:endParaRPr lang="el-GR" sz="2000" dirty="0"/>
          </a:p>
        </p:txBody>
      </p:sp>
      <p:sp>
        <p:nvSpPr>
          <p:cNvPr id="4" name="3 - Θέση περιεχομένου"/>
          <p:cNvSpPr>
            <a:spLocks noGrp="1"/>
          </p:cNvSpPr>
          <p:nvPr>
            <p:ph sz="quarter" idx="2"/>
          </p:nvPr>
        </p:nvSpPr>
        <p:spPr/>
        <p:txBody>
          <a:bodyPr>
            <a:normAutofit/>
          </a:bodyPr>
          <a:lstStyle/>
          <a:p>
            <a:pPr>
              <a:buNone/>
            </a:pPr>
            <a:r>
              <a:rPr lang="el-GR" b="1" dirty="0" smtClean="0"/>
              <a:t>	</a:t>
            </a:r>
            <a:r>
              <a:rPr lang="el-GR" b="1" dirty="0" smtClean="0">
                <a:solidFill>
                  <a:schemeClr val="accent1">
                    <a:lumMod val="75000"/>
                  </a:schemeClr>
                </a:solidFill>
                <a:latin typeface="Courier New" pitchFamily="49" charset="0"/>
                <a:cs typeface="Courier New" pitchFamily="49" charset="0"/>
              </a:rPr>
              <a:t>ΔΙΑΒΑΣΕ</a:t>
            </a:r>
            <a:r>
              <a:rPr lang="el-GR" b="1" dirty="0" smtClean="0">
                <a:latin typeface="Courier New" pitchFamily="49" charset="0"/>
                <a:cs typeface="Courier New" pitchFamily="49" charset="0"/>
              </a:rPr>
              <a:t> </a:t>
            </a:r>
            <a:r>
              <a:rPr lang="el-GR" b="1" dirty="0" smtClean="0">
                <a:solidFill>
                  <a:srgbClr val="FF0000"/>
                </a:solidFill>
                <a:latin typeface="Courier New" pitchFamily="49" charset="0"/>
                <a:cs typeface="Courier New" pitchFamily="49" charset="0"/>
              </a:rPr>
              <a:t> </a:t>
            </a:r>
            <a:r>
              <a:rPr lang="el-GR" b="1" dirty="0" smtClean="0">
                <a:latin typeface="Courier New" pitchFamily="49" charset="0"/>
                <a:cs typeface="Courier New" pitchFamily="49" charset="0"/>
              </a:rPr>
              <a:t>Χ</a:t>
            </a:r>
            <a:r>
              <a:rPr lang="el-GR" b="1" dirty="0" smtClean="0">
                <a:solidFill>
                  <a:srgbClr val="FF0000"/>
                </a:solidFill>
                <a:latin typeface="Courier New" pitchFamily="49" charset="0"/>
                <a:cs typeface="Courier New" pitchFamily="49" charset="0"/>
              </a:rPr>
              <a:t> &lt;-</a:t>
            </a:r>
            <a:r>
              <a:rPr lang="el-GR" b="1" dirty="0" smtClean="0">
                <a:solidFill>
                  <a:srgbClr val="00B050"/>
                </a:solidFill>
                <a:latin typeface="Courier New" pitchFamily="49" charset="0"/>
                <a:cs typeface="Courier New" pitchFamily="49" charset="0"/>
              </a:rPr>
              <a:t>30</a:t>
            </a:r>
          </a:p>
          <a:p>
            <a:pPr>
              <a:buNone/>
            </a:pPr>
            <a:r>
              <a:rPr lang="el-GR" dirty="0" smtClean="0">
                <a:latin typeface="Courier New" pitchFamily="49" charset="0"/>
                <a:cs typeface="Courier New" pitchFamily="49" charset="0"/>
              </a:rPr>
              <a:t>	</a:t>
            </a:r>
            <a:r>
              <a:rPr lang="el-GR" b="1" dirty="0" smtClean="0">
                <a:solidFill>
                  <a:schemeClr val="accent1">
                    <a:lumMod val="75000"/>
                  </a:schemeClr>
                </a:solidFill>
                <a:latin typeface="Courier New" pitchFamily="49" charset="0"/>
                <a:cs typeface="Courier New" pitchFamily="49" charset="0"/>
              </a:rPr>
              <a:t>ΑΝ </a:t>
            </a:r>
            <a:r>
              <a:rPr lang="el-GR" b="1" dirty="0" smtClean="0">
                <a:latin typeface="Courier New" pitchFamily="49" charset="0"/>
                <a:cs typeface="Courier New" pitchFamily="49" charset="0"/>
              </a:rPr>
              <a:t> Χ </a:t>
            </a:r>
            <a:r>
              <a:rPr lang="el-GR" b="1" dirty="0" smtClean="0">
                <a:solidFill>
                  <a:srgbClr val="FF0000"/>
                </a:solidFill>
                <a:latin typeface="Courier New" pitchFamily="49" charset="0"/>
                <a:cs typeface="Courier New" pitchFamily="49" charset="0"/>
              </a:rPr>
              <a:t>&gt;</a:t>
            </a:r>
            <a:r>
              <a:rPr lang="el-GR" b="1" dirty="0" smtClean="0">
                <a:latin typeface="Courier New" pitchFamily="49" charset="0"/>
                <a:cs typeface="Courier New" pitchFamily="49" charset="0"/>
              </a:rPr>
              <a:t> </a:t>
            </a:r>
            <a:r>
              <a:rPr lang="el-GR" b="1" dirty="0" smtClean="0">
                <a:solidFill>
                  <a:srgbClr val="00B050"/>
                </a:solidFill>
                <a:latin typeface="Courier New" pitchFamily="49" charset="0"/>
                <a:cs typeface="Courier New" pitchFamily="49" charset="0"/>
              </a:rPr>
              <a:t>2</a:t>
            </a:r>
            <a:r>
              <a:rPr lang="el-GR" b="1" dirty="0" smtClean="0">
                <a:solidFill>
                  <a:schemeClr val="accent4">
                    <a:lumMod val="75000"/>
                  </a:schemeClr>
                </a:solidFill>
                <a:latin typeface="Courier New" pitchFamily="49" charset="0"/>
                <a:cs typeface="Courier New" pitchFamily="49" charset="0"/>
              </a:rPr>
              <a:t> </a:t>
            </a:r>
            <a:r>
              <a:rPr lang="el-GR" b="1" dirty="0" smtClean="0">
                <a:solidFill>
                  <a:schemeClr val="accent1">
                    <a:lumMod val="75000"/>
                  </a:schemeClr>
                </a:solidFill>
                <a:latin typeface="Courier New" pitchFamily="49" charset="0"/>
                <a:cs typeface="Courier New" pitchFamily="49" charset="0"/>
              </a:rPr>
              <a:t>ΤΟΤΕ</a:t>
            </a:r>
            <a:endParaRPr lang="el-GR" b="1" dirty="0" smtClean="0">
              <a:solidFill>
                <a:schemeClr val="accent4">
                  <a:lumMod val="75000"/>
                </a:schemeClr>
              </a:solidFill>
              <a:latin typeface="Courier New" pitchFamily="49" charset="0"/>
              <a:cs typeface="Courier New" pitchFamily="49" charset="0"/>
            </a:endParaRPr>
          </a:p>
          <a:p>
            <a:pPr>
              <a:buNone/>
            </a:pPr>
            <a:r>
              <a:rPr lang="el-GR" dirty="0" smtClean="0">
                <a:latin typeface="Courier New" pitchFamily="49" charset="0"/>
                <a:cs typeface="Courier New" pitchFamily="49" charset="0"/>
              </a:rPr>
              <a:t>		Υ </a:t>
            </a:r>
            <a:r>
              <a:rPr lang="el-GR" b="1" dirty="0" smtClean="0">
                <a:solidFill>
                  <a:srgbClr val="FF0000"/>
                </a:solidFill>
                <a:latin typeface="Courier New" pitchFamily="49" charset="0"/>
                <a:cs typeface="Courier New" pitchFamily="49" charset="0"/>
              </a:rPr>
              <a:t>&lt;-</a:t>
            </a:r>
            <a:r>
              <a:rPr lang="el-GR" b="1" dirty="0" smtClean="0">
                <a:latin typeface="Courier New" pitchFamily="49" charset="0"/>
                <a:cs typeface="Courier New" pitchFamily="49" charset="0"/>
              </a:rPr>
              <a:t> Τ_Ρ(Χ</a:t>
            </a:r>
            <a:r>
              <a:rPr lang="el-GR" b="1" dirty="0" smtClean="0">
                <a:solidFill>
                  <a:srgbClr val="FF0000"/>
                </a:solidFill>
                <a:latin typeface="Courier New" pitchFamily="49" charset="0"/>
                <a:cs typeface="Courier New" pitchFamily="49" charset="0"/>
              </a:rPr>
              <a:t>-</a:t>
            </a:r>
            <a:r>
              <a:rPr lang="el-GR" b="1" dirty="0" smtClean="0">
                <a:solidFill>
                  <a:srgbClr val="00B050"/>
                </a:solidFill>
                <a:latin typeface="Courier New" pitchFamily="49" charset="0"/>
                <a:cs typeface="Courier New" pitchFamily="49" charset="0"/>
              </a:rPr>
              <a:t>4</a:t>
            </a:r>
            <a:r>
              <a:rPr lang="el-GR" b="1" dirty="0" smtClean="0">
                <a:latin typeface="Courier New" pitchFamily="49" charset="0"/>
                <a:cs typeface="Courier New" pitchFamily="49" charset="0"/>
              </a:rPr>
              <a:t>)</a:t>
            </a:r>
          </a:p>
          <a:p>
            <a:pPr>
              <a:buNone/>
            </a:pPr>
            <a:r>
              <a:rPr lang="el-GR" b="1" dirty="0" smtClean="0">
                <a:latin typeface="Courier New" pitchFamily="49" charset="0"/>
                <a:cs typeface="Courier New" pitchFamily="49" charset="0"/>
              </a:rPr>
              <a:t>	</a:t>
            </a:r>
            <a:r>
              <a:rPr lang="el-GR" b="1" dirty="0" smtClean="0">
                <a:solidFill>
                  <a:schemeClr val="accent1">
                    <a:lumMod val="75000"/>
                  </a:schemeClr>
                </a:solidFill>
                <a:latin typeface="Courier New" pitchFamily="49" charset="0"/>
                <a:cs typeface="Courier New" pitchFamily="49" charset="0"/>
              </a:rPr>
              <a:t>ΑΛΛΙΩΣ</a:t>
            </a:r>
            <a:r>
              <a:rPr lang="el-GR" b="1" dirty="0" smtClean="0">
                <a:latin typeface="Courier New" pitchFamily="49" charset="0"/>
                <a:cs typeface="Courier New" pitchFamily="49" charset="0"/>
              </a:rPr>
              <a:t>	</a:t>
            </a:r>
          </a:p>
          <a:p>
            <a:pPr>
              <a:buNone/>
            </a:pPr>
            <a:r>
              <a:rPr lang="el-GR" dirty="0" smtClean="0">
                <a:latin typeface="Courier New" pitchFamily="49" charset="0"/>
                <a:cs typeface="Courier New" pitchFamily="49" charset="0"/>
              </a:rPr>
              <a:t>		Υ </a:t>
            </a:r>
            <a:r>
              <a:rPr lang="el-GR" b="1" dirty="0" smtClean="0">
                <a:solidFill>
                  <a:srgbClr val="FF0000"/>
                </a:solidFill>
                <a:latin typeface="Courier New" pitchFamily="49" charset="0"/>
                <a:cs typeface="Courier New" pitchFamily="49" charset="0"/>
              </a:rPr>
              <a:t>&lt;-</a:t>
            </a:r>
            <a:r>
              <a:rPr lang="el-GR" b="1" dirty="0" smtClean="0">
                <a:latin typeface="Courier New" pitchFamily="49" charset="0"/>
                <a:cs typeface="Courier New" pitchFamily="49" charset="0"/>
              </a:rPr>
              <a:t> (</a:t>
            </a:r>
            <a:r>
              <a:rPr lang="el-GR" b="1" dirty="0" smtClean="0">
                <a:solidFill>
                  <a:srgbClr val="00B050"/>
                </a:solidFill>
                <a:latin typeface="Courier New" pitchFamily="49" charset="0"/>
                <a:cs typeface="Courier New" pitchFamily="49" charset="0"/>
              </a:rPr>
              <a:t>7</a:t>
            </a:r>
            <a:r>
              <a:rPr lang="el-GR" b="1" dirty="0" smtClean="0">
                <a:solidFill>
                  <a:srgbClr val="FF0000"/>
                </a:solidFill>
                <a:latin typeface="Courier New" pitchFamily="49" charset="0"/>
                <a:cs typeface="Courier New" pitchFamily="49" charset="0"/>
              </a:rPr>
              <a:t>+</a:t>
            </a:r>
            <a:r>
              <a:rPr lang="el-GR" b="1" dirty="0" smtClean="0">
                <a:latin typeface="Courier New" pitchFamily="49" charset="0"/>
                <a:cs typeface="Courier New" pitchFamily="49" charset="0"/>
              </a:rPr>
              <a:t>Χ</a:t>
            </a:r>
            <a:r>
              <a:rPr lang="el-GR" b="1" dirty="0" smtClean="0">
                <a:solidFill>
                  <a:srgbClr val="FF0000"/>
                </a:solidFill>
                <a:latin typeface="Courier New" pitchFamily="49" charset="0"/>
                <a:cs typeface="Courier New" pitchFamily="49" charset="0"/>
              </a:rPr>
              <a:t>^</a:t>
            </a:r>
            <a:r>
              <a:rPr lang="el-GR" b="1" dirty="0" smtClean="0">
                <a:solidFill>
                  <a:srgbClr val="00B050"/>
                </a:solidFill>
                <a:latin typeface="Courier New" pitchFamily="49" charset="0"/>
                <a:cs typeface="Courier New" pitchFamily="49" charset="0"/>
              </a:rPr>
              <a:t>2</a:t>
            </a:r>
            <a:r>
              <a:rPr lang="el-GR" b="1" dirty="0" smtClean="0">
                <a:latin typeface="Courier New" pitchFamily="49" charset="0"/>
                <a:cs typeface="Courier New" pitchFamily="49" charset="0"/>
              </a:rPr>
              <a:t>)/Χ </a:t>
            </a:r>
          </a:p>
          <a:p>
            <a:pPr>
              <a:buNone/>
            </a:pPr>
            <a:r>
              <a:rPr lang="el-GR" b="1" dirty="0" smtClean="0">
                <a:latin typeface="Courier New" pitchFamily="49" charset="0"/>
                <a:cs typeface="Courier New" pitchFamily="49" charset="0"/>
              </a:rPr>
              <a:t>	</a:t>
            </a:r>
            <a:r>
              <a:rPr lang="el-GR" b="1" dirty="0" smtClean="0">
                <a:solidFill>
                  <a:schemeClr val="accent1">
                    <a:lumMod val="75000"/>
                  </a:schemeClr>
                </a:solidFill>
                <a:latin typeface="Courier New" pitchFamily="49" charset="0"/>
                <a:cs typeface="Courier New" pitchFamily="49" charset="0"/>
              </a:rPr>
              <a:t> ΤΕΛΟΣ_ΑΝ </a:t>
            </a:r>
            <a:r>
              <a:rPr lang="el-GR" b="1" dirty="0" smtClean="0">
                <a:latin typeface="Courier New" pitchFamily="49" charset="0"/>
                <a:cs typeface="Courier New" pitchFamily="49" charset="0"/>
              </a:rPr>
              <a:t>	</a:t>
            </a:r>
          </a:p>
          <a:p>
            <a:pPr>
              <a:buNone/>
            </a:pPr>
            <a:r>
              <a:rPr lang="el-GR" b="1" dirty="0" smtClean="0">
                <a:solidFill>
                  <a:schemeClr val="accent1">
                    <a:lumMod val="75000"/>
                  </a:schemeClr>
                </a:solidFill>
                <a:latin typeface="Courier New" pitchFamily="49" charset="0"/>
                <a:cs typeface="Courier New" pitchFamily="49" charset="0"/>
              </a:rPr>
              <a:t>ΓΡΑΨΕ</a:t>
            </a:r>
            <a:r>
              <a:rPr lang="el-GR" b="1" dirty="0" smtClean="0">
                <a:latin typeface="Courier New" pitchFamily="49" charset="0"/>
                <a:cs typeface="Courier New" pitchFamily="49" charset="0"/>
              </a:rPr>
              <a:t>   ‘Η Τιμή είναι, Υ'</a:t>
            </a:r>
            <a:endParaRPr lang="el-GR" dirty="0">
              <a:latin typeface="Courier New" pitchFamily="49" charset="0"/>
              <a:cs typeface="Courier New" pitchFamily="49" charset="0"/>
            </a:endParaRPr>
          </a:p>
        </p:txBody>
      </p:sp>
      <p:sp>
        <p:nvSpPr>
          <p:cNvPr id="6" name="5 - Θέση περιεχομένου"/>
          <p:cNvSpPr>
            <a:spLocks noGrp="1"/>
          </p:cNvSpPr>
          <p:nvPr>
            <p:ph sz="quarter" idx="4"/>
          </p:nvPr>
        </p:nvSpPr>
        <p:spPr/>
        <p:txBody>
          <a:bodyPr>
            <a:normAutofit/>
          </a:bodyPr>
          <a:lstStyle/>
          <a:p>
            <a:pPr>
              <a:buNone/>
            </a:pPr>
            <a:r>
              <a:rPr lang="el-GR" b="1" dirty="0" smtClean="0">
                <a:solidFill>
                  <a:schemeClr val="accent1">
                    <a:lumMod val="75000"/>
                  </a:schemeClr>
                </a:solidFill>
              </a:rPr>
              <a:t>	</a:t>
            </a:r>
            <a:r>
              <a:rPr lang="el-GR" b="1" dirty="0" smtClean="0">
                <a:solidFill>
                  <a:schemeClr val="accent1">
                    <a:lumMod val="75000"/>
                  </a:schemeClr>
                </a:solidFill>
                <a:latin typeface="Courier New" pitchFamily="49" charset="0"/>
                <a:cs typeface="Courier New" pitchFamily="49" charset="0"/>
              </a:rPr>
              <a:t>ΔΙΑΒΑΣΕ</a:t>
            </a:r>
            <a:r>
              <a:rPr lang="el-GR" b="1" dirty="0" smtClean="0">
                <a:latin typeface="Courier New" pitchFamily="49" charset="0"/>
                <a:cs typeface="Courier New" pitchFamily="49" charset="0"/>
              </a:rPr>
              <a:t> </a:t>
            </a:r>
            <a:r>
              <a:rPr lang="el-GR" b="1" dirty="0" smtClean="0">
                <a:solidFill>
                  <a:srgbClr val="FF0000"/>
                </a:solidFill>
                <a:latin typeface="Courier New" pitchFamily="49" charset="0"/>
                <a:cs typeface="Courier New" pitchFamily="49" charset="0"/>
              </a:rPr>
              <a:t> </a:t>
            </a:r>
            <a:r>
              <a:rPr lang="el-GR" b="1" dirty="0" smtClean="0">
                <a:latin typeface="Courier New" pitchFamily="49" charset="0"/>
                <a:cs typeface="Courier New" pitchFamily="49" charset="0"/>
              </a:rPr>
              <a:t>Χ</a:t>
            </a:r>
          </a:p>
          <a:p>
            <a:pPr>
              <a:buNone/>
            </a:pPr>
            <a:r>
              <a:rPr lang="el-GR" b="1" dirty="0" smtClean="0">
                <a:latin typeface="Courier New" pitchFamily="49" charset="0"/>
                <a:cs typeface="Courier New" pitchFamily="49" charset="0"/>
              </a:rPr>
              <a:t>	Υ</a:t>
            </a:r>
            <a:r>
              <a:rPr lang="el-GR" b="1" dirty="0" smtClean="0">
                <a:solidFill>
                  <a:srgbClr val="FF0000"/>
                </a:solidFill>
                <a:latin typeface="Courier New" pitchFamily="49" charset="0"/>
                <a:cs typeface="Courier New" pitchFamily="49" charset="0"/>
              </a:rPr>
              <a:t> &lt;-</a:t>
            </a:r>
            <a:r>
              <a:rPr lang="el-GR" b="1" dirty="0" smtClean="0">
                <a:latin typeface="Courier New" pitchFamily="49" charset="0"/>
                <a:cs typeface="Courier New" pitchFamily="49" charset="0"/>
              </a:rPr>
              <a:t>Χ/</a:t>
            </a:r>
            <a:r>
              <a:rPr lang="el-GR" b="1" dirty="0" smtClean="0">
                <a:solidFill>
                  <a:srgbClr val="00B050"/>
                </a:solidFill>
                <a:latin typeface="Courier New" pitchFamily="49" charset="0"/>
                <a:cs typeface="Courier New" pitchFamily="49" charset="0"/>
              </a:rPr>
              <a:t>7</a:t>
            </a:r>
          </a:p>
          <a:p>
            <a:pPr>
              <a:buNone/>
            </a:pPr>
            <a:r>
              <a:rPr lang="el-GR" dirty="0" smtClean="0">
                <a:latin typeface="Courier New" pitchFamily="49" charset="0"/>
                <a:cs typeface="Courier New" pitchFamily="49" charset="0"/>
              </a:rPr>
              <a:t>	</a:t>
            </a:r>
            <a:r>
              <a:rPr lang="el-GR" b="1" dirty="0" smtClean="0">
                <a:solidFill>
                  <a:schemeClr val="accent1">
                    <a:lumMod val="75000"/>
                  </a:schemeClr>
                </a:solidFill>
                <a:latin typeface="Courier New" pitchFamily="49" charset="0"/>
                <a:cs typeface="Courier New" pitchFamily="49" charset="0"/>
              </a:rPr>
              <a:t>ΑΝ </a:t>
            </a:r>
            <a:r>
              <a:rPr lang="el-GR" b="1" dirty="0" smtClean="0">
                <a:latin typeface="Courier New" pitchFamily="49" charset="0"/>
                <a:cs typeface="Courier New" pitchFamily="49" charset="0"/>
              </a:rPr>
              <a:t> Υ </a:t>
            </a:r>
            <a:r>
              <a:rPr lang="en-US" b="1" dirty="0" smtClean="0">
                <a:solidFill>
                  <a:srgbClr val="FF0000"/>
                </a:solidFill>
                <a:latin typeface="Courier New" pitchFamily="49" charset="0"/>
                <a:cs typeface="Courier New" pitchFamily="49" charset="0"/>
              </a:rPr>
              <a:t>mod</a:t>
            </a:r>
            <a:r>
              <a:rPr lang="en-US" b="1" dirty="0" smtClean="0">
                <a:latin typeface="Courier New" pitchFamily="49" charset="0"/>
                <a:cs typeface="Courier New" pitchFamily="49" charset="0"/>
              </a:rPr>
              <a:t> </a:t>
            </a:r>
            <a:r>
              <a:rPr lang="en-US" b="1" dirty="0" smtClean="0">
                <a:solidFill>
                  <a:srgbClr val="00B050"/>
                </a:solidFill>
                <a:latin typeface="Courier New" pitchFamily="49" charset="0"/>
                <a:cs typeface="Courier New" pitchFamily="49" charset="0"/>
              </a:rPr>
              <a:t>2</a:t>
            </a:r>
            <a:r>
              <a:rPr lang="en-US" b="1" dirty="0" smtClean="0">
                <a:latin typeface="Courier New" pitchFamily="49" charset="0"/>
                <a:cs typeface="Courier New" pitchFamily="49" charset="0"/>
              </a:rPr>
              <a:t> </a:t>
            </a:r>
            <a:r>
              <a:rPr lang="en-US" b="1" dirty="0" smtClean="0">
                <a:solidFill>
                  <a:srgbClr val="FF0000"/>
                </a:solidFill>
                <a:latin typeface="Courier New" pitchFamily="49" charset="0"/>
                <a:cs typeface="Courier New" pitchFamily="49" charset="0"/>
              </a:rPr>
              <a:t>=</a:t>
            </a:r>
            <a:r>
              <a:rPr lang="en-US" b="1" dirty="0" smtClean="0">
                <a:solidFill>
                  <a:srgbClr val="00B050"/>
                </a:solidFill>
                <a:latin typeface="Courier New" pitchFamily="49" charset="0"/>
                <a:cs typeface="Courier New" pitchFamily="49" charset="0"/>
              </a:rPr>
              <a:t>1</a:t>
            </a:r>
            <a:r>
              <a:rPr lang="el-GR" b="1" dirty="0" smtClean="0">
                <a:latin typeface="Courier New" pitchFamily="49" charset="0"/>
                <a:cs typeface="Courier New" pitchFamily="49" charset="0"/>
              </a:rPr>
              <a:t> </a:t>
            </a:r>
            <a:r>
              <a:rPr lang="el-GR" b="1" dirty="0" smtClean="0">
                <a:solidFill>
                  <a:schemeClr val="accent1">
                    <a:lumMod val="75000"/>
                  </a:schemeClr>
                </a:solidFill>
                <a:latin typeface="Courier New" pitchFamily="49" charset="0"/>
                <a:cs typeface="Courier New" pitchFamily="49" charset="0"/>
              </a:rPr>
              <a:t>ΤΟΤΕ</a:t>
            </a:r>
            <a:endParaRPr lang="el-GR" b="1" dirty="0" smtClean="0">
              <a:solidFill>
                <a:schemeClr val="accent4">
                  <a:lumMod val="75000"/>
                </a:schemeClr>
              </a:solidFill>
              <a:latin typeface="Courier New" pitchFamily="49" charset="0"/>
              <a:cs typeface="Courier New" pitchFamily="49" charset="0"/>
            </a:endParaRPr>
          </a:p>
          <a:p>
            <a:pPr>
              <a:buNone/>
            </a:pPr>
            <a:r>
              <a:rPr lang="el-GR" dirty="0" smtClean="0">
                <a:latin typeface="Courier New" pitchFamily="49" charset="0"/>
                <a:cs typeface="Courier New" pitchFamily="49" charset="0"/>
              </a:rPr>
              <a:t>		</a:t>
            </a:r>
            <a:r>
              <a:rPr lang="el-GR" b="1" dirty="0" smtClean="0">
                <a:solidFill>
                  <a:schemeClr val="accent1">
                    <a:lumMod val="75000"/>
                  </a:schemeClr>
                </a:solidFill>
                <a:latin typeface="Courier New" pitchFamily="49" charset="0"/>
                <a:cs typeface="Courier New" pitchFamily="49" charset="0"/>
              </a:rPr>
              <a:t> ΓΡΑΨΕ</a:t>
            </a:r>
            <a:r>
              <a:rPr lang="el-GR" b="1" dirty="0" smtClean="0">
                <a:latin typeface="Courier New" pitchFamily="49" charset="0"/>
                <a:cs typeface="Courier New" pitchFamily="49" charset="0"/>
              </a:rPr>
              <a:t> </a:t>
            </a:r>
            <a:r>
              <a:rPr lang="en-US" b="1" dirty="0" smtClean="0">
                <a:latin typeface="Courier New" pitchFamily="49" charset="0"/>
                <a:cs typeface="Courier New" pitchFamily="49" charset="0"/>
              </a:rPr>
              <a:t>“</a:t>
            </a:r>
            <a:r>
              <a:rPr lang="el-GR" b="1" dirty="0" smtClean="0">
                <a:latin typeface="Courier New" pitchFamily="49" charset="0"/>
                <a:cs typeface="Courier New" pitchFamily="49" charset="0"/>
              </a:rPr>
              <a:t>ΠΕΡΙΤΤΟΣ»</a:t>
            </a:r>
          </a:p>
          <a:p>
            <a:pPr>
              <a:buNone/>
            </a:pPr>
            <a:r>
              <a:rPr lang="el-GR" b="1" dirty="0" smtClean="0">
                <a:latin typeface="Courier New" pitchFamily="49" charset="0"/>
                <a:cs typeface="Courier New" pitchFamily="49" charset="0"/>
              </a:rPr>
              <a:t>	</a:t>
            </a:r>
            <a:r>
              <a:rPr lang="el-GR" b="1" dirty="0" smtClean="0">
                <a:solidFill>
                  <a:schemeClr val="accent1">
                    <a:lumMod val="75000"/>
                  </a:schemeClr>
                </a:solidFill>
                <a:latin typeface="Courier New" pitchFamily="49" charset="0"/>
                <a:cs typeface="Courier New" pitchFamily="49" charset="0"/>
              </a:rPr>
              <a:t>ΑΛΛΙΩΣ</a:t>
            </a:r>
            <a:r>
              <a:rPr lang="el-GR" b="1" dirty="0" smtClean="0">
                <a:latin typeface="Courier New" pitchFamily="49" charset="0"/>
                <a:cs typeface="Courier New" pitchFamily="49" charset="0"/>
              </a:rPr>
              <a:t>	</a:t>
            </a:r>
          </a:p>
          <a:p>
            <a:pPr>
              <a:buNone/>
            </a:pPr>
            <a:r>
              <a:rPr lang="el-GR" dirty="0" smtClean="0">
                <a:latin typeface="Courier New" pitchFamily="49" charset="0"/>
                <a:cs typeface="Courier New" pitchFamily="49" charset="0"/>
              </a:rPr>
              <a:t>		</a:t>
            </a:r>
            <a:r>
              <a:rPr lang="el-GR" b="1" dirty="0" smtClean="0">
                <a:solidFill>
                  <a:schemeClr val="accent1">
                    <a:lumMod val="75000"/>
                  </a:schemeClr>
                </a:solidFill>
                <a:latin typeface="Courier New" pitchFamily="49" charset="0"/>
                <a:cs typeface="Courier New" pitchFamily="49" charset="0"/>
              </a:rPr>
              <a:t> ΓΡΑΨΕ</a:t>
            </a:r>
            <a:r>
              <a:rPr lang="el-GR" b="1" dirty="0" smtClean="0">
                <a:latin typeface="Courier New" pitchFamily="49" charset="0"/>
                <a:cs typeface="Courier New" pitchFamily="49" charset="0"/>
              </a:rPr>
              <a:t> «ΑΡΤΙΟΣ»</a:t>
            </a:r>
          </a:p>
          <a:p>
            <a:pPr>
              <a:buNone/>
            </a:pPr>
            <a:r>
              <a:rPr lang="el-GR" b="1" dirty="0" smtClean="0">
                <a:latin typeface="Courier New" pitchFamily="49" charset="0"/>
                <a:cs typeface="Courier New" pitchFamily="49" charset="0"/>
              </a:rPr>
              <a:t>	</a:t>
            </a:r>
            <a:r>
              <a:rPr lang="el-GR" b="1" dirty="0" smtClean="0">
                <a:solidFill>
                  <a:schemeClr val="accent1">
                    <a:lumMod val="75000"/>
                  </a:schemeClr>
                </a:solidFill>
                <a:latin typeface="Courier New" pitchFamily="49" charset="0"/>
                <a:cs typeface="Courier New" pitchFamily="49" charset="0"/>
              </a:rPr>
              <a:t> ΤΕΛΟΣ_ΑΝ </a:t>
            </a:r>
            <a:r>
              <a:rPr lang="el-GR" b="1" dirty="0" smtClean="0">
                <a:latin typeface="Courier New" pitchFamily="49" charset="0"/>
                <a:cs typeface="Courier New" pitchFamily="49" charset="0"/>
              </a:rPr>
              <a:t>	</a:t>
            </a:r>
          </a:p>
          <a:p>
            <a:endParaRPr lang="el-GR" dirty="0"/>
          </a:p>
        </p:txBody>
      </p:sp>
      <p:sp>
        <p:nvSpPr>
          <p:cNvPr id="8" name="7 - Επεξήγηση με σύννεφο"/>
          <p:cNvSpPr/>
          <p:nvPr/>
        </p:nvSpPr>
        <p:spPr>
          <a:xfrm>
            <a:off x="1571604" y="785794"/>
            <a:ext cx="2000264" cy="1000132"/>
          </a:xfrm>
          <a:prstGeom prst="cloudCallout">
            <a:avLst>
              <a:gd name="adj1" fmla="val 3307"/>
              <a:gd name="adj2" fmla="val 12289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συντακτικό</a:t>
            </a:r>
            <a:endParaRPr lang="el-GR" dirty="0"/>
          </a:p>
        </p:txBody>
      </p:sp>
      <p:sp>
        <p:nvSpPr>
          <p:cNvPr id="9" name="8 - Επεξήγηση με σύννεφο"/>
          <p:cNvSpPr/>
          <p:nvPr/>
        </p:nvSpPr>
        <p:spPr>
          <a:xfrm>
            <a:off x="4143372" y="5500702"/>
            <a:ext cx="3214710" cy="1143008"/>
          </a:xfrm>
          <a:prstGeom prst="cloudCallout">
            <a:avLst>
              <a:gd name="adj1" fmla="val -72121"/>
              <a:gd name="adj2" fmla="val -7056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Κατά την εκτέλεση (διαίρεση με το μηδέν)</a:t>
            </a:r>
            <a:endParaRPr lang="el-GR" dirty="0"/>
          </a:p>
        </p:txBody>
      </p:sp>
      <p:sp>
        <p:nvSpPr>
          <p:cNvPr id="10" name="9 - Επεξήγηση με σύννεφο"/>
          <p:cNvSpPr/>
          <p:nvPr/>
        </p:nvSpPr>
        <p:spPr>
          <a:xfrm>
            <a:off x="3071802" y="1357298"/>
            <a:ext cx="3500462" cy="1214446"/>
          </a:xfrm>
          <a:prstGeom prst="cloudCallout">
            <a:avLst>
              <a:gd name="adj1" fmla="val -54993"/>
              <a:gd name="adj2" fmla="val 10903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Κατά την εκτέλεση (</a:t>
            </a:r>
            <a:r>
              <a:rPr lang="el-GR" dirty="0" err="1" smtClean="0"/>
              <a:t>υπόρριζο</a:t>
            </a:r>
            <a:r>
              <a:rPr lang="el-GR" dirty="0" smtClean="0"/>
              <a:t> αρνητικό)</a:t>
            </a:r>
            <a:endParaRPr lang="el-GR" dirty="0"/>
          </a:p>
        </p:txBody>
      </p:sp>
      <p:sp>
        <p:nvSpPr>
          <p:cNvPr id="11" name="10 - Επεξήγηση με σύννεφο"/>
          <p:cNvSpPr/>
          <p:nvPr/>
        </p:nvSpPr>
        <p:spPr>
          <a:xfrm>
            <a:off x="0" y="5500678"/>
            <a:ext cx="2500330" cy="1357322"/>
          </a:xfrm>
          <a:prstGeom prst="cloudCallout">
            <a:avLst>
              <a:gd name="adj1" fmla="val 69167"/>
              <a:gd name="adj2" fmla="val -6749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Λογικό (δεν θα εμφανιστεί τιμή του Υ)</a:t>
            </a:r>
            <a:endParaRPr lang="el-GR" dirty="0"/>
          </a:p>
        </p:txBody>
      </p:sp>
      <p:sp>
        <p:nvSpPr>
          <p:cNvPr id="12" name="11 - Επεξήγηση με σύννεφο"/>
          <p:cNvSpPr/>
          <p:nvPr/>
        </p:nvSpPr>
        <p:spPr>
          <a:xfrm>
            <a:off x="6286512" y="1500174"/>
            <a:ext cx="3000396" cy="1071570"/>
          </a:xfrm>
          <a:prstGeom prst="cloudCallout">
            <a:avLst>
              <a:gd name="adj1" fmla="val -46785"/>
              <a:gd name="adj2" fmla="val 11573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Κατά την εκτέλεση (Υ έχει πραγματική τιμή )</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 calcmode="lin" valueType="num">
                                      <p:cBhvr additive="base">
                                        <p:cTn id="1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 calcmode="lin" valueType="num">
                                      <p:cBhvr additive="base">
                                        <p:cTn id="2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4">
                                            <p:txEl>
                                              <p:pRg st="4" end="4"/>
                                            </p:txEl>
                                          </p:spTgt>
                                        </p:tgtEl>
                                        <p:attrNameLst>
                                          <p:attrName>style.visibility</p:attrName>
                                        </p:attrNameLst>
                                      </p:cBhvr>
                                      <p:to>
                                        <p:strVal val="visible"/>
                                      </p:to>
                                    </p:set>
                                    <p:anim calcmode="lin" valueType="num">
                                      <p:cBhvr additive="base">
                                        <p:cTn id="2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4">
                                            <p:txEl>
                                              <p:pRg st="5" end="5"/>
                                            </p:txEl>
                                          </p:spTgt>
                                        </p:tgtEl>
                                        <p:attrNameLst>
                                          <p:attrName>style.visibility</p:attrName>
                                        </p:attrNameLst>
                                      </p:cBhvr>
                                      <p:to>
                                        <p:strVal val="visible"/>
                                      </p:to>
                                    </p:set>
                                    <p:anim calcmode="lin" valueType="num">
                                      <p:cBhvr additive="base">
                                        <p:cTn id="3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 calcmode="lin" valueType="num">
                                      <p:cBhvr additive="base">
                                        <p:cTn id="3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additive="base">
                                        <p:cTn id="43" dur="500" fill="hold"/>
                                        <p:tgtEl>
                                          <p:spTgt spid="8"/>
                                        </p:tgtEl>
                                        <p:attrNameLst>
                                          <p:attrName>ppt_x</p:attrName>
                                        </p:attrNameLst>
                                      </p:cBhvr>
                                      <p:tavLst>
                                        <p:tav tm="0">
                                          <p:val>
                                            <p:strVal val="#ppt_x"/>
                                          </p:val>
                                        </p:tav>
                                        <p:tav tm="100000">
                                          <p:val>
                                            <p:strVal val="#ppt_x"/>
                                          </p:val>
                                        </p:tav>
                                      </p:tavLst>
                                    </p:anim>
                                    <p:anim calcmode="lin" valueType="num">
                                      <p:cBhvr additive="base">
                                        <p:cTn id="4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xit" presetSubtype="4" fill="hold" grpId="1" nodeType="clickEffect">
                                  <p:stCondLst>
                                    <p:cond delay="0"/>
                                  </p:stCondLst>
                                  <p:childTnLst>
                                    <p:anim calcmode="lin" valueType="num">
                                      <p:cBhvr additive="base">
                                        <p:cTn id="48" dur="500"/>
                                        <p:tgtEl>
                                          <p:spTgt spid="8"/>
                                        </p:tgtEl>
                                        <p:attrNameLst>
                                          <p:attrName>ppt_x</p:attrName>
                                        </p:attrNameLst>
                                      </p:cBhvr>
                                      <p:tavLst>
                                        <p:tav tm="0">
                                          <p:val>
                                            <p:strVal val="ppt_x"/>
                                          </p:val>
                                        </p:tav>
                                        <p:tav tm="100000">
                                          <p:val>
                                            <p:strVal val="ppt_x"/>
                                          </p:val>
                                        </p:tav>
                                      </p:tavLst>
                                    </p:anim>
                                    <p:anim calcmode="lin" valueType="num">
                                      <p:cBhvr additive="base">
                                        <p:cTn id="49" dur="500"/>
                                        <p:tgtEl>
                                          <p:spTgt spid="8"/>
                                        </p:tgtEl>
                                        <p:attrNameLst>
                                          <p:attrName>ppt_y</p:attrName>
                                        </p:attrNameLst>
                                      </p:cBhvr>
                                      <p:tavLst>
                                        <p:tav tm="0">
                                          <p:val>
                                            <p:strVal val="ppt_y"/>
                                          </p:val>
                                        </p:tav>
                                        <p:tav tm="100000">
                                          <p:val>
                                            <p:strVal val="1+ppt_h/2"/>
                                          </p:val>
                                        </p:tav>
                                      </p:tavLst>
                                    </p:anim>
                                    <p:set>
                                      <p:cBhvr>
                                        <p:cTn id="50" dur="1" fill="hold">
                                          <p:stCondLst>
                                            <p:cond delay="499"/>
                                          </p:stCondLst>
                                        </p:cTn>
                                        <p:tgtEl>
                                          <p:spTgt spid="8"/>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0"/>
                                        </p:tgtEl>
                                        <p:attrNameLst>
                                          <p:attrName>style.visibility</p:attrName>
                                        </p:attrNameLst>
                                      </p:cBhvr>
                                      <p:to>
                                        <p:strVal val="visible"/>
                                      </p:to>
                                    </p:set>
                                    <p:anim calcmode="lin" valueType="num">
                                      <p:cBhvr additive="base">
                                        <p:cTn id="55" dur="500" fill="hold"/>
                                        <p:tgtEl>
                                          <p:spTgt spid="10"/>
                                        </p:tgtEl>
                                        <p:attrNameLst>
                                          <p:attrName>ppt_x</p:attrName>
                                        </p:attrNameLst>
                                      </p:cBhvr>
                                      <p:tavLst>
                                        <p:tav tm="0">
                                          <p:val>
                                            <p:strVal val="#ppt_x"/>
                                          </p:val>
                                        </p:tav>
                                        <p:tav tm="100000">
                                          <p:val>
                                            <p:strVal val="#ppt_x"/>
                                          </p:val>
                                        </p:tav>
                                      </p:tavLst>
                                    </p:anim>
                                    <p:anim calcmode="lin" valueType="num">
                                      <p:cBhvr additive="base">
                                        <p:cTn id="5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xit" presetSubtype="4" fill="hold" grpId="1" nodeType="clickEffect">
                                  <p:stCondLst>
                                    <p:cond delay="0"/>
                                  </p:stCondLst>
                                  <p:childTnLst>
                                    <p:anim calcmode="lin" valueType="num">
                                      <p:cBhvr additive="base">
                                        <p:cTn id="60" dur="500"/>
                                        <p:tgtEl>
                                          <p:spTgt spid="10"/>
                                        </p:tgtEl>
                                        <p:attrNameLst>
                                          <p:attrName>ppt_x</p:attrName>
                                        </p:attrNameLst>
                                      </p:cBhvr>
                                      <p:tavLst>
                                        <p:tav tm="0">
                                          <p:val>
                                            <p:strVal val="ppt_x"/>
                                          </p:val>
                                        </p:tav>
                                        <p:tav tm="100000">
                                          <p:val>
                                            <p:strVal val="ppt_x"/>
                                          </p:val>
                                        </p:tav>
                                      </p:tavLst>
                                    </p:anim>
                                    <p:anim calcmode="lin" valueType="num">
                                      <p:cBhvr additive="base">
                                        <p:cTn id="61" dur="500"/>
                                        <p:tgtEl>
                                          <p:spTgt spid="10"/>
                                        </p:tgtEl>
                                        <p:attrNameLst>
                                          <p:attrName>ppt_y</p:attrName>
                                        </p:attrNameLst>
                                      </p:cBhvr>
                                      <p:tavLst>
                                        <p:tav tm="0">
                                          <p:val>
                                            <p:strVal val="ppt_y"/>
                                          </p:val>
                                        </p:tav>
                                        <p:tav tm="100000">
                                          <p:val>
                                            <p:strVal val="1+ppt_h/2"/>
                                          </p:val>
                                        </p:tav>
                                      </p:tavLst>
                                    </p:anim>
                                    <p:set>
                                      <p:cBhvr>
                                        <p:cTn id="62" dur="1" fill="hold">
                                          <p:stCondLst>
                                            <p:cond delay="499"/>
                                          </p:stCondLst>
                                        </p:cTn>
                                        <p:tgtEl>
                                          <p:spTgt spid="10"/>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9"/>
                                        </p:tgtEl>
                                        <p:attrNameLst>
                                          <p:attrName>style.visibility</p:attrName>
                                        </p:attrNameLst>
                                      </p:cBhvr>
                                      <p:to>
                                        <p:strVal val="visible"/>
                                      </p:to>
                                    </p:set>
                                    <p:anim calcmode="lin" valueType="num">
                                      <p:cBhvr additive="base">
                                        <p:cTn id="67" dur="500" fill="hold"/>
                                        <p:tgtEl>
                                          <p:spTgt spid="9"/>
                                        </p:tgtEl>
                                        <p:attrNameLst>
                                          <p:attrName>ppt_x</p:attrName>
                                        </p:attrNameLst>
                                      </p:cBhvr>
                                      <p:tavLst>
                                        <p:tav tm="0">
                                          <p:val>
                                            <p:strVal val="#ppt_x"/>
                                          </p:val>
                                        </p:tav>
                                        <p:tav tm="100000">
                                          <p:val>
                                            <p:strVal val="#ppt_x"/>
                                          </p:val>
                                        </p:tav>
                                      </p:tavLst>
                                    </p:anim>
                                    <p:anim calcmode="lin" valueType="num">
                                      <p:cBhvr additive="base">
                                        <p:cTn id="6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xit" presetSubtype="4" fill="hold" grpId="1" nodeType="clickEffect">
                                  <p:stCondLst>
                                    <p:cond delay="0"/>
                                  </p:stCondLst>
                                  <p:childTnLst>
                                    <p:anim calcmode="lin" valueType="num">
                                      <p:cBhvr additive="base">
                                        <p:cTn id="72" dur="500"/>
                                        <p:tgtEl>
                                          <p:spTgt spid="9"/>
                                        </p:tgtEl>
                                        <p:attrNameLst>
                                          <p:attrName>ppt_x</p:attrName>
                                        </p:attrNameLst>
                                      </p:cBhvr>
                                      <p:tavLst>
                                        <p:tav tm="0">
                                          <p:val>
                                            <p:strVal val="ppt_x"/>
                                          </p:val>
                                        </p:tav>
                                        <p:tav tm="100000">
                                          <p:val>
                                            <p:strVal val="ppt_x"/>
                                          </p:val>
                                        </p:tav>
                                      </p:tavLst>
                                    </p:anim>
                                    <p:anim calcmode="lin" valueType="num">
                                      <p:cBhvr additive="base">
                                        <p:cTn id="73" dur="500"/>
                                        <p:tgtEl>
                                          <p:spTgt spid="9"/>
                                        </p:tgtEl>
                                        <p:attrNameLst>
                                          <p:attrName>ppt_y</p:attrName>
                                        </p:attrNameLst>
                                      </p:cBhvr>
                                      <p:tavLst>
                                        <p:tav tm="0">
                                          <p:val>
                                            <p:strVal val="ppt_y"/>
                                          </p:val>
                                        </p:tav>
                                        <p:tav tm="100000">
                                          <p:val>
                                            <p:strVal val="1+ppt_h/2"/>
                                          </p:val>
                                        </p:tav>
                                      </p:tavLst>
                                    </p:anim>
                                    <p:set>
                                      <p:cBhvr>
                                        <p:cTn id="74" dur="1" fill="hold">
                                          <p:stCondLst>
                                            <p:cond delay="499"/>
                                          </p:stCondLst>
                                        </p:cTn>
                                        <p:tgtEl>
                                          <p:spTgt spid="9"/>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1"/>
                                        </p:tgtEl>
                                        <p:attrNameLst>
                                          <p:attrName>style.visibility</p:attrName>
                                        </p:attrNameLst>
                                      </p:cBhvr>
                                      <p:to>
                                        <p:strVal val="visible"/>
                                      </p:to>
                                    </p:set>
                                    <p:anim calcmode="lin" valueType="num">
                                      <p:cBhvr additive="base">
                                        <p:cTn id="79" dur="500" fill="hold"/>
                                        <p:tgtEl>
                                          <p:spTgt spid="11"/>
                                        </p:tgtEl>
                                        <p:attrNameLst>
                                          <p:attrName>ppt_x</p:attrName>
                                        </p:attrNameLst>
                                      </p:cBhvr>
                                      <p:tavLst>
                                        <p:tav tm="0">
                                          <p:val>
                                            <p:strVal val="#ppt_x"/>
                                          </p:val>
                                        </p:tav>
                                        <p:tav tm="100000">
                                          <p:val>
                                            <p:strVal val="#ppt_x"/>
                                          </p:val>
                                        </p:tav>
                                      </p:tavLst>
                                    </p:anim>
                                    <p:anim calcmode="lin" valueType="num">
                                      <p:cBhvr additive="base">
                                        <p:cTn id="8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xit" presetSubtype="4" fill="hold" grpId="1" nodeType="clickEffect">
                                  <p:stCondLst>
                                    <p:cond delay="0"/>
                                  </p:stCondLst>
                                  <p:childTnLst>
                                    <p:anim calcmode="lin" valueType="num">
                                      <p:cBhvr additive="base">
                                        <p:cTn id="84" dur="500"/>
                                        <p:tgtEl>
                                          <p:spTgt spid="11"/>
                                        </p:tgtEl>
                                        <p:attrNameLst>
                                          <p:attrName>ppt_x</p:attrName>
                                        </p:attrNameLst>
                                      </p:cBhvr>
                                      <p:tavLst>
                                        <p:tav tm="0">
                                          <p:val>
                                            <p:strVal val="ppt_x"/>
                                          </p:val>
                                        </p:tav>
                                        <p:tav tm="100000">
                                          <p:val>
                                            <p:strVal val="ppt_x"/>
                                          </p:val>
                                        </p:tav>
                                      </p:tavLst>
                                    </p:anim>
                                    <p:anim calcmode="lin" valueType="num">
                                      <p:cBhvr additive="base">
                                        <p:cTn id="85" dur="500"/>
                                        <p:tgtEl>
                                          <p:spTgt spid="11"/>
                                        </p:tgtEl>
                                        <p:attrNameLst>
                                          <p:attrName>ppt_y</p:attrName>
                                        </p:attrNameLst>
                                      </p:cBhvr>
                                      <p:tavLst>
                                        <p:tav tm="0">
                                          <p:val>
                                            <p:strVal val="ppt_y"/>
                                          </p:val>
                                        </p:tav>
                                        <p:tav tm="100000">
                                          <p:val>
                                            <p:strVal val="1+ppt_h/2"/>
                                          </p:val>
                                        </p:tav>
                                      </p:tavLst>
                                    </p:anim>
                                    <p:set>
                                      <p:cBhvr>
                                        <p:cTn id="86" dur="1" fill="hold">
                                          <p:stCondLst>
                                            <p:cond delay="499"/>
                                          </p:stCondLst>
                                        </p:cTn>
                                        <p:tgtEl>
                                          <p:spTgt spid="11"/>
                                        </p:tgtEl>
                                        <p:attrNameLst>
                                          <p:attrName>style.visibility</p:attrName>
                                        </p:attrNameLst>
                                      </p:cBhvr>
                                      <p:to>
                                        <p:strVal val="hidden"/>
                                      </p:to>
                                    </p:set>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6">
                                            <p:txEl>
                                              <p:pRg st="0" end="0"/>
                                            </p:txEl>
                                          </p:spTgt>
                                        </p:tgtEl>
                                        <p:attrNameLst>
                                          <p:attrName>style.visibility</p:attrName>
                                        </p:attrNameLst>
                                      </p:cBhvr>
                                      <p:to>
                                        <p:strVal val="visible"/>
                                      </p:to>
                                    </p:set>
                                    <p:anim calcmode="lin" valueType="num">
                                      <p:cBhvr additive="base">
                                        <p:cTn id="9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6">
                                            <p:txEl>
                                              <p:pRg st="1" end="1"/>
                                            </p:txEl>
                                          </p:spTgt>
                                        </p:tgtEl>
                                        <p:attrNameLst>
                                          <p:attrName>style.visibility</p:attrName>
                                        </p:attrNameLst>
                                      </p:cBhvr>
                                      <p:to>
                                        <p:strVal val="visible"/>
                                      </p:to>
                                    </p:set>
                                    <p:anim calcmode="lin" valueType="num">
                                      <p:cBhvr additive="base">
                                        <p:cTn id="95"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96" dur="500" fill="hold"/>
                                        <p:tgtEl>
                                          <p:spTgt spid="6">
                                            <p:txEl>
                                              <p:pRg st="1" end="1"/>
                                            </p:txEl>
                                          </p:spTgt>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6">
                                            <p:txEl>
                                              <p:pRg st="2" end="2"/>
                                            </p:txEl>
                                          </p:spTgt>
                                        </p:tgtEl>
                                        <p:attrNameLst>
                                          <p:attrName>style.visibility</p:attrName>
                                        </p:attrNameLst>
                                      </p:cBhvr>
                                      <p:to>
                                        <p:strVal val="visible"/>
                                      </p:to>
                                    </p:set>
                                    <p:anim calcmode="lin" valueType="num">
                                      <p:cBhvr additive="base">
                                        <p:cTn id="9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00"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6">
                                            <p:txEl>
                                              <p:pRg st="3" end="3"/>
                                            </p:txEl>
                                          </p:spTgt>
                                        </p:tgtEl>
                                        <p:attrNameLst>
                                          <p:attrName>style.visibility</p:attrName>
                                        </p:attrNameLst>
                                      </p:cBhvr>
                                      <p:to>
                                        <p:strVal val="visible"/>
                                      </p:to>
                                    </p:set>
                                    <p:anim calcmode="lin" valueType="num">
                                      <p:cBhvr additive="base">
                                        <p:cTn id="103"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6">
                                            <p:txEl>
                                              <p:pRg st="3" end="3"/>
                                            </p:txEl>
                                          </p:spTgt>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6">
                                            <p:txEl>
                                              <p:pRg st="4" end="4"/>
                                            </p:txEl>
                                          </p:spTgt>
                                        </p:tgtEl>
                                        <p:attrNameLst>
                                          <p:attrName>style.visibility</p:attrName>
                                        </p:attrNameLst>
                                      </p:cBhvr>
                                      <p:to>
                                        <p:strVal val="visible"/>
                                      </p:to>
                                    </p:set>
                                    <p:anim calcmode="lin" valueType="num">
                                      <p:cBhvr additive="base">
                                        <p:cTn id="107"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108" dur="500" fill="hold"/>
                                        <p:tgtEl>
                                          <p:spTgt spid="6">
                                            <p:txEl>
                                              <p:pRg st="4" end="4"/>
                                            </p:txEl>
                                          </p:spTgt>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6">
                                            <p:txEl>
                                              <p:pRg st="5" end="5"/>
                                            </p:txEl>
                                          </p:spTgt>
                                        </p:tgtEl>
                                        <p:attrNameLst>
                                          <p:attrName>style.visibility</p:attrName>
                                        </p:attrNameLst>
                                      </p:cBhvr>
                                      <p:to>
                                        <p:strVal val="visible"/>
                                      </p:to>
                                    </p:set>
                                    <p:anim calcmode="lin" valueType="num">
                                      <p:cBhvr additive="base">
                                        <p:cTn id="111"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112" dur="500" fill="hold"/>
                                        <p:tgtEl>
                                          <p:spTgt spid="6">
                                            <p:txEl>
                                              <p:pRg st="5" end="5"/>
                                            </p:txEl>
                                          </p:spTgt>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6">
                                            <p:txEl>
                                              <p:pRg st="6" end="6"/>
                                            </p:txEl>
                                          </p:spTgt>
                                        </p:tgtEl>
                                        <p:attrNameLst>
                                          <p:attrName>style.visibility</p:attrName>
                                        </p:attrNameLst>
                                      </p:cBhvr>
                                      <p:to>
                                        <p:strVal val="visible"/>
                                      </p:to>
                                    </p:set>
                                    <p:anim calcmode="lin" valueType="num">
                                      <p:cBhvr additive="base">
                                        <p:cTn id="115"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116"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4" fill="hold" grpId="0" nodeType="clickEffect">
                                  <p:stCondLst>
                                    <p:cond delay="0"/>
                                  </p:stCondLst>
                                  <p:childTnLst>
                                    <p:set>
                                      <p:cBhvr>
                                        <p:cTn id="120" dur="1" fill="hold">
                                          <p:stCondLst>
                                            <p:cond delay="0"/>
                                          </p:stCondLst>
                                        </p:cTn>
                                        <p:tgtEl>
                                          <p:spTgt spid="12"/>
                                        </p:tgtEl>
                                        <p:attrNameLst>
                                          <p:attrName>style.visibility</p:attrName>
                                        </p:attrNameLst>
                                      </p:cBhvr>
                                      <p:to>
                                        <p:strVal val="visible"/>
                                      </p:to>
                                    </p:set>
                                    <p:anim calcmode="lin" valueType="num">
                                      <p:cBhvr additive="base">
                                        <p:cTn id="121" dur="500" fill="hold"/>
                                        <p:tgtEl>
                                          <p:spTgt spid="12"/>
                                        </p:tgtEl>
                                        <p:attrNameLst>
                                          <p:attrName>ppt_x</p:attrName>
                                        </p:attrNameLst>
                                      </p:cBhvr>
                                      <p:tavLst>
                                        <p:tav tm="0">
                                          <p:val>
                                            <p:strVal val="#ppt_x"/>
                                          </p:val>
                                        </p:tav>
                                        <p:tav tm="100000">
                                          <p:val>
                                            <p:strVal val="#ppt_x"/>
                                          </p:val>
                                        </p:tav>
                                      </p:tavLst>
                                    </p:anim>
                                    <p:anim calcmode="lin" valueType="num">
                                      <p:cBhvr additive="base">
                                        <p:cTn id="12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xit" presetSubtype="4" fill="hold" grpId="1" nodeType="clickEffect">
                                  <p:stCondLst>
                                    <p:cond delay="0"/>
                                  </p:stCondLst>
                                  <p:childTnLst>
                                    <p:anim calcmode="lin" valueType="num">
                                      <p:cBhvr additive="base">
                                        <p:cTn id="126" dur="500"/>
                                        <p:tgtEl>
                                          <p:spTgt spid="12"/>
                                        </p:tgtEl>
                                        <p:attrNameLst>
                                          <p:attrName>ppt_x</p:attrName>
                                        </p:attrNameLst>
                                      </p:cBhvr>
                                      <p:tavLst>
                                        <p:tav tm="0">
                                          <p:val>
                                            <p:strVal val="ppt_x"/>
                                          </p:val>
                                        </p:tav>
                                        <p:tav tm="100000">
                                          <p:val>
                                            <p:strVal val="ppt_x"/>
                                          </p:val>
                                        </p:tav>
                                      </p:tavLst>
                                    </p:anim>
                                    <p:anim calcmode="lin" valueType="num">
                                      <p:cBhvr additive="base">
                                        <p:cTn id="127" dur="500"/>
                                        <p:tgtEl>
                                          <p:spTgt spid="12"/>
                                        </p:tgtEl>
                                        <p:attrNameLst>
                                          <p:attrName>ppt_y</p:attrName>
                                        </p:attrNameLst>
                                      </p:cBhvr>
                                      <p:tavLst>
                                        <p:tav tm="0">
                                          <p:val>
                                            <p:strVal val="ppt_y"/>
                                          </p:val>
                                        </p:tav>
                                        <p:tav tm="100000">
                                          <p:val>
                                            <p:strVal val="1+ppt_h/2"/>
                                          </p:val>
                                        </p:tav>
                                      </p:tavLst>
                                    </p:anim>
                                    <p:set>
                                      <p:cBhvr>
                                        <p:cTn id="128"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uiExpand="1" build="p"/>
      <p:bldP spid="6" grpId="0" uiExpand="1" build="p"/>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285728"/>
            <a:ext cx="8229600" cy="1143000"/>
          </a:xfrm>
        </p:spPr>
        <p:txBody>
          <a:bodyPr>
            <a:normAutofit/>
          </a:bodyPr>
          <a:lstStyle/>
          <a:p>
            <a:r>
              <a:rPr lang="el-GR" sz="2000" dirty="0" smtClean="0">
                <a:solidFill>
                  <a:srgbClr val="FF0000"/>
                </a:solidFill>
              </a:rPr>
              <a:t>Προσπαθήστε να εντοπίσετε  και να κατηγοριοποιήσετε τα λάθη ως </a:t>
            </a:r>
            <a:r>
              <a:rPr lang="el-GR" sz="2000" b="1" dirty="0" smtClean="0">
                <a:solidFill>
                  <a:schemeClr val="tx1">
                    <a:lumMod val="95000"/>
                    <a:lumOff val="5000"/>
                  </a:schemeClr>
                </a:solidFill>
              </a:rPr>
              <a:t>συντακτικά</a:t>
            </a:r>
            <a:r>
              <a:rPr lang="el-GR" sz="2000" dirty="0" smtClean="0">
                <a:solidFill>
                  <a:srgbClr val="FF0000"/>
                </a:solidFill>
              </a:rPr>
              <a:t>, </a:t>
            </a:r>
            <a:r>
              <a:rPr lang="el-GR" sz="2000" b="1" dirty="0" smtClean="0">
                <a:solidFill>
                  <a:schemeClr val="tx1">
                    <a:lumMod val="95000"/>
                    <a:lumOff val="5000"/>
                  </a:schemeClr>
                </a:solidFill>
              </a:rPr>
              <a:t>κατά την εκτέλεση</a:t>
            </a:r>
            <a:r>
              <a:rPr lang="el-GR" sz="2000" dirty="0" smtClean="0">
                <a:solidFill>
                  <a:srgbClr val="FF0000"/>
                </a:solidFill>
              </a:rPr>
              <a:t>, και </a:t>
            </a:r>
            <a:r>
              <a:rPr lang="el-GR" sz="2000" b="1" dirty="0" smtClean="0">
                <a:solidFill>
                  <a:schemeClr val="tx1">
                    <a:lumMod val="95000"/>
                    <a:lumOff val="5000"/>
                  </a:schemeClr>
                </a:solidFill>
              </a:rPr>
              <a:t>λογικά</a:t>
            </a:r>
            <a:r>
              <a:rPr lang="el-GR" sz="2000" dirty="0" smtClean="0">
                <a:solidFill>
                  <a:srgbClr val="FF0000"/>
                </a:solidFill>
              </a:rPr>
              <a:t> στο παρακάτω πρόγραμμα και να προτείνετε διορθώσεις</a:t>
            </a:r>
            <a:endParaRPr lang="el-GR" sz="2000" dirty="0"/>
          </a:p>
        </p:txBody>
      </p:sp>
      <p:sp>
        <p:nvSpPr>
          <p:cNvPr id="4" name="3 - Θέση περιεχομένου"/>
          <p:cNvSpPr>
            <a:spLocks noGrp="1"/>
          </p:cNvSpPr>
          <p:nvPr>
            <p:ph sz="quarter" idx="2"/>
          </p:nvPr>
        </p:nvSpPr>
        <p:spPr/>
        <p:txBody>
          <a:bodyPr/>
          <a:lstStyle/>
          <a:p>
            <a:pPr>
              <a:buNone/>
            </a:pPr>
            <a:r>
              <a:rPr lang="el-GR" b="1" dirty="0" smtClean="0">
                <a:latin typeface="Courier New" pitchFamily="49" charset="0"/>
                <a:cs typeface="Courier New" pitchFamily="49" charset="0"/>
              </a:rPr>
              <a:t>Α</a:t>
            </a:r>
            <a:r>
              <a:rPr lang="el-GR" b="1" dirty="0" smtClean="0">
                <a:solidFill>
                  <a:srgbClr val="FF0000"/>
                </a:solidFill>
                <a:latin typeface="Courier New" pitchFamily="49" charset="0"/>
                <a:cs typeface="Courier New" pitchFamily="49" charset="0"/>
              </a:rPr>
              <a:t> &lt;-</a:t>
            </a:r>
            <a:r>
              <a:rPr lang="el-GR" b="1" dirty="0" smtClean="0">
                <a:solidFill>
                  <a:srgbClr val="00B050"/>
                </a:solidFill>
                <a:latin typeface="Courier New" pitchFamily="49" charset="0"/>
                <a:cs typeface="Courier New" pitchFamily="49" charset="0"/>
              </a:rPr>
              <a:t>30</a:t>
            </a:r>
          </a:p>
          <a:p>
            <a:pPr>
              <a:buNone/>
            </a:pPr>
            <a:r>
              <a:rPr lang="el-GR" dirty="0" smtClean="0">
                <a:latin typeface="Courier New" pitchFamily="49" charset="0"/>
                <a:cs typeface="Courier New" pitchFamily="49" charset="0"/>
              </a:rPr>
              <a:t>	</a:t>
            </a:r>
            <a:r>
              <a:rPr lang="el-GR" b="1" dirty="0" smtClean="0">
                <a:solidFill>
                  <a:schemeClr val="accent1">
                    <a:lumMod val="75000"/>
                  </a:schemeClr>
                </a:solidFill>
                <a:latin typeface="Courier New" pitchFamily="49" charset="0"/>
                <a:cs typeface="Courier New" pitchFamily="49" charset="0"/>
              </a:rPr>
              <a:t>ΟΣΟ </a:t>
            </a:r>
            <a:r>
              <a:rPr lang="el-GR" b="1" dirty="0" smtClean="0">
                <a:latin typeface="Courier New" pitchFamily="49" charset="0"/>
                <a:cs typeface="Courier New" pitchFamily="49" charset="0"/>
              </a:rPr>
              <a:t> Α</a:t>
            </a:r>
            <a:r>
              <a:rPr lang="el-GR" b="1" dirty="0" smtClean="0">
                <a:solidFill>
                  <a:srgbClr val="FF0000"/>
                </a:solidFill>
                <a:latin typeface="Courier New" pitchFamily="49" charset="0"/>
                <a:cs typeface="Courier New" pitchFamily="49" charset="0"/>
              </a:rPr>
              <a:t> &gt; </a:t>
            </a:r>
            <a:r>
              <a:rPr lang="el-GR" b="1" dirty="0" smtClean="0">
                <a:solidFill>
                  <a:srgbClr val="00B050"/>
                </a:solidFill>
                <a:latin typeface="Courier New" pitchFamily="49" charset="0"/>
                <a:cs typeface="Courier New" pitchFamily="49" charset="0"/>
              </a:rPr>
              <a:t>2</a:t>
            </a:r>
            <a:r>
              <a:rPr lang="el-GR" b="1" dirty="0" smtClean="0">
                <a:solidFill>
                  <a:schemeClr val="accent4">
                    <a:lumMod val="75000"/>
                  </a:schemeClr>
                </a:solidFill>
                <a:latin typeface="Courier New" pitchFamily="49" charset="0"/>
                <a:cs typeface="Courier New" pitchFamily="49" charset="0"/>
              </a:rPr>
              <a:t>  ΕΠΑΝΑΛΑΒΕ</a:t>
            </a:r>
          </a:p>
          <a:p>
            <a:pPr>
              <a:buNone/>
            </a:pPr>
            <a:r>
              <a:rPr lang="el-GR" dirty="0" smtClean="0">
                <a:latin typeface="Courier New" pitchFamily="49" charset="0"/>
                <a:cs typeface="Courier New" pitchFamily="49" charset="0"/>
              </a:rPr>
              <a:t>		</a:t>
            </a:r>
            <a:r>
              <a:rPr lang="el-GR" b="1" dirty="0" smtClean="0">
                <a:solidFill>
                  <a:schemeClr val="accent1">
                    <a:lumMod val="75000"/>
                  </a:schemeClr>
                </a:solidFill>
                <a:latin typeface="Courier New" pitchFamily="49" charset="0"/>
                <a:cs typeface="Courier New" pitchFamily="49" charset="0"/>
              </a:rPr>
              <a:t>ΓΡΑΨΕ </a:t>
            </a:r>
            <a:r>
              <a:rPr lang="el-GR" b="1" dirty="0" smtClean="0">
                <a:latin typeface="Courier New" pitchFamily="49" charset="0"/>
                <a:cs typeface="Courier New" pitchFamily="49" charset="0"/>
              </a:rPr>
              <a:t>Α</a:t>
            </a:r>
          </a:p>
          <a:p>
            <a:pPr>
              <a:buNone/>
            </a:pPr>
            <a:r>
              <a:rPr lang="el-GR" b="1" dirty="0" smtClean="0">
                <a:solidFill>
                  <a:schemeClr val="accent1">
                    <a:lumMod val="75000"/>
                  </a:schemeClr>
                </a:solidFill>
                <a:latin typeface="Courier New" pitchFamily="49" charset="0"/>
                <a:cs typeface="Courier New" pitchFamily="49" charset="0"/>
              </a:rPr>
              <a:t>		</a:t>
            </a:r>
            <a:r>
              <a:rPr lang="el-GR" b="1" dirty="0" smtClean="0">
                <a:latin typeface="Courier New" pitchFamily="49" charset="0"/>
                <a:cs typeface="Courier New" pitchFamily="49" charset="0"/>
              </a:rPr>
              <a:t>Α</a:t>
            </a:r>
            <a:r>
              <a:rPr lang="el-GR" dirty="0" smtClean="0">
                <a:latin typeface="Courier New" pitchFamily="49" charset="0"/>
                <a:cs typeface="Courier New" pitchFamily="49" charset="0"/>
              </a:rPr>
              <a:t> </a:t>
            </a:r>
            <a:r>
              <a:rPr lang="el-GR" b="1" dirty="0" smtClean="0">
                <a:solidFill>
                  <a:srgbClr val="FF0000"/>
                </a:solidFill>
                <a:latin typeface="Courier New" pitchFamily="49" charset="0"/>
                <a:cs typeface="Courier New" pitchFamily="49" charset="0"/>
              </a:rPr>
              <a:t>&lt;-</a:t>
            </a:r>
            <a:r>
              <a:rPr lang="el-GR" b="1" dirty="0" smtClean="0">
                <a:latin typeface="Courier New" pitchFamily="49" charset="0"/>
                <a:cs typeface="Courier New" pitchFamily="49" charset="0"/>
              </a:rPr>
              <a:t> Α</a:t>
            </a:r>
            <a:r>
              <a:rPr lang="el-GR" b="1" dirty="0" smtClean="0">
                <a:solidFill>
                  <a:srgbClr val="FF0000"/>
                </a:solidFill>
                <a:latin typeface="Courier New" pitchFamily="49" charset="0"/>
                <a:cs typeface="Courier New" pitchFamily="49" charset="0"/>
              </a:rPr>
              <a:t>-</a:t>
            </a:r>
            <a:r>
              <a:rPr lang="el-GR" b="1" dirty="0" smtClean="0">
                <a:solidFill>
                  <a:srgbClr val="00B050"/>
                </a:solidFill>
                <a:latin typeface="Courier New" pitchFamily="49" charset="0"/>
                <a:cs typeface="Courier New" pitchFamily="49" charset="0"/>
              </a:rPr>
              <a:t>11</a:t>
            </a:r>
          </a:p>
          <a:p>
            <a:pPr>
              <a:buNone/>
            </a:pPr>
            <a:r>
              <a:rPr lang="el-GR" b="1" dirty="0" smtClean="0">
                <a:latin typeface="Courier New" pitchFamily="49" charset="0"/>
                <a:cs typeface="Courier New" pitchFamily="49" charset="0"/>
              </a:rPr>
              <a:t>	</a:t>
            </a:r>
            <a:r>
              <a:rPr lang="el-GR" b="1" dirty="0" smtClean="0">
                <a:solidFill>
                  <a:schemeClr val="accent1">
                    <a:lumMod val="75000"/>
                  </a:schemeClr>
                </a:solidFill>
                <a:latin typeface="Courier New" pitchFamily="49" charset="0"/>
                <a:cs typeface="Courier New" pitchFamily="49" charset="0"/>
              </a:rPr>
              <a:t>ΤΕΛΟΣ_ΕΠΑΝΑΛΗΨΗΣ</a:t>
            </a:r>
            <a:r>
              <a:rPr lang="el-GR" b="1" dirty="0" smtClean="0">
                <a:latin typeface="Courier New" pitchFamily="49" charset="0"/>
                <a:cs typeface="Courier New" pitchFamily="49" charset="0"/>
              </a:rPr>
              <a:t>	</a:t>
            </a:r>
          </a:p>
          <a:p>
            <a:pPr>
              <a:buNone/>
            </a:pPr>
            <a:r>
              <a:rPr lang="el-GR" dirty="0" smtClean="0">
                <a:latin typeface="Courier New" pitchFamily="49" charset="0"/>
                <a:cs typeface="Courier New" pitchFamily="49" charset="0"/>
              </a:rPr>
              <a:t>	</a:t>
            </a:r>
            <a:r>
              <a:rPr lang="el-GR" b="1" dirty="0" smtClean="0">
                <a:solidFill>
                  <a:schemeClr val="accent1">
                    <a:lumMod val="75000"/>
                  </a:schemeClr>
                </a:solidFill>
                <a:latin typeface="Courier New" pitchFamily="49" charset="0"/>
                <a:cs typeface="Courier New" pitchFamily="49" charset="0"/>
              </a:rPr>
              <a:t> ΓΡΑΨΕ  </a:t>
            </a:r>
            <a:r>
              <a:rPr lang="el-GR" b="1" dirty="0" smtClean="0">
                <a:latin typeface="Courier New" pitchFamily="49" charset="0"/>
                <a:cs typeface="Courier New" pitchFamily="49" charset="0"/>
              </a:rPr>
              <a:t>Τ_Ρ(Α)</a:t>
            </a:r>
            <a:r>
              <a:rPr lang="el-GR" dirty="0" smtClean="0">
                <a:latin typeface="Courier New" pitchFamily="49" charset="0"/>
                <a:cs typeface="Courier New" pitchFamily="49" charset="0"/>
              </a:rPr>
              <a:t>	</a:t>
            </a:r>
            <a:r>
              <a:rPr lang="el-GR" b="1" dirty="0" smtClean="0"/>
              <a:t>	</a:t>
            </a:r>
          </a:p>
          <a:p>
            <a:endParaRPr lang="el-GR" dirty="0"/>
          </a:p>
        </p:txBody>
      </p:sp>
      <p:sp>
        <p:nvSpPr>
          <p:cNvPr id="6" name="5 - Θέση περιεχομένου"/>
          <p:cNvSpPr>
            <a:spLocks noGrp="1"/>
          </p:cNvSpPr>
          <p:nvPr>
            <p:ph sz="quarter" idx="4"/>
          </p:nvPr>
        </p:nvSpPr>
        <p:spPr>
          <a:xfrm>
            <a:off x="4714876" y="2500306"/>
            <a:ext cx="4041775" cy="3951288"/>
          </a:xfrm>
        </p:spPr>
        <p:txBody>
          <a:bodyPr/>
          <a:lstStyle/>
          <a:p>
            <a:pPr>
              <a:buNone/>
            </a:pPr>
            <a:r>
              <a:rPr lang="el-GR" b="1" dirty="0" smtClean="0">
                <a:latin typeface="Courier New" pitchFamily="49" charset="0"/>
                <a:cs typeface="Courier New" pitchFamily="49" charset="0"/>
              </a:rPr>
              <a:t>Σ</a:t>
            </a:r>
            <a:r>
              <a:rPr lang="el-GR" b="1" dirty="0" smtClean="0">
                <a:solidFill>
                  <a:srgbClr val="FF0000"/>
                </a:solidFill>
                <a:latin typeface="Courier New" pitchFamily="49" charset="0"/>
                <a:cs typeface="Courier New" pitchFamily="49" charset="0"/>
              </a:rPr>
              <a:t> &lt;-</a:t>
            </a:r>
            <a:r>
              <a:rPr lang="el-GR" b="1" dirty="0" smtClean="0">
                <a:solidFill>
                  <a:srgbClr val="00B050"/>
                </a:solidFill>
                <a:latin typeface="Courier New" pitchFamily="49" charset="0"/>
                <a:cs typeface="Courier New" pitchFamily="49" charset="0"/>
              </a:rPr>
              <a:t>0</a:t>
            </a:r>
          </a:p>
          <a:p>
            <a:pPr>
              <a:buNone/>
            </a:pPr>
            <a:r>
              <a:rPr lang="el-GR" dirty="0" smtClean="0">
                <a:latin typeface="Courier New" pitchFamily="49" charset="0"/>
                <a:cs typeface="Courier New" pitchFamily="49" charset="0"/>
              </a:rPr>
              <a:t>	</a:t>
            </a:r>
            <a:r>
              <a:rPr lang="el-GR" b="1" dirty="0" smtClean="0">
                <a:solidFill>
                  <a:schemeClr val="accent1">
                    <a:lumMod val="75000"/>
                  </a:schemeClr>
                </a:solidFill>
                <a:latin typeface="Courier New" pitchFamily="49" charset="0"/>
                <a:cs typeface="Courier New" pitchFamily="49" charset="0"/>
              </a:rPr>
              <a:t>ΓΙΑ </a:t>
            </a:r>
            <a:r>
              <a:rPr lang="el-GR" b="1" dirty="0" smtClean="0">
                <a:latin typeface="Courier New" pitchFamily="49" charset="0"/>
                <a:cs typeface="Courier New" pitchFamily="49" charset="0"/>
              </a:rPr>
              <a:t>Ι</a:t>
            </a:r>
            <a:r>
              <a:rPr lang="el-GR" b="1" dirty="0" smtClean="0">
                <a:solidFill>
                  <a:schemeClr val="accent1">
                    <a:lumMod val="75000"/>
                  </a:schemeClr>
                </a:solidFill>
                <a:latin typeface="Courier New" pitchFamily="49" charset="0"/>
                <a:cs typeface="Courier New" pitchFamily="49" charset="0"/>
              </a:rPr>
              <a:t> ΑΠΟ </a:t>
            </a:r>
            <a:r>
              <a:rPr lang="el-GR" b="1" dirty="0" smtClean="0">
                <a:solidFill>
                  <a:srgbClr val="00B050"/>
                </a:solidFill>
                <a:latin typeface="Courier New" pitchFamily="49" charset="0"/>
                <a:cs typeface="Courier New" pitchFamily="49" charset="0"/>
              </a:rPr>
              <a:t>1</a:t>
            </a:r>
            <a:r>
              <a:rPr lang="el-GR" b="1" dirty="0" smtClean="0">
                <a:solidFill>
                  <a:schemeClr val="accent1">
                    <a:lumMod val="75000"/>
                  </a:schemeClr>
                </a:solidFill>
                <a:latin typeface="Courier New" pitchFamily="49" charset="0"/>
                <a:cs typeface="Courier New" pitchFamily="49" charset="0"/>
              </a:rPr>
              <a:t> ΜΕΧΡΙ </a:t>
            </a:r>
            <a:r>
              <a:rPr lang="el-GR" b="1" dirty="0" smtClean="0">
                <a:solidFill>
                  <a:srgbClr val="00B050"/>
                </a:solidFill>
                <a:latin typeface="Courier New" pitchFamily="49" charset="0"/>
                <a:cs typeface="Courier New" pitchFamily="49" charset="0"/>
              </a:rPr>
              <a:t>100</a:t>
            </a:r>
          </a:p>
          <a:p>
            <a:pPr>
              <a:buNone/>
            </a:pPr>
            <a:r>
              <a:rPr lang="el-GR" dirty="0" smtClean="0">
                <a:latin typeface="Courier New" pitchFamily="49" charset="0"/>
                <a:cs typeface="Courier New" pitchFamily="49" charset="0"/>
              </a:rPr>
              <a:t>		</a:t>
            </a:r>
            <a:r>
              <a:rPr lang="el-GR" b="1" dirty="0" smtClean="0">
                <a:latin typeface="Courier New" pitchFamily="49" charset="0"/>
                <a:cs typeface="Courier New" pitchFamily="49" charset="0"/>
              </a:rPr>
              <a:t>Σ</a:t>
            </a:r>
            <a:r>
              <a:rPr lang="el-GR" dirty="0" smtClean="0">
                <a:latin typeface="Courier New" pitchFamily="49" charset="0"/>
                <a:cs typeface="Courier New" pitchFamily="49" charset="0"/>
              </a:rPr>
              <a:t> </a:t>
            </a:r>
            <a:r>
              <a:rPr lang="el-GR" b="1" dirty="0" smtClean="0">
                <a:solidFill>
                  <a:srgbClr val="FF0000"/>
                </a:solidFill>
                <a:latin typeface="Courier New" pitchFamily="49" charset="0"/>
                <a:cs typeface="Courier New" pitchFamily="49" charset="0"/>
              </a:rPr>
              <a:t>&lt;-</a:t>
            </a:r>
            <a:r>
              <a:rPr lang="el-GR" b="1" dirty="0" smtClean="0">
                <a:latin typeface="Courier New" pitchFamily="49" charset="0"/>
                <a:cs typeface="Courier New" pitchFamily="49" charset="0"/>
              </a:rPr>
              <a:t> Ι</a:t>
            </a:r>
          </a:p>
          <a:p>
            <a:pPr>
              <a:buNone/>
            </a:pPr>
            <a:r>
              <a:rPr lang="el-GR" b="1" dirty="0" smtClean="0">
                <a:latin typeface="Courier New" pitchFamily="49" charset="0"/>
                <a:cs typeface="Courier New" pitchFamily="49" charset="0"/>
              </a:rPr>
              <a:t>	</a:t>
            </a:r>
            <a:r>
              <a:rPr lang="el-GR" b="1" dirty="0" smtClean="0">
                <a:solidFill>
                  <a:schemeClr val="accent1">
                    <a:lumMod val="75000"/>
                  </a:schemeClr>
                </a:solidFill>
                <a:latin typeface="Courier New" pitchFamily="49" charset="0"/>
                <a:cs typeface="Courier New" pitchFamily="49" charset="0"/>
              </a:rPr>
              <a:t>ΤΕΛΟΣ_ΕΠΑΝΑΛΗΨΗΣ</a:t>
            </a:r>
            <a:r>
              <a:rPr lang="el-GR" b="1" dirty="0" smtClean="0">
                <a:latin typeface="Courier New" pitchFamily="49" charset="0"/>
                <a:cs typeface="Courier New" pitchFamily="49" charset="0"/>
              </a:rPr>
              <a:t>	</a:t>
            </a:r>
          </a:p>
          <a:p>
            <a:pPr>
              <a:buNone/>
            </a:pPr>
            <a:r>
              <a:rPr lang="el-GR" dirty="0" smtClean="0">
                <a:latin typeface="Courier New" pitchFamily="49" charset="0"/>
                <a:cs typeface="Courier New" pitchFamily="49" charset="0"/>
              </a:rPr>
              <a:t>	</a:t>
            </a:r>
            <a:r>
              <a:rPr lang="el-GR" b="1" dirty="0" smtClean="0">
                <a:solidFill>
                  <a:schemeClr val="accent1">
                    <a:lumMod val="75000"/>
                  </a:schemeClr>
                </a:solidFill>
                <a:latin typeface="Courier New" pitchFamily="49" charset="0"/>
                <a:cs typeface="Courier New" pitchFamily="49" charset="0"/>
              </a:rPr>
              <a:t> ΓΡΑΨΕ  </a:t>
            </a:r>
            <a:r>
              <a:rPr lang="el-GR" b="1" dirty="0" smtClean="0">
                <a:latin typeface="Courier New" pitchFamily="49" charset="0"/>
                <a:cs typeface="Courier New" pitchFamily="49" charset="0"/>
              </a:rPr>
              <a:t>Σ</a:t>
            </a:r>
            <a:r>
              <a:rPr lang="el-GR" dirty="0" smtClean="0">
                <a:latin typeface="Courier New" pitchFamily="49" charset="0"/>
                <a:cs typeface="Courier New" pitchFamily="49" charset="0"/>
              </a:rPr>
              <a:t>	</a:t>
            </a:r>
            <a:endParaRPr lang="el-GR" dirty="0">
              <a:latin typeface="Courier New" pitchFamily="49" charset="0"/>
              <a:cs typeface="Courier New" pitchFamily="49" charset="0"/>
            </a:endParaRPr>
          </a:p>
        </p:txBody>
      </p:sp>
      <p:sp>
        <p:nvSpPr>
          <p:cNvPr id="7" name="6 - Επεξήγηση με σύννεφο"/>
          <p:cNvSpPr/>
          <p:nvPr/>
        </p:nvSpPr>
        <p:spPr>
          <a:xfrm>
            <a:off x="357158" y="5357826"/>
            <a:ext cx="3429024" cy="1071570"/>
          </a:xfrm>
          <a:prstGeom prst="cloudCallout">
            <a:avLst>
              <a:gd name="adj1" fmla="val 17035"/>
              <a:gd name="adj2" fmla="val -10525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Κατά την εκτέλεση (</a:t>
            </a:r>
            <a:r>
              <a:rPr lang="el-GR" dirty="0" err="1" smtClean="0"/>
              <a:t>υπόρριζο</a:t>
            </a:r>
            <a:r>
              <a:rPr lang="el-GR" dirty="0" smtClean="0"/>
              <a:t> αρνητικό)</a:t>
            </a:r>
            <a:endParaRPr lang="el-GR" dirty="0"/>
          </a:p>
        </p:txBody>
      </p:sp>
      <p:sp>
        <p:nvSpPr>
          <p:cNvPr id="8" name="5 - Θέση περιεχομένου"/>
          <p:cNvSpPr txBox="1">
            <a:spLocks/>
          </p:cNvSpPr>
          <p:nvPr/>
        </p:nvSpPr>
        <p:spPr>
          <a:xfrm>
            <a:off x="4643438" y="1428736"/>
            <a:ext cx="4041775" cy="857256"/>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l-GR" sz="2400" b="0" i="0" u="none" strike="noStrike" kern="1200" cap="none" spc="0" normalizeH="0" baseline="0" noProof="0" dirty="0" smtClean="0">
                <a:ln>
                  <a:noFill/>
                </a:ln>
                <a:solidFill>
                  <a:schemeClr val="tx1"/>
                </a:solidFill>
                <a:effectLst/>
                <a:uLnTx/>
                <a:uFillTx/>
                <a:latin typeface="+mn-lt"/>
                <a:ea typeface="+mn-ea"/>
                <a:cs typeface="+mn-cs"/>
              </a:rPr>
              <a:t>	</a:t>
            </a:r>
            <a:r>
              <a:rPr lang="el-GR" sz="2000" b="1" dirty="0" smtClean="0"/>
              <a:t>Π</a:t>
            </a:r>
            <a:r>
              <a:rPr kumimoji="0" lang="el-GR" sz="2000" b="1" i="0" u="none" strike="noStrike" kern="1200" cap="none" spc="0" normalizeH="0" baseline="0" noProof="0" dirty="0" smtClean="0">
                <a:ln>
                  <a:noFill/>
                </a:ln>
                <a:effectLst/>
                <a:uLnTx/>
                <a:uFillTx/>
                <a:latin typeface="+mn-lt"/>
                <a:ea typeface="+mn-ea"/>
                <a:cs typeface="+mn-cs"/>
              </a:rPr>
              <a:t>ρέπει να εμφανιστεί το άθροισμα 1+2+3+…..100</a:t>
            </a:r>
            <a:endParaRPr kumimoji="0" lang="el-GR" sz="2000" b="0" i="0" u="none" strike="noStrike" kern="1200" cap="none" spc="0" normalizeH="0" baseline="0" noProof="0" dirty="0">
              <a:ln>
                <a:noFill/>
              </a:ln>
              <a:effectLst/>
              <a:uLnTx/>
              <a:uFillTx/>
              <a:latin typeface="+mn-lt"/>
              <a:ea typeface="+mn-ea"/>
              <a:cs typeface="+mn-cs"/>
            </a:endParaRPr>
          </a:p>
        </p:txBody>
      </p:sp>
      <p:sp>
        <p:nvSpPr>
          <p:cNvPr id="9" name="8 - Επεξήγηση με σύννεφο"/>
          <p:cNvSpPr/>
          <p:nvPr/>
        </p:nvSpPr>
        <p:spPr>
          <a:xfrm>
            <a:off x="4714876" y="5214950"/>
            <a:ext cx="3429024" cy="1071570"/>
          </a:xfrm>
          <a:prstGeom prst="cloudCallout">
            <a:avLst>
              <a:gd name="adj1" fmla="val -10048"/>
              <a:gd name="adj2" fmla="val -19325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Λογικό (δεν εμφανίζει το άθροισμα.)</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 calcmode="lin" valueType="num">
                                      <p:cBhvr additive="base">
                                        <p:cTn id="1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 calcmode="lin" valueType="num">
                                      <p:cBhvr additive="base">
                                        <p:cTn id="2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4">
                                            <p:txEl>
                                              <p:pRg st="4" end="4"/>
                                            </p:txEl>
                                          </p:spTgt>
                                        </p:tgtEl>
                                        <p:attrNameLst>
                                          <p:attrName>style.visibility</p:attrName>
                                        </p:attrNameLst>
                                      </p:cBhvr>
                                      <p:to>
                                        <p:strVal val="visible"/>
                                      </p:to>
                                    </p:set>
                                    <p:anim calcmode="lin" valueType="num">
                                      <p:cBhvr additive="base">
                                        <p:cTn id="2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4">
                                            <p:txEl>
                                              <p:pRg st="5" end="5"/>
                                            </p:txEl>
                                          </p:spTgt>
                                        </p:tgtEl>
                                        <p:attrNameLst>
                                          <p:attrName>style.visibility</p:attrName>
                                        </p:attrNameLst>
                                      </p:cBhvr>
                                      <p:to>
                                        <p:strVal val="visible"/>
                                      </p:to>
                                    </p:set>
                                    <p:anim calcmode="lin" valueType="num">
                                      <p:cBhvr additive="base">
                                        <p:cTn id="3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anim calcmode="lin" valueType="num">
                                      <p:cBhvr additive="base">
                                        <p:cTn id="39" dur="500" fill="hold"/>
                                        <p:tgtEl>
                                          <p:spTgt spid="7"/>
                                        </p:tgtEl>
                                        <p:attrNameLst>
                                          <p:attrName>ppt_x</p:attrName>
                                        </p:attrNameLst>
                                      </p:cBhvr>
                                      <p:tavLst>
                                        <p:tav tm="0">
                                          <p:val>
                                            <p:strVal val="#ppt_x"/>
                                          </p:val>
                                        </p:tav>
                                        <p:tav tm="100000">
                                          <p:val>
                                            <p:strVal val="#ppt_x"/>
                                          </p:val>
                                        </p:tav>
                                      </p:tavLst>
                                    </p:anim>
                                    <p:anim calcmode="lin" valueType="num">
                                      <p:cBhvr additive="base">
                                        <p:cTn id="4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8"/>
                                        </p:tgtEl>
                                        <p:attrNameLst>
                                          <p:attrName>style.visibility</p:attrName>
                                        </p:attrNameLst>
                                      </p:cBhvr>
                                      <p:to>
                                        <p:strVal val="visible"/>
                                      </p:to>
                                    </p:set>
                                    <p:anim calcmode="lin" valueType="num">
                                      <p:cBhvr additive="base">
                                        <p:cTn id="45" dur="500" fill="hold"/>
                                        <p:tgtEl>
                                          <p:spTgt spid="8"/>
                                        </p:tgtEl>
                                        <p:attrNameLst>
                                          <p:attrName>ppt_x</p:attrName>
                                        </p:attrNameLst>
                                      </p:cBhvr>
                                      <p:tavLst>
                                        <p:tav tm="0">
                                          <p:val>
                                            <p:strVal val="#ppt_x"/>
                                          </p:val>
                                        </p:tav>
                                        <p:tav tm="100000">
                                          <p:val>
                                            <p:strVal val="#ppt_x"/>
                                          </p:val>
                                        </p:tav>
                                      </p:tavLst>
                                    </p:anim>
                                    <p:anim calcmode="lin" valueType="num">
                                      <p:cBhvr additive="base">
                                        <p:cTn id="4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6">
                                            <p:txEl>
                                              <p:pRg st="0" end="0"/>
                                            </p:txEl>
                                          </p:spTgt>
                                        </p:tgtEl>
                                        <p:attrNameLst>
                                          <p:attrName>style.visibility</p:attrName>
                                        </p:attrNameLst>
                                      </p:cBhvr>
                                      <p:to>
                                        <p:strVal val="visible"/>
                                      </p:to>
                                    </p:set>
                                    <p:anim calcmode="lin" valueType="num">
                                      <p:cBhvr additive="base">
                                        <p:cTn id="5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6">
                                            <p:txEl>
                                              <p:pRg st="0" end="0"/>
                                            </p:txEl>
                                          </p:spTgt>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6">
                                            <p:txEl>
                                              <p:pRg st="1" end="1"/>
                                            </p:txEl>
                                          </p:spTgt>
                                        </p:tgtEl>
                                        <p:attrNameLst>
                                          <p:attrName>style.visibility</p:attrName>
                                        </p:attrNameLst>
                                      </p:cBhvr>
                                      <p:to>
                                        <p:strVal val="visible"/>
                                      </p:to>
                                    </p:set>
                                    <p:anim calcmode="lin" valueType="num">
                                      <p:cBhvr additive="base">
                                        <p:cTn id="55"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1" end="1"/>
                                            </p:txEl>
                                          </p:spTgt>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6">
                                            <p:txEl>
                                              <p:pRg st="2" end="2"/>
                                            </p:txEl>
                                          </p:spTgt>
                                        </p:tgtEl>
                                        <p:attrNameLst>
                                          <p:attrName>style.visibility</p:attrName>
                                        </p:attrNameLst>
                                      </p:cBhvr>
                                      <p:to>
                                        <p:strVal val="visible"/>
                                      </p:to>
                                    </p:set>
                                    <p:anim calcmode="lin" valueType="num">
                                      <p:cBhvr additive="base">
                                        <p:cTn id="5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6">
                                            <p:txEl>
                                              <p:pRg st="2" end="2"/>
                                            </p:txEl>
                                          </p:spTgt>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6">
                                            <p:txEl>
                                              <p:pRg st="3" end="3"/>
                                            </p:txEl>
                                          </p:spTgt>
                                        </p:tgtEl>
                                        <p:attrNameLst>
                                          <p:attrName>style.visibility</p:attrName>
                                        </p:attrNameLst>
                                      </p:cBhvr>
                                      <p:to>
                                        <p:strVal val="visible"/>
                                      </p:to>
                                    </p:set>
                                    <p:anim calcmode="lin" valueType="num">
                                      <p:cBhvr additive="base">
                                        <p:cTn id="63"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6">
                                            <p:txEl>
                                              <p:pRg st="3" end="3"/>
                                            </p:txEl>
                                          </p:spTgt>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6">
                                            <p:txEl>
                                              <p:pRg st="4" end="4"/>
                                            </p:txEl>
                                          </p:spTgt>
                                        </p:tgtEl>
                                        <p:attrNameLst>
                                          <p:attrName>style.visibility</p:attrName>
                                        </p:attrNameLst>
                                      </p:cBhvr>
                                      <p:to>
                                        <p:strVal val="visible"/>
                                      </p:to>
                                    </p:set>
                                    <p:anim calcmode="lin" valueType="num">
                                      <p:cBhvr additive="base">
                                        <p:cTn id="67"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9"/>
                                        </p:tgtEl>
                                        <p:attrNameLst>
                                          <p:attrName>style.visibility</p:attrName>
                                        </p:attrNameLst>
                                      </p:cBhvr>
                                      <p:to>
                                        <p:strVal val="visible"/>
                                      </p:to>
                                    </p:set>
                                    <p:anim calcmode="lin" valueType="num">
                                      <p:cBhvr additive="base">
                                        <p:cTn id="73" dur="500" fill="hold"/>
                                        <p:tgtEl>
                                          <p:spTgt spid="9"/>
                                        </p:tgtEl>
                                        <p:attrNameLst>
                                          <p:attrName>ppt_x</p:attrName>
                                        </p:attrNameLst>
                                      </p:cBhvr>
                                      <p:tavLst>
                                        <p:tav tm="0">
                                          <p:val>
                                            <p:strVal val="#ppt_x"/>
                                          </p:val>
                                        </p:tav>
                                        <p:tav tm="100000">
                                          <p:val>
                                            <p:strVal val="#ppt_x"/>
                                          </p:val>
                                        </p:tav>
                                      </p:tavLst>
                                    </p:anim>
                                    <p:anim calcmode="lin" valueType="num">
                                      <p:cBhvr additive="base">
                                        <p:cTn id="7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uiExpand="1" build="p"/>
      <p:bldP spid="6" grpId="0" uiExpand="1" build="p"/>
      <p:bldP spid="7" grpId="0" animBg="1"/>
      <p:bldP spid="8" grpId="0"/>
      <p:bldP spid="9"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71472" y="214290"/>
            <a:ext cx="8229600" cy="1071570"/>
          </a:xfrm>
        </p:spPr>
        <p:txBody>
          <a:bodyPr>
            <a:normAutofit/>
          </a:bodyPr>
          <a:lstStyle/>
          <a:p>
            <a:r>
              <a:rPr lang="el-GR" sz="2000" dirty="0" smtClean="0">
                <a:solidFill>
                  <a:srgbClr val="FF0000"/>
                </a:solidFill>
              </a:rPr>
              <a:t>Προσπαθήστε να εντοπίσετε  και να κατηγοριοποιήσετε τα λάθη ως </a:t>
            </a:r>
            <a:r>
              <a:rPr lang="el-GR" sz="2000" b="1" dirty="0" smtClean="0">
                <a:solidFill>
                  <a:schemeClr val="tx1">
                    <a:lumMod val="95000"/>
                    <a:lumOff val="5000"/>
                  </a:schemeClr>
                </a:solidFill>
              </a:rPr>
              <a:t>συντακτικά</a:t>
            </a:r>
            <a:r>
              <a:rPr lang="el-GR" sz="2000" dirty="0" smtClean="0">
                <a:solidFill>
                  <a:srgbClr val="FF0000"/>
                </a:solidFill>
              </a:rPr>
              <a:t>, </a:t>
            </a:r>
            <a:r>
              <a:rPr lang="el-GR" sz="2000" b="1" dirty="0" smtClean="0">
                <a:solidFill>
                  <a:schemeClr val="tx1">
                    <a:lumMod val="95000"/>
                    <a:lumOff val="5000"/>
                  </a:schemeClr>
                </a:solidFill>
              </a:rPr>
              <a:t>κατά την εκτέλεση</a:t>
            </a:r>
            <a:r>
              <a:rPr lang="el-GR" sz="2000" dirty="0" smtClean="0">
                <a:solidFill>
                  <a:srgbClr val="FF0000"/>
                </a:solidFill>
              </a:rPr>
              <a:t>, και </a:t>
            </a:r>
            <a:r>
              <a:rPr lang="el-GR" sz="2000" b="1" dirty="0" smtClean="0">
                <a:solidFill>
                  <a:schemeClr val="tx1">
                    <a:lumMod val="95000"/>
                    <a:lumOff val="5000"/>
                  </a:schemeClr>
                </a:solidFill>
              </a:rPr>
              <a:t>λογικά</a:t>
            </a:r>
            <a:r>
              <a:rPr lang="el-GR" sz="2000" dirty="0" smtClean="0">
                <a:solidFill>
                  <a:srgbClr val="FF0000"/>
                </a:solidFill>
              </a:rPr>
              <a:t> στο παρακάτω πρόγραμμα και να προτείνετε διορθώσεις</a:t>
            </a:r>
            <a:endParaRPr lang="el-GR" sz="2000" dirty="0"/>
          </a:p>
        </p:txBody>
      </p:sp>
      <p:sp>
        <p:nvSpPr>
          <p:cNvPr id="4" name="3 - Θέση περιεχομένου"/>
          <p:cNvSpPr>
            <a:spLocks noGrp="1"/>
          </p:cNvSpPr>
          <p:nvPr>
            <p:ph sz="quarter" idx="2"/>
          </p:nvPr>
        </p:nvSpPr>
        <p:spPr>
          <a:xfrm>
            <a:off x="500034" y="2428868"/>
            <a:ext cx="4040188" cy="3951288"/>
          </a:xfrm>
        </p:spPr>
        <p:txBody>
          <a:bodyPr/>
          <a:lstStyle/>
          <a:p>
            <a:pPr>
              <a:buNone/>
            </a:pPr>
            <a:r>
              <a:rPr lang="el-GR" dirty="0" smtClean="0"/>
              <a:t>	</a:t>
            </a:r>
            <a:r>
              <a:rPr lang="el-GR" b="1" dirty="0" smtClean="0">
                <a:solidFill>
                  <a:schemeClr val="accent1">
                    <a:lumMod val="75000"/>
                  </a:schemeClr>
                </a:solidFill>
                <a:latin typeface="Courier New" pitchFamily="49" charset="0"/>
                <a:cs typeface="Courier New" pitchFamily="49" charset="0"/>
              </a:rPr>
              <a:t>ΓΙΑ </a:t>
            </a:r>
            <a:r>
              <a:rPr lang="el-GR" b="1" dirty="0" smtClean="0">
                <a:latin typeface="Courier New" pitchFamily="49" charset="0"/>
                <a:cs typeface="Courier New" pitchFamily="49" charset="0"/>
              </a:rPr>
              <a:t>Ι</a:t>
            </a:r>
            <a:r>
              <a:rPr lang="el-GR" b="1" dirty="0" smtClean="0">
                <a:solidFill>
                  <a:schemeClr val="accent1">
                    <a:lumMod val="75000"/>
                  </a:schemeClr>
                </a:solidFill>
                <a:latin typeface="Courier New" pitchFamily="49" charset="0"/>
                <a:cs typeface="Courier New" pitchFamily="49" charset="0"/>
              </a:rPr>
              <a:t> ΑΠΟ </a:t>
            </a:r>
            <a:r>
              <a:rPr lang="el-GR" b="1" dirty="0" smtClean="0">
                <a:latin typeface="Courier New" pitchFamily="49" charset="0"/>
                <a:cs typeface="Courier New" pitchFamily="49" charset="0"/>
              </a:rPr>
              <a:t>1</a:t>
            </a:r>
            <a:r>
              <a:rPr lang="el-GR" b="1" dirty="0" smtClean="0">
                <a:solidFill>
                  <a:schemeClr val="accent1">
                    <a:lumMod val="75000"/>
                  </a:schemeClr>
                </a:solidFill>
                <a:latin typeface="Courier New" pitchFamily="49" charset="0"/>
                <a:cs typeface="Courier New" pitchFamily="49" charset="0"/>
              </a:rPr>
              <a:t> ΜΕΧΡΙ </a:t>
            </a:r>
            <a:r>
              <a:rPr lang="el-GR" b="1" dirty="0" smtClean="0">
                <a:latin typeface="Courier New" pitchFamily="49" charset="0"/>
                <a:cs typeface="Courier New" pitchFamily="49" charset="0"/>
              </a:rPr>
              <a:t>100</a:t>
            </a:r>
          </a:p>
          <a:p>
            <a:pPr>
              <a:buNone/>
            </a:pPr>
            <a:r>
              <a:rPr lang="el-GR" dirty="0" smtClean="0">
                <a:latin typeface="Courier New" pitchFamily="49" charset="0"/>
                <a:cs typeface="Courier New" pitchFamily="49" charset="0"/>
              </a:rPr>
              <a:t>		</a:t>
            </a:r>
            <a:r>
              <a:rPr lang="el-GR" b="1" dirty="0" smtClean="0">
                <a:latin typeface="Courier New" pitchFamily="49" charset="0"/>
                <a:cs typeface="Courier New" pitchFamily="49" charset="0"/>
              </a:rPr>
              <a:t>Σ</a:t>
            </a:r>
            <a:r>
              <a:rPr lang="el-GR" dirty="0" smtClean="0">
                <a:latin typeface="Courier New" pitchFamily="49" charset="0"/>
                <a:cs typeface="Courier New" pitchFamily="49" charset="0"/>
              </a:rPr>
              <a:t> </a:t>
            </a:r>
            <a:r>
              <a:rPr lang="el-GR" b="1" dirty="0" smtClean="0">
                <a:solidFill>
                  <a:srgbClr val="FF0000"/>
                </a:solidFill>
                <a:latin typeface="Courier New" pitchFamily="49" charset="0"/>
                <a:cs typeface="Courier New" pitchFamily="49" charset="0"/>
              </a:rPr>
              <a:t>&lt;-</a:t>
            </a:r>
            <a:r>
              <a:rPr lang="el-GR" b="1" dirty="0" smtClean="0">
                <a:latin typeface="Courier New" pitchFamily="49" charset="0"/>
                <a:cs typeface="Courier New" pitchFamily="49" charset="0"/>
              </a:rPr>
              <a:t> Σ+Ι</a:t>
            </a:r>
          </a:p>
          <a:p>
            <a:pPr>
              <a:buNone/>
            </a:pPr>
            <a:r>
              <a:rPr lang="el-GR" b="1" dirty="0" smtClean="0">
                <a:latin typeface="Courier New" pitchFamily="49" charset="0"/>
                <a:cs typeface="Courier New" pitchFamily="49" charset="0"/>
              </a:rPr>
              <a:t>	</a:t>
            </a:r>
            <a:r>
              <a:rPr lang="el-GR" b="1" dirty="0" smtClean="0">
                <a:solidFill>
                  <a:schemeClr val="accent1">
                    <a:lumMod val="75000"/>
                  </a:schemeClr>
                </a:solidFill>
                <a:latin typeface="Courier New" pitchFamily="49" charset="0"/>
                <a:cs typeface="Courier New" pitchFamily="49" charset="0"/>
              </a:rPr>
              <a:t>ΤΕΛΟΣ_ΕΠΑΝΑΛΗΨΗΣ</a:t>
            </a:r>
            <a:r>
              <a:rPr lang="el-GR" b="1" dirty="0" smtClean="0">
                <a:latin typeface="Courier New" pitchFamily="49" charset="0"/>
                <a:cs typeface="Courier New" pitchFamily="49" charset="0"/>
              </a:rPr>
              <a:t>	</a:t>
            </a:r>
          </a:p>
          <a:p>
            <a:pPr>
              <a:buNone/>
            </a:pPr>
            <a:r>
              <a:rPr lang="el-GR" dirty="0" smtClean="0">
                <a:latin typeface="Courier New" pitchFamily="49" charset="0"/>
                <a:cs typeface="Courier New" pitchFamily="49" charset="0"/>
              </a:rPr>
              <a:t>	</a:t>
            </a:r>
            <a:r>
              <a:rPr lang="el-GR" b="1" dirty="0" smtClean="0">
                <a:solidFill>
                  <a:schemeClr val="accent1">
                    <a:lumMod val="75000"/>
                  </a:schemeClr>
                </a:solidFill>
                <a:latin typeface="Courier New" pitchFamily="49" charset="0"/>
                <a:cs typeface="Courier New" pitchFamily="49" charset="0"/>
              </a:rPr>
              <a:t> ΓΡΑΨΕ  </a:t>
            </a:r>
            <a:r>
              <a:rPr lang="el-GR" b="1" dirty="0" smtClean="0">
                <a:latin typeface="Courier New" pitchFamily="49" charset="0"/>
                <a:cs typeface="Courier New" pitchFamily="49" charset="0"/>
              </a:rPr>
              <a:t>Σ</a:t>
            </a:r>
            <a:r>
              <a:rPr lang="el-GR" dirty="0" smtClean="0"/>
              <a:t>	</a:t>
            </a:r>
          </a:p>
          <a:p>
            <a:endParaRPr lang="el-GR" dirty="0"/>
          </a:p>
        </p:txBody>
      </p:sp>
      <p:sp>
        <p:nvSpPr>
          <p:cNvPr id="6" name="5 - Θέση περιεχομένου"/>
          <p:cNvSpPr>
            <a:spLocks noGrp="1"/>
          </p:cNvSpPr>
          <p:nvPr>
            <p:ph sz="quarter" idx="4"/>
          </p:nvPr>
        </p:nvSpPr>
        <p:spPr>
          <a:xfrm>
            <a:off x="4714876" y="2357430"/>
            <a:ext cx="4041775" cy="3951288"/>
          </a:xfrm>
        </p:spPr>
        <p:txBody>
          <a:bodyPr/>
          <a:lstStyle/>
          <a:p>
            <a:pPr>
              <a:buNone/>
            </a:pPr>
            <a:r>
              <a:rPr lang="el-GR" dirty="0" smtClean="0"/>
              <a:t>	</a:t>
            </a:r>
            <a:r>
              <a:rPr lang="el-GR" b="1" dirty="0" smtClean="0">
                <a:solidFill>
                  <a:schemeClr val="accent1">
                    <a:lumMod val="75000"/>
                  </a:schemeClr>
                </a:solidFill>
                <a:latin typeface="Courier New" pitchFamily="49" charset="0"/>
                <a:cs typeface="Courier New" pitchFamily="49" charset="0"/>
              </a:rPr>
              <a:t>ΓΙΑ </a:t>
            </a:r>
            <a:r>
              <a:rPr lang="el-GR" b="1" dirty="0" smtClean="0">
                <a:latin typeface="Courier New" pitchFamily="49" charset="0"/>
                <a:cs typeface="Courier New" pitchFamily="49" charset="0"/>
              </a:rPr>
              <a:t>Ι</a:t>
            </a:r>
            <a:r>
              <a:rPr lang="el-GR" b="1" dirty="0" smtClean="0">
                <a:solidFill>
                  <a:schemeClr val="accent1">
                    <a:lumMod val="75000"/>
                  </a:schemeClr>
                </a:solidFill>
                <a:latin typeface="Courier New" pitchFamily="49" charset="0"/>
                <a:cs typeface="Courier New" pitchFamily="49" charset="0"/>
              </a:rPr>
              <a:t> ΑΠΟ </a:t>
            </a:r>
            <a:r>
              <a:rPr lang="el-GR" b="1" dirty="0" smtClean="0">
                <a:latin typeface="Courier New" pitchFamily="49" charset="0"/>
                <a:cs typeface="Courier New" pitchFamily="49" charset="0"/>
              </a:rPr>
              <a:t>1</a:t>
            </a:r>
            <a:r>
              <a:rPr lang="el-GR" b="1" dirty="0" smtClean="0">
                <a:solidFill>
                  <a:schemeClr val="accent1">
                    <a:lumMod val="75000"/>
                  </a:schemeClr>
                </a:solidFill>
                <a:latin typeface="Courier New" pitchFamily="49" charset="0"/>
                <a:cs typeface="Courier New" pitchFamily="49" charset="0"/>
              </a:rPr>
              <a:t> ΜΕΧΡΙ </a:t>
            </a:r>
            <a:r>
              <a:rPr lang="el-GR" b="1" dirty="0" smtClean="0">
                <a:latin typeface="Courier New" pitchFamily="49" charset="0"/>
                <a:cs typeface="Courier New" pitchFamily="49" charset="0"/>
              </a:rPr>
              <a:t>100</a:t>
            </a:r>
          </a:p>
          <a:p>
            <a:pPr>
              <a:buNone/>
            </a:pPr>
            <a:r>
              <a:rPr lang="el-GR" dirty="0" smtClean="0">
                <a:latin typeface="Courier New" pitchFamily="49" charset="0"/>
                <a:cs typeface="Courier New" pitchFamily="49" charset="0"/>
              </a:rPr>
              <a:t>		</a:t>
            </a:r>
            <a:r>
              <a:rPr lang="el-GR" b="1" dirty="0" smtClean="0">
                <a:latin typeface="Courier New" pitchFamily="49" charset="0"/>
                <a:cs typeface="Courier New" pitchFamily="49" charset="0"/>
              </a:rPr>
              <a:t>Σ</a:t>
            </a:r>
            <a:r>
              <a:rPr lang="el-GR" b="1" dirty="0" smtClean="0">
                <a:solidFill>
                  <a:srgbClr val="FF0000"/>
                </a:solidFill>
                <a:latin typeface="Courier New" pitchFamily="49" charset="0"/>
                <a:cs typeface="Courier New" pitchFamily="49" charset="0"/>
              </a:rPr>
              <a:t> &lt;-0</a:t>
            </a:r>
            <a:endParaRPr lang="el-GR" b="1" dirty="0" smtClean="0">
              <a:latin typeface="Courier New" pitchFamily="49" charset="0"/>
              <a:cs typeface="Courier New" pitchFamily="49" charset="0"/>
            </a:endParaRPr>
          </a:p>
          <a:p>
            <a:pPr>
              <a:buNone/>
            </a:pPr>
            <a:r>
              <a:rPr lang="el-GR" dirty="0" smtClean="0">
                <a:latin typeface="Courier New" pitchFamily="49" charset="0"/>
                <a:cs typeface="Courier New" pitchFamily="49" charset="0"/>
              </a:rPr>
              <a:t>		</a:t>
            </a:r>
            <a:r>
              <a:rPr lang="el-GR" b="1" dirty="0" smtClean="0">
                <a:latin typeface="Courier New" pitchFamily="49" charset="0"/>
                <a:cs typeface="Courier New" pitchFamily="49" charset="0"/>
              </a:rPr>
              <a:t>Σ</a:t>
            </a:r>
            <a:r>
              <a:rPr lang="el-GR" dirty="0" smtClean="0">
                <a:latin typeface="Courier New" pitchFamily="49" charset="0"/>
                <a:cs typeface="Courier New" pitchFamily="49" charset="0"/>
              </a:rPr>
              <a:t> </a:t>
            </a:r>
            <a:r>
              <a:rPr lang="el-GR" b="1" dirty="0" smtClean="0">
                <a:solidFill>
                  <a:srgbClr val="FF0000"/>
                </a:solidFill>
                <a:latin typeface="Courier New" pitchFamily="49" charset="0"/>
                <a:cs typeface="Courier New" pitchFamily="49" charset="0"/>
              </a:rPr>
              <a:t>&lt;-Σ+</a:t>
            </a:r>
            <a:r>
              <a:rPr lang="el-GR" b="1" dirty="0" smtClean="0">
                <a:latin typeface="Courier New" pitchFamily="49" charset="0"/>
                <a:cs typeface="Courier New" pitchFamily="49" charset="0"/>
              </a:rPr>
              <a:t>Ι</a:t>
            </a:r>
          </a:p>
          <a:p>
            <a:pPr>
              <a:buNone/>
            </a:pPr>
            <a:r>
              <a:rPr lang="el-GR" b="1" dirty="0" smtClean="0">
                <a:latin typeface="Courier New" pitchFamily="49" charset="0"/>
                <a:cs typeface="Courier New" pitchFamily="49" charset="0"/>
              </a:rPr>
              <a:t>	</a:t>
            </a:r>
            <a:r>
              <a:rPr lang="el-GR" b="1" dirty="0" smtClean="0">
                <a:solidFill>
                  <a:schemeClr val="accent1">
                    <a:lumMod val="75000"/>
                  </a:schemeClr>
                </a:solidFill>
                <a:latin typeface="Courier New" pitchFamily="49" charset="0"/>
                <a:cs typeface="Courier New" pitchFamily="49" charset="0"/>
              </a:rPr>
              <a:t>ΤΕΛΟΣ_ΕΠΑΝΑΛΗΨΗΣ</a:t>
            </a:r>
            <a:r>
              <a:rPr lang="el-GR" b="1" dirty="0" smtClean="0">
                <a:latin typeface="Courier New" pitchFamily="49" charset="0"/>
                <a:cs typeface="Courier New" pitchFamily="49" charset="0"/>
              </a:rPr>
              <a:t>	</a:t>
            </a:r>
          </a:p>
          <a:p>
            <a:pPr>
              <a:buNone/>
            </a:pPr>
            <a:r>
              <a:rPr lang="el-GR" dirty="0" smtClean="0">
                <a:latin typeface="Courier New" pitchFamily="49" charset="0"/>
                <a:cs typeface="Courier New" pitchFamily="49" charset="0"/>
              </a:rPr>
              <a:t>	</a:t>
            </a:r>
            <a:r>
              <a:rPr lang="el-GR" b="1" dirty="0" smtClean="0">
                <a:solidFill>
                  <a:schemeClr val="accent1">
                    <a:lumMod val="75000"/>
                  </a:schemeClr>
                </a:solidFill>
                <a:latin typeface="Courier New" pitchFamily="49" charset="0"/>
                <a:cs typeface="Courier New" pitchFamily="49" charset="0"/>
              </a:rPr>
              <a:t> ΓΡΑΨΕ  </a:t>
            </a:r>
            <a:r>
              <a:rPr lang="el-GR" b="1" dirty="0" smtClean="0">
                <a:latin typeface="Courier New" pitchFamily="49" charset="0"/>
                <a:cs typeface="Courier New" pitchFamily="49" charset="0"/>
              </a:rPr>
              <a:t>Σ</a:t>
            </a:r>
            <a:r>
              <a:rPr lang="el-GR" dirty="0" smtClean="0">
                <a:latin typeface="Courier New" pitchFamily="49" charset="0"/>
                <a:cs typeface="Courier New" pitchFamily="49" charset="0"/>
              </a:rPr>
              <a:t>	</a:t>
            </a:r>
          </a:p>
          <a:p>
            <a:endParaRPr lang="el-GR" dirty="0"/>
          </a:p>
        </p:txBody>
      </p:sp>
      <p:sp>
        <p:nvSpPr>
          <p:cNvPr id="7" name="5 - Θέση περιεχομένου"/>
          <p:cNvSpPr txBox="1">
            <a:spLocks/>
          </p:cNvSpPr>
          <p:nvPr/>
        </p:nvSpPr>
        <p:spPr>
          <a:xfrm>
            <a:off x="714348" y="1500174"/>
            <a:ext cx="7970865" cy="71438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l-GR" sz="2400" b="0" i="0" u="none" strike="noStrike" kern="1200" cap="none" spc="0" normalizeH="0" baseline="0" noProof="0" dirty="0" smtClean="0">
                <a:ln>
                  <a:noFill/>
                </a:ln>
                <a:solidFill>
                  <a:schemeClr val="tx1"/>
                </a:solidFill>
                <a:effectLst/>
                <a:uLnTx/>
                <a:uFillTx/>
                <a:latin typeface="+mn-lt"/>
                <a:ea typeface="+mn-ea"/>
                <a:cs typeface="+mn-cs"/>
              </a:rPr>
              <a:t>	</a:t>
            </a:r>
            <a:r>
              <a:rPr lang="el-GR" sz="2000" b="1" dirty="0" smtClean="0"/>
              <a:t>Π</a:t>
            </a:r>
            <a:r>
              <a:rPr kumimoji="0" lang="el-GR" sz="2000" b="1" i="0" u="none" strike="noStrike" kern="1200" cap="none" spc="0" normalizeH="0" baseline="0" noProof="0" dirty="0" smtClean="0">
                <a:ln>
                  <a:noFill/>
                </a:ln>
                <a:effectLst/>
                <a:uLnTx/>
                <a:uFillTx/>
                <a:latin typeface="+mn-lt"/>
                <a:ea typeface="+mn-ea"/>
                <a:cs typeface="+mn-cs"/>
              </a:rPr>
              <a:t>ρέπει να εμφανιστεί το άθροισμα 1+2+3+…..100</a:t>
            </a:r>
            <a:endParaRPr kumimoji="0" lang="el-GR" sz="2000" b="0" i="0" u="none" strike="noStrike" kern="1200" cap="none" spc="0" normalizeH="0" baseline="0" noProof="0" dirty="0">
              <a:ln>
                <a:noFill/>
              </a:ln>
              <a:effectLst/>
              <a:uLnTx/>
              <a:uFillTx/>
              <a:latin typeface="+mn-lt"/>
              <a:ea typeface="+mn-ea"/>
              <a:cs typeface="+mn-cs"/>
            </a:endParaRPr>
          </a:p>
        </p:txBody>
      </p:sp>
      <p:sp>
        <p:nvSpPr>
          <p:cNvPr id="8" name="7 - Επεξήγηση με σύννεφο"/>
          <p:cNvSpPr/>
          <p:nvPr/>
        </p:nvSpPr>
        <p:spPr>
          <a:xfrm>
            <a:off x="4714876" y="5214950"/>
            <a:ext cx="3429024" cy="1071570"/>
          </a:xfrm>
          <a:prstGeom prst="cloudCallout">
            <a:avLst>
              <a:gd name="adj1" fmla="val 6772"/>
              <a:gd name="adj2" fmla="val -13417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Λογικό (δεν εμφανίζει το άθροισμα.)</a:t>
            </a:r>
            <a:endParaRPr lang="el-GR" dirty="0"/>
          </a:p>
        </p:txBody>
      </p:sp>
      <p:sp>
        <p:nvSpPr>
          <p:cNvPr id="9" name="8 - Επεξήγηση με σύννεφο"/>
          <p:cNvSpPr/>
          <p:nvPr/>
        </p:nvSpPr>
        <p:spPr>
          <a:xfrm>
            <a:off x="500034" y="5143512"/>
            <a:ext cx="3429024" cy="1071570"/>
          </a:xfrm>
          <a:prstGeom prst="cloudCallout">
            <a:avLst>
              <a:gd name="adj1" fmla="val 4100"/>
              <a:gd name="adj2" fmla="val -15362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Κατά την εκτέλεση (ο αθροιστής δεν αρχικοποιείται )</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anim calcmode="lin" valueType="num">
                                      <p:cBhvr additive="base">
                                        <p:cTn id="2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 end="1"/>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 calcmode="lin" valueType="num">
                                      <p:cBhvr additive="base">
                                        <p:cTn id="2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 calcmode="lin" valueType="num">
                                      <p:cBhvr additive="base">
                                        <p:cTn id="3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6">
                                            <p:txEl>
                                              <p:pRg st="0" end="0"/>
                                            </p:txEl>
                                          </p:spTgt>
                                        </p:tgtEl>
                                        <p:attrNameLst>
                                          <p:attrName>style.visibility</p:attrName>
                                        </p:attrNameLst>
                                      </p:cBhvr>
                                      <p:to>
                                        <p:strVal val="visible"/>
                                      </p:to>
                                    </p:set>
                                    <p:anim calcmode="lin" valueType="num">
                                      <p:cBhvr additive="base">
                                        <p:cTn id="4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6">
                                            <p:txEl>
                                              <p:pRg st="0" end="0"/>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6">
                                            <p:txEl>
                                              <p:pRg st="1" end="1"/>
                                            </p:txEl>
                                          </p:spTgt>
                                        </p:tgtEl>
                                        <p:attrNameLst>
                                          <p:attrName>style.visibility</p:attrName>
                                        </p:attrNameLst>
                                      </p:cBhvr>
                                      <p:to>
                                        <p:strVal val="visible"/>
                                      </p:to>
                                    </p:set>
                                    <p:anim calcmode="lin" valueType="num">
                                      <p:cBhvr additive="base">
                                        <p:cTn id="45"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6">
                                            <p:txEl>
                                              <p:pRg st="1" end="1"/>
                                            </p:txEl>
                                          </p:spTgt>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6">
                                            <p:txEl>
                                              <p:pRg st="2" end="2"/>
                                            </p:txEl>
                                          </p:spTgt>
                                        </p:tgtEl>
                                        <p:attrNameLst>
                                          <p:attrName>style.visibility</p:attrName>
                                        </p:attrNameLst>
                                      </p:cBhvr>
                                      <p:to>
                                        <p:strVal val="visible"/>
                                      </p:to>
                                    </p:set>
                                    <p:anim calcmode="lin" valueType="num">
                                      <p:cBhvr additive="base">
                                        <p:cTn id="4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2" end="2"/>
                                            </p:txEl>
                                          </p:spTgt>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6">
                                            <p:txEl>
                                              <p:pRg st="3" end="3"/>
                                            </p:txEl>
                                          </p:spTgt>
                                        </p:tgtEl>
                                        <p:attrNameLst>
                                          <p:attrName>style.visibility</p:attrName>
                                        </p:attrNameLst>
                                      </p:cBhvr>
                                      <p:to>
                                        <p:strVal val="visible"/>
                                      </p:to>
                                    </p:set>
                                    <p:anim calcmode="lin" valueType="num">
                                      <p:cBhvr additive="base">
                                        <p:cTn id="53"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6">
                                            <p:txEl>
                                              <p:pRg st="3" end="3"/>
                                            </p:txEl>
                                          </p:spTgt>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6">
                                            <p:txEl>
                                              <p:pRg st="4" end="4"/>
                                            </p:txEl>
                                          </p:spTgt>
                                        </p:tgtEl>
                                        <p:attrNameLst>
                                          <p:attrName>style.visibility</p:attrName>
                                        </p:attrNameLst>
                                      </p:cBhvr>
                                      <p:to>
                                        <p:strVal val="visible"/>
                                      </p:to>
                                    </p:set>
                                    <p:anim calcmode="lin" valueType="num">
                                      <p:cBhvr additive="base">
                                        <p:cTn id="57"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8"/>
                                        </p:tgtEl>
                                        <p:attrNameLst>
                                          <p:attrName>style.visibility</p:attrName>
                                        </p:attrNameLst>
                                      </p:cBhvr>
                                      <p:to>
                                        <p:strVal val="visible"/>
                                      </p:to>
                                    </p:set>
                                    <p:anim calcmode="lin" valueType="num">
                                      <p:cBhvr additive="base">
                                        <p:cTn id="63" dur="500" fill="hold"/>
                                        <p:tgtEl>
                                          <p:spTgt spid="8"/>
                                        </p:tgtEl>
                                        <p:attrNameLst>
                                          <p:attrName>ppt_x</p:attrName>
                                        </p:attrNameLst>
                                      </p:cBhvr>
                                      <p:tavLst>
                                        <p:tav tm="0">
                                          <p:val>
                                            <p:strVal val="#ppt_x"/>
                                          </p:val>
                                        </p:tav>
                                        <p:tav tm="100000">
                                          <p:val>
                                            <p:strVal val="#ppt_x"/>
                                          </p:val>
                                        </p:tav>
                                      </p:tavLst>
                                    </p:anim>
                                    <p:anim calcmode="lin" valueType="num">
                                      <p:cBhvr additive="base">
                                        <p:cTn id="6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uiExpand="1" build="p"/>
      <p:bldP spid="6" grpId="0" uiExpand="1" build="p"/>
      <p:bldP spid="7" grpId="0"/>
      <p:bldP spid="8" grpId="0" animBg="1"/>
      <p:bldP spid="9"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285728"/>
            <a:ext cx="8229600" cy="1000132"/>
          </a:xfrm>
        </p:spPr>
        <p:txBody>
          <a:bodyPr>
            <a:normAutofit/>
          </a:bodyPr>
          <a:lstStyle/>
          <a:p>
            <a:r>
              <a:rPr lang="el-GR" sz="2000" dirty="0" smtClean="0">
                <a:solidFill>
                  <a:srgbClr val="FF0000"/>
                </a:solidFill>
              </a:rPr>
              <a:t>Προσπαθήστε να εντοπίσετε  και να κατηγοριοποιήσετε τα λάθη ως </a:t>
            </a:r>
            <a:r>
              <a:rPr lang="el-GR" sz="2000" b="1" dirty="0" smtClean="0">
                <a:solidFill>
                  <a:schemeClr val="tx1">
                    <a:lumMod val="95000"/>
                    <a:lumOff val="5000"/>
                  </a:schemeClr>
                </a:solidFill>
              </a:rPr>
              <a:t>συντακτικά</a:t>
            </a:r>
            <a:r>
              <a:rPr lang="el-GR" sz="2000" dirty="0" smtClean="0">
                <a:solidFill>
                  <a:srgbClr val="FF0000"/>
                </a:solidFill>
              </a:rPr>
              <a:t>, </a:t>
            </a:r>
            <a:r>
              <a:rPr lang="el-GR" sz="2000" b="1" dirty="0" smtClean="0">
                <a:solidFill>
                  <a:schemeClr val="tx1">
                    <a:lumMod val="95000"/>
                    <a:lumOff val="5000"/>
                  </a:schemeClr>
                </a:solidFill>
              </a:rPr>
              <a:t>κατά την εκτέλεση</a:t>
            </a:r>
            <a:r>
              <a:rPr lang="el-GR" sz="2000" dirty="0" smtClean="0">
                <a:solidFill>
                  <a:srgbClr val="FF0000"/>
                </a:solidFill>
              </a:rPr>
              <a:t>, και </a:t>
            </a:r>
            <a:r>
              <a:rPr lang="el-GR" sz="2000" b="1" dirty="0" smtClean="0">
                <a:solidFill>
                  <a:schemeClr val="tx1">
                    <a:lumMod val="95000"/>
                    <a:lumOff val="5000"/>
                  </a:schemeClr>
                </a:solidFill>
              </a:rPr>
              <a:t>λογικά</a:t>
            </a:r>
            <a:r>
              <a:rPr lang="el-GR" sz="2000" dirty="0" smtClean="0">
                <a:solidFill>
                  <a:srgbClr val="FF0000"/>
                </a:solidFill>
              </a:rPr>
              <a:t> στο παρακάτω πρόγραμμα και να προτείνετε διορθώσεις</a:t>
            </a:r>
            <a:endParaRPr lang="el-GR" sz="2000" dirty="0"/>
          </a:p>
        </p:txBody>
      </p:sp>
      <p:sp>
        <p:nvSpPr>
          <p:cNvPr id="4" name="3 - Θέση περιεχομένου"/>
          <p:cNvSpPr>
            <a:spLocks noGrp="1"/>
          </p:cNvSpPr>
          <p:nvPr>
            <p:ph sz="quarter" idx="2"/>
          </p:nvPr>
        </p:nvSpPr>
        <p:spPr>
          <a:xfrm>
            <a:off x="0" y="2500306"/>
            <a:ext cx="4357686" cy="3594098"/>
          </a:xfrm>
        </p:spPr>
        <p:txBody>
          <a:bodyPr/>
          <a:lstStyle/>
          <a:p>
            <a:r>
              <a:rPr lang="el-GR" b="1" dirty="0" smtClean="0">
                <a:solidFill>
                  <a:schemeClr val="accent1">
                    <a:lumMod val="75000"/>
                  </a:schemeClr>
                </a:solidFill>
                <a:latin typeface="Courier New" pitchFamily="49" charset="0"/>
                <a:cs typeface="Courier New" pitchFamily="49" charset="0"/>
              </a:rPr>
              <a:t>ΑΡΧΗ_ΕΠΑΝΑΛΗΨΗΣ</a:t>
            </a:r>
          </a:p>
          <a:p>
            <a:pPr lvl="1"/>
            <a:r>
              <a:rPr lang="el-GR" b="1" dirty="0" smtClean="0">
                <a:solidFill>
                  <a:schemeClr val="accent1">
                    <a:lumMod val="75000"/>
                  </a:schemeClr>
                </a:solidFill>
                <a:latin typeface="Courier New" pitchFamily="49" charset="0"/>
                <a:cs typeface="Courier New" pitchFamily="49" charset="0"/>
              </a:rPr>
              <a:t>ΔΙΑΒΑΣΕ</a:t>
            </a:r>
            <a:r>
              <a:rPr lang="el-GR" b="1" dirty="0" smtClean="0">
                <a:latin typeface="Courier New" pitchFamily="49" charset="0"/>
                <a:cs typeface="Courier New" pitchFamily="49" charset="0"/>
              </a:rPr>
              <a:t> </a:t>
            </a:r>
            <a:r>
              <a:rPr lang="el-GR" b="1" dirty="0" smtClean="0">
                <a:solidFill>
                  <a:srgbClr val="FF0000"/>
                </a:solidFill>
                <a:latin typeface="Courier New" pitchFamily="49" charset="0"/>
                <a:cs typeface="Courier New" pitchFamily="49" charset="0"/>
              </a:rPr>
              <a:t> </a:t>
            </a:r>
            <a:r>
              <a:rPr lang="el-GR" b="1" dirty="0" smtClean="0">
                <a:latin typeface="Courier New" pitchFamily="49" charset="0"/>
                <a:cs typeface="Courier New" pitchFamily="49" charset="0"/>
              </a:rPr>
              <a:t>Α</a:t>
            </a:r>
          </a:p>
          <a:p>
            <a:r>
              <a:rPr lang="el-GR" b="1" dirty="0" smtClean="0">
                <a:solidFill>
                  <a:schemeClr val="accent1">
                    <a:lumMod val="75000"/>
                  </a:schemeClr>
                </a:solidFill>
                <a:latin typeface="Courier New" pitchFamily="49" charset="0"/>
                <a:cs typeface="Courier New" pitchFamily="49" charset="0"/>
              </a:rPr>
              <a:t>ΜΕΧΡΙΣ_ΟΤΟΥ</a:t>
            </a:r>
            <a:r>
              <a:rPr lang="el-GR" b="1" dirty="0" smtClean="0">
                <a:latin typeface="Courier New" pitchFamily="49" charset="0"/>
                <a:cs typeface="Courier New" pitchFamily="49" charset="0"/>
              </a:rPr>
              <a:t> Α</a:t>
            </a:r>
            <a:r>
              <a:rPr lang="el-GR" b="1" dirty="0" smtClean="0">
                <a:solidFill>
                  <a:srgbClr val="FF0000"/>
                </a:solidFill>
                <a:latin typeface="Courier New" pitchFamily="49" charset="0"/>
                <a:cs typeface="Courier New" pitchFamily="49" charset="0"/>
              </a:rPr>
              <a:t>&gt;</a:t>
            </a:r>
            <a:r>
              <a:rPr lang="el-GR" b="1" dirty="0" smtClean="0">
                <a:latin typeface="Courier New" pitchFamily="49" charset="0"/>
                <a:cs typeface="Courier New" pitchFamily="49" charset="0"/>
              </a:rPr>
              <a:t>0 </a:t>
            </a:r>
            <a:r>
              <a:rPr lang="el-GR" b="1" dirty="0" smtClean="0">
                <a:solidFill>
                  <a:srgbClr val="FF0000"/>
                </a:solidFill>
                <a:latin typeface="Courier New" pitchFamily="49" charset="0"/>
                <a:cs typeface="Courier New" pitchFamily="49" charset="0"/>
              </a:rPr>
              <a:t>Ή</a:t>
            </a:r>
            <a:r>
              <a:rPr lang="el-GR" b="1" dirty="0" smtClean="0">
                <a:latin typeface="Courier New" pitchFamily="49" charset="0"/>
                <a:cs typeface="Courier New" pitchFamily="49" charset="0"/>
              </a:rPr>
              <a:t> Α</a:t>
            </a:r>
            <a:r>
              <a:rPr lang="el-GR" b="1" dirty="0" smtClean="0">
                <a:solidFill>
                  <a:srgbClr val="FF0000"/>
                </a:solidFill>
                <a:latin typeface="Courier New" pitchFamily="49" charset="0"/>
                <a:cs typeface="Courier New" pitchFamily="49" charset="0"/>
              </a:rPr>
              <a:t>&lt;=</a:t>
            </a:r>
            <a:r>
              <a:rPr lang="el-GR" b="1" dirty="0" smtClean="0">
                <a:latin typeface="Courier New" pitchFamily="49" charset="0"/>
                <a:cs typeface="Courier New" pitchFamily="49" charset="0"/>
              </a:rPr>
              <a:t>20</a:t>
            </a:r>
            <a:endParaRPr lang="el-GR" dirty="0">
              <a:latin typeface="Courier New" pitchFamily="49" charset="0"/>
              <a:cs typeface="Courier New" pitchFamily="49" charset="0"/>
            </a:endParaRPr>
          </a:p>
        </p:txBody>
      </p:sp>
      <p:sp>
        <p:nvSpPr>
          <p:cNvPr id="6" name="5 - Θέση περιεχομένου"/>
          <p:cNvSpPr>
            <a:spLocks noGrp="1"/>
          </p:cNvSpPr>
          <p:nvPr>
            <p:ph sz="quarter" idx="4"/>
          </p:nvPr>
        </p:nvSpPr>
        <p:spPr>
          <a:xfrm>
            <a:off x="4286248" y="2500306"/>
            <a:ext cx="4857752" cy="3665536"/>
          </a:xfrm>
        </p:spPr>
        <p:txBody>
          <a:bodyPr/>
          <a:lstStyle/>
          <a:p>
            <a:r>
              <a:rPr lang="el-GR" b="1" dirty="0" smtClean="0">
                <a:solidFill>
                  <a:schemeClr val="accent1">
                    <a:lumMod val="75000"/>
                  </a:schemeClr>
                </a:solidFill>
                <a:latin typeface="Courier New" pitchFamily="49" charset="0"/>
                <a:cs typeface="Courier New" pitchFamily="49" charset="0"/>
              </a:rPr>
              <a:t>ΑΡΧΗ_ΕΠΑΝΑΛΗΨΗΣ</a:t>
            </a:r>
          </a:p>
          <a:p>
            <a:pPr lvl="1"/>
            <a:r>
              <a:rPr lang="el-GR" b="1" dirty="0" smtClean="0">
                <a:solidFill>
                  <a:schemeClr val="accent1">
                    <a:lumMod val="75000"/>
                  </a:schemeClr>
                </a:solidFill>
                <a:latin typeface="Courier New" pitchFamily="49" charset="0"/>
                <a:cs typeface="Courier New" pitchFamily="49" charset="0"/>
              </a:rPr>
              <a:t>ΔΙΑΒΑΣΕ</a:t>
            </a:r>
            <a:r>
              <a:rPr lang="el-GR" b="1" dirty="0" smtClean="0">
                <a:latin typeface="Courier New" pitchFamily="49" charset="0"/>
                <a:cs typeface="Courier New" pitchFamily="49" charset="0"/>
              </a:rPr>
              <a:t> </a:t>
            </a:r>
            <a:r>
              <a:rPr lang="el-GR" b="1" dirty="0" smtClean="0">
                <a:solidFill>
                  <a:srgbClr val="FF0000"/>
                </a:solidFill>
                <a:latin typeface="Courier New" pitchFamily="49" charset="0"/>
                <a:cs typeface="Courier New" pitchFamily="49" charset="0"/>
              </a:rPr>
              <a:t> </a:t>
            </a:r>
            <a:r>
              <a:rPr lang="el-GR" b="1" dirty="0" smtClean="0">
                <a:latin typeface="Courier New" pitchFamily="49" charset="0"/>
                <a:cs typeface="Courier New" pitchFamily="49" charset="0"/>
              </a:rPr>
              <a:t>Α</a:t>
            </a:r>
          </a:p>
          <a:p>
            <a:r>
              <a:rPr lang="el-GR" b="1" dirty="0" smtClean="0">
                <a:solidFill>
                  <a:schemeClr val="accent1">
                    <a:lumMod val="75000"/>
                  </a:schemeClr>
                </a:solidFill>
                <a:latin typeface="Courier New" pitchFamily="49" charset="0"/>
                <a:cs typeface="Courier New" pitchFamily="49" charset="0"/>
              </a:rPr>
              <a:t>ΜΕΧΡΙΣ_ΟΤΟΥ</a:t>
            </a:r>
            <a:r>
              <a:rPr lang="el-GR" b="1" dirty="0" smtClean="0">
                <a:latin typeface="Courier New" pitchFamily="49" charset="0"/>
                <a:cs typeface="Courier New" pitchFamily="49" charset="0"/>
              </a:rPr>
              <a:t> Α</a:t>
            </a:r>
            <a:r>
              <a:rPr lang="el-GR" b="1" dirty="0" smtClean="0">
                <a:solidFill>
                  <a:srgbClr val="FF0000"/>
                </a:solidFill>
                <a:latin typeface="Courier New" pitchFamily="49" charset="0"/>
                <a:cs typeface="Courier New" pitchFamily="49" charset="0"/>
              </a:rPr>
              <a:t>&lt;=</a:t>
            </a:r>
            <a:r>
              <a:rPr lang="el-GR" b="1" dirty="0" smtClean="0">
                <a:latin typeface="Courier New" pitchFamily="49" charset="0"/>
                <a:cs typeface="Courier New" pitchFamily="49" charset="0"/>
              </a:rPr>
              <a:t>0 ΚΑΙ  Α</a:t>
            </a:r>
            <a:r>
              <a:rPr lang="el-GR" b="1" dirty="0" smtClean="0">
                <a:solidFill>
                  <a:srgbClr val="FF0000"/>
                </a:solidFill>
                <a:latin typeface="Courier New" pitchFamily="49" charset="0"/>
                <a:cs typeface="Courier New" pitchFamily="49" charset="0"/>
              </a:rPr>
              <a:t>&gt;</a:t>
            </a:r>
            <a:r>
              <a:rPr lang="el-GR" b="1" dirty="0" smtClean="0">
                <a:latin typeface="Courier New" pitchFamily="49" charset="0"/>
                <a:cs typeface="Courier New" pitchFamily="49" charset="0"/>
              </a:rPr>
              <a:t>20</a:t>
            </a:r>
            <a:endParaRPr lang="el-GR" dirty="0" smtClean="0">
              <a:latin typeface="Courier New" pitchFamily="49" charset="0"/>
              <a:cs typeface="Courier New" pitchFamily="49" charset="0"/>
            </a:endParaRPr>
          </a:p>
          <a:p>
            <a:endParaRPr lang="el-GR" dirty="0"/>
          </a:p>
        </p:txBody>
      </p:sp>
      <p:sp>
        <p:nvSpPr>
          <p:cNvPr id="7" name="6 - Επεξήγηση με σύννεφο"/>
          <p:cNvSpPr/>
          <p:nvPr/>
        </p:nvSpPr>
        <p:spPr>
          <a:xfrm>
            <a:off x="642910" y="4929198"/>
            <a:ext cx="3429024" cy="1071570"/>
          </a:xfrm>
          <a:prstGeom prst="cloudCallout">
            <a:avLst>
              <a:gd name="adj1" fmla="val 24952"/>
              <a:gd name="adj2" fmla="val -17487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Λογικό (πάντα αληθής για κάθε τιμή του Α.)</a:t>
            </a:r>
            <a:endParaRPr lang="el-GR" dirty="0"/>
          </a:p>
        </p:txBody>
      </p:sp>
      <p:sp>
        <p:nvSpPr>
          <p:cNvPr id="8" name="7 - Επεξήγηση με σύννεφο"/>
          <p:cNvSpPr/>
          <p:nvPr/>
        </p:nvSpPr>
        <p:spPr>
          <a:xfrm>
            <a:off x="4714876" y="4643446"/>
            <a:ext cx="3571900" cy="1285884"/>
          </a:xfrm>
          <a:prstGeom prst="cloudCallout">
            <a:avLst>
              <a:gd name="adj1" fmla="val 30887"/>
              <a:gd name="adj2" fmla="val -12633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Κατά την εκτέλεση  (πάντα ψευδής και εκτελείται Άπειρες φορές.)</a:t>
            </a:r>
            <a:endParaRPr lang="el-GR" dirty="0"/>
          </a:p>
        </p:txBody>
      </p:sp>
      <p:sp>
        <p:nvSpPr>
          <p:cNvPr id="9" name="5 - Θέση περιεχομένου"/>
          <p:cNvSpPr txBox="1">
            <a:spLocks/>
          </p:cNvSpPr>
          <p:nvPr/>
        </p:nvSpPr>
        <p:spPr>
          <a:xfrm>
            <a:off x="500034" y="1571612"/>
            <a:ext cx="7970865" cy="857256"/>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l-GR" sz="2400" b="0" i="0" u="none" strike="noStrike" kern="1200" cap="none" spc="0" normalizeH="0" baseline="0" noProof="0" dirty="0" smtClean="0">
                <a:ln>
                  <a:noFill/>
                </a:ln>
                <a:solidFill>
                  <a:schemeClr val="tx1"/>
                </a:solidFill>
                <a:effectLst/>
                <a:uLnTx/>
                <a:uFillTx/>
                <a:latin typeface="+mn-lt"/>
                <a:ea typeface="+mn-ea"/>
                <a:cs typeface="+mn-cs"/>
              </a:rPr>
              <a:t>	Π</a:t>
            </a:r>
            <a:r>
              <a:rPr kumimoji="0" lang="el-GR" sz="2000" b="1" i="0" u="none" strike="noStrike" kern="1200" cap="none" spc="0" normalizeH="0" baseline="0" noProof="0" dirty="0" smtClean="0">
                <a:ln>
                  <a:noFill/>
                </a:ln>
                <a:effectLst/>
                <a:uLnTx/>
                <a:uFillTx/>
                <a:latin typeface="+mn-lt"/>
                <a:ea typeface="+mn-ea"/>
                <a:cs typeface="+mn-cs"/>
              </a:rPr>
              <a:t>ρέπει να ελέγχεται η τιμή</a:t>
            </a:r>
            <a:r>
              <a:rPr kumimoji="0" lang="el-GR" sz="2000" b="1" i="0" u="none" strike="noStrike" kern="1200" cap="none" spc="0" normalizeH="0" noProof="0" dirty="0" smtClean="0">
                <a:ln>
                  <a:noFill/>
                </a:ln>
                <a:effectLst/>
                <a:uLnTx/>
                <a:uFillTx/>
                <a:latin typeface="+mn-lt"/>
                <a:ea typeface="+mn-ea"/>
                <a:cs typeface="+mn-cs"/>
              </a:rPr>
              <a:t> που εισάγεται στο διάστημα (0,20]</a:t>
            </a:r>
            <a:endParaRPr kumimoji="0" lang="el-GR" sz="2000" b="0" i="0" u="none" strike="noStrike" kern="1200" cap="none" spc="0" normalizeH="0" baseline="0" noProof="0" dirty="0">
              <a:ln>
                <a:noFill/>
              </a:ln>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anim calcmode="lin" valueType="num">
                                      <p:cBhvr additive="base">
                                        <p:cTn id="2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4">
                                            <p:txEl>
                                              <p:pRg st="2" end="2"/>
                                            </p:txEl>
                                          </p:spTgt>
                                        </p:tgtEl>
                                        <p:attrNameLst>
                                          <p:attrName>style.visibility</p:attrName>
                                        </p:attrNameLst>
                                      </p:cBhvr>
                                      <p:to>
                                        <p:strVal val="visible"/>
                                      </p:to>
                                    </p:set>
                                    <p:anim calcmode="lin" valueType="num">
                                      <p:cBhvr additive="base">
                                        <p:cTn id="2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additive="base">
                                        <p:cTn id="35" dur="500" fill="hold"/>
                                        <p:tgtEl>
                                          <p:spTgt spid="7"/>
                                        </p:tgtEl>
                                        <p:attrNameLst>
                                          <p:attrName>ppt_x</p:attrName>
                                        </p:attrNameLst>
                                      </p:cBhvr>
                                      <p:tavLst>
                                        <p:tav tm="0">
                                          <p:val>
                                            <p:strVal val="#ppt_x"/>
                                          </p:val>
                                        </p:tav>
                                        <p:tav tm="100000">
                                          <p:val>
                                            <p:strVal val="#ppt_x"/>
                                          </p:val>
                                        </p:tav>
                                      </p:tavLst>
                                    </p:anim>
                                    <p:anim calcmode="lin" valueType="num">
                                      <p:cBhvr additive="base">
                                        <p:cTn id="3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xEl>
                                              <p:pRg st="0" end="0"/>
                                            </p:txEl>
                                          </p:spTgt>
                                        </p:tgtEl>
                                        <p:attrNameLst>
                                          <p:attrName>style.visibility</p:attrName>
                                        </p:attrNameLst>
                                      </p:cBhvr>
                                      <p:to>
                                        <p:strVal val="visible"/>
                                      </p:to>
                                    </p:set>
                                    <p:anim calcmode="lin" valueType="num">
                                      <p:cBhvr additive="base">
                                        <p:cTn id="4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6">
                                            <p:txEl>
                                              <p:pRg st="0" end="0"/>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6">
                                            <p:txEl>
                                              <p:pRg st="1" end="1"/>
                                            </p:txEl>
                                          </p:spTgt>
                                        </p:tgtEl>
                                        <p:attrNameLst>
                                          <p:attrName>style.visibility</p:attrName>
                                        </p:attrNameLst>
                                      </p:cBhvr>
                                      <p:to>
                                        <p:strVal val="visible"/>
                                      </p:to>
                                    </p:set>
                                    <p:anim calcmode="lin" valueType="num">
                                      <p:cBhvr additive="base">
                                        <p:cTn id="45"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6">
                                            <p:txEl>
                                              <p:pRg st="2" end="2"/>
                                            </p:txEl>
                                          </p:spTgt>
                                        </p:tgtEl>
                                        <p:attrNameLst>
                                          <p:attrName>style.visibility</p:attrName>
                                        </p:attrNameLst>
                                      </p:cBhvr>
                                      <p:to>
                                        <p:strVal val="visible"/>
                                      </p:to>
                                    </p:set>
                                    <p:anim calcmode="lin" valueType="num">
                                      <p:cBhvr additive="base">
                                        <p:cTn id="51"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8"/>
                                        </p:tgtEl>
                                        <p:attrNameLst>
                                          <p:attrName>style.visibility</p:attrName>
                                        </p:attrNameLst>
                                      </p:cBhvr>
                                      <p:to>
                                        <p:strVal val="visible"/>
                                      </p:to>
                                    </p:set>
                                    <p:anim calcmode="lin" valueType="num">
                                      <p:cBhvr additive="base">
                                        <p:cTn id="57" dur="500" fill="hold"/>
                                        <p:tgtEl>
                                          <p:spTgt spid="8"/>
                                        </p:tgtEl>
                                        <p:attrNameLst>
                                          <p:attrName>ppt_x</p:attrName>
                                        </p:attrNameLst>
                                      </p:cBhvr>
                                      <p:tavLst>
                                        <p:tav tm="0">
                                          <p:val>
                                            <p:strVal val="#ppt_x"/>
                                          </p:val>
                                        </p:tav>
                                        <p:tav tm="100000">
                                          <p:val>
                                            <p:strVal val="#ppt_x"/>
                                          </p:val>
                                        </p:tav>
                                      </p:tavLst>
                                    </p:anim>
                                    <p:anim calcmode="lin" valueType="num">
                                      <p:cBhvr additive="base">
                                        <p:cTn id="5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uiExpand="1" build="p"/>
      <p:bldP spid="6" grpId="0" uiExpand="1" build="p"/>
      <p:bldP spid="7" grpId="0" animBg="1"/>
      <p:bldP spid="8" grpId="0" animBg="1"/>
      <p:bldP spid="9"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357166"/>
            <a:ext cx="8372476" cy="867524"/>
          </a:xfrm>
        </p:spPr>
        <p:txBody>
          <a:bodyPr>
            <a:noAutofit/>
          </a:bodyPr>
          <a:lstStyle/>
          <a:p>
            <a:r>
              <a:rPr lang="el-GR" sz="2000" dirty="0" smtClean="0">
                <a:solidFill>
                  <a:srgbClr val="FF0000"/>
                </a:solidFill>
              </a:rPr>
              <a:t>Προσπαθήστε να εντοπίσετε  και να κατηγοριοποιήσετε τα λάθη ως </a:t>
            </a:r>
            <a:r>
              <a:rPr lang="el-GR" sz="2000" b="1" dirty="0" smtClean="0">
                <a:solidFill>
                  <a:schemeClr val="tx1">
                    <a:lumMod val="95000"/>
                    <a:lumOff val="5000"/>
                  </a:schemeClr>
                </a:solidFill>
              </a:rPr>
              <a:t>συντακτικά</a:t>
            </a:r>
            <a:r>
              <a:rPr lang="el-GR" sz="2000" dirty="0" smtClean="0">
                <a:solidFill>
                  <a:srgbClr val="FF0000"/>
                </a:solidFill>
              </a:rPr>
              <a:t>, </a:t>
            </a:r>
            <a:r>
              <a:rPr lang="el-GR" sz="2000" b="1" dirty="0" smtClean="0">
                <a:solidFill>
                  <a:schemeClr val="tx1">
                    <a:lumMod val="95000"/>
                    <a:lumOff val="5000"/>
                  </a:schemeClr>
                </a:solidFill>
              </a:rPr>
              <a:t>κατά την εκτέλεση</a:t>
            </a:r>
            <a:r>
              <a:rPr lang="el-GR" sz="2000" dirty="0" smtClean="0">
                <a:solidFill>
                  <a:srgbClr val="FF0000"/>
                </a:solidFill>
              </a:rPr>
              <a:t>, και </a:t>
            </a:r>
            <a:r>
              <a:rPr lang="el-GR" sz="2000" b="1" dirty="0" smtClean="0">
                <a:solidFill>
                  <a:schemeClr val="tx1">
                    <a:lumMod val="95000"/>
                    <a:lumOff val="5000"/>
                  </a:schemeClr>
                </a:solidFill>
              </a:rPr>
              <a:t>λογικά</a:t>
            </a:r>
            <a:r>
              <a:rPr lang="el-GR" sz="2000" dirty="0" smtClean="0">
                <a:solidFill>
                  <a:srgbClr val="FF0000"/>
                </a:solidFill>
              </a:rPr>
              <a:t> στο παρακάτω πρόγραμμα και να προτείνετε διορθώσεις</a:t>
            </a:r>
            <a:endParaRPr lang="el-GR" sz="2000" dirty="0"/>
          </a:p>
        </p:txBody>
      </p:sp>
      <p:sp>
        <p:nvSpPr>
          <p:cNvPr id="4" name="3 - Θέση περιεχομένου"/>
          <p:cNvSpPr>
            <a:spLocks noGrp="1"/>
          </p:cNvSpPr>
          <p:nvPr>
            <p:ph sz="quarter" idx="2"/>
          </p:nvPr>
        </p:nvSpPr>
        <p:spPr>
          <a:xfrm>
            <a:off x="0" y="3500438"/>
            <a:ext cx="4286248" cy="1785950"/>
          </a:xfrm>
        </p:spPr>
        <p:txBody>
          <a:bodyPr/>
          <a:lstStyle/>
          <a:p>
            <a:pPr>
              <a:buNone/>
            </a:pPr>
            <a:r>
              <a:rPr lang="el-GR" sz="2000" b="1" dirty="0" smtClean="0">
                <a:solidFill>
                  <a:schemeClr val="accent1">
                    <a:lumMod val="75000"/>
                  </a:schemeClr>
                </a:solidFill>
                <a:latin typeface="Courier New" pitchFamily="49" charset="0"/>
                <a:cs typeface="Courier New" pitchFamily="49" charset="0"/>
              </a:rPr>
              <a:t>ΟΣΟ </a:t>
            </a:r>
            <a:r>
              <a:rPr lang="el-GR" sz="2000" b="1" dirty="0" smtClean="0">
                <a:latin typeface="Courier New" pitchFamily="49" charset="0"/>
                <a:cs typeface="Courier New" pitchFamily="49" charset="0"/>
              </a:rPr>
              <a:t>Α </a:t>
            </a:r>
            <a:r>
              <a:rPr lang="el-GR" sz="2000" b="1" dirty="0" smtClean="0">
                <a:solidFill>
                  <a:srgbClr val="FF0000"/>
                </a:solidFill>
                <a:latin typeface="Courier New" pitchFamily="49" charset="0"/>
                <a:cs typeface="Courier New" pitchFamily="49" charset="0"/>
              </a:rPr>
              <a:t>&lt;=</a:t>
            </a:r>
            <a:r>
              <a:rPr lang="el-GR" sz="2000" b="1" dirty="0" smtClean="0">
                <a:latin typeface="Courier New" pitchFamily="49" charset="0"/>
                <a:cs typeface="Courier New" pitchFamily="49" charset="0"/>
              </a:rPr>
              <a:t>0 </a:t>
            </a:r>
            <a:r>
              <a:rPr lang="el-GR" sz="2000" b="1" dirty="0" smtClean="0">
                <a:solidFill>
                  <a:srgbClr val="FF0000"/>
                </a:solidFill>
                <a:latin typeface="Courier New" pitchFamily="49" charset="0"/>
                <a:cs typeface="Courier New" pitchFamily="49" charset="0"/>
              </a:rPr>
              <a:t>Ή</a:t>
            </a:r>
            <a:r>
              <a:rPr lang="el-GR" sz="2000" b="1" dirty="0" smtClean="0">
                <a:latin typeface="Courier New" pitchFamily="49" charset="0"/>
                <a:cs typeface="Courier New" pitchFamily="49" charset="0"/>
              </a:rPr>
              <a:t> Α</a:t>
            </a:r>
            <a:r>
              <a:rPr lang="el-GR" sz="2000" b="1" dirty="0" smtClean="0">
                <a:solidFill>
                  <a:srgbClr val="FF0000"/>
                </a:solidFill>
                <a:latin typeface="Courier New" pitchFamily="49" charset="0"/>
                <a:cs typeface="Courier New" pitchFamily="49" charset="0"/>
              </a:rPr>
              <a:t>&gt;</a:t>
            </a:r>
            <a:r>
              <a:rPr lang="el-GR" sz="2000" b="1" dirty="0" smtClean="0">
                <a:latin typeface="Courier New" pitchFamily="49" charset="0"/>
                <a:cs typeface="Courier New" pitchFamily="49" charset="0"/>
              </a:rPr>
              <a:t>20</a:t>
            </a:r>
            <a:r>
              <a:rPr lang="el-GR" sz="2000" b="1" dirty="0" smtClean="0">
                <a:solidFill>
                  <a:schemeClr val="accent4">
                    <a:lumMod val="75000"/>
                  </a:schemeClr>
                </a:solidFill>
                <a:latin typeface="Courier New" pitchFamily="49" charset="0"/>
                <a:cs typeface="Courier New" pitchFamily="49" charset="0"/>
              </a:rPr>
              <a:t> </a:t>
            </a:r>
            <a:r>
              <a:rPr lang="el-GR" sz="2000" b="1" dirty="0" smtClean="0">
                <a:solidFill>
                  <a:schemeClr val="accent1">
                    <a:lumMod val="75000"/>
                  </a:schemeClr>
                </a:solidFill>
                <a:latin typeface="Courier New" pitchFamily="49" charset="0"/>
                <a:cs typeface="Courier New" pitchFamily="49" charset="0"/>
              </a:rPr>
              <a:t>ΕΠΑΝΑΛΑΒΕ</a:t>
            </a:r>
          </a:p>
          <a:p>
            <a:pPr>
              <a:buNone/>
            </a:pPr>
            <a:r>
              <a:rPr lang="el-GR" sz="2000" dirty="0" smtClean="0">
                <a:latin typeface="Courier New" pitchFamily="49" charset="0"/>
                <a:cs typeface="Courier New" pitchFamily="49" charset="0"/>
              </a:rPr>
              <a:t>	</a:t>
            </a:r>
            <a:r>
              <a:rPr lang="el-GR" sz="2000" b="1" dirty="0" smtClean="0">
                <a:solidFill>
                  <a:schemeClr val="accent1">
                    <a:lumMod val="75000"/>
                  </a:schemeClr>
                </a:solidFill>
                <a:latin typeface="Courier New" pitchFamily="49" charset="0"/>
                <a:cs typeface="Courier New" pitchFamily="49" charset="0"/>
              </a:rPr>
              <a:t>ΔΙΑΒΑΣΕ </a:t>
            </a:r>
            <a:r>
              <a:rPr lang="el-GR" sz="2000" b="1" dirty="0" smtClean="0">
                <a:latin typeface="Courier New" pitchFamily="49" charset="0"/>
                <a:cs typeface="Courier New" pitchFamily="49" charset="0"/>
              </a:rPr>
              <a:t>Α</a:t>
            </a:r>
          </a:p>
          <a:p>
            <a:pPr>
              <a:buNone/>
            </a:pPr>
            <a:r>
              <a:rPr lang="el-GR" sz="2000" b="1" dirty="0" smtClean="0">
                <a:solidFill>
                  <a:schemeClr val="accent1">
                    <a:lumMod val="75000"/>
                  </a:schemeClr>
                </a:solidFill>
                <a:latin typeface="Courier New" pitchFamily="49" charset="0"/>
                <a:cs typeface="Courier New" pitchFamily="49" charset="0"/>
              </a:rPr>
              <a:t>ΤΕΛΟΣ_ΕΠΑΝΑΛΗΨΗΣ</a:t>
            </a:r>
            <a:endParaRPr lang="el-GR" sz="2000" dirty="0">
              <a:latin typeface="Courier New" pitchFamily="49" charset="0"/>
              <a:cs typeface="Courier New" pitchFamily="49" charset="0"/>
            </a:endParaRPr>
          </a:p>
        </p:txBody>
      </p:sp>
      <p:sp>
        <p:nvSpPr>
          <p:cNvPr id="6" name="5 - Θέση περιεχομένου"/>
          <p:cNvSpPr>
            <a:spLocks noGrp="1"/>
          </p:cNvSpPr>
          <p:nvPr>
            <p:ph sz="quarter" idx="4"/>
          </p:nvPr>
        </p:nvSpPr>
        <p:spPr>
          <a:xfrm>
            <a:off x="4429124" y="3429000"/>
            <a:ext cx="4500626" cy="2143140"/>
          </a:xfrm>
        </p:spPr>
        <p:txBody>
          <a:bodyPr/>
          <a:lstStyle/>
          <a:p>
            <a:pPr>
              <a:buNone/>
            </a:pPr>
            <a:r>
              <a:rPr lang="el-GR" sz="2000" b="1" dirty="0" smtClean="0">
                <a:solidFill>
                  <a:schemeClr val="accent1">
                    <a:lumMod val="75000"/>
                  </a:schemeClr>
                </a:solidFill>
                <a:latin typeface="Courier New" pitchFamily="49" charset="0"/>
                <a:cs typeface="Courier New" pitchFamily="49" charset="0"/>
              </a:rPr>
              <a:t>ΔΙΑΒΑΣΕ</a:t>
            </a:r>
            <a:r>
              <a:rPr lang="el-GR" sz="2000" b="1" dirty="0" smtClean="0">
                <a:latin typeface="Courier New" pitchFamily="49" charset="0"/>
                <a:cs typeface="Courier New" pitchFamily="49" charset="0"/>
              </a:rPr>
              <a:t> Α</a:t>
            </a:r>
          </a:p>
          <a:p>
            <a:pPr>
              <a:buNone/>
            </a:pPr>
            <a:r>
              <a:rPr lang="el-GR" sz="2000" b="1" dirty="0" smtClean="0">
                <a:solidFill>
                  <a:schemeClr val="accent1">
                    <a:lumMod val="75000"/>
                  </a:schemeClr>
                </a:solidFill>
                <a:latin typeface="Courier New" pitchFamily="49" charset="0"/>
                <a:cs typeface="Courier New" pitchFamily="49" charset="0"/>
              </a:rPr>
              <a:t>ΟΣΟ </a:t>
            </a:r>
            <a:r>
              <a:rPr lang="el-GR" sz="2000" b="1" dirty="0" smtClean="0">
                <a:latin typeface="Courier New" pitchFamily="49" charset="0"/>
                <a:cs typeface="Courier New" pitchFamily="49" charset="0"/>
              </a:rPr>
              <a:t>Α </a:t>
            </a:r>
            <a:r>
              <a:rPr lang="el-GR" sz="2000" b="1" dirty="0" smtClean="0">
                <a:solidFill>
                  <a:srgbClr val="FF0000"/>
                </a:solidFill>
                <a:latin typeface="Courier New" pitchFamily="49" charset="0"/>
                <a:cs typeface="Courier New" pitchFamily="49" charset="0"/>
              </a:rPr>
              <a:t>&lt;</a:t>
            </a:r>
            <a:r>
              <a:rPr lang="el-GR" sz="2000" b="1" dirty="0" smtClean="0">
                <a:latin typeface="Courier New" pitchFamily="49" charset="0"/>
                <a:cs typeface="Courier New" pitchFamily="49" charset="0"/>
              </a:rPr>
              <a:t>0 </a:t>
            </a:r>
            <a:r>
              <a:rPr lang="el-GR" sz="2000" b="1" dirty="0" smtClean="0">
                <a:solidFill>
                  <a:srgbClr val="FF0000"/>
                </a:solidFill>
                <a:latin typeface="Courier New" pitchFamily="49" charset="0"/>
                <a:cs typeface="Courier New" pitchFamily="49" charset="0"/>
              </a:rPr>
              <a:t>ΚΑΙ</a:t>
            </a:r>
            <a:r>
              <a:rPr lang="el-GR" sz="2000" b="1" dirty="0" smtClean="0">
                <a:latin typeface="Courier New" pitchFamily="49" charset="0"/>
                <a:cs typeface="Courier New" pitchFamily="49" charset="0"/>
              </a:rPr>
              <a:t> Α</a:t>
            </a:r>
            <a:r>
              <a:rPr lang="el-GR" sz="2000" b="1" dirty="0" smtClean="0">
                <a:solidFill>
                  <a:srgbClr val="FF0000"/>
                </a:solidFill>
                <a:latin typeface="Courier New" pitchFamily="49" charset="0"/>
                <a:cs typeface="Courier New" pitchFamily="49" charset="0"/>
              </a:rPr>
              <a:t>&gt;</a:t>
            </a:r>
            <a:r>
              <a:rPr lang="el-GR" sz="2000" b="1" dirty="0" smtClean="0">
                <a:latin typeface="Courier New" pitchFamily="49" charset="0"/>
                <a:cs typeface="Courier New" pitchFamily="49" charset="0"/>
              </a:rPr>
              <a:t>20</a:t>
            </a:r>
            <a:r>
              <a:rPr lang="el-GR" sz="2000" b="1" dirty="0" smtClean="0">
                <a:solidFill>
                  <a:schemeClr val="accent4">
                    <a:lumMod val="75000"/>
                  </a:schemeClr>
                </a:solidFill>
                <a:latin typeface="Courier New" pitchFamily="49" charset="0"/>
                <a:cs typeface="Courier New" pitchFamily="49" charset="0"/>
              </a:rPr>
              <a:t> </a:t>
            </a:r>
            <a:r>
              <a:rPr lang="el-GR" sz="2000" b="1" dirty="0" smtClean="0">
                <a:solidFill>
                  <a:schemeClr val="accent1">
                    <a:lumMod val="75000"/>
                  </a:schemeClr>
                </a:solidFill>
                <a:latin typeface="Courier New" pitchFamily="49" charset="0"/>
                <a:cs typeface="Courier New" pitchFamily="49" charset="0"/>
              </a:rPr>
              <a:t>ΕΠΑΝΑΛΑΒΕ</a:t>
            </a:r>
          </a:p>
          <a:p>
            <a:pPr>
              <a:buNone/>
            </a:pPr>
            <a:r>
              <a:rPr lang="el-GR" sz="2000" dirty="0" smtClean="0">
                <a:latin typeface="Courier New" pitchFamily="49" charset="0"/>
                <a:cs typeface="Courier New" pitchFamily="49" charset="0"/>
              </a:rPr>
              <a:t>		</a:t>
            </a:r>
            <a:r>
              <a:rPr lang="el-GR" sz="2000" b="1" dirty="0" smtClean="0">
                <a:solidFill>
                  <a:schemeClr val="accent1">
                    <a:lumMod val="75000"/>
                  </a:schemeClr>
                </a:solidFill>
                <a:latin typeface="Courier New" pitchFamily="49" charset="0"/>
                <a:cs typeface="Courier New" pitchFamily="49" charset="0"/>
              </a:rPr>
              <a:t>ΔΙΑΒΑΣΕ </a:t>
            </a:r>
            <a:r>
              <a:rPr lang="el-GR" sz="2000" b="1" dirty="0" smtClean="0">
                <a:latin typeface="Courier New" pitchFamily="49" charset="0"/>
                <a:cs typeface="Courier New" pitchFamily="49" charset="0"/>
              </a:rPr>
              <a:t>Α</a:t>
            </a:r>
          </a:p>
          <a:p>
            <a:pPr>
              <a:buNone/>
            </a:pPr>
            <a:r>
              <a:rPr lang="el-GR" sz="2000" b="1" dirty="0" smtClean="0">
                <a:solidFill>
                  <a:schemeClr val="accent1">
                    <a:lumMod val="75000"/>
                  </a:schemeClr>
                </a:solidFill>
                <a:latin typeface="Courier New" pitchFamily="49" charset="0"/>
                <a:cs typeface="Courier New" pitchFamily="49" charset="0"/>
              </a:rPr>
              <a:t>ΤΕΛΟΣ_ΕΠΑΝΑΛΗΨΗΣ</a:t>
            </a:r>
            <a:endParaRPr lang="el-GR" sz="2000" dirty="0" smtClean="0">
              <a:latin typeface="Courier New" pitchFamily="49" charset="0"/>
              <a:cs typeface="Courier New" pitchFamily="49" charset="0"/>
            </a:endParaRPr>
          </a:p>
          <a:p>
            <a:endParaRPr lang="el-GR" dirty="0"/>
          </a:p>
        </p:txBody>
      </p:sp>
      <p:sp>
        <p:nvSpPr>
          <p:cNvPr id="7" name="6 - Επεξήγηση με σύννεφο"/>
          <p:cNvSpPr/>
          <p:nvPr/>
        </p:nvSpPr>
        <p:spPr>
          <a:xfrm>
            <a:off x="285720" y="1428736"/>
            <a:ext cx="3929090" cy="1571636"/>
          </a:xfrm>
          <a:prstGeom prst="cloudCallout">
            <a:avLst>
              <a:gd name="adj1" fmla="val -4902"/>
              <a:gd name="adj2" fmla="val 7725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Κατά την εκτέλεση ( Η Α δεν έχει αρχικοποιηθεί όταν ελέγχεται στην όσο)</a:t>
            </a:r>
            <a:endParaRPr lang="el-GR" dirty="0"/>
          </a:p>
        </p:txBody>
      </p:sp>
      <p:sp>
        <p:nvSpPr>
          <p:cNvPr id="8" name="7 - Επεξήγηση με σύννεφο"/>
          <p:cNvSpPr/>
          <p:nvPr/>
        </p:nvSpPr>
        <p:spPr>
          <a:xfrm>
            <a:off x="4857752" y="1500174"/>
            <a:ext cx="3429024" cy="1071570"/>
          </a:xfrm>
          <a:prstGeom prst="cloudCallout">
            <a:avLst>
              <a:gd name="adj1" fmla="val -11804"/>
              <a:gd name="adj2" fmla="val 15314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Λογικό (η συνθήκη δεν ισχύει για καμιά τιμή του Α.)</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 calcmode="lin" valueType="num">
                                      <p:cBhvr additive="base">
                                        <p:cTn id="1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 calcmode="lin" valueType="num">
                                      <p:cBhvr additive="base">
                                        <p:cTn id="2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ppt_x"/>
                                          </p:val>
                                        </p:tav>
                                        <p:tav tm="100000">
                                          <p:val>
                                            <p:strVal val="#ppt_x"/>
                                          </p:val>
                                        </p:tav>
                                      </p:tavLst>
                                    </p:anim>
                                    <p:anim calcmode="lin" valueType="num">
                                      <p:cBhvr additive="base">
                                        <p:cTn id="2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xit" presetSubtype="4" fill="hold" grpId="1" nodeType="clickEffect">
                                  <p:stCondLst>
                                    <p:cond delay="0"/>
                                  </p:stCondLst>
                                  <p:childTnLst>
                                    <p:anim calcmode="lin" valueType="num">
                                      <p:cBhvr additive="base">
                                        <p:cTn id="32" dur="500"/>
                                        <p:tgtEl>
                                          <p:spTgt spid="7"/>
                                        </p:tgtEl>
                                        <p:attrNameLst>
                                          <p:attrName>ppt_x</p:attrName>
                                        </p:attrNameLst>
                                      </p:cBhvr>
                                      <p:tavLst>
                                        <p:tav tm="0">
                                          <p:val>
                                            <p:strVal val="ppt_x"/>
                                          </p:val>
                                        </p:tav>
                                        <p:tav tm="100000">
                                          <p:val>
                                            <p:strVal val="ppt_x"/>
                                          </p:val>
                                        </p:tav>
                                      </p:tavLst>
                                    </p:anim>
                                    <p:anim calcmode="lin" valueType="num">
                                      <p:cBhvr additive="base">
                                        <p:cTn id="33" dur="500"/>
                                        <p:tgtEl>
                                          <p:spTgt spid="7"/>
                                        </p:tgtEl>
                                        <p:attrNameLst>
                                          <p:attrName>ppt_y</p:attrName>
                                        </p:attrNameLst>
                                      </p:cBhvr>
                                      <p:tavLst>
                                        <p:tav tm="0">
                                          <p:val>
                                            <p:strVal val="ppt_y"/>
                                          </p:val>
                                        </p:tav>
                                        <p:tav tm="100000">
                                          <p:val>
                                            <p:strVal val="1+ppt_h/2"/>
                                          </p:val>
                                        </p:tav>
                                      </p:tavLst>
                                    </p:anim>
                                    <p:set>
                                      <p:cBhvr>
                                        <p:cTn id="34" dur="1" fill="hold">
                                          <p:stCondLst>
                                            <p:cond delay="499"/>
                                          </p:stCondLst>
                                        </p:cTn>
                                        <p:tgtEl>
                                          <p:spTgt spid="7"/>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anim calcmode="lin" valueType="num">
                                      <p:cBhvr additive="base">
                                        <p:cTn id="3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0" end="0"/>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6">
                                            <p:txEl>
                                              <p:pRg st="1" end="1"/>
                                            </p:txEl>
                                          </p:spTgt>
                                        </p:tgtEl>
                                        <p:attrNameLst>
                                          <p:attrName>style.visibility</p:attrName>
                                        </p:attrNameLst>
                                      </p:cBhvr>
                                      <p:to>
                                        <p:strVal val="visible"/>
                                      </p:to>
                                    </p:set>
                                    <p:anim calcmode="lin" valueType="num">
                                      <p:cBhvr additive="base">
                                        <p:cTn id="4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1" end="1"/>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6">
                                            <p:txEl>
                                              <p:pRg st="2" end="2"/>
                                            </p:txEl>
                                          </p:spTgt>
                                        </p:tgtEl>
                                        <p:attrNameLst>
                                          <p:attrName>style.visibility</p:attrName>
                                        </p:attrNameLst>
                                      </p:cBhvr>
                                      <p:to>
                                        <p:strVal val="visible"/>
                                      </p:to>
                                    </p:set>
                                    <p:anim calcmode="lin" valueType="num">
                                      <p:cBhvr additive="base">
                                        <p:cTn id="47"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6">
                                            <p:txEl>
                                              <p:pRg st="2" end="2"/>
                                            </p:txEl>
                                          </p:spTgt>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6">
                                            <p:txEl>
                                              <p:pRg st="3" end="3"/>
                                            </p:txEl>
                                          </p:spTgt>
                                        </p:tgtEl>
                                        <p:attrNameLst>
                                          <p:attrName>style.visibility</p:attrName>
                                        </p:attrNameLst>
                                      </p:cBhvr>
                                      <p:to>
                                        <p:strVal val="visible"/>
                                      </p:to>
                                    </p:set>
                                    <p:anim calcmode="lin" valueType="num">
                                      <p:cBhvr additive="base">
                                        <p:cTn id="51"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8"/>
                                        </p:tgtEl>
                                        <p:attrNameLst>
                                          <p:attrName>style.visibility</p:attrName>
                                        </p:attrNameLst>
                                      </p:cBhvr>
                                      <p:to>
                                        <p:strVal val="visible"/>
                                      </p:to>
                                    </p:set>
                                    <p:anim calcmode="lin" valueType="num">
                                      <p:cBhvr additive="base">
                                        <p:cTn id="57" dur="500" fill="hold"/>
                                        <p:tgtEl>
                                          <p:spTgt spid="8"/>
                                        </p:tgtEl>
                                        <p:attrNameLst>
                                          <p:attrName>ppt_x</p:attrName>
                                        </p:attrNameLst>
                                      </p:cBhvr>
                                      <p:tavLst>
                                        <p:tav tm="0">
                                          <p:val>
                                            <p:strVal val="#ppt_x"/>
                                          </p:val>
                                        </p:tav>
                                        <p:tav tm="100000">
                                          <p:val>
                                            <p:strVal val="#ppt_x"/>
                                          </p:val>
                                        </p:tav>
                                      </p:tavLst>
                                    </p:anim>
                                    <p:anim calcmode="lin" valueType="num">
                                      <p:cBhvr additive="base">
                                        <p:cTn id="5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xit" presetSubtype="4" fill="hold" grpId="1" nodeType="clickEffect">
                                  <p:stCondLst>
                                    <p:cond delay="0"/>
                                  </p:stCondLst>
                                  <p:childTnLst>
                                    <p:anim calcmode="lin" valueType="num">
                                      <p:cBhvr additive="base">
                                        <p:cTn id="62" dur="500"/>
                                        <p:tgtEl>
                                          <p:spTgt spid="8"/>
                                        </p:tgtEl>
                                        <p:attrNameLst>
                                          <p:attrName>ppt_x</p:attrName>
                                        </p:attrNameLst>
                                      </p:cBhvr>
                                      <p:tavLst>
                                        <p:tav tm="0">
                                          <p:val>
                                            <p:strVal val="ppt_x"/>
                                          </p:val>
                                        </p:tav>
                                        <p:tav tm="100000">
                                          <p:val>
                                            <p:strVal val="ppt_x"/>
                                          </p:val>
                                        </p:tav>
                                      </p:tavLst>
                                    </p:anim>
                                    <p:anim calcmode="lin" valueType="num">
                                      <p:cBhvr additive="base">
                                        <p:cTn id="63" dur="500"/>
                                        <p:tgtEl>
                                          <p:spTgt spid="8"/>
                                        </p:tgtEl>
                                        <p:attrNameLst>
                                          <p:attrName>ppt_y</p:attrName>
                                        </p:attrNameLst>
                                      </p:cBhvr>
                                      <p:tavLst>
                                        <p:tav tm="0">
                                          <p:val>
                                            <p:strVal val="ppt_y"/>
                                          </p:val>
                                        </p:tav>
                                        <p:tav tm="100000">
                                          <p:val>
                                            <p:strVal val="1+ppt_h/2"/>
                                          </p:val>
                                        </p:tav>
                                      </p:tavLst>
                                    </p:anim>
                                    <p:set>
                                      <p:cBhvr>
                                        <p:cTn id="64"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uiExpand="1" build="p"/>
      <p:bldP spid="6" grpId="0" uiExpand="1" build="p"/>
      <p:bldP spid="7" grpId="0" animBg="1"/>
      <p:bldP spid="7" grpId="1" animBg="1"/>
      <p:bldP spid="8" grpId="0" animBg="1"/>
      <p:bldP spid="8" grpId="1"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4282" y="214290"/>
            <a:ext cx="8643998" cy="868346"/>
          </a:xfrm>
        </p:spPr>
        <p:txBody>
          <a:bodyPr>
            <a:noAutofit/>
          </a:bodyPr>
          <a:lstStyle/>
          <a:p>
            <a:r>
              <a:rPr lang="el-GR" sz="2000" dirty="0" smtClean="0">
                <a:solidFill>
                  <a:srgbClr val="FF0000"/>
                </a:solidFill>
              </a:rPr>
              <a:t>Προσπαθήστε να εντοπίσετε  και να κατηγοριοποιήσετε τα λάθη ως </a:t>
            </a:r>
            <a:r>
              <a:rPr lang="el-GR" sz="2000" b="1" dirty="0" smtClean="0">
                <a:solidFill>
                  <a:schemeClr val="tx1"/>
                </a:solidFill>
              </a:rPr>
              <a:t>συντακτικά</a:t>
            </a:r>
            <a:r>
              <a:rPr lang="el-GR" sz="2000" dirty="0" smtClean="0">
                <a:solidFill>
                  <a:srgbClr val="FF0000"/>
                </a:solidFill>
              </a:rPr>
              <a:t>, </a:t>
            </a:r>
            <a:r>
              <a:rPr lang="el-GR" sz="2000" b="1" dirty="0" smtClean="0">
                <a:solidFill>
                  <a:schemeClr val="tx1"/>
                </a:solidFill>
              </a:rPr>
              <a:t>κατά την εκτέλεση</a:t>
            </a:r>
            <a:r>
              <a:rPr lang="el-GR" sz="2000" dirty="0" smtClean="0">
                <a:solidFill>
                  <a:srgbClr val="FF0000"/>
                </a:solidFill>
              </a:rPr>
              <a:t>, και </a:t>
            </a:r>
            <a:r>
              <a:rPr lang="el-GR" sz="2000" b="1" dirty="0" smtClean="0">
                <a:solidFill>
                  <a:schemeClr val="tx1"/>
                </a:solidFill>
              </a:rPr>
              <a:t>λογικά</a:t>
            </a:r>
            <a:r>
              <a:rPr lang="el-GR" sz="2000" dirty="0" smtClean="0">
                <a:solidFill>
                  <a:srgbClr val="FF0000"/>
                </a:solidFill>
              </a:rPr>
              <a:t> στο παρακάτω πρόγραμμα και να προτείνετε διορθώσεις</a:t>
            </a:r>
            <a:endParaRPr lang="el-GR" sz="2000" dirty="0"/>
          </a:p>
        </p:txBody>
      </p:sp>
      <p:sp>
        <p:nvSpPr>
          <p:cNvPr id="4" name="3 - Θέση περιεχομένου"/>
          <p:cNvSpPr>
            <a:spLocks noGrp="1"/>
          </p:cNvSpPr>
          <p:nvPr>
            <p:ph sz="quarter" idx="2"/>
          </p:nvPr>
        </p:nvSpPr>
        <p:spPr>
          <a:xfrm>
            <a:off x="214282" y="1571612"/>
            <a:ext cx="4283106" cy="4554551"/>
          </a:xfrm>
        </p:spPr>
        <p:txBody>
          <a:bodyPr>
            <a:normAutofit fontScale="92500" lnSpcReduction="10000"/>
          </a:bodyPr>
          <a:lstStyle/>
          <a:p>
            <a:pPr>
              <a:buNone/>
            </a:pPr>
            <a:r>
              <a:rPr lang="el-GR" b="1" dirty="0" smtClean="0">
                <a:solidFill>
                  <a:schemeClr val="accent1">
                    <a:lumMod val="75000"/>
                  </a:schemeClr>
                </a:solidFill>
                <a:latin typeface="Courier New" pitchFamily="49" charset="0"/>
                <a:cs typeface="Courier New" pitchFamily="49" charset="0"/>
              </a:rPr>
              <a:t>ΠΡΟΓΡΑΜΜΑ</a:t>
            </a:r>
            <a:r>
              <a:rPr lang="el-GR" dirty="0" smtClean="0">
                <a:latin typeface="Courier New" pitchFamily="49" charset="0"/>
                <a:cs typeface="Courier New" pitchFamily="49" charset="0"/>
              </a:rPr>
              <a:t>  </a:t>
            </a:r>
            <a:r>
              <a:rPr lang="el-GR" b="1" dirty="0" smtClean="0">
                <a:latin typeface="Courier New" pitchFamily="49" charset="0"/>
                <a:cs typeface="Courier New" pitchFamily="49" charset="0"/>
              </a:rPr>
              <a:t>ΚΑΤΑΣΤΗΜΑ</a:t>
            </a:r>
            <a:endParaRPr lang="el-GR" dirty="0" smtClean="0">
              <a:latin typeface="Courier New" pitchFamily="49" charset="0"/>
              <a:cs typeface="Courier New" pitchFamily="49" charset="0"/>
            </a:endParaRPr>
          </a:p>
          <a:p>
            <a:pPr>
              <a:buNone/>
            </a:pPr>
            <a:r>
              <a:rPr lang="el-GR" b="1" dirty="0" smtClean="0">
                <a:solidFill>
                  <a:schemeClr val="accent1">
                    <a:lumMod val="75000"/>
                  </a:schemeClr>
                </a:solidFill>
                <a:latin typeface="Courier New" pitchFamily="49" charset="0"/>
                <a:cs typeface="Courier New" pitchFamily="49" charset="0"/>
              </a:rPr>
              <a:t>ΜΕΤΑΒΛΗΤΕΣ</a:t>
            </a:r>
          </a:p>
          <a:p>
            <a:pPr>
              <a:buNone/>
            </a:pPr>
            <a:r>
              <a:rPr lang="el-GR" b="1" dirty="0" smtClean="0">
                <a:solidFill>
                  <a:schemeClr val="accent1">
                    <a:lumMod val="75000"/>
                  </a:schemeClr>
                </a:solidFill>
                <a:latin typeface="Courier New" pitchFamily="49" charset="0"/>
                <a:cs typeface="Courier New" pitchFamily="49" charset="0"/>
              </a:rPr>
              <a:t>ΠΡΑΓΜΑΤΙΚΕΣ </a:t>
            </a:r>
            <a:r>
              <a:rPr lang="el-GR" b="1" dirty="0" smtClean="0">
                <a:latin typeface="Courier New" pitchFamily="49" charset="0"/>
                <a:cs typeface="Courier New" pitchFamily="49" charset="0"/>
              </a:rPr>
              <a:t>: ΕΣ[</a:t>
            </a:r>
            <a:r>
              <a:rPr lang="el-GR" b="1" dirty="0" smtClean="0">
                <a:solidFill>
                  <a:srgbClr val="00B050"/>
                </a:solidFill>
                <a:latin typeface="Courier New" pitchFamily="49" charset="0"/>
                <a:cs typeface="Courier New" pitchFamily="49" charset="0"/>
              </a:rPr>
              <a:t>6</a:t>
            </a:r>
            <a:r>
              <a:rPr lang="el-GR" b="1" dirty="0" smtClean="0">
                <a:latin typeface="Courier New" pitchFamily="49" charset="0"/>
                <a:cs typeface="Courier New" pitchFamily="49" charset="0"/>
              </a:rPr>
              <a:t>]</a:t>
            </a:r>
            <a:r>
              <a:rPr lang="el-GR" b="1" dirty="0" smtClean="0">
                <a:solidFill>
                  <a:srgbClr val="FF0000"/>
                </a:solidFill>
                <a:latin typeface="Courier New" pitchFamily="49" charset="0"/>
                <a:cs typeface="Courier New" pitchFamily="49" charset="0"/>
              </a:rPr>
              <a:t>,</a:t>
            </a:r>
            <a:r>
              <a:rPr lang="el-GR" b="1" dirty="0" smtClean="0">
                <a:latin typeface="Courier New" pitchFamily="49" charset="0"/>
                <a:cs typeface="Courier New" pitchFamily="49" charset="0"/>
              </a:rPr>
              <a:t>Ι</a:t>
            </a:r>
          </a:p>
          <a:p>
            <a:pPr>
              <a:buNone/>
            </a:pPr>
            <a:r>
              <a:rPr lang="el-GR" b="1" dirty="0" smtClean="0">
                <a:solidFill>
                  <a:schemeClr val="accent1">
                    <a:lumMod val="75000"/>
                  </a:schemeClr>
                </a:solidFill>
                <a:latin typeface="Courier New" pitchFamily="49" charset="0"/>
                <a:cs typeface="Courier New" pitchFamily="49" charset="0"/>
              </a:rPr>
              <a:t>ΑΡΧΗ</a:t>
            </a:r>
          </a:p>
          <a:p>
            <a:pPr>
              <a:buNone/>
            </a:pPr>
            <a:r>
              <a:rPr lang="el-GR" b="1" dirty="0" smtClean="0">
                <a:solidFill>
                  <a:schemeClr val="accent1">
                    <a:lumMod val="75000"/>
                  </a:schemeClr>
                </a:solidFill>
                <a:latin typeface="Courier New" pitchFamily="49" charset="0"/>
                <a:cs typeface="Courier New" pitchFamily="49" charset="0"/>
              </a:rPr>
              <a:t>ΓΙΑ </a:t>
            </a:r>
            <a:r>
              <a:rPr lang="el-GR" b="1" dirty="0" smtClean="0">
                <a:latin typeface="Courier New" pitchFamily="49" charset="0"/>
                <a:cs typeface="Courier New" pitchFamily="49" charset="0"/>
              </a:rPr>
              <a:t>Ι</a:t>
            </a:r>
            <a:r>
              <a:rPr lang="el-GR" b="1" dirty="0" smtClean="0">
                <a:solidFill>
                  <a:schemeClr val="accent1">
                    <a:lumMod val="75000"/>
                  </a:schemeClr>
                </a:solidFill>
                <a:latin typeface="Courier New" pitchFamily="49" charset="0"/>
                <a:cs typeface="Courier New" pitchFamily="49" charset="0"/>
              </a:rPr>
              <a:t> ΑΠΟ </a:t>
            </a:r>
            <a:r>
              <a:rPr lang="el-GR" b="1" dirty="0" smtClean="0">
                <a:solidFill>
                  <a:srgbClr val="00B050"/>
                </a:solidFill>
                <a:latin typeface="Courier New" pitchFamily="49" charset="0"/>
                <a:cs typeface="Courier New" pitchFamily="49" charset="0"/>
              </a:rPr>
              <a:t>1</a:t>
            </a:r>
            <a:r>
              <a:rPr lang="el-GR" b="1" dirty="0" smtClean="0">
                <a:solidFill>
                  <a:schemeClr val="accent1">
                    <a:lumMod val="75000"/>
                  </a:schemeClr>
                </a:solidFill>
                <a:latin typeface="Courier New" pitchFamily="49" charset="0"/>
                <a:cs typeface="Courier New" pitchFamily="49" charset="0"/>
              </a:rPr>
              <a:t> ΜΕΧΡΙ </a:t>
            </a:r>
            <a:r>
              <a:rPr lang="el-GR" b="1" dirty="0" smtClean="0">
                <a:solidFill>
                  <a:srgbClr val="00B050"/>
                </a:solidFill>
                <a:latin typeface="Courier New" pitchFamily="49" charset="0"/>
                <a:cs typeface="Courier New" pitchFamily="49" charset="0"/>
              </a:rPr>
              <a:t>12</a:t>
            </a:r>
          </a:p>
          <a:p>
            <a:pPr>
              <a:buNone/>
            </a:pPr>
            <a:r>
              <a:rPr lang="el-GR" dirty="0" smtClean="0">
                <a:latin typeface="Courier New" pitchFamily="49" charset="0"/>
                <a:cs typeface="Courier New" pitchFamily="49" charset="0"/>
              </a:rPr>
              <a:t>		</a:t>
            </a:r>
            <a:r>
              <a:rPr lang="el-GR" b="1" dirty="0" smtClean="0">
                <a:solidFill>
                  <a:schemeClr val="accent1">
                    <a:lumMod val="75000"/>
                  </a:schemeClr>
                </a:solidFill>
                <a:latin typeface="Courier New" pitchFamily="49" charset="0"/>
                <a:cs typeface="Courier New" pitchFamily="49" charset="0"/>
              </a:rPr>
              <a:t>ΔΙΑΒΑΣΕ</a:t>
            </a:r>
            <a:r>
              <a:rPr lang="el-GR" dirty="0" smtClean="0">
                <a:latin typeface="Courier New" pitchFamily="49" charset="0"/>
                <a:cs typeface="Courier New" pitchFamily="49" charset="0"/>
              </a:rPr>
              <a:t> </a:t>
            </a:r>
            <a:r>
              <a:rPr lang="el-GR" b="1" dirty="0" smtClean="0">
                <a:latin typeface="Courier New" pitchFamily="49" charset="0"/>
                <a:cs typeface="Courier New" pitchFamily="49" charset="0"/>
              </a:rPr>
              <a:t>ΕΣ[Ι]</a:t>
            </a:r>
          </a:p>
          <a:p>
            <a:pPr>
              <a:buNone/>
            </a:pPr>
            <a:r>
              <a:rPr lang="el-GR" b="1" dirty="0" smtClean="0">
                <a:solidFill>
                  <a:schemeClr val="accent1">
                    <a:lumMod val="75000"/>
                  </a:schemeClr>
                </a:solidFill>
                <a:latin typeface="Courier New" pitchFamily="49" charset="0"/>
                <a:cs typeface="Courier New" pitchFamily="49" charset="0"/>
              </a:rPr>
              <a:t>ΤΕΛΟΣ_ΕΠΑΝΑΛΗΨΗΣ</a:t>
            </a:r>
            <a:r>
              <a:rPr lang="el-GR" b="1" dirty="0" smtClean="0">
                <a:latin typeface="Courier New" pitchFamily="49" charset="0"/>
                <a:cs typeface="Courier New" pitchFamily="49" charset="0"/>
              </a:rPr>
              <a:t>	</a:t>
            </a:r>
          </a:p>
          <a:p>
            <a:pPr>
              <a:buNone/>
            </a:pPr>
            <a:r>
              <a:rPr lang="el-GR" b="1" dirty="0" smtClean="0">
                <a:solidFill>
                  <a:schemeClr val="accent1">
                    <a:lumMod val="75000"/>
                  </a:schemeClr>
                </a:solidFill>
                <a:latin typeface="Courier New" pitchFamily="49" charset="0"/>
                <a:cs typeface="Courier New" pitchFamily="49" charset="0"/>
              </a:rPr>
              <a:t>ΓΙΑ </a:t>
            </a:r>
            <a:r>
              <a:rPr lang="el-GR" b="1" dirty="0" smtClean="0">
                <a:latin typeface="Courier New" pitchFamily="49" charset="0"/>
                <a:cs typeface="Courier New" pitchFamily="49" charset="0"/>
              </a:rPr>
              <a:t>Ι</a:t>
            </a:r>
            <a:r>
              <a:rPr lang="el-GR" b="1" dirty="0" smtClean="0">
                <a:solidFill>
                  <a:schemeClr val="accent1">
                    <a:lumMod val="75000"/>
                  </a:schemeClr>
                </a:solidFill>
                <a:latin typeface="Courier New" pitchFamily="49" charset="0"/>
                <a:cs typeface="Courier New" pitchFamily="49" charset="0"/>
              </a:rPr>
              <a:t> ΑΠΟ </a:t>
            </a:r>
            <a:r>
              <a:rPr lang="el-GR" b="1" dirty="0" smtClean="0">
                <a:solidFill>
                  <a:srgbClr val="00B050"/>
                </a:solidFill>
                <a:latin typeface="Courier New" pitchFamily="49" charset="0"/>
                <a:cs typeface="Courier New" pitchFamily="49" charset="0"/>
              </a:rPr>
              <a:t>1</a:t>
            </a:r>
            <a:r>
              <a:rPr lang="el-GR" b="1" dirty="0" smtClean="0">
                <a:solidFill>
                  <a:schemeClr val="accent1">
                    <a:lumMod val="75000"/>
                  </a:schemeClr>
                </a:solidFill>
                <a:latin typeface="Courier New" pitchFamily="49" charset="0"/>
                <a:cs typeface="Courier New" pitchFamily="49" charset="0"/>
              </a:rPr>
              <a:t> ΜΕΧΡΙ </a:t>
            </a:r>
            <a:r>
              <a:rPr lang="el-GR" b="1" dirty="0" smtClean="0">
                <a:solidFill>
                  <a:srgbClr val="00B050"/>
                </a:solidFill>
                <a:latin typeface="Courier New" pitchFamily="49" charset="0"/>
                <a:cs typeface="Courier New" pitchFamily="49" charset="0"/>
              </a:rPr>
              <a:t>12</a:t>
            </a:r>
          </a:p>
          <a:p>
            <a:pPr>
              <a:buNone/>
            </a:pPr>
            <a:r>
              <a:rPr lang="el-GR" dirty="0" smtClean="0">
                <a:latin typeface="Courier New" pitchFamily="49" charset="0"/>
                <a:cs typeface="Courier New" pitchFamily="49" charset="0"/>
              </a:rPr>
              <a:t>	</a:t>
            </a:r>
            <a:r>
              <a:rPr lang="el-GR" b="1" dirty="0" smtClean="0">
                <a:solidFill>
                  <a:schemeClr val="accent1">
                    <a:lumMod val="75000"/>
                  </a:schemeClr>
                </a:solidFill>
                <a:latin typeface="Courier New" pitchFamily="49" charset="0"/>
                <a:cs typeface="Courier New" pitchFamily="49" charset="0"/>
              </a:rPr>
              <a:t>ΑΝ </a:t>
            </a:r>
            <a:r>
              <a:rPr lang="el-GR" dirty="0" smtClean="0">
                <a:latin typeface="Courier New" pitchFamily="49" charset="0"/>
                <a:cs typeface="Courier New" pitchFamily="49" charset="0"/>
              </a:rPr>
              <a:t> </a:t>
            </a:r>
            <a:r>
              <a:rPr lang="el-GR" b="1" dirty="0" smtClean="0">
                <a:latin typeface="Courier New" pitchFamily="49" charset="0"/>
                <a:cs typeface="Courier New" pitchFamily="49" charset="0"/>
              </a:rPr>
              <a:t>ΕΣ[Ι]</a:t>
            </a:r>
            <a:r>
              <a:rPr lang="el-GR" b="1" dirty="0" smtClean="0">
                <a:solidFill>
                  <a:srgbClr val="FF0000"/>
                </a:solidFill>
                <a:latin typeface="Courier New" pitchFamily="49" charset="0"/>
                <a:cs typeface="Courier New" pitchFamily="49" charset="0"/>
              </a:rPr>
              <a:t>&gt;</a:t>
            </a:r>
            <a:r>
              <a:rPr lang="el-GR" b="1" dirty="0" smtClean="0">
                <a:latin typeface="Courier New" pitchFamily="49" charset="0"/>
                <a:cs typeface="Courier New" pitchFamily="49" charset="0"/>
              </a:rPr>
              <a:t>ΕΣ[Ι</a:t>
            </a:r>
            <a:r>
              <a:rPr lang="el-GR" b="1" dirty="0" smtClean="0">
                <a:solidFill>
                  <a:srgbClr val="FF0000"/>
                </a:solidFill>
                <a:latin typeface="Courier New" pitchFamily="49" charset="0"/>
                <a:cs typeface="Courier New" pitchFamily="49" charset="0"/>
              </a:rPr>
              <a:t>-</a:t>
            </a:r>
            <a:r>
              <a:rPr lang="el-GR" b="1" dirty="0" smtClean="0">
                <a:solidFill>
                  <a:srgbClr val="00B050"/>
                </a:solidFill>
                <a:latin typeface="Courier New" pitchFamily="49" charset="0"/>
                <a:cs typeface="Courier New" pitchFamily="49" charset="0"/>
              </a:rPr>
              <a:t>1</a:t>
            </a:r>
            <a:r>
              <a:rPr lang="el-GR" b="1" dirty="0" smtClean="0">
                <a:latin typeface="Courier New" pitchFamily="49" charset="0"/>
                <a:cs typeface="Courier New" pitchFamily="49" charset="0"/>
              </a:rPr>
              <a:t>] </a:t>
            </a:r>
            <a:r>
              <a:rPr lang="el-GR" b="1" dirty="0" smtClean="0">
                <a:solidFill>
                  <a:schemeClr val="accent1">
                    <a:lumMod val="75000"/>
                  </a:schemeClr>
                </a:solidFill>
                <a:latin typeface="Courier New" pitchFamily="49" charset="0"/>
                <a:cs typeface="Courier New" pitchFamily="49" charset="0"/>
              </a:rPr>
              <a:t>ΤΟΤΕ</a:t>
            </a:r>
          </a:p>
          <a:p>
            <a:pPr>
              <a:buNone/>
            </a:pPr>
            <a:r>
              <a:rPr lang="el-GR" b="1" dirty="0" smtClean="0">
                <a:latin typeface="Courier New" pitchFamily="49" charset="0"/>
                <a:cs typeface="Courier New" pitchFamily="49" charset="0"/>
              </a:rPr>
              <a:t>		</a:t>
            </a:r>
            <a:r>
              <a:rPr lang="el-GR" b="1" dirty="0" smtClean="0">
                <a:solidFill>
                  <a:schemeClr val="accent1">
                    <a:lumMod val="75000"/>
                  </a:schemeClr>
                </a:solidFill>
                <a:latin typeface="Courier New" pitchFamily="49" charset="0"/>
                <a:cs typeface="Courier New" pitchFamily="49" charset="0"/>
              </a:rPr>
              <a:t>ΓΡΑΨΕ </a:t>
            </a:r>
            <a:r>
              <a:rPr lang="el-GR" b="1" dirty="0" smtClean="0">
                <a:latin typeface="Courier New" pitchFamily="49" charset="0"/>
                <a:cs typeface="Courier New" pitchFamily="49" charset="0"/>
              </a:rPr>
              <a:t>Ι</a:t>
            </a:r>
          </a:p>
          <a:p>
            <a:pPr>
              <a:buNone/>
            </a:pPr>
            <a:r>
              <a:rPr lang="el-GR" b="1" dirty="0" smtClean="0">
                <a:latin typeface="Courier New" pitchFamily="49" charset="0"/>
                <a:cs typeface="Courier New" pitchFamily="49" charset="0"/>
              </a:rPr>
              <a:t>	</a:t>
            </a:r>
            <a:r>
              <a:rPr lang="el-GR" b="1" dirty="0" smtClean="0">
                <a:solidFill>
                  <a:schemeClr val="accent1">
                    <a:lumMod val="75000"/>
                  </a:schemeClr>
                </a:solidFill>
                <a:latin typeface="Courier New" pitchFamily="49" charset="0"/>
                <a:cs typeface="Courier New" pitchFamily="49" charset="0"/>
              </a:rPr>
              <a:t>ΤΕΛΟΣ_ΑΝ</a:t>
            </a:r>
          </a:p>
          <a:p>
            <a:pPr>
              <a:buNone/>
            </a:pPr>
            <a:r>
              <a:rPr lang="el-GR" b="1" dirty="0" smtClean="0">
                <a:solidFill>
                  <a:schemeClr val="accent1">
                    <a:lumMod val="75000"/>
                  </a:schemeClr>
                </a:solidFill>
                <a:latin typeface="Courier New" pitchFamily="49" charset="0"/>
                <a:cs typeface="Courier New" pitchFamily="49" charset="0"/>
              </a:rPr>
              <a:t>ΤΕΛΟΣ_ΕΠΑΝΑΛΗΨΗΣ </a:t>
            </a:r>
          </a:p>
          <a:p>
            <a:pPr>
              <a:buNone/>
            </a:pPr>
            <a:r>
              <a:rPr lang="el-GR" b="1" dirty="0" smtClean="0">
                <a:solidFill>
                  <a:schemeClr val="accent1">
                    <a:lumMod val="75000"/>
                  </a:schemeClr>
                </a:solidFill>
                <a:latin typeface="Courier New" pitchFamily="49" charset="0"/>
                <a:cs typeface="Courier New" pitchFamily="49" charset="0"/>
              </a:rPr>
              <a:t>ΤΕΛΟΣ_ΠΡΟΓΡΑΜΜΑΤΟΣ</a:t>
            </a:r>
            <a:endParaRPr lang="el-GR" dirty="0" smtClean="0">
              <a:latin typeface="Courier New" pitchFamily="49" charset="0"/>
              <a:cs typeface="Courier New" pitchFamily="49" charset="0"/>
            </a:endParaRPr>
          </a:p>
          <a:p>
            <a:endParaRPr lang="el-GR" dirty="0"/>
          </a:p>
        </p:txBody>
      </p:sp>
      <p:sp>
        <p:nvSpPr>
          <p:cNvPr id="8" name="7 - Επεξήγηση με σύννεφο"/>
          <p:cNvSpPr/>
          <p:nvPr/>
        </p:nvSpPr>
        <p:spPr>
          <a:xfrm>
            <a:off x="4572000" y="4714884"/>
            <a:ext cx="3357586" cy="1571636"/>
          </a:xfrm>
          <a:prstGeom prst="cloudCallout">
            <a:avLst>
              <a:gd name="adj1" fmla="val -99597"/>
              <a:gd name="adj2" fmla="val -6104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Κατά την εκτέλεση (ο δείκτης παίρνει τιμή μηδέν).</a:t>
            </a:r>
            <a:endParaRPr lang="el-GR" dirty="0"/>
          </a:p>
        </p:txBody>
      </p:sp>
      <p:sp>
        <p:nvSpPr>
          <p:cNvPr id="9" name="8 - Επεξήγηση με σύννεφο"/>
          <p:cNvSpPr/>
          <p:nvPr/>
        </p:nvSpPr>
        <p:spPr>
          <a:xfrm>
            <a:off x="4857752" y="2143116"/>
            <a:ext cx="3214710" cy="1785950"/>
          </a:xfrm>
          <a:prstGeom prst="cloudCallout">
            <a:avLst>
              <a:gd name="adj1" fmla="val -98847"/>
              <a:gd name="adj2" fmla="val -3464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Κατά την εκτέλεση ( ο πίνακας πρέπει να είναι 12 θέσεων ώστε στο διάβασε  να μην υπάρχει πρόβλημα).</a:t>
            </a:r>
            <a:endParaRPr lang="el-GR" dirty="0"/>
          </a:p>
        </p:txBody>
      </p:sp>
      <p:sp>
        <p:nvSpPr>
          <p:cNvPr id="10" name="9 - Επεξήγηση με σύννεφο"/>
          <p:cNvSpPr/>
          <p:nvPr/>
        </p:nvSpPr>
        <p:spPr>
          <a:xfrm>
            <a:off x="4214810" y="142852"/>
            <a:ext cx="3214710" cy="1571636"/>
          </a:xfrm>
          <a:prstGeom prst="cloudCallout">
            <a:avLst>
              <a:gd name="adj1" fmla="val -69534"/>
              <a:gd name="adj2" fmla="val 7730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Κατά την εκτέλεση ( Ο δείκτης πρέπει να είναι ακέραια  μεταβλητή).</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 calcmode="lin" valueType="num">
                                      <p:cBhvr additive="base">
                                        <p:cTn id="2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4">
                                            <p:txEl>
                                              <p:pRg st="3" end="3"/>
                                            </p:txEl>
                                          </p:spTgt>
                                        </p:tgtEl>
                                        <p:attrNameLst>
                                          <p:attrName>style.visibility</p:attrName>
                                        </p:attrNameLst>
                                      </p:cBhvr>
                                      <p:to>
                                        <p:strVal val="visible"/>
                                      </p:to>
                                    </p:set>
                                    <p:anim calcmode="lin" valueType="num">
                                      <p:cBhvr additive="base">
                                        <p:cTn id="2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3" end="3"/>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4">
                                            <p:txEl>
                                              <p:pRg st="4" end="4"/>
                                            </p:txEl>
                                          </p:spTgt>
                                        </p:tgtEl>
                                        <p:attrNameLst>
                                          <p:attrName>style.visibility</p:attrName>
                                        </p:attrNameLst>
                                      </p:cBhvr>
                                      <p:to>
                                        <p:strVal val="visible"/>
                                      </p:to>
                                    </p:set>
                                    <p:anim calcmode="lin" valueType="num">
                                      <p:cBhvr additive="base">
                                        <p:cTn id="3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txEl>
                                              <p:pRg st="4" end="4"/>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4">
                                            <p:txEl>
                                              <p:pRg st="6" end="6"/>
                                            </p:txEl>
                                          </p:spTgt>
                                        </p:tgtEl>
                                        <p:attrNameLst>
                                          <p:attrName>style.visibility</p:attrName>
                                        </p:attrNameLst>
                                      </p:cBhvr>
                                      <p:to>
                                        <p:strVal val="visible"/>
                                      </p:to>
                                    </p:set>
                                    <p:anim calcmode="lin" valueType="num">
                                      <p:cBhvr additive="base">
                                        <p:cTn id="4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4">
                                            <p:txEl>
                                              <p:pRg st="7" end="7"/>
                                            </p:txEl>
                                          </p:spTgt>
                                        </p:tgtEl>
                                        <p:attrNameLst>
                                          <p:attrName>style.visibility</p:attrName>
                                        </p:attrNameLst>
                                      </p:cBhvr>
                                      <p:to>
                                        <p:strVal val="visible"/>
                                      </p:to>
                                    </p:set>
                                    <p:anim calcmode="lin" valueType="num">
                                      <p:cBhvr additive="base">
                                        <p:cTn id="4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4">
                                            <p:txEl>
                                              <p:pRg st="8" end="8"/>
                                            </p:txEl>
                                          </p:spTgt>
                                        </p:tgtEl>
                                        <p:attrNameLst>
                                          <p:attrName>style.visibility</p:attrName>
                                        </p:attrNameLst>
                                      </p:cBhvr>
                                      <p:to>
                                        <p:strVal val="visible"/>
                                      </p:to>
                                    </p:set>
                                    <p:anim calcmode="lin" valueType="num">
                                      <p:cBhvr additive="base">
                                        <p:cTn id="4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4">
                                            <p:txEl>
                                              <p:pRg st="9" end="9"/>
                                            </p:txEl>
                                          </p:spTgt>
                                        </p:tgtEl>
                                        <p:attrNameLst>
                                          <p:attrName>style.visibility</p:attrName>
                                        </p:attrNameLst>
                                      </p:cBhvr>
                                      <p:to>
                                        <p:strVal val="visible"/>
                                      </p:to>
                                    </p:set>
                                    <p:anim calcmode="lin" valueType="num">
                                      <p:cBhvr additive="base">
                                        <p:cTn id="5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 calcmode="lin" valueType="num">
                                      <p:cBhvr additive="base">
                                        <p:cTn id="5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4">
                                            <p:txEl>
                                              <p:pRg st="11" end="11"/>
                                            </p:txEl>
                                          </p:spTgt>
                                        </p:tgtEl>
                                        <p:attrNameLst>
                                          <p:attrName>style.visibility</p:attrName>
                                        </p:attrNameLst>
                                      </p:cBhvr>
                                      <p:to>
                                        <p:strVal val="visible"/>
                                      </p:to>
                                    </p:set>
                                    <p:anim calcmode="lin" valueType="num">
                                      <p:cBhvr additive="base">
                                        <p:cTn id="61"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4">
                                            <p:txEl>
                                              <p:pRg st="12" end="12"/>
                                            </p:txEl>
                                          </p:spTgt>
                                        </p:tgtEl>
                                        <p:attrNameLst>
                                          <p:attrName>style.visibility</p:attrName>
                                        </p:attrNameLst>
                                      </p:cBhvr>
                                      <p:to>
                                        <p:strVal val="visible"/>
                                      </p:to>
                                    </p:set>
                                    <p:anim calcmode="lin" valueType="num">
                                      <p:cBhvr additive="base">
                                        <p:cTn id="65"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10"/>
                                        </p:tgtEl>
                                        <p:attrNameLst>
                                          <p:attrName>style.visibility</p:attrName>
                                        </p:attrNameLst>
                                      </p:cBhvr>
                                      <p:to>
                                        <p:strVal val="visible"/>
                                      </p:to>
                                    </p:set>
                                    <p:anim calcmode="lin" valueType="num">
                                      <p:cBhvr additive="base">
                                        <p:cTn id="71" dur="500" fill="hold"/>
                                        <p:tgtEl>
                                          <p:spTgt spid="10"/>
                                        </p:tgtEl>
                                        <p:attrNameLst>
                                          <p:attrName>ppt_x</p:attrName>
                                        </p:attrNameLst>
                                      </p:cBhvr>
                                      <p:tavLst>
                                        <p:tav tm="0">
                                          <p:val>
                                            <p:strVal val="#ppt_x"/>
                                          </p:val>
                                        </p:tav>
                                        <p:tav tm="100000">
                                          <p:val>
                                            <p:strVal val="#ppt_x"/>
                                          </p:val>
                                        </p:tav>
                                      </p:tavLst>
                                    </p:anim>
                                    <p:anim calcmode="lin" valueType="num">
                                      <p:cBhvr additive="base">
                                        <p:cTn id="7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xit" presetSubtype="4" fill="hold" grpId="1" nodeType="clickEffect">
                                  <p:stCondLst>
                                    <p:cond delay="0"/>
                                  </p:stCondLst>
                                  <p:childTnLst>
                                    <p:anim calcmode="lin" valueType="num">
                                      <p:cBhvr additive="base">
                                        <p:cTn id="76" dur="500"/>
                                        <p:tgtEl>
                                          <p:spTgt spid="10"/>
                                        </p:tgtEl>
                                        <p:attrNameLst>
                                          <p:attrName>ppt_x</p:attrName>
                                        </p:attrNameLst>
                                      </p:cBhvr>
                                      <p:tavLst>
                                        <p:tav tm="0">
                                          <p:val>
                                            <p:strVal val="ppt_x"/>
                                          </p:val>
                                        </p:tav>
                                        <p:tav tm="100000">
                                          <p:val>
                                            <p:strVal val="ppt_x"/>
                                          </p:val>
                                        </p:tav>
                                      </p:tavLst>
                                    </p:anim>
                                    <p:anim calcmode="lin" valueType="num">
                                      <p:cBhvr additive="base">
                                        <p:cTn id="77" dur="500"/>
                                        <p:tgtEl>
                                          <p:spTgt spid="10"/>
                                        </p:tgtEl>
                                        <p:attrNameLst>
                                          <p:attrName>ppt_y</p:attrName>
                                        </p:attrNameLst>
                                      </p:cBhvr>
                                      <p:tavLst>
                                        <p:tav tm="0">
                                          <p:val>
                                            <p:strVal val="ppt_y"/>
                                          </p:val>
                                        </p:tav>
                                        <p:tav tm="100000">
                                          <p:val>
                                            <p:strVal val="1+ppt_h/2"/>
                                          </p:val>
                                        </p:tav>
                                      </p:tavLst>
                                    </p:anim>
                                    <p:set>
                                      <p:cBhvr>
                                        <p:cTn id="78" dur="1" fill="hold">
                                          <p:stCondLst>
                                            <p:cond delay="499"/>
                                          </p:stCondLst>
                                        </p:cTn>
                                        <p:tgtEl>
                                          <p:spTgt spid="10"/>
                                        </p:tgtEl>
                                        <p:attrNameLst>
                                          <p:attrName>style.visibility</p:attrName>
                                        </p:attrNameLst>
                                      </p:cBhvr>
                                      <p:to>
                                        <p:strVal val="hidden"/>
                                      </p:to>
                                    </p:set>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9"/>
                                        </p:tgtEl>
                                        <p:attrNameLst>
                                          <p:attrName>style.visibility</p:attrName>
                                        </p:attrNameLst>
                                      </p:cBhvr>
                                      <p:to>
                                        <p:strVal val="visible"/>
                                      </p:to>
                                    </p:set>
                                    <p:anim calcmode="lin" valueType="num">
                                      <p:cBhvr additive="base">
                                        <p:cTn id="83" dur="500" fill="hold"/>
                                        <p:tgtEl>
                                          <p:spTgt spid="9"/>
                                        </p:tgtEl>
                                        <p:attrNameLst>
                                          <p:attrName>ppt_x</p:attrName>
                                        </p:attrNameLst>
                                      </p:cBhvr>
                                      <p:tavLst>
                                        <p:tav tm="0">
                                          <p:val>
                                            <p:strVal val="#ppt_x"/>
                                          </p:val>
                                        </p:tav>
                                        <p:tav tm="100000">
                                          <p:val>
                                            <p:strVal val="#ppt_x"/>
                                          </p:val>
                                        </p:tav>
                                      </p:tavLst>
                                    </p:anim>
                                    <p:anim calcmode="lin" valueType="num">
                                      <p:cBhvr additive="base">
                                        <p:cTn id="8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xit" presetSubtype="4" fill="hold" grpId="1" nodeType="clickEffect">
                                  <p:stCondLst>
                                    <p:cond delay="0"/>
                                  </p:stCondLst>
                                  <p:childTnLst>
                                    <p:anim calcmode="lin" valueType="num">
                                      <p:cBhvr additive="base">
                                        <p:cTn id="88" dur="500"/>
                                        <p:tgtEl>
                                          <p:spTgt spid="9"/>
                                        </p:tgtEl>
                                        <p:attrNameLst>
                                          <p:attrName>ppt_x</p:attrName>
                                        </p:attrNameLst>
                                      </p:cBhvr>
                                      <p:tavLst>
                                        <p:tav tm="0">
                                          <p:val>
                                            <p:strVal val="ppt_x"/>
                                          </p:val>
                                        </p:tav>
                                        <p:tav tm="100000">
                                          <p:val>
                                            <p:strVal val="ppt_x"/>
                                          </p:val>
                                        </p:tav>
                                      </p:tavLst>
                                    </p:anim>
                                    <p:anim calcmode="lin" valueType="num">
                                      <p:cBhvr additive="base">
                                        <p:cTn id="89" dur="500"/>
                                        <p:tgtEl>
                                          <p:spTgt spid="9"/>
                                        </p:tgtEl>
                                        <p:attrNameLst>
                                          <p:attrName>ppt_y</p:attrName>
                                        </p:attrNameLst>
                                      </p:cBhvr>
                                      <p:tavLst>
                                        <p:tav tm="0">
                                          <p:val>
                                            <p:strVal val="ppt_y"/>
                                          </p:val>
                                        </p:tav>
                                        <p:tav tm="100000">
                                          <p:val>
                                            <p:strVal val="1+ppt_h/2"/>
                                          </p:val>
                                        </p:tav>
                                      </p:tavLst>
                                    </p:anim>
                                    <p:set>
                                      <p:cBhvr>
                                        <p:cTn id="90" dur="1" fill="hold">
                                          <p:stCondLst>
                                            <p:cond delay="499"/>
                                          </p:stCondLst>
                                        </p:cTn>
                                        <p:tgtEl>
                                          <p:spTgt spid="9"/>
                                        </p:tgtEl>
                                        <p:attrNameLst>
                                          <p:attrName>style.visibility</p:attrName>
                                        </p:attrNameLst>
                                      </p:cBhvr>
                                      <p:to>
                                        <p:strVal val="hidden"/>
                                      </p:to>
                                    </p:set>
                                  </p:childTnLst>
                                </p:cTn>
                              </p:par>
                            </p:childTnLst>
                          </p:cTn>
                        </p:par>
                      </p:childTnLst>
                    </p:cTn>
                  </p:par>
                  <p:par>
                    <p:cTn id="91" fill="hold">
                      <p:stCondLst>
                        <p:cond delay="indefinite"/>
                      </p:stCondLst>
                      <p:childTnLst>
                        <p:par>
                          <p:cTn id="92" fill="hold">
                            <p:stCondLst>
                              <p:cond delay="0"/>
                            </p:stCondLst>
                            <p:childTnLst>
                              <p:par>
                                <p:cTn id="93" presetID="2" presetClass="entr" presetSubtype="4" fill="hold" grpId="0" nodeType="clickEffect">
                                  <p:stCondLst>
                                    <p:cond delay="0"/>
                                  </p:stCondLst>
                                  <p:childTnLst>
                                    <p:set>
                                      <p:cBhvr>
                                        <p:cTn id="94" dur="1" fill="hold">
                                          <p:stCondLst>
                                            <p:cond delay="0"/>
                                          </p:stCondLst>
                                        </p:cTn>
                                        <p:tgtEl>
                                          <p:spTgt spid="8"/>
                                        </p:tgtEl>
                                        <p:attrNameLst>
                                          <p:attrName>style.visibility</p:attrName>
                                        </p:attrNameLst>
                                      </p:cBhvr>
                                      <p:to>
                                        <p:strVal val="visible"/>
                                      </p:to>
                                    </p:set>
                                    <p:anim calcmode="lin" valueType="num">
                                      <p:cBhvr additive="base">
                                        <p:cTn id="95" dur="500" fill="hold"/>
                                        <p:tgtEl>
                                          <p:spTgt spid="8"/>
                                        </p:tgtEl>
                                        <p:attrNameLst>
                                          <p:attrName>ppt_x</p:attrName>
                                        </p:attrNameLst>
                                      </p:cBhvr>
                                      <p:tavLst>
                                        <p:tav tm="0">
                                          <p:val>
                                            <p:strVal val="#ppt_x"/>
                                          </p:val>
                                        </p:tav>
                                        <p:tav tm="100000">
                                          <p:val>
                                            <p:strVal val="#ppt_x"/>
                                          </p:val>
                                        </p:tav>
                                      </p:tavLst>
                                    </p:anim>
                                    <p:anim calcmode="lin" valueType="num">
                                      <p:cBhvr additive="base">
                                        <p:cTn id="9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2" presetClass="exit" presetSubtype="4" fill="hold" grpId="1" nodeType="clickEffect">
                                  <p:stCondLst>
                                    <p:cond delay="0"/>
                                  </p:stCondLst>
                                  <p:childTnLst>
                                    <p:anim calcmode="lin" valueType="num">
                                      <p:cBhvr additive="base">
                                        <p:cTn id="100" dur="500"/>
                                        <p:tgtEl>
                                          <p:spTgt spid="8"/>
                                        </p:tgtEl>
                                        <p:attrNameLst>
                                          <p:attrName>ppt_x</p:attrName>
                                        </p:attrNameLst>
                                      </p:cBhvr>
                                      <p:tavLst>
                                        <p:tav tm="0">
                                          <p:val>
                                            <p:strVal val="ppt_x"/>
                                          </p:val>
                                        </p:tav>
                                        <p:tav tm="100000">
                                          <p:val>
                                            <p:strVal val="ppt_x"/>
                                          </p:val>
                                        </p:tav>
                                      </p:tavLst>
                                    </p:anim>
                                    <p:anim calcmode="lin" valueType="num">
                                      <p:cBhvr additive="base">
                                        <p:cTn id="101" dur="500"/>
                                        <p:tgtEl>
                                          <p:spTgt spid="8"/>
                                        </p:tgtEl>
                                        <p:attrNameLst>
                                          <p:attrName>ppt_y</p:attrName>
                                        </p:attrNameLst>
                                      </p:cBhvr>
                                      <p:tavLst>
                                        <p:tav tm="0">
                                          <p:val>
                                            <p:strVal val="ppt_y"/>
                                          </p:val>
                                        </p:tav>
                                        <p:tav tm="100000">
                                          <p:val>
                                            <p:strVal val="1+ppt_h/2"/>
                                          </p:val>
                                        </p:tav>
                                      </p:tavLst>
                                    </p:anim>
                                    <p:set>
                                      <p:cBhvr>
                                        <p:cTn id="102"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uiExpand="1" build="p"/>
      <p:bldP spid="8" grpId="0" animBg="1"/>
      <p:bldP spid="8" grpId="1" animBg="1"/>
      <p:bldP spid="9" grpId="0" animBg="1"/>
      <p:bldP spid="9" grpId="1" animBg="1"/>
      <p:bldP spid="10" grpId="0" animBg="1"/>
      <p:bldP spid="10" grpId="1"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4282" y="0"/>
            <a:ext cx="8443914" cy="1143000"/>
          </a:xfrm>
        </p:spPr>
        <p:txBody>
          <a:bodyPr>
            <a:normAutofit/>
          </a:bodyPr>
          <a:lstStyle/>
          <a:p>
            <a:r>
              <a:rPr lang="el-GR" sz="2000" dirty="0" smtClean="0">
                <a:solidFill>
                  <a:srgbClr val="FF0000"/>
                </a:solidFill>
              </a:rPr>
              <a:t>Προσπαθήστε να εντοπίσετε  και να κατηγοριοποιήσετε τα λάθη ως </a:t>
            </a:r>
            <a:r>
              <a:rPr lang="el-GR" sz="2000" b="1" dirty="0" smtClean="0">
                <a:solidFill>
                  <a:schemeClr val="tx1"/>
                </a:solidFill>
              </a:rPr>
              <a:t>συντακτικά</a:t>
            </a:r>
            <a:r>
              <a:rPr lang="el-GR" sz="2000" dirty="0" smtClean="0">
                <a:solidFill>
                  <a:srgbClr val="FF0000"/>
                </a:solidFill>
              </a:rPr>
              <a:t>, </a:t>
            </a:r>
            <a:r>
              <a:rPr lang="el-GR" sz="2000" b="1" dirty="0" smtClean="0">
                <a:solidFill>
                  <a:schemeClr val="tx1"/>
                </a:solidFill>
              </a:rPr>
              <a:t>κατά την εκτέλεση</a:t>
            </a:r>
            <a:r>
              <a:rPr lang="el-GR" sz="2000" dirty="0" smtClean="0">
                <a:solidFill>
                  <a:srgbClr val="FF0000"/>
                </a:solidFill>
              </a:rPr>
              <a:t>, και </a:t>
            </a:r>
            <a:r>
              <a:rPr lang="el-GR" sz="2000" b="1" dirty="0" smtClean="0">
                <a:solidFill>
                  <a:schemeClr val="tx1"/>
                </a:solidFill>
              </a:rPr>
              <a:t>λογικά</a:t>
            </a:r>
            <a:r>
              <a:rPr lang="el-GR" sz="2000" dirty="0" smtClean="0">
                <a:solidFill>
                  <a:srgbClr val="FF0000"/>
                </a:solidFill>
              </a:rPr>
              <a:t> στο παρακάτω πρόγραμμα και να προτείνετε διορθώσεις</a:t>
            </a:r>
            <a:endParaRPr lang="el-GR" sz="2000" dirty="0"/>
          </a:p>
        </p:txBody>
      </p:sp>
      <p:sp>
        <p:nvSpPr>
          <p:cNvPr id="4" name="3 - Θέση περιεχομένου"/>
          <p:cNvSpPr>
            <a:spLocks noGrp="1"/>
          </p:cNvSpPr>
          <p:nvPr>
            <p:ph sz="quarter" idx="2"/>
          </p:nvPr>
        </p:nvSpPr>
        <p:spPr>
          <a:xfrm>
            <a:off x="214282" y="1643050"/>
            <a:ext cx="4040188" cy="4483113"/>
          </a:xfrm>
        </p:spPr>
        <p:txBody>
          <a:bodyPr>
            <a:normAutofit/>
          </a:bodyPr>
          <a:lstStyle/>
          <a:p>
            <a:pPr>
              <a:buNone/>
            </a:pPr>
            <a:r>
              <a:rPr lang="el-GR" sz="2000" b="1" dirty="0" smtClean="0">
                <a:solidFill>
                  <a:schemeClr val="accent1">
                    <a:lumMod val="75000"/>
                  </a:schemeClr>
                </a:solidFill>
                <a:latin typeface="Courier New" pitchFamily="49" charset="0"/>
                <a:cs typeface="Courier New" pitchFamily="49" charset="0"/>
              </a:rPr>
              <a:t>ΠΡΟΓΡΑΜΜΑ</a:t>
            </a:r>
            <a:r>
              <a:rPr lang="el-GR" sz="2000" dirty="0" smtClean="0">
                <a:latin typeface="Courier New" pitchFamily="49" charset="0"/>
                <a:cs typeface="Courier New" pitchFamily="49" charset="0"/>
              </a:rPr>
              <a:t>  </a:t>
            </a:r>
            <a:r>
              <a:rPr lang="el-GR" sz="2000" b="1" dirty="0" smtClean="0">
                <a:latin typeface="Courier New" pitchFamily="49" charset="0"/>
                <a:cs typeface="Courier New" pitchFamily="49" charset="0"/>
              </a:rPr>
              <a:t>ΕΛΕΓΧΟΣ</a:t>
            </a:r>
            <a:endParaRPr lang="el-GR" sz="2000" dirty="0" smtClean="0">
              <a:latin typeface="Courier New" pitchFamily="49" charset="0"/>
              <a:cs typeface="Courier New" pitchFamily="49" charset="0"/>
            </a:endParaRPr>
          </a:p>
          <a:p>
            <a:pPr>
              <a:buNone/>
            </a:pPr>
            <a:r>
              <a:rPr lang="el-GR" sz="2000" b="1" dirty="0" smtClean="0">
                <a:solidFill>
                  <a:schemeClr val="accent1">
                    <a:lumMod val="75000"/>
                  </a:schemeClr>
                </a:solidFill>
                <a:latin typeface="Courier New" pitchFamily="49" charset="0"/>
                <a:cs typeface="Courier New" pitchFamily="49" charset="0"/>
              </a:rPr>
              <a:t>ΜΕΤΑΒΛΗΤΕΣ</a:t>
            </a:r>
          </a:p>
          <a:p>
            <a:pPr>
              <a:buNone/>
            </a:pPr>
            <a:r>
              <a:rPr lang="el-GR" sz="2000" b="1" dirty="0" smtClean="0">
                <a:solidFill>
                  <a:schemeClr val="accent1">
                    <a:lumMod val="75000"/>
                  </a:schemeClr>
                </a:solidFill>
                <a:latin typeface="Courier New" pitchFamily="49" charset="0"/>
                <a:cs typeface="Courier New" pitchFamily="49" charset="0"/>
              </a:rPr>
              <a:t>ΑΚΕΡΑΙΕΣ:</a:t>
            </a:r>
            <a:r>
              <a:rPr lang="el-GR" sz="2000" b="1" dirty="0" smtClean="0">
                <a:latin typeface="Courier New" pitchFamily="49" charset="0"/>
                <a:cs typeface="Courier New" pitchFamily="49" charset="0"/>
              </a:rPr>
              <a:t>Ι</a:t>
            </a:r>
          </a:p>
          <a:p>
            <a:pPr>
              <a:buNone/>
            </a:pPr>
            <a:r>
              <a:rPr lang="el-GR" sz="2000" b="1" dirty="0" smtClean="0">
                <a:solidFill>
                  <a:schemeClr val="accent1">
                    <a:lumMod val="75000"/>
                  </a:schemeClr>
                </a:solidFill>
                <a:latin typeface="Courier New" pitchFamily="49" charset="0"/>
                <a:cs typeface="Courier New" pitchFamily="49" charset="0"/>
              </a:rPr>
              <a:t>ΠΡΑΓΜΑΤΙΚΕΣ </a:t>
            </a:r>
            <a:r>
              <a:rPr lang="el-GR" sz="2000" b="1" dirty="0" smtClean="0">
                <a:latin typeface="Courier New" pitchFamily="49" charset="0"/>
                <a:cs typeface="Courier New" pitchFamily="49" charset="0"/>
              </a:rPr>
              <a:t>: ΕΣ[</a:t>
            </a:r>
            <a:r>
              <a:rPr lang="el-GR" sz="2000" b="1" dirty="0" smtClean="0">
                <a:solidFill>
                  <a:srgbClr val="00B050"/>
                </a:solidFill>
                <a:latin typeface="Courier New" pitchFamily="49" charset="0"/>
                <a:cs typeface="Courier New" pitchFamily="49" charset="0"/>
              </a:rPr>
              <a:t>6</a:t>
            </a:r>
            <a:r>
              <a:rPr lang="el-GR" sz="2000" dirty="0" smtClean="0">
                <a:latin typeface="Courier New" pitchFamily="49" charset="0"/>
                <a:cs typeface="Courier New" pitchFamily="49" charset="0"/>
              </a:rPr>
              <a:t>]</a:t>
            </a:r>
            <a:r>
              <a:rPr lang="el-GR" sz="2000" b="1" dirty="0" smtClean="0">
                <a:solidFill>
                  <a:srgbClr val="FF0000"/>
                </a:solidFill>
                <a:latin typeface="Courier New" pitchFamily="49" charset="0"/>
                <a:cs typeface="Courier New" pitchFamily="49" charset="0"/>
              </a:rPr>
              <a:t>,</a:t>
            </a:r>
            <a:r>
              <a:rPr lang="el-GR" sz="2000" b="1" dirty="0" smtClean="0">
                <a:latin typeface="Courier New" pitchFamily="49" charset="0"/>
                <a:cs typeface="Courier New" pitchFamily="49" charset="0"/>
              </a:rPr>
              <a:t>ΕΞ[</a:t>
            </a:r>
            <a:r>
              <a:rPr lang="el-GR" sz="2000" b="1" dirty="0" smtClean="0">
                <a:solidFill>
                  <a:srgbClr val="00B050"/>
                </a:solidFill>
                <a:latin typeface="Courier New" pitchFamily="49" charset="0"/>
                <a:cs typeface="Courier New" pitchFamily="49" charset="0"/>
              </a:rPr>
              <a:t>6</a:t>
            </a:r>
            <a:r>
              <a:rPr lang="el-GR" sz="2000" b="1" dirty="0" smtClean="0">
                <a:latin typeface="Courier New" pitchFamily="49" charset="0"/>
                <a:cs typeface="Courier New" pitchFamily="49" charset="0"/>
              </a:rPr>
              <a:t>]</a:t>
            </a:r>
          </a:p>
          <a:p>
            <a:pPr>
              <a:buNone/>
            </a:pPr>
            <a:r>
              <a:rPr lang="el-GR" sz="2000" b="1" dirty="0" smtClean="0">
                <a:solidFill>
                  <a:schemeClr val="accent1">
                    <a:lumMod val="75000"/>
                  </a:schemeClr>
                </a:solidFill>
                <a:latin typeface="Courier New" pitchFamily="49" charset="0"/>
                <a:cs typeface="Courier New" pitchFamily="49" charset="0"/>
              </a:rPr>
              <a:t>ΑΡΧΗ</a:t>
            </a:r>
          </a:p>
          <a:p>
            <a:pPr>
              <a:buNone/>
            </a:pPr>
            <a:r>
              <a:rPr lang="el-GR" sz="2000" b="1" dirty="0" smtClean="0">
                <a:solidFill>
                  <a:schemeClr val="accent1">
                    <a:lumMod val="75000"/>
                  </a:schemeClr>
                </a:solidFill>
                <a:latin typeface="Courier New" pitchFamily="49" charset="0"/>
                <a:cs typeface="Courier New" pitchFamily="49" charset="0"/>
              </a:rPr>
              <a:t>ΓΙΑ </a:t>
            </a:r>
            <a:r>
              <a:rPr lang="el-GR" sz="2000" b="1" dirty="0" smtClean="0">
                <a:latin typeface="Courier New" pitchFamily="49" charset="0"/>
                <a:cs typeface="Courier New" pitchFamily="49" charset="0"/>
              </a:rPr>
              <a:t>Ι</a:t>
            </a:r>
            <a:r>
              <a:rPr lang="el-GR" sz="2000" b="1" dirty="0" smtClean="0">
                <a:solidFill>
                  <a:schemeClr val="accent1">
                    <a:lumMod val="75000"/>
                  </a:schemeClr>
                </a:solidFill>
                <a:latin typeface="Courier New" pitchFamily="49" charset="0"/>
                <a:cs typeface="Courier New" pitchFamily="49" charset="0"/>
              </a:rPr>
              <a:t> ΑΠΟ </a:t>
            </a:r>
            <a:r>
              <a:rPr lang="el-GR" sz="2000" b="1" dirty="0" smtClean="0">
                <a:solidFill>
                  <a:srgbClr val="00B050"/>
                </a:solidFill>
                <a:latin typeface="Courier New" pitchFamily="49" charset="0"/>
                <a:cs typeface="Courier New" pitchFamily="49" charset="0"/>
              </a:rPr>
              <a:t>1</a:t>
            </a:r>
            <a:r>
              <a:rPr lang="el-GR" sz="2000" b="1" dirty="0" smtClean="0">
                <a:solidFill>
                  <a:schemeClr val="accent1">
                    <a:lumMod val="75000"/>
                  </a:schemeClr>
                </a:solidFill>
                <a:latin typeface="Courier New" pitchFamily="49" charset="0"/>
                <a:cs typeface="Courier New" pitchFamily="49" charset="0"/>
              </a:rPr>
              <a:t> ΜΕΧΡΙ </a:t>
            </a:r>
            <a:r>
              <a:rPr lang="el-GR" sz="2000" b="1" dirty="0" smtClean="0">
                <a:solidFill>
                  <a:srgbClr val="00B050"/>
                </a:solidFill>
                <a:latin typeface="Courier New" pitchFamily="49" charset="0"/>
                <a:cs typeface="Courier New" pitchFamily="49" charset="0"/>
              </a:rPr>
              <a:t>12</a:t>
            </a:r>
          </a:p>
          <a:p>
            <a:pPr>
              <a:buNone/>
            </a:pPr>
            <a:r>
              <a:rPr lang="el-GR" sz="2000" dirty="0" smtClean="0">
                <a:latin typeface="Courier New" pitchFamily="49" charset="0"/>
                <a:cs typeface="Courier New" pitchFamily="49" charset="0"/>
              </a:rPr>
              <a:t>	</a:t>
            </a:r>
            <a:r>
              <a:rPr lang="el-GR" sz="2000" b="1" dirty="0" smtClean="0">
                <a:solidFill>
                  <a:schemeClr val="accent1">
                    <a:lumMod val="75000"/>
                  </a:schemeClr>
                </a:solidFill>
                <a:latin typeface="Courier New" pitchFamily="49" charset="0"/>
                <a:cs typeface="Courier New" pitchFamily="49" charset="0"/>
              </a:rPr>
              <a:t>ΔΙΑΒΑΣΕ</a:t>
            </a:r>
            <a:r>
              <a:rPr lang="el-GR" sz="2000" dirty="0" smtClean="0">
                <a:latin typeface="Courier New" pitchFamily="49" charset="0"/>
                <a:cs typeface="Courier New" pitchFamily="49" charset="0"/>
              </a:rPr>
              <a:t> </a:t>
            </a:r>
            <a:r>
              <a:rPr lang="el-GR" sz="2000" b="1" dirty="0" smtClean="0">
                <a:latin typeface="Courier New" pitchFamily="49" charset="0"/>
                <a:cs typeface="Courier New" pitchFamily="49" charset="0"/>
              </a:rPr>
              <a:t>ΕΣ[Ι],ΕΞ[Ι]</a:t>
            </a:r>
          </a:p>
          <a:p>
            <a:pPr>
              <a:buNone/>
            </a:pPr>
            <a:r>
              <a:rPr lang="el-GR" sz="2000" b="1" dirty="0" smtClean="0">
                <a:solidFill>
                  <a:schemeClr val="accent1">
                    <a:lumMod val="75000"/>
                  </a:schemeClr>
                </a:solidFill>
                <a:latin typeface="Courier New" pitchFamily="49" charset="0"/>
                <a:cs typeface="Courier New" pitchFamily="49" charset="0"/>
              </a:rPr>
              <a:t>ΤΕΛΟΣ_ΕΠΑΝΑΛΗΨΗΣ</a:t>
            </a:r>
          </a:p>
          <a:p>
            <a:pPr>
              <a:buNone/>
            </a:pPr>
            <a:r>
              <a:rPr lang="el-GR" sz="2000" b="1" dirty="0" smtClean="0">
                <a:solidFill>
                  <a:schemeClr val="accent1">
                    <a:lumMod val="75000"/>
                  </a:schemeClr>
                </a:solidFill>
                <a:latin typeface="Courier New" pitchFamily="49" charset="0"/>
                <a:cs typeface="Courier New" pitchFamily="49" charset="0"/>
              </a:rPr>
              <a:t>ΓΡΑΨΕ</a:t>
            </a:r>
            <a:r>
              <a:rPr lang="el-GR" sz="2000" b="1" dirty="0" smtClean="0">
                <a:latin typeface="Courier New" pitchFamily="49" charset="0"/>
                <a:cs typeface="Courier New" pitchFamily="49" charset="0"/>
              </a:rPr>
              <a:t> ΥΠΟΛΟΓΙΣΜΟΣ(ΕΣ,ΕΞ)</a:t>
            </a:r>
          </a:p>
          <a:p>
            <a:pPr>
              <a:buNone/>
            </a:pPr>
            <a:r>
              <a:rPr lang="el-GR" sz="2000" b="1" dirty="0" smtClean="0">
                <a:solidFill>
                  <a:schemeClr val="accent1">
                    <a:lumMod val="75000"/>
                  </a:schemeClr>
                </a:solidFill>
                <a:latin typeface="Courier New" pitchFamily="49" charset="0"/>
                <a:cs typeface="Courier New" pitchFamily="49" charset="0"/>
              </a:rPr>
              <a:t>ΤΕΛΟΣ_ΠΡΟΓΡΑΜΜΑΤ</a:t>
            </a:r>
            <a:r>
              <a:rPr lang="el-GR" sz="2000" b="1" dirty="0" smtClean="0">
                <a:solidFill>
                  <a:schemeClr val="accent1">
                    <a:lumMod val="75000"/>
                  </a:schemeClr>
                </a:solidFill>
              </a:rPr>
              <a:t>ΟΣ</a:t>
            </a:r>
            <a:endParaRPr lang="el-GR" sz="2000" dirty="0" smtClean="0"/>
          </a:p>
          <a:p>
            <a:endParaRPr lang="el-GR" sz="2000" dirty="0"/>
          </a:p>
        </p:txBody>
      </p:sp>
      <p:sp>
        <p:nvSpPr>
          <p:cNvPr id="6" name="5 - Θέση περιεχομένου"/>
          <p:cNvSpPr>
            <a:spLocks noGrp="1"/>
          </p:cNvSpPr>
          <p:nvPr>
            <p:ph sz="quarter" idx="4"/>
          </p:nvPr>
        </p:nvSpPr>
        <p:spPr>
          <a:xfrm>
            <a:off x="4286248" y="1643050"/>
            <a:ext cx="4857752" cy="4483113"/>
          </a:xfrm>
        </p:spPr>
        <p:txBody>
          <a:bodyPr>
            <a:normAutofit fontScale="92500" lnSpcReduction="10000"/>
          </a:bodyPr>
          <a:lstStyle/>
          <a:p>
            <a:pPr>
              <a:buNone/>
            </a:pPr>
            <a:r>
              <a:rPr lang="el-GR" b="1" dirty="0" smtClean="0">
                <a:solidFill>
                  <a:schemeClr val="accent1">
                    <a:lumMod val="75000"/>
                  </a:schemeClr>
                </a:solidFill>
              </a:rPr>
              <a:t> </a:t>
            </a:r>
            <a:r>
              <a:rPr lang="el-GR" b="1" dirty="0" smtClean="0">
                <a:solidFill>
                  <a:schemeClr val="accent1">
                    <a:lumMod val="75000"/>
                  </a:schemeClr>
                </a:solidFill>
                <a:latin typeface="Courier New" pitchFamily="49" charset="0"/>
                <a:cs typeface="Courier New" pitchFamily="49" charset="0"/>
              </a:rPr>
              <a:t>ΣΥΝΑΡΤΗΣΗ </a:t>
            </a:r>
            <a:r>
              <a:rPr lang="el-GR" b="1" dirty="0" smtClean="0">
                <a:latin typeface="Courier New" pitchFamily="49" charset="0"/>
                <a:cs typeface="Courier New" pitchFamily="49" charset="0"/>
              </a:rPr>
              <a:t>ΥΠΟΛΟΓΙΣΜΟΣ(Π1,Π2)</a:t>
            </a:r>
          </a:p>
          <a:p>
            <a:pPr>
              <a:buNone/>
            </a:pPr>
            <a:r>
              <a:rPr lang="el-GR" b="1" dirty="0" smtClean="0">
                <a:solidFill>
                  <a:schemeClr val="accent1">
                    <a:lumMod val="75000"/>
                  </a:schemeClr>
                </a:solidFill>
                <a:latin typeface="Courier New" pitchFamily="49" charset="0"/>
                <a:cs typeface="Courier New" pitchFamily="49" charset="0"/>
              </a:rPr>
              <a:t>ΜΕΤΑΒΛΗΤΕΣ</a:t>
            </a:r>
          </a:p>
          <a:p>
            <a:pPr>
              <a:buNone/>
            </a:pPr>
            <a:r>
              <a:rPr lang="el-GR" b="1" dirty="0" smtClean="0">
                <a:solidFill>
                  <a:schemeClr val="accent1">
                    <a:lumMod val="75000"/>
                  </a:schemeClr>
                </a:solidFill>
                <a:latin typeface="Courier New" pitchFamily="49" charset="0"/>
                <a:cs typeface="Courier New" pitchFamily="49" charset="0"/>
              </a:rPr>
              <a:t>ΑΚΕΡΑΙΕΣ</a:t>
            </a:r>
            <a:r>
              <a:rPr lang="el-GR" dirty="0" smtClean="0">
                <a:latin typeface="Courier New" pitchFamily="49" charset="0"/>
                <a:cs typeface="Courier New" pitchFamily="49" charset="0"/>
              </a:rPr>
              <a:t>:</a:t>
            </a:r>
            <a:r>
              <a:rPr lang="el-GR" b="1" dirty="0" smtClean="0">
                <a:latin typeface="Courier New" pitchFamily="49" charset="0"/>
                <a:cs typeface="Courier New" pitchFamily="49" charset="0"/>
              </a:rPr>
              <a:t>Ι,ΠΛ</a:t>
            </a:r>
            <a:endParaRPr lang="el-GR" dirty="0" smtClean="0">
              <a:latin typeface="Courier New" pitchFamily="49" charset="0"/>
              <a:cs typeface="Courier New" pitchFamily="49" charset="0"/>
            </a:endParaRPr>
          </a:p>
          <a:p>
            <a:pPr>
              <a:buNone/>
            </a:pPr>
            <a:r>
              <a:rPr lang="el-GR" b="1" dirty="0" smtClean="0">
                <a:solidFill>
                  <a:schemeClr val="accent1">
                    <a:lumMod val="75000"/>
                  </a:schemeClr>
                </a:solidFill>
                <a:latin typeface="Courier New" pitchFamily="49" charset="0"/>
                <a:cs typeface="Courier New" pitchFamily="49" charset="0"/>
              </a:rPr>
              <a:t>ΠΡΑΓΜΑΤΙΚΕΣ </a:t>
            </a:r>
            <a:r>
              <a:rPr lang="el-GR" b="1" dirty="0" smtClean="0">
                <a:latin typeface="Courier New" pitchFamily="49" charset="0"/>
                <a:cs typeface="Courier New" pitchFamily="49" charset="0"/>
              </a:rPr>
              <a:t>:</a:t>
            </a:r>
            <a:r>
              <a:rPr lang="el-GR" dirty="0" smtClean="0">
                <a:latin typeface="Courier New" pitchFamily="49" charset="0"/>
                <a:cs typeface="Courier New" pitchFamily="49" charset="0"/>
              </a:rPr>
              <a:t> </a:t>
            </a:r>
            <a:r>
              <a:rPr lang="el-GR" b="1" dirty="0" smtClean="0">
                <a:latin typeface="Courier New" pitchFamily="49" charset="0"/>
                <a:cs typeface="Courier New" pitchFamily="49" charset="0"/>
              </a:rPr>
              <a:t>Π1[</a:t>
            </a:r>
            <a:r>
              <a:rPr lang="el-GR" b="1" dirty="0" smtClean="0">
                <a:solidFill>
                  <a:srgbClr val="00B050"/>
                </a:solidFill>
                <a:latin typeface="Courier New" pitchFamily="49" charset="0"/>
                <a:cs typeface="Courier New" pitchFamily="49" charset="0"/>
              </a:rPr>
              <a:t>12</a:t>
            </a:r>
            <a:r>
              <a:rPr lang="el-GR" b="1" dirty="0" smtClean="0">
                <a:latin typeface="Courier New" pitchFamily="49" charset="0"/>
                <a:cs typeface="Courier New" pitchFamily="49" charset="0"/>
              </a:rPr>
              <a:t>],Π2[</a:t>
            </a:r>
            <a:r>
              <a:rPr lang="el-GR" b="1" dirty="0" smtClean="0">
                <a:solidFill>
                  <a:srgbClr val="00B050"/>
                </a:solidFill>
                <a:latin typeface="Courier New" pitchFamily="49" charset="0"/>
                <a:cs typeface="Courier New" pitchFamily="49" charset="0"/>
              </a:rPr>
              <a:t>12</a:t>
            </a:r>
            <a:r>
              <a:rPr lang="el-GR" b="1" dirty="0" smtClean="0">
                <a:latin typeface="Courier New" pitchFamily="49" charset="0"/>
                <a:cs typeface="Courier New" pitchFamily="49" charset="0"/>
              </a:rPr>
              <a:t>]</a:t>
            </a:r>
          </a:p>
          <a:p>
            <a:pPr>
              <a:buNone/>
            </a:pPr>
            <a:r>
              <a:rPr lang="el-GR" b="1" dirty="0" smtClean="0">
                <a:solidFill>
                  <a:schemeClr val="accent1">
                    <a:lumMod val="75000"/>
                  </a:schemeClr>
                </a:solidFill>
                <a:latin typeface="Courier New" pitchFamily="49" charset="0"/>
                <a:cs typeface="Courier New" pitchFamily="49" charset="0"/>
              </a:rPr>
              <a:t>ΑΡΧΗ</a:t>
            </a:r>
          </a:p>
          <a:p>
            <a:pPr>
              <a:buNone/>
            </a:pPr>
            <a:r>
              <a:rPr lang="el-GR" b="1" dirty="0" smtClean="0">
                <a:latin typeface="Courier New" pitchFamily="49" charset="0"/>
                <a:cs typeface="Courier New" pitchFamily="49" charset="0"/>
              </a:rPr>
              <a:t>ΠΛ</a:t>
            </a:r>
            <a:r>
              <a:rPr lang="el-GR" b="1" dirty="0" smtClean="0">
                <a:solidFill>
                  <a:srgbClr val="FF0000"/>
                </a:solidFill>
                <a:latin typeface="Courier New" pitchFamily="49" charset="0"/>
                <a:cs typeface="Courier New" pitchFamily="49" charset="0"/>
              </a:rPr>
              <a:t> &lt;-</a:t>
            </a:r>
            <a:r>
              <a:rPr lang="el-GR" b="1" dirty="0" smtClean="0">
                <a:solidFill>
                  <a:srgbClr val="00B050"/>
                </a:solidFill>
                <a:latin typeface="Courier New" pitchFamily="49" charset="0"/>
                <a:cs typeface="Courier New" pitchFamily="49" charset="0"/>
              </a:rPr>
              <a:t>0</a:t>
            </a:r>
          </a:p>
          <a:p>
            <a:pPr>
              <a:buNone/>
            </a:pPr>
            <a:r>
              <a:rPr lang="el-GR" b="1" dirty="0" smtClean="0">
                <a:solidFill>
                  <a:schemeClr val="accent1">
                    <a:lumMod val="75000"/>
                  </a:schemeClr>
                </a:solidFill>
                <a:latin typeface="Courier New" pitchFamily="49" charset="0"/>
                <a:cs typeface="Courier New" pitchFamily="49" charset="0"/>
              </a:rPr>
              <a:t>ΓΙΑ </a:t>
            </a:r>
            <a:r>
              <a:rPr lang="el-GR" b="1" dirty="0" smtClean="0">
                <a:latin typeface="Courier New" pitchFamily="49" charset="0"/>
                <a:cs typeface="Courier New" pitchFamily="49" charset="0"/>
              </a:rPr>
              <a:t>Ι</a:t>
            </a:r>
            <a:r>
              <a:rPr lang="el-GR" b="1" dirty="0" smtClean="0">
                <a:solidFill>
                  <a:schemeClr val="accent1">
                    <a:lumMod val="75000"/>
                  </a:schemeClr>
                </a:solidFill>
                <a:latin typeface="Courier New" pitchFamily="49" charset="0"/>
                <a:cs typeface="Courier New" pitchFamily="49" charset="0"/>
              </a:rPr>
              <a:t> ΑΠΟ </a:t>
            </a:r>
            <a:r>
              <a:rPr lang="el-GR" b="1" dirty="0" smtClean="0">
                <a:solidFill>
                  <a:srgbClr val="00B050"/>
                </a:solidFill>
                <a:latin typeface="Courier New" pitchFamily="49" charset="0"/>
                <a:cs typeface="Courier New" pitchFamily="49" charset="0"/>
              </a:rPr>
              <a:t>1</a:t>
            </a:r>
            <a:r>
              <a:rPr lang="el-GR" b="1" dirty="0" smtClean="0">
                <a:solidFill>
                  <a:schemeClr val="accent1">
                    <a:lumMod val="75000"/>
                  </a:schemeClr>
                </a:solidFill>
                <a:latin typeface="Courier New" pitchFamily="49" charset="0"/>
                <a:cs typeface="Courier New" pitchFamily="49" charset="0"/>
              </a:rPr>
              <a:t> ΜΕΧΡΙ </a:t>
            </a:r>
            <a:r>
              <a:rPr lang="el-GR" b="1" dirty="0" smtClean="0">
                <a:solidFill>
                  <a:srgbClr val="00B050"/>
                </a:solidFill>
                <a:latin typeface="Courier New" pitchFamily="49" charset="0"/>
                <a:cs typeface="Courier New" pitchFamily="49" charset="0"/>
              </a:rPr>
              <a:t>12</a:t>
            </a:r>
          </a:p>
          <a:p>
            <a:pPr>
              <a:buNone/>
            </a:pPr>
            <a:r>
              <a:rPr lang="el-GR" dirty="0" smtClean="0">
                <a:latin typeface="Courier New" pitchFamily="49" charset="0"/>
                <a:cs typeface="Courier New" pitchFamily="49" charset="0"/>
              </a:rPr>
              <a:t>	</a:t>
            </a:r>
            <a:r>
              <a:rPr lang="el-GR" b="1" dirty="0" smtClean="0">
                <a:solidFill>
                  <a:schemeClr val="accent1">
                    <a:lumMod val="75000"/>
                  </a:schemeClr>
                </a:solidFill>
                <a:latin typeface="Courier New" pitchFamily="49" charset="0"/>
                <a:cs typeface="Courier New" pitchFamily="49" charset="0"/>
              </a:rPr>
              <a:t>ΑΝ</a:t>
            </a:r>
            <a:r>
              <a:rPr lang="el-GR" dirty="0" smtClean="0">
                <a:latin typeface="Courier New" pitchFamily="49" charset="0"/>
                <a:cs typeface="Courier New" pitchFamily="49" charset="0"/>
              </a:rPr>
              <a:t>  </a:t>
            </a:r>
            <a:r>
              <a:rPr lang="el-GR" b="1" dirty="0" smtClean="0">
                <a:latin typeface="Courier New" pitchFamily="49" charset="0"/>
                <a:cs typeface="Courier New" pitchFamily="49" charset="0"/>
              </a:rPr>
              <a:t>Π2[Ι]</a:t>
            </a:r>
            <a:r>
              <a:rPr lang="el-GR" b="1" dirty="0" smtClean="0">
                <a:solidFill>
                  <a:srgbClr val="FF0000"/>
                </a:solidFill>
                <a:latin typeface="Courier New" pitchFamily="49" charset="0"/>
                <a:cs typeface="Courier New" pitchFamily="49" charset="0"/>
              </a:rPr>
              <a:t>&lt;</a:t>
            </a:r>
            <a:r>
              <a:rPr lang="el-GR" b="1" dirty="0" smtClean="0">
                <a:latin typeface="Courier New" pitchFamily="49" charset="0"/>
                <a:cs typeface="Courier New" pitchFamily="49" charset="0"/>
              </a:rPr>
              <a:t>Π1[Ι] </a:t>
            </a:r>
            <a:r>
              <a:rPr lang="el-GR" b="1" dirty="0" smtClean="0">
                <a:solidFill>
                  <a:schemeClr val="accent1">
                    <a:lumMod val="75000"/>
                  </a:schemeClr>
                </a:solidFill>
                <a:latin typeface="Courier New" pitchFamily="49" charset="0"/>
                <a:cs typeface="Courier New" pitchFamily="49" charset="0"/>
              </a:rPr>
              <a:t>ΤΟΤΕ</a:t>
            </a:r>
          </a:p>
          <a:p>
            <a:pPr>
              <a:buNone/>
            </a:pPr>
            <a:r>
              <a:rPr lang="el-GR" b="1" dirty="0" smtClean="0">
                <a:latin typeface="Courier New" pitchFamily="49" charset="0"/>
                <a:cs typeface="Courier New" pitchFamily="49" charset="0"/>
              </a:rPr>
              <a:t>		ΠΛ </a:t>
            </a:r>
            <a:r>
              <a:rPr lang="el-GR" b="1" dirty="0" smtClean="0">
                <a:solidFill>
                  <a:srgbClr val="FF0000"/>
                </a:solidFill>
                <a:latin typeface="Courier New" pitchFamily="49" charset="0"/>
                <a:cs typeface="Courier New" pitchFamily="49" charset="0"/>
              </a:rPr>
              <a:t>&lt;-</a:t>
            </a:r>
            <a:r>
              <a:rPr lang="el-GR" b="1" dirty="0" smtClean="0">
                <a:latin typeface="Courier New" pitchFamily="49" charset="0"/>
                <a:cs typeface="Courier New" pitchFamily="49" charset="0"/>
              </a:rPr>
              <a:t>ΠΛ</a:t>
            </a:r>
            <a:r>
              <a:rPr lang="el-GR" b="1" dirty="0" smtClean="0">
                <a:solidFill>
                  <a:srgbClr val="FF0000"/>
                </a:solidFill>
                <a:latin typeface="Courier New" pitchFamily="49" charset="0"/>
                <a:cs typeface="Courier New" pitchFamily="49" charset="0"/>
              </a:rPr>
              <a:t>+</a:t>
            </a:r>
            <a:r>
              <a:rPr lang="el-GR" b="1" dirty="0" smtClean="0">
                <a:solidFill>
                  <a:srgbClr val="00B050"/>
                </a:solidFill>
                <a:latin typeface="Courier New" pitchFamily="49" charset="0"/>
                <a:cs typeface="Courier New" pitchFamily="49" charset="0"/>
              </a:rPr>
              <a:t>1</a:t>
            </a:r>
          </a:p>
          <a:p>
            <a:pPr>
              <a:buNone/>
            </a:pPr>
            <a:r>
              <a:rPr lang="el-GR" b="1" dirty="0" smtClean="0">
                <a:latin typeface="Courier New" pitchFamily="49" charset="0"/>
                <a:cs typeface="Courier New" pitchFamily="49" charset="0"/>
              </a:rPr>
              <a:t>	</a:t>
            </a:r>
            <a:r>
              <a:rPr lang="el-GR" b="1" dirty="0" smtClean="0">
                <a:solidFill>
                  <a:schemeClr val="accent1">
                    <a:lumMod val="75000"/>
                  </a:schemeClr>
                </a:solidFill>
                <a:latin typeface="Courier New" pitchFamily="49" charset="0"/>
                <a:cs typeface="Courier New" pitchFamily="49" charset="0"/>
              </a:rPr>
              <a:t>ΤΕΛΟΣ_ΑΝ</a:t>
            </a:r>
          </a:p>
          <a:p>
            <a:pPr>
              <a:buNone/>
            </a:pPr>
            <a:r>
              <a:rPr lang="el-GR" b="1" dirty="0" smtClean="0">
                <a:solidFill>
                  <a:schemeClr val="accent1">
                    <a:lumMod val="75000"/>
                  </a:schemeClr>
                </a:solidFill>
                <a:latin typeface="Courier New" pitchFamily="49" charset="0"/>
                <a:cs typeface="Courier New" pitchFamily="49" charset="0"/>
              </a:rPr>
              <a:t>ΤΕΛΟΣ_ΕΠΑΝΑΛΗΨΗΣ </a:t>
            </a:r>
          </a:p>
          <a:p>
            <a:pPr>
              <a:buNone/>
            </a:pPr>
            <a:r>
              <a:rPr lang="el-GR" b="1" dirty="0" smtClean="0">
                <a:latin typeface="Courier New" pitchFamily="49" charset="0"/>
                <a:cs typeface="Courier New" pitchFamily="49" charset="0"/>
              </a:rPr>
              <a:t>ΥΠΟΛΟΓΙΣΜΟΣ(Π1) </a:t>
            </a:r>
            <a:r>
              <a:rPr lang="el-GR" b="1" dirty="0" smtClean="0">
                <a:solidFill>
                  <a:srgbClr val="FF0000"/>
                </a:solidFill>
                <a:latin typeface="Courier New" pitchFamily="49" charset="0"/>
                <a:cs typeface="Courier New" pitchFamily="49" charset="0"/>
              </a:rPr>
              <a:t>&lt;-</a:t>
            </a:r>
            <a:r>
              <a:rPr lang="el-GR" b="1" dirty="0" smtClean="0">
                <a:latin typeface="Courier New" pitchFamily="49" charset="0"/>
                <a:cs typeface="Courier New" pitchFamily="49" charset="0"/>
              </a:rPr>
              <a:t>ΠΛ</a:t>
            </a:r>
          </a:p>
          <a:p>
            <a:pPr>
              <a:buNone/>
            </a:pPr>
            <a:r>
              <a:rPr lang="el-GR" b="1" dirty="0" smtClean="0">
                <a:solidFill>
                  <a:schemeClr val="accent1">
                    <a:lumMod val="75000"/>
                  </a:schemeClr>
                </a:solidFill>
                <a:latin typeface="Courier New" pitchFamily="49" charset="0"/>
                <a:cs typeface="Courier New" pitchFamily="49" charset="0"/>
              </a:rPr>
              <a:t>ΤΕΛΟΣ_ΣΥΝΑΡΤΗΣΗΣ</a:t>
            </a:r>
          </a:p>
          <a:p>
            <a:pPr>
              <a:buNone/>
            </a:pPr>
            <a:endParaRPr lang="el-GR" dirty="0"/>
          </a:p>
        </p:txBody>
      </p:sp>
      <p:sp>
        <p:nvSpPr>
          <p:cNvPr id="5" name="4 - Επεξήγηση με σύννεφο"/>
          <p:cNvSpPr/>
          <p:nvPr/>
        </p:nvSpPr>
        <p:spPr>
          <a:xfrm>
            <a:off x="6715140" y="5643554"/>
            <a:ext cx="2964709" cy="1214446"/>
          </a:xfrm>
          <a:prstGeom prst="cloudCallout">
            <a:avLst>
              <a:gd name="adj1" fmla="val -52299"/>
              <a:gd name="adj2" fmla="val -5833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t>Συντακτικό (μόνο το όνομα της  συνάρτησης στην εκχώρηση.</a:t>
            </a:r>
            <a:endParaRPr lang="el-GR" sz="1400" dirty="0"/>
          </a:p>
        </p:txBody>
      </p:sp>
      <p:sp>
        <p:nvSpPr>
          <p:cNvPr id="7" name="6 - Επεξήγηση με σύννεφο"/>
          <p:cNvSpPr/>
          <p:nvPr/>
        </p:nvSpPr>
        <p:spPr>
          <a:xfrm>
            <a:off x="928662" y="5500702"/>
            <a:ext cx="3071834" cy="928694"/>
          </a:xfrm>
          <a:prstGeom prst="cloudCallout">
            <a:avLst>
              <a:gd name="adj1" fmla="val 26539"/>
              <a:gd name="adj2" fmla="val -12264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t>Λογικό (με άλλη διάταξη οι παράμετροι</a:t>
            </a:r>
            <a:r>
              <a:rPr lang="el-GR" dirty="0" smtClean="0"/>
              <a:t>)</a:t>
            </a:r>
            <a:endParaRPr lang="el-GR" dirty="0"/>
          </a:p>
        </p:txBody>
      </p:sp>
      <p:sp>
        <p:nvSpPr>
          <p:cNvPr id="8" name="7 - Επεξήγηση με σύννεφο"/>
          <p:cNvSpPr/>
          <p:nvPr/>
        </p:nvSpPr>
        <p:spPr>
          <a:xfrm>
            <a:off x="4429124" y="0"/>
            <a:ext cx="2857520" cy="1142984"/>
          </a:xfrm>
          <a:prstGeom prst="cloudCallout">
            <a:avLst>
              <a:gd name="adj1" fmla="val 92477"/>
              <a:gd name="adj2" fmla="val 10071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t>Συντακτικό (δεν υπάρχει δήλωση του τύπου της συνάρτησης</a:t>
            </a:r>
            <a:endParaRPr lang="el-GR"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1" nodeType="clickEffect">
                                  <p:stCondLst>
                                    <p:cond delay="0"/>
                                  </p:stCondLst>
                                  <p:childTnLst>
                                    <p:anim calcmode="lin" valueType="num">
                                      <p:cBhvr additive="base">
                                        <p:cTn id="12" dur="500"/>
                                        <p:tgtEl>
                                          <p:spTgt spid="5"/>
                                        </p:tgtEl>
                                        <p:attrNameLst>
                                          <p:attrName>ppt_x</p:attrName>
                                        </p:attrNameLst>
                                      </p:cBhvr>
                                      <p:tavLst>
                                        <p:tav tm="0">
                                          <p:val>
                                            <p:strVal val="ppt_x"/>
                                          </p:val>
                                        </p:tav>
                                        <p:tav tm="100000">
                                          <p:val>
                                            <p:strVal val="ppt_x"/>
                                          </p:val>
                                        </p:tav>
                                      </p:tavLst>
                                    </p:anim>
                                    <p:anim calcmode="lin" valueType="num">
                                      <p:cBhvr additive="base">
                                        <p:cTn id="13" dur="500"/>
                                        <p:tgtEl>
                                          <p:spTgt spid="5"/>
                                        </p:tgtEl>
                                        <p:attrNameLst>
                                          <p:attrName>ppt_y</p:attrName>
                                        </p:attrNameLst>
                                      </p:cBhvr>
                                      <p:tavLst>
                                        <p:tav tm="0">
                                          <p:val>
                                            <p:strVal val="ppt_y"/>
                                          </p:val>
                                        </p:tav>
                                        <p:tav tm="100000">
                                          <p:val>
                                            <p:strVal val="1+ppt_h/2"/>
                                          </p:val>
                                        </p:tav>
                                      </p:tavLst>
                                    </p:anim>
                                    <p:set>
                                      <p:cBhvr>
                                        <p:cTn id="14" dur="1" fill="hold">
                                          <p:stCondLst>
                                            <p:cond delay="499"/>
                                          </p:stCondLst>
                                        </p:cTn>
                                        <p:tgtEl>
                                          <p:spTgt spid="5"/>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1" nodeType="clickEffect">
                                  <p:stCondLst>
                                    <p:cond delay="0"/>
                                  </p:stCondLst>
                                  <p:childTnLst>
                                    <p:anim calcmode="lin" valueType="num">
                                      <p:cBhvr additive="base">
                                        <p:cTn id="24" dur="500"/>
                                        <p:tgtEl>
                                          <p:spTgt spid="7"/>
                                        </p:tgtEl>
                                        <p:attrNameLst>
                                          <p:attrName>ppt_x</p:attrName>
                                        </p:attrNameLst>
                                      </p:cBhvr>
                                      <p:tavLst>
                                        <p:tav tm="0">
                                          <p:val>
                                            <p:strVal val="ppt_x"/>
                                          </p:val>
                                        </p:tav>
                                        <p:tav tm="100000">
                                          <p:val>
                                            <p:strVal val="ppt_x"/>
                                          </p:val>
                                        </p:tav>
                                      </p:tavLst>
                                    </p:anim>
                                    <p:anim calcmode="lin" valueType="num">
                                      <p:cBhvr additive="base">
                                        <p:cTn id="25" dur="500"/>
                                        <p:tgtEl>
                                          <p:spTgt spid="7"/>
                                        </p:tgtEl>
                                        <p:attrNameLst>
                                          <p:attrName>ppt_y</p:attrName>
                                        </p:attrNameLst>
                                      </p:cBhvr>
                                      <p:tavLst>
                                        <p:tav tm="0">
                                          <p:val>
                                            <p:strVal val="ppt_y"/>
                                          </p:val>
                                        </p:tav>
                                        <p:tav tm="100000">
                                          <p:val>
                                            <p:strVal val="1+ppt_h/2"/>
                                          </p:val>
                                        </p:tav>
                                      </p:tavLst>
                                    </p:anim>
                                    <p:set>
                                      <p:cBhvr>
                                        <p:cTn id="26" dur="1" fill="hold">
                                          <p:stCondLst>
                                            <p:cond delay="499"/>
                                          </p:stCondLst>
                                        </p:cTn>
                                        <p:tgtEl>
                                          <p:spTgt spid="7"/>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xit" presetSubtype="4" fill="hold" grpId="1" nodeType="clickEffect">
                                  <p:stCondLst>
                                    <p:cond delay="0"/>
                                  </p:stCondLst>
                                  <p:childTnLst>
                                    <p:anim calcmode="lin" valueType="num">
                                      <p:cBhvr additive="base">
                                        <p:cTn id="36" dur="500"/>
                                        <p:tgtEl>
                                          <p:spTgt spid="8"/>
                                        </p:tgtEl>
                                        <p:attrNameLst>
                                          <p:attrName>ppt_x</p:attrName>
                                        </p:attrNameLst>
                                      </p:cBhvr>
                                      <p:tavLst>
                                        <p:tav tm="0">
                                          <p:val>
                                            <p:strVal val="ppt_x"/>
                                          </p:val>
                                        </p:tav>
                                        <p:tav tm="100000">
                                          <p:val>
                                            <p:strVal val="ppt_x"/>
                                          </p:val>
                                        </p:tav>
                                      </p:tavLst>
                                    </p:anim>
                                    <p:anim calcmode="lin" valueType="num">
                                      <p:cBhvr additive="base">
                                        <p:cTn id="37" dur="500"/>
                                        <p:tgtEl>
                                          <p:spTgt spid="8"/>
                                        </p:tgtEl>
                                        <p:attrNameLst>
                                          <p:attrName>ppt_y</p:attrName>
                                        </p:attrNameLst>
                                      </p:cBhvr>
                                      <p:tavLst>
                                        <p:tav tm="0">
                                          <p:val>
                                            <p:strVal val="ppt_y"/>
                                          </p:val>
                                        </p:tav>
                                        <p:tav tm="100000">
                                          <p:val>
                                            <p:strVal val="1+ppt_h/2"/>
                                          </p:val>
                                        </p:tav>
                                      </p:tavLst>
                                    </p:anim>
                                    <p:set>
                                      <p:cBhvr>
                                        <p:cTn id="38"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7" grpId="0" animBg="1"/>
      <p:bldP spid="7" grpId="1" animBg="1"/>
      <p:bldP spid="8" grpId="0" animBg="1"/>
      <p:bldP spid="8" grpId="1"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περιεχομένου"/>
          <p:cNvSpPr>
            <a:spLocks noGrp="1"/>
          </p:cNvSpPr>
          <p:nvPr>
            <p:ph sz="quarter" idx="2"/>
          </p:nvPr>
        </p:nvSpPr>
        <p:spPr>
          <a:xfrm>
            <a:off x="428596" y="1785926"/>
            <a:ext cx="8043890" cy="4286280"/>
          </a:xfrm>
        </p:spPr>
        <p:txBody>
          <a:bodyPr>
            <a:normAutofit/>
          </a:bodyPr>
          <a:lstStyle/>
          <a:p>
            <a:r>
              <a:rPr lang="el-GR" dirty="0" smtClean="0"/>
              <a:t>Μια δημοφιλής τεχνική ελέγχου είναι ο έλεγχος μαύρου κουτιού (</a:t>
            </a:r>
            <a:r>
              <a:rPr lang="el-GR" dirty="0" err="1" smtClean="0"/>
              <a:t>black</a:t>
            </a:r>
            <a:r>
              <a:rPr lang="el-GR" dirty="0" smtClean="0"/>
              <a:t>-</a:t>
            </a:r>
            <a:r>
              <a:rPr lang="el-GR" dirty="0" err="1" smtClean="0"/>
              <a:t>box</a:t>
            </a:r>
            <a:r>
              <a:rPr lang="el-GR" dirty="0" smtClean="0"/>
              <a:t> </a:t>
            </a:r>
            <a:r>
              <a:rPr lang="el-GR" dirty="0" err="1" smtClean="0"/>
              <a:t>testing</a:t>
            </a:r>
            <a:r>
              <a:rPr lang="el-GR" dirty="0" smtClean="0"/>
              <a:t>). Ονομάζεται έτσι επειδή τα δεδομένα εισόδου στα σενάρια ελέγχου προκύπτουν από τις προδιαγραφές του προγράμματος, αγνοώντας εντελώς τον κώδικα. Δηλαδή το πρόγραμμα μοιάζει σαν να βρίσκεται μέσα σε ένα μαύρο κουτί που κρύβει το περιεχόμενό του. </a:t>
            </a:r>
          </a:p>
          <a:p>
            <a:r>
              <a:rPr lang="el-GR" sz="1900" dirty="0" smtClean="0"/>
              <a:t>Ιδανικά θα θέλαμε να ελέγξουμε όλες τις τιμές εισόδου και όλα τα πιθανά αποτελέσματα. Αυτό όμως είναι αδύνατο. Γι’ αυτό προσπαθούμε να βρούμε αντιπροσωπευτικές τιμές για τα δεδομένα εισόδου που θα παράγουν αντιπροσωπευτικά αποτελέσματα. </a:t>
            </a:r>
          </a:p>
        </p:txBody>
      </p:sp>
      <p:sp>
        <p:nvSpPr>
          <p:cNvPr id="7" name="1 - Τίτλος"/>
          <p:cNvSpPr>
            <a:spLocks noGrp="1"/>
          </p:cNvSpPr>
          <p:nvPr>
            <p:ph type="title"/>
          </p:nvPr>
        </p:nvSpPr>
        <p:spPr>
          <a:xfrm>
            <a:off x="428596" y="285728"/>
            <a:ext cx="8229600" cy="1143000"/>
          </a:xfrm>
        </p:spPr>
        <p:txBody>
          <a:bodyPr>
            <a:normAutofit/>
          </a:bodyPr>
          <a:lstStyle/>
          <a:p>
            <a:pPr algn="ctr"/>
            <a:r>
              <a:rPr lang="el-GR" b="1" dirty="0" smtClean="0">
                <a:solidFill>
                  <a:srgbClr val="FF0000"/>
                </a:solidFill>
              </a:rPr>
              <a:t>ΜΕΘΟΔΟΣ «Μαύρο Κουτί»</a:t>
            </a:r>
            <a:endParaRPr lang="el-G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Θέση περιεχομένου"/>
          <p:cNvSpPr>
            <a:spLocks noGrp="1"/>
          </p:cNvSpPr>
          <p:nvPr>
            <p:ph sz="quarter" idx="4"/>
          </p:nvPr>
        </p:nvSpPr>
        <p:spPr>
          <a:xfrm>
            <a:off x="428596" y="1428736"/>
            <a:ext cx="7827989" cy="5286412"/>
          </a:xfrm>
        </p:spPr>
        <p:txBody>
          <a:bodyPr>
            <a:normAutofit fontScale="85000" lnSpcReduction="20000"/>
          </a:bodyPr>
          <a:lstStyle/>
          <a:p>
            <a:r>
              <a:rPr lang="el-GR" sz="2400" dirty="0" smtClean="0"/>
              <a:t>Το πρώτο βήμα είναι η </a:t>
            </a:r>
            <a:r>
              <a:rPr lang="el-GR" sz="2400" dirty="0" smtClean="0">
                <a:solidFill>
                  <a:srgbClr val="FF0000"/>
                </a:solidFill>
              </a:rPr>
              <a:t>δημιουργία ισοδύναμων διαστημάτων </a:t>
            </a:r>
            <a:r>
              <a:rPr lang="el-GR" sz="2400" dirty="0" smtClean="0"/>
              <a:t>τιμών (</a:t>
            </a:r>
            <a:r>
              <a:rPr lang="el-GR" sz="2400" dirty="0" err="1" smtClean="0"/>
              <a:t>equivalence</a:t>
            </a:r>
            <a:r>
              <a:rPr lang="el-GR" sz="2400" dirty="0" smtClean="0"/>
              <a:t> </a:t>
            </a:r>
            <a:r>
              <a:rPr lang="el-GR" sz="2400" dirty="0" err="1" smtClean="0"/>
              <a:t>partitioning</a:t>
            </a:r>
            <a:r>
              <a:rPr lang="el-GR" sz="2400" dirty="0" smtClean="0"/>
              <a:t>) για τα δεδομένα εισόδου. Τα διαστήματα θεωρούνται ισοδύναμα, καθώς αν δεν υπάρχουν λάθη, τότε όλες οι τιμές ενός διαστήματος εισόδου θα παράγουν τιμές που θα ανήκουν στο ίδιο διάστημα αποτελεσμάτων. </a:t>
            </a:r>
          </a:p>
          <a:p>
            <a:r>
              <a:rPr lang="el-GR" sz="2400" dirty="0" smtClean="0"/>
              <a:t>Μετά τον καθορισμό των διαστημάτων πρέπει να επιλεγούν τιμές για τα σενάρια ελέγχου που να καλύπτουν όλα τα διαστήματα. Αφού τα διαστήματα είναι ισοδύναμα, μπορεί να επιλεγεί οποιαδήποτε τιμή από κάθε διάστημα. Μια καλύτερη στρατηγική είναι να γίνει </a:t>
            </a:r>
            <a:r>
              <a:rPr lang="el-GR" sz="2400" dirty="0" smtClean="0">
                <a:solidFill>
                  <a:srgbClr val="FF0000"/>
                </a:solidFill>
              </a:rPr>
              <a:t>έλεγχος των ακραίων τιμών </a:t>
            </a:r>
            <a:r>
              <a:rPr lang="el-GR" sz="2400" dirty="0" smtClean="0"/>
              <a:t>κάθε διαστήματος (</a:t>
            </a:r>
            <a:r>
              <a:rPr lang="el-GR" sz="2400" dirty="0" err="1" smtClean="0"/>
              <a:t>boundary</a:t>
            </a:r>
            <a:r>
              <a:rPr lang="el-GR" sz="2400" dirty="0" smtClean="0"/>
              <a:t> </a:t>
            </a:r>
            <a:r>
              <a:rPr lang="el-GR" sz="2400" dirty="0" err="1" smtClean="0"/>
              <a:t>value</a:t>
            </a:r>
            <a:r>
              <a:rPr lang="el-GR" sz="2400" dirty="0" smtClean="0"/>
              <a:t> </a:t>
            </a:r>
            <a:r>
              <a:rPr lang="el-GR" sz="2400" dirty="0" err="1" smtClean="0"/>
              <a:t>analysis</a:t>
            </a:r>
            <a:r>
              <a:rPr lang="el-GR" sz="2400" dirty="0" smtClean="0"/>
              <a:t>), καθώς η εμπειρία έχει δείξει ότι τα περισσότερα λάθη γίνονται σε αυτά τα σημεία.</a:t>
            </a:r>
          </a:p>
          <a:p>
            <a:r>
              <a:rPr lang="el-GR" sz="2400" dirty="0" smtClean="0">
                <a:solidFill>
                  <a:srgbClr val="FF0000"/>
                </a:solidFill>
              </a:rPr>
              <a:t>Δημιουργία σεναρίων ελέγχου .</a:t>
            </a:r>
            <a:r>
              <a:rPr lang="el-GR" sz="2400" dirty="0" smtClean="0"/>
              <a:t>Ένα σενάριο ελέγχου περιγράφει τα δεδομένα εισόδου ολόκληρου του προγράμματος ή τμήματος του προγράμματος (διαδικασία, συνάρτηση) και τα αναμενόμενα αποτελέσματα. Τα σενάρια ελέγχου εκτελούνται, είτε σε πραγματικό περιβάλλον προγραμματισμού είτε εικονικά με δημιουργία πίνακα τιμών των μεταβλητών. Σε περίπτωση αποκλίσεων μεταξύ των αναμενόμενων και των πραγματικών αποτελεσμάτων, υπάρχει λάθος το οποίο πρέπει να εντοπιστεί και να διορθωθεί.</a:t>
            </a:r>
            <a:endParaRPr lang="el-GR" sz="2400" dirty="0" smtClean="0">
              <a:solidFill>
                <a:srgbClr val="FF0000"/>
              </a:solidFill>
            </a:endParaRPr>
          </a:p>
          <a:p>
            <a:endParaRPr lang="el-GR" sz="2400" dirty="0" smtClean="0"/>
          </a:p>
          <a:p>
            <a:endParaRPr lang="el-GR" dirty="0"/>
          </a:p>
        </p:txBody>
      </p:sp>
      <p:sp>
        <p:nvSpPr>
          <p:cNvPr id="7" name="1 - Τίτλος"/>
          <p:cNvSpPr>
            <a:spLocks noGrp="1"/>
          </p:cNvSpPr>
          <p:nvPr>
            <p:ph type="title"/>
          </p:nvPr>
        </p:nvSpPr>
        <p:spPr>
          <a:xfrm>
            <a:off x="357158" y="357166"/>
            <a:ext cx="8229600" cy="928694"/>
          </a:xfrm>
        </p:spPr>
        <p:txBody>
          <a:bodyPr>
            <a:normAutofit/>
          </a:bodyPr>
          <a:lstStyle/>
          <a:p>
            <a:pPr algn="ctr"/>
            <a:r>
              <a:rPr lang="el-GR" b="1" dirty="0" smtClean="0">
                <a:solidFill>
                  <a:srgbClr val="FF0000"/>
                </a:solidFill>
              </a:rPr>
              <a:t>ΜΕΘΟΔΟΣ «Μαύρο Κουτί»</a:t>
            </a:r>
            <a:endParaRPr lang="el-G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142852"/>
            <a:ext cx="8229600" cy="714380"/>
          </a:xfrm>
        </p:spPr>
        <p:txBody>
          <a:bodyPr>
            <a:normAutofit fontScale="90000"/>
          </a:bodyPr>
          <a:lstStyle/>
          <a:p>
            <a:pPr algn="ctr"/>
            <a:r>
              <a:rPr lang="el-GR" b="1" dirty="0" smtClean="0">
                <a:solidFill>
                  <a:srgbClr val="FF0000"/>
                </a:solidFill>
              </a:rPr>
              <a:t>ΜΕΘΟΔΟΣ «Μαύρο Κουτί»</a:t>
            </a:r>
            <a:endParaRPr lang="el-GR" dirty="0"/>
          </a:p>
        </p:txBody>
      </p:sp>
      <p:sp>
        <p:nvSpPr>
          <p:cNvPr id="3" name="2 - Θέση κειμένου"/>
          <p:cNvSpPr>
            <a:spLocks noGrp="1"/>
          </p:cNvSpPr>
          <p:nvPr>
            <p:ph type="body" idx="1"/>
          </p:nvPr>
        </p:nvSpPr>
        <p:spPr>
          <a:xfrm>
            <a:off x="214282" y="1142984"/>
            <a:ext cx="8643998" cy="2286016"/>
          </a:xfrm>
        </p:spPr>
        <p:txBody>
          <a:bodyPr/>
          <a:lstStyle/>
          <a:p>
            <a:r>
              <a:rPr lang="el-GR" sz="1800" b="0" dirty="0" smtClean="0">
                <a:solidFill>
                  <a:schemeClr val="tx1"/>
                </a:solidFill>
              </a:rPr>
              <a:t>Η βαθμολογία στις γραπτές δοκιμασίες τετραμήνου στο Λύκειο δίνεται με ακέραιους αριθμούς στην κλίμακα από 0 έως και 20. Να αναπτύξετε πρόγραμμα σε ΓΛΩΣΣΑ που να διαβάζει τη βαθμολογία σε μια γραπτή δοκιμασία και στη συνέχεια να εμφανίζει μήνυμα «Επιτυχής εξέταση», αν η βαθμολογία είναι τουλάχιστον 10, και μήνυμα «Ανεπιτυχής εξέταση» αν η βαθμολογία είναι μικρότερη από 10. Σε περίπτωση που δοθεί τιμή εκτός του διαστήματος 0-20 να εμφανίζεται μήνυμα λάθους «Μη έγκυρη βαθμολογία». Με βάση τις παραπάνω προδιαγραφές, προσπαθήστε να δημιουργήσετε κατάλληλα σενάρια για να πραγματοποιήσετε έλεγχο ακραίων τιμών</a:t>
            </a:r>
          </a:p>
        </p:txBody>
      </p:sp>
      <p:sp>
        <p:nvSpPr>
          <p:cNvPr id="5" name="4 - Θέση περιεχομένου"/>
          <p:cNvSpPr>
            <a:spLocks noGrp="1"/>
          </p:cNvSpPr>
          <p:nvPr>
            <p:ph sz="quarter" idx="2"/>
          </p:nvPr>
        </p:nvSpPr>
        <p:spPr>
          <a:xfrm>
            <a:off x="428596" y="3714752"/>
            <a:ext cx="8358246" cy="1571636"/>
          </a:xfrm>
        </p:spPr>
        <p:txBody>
          <a:bodyPr>
            <a:noAutofit/>
          </a:bodyPr>
          <a:lstStyle/>
          <a:p>
            <a:r>
              <a:rPr lang="el-GR" sz="1800" b="1" dirty="0" smtClean="0">
                <a:solidFill>
                  <a:srgbClr val="FF0000"/>
                </a:solidFill>
              </a:rPr>
              <a:t>Βήμα 1ο : </a:t>
            </a:r>
            <a:r>
              <a:rPr lang="el-GR" sz="1800" dirty="0" smtClean="0"/>
              <a:t>Δημιουργία ισοδύναμων διαστημάτων </a:t>
            </a:r>
          </a:p>
          <a:p>
            <a:r>
              <a:rPr lang="el-GR" sz="1800" dirty="0" smtClean="0"/>
              <a:t>Από την εκφώνηση είναι προφανές ότι υπάρχουν δύο διαστήματα για την είσοδο: </a:t>
            </a:r>
          </a:p>
          <a:p>
            <a:r>
              <a:rPr lang="el-GR" sz="1800" dirty="0" smtClean="0"/>
              <a:t> 0 &lt;= βαθμός &lt; 10    &amp;  10 &lt;= βαθμός &lt;= 20 </a:t>
            </a:r>
          </a:p>
          <a:p>
            <a:r>
              <a:rPr lang="el-GR" sz="1800" dirty="0" smtClean="0"/>
              <a:t>Επίσης υπάρχουν δύο διαστήματα μη έγκυρων τιμών εισόδου: </a:t>
            </a:r>
          </a:p>
          <a:p>
            <a:r>
              <a:rPr lang="el-GR" sz="1800" dirty="0" smtClean="0"/>
              <a:t>βαθμός &lt; 0   &amp;	 βαθμός &gt; 20</a:t>
            </a:r>
            <a:endParaRPr lang="el-GR" sz="1800" dirty="0"/>
          </a:p>
        </p:txBody>
      </p:sp>
      <p:graphicFrame>
        <p:nvGraphicFramePr>
          <p:cNvPr id="7" name="6 - Πίνακας"/>
          <p:cNvGraphicFramePr>
            <a:graphicFrameLocks noGrp="1"/>
          </p:cNvGraphicFramePr>
          <p:nvPr/>
        </p:nvGraphicFramePr>
        <p:xfrm>
          <a:off x="500034" y="5715016"/>
          <a:ext cx="7786742" cy="571504"/>
        </p:xfrm>
        <a:graphic>
          <a:graphicData uri="http://schemas.openxmlformats.org/drawingml/2006/table">
            <a:tbl>
              <a:tblPr/>
              <a:tblGrid>
                <a:gridCol w="1634658"/>
                <a:gridCol w="1794366"/>
                <a:gridCol w="2724654"/>
                <a:gridCol w="1633064"/>
              </a:tblGrid>
              <a:tr h="571504">
                <a:tc>
                  <a:txBody>
                    <a:bodyPr/>
                    <a:lstStyle/>
                    <a:p>
                      <a:pPr algn="r">
                        <a:lnSpc>
                          <a:spcPct val="115000"/>
                        </a:lnSpc>
                        <a:spcBef>
                          <a:spcPts val="600"/>
                        </a:spcBef>
                        <a:spcAft>
                          <a:spcPts val="0"/>
                        </a:spcAft>
                      </a:pPr>
                      <a:r>
                        <a:rPr lang="el-GR" sz="1100" dirty="0">
                          <a:latin typeface="Calibri"/>
                          <a:ea typeface="Times New Roman"/>
                          <a:cs typeface="Times New Roman"/>
                        </a:rPr>
                        <a:t>-----------------------&gt;</a:t>
                      </a:r>
                    </a:p>
                    <a:p>
                      <a:pPr algn="r">
                        <a:lnSpc>
                          <a:spcPct val="115000"/>
                        </a:lnSpc>
                        <a:spcAft>
                          <a:spcPts val="0"/>
                        </a:spcAft>
                      </a:pPr>
                      <a:r>
                        <a:rPr lang="el-GR" sz="1100" dirty="0">
                          <a:latin typeface="Calibri"/>
                          <a:ea typeface="Times New Roman"/>
                          <a:cs typeface="Times New Roman"/>
                        </a:rPr>
                        <a:t>Μη </a:t>
                      </a:r>
                      <a:r>
                        <a:rPr lang="el-GR" sz="1100" dirty="0" smtClean="0">
                          <a:latin typeface="Calibri"/>
                          <a:ea typeface="Times New Roman"/>
                          <a:cs typeface="Times New Roman"/>
                        </a:rPr>
                        <a:t>έγκυρη</a:t>
                      </a:r>
                      <a:r>
                        <a:rPr lang="el-GR" sz="1100" baseline="0" dirty="0" smtClean="0">
                          <a:latin typeface="Calibri"/>
                          <a:ea typeface="Times New Roman"/>
                          <a:cs typeface="Times New Roman"/>
                        </a:rPr>
                        <a:t> βαθμολογία</a:t>
                      </a:r>
                      <a:endParaRPr lang="el-GR" sz="1100" dirty="0">
                        <a:latin typeface="Calibri"/>
                        <a:ea typeface="Times New Roman"/>
                        <a:cs typeface="Times New Roman"/>
                      </a:endParaRPr>
                    </a:p>
                  </a:txBody>
                  <a:tcPr marL="67387" marR="6738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b="1" dirty="0" smtClean="0">
                          <a:latin typeface="Calibri"/>
                          <a:ea typeface="Times New Roman"/>
                          <a:cs typeface="Times New Roman"/>
                        </a:rPr>
                        <a:t>0</a:t>
                      </a:r>
                      <a:r>
                        <a:rPr lang="en-US" sz="1100" dirty="0" smtClean="0">
                          <a:latin typeface="Calibri"/>
                          <a:ea typeface="Times New Roman"/>
                          <a:cs typeface="Times New Roman"/>
                        </a:rPr>
                        <a:t>&lt;------</a:t>
                      </a:r>
                      <a:r>
                        <a:rPr lang="el-GR" sz="1100" dirty="0">
                          <a:latin typeface="Calibri"/>
                          <a:ea typeface="Times New Roman"/>
                          <a:cs typeface="Times New Roman"/>
                        </a:rPr>
                        <a:t>--</a:t>
                      </a:r>
                      <a:r>
                        <a:rPr lang="en-US" sz="1100" dirty="0" smtClean="0">
                          <a:latin typeface="Calibri"/>
                          <a:ea typeface="Times New Roman"/>
                          <a:cs typeface="Times New Roman"/>
                        </a:rPr>
                        <a:t>-------&gt;</a:t>
                      </a:r>
                      <a:endParaRPr lang="el-GR" sz="1100" dirty="0">
                        <a:latin typeface="Calibri"/>
                        <a:ea typeface="Times New Roman"/>
                        <a:cs typeface="Times New Roman"/>
                      </a:endParaRPr>
                    </a:p>
                    <a:p>
                      <a:pPr algn="ctr">
                        <a:lnSpc>
                          <a:spcPct val="115000"/>
                        </a:lnSpc>
                        <a:spcAft>
                          <a:spcPts val="0"/>
                        </a:spcAft>
                      </a:pPr>
                      <a:r>
                        <a:rPr lang="el-GR" sz="1100" dirty="0" smtClean="0">
                          <a:latin typeface="Calibri"/>
                          <a:ea typeface="Times New Roman"/>
                          <a:cs typeface="Times New Roman"/>
                        </a:rPr>
                        <a:t>Ανεπιτυχής εξέταση</a:t>
                      </a:r>
                      <a:endParaRPr lang="el-GR" sz="1100" dirty="0">
                        <a:latin typeface="Calibri"/>
                        <a:ea typeface="Times New Roman"/>
                        <a:cs typeface="Times New Roman"/>
                      </a:endParaRPr>
                    </a:p>
                  </a:txBody>
                  <a:tcPr marL="67387" marR="673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dirty="0" smtClean="0">
                          <a:latin typeface="Calibri"/>
                          <a:ea typeface="Times New Roman"/>
                          <a:cs typeface="Times New Roman"/>
                        </a:rPr>
                        <a:t>10&lt;----------------------------------------------&gt;</a:t>
                      </a:r>
                      <a:r>
                        <a:rPr lang="el-GR" sz="1100" b="1" dirty="0" smtClean="0">
                          <a:latin typeface="Calibri"/>
                          <a:ea typeface="Times New Roman"/>
                          <a:cs typeface="Times New Roman"/>
                        </a:rPr>
                        <a:t>20</a:t>
                      </a:r>
                      <a:endParaRPr lang="el-GR" sz="1100" dirty="0">
                        <a:latin typeface="Calibri"/>
                        <a:ea typeface="Times New Roman"/>
                        <a:cs typeface="Times New Roman"/>
                      </a:endParaRPr>
                    </a:p>
                    <a:p>
                      <a:pPr algn="ctr">
                        <a:lnSpc>
                          <a:spcPct val="115000"/>
                        </a:lnSpc>
                        <a:spcAft>
                          <a:spcPts val="0"/>
                        </a:spcAft>
                      </a:pPr>
                      <a:r>
                        <a:rPr lang="el-GR" sz="1100" dirty="0" smtClean="0">
                          <a:latin typeface="Calibri"/>
                          <a:ea typeface="Times New Roman"/>
                          <a:cs typeface="Times New Roman"/>
                        </a:rPr>
                        <a:t>Επιτυχής εξέταση</a:t>
                      </a:r>
                      <a:endParaRPr lang="el-GR" sz="1100" dirty="0">
                        <a:latin typeface="Calibri"/>
                        <a:ea typeface="Times New Roman"/>
                        <a:cs typeface="Times New Roman"/>
                      </a:endParaRPr>
                    </a:p>
                  </a:txBody>
                  <a:tcPr marL="67387" marR="673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l-GR" sz="1100" dirty="0">
                          <a:latin typeface="Calibri"/>
                          <a:ea typeface="Times New Roman"/>
                          <a:cs typeface="Times New Roman"/>
                        </a:rPr>
                        <a:t>&lt;-----------------------</a:t>
                      </a:r>
                    </a:p>
                    <a:p>
                      <a:pPr>
                        <a:lnSpc>
                          <a:spcPct val="115000"/>
                        </a:lnSpc>
                        <a:spcAft>
                          <a:spcPts val="0"/>
                        </a:spcAft>
                      </a:pPr>
                      <a:r>
                        <a:rPr lang="el-GR" sz="1100" dirty="0">
                          <a:latin typeface="Calibri"/>
                          <a:ea typeface="Times New Roman"/>
                          <a:cs typeface="Times New Roman"/>
                        </a:rPr>
                        <a:t>Μη </a:t>
                      </a:r>
                      <a:r>
                        <a:rPr lang="el-GR" sz="1100" dirty="0" smtClean="0">
                          <a:latin typeface="Calibri"/>
                          <a:ea typeface="Times New Roman"/>
                          <a:cs typeface="Times New Roman"/>
                        </a:rPr>
                        <a:t>έγκυρη βαθμολογία </a:t>
                      </a:r>
                      <a:endParaRPr lang="el-GR" sz="1100" dirty="0">
                        <a:latin typeface="Calibri"/>
                        <a:ea typeface="Times New Roman"/>
                        <a:cs typeface="Times New Roman"/>
                      </a:endParaRPr>
                    </a:p>
                  </a:txBody>
                  <a:tcPr marL="67387" marR="67387" marT="0" marB="0">
                    <a:lnL w="12700" cap="flat" cmpd="sng" algn="ctr">
                      <a:solidFill>
                        <a:srgbClr val="000000"/>
                      </a:solidFill>
                      <a:prstDash val="solid"/>
                      <a:round/>
                      <a:headEnd type="none" w="med" len="med"/>
                      <a:tailEnd type="none" w="med" len="med"/>
                    </a:lnL>
                    <a:lnR>
                      <a:noFill/>
                    </a:lnR>
                    <a:lnT>
                      <a:noFill/>
                    </a:lnT>
                    <a:lnB>
                      <a:noFill/>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additive="base">
                                        <p:cTn id="1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 calcmode="lin" valueType="num">
                                      <p:cBhvr additive="base">
                                        <p:cTn id="2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5">
                                            <p:txEl>
                                              <p:pRg st="3" end="3"/>
                                            </p:txEl>
                                          </p:spTgt>
                                        </p:tgtEl>
                                        <p:attrNameLst>
                                          <p:attrName>style.visibility</p:attrName>
                                        </p:attrNameLst>
                                      </p:cBhvr>
                                      <p:to>
                                        <p:strVal val="visible"/>
                                      </p:to>
                                    </p:set>
                                    <p:anim calcmode="lin" valueType="num">
                                      <p:cBhvr additive="base">
                                        <p:cTn id="2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3" end="3"/>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5">
                                            <p:txEl>
                                              <p:pRg st="4" end="4"/>
                                            </p:txEl>
                                          </p:spTgt>
                                        </p:tgtEl>
                                        <p:attrNameLst>
                                          <p:attrName>style.visibility</p:attrName>
                                        </p:attrNameLst>
                                      </p:cBhvr>
                                      <p:to>
                                        <p:strVal val="visible"/>
                                      </p:to>
                                    </p:set>
                                    <p:anim calcmode="lin" valueType="num">
                                      <p:cBhvr additive="base">
                                        <p:cTn id="33"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7"/>
                                        </p:tgtEl>
                                        <p:attrNameLst>
                                          <p:attrName>style.visibility</p:attrName>
                                        </p:attrNameLst>
                                      </p:cBhvr>
                                      <p:to>
                                        <p:strVal val="visible"/>
                                      </p:to>
                                    </p:set>
                                    <p:anim calcmode="lin" valueType="num">
                                      <p:cBhvr additive="base">
                                        <p:cTn id="39" dur="500" fill="hold"/>
                                        <p:tgtEl>
                                          <p:spTgt spid="7"/>
                                        </p:tgtEl>
                                        <p:attrNameLst>
                                          <p:attrName>ppt_x</p:attrName>
                                        </p:attrNameLst>
                                      </p:cBhvr>
                                      <p:tavLst>
                                        <p:tav tm="0">
                                          <p:val>
                                            <p:strVal val="#ppt_x"/>
                                          </p:val>
                                        </p:tav>
                                        <p:tav tm="100000">
                                          <p:val>
                                            <p:strVal val="#ppt_x"/>
                                          </p:val>
                                        </p:tav>
                                      </p:tavLst>
                                    </p:anim>
                                    <p:anim calcmode="lin" valueType="num">
                                      <p:cBhvr additive="base">
                                        <p:cTn id="4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653210"/>
          </a:xfrm>
        </p:spPr>
        <p:txBody>
          <a:bodyPr>
            <a:normAutofit fontScale="90000"/>
          </a:bodyPr>
          <a:lstStyle/>
          <a:p>
            <a:r>
              <a:rPr lang="el-GR" sz="4400" dirty="0" smtClean="0"/>
              <a:t>.</a:t>
            </a:r>
            <a:r>
              <a:rPr lang="el-GR" dirty="0" smtClean="0"/>
              <a:t/>
            </a:r>
            <a:br>
              <a:rPr lang="el-GR" dirty="0" smtClean="0"/>
            </a:br>
            <a:r>
              <a:rPr lang="el-GR" sz="4400" b="1" dirty="0" smtClean="0">
                <a:solidFill>
                  <a:srgbClr val="FF0000"/>
                </a:solidFill>
              </a:rPr>
              <a:t>Λογικά/Λάθη κατά την εκτέλεση</a:t>
            </a:r>
            <a:endParaRPr lang="el-GR" sz="4400" b="1" dirty="0">
              <a:solidFill>
                <a:srgbClr val="FF0000"/>
              </a:solidFill>
            </a:endParaRPr>
          </a:p>
        </p:txBody>
      </p:sp>
      <p:sp>
        <p:nvSpPr>
          <p:cNvPr id="3" name="2 - Θέση περιεχομένου"/>
          <p:cNvSpPr>
            <a:spLocks noGrp="1"/>
          </p:cNvSpPr>
          <p:nvPr>
            <p:ph idx="1"/>
          </p:nvPr>
        </p:nvSpPr>
        <p:spPr/>
        <p:txBody>
          <a:bodyPr>
            <a:normAutofit/>
          </a:bodyPr>
          <a:lstStyle/>
          <a:p>
            <a:r>
              <a:rPr lang="el-GR" dirty="0" smtClean="0"/>
              <a:t>Τα λάθη που </a:t>
            </a:r>
            <a:r>
              <a:rPr lang="el-GR" dirty="0" smtClean="0">
                <a:solidFill>
                  <a:srgbClr val="FF0000"/>
                </a:solidFill>
              </a:rPr>
              <a:t>κυρίως</a:t>
            </a:r>
            <a:r>
              <a:rPr lang="el-GR" dirty="0" smtClean="0"/>
              <a:t> μας απασχολούν κατά την διαδικασία της </a:t>
            </a:r>
            <a:r>
              <a:rPr lang="el-GR" dirty="0" err="1" smtClean="0"/>
              <a:t>εκσφαλμάτωσης</a:t>
            </a:r>
            <a:r>
              <a:rPr lang="el-GR" dirty="0" smtClean="0"/>
              <a:t> είναι τα </a:t>
            </a:r>
            <a:r>
              <a:rPr lang="el-GR" b="1" dirty="0" smtClean="0">
                <a:solidFill>
                  <a:srgbClr val="FF0000"/>
                </a:solidFill>
              </a:rPr>
              <a:t>λογικά</a:t>
            </a:r>
            <a:r>
              <a:rPr lang="el-GR" dirty="0" smtClean="0">
                <a:solidFill>
                  <a:srgbClr val="FF0000"/>
                </a:solidFill>
              </a:rPr>
              <a:t> </a:t>
            </a:r>
            <a:r>
              <a:rPr lang="el-GR" dirty="0" smtClean="0"/>
              <a:t>και τα </a:t>
            </a:r>
            <a:r>
              <a:rPr lang="el-GR" dirty="0" smtClean="0">
                <a:solidFill>
                  <a:srgbClr val="FF0000"/>
                </a:solidFill>
              </a:rPr>
              <a:t>λάθη κατά τον χρόνο εκτέλεσης </a:t>
            </a:r>
            <a:r>
              <a:rPr lang="el-GR" dirty="0" smtClean="0"/>
              <a:t>του προγράμματος.</a:t>
            </a:r>
          </a:p>
          <a:p>
            <a:r>
              <a:rPr lang="el-GR" dirty="0" smtClean="0"/>
              <a:t>Κατά την διαδικασία αυτή χρησιμοποιούνται διάφορα σενάρια ελέγχου. </a:t>
            </a:r>
          </a:p>
          <a:p>
            <a:r>
              <a:rPr lang="el-GR" dirty="0" smtClean="0"/>
              <a:t>Ένα </a:t>
            </a:r>
            <a:r>
              <a:rPr lang="el-GR" b="1" dirty="0" smtClean="0">
                <a:solidFill>
                  <a:srgbClr val="FF0000"/>
                </a:solidFill>
              </a:rPr>
              <a:t>σενάριο ελέγχου </a:t>
            </a:r>
            <a:r>
              <a:rPr lang="el-GR" dirty="0" smtClean="0"/>
              <a:t>περιλαμβάνει την περιγραφή των δεδομένων εισόδου τμήματος ή ολόκληρου του προγράμματος και τα αναμενόμενα αποτελέσματα.  </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285728"/>
            <a:ext cx="8229600" cy="857256"/>
          </a:xfrm>
        </p:spPr>
        <p:txBody>
          <a:bodyPr/>
          <a:lstStyle/>
          <a:p>
            <a:pPr algn="ctr"/>
            <a:r>
              <a:rPr lang="el-GR" b="1" dirty="0" smtClean="0">
                <a:solidFill>
                  <a:srgbClr val="FF0000"/>
                </a:solidFill>
              </a:rPr>
              <a:t>ΜΕΘΟΔΟΣ «Μαύρο Κουτί»</a:t>
            </a:r>
            <a:endParaRPr lang="el-GR" dirty="0"/>
          </a:p>
        </p:txBody>
      </p:sp>
      <p:sp>
        <p:nvSpPr>
          <p:cNvPr id="5" name="4 - Θέση περιεχομένου"/>
          <p:cNvSpPr>
            <a:spLocks noGrp="1"/>
          </p:cNvSpPr>
          <p:nvPr>
            <p:ph sz="quarter" idx="2"/>
          </p:nvPr>
        </p:nvSpPr>
        <p:spPr>
          <a:xfrm>
            <a:off x="428596" y="1571612"/>
            <a:ext cx="8329642" cy="2057408"/>
          </a:xfrm>
        </p:spPr>
        <p:txBody>
          <a:bodyPr>
            <a:normAutofit fontScale="92500" lnSpcReduction="10000"/>
          </a:bodyPr>
          <a:lstStyle/>
          <a:p>
            <a:r>
              <a:rPr lang="el-GR" dirty="0" smtClean="0">
                <a:solidFill>
                  <a:srgbClr val="FF0000"/>
                </a:solidFill>
              </a:rPr>
              <a:t>Βήμα 2ο : </a:t>
            </a:r>
            <a:r>
              <a:rPr lang="el-GR" dirty="0" smtClean="0"/>
              <a:t>Καθορισμός ακραίων τιμών διαστημάτων Τα διαστήματα των δεδομένων εισόδου απεικονίζονται στο προηγούμενο Διάγραμμα, όπου φαίνεται ότι λείπουν κάποια άκρα. Για να τα υπολογίσουμε αρκεί να προσθέσουμε ή να αφαιρέσουμε 1 από το άκρο του προηγούμενου ή επόμενου διαστήματος αντίστοιχα, αφού σύμφωνα με την εκφώνηση η είσοδος είναι ένας ακέραιος αριθμός. Με αυτό τον τρόπο καταλήγουμε στο επόμενο Διάγραμμα</a:t>
            </a:r>
            <a:endParaRPr lang="el-GR" dirty="0"/>
          </a:p>
        </p:txBody>
      </p:sp>
      <p:graphicFrame>
        <p:nvGraphicFramePr>
          <p:cNvPr id="7" name="6 - Πίνακας"/>
          <p:cNvGraphicFramePr>
            <a:graphicFrameLocks noGrp="1"/>
          </p:cNvGraphicFramePr>
          <p:nvPr/>
        </p:nvGraphicFramePr>
        <p:xfrm>
          <a:off x="500034" y="4143380"/>
          <a:ext cx="7786742" cy="578358"/>
        </p:xfrm>
        <a:graphic>
          <a:graphicData uri="http://schemas.openxmlformats.org/drawingml/2006/table">
            <a:tbl>
              <a:tblPr/>
              <a:tblGrid>
                <a:gridCol w="1634658"/>
                <a:gridCol w="1794366"/>
                <a:gridCol w="2724654"/>
                <a:gridCol w="1633064"/>
              </a:tblGrid>
              <a:tr h="571504">
                <a:tc>
                  <a:txBody>
                    <a:bodyPr/>
                    <a:lstStyle/>
                    <a:p>
                      <a:pPr algn="r">
                        <a:lnSpc>
                          <a:spcPct val="115000"/>
                        </a:lnSpc>
                        <a:spcBef>
                          <a:spcPts val="600"/>
                        </a:spcBef>
                        <a:spcAft>
                          <a:spcPts val="0"/>
                        </a:spcAft>
                      </a:pPr>
                      <a:r>
                        <a:rPr lang="el-GR" sz="1100" dirty="0" smtClean="0">
                          <a:latin typeface="Calibri"/>
                          <a:ea typeface="Times New Roman"/>
                          <a:cs typeface="Times New Roman"/>
                        </a:rPr>
                        <a:t>-----------------------&gt;-1</a:t>
                      </a:r>
                      <a:endParaRPr lang="el-GR" sz="1100" dirty="0">
                        <a:latin typeface="Calibri"/>
                        <a:ea typeface="Times New Roman"/>
                        <a:cs typeface="Times New Roman"/>
                      </a:endParaRPr>
                    </a:p>
                    <a:p>
                      <a:pPr algn="r">
                        <a:lnSpc>
                          <a:spcPct val="115000"/>
                        </a:lnSpc>
                        <a:spcAft>
                          <a:spcPts val="0"/>
                        </a:spcAft>
                      </a:pPr>
                      <a:r>
                        <a:rPr lang="el-GR" sz="1100" dirty="0">
                          <a:latin typeface="Calibri"/>
                          <a:ea typeface="Times New Roman"/>
                          <a:cs typeface="Times New Roman"/>
                        </a:rPr>
                        <a:t>Μη </a:t>
                      </a:r>
                      <a:r>
                        <a:rPr lang="el-GR" sz="1100" dirty="0" smtClean="0">
                          <a:latin typeface="Calibri"/>
                          <a:ea typeface="Times New Roman"/>
                          <a:cs typeface="Times New Roman"/>
                        </a:rPr>
                        <a:t>έγκυρη</a:t>
                      </a:r>
                      <a:r>
                        <a:rPr lang="el-GR" sz="1100" baseline="0" dirty="0" smtClean="0">
                          <a:latin typeface="Calibri"/>
                          <a:ea typeface="Times New Roman"/>
                          <a:cs typeface="Times New Roman"/>
                        </a:rPr>
                        <a:t> βαθμολογία</a:t>
                      </a:r>
                      <a:endParaRPr lang="el-GR" sz="1100" dirty="0">
                        <a:latin typeface="Calibri"/>
                        <a:ea typeface="Times New Roman"/>
                        <a:cs typeface="Times New Roman"/>
                      </a:endParaRPr>
                    </a:p>
                  </a:txBody>
                  <a:tcPr marL="67387" marR="6738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b="1" dirty="0" smtClean="0">
                          <a:latin typeface="Calibri"/>
                          <a:ea typeface="Times New Roman"/>
                          <a:cs typeface="Times New Roman"/>
                        </a:rPr>
                        <a:t>0</a:t>
                      </a:r>
                      <a:r>
                        <a:rPr lang="en-US" sz="1100" dirty="0" smtClean="0">
                          <a:latin typeface="Calibri"/>
                          <a:ea typeface="Times New Roman"/>
                          <a:cs typeface="Times New Roman"/>
                        </a:rPr>
                        <a:t>&lt;------</a:t>
                      </a:r>
                      <a:r>
                        <a:rPr lang="el-GR" sz="1100" dirty="0">
                          <a:latin typeface="Calibri"/>
                          <a:ea typeface="Times New Roman"/>
                          <a:cs typeface="Times New Roman"/>
                        </a:rPr>
                        <a:t>--</a:t>
                      </a:r>
                      <a:r>
                        <a:rPr lang="en-US" sz="1100" dirty="0" smtClean="0">
                          <a:latin typeface="Calibri"/>
                          <a:ea typeface="Times New Roman"/>
                          <a:cs typeface="Times New Roman"/>
                        </a:rPr>
                        <a:t>-------&gt;</a:t>
                      </a:r>
                      <a:r>
                        <a:rPr lang="el-GR" sz="1100" dirty="0" smtClean="0">
                          <a:latin typeface="Calibri"/>
                          <a:ea typeface="Times New Roman"/>
                          <a:cs typeface="Times New Roman"/>
                        </a:rPr>
                        <a:t>9</a:t>
                      </a:r>
                      <a:endParaRPr lang="el-GR" sz="1100" dirty="0">
                        <a:latin typeface="Calibri"/>
                        <a:ea typeface="Times New Roman"/>
                        <a:cs typeface="Times New Roman"/>
                      </a:endParaRPr>
                    </a:p>
                    <a:p>
                      <a:pPr algn="ctr">
                        <a:lnSpc>
                          <a:spcPct val="115000"/>
                        </a:lnSpc>
                        <a:spcAft>
                          <a:spcPts val="0"/>
                        </a:spcAft>
                      </a:pPr>
                      <a:r>
                        <a:rPr lang="el-GR" sz="1100" dirty="0" smtClean="0">
                          <a:latin typeface="Calibri"/>
                          <a:ea typeface="Times New Roman"/>
                          <a:cs typeface="Times New Roman"/>
                        </a:rPr>
                        <a:t>Ανεπιτυχής εξέταση</a:t>
                      </a:r>
                      <a:endParaRPr lang="el-GR" sz="1100" dirty="0">
                        <a:latin typeface="Calibri"/>
                        <a:ea typeface="Times New Roman"/>
                        <a:cs typeface="Times New Roman"/>
                      </a:endParaRPr>
                    </a:p>
                  </a:txBody>
                  <a:tcPr marL="67387" marR="673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dirty="0" smtClean="0">
                          <a:latin typeface="Calibri"/>
                          <a:ea typeface="Times New Roman"/>
                          <a:cs typeface="Times New Roman"/>
                        </a:rPr>
                        <a:t>10&lt;----------------------------------------------&gt;</a:t>
                      </a:r>
                      <a:r>
                        <a:rPr lang="el-GR" sz="1100" b="1" dirty="0" smtClean="0">
                          <a:latin typeface="Calibri"/>
                          <a:ea typeface="Times New Roman"/>
                          <a:cs typeface="Times New Roman"/>
                        </a:rPr>
                        <a:t>20</a:t>
                      </a:r>
                      <a:endParaRPr lang="el-GR" sz="1100" dirty="0">
                        <a:latin typeface="Calibri"/>
                        <a:ea typeface="Times New Roman"/>
                        <a:cs typeface="Times New Roman"/>
                      </a:endParaRPr>
                    </a:p>
                    <a:p>
                      <a:pPr algn="ctr">
                        <a:lnSpc>
                          <a:spcPct val="115000"/>
                        </a:lnSpc>
                        <a:spcAft>
                          <a:spcPts val="0"/>
                        </a:spcAft>
                      </a:pPr>
                      <a:r>
                        <a:rPr lang="el-GR" sz="1100" dirty="0" smtClean="0">
                          <a:latin typeface="Calibri"/>
                          <a:ea typeface="Times New Roman"/>
                          <a:cs typeface="Times New Roman"/>
                        </a:rPr>
                        <a:t>Επιτυχής εξέταση</a:t>
                      </a:r>
                      <a:endParaRPr lang="el-GR" sz="1100" dirty="0">
                        <a:latin typeface="Calibri"/>
                        <a:ea typeface="Times New Roman"/>
                        <a:cs typeface="Times New Roman"/>
                      </a:endParaRPr>
                    </a:p>
                  </a:txBody>
                  <a:tcPr marL="67387" marR="673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l-GR" sz="1100" dirty="0" smtClean="0">
                          <a:latin typeface="Calibri"/>
                          <a:ea typeface="Times New Roman"/>
                          <a:cs typeface="Times New Roman"/>
                        </a:rPr>
                        <a:t>21&lt;-----------------------</a:t>
                      </a:r>
                      <a:endParaRPr lang="el-GR" sz="1100" dirty="0">
                        <a:latin typeface="Calibri"/>
                        <a:ea typeface="Times New Roman"/>
                        <a:cs typeface="Times New Roman"/>
                      </a:endParaRPr>
                    </a:p>
                    <a:p>
                      <a:pPr>
                        <a:lnSpc>
                          <a:spcPct val="115000"/>
                        </a:lnSpc>
                        <a:spcAft>
                          <a:spcPts val="0"/>
                        </a:spcAft>
                      </a:pPr>
                      <a:r>
                        <a:rPr lang="el-GR" sz="1100" dirty="0">
                          <a:latin typeface="Calibri"/>
                          <a:ea typeface="Times New Roman"/>
                          <a:cs typeface="Times New Roman"/>
                        </a:rPr>
                        <a:t>Μη </a:t>
                      </a:r>
                      <a:r>
                        <a:rPr lang="el-GR" sz="1100" dirty="0" smtClean="0">
                          <a:latin typeface="Calibri"/>
                          <a:ea typeface="Times New Roman"/>
                          <a:cs typeface="Times New Roman"/>
                        </a:rPr>
                        <a:t>έγκυρη βαθμολογία </a:t>
                      </a:r>
                      <a:r>
                        <a:rPr lang="el-GR" sz="1100" dirty="0">
                          <a:latin typeface="Calibri"/>
                          <a:ea typeface="Times New Roman"/>
                          <a:cs typeface="Times New Roman"/>
                        </a:rPr>
                        <a:t>χρόνος</a:t>
                      </a:r>
                    </a:p>
                  </a:txBody>
                  <a:tcPr marL="67387" marR="67387" marT="0" marB="0">
                    <a:lnL w="12700" cap="flat" cmpd="sng" algn="ctr">
                      <a:solidFill>
                        <a:srgbClr val="000000"/>
                      </a:solidFill>
                      <a:prstDash val="solid"/>
                      <a:round/>
                      <a:headEnd type="none" w="med" len="med"/>
                      <a:tailEnd type="none" w="med" len="med"/>
                    </a:lnL>
                    <a:lnR>
                      <a:noFill/>
                    </a:lnR>
                    <a:lnT>
                      <a:noFill/>
                    </a:lnT>
                    <a:lnB>
                      <a:noFill/>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357166"/>
            <a:ext cx="8229600" cy="714380"/>
          </a:xfrm>
        </p:spPr>
        <p:txBody>
          <a:bodyPr>
            <a:normAutofit fontScale="90000"/>
          </a:bodyPr>
          <a:lstStyle/>
          <a:p>
            <a:pPr algn="ctr"/>
            <a:r>
              <a:rPr lang="el-GR" b="1" dirty="0" smtClean="0">
                <a:solidFill>
                  <a:srgbClr val="FF0000"/>
                </a:solidFill>
              </a:rPr>
              <a:t>ΜΕΘΟΔΟΣ «Μαύρο Κουτί»</a:t>
            </a:r>
            <a:endParaRPr lang="el-GR" b="1" dirty="0">
              <a:solidFill>
                <a:srgbClr val="FF0000"/>
              </a:solidFill>
            </a:endParaRPr>
          </a:p>
        </p:txBody>
      </p:sp>
      <p:sp>
        <p:nvSpPr>
          <p:cNvPr id="3" name="2 - Θέση κειμένου"/>
          <p:cNvSpPr>
            <a:spLocks noGrp="1"/>
          </p:cNvSpPr>
          <p:nvPr>
            <p:ph type="body" idx="1"/>
          </p:nvPr>
        </p:nvSpPr>
        <p:spPr>
          <a:xfrm>
            <a:off x="428596" y="1357298"/>
            <a:ext cx="8329642" cy="1357322"/>
          </a:xfrm>
        </p:spPr>
        <p:txBody>
          <a:bodyPr/>
          <a:lstStyle/>
          <a:p>
            <a:r>
              <a:rPr lang="el-GR" sz="1800" dirty="0" smtClean="0">
                <a:solidFill>
                  <a:srgbClr val="FF0000"/>
                </a:solidFill>
              </a:rPr>
              <a:t>Βήμα 3ο </a:t>
            </a:r>
            <a:r>
              <a:rPr lang="el-GR" sz="1800" b="0" dirty="0" smtClean="0">
                <a:solidFill>
                  <a:schemeClr val="tx1"/>
                </a:solidFill>
              </a:rPr>
              <a:t>: Δημιουργία σεναρίων ελέγχου Το τελευταία βήμα είναι να δημιουργήσουμε ένα σενάριο ελέγχου για κάθε ακραία τιμή. Κάθε σενάριο πρέπει κατ’ ελάχιστο να περιλαμβάνει την τιμή εισόδου, το αναμενόμενο αποτέλεσμα (σύμφωνα με την εκφώνηση του προβλήματος) και περιγραφή της περίπτωσης που ελέγχεται. Έτσι καταλήγουμε στα σενάρια ελέγχου του Πίνακα.</a:t>
            </a:r>
          </a:p>
        </p:txBody>
      </p:sp>
      <p:graphicFrame>
        <p:nvGraphicFramePr>
          <p:cNvPr id="7" name="6 - Πίνακας"/>
          <p:cNvGraphicFramePr>
            <a:graphicFrameLocks noGrp="1"/>
          </p:cNvGraphicFramePr>
          <p:nvPr/>
        </p:nvGraphicFramePr>
        <p:xfrm>
          <a:off x="642910" y="3214686"/>
          <a:ext cx="7929618" cy="3421201"/>
        </p:xfrm>
        <a:graphic>
          <a:graphicData uri="http://schemas.openxmlformats.org/drawingml/2006/table">
            <a:tbl>
              <a:tblPr/>
              <a:tblGrid>
                <a:gridCol w="622537"/>
                <a:gridCol w="945845"/>
                <a:gridCol w="2583016"/>
                <a:gridCol w="3778220"/>
              </a:tblGrid>
              <a:tr h="488743">
                <a:tc>
                  <a:txBody>
                    <a:bodyPr/>
                    <a:lstStyle/>
                    <a:p>
                      <a:pPr algn="ctr">
                        <a:lnSpc>
                          <a:spcPct val="115000"/>
                        </a:lnSpc>
                        <a:spcBef>
                          <a:spcPts val="600"/>
                        </a:spcBef>
                        <a:spcAft>
                          <a:spcPts val="0"/>
                        </a:spcAft>
                      </a:pPr>
                      <a:r>
                        <a:rPr lang="el-GR" sz="1100" b="1" dirty="0">
                          <a:latin typeface="Calibri"/>
                          <a:ea typeface="Times New Roman"/>
                          <a:cs typeface="Times New Roman"/>
                        </a:rPr>
                        <a:t>Α/Α</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94C6F4"/>
                    </a:solidFill>
                  </a:tcPr>
                </a:tc>
                <a:tc>
                  <a:txBody>
                    <a:bodyPr/>
                    <a:lstStyle/>
                    <a:p>
                      <a:pPr algn="ctr">
                        <a:lnSpc>
                          <a:spcPct val="115000"/>
                        </a:lnSpc>
                        <a:spcAft>
                          <a:spcPts val="0"/>
                        </a:spcAft>
                      </a:pPr>
                      <a:r>
                        <a:rPr lang="el-GR" sz="1100" b="1">
                          <a:latin typeface="Calibri"/>
                          <a:ea typeface="Times New Roman"/>
                          <a:cs typeface="Times New Roman"/>
                        </a:rPr>
                        <a:t>Είσοδος</a:t>
                      </a:r>
                      <a:endParaRPr lang="el-GR" sz="110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94C6F4"/>
                    </a:solidFill>
                  </a:tcPr>
                </a:tc>
                <a:tc>
                  <a:txBody>
                    <a:bodyPr/>
                    <a:lstStyle/>
                    <a:p>
                      <a:pPr algn="ctr">
                        <a:lnSpc>
                          <a:spcPct val="115000"/>
                        </a:lnSpc>
                        <a:spcAft>
                          <a:spcPts val="0"/>
                        </a:spcAft>
                      </a:pPr>
                      <a:r>
                        <a:rPr lang="el-GR" sz="1100" b="1" dirty="0">
                          <a:latin typeface="Calibri"/>
                          <a:ea typeface="Times New Roman"/>
                          <a:cs typeface="Times New Roman"/>
                        </a:rPr>
                        <a:t>Αναμενόμενο αποτέλεσμα</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94C6F4"/>
                    </a:solidFill>
                  </a:tcPr>
                </a:tc>
                <a:tc>
                  <a:txBody>
                    <a:bodyPr/>
                    <a:lstStyle/>
                    <a:p>
                      <a:pPr algn="ctr">
                        <a:lnSpc>
                          <a:spcPct val="115000"/>
                        </a:lnSpc>
                        <a:spcAft>
                          <a:spcPts val="0"/>
                        </a:spcAft>
                      </a:pPr>
                      <a:r>
                        <a:rPr lang="el-GR" sz="1100" b="1" dirty="0">
                          <a:latin typeface="Calibri"/>
                          <a:ea typeface="Times New Roman"/>
                          <a:cs typeface="Times New Roman"/>
                        </a:rPr>
                        <a:t>Περίπτωση που ελέγχεται</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94C6F4"/>
                    </a:solidFill>
                  </a:tcPr>
                </a:tc>
              </a:tr>
              <a:tr h="488743">
                <a:tc>
                  <a:txBody>
                    <a:bodyPr/>
                    <a:lstStyle/>
                    <a:p>
                      <a:pPr algn="ctr">
                        <a:lnSpc>
                          <a:spcPct val="115000"/>
                        </a:lnSpc>
                        <a:spcAft>
                          <a:spcPts val="0"/>
                        </a:spcAft>
                      </a:pPr>
                      <a:r>
                        <a:rPr lang="el-GR" sz="1100">
                          <a:latin typeface="Calibri"/>
                          <a:ea typeface="Times New Roman"/>
                          <a:cs typeface="Times New Roman"/>
                        </a:rPr>
                        <a:t>1</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dirty="0" smtClean="0">
                          <a:latin typeface="Calibri"/>
                          <a:ea typeface="Times New Roman"/>
                          <a:cs typeface="Times New Roman"/>
                        </a:rPr>
                        <a:t>-1</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nSpc>
                          <a:spcPct val="115000"/>
                        </a:lnSpc>
                        <a:spcAft>
                          <a:spcPts val="0"/>
                        </a:spcAft>
                      </a:pPr>
                      <a:r>
                        <a:rPr lang="el-GR" sz="1100" dirty="0">
                          <a:latin typeface="Calibri"/>
                          <a:ea typeface="Times New Roman"/>
                          <a:cs typeface="Times New Roman"/>
                        </a:rPr>
                        <a:t>Μη έγκυρος </a:t>
                      </a:r>
                      <a:r>
                        <a:rPr lang="el-GR" sz="1100" dirty="0" smtClean="0">
                          <a:latin typeface="Calibri"/>
                          <a:ea typeface="Times New Roman"/>
                          <a:cs typeface="Times New Roman"/>
                        </a:rPr>
                        <a:t>βαθμός </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nSpc>
                          <a:spcPct val="115000"/>
                        </a:lnSpc>
                        <a:spcAft>
                          <a:spcPts val="0"/>
                        </a:spcAft>
                      </a:pPr>
                      <a:r>
                        <a:rPr lang="el-GR" sz="1100" dirty="0">
                          <a:latin typeface="Calibri"/>
                          <a:ea typeface="Times New Roman"/>
                          <a:cs typeface="Times New Roman"/>
                        </a:rPr>
                        <a:t>Άνω άκρο διαστήματος </a:t>
                      </a:r>
                      <a:r>
                        <a:rPr lang="el-GR" sz="1100" dirty="0" smtClean="0">
                          <a:latin typeface="Calibri"/>
                          <a:ea typeface="Times New Roman"/>
                          <a:cs typeface="Times New Roman"/>
                        </a:rPr>
                        <a:t>βαθμός </a:t>
                      </a:r>
                      <a:r>
                        <a:rPr lang="el-GR" sz="1100" dirty="0">
                          <a:latin typeface="Calibri"/>
                          <a:ea typeface="Times New Roman"/>
                          <a:cs typeface="Times New Roman"/>
                        </a:rPr>
                        <a:t>&lt; </a:t>
                      </a:r>
                      <a:r>
                        <a:rPr lang="el-GR" sz="1100" dirty="0" smtClean="0">
                          <a:latin typeface="Calibri"/>
                          <a:ea typeface="Times New Roman"/>
                          <a:cs typeface="Times New Roman"/>
                        </a:rPr>
                        <a:t>0</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r>
              <a:tr h="488743">
                <a:tc>
                  <a:txBody>
                    <a:bodyPr/>
                    <a:lstStyle/>
                    <a:p>
                      <a:pPr algn="ctr">
                        <a:lnSpc>
                          <a:spcPct val="115000"/>
                        </a:lnSpc>
                        <a:spcAft>
                          <a:spcPts val="0"/>
                        </a:spcAft>
                      </a:pPr>
                      <a:r>
                        <a:rPr lang="el-GR" sz="1100">
                          <a:latin typeface="Calibri"/>
                          <a:ea typeface="Times New Roman"/>
                          <a:cs typeface="Times New Roman"/>
                        </a:rPr>
                        <a:t>2</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gn="ctr">
                        <a:lnSpc>
                          <a:spcPct val="115000"/>
                        </a:lnSpc>
                        <a:spcAft>
                          <a:spcPts val="0"/>
                        </a:spcAft>
                      </a:pPr>
                      <a:r>
                        <a:rPr lang="el-GR" sz="1100" dirty="0" smtClean="0">
                          <a:latin typeface="Calibri"/>
                          <a:ea typeface="Times New Roman"/>
                          <a:cs typeface="Times New Roman"/>
                        </a:rPr>
                        <a:t>0</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gn="l">
                        <a:lnSpc>
                          <a:spcPct val="115000"/>
                        </a:lnSpc>
                        <a:spcAft>
                          <a:spcPts val="0"/>
                        </a:spcAft>
                      </a:pPr>
                      <a:r>
                        <a:rPr lang="el-GR" sz="1100" dirty="0" smtClean="0">
                          <a:latin typeface="Calibri"/>
                          <a:ea typeface="Times New Roman"/>
                          <a:cs typeface="Times New Roman"/>
                        </a:rPr>
                        <a:t>Ανεπιτυχής εξέταση</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nSpc>
                          <a:spcPct val="115000"/>
                        </a:lnSpc>
                        <a:spcAft>
                          <a:spcPts val="0"/>
                        </a:spcAft>
                      </a:pPr>
                      <a:r>
                        <a:rPr lang="el-GR" sz="1100" dirty="0">
                          <a:latin typeface="Calibri"/>
                          <a:ea typeface="Times New Roman"/>
                          <a:cs typeface="Times New Roman"/>
                        </a:rPr>
                        <a:t>Κάτω άκρο διαστήματος </a:t>
                      </a:r>
                      <a:r>
                        <a:rPr lang="el-GR" sz="1100" dirty="0" smtClean="0">
                          <a:latin typeface="Calibri"/>
                          <a:ea typeface="Times New Roman"/>
                          <a:cs typeface="Times New Roman"/>
                        </a:rPr>
                        <a:t>0 </a:t>
                      </a:r>
                      <a:r>
                        <a:rPr lang="el-GR" sz="1100" dirty="0">
                          <a:latin typeface="Calibri"/>
                          <a:ea typeface="Times New Roman"/>
                          <a:cs typeface="Times New Roman"/>
                          <a:sym typeface="Symbol"/>
                        </a:rPr>
                        <a:t></a:t>
                      </a:r>
                      <a:r>
                        <a:rPr lang="el-GR" sz="1100" dirty="0">
                          <a:latin typeface="Calibri"/>
                          <a:ea typeface="Times New Roman"/>
                          <a:cs typeface="Times New Roman"/>
                        </a:rPr>
                        <a:t> </a:t>
                      </a:r>
                      <a:r>
                        <a:rPr lang="el-GR" sz="1100" dirty="0" smtClean="0">
                          <a:latin typeface="Calibri"/>
                          <a:ea typeface="Times New Roman"/>
                          <a:cs typeface="Times New Roman"/>
                        </a:rPr>
                        <a:t>βαθμός  </a:t>
                      </a:r>
                      <a:r>
                        <a:rPr lang="el-GR" sz="1100" dirty="0">
                          <a:latin typeface="Calibri"/>
                          <a:ea typeface="Times New Roman"/>
                          <a:cs typeface="Times New Roman"/>
                          <a:sym typeface="Symbol"/>
                        </a:rPr>
                        <a:t>&lt;</a:t>
                      </a:r>
                      <a:r>
                        <a:rPr lang="el-GR" sz="1100" dirty="0" smtClean="0">
                          <a:latin typeface="Calibri"/>
                          <a:ea typeface="Times New Roman"/>
                          <a:cs typeface="Times New Roman"/>
                        </a:rPr>
                        <a:t> 10</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r>
              <a:tr h="488743">
                <a:tc>
                  <a:txBody>
                    <a:bodyPr/>
                    <a:lstStyle/>
                    <a:p>
                      <a:pPr algn="ctr">
                        <a:lnSpc>
                          <a:spcPct val="115000"/>
                        </a:lnSpc>
                        <a:spcAft>
                          <a:spcPts val="0"/>
                        </a:spcAft>
                      </a:pPr>
                      <a:r>
                        <a:rPr lang="el-GR" sz="1100">
                          <a:latin typeface="Calibri"/>
                          <a:ea typeface="Times New Roman"/>
                          <a:cs typeface="Times New Roman"/>
                        </a:rPr>
                        <a:t>3</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dirty="0" smtClean="0">
                          <a:latin typeface="Calibri"/>
                          <a:ea typeface="Times New Roman"/>
                          <a:cs typeface="Times New Roman"/>
                        </a:rPr>
                        <a:t>9</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l-GR" sz="1100" dirty="0" smtClean="0">
                          <a:latin typeface="Calibri"/>
                          <a:ea typeface="Times New Roman"/>
                          <a:cs typeface="Times New Roman"/>
                        </a:rPr>
                        <a:t>Ανεπιτυχής εξέταση</a:t>
                      </a:r>
                    </a:p>
                    <a:p>
                      <a:pP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nSpc>
                          <a:spcPct val="115000"/>
                        </a:lnSpc>
                        <a:spcAft>
                          <a:spcPts val="0"/>
                        </a:spcAft>
                      </a:pPr>
                      <a:r>
                        <a:rPr lang="el-GR" sz="1100" dirty="0">
                          <a:latin typeface="Calibri"/>
                          <a:ea typeface="Times New Roman"/>
                          <a:cs typeface="Times New Roman"/>
                        </a:rPr>
                        <a:t>Άνω άκρο διαστήματος </a:t>
                      </a:r>
                      <a:r>
                        <a:rPr lang="el-GR" sz="1100" dirty="0" smtClean="0">
                          <a:latin typeface="Calibri"/>
                          <a:ea typeface="Times New Roman"/>
                          <a:cs typeface="Times New Roman"/>
                        </a:rPr>
                        <a:t>0</a:t>
                      </a:r>
                      <a:r>
                        <a:rPr lang="el-GR" sz="1100" dirty="0" smtClean="0">
                          <a:latin typeface="Calibri"/>
                          <a:ea typeface="Times New Roman"/>
                          <a:cs typeface="Times New Roman"/>
                          <a:sym typeface="Symbol"/>
                        </a:rPr>
                        <a:t></a:t>
                      </a:r>
                      <a:r>
                        <a:rPr lang="el-GR" sz="1100" dirty="0" smtClean="0">
                          <a:latin typeface="Calibri"/>
                          <a:ea typeface="Times New Roman"/>
                          <a:cs typeface="Times New Roman"/>
                        </a:rPr>
                        <a:t> βαθμός </a:t>
                      </a:r>
                      <a:r>
                        <a:rPr lang="el-GR" sz="1100" dirty="0" smtClean="0">
                          <a:latin typeface="Calibri"/>
                          <a:ea typeface="Times New Roman"/>
                          <a:cs typeface="Times New Roman"/>
                          <a:sym typeface="Symbol"/>
                        </a:rPr>
                        <a:t>&lt;</a:t>
                      </a:r>
                      <a:r>
                        <a:rPr lang="el-GR" sz="1100" dirty="0" smtClean="0">
                          <a:latin typeface="Calibri"/>
                          <a:ea typeface="Times New Roman"/>
                          <a:cs typeface="Times New Roman"/>
                        </a:rPr>
                        <a:t>10</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r>
              <a:tr h="488743">
                <a:tc>
                  <a:txBody>
                    <a:bodyPr/>
                    <a:lstStyle/>
                    <a:p>
                      <a:pPr algn="ctr">
                        <a:lnSpc>
                          <a:spcPct val="115000"/>
                        </a:lnSpc>
                        <a:spcAft>
                          <a:spcPts val="0"/>
                        </a:spcAft>
                      </a:pPr>
                      <a:r>
                        <a:rPr lang="el-GR" sz="1100">
                          <a:latin typeface="Calibri"/>
                          <a:ea typeface="Times New Roman"/>
                          <a:cs typeface="Times New Roman"/>
                        </a:rPr>
                        <a:t>4</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gn="ctr">
                        <a:lnSpc>
                          <a:spcPct val="115000"/>
                        </a:lnSpc>
                        <a:spcAft>
                          <a:spcPts val="0"/>
                        </a:spcAft>
                      </a:pPr>
                      <a:r>
                        <a:rPr lang="el-GR" sz="1100" dirty="0" smtClean="0">
                          <a:latin typeface="Calibri"/>
                          <a:ea typeface="Times New Roman"/>
                          <a:cs typeface="Times New Roman"/>
                        </a:rPr>
                        <a:t>10</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l-GR" sz="1100" dirty="0" smtClean="0">
                          <a:latin typeface="Calibri"/>
                          <a:ea typeface="Times New Roman"/>
                          <a:cs typeface="Times New Roman"/>
                        </a:rPr>
                        <a:t>Επιτυχής εξέταση</a:t>
                      </a:r>
                    </a:p>
                    <a:p>
                      <a:pP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nSpc>
                          <a:spcPct val="115000"/>
                        </a:lnSpc>
                        <a:spcAft>
                          <a:spcPts val="0"/>
                        </a:spcAft>
                      </a:pPr>
                      <a:r>
                        <a:rPr lang="el-GR" sz="1100" dirty="0">
                          <a:latin typeface="Calibri"/>
                          <a:ea typeface="Times New Roman"/>
                          <a:cs typeface="Times New Roman"/>
                        </a:rPr>
                        <a:t>Κάτω άκρο διαστήματος </a:t>
                      </a:r>
                      <a:r>
                        <a:rPr lang="el-GR" sz="1100" dirty="0" smtClean="0">
                          <a:latin typeface="Calibri"/>
                          <a:ea typeface="Times New Roman"/>
                          <a:cs typeface="Times New Roman"/>
                        </a:rPr>
                        <a:t>10</a:t>
                      </a:r>
                      <a:r>
                        <a:rPr lang="el-GR" sz="1100" dirty="0" smtClean="0">
                          <a:latin typeface="Calibri"/>
                          <a:ea typeface="Times New Roman"/>
                          <a:cs typeface="Times New Roman"/>
                          <a:sym typeface="Symbol"/>
                        </a:rPr>
                        <a:t></a:t>
                      </a:r>
                      <a:r>
                        <a:rPr lang="el-GR" sz="1100" dirty="0" smtClean="0">
                          <a:latin typeface="Calibri"/>
                          <a:ea typeface="Times New Roman"/>
                          <a:cs typeface="Times New Roman"/>
                        </a:rPr>
                        <a:t> βαθμός  </a:t>
                      </a:r>
                      <a:r>
                        <a:rPr lang="el-GR" sz="1100" dirty="0">
                          <a:latin typeface="Calibri"/>
                          <a:ea typeface="Times New Roman"/>
                          <a:cs typeface="Times New Roman"/>
                          <a:sym typeface="Symbol"/>
                        </a:rPr>
                        <a:t></a:t>
                      </a:r>
                      <a:r>
                        <a:rPr lang="el-GR" sz="1100" dirty="0">
                          <a:latin typeface="Calibri"/>
                          <a:ea typeface="Times New Roman"/>
                          <a:cs typeface="Times New Roman"/>
                        </a:rPr>
                        <a:t> </a:t>
                      </a:r>
                      <a:r>
                        <a:rPr lang="el-GR" sz="1100" dirty="0" smtClean="0">
                          <a:latin typeface="Calibri"/>
                          <a:ea typeface="Times New Roman"/>
                          <a:cs typeface="Times New Roman"/>
                        </a:rPr>
                        <a:t>20</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r>
              <a:tr h="488743">
                <a:tc>
                  <a:txBody>
                    <a:bodyPr/>
                    <a:lstStyle/>
                    <a:p>
                      <a:pPr algn="ctr">
                        <a:lnSpc>
                          <a:spcPct val="115000"/>
                        </a:lnSpc>
                        <a:spcAft>
                          <a:spcPts val="0"/>
                        </a:spcAft>
                      </a:pPr>
                      <a:r>
                        <a:rPr lang="el-GR" sz="1100">
                          <a:latin typeface="Calibri"/>
                          <a:ea typeface="Times New Roman"/>
                          <a:cs typeface="Times New Roman"/>
                        </a:rPr>
                        <a:t>5</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dirty="0" smtClean="0">
                          <a:latin typeface="Calibri"/>
                          <a:ea typeface="Times New Roman"/>
                          <a:cs typeface="Times New Roman"/>
                        </a:rPr>
                        <a:t>20</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l-GR" sz="1100" dirty="0" smtClean="0">
                          <a:latin typeface="Calibri"/>
                          <a:ea typeface="Times New Roman"/>
                          <a:cs typeface="Times New Roman"/>
                        </a:rPr>
                        <a:t>Επιτυχής εξέταση</a:t>
                      </a:r>
                    </a:p>
                    <a:p>
                      <a:pPr>
                        <a:lnSpc>
                          <a:spcPct val="115000"/>
                        </a:lnSpc>
                        <a:spcAft>
                          <a:spcPts val="0"/>
                        </a:spcAft>
                      </a:pP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l-GR" sz="1100" dirty="0">
                          <a:latin typeface="Calibri"/>
                          <a:ea typeface="Times New Roman"/>
                          <a:cs typeface="Times New Roman"/>
                        </a:rPr>
                        <a:t>Άνω άκρο διαστήματος </a:t>
                      </a:r>
                      <a:r>
                        <a:rPr lang="el-GR" sz="1100" baseline="0" dirty="0" smtClean="0">
                          <a:latin typeface="Calibri"/>
                          <a:ea typeface="Times New Roman"/>
                          <a:cs typeface="Times New Roman"/>
                        </a:rPr>
                        <a:t> 10</a:t>
                      </a:r>
                      <a:r>
                        <a:rPr lang="el-GR" sz="1100" dirty="0" smtClean="0">
                          <a:latin typeface="Calibri"/>
                          <a:ea typeface="Times New Roman"/>
                          <a:cs typeface="Times New Roman"/>
                          <a:sym typeface="Symbol"/>
                        </a:rPr>
                        <a:t></a:t>
                      </a:r>
                      <a:r>
                        <a:rPr lang="el-GR" sz="1100" dirty="0" smtClean="0">
                          <a:latin typeface="Calibri"/>
                          <a:ea typeface="Times New Roman"/>
                          <a:cs typeface="Times New Roman"/>
                        </a:rPr>
                        <a:t> βαθμός </a:t>
                      </a:r>
                      <a:r>
                        <a:rPr lang="el-GR" sz="1100" dirty="0" smtClean="0">
                          <a:latin typeface="Calibri"/>
                          <a:ea typeface="Times New Roman"/>
                          <a:cs typeface="Times New Roman"/>
                          <a:sym typeface="Symbol"/>
                        </a:rPr>
                        <a:t></a:t>
                      </a:r>
                      <a:r>
                        <a:rPr lang="el-GR" sz="1100" dirty="0" smtClean="0">
                          <a:latin typeface="Calibri"/>
                          <a:ea typeface="Times New Roman"/>
                          <a:cs typeface="Times New Roman"/>
                        </a:rPr>
                        <a:t> 20</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r>
              <a:tr h="488743">
                <a:tc>
                  <a:txBody>
                    <a:bodyPr/>
                    <a:lstStyle/>
                    <a:p>
                      <a:pPr algn="ctr">
                        <a:lnSpc>
                          <a:spcPct val="115000"/>
                        </a:lnSpc>
                        <a:spcAft>
                          <a:spcPts val="0"/>
                        </a:spcAft>
                      </a:pPr>
                      <a:r>
                        <a:rPr lang="el-GR" sz="1100">
                          <a:latin typeface="Calibri"/>
                          <a:ea typeface="Times New Roman"/>
                          <a:cs typeface="Times New Roman"/>
                        </a:rPr>
                        <a:t>6</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gn="ctr">
                        <a:lnSpc>
                          <a:spcPct val="115000"/>
                        </a:lnSpc>
                        <a:spcAft>
                          <a:spcPts val="0"/>
                        </a:spcAft>
                      </a:pPr>
                      <a:r>
                        <a:rPr lang="el-GR" sz="1100" dirty="0" smtClean="0">
                          <a:latin typeface="Calibri"/>
                          <a:ea typeface="Times New Roman"/>
                          <a:cs typeface="Times New Roman"/>
                        </a:rPr>
                        <a:t>21</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nSpc>
                          <a:spcPct val="115000"/>
                        </a:lnSpc>
                        <a:spcAft>
                          <a:spcPts val="0"/>
                        </a:spcAft>
                      </a:pPr>
                      <a:r>
                        <a:rPr lang="el-GR" sz="1100" dirty="0">
                          <a:latin typeface="Calibri"/>
                          <a:ea typeface="Times New Roman"/>
                          <a:cs typeface="Times New Roman"/>
                        </a:rPr>
                        <a:t>Μη έγκυρος </a:t>
                      </a:r>
                      <a:r>
                        <a:rPr lang="el-GR" sz="1100" dirty="0" smtClean="0">
                          <a:latin typeface="Calibri"/>
                          <a:ea typeface="Times New Roman"/>
                          <a:cs typeface="Times New Roman"/>
                        </a:rPr>
                        <a:t>βαθμός </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nSpc>
                          <a:spcPct val="115000"/>
                        </a:lnSpc>
                        <a:spcAft>
                          <a:spcPts val="0"/>
                        </a:spcAft>
                      </a:pPr>
                      <a:r>
                        <a:rPr lang="el-GR" sz="1100" dirty="0">
                          <a:latin typeface="Calibri"/>
                          <a:ea typeface="Times New Roman"/>
                          <a:cs typeface="Times New Roman"/>
                        </a:rPr>
                        <a:t>Κάτω άκρο διαστήματος </a:t>
                      </a:r>
                      <a:r>
                        <a:rPr lang="el-GR" sz="1100" dirty="0" smtClean="0">
                          <a:latin typeface="Calibri"/>
                          <a:ea typeface="Times New Roman"/>
                          <a:cs typeface="Times New Roman"/>
                        </a:rPr>
                        <a:t>βαθμός &gt; 20</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r>
            </a:tbl>
          </a:graphicData>
        </a:graphic>
      </p:graphicFrame>
      <p:sp>
        <p:nvSpPr>
          <p:cNvPr id="8" name="2 - Θέση κειμένου"/>
          <p:cNvSpPr>
            <a:spLocks noGrp="1"/>
          </p:cNvSpPr>
          <p:nvPr>
            <p:ph type="body" idx="1"/>
          </p:nvPr>
        </p:nvSpPr>
        <p:spPr>
          <a:xfrm>
            <a:off x="2928926" y="2714620"/>
            <a:ext cx="3143272" cy="425448"/>
          </a:xfrm>
        </p:spPr>
        <p:txBody>
          <a:bodyPr/>
          <a:lstStyle/>
          <a:p>
            <a:pPr lvl="2"/>
            <a:r>
              <a:rPr lang="el-GR" dirty="0" smtClean="0"/>
              <a:t>Σενάρια ελέγχου</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 calcmode="lin" valueType="num">
                                      <p:cBhvr additive="base">
                                        <p:cTn id="13"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περιεχομένου"/>
          <p:cNvSpPr>
            <a:spLocks noGrp="1"/>
          </p:cNvSpPr>
          <p:nvPr>
            <p:ph sz="half" idx="2"/>
          </p:nvPr>
        </p:nvSpPr>
        <p:spPr>
          <a:xfrm>
            <a:off x="285720" y="3143248"/>
            <a:ext cx="8286808" cy="2428892"/>
          </a:xfrm>
        </p:spPr>
        <p:txBody>
          <a:bodyPr>
            <a:normAutofit fontScale="92500" lnSpcReduction="10000"/>
          </a:bodyPr>
          <a:lstStyle/>
          <a:p>
            <a:r>
              <a:rPr lang="el-GR" b="1" dirty="0" smtClean="0">
                <a:solidFill>
                  <a:srgbClr val="FF0000"/>
                </a:solidFill>
              </a:rPr>
              <a:t>Βήμα 1</a:t>
            </a:r>
            <a:r>
              <a:rPr lang="el-GR" b="1" baseline="30000" dirty="0" smtClean="0">
                <a:solidFill>
                  <a:srgbClr val="FF0000"/>
                </a:solidFill>
              </a:rPr>
              <a:t>ο</a:t>
            </a:r>
            <a:r>
              <a:rPr lang="el-GR" dirty="0" smtClean="0"/>
              <a:t>: Δημιουργία ισοδύναμων διαστημάτων</a:t>
            </a:r>
          </a:p>
          <a:p>
            <a:r>
              <a:rPr lang="el-GR" dirty="0" smtClean="0"/>
              <a:t>Σύμφωνα με την εκφώνηση υπάρχουν τα ακόλουθα έγκυρα διαστήματα τιμών εισόδου:</a:t>
            </a:r>
          </a:p>
          <a:p>
            <a:r>
              <a:rPr lang="el-GR" dirty="0" smtClean="0"/>
              <a:t>1</a:t>
            </a:r>
            <a:r>
              <a:rPr lang="en-US" dirty="0" smtClean="0">
                <a:sym typeface="Symbol"/>
              </a:rPr>
              <a:t></a:t>
            </a:r>
            <a:r>
              <a:rPr lang="el-GR" dirty="0" smtClean="0"/>
              <a:t>χρόνος </a:t>
            </a:r>
            <a:r>
              <a:rPr lang="en-US" dirty="0" smtClean="0">
                <a:sym typeface="Symbol"/>
              </a:rPr>
              <a:t></a:t>
            </a:r>
            <a:r>
              <a:rPr lang="el-GR" dirty="0" smtClean="0"/>
              <a:t>3  	    και  	3</a:t>
            </a:r>
            <a:r>
              <a:rPr lang="en-US" dirty="0" smtClean="0"/>
              <a:t>&lt;</a:t>
            </a:r>
            <a:r>
              <a:rPr lang="el-GR" dirty="0" smtClean="0"/>
              <a:t>χρόνος </a:t>
            </a:r>
            <a:r>
              <a:rPr lang="en-US" dirty="0" smtClean="0">
                <a:sym typeface="Symbol"/>
              </a:rPr>
              <a:t></a:t>
            </a:r>
            <a:r>
              <a:rPr lang="el-GR" dirty="0" smtClean="0"/>
              <a:t>8</a:t>
            </a:r>
          </a:p>
          <a:p>
            <a:r>
              <a:rPr lang="el-GR" dirty="0" smtClean="0"/>
              <a:t>Επίσης υπάρχουν τα ακόλουθα μη έγκυρα διαστήματα τιμών εισόδου:</a:t>
            </a:r>
          </a:p>
          <a:p>
            <a:r>
              <a:rPr lang="el-GR" dirty="0" smtClean="0"/>
              <a:t>χρόνος </a:t>
            </a:r>
            <a:r>
              <a:rPr lang="en-US" dirty="0" smtClean="0"/>
              <a:t>&lt;</a:t>
            </a:r>
            <a:r>
              <a:rPr lang="el-GR" dirty="0" smtClean="0"/>
              <a:t>1	    και	χρόνος </a:t>
            </a:r>
            <a:r>
              <a:rPr lang="en-US" dirty="0" smtClean="0"/>
              <a:t>&gt; </a:t>
            </a:r>
            <a:r>
              <a:rPr lang="el-GR" dirty="0" smtClean="0"/>
              <a:t>8</a:t>
            </a:r>
          </a:p>
          <a:p>
            <a:r>
              <a:rPr lang="el-GR" dirty="0" smtClean="0"/>
              <a:t>Τα παραπάνω διαστήματα απεικονίζονται διαγραμματικά στη συνέχεια.</a:t>
            </a:r>
          </a:p>
          <a:p>
            <a:endParaRPr lang="el-GR" dirty="0" smtClean="0"/>
          </a:p>
          <a:p>
            <a:endParaRPr lang="el-GR" dirty="0"/>
          </a:p>
        </p:txBody>
      </p:sp>
      <p:graphicFrame>
        <p:nvGraphicFramePr>
          <p:cNvPr id="7" name="6 - Πίνακας"/>
          <p:cNvGraphicFramePr>
            <a:graphicFrameLocks noGrp="1"/>
          </p:cNvGraphicFramePr>
          <p:nvPr/>
        </p:nvGraphicFramePr>
        <p:xfrm>
          <a:off x="428596" y="5929330"/>
          <a:ext cx="7786742" cy="571504"/>
        </p:xfrm>
        <a:graphic>
          <a:graphicData uri="http://schemas.openxmlformats.org/drawingml/2006/table">
            <a:tbl>
              <a:tblPr/>
              <a:tblGrid>
                <a:gridCol w="1634658"/>
                <a:gridCol w="1468083"/>
                <a:gridCol w="3050937"/>
                <a:gridCol w="1633064"/>
              </a:tblGrid>
              <a:tr h="571504">
                <a:tc>
                  <a:txBody>
                    <a:bodyPr/>
                    <a:lstStyle/>
                    <a:p>
                      <a:pPr algn="r">
                        <a:lnSpc>
                          <a:spcPct val="115000"/>
                        </a:lnSpc>
                        <a:spcBef>
                          <a:spcPts val="600"/>
                        </a:spcBef>
                        <a:spcAft>
                          <a:spcPts val="0"/>
                        </a:spcAft>
                      </a:pPr>
                      <a:r>
                        <a:rPr lang="el-GR" sz="1100" dirty="0">
                          <a:latin typeface="Calibri"/>
                          <a:ea typeface="Times New Roman"/>
                          <a:cs typeface="Times New Roman"/>
                        </a:rPr>
                        <a:t>-----------------------&gt;</a:t>
                      </a:r>
                    </a:p>
                    <a:p>
                      <a:pPr algn="r">
                        <a:lnSpc>
                          <a:spcPct val="115000"/>
                        </a:lnSpc>
                        <a:spcAft>
                          <a:spcPts val="0"/>
                        </a:spcAft>
                      </a:pPr>
                      <a:r>
                        <a:rPr lang="el-GR" sz="1100" dirty="0">
                          <a:latin typeface="Calibri"/>
                          <a:ea typeface="Times New Roman"/>
                          <a:cs typeface="Times New Roman"/>
                        </a:rPr>
                        <a:t>Μη έγκυρος χρόνος</a:t>
                      </a:r>
                    </a:p>
                  </a:txBody>
                  <a:tcPr marL="67387" marR="6738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b="1">
                          <a:latin typeface="Calibri"/>
                          <a:ea typeface="Times New Roman"/>
                          <a:cs typeface="Times New Roman"/>
                        </a:rPr>
                        <a:t>1</a:t>
                      </a:r>
                      <a:r>
                        <a:rPr lang="en-US" sz="1100">
                          <a:latin typeface="Calibri"/>
                          <a:ea typeface="Times New Roman"/>
                          <a:cs typeface="Times New Roman"/>
                        </a:rPr>
                        <a:t>&lt;------</a:t>
                      </a:r>
                      <a:r>
                        <a:rPr lang="el-GR" sz="1100">
                          <a:latin typeface="Calibri"/>
                          <a:ea typeface="Times New Roman"/>
                          <a:cs typeface="Times New Roman"/>
                        </a:rPr>
                        <a:t>--</a:t>
                      </a:r>
                      <a:r>
                        <a:rPr lang="en-US" sz="1100">
                          <a:latin typeface="Calibri"/>
                          <a:ea typeface="Times New Roman"/>
                          <a:cs typeface="Times New Roman"/>
                        </a:rPr>
                        <a:t>-------&gt;</a:t>
                      </a:r>
                      <a:r>
                        <a:rPr lang="el-GR" sz="1100" b="1">
                          <a:latin typeface="Calibri"/>
                          <a:ea typeface="Times New Roman"/>
                          <a:cs typeface="Times New Roman"/>
                        </a:rPr>
                        <a:t>3</a:t>
                      </a:r>
                      <a:endParaRPr lang="el-GR" sz="1100">
                        <a:latin typeface="Calibri"/>
                        <a:ea typeface="Times New Roman"/>
                        <a:cs typeface="Times New Roman"/>
                      </a:endParaRPr>
                    </a:p>
                    <a:p>
                      <a:pPr algn="ctr">
                        <a:lnSpc>
                          <a:spcPct val="115000"/>
                        </a:lnSpc>
                        <a:spcAft>
                          <a:spcPts val="0"/>
                        </a:spcAft>
                      </a:pPr>
                      <a:r>
                        <a:rPr lang="el-GR" sz="1100">
                          <a:latin typeface="Calibri"/>
                          <a:ea typeface="Times New Roman"/>
                          <a:cs typeface="Times New Roman"/>
                        </a:rPr>
                        <a:t>6€</a:t>
                      </a:r>
                    </a:p>
                  </a:txBody>
                  <a:tcPr marL="67387" marR="673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dirty="0">
                          <a:latin typeface="Calibri"/>
                          <a:ea typeface="Times New Roman"/>
                          <a:cs typeface="Times New Roman"/>
                        </a:rPr>
                        <a:t>&lt;----------------------------------------------&gt;</a:t>
                      </a:r>
                      <a:r>
                        <a:rPr lang="el-GR" sz="1100" b="1" dirty="0">
                          <a:latin typeface="Calibri"/>
                          <a:ea typeface="Times New Roman"/>
                          <a:cs typeface="Times New Roman"/>
                        </a:rPr>
                        <a:t>8</a:t>
                      </a:r>
                      <a:endParaRPr lang="el-GR" sz="1100" dirty="0">
                        <a:latin typeface="Calibri"/>
                        <a:ea typeface="Times New Roman"/>
                        <a:cs typeface="Times New Roman"/>
                      </a:endParaRPr>
                    </a:p>
                    <a:p>
                      <a:pPr algn="ctr">
                        <a:lnSpc>
                          <a:spcPct val="115000"/>
                        </a:lnSpc>
                        <a:spcAft>
                          <a:spcPts val="0"/>
                        </a:spcAft>
                      </a:pPr>
                      <a:r>
                        <a:rPr lang="el-GR" sz="1100" dirty="0">
                          <a:latin typeface="Calibri"/>
                          <a:ea typeface="Times New Roman"/>
                          <a:cs typeface="Times New Roman"/>
                        </a:rPr>
                        <a:t>6€ + 1,5€ για κάθε ώρα επιπλέον των 3</a:t>
                      </a:r>
                    </a:p>
                  </a:txBody>
                  <a:tcPr marL="67387" marR="673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l-GR" sz="1100" dirty="0">
                          <a:latin typeface="Calibri"/>
                          <a:ea typeface="Times New Roman"/>
                          <a:cs typeface="Times New Roman"/>
                        </a:rPr>
                        <a:t>&lt;-----------------------</a:t>
                      </a:r>
                    </a:p>
                    <a:p>
                      <a:pPr>
                        <a:lnSpc>
                          <a:spcPct val="115000"/>
                        </a:lnSpc>
                        <a:spcAft>
                          <a:spcPts val="0"/>
                        </a:spcAft>
                      </a:pPr>
                      <a:r>
                        <a:rPr lang="el-GR" sz="1100" dirty="0">
                          <a:latin typeface="Calibri"/>
                          <a:ea typeface="Times New Roman"/>
                          <a:cs typeface="Times New Roman"/>
                        </a:rPr>
                        <a:t>Μη έγκυρος χρόνος</a:t>
                      </a:r>
                    </a:p>
                  </a:txBody>
                  <a:tcPr marL="67387" marR="67387" marT="0" marB="0">
                    <a:lnL w="12700" cap="flat" cmpd="sng" algn="ctr">
                      <a:solidFill>
                        <a:srgbClr val="000000"/>
                      </a:solidFill>
                      <a:prstDash val="solid"/>
                      <a:round/>
                      <a:headEnd type="none" w="med" len="med"/>
                      <a:tailEnd type="none" w="med" len="med"/>
                    </a:lnL>
                    <a:lnR>
                      <a:noFill/>
                    </a:lnR>
                    <a:lnT>
                      <a:noFill/>
                    </a:lnT>
                    <a:lnB>
                      <a:noFill/>
                    </a:lnB>
                  </a:tcPr>
                </a:tc>
              </a:tr>
            </a:tbl>
          </a:graphicData>
        </a:graphic>
      </p:graphicFrame>
      <p:graphicFrame>
        <p:nvGraphicFramePr>
          <p:cNvPr id="9" name="8 - Πίνακας"/>
          <p:cNvGraphicFramePr>
            <a:graphicFrameLocks noGrp="1"/>
          </p:cNvGraphicFramePr>
          <p:nvPr/>
        </p:nvGraphicFramePr>
        <p:xfrm>
          <a:off x="285720" y="785794"/>
          <a:ext cx="8429684" cy="2166202"/>
        </p:xfrm>
        <a:graphic>
          <a:graphicData uri="http://schemas.openxmlformats.org/drawingml/2006/table">
            <a:tbl>
              <a:tblPr/>
              <a:tblGrid>
                <a:gridCol w="8429684"/>
              </a:tblGrid>
              <a:tr h="203290">
                <a:tc>
                  <a:txBody>
                    <a:bodyPr/>
                    <a:lstStyle/>
                    <a:p>
                      <a:pPr algn="just">
                        <a:lnSpc>
                          <a:spcPct val="115000"/>
                        </a:lnSpc>
                        <a:spcBef>
                          <a:spcPts val="600"/>
                        </a:spcBef>
                        <a:spcAft>
                          <a:spcPts val="0"/>
                        </a:spcAft>
                      </a:pPr>
                      <a:endParaRPr lang="el-GR" sz="1100" dirty="0">
                        <a:latin typeface="Calibri"/>
                        <a:ea typeface="Times New Roman"/>
                        <a:cs typeface="Times New Roman"/>
                      </a:endParaRPr>
                    </a:p>
                  </a:txBody>
                  <a:tcPr marL="66395" marR="66395" marT="0" marB="0" anchor="ctr">
                    <a:lnL w="12700" cap="flat" cmpd="sng" algn="ctr">
                      <a:solidFill>
                        <a:srgbClr val="C2E4FE"/>
                      </a:solidFill>
                      <a:prstDash val="solid"/>
                      <a:round/>
                      <a:headEnd type="none" w="med" len="med"/>
                      <a:tailEnd type="none" w="med" len="med"/>
                    </a:lnL>
                    <a:lnR w="12700" cap="flat" cmpd="sng" algn="ctr">
                      <a:solidFill>
                        <a:srgbClr val="C2E4FE"/>
                      </a:solidFill>
                      <a:prstDash val="solid"/>
                      <a:round/>
                      <a:headEnd type="none" w="med" len="med"/>
                      <a:tailEnd type="none" w="med" len="med"/>
                    </a:lnR>
                    <a:lnT w="12700" cap="flat" cmpd="sng" algn="ctr">
                      <a:solidFill>
                        <a:srgbClr val="C2E4FE"/>
                      </a:solidFill>
                      <a:prstDash val="solid"/>
                      <a:round/>
                      <a:headEnd type="none" w="med" len="med"/>
                      <a:tailEnd type="none" w="med" len="med"/>
                    </a:lnT>
                    <a:lnB w="12700" cap="flat" cmpd="sng" algn="ctr">
                      <a:solidFill>
                        <a:srgbClr val="C2E4FE"/>
                      </a:solidFill>
                      <a:prstDash val="solid"/>
                      <a:round/>
                      <a:headEnd type="none" w="med" len="med"/>
                      <a:tailEnd type="none" w="med" len="med"/>
                    </a:lnB>
                    <a:solidFill>
                      <a:srgbClr val="C2E4FE"/>
                    </a:solidFill>
                  </a:tcPr>
                </a:tc>
              </a:tr>
              <a:tr h="1853402">
                <a:tc>
                  <a:txBody>
                    <a:bodyPr/>
                    <a:lstStyle/>
                    <a:p>
                      <a:pPr algn="just">
                        <a:lnSpc>
                          <a:spcPct val="115000"/>
                        </a:lnSpc>
                        <a:spcAft>
                          <a:spcPts val="0"/>
                        </a:spcAft>
                      </a:pPr>
                      <a:r>
                        <a:rPr lang="el-GR" sz="1400" dirty="0">
                          <a:latin typeface="Calibri"/>
                          <a:ea typeface="Times New Roman"/>
                          <a:cs typeface="Times New Roman"/>
                        </a:rPr>
                        <a:t>Ένα </a:t>
                      </a:r>
                      <a:r>
                        <a:rPr lang="el-GR" sz="1400" dirty="0" err="1">
                          <a:latin typeface="Calibri"/>
                          <a:ea typeface="Times New Roman"/>
                          <a:cs typeface="Times New Roman"/>
                        </a:rPr>
                        <a:t>πάρκινγκ</a:t>
                      </a:r>
                      <a:r>
                        <a:rPr lang="el-GR" sz="1400" dirty="0">
                          <a:latin typeface="Calibri"/>
                          <a:ea typeface="Times New Roman"/>
                          <a:cs typeface="Times New Roman"/>
                        </a:rPr>
                        <a:t> στο κέντρο της πόλης έχει την ακόλουθη τιμολογιακή πολιτική: για στάθμευση έως και 3 ώρες σταθερή χρέωση 6 ευρώ, κάθε επιπλέον ώρα χρεώνεται 1,5 € με μέγιστο συνολικό χρόνο παραμονής τις 8 ώρες. Η χρέωση γίνεται για ολόκληρες ώρες. Να αναπτύξετε πρόγραμμα σε ΓΛΩΣΣΑ, το οποίο να διαβάζει έναν ακέραιο αριθμό που αντιστοιχεί στις ώρες στάθμευσης ενός οχήματος. Στη συνέχεια να υπολογίζει και να εμφανίζει τη συνολική χρέωση. Αν δοθεί ως χρόνος στάθμευσης τιμή εκτός του διαστήματος 1-8, να εμφανίζεται μήνυμα λάθους «Μη έγκυρος χρόνος».</a:t>
                      </a:r>
                    </a:p>
                    <a:p>
                      <a:pPr algn="just">
                        <a:lnSpc>
                          <a:spcPct val="115000"/>
                        </a:lnSpc>
                        <a:spcAft>
                          <a:spcPts val="0"/>
                        </a:spcAft>
                      </a:pPr>
                      <a:r>
                        <a:rPr lang="el-GR" sz="1400" dirty="0">
                          <a:latin typeface="Calibri"/>
                          <a:ea typeface="Times New Roman"/>
                          <a:cs typeface="Times New Roman"/>
                        </a:rPr>
                        <a:t>Με βάση τις παραπάνω προδιαγραφές, να δημιουργήσετε κατάλληλα σενάρια για να πραγματοποιήσετε έλεγχο ακραίων τιμών.</a:t>
                      </a:r>
                    </a:p>
                  </a:txBody>
                  <a:tcPr marL="66395" marR="66395" marT="0" marB="0" anchor="ctr">
                    <a:lnL w="12700" cap="flat" cmpd="sng" algn="ctr">
                      <a:solidFill>
                        <a:srgbClr val="C2E4FE"/>
                      </a:solidFill>
                      <a:prstDash val="solid"/>
                      <a:round/>
                      <a:headEnd type="none" w="med" len="med"/>
                      <a:tailEnd type="none" w="med" len="med"/>
                    </a:lnL>
                    <a:lnR w="12700" cap="flat" cmpd="sng" algn="ctr">
                      <a:solidFill>
                        <a:srgbClr val="C2E4FE"/>
                      </a:solidFill>
                      <a:prstDash val="solid"/>
                      <a:round/>
                      <a:headEnd type="none" w="med" len="med"/>
                      <a:tailEnd type="none" w="med" len="med"/>
                    </a:lnR>
                    <a:lnT w="12700" cap="flat" cmpd="sng" algn="ctr">
                      <a:solidFill>
                        <a:srgbClr val="C2E4FE"/>
                      </a:solidFill>
                      <a:prstDash val="solid"/>
                      <a:round/>
                      <a:headEnd type="none" w="med" len="med"/>
                      <a:tailEnd type="none" w="med" len="med"/>
                    </a:lnT>
                    <a:lnB w="12700" cap="flat" cmpd="sng" algn="ctr">
                      <a:solidFill>
                        <a:srgbClr val="C2E4FE"/>
                      </a:solidFill>
                      <a:prstDash val="solid"/>
                      <a:round/>
                      <a:headEnd type="none" w="med" len="med"/>
                      <a:tailEnd type="none" w="med" len="med"/>
                    </a:lnB>
                    <a:solidFill>
                      <a:srgbClr val="C2E4FE"/>
                    </a:solidFill>
                  </a:tcPr>
                </a:tc>
              </a:tr>
            </a:tbl>
          </a:graphicData>
        </a:graphic>
      </p:graphicFrame>
      <p:pic>
        <p:nvPicPr>
          <p:cNvPr id="20481" name="Εικόνα 20" descr="coding"/>
          <p:cNvPicPr>
            <a:picLocks noChangeAspect="1" noChangeArrowheads="1"/>
          </p:cNvPicPr>
          <p:nvPr/>
        </p:nvPicPr>
        <p:blipFill>
          <a:blip r:embed="rId2"/>
          <a:srcRect/>
          <a:stretch>
            <a:fillRect/>
          </a:stretch>
        </p:blipFill>
        <p:spPr bwMode="auto">
          <a:xfrm>
            <a:off x="0" y="0"/>
            <a:ext cx="361950" cy="361950"/>
          </a:xfrm>
          <a:prstGeom prst="rect">
            <a:avLst/>
          </a:prstGeom>
          <a:noFill/>
        </p:spPr>
      </p:pic>
      <p:sp>
        <p:nvSpPr>
          <p:cNvPr id="6" name="1 - Τίτλος"/>
          <p:cNvSpPr>
            <a:spLocks noGrp="1"/>
          </p:cNvSpPr>
          <p:nvPr>
            <p:ph type="title"/>
          </p:nvPr>
        </p:nvSpPr>
        <p:spPr>
          <a:xfrm>
            <a:off x="428596" y="214290"/>
            <a:ext cx="8229600" cy="571504"/>
          </a:xfrm>
        </p:spPr>
        <p:txBody>
          <a:bodyPr>
            <a:normAutofit fontScale="90000"/>
          </a:bodyPr>
          <a:lstStyle/>
          <a:p>
            <a:pPr algn="ctr"/>
            <a:r>
              <a:rPr lang="el-GR" b="1" dirty="0" smtClean="0">
                <a:solidFill>
                  <a:srgbClr val="FF0000"/>
                </a:solidFill>
              </a:rPr>
              <a:t>ΜΕΘΟΔΟΣ «Μαύρο Κουτί»</a:t>
            </a:r>
            <a:endParaRPr lang="el-GR"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 calcmode="lin" valueType="num">
                                      <p:cBhvr additive="base">
                                        <p:cTn id="1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 calcmode="lin" valueType="num">
                                      <p:cBhvr additive="base">
                                        <p:cTn id="2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4">
                                            <p:txEl>
                                              <p:pRg st="3" end="3"/>
                                            </p:txEl>
                                          </p:spTgt>
                                        </p:tgtEl>
                                        <p:attrNameLst>
                                          <p:attrName>style.visibility</p:attrName>
                                        </p:attrNameLst>
                                      </p:cBhvr>
                                      <p:to>
                                        <p:strVal val="visible"/>
                                      </p:to>
                                    </p:set>
                                    <p:anim calcmode="lin" valueType="num">
                                      <p:cBhvr additive="base">
                                        <p:cTn id="2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anim calcmode="lin" valueType="num">
                                      <p:cBhvr additive="base">
                                        <p:cTn id="3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4">
                                            <p:txEl>
                                              <p:pRg st="5" end="5"/>
                                            </p:txEl>
                                          </p:spTgt>
                                        </p:tgtEl>
                                        <p:attrNameLst>
                                          <p:attrName>style.visibility</p:attrName>
                                        </p:attrNameLst>
                                      </p:cBhvr>
                                      <p:to>
                                        <p:strVal val="visible"/>
                                      </p:to>
                                    </p:set>
                                    <p:anim calcmode="lin" valueType="num">
                                      <p:cBhvr additive="base">
                                        <p:cTn id="4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7"/>
                                        </p:tgtEl>
                                        <p:attrNameLst>
                                          <p:attrName>style.visibility</p:attrName>
                                        </p:attrNameLst>
                                      </p:cBhvr>
                                      <p:to>
                                        <p:strVal val="visible"/>
                                      </p:to>
                                    </p:set>
                                    <p:anim calcmode="lin" valueType="num">
                                      <p:cBhvr additive="base">
                                        <p:cTn id="45" dur="500" fill="hold"/>
                                        <p:tgtEl>
                                          <p:spTgt spid="7"/>
                                        </p:tgtEl>
                                        <p:attrNameLst>
                                          <p:attrName>ppt_x</p:attrName>
                                        </p:attrNameLst>
                                      </p:cBhvr>
                                      <p:tavLst>
                                        <p:tav tm="0">
                                          <p:val>
                                            <p:strVal val="#ppt_x"/>
                                          </p:val>
                                        </p:tav>
                                        <p:tav tm="100000">
                                          <p:val>
                                            <p:strVal val="#ppt_x"/>
                                          </p:val>
                                        </p:tav>
                                      </p:tavLst>
                                    </p:anim>
                                    <p:anim calcmode="lin" valueType="num">
                                      <p:cBhvr additive="base">
                                        <p:cTn id="4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4282" y="3357562"/>
            <a:ext cx="8715436" cy="2571768"/>
          </a:xfrm>
        </p:spPr>
        <p:txBody>
          <a:bodyPr>
            <a:normAutofit fontScale="90000"/>
          </a:bodyPr>
          <a:lstStyle/>
          <a:p>
            <a:pPr algn="l"/>
            <a:r>
              <a:rPr lang="el-GR" sz="1800" dirty="0" smtClean="0"/>
              <a:t>Από το διάγραμμα λείπουν επίσης τα αναμενόμενα αποτελέσματα για τιμές εισόδου 1, 3, 4 και 8.</a:t>
            </a:r>
            <a:br>
              <a:rPr lang="el-GR" sz="1800" dirty="0" smtClean="0"/>
            </a:br>
            <a:r>
              <a:rPr lang="el-GR" sz="1800" dirty="0" smtClean="0"/>
              <a:t>Για στάθμευση από 1 έως και 3 ώρες, σύμφωνα με την εκφώνηση υπάρχει «σταθερή χρέωση 6 ευρώ». Άρα για τιμή εισόδου 1 ή 3 το αναμενόμενο αποτέλεσμα είναι 6.</a:t>
            </a:r>
            <a:br>
              <a:rPr lang="el-GR" sz="1800" dirty="0" smtClean="0"/>
            </a:br>
            <a:r>
              <a:rPr lang="el-GR" sz="1800" dirty="0" smtClean="0"/>
              <a:t>Για στάθμευση από 4 έως και 8 ώρες, σύμφωνα με την εκφώνηση, «κάθε επιπλέον ώρα χρεώνεται 1,5 ευρώ». Άρα για τιμή εισόδου 4 το αναμενόμενο αποτέλεσμα είναι:</a:t>
            </a:r>
            <a:br>
              <a:rPr lang="el-GR" sz="1800" dirty="0" smtClean="0"/>
            </a:br>
            <a:r>
              <a:rPr lang="el-GR" sz="1800" dirty="0" smtClean="0"/>
              <a:t>6 + επιπλέον ώρες </a:t>
            </a:r>
            <a:r>
              <a:rPr lang="el-GR" sz="1800" dirty="0" smtClean="0">
                <a:sym typeface="Symbol"/>
              </a:rPr>
              <a:t></a:t>
            </a:r>
            <a:r>
              <a:rPr lang="el-GR" sz="1800" dirty="0" smtClean="0"/>
              <a:t> 1,5 = 6 + ( 4 – 3 ) </a:t>
            </a:r>
            <a:r>
              <a:rPr lang="el-GR" sz="1800" dirty="0" smtClean="0">
                <a:sym typeface="Symbol"/>
              </a:rPr>
              <a:t></a:t>
            </a:r>
            <a:r>
              <a:rPr lang="el-GR" sz="1800" dirty="0" smtClean="0"/>
              <a:t> 1,5 = 6 + 1 </a:t>
            </a:r>
            <a:r>
              <a:rPr lang="el-GR" sz="1800" dirty="0" smtClean="0">
                <a:sym typeface="Symbol"/>
              </a:rPr>
              <a:t></a:t>
            </a:r>
            <a:r>
              <a:rPr lang="el-GR" sz="1800" dirty="0" smtClean="0"/>
              <a:t> 1,5 = 6 + 1,5 = 7,5</a:t>
            </a:r>
            <a:br>
              <a:rPr lang="el-GR" sz="1800" dirty="0" smtClean="0"/>
            </a:br>
            <a:r>
              <a:rPr lang="el-GR" sz="1800" dirty="0" smtClean="0"/>
              <a:t>Αντίστοιχα, για τιμή εισόδου 8 το αναμενόμενο αποτέλεσμα είναι:</a:t>
            </a:r>
            <a:br>
              <a:rPr lang="el-GR" sz="1800" dirty="0" smtClean="0"/>
            </a:br>
            <a:r>
              <a:rPr lang="el-GR" sz="1800" dirty="0" smtClean="0"/>
              <a:t>6 + επιπλέον ώρες </a:t>
            </a:r>
            <a:r>
              <a:rPr lang="el-GR" sz="1800" dirty="0" smtClean="0">
                <a:sym typeface="Symbol"/>
              </a:rPr>
              <a:t></a:t>
            </a:r>
            <a:r>
              <a:rPr lang="el-GR" sz="1800" dirty="0" smtClean="0"/>
              <a:t> 1,5 = 6 + ( 8 – 3 ) </a:t>
            </a:r>
            <a:r>
              <a:rPr lang="el-GR" sz="1800" dirty="0" smtClean="0">
                <a:sym typeface="Symbol"/>
              </a:rPr>
              <a:t></a:t>
            </a:r>
            <a:r>
              <a:rPr lang="el-GR" sz="1800" dirty="0" smtClean="0"/>
              <a:t> 1,5 = 6 + 5 </a:t>
            </a:r>
            <a:r>
              <a:rPr lang="el-GR" sz="1800" dirty="0" smtClean="0">
                <a:sym typeface="Symbol"/>
              </a:rPr>
              <a:t></a:t>
            </a:r>
            <a:r>
              <a:rPr lang="el-GR" sz="1800" dirty="0" smtClean="0"/>
              <a:t> 1,5 = 6 + 7,5 = 13,5</a:t>
            </a:r>
            <a:br>
              <a:rPr lang="el-GR" sz="1800" dirty="0" smtClean="0"/>
            </a:br>
            <a:r>
              <a:rPr lang="el-GR" sz="1800" dirty="0" smtClean="0"/>
              <a:t>Καταλήγουμε στο ακόλουθο διάγραμμα που έχει τα άκρα όλων των διαστημάτων εισόδου και εξόδου.</a:t>
            </a:r>
            <a:r>
              <a:rPr lang="el-GR" sz="1600" dirty="0" smtClean="0"/>
              <a:t/>
            </a:r>
            <a:br>
              <a:rPr lang="el-GR" sz="1600" dirty="0" smtClean="0"/>
            </a:br>
            <a:endParaRPr lang="el-GR" sz="1600" dirty="0"/>
          </a:p>
        </p:txBody>
      </p:sp>
      <p:sp>
        <p:nvSpPr>
          <p:cNvPr id="4" name="3 - Θέση περιεχομένου"/>
          <p:cNvSpPr>
            <a:spLocks noGrp="1"/>
          </p:cNvSpPr>
          <p:nvPr>
            <p:ph sz="half" idx="2"/>
          </p:nvPr>
        </p:nvSpPr>
        <p:spPr>
          <a:xfrm>
            <a:off x="0" y="1071546"/>
            <a:ext cx="8643998" cy="1500198"/>
          </a:xfrm>
        </p:spPr>
        <p:txBody>
          <a:bodyPr>
            <a:normAutofit fontScale="85000" lnSpcReduction="20000"/>
          </a:bodyPr>
          <a:lstStyle/>
          <a:p>
            <a:r>
              <a:rPr lang="el-GR" b="1" dirty="0" smtClean="0">
                <a:solidFill>
                  <a:srgbClr val="FF0000"/>
                </a:solidFill>
              </a:rPr>
              <a:t>Βήμα 2</a:t>
            </a:r>
            <a:r>
              <a:rPr lang="el-GR" b="1" baseline="30000" dirty="0" smtClean="0">
                <a:solidFill>
                  <a:srgbClr val="FF0000"/>
                </a:solidFill>
              </a:rPr>
              <a:t>ο</a:t>
            </a:r>
            <a:r>
              <a:rPr lang="el-GR" dirty="0" smtClean="0"/>
              <a:t>: Καθορισμός ακραίων τιμών διαστημάτων</a:t>
            </a:r>
          </a:p>
          <a:p>
            <a:r>
              <a:rPr lang="el-GR" dirty="0" smtClean="0"/>
              <a:t>Για να υπολογίσουμε τα άκρα που λείπουν από τα διαστήματα των τιμών εισόδου, θα προσθέσουμε ή θα αφαιρέσουμε 1 από το άκρο του προηγούμενου ή επόμενου διαστήματος αντίστοιχα, αφού σύμφωνα με την εκφώνηση η είσοδος είναι ακέραιος αριθμός («η χρέωση γίνεται για ολόκληρες ώρες»). Καταλήγουμε έτσι στο ακόλουθο διάγραμμα.</a:t>
            </a:r>
          </a:p>
          <a:p>
            <a:endParaRPr lang="el-GR" dirty="0"/>
          </a:p>
        </p:txBody>
      </p:sp>
      <p:graphicFrame>
        <p:nvGraphicFramePr>
          <p:cNvPr id="7" name="6 - Πίνακας"/>
          <p:cNvGraphicFramePr>
            <a:graphicFrameLocks noGrp="1"/>
          </p:cNvGraphicFramePr>
          <p:nvPr/>
        </p:nvGraphicFramePr>
        <p:xfrm>
          <a:off x="785786" y="2714620"/>
          <a:ext cx="7429553" cy="528448"/>
        </p:xfrm>
        <a:graphic>
          <a:graphicData uri="http://schemas.openxmlformats.org/drawingml/2006/table">
            <a:tbl>
              <a:tblPr/>
              <a:tblGrid>
                <a:gridCol w="1572116"/>
                <a:gridCol w="1392900"/>
                <a:gridCol w="2894689"/>
                <a:gridCol w="1569848"/>
              </a:tblGrid>
              <a:tr h="528448">
                <a:tc>
                  <a:txBody>
                    <a:bodyPr/>
                    <a:lstStyle/>
                    <a:p>
                      <a:pPr algn="r">
                        <a:lnSpc>
                          <a:spcPct val="115000"/>
                        </a:lnSpc>
                        <a:spcBef>
                          <a:spcPts val="600"/>
                        </a:spcBef>
                        <a:spcAft>
                          <a:spcPts val="0"/>
                        </a:spcAft>
                      </a:pPr>
                      <a:r>
                        <a:rPr lang="el-GR" sz="1100" dirty="0">
                          <a:latin typeface="Calibri"/>
                          <a:ea typeface="Times New Roman"/>
                          <a:cs typeface="Times New Roman"/>
                        </a:rPr>
                        <a:t>---------------------&gt;</a:t>
                      </a:r>
                      <a:r>
                        <a:rPr lang="el-GR" sz="1100" b="1" dirty="0">
                          <a:latin typeface="Calibri"/>
                          <a:ea typeface="Times New Roman"/>
                          <a:cs typeface="Times New Roman"/>
                        </a:rPr>
                        <a:t>0</a:t>
                      </a:r>
                      <a:endParaRPr lang="el-GR" sz="1100" dirty="0">
                        <a:latin typeface="Calibri"/>
                        <a:ea typeface="Times New Roman"/>
                        <a:cs typeface="Times New Roman"/>
                      </a:endParaRPr>
                    </a:p>
                    <a:p>
                      <a:pPr algn="r">
                        <a:lnSpc>
                          <a:spcPct val="115000"/>
                        </a:lnSpc>
                        <a:spcAft>
                          <a:spcPts val="0"/>
                        </a:spcAft>
                      </a:pPr>
                      <a:r>
                        <a:rPr lang="el-GR" sz="1100" dirty="0">
                          <a:latin typeface="Calibri"/>
                          <a:ea typeface="Times New Roman"/>
                          <a:cs typeface="Times New Roman"/>
                        </a:rPr>
                        <a:t>Μη έγκυρος χρόνος</a:t>
                      </a:r>
                    </a:p>
                  </a:txBody>
                  <a:tcPr marL="67009" marR="67009"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b="1">
                          <a:latin typeface="Calibri"/>
                          <a:ea typeface="Times New Roman"/>
                          <a:cs typeface="Times New Roman"/>
                        </a:rPr>
                        <a:t>1</a:t>
                      </a:r>
                      <a:r>
                        <a:rPr lang="el-GR" sz="1100">
                          <a:latin typeface="Calibri"/>
                          <a:ea typeface="Times New Roman"/>
                          <a:cs typeface="Times New Roman"/>
                        </a:rPr>
                        <a:t>&lt;---------------&gt;</a:t>
                      </a:r>
                      <a:r>
                        <a:rPr lang="el-GR" sz="1100" b="1">
                          <a:latin typeface="Calibri"/>
                          <a:ea typeface="Times New Roman"/>
                          <a:cs typeface="Times New Roman"/>
                        </a:rPr>
                        <a:t>3</a:t>
                      </a:r>
                      <a:endParaRPr lang="el-GR" sz="1100">
                        <a:latin typeface="Calibri"/>
                        <a:ea typeface="Times New Roman"/>
                        <a:cs typeface="Times New Roman"/>
                      </a:endParaRPr>
                    </a:p>
                    <a:p>
                      <a:pPr algn="ctr">
                        <a:lnSpc>
                          <a:spcPct val="115000"/>
                        </a:lnSpc>
                        <a:spcAft>
                          <a:spcPts val="0"/>
                        </a:spcAft>
                      </a:pPr>
                      <a:r>
                        <a:rPr lang="el-GR" sz="1100">
                          <a:latin typeface="Calibri"/>
                          <a:ea typeface="Times New Roman"/>
                          <a:cs typeface="Times New Roman"/>
                        </a:rPr>
                        <a:t>6€</a:t>
                      </a:r>
                    </a:p>
                  </a:txBody>
                  <a:tcPr marL="67009" marR="67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b="1" dirty="0">
                          <a:latin typeface="Calibri"/>
                          <a:ea typeface="Times New Roman"/>
                          <a:cs typeface="Times New Roman"/>
                        </a:rPr>
                        <a:t>4</a:t>
                      </a:r>
                      <a:r>
                        <a:rPr lang="el-GR" sz="1100" dirty="0">
                          <a:latin typeface="Calibri"/>
                          <a:ea typeface="Times New Roman"/>
                          <a:cs typeface="Times New Roman"/>
                        </a:rPr>
                        <a:t>&lt;--------------------------------------------&gt;</a:t>
                      </a:r>
                      <a:r>
                        <a:rPr lang="el-GR" sz="1100" b="1" dirty="0">
                          <a:latin typeface="Calibri"/>
                          <a:ea typeface="Times New Roman"/>
                          <a:cs typeface="Times New Roman"/>
                        </a:rPr>
                        <a:t>8</a:t>
                      </a:r>
                      <a:endParaRPr lang="el-GR" sz="1100" dirty="0">
                        <a:latin typeface="Calibri"/>
                        <a:ea typeface="Times New Roman"/>
                        <a:cs typeface="Times New Roman"/>
                      </a:endParaRPr>
                    </a:p>
                    <a:p>
                      <a:pPr algn="ctr">
                        <a:lnSpc>
                          <a:spcPct val="115000"/>
                        </a:lnSpc>
                        <a:spcAft>
                          <a:spcPts val="0"/>
                        </a:spcAft>
                      </a:pPr>
                      <a:r>
                        <a:rPr lang="el-GR" sz="1100" dirty="0">
                          <a:latin typeface="Calibri"/>
                          <a:ea typeface="Times New Roman"/>
                          <a:cs typeface="Times New Roman"/>
                        </a:rPr>
                        <a:t>6€ + 1,5€ για κάθε ώρα επιπλέον των 3</a:t>
                      </a:r>
                    </a:p>
                  </a:txBody>
                  <a:tcPr marL="67009" marR="67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l-GR" sz="1100" b="1" dirty="0">
                          <a:latin typeface="Calibri"/>
                          <a:ea typeface="Times New Roman"/>
                          <a:cs typeface="Times New Roman"/>
                        </a:rPr>
                        <a:t>9</a:t>
                      </a:r>
                      <a:r>
                        <a:rPr lang="el-GR" sz="1100" dirty="0">
                          <a:latin typeface="Calibri"/>
                          <a:ea typeface="Times New Roman"/>
                          <a:cs typeface="Times New Roman"/>
                        </a:rPr>
                        <a:t>&lt;---------------------</a:t>
                      </a:r>
                    </a:p>
                    <a:p>
                      <a:pPr>
                        <a:lnSpc>
                          <a:spcPct val="115000"/>
                        </a:lnSpc>
                        <a:spcAft>
                          <a:spcPts val="0"/>
                        </a:spcAft>
                      </a:pPr>
                      <a:r>
                        <a:rPr lang="el-GR" sz="1100" dirty="0">
                          <a:latin typeface="Calibri"/>
                          <a:ea typeface="Times New Roman"/>
                          <a:cs typeface="Times New Roman"/>
                        </a:rPr>
                        <a:t>Μη έγκυρος χρόνος</a:t>
                      </a:r>
                    </a:p>
                  </a:txBody>
                  <a:tcPr marL="67009" marR="67009" marT="0" marB="0">
                    <a:lnL w="12700" cap="flat" cmpd="sng" algn="ctr">
                      <a:solidFill>
                        <a:srgbClr val="000000"/>
                      </a:solidFill>
                      <a:prstDash val="solid"/>
                      <a:round/>
                      <a:headEnd type="none" w="med" len="med"/>
                      <a:tailEnd type="none" w="med" len="med"/>
                    </a:lnL>
                    <a:lnR>
                      <a:noFill/>
                    </a:lnR>
                    <a:lnT>
                      <a:noFill/>
                    </a:lnT>
                    <a:lnB>
                      <a:noFill/>
                    </a:lnB>
                  </a:tcPr>
                </a:tc>
              </a:tr>
            </a:tbl>
          </a:graphicData>
        </a:graphic>
      </p:graphicFrame>
      <p:graphicFrame>
        <p:nvGraphicFramePr>
          <p:cNvPr id="8" name="7 - Πίνακας"/>
          <p:cNvGraphicFramePr>
            <a:graphicFrameLocks noGrp="1"/>
          </p:cNvGraphicFramePr>
          <p:nvPr/>
        </p:nvGraphicFramePr>
        <p:xfrm>
          <a:off x="785786" y="6072206"/>
          <a:ext cx="7358113" cy="500066"/>
        </p:xfrm>
        <a:graphic>
          <a:graphicData uri="http://schemas.openxmlformats.org/drawingml/2006/table">
            <a:tbl>
              <a:tblPr/>
              <a:tblGrid>
                <a:gridCol w="1839341"/>
                <a:gridCol w="1839341"/>
                <a:gridCol w="1839341"/>
                <a:gridCol w="1840090"/>
              </a:tblGrid>
              <a:tr h="500066">
                <a:tc>
                  <a:txBody>
                    <a:bodyPr/>
                    <a:lstStyle/>
                    <a:p>
                      <a:pPr algn="r">
                        <a:lnSpc>
                          <a:spcPct val="115000"/>
                        </a:lnSpc>
                        <a:spcBef>
                          <a:spcPts val="600"/>
                        </a:spcBef>
                        <a:spcAft>
                          <a:spcPts val="0"/>
                        </a:spcAft>
                      </a:pPr>
                      <a:r>
                        <a:rPr lang="el-GR" sz="1100" dirty="0">
                          <a:latin typeface="Calibri"/>
                          <a:ea typeface="Times New Roman"/>
                          <a:cs typeface="Times New Roman"/>
                        </a:rPr>
                        <a:t>-------------------------&gt;</a:t>
                      </a:r>
                      <a:r>
                        <a:rPr lang="el-GR" sz="1100" b="1" dirty="0">
                          <a:latin typeface="Calibri"/>
                          <a:ea typeface="Times New Roman"/>
                          <a:cs typeface="Times New Roman"/>
                        </a:rPr>
                        <a:t>0</a:t>
                      </a:r>
                      <a:endParaRPr lang="el-GR" sz="1100" dirty="0">
                        <a:latin typeface="Calibri"/>
                        <a:ea typeface="Times New Roman"/>
                        <a:cs typeface="Times New Roman"/>
                      </a:endParaRPr>
                    </a:p>
                    <a:p>
                      <a:pPr algn="r">
                        <a:lnSpc>
                          <a:spcPct val="115000"/>
                        </a:lnSpc>
                        <a:spcAft>
                          <a:spcPts val="0"/>
                        </a:spcAft>
                      </a:pPr>
                      <a:r>
                        <a:rPr lang="el-GR" sz="1100" dirty="0">
                          <a:latin typeface="Calibri"/>
                          <a:ea typeface="Times New Roman"/>
                          <a:cs typeface="Times New Roman"/>
                        </a:rPr>
                        <a:t>Μη έγκυρος χρόνος</a:t>
                      </a:r>
                    </a:p>
                  </a:txBody>
                  <a:tcPr marL="67009" marR="67009"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b="1" dirty="0">
                          <a:latin typeface="Calibri"/>
                          <a:ea typeface="Times New Roman"/>
                          <a:cs typeface="Times New Roman"/>
                        </a:rPr>
                        <a:t>1</a:t>
                      </a:r>
                      <a:r>
                        <a:rPr lang="el-GR" sz="1100" dirty="0">
                          <a:latin typeface="Calibri"/>
                          <a:ea typeface="Times New Roman"/>
                          <a:cs typeface="Times New Roman"/>
                        </a:rPr>
                        <a:t>&lt;------------------------&gt;</a:t>
                      </a:r>
                      <a:r>
                        <a:rPr lang="el-GR" sz="1100" b="1" dirty="0">
                          <a:latin typeface="Calibri"/>
                          <a:ea typeface="Times New Roman"/>
                          <a:cs typeface="Times New Roman"/>
                        </a:rPr>
                        <a:t>3</a:t>
                      </a:r>
                      <a:endParaRPr lang="el-GR" sz="1100" dirty="0">
                        <a:latin typeface="Calibri"/>
                        <a:ea typeface="Times New Roman"/>
                        <a:cs typeface="Times New Roman"/>
                      </a:endParaRPr>
                    </a:p>
                    <a:p>
                      <a:pPr algn="ctr">
                        <a:lnSpc>
                          <a:spcPct val="115000"/>
                        </a:lnSpc>
                        <a:spcAft>
                          <a:spcPts val="0"/>
                        </a:spcAft>
                      </a:pPr>
                      <a:r>
                        <a:rPr lang="el-GR" sz="1100" b="1" dirty="0">
                          <a:latin typeface="Calibri"/>
                          <a:ea typeface="Times New Roman"/>
                          <a:cs typeface="Times New Roman"/>
                        </a:rPr>
                        <a:t>6</a:t>
                      </a:r>
                      <a:r>
                        <a:rPr lang="el-GR" sz="1100" dirty="0">
                          <a:latin typeface="Calibri"/>
                          <a:ea typeface="Times New Roman"/>
                          <a:cs typeface="Times New Roman"/>
                        </a:rPr>
                        <a:t>&lt;------------------------&gt;</a:t>
                      </a:r>
                      <a:r>
                        <a:rPr lang="el-GR" sz="1100" b="1" dirty="0">
                          <a:latin typeface="Calibri"/>
                          <a:ea typeface="Times New Roman"/>
                          <a:cs typeface="Times New Roman"/>
                        </a:rPr>
                        <a:t>6</a:t>
                      </a:r>
                      <a:endParaRPr lang="el-GR" sz="1100" dirty="0">
                        <a:latin typeface="Calibri"/>
                        <a:ea typeface="Times New Roman"/>
                        <a:cs typeface="Times New Roman"/>
                      </a:endParaRPr>
                    </a:p>
                  </a:txBody>
                  <a:tcPr marL="67009" marR="67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b="1" dirty="0">
                          <a:latin typeface="Calibri"/>
                          <a:ea typeface="Times New Roman"/>
                          <a:cs typeface="Times New Roman"/>
                        </a:rPr>
                        <a:t>4</a:t>
                      </a:r>
                      <a:r>
                        <a:rPr lang="el-GR" sz="1100" dirty="0">
                          <a:latin typeface="Calibri"/>
                          <a:ea typeface="Times New Roman"/>
                          <a:cs typeface="Times New Roman"/>
                        </a:rPr>
                        <a:t>&lt;------------------------&gt;</a:t>
                      </a:r>
                      <a:r>
                        <a:rPr lang="el-GR" sz="1100" b="1" dirty="0">
                          <a:latin typeface="Calibri"/>
                          <a:ea typeface="Times New Roman"/>
                          <a:cs typeface="Times New Roman"/>
                        </a:rPr>
                        <a:t>8</a:t>
                      </a:r>
                      <a:endParaRPr lang="el-GR" sz="1100" dirty="0">
                        <a:latin typeface="Calibri"/>
                        <a:ea typeface="Times New Roman"/>
                        <a:cs typeface="Times New Roman"/>
                      </a:endParaRPr>
                    </a:p>
                    <a:p>
                      <a:pPr algn="ctr">
                        <a:lnSpc>
                          <a:spcPct val="115000"/>
                        </a:lnSpc>
                        <a:spcAft>
                          <a:spcPts val="0"/>
                        </a:spcAft>
                      </a:pPr>
                      <a:r>
                        <a:rPr lang="el-GR" sz="1100" b="1" dirty="0">
                          <a:latin typeface="Calibri"/>
                          <a:ea typeface="Times New Roman"/>
                          <a:cs typeface="Times New Roman"/>
                        </a:rPr>
                        <a:t>7,5</a:t>
                      </a:r>
                      <a:r>
                        <a:rPr lang="el-GR" sz="1100" dirty="0">
                          <a:latin typeface="Calibri"/>
                          <a:ea typeface="Times New Roman"/>
                          <a:cs typeface="Times New Roman"/>
                        </a:rPr>
                        <a:t>&lt;------------------&gt;</a:t>
                      </a:r>
                      <a:r>
                        <a:rPr lang="el-GR" sz="1100" b="1" dirty="0">
                          <a:latin typeface="Calibri"/>
                          <a:ea typeface="Times New Roman"/>
                          <a:cs typeface="Times New Roman"/>
                        </a:rPr>
                        <a:t>13,5</a:t>
                      </a:r>
                      <a:endParaRPr lang="el-GR" sz="1100" dirty="0">
                        <a:latin typeface="Calibri"/>
                        <a:ea typeface="Times New Roman"/>
                        <a:cs typeface="Times New Roman"/>
                      </a:endParaRPr>
                    </a:p>
                  </a:txBody>
                  <a:tcPr marL="67009" marR="67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l-GR" sz="1100" b="1" dirty="0">
                          <a:latin typeface="Calibri"/>
                          <a:ea typeface="Times New Roman"/>
                          <a:cs typeface="Times New Roman"/>
                        </a:rPr>
                        <a:t>9</a:t>
                      </a:r>
                      <a:r>
                        <a:rPr lang="el-GR" sz="1100" dirty="0">
                          <a:latin typeface="Calibri"/>
                          <a:ea typeface="Times New Roman"/>
                          <a:cs typeface="Times New Roman"/>
                        </a:rPr>
                        <a:t>&lt;--------------------------</a:t>
                      </a:r>
                    </a:p>
                    <a:p>
                      <a:pPr>
                        <a:lnSpc>
                          <a:spcPct val="115000"/>
                        </a:lnSpc>
                        <a:spcAft>
                          <a:spcPts val="0"/>
                        </a:spcAft>
                      </a:pPr>
                      <a:r>
                        <a:rPr lang="el-GR" sz="1100" dirty="0">
                          <a:latin typeface="Calibri"/>
                          <a:ea typeface="Times New Roman"/>
                          <a:cs typeface="Times New Roman"/>
                        </a:rPr>
                        <a:t>Μη έγκυρος χρόνος</a:t>
                      </a:r>
                    </a:p>
                  </a:txBody>
                  <a:tcPr marL="67009" marR="67009" marT="0" marB="0">
                    <a:lnL w="12700" cap="flat" cmpd="sng" algn="ctr">
                      <a:solidFill>
                        <a:srgbClr val="000000"/>
                      </a:solidFill>
                      <a:prstDash val="solid"/>
                      <a:round/>
                      <a:headEnd type="none" w="med" len="med"/>
                      <a:tailEnd type="none" w="med" len="med"/>
                    </a:lnL>
                    <a:lnR>
                      <a:noFill/>
                    </a:lnR>
                    <a:lnT>
                      <a:noFill/>
                    </a:lnT>
                    <a:lnB>
                      <a:noFill/>
                    </a:lnB>
                  </a:tcPr>
                </a:tc>
              </a:tr>
            </a:tbl>
          </a:graphicData>
        </a:graphic>
      </p:graphicFrame>
      <p:sp>
        <p:nvSpPr>
          <p:cNvPr id="6" name="1 - Τίτλος"/>
          <p:cNvSpPr txBox="1">
            <a:spLocks/>
          </p:cNvSpPr>
          <p:nvPr/>
        </p:nvSpPr>
        <p:spPr>
          <a:xfrm>
            <a:off x="357158" y="142852"/>
            <a:ext cx="8229600" cy="714380"/>
          </a:xfrm>
          <a:prstGeom prst="rect">
            <a:avLst/>
          </a:prstGeom>
        </p:spPr>
        <p:txBody>
          <a:bodyPr vert="horz" lIns="0" tIns="45720" rIns="0" bIns="0" anchor="b">
            <a:normAutofit fontScale="90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5000" b="1" i="0" u="none" strike="noStrike" kern="1200" cap="none" spc="0" normalizeH="0" baseline="0" noProof="0" dirty="0" smtClean="0">
                <a:ln>
                  <a:noFill/>
                </a:ln>
                <a:solidFill>
                  <a:srgbClr val="FF0000"/>
                </a:solidFill>
                <a:effectLst/>
                <a:uLnTx/>
                <a:uFillTx/>
                <a:latin typeface="+mj-lt"/>
                <a:ea typeface="+mj-ea"/>
                <a:cs typeface="+mj-cs"/>
              </a:rPr>
              <a:t>ΜΕΘΟΔΟΣ «Μαύρο Κουτί»</a:t>
            </a:r>
            <a:endParaRPr kumimoji="0" lang="el-GR" sz="5000" b="1" i="0" u="none" strike="noStrike" kern="1200" cap="none" spc="0" normalizeH="0" baseline="0" noProof="0" dirty="0">
              <a:ln>
                <a:noFill/>
              </a:ln>
              <a:solidFill>
                <a:srgbClr val="FF0000"/>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περιεχομένου"/>
          <p:cNvSpPr>
            <a:spLocks noGrp="1"/>
          </p:cNvSpPr>
          <p:nvPr>
            <p:ph sz="half" idx="2"/>
          </p:nvPr>
        </p:nvSpPr>
        <p:spPr>
          <a:xfrm>
            <a:off x="428596" y="1357298"/>
            <a:ext cx="8186766" cy="1000131"/>
          </a:xfrm>
        </p:spPr>
        <p:txBody>
          <a:bodyPr>
            <a:normAutofit fontScale="92500" lnSpcReduction="10000"/>
          </a:bodyPr>
          <a:lstStyle/>
          <a:p>
            <a:r>
              <a:rPr lang="el-GR" dirty="0" smtClean="0">
                <a:solidFill>
                  <a:srgbClr val="FF0000"/>
                </a:solidFill>
              </a:rPr>
              <a:t>Βήμα 3</a:t>
            </a:r>
            <a:r>
              <a:rPr lang="el-GR" baseline="30000" dirty="0" smtClean="0">
                <a:solidFill>
                  <a:srgbClr val="FF0000"/>
                </a:solidFill>
              </a:rPr>
              <a:t>ο</a:t>
            </a:r>
            <a:r>
              <a:rPr lang="el-GR" dirty="0" smtClean="0"/>
              <a:t>: Δημιουργία σεναρίων ελέγχου</a:t>
            </a:r>
          </a:p>
          <a:p>
            <a:r>
              <a:rPr lang="el-GR" dirty="0" smtClean="0"/>
              <a:t>Χρησιμοποιώντας το παραπάνω διάγραμμα δημιουργούμε ένα σενάριο ελέγχου για κάθε ακραία τιμή εισόδου.</a:t>
            </a:r>
          </a:p>
          <a:p>
            <a:endParaRPr lang="el-GR" dirty="0"/>
          </a:p>
        </p:txBody>
      </p:sp>
      <p:graphicFrame>
        <p:nvGraphicFramePr>
          <p:cNvPr id="7" name="6 - Πίνακας"/>
          <p:cNvGraphicFramePr>
            <a:graphicFrameLocks noGrp="1"/>
          </p:cNvGraphicFramePr>
          <p:nvPr/>
        </p:nvGraphicFramePr>
        <p:xfrm>
          <a:off x="500034" y="3000372"/>
          <a:ext cx="7929618" cy="3421201"/>
        </p:xfrm>
        <a:graphic>
          <a:graphicData uri="http://schemas.openxmlformats.org/drawingml/2006/table">
            <a:tbl>
              <a:tblPr/>
              <a:tblGrid>
                <a:gridCol w="622537"/>
                <a:gridCol w="945845"/>
                <a:gridCol w="2583016"/>
                <a:gridCol w="3778220"/>
              </a:tblGrid>
              <a:tr h="488743">
                <a:tc>
                  <a:txBody>
                    <a:bodyPr/>
                    <a:lstStyle/>
                    <a:p>
                      <a:pPr algn="ctr">
                        <a:lnSpc>
                          <a:spcPct val="115000"/>
                        </a:lnSpc>
                        <a:spcBef>
                          <a:spcPts val="600"/>
                        </a:spcBef>
                        <a:spcAft>
                          <a:spcPts val="0"/>
                        </a:spcAft>
                      </a:pPr>
                      <a:r>
                        <a:rPr lang="el-GR" sz="1100" b="1" dirty="0">
                          <a:latin typeface="Calibri"/>
                          <a:ea typeface="Times New Roman"/>
                          <a:cs typeface="Times New Roman"/>
                        </a:rPr>
                        <a:t>Α/Α</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94C6F4"/>
                    </a:solidFill>
                  </a:tcPr>
                </a:tc>
                <a:tc>
                  <a:txBody>
                    <a:bodyPr/>
                    <a:lstStyle/>
                    <a:p>
                      <a:pPr algn="ctr">
                        <a:lnSpc>
                          <a:spcPct val="115000"/>
                        </a:lnSpc>
                        <a:spcAft>
                          <a:spcPts val="0"/>
                        </a:spcAft>
                      </a:pPr>
                      <a:r>
                        <a:rPr lang="el-GR" sz="1100" b="1">
                          <a:latin typeface="Calibri"/>
                          <a:ea typeface="Times New Roman"/>
                          <a:cs typeface="Times New Roman"/>
                        </a:rPr>
                        <a:t>Είσοδος</a:t>
                      </a:r>
                      <a:endParaRPr lang="el-GR" sz="110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94C6F4"/>
                    </a:solidFill>
                  </a:tcPr>
                </a:tc>
                <a:tc>
                  <a:txBody>
                    <a:bodyPr/>
                    <a:lstStyle/>
                    <a:p>
                      <a:pPr algn="ctr">
                        <a:lnSpc>
                          <a:spcPct val="115000"/>
                        </a:lnSpc>
                        <a:spcAft>
                          <a:spcPts val="0"/>
                        </a:spcAft>
                      </a:pPr>
                      <a:r>
                        <a:rPr lang="el-GR" sz="1100" b="1" dirty="0">
                          <a:latin typeface="Calibri"/>
                          <a:ea typeface="Times New Roman"/>
                          <a:cs typeface="Times New Roman"/>
                        </a:rPr>
                        <a:t>Αναμενόμενο αποτέλεσμα</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94C6F4"/>
                    </a:solidFill>
                  </a:tcPr>
                </a:tc>
                <a:tc>
                  <a:txBody>
                    <a:bodyPr/>
                    <a:lstStyle/>
                    <a:p>
                      <a:pPr algn="ctr">
                        <a:lnSpc>
                          <a:spcPct val="115000"/>
                        </a:lnSpc>
                        <a:spcAft>
                          <a:spcPts val="0"/>
                        </a:spcAft>
                      </a:pPr>
                      <a:r>
                        <a:rPr lang="el-GR" sz="1100" b="1" dirty="0">
                          <a:latin typeface="Calibri"/>
                          <a:ea typeface="Times New Roman"/>
                          <a:cs typeface="Times New Roman"/>
                        </a:rPr>
                        <a:t>Περίπτωση που ελέγχεται</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94C6F4"/>
                    </a:solidFill>
                  </a:tcPr>
                </a:tc>
              </a:tr>
              <a:tr h="488743">
                <a:tc>
                  <a:txBody>
                    <a:bodyPr/>
                    <a:lstStyle/>
                    <a:p>
                      <a:pPr algn="ctr">
                        <a:lnSpc>
                          <a:spcPct val="115000"/>
                        </a:lnSpc>
                        <a:spcAft>
                          <a:spcPts val="0"/>
                        </a:spcAft>
                      </a:pPr>
                      <a:r>
                        <a:rPr lang="el-GR" sz="1100">
                          <a:latin typeface="Calibri"/>
                          <a:ea typeface="Times New Roman"/>
                          <a:cs typeface="Times New Roman"/>
                        </a:rPr>
                        <a:t>1</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a:latin typeface="Calibri"/>
                          <a:ea typeface="Times New Roman"/>
                          <a:cs typeface="Times New Roman"/>
                        </a:rPr>
                        <a:t>0</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nSpc>
                          <a:spcPct val="115000"/>
                        </a:lnSpc>
                        <a:spcAft>
                          <a:spcPts val="0"/>
                        </a:spcAft>
                      </a:pPr>
                      <a:r>
                        <a:rPr lang="el-GR" sz="1100">
                          <a:latin typeface="Calibri"/>
                          <a:ea typeface="Times New Roman"/>
                          <a:cs typeface="Times New Roman"/>
                        </a:rPr>
                        <a:t>Μη έγκυρος χρόνος</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nSpc>
                          <a:spcPct val="115000"/>
                        </a:lnSpc>
                        <a:spcAft>
                          <a:spcPts val="0"/>
                        </a:spcAft>
                      </a:pPr>
                      <a:r>
                        <a:rPr lang="el-GR" sz="1100" dirty="0">
                          <a:latin typeface="Calibri"/>
                          <a:ea typeface="Times New Roman"/>
                          <a:cs typeface="Times New Roman"/>
                        </a:rPr>
                        <a:t>Άνω άκρο διαστήματος χρόνος &lt; 1</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r>
              <a:tr h="488743">
                <a:tc>
                  <a:txBody>
                    <a:bodyPr/>
                    <a:lstStyle/>
                    <a:p>
                      <a:pPr algn="ctr">
                        <a:lnSpc>
                          <a:spcPct val="115000"/>
                        </a:lnSpc>
                        <a:spcAft>
                          <a:spcPts val="0"/>
                        </a:spcAft>
                      </a:pPr>
                      <a:r>
                        <a:rPr lang="el-GR" sz="1100">
                          <a:latin typeface="Calibri"/>
                          <a:ea typeface="Times New Roman"/>
                          <a:cs typeface="Times New Roman"/>
                        </a:rPr>
                        <a:t>2</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gn="ctr">
                        <a:lnSpc>
                          <a:spcPct val="115000"/>
                        </a:lnSpc>
                        <a:spcAft>
                          <a:spcPts val="0"/>
                        </a:spcAft>
                      </a:pPr>
                      <a:r>
                        <a:rPr lang="el-GR" sz="1100">
                          <a:latin typeface="Calibri"/>
                          <a:ea typeface="Times New Roman"/>
                          <a:cs typeface="Times New Roman"/>
                        </a:rPr>
                        <a:t>1</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nSpc>
                          <a:spcPct val="115000"/>
                        </a:lnSpc>
                        <a:spcAft>
                          <a:spcPts val="0"/>
                        </a:spcAft>
                      </a:pPr>
                      <a:r>
                        <a:rPr lang="el-GR" sz="1100" dirty="0">
                          <a:latin typeface="Calibri"/>
                          <a:ea typeface="Times New Roman"/>
                          <a:cs typeface="Times New Roman"/>
                        </a:rPr>
                        <a:t>6</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nSpc>
                          <a:spcPct val="115000"/>
                        </a:lnSpc>
                        <a:spcAft>
                          <a:spcPts val="0"/>
                        </a:spcAft>
                      </a:pPr>
                      <a:r>
                        <a:rPr lang="el-GR" sz="1100">
                          <a:latin typeface="Calibri"/>
                          <a:ea typeface="Times New Roman"/>
                          <a:cs typeface="Times New Roman"/>
                        </a:rPr>
                        <a:t>Κάτω άκρο διαστήματος 1 </a:t>
                      </a:r>
                      <a:r>
                        <a:rPr lang="el-GR" sz="1100">
                          <a:latin typeface="Calibri"/>
                          <a:ea typeface="Times New Roman"/>
                          <a:cs typeface="Times New Roman"/>
                          <a:sym typeface="Symbol"/>
                        </a:rPr>
                        <a:t></a:t>
                      </a:r>
                      <a:r>
                        <a:rPr lang="el-GR" sz="1100">
                          <a:latin typeface="Calibri"/>
                          <a:ea typeface="Times New Roman"/>
                          <a:cs typeface="Times New Roman"/>
                        </a:rPr>
                        <a:t> χρόνος </a:t>
                      </a:r>
                      <a:r>
                        <a:rPr lang="el-GR" sz="1100">
                          <a:latin typeface="Calibri"/>
                          <a:ea typeface="Times New Roman"/>
                          <a:cs typeface="Times New Roman"/>
                          <a:sym typeface="Symbol"/>
                        </a:rPr>
                        <a:t></a:t>
                      </a:r>
                      <a:r>
                        <a:rPr lang="el-GR" sz="1100">
                          <a:latin typeface="Calibri"/>
                          <a:ea typeface="Times New Roman"/>
                          <a:cs typeface="Times New Roman"/>
                        </a:rPr>
                        <a:t> 3</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r>
              <a:tr h="488743">
                <a:tc>
                  <a:txBody>
                    <a:bodyPr/>
                    <a:lstStyle/>
                    <a:p>
                      <a:pPr algn="ctr">
                        <a:lnSpc>
                          <a:spcPct val="115000"/>
                        </a:lnSpc>
                        <a:spcAft>
                          <a:spcPts val="0"/>
                        </a:spcAft>
                      </a:pPr>
                      <a:r>
                        <a:rPr lang="el-GR" sz="1100">
                          <a:latin typeface="Calibri"/>
                          <a:ea typeface="Times New Roman"/>
                          <a:cs typeface="Times New Roman"/>
                        </a:rPr>
                        <a:t>3</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a:latin typeface="Calibri"/>
                          <a:ea typeface="Times New Roman"/>
                          <a:cs typeface="Times New Roman"/>
                        </a:rPr>
                        <a:t>3</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nSpc>
                          <a:spcPct val="115000"/>
                        </a:lnSpc>
                        <a:spcAft>
                          <a:spcPts val="0"/>
                        </a:spcAft>
                      </a:pPr>
                      <a:r>
                        <a:rPr lang="el-GR" sz="1100">
                          <a:latin typeface="Calibri"/>
                          <a:ea typeface="Times New Roman"/>
                          <a:cs typeface="Times New Roman"/>
                        </a:rPr>
                        <a:t>6</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nSpc>
                          <a:spcPct val="115000"/>
                        </a:lnSpc>
                        <a:spcAft>
                          <a:spcPts val="0"/>
                        </a:spcAft>
                      </a:pPr>
                      <a:r>
                        <a:rPr lang="el-GR" sz="1100">
                          <a:latin typeface="Calibri"/>
                          <a:ea typeface="Times New Roman"/>
                          <a:cs typeface="Times New Roman"/>
                        </a:rPr>
                        <a:t>Άνω άκρο διαστήματος 1 </a:t>
                      </a:r>
                      <a:r>
                        <a:rPr lang="el-GR" sz="1100">
                          <a:latin typeface="Calibri"/>
                          <a:ea typeface="Times New Roman"/>
                          <a:cs typeface="Times New Roman"/>
                          <a:sym typeface="Symbol"/>
                        </a:rPr>
                        <a:t></a:t>
                      </a:r>
                      <a:r>
                        <a:rPr lang="el-GR" sz="1100">
                          <a:latin typeface="Calibri"/>
                          <a:ea typeface="Times New Roman"/>
                          <a:cs typeface="Times New Roman"/>
                        </a:rPr>
                        <a:t> χρόνος </a:t>
                      </a:r>
                      <a:r>
                        <a:rPr lang="el-GR" sz="1100">
                          <a:latin typeface="Calibri"/>
                          <a:ea typeface="Times New Roman"/>
                          <a:cs typeface="Times New Roman"/>
                          <a:sym typeface="Symbol"/>
                        </a:rPr>
                        <a:t></a:t>
                      </a:r>
                      <a:r>
                        <a:rPr lang="el-GR" sz="1100">
                          <a:latin typeface="Calibri"/>
                          <a:ea typeface="Times New Roman"/>
                          <a:cs typeface="Times New Roman"/>
                        </a:rPr>
                        <a:t> 3</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r>
              <a:tr h="488743">
                <a:tc>
                  <a:txBody>
                    <a:bodyPr/>
                    <a:lstStyle/>
                    <a:p>
                      <a:pPr algn="ctr">
                        <a:lnSpc>
                          <a:spcPct val="115000"/>
                        </a:lnSpc>
                        <a:spcAft>
                          <a:spcPts val="0"/>
                        </a:spcAft>
                      </a:pPr>
                      <a:r>
                        <a:rPr lang="el-GR" sz="1100">
                          <a:latin typeface="Calibri"/>
                          <a:ea typeface="Times New Roman"/>
                          <a:cs typeface="Times New Roman"/>
                        </a:rPr>
                        <a:t>4</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gn="ctr">
                        <a:lnSpc>
                          <a:spcPct val="115000"/>
                        </a:lnSpc>
                        <a:spcAft>
                          <a:spcPts val="0"/>
                        </a:spcAft>
                      </a:pPr>
                      <a:r>
                        <a:rPr lang="el-GR" sz="1100">
                          <a:latin typeface="Calibri"/>
                          <a:ea typeface="Times New Roman"/>
                          <a:cs typeface="Times New Roman"/>
                        </a:rPr>
                        <a:t>4</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nSpc>
                          <a:spcPct val="115000"/>
                        </a:lnSpc>
                        <a:spcAft>
                          <a:spcPts val="0"/>
                        </a:spcAft>
                      </a:pPr>
                      <a:r>
                        <a:rPr lang="el-GR" sz="1100">
                          <a:latin typeface="Calibri"/>
                          <a:ea typeface="Times New Roman"/>
                          <a:cs typeface="Times New Roman"/>
                        </a:rPr>
                        <a:t>7,5</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nSpc>
                          <a:spcPct val="115000"/>
                        </a:lnSpc>
                        <a:spcAft>
                          <a:spcPts val="0"/>
                        </a:spcAft>
                      </a:pPr>
                      <a:r>
                        <a:rPr lang="el-GR" sz="1100">
                          <a:latin typeface="Calibri"/>
                          <a:ea typeface="Times New Roman"/>
                          <a:cs typeface="Times New Roman"/>
                        </a:rPr>
                        <a:t>Κάτω άκρο διαστήματος 3 &lt; χρόνος </a:t>
                      </a:r>
                      <a:r>
                        <a:rPr lang="el-GR" sz="1100">
                          <a:latin typeface="Calibri"/>
                          <a:ea typeface="Times New Roman"/>
                          <a:cs typeface="Times New Roman"/>
                          <a:sym typeface="Symbol"/>
                        </a:rPr>
                        <a:t></a:t>
                      </a:r>
                      <a:r>
                        <a:rPr lang="el-GR" sz="1100">
                          <a:latin typeface="Calibri"/>
                          <a:ea typeface="Times New Roman"/>
                          <a:cs typeface="Times New Roman"/>
                        </a:rPr>
                        <a:t> 8</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r>
              <a:tr h="488743">
                <a:tc>
                  <a:txBody>
                    <a:bodyPr/>
                    <a:lstStyle/>
                    <a:p>
                      <a:pPr algn="ctr">
                        <a:lnSpc>
                          <a:spcPct val="115000"/>
                        </a:lnSpc>
                        <a:spcAft>
                          <a:spcPts val="0"/>
                        </a:spcAft>
                      </a:pPr>
                      <a:r>
                        <a:rPr lang="el-GR" sz="1100">
                          <a:latin typeface="Calibri"/>
                          <a:ea typeface="Times New Roman"/>
                          <a:cs typeface="Times New Roman"/>
                        </a:rPr>
                        <a:t>5</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a:latin typeface="Calibri"/>
                          <a:ea typeface="Times New Roman"/>
                          <a:cs typeface="Times New Roman"/>
                        </a:rPr>
                        <a:t>8</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nSpc>
                          <a:spcPct val="115000"/>
                        </a:lnSpc>
                        <a:spcAft>
                          <a:spcPts val="0"/>
                        </a:spcAft>
                      </a:pPr>
                      <a:r>
                        <a:rPr lang="el-GR" sz="1100">
                          <a:latin typeface="Calibri"/>
                          <a:ea typeface="Times New Roman"/>
                          <a:cs typeface="Times New Roman"/>
                        </a:rPr>
                        <a:t>13,5</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nSpc>
                          <a:spcPct val="115000"/>
                        </a:lnSpc>
                        <a:spcAft>
                          <a:spcPts val="0"/>
                        </a:spcAft>
                      </a:pPr>
                      <a:r>
                        <a:rPr lang="el-GR" sz="1100">
                          <a:latin typeface="Calibri"/>
                          <a:ea typeface="Times New Roman"/>
                          <a:cs typeface="Times New Roman"/>
                        </a:rPr>
                        <a:t>Άνω άκρο διαστήματος 3 &lt; χρόνος </a:t>
                      </a:r>
                      <a:r>
                        <a:rPr lang="el-GR" sz="1100">
                          <a:latin typeface="Calibri"/>
                          <a:ea typeface="Times New Roman"/>
                          <a:cs typeface="Times New Roman"/>
                          <a:sym typeface="Symbol"/>
                        </a:rPr>
                        <a:t></a:t>
                      </a:r>
                      <a:r>
                        <a:rPr lang="el-GR" sz="1100">
                          <a:latin typeface="Calibri"/>
                          <a:ea typeface="Times New Roman"/>
                          <a:cs typeface="Times New Roman"/>
                        </a:rPr>
                        <a:t> 8</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r>
              <a:tr h="488743">
                <a:tc>
                  <a:txBody>
                    <a:bodyPr/>
                    <a:lstStyle/>
                    <a:p>
                      <a:pPr algn="ctr">
                        <a:lnSpc>
                          <a:spcPct val="115000"/>
                        </a:lnSpc>
                        <a:spcAft>
                          <a:spcPts val="0"/>
                        </a:spcAft>
                      </a:pPr>
                      <a:r>
                        <a:rPr lang="el-GR" sz="1100">
                          <a:latin typeface="Calibri"/>
                          <a:ea typeface="Times New Roman"/>
                          <a:cs typeface="Times New Roman"/>
                        </a:rPr>
                        <a:t>6</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gn="ctr">
                        <a:lnSpc>
                          <a:spcPct val="115000"/>
                        </a:lnSpc>
                        <a:spcAft>
                          <a:spcPts val="0"/>
                        </a:spcAft>
                      </a:pPr>
                      <a:r>
                        <a:rPr lang="el-GR" sz="1100">
                          <a:latin typeface="Calibri"/>
                          <a:ea typeface="Times New Roman"/>
                          <a:cs typeface="Times New Roman"/>
                        </a:rPr>
                        <a:t>9</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nSpc>
                          <a:spcPct val="115000"/>
                        </a:lnSpc>
                        <a:spcAft>
                          <a:spcPts val="0"/>
                        </a:spcAft>
                      </a:pPr>
                      <a:r>
                        <a:rPr lang="el-GR" sz="1100">
                          <a:latin typeface="Calibri"/>
                          <a:ea typeface="Times New Roman"/>
                          <a:cs typeface="Times New Roman"/>
                        </a:rPr>
                        <a:t>Μη έγκυρος χρόνος</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nSpc>
                          <a:spcPct val="115000"/>
                        </a:lnSpc>
                        <a:spcAft>
                          <a:spcPts val="0"/>
                        </a:spcAft>
                      </a:pPr>
                      <a:r>
                        <a:rPr lang="el-GR" sz="1100" dirty="0">
                          <a:latin typeface="Calibri"/>
                          <a:ea typeface="Times New Roman"/>
                          <a:cs typeface="Times New Roman"/>
                        </a:rPr>
                        <a:t>Κάτω άκρο διαστήματος χρόνος &gt; 8</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r>
            </a:tbl>
          </a:graphicData>
        </a:graphic>
      </p:graphicFrame>
      <p:sp>
        <p:nvSpPr>
          <p:cNvPr id="8" name="2 - Θέση κειμένου"/>
          <p:cNvSpPr>
            <a:spLocks noGrp="1"/>
          </p:cNvSpPr>
          <p:nvPr>
            <p:ph type="body" idx="1"/>
          </p:nvPr>
        </p:nvSpPr>
        <p:spPr>
          <a:xfrm>
            <a:off x="2786050" y="2571744"/>
            <a:ext cx="3682998" cy="425448"/>
          </a:xfrm>
        </p:spPr>
        <p:txBody>
          <a:bodyPr/>
          <a:lstStyle/>
          <a:p>
            <a:pPr lvl="2"/>
            <a:r>
              <a:rPr lang="el-GR" dirty="0" smtClean="0"/>
              <a:t>Σενάρια ελέγχου</a:t>
            </a:r>
          </a:p>
        </p:txBody>
      </p:sp>
      <p:sp>
        <p:nvSpPr>
          <p:cNvPr id="5" name="1 - Τίτλος"/>
          <p:cNvSpPr>
            <a:spLocks noGrp="1"/>
          </p:cNvSpPr>
          <p:nvPr>
            <p:ph type="title"/>
          </p:nvPr>
        </p:nvSpPr>
        <p:spPr>
          <a:xfrm>
            <a:off x="428596" y="357166"/>
            <a:ext cx="8229600" cy="714380"/>
          </a:xfrm>
        </p:spPr>
        <p:txBody>
          <a:bodyPr>
            <a:normAutofit fontScale="90000"/>
          </a:bodyPr>
          <a:lstStyle/>
          <a:p>
            <a:pPr algn="ctr"/>
            <a:r>
              <a:rPr lang="el-GR" b="1" dirty="0" smtClean="0">
                <a:solidFill>
                  <a:srgbClr val="FF0000"/>
                </a:solidFill>
              </a:rPr>
              <a:t>ΜΕΘΟΔΟΣ «Μαύρο Κουτί»</a:t>
            </a:r>
            <a:endParaRPr lang="el-GR"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anim calcmode="lin" valueType="num">
                                      <p:cBhvr additive="base">
                                        <p:cTn id="19"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8"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6 - Θέση περιεχομένου"/>
          <p:cNvGraphicFramePr>
            <a:graphicFrameLocks noGrp="1"/>
          </p:cNvGraphicFramePr>
          <p:nvPr>
            <p:ph sz="half" idx="2"/>
          </p:nvPr>
        </p:nvGraphicFramePr>
        <p:xfrm>
          <a:off x="214282" y="857232"/>
          <a:ext cx="8501122" cy="2699004"/>
        </p:xfrm>
        <a:graphic>
          <a:graphicData uri="http://schemas.openxmlformats.org/drawingml/2006/table">
            <a:tbl>
              <a:tblPr/>
              <a:tblGrid>
                <a:gridCol w="8501122"/>
              </a:tblGrid>
              <a:tr h="232306">
                <a:tc>
                  <a:txBody>
                    <a:bodyPr/>
                    <a:lstStyle/>
                    <a:p>
                      <a:pPr algn="just">
                        <a:lnSpc>
                          <a:spcPct val="115000"/>
                        </a:lnSpc>
                        <a:spcBef>
                          <a:spcPts val="600"/>
                        </a:spcBef>
                        <a:spcAft>
                          <a:spcPts val="0"/>
                        </a:spcAft>
                      </a:pPr>
                      <a:endParaRPr lang="el-GR" sz="1400" dirty="0">
                        <a:latin typeface="Calibri"/>
                        <a:ea typeface="Times New Roman"/>
                        <a:cs typeface="Times New Roman"/>
                      </a:endParaRPr>
                    </a:p>
                  </a:txBody>
                  <a:tcPr marL="44004" marR="44004" marT="0" marB="0" anchor="ctr">
                    <a:lnL w="12700" cap="flat" cmpd="sng" algn="ctr">
                      <a:solidFill>
                        <a:srgbClr val="C2E4FE"/>
                      </a:solidFill>
                      <a:prstDash val="solid"/>
                      <a:round/>
                      <a:headEnd type="none" w="med" len="med"/>
                      <a:tailEnd type="none" w="med" len="med"/>
                    </a:lnL>
                    <a:lnR w="12700" cap="flat" cmpd="sng" algn="ctr">
                      <a:solidFill>
                        <a:srgbClr val="C2E4FE"/>
                      </a:solidFill>
                      <a:prstDash val="solid"/>
                      <a:round/>
                      <a:headEnd type="none" w="med" len="med"/>
                      <a:tailEnd type="none" w="med" len="med"/>
                    </a:lnR>
                    <a:lnT w="12700" cap="flat" cmpd="sng" algn="ctr">
                      <a:solidFill>
                        <a:srgbClr val="C2E4FE"/>
                      </a:solidFill>
                      <a:prstDash val="solid"/>
                      <a:round/>
                      <a:headEnd type="none" w="med" len="med"/>
                      <a:tailEnd type="none" w="med" len="med"/>
                    </a:lnT>
                    <a:lnB w="12700" cap="flat" cmpd="sng" algn="ctr">
                      <a:solidFill>
                        <a:srgbClr val="C2E4FE"/>
                      </a:solidFill>
                      <a:prstDash val="solid"/>
                      <a:round/>
                      <a:headEnd type="none" w="med" len="med"/>
                      <a:tailEnd type="none" w="med" len="med"/>
                    </a:lnB>
                    <a:solidFill>
                      <a:srgbClr val="C2E4FE"/>
                    </a:solidFill>
                  </a:tcPr>
                </a:tc>
              </a:tr>
              <a:tr h="2309408">
                <a:tc>
                  <a:txBody>
                    <a:bodyPr/>
                    <a:lstStyle/>
                    <a:p>
                      <a:pPr algn="just">
                        <a:lnSpc>
                          <a:spcPct val="115000"/>
                        </a:lnSpc>
                        <a:spcAft>
                          <a:spcPts val="0"/>
                        </a:spcAft>
                      </a:pPr>
                      <a:r>
                        <a:rPr lang="el-GR" sz="1400" dirty="0">
                          <a:latin typeface="Calibri"/>
                          <a:ea typeface="Times New Roman"/>
                          <a:cs typeface="Times New Roman"/>
                        </a:rPr>
                        <a:t>Η σχετική υγρασία του αέρα είναι ένας δείκτης της ποσότητας υδρατμών που περιέχει ο αέρας και εκφράζεται ως ποσοστό. Για εσωτερικούς χώρους, το ιδανικό επίπεδο σχετικής υγρασίας για τον άνθρωπο είναι από 30% έως 60%, με τιμές εκτός αυτών των ορίων να προκαλούν δυσφορία. Να </a:t>
                      </a:r>
                      <a:r>
                        <a:rPr lang="el-GR" sz="1400" dirty="0" smtClean="0">
                          <a:latin typeface="Calibri"/>
                          <a:ea typeface="Times New Roman"/>
                          <a:cs typeface="Times New Roman"/>
                        </a:rPr>
                        <a:t>αναπτύξετε</a:t>
                      </a:r>
                      <a:r>
                        <a:rPr lang="en-US" sz="1400" dirty="0" smtClean="0">
                          <a:latin typeface="Calibri"/>
                          <a:ea typeface="Times New Roman"/>
                          <a:cs typeface="Times New Roman"/>
                        </a:rPr>
                        <a:t> </a:t>
                      </a:r>
                      <a:r>
                        <a:rPr lang="el-GR" sz="1400" dirty="0" smtClean="0">
                          <a:latin typeface="Calibri"/>
                          <a:ea typeface="Times New Roman"/>
                          <a:cs typeface="Times New Roman"/>
                        </a:rPr>
                        <a:t>διαδικασία </a:t>
                      </a:r>
                      <a:r>
                        <a:rPr lang="el-GR" sz="1400" dirty="0">
                          <a:latin typeface="Calibri"/>
                          <a:ea typeface="Times New Roman"/>
                          <a:cs typeface="Times New Roman"/>
                        </a:rPr>
                        <a:t>σε ΓΛΩΣΣΑ, η </a:t>
                      </a:r>
                      <a:r>
                        <a:rPr lang="el-GR" sz="1400" dirty="0" smtClean="0">
                          <a:latin typeface="Calibri"/>
                          <a:ea typeface="Times New Roman"/>
                          <a:cs typeface="Times New Roman"/>
                        </a:rPr>
                        <a:t>οποία</a:t>
                      </a:r>
                      <a:r>
                        <a:rPr lang="en-US" sz="1400" dirty="0" smtClean="0">
                          <a:latin typeface="Calibri"/>
                          <a:ea typeface="Times New Roman"/>
                          <a:cs typeface="Times New Roman"/>
                        </a:rPr>
                        <a:t> </a:t>
                      </a:r>
                      <a:r>
                        <a:rPr lang="el-GR" sz="1400" dirty="0" smtClean="0">
                          <a:latin typeface="Calibri"/>
                          <a:ea typeface="Times New Roman"/>
                          <a:cs typeface="Times New Roman"/>
                        </a:rPr>
                        <a:t>να </a:t>
                      </a:r>
                      <a:r>
                        <a:rPr lang="el-GR" sz="1400" dirty="0">
                          <a:latin typeface="Calibri"/>
                          <a:ea typeface="Times New Roman"/>
                          <a:cs typeface="Times New Roman"/>
                        </a:rPr>
                        <a:t>δέχεται ως είσοδο μια πραγματική τιμή από 0 έως και 1 που αντιστοιχεί στη σχετική υγρασία του αέρα. Στη συνέχεια να εμφανίζει μήνυμα «Ιδανική υγρασία» αν η σχετική υγρασία είναι από 0,3 έως και 0,6. Αν η σχετική υγρασία είναι χαμηλότερη από 0,3 να εμφανίζει μήνυμα «Ξηρός αέρας», ενώ αν είναι μεγαλύτερη από 0,6 να εμφανίζει μήνυμα «Υγρός αέρας». Σε περίπτωση που δοθεί τιμή εκτός του διαστήματος 0-1,να εμφανίζεται μήνυμα λάθους «Μη έγκυρη τιμή». Ο έλεγχος της σχετικής υγρασίας να γίνει με ακρίβεια 2 δεκαδικών ψηφίων.</a:t>
                      </a:r>
                    </a:p>
                    <a:p>
                      <a:pPr algn="just">
                        <a:lnSpc>
                          <a:spcPct val="115000"/>
                        </a:lnSpc>
                        <a:spcAft>
                          <a:spcPts val="0"/>
                        </a:spcAft>
                      </a:pPr>
                      <a:r>
                        <a:rPr lang="el-GR" sz="1400" i="1" dirty="0">
                          <a:latin typeface="Calibri"/>
                          <a:ea typeface="Times New Roman"/>
                          <a:cs typeface="Times New Roman"/>
                        </a:rPr>
                        <a:t>Με βάση τις παραπάνω προδιαγραφές, να δημιουργήσετε κατάλληλα σενάρια για να πραγματοποιήσετε έλεγχο ακραίων τιμών.</a:t>
                      </a:r>
                      <a:endParaRPr lang="el-GR" sz="1400" dirty="0">
                        <a:latin typeface="Calibri"/>
                        <a:ea typeface="Times New Roman"/>
                        <a:cs typeface="Times New Roman"/>
                      </a:endParaRPr>
                    </a:p>
                  </a:txBody>
                  <a:tcPr marL="44004" marR="44004" marT="0" marB="0" anchor="ctr">
                    <a:lnL w="12700" cap="flat" cmpd="sng" algn="ctr">
                      <a:solidFill>
                        <a:srgbClr val="C2E4FE"/>
                      </a:solidFill>
                      <a:prstDash val="solid"/>
                      <a:round/>
                      <a:headEnd type="none" w="med" len="med"/>
                      <a:tailEnd type="none" w="med" len="med"/>
                    </a:lnL>
                    <a:lnR w="12700" cap="flat" cmpd="sng" algn="ctr">
                      <a:solidFill>
                        <a:srgbClr val="C2E4FE"/>
                      </a:solidFill>
                      <a:prstDash val="solid"/>
                      <a:round/>
                      <a:headEnd type="none" w="med" len="med"/>
                      <a:tailEnd type="none" w="med" len="med"/>
                    </a:lnR>
                    <a:lnT w="12700" cap="flat" cmpd="sng" algn="ctr">
                      <a:solidFill>
                        <a:srgbClr val="C2E4FE"/>
                      </a:solidFill>
                      <a:prstDash val="solid"/>
                      <a:round/>
                      <a:headEnd type="none" w="med" len="med"/>
                      <a:tailEnd type="none" w="med" len="med"/>
                    </a:lnT>
                    <a:lnB w="12700" cap="flat" cmpd="sng" algn="ctr">
                      <a:solidFill>
                        <a:srgbClr val="C2E4FE"/>
                      </a:solidFill>
                      <a:prstDash val="solid"/>
                      <a:round/>
                      <a:headEnd type="none" w="med" len="med"/>
                      <a:tailEnd type="none" w="med" len="med"/>
                    </a:lnB>
                    <a:solidFill>
                      <a:srgbClr val="C2E4FE"/>
                    </a:solidFill>
                  </a:tcPr>
                </a:tc>
              </a:tr>
            </a:tbl>
          </a:graphicData>
        </a:graphic>
      </p:graphicFrame>
      <p:pic>
        <p:nvPicPr>
          <p:cNvPr id="25601" name="Εικόνα 5" descr="coding"/>
          <p:cNvPicPr>
            <a:picLocks noChangeAspect="1" noChangeArrowheads="1"/>
          </p:cNvPicPr>
          <p:nvPr/>
        </p:nvPicPr>
        <p:blipFill>
          <a:blip r:embed="rId2"/>
          <a:srcRect/>
          <a:stretch>
            <a:fillRect/>
          </a:stretch>
        </p:blipFill>
        <p:spPr bwMode="auto">
          <a:xfrm>
            <a:off x="0" y="0"/>
            <a:ext cx="361950" cy="361950"/>
          </a:xfrm>
          <a:prstGeom prst="rect">
            <a:avLst/>
          </a:prstGeom>
          <a:noFill/>
        </p:spPr>
      </p:pic>
      <p:sp>
        <p:nvSpPr>
          <p:cNvPr id="10" name="3 - Θέση περιεχομένου"/>
          <p:cNvSpPr>
            <a:spLocks noGrp="1"/>
          </p:cNvSpPr>
          <p:nvPr>
            <p:ph sz="half" idx="2"/>
          </p:nvPr>
        </p:nvSpPr>
        <p:spPr>
          <a:xfrm>
            <a:off x="428596" y="3643314"/>
            <a:ext cx="8286808" cy="2143140"/>
          </a:xfrm>
        </p:spPr>
        <p:txBody>
          <a:bodyPr>
            <a:normAutofit fontScale="70000" lnSpcReduction="20000"/>
          </a:bodyPr>
          <a:lstStyle/>
          <a:p>
            <a:r>
              <a:rPr lang="el-GR" sz="2900" b="1" dirty="0" smtClean="0">
                <a:solidFill>
                  <a:srgbClr val="FF0000"/>
                </a:solidFill>
              </a:rPr>
              <a:t>Βήμα 1</a:t>
            </a:r>
            <a:r>
              <a:rPr lang="el-GR" sz="2900" b="1" baseline="30000" dirty="0" smtClean="0">
                <a:solidFill>
                  <a:srgbClr val="FF0000"/>
                </a:solidFill>
              </a:rPr>
              <a:t>ο</a:t>
            </a:r>
            <a:r>
              <a:rPr lang="el-GR" sz="2900" b="1" dirty="0" smtClean="0">
                <a:solidFill>
                  <a:srgbClr val="FF0000"/>
                </a:solidFill>
              </a:rPr>
              <a:t>: </a:t>
            </a:r>
            <a:r>
              <a:rPr lang="el-GR" sz="2900" dirty="0" smtClean="0"/>
              <a:t>Δημιουργία ισοδύναμων διαστημάτων</a:t>
            </a:r>
          </a:p>
          <a:p>
            <a:r>
              <a:rPr lang="el-GR" sz="2900" dirty="0" smtClean="0"/>
              <a:t>Σύμφωνα με την εκφώνηση υπάρχουν τα ακόλουθα έγκυρα διαστήματα τιμών εισόδου:</a:t>
            </a:r>
          </a:p>
          <a:p>
            <a:r>
              <a:rPr lang="el-GR" sz="2900" dirty="0" smtClean="0"/>
              <a:t>0</a:t>
            </a:r>
            <a:r>
              <a:rPr lang="en-US" sz="2900" dirty="0" smtClean="0">
                <a:sym typeface="Symbol"/>
              </a:rPr>
              <a:t></a:t>
            </a:r>
            <a:r>
              <a:rPr lang="el-GR" sz="2900" dirty="0" smtClean="0"/>
              <a:t>υγρασία</a:t>
            </a:r>
            <a:r>
              <a:rPr lang="en-US" sz="2900" dirty="0" smtClean="0"/>
              <a:t>&lt;</a:t>
            </a:r>
            <a:r>
              <a:rPr lang="el-GR" sz="2900" dirty="0" smtClean="0"/>
              <a:t>0,3 	</a:t>
            </a:r>
            <a:r>
              <a:rPr lang="el-GR" sz="2900" dirty="0" err="1" smtClean="0"/>
              <a:t>0,3</a:t>
            </a:r>
            <a:r>
              <a:rPr lang="en-US" sz="2900" dirty="0" smtClean="0">
                <a:sym typeface="Symbol"/>
              </a:rPr>
              <a:t></a:t>
            </a:r>
            <a:r>
              <a:rPr lang="el-GR" sz="2900" dirty="0" smtClean="0"/>
              <a:t> υγρασία</a:t>
            </a:r>
            <a:r>
              <a:rPr lang="en-US" sz="2900" dirty="0" smtClean="0">
                <a:sym typeface="Symbol"/>
              </a:rPr>
              <a:t></a:t>
            </a:r>
            <a:r>
              <a:rPr lang="el-GR" sz="2900" dirty="0" smtClean="0"/>
              <a:t>0,6	 </a:t>
            </a:r>
            <a:r>
              <a:rPr lang="el-GR" sz="2900" dirty="0" err="1" smtClean="0"/>
              <a:t>0,6</a:t>
            </a:r>
            <a:r>
              <a:rPr lang="en-US" sz="2900" dirty="0" smtClean="0"/>
              <a:t>&lt;</a:t>
            </a:r>
            <a:r>
              <a:rPr lang="el-GR" sz="2900" dirty="0" smtClean="0"/>
              <a:t>υγρασία</a:t>
            </a:r>
            <a:r>
              <a:rPr lang="en-US" sz="2900" dirty="0" smtClean="0">
                <a:sym typeface="Symbol"/>
              </a:rPr>
              <a:t></a:t>
            </a:r>
            <a:r>
              <a:rPr lang="el-GR" sz="2900" dirty="0" smtClean="0"/>
              <a:t>1</a:t>
            </a:r>
          </a:p>
          <a:p>
            <a:r>
              <a:rPr lang="el-GR" sz="2900" dirty="0" smtClean="0"/>
              <a:t>Επίσης υπάρχουν τα ακόλουθα μη έγκυρα διαστήματα τιμών εισόδου:</a:t>
            </a:r>
          </a:p>
          <a:p>
            <a:r>
              <a:rPr lang="el-GR" sz="2900" dirty="0" smtClean="0"/>
              <a:t>υγρασία</a:t>
            </a:r>
            <a:r>
              <a:rPr lang="en-US" sz="2900" dirty="0" smtClean="0"/>
              <a:t>&lt;</a:t>
            </a:r>
            <a:r>
              <a:rPr lang="el-GR" sz="2900" dirty="0" smtClean="0"/>
              <a:t>0  	υγρασία</a:t>
            </a:r>
            <a:r>
              <a:rPr lang="en-US" sz="2900" dirty="0" smtClean="0"/>
              <a:t>&gt;</a:t>
            </a:r>
            <a:r>
              <a:rPr lang="el-GR" sz="2900" dirty="0" smtClean="0"/>
              <a:t>1</a:t>
            </a:r>
          </a:p>
          <a:p>
            <a:r>
              <a:rPr lang="el-GR" sz="2900" dirty="0" smtClean="0"/>
              <a:t>Τα παραπάνω διαστήματα απεικονίζονται διαγραμματικά στη συνέχεια.</a:t>
            </a:r>
          </a:p>
          <a:p>
            <a:endParaRPr lang="el-GR" dirty="0"/>
          </a:p>
        </p:txBody>
      </p:sp>
      <p:graphicFrame>
        <p:nvGraphicFramePr>
          <p:cNvPr id="11" name="10 - Πίνακας"/>
          <p:cNvGraphicFramePr>
            <a:graphicFrameLocks noGrp="1"/>
          </p:cNvGraphicFramePr>
          <p:nvPr/>
        </p:nvGraphicFramePr>
        <p:xfrm>
          <a:off x="500036" y="6072206"/>
          <a:ext cx="7786740" cy="571504"/>
        </p:xfrm>
        <a:graphic>
          <a:graphicData uri="http://schemas.openxmlformats.org/drawingml/2006/table">
            <a:tbl>
              <a:tblPr/>
              <a:tblGrid>
                <a:gridCol w="1557348"/>
                <a:gridCol w="1557348"/>
                <a:gridCol w="1557348"/>
                <a:gridCol w="1557348"/>
                <a:gridCol w="1557348"/>
              </a:tblGrid>
              <a:tr h="571504">
                <a:tc>
                  <a:txBody>
                    <a:bodyPr/>
                    <a:lstStyle/>
                    <a:p>
                      <a:pPr algn="r">
                        <a:lnSpc>
                          <a:spcPct val="115000"/>
                        </a:lnSpc>
                        <a:spcBef>
                          <a:spcPts val="600"/>
                        </a:spcBef>
                        <a:spcAft>
                          <a:spcPts val="0"/>
                        </a:spcAft>
                      </a:pPr>
                      <a:r>
                        <a:rPr lang="el-GR" sz="1100" dirty="0">
                          <a:latin typeface="Calibri"/>
                          <a:ea typeface="Times New Roman"/>
                          <a:cs typeface="Times New Roman"/>
                        </a:rPr>
                        <a:t>-----------------------&gt;</a:t>
                      </a:r>
                    </a:p>
                    <a:p>
                      <a:pPr algn="r">
                        <a:lnSpc>
                          <a:spcPct val="115000"/>
                        </a:lnSpc>
                        <a:spcAft>
                          <a:spcPts val="0"/>
                        </a:spcAft>
                      </a:pPr>
                      <a:r>
                        <a:rPr lang="el-GR" sz="1100" dirty="0">
                          <a:latin typeface="Calibri"/>
                          <a:ea typeface="Times New Roman"/>
                          <a:cs typeface="Times New Roman"/>
                        </a:rPr>
                        <a:t>Μη έγκυρη τιμή</a:t>
                      </a:r>
                    </a:p>
                  </a:txBody>
                  <a:tcPr marL="67387" marR="6738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b="1" dirty="0">
                          <a:latin typeface="Calibri"/>
                          <a:ea typeface="Times New Roman"/>
                          <a:cs typeface="Times New Roman"/>
                        </a:rPr>
                        <a:t>0</a:t>
                      </a:r>
                      <a:r>
                        <a:rPr lang="en-US" sz="1100" dirty="0">
                          <a:latin typeface="Calibri"/>
                          <a:ea typeface="Times New Roman"/>
                          <a:cs typeface="Times New Roman"/>
                        </a:rPr>
                        <a:t>&lt;-----</a:t>
                      </a:r>
                      <a:r>
                        <a:rPr lang="el-GR" sz="1100" dirty="0">
                          <a:latin typeface="Calibri"/>
                          <a:ea typeface="Times New Roman"/>
                          <a:cs typeface="Times New Roman"/>
                        </a:rPr>
                        <a:t>----</a:t>
                      </a:r>
                      <a:r>
                        <a:rPr lang="en-US" sz="1100" dirty="0">
                          <a:latin typeface="Calibri"/>
                          <a:ea typeface="Times New Roman"/>
                          <a:cs typeface="Times New Roman"/>
                        </a:rPr>
                        <a:t>--</a:t>
                      </a:r>
                      <a:r>
                        <a:rPr lang="el-GR" sz="1100" dirty="0">
                          <a:latin typeface="Calibri"/>
                          <a:ea typeface="Times New Roman"/>
                          <a:cs typeface="Times New Roman"/>
                        </a:rPr>
                        <a:t>-</a:t>
                      </a:r>
                      <a:r>
                        <a:rPr lang="en-US" sz="1100" dirty="0">
                          <a:latin typeface="Calibri"/>
                          <a:ea typeface="Times New Roman"/>
                          <a:cs typeface="Times New Roman"/>
                        </a:rPr>
                        <a:t>-------&gt;</a:t>
                      </a:r>
                      <a:endParaRPr lang="el-GR" sz="1100" dirty="0">
                        <a:latin typeface="Calibri"/>
                        <a:ea typeface="Times New Roman"/>
                        <a:cs typeface="Times New Roman"/>
                      </a:endParaRPr>
                    </a:p>
                    <a:p>
                      <a:pPr algn="ctr">
                        <a:lnSpc>
                          <a:spcPct val="115000"/>
                        </a:lnSpc>
                        <a:spcAft>
                          <a:spcPts val="0"/>
                        </a:spcAft>
                      </a:pPr>
                      <a:r>
                        <a:rPr lang="el-GR" sz="1100" dirty="0">
                          <a:latin typeface="Calibri"/>
                          <a:ea typeface="Times New Roman"/>
                          <a:cs typeface="Times New Roman"/>
                        </a:rPr>
                        <a:t>Ξηρός αέρας</a:t>
                      </a:r>
                    </a:p>
                  </a:txBody>
                  <a:tcPr marL="67387" marR="673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b="1" dirty="0">
                          <a:latin typeface="Calibri"/>
                          <a:ea typeface="Times New Roman"/>
                          <a:cs typeface="Times New Roman"/>
                        </a:rPr>
                        <a:t>0,3</a:t>
                      </a:r>
                      <a:r>
                        <a:rPr lang="el-GR" sz="1100" dirty="0">
                          <a:latin typeface="Calibri"/>
                          <a:ea typeface="Times New Roman"/>
                          <a:cs typeface="Times New Roman"/>
                        </a:rPr>
                        <a:t>&lt;-----------&gt;</a:t>
                      </a:r>
                      <a:r>
                        <a:rPr lang="el-GR" sz="1100" b="1" dirty="0">
                          <a:latin typeface="Calibri"/>
                          <a:ea typeface="Times New Roman"/>
                          <a:cs typeface="Times New Roman"/>
                        </a:rPr>
                        <a:t>0,6</a:t>
                      </a:r>
                      <a:endParaRPr lang="el-GR" sz="1100" dirty="0">
                        <a:latin typeface="Calibri"/>
                        <a:ea typeface="Times New Roman"/>
                        <a:cs typeface="Times New Roman"/>
                      </a:endParaRPr>
                    </a:p>
                    <a:p>
                      <a:pPr algn="ctr">
                        <a:lnSpc>
                          <a:spcPct val="115000"/>
                        </a:lnSpc>
                        <a:spcAft>
                          <a:spcPts val="0"/>
                        </a:spcAft>
                      </a:pPr>
                      <a:r>
                        <a:rPr lang="el-GR" sz="1100" dirty="0">
                          <a:latin typeface="Calibri"/>
                          <a:ea typeface="Times New Roman"/>
                          <a:cs typeface="Times New Roman"/>
                        </a:rPr>
                        <a:t>Ιδανική υγρασία</a:t>
                      </a:r>
                    </a:p>
                  </a:txBody>
                  <a:tcPr marL="67387" marR="673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a:latin typeface="Calibri"/>
                          <a:ea typeface="Times New Roman"/>
                          <a:cs typeface="Times New Roman"/>
                        </a:rPr>
                        <a:t>&lt;-------------------&gt;</a:t>
                      </a:r>
                      <a:r>
                        <a:rPr lang="el-GR" sz="1100" b="1">
                          <a:latin typeface="Calibri"/>
                          <a:ea typeface="Times New Roman"/>
                          <a:cs typeface="Times New Roman"/>
                        </a:rPr>
                        <a:t>1</a:t>
                      </a:r>
                      <a:endParaRPr lang="el-GR" sz="1100">
                        <a:latin typeface="Calibri"/>
                        <a:ea typeface="Times New Roman"/>
                        <a:cs typeface="Times New Roman"/>
                      </a:endParaRPr>
                    </a:p>
                    <a:p>
                      <a:pPr algn="ctr">
                        <a:lnSpc>
                          <a:spcPct val="115000"/>
                        </a:lnSpc>
                        <a:spcAft>
                          <a:spcPts val="0"/>
                        </a:spcAft>
                      </a:pPr>
                      <a:r>
                        <a:rPr lang="el-GR" sz="1100">
                          <a:latin typeface="Calibri"/>
                          <a:ea typeface="Times New Roman"/>
                          <a:cs typeface="Times New Roman"/>
                        </a:rPr>
                        <a:t>Υγρός αέρας</a:t>
                      </a:r>
                    </a:p>
                  </a:txBody>
                  <a:tcPr marL="67387" marR="673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l-GR" sz="1100" dirty="0">
                          <a:latin typeface="Calibri"/>
                          <a:ea typeface="Times New Roman"/>
                          <a:cs typeface="Times New Roman"/>
                        </a:rPr>
                        <a:t>&lt;----------------------</a:t>
                      </a:r>
                    </a:p>
                    <a:p>
                      <a:pPr>
                        <a:lnSpc>
                          <a:spcPct val="115000"/>
                        </a:lnSpc>
                        <a:spcAft>
                          <a:spcPts val="0"/>
                        </a:spcAft>
                      </a:pPr>
                      <a:r>
                        <a:rPr lang="el-GR" sz="1100" dirty="0">
                          <a:latin typeface="Calibri"/>
                          <a:ea typeface="Times New Roman"/>
                          <a:cs typeface="Times New Roman"/>
                        </a:rPr>
                        <a:t>Μη έγκυρη τιμή</a:t>
                      </a:r>
                    </a:p>
                  </a:txBody>
                  <a:tcPr marL="67387" marR="67387" marT="0" marB="0">
                    <a:lnL w="12700" cap="flat" cmpd="sng" algn="ctr">
                      <a:solidFill>
                        <a:srgbClr val="000000"/>
                      </a:solidFill>
                      <a:prstDash val="solid"/>
                      <a:round/>
                      <a:headEnd type="none" w="med" len="med"/>
                      <a:tailEnd type="none" w="med" len="med"/>
                    </a:lnL>
                    <a:lnR>
                      <a:noFill/>
                    </a:lnR>
                    <a:lnT>
                      <a:noFill/>
                    </a:lnT>
                    <a:lnB>
                      <a:noFill/>
                    </a:lnB>
                  </a:tcPr>
                </a:tc>
              </a:tr>
            </a:tbl>
          </a:graphicData>
        </a:graphic>
      </p:graphicFrame>
      <p:sp>
        <p:nvSpPr>
          <p:cNvPr id="6" name="1 - Τίτλος"/>
          <p:cNvSpPr>
            <a:spLocks noGrp="1"/>
          </p:cNvSpPr>
          <p:nvPr>
            <p:ph type="title"/>
          </p:nvPr>
        </p:nvSpPr>
        <p:spPr>
          <a:xfrm>
            <a:off x="428596" y="214290"/>
            <a:ext cx="8229600" cy="714380"/>
          </a:xfrm>
        </p:spPr>
        <p:txBody>
          <a:bodyPr>
            <a:normAutofit fontScale="90000"/>
          </a:bodyPr>
          <a:lstStyle/>
          <a:p>
            <a:pPr algn="ctr"/>
            <a:r>
              <a:rPr lang="el-GR" b="1" dirty="0" smtClean="0">
                <a:solidFill>
                  <a:srgbClr val="FF0000"/>
                </a:solidFill>
              </a:rPr>
              <a:t>ΜΕΘΟΔΟΣ «Μαύρο Κουτί»</a:t>
            </a:r>
            <a:endParaRPr lang="el-GR"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anim calcmode="lin" valueType="num">
                                      <p:cBhvr additive="base">
                                        <p:cTn id="1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0">
                                            <p:txEl>
                                              <p:pRg st="1" end="1"/>
                                            </p:txEl>
                                          </p:spTgt>
                                        </p:tgtEl>
                                        <p:attrNameLst>
                                          <p:attrName>style.visibility</p:attrName>
                                        </p:attrNameLst>
                                      </p:cBhvr>
                                      <p:to>
                                        <p:strVal val="visible"/>
                                      </p:to>
                                    </p:set>
                                    <p:anim calcmode="lin" valueType="num">
                                      <p:cBhvr additive="base">
                                        <p:cTn id="17"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0">
                                            <p:txEl>
                                              <p:pRg st="2" end="2"/>
                                            </p:txEl>
                                          </p:spTgt>
                                        </p:tgtEl>
                                        <p:attrNameLst>
                                          <p:attrName>style.visibility</p:attrName>
                                        </p:attrNameLst>
                                      </p:cBhvr>
                                      <p:to>
                                        <p:strVal val="visible"/>
                                      </p:to>
                                    </p:set>
                                    <p:anim calcmode="lin" valueType="num">
                                      <p:cBhvr additive="base">
                                        <p:cTn id="23"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0">
                                            <p:txEl>
                                              <p:pRg st="3" end="3"/>
                                            </p:txEl>
                                          </p:spTgt>
                                        </p:tgtEl>
                                        <p:attrNameLst>
                                          <p:attrName>style.visibility</p:attrName>
                                        </p:attrNameLst>
                                      </p:cBhvr>
                                      <p:to>
                                        <p:strVal val="visible"/>
                                      </p:to>
                                    </p:set>
                                    <p:anim calcmode="lin" valueType="num">
                                      <p:cBhvr additive="base">
                                        <p:cTn id="29" dur="500" fill="hold"/>
                                        <p:tgtEl>
                                          <p:spTgt spid="10">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0">
                                            <p:txEl>
                                              <p:pRg st="4" end="4"/>
                                            </p:txEl>
                                          </p:spTgt>
                                        </p:tgtEl>
                                        <p:attrNameLst>
                                          <p:attrName>style.visibility</p:attrName>
                                        </p:attrNameLst>
                                      </p:cBhvr>
                                      <p:to>
                                        <p:strVal val="visible"/>
                                      </p:to>
                                    </p:set>
                                    <p:anim calcmode="lin" valueType="num">
                                      <p:cBhvr additive="base">
                                        <p:cTn id="35" dur="500" fill="hold"/>
                                        <p:tgtEl>
                                          <p:spTgt spid="10">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0">
                                            <p:txEl>
                                              <p:pRg st="5" end="5"/>
                                            </p:txEl>
                                          </p:spTgt>
                                        </p:tgtEl>
                                        <p:attrNameLst>
                                          <p:attrName>style.visibility</p:attrName>
                                        </p:attrNameLst>
                                      </p:cBhvr>
                                      <p:to>
                                        <p:strVal val="visible"/>
                                      </p:to>
                                    </p:set>
                                    <p:anim calcmode="lin" valueType="num">
                                      <p:cBhvr additive="base">
                                        <p:cTn id="41" dur="500" fill="hold"/>
                                        <p:tgtEl>
                                          <p:spTgt spid="10">
                                            <p:txEl>
                                              <p:pRg st="5" end="5"/>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0">
                                            <p:txEl>
                                              <p:pRg st="5" end="5"/>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11"/>
                                        </p:tgtEl>
                                        <p:attrNameLst>
                                          <p:attrName>style.visibility</p:attrName>
                                        </p:attrNameLst>
                                      </p:cBhvr>
                                      <p:to>
                                        <p:strVal val="visible"/>
                                      </p:to>
                                    </p:set>
                                    <p:anim calcmode="lin" valueType="num">
                                      <p:cBhvr additive="base">
                                        <p:cTn id="45" dur="500" fill="hold"/>
                                        <p:tgtEl>
                                          <p:spTgt spid="11"/>
                                        </p:tgtEl>
                                        <p:attrNameLst>
                                          <p:attrName>ppt_x</p:attrName>
                                        </p:attrNameLst>
                                      </p:cBhvr>
                                      <p:tavLst>
                                        <p:tav tm="0">
                                          <p:val>
                                            <p:strVal val="#ppt_x"/>
                                          </p:val>
                                        </p:tav>
                                        <p:tav tm="100000">
                                          <p:val>
                                            <p:strVal val="#ppt_x"/>
                                          </p:val>
                                        </p:tav>
                                      </p:tavLst>
                                    </p:anim>
                                    <p:anim calcmode="lin" valueType="num">
                                      <p:cBhvr additive="base">
                                        <p:cTn id="4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Θέση περιεχομένου"/>
          <p:cNvSpPr>
            <a:spLocks noGrp="1"/>
          </p:cNvSpPr>
          <p:nvPr>
            <p:ph sz="quarter" idx="4"/>
          </p:nvPr>
        </p:nvSpPr>
        <p:spPr>
          <a:xfrm>
            <a:off x="714348" y="1785926"/>
            <a:ext cx="8143932" cy="2428892"/>
          </a:xfrm>
        </p:spPr>
        <p:txBody>
          <a:bodyPr>
            <a:normAutofit lnSpcReduction="10000"/>
          </a:bodyPr>
          <a:lstStyle/>
          <a:p>
            <a:r>
              <a:rPr lang="el-GR" b="1" dirty="0" smtClean="0">
                <a:solidFill>
                  <a:srgbClr val="FF0000"/>
                </a:solidFill>
              </a:rPr>
              <a:t>Βήμα 2</a:t>
            </a:r>
            <a:r>
              <a:rPr lang="el-GR" b="1" baseline="30000" dirty="0" smtClean="0">
                <a:solidFill>
                  <a:srgbClr val="FF0000"/>
                </a:solidFill>
              </a:rPr>
              <a:t>ο</a:t>
            </a:r>
            <a:r>
              <a:rPr lang="el-GR" b="1" dirty="0" smtClean="0">
                <a:solidFill>
                  <a:srgbClr val="FF0000"/>
                </a:solidFill>
              </a:rPr>
              <a:t>: </a:t>
            </a:r>
            <a:r>
              <a:rPr lang="el-GR" dirty="0" smtClean="0"/>
              <a:t>Καθορισμός ακραίων τιμών διαστημάτων</a:t>
            </a:r>
          </a:p>
          <a:p>
            <a:r>
              <a:rPr lang="el-GR" dirty="0" smtClean="0"/>
              <a:t>Για να υπολογίσουμε τα άκρα που λείπουν από τα διαστήματα των  τιμών εισόδου, θα προσθέσουμε ή θα αφαιρέσουμε 0,01 από το άκρο του προηγούμενου ή επόμενου διαστήματος αντίστοιχα, αφού η εκφώνηση απαιτεί «ο έλεγχος της σχετικής υγρασίας να γίνει με ακρίβεια 2 δεκαδικών ψηφίων». Καταλήγουμε έτσι στο ακόλουθο διάγραμμα.</a:t>
            </a:r>
          </a:p>
          <a:p>
            <a:endParaRPr lang="el-GR" dirty="0"/>
          </a:p>
        </p:txBody>
      </p:sp>
      <p:graphicFrame>
        <p:nvGraphicFramePr>
          <p:cNvPr id="8" name="7 - Πίνακας"/>
          <p:cNvGraphicFramePr>
            <a:graphicFrameLocks noGrp="1"/>
          </p:cNvGraphicFramePr>
          <p:nvPr/>
        </p:nvGraphicFramePr>
        <p:xfrm>
          <a:off x="1071538" y="4643446"/>
          <a:ext cx="6858050" cy="500066"/>
        </p:xfrm>
        <a:graphic>
          <a:graphicData uri="http://schemas.openxmlformats.org/drawingml/2006/table">
            <a:tbl>
              <a:tblPr/>
              <a:tblGrid>
                <a:gridCol w="1371610"/>
                <a:gridCol w="1371610"/>
                <a:gridCol w="1371610"/>
                <a:gridCol w="1371610"/>
                <a:gridCol w="1371610"/>
              </a:tblGrid>
              <a:tr h="500066">
                <a:tc>
                  <a:txBody>
                    <a:bodyPr/>
                    <a:lstStyle/>
                    <a:p>
                      <a:pPr algn="r">
                        <a:lnSpc>
                          <a:spcPct val="115000"/>
                        </a:lnSpc>
                        <a:spcBef>
                          <a:spcPts val="600"/>
                        </a:spcBef>
                        <a:spcAft>
                          <a:spcPts val="0"/>
                        </a:spcAft>
                      </a:pPr>
                      <a:r>
                        <a:rPr lang="el-GR" sz="1100" dirty="0">
                          <a:latin typeface="Calibri"/>
                          <a:ea typeface="Times New Roman"/>
                          <a:cs typeface="Times New Roman"/>
                        </a:rPr>
                        <a:t>---------------&gt;</a:t>
                      </a:r>
                      <a:r>
                        <a:rPr lang="el-GR" sz="1100" b="1" dirty="0">
                          <a:latin typeface="Calibri"/>
                          <a:ea typeface="Times New Roman"/>
                          <a:cs typeface="Times New Roman"/>
                        </a:rPr>
                        <a:t>-0,01</a:t>
                      </a:r>
                      <a:endParaRPr lang="el-GR" sz="1100" dirty="0">
                        <a:latin typeface="Calibri"/>
                        <a:ea typeface="Times New Roman"/>
                        <a:cs typeface="Times New Roman"/>
                      </a:endParaRPr>
                    </a:p>
                    <a:p>
                      <a:pPr algn="r">
                        <a:lnSpc>
                          <a:spcPct val="115000"/>
                        </a:lnSpc>
                        <a:spcAft>
                          <a:spcPts val="0"/>
                        </a:spcAft>
                      </a:pPr>
                      <a:r>
                        <a:rPr lang="el-GR" sz="1100" dirty="0">
                          <a:latin typeface="Calibri"/>
                          <a:ea typeface="Times New Roman"/>
                          <a:cs typeface="Times New Roman"/>
                        </a:rPr>
                        <a:t>Μη έγκυρη τιμή</a:t>
                      </a:r>
                    </a:p>
                  </a:txBody>
                  <a:tcPr marL="67387" marR="6738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b="1" dirty="0">
                          <a:latin typeface="Calibri"/>
                          <a:ea typeface="Times New Roman"/>
                          <a:cs typeface="Times New Roman"/>
                        </a:rPr>
                        <a:t>0</a:t>
                      </a:r>
                      <a:r>
                        <a:rPr lang="en-US" sz="1100" dirty="0">
                          <a:latin typeface="Calibri"/>
                          <a:ea typeface="Times New Roman"/>
                          <a:cs typeface="Times New Roman"/>
                        </a:rPr>
                        <a:t>&lt;------------&gt;</a:t>
                      </a:r>
                      <a:r>
                        <a:rPr lang="el-GR" sz="1100" b="1" dirty="0">
                          <a:latin typeface="Calibri"/>
                          <a:ea typeface="Times New Roman"/>
                          <a:cs typeface="Times New Roman"/>
                        </a:rPr>
                        <a:t>0,29</a:t>
                      </a:r>
                      <a:endParaRPr lang="el-GR" sz="1100" dirty="0">
                        <a:latin typeface="Calibri"/>
                        <a:ea typeface="Times New Roman"/>
                        <a:cs typeface="Times New Roman"/>
                      </a:endParaRPr>
                    </a:p>
                    <a:p>
                      <a:pPr algn="ctr">
                        <a:lnSpc>
                          <a:spcPct val="115000"/>
                        </a:lnSpc>
                        <a:spcAft>
                          <a:spcPts val="0"/>
                        </a:spcAft>
                      </a:pPr>
                      <a:r>
                        <a:rPr lang="el-GR" sz="1100" dirty="0">
                          <a:latin typeface="Calibri"/>
                          <a:ea typeface="Times New Roman"/>
                          <a:cs typeface="Times New Roman"/>
                        </a:rPr>
                        <a:t>Ξηρός αέρας</a:t>
                      </a:r>
                    </a:p>
                  </a:txBody>
                  <a:tcPr marL="67387" marR="673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b="1" dirty="0">
                          <a:latin typeface="Calibri"/>
                          <a:ea typeface="Times New Roman"/>
                          <a:cs typeface="Times New Roman"/>
                        </a:rPr>
                        <a:t>0,3</a:t>
                      </a:r>
                      <a:r>
                        <a:rPr lang="el-GR" sz="1100" dirty="0">
                          <a:latin typeface="Calibri"/>
                          <a:ea typeface="Times New Roman"/>
                          <a:cs typeface="Times New Roman"/>
                        </a:rPr>
                        <a:t>&lt;-----------&gt;</a:t>
                      </a:r>
                      <a:r>
                        <a:rPr lang="el-GR" sz="1100" b="1" dirty="0">
                          <a:latin typeface="Calibri"/>
                          <a:ea typeface="Times New Roman"/>
                          <a:cs typeface="Times New Roman"/>
                        </a:rPr>
                        <a:t>0,6</a:t>
                      </a:r>
                      <a:endParaRPr lang="el-GR" sz="1100" dirty="0">
                        <a:latin typeface="Calibri"/>
                        <a:ea typeface="Times New Roman"/>
                        <a:cs typeface="Times New Roman"/>
                      </a:endParaRPr>
                    </a:p>
                    <a:p>
                      <a:pPr algn="ctr">
                        <a:lnSpc>
                          <a:spcPct val="115000"/>
                        </a:lnSpc>
                        <a:spcAft>
                          <a:spcPts val="0"/>
                        </a:spcAft>
                      </a:pPr>
                      <a:r>
                        <a:rPr lang="el-GR" sz="1100" dirty="0">
                          <a:latin typeface="Calibri"/>
                          <a:ea typeface="Times New Roman"/>
                          <a:cs typeface="Times New Roman"/>
                        </a:rPr>
                        <a:t>Ιδανική υγρασία</a:t>
                      </a:r>
                    </a:p>
                  </a:txBody>
                  <a:tcPr marL="67387" marR="673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b="1">
                          <a:latin typeface="Calibri"/>
                          <a:ea typeface="Times New Roman"/>
                          <a:cs typeface="Times New Roman"/>
                        </a:rPr>
                        <a:t>0,61</a:t>
                      </a:r>
                      <a:r>
                        <a:rPr lang="el-GR" sz="1100">
                          <a:latin typeface="Calibri"/>
                          <a:ea typeface="Times New Roman"/>
                          <a:cs typeface="Times New Roman"/>
                        </a:rPr>
                        <a:t>&lt;------------&gt;</a:t>
                      </a:r>
                      <a:r>
                        <a:rPr lang="el-GR" sz="1100" b="1">
                          <a:latin typeface="Calibri"/>
                          <a:ea typeface="Times New Roman"/>
                          <a:cs typeface="Times New Roman"/>
                        </a:rPr>
                        <a:t>1</a:t>
                      </a:r>
                      <a:endParaRPr lang="el-GR" sz="1100">
                        <a:latin typeface="Calibri"/>
                        <a:ea typeface="Times New Roman"/>
                        <a:cs typeface="Times New Roman"/>
                      </a:endParaRPr>
                    </a:p>
                    <a:p>
                      <a:pPr algn="ctr">
                        <a:lnSpc>
                          <a:spcPct val="115000"/>
                        </a:lnSpc>
                        <a:spcAft>
                          <a:spcPts val="0"/>
                        </a:spcAft>
                      </a:pPr>
                      <a:r>
                        <a:rPr lang="el-GR" sz="1100">
                          <a:latin typeface="Calibri"/>
                          <a:ea typeface="Times New Roman"/>
                          <a:cs typeface="Times New Roman"/>
                        </a:rPr>
                        <a:t>Υγρός αέρας</a:t>
                      </a:r>
                    </a:p>
                  </a:txBody>
                  <a:tcPr marL="67387" marR="673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l-GR" sz="1100" b="1" dirty="0">
                          <a:latin typeface="Calibri"/>
                          <a:ea typeface="Times New Roman"/>
                          <a:cs typeface="Times New Roman"/>
                        </a:rPr>
                        <a:t>1,01</a:t>
                      </a:r>
                      <a:r>
                        <a:rPr lang="el-GR" sz="1100" dirty="0">
                          <a:latin typeface="Calibri"/>
                          <a:ea typeface="Times New Roman"/>
                          <a:cs typeface="Times New Roman"/>
                        </a:rPr>
                        <a:t>&lt;----------------</a:t>
                      </a:r>
                    </a:p>
                    <a:p>
                      <a:pPr>
                        <a:lnSpc>
                          <a:spcPct val="115000"/>
                        </a:lnSpc>
                        <a:spcAft>
                          <a:spcPts val="0"/>
                        </a:spcAft>
                      </a:pPr>
                      <a:r>
                        <a:rPr lang="el-GR" sz="1100" dirty="0">
                          <a:latin typeface="Calibri"/>
                          <a:ea typeface="Times New Roman"/>
                          <a:cs typeface="Times New Roman"/>
                        </a:rPr>
                        <a:t>Μη έγκυρη τιμή</a:t>
                      </a:r>
                    </a:p>
                  </a:txBody>
                  <a:tcPr marL="67387" marR="67387" marT="0" marB="0">
                    <a:lnL w="12700" cap="flat" cmpd="sng" algn="ctr">
                      <a:solidFill>
                        <a:srgbClr val="000000"/>
                      </a:solidFill>
                      <a:prstDash val="solid"/>
                      <a:round/>
                      <a:headEnd type="none" w="med" len="med"/>
                      <a:tailEnd type="none" w="med" len="med"/>
                    </a:lnL>
                    <a:lnR>
                      <a:noFill/>
                    </a:lnR>
                    <a:lnT>
                      <a:noFill/>
                    </a:lnT>
                    <a:lnB>
                      <a:noFill/>
                    </a:lnB>
                  </a:tcPr>
                </a:tc>
              </a:tr>
            </a:tbl>
          </a:graphicData>
        </a:graphic>
      </p:graphicFrame>
      <p:sp>
        <p:nvSpPr>
          <p:cNvPr id="4" name="1 - Τίτλος"/>
          <p:cNvSpPr>
            <a:spLocks noGrp="1"/>
          </p:cNvSpPr>
          <p:nvPr>
            <p:ph type="title"/>
          </p:nvPr>
        </p:nvSpPr>
        <p:spPr>
          <a:xfrm>
            <a:off x="428596" y="357166"/>
            <a:ext cx="8229600" cy="714380"/>
          </a:xfrm>
        </p:spPr>
        <p:txBody>
          <a:bodyPr>
            <a:normAutofit fontScale="90000"/>
          </a:bodyPr>
          <a:lstStyle/>
          <a:p>
            <a:pPr algn="ctr"/>
            <a:r>
              <a:rPr lang="el-GR" b="1" dirty="0" smtClean="0">
                <a:solidFill>
                  <a:srgbClr val="FF0000"/>
                </a:solidFill>
              </a:rPr>
              <a:t>ΜΕΘΟΔΟΣ «Μαύρο Κουτί»</a:t>
            </a:r>
            <a:endParaRPr lang="el-GR"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περιεχομένου"/>
          <p:cNvSpPr>
            <a:spLocks noGrp="1"/>
          </p:cNvSpPr>
          <p:nvPr>
            <p:ph sz="half" idx="2"/>
          </p:nvPr>
        </p:nvSpPr>
        <p:spPr>
          <a:xfrm>
            <a:off x="785786" y="1214422"/>
            <a:ext cx="8072494" cy="1214446"/>
          </a:xfrm>
        </p:spPr>
        <p:txBody>
          <a:bodyPr/>
          <a:lstStyle/>
          <a:p>
            <a:r>
              <a:rPr lang="el-GR" sz="2000" b="1" dirty="0" smtClean="0">
                <a:solidFill>
                  <a:srgbClr val="FF0000"/>
                </a:solidFill>
              </a:rPr>
              <a:t>Βήμα 3</a:t>
            </a:r>
            <a:r>
              <a:rPr lang="el-GR" sz="2000" b="1" baseline="30000" dirty="0" smtClean="0">
                <a:solidFill>
                  <a:srgbClr val="FF0000"/>
                </a:solidFill>
              </a:rPr>
              <a:t>ο</a:t>
            </a:r>
            <a:r>
              <a:rPr lang="el-GR" sz="2000" b="1" dirty="0" smtClean="0">
                <a:solidFill>
                  <a:srgbClr val="FF0000"/>
                </a:solidFill>
              </a:rPr>
              <a:t>: </a:t>
            </a:r>
            <a:r>
              <a:rPr lang="el-GR" sz="2000" dirty="0" smtClean="0"/>
              <a:t>Δημιουργία σεναρίων ελέγχου</a:t>
            </a:r>
          </a:p>
          <a:p>
            <a:r>
              <a:rPr lang="el-GR" sz="2000" dirty="0" smtClean="0"/>
              <a:t>Χρησιμοποιώντας το παραπάνω διάγραμμα δημιουργούμε ένα σενάριο ελέγχου για κάθε ακραία τιμή εισόδου.</a:t>
            </a:r>
          </a:p>
          <a:p>
            <a:endParaRPr lang="el-GR" dirty="0"/>
          </a:p>
        </p:txBody>
      </p:sp>
      <p:graphicFrame>
        <p:nvGraphicFramePr>
          <p:cNvPr id="7" name="6 - Πίνακας"/>
          <p:cNvGraphicFramePr>
            <a:graphicFrameLocks noGrp="1"/>
          </p:cNvGraphicFramePr>
          <p:nvPr/>
        </p:nvGraphicFramePr>
        <p:xfrm>
          <a:off x="857224" y="3000372"/>
          <a:ext cx="7715303" cy="3571902"/>
        </p:xfrm>
        <a:graphic>
          <a:graphicData uri="http://schemas.openxmlformats.org/drawingml/2006/table">
            <a:tbl>
              <a:tblPr/>
              <a:tblGrid>
                <a:gridCol w="605712"/>
                <a:gridCol w="920281"/>
                <a:gridCol w="2450458"/>
                <a:gridCol w="3738852"/>
              </a:tblGrid>
              <a:tr h="396878">
                <a:tc>
                  <a:txBody>
                    <a:bodyPr/>
                    <a:lstStyle/>
                    <a:p>
                      <a:pPr algn="ctr">
                        <a:lnSpc>
                          <a:spcPct val="115000"/>
                        </a:lnSpc>
                        <a:spcBef>
                          <a:spcPts val="600"/>
                        </a:spcBef>
                        <a:spcAft>
                          <a:spcPts val="0"/>
                        </a:spcAft>
                      </a:pPr>
                      <a:r>
                        <a:rPr lang="el-GR" sz="1100" b="1" dirty="0">
                          <a:latin typeface="Calibri"/>
                          <a:ea typeface="Times New Roman"/>
                          <a:cs typeface="Times New Roman"/>
                        </a:rPr>
                        <a:t>Α/Α</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94C6F4"/>
                    </a:solidFill>
                  </a:tcPr>
                </a:tc>
                <a:tc>
                  <a:txBody>
                    <a:bodyPr/>
                    <a:lstStyle/>
                    <a:p>
                      <a:pPr algn="ctr">
                        <a:lnSpc>
                          <a:spcPct val="115000"/>
                        </a:lnSpc>
                        <a:spcAft>
                          <a:spcPts val="0"/>
                        </a:spcAft>
                      </a:pPr>
                      <a:r>
                        <a:rPr lang="el-GR" sz="1100" b="1">
                          <a:latin typeface="Calibri"/>
                          <a:ea typeface="Times New Roman"/>
                          <a:cs typeface="Times New Roman"/>
                        </a:rPr>
                        <a:t>Είσοδος</a:t>
                      </a:r>
                      <a:endParaRPr lang="el-GR" sz="110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94C6F4"/>
                    </a:solidFill>
                  </a:tcPr>
                </a:tc>
                <a:tc>
                  <a:txBody>
                    <a:bodyPr/>
                    <a:lstStyle/>
                    <a:p>
                      <a:pPr algn="ctr">
                        <a:lnSpc>
                          <a:spcPct val="115000"/>
                        </a:lnSpc>
                        <a:spcAft>
                          <a:spcPts val="0"/>
                        </a:spcAft>
                      </a:pPr>
                      <a:r>
                        <a:rPr lang="el-GR" sz="1100" b="1">
                          <a:latin typeface="Calibri"/>
                          <a:ea typeface="Times New Roman"/>
                          <a:cs typeface="Times New Roman"/>
                        </a:rPr>
                        <a:t>Αναμενόμενο αποτέλεσμα</a:t>
                      </a:r>
                      <a:endParaRPr lang="el-GR" sz="110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94C6F4"/>
                    </a:solidFill>
                  </a:tcPr>
                </a:tc>
                <a:tc>
                  <a:txBody>
                    <a:bodyPr/>
                    <a:lstStyle/>
                    <a:p>
                      <a:pPr algn="ctr">
                        <a:lnSpc>
                          <a:spcPct val="115000"/>
                        </a:lnSpc>
                        <a:spcAft>
                          <a:spcPts val="0"/>
                        </a:spcAft>
                      </a:pPr>
                      <a:r>
                        <a:rPr lang="el-GR" sz="1100" b="1">
                          <a:latin typeface="Calibri"/>
                          <a:ea typeface="Times New Roman"/>
                          <a:cs typeface="Times New Roman"/>
                        </a:rPr>
                        <a:t>Περίπτωση που ελέγχεται</a:t>
                      </a:r>
                      <a:endParaRPr lang="el-GR" sz="110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94C6F4"/>
                    </a:solidFill>
                  </a:tcPr>
                </a:tc>
              </a:tr>
              <a:tr h="396878">
                <a:tc>
                  <a:txBody>
                    <a:bodyPr/>
                    <a:lstStyle/>
                    <a:p>
                      <a:pPr algn="ctr">
                        <a:lnSpc>
                          <a:spcPct val="115000"/>
                        </a:lnSpc>
                        <a:spcAft>
                          <a:spcPts val="0"/>
                        </a:spcAft>
                      </a:pPr>
                      <a:r>
                        <a:rPr lang="el-GR" sz="1100">
                          <a:latin typeface="Calibri"/>
                          <a:ea typeface="Times New Roman"/>
                          <a:cs typeface="Times New Roman"/>
                        </a:rPr>
                        <a:t>1</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a:latin typeface="Calibri"/>
                          <a:ea typeface="Times New Roman"/>
                          <a:cs typeface="Times New Roman"/>
                        </a:rPr>
                        <a:t>-0,01</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nSpc>
                          <a:spcPct val="115000"/>
                        </a:lnSpc>
                        <a:spcAft>
                          <a:spcPts val="0"/>
                        </a:spcAft>
                      </a:pPr>
                      <a:r>
                        <a:rPr lang="el-GR" sz="1100">
                          <a:latin typeface="Calibri"/>
                          <a:ea typeface="Times New Roman"/>
                          <a:cs typeface="Times New Roman"/>
                        </a:rPr>
                        <a:t>Μη έγκυρη τιμή</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nSpc>
                          <a:spcPct val="115000"/>
                        </a:lnSpc>
                        <a:spcAft>
                          <a:spcPts val="0"/>
                        </a:spcAft>
                      </a:pPr>
                      <a:r>
                        <a:rPr lang="el-GR" sz="1100" dirty="0">
                          <a:latin typeface="Calibri"/>
                          <a:ea typeface="Times New Roman"/>
                          <a:cs typeface="Times New Roman"/>
                        </a:rPr>
                        <a:t>Άνω άκρο διαστήματος υγρασία &lt; 0</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r>
              <a:tr h="396878">
                <a:tc>
                  <a:txBody>
                    <a:bodyPr/>
                    <a:lstStyle/>
                    <a:p>
                      <a:pPr algn="ctr">
                        <a:lnSpc>
                          <a:spcPct val="115000"/>
                        </a:lnSpc>
                        <a:spcAft>
                          <a:spcPts val="0"/>
                        </a:spcAft>
                      </a:pPr>
                      <a:r>
                        <a:rPr lang="el-GR" sz="1100">
                          <a:latin typeface="Calibri"/>
                          <a:ea typeface="Times New Roman"/>
                          <a:cs typeface="Times New Roman"/>
                        </a:rPr>
                        <a:t>2</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gn="ctr">
                        <a:lnSpc>
                          <a:spcPct val="115000"/>
                        </a:lnSpc>
                        <a:spcAft>
                          <a:spcPts val="0"/>
                        </a:spcAft>
                      </a:pPr>
                      <a:r>
                        <a:rPr lang="el-GR" sz="1100">
                          <a:latin typeface="Calibri"/>
                          <a:ea typeface="Times New Roman"/>
                          <a:cs typeface="Times New Roman"/>
                        </a:rPr>
                        <a:t>0</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nSpc>
                          <a:spcPct val="115000"/>
                        </a:lnSpc>
                        <a:spcAft>
                          <a:spcPts val="0"/>
                        </a:spcAft>
                      </a:pPr>
                      <a:r>
                        <a:rPr lang="el-GR" sz="1100">
                          <a:latin typeface="Calibri"/>
                          <a:ea typeface="Times New Roman"/>
                          <a:cs typeface="Times New Roman"/>
                        </a:rPr>
                        <a:t>Ξηρός αέρας</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nSpc>
                          <a:spcPct val="115000"/>
                        </a:lnSpc>
                        <a:spcAft>
                          <a:spcPts val="0"/>
                        </a:spcAft>
                      </a:pPr>
                      <a:r>
                        <a:rPr lang="el-GR" sz="1100" dirty="0">
                          <a:latin typeface="Calibri"/>
                          <a:ea typeface="Times New Roman"/>
                          <a:cs typeface="Times New Roman"/>
                        </a:rPr>
                        <a:t>Κάτω άκρο διαστήματος 0 </a:t>
                      </a:r>
                      <a:r>
                        <a:rPr lang="el-GR" sz="1100" dirty="0">
                          <a:latin typeface="Calibri"/>
                          <a:ea typeface="Times New Roman"/>
                          <a:cs typeface="Times New Roman"/>
                          <a:sym typeface="Symbol"/>
                        </a:rPr>
                        <a:t></a:t>
                      </a:r>
                      <a:r>
                        <a:rPr lang="el-GR" sz="1100" dirty="0">
                          <a:latin typeface="Calibri"/>
                          <a:ea typeface="Times New Roman"/>
                          <a:cs typeface="Times New Roman"/>
                        </a:rPr>
                        <a:t> υγρασία &lt; 0,3</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r>
              <a:tr h="396878">
                <a:tc>
                  <a:txBody>
                    <a:bodyPr/>
                    <a:lstStyle/>
                    <a:p>
                      <a:pPr algn="ctr">
                        <a:lnSpc>
                          <a:spcPct val="115000"/>
                        </a:lnSpc>
                        <a:spcAft>
                          <a:spcPts val="0"/>
                        </a:spcAft>
                      </a:pPr>
                      <a:r>
                        <a:rPr lang="el-GR" sz="1100">
                          <a:latin typeface="Calibri"/>
                          <a:ea typeface="Times New Roman"/>
                          <a:cs typeface="Times New Roman"/>
                        </a:rPr>
                        <a:t>3</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a:latin typeface="Calibri"/>
                          <a:ea typeface="Times New Roman"/>
                          <a:cs typeface="Times New Roman"/>
                        </a:rPr>
                        <a:t>0,29</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nSpc>
                          <a:spcPct val="115000"/>
                        </a:lnSpc>
                        <a:spcAft>
                          <a:spcPts val="0"/>
                        </a:spcAft>
                      </a:pPr>
                      <a:r>
                        <a:rPr lang="el-GR" sz="1100">
                          <a:latin typeface="Calibri"/>
                          <a:ea typeface="Times New Roman"/>
                          <a:cs typeface="Times New Roman"/>
                        </a:rPr>
                        <a:t>Ξηρός αέρας</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nSpc>
                          <a:spcPct val="115000"/>
                        </a:lnSpc>
                        <a:spcAft>
                          <a:spcPts val="0"/>
                        </a:spcAft>
                      </a:pPr>
                      <a:r>
                        <a:rPr lang="el-GR" sz="1100">
                          <a:latin typeface="Calibri"/>
                          <a:ea typeface="Times New Roman"/>
                          <a:cs typeface="Times New Roman"/>
                        </a:rPr>
                        <a:t>Άνω άκρο διαστήματος 0 </a:t>
                      </a:r>
                      <a:r>
                        <a:rPr lang="el-GR" sz="1100">
                          <a:latin typeface="Calibri"/>
                          <a:ea typeface="Times New Roman"/>
                          <a:cs typeface="Times New Roman"/>
                          <a:sym typeface="Symbol"/>
                        </a:rPr>
                        <a:t></a:t>
                      </a:r>
                      <a:r>
                        <a:rPr lang="el-GR" sz="1100">
                          <a:latin typeface="Calibri"/>
                          <a:ea typeface="Times New Roman"/>
                          <a:cs typeface="Times New Roman"/>
                        </a:rPr>
                        <a:t> υγρασία &lt; 0,3</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r>
              <a:tr h="396878">
                <a:tc>
                  <a:txBody>
                    <a:bodyPr/>
                    <a:lstStyle/>
                    <a:p>
                      <a:pPr algn="ctr">
                        <a:lnSpc>
                          <a:spcPct val="115000"/>
                        </a:lnSpc>
                        <a:spcAft>
                          <a:spcPts val="0"/>
                        </a:spcAft>
                      </a:pPr>
                      <a:r>
                        <a:rPr lang="el-GR" sz="1100">
                          <a:latin typeface="Calibri"/>
                          <a:ea typeface="Times New Roman"/>
                          <a:cs typeface="Times New Roman"/>
                        </a:rPr>
                        <a:t>4</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gn="ctr">
                        <a:lnSpc>
                          <a:spcPct val="115000"/>
                        </a:lnSpc>
                        <a:spcAft>
                          <a:spcPts val="0"/>
                        </a:spcAft>
                      </a:pPr>
                      <a:r>
                        <a:rPr lang="el-GR" sz="1100">
                          <a:latin typeface="Calibri"/>
                          <a:ea typeface="Times New Roman"/>
                          <a:cs typeface="Times New Roman"/>
                        </a:rPr>
                        <a:t>0,3</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nSpc>
                          <a:spcPct val="115000"/>
                        </a:lnSpc>
                        <a:spcAft>
                          <a:spcPts val="0"/>
                        </a:spcAft>
                      </a:pPr>
                      <a:r>
                        <a:rPr lang="el-GR" sz="1100">
                          <a:latin typeface="Calibri"/>
                          <a:ea typeface="Times New Roman"/>
                          <a:cs typeface="Times New Roman"/>
                        </a:rPr>
                        <a:t>Ιδανική υγρασία</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nSpc>
                          <a:spcPct val="115000"/>
                        </a:lnSpc>
                        <a:spcAft>
                          <a:spcPts val="0"/>
                        </a:spcAft>
                      </a:pPr>
                      <a:r>
                        <a:rPr lang="el-GR" sz="1100">
                          <a:latin typeface="Calibri"/>
                          <a:ea typeface="Times New Roman"/>
                          <a:cs typeface="Times New Roman"/>
                        </a:rPr>
                        <a:t>Κάτω άκρο διαστήματος 0,3 </a:t>
                      </a:r>
                      <a:r>
                        <a:rPr lang="el-GR" sz="1100">
                          <a:latin typeface="Calibri"/>
                          <a:ea typeface="Times New Roman"/>
                          <a:cs typeface="Times New Roman"/>
                          <a:sym typeface="Symbol"/>
                        </a:rPr>
                        <a:t></a:t>
                      </a:r>
                      <a:r>
                        <a:rPr lang="el-GR" sz="1100">
                          <a:latin typeface="Calibri"/>
                          <a:ea typeface="Times New Roman"/>
                          <a:cs typeface="Times New Roman"/>
                        </a:rPr>
                        <a:t> υγρασία </a:t>
                      </a:r>
                      <a:r>
                        <a:rPr lang="el-GR" sz="1100">
                          <a:latin typeface="Calibri"/>
                          <a:ea typeface="Times New Roman"/>
                          <a:cs typeface="Times New Roman"/>
                          <a:sym typeface="Symbol"/>
                        </a:rPr>
                        <a:t></a:t>
                      </a:r>
                      <a:r>
                        <a:rPr lang="el-GR" sz="1100">
                          <a:latin typeface="Calibri"/>
                          <a:ea typeface="Times New Roman"/>
                          <a:cs typeface="Times New Roman"/>
                        </a:rPr>
                        <a:t> 0,6</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r>
              <a:tr h="396878">
                <a:tc>
                  <a:txBody>
                    <a:bodyPr/>
                    <a:lstStyle/>
                    <a:p>
                      <a:pPr algn="ctr">
                        <a:lnSpc>
                          <a:spcPct val="115000"/>
                        </a:lnSpc>
                        <a:spcAft>
                          <a:spcPts val="0"/>
                        </a:spcAft>
                      </a:pPr>
                      <a:r>
                        <a:rPr lang="el-GR" sz="1100">
                          <a:latin typeface="Calibri"/>
                          <a:ea typeface="Times New Roman"/>
                          <a:cs typeface="Times New Roman"/>
                        </a:rPr>
                        <a:t>5</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a:latin typeface="Calibri"/>
                          <a:ea typeface="Times New Roman"/>
                          <a:cs typeface="Times New Roman"/>
                        </a:rPr>
                        <a:t>0,6</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nSpc>
                          <a:spcPct val="115000"/>
                        </a:lnSpc>
                        <a:spcAft>
                          <a:spcPts val="0"/>
                        </a:spcAft>
                      </a:pPr>
                      <a:r>
                        <a:rPr lang="el-GR" sz="1100">
                          <a:latin typeface="Calibri"/>
                          <a:ea typeface="Times New Roman"/>
                          <a:cs typeface="Times New Roman"/>
                        </a:rPr>
                        <a:t>Ιδανική υγρασία</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nSpc>
                          <a:spcPct val="115000"/>
                        </a:lnSpc>
                        <a:spcAft>
                          <a:spcPts val="0"/>
                        </a:spcAft>
                      </a:pPr>
                      <a:r>
                        <a:rPr lang="el-GR" sz="1100">
                          <a:latin typeface="Calibri"/>
                          <a:ea typeface="Times New Roman"/>
                          <a:cs typeface="Times New Roman"/>
                        </a:rPr>
                        <a:t>Άνω άκρο διαστήματος 0,3 </a:t>
                      </a:r>
                      <a:r>
                        <a:rPr lang="el-GR" sz="1100">
                          <a:latin typeface="Calibri"/>
                          <a:ea typeface="Times New Roman"/>
                          <a:cs typeface="Times New Roman"/>
                          <a:sym typeface="Symbol"/>
                        </a:rPr>
                        <a:t></a:t>
                      </a:r>
                      <a:r>
                        <a:rPr lang="el-GR" sz="1100">
                          <a:latin typeface="Calibri"/>
                          <a:ea typeface="Times New Roman"/>
                          <a:cs typeface="Times New Roman"/>
                        </a:rPr>
                        <a:t> υγρασία </a:t>
                      </a:r>
                      <a:r>
                        <a:rPr lang="el-GR" sz="1100">
                          <a:latin typeface="Calibri"/>
                          <a:ea typeface="Times New Roman"/>
                          <a:cs typeface="Times New Roman"/>
                          <a:sym typeface="Symbol"/>
                        </a:rPr>
                        <a:t></a:t>
                      </a:r>
                      <a:r>
                        <a:rPr lang="el-GR" sz="1100">
                          <a:latin typeface="Calibri"/>
                          <a:ea typeface="Times New Roman"/>
                          <a:cs typeface="Times New Roman"/>
                        </a:rPr>
                        <a:t> 0,6</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r>
              <a:tr h="396878">
                <a:tc>
                  <a:txBody>
                    <a:bodyPr/>
                    <a:lstStyle/>
                    <a:p>
                      <a:pPr algn="ctr">
                        <a:lnSpc>
                          <a:spcPct val="115000"/>
                        </a:lnSpc>
                        <a:spcAft>
                          <a:spcPts val="0"/>
                        </a:spcAft>
                      </a:pPr>
                      <a:r>
                        <a:rPr lang="el-GR" sz="1100">
                          <a:latin typeface="Calibri"/>
                          <a:ea typeface="Times New Roman"/>
                          <a:cs typeface="Times New Roman"/>
                        </a:rPr>
                        <a:t>6</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gn="ctr">
                        <a:lnSpc>
                          <a:spcPct val="115000"/>
                        </a:lnSpc>
                        <a:spcAft>
                          <a:spcPts val="0"/>
                        </a:spcAft>
                      </a:pPr>
                      <a:r>
                        <a:rPr lang="el-GR" sz="1100">
                          <a:latin typeface="Calibri"/>
                          <a:ea typeface="Times New Roman"/>
                          <a:cs typeface="Times New Roman"/>
                        </a:rPr>
                        <a:t>0,61</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nSpc>
                          <a:spcPct val="115000"/>
                        </a:lnSpc>
                        <a:spcAft>
                          <a:spcPts val="0"/>
                        </a:spcAft>
                      </a:pPr>
                      <a:r>
                        <a:rPr lang="el-GR" sz="1100">
                          <a:latin typeface="Calibri"/>
                          <a:ea typeface="Times New Roman"/>
                          <a:cs typeface="Times New Roman"/>
                        </a:rPr>
                        <a:t>Υγρός αέρας</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nSpc>
                          <a:spcPct val="115000"/>
                        </a:lnSpc>
                        <a:spcAft>
                          <a:spcPts val="0"/>
                        </a:spcAft>
                      </a:pPr>
                      <a:r>
                        <a:rPr lang="el-GR" sz="1100">
                          <a:latin typeface="Calibri"/>
                          <a:ea typeface="Times New Roman"/>
                          <a:cs typeface="Times New Roman"/>
                        </a:rPr>
                        <a:t>Κάτω άκρο διαστήματος 0,6 &lt; υγρασία </a:t>
                      </a:r>
                      <a:r>
                        <a:rPr lang="el-GR" sz="1100">
                          <a:latin typeface="Calibri"/>
                          <a:ea typeface="Times New Roman"/>
                          <a:cs typeface="Times New Roman"/>
                          <a:sym typeface="Symbol"/>
                        </a:rPr>
                        <a:t></a:t>
                      </a:r>
                      <a:r>
                        <a:rPr lang="el-GR" sz="1100">
                          <a:latin typeface="Calibri"/>
                          <a:ea typeface="Times New Roman"/>
                          <a:cs typeface="Times New Roman"/>
                        </a:rPr>
                        <a:t> 1</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r>
              <a:tr h="396878">
                <a:tc>
                  <a:txBody>
                    <a:bodyPr/>
                    <a:lstStyle/>
                    <a:p>
                      <a:pPr algn="ctr">
                        <a:lnSpc>
                          <a:spcPct val="115000"/>
                        </a:lnSpc>
                        <a:spcAft>
                          <a:spcPts val="0"/>
                        </a:spcAft>
                      </a:pPr>
                      <a:r>
                        <a:rPr lang="el-GR" sz="1100">
                          <a:latin typeface="Calibri"/>
                          <a:ea typeface="Times New Roman"/>
                          <a:cs typeface="Times New Roman"/>
                        </a:rPr>
                        <a:t>7</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a:latin typeface="Calibri"/>
                          <a:ea typeface="Times New Roman"/>
                          <a:cs typeface="Times New Roman"/>
                        </a:rPr>
                        <a:t>1</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nSpc>
                          <a:spcPct val="115000"/>
                        </a:lnSpc>
                        <a:spcAft>
                          <a:spcPts val="0"/>
                        </a:spcAft>
                      </a:pPr>
                      <a:r>
                        <a:rPr lang="el-GR" sz="1100">
                          <a:latin typeface="Calibri"/>
                          <a:ea typeface="Times New Roman"/>
                          <a:cs typeface="Times New Roman"/>
                        </a:rPr>
                        <a:t>Υγρός αέρας</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nSpc>
                          <a:spcPct val="115000"/>
                        </a:lnSpc>
                        <a:spcAft>
                          <a:spcPts val="0"/>
                        </a:spcAft>
                      </a:pPr>
                      <a:r>
                        <a:rPr lang="el-GR" sz="1100">
                          <a:latin typeface="Calibri"/>
                          <a:ea typeface="Times New Roman"/>
                          <a:cs typeface="Times New Roman"/>
                        </a:rPr>
                        <a:t>Άνω άκρο διαστήματος 0,6 &lt; υγρασία </a:t>
                      </a:r>
                      <a:r>
                        <a:rPr lang="el-GR" sz="1100">
                          <a:latin typeface="Calibri"/>
                          <a:ea typeface="Times New Roman"/>
                          <a:cs typeface="Times New Roman"/>
                          <a:sym typeface="Symbol"/>
                        </a:rPr>
                        <a:t></a:t>
                      </a:r>
                      <a:r>
                        <a:rPr lang="el-GR" sz="1100">
                          <a:latin typeface="Calibri"/>
                          <a:ea typeface="Times New Roman"/>
                          <a:cs typeface="Times New Roman"/>
                        </a:rPr>
                        <a:t> 1</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r>
              <a:tr h="396878">
                <a:tc>
                  <a:txBody>
                    <a:bodyPr/>
                    <a:lstStyle/>
                    <a:p>
                      <a:pPr algn="ctr">
                        <a:lnSpc>
                          <a:spcPct val="115000"/>
                        </a:lnSpc>
                        <a:spcAft>
                          <a:spcPts val="0"/>
                        </a:spcAft>
                      </a:pPr>
                      <a:r>
                        <a:rPr lang="el-GR" sz="1100">
                          <a:latin typeface="Calibri"/>
                          <a:ea typeface="Times New Roman"/>
                          <a:cs typeface="Times New Roman"/>
                        </a:rPr>
                        <a:t>8</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gn="ctr">
                        <a:lnSpc>
                          <a:spcPct val="115000"/>
                        </a:lnSpc>
                        <a:spcAft>
                          <a:spcPts val="0"/>
                        </a:spcAft>
                      </a:pPr>
                      <a:r>
                        <a:rPr lang="el-GR" sz="1100">
                          <a:latin typeface="Calibri"/>
                          <a:ea typeface="Times New Roman"/>
                          <a:cs typeface="Times New Roman"/>
                        </a:rPr>
                        <a:t>1,01</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nSpc>
                          <a:spcPct val="115000"/>
                        </a:lnSpc>
                        <a:spcAft>
                          <a:spcPts val="0"/>
                        </a:spcAft>
                      </a:pPr>
                      <a:r>
                        <a:rPr lang="el-GR" sz="1100">
                          <a:latin typeface="Calibri"/>
                          <a:ea typeface="Times New Roman"/>
                          <a:cs typeface="Times New Roman"/>
                        </a:rPr>
                        <a:t>Μη έγκυρη τιμή</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nSpc>
                          <a:spcPct val="115000"/>
                        </a:lnSpc>
                        <a:spcAft>
                          <a:spcPts val="0"/>
                        </a:spcAft>
                      </a:pPr>
                      <a:r>
                        <a:rPr lang="el-GR" sz="1100" dirty="0">
                          <a:latin typeface="Calibri"/>
                          <a:ea typeface="Times New Roman"/>
                          <a:cs typeface="Times New Roman"/>
                        </a:rPr>
                        <a:t>Κάτω άκρο διαστήματος υγρασία &gt; 1</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r>
            </a:tbl>
          </a:graphicData>
        </a:graphic>
      </p:graphicFrame>
      <p:sp>
        <p:nvSpPr>
          <p:cNvPr id="8" name="2 - Θέση κειμένου"/>
          <p:cNvSpPr>
            <a:spLocks noGrp="1"/>
          </p:cNvSpPr>
          <p:nvPr>
            <p:ph type="body" idx="1"/>
          </p:nvPr>
        </p:nvSpPr>
        <p:spPr>
          <a:xfrm>
            <a:off x="2786050" y="2285992"/>
            <a:ext cx="4040188" cy="639762"/>
          </a:xfrm>
        </p:spPr>
        <p:txBody>
          <a:bodyPr/>
          <a:lstStyle/>
          <a:p>
            <a:pPr lvl="2"/>
            <a:r>
              <a:rPr lang="el-GR" dirty="0" smtClean="0"/>
              <a:t>Σενάρια ελέγχου</a:t>
            </a:r>
          </a:p>
        </p:txBody>
      </p:sp>
      <p:sp>
        <p:nvSpPr>
          <p:cNvPr id="5" name="1 - Τίτλος"/>
          <p:cNvSpPr>
            <a:spLocks noGrp="1"/>
          </p:cNvSpPr>
          <p:nvPr>
            <p:ph type="title"/>
          </p:nvPr>
        </p:nvSpPr>
        <p:spPr>
          <a:xfrm>
            <a:off x="428596" y="357166"/>
            <a:ext cx="8229600" cy="714380"/>
          </a:xfrm>
        </p:spPr>
        <p:txBody>
          <a:bodyPr>
            <a:normAutofit fontScale="90000"/>
          </a:bodyPr>
          <a:lstStyle/>
          <a:p>
            <a:pPr algn="ctr"/>
            <a:r>
              <a:rPr lang="el-GR" b="1" dirty="0" smtClean="0">
                <a:solidFill>
                  <a:srgbClr val="FF0000"/>
                </a:solidFill>
              </a:rPr>
              <a:t>ΜΕΘΟΔΟΣ «Μαύρο Κουτί»</a:t>
            </a:r>
            <a:endParaRPr lang="el-GR"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anim calcmode="lin" valueType="num">
                                      <p:cBhvr additive="base">
                                        <p:cTn id="19"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8"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περιεχομένου"/>
          <p:cNvSpPr>
            <a:spLocks noGrp="1"/>
          </p:cNvSpPr>
          <p:nvPr>
            <p:ph sz="quarter" idx="2"/>
          </p:nvPr>
        </p:nvSpPr>
        <p:spPr>
          <a:xfrm>
            <a:off x="357158" y="1285860"/>
            <a:ext cx="8143932" cy="1857388"/>
          </a:xfrm>
        </p:spPr>
        <p:txBody>
          <a:bodyPr>
            <a:normAutofit/>
          </a:bodyPr>
          <a:lstStyle/>
          <a:p>
            <a:r>
              <a:rPr lang="el-GR" sz="1400" dirty="0" smtClean="0"/>
              <a:t>Στο Λύκειο, για την ετήσια επίδοση των μαθητών και μαθητριών χρησιμοποιείται ο γενικός μέσος όρος (Γ.Μ.Ο.) που είναι πραγματικός αριθμός από 0 μέχρι και 20 με ακρίβεια ενός δεκαδικού ψηφίου. Να αναπτύξετε πρόγραμμα σε ΓΛΩΣΣΑ, το οποίο να διαβάζει έναν πραγματικό αριθμό που να αντιστοιχεί στον Γ.Μ.Ο. ενός μαθητή ή μιας μαθήτριας. Αν ο Γ.Μ.Ο. είναι τουλάχιστον 9,5 να εμφανίζεται μήνυμα «Προάγεται», διαφορετικά να εμφανίζεται μήνυμα «Παραπέμπεται σε επανεξέταση». Αν δοθεί τιμή εκτός του διαστήματος 0-20, να εμφανίζεται μήνυμα «Μη έγκυρος Γ.Μ.Ο.».</a:t>
            </a:r>
          </a:p>
          <a:p>
            <a:r>
              <a:rPr lang="el-GR" sz="1400" i="1" dirty="0" smtClean="0"/>
              <a:t>Σύμφωνα με τις παραπάνω προδιαγραφές, να πραγματοποιήσετε έλεγχο ακραίων τιμών δημιουργώντας τα κατάλληλα σενάρια.</a:t>
            </a:r>
            <a:endParaRPr lang="el-GR" sz="1400" dirty="0"/>
          </a:p>
        </p:txBody>
      </p:sp>
      <p:sp>
        <p:nvSpPr>
          <p:cNvPr id="7" name="1 - Τίτλος"/>
          <p:cNvSpPr>
            <a:spLocks noGrp="1"/>
          </p:cNvSpPr>
          <p:nvPr>
            <p:ph type="title"/>
          </p:nvPr>
        </p:nvSpPr>
        <p:spPr>
          <a:xfrm>
            <a:off x="428596" y="214290"/>
            <a:ext cx="8229600" cy="857256"/>
          </a:xfrm>
        </p:spPr>
        <p:txBody>
          <a:bodyPr>
            <a:normAutofit/>
          </a:bodyPr>
          <a:lstStyle/>
          <a:p>
            <a:pPr algn="ctr"/>
            <a:r>
              <a:rPr lang="el-GR" b="1" dirty="0" smtClean="0">
                <a:solidFill>
                  <a:srgbClr val="FF0000"/>
                </a:solidFill>
              </a:rPr>
              <a:t>ΜΕΘΟΔΟΣ «Μαύρο Κουτί»</a:t>
            </a:r>
            <a:endParaRPr lang="el-GR" b="1" dirty="0">
              <a:solidFill>
                <a:srgbClr val="FF0000"/>
              </a:solidFill>
            </a:endParaRPr>
          </a:p>
        </p:txBody>
      </p:sp>
      <p:sp>
        <p:nvSpPr>
          <p:cNvPr id="8" name="3 - Θέση περιεχομένου"/>
          <p:cNvSpPr>
            <a:spLocks noGrp="1"/>
          </p:cNvSpPr>
          <p:nvPr>
            <p:ph sz="half" idx="2"/>
          </p:nvPr>
        </p:nvSpPr>
        <p:spPr>
          <a:xfrm>
            <a:off x="428596" y="3357562"/>
            <a:ext cx="8286808" cy="2143140"/>
          </a:xfrm>
        </p:spPr>
        <p:txBody>
          <a:bodyPr>
            <a:normAutofit fontScale="85000" lnSpcReduction="20000"/>
          </a:bodyPr>
          <a:lstStyle/>
          <a:p>
            <a:r>
              <a:rPr lang="el-GR" sz="2900" b="1" dirty="0" smtClean="0">
                <a:solidFill>
                  <a:srgbClr val="FF0000"/>
                </a:solidFill>
              </a:rPr>
              <a:t>Βήμα 1</a:t>
            </a:r>
            <a:r>
              <a:rPr lang="el-GR" sz="2900" b="1" baseline="30000" dirty="0" smtClean="0">
                <a:solidFill>
                  <a:srgbClr val="FF0000"/>
                </a:solidFill>
              </a:rPr>
              <a:t>ο</a:t>
            </a:r>
            <a:r>
              <a:rPr lang="el-GR" sz="2900" b="1" dirty="0" smtClean="0">
                <a:solidFill>
                  <a:srgbClr val="FF0000"/>
                </a:solidFill>
              </a:rPr>
              <a:t>: </a:t>
            </a:r>
            <a:r>
              <a:rPr lang="el-GR" sz="2900" dirty="0" smtClean="0"/>
              <a:t>Δημιουργία ισοδύναμων διαστημάτων</a:t>
            </a:r>
          </a:p>
          <a:p>
            <a:r>
              <a:rPr lang="el-GR" sz="2000" dirty="0" smtClean="0"/>
              <a:t>Σύμφωνα με την εκφώνηση υπάρχουν τα ακόλουθα έγκυρα διαστήματα τιμών εισόδου:</a:t>
            </a:r>
          </a:p>
          <a:p>
            <a:r>
              <a:rPr lang="el-GR" sz="2000" dirty="0" smtClean="0"/>
              <a:t>0</a:t>
            </a:r>
            <a:r>
              <a:rPr lang="el-GR" sz="2000" dirty="0" smtClean="0">
                <a:sym typeface="Symbol"/>
              </a:rPr>
              <a:t></a:t>
            </a:r>
            <a:r>
              <a:rPr lang="el-GR" sz="2000" dirty="0" smtClean="0"/>
              <a:t> Γ.Μ.Ο.&lt;9,5	9,5</a:t>
            </a:r>
            <a:r>
              <a:rPr lang="el-GR" sz="2000" dirty="0" smtClean="0">
                <a:sym typeface="Symbol"/>
              </a:rPr>
              <a:t></a:t>
            </a:r>
            <a:r>
              <a:rPr lang="el-GR" sz="2000" dirty="0" smtClean="0"/>
              <a:t>Γ.Μ.Ο.</a:t>
            </a:r>
            <a:r>
              <a:rPr lang="el-GR" sz="2000" dirty="0" smtClean="0">
                <a:sym typeface="Symbol"/>
              </a:rPr>
              <a:t></a:t>
            </a:r>
            <a:r>
              <a:rPr lang="el-GR" sz="2000" dirty="0" smtClean="0"/>
              <a:t>20</a:t>
            </a:r>
          </a:p>
          <a:p>
            <a:r>
              <a:rPr lang="el-GR" sz="2000" dirty="0" smtClean="0"/>
              <a:t>Επίσης υπάρχουν τα ακόλουθα μη έγκυρα διαστήματα τιμών εισόδου:</a:t>
            </a:r>
          </a:p>
          <a:p>
            <a:r>
              <a:rPr lang="el-GR" sz="2000" dirty="0" smtClean="0"/>
              <a:t>Γ.Μ.Ο.&lt;0	Γ.Μ.Ο.&gt; 20</a:t>
            </a:r>
          </a:p>
          <a:p>
            <a:r>
              <a:rPr lang="el-GR" sz="2000" dirty="0" smtClean="0"/>
              <a:t>Τα παραπάνω διαστήματα απεικονίζονται διαγραμματικά στη συνέχεια.</a:t>
            </a:r>
          </a:p>
          <a:p>
            <a:r>
              <a:rPr lang="el-GR" sz="2000" dirty="0" smtClean="0"/>
              <a:t> </a:t>
            </a:r>
          </a:p>
          <a:p>
            <a:endParaRPr lang="el-GR" dirty="0"/>
          </a:p>
        </p:txBody>
      </p:sp>
      <p:graphicFrame>
        <p:nvGraphicFramePr>
          <p:cNvPr id="9" name="8 - Πίνακας"/>
          <p:cNvGraphicFramePr>
            <a:graphicFrameLocks noGrp="1"/>
          </p:cNvGraphicFramePr>
          <p:nvPr/>
        </p:nvGraphicFramePr>
        <p:xfrm>
          <a:off x="928662" y="5786454"/>
          <a:ext cx="6929486" cy="642942"/>
        </p:xfrm>
        <a:graphic>
          <a:graphicData uri="http://schemas.openxmlformats.org/drawingml/2006/table">
            <a:tbl>
              <a:tblPr/>
              <a:tblGrid>
                <a:gridCol w="1454695"/>
                <a:gridCol w="2282404"/>
                <a:gridCol w="1739110"/>
                <a:gridCol w="1453277"/>
              </a:tblGrid>
              <a:tr h="642942">
                <a:tc>
                  <a:txBody>
                    <a:bodyPr/>
                    <a:lstStyle/>
                    <a:p>
                      <a:pPr algn="r">
                        <a:lnSpc>
                          <a:spcPct val="115000"/>
                        </a:lnSpc>
                        <a:spcBef>
                          <a:spcPts val="600"/>
                        </a:spcBef>
                        <a:spcAft>
                          <a:spcPts val="0"/>
                        </a:spcAft>
                      </a:pPr>
                      <a:r>
                        <a:rPr lang="el-GR" sz="1100" dirty="0">
                          <a:latin typeface="Calibri"/>
                          <a:ea typeface="Times New Roman"/>
                          <a:cs typeface="Times New Roman"/>
                        </a:rPr>
                        <a:t>-----------------------&gt;</a:t>
                      </a:r>
                    </a:p>
                    <a:p>
                      <a:pPr algn="r">
                        <a:lnSpc>
                          <a:spcPct val="115000"/>
                        </a:lnSpc>
                        <a:spcAft>
                          <a:spcPts val="0"/>
                        </a:spcAft>
                      </a:pPr>
                      <a:r>
                        <a:rPr lang="el-GR" sz="1100" dirty="0">
                          <a:latin typeface="Calibri"/>
                          <a:ea typeface="Times New Roman"/>
                          <a:cs typeface="Times New Roman"/>
                        </a:rPr>
                        <a:t>Μη έγκυρος Γ.Μ.Ο.</a:t>
                      </a:r>
                    </a:p>
                  </a:txBody>
                  <a:tcPr marL="67387" marR="6738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b="1">
                          <a:latin typeface="Calibri"/>
                          <a:ea typeface="Times New Roman"/>
                          <a:cs typeface="Times New Roman"/>
                        </a:rPr>
                        <a:t>0</a:t>
                      </a:r>
                      <a:r>
                        <a:rPr lang="el-GR" sz="1100">
                          <a:latin typeface="Calibri"/>
                          <a:ea typeface="Times New Roman"/>
                          <a:cs typeface="Times New Roman"/>
                        </a:rPr>
                        <a:t>&lt;----------</a:t>
                      </a:r>
                      <a:r>
                        <a:rPr lang="en-US" sz="1100">
                          <a:latin typeface="Calibri"/>
                          <a:ea typeface="Times New Roman"/>
                          <a:cs typeface="Times New Roman"/>
                        </a:rPr>
                        <a:t>-</a:t>
                      </a:r>
                      <a:r>
                        <a:rPr lang="el-GR" sz="1100">
                          <a:latin typeface="Calibri"/>
                          <a:ea typeface="Times New Roman"/>
                          <a:cs typeface="Times New Roman"/>
                        </a:rPr>
                        <a:t>----------</a:t>
                      </a:r>
                      <a:r>
                        <a:rPr lang="en-US" sz="1100">
                          <a:latin typeface="Calibri"/>
                          <a:ea typeface="Times New Roman"/>
                          <a:cs typeface="Times New Roman"/>
                        </a:rPr>
                        <a:t>--</a:t>
                      </a:r>
                      <a:r>
                        <a:rPr lang="el-GR" sz="1100">
                          <a:latin typeface="Calibri"/>
                          <a:ea typeface="Times New Roman"/>
                          <a:cs typeface="Times New Roman"/>
                        </a:rPr>
                        <a:t>-----</a:t>
                      </a:r>
                      <a:r>
                        <a:rPr lang="en-US" sz="1100">
                          <a:latin typeface="Calibri"/>
                          <a:ea typeface="Times New Roman"/>
                          <a:cs typeface="Times New Roman"/>
                        </a:rPr>
                        <a:t>------</a:t>
                      </a:r>
                      <a:r>
                        <a:rPr lang="el-GR" sz="1100">
                          <a:latin typeface="Calibri"/>
                          <a:ea typeface="Times New Roman"/>
                          <a:cs typeface="Times New Roman"/>
                        </a:rPr>
                        <a:t>-</a:t>
                      </a:r>
                      <a:r>
                        <a:rPr lang="en-US" sz="1100">
                          <a:latin typeface="Calibri"/>
                          <a:ea typeface="Times New Roman"/>
                          <a:cs typeface="Times New Roman"/>
                        </a:rPr>
                        <a:t>--&gt;</a:t>
                      </a:r>
                      <a:endParaRPr lang="el-GR" sz="1100">
                        <a:latin typeface="Calibri"/>
                        <a:ea typeface="Times New Roman"/>
                        <a:cs typeface="Times New Roman"/>
                      </a:endParaRPr>
                    </a:p>
                    <a:p>
                      <a:pPr algn="ctr">
                        <a:lnSpc>
                          <a:spcPct val="115000"/>
                        </a:lnSpc>
                        <a:spcAft>
                          <a:spcPts val="0"/>
                        </a:spcAft>
                      </a:pPr>
                      <a:r>
                        <a:rPr lang="el-GR" sz="1100">
                          <a:latin typeface="Calibri"/>
                          <a:ea typeface="Times New Roman"/>
                          <a:cs typeface="Times New Roman"/>
                        </a:rPr>
                        <a:t>Παραπέμπεται σε επανεξέταση</a:t>
                      </a:r>
                    </a:p>
                  </a:txBody>
                  <a:tcPr marL="67387" marR="673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b="1" dirty="0">
                          <a:latin typeface="Calibri"/>
                          <a:ea typeface="Times New Roman"/>
                          <a:cs typeface="Times New Roman"/>
                        </a:rPr>
                        <a:t>9,5</a:t>
                      </a:r>
                      <a:r>
                        <a:rPr lang="el-GR" sz="1100" dirty="0">
                          <a:latin typeface="Calibri"/>
                          <a:ea typeface="Times New Roman"/>
                          <a:cs typeface="Times New Roman"/>
                        </a:rPr>
                        <a:t>&lt;--------------------&gt;</a:t>
                      </a:r>
                      <a:r>
                        <a:rPr lang="el-GR" sz="1100" b="1" dirty="0">
                          <a:latin typeface="Calibri"/>
                          <a:ea typeface="Times New Roman"/>
                          <a:cs typeface="Times New Roman"/>
                        </a:rPr>
                        <a:t>20</a:t>
                      </a:r>
                      <a:endParaRPr lang="el-GR" sz="1100" dirty="0">
                        <a:latin typeface="Calibri"/>
                        <a:ea typeface="Times New Roman"/>
                        <a:cs typeface="Times New Roman"/>
                      </a:endParaRPr>
                    </a:p>
                    <a:p>
                      <a:pPr algn="ctr">
                        <a:lnSpc>
                          <a:spcPct val="115000"/>
                        </a:lnSpc>
                        <a:spcAft>
                          <a:spcPts val="0"/>
                        </a:spcAft>
                      </a:pPr>
                      <a:r>
                        <a:rPr lang="el-GR" sz="1100" dirty="0">
                          <a:latin typeface="Calibri"/>
                          <a:ea typeface="Times New Roman"/>
                          <a:cs typeface="Times New Roman"/>
                        </a:rPr>
                        <a:t>Προάγεται</a:t>
                      </a:r>
                    </a:p>
                  </a:txBody>
                  <a:tcPr marL="67387" marR="673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l-GR" sz="1100" dirty="0">
                          <a:latin typeface="Calibri"/>
                          <a:ea typeface="Times New Roman"/>
                          <a:cs typeface="Times New Roman"/>
                        </a:rPr>
                        <a:t>&lt;----------------------</a:t>
                      </a:r>
                    </a:p>
                    <a:p>
                      <a:pPr>
                        <a:lnSpc>
                          <a:spcPct val="115000"/>
                        </a:lnSpc>
                        <a:spcAft>
                          <a:spcPts val="0"/>
                        </a:spcAft>
                      </a:pPr>
                      <a:r>
                        <a:rPr lang="el-GR" sz="1100" dirty="0">
                          <a:latin typeface="Calibri"/>
                          <a:ea typeface="Times New Roman"/>
                          <a:cs typeface="Times New Roman"/>
                        </a:rPr>
                        <a:t>Μη έγκυρος Γ.Μ.Ο.</a:t>
                      </a:r>
                    </a:p>
                  </a:txBody>
                  <a:tcPr marL="67387" marR="67387" marT="0" marB="0">
                    <a:lnL w="12700" cap="flat" cmpd="sng" algn="ctr">
                      <a:solidFill>
                        <a:srgbClr val="000000"/>
                      </a:solidFill>
                      <a:prstDash val="solid"/>
                      <a:round/>
                      <a:headEnd type="none" w="med" len="med"/>
                      <a:tailEnd type="none" w="med" len="med"/>
                    </a:lnL>
                    <a:lnR>
                      <a:noFill/>
                    </a:lnR>
                    <a:lnT>
                      <a:noFill/>
                    </a:lnT>
                    <a:lnB>
                      <a:noFill/>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περιεχομένου"/>
          <p:cNvSpPr>
            <a:spLocks noGrp="1"/>
          </p:cNvSpPr>
          <p:nvPr>
            <p:ph sz="quarter" idx="2"/>
          </p:nvPr>
        </p:nvSpPr>
        <p:spPr>
          <a:xfrm>
            <a:off x="500034" y="1643050"/>
            <a:ext cx="7758138" cy="2571768"/>
          </a:xfrm>
        </p:spPr>
        <p:txBody>
          <a:bodyPr>
            <a:normAutofit/>
          </a:bodyPr>
          <a:lstStyle/>
          <a:p>
            <a:r>
              <a:rPr lang="el-GR" u="sng" dirty="0" smtClean="0">
                <a:solidFill>
                  <a:srgbClr val="FF0000"/>
                </a:solidFill>
              </a:rPr>
              <a:t>Βήμα 2</a:t>
            </a:r>
            <a:r>
              <a:rPr lang="el-GR" u="sng" baseline="30000" dirty="0" smtClean="0">
                <a:solidFill>
                  <a:srgbClr val="FF0000"/>
                </a:solidFill>
              </a:rPr>
              <a:t>ο</a:t>
            </a:r>
            <a:r>
              <a:rPr lang="el-GR" u="sng" dirty="0" smtClean="0"/>
              <a:t>: </a:t>
            </a:r>
            <a:r>
              <a:rPr lang="el-GR" dirty="0" smtClean="0"/>
              <a:t>Καθορισμός ακραίων τιμών διαστημάτων</a:t>
            </a:r>
          </a:p>
          <a:p>
            <a:r>
              <a:rPr lang="el-GR" dirty="0" smtClean="0"/>
              <a:t>Για να υπολογίσουμε τα άκρα που λείπουν από τα διαστήματα των τιμών εισόδου, θα προσθέσουμε ή θα αφαιρέσουμε 0,1 από το άκρο του προηγούμενου ή επόμενου διαστήματος αντίστοιχα, αφού η εκφώνηση καθορίζει ότι «ο Γ.Μ.Ο. […] είναι πραγματικός αριθμός […] με ακρίβεια ενός δεκαδικού ψηφίου». Καταλήγουμε έτσι στο ακόλουθο διάγραμμα.</a:t>
            </a:r>
          </a:p>
          <a:p>
            <a:endParaRPr lang="el-GR" dirty="0"/>
          </a:p>
        </p:txBody>
      </p:sp>
      <p:sp>
        <p:nvSpPr>
          <p:cNvPr id="7" name="1 - Τίτλος"/>
          <p:cNvSpPr>
            <a:spLocks noGrp="1"/>
          </p:cNvSpPr>
          <p:nvPr>
            <p:ph type="title"/>
          </p:nvPr>
        </p:nvSpPr>
        <p:spPr>
          <a:xfrm>
            <a:off x="500034" y="500042"/>
            <a:ext cx="8229600" cy="714380"/>
          </a:xfrm>
        </p:spPr>
        <p:txBody>
          <a:bodyPr>
            <a:normAutofit fontScale="90000"/>
          </a:bodyPr>
          <a:lstStyle/>
          <a:p>
            <a:pPr algn="ctr"/>
            <a:r>
              <a:rPr lang="el-GR" b="1" dirty="0" smtClean="0">
                <a:solidFill>
                  <a:srgbClr val="FF0000"/>
                </a:solidFill>
              </a:rPr>
              <a:t>ΜΕΘΟΔΟΣ «Μαύρο Κουτί»</a:t>
            </a:r>
            <a:endParaRPr lang="el-GR" b="1" dirty="0">
              <a:solidFill>
                <a:srgbClr val="FF0000"/>
              </a:solidFill>
            </a:endParaRPr>
          </a:p>
        </p:txBody>
      </p:sp>
      <p:graphicFrame>
        <p:nvGraphicFramePr>
          <p:cNvPr id="8" name="7 - Πίνακας"/>
          <p:cNvGraphicFramePr>
            <a:graphicFrameLocks noGrp="1"/>
          </p:cNvGraphicFramePr>
          <p:nvPr/>
        </p:nvGraphicFramePr>
        <p:xfrm>
          <a:off x="1000100" y="5072074"/>
          <a:ext cx="7143800" cy="385572"/>
        </p:xfrm>
        <a:graphic>
          <a:graphicData uri="http://schemas.openxmlformats.org/drawingml/2006/table">
            <a:tbl>
              <a:tblPr/>
              <a:tblGrid>
                <a:gridCol w="1499686"/>
                <a:gridCol w="2352994"/>
                <a:gridCol w="1792897"/>
                <a:gridCol w="1498223"/>
              </a:tblGrid>
              <a:tr h="378863">
                <a:tc>
                  <a:txBody>
                    <a:bodyPr/>
                    <a:lstStyle/>
                    <a:p>
                      <a:pPr algn="r">
                        <a:lnSpc>
                          <a:spcPct val="115000"/>
                        </a:lnSpc>
                        <a:spcBef>
                          <a:spcPts val="600"/>
                        </a:spcBef>
                        <a:spcAft>
                          <a:spcPts val="0"/>
                        </a:spcAft>
                      </a:pPr>
                      <a:r>
                        <a:rPr lang="el-GR" sz="1100">
                          <a:latin typeface="Calibri"/>
                          <a:ea typeface="Times New Roman"/>
                          <a:cs typeface="Times New Roman"/>
                        </a:rPr>
                        <a:t>-----------------&gt;</a:t>
                      </a:r>
                      <a:r>
                        <a:rPr lang="el-GR" sz="1100" b="1">
                          <a:latin typeface="Calibri"/>
                          <a:ea typeface="Times New Roman"/>
                          <a:cs typeface="Times New Roman"/>
                        </a:rPr>
                        <a:t>-0,1</a:t>
                      </a:r>
                      <a:endParaRPr lang="el-GR" sz="1100">
                        <a:latin typeface="Calibri"/>
                        <a:ea typeface="Times New Roman"/>
                        <a:cs typeface="Times New Roman"/>
                      </a:endParaRPr>
                    </a:p>
                    <a:p>
                      <a:pPr algn="r">
                        <a:lnSpc>
                          <a:spcPct val="115000"/>
                        </a:lnSpc>
                        <a:spcAft>
                          <a:spcPts val="0"/>
                        </a:spcAft>
                      </a:pPr>
                      <a:r>
                        <a:rPr lang="el-GR" sz="1100">
                          <a:latin typeface="Calibri"/>
                          <a:ea typeface="Times New Roman"/>
                          <a:cs typeface="Times New Roman"/>
                        </a:rPr>
                        <a:t>Μη έγκυρος Γ.Μ.Ο.</a:t>
                      </a:r>
                    </a:p>
                  </a:txBody>
                  <a:tcPr marL="67387" marR="6738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b="1">
                          <a:latin typeface="Calibri"/>
                          <a:ea typeface="Times New Roman"/>
                          <a:cs typeface="Times New Roman"/>
                        </a:rPr>
                        <a:t>0</a:t>
                      </a:r>
                      <a:r>
                        <a:rPr lang="el-GR" sz="1100">
                          <a:latin typeface="Calibri"/>
                          <a:ea typeface="Times New Roman"/>
                          <a:cs typeface="Times New Roman"/>
                        </a:rPr>
                        <a:t>&lt;----------</a:t>
                      </a:r>
                      <a:r>
                        <a:rPr lang="en-US" sz="1100">
                          <a:latin typeface="Calibri"/>
                          <a:ea typeface="Times New Roman"/>
                          <a:cs typeface="Times New Roman"/>
                        </a:rPr>
                        <a:t>-</a:t>
                      </a:r>
                      <a:r>
                        <a:rPr lang="el-GR" sz="1100">
                          <a:latin typeface="Calibri"/>
                          <a:ea typeface="Times New Roman"/>
                          <a:cs typeface="Times New Roman"/>
                        </a:rPr>
                        <a:t>--------------</a:t>
                      </a:r>
                      <a:r>
                        <a:rPr lang="en-US" sz="1100">
                          <a:latin typeface="Calibri"/>
                          <a:ea typeface="Times New Roman"/>
                          <a:cs typeface="Times New Roman"/>
                        </a:rPr>
                        <a:t>--</a:t>
                      </a:r>
                      <a:r>
                        <a:rPr lang="el-GR" sz="1100">
                          <a:latin typeface="Calibri"/>
                          <a:ea typeface="Times New Roman"/>
                          <a:cs typeface="Times New Roman"/>
                        </a:rPr>
                        <a:t>-</a:t>
                      </a:r>
                      <a:r>
                        <a:rPr lang="en-US" sz="1100">
                          <a:latin typeface="Calibri"/>
                          <a:ea typeface="Times New Roman"/>
                          <a:cs typeface="Times New Roman"/>
                        </a:rPr>
                        <a:t>-----&gt;</a:t>
                      </a:r>
                      <a:r>
                        <a:rPr lang="el-GR" sz="1100" b="1">
                          <a:latin typeface="Calibri"/>
                          <a:ea typeface="Times New Roman"/>
                          <a:cs typeface="Times New Roman"/>
                        </a:rPr>
                        <a:t>9,4</a:t>
                      </a:r>
                      <a:endParaRPr lang="el-GR" sz="1100">
                        <a:latin typeface="Calibri"/>
                        <a:ea typeface="Times New Roman"/>
                        <a:cs typeface="Times New Roman"/>
                      </a:endParaRPr>
                    </a:p>
                    <a:p>
                      <a:pPr algn="ctr">
                        <a:lnSpc>
                          <a:spcPct val="115000"/>
                        </a:lnSpc>
                        <a:spcAft>
                          <a:spcPts val="0"/>
                        </a:spcAft>
                      </a:pPr>
                      <a:r>
                        <a:rPr lang="el-GR" sz="1100">
                          <a:latin typeface="Calibri"/>
                          <a:ea typeface="Times New Roman"/>
                          <a:cs typeface="Times New Roman"/>
                        </a:rPr>
                        <a:t>Παραπέμπεται σε επανεξέταση</a:t>
                      </a:r>
                    </a:p>
                  </a:txBody>
                  <a:tcPr marL="67387" marR="673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b="1">
                          <a:latin typeface="Calibri"/>
                          <a:ea typeface="Times New Roman"/>
                          <a:cs typeface="Times New Roman"/>
                        </a:rPr>
                        <a:t>9,5</a:t>
                      </a:r>
                      <a:r>
                        <a:rPr lang="el-GR" sz="1100">
                          <a:latin typeface="Calibri"/>
                          <a:ea typeface="Times New Roman"/>
                          <a:cs typeface="Times New Roman"/>
                        </a:rPr>
                        <a:t>&lt;--------------------&gt;</a:t>
                      </a:r>
                      <a:r>
                        <a:rPr lang="el-GR" sz="1100" b="1">
                          <a:latin typeface="Calibri"/>
                          <a:ea typeface="Times New Roman"/>
                          <a:cs typeface="Times New Roman"/>
                        </a:rPr>
                        <a:t>20</a:t>
                      </a:r>
                      <a:endParaRPr lang="el-GR" sz="1100">
                        <a:latin typeface="Calibri"/>
                        <a:ea typeface="Times New Roman"/>
                        <a:cs typeface="Times New Roman"/>
                      </a:endParaRPr>
                    </a:p>
                    <a:p>
                      <a:pPr algn="ctr">
                        <a:lnSpc>
                          <a:spcPct val="115000"/>
                        </a:lnSpc>
                        <a:spcAft>
                          <a:spcPts val="0"/>
                        </a:spcAft>
                      </a:pPr>
                      <a:r>
                        <a:rPr lang="el-GR" sz="1100">
                          <a:latin typeface="Calibri"/>
                          <a:ea typeface="Times New Roman"/>
                          <a:cs typeface="Times New Roman"/>
                        </a:rPr>
                        <a:t>Προάγεται</a:t>
                      </a:r>
                    </a:p>
                  </a:txBody>
                  <a:tcPr marL="67387" marR="673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l-GR" sz="1100" b="1" dirty="0">
                          <a:latin typeface="Calibri"/>
                          <a:ea typeface="Times New Roman"/>
                          <a:cs typeface="Times New Roman"/>
                        </a:rPr>
                        <a:t>20,1</a:t>
                      </a:r>
                      <a:r>
                        <a:rPr lang="el-GR" sz="1100" dirty="0">
                          <a:latin typeface="Calibri"/>
                          <a:ea typeface="Times New Roman"/>
                          <a:cs typeface="Times New Roman"/>
                        </a:rPr>
                        <a:t>&lt;-----------------</a:t>
                      </a:r>
                    </a:p>
                    <a:p>
                      <a:pPr>
                        <a:lnSpc>
                          <a:spcPct val="115000"/>
                        </a:lnSpc>
                        <a:spcAft>
                          <a:spcPts val="0"/>
                        </a:spcAft>
                      </a:pPr>
                      <a:r>
                        <a:rPr lang="el-GR" sz="1100" dirty="0">
                          <a:latin typeface="Calibri"/>
                          <a:ea typeface="Times New Roman"/>
                          <a:cs typeface="Times New Roman"/>
                        </a:rPr>
                        <a:t>Μη έγκυρος Γ.Μ.Ο.</a:t>
                      </a:r>
                    </a:p>
                  </a:txBody>
                  <a:tcPr marL="67387" marR="67387" marT="0" marB="0">
                    <a:lnL w="12700" cap="flat" cmpd="sng" algn="ctr">
                      <a:solidFill>
                        <a:srgbClr val="000000"/>
                      </a:solidFill>
                      <a:prstDash val="solid"/>
                      <a:round/>
                      <a:headEnd type="none" w="med" len="med"/>
                      <a:tailEnd type="none" w="med" len="med"/>
                    </a:lnL>
                    <a:lnR>
                      <a:noFill/>
                    </a:lnR>
                    <a:lnT>
                      <a:noFill/>
                    </a:lnT>
                    <a:lnB>
                      <a:noFill/>
                    </a:lnB>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428604"/>
            <a:ext cx="8229600" cy="714380"/>
          </a:xfrm>
        </p:spPr>
        <p:txBody>
          <a:bodyPr>
            <a:normAutofit fontScale="90000"/>
          </a:bodyPr>
          <a:lstStyle/>
          <a:p>
            <a:r>
              <a:rPr lang="el-GR" sz="3100" dirty="0" smtClean="0">
                <a:solidFill>
                  <a:srgbClr val="FF0000"/>
                </a:solidFill>
              </a:rPr>
              <a:t/>
            </a:r>
            <a:br>
              <a:rPr lang="el-GR" sz="3100" dirty="0" smtClean="0">
                <a:solidFill>
                  <a:srgbClr val="FF0000"/>
                </a:solidFill>
              </a:rPr>
            </a:br>
            <a:r>
              <a:rPr lang="el-GR" dirty="0" smtClean="0"/>
              <a:t/>
            </a:r>
            <a:br>
              <a:rPr lang="el-GR" dirty="0" smtClean="0"/>
            </a:br>
            <a:r>
              <a:rPr lang="el-GR" sz="3100" b="1" dirty="0" smtClean="0">
                <a:solidFill>
                  <a:srgbClr val="FF0000"/>
                </a:solidFill>
              </a:rPr>
              <a:t>Συντακτικά λάθη/Λάθη κατά την υλοποίηση </a:t>
            </a:r>
            <a:endParaRPr lang="el-GR" sz="3100" b="1" dirty="0"/>
          </a:p>
        </p:txBody>
      </p:sp>
      <p:sp>
        <p:nvSpPr>
          <p:cNvPr id="3" name="2 - Θέση περιεχομένου"/>
          <p:cNvSpPr>
            <a:spLocks noGrp="1"/>
          </p:cNvSpPr>
          <p:nvPr>
            <p:ph idx="1"/>
          </p:nvPr>
        </p:nvSpPr>
        <p:spPr>
          <a:xfrm>
            <a:off x="357158" y="1285860"/>
            <a:ext cx="8501122" cy="5286412"/>
          </a:xfrm>
        </p:spPr>
        <p:txBody>
          <a:bodyPr>
            <a:noAutofit/>
          </a:bodyPr>
          <a:lstStyle/>
          <a:p>
            <a:pPr marL="252000" indent="324000">
              <a:spcAft>
                <a:spcPts val="600"/>
              </a:spcAft>
              <a:buNone/>
            </a:pPr>
            <a:r>
              <a:rPr lang="el-GR" sz="2400" dirty="0" smtClean="0"/>
              <a:t>Τα </a:t>
            </a:r>
            <a:r>
              <a:rPr lang="el-GR" sz="2400" dirty="0"/>
              <a:t>λάθη κατά το χρόνο υλοποίησης προκαλούνται κυρίως από </a:t>
            </a:r>
            <a:endParaRPr lang="el-GR" sz="2400" dirty="0" smtClean="0"/>
          </a:p>
          <a:p>
            <a:pPr marL="252000" indent="324000">
              <a:spcAft>
                <a:spcPts val="600"/>
              </a:spcAft>
            </a:pPr>
            <a:r>
              <a:rPr lang="el-GR" sz="2400" b="1" i="1" dirty="0" smtClean="0">
                <a:solidFill>
                  <a:schemeClr val="tx2">
                    <a:lumMod val="60000"/>
                    <a:lumOff val="40000"/>
                  </a:schemeClr>
                </a:solidFill>
              </a:rPr>
              <a:t>Λανθασμένη </a:t>
            </a:r>
            <a:r>
              <a:rPr lang="el-GR" sz="2400" b="1" i="1" dirty="0">
                <a:solidFill>
                  <a:schemeClr val="tx2">
                    <a:lumMod val="60000"/>
                    <a:lumOff val="40000"/>
                  </a:schemeClr>
                </a:solidFill>
              </a:rPr>
              <a:t>σύνταξη εντολών προγράμματος</a:t>
            </a:r>
            <a:r>
              <a:rPr lang="el-GR" sz="2400" dirty="0" smtClean="0"/>
              <a:t>.</a:t>
            </a:r>
          </a:p>
          <a:p>
            <a:pPr marL="252000" indent="324000">
              <a:spcAft>
                <a:spcPts val="600"/>
              </a:spcAft>
            </a:pPr>
            <a:r>
              <a:rPr lang="el-GR" sz="2400" dirty="0" smtClean="0"/>
              <a:t> </a:t>
            </a:r>
            <a:r>
              <a:rPr lang="el-GR" sz="2400" b="1" dirty="0" smtClean="0">
                <a:solidFill>
                  <a:schemeClr val="tx2">
                    <a:lumMod val="60000"/>
                    <a:lumOff val="40000"/>
                  </a:schemeClr>
                </a:solidFill>
              </a:rPr>
              <a:t>Λανθασμένη συγγραφή μιας δεσμευμένης λέξης.</a:t>
            </a:r>
            <a:r>
              <a:rPr lang="el-GR" sz="2400" dirty="0" smtClean="0"/>
              <a:t> </a:t>
            </a:r>
          </a:p>
          <a:p>
            <a:pPr marL="252000" indent="324000">
              <a:spcAft>
                <a:spcPts val="600"/>
              </a:spcAft>
            </a:pPr>
            <a:r>
              <a:rPr lang="el-GR" sz="2400" b="1" dirty="0" smtClean="0">
                <a:solidFill>
                  <a:schemeClr val="tx2">
                    <a:lumMod val="60000"/>
                    <a:lumOff val="40000"/>
                  </a:schemeClr>
                </a:solidFill>
              </a:rPr>
              <a:t>Η χρήση μιας δομής επιλογής /επανάληψης χωρίς την εντολή  τερματισμού της.</a:t>
            </a:r>
          </a:p>
          <a:p>
            <a:pPr marL="252000" indent="324000">
              <a:spcAft>
                <a:spcPts val="600"/>
              </a:spcAft>
            </a:pPr>
            <a:r>
              <a:rPr lang="el-GR" sz="2400" b="1" dirty="0" smtClean="0">
                <a:solidFill>
                  <a:schemeClr val="tx2">
                    <a:lumMod val="60000"/>
                    <a:lumOff val="40000"/>
                  </a:schemeClr>
                </a:solidFill>
              </a:rPr>
              <a:t>Παράλειψη δήλωσης μεταβλητής.</a:t>
            </a:r>
          </a:p>
          <a:p>
            <a:pPr marL="252000" indent="324000">
              <a:spcAft>
                <a:spcPts val="600"/>
              </a:spcAft>
            </a:pPr>
            <a:r>
              <a:rPr lang="el-GR" sz="2400" b="1" dirty="0" smtClean="0">
                <a:solidFill>
                  <a:schemeClr val="tx2">
                    <a:lumMod val="60000"/>
                    <a:lumOff val="40000"/>
                  </a:schemeClr>
                </a:solidFill>
              </a:rPr>
              <a:t>Παράλειψη ή λάθος χρήσης τελεστών σε εκφράσεις.</a:t>
            </a:r>
          </a:p>
          <a:p>
            <a:pPr marL="252000" indent="324000">
              <a:spcAft>
                <a:spcPts val="600"/>
              </a:spcAft>
            </a:pPr>
            <a:r>
              <a:rPr lang="el-GR" sz="2400" b="1" dirty="0" smtClean="0">
                <a:solidFill>
                  <a:schemeClr val="tx2">
                    <a:lumMod val="60000"/>
                    <a:lumOff val="40000"/>
                  </a:schemeClr>
                </a:solidFill>
              </a:rPr>
              <a:t>Αναγραμματισμοί εντολών.</a:t>
            </a:r>
          </a:p>
          <a:p>
            <a:pPr marL="252000" indent="324000">
              <a:spcAft>
                <a:spcPts val="600"/>
              </a:spcAft>
            </a:pPr>
            <a:r>
              <a:rPr lang="el-GR" sz="2400" b="1" dirty="0" smtClean="0">
                <a:solidFill>
                  <a:schemeClr val="tx2">
                    <a:lumMod val="60000"/>
                    <a:lumOff val="40000"/>
                  </a:schemeClr>
                </a:solidFill>
              </a:rPr>
              <a:t>Κλήση συνάρτησης/διαδικασίας με λανθασμένου τύπου παραμέτρους.</a:t>
            </a:r>
          </a:p>
          <a:p>
            <a:pPr marL="252000" indent="324000">
              <a:spcAft>
                <a:spcPts val="600"/>
              </a:spcAft>
            </a:pPr>
            <a:endParaRPr lang="el-GR" sz="2400" b="1" dirty="0" smtClean="0">
              <a:solidFill>
                <a:schemeClr val="tx2">
                  <a:lumMod val="60000"/>
                  <a:lumOff val="4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1714488"/>
            <a:ext cx="8229600" cy="1707834"/>
          </a:xfrm>
        </p:spPr>
        <p:txBody>
          <a:bodyPr>
            <a:normAutofit lnSpcReduction="10000"/>
          </a:bodyPr>
          <a:lstStyle/>
          <a:p>
            <a:r>
              <a:rPr lang="el-GR" dirty="0" smtClean="0">
                <a:solidFill>
                  <a:srgbClr val="FF0000"/>
                </a:solidFill>
              </a:rPr>
              <a:t>Βήμα 3</a:t>
            </a:r>
            <a:r>
              <a:rPr lang="el-GR" baseline="30000" dirty="0" smtClean="0">
                <a:solidFill>
                  <a:srgbClr val="FF0000"/>
                </a:solidFill>
              </a:rPr>
              <a:t>ο</a:t>
            </a:r>
            <a:r>
              <a:rPr lang="el-GR" dirty="0" smtClean="0"/>
              <a:t>: Δημιουργία σεναρίων ελέγχου</a:t>
            </a:r>
          </a:p>
          <a:p>
            <a:r>
              <a:rPr lang="el-GR" dirty="0" smtClean="0"/>
              <a:t>Χρησιμοποιώντας το παραπάνω διάγραμμα δημιουργούμε ένα σενάριο ελέγχου για κάθε ακραία τιμή εισόδου.</a:t>
            </a:r>
          </a:p>
          <a:p>
            <a:endParaRPr lang="el-GR" dirty="0"/>
          </a:p>
        </p:txBody>
      </p:sp>
      <p:sp>
        <p:nvSpPr>
          <p:cNvPr id="4" name="1 - Τίτλος"/>
          <p:cNvSpPr>
            <a:spLocks noGrp="1"/>
          </p:cNvSpPr>
          <p:nvPr>
            <p:ph type="title"/>
          </p:nvPr>
        </p:nvSpPr>
        <p:spPr>
          <a:xfrm>
            <a:off x="500034" y="357166"/>
            <a:ext cx="8229600" cy="1143000"/>
          </a:xfrm>
        </p:spPr>
        <p:txBody>
          <a:bodyPr>
            <a:normAutofit/>
          </a:bodyPr>
          <a:lstStyle/>
          <a:p>
            <a:pPr algn="ctr"/>
            <a:r>
              <a:rPr lang="el-GR" b="1" dirty="0" smtClean="0">
                <a:solidFill>
                  <a:srgbClr val="FF0000"/>
                </a:solidFill>
              </a:rPr>
              <a:t>ΜΕΘΟΔΟΣ «Μαύρο Κουτί»</a:t>
            </a:r>
            <a:endParaRPr lang="el-GR" b="1" dirty="0">
              <a:solidFill>
                <a:srgbClr val="FF0000"/>
              </a:solidFill>
            </a:endParaRPr>
          </a:p>
        </p:txBody>
      </p:sp>
      <p:graphicFrame>
        <p:nvGraphicFramePr>
          <p:cNvPr id="5" name="4 - Πίνακας"/>
          <p:cNvGraphicFramePr>
            <a:graphicFrameLocks noGrp="1"/>
          </p:cNvGraphicFramePr>
          <p:nvPr/>
        </p:nvGraphicFramePr>
        <p:xfrm>
          <a:off x="785786" y="3643314"/>
          <a:ext cx="7358113" cy="2500330"/>
        </p:xfrm>
        <a:graphic>
          <a:graphicData uri="http://schemas.openxmlformats.org/drawingml/2006/table">
            <a:tbl>
              <a:tblPr/>
              <a:tblGrid>
                <a:gridCol w="577670"/>
                <a:gridCol w="877675"/>
                <a:gridCol w="2563611"/>
                <a:gridCol w="3339157"/>
              </a:tblGrid>
              <a:tr h="357190">
                <a:tc>
                  <a:txBody>
                    <a:bodyPr/>
                    <a:lstStyle/>
                    <a:p>
                      <a:pPr algn="ctr">
                        <a:lnSpc>
                          <a:spcPct val="115000"/>
                        </a:lnSpc>
                        <a:spcBef>
                          <a:spcPts val="600"/>
                        </a:spcBef>
                        <a:spcAft>
                          <a:spcPts val="0"/>
                        </a:spcAft>
                      </a:pPr>
                      <a:r>
                        <a:rPr lang="el-GR" sz="1100" b="1">
                          <a:latin typeface="Calibri"/>
                          <a:ea typeface="Times New Roman"/>
                          <a:cs typeface="Times New Roman"/>
                        </a:rPr>
                        <a:t>Α/Α</a:t>
                      </a:r>
                      <a:endParaRPr lang="el-GR" sz="110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94C6F4"/>
                    </a:solidFill>
                  </a:tcPr>
                </a:tc>
                <a:tc>
                  <a:txBody>
                    <a:bodyPr/>
                    <a:lstStyle/>
                    <a:p>
                      <a:pPr algn="ctr">
                        <a:lnSpc>
                          <a:spcPct val="115000"/>
                        </a:lnSpc>
                        <a:spcAft>
                          <a:spcPts val="0"/>
                        </a:spcAft>
                      </a:pPr>
                      <a:r>
                        <a:rPr lang="el-GR" sz="1100" b="1">
                          <a:latin typeface="Calibri"/>
                          <a:ea typeface="Times New Roman"/>
                          <a:cs typeface="Times New Roman"/>
                        </a:rPr>
                        <a:t>Είσοδος</a:t>
                      </a:r>
                      <a:endParaRPr lang="el-GR" sz="110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94C6F4"/>
                    </a:solidFill>
                  </a:tcPr>
                </a:tc>
                <a:tc>
                  <a:txBody>
                    <a:bodyPr/>
                    <a:lstStyle/>
                    <a:p>
                      <a:pPr algn="ctr">
                        <a:lnSpc>
                          <a:spcPct val="115000"/>
                        </a:lnSpc>
                        <a:spcAft>
                          <a:spcPts val="0"/>
                        </a:spcAft>
                      </a:pPr>
                      <a:r>
                        <a:rPr lang="el-GR" sz="1100" b="1">
                          <a:latin typeface="Calibri"/>
                          <a:ea typeface="Times New Roman"/>
                          <a:cs typeface="Times New Roman"/>
                        </a:rPr>
                        <a:t>Αναμενόμενο αποτέλεσμα</a:t>
                      </a:r>
                      <a:endParaRPr lang="el-GR" sz="110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94C6F4"/>
                    </a:solidFill>
                  </a:tcPr>
                </a:tc>
                <a:tc>
                  <a:txBody>
                    <a:bodyPr/>
                    <a:lstStyle/>
                    <a:p>
                      <a:pPr algn="ctr">
                        <a:lnSpc>
                          <a:spcPct val="115000"/>
                        </a:lnSpc>
                        <a:spcAft>
                          <a:spcPts val="0"/>
                        </a:spcAft>
                      </a:pPr>
                      <a:r>
                        <a:rPr lang="el-GR" sz="1100" b="1">
                          <a:latin typeface="Calibri"/>
                          <a:ea typeface="Times New Roman"/>
                          <a:cs typeface="Times New Roman"/>
                        </a:rPr>
                        <a:t>Περίπτωση που ελέγχεται</a:t>
                      </a:r>
                      <a:endParaRPr lang="el-GR" sz="110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94C6F4"/>
                    </a:solidFill>
                  </a:tcPr>
                </a:tc>
              </a:tr>
              <a:tr h="357190">
                <a:tc>
                  <a:txBody>
                    <a:bodyPr/>
                    <a:lstStyle/>
                    <a:p>
                      <a:pPr algn="ctr">
                        <a:lnSpc>
                          <a:spcPct val="115000"/>
                        </a:lnSpc>
                        <a:spcAft>
                          <a:spcPts val="0"/>
                        </a:spcAft>
                      </a:pPr>
                      <a:r>
                        <a:rPr lang="el-GR" sz="1100">
                          <a:latin typeface="Calibri"/>
                          <a:ea typeface="Times New Roman"/>
                          <a:cs typeface="Times New Roman"/>
                        </a:rPr>
                        <a:t>1</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a:latin typeface="Calibri"/>
                          <a:ea typeface="Times New Roman"/>
                          <a:cs typeface="Times New Roman"/>
                        </a:rPr>
                        <a:t>-0,1</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nSpc>
                          <a:spcPct val="115000"/>
                        </a:lnSpc>
                        <a:spcAft>
                          <a:spcPts val="0"/>
                        </a:spcAft>
                      </a:pPr>
                      <a:r>
                        <a:rPr lang="el-GR" sz="1100">
                          <a:latin typeface="Calibri"/>
                          <a:ea typeface="Times New Roman"/>
                          <a:cs typeface="Times New Roman"/>
                        </a:rPr>
                        <a:t>Μη έγκυρος Γ.Μ.Ο.</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nSpc>
                          <a:spcPct val="115000"/>
                        </a:lnSpc>
                        <a:spcAft>
                          <a:spcPts val="0"/>
                        </a:spcAft>
                      </a:pPr>
                      <a:r>
                        <a:rPr lang="el-GR" sz="1100">
                          <a:latin typeface="Calibri"/>
                          <a:ea typeface="Times New Roman"/>
                          <a:cs typeface="Times New Roman"/>
                        </a:rPr>
                        <a:t>Άνω άκρο διαστήματος Γ.Μ.Ο. &lt; 0</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r>
              <a:tr h="357190">
                <a:tc>
                  <a:txBody>
                    <a:bodyPr/>
                    <a:lstStyle/>
                    <a:p>
                      <a:pPr algn="ctr">
                        <a:lnSpc>
                          <a:spcPct val="115000"/>
                        </a:lnSpc>
                        <a:spcAft>
                          <a:spcPts val="0"/>
                        </a:spcAft>
                      </a:pPr>
                      <a:r>
                        <a:rPr lang="el-GR" sz="1100">
                          <a:latin typeface="Calibri"/>
                          <a:ea typeface="Times New Roman"/>
                          <a:cs typeface="Times New Roman"/>
                        </a:rPr>
                        <a:t>2</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gn="ctr">
                        <a:lnSpc>
                          <a:spcPct val="115000"/>
                        </a:lnSpc>
                        <a:spcAft>
                          <a:spcPts val="0"/>
                        </a:spcAft>
                      </a:pPr>
                      <a:r>
                        <a:rPr lang="el-GR" sz="1100">
                          <a:latin typeface="Calibri"/>
                          <a:ea typeface="Times New Roman"/>
                          <a:cs typeface="Times New Roman"/>
                        </a:rPr>
                        <a:t>0</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nSpc>
                          <a:spcPct val="115000"/>
                        </a:lnSpc>
                        <a:spcAft>
                          <a:spcPts val="0"/>
                        </a:spcAft>
                      </a:pPr>
                      <a:r>
                        <a:rPr lang="el-GR" sz="1100">
                          <a:latin typeface="Calibri"/>
                          <a:ea typeface="Times New Roman"/>
                          <a:cs typeface="Times New Roman"/>
                        </a:rPr>
                        <a:t>Παραπέμπεται σε επανεξέταση</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nSpc>
                          <a:spcPct val="115000"/>
                        </a:lnSpc>
                        <a:spcAft>
                          <a:spcPts val="0"/>
                        </a:spcAft>
                      </a:pPr>
                      <a:r>
                        <a:rPr lang="el-GR" sz="1100">
                          <a:latin typeface="Calibri"/>
                          <a:ea typeface="Times New Roman"/>
                          <a:cs typeface="Times New Roman"/>
                        </a:rPr>
                        <a:t>Κάτω άκρο διαστήματος 0 </a:t>
                      </a:r>
                      <a:r>
                        <a:rPr lang="el-GR" sz="1100">
                          <a:latin typeface="Calibri"/>
                          <a:ea typeface="Times New Roman"/>
                          <a:cs typeface="Times New Roman"/>
                          <a:sym typeface="Symbol"/>
                        </a:rPr>
                        <a:t></a:t>
                      </a:r>
                      <a:r>
                        <a:rPr lang="el-GR" sz="1100">
                          <a:latin typeface="Calibri"/>
                          <a:ea typeface="Times New Roman"/>
                          <a:cs typeface="Times New Roman"/>
                        </a:rPr>
                        <a:t> Γ.Μ.Ο. &lt; 9,5</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r>
              <a:tr h="357190">
                <a:tc>
                  <a:txBody>
                    <a:bodyPr/>
                    <a:lstStyle/>
                    <a:p>
                      <a:pPr algn="ctr">
                        <a:lnSpc>
                          <a:spcPct val="115000"/>
                        </a:lnSpc>
                        <a:spcAft>
                          <a:spcPts val="0"/>
                        </a:spcAft>
                      </a:pPr>
                      <a:r>
                        <a:rPr lang="el-GR" sz="1100">
                          <a:latin typeface="Calibri"/>
                          <a:ea typeface="Times New Roman"/>
                          <a:cs typeface="Times New Roman"/>
                        </a:rPr>
                        <a:t>3</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a:latin typeface="Calibri"/>
                          <a:ea typeface="Times New Roman"/>
                          <a:cs typeface="Times New Roman"/>
                        </a:rPr>
                        <a:t>9,4</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nSpc>
                          <a:spcPct val="115000"/>
                        </a:lnSpc>
                        <a:spcAft>
                          <a:spcPts val="0"/>
                        </a:spcAft>
                      </a:pPr>
                      <a:r>
                        <a:rPr lang="el-GR" sz="1100">
                          <a:latin typeface="Calibri"/>
                          <a:ea typeface="Times New Roman"/>
                          <a:cs typeface="Times New Roman"/>
                        </a:rPr>
                        <a:t>Παραπέμπεται σε επανεξέταση</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nSpc>
                          <a:spcPct val="115000"/>
                        </a:lnSpc>
                        <a:spcAft>
                          <a:spcPts val="0"/>
                        </a:spcAft>
                      </a:pPr>
                      <a:r>
                        <a:rPr lang="el-GR" sz="1100">
                          <a:latin typeface="Calibri"/>
                          <a:ea typeface="Times New Roman"/>
                          <a:cs typeface="Times New Roman"/>
                        </a:rPr>
                        <a:t>Άνω άκρο διαστήματος 0 </a:t>
                      </a:r>
                      <a:r>
                        <a:rPr lang="el-GR" sz="1100">
                          <a:latin typeface="Calibri"/>
                          <a:ea typeface="Times New Roman"/>
                          <a:cs typeface="Times New Roman"/>
                          <a:sym typeface="Symbol"/>
                        </a:rPr>
                        <a:t></a:t>
                      </a:r>
                      <a:r>
                        <a:rPr lang="el-GR" sz="1100">
                          <a:latin typeface="Calibri"/>
                          <a:ea typeface="Times New Roman"/>
                          <a:cs typeface="Times New Roman"/>
                        </a:rPr>
                        <a:t> Γ.Μ.Ο. &lt; 9,5</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r>
              <a:tr h="357190">
                <a:tc>
                  <a:txBody>
                    <a:bodyPr/>
                    <a:lstStyle/>
                    <a:p>
                      <a:pPr algn="ctr">
                        <a:lnSpc>
                          <a:spcPct val="115000"/>
                        </a:lnSpc>
                        <a:spcAft>
                          <a:spcPts val="0"/>
                        </a:spcAft>
                      </a:pPr>
                      <a:r>
                        <a:rPr lang="el-GR" sz="1100">
                          <a:latin typeface="Calibri"/>
                          <a:ea typeface="Times New Roman"/>
                          <a:cs typeface="Times New Roman"/>
                        </a:rPr>
                        <a:t>4</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gn="ctr">
                        <a:lnSpc>
                          <a:spcPct val="115000"/>
                        </a:lnSpc>
                        <a:spcAft>
                          <a:spcPts val="0"/>
                        </a:spcAft>
                      </a:pPr>
                      <a:r>
                        <a:rPr lang="el-GR" sz="1100">
                          <a:latin typeface="Calibri"/>
                          <a:ea typeface="Times New Roman"/>
                          <a:cs typeface="Times New Roman"/>
                        </a:rPr>
                        <a:t>9,5</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nSpc>
                          <a:spcPct val="115000"/>
                        </a:lnSpc>
                        <a:spcAft>
                          <a:spcPts val="0"/>
                        </a:spcAft>
                      </a:pPr>
                      <a:r>
                        <a:rPr lang="el-GR" sz="1100">
                          <a:latin typeface="Calibri"/>
                          <a:ea typeface="Times New Roman"/>
                          <a:cs typeface="Times New Roman"/>
                        </a:rPr>
                        <a:t>Προάγεται</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nSpc>
                          <a:spcPct val="115000"/>
                        </a:lnSpc>
                        <a:spcAft>
                          <a:spcPts val="0"/>
                        </a:spcAft>
                      </a:pPr>
                      <a:r>
                        <a:rPr lang="el-GR" sz="1100">
                          <a:latin typeface="Calibri"/>
                          <a:ea typeface="Times New Roman"/>
                          <a:cs typeface="Times New Roman"/>
                        </a:rPr>
                        <a:t>Κάτω άκρο διαστήματος 9,5 </a:t>
                      </a:r>
                      <a:r>
                        <a:rPr lang="el-GR" sz="1100">
                          <a:latin typeface="Calibri"/>
                          <a:ea typeface="Times New Roman"/>
                          <a:cs typeface="Times New Roman"/>
                          <a:sym typeface="Symbol"/>
                        </a:rPr>
                        <a:t></a:t>
                      </a:r>
                      <a:r>
                        <a:rPr lang="el-GR" sz="1100">
                          <a:latin typeface="Calibri"/>
                          <a:ea typeface="Times New Roman"/>
                          <a:cs typeface="Times New Roman"/>
                        </a:rPr>
                        <a:t> Γ.Μ.Ο. </a:t>
                      </a:r>
                      <a:r>
                        <a:rPr lang="el-GR" sz="1100">
                          <a:latin typeface="Calibri"/>
                          <a:ea typeface="Times New Roman"/>
                          <a:cs typeface="Times New Roman"/>
                          <a:sym typeface="Symbol"/>
                        </a:rPr>
                        <a:t></a:t>
                      </a:r>
                      <a:r>
                        <a:rPr lang="el-GR" sz="1100">
                          <a:latin typeface="Calibri"/>
                          <a:ea typeface="Times New Roman"/>
                          <a:cs typeface="Times New Roman"/>
                        </a:rPr>
                        <a:t> 20</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r>
              <a:tr h="357190">
                <a:tc>
                  <a:txBody>
                    <a:bodyPr/>
                    <a:lstStyle/>
                    <a:p>
                      <a:pPr algn="ctr">
                        <a:lnSpc>
                          <a:spcPct val="115000"/>
                        </a:lnSpc>
                        <a:spcAft>
                          <a:spcPts val="0"/>
                        </a:spcAft>
                      </a:pPr>
                      <a:r>
                        <a:rPr lang="el-GR" sz="1100">
                          <a:latin typeface="Calibri"/>
                          <a:ea typeface="Times New Roman"/>
                          <a:cs typeface="Times New Roman"/>
                        </a:rPr>
                        <a:t>5</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a:latin typeface="Calibri"/>
                          <a:ea typeface="Times New Roman"/>
                          <a:cs typeface="Times New Roman"/>
                        </a:rPr>
                        <a:t>20</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nSpc>
                          <a:spcPct val="115000"/>
                        </a:lnSpc>
                        <a:spcAft>
                          <a:spcPts val="0"/>
                        </a:spcAft>
                      </a:pPr>
                      <a:r>
                        <a:rPr lang="el-GR" sz="1100">
                          <a:latin typeface="Calibri"/>
                          <a:ea typeface="Times New Roman"/>
                          <a:cs typeface="Times New Roman"/>
                        </a:rPr>
                        <a:t>Προάγεται</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nSpc>
                          <a:spcPct val="115000"/>
                        </a:lnSpc>
                        <a:spcAft>
                          <a:spcPts val="0"/>
                        </a:spcAft>
                      </a:pPr>
                      <a:r>
                        <a:rPr lang="el-GR" sz="1100">
                          <a:latin typeface="Calibri"/>
                          <a:ea typeface="Times New Roman"/>
                          <a:cs typeface="Times New Roman"/>
                        </a:rPr>
                        <a:t>Άνω άκρο διαστήματος 9,5 </a:t>
                      </a:r>
                      <a:r>
                        <a:rPr lang="el-GR" sz="1100">
                          <a:latin typeface="Calibri"/>
                          <a:ea typeface="Times New Roman"/>
                          <a:cs typeface="Times New Roman"/>
                          <a:sym typeface="Symbol"/>
                        </a:rPr>
                        <a:t></a:t>
                      </a:r>
                      <a:r>
                        <a:rPr lang="el-GR" sz="1100">
                          <a:latin typeface="Calibri"/>
                          <a:ea typeface="Times New Roman"/>
                          <a:cs typeface="Times New Roman"/>
                        </a:rPr>
                        <a:t> Γ.Μ.Ο. </a:t>
                      </a:r>
                      <a:r>
                        <a:rPr lang="el-GR" sz="1100">
                          <a:latin typeface="Calibri"/>
                          <a:ea typeface="Times New Roman"/>
                          <a:cs typeface="Times New Roman"/>
                          <a:sym typeface="Symbol"/>
                        </a:rPr>
                        <a:t></a:t>
                      </a:r>
                      <a:r>
                        <a:rPr lang="el-GR" sz="1100">
                          <a:latin typeface="Calibri"/>
                          <a:ea typeface="Times New Roman"/>
                          <a:cs typeface="Times New Roman"/>
                        </a:rPr>
                        <a:t> 20</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r>
              <a:tr h="357190">
                <a:tc>
                  <a:txBody>
                    <a:bodyPr/>
                    <a:lstStyle/>
                    <a:p>
                      <a:pPr algn="ctr">
                        <a:lnSpc>
                          <a:spcPct val="115000"/>
                        </a:lnSpc>
                        <a:spcAft>
                          <a:spcPts val="0"/>
                        </a:spcAft>
                      </a:pPr>
                      <a:r>
                        <a:rPr lang="el-GR" sz="1100">
                          <a:latin typeface="Calibri"/>
                          <a:ea typeface="Times New Roman"/>
                          <a:cs typeface="Times New Roman"/>
                        </a:rPr>
                        <a:t>6</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gn="ctr">
                        <a:lnSpc>
                          <a:spcPct val="115000"/>
                        </a:lnSpc>
                        <a:spcAft>
                          <a:spcPts val="0"/>
                        </a:spcAft>
                      </a:pPr>
                      <a:r>
                        <a:rPr lang="el-GR" sz="1100">
                          <a:latin typeface="Calibri"/>
                          <a:ea typeface="Times New Roman"/>
                          <a:cs typeface="Times New Roman"/>
                        </a:rPr>
                        <a:t>20,1</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nSpc>
                          <a:spcPct val="115000"/>
                        </a:lnSpc>
                        <a:spcAft>
                          <a:spcPts val="0"/>
                        </a:spcAft>
                      </a:pPr>
                      <a:r>
                        <a:rPr lang="el-GR" sz="1100">
                          <a:latin typeface="Calibri"/>
                          <a:ea typeface="Times New Roman"/>
                          <a:cs typeface="Times New Roman"/>
                        </a:rPr>
                        <a:t>Μη έγκυρος Γ.Μ.Ο.</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nSpc>
                          <a:spcPct val="115000"/>
                        </a:lnSpc>
                        <a:spcAft>
                          <a:spcPts val="0"/>
                        </a:spcAft>
                      </a:pPr>
                      <a:r>
                        <a:rPr lang="el-GR" sz="1100" dirty="0">
                          <a:latin typeface="Calibri"/>
                          <a:ea typeface="Times New Roman"/>
                          <a:cs typeface="Times New Roman"/>
                        </a:rPr>
                        <a:t>Κάτω άκρο διαστήματος Γ.Μ.Ο.&gt; 20</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r>
            </a:tbl>
          </a:graphicData>
        </a:graphic>
      </p:graphicFrame>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85720" y="1142984"/>
            <a:ext cx="8358246" cy="2428892"/>
          </a:xfrm>
        </p:spPr>
        <p:txBody>
          <a:bodyPr>
            <a:normAutofit fontScale="70000" lnSpcReduction="20000"/>
          </a:bodyPr>
          <a:lstStyle/>
          <a:p>
            <a:r>
              <a:rPr lang="el-GR" dirty="0" smtClean="0"/>
              <a:t>Μια τουριστική επιχείρηση διαθέτει διαμερίσματα για βραχυχρόνια μίσθωση σύμφωνα με την ακόλουθη τιμολογιακή πολιτική: για διαμονή έως και 3 ημέρες 50€/ημέρα, για διαμονή έως και 7 ημέρες 47€/ημέρα, για διαμονή έως και 20 ημέρες 45€/ημέρα. Ο μέγιστος χρόνος μίσθωσης κάθε διαμερίσματος είναι 20 ημέρες. Να αναπτύξετε συνάρτηση σε ΓΛΩΣΣΑ, η οποία να δέχεται ως είσοδο το πλήθος των ημερών διαμονής και να επιστρέφει τη συνολική χρέωση. Σε περίπτωση που δοθεί είσοδος εκτός του διαστήματος 1-20 η συνάρτηση να επιστρέφει την τιμή -1.</a:t>
            </a:r>
          </a:p>
          <a:p>
            <a:r>
              <a:rPr lang="el-GR" i="1" dirty="0" smtClean="0"/>
              <a:t>Να δημιουργήσετε κατάλληλα σενάρια με βάση τις παραπάνω προδιαγραφές, για να πραγματοποιήσετε έλεγχο ακραίων τιμών.</a:t>
            </a:r>
            <a:endParaRPr lang="el-GR" dirty="0" smtClean="0"/>
          </a:p>
          <a:p>
            <a:endParaRPr lang="el-GR" dirty="0"/>
          </a:p>
        </p:txBody>
      </p:sp>
      <p:sp>
        <p:nvSpPr>
          <p:cNvPr id="4" name="1 - Τίτλος"/>
          <p:cNvSpPr>
            <a:spLocks noGrp="1"/>
          </p:cNvSpPr>
          <p:nvPr>
            <p:ph type="title"/>
          </p:nvPr>
        </p:nvSpPr>
        <p:spPr>
          <a:xfrm>
            <a:off x="428596" y="214290"/>
            <a:ext cx="8229600" cy="928686"/>
          </a:xfrm>
        </p:spPr>
        <p:txBody>
          <a:bodyPr>
            <a:normAutofit/>
          </a:bodyPr>
          <a:lstStyle/>
          <a:p>
            <a:pPr algn="ctr"/>
            <a:r>
              <a:rPr lang="el-GR" b="1" dirty="0" smtClean="0">
                <a:solidFill>
                  <a:srgbClr val="FF0000"/>
                </a:solidFill>
              </a:rPr>
              <a:t>ΜΕΘΟΔΟΣ «Μαύρο Κουτί»</a:t>
            </a:r>
            <a:endParaRPr lang="el-GR" b="1" dirty="0">
              <a:solidFill>
                <a:srgbClr val="FF0000"/>
              </a:solidFill>
            </a:endParaRPr>
          </a:p>
        </p:txBody>
      </p:sp>
      <p:sp>
        <p:nvSpPr>
          <p:cNvPr id="51202" name="Rectangle 2"/>
          <p:cNvSpPr>
            <a:spLocks noChangeArrowheads="1"/>
          </p:cNvSpPr>
          <p:nvPr/>
        </p:nvSpPr>
        <p:spPr bwMode="auto">
          <a:xfrm>
            <a:off x="357158" y="3571876"/>
            <a:ext cx="8001056"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1" i="0"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Βήμα 1</a:t>
            </a:r>
            <a:r>
              <a:rPr kumimoji="0" lang="el-GR" b="1" i="0" strike="noStrike" cap="none" normalizeH="0" baseline="30000" dirty="0" smtClean="0">
                <a:ln>
                  <a:noFill/>
                </a:ln>
                <a:solidFill>
                  <a:srgbClr val="FF0000"/>
                </a:solidFill>
                <a:effectLst/>
                <a:latin typeface="Calibri" pitchFamily="34" charset="0"/>
                <a:ea typeface="Times New Roman" pitchFamily="18" charset="0"/>
                <a:cs typeface="Times New Roman" pitchFamily="18" charset="0"/>
              </a:rPr>
              <a:t>ο</a:t>
            </a:r>
            <a:r>
              <a:rPr kumimoji="0" lang="el-GR" b="1" i="0"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el-GR" b="0" i="0"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Δημιουργία ισοδύναμων διαστημάτων</a:t>
            </a:r>
            <a:endParaRPr kumimoji="0" lang="el-GR" b="0" i="0"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Σύμφωνα με την εκφώνηση υπάρχουν τα ακόλουθα έγκυρα διαστήματα τιμών εισόδου:</a:t>
            </a:r>
            <a:endParaRPr kumimoji="0" lang="el-G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l-G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1</a:t>
            </a:r>
            <a:r>
              <a:rPr kumimoji="0" lang="el-G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sym typeface="Symbol" pitchFamily="18" charset="2"/>
              </a:rPr>
              <a:t></a:t>
            </a:r>
            <a:r>
              <a:rPr kumimoji="0" lang="el-G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ημέρες</a:t>
            </a:r>
            <a:r>
              <a:rPr kumimoji="0" lang="el-G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sym typeface="Symbol" pitchFamily="18" charset="2"/>
              </a:rPr>
              <a:t></a:t>
            </a:r>
            <a:r>
              <a:rPr kumimoji="0" lang="el-G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3		</a:t>
            </a:r>
            <a:r>
              <a:rPr kumimoji="0" lang="el-GR"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sym typeface="Symbol" pitchFamily="18" charset="2"/>
              </a:rPr>
              <a:t>3</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sym typeface="Symbol" pitchFamily="18" charset="2"/>
              </a:rPr>
              <a:t>&lt;</a:t>
            </a:r>
            <a:r>
              <a:rPr kumimoji="0" lang="el-G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sym typeface="Symbol" pitchFamily="18" charset="2"/>
              </a:rPr>
              <a:t> ημέρες</a:t>
            </a:r>
            <a:r>
              <a:rPr kumimoji="0" lang="el-G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7		</a:t>
            </a:r>
            <a:r>
              <a:rPr kumimoji="0" lang="el-G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sym typeface="Symbol" pitchFamily="18" charset="2"/>
              </a:rPr>
              <a:t>7</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sym typeface="Symbol" pitchFamily="18" charset="2"/>
              </a:rPr>
              <a:t>&lt;</a:t>
            </a:r>
            <a:r>
              <a:rPr kumimoji="0" lang="el-G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sym typeface="Symbol" pitchFamily="18" charset="2"/>
              </a:rPr>
              <a:t>ημέρες</a:t>
            </a:r>
            <a:r>
              <a:rPr kumimoji="0" lang="el-G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20</a:t>
            </a:r>
            <a:endParaRPr kumimoji="0" lang="el-GR" b="0" i="0" u="none" strike="noStrike" cap="none" normalizeH="0" baseline="0" dirty="0" smtClean="0">
              <a:ln>
                <a:noFill/>
              </a:ln>
              <a:solidFill>
                <a:schemeClr val="tx1"/>
              </a:solidFill>
              <a:effectLst/>
              <a:latin typeface="Arial" pitchFamily="34" charset="0"/>
              <a:cs typeface="Arial" pitchFamily="34" charset="0"/>
              <a:sym typeface="Symbol" pitchFamily="18" charset="2"/>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sym typeface="Symbol" pitchFamily="18" charset="2"/>
              </a:rPr>
              <a:t>Επίσης υπάρχουν τα ακόλουθα μη έγκυρα διαστήματα τιμών εισόδου:</a:t>
            </a:r>
            <a:endParaRPr kumimoji="0" lang="el-GR" b="0" i="0" u="none" strike="noStrike" cap="none" normalizeH="0" baseline="0" dirty="0" smtClean="0">
              <a:ln>
                <a:noFill/>
              </a:ln>
              <a:solidFill>
                <a:schemeClr val="tx1"/>
              </a:solidFill>
              <a:effectLst/>
              <a:latin typeface="Arial" pitchFamily="34" charset="0"/>
              <a:cs typeface="Arial" pitchFamily="34" charset="0"/>
              <a:sym typeface="Symbol" pitchFamily="18" charset="2"/>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l-G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sym typeface="Symbol" pitchFamily="18" charset="2"/>
              </a:rPr>
              <a:t>ημέρες</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sym typeface="Symbol" pitchFamily="18" charset="2"/>
              </a:rPr>
              <a:t>&lt;</a:t>
            </a:r>
            <a:r>
              <a:rPr kumimoji="0" lang="el-G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sym typeface="Symbol" pitchFamily="18" charset="2"/>
              </a:rPr>
              <a:t>1		ημέρες</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sym typeface="Symbol" pitchFamily="18" charset="2"/>
              </a:rPr>
              <a:t>&gt;</a:t>
            </a:r>
            <a:r>
              <a:rPr kumimoji="0" lang="el-G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sym typeface="Symbol" pitchFamily="18" charset="2"/>
              </a:rPr>
              <a:t>20</a:t>
            </a:r>
            <a:endParaRPr kumimoji="0" lang="el-GR" b="0" i="0" u="none" strike="noStrike" cap="none" normalizeH="0" baseline="0" dirty="0" smtClean="0">
              <a:ln>
                <a:noFill/>
              </a:ln>
              <a:solidFill>
                <a:schemeClr val="tx1"/>
              </a:solidFill>
              <a:effectLst/>
              <a:latin typeface="Arial" pitchFamily="34" charset="0"/>
              <a:cs typeface="Arial" pitchFamily="34" charset="0"/>
              <a:sym typeface="Symbol" pitchFamily="18" charset="2"/>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sym typeface="Symbol" pitchFamily="18" charset="2"/>
              </a:rPr>
              <a:t>Τα παραπάνω διαστήματα απεικονίζονται διαγραμματικά στη συνέχεια.</a:t>
            </a:r>
            <a:endParaRPr kumimoji="0" lang="el-G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sym typeface="Symbol" pitchFamily="18" charset="2"/>
            </a:endParaRPr>
          </a:p>
        </p:txBody>
      </p:sp>
      <p:graphicFrame>
        <p:nvGraphicFramePr>
          <p:cNvPr id="7" name="6 - Πίνακας"/>
          <p:cNvGraphicFramePr>
            <a:graphicFrameLocks noGrp="1"/>
          </p:cNvGraphicFramePr>
          <p:nvPr/>
        </p:nvGraphicFramePr>
        <p:xfrm>
          <a:off x="642910" y="6000768"/>
          <a:ext cx="7858180" cy="571504"/>
        </p:xfrm>
        <a:graphic>
          <a:graphicData uri="http://schemas.openxmlformats.org/drawingml/2006/table">
            <a:tbl>
              <a:tblPr/>
              <a:tblGrid>
                <a:gridCol w="1571636"/>
                <a:gridCol w="1571636"/>
                <a:gridCol w="1571636"/>
                <a:gridCol w="1571636"/>
                <a:gridCol w="1571636"/>
              </a:tblGrid>
              <a:tr h="571504">
                <a:tc>
                  <a:txBody>
                    <a:bodyPr/>
                    <a:lstStyle/>
                    <a:p>
                      <a:pPr algn="r">
                        <a:lnSpc>
                          <a:spcPct val="115000"/>
                        </a:lnSpc>
                        <a:spcBef>
                          <a:spcPts val="600"/>
                        </a:spcBef>
                        <a:spcAft>
                          <a:spcPts val="0"/>
                        </a:spcAft>
                      </a:pPr>
                      <a:r>
                        <a:rPr lang="el-GR" sz="1100" dirty="0">
                          <a:latin typeface="Calibri"/>
                          <a:ea typeface="Times New Roman"/>
                          <a:cs typeface="Times New Roman"/>
                        </a:rPr>
                        <a:t>-----------------------&gt;</a:t>
                      </a:r>
                    </a:p>
                    <a:p>
                      <a:pPr algn="r">
                        <a:lnSpc>
                          <a:spcPct val="115000"/>
                        </a:lnSpc>
                        <a:spcAft>
                          <a:spcPts val="0"/>
                        </a:spcAft>
                      </a:pPr>
                      <a:r>
                        <a:rPr lang="el-GR" sz="1100" b="1" dirty="0">
                          <a:latin typeface="Calibri"/>
                          <a:ea typeface="Times New Roman"/>
                          <a:cs typeface="Times New Roman"/>
                        </a:rPr>
                        <a:t>-1</a:t>
                      </a:r>
                      <a:endParaRPr lang="el-GR" sz="1100" dirty="0">
                        <a:latin typeface="Calibri"/>
                        <a:ea typeface="Times New Roman"/>
                        <a:cs typeface="Times New Roman"/>
                      </a:endParaRPr>
                    </a:p>
                  </a:txBody>
                  <a:tcPr marL="67387" marR="6738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b="1">
                          <a:latin typeface="Calibri"/>
                          <a:ea typeface="Times New Roman"/>
                          <a:cs typeface="Times New Roman"/>
                        </a:rPr>
                        <a:t>1</a:t>
                      </a:r>
                      <a:r>
                        <a:rPr lang="en-US" sz="1100">
                          <a:latin typeface="Calibri"/>
                          <a:ea typeface="Times New Roman"/>
                          <a:cs typeface="Times New Roman"/>
                        </a:rPr>
                        <a:t>&lt;-------</a:t>
                      </a:r>
                      <a:r>
                        <a:rPr lang="el-GR" sz="1100">
                          <a:latin typeface="Calibri"/>
                          <a:ea typeface="Times New Roman"/>
                          <a:cs typeface="Times New Roman"/>
                        </a:rPr>
                        <a:t>--</a:t>
                      </a:r>
                      <a:r>
                        <a:rPr lang="en-US" sz="1100">
                          <a:latin typeface="Calibri"/>
                          <a:ea typeface="Times New Roman"/>
                          <a:cs typeface="Times New Roman"/>
                        </a:rPr>
                        <a:t>-------&gt;</a:t>
                      </a:r>
                      <a:r>
                        <a:rPr lang="el-GR" sz="1100" b="1">
                          <a:latin typeface="Calibri"/>
                          <a:ea typeface="Times New Roman"/>
                          <a:cs typeface="Times New Roman"/>
                        </a:rPr>
                        <a:t>3</a:t>
                      </a:r>
                      <a:endParaRPr lang="el-GR" sz="1100">
                        <a:latin typeface="Calibri"/>
                        <a:ea typeface="Times New Roman"/>
                        <a:cs typeface="Times New Roman"/>
                      </a:endParaRPr>
                    </a:p>
                    <a:p>
                      <a:pPr algn="ctr">
                        <a:lnSpc>
                          <a:spcPct val="115000"/>
                        </a:lnSpc>
                        <a:spcAft>
                          <a:spcPts val="0"/>
                        </a:spcAft>
                      </a:pPr>
                      <a:r>
                        <a:rPr lang="el-GR" sz="1100">
                          <a:latin typeface="Calibri"/>
                          <a:ea typeface="Times New Roman"/>
                          <a:cs typeface="Times New Roman"/>
                        </a:rPr>
                        <a:t>50€/ημέρα</a:t>
                      </a:r>
                    </a:p>
                  </a:txBody>
                  <a:tcPr marL="67387" marR="673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a:latin typeface="Calibri"/>
                          <a:ea typeface="Times New Roman"/>
                          <a:cs typeface="Times New Roman"/>
                        </a:rPr>
                        <a:t>&lt;-------------------&gt;</a:t>
                      </a:r>
                      <a:r>
                        <a:rPr lang="el-GR" sz="1100" b="1">
                          <a:latin typeface="Calibri"/>
                          <a:ea typeface="Times New Roman"/>
                          <a:cs typeface="Times New Roman"/>
                        </a:rPr>
                        <a:t>7</a:t>
                      </a:r>
                      <a:endParaRPr lang="el-GR" sz="1100">
                        <a:latin typeface="Calibri"/>
                        <a:ea typeface="Times New Roman"/>
                        <a:cs typeface="Times New Roman"/>
                      </a:endParaRPr>
                    </a:p>
                    <a:p>
                      <a:pPr algn="ctr">
                        <a:lnSpc>
                          <a:spcPct val="115000"/>
                        </a:lnSpc>
                        <a:spcAft>
                          <a:spcPts val="0"/>
                        </a:spcAft>
                      </a:pPr>
                      <a:r>
                        <a:rPr lang="el-GR" sz="1100">
                          <a:latin typeface="Calibri"/>
                          <a:ea typeface="Times New Roman"/>
                          <a:cs typeface="Times New Roman"/>
                        </a:rPr>
                        <a:t>47€/ημέρα</a:t>
                      </a:r>
                    </a:p>
                  </a:txBody>
                  <a:tcPr marL="67387" marR="673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dirty="0">
                          <a:latin typeface="Calibri"/>
                          <a:ea typeface="Times New Roman"/>
                          <a:cs typeface="Times New Roman"/>
                        </a:rPr>
                        <a:t>&lt;-----------------&gt;</a:t>
                      </a:r>
                      <a:r>
                        <a:rPr lang="el-GR" sz="1100" b="1" dirty="0">
                          <a:latin typeface="Calibri"/>
                          <a:ea typeface="Times New Roman"/>
                          <a:cs typeface="Times New Roman"/>
                        </a:rPr>
                        <a:t>20</a:t>
                      </a:r>
                      <a:endParaRPr lang="el-GR" sz="1100" dirty="0">
                        <a:latin typeface="Calibri"/>
                        <a:ea typeface="Times New Roman"/>
                        <a:cs typeface="Times New Roman"/>
                      </a:endParaRPr>
                    </a:p>
                    <a:p>
                      <a:pPr algn="ctr">
                        <a:lnSpc>
                          <a:spcPct val="115000"/>
                        </a:lnSpc>
                        <a:spcAft>
                          <a:spcPts val="0"/>
                        </a:spcAft>
                      </a:pPr>
                      <a:r>
                        <a:rPr lang="el-GR" sz="1100" dirty="0" smtClean="0">
                          <a:latin typeface="Calibri"/>
                          <a:ea typeface="Times New Roman"/>
                          <a:cs typeface="Times New Roman"/>
                        </a:rPr>
                        <a:t>45€</a:t>
                      </a:r>
                      <a:r>
                        <a:rPr lang="el-GR" sz="1100" dirty="0">
                          <a:latin typeface="Calibri"/>
                          <a:ea typeface="Times New Roman"/>
                          <a:cs typeface="Times New Roman"/>
                        </a:rPr>
                        <a:t>/ημέρα</a:t>
                      </a:r>
                    </a:p>
                  </a:txBody>
                  <a:tcPr marL="67387" marR="673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l-GR" sz="1100" dirty="0">
                          <a:latin typeface="Calibri"/>
                          <a:ea typeface="Times New Roman"/>
                          <a:cs typeface="Times New Roman"/>
                        </a:rPr>
                        <a:t>&lt;----------------------</a:t>
                      </a:r>
                    </a:p>
                    <a:p>
                      <a:pPr>
                        <a:lnSpc>
                          <a:spcPct val="115000"/>
                        </a:lnSpc>
                        <a:spcAft>
                          <a:spcPts val="0"/>
                        </a:spcAft>
                      </a:pPr>
                      <a:r>
                        <a:rPr lang="el-GR" sz="1100" b="1" dirty="0">
                          <a:latin typeface="Calibri"/>
                          <a:ea typeface="Times New Roman"/>
                          <a:cs typeface="Times New Roman"/>
                        </a:rPr>
                        <a:t>-1</a:t>
                      </a:r>
                      <a:endParaRPr lang="el-GR" sz="1100" dirty="0">
                        <a:latin typeface="Calibri"/>
                        <a:ea typeface="Times New Roman"/>
                        <a:cs typeface="Times New Roman"/>
                      </a:endParaRPr>
                    </a:p>
                  </a:txBody>
                  <a:tcPr marL="67387" marR="67387" marT="0" marB="0">
                    <a:lnL w="12700" cap="flat" cmpd="sng" algn="ctr">
                      <a:solidFill>
                        <a:srgbClr val="000000"/>
                      </a:solidFill>
                      <a:prstDash val="solid"/>
                      <a:round/>
                      <a:headEnd type="none" w="med" len="med"/>
                      <a:tailEnd type="none" w="med" len="med"/>
                    </a:lnL>
                    <a:lnR>
                      <a:noFill/>
                    </a:lnR>
                    <a:lnT>
                      <a:noFill/>
                    </a:lnT>
                    <a:lnB>
                      <a:noFill/>
                    </a:lnB>
                  </a:tcPr>
                </a:tc>
              </a:tr>
            </a:tbl>
          </a:graphicData>
        </a:graphic>
      </p:graphicFrame>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57158" y="1000108"/>
            <a:ext cx="8229600" cy="1714512"/>
          </a:xfrm>
        </p:spPr>
        <p:txBody>
          <a:bodyPr>
            <a:normAutofit fontScale="77500" lnSpcReduction="20000"/>
          </a:bodyPr>
          <a:lstStyle/>
          <a:p>
            <a:r>
              <a:rPr lang="el-GR" dirty="0" smtClean="0">
                <a:solidFill>
                  <a:srgbClr val="FF0000"/>
                </a:solidFill>
              </a:rPr>
              <a:t>Βήμα 2</a:t>
            </a:r>
            <a:r>
              <a:rPr lang="el-GR" baseline="30000" dirty="0" smtClean="0">
                <a:solidFill>
                  <a:srgbClr val="FF0000"/>
                </a:solidFill>
              </a:rPr>
              <a:t>ο</a:t>
            </a:r>
            <a:r>
              <a:rPr lang="el-GR" dirty="0" smtClean="0">
                <a:solidFill>
                  <a:srgbClr val="FF0000"/>
                </a:solidFill>
              </a:rPr>
              <a:t>: </a:t>
            </a:r>
            <a:r>
              <a:rPr lang="el-GR" dirty="0" smtClean="0"/>
              <a:t>Καθορισμός ακραίων τιμών διαστημάτων</a:t>
            </a:r>
          </a:p>
          <a:p>
            <a:r>
              <a:rPr lang="el-GR" dirty="0" smtClean="0"/>
              <a:t>Για να υπολογίσουμε τα άκρα που λείπουν από τα διαστήματα των τιμών εισόδου, θα προσθέσουμε ή θα αφαιρέσουμε 1 από το άκρο του προηγούμενου ή επόμενου διαστήματος αντίστοιχα, αφού σύμφωνα με την εκφώνηση η είσοδος αφορά σε πλήθος ημερών άρα πρόκειται για ακέραιο αριθμό. Καταλήγουμε έτσι στο ακόλουθο διάγραμμα.</a:t>
            </a:r>
          </a:p>
          <a:p>
            <a:endParaRPr lang="el-GR" dirty="0"/>
          </a:p>
        </p:txBody>
      </p:sp>
      <p:sp>
        <p:nvSpPr>
          <p:cNvPr id="4" name="1 - Τίτλος"/>
          <p:cNvSpPr>
            <a:spLocks noGrp="1"/>
          </p:cNvSpPr>
          <p:nvPr>
            <p:ph type="title"/>
          </p:nvPr>
        </p:nvSpPr>
        <p:spPr>
          <a:xfrm>
            <a:off x="285720" y="285728"/>
            <a:ext cx="8229600" cy="714380"/>
          </a:xfrm>
        </p:spPr>
        <p:txBody>
          <a:bodyPr>
            <a:normAutofit fontScale="90000"/>
          </a:bodyPr>
          <a:lstStyle/>
          <a:p>
            <a:pPr algn="ctr"/>
            <a:r>
              <a:rPr lang="el-GR" b="1" dirty="0" smtClean="0">
                <a:solidFill>
                  <a:srgbClr val="FF0000"/>
                </a:solidFill>
              </a:rPr>
              <a:t>ΜΕΘΟΔΟΣ «Μαύρο Κουτί»</a:t>
            </a:r>
            <a:endParaRPr lang="el-GR" b="1" dirty="0">
              <a:solidFill>
                <a:srgbClr val="FF0000"/>
              </a:solidFill>
            </a:endParaRPr>
          </a:p>
        </p:txBody>
      </p:sp>
      <p:graphicFrame>
        <p:nvGraphicFramePr>
          <p:cNvPr id="5" name="4 - Πίνακας"/>
          <p:cNvGraphicFramePr>
            <a:graphicFrameLocks noGrp="1"/>
          </p:cNvGraphicFramePr>
          <p:nvPr/>
        </p:nvGraphicFramePr>
        <p:xfrm>
          <a:off x="785786" y="2714620"/>
          <a:ext cx="7215240" cy="549976"/>
        </p:xfrm>
        <a:graphic>
          <a:graphicData uri="http://schemas.openxmlformats.org/drawingml/2006/table">
            <a:tbl>
              <a:tblPr/>
              <a:tblGrid>
                <a:gridCol w="1443048"/>
                <a:gridCol w="1443048"/>
                <a:gridCol w="1443048"/>
                <a:gridCol w="1443048"/>
                <a:gridCol w="1443048"/>
              </a:tblGrid>
              <a:tr h="549976">
                <a:tc>
                  <a:txBody>
                    <a:bodyPr/>
                    <a:lstStyle/>
                    <a:p>
                      <a:pPr algn="r">
                        <a:lnSpc>
                          <a:spcPct val="115000"/>
                        </a:lnSpc>
                        <a:spcBef>
                          <a:spcPts val="600"/>
                        </a:spcBef>
                        <a:spcAft>
                          <a:spcPts val="0"/>
                        </a:spcAft>
                      </a:pPr>
                      <a:r>
                        <a:rPr lang="el-GR" sz="1100" dirty="0">
                          <a:latin typeface="Calibri"/>
                          <a:ea typeface="Times New Roman"/>
                          <a:cs typeface="Times New Roman"/>
                        </a:rPr>
                        <a:t>--------------------&gt;</a:t>
                      </a:r>
                      <a:r>
                        <a:rPr lang="el-GR" sz="1100" b="1" dirty="0">
                          <a:latin typeface="Calibri"/>
                          <a:ea typeface="Times New Roman"/>
                          <a:cs typeface="Times New Roman"/>
                        </a:rPr>
                        <a:t>0</a:t>
                      </a:r>
                      <a:endParaRPr lang="el-GR" sz="1100" dirty="0">
                        <a:latin typeface="Calibri"/>
                        <a:ea typeface="Times New Roman"/>
                        <a:cs typeface="Times New Roman"/>
                      </a:endParaRPr>
                    </a:p>
                    <a:p>
                      <a:pPr algn="r">
                        <a:lnSpc>
                          <a:spcPct val="115000"/>
                        </a:lnSpc>
                        <a:spcAft>
                          <a:spcPts val="0"/>
                        </a:spcAft>
                      </a:pPr>
                      <a:r>
                        <a:rPr lang="el-GR" sz="1100" b="1" dirty="0">
                          <a:latin typeface="Calibri"/>
                          <a:ea typeface="Times New Roman"/>
                          <a:cs typeface="Times New Roman"/>
                        </a:rPr>
                        <a:t>-1</a:t>
                      </a:r>
                      <a:endParaRPr lang="el-GR" sz="1100" dirty="0">
                        <a:latin typeface="Calibri"/>
                        <a:ea typeface="Times New Roman"/>
                        <a:cs typeface="Times New Roman"/>
                      </a:endParaRPr>
                    </a:p>
                  </a:txBody>
                  <a:tcPr marL="67387" marR="6738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b="1">
                          <a:latin typeface="Calibri"/>
                          <a:ea typeface="Times New Roman"/>
                          <a:cs typeface="Times New Roman"/>
                        </a:rPr>
                        <a:t>1</a:t>
                      </a:r>
                      <a:r>
                        <a:rPr lang="en-US" sz="1100">
                          <a:latin typeface="Calibri"/>
                          <a:ea typeface="Times New Roman"/>
                          <a:cs typeface="Times New Roman"/>
                        </a:rPr>
                        <a:t>&lt;-------</a:t>
                      </a:r>
                      <a:r>
                        <a:rPr lang="el-GR" sz="1100">
                          <a:latin typeface="Calibri"/>
                          <a:ea typeface="Times New Roman"/>
                          <a:cs typeface="Times New Roman"/>
                        </a:rPr>
                        <a:t>--</a:t>
                      </a:r>
                      <a:r>
                        <a:rPr lang="en-US" sz="1100">
                          <a:latin typeface="Calibri"/>
                          <a:ea typeface="Times New Roman"/>
                          <a:cs typeface="Times New Roman"/>
                        </a:rPr>
                        <a:t>-------&gt;</a:t>
                      </a:r>
                      <a:r>
                        <a:rPr lang="el-GR" sz="1100" b="1">
                          <a:latin typeface="Calibri"/>
                          <a:ea typeface="Times New Roman"/>
                          <a:cs typeface="Times New Roman"/>
                        </a:rPr>
                        <a:t>3</a:t>
                      </a:r>
                      <a:endParaRPr lang="el-GR" sz="1100">
                        <a:latin typeface="Calibri"/>
                        <a:ea typeface="Times New Roman"/>
                        <a:cs typeface="Times New Roman"/>
                      </a:endParaRPr>
                    </a:p>
                    <a:p>
                      <a:pPr algn="ctr">
                        <a:lnSpc>
                          <a:spcPct val="115000"/>
                        </a:lnSpc>
                        <a:spcAft>
                          <a:spcPts val="0"/>
                        </a:spcAft>
                      </a:pPr>
                      <a:r>
                        <a:rPr lang="el-GR" sz="1100">
                          <a:latin typeface="Calibri"/>
                          <a:ea typeface="Times New Roman"/>
                          <a:cs typeface="Times New Roman"/>
                        </a:rPr>
                        <a:t>50€/ημέρα</a:t>
                      </a:r>
                    </a:p>
                  </a:txBody>
                  <a:tcPr marL="67387" marR="673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b="1" dirty="0">
                          <a:latin typeface="Calibri"/>
                          <a:ea typeface="Times New Roman"/>
                          <a:cs typeface="Times New Roman"/>
                        </a:rPr>
                        <a:t>4</a:t>
                      </a:r>
                      <a:r>
                        <a:rPr lang="el-GR" sz="1100" dirty="0">
                          <a:latin typeface="Calibri"/>
                          <a:ea typeface="Times New Roman"/>
                          <a:cs typeface="Times New Roman"/>
                        </a:rPr>
                        <a:t>&lt;----------------&gt;</a:t>
                      </a:r>
                      <a:r>
                        <a:rPr lang="el-GR" sz="1100" b="1" dirty="0">
                          <a:latin typeface="Calibri"/>
                          <a:ea typeface="Times New Roman"/>
                          <a:cs typeface="Times New Roman"/>
                        </a:rPr>
                        <a:t>7</a:t>
                      </a:r>
                      <a:endParaRPr lang="el-GR" sz="1100" dirty="0">
                        <a:latin typeface="Calibri"/>
                        <a:ea typeface="Times New Roman"/>
                        <a:cs typeface="Times New Roman"/>
                      </a:endParaRPr>
                    </a:p>
                    <a:p>
                      <a:pPr algn="ctr">
                        <a:lnSpc>
                          <a:spcPct val="115000"/>
                        </a:lnSpc>
                        <a:spcAft>
                          <a:spcPts val="0"/>
                        </a:spcAft>
                      </a:pPr>
                      <a:r>
                        <a:rPr lang="el-GR" sz="1100" dirty="0">
                          <a:latin typeface="Calibri"/>
                          <a:ea typeface="Times New Roman"/>
                          <a:cs typeface="Times New Roman"/>
                        </a:rPr>
                        <a:t>47€/ημέρα</a:t>
                      </a:r>
                    </a:p>
                  </a:txBody>
                  <a:tcPr marL="67387" marR="673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b="1">
                          <a:latin typeface="Calibri"/>
                          <a:ea typeface="Times New Roman"/>
                          <a:cs typeface="Times New Roman"/>
                        </a:rPr>
                        <a:t>8</a:t>
                      </a:r>
                      <a:r>
                        <a:rPr lang="el-GR" sz="1100">
                          <a:latin typeface="Calibri"/>
                          <a:ea typeface="Times New Roman"/>
                          <a:cs typeface="Times New Roman"/>
                        </a:rPr>
                        <a:t>&lt;---------------&gt;</a:t>
                      </a:r>
                      <a:r>
                        <a:rPr lang="el-GR" sz="1100" b="1">
                          <a:latin typeface="Calibri"/>
                          <a:ea typeface="Times New Roman"/>
                          <a:cs typeface="Times New Roman"/>
                        </a:rPr>
                        <a:t>20</a:t>
                      </a:r>
                      <a:endParaRPr lang="el-GR" sz="1100">
                        <a:latin typeface="Calibri"/>
                        <a:ea typeface="Times New Roman"/>
                        <a:cs typeface="Times New Roman"/>
                      </a:endParaRPr>
                    </a:p>
                    <a:p>
                      <a:pPr algn="ctr">
                        <a:lnSpc>
                          <a:spcPct val="115000"/>
                        </a:lnSpc>
                        <a:spcAft>
                          <a:spcPts val="0"/>
                        </a:spcAft>
                      </a:pPr>
                      <a:r>
                        <a:rPr lang="el-GR" sz="1100">
                          <a:latin typeface="Calibri"/>
                          <a:ea typeface="Times New Roman"/>
                          <a:cs typeface="Times New Roman"/>
                        </a:rPr>
                        <a:t>45€/ημέρα</a:t>
                      </a:r>
                    </a:p>
                  </a:txBody>
                  <a:tcPr marL="67387" marR="673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l-GR" sz="1100" b="1" dirty="0">
                          <a:latin typeface="Calibri"/>
                          <a:ea typeface="Times New Roman"/>
                          <a:cs typeface="Times New Roman"/>
                        </a:rPr>
                        <a:t>21</a:t>
                      </a:r>
                      <a:r>
                        <a:rPr lang="el-GR" sz="1100" dirty="0">
                          <a:latin typeface="Calibri"/>
                          <a:ea typeface="Times New Roman"/>
                          <a:cs typeface="Times New Roman"/>
                        </a:rPr>
                        <a:t>&lt;------------------</a:t>
                      </a:r>
                    </a:p>
                    <a:p>
                      <a:pPr>
                        <a:lnSpc>
                          <a:spcPct val="115000"/>
                        </a:lnSpc>
                        <a:spcAft>
                          <a:spcPts val="0"/>
                        </a:spcAft>
                      </a:pPr>
                      <a:r>
                        <a:rPr lang="el-GR" sz="1100" b="1" dirty="0">
                          <a:latin typeface="Calibri"/>
                          <a:ea typeface="Times New Roman"/>
                          <a:cs typeface="Times New Roman"/>
                        </a:rPr>
                        <a:t>-1</a:t>
                      </a:r>
                      <a:endParaRPr lang="el-GR" sz="1100" dirty="0">
                        <a:latin typeface="Calibri"/>
                        <a:ea typeface="Times New Roman"/>
                        <a:cs typeface="Times New Roman"/>
                      </a:endParaRPr>
                    </a:p>
                  </a:txBody>
                  <a:tcPr marL="67387" marR="67387" marT="0" marB="0">
                    <a:lnL w="12700" cap="flat" cmpd="sng" algn="ctr">
                      <a:solidFill>
                        <a:srgbClr val="000000"/>
                      </a:solidFill>
                      <a:prstDash val="solid"/>
                      <a:round/>
                      <a:headEnd type="none" w="med" len="med"/>
                      <a:tailEnd type="none" w="med" len="med"/>
                    </a:lnL>
                    <a:lnR>
                      <a:noFill/>
                    </a:lnR>
                    <a:lnT>
                      <a:noFill/>
                    </a:lnT>
                    <a:lnB>
                      <a:noFill/>
                    </a:lnB>
                  </a:tcPr>
                </a:tc>
              </a:tr>
            </a:tbl>
          </a:graphicData>
        </a:graphic>
      </p:graphicFrame>
      <p:sp>
        <p:nvSpPr>
          <p:cNvPr id="6" name="5 - Ορθογώνιο"/>
          <p:cNvSpPr/>
          <p:nvPr/>
        </p:nvSpPr>
        <p:spPr>
          <a:xfrm>
            <a:off x="214282" y="3500438"/>
            <a:ext cx="8715404" cy="2031325"/>
          </a:xfrm>
          <a:prstGeom prst="rect">
            <a:avLst/>
          </a:prstGeom>
        </p:spPr>
        <p:txBody>
          <a:bodyPr wrap="square">
            <a:spAutoFit/>
          </a:bodyPr>
          <a:lstStyle/>
          <a:p>
            <a:r>
              <a:rPr lang="el-GR" sz="1400" dirty="0" smtClean="0"/>
              <a:t>Από το διάγραμμα λείπουν επίσης τα αναμενόμενα αποτελέσματα για τιμές εισόδου 1, 3, 4, 7, 8 και 20.</a:t>
            </a:r>
          </a:p>
          <a:p>
            <a:r>
              <a:rPr lang="el-GR" sz="1400" dirty="0" smtClean="0"/>
              <a:t>Για διαμονή από 1 έως και 3 ημέρες, σύμφωνα με την εκφώνηση η χρέωση είναι 50€/ημέρα. Άρα για τιμή εισόδου 1 το αναμενόμενο αποτέλεσμα είναι 1 </a:t>
            </a:r>
            <a:r>
              <a:rPr lang="el-GR" sz="1400" dirty="0" smtClean="0">
                <a:sym typeface="Symbol"/>
              </a:rPr>
              <a:t></a:t>
            </a:r>
            <a:r>
              <a:rPr lang="el-GR" sz="1400" dirty="0" smtClean="0"/>
              <a:t> 50 = 50 και για τιμή εισόδου 3 το αναμενόμενο αποτέλεσμα είναι 3 </a:t>
            </a:r>
            <a:r>
              <a:rPr lang="el-GR" sz="1400" dirty="0" smtClean="0">
                <a:sym typeface="Symbol"/>
              </a:rPr>
              <a:t></a:t>
            </a:r>
            <a:r>
              <a:rPr lang="el-GR" sz="1400" dirty="0" smtClean="0"/>
              <a:t> 50 = 150.</a:t>
            </a:r>
          </a:p>
          <a:p>
            <a:r>
              <a:rPr lang="el-GR" sz="1400" dirty="0" smtClean="0"/>
              <a:t>Για διαμονή από 4 έως και 7 ημέρες η χρέωση είναι 47€/ημέρα. Άρα για τιμή εισόδου 4 το αναμενόμενο αποτέλεσμα είναι 4 </a:t>
            </a:r>
            <a:r>
              <a:rPr lang="el-GR" sz="1400" dirty="0" smtClean="0">
                <a:sym typeface="Symbol"/>
              </a:rPr>
              <a:t></a:t>
            </a:r>
            <a:r>
              <a:rPr lang="el-GR" sz="1400" dirty="0" smtClean="0"/>
              <a:t> 47 = 188 και για τιμή εισόδου 7 το αναμενόμενο αποτέλεσμα είναι 7 </a:t>
            </a:r>
            <a:r>
              <a:rPr lang="el-GR" sz="1400" dirty="0" smtClean="0">
                <a:sym typeface="Symbol"/>
              </a:rPr>
              <a:t></a:t>
            </a:r>
            <a:r>
              <a:rPr lang="el-GR" sz="1400" dirty="0" smtClean="0"/>
              <a:t> 47 = 329.</a:t>
            </a:r>
          </a:p>
          <a:p>
            <a:r>
              <a:rPr lang="el-GR" sz="1400" dirty="0" smtClean="0"/>
              <a:t>Για διαμονή από 8 έως και 20 ημέρες η χρέωση είναι 45€/ημέρα. Άρα για τιμή εισόδου 8 το αναμενόμενο αποτέλεσμα είναι 8 </a:t>
            </a:r>
            <a:r>
              <a:rPr lang="el-GR" sz="1400" dirty="0" smtClean="0">
                <a:sym typeface="Symbol"/>
              </a:rPr>
              <a:t></a:t>
            </a:r>
            <a:r>
              <a:rPr lang="el-GR" sz="1400" dirty="0" smtClean="0"/>
              <a:t> 45 = 360 και για τιμή εισόδου 20 το αναμενόμενο αποτέλεσμα είναι 20 </a:t>
            </a:r>
            <a:r>
              <a:rPr lang="el-GR" sz="1400" dirty="0" smtClean="0">
                <a:sym typeface="Symbol"/>
              </a:rPr>
              <a:t></a:t>
            </a:r>
            <a:r>
              <a:rPr lang="el-GR" sz="1400" dirty="0" smtClean="0"/>
              <a:t> 45 = 900.</a:t>
            </a:r>
          </a:p>
          <a:p>
            <a:r>
              <a:rPr lang="el-GR" sz="1400" dirty="0" smtClean="0"/>
              <a:t>Καταλήγουμε στο ακόλουθο διάγραμμα που περιέχει τα άκρα όλων των διαστημάτων εισόδου και εξόδου.</a:t>
            </a:r>
            <a:endParaRPr lang="el-GR" sz="1400" dirty="0"/>
          </a:p>
        </p:txBody>
      </p:sp>
      <p:graphicFrame>
        <p:nvGraphicFramePr>
          <p:cNvPr id="7" name="6 - Πίνακας"/>
          <p:cNvGraphicFramePr>
            <a:graphicFrameLocks noGrp="1"/>
          </p:cNvGraphicFramePr>
          <p:nvPr/>
        </p:nvGraphicFramePr>
        <p:xfrm>
          <a:off x="785786" y="5715016"/>
          <a:ext cx="7572430" cy="385572"/>
        </p:xfrm>
        <a:graphic>
          <a:graphicData uri="http://schemas.openxmlformats.org/drawingml/2006/table">
            <a:tbl>
              <a:tblPr/>
              <a:tblGrid>
                <a:gridCol w="1514486"/>
                <a:gridCol w="1514486"/>
                <a:gridCol w="1514486"/>
                <a:gridCol w="1514486"/>
                <a:gridCol w="1514486"/>
              </a:tblGrid>
              <a:tr h="378863">
                <a:tc>
                  <a:txBody>
                    <a:bodyPr/>
                    <a:lstStyle/>
                    <a:p>
                      <a:pPr algn="r">
                        <a:lnSpc>
                          <a:spcPct val="115000"/>
                        </a:lnSpc>
                        <a:spcBef>
                          <a:spcPts val="600"/>
                        </a:spcBef>
                        <a:spcAft>
                          <a:spcPts val="0"/>
                        </a:spcAft>
                      </a:pPr>
                      <a:r>
                        <a:rPr lang="el-GR" sz="1100" dirty="0">
                          <a:latin typeface="Calibri"/>
                          <a:ea typeface="Times New Roman"/>
                          <a:cs typeface="Times New Roman"/>
                        </a:rPr>
                        <a:t>--------------------&gt;</a:t>
                      </a:r>
                      <a:r>
                        <a:rPr lang="el-GR" sz="1100" b="1" dirty="0">
                          <a:latin typeface="Calibri"/>
                          <a:ea typeface="Times New Roman"/>
                          <a:cs typeface="Times New Roman"/>
                        </a:rPr>
                        <a:t>0</a:t>
                      </a:r>
                      <a:endParaRPr lang="el-GR" sz="1100" dirty="0">
                        <a:latin typeface="Calibri"/>
                        <a:ea typeface="Times New Roman"/>
                        <a:cs typeface="Times New Roman"/>
                      </a:endParaRPr>
                    </a:p>
                    <a:p>
                      <a:pPr algn="r">
                        <a:lnSpc>
                          <a:spcPct val="115000"/>
                        </a:lnSpc>
                        <a:spcAft>
                          <a:spcPts val="0"/>
                        </a:spcAft>
                      </a:pPr>
                      <a:r>
                        <a:rPr lang="el-GR" sz="1100" b="1" dirty="0">
                          <a:latin typeface="Calibri"/>
                          <a:ea typeface="Times New Roman"/>
                          <a:cs typeface="Times New Roman"/>
                        </a:rPr>
                        <a:t>-1</a:t>
                      </a:r>
                      <a:endParaRPr lang="el-GR" sz="1100" dirty="0">
                        <a:latin typeface="Calibri"/>
                        <a:ea typeface="Times New Roman"/>
                        <a:cs typeface="Times New Roman"/>
                      </a:endParaRPr>
                    </a:p>
                  </a:txBody>
                  <a:tcPr marL="67387" marR="6738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b="1" dirty="0">
                          <a:latin typeface="Calibri"/>
                          <a:ea typeface="Times New Roman"/>
                          <a:cs typeface="Times New Roman"/>
                        </a:rPr>
                        <a:t>1</a:t>
                      </a:r>
                      <a:r>
                        <a:rPr lang="en-US" sz="1100" dirty="0">
                          <a:latin typeface="Calibri"/>
                          <a:ea typeface="Times New Roman"/>
                          <a:cs typeface="Times New Roman"/>
                        </a:rPr>
                        <a:t>&lt;-------</a:t>
                      </a:r>
                      <a:r>
                        <a:rPr lang="el-GR" sz="1100" dirty="0">
                          <a:latin typeface="Calibri"/>
                          <a:ea typeface="Times New Roman"/>
                          <a:cs typeface="Times New Roman"/>
                        </a:rPr>
                        <a:t>--</a:t>
                      </a:r>
                      <a:r>
                        <a:rPr lang="en-US" sz="1100" dirty="0">
                          <a:latin typeface="Calibri"/>
                          <a:ea typeface="Times New Roman"/>
                          <a:cs typeface="Times New Roman"/>
                        </a:rPr>
                        <a:t>-------&gt;</a:t>
                      </a:r>
                      <a:r>
                        <a:rPr lang="el-GR" sz="1100" b="1" dirty="0">
                          <a:latin typeface="Calibri"/>
                          <a:ea typeface="Times New Roman"/>
                          <a:cs typeface="Times New Roman"/>
                        </a:rPr>
                        <a:t>3</a:t>
                      </a:r>
                      <a:endParaRPr lang="el-GR" sz="1100" dirty="0">
                        <a:latin typeface="Calibri"/>
                        <a:ea typeface="Times New Roman"/>
                        <a:cs typeface="Times New Roman"/>
                      </a:endParaRPr>
                    </a:p>
                    <a:p>
                      <a:pPr algn="ctr">
                        <a:lnSpc>
                          <a:spcPct val="115000"/>
                        </a:lnSpc>
                        <a:spcAft>
                          <a:spcPts val="0"/>
                        </a:spcAft>
                      </a:pPr>
                      <a:r>
                        <a:rPr lang="el-GR" sz="1100" b="1" dirty="0">
                          <a:latin typeface="Calibri"/>
                          <a:ea typeface="Times New Roman"/>
                          <a:cs typeface="Times New Roman"/>
                        </a:rPr>
                        <a:t>50</a:t>
                      </a:r>
                      <a:r>
                        <a:rPr lang="en-US" sz="1100" dirty="0">
                          <a:latin typeface="Calibri"/>
                          <a:ea typeface="Times New Roman"/>
                          <a:cs typeface="Times New Roman"/>
                        </a:rPr>
                        <a:t>&lt;-----------&gt;</a:t>
                      </a:r>
                      <a:r>
                        <a:rPr lang="el-GR" sz="1100" b="1" dirty="0">
                          <a:latin typeface="Calibri"/>
                          <a:ea typeface="Times New Roman"/>
                          <a:cs typeface="Times New Roman"/>
                        </a:rPr>
                        <a:t>150</a:t>
                      </a:r>
                      <a:endParaRPr lang="el-GR" sz="1100" dirty="0">
                        <a:latin typeface="Calibri"/>
                        <a:ea typeface="Times New Roman"/>
                        <a:cs typeface="Times New Roman"/>
                      </a:endParaRPr>
                    </a:p>
                  </a:txBody>
                  <a:tcPr marL="67387" marR="673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b="1">
                          <a:latin typeface="Calibri"/>
                          <a:ea typeface="Times New Roman"/>
                          <a:cs typeface="Times New Roman"/>
                        </a:rPr>
                        <a:t>4</a:t>
                      </a:r>
                      <a:r>
                        <a:rPr lang="el-GR" sz="1100">
                          <a:latin typeface="Calibri"/>
                          <a:ea typeface="Times New Roman"/>
                          <a:cs typeface="Times New Roman"/>
                        </a:rPr>
                        <a:t>&lt;----------------&gt;</a:t>
                      </a:r>
                      <a:r>
                        <a:rPr lang="el-GR" sz="1100" b="1">
                          <a:latin typeface="Calibri"/>
                          <a:ea typeface="Times New Roman"/>
                          <a:cs typeface="Times New Roman"/>
                        </a:rPr>
                        <a:t>7</a:t>
                      </a:r>
                      <a:endParaRPr lang="el-GR" sz="1100">
                        <a:latin typeface="Calibri"/>
                        <a:ea typeface="Times New Roman"/>
                        <a:cs typeface="Times New Roman"/>
                      </a:endParaRPr>
                    </a:p>
                    <a:p>
                      <a:pPr algn="ctr">
                        <a:lnSpc>
                          <a:spcPct val="115000"/>
                        </a:lnSpc>
                        <a:spcAft>
                          <a:spcPts val="0"/>
                        </a:spcAft>
                      </a:pPr>
                      <a:r>
                        <a:rPr lang="el-GR" sz="1100" b="1">
                          <a:latin typeface="Calibri"/>
                          <a:ea typeface="Times New Roman"/>
                          <a:cs typeface="Times New Roman"/>
                        </a:rPr>
                        <a:t>188</a:t>
                      </a:r>
                      <a:r>
                        <a:rPr lang="en-US" sz="1100">
                          <a:latin typeface="Calibri"/>
                          <a:ea typeface="Times New Roman"/>
                          <a:cs typeface="Times New Roman"/>
                        </a:rPr>
                        <a:t>&lt;----------&gt;</a:t>
                      </a:r>
                      <a:r>
                        <a:rPr lang="el-GR" sz="1100" b="1">
                          <a:latin typeface="Calibri"/>
                          <a:ea typeface="Times New Roman"/>
                          <a:cs typeface="Times New Roman"/>
                        </a:rPr>
                        <a:t>329</a:t>
                      </a:r>
                      <a:endParaRPr lang="el-GR" sz="1100">
                        <a:latin typeface="Calibri"/>
                        <a:ea typeface="Times New Roman"/>
                        <a:cs typeface="Times New Roman"/>
                      </a:endParaRPr>
                    </a:p>
                  </a:txBody>
                  <a:tcPr marL="67387" marR="673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l-GR" sz="1100" b="1">
                          <a:latin typeface="Calibri"/>
                          <a:ea typeface="Times New Roman"/>
                          <a:cs typeface="Times New Roman"/>
                        </a:rPr>
                        <a:t>8</a:t>
                      </a:r>
                      <a:r>
                        <a:rPr lang="el-GR" sz="1100">
                          <a:latin typeface="Calibri"/>
                          <a:ea typeface="Times New Roman"/>
                          <a:cs typeface="Times New Roman"/>
                        </a:rPr>
                        <a:t>&lt;---------------&gt;</a:t>
                      </a:r>
                      <a:r>
                        <a:rPr lang="el-GR" sz="1100" b="1">
                          <a:latin typeface="Calibri"/>
                          <a:ea typeface="Times New Roman"/>
                          <a:cs typeface="Times New Roman"/>
                        </a:rPr>
                        <a:t>20</a:t>
                      </a:r>
                      <a:endParaRPr lang="el-GR" sz="1100">
                        <a:latin typeface="Calibri"/>
                        <a:ea typeface="Times New Roman"/>
                        <a:cs typeface="Times New Roman"/>
                      </a:endParaRPr>
                    </a:p>
                    <a:p>
                      <a:pPr algn="ctr">
                        <a:lnSpc>
                          <a:spcPct val="115000"/>
                        </a:lnSpc>
                        <a:spcAft>
                          <a:spcPts val="0"/>
                        </a:spcAft>
                      </a:pPr>
                      <a:r>
                        <a:rPr lang="el-GR" sz="1100" b="1">
                          <a:latin typeface="Calibri"/>
                          <a:ea typeface="Times New Roman"/>
                          <a:cs typeface="Times New Roman"/>
                        </a:rPr>
                        <a:t>360</a:t>
                      </a:r>
                      <a:r>
                        <a:rPr lang="en-US" sz="1100">
                          <a:latin typeface="Calibri"/>
                          <a:ea typeface="Times New Roman"/>
                          <a:cs typeface="Times New Roman"/>
                        </a:rPr>
                        <a:t>&lt;----------&gt;</a:t>
                      </a:r>
                      <a:r>
                        <a:rPr lang="el-GR" sz="1100" b="1">
                          <a:latin typeface="Calibri"/>
                          <a:ea typeface="Times New Roman"/>
                          <a:cs typeface="Times New Roman"/>
                        </a:rPr>
                        <a:t>900</a:t>
                      </a:r>
                      <a:endParaRPr lang="el-GR" sz="1100">
                        <a:latin typeface="Calibri"/>
                        <a:ea typeface="Times New Roman"/>
                        <a:cs typeface="Times New Roman"/>
                      </a:endParaRPr>
                    </a:p>
                  </a:txBody>
                  <a:tcPr marL="67387" marR="673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el-GR" sz="1100" b="1" dirty="0">
                          <a:latin typeface="Calibri"/>
                          <a:ea typeface="Times New Roman"/>
                          <a:cs typeface="Times New Roman"/>
                        </a:rPr>
                        <a:t>21</a:t>
                      </a:r>
                      <a:r>
                        <a:rPr lang="el-GR" sz="1100" dirty="0">
                          <a:latin typeface="Calibri"/>
                          <a:ea typeface="Times New Roman"/>
                          <a:cs typeface="Times New Roman"/>
                        </a:rPr>
                        <a:t>&lt;------------------</a:t>
                      </a:r>
                    </a:p>
                    <a:p>
                      <a:pPr>
                        <a:lnSpc>
                          <a:spcPct val="115000"/>
                        </a:lnSpc>
                        <a:spcAft>
                          <a:spcPts val="0"/>
                        </a:spcAft>
                      </a:pPr>
                      <a:r>
                        <a:rPr lang="el-GR" sz="1100" b="1" dirty="0">
                          <a:latin typeface="Calibri"/>
                          <a:ea typeface="Times New Roman"/>
                          <a:cs typeface="Times New Roman"/>
                        </a:rPr>
                        <a:t>-1</a:t>
                      </a:r>
                      <a:endParaRPr lang="el-GR" sz="1100" dirty="0">
                        <a:latin typeface="Calibri"/>
                        <a:ea typeface="Times New Roman"/>
                        <a:cs typeface="Times New Roman"/>
                      </a:endParaRPr>
                    </a:p>
                  </a:txBody>
                  <a:tcPr marL="67387" marR="67387" marT="0" marB="0">
                    <a:lnL w="12700" cap="flat" cmpd="sng" algn="ctr">
                      <a:solidFill>
                        <a:srgbClr val="000000"/>
                      </a:solidFill>
                      <a:prstDash val="solid"/>
                      <a:round/>
                      <a:headEnd type="none" w="med" len="med"/>
                      <a:tailEnd type="none" w="med" len="med"/>
                    </a:lnL>
                    <a:lnR>
                      <a:noFill/>
                    </a:lnR>
                    <a:lnT>
                      <a:noFill/>
                    </a:lnT>
                    <a:lnB>
                      <a:noFill/>
                    </a:lnB>
                  </a:tcPr>
                </a:tc>
              </a:tr>
            </a:tbl>
          </a:graphicData>
        </a:graphic>
      </p:graphicFrame>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1428736"/>
            <a:ext cx="8229600" cy="1779272"/>
          </a:xfrm>
        </p:spPr>
        <p:txBody>
          <a:bodyPr/>
          <a:lstStyle/>
          <a:p>
            <a:r>
              <a:rPr lang="el-GR" dirty="0" smtClean="0">
                <a:solidFill>
                  <a:srgbClr val="FF0000"/>
                </a:solidFill>
              </a:rPr>
              <a:t>Βήμα 3</a:t>
            </a:r>
            <a:r>
              <a:rPr lang="el-GR" baseline="30000" dirty="0" smtClean="0">
                <a:solidFill>
                  <a:srgbClr val="FF0000"/>
                </a:solidFill>
              </a:rPr>
              <a:t>ο</a:t>
            </a:r>
            <a:r>
              <a:rPr lang="el-GR" dirty="0" smtClean="0">
                <a:solidFill>
                  <a:srgbClr val="FF0000"/>
                </a:solidFill>
              </a:rPr>
              <a:t>: </a:t>
            </a:r>
            <a:r>
              <a:rPr lang="el-GR" dirty="0" smtClean="0"/>
              <a:t>Δημιουργία σεναρίων ελέγχου</a:t>
            </a:r>
          </a:p>
          <a:p>
            <a:r>
              <a:rPr lang="el-GR" dirty="0" smtClean="0"/>
              <a:t>Χρησιμοποιώντας το παραπάνω διάγραμμα δημιουργούμε ένα σενάριο ελέγχου για κάθε ακραία τιμή εισόδου.</a:t>
            </a:r>
          </a:p>
          <a:p>
            <a:endParaRPr lang="el-GR" dirty="0"/>
          </a:p>
        </p:txBody>
      </p:sp>
      <p:sp>
        <p:nvSpPr>
          <p:cNvPr id="4" name="1 - Τίτλος"/>
          <p:cNvSpPr>
            <a:spLocks noGrp="1"/>
          </p:cNvSpPr>
          <p:nvPr>
            <p:ph type="title"/>
          </p:nvPr>
        </p:nvSpPr>
        <p:spPr>
          <a:xfrm>
            <a:off x="500034" y="285728"/>
            <a:ext cx="8229600" cy="1000132"/>
          </a:xfrm>
        </p:spPr>
        <p:txBody>
          <a:bodyPr>
            <a:normAutofit/>
          </a:bodyPr>
          <a:lstStyle/>
          <a:p>
            <a:pPr algn="ctr"/>
            <a:r>
              <a:rPr lang="el-GR" b="1" dirty="0" smtClean="0">
                <a:solidFill>
                  <a:srgbClr val="FF0000"/>
                </a:solidFill>
              </a:rPr>
              <a:t>ΜΕΘΟΔΟΣ «Μαύρο Κουτί»</a:t>
            </a:r>
            <a:endParaRPr lang="el-GR" b="1" dirty="0">
              <a:solidFill>
                <a:srgbClr val="FF0000"/>
              </a:solidFill>
            </a:endParaRPr>
          </a:p>
        </p:txBody>
      </p:sp>
      <p:graphicFrame>
        <p:nvGraphicFramePr>
          <p:cNvPr id="5" name="4 - Πίνακας"/>
          <p:cNvGraphicFramePr>
            <a:graphicFrameLocks noGrp="1"/>
          </p:cNvGraphicFramePr>
          <p:nvPr/>
        </p:nvGraphicFramePr>
        <p:xfrm>
          <a:off x="1000100" y="3714754"/>
          <a:ext cx="6858048" cy="2786076"/>
        </p:xfrm>
        <a:graphic>
          <a:graphicData uri="http://schemas.openxmlformats.org/drawingml/2006/table">
            <a:tbl>
              <a:tblPr/>
              <a:tblGrid>
                <a:gridCol w="538411"/>
                <a:gridCol w="818028"/>
                <a:gridCol w="2001147"/>
                <a:gridCol w="3500462"/>
              </a:tblGrid>
              <a:tr h="309564">
                <a:tc>
                  <a:txBody>
                    <a:bodyPr/>
                    <a:lstStyle/>
                    <a:p>
                      <a:pPr algn="ctr">
                        <a:lnSpc>
                          <a:spcPct val="115000"/>
                        </a:lnSpc>
                        <a:spcBef>
                          <a:spcPts val="600"/>
                        </a:spcBef>
                        <a:spcAft>
                          <a:spcPts val="0"/>
                        </a:spcAft>
                      </a:pPr>
                      <a:r>
                        <a:rPr lang="el-GR" sz="1100" b="1" dirty="0">
                          <a:latin typeface="Calibri"/>
                          <a:ea typeface="Times New Roman"/>
                          <a:cs typeface="Times New Roman"/>
                        </a:rPr>
                        <a:t>Α/Α</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94C6F4"/>
                    </a:solidFill>
                  </a:tcPr>
                </a:tc>
                <a:tc>
                  <a:txBody>
                    <a:bodyPr/>
                    <a:lstStyle/>
                    <a:p>
                      <a:pPr algn="ctr">
                        <a:lnSpc>
                          <a:spcPct val="115000"/>
                        </a:lnSpc>
                        <a:spcAft>
                          <a:spcPts val="0"/>
                        </a:spcAft>
                      </a:pPr>
                      <a:r>
                        <a:rPr lang="el-GR" sz="1100" b="1">
                          <a:latin typeface="Calibri"/>
                          <a:ea typeface="Times New Roman"/>
                          <a:cs typeface="Times New Roman"/>
                        </a:rPr>
                        <a:t>Είσοδος</a:t>
                      </a:r>
                      <a:endParaRPr lang="el-GR" sz="110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94C6F4"/>
                    </a:solidFill>
                  </a:tcPr>
                </a:tc>
                <a:tc>
                  <a:txBody>
                    <a:bodyPr/>
                    <a:lstStyle/>
                    <a:p>
                      <a:pPr algn="ctr">
                        <a:lnSpc>
                          <a:spcPct val="115000"/>
                        </a:lnSpc>
                        <a:spcAft>
                          <a:spcPts val="0"/>
                        </a:spcAft>
                      </a:pPr>
                      <a:r>
                        <a:rPr lang="el-GR" sz="1100" b="1" dirty="0">
                          <a:latin typeface="Calibri"/>
                          <a:ea typeface="Times New Roman"/>
                          <a:cs typeface="Times New Roman"/>
                        </a:rPr>
                        <a:t>Αναμενόμενο αποτέλεσμα</a:t>
                      </a:r>
                      <a:endParaRPr lang="el-GR" sz="1100" dirty="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94C6F4"/>
                    </a:solidFill>
                  </a:tcPr>
                </a:tc>
                <a:tc>
                  <a:txBody>
                    <a:bodyPr/>
                    <a:lstStyle/>
                    <a:p>
                      <a:pPr algn="ctr">
                        <a:lnSpc>
                          <a:spcPct val="115000"/>
                        </a:lnSpc>
                        <a:spcAft>
                          <a:spcPts val="0"/>
                        </a:spcAft>
                      </a:pPr>
                      <a:r>
                        <a:rPr lang="el-GR" sz="1100" b="1">
                          <a:latin typeface="Calibri"/>
                          <a:ea typeface="Times New Roman"/>
                          <a:cs typeface="Times New Roman"/>
                        </a:rPr>
                        <a:t>Περίπτωση που ελέγχεται</a:t>
                      </a:r>
                      <a:endParaRPr lang="el-GR" sz="1100">
                        <a:latin typeface="Calibri"/>
                        <a:ea typeface="Times New Roman"/>
                        <a:cs typeface="Times New Roman"/>
                      </a:endParaRP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94C6F4"/>
                    </a:solidFill>
                  </a:tcPr>
                </a:tc>
              </a:tr>
              <a:tr h="309564">
                <a:tc>
                  <a:txBody>
                    <a:bodyPr/>
                    <a:lstStyle/>
                    <a:p>
                      <a:pPr algn="ctr">
                        <a:lnSpc>
                          <a:spcPct val="115000"/>
                        </a:lnSpc>
                        <a:spcAft>
                          <a:spcPts val="0"/>
                        </a:spcAft>
                      </a:pPr>
                      <a:r>
                        <a:rPr lang="el-GR" sz="1100">
                          <a:latin typeface="Calibri"/>
                          <a:ea typeface="Times New Roman"/>
                          <a:cs typeface="Times New Roman"/>
                        </a:rPr>
                        <a:t>1</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a:latin typeface="Calibri"/>
                          <a:ea typeface="Times New Roman"/>
                          <a:cs typeface="Times New Roman"/>
                        </a:rPr>
                        <a:t>0</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nSpc>
                          <a:spcPct val="115000"/>
                        </a:lnSpc>
                        <a:spcAft>
                          <a:spcPts val="0"/>
                        </a:spcAft>
                      </a:pPr>
                      <a:r>
                        <a:rPr lang="el-GR" sz="1100">
                          <a:latin typeface="Calibri"/>
                          <a:ea typeface="Times New Roman"/>
                          <a:cs typeface="Times New Roman"/>
                        </a:rPr>
                        <a:t>-1</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nSpc>
                          <a:spcPct val="115000"/>
                        </a:lnSpc>
                        <a:spcAft>
                          <a:spcPts val="0"/>
                        </a:spcAft>
                      </a:pPr>
                      <a:r>
                        <a:rPr lang="el-GR" sz="1100">
                          <a:latin typeface="Calibri"/>
                          <a:ea typeface="Times New Roman"/>
                          <a:cs typeface="Times New Roman"/>
                        </a:rPr>
                        <a:t>Άνω άκρο διαστήματος ημέρες &lt; 1</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r>
              <a:tr h="309564">
                <a:tc>
                  <a:txBody>
                    <a:bodyPr/>
                    <a:lstStyle/>
                    <a:p>
                      <a:pPr algn="ctr">
                        <a:lnSpc>
                          <a:spcPct val="115000"/>
                        </a:lnSpc>
                        <a:spcAft>
                          <a:spcPts val="0"/>
                        </a:spcAft>
                      </a:pPr>
                      <a:r>
                        <a:rPr lang="el-GR" sz="1100">
                          <a:latin typeface="Calibri"/>
                          <a:ea typeface="Times New Roman"/>
                          <a:cs typeface="Times New Roman"/>
                        </a:rPr>
                        <a:t>2</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gn="ctr">
                        <a:lnSpc>
                          <a:spcPct val="115000"/>
                        </a:lnSpc>
                        <a:spcAft>
                          <a:spcPts val="0"/>
                        </a:spcAft>
                      </a:pPr>
                      <a:r>
                        <a:rPr lang="el-GR" sz="1100">
                          <a:latin typeface="Calibri"/>
                          <a:ea typeface="Times New Roman"/>
                          <a:cs typeface="Times New Roman"/>
                        </a:rPr>
                        <a:t>1</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nSpc>
                          <a:spcPct val="115000"/>
                        </a:lnSpc>
                        <a:spcAft>
                          <a:spcPts val="0"/>
                        </a:spcAft>
                      </a:pPr>
                      <a:r>
                        <a:rPr lang="el-GR" sz="1100">
                          <a:latin typeface="Calibri"/>
                          <a:ea typeface="Times New Roman"/>
                          <a:cs typeface="Times New Roman"/>
                        </a:rPr>
                        <a:t>50</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nSpc>
                          <a:spcPct val="115000"/>
                        </a:lnSpc>
                        <a:spcAft>
                          <a:spcPts val="0"/>
                        </a:spcAft>
                      </a:pPr>
                      <a:r>
                        <a:rPr lang="el-GR" sz="1100">
                          <a:latin typeface="Calibri"/>
                          <a:ea typeface="Times New Roman"/>
                          <a:cs typeface="Times New Roman"/>
                        </a:rPr>
                        <a:t>Κάτω άκρο διαστήματος 1 </a:t>
                      </a:r>
                      <a:r>
                        <a:rPr lang="el-GR" sz="1100">
                          <a:latin typeface="Calibri"/>
                          <a:ea typeface="Times New Roman"/>
                          <a:cs typeface="Times New Roman"/>
                          <a:sym typeface="Symbol"/>
                        </a:rPr>
                        <a:t></a:t>
                      </a:r>
                      <a:r>
                        <a:rPr lang="el-GR" sz="1100">
                          <a:latin typeface="Calibri"/>
                          <a:ea typeface="Times New Roman"/>
                          <a:cs typeface="Times New Roman"/>
                        </a:rPr>
                        <a:t> ημέρες </a:t>
                      </a:r>
                      <a:r>
                        <a:rPr lang="el-GR" sz="1100">
                          <a:latin typeface="Calibri"/>
                          <a:ea typeface="Times New Roman"/>
                          <a:cs typeface="Times New Roman"/>
                          <a:sym typeface="Symbol"/>
                        </a:rPr>
                        <a:t></a:t>
                      </a:r>
                      <a:r>
                        <a:rPr lang="el-GR" sz="1100">
                          <a:latin typeface="Calibri"/>
                          <a:ea typeface="Times New Roman"/>
                          <a:cs typeface="Times New Roman"/>
                        </a:rPr>
                        <a:t> 3</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r>
              <a:tr h="309564">
                <a:tc>
                  <a:txBody>
                    <a:bodyPr/>
                    <a:lstStyle/>
                    <a:p>
                      <a:pPr algn="ctr">
                        <a:lnSpc>
                          <a:spcPct val="115000"/>
                        </a:lnSpc>
                        <a:spcAft>
                          <a:spcPts val="0"/>
                        </a:spcAft>
                      </a:pPr>
                      <a:r>
                        <a:rPr lang="el-GR" sz="1100">
                          <a:latin typeface="Calibri"/>
                          <a:ea typeface="Times New Roman"/>
                          <a:cs typeface="Times New Roman"/>
                        </a:rPr>
                        <a:t>3</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a:latin typeface="Calibri"/>
                          <a:ea typeface="Times New Roman"/>
                          <a:cs typeface="Times New Roman"/>
                        </a:rPr>
                        <a:t>3</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nSpc>
                          <a:spcPct val="115000"/>
                        </a:lnSpc>
                        <a:spcAft>
                          <a:spcPts val="0"/>
                        </a:spcAft>
                      </a:pPr>
                      <a:r>
                        <a:rPr lang="el-GR" sz="1100">
                          <a:latin typeface="Calibri"/>
                          <a:ea typeface="Times New Roman"/>
                          <a:cs typeface="Times New Roman"/>
                        </a:rPr>
                        <a:t>150</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nSpc>
                          <a:spcPct val="115000"/>
                        </a:lnSpc>
                        <a:spcAft>
                          <a:spcPts val="0"/>
                        </a:spcAft>
                      </a:pPr>
                      <a:r>
                        <a:rPr lang="el-GR" sz="1100">
                          <a:latin typeface="Calibri"/>
                          <a:ea typeface="Times New Roman"/>
                          <a:cs typeface="Times New Roman"/>
                        </a:rPr>
                        <a:t>Άνω άκρο διαστήματος 1 </a:t>
                      </a:r>
                      <a:r>
                        <a:rPr lang="el-GR" sz="1100">
                          <a:latin typeface="Calibri"/>
                          <a:ea typeface="Times New Roman"/>
                          <a:cs typeface="Times New Roman"/>
                          <a:sym typeface="Symbol"/>
                        </a:rPr>
                        <a:t></a:t>
                      </a:r>
                      <a:r>
                        <a:rPr lang="el-GR" sz="1100">
                          <a:latin typeface="Calibri"/>
                          <a:ea typeface="Times New Roman"/>
                          <a:cs typeface="Times New Roman"/>
                        </a:rPr>
                        <a:t> ημέρες </a:t>
                      </a:r>
                      <a:r>
                        <a:rPr lang="el-GR" sz="1100">
                          <a:latin typeface="Calibri"/>
                          <a:ea typeface="Times New Roman"/>
                          <a:cs typeface="Times New Roman"/>
                          <a:sym typeface="Symbol"/>
                        </a:rPr>
                        <a:t></a:t>
                      </a:r>
                      <a:r>
                        <a:rPr lang="el-GR" sz="1100">
                          <a:latin typeface="Calibri"/>
                          <a:ea typeface="Times New Roman"/>
                          <a:cs typeface="Times New Roman"/>
                        </a:rPr>
                        <a:t> 3</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r>
              <a:tr h="309564">
                <a:tc>
                  <a:txBody>
                    <a:bodyPr/>
                    <a:lstStyle/>
                    <a:p>
                      <a:pPr algn="ctr">
                        <a:lnSpc>
                          <a:spcPct val="115000"/>
                        </a:lnSpc>
                        <a:spcAft>
                          <a:spcPts val="0"/>
                        </a:spcAft>
                      </a:pPr>
                      <a:r>
                        <a:rPr lang="el-GR" sz="1100">
                          <a:latin typeface="Calibri"/>
                          <a:ea typeface="Times New Roman"/>
                          <a:cs typeface="Times New Roman"/>
                        </a:rPr>
                        <a:t>4</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gn="ctr">
                        <a:lnSpc>
                          <a:spcPct val="115000"/>
                        </a:lnSpc>
                        <a:spcAft>
                          <a:spcPts val="0"/>
                        </a:spcAft>
                      </a:pPr>
                      <a:r>
                        <a:rPr lang="el-GR" sz="1100">
                          <a:latin typeface="Calibri"/>
                          <a:ea typeface="Times New Roman"/>
                          <a:cs typeface="Times New Roman"/>
                        </a:rPr>
                        <a:t>4</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nSpc>
                          <a:spcPct val="115000"/>
                        </a:lnSpc>
                        <a:spcAft>
                          <a:spcPts val="0"/>
                        </a:spcAft>
                      </a:pPr>
                      <a:r>
                        <a:rPr lang="el-GR" sz="1100">
                          <a:latin typeface="Calibri"/>
                          <a:ea typeface="Times New Roman"/>
                          <a:cs typeface="Times New Roman"/>
                        </a:rPr>
                        <a:t>188</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nSpc>
                          <a:spcPct val="115000"/>
                        </a:lnSpc>
                        <a:spcAft>
                          <a:spcPts val="0"/>
                        </a:spcAft>
                      </a:pPr>
                      <a:r>
                        <a:rPr lang="el-GR" sz="1100">
                          <a:latin typeface="Calibri"/>
                          <a:ea typeface="Times New Roman"/>
                          <a:cs typeface="Times New Roman"/>
                        </a:rPr>
                        <a:t>Κάτω άκρο διαστήματος 3 &lt; ημέρες </a:t>
                      </a:r>
                      <a:r>
                        <a:rPr lang="el-GR" sz="1100">
                          <a:latin typeface="Calibri"/>
                          <a:ea typeface="Times New Roman"/>
                          <a:cs typeface="Times New Roman"/>
                          <a:sym typeface="Symbol"/>
                        </a:rPr>
                        <a:t></a:t>
                      </a:r>
                      <a:r>
                        <a:rPr lang="el-GR" sz="1100">
                          <a:latin typeface="Calibri"/>
                          <a:ea typeface="Times New Roman"/>
                          <a:cs typeface="Times New Roman"/>
                        </a:rPr>
                        <a:t> 7</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r>
              <a:tr h="309564">
                <a:tc>
                  <a:txBody>
                    <a:bodyPr/>
                    <a:lstStyle/>
                    <a:p>
                      <a:pPr algn="ctr">
                        <a:lnSpc>
                          <a:spcPct val="115000"/>
                        </a:lnSpc>
                        <a:spcAft>
                          <a:spcPts val="0"/>
                        </a:spcAft>
                      </a:pPr>
                      <a:r>
                        <a:rPr lang="el-GR" sz="1100">
                          <a:latin typeface="Calibri"/>
                          <a:ea typeface="Times New Roman"/>
                          <a:cs typeface="Times New Roman"/>
                        </a:rPr>
                        <a:t>5</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a:latin typeface="Calibri"/>
                          <a:ea typeface="Times New Roman"/>
                          <a:cs typeface="Times New Roman"/>
                        </a:rPr>
                        <a:t>7</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nSpc>
                          <a:spcPct val="115000"/>
                        </a:lnSpc>
                        <a:spcAft>
                          <a:spcPts val="0"/>
                        </a:spcAft>
                      </a:pPr>
                      <a:r>
                        <a:rPr lang="el-GR" sz="1100">
                          <a:latin typeface="Calibri"/>
                          <a:ea typeface="Times New Roman"/>
                          <a:cs typeface="Times New Roman"/>
                        </a:rPr>
                        <a:t>329</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nSpc>
                          <a:spcPct val="115000"/>
                        </a:lnSpc>
                        <a:spcAft>
                          <a:spcPts val="0"/>
                        </a:spcAft>
                      </a:pPr>
                      <a:r>
                        <a:rPr lang="el-GR" sz="1100">
                          <a:latin typeface="Calibri"/>
                          <a:ea typeface="Times New Roman"/>
                          <a:cs typeface="Times New Roman"/>
                        </a:rPr>
                        <a:t>Άνω άκρο διαστήματος 3 &lt; ημέρες </a:t>
                      </a:r>
                      <a:r>
                        <a:rPr lang="el-GR" sz="1100">
                          <a:latin typeface="Calibri"/>
                          <a:ea typeface="Times New Roman"/>
                          <a:cs typeface="Times New Roman"/>
                          <a:sym typeface="Symbol"/>
                        </a:rPr>
                        <a:t></a:t>
                      </a:r>
                      <a:r>
                        <a:rPr lang="el-GR" sz="1100">
                          <a:latin typeface="Calibri"/>
                          <a:ea typeface="Times New Roman"/>
                          <a:cs typeface="Times New Roman"/>
                        </a:rPr>
                        <a:t> 7</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r>
              <a:tr h="309564">
                <a:tc>
                  <a:txBody>
                    <a:bodyPr/>
                    <a:lstStyle/>
                    <a:p>
                      <a:pPr algn="ctr">
                        <a:lnSpc>
                          <a:spcPct val="115000"/>
                        </a:lnSpc>
                        <a:spcAft>
                          <a:spcPts val="0"/>
                        </a:spcAft>
                      </a:pPr>
                      <a:r>
                        <a:rPr lang="el-GR" sz="1100">
                          <a:latin typeface="Calibri"/>
                          <a:ea typeface="Times New Roman"/>
                          <a:cs typeface="Times New Roman"/>
                        </a:rPr>
                        <a:t>6</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gn="ctr">
                        <a:lnSpc>
                          <a:spcPct val="115000"/>
                        </a:lnSpc>
                        <a:spcAft>
                          <a:spcPts val="0"/>
                        </a:spcAft>
                      </a:pPr>
                      <a:r>
                        <a:rPr lang="el-GR" sz="1100">
                          <a:latin typeface="Calibri"/>
                          <a:ea typeface="Times New Roman"/>
                          <a:cs typeface="Times New Roman"/>
                        </a:rPr>
                        <a:t>8</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nSpc>
                          <a:spcPct val="115000"/>
                        </a:lnSpc>
                        <a:spcAft>
                          <a:spcPts val="0"/>
                        </a:spcAft>
                      </a:pPr>
                      <a:r>
                        <a:rPr lang="el-GR" sz="1100">
                          <a:latin typeface="Calibri"/>
                          <a:ea typeface="Times New Roman"/>
                          <a:cs typeface="Times New Roman"/>
                        </a:rPr>
                        <a:t>360</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nSpc>
                          <a:spcPct val="115000"/>
                        </a:lnSpc>
                        <a:spcAft>
                          <a:spcPts val="0"/>
                        </a:spcAft>
                      </a:pPr>
                      <a:r>
                        <a:rPr lang="el-GR" sz="1100">
                          <a:latin typeface="Calibri"/>
                          <a:ea typeface="Times New Roman"/>
                          <a:cs typeface="Times New Roman"/>
                        </a:rPr>
                        <a:t>Κάτω άκρο διαστήματος 7 &lt; ημέρες </a:t>
                      </a:r>
                      <a:r>
                        <a:rPr lang="el-GR" sz="1100">
                          <a:latin typeface="Calibri"/>
                          <a:ea typeface="Times New Roman"/>
                          <a:cs typeface="Times New Roman"/>
                          <a:sym typeface="Symbol"/>
                        </a:rPr>
                        <a:t></a:t>
                      </a:r>
                      <a:r>
                        <a:rPr lang="el-GR" sz="1100">
                          <a:latin typeface="Calibri"/>
                          <a:ea typeface="Times New Roman"/>
                          <a:cs typeface="Times New Roman"/>
                        </a:rPr>
                        <a:t> 20</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r>
              <a:tr h="309564">
                <a:tc>
                  <a:txBody>
                    <a:bodyPr/>
                    <a:lstStyle/>
                    <a:p>
                      <a:pPr algn="ctr">
                        <a:lnSpc>
                          <a:spcPct val="115000"/>
                        </a:lnSpc>
                        <a:spcAft>
                          <a:spcPts val="0"/>
                        </a:spcAft>
                      </a:pPr>
                      <a:r>
                        <a:rPr lang="el-GR" sz="1100">
                          <a:latin typeface="Calibri"/>
                          <a:ea typeface="Times New Roman"/>
                          <a:cs typeface="Times New Roman"/>
                        </a:rPr>
                        <a:t>7</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gn="ctr">
                        <a:lnSpc>
                          <a:spcPct val="115000"/>
                        </a:lnSpc>
                        <a:spcAft>
                          <a:spcPts val="0"/>
                        </a:spcAft>
                      </a:pPr>
                      <a:r>
                        <a:rPr lang="el-GR" sz="1100">
                          <a:latin typeface="Calibri"/>
                          <a:ea typeface="Times New Roman"/>
                          <a:cs typeface="Times New Roman"/>
                        </a:rPr>
                        <a:t>20</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nSpc>
                          <a:spcPct val="115000"/>
                        </a:lnSpc>
                        <a:spcAft>
                          <a:spcPts val="0"/>
                        </a:spcAft>
                      </a:pPr>
                      <a:r>
                        <a:rPr lang="el-GR" sz="1100">
                          <a:latin typeface="Calibri"/>
                          <a:ea typeface="Times New Roman"/>
                          <a:cs typeface="Times New Roman"/>
                        </a:rPr>
                        <a:t>900</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c>
                  <a:txBody>
                    <a:bodyPr/>
                    <a:lstStyle/>
                    <a:p>
                      <a:pPr>
                        <a:lnSpc>
                          <a:spcPct val="115000"/>
                        </a:lnSpc>
                        <a:spcAft>
                          <a:spcPts val="0"/>
                        </a:spcAft>
                      </a:pPr>
                      <a:r>
                        <a:rPr lang="el-GR" sz="1100">
                          <a:latin typeface="Calibri"/>
                          <a:ea typeface="Times New Roman"/>
                          <a:cs typeface="Times New Roman"/>
                        </a:rPr>
                        <a:t>Άνω άκρο διαστήματος 7 &lt; ημέρες </a:t>
                      </a:r>
                      <a:r>
                        <a:rPr lang="el-GR" sz="1100">
                          <a:latin typeface="Calibri"/>
                          <a:ea typeface="Times New Roman"/>
                          <a:cs typeface="Times New Roman"/>
                          <a:sym typeface="Symbol"/>
                        </a:rPr>
                        <a:t></a:t>
                      </a:r>
                      <a:r>
                        <a:rPr lang="el-GR" sz="1100">
                          <a:latin typeface="Calibri"/>
                          <a:ea typeface="Times New Roman"/>
                          <a:cs typeface="Times New Roman"/>
                        </a:rPr>
                        <a:t> 20</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CF5FC"/>
                    </a:solidFill>
                  </a:tcPr>
                </a:tc>
              </a:tr>
              <a:tr h="309564">
                <a:tc>
                  <a:txBody>
                    <a:bodyPr/>
                    <a:lstStyle/>
                    <a:p>
                      <a:pPr algn="ctr">
                        <a:lnSpc>
                          <a:spcPct val="115000"/>
                        </a:lnSpc>
                        <a:spcAft>
                          <a:spcPts val="0"/>
                        </a:spcAft>
                      </a:pPr>
                      <a:r>
                        <a:rPr lang="el-GR" sz="1100">
                          <a:latin typeface="Calibri"/>
                          <a:ea typeface="Times New Roman"/>
                          <a:cs typeface="Times New Roman"/>
                        </a:rPr>
                        <a:t>8</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gn="ctr">
                        <a:lnSpc>
                          <a:spcPct val="115000"/>
                        </a:lnSpc>
                        <a:spcAft>
                          <a:spcPts val="0"/>
                        </a:spcAft>
                      </a:pPr>
                      <a:r>
                        <a:rPr lang="el-GR" sz="1100">
                          <a:latin typeface="Calibri"/>
                          <a:ea typeface="Times New Roman"/>
                          <a:cs typeface="Times New Roman"/>
                        </a:rPr>
                        <a:t>21</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nSpc>
                          <a:spcPct val="115000"/>
                        </a:lnSpc>
                        <a:spcAft>
                          <a:spcPts val="0"/>
                        </a:spcAft>
                      </a:pPr>
                      <a:r>
                        <a:rPr lang="el-GR" sz="1100">
                          <a:latin typeface="Calibri"/>
                          <a:ea typeface="Times New Roman"/>
                          <a:cs typeface="Times New Roman"/>
                        </a:rPr>
                        <a:t>-1</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a:lnSpc>
                          <a:spcPct val="115000"/>
                        </a:lnSpc>
                        <a:spcAft>
                          <a:spcPts val="0"/>
                        </a:spcAft>
                      </a:pPr>
                      <a:r>
                        <a:rPr lang="el-GR" sz="1100" dirty="0">
                          <a:latin typeface="Calibri"/>
                          <a:ea typeface="Times New Roman"/>
                          <a:cs typeface="Times New Roman"/>
                        </a:rPr>
                        <a:t>Κάτω άκρο διαστήματος ημέρες &gt; 20</a:t>
                      </a:r>
                    </a:p>
                  </a:txBody>
                  <a:tcPr marL="68580" marR="68580"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724648"/>
          </a:xfrm>
        </p:spPr>
        <p:txBody>
          <a:bodyPr>
            <a:normAutofit/>
          </a:bodyPr>
          <a:lstStyle/>
          <a:p>
            <a:pPr algn="ctr"/>
            <a:r>
              <a:rPr lang="el-GR" sz="2800" b="1" dirty="0" smtClean="0">
                <a:solidFill>
                  <a:srgbClr val="FF0000"/>
                </a:solidFill>
              </a:rPr>
              <a:t>Συντακτικά λάθη/Λάθη κατά την υλοποίηση</a:t>
            </a:r>
            <a:endParaRPr lang="el-GR" sz="2800" b="1" dirty="0">
              <a:solidFill>
                <a:srgbClr val="FF0000"/>
              </a:solidFill>
            </a:endParaRPr>
          </a:p>
        </p:txBody>
      </p:sp>
      <p:sp>
        <p:nvSpPr>
          <p:cNvPr id="3" name="2 - Θέση περιεχομένου"/>
          <p:cNvSpPr>
            <a:spLocks noGrp="1"/>
          </p:cNvSpPr>
          <p:nvPr>
            <p:ph idx="1"/>
          </p:nvPr>
        </p:nvSpPr>
        <p:spPr/>
        <p:txBody>
          <a:bodyPr>
            <a:normAutofit/>
          </a:bodyPr>
          <a:lstStyle/>
          <a:p>
            <a:r>
              <a:rPr lang="el-GR" dirty="0" smtClean="0"/>
              <a:t>Ένα λάθος που προκαλείται κατά τη συγγραφή του προγράμματος </a:t>
            </a:r>
            <a:r>
              <a:rPr lang="el-GR" b="1" dirty="0" smtClean="0">
                <a:solidFill>
                  <a:schemeClr val="tx2">
                    <a:lumMod val="60000"/>
                    <a:lumOff val="40000"/>
                  </a:schemeClr>
                </a:solidFill>
              </a:rPr>
              <a:t>ανιχνεύεται από το μεταγλωττιστή</a:t>
            </a:r>
            <a:r>
              <a:rPr lang="el-GR" dirty="0" smtClean="0"/>
              <a:t>, ο οποίος εμφανίζει προς τον προγραμματιστή κάποιο προειδοποιητικό μήνυμα. Αν το πρόγραμμα περιέχει ένα λάθος αυτής της μορφής, </a:t>
            </a:r>
            <a:r>
              <a:rPr lang="el-GR" b="1" dirty="0" smtClean="0">
                <a:solidFill>
                  <a:schemeClr val="tx2">
                    <a:lumMod val="60000"/>
                    <a:lumOff val="40000"/>
                  </a:schemeClr>
                </a:solidFill>
              </a:rPr>
              <a:t>δεν επιτρέπεται η εκτέλεσή του</a:t>
            </a:r>
            <a:r>
              <a:rPr lang="el-GR" dirty="0" smtClean="0"/>
              <a:t>, μέχρι να το διορθώσει ο προγραμματιστής.</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571480"/>
            <a:ext cx="8229600" cy="653210"/>
          </a:xfrm>
        </p:spPr>
        <p:txBody>
          <a:bodyPr>
            <a:normAutofit fontScale="90000"/>
          </a:bodyPr>
          <a:lstStyle/>
          <a:p>
            <a:pPr algn="ctr"/>
            <a:r>
              <a:rPr lang="el-GR" b="1" dirty="0" smtClean="0">
                <a:solidFill>
                  <a:srgbClr val="FF0000"/>
                </a:solidFill>
              </a:rPr>
              <a:t>ΣΥΝΤΑΚΤΙΚΑ ΛΑΘΗ</a:t>
            </a:r>
            <a:endParaRPr lang="el-GR" b="1" dirty="0">
              <a:solidFill>
                <a:srgbClr val="FF0000"/>
              </a:solidFill>
            </a:endParaRPr>
          </a:p>
        </p:txBody>
      </p:sp>
      <p:sp>
        <p:nvSpPr>
          <p:cNvPr id="3" name="2 - Θέση περιεχομένου"/>
          <p:cNvSpPr>
            <a:spLocks noGrp="1"/>
          </p:cNvSpPr>
          <p:nvPr>
            <p:ph idx="1"/>
          </p:nvPr>
        </p:nvSpPr>
        <p:spPr>
          <a:xfrm>
            <a:off x="714348" y="1357298"/>
            <a:ext cx="7358114" cy="4983179"/>
          </a:xfrm>
        </p:spPr>
        <p:txBody>
          <a:bodyPr>
            <a:normAutofit fontScale="55000" lnSpcReduction="20000"/>
          </a:bodyPr>
          <a:lstStyle/>
          <a:p>
            <a:pPr>
              <a:buNone/>
            </a:pPr>
            <a:r>
              <a:rPr lang="el-GR" sz="3300" b="1" dirty="0" smtClean="0"/>
              <a:t>Πρόγραμμα </a:t>
            </a:r>
            <a:r>
              <a:rPr lang="el-GR" sz="3300" b="1" dirty="0"/>
              <a:t>με συντακτικά </a:t>
            </a:r>
            <a:r>
              <a:rPr lang="el-GR" sz="3300" b="1" dirty="0" smtClean="0"/>
              <a:t>λάθη.</a:t>
            </a:r>
          </a:p>
          <a:p>
            <a:pPr>
              <a:buNone/>
            </a:pPr>
            <a:endParaRPr lang="el-GR" sz="3300" b="1" dirty="0"/>
          </a:p>
          <a:p>
            <a:pPr>
              <a:buNone/>
            </a:pPr>
            <a:r>
              <a:rPr lang="el-GR" sz="3300" b="1" dirty="0"/>
              <a:t>Παράδειγμα 1 – Παράδειγμα εντοπισμού συντακτικών λαθών</a:t>
            </a:r>
          </a:p>
          <a:p>
            <a:pPr>
              <a:buNone/>
            </a:pPr>
            <a:r>
              <a:rPr lang="el-GR" sz="3300" dirty="0" smtClean="0"/>
              <a:t>	Προσπαθήστε </a:t>
            </a:r>
            <a:r>
              <a:rPr lang="el-GR" sz="3300" dirty="0"/>
              <a:t>να εντοπίσετε τα συντακτικά λάθη στο παρακάτω πρόγραμμα </a:t>
            </a:r>
            <a:r>
              <a:rPr lang="el-GR" sz="3300" dirty="0" smtClean="0"/>
              <a:t> </a:t>
            </a:r>
            <a:r>
              <a:rPr lang="el-GR" sz="3300" dirty="0"/>
              <a:t>και </a:t>
            </a:r>
            <a:r>
              <a:rPr lang="el-GR" sz="3300" dirty="0" smtClean="0"/>
              <a:t>να προτείνετε </a:t>
            </a:r>
            <a:r>
              <a:rPr lang="el-GR" sz="3300" dirty="0"/>
              <a:t>διορθώσεις. Στη συνέχεια διασταυρώστε την απάντησή σας με αυτή </a:t>
            </a:r>
            <a:r>
              <a:rPr lang="el-GR" sz="3300" dirty="0" smtClean="0"/>
              <a:t>που ακολουθεί.</a:t>
            </a:r>
          </a:p>
          <a:p>
            <a:pPr>
              <a:buNone/>
            </a:pPr>
            <a:endParaRPr lang="el-GR" sz="3300" dirty="0"/>
          </a:p>
          <a:p>
            <a:pPr>
              <a:buNone/>
            </a:pPr>
            <a:r>
              <a:rPr lang="el-GR" sz="3300" dirty="0" smtClean="0">
                <a:solidFill>
                  <a:schemeClr val="accent1">
                    <a:lumMod val="75000"/>
                  </a:schemeClr>
                </a:solidFill>
                <a:latin typeface="Courier New" pitchFamily="49" charset="0"/>
                <a:cs typeface="Courier New" pitchFamily="49" charset="0"/>
              </a:rPr>
              <a:t> </a:t>
            </a:r>
            <a:r>
              <a:rPr lang="el-GR" sz="3300" b="1" dirty="0">
                <a:solidFill>
                  <a:schemeClr val="accent1">
                    <a:lumMod val="75000"/>
                  </a:schemeClr>
                </a:solidFill>
                <a:latin typeface="Courier New" pitchFamily="49" charset="0"/>
                <a:cs typeface="Courier New" pitchFamily="49" charset="0"/>
              </a:rPr>
              <a:t>ΠΡΟΓΡΑΜΜΑ</a:t>
            </a:r>
            <a:r>
              <a:rPr lang="el-GR" sz="3300" dirty="0" smtClean="0">
                <a:latin typeface="Courier New" pitchFamily="49" charset="0"/>
                <a:cs typeface="Courier New" pitchFamily="49" charset="0"/>
              </a:rPr>
              <a:t>  </a:t>
            </a:r>
            <a:r>
              <a:rPr lang="el-GR" sz="3300" dirty="0" err="1" smtClean="0">
                <a:latin typeface="Courier New" pitchFamily="49" charset="0"/>
                <a:cs typeface="Courier New" pitchFamily="49" charset="0"/>
              </a:rPr>
              <a:t>Άθροισμα_θετικών_αριθμών</a:t>
            </a:r>
            <a:r>
              <a:rPr lang="el-GR" sz="3300" dirty="0" smtClean="0">
                <a:latin typeface="Courier New" pitchFamily="49" charset="0"/>
                <a:cs typeface="Courier New" pitchFamily="49" charset="0"/>
              </a:rPr>
              <a:t/>
            </a:r>
            <a:br>
              <a:rPr lang="el-GR" sz="3300" dirty="0" smtClean="0">
                <a:latin typeface="Courier New" pitchFamily="49" charset="0"/>
                <a:cs typeface="Courier New" pitchFamily="49" charset="0"/>
              </a:rPr>
            </a:br>
            <a:r>
              <a:rPr lang="el-GR" sz="3300" dirty="0" smtClean="0">
                <a:latin typeface="Courier New" pitchFamily="49" charset="0"/>
                <a:cs typeface="Courier New" pitchFamily="49" charset="0"/>
              </a:rPr>
              <a:t>  </a:t>
            </a:r>
            <a:r>
              <a:rPr lang="el-GR" sz="3300" dirty="0" smtClean="0">
                <a:solidFill>
                  <a:schemeClr val="accent1">
                    <a:lumMod val="75000"/>
                  </a:schemeClr>
                </a:solidFill>
                <a:latin typeface="Courier New" pitchFamily="49" charset="0"/>
                <a:cs typeface="Courier New" pitchFamily="49" charset="0"/>
              </a:rPr>
              <a:t> </a:t>
            </a:r>
            <a:r>
              <a:rPr lang="el-GR" sz="3300" b="1" dirty="0">
                <a:solidFill>
                  <a:schemeClr val="accent1">
                    <a:lumMod val="75000"/>
                  </a:schemeClr>
                </a:solidFill>
                <a:latin typeface="Courier New" pitchFamily="49" charset="0"/>
                <a:cs typeface="Courier New" pitchFamily="49" charset="0"/>
              </a:rPr>
              <a:t>ΜΕΤΑΒΛΗΤΕΣ</a:t>
            </a:r>
            <a:r>
              <a:rPr lang="el-GR" sz="3300" dirty="0" smtClean="0">
                <a:latin typeface="Courier New" pitchFamily="49" charset="0"/>
                <a:cs typeface="Courier New" pitchFamily="49" charset="0"/>
              </a:rPr>
              <a:t/>
            </a:r>
            <a:br>
              <a:rPr lang="el-GR" sz="3300" dirty="0" smtClean="0">
                <a:latin typeface="Courier New" pitchFamily="49" charset="0"/>
                <a:cs typeface="Courier New" pitchFamily="49" charset="0"/>
              </a:rPr>
            </a:br>
            <a:r>
              <a:rPr lang="el-GR" sz="3300" dirty="0" smtClean="0">
                <a:latin typeface="Courier New" pitchFamily="49" charset="0"/>
                <a:cs typeface="Courier New" pitchFamily="49" charset="0"/>
              </a:rPr>
              <a:t>  </a:t>
            </a:r>
            <a:r>
              <a:rPr lang="el-GR" sz="3300" b="1" dirty="0">
                <a:solidFill>
                  <a:schemeClr val="accent1">
                    <a:lumMod val="75000"/>
                  </a:schemeClr>
                </a:solidFill>
                <a:latin typeface="Courier New" pitchFamily="49" charset="0"/>
                <a:cs typeface="Courier New" pitchFamily="49" charset="0"/>
              </a:rPr>
              <a:t>ΑΚΕΡΑΙΕΣ</a:t>
            </a:r>
            <a:r>
              <a:rPr lang="el-GR" sz="3300" b="1" dirty="0">
                <a:latin typeface="Courier New" pitchFamily="49" charset="0"/>
                <a:cs typeface="Courier New" pitchFamily="49" charset="0"/>
              </a:rPr>
              <a:t>:</a:t>
            </a:r>
            <a:r>
              <a:rPr lang="el-GR" sz="3300" dirty="0" smtClean="0">
                <a:latin typeface="Courier New" pitchFamily="49" charset="0"/>
                <a:cs typeface="Courier New" pitchFamily="49" charset="0"/>
              </a:rPr>
              <a:t> </a:t>
            </a:r>
            <a:r>
              <a:rPr lang="el-GR" sz="3300" dirty="0">
                <a:latin typeface="Courier New" pitchFamily="49" charset="0"/>
                <a:cs typeface="Courier New" pitchFamily="49" charset="0"/>
              </a:rPr>
              <a:t>Σ</a:t>
            </a:r>
            <a:r>
              <a:rPr lang="el-GR" sz="3300" b="1" dirty="0">
                <a:solidFill>
                  <a:srgbClr val="FF0000"/>
                </a:solidFill>
                <a:latin typeface="Courier New" pitchFamily="49" charset="0"/>
                <a:cs typeface="Courier New" pitchFamily="49" charset="0"/>
              </a:rPr>
              <a:t>,</a:t>
            </a:r>
            <a:r>
              <a:rPr lang="el-GR" sz="3300" dirty="0">
                <a:latin typeface="Courier New" pitchFamily="49" charset="0"/>
                <a:cs typeface="Courier New" pitchFamily="49" charset="0"/>
              </a:rPr>
              <a:t>Χ</a:t>
            </a:r>
            <a:r>
              <a:rPr lang="el-GR" sz="3300" b="1" dirty="0">
                <a:solidFill>
                  <a:srgbClr val="FF0000"/>
                </a:solidFill>
                <a:latin typeface="Courier New" pitchFamily="49" charset="0"/>
                <a:cs typeface="Courier New" pitchFamily="49" charset="0"/>
              </a:rPr>
              <a:t>,</a:t>
            </a:r>
            <a:r>
              <a:rPr lang="el-GR" sz="3300" dirty="0">
                <a:latin typeface="Courier New" pitchFamily="49" charset="0"/>
                <a:cs typeface="Courier New" pitchFamily="49" charset="0"/>
              </a:rPr>
              <a:t>Ι</a:t>
            </a:r>
            <a:r>
              <a:rPr lang="el-GR" sz="3300" dirty="0" smtClean="0">
                <a:latin typeface="Courier New" pitchFamily="49" charset="0"/>
                <a:cs typeface="Courier New" pitchFamily="49" charset="0"/>
              </a:rPr>
              <a:t/>
            </a:r>
            <a:br>
              <a:rPr lang="el-GR" sz="3300" dirty="0" smtClean="0">
                <a:latin typeface="Courier New" pitchFamily="49" charset="0"/>
                <a:cs typeface="Courier New" pitchFamily="49" charset="0"/>
              </a:rPr>
            </a:br>
            <a:r>
              <a:rPr lang="el-GR" sz="3300" dirty="0" smtClean="0">
                <a:latin typeface="Courier New" pitchFamily="49" charset="0"/>
                <a:cs typeface="Courier New" pitchFamily="49" charset="0"/>
              </a:rPr>
              <a:t>   </a:t>
            </a:r>
            <a:r>
              <a:rPr lang="el-GR" sz="3300" dirty="0">
                <a:latin typeface="Courier New" pitchFamily="49" charset="0"/>
                <a:cs typeface="Courier New" pitchFamily="49" charset="0"/>
              </a:rPr>
              <a:t>Σ</a:t>
            </a:r>
            <a:r>
              <a:rPr lang="el-GR" sz="3300" dirty="0" smtClean="0">
                <a:latin typeface="Courier New" pitchFamily="49" charset="0"/>
                <a:cs typeface="Courier New" pitchFamily="49" charset="0"/>
              </a:rPr>
              <a:t> </a:t>
            </a:r>
            <a:r>
              <a:rPr lang="el-GR" sz="3300" b="1" dirty="0">
                <a:solidFill>
                  <a:srgbClr val="FF0000"/>
                </a:solidFill>
                <a:latin typeface="Courier New" pitchFamily="49" charset="0"/>
                <a:cs typeface="Courier New" pitchFamily="49" charset="0"/>
              </a:rPr>
              <a:t>&lt;-</a:t>
            </a:r>
            <a:r>
              <a:rPr lang="el-GR" sz="3300" dirty="0" smtClean="0">
                <a:latin typeface="Courier New" pitchFamily="49" charset="0"/>
                <a:cs typeface="Courier New" pitchFamily="49" charset="0"/>
              </a:rPr>
              <a:t> </a:t>
            </a:r>
            <a:r>
              <a:rPr lang="el-GR" sz="3300" dirty="0">
                <a:latin typeface="Courier New" pitchFamily="49" charset="0"/>
                <a:cs typeface="Courier New" pitchFamily="49" charset="0"/>
              </a:rPr>
              <a:t>0</a:t>
            </a:r>
            <a:r>
              <a:rPr lang="el-GR" sz="3300" dirty="0" smtClean="0">
                <a:latin typeface="Courier New" pitchFamily="49" charset="0"/>
                <a:cs typeface="Courier New" pitchFamily="49" charset="0"/>
              </a:rPr>
              <a:t/>
            </a:r>
            <a:br>
              <a:rPr lang="el-GR" sz="3300" dirty="0" smtClean="0">
                <a:latin typeface="Courier New" pitchFamily="49" charset="0"/>
                <a:cs typeface="Courier New" pitchFamily="49" charset="0"/>
              </a:rPr>
            </a:br>
            <a:r>
              <a:rPr lang="el-GR" sz="3300" dirty="0" smtClean="0">
                <a:latin typeface="Courier New" pitchFamily="49" charset="0"/>
                <a:cs typeface="Courier New" pitchFamily="49" charset="0"/>
              </a:rPr>
              <a:t>   </a:t>
            </a:r>
            <a:r>
              <a:rPr lang="el-GR" sz="3300" b="1" dirty="0">
                <a:solidFill>
                  <a:schemeClr val="accent1">
                    <a:lumMod val="75000"/>
                  </a:schemeClr>
                </a:solidFill>
                <a:latin typeface="Courier New" pitchFamily="49" charset="0"/>
                <a:cs typeface="Courier New" pitchFamily="49" charset="0"/>
              </a:rPr>
              <a:t>ΓΙΑ</a:t>
            </a:r>
            <a:r>
              <a:rPr lang="el-GR" sz="3300" dirty="0" smtClean="0">
                <a:latin typeface="Courier New" pitchFamily="49" charset="0"/>
                <a:cs typeface="Courier New" pitchFamily="49" charset="0"/>
              </a:rPr>
              <a:t> </a:t>
            </a:r>
            <a:r>
              <a:rPr lang="el-GR" sz="3300" dirty="0">
                <a:latin typeface="Courier New" pitchFamily="49" charset="0"/>
                <a:cs typeface="Courier New" pitchFamily="49" charset="0"/>
              </a:rPr>
              <a:t>Ι</a:t>
            </a:r>
            <a:r>
              <a:rPr lang="el-GR" sz="3300" dirty="0" smtClean="0">
                <a:solidFill>
                  <a:schemeClr val="accent1">
                    <a:lumMod val="75000"/>
                  </a:schemeClr>
                </a:solidFill>
                <a:latin typeface="Courier New" pitchFamily="49" charset="0"/>
                <a:cs typeface="Courier New" pitchFamily="49" charset="0"/>
              </a:rPr>
              <a:t> </a:t>
            </a:r>
            <a:r>
              <a:rPr lang="el-GR" sz="3300" b="1" dirty="0">
                <a:solidFill>
                  <a:schemeClr val="accent1">
                    <a:lumMod val="75000"/>
                  </a:schemeClr>
                </a:solidFill>
                <a:latin typeface="Courier New" pitchFamily="49" charset="0"/>
                <a:cs typeface="Courier New" pitchFamily="49" charset="0"/>
              </a:rPr>
              <a:t>ΑΠΟ</a:t>
            </a:r>
            <a:r>
              <a:rPr lang="el-GR" sz="3300" dirty="0" smtClean="0">
                <a:latin typeface="Courier New" pitchFamily="49" charset="0"/>
                <a:cs typeface="Courier New" pitchFamily="49" charset="0"/>
              </a:rPr>
              <a:t> </a:t>
            </a:r>
            <a:r>
              <a:rPr lang="el-GR" sz="3300" dirty="0">
                <a:solidFill>
                  <a:srgbClr val="00B050"/>
                </a:solidFill>
                <a:latin typeface="Courier New" pitchFamily="49" charset="0"/>
                <a:cs typeface="Courier New" pitchFamily="49" charset="0"/>
              </a:rPr>
              <a:t>1</a:t>
            </a:r>
            <a:r>
              <a:rPr lang="el-GR" sz="3300" dirty="0" smtClean="0">
                <a:latin typeface="Courier New" pitchFamily="49" charset="0"/>
                <a:cs typeface="Courier New" pitchFamily="49" charset="0"/>
              </a:rPr>
              <a:t> </a:t>
            </a:r>
            <a:r>
              <a:rPr lang="el-GR" sz="3300" dirty="0">
                <a:latin typeface="Courier New" pitchFamily="49" charset="0"/>
                <a:cs typeface="Courier New" pitchFamily="49" charset="0"/>
              </a:rPr>
              <a:t>ΕΩΣ</a:t>
            </a:r>
            <a:r>
              <a:rPr lang="el-GR" sz="3300" dirty="0" smtClean="0">
                <a:latin typeface="Courier New" pitchFamily="49" charset="0"/>
                <a:cs typeface="Courier New" pitchFamily="49" charset="0"/>
              </a:rPr>
              <a:t> </a:t>
            </a:r>
            <a:r>
              <a:rPr lang="el-GR" sz="3300" dirty="0">
                <a:solidFill>
                  <a:srgbClr val="00B050"/>
                </a:solidFill>
                <a:latin typeface="Courier New" pitchFamily="49" charset="0"/>
                <a:cs typeface="Courier New" pitchFamily="49" charset="0"/>
              </a:rPr>
              <a:t>10</a:t>
            </a:r>
            <a:r>
              <a:rPr lang="el-GR" sz="3300" dirty="0" smtClean="0">
                <a:latin typeface="Courier New" pitchFamily="49" charset="0"/>
                <a:cs typeface="Courier New" pitchFamily="49" charset="0"/>
              </a:rPr>
              <a:t/>
            </a:r>
            <a:br>
              <a:rPr lang="el-GR" sz="3300" dirty="0" smtClean="0">
                <a:latin typeface="Courier New" pitchFamily="49" charset="0"/>
                <a:cs typeface="Courier New" pitchFamily="49" charset="0"/>
              </a:rPr>
            </a:br>
            <a:r>
              <a:rPr lang="el-GR" sz="3300" dirty="0" smtClean="0">
                <a:latin typeface="Courier New" pitchFamily="49" charset="0"/>
                <a:cs typeface="Courier New" pitchFamily="49" charset="0"/>
              </a:rPr>
              <a:t>    </a:t>
            </a:r>
            <a:r>
              <a:rPr lang="el-GR" sz="3300" dirty="0" smtClean="0">
                <a:solidFill>
                  <a:schemeClr val="accent1">
                    <a:lumMod val="75000"/>
                  </a:schemeClr>
                </a:solidFill>
                <a:latin typeface="Courier New" pitchFamily="49" charset="0"/>
                <a:cs typeface="Courier New" pitchFamily="49" charset="0"/>
              </a:rPr>
              <a:t> </a:t>
            </a:r>
            <a:r>
              <a:rPr lang="el-GR" sz="3300" b="1" dirty="0">
                <a:solidFill>
                  <a:schemeClr val="accent1">
                    <a:lumMod val="75000"/>
                  </a:schemeClr>
                </a:solidFill>
                <a:latin typeface="Courier New" pitchFamily="49" charset="0"/>
                <a:cs typeface="Courier New" pitchFamily="49" charset="0"/>
              </a:rPr>
              <a:t>ΓΡΑΨΕ</a:t>
            </a:r>
            <a:r>
              <a:rPr lang="el-GR" sz="3300" dirty="0" smtClean="0">
                <a:latin typeface="Courier New" pitchFamily="49" charset="0"/>
                <a:cs typeface="Courier New" pitchFamily="49" charset="0"/>
              </a:rPr>
              <a:t> </a:t>
            </a:r>
            <a:r>
              <a:rPr lang="el-GR" sz="3300" dirty="0">
                <a:solidFill>
                  <a:schemeClr val="accent4">
                    <a:lumMod val="75000"/>
                  </a:schemeClr>
                </a:solidFill>
                <a:latin typeface="Courier New" pitchFamily="49" charset="0"/>
                <a:cs typeface="Courier New" pitchFamily="49" charset="0"/>
              </a:rPr>
              <a:t>'Δώσε έναν ακέραιο αριθμό</a:t>
            </a:r>
            <a:r>
              <a:rPr lang="el-GR" sz="3300" dirty="0">
                <a:latin typeface="Courier New" pitchFamily="49" charset="0"/>
                <a:cs typeface="Courier New" pitchFamily="49" charset="0"/>
              </a:rPr>
              <a:t>'</a:t>
            </a:r>
            <a:r>
              <a:rPr lang="el-GR" sz="3300" dirty="0" smtClean="0">
                <a:latin typeface="Courier New" pitchFamily="49" charset="0"/>
                <a:cs typeface="Courier New" pitchFamily="49" charset="0"/>
              </a:rPr>
              <a:t/>
            </a:r>
            <a:br>
              <a:rPr lang="el-GR" sz="3300" dirty="0" smtClean="0">
                <a:latin typeface="Courier New" pitchFamily="49" charset="0"/>
                <a:cs typeface="Courier New" pitchFamily="49" charset="0"/>
              </a:rPr>
            </a:br>
            <a:r>
              <a:rPr lang="el-GR" sz="3300" dirty="0" smtClean="0">
                <a:latin typeface="Courier New" pitchFamily="49" charset="0"/>
                <a:cs typeface="Courier New" pitchFamily="49" charset="0"/>
              </a:rPr>
              <a:t> </a:t>
            </a:r>
            <a:r>
              <a:rPr lang="el-GR" sz="3300" dirty="0" smtClean="0">
                <a:solidFill>
                  <a:schemeClr val="accent1">
                    <a:lumMod val="75000"/>
                  </a:schemeClr>
                </a:solidFill>
                <a:latin typeface="Courier New" pitchFamily="49" charset="0"/>
                <a:cs typeface="Courier New" pitchFamily="49" charset="0"/>
              </a:rPr>
              <a:t>    </a:t>
            </a:r>
            <a:r>
              <a:rPr lang="el-GR" sz="3300" b="1" dirty="0">
                <a:solidFill>
                  <a:schemeClr val="accent1">
                    <a:lumMod val="75000"/>
                  </a:schemeClr>
                </a:solidFill>
                <a:latin typeface="Courier New" pitchFamily="49" charset="0"/>
                <a:cs typeface="Courier New" pitchFamily="49" charset="0"/>
              </a:rPr>
              <a:t>ΔΙΑΒΑΣΕ</a:t>
            </a:r>
            <a:r>
              <a:rPr lang="el-GR" sz="3300" dirty="0" smtClean="0">
                <a:latin typeface="Courier New" pitchFamily="49" charset="0"/>
                <a:cs typeface="Courier New" pitchFamily="49" charset="0"/>
              </a:rPr>
              <a:t> </a:t>
            </a:r>
            <a:r>
              <a:rPr lang="el-GR" sz="3300" dirty="0">
                <a:latin typeface="Courier New" pitchFamily="49" charset="0"/>
                <a:cs typeface="Courier New" pitchFamily="49" charset="0"/>
              </a:rPr>
              <a:t>Χ</a:t>
            </a:r>
            <a:r>
              <a:rPr lang="el-GR" sz="3300" dirty="0" smtClean="0">
                <a:latin typeface="Courier New" pitchFamily="49" charset="0"/>
                <a:cs typeface="Courier New" pitchFamily="49" charset="0"/>
              </a:rPr>
              <a:t/>
            </a:r>
            <a:br>
              <a:rPr lang="el-GR" sz="3300" dirty="0" smtClean="0">
                <a:latin typeface="Courier New" pitchFamily="49" charset="0"/>
                <a:cs typeface="Courier New" pitchFamily="49" charset="0"/>
              </a:rPr>
            </a:br>
            <a:r>
              <a:rPr lang="el-GR" sz="3300" dirty="0" smtClean="0">
                <a:latin typeface="Courier New" pitchFamily="49" charset="0"/>
                <a:cs typeface="Courier New" pitchFamily="49" charset="0"/>
              </a:rPr>
              <a:t>     </a:t>
            </a:r>
            <a:r>
              <a:rPr lang="el-GR" sz="3300" b="1" dirty="0">
                <a:solidFill>
                  <a:schemeClr val="accent1">
                    <a:lumMod val="75000"/>
                  </a:schemeClr>
                </a:solidFill>
                <a:latin typeface="Courier New" pitchFamily="49" charset="0"/>
                <a:cs typeface="Courier New" pitchFamily="49" charset="0"/>
              </a:rPr>
              <a:t>ΑΝ</a:t>
            </a:r>
            <a:r>
              <a:rPr lang="el-GR" sz="3300" dirty="0" smtClean="0">
                <a:latin typeface="Courier New" pitchFamily="49" charset="0"/>
                <a:cs typeface="Courier New" pitchFamily="49" charset="0"/>
              </a:rPr>
              <a:t> </a:t>
            </a:r>
            <a:r>
              <a:rPr lang="el-GR" sz="3300" dirty="0">
                <a:latin typeface="Courier New" pitchFamily="49" charset="0"/>
                <a:cs typeface="Courier New" pitchFamily="49" charset="0"/>
              </a:rPr>
              <a:t>Χ</a:t>
            </a:r>
            <a:r>
              <a:rPr lang="el-GR" sz="3300" dirty="0" smtClean="0">
                <a:latin typeface="Courier New" pitchFamily="49" charset="0"/>
                <a:cs typeface="Courier New" pitchFamily="49" charset="0"/>
              </a:rPr>
              <a:t> </a:t>
            </a:r>
            <a:r>
              <a:rPr lang="el-GR" sz="3300" b="1" dirty="0">
                <a:solidFill>
                  <a:srgbClr val="FF0000"/>
                </a:solidFill>
                <a:latin typeface="Courier New" pitchFamily="49" charset="0"/>
                <a:cs typeface="Courier New" pitchFamily="49" charset="0"/>
              </a:rPr>
              <a:t>&gt;</a:t>
            </a:r>
            <a:r>
              <a:rPr lang="el-GR" sz="3300" dirty="0" smtClean="0">
                <a:latin typeface="Courier New" pitchFamily="49" charset="0"/>
                <a:cs typeface="Courier New" pitchFamily="49" charset="0"/>
              </a:rPr>
              <a:t> </a:t>
            </a:r>
            <a:r>
              <a:rPr lang="el-GR" sz="3300" dirty="0">
                <a:solidFill>
                  <a:srgbClr val="00B050"/>
                </a:solidFill>
                <a:latin typeface="Courier New" pitchFamily="49" charset="0"/>
                <a:cs typeface="Courier New" pitchFamily="49" charset="0"/>
              </a:rPr>
              <a:t>0</a:t>
            </a:r>
            <a:r>
              <a:rPr lang="el-GR" sz="3300" dirty="0" smtClean="0">
                <a:latin typeface="Courier New" pitchFamily="49" charset="0"/>
                <a:cs typeface="Courier New" pitchFamily="49" charset="0"/>
              </a:rPr>
              <a:t/>
            </a:r>
            <a:br>
              <a:rPr lang="el-GR" sz="3300" dirty="0" smtClean="0">
                <a:latin typeface="Courier New" pitchFamily="49" charset="0"/>
                <a:cs typeface="Courier New" pitchFamily="49" charset="0"/>
              </a:rPr>
            </a:br>
            <a:r>
              <a:rPr lang="el-GR" sz="3300" dirty="0" smtClean="0">
                <a:latin typeface="Courier New" pitchFamily="49" charset="0"/>
                <a:cs typeface="Courier New" pitchFamily="49" charset="0"/>
              </a:rPr>
              <a:t>         </a:t>
            </a:r>
            <a:r>
              <a:rPr lang="el-GR" sz="3300" dirty="0">
                <a:latin typeface="Courier New" pitchFamily="49" charset="0"/>
                <a:cs typeface="Courier New" pitchFamily="49" charset="0"/>
              </a:rPr>
              <a:t>Σ</a:t>
            </a:r>
            <a:r>
              <a:rPr lang="el-GR" sz="3300" dirty="0" smtClean="0">
                <a:latin typeface="Courier New" pitchFamily="49" charset="0"/>
                <a:cs typeface="Courier New" pitchFamily="49" charset="0"/>
              </a:rPr>
              <a:t> </a:t>
            </a:r>
            <a:r>
              <a:rPr lang="el-GR" sz="3300" b="1" dirty="0">
                <a:solidFill>
                  <a:srgbClr val="FF0000"/>
                </a:solidFill>
                <a:latin typeface="Courier New" pitchFamily="49" charset="0"/>
                <a:cs typeface="Courier New" pitchFamily="49" charset="0"/>
              </a:rPr>
              <a:t>&lt;-</a:t>
            </a:r>
            <a:r>
              <a:rPr lang="el-GR" sz="3300" dirty="0" smtClean="0">
                <a:latin typeface="Courier New" pitchFamily="49" charset="0"/>
                <a:cs typeface="Courier New" pitchFamily="49" charset="0"/>
              </a:rPr>
              <a:t> </a:t>
            </a:r>
            <a:r>
              <a:rPr lang="el-GR" sz="3300" dirty="0">
                <a:latin typeface="Courier New" pitchFamily="49" charset="0"/>
                <a:cs typeface="Courier New" pitchFamily="49" charset="0"/>
              </a:rPr>
              <a:t>Σ</a:t>
            </a:r>
            <a:r>
              <a:rPr lang="el-GR" sz="3300" dirty="0" smtClean="0">
                <a:latin typeface="Courier New" pitchFamily="49" charset="0"/>
                <a:cs typeface="Courier New" pitchFamily="49" charset="0"/>
              </a:rPr>
              <a:t> </a:t>
            </a:r>
            <a:r>
              <a:rPr lang="el-GR" sz="3300" b="1" dirty="0">
                <a:solidFill>
                  <a:srgbClr val="FF0000"/>
                </a:solidFill>
                <a:latin typeface="Courier New" pitchFamily="49" charset="0"/>
                <a:cs typeface="Courier New" pitchFamily="49" charset="0"/>
              </a:rPr>
              <a:t>+</a:t>
            </a:r>
            <a:r>
              <a:rPr lang="el-GR" sz="3300" dirty="0" smtClean="0">
                <a:latin typeface="Courier New" pitchFamily="49" charset="0"/>
                <a:cs typeface="Courier New" pitchFamily="49" charset="0"/>
              </a:rPr>
              <a:t> </a:t>
            </a:r>
            <a:r>
              <a:rPr lang="el-GR" sz="3300" dirty="0">
                <a:latin typeface="Courier New" pitchFamily="49" charset="0"/>
                <a:cs typeface="Courier New" pitchFamily="49" charset="0"/>
              </a:rPr>
              <a:t>Χ</a:t>
            </a:r>
            <a:r>
              <a:rPr lang="el-GR" sz="3300" dirty="0" smtClean="0">
                <a:latin typeface="Courier New" pitchFamily="49" charset="0"/>
                <a:cs typeface="Courier New" pitchFamily="49" charset="0"/>
              </a:rPr>
              <a:t/>
            </a:r>
            <a:br>
              <a:rPr lang="el-GR" sz="3300" dirty="0" smtClean="0">
                <a:latin typeface="Courier New" pitchFamily="49" charset="0"/>
                <a:cs typeface="Courier New" pitchFamily="49" charset="0"/>
              </a:rPr>
            </a:br>
            <a:r>
              <a:rPr lang="el-GR" sz="3300" dirty="0" smtClean="0">
                <a:latin typeface="Courier New" pitchFamily="49" charset="0"/>
                <a:cs typeface="Courier New" pitchFamily="49" charset="0"/>
              </a:rPr>
              <a:t>     </a:t>
            </a:r>
            <a:r>
              <a:rPr lang="el-GR" sz="3300" b="1" dirty="0">
                <a:solidFill>
                  <a:schemeClr val="accent1">
                    <a:lumMod val="75000"/>
                  </a:schemeClr>
                </a:solidFill>
                <a:latin typeface="Courier New" pitchFamily="49" charset="0"/>
                <a:cs typeface="Courier New" pitchFamily="49" charset="0"/>
              </a:rPr>
              <a:t>ΤΕΛΟΣ_ΑΝ</a:t>
            </a:r>
            <a:r>
              <a:rPr lang="el-GR" sz="3300" dirty="0" smtClean="0">
                <a:latin typeface="Courier New" pitchFamily="49" charset="0"/>
                <a:cs typeface="Courier New" pitchFamily="49" charset="0"/>
              </a:rPr>
              <a:t/>
            </a:r>
            <a:br>
              <a:rPr lang="el-GR" sz="3300" dirty="0" smtClean="0">
                <a:latin typeface="Courier New" pitchFamily="49" charset="0"/>
                <a:cs typeface="Courier New" pitchFamily="49" charset="0"/>
              </a:rPr>
            </a:br>
            <a:r>
              <a:rPr lang="el-GR" sz="3300" dirty="0" smtClean="0">
                <a:latin typeface="Courier New" pitchFamily="49" charset="0"/>
                <a:cs typeface="Courier New" pitchFamily="49" charset="0"/>
              </a:rPr>
              <a:t>   </a:t>
            </a:r>
            <a:r>
              <a:rPr lang="el-GR" sz="3300" dirty="0" smtClean="0">
                <a:solidFill>
                  <a:schemeClr val="accent1">
                    <a:lumMod val="75000"/>
                  </a:schemeClr>
                </a:solidFill>
                <a:latin typeface="Courier New" pitchFamily="49" charset="0"/>
                <a:cs typeface="Courier New" pitchFamily="49" charset="0"/>
              </a:rPr>
              <a:t>  </a:t>
            </a:r>
            <a:r>
              <a:rPr lang="el-GR" sz="3300" b="1" dirty="0">
                <a:solidFill>
                  <a:schemeClr val="accent1">
                    <a:lumMod val="75000"/>
                  </a:schemeClr>
                </a:solidFill>
                <a:latin typeface="Courier New" pitchFamily="49" charset="0"/>
                <a:cs typeface="Courier New" pitchFamily="49" charset="0"/>
              </a:rPr>
              <a:t>ΓΡΑΨΕ</a:t>
            </a:r>
            <a:r>
              <a:rPr lang="el-GR" sz="3300" dirty="0" smtClean="0">
                <a:latin typeface="Courier New" pitchFamily="49" charset="0"/>
                <a:cs typeface="Courier New" pitchFamily="49" charset="0"/>
              </a:rPr>
              <a:t> </a:t>
            </a:r>
            <a:r>
              <a:rPr lang="el-GR" sz="3300" dirty="0">
                <a:latin typeface="Courier New" pitchFamily="49" charset="0"/>
                <a:cs typeface="Courier New" pitchFamily="49" charset="0"/>
              </a:rPr>
              <a:t>'</a:t>
            </a:r>
            <a:r>
              <a:rPr lang="el-GR" sz="3300" dirty="0">
                <a:solidFill>
                  <a:schemeClr val="accent4">
                    <a:lumMod val="75000"/>
                  </a:schemeClr>
                </a:solidFill>
                <a:latin typeface="Courier New" pitchFamily="49" charset="0"/>
                <a:cs typeface="Courier New" pitchFamily="49" charset="0"/>
              </a:rPr>
              <a:t>Σ</a:t>
            </a:r>
            <a:r>
              <a:rPr lang="el-GR" sz="3300" dirty="0" smtClean="0">
                <a:solidFill>
                  <a:schemeClr val="accent4">
                    <a:lumMod val="75000"/>
                  </a:schemeClr>
                </a:solidFill>
                <a:latin typeface="Courier New" pitchFamily="49" charset="0"/>
                <a:cs typeface="Courier New" pitchFamily="49" charset="0"/>
              </a:rPr>
              <a:t>= </a:t>
            </a:r>
            <a:r>
              <a:rPr lang="el-GR" sz="3300" dirty="0" smtClean="0">
                <a:latin typeface="Courier New" pitchFamily="49" charset="0"/>
                <a:cs typeface="Courier New" pitchFamily="49" charset="0"/>
              </a:rPr>
              <a:t>‘  </a:t>
            </a:r>
            <a:r>
              <a:rPr lang="el-GR" sz="3300" b="1" dirty="0" smtClean="0">
                <a:solidFill>
                  <a:srgbClr val="FF0000"/>
                </a:solidFill>
                <a:latin typeface="Courier New" pitchFamily="49" charset="0"/>
                <a:cs typeface="Courier New" pitchFamily="49" charset="0"/>
              </a:rPr>
              <a:t>,</a:t>
            </a:r>
            <a:r>
              <a:rPr lang="el-GR" sz="3300" dirty="0" smtClean="0">
                <a:solidFill>
                  <a:srgbClr val="FF0000"/>
                </a:solidFill>
                <a:latin typeface="Courier New" pitchFamily="49" charset="0"/>
                <a:cs typeface="Courier New" pitchFamily="49" charset="0"/>
              </a:rPr>
              <a:t> </a:t>
            </a:r>
            <a:r>
              <a:rPr lang="el-GR" sz="3300" dirty="0" smtClean="0">
                <a:latin typeface="Courier New" pitchFamily="49" charset="0"/>
                <a:cs typeface="Courier New" pitchFamily="49" charset="0"/>
              </a:rPr>
              <a:t>Σ</a:t>
            </a:r>
            <a:endParaRPr lang="el-GR" sz="3300" dirty="0">
              <a:latin typeface="Courier New" pitchFamily="49" charset="0"/>
              <a:cs typeface="Courier New" pitchFamily="49" charset="0"/>
            </a:endParaRPr>
          </a:p>
          <a:p>
            <a:pPr>
              <a:buNone/>
            </a:pPr>
            <a:r>
              <a:rPr lang="el-GR" sz="3300" dirty="0" smtClean="0">
                <a:latin typeface="Courier New" pitchFamily="49" charset="0"/>
                <a:cs typeface="Courier New" pitchFamily="49" charset="0"/>
              </a:rPr>
              <a:t> </a:t>
            </a:r>
            <a:r>
              <a:rPr lang="el-GR" sz="3300" dirty="0" smtClean="0">
                <a:solidFill>
                  <a:schemeClr val="accent1">
                    <a:lumMod val="75000"/>
                  </a:schemeClr>
                </a:solidFill>
                <a:latin typeface="Courier New" pitchFamily="49" charset="0"/>
                <a:cs typeface="Courier New" pitchFamily="49" charset="0"/>
              </a:rPr>
              <a:t> </a:t>
            </a:r>
            <a:r>
              <a:rPr lang="el-GR" sz="3300" b="1" dirty="0">
                <a:solidFill>
                  <a:schemeClr val="accent1">
                    <a:lumMod val="75000"/>
                  </a:schemeClr>
                </a:solidFill>
                <a:latin typeface="Courier New" pitchFamily="49" charset="0"/>
                <a:cs typeface="Courier New" pitchFamily="49" charset="0"/>
              </a:rPr>
              <a:t>ΤΕΛΟΣ_ΠΡΟΓΡΑΜΜΑΤΟΣ</a:t>
            </a:r>
            <a:r>
              <a:rPr lang="el-GR" sz="3300" dirty="0" smtClean="0">
                <a:solidFill>
                  <a:schemeClr val="accent1">
                    <a:lumMod val="75000"/>
                  </a:schemeClr>
                </a:solidFill>
                <a:latin typeface="Courier New" pitchFamily="49" charset="0"/>
                <a:cs typeface="Courier New" pitchFamily="49" charset="0"/>
              </a:rPr>
              <a:t> </a:t>
            </a:r>
            <a:endParaRPr lang="el-GR" sz="3300" b="1" dirty="0">
              <a:solidFill>
                <a:schemeClr val="accent1">
                  <a:lumMod val="75000"/>
                </a:schemeClr>
              </a:solidFill>
              <a:latin typeface="Courier New" pitchFamily="49" charset="0"/>
              <a:cs typeface="Courier New" pitchFamily="49" charset="0"/>
            </a:endParaRPr>
          </a:p>
          <a:p>
            <a:endParaRPr lang="el-GR" b="1" dirty="0"/>
          </a:p>
          <a:p>
            <a:endParaRPr lang="el-GR"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a:xfrm>
            <a:off x="314356" y="714356"/>
            <a:ext cx="4040188" cy="639762"/>
          </a:xfrm>
        </p:spPr>
        <p:txBody>
          <a:bodyPr/>
          <a:lstStyle/>
          <a:p>
            <a:pPr algn="ctr"/>
            <a:r>
              <a:rPr lang="el-GR" dirty="0" smtClean="0">
                <a:solidFill>
                  <a:srgbClr val="FF0000"/>
                </a:solidFill>
              </a:rPr>
              <a:t>ΜΕ</a:t>
            </a:r>
            <a:r>
              <a:rPr lang="el-GR" dirty="0" smtClean="0"/>
              <a:t> </a:t>
            </a:r>
            <a:r>
              <a:rPr lang="el-GR" dirty="0" smtClean="0">
                <a:solidFill>
                  <a:srgbClr val="FF0000"/>
                </a:solidFill>
              </a:rPr>
              <a:t>ΛΑΘΗ</a:t>
            </a:r>
            <a:endParaRPr lang="el-GR" dirty="0">
              <a:solidFill>
                <a:srgbClr val="FF0000"/>
              </a:solidFill>
            </a:endParaRPr>
          </a:p>
        </p:txBody>
      </p:sp>
      <p:sp>
        <p:nvSpPr>
          <p:cNvPr id="5" name="4 - Θέση κειμένου"/>
          <p:cNvSpPr>
            <a:spLocks noGrp="1"/>
          </p:cNvSpPr>
          <p:nvPr>
            <p:ph type="body" sz="half" idx="3"/>
          </p:nvPr>
        </p:nvSpPr>
        <p:spPr>
          <a:xfrm>
            <a:off x="4502181" y="714356"/>
            <a:ext cx="4041775" cy="639762"/>
          </a:xfrm>
        </p:spPr>
        <p:txBody>
          <a:bodyPr/>
          <a:lstStyle/>
          <a:p>
            <a:pPr algn="ctr"/>
            <a:r>
              <a:rPr lang="el-GR" dirty="0" smtClean="0">
                <a:solidFill>
                  <a:srgbClr val="FF0000"/>
                </a:solidFill>
              </a:rPr>
              <a:t>ΔΙΟΡΘΩΜΕΝΟ</a:t>
            </a:r>
            <a:endParaRPr lang="el-GR" dirty="0">
              <a:solidFill>
                <a:srgbClr val="FF0000"/>
              </a:solidFill>
            </a:endParaRPr>
          </a:p>
        </p:txBody>
      </p:sp>
      <p:sp>
        <p:nvSpPr>
          <p:cNvPr id="4" name="3 - Θέση περιεχομένου"/>
          <p:cNvSpPr>
            <a:spLocks noGrp="1"/>
          </p:cNvSpPr>
          <p:nvPr>
            <p:ph sz="quarter" idx="2"/>
          </p:nvPr>
        </p:nvSpPr>
        <p:spPr>
          <a:xfrm>
            <a:off x="214282" y="1714488"/>
            <a:ext cx="4572032" cy="4237040"/>
          </a:xfrm>
        </p:spPr>
        <p:txBody>
          <a:bodyPr>
            <a:normAutofit/>
          </a:bodyPr>
          <a:lstStyle/>
          <a:p>
            <a:pPr>
              <a:buNone/>
            </a:pPr>
            <a:r>
              <a:rPr lang="el-GR" sz="1800" b="1" dirty="0" smtClean="0">
                <a:solidFill>
                  <a:schemeClr val="accent1">
                    <a:lumMod val="75000"/>
                  </a:schemeClr>
                </a:solidFill>
                <a:latin typeface="Courier New" pitchFamily="49" charset="0"/>
                <a:cs typeface="Courier New" pitchFamily="49" charset="0"/>
              </a:rPr>
              <a:t>ΠΡΟΓΡΑΜΜΑ</a:t>
            </a:r>
            <a:r>
              <a:rPr lang="el-GR" sz="1800" dirty="0" smtClean="0">
                <a:latin typeface="Courier New" pitchFamily="49" charset="0"/>
                <a:cs typeface="Courier New" pitchFamily="49" charset="0"/>
              </a:rPr>
              <a:t>  </a:t>
            </a:r>
            <a:r>
              <a:rPr lang="el-GR" sz="1800" dirty="0" err="1" smtClean="0">
                <a:latin typeface="Courier New" pitchFamily="49" charset="0"/>
                <a:cs typeface="Courier New" pitchFamily="49" charset="0"/>
              </a:rPr>
              <a:t>Άθρ_θετικών_αριθμών</a:t>
            </a:r>
            <a:r>
              <a:rPr lang="el-GR" sz="1800" dirty="0" smtClean="0">
                <a:latin typeface="Courier New" pitchFamily="49" charset="0"/>
                <a:cs typeface="Courier New" pitchFamily="49" charset="0"/>
              </a:rPr>
              <a:t/>
            </a:r>
            <a:br>
              <a:rPr lang="el-GR" sz="1800" dirty="0" smtClean="0">
                <a:latin typeface="Courier New" pitchFamily="49" charset="0"/>
                <a:cs typeface="Courier New" pitchFamily="49" charset="0"/>
              </a:rPr>
            </a:br>
            <a:r>
              <a:rPr lang="el-GR" sz="1800" dirty="0" smtClean="0">
                <a:latin typeface="Courier New" pitchFamily="49" charset="0"/>
                <a:cs typeface="Courier New" pitchFamily="49" charset="0"/>
              </a:rPr>
              <a:t>  </a:t>
            </a:r>
            <a:r>
              <a:rPr lang="el-GR" sz="1800" b="1" dirty="0" smtClean="0">
                <a:solidFill>
                  <a:schemeClr val="accent1">
                    <a:lumMod val="75000"/>
                  </a:schemeClr>
                </a:solidFill>
                <a:latin typeface="Courier New" pitchFamily="49" charset="0"/>
                <a:cs typeface="Courier New" pitchFamily="49" charset="0"/>
              </a:rPr>
              <a:t>ΜΕΤΑΒΛΗΤΕΣ</a:t>
            </a:r>
            <a:r>
              <a:rPr lang="el-GR" sz="1800" dirty="0" smtClean="0">
                <a:latin typeface="Courier New" pitchFamily="49" charset="0"/>
                <a:cs typeface="Courier New" pitchFamily="49" charset="0"/>
              </a:rPr>
              <a:t/>
            </a:r>
            <a:br>
              <a:rPr lang="el-GR" sz="1800" dirty="0" smtClean="0">
                <a:latin typeface="Courier New" pitchFamily="49" charset="0"/>
                <a:cs typeface="Courier New" pitchFamily="49" charset="0"/>
              </a:rPr>
            </a:br>
            <a:r>
              <a:rPr lang="el-GR" sz="1800" dirty="0" smtClean="0">
                <a:latin typeface="Courier New" pitchFamily="49" charset="0"/>
                <a:cs typeface="Courier New" pitchFamily="49" charset="0"/>
              </a:rPr>
              <a:t>  </a:t>
            </a:r>
            <a:r>
              <a:rPr lang="el-GR" sz="1800" b="1" dirty="0" smtClean="0">
                <a:solidFill>
                  <a:schemeClr val="accent1">
                    <a:lumMod val="75000"/>
                  </a:schemeClr>
                </a:solidFill>
                <a:latin typeface="Courier New" pitchFamily="49" charset="0"/>
                <a:cs typeface="Courier New" pitchFamily="49" charset="0"/>
              </a:rPr>
              <a:t>ΑΚΕΡΑΙΕΣ</a:t>
            </a:r>
            <a:r>
              <a:rPr lang="el-GR" sz="1800" b="1" dirty="0" smtClean="0">
                <a:latin typeface="Courier New" pitchFamily="49" charset="0"/>
                <a:cs typeface="Courier New" pitchFamily="49" charset="0"/>
              </a:rPr>
              <a:t>:</a:t>
            </a:r>
            <a:r>
              <a:rPr lang="el-GR" sz="1800" dirty="0" smtClean="0">
                <a:latin typeface="Courier New" pitchFamily="49" charset="0"/>
                <a:cs typeface="Courier New" pitchFamily="49" charset="0"/>
              </a:rPr>
              <a:t> Σ</a:t>
            </a:r>
            <a:r>
              <a:rPr lang="el-GR" sz="1800" b="1" dirty="0" smtClean="0">
                <a:solidFill>
                  <a:srgbClr val="FF0000"/>
                </a:solidFill>
                <a:latin typeface="Courier New" pitchFamily="49" charset="0"/>
                <a:cs typeface="Courier New" pitchFamily="49" charset="0"/>
              </a:rPr>
              <a:t>,</a:t>
            </a:r>
            <a:r>
              <a:rPr lang="el-GR" sz="1800" dirty="0" smtClean="0">
                <a:latin typeface="Courier New" pitchFamily="49" charset="0"/>
                <a:cs typeface="Courier New" pitchFamily="49" charset="0"/>
              </a:rPr>
              <a:t>Χ</a:t>
            </a:r>
            <a:r>
              <a:rPr lang="el-GR" sz="1800" b="1" dirty="0" smtClean="0">
                <a:solidFill>
                  <a:srgbClr val="FF0000"/>
                </a:solidFill>
                <a:latin typeface="Courier New" pitchFamily="49" charset="0"/>
                <a:cs typeface="Courier New" pitchFamily="49" charset="0"/>
              </a:rPr>
              <a:t>,</a:t>
            </a:r>
            <a:r>
              <a:rPr lang="el-GR" sz="1800" dirty="0" smtClean="0">
                <a:latin typeface="Courier New" pitchFamily="49" charset="0"/>
                <a:cs typeface="Courier New" pitchFamily="49" charset="0"/>
              </a:rPr>
              <a:t>Ι</a:t>
            </a:r>
            <a:br>
              <a:rPr lang="el-GR" sz="1800" dirty="0" smtClean="0">
                <a:latin typeface="Courier New" pitchFamily="49" charset="0"/>
                <a:cs typeface="Courier New" pitchFamily="49" charset="0"/>
              </a:rPr>
            </a:br>
            <a:r>
              <a:rPr lang="el-GR" sz="1800" dirty="0" smtClean="0">
                <a:latin typeface="Courier New" pitchFamily="49" charset="0"/>
                <a:cs typeface="Courier New" pitchFamily="49" charset="0"/>
              </a:rPr>
              <a:t>   Σ </a:t>
            </a:r>
            <a:r>
              <a:rPr lang="el-GR" sz="1800" b="1" dirty="0" smtClean="0">
                <a:solidFill>
                  <a:srgbClr val="FF0000"/>
                </a:solidFill>
                <a:latin typeface="Courier New" pitchFamily="49" charset="0"/>
                <a:cs typeface="Courier New" pitchFamily="49" charset="0"/>
              </a:rPr>
              <a:t>&lt;-</a:t>
            </a:r>
            <a:r>
              <a:rPr lang="el-GR" sz="1800" dirty="0" smtClean="0">
                <a:latin typeface="Courier New" pitchFamily="49" charset="0"/>
                <a:cs typeface="Courier New" pitchFamily="49" charset="0"/>
              </a:rPr>
              <a:t> 0</a:t>
            </a:r>
            <a:br>
              <a:rPr lang="el-GR" sz="1800" dirty="0" smtClean="0">
                <a:latin typeface="Courier New" pitchFamily="49" charset="0"/>
                <a:cs typeface="Courier New" pitchFamily="49" charset="0"/>
              </a:rPr>
            </a:br>
            <a:r>
              <a:rPr lang="el-GR" sz="1800" dirty="0" smtClean="0">
                <a:latin typeface="Courier New" pitchFamily="49" charset="0"/>
                <a:cs typeface="Courier New" pitchFamily="49" charset="0"/>
              </a:rPr>
              <a:t>   </a:t>
            </a:r>
            <a:r>
              <a:rPr lang="el-GR" sz="1800" b="1" dirty="0" smtClean="0">
                <a:solidFill>
                  <a:schemeClr val="accent1">
                    <a:lumMod val="75000"/>
                  </a:schemeClr>
                </a:solidFill>
                <a:latin typeface="Courier New" pitchFamily="49" charset="0"/>
                <a:cs typeface="Courier New" pitchFamily="49" charset="0"/>
              </a:rPr>
              <a:t>ΓΙΑ</a:t>
            </a:r>
            <a:r>
              <a:rPr lang="el-GR" sz="1800" dirty="0" smtClean="0">
                <a:latin typeface="Courier New" pitchFamily="49" charset="0"/>
                <a:cs typeface="Courier New" pitchFamily="49" charset="0"/>
              </a:rPr>
              <a:t> Ι</a:t>
            </a:r>
            <a:r>
              <a:rPr lang="el-GR" sz="1800" dirty="0" smtClean="0">
                <a:solidFill>
                  <a:schemeClr val="accent1">
                    <a:lumMod val="75000"/>
                  </a:schemeClr>
                </a:solidFill>
                <a:latin typeface="Courier New" pitchFamily="49" charset="0"/>
                <a:cs typeface="Courier New" pitchFamily="49" charset="0"/>
              </a:rPr>
              <a:t> </a:t>
            </a:r>
            <a:r>
              <a:rPr lang="el-GR" sz="1800" b="1" dirty="0" smtClean="0">
                <a:solidFill>
                  <a:schemeClr val="accent1">
                    <a:lumMod val="75000"/>
                  </a:schemeClr>
                </a:solidFill>
                <a:latin typeface="Courier New" pitchFamily="49" charset="0"/>
                <a:cs typeface="Courier New" pitchFamily="49" charset="0"/>
              </a:rPr>
              <a:t>ΑΠΟ</a:t>
            </a:r>
            <a:r>
              <a:rPr lang="el-GR" sz="1800" dirty="0" smtClean="0">
                <a:latin typeface="Courier New" pitchFamily="49" charset="0"/>
                <a:cs typeface="Courier New" pitchFamily="49" charset="0"/>
              </a:rPr>
              <a:t> </a:t>
            </a:r>
            <a:r>
              <a:rPr lang="el-GR" sz="1800" dirty="0" smtClean="0">
                <a:solidFill>
                  <a:srgbClr val="00B050"/>
                </a:solidFill>
                <a:latin typeface="Courier New" pitchFamily="49" charset="0"/>
                <a:cs typeface="Courier New" pitchFamily="49" charset="0"/>
              </a:rPr>
              <a:t>1</a:t>
            </a:r>
            <a:r>
              <a:rPr lang="el-GR" sz="1800" dirty="0" smtClean="0">
                <a:latin typeface="Courier New" pitchFamily="49" charset="0"/>
                <a:cs typeface="Courier New" pitchFamily="49" charset="0"/>
              </a:rPr>
              <a:t> ΕΩΣ </a:t>
            </a:r>
            <a:r>
              <a:rPr lang="el-GR" sz="1800" dirty="0" smtClean="0">
                <a:solidFill>
                  <a:srgbClr val="00B050"/>
                </a:solidFill>
                <a:latin typeface="Courier New" pitchFamily="49" charset="0"/>
                <a:cs typeface="Courier New" pitchFamily="49" charset="0"/>
              </a:rPr>
              <a:t>10</a:t>
            </a:r>
            <a:r>
              <a:rPr lang="el-GR" sz="1800" dirty="0" smtClean="0">
                <a:latin typeface="Courier New" pitchFamily="49" charset="0"/>
                <a:cs typeface="Courier New" pitchFamily="49" charset="0"/>
              </a:rPr>
              <a:t/>
            </a:r>
            <a:br>
              <a:rPr lang="el-GR" sz="1800" dirty="0" smtClean="0">
                <a:latin typeface="Courier New" pitchFamily="49" charset="0"/>
                <a:cs typeface="Courier New" pitchFamily="49" charset="0"/>
              </a:rPr>
            </a:br>
            <a:r>
              <a:rPr lang="el-GR" sz="1800" dirty="0" smtClean="0">
                <a:latin typeface="Courier New" pitchFamily="49" charset="0"/>
                <a:cs typeface="Courier New" pitchFamily="49" charset="0"/>
              </a:rPr>
              <a:t>    </a:t>
            </a:r>
            <a:r>
              <a:rPr lang="el-GR" sz="1800" dirty="0" smtClean="0">
                <a:solidFill>
                  <a:schemeClr val="accent1">
                    <a:lumMod val="75000"/>
                  </a:schemeClr>
                </a:solidFill>
                <a:latin typeface="Courier New" pitchFamily="49" charset="0"/>
                <a:cs typeface="Courier New" pitchFamily="49" charset="0"/>
              </a:rPr>
              <a:t> </a:t>
            </a:r>
            <a:r>
              <a:rPr lang="el-GR" sz="1800" b="1" dirty="0" smtClean="0">
                <a:solidFill>
                  <a:schemeClr val="accent1">
                    <a:lumMod val="75000"/>
                  </a:schemeClr>
                </a:solidFill>
                <a:latin typeface="Courier New" pitchFamily="49" charset="0"/>
                <a:cs typeface="Courier New" pitchFamily="49" charset="0"/>
              </a:rPr>
              <a:t>ΓΡΑΨΕ</a:t>
            </a:r>
            <a:r>
              <a:rPr lang="el-GR" sz="1800" dirty="0" smtClean="0">
                <a:latin typeface="Courier New" pitchFamily="49" charset="0"/>
                <a:cs typeface="Courier New" pitchFamily="49" charset="0"/>
              </a:rPr>
              <a:t> </a:t>
            </a:r>
            <a:r>
              <a:rPr lang="el-GR" sz="1800" dirty="0" smtClean="0">
                <a:solidFill>
                  <a:schemeClr val="accent4">
                    <a:lumMod val="75000"/>
                  </a:schemeClr>
                </a:solidFill>
                <a:latin typeface="Courier New" pitchFamily="49" charset="0"/>
                <a:cs typeface="Courier New" pitchFamily="49" charset="0"/>
              </a:rPr>
              <a:t>'Δώσε έναν ακέραιο αριθμό</a:t>
            </a:r>
            <a:r>
              <a:rPr lang="el-GR" sz="1800" dirty="0" smtClean="0">
                <a:latin typeface="Courier New" pitchFamily="49" charset="0"/>
                <a:cs typeface="Courier New" pitchFamily="49" charset="0"/>
              </a:rPr>
              <a:t>'</a:t>
            </a:r>
            <a:br>
              <a:rPr lang="el-GR" sz="1800" dirty="0" smtClean="0">
                <a:latin typeface="Courier New" pitchFamily="49" charset="0"/>
                <a:cs typeface="Courier New" pitchFamily="49" charset="0"/>
              </a:rPr>
            </a:br>
            <a:r>
              <a:rPr lang="el-GR" sz="1800" dirty="0" smtClean="0">
                <a:latin typeface="Courier New" pitchFamily="49" charset="0"/>
                <a:cs typeface="Courier New" pitchFamily="49" charset="0"/>
              </a:rPr>
              <a:t>   </a:t>
            </a:r>
            <a:r>
              <a:rPr lang="el-GR" sz="1800" dirty="0" smtClean="0">
                <a:solidFill>
                  <a:schemeClr val="accent1">
                    <a:lumMod val="75000"/>
                  </a:schemeClr>
                </a:solidFill>
                <a:latin typeface="Courier New" pitchFamily="49" charset="0"/>
                <a:cs typeface="Courier New" pitchFamily="49" charset="0"/>
              </a:rPr>
              <a:t>  </a:t>
            </a:r>
            <a:r>
              <a:rPr lang="el-GR" sz="1800" b="1" dirty="0" smtClean="0">
                <a:solidFill>
                  <a:schemeClr val="accent1">
                    <a:lumMod val="75000"/>
                  </a:schemeClr>
                </a:solidFill>
                <a:latin typeface="Courier New" pitchFamily="49" charset="0"/>
                <a:cs typeface="Courier New" pitchFamily="49" charset="0"/>
              </a:rPr>
              <a:t>ΔΙΑΒΑΣΕ</a:t>
            </a:r>
            <a:r>
              <a:rPr lang="el-GR" sz="1800" dirty="0" smtClean="0">
                <a:latin typeface="Courier New" pitchFamily="49" charset="0"/>
                <a:cs typeface="Courier New" pitchFamily="49" charset="0"/>
              </a:rPr>
              <a:t> Χ</a:t>
            </a:r>
            <a:br>
              <a:rPr lang="el-GR" sz="1800" dirty="0" smtClean="0">
                <a:latin typeface="Courier New" pitchFamily="49" charset="0"/>
                <a:cs typeface="Courier New" pitchFamily="49" charset="0"/>
              </a:rPr>
            </a:br>
            <a:r>
              <a:rPr lang="el-GR" sz="1800" dirty="0" smtClean="0">
                <a:latin typeface="Courier New" pitchFamily="49" charset="0"/>
                <a:cs typeface="Courier New" pitchFamily="49" charset="0"/>
              </a:rPr>
              <a:t>     </a:t>
            </a:r>
            <a:r>
              <a:rPr lang="el-GR" sz="1800" b="1" dirty="0" smtClean="0">
                <a:solidFill>
                  <a:schemeClr val="accent1">
                    <a:lumMod val="75000"/>
                  </a:schemeClr>
                </a:solidFill>
                <a:latin typeface="Courier New" pitchFamily="49" charset="0"/>
                <a:cs typeface="Courier New" pitchFamily="49" charset="0"/>
              </a:rPr>
              <a:t>ΑΝ</a:t>
            </a:r>
            <a:r>
              <a:rPr lang="el-GR" sz="1800" dirty="0" smtClean="0">
                <a:latin typeface="Courier New" pitchFamily="49" charset="0"/>
                <a:cs typeface="Courier New" pitchFamily="49" charset="0"/>
              </a:rPr>
              <a:t> Χ </a:t>
            </a:r>
            <a:r>
              <a:rPr lang="el-GR" sz="1800" b="1" dirty="0" smtClean="0">
                <a:solidFill>
                  <a:srgbClr val="FF0000"/>
                </a:solidFill>
                <a:latin typeface="Courier New" pitchFamily="49" charset="0"/>
                <a:cs typeface="Courier New" pitchFamily="49" charset="0"/>
              </a:rPr>
              <a:t>&gt;</a:t>
            </a:r>
            <a:r>
              <a:rPr lang="el-GR" sz="1800" dirty="0" smtClean="0">
                <a:latin typeface="Courier New" pitchFamily="49" charset="0"/>
                <a:cs typeface="Courier New" pitchFamily="49" charset="0"/>
              </a:rPr>
              <a:t> </a:t>
            </a:r>
            <a:r>
              <a:rPr lang="el-GR" sz="1800" dirty="0" smtClean="0">
                <a:solidFill>
                  <a:srgbClr val="00B050"/>
                </a:solidFill>
                <a:latin typeface="Courier New" pitchFamily="49" charset="0"/>
                <a:cs typeface="Courier New" pitchFamily="49" charset="0"/>
              </a:rPr>
              <a:t>0</a:t>
            </a:r>
            <a:r>
              <a:rPr lang="el-GR" sz="1800" dirty="0" smtClean="0">
                <a:latin typeface="Courier New" pitchFamily="49" charset="0"/>
                <a:cs typeface="Courier New" pitchFamily="49" charset="0"/>
              </a:rPr>
              <a:t/>
            </a:r>
            <a:br>
              <a:rPr lang="el-GR" sz="1800" dirty="0" smtClean="0">
                <a:latin typeface="Courier New" pitchFamily="49" charset="0"/>
                <a:cs typeface="Courier New" pitchFamily="49" charset="0"/>
              </a:rPr>
            </a:br>
            <a:r>
              <a:rPr lang="el-GR" sz="1800" dirty="0" smtClean="0">
                <a:latin typeface="Courier New" pitchFamily="49" charset="0"/>
                <a:cs typeface="Courier New" pitchFamily="49" charset="0"/>
              </a:rPr>
              <a:t>        Σ </a:t>
            </a:r>
            <a:r>
              <a:rPr lang="el-GR" sz="1800" b="1" dirty="0" smtClean="0">
                <a:solidFill>
                  <a:srgbClr val="FF0000"/>
                </a:solidFill>
                <a:latin typeface="Courier New" pitchFamily="49" charset="0"/>
                <a:cs typeface="Courier New" pitchFamily="49" charset="0"/>
              </a:rPr>
              <a:t>&lt;-</a:t>
            </a:r>
            <a:r>
              <a:rPr lang="el-GR" sz="1800" dirty="0" smtClean="0">
                <a:latin typeface="Courier New" pitchFamily="49" charset="0"/>
                <a:cs typeface="Courier New" pitchFamily="49" charset="0"/>
              </a:rPr>
              <a:t> Σ </a:t>
            </a:r>
            <a:r>
              <a:rPr lang="el-GR" sz="1800" b="1" dirty="0" smtClean="0">
                <a:solidFill>
                  <a:srgbClr val="FF0000"/>
                </a:solidFill>
                <a:latin typeface="Courier New" pitchFamily="49" charset="0"/>
                <a:cs typeface="Courier New" pitchFamily="49" charset="0"/>
              </a:rPr>
              <a:t>+</a:t>
            </a:r>
            <a:r>
              <a:rPr lang="el-GR" sz="1800" dirty="0" smtClean="0">
                <a:latin typeface="Courier New" pitchFamily="49" charset="0"/>
                <a:cs typeface="Courier New" pitchFamily="49" charset="0"/>
              </a:rPr>
              <a:t> Χ</a:t>
            </a:r>
            <a:br>
              <a:rPr lang="el-GR" sz="1800" dirty="0" smtClean="0">
                <a:latin typeface="Courier New" pitchFamily="49" charset="0"/>
                <a:cs typeface="Courier New" pitchFamily="49" charset="0"/>
              </a:rPr>
            </a:br>
            <a:r>
              <a:rPr lang="el-GR" sz="1800" dirty="0" smtClean="0">
                <a:latin typeface="Courier New" pitchFamily="49" charset="0"/>
                <a:cs typeface="Courier New" pitchFamily="49" charset="0"/>
              </a:rPr>
              <a:t>     </a:t>
            </a:r>
            <a:r>
              <a:rPr lang="el-GR" sz="1800" b="1" dirty="0" smtClean="0">
                <a:solidFill>
                  <a:schemeClr val="accent1">
                    <a:lumMod val="75000"/>
                  </a:schemeClr>
                </a:solidFill>
                <a:latin typeface="Courier New" pitchFamily="49" charset="0"/>
                <a:cs typeface="Courier New" pitchFamily="49" charset="0"/>
              </a:rPr>
              <a:t>ΤΕΛΟΣ_ΑΝ</a:t>
            </a:r>
            <a:r>
              <a:rPr lang="el-GR" sz="1800" dirty="0" smtClean="0">
                <a:latin typeface="Courier New" pitchFamily="49" charset="0"/>
                <a:cs typeface="Courier New" pitchFamily="49" charset="0"/>
              </a:rPr>
              <a:t/>
            </a:r>
            <a:br>
              <a:rPr lang="el-GR" sz="1800" dirty="0" smtClean="0">
                <a:latin typeface="Courier New" pitchFamily="49" charset="0"/>
                <a:cs typeface="Courier New" pitchFamily="49" charset="0"/>
              </a:rPr>
            </a:br>
            <a:r>
              <a:rPr lang="el-GR" sz="1800" dirty="0" smtClean="0">
                <a:solidFill>
                  <a:schemeClr val="accent1">
                    <a:lumMod val="75000"/>
                  </a:schemeClr>
                </a:solidFill>
                <a:latin typeface="Courier New" pitchFamily="49" charset="0"/>
                <a:cs typeface="Courier New" pitchFamily="49" charset="0"/>
              </a:rPr>
              <a:t>   </a:t>
            </a:r>
            <a:r>
              <a:rPr lang="el-GR" sz="1800" b="1" dirty="0" smtClean="0">
                <a:solidFill>
                  <a:schemeClr val="accent1">
                    <a:lumMod val="75000"/>
                  </a:schemeClr>
                </a:solidFill>
                <a:latin typeface="Courier New" pitchFamily="49" charset="0"/>
                <a:cs typeface="Courier New" pitchFamily="49" charset="0"/>
              </a:rPr>
              <a:t>ΓΡΑΨΕ</a:t>
            </a:r>
            <a:r>
              <a:rPr lang="el-GR" sz="1800" dirty="0" smtClean="0">
                <a:latin typeface="Courier New" pitchFamily="49" charset="0"/>
                <a:cs typeface="Courier New" pitchFamily="49" charset="0"/>
              </a:rPr>
              <a:t> '</a:t>
            </a:r>
            <a:r>
              <a:rPr lang="el-GR" sz="1800" dirty="0" smtClean="0">
                <a:solidFill>
                  <a:schemeClr val="accent4">
                    <a:lumMod val="75000"/>
                  </a:schemeClr>
                </a:solidFill>
                <a:latin typeface="Courier New" pitchFamily="49" charset="0"/>
                <a:cs typeface="Courier New" pitchFamily="49" charset="0"/>
              </a:rPr>
              <a:t>Σ= </a:t>
            </a:r>
            <a:r>
              <a:rPr lang="el-GR" sz="1800" dirty="0" smtClean="0">
                <a:latin typeface="Courier New" pitchFamily="49" charset="0"/>
                <a:cs typeface="Courier New" pitchFamily="49" charset="0"/>
              </a:rPr>
              <a:t>‘  </a:t>
            </a:r>
            <a:r>
              <a:rPr lang="el-GR" sz="1800" b="1" dirty="0" smtClean="0">
                <a:solidFill>
                  <a:srgbClr val="FF0000"/>
                </a:solidFill>
                <a:latin typeface="Courier New" pitchFamily="49" charset="0"/>
                <a:cs typeface="Courier New" pitchFamily="49" charset="0"/>
              </a:rPr>
              <a:t>,</a:t>
            </a:r>
            <a:r>
              <a:rPr lang="el-GR" sz="1800" dirty="0" smtClean="0">
                <a:solidFill>
                  <a:srgbClr val="FF0000"/>
                </a:solidFill>
                <a:latin typeface="Courier New" pitchFamily="49" charset="0"/>
                <a:cs typeface="Courier New" pitchFamily="49" charset="0"/>
              </a:rPr>
              <a:t> </a:t>
            </a:r>
            <a:r>
              <a:rPr lang="el-GR" sz="1800" dirty="0" smtClean="0">
                <a:latin typeface="Courier New" pitchFamily="49" charset="0"/>
                <a:cs typeface="Courier New" pitchFamily="49" charset="0"/>
              </a:rPr>
              <a:t>Σ</a:t>
            </a:r>
          </a:p>
          <a:p>
            <a:pPr>
              <a:buNone/>
            </a:pPr>
            <a:r>
              <a:rPr lang="el-GR" sz="1800" dirty="0" smtClean="0">
                <a:latin typeface="Courier New" pitchFamily="49" charset="0"/>
                <a:cs typeface="Courier New" pitchFamily="49" charset="0"/>
              </a:rPr>
              <a:t> </a:t>
            </a:r>
            <a:r>
              <a:rPr lang="el-GR" sz="1800" b="1" dirty="0" smtClean="0">
                <a:solidFill>
                  <a:schemeClr val="accent1">
                    <a:lumMod val="75000"/>
                  </a:schemeClr>
                </a:solidFill>
                <a:latin typeface="Courier New" pitchFamily="49" charset="0"/>
                <a:cs typeface="Courier New" pitchFamily="49" charset="0"/>
              </a:rPr>
              <a:t>ΤΕΛΟΣ_ΠΡΟΓΡΑΜΜΑΤΟΣ</a:t>
            </a:r>
            <a:endParaRPr lang="el-GR" sz="1800" dirty="0">
              <a:latin typeface="Courier New" pitchFamily="49" charset="0"/>
              <a:cs typeface="Courier New" pitchFamily="49" charset="0"/>
            </a:endParaRPr>
          </a:p>
        </p:txBody>
      </p:sp>
      <p:sp>
        <p:nvSpPr>
          <p:cNvPr id="6" name="5 - Θέση περιεχομένου"/>
          <p:cNvSpPr>
            <a:spLocks noGrp="1"/>
          </p:cNvSpPr>
          <p:nvPr>
            <p:ph sz="quarter" idx="4"/>
          </p:nvPr>
        </p:nvSpPr>
        <p:spPr>
          <a:xfrm>
            <a:off x="4643438" y="1714488"/>
            <a:ext cx="4286280" cy="4165602"/>
          </a:xfrm>
        </p:spPr>
        <p:txBody>
          <a:bodyPr>
            <a:normAutofit lnSpcReduction="10000"/>
          </a:bodyPr>
          <a:lstStyle/>
          <a:p>
            <a:pPr>
              <a:buNone/>
            </a:pPr>
            <a:r>
              <a:rPr lang="el-GR" sz="1800" b="1" dirty="0" smtClean="0">
                <a:solidFill>
                  <a:schemeClr val="accent1">
                    <a:lumMod val="75000"/>
                  </a:schemeClr>
                </a:solidFill>
                <a:latin typeface="Courier New" pitchFamily="49" charset="0"/>
                <a:cs typeface="Courier New" pitchFamily="49" charset="0"/>
              </a:rPr>
              <a:t>ΠΡΟΓΡΑΜΜΑ</a:t>
            </a:r>
            <a:r>
              <a:rPr lang="el-GR" sz="1800" dirty="0" smtClean="0">
                <a:latin typeface="Courier New" pitchFamily="49" charset="0"/>
                <a:cs typeface="Courier New" pitchFamily="49" charset="0"/>
              </a:rPr>
              <a:t>  </a:t>
            </a:r>
            <a:r>
              <a:rPr lang="el-GR" sz="1800" dirty="0" err="1" smtClean="0">
                <a:latin typeface="Courier New" pitchFamily="49" charset="0"/>
                <a:cs typeface="Courier New" pitchFamily="49" charset="0"/>
              </a:rPr>
              <a:t>Άθρ_θετικών_αριθμών</a:t>
            </a:r>
            <a:r>
              <a:rPr lang="el-GR" sz="1800" dirty="0" smtClean="0">
                <a:latin typeface="Courier New" pitchFamily="49" charset="0"/>
                <a:cs typeface="Courier New" pitchFamily="49" charset="0"/>
              </a:rPr>
              <a:t/>
            </a:r>
            <a:br>
              <a:rPr lang="el-GR" sz="1800" dirty="0" smtClean="0">
                <a:latin typeface="Courier New" pitchFamily="49" charset="0"/>
                <a:cs typeface="Courier New" pitchFamily="49" charset="0"/>
              </a:rPr>
            </a:br>
            <a:r>
              <a:rPr lang="el-GR" sz="1800" b="1" dirty="0" smtClean="0">
                <a:solidFill>
                  <a:schemeClr val="accent1">
                    <a:lumMod val="75000"/>
                  </a:schemeClr>
                </a:solidFill>
                <a:latin typeface="Courier New" pitchFamily="49" charset="0"/>
                <a:cs typeface="Courier New" pitchFamily="49" charset="0"/>
              </a:rPr>
              <a:t>ΜΕΤΑΒΛΗΤΕΣ</a:t>
            </a:r>
            <a:r>
              <a:rPr lang="el-GR" sz="1800" dirty="0" smtClean="0">
                <a:latin typeface="Courier New" pitchFamily="49" charset="0"/>
                <a:cs typeface="Courier New" pitchFamily="49" charset="0"/>
              </a:rPr>
              <a:t/>
            </a:r>
            <a:br>
              <a:rPr lang="el-GR" sz="1800" dirty="0" smtClean="0">
                <a:latin typeface="Courier New" pitchFamily="49" charset="0"/>
                <a:cs typeface="Courier New" pitchFamily="49" charset="0"/>
              </a:rPr>
            </a:br>
            <a:r>
              <a:rPr lang="el-GR" sz="1800" dirty="0" smtClean="0">
                <a:latin typeface="Courier New" pitchFamily="49" charset="0"/>
                <a:cs typeface="Courier New" pitchFamily="49" charset="0"/>
              </a:rPr>
              <a:t> </a:t>
            </a:r>
            <a:r>
              <a:rPr lang="el-GR" sz="1800" b="1" dirty="0" smtClean="0">
                <a:solidFill>
                  <a:schemeClr val="accent1">
                    <a:lumMod val="75000"/>
                  </a:schemeClr>
                </a:solidFill>
                <a:latin typeface="Courier New" pitchFamily="49" charset="0"/>
                <a:cs typeface="Courier New" pitchFamily="49" charset="0"/>
              </a:rPr>
              <a:t>ΑΚΕΡΑΙΕΣ</a:t>
            </a:r>
            <a:r>
              <a:rPr lang="el-GR" sz="1800" b="1" dirty="0" smtClean="0">
                <a:latin typeface="Courier New" pitchFamily="49" charset="0"/>
                <a:cs typeface="Courier New" pitchFamily="49" charset="0"/>
              </a:rPr>
              <a:t>:</a:t>
            </a:r>
            <a:r>
              <a:rPr lang="el-GR" sz="1800" dirty="0" smtClean="0">
                <a:latin typeface="Courier New" pitchFamily="49" charset="0"/>
                <a:cs typeface="Courier New" pitchFamily="49" charset="0"/>
              </a:rPr>
              <a:t> Σ</a:t>
            </a:r>
            <a:r>
              <a:rPr lang="el-GR" sz="1800" b="1" dirty="0" smtClean="0">
                <a:solidFill>
                  <a:srgbClr val="FF0000"/>
                </a:solidFill>
                <a:latin typeface="Courier New" pitchFamily="49" charset="0"/>
                <a:cs typeface="Courier New" pitchFamily="49" charset="0"/>
              </a:rPr>
              <a:t>,</a:t>
            </a:r>
            <a:r>
              <a:rPr lang="el-GR" sz="1800" dirty="0" smtClean="0">
                <a:latin typeface="Courier New" pitchFamily="49" charset="0"/>
                <a:cs typeface="Courier New" pitchFamily="49" charset="0"/>
              </a:rPr>
              <a:t>Χ</a:t>
            </a:r>
            <a:r>
              <a:rPr lang="el-GR" sz="1800" b="1" dirty="0" smtClean="0">
                <a:solidFill>
                  <a:srgbClr val="FF0000"/>
                </a:solidFill>
                <a:latin typeface="Courier New" pitchFamily="49" charset="0"/>
                <a:cs typeface="Courier New" pitchFamily="49" charset="0"/>
              </a:rPr>
              <a:t>,</a:t>
            </a:r>
            <a:r>
              <a:rPr lang="el-GR" sz="1800" dirty="0" smtClean="0">
                <a:latin typeface="Courier New" pitchFamily="49" charset="0"/>
                <a:cs typeface="Courier New" pitchFamily="49" charset="0"/>
              </a:rPr>
              <a:t>Ι</a:t>
            </a:r>
          </a:p>
          <a:p>
            <a:pPr>
              <a:buNone/>
            </a:pPr>
            <a:r>
              <a:rPr lang="el-GR" sz="1800" b="1" dirty="0" smtClean="0">
                <a:solidFill>
                  <a:srgbClr val="FFC000"/>
                </a:solidFill>
                <a:latin typeface="Courier New" pitchFamily="49" charset="0"/>
                <a:cs typeface="Courier New" pitchFamily="49" charset="0"/>
              </a:rPr>
              <a:t>   ΑΡΧΗ</a:t>
            </a:r>
            <a:r>
              <a:rPr lang="el-GR" sz="1800" dirty="0" smtClean="0">
                <a:latin typeface="Courier New" pitchFamily="49" charset="0"/>
                <a:cs typeface="Courier New" pitchFamily="49" charset="0"/>
              </a:rPr>
              <a:t/>
            </a:r>
            <a:br>
              <a:rPr lang="el-GR" sz="1800" dirty="0" smtClean="0">
                <a:latin typeface="Courier New" pitchFamily="49" charset="0"/>
                <a:cs typeface="Courier New" pitchFamily="49" charset="0"/>
              </a:rPr>
            </a:br>
            <a:r>
              <a:rPr lang="el-GR" sz="1800" dirty="0" smtClean="0">
                <a:latin typeface="Courier New" pitchFamily="49" charset="0"/>
                <a:cs typeface="Courier New" pitchFamily="49" charset="0"/>
              </a:rPr>
              <a:t> Σ </a:t>
            </a:r>
            <a:r>
              <a:rPr lang="el-GR" sz="1800" b="1" dirty="0" smtClean="0">
                <a:solidFill>
                  <a:srgbClr val="FF0000"/>
                </a:solidFill>
                <a:latin typeface="Courier New" pitchFamily="49" charset="0"/>
                <a:cs typeface="Courier New" pitchFamily="49" charset="0"/>
              </a:rPr>
              <a:t>&lt;-</a:t>
            </a:r>
            <a:r>
              <a:rPr lang="el-GR" sz="1800" dirty="0" smtClean="0">
                <a:latin typeface="Courier New" pitchFamily="49" charset="0"/>
                <a:cs typeface="Courier New" pitchFamily="49" charset="0"/>
              </a:rPr>
              <a:t> 0</a:t>
            </a:r>
            <a:br>
              <a:rPr lang="el-GR" sz="1800" dirty="0" smtClean="0">
                <a:latin typeface="Courier New" pitchFamily="49" charset="0"/>
                <a:cs typeface="Courier New" pitchFamily="49" charset="0"/>
              </a:rPr>
            </a:br>
            <a:r>
              <a:rPr lang="el-GR" sz="1800" dirty="0" smtClean="0">
                <a:latin typeface="Courier New" pitchFamily="49" charset="0"/>
                <a:cs typeface="Courier New" pitchFamily="49" charset="0"/>
              </a:rPr>
              <a:t> </a:t>
            </a:r>
            <a:r>
              <a:rPr lang="el-GR" sz="1800" b="1" dirty="0" smtClean="0">
                <a:solidFill>
                  <a:schemeClr val="accent1">
                    <a:lumMod val="75000"/>
                  </a:schemeClr>
                </a:solidFill>
                <a:latin typeface="Courier New" pitchFamily="49" charset="0"/>
                <a:cs typeface="Courier New" pitchFamily="49" charset="0"/>
              </a:rPr>
              <a:t>ΓΙΑ</a:t>
            </a:r>
            <a:r>
              <a:rPr lang="el-GR" sz="1800" dirty="0" smtClean="0">
                <a:latin typeface="Courier New" pitchFamily="49" charset="0"/>
                <a:cs typeface="Courier New" pitchFamily="49" charset="0"/>
              </a:rPr>
              <a:t> Ι</a:t>
            </a:r>
            <a:r>
              <a:rPr lang="el-GR" sz="1800" dirty="0" smtClean="0">
                <a:solidFill>
                  <a:schemeClr val="accent1">
                    <a:lumMod val="75000"/>
                  </a:schemeClr>
                </a:solidFill>
                <a:latin typeface="Courier New" pitchFamily="49" charset="0"/>
                <a:cs typeface="Courier New" pitchFamily="49" charset="0"/>
              </a:rPr>
              <a:t> </a:t>
            </a:r>
            <a:r>
              <a:rPr lang="el-GR" sz="1800" b="1" dirty="0" smtClean="0">
                <a:solidFill>
                  <a:schemeClr val="accent1">
                    <a:lumMod val="75000"/>
                  </a:schemeClr>
                </a:solidFill>
                <a:latin typeface="Courier New" pitchFamily="49" charset="0"/>
                <a:cs typeface="Courier New" pitchFamily="49" charset="0"/>
              </a:rPr>
              <a:t>ΑΠΟ</a:t>
            </a:r>
            <a:r>
              <a:rPr lang="el-GR" sz="1800" dirty="0" smtClean="0">
                <a:latin typeface="Courier New" pitchFamily="49" charset="0"/>
                <a:cs typeface="Courier New" pitchFamily="49" charset="0"/>
              </a:rPr>
              <a:t> </a:t>
            </a:r>
            <a:r>
              <a:rPr lang="el-GR" sz="1800" dirty="0" smtClean="0">
                <a:solidFill>
                  <a:srgbClr val="00B050"/>
                </a:solidFill>
                <a:latin typeface="Courier New" pitchFamily="49" charset="0"/>
                <a:cs typeface="Courier New" pitchFamily="49" charset="0"/>
              </a:rPr>
              <a:t>1 </a:t>
            </a:r>
            <a:r>
              <a:rPr lang="el-GR" sz="1800" b="1" dirty="0" smtClean="0">
                <a:solidFill>
                  <a:srgbClr val="FFC000"/>
                </a:solidFill>
                <a:latin typeface="Courier New" pitchFamily="49" charset="0"/>
                <a:cs typeface="Courier New" pitchFamily="49" charset="0"/>
              </a:rPr>
              <a:t>ΜΕΧΡΙ</a:t>
            </a:r>
            <a:r>
              <a:rPr lang="el-GR" sz="1800" dirty="0" smtClean="0">
                <a:latin typeface="Courier New" pitchFamily="49" charset="0"/>
                <a:cs typeface="Courier New" pitchFamily="49" charset="0"/>
              </a:rPr>
              <a:t> </a:t>
            </a:r>
            <a:r>
              <a:rPr lang="el-GR" sz="1800" dirty="0" smtClean="0">
                <a:solidFill>
                  <a:srgbClr val="00B050"/>
                </a:solidFill>
                <a:latin typeface="Courier New" pitchFamily="49" charset="0"/>
                <a:cs typeface="Courier New" pitchFamily="49" charset="0"/>
              </a:rPr>
              <a:t>10</a:t>
            </a:r>
            <a:r>
              <a:rPr lang="el-GR" sz="1800" dirty="0" smtClean="0">
                <a:latin typeface="Courier New" pitchFamily="49" charset="0"/>
                <a:cs typeface="Courier New" pitchFamily="49" charset="0"/>
              </a:rPr>
              <a:t/>
            </a:r>
            <a:br>
              <a:rPr lang="el-GR" sz="1800" dirty="0" smtClean="0">
                <a:latin typeface="Courier New" pitchFamily="49" charset="0"/>
                <a:cs typeface="Courier New" pitchFamily="49" charset="0"/>
              </a:rPr>
            </a:br>
            <a:r>
              <a:rPr lang="el-GR" sz="1800" dirty="0" smtClean="0">
                <a:latin typeface="Courier New" pitchFamily="49" charset="0"/>
                <a:cs typeface="Courier New" pitchFamily="49" charset="0"/>
              </a:rPr>
              <a:t>     </a:t>
            </a:r>
            <a:r>
              <a:rPr lang="el-GR" sz="1800" dirty="0" smtClean="0">
                <a:solidFill>
                  <a:schemeClr val="accent1">
                    <a:lumMod val="75000"/>
                  </a:schemeClr>
                </a:solidFill>
                <a:latin typeface="Courier New" pitchFamily="49" charset="0"/>
                <a:cs typeface="Courier New" pitchFamily="49" charset="0"/>
              </a:rPr>
              <a:t> </a:t>
            </a:r>
            <a:r>
              <a:rPr lang="el-GR" sz="1800" b="1" dirty="0" smtClean="0">
                <a:solidFill>
                  <a:schemeClr val="accent1">
                    <a:lumMod val="75000"/>
                  </a:schemeClr>
                </a:solidFill>
                <a:latin typeface="Courier New" pitchFamily="49" charset="0"/>
                <a:cs typeface="Courier New" pitchFamily="49" charset="0"/>
              </a:rPr>
              <a:t>ΓΡΑΨΕ</a:t>
            </a:r>
            <a:r>
              <a:rPr lang="el-GR" sz="1800" dirty="0" smtClean="0">
                <a:latin typeface="Courier New" pitchFamily="49" charset="0"/>
                <a:cs typeface="Courier New" pitchFamily="49" charset="0"/>
              </a:rPr>
              <a:t> </a:t>
            </a:r>
            <a:r>
              <a:rPr lang="el-GR" sz="1800" dirty="0" smtClean="0">
                <a:solidFill>
                  <a:schemeClr val="accent4">
                    <a:lumMod val="75000"/>
                  </a:schemeClr>
                </a:solidFill>
                <a:latin typeface="Courier New" pitchFamily="49" charset="0"/>
                <a:cs typeface="Courier New" pitchFamily="49" charset="0"/>
              </a:rPr>
              <a:t>'Δώσε έναν ακέραιο αριθμό</a:t>
            </a:r>
            <a:r>
              <a:rPr lang="el-GR" sz="1800" dirty="0" smtClean="0">
                <a:latin typeface="Courier New" pitchFamily="49" charset="0"/>
                <a:cs typeface="Courier New" pitchFamily="49" charset="0"/>
              </a:rPr>
              <a:t>‘</a:t>
            </a:r>
            <a:br>
              <a:rPr lang="el-GR" sz="1800" dirty="0" smtClean="0">
                <a:latin typeface="Courier New" pitchFamily="49" charset="0"/>
                <a:cs typeface="Courier New" pitchFamily="49" charset="0"/>
              </a:rPr>
            </a:br>
            <a:r>
              <a:rPr lang="el-GR" sz="1800" dirty="0" smtClean="0">
                <a:solidFill>
                  <a:schemeClr val="accent1">
                    <a:lumMod val="75000"/>
                  </a:schemeClr>
                </a:solidFill>
                <a:latin typeface="Courier New" pitchFamily="49" charset="0"/>
                <a:cs typeface="Courier New" pitchFamily="49" charset="0"/>
              </a:rPr>
              <a:t>      </a:t>
            </a:r>
            <a:r>
              <a:rPr lang="el-GR" sz="1800" b="1" dirty="0" smtClean="0">
                <a:solidFill>
                  <a:schemeClr val="accent1">
                    <a:lumMod val="75000"/>
                  </a:schemeClr>
                </a:solidFill>
                <a:latin typeface="Courier New" pitchFamily="49" charset="0"/>
                <a:cs typeface="Courier New" pitchFamily="49" charset="0"/>
              </a:rPr>
              <a:t>ΔΙΑΒΑΣΕ</a:t>
            </a:r>
            <a:r>
              <a:rPr lang="el-GR" sz="1800" dirty="0" smtClean="0">
                <a:latin typeface="Courier New" pitchFamily="49" charset="0"/>
                <a:cs typeface="Courier New" pitchFamily="49" charset="0"/>
              </a:rPr>
              <a:t> Χ</a:t>
            </a:r>
            <a:br>
              <a:rPr lang="el-GR" sz="1800" dirty="0" smtClean="0">
                <a:latin typeface="Courier New" pitchFamily="49" charset="0"/>
                <a:cs typeface="Courier New" pitchFamily="49" charset="0"/>
              </a:rPr>
            </a:br>
            <a:r>
              <a:rPr lang="el-GR" sz="1800" dirty="0" smtClean="0">
                <a:latin typeface="Courier New" pitchFamily="49" charset="0"/>
                <a:cs typeface="Courier New" pitchFamily="49" charset="0"/>
              </a:rPr>
              <a:t>      </a:t>
            </a:r>
            <a:r>
              <a:rPr lang="el-GR" sz="1800" b="1" dirty="0" smtClean="0">
                <a:solidFill>
                  <a:schemeClr val="accent1">
                    <a:lumMod val="75000"/>
                  </a:schemeClr>
                </a:solidFill>
                <a:latin typeface="Courier New" pitchFamily="49" charset="0"/>
                <a:cs typeface="Courier New" pitchFamily="49" charset="0"/>
              </a:rPr>
              <a:t>ΑΝ</a:t>
            </a:r>
            <a:r>
              <a:rPr lang="el-GR" sz="1800" dirty="0" smtClean="0">
                <a:latin typeface="Courier New" pitchFamily="49" charset="0"/>
                <a:cs typeface="Courier New" pitchFamily="49" charset="0"/>
              </a:rPr>
              <a:t> Χ </a:t>
            </a:r>
            <a:r>
              <a:rPr lang="el-GR" sz="1800" b="1" dirty="0" smtClean="0">
                <a:solidFill>
                  <a:srgbClr val="FF0000"/>
                </a:solidFill>
                <a:latin typeface="Courier New" pitchFamily="49" charset="0"/>
                <a:cs typeface="Courier New" pitchFamily="49" charset="0"/>
              </a:rPr>
              <a:t>&gt;</a:t>
            </a:r>
            <a:r>
              <a:rPr lang="el-GR" sz="1800" dirty="0" smtClean="0">
                <a:latin typeface="Courier New" pitchFamily="49" charset="0"/>
                <a:cs typeface="Courier New" pitchFamily="49" charset="0"/>
              </a:rPr>
              <a:t> </a:t>
            </a:r>
            <a:r>
              <a:rPr lang="el-GR" sz="1800" dirty="0" smtClean="0">
                <a:solidFill>
                  <a:srgbClr val="00B050"/>
                </a:solidFill>
                <a:latin typeface="Courier New" pitchFamily="49" charset="0"/>
                <a:cs typeface="Courier New" pitchFamily="49" charset="0"/>
              </a:rPr>
              <a:t>0  </a:t>
            </a:r>
            <a:r>
              <a:rPr lang="el-GR" sz="1800" b="1" dirty="0" smtClean="0">
                <a:solidFill>
                  <a:srgbClr val="FFC000"/>
                </a:solidFill>
                <a:latin typeface="Courier New" pitchFamily="49" charset="0"/>
                <a:cs typeface="Courier New" pitchFamily="49" charset="0"/>
              </a:rPr>
              <a:t>ΤΟΤΕ</a:t>
            </a:r>
            <a:r>
              <a:rPr lang="el-GR" sz="1800" dirty="0" smtClean="0">
                <a:latin typeface="Courier New" pitchFamily="49" charset="0"/>
                <a:cs typeface="Courier New" pitchFamily="49" charset="0"/>
              </a:rPr>
              <a:t/>
            </a:r>
            <a:br>
              <a:rPr lang="el-GR" sz="1800" dirty="0" smtClean="0">
                <a:latin typeface="Courier New" pitchFamily="49" charset="0"/>
                <a:cs typeface="Courier New" pitchFamily="49" charset="0"/>
              </a:rPr>
            </a:br>
            <a:r>
              <a:rPr lang="el-GR" sz="1800" dirty="0" smtClean="0">
                <a:latin typeface="Courier New" pitchFamily="49" charset="0"/>
                <a:cs typeface="Courier New" pitchFamily="49" charset="0"/>
              </a:rPr>
              <a:t>        Σ </a:t>
            </a:r>
            <a:r>
              <a:rPr lang="el-GR" sz="1800" b="1" dirty="0" smtClean="0">
                <a:solidFill>
                  <a:srgbClr val="FF0000"/>
                </a:solidFill>
                <a:latin typeface="Courier New" pitchFamily="49" charset="0"/>
                <a:cs typeface="Courier New" pitchFamily="49" charset="0"/>
              </a:rPr>
              <a:t>&lt;-</a:t>
            </a:r>
            <a:r>
              <a:rPr lang="el-GR" sz="1800" dirty="0" smtClean="0">
                <a:latin typeface="Courier New" pitchFamily="49" charset="0"/>
                <a:cs typeface="Courier New" pitchFamily="49" charset="0"/>
              </a:rPr>
              <a:t> Σ </a:t>
            </a:r>
            <a:r>
              <a:rPr lang="el-GR" sz="1800" b="1" dirty="0" smtClean="0">
                <a:solidFill>
                  <a:srgbClr val="FF0000"/>
                </a:solidFill>
                <a:latin typeface="Courier New" pitchFamily="49" charset="0"/>
                <a:cs typeface="Courier New" pitchFamily="49" charset="0"/>
              </a:rPr>
              <a:t>+</a:t>
            </a:r>
            <a:r>
              <a:rPr lang="el-GR" sz="1800" dirty="0" smtClean="0">
                <a:latin typeface="Courier New" pitchFamily="49" charset="0"/>
                <a:cs typeface="Courier New" pitchFamily="49" charset="0"/>
              </a:rPr>
              <a:t> Χ</a:t>
            </a:r>
            <a:br>
              <a:rPr lang="el-GR" sz="1800" dirty="0" smtClean="0">
                <a:latin typeface="Courier New" pitchFamily="49" charset="0"/>
                <a:cs typeface="Courier New" pitchFamily="49" charset="0"/>
              </a:rPr>
            </a:br>
            <a:r>
              <a:rPr lang="el-GR" sz="1800" dirty="0" smtClean="0">
                <a:latin typeface="Courier New" pitchFamily="49" charset="0"/>
                <a:cs typeface="Courier New" pitchFamily="49" charset="0"/>
              </a:rPr>
              <a:t>      </a:t>
            </a:r>
            <a:r>
              <a:rPr lang="el-GR" sz="1800" b="1" dirty="0" smtClean="0">
                <a:solidFill>
                  <a:schemeClr val="accent1">
                    <a:lumMod val="75000"/>
                  </a:schemeClr>
                </a:solidFill>
                <a:latin typeface="Courier New" pitchFamily="49" charset="0"/>
                <a:cs typeface="Courier New" pitchFamily="49" charset="0"/>
              </a:rPr>
              <a:t>ΤΕΛΟΣ_ΑΝ</a:t>
            </a:r>
          </a:p>
          <a:p>
            <a:pPr>
              <a:buNone/>
            </a:pPr>
            <a:r>
              <a:rPr lang="el-GR" sz="1800" b="1" dirty="0" smtClean="0">
                <a:solidFill>
                  <a:srgbClr val="FFC000"/>
                </a:solidFill>
                <a:latin typeface="Courier New" pitchFamily="49" charset="0"/>
                <a:cs typeface="Courier New" pitchFamily="49" charset="0"/>
              </a:rPr>
              <a:t>    ΤΕΛΟΣ_ΕΠΑΝΑΛΗΨΗΣ</a:t>
            </a:r>
            <a:r>
              <a:rPr lang="el-GR" sz="1800" dirty="0" smtClean="0">
                <a:latin typeface="Courier New" pitchFamily="49" charset="0"/>
                <a:cs typeface="Courier New" pitchFamily="49" charset="0"/>
              </a:rPr>
              <a:t/>
            </a:r>
            <a:br>
              <a:rPr lang="el-GR" sz="1800" dirty="0" smtClean="0">
                <a:latin typeface="Courier New" pitchFamily="49" charset="0"/>
                <a:cs typeface="Courier New" pitchFamily="49" charset="0"/>
              </a:rPr>
            </a:br>
            <a:r>
              <a:rPr lang="el-GR" sz="1800" dirty="0" smtClean="0">
                <a:latin typeface="Courier New" pitchFamily="49" charset="0"/>
                <a:cs typeface="Courier New" pitchFamily="49" charset="0"/>
              </a:rPr>
              <a:t> </a:t>
            </a:r>
            <a:r>
              <a:rPr lang="el-GR" sz="1800" dirty="0" smtClean="0">
                <a:solidFill>
                  <a:schemeClr val="accent1">
                    <a:lumMod val="75000"/>
                  </a:schemeClr>
                </a:solidFill>
                <a:latin typeface="Courier New" pitchFamily="49" charset="0"/>
                <a:cs typeface="Courier New" pitchFamily="49" charset="0"/>
              </a:rPr>
              <a:t>  </a:t>
            </a:r>
            <a:r>
              <a:rPr lang="el-GR" sz="1800" b="1" dirty="0" smtClean="0">
                <a:solidFill>
                  <a:schemeClr val="accent1">
                    <a:lumMod val="75000"/>
                  </a:schemeClr>
                </a:solidFill>
                <a:latin typeface="Courier New" pitchFamily="49" charset="0"/>
                <a:cs typeface="Courier New" pitchFamily="49" charset="0"/>
              </a:rPr>
              <a:t>ΓΡΑΨΕ</a:t>
            </a:r>
            <a:r>
              <a:rPr lang="el-GR" sz="1800" dirty="0" smtClean="0">
                <a:latin typeface="Courier New" pitchFamily="49" charset="0"/>
                <a:cs typeface="Courier New" pitchFamily="49" charset="0"/>
              </a:rPr>
              <a:t> '</a:t>
            </a:r>
            <a:r>
              <a:rPr lang="el-GR" sz="1800" dirty="0" smtClean="0">
                <a:solidFill>
                  <a:schemeClr val="accent4">
                    <a:lumMod val="75000"/>
                  </a:schemeClr>
                </a:solidFill>
                <a:latin typeface="Courier New" pitchFamily="49" charset="0"/>
                <a:cs typeface="Courier New" pitchFamily="49" charset="0"/>
              </a:rPr>
              <a:t>Σ= </a:t>
            </a:r>
            <a:r>
              <a:rPr lang="el-GR" sz="1800" dirty="0" smtClean="0">
                <a:latin typeface="Courier New" pitchFamily="49" charset="0"/>
                <a:cs typeface="Courier New" pitchFamily="49" charset="0"/>
              </a:rPr>
              <a:t>‘  </a:t>
            </a:r>
            <a:r>
              <a:rPr lang="el-GR" sz="1800" b="1" dirty="0" smtClean="0">
                <a:solidFill>
                  <a:srgbClr val="FF0000"/>
                </a:solidFill>
                <a:latin typeface="Courier New" pitchFamily="49" charset="0"/>
                <a:cs typeface="Courier New" pitchFamily="49" charset="0"/>
              </a:rPr>
              <a:t>,</a:t>
            </a:r>
            <a:r>
              <a:rPr lang="el-GR" sz="1800" dirty="0" smtClean="0">
                <a:solidFill>
                  <a:srgbClr val="FF0000"/>
                </a:solidFill>
                <a:latin typeface="Courier New" pitchFamily="49" charset="0"/>
                <a:cs typeface="Courier New" pitchFamily="49" charset="0"/>
              </a:rPr>
              <a:t> </a:t>
            </a:r>
            <a:r>
              <a:rPr lang="el-GR" sz="1800" dirty="0" smtClean="0">
                <a:latin typeface="Courier New" pitchFamily="49" charset="0"/>
                <a:cs typeface="Courier New" pitchFamily="49" charset="0"/>
              </a:rPr>
              <a:t>Σ</a:t>
            </a:r>
          </a:p>
          <a:p>
            <a:pPr>
              <a:buNone/>
            </a:pPr>
            <a:r>
              <a:rPr lang="el-GR" sz="1800" dirty="0" smtClean="0">
                <a:solidFill>
                  <a:schemeClr val="accent1">
                    <a:lumMod val="75000"/>
                  </a:schemeClr>
                </a:solidFill>
                <a:latin typeface="Courier New" pitchFamily="49" charset="0"/>
                <a:cs typeface="Courier New" pitchFamily="49" charset="0"/>
              </a:rPr>
              <a:t> </a:t>
            </a:r>
            <a:r>
              <a:rPr lang="el-GR" sz="1800" b="1" dirty="0" smtClean="0">
                <a:solidFill>
                  <a:schemeClr val="accent1">
                    <a:lumMod val="75000"/>
                  </a:schemeClr>
                </a:solidFill>
                <a:latin typeface="Courier New" pitchFamily="49" charset="0"/>
                <a:cs typeface="Courier New" pitchFamily="49" charset="0"/>
              </a:rPr>
              <a:t>ΤΕΛΟΣ_ΠΡΟΓΡΑΜΜΑΤΟΣ</a:t>
            </a:r>
            <a:endParaRPr lang="el-GR" sz="1800" dirty="0">
              <a:latin typeface="Courier New" pitchFamily="49" charset="0"/>
              <a:cs typeface="Courier New" pitchFamily="49" charset="0"/>
            </a:endParaRPr>
          </a:p>
        </p:txBody>
      </p:sp>
      <p:sp>
        <p:nvSpPr>
          <p:cNvPr id="11" name="10 - Βέλος προς τα κάτω"/>
          <p:cNvSpPr/>
          <p:nvPr/>
        </p:nvSpPr>
        <p:spPr>
          <a:xfrm rot="3858177">
            <a:off x="3014574" y="2167587"/>
            <a:ext cx="257334" cy="8275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 name="12 - Βέλος προς τα κάτω"/>
          <p:cNvSpPr/>
          <p:nvPr/>
        </p:nvSpPr>
        <p:spPr>
          <a:xfrm rot="3858177">
            <a:off x="2718629" y="3466601"/>
            <a:ext cx="282000" cy="82039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 name="13 - Βέλος προς τα κάτω"/>
          <p:cNvSpPr/>
          <p:nvPr/>
        </p:nvSpPr>
        <p:spPr>
          <a:xfrm rot="19040180">
            <a:off x="463931" y="2062425"/>
            <a:ext cx="210126" cy="60799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14 - Βέλος προς τα κάτω"/>
          <p:cNvSpPr/>
          <p:nvPr/>
        </p:nvSpPr>
        <p:spPr>
          <a:xfrm rot="3858177">
            <a:off x="2790065" y="4109543"/>
            <a:ext cx="282000" cy="82039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1"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 calcmode="lin" valueType="num">
                                      <p:cBhvr additive="base">
                                        <p:cTn id="3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1" end="1"/>
                                            </p:txEl>
                                          </p:spTgt>
                                        </p:tgtEl>
                                        <p:attrNameLst>
                                          <p:attrName>style.visibility</p:attrName>
                                        </p:attrNameLst>
                                      </p:cBhvr>
                                      <p:to>
                                        <p:strVal val="visible"/>
                                      </p:to>
                                    </p:set>
                                    <p:anim calcmode="lin" valueType="num">
                                      <p:cBhvr additive="base">
                                        <p:cTn id="37"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2" end="2"/>
                                            </p:txEl>
                                          </p:spTgt>
                                        </p:tgtEl>
                                        <p:attrNameLst>
                                          <p:attrName>style.visibility</p:attrName>
                                        </p:attrNameLst>
                                      </p:cBhvr>
                                      <p:to>
                                        <p:strVal val="visible"/>
                                      </p:to>
                                    </p:set>
                                    <p:anim calcmode="lin" valueType="num">
                                      <p:cBhvr additive="base">
                                        <p:cTn id="4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xEl>
                                              <p:pRg st="3" end="3"/>
                                            </p:txEl>
                                          </p:spTgt>
                                        </p:tgtEl>
                                        <p:attrNameLst>
                                          <p:attrName>style.visibility</p:attrName>
                                        </p:attrNameLst>
                                      </p:cBhvr>
                                      <p:to>
                                        <p:strVal val="visible"/>
                                      </p:to>
                                    </p:set>
                                    <p:anim calcmode="lin" valueType="num">
                                      <p:cBhvr additive="base">
                                        <p:cTn id="4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additive="base">
                                        <p:cTn id="55" dur="500" fill="hold"/>
                                        <p:tgtEl>
                                          <p:spTgt spid="14"/>
                                        </p:tgtEl>
                                        <p:attrNameLst>
                                          <p:attrName>ppt_x</p:attrName>
                                        </p:attrNameLst>
                                      </p:cBhvr>
                                      <p:tavLst>
                                        <p:tav tm="0">
                                          <p:val>
                                            <p:strVal val="#ppt_x"/>
                                          </p:val>
                                        </p:tav>
                                        <p:tav tm="100000">
                                          <p:val>
                                            <p:strVal val="#ppt_x"/>
                                          </p:val>
                                        </p:tav>
                                      </p:tavLst>
                                    </p:anim>
                                    <p:anim calcmode="lin" valueType="num">
                                      <p:cBhvr additive="base">
                                        <p:cTn id="5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1"/>
                                        </p:tgtEl>
                                        <p:attrNameLst>
                                          <p:attrName>style.visibility</p:attrName>
                                        </p:attrNameLst>
                                      </p:cBhvr>
                                      <p:to>
                                        <p:strVal val="visible"/>
                                      </p:to>
                                    </p:set>
                                    <p:anim calcmode="lin" valueType="num">
                                      <p:cBhvr additive="base">
                                        <p:cTn id="61" dur="500" fill="hold"/>
                                        <p:tgtEl>
                                          <p:spTgt spid="11"/>
                                        </p:tgtEl>
                                        <p:attrNameLst>
                                          <p:attrName>ppt_x</p:attrName>
                                        </p:attrNameLst>
                                      </p:cBhvr>
                                      <p:tavLst>
                                        <p:tav tm="0">
                                          <p:val>
                                            <p:strVal val="#ppt_x"/>
                                          </p:val>
                                        </p:tav>
                                        <p:tav tm="100000">
                                          <p:val>
                                            <p:strVal val="#ppt_x"/>
                                          </p:val>
                                        </p:tav>
                                      </p:tavLst>
                                    </p:anim>
                                    <p:anim calcmode="lin" valueType="num">
                                      <p:cBhvr additive="base">
                                        <p:cTn id="6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3"/>
                                        </p:tgtEl>
                                        <p:attrNameLst>
                                          <p:attrName>style.visibility</p:attrName>
                                        </p:attrNameLst>
                                      </p:cBhvr>
                                      <p:to>
                                        <p:strVal val="visible"/>
                                      </p:to>
                                    </p:set>
                                    <p:anim calcmode="lin" valueType="num">
                                      <p:cBhvr additive="base">
                                        <p:cTn id="67" dur="500" fill="hold"/>
                                        <p:tgtEl>
                                          <p:spTgt spid="13"/>
                                        </p:tgtEl>
                                        <p:attrNameLst>
                                          <p:attrName>ppt_x</p:attrName>
                                        </p:attrNameLst>
                                      </p:cBhvr>
                                      <p:tavLst>
                                        <p:tav tm="0">
                                          <p:val>
                                            <p:strVal val="#ppt_x"/>
                                          </p:val>
                                        </p:tav>
                                        <p:tav tm="100000">
                                          <p:val>
                                            <p:strVal val="#ppt_x"/>
                                          </p:val>
                                        </p:tav>
                                      </p:tavLst>
                                    </p:anim>
                                    <p:anim calcmode="lin" valueType="num">
                                      <p:cBhvr additive="base">
                                        <p:cTn id="6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5"/>
                                        </p:tgtEl>
                                        <p:attrNameLst>
                                          <p:attrName>style.visibility</p:attrName>
                                        </p:attrNameLst>
                                      </p:cBhvr>
                                      <p:to>
                                        <p:strVal val="visible"/>
                                      </p:to>
                                    </p:set>
                                    <p:anim calcmode="lin" valueType="num">
                                      <p:cBhvr additive="base">
                                        <p:cTn id="73" dur="500" fill="hold"/>
                                        <p:tgtEl>
                                          <p:spTgt spid="15"/>
                                        </p:tgtEl>
                                        <p:attrNameLst>
                                          <p:attrName>ppt_x</p:attrName>
                                        </p:attrNameLst>
                                      </p:cBhvr>
                                      <p:tavLst>
                                        <p:tav tm="0">
                                          <p:val>
                                            <p:strVal val="#ppt_x"/>
                                          </p:val>
                                        </p:tav>
                                        <p:tav tm="100000">
                                          <p:val>
                                            <p:strVal val="#ppt_x"/>
                                          </p:val>
                                        </p:tav>
                                      </p:tavLst>
                                    </p:anim>
                                    <p:anim calcmode="lin" valueType="num">
                                      <p:cBhvr additive="base">
                                        <p:cTn id="7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build="p"/>
      <p:bldP spid="4" grpId="1" uiExpand="1" build="p"/>
      <p:bldP spid="6" grpId="0" uiExpand="1" build="p"/>
      <p:bldP spid="11" grpId="0" animBg="1"/>
      <p:bldP spid="13" grpId="0" animBg="1"/>
      <p:bldP spid="14" grpId="0" animBg="1"/>
      <p:bldP spid="1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0"/>
            <a:ext cx="8229600" cy="714356"/>
          </a:xfrm>
        </p:spPr>
        <p:txBody>
          <a:bodyPr>
            <a:noAutofit/>
          </a:bodyPr>
          <a:lstStyle/>
          <a:p>
            <a:r>
              <a:rPr lang="el-GR" sz="2000" dirty="0">
                <a:solidFill>
                  <a:srgbClr val="FF0000"/>
                </a:solidFill>
              </a:rPr>
              <a:t>Προσπαθήστε να εντοπίσετε τα </a:t>
            </a:r>
            <a:r>
              <a:rPr lang="el-GR" sz="2000" b="1" dirty="0">
                <a:solidFill>
                  <a:schemeClr val="tx1">
                    <a:lumMod val="95000"/>
                    <a:lumOff val="5000"/>
                  </a:schemeClr>
                </a:solidFill>
              </a:rPr>
              <a:t>συντακτικά λάθη </a:t>
            </a:r>
            <a:r>
              <a:rPr lang="el-GR" sz="2000" dirty="0">
                <a:solidFill>
                  <a:srgbClr val="FF0000"/>
                </a:solidFill>
              </a:rPr>
              <a:t>στο παρακάτω πρόγραμμα </a:t>
            </a:r>
            <a:r>
              <a:rPr lang="el-GR" sz="2000" dirty="0" smtClean="0">
                <a:solidFill>
                  <a:srgbClr val="FF0000"/>
                </a:solidFill>
              </a:rPr>
              <a:t>και </a:t>
            </a:r>
            <a:r>
              <a:rPr lang="el-GR" sz="2000" dirty="0">
                <a:solidFill>
                  <a:srgbClr val="FF0000"/>
                </a:solidFill>
              </a:rPr>
              <a:t>να προτείνετε διορθώσεις</a:t>
            </a:r>
          </a:p>
        </p:txBody>
      </p:sp>
      <p:sp>
        <p:nvSpPr>
          <p:cNvPr id="4" name="3 - Θέση περιεχομένου"/>
          <p:cNvSpPr>
            <a:spLocks noGrp="1"/>
          </p:cNvSpPr>
          <p:nvPr>
            <p:ph sz="quarter" idx="2"/>
          </p:nvPr>
        </p:nvSpPr>
        <p:spPr>
          <a:xfrm>
            <a:off x="214282" y="1000108"/>
            <a:ext cx="4357718" cy="5857892"/>
          </a:xfrm>
        </p:spPr>
        <p:txBody>
          <a:bodyPr>
            <a:noAutofit/>
          </a:bodyPr>
          <a:lstStyle/>
          <a:p>
            <a:pPr>
              <a:buNone/>
            </a:pPr>
            <a:r>
              <a:rPr lang="el-GR" sz="1600" b="1" dirty="0" smtClean="0">
                <a:solidFill>
                  <a:schemeClr val="accent1">
                    <a:lumMod val="75000"/>
                  </a:schemeClr>
                </a:solidFill>
                <a:latin typeface="Courier New" pitchFamily="49" charset="0"/>
                <a:cs typeface="Courier New" pitchFamily="49" charset="0"/>
              </a:rPr>
              <a:t>ΠΡΟΓΡΑΜΜΑ</a:t>
            </a:r>
            <a:r>
              <a:rPr lang="el-GR" sz="1600" dirty="0" smtClean="0">
                <a:latin typeface="Courier New" pitchFamily="49" charset="0"/>
                <a:cs typeface="Courier New" pitchFamily="49" charset="0"/>
              </a:rPr>
              <a:t>  </a:t>
            </a:r>
            <a:r>
              <a:rPr lang="el-GR" sz="1600" dirty="0" err="1" smtClean="0">
                <a:latin typeface="Courier New" pitchFamily="49" charset="0"/>
                <a:cs typeface="Courier New" pitchFamily="49" charset="0"/>
              </a:rPr>
              <a:t>Άθρ_θετικών_αριθμών</a:t>
            </a:r>
            <a:endParaRPr lang="el-GR" sz="1600" b="1" dirty="0" smtClean="0">
              <a:solidFill>
                <a:schemeClr val="accent1">
                  <a:lumMod val="75000"/>
                </a:schemeClr>
              </a:solidFill>
              <a:latin typeface="Courier New" pitchFamily="49" charset="0"/>
              <a:cs typeface="Courier New" pitchFamily="49" charset="0"/>
            </a:endParaRPr>
          </a:p>
          <a:p>
            <a:pPr>
              <a:buNone/>
            </a:pPr>
            <a:r>
              <a:rPr lang="el-GR" sz="1600" b="1" dirty="0" smtClean="0">
                <a:solidFill>
                  <a:schemeClr val="accent1">
                    <a:lumMod val="75000"/>
                  </a:schemeClr>
                </a:solidFill>
                <a:latin typeface="Courier New" pitchFamily="49" charset="0"/>
                <a:cs typeface="Courier New" pitchFamily="49" charset="0"/>
              </a:rPr>
              <a:t>ΜΕΤΑΒΛΗΤΕΣ</a:t>
            </a:r>
            <a:endParaRPr lang="el-GR" sz="1600" b="1" dirty="0">
              <a:solidFill>
                <a:schemeClr val="accent1">
                  <a:lumMod val="75000"/>
                </a:schemeClr>
              </a:solidFill>
              <a:latin typeface="Courier New" pitchFamily="49" charset="0"/>
              <a:cs typeface="Courier New" pitchFamily="49" charset="0"/>
            </a:endParaRPr>
          </a:p>
          <a:p>
            <a:pPr>
              <a:buNone/>
            </a:pPr>
            <a:r>
              <a:rPr lang="el-GR" sz="1600" b="1" dirty="0" smtClean="0">
                <a:solidFill>
                  <a:schemeClr val="tx2">
                    <a:lumMod val="60000"/>
                    <a:lumOff val="40000"/>
                  </a:schemeClr>
                </a:solidFill>
                <a:latin typeface="Courier New" pitchFamily="49" charset="0"/>
                <a:cs typeface="Courier New" pitchFamily="49" charset="0"/>
              </a:rPr>
              <a:t>	</a:t>
            </a:r>
            <a:r>
              <a:rPr lang="el-GR" sz="1600" b="1" dirty="0" smtClean="0">
                <a:solidFill>
                  <a:schemeClr val="accent1">
                    <a:lumMod val="75000"/>
                  </a:schemeClr>
                </a:solidFill>
                <a:latin typeface="Courier New" pitchFamily="49" charset="0"/>
                <a:cs typeface="Courier New" pitchFamily="49" charset="0"/>
              </a:rPr>
              <a:t>ΠΡΑΓΜΑΤΙΚΕΣ</a:t>
            </a:r>
            <a:r>
              <a:rPr lang="el-GR" sz="1600" b="1" dirty="0">
                <a:latin typeface="Courier New" pitchFamily="49" charset="0"/>
                <a:cs typeface="Courier New" pitchFamily="49" charset="0"/>
              </a:rPr>
              <a:t>: Χ</a:t>
            </a:r>
          </a:p>
          <a:p>
            <a:pPr>
              <a:buNone/>
            </a:pPr>
            <a:r>
              <a:rPr lang="el-GR" sz="1600" b="1" dirty="0" smtClean="0">
                <a:solidFill>
                  <a:schemeClr val="accent1">
                    <a:lumMod val="75000"/>
                  </a:schemeClr>
                </a:solidFill>
                <a:latin typeface="Courier New" pitchFamily="49" charset="0"/>
                <a:cs typeface="Courier New" pitchFamily="49" charset="0"/>
              </a:rPr>
              <a:t>ΑΡΧΗ</a:t>
            </a:r>
            <a:endParaRPr lang="el-GR" sz="1600" b="1" dirty="0">
              <a:solidFill>
                <a:schemeClr val="accent1">
                  <a:lumMod val="75000"/>
                </a:schemeClr>
              </a:solidFill>
              <a:latin typeface="Courier New" pitchFamily="49" charset="0"/>
              <a:cs typeface="Courier New" pitchFamily="49" charset="0"/>
            </a:endParaRPr>
          </a:p>
          <a:p>
            <a:pPr>
              <a:buNone/>
            </a:pPr>
            <a:r>
              <a:rPr lang="el-GR" sz="1600" b="1" dirty="0" smtClean="0">
                <a:latin typeface="Courier New" pitchFamily="49" charset="0"/>
                <a:cs typeface="Courier New" pitchFamily="49" charset="0"/>
              </a:rPr>
              <a:t>	</a:t>
            </a:r>
            <a:r>
              <a:rPr lang="el-GR" sz="1600" b="1" dirty="0" smtClean="0">
                <a:solidFill>
                  <a:schemeClr val="accent1">
                    <a:lumMod val="75000"/>
                  </a:schemeClr>
                </a:solidFill>
                <a:latin typeface="Courier New" pitchFamily="49" charset="0"/>
                <a:cs typeface="Courier New" pitchFamily="49" charset="0"/>
              </a:rPr>
              <a:t>ΓΡΑΨΕ</a:t>
            </a:r>
            <a:r>
              <a:rPr lang="el-GR" sz="1600" b="1" dirty="0" smtClean="0">
                <a:latin typeface="Courier New" pitchFamily="49" charset="0"/>
                <a:cs typeface="Courier New" pitchFamily="49" charset="0"/>
              </a:rPr>
              <a:t> </a:t>
            </a:r>
            <a:r>
              <a:rPr lang="el-GR" sz="1600" b="1" dirty="0">
                <a:latin typeface="Courier New" pitchFamily="49" charset="0"/>
                <a:cs typeface="Courier New" pitchFamily="49" charset="0"/>
              </a:rPr>
              <a:t>'</a:t>
            </a:r>
            <a:r>
              <a:rPr lang="el-GR" sz="1600" b="1" dirty="0">
                <a:solidFill>
                  <a:schemeClr val="accent2">
                    <a:lumMod val="75000"/>
                  </a:schemeClr>
                </a:solidFill>
                <a:latin typeface="Courier New" pitchFamily="49" charset="0"/>
                <a:cs typeface="Courier New" pitchFamily="49" charset="0"/>
              </a:rPr>
              <a:t>Χ</a:t>
            </a:r>
            <a:r>
              <a:rPr lang="el-GR" sz="1600" b="1" dirty="0" smtClean="0">
                <a:solidFill>
                  <a:schemeClr val="accent2">
                    <a:lumMod val="75000"/>
                  </a:schemeClr>
                </a:solidFill>
                <a:latin typeface="Courier New" pitchFamily="49" charset="0"/>
                <a:cs typeface="Courier New" pitchFamily="49" charset="0"/>
              </a:rPr>
              <a:t>= </a:t>
            </a:r>
            <a:r>
              <a:rPr lang="el-GR" sz="1600" b="1" dirty="0" smtClean="0">
                <a:latin typeface="Courier New" pitchFamily="49" charset="0"/>
                <a:cs typeface="Courier New" pitchFamily="49" charset="0"/>
              </a:rPr>
              <a:t>‘</a:t>
            </a:r>
            <a:endParaRPr lang="el-GR" sz="1600" b="1" dirty="0">
              <a:latin typeface="Courier New" pitchFamily="49" charset="0"/>
              <a:cs typeface="Courier New" pitchFamily="49" charset="0"/>
            </a:endParaRPr>
          </a:p>
          <a:p>
            <a:pPr>
              <a:buNone/>
            </a:pPr>
            <a:r>
              <a:rPr lang="el-GR" sz="1600" b="1" dirty="0" smtClean="0">
                <a:latin typeface="Courier New" pitchFamily="49" charset="0"/>
                <a:cs typeface="Courier New" pitchFamily="49" charset="0"/>
              </a:rPr>
              <a:t>	</a:t>
            </a:r>
            <a:r>
              <a:rPr lang="el-GR" sz="1600" b="1" dirty="0" smtClean="0">
                <a:solidFill>
                  <a:schemeClr val="accent1">
                    <a:lumMod val="75000"/>
                  </a:schemeClr>
                </a:solidFill>
                <a:latin typeface="Courier New" pitchFamily="49" charset="0"/>
                <a:cs typeface="Courier New" pitchFamily="49" charset="0"/>
              </a:rPr>
              <a:t>ΔΙΑΒΑΣΕ</a:t>
            </a:r>
            <a:r>
              <a:rPr lang="el-GR" sz="1600" b="1" dirty="0" smtClean="0">
                <a:latin typeface="Courier New" pitchFamily="49" charset="0"/>
                <a:cs typeface="Courier New" pitchFamily="49" charset="0"/>
              </a:rPr>
              <a:t> </a:t>
            </a:r>
            <a:r>
              <a:rPr lang="el-GR" sz="1600" b="1" dirty="0">
                <a:latin typeface="Courier New" pitchFamily="49" charset="0"/>
                <a:cs typeface="Courier New" pitchFamily="49" charset="0"/>
              </a:rPr>
              <a:t>Χ</a:t>
            </a:r>
          </a:p>
          <a:p>
            <a:pPr>
              <a:buNone/>
            </a:pPr>
            <a:r>
              <a:rPr lang="el-GR" sz="1600" dirty="0" smtClean="0">
                <a:latin typeface="Courier New" pitchFamily="49" charset="0"/>
                <a:cs typeface="Courier New" pitchFamily="49" charset="0"/>
              </a:rPr>
              <a:t>	Σ </a:t>
            </a:r>
            <a:r>
              <a:rPr lang="el-GR" sz="1600" b="1" dirty="0">
                <a:solidFill>
                  <a:srgbClr val="FF0000"/>
                </a:solidFill>
                <a:latin typeface="Courier New" pitchFamily="49" charset="0"/>
                <a:cs typeface="Courier New" pitchFamily="49" charset="0"/>
              </a:rPr>
              <a:t>&lt;-</a:t>
            </a:r>
            <a:r>
              <a:rPr lang="el-GR" sz="1600" b="1" dirty="0">
                <a:solidFill>
                  <a:schemeClr val="accent4">
                    <a:lumMod val="75000"/>
                  </a:schemeClr>
                </a:solidFill>
                <a:latin typeface="Courier New" pitchFamily="49" charset="0"/>
                <a:cs typeface="Courier New" pitchFamily="49" charset="0"/>
              </a:rPr>
              <a:t> 0</a:t>
            </a:r>
          </a:p>
          <a:p>
            <a:pPr>
              <a:buNone/>
            </a:pPr>
            <a:r>
              <a:rPr lang="el-GR" sz="1600" b="1" dirty="0" smtClean="0">
                <a:latin typeface="Courier New" pitchFamily="49" charset="0"/>
                <a:cs typeface="Courier New" pitchFamily="49" charset="0"/>
              </a:rPr>
              <a:t>	</a:t>
            </a:r>
            <a:r>
              <a:rPr lang="el-GR" sz="1600" b="1" dirty="0" smtClean="0">
                <a:solidFill>
                  <a:schemeClr val="accent1">
                    <a:lumMod val="75000"/>
                  </a:schemeClr>
                </a:solidFill>
                <a:latin typeface="Courier New" pitchFamily="49" charset="0"/>
                <a:cs typeface="Courier New" pitchFamily="49" charset="0"/>
              </a:rPr>
              <a:t>ΟΣΟ</a:t>
            </a:r>
            <a:r>
              <a:rPr lang="el-GR" sz="1600" b="1" dirty="0" smtClean="0">
                <a:latin typeface="Courier New" pitchFamily="49" charset="0"/>
                <a:cs typeface="Courier New" pitchFamily="49" charset="0"/>
              </a:rPr>
              <a:t> </a:t>
            </a:r>
            <a:r>
              <a:rPr lang="el-GR" sz="1600" b="1" dirty="0">
                <a:latin typeface="Courier New" pitchFamily="49" charset="0"/>
                <a:cs typeface="Courier New" pitchFamily="49" charset="0"/>
              </a:rPr>
              <a:t>Χ &gt; </a:t>
            </a:r>
            <a:r>
              <a:rPr lang="el-GR" sz="1600" b="1" dirty="0">
                <a:solidFill>
                  <a:schemeClr val="accent4">
                    <a:lumMod val="75000"/>
                  </a:schemeClr>
                </a:solidFill>
                <a:latin typeface="Courier New" pitchFamily="49" charset="0"/>
                <a:cs typeface="Courier New" pitchFamily="49" charset="0"/>
              </a:rPr>
              <a:t>0</a:t>
            </a:r>
          </a:p>
          <a:p>
            <a:pPr>
              <a:buNone/>
            </a:pPr>
            <a:r>
              <a:rPr lang="el-GR" sz="1600" dirty="0" smtClean="0">
                <a:latin typeface="Courier New" pitchFamily="49" charset="0"/>
                <a:cs typeface="Courier New" pitchFamily="49" charset="0"/>
              </a:rPr>
              <a:t>		Σ </a:t>
            </a:r>
            <a:r>
              <a:rPr lang="el-GR" sz="1600" b="1" dirty="0">
                <a:solidFill>
                  <a:srgbClr val="FF0000"/>
                </a:solidFill>
                <a:latin typeface="Courier New" pitchFamily="49" charset="0"/>
                <a:cs typeface="Courier New" pitchFamily="49" charset="0"/>
              </a:rPr>
              <a:t>&lt;-</a:t>
            </a:r>
            <a:r>
              <a:rPr lang="el-GR" sz="1600" b="1" dirty="0">
                <a:latin typeface="Courier New" pitchFamily="49" charset="0"/>
                <a:cs typeface="Courier New" pitchFamily="49" charset="0"/>
              </a:rPr>
              <a:t> Σ </a:t>
            </a:r>
            <a:r>
              <a:rPr lang="el-GR" sz="1600" b="1" dirty="0">
                <a:solidFill>
                  <a:srgbClr val="FF0000"/>
                </a:solidFill>
                <a:latin typeface="Courier New" pitchFamily="49" charset="0"/>
                <a:cs typeface="Courier New" pitchFamily="49" charset="0"/>
              </a:rPr>
              <a:t>+</a:t>
            </a:r>
            <a:r>
              <a:rPr lang="el-GR" sz="1600" b="1" dirty="0">
                <a:latin typeface="Courier New" pitchFamily="49" charset="0"/>
                <a:cs typeface="Courier New" pitchFamily="49" charset="0"/>
              </a:rPr>
              <a:t> Χ</a:t>
            </a:r>
          </a:p>
          <a:p>
            <a:pPr>
              <a:buNone/>
            </a:pPr>
            <a:r>
              <a:rPr lang="el-GR" sz="1600" b="1" dirty="0" smtClean="0">
                <a:latin typeface="Courier New" pitchFamily="49" charset="0"/>
                <a:cs typeface="Courier New" pitchFamily="49" charset="0"/>
              </a:rPr>
              <a:t>		</a:t>
            </a:r>
            <a:r>
              <a:rPr lang="el-GR" sz="1600" b="1" dirty="0" smtClean="0">
                <a:solidFill>
                  <a:schemeClr val="accent1">
                    <a:lumMod val="75000"/>
                  </a:schemeClr>
                </a:solidFill>
                <a:latin typeface="Courier New" pitchFamily="49" charset="0"/>
                <a:cs typeface="Courier New" pitchFamily="49" charset="0"/>
              </a:rPr>
              <a:t>ΓΡΑΨΕ</a:t>
            </a:r>
            <a:r>
              <a:rPr lang="el-GR" sz="1600" b="1" dirty="0" smtClean="0">
                <a:latin typeface="Courier New" pitchFamily="49" charset="0"/>
                <a:cs typeface="Courier New" pitchFamily="49" charset="0"/>
              </a:rPr>
              <a:t> </a:t>
            </a:r>
            <a:r>
              <a:rPr lang="el-GR" sz="1600" b="1" dirty="0">
                <a:latin typeface="Courier New" pitchFamily="49" charset="0"/>
                <a:cs typeface="Courier New" pitchFamily="49" charset="0"/>
              </a:rPr>
              <a:t>'</a:t>
            </a:r>
            <a:r>
              <a:rPr lang="el-GR" sz="1600" b="1" dirty="0">
                <a:solidFill>
                  <a:schemeClr val="accent2">
                    <a:lumMod val="75000"/>
                  </a:schemeClr>
                </a:solidFill>
                <a:latin typeface="Courier New" pitchFamily="49" charset="0"/>
                <a:cs typeface="Courier New" pitchFamily="49" charset="0"/>
              </a:rPr>
              <a:t>Χ</a:t>
            </a:r>
            <a:r>
              <a:rPr lang="el-GR" sz="1600" b="1" dirty="0" smtClean="0">
                <a:solidFill>
                  <a:schemeClr val="accent2">
                    <a:lumMod val="75000"/>
                  </a:schemeClr>
                </a:solidFill>
                <a:latin typeface="Courier New" pitchFamily="49" charset="0"/>
                <a:cs typeface="Courier New" pitchFamily="49" charset="0"/>
              </a:rPr>
              <a:t>=‘</a:t>
            </a:r>
            <a:endParaRPr lang="el-GR" sz="1600" b="1" dirty="0">
              <a:solidFill>
                <a:schemeClr val="accent2">
                  <a:lumMod val="75000"/>
                </a:schemeClr>
              </a:solidFill>
              <a:latin typeface="Courier New" pitchFamily="49" charset="0"/>
              <a:cs typeface="Courier New" pitchFamily="49" charset="0"/>
            </a:endParaRPr>
          </a:p>
          <a:p>
            <a:pPr>
              <a:buNone/>
            </a:pPr>
            <a:r>
              <a:rPr lang="el-GR" sz="1600" b="1" dirty="0" smtClean="0">
                <a:latin typeface="Courier New" pitchFamily="49" charset="0"/>
                <a:cs typeface="Courier New" pitchFamily="49" charset="0"/>
              </a:rPr>
              <a:t>		</a:t>
            </a:r>
            <a:r>
              <a:rPr lang="el-GR" sz="1600" b="1" dirty="0" smtClean="0">
                <a:solidFill>
                  <a:schemeClr val="accent1">
                    <a:lumMod val="75000"/>
                  </a:schemeClr>
                </a:solidFill>
                <a:latin typeface="Courier New" pitchFamily="49" charset="0"/>
                <a:cs typeface="Courier New" pitchFamily="49" charset="0"/>
              </a:rPr>
              <a:t>ΔΙΑΒΑΣΕ</a:t>
            </a:r>
            <a:r>
              <a:rPr lang="el-GR" sz="1600" b="1" dirty="0" smtClean="0">
                <a:latin typeface="Courier New" pitchFamily="49" charset="0"/>
                <a:cs typeface="Courier New" pitchFamily="49" charset="0"/>
              </a:rPr>
              <a:t> </a:t>
            </a:r>
            <a:r>
              <a:rPr lang="el-GR" sz="1600" b="1" dirty="0">
                <a:latin typeface="Courier New" pitchFamily="49" charset="0"/>
                <a:cs typeface="Courier New" pitchFamily="49" charset="0"/>
              </a:rPr>
              <a:t>Χ</a:t>
            </a:r>
          </a:p>
          <a:p>
            <a:pPr>
              <a:buNone/>
            </a:pPr>
            <a:r>
              <a:rPr lang="el-GR" sz="1600" b="1" dirty="0" smtClean="0">
                <a:latin typeface="Courier New" pitchFamily="49" charset="0"/>
                <a:cs typeface="Courier New" pitchFamily="49" charset="0"/>
              </a:rPr>
              <a:t>	</a:t>
            </a:r>
            <a:r>
              <a:rPr lang="el-GR" sz="1600" b="1" dirty="0" smtClean="0">
                <a:solidFill>
                  <a:schemeClr val="accent1">
                    <a:lumMod val="75000"/>
                  </a:schemeClr>
                </a:solidFill>
                <a:latin typeface="Courier New" pitchFamily="49" charset="0"/>
                <a:cs typeface="Courier New" pitchFamily="49" charset="0"/>
              </a:rPr>
              <a:t>ΤΕΛΟΣ_ΕΠΑΝΑΛΗΨΗΣ</a:t>
            </a:r>
            <a:endParaRPr lang="el-GR" sz="1600" b="1" dirty="0">
              <a:solidFill>
                <a:schemeClr val="accent1">
                  <a:lumMod val="75000"/>
                </a:schemeClr>
              </a:solidFill>
              <a:latin typeface="Courier New" pitchFamily="49" charset="0"/>
              <a:cs typeface="Courier New" pitchFamily="49" charset="0"/>
            </a:endParaRPr>
          </a:p>
          <a:p>
            <a:pPr>
              <a:buNone/>
            </a:pPr>
            <a:r>
              <a:rPr lang="el-GR" sz="1600" b="1" dirty="0">
                <a:solidFill>
                  <a:schemeClr val="accent1">
                    <a:lumMod val="75000"/>
                  </a:schemeClr>
                </a:solidFill>
                <a:latin typeface="Courier New" pitchFamily="49" charset="0"/>
                <a:cs typeface="Courier New" pitchFamily="49" charset="0"/>
              </a:rPr>
              <a:t>	ΕΑΝ </a:t>
            </a:r>
            <a:r>
              <a:rPr lang="el-GR" sz="1600" dirty="0">
                <a:latin typeface="Courier New" pitchFamily="49" charset="0"/>
                <a:cs typeface="Courier New" pitchFamily="49" charset="0"/>
              </a:rPr>
              <a:t>Σ </a:t>
            </a:r>
            <a:r>
              <a:rPr lang="el-GR" sz="1600" b="1" dirty="0">
                <a:solidFill>
                  <a:srgbClr val="FF0000"/>
                </a:solidFill>
                <a:latin typeface="Courier New" pitchFamily="49" charset="0"/>
                <a:cs typeface="Courier New" pitchFamily="49" charset="0"/>
              </a:rPr>
              <a:t>&gt;</a:t>
            </a:r>
            <a:r>
              <a:rPr lang="el-GR" sz="1600" b="1" dirty="0">
                <a:latin typeface="Courier New" pitchFamily="49" charset="0"/>
                <a:cs typeface="Courier New" pitchFamily="49" charset="0"/>
              </a:rPr>
              <a:t> </a:t>
            </a:r>
            <a:r>
              <a:rPr lang="el-GR" sz="1600" b="1" dirty="0">
                <a:solidFill>
                  <a:schemeClr val="accent4">
                    <a:lumMod val="75000"/>
                  </a:schemeClr>
                </a:solidFill>
                <a:latin typeface="Courier New" pitchFamily="49" charset="0"/>
                <a:cs typeface="Courier New" pitchFamily="49" charset="0"/>
              </a:rPr>
              <a:t>0</a:t>
            </a:r>
            <a:r>
              <a:rPr lang="el-GR" sz="1600" b="1" dirty="0">
                <a:latin typeface="Courier New" pitchFamily="49" charset="0"/>
                <a:cs typeface="Courier New" pitchFamily="49" charset="0"/>
              </a:rPr>
              <a:t> </a:t>
            </a:r>
            <a:r>
              <a:rPr lang="el-GR" sz="1600" b="1" dirty="0">
                <a:solidFill>
                  <a:schemeClr val="accent1">
                    <a:lumMod val="75000"/>
                  </a:schemeClr>
                </a:solidFill>
                <a:latin typeface="Courier New" pitchFamily="49" charset="0"/>
                <a:cs typeface="Courier New" pitchFamily="49" charset="0"/>
              </a:rPr>
              <a:t>ΤΟΤΕ</a:t>
            </a:r>
          </a:p>
          <a:p>
            <a:pPr>
              <a:buNone/>
            </a:pPr>
            <a:r>
              <a:rPr lang="el-GR" sz="1600" b="1" dirty="0" smtClean="0">
                <a:latin typeface="Courier New" pitchFamily="49" charset="0"/>
                <a:cs typeface="Courier New" pitchFamily="49" charset="0"/>
              </a:rPr>
              <a:t>		</a:t>
            </a:r>
            <a:r>
              <a:rPr lang="el-GR" sz="1600" b="1" dirty="0" smtClean="0">
                <a:solidFill>
                  <a:schemeClr val="accent1">
                    <a:lumMod val="75000"/>
                  </a:schemeClr>
                </a:solidFill>
                <a:latin typeface="Courier New" pitchFamily="49" charset="0"/>
                <a:cs typeface="Courier New" pitchFamily="49" charset="0"/>
              </a:rPr>
              <a:t>ΓΡΑΨΕ</a:t>
            </a:r>
            <a:r>
              <a:rPr lang="el-GR" sz="1600" b="1" dirty="0" smtClean="0">
                <a:latin typeface="Courier New" pitchFamily="49" charset="0"/>
                <a:cs typeface="Courier New" pitchFamily="49" charset="0"/>
              </a:rPr>
              <a:t> </a:t>
            </a:r>
            <a:r>
              <a:rPr lang="el-GR" sz="1600" b="1" dirty="0">
                <a:latin typeface="Courier New" pitchFamily="49" charset="0"/>
                <a:cs typeface="Courier New" pitchFamily="49" charset="0"/>
              </a:rPr>
              <a:t>'</a:t>
            </a:r>
            <a:r>
              <a:rPr lang="el-GR" sz="1600" b="1" dirty="0">
                <a:solidFill>
                  <a:schemeClr val="accent2">
                    <a:lumMod val="75000"/>
                  </a:schemeClr>
                </a:solidFill>
                <a:latin typeface="Courier New" pitchFamily="49" charset="0"/>
                <a:cs typeface="Courier New" pitchFamily="49" charset="0"/>
              </a:rPr>
              <a:t>Σ</a:t>
            </a:r>
            <a:r>
              <a:rPr lang="el-GR" sz="1600" b="1" dirty="0" smtClean="0">
                <a:solidFill>
                  <a:schemeClr val="accent2">
                    <a:lumMod val="75000"/>
                  </a:schemeClr>
                </a:solidFill>
                <a:latin typeface="Courier New" pitchFamily="49" charset="0"/>
                <a:cs typeface="Courier New" pitchFamily="49" charset="0"/>
              </a:rPr>
              <a:t>= </a:t>
            </a:r>
            <a:r>
              <a:rPr lang="el-GR" sz="1600" b="1" dirty="0" smtClean="0">
                <a:latin typeface="Courier New" pitchFamily="49" charset="0"/>
                <a:cs typeface="Courier New" pitchFamily="49" charset="0"/>
              </a:rPr>
              <a:t>'</a:t>
            </a:r>
            <a:r>
              <a:rPr lang="el-GR" sz="1600" b="1" dirty="0" smtClean="0">
                <a:solidFill>
                  <a:srgbClr val="FF0000"/>
                </a:solidFill>
                <a:latin typeface="Courier New" pitchFamily="49" charset="0"/>
                <a:cs typeface="Courier New" pitchFamily="49" charset="0"/>
              </a:rPr>
              <a:t>,</a:t>
            </a:r>
            <a:r>
              <a:rPr lang="el-GR" sz="1600" b="1" dirty="0" smtClean="0">
                <a:latin typeface="Courier New" pitchFamily="49" charset="0"/>
                <a:cs typeface="Courier New" pitchFamily="49" charset="0"/>
              </a:rPr>
              <a:t> </a:t>
            </a:r>
            <a:r>
              <a:rPr lang="el-GR" sz="1600" b="1" dirty="0">
                <a:latin typeface="Courier New" pitchFamily="49" charset="0"/>
                <a:cs typeface="Courier New" pitchFamily="49" charset="0"/>
              </a:rPr>
              <a:t>Σ</a:t>
            </a:r>
          </a:p>
          <a:p>
            <a:pPr>
              <a:buNone/>
            </a:pPr>
            <a:r>
              <a:rPr lang="el-GR" sz="1600" b="1" dirty="0" smtClean="0">
                <a:latin typeface="Courier New" pitchFamily="49" charset="0"/>
                <a:cs typeface="Courier New" pitchFamily="49" charset="0"/>
              </a:rPr>
              <a:t>	</a:t>
            </a:r>
            <a:r>
              <a:rPr lang="el-GR" sz="1600" b="1" dirty="0" smtClean="0">
                <a:solidFill>
                  <a:schemeClr val="accent1">
                    <a:lumMod val="75000"/>
                  </a:schemeClr>
                </a:solidFill>
                <a:latin typeface="Courier New" pitchFamily="49" charset="0"/>
                <a:cs typeface="Courier New" pitchFamily="49" charset="0"/>
              </a:rPr>
              <a:t>ΑΛΛΙΩΣ</a:t>
            </a:r>
            <a:endParaRPr lang="el-GR" sz="1600" b="1" dirty="0">
              <a:solidFill>
                <a:schemeClr val="accent1">
                  <a:lumMod val="75000"/>
                </a:schemeClr>
              </a:solidFill>
              <a:latin typeface="Courier New" pitchFamily="49" charset="0"/>
              <a:cs typeface="Courier New" pitchFamily="49" charset="0"/>
            </a:endParaRPr>
          </a:p>
          <a:p>
            <a:pPr>
              <a:buNone/>
            </a:pPr>
            <a:r>
              <a:rPr lang="el-GR" sz="1600" b="1" dirty="0" smtClean="0">
                <a:latin typeface="Courier New" pitchFamily="49" charset="0"/>
                <a:cs typeface="Courier New" pitchFamily="49" charset="0"/>
              </a:rPr>
              <a:t>		</a:t>
            </a:r>
            <a:r>
              <a:rPr lang="el-GR" sz="1600" b="1" dirty="0" smtClean="0">
                <a:solidFill>
                  <a:schemeClr val="accent1">
                    <a:lumMod val="75000"/>
                  </a:schemeClr>
                </a:solidFill>
                <a:latin typeface="Courier New" pitchFamily="49" charset="0"/>
                <a:cs typeface="Courier New" pitchFamily="49" charset="0"/>
              </a:rPr>
              <a:t>ΓΡΑΨΕ</a:t>
            </a:r>
            <a:r>
              <a:rPr lang="el-GR" sz="1600" b="1" dirty="0" smtClean="0">
                <a:latin typeface="Courier New" pitchFamily="49" charset="0"/>
                <a:cs typeface="Courier New" pitchFamily="49" charset="0"/>
              </a:rPr>
              <a:t> </a:t>
            </a:r>
            <a:r>
              <a:rPr lang="el-GR" sz="1600" b="1" dirty="0">
                <a:solidFill>
                  <a:schemeClr val="accent2">
                    <a:lumMod val="75000"/>
                  </a:schemeClr>
                </a:solidFill>
                <a:latin typeface="Courier New" pitchFamily="49" charset="0"/>
                <a:cs typeface="Courier New" pitchFamily="49" charset="0"/>
              </a:rPr>
              <a:t>'Δεν δόθηκαν αυστηρά θετικοί </a:t>
            </a:r>
            <a:r>
              <a:rPr lang="el-GR" sz="1600" b="1" dirty="0" smtClean="0">
                <a:solidFill>
                  <a:schemeClr val="accent2">
                    <a:lumMod val="75000"/>
                  </a:schemeClr>
                </a:solidFill>
                <a:latin typeface="Courier New" pitchFamily="49" charset="0"/>
                <a:cs typeface="Courier New" pitchFamily="49" charset="0"/>
              </a:rPr>
              <a:t>αριθμοί</a:t>
            </a:r>
            <a:r>
              <a:rPr lang="el-GR" sz="1600" b="1" dirty="0" smtClean="0">
                <a:latin typeface="Courier New" pitchFamily="49" charset="0"/>
                <a:cs typeface="Courier New" pitchFamily="49" charset="0"/>
              </a:rPr>
              <a:t>‘</a:t>
            </a:r>
            <a:endParaRPr lang="el-GR" sz="1600" b="1" dirty="0">
              <a:latin typeface="Courier New" pitchFamily="49" charset="0"/>
              <a:cs typeface="Courier New" pitchFamily="49" charset="0"/>
            </a:endParaRPr>
          </a:p>
          <a:p>
            <a:pPr>
              <a:buNone/>
            </a:pPr>
            <a:r>
              <a:rPr lang="el-GR" sz="1600" b="1" dirty="0" smtClean="0">
                <a:latin typeface="Courier New" pitchFamily="49" charset="0"/>
                <a:cs typeface="Courier New" pitchFamily="49" charset="0"/>
              </a:rPr>
              <a:t>	</a:t>
            </a:r>
            <a:r>
              <a:rPr lang="el-GR" sz="1600" b="1" dirty="0" smtClean="0">
                <a:solidFill>
                  <a:schemeClr val="accent1">
                    <a:lumMod val="75000"/>
                  </a:schemeClr>
                </a:solidFill>
                <a:latin typeface="Courier New" pitchFamily="49" charset="0"/>
                <a:cs typeface="Courier New" pitchFamily="49" charset="0"/>
              </a:rPr>
              <a:t>ΤΕΛΟΣ_ΑΝ</a:t>
            </a:r>
            <a:endParaRPr lang="el-GR" sz="1600" b="1" dirty="0">
              <a:solidFill>
                <a:schemeClr val="accent1">
                  <a:lumMod val="75000"/>
                </a:schemeClr>
              </a:solidFill>
              <a:latin typeface="Courier New" pitchFamily="49" charset="0"/>
              <a:cs typeface="Courier New" pitchFamily="49" charset="0"/>
            </a:endParaRPr>
          </a:p>
          <a:p>
            <a:pPr>
              <a:buNone/>
            </a:pPr>
            <a:r>
              <a:rPr lang="el-GR" sz="1600" b="1" dirty="0" smtClean="0">
                <a:solidFill>
                  <a:schemeClr val="accent1">
                    <a:lumMod val="75000"/>
                  </a:schemeClr>
                </a:solidFill>
                <a:latin typeface="Courier New" pitchFamily="49" charset="0"/>
                <a:cs typeface="Courier New" pitchFamily="49" charset="0"/>
              </a:rPr>
              <a:t>ΤΕΛΟΣ_ΠΡΟΓΡΑΜΜΑΤΟΣ</a:t>
            </a:r>
            <a:endParaRPr lang="el-GR" sz="1600" dirty="0">
              <a:solidFill>
                <a:schemeClr val="accent1">
                  <a:lumMod val="75000"/>
                </a:schemeClr>
              </a:solidFill>
              <a:latin typeface="Courier New" pitchFamily="49" charset="0"/>
              <a:cs typeface="Courier New" pitchFamily="49" charset="0"/>
            </a:endParaRPr>
          </a:p>
        </p:txBody>
      </p:sp>
      <p:sp>
        <p:nvSpPr>
          <p:cNvPr id="7" name="6 - Βέλος προς τα κάτω"/>
          <p:cNvSpPr/>
          <p:nvPr/>
        </p:nvSpPr>
        <p:spPr>
          <a:xfrm rot="3858177">
            <a:off x="2069964" y="2737833"/>
            <a:ext cx="410745" cy="5715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7 - Βέλος προς τα κάτω"/>
          <p:cNvSpPr/>
          <p:nvPr/>
        </p:nvSpPr>
        <p:spPr>
          <a:xfrm rot="19380166">
            <a:off x="130611" y="4137999"/>
            <a:ext cx="410745" cy="5715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8 - Βέλος προς τα κάτω"/>
          <p:cNvSpPr/>
          <p:nvPr/>
        </p:nvSpPr>
        <p:spPr>
          <a:xfrm rot="3858177">
            <a:off x="2570031" y="1237637"/>
            <a:ext cx="410745" cy="5715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3 - Θέση περιεχομένου"/>
          <p:cNvSpPr>
            <a:spLocks noGrp="1"/>
          </p:cNvSpPr>
          <p:nvPr>
            <p:ph sz="quarter" idx="2"/>
          </p:nvPr>
        </p:nvSpPr>
        <p:spPr>
          <a:xfrm>
            <a:off x="4572000" y="1000108"/>
            <a:ext cx="4357686" cy="5857892"/>
          </a:xfrm>
        </p:spPr>
        <p:txBody>
          <a:bodyPr>
            <a:noAutofit/>
          </a:bodyPr>
          <a:lstStyle/>
          <a:p>
            <a:pPr>
              <a:buNone/>
            </a:pPr>
            <a:r>
              <a:rPr lang="el-GR" sz="1600" b="1" dirty="0" smtClean="0">
                <a:solidFill>
                  <a:schemeClr val="accent1">
                    <a:lumMod val="75000"/>
                  </a:schemeClr>
                </a:solidFill>
                <a:latin typeface="Courier New" pitchFamily="49" charset="0"/>
                <a:cs typeface="Courier New" pitchFamily="49" charset="0"/>
              </a:rPr>
              <a:t>ΠΡΟΓΡΑΜΜΑ</a:t>
            </a:r>
            <a:r>
              <a:rPr lang="el-GR" sz="1600" dirty="0" smtClean="0">
                <a:latin typeface="Courier New" pitchFamily="49" charset="0"/>
                <a:cs typeface="Courier New" pitchFamily="49" charset="0"/>
              </a:rPr>
              <a:t>  </a:t>
            </a:r>
            <a:r>
              <a:rPr lang="el-GR" sz="1600" dirty="0" err="1" smtClean="0">
                <a:latin typeface="Courier New" pitchFamily="49" charset="0"/>
                <a:cs typeface="Courier New" pitchFamily="49" charset="0"/>
              </a:rPr>
              <a:t>Άθρ_θετικών_αριθμών</a:t>
            </a:r>
            <a:endParaRPr lang="el-GR" sz="1600" b="1" dirty="0" smtClean="0">
              <a:solidFill>
                <a:schemeClr val="accent1">
                  <a:lumMod val="75000"/>
                </a:schemeClr>
              </a:solidFill>
              <a:latin typeface="Courier New" pitchFamily="49" charset="0"/>
              <a:cs typeface="Courier New" pitchFamily="49" charset="0"/>
            </a:endParaRPr>
          </a:p>
          <a:p>
            <a:pPr>
              <a:buNone/>
            </a:pPr>
            <a:r>
              <a:rPr lang="el-GR" sz="1600" b="1" dirty="0" smtClean="0">
                <a:solidFill>
                  <a:schemeClr val="accent1">
                    <a:lumMod val="75000"/>
                  </a:schemeClr>
                </a:solidFill>
                <a:latin typeface="Courier New" pitchFamily="49" charset="0"/>
                <a:cs typeface="Courier New" pitchFamily="49" charset="0"/>
              </a:rPr>
              <a:t>ΜΕΤΑΒΛΗΤΕΣ</a:t>
            </a:r>
            <a:endParaRPr lang="el-GR" sz="1600" b="1" dirty="0">
              <a:solidFill>
                <a:schemeClr val="accent1">
                  <a:lumMod val="75000"/>
                </a:schemeClr>
              </a:solidFill>
              <a:latin typeface="Courier New" pitchFamily="49" charset="0"/>
              <a:cs typeface="Courier New" pitchFamily="49" charset="0"/>
            </a:endParaRPr>
          </a:p>
          <a:p>
            <a:pPr>
              <a:buNone/>
            </a:pPr>
            <a:r>
              <a:rPr lang="el-GR" sz="1600" b="1" dirty="0" smtClean="0">
                <a:solidFill>
                  <a:schemeClr val="tx2">
                    <a:lumMod val="60000"/>
                    <a:lumOff val="40000"/>
                  </a:schemeClr>
                </a:solidFill>
                <a:latin typeface="Courier New" pitchFamily="49" charset="0"/>
                <a:cs typeface="Courier New" pitchFamily="49" charset="0"/>
              </a:rPr>
              <a:t>	</a:t>
            </a:r>
            <a:r>
              <a:rPr lang="el-GR" sz="1600" b="1" dirty="0" smtClean="0">
                <a:solidFill>
                  <a:schemeClr val="accent1">
                    <a:lumMod val="75000"/>
                  </a:schemeClr>
                </a:solidFill>
                <a:latin typeface="Courier New" pitchFamily="49" charset="0"/>
                <a:cs typeface="Courier New" pitchFamily="49" charset="0"/>
              </a:rPr>
              <a:t>ΠΡΑΓΜΑΤΙΚΕΣ</a:t>
            </a:r>
            <a:r>
              <a:rPr lang="el-GR" sz="1600" b="1" dirty="0">
                <a:latin typeface="Courier New" pitchFamily="49" charset="0"/>
                <a:cs typeface="Courier New" pitchFamily="49" charset="0"/>
              </a:rPr>
              <a:t>: </a:t>
            </a:r>
            <a:r>
              <a:rPr lang="el-GR" sz="1600" b="1" dirty="0" smtClean="0">
                <a:latin typeface="Courier New" pitchFamily="49" charset="0"/>
                <a:cs typeface="Courier New" pitchFamily="49" charset="0"/>
              </a:rPr>
              <a:t>Χ</a:t>
            </a:r>
            <a:r>
              <a:rPr lang="el-GR" sz="1600" b="1" dirty="0" smtClean="0">
                <a:solidFill>
                  <a:srgbClr val="FFC000"/>
                </a:solidFill>
                <a:latin typeface="Courier New" pitchFamily="49" charset="0"/>
                <a:cs typeface="Courier New" pitchFamily="49" charset="0"/>
              </a:rPr>
              <a:t>,Σ</a:t>
            </a:r>
            <a:endParaRPr lang="el-GR" sz="1600" b="1" dirty="0">
              <a:solidFill>
                <a:srgbClr val="FFC000"/>
              </a:solidFill>
              <a:latin typeface="Courier New" pitchFamily="49" charset="0"/>
              <a:cs typeface="Courier New" pitchFamily="49" charset="0"/>
            </a:endParaRPr>
          </a:p>
          <a:p>
            <a:pPr>
              <a:buNone/>
            </a:pPr>
            <a:r>
              <a:rPr lang="el-GR" sz="1600" b="1" dirty="0" smtClean="0">
                <a:solidFill>
                  <a:schemeClr val="accent1">
                    <a:lumMod val="75000"/>
                  </a:schemeClr>
                </a:solidFill>
                <a:latin typeface="Courier New" pitchFamily="49" charset="0"/>
                <a:cs typeface="Courier New" pitchFamily="49" charset="0"/>
              </a:rPr>
              <a:t>ΑΡΧΗ</a:t>
            </a:r>
            <a:endParaRPr lang="el-GR" sz="1600" b="1" dirty="0">
              <a:solidFill>
                <a:schemeClr val="accent1">
                  <a:lumMod val="75000"/>
                </a:schemeClr>
              </a:solidFill>
              <a:latin typeface="Courier New" pitchFamily="49" charset="0"/>
              <a:cs typeface="Courier New" pitchFamily="49" charset="0"/>
            </a:endParaRPr>
          </a:p>
          <a:p>
            <a:pPr>
              <a:buNone/>
            </a:pPr>
            <a:r>
              <a:rPr lang="el-GR" sz="1600" b="1" dirty="0" smtClean="0">
                <a:latin typeface="Courier New" pitchFamily="49" charset="0"/>
                <a:cs typeface="Courier New" pitchFamily="49" charset="0"/>
              </a:rPr>
              <a:t>	</a:t>
            </a:r>
            <a:r>
              <a:rPr lang="el-GR" sz="1600" b="1" dirty="0" smtClean="0">
                <a:solidFill>
                  <a:schemeClr val="accent1">
                    <a:lumMod val="75000"/>
                  </a:schemeClr>
                </a:solidFill>
                <a:latin typeface="Courier New" pitchFamily="49" charset="0"/>
                <a:cs typeface="Courier New" pitchFamily="49" charset="0"/>
              </a:rPr>
              <a:t>ΓΡΑΨΕ</a:t>
            </a:r>
            <a:r>
              <a:rPr lang="el-GR" sz="1600" b="1" dirty="0" smtClean="0">
                <a:latin typeface="Courier New" pitchFamily="49" charset="0"/>
                <a:cs typeface="Courier New" pitchFamily="49" charset="0"/>
              </a:rPr>
              <a:t> </a:t>
            </a:r>
            <a:r>
              <a:rPr lang="el-GR" sz="1600" b="1" dirty="0">
                <a:latin typeface="Courier New" pitchFamily="49" charset="0"/>
                <a:cs typeface="Courier New" pitchFamily="49" charset="0"/>
              </a:rPr>
              <a:t>'</a:t>
            </a:r>
            <a:r>
              <a:rPr lang="el-GR" sz="1600" b="1" dirty="0">
                <a:solidFill>
                  <a:schemeClr val="accent2">
                    <a:lumMod val="75000"/>
                  </a:schemeClr>
                </a:solidFill>
                <a:latin typeface="Courier New" pitchFamily="49" charset="0"/>
                <a:cs typeface="Courier New" pitchFamily="49" charset="0"/>
              </a:rPr>
              <a:t>Χ</a:t>
            </a:r>
            <a:r>
              <a:rPr lang="el-GR" sz="1600" b="1" dirty="0" smtClean="0">
                <a:solidFill>
                  <a:schemeClr val="accent2">
                    <a:lumMod val="75000"/>
                  </a:schemeClr>
                </a:solidFill>
                <a:latin typeface="Courier New" pitchFamily="49" charset="0"/>
                <a:cs typeface="Courier New" pitchFamily="49" charset="0"/>
              </a:rPr>
              <a:t>= </a:t>
            </a:r>
            <a:r>
              <a:rPr lang="el-GR" sz="1600" b="1" dirty="0" smtClean="0">
                <a:latin typeface="Courier New" pitchFamily="49" charset="0"/>
                <a:cs typeface="Courier New" pitchFamily="49" charset="0"/>
              </a:rPr>
              <a:t>‘</a:t>
            </a:r>
            <a:endParaRPr lang="el-GR" sz="1600" b="1" dirty="0">
              <a:latin typeface="Courier New" pitchFamily="49" charset="0"/>
              <a:cs typeface="Courier New" pitchFamily="49" charset="0"/>
            </a:endParaRPr>
          </a:p>
          <a:p>
            <a:pPr>
              <a:buNone/>
            </a:pPr>
            <a:r>
              <a:rPr lang="el-GR" sz="1600" b="1" dirty="0" smtClean="0">
                <a:latin typeface="Courier New" pitchFamily="49" charset="0"/>
                <a:cs typeface="Courier New" pitchFamily="49" charset="0"/>
              </a:rPr>
              <a:t>	</a:t>
            </a:r>
            <a:r>
              <a:rPr lang="el-GR" sz="1600" b="1" dirty="0" smtClean="0">
                <a:solidFill>
                  <a:schemeClr val="accent1">
                    <a:lumMod val="75000"/>
                  </a:schemeClr>
                </a:solidFill>
                <a:latin typeface="Courier New" pitchFamily="49" charset="0"/>
                <a:cs typeface="Courier New" pitchFamily="49" charset="0"/>
              </a:rPr>
              <a:t>ΔΙΑΒΑΣΕ</a:t>
            </a:r>
            <a:r>
              <a:rPr lang="el-GR" sz="1600" b="1" dirty="0" smtClean="0">
                <a:latin typeface="Courier New" pitchFamily="49" charset="0"/>
                <a:cs typeface="Courier New" pitchFamily="49" charset="0"/>
              </a:rPr>
              <a:t> </a:t>
            </a:r>
            <a:r>
              <a:rPr lang="el-GR" sz="1600" b="1" dirty="0">
                <a:latin typeface="Courier New" pitchFamily="49" charset="0"/>
                <a:cs typeface="Courier New" pitchFamily="49" charset="0"/>
              </a:rPr>
              <a:t>Χ</a:t>
            </a:r>
          </a:p>
          <a:p>
            <a:pPr>
              <a:buNone/>
            </a:pPr>
            <a:r>
              <a:rPr lang="el-GR" sz="1600" dirty="0" smtClean="0">
                <a:latin typeface="Courier New" pitchFamily="49" charset="0"/>
                <a:cs typeface="Courier New" pitchFamily="49" charset="0"/>
              </a:rPr>
              <a:t>	Σ </a:t>
            </a:r>
            <a:r>
              <a:rPr lang="el-GR" sz="1600" b="1" dirty="0">
                <a:solidFill>
                  <a:srgbClr val="FF0000"/>
                </a:solidFill>
                <a:latin typeface="Courier New" pitchFamily="49" charset="0"/>
                <a:cs typeface="Courier New" pitchFamily="49" charset="0"/>
              </a:rPr>
              <a:t>&lt;-</a:t>
            </a:r>
            <a:r>
              <a:rPr lang="el-GR" sz="1600" b="1" dirty="0">
                <a:solidFill>
                  <a:schemeClr val="accent4">
                    <a:lumMod val="75000"/>
                  </a:schemeClr>
                </a:solidFill>
                <a:latin typeface="Courier New" pitchFamily="49" charset="0"/>
                <a:cs typeface="Courier New" pitchFamily="49" charset="0"/>
              </a:rPr>
              <a:t> 0</a:t>
            </a:r>
          </a:p>
          <a:p>
            <a:pPr>
              <a:buNone/>
            </a:pPr>
            <a:r>
              <a:rPr lang="el-GR" sz="1600" b="1" dirty="0" smtClean="0">
                <a:latin typeface="Courier New" pitchFamily="49" charset="0"/>
                <a:cs typeface="Courier New" pitchFamily="49" charset="0"/>
              </a:rPr>
              <a:t>	</a:t>
            </a:r>
            <a:r>
              <a:rPr lang="el-GR" sz="1600" b="1" dirty="0" smtClean="0">
                <a:solidFill>
                  <a:schemeClr val="accent1">
                    <a:lumMod val="75000"/>
                  </a:schemeClr>
                </a:solidFill>
                <a:latin typeface="Courier New" pitchFamily="49" charset="0"/>
                <a:cs typeface="Courier New" pitchFamily="49" charset="0"/>
              </a:rPr>
              <a:t>ΟΣΟ</a:t>
            </a:r>
            <a:r>
              <a:rPr lang="el-GR" sz="1600" b="1" dirty="0" smtClean="0">
                <a:latin typeface="Courier New" pitchFamily="49" charset="0"/>
                <a:cs typeface="Courier New" pitchFamily="49" charset="0"/>
              </a:rPr>
              <a:t> </a:t>
            </a:r>
            <a:r>
              <a:rPr lang="el-GR" sz="1600" b="1" dirty="0">
                <a:latin typeface="Courier New" pitchFamily="49" charset="0"/>
                <a:cs typeface="Courier New" pitchFamily="49" charset="0"/>
              </a:rPr>
              <a:t>Χ &gt; </a:t>
            </a:r>
            <a:r>
              <a:rPr lang="el-GR" sz="1600" b="1" dirty="0" smtClean="0">
                <a:solidFill>
                  <a:schemeClr val="accent4">
                    <a:lumMod val="75000"/>
                  </a:schemeClr>
                </a:solidFill>
                <a:latin typeface="Courier New" pitchFamily="49" charset="0"/>
                <a:cs typeface="Courier New" pitchFamily="49" charset="0"/>
              </a:rPr>
              <a:t>0</a:t>
            </a:r>
            <a:r>
              <a:rPr lang="el-GR" sz="1600" b="1" dirty="0" smtClean="0">
                <a:solidFill>
                  <a:schemeClr val="accent1">
                    <a:lumMod val="75000"/>
                  </a:schemeClr>
                </a:solidFill>
                <a:latin typeface="Courier New" pitchFamily="49" charset="0"/>
                <a:cs typeface="Courier New" pitchFamily="49" charset="0"/>
              </a:rPr>
              <a:t>  </a:t>
            </a:r>
            <a:r>
              <a:rPr lang="el-GR" sz="1600" b="1" dirty="0" smtClean="0">
                <a:solidFill>
                  <a:srgbClr val="FFC000"/>
                </a:solidFill>
                <a:latin typeface="Courier New" pitchFamily="49" charset="0"/>
                <a:cs typeface="Courier New" pitchFamily="49" charset="0"/>
              </a:rPr>
              <a:t>ΕΠΑΝΑΛΑΒΕ</a:t>
            </a:r>
            <a:endParaRPr lang="el-GR" sz="1600" b="1" dirty="0">
              <a:solidFill>
                <a:srgbClr val="FFC000"/>
              </a:solidFill>
              <a:latin typeface="Courier New" pitchFamily="49" charset="0"/>
              <a:cs typeface="Courier New" pitchFamily="49" charset="0"/>
            </a:endParaRPr>
          </a:p>
          <a:p>
            <a:pPr>
              <a:buNone/>
            </a:pPr>
            <a:r>
              <a:rPr lang="el-GR" sz="1600" dirty="0" smtClean="0">
                <a:latin typeface="Courier New" pitchFamily="49" charset="0"/>
                <a:cs typeface="Courier New" pitchFamily="49" charset="0"/>
              </a:rPr>
              <a:t>		Σ </a:t>
            </a:r>
            <a:r>
              <a:rPr lang="el-GR" sz="1600" b="1" dirty="0">
                <a:solidFill>
                  <a:srgbClr val="FF0000"/>
                </a:solidFill>
                <a:latin typeface="Courier New" pitchFamily="49" charset="0"/>
                <a:cs typeface="Courier New" pitchFamily="49" charset="0"/>
              </a:rPr>
              <a:t>&lt;-</a:t>
            </a:r>
            <a:r>
              <a:rPr lang="el-GR" sz="1600" b="1" dirty="0">
                <a:latin typeface="Courier New" pitchFamily="49" charset="0"/>
                <a:cs typeface="Courier New" pitchFamily="49" charset="0"/>
              </a:rPr>
              <a:t> Σ </a:t>
            </a:r>
            <a:r>
              <a:rPr lang="el-GR" sz="1600" b="1" dirty="0">
                <a:solidFill>
                  <a:srgbClr val="FF0000"/>
                </a:solidFill>
                <a:latin typeface="Courier New" pitchFamily="49" charset="0"/>
                <a:cs typeface="Courier New" pitchFamily="49" charset="0"/>
              </a:rPr>
              <a:t>+</a:t>
            </a:r>
            <a:r>
              <a:rPr lang="el-GR" sz="1600" b="1" dirty="0">
                <a:latin typeface="Courier New" pitchFamily="49" charset="0"/>
                <a:cs typeface="Courier New" pitchFamily="49" charset="0"/>
              </a:rPr>
              <a:t> Χ</a:t>
            </a:r>
          </a:p>
          <a:p>
            <a:pPr>
              <a:buNone/>
            </a:pPr>
            <a:r>
              <a:rPr lang="el-GR" sz="1600" b="1" dirty="0" smtClean="0">
                <a:latin typeface="Courier New" pitchFamily="49" charset="0"/>
                <a:cs typeface="Courier New" pitchFamily="49" charset="0"/>
              </a:rPr>
              <a:t>		</a:t>
            </a:r>
            <a:r>
              <a:rPr lang="el-GR" sz="1600" b="1" dirty="0" smtClean="0">
                <a:solidFill>
                  <a:schemeClr val="accent1">
                    <a:lumMod val="75000"/>
                  </a:schemeClr>
                </a:solidFill>
                <a:latin typeface="Courier New" pitchFamily="49" charset="0"/>
                <a:cs typeface="Courier New" pitchFamily="49" charset="0"/>
              </a:rPr>
              <a:t>ΓΡΑΨΕ</a:t>
            </a:r>
            <a:r>
              <a:rPr lang="el-GR" sz="1600" b="1" dirty="0" smtClean="0">
                <a:latin typeface="Courier New" pitchFamily="49" charset="0"/>
                <a:cs typeface="Courier New" pitchFamily="49" charset="0"/>
              </a:rPr>
              <a:t> </a:t>
            </a:r>
            <a:r>
              <a:rPr lang="el-GR" sz="1600" b="1" dirty="0">
                <a:latin typeface="Courier New" pitchFamily="49" charset="0"/>
                <a:cs typeface="Courier New" pitchFamily="49" charset="0"/>
              </a:rPr>
              <a:t>'</a:t>
            </a:r>
            <a:r>
              <a:rPr lang="el-GR" sz="1600" b="1" dirty="0">
                <a:solidFill>
                  <a:schemeClr val="accent2">
                    <a:lumMod val="75000"/>
                  </a:schemeClr>
                </a:solidFill>
                <a:latin typeface="Courier New" pitchFamily="49" charset="0"/>
                <a:cs typeface="Courier New" pitchFamily="49" charset="0"/>
              </a:rPr>
              <a:t>Χ</a:t>
            </a:r>
            <a:r>
              <a:rPr lang="el-GR" sz="1600" b="1" dirty="0" smtClean="0">
                <a:solidFill>
                  <a:schemeClr val="accent2">
                    <a:lumMod val="75000"/>
                  </a:schemeClr>
                </a:solidFill>
                <a:latin typeface="Courier New" pitchFamily="49" charset="0"/>
                <a:cs typeface="Courier New" pitchFamily="49" charset="0"/>
              </a:rPr>
              <a:t>=‘</a:t>
            </a:r>
            <a:endParaRPr lang="el-GR" sz="1600" b="1" dirty="0">
              <a:solidFill>
                <a:schemeClr val="accent2">
                  <a:lumMod val="75000"/>
                </a:schemeClr>
              </a:solidFill>
              <a:latin typeface="Courier New" pitchFamily="49" charset="0"/>
              <a:cs typeface="Courier New" pitchFamily="49" charset="0"/>
            </a:endParaRPr>
          </a:p>
          <a:p>
            <a:pPr>
              <a:buNone/>
            </a:pPr>
            <a:r>
              <a:rPr lang="el-GR" sz="1600" b="1" dirty="0" smtClean="0">
                <a:latin typeface="Courier New" pitchFamily="49" charset="0"/>
                <a:cs typeface="Courier New" pitchFamily="49" charset="0"/>
              </a:rPr>
              <a:t>		</a:t>
            </a:r>
            <a:r>
              <a:rPr lang="el-GR" sz="1600" b="1" dirty="0" smtClean="0">
                <a:solidFill>
                  <a:schemeClr val="accent1">
                    <a:lumMod val="75000"/>
                  </a:schemeClr>
                </a:solidFill>
                <a:latin typeface="Courier New" pitchFamily="49" charset="0"/>
                <a:cs typeface="Courier New" pitchFamily="49" charset="0"/>
              </a:rPr>
              <a:t>ΔΙΑΒΑΣΕ</a:t>
            </a:r>
            <a:r>
              <a:rPr lang="el-GR" sz="1600" b="1" dirty="0" smtClean="0">
                <a:latin typeface="Courier New" pitchFamily="49" charset="0"/>
                <a:cs typeface="Courier New" pitchFamily="49" charset="0"/>
              </a:rPr>
              <a:t> </a:t>
            </a:r>
            <a:r>
              <a:rPr lang="el-GR" sz="1600" b="1" dirty="0">
                <a:latin typeface="Courier New" pitchFamily="49" charset="0"/>
                <a:cs typeface="Courier New" pitchFamily="49" charset="0"/>
              </a:rPr>
              <a:t>Χ</a:t>
            </a:r>
          </a:p>
          <a:p>
            <a:pPr>
              <a:buNone/>
            </a:pPr>
            <a:r>
              <a:rPr lang="el-GR" sz="1600" b="1" dirty="0" smtClean="0">
                <a:latin typeface="Courier New" pitchFamily="49" charset="0"/>
                <a:cs typeface="Courier New" pitchFamily="49" charset="0"/>
              </a:rPr>
              <a:t>	</a:t>
            </a:r>
            <a:r>
              <a:rPr lang="el-GR" sz="1600" b="1" dirty="0" smtClean="0">
                <a:solidFill>
                  <a:schemeClr val="accent1">
                    <a:lumMod val="75000"/>
                  </a:schemeClr>
                </a:solidFill>
                <a:latin typeface="Courier New" pitchFamily="49" charset="0"/>
                <a:cs typeface="Courier New" pitchFamily="49" charset="0"/>
              </a:rPr>
              <a:t>ΤΕΛΟΣ_ΕΠΑΝΑΛΗΨΗΣ</a:t>
            </a:r>
            <a:endParaRPr lang="el-GR" sz="1600" b="1" dirty="0">
              <a:solidFill>
                <a:schemeClr val="accent1">
                  <a:lumMod val="75000"/>
                </a:schemeClr>
              </a:solidFill>
              <a:latin typeface="Courier New" pitchFamily="49" charset="0"/>
              <a:cs typeface="Courier New" pitchFamily="49" charset="0"/>
            </a:endParaRPr>
          </a:p>
          <a:p>
            <a:pPr>
              <a:buNone/>
            </a:pPr>
            <a:r>
              <a:rPr lang="el-GR" sz="1600" b="1" dirty="0">
                <a:solidFill>
                  <a:schemeClr val="accent1">
                    <a:lumMod val="75000"/>
                  </a:schemeClr>
                </a:solidFill>
                <a:latin typeface="Courier New" pitchFamily="49" charset="0"/>
                <a:cs typeface="Courier New" pitchFamily="49" charset="0"/>
              </a:rPr>
              <a:t>	</a:t>
            </a:r>
            <a:r>
              <a:rPr lang="el-GR" sz="1600" b="1" dirty="0" smtClean="0">
                <a:solidFill>
                  <a:srgbClr val="FFC000"/>
                </a:solidFill>
                <a:latin typeface="Courier New" pitchFamily="49" charset="0"/>
                <a:cs typeface="Courier New" pitchFamily="49" charset="0"/>
              </a:rPr>
              <a:t>ΑΝ</a:t>
            </a:r>
            <a:r>
              <a:rPr lang="el-GR" sz="1600" b="1" dirty="0" smtClean="0">
                <a:solidFill>
                  <a:schemeClr val="accent1">
                    <a:lumMod val="75000"/>
                  </a:schemeClr>
                </a:solidFill>
                <a:latin typeface="Courier New" pitchFamily="49" charset="0"/>
                <a:cs typeface="Courier New" pitchFamily="49" charset="0"/>
              </a:rPr>
              <a:t> </a:t>
            </a:r>
            <a:r>
              <a:rPr lang="el-GR" sz="1600" dirty="0">
                <a:latin typeface="Courier New" pitchFamily="49" charset="0"/>
                <a:cs typeface="Courier New" pitchFamily="49" charset="0"/>
              </a:rPr>
              <a:t>Σ </a:t>
            </a:r>
            <a:r>
              <a:rPr lang="el-GR" sz="1600" b="1" dirty="0">
                <a:solidFill>
                  <a:srgbClr val="FF0000"/>
                </a:solidFill>
                <a:latin typeface="Courier New" pitchFamily="49" charset="0"/>
                <a:cs typeface="Courier New" pitchFamily="49" charset="0"/>
              </a:rPr>
              <a:t>&gt;</a:t>
            </a:r>
            <a:r>
              <a:rPr lang="el-GR" sz="1600" b="1" dirty="0">
                <a:latin typeface="Courier New" pitchFamily="49" charset="0"/>
                <a:cs typeface="Courier New" pitchFamily="49" charset="0"/>
              </a:rPr>
              <a:t> </a:t>
            </a:r>
            <a:r>
              <a:rPr lang="el-GR" sz="1600" b="1" dirty="0">
                <a:solidFill>
                  <a:schemeClr val="accent4">
                    <a:lumMod val="75000"/>
                  </a:schemeClr>
                </a:solidFill>
                <a:latin typeface="Courier New" pitchFamily="49" charset="0"/>
                <a:cs typeface="Courier New" pitchFamily="49" charset="0"/>
              </a:rPr>
              <a:t>0</a:t>
            </a:r>
            <a:r>
              <a:rPr lang="el-GR" sz="1600" b="1" dirty="0">
                <a:latin typeface="Courier New" pitchFamily="49" charset="0"/>
                <a:cs typeface="Courier New" pitchFamily="49" charset="0"/>
              </a:rPr>
              <a:t> </a:t>
            </a:r>
            <a:r>
              <a:rPr lang="el-GR" sz="1600" b="1" dirty="0">
                <a:solidFill>
                  <a:schemeClr val="accent1">
                    <a:lumMod val="75000"/>
                  </a:schemeClr>
                </a:solidFill>
                <a:latin typeface="Courier New" pitchFamily="49" charset="0"/>
                <a:cs typeface="Courier New" pitchFamily="49" charset="0"/>
              </a:rPr>
              <a:t>ΤΟΤΕ</a:t>
            </a:r>
          </a:p>
          <a:p>
            <a:pPr>
              <a:buNone/>
            </a:pPr>
            <a:r>
              <a:rPr lang="el-GR" sz="1600" b="1" dirty="0" smtClean="0">
                <a:latin typeface="Courier New" pitchFamily="49" charset="0"/>
                <a:cs typeface="Courier New" pitchFamily="49" charset="0"/>
              </a:rPr>
              <a:t>		</a:t>
            </a:r>
            <a:r>
              <a:rPr lang="el-GR" sz="1600" b="1" dirty="0" smtClean="0">
                <a:solidFill>
                  <a:schemeClr val="accent1">
                    <a:lumMod val="75000"/>
                  </a:schemeClr>
                </a:solidFill>
                <a:latin typeface="Courier New" pitchFamily="49" charset="0"/>
                <a:cs typeface="Courier New" pitchFamily="49" charset="0"/>
              </a:rPr>
              <a:t>ΓΡΑΨΕ</a:t>
            </a:r>
            <a:r>
              <a:rPr lang="el-GR" sz="1600" b="1" dirty="0" smtClean="0">
                <a:latin typeface="Courier New" pitchFamily="49" charset="0"/>
                <a:cs typeface="Courier New" pitchFamily="49" charset="0"/>
              </a:rPr>
              <a:t> </a:t>
            </a:r>
            <a:r>
              <a:rPr lang="el-GR" sz="1600" b="1" dirty="0">
                <a:latin typeface="Courier New" pitchFamily="49" charset="0"/>
                <a:cs typeface="Courier New" pitchFamily="49" charset="0"/>
              </a:rPr>
              <a:t>'</a:t>
            </a:r>
            <a:r>
              <a:rPr lang="el-GR" sz="1600" b="1" dirty="0">
                <a:solidFill>
                  <a:schemeClr val="accent2">
                    <a:lumMod val="75000"/>
                  </a:schemeClr>
                </a:solidFill>
                <a:latin typeface="Courier New" pitchFamily="49" charset="0"/>
                <a:cs typeface="Courier New" pitchFamily="49" charset="0"/>
              </a:rPr>
              <a:t>Σ</a:t>
            </a:r>
            <a:r>
              <a:rPr lang="el-GR" sz="1600" b="1" dirty="0" smtClean="0">
                <a:solidFill>
                  <a:schemeClr val="accent2">
                    <a:lumMod val="75000"/>
                  </a:schemeClr>
                </a:solidFill>
                <a:latin typeface="Courier New" pitchFamily="49" charset="0"/>
                <a:cs typeface="Courier New" pitchFamily="49" charset="0"/>
              </a:rPr>
              <a:t>= </a:t>
            </a:r>
            <a:r>
              <a:rPr lang="el-GR" sz="1600" b="1" dirty="0" smtClean="0">
                <a:latin typeface="Courier New" pitchFamily="49" charset="0"/>
                <a:cs typeface="Courier New" pitchFamily="49" charset="0"/>
              </a:rPr>
              <a:t>'</a:t>
            </a:r>
            <a:r>
              <a:rPr lang="el-GR" sz="1600" b="1" dirty="0" smtClean="0">
                <a:solidFill>
                  <a:srgbClr val="FF0000"/>
                </a:solidFill>
                <a:latin typeface="Courier New" pitchFamily="49" charset="0"/>
                <a:cs typeface="Courier New" pitchFamily="49" charset="0"/>
              </a:rPr>
              <a:t>,</a:t>
            </a:r>
            <a:r>
              <a:rPr lang="el-GR" sz="1600" b="1" dirty="0" smtClean="0">
                <a:latin typeface="Courier New" pitchFamily="49" charset="0"/>
                <a:cs typeface="Courier New" pitchFamily="49" charset="0"/>
              </a:rPr>
              <a:t> </a:t>
            </a:r>
            <a:r>
              <a:rPr lang="el-GR" sz="1600" b="1" dirty="0">
                <a:latin typeface="Courier New" pitchFamily="49" charset="0"/>
                <a:cs typeface="Courier New" pitchFamily="49" charset="0"/>
              </a:rPr>
              <a:t>Σ</a:t>
            </a:r>
          </a:p>
          <a:p>
            <a:pPr>
              <a:buNone/>
            </a:pPr>
            <a:r>
              <a:rPr lang="el-GR" sz="1600" b="1" dirty="0" smtClean="0">
                <a:latin typeface="Courier New" pitchFamily="49" charset="0"/>
                <a:cs typeface="Courier New" pitchFamily="49" charset="0"/>
              </a:rPr>
              <a:t>	</a:t>
            </a:r>
            <a:r>
              <a:rPr lang="el-GR" sz="1600" b="1" dirty="0" smtClean="0">
                <a:solidFill>
                  <a:schemeClr val="accent1">
                    <a:lumMod val="75000"/>
                  </a:schemeClr>
                </a:solidFill>
                <a:latin typeface="Courier New" pitchFamily="49" charset="0"/>
                <a:cs typeface="Courier New" pitchFamily="49" charset="0"/>
              </a:rPr>
              <a:t>ΑΛΛΙΩΣ</a:t>
            </a:r>
            <a:endParaRPr lang="el-GR" sz="1600" b="1" dirty="0">
              <a:solidFill>
                <a:schemeClr val="accent1">
                  <a:lumMod val="75000"/>
                </a:schemeClr>
              </a:solidFill>
              <a:latin typeface="Courier New" pitchFamily="49" charset="0"/>
              <a:cs typeface="Courier New" pitchFamily="49" charset="0"/>
            </a:endParaRPr>
          </a:p>
          <a:p>
            <a:pPr>
              <a:buNone/>
            </a:pPr>
            <a:r>
              <a:rPr lang="el-GR" sz="1600" b="1" dirty="0" smtClean="0">
                <a:latin typeface="Courier New" pitchFamily="49" charset="0"/>
                <a:cs typeface="Courier New" pitchFamily="49" charset="0"/>
              </a:rPr>
              <a:t>		</a:t>
            </a:r>
            <a:r>
              <a:rPr lang="el-GR" sz="1600" b="1" dirty="0" smtClean="0">
                <a:solidFill>
                  <a:schemeClr val="accent1">
                    <a:lumMod val="75000"/>
                  </a:schemeClr>
                </a:solidFill>
                <a:latin typeface="Courier New" pitchFamily="49" charset="0"/>
                <a:cs typeface="Courier New" pitchFamily="49" charset="0"/>
              </a:rPr>
              <a:t>ΓΡΑΨΕ</a:t>
            </a:r>
            <a:r>
              <a:rPr lang="el-GR" sz="1600" b="1" dirty="0" smtClean="0">
                <a:latin typeface="Courier New" pitchFamily="49" charset="0"/>
                <a:cs typeface="Courier New" pitchFamily="49" charset="0"/>
              </a:rPr>
              <a:t> </a:t>
            </a:r>
            <a:r>
              <a:rPr lang="el-GR" sz="1600" b="1" dirty="0">
                <a:solidFill>
                  <a:schemeClr val="accent2">
                    <a:lumMod val="75000"/>
                  </a:schemeClr>
                </a:solidFill>
                <a:latin typeface="Courier New" pitchFamily="49" charset="0"/>
                <a:cs typeface="Courier New" pitchFamily="49" charset="0"/>
              </a:rPr>
              <a:t>'Δεν δόθηκαν αυστηρά θετικοί </a:t>
            </a:r>
            <a:r>
              <a:rPr lang="el-GR" sz="1600" b="1" dirty="0" smtClean="0">
                <a:solidFill>
                  <a:schemeClr val="accent2">
                    <a:lumMod val="75000"/>
                  </a:schemeClr>
                </a:solidFill>
                <a:latin typeface="Courier New" pitchFamily="49" charset="0"/>
                <a:cs typeface="Courier New" pitchFamily="49" charset="0"/>
              </a:rPr>
              <a:t>αριθμοί</a:t>
            </a:r>
            <a:r>
              <a:rPr lang="el-GR" sz="1600" b="1" dirty="0" smtClean="0">
                <a:latin typeface="Courier New" pitchFamily="49" charset="0"/>
                <a:cs typeface="Courier New" pitchFamily="49" charset="0"/>
              </a:rPr>
              <a:t>‘</a:t>
            </a:r>
            <a:endParaRPr lang="el-GR" sz="1600" b="1" dirty="0">
              <a:latin typeface="Courier New" pitchFamily="49" charset="0"/>
              <a:cs typeface="Courier New" pitchFamily="49" charset="0"/>
            </a:endParaRPr>
          </a:p>
          <a:p>
            <a:pPr>
              <a:buNone/>
            </a:pPr>
            <a:r>
              <a:rPr lang="el-GR" sz="1600" b="1" dirty="0" smtClean="0">
                <a:latin typeface="Courier New" pitchFamily="49" charset="0"/>
                <a:cs typeface="Courier New" pitchFamily="49" charset="0"/>
              </a:rPr>
              <a:t>	</a:t>
            </a:r>
            <a:r>
              <a:rPr lang="el-GR" sz="1600" b="1" dirty="0" smtClean="0">
                <a:solidFill>
                  <a:schemeClr val="accent1">
                    <a:lumMod val="75000"/>
                  </a:schemeClr>
                </a:solidFill>
                <a:latin typeface="Courier New" pitchFamily="49" charset="0"/>
                <a:cs typeface="Courier New" pitchFamily="49" charset="0"/>
              </a:rPr>
              <a:t>ΤΕΛΟΣ_ΑΝ</a:t>
            </a:r>
            <a:endParaRPr lang="el-GR" sz="1600" b="1" dirty="0">
              <a:solidFill>
                <a:schemeClr val="accent1">
                  <a:lumMod val="75000"/>
                </a:schemeClr>
              </a:solidFill>
              <a:latin typeface="Courier New" pitchFamily="49" charset="0"/>
              <a:cs typeface="Courier New" pitchFamily="49" charset="0"/>
            </a:endParaRPr>
          </a:p>
          <a:p>
            <a:pPr>
              <a:buNone/>
            </a:pPr>
            <a:r>
              <a:rPr lang="el-GR" sz="1800" b="1" dirty="0" smtClean="0">
                <a:solidFill>
                  <a:schemeClr val="accent1">
                    <a:lumMod val="75000"/>
                  </a:schemeClr>
                </a:solidFill>
                <a:latin typeface="Courier New" pitchFamily="49" charset="0"/>
                <a:cs typeface="Courier New" pitchFamily="49" charset="0"/>
              </a:rPr>
              <a:t>ΤΕΛΟΣ_ΠΡΟΓΡΑΜΜΑΤΟΣ</a:t>
            </a:r>
            <a:endParaRPr lang="el-GR" sz="1800" dirty="0">
              <a:solidFill>
                <a:schemeClr val="accent1">
                  <a:lumMod val="75000"/>
                </a:schemeClr>
              </a:solidFill>
              <a:latin typeface="Courier New" pitchFamily="49" charset="0"/>
              <a:cs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 calcmode="lin" valueType="num">
                                      <p:cBhvr additive="base">
                                        <p:cTn id="2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 calcmode="lin" valueType="num">
                                      <p:cBhvr additive="base">
                                        <p:cTn id="2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4">
                                            <p:txEl>
                                              <p:pRg st="5" end="5"/>
                                            </p:txEl>
                                          </p:spTgt>
                                        </p:tgtEl>
                                        <p:attrNameLst>
                                          <p:attrName>style.visibility</p:attrName>
                                        </p:attrNameLst>
                                      </p:cBhvr>
                                      <p:to>
                                        <p:strVal val="visible"/>
                                      </p:to>
                                    </p:set>
                                    <p:anim calcmode="lin" valueType="num">
                                      <p:cBhvr additive="base">
                                        <p:cTn id="3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4">
                                            <p:txEl>
                                              <p:pRg st="6" end="6"/>
                                            </p:txEl>
                                          </p:spTgt>
                                        </p:tgtEl>
                                        <p:attrNameLst>
                                          <p:attrName>style.visibility</p:attrName>
                                        </p:attrNameLst>
                                      </p:cBhvr>
                                      <p:to>
                                        <p:strVal val="visible"/>
                                      </p:to>
                                    </p:set>
                                    <p:anim calcmode="lin" valueType="num">
                                      <p:cBhvr additive="base">
                                        <p:cTn id="3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4">
                                            <p:txEl>
                                              <p:pRg st="7" end="7"/>
                                            </p:txEl>
                                          </p:spTgt>
                                        </p:tgtEl>
                                        <p:attrNameLst>
                                          <p:attrName>style.visibility</p:attrName>
                                        </p:attrNameLst>
                                      </p:cBhvr>
                                      <p:to>
                                        <p:strVal val="visible"/>
                                      </p:to>
                                    </p:set>
                                    <p:anim calcmode="lin" valueType="num">
                                      <p:cBhvr additive="base">
                                        <p:cTn id="4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 calcmode="lin" valueType="num">
                                      <p:cBhvr additive="base">
                                        <p:cTn id="4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4">
                                            <p:txEl>
                                              <p:pRg st="9" end="9"/>
                                            </p:txEl>
                                          </p:spTgt>
                                        </p:tgtEl>
                                        <p:attrNameLst>
                                          <p:attrName>style.visibility</p:attrName>
                                        </p:attrNameLst>
                                      </p:cBhvr>
                                      <p:to>
                                        <p:strVal val="visible"/>
                                      </p:to>
                                    </p:set>
                                    <p:anim calcmode="lin" valueType="num">
                                      <p:cBhvr additive="base">
                                        <p:cTn id="5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4">
                                            <p:txEl>
                                              <p:pRg st="10" end="10"/>
                                            </p:txEl>
                                          </p:spTgt>
                                        </p:tgtEl>
                                        <p:attrNameLst>
                                          <p:attrName>style.visibility</p:attrName>
                                        </p:attrNameLst>
                                      </p:cBhvr>
                                      <p:to>
                                        <p:strVal val="visible"/>
                                      </p:to>
                                    </p:set>
                                    <p:anim calcmode="lin" valueType="num">
                                      <p:cBhvr additive="base">
                                        <p:cTn id="5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4">
                                            <p:txEl>
                                              <p:pRg st="11" end="11"/>
                                            </p:txEl>
                                          </p:spTgt>
                                        </p:tgtEl>
                                        <p:attrNameLst>
                                          <p:attrName>style.visibility</p:attrName>
                                        </p:attrNameLst>
                                      </p:cBhvr>
                                      <p:to>
                                        <p:strVal val="visible"/>
                                      </p:to>
                                    </p:set>
                                    <p:anim calcmode="lin" valueType="num">
                                      <p:cBhvr additive="base">
                                        <p:cTn id="59"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4">
                                            <p:txEl>
                                              <p:pRg st="12" end="12"/>
                                            </p:txEl>
                                          </p:spTgt>
                                        </p:tgtEl>
                                        <p:attrNameLst>
                                          <p:attrName>style.visibility</p:attrName>
                                        </p:attrNameLst>
                                      </p:cBhvr>
                                      <p:to>
                                        <p:strVal val="visible"/>
                                      </p:to>
                                    </p:set>
                                    <p:anim calcmode="lin" valueType="num">
                                      <p:cBhvr additive="base">
                                        <p:cTn id="63"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4">
                                            <p:txEl>
                                              <p:pRg st="13" end="13"/>
                                            </p:txEl>
                                          </p:spTgt>
                                        </p:tgtEl>
                                        <p:attrNameLst>
                                          <p:attrName>style.visibility</p:attrName>
                                        </p:attrNameLst>
                                      </p:cBhvr>
                                      <p:to>
                                        <p:strVal val="visible"/>
                                      </p:to>
                                    </p:set>
                                    <p:anim calcmode="lin" valueType="num">
                                      <p:cBhvr additive="base">
                                        <p:cTn id="67"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4">
                                            <p:txEl>
                                              <p:pRg st="14" end="14"/>
                                            </p:txEl>
                                          </p:spTgt>
                                        </p:tgtEl>
                                        <p:attrNameLst>
                                          <p:attrName>style.visibility</p:attrName>
                                        </p:attrNameLst>
                                      </p:cBhvr>
                                      <p:to>
                                        <p:strVal val="visible"/>
                                      </p:to>
                                    </p:set>
                                    <p:anim calcmode="lin" valueType="num">
                                      <p:cBhvr additive="base">
                                        <p:cTn id="71"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4">
                                            <p:txEl>
                                              <p:pRg st="14" end="14"/>
                                            </p:txEl>
                                          </p:spTgt>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4">
                                            <p:txEl>
                                              <p:pRg st="15" end="15"/>
                                            </p:txEl>
                                          </p:spTgt>
                                        </p:tgtEl>
                                        <p:attrNameLst>
                                          <p:attrName>style.visibility</p:attrName>
                                        </p:attrNameLst>
                                      </p:cBhvr>
                                      <p:to>
                                        <p:strVal val="visible"/>
                                      </p:to>
                                    </p:set>
                                    <p:anim calcmode="lin" valueType="num">
                                      <p:cBhvr additive="base">
                                        <p:cTn id="75" dur="500" fill="hold"/>
                                        <p:tgtEl>
                                          <p:spTgt spid="4">
                                            <p:txEl>
                                              <p:pRg st="15" end="15"/>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4">
                                            <p:txEl>
                                              <p:pRg st="15" end="15"/>
                                            </p:txEl>
                                          </p:spTgt>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4">
                                            <p:txEl>
                                              <p:pRg st="16" end="16"/>
                                            </p:txEl>
                                          </p:spTgt>
                                        </p:tgtEl>
                                        <p:attrNameLst>
                                          <p:attrName>style.visibility</p:attrName>
                                        </p:attrNameLst>
                                      </p:cBhvr>
                                      <p:to>
                                        <p:strVal val="visible"/>
                                      </p:to>
                                    </p:set>
                                    <p:anim calcmode="lin" valueType="num">
                                      <p:cBhvr additive="base">
                                        <p:cTn id="79" dur="500" fill="hold"/>
                                        <p:tgtEl>
                                          <p:spTgt spid="4">
                                            <p:txEl>
                                              <p:pRg st="16" end="16"/>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4">
                                            <p:txEl>
                                              <p:pRg st="16" end="16"/>
                                            </p:txEl>
                                          </p:spTgt>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4">
                                            <p:txEl>
                                              <p:pRg st="17" end="17"/>
                                            </p:txEl>
                                          </p:spTgt>
                                        </p:tgtEl>
                                        <p:attrNameLst>
                                          <p:attrName>style.visibility</p:attrName>
                                        </p:attrNameLst>
                                      </p:cBhvr>
                                      <p:to>
                                        <p:strVal val="visible"/>
                                      </p:to>
                                    </p:set>
                                    <p:anim calcmode="lin" valueType="num">
                                      <p:cBhvr additive="base">
                                        <p:cTn id="83" dur="500" fill="hold"/>
                                        <p:tgtEl>
                                          <p:spTgt spid="4">
                                            <p:txEl>
                                              <p:pRg st="17" end="17"/>
                                            </p:txEl>
                                          </p:spTgt>
                                        </p:tgtEl>
                                        <p:attrNameLst>
                                          <p:attrName>ppt_x</p:attrName>
                                        </p:attrNameLst>
                                      </p:cBhvr>
                                      <p:tavLst>
                                        <p:tav tm="0">
                                          <p:val>
                                            <p:strVal val="#ppt_x"/>
                                          </p:val>
                                        </p:tav>
                                        <p:tav tm="100000">
                                          <p:val>
                                            <p:strVal val="#ppt_x"/>
                                          </p:val>
                                        </p:tav>
                                      </p:tavLst>
                                    </p:anim>
                                    <p:anim calcmode="lin" valueType="num">
                                      <p:cBhvr additive="base">
                                        <p:cTn id="84" dur="500" fill="hold"/>
                                        <p:tgtEl>
                                          <p:spTgt spid="4">
                                            <p:txEl>
                                              <p:pRg st="17" end="17"/>
                                            </p:txEl>
                                          </p:spTgt>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grpId="0" nodeType="clickEffect">
                                  <p:stCondLst>
                                    <p:cond delay="0"/>
                                  </p:stCondLst>
                                  <p:childTnLst>
                                    <p:set>
                                      <p:cBhvr>
                                        <p:cTn id="88" dur="1" fill="hold">
                                          <p:stCondLst>
                                            <p:cond delay="0"/>
                                          </p:stCondLst>
                                        </p:cTn>
                                        <p:tgtEl>
                                          <p:spTgt spid="9"/>
                                        </p:tgtEl>
                                        <p:attrNameLst>
                                          <p:attrName>style.visibility</p:attrName>
                                        </p:attrNameLst>
                                      </p:cBhvr>
                                      <p:to>
                                        <p:strVal val="visible"/>
                                      </p:to>
                                    </p:set>
                                    <p:anim calcmode="lin" valueType="num">
                                      <p:cBhvr additive="base">
                                        <p:cTn id="89" dur="500" fill="hold"/>
                                        <p:tgtEl>
                                          <p:spTgt spid="9"/>
                                        </p:tgtEl>
                                        <p:attrNameLst>
                                          <p:attrName>ppt_x</p:attrName>
                                        </p:attrNameLst>
                                      </p:cBhvr>
                                      <p:tavLst>
                                        <p:tav tm="0">
                                          <p:val>
                                            <p:strVal val="#ppt_x"/>
                                          </p:val>
                                        </p:tav>
                                        <p:tav tm="100000">
                                          <p:val>
                                            <p:strVal val="#ppt_x"/>
                                          </p:val>
                                        </p:tav>
                                      </p:tavLst>
                                    </p:anim>
                                    <p:anim calcmode="lin" valueType="num">
                                      <p:cBhvr additive="base">
                                        <p:cTn id="9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2" presetClass="entr" presetSubtype="4" fill="hold" grpId="0" nodeType="clickEffect">
                                  <p:stCondLst>
                                    <p:cond delay="0"/>
                                  </p:stCondLst>
                                  <p:childTnLst>
                                    <p:set>
                                      <p:cBhvr>
                                        <p:cTn id="94" dur="1" fill="hold">
                                          <p:stCondLst>
                                            <p:cond delay="0"/>
                                          </p:stCondLst>
                                        </p:cTn>
                                        <p:tgtEl>
                                          <p:spTgt spid="7"/>
                                        </p:tgtEl>
                                        <p:attrNameLst>
                                          <p:attrName>style.visibility</p:attrName>
                                        </p:attrNameLst>
                                      </p:cBhvr>
                                      <p:to>
                                        <p:strVal val="visible"/>
                                      </p:to>
                                    </p:set>
                                    <p:anim calcmode="lin" valueType="num">
                                      <p:cBhvr additive="base">
                                        <p:cTn id="95" dur="500" fill="hold"/>
                                        <p:tgtEl>
                                          <p:spTgt spid="7"/>
                                        </p:tgtEl>
                                        <p:attrNameLst>
                                          <p:attrName>ppt_x</p:attrName>
                                        </p:attrNameLst>
                                      </p:cBhvr>
                                      <p:tavLst>
                                        <p:tav tm="0">
                                          <p:val>
                                            <p:strVal val="#ppt_x"/>
                                          </p:val>
                                        </p:tav>
                                        <p:tav tm="100000">
                                          <p:val>
                                            <p:strVal val="#ppt_x"/>
                                          </p:val>
                                        </p:tav>
                                      </p:tavLst>
                                    </p:anim>
                                    <p:anim calcmode="lin" valueType="num">
                                      <p:cBhvr additive="base">
                                        <p:cTn id="9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2" presetClass="entr" presetSubtype="4" fill="hold" grpId="0" nodeType="clickEffect">
                                  <p:stCondLst>
                                    <p:cond delay="0"/>
                                  </p:stCondLst>
                                  <p:childTnLst>
                                    <p:set>
                                      <p:cBhvr>
                                        <p:cTn id="100" dur="1" fill="hold">
                                          <p:stCondLst>
                                            <p:cond delay="0"/>
                                          </p:stCondLst>
                                        </p:cTn>
                                        <p:tgtEl>
                                          <p:spTgt spid="8"/>
                                        </p:tgtEl>
                                        <p:attrNameLst>
                                          <p:attrName>style.visibility</p:attrName>
                                        </p:attrNameLst>
                                      </p:cBhvr>
                                      <p:to>
                                        <p:strVal val="visible"/>
                                      </p:to>
                                    </p:set>
                                    <p:anim calcmode="lin" valueType="num">
                                      <p:cBhvr additive="base">
                                        <p:cTn id="101" dur="500" fill="hold"/>
                                        <p:tgtEl>
                                          <p:spTgt spid="8"/>
                                        </p:tgtEl>
                                        <p:attrNameLst>
                                          <p:attrName>ppt_x</p:attrName>
                                        </p:attrNameLst>
                                      </p:cBhvr>
                                      <p:tavLst>
                                        <p:tav tm="0">
                                          <p:val>
                                            <p:strVal val="#ppt_x"/>
                                          </p:val>
                                        </p:tav>
                                        <p:tav tm="100000">
                                          <p:val>
                                            <p:strVal val="#ppt_x"/>
                                          </p:val>
                                        </p:tav>
                                      </p:tavLst>
                                    </p:anim>
                                    <p:anim calcmode="lin" valueType="num">
                                      <p:cBhvr additive="base">
                                        <p:cTn id="10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2" presetClass="entr" presetSubtype="4" fill="hold" grpId="0" nodeType="clickEffect">
                                  <p:stCondLst>
                                    <p:cond delay="0"/>
                                  </p:stCondLst>
                                  <p:childTnLst>
                                    <p:set>
                                      <p:cBhvr>
                                        <p:cTn id="106" dur="1" fill="hold">
                                          <p:stCondLst>
                                            <p:cond delay="0"/>
                                          </p:stCondLst>
                                        </p:cTn>
                                        <p:tgtEl>
                                          <p:spTgt spid="10">
                                            <p:txEl>
                                              <p:pRg st="0" end="0"/>
                                            </p:txEl>
                                          </p:spTgt>
                                        </p:tgtEl>
                                        <p:attrNameLst>
                                          <p:attrName>style.visibility</p:attrName>
                                        </p:attrNameLst>
                                      </p:cBhvr>
                                      <p:to>
                                        <p:strVal val="visible"/>
                                      </p:to>
                                    </p:set>
                                    <p:anim calcmode="lin" valueType="num">
                                      <p:cBhvr additive="base">
                                        <p:cTn id="10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108"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09" fill="hold">
                      <p:stCondLst>
                        <p:cond delay="indefinite"/>
                      </p:stCondLst>
                      <p:childTnLst>
                        <p:par>
                          <p:cTn id="110" fill="hold">
                            <p:stCondLst>
                              <p:cond delay="0"/>
                            </p:stCondLst>
                            <p:childTnLst>
                              <p:par>
                                <p:cTn id="111" presetID="2" presetClass="entr" presetSubtype="4" fill="hold" grpId="0" nodeType="clickEffect">
                                  <p:stCondLst>
                                    <p:cond delay="0"/>
                                  </p:stCondLst>
                                  <p:childTnLst>
                                    <p:set>
                                      <p:cBhvr>
                                        <p:cTn id="112" dur="1" fill="hold">
                                          <p:stCondLst>
                                            <p:cond delay="0"/>
                                          </p:stCondLst>
                                        </p:cTn>
                                        <p:tgtEl>
                                          <p:spTgt spid="10">
                                            <p:txEl>
                                              <p:pRg st="1" end="1"/>
                                            </p:txEl>
                                          </p:spTgt>
                                        </p:tgtEl>
                                        <p:attrNameLst>
                                          <p:attrName>style.visibility</p:attrName>
                                        </p:attrNameLst>
                                      </p:cBhvr>
                                      <p:to>
                                        <p:strVal val="visible"/>
                                      </p:to>
                                    </p:set>
                                    <p:anim calcmode="lin" valueType="num">
                                      <p:cBhvr additive="base">
                                        <p:cTn id="113"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114" dur="500" fill="hold"/>
                                        <p:tgtEl>
                                          <p:spTgt spid="10">
                                            <p:txEl>
                                              <p:pRg st="1" end="1"/>
                                            </p:txEl>
                                          </p:spTgt>
                                        </p:tgtEl>
                                        <p:attrNameLst>
                                          <p:attrName>ppt_y</p:attrName>
                                        </p:attrNameLst>
                                      </p:cBhvr>
                                      <p:tavLst>
                                        <p:tav tm="0">
                                          <p:val>
                                            <p:strVal val="1+#ppt_h/2"/>
                                          </p:val>
                                        </p:tav>
                                        <p:tav tm="100000">
                                          <p:val>
                                            <p:strVal val="#ppt_y"/>
                                          </p:val>
                                        </p:tav>
                                      </p:tavLst>
                                    </p:anim>
                                  </p:childTnLst>
                                </p:cTn>
                              </p:par>
                              <p:par>
                                <p:cTn id="115" presetID="2" presetClass="entr" presetSubtype="4" fill="hold" grpId="0" nodeType="withEffect">
                                  <p:stCondLst>
                                    <p:cond delay="0"/>
                                  </p:stCondLst>
                                  <p:childTnLst>
                                    <p:set>
                                      <p:cBhvr>
                                        <p:cTn id="116" dur="1" fill="hold">
                                          <p:stCondLst>
                                            <p:cond delay="0"/>
                                          </p:stCondLst>
                                        </p:cTn>
                                        <p:tgtEl>
                                          <p:spTgt spid="10">
                                            <p:txEl>
                                              <p:pRg st="2" end="2"/>
                                            </p:txEl>
                                          </p:spTgt>
                                        </p:tgtEl>
                                        <p:attrNameLst>
                                          <p:attrName>style.visibility</p:attrName>
                                        </p:attrNameLst>
                                      </p:cBhvr>
                                      <p:to>
                                        <p:strVal val="visible"/>
                                      </p:to>
                                    </p:set>
                                    <p:anim calcmode="lin" valueType="num">
                                      <p:cBhvr additive="base">
                                        <p:cTn id="117"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118" dur="500" fill="hold"/>
                                        <p:tgtEl>
                                          <p:spTgt spid="10">
                                            <p:txEl>
                                              <p:pRg st="2" end="2"/>
                                            </p:txEl>
                                          </p:spTgt>
                                        </p:tgtEl>
                                        <p:attrNameLst>
                                          <p:attrName>ppt_y</p:attrName>
                                        </p:attrNameLst>
                                      </p:cBhvr>
                                      <p:tavLst>
                                        <p:tav tm="0">
                                          <p:val>
                                            <p:strVal val="1+#ppt_h/2"/>
                                          </p:val>
                                        </p:tav>
                                        <p:tav tm="100000">
                                          <p:val>
                                            <p:strVal val="#ppt_y"/>
                                          </p:val>
                                        </p:tav>
                                      </p:tavLst>
                                    </p:anim>
                                  </p:childTnLst>
                                </p:cTn>
                              </p:par>
                              <p:par>
                                <p:cTn id="119" presetID="2" presetClass="entr" presetSubtype="4" fill="hold" grpId="0" nodeType="withEffect">
                                  <p:stCondLst>
                                    <p:cond delay="0"/>
                                  </p:stCondLst>
                                  <p:childTnLst>
                                    <p:set>
                                      <p:cBhvr>
                                        <p:cTn id="120" dur="1" fill="hold">
                                          <p:stCondLst>
                                            <p:cond delay="0"/>
                                          </p:stCondLst>
                                        </p:cTn>
                                        <p:tgtEl>
                                          <p:spTgt spid="10">
                                            <p:txEl>
                                              <p:pRg st="3" end="3"/>
                                            </p:txEl>
                                          </p:spTgt>
                                        </p:tgtEl>
                                        <p:attrNameLst>
                                          <p:attrName>style.visibility</p:attrName>
                                        </p:attrNameLst>
                                      </p:cBhvr>
                                      <p:to>
                                        <p:strVal val="visible"/>
                                      </p:to>
                                    </p:set>
                                    <p:anim calcmode="lin" valueType="num">
                                      <p:cBhvr additive="base">
                                        <p:cTn id="121" dur="500" fill="hold"/>
                                        <p:tgtEl>
                                          <p:spTgt spid="10">
                                            <p:txEl>
                                              <p:pRg st="3" end="3"/>
                                            </p:txEl>
                                          </p:spTgt>
                                        </p:tgtEl>
                                        <p:attrNameLst>
                                          <p:attrName>ppt_x</p:attrName>
                                        </p:attrNameLst>
                                      </p:cBhvr>
                                      <p:tavLst>
                                        <p:tav tm="0">
                                          <p:val>
                                            <p:strVal val="#ppt_x"/>
                                          </p:val>
                                        </p:tav>
                                        <p:tav tm="100000">
                                          <p:val>
                                            <p:strVal val="#ppt_x"/>
                                          </p:val>
                                        </p:tav>
                                      </p:tavLst>
                                    </p:anim>
                                    <p:anim calcmode="lin" valueType="num">
                                      <p:cBhvr additive="base">
                                        <p:cTn id="122" dur="500" fill="hold"/>
                                        <p:tgtEl>
                                          <p:spTgt spid="10">
                                            <p:txEl>
                                              <p:pRg st="3" end="3"/>
                                            </p:txEl>
                                          </p:spTgt>
                                        </p:tgtEl>
                                        <p:attrNameLst>
                                          <p:attrName>ppt_y</p:attrName>
                                        </p:attrNameLst>
                                      </p:cBhvr>
                                      <p:tavLst>
                                        <p:tav tm="0">
                                          <p:val>
                                            <p:strVal val="1+#ppt_h/2"/>
                                          </p:val>
                                        </p:tav>
                                        <p:tav tm="100000">
                                          <p:val>
                                            <p:strVal val="#ppt_y"/>
                                          </p:val>
                                        </p:tav>
                                      </p:tavLst>
                                    </p:anim>
                                  </p:childTnLst>
                                </p:cTn>
                              </p:par>
                              <p:par>
                                <p:cTn id="123" presetID="2" presetClass="entr" presetSubtype="4" fill="hold" grpId="0" nodeType="withEffect">
                                  <p:stCondLst>
                                    <p:cond delay="0"/>
                                  </p:stCondLst>
                                  <p:childTnLst>
                                    <p:set>
                                      <p:cBhvr>
                                        <p:cTn id="124" dur="1" fill="hold">
                                          <p:stCondLst>
                                            <p:cond delay="0"/>
                                          </p:stCondLst>
                                        </p:cTn>
                                        <p:tgtEl>
                                          <p:spTgt spid="10">
                                            <p:txEl>
                                              <p:pRg st="4" end="4"/>
                                            </p:txEl>
                                          </p:spTgt>
                                        </p:tgtEl>
                                        <p:attrNameLst>
                                          <p:attrName>style.visibility</p:attrName>
                                        </p:attrNameLst>
                                      </p:cBhvr>
                                      <p:to>
                                        <p:strVal val="visible"/>
                                      </p:to>
                                    </p:set>
                                    <p:anim calcmode="lin" valueType="num">
                                      <p:cBhvr additive="base">
                                        <p:cTn id="125" dur="500" fill="hold"/>
                                        <p:tgtEl>
                                          <p:spTgt spid="10">
                                            <p:txEl>
                                              <p:pRg st="4" end="4"/>
                                            </p:txEl>
                                          </p:spTgt>
                                        </p:tgtEl>
                                        <p:attrNameLst>
                                          <p:attrName>ppt_x</p:attrName>
                                        </p:attrNameLst>
                                      </p:cBhvr>
                                      <p:tavLst>
                                        <p:tav tm="0">
                                          <p:val>
                                            <p:strVal val="#ppt_x"/>
                                          </p:val>
                                        </p:tav>
                                        <p:tav tm="100000">
                                          <p:val>
                                            <p:strVal val="#ppt_x"/>
                                          </p:val>
                                        </p:tav>
                                      </p:tavLst>
                                    </p:anim>
                                    <p:anim calcmode="lin" valueType="num">
                                      <p:cBhvr additive="base">
                                        <p:cTn id="126" dur="500" fill="hold"/>
                                        <p:tgtEl>
                                          <p:spTgt spid="10">
                                            <p:txEl>
                                              <p:pRg st="4" end="4"/>
                                            </p:txEl>
                                          </p:spTgt>
                                        </p:tgtEl>
                                        <p:attrNameLst>
                                          <p:attrName>ppt_y</p:attrName>
                                        </p:attrNameLst>
                                      </p:cBhvr>
                                      <p:tavLst>
                                        <p:tav tm="0">
                                          <p:val>
                                            <p:strVal val="1+#ppt_h/2"/>
                                          </p:val>
                                        </p:tav>
                                        <p:tav tm="100000">
                                          <p:val>
                                            <p:strVal val="#ppt_y"/>
                                          </p:val>
                                        </p:tav>
                                      </p:tavLst>
                                    </p:anim>
                                  </p:childTnLst>
                                </p:cTn>
                              </p:par>
                              <p:par>
                                <p:cTn id="127" presetID="2" presetClass="entr" presetSubtype="4" fill="hold" grpId="0" nodeType="withEffect">
                                  <p:stCondLst>
                                    <p:cond delay="0"/>
                                  </p:stCondLst>
                                  <p:childTnLst>
                                    <p:set>
                                      <p:cBhvr>
                                        <p:cTn id="128" dur="1" fill="hold">
                                          <p:stCondLst>
                                            <p:cond delay="0"/>
                                          </p:stCondLst>
                                        </p:cTn>
                                        <p:tgtEl>
                                          <p:spTgt spid="10">
                                            <p:txEl>
                                              <p:pRg st="5" end="5"/>
                                            </p:txEl>
                                          </p:spTgt>
                                        </p:tgtEl>
                                        <p:attrNameLst>
                                          <p:attrName>style.visibility</p:attrName>
                                        </p:attrNameLst>
                                      </p:cBhvr>
                                      <p:to>
                                        <p:strVal val="visible"/>
                                      </p:to>
                                    </p:set>
                                    <p:anim calcmode="lin" valueType="num">
                                      <p:cBhvr additive="base">
                                        <p:cTn id="129" dur="500" fill="hold"/>
                                        <p:tgtEl>
                                          <p:spTgt spid="10">
                                            <p:txEl>
                                              <p:pRg st="5" end="5"/>
                                            </p:txEl>
                                          </p:spTgt>
                                        </p:tgtEl>
                                        <p:attrNameLst>
                                          <p:attrName>ppt_x</p:attrName>
                                        </p:attrNameLst>
                                      </p:cBhvr>
                                      <p:tavLst>
                                        <p:tav tm="0">
                                          <p:val>
                                            <p:strVal val="#ppt_x"/>
                                          </p:val>
                                        </p:tav>
                                        <p:tav tm="100000">
                                          <p:val>
                                            <p:strVal val="#ppt_x"/>
                                          </p:val>
                                        </p:tav>
                                      </p:tavLst>
                                    </p:anim>
                                    <p:anim calcmode="lin" valueType="num">
                                      <p:cBhvr additive="base">
                                        <p:cTn id="130" dur="500" fill="hold"/>
                                        <p:tgtEl>
                                          <p:spTgt spid="10">
                                            <p:txEl>
                                              <p:pRg st="5" end="5"/>
                                            </p:txEl>
                                          </p:spTgt>
                                        </p:tgtEl>
                                        <p:attrNameLst>
                                          <p:attrName>ppt_y</p:attrName>
                                        </p:attrNameLst>
                                      </p:cBhvr>
                                      <p:tavLst>
                                        <p:tav tm="0">
                                          <p:val>
                                            <p:strVal val="1+#ppt_h/2"/>
                                          </p:val>
                                        </p:tav>
                                        <p:tav tm="100000">
                                          <p:val>
                                            <p:strVal val="#ppt_y"/>
                                          </p:val>
                                        </p:tav>
                                      </p:tavLst>
                                    </p:anim>
                                  </p:childTnLst>
                                </p:cTn>
                              </p:par>
                              <p:par>
                                <p:cTn id="131" presetID="2" presetClass="entr" presetSubtype="4" fill="hold" grpId="0" nodeType="withEffect">
                                  <p:stCondLst>
                                    <p:cond delay="0"/>
                                  </p:stCondLst>
                                  <p:childTnLst>
                                    <p:set>
                                      <p:cBhvr>
                                        <p:cTn id="132" dur="1" fill="hold">
                                          <p:stCondLst>
                                            <p:cond delay="0"/>
                                          </p:stCondLst>
                                        </p:cTn>
                                        <p:tgtEl>
                                          <p:spTgt spid="10">
                                            <p:txEl>
                                              <p:pRg st="6" end="6"/>
                                            </p:txEl>
                                          </p:spTgt>
                                        </p:tgtEl>
                                        <p:attrNameLst>
                                          <p:attrName>style.visibility</p:attrName>
                                        </p:attrNameLst>
                                      </p:cBhvr>
                                      <p:to>
                                        <p:strVal val="visible"/>
                                      </p:to>
                                    </p:set>
                                    <p:anim calcmode="lin" valueType="num">
                                      <p:cBhvr additive="base">
                                        <p:cTn id="133" dur="500" fill="hold"/>
                                        <p:tgtEl>
                                          <p:spTgt spid="10">
                                            <p:txEl>
                                              <p:pRg st="6" end="6"/>
                                            </p:txEl>
                                          </p:spTgt>
                                        </p:tgtEl>
                                        <p:attrNameLst>
                                          <p:attrName>ppt_x</p:attrName>
                                        </p:attrNameLst>
                                      </p:cBhvr>
                                      <p:tavLst>
                                        <p:tav tm="0">
                                          <p:val>
                                            <p:strVal val="#ppt_x"/>
                                          </p:val>
                                        </p:tav>
                                        <p:tav tm="100000">
                                          <p:val>
                                            <p:strVal val="#ppt_x"/>
                                          </p:val>
                                        </p:tav>
                                      </p:tavLst>
                                    </p:anim>
                                    <p:anim calcmode="lin" valueType="num">
                                      <p:cBhvr additive="base">
                                        <p:cTn id="134" dur="500" fill="hold"/>
                                        <p:tgtEl>
                                          <p:spTgt spid="10">
                                            <p:txEl>
                                              <p:pRg st="6" end="6"/>
                                            </p:txEl>
                                          </p:spTgt>
                                        </p:tgtEl>
                                        <p:attrNameLst>
                                          <p:attrName>ppt_y</p:attrName>
                                        </p:attrNameLst>
                                      </p:cBhvr>
                                      <p:tavLst>
                                        <p:tav tm="0">
                                          <p:val>
                                            <p:strVal val="1+#ppt_h/2"/>
                                          </p:val>
                                        </p:tav>
                                        <p:tav tm="100000">
                                          <p:val>
                                            <p:strVal val="#ppt_y"/>
                                          </p:val>
                                        </p:tav>
                                      </p:tavLst>
                                    </p:anim>
                                  </p:childTnLst>
                                </p:cTn>
                              </p:par>
                              <p:par>
                                <p:cTn id="135" presetID="2" presetClass="entr" presetSubtype="4" fill="hold" grpId="0" nodeType="withEffect">
                                  <p:stCondLst>
                                    <p:cond delay="0"/>
                                  </p:stCondLst>
                                  <p:childTnLst>
                                    <p:set>
                                      <p:cBhvr>
                                        <p:cTn id="136" dur="1" fill="hold">
                                          <p:stCondLst>
                                            <p:cond delay="0"/>
                                          </p:stCondLst>
                                        </p:cTn>
                                        <p:tgtEl>
                                          <p:spTgt spid="10">
                                            <p:txEl>
                                              <p:pRg st="7" end="7"/>
                                            </p:txEl>
                                          </p:spTgt>
                                        </p:tgtEl>
                                        <p:attrNameLst>
                                          <p:attrName>style.visibility</p:attrName>
                                        </p:attrNameLst>
                                      </p:cBhvr>
                                      <p:to>
                                        <p:strVal val="visible"/>
                                      </p:to>
                                    </p:set>
                                    <p:anim calcmode="lin" valueType="num">
                                      <p:cBhvr additive="base">
                                        <p:cTn id="137" dur="500" fill="hold"/>
                                        <p:tgtEl>
                                          <p:spTgt spid="10">
                                            <p:txEl>
                                              <p:pRg st="7" end="7"/>
                                            </p:txEl>
                                          </p:spTgt>
                                        </p:tgtEl>
                                        <p:attrNameLst>
                                          <p:attrName>ppt_x</p:attrName>
                                        </p:attrNameLst>
                                      </p:cBhvr>
                                      <p:tavLst>
                                        <p:tav tm="0">
                                          <p:val>
                                            <p:strVal val="#ppt_x"/>
                                          </p:val>
                                        </p:tav>
                                        <p:tav tm="100000">
                                          <p:val>
                                            <p:strVal val="#ppt_x"/>
                                          </p:val>
                                        </p:tav>
                                      </p:tavLst>
                                    </p:anim>
                                    <p:anim calcmode="lin" valueType="num">
                                      <p:cBhvr additive="base">
                                        <p:cTn id="138" dur="500" fill="hold"/>
                                        <p:tgtEl>
                                          <p:spTgt spid="10">
                                            <p:txEl>
                                              <p:pRg st="7" end="7"/>
                                            </p:txEl>
                                          </p:spTgt>
                                        </p:tgtEl>
                                        <p:attrNameLst>
                                          <p:attrName>ppt_y</p:attrName>
                                        </p:attrNameLst>
                                      </p:cBhvr>
                                      <p:tavLst>
                                        <p:tav tm="0">
                                          <p:val>
                                            <p:strVal val="1+#ppt_h/2"/>
                                          </p:val>
                                        </p:tav>
                                        <p:tav tm="100000">
                                          <p:val>
                                            <p:strVal val="#ppt_y"/>
                                          </p:val>
                                        </p:tav>
                                      </p:tavLst>
                                    </p:anim>
                                  </p:childTnLst>
                                </p:cTn>
                              </p:par>
                              <p:par>
                                <p:cTn id="139" presetID="2" presetClass="entr" presetSubtype="4" fill="hold" grpId="0" nodeType="withEffect">
                                  <p:stCondLst>
                                    <p:cond delay="0"/>
                                  </p:stCondLst>
                                  <p:childTnLst>
                                    <p:set>
                                      <p:cBhvr>
                                        <p:cTn id="140" dur="1" fill="hold">
                                          <p:stCondLst>
                                            <p:cond delay="0"/>
                                          </p:stCondLst>
                                        </p:cTn>
                                        <p:tgtEl>
                                          <p:spTgt spid="10">
                                            <p:txEl>
                                              <p:pRg st="8" end="8"/>
                                            </p:txEl>
                                          </p:spTgt>
                                        </p:tgtEl>
                                        <p:attrNameLst>
                                          <p:attrName>style.visibility</p:attrName>
                                        </p:attrNameLst>
                                      </p:cBhvr>
                                      <p:to>
                                        <p:strVal val="visible"/>
                                      </p:to>
                                    </p:set>
                                    <p:anim calcmode="lin" valueType="num">
                                      <p:cBhvr additive="base">
                                        <p:cTn id="141" dur="500" fill="hold"/>
                                        <p:tgtEl>
                                          <p:spTgt spid="10">
                                            <p:txEl>
                                              <p:pRg st="8" end="8"/>
                                            </p:txEl>
                                          </p:spTgt>
                                        </p:tgtEl>
                                        <p:attrNameLst>
                                          <p:attrName>ppt_x</p:attrName>
                                        </p:attrNameLst>
                                      </p:cBhvr>
                                      <p:tavLst>
                                        <p:tav tm="0">
                                          <p:val>
                                            <p:strVal val="#ppt_x"/>
                                          </p:val>
                                        </p:tav>
                                        <p:tav tm="100000">
                                          <p:val>
                                            <p:strVal val="#ppt_x"/>
                                          </p:val>
                                        </p:tav>
                                      </p:tavLst>
                                    </p:anim>
                                    <p:anim calcmode="lin" valueType="num">
                                      <p:cBhvr additive="base">
                                        <p:cTn id="142" dur="500" fill="hold"/>
                                        <p:tgtEl>
                                          <p:spTgt spid="10">
                                            <p:txEl>
                                              <p:pRg st="8" end="8"/>
                                            </p:txEl>
                                          </p:spTgt>
                                        </p:tgtEl>
                                        <p:attrNameLst>
                                          <p:attrName>ppt_y</p:attrName>
                                        </p:attrNameLst>
                                      </p:cBhvr>
                                      <p:tavLst>
                                        <p:tav tm="0">
                                          <p:val>
                                            <p:strVal val="1+#ppt_h/2"/>
                                          </p:val>
                                        </p:tav>
                                        <p:tav tm="100000">
                                          <p:val>
                                            <p:strVal val="#ppt_y"/>
                                          </p:val>
                                        </p:tav>
                                      </p:tavLst>
                                    </p:anim>
                                  </p:childTnLst>
                                </p:cTn>
                              </p:par>
                              <p:par>
                                <p:cTn id="143" presetID="2" presetClass="entr" presetSubtype="4" fill="hold" grpId="0" nodeType="withEffect">
                                  <p:stCondLst>
                                    <p:cond delay="0"/>
                                  </p:stCondLst>
                                  <p:childTnLst>
                                    <p:set>
                                      <p:cBhvr>
                                        <p:cTn id="144" dur="1" fill="hold">
                                          <p:stCondLst>
                                            <p:cond delay="0"/>
                                          </p:stCondLst>
                                        </p:cTn>
                                        <p:tgtEl>
                                          <p:spTgt spid="10">
                                            <p:txEl>
                                              <p:pRg st="9" end="9"/>
                                            </p:txEl>
                                          </p:spTgt>
                                        </p:tgtEl>
                                        <p:attrNameLst>
                                          <p:attrName>style.visibility</p:attrName>
                                        </p:attrNameLst>
                                      </p:cBhvr>
                                      <p:to>
                                        <p:strVal val="visible"/>
                                      </p:to>
                                    </p:set>
                                    <p:anim calcmode="lin" valueType="num">
                                      <p:cBhvr additive="base">
                                        <p:cTn id="145" dur="500" fill="hold"/>
                                        <p:tgtEl>
                                          <p:spTgt spid="10">
                                            <p:txEl>
                                              <p:pRg st="9" end="9"/>
                                            </p:txEl>
                                          </p:spTgt>
                                        </p:tgtEl>
                                        <p:attrNameLst>
                                          <p:attrName>ppt_x</p:attrName>
                                        </p:attrNameLst>
                                      </p:cBhvr>
                                      <p:tavLst>
                                        <p:tav tm="0">
                                          <p:val>
                                            <p:strVal val="#ppt_x"/>
                                          </p:val>
                                        </p:tav>
                                        <p:tav tm="100000">
                                          <p:val>
                                            <p:strVal val="#ppt_x"/>
                                          </p:val>
                                        </p:tav>
                                      </p:tavLst>
                                    </p:anim>
                                    <p:anim calcmode="lin" valueType="num">
                                      <p:cBhvr additive="base">
                                        <p:cTn id="146" dur="500" fill="hold"/>
                                        <p:tgtEl>
                                          <p:spTgt spid="10">
                                            <p:txEl>
                                              <p:pRg st="9" end="9"/>
                                            </p:txEl>
                                          </p:spTgt>
                                        </p:tgtEl>
                                        <p:attrNameLst>
                                          <p:attrName>ppt_y</p:attrName>
                                        </p:attrNameLst>
                                      </p:cBhvr>
                                      <p:tavLst>
                                        <p:tav tm="0">
                                          <p:val>
                                            <p:strVal val="1+#ppt_h/2"/>
                                          </p:val>
                                        </p:tav>
                                        <p:tav tm="100000">
                                          <p:val>
                                            <p:strVal val="#ppt_y"/>
                                          </p:val>
                                        </p:tav>
                                      </p:tavLst>
                                    </p:anim>
                                  </p:childTnLst>
                                </p:cTn>
                              </p:par>
                              <p:par>
                                <p:cTn id="147" presetID="2" presetClass="entr" presetSubtype="4" fill="hold" grpId="0" nodeType="withEffect">
                                  <p:stCondLst>
                                    <p:cond delay="0"/>
                                  </p:stCondLst>
                                  <p:childTnLst>
                                    <p:set>
                                      <p:cBhvr>
                                        <p:cTn id="148" dur="1" fill="hold">
                                          <p:stCondLst>
                                            <p:cond delay="0"/>
                                          </p:stCondLst>
                                        </p:cTn>
                                        <p:tgtEl>
                                          <p:spTgt spid="10">
                                            <p:txEl>
                                              <p:pRg st="10" end="10"/>
                                            </p:txEl>
                                          </p:spTgt>
                                        </p:tgtEl>
                                        <p:attrNameLst>
                                          <p:attrName>style.visibility</p:attrName>
                                        </p:attrNameLst>
                                      </p:cBhvr>
                                      <p:to>
                                        <p:strVal val="visible"/>
                                      </p:to>
                                    </p:set>
                                    <p:anim calcmode="lin" valueType="num">
                                      <p:cBhvr additive="base">
                                        <p:cTn id="149" dur="500" fill="hold"/>
                                        <p:tgtEl>
                                          <p:spTgt spid="10">
                                            <p:txEl>
                                              <p:pRg st="10" end="10"/>
                                            </p:txEl>
                                          </p:spTgt>
                                        </p:tgtEl>
                                        <p:attrNameLst>
                                          <p:attrName>ppt_x</p:attrName>
                                        </p:attrNameLst>
                                      </p:cBhvr>
                                      <p:tavLst>
                                        <p:tav tm="0">
                                          <p:val>
                                            <p:strVal val="#ppt_x"/>
                                          </p:val>
                                        </p:tav>
                                        <p:tav tm="100000">
                                          <p:val>
                                            <p:strVal val="#ppt_x"/>
                                          </p:val>
                                        </p:tav>
                                      </p:tavLst>
                                    </p:anim>
                                    <p:anim calcmode="lin" valueType="num">
                                      <p:cBhvr additive="base">
                                        <p:cTn id="150" dur="500" fill="hold"/>
                                        <p:tgtEl>
                                          <p:spTgt spid="10">
                                            <p:txEl>
                                              <p:pRg st="10" end="10"/>
                                            </p:txEl>
                                          </p:spTgt>
                                        </p:tgtEl>
                                        <p:attrNameLst>
                                          <p:attrName>ppt_y</p:attrName>
                                        </p:attrNameLst>
                                      </p:cBhvr>
                                      <p:tavLst>
                                        <p:tav tm="0">
                                          <p:val>
                                            <p:strVal val="1+#ppt_h/2"/>
                                          </p:val>
                                        </p:tav>
                                        <p:tav tm="100000">
                                          <p:val>
                                            <p:strVal val="#ppt_y"/>
                                          </p:val>
                                        </p:tav>
                                      </p:tavLst>
                                    </p:anim>
                                  </p:childTnLst>
                                </p:cTn>
                              </p:par>
                              <p:par>
                                <p:cTn id="151" presetID="2" presetClass="entr" presetSubtype="4" fill="hold" grpId="0" nodeType="withEffect">
                                  <p:stCondLst>
                                    <p:cond delay="0"/>
                                  </p:stCondLst>
                                  <p:childTnLst>
                                    <p:set>
                                      <p:cBhvr>
                                        <p:cTn id="152" dur="1" fill="hold">
                                          <p:stCondLst>
                                            <p:cond delay="0"/>
                                          </p:stCondLst>
                                        </p:cTn>
                                        <p:tgtEl>
                                          <p:spTgt spid="10">
                                            <p:txEl>
                                              <p:pRg st="11" end="11"/>
                                            </p:txEl>
                                          </p:spTgt>
                                        </p:tgtEl>
                                        <p:attrNameLst>
                                          <p:attrName>style.visibility</p:attrName>
                                        </p:attrNameLst>
                                      </p:cBhvr>
                                      <p:to>
                                        <p:strVal val="visible"/>
                                      </p:to>
                                    </p:set>
                                    <p:anim calcmode="lin" valueType="num">
                                      <p:cBhvr additive="base">
                                        <p:cTn id="153" dur="500" fill="hold"/>
                                        <p:tgtEl>
                                          <p:spTgt spid="10">
                                            <p:txEl>
                                              <p:pRg st="11" end="11"/>
                                            </p:txEl>
                                          </p:spTgt>
                                        </p:tgtEl>
                                        <p:attrNameLst>
                                          <p:attrName>ppt_x</p:attrName>
                                        </p:attrNameLst>
                                      </p:cBhvr>
                                      <p:tavLst>
                                        <p:tav tm="0">
                                          <p:val>
                                            <p:strVal val="#ppt_x"/>
                                          </p:val>
                                        </p:tav>
                                        <p:tav tm="100000">
                                          <p:val>
                                            <p:strVal val="#ppt_x"/>
                                          </p:val>
                                        </p:tav>
                                      </p:tavLst>
                                    </p:anim>
                                    <p:anim calcmode="lin" valueType="num">
                                      <p:cBhvr additive="base">
                                        <p:cTn id="154" dur="500" fill="hold"/>
                                        <p:tgtEl>
                                          <p:spTgt spid="10">
                                            <p:txEl>
                                              <p:pRg st="11" end="11"/>
                                            </p:txEl>
                                          </p:spTgt>
                                        </p:tgtEl>
                                        <p:attrNameLst>
                                          <p:attrName>ppt_y</p:attrName>
                                        </p:attrNameLst>
                                      </p:cBhvr>
                                      <p:tavLst>
                                        <p:tav tm="0">
                                          <p:val>
                                            <p:strVal val="1+#ppt_h/2"/>
                                          </p:val>
                                        </p:tav>
                                        <p:tav tm="100000">
                                          <p:val>
                                            <p:strVal val="#ppt_y"/>
                                          </p:val>
                                        </p:tav>
                                      </p:tavLst>
                                    </p:anim>
                                  </p:childTnLst>
                                </p:cTn>
                              </p:par>
                              <p:par>
                                <p:cTn id="155" presetID="2" presetClass="entr" presetSubtype="4" fill="hold" grpId="0" nodeType="withEffect">
                                  <p:stCondLst>
                                    <p:cond delay="0"/>
                                  </p:stCondLst>
                                  <p:childTnLst>
                                    <p:set>
                                      <p:cBhvr>
                                        <p:cTn id="156" dur="1" fill="hold">
                                          <p:stCondLst>
                                            <p:cond delay="0"/>
                                          </p:stCondLst>
                                        </p:cTn>
                                        <p:tgtEl>
                                          <p:spTgt spid="10">
                                            <p:txEl>
                                              <p:pRg st="12" end="12"/>
                                            </p:txEl>
                                          </p:spTgt>
                                        </p:tgtEl>
                                        <p:attrNameLst>
                                          <p:attrName>style.visibility</p:attrName>
                                        </p:attrNameLst>
                                      </p:cBhvr>
                                      <p:to>
                                        <p:strVal val="visible"/>
                                      </p:to>
                                    </p:set>
                                    <p:anim calcmode="lin" valueType="num">
                                      <p:cBhvr additive="base">
                                        <p:cTn id="157" dur="500" fill="hold"/>
                                        <p:tgtEl>
                                          <p:spTgt spid="10">
                                            <p:txEl>
                                              <p:pRg st="12" end="12"/>
                                            </p:txEl>
                                          </p:spTgt>
                                        </p:tgtEl>
                                        <p:attrNameLst>
                                          <p:attrName>ppt_x</p:attrName>
                                        </p:attrNameLst>
                                      </p:cBhvr>
                                      <p:tavLst>
                                        <p:tav tm="0">
                                          <p:val>
                                            <p:strVal val="#ppt_x"/>
                                          </p:val>
                                        </p:tav>
                                        <p:tav tm="100000">
                                          <p:val>
                                            <p:strVal val="#ppt_x"/>
                                          </p:val>
                                        </p:tav>
                                      </p:tavLst>
                                    </p:anim>
                                    <p:anim calcmode="lin" valueType="num">
                                      <p:cBhvr additive="base">
                                        <p:cTn id="158" dur="500" fill="hold"/>
                                        <p:tgtEl>
                                          <p:spTgt spid="10">
                                            <p:txEl>
                                              <p:pRg st="12" end="12"/>
                                            </p:txEl>
                                          </p:spTgt>
                                        </p:tgtEl>
                                        <p:attrNameLst>
                                          <p:attrName>ppt_y</p:attrName>
                                        </p:attrNameLst>
                                      </p:cBhvr>
                                      <p:tavLst>
                                        <p:tav tm="0">
                                          <p:val>
                                            <p:strVal val="1+#ppt_h/2"/>
                                          </p:val>
                                        </p:tav>
                                        <p:tav tm="100000">
                                          <p:val>
                                            <p:strVal val="#ppt_y"/>
                                          </p:val>
                                        </p:tav>
                                      </p:tavLst>
                                    </p:anim>
                                  </p:childTnLst>
                                </p:cTn>
                              </p:par>
                              <p:par>
                                <p:cTn id="159" presetID="2" presetClass="entr" presetSubtype="4" fill="hold" grpId="0" nodeType="withEffect">
                                  <p:stCondLst>
                                    <p:cond delay="0"/>
                                  </p:stCondLst>
                                  <p:childTnLst>
                                    <p:set>
                                      <p:cBhvr>
                                        <p:cTn id="160" dur="1" fill="hold">
                                          <p:stCondLst>
                                            <p:cond delay="0"/>
                                          </p:stCondLst>
                                        </p:cTn>
                                        <p:tgtEl>
                                          <p:spTgt spid="10">
                                            <p:txEl>
                                              <p:pRg st="13" end="13"/>
                                            </p:txEl>
                                          </p:spTgt>
                                        </p:tgtEl>
                                        <p:attrNameLst>
                                          <p:attrName>style.visibility</p:attrName>
                                        </p:attrNameLst>
                                      </p:cBhvr>
                                      <p:to>
                                        <p:strVal val="visible"/>
                                      </p:to>
                                    </p:set>
                                    <p:anim calcmode="lin" valueType="num">
                                      <p:cBhvr additive="base">
                                        <p:cTn id="161" dur="500" fill="hold"/>
                                        <p:tgtEl>
                                          <p:spTgt spid="10">
                                            <p:txEl>
                                              <p:pRg st="13" end="13"/>
                                            </p:txEl>
                                          </p:spTgt>
                                        </p:tgtEl>
                                        <p:attrNameLst>
                                          <p:attrName>ppt_x</p:attrName>
                                        </p:attrNameLst>
                                      </p:cBhvr>
                                      <p:tavLst>
                                        <p:tav tm="0">
                                          <p:val>
                                            <p:strVal val="#ppt_x"/>
                                          </p:val>
                                        </p:tav>
                                        <p:tav tm="100000">
                                          <p:val>
                                            <p:strVal val="#ppt_x"/>
                                          </p:val>
                                        </p:tav>
                                      </p:tavLst>
                                    </p:anim>
                                    <p:anim calcmode="lin" valueType="num">
                                      <p:cBhvr additive="base">
                                        <p:cTn id="162" dur="500" fill="hold"/>
                                        <p:tgtEl>
                                          <p:spTgt spid="10">
                                            <p:txEl>
                                              <p:pRg st="13" end="13"/>
                                            </p:txEl>
                                          </p:spTgt>
                                        </p:tgtEl>
                                        <p:attrNameLst>
                                          <p:attrName>ppt_y</p:attrName>
                                        </p:attrNameLst>
                                      </p:cBhvr>
                                      <p:tavLst>
                                        <p:tav tm="0">
                                          <p:val>
                                            <p:strVal val="1+#ppt_h/2"/>
                                          </p:val>
                                        </p:tav>
                                        <p:tav tm="100000">
                                          <p:val>
                                            <p:strVal val="#ppt_y"/>
                                          </p:val>
                                        </p:tav>
                                      </p:tavLst>
                                    </p:anim>
                                  </p:childTnLst>
                                </p:cTn>
                              </p:par>
                              <p:par>
                                <p:cTn id="163" presetID="2" presetClass="entr" presetSubtype="4" fill="hold" grpId="0" nodeType="withEffect">
                                  <p:stCondLst>
                                    <p:cond delay="0"/>
                                  </p:stCondLst>
                                  <p:childTnLst>
                                    <p:set>
                                      <p:cBhvr>
                                        <p:cTn id="164" dur="1" fill="hold">
                                          <p:stCondLst>
                                            <p:cond delay="0"/>
                                          </p:stCondLst>
                                        </p:cTn>
                                        <p:tgtEl>
                                          <p:spTgt spid="10">
                                            <p:txEl>
                                              <p:pRg st="14" end="14"/>
                                            </p:txEl>
                                          </p:spTgt>
                                        </p:tgtEl>
                                        <p:attrNameLst>
                                          <p:attrName>style.visibility</p:attrName>
                                        </p:attrNameLst>
                                      </p:cBhvr>
                                      <p:to>
                                        <p:strVal val="visible"/>
                                      </p:to>
                                    </p:set>
                                    <p:anim calcmode="lin" valueType="num">
                                      <p:cBhvr additive="base">
                                        <p:cTn id="165" dur="500" fill="hold"/>
                                        <p:tgtEl>
                                          <p:spTgt spid="10">
                                            <p:txEl>
                                              <p:pRg st="14" end="14"/>
                                            </p:txEl>
                                          </p:spTgt>
                                        </p:tgtEl>
                                        <p:attrNameLst>
                                          <p:attrName>ppt_x</p:attrName>
                                        </p:attrNameLst>
                                      </p:cBhvr>
                                      <p:tavLst>
                                        <p:tav tm="0">
                                          <p:val>
                                            <p:strVal val="#ppt_x"/>
                                          </p:val>
                                        </p:tav>
                                        <p:tav tm="100000">
                                          <p:val>
                                            <p:strVal val="#ppt_x"/>
                                          </p:val>
                                        </p:tav>
                                      </p:tavLst>
                                    </p:anim>
                                    <p:anim calcmode="lin" valueType="num">
                                      <p:cBhvr additive="base">
                                        <p:cTn id="166" dur="500" fill="hold"/>
                                        <p:tgtEl>
                                          <p:spTgt spid="10">
                                            <p:txEl>
                                              <p:pRg st="14" end="14"/>
                                            </p:txEl>
                                          </p:spTgt>
                                        </p:tgtEl>
                                        <p:attrNameLst>
                                          <p:attrName>ppt_y</p:attrName>
                                        </p:attrNameLst>
                                      </p:cBhvr>
                                      <p:tavLst>
                                        <p:tav tm="0">
                                          <p:val>
                                            <p:strVal val="1+#ppt_h/2"/>
                                          </p:val>
                                        </p:tav>
                                        <p:tav tm="100000">
                                          <p:val>
                                            <p:strVal val="#ppt_y"/>
                                          </p:val>
                                        </p:tav>
                                      </p:tavLst>
                                    </p:anim>
                                  </p:childTnLst>
                                </p:cTn>
                              </p:par>
                              <p:par>
                                <p:cTn id="167" presetID="2" presetClass="entr" presetSubtype="4" fill="hold" grpId="0" nodeType="withEffect">
                                  <p:stCondLst>
                                    <p:cond delay="0"/>
                                  </p:stCondLst>
                                  <p:childTnLst>
                                    <p:set>
                                      <p:cBhvr>
                                        <p:cTn id="168" dur="1" fill="hold">
                                          <p:stCondLst>
                                            <p:cond delay="0"/>
                                          </p:stCondLst>
                                        </p:cTn>
                                        <p:tgtEl>
                                          <p:spTgt spid="10">
                                            <p:txEl>
                                              <p:pRg st="15" end="15"/>
                                            </p:txEl>
                                          </p:spTgt>
                                        </p:tgtEl>
                                        <p:attrNameLst>
                                          <p:attrName>style.visibility</p:attrName>
                                        </p:attrNameLst>
                                      </p:cBhvr>
                                      <p:to>
                                        <p:strVal val="visible"/>
                                      </p:to>
                                    </p:set>
                                    <p:anim calcmode="lin" valueType="num">
                                      <p:cBhvr additive="base">
                                        <p:cTn id="169" dur="500" fill="hold"/>
                                        <p:tgtEl>
                                          <p:spTgt spid="10">
                                            <p:txEl>
                                              <p:pRg st="15" end="15"/>
                                            </p:txEl>
                                          </p:spTgt>
                                        </p:tgtEl>
                                        <p:attrNameLst>
                                          <p:attrName>ppt_x</p:attrName>
                                        </p:attrNameLst>
                                      </p:cBhvr>
                                      <p:tavLst>
                                        <p:tav tm="0">
                                          <p:val>
                                            <p:strVal val="#ppt_x"/>
                                          </p:val>
                                        </p:tav>
                                        <p:tav tm="100000">
                                          <p:val>
                                            <p:strVal val="#ppt_x"/>
                                          </p:val>
                                        </p:tav>
                                      </p:tavLst>
                                    </p:anim>
                                    <p:anim calcmode="lin" valueType="num">
                                      <p:cBhvr additive="base">
                                        <p:cTn id="170" dur="500" fill="hold"/>
                                        <p:tgtEl>
                                          <p:spTgt spid="10">
                                            <p:txEl>
                                              <p:pRg st="15" end="15"/>
                                            </p:txEl>
                                          </p:spTgt>
                                        </p:tgtEl>
                                        <p:attrNameLst>
                                          <p:attrName>ppt_y</p:attrName>
                                        </p:attrNameLst>
                                      </p:cBhvr>
                                      <p:tavLst>
                                        <p:tav tm="0">
                                          <p:val>
                                            <p:strVal val="1+#ppt_h/2"/>
                                          </p:val>
                                        </p:tav>
                                        <p:tav tm="100000">
                                          <p:val>
                                            <p:strVal val="#ppt_y"/>
                                          </p:val>
                                        </p:tav>
                                      </p:tavLst>
                                    </p:anim>
                                  </p:childTnLst>
                                </p:cTn>
                              </p:par>
                              <p:par>
                                <p:cTn id="171" presetID="2" presetClass="entr" presetSubtype="4" fill="hold" grpId="0" nodeType="withEffect">
                                  <p:stCondLst>
                                    <p:cond delay="0"/>
                                  </p:stCondLst>
                                  <p:childTnLst>
                                    <p:set>
                                      <p:cBhvr>
                                        <p:cTn id="172" dur="1" fill="hold">
                                          <p:stCondLst>
                                            <p:cond delay="0"/>
                                          </p:stCondLst>
                                        </p:cTn>
                                        <p:tgtEl>
                                          <p:spTgt spid="10">
                                            <p:txEl>
                                              <p:pRg st="16" end="16"/>
                                            </p:txEl>
                                          </p:spTgt>
                                        </p:tgtEl>
                                        <p:attrNameLst>
                                          <p:attrName>style.visibility</p:attrName>
                                        </p:attrNameLst>
                                      </p:cBhvr>
                                      <p:to>
                                        <p:strVal val="visible"/>
                                      </p:to>
                                    </p:set>
                                    <p:anim calcmode="lin" valueType="num">
                                      <p:cBhvr additive="base">
                                        <p:cTn id="173" dur="500" fill="hold"/>
                                        <p:tgtEl>
                                          <p:spTgt spid="10">
                                            <p:txEl>
                                              <p:pRg st="16" end="16"/>
                                            </p:txEl>
                                          </p:spTgt>
                                        </p:tgtEl>
                                        <p:attrNameLst>
                                          <p:attrName>ppt_x</p:attrName>
                                        </p:attrNameLst>
                                      </p:cBhvr>
                                      <p:tavLst>
                                        <p:tav tm="0">
                                          <p:val>
                                            <p:strVal val="#ppt_x"/>
                                          </p:val>
                                        </p:tav>
                                        <p:tav tm="100000">
                                          <p:val>
                                            <p:strVal val="#ppt_x"/>
                                          </p:val>
                                        </p:tav>
                                      </p:tavLst>
                                    </p:anim>
                                    <p:anim calcmode="lin" valueType="num">
                                      <p:cBhvr additive="base">
                                        <p:cTn id="174" dur="500" fill="hold"/>
                                        <p:tgtEl>
                                          <p:spTgt spid="10">
                                            <p:txEl>
                                              <p:pRg st="16" end="16"/>
                                            </p:txEl>
                                          </p:spTgt>
                                        </p:tgtEl>
                                        <p:attrNameLst>
                                          <p:attrName>ppt_y</p:attrName>
                                        </p:attrNameLst>
                                      </p:cBhvr>
                                      <p:tavLst>
                                        <p:tav tm="0">
                                          <p:val>
                                            <p:strVal val="1+#ppt_h/2"/>
                                          </p:val>
                                        </p:tav>
                                        <p:tav tm="100000">
                                          <p:val>
                                            <p:strVal val="#ppt_y"/>
                                          </p:val>
                                        </p:tav>
                                      </p:tavLst>
                                    </p:anim>
                                  </p:childTnLst>
                                </p:cTn>
                              </p:par>
                              <p:par>
                                <p:cTn id="175" presetID="2" presetClass="entr" presetSubtype="4" fill="hold" grpId="0" nodeType="withEffect">
                                  <p:stCondLst>
                                    <p:cond delay="0"/>
                                  </p:stCondLst>
                                  <p:childTnLst>
                                    <p:set>
                                      <p:cBhvr>
                                        <p:cTn id="176" dur="1" fill="hold">
                                          <p:stCondLst>
                                            <p:cond delay="0"/>
                                          </p:stCondLst>
                                        </p:cTn>
                                        <p:tgtEl>
                                          <p:spTgt spid="10">
                                            <p:txEl>
                                              <p:pRg st="17" end="17"/>
                                            </p:txEl>
                                          </p:spTgt>
                                        </p:tgtEl>
                                        <p:attrNameLst>
                                          <p:attrName>style.visibility</p:attrName>
                                        </p:attrNameLst>
                                      </p:cBhvr>
                                      <p:to>
                                        <p:strVal val="visible"/>
                                      </p:to>
                                    </p:set>
                                    <p:anim calcmode="lin" valueType="num">
                                      <p:cBhvr additive="base">
                                        <p:cTn id="177" dur="500" fill="hold"/>
                                        <p:tgtEl>
                                          <p:spTgt spid="10">
                                            <p:txEl>
                                              <p:pRg st="17" end="17"/>
                                            </p:txEl>
                                          </p:spTgt>
                                        </p:tgtEl>
                                        <p:attrNameLst>
                                          <p:attrName>ppt_x</p:attrName>
                                        </p:attrNameLst>
                                      </p:cBhvr>
                                      <p:tavLst>
                                        <p:tav tm="0">
                                          <p:val>
                                            <p:strVal val="#ppt_x"/>
                                          </p:val>
                                        </p:tav>
                                        <p:tav tm="100000">
                                          <p:val>
                                            <p:strVal val="#ppt_x"/>
                                          </p:val>
                                        </p:tav>
                                      </p:tavLst>
                                    </p:anim>
                                    <p:anim calcmode="lin" valueType="num">
                                      <p:cBhvr additive="base">
                                        <p:cTn id="178" dur="500" fill="hold"/>
                                        <p:tgtEl>
                                          <p:spTgt spid="10">
                                            <p:txEl>
                                              <p:pRg st="17" end="1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uiExpand="1" build="p"/>
      <p:bldP spid="7" grpId="0" animBg="1"/>
      <p:bldP spid="8" grpId="0" animBg="1"/>
      <p:bldP spid="9" grpId="0" animBg="1"/>
      <p:bldP spid="10"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765</TotalTime>
  <Words>5732</Words>
  <Application>Microsoft Office PowerPoint</Application>
  <PresentationFormat>Προβολή στην οθόνη (4:3)</PresentationFormat>
  <Paragraphs>948</Paragraphs>
  <Slides>53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53</vt:i4>
      </vt:variant>
    </vt:vector>
  </HeadingPairs>
  <TitlesOfParts>
    <vt:vector size="54" baseType="lpstr">
      <vt:lpstr>Ροή</vt:lpstr>
      <vt:lpstr>ΕΚΣΦΑΛΜΑΤΩΣΗ</vt:lpstr>
      <vt:lpstr>ΚΑΤΗΓΟΡΙΕΣ ΛΑΘΩΝ</vt:lpstr>
      <vt:lpstr>Συντακτικά Λάθη</vt:lpstr>
      <vt:lpstr>. Λογικά/Λάθη κατά την εκτέλεση</vt:lpstr>
      <vt:lpstr>  Συντακτικά λάθη/Λάθη κατά την υλοποίηση </vt:lpstr>
      <vt:lpstr>Συντακτικά λάθη/Λάθη κατά την υλοποίηση</vt:lpstr>
      <vt:lpstr>ΣΥΝΤΑΚΤΙΚΑ ΛΑΘΗ</vt:lpstr>
      <vt:lpstr>Διαφάνεια 8</vt:lpstr>
      <vt:lpstr>Προσπαθήστε να εντοπίσετε τα συντακτικά λάθη στο παρακάτω πρόγραμμα και να προτείνετε διορθώσεις</vt:lpstr>
      <vt:lpstr>Λάθη κατά την εκτέλεση (που οδηγούν σε αντικανονικό τερματισμό του προγράμματος)</vt:lpstr>
      <vt:lpstr>Λάθη που οδηγούν σε αντικανονικό τερματισμό του προγράμματος</vt:lpstr>
      <vt:lpstr>Λογικά λάθη/λάθη σχεδιασμού</vt:lpstr>
      <vt:lpstr>Παραδείγματα λογικών λαθών</vt:lpstr>
      <vt:lpstr>Παράδειγμα εντοπισμού λογικού λάθους στην δομή επιλογής</vt:lpstr>
      <vt:lpstr>Παράδειγμα εντοπισμού λογικού λάθους δομή επιλογής</vt:lpstr>
      <vt:lpstr>Αποτελέσματα εκτέλεσης σεναρίων ελέγχου</vt:lpstr>
      <vt:lpstr>Παράδειγμα εντοπισμού λογικού λάθους δομή επιλογής</vt:lpstr>
      <vt:lpstr>Αποτελέσματα εκτέλεσης σεναρίων ελέγχου</vt:lpstr>
      <vt:lpstr>Παράδειγμα εντοπισμού λογικού λάθους δομή επανάληψης</vt:lpstr>
      <vt:lpstr>Παράδειγμα εντοπισμού λογικού λάθους δομή επανάληψης</vt:lpstr>
      <vt:lpstr>Παράδειγμα εντοπισμού λογικού λάθους δομή επανάληψης</vt:lpstr>
      <vt:lpstr>Παράδειγμα εντοπισμού λογικού λάθους δομή επανάληψης</vt:lpstr>
      <vt:lpstr>Παράδειγμα εντοπισμού λογικού λάθους δομή επανάληψης</vt:lpstr>
      <vt:lpstr>Παράδειγμα εντοπισμού λογικού λάθους δομή επανάληψης</vt:lpstr>
      <vt:lpstr>Διορθωμένο πρόγραμμα με δομή επανάληψης </vt:lpstr>
      <vt:lpstr>Παράδειγμα εντοπισμού λογικού λάθους πίνακες</vt:lpstr>
      <vt:lpstr>Παράδειγμα εντοπισμού λογικού λάθους πίνακες</vt:lpstr>
      <vt:lpstr>Παράδειγμα εντοπισμού λογικού λάθους σε υποπρογράμματα</vt:lpstr>
      <vt:lpstr>Παράδειγμα εντοπισμού λογικού λάθους σε υποπρογράμματα</vt:lpstr>
      <vt:lpstr>Προσπαθήστε να εντοπίσετε  και να κατηγοριοποιήσετε τα λάθη ως συντακτικά, κατά την εκτέλεση, και λογικά στο παρακάτω πρόγραμμα και να προτείνετε διορθώσεις</vt:lpstr>
      <vt:lpstr>Προσπαθήστε να εντοπίσετε  και να κατηγοριοποιήσετε τα λάθη ως συντακτικά, κατά την εκτέλεση, και λογικά στο παρακάτω πρόγραμμα και να προτείνετε διορθώσεις</vt:lpstr>
      <vt:lpstr>Προσπαθήστε να εντοπίσετε  και να κατηγοριοποιήσετε τα λάθη ως συντακτικά, κατά την εκτέλεση, και λογικά στο παρακάτω πρόγραμμα και να προτείνετε διορθώσεις</vt:lpstr>
      <vt:lpstr>Προσπαθήστε να εντοπίσετε  και να κατηγοριοποιήσετε τα λάθη ως συντακτικά, κατά την εκτέλεση, και λογικά στο παρακάτω πρόγραμμα και να προτείνετε διορθώσεις</vt:lpstr>
      <vt:lpstr>Προσπαθήστε να εντοπίσετε  και να κατηγοριοποιήσετε τα λάθη ως συντακτικά, κατά την εκτέλεση, και λογικά στο παρακάτω πρόγραμμα και να προτείνετε διορθώσεις</vt:lpstr>
      <vt:lpstr>Προσπαθήστε να εντοπίσετε  και να κατηγοριοποιήσετε τα λάθη ως συντακτικά, κατά την εκτέλεση, και λογικά στο παρακάτω πρόγραμμα και να προτείνετε διορθώσεις</vt:lpstr>
      <vt:lpstr>Προσπαθήστε να εντοπίσετε  και να κατηγοριοποιήσετε τα λάθη ως συντακτικά, κατά την εκτέλεση, και λογικά στο παρακάτω πρόγραμμα και να προτείνετε διορθώσεις</vt:lpstr>
      <vt:lpstr>ΜΕΘΟΔΟΣ «Μαύρο Κουτί»</vt:lpstr>
      <vt:lpstr>ΜΕΘΟΔΟΣ «Μαύρο Κουτί»</vt:lpstr>
      <vt:lpstr>ΜΕΘΟΔΟΣ «Μαύρο Κουτί»</vt:lpstr>
      <vt:lpstr>ΜΕΘΟΔΟΣ «Μαύρο Κουτί»</vt:lpstr>
      <vt:lpstr>ΜΕΘΟΔΟΣ «Μαύρο Κουτί»</vt:lpstr>
      <vt:lpstr>ΜΕΘΟΔΟΣ «Μαύρο Κουτί»</vt:lpstr>
      <vt:lpstr>Από το διάγραμμα λείπουν επίσης τα αναμενόμενα αποτελέσματα για τιμές εισόδου 1, 3, 4 και 8. Για στάθμευση από 1 έως και 3 ώρες, σύμφωνα με την εκφώνηση υπάρχει «σταθερή χρέωση 6 ευρώ». Άρα για τιμή εισόδου 1 ή 3 το αναμενόμενο αποτέλεσμα είναι 6. Για στάθμευση από 4 έως και 8 ώρες, σύμφωνα με την εκφώνηση, «κάθε επιπλέον ώρα χρεώνεται 1,5 ευρώ». Άρα για τιμή εισόδου 4 το αναμενόμενο αποτέλεσμα είναι: 6 + επιπλέον ώρες  1,5 = 6 + ( 4 – 3 )  1,5 = 6 + 1  1,5 = 6 + 1,5 = 7,5 Αντίστοιχα, για τιμή εισόδου 8 το αναμενόμενο αποτέλεσμα είναι: 6 + επιπλέον ώρες  1,5 = 6 + ( 8 – 3 )  1,5 = 6 + 5  1,5 = 6 + 7,5 = 13,5 Καταλήγουμε στο ακόλουθο διάγραμμα που έχει τα άκρα όλων των διαστημάτων εισόδου και εξόδου. </vt:lpstr>
      <vt:lpstr>ΜΕΘΟΔΟΣ «Μαύρο Κουτί»</vt:lpstr>
      <vt:lpstr>ΜΕΘΟΔΟΣ «Μαύρο Κουτί»</vt:lpstr>
      <vt:lpstr>ΜΕΘΟΔΟΣ «Μαύρο Κουτί»</vt:lpstr>
      <vt:lpstr>ΜΕΘΟΔΟΣ «Μαύρο Κουτί»</vt:lpstr>
      <vt:lpstr>ΜΕΘΟΔΟΣ «Μαύρο Κουτί»</vt:lpstr>
      <vt:lpstr>ΜΕΘΟΔΟΣ «Μαύρο Κουτί»</vt:lpstr>
      <vt:lpstr>ΜΕΘΟΔΟΣ «Μαύρο Κουτί»</vt:lpstr>
      <vt:lpstr>ΜΕΘΟΔΟΣ «Μαύρο Κουτί»</vt:lpstr>
      <vt:lpstr>ΜΕΘΟΔΟΣ «Μαύρο Κουτί»</vt:lpstr>
      <vt:lpstr>ΜΕΘΟΔΟΣ «Μαύρο Κουτί»</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Microsoft</dc:creator>
  <cp:lastModifiedBy>Χρήστης των Windows</cp:lastModifiedBy>
  <cp:revision>227</cp:revision>
  <dcterms:created xsi:type="dcterms:W3CDTF">2020-04-16T08:18:35Z</dcterms:created>
  <dcterms:modified xsi:type="dcterms:W3CDTF">2024-02-15T17:36:21Z</dcterms:modified>
</cp:coreProperties>
</file>