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9" r:id="rId3"/>
    <p:sldId id="256" r:id="rId4"/>
    <p:sldId id="257" r:id="rId5"/>
    <p:sldId id="258" r:id="rId6"/>
    <p:sldId id="261" r:id="rId7"/>
    <p:sldId id="260" r:id="rId8"/>
    <p:sldId id="263" r:id="rId9"/>
    <p:sldId id="262"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765D95C4-1B40-4F92-9529-E974511A201A}" type="datetimeFigureOut">
              <a:rPr lang="el-GR" smtClean="0"/>
              <a:pPr/>
              <a:t>21/3/2020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57D39DB-2C26-4934-B52F-FFFD81D3636A}"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65D95C4-1B40-4F92-9529-E974511A201A}" type="datetimeFigureOut">
              <a:rPr lang="el-GR" smtClean="0"/>
              <a:pPr/>
              <a:t>21/3/2020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57D39DB-2C26-4934-B52F-FFFD81D3636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65D95C4-1B40-4F92-9529-E974511A201A}" type="datetimeFigureOut">
              <a:rPr lang="el-GR" smtClean="0"/>
              <a:pPr/>
              <a:t>21/3/2020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57D39DB-2C26-4934-B52F-FFFD81D3636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65D95C4-1B40-4F92-9529-E974511A201A}" type="datetimeFigureOut">
              <a:rPr lang="el-GR" smtClean="0"/>
              <a:pPr/>
              <a:t>21/3/2020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57D39DB-2C26-4934-B52F-FFFD81D3636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65D95C4-1B40-4F92-9529-E974511A201A}" type="datetimeFigureOut">
              <a:rPr lang="el-GR" smtClean="0"/>
              <a:pPr/>
              <a:t>21/3/2020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57D39DB-2C26-4934-B52F-FFFD81D3636A}"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765D95C4-1B40-4F92-9529-E974511A201A}" type="datetimeFigureOut">
              <a:rPr lang="el-GR" smtClean="0"/>
              <a:pPr/>
              <a:t>21/3/2020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57D39DB-2C26-4934-B52F-FFFD81D3636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765D95C4-1B40-4F92-9529-E974511A201A}" type="datetimeFigureOut">
              <a:rPr lang="el-GR" smtClean="0"/>
              <a:pPr/>
              <a:t>21/3/2020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57D39DB-2C26-4934-B52F-FFFD81D3636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765D95C4-1B40-4F92-9529-E974511A201A}" type="datetimeFigureOut">
              <a:rPr lang="el-GR" smtClean="0"/>
              <a:pPr/>
              <a:t>21/3/2020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57D39DB-2C26-4934-B52F-FFFD81D3636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65D95C4-1B40-4F92-9529-E974511A201A}" type="datetimeFigureOut">
              <a:rPr lang="el-GR" smtClean="0"/>
              <a:pPr/>
              <a:t>21/3/2020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57D39DB-2C26-4934-B52F-FFFD81D3636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65D95C4-1B40-4F92-9529-E974511A201A}" type="datetimeFigureOut">
              <a:rPr lang="el-GR" smtClean="0"/>
              <a:pPr/>
              <a:t>21/3/2020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57D39DB-2C26-4934-B52F-FFFD81D3636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65D95C4-1B40-4F92-9529-E974511A201A}" type="datetimeFigureOut">
              <a:rPr lang="el-GR" smtClean="0"/>
              <a:pPr/>
              <a:t>21/3/2020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57D39DB-2C26-4934-B52F-FFFD81D3636A}"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5D95C4-1B40-4F92-9529-E974511A201A}" type="datetimeFigureOut">
              <a:rPr lang="el-GR" smtClean="0"/>
              <a:pPr/>
              <a:t>21/3/2020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7D39DB-2C26-4934-B52F-FFFD81D3636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ΚΕΦΑΛΑΙΟ 4</a:t>
            </a:r>
            <a:br>
              <a:rPr lang="el-GR" dirty="0" smtClean="0"/>
            </a:br>
            <a:r>
              <a:rPr lang="el-GR" dirty="0" smtClean="0"/>
              <a:t>ΒΙΒΛΙΟ ΑΕΠΠ</a:t>
            </a:r>
            <a:endParaRPr lang="el-GR" dirty="0"/>
          </a:p>
        </p:txBody>
      </p:sp>
      <p:sp>
        <p:nvSpPr>
          <p:cNvPr id="3" name="2 - Θέση περιεχομένου"/>
          <p:cNvSpPr>
            <a:spLocks noGrp="1"/>
          </p:cNvSpPr>
          <p:nvPr>
            <p:ph idx="1"/>
          </p:nvPr>
        </p:nvSpPr>
        <p:spPr/>
        <p:txBody>
          <a:bodyPr/>
          <a:lstStyle/>
          <a:p>
            <a:r>
              <a:rPr lang="el-GR" dirty="0" smtClean="0"/>
              <a:t>4.1 ΑΝΑΛΥΣΗ ΠΡΟΒΛΗΜΑΤΟΣ</a:t>
            </a:r>
          </a:p>
          <a:p>
            <a:r>
              <a:rPr lang="el-GR" dirty="0" smtClean="0"/>
              <a:t>4.2 ΜΕΘΟΔΟΙ ΣΧΕΔΙΑΣΗΣ </a:t>
            </a:r>
          </a:p>
          <a:p>
            <a:r>
              <a:rPr lang="el-GR" dirty="0" smtClean="0"/>
              <a:t>4.3 ΜΕΘΟΔΟΣ ΔΙΑΙΡΕΙ ΚΑΙ ΒΑΣΙΛΕΥΕ</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42910" y="500042"/>
            <a:ext cx="7772400" cy="1470025"/>
          </a:xfrm>
        </p:spPr>
        <p:txBody>
          <a:bodyPr/>
          <a:lstStyle/>
          <a:p>
            <a:r>
              <a:rPr lang="el-GR" dirty="0" smtClean="0">
                <a:solidFill>
                  <a:srgbClr val="FF0000"/>
                </a:solidFill>
              </a:rPr>
              <a:t>4.1 Ανάλυση </a:t>
            </a:r>
            <a:r>
              <a:rPr lang="el-GR" dirty="0" smtClean="0">
                <a:solidFill>
                  <a:srgbClr val="FF0000"/>
                </a:solidFill>
              </a:rPr>
              <a:t>προβλήματος</a:t>
            </a:r>
            <a:endParaRPr lang="el-GR" dirty="0">
              <a:solidFill>
                <a:srgbClr val="FF0000"/>
              </a:solidFill>
            </a:endParaRPr>
          </a:p>
        </p:txBody>
      </p:sp>
      <p:sp>
        <p:nvSpPr>
          <p:cNvPr id="3" name="2 - Υπότιτλος"/>
          <p:cNvSpPr>
            <a:spLocks noGrp="1"/>
          </p:cNvSpPr>
          <p:nvPr>
            <p:ph type="subTitle" idx="1"/>
          </p:nvPr>
        </p:nvSpPr>
        <p:spPr>
          <a:xfrm>
            <a:off x="857224" y="2071678"/>
            <a:ext cx="7286676" cy="3567122"/>
          </a:xfrm>
        </p:spPr>
        <p:txBody>
          <a:bodyPr>
            <a:normAutofit fontScale="62500" lnSpcReduction="20000"/>
          </a:bodyPr>
          <a:lstStyle/>
          <a:p>
            <a:pPr algn="l"/>
            <a:r>
              <a:rPr lang="el-GR" dirty="0" smtClean="0">
                <a:solidFill>
                  <a:schemeClr val="tx1"/>
                </a:solidFill>
              </a:rPr>
              <a:t>Ο αλγόριθμος αποσκοπεί στην </a:t>
            </a:r>
            <a:r>
              <a:rPr lang="el-GR" dirty="0" smtClean="0">
                <a:solidFill>
                  <a:srgbClr val="FF0000"/>
                </a:solidFill>
              </a:rPr>
              <a:t>επίλυση ενός προβλήματος.</a:t>
            </a:r>
            <a:r>
              <a:rPr lang="el-GR" dirty="0" smtClean="0">
                <a:solidFill>
                  <a:schemeClr val="tx1"/>
                </a:solidFill>
              </a:rPr>
              <a:t> Είναι πιθανόν ένα πρόβλημα να μην επιλύεται με μία μόνο λύση αλλά με περισσότερες. Γενικά, η λύση σε ένα πρόβλημα μπορεί να προέλθει από ποικίλες και διαφορετικές προσεγγίσεις, τεχνικές και μεθόδους (μέθοδοι/τεχνικές σχεδίασης</a:t>
            </a:r>
            <a:r>
              <a:rPr lang="el-GR" dirty="0" smtClean="0">
                <a:solidFill>
                  <a:schemeClr val="tx1"/>
                </a:solidFill>
              </a:rPr>
              <a:t>).</a:t>
            </a:r>
          </a:p>
          <a:p>
            <a:pPr algn="l"/>
            <a:r>
              <a:rPr lang="el-GR" dirty="0" smtClean="0">
                <a:solidFill>
                  <a:schemeClr val="tx1"/>
                </a:solidFill>
              </a:rPr>
              <a:t> </a:t>
            </a:r>
            <a:r>
              <a:rPr lang="el-GR" dirty="0" smtClean="0">
                <a:solidFill>
                  <a:schemeClr val="tx1"/>
                </a:solidFill>
              </a:rPr>
              <a:t>Έτσι, είναι </a:t>
            </a:r>
            <a:r>
              <a:rPr lang="el-GR" dirty="0" smtClean="0">
                <a:solidFill>
                  <a:schemeClr val="tx1"/>
                </a:solidFill>
              </a:rPr>
              <a:t>απαραίτητο: </a:t>
            </a:r>
          </a:p>
          <a:p>
            <a:pPr algn="l">
              <a:buFont typeface="Arial" pitchFamily="34" charset="0"/>
              <a:buChar char="•"/>
            </a:pPr>
            <a:r>
              <a:rPr lang="el-GR" dirty="0" smtClean="0">
                <a:solidFill>
                  <a:schemeClr val="tx1"/>
                </a:solidFill>
              </a:rPr>
              <a:t>να </a:t>
            </a:r>
            <a:r>
              <a:rPr lang="el-GR" dirty="0" smtClean="0">
                <a:solidFill>
                  <a:schemeClr val="tx1"/>
                </a:solidFill>
              </a:rPr>
              <a:t>γίνεται μία </a:t>
            </a:r>
            <a:r>
              <a:rPr lang="el-GR" dirty="0" smtClean="0">
                <a:solidFill>
                  <a:srgbClr val="FF0000"/>
                </a:solidFill>
              </a:rPr>
              <a:t>καλή </a:t>
            </a:r>
            <a:r>
              <a:rPr lang="el-GR" dirty="0" smtClean="0">
                <a:solidFill>
                  <a:srgbClr val="FF0000"/>
                </a:solidFill>
              </a:rPr>
              <a:t>ανάλυση του κάθε </a:t>
            </a:r>
            <a:r>
              <a:rPr lang="el-GR" dirty="0" smtClean="0">
                <a:solidFill>
                  <a:srgbClr val="FF0000"/>
                </a:solidFill>
              </a:rPr>
              <a:t>προβλήματος</a:t>
            </a:r>
            <a:endParaRPr lang="el-GR" dirty="0" smtClean="0">
              <a:solidFill>
                <a:schemeClr val="tx1"/>
              </a:solidFill>
            </a:endParaRPr>
          </a:p>
          <a:p>
            <a:pPr algn="l">
              <a:buFont typeface="Arial" pitchFamily="34" charset="0"/>
              <a:buChar char="•"/>
            </a:pPr>
            <a:r>
              <a:rPr lang="el-GR" dirty="0" smtClean="0">
                <a:solidFill>
                  <a:schemeClr val="tx1"/>
                </a:solidFill>
              </a:rPr>
              <a:t> </a:t>
            </a:r>
            <a:r>
              <a:rPr lang="el-GR" dirty="0" smtClean="0">
                <a:solidFill>
                  <a:schemeClr val="tx1"/>
                </a:solidFill>
              </a:rPr>
              <a:t>να προτείνεται </a:t>
            </a:r>
            <a:r>
              <a:rPr lang="el-GR" dirty="0" smtClean="0">
                <a:solidFill>
                  <a:srgbClr val="FF0000"/>
                </a:solidFill>
              </a:rPr>
              <a:t>συγκεκριμένη μεθοδολογία </a:t>
            </a:r>
            <a:r>
              <a:rPr lang="el-GR" dirty="0" smtClean="0">
                <a:solidFill>
                  <a:schemeClr val="tx1"/>
                </a:solidFill>
              </a:rPr>
              <a:t>και ακολουθία βημάτων</a:t>
            </a:r>
            <a:r>
              <a:rPr lang="el-GR" dirty="0" smtClean="0">
                <a:solidFill>
                  <a:schemeClr val="tx1"/>
                </a:solidFill>
              </a:rPr>
              <a:t>.</a:t>
            </a:r>
          </a:p>
          <a:p>
            <a:pPr algn="l">
              <a:buFont typeface="Arial" pitchFamily="34" charset="0"/>
              <a:buChar char="•"/>
            </a:pPr>
            <a:r>
              <a:rPr lang="el-GR" dirty="0" smtClean="0">
                <a:solidFill>
                  <a:schemeClr val="tx1"/>
                </a:solidFill>
              </a:rPr>
              <a:t>η </a:t>
            </a:r>
            <a:r>
              <a:rPr lang="el-GR" dirty="0" smtClean="0">
                <a:solidFill>
                  <a:schemeClr val="tx1"/>
                </a:solidFill>
              </a:rPr>
              <a:t>πρόταση </a:t>
            </a:r>
            <a:r>
              <a:rPr lang="el-GR" dirty="0" smtClean="0">
                <a:solidFill>
                  <a:srgbClr val="FF0000"/>
                </a:solidFill>
              </a:rPr>
              <a:t>έξυπνων και αποδοτικών λύσεων </a:t>
            </a:r>
            <a:r>
              <a:rPr lang="el-GR" dirty="0" smtClean="0">
                <a:solidFill>
                  <a:schemeClr val="tx1"/>
                </a:solidFill>
              </a:rPr>
              <a:t>(πολυπλοκότητα αλγορίθμων).</a:t>
            </a:r>
            <a:endParaRPr lang="el-GR"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857224" y="1285860"/>
            <a:ext cx="7143800" cy="2357454"/>
          </a:xfrm>
        </p:spPr>
        <p:txBody>
          <a:bodyPr>
            <a:normAutofit fontScale="92500" lnSpcReduction="20000"/>
          </a:bodyPr>
          <a:lstStyle/>
          <a:p>
            <a:pPr algn="l"/>
            <a:r>
              <a:rPr lang="el-GR" sz="1800" dirty="0" smtClean="0">
                <a:solidFill>
                  <a:schemeClr val="tx1"/>
                </a:solidFill>
              </a:rPr>
              <a:t>Η ανάλυση ενός προβλήματος σε ένα σύγχρονο υπολογιστικό περιβάλλον περιλαμβάνει: </a:t>
            </a:r>
          </a:p>
          <a:p>
            <a:pPr lvl="2" algn="l">
              <a:buFont typeface="Arial" pitchFamily="34" charset="0"/>
              <a:buChar char="•"/>
            </a:pPr>
            <a:r>
              <a:rPr lang="el-GR" sz="1900" dirty="0" smtClean="0">
                <a:solidFill>
                  <a:schemeClr val="tx1"/>
                </a:solidFill>
              </a:rPr>
              <a:t>την καταγραφή της υπάρχουσας πληροφορίας για το πρόβλημα, </a:t>
            </a:r>
          </a:p>
          <a:p>
            <a:pPr lvl="2" algn="l">
              <a:buFont typeface="Arial" pitchFamily="34" charset="0"/>
              <a:buChar char="•"/>
            </a:pPr>
            <a:r>
              <a:rPr lang="el-GR" sz="1900" dirty="0" smtClean="0">
                <a:solidFill>
                  <a:schemeClr val="tx1"/>
                </a:solidFill>
              </a:rPr>
              <a:t>την αναγνώριση των ιδιαιτεροτήτων του προβλήματος, </a:t>
            </a:r>
          </a:p>
          <a:p>
            <a:pPr lvl="2" algn="l">
              <a:buFont typeface="Arial" pitchFamily="34" charset="0"/>
              <a:buChar char="•"/>
            </a:pPr>
            <a:r>
              <a:rPr lang="el-GR" sz="1900" dirty="0" smtClean="0">
                <a:solidFill>
                  <a:schemeClr val="tx1"/>
                </a:solidFill>
              </a:rPr>
              <a:t>την αποτύπωση των συνθηκών και προϋποθέσεων υλοποίησής του </a:t>
            </a:r>
          </a:p>
          <a:p>
            <a:pPr lvl="2" algn="l">
              <a:buFont typeface="Arial" pitchFamily="34" charset="0"/>
              <a:buChar char="•"/>
            </a:pPr>
            <a:r>
              <a:rPr lang="el-GR" sz="1900" dirty="0" smtClean="0">
                <a:solidFill>
                  <a:schemeClr val="tx1"/>
                </a:solidFill>
              </a:rPr>
              <a:t>την πρόταση επίλυσης με χρήση κάποιας μεθόδου,</a:t>
            </a:r>
          </a:p>
          <a:p>
            <a:pPr lvl="2" algn="l">
              <a:buFont typeface="Arial" pitchFamily="34" charset="0"/>
              <a:buChar char="•"/>
            </a:pPr>
            <a:r>
              <a:rPr lang="el-GR" sz="1900" dirty="0" smtClean="0">
                <a:solidFill>
                  <a:schemeClr val="tx1"/>
                </a:solidFill>
              </a:rPr>
              <a:t> και την τελική επίλυση με χρήση υπολογιστικών συστημάτων</a:t>
            </a:r>
            <a:endParaRPr lang="el-GR" sz="1900" dirty="0">
              <a:solidFill>
                <a:schemeClr val="tx1"/>
              </a:solidFill>
            </a:endParaRPr>
          </a:p>
        </p:txBody>
      </p:sp>
      <p:sp>
        <p:nvSpPr>
          <p:cNvPr id="4" name="2 - Υπότιτλος"/>
          <p:cNvSpPr txBox="1">
            <a:spLocks/>
          </p:cNvSpPr>
          <p:nvPr/>
        </p:nvSpPr>
        <p:spPr>
          <a:xfrm>
            <a:off x="285720" y="3714752"/>
            <a:ext cx="8643998" cy="2786082"/>
          </a:xfrm>
          <a:prstGeom prst="rect">
            <a:avLst/>
          </a:prstGeom>
        </p:spPr>
        <p:txBody>
          <a:bodyPr vert="horz" lIns="91440" tIns="45720" rIns="91440" bIns="45720" rtlCol="0">
            <a:noAutofit/>
          </a:bodyPr>
          <a:lstStyle/>
          <a:p>
            <a:pPr lvl="0">
              <a:spcBef>
                <a:spcPct val="20000"/>
              </a:spcBef>
            </a:pPr>
            <a:r>
              <a:rPr lang="el-GR" dirty="0" smtClean="0"/>
              <a:t>Έτσι, κατά την ανάλυση ενός προβλήματος θα πρέπει να δοθεί απάντηση σε καθεμία από τις επόμενες ερωτήσεις: </a:t>
            </a:r>
          </a:p>
          <a:p>
            <a:pPr lvl="3">
              <a:spcBef>
                <a:spcPct val="20000"/>
              </a:spcBef>
              <a:buFont typeface="Arial" pitchFamily="34" charset="0"/>
              <a:buChar char="•"/>
            </a:pPr>
            <a:r>
              <a:rPr lang="el-GR" dirty="0" smtClean="0"/>
              <a:t>Ποια είναι τα δεδομένα και το μέγεθος του προβλήματος, </a:t>
            </a:r>
          </a:p>
          <a:p>
            <a:pPr lvl="3">
              <a:spcBef>
                <a:spcPct val="20000"/>
              </a:spcBef>
              <a:buFont typeface="Arial" pitchFamily="34" charset="0"/>
              <a:buChar char="•"/>
            </a:pPr>
            <a:r>
              <a:rPr lang="el-GR" dirty="0" smtClean="0"/>
              <a:t>Ποιες είναι οι συνθήκες που πρέπει να πληρούνται για την επίλυση του    προβλήματος, </a:t>
            </a:r>
          </a:p>
          <a:p>
            <a:pPr lvl="2">
              <a:spcBef>
                <a:spcPct val="20000"/>
              </a:spcBef>
              <a:buFont typeface="Arial" pitchFamily="34" charset="0"/>
              <a:buChar char="•"/>
            </a:pPr>
            <a:r>
              <a:rPr lang="el-GR" dirty="0" smtClean="0"/>
              <a:t>Ποια </a:t>
            </a:r>
            <a:r>
              <a:rPr lang="el-GR" dirty="0" smtClean="0"/>
              <a:t>είναι η πλέον αποδοτική μέθοδος επίλυσής τους (σχεδίαση αλγορίθμου),</a:t>
            </a:r>
          </a:p>
          <a:p>
            <a:pPr lvl="3">
              <a:spcBef>
                <a:spcPct val="20000"/>
              </a:spcBef>
              <a:buFont typeface="Arial" pitchFamily="34" charset="0"/>
              <a:buChar char="•"/>
            </a:pPr>
            <a:r>
              <a:rPr lang="el-GR" dirty="0" smtClean="0"/>
              <a:t> Πώς θα καταγραφεί η λύση σε ένα πρόβλημα (π.χ. σε </a:t>
            </a:r>
            <a:r>
              <a:rPr lang="el-GR" dirty="0" err="1" smtClean="0"/>
              <a:t>ψευδογλώσσα</a:t>
            </a:r>
            <a:r>
              <a:rPr lang="el-GR" dirty="0" smtClean="0"/>
              <a:t>), και </a:t>
            </a:r>
          </a:p>
          <a:p>
            <a:pPr lvl="3">
              <a:spcBef>
                <a:spcPct val="20000"/>
              </a:spcBef>
              <a:buFont typeface="Arial" pitchFamily="34" charset="0"/>
              <a:buChar char="•"/>
            </a:pPr>
            <a:r>
              <a:rPr lang="el-GR" dirty="0" smtClean="0"/>
              <a:t>Ποιος είναι ο τρόπος υλοποίησης στο συγκεκριμένο υπολογιστικό σύστημα (π.χ. επιλογή γλώσσας προγραμματισμού).</a:t>
            </a:r>
            <a:endParaRPr kumimoji="0" lang="el-GR"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4 - Τίτλος"/>
          <p:cNvSpPr>
            <a:spLocks noGrp="1"/>
          </p:cNvSpPr>
          <p:nvPr>
            <p:ph type="ctrTitle"/>
          </p:nvPr>
        </p:nvSpPr>
        <p:spPr>
          <a:xfrm>
            <a:off x="642910" y="357166"/>
            <a:ext cx="7772400" cy="1000131"/>
          </a:xfrm>
        </p:spPr>
        <p:txBody>
          <a:bodyPr/>
          <a:lstStyle/>
          <a:p>
            <a:r>
              <a:rPr lang="el-GR" dirty="0" smtClean="0">
                <a:solidFill>
                  <a:srgbClr val="FF0000"/>
                </a:solidFill>
              </a:rPr>
              <a:t>4.1 Ανάλυση </a:t>
            </a:r>
            <a:r>
              <a:rPr lang="el-GR" dirty="0" smtClean="0">
                <a:solidFill>
                  <a:srgbClr val="FF0000"/>
                </a:solidFill>
              </a:rPr>
              <a:t>προβλήματος</a:t>
            </a:r>
            <a:endParaRPr lang="el-GR" dirty="0">
              <a:solidFill>
                <a:srgbClr val="FF0000"/>
              </a:solidFill>
            </a:endParaRPr>
          </a:p>
        </p:txBody>
      </p:sp>
      <p:sp>
        <p:nvSpPr>
          <p:cNvPr id="31" name="30 - Αριστερό άγκιστρο"/>
          <p:cNvSpPr/>
          <p:nvPr/>
        </p:nvSpPr>
        <p:spPr>
          <a:xfrm>
            <a:off x="1142976" y="1928802"/>
            <a:ext cx="642942" cy="1000132"/>
          </a:xfrm>
          <a:prstGeom prst="leftBrace">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32" name="31 - Αριστερό άγκιστρο"/>
          <p:cNvSpPr/>
          <p:nvPr/>
        </p:nvSpPr>
        <p:spPr>
          <a:xfrm>
            <a:off x="1285852" y="4429132"/>
            <a:ext cx="500066" cy="785818"/>
          </a:xfrm>
          <a:prstGeom prst="leftBrace">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33" name="32 - Καμπύλο δεξιό βέλος"/>
          <p:cNvSpPr/>
          <p:nvPr/>
        </p:nvSpPr>
        <p:spPr>
          <a:xfrm>
            <a:off x="142844" y="2500306"/>
            <a:ext cx="1071538" cy="2571768"/>
          </a:xfrm>
          <a:prstGeom prst="curvedRightArrow">
            <a:avLst>
              <a:gd name="adj1" fmla="val 0"/>
              <a:gd name="adj2" fmla="val 51316"/>
              <a:gd name="adj3" fmla="val 13184"/>
            </a:avLst>
          </a:prstGeom>
          <a:solidFill>
            <a:schemeClr val="tx2"/>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35" name="34 - Καμπύλο δεξιό βέλος"/>
          <p:cNvSpPr/>
          <p:nvPr/>
        </p:nvSpPr>
        <p:spPr>
          <a:xfrm rot="185902">
            <a:off x="719307" y="3110238"/>
            <a:ext cx="704565" cy="2444648"/>
          </a:xfrm>
          <a:prstGeom prst="curvedRightArrow">
            <a:avLst>
              <a:gd name="adj1" fmla="val 0"/>
              <a:gd name="adj2" fmla="val 50000"/>
              <a:gd name="adj3" fmla="val 16378"/>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36" name="35 - Καμπύλο δεξιό βέλος"/>
          <p:cNvSpPr/>
          <p:nvPr/>
        </p:nvSpPr>
        <p:spPr>
          <a:xfrm rot="185902">
            <a:off x="80555" y="3393474"/>
            <a:ext cx="1410496" cy="3018873"/>
          </a:xfrm>
          <a:prstGeom prst="curvedRightArrow">
            <a:avLst>
              <a:gd name="adj1" fmla="val 0"/>
              <a:gd name="adj2" fmla="val 37691"/>
              <a:gd name="adj3" fmla="val 961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37" name="36 - Αριστερό άγκιστρο"/>
          <p:cNvSpPr/>
          <p:nvPr/>
        </p:nvSpPr>
        <p:spPr>
          <a:xfrm>
            <a:off x="1357290" y="5715016"/>
            <a:ext cx="500066" cy="785818"/>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l"/>
            <a:r>
              <a:rPr lang="el-GR" sz="1400" dirty="0" smtClean="0">
                <a:solidFill>
                  <a:srgbClr val="FF0000"/>
                </a:solidFill>
              </a:rPr>
              <a:t>Παράδειγμα.</a:t>
            </a:r>
            <a:r>
              <a:rPr lang="el-GR" sz="1400" dirty="0" smtClean="0"/>
              <a:t> Έστω ότι αντιμετωπίζουμε το πρόβλημα ενός ταχυδρομικού διανομέα, που πρέπει να ξεκινήσει από ένα χωριό, να επισκεφθεί έναν αριθμό από γειτονικά χωριά, για να μοιράσει ένα σύνολο επιστολών και να επιστρέψει στο χωριό, από όπου ξεκίνησε περνώντας </a:t>
            </a:r>
            <a:r>
              <a:rPr lang="el-GR" sz="1400" dirty="0" smtClean="0">
                <a:solidFill>
                  <a:srgbClr val="FF0000"/>
                </a:solidFill>
              </a:rPr>
              <a:t>μόνο μία φορά από κάθε χωριό</a:t>
            </a:r>
            <a:r>
              <a:rPr lang="el-GR" sz="1400" dirty="0" smtClean="0"/>
              <a:t>. Το πρόβλημα έγκειται στην εύρεση της καλύτερης διαδρομής, έτσι ώστε ο διανομέας να διανύσει το μικρότερο δυνατό αριθμό χιλιομέτρων.</a:t>
            </a:r>
            <a:endParaRPr lang="el-GR" sz="1400" dirty="0"/>
          </a:p>
        </p:txBody>
      </p:sp>
      <p:sp>
        <p:nvSpPr>
          <p:cNvPr id="4" name="3 - Έλλειψη"/>
          <p:cNvSpPr/>
          <p:nvPr/>
        </p:nvSpPr>
        <p:spPr>
          <a:xfrm>
            <a:off x="571472" y="3500438"/>
            <a:ext cx="571504" cy="428628"/>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2</a:t>
            </a:r>
            <a:endParaRPr lang="el-GR" sz="1400" dirty="0">
              <a:solidFill>
                <a:schemeClr val="tx1"/>
              </a:solidFill>
            </a:endParaRPr>
          </a:p>
        </p:txBody>
      </p:sp>
      <p:sp>
        <p:nvSpPr>
          <p:cNvPr id="5" name="4 - Έλλειψη"/>
          <p:cNvSpPr/>
          <p:nvPr/>
        </p:nvSpPr>
        <p:spPr>
          <a:xfrm>
            <a:off x="2714612" y="3571876"/>
            <a:ext cx="571504" cy="428628"/>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3</a:t>
            </a:r>
            <a:endParaRPr lang="el-GR" sz="1400" dirty="0">
              <a:solidFill>
                <a:schemeClr val="tx1"/>
              </a:solidFill>
            </a:endParaRPr>
          </a:p>
        </p:txBody>
      </p:sp>
      <p:sp>
        <p:nvSpPr>
          <p:cNvPr id="6" name="5 - Έλλειψη"/>
          <p:cNvSpPr/>
          <p:nvPr/>
        </p:nvSpPr>
        <p:spPr>
          <a:xfrm>
            <a:off x="1643042" y="2285992"/>
            <a:ext cx="571504" cy="428628"/>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1</a:t>
            </a:r>
            <a:endParaRPr lang="el-GR" sz="1400" dirty="0">
              <a:solidFill>
                <a:schemeClr val="tx1"/>
              </a:solidFill>
            </a:endParaRPr>
          </a:p>
        </p:txBody>
      </p:sp>
      <p:sp>
        <p:nvSpPr>
          <p:cNvPr id="7" name="6 - Έλλειψη"/>
          <p:cNvSpPr/>
          <p:nvPr/>
        </p:nvSpPr>
        <p:spPr>
          <a:xfrm>
            <a:off x="1643042" y="3214686"/>
            <a:ext cx="571504" cy="428628"/>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4</a:t>
            </a:r>
            <a:endParaRPr lang="el-GR" sz="1400" dirty="0">
              <a:solidFill>
                <a:schemeClr val="tx1"/>
              </a:solidFill>
            </a:endParaRPr>
          </a:p>
        </p:txBody>
      </p:sp>
      <p:cxnSp>
        <p:nvCxnSpPr>
          <p:cNvPr id="9" name="8 - Ευθεία γραμμή σύνδεσης"/>
          <p:cNvCxnSpPr>
            <a:stCxn id="6" idx="3"/>
          </p:cNvCxnSpPr>
          <p:nvPr/>
        </p:nvCxnSpPr>
        <p:spPr>
          <a:xfrm rot="5400000">
            <a:off x="867687" y="2641387"/>
            <a:ext cx="848589" cy="8695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10 - Ευθεία γραμμή σύνδεσης"/>
          <p:cNvCxnSpPr>
            <a:stCxn id="6" idx="4"/>
            <a:endCxn id="7" idx="0"/>
          </p:cNvCxnSpPr>
          <p:nvPr/>
        </p:nvCxnSpPr>
        <p:spPr>
          <a:xfrm rot="5400000">
            <a:off x="1678761" y="2964653"/>
            <a:ext cx="5000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a:stCxn id="6" idx="5"/>
            <a:endCxn id="5" idx="0"/>
          </p:cNvCxnSpPr>
          <p:nvPr/>
        </p:nvCxnSpPr>
        <p:spPr>
          <a:xfrm rot="16200000" flipH="1">
            <a:off x="2105594" y="2677105"/>
            <a:ext cx="920027" cy="8695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14 - Ευθεία γραμμή σύνδεσης"/>
          <p:cNvCxnSpPr>
            <a:stCxn id="4" idx="5"/>
          </p:cNvCxnSpPr>
          <p:nvPr/>
        </p:nvCxnSpPr>
        <p:spPr>
          <a:xfrm rot="5400000" flipH="1" flipV="1">
            <a:off x="1882612" y="3034296"/>
            <a:ext cx="8667" cy="165533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a:stCxn id="4" idx="7"/>
          </p:cNvCxnSpPr>
          <p:nvPr/>
        </p:nvCxnSpPr>
        <p:spPr>
          <a:xfrm rot="5400000" flipH="1" flipV="1">
            <a:off x="1319776" y="3239944"/>
            <a:ext cx="62771" cy="58376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20 - Ευθεία γραμμή σύνδεσης"/>
          <p:cNvCxnSpPr>
            <a:endCxn id="7" idx="6"/>
          </p:cNvCxnSpPr>
          <p:nvPr/>
        </p:nvCxnSpPr>
        <p:spPr>
          <a:xfrm rot="10800000">
            <a:off x="2214546" y="3429000"/>
            <a:ext cx="571506" cy="214316"/>
          </a:xfrm>
          <a:prstGeom prst="line">
            <a:avLst/>
          </a:prstGeom>
        </p:spPr>
        <p:style>
          <a:lnRef idx="1">
            <a:schemeClr val="accent1"/>
          </a:lnRef>
          <a:fillRef idx="0">
            <a:schemeClr val="accent1"/>
          </a:fillRef>
          <a:effectRef idx="0">
            <a:schemeClr val="accent1"/>
          </a:effectRef>
          <a:fontRef idx="minor">
            <a:schemeClr val="tx1"/>
          </a:fontRef>
        </p:style>
      </p:cxnSp>
      <p:sp>
        <p:nvSpPr>
          <p:cNvPr id="23" name="22 - Διάγραμμα ροής: Διεργασία"/>
          <p:cNvSpPr/>
          <p:nvPr/>
        </p:nvSpPr>
        <p:spPr>
          <a:xfrm>
            <a:off x="1000100" y="2857496"/>
            <a:ext cx="500066" cy="285752"/>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solidFill>
                  <a:schemeClr val="tx1"/>
                </a:solidFill>
              </a:rPr>
              <a:t>5</a:t>
            </a:r>
            <a:endParaRPr lang="el-GR" sz="1200" dirty="0">
              <a:solidFill>
                <a:schemeClr val="tx1"/>
              </a:solidFill>
            </a:endParaRPr>
          </a:p>
        </p:txBody>
      </p:sp>
      <p:sp>
        <p:nvSpPr>
          <p:cNvPr id="25" name="24 - Διάγραμμα ροής: Διεργασία"/>
          <p:cNvSpPr/>
          <p:nvPr/>
        </p:nvSpPr>
        <p:spPr>
          <a:xfrm>
            <a:off x="2357422" y="2857496"/>
            <a:ext cx="500066" cy="285752"/>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solidFill>
                  <a:schemeClr val="tx1"/>
                </a:solidFill>
              </a:rPr>
              <a:t>13</a:t>
            </a:r>
            <a:endParaRPr lang="el-GR" sz="1200" dirty="0">
              <a:solidFill>
                <a:schemeClr val="tx1"/>
              </a:solidFill>
            </a:endParaRPr>
          </a:p>
        </p:txBody>
      </p:sp>
      <p:sp>
        <p:nvSpPr>
          <p:cNvPr id="27" name="26 - Διάγραμμα ροής: Διεργασία"/>
          <p:cNvSpPr/>
          <p:nvPr/>
        </p:nvSpPr>
        <p:spPr>
          <a:xfrm>
            <a:off x="1071538" y="3286124"/>
            <a:ext cx="500066" cy="285752"/>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a:solidFill>
                  <a:schemeClr val="tx1"/>
                </a:solidFill>
              </a:rPr>
              <a:t>8</a:t>
            </a:r>
          </a:p>
        </p:txBody>
      </p:sp>
      <p:sp>
        <p:nvSpPr>
          <p:cNvPr id="29" name="28 - Διάγραμμα ροής: Διεργασία"/>
          <p:cNvSpPr/>
          <p:nvPr/>
        </p:nvSpPr>
        <p:spPr>
          <a:xfrm>
            <a:off x="1785918" y="2857496"/>
            <a:ext cx="500066" cy="285752"/>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solidFill>
                  <a:schemeClr val="tx1"/>
                </a:solidFill>
              </a:rPr>
              <a:t>6</a:t>
            </a:r>
            <a:endParaRPr lang="el-GR" sz="1200" dirty="0">
              <a:solidFill>
                <a:schemeClr val="tx1"/>
              </a:solidFill>
            </a:endParaRPr>
          </a:p>
        </p:txBody>
      </p:sp>
      <p:sp>
        <p:nvSpPr>
          <p:cNvPr id="30" name="29 - Διάγραμμα ροής: Διεργασία"/>
          <p:cNvSpPr/>
          <p:nvPr/>
        </p:nvSpPr>
        <p:spPr>
          <a:xfrm>
            <a:off x="1643042" y="3929066"/>
            <a:ext cx="500066" cy="285752"/>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solidFill>
                  <a:schemeClr val="tx1"/>
                </a:solidFill>
              </a:rPr>
              <a:t>9</a:t>
            </a:r>
            <a:endParaRPr lang="el-GR" sz="1200" dirty="0">
              <a:solidFill>
                <a:schemeClr val="tx1"/>
              </a:solidFill>
            </a:endParaRPr>
          </a:p>
        </p:txBody>
      </p:sp>
      <p:sp>
        <p:nvSpPr>
          <p:cNvPr id="33" name="32 - Διάγραμμα ροής: Διεργασία"/>
          <p:cNvSpPr/>
          <p:nvPr/>
        </p:nvSpPr>
        <p:spPr>
          <a:xfrm>
            <a:off x="2357422" y="3286124"/>
            <a:ext cx="500066" cy="285752"/>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solidFill>
                  <a:schemeClr val="tx1"/>
                </a:solidFill>
              </a:rPr>
              <a:t>10</a:t>
            </a:r>
            <a:endParaRPr lang="el-GR" sz="1200" dirty="0">
              <a:solidFill>
                <a:schemeClr val="tx1"/>
              </a:solidFill>
            </a:endParaRPr>
          </a:p>
        </p:txBody>
      </p:sp>
      <p:sp>
        <p:nvSpPr>
          <p:cNvPr id="38" name="37 - Διάγραμμα ροής: Διεργασία"/>
          <p:cNvSpPr/>
          <p:nvPr/>
        </p:nvSpPr>
        <p:spPr>
          <a:xfrm>
            <a:off x="4071934" y="1214422"/>
            <a:ext cx="4857784" cy="2143140"/>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400" dirty="0" smtClean="0">
                <a:solidFill>
                  <a:srgbClr val="FF0000"/>
                </a:solidFill>
              </a:rPr>
              <a:t>Α) Μία πρώτη ανάλυση </a:t>
            </a:r>
            <a:r>
              <a:rPr lang="el-GR" sz="1400" dirty="0" smtClean="0">
                <a:solidFill>
                  <a:schemeClr val="tx1"/>
                </a:solidFill>
              </a:rPr>
              <a:t>του προβλήματος είναι:</a:t>
            </a:r>
          </a:p>
          <a:p>
            <a:pPr>
              <a:buFont typeface="Arial" pitchFamily="34" charset="0"/>
              <a:buChar char="•"/>
            </a:pPr>
            <a:r>
              <a:rPr lang="el-GR" sz="1400" smtClean="0">
                <a:solidFill>
                  <a:schemeClr val="tx1"/>
                </a:solidFill>
              </a:rPr>
              <a:t> </a:t>
            </a:r>
            <a:endParaRPr lang="el-GR" sz="1400" smtClean="0">
              <a:solidFill>
                <a:schemeClr val="tx1"/>
              </a:solidFill>
            </a:endParaRPr>
          </a:p>
          <a:p>
            <a:r>
              <a:rPr lang="el-GR" sz="1400" smtClean="0">
                <a:solidFill>
                  <a:schemeClr val="tx1"/>
                </a:solidFill>
              </a:rPr>
              <a:t>Με </a:t>
            </a:r>
            <a:r>
              <a:rPr lang="el-GR" sz="1400" dirty="0" smtClean="0">
                <a:solidFill>
                  <a:schemeClr val="tx1"/>
                </a:solidFill>
              </a:rPr>
              <a:t>βάση τα παραπάνω βήματα ο διανομέας θα επέλεγε την εξής  σειρά επίσκεψης των χωριών. </a:t>
            </a:r>
            <a:endParaRPr lang="el-GR" sz="1400" dirty="0">
              <a:solidFill>
                <a:schemeClr val="tx1"/>
              </a:solidFill>
            </a:endParaRPr>
          </a:p>
        </p:txBody>
      </p:sp>
      <p:sp>
        <p:nvSpPr>
          <p:cNvPr id="39" name="38 - Διάγραμμα ροής: Διεργασία"/>
          <p:cNvSpPr/>
          <p:nvPr/>
        </p:nvSpPr>
        <p:spPr>
          <a:xfrm>
            <a:off x="4071934" y="3929066"/>
            <a:ext cx="4643470" cy="1928826"/>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400" dirty="0" smtClean="0">
                <a:solidFill>
                  <a:srgbClr val="FF0000"/>
                </a:solidFill>
              </a:rPr>
              <a:t>Β)</a:t>
            </a:r>
            <a:r>
              <a:rPr lang="el-GR" sz="1400" dirty="0" smtClean="0">
                <a:solidFill>
                  <a:schemeClr val="tx1"/>
                </a:solidFill>
              </a:rPr>
              <a:t> </a:t>
            </a:r>
            <a:r>
              <a:rPr lang="el-GR" sz="1400" dirty="0" smtClean="0">
                <a:solidFill>
                  <a:srgbClr val="FF0000"/>
                </a:solidFill>
              </a:rPr>
              <a:t>Μία διαφορετική ανάλυση </a:t>
            </a:r>
            <a:r>
              <a:rPr lang="el-GR" sz="1400" dirty="0" smtClean="0">
                <a:solidFill>
                  <a:schemeClr val="tx1"/>
                </a:solidFill>
              </a:rPr>
              <a:t>του προβλήματος είναι: </a:t>
            </a:r>
          </a:p>
          <a:p>
            <a:pPr>
              <a:buFont typeface="Arial" pitchFamily="34" charset="0"/>
              <a:buChar char="•"/>
            </a:pPr>
            <a:r>
              <a:rPr lang="el-GR" sz="1400" dirty="0" smtClean="0">
                <a:solidFill>
                  <a:schemeClr val="tx1"/>
                </a:solidFill>
              </a:rPr>
              <a:t>να γίνει καταγραφή όλων των αποστάσεων μεταξύ των χωριών, </a:t>
            </a:r>
          </a:p>
          <a:p>
            <a:pPr>
              <a:buFont typeface="Arial" pitchFamily="34" charset="0"/>
              <a:buChar char="•"/>
            </a:pPr>
            <a:r>
              <a:rPr lang="el-GR" sz="1400" dirty="0" smtClean="0">
                <a:solidFill>
                  <a:schemeClr val="tx1"/>
                </a:solidFill>
              </a:rPr>
              <a:t>να βρεθεί μία σειρά επίσκεψης των χωριών με στόχο την ελαχιστοποίηση της συνολικής απόστασης και όχι την ελαχιστοποίηση της κάθε φορά απόστασης. </a:t>
            </a:r>
          </a:p>
          <a:p>
            <a:r>
              <a:rPr lang="el-GR" sz="1400" dirty="0" smtClean="0">
                <a:solidFill>
                  <a:schemeClr val="tx1"/>
                </a:solidFill>
              </a:rPr>
              <a:t>Με βάση τα παραπάνω βήματα ο διανομέας θα επέλεγε την εξής σειρά επίσκεψης των χωριών:</a:t>
            </a:r>
            <a:endParaRPr lang="el-GR" sz="1400" dirty="0">
              <a:solidFill>
                <a:schemeClr val="tx1"/>
              </a:solidFill>
            </a:endParaRPr>
          </a:p>
        </p:txBody>
      </p:sp>
      <p:sp>
        <p:nvSpPr>
          <p:cNvPr id="40" name="39 - Έλλειψη"/>
          <p:cNvSpPr/>
          <p:nvPr/>
        </p:nvSpPr>
        <p:spPr>
          <a:xfrm>
            <a:off x="5357818" y="6000768"/>
            <a:ext cx="571504" cy="428628"/>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4</a:t>
            </a:r>
            <a:endParaRPr lang="el-GR" sz="1400" dirty="0">
              <a:solidFill>
                <a:schemeClr val="tx1"/>
              </a:solidFill>
            </a:endParaRPr>
          </a:p>
        </p:txBody>
      </p:sp>
      <p:sp>
        <p:nvSpPr>
          <p:cNvPr id="41" name="40 - Έλλειψη"/>
          <p:cNvSpPr/>
          <p:nvPr/>
        </p:nvSpPr>
        <p:spPr>
          <a:xfrm>
            <a:off x="4429124" y="6000768"/>
            <a:ext cx="571504" cy="428628"/>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1</a:t>
            </a:r>
            <a:endParaRPr lang="el-GR" sz="1400" dirty="0">
              <a:solidFill>
                <a:schemeClr val="tx1"/>
              </a:solidFill>
            </a:endParaRPr>
          </a:p>
        </p:txBody>
      </p:sp>
      <p:sp>
        <p:nvSpPr>
          <p:cNvPr id="42" name="41 - Έλλειψη"/>
          <p:cNvSpPr/>
          <p:nvPr/>
        </p:nvSpPr>
        <p:spPr>
          <a:xfrm>
            <a:off x="6215074" y="6000768"/>
            <a:ext cx="571504" cy="428628"/>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3</a:t>
            </a:r>
            <a:endParaRPr lang="el-GR" sz="1400" dirty="0">
              <a:solidFill>
                <a:schemeClr val="tx1"/>
              </a:solidFill>
            </a:endParaRPr>
          </a:p>
        </p:txBody>
      </p:sp>
      <p:sp>
        <p:nvSpPr>
          <p:cNvPr id="43" name="42 - Έλλειψη"/>
          <p:cNvSpPr/>
          <p:nvPr/>
        </p:nvSpPr>
        <p:spPr>
          <a:xfrm>
            <a:off x="7143768" y="6000768"/>
            <a:ext cx="571504" cy="428628"/>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2</a:t>
            </a:r>
            <a:endParaRPr lang="el-GR" sz="1400" dirty="0">
              <a:solidFill>
                <a:schemeClr val="tx1"/>
              </a:solidFill>
            </a:endParaRPr>
          </a:p>
        </p:txBody>
      </p:sp>
      <p:cxnSp>
        <p:nvCxnSpPr>
          <p:cNvPr id="45" name="44 - Ευθύγραμμο βέλος σύνδεσης"/>
          <p:cNvCxnSpPr>
            <a:stCxn id="41" idx="6"/>
            <a:endCxn id="40" idx="2"/>
          </p:cNvCxnSpPr>
          <p:nvPr/>
        </p:nvCxnSpPr>
        <p:spPr>
          <a:xfrm>
            <a:off x="5000628" y="6215082"/>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46 - Ευθύγραμμο βέλος σύνδεσης"/>
          <p:cNvCxnSpPr>
            <a:stCxn id="40" idx="6"/>
            <a:endCxn id="42" idx="2"/>
          </p:cNvCxnSpPr>
          <p:nvPr/>
        </p:nvCxnSpPr>
        <p:spPr>
          <a:xfrm>
            <a:off x="5929322" y="6215082"/>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48 - Ευθύγραμμο βέλος σύνδεσης"/>
          <p:cNvCxnSpPr>
            <a:stCxn id="42" idx="6"/>
            <a:endCxn id="43" idx="2"/>
          </p:cNvCxnSpPr>
          <p:nvPr/>
        </p:nvCxnSpPr>
        <p:spPr>
          <a:xfrm>
            <a:off x="6786578" y="6215082"/>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0" name="49 - Έλλειψη"/>
          <p:cNvSpPr/>
          <p:nvPr/>
        </p:nvSpPr>
        <p:spPr>
          <a:xfrm>
            <a:off x="8072462" y="6000768"/>
            <a:ext cx="571504" cy="428628"/>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1</a:t>
            </a:r>
            <a:endParaRPr lang="el-GR" sz="1400" dirty="0">
              <a:solidFill>
                <a:schemeClr val="tx1"/>
              </a:solidFill>
            </a:endParaRPr>
          </a:p>
        </p:txBody>
      </p:sp>
      <p:cxnSp>
        <p:nvCxnSpPr>
          <p:cNvPr id="55" name="54 - Ευθύγραμμο βέλος σύνδεσης"/>
          <p:cNvCxnSpPr/>
          <p:nvPr/>
        </p:nvCxnSpPr>
        <p:spPr>
          <a:xfrm>
            <a:off x="7715272" y="6215082"/>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6" name="85 - Έλλειψη"/>
          <p:cNvSpPr/>
          <p:nvPr/>
        </p:nvSpPr>
        <p:spPr>
          <a:xfrm>
            <a:off x="5286380" y="3429000"/>
            <a:ext cx="571504" cy="428628"/>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2</a:t>
            </a:r>
            <a:endParaRPr lang="el-GR" sz="1400" dirty="0">
              <a:solidFill>
                <a:schemeClr val="tx1"/>
              </a:solidFill>
            </a:endParaRPr>
          </a:p>
        </p:txBody>
      </p:sp>
      <p:sp>
        <p:nvSpPr>
          <p:cNvPr id="87" name="86 - Έλλειψη"/>
          <p:cNvSpPr/>
          <p:nvPr/>
        </p:nvSpPr>
        <p:spPr>
          <a:xfrm>
            <a:off x="4286248" y="3429000"/>
            <a:ext cx="571504" cy="428628"/>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1</a:t>
            </a:r>
            <a:endParaRPr lang="el-GR" sz="1400" dirty="0">
              <a:solidFill>
                <a:schemeClr val="tx1"/>
              </a:solidFill>
            </a:endParaRPr>
          </a:p>
        </p:txBody>
      </p:sp>
      <p:sp>
        <p:nvSpPr>
          <p:cNvPr id="88" name="87 - Έλλειψη"/>
          <p:cNvSpPr/>
          <p:nvPr/>
        </p:nvSpPr>
        <p:spPr>
          <a:xfrm>
            <a:off x="6143636" y="3429000"/>
            <a:ext cx="571504" cy="428628"/>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4</a:t>
            </a:r>
            <a:endParaRPr lang="el-GR" sz="1400" dirty="0">
              <a:solidFill>
                <a:schemeClr val="tx1"/>
              </a:solidFill>
            </a:endParaRPr>
          </a:p>
        </p:txBody>
      </p:sp>
      <p:sp>
        <p:nvSpPr>
          <p:cNvPr id="89" name="88 - Έλλειψη"/>
          <p:cNvSpPr/>
          <p:nvPr/>
        </p:nvSpPr>
        <p:spPr>
          <a:xfrm>
            <a:off x="7072330" y="3429000"/>
            <a:ext cx="571504" cy="428628"/>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3</a:t>
            </a:r>
            <a:endParaRPr lang="el-GR" sz="1400" dirty="0">
              <a:solidFill>
                <a:schemeClr val="tx1"/>
              </a:solidFill>
            </a:endParaRPr>
          </a:p>
        </p:txBody>
      </p:sp>
      <p:cxnSp>
        <p:nvCxnSpPr>
          <p:cNvPr id="90" name="89 - Ευθύγραμμο βέλος σύνδεσης"/>
          <p:cNvCxnSpPr>
            <a:stCxn id="87" idx="6"/>
            <a:endCxn id="86" idx="2"/>
          </p:cNvCxnSpPr>
          <p:nvPr/>
        </p:nvCxnSpPr>
        <p:spPr>
          <a:xfrm>
            <a:off x="4857752" y="3643314"/>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1" name="90 - Ευθύγραμμο βέλος σύνδεσης"/>
          <p:cNvCxnSpPr>
            <a:stCxn id="86" idx="6"/>
            <a:endCxn id="88" idx="2"/>
          </p:cNvCxnSpPr>
          <p:nvPr/>
        </p:nvCxnSpPr>
        <p:spPr>
          <a:xfrm>
            <a:off x="5857884" y="3643314"/>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2" name="91 - Ευθύγραμμο βέλος σύνδεσης"/>
          <p:cNvCxnSpPr>
            <a:stCxn id="88" idx="6"/>
            <a:endCxn id="89" idx="2"/>
          </p:cNvCxnSpPr>
          <p:nvPr/>
        </p:nvCxnSpPr>
        <p:spPr>
          <a:xfrm>
            <a:off x="6715140" y="3643314"/>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3" name="92 - Έλλειψη"/>
          <p:cNvSpPr/>
          <p:nvPr/>
        </p:nvSpPr>
        <p:spPr>
          <a:xfrm>
            <a:off x="8001024" y="3429000"/>
            <a:ext cx="571504" cy="428628"/>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1</a:t>
            </a:r>
            <a:endParaRPr lang="el-GR" sz="1400" dirty="0">
              <a:solidFill>
                <a:schemeClr val="tx1"/>
              </a:solidFill>
            </a:endParaRPr>
          </a:p>
        </p:txBody>
      </p:sp>
      <p:cxnSp>
        <p:nvCxnSpPr>
          <p:cNvPr id="94" name="93 - Ευθύγραμμο βέλος σύνδεσης"/>
          <p:cNvCxnSpPr/>
          <p:nvPr/>
        </p:nvCxnSpPr>
        <p:spPr>
          <a:xfrm>
            <a:off x="7643834" y="3643314"/>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 calcmode="lin" valueType="num">
                                      <p:cBhvr additive="base">
                                        <p:cTn id="7" dur="500" fill="hold"/>
                                        <p:tgtEl>
                                          <p:spTgt spid="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8">
                                            <p:txEl>
                                              <p:pRg st="1" end="1"/>
                                            </p:txEl>
                                          </p:spTgt>
                                        </p:tgtEl>
                                        <p:attrNameLst>
                                          <p:attrName>style.visibility</p:attrName>
                                        </p:attrNameLst>
                                      </p:cBhvr>
                                      <p:to>
                                        <p:strVal val="visible"/>
                                      </p:to>
                                    </p:set>
                                    <p:anim calcmode="lin" valueType="num">
                                      <p:cBhvr additive="base">
                                        <p:cTn id="11" dur="500" fill="hold"/>
                                        <p:tgtEl>
                                          <p:spTgt spid="3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8">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8">
                                            <p:txEl>
                                              <p:pRg st="2" end="2"/>
                                            </p:txEl>
                                          </p:spTgt>
                                        </p:tgtEl>
                                        <p:attrNameLst>
                                          <p:attrName>style.visibility</p:attrName>
                                        </p:attrNameLst>
                                      </p:cBhvr>
                                      <p:to>
                                        <p:strVal val="visible"/>
                                      </p:to>
                                    </p:set>
                                    <p:anim calcmode="lin" valueType="num">
                                      <p:cBhvr additive="base">
                                        <p:cTn id="15" dur="500" fill="hold"/>
                                        <p:tgtEl>
                                          <p:spTgt spid="38">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87">
                                            <p:bg/>
                                          </p:spTgt>
                                        </p:tgtEl>
                                        <p:attrNameLst>
                                          <p:attrName>style.visibility</p:attrName>
                                        </p:attrNameLst>
                                      </p:cBhvr>
                                      <p:to>
                                        <p:strVal val="visible"/>
                                      </p:to>
                                    </p:set>
                                    <p:anim calcmode="lin" valueType="num">
                                      <p:cBhvr additive="base">
                                        <p:cTn id="21" dur="500" fill="hold"/>
                                        <p:tgtEl>
                                          <p:spTgt spid="87">
                                            <p:bg/>
                                          </p:spTgt>
                                        </p:tgtEl>
                                        <p:attrNameLst>
                                          <p:attrName>ppt_x</p:attrName>
                                        </p:attrNameLst>
                                      </p:cBhvr>
                                      <p:tavLst>
                                        <p:tav tm="0">
                                          <p:val>
                                            <p:strVal val="#ppt_x"/>
                                          </p:val>
                                        </p:tav>
                                        <p:tav tm="100000">
                                          <p:val>
                                            <p:strVal val="#ppt_x"/>
                                          </p:val>
                                        </p:tav>
                                      </p:tavLst>
                                    </p:anim>
                                    <p:anim calcmode="lin" valueType="num">
                                      <p:cBhvr additive="base">
                                        <p:cTn id="22" dur="500" fill="hold"/>
                                        <p:tgtEl>
                                          <p:spTgt spid="87">
                                            <p:bg/>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87">
                                            <p:txEl>
                                              <p:pRg st="0" end="0"/>
                                            </p:txEl>
                                          </p:spTgt>
                                        </p:tgtEl>
                                        <p:attrNameLst>
                                          <p:attrName>style.visibility</p:attrName>
                                        </p:attrNameLst>
                                      </p:cBhvr>
                                      <p:to>
                                        <p:strVal val="visible"/>
                                      </p:to>
                                    </p:set>
                                    <p:anim calcmode="lin" valueType="num">
                                      <p:cBhvr additive="base">
                                        <p:cTn id="25" dur="500" fill="hold"/>
                                        <p:tgtEl>
                                          <p:spTgt spid="8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90"/>
                                        </p:tgtEl>
                                        <p:attrNameLst>
                                          <p:attrName>style.visibility</p:attrName>
                                        </p:attrNameLst>
                                      </p:cBhvr>
                                      <p:to>
                                        <p:strVal val="visible"/>
                                      </p:to>
                                    </p:set>
                                    <p:animEffect transition="in" filter="fade">
                                      <p:cBhvr>
                                        <p:cTn id="31" dur="2000"/>
                                        <p:tgtEl>
                                          <p:spTgt spid="90"/>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6">
                                            <p:bg/>
                                          </p:spTgt>
                                        </p:tgtEl>
                                        <p:attrNameLst>
                                          <p:attrName>style.visibility</p:attrName>
                                        </p:attrNameLst>
                                      </p:cBhvr>
                                      <p:to>
                                        <p:strVal val="visible"/>
                                      </p:to>
                                    </p:set>
                                    <p:anim calcmode="lin" valueType="num">
                                      <p:cBhvr additive="base">
                                        <p:cTn id="36" dur="500" fill="hold"/>
                                        <p:tgtEl>
                                          <p:spTgt spid="86">
                                            <p:bg/>
                                          </p:spTgt>
                                        </p:tgtEl>
                                        <p:attrNameLst>
                                          <p:attrName>ppt_x</p:attrName>
                                        </p:attrNameLst>
                                      </p:cBhvr>
                                      <p:tavLst>
                                        <p:tav tm="0">
                                          <p:val>
                                            <p:strVal val="#ppt_x"/>
                                          </p:val>
                                        </p:tav>
                                        <p:tav tm="100000">
                                          <p:val>
                                            <p:strVal val="#ppt_x"/>
                                          </p:val>
                                        </p:tav>
                                      </p:tavLst>
                                    </p:anim>
                                    <p:anim calcmode="lin" valueType="num">
                                      <p:cBhvr additive="base">
                                        <p:cTn id="37" dur="500" fill="hold"/>
                                        <p:tgtEl>
                                          <p:spTgt spid="86">
                                            <p:bg/>
                                          </p:spTgt>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86">
                                            <p:txEl>
                                              <p:pRg st="0" end="0"/>
                                            </p:txEl>
                                          </p:spTgt>
                                        </p:tgtEl>
                                        <p:attrNameLst>
                                          <p:attrName>style.visibility</p:attrName>
                                        </p:attrNameLst>
                                      </p:cBhvr>
                                      <p:to>
                                        <p:strVal val="visible"/>
                                      </p:to>
                                    </p:set>
                                    <p:anim calcmode="lin" valueType="num">
                                      <p:cBhvr additive="base">
                                        <p:cTn id="40" dur="500" fill="hold"/>
                                        <p:tgtEl>
                                          <p:spTgt spid="86">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8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91"/>
                                        </p:tgtEl>
                                        <p:attrNameLst>
                                          <p:attrName>style.visibility</p:attrName>
                                        </p:attrNameLst>
                                      </p:cBhvr>
                                      <p:to>
                                        <p:strVal val="visible"/>
                                      </p:to>
                                    </p:set>
                                    <p:animEffect transition="in" filter="fade">
                                      <p:cBhvr>
                                        <p:cTn id="46" dur="2000"/>
                                        <p:tgtEl>
                                          <p:spTgt spid="91"/>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88">
                                            <p:bg/>
                                          </p:spTgt>
                                        </p:tgtEl>
                                        <p:attrNameLst>
                                          <p:attrName>style.visibility</p:attrName>
                                        </p:attrNameLst>
                                      </p:cBhvr>
                                      <p:to>
                                        <p:strVal val="visible"/>
                                      </p:to>
                                    </p:set>
                                    <p:anim calcmode="lin" valueType="num">
                                      <p:cBhvr additive="base">
                                        <p:cTn id="51" dur="500" fill="hold"/>
                                        <p:tgtEl>
                                          <p:spTgt spid="88">
                                            <p:bg/>
                                          </p:spTgt>
                                        </p:tgtEl>
                                        <p:attrNameLst>
                                          <p:attrName>ppt_x</p:attrName>
                                        </p:attrNameLst>
                                      </p:cBhvr>
                                      <p:tavLst>
                                        <p:tav tm="0">
                                          <p:val>
                                            <p:strVal val="#ppt_x"/>
                                          </p:val>
                                        </p:tav>
                                        <p:tav tm="100000">
                                          <p:val>
                                            <p:strVal val="#ppt_x"/>
                                          </p:val>
                                        </p:tav>
                                      </p:tavLst>
                                    </p:anim>
                                    <p:anim calcmode="lin" valueType="num">
                                      <p:cBhvr additive="base">
                                        <p:cTn id="52" dur="500" fill="hold"/>
                                        <p:tgtEl>
                                          <p:spTgt spid="88">
                                            <p:bg/>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88">
                                            <p:txEl>
                                              <p:pRg st="0" end="0"/>
                                            </p:txEl>
                                          </p:spTgt>
                                        </p:tgtEl>
                                        <p:attrNameLst>
                                          <p:attrName>style.visibility</p:attrName>
                                        </p:attrNameLst>
                                      </p:cBhvr>
                                      <p:to>
                                        <p:strVal val="visible"/>
                                      </p:to>
                                    </p:set>
                                    <p:anim calcmode="lin" valueType="num">
                                      <p:cBhvr additive="base">
                                        <p:cTn id="55" dur="500" fill="hold"/>
                                        <p:tgtEl>
                                          <p:spTgt spid="88">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92"/>
                                        </p:tgtEl>
                                        <p:attrNameLst>
                                          <p:attrName>style.visibility</p:attrName>
                                        </p:attrNameLst>
                                      </p:cBhvr>
                                      <p:to>
                                        <p:strVal val="visible"/>
                                      </p:to>
                                    </p:set>
                                    <p:animEffect transition="in" filter="fade">
                                      <p:cBhvr>
                                        <p:cTn id="61" dur="2000"/>
                                        <p:tgtEl>
                                          <p:spTgt spid="92"/>
                                        </p:tgtEl>
                                      </p:cBhvr>
                                    </p:animEffec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89">
                                            <p:bg/>
                                          </p:spTgt>
                                        </p:tgtEl>
                                        <p:attrNameLst>
                                          <p:attrName>style.visibility</p:attrName>
                                        </p:attrNameLst>
                                      </p:cBhvr>
                                      <p:to>
                                        <p:strVal val="visible"/>
                                      </p:to>
                                    </p:set>
                                    <p:anim calcmode="lin" valueType="num">
                                      <p:cBhvr additive="base">
                                        <p:cTn id="66" dur="500" fill="hold"/>
                                        <p:tgtEl>
                                          <p:spTgt spid="89">
                                            <p:bg/>
                                          </p:spTgt>
                                        </p:tgtEl>
                                        <p:attrNameLst>
                                          <p:attrName>ppt_x</p:attrName>
                                        </p:attrNameLst>
                                      </p:cBhvr>
                                      <p:tavLst>
                                        <p:tav tm="0">
                                          <p:val>
                                            <p:strVal val="#ppt_x"/>
                                          </p:val>
                                        </p:tav>
                                        <p:tav tm="100000">
                                          <p:val>
                                            <p:strVal val="#ppt_x"/>
                                          </p:val>
                                        </p:tav>
                                      </p:tavLst>
                                    </p:anim>
                                    <p:anim calcmode="lin" valueType="num">
                                      <p:cBhvr additive="base">
                                        <p:cTn id="67" dur="500" fill="hold"/>
                                        <p:tgtEl>
                                          <p:spTgt spid="89">
                                            <p:bg/>
                                          </p:spTgt>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89">
                                            <p:txEl>
                                              <p:pRg st="0" end="0"/>
                                            </p:txEl>
                                          </p:spTgt>
                                        </p:tgtEl>
                                        <p:attrNameLst>
                                          <p:attrName>style.visibility</p:attrName>
                                        </p:attrNameLst>
                                      </p:cBhvr>
                                      <p:to>
                                        <p:strVal val="visible"/>
                                      </p:to>
                                    </p:set>
                                    <p:anim calcmode="lin" valueType="num">
                                      <p:cBhvr additive="base">
                                        <p:cTn id="70" dur="500" fill="hold"/>
                                        <p:tgtEl>
                                          <p:spTgt spid="89">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8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94"/>
                                        </p:tgtEl>
                                        <p:attrNameLst>
                                          <p:attrName>style.visibility</p:attrName>
                                        </p:attrNameLst>
                                      </p:cBhvr>
                                      <p:to>
                                        <p:strVal val="visible"/>
                                      </p:to>
                                    </p:set>
                                    <p:animEffect transition="in" filter="fade">
                                      <p:cBhvr>
                                        <p:cTn id="76" dur="2000"/>
                                        <p:tgtEl>
                                          <p:spTgt spid="94"/>
                                        </p:tgtEl>
                                      </p:cBhvr>
                                    </p:animEffec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93">
                                            <p:bg/>
                                          </p:spTgt>
                                        </p:tgtEl>
                                        <p:attrNameLst>
                                          <p:attrName>style.visibility</p:attrName>
                                        </p:attrNameLst>
                                      </p:cBhvr>
                                      <p:to>
                                        <p:strVal val="visible"/>
                                      </p:to>
                                    </p:set>
                                    <p:anim calcmode="lin" valueType="num">
                                      <p:cBhvr additive="base">
                                        <p:cTn id="81" dur="500" fill="hold"/>
                                        <p:tgtEl>
                                          <p:spTgt spid="93">
                                            <p:bg/>
                                          </p:spTgt>
                                        </p:tgtEl>
                                        <p:attrNameLst>
                                          <p:attrName>ppt_x</p:attrName>
                                        </p:attrNameLst>
                                      </p:cBhvr>
                                      <p:tavLst>
                                        <p:tav tm="0">
                                          <p:val>
                                            <p:strVal val="#ppt_x"/>
                                          </p:val>
                                        </p:tav>
                                        <p:tav tm="100000">
                                          <p:val>
                                            <p:strVal val="#ppt_x"/>
                                          </p:val>
                                        </p:tav>
                                      </p:tavLst>
                                    </p:anim>
                                    <p:anim calcmode="lin" valueType="num">
                                      <p:cBhvr additive="base">
                                        <p:cTn id="82" dur="500" fill="hold"/>
                                        <p:tgtEl>
                                          <p:spTgt spid="93">
                                            <p:bg/>
                                          </p:spTgt>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93">
                                            <p:txEl>
                                              <p:pRg st="0" end="0"/>
                                            </p:txEl>
                                          </p:spTgt>
                                        </p:tgtEl>
                                        <p:attrNameLst>
                                          <p:attrName>style.visibility</p:attrName>
                                        </p:attrNameLst>
                                      </p:cBhvr>
                                      <p:to>
                                        <p:strVal val="visible"/>
                                      </p:to>
                                    </p:set>
                                    <p:anim calcmode="lin" valueType="num">
                                      <p:cBhvr additive="base">
                                        <p:cTn id="85" dur="500" fill="hold"/>
                                        <p:tgtEl>
                                          <p:spTgt spid="93">
                                            <p:txEl>
                                              <p:pRg st="0" end="0"/>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9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9">
                                            <p:txEl>
                                              <p:pRg st="0" end="0"/>
                                            </p:txEl>
                                          </p:spTgt>
                                        </p:tgtEl>
                                        <p:attrNameLst>
                                          <p:attrName>style.visibility</p:attrName>
                                        </p:attrNameLst>
                                      </p:cBhvr>
                                      <p:to>
                                        <p:strVal val="visible"/>
                                      </p:to>
                                    </p:set>
                                    <p:anim calcmode="lin" valueType="num">
                                      <p:cBhvr additive="base">
                                        <p:cTn id="91" dur="500" fill="hold"/>
                                        <p:tgtEl>
                                          <p:spTgt spid="39">
                                            <p:txEl>
                                              <p:pRg st="0" end="0"/>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9">
                                            <p:txEl>
                                              <p:pRg st="0" end="0"/>
                                            </p:txEl>
                                          </p:spTgt>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39">
                                            <p:txEl>
                                              <p:pRg st="1" end="1"/>
                                            </p:txEl>
                                          </p:spTgt>
                                        </p:tgtEl>
                                        <p:attrNameLst>
                                          <p:attrName>style.visibility</p:attrName>
                                        </p:attrNameLst>
                                      </p:cBhvr>
                                      <p:to>
                                        <p:strVal val="visible"/>
                                      </p:to>
                                    </p:set>
                                    <p:anim calcmode="lin" valueType="num">
                                      <p:cBhvr additive="base">
                                        <p:cTn id="95" dur="500" fill="hold"/>
                                        <p:tgtEl>
                                          <p:spTgt spid="39">
                                            <p:txEl>
                                              <p:pRg st="1" end="1"/>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39">
                                            <p:txEl>
                                              <p:pRg st="1" end="1"/>
                                            </p:txEl>
                                          </p:spTgt>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9">
                                            <p:txEl>
                                              <p:pRg st="2" end="2"/>
                                            </p:txEl>
                                          </p:spTgt>
                                        </p:tgtEl>
                                        <p:attrNameLst>
                                          <p:attrName>style.visibility</p:attrName>
                                        </p:attrNameLst>
                                      </p:cBhvr>
                                      <p:to>
                                        <p:strVal val="visible"/>
                                      </p:to>
                                    </p:set>
                                    <p:anim calcmode="lin" valueType="num">
                                      <p:cBhvr additive="base">
                                        <p:cTn id="99" dur="500" fill="hold"/>
                                        <p:tgtEl>
                                          <p:spTgt spid="39">
                                            <p:txEl>
                                              <p:pRg st="2" end="2"/>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39">
                                            <p:txEl>
                                              <p:pRg st="2" end="2"/>
                                            </p:txEl>
                                          </p:spTgt>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39">
                                            <p:txEl>
                                              <p:pRg st="3" end="3"/>
                                            </p:txEl>
                                          </p:spTgt>
                                        </p:tgtEl>
                                        <p:attrNameLst>
                                          <p:attrName>style.visibility</p:attrName>
                                        </p:attrNameLst>
                                      </p:cBhvr>
                                      <p:to>
                                        <p:strVal val="visible"/>
                                      </p:to>
                                    </p:set>
                                    <p:anim calcmode="lin" valueType="num">
                                      <p:cBhvr additive="base">
                                        <p:cTn id="103" dur="500" fill="hold"/>
                                        <p:tgtEl>
                                          <p:spTgt spid="39">
                                            <p:txEl>
                                              <p:pRg st="3" end="3"/>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41">
                                            <p:bg/>
                                          </p:spTgt>
                                        </p:tgtEl>
                                        <p:attrNameLst>
                                          <p:attrName>style.visibility</p:attrName>
                                        </p:attrNameLst>
                                      </p:cBhvr>
                                      <p:to>
                                        <p:strVal val="visible"/>
                                      </p:to>
                                    </p:set>
                                    <p:anim calcmode="lin" valueType="num">
                                      <p:cBhvr additive="base">
                                        <p:cTn id="109" dur="500" fill="hold"/>
                                        <p:tgtEl>
                                          <p:spTgt spid="41">
                                            <p:bg/>
                                          </p:spTgt>
                                        </p:tgtEl>
                                        <p:attrNameLst>
                                          <p:attrName>ppt_x</p:attrName>
                                        </p:attrNameLst>
                                      </p:cBhvr>
                                      <p:tavLst>
                                        <p:tav tm="0">
                                          <p:val>
                                            <p:strVal val="#ppt_x"/>
                                          </p:val>
                                        </p:tav>
                                        <p:tav tm="100000">
                                          <p:val>
                                            <p:strVal val="#ppt_x"/>
                                          </p:val>
                                        </p:tav>
                                      </p:tavLst>
                                    </p:anim>
                                    <p:anim calcmode="lin" valueType="num">
                                      <p:cBhvr additive="base">
                                        <p:cTn id="110" dur="500" fill="hold"/>
                                        <p:tgtEl>
                                          <p:spTgt spid="41">
                                            <p:bg/>
                                          </p:spTgt>
                                        </p:tgtEl>
                                        <p:attrNameLst>
                                          <p:attrName>ppt_y</p:attrName>
                                        </p:attrNameLst>
                                      </p:cBhvr>
                                      <p:tavLst>
                                        <p:tav tm="0">
                                          <p:val>
                                            <p:strVal val="1+#ppt_h/2"/>
                                          </p:val>
                                        </p:tav>
                                        <p:tav tm="100000">
                                          <p:val>
                                            <p:strVal val="#ppt_y"/>
                                          </p:val>
                                        </p:tav>
                                      </p:tavLst>
                                    </p:anim>
                                  </p:childTnLst>
                                </p:cTn>
                              </p:par>
                              <p:par>
                                <p:cTn id="111" presetID="2" presetClass="entr" presetSubtype="4" fill="hold" grpId="0" nodeType="withEffect">
                                  <p:stCondLst>
                                    <p:cond delay="0"/>
                                  </p:stCondLst>
                                  <p:childTnLst>
                                    <p:set>
                                      <p:cBhvr>
                                        <p:cTn id="112" dur="1" fill="hold">
                                          <p:stCondLst>
                                            <p:cond delay="0"/>
                                          </p:stCondLst>
                                        </p:cTn>
                                        <p:tgtEl>
                                          <p:spTgt spid="41">
                                            <p:txEl>
                                              <p:pRg st="0" end="0"/>
                                            </p:txEl>
                                          </p:spTgt>
                                        </p:tgtEl>
                                        <p:attrNameLst>
                                          <p:attrName>style.visibility</p:attrName>
                                        </p:attrNameLst>
                                      </p:cBhvr>
                                      <p:to>
                                        <p:strVal val="visible"/>
                                      </p:to>
                                    </p:set>
                                    <p:anim calcmode="lin" valueType="num">
                                      <p:cBhvr additive="base">
                                        <p:cTn id="113" dur="500" fill="hold"/>
                                        <p:tgtEl>
                                          <p:spTgt spid="41">
                                            <p:txEl>
                                              <p:pRg st="0" end="0"/>
                                            </p:txEl>
                                          </p:spTgt>
                                        </p:tgtEl>
                                        <p:attrNameLst>
                                          <p:attrName>ppt_x</p:attrName>
                                        </p:attrNameLst>
                                      </p:cBhvr>
                                      <p:tavLst>
                                        <p:tav tm="0">
                                          <p:val>
                                            <p:strVal val="#ppt_x"/>
                                          </p:val>
                                        </p:tav>
                                        <p:tav tm="100000">
                                          <p:val>
                                            <p:strVal val="#ppt_x"/>
                                          </p:val>
                                        </p:tav>
                                      </p:tavLst>
                                    </p:anim>
                                    <p:anim calcmode="lin" valueType="num">
                                      <p:cBhvr additive="base">
                                        <p:cTn id="114" dur="500" fill="hold"/>
                                        <p:tgtEl>
                                          <p:spTgt spid="4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10" presetClass="entr" presetSubtype="0" fill="hold" nodeType="clickEffect">
                                  <p:stCondLst>
                                    <p:cond delay="0"/>
                                  </p:stCondLst>
                                  <p:childTnLst>
                                    <p:set>
                                      <p:cBhvr>
                                        <p:cTn id="118" dur="1" fill="hold">
                                          <p:stCondLst>
                                            <p:cond delay="0"/>
                                          </p:stCondLst>
                                        </p:cTn>
                                        <p:tgtEl>
                                          <p:spTgt spid="45"/>
                                        </p:tgtEl>
                                        <p:attrNameLst>
                                          <p:attrName>style.visibility</p:attrName>
                                        </p:attrNameLst>
                                      </p:cBhvr>
                                      <p:to>
                                        <p:strVal val="visible"/>
                                      </p:to>
                                    </p:set>
                                    <p:animEffect transition="in" filter="fade">
                                      <p:cBhvr>
                                        <p:cTn id="119" dur="2000"/>
                                        <p:tgtEl>
                                          <p:spTgt spid="45"/>
                                        </p:tgtEl>
                                      </p:cBhvr>
                                    </p:animEffect>
                                  </p:childTnLst>
                                </p:cTn>
                              </p:par>
                            </p:childTnLst>
                          </p:cTn>
                        </p:par>
                      </p:childTnLst>
                    </p:cTn>
                  </p:par>
                  <p:par>
                    <p:cTn id="120" fill="hold">
                      <p:stCondLst>
                        <p:cond delay="indefinite"/>
                      </p:stCondLst>
                      <p:childTnLst>
                        <p:par>
                          <p:cTn id="121" fill="hold">
                            <p:stCondLst>
                              <p:cond delay="0"/>
                            </p:stCondLst>
                            <p:childTnLst>
                              <p:par>
                                <p:cTn id="122" presetID="2" presetClass="entr" presetSubtype="4" fill="hold" grpId="0" nodeType="clickEffect">
                                  <p:stCondLst>
                                    <p:cond delay="0"/>
                                  </p:stCondLst>
                                  <p:childTnLst>
                                    <p:set>
                                      <p:cBhvr>
                                        <p:cTn id="123" dur="1" fill="hold">
                                          <p:stCondLst>
                                            <p:cond delay="0"/>
                                          </p:stCondLst>
                                        </p:cTn>
                                        <p:tgtEl>
                                          <p:spTgt spid="40">
                                            <p:bg/>
                                          </p:spTgt>
                                        </p:tgtEl>
                                        <p:attrNameLst>
                                          <p:attrName>style.visibility</p:attrName>
                                        </p:attrNameLst>
                                      </p:cBhvr>
                                      <p:to>
                                        <p:strVal val="visible"/>
                                      </p:to>
                                    </p:set>
                                    <p:anim calcmode="lin" valueType="num">
                                      <p:cBhvr additive="base">
                                        <p:cTn id="124" dur="500" fill="hold"/>
                                        <p:tgtEl>
                                          <p:spTgt spid="40">
                                            <p:bg/>
                                          </p:spTgt>
                                        </p:tgtEl>
                                        <p:attrNameLst>
                                          <p:attrName>ppt_x</p:attrName>
                                        </p:attrNameLst>
                                      </p:cBhvr>
                                      <p:tavLst>
                                        <p:tav tm="0">
                                          <p:val>
                                            <p:strVal val="#ppt_x"/>
                                          </p:val>
                                        </p:tav>
                                        <p:tav tm="100000">
                                          <p:val>
                                            <p:strVal val="#ppt_x"/>
                                          </p:val>
                                        </p:tav>
                                      </p:tavLst>
                                    </p:anim>
                                    <p:anim calcmode="lin" valueType="num">
                                      <p:cBhvr additive="base">
                                        <p:cTn id="125" dur="500" fill="hold"/>
                                        <p:tgtEl>
                                          <p:spTgt spid="40">
                                            <p:bg/>
                                          </p:spTgt>
                                        </p:tgtEl>
                                        <p:attrNameLst>
                                          <p:attrName>ppt_y</p:attrName>
                                        </p:attrNameLst>
                                      </p:cBhvr>
                                      <p:tavLst>
                                        <p:tav tm="0">
                                          <p:val>
                                            <p:strVal val="1+#ppt_h/2"/>
                                          </p:val>
                                        </p:tav>
                                        <p:tav tm="100000">
                                          <p:val>
                                            <p:strVal val="#ppt_y"/>
                                          </p:val>
                                        </p:tav>
                                      </p:tavLst>
                                    </p:anim>
                                  </p:childTnLst>
                                </p:cTn>
                              </p:par>
                              <p:par>
                                <p:cTn id="126" presetID="2" presetClass="entr" presetSubtype="4" fill="hold" grpId="0" nodeType="withEffect">
                                  <p:stCondLst>
                                    <p:cond delay="0"/>
                                  </p:stCondLst>
                                  <p:childTnLst>
                                    <p:set>
                                      <p:cBhvr>
                                        <p:cTn id="127" dur="1" fill="hold">
                                          <p:stCondLst>
                                            <p:cond delay="0"/>
                                          </p:stCondLst>
                                        </p:cTn>
                                        <p:tgtEl>
                                          <p:spTgt spid="40">
                                            <p:txEl>
                                              <p:pRg st="0" end="0"/>
                                            </p:txEl>
                                          </p:spTgt>
                                        </p:tgtEl>
                                        <p:attrNameLst>
                                          <p:attrName>style.visibility</p:attrName>
                                        </p:attrNameLst>
                                      </p:cBhvr>
                                      <p:to>
                                        <p:strVal val="visible"/>
                                      </p:to>
                                    </p:set>
                                    <p:anim calcmode="lin" valueType="num">
                                      <p:cBhvr additive="base">
                                        <p:cTn id="128"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129"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10" presetClass="entr" presetSubtype="0" fill="hold" nodeType="clickEffect">
                                  <p:stCondLst>
                                    <p:cond delay="0"/>
                                  </p:stCondLst>
                                  <p:childTnLst>
                                    <p:set>
                                      <p:cBhvr>
                                        <p:cTn id="133" dur="1" fill="hold">
                                          <p:stCondLst>
                                            <p:cond delay="0"/>
                                          </p:stCondLst>
                                        </p:cTn>
                                        <p:tgtEl>
                                          <p:spTgt spid="47"/>
                                        </p:tgtEl>
                                        <p:attrNameLst>
                                          <p:attrName>style.visibility</p:attrName>
                                        </p:attrNameLst>
                                      </p:cBhvr>
                                      <p:to>
                                        <p:strVal val="visible"/>
                                      </p:to>
                                    </p:set>
                                    <p:animEffect transition="in" filter="fade">
                                      <p:cBhvr>
                                        <p:cTn id="134" dur="2000"/>
                                        <p:tgtEl>
                                          <p:spTgt spid="47"/>
                                        </p:tgtEl>
                                      </p:cBhvr>
                                    </p:animEffect>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42">
                                            <p:bg/>
                                          </p:spTgt>
                                        </p:tgtEl>
                                        <p:attrNameLst>
                                          <p:attrName>style.visibility</p:attrName>
                                        </p:attrNameLst>
                                      </p:cBhvr>
                                      <p:to>
                                        <p:strVal val="visible"/>
                                      </p:to>
                                    </p:set>
                                    <p:anim calcmode="lin" valueType="num">
                                      <p:cBhvr additive="base">
                                        <p:cTn id="139" dur="500" fill="hold"/>
                                        <p:tgtEl>
                                          <p:spTgt spid="42">
                                            <p:bg/>
                                          </p:spTgt>
                                        </p:tgtEl>
                                        <p:attrNameLst>
                                          <p:attrName>ppt_x</p:attrName>
                                        </p:attrNameLst>
                                      </p:cBhvr>
                                      <p:tavLst>
                                        <p:tav tm="0">
                                          <p:val>
                                            <p:strVal val="#ppt_x"/>
                                          </p:val>
                                        </p:tav>
                                        <p:tav tm="100000">
                                          <p:val>
                                            <p:strVal val="#ppt_x"/>
                                          </p:val>
                                        </p:tav>
                                      </p:tavLst>
                                    </p:anim>
                                    <p:anim calcmode="lin" valueType="num">
                                      <p:cBhvr additive="base">
                                        <p:cTn id="140" dur="500" fill="hold"/>
                                        <p:tgtEl>
                                          <p:spTgt spid="42">
                                            <p:bg/>
                                          </p:spTgt>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42">
                                            <p:txEl>
                                              <p:pRg st="0" end="0"/>
                                            </p:txEl>
                                          </p:spTgt>
                                        </p:tgtEl>
                                        <p:attrNameLst>
                                          <p:attrName>style.visibility</p:attrName>
                                        </p:attrNameLst>
                                      </p:cBhvr>
                                      <p:to>
                                        <p:strVal val="visible"/>
                                      </p:to>
                                    </p:set>
                                    <p:anim calcmode="lin" valueType="num">
                                      <p:cBhvr additive="base">
                                        <p:cTn id="143" dur="500" fill="hold"/>
                                        <p:tgtEl>
                                          <p:spTgt spid="42">
                                            <p:txEl>
                                              <p:pRg st="0" end="0"/>
                                            </p:txEl>
                                          </p:spTgt>
                                        </p:tgtEl>
                                        <p:attrNameLst>
                                          <p:attrName>ppt_x</p:attrName>
                                        </p:attrNameLst>
                                      </p:cBhvr>
                                      <p:tavLst>
                                        <p:tav tm="0">
                                          <p:val>
                                            <p:strVal val="#ppt_x"/>
                                          </p:val>
                                        </p:tav>
                                        <p:tav tm="100000">
                                          <p:val>
                                            <p:strVal val="#ppt_x"/>
                                          </p:val>
                                        </p:tav>
                                      </p:tavLst>
                                    </p:anim>
                                    <p:anim calcmode="lin" valueType="num">
                                      <p:cBhvr additive="base">
                                        <p:cTn id="144" dur="500" fill="hold"/>
                                        <p:tgtEl>
                                          <p:spTgt spid="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10" presetClass="entr" presetSubtype="0" fill="hold" nodeType="clickEffect">
                                  <p:stCondLst>
                                    <p:cond delay="0"/>
                                  </p:stCondLst>
                                  <p:childTnLst>
                                    <p:set>
                                      <p:cBhvr>
                                        <p:cTn id="148" dur="1" fill="hold">
                                          <p:stCondLst>
                                            <p:cond delay="0"/>
                                          </p:stCondLst>
                                        </p:cTn>
                                        <p:tgtEl>
                                          <p:spTgt spid="49"/>
                                        </p:tgtEl>
                                        <p:attrNameLst>
                                          <p:attrName>style.visibility</p:attrName>
                                        </p:attrNameLst>
                                      </p:cBhvr>
                                      <p:to>
                                        <p:strVal val="visible"/>
                                      </p:to>
                                    </p:set>
                                    <p:animEffect transition="in" filter="fade">
                                      <p:cBhvr>
                                        <p:cTn id="149" dur="2000"/>
                                        <p:tgtEl>
                                          <p:spTgt spid="49"/>
                                        </p:tgtEl>
                                      </p:cBhvr>
                                    </p:animEffect>
                                  </p:childTnLst>
                                </p:cTn>
                              </p:par>
                            </p:childTnLst>
                          </p:cTn>
                        </p:par>
                      </p:childTnLst>
                    </p:cTn>
                  </p:par>
                  <p:par>
                    <p:cTn id="150" fill="hold">
                      <p:stCondLst>
                        <p:cond delay="indefinite"/>
                      </p:stCondLst>
                      <p:childTnLst>
                        <p:par>
                          <p:cTn id="151" fill="hold">
                            <p:stCondLst>
                              <p:cond delay="0"/>
                            </p:stCondLst>
                            <p:childTnLst>
                              <p:par>
                                <p:cTn id="152" presetID="2" presetClass="entr" presetSubtype="4" fill="hold" grpId="0" nodeType="clickEffect">
                                  <p:stCondLst>
                                    <p:cond delay="0"/>
                                  </p:stCondLst>
                                  <p:childTnLst>
                                    <p:set>
                                      <p:cBhvr>
                                        <p:cTn id="153" dur="1" fill="hold">
                                          <p:stCondLst>
                                            <p:cond delay="0"/>
                                          </p:stCondLst>
                                        </p:cTn>
                                        <p:tgtEl>
                                          <p:spTgt spid="43">
                                            <p:bg/>
                                          </p:spTgt>
                                        </p:tgtEl>
                                        <p:attrNameLst>
                                          <p:attrName>style.visibility</p:attrName>
                                        </p:attrNameLst>
                                      </p:cBhvr>
                                      <p:to>
                                        <p:strVal val="visible"/>
                                      </p:to>
                                    </p:set>
                                    <p:anim calcmode="lin" valueType="num">
                                      <p:cBhvr additive="base">
                                        <p:cTn id="154" dur="500" fill="hold"/>
                                        <p:tgtEl>
                                          <p:spTgt spid="43">
                                            <p:bg/>
                                          </p:spTgt>
                                        </p:tgtEl>
                                        <p:attrNameLst>
                                          <p:attrName>ppt_x</p:attrName>
                                        </p:attrNameLst>
                                      </p:cBhvr>
                                      <p:tavLst>
                                        <p:tav tm="0">
                                          <p:val>
                                            <p:strVal val="#ppt_x"/>
                                          </p:val>
                                        </p:tav>
                                        <p:tav tm="100000">
                                          <p:val>
                                            <p:strVal val="#ppt_x"/>
                                          </p:val>
                                        </p:tav>
                                      </p:tavLst>
                                    </p:anim>
                                    <p:anim calcmode="lin" valueType="num">
                                      <p:cBhvr additive="base">
                                        <p:cTn id="155" dur="500" fill="hold"/>
                                        <p:tgtEl>
                                          <p:spTgt spid="43">
                                            <p:bg/>
                                          </p:spTgt>
                                        </p:tgtEl>
                                        <p:attrNameLst>
                                          <p:attrName>ppt_y</p:attrName>
                                        </p:attrNameLst>
                                      </p:cBhvr>
                                      <p:tavLst>
                                        <p:tav tm="0">
                                          <p:val>
                                            <p:strVal val="1+#ppt_h/2"/>
                                          </p:val>
                                        </p:tav>
                                        <p:tav tm="100000">
                                          <p:val>
                                            <p:strVal val="#ppt_y"/>
                                          </p:val>
                                        </p:tav>
                                      </p:tavLst>
                                    </p:anim>
                                  </p:childTnLst>
                                </p:cTn>
                              </p:par>
                              <p:par>
                                <p:cTn id="156" presetID="2" presetClass="entr" presetSubtype="4" fill="hold" grpId="0" nodeType="withEffect">
                                  <p:stCondLst>
                                    <p:cond delay="0"/>
                                  </p:stCondLst>
                                  <p:childTnLst>
                                    <p:set>
                                      <p:cBhvr>
                                        <p:cTn id="157" dur="1" fill="hold">
                                          <p:stCondLst>
                                            <p:cond delay="0"/>
                                          </p:stCondLst>
                                        </p:cTn>
                                        <p:tgtEl>
                                          <p:spTgt spid="43">
                                            <p:txEl>
                                              <p:pRg st="0" end="0"/>
                                            </p:txEl>
                                          </p:spTgt>
                                        </p:tgtEl>
                                        <p:attrNameLst>
                                          <p:attrName>style.visibility</p:attrName>
                                        </p:attrNameLst>
                                      </p:cBhvr>
                                      <p:to>
                                        <p:strVal val="visible"/>
                                      </p:to>
                                    </p:set>
                                    <p:anim calcmode="lin" valueType="num">
                                      <p:cBhvr additive="base">
                                        <p:cTn id="158" dur="500" fill="hold"/>
                                        <p:tgtEl>
                                          <p:spTgt spid="43">
                                            <p:txEl>
                                              <p:pRg st="0" end="0"/>
                                            </p:txEl>
                                          </p:spTgt>
                                        </p:tgtEl>
                                        <p:attrNameLst>
                                          <p:attrName>ppt_x</p:attrName>
                                        </p:attrNameLst>
                                      </p:cBhvr>
                                      <p:tavLst>
                                        <p:tav tm="0">
                                          <p:val>
                                            <p:strVal val="#ppt_x"/>
                                          </p:val>
                                        </p:tav>
                                        <p:tav tm="100000">
                                          <p:val>
                                            <p:strVal val="#ppt_x"/>
                                          </p:val>
                                        </p:tav>
                                      </p:tavLst>
                                    </p:anim>
                                    <p:anim calcmode="lin" valueType="num">
                                      <p:cBhvr additive="base">
                                        <p:cTn id="159" dur="500" fill="hold"/>
                                        <p:tgtEl>
                                          <p:spTgt spid="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0" fill="hold">
                      <p:stCondLst>
                        <p:cond delay="indefinite"/>
                      </p:stCondLst>
                      <p:childTnLst>
                        <p:par>
                          <p:cTn id="161" fill="hold">
                            <p:stCondLst>
                              <p:cond delay="0"/>
                            </p:stCondLst>
                            <p:childTnLst>
                              <p:par>
                                <p:cTn id="162" presetID="10" presetClass="entr" presetSubtype="0" fill="hold" nodeType="clickEffect">
                                  <p:stCondLst>
                                    <p:cond delay="0"/>
                                  </p:stCondLst>
                                  <p:childTnLst>
                                    <p:set>
                                      <p:cBhvr>
                                        <p:cTn id="163" dur="1" fill="hold">
                                          <p:stCondLst>
                                            <p:cond delay="0"/>
                                          </p:stCondLst>
                                        </p:cTn>
                                        <p:tgtEl>
                                          <p:spTgt spid="55"/>
                                        </p:tgtEl>
                                        <p:attrNameLst>
                                          <p:attrName>style.visibility</p:attrName>
                                        </p:attrNameLst>
                                      </p:cBhvr>
                                      <p:to>
                                        <p:strVal val="visible"/>
                                      </p:to>
                                    </p:set>
                                    <p:animEffect transition="in" filter="fade">
                                      <p:cBhvr>
                                        <p:cTn id="164" dur="2000"/>
                                        <p:tgtEl>
                                          <p:spTgt spid="55"/>
                                        </p:tgtEl>
                                      </p:cBhvr>
                                    </p:animEffect>
                                  </p:childTnLst>
                                </p:cTn>
                              </p:par>
                            </p:childTnLst>
                          </p:cTn>
                        </p:par>
                      </p:childTnLst>
                    </p:cTn>
                  </p:par>
                  <p:par>
                    <p:cTn id="165" fill="hold">
                      <p:stCondLst>
                        <p:cond delay="indefinite"/>
                      </p:stCondLst>
                      <p:childTnLst>
                        <p:par>
                          <p:cTn id="166" fill="hold">
                            <p:stCondLst>
                              <p:cond delay="0"/>
                            </p:stCondLst>
                            <p:childTnLst>
                              <p:par>
                                <p:cTn id="167" presetID="2" presetClass="entr" presetSubtype="4" fill="hold" grpId="0" nodeType="clickEffect">
                                  <p:stCondLst>
                                    <p:cond delay="0"/>
                                  </p:stCondLst>
                                  <p:childTnLst>
                                    <p:set>
                                      <p:cBhvr>
                                        <p:cTn id="168" dur="1" fill="hold">
                                          <p:stCondLst>
                                            <p:cond delay="0"/>
                                          </p:stCondLst>
                                        </p:cTn>
                                        <p:tgtEl>
                                          <p:spTgt spid="50">
                                            <p:bg/>
                                          </p:spTgt>
                                        </p:tgtEl>
                                        <p:attrNameLst>
                                          <p:attrName>style.visibility</p:attrName>
                                        </p:attrNameLst>
                                      </p:cBhvr>
                                      <p:to>
                                        <p:strVal val="visible"/>
                                      </p:to>
                                    </p:set>
                                    <p:anim calcmode="lin" valueType="num">
                                      <p:cBhvr additive="base">
                                        <p:cTn id="169" dur="500" fill="hold"/>
                                        <p:tgtEl>
                                          <p:spTgt spid="50">
                                            <p:bg/>
                                          </p:spTgt>
                                        </p:tgtEl>
                                        <p:attrNameLst>
                                          <p:attrName>ppt_x</p:attrName>
                                        </p:attrNameLst>
                                      </p:cBhvr>
                                      <p:tavLst>
                                        <p:tav tm="0">
                                          <p:val>
                                            <p:strVal val="#ppt_x"/>
                                          </p:val>
                                        </p:tav>
                                        <p:tav tm="100000">
                                          <p:val>
                                            <p:strVal val="#ppt_x"/>
                                          </p:val>
                                        </p:tav>
                                      </p:tavLst>
                                    </p:anim>
                                    <p:anim calcmode="lin" valueType="num">
                                      <p:cBhvr additive="base">
                                        <p:cTn id="170" dur="500" fill="hold"/>
                                        <p:tgtEl>
                                          <p:spTgt spid="50">
                                            <p:bg/>
                                          </p:spTgt>
                                        </p:tgtEl>
                                        <p:attrNameLst>
                                          <p:attrName>ppt_y</p:attrName>
                                        </p:attrNameLst>
                                      </p:cBhvr>
                                      <p:tavLst>
                                        <p:tav tm="0">
                                          <p:val>
                                            <p:strVal val="1+#ppt_h/2"/>
                                          </p:val>
                                        </p:tav>
                                        <p:tav tm="100000">
                                          <p:val>
                                            <p:strVal val="#ppt_y"/>
                                          </p:val>
                                        </p:tav>
                                      </p:tavLst>
                                    </p:anim>
                                  </p:childTnLst>
                                </p:cTn>
                              </p:par>
                              <p:par>
                                <p:cTn id="171" presetID="2" presetClass="entr" presetSubtype="4" fill="hold" grpId="0" nodeType="withEffect">
                                  <p:stCondLst>
                                    <p:cond delay="0"/>
                                  </p:stCondLst>
                                  <p:childTnLst>
                                    <p:set>
                                      <p:cBhvr>
                                        <p:cTn id="172" dur="1" fill="hold">
                                          <p:stCondLst>
                                            <p:cond delay="0"/>
                                          </p:stCondLst>
                                        </p:cTn>
                                        <p:tgtEl>
                                          <p:spTgt spid="50">
                                            <p:txEl>
                                              <p:pRg st="0" end="0"/>
                                            </p:txEl>
                                          </p:spTgt>
                                        </p:tgtEl>
                                        <p:attrNameLst>
                                          <p:attrName>style.visibility</p:attrName>
                                        </p:attrNameLst>
                                      </p:cBhvr>
                                      <p:to>
                                        <p:strVal val="visible"/>
                                      </p:to>
                                    </p:set>
                                    <p:anim calcmode="lin" valueType="num">
                                      <p:cBhvr additive="base">
                                        <p:cTn id="173" dur="500" fill="hold"/>
                                        <p:tgtEl>
                                          <p:spTgt spid="50">
                                            <p:txEl>
                                              <p:pRg st="0" end="0"/>
                                            </p:txEl>
                                          </p:spTgt>
                                        </p:tgtEl>
                                        <p:attrNameLst>
                                          <p:attrName>ppt_x</p:attrName>
                                        </p:attrNameLst>
                                      </p:cBhvr>
                                      <p:tavLst>
                                        <p:tav tm="0">
                                          <p:val>
                                            <p:strVal val="#ppt_x"/>
                                          </p:val>
                                        </p:tav>
                                        <p:tav tm="100000">
                                          <p:val>
                                            <p:strVal val="#ppt_x"/>
                                          </p:val>
                                        </p:tav>
                                      </p:tavLst>
                                    </p:anim>
                                    <p:anim calcmode="lin" valueType="num">
                                      <p:cBhvr additive="base">
                                        <p:cTn id="174" dur="500" fill="hold"/>
                                        <p:tgtEl>
                                          <p:spTgt spid="5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uild="allAtOnce"/>
      <p:bldP spid="39" grpId="0" build="allAtOnce"/>
      <p:bldP spid="40" grpId="0" build="allAtOnce" animBg="1"/>
      <p:bldP spid="41" grpId="0" build="allAtOnce" animBg="1"/>
      <p:bldP spid="42" grpId="0" build="allAtOnce" animBg="1"/>
      <p:bldP spid="43" grpId="0" build="allAtOnce" animBg="1"/>
      <p:bldP spid="50" grpId="0" build="allAtOnce" animBg="1"/>
      <p:bldP spid="86" grpId="0" build="allAtOnce" animBg="1"/>
      <p:bldP spid="87" grpId="0" build="allAtOnce" animBg="1"/>
      <p:bldP spid="88" grpId="0" build="allAtOnce" animBg="1"/>
      <p:bldP spid="89" grpId="0" build="allAtOnce" animBg="1"/>
      <p:bldP spid="93" grpId="0"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500034" y="142852"/>
            <a:ext cx="8229600" cy="989034"/>
          </a:xfrm>
        </p:spPr>
        <p:txBody>
          <a:bodyPr/>
          <a:lstStyle/>
          <a:p>
            <a:r>
              <a:rPr lang="el-GR" dirty="0" smtClean="0"/>
              <a:t>Ανάλυση/σχεδίαση αλγορίθμων</a:t>
            </a:r>
            <a:endParaRPr lang="el-GR" dirty="0"/>
          </a:p>
        </p:txBody>
      </p:sp>
      <p:sp>
        <p:nvSpPr>
          <p:cNvPr id="6" name="5 - Γελαστό πρόσωπο"/>
          <p:cNvSpPr/>
          <p:nvPr/>
        </p:nvSpPr>
        <p:spPr>
          <a:xfrm>
            <a:off x="3929058" y="3000372"/>
            <a:ext cx="642942" cy="64294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16 - Ελλειψοειδής επεξήγηση"/>
          <p:cNvSpPr/>
          <p:nvPr/>
        </p:nvSpPr>
        <p:spPr>
          <a:xfrm>
            <a:off x="1000100" y="3500438"/>
            <a:ext cx="1714512" cy="1143008"/>
          </a:xfrm>
          <a:prstGeom prst="wedgeEllipseCallout">
            <a:avLst>
              <a:gd name="adj1" fmla="val 124976"/>
              <a:gd name="adj2" fmla="val -4449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πρόβλημα</a:t>
            </a:r>
            <a:endParaRPr lang="el-GR" dirty="0">
              <a:solidFill>
                <a:schemeClr val="tx1"/>
              </a:solidFill>
            </a:endParaRPr>
          </a:p>
        </p:txBody>
      </p:sp>
      <p:sp>
        <p:nvSpPr>
          <p:cNvPr id="18" name="17 - Ελλειψοειδής επεξήγηση"/>
          <p:cNvSpPr/>
          <p:nvPr/>
        </p:nvSpPr>
        <p:spPr>
          <a:xfrm>
            <a:off x="6000760" y="3429000"/>
            <a:ext cx="2000264" cy="1143008"/>
          </a:xfrm>
          <a:prstGeom prst="wedgeEllipseCallout">
            <a:avLst>
              <a:gd name="adj1" fmla="val -120642"/>
              <a:gd name="adj2" fmla="val -4749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αλγόριθμος</a:t>
            </a:r>
            <a:endParaRPr lang="el-GR" dirty="0">
              <a:solidFill>
                <a:schemeClr val="tx1"/>
              </a:solidFill>
            </a:endParaRPr>
          </a:p>
        </p:txBody>
      </p:sp>
      <p:sp>
        <p:nvSpPr>
          <p:cNvPr id="19" name="18 - Επεξήγηση με παραλληλόγραμμο"/>
          <p:cNvSpPr/>
          <p:nvPr/>
        </p:nvSpPr>
        <p:spPr>
          <a:xfrm>
            <a:off x="6858016" y="2143116"/>
            <a:ext cx="1714512" cy="642942"/>
          </a:xfrm>
          <a:prstGeom prst="wedgeRectCallout">
            <a:avLst>
              <a:gd name="adj1" fmla="val -182165"/>
              <a:gd name="adj2" fmla="val 1425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Σχεδιαστής αλγορίθμων</a:t>
            </a:r>
            <a:endParaRPr lang="el-GR" dirty="0">
              <a:solidFill>
                <a:schemeClr val="tx1"/>
              </a:solidFill>
            </a:endParaRPr>
          </a:p>
        </p:txBody>
      </p:sp>
      <p:sp>
        <p:nvSpPr>
          <p:cNvPr id="24" name="23 - Επεξήγηση με σύννεφο"/>
          <p:cNvSpPr/>
          <p:nvPr/>
        </p:nvSpPr>
        <p:spPr>
          <a:xfrm>
            <a:off x="1214414" y="1714488"/>
            <a:ext cx="1643074" cy="785818"/>
          </a:xfrm>
          <a:prstGeom prst="cloudCallout">
            <a:avLst>
              <a:gd name="adj1" fmla="val 131966"/>
              <a:gd name="adj2" fmla="val 16205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Διαίρει και βασίλευε</a:t>
            </a:r>
            <a:endParaRPr lang="el-GR" sz="1400" dirty="0">
              <a:solidFill>
                <a:schemeClr val="tx1"/>
              </a:solidFill>
            </a:endParaRPr>
          </a:p>
        </p:txBody>
      </p:sp>
      <p:sp>
        <p:nvSpPr>
          <p:cNvPr id="25" name="24 - Επεξήγηση με σύννεφο"/>
          <p:cNvSpPr/>
          <p:nvPr/>
        </p:nvSpPr>
        <p:spPr>
          <a:xfrm>
            <a:off x="3143240" y="1643050"/>
            <a:ext cx="1714512" cy="785818"/>
          </a:xfrm>
          <a:prstGeom prst="cloudCallout">
            <a:avLst>
              <a:gd name="adj1" fmla="val 9967"/>
              <a:gd name="adj2" fmla="val 1177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Δυναμικός προγραμματισμός</a:t>
            </a:r>
          </a:p>
        </p:txBody>
      </p:sp>
      <p:sp>
        <p:nvSpPr>
          <p:cNvPr id="26" name="25 - Επεξήγηση με σύννεφο"/>
          <p:cNvSpPr/>
          <p:nvPr/>
        </p:nvSpPr>
        <p:spPr>
          <a:xfrm>
            <a:off x="5072066" y="1714488"/>
            <a:ext cx="1428760" cy="642942"/>
          </a:xfrm>
          <a:prstGeom prst="cloudCallout">
            <a:avLst>
              <a:gd name="adj1" fmla="val -90433"/>
              <a:gd name="adj2" fmla="val 1567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Άπληστη μέθοδος</a:t>
            </a:r>
            <a:endParaRPr lang="el-GR" sz="1400" dirty="0">
              <a:solidFill>
                <a:schemeClr val="tx1"/>
              </a:solidFill>
            </a:endParaRPr>
          </a:p>
        </p:txBody>
      </p:sp>
      <p:sp>
        <p:nvSpPr>
          <p:cNvPr id="31" name="30 - Σταυρός"/>
          <p:cNvSpPr/>
          <p:nvPr/>
        </p:nvSpPr>
        <p:spPr>
          <a:xfrm>
            <a:off x="4000496" y="3643314"/>
            <a:ext cx="571504" cy="1214446"/>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11 - Ορθογώνιο"/>
          <p:cNvSpPr/>
          <p:nvPr/>
        </p:nvSpPr>
        <p:spPr>
          <a:xfrm>
            <a:off x="5572132" y="4714884"/>
            <a:ext cx="1285884"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Διαδικαστικοί</a:t>
            </a:r>
          </a:p>
          <a:p>
            <a:pPr algn="ctr"/>
            <a:endParaRPr lang="el-GR" sz="1200" dirty="0">
              <a:solidFill>
                <a:schemeClr val="tx1"/>
              </a:solidFill>
            </a:endParaRPr>
          </a:p>
        </p:txBody>
      </p:sp>
      <p:sp>
        <p:nvSpPr>
          <p:cNvPr id="13" name="12 - Ορθογώνιο"/>
          <p:cNvSpPr/>
          <p:nvPr/>
        </p:nvSpPr>
        <p:spPr>
          <a:xfrm>
            <a:off x="7429520" y="4643446"/>
            <a:ext cx="1285884"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αναδρομικοί</a:t>
            </a:r>
            <a:endParaRPr lang="el-GR" sz="1400" dirty="0">
              <a:solidFill>
                <a:schemeClr val="tx1"/>
              </a:solidFill>
            </a:endParaRPr>
          </a:p>
        </p:txBody>
      </p:sp>
      <p:cxnSp>
        <p:nvCxnSpPr>
          <p:cNvPr id="15" name="14 - Ευθύγραμμο βέλος σύνδεσης"/>
          <p:cNvCxnSpPr>
            <a:endCxn id="12" idx="0"/>
          </p:cNvCxnSpPr>
          <p:nvPr/>
        </p:nvCxnSpPr>
        <p:spPr>
          <a:xfrm rot="10800000" flipV="1">
            <a:off x="6215074" y="4429132"/>
            <a:ext cx="357190"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19 - Ευθύγραμμο βέλος σύνδεσης"/>
          <p:cNvCxnSpPr>
            <a:stCxn id="18" idx="5"/>
          </p:cNvCxnSpPr>
          <p:nvPr/>
        </p:nvCxnSpPr>
        <p:spPr>
          <a:xfrm rot="16200000" flipH="1">
            <a:off x="7663706" y="4449004"/>
            <a:ext cx="310266" cy="2214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21 - Έλλειψη"/>
          <p:cNvSpPr/>
          <p:nvPr/>
        </p:nvSpPr>
        <p:spPr>
          <a:xfrm>
            <a:off x="5929322" y="5214950"/>
            <a:ext cx="2143140"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πολυπλοκότητα</a:t>
            </a:r>
            <a:endParaRPr lang="el-GR" sz="1400" dirty="0">
              <a:solidFill>
                <a:schemeClr val="tx1"/>
              </a:solidFill>
            </a:endParaRPr>
          </a:p>
        </p:txBody>
      </p:sp>
      <p:cxnSp>
        <p:nvCxnSpPr>
          <p:cNvPr id="32" name="31 - Ευθύγραμμο βέλος σύνδεσης"/>
          <p:cNvCxnSpPr/>
          <p:nvPr/>
        </p:nvCxnSpPr>
        <p:spPr>
          <a:xfrm>
            <a:off x="6286512" y="5000636"/>
            <a:ext cx="500066"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33 - Ευθύγραμμο βέλος σύνδεσης"/>
          <p:cNvCxnSpPr/>
          <p:nvPr/>
        </p:nvCxnSpPr>
        <p:spPr>
          <a:xfrm rot="10800000" flipV="1">
            <a:off x="7500958" y="5000636"/>
            <a:ext cx="428628"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bg/>
                                          </p:spTgt>
                                        </p:tgtEl>
                                        <p:attrNameLst>
                                          <p:attrName>style.visibility</p:attrName>
                                        </p:attrNameLst>
                                      </p:cBhvr>
                                      <p:to>
                                        <p:strVal val="visible"/>
                                      </p:to>
                                    </p:set>
                                    <p:anim calcmode="lin" valueType="num">
                                      <p:cBhvr additive="base">
                                        <p:cTn id="7" dur="500" fill="hold"/>
                                        <p:tgtEl>
                                          <p:spTgt spid="19">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9">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
                                            <p:txEl>
                                              <p:pRg st="0" end="0"/>
                                            </p:txEl>
                                          </p:spTgt>
                                        </p:tgtEl>
                                        <p:attrNameLst>
                                          <p:attrName>style.visibility</p:attrName>
                                        </p:attrNameLst>
                                      </p:cBhvr>
                                      <p:to>
                                        <p:strVal val="visible"/>
                                      </p:to>
                                    </p:set>
                                    <p:anim calcmode="lin" valueType="num">
                                      <p:cBhvr additive="base">
                                        <p:cTn id="11"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7">
                                            <p:bg/>
                                          </p:spTgt>
                                        </p:tgtEl>
                                        <p:attrNameLst>
                                          <p:attrName>style.visibility</p:attrName>
                                        </p:attrNameLst>
                                      </p:cBhvr>
                                      <p:to>
                                        <p:strVal val="visible"/>
                                      </p:to>
                                    </p:set>
                                    <p:anim calcmode="lin" valueType="num">
                                      <p:cBhvr additive="base">
                                        <p:cTn id="17" dur="500" fill="hold"/>
                                        <p:tgtEl>
                                          <p:spTgt spid="17">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17">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7">
                                            <p:txEl>
                                              <p:pRg st="0" end="0"/>
                                            </p:txEl>
                                          </p:spTgt>
                                        </p:tgtEl>
                                        <p:attrNameLst>
                                          <p:attrName>style.visibility</p:attrName>
                                        </p:attrNameLst>
                                      </p:cBhvr>
                                      <p:to>
                                        <p:strVal val="visible"/>
                                      </p:to>
                                    </p:set>
                                    <p:anim calcmode="lin" valueType="num">
                                      <p:cBhvr additive="base">
                                        <p:cTn id="21"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8">
                                            <p:bg/>
                                          </p:spTgt>
                                        </p:tgtEl>
                                        <p:attrNameLst>
                                          <p:attrName>style.visibility</p:attrName>
                                        </p:attrNameLst>
                                      </p:cBhvr>
                                      <p:to>
                                        <p:strVal val="visible"/>
                                      </p:to>
                                    </p:set>
                                    <p:anim calcmode="lin" valueType="num">
                                      <p:cBhvr additive="base">
                                        <p:cTn id="27" dur="500" fill="hold"/>
                                        <p:tgtEl>
                                          <p:spTgt spid="18">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18">
                                            <p:bg/>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8">
                                            <p:txEl>
                                              <p:pRg st="0" end="0"/>
                                            </p:txEl>
                                          </p:spTgt>
                                        </p:tgtEl>
                                        <p:attrNameLst>
                                          <p:attrName>style.visibility</p:attrName>
                                        </p:attrNameLst>
                                      </p:cBhvr>
                                      <p:to>
                                        <p:strVal val="visible"/>
                                      </p:to>
                                    </p:set>
                                    <p:anim calcmode="lin" valueType="num">
                                      <p:cBhvr additive="base">
                                        <p:cTn id="31"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4">
                                            <p:bg/>
                                          </p:spTgt>
                                        </p:tgtEl>
                                        <p:attrNameLst>
                                          <p:attrName>style.visibility</p:attrName>
                                        </p:attrNameLst>
                                      </p:cBhvr>
                                      <p:to>
                                        <p:strVal val="visible"/>
                                      </p:to>
                                    </p:set>
                                    <p:anim calcmode="lin" valueType="num">
                                      <p:cBhvr additive="base">
                                        <p:cTn id="37" dur="500" fill="hold"/>
                                        <p:tgtEl>
                                          <p:spTgt spid="24">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24">
                                            <p:bg/>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4">
                                            <p:txEl>
                                              <p:pRg st="0" end="0"/>
                                            </p:txEl>
                                          </p:spTgt>
                                        </p:tgtEl>
                                        <p:attrNameLst>
                                          <p:attrName>style.visibility</p:attrName>
                                        </p:attrNameLst>
                                      </p:cBhvr>
                                      <p:to>
                                        <p:strVal val="visible"/>
                                      </p:to>
                                    </p:set>
                                    <p:anim calcmode="lin" valueType="num">
                                      <p:cBhvr additive="base">
                                        <p:cTn id="41" dur="5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5">
                                            <p:bg/>
                                          </p:spTgt>
                                        </p:tgtEl>
                                        <p:attrNameLst>
                                          <p:attrName>style.visibility</p:attrName>
                                        </p:attrNameLst>
                                      </p:cBhvr>
                                      <p:to>
                                        <p:strVal val="visible"/>
                                      </p:to>
                                    </p:set>
                                    <p:anim calcmode="lin" valueType="num">
                                      <p:cBhvr additive="base">
                                        <p:cTn id="47" dur="500" fill="hold"/>
                                        <p:tgtEl>
                                          <p:spTgt spid="25">
                                            <p:bg/>
                                          </p:spTgt>
                                        </p:tgtEl>
                                        <p:attrNameLst>
                                          <p:attrName>ppt_x</p:attrName>
                                        </p:attrNameLst>
                                      </p:cBhvr>
                                      <p:tavLst>
                                        <p:tav tm="0">
                                          <p:val>
                                            <p:strVal val="#ppt_x"/>
                                          </p:val>
                                        </p:tav>
                                        <p:tav tm="100000">
                                          <p:val>
                                            <p:strVal val="#ppt_x"/>
                                          </p:val>
                                        </p:tav>
                                      </p:tavLst>
                                    </p:anim>
                                    <p:anim calcmode="lin" valueType="num">
                                      <p:cBhvr additive="base">
                                        <p:cTn id="48" dur="500" fill="hold"/>
                                        <p:tgtEl>
                                          <p:spTgt spid="25">
                                            <p:bg/>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5">
                                            <p:txEl>
                                              <p:pRg st="0" end="0"/>
                                            </p:txEl>
                                          </p:spTgt>
                                        </p:tgtEl>
                                        <p:attrNameLst>
                                          <p:attrName>style.visibility</p:attrName>
                                        </p:attrNameLst>
                                      </p:cBhvr>
                                      <p:to>
                                        <p:strVal val="visible"/>
                                      </p:to>
                                    </p:set>
                                    <p:anim calcmode="lin" valueType="num">
                                      <p:cBhvr additive="base">
                                        <p:cTn id="51"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6">
                                            <p:bg/>
                                          </p:spTgt>
                                        </p:tgtEl>
                                        <p:attrNameLst>
                                          <p:attrName>style.visibility</p:attrName>
                                        </p:attrNameLst>
                                      </p:cBhvr>
                                      <p:to>
                                        <p:strVal val="visible"/>
                                      </p:to>
                                    </p:set>
                                    <p:anim calcmode="lin" valueType="num">
                                      <p:cBhvr additive="base">
                                        <p:cTn id="57" dur="500" fill="hold"/>
                                        <p:tgtEl>
                                          <p:spTgt spid="26">
                                            <p:bg/>
                                          </p:spTgt>
                                        </p:tgtEl>
                                        <p:attrNameLst>
                                          <p:attrName>ppt_x</p:attrName>
                                        </p:attrNameLst>
                                      </p:cBhvr>
                                      <p:tavLst>
                                        <p:tav tm="0">
                                          <p:val>
                                            <p:strVal val="#ppt_x"/>
                                          </p:val>
                                        </p:tav>
                                        <p:tav tm="100000">
                                          <p:val>
                                            <p:strVal val="#ppt_x"/>
                                          </p:val>
                                        </p:tav>
                                      </p:tavLst>
                                    </p:anim>
                                    <p:anim calcmode="lin" valueType="num">
                                      <p:cBhvr additive="base">
                                        <p:cTn id="58" dur="500" fill="hold"/>
                                        <p:tgtEl>
                                          <p:spTgt spid="26">
                                            <p:bg/>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26">
                                            <p:txEl>
                                              <p:pRg st="0" end="0"/>
                                            </p:txEl>
                                          </p:spTgt>
                                        </p:tgtEl>
                                        <p:attrNameLst>
                                          <p:attrName>style.visibility</p:attrName>
                                        </p:attrNameLst>
                                      </p:cBhvr>
                                      <p:to>
                                        <p:strVal val="visible"/>
                                      </p:to>
                                    </p:set>
                                    <p:anim calcmode="lin" valueType="num">
                                      <p:cBhvr additive="base">
                                        <p:cTn id="61"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allAtOnce" animBg="1"/>
      <p:bldP spid="18" grpId="0" build="allAtOnce" animBg="1"/>
      <p:bldP spid="19" grpId="0" build="allAtOnce" animBg="1"/>
      <p:bldP spid="24" grpId="0" build="allAtOnce" animBg="1"/>
      <p:bldP spid="25" grpId="0" build="allAtOnce" animBg="1"/>
      <p:bldP spid="26"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857232"/>
            <a:ext cx="8229600" cy="1000132"/>
          </a:xfrm>
        </p:spPr>
        <p:txBody>
          <a:bodyPr>
            <a:normAutofit fontScale="90000"/>
          </a:bodyPr>
          <a:lstStyle/>
          <a:p>
            <a:r>
              <a:rPr lang="el-GR" dirty="0" smtClean="0"/>
              <a:t>Ανάλυση/σχεδίαση αλγορίθμων</a:t>
            </a:r>
            <a:br>
              <a:rPr lang="el-GR" dirty="0" smtClean="0"/>
            </a:br>
            <a:endParaRPr lang="el-GR" dirty="0"/>
          </a:p>
        </p:txBody>
      </p:sp>
      <p:sp>
        <p:nvSpPr>
          <p:cNvPr id="3" name="2 - Θέση περιεχομένου"/>
          <p:cNvSpPr>
            <a:spLocks noGrp="1"/>
          </p:cNvSpPr>
          <p:nvPr>
            <p:ph idx="1"/>
          </p:nvPr>
        </p:nvSpPr>
        <p:spPr>
          <a:xfrm>
            <a:off x="457200" y="2071678"/>
            <a:ext cx="8229600" cy="4054485"/>
          </a:xfrm>
        </p:spPr>
        <p:txBody>
          <a:bodyPr>
            <a:normAutofit fontScale="85000" lnSpcReduction="20000"/>
          </a:bodyPr>
          <a:lstStyle/>
          <a:p>
            <a:pPr algn="ctr">
              <a:buNone/>
            </a:pPr>
            <a:r>
              <a:rPr lang="el-GR" dirty="0" smtClean="0">
                <a:solidFill>
                  <a:srgbClr val="FF0000"/>
                </a:solidFill>
              </a:rPr>
              <a:t>Συμπέρασμα</a:t>
            </a:r>
            <a:br>
              <a:rPr lang="el-GR" dirty="0" smtClean="0">
                <a:solidFill>
                  <a:srgbClr val="FF0000"/>
                </a:solidFill>
              </a:rPr>
            </a:br>
            <a:r>
              <a:rPr lang="el-GR" dirty="0" smtClean="0"/>
              <a:t>Ο σχεδιαστής αλγορίθμων έχει σαν βασική εργασία να λαμβάνει ένα πρόβλημα  που του διατυπώνεται ,να το μελετά ,να το μοντελοποιεί (Ανάλυση προβλήματος) και να παράγει σαν έξοδο έναν αλγόριθμο (αποδοτικό διαδικαστικό ή αναδρομικό) που το επιλύει, χρησιμοποιώντας τεχνικές σχεδίασης όπως :</a:t>
            </a:r>
            <a:br>
              <a:rPr lang="el-GR" dirty="0" smtClean="0"/>
            </a:br>
            <a:r>
              <a:rPr lang="el-GR" dirty="0" smtClean="0"/>
              <a:t/>
            </a:r>
            <a:br>
              <a:rPr lang="el-GR" dirty="0" smtClean="0"/>
            </a:br>
            <a:r>
              <a:rPr lang="el-GR" dirty="0" smtClean="0"/>
              <a:t>Μέθοδος διαίρει και βασίλευε</a:t>
            </a:r>
            <a:br>
              <a:rPr lang="el-GR" dirty="0" smtClean="0"/>
            </a:br>
            <a:r>
              <a:rPr lang="el-GR" dirty="0" smtClean="0"/>
              <a:t>Δυναμικός προγραμματισμός</a:t>
            </a:r>
            <a:br>
              <a:rPr lang="el-GR" dirty="0" smtClean="0"/>
            </a:br>
            <a:r>
              <a:rPr lang="el-GR" dirty="0" smtClean="0"/>
              <a:t>Άπληστη μέθοδος</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42910" y="714356"/>
            <a:ext cx="7772400" cy="1470025"/>
          </a:xfrm>
        </p:spPr>
        <p:txBody>
          <a:bodyPr>
            <a:normAutofit/>
          </a:bodyPr>
          <a:lstStyle/>
          <a:p>
            <a:r>
              <a:rPr lang="el-GR" dirty="0" smtClean="0"/>
              <a:t>Πολυπλοκότητα αλγορίθμων</a:t>
            </a:r>
            <a:br>
              <a:rPr lang="el-GR" dirty="0" smtClean="0"/>
            </a:br>
            <a:endParaRPr lang="el-GR" dirty="0"/>
          </a:p>
        </p:txBody>
      </p:sp>
      <p:sp>
        <p:nvSpPr>
          <p:cNvPr id="3" name="2 - Υπότιτλος"/>
          <p:cNvSpPr>
            <a:spLocks noGrp="1"/>
          </p:cNvSpPr>
          <p:nvPr>
            <p:ph type="subTitle" idx="1"/>
          </p:nvPr>
        </p:nvSpPr>
        <p:spPr>
          <a:xfrm>
            <a:off x="1071538" y="1857364"/>
            <a:ext cx="6629424" cy="1752600"/>
          </a:xfrm>
        </p:spPr>
        <p:txBody>
          <a:bodyPr>
            <a:normAutofit fontScale="70000" lnSpcReduction="20000"/>
          </a:bodyPr>
          <a:lstStyle/>
          <a:p>
            <a:r>
              <a:rPr lang="el-GR" dirty="0" smtClean="0">
                <a:solidFill>
                  <a:schemeClr val="tx1"/>
                </a:solidFill>
              </a:rPr>
              <a:t> </a:t>
            </a:r>
          </a:p>
          <a:p>
            <a:r>
              <a:rPr lang="el-GR" dirty="0" smtClean="0">
                <a:solidFill>
                  <a:schemeClr val="tx1"/>
                </a:solidFill>
              </a:rPr>
              <a:t>Η Πολυπλοκότητα αλγορίθμων μετρά χρησιμοποιώντας μαθηματικά εργαλεία την ποιότητα /αποδοτικότητα</a:t>
            </a:r>
          </a:p>
          <a:p>
            <a:r>
              <a:rPr lang="el-GR" dirty="0" smtClean="0">
                <a:solidFill>
                  <a:schemeClr val="tx1"/>
                </a:solidFill>
              </a:rPr>
              <a:t>ενός αλγορίθμου διαδικαστικού ή αναδρομικού </a:t>
            </a:r>
            <a:endParaRPr lang="el-GR" dirty="0">
              <a:solidFill>
                <a:schemeClr val="tx1"/>
              </a:solidFill>
            </a:endParaRPr>
          </a:p>
        </p:txBody>
      </p:sp>
      <p:sp>
        <p:nvSpPr>
          <p:cNvPr id="4" name="2 - Υπότιτλος"/>
          <p:cNvSpPr txBox="1">
            <a:spLocks/>
          </p:cNvSpPr>
          <p:nvPr/>
        </p:nvSpPr>
        <p:spPr>
          <a:xfrm>
            <a:off x="1071538" y="3643314"/>
            <a:ext cx="6629424" cy="2143140"/>
          </a:xfrm>
          <a:prstGeom prst="rect">
            <a:avLst/>
          </a:prstGeom>
        </p:spPr>
        <p:txBody>
          <a:bodyPr vert="horz" lIns="91440" tIns="45720" rIns="91440" bIns="45720" rtlCol="0">
            <a:normAutofit fontScale="4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3200" b="0" i="0"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3200" b="0" i="0" u="none" strike="noStrike" kern="1200" cap="none" spc="0" normalizeH="0" baseline="0" noProof="0" dirty="0" smtClean="0">
                <a:ln>
                  <a:noFill/>
                </a:ln>
                <a:solidFill>
                  <a:schemeClr val="tx1"/>
                </a:solidFill>
                <a:effectLst/>
                <a:uLnTx/>
                <a:uFillTx/>
                <a:latin typeface="+mn-lt"/>
                <a:ea typeface="+mn-ea"/>
                <a:cs typeface="+mn-cs"/>
              </a:rPr>
              <a:t>Διαδικαστικός αλγόριθμο</a:t>
            </a:r>
            <a:r>
              <a:rPr lang="el-GR" sz="3200" dirty="0" smtClean="0"/>
              <a:t>ς είναι μια διαδικασία που υλοποιείται με στοιχειώδης πράξεις που εκτελεί μια συνήθης γλώσσα προγραμματισμού όπως: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l-GR" sz="3200" dirty="0" smtClean="0"/>
          </a:p>
          <a:p>
            <a:pPr marL="0" marR="0" lvl="0" indent="0" algn="ctr" defTabSz="914400" rtl="0" eaLnBrk="1" fontAlgn="auto" latinLnBrk="0" hangingPunct="1">
              <a:lnSpc>
                <a:spcPct val="100000"/>
              </a:lnSpc>
              <a:spcBef>
                <a:spcPct val="20000"/>
              </a:spcBef>
              <a:spcAft>
                <a:spcPts val="0"/>
              </a:spcAft>
              <a:buClrTx/>
              <a:buSzTx/>
              <a:buFont typeface="Arial" pitchFamily="34" charset="0"/>
              <a:buChar char="•"/>
              <a:tabLst/>
              <a:defRPr/>
            </a:pPr>
            <a:r>
              <a:rPr lang="el-GR" sz="3200" dirty="0" smtClean="0"/>
              <a:t>Δομές επανάληψης</a:t>
            </a:r>
          </a:p>
          <a:p>
            <a:pPr marL="0" marR="0" lvl="0" indent="0" algn="ctr" defTabSz="914400" rtl="0" eaLnBrk="1" fontAlgn="auto" latinLnBrk="0" hangingPunct="1">
              <a:lnSpc>
                <a:spcPct val="100000"/>
              </a:lnSpc>
              <a:spcBef>
                <a:spcPct val="20000"/>
              </a:spcBef>
              <a:spcAft>
                <a:spcPts val="0"/>
              </a:spcAft>
              <a:buClrTx/>
              <a:buSzTx/>
              <a:buFont typeface="Arial" pitchFamily="34" charset="0"/>
              <a:buChar char="•"/>
              <a:tabLst/>
              <a:defRPr/>
            </a:pPr>
            <a:r>
              <a:rPr lang="el-GR" sz="3200" dirty="0" smtClean="0"/>
              <a:t> Δομές επιλογής</a:t>
            </a:r>
          </a:p>
          <a:p>
            <a:pPr marL="0" marR="0" lvl="0" indent="0" algn="ctr" defTabSz="914400" rtl="0" eaLnBrk="1" fontAlgn="auto" latinLnBrk="0" hangingPunct="1">
              <a:lnSpc>
                <a:spcPct val="100000"/>
              </a:lnSpc>
              <a:spcBef>
                <a:spcPct val="20000"/>
              </a:spcBef>
              <a:spcAft>
                <a:spcPts val="0"/>
              </a:spcAft>
              <a:buClrTx/>
              <a:buSzTx/>
              <a:buFont typeface="Arial" pitchFamily="34" charset="0"/>
              <a:buChar char="•"/>
              <a:tabLst/>
              <a:defRPr/>
            </a:pPr>
            <a:r>
              <a:rPr lang="el-GR" sz="3200" dirty="0" smtClean="0"/>
              <a:t> Εντολές εκχώρησης</a:t>
            </a:r>
          </a:p>
          <a:p>
            <a:pPr marL="0" marR="0" lvl="0" indent="0" algn="ctr" defTabSz="914400" rtl="0" eaLnBrk="1" fontAlgn="auto" latinLnBrk="0" hangingPunct="1">
              <a:lnSpc>
                <a:spcPct val="100000"/>
              </a:lnSpc>
              <a:spcBef>
                <a:spcPct val="20000"/>
              </a:spcBef>
              <a:spcAft>
                <a:spcPts val="0"/>
              </a:spcAft>
              <a:buClrTx/>
              <a:buSzTx/>
              <a:buFont typeface="Arial" pitchFamily="34" charset="0"/>
              <a:buChar char="•"/>
              <a:tabLst/>
              <a:defRPr/>
            </a:pPr>
            <a:r>
              <a:rPr lang="el-GR" sz="3200" dirty="0" smtClean="0"/>
              <a:t>Αριθμητικές πράξεις</a:t>
            </a:r>
            <a:endParaRPr kumimoji="0" lang="el-G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Πολυπλοκότητα αλγορίθμων</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solidFill>
                  <a:srgbClr val="FF0000"/>
                </a:solidFill>
              </a:rPr>
              <a:t>Χρονική πολυπλοκότητα </a:t>
            </a:r>
            <a:r>
              <a:rPr lang="el-GR" dirty="0" smtClean="0"/>
              <a:t>ενός αλγορίθμου είναι μια συνάρτηση που υπολογίζει πόσες πράξεις (αναθέσεις συγκρίσεις και αριθμητικές πράξεις ) γίνονται ως συνάρτηση του πλήθους των δεδομένων της εισόδου.</a:t>
            </a:r>
          </a:p>
          <a:p>
            <a:r>
              <a:rPr lang="el-GR" dirty="0" smtClean="0"/>
              <a:t>Μετράμε τις πράξεις και όχι το χρόνο γιατί αλλάζουν οι ταχύτητες των υπολογιστικών συστημάτων. </a:t>
            </a:r>
          </a:p>
          <a:p>
            <a:r>
              <a:rPr lang="el-GR" dirty="0" smtClean="0"/>
              <a:t>Συνάρτηση πολυπλοκότητας (</a:t>
            </a:r>
            <a:r>
              <a:rPr lang="en-US" dirty="0" smtClean="0"/>
              <a:t>insertion sort):T(n)=n</a:t>
            </a:r>
            <a:r>
              <a:rPr lang="en-US" baseline="30000" dirty="0" smtClean="0"/>
              <a:t>2</a:t>
            </a:r>
            <a:r>
              <a:rPr lang="en-US" dirty="0" smtClean="0"/>
              <a:t>+3n (n:</a:t>
            </a:r>
            <a:r>
              <a:rPr lang="el-GR" dirty="0" smtClean="0"/>
              <a:t>πλήθος μεταβλητών)</a:t>
            </a:r>
            <a:endParaRPr lang="en-US" dirty="0" smtClean="0"/>
          </a:p>
          <a:p>
            <a:r>
              <a:rPr lang="el-GR" dirty="0" smtClean="0"/>
              <a:t>Συνάρτηση πολυπλοκότητας </a:t>
            </a:r>
            <a:r>
              <a:rPr lang="en-US" dirty="0" err="1" smtClean="0"/>
              <a:t>linearSearch</a:t>
            </a:r>
            <a:r>
              <a:rPr lang="en-US" dirty="0" smtClean="0"/>
              <a:t>):T(n)=n (n:</a:t>
            </a:r>
            <a:r>
              <a:rPr lang="el-GR" dirty="0" smtClean="0"/>
              <a:t>πλήθος μεταβλητών)</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Μέθοδος διαίρει και βασίλευε</a:t>
            </a:r>
            <a:endParaRPr lang="el-GR" dirty="0"/>
          </a:p>
        </p:txBody>
      </p:sp>
      <p:sp>
        <p:nvSpPr>
          <p:cNvPr id="3" name="2 - Θέση περιεχομένου"/>
          <p:cNvSpPr>
            <a:spLocks noGrp="1"/>
          </p:cNvSpPr>
          <p:nvPr>
            <p:ph idx="1"/>
          </p:nvPr>
        </p:nvSpPr>
        <p:spPr/>
        <p:txBody>
          <a:bodyPr/>
          <a:lstStyle/>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TotalTime>
  <Words>554</Words>
  <Application>Microsoft Office PowerPoint</Application>
  <PresentationFormat>Προβολή στην οθόνη (4:3)</PresentationFormat>
  <Paragraphs>80</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Θέμα του Office</vt:lpstr>
      <vt:lpstr>ΚΕΦΑΛΑΙΟ 4 ΒΙΒΛΙΟ ΑΕΠΠ</vt:lpstr>
      <vt:lpstr>4.1 Ανάλυση προβλήματος</vt:lpstr>
      <vt:lpstr>4.1 Ανάλυση προβλήματος</vt:lpstr>
      <vt:lpstr>Παράδειγμα. Έστω ότι αντιμετωπίζουμε το πρόβλημα ενός ταχυδρομικού διανομέα, που πρέπει να ξεκινήσει από ένα χωριό, να επισκεφθεί έναν αριθμό από γειτονικά χωριά, για να μοιράσει ένα σύνολο επιστολών και να επιστρέψει στο χωριό, από όπου ξεκίνησε περνώντας μόνο μία φορά από κάθε χωριό. Το πρόβλημα έγκειται στην εύρεση της καλύτερης διαδρομής, έτσι ώστε ο διανομέας να διανύσει το μικρότερο δυνατό αριθμό χιλιομέτρων.</vt:lpstr>
      <vt:lpstr>Ανάλυση/σχεδίαση αλγορίθμων</vt:lpstr>
      <vt:lpstr>Ανάλυση/σχεδίαση αλγορίθμων </vt:lpstr>
      <vt:lpstr>Πολυπλοκότητα αλγορίθμων </vt:lpstr>
      <vt:lpstr>Πολυπλοκότητα αλγορίθμων</vt:lpstr>
      <vt:lpstr>Μέθοδος διαίρει και βασίλευε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stav pozatz</dc:creator>
  <cp:lastModifiedBy>Microsoft</cp:lastModifiedBy>
  <cp:revision>56</cp:revision>
  <dcterms:created xsi:type="dcterms:W3CDTF">2020-03-11T04:54:12Z</dcterms:created>
  <dcterms:modified xsi:type="dcterms:W3CDTF">2020-03-21T08:49:23Z</dcterms:modified>
</cp:coreProperties>
</file>