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9" r:id="rId3"/>
    <p:sldId id="256" r:id="rId4"/>
    <p:sldId id="257" r:id="rId5"/>
    <p:sldId id="258" r:id="rId6"/>
    <p:sldId id="261" r:id="rId7"/>
    <p:sldId id="260" r:id="rId8"/>
    <p:sldId id="263" r:id="rId9"/>
    <p:sldId id="262"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65D95C4-1B40-4F92-9529-E974511A201A}" type="datetimeFigureOut">
              <a:rPr lang="el-GR" smtClean="0"/>
              <a:pPr/>
              <a:t>21/3/2020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57D39DB-2C26-4934-B52F-FFFD81D3636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D95C4-1B40-4F92-9529-E974511A201A}" type="datetimeFigureOut">
              <a:rPr lang="el-GR" smtClean="0"/>
              <a:pPr/>
              <a:t>21/3/2020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D39DB-2C26-4934-B52F-FFFD81D3636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ΚΕΦΑΛΑΙΟ 4</a:t>
            </a:r>
            <a:br>
              <a:rPr lang="el-GR" dirty="0" smtClean="0"/>
            </a:br>
            <a:r>
              <a:rPr lang="el-GR" dirty="0" smtClean="0"/>
              <a:t>ΒΙΒΛΙΟ ΑΕΠΠ</a:t>
            </a:r>
            <a:endParaRPr lang="el-GR" dirty="0"/>
          </a:p>
        </p:txBody>
      </p:sp>
      <p:sp>
        <p:nvSpPr>
          <p:cNvPr id="3" name="2 - Θέση περιεχομένου"/>
          <p:cNvSpPr>
            <a:spLocks noGrp="1"/>
          </p:cNvSpPr>
          <p:nvPr>
            <p:ph idx="1"/>
          </p:nvPr>
        </p:nvSpPr>
        <p:spPr/>
        <p:txBody>
          <a:bodyPr/>
          <a:lstStyle/>
          <a:p>
            <a:r>
              <a:rPr lang="el-GR" dirty="0" smtClean="0"/>
              <a:t>4.1 ΑΝΑΛΥΣΗ ΠΡΟΒΛΗΜΑΤΟΣ</a:t>
            </a:r>
          </a:p>
          <a:p>
            <a:r>
              <a:rPr lang="el-GR" dirty="0" smtClean="0"/>
              <a:t>4.2 ΜΕΘΟΔΟΙ ΣΧΕΔΙΑΣΗΣ </a:t>
            </a:r>
          </a:p>
          <a:p>
            <a:r>
              <a:rPr lang="el-GR" dirty="0" smtClean="0"/>
              <a:t>4.3 ΜΕΘΟΔΟΣ ΔΙΑΙΡΕΙ ΚΑΙ ΒΑΣΙΛΕΥΕ</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500042"/>
            <a:ext cx="7772400" cy="1470025"/>
          </a:xfrm>
        </p:spPr>
        <p:txBody>
          <a:bodyPr/>
          <a:lstStyle/>
          <a:p>
            <a:r>
              <a:rPr lang="el-GR" dirty="0" smtClean="0">
                <a:solidFill>
                  <a:srgbClr val="FF0000"/>
                </a:solidFill>
              </a:rPr>
              <a:t>4.1 Ανάλυση </a:t>
            </a:r>
            <a:r>
              <a:rPr lang="el-GR" dirty="0" smtClean="0">
                <a:solidFill>
                  <a:srgbClr val="FF0000"/>
                </a:solidFill>
              </a:rPr>
              <a:t>προβλήματος</a:t>
            </a:r>
            <a:endParaRPr lang="el-GR" dirty="0">
              <a:solidFill>
                <a:srgbClr val="FF0000"/>
              </a:solidFill>
            </a:endParaRPr>
          </a:p>
        </p:txBody>
      </p:sp>
      <p:sp>
        <p:nvSpPr>
          <p:cNvPr id="3" name="2 - Υπότιτλος"/>
          <p:cNvSpPr>
            <a:spLocks noGrp="1"/>
          </p:cNvSpPr>
          <p:nvPr>
            <p:ph type="subTitle" idx="1"/>
          </p:nvPr>
        </p:nvSpPr>
        <p:spPr>
          <a:xfrm>
            <a:off x="857224" y="2071678"/>
            <a:ext cx="7286676" cy="3567122"/>
          </a:xfrm>
        </p:spPr>
        <p:txBody>
          <a:bodyPr>
            <a:normAutofit fontScale="62500" lnSpcReduction="20000"/>
          </a:bodyPr>
          <a:lstStyle/>
          <a:p>
            <a:pPr algn="l"/>
            <a:r>
              <a:rPr lang="el-GR" dirty="0" smtClean="0">
                <a:solidFill>
                  <a:schemeClr val="tx1"/>
                </a:solidFill>
              </a:rPr>
              <a:t>Ο αλγόριθμος αποσκοπεί στην </a:t>
            </a:r>
            <a:r>
              <a:rPr lang="el-GR" dirty="0" smtClean="0">
                <a:solidFill>
                  <a:srgbClr val="FF0000"/>
                </a:solidFill>
              </a:rPr>
              <a:t>επίλυση ενός προβλήματος.</a:t>
            </a:r>
            <a:r>
              <a:rPr lang="el-GR" dirty="0" smtClean="0">
                <a:solidFill>
                  <a:schemeClr val="tx1"/>
                </a:solidFill>
              </a:rPr>
              <a:t> Είναι πιθανόν ένα πρόβλημα να μην επιλύεται με μία μόνο λύση αλλά με περισσότερες. Γενικά, η λύση σε ένα πρόβλημα μπορεί να προέλθει από ποικίλες και διαφορετικές προσεγγίσεις, τεχνικές και μεθόδους (μέθοδοι/τεχνικές σχεδίασης</a:t>
            </a:r>
            <a:r>
              <a:rPr lang="el-GR" dirty="0" smtClean="0">
                <a:solidFill>
                  <a:schemeClr val="tx1"/>
                </a:solidFill>
              </a:rPr>
              <a:t>).</a:t>
            </a:r>
          </a:p>
          <a:p>
            <a:pPr algn="l"/>
            <a:r>
              <a:rPr lang="el-GR" dirty="0" smtClean="0">
                <a:solidFill>
                  <a:schemeClr val="tx1"/>
                </a:solidFill>
              </a:rPr>
              <a:t> </a:t>
            </a:r>
            <a:r>
              <a:rPr lang="el-GR" dirty="0" smtClean="0">
                <a:solidFill>
                  <a:schemeClr val="tx1"/>
                </a:solidFill>
              </a:rPr>
              <a:t>Έτσι, είναι </a:t>
            </a:r>
            <a:r>
              <a:rPr lang="el-GR" dirty="0" smtClean="0">
                <a:solidFill>
                  <a:schemeClr val="tx1"/>
                </a:solidFill>
              </a:rPr>
              <a:t>απαραίτητο: </a:t>
            </a:r>
          </a:p>
          <a:p>
            <a:pPr algn="l">
              <a:buFont typeface="Arial" pitchFamily="34" charset="0"/>
              <a:buChar char="•"/>
            </a:pPr>
            <a:r>
              <a:rPr lang="el-GR" dirty="0" smtClean="0">
                <a:solidFill>
                  <a:schemeClr val="tx1"/>
                </a:solidFill>
              </a:rPr>
              <a:t>να </a:t>
            </a:r>
            <a:r>
              <a:rPr lang="el-GR" dirty="0" smtClean="0">
                <a:solidFill>
                  <a:schemeClr val="tx1"/>
                </a:solidFill>
              </a:rPr>
              <a:t>γίνεται μία </a:t>
            </a:r>
            <a:r>
              <a:rPr lang="el-GR" dirty="0" smtClean="0">
                <a:solidFill>
                  <a:srgbClr val="FF0000"/>
                </a:solidFill>
              </a:rPr>
              <a:t>καλή </a:t>
            </a:r>
            <a:r>
              <a:rPr lang="el-GR" dirty="0" smtClean="0">
                <a:solidFill>
                  <a:srgbClr val="FF0000"/>
                </a:solidFill>
              </a:rPr>
              <a:t>ανάλυση του κάθε </a:t>
            </a:r>
            <a:r>
              <a:rPr lang="el-GR" dirty="0" smtClean="0">
                <a:solidFill>
                  <a:srgbClr val="FF0000"/>
                </a:solidFill>
              </a:rPr>
              <a:t>προβλήματος</a:t>
            </a:r>
            <a:endParaRPr lang="el-GR" dirty="0" smtClean="0">
              <a:solidFill>
                <a:schemeClr val="tx1"/>
              </a:solidFill>
            </a:endParaRPr>
          </a:p>
          <a:p>
            <a:pPr algn="l">
              <a:buFont typeface="Arial" pitchFamily="34" charset="0"/>
              <a:buChar char="•"/>
            </a:pPr>
            <a:r>
              <a:rPr lang="el-GR" dirty="0" smtClean="0">
                <a:solidFill>
                  <a:schemeClr val="tx1"/>
                </a:solidFill>
              </a:rPr>
              <a:t> </a:t>
            </a:r>
            <a:r>
              <a:rPr lang="el-GR" dirty="0" smtClean="0">
                <a:solidFill>
                  <a:schemeClr val="tx1"/>
                </a:solidFill>
              </a:rPr>
              <a:t>να προτείνεται </a:t>
            </a:r>
            <a:r>
              <a:rPr lang="el-GR" dirty="0" smtClean="0">
                <a:solidFill>
                  <a:srgbClr val="FF0000"/>
                </a:solidFill>
              </a:rPr>
              <a:t>συγκεκριμένη μεθοδολογία </a:t>
            </a:r>
            <a:r>
              <a:rPr lang="el-GR" dirty="0" smtClean="0">
                <a:solidFill>
                  <a:schemeClr val="tx1"/>
                </a:solidFill>
              </a:rPr>
              <a:t>και ακολουθία βημάτων</a:t>
            </a:r>
            <a:r>
              <a:rPr lang="el-GR" dirty="0" smtClean="0">
                <a:solidFill>
                  <a:schemeClr val="tx1"/>
                </a:solidFill>
              </a:rPr>
              <a:t>.</a:t>
            </a:r>
          </a:p>
          <a:p>
            <a:pPr algn="l">
              <a:buFont typeface="Arial" pitchFamily="34" charset="0"/>
              <a:buChar char="•"/>
            </a:pPr>
            <a:r>
              <a:rPr lang="el-GR" dirty="0" smtClean="0">
                <a:solidFill>
                  <a:schemeClr val="tx1"/>
                </a:solidFill>
              </a:rPr>
              <a:t>η </a:t>
            </a:r>
            <a:r>
              <a:rPr lang="el-GR" dirty="0" smtClean="0">
                <a:solidFill>
                  <a:schemeClr val="tx1"/>
                </a:solidFill>
              </a:rPr>
              <a:t>πρόταση </a:t>
            </a:r>
            <a:r>
              <a:rPr lang="el-GR" dirty="0" smtClean="0">
                <a:solidFill>
                  <a:srgbClr val="FF0000"/>
                </a:solidFill>
              </a:rPr>
              <a:t>έξυπνων και αποδοτικών λύσεων </a:t>
            </a:r>
            <a:r>
              <a:rPr lang="el-GR" dirty="0" smtClean="0">
                <a:solidFill>
                  <a:schemeClr val="tx1"/>
                </a:solidFill>
              </a:rPr>
              <a:t>(πολυπλοκότητα αλγορίθμων).</a:t>
            </a:r>
            <a:endParaRPr lang="el-GR"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857224" y="1285860"/>
            <a:ext cx="7143800" cy="2357454"/>
          </a:xfrm>
        </p:spPr>
        <p:txBody>
          <a:bodyPr>
            <a:normAutofit fontScale="92500" lnSpcReduction="20000"/>
          </a:bodyPr>
          <a:lstStyle/>
          <a:p>
            <a:pPr algn="l"/>
            <a:r>
              <a:rPr lang="el-GR" sz="1800" dirty="0" smtClean="0">
                <a:solidFill>
                  <a:schemeClr val="tx1"/>
                </a:solidFill>
              </a:rPr>
              <a:t>Η ανάλυση ενός προβλήματος σε ένα σύγχρονο υπολογιστικό περιβάλλον περιλαμβάνει: </a:t>
            </a:r>
          </a:p>
          <a:p>
            <a:pPr lvl="2" algn="l">
              <a:buFont typeface="Arial" pitchFamily="34" charset="0"/>
              <a:buChar char="•"/>
            </a:pPr>
            <a:r>
              <a:rPr lang="el-GR" sz="1900" dirty="0" smtClean="0">
                <a:solidFill>
                  <a:schemeClr val="tx1"/>
                </a:solidFill>
              </a:rPr>
              <a:t>την καταγραφή της υπάρχουσας πληροφορίας για το πρόβλημα, </a:t>
            </a:r>
          </a:p>
          <a:p>
            <a:pPr lvl="2" algn="l">
              <a:buFont typeface="Arial" pitchFamily="34" charset="0"/>
              <a:buChar char="•"/>
            </a:pPr>
            <a:r>
              <a:rPr lang="el-GR" sz="1900" dirty="0" smtClean="0">
                <a:solidFill>
                  <a:schemeClr val="tx1"/>
                </a:solidFill>
              </a:rPr>
              <a:t>την αναγνώριση των ιδιαιτεροτήτων του προβλήματος, </a:t>
            </a:r>
          </a:p>
          <a:p>
            <a:pPr lvl="2" algn="l">
              <a:buFont typeface="Arial" pitchFamily="34" charset="0"/>
              <a:buChar char="•"/>
            </a:pPr>
            <a:r>
              <a:rPr lang="el-GR" sz="1900" dirty="0" smtClean="0">
                <a:solidFill>
                  <a:schemeClr val="tx1"/>
                </a:solidFill>
              </a:rPr>
              <a:t>την αποτύπωση των συνθηκών και προϋποθέσεων υλοποίησής του </a:t>
            </a:r>
          </a:p>
          <a:p>
            <a:pPr lvl="2" algn="l">
              <a:buFont typeface="Arial" pitchFamily="34" charset="0"/>
              <a:buChar char="•"/>
            </a:pPr>
            <a:r>
              <a:rPr lang="el-GR" sz="1900" dirty="0" smtClean="0">
                <a:solidFill>
                  <a:schemeClr val="tx1"/>
                </a:solidFill>
              </a:rPr>
              <a:t>την πρόταση επίλυσης με χρήση κάποιας μεθόδου,</a:t>
            </a:r>
          </a:p>
          <a:p>
            <a:pPr lvl="2" algn="l">
              <a:buFont typeface="Arial" pitchFamily="34" charset="0"/>
              <a:buChar char="•"/>
            </a:pPr>
            <a:r>
              <a:rPr lang="el-GR" sz="1900" dirty="0" smtClean="0">
                <a:solidFill>
                  <a:schemeClr val="tx1"/>
                </a:solidFill>
              </a:rPr>
              <a:t> και την τελική επίλυση με χρήση υπολογιστικών συστημάτων</a:t>
            </a:r>
            <a:endParaRPr lang="el-GR" sz="1900" dirty="0">
              <a:solidFill>
                <a:schemeClr val="tx1"/>
              </a:solidFill>
            </a:endParaRPr>
          </a:p>
        </p:txBody>
      </p:sp>
      <p:sp>
        <p:nvSpPr>
          <p:cNvPr id="4" name="2 - Υπότιτλος"/>
          <p:cNvSpPr txBox="1">
            <a:spLocks/>
          </p:cNvSpPr>
          <p:nvPr/>
        </p:nvSpPr>
        <p:spPr>
          <a:xfrm>
            <a:off x="285720" y="3714752"/>
            <a:ext cx="8643998" cy="2786082"/>
          </a:xfrm>
          <a:prstGeom prst="rect">
            <a:avLst/>
          </a:prstGeom>
        </p:spPr>
        <p:txBody>
          <a:bodyPr vert="horz" lIns="91440" tIns="45720" rIns="91440" bIns="45720" rtlCol="0">
            <a:noAutofit/>
          </a:bodyPr>
          <a:lstStyle/>
          <a:p>
            <a:pPr lvl="0">
              <a:spcBef>
                <a:spcPct val="20000"/>
              </a:spcBef>
            </a:pPr>
            <a:r>
              <a:rPr lang="el-GR" dirty="0" smtClean="0"/>
              <a:t>Έτσι, κατά την ανάλυση ενός προβλήματος θα πρέπει να δοθεί απάντηση σε καθεμία από τις επόμενες ερωτήσεις: </a:t>
            </a:r>
          </a:p>
          <a:p>
            <a:pPr lvl="3">
              <a:spcBef>
                <a:spcPct val="20000"/>
              </a:spcBef>
              <a:buFont typeface="Arial" pitchFamily="34" charset="0"/>
              <a:buChar char="•"/>
            </a:pPr>
            <a:r>
              <a:rPr lang="el-GR" dirty="0" smtClean="0"/>
              <a:t>Ποια είναι τα δεδομένα και το μέγεθος του προβλήματος, </a:t>
            </a:r>
          </a:p>
          <a:p>
            <a:pPr lvl="3">
              <a:spcBef>
                <a:spcPct val="20000"/>
              </a:spcBef>
              <a:buFont typeface="Arial" pitchFamily="34" charset="0"/>
              <a:buChar char="•"/>
            </a:pPr>
            <a:r>
              <a:rPr lang="el-GR" dirty="0" smtClean="0"/>
              <a:t>Ποιες είναι οι συνθήκες που πρέπει να πληρούνται για την επίλυση του    προβλήματος, </a:t>
            </a:r>
          </a:p>
          <a:p>
            <a:pPr lvl="2">
              <a:spcBef>
                <a:spcPct val="20000"/>
              </a:spcBef>
              <a:buFont typeface="Arial" pitchFamily="34" charset="0"/>
              <a:buChar char="•"/>
            </a:pPr>
            <a:r>
              <a:rPr lang="el-GR" dirty="0" smtClean="0"/>
              <a:t>Ποια </a:t>
            </a:r>
            <a:r>
              <a:rPr lang="el-GR" dirty="0" smtClean="0"/>
              <a:t>είναι η πλέον αποδοτική μέθοδος επίλυσής τους (σχεδίαση αλγορίθμου),</a:t>
            </a:r>
          </a:p>
          <a:p>
            <a:pPr lvl="3">
              <a:spcBef>
                <a:spcPct val="20000"/>
              </a:spcBef>
              <a:buFont typeface="Arial" pitchFamily="34" charset="0"/>
              <a:buChar char="•"/>
            </a:pPr>
            <a:r>
              <a:rPr lang="el-GR" dirty="0" smtClean="0"/>
              <a:t> Πώς θα καταγραφεί η λύση σε ένα πρόβλημα (π.χ. σε </a:t>
            </a:r>
            <a:r>
              <a:rPr lang="el-GR" dirty="0" err="1" smtClean="0"/>
              <a:t>ψευδογλώσσα</a:t>
            </a:r>
            <a:r>
              <a:rPr lang="el-GR" dirty="0" smtClean="0"/>
              <a:t>), και </a:t>
            </a:r>
          </a:p>
          <a:p>
            <a:pPr lvl="3">
              <a:spcBef>
                <a:spcPct val="20000"/>
              </a:spcBef>
              <a:buFont typeface="Arial" pitchFamily="34" charset="0"/>
              <a:buChar char="•"/>
            </a:pPr>
            <a:r>
              <a:rPr lang="el-GR" dirty="0" smtClean="0"/>
              <a:t>Ποιος είναι ο τρόπος υλοποίησης στο συγκεκριμένο υπολογιστικό σύστημα (π.χ. επιλογή γλώσσας προγραμματισμού).</a:t>
            </a:r>
            <a:endParaRPr kumimoji="0" lang="el-GR"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4 - Τίτλος"/>
          <p:cNvSpPr>
            <a:spLocks noGrp="1"/>
          </p:cNvSpPr>
          <p:nvPr>
            <p:ph type="ctrTitle"/>
          </p:nvPr>
        </p:nvSpPr>
        <p:spPr>
          <a:xfrm>
            <a:off x="642910" y="357166"/>
            <a:ext cx="7772400" cy="1000131"/>
          </a:xfrm>
        </p:spPr>
        <p:txBody>
          <a:bodyPr/>
          <a:lstStyle/>
          <a:p>
            <a:r>
              <a:rPr lang="el-GR" dirty="0" smtClean="0">
                <a:solidFill>
                  <a:srgbClr val="FF0000"/>
                </a:solidFill>
              </a:rPr>
              <a:t>4.1 Ανάλυση </a:t>
            </a:r>
            <a:r>
              <a:rPr lang="el-GR" dirty="0" smtClean="0">
                <a:solidFill>
                  <a:srgbClr val="FF0000"/>
                </a:solidFill>
              </a:rPr>
              <a:t>προβλήματος</a:t>
            </a:r>
            <a:endParaRPr lang="el-GR" dirty="0">
              <a:solidFill>
                <a:srgbClr val="FF0000"/>
              </a:solidFill>
            </a:endParaRPr>
          </a:p>
        </p:txBody>
      </p:sp>
      <p:sp>
        <p:nvSpPr>
          <p:cNvPr id="31" name="30 - Αριστερό άγκιστρο"/>
          <p:cNvSpPr/>
          <p:nvPr/>
        </p:nvSpPr>
        <p:spPr>
          <a:xfrm>
            <a:off x="1142976" y="1928802"/>
            <a:ext cx="642942" cy="1000132"/>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2" name="31 - Αριστερό άγκιστρο"/>
          <p:cNvSpPr/>
          <p:nvPr/>
        </p:nvSpPr>
        <p:spPr>
          <a:xfrm>
            <a:off x="1285852" y="4429132"/>
            <a:ext cx="500066" cy="785818"/>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3" name="32 - Καμπύλο δεξιό βέλος"/>
          <p:cNvSpPr/>
          <p:nvPr/>
        </p:nvSpPr>
        <p:spPr>
          <a:xfrm>
            <a:off x="142844" y="2500306"/>
            <a:ext cx="1071538" cy="2571768"/>
          </a:xfrm>
          <a:prstGeom prst="curvedRightArrow">
            <a:avLst>
              <a:gd name="adj1" fmla="val 0"/>
              <a:gd name="adj2" fmla="val 51316"/>
              <a:gd name="adj3" fmla="val 13184"/>
            </a:avLst>
          </a:prstGeom>
          <a:solidFill>
            <a:schemeClr val="tx2"/>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5" name="34 - Καμπύλο δεξιό βέλος"/>
          <p:cNvSpPr/>
          <p:nvPr/>
        </p:nvSpPr>
        <p:spPr>
          <a:xfrm rot="185902">
            <a:off x="719307" y="3110238"/>
            <a:ext cx="704565" cy="2444648"/>
          </a:xfrm>
          <a:prstGeom prst="curvedRightArrow">
            <a:avLst>
              <a:gd name="adj1" fmla="val 0"/>
              <a:gd name="adj2" fmla="val 50000"/>
              <a:gd name="adj3" fmla="val 16378"/>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6" name="35 - Καμπύλο δεξιό βέλος"/>
          <p:cNvSpPr/>
          <p:nvPr/>
        </p:nvSpPr>
        <p:spPr>
          <a:xfrm rot="185902">
            <a:off x="80555" y="3393474"/>
            <a:ext cx="1410496" cy="3018873"/>
          </a:xfrm>
          <a:prstGeom prst="curvedRightArrow">
            <a:avLst>
              <a:gd name="adj1" fmla="val 0"/>
              <a:gd name="adj2" fmla="val 37691"/>
              <a:gd name="adj3" fmla="val 961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7" name="36 - Αριστερό άγκιστρο"/>
          <p:cNvSpPr/>
          <p:nvPr/>
        </p:nvSpPr>
        <p:spPr>
          <a:xfrm>
            <a:off x="1357290" y="5715016"/>
            <a:ext cx="500066" cy="785818"/>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l"/>
            <a:r>
              <a:rPr lang="el-GR" sz="1400" dirty="0" smtClean="0">
                <a:solidFill>
                  <a:srgbClr val="FF0000"/>
                </a:solidFill>
              </a:rPr>
              <a:t>Παράδειγμα.</a:t>
            </a:r>
            <a:r>
              <a:rPr lang="el-GR" sz="1400" dirty="0" smtClean="0"/>
              <a:t> Έστω ότι αντιμετωπίζουμε το πρόβλημα ενός ταχυδρομικού διανομέα, που πρέπει να ξεκινήσει από ένα χωριό, να επισκεφθεί έναν αριθμό από γειτονικά χωριά, για να μοιράσει ένα σύνολο επιστολών και να επιστρέψει στο χωριό, από όπου ξεκίνησε περνώντας </a:t>
            </a:r>
            <a:r>
              <a:rPr lang="el-GR" sz="1400" dirty="0" smtClean="0">
                <a:solidFill>
                  <a:srgbClr val="FF0000"/>
                </a:solidFill>
              </a:rPr>
              <a:t>μόνο μία φορά από κάθε χωριό</a:t>
            </a:r>
            <a:r>
              <a:rPr lang="el-GR" sz="1400" dirty="0" smtClean="0"/>
              <a:t>. Το πρόβλημα έγκειται στην εύρεση της καλύτερης διαδρομής, έτσι ώστε ο διανομέας να διανύσει το μικρότερο δυνατό αριθμό χιλιομέτρων.</a:t>
            </a:r>
            <a:endParaRPr lang="el-GR" sz="1400" dirty="0"/>
          </a:p>
        </p:txBody>
      </p:sp>
      <p:sp>
        <p:nvSpPr>
          <p:cNvPr id="4" name="3 - Έλλειψη"/>
          <p:cNvSpPr/>
          <p:nvPr/>
        </p:nvSpPr>
        <p:spPr>
          <a:xfrm>
            <a:off x="571472" y="350043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5" name="4 - Έλλειψη"/>
          <p:cNvSpPr/>
          <p:nvPr/>
        </p:nvSpPr>
        <p:spPr>
          <a:xfrm>
            <a:off x="2714612" y="357187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6" name="5 - Έλλειψη"/>
          <p:cNvSpPr/>
          <p:nvPr/>
        </p:nvSpPr>
        <p:spPr>
          <a:xfrm>
            <a:off x="1643042" y="2285992"/>
            <a:ext cx="571504" cy="428628"/>
          </a:xfrm>
          <a:prstGeom prst="ellips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7" name="6 - Έλλειψη"/>
          <p:cNvSpPr/>
          <p:nvPr/>
        </p:nvSpPr>
        <p:spPr>
          <a:xfrm>
            <a:off x="1643042" y="3214686"/>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cxnSp>
        <p:nvCxnSpPr>
          <p:cNvPr id="9" name="8 - Ευθεία γραμμή σύνδεσης"/>
          <p:cNvCxnSpPr>
            <a:stCxn id="6" idx="3"/>
          </p:cNvCxnSpPr>
          <p:nvPr/>
        </p:nvCxnSpPr>
        <p:spPr>
          <a:xfrm rot="5400000">
            <a:off x="867687" y="2641387"/>
            <a:ext cx="848589" cy="8695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a:stCxn id="6" idx="4"/>
            <a:endCxn id="7" idx="0"/>
          </p:cNvCxnSpPr>
          <p:nvPr/>
        </p:nvCxnSpPr>
        <p:spPr>
          <a:xfrm rot="5400000">
            <a:off x="1678761" y="2964653"/>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a:stCxn id="6" idx="5"/>
            <a:endCxn id="5" idx="0"/>
          </p:cNvCxnSpPr>
          <p:nvPr/>
        </p:nvCxnSpPr>
        <p:spPr>
          <a:xfrm rot="16200000" flipH="1">
            <a:off x="2105594" y="2677105"/>
            <a:ext cx="920027" cy="8695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a:stCxn id="4" idx="5"/>
          </p:cNvCxnSpPr>
          <p:nvPr/>
        </p:nvCxnSpPr>
        <p:spPr>
          <a:xfrm rot="5400000" flipH="1" flipV="1">
            <a:off x="1882612" y="3034296"/>
            <a:ext cx="8667" cy="16553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a:stCxn id="4" idx="7"/>
          </p:cNvCxnSpPr>
          <p:nvPr/>
        </p:nvCxnSpPr>
        <p:spPr>
          <a:xfrm rot="5400000" flipH="1" flipV="1">
            <a:off x="1319776" y="3239944"/>
            <a:ext cx="62771" cy="5837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a:endCxn id="7" idx="6"/>
          </p:cNvCxnSpPr>
          <p:nvPr/>
        </p:nvCxnSpPr>
        <p:spPr>
          <a:xfrm rot="10800000">
            <a:off x="2214546" y="3429000"/>
            <a:ext cx="571506" cy="214316"/>
          </a:xfrm>
          <a:prstGeom prst="line">
            <a:avLst/>
          </a:prstGeom>
        </p:spPr>
        <p:style>
          <a:lnRef idx="1">
            <a:schemeClr val="accent1"/>
          </a:lnRef>
          <a:fillRef idx="0">
            <a:schemeClr val="accent1"/>
          </a:fillRef>
          <a:effectRef idx="0">
            <a:schemeClr val="accent1"/>
          </a:effectRef>
          <a:fontRef idx="minor">
            <a:schemeClr val="tx1"/>
          </a:fontRef>
        </p:style>
      </p:cxnSp>
      <p:sp>
        <p:nvSpPr>
          <p:cNvPr id="23" name="22 - Διάγραμμα ροής: Διεργασία"/>
          <p:cNvSpPr/>
          <p:nvPr/>
        </p:nvSpPr>
        <p:spPr>
          <a:xfrm>
            <a:off x="1000100" y="2857496"/>
            <a:ext cx="500066"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5</a:t>
            </a:r>
            <a:endParaRPr lang="el-GR" sz="1200" dirty="0">
              <a:solidFill>
                <a:schemeClr val="tx1"/>
              </a:solidFill>
            </a:endParaRPr>
          </a:p>
        </p:txBody>
      </p:sp>
      <p:sp>
        <p:nvSpPr>
          <p:cNvPr id="25" name="24 - Διάγραμμα ροής: Διεργασία"/>
          <p:cNvSpPr/>
          <p:nvPr/>
        </p:nvSpPr>
        <p:spPr>
          <a:xfrm>
            <a:off x="2357422" y="2857496"/>
            <a:ext cx="500066"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13</a:t>
            </a:r>
            <a:endParaRPr lang="el-GR" sz="1200" dirty="0">
              <a:solidFill>
                <a:schemeClr val="tx1"/>
              </a:solidFill>
            </a:endParaRPr>
          </a:p>
        </p:txBody>
      </p:sp>
      <p:sp>
        <p:nvSpPr>
          <p:cNvPr id="27" name="26 - Διάγραμμα ροής: Διεργασία"/>
          <p:cNvSpPr/>
          <p:nvPr/>
        </p:nvSpPr>
        <p:spPr>
          <a:xfrm>
            <a:off x="1071538" y="3286124"/>
            <a:ext cx="500066"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solidFill>
                  <a:schemeClr val="tx1"/>
                </a:solidFill>
              </a:rPr>
              <a:t>8</a:t>
            </a:r>
          </a:p>
        </p:txBody>
      </p:sp>
      <p:sp>
        <p:nvSpPr>
          <p:cNvPr id="29" name="28 - Διάγραμμα ροής: Διεργασία"/>
          <p:cNvSpPr/>
          <p:nvPr/>
        </p:nvSpPr>
        <p:spPr>
          <a:xfrm>
            <a:off x="1785918" y="2857496"/>
            <a:ext cx="500066"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6</a:t>
            </a:r>
            <a:endParaRPr lang="el-GR" sz="1200" dirty="0">
              <a:solidFill>
                <a:schemeClr val="tx1"/>
              </a:solidFill>
            </a:endParaRPr>
          </a:p>
        </p:txBody>
      </p:sp>
      <p:sp>
        <p:nvSpPr>
          <p:cNvPr id="30" name="29 - Διάγραμμα ροής: Διεργασία"/>
          <p:cNvSpPr/>
          <p:nvPr/>
        </p:nvSpPr>
        <p:spPr>
          <a:xfrm>
            <a:off x="1643042" y="3929066"/>
            <a:ext cx="500066"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9</a:t>
            </a:r>
            <a:endParaRPr lang="el-GR" sz="1200" dirty="0">
              <a:solidFill>
                <a:schemeClr val="tx1"/>
              </a:solidFill>
            </a:endParaRPr>
          </a:p>
        </p:txBody>
      </p:sp>
      <p:sp>
        <p:nvSpPr>
          <p:cNvPr id="33" name="32 - Διάγραμμα ροής: Διεργασία"/>
          <p:cNvSpPr/>
          <p:nvPr/>
        </p:nvSpPr>
        <p:spPr>
          <a:xfrm>
            <a:off x="2357422" y="3286124"/>
            <a:ext cx="500066" cy="28575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solidFill>
                  <a:schemeClr val="tx1"/>
                </a:solidFill>
              </a:rPr>
              <a:t>10</a:t>
            </a:r>
            <a:endParaRPr lang="el-GR" sz="1200" dirty="0">
              <a:solidFill>
                <a:schemeClr val="tx1"/>
              </a:solidFill>
            </a:endParaRPr>
          </a:p>
        </p:txBody>
      </p:sp>
      <p:sp>
        <p:nvSpPr>
          <p:cNvPr id="38" name="37 - Διάγραμμα ροής: Διεργασία"/>
          <p:cNvSpPr/>
          <p:nvPr/>
        </p:nvSpPr>
        <p:spPr>
          <a:xfrm>
            <a:off x="4071934" y="1214422"/>
            <a:ext cx="4857784" cy="2143140"/>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400" dirty="0" smtClean="0">
                <a:solidFill>
                  <a:srgbClr val="FF0000"/>
                </a:solidFill>
              </a:rPr>
              <a:t>Α) Μία πρώτη ανάλυση </a:t>
            </a:r>
            <a:r>
              <a:rPr lang="el-GR" sz="1400" dirty="0" smtClean="0">
                <a:solidFill>
                  <a:schemeClr val="tx1"/>
                </a:solidFill>
              </a:rPr>
              <a:t>του προβλήματος είναι:</a:t>
            </a:r>
          </a:p>
          <a:p>
            <a:pPr>
              <a:buFont typeface="Arial" pitchFamily="34" charset="0"/>
              <a:buChar char="•"/>
            </a:pPr>
            <a:r>
              <a:rPr lang="el-GR" sz="1400" smtClean="0">
                <a:solidFill>
                  <a:schemeClr val="tx1"/>
                </a:solidFill>
              </a:rPr>
              <a:t> </a:t>
            </a:r>
            <a:endParaRPr lang="el-GR" sz="1400" smtClean="0">
              <a:solidFill>
                <a:schemeClr val="tx1"/>
              </a:solidFill>
            </a:endParaRPr>
          </a:p>
          <a:p>
            <a:r>
              <a:rPr lang="el-GR" sz="1400" smtClean="0">
                <a:solidFill>
                  <a:schemeClr val="tx1"/>
                </a:solidFill>
              </a:rPr>
              <a:t>Με </a:t>
            </a:r>
            <a:r>
              <a:rPr lang="el-GR" sz="1400" dirty="0" smtClean="0">
                <a:solidFill>
                  <a:schemeClr val="tx1"/>
                </a:solidFill>
              </a:rPr>
              <a:t>βάση τα παραπάνω βήματα ο διανομέας θα επέλεγε την εξής  σειρά επίσκεψης των χωριών. </a:t>
            </a:r>
            <a:endParaRPr lang="el-GR" sz="1400" dirty="0">
              <a:solidFill>
                <a:schemeClr val="tx1"/>
              </a:solidFill>
            </a:endParaRPr>
          </a:p>
        </p:txBody>
      </p:sp>
      <p:sp>
        <p:nvSpPr>
          <p:cNvPr id="39" name="38 - Διάγραμμα ροής: Διεργασία"/>
          <p:cNvSpPr/>
          <p:nvPr/>
        </p:nvSpPr>
        <p:spPr>
          <a:xfrm>
            <a:off x="4071934" y="3929066"/>
            <a:ext cx="4643470" cy="192882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400" dirty="0" smtClean="0">
                <a:solidFill>
                  <a:srgbClr val="FF0000"/>
                </a:solidFill>
              </a:rPr>
              <a:t>Β)</a:t>
            </a:r>
            <a:r>
              <a:rPr lang="el-GR" sz="1400" dirty="0" smtClean="0">
                <a:solidFill>
                  <a:schemeClr val="tx1"/>
                </a:solidFill>
              </a:rPr>
              <a:t> </a:t>
            </a:r>
            <a:r>
              <a:rPr lang="el-GR" sz="1400" dirty="0" smtClean="0">
                <a:solidFill>
                  <a:srgbClr val="FF0000"/>
                </a:solidFill>
              </a:rPr>
              <a:t>Μία διαφορετική ανάλυση </a:t>
            </a:r>
            <a:r>
              <a:rPr lang="el-GR" sz="1400" dirty="0" smtClean="0">
                <a:solidFill>
                  <a:schemeClr val="tx1"/>
                </a:solidFill>
              </a:rPr>
              <a:t>του προβλήματος είναι: </a:t>
            </a:r>
          </a:p>
          <a:p>
            <a:pPr>
              <a:buFont typeface="Arial" pitchFamily="34" charset="0"/>
              <a:buChar char="•"/>
            </a:pPr>
            <a:r>
              <a:rPr lang="el-GR" sz="1400" dirty="0" smtClean="0">
                <a:solidFill>
                  <a:schemeClr val="tx1"/>
                </a:solidFill>
              </a:rPr>
              <a:t>να γίνει καταγραφή όλων των αποστάσεων μεταξύ των χωριών, </a:t>
            </a:r>
          </a:p>
          <a:p>
            <a:pPr>
              <a:buFont typeface="Arial" pitchFamily="34" charset="0"/>
              <a:buChar char="•"/>
            </a:pPr>
            <a:r>
              <a:rPr lang="el-GR" sz="1400" dirty="0" smtClean="0">
                <a:solidFill>
                  <a:schemeClr val="tx1"/>
                </a:solidFill>
              </a:rPr>
              <a:t>να βρεθεί μία σειρά επίσκεψης των χωριών με στόχο την ελαχιστοποίηση της συνολικής απόστασης και όχι την ελαχιστοποίηση της κάθε φορά απόστασης. </a:t>
            </a:r>
          </a:p>
          <a:p>
            <a:r>
              <a:rPr lang="el-GR" sz="1400" dirty="0" smtClean="0">
                <a:solidFill>
                  <a:schemeClr val="tx1"/>
                </a:solidFill>
              </a:rPr>
              <a:t>Με βάση τα παραπάνω βήματα ο διανομέας θα επέλεγε την εξής σειρά επίσκεψης των χωριών:</a:t>
            </a:r>
            <a:endParaRPr lang="el-GR" sz="1400" dirty="0">
              <a:solidFill>
                <a:schemeClr val="tx1"/>
              </a:solidFill>
            </a:endParaRPr>
          </a:p>
        </p:txBody>
      </p:sp>
      <p:sp>
        <p:nvSpPr>
          <p:cNvPr id="40" name="39 - Έλλειψη"/>
          <p:cNvSpPr/>
          <p:nvPr/>
        </p:nvSpPr>
        <p:spPr>
          <a:xfrm>
            <a:off x="5357818" y="600076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41" name="40 - Έλλειψη"/>
          <p:cNvSpPr/>
          <p:nvPr/>
        </p:nvSpPr>
        <p:spPr>
          <a:xfrm>
            <a:off x="4429124" y="600076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42" name="41 - Έλλειψη"/>
          <p:cNvSpPr/>
          <p:nvPr/>
        </p:nvSpPr>
        <p:spPr>
          <a:xfrm>
            <a:off x="6215074" y="600076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sp>
        <p:nvSpPr>
          <p:cNvPr id="43" name="42 - Έλλειψη"/>
          <p:cNvSpPr/>
          <p:nvPr/>
        </p:nvSpPr>
        <p:spPr>
          <a:xfrm>
            <a:off x="7143768" y="600076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cxnSp>
        <p:nvCxnSpPr>
          <p:cNvPr id="45" name="44 - Ευθύγραμμο βέλος σύνδεσης"/>
          <p:cNvCxnSpPr>
            <a:stCxn id="41" idx="6"/>
            <a:endCxn id="40" idx="2"/>
          </p:cNvCxnSpPr>
          <p:nvPr/>
        </p:nvCxnSpPr>
        <p:spPr>
          <a:xfrm>
            <a:off x="5000628" y="621508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46 - Ευθύγραμμο βέλος σύνδεσης"/>
          <p:cNvCxnSpPr>
            <a:stCxn id="40" idx="6"/>
            <a:endCxn id="42" idx="2"/>
          </p:cNvCxnSpPr>
          <p:nvPr/>
        </p:nvCxnSpPr>
        <p:spPr>
          <a:xfrm>
            <a:off x="5929322" y="621508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48 - Ευθύγραμμο βέλος σύνδεσης"/>
          <p:cNvCxnSpPr>
            <a:stCxn id="42" idx="6"/>
            <a:endCxn id="43" idx="2"/>
          </p:cNvCxnSpPr>
          <p:nvPr/>
        </p:nvCxnSpPr>
        <p:spPr>
          <a:xfrm>
            <a:off x="6786578" y="621508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49 - Έλλειψη"/>
          <p:cNvSpPr/>
          <p:nvPr/>
        </p:nvSpPr>
        <p:spPr>
          <a:xfrm>
            <a:off x="8072462" y="6000768"/>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cxnSp>
        <p:nvCxnSpPr>
          <p:cNvPr id="55" name="54 - Ευθύγραμμο βέλος σύνδεσης"/>
          <p:cNvCxnSpPr/>
          <p:nvPr/>
        </p:nvCxnSpPr>
        <p:spPr>
          <a:xfrm>
            <a:off x="7715272" y="621508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85 - Έλλειψη"/>
          <p:cNvSpPr/>
          <p:nvPr/>
        </p:nvSpPr>
        <p:spPr>
          <a:xfrm>
            <a:off x="5286380" y="342900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2</a:t>
            </a:r>
            <a:endParaRPr lang="el-GR" sz="1400" dirty="0">
              <a:solidFill>
                <a:schemeClr val="tx1"/>
              </a:solidFill>
            </a:endParaRPr>
          </a:p>
        </p:txBody>
      </p:sp>
      <p:sp>
        <p:nvSpPr>
          <p:cNvPr id="87" name="86 - Έλλειψη"/>
          <p:cNvSpPr/>
          <p:nvPr/>
        </p:nvSpPr>
        <p:spPr>
          <a:xfrm>
            <a:off x="4286248" y="342900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sp>
        <p:nvSpPr>
          <p:cNvPr id="88" name="87 - Έλλειψη"/>
          <p:cNvSpPr/>
          <p:nvPr/>
        </p:nvSpPr>
        <p:spPr>
          <a:xfrm>
            <a:off x="6143636" y="342900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4</a:t>
            </a:r>
            <a:endParaRPr lang="el-GR" sz="1400" dirty="0">
              <a:solidFill>
                <a:schemeClr val="tx1"/>
              </a:solidFill>
            </a:endParaRPr>
          </a:p>
        </p:txBody>
      </p:sp>
      <p:sp>
        <p:nvSpPr>
          <p:cNvPr id="89" name="88 - Έλλειψη"/>
          <p:cNvSpPr/>
          <p:nvPr/>
        </p:nvSpPr>
        <p:spPr>
          <a:xfrm>
            <a:off x="7072330" y="342900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3</a:t>
            </a:r>
            <a:endParaRPr lang="el-GR" sz="1400" dirty="0">
              <a:solidFill>
                <a:schemeClr val="tx1"/>
              </a:solidFill>
            </a:endParaRPr>
          </a:p>
        </p:txBody>
      </p:sp>
      <p:cxnSp>
        <p:nvCxnSpPr>
          <p:cNvPr id="90" name="89 - Ευθύγραμμο βέλος σύνδεσης"/>
          <p:cNvCxnSpPr>
            <a:stCxn id="87" idx="6"/>
            <a:endCxn id="86" idx="2"/>
          </p:cNvCxnSpPr>
          <p:nvPr/>
        </p:nvCxnSpPr>
        <p:spPr>
          <a:xfrm>
            <a:off x="4857752" y="364331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90 - Ευθύγραμμο βέλος σύνδεσης"/>
          <p:cNvCxnSpPr>
            <a:stCxn id="86" idx="6"/>
            <a:endCxn id="88" idx="2"/>
          </p:cNvCxnSpPr>
          <p:nvPr/>
        </p:nvCxnSpPr>
        <p:spPr>
          <a:xfrm>
            <a:off x="5857884" y="364331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91 - Ευθύγραμμο βέλος σύνδεσης"/>
          <p:cNvCxnSpPr>
            <a:stCxn id="88" idx="6"/>
            <a:endCxn id="89" idx="2"/>
          </p:cNvCxnSpPr>
          <p:nvPr/>
        </p:nvCxnSpPr>
        <p:spPr>
          <a:xfrm>
            <a:off x="6715140" y="3643314"/>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3" name="92 - Έλλειψη"/>
          <p:cNvSpPr/>
          <p:nvPr/>
        </p:nvSpPr>
        <p:spPr>
          <a:xfrm>
            <a:off x="8001024" y="3429000"/>
            <a:ext cx="571504" cy="42862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1</a:t>
            </a:r>
            <a:endParaRPr lang="el-GR" sz="1400" dirty="0">
              <a:solidFill>
                <a:schemeClr val="tx1"/>
              </a:solidFill>
            </a:endParaRPr>
          </a:p>
        </p:txBody>
      </p:sp>
      <p:cxnSp>
        <p:nvCxnSpPr>
          <p:cNvPr id="94" name="93 - Ευθύγραμμο βέλος σύνδεσης"/>
          <p:cNvCxnSpPr/>
          <p:nvPr/>
        </p:nvCxnSpPr>
        <p:spPr>
          <a:xfrm>
            <a:off x="7643834" y="3643314"/>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anim calcmode="lin" valueType="num">
                                      <p:cBhvr additive="base">
                                        <p:cTn id="7"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
                                            <p:txEl>
                                              <p:pRg st="1" end="1"/>
                                            </p:txEl>
                                          </p:spTgt>
                                        </p:tgtEl>
                                        <p:attrNameLst>
                                          <p:attrName>style.visibility</p:attrName>
                                        </p:attrNameLst>
                                      </p:cBhvr>
                                      <p:to>
                                        <p:strVal val="visible"/>
                                      </p:to>
                                    </p:set>
                                    <p:anim calcmode="lin" valueType="num">
                                      <p:cBhvr additive="base">
                                        <p:cTn id="11" dur="500" fill="hold"/>
                                        <p:tgtEl>
                                          <p:spTgt spid="3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8">
                                            <p:txEl>
                                              <p:pRg st="2" end="2"/>
                                            </p:txEl>
                                          </p:spTgt>
                                        </p:tgtEl>
                                        <p:attrNameLst>
                                          <p:attrName>style.visibility</p:attrName>
                                        </p:attrNameLst>
                                      </p:cBhvr>
                                      <p:to>
                                        <p:strVal val="visible"/>
                                      </p:to>
                                    </p:set>
                                    <p:anim calcmode="lin" valueType="num">
                                      <p:cBhvr additive="base">
                                        <p:cTn id="15"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7">
                                            <p:bg/>
                                          </p:spTgt>
                                        </p:tgtEl>
                                        <p:attrNameLst>
                                          <p:attrName>style.visibility</p:attrName>
                                        </p:attrNameLst>
                                      </p:cBhvr>
                                      <p:to>
                                        <p:strVal val="visible"/>
                                      </p:to>
                                    </p:set>
                                    <p:anim calcmode="lin" valueType="num">
                                      <p:cBhvr additive="base">
                                        <p:cTn id="21" dur="500" fill="hold"/>
                                        <p:tgtEl>
                                          <p:spTgt spid="87">
                                            <p:bg/>
                                          </p:spTgt>
                                        </p:tgtEl>
                                        <p:attrNameLst>
                                          <p:attrName>ppt_x</p:attrName>
                                        </p:attrNameLst>
                                      </p:cBhvr>
                                      <p:tavLst>
                                        <p:tav tm="0">
                                          <p:val>
                                            <p:strVal val="#ppt_x"/>
                                          </p:val>
                                        </p:tav>
                                        <p:tav tm="100000">
                                          <p:val>
                                            <p:strVal val="#ppt_x"/>
                                          </p:val>
                                        </p:tav>
                                      </p:tavLst>
                                    </p:anim>
                                    <p:anim calcmode="lin" valueType="num">
                                      <p:cBhvr additive="base">
                                        <p:cTn id="22" dur="500" fill="hold"/>
                                        <p:tgtEl>
                                          <p:spTgt spid="87">
                                            <p:bg/>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7">
                                            <p:txEl>
                                              <p:pRg st="0" end="0"/>
                                            </p:txEl>
                                          </p:spTgt>
                                        </p:tgtEl>
                                        <p:attrNameLst>
                                          <p:attrName>style.visibility</p:attrName>
                                        </p:attrNameLst>
                                      </p:cBhvr>
                                      <p:to>
                                        <p:strVal val="visible"/>
                                      </p:to>
                                    </p:set>
                                    <p:anim calcmode="lin" valueType="num">
                                      <p:cBhvr additive="base">
                                        <p:cTn id="25" dur="500" fill="hold"/>
                                        <p:tgtEl>
                                          <p:spTgt spid="8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fade">
                                      <p:cBhvr>
                                        <p:cTn id="31" dur="2000"/>
                                        <p:tgtEl>
                                          <p:spTgt spid="90"/>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86">
                                            <p:bg/>
                                          </p:spTgt>
                                        </p:tgtEl>
                                        <p:attrNameLst>
                                          <p:attrName>style.visibility</p:attrName>
                                        </p:attrNameLst>
                                      </p:cBhvr>
                                      <p:to>
                                        <p:strVal val="visible"/>
                                      </p:to>
                                    </p:set>
                                    <p:anim calcmode="lin" valueType="num">
                                      <p:cBhvr additive="base">
                                        <p:cTn id="36" dur="500" fill="hold"/>
                                        <p:tgtEl>
                                          <p:spTgt spid="86">
                                            <p:bg/>
                                          </p:spTgt>
                                        </p:tgtEl>
                                        <p:attrNameLst>
                                          <p:attrName>ppt_x</p:attrName>
                                        </p:attrNameLst>
                                      </p:cBhvr>
                                      <p:tavLst>
                                        <p:tav tm="0">
                                          <p:val>
                                            <p:strVal val="#ppt_x"/>
                                          </p:val>
                                        </p:tav>
                                        <p:tav tm="100000">
                                          <p:val>
                                            <p:strVal val="#ppt_x"/>
                                          </p:val>
                                        </p:tav>
                                      </p:tavLst>
                                    </p:anim>
                                    <p:anim calcmode="lin" valueType="num">
                                      <p:cBhvr additive="base">
                                        <p:cTn id="37" dur="500" fill="hold"/>
                                        <p:tgtEl>
                                          <p:spTgt spid="86">
                                            <p:bg/>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86">
                                            <p:txEl>
                                              <p:pRg st="0" end="0"/>
                                            </p:txEl>
                                          </p:spTgt>
                                        </p:tgtEl>
                                        <p:attrNameLst>
                                          <p:attrName>style.visibility</p:attrName>
                                        </p:attrNameLst>
                                      </p:cBhvr>
                                      <p:to>
                                        <p:strVal val="visible"/>
                                      </p:to>
                                    </p:set>
                                    <p:anim calcmode="lin" valueType="num">
                                      <p:cBhvr additive="base">
                                        <p:cTn id="40" dur="500" fill="hold"/>
                                        <p:tgtEl>
                                          <p:spTgt spid="86">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91"/>
                                        </p:tgtEl>
                                        <p:attrNameLst>
                                          <p:attrName>style.visibility</p:attrName>
                                        </p:attrNameLst>
                                      </p:cBhvr>
                                      <p:to>
                                        <p:strVal val="visible"/>
                                      </p:to>
                                    </p:set>
                                    <p:animEffect transition="in" filter="fade">
                                      <p:cBhvr>
                                        <p:cTn id="46" dur="2000"/>
                                        <p:tgtEl>
                                          <p:spTgt spid="91"/>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88">
                                            <p:bg/>
                                          </p:spTgt>
                                        </p:tgtEl>
                                        <p:attrNameLst>
                                          <p:attrName>style.visibility</p:attrName>
                                        </p:attrNameLst>
                                      </p:cBhvr>
                                      <p:to>
                                        <p:strVal val="visible"/>
                                      </p:to>
                                    </p:set>
                                    <p:anim calcmode="lin" valueType="num">
                                      <p:cBhvr additive="base">
                                        <p:cTn id="51" dur="500" fill="hold"/>
                                        <p:tgtEl>
                                          <p:spTgt spid="88">
                                            <p:bg/>
                                          </p:spTgt>
                                        </p:tgtEl>
                                        <p:attrNameLst>
                                          <p:attrName>ppt_x</p:attrName>
                                        </p:attrNameLst>
                                      </p:cBhvr>
                                      <p:tavLst>
                                        <p:tav tm="0">
                                          <p:val>
                                            <p:strVal val="#ppt_x"/>
                                          </p:val>
                                        </p:tav>
                                        <p:tav tm="100000">
                                          <p:val>
                                            <p:strVal val="#ppt_x"/>
                                          </p:val>
                                        </p:tav>
                                      </p:tavLst>
                                    </p:anim>
                                    <p:anim calcmode="lin" valueType="num">
                                      <p:cBhvr additive="base">
                                        <p:cTn id="52" dur="500" fill="hold"/>
                                        <p:tgtEl>
                                          <p:spTgt spid="88">
                                            <p:bg/>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8">
                                            <p:txEl>
                                              <p:pRg st="0" end="0"/>
                                            </p:txEl>
                                          </p:spTgt>
                                        </p:tgtEl>
                                        <p:attrNameLst>
                                          <p:attrName>style.visibility</p:attrName>
                                        </p:attrNameLst>
                                      </p:cBhvr>
                                      <p:to>
                                        <p:strVal val="visible"/>
                                      </p:to>
                                    </p:set>
                                    <p:anim calcmode="lin" valueType="num">
                                      <p:cBhvr additive="base">
                                        <p:cTn id="55" dur="500" fill="hold"/>
                                        <p:tgtEl>
                                          <p:spTgt spid="8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92"/>
                                        </p:tgtEl>
                                        <p:attrNameLst>
                                          <p:attrName>style.visibility</p:attrName>
                                        </p:attrNameLst>
                                      </p:cBhvr>
                                      <p:to>
                                        <p:strVal val="visible"/>
                                      </p:to>
                                    </p:set>
                                    <p:animEffect transition="in" filter="fade">
                                      <p:cBhvr>
                                        <p:cTn id="61" dur="2000"/>
                                        <p:tgtEl>
                                          <p:spTgt spid="92"/>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89">
                                            <p:bg/>
                                          </p:spTgt>
                                        </p:tgtEl>
                                        <p:attrNameLst>
                                          <p:attrName>style.visibility</p:attrName>
                                        </p:attrNameLst>
                                      </p:cBhvr>
                                      <p:to>
                                        <p:strVal val="visible"/>
                                      </p:to>
                                    </p:set>
                                    <p:anim calcmode="lin" valueType="num">
                                      <p:cBhvr additive="base">
                                        <p:cTn id="66" dur="500" fill="hold"/>
                                        <p:tgtEl>
                                          <p:spTgt spid="89">
                                            <p:bg/>
                                          </p:spTgt>
                                        </p:tgtEl>
                                        <p:attrNameLst>
                                          <p:attrName>ppt_x</p:attrName>
                                        </p:attrNameLst>
                                      </p:cBhvr>
                                      <p:tavLst>
                                        <p:tav tm="0">
                                          <p:val>
                                            <p:strVal val="#ppt_x"/>
                                          </p:val>
                                        </p:tav>
                                        <p:tav tm="100000">
                                          <p:val>
                                            <p:strVal val="#ppt_x"/>
                                          </p:val>
                                        </p:tav>
                                      </p:tavLst>
                                    </p:anim>
                                    <p:anim calcmode="lin" valueType="num">
                                      <p:cBhvr additive="base">
                                        <p:cTn id="67" dur="500" fill="hold"/>
                                        <p:tgtEl>
                                          <p:spTgt spid="89">
                                            <p:bg/>
                                          </p:spTgt>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89">
                                            <p:txEl>
                                              <p:pRg st="0" end="0"/>
                                            </p:txEl>
                                          </p:spTgt>
                                        </p:tgtEl>
                                        <p:attrNameLst>
                                          <p:attrName>style.visibility</p:attrName>
                                        </p:attrNameLst>
                                      </p:cBhvr>
                                      <p:to>
                                        <p:strVal val="visible"/>
                                      </p:to>
                                    </p:set>
                                    <p:anim calcmode="lin" valueType="num">
                                      <p:cBhvr additive="base">
                                        <p:cTn id="70" dur="500" fill="hold"/>
                                        <p:tgtEl>
                                          <p:spTgt spid="89">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8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94"/>
                                        </p:tgtEl>
                                        <p:attrNameLst>
                                          <p:attrName>style.visibility</p:attrName>
                                        </p:attrNameLst>
                                      </p:cBhvr>
                                      <p:to>
                                        <p:strVal val="visible"/>
                                      </p:to>
                                    </p:set>
                                    <p:animEffect transition="in" filter="fade">
                                      <p:cBhvr>
                                        <p:cTn id="76" dur="2000"/>
                                        <p:tgtEl>
                                          <p:spTgt spid="94"/>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93">
                                            <p:bg/>
                                          </p:spTgt>
                                        </p:tgtEl>
                                        <p:attrNameLst>
                                          <p:attrName>style.visibility</p:attrName>
                                        </p:attrNameLst>
                                      </p:cBhvr>
                                      <p:to>
                                        <p:strVal val="visible"/>
                                      </p:to>
                                    </p:set>
                                    <p:anim calcmode="lin" valueType="num">
                                      <p:cBhvr additive="base">
                                        <p:cTn id="81" dur="500" fill="hold"/>
                                        <p:tgtEl>
                                          <p:spTgt spid="93">
                                            <p:bg/>
                                          </p:spTgt>
                                        </p:tgtEl>
                                        <p:attrNameLst>
                                          <p:attrName>ppt_x</p:attrName>
                                        </p:attrNameLst>
                                      </p:cBhvr>
                                      <p:tavLst>
                                        <p:tav tm="0">
                                          <p:val>
                                            <p:strVal val="#ppt_x"/>
                                          </p:val>
                                        </p:tav>
                                        <p:tav tm="100000">
                                          <p:val>
                                            <p:strVal val="#ppt_x"/>
                                          </p:val>
                                        </p:tav>
                                      </p:tavLst>
                                    </p:anim>
                                    <p:anim calcmode="lin" valueType="num">
                                      <p:cBhvr additive="base">
                                        <p:cTn id="82" dur="500" fill="hold"/>
                                        <p:tgtEl>
                                          <p:spTgt spid="93">
                                            <p:bg/>
                                          </p:spTgt>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93">
                                            <p:txEl>
                                              <p:pRg st="0" end="0"/>
                                            </p:txEl>
                                          </p:spTgt>
                                        </p:tgtEl>
                                        <p:attrNameLst>
                                          <p:attrName>style.visibility</p:attrName>
                                        </p:attrNameLst>
                                      </p:cBhvr>
                                      <p:to>
                                        <p:strVal val="visible"/>
                                      </p:to>
                                    </p:set>
                                    <p:anim calcmode="lin" valueType="num">
                                      <p:cBhvr additive="base">
                                        <p:cTn id="85" dur="500" fill="hold"/>
                                        <p:tgtEl>
                                          <p:spTgt spid="93">
                                            <p:txEl>
                                              <p:pRg st="0" end="0"/>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9">
                                            <p:txEl>
                                              <p:pRg st="0" end="0"/>
                                            </p:txEl>
                                          </p:spTgt>
                                        </p:tgtEl>
                                        <p:attrNameLst>
                                          <p:attrName>style.visibility</p:attrName>
                                        </p:attrNameLst>
                                      </p:cBhvr>
                                      <p:to>
                                        <p:strVal val="visible"/>
                                      </p:to>
                                    </p:set>
                                    <p:anim calcmode="lin" valueType="num">
                                      <p:cBhvr additive="base">
                                        <p:cTn id="91"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9">
                                            <p:txEl>
                                              <p:pRg st="0" end="0"/>
                                            </p:txEl>
                                          </p:spTgt>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9">
                                            <p:txEl>
                                              <p:pRg st="1" end="1"/>
                                            </p:txEl>
                                          </p:spTgt>
                                        </p:tgtEl>
                                        <p:attrNameLst>
                                          <p:attrName>style.visibility</p:attrName>
                                        </p:attrNameLst>
                                      </p:cBhvr>
                                      <p:to>
                                        <p:strVal val="visible"/>
                                      </p:to>
                                    </p:set>
                                    <p:anim calcmode="lin" valueType="num">
                                      <p:cBhvr additive="base">
                                        <p:cTn id="95" dur="500" fill="hold"/>
                                        <p:tgtEl>
                                          <p:spTgt spid="39">
                                            <p:txEl>
                                              <p:pRg st="1" end="1"/>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39">
                                            <p:txEl>
                                              <p:pRg st="1" end="1"/>
                                            </p:txEl>
                                          </p:spTgt>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9">
                                            <p:txEl>
                                              <p:pRg st="2" end="2"/>
                                            </p:txEl>
                                          </p:spTgt>
                                        </p:tgtEl>
                                        <p:attrNameLst>
                                          <p:attrName>style.visibility</p:attrName>
                                        </p:attrNameLst>
                                      </p:cBhvr>
                                      <p:to>
                                        <p:strVal val="visible"/>
                                      </p:to>
                                    </p:set>
                                    <p:anim calcmode="lin" valueType="num">
                                      <p:cBhvr additive="base">
                                        <p:cTn id="99" dur="500" fill="hold"/>
                                        <p:tgtEl>
                                          <p:spTgt spid="39">
                                            <p:txEl>
                                              <p:pRg st="2" end="2"/>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39">
                                            <p:txEl>
                                              <p:pRg st="2" end="2"/>
                                            </p:txEl>
                                          </p:spTgt>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9">
                                            <p:txEl>
                                              <p:pRg st="3" end="3"/>
                                            </p:txEl>
                                          </p:spTgt>
                                        </p:tgtEl>
                                        <p:attrNameLst>
                                          <p:attrName>style.visibility</p:attrName>
                                        </p:attrNameLst>
                                      </p:cBhvr>
                                      <p:to>
                                        <p:strVal val="visible"/>
                                      </p:to>
                                    </p:set>
                                    <p:anim calcmode="lin" valueType="num">
                                      <p:cBhvr additive="base">
                                        <p:cTn id="103" dur="500" fill="hold"/>
                                        <p:tgtEl>
                                          <p:spTgt spid="39">
                                            <p:txEl>
                                              <p:pRg st="3" end="3"/>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1">
                                            <p:bg/>
                                          </p:spTgt>
                                        </p:tgtEl>
                                        <p:attrNameLst>
                                          <p:attrName>style.visibility</p:attrName>
                                        </p:attrNameLst>
                                      </p:cBhvr>
                                      <p:to>
                                        <p:strVal val="visible"/>
                                      </p:to>
                                    </p:set>
                                    <p:anim calcmode="lin" valueType="num">
                                      <p:cBhvr additive="base">
                                        <p:cTn id="109" dur="500" fill="hold"/>
                                        <p:tgtEl>
                                          <p:spTgt spid="41">
                                            <p:bg/>
                                          </p:spTgt>
                                        </p:tgtEl>
                                        <p:attrNameLst>
                                          <p:attrName>ppt_x</p:attrName>
                                        </p:attrNameLst>
                                      </p:cBhvr>
                                      <p:tavLst>
                                        <p:tav tm="0">
                                          <p:val>
                                            <p:strVal val="#ppt_x"/>
                                          </p:val>
                                        </p:tav>
                                        <p:tav tm="100000">
                                          <p:val>
                                            <p:strVal val="#ppt_x"/>
                                          </p:val>
                                        </p:tav>
                                      </p:tavLst>
                                    </p:anim>
                                    <p:anim calcmode="lin" valueType="num">
                                      <p:cBhvr additive="base">
                                        <p:cTn id="110" dur="500" fill="hold"/>
                                        <p:tgtEl>
                                          <p:spTgt spid="41">
                                            <p:bg/>
                                          </p:spTgt>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41">
                                            <p:txEl>
                                              <p:pRg st="0" end="0"/>
                                            </p:txEl>
                                          </p:spTgt>
                                        </p:tgtEl>
                                        <p:attrNameLst>
                                          <p:attrName>style.visibility</p:attrName>
                                        </p:attrNameLst>
                                      </p:cBhvr>
                                      <p:to>
                                        <p:strVal val="visible"/>
                                      </p:to>
                                    </p:set>
                                    <p:anim calcmode="lin" valueType="num">
                                      <p:cBhvr additive="base">
                                        <p:cTn id="113"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45"/>
                                        </p:tgtEl>
                                        <p:attrNameLst>
                                          <p:attrName>style.visibility</p:attrName>
                                        </p:attrNameLst>
                                      </p:cBhvr>
                                      <p:to>
                                        <p:strVal val="visible"/>
                                      </p:to>
                                    </p:set>
                                    <p:animEffect transition="in" filter="fade">
                                      <p:cBhvr>
                                        <p:cTn id="119" dur="2000"/>
                                        <p:tgtEl>
                                          <p:spTgt spid="45"/>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40">
                                            <p:bg/>
                                          </p:spTgt>
                                        </p:tgtEl>
                                        <p:attrNameLst>
                                          <p:attrName>style.visibility</p:attrName>
                                        </p:attrNameLst>
                                      </p:cBhvr>
                                      <p:to>
                                        <p:strVal val="visible"/>
                                      </p:to>
                                    </p:set>
                                    <p:anim calcmode="lin" valueType="num">
                                      <p:cBhvr additive="base">
                                        <p:cTn id="124" dur="500" fill="hold"/>
                                        <p:tgtEl>
                                          <p:spTgt spid="40">
                                            <p:bg/>
                                          </p:spTgt>
                                        </p:tgtEl>
                                        <p:attrNameLst>
                                          <p:attrName>ppt_x</p:attrName>
                                        </p:attrNameLst>
                                      </p:cBhvr>
                                      <p:tavLst>
                                        <p:tav tm="0">
                                          <p:val>
                                            <p:strVal val="#ppt_x"/>
                                          </p:val>
                                        </p:tav>
                                        <p:tav tm="100000">
                                          <p:val>
                                            <p:strVal val="#ppt_x"/>
                                          </p:val>
                                        </p:tav>
                                      </p:tavLst>
                                    </p:anim>
                                    <p:anim calcmode="lin" valueType="num">
                                      <p:cBhvr additive="base">
                                        <p:cTn id="125" dur="500" fill="hold"/>
                                        <p:tgtEl>
                                          <p:spTgt spid="40">
                                            <p:bg/>
                                          </p:spTgt>
                                        </p:tgtEl>
                                        <p:attrNameLst>
                                          <p:attrName>ppt_y</p:attrName>
                                        </p:attrNameLst>
                                      </p:cBhvr>
                                      <p:tavLst>
                                        <p:tav tm="0">
                                          <p:val>
                                            <p:strVal val="1+#ppt_h/2"/>
                                          </p:val>
                                        </p:tav>
                                        <p:tav tm="100000">
                                          <p:val>
                                            <p:strVal val="#ppt_y"/>
                                          </p:val>
                                        </p:tav>
                                      </p:tavLst>
                                    </p:anim>
                                  </p:childTnLst>
                                </p:cTn>
                              </p:par>
                              <p:par>
                                <p:cTn id="126" presetID="2" presetClass="entr" presetSubtype="4" fill="hold" grpId="0" nodeType="withEffect">
                                  <p:stCondLst>
                                    <p:cond delay="0"/>
                                  </p:stCondLst>
                                  <p:childTnLst>
                                    <p:set>
                                      <p:cBhvr>
                                        <p:cTn id="127" dur="1" fill="hold">
                                          <p:stCondLst>
                                            <p:cond delay="0"/>
                                          </p:stCondLst>
                                        </p:cTn>
                                        <p:tgtEl>
                                          <p:spTgt spid="40">
                                            <p:txEl>
                                              <p:pRg st="0" end="0"/>
                                            </p:txEl>
                                          </p:spTgt>
                                        </p:tgtEl>
                                        <p:attrNameLst>
                                          <p:attrName>style.visibility</p:attrName>
                                        </p:attrNameLst>
                                      </p:cBhvr>
                                      <p:to>
                                        <p:strVal val="visible"/>
                                      </p:to>
                                    </p:set>
                                    <p:anim calcmode="lin" valueType="num">
                                      <p:cBhvr additive="base">
                                        <p:cTn id="128"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129"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nodeType="clickEffect">
                                  <p:stCondLst>
                                    <p:cond delay="0"/>
                                  </p:stCondLst>
                                  <p:childTnLst>
                                    <p:set>
                                      <p:cBhvr>
                                        <p:cTn id="133" dur="1" fill="hold">
                                          <p:stCondLst>
                                            <p:cond delay="0"/>
                                          </p:stCondLst>
                                        </p:cTn>
                                        <p:tgtEl>
                                          <p:spTgt spid="47"/>
                                        </p:tgtEl>
                                        <p:attrNameLst>
                                          <p:attrName>style.visibility</p:attrName>
                                        </p:attrNameLst>
                                      </p:cBhvr>
                                      <p:to>
                                        <p:strVal val="visible"/>
                                      </p:to>
                                    </p:set>
                                    <p:animEffect transition="in" filter="fade">
                                      <p:cBhvr>
                                        <p:cTn id="134" dur="2000"/>
                                        <p:tgtEl>
                                          <p:spTgt spid="47"/>
                                        </p:tgtEl>
                                      </p:cBhvr>
                                    </p:animEffect>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42">
                                            <p:bg/>
                                          </p:spTgt>
                                        </p:tgtEl>
                                        <p:attrNameLst>
                                          <p:attrName>style.visibility</p:attrName>
                                        </p:attrNameLst>
                                      </p:cBhvr>
                                      <p:to>
                                        <p:strVal val="visible"/>
                                      </p:to>
                                    </p:set>
                                    <p:anim calcmode="lin" valueType="num">
                                      <p:cBhvr additive="base">
                                        <p:cTn id="139" dur="500" fill="hold"/>
                                        <p:tgtEl>
                                          <p:spTgt spid="42">
                                            <p:bg/>
                                          </p:spTgt>
                                        </p:tgtEl>
                                        <p:attrNameLst>
                                          <p:attrName>ppt_x</p:attrName>
                                        </p:attrNameLst>
                                      </p:cBhvr>
                                      <p:tavLst>
                                        <p:tav tm="0">
                                          <p:val>
                                            <p:strVal val="#ppt_x"/>
                                          </p:val>
                                        </p:tav>
                                        <p:tav tm="100000">
                                          <p:val>
                                            <p:strVal val="#ppt_x"/>
                                          </p:val>
                                        </p:tav>
                                      </p:tavLst>
                                    </p:anim>
                                    <p:anim calcmode="lin" valueType="num">
                                      <p:cBhvr additive="base">
                                        <p:cTn id="140" dur="500" fill="hold"/>
                                        <p:tgtEl>
                                          <p:spTgt spid="42">
                                            <p:bg/>
                                          </p:spTgt>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2">
                                            <p:txEl>
                                              <p:pRg st="0" end="0"/>
                                            </p:txEl>
                                          </p:spTgt>
                                        </p:tgtEl>
                                        <p:attrNameLst>
                                          <p:attrName>style.visibility</p:attrName>
                                        </p:attrNameLst>
                                      </p:cBhvr>
                                      <p:to>
                                        <p:strVal val="visible"/>
                                      </p:to>
                                    </p:set>
                                    <p:anim calcmode="lin" valueType="num">
                                      <p:cBhvr additive="base">
                                        <p:cTn id="143"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additive="base">
                                        <p:cTn id="144" dur="500" fill="hold"/>
                                        <p:tgtEl>
                                          <p:spTgt spid="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nodeType="clickEffect">
                                  <p:stCondLst>
                                    <p:cond delay="0"/>
                                  </p:stCondLst>
                                  <p:childTnLst>
                                    <p:set>
                                      <p:cBhvr>
                                        <p:cTn id="148" dur="1" fill="hold">
                                          <p:stCondLst>
                                            <p:cond delay="0"/>
                                          </p:stCondLst>
                                        </p:cTn>
                                        <p:tgtEl>
                                          <p:spTgt spid="49"/>
                                        </p:tgtEl>
                                        <p:attrNameLst>
                                          <p:attrName>style.visibility</p:attrName>
                                        </p:attrNameLst>
                                      </p:cBhvr>
                                      <p:to>
                                        <p:strVal val="visible"/>
                                      </p:to>
                                    </p:set>
                                    <p:animEffect transition="in" filter="fade">
                                      <p:cBhvr>
                                        <p:cTn id="149" dur="2000"/>
                                        <p:tgtEl>
                                          <p:spTgt spid="49"/>
                                        </p:tgtEl>
                                      </p:cBhvr>
                                    </p:animEffect>
                                  </p:childTnLst>
                                </p:cTn>
                              </p:par>
                            </p:childTnLst>
                          </p:cTn>
                        </p:par>
                      </p:childTnLst>
                    </p:cTn>
                  </p:par>
                  <p:par>
                    <p:cTn id="150" fill="hold">
                      <p:stCondLst>
                        <p:cond delay="indefinite"/>
                      </p:stCondLst>
                      <p:childTnLst>
                        <p:par>
                          <p:cTn id="151" fill="hold">
                            <p:stCondLst>
                              <p:cond delay="0"/>
                            </p:stCondLst>
                            <p:childTnLst>
                              <p:par>
                                <p:cTn id="152" presetID="2" presetClass="entr" presetSubtype="4" fill="hold" grpId="0" nodeType="clickEffect">
                                  <p:stCondLst>
                                    <p:cond delay="0"/>
                                  </p:stCondLst>
                                  <p:childTnLst>
                                    <p:set>
                                      <p:cBhvr>
                                        <p:cTn id="153" dur="1" fill="hold">
                                          <p:stCondLst>
                                            <p:cond delay="0"/>
                                          </p:stCondLst>
                                        </p:cTn>
                                        <p:tgtEl>
                                          <p:spTgt spid="43">
                                            <p:bg/>
                                          </p:spTgt>
                                        </p:tgtEl>
                                        <p:attrNameLst>
                                          <p:attrName>style.visibility</p:attrName>
                                        </p:attrNameLst>
                                      </p:cBhvr>
                                      <p:to>
                                        <p:strVal val="visible"/>
                                      </p:to>
                                    </p:set>
                                    <p:anim calcmode="lin" valueType="num">
                                      <p:cBhvr additive="base">
                                        <p:cTn id="154" dur="500" fill="hold"/>
                                        <p:tgtEl>
                                          <p:spTgt spid="43">
                                            <p:bg/>
                                          </p:spTgt>
                                        </p:tgtEl>
                                        <p:attrNameLst>
                                          <p:attrName>ppt_x</p:attrName>
                                        </p:attrNameLst>
                                      </p:cBhvr>
                                      <p:tavLst>
                                        <p:tav tm="0">
                                          <p:val>
                                            <p:strVal val="#ppt_x"/>
                                          </p:val>
                                        </p:tav>
                                        <p:tav tm="100000">
                                          <p:val>
                                            <p:strVal val="#ppt_x"/>
                                          </p:val>
                                        </p:tav>
                                      </p:tavLst>
                                    </p:anim>
                                    <p:anim calcmode="lin" valueType="num">
                                      <p:cBhvr additive="base">
                                        <p:cTn id="155" dur="500" fill="hold"/>
                                        <p:tgtEl>
                                          <p:spTgt spid="43">
                                            <p:bg/>
                                          </p:spTgt>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43">
                                            <p:txEl>
                                              <p:pRg st="0" end="0"/>
                                            </p:txEl>
                                          </p:spTgt>
                                        </p:tgtEl>
                                        <p:attrNameLst>
                                          <p:attrName>style.visibility</p:attrName>
                                        </p:attrNameLst>
                                      </p:cBhvr>
                                      <p:to>
                                        <p:strVal val="visible"/>
                                      </p:to>
                                    </p:set>
                                    <p:anim calcmode="lin" valueType="num">
                                      <p:cBhvr additive="base">
                                        <p:cTn id="158"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additive="base">
                                        <p:cTn id="159" dur="500" fill="hold"/>
                                        <p:tgtEl>
                                          <p:spTgt spid="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10" presetClass="entr" presetSubtype="0" fill="hold" nodeType="clickEffect">
                                  <p:stCondLst>
                                    <p:cond delay="0"/>
                                  </p:stCondLst>
                                  <p:childTnLst>
                                    <p:set>
                                      <p:cBhvr>
                                        <p:cTn id="163" dur="1" fill="hold">
                                          <p:stCondLst>
                                            <p:cond delay="0"/>
                                          </p:stCondLst>
                                        </p:cTn>
                                        <p:tgtEl>
                                          <p:spTgt spid="55"/>
                                        </p:tgtEl>
                                        <p:attrNameLst>
                                          <p:attrName>style.visibility</p:attrName>
                                        </p:attrNameLst>
                                      </p:cBhvr>
                                      <p:to>
                                        <p:strVal val="visible"/>
                                      </p:to>
                                    </p:set>
                                    <p:animEffect transition="in" filter="fade">
                                      <p:cBhvr>
                                        <p:cTn id="164" dur="2000"/>
                                        <p:tgtEl>
                                          <p:spTgt spid="55"/>
                                        </p:tgtEl>
                                      </p:cBhvr>
                                    </p:animEffect>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grpId="0" nodeType="clickEffect">
                                  <p:stCondLst>
                                    <p:cond delay="0"/>
                                  </p:stCondLst>
                                  <p:childTnLst>
                                    <p:set>
                                      <p:cBhvr>
                                        <p:cTn id="168" dur="1" fill="hold">
                                          <p:stCondLst>
                                            <p:cond delay="0"/>
                                          </p:stCondLst>
                                        </p:cTn>
                                        <p:tgtEl>
                                          <p:spTgt spid="50">
                                            <p:bg/>
                                          </p:spTgt>
                                        </p:tgtEl>
                                        <p:attrNameLst>
                                          <p:attrName>style.visibility</p:attrName>
                                        </p:attrNameLst>
                                      </p:cBhvr>
                                      <p:to>
                                        <p:strVal val="visible"/>
                                      </p:to>
                                    </p:set>
                                    <p:anim calcmode="lin" valueType="num">
                                      <p:cBhvr additive="base">
                                        <p:cTn id="169" dur="500" fill="hold"/>
                                        <p:tgtEl>
                                          <p:spTgt spid="50">
                                            <p:bg/>
                                          </p:spTgt>
                                        </p:tgtEl>
                                        <p:attrNameLst>
                                          <p:attrName>ppt_x</p:attrName>
                                        </p:attrNameLst>
                                      </p:cBhvr>
                                      <p:tavLst>
                                        <p:tav tm="0">
                                          <p:val>
                                            <p:strVal val="#ppt_x"/>
                                          </p:val>
                                        </p:tav>
                                        <p:tav tm="100000">
                                          <p:val>
                                            <p:strVal val="#ppt_x"/>
                                          </p:val>
                                        </p:tav>
                                      </p:tavLst>
                                    </p:anim>
                                    <p:anim calcmode="lin" valueType="num">
                                      <p:cBhvr additive="base">
                                        <p:cTn id="170" dur="500" fill="hold"/>
                                        <p:tgtEl>
                                          <p:spTgt spid="50">
                                            <p:bg/>
                                          </p:spTgt>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50">
                                            <p:txEl>
                                              <p:pRg st="0" end="0"/>
                                            </p:txEl>
                                          </p:spTgt>
                                        </p:tgtEl>
                                        <p:attrNameLst>
                                          <p:attrName>style.visibility</p:attrName>
                                        </p:attrNameLst>
                                      </p:cBhvr>
                                      <p:to>
                                        <p:strVal val="visible"/>
                                      </p:to>
                                    </p:set>
                                    <p:anim calcmode="lin" valueType="num">
                                      <p:cBhvr additive="base">
                                        <p:cTn id="173" dur="500" fill="hold"/>
                                        <p:tgtEl>
                                          <p:spTgt spid="50">
                                            <p:txEl>
                                              <p:pRg st="0" end="0"/>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5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allAtOnce"/>
      <p:bldP spid="39" grpId="0" build="allAtOnce"/>
      <p:bldP spid="40" grpId="0" build="allAtOnce" animBg="1"/>
      <p:bldP spid="41" grpId="0" build="allAtOnce" animBg="1"/>
      <p:bldP spid="42" grpId="0" build="allAtOnce" animBg="1"/>
      <p:bldP spid="43" grpId="0" build="allAtOnce" animBg="1"/>
      <p:bldP spid="50" grpId="0" build="allAtOnce" animBg="1"/>
      <p:bldP spid="86" grpId="0" build="allAtOnce" animBg="1"/>
      <p:bldP spid="87" grpId="0" build="allAtOnce" animBg="1"/>
      <p:bldP spid="88" grpId="0" build="allAtOnce" animBg="1"/>
      <p:bldP spid="89" grpId="0" build="allAtOnce" animBg="1"/>
      <p:bldP spid="93"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00034" y="142852"/>
            <a:ext cx="8229600" cy="989034"/>
          </a:xfrm>
        </p:spPr>
        <p:txBody>
          <a:bodyPr/>
          <a:lstStyle/>
          <a:p>
            <a:r>
              <a:rPr lang="el-GR" dirty="0" smtClean="0"/>
              <a:t>Ανάλυση/σχεδίαση αλγορίθμων</a:t>
            </a:r>
            <a:endParaRPr lang="el-GR" dirty="0"/>
          </a:p>
        </p:txBody>
      </p:sp>
      <p:sp>
        <p:nvSpPr>
          <p:cNvPr id="6" name="5 - Γελαστό πρόσωπο"/>
          <p:cNvSpPr/>
          <p:nvPr/>
        </p:nvSpPr>
        <p:spPr>
          <a:xfrm>
            <a:off x="3929058" y="3000372"/>
            <a:ext cx="642942" cy="64294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16 - Ελλειψοειδής επεξήγηση"/>
          <p:cNvSpPr/>
          <p:nvPr/>
        </p:nvSpPr>
        <p:spPr>
          <a:xfrm>
            <a:off x="1000100" y="3500438"/>
            <a:ext cx="1714512" cy="1143008"/>
          </a:xfrm>
          <a:prstGeom prst="wedgeEllipseCallout">
            <a:avLst>
              <a:gd name="adj1" fmla="val 124976"/>
              <a:gd name="adj2" fmla="val -444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πρόβλημα</a:t>
            </a:r>
            <a:endParaRPr lang="el-GR" dirty="0">
              <a:solidFill>
                <a:schemeClr val="tx1"/>
              </a:solidFill>
            </a:endParaRPr>
          </a:p>
        </p:txBody>
      </p:sp>
      <p:sp>
        <p:nvSpPr>
          <p:cNvPr id="18" name="17 - Ελλειψοειδής επεξήγηση"/>
          <p:cNvSpPr/>
          <p:nvPr/>
        </p:nvSpPr>
        <p:spPr>
          <a:xfrm>
            <a:off x="6000760" y="3429000"/>
            <a:ext cx="2000264" cy="1143008"/>
          </a:xfrm>
          <a:prstGeom prst="wedgeEllipseCallout">
            <a:avLst>
              <a:gd name="adj1" fmla="val -120642"/>
              <a:gd name="adj2" fmla="val -474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αλγόριθμος</a:t>
            </a:r>
            <a:endParaRPr lang="el-GR" dirty="0">
              <a:solidFill>
                <a:schemeClr val="tx1"/>
              </a:solidFill>
            </a:endParaRPr>
          </a:p>
        </p:txBody>
      </p:sp>
      <p:sp>
        <p:nvSpPr>
          <p:cNvPr id="19" name="18 - Επεξήγηση με παραλληλόγραμμο"/>
          <p:cNvSpPr/>
          <p:nvPr/>
        </p:nvSpPr>
        <p:spPr>
          <a:xfrm>
            <a:off x="6858016" y="2143116"/>
            <a:ext cx="1714512" cy="642942"/>
          </a:xfrm>
          <a:prstGeom prst="wedgeRectCallout">
            <a:avLst>
              <a:gd name="adj1" fmla="val -182165"/>
              <a:gd name="adj2" fmla="val 1425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Σχεδιαστής αλγορίθμων</a:t>
            </a:r>
            <a:endParaRPr lang="el-GR" dirty="0">
              <a:solidFill>
                <a:schemeClr val="tx1"/>
              </a:solidFill>
            </a:endParaRPr>
          </a:p>
        </p:txBody>
      </p:sp>
      <p:sp>
        <p:nvSpPr>
          <p:cNvPr id="24" name="23 - Επεξήγηση με σύννεφο"/>
          <p:cNvSpPr/>
          <p:nvPr/>
        </p:nvSpPr>
        <p:spPr>
          <a:xfrm>
            <a:off x="1214414" y="1714488"/>
            <a:ext cx="1643074" cy="785818"/>
          </a:xfrm>
          <a:prstGeom prst="cloudCallout">
            <a:avLst>
              <a:gd name="adj1" fmla="val 131966"/>
              <a:gd name="adj2" fmla="val 1620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Διαίρει και βασίλευε</a:t>
            </a:r>
            <a:endParaRPr lang="el-GR" sz="1400" dirty="0">
              <a:solidFill>
                <a:schemeClr val="tx1"/>
              </a:solidFill>
            </a:endParaRPr>
          </a:p>
        </p:txBody>
      </p:sp>
      <p:sp>
        <p:nvSpPr>
          <p:cNvPr id="25" name="24 - Επεξήγηση με σύννεφο"/>
          <p:cNvSpPr/>
          <p:nvPr/>
        </p:nvSpPr>
        <p:spPr>
          <a:xfrm>
            <a:off x="3143240" y="1643050"/>
            <a:ext cx="1714512" cy="785818"/>
          </a:xfrm>
          <a:prstGeom prst="cloudCallout">
            <a:avLst>
              <a:gd name="adj1" fmla="val 9967"/>
              <a:gd name="adj2" fmla="val 1177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Δυναμικός προγραμματισμός</a:t>
            </a:r>
          </a:p>
        </p:txBody>
      </p:sp>
      <p:sp>
        <p:nvSpPr>
          <p:cNvPr id="26" name="25 - Επεξήγηση με σύννεφο"/>
          <p:cNvSpPr/>
          <p:nvPr/>
        </p:nvSpPr>
        <p:spPr>
          <a:xfrm>
            <a:off x="5072066" y="1714488"/>
            <a:ext cx="1428760" cy="642942"/>
          </a:xfrm>
          <a:prstGeom prst="cloudCallout">
            <a:avLst>
              <a:gd name="adj1" fmla="val -90433"/>
              <a:gd name="adj2" fmla="val 156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Άπληστη μέθοδος</a:t>
            </a:r>
            <a:endParaRPr lang="el-GR" sz="1400" dirty="0">
              <a:solidFill>
                <a:schemeClr val="tx1"/>
              </a:solidFill>
            </a:endParaRPr>
          </a:p>
        </p:txBody>
      </p:sp>
      <p:sp>
        <p:nvSpPr>
          <p:cNvPr id="31" name="30 - Σταυρός"/>
          <p:cNvSpPr/>
          <p:nvPr/>
        </p:nvSpPr>
        <p:spPr>
          <a:xfrm>
            <a:off x="4000496" y="3643314"/>
            <a:ext cx="571504" cy="1214446"/>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Ορθογώνιο"/>
          <p:cNvSpPr/>
          <p:nvPr/>
        </p:nvSpPr>
        <p:spPr>
          <a:xfrm>
            <a:off x="5572132" y="4714884"/>
            <a:ext cx="1285884"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Διαδικαστικοί</a:t>
            </a:r>
          </a:p>
          <a:p>
            <a:pPr algn="ctr"/>
            <a:endParaRPr lang="el-GR" sz="1200" dirty="0">
              <a:solidFill>
                <a:schemeClr val="tx1"/>
              </a:solidFill>
            </a:endParaRPr>
          </a:p>
        </p:txBody>
      </p:sp>
      <p:sp>
        <p:nvSpPr>
          <p:cNvPr id="13" name="12 - Ορθογώνιο"/>
          <p:cNvSpPr/>
          <p:nvPr/>
        </p:nvSpPr>
        <p:spPr>
          <a:xfrm>
            <a:off x="7429520" y="4643446"/>
            <a:ext cx="1285884"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αναδρομικοί</a:t>
            </a:r>
            <a:endParaRPr lang="el-GR" sz="1400" dirty="0">
              <a:solidFill>
                <a:schemeClr val="tx1"/>
              </a:solidFill>
            </a:endParaRPr>
          </a:p>
        </p:txBody>
      </p:sp>
      <p:cxnSp>
        <p:nvCxnSpPr>
          <p:cNvPr id="15" name="14 - Ευθύγραμμο βέλος σύνδεσης"/>
          <p:cNvCxnSpPr>
            <a:endCxn id="12" idx="0"/>
          </p:cNvCxnSpPr>
          <p:nvPr/>
        </p:nvCxnSpPr>
        <p:spPr>
          <a:xfrm rot="10800000" flipV="1">
            <a:off x="6215074" y="4429132"/>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stCxn id="18" idx="5"/>
          </p:cNvCxnSpPr>
          <p:nvPr/>
        </p:nvCxnSpPr>
        <p:spPr>
          <a:xfrm rot="16200000" flipH="1">
            <a:off x="7663706" y="4449004"/>
            <a:ext cx="310266" cy="2214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21 - Έλλειψη"/>
          <p:cNvSpPr/>
          <p:nvPr/>
        </p:nvSpPr>
        <p:spPr>
          <a:xfrm>
            <a:off x="5929322" y="5214950"/>
            <a:ext cx="2143140" cy="5000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πολυπλοκότητα</a:t>
            </a:r>
            <a:endParaRPr lang="el-GR" sz="1400" dirty="0">
              <a:solidFill>
                <a:schemeClr val="tx1"/>
              </a:solidFill>
            </a:endParaRPr>
          </a:p>
        </p:txBody>
      </p:sp>
      <p:cxnSp>
        <p:nvCxnSpPr>
          <p:cNvPr id="32" name="31 - Ευθύγραμμο βέλος σύνδεσης"/>
          <p:cNvCxnSpPr/>
          <p:nvPr/>
        </p:nvCxnSpPr>
        <p:spPr>
          <a:xfrm>
            <a:off x="6286512" y="5000636"/>
            <a:ext cx="50006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 Ευθύγραμμο βέλος σύνδεσης"/>
          <p:cNvCxnSpPr/>
          <p:nvPr/>
        </p:nvCxnSpPr>
        <p:spPr>
          <a:xfrm rot="10800000" flipV="1">
            <a:off x="7500958" y="5000636"/>
            <a:ext cx="428628"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bg/>
                                          </p:spTgt>
                                        </p:tgtEl>
                                        <p:attrNameLst>
                                          <p:attrName>style.visibility</p:attrName>
                                        </p:attrNameLst>
                                      </p:cBhvr>
                                      <p:to>
                                        <p:strVal val="visible"/>
                                      </p:to>
                                    </p:set>
                                    <p:anim calcmode="lin" valueType="num">
                                      <p:cBhvr additive="base">
                                        <p:cTn id="7" dur="500" fill="hold"/>
                                        <p:tgtEl>
                                          <p:spTgt spid="1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9">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 calcmode="lin" valueType="num">
                                      <p:cBhvr additive="base">
                                        <p:cTn id="11"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
                                            <p:bg/>
                                          </p:spTgt>
                                        </p:tgtEl>
                                        <p:attrNameLst>
                                          <p:attrName>style.visibility</p:attrName>
                                        </p:attrNameLst>
                                      </p:cBhvr>
                                      <p:to>
                                        <p:strVal val="visible"/>
                                      </p:to>
                                    </p:set>
                                    <p:anim calcmode="lin" valueType="num">
                                      <p:cBhvr additive="base">
                                        <p:cTn id="17" dur="500" fill="hold"/>
                                        <p:tgtEl>
                                          <p:spTgt spid="17">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17">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
                                            <p:txEl>
                                              <p:pRg st="0" end="0"/>
                                            </p:txEl>
                                          </p:spTgt>
                                        </p:tgtEl>
                                        <p:attrNameLst>
                                          <p:attrName>style.visibility</p:attrName>
                                        </p:attrNameLst>
                                      </p:cBhvr>
                                      <p:to>
                                        <p:strVal val="visible"/>
                                      </p:to>
                                    </p:set>
                                    <p:anim calcmode="lin" valueType="num">
                                      <p:cBhvr additive="base">
                                        <p:cTn id="2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8">
                                            <p:bg/>
                                          </p:spTgt>
                                        </p:tgtEl>
                                        <p:attrNameLst>
                                          <p:attrName>style.visibility</p:attrName>
                                        </p:attrNameLst>
                                      </p:cBhvr>
                                      <p:to>
                                        <p:strVal val="visible"/>
                                      </p:to>
                                    </p:set>
                                    <p:anim calcmode="lin" valueType="num">
                                      <p:cBhvr additive="base">
                                        <p:cTn id="27" dur="500" fill="hold"/>
                                        <p:tgtEl>
                                          <p:spTgt spid="18">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18">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 calcmode="lin" valueType="num">
                                      <p:cBhvr additive="base">
                                        <p:cTn id="3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bg/>
                                          </p:spTgt>
                                        </p:tgtEl>
                                        <p:attrNameLst>
                                          <p:attrName>style.visibility</p:attrName>
                                        </p:attrNameLst>
                                      </p:cBhvr>
                                      <p:to>
                                        <p:strVal val="visible"/>
                                      </p:to>
                                    </p:set>
                                    <p:anim calcmode="lin" valueType="num">
                                      <p:cBhvr additive="base">
                                        <p:cTn id="37" dur="500" fill="hold"/>
                                        <p:tgtEl>
                                          <p:spTgt spid="24">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4">
                                            <p:bg/>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4">
                                            <p:txEl>
                                              <p:pRg st="0" end="0"/>
                                            </p:txEl>
                                          </p:spTgt>
                                        </p:tgtEl>
                                        <p:attrNameLst>
                                          <p:attrName>style.visibility</p:attrName>
                                        </p:attrNameLst>
                                      </p:cBhvr>
                                      <p:to>
                                        <p:strVal val="visible"/>
                                      </p:to>
                                    </p:set>
                                    <p:anim calcmode="lin" valueType="num">
                                      <p:cBhvr additive="base">
                                        <p:cTn id="41"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bg/>
                                          </p:spTgt>
                                        </p:tgtEl>
                                        <p:attrNameLst>
                                          <p:attrName>style.visibility</p:attrName>
                                        </p:attrNameLst>
                                      </p:cBhvr>
                                      <p:to>
                                        <p:strVal val="visible"/>
                                      </p:to>
                                    </p:set>
                                    <p:anim calcmode="lin" valueType="num">
                                      <p:cBhvr additive="base">
                                        <p:cTn id="47" dur="500" fill="hold"/>
                                        <p:tgtEl>
                                          <p:spTgt spid="25">
                                            <p:bg/>
                                          </p:spTgt>
                                        </p:tgtEl>
                                        <p:attrNameLst>
                                          <p:attrName>ppt_x</p:attrName>
                                        </p:attrNameLst>
                                      </p:cBhvr>
                                      <p:tavLst>
                                        <p:tav tm="0">
                                          <p:val>
                                            <p:strVal val="#ppt_x"/>
                                          </p:val>
                                        </p:tav>
                                        <p:tav tm="100000">
                                          <p:val>
                                            <p:strVal val="#ppt_x"/>
                                          </p:val>
                                        </p:tav>
                                      </p:tavLst>
                                    </p:anim>
                                    <p:anim calcmode="lin" valueType="num">
                                      <p:cBhvr additive="base">
                                        <p:cTn id="48" dur="500" fill="hold"/>
                                        <p:tgtEl>
                                          <p:spTgt spid="25">
                                            <p:bg/>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5">
                                            <p:txEl>
                                              <p:pRg st="0" end="0"/>
                                            </p:txEl>
                                          </p:spTgt>
                                        </p:tgtEl>
                                        <p:attrNameLst>
                                          <p:attrName>style.visibility</p:attrName>
                                        </p:attrNameLst>
                                      </p:cBhvr>
                                      <p:to>
                                        <p:strVal val="visible"/>
                                      </p:to>
                                    </p:set>
                                    <p:anim calcmode="lin" valueType="num">
                                      <p:cBhvr additive="base">
                                        <p:cTn id="51"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6">
                                            <p:bg/>
                                          </p:spTgt>
                                        </p:tgtEl>
                                        <p:attrNameLst>
                                          <p:attrName>style.visibility</p:attrName>
                                        </p:attrNameLst>
                                      </p:cBhvr>
                                      <p:to>
                                        <p:strVal val="visible"/>
                                      </p:to>
                                    </p:set>
                                    <p:anim calcmode="lin" valueType="num">
                                      <p:cBhvr additive="base">
                                        <p:cTn id="57" dur="500" fill="hold"/>
                                        <p:tgtEl>
                                          <p:spTgt spid="26">
                                            <p:bg/>
                                          </p:spTgt>
                                        </p:tgtEl>
                                        <p:attrNameLst>
                                          <p:attrName>ppt_x</p:attrName>
                                        </p:attrNameLst>
                                      </p:cBhvr>
                                      <p:tavLst>
                                        <p:tav tm="0">
                                          <p:val>
                                            <p:strVal val="#ppt_x"/>
                                          </p:val>
                                        </p:tav>
                                        <p:tav tm="100000">
                                          <p:val>
                                            <p:strVal val="#ppt_x"/>
                                          </p:val>
                                        </p:tav>
                                      </p:tavLst>
                                    </p:anim>
                                    <p:anim calcmode="lin" valueType="num">
                                      <p:cBhvr additive="base">
                                        <p:cTn id="58" dur="500" fill="hold"/>
                                        <p:tgtEl>
                                          <p:spTgt spid="26">
                                            <p:bg/>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6">
                                            <p:txEl>
                                              <p:pRg st="0" end="0"/>
                                            </p:txEl>
                                          </p:spTgt>
                                        </p:tgtEl>
                                        <p:attrNameLst>
                                          <p:attrName>style.visibility</p:attrName>
                                        </p:attrNameLst>
                                      </p:cBhvr>
                                      <p:to>
                                        <p:strVal val="visible"/>
                                      </p:to>
                                    </p:set>
                                    <p:anim calcmode="lin" valueType="num">
                                      <p:cBhvr additive="base">
                                        <p:cTn id="61"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allAtOnce" animBg="1"/>
      <p:bldP spid="18" grpId="0" build="allAtOnce" animBg="1"/>
      <p:bldP spid="19" grpId="0" build="allAtOnce" animBg="1"/>
      <p:bldP spid="24" grpId="0" build="allAtOnce" animBg="1"/>
      <p:bldP spid="25" grpId="0" build="allAtOnce" animBg="1"/>
      <p:bldP spid="26"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857232"/>
            <a:ext cx="8229600" cy="1000132"/>
          </a:xfrm>
        </p:spPr>
        <p:txBody>
          <a:bodyPr>
            <a:normAutofit fontScale="90000"/>
          </a:bodyPr>
          <a:lstStyle/>
          <a:p>
            <a:r>
              <a:rPr lang="el-GR" dirty="0" smtClean="0"/>
              <a:t>Ανάλυση/σχεδίαση αλγορίθμων</a:t>
            </a:r>
            <a:br>
              <a:rPr lang="el-GR" dirty="0" smtClean="0"/>
            </a:br>
            <a:endParaRPr lang="el-GR" dirty="0"/>
          </a:p>
        </p:txBody>
      </p:sp>
      <p:sp>
        <p:nvSpPr>
          <p:cNvPr id="3" name="2 - Θέση περιεχομένου"/>
          <p:cNvSpPr>
            <a:spLocks noGrp="1"/>
          </p:cNvSpPr>
          <p:nvPr>
            <p:ph idx="1"/>
          </p:nvPr>
        </p:nvSpPr>
        <p:spPr>
          <a:xfrm>
            <a:off x="457200" y="2071678"/>
            <a:ext cx="8229600" cy="4054485"/>
          </a:xfrm>
        </p:spPr>
        <p:txBody>
          <a:bodyPr>
            <a:normAutofit fontScale="85000" lnSpcReduction="20000"/>
          </a:bodyPr>
          <a:lstStyle/>
          <a:p>
            <a:pPr algn="ctr">
              <a:buNone/>
            </a:pPr>
            <a:r>
              <a:rPr lang="el-GR" dirty="0" smtClean="0">
                <a:solidFill>
                  <a:srgbClr val="FF0000"/>
                </a:solidFill>
              </a:rPr>
              <a:t>Συμπέρασμα</a:t>
            </a:r>
            <a:br>
              <a:rPr lang="el-GR" dirty="0" smtClean="0">
                <a:solidFill>
                  <a:srgbClr val="FF0000"/>
                </a:solidFill>
              </a:rPr>
            </a:br>
            <a:r>
              <a:rPr lang="el-GR" dirty="0" smtClean="0"/>
              <a:t>Ο σχεδιαστής αλγορίθμων έχει σαν βασική εργασία να λαμβάνει ένα πρόβλημα  που του διατυπώνεται ,να το μελετά ,να το μοντελοποιεί (Ανάλυση προβλήματος) και να παράγει σαν έξοδο έναν αλγόριθμο (αποδοτικό διαδικαστικό ή αναδρομικό) που το επιλύει, χρησιμοποιώντας τεχνικές σχεδίασης όπως :</a:t>
            </a:r>
            <a:br>
              <a:rPr lang="el-GR" dirty="0" smtClean="0"/>
            </a:br>
            <a:r>
              <a:rPr lang="el-GR" dirty="0" smtClean="0"/>
              <a:t/>
            </a:r>
            <a:br>
              <a:rPr lang="el-GR" dirty="0" smtClean="0"/>
            </a:br>
            <a:r>
              <a:rPr lang="el-GR" dirty="0" smtClean="0"/>
              <a:t>Μέθοδος διαίρει και βασίλευε</a:t>
            </a:r>
            <a:br>
              <a:rPr lang="el-GR" dirty="0" smtClean="0"/>
            </a:br>
            <a:r>
              <a:rPr lang="el-GR" dirty="0" smtClean="0"/>
              <a:t>Δυναμικός προγραμματισμός</a:t>
            </a:r>
            <a:br>
              <a:rPr lang="el-GR" dirty="0" smtClean="0"/>
            </a:br>
            <a:r>
              <a:rPr lang="el-GR" dirty="0" smtClean="0"/>
              <a:t>Άπληστη μέθοδος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714356"/>
            <a:ext cx="7772400" cy="1470025"/>
          </a:xfrm>
        </p:spPr>
        <p:txBody>
          <a:bodyPr>
            <a:normAutofit/>
          </a:bodyPr>
          <a:lstStyle/>
          <a:p>
            <a:r>
              <a:rPr lang="el-GR" dirty="0" smtClean="0"/>
              <a:t>Πολυπλοκότητα αλγορίθμων</a:t>
            </a:r>
            <a:br>
              <a:rPr lang="el-GR" dirty="0" smtClean="0"/>
            </a:br>
            <a:endParaRPr lang="el-GR" dirty="0"/>
          </a:p>
        </p:txBody>
      </p:sp>
      <p:sp>
        <p:nvSpPr>
          <p:cNvPr id="3" name="2 - Υπότιτλος"/>
          <p:cNvSpPr>
            <a:spLocks noGrp="1"/>
          </p:cNvSpPr>
          <p:nvPr>
            <p:ph type="subTitle" idx="1"/>
          </p:nvPr>
        </p:nvSpPr>
        <p:spPr>
          <a:xfrm>
            <a:off x="1071538" y="1857364"/>
            <a:ext cx="6629424" cy="1752600"/>
          </a:xfrm>
        </p:spPr>
        <p:txBody>
          <a:bodyPr>
            <a:normAutofit fontScale="70000" lnSpcReduction="20000"/>
          </a:bodyPr>
          <a:lstStyle/>
          <a:p>
            <a:r>
              <a:rPr lang="el-GR" dirty="0" smtClean="0">
                <a:solidFill>
                  <a:schemeClr val="tx1"/>
                </a:solidFill>
              </a:rPr>
              <a:t> </a:t>
            </a:r>
          </a:p>
          <a:p>
            <a:r>
              <a:rPr lang="el-GR" dirty="0" smtClean="0">
                <a:solidFill>
                  <a:schemeClr val="tx1"/>
                </a:solidFill>
              </a:rPr>
              <a:t>Η Πολυπλοκότητα αλγορίθμων μετρά χρησιμοποιώντας μαθηματικά εργαλεία την ποιότητα /αποδοτικότητα</a:t>
            </a:r>
          </a:p>
          <a:p>
            <a:r>
              <a:rPr lang="el-GR" dirty="0" smtClean="0">
                <a:solidFill>
                  <a:schemeClr val="tx1"/>
                </a:solidFill>
              </a:rPr>
              <a:t>ενός αλγορίθμου διαδικαστικού ή αναδρομικού </a:t>
            </a:r>
            <a:endParaRPr lang="el-GR" dirty="0">
              <a:solidFill>
                <a:schemeClr val="tx1"/>
              </a:solidFill>
            </a:endParaRPr>
          </a:p>
        </p:txBody>
      </p:sp>
      <p:sp>
        <p:nvSpPr>
          <p:cNvPr id="4" name="2 - Υπότιτλος"/>
          <p:cNvSpPr txBox="1">
            <a:spLocks/>
          </p:cNvSpPr>
          <p:nvPr/>
        </p:nvSpPr>
        <p:spPr>
          <a:xfrm>
            <a:off x="1071538" y="3643314"/>
            <a:ext cx="6629424" cy="2143140"/>
          </a:xfrm>
          <a:prstGeom prst="rect">
            <a:avLst/>
          </a:prstGeom>
        </p:spPr>
        <p:txBody>
          <a:bodyPr vert="horz" lIns="91440" tIns="45720" rIns="91440" bIns="45720" rtlCol="0">
            <a:normAutofit fontScale="47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3200" b="0" i="0"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l-GR" sz="3200" b="0" i="0" u="none" strike="noStrike" kern="1200" cap="none" spc="0" normalizeH="0" baseline="0" noProof="0" dirty="0" smtClean="0">
                <a:ln>
                  <a:noFill/>
                </a:ln>
                <a:solidFill>
                  <a:schemeClr val="tx1"/>
                </a:solidFill>
                <a:effectLst/>
                <a:uLnTx/>
                <a:uFillTx/>
                <a:latin typeface="+mn-lt"/>
                <a:ea typeface="+mn-ea"/>
                <a:cs typeface="+mn-cs"/>
              </a:rPr>
              <a:t>Διαδικαστικός αλγόριθμο</a:t>
            </a:r>
            <a:r>
              <a:rPr lang="el-GR" sz="3200" dirty="0" smtClean="0"/>
              <a:t>ς είναι μια διαδικασία που υλοποιείται με στοιχειώδης πράξεις που εκτελεί μια συνήθης γλώσσα προγραμματισμού όπως: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l-GR" sz="3200" dirty="0" smtClean="0"/>
          </a:p>
          <a:p>
            <a:pPr marL="0" marR="0" lvl="0"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lang="el-GR" sz="3200" dirty="0" smtClean="0"/>
              <a:t>Δομές επανάληψης</a:t>
            </a:r>
          </a:p>
          <a:p>
            <a:pPr marL="0" marR="0" lvl="0"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lang="el-GR" sz="3200" dirty="0" smtClean="0"/>
              <a:t> Δομές επιλογής</a:t>
            </a:r>
          </a:p>
          <a:p>
            <a:pPr marL="0" marR="0" lvl="0"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lang="el-GR" sz="3200" dirty="0" smtClean="0"/>
              <a:t> Εντολές εκχώρησης</a:t>
            </a:r>
          </a:p>
          <a:p>
            <a:pPr marL="0" marR="0" lvl="0" indent="0" algn="ctr" defTabSz="914400" rtl="0" eaLnBrk="1" fontAlgn="auto" latinLnBrk="0" hangingPunct="1">
              <a:lnSpc>
                <a:spcPct val="100000"/>
              </a:lnSpc>
              <a:spcBef>
                <a:spcPct val="20000"/>
              </a:spcBef>
              <a:spcAft>
                <a:spcPts val="0"/>
              </a:spcAft>
              <a:buClrTx/>
              <a:buSzTx/>
              <a:buFont typeface="Arial" pitchFamily="34" charset="0"/>
              <a:buChar char="•"/>
              <a:tabLst/>
              <a:defRPr/>
            </a:pPr>
            <a:r>
              <a:rPr lang="el-GR" sz="3200" dirty="0" smtClean="0"/>
              <a:t>Αριθμητικές πράξεις</a:t>
            </a: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Πολυπλοκότητα αλγορίθμων</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solidFill>
                  <a:srgbClr val="FF0000"/>
                </a:solidFill>
              </a:rPr>
              <a:t>Χρονική πολυπλοκότητα </a:t>
            </a:r>
            <a:r>
              <a:rPr lang="el-GR" dirty="0" smtClean="0"/>
              <a:t>ενός αλγορίθμου είναι μια συνάρτηση που υπολογίζει πόσες πράξεις (αναθέσεις συγκρίσεις και αριθμητικές πράξεις ) γίνονται ως συνάρτηση του πλήθους των δεδομένων της εισόδου.</a:t>
            </a:r>
          </a:p>
          <a:p>
            <a:r>
              <a:rPr lang="el-GR" dirty="0" smtClean="0"/>
              <a:t>Μετράμε τις πράξεις και όχι το χρόνο γιατί αλλάζουν οι ταχύτητες των υπολογιστικών συστημάτων. </a:t>
            </a:r>
          </a:p>
          <a:p>
            <a:r>
              <a:rPr lang="el-GR" dirty="0" smtClean="0"/>
              <a:t>Συνάρτηση πολυπλοκότητας (</a:t>
            </a:r>
            <a:r>
              <a:rPr lang="en-US" dirty="0" smtClean="0"/>
              <a:t>insertion sort):T(n)=n</a:t>
            </a:r>
            <a:r>
              <a:rPr lang="en-US" baseline="30000" dirty="0" smtClean="0"/>
              <a:t>2</a:t>
            </a:r>
            <a:r>
              <a:rPr lang="en-US" dirty="0" smtClean="0"/>
              <a:t>+3n (n:</a:t>
            </a:r>
            <a:r>
              <a:rPr lang="el-GR" dirty="0" smtClean="0"/>
              <a:t>πλήθος μεταβλητών)</a:t>
            </a:r>
            <a:endParaRPr lang="en-US" dirty="0" smtClean="0"/>
          </a:p>
          <a:p>
            <a:r>
              <a:rPr lang="el-GR" dirty="0" smtClean="0"/>
              <a:t>Συνάρτηση πολυπλοκότητας </a:t>
            </a:r>
            <a:r>
              <a:rPr lang="en-US" dirty="0" err="1" smtClean="0"/>
              <a:t>linearSearch</a:t>
            </a:r>
            <a:r>
              <a:rPr lang="en-US" dirty="0" smtClean="0"/>
              <a:t>):T(n)=n (n:</a:t>
            </a:r>
            <a:r>
              <a:rPr lang="el-GR" dirty="0" smtClean="0"/>
              <a:t>πλήθος μεταβλητών)</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Μέθοδος διαίρει και βασίλευε</a:t>
            </a:r>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554</Words>
  <Application>Microsoft Office PowerPoint</Application>
  <PresentationFormat>Προβολή στην οθόνη (4:3)</PresentationFormat>
  <Paragraphs>80</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ΚΕΦΑΛΑΙΟ 4 ΒΙΒΛΙΟ ΑΕΠΠ</vt:lpstr>
      <vt:lpstr>4.1 Ανάλυση προβλήματος</vt:lpstr>
      <vt:lpstr>4.1 Ανάλυση προβλήματος</vt:lpstr>
      <vt:lpstr>Παράδειγμα. Έστω ότι αντιμετωπίζουμε το πρόβλημα ενός ταχυδρομικού διανομέα, που πρέπει να ξεκινήσει από ένα χωριό, να επισκεφθεί έναν αριθμό από γειτονικά χωριά, για να μοιράσει ένα σύνολο επιστολών και να επιστρέψει στο χωριό, από όπου ξεκίνησε περνώντας μόνο μία φορά από κάθε χωριό. Το πρόβλημα έγκειται στην εύρεση της καλύτερης διαδρομής, έτσι ώστε ο διανομέας να διανύσει το μικρότερο δυνατό αριθμό χιλιομέτρων.</vt:lpstr>
      <vt:lpstr>Ανάλυση/σχεδίαση αλγορίθμων</vt:lpstr>
      <vt:lpstr>Ανάλυση/σχεδίαση αλγορίθμων </vt:lpstr>
      <vt:lpstr>Πολυπλοκότητα αλγορίθμων </vt:lpstr>
      <vt:lpstr>Πολυπλοκότητα αλγορίθμων</vt:lpstr>
      <vt:lpstr>Μέθοδος διαίρει και βασίλευε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stav pozatz</dc:creator>
  <cp:lastModifiedBy>Microsoft</cp:lastModifiedBy>
  <cp:revision>56</cp:revision>
  <dcterms:created xsi:type="dcterms:W3CDTF">2020-03-11T04:54:12Z</dcterms:created>
  <dcterms:modified xsi:type="dcterms:W3CDTF">2020-03-21T08:49:23Z</dcterms:modified>
</cp:coreProperties>
</file>