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72" r:id="rId2"/>
    <p:sldId id="273" r:id="rId3"/>
    <p:sldId id="274" r:id="rId4"/>
    <p:sldId id="275" r:id="rId5"/>
    <p:sldId id="276" r:id="rId6"/>
    <p:sldId id="278" r:id="rId7"/>
    <p:sldId id="277" r:id="rId8"/>
    <p:sldId id="279" r:id="rId9"/>
    <p:sldId id="283" r:id="rId10"/>
    <p:sldId id="280" r:id="rId11"/>
    <p:sldId id="281" r:id="rId12"/>
    <p:sldId id="282" r:id="rId13"/>
    <p:sldId id="257" r:id="rId14"/>
    <p:sldId id="258" r:id="rId15"/>
    <p:sldId id="259" r:id="rId16"/>
    <p:sldId id="266" r:id="rId17"/>
    <p:sldId id="268" r:id="rId18"/>
    <p:sldId id="269" r:id="rId19"/>
    <p:sldId id="267" r:id="rId20"/>
    <p:sldId id="270" r:id="rId21"/>
    <p:sldId id="271" r:id="rId22"/>
    <p:sldId id="260" r:id="rId23"/>
    <p:sldId id="261" r:id="rId24"/>
    <p:sldId id="262" r:id="rId25"/>
    <p:sldId id="263" r:id="rId26"/>
    <p:sldId id="264" r:id="rId27"/>
    <p:sldId id="265"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Στρογγυλεμένο ορθογώνιο"/>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Τίτλος"/>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smtClean="0"/>
              <a:t>Kλικ για επεξεργασία του τίτλου</a:t>
            </a:r>
            <a:endParaRPr kumimoji="0" lang="en-US"/>
          </a:p>
        </p:txBody>
      </p:sp>
      <p:sp>
        <p:nvSpPr>
          <p:cNvPr id="20" name="19 - Υπότιτλος"/>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19" name="18 - Θέση ημερομηνίας"/>
          <p:cNvSpPr>
            <a:spLocks noGrp="1"/>
          </p:cNvSpPr>
          <p:nvPr>
            <p:ph type="dt" sz="half" idx="10"/>
          </p:nvPr>
        </p:nvSpPr>
        <p:spPr/>
        <p:txBody>
          <a:bodyPr/>
          <a:lstStyle>
            <a:extLst/>
          </a:lstStyle>
          <a:p>
            <a:fld id="{5A6DDD8D-5A14-4782-AB9C-C6B443A81F19}" type="datetimeFigureOut">
              <a:rPr lang="el-GR" smtClean="0"/>
              <a:pPr/>
              <a:t>4/2/2022</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11" name="10 - Θέση αριθμού διαφάνειας"/>
          <p:cNvSpPr>
            <a:spLocks noGrp="1"/>
          </p:cNvSpPr>
          <p:nvPr>
            <p:ph type="sldNum" sz="quarter" idx="12"/>
          </p:nvPr>
        </p:nvSpPr>
        <p:spPr/>
        <p:txBody>
          <a:bodyPr/>
          <a:lstStyle>
            <a:extLst/>
          </a:lstStyle>
          <a:p>
            <a:fld id="{0E971249-1883-463C-881B-166D0B60D83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02920" y="530352"/>
            <a:ext cx="8183880" cy="4187952"/>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A6DDD8D-5A14-4782-AB9C-C6B443A81F19}" type="datetimeFigureOut">
              <a:rPr lang="el-GR" smtClean="0"/>
              <a:pPr/>
              <a:t>4/2/2022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E971249-1883-463C-881B-166D0B60D83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533404"/>
            <a:ext cx="1981200" cy="5257799"/>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33400" y="533402"/>
            <a:ext cx="5943600" cy="525780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A6DDD8D-5A14-4782-AB9C-C6B443A81F19}" type="datetimeFigureOut">
              <a:rPr lang="el-GR" smtClean="0"/>
              <a:pPr/>
              <a:t>4/2/2022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E971249-1883-463C-881B-166D0B60D83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502920" y="530352"/>
            <a:ext cx="8183880" cy="4187952"/>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A6DDD8D-5A14-4782-AB9C-C6B443A81F19}" type="datetimeFigureOut">
              <a:rPr lang="el-GR" smtClean="0"/>
              <a:pPr/>
              <a:t>4/2/2022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E971249-1883-463C-881B-166D0B60D83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13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Στρογγυλεμένο ορθογώνιο"/>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5A6DDD8D-5A14-4782-AB9C-C6B443A81F19}" type="datetimeFigureOut">
              <a:rPr lang="el-GR" smtClean="0"/>
              <a:pPr/>
              <a:t>4/2/2022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E971249-1883-463C-881B-166D0B60D83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A6DDD8D-5A14-4782-AB9C-C6B443A81F19}" type="datetimeFigureOut">
              <a:rPr lang="el-GR" smtClean="0"/>
              <a:pPr/>
              <a:t>4/2/2022</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E971249-1883-463C-881B-166D0B60D83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nchor="b"/>
          <a:lstStyle>
            <a:lvl1pPr>
              <a:defRPr b="1"/>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5A6DDD8D-5A14-4782-AB9C-C6B443A81F19}" type="datetimeFigureOut">
              <a:rPr lang="el-GR" smtClean="0"/>
              <a:pPr/>
              <a:t>4/2/2022</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0E971249-1883-463C-881B-166D0B60D83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5A6DDD8D-5A14-4782-AB9C-C6B443A81F19}" type="datetimeFigureOut">
              <a:rPr lang="el-GR" smtClean="0"/>
              <a:pPr/>
              <a:t>4/2/2022</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0E971249-1883-463C-881B-166D0B60D83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5A6DDD8D-5A14-4782-AB9C-C6B443A81F19}" type="datetimeFigureOut">
              <a:rPr lang="el-GR" smtClean="0"/>
              <a:pPr/>
              <a:t>4/2/2022</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0E971249-1883-463C-881B-166D0B60D83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A6DDD8D-5A14-4782-AB9C-C6B443A81F19}" type="datetimeFigureOut">
              <a:rPr lang="el-GR" smtClean="0"/>
              <a:pPr/>
              <a:t>4/2/2022</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E971249-1883-463C-881B-166D0B60D83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Στρογγύλεμα μίας γωνίας ορθογωνίου"/>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A6DDD8D-5A14-4782-AB9C-C6B443A81F19}" type="datetimeFigureOut">
              <a:rPr lang="el-GR" smtClean="0"/>
              <a:pPr/>
              <a:t>4/2/2022</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E971249-1883-463C-881B-166D0B60D83D}" type="slidenum">
              <a:rPr lang="el-GR" smtClean="0"/>
              <a:pPr/>
              <a:t>‹#›</a:t>
            </a:fld>
            <a:endParaRPr lang="el-GR"/>
          </a:p>
        </p:txBody>
      </p:sp>
      <p:sp>
        <p:nvSpPr>
          <p:cNvPr id="3" name="2 - Θέση εικόνας"/>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Στρογγυλεμένο ορθογώνιο"/>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 Θέση τίτλου"/>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l-GR" smtClean="0"/>
              <a:t>Kλικ για επεξεργασία του τίτλου</a:t>
            </a:r>
            <a:endParaRPr kumimoji="0" lang="en-US"/>
          </a:p>
        </p:txBody>
      </p:sp>
      <p:sp>
        <p:nvSpPr>
          <p:cNvPr id="4" name="3 - Θέση κειμένου"/>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5" name="24 - Θέση ημερομηνίας"/>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A6DDD8D-5A14-4782-AB9C-C6B443A81F19}" type="datetimeFigureOut">
              <a:rPr lang="el-GR" smtClean="0"/>
              <a:pPr/>
              <a:t>4/2/2022</a:t>
            </a:fld>
            <a:endParaRPr lang="el-GR"/>
          </a:p>
        </p:txBody>
      </p:sp>
      <p:sp>
        <p:nvSpPr>
          <p:cNvPr id="18" name="17 - Θέση υποσέλιδου"/>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a:p>
        </p:txBody>
      </p:sp>
      <p:sp>
        <p:nvSpPr>
          <p:cNvPr id="5" name="4 - Θέση αριθμού διαφάνειας"/>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E971249-1883-463C-881B-166D0B60D83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Δομές δεδομένων και Αλγόριθμοι</a:t>
            </a:r>
            <a:endParaRPr lang="el-GR" dirty="0"/>
          </a:p>
        </p:txBody>
      </p:sp>
      <p:sp>
        <p:nvSpPr>
          <p:cNvPr id="3" name="2 - Υπότιτλος"/>
          <p:cNvSpPr>
            <a:spLocks noGrp="1"/>
          </p:cNvSpPr>
          <p:nvPr>
            <p:ph type="subTitle" idx="1"/>
          </p:nvPr>
        </p:nvSpPr>
        <p:spPr/>
        <p:txBody>
          <a:bodyPr/>
          <a:lstStyle/>
          <a:p>
            <a:r>
              <a:rPr lang="el-GR" dirty="0" smtClean="0"/>
              <a:t>Δεδομένα</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571480"/>
            <a:ext cx="8183880" cy="1051560"/>
          </a:xfrm>
        </p:spPr>
        <p:txBody>
          <a:bodyPr>
            <a:normAutofit fontScale="90000"/>
          </a:bodyPr>
          <a:lstStyle/>
          <a:p>
            <a:pPr algn="ctr"/>
            <a:r>
              <a:rPr lang="el-GR" dirty="0" smtClean="0"/>
              <a:t>Πότε πρέπει να χρησιμοποιούνται πίνακες</a:t>
            </a:r>
            <a:endParaRPr lang="el-GR" dirty="0"/>
          </a:p>
        </p:txBody>
      </p:sp>
      <p:sp>
        <p:nvSpPr>
          <p:cNvPr id="3" name="2 - Θέση περιεχομένου"/>
          <p:cNvSpPr>
            <a:spLocks noGrp="1"/>
          </p:cNvSpPr>
          <p:nvPr>
            <p:ph idx="1"/>
          </p:nvPr>
        </p:nvSpPr>
        <p:spPr>
          <a:xfrm>
            <a:off x="500034" y="1571612"/>
            <a:ext cx="8183880" cy="4187952"/>
          </a:xfrm>
        </p:spPr>
        <p:txBody>
          <a:bodyPr/>
          <a:lstStyle/>
          <a:p>
            <a:r>
              <a:rPr lang="el-GR" dirty="0" smtClean="0"/>
              <a:t>Η χρήση πινάκων είναι ένας βολικός τρόπος για τη διαχείριση πολλών δεδομένων ιδίου τύπου, αλλά συχνά η χρήση τους είναι περιττή και </a:t>
            </a:r>
            <a:r>
              <a:rPr lang="el-GR" dirty="0" smtClean="0"/>
              <a:t>επιζήμια </a:t>
            </a:r>
            <a:r>
              <a:rPr lang="el-GR" dirty="0" smtClean="0"/>
              <a:t>στην ανάπτυξη του προγράμματος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358246" cy="1000132"/>
          </a:xfrm>
        </p:spPr>
        <p:txBody>
          <a:bodyPr>
            <a:normAutofit fontScale="90000"/>
          </a:bodyPr>
          <a:lstStyle/>
          <a:p>
            <a:pPr algn="ctr"/>
            <a:r>
              <a:rPr lang="el-GR" sz="3200" dirty="0" smtClean="0"/>
              <a:t>Μειονεκτήματα </a:t>
            </a:r>
            <a:r>
              <a:rPr lang="el-GR" sz="3200" dirty="0" smtClean="0"/>
              <a:t>από τη χρήση πινάκων</a:t>
            </a:r>
            <a:r>
              <a:rPr lang="el-GR" sz="3200" dirty="0" smtClean="0"/>
              <a:t>.</a:t>
            </a:r>
            <a:endParaRPr lang="el-GR" dirty="0"/>
          </a:p>
        </p:txBody>
      </p:sp>
      <p:sp>
        <p:nvSpPr>
          <p:cNvPr id="3" name="2 - Θέση περιεχομένου"/>
          <p:cNvSpPr>
            <a:spLocks noGrp="1"/>
          </p:cNvSpPr>
          <p:nvPr>
            <p:ph idx="1"/>
          </p:nvPr>
        </p:nvSpPr>
        <p:spPr>
          <a:xfrm>
            <a:off x="571472" y="1643050"/>
            <a:ext cx="8183880" cy="4187952"/>
          </a:xfrm>
        </p:spPr>
        <p:txBody>
          <a:bodyPr>
            <a:normAutofit fontScale="70000" lnSpcReduction="20000"/>
          </a:bodyPr>
          <a:lstStyle/>
          <a:p>
            <a:r>
              <a:rPr lang="el-GR" dirty="0" smtClean="0">
                <a:solidFill>
                  <a:srgbClr val="FF0000"/>
                </a:solidFill>
              </a:rPr>
              <a:t>Οι πίνακες απαιτούν μνήμη</a:t>
            </a:r>
            <a:r>
              <a:rPr lang="el-GR" dirty="0" smtClean="0"/>
              <a:t>. Κάθε πίνακας δεσμεύει από την αρχή του </a:t>
            </a:r>
            <a:r>
              <a:rPr lang="el-GR" dirty="0" smtClean="0"/>
              <a:t>προγράμματος </a:t>
            </a:r>
            <a:r>
              <a:rPr lang="el-GR" dirty="0" smtClean="0"/>
              <a:t>πολλές θέσεις μνήμης. Σε ένα μεγάλο και σύνθετο </a:t>
            </a:r>
            <a:r>
              <a:rPr lang="el-GR" dirty="0" smtClean="0"/>
              <a:t>πρόγραμμα </a:t>
            </a:r>
            <a:r>
              <a:rPr lang="el-GR" dirty="0" smtClean="0"/>
              <a:t>η άσκοπη χρήση μεγάλων πινάκων μπορεί να οδηγήσει ακόμη και σε αδυναμία εκτέλεσης του προγράμματος. </a:t>
            </a:r>
            <a:endParaRPr lang="el-GR" dirty="0" smtClean="0"/>
          </a:p>
          <a:p>
            <a:r>
              <a:rPr lang="el-GR" dirty="0" smtClean="0">
                <a:solidFill>
                  <a:srgbClr val="FF0000"/>
                </a:solidFill>
              </a:rPr>
              <a:t>Οι </a:t>
            </a:r>
            <a:r>
              <a:rPr lang="el-GR" dirty="0" smtClean="0">
                <a:solidFill>
                  <a:srgbClr val="FF0000"/>
                </a:solidFill>
              </a:rPr>
              <a:t>πίνακες περιορίζουν τις δυνατότητες του προγράμματος</a:t>
            </a:r>
            <a:r>
              <a:rPr lang="el-GR" dirty="0" smtClean="0"/>
              <a:t>. Στο </a:t>
            </a:r>
            <a:r>
              <a:rPr lang="el-GR" dirty="0" smtClean="0"/>
              <a:t>προηγούμενο </a:t>
            </a:r>
            <a:r>
              <a:rPr lang="el-GR" dirty="0" smtClean="0"/>
              <a:t>πρόγραμμα του υπολογισμού των στατιστικών μεγεθών, υπάρχει ανώτατο όριο στο πλήθος των αριθμών ίσο με 100. Αυτό γιατί οι πίνακες είναι στατικές δομές και το μέγεθός τους πρέπει να δηλώνεται στην αρχή του προγράμματος, ενώ παραμένει υποχρεωτικά σταθερό κατά την </a:t>
            </a:r>
            <a:r>
              <a:rPr lang="el-GR" dirty="0" smtClean="0"/>
              <a:t>εκτέλεση </a:t>
            </a:r>
            <a:r>
              <a:rPr lang="el-GR" dirty="0" smtClean="0"/>
              <a:t>του προγράμματος. </a:t>
            </a:r>
            <a:endParaRPr lang="el-GR" dirty="0" smtClean="0"/>
          </a:p>
          <a:p>
            <a:r>
              <a:rPr lang="el-GR" dirty="0" smtClean="0"/>
              <a:t>Η </a:t>
            </a:r>
            <a:r>
              <a:rPr lang="el-GR" dirty="0" smtClean="0"/>
              <a:t>απόφαση για τη χρήση ή όχι πίνακα για τη διαχείριση των δεδομένων είναι κυρίως θέμα εμπειρίας στον </a:t>
            </a:r>
            <a:r>
              <a:rPr lang="el-GR" dirty="0" smtClean="0"/>
              <a:t>προγραμματισμό.</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357166"/>
            <a:ext cx="8183880" cy="857256"/>
          </a:xfrm>
        </p:spPr>
        <p:txBody>
          <a:bodyPr/>
          <a:lstStyle/>
          <a:p>
            <a:r>
              <a:rPr lang="el-GR" dirty="0" smtClean="0"/>
              <a:t>Τυπικές επεξεργασίες πινάκων</a:t>
            </a:r>
            <a:endParaRPr lang="el-GR" dirty="0"/>
          </a:p>
        </p:txBody>
      </p:sp>
      <p:sp>
        <p:nvSpPr>
          <p:cNvPr id="3" name="2 - Θέση περιεχομένου"/>
          <p:cNvSpPr>
            <a:spLocks noGrp="1"/>
          </p:cNvSpPr>
          <p:nvPr>
            <p:ph idx="1"/>
          </p:nvPr>
        </p:nvSpPr>
        <p:spPr>
          <a:xfrm>
            <a:off x="428596" y="1500174"/>
            <a:ext cx="8183880" cy="4327408"/>
          </a:xfrm>
        </p:spPr>
        <p:txBody>
          <a:bodyPr>
            <a:normAutofit fontScale="92500" lnSpcReduction="10000"/>
          </a:bodyPr>
          <a:lstStyle/>
          <a:p>
            <a:r>
              <a:rPr lang="el-GR" dirty="0" smtClean="0">
                <a:solidFill>
                  <a:srgbClr val="FF0000"/>
                </a:solidFill>
              </a:rPr>
              <a:t>Υπολογισμός αθροισμάτων </a:t>
            </a:r>
            <a:r>
              <a:rPr lang="el-GR" dirty="0" smtClean="0"/>
              <a:t>στοιχείων του </a:t>
            </a:r>
            <a:r>
              <a:rPr lang="el-GR" dirty="0" smtClean="0"/>
              <a:t>πίνακα.</a:t>
            </a:r>
          </a:p>
          <a:p>
            <a:r>
              <a:rPr lang="el-GR" dirty="0" smtClean="0">
                <a:solidFill>
                  <a:srgbClr val="FF0000"/>
                </a:solidFill>
              </a:rPr>
              <a:t>Εύρεση του μέγιστου ή του ελάχιστου </a:t>
            </a:r>
            <a:r>
              <a:rPr lang="el-GR" dirty="0" smtClean="0"/>
              <a:t>στοιχείου.</a:t>
            </a:r>
          </a:p>
          <a:p>
            <a:r>
              <a:rPr lang="el-GR" dirty="0" smtClean="0">
                <a:solidFill>
                  <a:srgbClr val="FF0000"/>
                </a:solidFill>
              </a:rPr>
              <a:t>Ταξινόμηση</a:t>
            </a:r>
            <a:r>
              <a:rPr lang="el-GR" dirty="0" smtClean="0"/>
              <a:t> των στοιχείων του </a:t>
            </a:r>
            <a:r>
              <a:rPr lang="el-GR" dirty="0" smtClean="0"/>
              <a:t>πίνακα.</a:t>
            </a:r>
          </a:p>
          <a:p>
            <a:r>
              <a:rPr lang="el-GR" dirty="0" smtClean="0">
                <a:solidFill>
                  <a:srgbClr val="FF0000"/>
                </a:solidFill>
              </a:rPr>
              <a:t>Αναζήτηση</a:t>
            </a:r>
            <a:r>
              <a:rPr lang="el-GR" dirty="0" smtClean="0"/>
              <a:t> ενός στοιχείου του πίνακα </a:t>
            </a:r>
            <a:r>
              <a:rPr lang="el-GR" dirty="0" smtClean="0"/>
              <a:t>.</a:t>
            </a:r>
          </a:p>
          <a:p>
            <a:pPr>
              <a:buNone/>
            </a:pPr>
            <a:r>
              <a:rPr lang="el-GR" dirty="0" smtClean="0"/>
              <a:t>	</a:t>
            </a:r>
            <a:r>
              <a:rPr lang="el-GR" dirty="0" smtClean="0"/>
              <a:t>Δύο </a:t>
            </a:r>
            <a:r>
              <a:rPr lang="el-GR" dirty="0" smtClean="0"/>
              <a:t>είναι οι πλέον διαδεδομένοι αλγόριθμοι </a:t>
            </a:r>
            <a:r>
              <a:rPr lang="el-GR" dirty="0" smtClean="0"/>
              <a:t>  αναζήτησης</a:t>
            </a:r>
            <a:r>
              <a:rPr lang="el-GR" dirty="0" smtClean="0"/>
              <a:t>:</a:t>
            </a:r>
          </a:p>
          <a:p>
            <a:pPr lvl="1"/>
            <a:r>
              <a:rPr lang="el-GR" dirty="0" smtClean="0"/>
              <a:t> Η σειριακή αναζήτηση</a:t>
            </a:r>
          </a:p>
          <a:p>
            <a:pPr lvl="1"/>
            <a:r>
              <a:rPr lang="el-GR" dirty="0" smtClean="0"/>
              <a:t> Η δυαδική αναζήτηση</a:t>
            </a:r>
          </a:p>
          <a:p>
            <a:r>
              <a:rPr lang="el-GR" dirty="0" smtClean="0">
                <a:solidFill>
                  <a:srgbClr val="FF0000"/>
                </a:solidFill>
              </a:rPr>
              <a:t>Συγχώνευση</a:t>
            </a:r>
            <a:r>
              <a:rPr lang="el-GR" dirty="0" smtClean="0"/>
              <a:t> </a:t>
            </a:r>
            <a:r>
              <a:rPr lang="el-GR" dirty="0" smtClean="0"/>
              <a:t>δύο </a:t>
            </a:r>
            <a:r>
              <a:rPr lang="el-GR" dirty="0" smtClean="0"/>
              <a:t>πινάκων.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ΜΟΝΟΔΙΑΣΤΑΤΟΙ ΠΙΝΑΚΕΣ</a:t>
            </a:r>
            <a:endParaRPr lang="el-GR" dirty="0"/>
          </a:p>
        </p:txBody>
      </p:sp>
      <p:sp>
        <p:nvSpPr>
          <p:cNvPr id="3" name="2 - Θέση κειμένου"/>
          <p:cNvSpPr>
            <a:spLocks noGrp="1"/>
          </p:cNvSpPr>
          <p:nvPr>
            <p:ph type="body" idx="1"/>
          </p:nvPr>
        </p:nvSpPr>
        <p:spPr>
          <a:xfrm>
            <a:off x="571472" y="785794"/>
            <a:ext cx="3931920" cy="792162"/>
          </a:xfrm>
        </p:spPr>
        <p:txBody>
          <a:bodyPr>
            <a:normAutofit fontScale="92500" lnSpcReduction="10000"/>
          </a:bodyPr>
          <a:lstStyle/>
          <a:p>
            <a:pPr algn="ctr"/>
            <a:r>
              <a:rPr lang="el-GR" dirty="0" smtClean="0">
                <a:solidFill>
                  <a:srgbClr val="FF0000"/>
                </a:solidFill>
              </a:rPr>
              <a:t>ΓΕΜΙΣΜΑ </a:t>
            </a:r>
            <a:r>
              <a:rPr lang="el-GR" dirty="0" smtClean="0"/>
              <a:t>ΜΕ ΕΛΕΓΧΟ ΕΓΚΥΡΟΤΗΤΑΣ</a:t>
            </a:r>
          </a:p>
        </p:txBody>
      </p:sp>
      <p:sp>
        <p:nvSpPr>
          <p:cNvPr id="4" name="3 - Θέση κειμένου"/>
          <p:cNvSpPr>
            <a:spLocks noGrp="1"/>
          </p:cNvSpPr>
          <p:nvPr>
            <p:ph type="body" sz="half" idx="3"/>
          </p:nvPr>
        </p:nvSpPr>
        <p:spPr>
          <a:xfrm>
            <a:off x="4643438" y="714356"/>
            <a:ext cx="3931920" cy="792162"/>
          </a:xfrm>
        </p:spPr>
        <p:txBody>
          <a:bodyPr/>
          <a:lstStyle/>
          <a:p>
            <a:pPr algn="ctr"/>
            <a:r>
              <a:rPr lang="el-GR" dirty="0" smtClean="0"/>
              <a:t>ΕΥΡΕΣΗ </a:t>
            </a:r>
            <a:r>
              <a:rPr lang="el-GR" dirty="0" smtClean="0">
                <a:solidFill>
                  <a:srgbClr val="FF0000"/>
                </a:solidFill>
              </a:rPr>
              <a:t>ΜΕΣΟΥ ΟΡΟΥ</a:t>
            </a:r>
            <a:endParaRPr lang="el-GR" dirty="0">
              <a:solidFill>
                <a:srgbClr val="FF0000"/>
              </a:solidFill>
            </a:endParaRPr>
          </a:p>
        </p:txBody>
      </p:sp>
      <p:sp>
        <p:nvSpPr>
          <p:cNvPr id="5" name="4 - Θέση περιεχομένου"/>
          <p:cNvSpPr>
            <a:spLocks noGrp="1"/>
          </p:cNvSpPr>
          <p:nvPr>
            <p:ph sz="quarter" idx="2"/>
          </p:nvPr>
        </p:nvSpPr>
        <p:spPr>
          <a:xfrm>
            <a:off x="642910" y="1928802"/>
            <a:ext cx="3931920" cy="3132770"/>
          </a:xfrm>
        </p:spPr>
        <p:txBody>
          <a:bodyPr>
            <a:normAutofit/>
          </a:bodyPr>
          <a:lstStyle/>
          <a:p>
            <a:r>
              <a:rPr lang="el-GR" sz="1900" b="1" dirty="0" smtClean="0"/>
              <a:t> Για</a:t>
            </a:r>
            <a:r>
              <a:rPr lang="el-GR" sz="1900" dirty="0" smtClean="0"/>
              <a:t> Ι </a:t>
            </a:r>
            <a:r>
              <a:rPr lang="el-GR" sz="1900" b="1" dirty="0" smtClean="0"/>
              <a:t>από</a:t>
            </a:r>
            <a:r>
              <a:rPr lang="el-GR" sz="1900" dirty="0" smtClean="0"/>
              <a:t> 1 </a:t>
            </a:r>
            <a:r>
              <a:rPr lang="el-GR" sz="1900" b="1" dirty="0" smtClean="0"/>
              <a:t>μέχρι</a:t>
            </a:r>
            <a:r>
              <a:rPr lang="el-GR" sz="1900" dirty="0" smtClean="0"/>
              <a:t>  Ν</a:t>
            </a:r>
          </a:p>
          <a:p>
            <a:pPr lvl="1"/>
            <a:r>
              <a:rPr lang="el-GR" sz="1500" b="1" dirty="0" smtClean="0"/>
              <a:t>ΑΡΧΗ_ΕΠΑΝΑΛΗΨΗΣ</a:t>
            </a:r>
          </a:p>
          <a:p>
            <a:pPr lvl="1"/>
            <a:r>
              <a:rPr lang="el-GR" sz="1500" b="1" dirty="0" smtClean="0"/>
              <a:t>Διάβασε</a:t>
            </a:r>
            <a:r>
              <a:rPr lang="el-GR" sz="1500" dirty="0" smtClean="0"/>
              <a:t> Α</a:t>
            </a:r>
            <a:r>
              <a:rPr lang="el-GR" sz="1500" b="1" dirty="0" smtClean="0"/>
              <a:t>[</a:t>
            </a:r>
            <a:r>
              <a:rPr lang="el-GR" sz="1500" dirty="0" smtClean="0"/>
              <a:t>Ι</a:t>
            </a:r>
            <a:r>
              <a:rPr lang="el-GR" sz="1500" b="1" dirty="0" smtClean="0"/>
              <a:t>]</a:t>
            </a:r>
          </a:p>
          <a:p>
            <a:pPr lvl="1"/>
            <a:r>
              <a:rPr lang="el-GR" sz="1500" b="1" dirty="0" smtClean="0"/>
              <a:t>ΜΕΧΡΙΣ_ΟΤΟΥ Α[Ι]&gt;0</a:t>
            </a:r>
            <a:r>
              <a:rPr lang="el-GR" sz="1500" dirty="0" smtClean="0"/>
              <a:t>  </a:t>
            </a:r>
            <a:endParaRPr lang="el-GR" sz="1900" dirty="0" smtClean="0"/>
          </a:p>
          <a:p>
            <a:pPr lvl="1">
              <a:buNone/>
            </a:pPr>
            <a:r>
              <a:rPr lang="el-GR" sz="2000" b="1" dirty="0" err="1" smtClean="0"/>
              <a:t>Τέλος_επανάληψης</a:t>
            </a:r>
            <a:r>
              <a:rPr lang="el-GR" sz="2000" dirty="0" smtClean="0"/>
              <a:t/>
            </a:r>
            <a:br>
              <a:rPr lang="el-GR" sz="2000" dirty="0" smtClean="0"/>
            </a:br>
            <a:r>
              <a:rPr lang="el-GR" sz="1900" dirty="0" smtClean="0"/>
              <a:t/>
            </a:r>
            <a:br>
              <a:rPr lang="el-GR" sz="1900" dirty="0" smtClean="0"/>
            </a:br>
            <a:r>
              <a:rPr lang="el-GR" sz="1900" dirty="0" smtClean="0"/>
              <a:t>    </a:t>
            </a:r>
          </a:p>
          <a:p>
            <a:pPr lvl="1">
              <a:buNone/>
            </a:pPr>
            <a:r>
              <a:rPr lang="el-GR" sz="1500" dirty="0" smtClean="0"/>
              <a:t>   </a:t>
            </a:r>
            <a:r>
              <a:rPr lang="el-GR" dirty="0" smtClean="0"/>
              <a:t/>
            </a:r>
            <a:br>
              <a:rPr lang="el-GR" dirty="0" smtClean="0"/>
            </a:br>
            <a:r>
              <a:rPr lang="el-GR" dirty="0" smtClean="0"/>
              <a:t/>
            </a:r>
            <a:br>
              <a:rPr lang="el-GR" dirty="0" smtClean="0"/>
            </a:br>
            <a:r>
              <a:rPr lang="el-GR" dirty="0" smtClean="0"/>
              <a:t>   </a:t>
            </a:r>
            <a:endParaRPr lang="el-GR" dirty="0"/>
          </a:p>
        </p:txBody>
      </p:sp>
      <p:sp>
        <p:nvSpPr>
          <p:cNvPr id="6" name="5 - Θέση περιεχομένου"/>
          <p:cNvSpPr>
            <a:spLocks noGrp="1"/>
          </p:cNvSpPr>
          <p:nvPr>
            <p:ph sz="quarter" idx="4"/>
          </p:nvPr>
        </p:nvSpPr>
        <p:spPr>
          <a:xfrm>
            <a:off x="4643438" y="1928802"/>
            <a:ext cx="3931920" cy="3132770"/>
          </a:xfrm>
        </p:spPr>
        <p:txBody>
          <a:bodyPr>
            <a:normAutofit/>
          </a:bodyPr>
          <a:lstStyle/>
          <a:p>
            <a:r>
              <a:rPr lang="el-GR" sz="1800" dirty="0" smtClean="0"/>
              <a:t>S</a:t>
            </a:r>
            <a:r>
              <a:rPr lang="el-GR" sz="1800" b="1" dirty="0" smtClean="0"/>
              <a:t>←</a:t>
            </a:r>
            <a:r>
              <a:rPr lang="el-GR" sz="1800" dirty="0" smtClean="0"/>
              <a:t>0</a:t>
            </a:r>
            <a:br>
              <a:rPr lang="el-GR" sz="1800" dirty="0" smtClean="0"/>
            </a:br>
            <a:r>
              <a:rPr lang="el-GR" sz="1800" b="1" dirty="0" smtClean="0"/>
              <a:t>Για</a:t>
            </a:r>
            <a:r>
              <a:rPr lang="el-GR" sz="1800" dirty="0" smtClean="0"/>
              <a:t> Ι </a:t>
            </a:r>
            <a:r>
              <a:rPr lang="el-GR" sz="1800" b="1" dirty="0" smtClean="0"/>
              <a:t>από</a:t>
            </a:r>
            <a:r>
              <a:rPr lang="el-GR" sz="1800" dirty="0" smtClean="0"/>
              <a:t> 1 </a:t>
            </a:r>
            <a:r>
              <a:rPr lang="el-GR" sz="1800" b="1" dirty="0" smtClean="0"/>
              <a:t>μέχρι</a:t>
            </a:r>
            <a:r>
              <a:rPr lang="el-GR" sz="1800" dirty="0" smtClean="0"/>
              <a:t>  Ν</a:t>
            </a:r>
            <a:br>
              <a:rPr lang="el-GR" sz="1800" dirty="0" smtClean="0"/>
            </a:br>
            <a:r>
              <a:rPr lang="el-GR" sz="1800" dirty="0" smtClean="0"/>
              <a:t>    S</a:t>
            </a:r>
            <a:r>
              <a:rPr lang="el-GR" sz="1800" b="1" dirty="0" smtClean="0"/>
              <a:t>←</a:t>
            </a:r>
            <a:r>
              <a:rPr lang="el-GR" sz="1800" dirty="0" smtClean="0"/>
              <a:t>S</a:t>
            </a:r>
            <a:r>
              <a:rPr lang="el-GR" sz="1800" b="1" dirty="0" smtClean="0"/>
              <a:t>+</a:t>
            </a:r>
            <a:r>
              <a:rPr lang="el-GR" sz="1800" dirty="0" smtClean="0"/>
              <a:t>A</a:t>
            </a:r>
            <a:r>
              <a:rPr lang="el-GR" sz="1800" b="1" dirty="0" smtClean="0"/>
              <a:t>[</a:t>
            </a:r>
            <a:r>
              <a:rPr lang="el-GR" sz="1800" dirty="0" smtClean="0"/>
              <a:t>I</a:t>
            </a:r>
            <a:r>
              <a:rPr lang="el-GR" sz="1800" b="1" dirty="0" smtClean="0"/>
              <a:t>]</a:t>
            </a:r>
            <a:r>
              <a:rPr lang="el-GR" sz="1800" dirty="0" smtClean="0"/>
              <a:t/>
            </a:r>
            <a:br>
              <a:rPr lang="el-GR" sz="1800" dirty="0" smtClean="0"/>
            </a:br>
            <a:r>
              <a:rPr lang="el-GR" sz="1800" b="1" dirty="0" err="1" smtClean="0"/>
              <a:t>Τέλος_επανάληψης</a:t>
            </a:r>
            <a:r>
              <a:rPr lang="el-GR" sz="1800" dirty="0" smtClean="0"/>
              <a:t/>
            </a:r>
            <a:br>
              <a:rPr lang="el-GR" sz="1800" dirty="0" smtClean="0"/>
            </a:br>
            <a:r>
              <a:rPr lang="el-GR" sz="1800" dirty="0" smtClean="0"/>
              <a:t>   MO</a:t>
            </a:r>
            <a:r>
              <a:rPr lang="el-GR" sz="1800" b="1" dirty="0" smtClean="0"/>
              <a:t>←Σ/Ν</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par>
                                <p:cTn id="13" presetID="3" presetClass="entr" presetSubtype="10" fill="hold" grpId="1"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blinds(horizontal)">
                                      <p:cBhvr>
                                        <p:cTn id="15" dur="500"/>
                                        <p:tgtEl>
                                          <p:spTgt spid="5">
                                            <p:txEl>
                                              <p:pRg st="1" end="1"/>
                                            </p:txEl>
                                          </p:spTgt>
                                        </p:tgtEl>
                                      </p:cBhvr>
                                    </p:animEffect>
                                  </p:childTnLst>
                                </p:cTn>
                              </p:par>
                              <p:par>
                                <p:cTn id="16" presetID="3" presetClass="entr" presetSubtype="10" fill="hold" grpId="1"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blinds(horizontal)">
                                      <p:cBhvr>
                                        <p:cTn id="18" dur="500"/>
                                        <p:tgtEl>
                                          <p:spTgt spid="5">
                                            <p:txEl>
                                              <p:pRg st="2" end="2"/>
                                            </p:txEl>
                                          </p:spTgt>
                                        </p:tgtEl>
                                      </p:cBhvr>
                                    </p:animEffect>
                                  </p:childTnLst>
                                </p:cTn>
                              </p:par>
                              <p:par>
                                <p:cTn id="19" presetID="3" presetClass="entr" presetSubtype="10" fill="hold" grpId="1"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blinds(horizontal)">
                                      <p:cBhvr>
                                        <p:cTn id="21" dur="500"/>
                                        <p:tgtEl>
                                          <p:spTgt spid="5">
                                            <p:txEl>
                                              <p:pRg st="3" end="3"/>
                                            </p:txEl>
                                          </p:spTgt>
                                        </p:tgtEl>
                                      </p:cBhvr>
                                    </p:animEffect>
                                  </p:childTnLst>
                                </p:cTn>
                              </p:par>
                              <p:par>
                                <p:cTn id="22" presetID="3" presetClass="entr" presetSubtype="10" fill="hold" grpId="1"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blinds(horizontal)">
                                      <p:cBhvr>
                                        <p:cTn id="24" dur="500"/>
                                        <p:tgtEl>
                                          <p:spTgt spid="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blinds(horizontal)">
                                      <p:cBhvr>
                                        <p:cTn id="29" dur="500"/>
                                        <p:tgtEl>
                                          <p:spTgt spid="4">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Effect transition="in" filter="blinds(horizontal)">
                                      <p:cBhvr>
                                        <p:cTn id="34"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1" uiExpand="1" build="p"/>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ΜΟΝΟΔΙΑΣΤΑΤΟΙ ΠΙΝΑΚΕΣ</a:t>
            </a:r>
            <a:endParaRPr lang="el-GR" dirty="0"/>
          </a:p>
        </p:txBody>
      </p:sp>
      <p:sp>
        <p:nvSpPr>
          <p:cNvPr id="7" name="5 - Θέση περιεχομένου"/>
          <p:cNvSpPr>
            <a:spLocks noGrp="1"/>
          </p:cNvSpPr>
          <p:nvPr>
            <p:ph sz="quarter" idx="4"/>
          </p:nvPr>
        </p:nvSpPr>
        <p:spPr>
          <a:xfrm>
            <a:off x="4652169" y="1714488"/>
            <a:ext cx="3931920" cy="3223272"/>
          </a:xfrm>
        </p:spPr>
        <p:txBody>
          <a:bodyPr>
            <a:normAutofit/>
          </a:bodyPr>
          <a:lstStyle/>
          <a:p>
            <a:r>
              <a:rPr lang="el-GR" sz="1800" dirty="0" smtClean="0"/>
              <a:t>MAX</a:t>
            </a:r>
            <a:r>
              <a:rPr lang="el-GR" sz="1800" b="1" dirty="0" smtClean="0"/>
              <a:t>←</a:t>
            </a:r>
            <a:r>
              <a:rPr lang="el-GR" sz="1800" dirty="0" smtClean="0"/>
              <a:t>A</a:t>
            </a:r>
            <a:r>
              <a:rPr lang="el-GR" sz="1800" b="1" dirty="0" smtClean="0"/>
              <a:t>[</a:t>
            </a:r>
            <a:r>
              <a:rPr lang="el-GR" sz="1800" dirty="0" smtClean="0"/>
              <a:t>1</a:t>
            </a:r>
            <a:r>
              <a:rPr lang="el-GR" sz="1800" b="1" dirty="0" smtClean="0"/>
              <a:t>]</a:t>
            </a:r>
            <a:r>
              <a:rPr lang="el-GR" sz="1800" dirty="0" smtClean="0"/>
              <a:t/>
            </a:r>
            <a:br>
              <a:rPr lang="el-GR" sz="1800" dirty="0" smtClean="0"/>
            </a:br>
            <a:r>
              <a:rPr lang="el-GR" sz="1800" dirty="0" smtClean="0"/>
              <a:t>Θ</a:t>
            </a:r>
            <a:r>
              <a:rPr lang="el-GR" sz="1800" b="1" dirty="0" smtClean="0"/>
              <a:t>←</a:t>
            </a:r>
            <a:r>
              <a:rPr lang="el-GR" sz="1800" dirty="0" smtClean="0"/>
              <a:t>1</a:t>
            </a:r>
            <a:br>
              <a:rPr lang="el-GR" sz="1800" dirty="0" smtClean="0"/>
            </a:br>
            <a:r>
              <a:rPr lang="el-GR" sz="1800" dirty="0" smtClean="0"/>
              <a:t>Γ</a:t>
            </a:r>
            <a:r>
              <a:rPr lang="el-GR" sz="1800" b="1" dirty="0" smtClean="0"/>
              <a:t>ια</a:t>
            </a:r>
            <a:r>
              <a:rPr lang="el-GR" sz="1800" dirty="0" smtClean="0"/>
              <a:t> Ι </a:t>
            </a:r>
            <a:r>
              <a:rPr lang="el-GR" sz="1800" b="1" dirty="0" smtClean="0"/>
              <a:t>από</a:t>
            </a:r>
            <a:r>
              <a:rPr lang="el-GR" sz="1800" dirty="0" smtClean="0"/>
              <a:t> 1 </a:t>
            </a:r>
            <a:r>
              <a:rPr lang="el-GR" sz="1800" b="1" dirty="0" smtClean="0"/>
              <a:t>μέχρι</a:t>
            </a:r>
            <a:r>
              <a:rPr lang="el-GR" sz="1800" dirty="0" smtClean="0"/>
              <a:t>  Ν</a:t>
            </a:r>
            <a:br>
              <a:rPr lang="el-GR" sz="1800" dirty="0" smtClean="0"/>
            </a:br>
            <a:r>
              <a:rPr lang="el-GR" sz="1800" dirty="0" smtClean="0"/>
              <a:t>    </a:t>
            </a:r>
            <a:r>
              <a:rPr lang="el-GR" sz="1800" b="1" dirty="0" smtClean="0"/>
              <a:t> Αν</a:t>
            </a:r>
            <a:r>
              <a:rPr lang="el-GR" sz="1800" dirty="0" smtClean="0"/>
              <a:t> Α</a:t>
            </a:r>
            <a:r>
              <a:rPr lang="el-GR" sz="1800" b="1" dirty="0" smtClean="0"/>
              <a:t>[</a:t>
            </a:r>
            <a:r>
              <a:rPr lang="el-GR" sz="1800" dirty="0" smtClean="0"/>
              <a:t>Ι</a:t>
            </a:r>
            <a:r>
              <a:rPr lang="el-GR" sz="1800" b="1" dirty="0" smtClean="0"/>
              <a:t>]&gt;</a:t>
            </a:r>
            <a:r>
              <a:rPr lang="el-GR" sz="1800" dirty="0" smtClean="0"/>
              <a:t>ΜΑΧ </a:t>
            </a:r>
            <a:r>
              <a:rPr lang="el-GR" sz="1800" b="1" dirty="0" smtClean="0"/>
              <a:t>τότε</a:t>
            </a:r>
            <a:r>
              <a:rPr lang="el-GR" sz="1800" dirty="0" smtClean="0"/>
              <a:t/>
            </a:r>
            <a:br>
              <a:rPr lang="el-GR" sz="1800" dirty="0" smtClean="0"/>
            </a:br>
            <a:r>
              <a:rPr lang="el-GR" sz="1800" dirty="0" smtClean="0"/>
              <a:t>    	  ΜΑΧ</a:t>
            </a:r>
            <a:r>
              <a:rPr lang="el-GR" sz="1800" b="1" dirty="0" smtClean="0"/>
              <a:t>←</a:t>
            </a:r>
            <a:r>
              <a:rPr lang="el-GR" sz="1800" dirty="0" smtClean="0"/>
              <a:t>A</a:t>
            </a:r>
            <a:r>
              <a:rPr lang="el-GR" sz="1800" b="1" dirty="0" smtClean="0"/>
              <a:t>[</a:t>
            </a:r>
            <a:r>
              <a:rPr lang="el-GR" sz="1800" dirty="0" smtClean="0"/>
              <a:t>Ι</a:t>
            </a:r>
            <a:r>
              <a:rPr lang="el-GR" sz="1800" b="1" dirty="0" smtClean="0"/>
              <a:t>]</a:t>
            </a:r>
            <a:r>
              <a:rPr lang="el-GR" sz="1800" dirty="0" smtClean="0"/>
              <a:t/>
            </a:r>
            <a:br>
              <a:rPr lang="el-GR" sz="1800" dirty="0" smtClean="0"/>
            </a:br>
            <a:r>
              <a:rPr lang="el-GR" sz="1800" dirty="0" smtClean="0"/>
              <a:t>     	  Θ</a:t>
            </a:r>
            <a:r>
              <a:rPr lang="el-GR" sz="1800" b="1" dirty="0" smtClean="0"/>
              <a:t>←</a:t>
            </a:r>
            <a:r>
              <a:rPr lang="el-GR" sz="1800" dirty="0" smtClean="0"/>
              <a:t>Ι</a:t>
            </a:r>
          </a:p>
          <a:p>
            <a:pPr lvl="2"/>
            <a:r>
              <a:rPr lang="el-GR" b="1" dirty="0" err="1" smtClean="0"/>
              <a:t>Τέλος_αν</a:t>
            </a:r>
            <a:r>
              <a:rPr lang="el-GR" dirty="0" smtClean="0"/>
              <a:t> </a:t>
            </a:r>
          </a:p>
          <a:p>
            <a:pPr lvl="1">
              <a:buNone/>
            </a:pPr>
            <a:r>
              <a:rPr lang="el-GR" sz="1800" b="1" dirty="0" err="1" smtClean="0"/>
              <a:t>Τέλος_επανάληψης</a:t>
            </a:r>
            <a:r>
              <a:rPr lang="el-GR" sz="1800" dirty="0" smtClean="0"/>
              <a:t> </a:t>
            </a:r>
            <a:endParaRPr lang="el-GR" dirty="0"/>
          </a:p>
        </p:txBody>
      </p:sp>
      <p:sp>
        <p:nvSpPr>
          <p:cNvPr id="8" name="3 - Θέση κειμένου"/>
          <p:cNvSpPr>
            <a:spLocks noGrp="1"/>
          </p:cNvSpPr>
          <p:nvPr>
            <p:ph type="body" sz="half" idx="3"/>
          </p:nvPr>
        </p:nvSpPr>
        <p:spPr/>
        <p:txBody>
          <a:bodyPr/>
          <a:lstStyle/>
          <a:p>
            <a:r>
              <a:rPr lang="el-GR" dirty="0" smtClean="0"/>
              <a:t>ΕΥΡΕΣΗ </a:t>
            </a:r>
            <a:r>
              <a:rPr lang="el-GR" dirty="0" smtClean="0">
                <a:solidFill>
                  <a:srgbClr val="FF0000"/>
                </a:solidFill>
              </a:rPr>
              <a:t>ΜΕΓΙΣΤΟΥ</a:t>
            </a:r>
            <a:endParaRPr lang="el-GR" dirty="0">
              <a:solidFill>
                <a:srgbClr val="FF0000"/>
              </a:solidFill>
            </a:endParaRPr>
          </a:p>
        </p:txBody>
      </p:sp>
      <p:sp>
        <p:nvSpPr>
          <p:cNvPr id="9" name="3 - Θέση κειμένου"/>
          <p:cNvSpPr>
            <a:spLocks noGrp="1"/>
          </p:cNvSpPr>
          <p:nvPr>
            <p:ph type="body" idx="1"/>
          </p:nvPr>
        </p:nvSpPr>
        <p:spPr/>
        <p:txBody>
          <a:bodyPr/>
          <a:lstStyle/>
          <a:p>
            <a:r>
              <a:rPr lang="el-GR" dirty="0" smtClean="0"/>
              <a:t>ΕΥΡΕΣΗ </a:t>
            </a:r>
            <a:r>
              <a:rPr lang="el-GR" dirty="0" smtClean="0">
                <a:solidFill>
                  <a:srgbClr val="FF0000"/>
                </a:solidFill>
              </a:rPr>
              <a:t>ΕΛΑΧΙΣΤΟΥ</a:t>
            </a:r>
            <a:endParaRPr lang="el-GR" dirty="0">
              <a:solidFill>
                <a:srgbClr val="FF0000"/>
              </a:solidFill>
            </a:endParaRPr>
          </a:p>
        </p:txBody>
      </p:sp>
      <p:sp>
        <p:nvSpPr>
          <p:cNvPr id="10" name="5 - Θέση περιεχομένου"/>
          <p:cNvSpPr>
            <a:spLocks noGrp="1"/>
          </p:cNvSpPr>
          <p:nvPr>
            <p:ph sz="quarter" idx="2"/>
          </p:nvPr>
        </p:nvSpPr>
        <p:spPr>
          <a:xfrm>
            <a:off x="607224" y="1714488"/>
            <a:ext cx="3931920" cy="3223272"/>
          </a:xfrm>
        </p:spPr>
        <p:txBody>
          <a:bodyPr>
            <a:normAutofit/>
          </a:bodyPr>
          <a:lstStyle/>
          <a:p>
            <a:r>
              <a:rPr lang="el-GR" sz="1800" dirty="0" smtClean="0"/>
              <a:t>MΙΝ</a:t>
            </a:r>
            <a:r>
              <a:rPr lang="el-GR" sz="1800" b="1" dirty="0" smtClean="0"/>
              <a:t>←</a:t>
            </a:r>
            <a:r>
              <a:rPr lang="el-GR" sz="1800" dirty="0" smtClean="0"/>
              <a:t>A</a:t>
            </a:r>
            <a:r>
              <a:rPr lang="el-GR" sz="1800" b="1" dirty="0" smtClean="0"/>
              <a:t>[</a:t>
            </a:r>
            <a:r>
              <a:rPr lang="el-GR" sz="1800" dirty="0" smtClean="0"/>
              <a:t>1</a:t>
            </a:r>
            <a:r>
              <a:rPr lang="el-GR" sz="1800" b="1" dirty="0" smtClean="0"/>
              <a:t>]</a:t>
            </a:r>
            <a:r>
              <a:rPr lang="el-GR" sz="1800" dirty="0" smtClean="0"/>
              <a:t/>
            </a:r>
            <a:br>
              <a:rPr lang="el-GR" sz="1800" dirty="0" smtClean="0"/>
            </a:br>
            <a:r>
              <a:rPr lang="el-GR" sz="1800" dirty="0" smtClean="0"/>
              <a:t>Θ</a:t>
            </a:r>
            <a:r>
              <a:rPr lang="el-GR" sz="1800" b="1" dirty="0" smtClean="0"/>
              <a:t>←</a:t>
            </a:r>
            <a:r>
              <a:rPr lang="el-GR" sz="1800" dirty="0" smtClean="0"/>
              <a:t>1</a:t>
            </a:r>
          </a:p>
          <a:p>
            <a:pPr>
              <a:buNone/>
            </a:pPr>
            <a:r>
              <a:rPr lang="el-GR" sz="1800" b="1" dirty="0" smtClean="0"/>
              <a:t>  Για</a:t>
            </a:r>
            <a:r>
              <a:rPr lang="el-GR" sz="1800" dirty="0" smtClean="0"/>
              <a:t> Ι </a:t>
            </a:r>
            <a:r>
              <a:rPr lang="el-GR" sz="1800" b="1" dirty="0" smtClean="0"/>
              <a:t>από</a:t>
            </a:r>
            <a:r>
              <a:rPr lang="el-GR" sz="1800" dirty="0" smtClean="0"/>
              <a:t> 1 </a:t>
            </a:r>
            <a:r>
              <a:rPr lang="el-GR" sz="1800" b="1" dirty="0" smtClean="0"/>
              <a:t>μέχρι</a:t>
            </a:r>
            <a:r>
              <a:rPr lang="el-GR" sz="1800" dirty="0" smtClean="0"/>
              <a:t>  Ν</a:t>
            </a:r>
            <a:br>
              <a:rPr lang="el-GR" sz="1800" dirty="0" smtClean="0"/>
            </a:br>
            <a:r>
              <a:rPr lang="el-GR" sz="1800" dirty="0" smtClean="0"/>
              <a:t>      </a:t>
            </a:r>
            <a:r>
              <a:rPr lang="el-GR" sz="1800" b="1" dirty="0" smtClean="0"/>
              <a:t>Αν</a:t>
            </a:r>
            <a:r>
              <a:rPr lang="el-GR" sz="1800" dirty="0" smtClean="0"/>
              <a:t> Α</a:t>
            </a:r>
            <a:r>
              <a:rPr lang="el-GR" sz="1800" b="1" dirty="0" smtClean="0"/>
              <a:t>[</a:t>
            </a:r>
            <a:r>
              <a:rPr lang="el-GR" sz="1800" dirty="0" smtClean="0"/>
              <a:t>Ι</a:t>
            </a:r>
            <a:r>
              <a:rPr lang="el-GR" sz="1800" b="1" dirty="0" smtClean="0"/>
              <a:t>]&lt;</a:t>
            </a:r>
            <a:r>
              <a:rPr lang="el-GR" sz="1800" dirty="0" smtClean="0"/>
              <a:t>ΜΙΝ </a:t>
            </a:r>
            <a:r>
              <a:rPr lang="el-GR" sz="1800" b="1" dirty="0" smtClean="0"/>
              <a:t>τότε</a:t>
            </a:r>
            <a:r>
              <a:rPr lang="el-GR" sz="1800" dirty="0" smtClean="0"/>
              <a:t/>
            </a:r>
            <a:br>
              <a:rPr lang="el-GR" sz="1800" dirty="0" smtClean="0"/>
            </a:br>
            <a:r>
              <a:rPr lang="el-GR" sz="1800" dirty="0" smtClean="0"/>
              <a:t>    	  ΜΙΝ</a:t>
            </a:r>
            <a:r>
              <a:rPr lang="el-GR" sz="1800" b="1" dirty="0" smtClean="0"/>
              <a:t>←</a:t>
            </a:r>
            <a:r>
              <a:rPr lang="el-GR" sz="1800" dirty="0" smtClean="0"/>
              <a:t>A</a:t>
            </a:r>
            <a:r>
              <a:rPr lang="el-GR" sz="1800" b="1" dirty="0" smtClean="0"/>
              <a:t>[</a:t>
            </a:r>
            <a:r>
              <a:rPr lang="el-GR" sz="1800" dirty="0" smtClean="0"/>
              <a:t>Ι</a:t>
            </a:r>
            <a:r>
              <a:rPr lang="el-GR" sz="1800" b="1" dirty="0" smtClean="0"/>
              <a:t>]</a:t>
            </a:r>
            <a:r>
              <a:rPr lang="el-GR" sz="1800" dirty="0" smtClean="0"/>
              <a:t/>
            </a:r>
            <a:br>
              <a:rPr lang="el-GR" sz="1800" dirty="0" smtClean="0"/>
            </a:br>
            <a:r>
              <a:rPr lang="el-GR" sz="1800" dirty="0" smtClean="0"/>
              <a:t>     	  Θ</a:t>
            </a:r>
            <a:r>
              <a:rPr lang="el-GR" sz="1800" b="1" dirty="0" smtClean="0"/>
              <a:t>←</a:t>
            </a:r>
            <a:r>
              <a:rPr lang="el-GR" sz="1800" dirty="0" smtClean="0"/>
              <a:t>Ι</a:t>
            </a:r>
          </a:p>
          <a:p>
            <a:pPr lvl="2"/>
            <a:r>
              <a:rPr lang="el-GR" b="1" dirty="0" err="1" smtClean="0"/>
              <a:t>Τέλος_αν</a:t>
            </a:r>
            <a:endParaRPr lang="el-GR" b="1" dirty="0" smtClean="0"/>
          </a:p>
          <a:p>
            <a:pPr>
              <a:buNone/>
            </a:pPr>
            <a:r>
              <a:rPr lang="el-GR" sz="1800" b="1" dirty="0" smtClean="0"/>
              <a:t>   </a:t>
            </a:r>
            <a:r>
              <a:rPr lang="el-GR" sz="1800" b="1" dirty="0" err="1" smtClean="0"/>
              <a:t>Τέλος_επανάληψης</a:t>
            </a:r>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anim calcmode="lin" valueType="num">
                                      <p:cBhvr additive="base">
                                        <p:cTn id="19"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anim calcmode="lin" valueType="num">
                                      <p:cBhvr additive="base">
                                        <p:cTn id="2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
                                            <p:txEl>
                                              <p:pRg st="3" end="3"/>
                                            </p:txEl>
                                          </p:spTgt>
                                        </p:tgtEl>
                                        <p:attrNameLst>
                                          <p:attrName>style.visibility</p:attrName>
                                        </p:attrNameLst>
                                      </p:cBhvr>
                                      <p:to>
                                        <p:strVal val="visible"/>
                                      </p:to>
                                    </p:set>
                                    <p:anim calcmode="lin" valueType="num">
                                      <p:cBhvr additive="base">
                                        <p:cTn id="27"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
                                            <p:txEl>
                                              <p:pRg st="0" end="0"/>
                                            </p:txEl>
                                          </p:spTgt>
                                        </p:tgtEl>
                                        <p:attrNameLst>
                                          <p:attrName>style.visibility</p:attrName>
                                        </p:attrNameLst>
                                      </p:cBhvr>
                                      <p:to>
                                        <p:strVal val="visible"/>
                                      </p:to>
                                    </p:set>
                                    <p:anim calcmode="lin" valueType="num">
                                      <p:cBhvr additive="base">
                                        <p:cTn id="3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 calcmode="lin" valueType="num">
                                      <p:cBhvr additive="base">
                                        <p:cTn id="3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7">
                                            <p:txEl>
                                              <p:pRg st="0" end="0"/>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7">
                                            <p:txEl>
                                              <p:pRg st="1" end="1"/>
                                            </p:txEl>
                                          </p:spTgt>
                                        </p:tgtEl>
                                        <p:attrNameLst>
                                          <p:attrName>style.visibility</p:attrName>
                                        </p:attrNameLst>
                                      </p:cBhvr>
                                      <p:to>
                                        <p:strVal val="visible"/>
                                      </p:to>
                                    </p:set>
                                    <p:anim calcmode="lin" valueType="num">
                                      <p:cBhvr additive="base">
                                        <p:cTn id="4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1" end="1"/>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7">
                                            <p:txEl>
                                              <p:pRg st="2" end="2"/>
                                            </p:txEl>
                                          </p:spTgt>
                                        </p:tgtEl>
                                        <p:attrNameLst>
                                          <p:attrName>style.visibility</p:attrName>
                                        </p:attrNameLst>
                                      </p:cBhvr>
                                      <p:to>
                                        <p:strVal val="visible"/>
                                      </p:to>
                                    </p:set>
                                    <p:anim calcmode="lin" valueType="num">
                                      <p:cBhvr additive="base">
                                        <p:cTn id="4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P spid="10"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ΜΟΝΟΔΙΑΣΤΑΤΟΙ ΠΙΝΑΚΕΣ</a:t>
            </a:r>
            <a:endParaRPr lang="el-GR" dirty="0"/>
          </a:p>
        </p:txBody>
      </p:sp>
      <p:sp>
        <p:nvSpPr>
          <p:cNvPr id="3" name="2 - Θέση κειμένου"/>
          <p:cNvSpPr>
            <a:spLocks noGrp="1"/>
          </p:cNvSpPr>
          <p:nvPr>
            <p:ph type="body" idx="1"/>
          </p:nvPr>
        </p:nvSpPr>
        <p:spPr/>
        <p:txBody>
          <a:bodyPr>
            <a:normAutofit fontScale="92500" lnSpcReduction="10000"/>
          </a:bodyPr>
          <a:lstStyle/>
          <a:p>
            <a:r>
              <a:rPr lang="el-GR" dirty="0" smtClean="0">
                <a:solidFill>
                  <a:srgbClr val="FF0000"/>
                </a:solidFill>
              </a:rPr>
              <a:t>ΔΙΑΧΩΡΙΣΜΟΣ </a:t>
            </a:r>
            <a:r>
              <a:rPr lang="el-GR" dirty="0" smtClean="0"/>
              <a:t>ΠΙΝΑΚΑ </a:t>
            </a:r>
            <a:r>
              <a:rPr lang="el-GR" dirty="0" smtClean="0">
                <a:solidFill>
                  <a:srgbClr val="FF0000"/>
                </a:solidFill>
              </a:rPr>
              <a:t>Α </a:t>
            </a:r>
            <a:r>
              <a:rPr lang="el-GR" dirty="0" smtClean="0"/>
              <a:t>ΣΕ</a:t>
            </a:r>
            <a:r>
              <a:rPr lang="el-GR" dirty="0" smtClean="0">
                <a:solidFill>
                  <a:srgbClr val="FF0000"/>
                </a:solidFill>
              </a:rPr>
              <a:t> Β ΚΑΙ Γ</a:t>
            </a:r>
            <a:endParaRPr lang="el-GR" dirty="0">
              <a:solidFill>
                <a:srgbClr val="FF0000"/>
              </a:solidFill>
            </a:endParaRPr>
          </a:p>
        </p:txBody>
      </p:sp>
      <p:sp>
        <p:nvSpPr>
          <p:cNvPr id="4" name="3 - Θέση κειμένου"/>
          <p:cNvSpPr>
            <a:spLocks noGrp="1"/>
          </p:cNvSpPr>
          <p:nvPr>
            <p:ph type="body" sz="half" idx="3"/>
          </p:nvPr>
        </p:nvSpPr>
        <p:spPr/>
        <p:txBody>
          <a:bodyPr>
            <a:normAutofit fontScale="92500" lnSpcReduction="10000"/>
          </a:bodyPr>
          <a:lstStyle/>
          <a:p>
            <a:pPr algn="ctr"/>
            <a:r>
              <a:rPr lang="el-GR" dirty="0" smtClean="0"/>
              <a:t>ΑΥΞΟΥΣΑ </a:t>
            </a:r>
            <a:r>
              <a:rPr lang="el-GR" dirty="0" smtClean="0">
                <a:solidFill>
                  <a:srgbClr val="FF0000"/>
                </a:solidFill>
              </a:rPr>
              <a:t>ΤΑΞΙΝΟΜΗΣΗ</a:t>
            </a:r>
            <a:endParaRPr lang="el-GR" dirty="0">
              <a:solidFill>
                <a:srgbClr val="FF0000"/>
              </a:solidFill>
            </a:endParaRPr>
          </a:p>
        </p:txBody>
      </p:sp>
      <p:sp>
        <p:nvSpPr>
          <p:cNvPr id="5" name="4 - Θέση περιεχομένου"/>
          <p:cNvSpPr>
            <a:spLocks noGrp="1"/>
          </p:cNvSpPr>
          <p:nvPr>
            <p:ph sz="quarter" idx="2"/>
          </p:nvPr>
        </p:nvSpPr>
        <p:spPr>
          <a:xfrm>
            <a:off x="607224" y="1643050"/>
            <a:ext cx="3931920" cy="3294710"/>
          </a:xfrm>
        </p:spPr>
        <p:txBody>
          <a:bodyPr>
            <a:normAutofit fontScale="25000" lnSpcReduction="20000"/>
          </a:bodyPr>
          <a:lstStyle/>
          <a:p>
            <a:pPr marL="265176" lvl="1" indent="-265176">
              <a:buSzPct val="80000"/>
              <a:buFont typeface="Wingdings 2"/>
              <a:buChar char=""/>
            </a:pPr>
            <a:r>
              <a:rPr lang="el-GR" sz="7200" b="1" dirty="0" smtClean="0"/>
              <a:t>Κ ←0</a:t>
            </a:r>
          </a:p>
          <a:p>
            <a:pPr marL="265176" lvl="1" indent="-265176">
              <a:buSzPct val="80000"/>
              <a:buFont typeface="Wingdings 2"/>
              <a:buChar char=""/>
            </a:pPr>
            <a:r>
              <a:rPr lang="el-GR" sz="7200" b="1" dirty="0" smtClean="0"/>
              <a:t>Λ ←0</a:t>
            </a:r>
          </a:p>
          <a:p>
            <a:r>
              <a:rPr lang="el-GR" sz="7200" b="1" dirty="0" smtClean="0"/>
              <a:t>Για</a:t>
            </a:r>
            <a:r>
              <a:rPr lang="el-GR" sz="7200" dirty="0" smtClean="0"/>
              <a:t> Ι </a:t>
            </a:r>
            <a:r>
              <a:rPr lang="el-GR" sz="7200" b="1" dirty="0" smtClean="0"/>
              <a:t>από</a:t>
            </a:r>
            <a:r>
              <a:rPr lang="el-GR" sz="7200" dirty="0" smtClean="0"/>
              <a:t> 1 </a:t>
            </a:r>
            <a:r>
              <a:rPr lang="el-GR" sz="7200" b="1" dirty="0" smtClean="0"/>
              <a:t>μέχρι</a:t>
            </a:r>
            <a:r>
              <a:rPr lang="el-GR" sz="7200" dirty="0" smtClean="0"/>
              <a:t>  Ν</a:t>
            </a:r>
          </a:p>
          <a:p>
            <a:pPr lvl="1"/>
            <a:r>
              <a:rPr lang="el-GR" sz="7200" dirty="0" smtClean="0"/>
              <a:t>Αν Α[Ι</a:t>
            </a:r>
            <a:r>
              <a:rPr lang="el-GR" sz="7200" b="1" dirty="0" smtClean="0"/>
              <a:t>]&gt;0 τότε</a:t>
            </a:r>
          </a:p>
          <a:p>
            <a:pPr lvl="2"/>
            <a:r>
              <a:rPr lang="el-GR" sz="7200" b="1" dirty="0" smtClean="0"/>
              <a:t>Κ ←Κ+1</a:t>
            </a:r>
          </a:p>
          <a:p>
            <a:pPr lvl="2"/>
            <a:r>
              <a:rPr lang="el-GR" sz="7200" dirty="0" smtClean="0"/>
              <a:t>Β[Κ]</a:t>
            </a:r>
            <a:r>
              <a:rPr lang="el-GR" sz="7200" b="1" dirty="0" err="1" smtClean="0"/>
              <a:t>←</a:t>
            </a:r>
            <a:r>
              <a:rPr lang="el-GR" sz="7200" dirty="0" err="1" smtClean="0"/>
              <a:t>A</a:t>
            </a:r>
            <a:r>
              <a:rPr lang="el-GR" sz="7200" b="1" dirty="0" smtClean="0"/>
              <a:t>[</a:t>
            </a:r>
            <a:r>
              <a:rPr lang="el-GR" sz="7200" dirty="0" smtClean="0"/>
              <a:t>Ι</a:t>
            </a:r>
            <a:r>
              <a:rPr lang="el-GR" sz="7200" b="1" dirty="0" smtClean="0"/>
              <a:t>]</a:t>
            </a:r>
          </a:p>
          <a:p>
            <a:pPr lvl="1"/>
            <a:r>
              <a:rPr lang="el-GR" sz="7200" b="1" dirty="0" smtClean="0"/>
              <a:t>Αλλιώς</a:t>
            </a:r>
          </a:p>
          <a:p>
            <a:pPr lvl="2"/>
            <a:r>
              <a:rPr lang="el-GR" sz="7200" b="1" dirty="0" smtClean="0"/>
              <a:t>Λ ←Λ+1</a:t>
            </a:r>
          </a:p>
          <a:p>
            <a:pPr lvl="2"/>
            <a:r>
              <a:rPr lang="el-GR" sz="7200" dirty="0" smtClean="0"/>
              <a:t>Γ[Λ]</a:t>
            </a:r>
            <a:r>
              <a:rPr lang="el-GR" sz="7200" b="1" dirty="0" err="1" smtClean="0"/>
              <a:t>←</a:t>
            </a:r>
            <a:r>
              <a:rPr lang="el-GR" sz="7200" dirty="0" err="1" smtClean="0"/>
              <a:t>A</a:t>
            </a:r>
            <a:r>
              <a:rPr lang="el-GR" sz="7200" b="1" dirty="0" smtClean="0"/>
              <a:t>[</a:t>
            </a:r>
            <a:r>
              <a:rPr lang="el-GR" sz="7200" dirty="0" smtClean="0"/>
              <a:t>Ι</a:t>
            </a:r>
            <a:r>
              <a:rPr lang="el-GR" sz="7200" b="1" dirty="0" smtClean="0"/>
              <a:t>]</a:t>
            </a:r>
          </a:p>
          <a:p>
            <a:pPr lvl="1"/>
            <a:r>
              <a:rPr lang="el-GR" sz="7200" b="1" dirty="0" err="1" smtClean="0"/>
              <a:t>Τέλος_αν</a:t>
            </a:r>
            <a:r>
              <a:rPr lang="el-GR" sz="7200" b="1" dirty="0" smtClean="0"/>
              <a:t> </a:t>
            </a:r>
          </a:p>
          <a:p>
            <a:r>
              <a:rPr lang="el-GR" sz="7200" b="1" dirty="0" err="1" smtClean="0"/>
              <a:t>Τέλος_επανάληψης</a:t>
            </a:r>
            <a:r>
              <a:rPr lang="el-GR" sz="7200" dirty="0" smtClean="0"/>
              <a:t/>
            </a:r>
            <a:br>
              <a:rPr lang="el-GR" sz="7200" dirty="0" smtClean="0"/>
            </a:br>
            <a:endParaRPr lang="el-GR" sz="7200" b="1" dirty="0" smtClean="0"/>
          </a:p>
          <a:p>
            <a:endParaRPr lang="el-GR" b="1" dirty="0" smtClean="0"/>
          </a:p>
          <a:p>
            <a:pPr lvl="3"/>
            <a:endParaRPr lang="el-GR" b="1" dirty="0" smtClean="0"/>
          </a:p>
          <a:p>
            <a:pPr lvl="2">
              <a:buNone/>
            </a:pPr>
            <a:r>
              <a:rPr lang="el-GR" dirty="0" smtClean="0"/>
              <a:t>		</a:t>
            </a:r>
            <a:endParaRPr lang="el-GR" b="1" dirty="0" smtClean="0"/>
          </a:p>
          <a:p>
            <a:pPr lvl="2"/>
            <a:r>
              <a:rPr lang="el-GR" dirty="0" smtClean="0"/>
              <a:t/>
            </a:r>
            <a:br>
              <a:rPr lang="el-GR" dirty="0" smtClean="0"/>
            </a:br>
            <a:r>
              <a:rPr lang="el-GR" dirty="0" smtClean="0"/>
              <a:t>   </a:t>
            </a:r>
            <a:endParaRPr lang="el-GR" sz="2400" b="1" dirty="0" smtClean="0"/>
          </a:p>
        </p:txBody>
      </p:sp>
      <p:sp>
        <p:nvSpPr>
          <p:cNvPr id="6" name="5 - Θέση περιεχομένου"/>
          <p:cNvSpPr>
            <a:spLocks noGrp="1"/>
          </p:cNvSpPr>
          <p:nvPr>
            <p:ph sz="quarter" idx="4"/>
          </p:nvPr>
        </p:nvSpPr>
        <p:spPr>
          <a:xfrm>
            <a:off x="3786182" y="1714488"/>
            <a:ext cx="4797907" cy="3223272"/>
          </a:xfrm>
        </p:spPr>
        <p:txBody>
          <a:bodyPr>
            <a:normAutofit fontScale="92500" lnSpcReduction="10000"/>
          </a:bodyPr>
          <a:lstStyle/>
          <a:p>
            <a:r>
              <a:rPr lang="el-GR" sz="1800" b="1" dirty="0" smtClean="0"/>
              <a:t> Για</a:t>
            </a:r>
            <a:r>
              <a:rPr lang="el-GR" sz="1800" dirty="0" smtClean="0"/>
              <a:t> Ι </a:t>
            </a:r>
            <a:r>
              <a:rPr lang="el-GR" sz="1800" b="1" dirty="0" smtClean="0"/>
              <a:t>από</a:t>
            </a:r>
            <a:r>
              <a:rPr lang="el-GR" sz="1800" dirty="0" smtClean="0"/>
              <a:t> 2 </a:t>
            </a:r>
            <a:r>
              <a:rPr lang="el-GR" sz="1800" b="1" dirty="0" smtClean="0"/>
              <a:t>μέχρι</a:t>
            </a:r>
            <a:r>
              <a:rPr lang="el-GR" sz="1800" dirty="0" smtClean="0"/>
              <a:t>  Ν</a:t>
            </a:r>
            <a:br>
              <a:rPr lang="el-GR" sz="1800" dirty="0" smtClean="0"/>
            </a:br>
            <a:r>
              <a:rPr lang="el-GR" sz="1800" dirty="0" smtClean="0"/>
              <a:t>    </a:t>
            </a:r>
            <a:r>
              <a:rPr lang="el-GR" sz="1800" b="1" dirty="0" smtClean="0"/>
              <a:t>Για</a:t>
            </a:r>
            <a:r>
              <a:rPr lang="el-GR" sz="1800" dirty="0" smtClean="0"/>
              <a:t> J </a:t>
            </a:r>
            <a:r>
              <a:rPr lang="el-GR" sz="1800" b="1" dirty="0" smtClean="0"/>
              <a:t>από</a:t>
            </a:r>
            <a:r>
              <a:rPr lang="el-GR" sz="1800" dirty="0" smtClean="0"/>
              <a:t> Ν </a:t>
            </a:r>
            <a:r>
              <a:rPr lang="el-GR" sz="1800" b="1" dirty="0" smtClean="0"/>
              <a:t>μέχρι</a:t>
            </a:r>
            <a:r>
              <a:rPr lang="el-GR" sz="1800" dirty="0" smtClean="0"/>
              <a:t> Ι </a:t>
            </a:r>
            <a:r>
              <a:rPr lang="el-GR" sz="1800" b="1" dirty="0" err="1" smtClean="0"/>
              <a:t>με_βήμα</a:t>
            </a:r>
            <a:r>
              <a:rPr lang="el-GR" sz="1800" dirty="0" smtClean="0"/>
              <a:t> </a:t>
            </a:r>
            <a:r>
              <a:rPr lang="el-GR" sz="1800" b="1" dirty="0" smtClean="0"/>
              <a:t>-</a:t>
            </a:r>
            <a:r>
              <a:rPr lang="el-GR" sz="1800" dirty="0" smtClean="0"/>
              <a:t>1</a:t>
            </a:r>
            <a:br>
              <a:rPr lang="el-GR" sz="1800" dirty="0" smtClean="0"/>
            </a:br>
            <a:r>
              <a:rPr lang="el-GR" sz="1800" dirty="0" smtClean="0"/>
              <a:t>      </a:t>
            </a:r>
            <a:r>
              <a:rPr lang="el-GR" sz="1800" b="1" dirty="0" smtClean="0"/>
              <a:t>Αν</a:t>
            </a:r>
            <a:r>
              <a:rPr lang="el-GR" sz="1800" dirty="0" smtClean="0"/>
              <a:t> Α</a:t>
            </a:r>
            <a:r>
              <a:rPr lang="el-GR" sz="1800" b="1" dirty="0" smtClean="0"/>
              <a:t>[</a:t>
            </a:r>
            <a:r>
              <a:rPr lang="el-GR" sz="1800" dirty="0" smtClean="0"/>
              <a:t>J</a:t>
            </a:r>
            <a:r>
              <a:rPr lang="el-GR" sz="1800" b="1" dirty="0" smtClean="0"/>
              <a:t>-</a:t>
            </a:r>
            <a:r>
              <a:rPr lang="el-GR" sz="1800" dirty="0" smtClean="0"/>
              <a:t>1</a:t>
            </a:r>
            <a:r>
              <a:rPr lang="el-GR" sz="1800" b="1" dirty="0" smtClean="0"/>
              <a:t>]&gt;</a:t>
            </a:r>
            <a:r>
              <a:rPr lang="el-GR" sz="1800" dirty="0" smtClean="0"/>
              <a:t>A</a:t>
            </a:r>
            <a:r>
              <a:rPr lang="el-GR" sz="1800" b="1" dirty="0" smtClean="0"/>
              <a:t>[</a:t>
            </a:r>
            <a:r>
              <a:rPr lang="el-GR" sz="1800" dirty="0" smtClean="0"/>
              <a:t>J</a:t>
            </a:r>
            <a:r>
              <a:rPr lang="el-GR" sz="1800" b="1" dirty="0" smtClean="0"/>
              <a:t>]</a:t>
            </a:r>
            <a:r>
              <a:rPr lang="el-GR" sz="1800" dirty="0" smtClean="0"/>
              <a:t> </a:t>
            </a:r>
            <a:r>
              <a:rPr lang="el-GR" sz="1800" b="1" dirty="0" smtClean="0"/>
              <a:t>τότε</a:t>
            </a:r>
            <a:r>
              <a:rPr lang="el-GR" sz="1800" dirty="0" smtClean="0"/>
              <a:t/>
            </a:r>
            <a:br>
              <a:rPr lang="el-GR" sz="1800" dirty="0" smtClean="0"/>
            </a:br>
            <a:r>
              <a:rPr lang="el-GR" sz="1800" dirty="0" smtClean="0"/>
              <a:t>              TEMP</a:t>
            </a:r>
            <a:r>
              <a:rPr lang="el-GR" sz="1800" b="1" dirty="0" smtClean="0"/>
              <a:t>←</a:t>
            </a:r>
            <a:r>
              <a:rPr lang="el-GR" sz="1800" dirty="0" smtClean="0"/>
              <a:t>Α</a:t>
            </a:r>
            <a:r>
              <a:rPr lang="el-GR" sz="1800" b="1" dirty="0" smtClean="0"/>
              <a:t>[</a:t>
            </a:r>
            <a:r>
              <a:rPr lang="el-GR" sz="1800" dirty="0" smtClean="0"/>
              <a:t>J</a:t>
            </a:r>
            <a:r>
              <a:rPr lang="el-GR" sz="1800" b="1" dirty="0" smtClean="0"/>
              <a:t>-</a:t>
            </a:r>
            <a:r>
              <a:rPr lang="el-GR" sz="1800" dirty="0" smtClean="0"/>
              <a:t>1</a:t>
            </a:r>
            <a:r>
              <a:rPr lang="el-GR" sz="1800" b="1" dirty="0" smtClean="0"/>
              <a:t>]</a:t>
            </a:r>
            <a:r>
              <a:rPr lang="el-GR" sz="1800" dirty="0" smtClean="0"/>
              <a:t/>
            </a:r>
            <a:br>
              <a:rPr lang="el-GR" sz="1800" dirty="0" smtClean="0"/>
            </a:br>
            <a:r>
              <a:rPr lang="el-GR" sz="1800" dirty="0" smtClean="0"/>
              <a:t>              Α</a:t>
            </a:r>
            <a:r>
              <a:rPr lang="el-GR" sz="1800" b="1" dirty="0" smtClean="0"/>
              <a:t>[</a:t>
            </a:r>
            <a:r>
              <a:rPr lang="el-GR" sz="1800" dirty="0" smtClean="0"/>
              <a:t>J</a:t>
            </a:r>
            <a:r>
              <a:rPr lang="el-GR" sz="1800" b="1" dirty="0" smtClean="0"/>
              <a:t>-</a:t>
            </a:r>
            <a:r>
              <a:rPr lang="el-GR" sz="1800" dirty="0" smtClean="0"/>
              <a:t>1</a:t>
            </a:r>
            <a:r>
              <a:rPr lang="el-GR" sz="1800" b="1" dirty="0" smtClean="0"/>
              <a:t>]</a:t>
            </a:r>
            <a:r>
              <a:rPr lang="el-GR" sz="1800" b="1" dirty="0" err="1" smtClean="0"/>
              <a:t>←</a:t>
            </a:r>
            <a:r>
              <a:rPr lang="el-GR" sz="1800" dirty="0" err="1" smtClean="0"/>
              <a:t>A</a:t>
            </a:r>
            <a:r>
              <a:rPr lang="el-GR" sz="1800" b="1" dirty="0" smtClean="0"/>
              <a:t>[</a:t>
            </a:r>
            <a:r>
              <a:rPr lang="el-GR" sz="1800" dirty="0" smtClean="0"/>
              <a:t>J</a:t>
            </a:r>
            <a:r>
              <a:rPr lang="el-GR" sz="1800" b="1" dirty="0" smtClean="0"/>
              <a:t>]</a:t>
            </a:r>
            <a:r>
              <a:rPr lang="el-GR" sz="1800" dirty="0" smtClean="0"/>
              <a:t/>
            </a:r>
            <a:br>
              <a:rPr lang="el-GR" sz="1800" dirty="0" smtClean="0"/>
            </a:br>
            <a:r>
              <a:rPr lang="el-GR" sz="1800" dirty="0" smtClean="0"/>
              <a:t>              A</a:t>
            </a:r>
            <a:r>
              <a:rPr lang="el-GR" sz="1800" b="1" dirty="0" smtClean="0"/>
              <a:t>[</a:t>
            </a:r>
            <a:r>
              <a:rPr lang="el-GR" sz="1800" dirty="0" smtClean="0"/>
              <a:t>J</a:t>
            </a:r>
            <a:r>
              <a:rPr lang="el-GR" sz="1800" b="1" dirty="0" smtClean="0"/>
              <a:t>]</a:t>
            </a:r>
            <a:r>
              <a:rPr lang="el-GR" sz="1800" b="1" dirty="0" err="1" smtClean="0"/>
              <a:t>←</a:t>
            </a:r>
            <a:r>
              <a:rPr lang="el-GR" sz="1800" dirty="0" err="1" smtClean="0"/>
              <a:t>TEMP</a:t>
            </a:r>
            <a:endParaRPr lang="en-US" sz="1800" dirty="0" smtClean="0"/>
          </a:p>
          <a:p>
            <a:pPr lvl="5"/>
            <a:r>
              <a:rPr lang="el-GR" sz="1800" dirty="0" smtClean="0"/>
              <a:t>TEMP</a:t>
            </a:r>
            <a:r>
              <a:rPr lang="en-US" sz="1800" dirty="0" smtClean="0"/>
              <a:t>1</a:t>
            </a:r>
            <a:r>
              <a:rPr lang="el-GR" sz="1800" dirty="0" smtClean="0"/>
              <a:t>←</a:t>
            </a:r>
            <a:r>
              <a:rPr lang="en-US" sz="1800" dirty="0" smtClean="0"/>
              <a:t>B</a:t>
            </a:r>
            <a:r>
              <a:rPr lang="el-GR" sz="1800" dirty="0" smtClean="0"/>
              <a:t>[J-1]</a:t>
            </a:r>
            <a:endParaRPr lang="en-US" sz="1800" dirty="0" smtClean="0"/>
          </a:p>
          <a:p>
            <a:pPr lvl="5"/>
            <a:r>
              <a:rPr lang="en-US" sz="1800" dirty="0" smtClean="0"/>
              <a:t>B</a:t>
            </a:r>
            <a:r>
              <a:rPr lang="el-GR" sz="1800" dirty="0" smtClean="0"/>
              <a:t>[J-1]←</a:t>
            </a:r>
            <a:r>
              <a:rPr lang="en-US" sz="1800" dirty="0" smtClean="0"/>
              <a:t>B</a:t>
            </a:r>
            <a:r>
              <a:rPr lang="el-GR" sz="1800" dirty="0" smtClean="0"/>
              <a:t>[J]</a:t>
            </a:r>
            <a:endParaRPr lang="en-US" sz="1800" dirty="0" smtClean="0"/>
          </a:p>
          <a:p>
            <a:pPr lvl="5"/>
            <a:r>
              <a:rPr lang="en-US" sz="1800" dirty="0" smtClean="0"/>
              <a:t>B</a:t>
            </a:r>
            <a:r>
              <a:rPr lang="el-GR" sz="1800" dirty="0" smtClean="0"/>
              <a:t>[J]</a:t>
            </a:r>
            <a:r>
              <a:rPr lang="el-GR" sz="1800" dirty="0" err="1" smtClean="0"/>
              <a:t>←TEMP</a:t>
            </a:r>
            <a:r>
              <a:rPr lang="en-US" sz="1800" dirty="0" smtClean="0"/>
              <a:t>1</a:t>
            </a:r>
          </a:p>
          <a:p>
            <a:r>
              <a:rPr lang="el-GR" sz="1800" dirty="0" smtClean="0"/>
              <a:t>       </a:t>
            </a:r>
            <a:r>
              <a:rPr lang="el-GR" sz="1800" b="1" dirty="0" err="1" smtClean="0"/>
              <a:t>Τέλος_αν</a:t>
            </a:r>
            <a:r>
              <a:rPr lang="el-GR" sz="1800" dirty="0" smtClean="0"/>
              <a:t/>
            </a:r>
            <a:br>
              <a:rPr lang="el-GR" sz="1800" dirty="0" smtClean="0"/>
            </a:br>
            <a:r>
              <a:rPr lang="el-GR" sz="1800" dirty="0" smtClean="0"/>
              <a:t>     </a:t>
            </a:r>
            <a:r>
              <a:rPr lang="el-GR" sz="1800" b="1" dirty="0" err="1" smtClean="0"/>
              <a:t>Τέλος_επανάληψης</a:t>
            </a:r>
            <a:r>
              <a:rPr lang="el-GR" sz="1800" dirty="0" smtClean="0"/>
              <a:t/>
            </a:r>
            <a:br>
              <a:rPr lang="el-GR" sz="1800" dirty="0" smtClean="0"/>
            </a:br>
            <a:r>
              <a:rPr lang="el-GR" sz="1800" dirty="0" smtClean="0"/>
              <a:t>  </a:t>
            </a:r>
            <a:r>
              <a:rPr lang="el-GR" sz="1800" b="1" dirty="0" err="1" smtClean="0"/>
              <a:t>Τέλος_επανάληψης</a:t>
            </a:r>
            <a:r>
              <a:rPr lang="el-GR" sz="1800" dirty="0" smtClean="0"/>
              <a:t> </a:t>
            </a:r>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additive="base">
                                        <p:cTn id="1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additive="base">
                                        <p:cTn id="2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 calcmode="lin" valueType="num">
                                      <p:cBhvr additive="base">
                                        <p:cTn id="2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additive="base">
                                        <p:cTn id="3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anim calcmode="lin" valueType="num">
                                      <p:cBhvr additive="base">
                                        <p:cTn id="3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 calcmode="lin" valueType="num">
                                      <p:cBhvr additive="base">
                                        <p:cTn id="47"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
                                            <p:txEl>
                                              <p:pRg st="9" end="9"/>
                                            </p:txEl>
                                          </p:spTgt>
                                        </p:tgtEl>
                                        <p:attrNameLst>
                                          <p:attrName>style.visibility</p:attrName>
                                        </p:attrNameLst>
                                      </p:cBhvr>
                                      <p:to>
                                        <p:strVal val="visible"/>
                                      </p:to>
                                    </p:set>
                                    <p:anim calcmode="lin" valueType="num">
                                      <p:cBhvr additive="base">
                                        <p:cTn id="5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 calcmode="lin" valueType="num">
                                      <p:cBhvr additive="base">
                                        <p:cTn id="5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5">
                                            <p:txEl>
                                              <p:pRg st="13" end="13"/>
                                            </p:txEl>
                                          </p:spTgt>
                                        </p:tgtEl>
                                        <p:attrNameLst>
                                          <p:attrName>style.visibility</p:attrName>
                                        </p:attrNameLst>
                                      </p:cBhvr>
                                      <p:to>
                                        <p:strVal val="visible"/>
                                      </p:to>
                                    </p:set>
                                    <p:anim calcmode="lin" valueType="num">
                                      <p:cBhvr additive="base">
                                        <p:cTn id="61"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13" end="13"/>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5">
                                            <p:txEl>
                                              <p:pRg st="14" end="14"/>
                                            </p:txEl>
                                          </p:spTgt>
                                        </p:tgtEl>
                                        <p:attrNameLst>
                                          <p:attrName>style.visibility</p:attrName>
                                        </p:attrNameLst>
                                      </p:cBhvr>
                                      <p:to>
                                        <p:strVal val="visible"/>
                                      </p:to>
                                    </p:set>
                                    <p:anim calcmode="lin" valueType="num">
                                      <p:cBhvr additive="base">
                                        <p:cTn id="65"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4">
                                            <p:txEl>
                                              <p:pRg st="0" end="0"/>
                                            </p:txEl>
                                          </p:spTgt>
                                        </p:tgtEl>
                                        <p:attrNameLst>
                                          <p:attrName>style.visibility</p:attrName>
                                        </p:attrNameLst>
                                      </p:cBhvr>
                                      <p:to>
                                        <p:strVal val="visible"/>
                                      </p:to>
                                    </p:set>
                                    <p:anim calcmode="lin" valueType="num">
                                      <p:cBhvr additive="base">
                                        <p:cTn id="7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6">
                                            <p:txEl>
                                              <p:pRg st="0" end="0"/>
                                            </p:txEl>
                                          </p:spTgt>
                                        </p:tgtEl>
                                        <p:attrNameLst>
                                          <p:attrName>style.visibility</p:attrName>
                                        </p:attrNameLst>
                                      </p:cBhvr>
                                      <p:to>
                                        <p:strVal val="visible"/>
                                      </p:to>
                                    </p:set>
                                    <p:anim calcmode="lin" valueType="num">
                                      <p:cBhvr additive="base">
                                        <p:cTn id="7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6">
                                            <p:txEl>
                                              <p:pRg st="1" end="1"/>
                                            </p:txEl>
                                          </p:spTgt>
                                        </p:tgtEl>
                                        <p:attrNameLst>
                                          <p:attrName>style.visibility</p:attrName>
                                        </p:attrNameLst>
                                      </p:cBhvr>
                                      <p:to>
                                        <p:strVal val="visible"/>
                                      </p:to>
                                    </p:set>
                                    <p:anim calcmode="lin" valueType="num">
                                      <p:cBhvr additive="base">
                                        <p:cTn id="8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6">
                                            <p:txEl>
                                              <p:pRg st="2" end="2"/>
                                            </p:txEl>
                                          </p:spTgt>
                                        </p:tgtEl>
                                        <p:attrNameLst>
                                          <p:attrName>style.visibility</p:attrName>
                                        </p:attrNameLst>
                                      </p:cBhvr>
                                      <p:to>
                                        <p:strVal val="visible"/>
                                      </p:to>
                                    </p:set>
                                    <p:anim calcmode="lin" valueType="num">
                                      <p:cBhvr additive="base">
                                        <p:cTn id="8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6">
                                            <p:txEl>
                                              <p:pRg st="3" end="3"/>
                                            </p:txEl>
                                          </p:spTgt>
                                        </p:tgtEl>
                                        <p:attrNameLst>
                                          <p:attrName>style.visibility</p:attrName>
                                        </p:attrNameLst>
                                      </p:cBhvr>
                                      <p:to>
                                        <p:strVal val="visible"/>
                                      </p:to>
                                    </p:set>
                                    <p:anim calcmode="lin" valueType="num">
                                      <p:cBhvr additive="base">
                                        <p:cTn id="8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6">
                                            <p:txEl>
                                              <p:pRg st="4" end="4"/>
                                            </p:txEl>
                                          </p:spTgt>
                                        </p:tgtEl>
                                        <p:attrNameLst>
                                          <p:attrName>style.visibility</p:attrName>
                                        </p:attrNameLst>
                                      </p:cBhvr>
                                      <p:to>
                                        <p:strVal val="visible"/>
                                      </p:to>
                                    </p:set>
                                    <p:anim calcmode="lin" valueType="num">
                                      <p:cBhvr additive="base">
                                        <p:cTn id="9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ΜΟΝΟΔΙΑΣΤΑΤΟΙ ΠΙΝΑΚΕΣ</a:t>
            </a:r>
            <a:endParaRPr lang="el-GR" dirty="0"/>
          </a:p>
        </p:txBody>
      </p:sp>
      <p:sp>
        <p:nvSpPr>
          <p:cNvPr id="3" name="2 - Θέση κειμένου"/>
          <p:cNvSpPr>
            <a:spLocks noGrp="1"/>
          </p:cNvSpPr>
          <p:nvPr>
            <p:ph type="body" idx="1"/>
          </p:nvPr>
        </p:nvSpPr>
        <p:spPr/>
        <p:txBody>
          <a:bodyPr>
            <a:normAutofit fontScale="85000" lnSpcReduction="10000"/>
          </a:bodyPr>
          <a:lstStyle/>
          <a:p>
            <a:pPr algn="ctr"/>
            <a:r>
              <a:rPr lang="el-GR" dirty="0" smtClean="0">
                <a:solidFill>
                  <a:srgbClr val="FF0000"/>
                </a:solidFill>
              </a:rPr>
              <a:t>ΑΝΑΖΗΤΗΣΗ</a:t>
            </a:r>
            <a:r>
              <a:rPr lang="el-GR" dirty="0" smtClean="0"/>
              <a:t> ΣΤΟΙΧΕΙΟΥ ΜΟΝΑΔΙΚΟΥ</a:t>
            </a:r>
            <a:endParaRPr lang="el-GR" dirty="0"/>
          </a:p>
        </p:txBody>
      </p:sp>
      <p:sp>
        <p:nvSpPr>
          <p:cNvPr id="4" name="3 - Θέση κειμένου"/>
          <p:cNvSpPr>
            <a:spLocks noGrp="1"/>
          </p:cNvSpPr>
          <p:nvPr>
            <p:ph type="body" sz="half" idx="3"/>
          </p:nvPr>
        </p:nvSpPr>
        <p:spPr>
          <a:xfrm>
            <a:off x="4643438" y="785794"/>
            <a:ext cx="3931920" cy="792162"/>
          </a:xfrm>
        </p:spPr>
        <p:txBody>
          <a:bodyPr>
            <a:normAutofit fontScale="85000" lnSpcReduction="10000"/>
          </a:bodyPr>
          <a:lstStyle/>
          <a:p>
            <a:pPr algn="ctr"/>
            <a:r>
              <a:rPr lang="el-GR" dirty="0" smtClean="0">
                <a:solidFill>
                  <a:srgbClr val="FF0000"/>
                </a:solidFill>
              </a:rPr>
              <a:t>ΑΝΑΖΗΤΗΣΗ</a:t>
            </a:r>
            <a:r>
              <a:rPr lang="el-GR" dirty="0" smtClean="0"/>
              <a:t> ΣΤΟΙΧΕΙΟΥ ΜΟΝΑΔΙΚΟΥ</a:t>
            </a:r>
          </a:p>
          <a:p>
            <a:pPr algn="ctr"/>
            <a:endParaRPr lang="el-GR" dirty="0"/>
          </a:p>
        </p:txBody>
      </p:sp>
      <p:sp>
        <p:nvSpPr>
          <p:cNvPr id="5" name="4 - Θέση περιεχομένου"/>
          <p:cNvSpPr>
            <a:spLocks noGrp="1"/>
          </p:cNvSpPr>
          <p:nvPr>
            <p:ph sz="quarter" idx="2"/>
          </p:nvPr>
        </p:nvSpPr>
        <p:spPr>
          <a:xfrm>
            <a:off x="285720" y="1571612"/>
            <a:ext cx="4429156" cy="3489960"/>
          </a:xfrm>
        </p:spPr>
        <p:txBody>
          <a:bodyPr>
            <a:noAutofit/>
          </a:bodyPr>
          <a:lstStyle/>
          <a:p>
            <a:r>
              <a:rPr lang="el-GR" sz="1200" dirty="0" smtClean="0"/>
              <a:t>Ι</a:t>
            </a:r>
            <a:r>
              <a:rPr lang="el-GR" sz="1200" b="1" dirty="0" smtClean="0"/>
              <a:t>←</a:t>
            </a:r>
            <a:r>
              <a:rPr lang="el-GR" sz="1200" dirty="0" smtClean="0"/>
              <a:t>1</a:t>
            </a:r>
            <a:br>
              <a:rPr lang="el-GR" sz="1200" dirty="0" smtClean="0"/>
            </a:br>
            <a:r>
              <a:rPr lang="el-GR" sz="1200" dirty="0" err="1" smtClean="0"/>
              <a:t>DONE</a:t>
            </a:r>
            <a:r>
              <a:rPr lang="el-GR" sz="1200" b="1" dirty="0" err="1" smtClean="0"/>
              <a:t>←Αληθής</a:t>
            </a:r>
            <a:r>
              <a:rPr lang="el-GR" sz="1200" dirty="0" smtClean="0"/>
              <a:t/>
            </a:r>
            <a:br>
              <a:rPr lang="el-GR" sz="1200" dirty="0" smtClean="0"/>
            </a:br>
            <a:r>
              <a:rPr lang="el-GR" sz="1200" b="1" dirty="0" smtClean="0"/>
              <a:t>Διάβασε</a:t>
            </a:r>
            <a:r>
              <a:rPr lang="el-GR" sz="1200" dirty="0" smtClean="0"/>
              <a:t> ΣΤΟΙΧΕΙΟ</a:t>
            </a:r>
          </a:p>
          <a:p>
            <a:r>
              <a:rPr lang="el-GR" sz="1200" b="1" dirty="0" smtClean="0"/>
              <a:t>Όσο</a:t>
            </a:r>
            <a:r>
              <a:rPr lang="el-GR" sz="1200" dirty="0" smtClean="0"/>
              <a:t> Ι</a:t>
            </a:r>
            <a:r>
              <a:rPr lang="el-GR" sz="1200" b="1" dirty="0" smtClean="0"/>
              <a:t>&lt;=</a:t>
            </a:r>
            <a:r>
              <a:rPr lang="el-GR" sz="1200" dirty="0" smtClean="0"/>
              <a:t>Ν </a:t>
            </a:r>
            <a:r>
              <a:rPr lang="el-GR" sz="1200" b="1" dirty="0" smtClean="0"/>
              <a:t>και</a:t>
            </a:r>
            <a:r>
              <a:rPr lang="el-GR" sz="1200" dirty="0" smtClean="0"/>
              <a:t> </a:t>
            </a:r>
            <a:r>
              <a:rPr lang="el-GR" sz="1200" dirty="0" err="1" smtClean="0"/>
              <a:t>DONE</a:t>
            </a:r>
            <a:r>
              <a:rPr lang="el-GR" sz="1200" b="1" dirty="0" err="1" smtClean="0"/>
              <a:t>=Αληθής</a:t>
            </a:r>
            <a:r>
              <a:rPr lang="el-GR" sz="1200" dirty="0" smtClean="0"/>
              <a:t> </a:t>
            </a:r>
            <a:r>
              <a:rPr lang="el-GR" sz="1200" b="1" dirty="0" smtClean="0"/>
              <a:t>επανάλαβε</a:t>
            </a:r>
            <a:r>
              <a:rPr lang="el-GR" sz="1200" dirty="0" smtClean="0"/>
              <a:t/>
            </a:r>
            <a:br>
              <a:rPr lang="el-GR" sz="1200" dirty="0" smtClean="0"/>
            </a:br>
            <a:r>
              <a:rPr lang="el-GR" sz="1200" dirty="0" smtClean="0"/>
              <a:t>       </a:t>
            </a:r>
            <a:r>
              <a:rPr lang="el-GR" sz="1200" b="1" dirty="0" smtClean="0"/>
              <a:t>Αν</a:t>
            </a:r>
            <a:r>
              <a:rPr lang="el-GR" sz="1200" dirty="0" smtClean="0"/>
              <a:t> Α</a:t>
            </a:r>
            <a:r>
              <a:rPr lang="el-GR" sz="1200" b="1" dirty="0" smtClean="0"/>
              <a:t>[</a:t>
            </a:r>
            <a:r>
              <a:rPr lang="el-GR" sz="1200" dirty="0" smtClean="0"/>
              <a:t>Ι</a:t>
            </a:r>
            <a:r>
              <a:rPr lang="el-GR" sz="1200" b="1" dirty="0" smtClean="0"/>
              <a:t>]=</a:t>
            </a:r>
            <a:r>
              <a:rPr lang="el-GR" sz="1200" dirty="0" smtClean="0"/>
              <a:t>ΣΤΟΙΧΕΙΟ </a:t>
            </a:r>
            <a:r>
              <a:rPr lang="el-GR" sz="1200" b="1" dirty="0" smtClean="0"/>
              <a:t>τότε</a:t>
            </a:r>
            <a:r>
              <a:rPr lang="el-GR" sz="1200" dirty="0" smtClean="0"/>
              <a:t/>
            </a:r>
            <a:br>
              <a:rPr lang="el-GR" sz="1200" dirty="0" smtClean="0"/>
            </a:br>
            <a:r>
              <a:rPr lang="el-GR" sz="1200" dirty="0" smtClean="0"/>
              <a:t>          </a:t>
            </a:r>
            <a:r>
              <a:rPr lang="el-GR" sz="1200" dirty="0" err="1" smtClean="0"/>
              <a:t>DONE</a:t>
            </a:r>
            <a:r>
              <a:rPr lang="el-GR" sz="1200" b="1" dirty="0" err="1" smtClean="0"/>
              <a:t>←Ψευδής</a:t>
            </a:r>
            <a:r>
              <a:rPr lang="el-GR" sz="1200" dirty="0" smtClean="0"/>
              <a:t/>
            </a:r>
            <a:br>
              <a:rPr lang="el-GR" sz="1200" dirty="0" smtClean="0"/>
            </a:br>
            <a:r>
              <a:rPr lang="el-GR" sz="1200" dirty="0" smtClean="0"/>
              <a:t>          Θ</a:t>
            </a:r>
            <a:r>
              <a:rPr lang="el-GR" sz="1200" b="1" dirty="0" smtClean="0"/>
              <a:t>←</a:t>
            </a:r>
            <a:r>
              <a:rPr lang="el-GR" sz="1200" dirty="0" smtClean="0"/>
              <a:t>Ι</a:t>
            </a:r>
            <a:br>
              <a:rPr lang="el-GR" sz="1200" dirty="0" smtClean="0"/>
            </a:br>
            <a:r>
              <a:rPr lang="el-GR" sz="1200" dirty="0" smtClean="0"/>
              <a:t>       </a:t>
            </a:r>
            <a:r>
              <a:rPr lang="el-GR" sz="1200" b="1" dirty="0" smtClean="0"/>
              <a:t>αλλιώς</a:t>
            </a:r>
            <a:r>
              <a:rPr lang="el-GR" sz="1200" dirty="0" smtClean="0"/>
              <a:t/>
            </a:r>
            <a:br>
              <a:rPr lang="el-GR" sz="1200" dirty="0" smtClean="0"/>
            </a:br>
            <a:r>
              <a:rPr lang="el-GR" sz="1200" dirty="0" smtClean="0"/>
              <a:t>          Ι</a:t>
            </a:r>
            <a:r>
              <a:rPr lang="el-GR" sz="1200" b="1" dirty="0" smtClean="0"/>
              <a:t>←</a:t>
            </a:r>
            <a:r>
              <a:rPr lang="el-GR" sz="1200" dirty="0" smtClean="0"/>
              <a:t>Ι</a:t>
            </a:r>
            <a:r>
              <a:rPr lang="el-GR" sz="1200" b="1" dirty="0" smtClean="0"/>
              <a:t>+</a:t>
            </a:r>
            <a:r>
              <a:rPr lang="el-GR" sz="1200" dirty="0" smtClean="0"/>
              <a:t>1</a:t>
            </a:r>
            <a:br>
              <a:rPr lang="el-GR" sz="1200" dirty="0" smtClean="0"/>
            </a:br>
            <a:r>
              <a:rPr lang="el-GR" sz="1200" dirty="0" smtClean="0"/>
              <a:t>       </a:t>
            </a:r>
            <a:r>
              <a:rPr lang="el-GR" sz="1200" b="1" dirty="0" err="1" smtClean="0"/>
              <a:t>Τέλος_αν</a:t>
            </a:r>
            <a:r>
              <a:rPr lang="el-GR" sz="1200" dirty="0" smtClean="0"/>
              <a:t/>
            </a:r>
            <a:br>
              <a:rPr lang="el-GR" sz="1200" dirty="0" smtClean="0"/>
            </a:br>
            <a:r>
              <a:rPr lang="el-GR" sz="1200" dirty="0" smtClean="0"/>
              <a:t> </a:t>
            </a:r>
            <a:r>
              <a:rPr lang="el-GR" sz="1200" b="1" dirty="0" err="1" smtClean="0"/>
              <a:t>Τέλος_επανάληψης</a:t>
            </a:r>
            <a:endParaRPr lang="el-GR" sz="1200" b="1" dirty="0" smtClean="0"/>
          </a:p>
          <a:p>
            <a:r>
              <a:rPr lang="el-GR" sz="1200" dirty="0" smtClean="0"/>
              <a:t/>
            </a:r>
            <a:br>
              <a:rPr lang="el-GR" sz="1200" dirty="0" smtClean="0"/>
            </a:br>
            <a:r>
              <a:rPr lang="el-GR" sz="1200" dirty="0" smtClean="0"/>
              <a:t>    </a:t>
            </a:r>
            <a:r>
              <a:rPr lang="el-GR" sz="1200" b="1" dirty="0" smtClean="0"/>
              <a:t>Αν</a:t>
            </a:r>
            <a:r>
              <a:rPr lang="el-GR" sz="1200" dirty="0" smtClean="0"/>
              <a:t> </a:t>
            </a:r>
            <a:r>
              <a:rPr lang="el-GR" sz="1200" dirty="0" err="1" smtClean="0"/>
              <a:t>DONE</a:t>
            </a:r>
            <a:r>
              <a:rPr lang="el-GR" sz="1200" b="1" dirty="0" err="1" smtClean="0"/>
              <a:t>=Ψευδής</a:t>
            </a:r>
            <a:r>
              <a:rPr lang="el-GR" sz="1200" dirty="0" smtClean="0"/>
              <a:t> </a:t>
            </a:r>
            <a:r>
              <a:rPr lang="el-GR" sz="1200" b="1" dirty="0" smtClean="0"/>
              <a:t>τότε</a:t>
            </a:r>
            <a:r>
              <a:rPr lang="el-GR" sz="1200" dirty="0" smtClean="0"/>
              <a:t/>
            </a:r>
            <a:br>
              <a:rPr lang="el-GR" sz="1200" dirty="0" smtClean="0"/>
            </a:br>
            <a:r>
              <a:rPr lang="el-GR" sz="1200" dirty="0" smtClean="0"/>
              <a:t>       </a:t>
            </a:r>
            <a:r>
              <a:rPr lang="el-GR" sz="1200" b="1" dirty="0" smtClean="0"/>
              <a:t>Εμφάνισε</a:t>
            </a:r>
            <a:r>
              <a:rPr lang="el-GR" sz="1200" dirty="0" smtClean="0"/>
              <a:t> "ΒΡΕΘΗΚΕ ΣΤΗΝ"</a:t>
            </a:r>
            <a:r>
              <a:rPr lang="el-GR" sz="1200" b="1" dirty="0" smtClean="0"/>
              <a:t>,</a:t>
            </a:r>
            <a:r>
              <a:rPr lang="el-GR" sz="1200" dirty="0" smtClean="0"/>
              <a:t>Θ</a:t>
            </a:r>
            <a:br>
              <a:rPr lang="el-GR" sz="1200" dirty="0" smtClean="0"/>
            </a:br>
            <a:r>
              <a:rPr lang="el-GR" sz="1200" dirty="0" smtClean="0"/>
              <a:t>    </a:t>
            </a:r>
            <a:r>
              <a:rPr lang="el-GR" sz="1200" b="1" dirty="0" smtClean="0"/>
              <a:t>αλλιώς</a:t>
            </a:r>
            <a:r>
              <a:rPr lang="el-GR" sz="1200" dirty="0" smtClean="0"/>
              <a:t/>
            </a:r>
            <a:br>
              <a:rPr lang="el-GR" sz="1200" dirty="0" smtClean="0"/>
            </a:br>
            <a:r>
              <a:rPr lang="el-GR" sz="1200" dirty="0" smtClean="0"/>
              <a:t>       </a:t>
            </a:r>
            <a:r>
              <a:rPr lang="el-GR" sz="1200" b="1" dirty="0" smtClean="0"/>
              <a:t>Εμφάνισε</a:t>
            </a:r>
            <a:r>
              <a:rPr lang="el-GR" sz="1200" dirty="0" smtClean="0"/>
              <a:t> "ΔΕΝ ΒΡΕΘΗΚΕ"</a:t>
            </a:r>
            <a:br>
              <a:rPr lang="el-GR" sz="1200" dirty="0" smtClean="0"/>
            </a:br>
            <a:r>
              <a:rPr lang="el-GR" sz="1200" dirty="0" smtClean="0"/>
              <a:t>    </a:t>
            </a:r>
            <a:r>
              <a:rPr lang="el-GR" sz="1200" b="1" dirty="0" err="1" smtClean="0"/>
              <a:t>Τέλος_αν</a:t>
            </a:r>
            <a:endParaRPr lang="el-GR" sz="1200" dirty="0"/>
          </a:p>
        </p:txBody>
      </p:sp>
      <p:sp>
        <p:nvSpPr>
          <p:cNvPr id="6" name="5 - Θέση περιεχομένου"/>
          <p:cNvSpPr>
            <a:spLocks noGrp="1"/>
          </p:cNvSpPr>
          <p:nvPr>
            <p:ph sz="quarter" idx="4"/>
          </p:nvPr>
        </p:nvSpPr>
        <p:spPr>
          <a:xfrm>
            <a:off x="4357686" y="1714488"/>
            <a:ext cx="4500593" cy="3214710"/>
          </a:xfrm>
        </p:spPr>
        <p:txBody>
          <a:bodyPr>
            <a:normAutofit/>
          </a:bodyPr>
          <a:lstStyle/>
          <a:p>
            <a:r>
              <a:rPr lang="el-GR" sz="1400" dirty="0" smtClean="0"/>
              <a:t>Ι</a:t>
            </a:r>
            <a:r>
              <a:rPr lang="el-GR" sz="1400" b="1" dirty="0" smtClean="0"/>
              <a:t>←</a:t>
            </a:r>
            <a:r>
              <a:rPr lang="el-GR" sz="1400" dirty="0" smtClean="0"/>
              <a:t>1</a:t>
            </a:r>
            <a:br>
              <a:rPr lang="el-GR" sz="1400" dirty="0" smtClean="0"/>
            </a:br>
            <a:r>
              <a:rPr lang="el-GR" sz="1400" b="1" dirty="0" smtClean="0"/>
              <a:t>Διάβασε</a:t>
            </a:r>
            <a:r>
              <a:rPr lang="el-GR" sz="1400" dirty="0" smtClean="0"/>
              <a:t> ΣΤΟΙΧΕΙΟ</a:t>
            </a:r>
          </a:p>
          <a:p>
            <a:r>
              <a:rPr lang="el-GR" sz="1400" b="1" dirty="0" smtClean="0"/>
              <a:t>Όσο</a:t>
            </a:r>
            <a:r>
              <a:rPr lang="el-GR" sz="1400" dirty="0" smtClean="0"/>
              <a:t> Ι</a:t>
            </a:r>
            <a:r>
              <a:rPr lang="el-GR" sz="1400" b="1" dirty="0" smtClean="0"/>
              <a:t>&lt;</a:t>
            </a:r>
            <a:r>
              <a:rPr lang="el-GR" sz="1400" dirty="0" smtClean="0"/>
              <a:t>Ν </a:t>
            </a:r>
            <a:r>
              <a:rPr lang="el-GR" sz="1400" b="1" dirty="0" smtClean="0"/>
              <a:t>και</a:t>
            </a:r>
            <a:r>
              <a:rPr lang="el-GR" sz="1400" dirty="0" smtClean="0"/>
              <a:t> Α[Ι]&lt;&gt;ΣΤΟΙΧΕΙΟ </a:t>
            </a:r>
            <a:r>
              <a:rPr lang="el-GR" sz="1400" b="1" dirty="0" smtClean="0"/>
              <a:t>επανάλαβε</a:t>
            </a:r>
            <a:r>
              <a:rPr lang="el-GR" sz="1400" dirty="0" smtClean="0"/>
              <a:t/>
            </a:r>
            <a:br>
              <a:rPr lang="el-GR" sz="1400" dirty="0" smtClean="0"/>
            </a:br>
            <a:r>
              <a:rPr lang="el-GR" sz="1400" dirty="0" smtClean="0"/>
              <a:t>	Ι</a:t>
            </a:r>
            <a:r>
              <a:rPr lang="el-GR" sz="1400" b="1" dirty="0" smtClean="0"/>
              <a:t>←</a:t>
            </a:r>
            <a:r>
              <a:rPr lang="el-GR" sz="1400" dirty="0" smtClean="0"/>
              <a:t>Ι</a:t>
            </a:r>
            <a:r>
              <a:rPr lang="el-GR" sz="1400" b="1" dirty="0" smtClean="0"/>
              <a:t>+</a:t>
            </a:r>
            <a:r>
              <a:rPr lang="el-GR" sz="1400" dirty="0" smtClean="0"/>
              <a:t>1     </a:t>
            </a:r>
            <a:br>
              <a:rPr lang="el-GR" sz="1400" dirty="0" smtClean="0"/>
            </a:br>
            <a:r>
              <a:rPr lang="el-GR" sz="1400" dirty="0" smtClean="0"/>
              <a:t> </a:t>
            </a:r>
            <a:r>
              <a:rPr lang="el-GR" sz="1400" b="1" dirty="0" err="1" smtClean="0"/>
              <a:t>Τέλος_επανάληψης</a:t>
            </a:r>
            <a:endParaRPr lang="el-GR" sz="1400" b="1" dirty="0" smtClean="0"/>
          </a:p>
          <a:p>
            <a:r>
              <a:rPr lang="el-GR" sz="1400" dirty="0" smtClean="0"/>
              <a:t/>
            </a:r>
            <a:br>
              <a:rPr lang="el-GR" sz="1400" dirty="0" smtClean="0"/>
            </a:br>
            <a:r>
              <a:rPr lang="el-GR" sz="1400" b="1" dirty="0" smtClean="0"/>
              <a:t>Αν</a:t>
            </a:r>
            <a:r>
              <a:rPr lang="el-GR" sz="1400" dirty="0" smtClean="0"/>
              <a:t> Α[Ι]= ΣΤΟΙΧΕΙΟ </a:t>
            </a:r>
            <a:r>
              <a:rPr lang="el-GR" sz="1400" b="1" dirty="0" smtClean="0"/>
              <a:t>τότε</a:t>
            </a:r>
            <a:r>
              <a:rPr lang="el-GR" sz="1400" dirty="0" smtClean="0"/>
              <a:t/>
            </a:r>
            <a:br>
              <a:rPr lang="el-GR" sz="1400" dirty="0" smtClean="0"/>
            </a:br>
            <a:r>
              <a:rPr lang="el-GR" sz="1400" dirty="0" smtClean="0"/>
              <a:t>     </a:t>
            </a:r>
            <a:r>
              <a:rPr lang="el-GR" sz="1400" b="1" dirty="0" smtClean="0"/>
              <a:t>Εμφάνισε</a:t>
            </a:r>
            <a:r>
              <a:rPr lang="el-GR" sz="1400" dirty="0" smtClean="0"/>
              <a:t> "ΒΡΕΘΗΚΕ ΣΤΗΝ"</a:t>
            </a:r>
            <a:r>
              <a:rPr lang="el-GR" sz="1400" b="1" dirty="0" smtClean="0"/>
              <a:t>,</a:t>
            </a:r>
            <a:r>
              <a:rPr lang="el-GR" sz="1400" dirty="0" smtClean="0"/>
              <a:t>Θ</a:t>
            </a:r>
            <a:br>
              <a:rPr lang="el-GR" sz="1400" dirty="0" smtClean="0"/>
            </a:br>
            <a:r>
              <a:rPr lang="el-GR" sz="1400" dirty="0" smtClean="0"/>
              <a:t> </a:t>
            </a:r>
            <a:r>
              <a:rPr lang="el-GR" sz="1400" b="1" dirty="0" smtClean="0"/>
              <a:t>αλλιώς</a:t>
            </a:r>
            <a:r>
              <a:rPr lang="el-GR" sz="1400" dirty="0" smtClean="0"/>
              <a:t/>
            </a:r>
            <a:br>
              <a:rPr lang="el-GR" sz="1400" dirty="0" smtClean="0"/>
            </a:br>
            <a:r>
              <a:rPr lang="el-GR" sz="1400" dirty="0" smtClean="0"/>
              <a:t>       </a:t>
            </a:r>
            <a:r>
              <a:rPr lang="el-GR" sz="1400" b="1" dirty="0" smtClean="0"/>
              <a:t>Εμφάνισε</a:t>
            </a:r>
            <a:r>
              <a:rPr lang="el-GR" sz="1400" dirty="0" smtClean="0"/>
              <a:t> "ΔΕΝ ΒΡΕΘΗΚΕ"</a:t>
            </a:r>
            <a:br>
              <a:rPr lang="el-GR" sz="1400" dirty="0" smtClean="0"/>
            </a:br>
            <a:r>
              <a:rPr lang="el-GR" sz="1400" dirty="0" smtClean="0"/>
              <a:t> </a:t>
            </a:r>
            <a:r>
              <a:rPr lang="el-GR" sz="1400" b="1" dirty="0" err="1" smtClean="0"/>
              <a:t>Τέλος_αν</a:t>
            </a:r>
            <a:endParaRPr lang="el-GR" sz="1400"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 calcmode="lin" valueType="num">
                                      <p:cBhvr additive="base">
                                        <p:cTn id="4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 calcmode="lin" valueType="num">
                                      <p:cBhvr additive="base">
                                        <p:cTn id="4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5929330"/>
            <a:ext cx="8183880" cy="534338"/>
          </a:xfrm>
        </p:spPr>
        <p:txBody>
          <a:bodyPr>
            <a:normAutofit fontScale="90000"/>
          </a:bodyPr>
          <a:lstStyle/>
          <a:p>
            <a:r>
              <a:rPr lang="el-GR" dirty="0" smtClean="0"/>
              <a:t>ΜΟΝΟΔΙΑΣΤΑΤΟΙ ΠΙΝΑΚΕΣ</a:t>
            </a:r>
            <a:endParaRPr lang="el-GR" dirty="0"/>
          </a:p>
        </p:txBody>
      </p:sp>
      <p:sp>
        <p:nvSpPr>
          <p:cNvPr id="3" name="2 - Θέση κειμένου"/>
          <p:cNvSpPr>
            <a:spLocks noGrp="1"/>
          </p:cNvSpPr>
          <p:nvPr>
            <p:ph type="body" idx="1"/>
          </p:nvPr>
        </p:nvSpPr>
        <p:spPr>
          <a:xfrm>
            <a:off x="1000100" y="571480"/>
            <a:ext cx="6715172" cy="571504"/>
          </a:xfrm>
        </p:spPr>
        <p:txBody>
          <a:bodyPr>
            <a:normAutofit fontScale="62500" lnSpcReduction="20000"/>
          </a:bodyPr>
          <a:lstStyle/>
          <a:p>
            <a:pPr algn="ctr"/>
            <a:r>
              <a:rPr lang="el-GR" dirty="0" smtClean="0">
                <a:solidFill>
                  <a:srgbClr val="FF0000"/>
                </a:solidFill>
              </a:rPr>
              <a:t>ΔΥΑΔΙΚΗ</a:t>
            </a:r>
            <a:r>
              <a:rPr lang="el-GR" dirty="0" smtClean="0"/>
              <a:t> ΑΝΑΖΗΤΗΣΗ </a:t>
            </a:r>
          </a:p>
          <a:p>
            <a:pPr algn="ctr"/>
            <a:r>
              <a:rPr lang="el-GR" dirty="0" smtClean="0"/>
              <a:t>Πίνακας Α[100] Ταξινομημένος κατά αύξουσα σειρά</a:t>
            </a:r>
          </a:p>
          <a:p>
            <a:endParaRPr lang="el-GR" dirty="0"/>
          </a:p>
        </p:txBody>
      </p:sp>
      <p:sp>
        <p:nvSpPr>
          <p:cNvPr id="5" name="4 - Θέση περιεχομένου"/>
          <p:cNvSpPr>
            <a:spLocks noGrp="1"/>
          </p:cNvSpPr>
          <p:nvPr>
            <p:ph sz="quarter" idx="2"/>
          </p:nvPr>
        </p:nvSpPr>
        <p:spPr>
          <a:xfrm>
            <a:off x="1857356" y="1071546"/>
            <a:ext cx="5965040" cy="4643470"/>
          </a:xfrm>
        </p:spPr>
        <p:txBody>
          <a:bodyPr>
            <a:noAutofit/>
          </a:bodyPr>
          <a:lstStyle/>
          <a:p>
            <a:r>
              <a:rPr lang="el-GR" sz="1200" dirty="0" smtClean="0"/>
              <a:t>    αρχ</a:t>
            </a:r>
            <a:r>
              <a:rPr lang="el-GR" sz="1200" b="1" dirty="0" smtClean="0"/>
              <a:t>←</a:t>
            </a:r>
            <a:r>
              <a:rPr lang="el-GR" sz="1200" dirty="0" smtClean="0"/>
              <a:t>1</a:t>
            </a:r>
            <a:br>
              <a:rPr lang="el-GR" sz="1200" dirty="0" smtClean="0"/>
            </a:br>
            <a:r>
              <a:rPr lang="el-GR" sz="1200" dirty="0" smtClean="0"/>
              <a:t>    </a:t>
            </a:r>
            <a:r>
              <a:rPr lang="el-GR" sz="1200" dirty="0" err="1" smtClean="0"/>
              <a:t>τέλ</a:t>
            </a:r>
            <a:r>
              <a:rPr lang="el-GR" sz="1200" b="1" dirty="0" err="1" smtClean="0"/>
              <a:t>←</a:t>
            </a:r>
            <a:r>
              <a:rPr lang="el-GR" sz="1200" dirty="0" smtClean="0"/>
              <a:t> 100</a:t>
            </a:r>
            <a:br>
              <a:rPr lang="el-GR" sz="1200" dirty="0" smtClean="0"/>
            </a:br>
            <a:r>
              <a:rPr lang="el-GR" sz="1200" dirty="0" smtClean="0"/>
              <a:t>    </a:t>
            </a:r>
            <a:r>
              <a:rPr lang="el-GR" sz="1200" dirty="0" err="1" smtClean="0"/>
              <a:t>δείκτης</a:t>
            </a:r>
            <a:r>
              <a:rPr lang="el-GR" sz="1200" b="1" dirty="0" err="1" smtClean="0"/>
              <a:t>←Ψευδής</a:t>
            </a:r>
            <a:endParaRPr lang="el-GR" sz="1200" b="1" dirty="0" smtClean="0"/>
          </a:p>
          <a:p>
            <a:pPr>
              <a:lnSpc>
                <a:spcPct val="120000"/>
              </a:lnSpc>
            </a:pPr>
            <a:r>
              <a:rPr lang="el-GR" sz="1200" dirty="0" smtClean="0"/>
              <a:t>   </a:t>
            </a:r>
            <a:r>
              <a:rPr lang="el-GR" sz="1200" dirty="0" smtClean="0">
                <a:solidFill>
                  <a:srgbClr val="FF0000"/>
                </a:solidFill>
              </a:rPr>
              <a:t> </a:t>
            </a:r>
            <a:r>
              <a:rPr lang="el-GR" sz="1200" b="1" dirty="0" smtClean="0">
                <a:solidFill>
                  <a:srgbClr val="FF0000"/>
                </a:solidFill>
              </a:rPr>
              <a:t>Όσο</a:t>
            </a:r>
            <a:r>
              <a:rPr lang="el-GR" sz="1200" dirty="0" smtClean="0">
                <a:solidFill>
                  <a:srgbClr val="FF0000"/>
                </a:solidFill>
              </a:rPr>
              <a:t> </a:t>
            </a:r>
            <a:r>
              <a:rPr lang="el-GR" sz="1200" dirty="0" err="1" smtClean="0">
                <a:solidFill>
                  <a:srgbClr val="FF0000"/>
                </a:solidFill>
              </a:rPr>
              <a:t>αρχ</a:t>
            </a:r>
            <a:r>
              <a:rPr lang="el-GR" sz="1200" b="1" dirty="0" err="1" smtClean="0">
                <a:solidFill>
                  <a:srgbClr val="FF0000"/>
                </a:solidFill>
              </a:rPr>
              <a:t>&lt;=</a:t>
            </a:r>
            <a:r>
              <a:rPr lang="el-GR" sz="1200" dirty="0" err="1" smtClean="0">
                <a:solidFill>
                  <a:srgbClr val="FF0000"/>
                </a:solidFill>
              </a:rPr>
              <a:t>τελ</a:t>
            </a:r>
            <a:r>
              <a:rPr lang="el-GR" sz="1200" dirty="0" smtClean="0">
                <a:solidFill>
                  <a:srgbClr val="FF0000"/>
                </a:solidFill>
              </a:rPr>
              <a:t> </a:t>
            </a:r>
            <a:r>
              <a:rPr lang="el-GR" sz="1200" b="1" dirty="0" smtClean="0">
                <a:solidFill>
                  <a:srgbClr val="FF0000"/>
                </a:solidFill>
              </a:rPr>
              <a:t>και</a:t>
            </a:r>
            <a:r>
              <a:rPr lang="el-GR" sz="1200" dirty="0" smtClean="0">
                <a:solidFill>
                  <a:srgbClr val="FF0000"/>
                </a:solidFill>
              </a:rPr>
              <a:t> δείκτης </a:t>
            </a:r>
            <a:r>
              <a:rPr lang="el-GR" sz="1200" b="1" dirty="0" smtClean="0">
                <a:solidFill>
                  <a:srgbClr val="FF0000"/>
                </a:solidFill>
              </a:rPr>
              <a:t>=Ψευδής</a:t>
            </a:r>
            <a:r>
              <a:rPr lang="el-GR" sz="1200" dirty="0" smtClean="0">
                <a:solidFill>
                  <a:srgbClr val="FF0000"/>
                </a:solidFill>
              </a:rPr>
              <a:t> </a:t>
            </a:r>
            <a:r>
              <a:rPr lang="el-GR" sz="1200" b="1" dirty="0" smtClean="0">
                <a:solidFill>
                  <a:srgbClr val="FF0000"/>
                </a:solidFill>
              </a:rPr>
              <a:t>επανάλαβε</a:t>
            </a:r>
            <a:r>
              <a:rPr lang="el-GR" sz="1200" dirty="0" smtClean="0">
                <a:solidFill>
                  <a:srgbClr val="FF0000"/>
                </a:solidFill>
              </a:rPr>
              <a:t/>
            </a:r>
            <a:br>
              <a:rPr lang="el-GR" sz="1200" dirty="0" smtClean="0">
                <a:solidFill>
                  <a:srgbClr val="FF0000"/>
                </a:solidFill>
              </a:rPr>
            </a:br>
            <a:r>
              <a:rPr lang="el-GR" sz="1200" dirty="0" smtClean="0"/>
              <a:t>        μέση </a:t>
            </a:r>
            <a:r>
              <a:rPr lang="el-GR" sz="1200" b="1" dirty="0" smtClean="0"/>
              <a:t>←(</a:t>
            </a:r>
            <a:r>
              <a:rPr lang="el-GR" sz="1200" dirty="0" err="1" smtClean="0"/>
              <a:t>αρχ</a:t>
            </a:r>
            <a:r>
              <a:rPr lang="el-GR" sz="1200" b="1" dirty="0" err="1" smtClean="0"/>
              <a:t>+</a:t>
            </a:r>
            <a:r>
              <a:rPr lang="el-GR" sz="1200" dirty="0" err="1" smtClean="0"/>
              <a:t>τελ</a:t>
            </a:r>
            <a:r>
              <a:rPr lang="el-GR" sz="1200" b="1" dirty="0" smtClean="0"/>
              <a:t>)div</a:t>
            </a:r>
            <a:r>
              <a:rPr lang="el-GR" sz="1200" dirty="0" smtClean="0"/>
              <a:t> 2</a:t>
            </a:r>
            <a:br>
              <a:rPr lang="el-GR" sz="1200" dirty="0" smtClean="0"/>
            </a:br>
            <a:r>
              <a:rPr lang="el-GR" sz="1200" dirty="0" smtClean="0"/>
              <a:t>        </a:t>
            </a:r>
            <a:r>
              <a:rPr lang="el-GR" sz="1200" b="1" dirty="0" smtClean="0"/>
              <a:t>Αν</a:t>
            </a:r>
            <a:r>
              <a:rPr lang="el-GR" sz="1200" dirty="0" smtClean="0"/>
              <a:t>  μέση</a:t>
            </a:r>
            <a:r>
              <a:rPr lang="el-GR" sz="1200" b="1" dirty="0" smtClean="0"/>
              <a:t>&gt;=</a:t>
            </a:r>
            <a:r>
              <a:rPr lang="el-GR" sz="1200" dirty="0" smtClean="0"/>
              <a:t>1 </a:t>
            </a:r>
            <a:r>
              <a:rPr lang="el-GR" sz="1200" b="1" dirty="0" smtClean="0"/>
              <a:t>και</a:t>
            </a:r>
            <a:r>
              <a:rPr lang="el-GR" sz="1200" dirty="0" smtClean="0"/>
              <a:t> μέση </a:t>
            </a:r>
            <a:r>
              <a:rPr lang="el-GR" sz="1200" b="1" dirty="0" smtClean="0"/>
              <a:t>&lt;=</a:t>
            </a:r>
            <a:r>
              <a:rPr lang="el-GR" sz="1200" dirty="0" smtClean="0"/>
              <a:t>100 </a:t>
            </a:r>
            <a:r>
              <a:rPr lang="el-GR" sz="1200" b="1" dirty="0" smtClean="0"/>
              <a:t>τότε</a:t>
            </a:r>
            <a:r>
              <a:rPr lang="el-GR" sz="1200" dirty="0" smtClean="0"/>
              <a:t/>
            </a:r>
            <a:br>
              <a:rPr lang="el-GR" sz="1200" dirty="0" smtClean="0"/>
            </a:br>
            <a:r>
              <a:rPr lang="el-GR" sz="1200" dirty="0" smtClean="0"/>
              <a:t>          </a:t>
            </a:r>
            <a:r>
              <a:rPr lang="el-GR" sz="1200" b="1" dirty="0" smtClean="0"/>
              <a:t>Αν</a:t>
            </a:r>
            <a:r>
              <a:rPr lang="el-GR" sz="1200" dirty="0" smtClean="0"/>
              <a:t> </a:t>
            </a:r>
            <a:r>
              <a:rPr lang="el-GR" sz="1200" dirty="0" err="1" smtClean="0"/>
              <a:t>key</a:t>
            </a:r>
            <a:r>
              <a:rPr lang="el-GR" sz="1200" b="1" dirty="0" err="1" smtClean="0"/>
              <a:t>&lt;</a:t>
            </a:r>
            <a:r>
              <a:rPr lang="el-GR" sz="1200" dirty="0" err="1" smtClean="0"/>
              <a:t>A</a:t>
            </a:r>
            <a:r>
              <a:rPr lang="el-GR" sz="1200" b="1" dirty="0" smtClean="0"/>
              <a:t>[</a:t>
            </a:r>
            <a:r>
              <a:rPr lang="el-GR" sz="1200" dirty="0" smtClean="0"/>
              <a:t>μέση</a:t>
            </a:r>
            <a:r>
              <a:rPr lang="el-GR" sz="1200" b="1" dirty="0" smtClean="0"/>
              <a:t>]</a:t>
            </a:r>
            <a:r>
              <a:rPr lang="el-GR" sz="1200" dirty="0" smtClean="0"/>
              <a:t> </a:t>
            </a:r>
            <a:r>
              <a:rPr lang="el-GR" sz="1200" b="1" dirty="0" smtClean="0"/>
              <a:t>τότε</a:t>
            </a:r>
            <a:r>
              <a:rPr lang="el-GR" sz="1200" dirty="0" smtClean="0"/>
              <a:t/>
            </a:r>
            <a:br>
              <a:rPr lang="el-GR" sz="1200" dirty="0" smtClean="0"/>
            </a:br>
            <a:r>
              <a:rPr lang="el-GR" sz="1200" dirty="0" smtClean="0"/>
              <a:t>             τελ</a:t>
            </a:r>
            <a:r>
              <a:rPr lang="el-GR" sz="1200" b="1" dirty="0" smtClean="0"/>
              <a:t>←</a:t>
            </a:r>
            <a:r>
              <a:rPr lang="el-GR" sz="1200" dirty="0" smtClean="0"/>
              <a:t>μέση</a:t>
            </a:r>
            <a:r>
              <a:rPr lang="el-GR" sz="1200" b="1" dirty="0" smtClean="0"/>
              <a:t>-</a:t>
            </a:r>
            <a:r>
              <a:rPr lang="el-GR" sz="1200" dirty="0" smtClean="0"/>
              <a:t>1</a:t>
            </a:r>
            <a:br>
              <a:rPr lang="el-GR" sz="1200" dirty="0" smtClean="0"/>
            </a:br>
            <a:r>
              <a:rPr lang="el-GR" sz="1200" dirty="0" smtClean="0"/>
              <a:t>          </a:t>
            </a:r>
            <a:r>
              <a:rPr lang="el-GR" sz="1200" b="1" dirty="0" err="1" smtClean="0"/>
              <a:t>αλλιώς_αν</a:t>
            </a:r>
            <a:r>
              <a:rPr lang="el-GR" sz="1200" dirty="0" smtClean="0"/>
              <a:t>  </a:t>
            </a:r>
            <a:r>
              <a:rPr lang="el-GR" sz="1200" dirty="0" err="1" smtClean="0"/>
              <a:t>key</a:t>
            </a:r>
            <a:r>
              <a:rPr lang="el-GR" sz="1200" b="1" dirty="0" smtClean="0"/>
              <a:t>&gt;</a:t>
            </a:r>
            <a:r>
              <a:rPr lang="el-GR" sz="1200" dirty="0" smtClean="0"/>
              <a:t> A</a:t>
            </a:r>
            <a:r>
              <a:rPr lang="el-GR" sz="1200" b="1" dirty="0" smtClean="0"/>
              <a:t>[</a:t>
            </a:r>
            <a:r>
              <a:rPr lang="el-GR" sz="1200" dirty="0" smtClean="0"/>
              <a:t>μέση</a:t>
            </a:r>
            <a:r>
              <a:rPr lang="el-GR" sz="1200" b="1" dirty="0" smtClean="0"/>
              <a:t>]</a:t>
            </a:r>
            <a:r>
              <a:rPr lang="el-GR" sz="1200" dirty="0" smtClean="0"/>
              <a:t> </a:t>
            </a:r>
            <a:r>
              <a:rPr lang="el-GR" sz="1200" b="1" dirty="0" smtClean="0"/>
              <a:t>τότε</a:t>
            </a:r>
            <a:r>
              <a:rPr lang="el-GR" sz="1200" dirty="0" smtClean="0"/>
              <a:t/>
            </a:r>
            <a:br>
              <a:rPr lang="el-GR" sz="1200" dirty="0" smtClean="0"/>
            </a:br>
            <a:r>
              <a:rPr lang="el-GR" sz="1200" dirty="0" smtClean="0"/>
              <a:t>             αρχ</a:t>
            </a:r>
            <a:r>
              <a:rPr lang="el-GR" sz="1200" b="1" dirty="0" smtClean="0"/>
              <a:t>←</a:t>
            </a:r>
            <a:r>
              <a:rPr lang="el-GR" sz="1200" dirty="0" smtClean="0"/>
              <a:t>μέση</a:t>
            </a:r>
            <a:r>
              <a:rPr lang="el-GR" sz="1200" b="1" dirty="0" smtClean="0"/>
              <a:t>+</a:t>
            </a:r>
            <a:r>
              <a:rPr lang="el-GR" sz="1200" dirty="0" smtClean="0"/>
              <a:t>1</a:t>
            </a:r>
            <a:br>
              <a:rPr lang="el-GR" sz="1200" dirty="0" smtClean="0"/>
            </a:br>
            <a:r>
              <a:rPr lang="el-GR" sz="1200" dirty="0" smtClean="0"/>
              <a:t>          </a:t>
            </a:r>
            <a:r>
              <a:rPr lang="el-GR" sz="1200" b="1" dirty="0" smtClean="0"/>
              <a:t>αλλιώς</a:t>
            </a:r>
            <a:r>
              <a:rPr lang="el-GR" sz="1200" dirty="0" smtClean="0"/>
              <a:t/>
            </a:r>
            <a:br>
              <a:rPr lang="el-GR" sz="1200" dirty="0" smtClean="0"/>
            </a:br>
            <a:r>
              <a:rPr lang="el-GR" sz="1200" dirty="0" smtClean="0"/>
              <a:t>             </a:t>
            </a:r>
            <a:r>
              <a:rPr lang="el-GR" sz="1200" dirty="0" err="1" smtClean="0"/>
              <a:t>δείκτης</a:t>
            </a:r>
            <a:r>
              <a:rPr lang="el-GR" sz="1200" b="1" dirty="0" err="1" smtClean="0"/>
              <a:t>←Αληθής</a:t>
            </a:r>
            <a:r>
              <a:rPr lang="el-GR" sz="1200" dirty="0" smtClean="0"/>
              <a:t/>
            </a:r>
            <a:br>
              <a:rPr lang="el-GR" sz="1200" dirty="0" smtClean="0"/>
            </a:br>
            <a:r>
              <a:rPr lang="el-GR" sz="1200" dirty="0" smtClean="0"/>
              <a:t>          </a:t>
            </a:r>
            <a:r>
              <a:rPr lang="el-GR" sz="1200" b="1" dirty="0" err="1" smtClean="0"/>
              <a:t>Τέλος_αν</a:t>
            </a:r>
            <a:r>
              <a:rPr lang="el-GR" sz="1200" dirty="0" smtClean="0"/>
              <a:t/>
            </a:r>
            <a:br>
              <a:rPr lang="el-GR" sz="1200" dirty="0" smtClean="0"/>
            </a:br>
            <a:r>
              <a:rPr lang="el-GR" sz="1200" dirty="0" smtClean="0"/>
              <a:t>        </a:t>
            </a:r>
            <a:r>
              <a:rPr lang="el-GR" sz="1200" b="1" dirty="0" err="1" smtClean="0"/>
              <a:t>Τέλος_αν</a:t>
            </a:r>
            <a:r>
              <a:rPr lang="el-GR" sz="1200" dirty="0" smtClean="0"/>
              <a:t/>
            </a:r>
            <a:br>
              <a:rPr lang="el-GR" sz="1200" dirty="0" smtClean="0"/>
            </a:br>
            <a:r>
              <a:rPr lang="el-GR" sz="1200" dirty="0" smtClean="0"/>
              <a:t>  </a:t>
            </a:r>
            <a:r>
              <a:rPr lang="el-GR" sz="1200" dirty="0" smtClean="0">
                <a:solidFill>
                  <a:srgbClr val="FF0000"/>
                </a:solidFill>
              </a:rPr>
              <a:t> </a:t>
            </a:r>
            <a:r>
              <a:rPr lang="el-GR" sz="1200" b="1" dirty="0" err="1" smtClean="0">
                <a:solidFill>
                  <a:srgbClr val="FF0000"/>
                </a:solidFill>
              </a:rPr>
              <a:t>Τέλος_επανάληψης</a:t>
            </a:r>
            <a:endParaRPr lang="el-GR" sz="1200" b="1" dirty="0" smtClean="0">
              <a:solidFill>
                <a:srgbClr val="FF0000"/>
              </a:solidFill>
            </a:endParaRPr>
          </a:p>
          <a:p>
            <a:pPr>
              <a:lnSpc>
                <a:spcPct val="120000"/>
              </a:lnSpc>
            </a:pPr>
            <a:r>
              <a:rPr lang="el-GR" sz="1200" dirty="0" smtClean="0"/>
              <a:t>   </a:t>
            </a:r>
            <a:r>
              <a:rPr lang="el-GR" sz="1200" b="1" dirty="0" smtClean="0"/>
              <a:t>Αν</a:t>
            </a:r>
            <a:r>
              <a:rPr lang="el-GR" sz="1200" dirty="0" smtClean="0"/>
              <a:t> </a:t>
            </a:r>
            <a:r>
              <a:rPr lang="el-GR" sz="1200" dirty="0" err="1" smtClean="0"/>
              <a:t>δείκτης</a:t>
            </a:r>
            <a:r>
              <a:rPr lang="el-GR" sz="1200" b="1" dirty="0" err="1" smtClean="0"/>
              <a:t>=Αληθής</a:t>
            </a:r>
            <a:r>
              <a:rPr lang="el-GR" sz="1200" dirty="0" smtClean="0"/>
              <a:t> </a:t>
            </a:r>
            <a:r>
              <a:rPr lang="el-GR" sz="1200" b="1" dirty="0" smtClean="0"/>
              <a:t>τότε</a:t>
            </a:r>
            <a:r>
              <a:rPr lang="el-GR" sz="1200" dirty="0" smtClean="0"/>
              <a:t/>
            </a:r>
            <a:br>
              <a:rPr lang="el-GR" sz="1200" dirty="0" smtClean="0"/>
            </a:br>
            <a:r>
              <a:rPr lang="el-GR" sz="1200" dirty="0" smtClean="0"/>
              <a:t>      </a:t>
            </a:r>
            <a:r>
              <a:rPr lang="el-GR" sz="1200" b="1" dirty="0" smtClean="0"/>
              <a:t>Εμφάνισε</a:t>
            </a:r>
            <a:r>
              <a:rPr lang="el-GR" sz="1200" dirty="0" smtClean="0"/>
              <a:t> "βρέθηκε στη θέση "</a:t>
            </a:r>
            <a:r>
              <a:rPr lang="el-GR" sz="1200" b="1" dirty="0" smtClean="0"/>
              <a:t>,</a:t>
            </a:r>
            <a:r>
              <a:rPr lang="el-GR" sz="1200" dirty="0" smtClean="0"/>
              <a:t>μέση</a:t>
            </a:r>
            <a:br>
              <a:rPr lang="el-GR" sz="1200" dirty="0" smtClean="0"/>
            </a:br>
            <a:r>
              <a:rPr lang="el-GR" sz="1200" dirty="0" smtClean="0"/>
              <a:t>   </a:t>
            </a:r>
            <a:r>
              <a:rPr lang="el-GR" sz="1200" b="1" dirty="0" smtClean="0"/>
              <a:t>αλλιώς</a:t>
            </a:r>
            <a:r>
              <a:rPr lang="el-GR" sz="1200" dirty="0" smtClean="0"/>
              <a:t/>
            </a:r>
            <a:br>
              <a:rPr lang="el-GR" sz="1200" dirty="0" smtClean="0"/>
            </a:br>
            <a:r>
              <a:rPr lang="el-GR" sz="1200" dirty="0" smtClean="0"/>
              <a:t>      </a:t>
            </a:r>
            <a:r>
              <a:rPr lang="el-GR" sz="1200" b="1" dirty="0" smtClean="0"/>
              <a:t>Εμφάνισε</a:t>
            </a:r>
            <a:r>
              <a:rPr lang="el-GR" sz="1200" dirty="0" smtClean="0"/>
              <a:t> "δεν βρέθηκε"</a:t>
            </a:r>
            <a:br>
              <a:rPr lang="el-GR" sz="1200" dirty="0" smtClean="0"/>
            </a:br>
            <a:r>
              <a:rPr lang="el-GR" sz="1200" dirty="0" smtClean="0"/>
              <a:t>   </a:t>
            </a:r>
            <a:r>
              <a:rPr lang="el-GR" sz="1200" b="1" dirty="0" err="1" smtClean="0"/>
              <a:t>Τέλος_αν</a:t>
            </a:r>
            <a:r>
              <a:rPr lang="el-GR" sz="1200" dirty="0" smtClean="0"/>
              <a:t> </a:t>
            </a:r>
            <a:endParaRPr lang="el-GR"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 calcmode="lin" valueType="num">
                                      <p:cBhvr additive="base">
                                        <p:cTn id="2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additive="base">
                                        <p:cTn id="3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5643578"/>
            <a:ext cx="8183880" cy="837246"/>
          </a:xfrm>
        </p:spPr>
        <p:txBody>
          <a:bodyPr/>
          <a:lstStyle/>
          <a:p>
            <a:r>
              <a:rPr lang="el-GR" dirty="0" smtClean="0"/>
              <a:t>ΜΟΝΟΔΙΑΣΤΑΤΟΙ ΠΙΝΑΚΕΣ</a:t>
            </a:r>
            <a:endParaRPr lang="el-GR" dirty="0"/>
          </a:p>
        </p:txBody>
      </p:sp>
      <p:sp>
        <p:nvSpPr>
          <p:cNvPr id="3" name="2 - Θέση κειμένου"/>
          <p:cNvSpPr>
            <a:spLocks noGrp="1"/>
          </p:cNvSpPr>
          <p:nvPr>
            <p:ph type="body" idx="1"/>
          </p:nvPr>
        </p:nvSpPr>
        <p:spPr>
          <a:xfrm>
            <a:off x="642910" y="500042"/>
            <a:ext cx="7393800" cy="792162"/>
          </a:xfrm>
        </p:spPr>
        <p:txBody>
          <a:bodyPr>
            <a:normAutofit fontScale="77500" lnSpcReduction="20000"/>
          </a:bodyPr>
          <a:lstStyle/>
          <a:p>
            <a:pPr algn="ctr"/>
            <a:r>
              <a:rPr lang="el-GR" dirty="0" smtClean="0">
                <a:solidFill>
                  <a:srgbClr val="FF0000"/>
                </a:solidFill>
              </a:rPr>
              <a:t>ΔΥΑΔΙΚΗ</a:t>
            </a:r>
            <a:r>
              <a:rPr lang="el-GR" dirty="0" smtClean="0"/>
              <a:t> ΑΝΑΖΗΤΗΣΗ</a:t>
            </a:r>
          </a:p>
          <a:p>
            <a:pPr algn="ctr"/>
            <a:r>
              <a:rPr lang="el-GR" dirty="0" smtClean="0"/>
              <a:t>Πίνακας Α[100] Ταξινομημένος κατά φθίνουσα σειρά</a:t>
            </a:r>
            <a:endParaRPr lang="el-GR" dirty="0"/>
          </a:p>
        </p:txBody>
      </p:sp>
      <p:sp>
        <p:nvSpPr>
          <p:cNvPr id="7" name="4 - Θέση περιεχομένου"/>
          <p:cNvSpPr>
            <a:spLocks noGrp="1"/>
          </p:cNvSpPr>
          <p:nvPr>
            <p:ph sz="quarter" idx="2"/>
          </p:nvPr>
        </p:nvSpPr>
        <p:spPr>
          <a:xfrm>
            <a:off x="1714480" y="1285860"/>
            <a:ext cx="6286544" cy="4429156"/>
          </a:xfrm>
        </p:spPr>
        <p:txBody>
          <a:bodyPr>
            <a:noAutofit/>
          </a:bodyPr>
          <a:lstStyle/>
          <a:p>
            <a:r>
              <a:rPr lang="el-GR" sz="1200" dirty="0" smtClean="0"/>
              <a:t>    αρχ</a:t>
            </a:r>
            <a:r>
              <a:rPr lang="el-GR" sz="1200" b="1" dirty="0" smtClean="0"/>
              <a:t>←</a:t>
            </a:r>
            <a:r>
              <a:rPr lang="el-GR" sz="1200" dirty="0" smtClean="0"/>
              <a:t>1</a:t>
            </a:r>
            <a:br>
              <a:rPr lang="el-GR" sz="1200" dirty="0" smtClean="0"/>
            </a:br>
            <a:r>
              <a:rPr lang="el-GR" sz="1200" dirty="0" smtClean="0"/>
              <a:t>    </a:t>
            </a:r>
            <a:r>
              <a:rPr lang="el-GR" sz="1200" dirty="0" err="1" smtClean="0"/>
              <a:t>τέλ</a:t>
            </a:r>
            <a:r>
              <a:rPr lang="el-GR" sz="1200" b="1" dirty="0" err="1" smtClean="0"/>
              <a:t>←</a:t>
            </a:r>
            <a:r>
              <a:rPr lang="el-GR" sz="1200" dirty="0" smtClean="0"/>
              <a:t> 100</a:t>
            </a:r>
            <a:br>
              <a:rPr lang="el-GR" sz="1200" dirty="0" smtClean="0"/>
            </a:br>
            <a:r>
              <a:rPr lang="el-GR" sz="1200" dirty="0" smtClean="0"/>
              <a:t>    </a:t>
            </a:r>
            <a:r>
              <a:rPr lang="el-GR" sz="1200" dirty="0" err="1" smtClean="0"/>
              <a:t>δείκτης</a:t>
            </a:r>
            <a:r>
              <a:rPr lang="el-GR" sz="1200" b="1" dirty="0" err="1" smtClean="0"/>
              <a:t>←Ψευδής</a:t>
            </a:r>
            <a:endParaRPr lang="el-GR" sz="1200" b="1" dirty="0" smtClean="0"/>
          </a:p>
          <a:p>
            <a:r>
              <a:rPr lang="el-GR" sz="1200" dirty="0" smtClean="0"/>
              <a:t/>
            </a:r>
            <a:br>
              <a:rPr lang="el-GR" sz="1200" dirty="0" smtClean="0"/>
            </a:br>
            <a:r>
              <a:rPr lang="el-GR" sz="1200" dirty="0" smtClean="0"/>
              <a:t>   </a:t>
            </a:r>
            <a:r>
              <a:rPr lang="el-GR" sz="1200" dirty="0" smtClean="0">
                <a:solidFill>
                  <a:srgbClr val="FF0000"/>
                </a:solidFill>
              </a:rPr>
              <a:t> </a:t>
            </a:r>
            <a:r>
              <a:rPr lang="el-GR" sz="1200" b="1" dirty="0" smtClean="0">
                <a:solidFill>
                  <a:srgbClr val="FF0000"/>
                </a:solidFill>
              </a:rPr>
              <a:t>Όσο</a:t>
            </a:r>
            <a:r>
              <a:rPr lang="el-GR" sz="1200" dirty="0" smtClean="0">
                <a:solidFill>
                  <a:srgbClr val="FF0000"/>
                </a:solidFill>
              </a:rPr>
              <a:t> </a:t>
            </a:r>
            <a:r>
              <a:rPr lang="el-GR" sz="1200" dirty="0" err="1" smtClean="0">
                <a:solidFill>
                  <a:srgbClr val="FF0000"/>
                </a:solidFill>
              </a:rPr>
              <a:t>αρχ</a:t>
            </a:r>
            <a:r>
              <a:rPr lang="el-GR" sz="1200" b="1" dirty="0" err="1" smtClean="0">
                <a:solidFill>
                  <a:srgbClr val="FF0000"/>
                </a:solidFill>
              </a:rPr>
              <a:t>&lt;=</a:t>
            </a:r>
            <a:r>
              <a:rPr lang="el-GR" sz="1200" dirty="0" err="1" smtClean="0">
                <a:solidFill>
                  <a:srgbClr val="FF0000"/>
                </a:solidFill>
              </a:rPr>
              <a:t>τελ</a:t>
            </a:r>
            <a:r>
              <a:rPr lang="el-GR" sz="1200" dirty="0" smtClean="0">
                <a:solidFill>
                  <a:srgbClr val="FF0000"/>
                </a:solidFill>
              </a:rPr>
              <a:t> </a:t>
            </a:r>
            <a:r>
              <a:rPr lang="el-GR" sz="1200" b="1" dirty="0" smtClean="0">
                <a:solidFill>
                  <a:srgbClr val="FF0000"/>
                </a:solidFill>
              </a:rPr>
              <a:t>και</a:t>
            </a:r>
            <a:r>
              <a:rPr lang="el-GR" sz="1200" dirty="0" smtClean="0">
                <a:solidFill>
                  <a:srgbClr val="FF0000"/>
                </a:solidFill>
              </a:rPr>
              <a:t> δείκτης </a:t>
            </a:r>
            <a:r>
              <a:rPr lang="el-GR" sz="1200" b="1" dirty="0" smtClean="0">
                <a:solidFill>
                  <a:srgbClr val="FF0000"/>
                </a:solidFill>
              </a:rPr>
              <a:t>=Ψευδής</a:t>
            </a:r>
            <a:r>
              <a:rPr lang="el-GR" sz="1200" dirty="0" smtClean="0">
                <a:solidFill>
                  <a:srgbClr val="FF0000"/>
                </a:solidFill>
              </a:rPr>
              <a:t> </a:t>
            </a:r>
            <a:r>
              <a:rPr lang="el-GR" sz="1200" b="1" dirty="0" smtClean="0">
                <a:solidFill>
                  <a:srgbClr val="FF0000"/>
                </a:solidFill>
              </a:rPr>
              <a:t>επανάλαβε</a:t>
            </a:r>
            <a:r>
              <a:rPr lang="el-GR" sz="1200" dirty="0" smtClean="0">
                <a:solidFill>
                  <a:srgbClr val="FF0000"/>
                </a:solidFill>
              </a:rPr>
              <a:t/>
            </a:r>
            <a:br>
              <a:rPr lang="el-GR" sz="1200" dirty="0" smtClean="0">
                <a:solidFill>
                  <a:srgbClr val="FF0000"/>
                </a:solidFill>
              </a:rPr>
            </a:br>
            <a:r>
              <a:rPr lang="el-GR" sz="1200" dirty="0" smtClean="0"/>
              <a:t>        μέση </a:t>
            </a:r>
            <a:r>
              <a:rPr lang="el-GR" sz="1200" b="1" dirty="0" smtClean="0"/>
              <a:t>←(</a:t>
            </a:r>
            <a:r>
              <a:rPr lang="el-GR" sz="1200" dirty="0" err="1" smtClean="0"/>
              <a:t>αρχ</a:t>
            </a:r>
            <a:r>
              <a:rPr lang="el-GR" sz="1200" b="1" dirty="0" err="1" smtClean="0"/>
              <a:t>+</a:t>
            </a:r>
            <a:r>
              <a:rPr lang="el-GR" sz="1200" dirty="0" err="1" smtClean="0"/>
              <a:t>τελ</a:t>
            </a:r>
            <a:r>
              <a:rPr lang="el-GR" sz="1200" b="1" dirty="0" smtClean="0"/>
              <a:t>)div</a:t>
            </a:r>
            <a:r>
              <a:rPr lang="el-GR" sz="1200" dirty="0" smtClean="0"/>
              <a:t> 2</a:t>
            </a:r>
            <a:br>
              <a:rPr lang="el-GR" sz="1200" dirty="0" smtClean="0"/>
            </a:br>
            <a:r>
              <a:rPr lang="el-GR" sz="1200" dirty="0" smtClean="0"/>
              <a:t>        </a:t>
            </a:r>
            <a:r>
              <a:rPr lang="el-GR" sz="1200" b="1" dirty="0" smtClean="0"/>
              <a:t>Αν</a:t>
            </a:r>
            <a:r>
              <a:rPr lang="el-GR" sz="1200" dirty="0" smtClean="0"/>
              <a:t>  μέση</a:t>
            </a:r>
            <a:r>
              <a:rPr lang="el-GR" sz="1200" b="1" dirty="0" smtClean="0"/>
              <a:t>&gt;=</a:t>
            </a:r>
            <a:r>
              <a:rPr lang="el-GR" sz="1200" dirty="0" smtClean="0"/>
              <a:t>1 </a:t>
            </a:r>
            <a:r>
              <a:rPr lang="el-GR" sz="1200" b="1" dirty="0" smtClean="0"/>
              <a:t>και</a:t>
            </a:r>
            <a:r>
              <a:rPr lang="el-GR" sz="1200" dirty="0" smtClean="0"/>
              <a:t> μέση </a:t>
            </a:r>
            <a:r>
              <a:rPr lang="el-GR" sz="1200" b="1" dirty="0" smtClean="0"/>
              <a:t>&lt;=</a:t>
            </a:r>
            <a:r>
              <a:rPr lang="el-GR" sz="1200" dirty="0" smtClean="0"/>
              <a:t>100 </a:t>
            </a:r>
            <a:r>
              <a:rPr lang="el-GR" sz="1200" b="1" dirty="0" smtClean="0"/>
              <a:t>τότε</a:t>
            </a:r>
            <a:r>
              <a:rPr lang="el-GR" sz="1200" dirty="0" smtClean="0"/>
              <a:t/>
            </a:r>
            <a:br>
              <a:rPr lang="el-GR" sz="1200" dirty="0" smtClean="0"/>
            </a:br>
            <a:r>
              <a:rPr lang="el-GR" sz="1200" dirty="0" smtClean="0"/>
              <a:t>          </a:t>
            </a:r>
            <a:r>
              <a:rPr lang="el-GR" sz="1200" b="1" dirty="0" smtClean="0"/>
              <a:t>Αν</a:t>
            </a:r>
            <a:r>
              <a:rPr lang="el-GR" sz="1200" dirty="0" smtClean="0"/>
              <a:t> </a:t>
            </a:r>
            <a:r>
              <a:rPr lang="el-GR" sz="1200" dirty="0" err="1" smtClean="0"/>
              <a:t>key</a:t>
            </a:r>
            <a:r>
              <a:rPr lang="el-GR" sz="1200" b="1" dirty="0" err="1" smtClean="0"/>
              <a:t>&lt;</a:t>
            </a:r>
            <a:r>
              <a:rPr lang="el-GR" sz="1200" dirty="0" err="1" smtClean="0"/>
              <a:t>A</a:t>
            </a:r>
            <a:r>
              <a:rPr lang="el-GR" sz="1200" b="1" dirty="0" smtClean="0"/>
              <a:t>[</a:t>
            </a:r>
            <a:r>
              <a:rPr lang="el-GR" sz="1200" dirty="0" smtClean="0"/>
              <a:t>μέση</a:t>
            </a:r>
            <a:r>
              <a:rPr lang="el-GR" sz="1200" b="1" dirty="0" smtClean="0"/>
              <a:t>]</a:t>
            </a:r>
            <a:r>
              <a:rPr lang="el-GR" sz="1200" dirty="0" smtClean="0"/>
              <a:t> </a:t>
            </a:r>
            <a:r>
              <a:rPr lang="el-GR" sz="1200" b="1" dirty="0" smtClean="0"/>
              <a:t>τότε</a:t>
            </a:r>
            <a:r>
              <a:rPr lang="el-GR" sz="1200" dirty="0" smtClean="0"/>
              <a:t/>
            </a:r>
            <a:br>
              <a:rPr lang="el-GR" sz="1200" dirty="0" smtClean="0"/>
            </a:br>
            <a:r>
              <a:rPr lang="el-GR" sz="1200" dirty="0" smtClean="0"/>
              <a:t>            αρχ</a:t>
            </a:r>
            <a:r>
              <a:rPr lang="el-GR" sz="1200" b="1" dirty="0" smtClean="0"/>
              <a:t>←</a:t>
            </a:r>
            <a:r>
              <a:rPr lang="el-GR" sz="1200" dirty="0" smtClean="0"/>
              <a:t>μέση</a:t>
            </a:r>
            <a:r>
              <a:rPr lang="el-GR" sz="1200" b="1" dirty="0" smtClean="0"/>
              <a:t>+</a:t>
            </a:r>
            <a:r>
              <a:rPr lang="el-GR" sz="1200" dirty="0" smtClean="0"/>
              <a:t>1</a:t>
            </a:r>
            <a:br>
              <a:rPr lang="el-GR" sz="1200" dirty="0" smtClean="0"/>
            </a:br>
            <a:r>
              <a:rPr lang="el-GR" sz="1200" dirty="0" smtClean="0"/>
              <a:t>          </a:t>
            </a:r>
            <a:r>
              <a:rPr lang="el-GR" sz="1200" b="1" dirty="0" err="1" smtClean="0"/>
              <a:t>αλλιώς_αν</a:t>
            </a:r>
            <a:r>
              <a:rPr lang="el-GR" sz="1200" dirty="0" smtClean="0"/>
              <a:t>  </a:t>
            </a:r>
            <a:r>
              <a:rPr lang="el-GR" sz="1200" dirty="0" err="1" smtClean="0"/>
              <a:t>key</a:t>
            </a:r>
            <a:r>
              <a:rPr lang="el-GR" sz="1200" b="1" dirty="0" smtClean="0"/>
              <a:t>&gt;</a:t>
            </a:r>
            <a:r>
              <a:rPr lang="el-GR" sz="1200" dirty="0" smtClean="0"/>
              <a:t> A</a:t>
            </a:r>
            <a:r>
              <a:rPr lang="el-GR" sz="1200" b="1" dirty="0" smtClean="0"/>
              <a:t>[</a:t>
            </a:r>
            <a:r>
              <a:rPr lang="el-GR" sz="1200" dirty="0" smtClean="0"/>
              <a:t>μέση</a:t>
            </a:r>
            <a:r>
              <a:rPr lang="el-GR" sz="1200" b="1" dirty="0" smtClean="0"/>
              <a:t>]</a:t>
            </a:r>
            <a:r>
              <a:rPr lang="el-GR" sz="1200" dirty="0" smtClean="0"/>
              <a:t> </a:t>
            </a:r>
            <a:r>
              <a:rPr lang="el-GR" sz="1200" b="1" dirty="0" smtClean="0"/>
              <a:t>τότε</a:t>
            </a:r>
            <a:r>
              <a:rPr lang="el-GR" sz="1200" dirty="0" smtClean="0"/>
              <a:t/>
            </a:r>
            <a:br>
              <a:rPr lang="el-GR" sz="1200" dirty="0" smtClean="0"/>
            </a:br>
            <a:r>
              <a:rPr lang="el-GR" sz="1200" dirty="0" smtClean="0"/>
              <a:t>             τελ</a:t>
            </a:r>
            <a:r>
              <a:rPr lang="el-GR" sz="1200" b="1" dirty="0" smtClean="0"/>
              <a:t>←</a:t>
            </a:r>
            <a:r>
              <a:rPr lang="el-GR" sz="1200" dirty="0" smtClean="0"/>
              <a:t>μέση</a:t>
            </a:r>
            <a:r>
              <a:rPr lang="el-GR" sz="1200" b="1" dirty="0" smtClean="0"/>
              <a:t>-</a:t>
            </a:r>
            <a:r>
              <a:rPr lang="el-GR" sz="1200" dirty="0" smtClean="0"/>
              <a:t>1</a:t>
            </a:r>
            <a:br>
              <a:rPr lang="el-GR" sz="1200" dirty="0" smtClean="0"/>
            </a:br>
            <a:r>
              <a:rPr lang="el-GR" sz="1200" dirty="0" smtClean="0"/>
              <a:t>          </a:t>
            </a:r>
            <a:r>
              <a:rPr lang="el-GR" sz="1200" b="1" dirty="0" smtClean="0"/>
              <a:t>αλλιώς</a:t>
            </a:r>
            <a:r>
              <a:rPr lang="el-GR" sz="1200" dirty="0" smtClean="0"/>
              <a:t/>
            </a:r>
            <a:br>
              <a:rPr lang="el-GR" sz="1200" dirty="0" smtClean="0"/>
            </a:br>
            <a:r>
              <a:rPr lang="el-GR" sz="1200" dirty="0" smtClean="0"/>
              <a:t>             </a:t>
            </a:r>
            <a:r>
              <a:rPr lang="el-GR" sz="1200" dirty="0" err="1" smtClean="0"/>
              <a:t>δείκτης</a:t>
            </a:r>
            <a:r>
              <a:rPr lang="el-GR" sz="1200" b="1" dirty="0" err="1" smtClean="0"/>
              <a:t>←Αληθής</a:t>
            </a:r>
            <a:r>
              <a:rPr lang="el-GR" sz="1200" dirty="0" smtClean="0"/>
              <a:t/>
            </a:r>
            <a:br>
              <a:rPr lang="el-GR" sz="1200" dirty="0" smtClean="0"/>
            </a:br>
            <a:r>
              <a:rPr lang="el-GR" sz="1200" dirty="0" smtClean="0"/>
              <a:t>          </a:t>
            </a:r>
            <a:r>
              <a:rPr lang="el-GR" sz="1200" b="1" dirty="0" err="1" smtClean="0"/>
              <a:t>Τέλος_αν</a:t>
            </a:r>
            <a:r>
              <a:rPr lang="el-GR" sz="1200" dirty="0" smtClean="0"/>
              <a:t/>
            </a:r>
            <a:br>
              <a:rPr lang="el-GR" sz="1200" dirty="0" smtClean="0"/>
            </a:br>
            <a:r>
              <a:rPr lang="el-GR" sz="1200" dirty="0" smtClean="0"/>
              <a:t>        </a:t>
            </a:r>
            <a:r>
              <a:rPr lang="el-GR" sz="1200" b="1" dirty="0" err="1" smtClean="0"/>
              <a:t>Τέλος_αν</a:t>
            </a:r>
            <a:r>
              <a:rPr lang="el-GR" sz="1200" dirty="0" smtClean="0"/>
              <a:t/>
            </a:r>
            <a:br>
              <a:rPr lang="el-GR" sz="1200" dirty="0" smtClean="0"/>
            </a:br>
            <a:r>
              <a:rPr lang="el-GR" sz="1200" dirty="0" smtClean="0"/>
              <a:t>  </a:t>
            </a:r>
            <a:r>
              <a:rPr lang="el-GR" sz="1200" dirty="0" smtClean="0">
                <a:solidFill>
                  <a:srgbClr val="FF0000"/>
                </a:solidFill>
              </a:rPr>
              <a:t> </a:t>
            </a:r>
            <a:r>
              <a:rPr lang="el-GR" sz="1200" b="1" dirty="0" err="1" smtClean="0">
                <a:solidFill>
                  <a:srgbClr val="FF0000"/>
                </a:solidFill>
              </a:rPr>
              <a:t>Τέλος_επανάληψης</a:t>
            </a:r>
            <a:endParaRPr lang="el-GR" sz="1200" b="1" dirty="0" smtClean="0">
              <a:solidFill>
                <a:srgbClr val="FF0000"/>
              </a:solidFill>
            </a:endParaRPr>
          </a:p>
          <a:p>
            <a:r>
              <a:rPr lang="el-GR" sz="1200" dirty="0" smtClean="0"/>
              <a:t/>
            </a:r>
            <a:br>
              <a:rPr lang="el-GR" sz="1200" dirty="0" smtClean="0"/>
            </a:br>
            <a:r>
              <a:rPr lang="el-GR" sz="1200" dirty="0" smtClean="0"/>
              <a:t>   </a:t>
            </a:r>
            <a:r>
              <a:rPr lang="el-GR" sz="1200" b="1" dirty="0" smtClean="0"/>
              <a:t>Αν</a:t>
            </a:r>
            <a:r>
              <a:rPr lang="el-GR" sz="1200" dirty="0" smtClean="0"/>
              <a:t> </a:t>
            </a:r>
            <a:r>
              <a:rPr lang="el-GR" sz="1200" dirty="0" err="1" smtClean="0"/>
              <a:t>δείκτης</a:t>
            </a:r>
            <a:r>
              <a:rPr lang="el-GR" sz="1200" b="1" dirty="0" err="1" smtClean="0"/>
              <a:t>=Αληθής</a:t>
            </a:r>
            <a:r>
              <a:rPr lang="el-GR" sz="1200" dirty="0" smtClean="0"/>
              <a:t> </a:t>
            </a:r>
            <a:r>
              <a:rPr lang="el-GR" sz="1200" b="1" dirty="0" smtClean="0"/>
              <a:t>τότε</a:t>
            </a:r>
            <a:r>
              <a:rPr lang="el-GR" sz="1200" dirty="0" smtClean="0"/>
              <a:t/>
            </a:r>
            <a:br>
              <a:rPr lang="el-GR" sz="1200" dirty="0" smtClean="0"/>
            </a:br>
            <a:r>
              <a:rPr lang="el-GR" sz="1200" dirty="0" smtClean="0"/>
              <a:t>      </a:t>
            </a:r>
            <a:r>
              <a:rPr lang="el-GR" sz="1200" b="1" dirty="0" smtClean="0"/>
              <a:t>Εμφάνισε</a:t>
            </a:r>
            <a:r>
              <a:rPr lang="el-GR" sz="1200" dirty="0" smtClean="0"/>
              <a:t> "βρέθηκε στη θέση "</a:t>
            </a:r>
            <a:r>
              <a:rPr lang="el-GR" sz="1200" b="1" dirty="0" smtClean="0"/>
              <a:t>,</a:t>
            </a:r>
            <a:r>
              <a:rPr lang="el-GR" sz="1200" dirty="0" smtClean="0"/>
              <a:t>μέση</a:t>
            </a:r>
            <a:br>
              <a:rPr lang="el-GR" sz="1200" dirty="0" smtClean="0"/>
            </a:br>
            <a:r>
              <a:rPr lang="el-GR" sz="1200" dirty="0" smtClean="0"/>
              <a:t>   </a:t>
            </a:r>
            <a:r>
              <a:rPr lang="el-GR" sz="1200" b="1" dirty="0" smtClean="0"/>
              <a:t>αλλιώς</a:t>
            </a:r>
            <a:r>
              <a:rPr lang="el-GR" sz="1200" dirty="0" smtClean="0"/>
              <a:t/>
            </a:r>
            <a:br>
              <a:rPr lang="el-GR" sz="1200" dirty="0" smtClean="0"/>
            </a:br>
            <a:r>
              <a:rPr lang="el-GR" sz="1200" dirty="0" smtClean="0"/>
              <a:t>      </a:t>
            </a:r>
            <a:r>
              <a:rPr lang="el-GR" sz="1200" b="1" dirty="0" smtClean="0"/>
              <a:t>Εμφάνισε</a:t>
            </a:r>
            <a:r>
              <a:rPr lang="el-GR" sz="1200" dirty="0" smtClean="0"/>
              <a:t> "δεν βρέθηκε"</a:t>
            </a:r>
            <a:br>
              <a:rPr lang="el-GR" sz="1200" dirty="0" smtClean="0"/>
            </a:br>
            <a:r>
              <a:rPr lang="el-GR" sz="1200" dirty="0" smtClean="0"/>
              <a:t>   </a:t>
            </a:r>
            <a:r>
              <a:rPr lang="el-GR" sz="1200" b="1" dirty="0" err="1" smtClean="0"/>
              <a:t>Τέλος_αν</a:t>
            </a:r>
            <a:r>
              <a:rPr lang="el-GR" sz="1200" dirty="0" smtClean="0"/>
              <a:t> </a:t>
            </a:r>
            <a:endParaRPr lang="el-GR"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5143512"/>
            <a:ext cx="8183880" cy="891528"/>
          </a:xfrm>
        </p:spPr>
        <p:txBody>
          <a:bodyPr/>
          <a:lstStyle/>
          <a:p>
            <a:r>
              <a:rPr lang="el-GR" dirty="0" smtClean="0"/>
              <a:t>ΜΟΝΟΔΙΑΣΤΑΤΟΙ ΠΙΝΑΚΕΣ</a:t>
            </a:r>
            <a:endParaRPr lang="el-GR" dirty="0"/>
          </a:p>
        </p:txBody>
      </p:sp>
      <p:sp>
        <p:nvSpPr>
          <p:cNvPr id="3" name="2 - Θέση κειμένου"/>
          <p:cNvSpPr>
            <a:spLocks noGrp="1"/>
          </p:cNvSpPr>
          <p:nvPr>
            <p:ph type="body" idx="1"/>
          </p:nvPr>
        </p:nvSpPr>
        <p:spPr/>
        <p:txBody>
          <a:bodyPr>
            <a:normAutofit fontScale="92500" lnSpcReduction="10000"/>
          </a:bodyPr>
          <a:lstStyle/>
          <a:p>
            <a:pPr algn="ctr"/>
            <a:r>
              <a:rPr lang="el-GR" dirty="0" smtClean="0"/>
              <a:t>ΕΠΑΝΑΛΗΠΤΙΚΗ ΑΝΑΖΗΤΗΣΗ ΜΕ </a:t>
            </a:r>
            <a:r>
              <a:rPr lang="el-GR" dirty="0" smtClean="0">
                <a:solidFill>
                  <a:srgbClr val="FF0000"/>
                </a:solidFill>
              </a:rPr>
              <a:t>ΓΙΑ</a:t>
            </a:r>
            <a:endParaRPr lang="el-GR" dirty="0">
              <a:solidFill>
                <a:srgbClr val="FF0000"/>
              </a:solidFill>
            </a:endParaRPr>
          </a:p>
        </p:txBody>
      </p:sp>
      <p:sp>
        <p:nvSpPr>
          <p:cNvPr id="4" name="3 - Θέση κειμένου"/>
          <p:cNvSpPr>
            <a:spLocks noGrp="1"/>
          </p:cNvSpPr>
          <p:nvPr>
            <p:ph type="body" sz="half" idx="3"/>
          </p:nvPr>
        </p:nvSpPr>
        <p:spPr>
          <a:xfrm>
            <a:off x="4714876" y="714356"/>
            <a:ext cx="3931920" cy="792162"/>
          </a:xfrm>
        </p:spPr>
        <p:txBody>
          <a:bodyPr>
            <a:normAutofit fontScale="92500" lnSpcReduction="10000"/>
          </a:bodyPr>
          <a:lstStyle/>
          <a:p>
            <a:pPr algn="ctr"/>
            <a:r>
              <a:rPr lang="el-GR" dirty="0" smtClean="0"/>
              <a:t>ΕΠΑΝΑΛΗΠΤΙΚΗ ΑΝΑΖΗΤΗΣΗ ΜΕ </a:t>
            </a:r>
            <a:r>
              <a:rPr lang="el-GR" dirty="0" smtClean="0">
                <a:solidFill>
                  <a:srgbClr val="FF0000"/>
                </a:solidFill>
              </a:rPr>
              <a:t>ΟΣΟ</a:t>
            </a:r>
          </a:p>
          <a:p>
            <a:endParaRPr lang="el-GR" dirty="0"/>
          </a:p>
        </p:txBody>
      </p:sp>
      <p:sp>
        <p:nvSpPr>
          <p:cNvPr id="5" name="4 - Θέση περιεχομένου"/>
          <p:cNvSpPr>
            <a:spLocks noGrp="1"/>
          </p:cNvSpPr>
          <p:nvPr>
            <p:ph sz="quarter" idx="2"/>
          </p:nvPr>
        </p:nvSpPr>
        <p:spPr>
          <a:xfrm>
            <a:off x="357158" y="1428736"/>
            <a:ext cx="4393404" cy="3857652"/>
          </a:xfrm>
        </p:spPr>
        <p:txBody>
          <a:bodyPr>
            <a:normAutofit fontScale="55000" lnSpcReduction="20000"/>
          </a:bodyPr>
          <a:lstStyle/>
          <a:p>
            <a:r>
              <a:rPr lang="el-GR" b="1" dirty="0" smtClean="0">
                <a:solidFill>
                  <a:srgbClr val="FF0000"/>
                </a:solidFill>
              </a:rPr>
              <a:t>Για</a:t>
            </a:r>
            <a:r>
              <a:rPr lang="el-GR" dirty="0" smtClean="0">
                <a:solidFill>
                  <a:srgbClr val="FF0000"/>
                </a:solidFill>
              </a:rPr>
              <a:t> Κ </a:t>
            </a:r>
            <a:r>
              <a:rPr lang="el-GR" b="1" dirty="0" smtClean="0">
                <a:solidFill>
                  <a:srgbClr val="FF0000"/>
                </a:solidFill>
              </a:rPr>
              <a:t>από</a:t>
            </a:r>
            <a:r>
              <a:rPr lang="el-GR" dirty="0" smtClean="0">
                <a:solidFill>
                  <a:srgbClr val="FF0000"/>
                </a:solidFill>
              </a:rPr>
              <a:t> 1 </a:t>
            </a:r>
            <a:r>
              <a:rPr lang="el-GR" b="1" dirty="0" smtClean="0">
                <a:solidFill>
                  <a:srgbClr val="FF0000"/>
                </a:solidFill>
              </a:rPr>
              <a:t>μέχρι</a:t>
            </a:r>
            <a:r>
              <a:rPr lang="el-GR" dirty="0" smtClean="0">
                <a:solidFill>
                  <a:srgbClr val="FF0000"/>
                </a:solidFill>
              </a:rPr>
              <a:t>  Ν</a:t>
            </a:r>
          </a:p>
          <a:p>
            <a:r>
              <a:rPr lang="el-GR" dirty="0" smtClean="0"/>
              <a:t>Ι</a:t>
            </a:r>
            <a:r>
              <a:rPr lang="el-GR" b="1" dirty="0" smtClean="0"/>
              <a:t>←</a:t>
            </a:r>
            <a:r>
              <a:rPr lang="el-GR" dirty="0" smtClean="0"/>
              <a:t>1</a:t>
            </a:r>
            <a:br>
              <a:rPr lang="el-GR" dirty="0" smtClean="0"/>
            </a:br>
            <a:r>
              <a:rPr lang="el-GR" dirty="0" err="1" smtClean="0"/>
              <a:t>DONE</a:t>
            </a:r>
            <a:r>
              <a:rPr lang="el-GR" b="1" dirty="0" err="1" smtClean="0"/>
              <a:t>←Αληθής</a:t>
            </a:r>
            <a:r>
              <a:rPr lang="el-GR" dirty="0" smtClean="0"/>
              <a:t/>
            </a:r>
            <a:br>
              <a:rPr lang="el-GR" dirty="0" smtClean="0"/>
            </a:br>
            <a:r>
              <a:rPr lang="el-GR" b="1" dirty="0" smtClean="0"/>
              <a:t>Διάβασε</a:t>
            </a:r>
            <a:r>
              <a:rPr lang="el-GR" dirty="0" smtClean="0"/>
              <a:t> ΣΤΟΙΧΕΙΟ</a:t>
            </a:r>
          </a:p>
          <a:p>
            <a:r>
              <a:rPr lang="el-GR" b="1" dirty="0" smtClean="0"/>
              <a:t>Όσο</a:t>
            </a:r>
            <a:r>
              <a:rPr lang="el-GR" dirty="0" smtClean="0"/>
              <a:t> Ι</a:t>
            </a:r>
            <a:r>
              <a:rPr lang="el-GR" b="1" dirty="0" smtClean="0"/>
              <a:t>&lt;=</a:t>
            </a:r>
            <a:r>
              <a:rPr lang="el-GR" dirty="0" smtClean="0"/>
              <a:t>Ν </a:t>
            </a:r>
            <a:r>
              <a:rPr lang="el-GR" b="1" dirty="0" smtClean="0"/>
              <a:t>και</a:t>
            </a:r>
            <a:r>
              <a:rPr lang="el-GR" dirty="0" smtClean="0"/>
              <a:t> </a:t>
            </a:r>
            <a:r>
              <a:rPr lang="el-GR" dirty="0" err="1" smtClean="0"/>
              <a:t>DONE</a:t>
            </a:r>
            <a:r>
              <a:rPr lang="el-GR" b="1" dirty="0" err="1" smtClean="0"/>
              <a:t>=Αληθής</a:t>
            </a:r>
            <a:r>
              <a:rPr lang="el-GR" dirty="0" smtClean="0"/>
              <a:t> </a:t>
            </a:r>
            <a:r>
              <a:rPr lang="el-GR" b="1" dirty="0" smtClean="0"/>
              <a:t>επανάλαβε</a:t>
            </a:r>
            <a:r>
              <a:rPr lang="el-GR" dirty="0" smtClean="0"/>
              <a:t/>
            </a:r>
            <a:br>
              <a:rPr lang="el-GR" dirty="0" smtClean="0"/>
            </a:br>
            <a:r>
              <a:rPr lang="el-GR" dirty="0" smtClean="0"/>
              <a:t>       </a:t>
            </a:r>
            <a:r>
              <a:rPr lang="el-GR" b="1" dirty="0" smtClean="0"/>
              <a:t>Αν</a:t>
            </a:r>
            <a:r>
              <a:rPr lang="el-GR" dirty="0" smtClean="0"/>
              <a:t> Α</a:t>
            </a:r>
            <a:r>
              <a:rPr lang="el-GR" b="1" dirty="0" smtClean="0"/>
              <a:t>[</a:t>
            </a:r>
            <a:r>
              <a:rPr lang="el-GR" dirty="0" smtClean="0"/>
              <a:t>Ι</a:t>
            </a:r>
            <a:r>
              <a:rPr lang="el-GR" b="1" dirty="0" smtClean="0"/>
              <a:t>]=</a:t>
            </a:r>
            <a:r>
              <a:rPr lang="el-GR" dirty="0" smtClean="0"/>
              <a:t>ΣΤΟΙΧΕΙΟ </a:t>
            </a:r>
            <a:r>
              <a:rPr lang="el-GR" b="1" dirty="0" smtClean="0"/>
              <a:t>τότε</a:t>
            </a:r>
            <a:r>
              <a:rPr lang="el-GR" dirty="0" smtClean="0"/>
              <a:t/>
            </a:r>
            <a:br>
              <a:rPr lang="el-GR" dirty="0" smtClean="0"/>
            </a:br>
            <a:r>
              <a:rPr lang="el-GR" dirty="0" smtClean="0"/>
              <a:t>          </a:t>
            </a:r>
            <a:r>
              <a:rPr lang="el-GR" dirty="0" err="1" smtClean="0"/>
              <a:t>DONE</a:t>
            </a:r>
            <a:r>
              <a:rPr lang="el-GR" b="1" dirty="0" err="1" smtClean="0"/>
              <a:t>←Ψευδής</a:t>
            </a:r>
            <a:r>
              <a:rPr lang="el-GR" dirty="0" smtClean="0"/>
              <a:t/>
            </a:r>
            <a:br>
              <a:rPr lang="el-GR" dirty="0" smtClean="0"/>
            </a:br>
            <a:r>
              <a:rPr lang="el-GR" dirty="0" smtClean="0"/>
              <a:t>          Θ</a:t>
            </a:r>
            <a:r>
              <a:rPr lang="el-GR" b="1" dirty="0" smtClean="0"/>
              <a:t>←</a:t>
            </a:r>
            <a:r>
              <a:rPr lang="el-GR" dirty="0" smtClean="0"/>
              <a:t>Ι</a:t>
            </a:r>
            <a:br>
              <a:rPr lang="el-GR" dirty="0" smtClean="0"/>
            </a:br>
            <a:r>
              <a:rPr lang="el-GR" dirty="0" smtClean="0"/>
              <a:t>       </a:t>
            </a:r>
            <a:r>
              <a:rPr lang="el-GR" b="1" dirty="0" smtClean="0"/>
              <a:t>αλλιώς</a:t>
            </a:r>
            <a:r>
              <a:rPr lang="el-GR" dirty="0" smtClean="0"/>
              <a:t/>
            </a:r>
            <a:br>
              <a:rPr lang="el-GR" dirty="0" smtClean="0"/>
            </a:br>
            <a:r>
              <a:rPr lang="el-GR" dirty="0" smtClean="0"/>
              <a:t>          Ι</a:t>
            </a:r>
            <a:r>
              <a:rPr lang="el-GR" b="1" dirty="0" smtClean="0"/>
              <a:t>←</a:t>
            </a:r>
            <a:r>
              <a:rPr lang="el-GR" dirty="0" smtClean="0"/>
              <a:t>Ι</a:t>
            </a:r>
            <a:r>
              <a:rPr lang="el-GR" b="1" dirty="0" smtClean="0"/>
              <a:t>+</a:t>
            </a:r>
            <a:r>
              <a:rPr lang="el-GR" dirty="0" smtClean="0"/>
              <a:t>1</a:t>
            </a:r>
            <a:br>
              <a:rPr lang="el-GR" dirty="0" smtClean="0"/>
            </a:br>
            <a:r>
              <a:rPr lang="el-GR" dirty="0" smtClean="0"/>
              <a:t>       </a:t>
            </a:r>
            <a:r>
              <a:rPr lang="el-GR" b="1" dirty="0" err="1" smtClean="0"/>
              <a:t>Τέλος_αν</a:t>
            </a:r>
            <a:r>
              <a:rPr lang="el-GR" dirty="0" smtClean="0"/>
              <a:t/>
            </a:r>
            <a:br>
              <a:rPr lang="el-GR" dirty="0" smtClean="0"/>
            </a:br>
            <a:r>
              <a:rPr lang="el-GR" dirty="0" smtClean="0"/>
              <a:t> </a:t>
            </a:r>
            <a:r>
              <a:rPr lang="el-GR" b="1" dirty="0" err="1" smtClean="0"/>
              <a:t>Τέλος_επανάληψης</a:t>
            </a:r>
            <a:endParaRPr lang="el-GR" b="1" dirty="0" smtClean="0"/>
          </a:p>
          <a:p>
            <a:r>
              <a:rPr lang="el-GR" dirty="0" smtClean="0"/>
              <a:t/>
            </a:r>
            <a:br>
              <a:rPr lang="el-GR" dirty="0" smtClean="0"/>
            </a:br>
            <a:r>
              <a:rPr lang="el-GR" dirty="0" smtClean="0"/>
              <a:t>    </a:t>
            </a:r>
            <a:r>
              <a:rPr lang="el-GR" b="1" dirty="0" smtClean="0"/>
              <a:t>Αν</a:t>
            </a:r>
            <a:r>
              <a:rPr lang="el-GR" dirty="0" smtClean="0"/>
              <a:t> </a:t>
            </a:r>
            <a:r>
              <a:rPr lang="el-GR" dirty="0" err="1" smtClean="0"/>
              <a:t>DONE</a:t>
            </a:r>
            <a:r>
              <a:rPr lang="el-GR" b="1" dirty="0" err="1" smtClean="0"/>
              <a:t>=Ψευδής</a:t>
            </a:r>
            <a:r>
              <a:rPr lang="el-GR" dirty="0" smtClean="0"/>
              <a:t> </a:t>
            </a:r>
            <a:r>
              <a:rPr lang="el-GR" b="1" dirty="0" smtClean="0"/>
              <a:t>τότε</a:t>
            </a:r>
            <a:r>
              <a:rPr lang="el-GR" dirty="0" smtClean="0"/>
              <a:t/>
            </a:r>
            <a:br>
              <a:rPr lang="el-GR" dirty="0" smtClean="0"/>
            </a:br>
            <a:r>
              <a:rPr lang="el-GR" dirty="0" smtClean="0"/>
              <a:t>       </a:t>
            </a:r>
            <a:r>
              <a:rPr lang="el-GR" b="1" dirty="0" smtClean="0"/>
              <a:t>Εμφάνισε</a:t>
            </a:r>
            <a:r>
              <a:rPr lang="el-GR" dirty="0" smtClean="0"/>
              <a:t> "ΒΡΕΘΗΚΕ ΣΤΗΝ"</a:t>
            </a:r>
            <a:r>
              <a:rPr lang="el-GR" b="1" dirty="0" smtClean="0"/>
              <a:t>,</a:t>
            </a:r>
            <a:r>
              <a:rPr lang="el-GR" dirty="0" smtClean="0"/>
              <a:t>Θ</a:t>
            </a:r>
            <a:br>
              <a:rPr lang="el-GR" dirty="0" smtClean="0"/>
            </a:br>
            <a:r>
              <a:rPr lang="el-GR" dirty="0" smtClean="0"/>
              <a:t>    </a:t>
            </a:r>
            <a:r>
              <a:rPr lang="el-GR" b="1" dirty="0" smtClean="0"/>
              <a:t>αλλιώς</a:t>
            </a:r>
            <a:r>
              <a:rPr lang="el-GR" dirty="0" smtClean="0"/>
              <a:t/>
            </a:r>
            <a:br>
              <a:rPr lang="el-GR" dirty="0" smtClean="0"/>
            </a:br>
            <a:r>
              <a:rPr lang="el-GR" dirty="0" smtClean="0"/>
              <a:t>       </a:t>
            </a:r>
            <a:r>
              <a:rPr lang="el-GR" b="1" dirty="0" smtClean="0"/>
              <a:t>Εμφάνισε</a:t>
            </a:r>
            <a:r>
              <a:rPr lang="el-GR" dirty="0" smtClean="0"/>
              <a:t> "ΔΕΝ ΒΡΕΘΗΚΕ"</a:t>
            </a:r>
            <a:br>
              <a:rPr lang="el-GR" dirty="0" smtClean="0"/>
            </a:br>
            <a:r>
              <a:rPr lang="el-GR" dirty="0" smtClean="0"/>
              <a:t>    </a:t>
            </a:r>
            <a:r>
              <a:rPr lang="el-GR" b="1" dirty="0" err="1" smtClean="0"/>
              <a:t>Τέλος_αν</a:t>
            </a:r>
            <a:endParaRPr lang="el-GR" dirty="0" smtClean="0"/>
          </a:p>
          <a:p>
            <a:r>
              <a:rPr lang="el-GR" b="1" dirty="0" err="1" smtClean="0">
                <a:solidFill>
                  <a:srgbClr val="FF0000"/>
                </a:solidFill>
              </a:rPr>
              <a:t>Τέλος_επανάληψης</a:t>
            </a:r>
            <a:endParaRPr lang="el-GR" dirty="0">
              <a:solidFill>
                <a:srgbClr val="FF0000"/>
              </a:solidFill>
            </a:endParaRPr>
          </a:p>
        </p:txBody>
      </p:sp>
      <p:sp>
        <p:nvSpPr>
          <p:cNvPr id="6" name="5 - Θέση περιεχομένου"/>
          <p:cNvSpPr>
            <a:spLocks noGrp="1"/>
          </p:cNvSpPr>
          <p:nvPr>
            <p:ph sz="quarter" idx="4"/>
          </p:nvPr>
        </p:nvSpPr>
        <p:spPr>
          <a:xfrm>
            <a:off x="4652168" y="1447800"/>
            <a:ext cx="4063235" cy="3767150"/>
          </a:xfrm>
        </p:spPr>
        <p:txBody>
          <a:bodyPr>
            <a:normAutofit fontScale="25000" lnSpcReduction="20000"/>
          </a:bodyPr>
          <a:lstStyle/>
          <a:p>
            <a:r>
              <a:rPr lang="el-GR" sz="4800" b="1" dirty="0" smtClean="0"/>
              <a:t>Διάβασε</a:t>
            </a:r>
            <a:r>
              <a:rPr lang="el-GR" sz="4800" dirty="0" smtClean="0"/>
              <a:t> ΣΤΟΙΧΕΙΟ</a:t>
            </a:r>
          </a:p>
          <a:p>
            <a:r>
              <a:rPr lang="el-GR" sz="4800" b="1" dirty="0" smtClean="0">
                <a:solidFill>
                  <a:srgbClr val="FF0000"/>
                </a:solidFill>
              </a:rPr>
              <a:t>Όσο  ΣΤΟΙΧΕΙΟ&lt;&gt; «ΤΕΛΟΣ» επανάλαβε</a:t>
            </a:r>
            <a:r>
              <a:rPr lang="el-GR" sz="4800" dirty="0" smtClean="0"/>
              <a:t/>
            </a:r>
            <a:br>
              <a:rPr lang="el-GR" sz="4800" dirty="0" smtClean="0"/>
            </a:br>
            <a:r>
              <a:rPr lang="el-GR" sz="4800" dirty="0" smtClean="0"/>
              <a:t>Ι</a:t>
            </a:r>
            <a:r>
              <a:rPr lang="el-GR" sz="4800" b="1" dirty="0" smtClean="0"/>
              <a:t>←</a:t>
            </a:r>
            <a:r>
              <a:rPr lang="el-GR" sz="4800" dirty="0" smtClean="0"/>
              <a:t>1</a:t>
            </a:r>
            <a:br>
              <a:rPr lang="el-GR" sz="4800" dirty="0" smtClean="0"/>
            </a:br>
            <a:r>
              <a:rPr lang="el-GR" sz="4800" dirty="0" err="1" smtClean="0"/>
              <a:t>DONE</a:t>
            </a:r>
            <a:r>
              <a:rPr lang="el-GR" sz="4800" b="1" dirty="0" err="1" smtClean="0"/>
              <a:t>←Αληθής</a:t>
            </a:r>
            <a:r>
              <a:rPr lang="el-GR" sz="4800" dirty="0" smtClean="0"/>
              <a:t/>
            </a:r>
            <a:br>
              <a:rPr lang="el-GR" sz="4800" dirty="0" smtClean="0"/>
            </a:br>
            <a:r>
              <a:rPr lang="el-GR" sz="4800" b="1" dirty="0" smtClean="0"/>
              <a:t>Όσο</a:t>
            </a:r>
            <a:r>
              <a:rPr lang="el-GR" sz="4800" dirty="0" smtClean="0"/>
              <a:t> Ι</a:t>
            </a:r>
            <a:r>
              <a:rPr lang="el-GR" sz="4800" b="1" dirty="0" smtClean="0"/>
              <a:t>&lt;=</a:t>
            </a:r>
            <a:r>
              <a:rPr lang="el-GR" sz="4800" dirty="0" smtClean="0"/>
              <a:t>Ν </a:t>
            </a:r>
            <a:r>
              <a:rPr lang="el-GR" sz="4800" b="1" dirty="0" smtClean="0"/>
              <a:t>και</a:t>
            </a:r>
            <a:r>
              <a:rPr lang="el-GR" sz="4800" dirty="0" smtClean="0"/>
              <a:t> </a:t>
            </a:r>
            <a:r>
              <a:rPr lang="el-GR" sz="4800" dirty="0" err="1" smtClean="0"/>
              <a:t>DONE</a:t>
            </a:r>
            <a:r>
              <a:rPr lang="el-GR" sz="4800" b="1" dirty="0" err="1" smtClean="0"/>
              <a:t>=Αληθής</a:t>
            </a:r>
            <a:r>
              <a:rPr lang="el-GR" sz="4800" dirty="0" smtClean="0"/>
              <a:t> </a:t>
            </a:r>
            <a:r>
              <a:rPr lang="el-GR" sz="4800" b="1" dirty="0" smtClean="0"/>
              <a:t>επανάλαβε</a:t>
            </a:r>
            <a:r>
              <a:rPr lang="el-GR" sz="4800" dirty="0" smtClean="0"/>
              <a:t/>
            </a:r>
            <a:br>
              <a:rPr lang="el-GR" sz="4800" dirty="0" smtClean="0"/>
            </a:br>
            <a:r>
              <a:rPr lang="el-GR" sz="4800" dirty="0" smtClean="0"/>
              <a:t>       </a:t>
            </a:r>
            <a:r>
              <a:rPr lang="el-GR" sz="4800" b="1" dirty="0" smtClean="0"/>
              <a:t>Αν</a:t>
            </a:r>
            <a:r>
              <a:rPr lang="el-GR" sz="4800" dirty="0" smtClean="0"/>
              <a:t> Α</a:t>
            </a:r>
            <a:r>
              <a:rPr lang="el-GR" sz="4800" b="1" dirty="0" smtClean="0"/>
              <a:t>[</a:t>
            </a:r>
            <a:r>
              <a:rPr lang="el-GR" sz="4800" dirty="0" smtClean="0"/>
              <a:t>Ι</a:t>
            </a:r>
            <a:r>
              <a:rPr lang="el-GR" sz="4800" b="1" dirty="0" smtClean="0"/>
              <a:t>]=</a:t>
            </a:r>
            <a:r>
              <a:rPr lang="el-GR" sz="4800" dirty="0" smtClean="0"/>
              <a:t>ΣΤΟΙΧΕΙΟ </a:t>
            </a:r>
            <a:r>
              <a:rPr lang="el-GR" sz="4800" b="1" dirty="0" smtClean="0"/>
              <a:t>τότε</a:t>
            </a:r>
            <a:r>
              <a:rPr lang="el-GR" sz="4800" dirty="0" smtClean="0"/>
              <a:t/>
            </a:r>
            <a:br>
              <a:rPr lang="el-GR" sz="4800" dirty="0" smtClean="0"/>
            </a:br>
            <a:r>
              <a:rPr lang="el-GR" sz="4800" dirty="0" smtClean="0"/>
              <a:t>          </a:t>
            </a:r>
            <a:r>
              <a:rPr lang="el-GR" sz="4800" dirty="0" err="1" smtClean="0"/>
              <a:t>DONE</a:t>
            </a:r>
            <a:r>
              <a:rPr lang="el-GR" sz="4800" b="1" dirty="0" err="1" smtClean="0"/>
              <a:t>←Ψευδής</a:t>
            </a:r>
            <a:r>
              <a:rPr lang="el-GR" sz="4800" dirty="0" smtClean="0"/>
              <a:t/>
            </a:r>
            <a:br>
              <a:rPr lang="el-GR" sz="4800" dirty="0" smtClean="0"/>
            </a:br>
            <a:r>
              <a:rPr lang="el-GR" sz="4800" dirty="0" smtClean="0"/>
              <a:t>          Θ</a:t>
            </a:r>
            <a:r>
              <a:rPr lang="el-GR" sz="4800" b="1" dirty="0" smtClean="0"/>
              <a:t>←</a:t>
            </a:r>
            <a:r>
              <a:rPr lang="el-GR" sz="4800" dirty="0" smtClean="0"/>
              <a:t>Ι</a:t>
            </a:r>
            <a:br>
              <a:rPr lang="el-GR" sz="4800" dirty="0" smtClean="0"/>
            </a:br>
            <a:r>
              <a:rPr lang="el-GR" sz="4800" dirty="0" smtClean="0"/>
              <a:t>       </a:t>
            </a:r>
            <a:r>
              <a:rPr lang="el-GR" sz="4800" b="1" dirty="0" smtClean="0"/>
              <a:t>αλλιώς</a:t>
            </a:r>
            <a:r>
              <a:rPr lang="el-GR" sz="4800" dirty="0" smtClean="0"/>
              <a:t/>
            </a:r>
            <a:br>
              <a:rPr lang="el-GR" sz="4800" dirty="0" smtClean="0"/>
            </a:br>
            <a:r>
              <a:rPr lang="el-GR" sz="4800" dirty="0" smtClean="0"/>
              <a:t>          Ι</a:t>
            </a:r>
            <a:r>
              <a:rPr lang="el-GR" sz="4800" b="1" dirty="0" smtClean="0"/>
              <a:t>←</a:t>
            </a:r>
            <a:r>
              <a:rPr lang="el-GR" sz="4800" dirty="0" smtClean="0"/>
              <a:t>Ι</a:t>
            </a:r>
            <a:r>
              <a:rPr lang="el-GR" sz="4800" b="1" dirty="0" smtClean="0"/>
              <a:t>+</a:t>
            </a:r>
            <a:r>
              <a:rPr lang="el-GR" sz="4800" dirty="0" smtClean="0"/>
              <a:t>1</a:t>
            </a:r>
            <a:br>
              <a:rPr lang="el-GR" sz="4800" dirty="0" smtClean="0"/>
            </a:br>
            <a:r>
              <a:rPr lang="el-GR" sz="4800" dirty="0" smtClean="0"/>
              <a:t>       </a:t>
            </a:r>
            <a:r>
              <a:rPr lang="el-GR" sz="4800" b="1" dirty="0" err="1" smtClean="0"/>
              <a:t>Τέλος_αν</a:t>
            </a:r>
            <a:r>
              <a:rPr lang="el-GR" sz="4800" dirty="0" smtClean="0"/>
              <a:t/>
            </a:r>
            <a:br>
              <a:rPr lang="el-GR" sz="4800" dirty="0" smtClean="0"/>
            </a:br>
            <a:r>
              <a:rPr lang="el-GR" sz="4800" dirty="0" smtClean="0"/>
              <a:t> </a:t>
            </a:r>
            <a:r>
              <a:rPr lang="el-GR" sz="4800" b="1" dirty="0" err="1" smtClean="0"/>
              <a:t>Τέλος_επανάληψης</a:t>
            </a:r>
            <a:endParaRPr lang="el-GR" sz="4800" b="1" dirty="0" smtClean="0"/>
          </a:p>
          <a:p>
            <a:r>
              <a:rPr lang="el-GR" sz="4800" dirty="0" smtClean="0"/>
              <a:t/>
            </a:r>
            <a:br>
              <a:rPr lang="el-GR" sz="4800" dirty="0" smtClean="0"/>
            </a:br>
            <a:r>
              <a:rPr lang="el-GR" sz="4800" dirty="0" smtClean="0"/>
              <a:t>    </a:t>
            </a:r>
            <a:r>
              <a:rPr lang="el-GR" sz="4800" b="1" dirty="0" smtClean="0"/>
              <a:t>Αν</a:t>
            </a:r>
            <a:r>
              <a:rPr lang="el-GR" sz="4800" dirty="0" smtClean="0"/>
              <a:t> </a:t>
            </a:r>
            <a:r>
              <a:rPr lang="el-GR" sz="4800" dirty="0" err="1" smtClean="0"/>
              <a:t>DONE</a:t>
            </a:r>
            <a:r>
              <a:rPr lang="el-GR" sz="4800" b="1" dirty="0" err="1" smtClean="0"/>
              <a:t>=Ψευδής</a:t>
            </a:r>
            <a:r>
              <a:rPr lang="el-GR" sz="4800" dirty="0" smtClean="0"/>
              <a:t> </a:t>
            </a:r>
            <a:r>
              <a:rPr lang="el-GR" sz="4800" b="1" dirty="0" smtClean="0"/>
              <a:t>τότε</a:t>
            </a:r>
            <a:r>
              <a:rPr lang="el-GR" sz="4800" dirty="0" smtClean="0"/>
              <a:t/>
            </a:r>
            <a:br>
              <a:rPr lang="el-GR" sz="4800" dirty="0" smtClean="0"/>
            </a:br>
            <a:r>
              <a:rPr lang="el-GR" sz="4800" dirty="0" smtClean="0"/>
              <a:t>       </a:t>
            </a:r>
            <a:r>
              <a:rPr lang="el-GR" sz="4800" b="1" dirty="0" smtClean="0"/>
              <a:t>Εμφάνισε</a:t>
            </a:r>
            <a:r>
              <a:rPr lang="el-GR" sz="4800" dirty="0" smtClean="0"/>
              <a:t> "ΒΡΕΘΗΚΕ ΣΤΗΝ"</a:t>
            </a:r>
            <a:r>
              <a:rPr lang="el-GR" sz="4800" b="1" dirty="0" smtClean="0"/>
              <a:t>,</a:t>
            </a:r>
            <a:r>
              <a:rPr lang="el-GR" sz="4800" dirty="0" smtClean="0"/>
              <a:t>Θ</a:t>
            </a:r>
            <a:br>
              <a:rPr lang="el-GR" sz="4800" dirty="0" smtClean="0"/>
            </a:br>
            <a:r>
              <a:rPr lang="el-GR" sz="4800" dirty="0" smtClean="0"/>
              <a:t>    </a:t>
            </a:r>
            <a:r>
              <a:rPr lang="el-GR" sz="4800" b="1" dirty="0" smtClean="0"/>
              <a:t>αλλιώς</a:t>
            </a:r>
            <a:r>
              <a:rPr lang="el-GR" sz="4800" dirty="0" smtClean="0"/>
              <a:t/>
            </a:r>
            <a:br>
              <a:rPr lang="el-GR" sz="4800" dirty="0" smtClean="0"/>
            </a:br>
            <a:r>
              <a:rPr lang="el-GR" sz="4800" dirty="0" smtClean="0"/>
              <a:t>       </a:t>
            </a:r>
            <a:r>
              <a:rPr lang="el-GR" sz="4800" b="1" dirty="0" smtClean="0"/>
              <a:t>Εμφάνισε</a:t>
            </a:r>
            <a:r>
              <a:rPr lang="el-GR" sz="4800" dirty="0" smtClean="0"/>
              <a:t> "ΔΕΝ ΒΡΕΘΗΚΕ"</a:t>
            </a:r>
            <a:br>
              <a:rPr lang="el-GR" sz="4800" dirty="0" smtClean="0"/>
            </a:br>
            <a:r>
              <a:rPr lang="el-GR" sz="4800" dirty="0" smtClean="0"/>
              <a:t>    </a:t>
            </a:r>
            <a:r>
              <a:rPr lang="el-GR" sz="4800" b="1" dirty="0" err="1" smtClean="0"/>
              <a:t>Τέλος_αν</a:t>
            </a:r>
            <a:endParaRPr lang="el-GR" sz="4800" b="1" dirty="0" smtClean="0"/>
          </a:p>
          <a:p>
            <a:r>
              <a:rPr lang="el-GR" sz="4800" b="1" dirty="0" smtClean="0"/>
              <a:t>Διάβασε</a:t>
            </a:r>
            <a:r>
              <a:rPr lang="el-GR" sz="4800" dirty="0" smtClean="0"/>
              <a:t> ΣΤΟΙΧΕΙΟ</a:t>
            </a:r>
          </a:p>
          <a:p>
            <a:r>
              <a:rPr lang="el-GR" sz="4800" b="1" dirty="0" err="1" smtClean="0">
                <a:solidFill>
                  <a:srgbClr val="FF0000"/>
                </a:solidFill>
              </a:rPr>
              <a:t>Τέλος_επανάληψης</a:t>
            </a:r>
            <a:endParaRPr lang="el-GR" sz="4800" dirty="0" smtClean="0">
              <a:solidFill>
                <a:srgbClr val="FF0000"/>
              </a:solidFill>
            </a:endParaRP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 calcmode="lin" valueType="num">
                                      <p:cBhvr additive="base">
                                        <p:cTn id="4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 calcmode="lin" valueType="num">
                                      <p:cBhvr additive="base">
                                        <p:cTn id="4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1" end="1"/>
                                            </p:txEl>
                                          </p:spTgt>
                                        </p:tgtEl>
                                        <p:attrNameLst>
                                          <p:attrName>style.visibility</p:attrName>
                                        </p:attrNameLst>
                                      </p:cBhvr>
                                      <p:to>
                                        <p:strVal val="visible"/>
                                      </p:to>
                                    </p:set>
                                    <p:anim calcmode="lin" valueType="num">
                                      <p:cBhvr additive="base">
                                        <p:cTn id="5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2" end="2"/>
                                            </p:txEl>
                                          </p:spTgt>
                                        </p:tgtEl>
                                        <p:attrNameLst>
                                          <p:attrName>style.visibility</p:attrName>
                                        </p:attrNameLst>
                                      </p:cBhvr>
                                      <p:to>
                                        <p:strVal val="visible"/>
                                      </p:to>
                                    </p:set>
                                    <p:anim calcmode="lin" valueType="num">
                                      <p:cBhvr additive="base">
                                        <p:cTn id="6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3" end="3"/>
                                            </p:txEl>
                                          </p:spTgt>
                                        </p:tgtEl>
                                        <p:attrNameLst>
                                          <p:attrName>style.visibility</p:attrName>
                                        </p:attrNameLst>
                                      </p:cBhvr>
                                      <p:to>
                                        <p:strVal val="visible"/>
                                      </p:to>
                                    </p:set>
                                    <p:anim calcmode="lin" valueType="num">
                                      <p:cBhvr additive="base">
                                        <p:cTn id="6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xEl>
                                              <p:pRg st="4" end="4"/>
                                            </p:txEl>
                                          </p:spTgt>
                                        </p:tgtEl>
                                        <p:attrNameLst>
                                          <p:attrName>style.visibility</p:attrName>
                                        </p:attrNameLst>
                                      </p:cBhvr>
                                      <p:to>
                                        <p:strVal val="visible"/>
                                      </p:to>
                                    </p:set>
                                    <p:anim calcmode="lin" valueType="num">
                                      <p:cBhvr additive="base">
                                        <p:cTn id="7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ΔΕΔΟΜΕΝΑ /ΑΛΓΟΡΙΘΜΟΙ</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Τα δεδομένα (</a:t>
            </a:r>
            <a:r>
              <a:rPr lang="el-GR" dirty="0" err="1" smtClean="0"/>
              <a:t>data</a:t>
            </a:r>
            <a:r>
              <a:rPr lang="el-GR" dirty="0" smtClean="0"/>
              <a:t>) είναι η αφαιρετική αναπαράσταση της </a:t>
            </a:r>
            <a:r>
              <a:rPr lang="el-GR" dirty="0" smtClean="0"/>
              <a:t>πραγματικότητας </a:t>
            </a:r>
            <a:r>
              <a:rPr lang="el-GR" dirty="0" smtClean="0"/>
              <a:t>και συνεπώς μία απλοποιημένη όψη της</a:t>
            </a:r>
            <a:r>
              <a:rPr lang="el-GR" dirty="0" smtClean="0"/>
              <a:t>.</a:t>
            </a:r>
          </a:p>
          <a:p>
            <a:r>
              <a:rPr lang="el-GR" dirty="0" smtClean="0"/>
              <a:t> </a:t>
            </a:r>
            <a:r>
              <a:rPr lang="el-GR" dirty="0" smtClean="0"/>
              <a:t>Τα </a:t>
            </a:r>
            <a:r>
              <a:rPr lang="el-GR" dirty="0" smtClean="0">
                <a:solidFill>
                  <a:srgbClr val="FF0000"/>
                </a:solidFill>
              </a:rPr>
              <a:t>δεδομένα,</a:t>
            </a:r>
            <a:r>
              <a:rPr lang="el-GR" dirty="0" smtClean="0"/>
              <a:t> λοιπόν, είναι ακατέργαστα γεγονότα, και κάθε φορά η επιλογή τους εξαρτάται από τον τύπο του προβλήματος. Η συλλογή των ακατέργαστων δεδομένων και ο </a:t>
            </a:r>
            <a:r>
              <a:rPr lang="el-GR" dirty="0" smtClean="0"/>
              <a:t>συσχετισμός </a:t>
            </a:r>
            <a:r>
              <a:rPr lang="el-GR" dirty="0" smtClean="0"/>
              <a:t>τους δίνει ως αποτέλεσμα την πληροφορία (</a:t>
            </a:r>
            <a:r>
              <a:rPr lang="el-GR" dirty="0" err="1" smtClean="0"/>
              <a:t>informat</a:t>
            </a:r>
            <a:r>
              <a:rPr lang="en-US" dirty="0" smtClean="0"/>
              <a:t>ion).</a:t>
            </a:r>
          </a:p>
          <a:p>
            <a:r>
              <a:rPr lang="el-GR" dirty="0" smtClean="0"/>
              <a:t> Ο </a:t>
            </a:r>
            <a:r>
              <a:rPr lang="el-GR" dirty="0" smtClean="0">
                <a:solidFill>
                  <a:srgbClr val="FF0000"/>
                </a:solidFill>
              </a:rPr>
              <a:t>αλγόριθμος</a:t>
            </a:r>
            <a:r>
              <a:rPr lang="el-GR" dirty="0" smtClean="0"/>
              <a:t> είναι το μέσο για την παραγωγή πληροφορίας από τα δεδομένα. Με βάση τις δεδομένες πληροφορίες λαμβάνονται διάφορες αποφάσεις και γίνονται ενέργειες. Στη συνέχεια αυτές οι ενέργειες παράγουν νέα δεδομένα, νέες πληροφορίες, νέες </a:t>
            </a:r>
            <a:r>
              <a:rPr lang="el-GR" dirty="0" smtClean="0"/>
              <a:t>αποφάσεις</a:t>
            </a:r>
            <a:r>
              <a:rPr lang="el-GR" dirty="0" smtClean="0"/>
              <a:t>, νέες </a:t>
            </a:r>
            <a:r>
              <a:rPr lang="el-GR" dirty="0" smtClean="0"/>
              <a:t>ενέργειες.</a:t>
            </a:r>
            <a:endParaRPr lang="en-US"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5286388"/>
            <a:ext cx="8183880" cy="748652"/>
          </a:xfrm>
        </p:spPr>
        <p:txBody>
          <a:bodyPr/>
          <a:lstStyle/>
          <a:p>
            <a:r>
              <a:rPr lang="el-GR" dirty="0" smtClean="0"/>
              <a:t>ΜΟΝΟΔΙΑΣΤΑΤΟΙ ΠΙΝΑΚΕΣ</a:t>
            </a:r>
            <a:endParaRPr lang="el-GR" dirty="0"/>
          </a:p>
        </p:txBody>
      </p:sp>
      <p:sp>
        <p:nvSpPr>
          <p:cNvPr id="3" name="2 - Θέση κειμένου"/>
          <p:cNvSpPr>
            <a:spLocks noGrp="1"/>
          </p:cNvSpPr>
          <p:nvPr>
            <p:ph type="body" idx="1"/>
          </p:nvPr>
        </p:nvSpPr>
        <p:spPr>
          <a:xfrm>
            <a:off x="785786" y="1142984"/>
            <a:ext cx="7500990" cy="792162"/>
          </a:xfrm>
        </p:spPr>
        <p:txBody>
          <a:bodyPr>
            <a:noAutofit/>
          </a:bodyPr>
          <a:lstStyle/>
          <a:p>
            <a:r>
              <a:rPr lang="el-GR" sz="1600" dirty="0" smtClean="0"/>
              <a:t>Η συγχώνευση είναι μια από τις βασικές επεξεργασίες σε πίνακες. Σκοπός της είναι η δημιουργία ενός πίνακα από τα δεδομένα δύο πινάκων.</a:t>
            </a:r>
            <a:endParaRPr lang="el-GR" sz="1600" dirty="0"/>
          </a:p>
        </p:txBody>
      </p:sp>
      <p:sp>
        <p:nvSpPr>
          <p:cNvPr id="4" name="3 - Θέση κειμένου"/>
          <p:cNvSpPr>
            <a:spLocks noGrp="1"/>
          </p:cNvSpPr>
          <p:nvPr>
            <p:ph type="body" sz="half" idx="3"/>
          </p:nvPr>
        </p:nvSpPr>
        <p:spPr>
          <a:xfrm>
            <a:off x="2143108" y="500042"/>
            <a:ext cx="5214974" cy="642942"/>
          </a:xfrm>
        </p:spPr>
        <p:txBody>
          <a:bodyPr>
            <a:normAutofit/>
          </a:bodyPr>
          <a:lstStyle/>
          <a:p>
            <a:pPr algn="ctr"/>
            <a:r>
              <a:rPr lang="el-GR" dirty="0" smtClean="0">
                <a:solidFill>
                  <a:srgbClr val="FF0000"/>
                </a:solidFill>
              </a:rPr>
              <a:t>ΣΥΓΧΩΝΕΥΣΗ ΠΙΝΑΚΩΝ</a:t>
            </a:r>
            <a:endParaRPr lang="el-GR" dirty="0">
              <a:solidFill>
                <a:srgbClr val="FF0000"/>
              </a:solidFill>
            </a:endParaRPr>
          </a:p>
        </p:txBody>
      </p:sp>
      <p:sp>
        <p:nvSpPr>
          <p:cNvPr id="6" name="5 - Θέση περιεχομένου"/>
          <p:cNvSpPr>
            <a:spLocks noGrp="1"/>
          </p:cNvSpPr>
          <p:nvPr>
            <p:ph sz="quarter" idx="4"/>
          </p:nvPr>
        </p:nvSpPr>
        <p:spPr>
          <a:xfrm>
            <a:off x="857224" y="2786058"/>
            <a:ext cx="4786346" cy="3071834"/>
          </a:xfrm>
        </p:spPr>
        <p:txBody>
          <a:bodyPr>
            <a:normAutofit fontScale="62500" lnSpcReduction="20000"/>
          </a:bodyPr>
          <a:lstStyle/>
          <a:p>
            <a:r>
              <a:rPr lang="el-GR" b="1" dirty="0" smtClean="0"/>
              <a:t>Για</a:t>
            </a:r>
            <a:r>
              <a:rPr lang="el-GR" dirty="0" smtClean="0"/>
              <a:t> Ι </a:t>
            </a:r>
            <a:r>
              <a:rPr lang="el-GR" b="1" dirty="0" smtClean="0"/>
              <a:t>από</a:t>
            </a:r>
            <a:r>
              <a:rPr lang="el-GR" dirty="0" smtClean="0"/>
              <a:t> 1 </a:t>
            </a:r>
            <a:r>
              <a:rPr lang="el-GR" b="1" dirty="0" smtClean="0"/>
              <a:t>μέχρι</a:t>
            </a:r>
            <a:r>
              <a:rPr lang="el-GR" dirty="0" smtClean="0"/>
              <a:t>  25</a:t>
            </a:r>
            <a:br>
              <a:rPr lang="el-GR" dirty="0" smtClean="0"/>
            </a:br>
            <a:r>
              <a:rPr lang="el-GR" dirty="0" smtClean="0"/>
              <a:t>    Γ[Ι]</a:t>
            </a:r>
            <a:r>
              <a:rPr lang="el-GR" b="1" dirty="0" err="1" smtClean="0"/>
              <a:t>←</a:t>
            </a:r>
            <a:r>
              <a:rPr lang="el-GR" dirty="0" err="1" smtClean="0"/>
              <a:t>A</a:t>
            </a:r>
            <a:r>
              <a:rPr lang="el-GR" b="1" dirty="0" smtClean="0"/>
              <a:t>[</a:t>
            </a:r>
            <a:r>
              <a:rPr lang="el-GR" dirty="0" smtClean="0"/>
              <a:t>I</a:t>
            </a:r>
            <a:r>
              <a:rPr lang="el-GR" b="1" dirty="0" smtClean="0"/>
              <a:t>]</a:t>
            </a:r>
            <a:r>
              <a:rPr lang="el-GR" dirty="0" smtClean="0"/>
              <a:t/>
            </a:r>
            <a:br>
              <a:rPr lang="el-GR" dirty="0" smtClean="0"/>
            </a:br>
            <a:r>
              <a:rPr lang="el-GR" b="1" dirty="0" err="1" smtClean="0"/>
              <a:t>Τέλος_επανάληψης</a:t>
            </a:r>
            <a:endParaRPr lang="el-GR" b="1" dirty="0" smtClean="0"/>
          </a:p>
          <a:p>
            <a:endParaRPr lang="el-GR" b="1" dirty="0" smtClean="0"/>
          </a:p>
          <a:p>
            <a:r>
              <a:rPr lang="el-GR" b="1" dirty="0" smtClean="0"/>
              <a:t>Κ ←25</a:t>
            </a:r>
          </a:p>
          <a:p>
            <a:r>
              <a:rPr lang="el-GR" b="1" dirty="0" smtClean="0"/>
              <a:t>Για</a:t>
            </a:r>
            <a:r>
              <a:rPr lang="el-GR" dirty="0" smtClean="0"/>
              <a:t> Ι </a:t>
            </a:r>
            <a:r>
              <a:rPr lang="el-GR" b="1" dirty="0" smtClean="0"/>
              <a:t>από</a:t>
            </a:r>
            <a:r>
              <a:rPr lang="el-GR" dirty="0" smtClean="0"/>
              <a:t> 1 </a:t>
            </a:r>
            <a:r>
              <a:rPr lang="el-GR" b="1" dirty="0" smtClean="0"/>
              <a:t>μέχρι</a:t>
            </a:r>
            <a:r>
              <a:rPr lang="el-GR" dirty="0" smtClean="0"/>
              <a:t>  21</a:t>
            </a:r>
            <a:br>
              <a:rPr lang="el-GR" dirty="0" smtClean="0"/>
            </a:br>
            <a:r>
              <a:rPr lang="el-GR" dirty="0" smtClean="0"/>
              <a:t>    Γ[Ι+Κ]</a:t>
            </a:r>
            <a:r>
              <a:rPr lang="el-GR" b="1" dirty="0" err="1" smtClean="0"/>
              <a:t>←</a:t>
            </a:r>
            <a:r>
              <a:rPr lang="el-GR" dirty="0" err="1" smtClean="0"/>
              <a:t>Β</a:t>
            </a:r>
            <a:r>
              <a:rPr lang="el-GR" b="1" dirty="0" smtClean="0"/>
              <a:t>[</a:t>
            </a:r>
            <a:r>
              <a:rPr lang="el-GR" dirty="0" smtClean="0"/>
              <a:t>I</a:t>
            </a:r>
            <a:r>
              <a:rPr lang="el-GR" b="1" dirty="0" smtClean="0"/>
              <a:t>]</a:t>
            </a:r>
            <a:r>
              <a:rPr lang="el-GR" dirty="0" smtClean="0"/>
              <a:t/>
            </a:r>
            <a:br>
              <a:rPr lang="el-GR" dirty="0" smtClean="0"/>
            </a:br>
            <a:r>
              <a:rPr lang="el-GR" b="1" dirty="0" err="1" smtClean="0"/>
              <a:t>Τέλος_επανάληψης</a:t>
            </a:r>
            <a:endParaRPr lang="el-GR" b="1" dirty="0" smtClean="0"/>
          </a:p>
          <a:p>
            <a:endParaRPr lang="el-GR" b="1" dirty="0" smtClean="0"/>
          </a:p>
          <a:p>
            <a:r>
              <a:rPr lang="el-GR" b="1" dirty="0" smtClean="0"/>
              <a:t>Για</a:t>
            </a:r>
            <a:r>
              <a:rPr lang="el-GR" dirty="0" smtClean="0"/>
              <a:t> Ι </a:t>
            </a:r>
            <a:r>
              <a:rPr lang="el-GR" b="1" dirty="0" smtClean="0"/>
              <a:t>από</a:t>
            </a:r>
            <a:r>
              <a:rPr lang="el-GR" dirty="0" smtClean="0"/>
              <a:t> 1 </a:t>
            </a:r>
            <a:r>
              <a:rPr lang="el-GR" b="1" dirty="0" smtClean="0"/>
              <a:t>μέχρι</a:t>
            </a:r>
            <a:r>
              <a:rPr lang="el-GR" dirty="0" smtClean="0"/>
              <a:t>  46</a:t>
            </a:r>
            <a:br>
              <a:rPr lang="el-GR" dirty="0" smtClean="0"/>
            </a:br>
            <a:r>
              <a:rPr lang="el-GR" dirty="0" smtClean="0"/>
              <a:t>    ΓΡΑΨΕ, Γ</a:t>
            </a:r>
            <a:r>
              <a:rPr lang="el-GR" b="1" dirty="0" smtClean="0"/>
              <a:t>[</a:t>
            </a:r>
            <a:r>
              <a:rPr lang="el-GR" dirty="0" smtClean="0"/>
              <a:t>I</a:t>
            </a:r>
            <a:r>
              <a:rPr lang="el-GR" b="1" dirty="0" smtClean="0"/>
              <a:t>]</a:t>
            </a:r>
            <a:r>
              <a:rPr lang="el-GR" dirty="0" smtClean="0"/>
              <a:t/>
            </a:r>
            <a:br>
              <a:rPr lang="el-GR" dirty="0" smtClean="0"/>
            </a:br>
            <a:r>
              <a:rPr lang="el-GR" b="1" dirty="0" err="1" smtClean="0"/>
              <a:t>Τέλος_επανάληψης</a:t>
            </a:r>
            <a:endParaRPr lang="el-GR" b="1" dirty="0" smtClean="0"/>
          </a:p>
          <a:p>
            <a:r>
              <a:rPr lang="el-GR" dirty="0" smtClean="0"/>
              <a:t/>
            </a:r>
            <a:br>
              <a:rPr lang="el-GR" dirty="0" smtClean="0"/>
            </a:br>
            <a:endParaRPr lang="el-GR" dirty="0"/>
          </a:p>
        </p:txBody>
      </p:sp>
      <p:sp>
        <p:nvSpPr>
          <p:cNvPr id="7" name="2 - Θέση κειμένου"/>
          <p:cNvSpPr txBox="1">
            <a:spLocks/>
          </p:cNvSpPr>
          <p:nvPr/>
        </p:nvSpPr>
        <p:spPr>
          <a:xfrm>
            <a:off x="785786" y="1928802"/>
            <a:ext cx="7643866" cy="792162"/>
          </a:xfrm>
          <a:prstGeom prst="rect">
            <a:avLst/>
          </a:prstGeom>
        </p:spPr>
        <p:txBody>
          <a:bodyPr vert="horz" lIns="146304" tIns="91440" anchor="ctr">
            <a:normAutofit fontScale="62500" lnSpcReduction="20000"/>
          </a:bodyPr>
          <a:lstStyle/>
          <a:p>
            <a:pPr marL="0" marR="0" lvl="0" indent="0" algn="l"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lang="el-GR" sz="2400" b="1" dirty="0" smtClean="0"/>
              <a:t>Έστω πίνακας Α[25] με ονόματα του 1</a:t>
            </a:r>
            <a:r>
              <a:rPr lang="el-GR" sz="2400" b="1" baseline="30000" dirty="0" smtClean="0"/>
              <a:t>ου</a:t>
            </a:r>
            <a:r>
              <a:rPr lang="el-GR" sz="2400" b="1" dirty="0" smtClean="0"/>
              <a:t> τμήματος πληροφορικής και πίνακας Β[21] με τα ονόματα του 2</a:t>
            </a:r>
            <a:r>
              <a:rPr lang="el-GR" sz="2400" b="1" baseline="30000" dirty="0" smtClean="0"/>
              <a:t>ου</a:t>
            </a:r>
            <a:r>
              <a:rPr lang="el-GR" sz="2400" b="1" dirty="0" smtClean="0"/>
              <a:t> τμήματος .Να δημιουργηθεί πίνακας με τα </a:t>
            </a:r>
            <a:r>
              <a:rPr lang="el-GR" sz="2200" b="1" dirty="0" smtClean="0"/>
              <a:t>ονόματα</a:t>
            </a:r>
            <a:r>
              <a:rPr lang="el-GR" sz="2400" b="1" dirty="0" smtClean="0"/>
              <a:t> και των δύο τμημάτων.</a:t>
            </a:r>
            <a:endParaRPr kumimoji="0" lang="el-GR"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 calcmode="lin" valueType="num">
                                      <p:cBhvr additive="base">
                                        <p:cTn id="3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 calcmode="lin" valueType="num">
                                      <p:cBhvr additive="base">
                                        <p:cTn id="3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anim calcmode="lin" valueType="num">
                                      <p:cBhvr additive="base">
                                        <p:cTn id="4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 calcmode="lin" valueType="num">
                                      <p:cBhvr additive="base">
                                        <p:cTn id="4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6" grpId="0" build="p"/>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ΜΟΝΟΔΙΑΣΤΑΤΟΙ ΠΙΝΑΚΕΣ</a:t>
            </a:r>
            <a:endParaRPr lang="el-GR" dirty="0"/>
          </a:p>
        </p:txBody>
      </p:sp>
      <p:sp>
        <p:nvSpPr>
          <p:cNvPr id="4" name="3 - Θέση κειμένου"/>
          <p:cNvSpPr>
            <a:spLocks noGrp="1"/>
          </p:cNvSpPr>
          <p:nvPr>
            <p:ph type="body" sz="half" idx="3"/>
          </p:nvPr>
        </p:nvSpPr>
        <p:spPr>
          <a:xfrm>
            <a:off x="500034" y="1142984"/>
            <a:ext cx="8072494" cy="571504"/>
          </a:xfrm>
        </p:spPr>
        <p:txBody>
          <a:bodyPr>
            <a:normAutofit fontScale="92500"/>
          </a:bodyPr>
          <a:lstStyle/>
          <a:p>
            <a:r>
              <a:rPr lang="el-GR" dirty="0" smtClean="0"/>
              <a:t>Έστω ότι οι πίνακες Α και Β είναι ταξινομημένοι</a:t>
            </a:r>
            <a:endParaRPr lang="el-GR" dirty="0"/>
          </a:p>
        </p:txBody>
      </p:sp>
      <p:sp>
        <p:nvSpPr>
          <p:cNvPr id="5" name="4 - Θέση περιεχομένου"/>
          <p:cNvSpPr>
            <a:spLocks noGrp="1"/>
          </p:cNvSpPr>
          <p:nvPr>
            <p:ph sz="quarter" idx="2"/>
          </p:nvPr>
        </p:nvSpPr>
        <p:spPr>
          <a:xfrm>
            <a:off x="357158" y="1714488"/>
            <a:ext cx="4786346" cy="3786214"/>
          </a:xfrm>
        </p:spPr>
        <p:txBody>
          <a:bodyPr>
            <a:noAutofit/>
          </a:bodyPr>
          <a:lstStyle/>
          <a:p>
            <a:r>
              <a:rPr lang="el-GR" sz="1800" dirty="0" smtClean="0"/>
              <a:t>Ι</a:t>
            </a:r>
            <a:r>
              <a:rPr lang="el-GR" sz="1800" b="1" dirty="0" smtClean="0"/>
              <a:t> ←1</a:t>
            </a:r>
          </a:p>
          <a:p>
            <a:r>
              <a:rPr lang="en-US" sz="1800" b="1" dirty="0" smtClean="0"/>
              <a:t>J</a:t>
            </a:r>
            <a:r>
              <a:rPr lang="el-GR" sz="1800" b="1" dirty="0" smtClean="0"/>
              <a:t> ←</a:t>
            </a:r>
            <a:r>
              <a:rPr lang="en-US" sz="1800" b="1" dirty="0" smtClean="0"/>
              <a:t>1</a:t>
            </a:r>
          </a:p>
          <a:p>
            <a:r>
              <a:rPr lang="en-US" sz="1800" b="1" dirty="0" smtClean="0"/>
              <a:t>K</a:t>
            </a:r>
            <a:r>
              <a:rPr lang="el-GR" sz="1800" b="1" dirty="0" smtClean="0"/>
              <a:t> ←</a:t>
            </a:r>
            <a:r>
              <a:rPr lang="en-US" sz="1800" b="1" dirty="0" smtClean="0"/>
              <a:t>1</a:t>
            </a:r>
          </a:p>
          <a:p>
            <a:r>
              <a:rPr lang="el-GR" sz="1800" b="1" dirty="0" smtClean="0"/>
              <a:t>Όσο</a:t>
            </a:r>
            <a:r>
              <a:rPr lang="el-GR" sz="1800" dirty="0" smtClean="0"/>
              <a:t> Ι</a:t>
            </a:r>
            <a:r>
              <a:rPr lang="el-GR" sz="1800" b="1" dirty="0" smtClean="0"/>
              <a:t>&lt;=</a:t>
            </a:r>
            <a:r>
              <a:rPr lang="en-US" sz="1800" dirty="0" smtClean="0"/>
              <a:t>25</a:t>
            </a:r>
            <a:r>
              <a:rPr lang="el-GR" sz="1800" dirty="0" smtClean="0"/>
              <a:t> </a:t>
            </a:r>
            <a:r>
              <a:rPr lang="el-GR" sz="1800" b="1" dirty="0" smtClean="0"/>
              <a:t>και</a:t>
            </a:r>
            <a:r>
              <a:rPr lang="el-GR" sz="1800" dirty="0" smtClean="0"/>
              <a:t> </a:t>
            </a:r>
            <a:r>
              <a:rPr lang="en-US" sz="1800" dirty="0" smtClean="0"/>
              <a:t>J&lt;=21</a:t>
            </a:r>
            <a:r>
              <a:rPr lang="el-GR" sz="1800" dirty="0" smtClean="0"/>
              <a:t> </a:t>
            </a:r>
            <a:r>
              <a:rPr lang="el-GR" sz="1800" b="1" dirty="0" smtClean="0"/>
              <a:t>επανάλαβε</a:t>
            </a:r>
            <a:r>
              <a:rPr lang="el-GR" sz="1800" dirty="0" smtClean="0"/>
              <a:t/>
            </a:r>
            <a:br>
              <a:rPr lang="el-GR" sz="1800" dirty="0" smtClean="0"/>
            </a:br>
            <a:r>
              <a:rPr lang="el-GR" sz="1800" dirty="0" smtClean="0"/>
              <a:t>       </a:t>
            </a:r>
            <a:r>
              <a:rPr lang="el-GR" sz="1800" b="1" dirty="0" smtClean="0"/>
              <a:t>Αν</a:t>
            </a:r>
            <a:r>
              <a:rPr lang="el-GR" sz="1800" dirty="0" smtClean="0"/>
              <a:t> Α</a:t>
            </a:r>
            <a:r>
              <a:rPr lang="el-GR" sz="1800" b="1" dirty="0" smtClean="0"/>
              <a:t>[</a:t>
            </a:r>
            <a:r>
              <a:rPr lang="el-GR" sz="1800" dirty="0" smtClean="0"/>
              <a:t>Ι</a:t>
            </a:r>
            <a:r>
              <a:rPr lang="el-GR" sz="1800" b="1" dirty="0" smtClean="0"/>
              <a:t>]</a:t>
            </a:r>
            <a:r>
              <a:rPr lang="en-US" sz="1800" b="1" dirty="0" smtClean="0"/>
              <a:t>&lt; B[J] </a:t>
            </a:r>
            <a:r>
              <a:rPr lang="el-GR" sz="1800" b="1" dirty="0" smtClean="0"/>
              <a:t>τότε</a:t>
            </a:r>
            <a:r>
              <a:rPr lang="el-GR" sz="1800" dirty="0" smtClean="0"/>
              <a:t/>
            </a:r>
            <a:br>
              <a:rPr lang="el-GR" sz="1800" dirty="0" smtClean="0"/>
            </a:br>
            <a:r>
              <a:rPr lang="el-GR" sz="1800" dirty="0" smtClean="0"/>
              <a:t>          Γ</a:t>
            </a:r>
            <a:r>
              <a:rPr lang="en-US" sz="1800" dirty="0" smtClean="0"/>
              <a:t>[K]</a:t>
            </a:r>
            <a:r>
              <a:rPr lang="el-GR" sz="1800" b="1" dirty="0" smtClean="0"/>
              <a:t>←</a:t>
            </a:r>
            <a:r>
              <a:rPr lang="en-US" sz="1800" b="1" dirty="0" smtClean="0"/>
              <a:t>A[I]</a:t>
            </a:r>
            <a:r>
              <a:rPr lang="el-GR" sz="1800" dirty="0" smtClean="0"/>
              <a:t/>
            </a:r>
            <a:br>
              <a:rPr lang="el-GR" sz="1800" dirty="0" smtClean="0"/>
            </a:br>
            <a:r>
              <a:rPr lang="el-GR" sz="1800" dirty="0" smtClean="0"/>
              <a:t>          Ι</a:t>
            </a:r>
            <a:r>
              <a:rPr lang="el-GR" sz="1800" b="1" dirty="0" smtClean="0"/>
              <a:t>←</a:t>
            </a:r>
            <a:r>
              <a:rPr lang="el-GR" sz="1800" dirty="0" smtClean="0"/>
              <a:t>Ι</a:t>
            </a:r>
            <a:r>
              <a:rPr lang="el-GR" sz="1800" b="1" dirty="0" smtClean="0"/>
              <a:t>+</a:t>
            </a:r>
            <a:r>
              <a:rPr lang="el-GR" sz="1800" dirty="0" smtClean="0"/>
              <a:t>1</a:t>
            </a:r>
            <a:br>
              <a:rPr lang="el-GR" sz="1800" dirty="0" smtClean="0"/>
            </a:br>
            <a:r>
              <a:rPr lang="el-GR" sz="1800" dirty="0" smtClean="0"/>
              <a:t>       </a:t>
            </a:r>
            <a:r>
              <a:rPr lang="el-GR" sz="1800" b="1" dirty="0" smtClean="0"/>
              <a:t>αλλιώς</a:t>
            </a:r>
            <a:r>
              <a:rPr lang="el-GR" sz="1800" dirty="0" smtClean="0"/>
              <a:t/>
            </a:r>
            <a:br>
              <a:rPr lang="el-GR" sz="1800" dirty="0" smtClean="0"/>
            </a:br>
            <a:r>
              <a:rPr lang="el-GR" sz="1800" dirty="0" smtClean="0"/>
              <a:t>          Γ</a:t>
            </a:r>
            <a:r>
              <a:rPr lang="en-US" sz="1800" dirty="0" smtClean="0"/>
              <a:t>[K]</a:t>
            </a:r>
            <a:r>
              <a:rPr lang="el-GR" sz="1800" b="1" dirty="0" err="1" smtClean="0"/>
              <a:t>←Β</a:t>
            </a:r>
            <a:r>
              <a:rPr lang="en-US" sz="1800" b="1" dirty="0" smtClean="0"/>
              <a:t>[J]</a:t>
            </a:r>
            <a:r>
              <a:rPr lang="el-GR" sz="1800" dirty="0" smtClean="0"/>
              <a:t/>
            </a:r>
            <a:br>
              <a:rPr lang="el-GR" sz="1800" dirty="0" smtClean="0"/>
            </a:br>
            <a:r>
              <a:rPr lang="el-GR" sz="1800" dirty="0" smtClean="0"/>
              <a:t>          </a:t>
            </a:r>
            <a:r>
              <a:rPr lang="en-US" sz="1800" dirty="0" smtClean="0"/>
              <a:t>J</a:t>
            </a:r>
            <a:r>
              <a:rPr lang="el-GR" sz="1800" b="1" dirty="0" smtClean="0"/>
              <a:t>←</a:t>
            </a:r>
            <a:r>
              <a:rPr lang="en-US" sz="1800" dirty="0" smtClean="0"/>
              <a:t>J</a:t>
            </a:r>
            <a:r>
              <a:rPr lang="el-GR" sz="1800" b="1" dirty="0" smtClean="0"/>
              <a:t>+</a:t>
            </a:r>
            <a:r>
              <a:rPr lang="el-GR" sz="1800" dirty="0" smtClean="0"/>
              <a:t>1 </a:t>
            </a:r>
            <a:br>
              <a:rPr lang="el-GR" sz="1800" dirty="0" smtClean="0"/>
            </a:br>
            <a:r>
              <a:rPr lang="el-GR" sz="1800" dirty="0" smtClean="0"/>
              <a:t>       </a:t>
            </a:r>
            <a:r>
              <a:rPr lang="el-GR" sz="1800" b="1" dirty="0" err="1" smtClean="0"/>
              <a:t>Τέλος_αν</a:t>
            </a:r>
            <a:endParaRPr lang="en-US" sz="1800" b="1" dirty="0" smtClean="0"/>
          </a:p>
          <a:p>
            <a:r>
              <a:rPr lang="el-GR" sz="1800" dirty="0" smtClean="0"/>
              <a:t> </a:t>
            </a:r>
            <a:r>
              <a:rPr lang="en-US" sz="1800" dirty="0" smtClean="0"/>
              <a:t>K</a:t>
            </a:r>
            <a:r>
              <a:rPr lang="el-GR" sz="1800" b="1" dirty="0" smtClean="0"/>
              <a:t>←</a:t>
            </a:r>
            <a:r>
              <a:rPr lang="en-US" sz="1800" dirty="0" smtClean="0"/>
              <a:t>K</a:t>
            </a:r>
            <a:r>
              <a:rPr lang="el-GR" sz="1800" b="1" dirty="0" smtClean="0"/>
              <a:t>+</a:t>
            </a:r>
            <a:r>
              <a:rPr lang="el-GR" sz="1800" dirty="0" smtClean="0"/>
              <a:t>1 </a:t>
            </a:r>
            <a:br>
              <a:rPr lang="el-GR" sz="1800" dirty="0" smtClean="0"/>
            </a:br>
            <a:r>
              <a:rPr lang="el-GR" sz="1800" dirty="0" smtClean="0"/>
              <a:t> </a:t>
            </a:r>
            <a:r>
              <a:rPr lang="el-GR" sz="1800" b="1" dirty="0" err="1" smtClean="0"/>
              <a:t>Τέλος_επανάληψης</a:t>
            </a:r>
            <a:endParaRPr lang="el-GR" sz="1800" b="1" dirty="0" smtClean="0"/>
          </a:p>
          <a:p>
            <a:endParaRPr lang="el-GR" sz="1800" dirty="0"/>
          </a:p>
        </p:txBody>
      </p:sp>
      <p:sp>
        <p:nvSpPr>
          <p:cNvPr id="7" name="3 - Θέση κειμένου"/>
          <p:cNvSpPr>
            <a:spLocks noGrp="1"/>
          </p:cNvSpPr>
          <p:nvPr>
            <p:ph type="body" idx="1"/>
          </p:nvPr>
        </p:nvSpPr>
        <p:spPr>
          <a:xfrm>
            <a:off x="607224" y="579438"/>
            <a:ext cx="7822428" cy="563546"/>
          </a:xfrm>
        </p:spPr>
        <p:txBody>
          <a:bodyPr>
            <a:normAutofit/>
          </a:bodyPr>
          <a:lstStyle/>
          <a:p>
            <a:pPr algn="ctr"/>
            <a:r>
              <a:rPr lang="el-GR" dirty="0" smtClean="0">
                <a:solidFill>
                  <a:srgbClr val="FF0000"/>
                </a:solidFill>
              </a:rPr>
              <a:t>ΣΥΓΧΩΝΕΥΣΗ ΠΙΝΑΚΩΝ</a:t>
            </a:r>
            <a:endParaRPr lang="el-GR" dirty="0">
              <a:solidFill>
                <a:srgbClr val="FF0000"/>
              </a:solidFill>
            </a:endParaRPr>
          </a:p>
        </p:txBody>
      </p:sp>
      <p:sp>
        <p:nvSpPr>
          <p:cNvPr id="9" name="4 - Θέση περιεχομένου"/>
          <p:cNvSpPr>
            <a:spLocks noGrp="1"/>
          </p:cNvSpPr>
          <p:nvPr>
            <p:ph sz="quarter" idx="2"/>
          </p:nvPr>
        </p:nvSpPr>
        <p:spPr>
          <a:xfrm>
            <a:off x="4857752" y="1714488"/>
            <a:ext cx="3929090" cy="3714776"/>
          </a:xfrm>
        </p:spPr>
        <p:txBody>
          <a:bodyPr>
            <a:noAutofit/>
          </a:bodyPr>
          <a:lstStyle/>
          <a:p>
            <a:r>
              <a:rPr lang="el-GR" sz="1800" b="1" dirty="0" smtClean="0"/>
              <a:t>Αν</a:t>
            </a:r>
            <a:r>
              <a:rPr lang="el-GR" sz="1800" dirty="0" smtClean="0"/>
              <a:t> Ι</a:t>
            </a:r>
            <a:r>
              <a:rPr lang="el-GR" sz="1800" b="1" dirty="0" smtClean="0"/>
              <a:t>&gt;25</a:t>
            </a:r>
            <a:r>
              <a:rPr lang="en-US" sz="1800" b="1" dirty="0" smtClean="0"/>
              <a:t> </a:t>
            </a:r>
            <a:r>
              <a:rPr lang="el-GR" sz="1800" b="1" dirty="0" smtClean="0"/>
              <a:t>τότε</a:t>
            </a:r>
            <a:r>
              <a:rPr lang="el-GR" sz="1800" dirty="0" smtClean="0"/>
              <a:t/>
            </a:r>
            <a:br>
              <a:rPr lang="el-GR" sz="1800" dirty="0" smtClean="0"/>
            </a:br>
            <a:r>
              <a:rPr lang="el-GR" sz="1800" dirty="0" smtClean="0"/>
              <a:t>  </a:t>
            </a:r>
            <a:r>
              <a:rPr lang="el-GR" sz="1800" b="1" dirty="0" smtClean="0"/>
              <a:t>Για</a:t>
            </a:r>
            <a:r>
              <a:rPr lang="el-GR" sz="1800" dirty="0" smtClean="0"/>
              <a:t> </a:t>
            </a:r>
            <a:r>
              <a:rPr lang="en-US" sz="1800" dirty="0" smtClean="0"/>
              <a:t>L</a:t>
            </a:r>
            <a:r>
              <a:rPr lang="el-GR" sz="1800" dirty="0" smtClean="0"/>
              <a:t> </a:t>
            </a:r>
            <a:r>
              <a:rPr lang="el-GR" sz="1800" b="1" dirty="0" smtClean="0"/>
              <a:t>από</a:t>
            </a:r>
            <a:r>
              <a:rPr lang="el-GR" sz="1800" dirty="0" smtClean="0"/>
              <a:t> </a:t>
            </a:r>
            <a:r>
              <a:rPr lang="en-US" sz="1800" dirty="0" smtClean="0"/>
              <a:t>J</a:t>
            </a:r>
            <a:r>
              <a:rPr lang="el-GR" sz="1800" dirty="0" smtClean="0"/>
              <a:t> </a:t>
            </a:r>
            <a:r>
              <a:rPr lang="el-GR" sz="1800" b="1" dirty="0" smtClean="0"/>
              <a:t>μέχρι</a:t>
            </a:r>
            <a:r>
              <a:rPr lang="el-GR" sz="1800" dirty="0" smtClean="0"/>
              <a:t>  25</a:t>
            </a:r>
            <a:br>
              <a:rPr lang="el-GR" sz="1800" dirty="0" smtClean="0"/>
            </a:br>
            <a:r>
              <a:rPr lang="el-GR" sz="1800" dirty="0" smtClean="0"/>
              <a:t>    Γ[</a:t>
            </a:r>
            <a:r>
              <a:rPr lang="en-US" sz="1800" dirty="0" smtClean="0"/>
              <a:t>K</a:t>
            </a:r>
            <a:r>
              <a:rPr lang="el-GR" sz="1800" dirty="0" smtClean="0"/>
              <a:t>]</a:t>
            </a:r>
            <a:r>
              <a:rPr lang="el-GR" sz="1800" b="1" dirty="0" smtClean="0"/>
              <a:t>←</a:t>
            </a:r>
            <a:r>
              <a:rPr lang="en-US" sz="1800" dirty="0" smtClean="0"/>
              <a:t>B</a:t>
            </a:r>
            <a:r>
              <a:rPr lang="el-GR" sz="1800" b="1" dirty="0" smtClean="0"/>
              <a:t>[</a:t>
            </a:r>
            <a:r>
              <a:rPr lang="en-US" sz="1800" dirty="0" smtClean="0"/>
              <a:t>L</a:t>
            </a:r>
            <a:r>
              <a:rPr lang="el-GR" sz="1800" b="1" dirty="0" smtClean="0"/>
              <a:t>]</a:t>
            </a:r>
            <a:endParaRPr lang="en-US" sz="1800" b="1" dirty="0" smtClean="0"/>
          </a:p>
          <a:p>
            <a:r>
              <a:rPr lang="en-US" sz="1800" dirty="0" smtClean="0"/>
              <a:t>    K</a:t>
            </a:r>
            <a:r>
              <a:rPr lang="el-GR" sz="1800" b="1" dirty="0" smtClean="0"/>
              <a:t>←</a:t>
            </a:r>
            <a:r>
              <a:rPr lang="en-US" sz="1800" dirty="0" smtClean="0"/>
              <a:t>K</a:t>
            </a:r>
            <a:r>
              <a:rPr lang="el-GR" sz="1800" b="1" dirty="0" smtClean="0"/>
              <a:t>+</a:t>
            </a:r>
            <a:r>
              <a:rPr lang="el-GR" sz="1800" dirty="0" smtClean="0"/>
              <a:t>1 </a:t>
            </a:r>
            <a:br>
              <a:rPr lang="el-GR" sz="1800" dirty="0" smtClean="0"/>
            </a:br>
            <a:r>
              <a:rPr lang="en-US" sz="1800" dirty="0" smtClean="0"/>
              <a:t>  </a:t>
            </a:r>
            <a:r>
              <a:rPr lang="el-GR" sz="1800" b="1" dirty="0" err="1" smtClean="0"/>
              <a:t>Τέλος_επανάληψης</a:t>
            </a:r>
            <a:endParaRPr lang="el-GR" sz="1800" b="1" dirty="0" smtClean="0"/>
          </a:p>
          <a:p>
            <a:r>
              <a:rPr lang="el-GR" sz="1800" dirty="0" smtClean="0"/>
              <a:t> </a:t>
            </a:r>
            <a:r>
              <a:rPr lang="el-GR" sz="1800" b="1" dirty="0" smtClean="0"/>
              <a:t>αλλιώς</a:t>
            </a:r>
            <a:r>
              <a:rPr lang="el-GR" sz="1800" dirty="0" smtClean="0"/>
              <a:t/>
            </a:r>
            <a:br>
              <a:rPr lang="el-GR" sz="1800" dirty="0" smtClean="0"/>
            </a:br>
            <a:r>
              <a:rPr lang="el-GR" sz="1800" dirty="0" smtClean="0"/>
              <a:t>   </a:t>
            </a:r>
            <a:r>
              <a:rPr lang="el-GR" sz="1800" b="1" dirty="0" smtClean="0"/>
              <a:t>Για</a:t>
            </a:r>
            <a:r>
              <a:rPr lang="el-GR" sz="1800" dirty="0" smtClean="0"/>
              <a:t> </a:t>
            </a:r>
            <a:r>
              <a:rPr lang="en-US" sz="1800" dirty="0" smtClean="0"/>
              <a:t>J</a:t>
            </a:r>
            <a:r>
              <a:rPr lang="el-GR" sz="1800" dirty="0" smtClean="0"/>
              <a:t> </a:t>
            </a:r>
            <a:r>
              <a:rPr lang="el-GR" sz="1800" b="1" dirty="0" smtClean="0"/>
              <a:t>από</a:t>
            </a:r>
            <a:r>
              <a:rPr lang="el-GR" sz="1800" dirty="0" smtClean="0"/>
              <a:t> </a:t>
            </a:r>
            <a:r>
              <a:rPr lang="en-US" sz="1800" dirty="0" smtClean="0"/>
              <a:t>I</a:t>
            </a:r>
            <a:r>
              <a:rPr lang="el-GR" sz="1800" dirty="0" smtClean="0"/>
              <a:t> </a:t>
            </a:r>
            <a:r>
              <a:rPr lang="el-GR" sz="1800" b="1" dirty="0" smtClean="0"/>
              <a:t>μέχρι</a:t>
            </a:r>
            <a:r>
              <a:rPr lang="el-GR" sz="1800" dirty="0" smtClean="0"/>
              <a:t>  25</a:t>
            </a:r>
            <a:br>
              <a:rPr lang="el-GR" sz="1800" dirty="0" smtClean="0"/>
            </a:br>
            <a:r>
              <a:rPr lang="el-GR" sz="1800" dirty="0" smtClean="0"/>
              <a:t>    Γ[</a:t>
            </a:r>
            <a:r>
              <a:rPr lang="en-US" sz="1800" dirty="0" smtClean="0"/>
              <a:t>K</a:t>
            </a:r>
            <a:r>
              <a:rPr lang="el-GR" sz="1800" dirty="0" smtClean="0"/>
              <a:t>]</a:t>
            </a:r>
            <a:r>
              <a:rPr lang="el-GR" sz="1800" b="1" dirty="0" err="1" smtClean="0"/>
              <a:t>←</a:t>
            </a:r>
            <a:r>
              <a:rPr lang="el-GR" sz="1800" dirty="0" err="1" smtClean="0"/>
              <a:t>A</a:t>
            </a:r>
            <a:r>
              <a:rPr lang="el-GR" sz="1800" b="1" dirty="0" smtClean="0"/>
              <a:t>[</a:t>
            </a:r>
            <a:r>
              <a:rPr lang="en-US" sz="1800" dirty="0" smtClean="0"/>
              <a:t>J</a:t>
            </a:r>
            <a:r>
              <a:rPr lang="el-GR" sz="1800" b="1" dirty="0" smtClean="0"/>
              <a:t>]</a:t>
            </a:r>
            <a:endParaRPr lang="en-US" sz="1800" b="1" dirty="0" smtClean="0"/>
          </a:p>
          <a:p>
            <a:r>
              <a:rPr lang="en-US" sz="1800" dirty="0" smtClean="0"/>
              <a:t>    K</a:t>
            </a:r>
            <a:r>
              <a:rPr lang="el-GR" sz="1800" b="1" dirty="0" smtClean="0"/>
              <a:t>←</a:t>
            </a:r>
            <a:r>
              <a:rPr lang="en-US" sz="1800" dirty="0" smtClean="0"/>
              <a:t>K</a:t>
            </a:r>
            <a:r>
              <a:rPr lang="el-GR" sz="1800" b="1" dirty="0" smtClean="0"/>
              <a:t>+</a:t>
            </a:r>
            <a:r>
              <a:rPr lang="el-GR" sz="1800" dirty="0" smtClean="0"/>
              <a:t>1 </a:t>
            </a:r>
            <a:br>
              <a:rPr lang="el-GR" sz="1800" dirty="0" smtClean="0"/>
            </a:br>
            <a:r>
              <a:rPr lang="en-US" sz="1800" dirty="0" smtClean="0"/>
              <a:t>   </a:t>
            </a:r>
            <a:r>
              <a:rPr lang="el-GR" sz="1800" b="1" dirty="0" err="1" smtClean="0"/>
              <a:t>Τέλος_επανάληψης</a:t>
            </a:r>
            <a:endParaRPr lang="el-GR" sz="1800" b="1" dirty="0" smtClean="0"/>
          </a:p>
          <a:p>
            <a:r>
              <a:rPr lang="el-GR" sz="1800" dirty="0" smtClean="0"/>
              <a:t> </a:t>
            </a:r>
            <a:r>
              <a:rPr lang="el-GR" sz="1800" b="1" dirty="0" err="1" smtClean="0"/>
              <a:t>Τέλος_αν</a:t>
            </a:r>
            <a:endParaRPr lang="en-US" sz="1800" b="1" dirty="0" smtClean="0"/>
          </a:p>
          <a:p>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 calcmode="lin" valueType="num">
                                      <p:cBhvr additive="base">
                                        <p:cTn id="2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 calcmode="lin" valueType="num">
                                      <p:cBhvr additive="base">
                                        <p:cTn id="2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 calcmode="lin" valueType="num">
                                      <p:cBhvr additive="base">
                                        <p:cTn id="3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3" end="3"/>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anim calcmode="lin" valueType="num">
                                      <p:cBhvr additive="base">
                                        <p:cTn id="4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0" end="0"/>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9">
                                            <p:txEl>
                                              <p:pRg st="1" end="1"/>
                                            </p:txEl>
                                          </p:spTgt>
                                        </p:tgtEl>
                                        <p:attrNameLst>
                                          <p:attrName>style.visibility</p:attrName>
                                        </p:attrNameLst>
                                      </p:cBhvr>
                                      <p:to>
                                        <p:strVal val="visible"/>
                                      </p:to>
                                    </p:set>
                                    <p:anim calcmode="lin" valueType="num">
                                      <p:cBhvr additive="base">
                                        <p:cTn id="4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9">
                                            <p:txEl>
                                              <p:pRg st="2" end="2"/>
                                            </p:txEl>
                                          </p:spTgt>
                                        </p:tgtEl>
                                        <p:attrNameLst>
                                          <p:attrName>style.visibility</p:attrName>
                                        </p:attrNameLst>
                                      </p:cBhvr>
                                      <p:to>
                                        <p:strVal val="visible"/>
                                      </p:to>
                                    </p:set>
                                    <p:anim calcmode="lin" valueType="num">
                                      <p:cBhvr additive="base">
                                        <p:cTn id="5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9">
                                            <p:txEl>
                                              <p:pRg st="2" end="2"/>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9">
                                            <p:txEl>
                                              <p:pRg st="3" end="3"/>
                                            </p:txEl>
                                          </p:spTgt>
                                        </p:tgtEl>
                                        <p:attrNameLst>
                                          <p:attrName>style.visibility</p:attrName>
                                        </p:attrNameLst>
                                      </p:cBhvr>
                                      <p:to>
                                        <p:strVal val="visible"/>
                                      </p:to>
                                    </p:set>
                                    <p:anim calcmode="lin" valueType="num">
                                      <p:cBhvr additive="base">
                                        <p:cTn id="57"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9">
                                            <p:txEl>
                                              <p:pRg st="3" end="3"/>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9">
                                            <p:txEl>
                                              <p:pRg st="4" end="4"/>
                                            </p:txEl>
                                          </p:spTgt>
                                        </p:tgtEl>
                                        <p:attrNameLst>
                                          <p:attrName>style.visibility</p:attrName>
                                        </p:attrNameLst>
                                      </p:cBhvr>
                                      <p:to>
                                        <p:strVal val="visible"/>
                                      </p:to>
                                    </p:set>
                                    <p:anim calcmode="lin" valueType="num">
                                      <p:cBhvr additive="base">
                                        <p:cTn id="6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uiExpand="1" build="p"/>
      <p:bldP spid="7" grpId="0" build="p"/>
      <p:bldP spid="9"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ΔΙΣΔΙΑΣΤΑΤΟΙ ΠΙΝΑΚΕΣ</a:t>
            </a:r>
            <a:endParaRPr lang="el-GR" dirty="0"/>
          </a:p>
        </p:txBody>
      </p:sp>
      <p:sp>
        <p:nvSpPr>
          <p:cNvPr id="3" name="2 - Θέση κειμένου"/>
          <p:cNvSpPr>
            <a:spLocks noGrp="1"/>
          </p:cNvSpPr>
          <p:nvPr>
            <p:ph type="body" idx="1"/>
          </p:nvPr>
        </p:nvSpPr>
        <p:spPr/>
        <p:txBody>
          <a:bodyPr>
            <a:normAutofit fontScale="92500"/>
          </a:bodyPr>
          <a:lstStyle/>
          <a:p>
            <a:r>
              <a:rPr lang="el-GR" dirty="0" smtClean="0">
                <a:solidFill>
                  <a:srgbClr val="FF0000"/>
                </a:solidFill>
              </a:rPr>
              <a:t>ΓΕΜΙΣΜΑ</a:t>
            </a:r>
            <a:r>
              <a:rPr lang="el-GR" dirty="0" smtClean="0"/>
              <a:t> ΠΙΝΑΚΑ </a:t>
            </a:r>
            <a:r>
              <a:rPr lang="el-GR" dirty="0" err="1" smtClean="0"/>
              <a:t>ΝχΜ</a:t>
            </a:r>
            <a:endParaRPr lang="el-GR" dirty="0"/>
          </a:p>
        </p:txBody>
      </p:sp>
      <p:sp>
        <p:nvSpPr>
          <p:cNvPr id="4" name="3 - Θέση κειμένου"/>
          <p:cNvSpPr>
            <a:spLocks noGrp="1"/>
          </p:cNvSpPr>
          <p:nvPr>
            <p:ph type="body" sz="half" idx="3"/>
          </p:nvPr>
        </p:nvSpPr>
        <p:spPr>
          <a:xfrm>
            <a:off x="4786314" y="785794"/>
            <a:ext cx="3931920" cy="792162"/>
          </a:xfrm>
        </p:spPr>
        <p:txBody>
          <a:bodyPr>
            <a:normAutofit fontScale="92500" lnSpcReduction="10000"/>
          </a:bodyPr>
          <a:lstStyle/>
          <a:p>
            <a:pPr algn="ctr"/>
            <a:r>
              <a:rPr lang="el-GR" dirty="0" smtClean="0">
                <a:solidFill>
                  <a:srgbClr val="FF0000"/>
                </a:solidFill>
              </a:rPr>
              <a:t>ΜΕΣΟΣ ΟΡΟΣ </a:t>
            </a:r>
            <a:r>
              <a:rPr lang="el-GR" dirty="0" smtClean="0"/>
              <a:t>ΠΙΝΑΚΑ ΝΧΜ</a:t>
            </a:r>
            <a:endParaRPr lang="el-GR" dirty="0"/>
          </a:p>
        </p:txBody>
      </p:sp>
      <p:sp>
        <p:nvSpPr>
          <p:cNvPr id="5" name="4 - Θέση περιεχομένου"/>
          <p:cNvSpPr>
            <a:spLocks noGrp="1"/>
          </p:cNvSpPr>
          <p:nvPr>
            <p:ph sz="quarter" idx="2"/>
          </p:nvPr>
        </p:nvSpPr>
        <p:spPr>
          <a:xfrm>
            <a:off x="607224" y="1785926"/>
            <a:ext cx="3931920" cy="3151834"/>
          </a:xfrm>
        </p:spPr>
        <p:txBody>
          <a:bodyPr>
            <a:normAutofit/>
          </a:bodyPr>
          <a:lstStyle/>
          <a:p>
            <a:r>
              <a:rPr lang="el-GR" sz="2000" b="1" dirty="0" smtClean="0"/>
              <a:t>Για</a:t>
            </a:r>
            <a:r>
              <a:rPr lang="el-GR" sz="2000" dirty="0" smtClean="0"/>
              <a:t> Ι </a:t>
            </a:r>
            <a:r>
              <a:rPr lang="el-GR" sz="2000" b="1" dirty="0" smtClean="0"/>
              <a:t>από</a:t>
            </a:r>
            <a:r>
              <a:rPr lang="el-GR" sz="2000" dirty="0" smtClean="0"/>
              <a:t> 1 </a:t>
            </a:r>
            <a:r>
              <a:rPr lang="el-GR" sz="2000" b="1" dirty="0" smtClean="0"/>
              <a:t>μέχρι</a:t>
            </a:r>
            <a:r>
              <a:rPr lang="el-GR" sz="2000" dirty="0" smtClean="0"/>
              <a:t>  Ν</a:t>
            </a:r>
            <a:br>
              <a:rPr lang="el-GR" sz="2000" dirty="0" smtClean="0"/>
            </a:br>
            <a:r>
              <a:rPr lang="el-GR" sz="2000" dirty="0" smtClean="0"/>
              <a:t>     </a:t>
            </a:r>
            <a:r>
              <a:rPr lang="el-GR" sz="2000" b="1" dirty="0" smtClean="0"/>
              <a:t>Για</a:t>
            </a:r>
            <a:r>
              <a:rPr lang="el-GR" sz="2000" dirty="0" smtClean="0"/>
              <a:t> J </a:t>
            </a:r>
            <a:r>
              <a:rPr lang="el-GR" sz="2000" b="1" dirty="0" smtClean="0"/>
              <a:t>από</a:t>
            </a:r>
            <a:r>
              <a:rPr lang="el-GR" sz="2000" dirty="0" smtClean="0"/>
              <a:t> 1 </a:t>
            </a:r>
            <a:r>
              <a:rPr lang="el-GR" sz="2000" b="1" dirty="0" smtClean="0"/>
              <a:t>μέχρι</a:t>
            </a:r>
            <a:r>
              <a:rPr lang="el-GR" sz="2000" dirty="0" smtClean="0"/>
              <a:t>  M</a:t>
            </a:r>
            <a:br>
              <a:rPr lang="el-GR" sz="2000" dirty="0" smtClean="0"/>
            </a:br>
            <a:r>
              <a:rPr lang="el-GR" sz="2000" dirty="0" smtClean="0"/>
              <a:t>      </a:t>
            </a:r>
            <a:r>
              <a:rPr lang="el-GR" sz="2000" b="1" dirty="0" smtClean="0"/>
              <a:t>Διάβασε</a:t>
            </a:r>
            <a:r>
              <a:rPr lang="el-GR" sz="2000" dirty="0" smtClean="0"/>
              <a:t> Α</a:t>
            </a:r>
            <a:r>
              <a:rPr lang="el-GR" sz="2000" b="1" dirty="0" smtClean="0"/>
              <a:t>[</a:t>
            </a:r>
            <a:r>
              <a:rPr lang="el-GR" sz="2000" dirty="0" smtClean="0"/>
              <a:t>Ι</a:t>
            </a:r>
            <a:r>
              <a:rPr lang="el-GR" sz="2000" b="1" dirty="0" smtClean="0"/>
              <a:t>,</a:t>
            </a:r>
            <a:r>
              <a:rPr lang="el-GR" sz="2000" dirty="0" smtClean="0"/>
              <a:t>J</a:t>
            </a:r>
            <a:r>
              <a:rPr lang="el-GR" sz="2000" b="1" dirty="0" smtClean="0"/>
              <a:t>]</a:t>
            </a:r>
            <a:r>
              <a:rPr lang="el-GR" sz="2000" dirty="0" smtClean="0"/>
              <a:t/>
            </a:r>
            <a:br>
              <a:rPr lang="el-GR" sz="2000" dirty="0" smtClean="0"/>
            </a:br>
            <a:r>
              <a:rPr lang="el-GR" sz="2000" dirty="0" smtClean="0"/>
              <a:t>     </a:t>
            </a:r>
            <a:r>
              <a:rPr lang="el-GR" sz="2000" b="1" dirty="0" err="1" smtClean="0"/>
              <a:t>Τέλος_επανάληψης</a:t>
            </a:r>
            <a:r>
              <a:rPr lang="el-GR" sz="2000" dirty="0" smtClean="0"/>
              <a:t/>
            </a:r>
            <a:br>
              <a:rPr lang="el-GR" sz="2000" dirty="0" smtClean="0"/>
            </a:br>
            <a:r>
              <a:rPr lang="el-GR" sz="2000" b="1" dirty="0" err="1" smtClean="0"/>
              <a:t>Τέλος_επανάληψης</a:t>
            </a:r>
            <a:r>
              <a:rPr lang="el-GR" dirty="0" smtClean="0"/>
              <a:t/>
            </a:r>
            <a:br>
              <a:rPr lang="el-GR" dirty="0" smtClean="0"/>
            </a:br>
            <a:r>
              <a:rPr lang="el-GR" dirty="0" smtClean="0"/>
              <a:t/>
            </a:r>
            <a:br>
              <a:rPr lang="el-GR" dirty="0" smtClean="0"/>
            </a:br>
            <a:r>
              <a:rPr lang="el-GR" dirty="0" smtClean="0"/>
              <a:t>   </a:t>
            </a:r>
            <a:endParaRPr lang="el-GR" dirty="0"/>
          </a:p>
        </p:txBody>
      </p:sp>
      <p:sp>
        <p:nvSpPr>
          <p:cNvPr id="6" name="5 - Θέση περιεχομένου"/>
          <p:cNvSpPr>
            <a:spLocks noGrp="1"/>
          </p:cNvSpPr>
          <p:nvPr>
            <p:ph sz="quarter" idx="4"/>
          </p:nvPr>
        </p:nvSpPr>
        <p:spPr>
          <a:xfrm>
            <a:off x="4652169" y="1643050"/>
            <a:ext cx="3931920" cy="3294710"/>
          </a:xfrm>
        </p:spPr>
        <p:txBody>
          <a:bodyPr>
            <a:normAutofit/>
          </a:bodyPr>
          <a:lstStyle/>
          <a:p>
            <a:r>
              <a:rPr lang="el-GR" sz="2000" dirty="0" smtClean="0"/>
              <a:t> S</a:t>
            </a:r>
            <a:r>
              <a:rPr lang="el-GR" sz="2000" b="1" dirty="0" smtClean="0"/>
              <a:t>←</a:t>
            </a:r>
            <a:r>
              <a:rPr lang="el-GR" sz="2000" dirty="0" smtClean="0"/>
              <a:t>0</a:t>
            </a:r>
            <a:br>
              <a:rPr lang="el-GR" sz="2000" dirty="0" smtClean="0"/>
            </a:br>
            <a:r>
              <a:rPr lang="el-GR" sz="2000" dirty="0" smtClean="0"/>
              <a:t>   </a:t>
            </a:r>
            <a:r>
              <a:rPr lang="el-GR" sz="2000" b="1" dirty="0" smtClean="0"/>
              <a:t>Για</a:t>
            </a:r>
            <a:r>
              <a:rPr lang="el-GR" sz="2000" dirty="0" smtClean="0"/>
              <a:t> Ι </a:t>
            </a:r>
            <a:r>
              <a:rPr lang="el-GR" sz="2000" b="1" dirty="0" smtClean="0"/>
              <a:t>από</a:t>
            </a:r>
            <a:r>
              <a:rPr lang="el-GR" sz="2000" dirty="0" smtClean="0"/>
              <a:t> 1 </a:t>
            </a:r>
            <a:r>
              <a:rPr lang="el-GR" sz="2000" b="1" dirty="0" smtClean="0"/>
              <a:t>μέχρι</a:t>
            </a:r>
            <a:r>
              <a:rPr lang="el-GR" sz="2000" dirty="0" smtClean="0"/>
              <a:t>  Ν</a:t>
            </a:r>
            <a:br>
              <a:rPr lang="el-GR" sz="2000" dirty="0" smtClean="0"/>
            </a:br>
            <a:r>
              <a:rPr lang="el-GR" sz="2000" dirty="0" smtClean="0"/>
              <a:t>     </a:t>
            </a:r>
            <a:r>
              <a:rPr lang="el-GR" sz="2000" b="1" dirty="0" smtClean="0"/>
              <a:t>Για</a:t>
            </a:r>
            <a:r>
              <a:rPr lang="el-GR" sz="2000" dirty="0" smtClean="0"/>
              <a:t> J </a:t>
            </a:r>
            <a:r>
              <a:rPr lang="el-GR" sz="2000" b="1" dirty="0" smtClean="0"/>
              <a:t>από</a:t>
            </a:r>
            <a:r>
              <a:rPr lang="el-GR" sz="2000" dirty="0" smtClean="0"/>
              <a:t> 1 </a:t>
            </a:r>
            <a:r>
              <a:rPr lang="el-GR" sz="2000" b="1" dirty="0" smtClean="0"/>
              <a:t>μέχρι</a:t>
            </a:r>
            <a:r>
              <a:rPr lang="el-GR" sz="2000" dirty="0" smtClean="0"/>
              <a:t>  M</a:t>
            </a:r>
            <a:br>
              <a:rPr lang="el-GR" sz="2000" dirty="0" smtClean="0"/>
            </a:br>
            <a:r>
              <a:rPr lang="el-GR" sz="2000" dirty="0" smtClean="0"/>
              <a:t>      S</a:t>
            </a:r>
            <a:r>
              <a:rPr lang="el-GR" sz="2000" b="1" dirty="0" smtClean="0"/>
              <a:t>←</a:t>
            </a:r>
            <a:r>
              <a:rPr lang="el-GR" sz="2000" dirty="0" smtClean="0"/>
              <a:t>S</a:t>
            </a:r>
            <a:r>
              <a:rPr lang="el-GR" sz="2000" b="1" dirty="0" smtClean="0"/>
              <a:t>+</a:t>
            </a:r>
            <a:r>
              <a:rPr lang="el-GR" sz="2000" dirty="0" smtClean="0"/>
              <a:t>A</a:t>
            </a:r>
            <a:r>
              <a:rPr lang="el-GR" sz="2000" b="1" dirty="0" smtClean="0"/>
              <a:t>[</a:t>
            </a:r>
            <a:r>
              <a:rPr lang="el-GR" sz="2000" dirty="0" smtClean="0"/>
              <a:t>I</a:t>
            </a:r>
            <a:r>
              <a:rPr lang="el-GR" sz="2000" b="1" dirty="0" smtClean="0"/>
              <a:t>,</a:t>
            </a:r>
            <a:r>
              <a:rPr lang="el-GR" sz="2000" dirty="0" smtClean="0"/>
              <a:t>J</a:t>
            </a:r>
            <a:r>
              <a:rPr lang="el-GR" sz="2000" b="1" dirty="0" smtClean="0"/>
              <a:t>]</a:t>
            </a:r>
            <a:r>
              <a:rPr lang="el-GR" sz="2000" dirty="0" smtClean="0"/>
              <a:t/>
            </a:r>
            <a:br>
              <a:rPr lang="el-GR" sz="2000" dirty="0" smtClean="0"/>
            </a:br>
            <a:r>
              <a:rPr lang="el-GR" sz="2000" dirty="0" smtClean="0"/>
              <a:t>     </a:t>
            </a:r>
            <a:r>
              <a:rPr lang="el-GR" sz="2000" b="1" dirty="0" err="1" smtClean="0"/>
              <a:t>Τέλος_επανάληψης</a:t>
            </a:r>
            <a:r>
              <a:rPr lang="el-GR" sz="2000" dirty="0" smtClean="0"/>
              <a:t/>
            </a:r>
            <a:br>
              <a:rPr lang="el-GR" sz="2000" dirty="0" smtClean="0"/>
            </a:br>
            <a:r>
              <a:rPr lang="el-GR" sz="2000" dirty="0" smtClean="0"/>
              <a:t>   </a:t>
            </a:r>
            <a:r>
              <a:rPr lang="el-GR" sz="2000" b="1" dirty="0" err="1" smtClean="0"/>
              <a:t>Τέλος_επανάληψης</a:t>
            </a:r>
            <a:r>
              <a:rPr lang="el-GR" sz="2000" dirty="0" smtClean="0"/>
              <a:t/>
            </a:r>
            <a:br>
              <a:rPr lang="el-GR" sz="2000" dirty="0" smtClean="0"/>
            </a:br>
            <a:r>
              <a:rPr lang="el-GR" sz="2000" dirty="0" smtClean="0"/>
              <a:t>   MO</a:t>
            </a:r>
            <a:r>
              <a:rPr lang="el-GR" sz="2000" b="1" dirty="0" smtClean="0"/>
              <a:t>←</a:t>
            </a:r>
            <a:r>
              <a:rPr lang="el-GR" sz="2000" dirty="0" smtClean="0"/>
              <a:t>S</a:t>
            </a:r>
            <a:r>
              <a:rPr lang="el-GR" sz="2000" b="1" dirty="0" smtClean="0"/>
              <a:t>/(</a:t>
            </a:r>
            <a:r>
              <a:rPr lang="el-GR" sz="2000" dirty="0" smtClean="0"/>
              <a:t>M</a:t>
            </a:r>
            <a:r>
              <a:rPr lang="el-GR" sz="2000" b="1" dirty="0" smtClean="0"/>
              <a:t>*</a:t>
            </a:r>
            <a:r>
              <a:rPr lang="el-GR" sz="2000" dirty="0" smtClean="0"/>
              <a:t>N)</a:t>
            </a:r>
            <a:endParaRPr lang="el-G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ΔΙΣΔΙΑΣΤΑΤΟΙ ΠΙΝΑΚΕΣ</a:t>
            </a:r>
            <a:endParaRPr lang="el-GR" dirty="0"/>
          </a:p>
        </p:txBody>
      </p:sp>
      <p:sp>
        <p:nvSpPr>
          <p:cNvPr id="3" name="2 - Θέση κειμένου"/>
          <p:cNvSpPr>
            <a:spLocks noGrp="1"/>
          </p:cNvSpPr>
          <p:nvPr>
            <p:ph type="body" idx="1"/>
          </p:nvPr>
        </p:nvSpPr>
        <p:spPr/>
        <p:txBody>
          <a:bodyPr/>
          <a:lstStyle/>
          <a:p>
            <a:r>
              <a:rPr lang="el-GR" dirty="0" smtClean="0"/>
              <a:t>ΕΥΡΕΣΗ </a:t>
            </a:r>
            <a:r>
              <a:rPr lang="el-GR" dirty="0" smtClean="0">
                <a:solidFill>
                  <a:srgbClr val="FF0000"/>
                </a:solidFill>
              </a:rPr>
              <a:t>ΜΕΓΙΣΤΟΥ</a:t>
            </a:r>
            <a:endParaRPr lang="el-GR" dirty="0">
              <a:solidFill>
                <a:srgbClr val="FF0000"/>
              </a:solidFill>
            </a:endParaRPr>
          </a:p>
        </p:txBody>
      </p:sp>
      <p:sp>
        <p:nvSpPr>
          <p:cNvPr id="4" name="3 - Θέση κειμένου"/>
          <p:cNvSpPr>
            <a:spLocks noGrp="1"/>
          </p:cNvSpPr>
          <p:nvPr>
            <p:ph type="body" sz="half" idx="3"/>
          </p:nvPr>
        </p:nvSpPr>
        <p:spPr/>
        <p:txBody>
          <a:bodyPr/>
          <a:lstStyle/>
          <a:p>
            <a:r>
              <a:rPr lang="el-GR" dirty="0" smtClean="0"/>
              <a:t>ΕΥΡΕΣΗ </a:t>
            </a:r>
            <a:r>
              <a:rPr lang="el-GR" dirty="0" smtClean="0">
                <a:solidFill>
                  <a:srgbClr val="FF0000"/>
                </a:solidFill>
              </a:rPr>
              <a:t>ΕΛΑΧΙΣΤΟΥ</a:t>
            </a:r>
            <a:endParaRPr lang="el-GR" dirty="0">
              <a:solidFill>
                <a:srgbClr val="FF0000"/>
              </a:solidFill>
            </a:endParaRPr>
          </a:p>
        </p:txBody>
      </p:sp>
      <p:sp>
        <p:nvSpPr>
          <p:cNvPr id="5" name="4 - Θέση περιεχομένου"/>
          <p:cNvSpPr>
            <a:spLocks noGrp="1"/>
          </p:cNvSpPr>
          <p:nvPr>
            <p:ph sz="quarter" idx="2"/>
          </p:nvPr>
        </p:nvSpPr>
        <p:spPr/>
        <p:txBody>
          <a:bodyPr>
            <a:normAutofit fontScale="85000" lnSpcReduction="10000"/>
          </a:bodyPr>
          <a:lstStyle/>
          <a:p>
            <a:r>
              <a:rPr lang="el-GR" dirty="0" smtClean="0"/>
              <a:t> MAX</a:t>
            </a:r>
            <a:r>
              <a:rPr lang="el-GR" b="1" dirty="0" smtClean="0"/>
              <a:t>←</a:t>
            </a:r>
            <a:r>
              <a:rPr lang="el-GR" dirty="0" smtClean="0"/>
              <a:t>A</a:t>
            </a:r>
            <a:r>
              <a:rPr lang="el-GR" b="1" dirty="0" smtClean="0"/>
              <a:t>[</a:t>
            </a:r>
            <a:r>
              <a:rPr lang="el-GR" dirty="0" smtClean="0"/>
              <a:t>1</a:t>
            </a:r>
            <a:r>
              <a:rPr lang="el-GR" b="1" dirty="0" smtClean="0"/>
              <a:t>,</a:t>
            </a:r>
            <a:r>
              <a:rPr lang="el-GR" dirty="0" smtClean="0"/>
              <a:t>1</a:t>
            </a:r>
            <a:r>
              <a:rPr lang="el-GR" b="1" dirty="0" smtClean="0"/>
              <a:t>]</a:t>
            </a:r>
            <a:r>
              <a:rPr lang="el-GR" dirty="0" smtClean="0"/>
              <a:t/>
            </a:r>
            <a:br>
              <a:rPr lang="el-GR" dirty="0" smtClean="0"/>
            </a:br>
            <a:r>
              <a:rPr lang="el-GR" dirty="0" smtClean="0"/>
              <a:t>   G</a:t>
            </a:r>
            <a:r>
              <a:rPr lang="el-GR" b="1" dirty="0" smtClean="0"/>
              <a:t>←</a:t>
            </a:r>
            <a:r>
              <a:rPr lang="el-GR" dirty="0" smtClean="0"/>
              <a:t>1</a:t>
            </a:r>
            <a:br>
              <a:rPr lang="el-GR" dirty="0" smtClean="0"/>
            </a:br>
            <a:r>
              <a:rPr lang="el-GR" dirty="0" smtClean="0"/>
              <a:t>   S</a:t>
            </a:r>
            <a:r>
              <a:rPr lang="el-GR" b="1" dirty="0" smtClean="0"/>
              <a:t>←</a:t>
            </a:r>
            <a:r>
              <a:rPr lang="el-GR" dirty="0" smtClean="0"/>
              <a:t>1</a:t>
            </a:r>
            <a:br>
              <a:rPr lang="el-GR" dirty="0" smtClean="0"/>
            </a:br>
            <a:r>
              <a:rPr lang="el-GR" dirty="0" smtClean="0"/>
              <a:t>   </a:t>
            </a:r>
            <a:r>
              <a:rPr lang="el-GR" b="1" dirty="0" smtClean="0"/>
              <a:t>Για</a:t>
            </a:r>
            <a:r>
              <a:rPr lang="el-GR" dirty="0" smtClean="0"/>
              <a:t> Ι </a:t>
            </a:r>
            <a:r>
              <a:rPr lang="el-GR" b="1" dirty="0" smtClean="0"/>
              <a:t>από</a:t>
            </a:r>
            <a:r>
              <a:rPr lang="el-GR" dirty="0" smtClean="0"/>
              <a:t> 1 </a:t>
            </a:r>
            <a:r>
              <a:rPr lang="el-GR" b="1" dirty="0" smtClean="0"/>
              <a:t>μέχρι</a:t>
            </a:r>
            <a:r>
              <a:rPr lang="el-GR" dirty="0" smtClean="0"/>
              <a:t>  Ν</a:t>
            </a:r>
            <a:br>
              <a:rPr lang="el-GR" dirty="0" smtClean="0"/>
            </a:br>
            <a:r>
              <a:rPr lang="el-GR" dirty="0" smtClean="0"/>
              <a:t>     </a:t>
            </a:r>
            <a:r>
              <a:rPr lang="el-GR" b="1" dirty="0" smtClean="0"/>
              <a:t>Για</a:t>
            </a:r>
            <a:r>
              <a:rPr lang="el-GR" dirty="0" smtClean="0"/>
              <a:t> J </a:t>
            </a:r>
            <a:r>
              <a:rPr lang="el-GR" b="1" dirty="0" smtClean="0"/>
              <a:t>από</a:t>
            </a:r>
            <a:r>
              <a:rPr lang="el-GR" dirty="0" smtClean="0"/>
              <a:t> 1 </a:t>
            </a:r>
            <a:r>
              <a:rPr lang="el-GR" b="1" dirty="0" smtClean="0"/>
              <a:t>μέχρι</a:t>
            </a:r>
            <a:r>
              <a:rPr lang="el-GR" dirty="0" smtClean="0"/>
              <a:t>  M</a:t>
            </a:r>
            <a:br>
              <a:rPr lang="el-GR" dirty="0" smtClean="0"/>
            </a:br>
            <a:r>
              <a:rPr lang="el-GR" dirty="0" smtClean="0"/>
              <a:t>      </a:t>
            </a:r>
            <a:r>
              <a:rPr lang="el-GR" b="1" dirty="0" smtClean="0"/>
              <a:t>Αν</a:t>
            </a:r>
            <a:r>
              <a:rPr lang="el-GR" dirty="0" smtClean="0"/>
              <a:t> A</a:t>
            </a:r>
            <a:r>
              <a:rPr lang="el-GR" b="1" dirty="0" smtClean="0"/>
              <a:t>[</a:t>
            </a:r>
            <a:r>
              <a:rPr lang="el-GR" dirty="0" smtClean="0"/>
              <a:t>I</a:t>
            </a:r>
            <a:r>
              <a:rPr lang="el-GR" b="1" dirty="0" smtClean="0"/>
              <a:t>,</a:t>
            </a:r>
            <a:r>
              <a:rPr lang="el-GR" dirty="0" smtClean="0"/>
              <a:t>J</a:t>
            </a:r>
            <a:r>
              <a:rPr lang="el-GR" b="1" dirty="0" smtClean="0"/>
              <a:t>]</a:t>
            </a:r>
            <a:r>
              <a:rPr lang="el-GR" dirty="0" smtClean="0"/>
              <a:t> </a:t>
            </a:r>
            <a:r>
              <a:rPr lang="el-GR" b="1" dirty="0" smtClean="0"/>
              <a:t>&gt;</a:t>
            </a:r>
            <a:r>
              <a:rPr lang="el-GR" dirty="0" smtClean="0"/>
              <a:t>MAX </a:t>
            </a:r>
            <a:r>
              <a:rPr lang="el-GR" b="1" dirty="0" smtClean="0"/>
              <a:t>τότε</a:t>
            </a:r>
            <a:r>
              <a:rPr lang="el-GR" dirty="0" smtClean="0"/>
              <a:t/>
            </a:r>
            <a:br>
              <a:rPr lang="el-GR" dirty="0" smtClean="0"/>
            </a:br>
            <a:r>
              <a:rPr lang="el-GR" dirty="0" smtClean="0"/>
              <a:t>        MAX</a:t>
            </a:r>
            <a:r>
              <a:rPr lang="el-GR" b="1" dirty="0" smtClean="0"/>
              <a:t>←</a:t>
            </a:r>
            <a:r>
              <a:rPr lang="el-GR" dirty="0" smtClean="0"/>
              <a:t>A</a:t>
            </a:r>
            <a:r>
              <a:rPr lang="el-GR" b="1" dirty="0" smtClean="0"/>
              <a:t>[</a:t>
            </a:r>
            <a:r>
              <a:rPr lang="el-GR" dirty="0" smtClean="0"/>
              <a:t>I</a:t>
            </a:r>
            <a:r>
              <a:rPr lang="el-GR" b="1" dirty="0" smtClean="0"/>
              <a:t>,</a:t>
            </a:r>
            <a:r>
              <a:rPr lang="el-GR" dirty="0" smtClean="0"/>
              <a:t>J</a:t>
            </a:r>
            <a:r>
              <a:rPr lang="el-GR" b="1" dirty="0" smtClean="0"/>
              <a:t>]</a:t>
            </a:r>
            <a:r>
              <a:rPr lang="el-GR" dirty="0" smtClean="0"/>
              <a:t/>
            </a:r>
            <a:br>
              <a:rPr lang="el-GR" dirty="0" smtClean="0"/>
            </a:br>
            <a:r>
              <a:rPr lang="el-GR" dirty="0" smtClean="0"/>
              <a:t>        G</a:t>
            </a:r>
            <a:r>
              <a:rPr lang="el-GR" b="1" dirty="0" smtClean="0"/>
              <a:t>←</a:t>
            </a:r>
            <a:r>
              <a:rPr lang="el-GR" dirty="0" smtClean="0"/>
              <a:t>I</a:t>
            </a:r>
            <a:br>
              <a:rPr lang="el-GR" dirty="0" smtClean="0"/>
            </a:br>
            <a:r>
              <a:rPr lang="el-GR" dirty="0" smtClean="0"/>
              <a:t>        S</a:t>
            </a:r>
            <a:r>
              <a:rPr lang="el-GR" b="1" dirty="0" smtClean="0"/>
              <a:t>←</a:t>
            </a:r>
            <a:r>
              <a:rPr lang="el-GR" dirty="0" smtClean="0"/>
              <a:t>J</a:t>
            </a:r>
            <a:br>
              <a:rPr lang="el-GR" dirty="0" smtClean="0"/>
            </a:br>
            <a:r>
              <a:rPr lang="el-GR" dirty="0" smtClean="0"/>
              <a:t>     </a:t>
            </a:r>
            <a:r>
              <a:rPr lang="el-GR" b="1" dirty="0" err="1" smtClean="0"/>
              <a:t>Τέλος_επανάληψης</a:t>
            </a:r>
            <a:r>
              <a:rPr lang="el-GR" dirty="0" smtClean="0"/>
              <a:t/>
            </a:r>
            <a:br>
              <a:rPr lang="el-GR" dirty="0" smtClean="0"/>
            </a:br>
            <a:r>
              <a:rPr lang="el-GR" dirty="0" smtClean="0"/>
              <a:t>   </a:t>
            </a:r>
            <a:r>
              <a:rPr lang="el-GR" b="1" dirty="0" err="1" smtClean="0"/>
              <a:t>Τέλος_επανάληψης</a:t>
            </a:r>
            <a:r>
              <a:rPr lang="el-GR" dirty="0" smtClean="0"/>
              <a:t/>
            </a:r>
            <a:br>
              <a:rPr lang="el-GR" dirty="0" smtClean="0"/>
            </a:br>
            <a:endParaRPr lang="el-GR" dirty="0"/>
          </a:p>
        </p:txBody>
      </p:sp>
      <p:sp>
        <p:nvSpPr>
          <p:cNvPr id="6" name="5 - Θέση περιεχομένου"/>
          <p:cNvSpPr>
            <a:spLocks noGrp="1"/>
          </p:cNvSpPr>
          <p:nvPr>
            <p:ph sz="quarter" idx="4"/>
          </p:nvPr>
        </p:nvSpPr>
        <p:spPr/>
        <p:txBody>
          <a:bodyPr>
            <a:normAutofit fontScale="85000" lnSpcReduction="10000"/>
          </a:bodyPr>
          <a:lstStyle/>
          <a:p>
            <a:r>
              <a:rPr lang="el-GR" dirty="0" smtClean="0"/>
              <a:t> MΙΝ</a:t>
            </a:r>
            <a:r>
              <a:rPr lang="el-GR" b="1" dirty="0" smtClean="0"/>
              <a:t>←</a:t>
            </a:r>
            <a:r>
              <a:rPr lang="el-GR" dirty="0" smtClean="0"/>
              <a:t>A</a:t>
            </a:r>
            <a:r>
              <a:rPr lang="el-GR" b="1" dirty="0" smtClean="0"/>
              <a:t>[</a:t>
            </a:r>
            <a:r>
              <a:rPr lang="el-GR" dirty="0" smtClean="0"/>
              <a:t>1</a:t>
            </a:r>
            <a:r>
              <a:rPr lang="el-GR" b="1" dirty="0" smtClean="0"/>
              <a:t>,</a:t>
            </a:r>
            <a:r>
              <a:rPr lang="el-GR" dirty="0" smtClean="0"/>
              <a:t>1</a:t>
            </a:r>
            <a:r>
              <a:rPr lang="el-GR" b="1" dirty="0" smtClean="0"/>
              <a:t>]</a:t>
            </a:r>
            <a:r>
              <a:rPr lang="el-GR" dirty="0" smtClean="0"/>
              <a:t/>
            </a:r>
            <a:br>
              <a:rPr lang="el-GR" dirty="0" smtClean="0"/>
            </a:br>
            <a:r>
              <a:rPr lang="el-GR" dirty="0" smtClean="0"/>
              <a:t>   G</a:t>
            </a:r>
            <a:r>
              <a:rPr lang="el-GR" b="1" dirty="0" smtClean="0"/>
              <a:t>←</a:t>
            </a:r>
            <a:r>
              <a:rPr lang="el-GR" dirty="0" smtClean="0"/>
              <a:t>1</a:t>
            </a:r>
            <a:br>
              <a:rPr lang="el-GR" dirty="0" smtClean="0"/>
            </a:br>
            <a:r>
              <a:rPr lang="el-GR" dirty="0" smtClean="0"/>
              <a:t>   S</a:t>
            </a:r>
            <a:r>
              <a:rPr lang="el-GR" b="1" dirty="0" smtClean="0"/>
              <a:t>←</a:t>
            </a:r>
            <a:r>
              <a:rPr lang="el-GR" dirty="0" smtClean="0"/>
              <a:t>1</a:t>
            </a:r>
            <a:br>
              <a:rPr lang="el-GR" dirty="0" smtClean="0"/>
            </a:br>
            <a:r>
              <a:rPr lang="el-GR" dirty="0" smtClean="0"/>
              <a:t>   </a:t>
            </a:r>
            <a:r>
              <a:rPr lang="el-GR" b="1" dirty="0" smtClean="0"/>
              <a:t>Για</a:t>
            </a:r>
            <a:r>
              <a:rPr lang="el-GR" dirty="0" smtClean="0"/>
              <a:t> Ι </a:t>
            </a:r>
            <a:r>
              <a:rPr lang="el-GR" b="1" dirty="0" smtClean="0"/>
              <a:t>από</a:t>
            </a:r>
            <a:r>
              <a:rPr lang="el-GR" dirty="0" smtClean="0"/>
              <a:t> 1 </a:t>
            </a:r>
            <a:r>
              <a:rPr lang="el-GR" b="1" dirty="0" smtClean="0"/>
              <a:t>μέχρι</a:t>
            </a:r>
            <a:r>
              <a:rPr lang="el-GR" dirty="0" smtClean="0"/>
              <a:t>  Ν</a:t>
            </a:r>
            <a:br>
              <a:rPr lang="el-GR" dirty="0" smtClean="0"/>
            </a:br>
            <a:r>
              <a:rPr lang="el-GR" dirty="0" smtClean="0"/>
              <a:t>     </a:t>
            </a:r>
            <a:r>
              <a:rPr lang="el-GR" b="1" dirty="0" smtClean="0"/>
              <a:t>Για</a:t>
            </a:r>
            <a:r>
              <a:rPr lang="el-GR" dirty="0" smtClean="0"/>
              <a:t> J </a:t>
            </a:r>
            <a:r>
              <a:rPr lang="el-GR" b="1" dirty="0" smtClean="0"/>
              <a:t>από</a:t>
            </a:r>
            <a:r>
              <a:rPr lang="el-GR" dirty="0" smtClean="0"/>
              <a:t> 1 </a:t>
            </a:r>
            <a:r>
              <a:rPr lang="el-GR" b="1" dirty="0" smtClean="0"/>
              <a:t>μέχρι</a:t>
            </a:r>
            <a:r>
              <a:rPr lang="el-GR" dirty="0" smtClean="0"/>
              <a:t>  M</a:t>
            </a:r>
            <a:br>
              <a:rPr lang="el-GR" dirty="0" smtClean="0"/>
            </a:br>
            <a:r>
              <a:rPr lang="el-GR" dirty="0" smtClean="0"/>
              <a:t>      </a:t>
            </a:r>
            <a:r>
              <a:rPr lang="el-GR" b="1" dirty="0" smtClean="0"/>
              <a:t>Αν</a:t>
            </a:r>
            <a:r>
              <a:rPr lang="el-GR" dirty="0" smtClean="0"/>
              <a:t> A</a:t>
            </a:r>
            <a:r>
              <a:rPr lang="el-GR" b="1" dirty="0" smtClean="0"/>
              <a:t>[</a:t>
            </a:r>
            <a:r>
              <a:rPr lang="el-GR" dirty="0" smtClean="0"/>
              <a:t>I</a:t>
            </a:r>
            <a:r>
              <a:rPr lang="el-GR" b="1" dirty="0" smtClean="0"/>
              <a:t>,</a:t>
            </a:r>
            <a:r>
              <a:rPr lang="el-GR" dirty="0" smtClean="0"/>
              <a:t>J</a:t>
            </a:r>
            <a:r>
              <a:rPr lang="el-GR" b="1" dirty="0" smtClean="0"/>
              <a:t>]</a:t>
            </a:r>
            <a:r>
              <a:rPr lang="el-GR" dirty="0" smtClean="0"/>
              <a:t> </a:t>
            </a:r>
            <a:r>
              <a:rPr lang="el-GR" b="1" dirty="0" smtClean="0"/>
              <a:t>&lt;ΜΙΝ</a:t>
            </a:r>
            <a:r>
              <a:rPr lang="el-GR" dirty="0" smtClean="0"/>
              <a:t> </a:t>
            </a:r>
            <a:r>
              <a:rPr lang="el-GR" b="1" dirty="0" smtClean="0"/>
              <a:t>τότε</a:t>
            </a:r>
            <a:r>
              <a:rPr lang="el-GR" dirty="0" smtClean="0"/>
              <a:t/>
            </a:r>
            <a:br>
              <a:rPr lang="el-GR" dirty="0" smtClean="0"/>
            </a:br>
            <a:r>
              <a:rPr lang="el-GR" dirty="0" smtClean="0"/>
              <a:t>        ΜΙΝ</a:t>
            </a:r>
            <a:r>
              <a:rPr lang="el-GR" b="1" dirty="0" smtClean="0"/>
              <a:t>←</a:t>
            </a:r>
            <a:r>
              <a:rPr lang="el-GR" dirty="0" smtClean="0"/>
              <a:t>A</a:t>
            </a:r>
            <a:r>
              <a:rPr lang="el-GR" b="1" dirty="0" smtClean="0"/>
              <a:t>[</a:t>
            </a:r>
            <a:r>
              <a:rPr lang="el-GR" dirty="0" smtClean="0"/>
              <a:t>I</a:t>
            </a:r>
            <a:r>
              <a:rPr lang="el-GR" b="1" dirty="0" smtClean="0"/>
              <a:t>,</a:t>
            </a:r>
            <a:r>
              <a:rPr lang="el-GR" dirty="0" smtClean="0"/>
              <a:t>J</a:t>
            </a:r>
            <a:r>
              <a:rPr lang="el-GR" b="1" dirty="0" smtClean="0"/>
              <a:t>]</a:t>
            </a:r>
            <a:r>
              <a:rPr lang="el-GR" dirty="0" smtClean="0"/>
              <a:t/>
            </a:r>
            <a:br>
              <a:rPr lang="el-GR" dirty="0" smtClean="0"/>
            </a:br>
            <a:r>
              <a:rPr lang="el-GR" dirty="0" smtClean="0"/>
              <a:t>        G</a:t>
            </a:r>
            <a:r>
              <a:rPr lang="el-GR" b="1" dirty="0" smtClean="0"/>
              <a:t>←</a:t>
            </a:r>
            <a:r>
              <a:rPr lang="el-GR" dirty="0" smtClean="0"/>
              <a:t>I</a:t>
            </a:r>
            <a:br>
              <a:rPr lang="el-GR" dirty="0" smtClean="0"/>
            </a:br>
            <a:r>
              <a:rPr lang="el-GR" dirty="0" smtClean="0"/>
              <a:t>        S</a:t>
            </a:r>
            <a:r>
              <a:rPr lang="el-GR" b="1" dirty="0" smtClean="0"/>
              <a:t>←</a:t>
            </a:r>
            <a:r>
              <a:rPr lang="el-GR" dirty="0" smtClean="0"/>
              <a:t>J</a:t>
            </a:r>
            <a:br>
              <a:rPr lang="el-GR" dirty="0" smtClean="0"/>
            </a:br>
            <a:r>
              <a:rPr lang="el-GR" dirty="0" smtClean="0"/>
              <a:t>     </a:t>
            </a:r>
            <a:r>
              <a:rPr lang="el-GR" b="1" dirty="0" err="1" smtClean="0"/>
              <a:t>Τέλος_επανάληψης</a:t>
            </a:r>
            <a:r>
              <a:rPr lang="el-GR" dirty="0" smtClean="0"/>
              <a:t/>
            </a:r>
            <a:br>
              <a:rPr lang="el-GR" dirty="0" smtClean="0"/>
            </a:br>
            <a:r>
              <a:rPr lang="el-GR" dirty="0" smtClean="0"/>
              <a:t>   </a:t>
            </a:r>
            <a:r>
              <a:rPr lang="el-GR" b="1" dirty="0" err="1" smtClean="0"/>
              <a:t>Τέλος_επανάληψης</a:t>
            </a:r>
            <a:r>
              <a:rPr lang="el-GR" dirty="0" smtClean="0"/>
              <a:t/>
            </a:r>
            <a:br>
              <a:rPr lang="el-GR" dirty="0" smtClean="0"/>
            </a:b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ΔΙΣΔΙΑΣΤΑΤΟΙ ΠΙΝΑΚΕΣ</a:t>
            </a:r>
            <a:endParaRPr lang="el-GR" dirty="0"/>
          </a:p>
        </p:txBody>
      </p:sp>
      <p:sp>
        <p:nvSpPr>
          <p:cNvPr id="3" name="2 - Θέση κειμένου"/>
          <p:cNvSpPr>
            <a:spLocks noGrp="1"/>
          </p:cNvSpPr>
          <p:nvPr>
            <p:ph type="body" idx="1"/>
          </p:nvPr>
        </p:nvSpPr>
        <p:spPr/>
        <p:txBody>
          <a:bodyPr>
            <a:normAutofit fontScale="92500" lnSpcReduction="10000"/>
          </a:bodyPr>
          <a:lstStyle/>
          <a:p>
            <a:pPr algn="ctr"/>
            <a:r>
              <a:rPr lang="el-GR" dirty="0" smtClean="0"/>
              <a:t>ΕΥΡΕΣΗ ΜΕΣΟΥ ΟΡΟΥ </a:t>
            </a:r>
            <a:r>
              <a:rPr lang="el-GR" dirty="0" smtClean="0">
                <a:solidFill>
                  <a:srgbClr val="FF0000"/>
                </a:solidFill>
              </a:rPr>
              <a:t>ΑΝΑ ΓΡΑΜΜΗ</a:t>
            </a:r>
            <a:endParaRPr lang="el-GR" dirty="0">
              <a:solidFill>
                <a:srgbClr val="FF0000"/>
              </a:solidFill>
            </a:endParaRPr>
          </a:p>
        </p:txBody>
      </p:sp>
      <p:sp>
        <p:nvSpPr>
          <p:cNvPr id="4" name="3 - Θέση κειμένου"/>
          <p:cNvSpPr>
            <a:spLocks noGrp="1"/>
          </p:cNvSpPr>
          <p:nvPr>
            <p:ph type="body" sz="half" idx="3"/>
          </p:nvPr>
        </p:nvSpPr>
        <p:spPr>
          <a:xfrm>
            <a:off x="4714876" y="714356"/>
            <a:ext cx="3931920" cy="792162"/>
          </a:xfrm>
        </p:spPr>
        <p:txBody>
          <a:bodyPr>
            <a:normAutofit fontScale="92500" lnSpcReduction="10000"/>
          </a:bodyPr>
          <a:lstStyle/>
          <a:p>
            <a:pPr algn="ctr"/>
            <a:r>
              <a:rPr lang="el-GR" dirty="0" smtClean="0"/>
              <a:t>ΕΥΡΕΣΗ ΜΕΣΟΥ ΟΡΟΥ </a:t>
            </a:r>
            <a:r>
              <a:rPr lang="el-GR" dirty="0" smtClean="0">
                <a:solidFill>
                  <a:srgbClr val="FF0000"/>
                </a:solidFill>
              </a:rPr>
              <a:t>ΑΝΑ ΣΤΗΛΗ</a:t>
            </a:r>
          </a:p>
          <a:p>
            <a:endParaRPr lang="el-GR" dirty="0"/>
          </a:p>
        </p:txBody>
      </p:sp>
      <p:sp>
        <p:nvSpPr>
          <p:cNvPr id="5" name="4 - Θέση περιεχομένου"/>
          <p:cNvSpPr>
            <a:spLocks noGrp="1"/>
          </p:cNvSpPr>
          <p:nvPr>
            <p:ph sz="quarter" idx="2"/>
          </p:nvPr>
        </p:nvSpPr>
        <p:spPr>
          <a:xfrm>
            <a:off x="607224" y="1857364"/>
            <a:ext cx="3931920" cy="3080396"/>
          </a:xfrm>
        </p:spPr>
        <p:txBody>
          <a:bodyPr>
            <a:normAutofit fontScale="92500" lnSpcReduction="10000"/>
          </a:bodyPr>
          <a:lstStyle/>
          <a:p>
            <a:r>
              <a:rPr lang="el-GR" sz="2200" b="1" dirty="0" smtClean="0"/>
              <a:t>Για</a:t>
            </a:r>
            <a:r>
              <a:rPr lang="el-GR" sz="2200" dirty="0" smtClean="0"/>
              <a:t> Ι </a:t>
            </a:r>
            <a:r>
              <a:rPr lang="el-GR" sz="2200" b="1" dirty="0" smtClean="0"/>
              <a:t>από</a:t>
            </a:r>
            <a:r>
              <a:rPr lang="el-GR" sz="2200" dirty="0" smtClean="0"/>
              <a:t> 1 </a:t>
            </a:r>
            <a:r>
              <a:rPr lang="el-GR" sz="2200" b="1" dirty="0" smtClean="0"/>
              <a:t>μέχρι</a:t>
            </a:r>
            <a:r>
              <a:rPr lang="el-GR" sz="2200" dirty="0" smtClean="0"/>
              <a:t>  Ν</a:t>
            </a:r>
            <a:br>
              <a:rPr lang="el-GR" sz="2200" dirty="0" smtClean="0"/>
            </a:br>
            <a:r>
              <a:rPr lang="el-GR" sz="2200" dirty="0" smtClean="0"/>
              <a:t>        S</a:t>
            </a:r>
            <a:r>
              <a:rPr lang="el-GR" sz="2200" b="1" dirty="0" smtClean="0"/>
              <a:t>←</a:t>
            </a:r>
            <a:r>
              <a:rPr lang="el-GR" sz="2200" dirty="0" smtClean="0"/>
              <a:t>0</a:t>
            </a:r>
            <a:br>
              <a:rPr lang="el-GR" sz="2200" dirty="0" smtClean="0"/>
            </a:br>
            <a:r>
              <a:rPr lang="el-GR" sz="2200" dirty="0" smtClean="0"/>
              <a:t>     </a:t>
            </a:r>
            <a:r>
              <a:rPr lang="el-GR" sz="2200" b="1" dirty="0" smtClean="0"/>
              <a:t>Για</a:t>
            </a:r>
            <a:r>
              <a:rPr lang="el-GR" sz="2200" dirty="0" smtClean="0"/>
              <a:t> J </a:t>
            </a:r>
            <a:r>
              <a:rPr lang="el-GR" sz="2200" b="1" dirty="0" smtClean="0"/>
              <a:t>από</a:t>
            </a:r>
            <a:r>
              <a:rPr lang="el-GR" sz="2200" dirty="0" smtClean="0"/>
              <a:t> 1 </a:t>
            </a:r>
            <a:r>
              <a:rPr lang="el-GR" sz="2200" b="1" dirty="0" smtClean="0"/>
              <a:t>μέχρι</a:t>
            </a:r>
            <a:r>
              <a:rPr lang="el-GR" sz="2200" dirty="0" smtClean="0"/>
              <a:t>  M</a:t>
            </a:r>
            <a:br>
              <a:rPr lang="el-GR" sz="2200" dirty="0" smtClean="0"/>
            </a:br>
            <a:r>
              <a:rPr lang="el-GR" sz="2200" dirty="0" smtClean="0"/>
              <a:t>      S</a:t>
            </a:r>
            <a:r>
              <a:rPr lang="el-GR" sz="2200" b="1" dirty="0" smtClean="0"/>
              <a:t>←</a:t>
            </a:r>
            <a:r>
              <a:rPr lang="el-GR" sz="2200" dirty="0" smtClean="0"/>
              <a:t>S</a:t>
            </a:r>
            <a:r>
              <a:rPr lang="el-GR" sz="2200" b="1" dirty="0" smtClean="0"/>
              <a:t>+</a:t>
            </a:r>
            <a:r>
              <a:rPr lang="el-GR" sz="2200" dirty="0" smtClean="0"/>
              <a:t>A</a:t>
            </a:r>
            <a:r>
              <a:rPr lang="el-GR" sz="2200" b="1" dirty="0" smtClean="0"/>
              <a:t>[</a:t>
            </a:r>
            <a:r>
              <a:rPr lang="el-GR" sz="2200" dirty="0" smtClean="0"/>
              <a:t>I</a:t>
            </a:r>
            <a:r>
              <a:rPr lang="el-GR" sz="2200" b="1" dirty="0" smtClean="0"/>
              <a:t>,</a:t>
            </a:r>
            <a:r>
              <a:rPr lang="el-GR" sz="2200" dirty="0" smtClean="0"/>
              <a:t>J</a:t>
            </a:r>
            <a:r>
              <a:rPr lang="el-GR" sz="2200" b="1" dirty="0" smtClean="0"/>
              <a:t>]</a:t>
            </a:r>
            <a:r>
              <a:rPr lang="el-GR" sz="2200" dirty="0" smtClean="0"/>
              <a:t/>
            </a:r>
            <a:br>
              <a:rPr lang="el-GR" sz="2200" dirty="0" smtClean="0"/>
            </a:br>
            <a:r>
              <a:rPr lang="el-GR" sz="2200" dirty="0" smtClean="0"/>
              <a:t>     </a:t>
            </a:r>
            <a:r>
              <a:rPr lang="el-GR" sz="2200" b="1" dirty="0" err="1" smtClean="0"/>
              <a:t>Τέλος_επανάληψης</a:t>
            </a:r>
            <a:r>
              <a:rPr lang="el-GR" sz="2200" dirty="0" smtClean="0"/>
              <a:t/>
            </a:r>
            <a:br>
              <a:rPr lang="el-GR" sz="2200" dirty="0" smtClean="0"/>
            </a:br>
            <a:r>
              <a:rPr lang="el-GR" sz="2200" dirty="0" smtClean="0"/>
              <a:t>     B</a:t>
            </a:r>
            <a:r>
              <a:rPr lang="el-GR" sz="2200" b="1" dirty="0" smtClean="0"/>
              <a:t>[</a:t>
            </a:r>
            <a:r>
              <a:rPr lang="el-GR" sz="2200" dirty="0" smtClean="0"/>
              <a:t>I</a:t>
            </a:r>
            <a:r>
              <a:rPr lang="el-GR" sz="2200" b="1" dirty="0" smtClean="0"/>
              <a:t>]</a:t>
            </a:r>
            <a:r>
              <a:rPr lang="el-GR" sz="2200" b="1" dirty="0" err="1" smtClean="0"/>
              <a:t>←</a:t>
            </a:r>
            <a:r>
              <a:rPr lang="el-GR" sz="2200" dirty="0" err="1" smtClean="0"/>
              <a:t>S</a:t>
            </a:r>
            <a:r>
              <a:rPr lang="el-GR" sz="2200" b="1" dirty="0" smtClean="0"/>
              <a:t>/</a:t>
            </a:r>
            <a:r>
              <a:rPr lang="el-GR" sz="2200" dirty="0" smtClean="0"/>
              <a:t>M</a:t>
            </a:r>
            <a:br>
              <a:rPr lang="el-GR" sz="2200" dirty="0" smtClean="0"/>
            </a:br>
            <a:r>
              <a:rPr lang="el-GR" sz="2200" dirty="0" smtClean="0"/>
              <a:t> </a:t>
            </a:r>
            <a:r>
              <a:rPr lang="el-GR" sz="2200" b="1" dirty="0" err="1" smtClean="0"/>
              <a:t>Τέλος_επανάληψης</a:t>
            </a:r>
            <a:r>
              <a:rPr lang="el-GR" dirty="0" smtClean="0"/>
              <a:t/>
            </a:r>
            <a:br>
              <a:rPr lang="el-GR" dirty="0" smtClean="0"/>
            </a:br>
            <a:r>
              <a:rPr lang="el-GR" dirty="0" smtClean="0"/>
              <a:t/>
            </a:r>
            <a:br>
              <a:rPr lang="el-GR" dirty="0" smtClean="0"/>
            </a:br>
            <a:r>
              <a:rPr lang="el-GR" dirty="0" smtClean="0"/>
              <a:t>    </a:t>
            </a:r>
            <a:br>
              <a:rPr lang="el-GR" dirty="0" smtClean="0"/>
            </a:br>
            <a:endParaRPr lang="el-GR" dirty="0"/>
          </a:p>
        </p:txBody>
      </p:sp>
      <p:sp>
        <p:nvSpPr>
          <p:cNvPr id="6" name="5 - Θέση περιεχομένου"/>
          <p:cNvSpPr>
            <a:spLocks noGrp="1"/>
          </p:cNvSpPr>
          <p:nvPr>
            <p:ph sz="quarter" idx="4"/>
          </p:nvPr>
        </p:nvSpPr>
        <p:spPr>
          <a:xfrm>
            <a:off x="4652169" y="1785926"/>
            <a:ext cx="3931920" cy="3151834"/>
          </a:xfrm>
        </p:spPr>
        <p:txBody>
          <a:bodyPr>
            <a:normAutofit/>
          </a:bodyPr>
          <a:lstStyle/>
          <a:p>
            <a:r>
              <a:rPr lang="el-GR" sz="2000" dirty="0" smtClean="0"/>
              <a:t> </a:t>
            </a:r>
            <a:r>
              <a:rPr lang="el-GR" sz="2000" b="1" dirty="0" smtClean="0"/>
              <a:t>Για</a:t>
            </a:r>
            <a:r>
              <a:rPr lang="el-GR" sz="2000" dirty="0" smtClean="0"/>
              <a:t> J </a:t>
            </a:r>
            <a:r>
              <a:rPr lang="el-GR" sz="2000" b="1" dirty="0" smtClean="0"/>
              <a:t>από</a:t>
            </a:r>
            <a:r>
              <a:rPr lang="el-GR" sz="2000" dirty="0" smtClean="0"/>
              <a:t> 1 </a:t>
            </a:r>
            <a:r>
              <a:rPr lang="el-GR" sz="2000" b="1" dirty="0" smtClean="0"/>
              <a:t>μέχρι</a:t>
            </a:r>
            <a:r>
              <a:rPr lang="el-GR" sz="2000" dirty="0" smtClean="0"/>
              <a:t>  M</a:t>
            </a:r>
            <a:br>
              <a:rPr lang="el-GR" sz="2000" dirty="0" smtClean="0"/>
            </a:br>
            <a:r>
              <a:rPr lang="el-GR" sz="2000" dirty="0" smtClean="0"/>
              <a:t>        S</a:t>
            </a:r>
            <a:r>
              <a:rPr lang="el-GR" sz="2000" b="1" dirty="0" smtClean="0"/>
              <a:t>←</a:t>
            </a:r>
            <a:r>
              <a:rPr lang="el-GR" sz="2000" dirty="0" smtClean="0"/>
              <a:t>0</a:t>
            </a:r>
            <a:br>
              <a:rPr lang="el-GR" sz="2000" dirty="0" smtClean="0"/>
            </a:br>
            <a:r>
              <a:rPr lang="el-GR" sz="2000" dirty="0" smtClean="0"/>
              <a:t>     </a:t>
            </a:r>
            <a:r>
              <a:rPr lang="el-GR" sz="2000" b="1" dirty="0" smtClean="0"/>
              <a:t>Για</a:t>
            </a:r>
            <a:r>
              <a:rPr lang="el-GR" sz="2000" dirty="0" smtClean="0"/>
              <a:t> I </a:t>
            </a:r>
            <a:r>
              <a:rPr lang="el-GR" sz="2000" b="1" dirty="0" smtClean="0"/>
              <a:t>από</a:t>
            </a:r>
            <a:r>
              <a:rPr lang="el-GR" sz="2000" dirty="0" smtClean="0"/>
              <a:t> 1 </a:t>
            </a:r>
            <a:r>
              <a:rPr lang="el-GR" sz="2000" b="1" dirty="0" smtClean="0"/>
              <a:t>μέχρι</a:t>
            </a:r>
            <a:r>
              <a:rPr lang="el-GR" sz="2000" dirty="0" smtClean="0"/>
              <a:t>  N</a:t>
            </a:r>
            <a:br>
              <a:rPr lang="el-GR" sz="2000" dirty="0" smtClean="0"/>
            </a:br>
            <a:r>
              <a:rPr lang="el-GR" sz="2000" dirty="0" smtClean="0"/>
              <a:t>      S</a:t>
            </a:r>
            <a:r>
              <a:rPr lang="el-GR" sz="2000" b="1" dirty="0" smtClean="0"/>
              <a:t>←</a:t>
            </a:r>
            <a:r>
              <a:rPr lang="el-GR" sz="2000" dirty="0" smtClean="0"/>
              <a:t>S</a:t>
            </a:r>
            <a:r>
              <a:rPr lang="el-GR" sz="2000" b="1" dirty="0" smtClean="0"/>
              <a:t>+</a:t>
            </a:r>
            <a:r>
              <a:rPr lang="el-GR" sz="2000" dirty="0" smtClean="0"/>
              <a:t>A</a:t>
            </a:r>
            <a:r>
              <a:rPr lang="el-GR" sz="2000" b="1" dirty="0" smtClean="0"/>
              <a:t>[</a:t>
            </a:r>
            <a:r>
              <a:rPr lang="el-GR" sz="2000" dirty="0" smtClean="0"/>
              <a:t>I</a:t>
            </a:r>
            <a:r>
              <a:rPr lang="el-GR" sz="2000" b="1" dirty="0" smtClean="0"/>
              <a:t>,</a:t>
            </a:r>
            <a:r>
              <a:rPr lang="el-GR" sz="2000" dirty="0" smtClean="0"/>
              <a:t>J</a:t>
            </a:r>
            <a:r>
              <a:rPr lang="el-GR" sz="2000" b="1" dirty="0" smtClean="0"/>
              <a:t>]</a:t>
            </a:r>
            <a:r>
              <a:rPr lang="el-GR" sz="2000" dirty="0" smtClean="0"/>
              <a:t/>
            </a:r>
            <a:br>
              <a:rPr lang="el-GR" sz="2000" dirty="0" smtClean="0"/>
            </a:br>
            <a:r>
              <a:rPr lang="el-GR" sz="2000" dirty="0" smtClean="0"/>
              <a:t>     </a:t>
            </a:r>
            <a:r>
              <a:rPr lang="el-GR" sz="2000" b="1" dirty="0" err="1" smtClean="0"/>
              <a:t>Τέλος_επανάληψης</a:t>
            </a:r>
            <a:r>
              <a:rPr lang="el-GR" sz="2000" dirty="0" smtClean="0"/>
              <a:t/>
            </a:r>
            <a:br>
              <a:rPr lang="el-GR" sz="2000" dirty="0" smtClean="0"/>
            </a:br>
            <a:r>
              <a:rPr lang="el-GR" sz="2000" dirty="0" smtClean="0"/>
              <a:t>     G</a:t>
            </a:r>
            <a:r>
              <a:rPr lang="el-GR" sz="2000" b="1" dirty="0" smtClean="0"/>
              <a:t>[</a:t>
            </a:r>
            <a:r>
              <a:rPr lang="el-GR" sz="2000" dirty="0" smtClean="0"/>
              <a:t>J</a:t>
            </a:r>
            <a:r>
              <a:rPr lang="el-GR" sz="2000" b="1" dirty="0" smtClean="0"/>
              <a:t>]</a:t>
            </a:r>
            <a:r>
              <a:rPr lang="el-GR" sz="2000" b="1" dirty="0" err="1" smtClean="0"/>
              <a:t>←</a:t>
            </a:r>
            <a:r>
              <a:rPr lang="el-GR" sz="2000" dirty="0" err="1" smtClean="0"/>
              <a:t>S</a:t>
            </a:r>
            <a:r>
              <a:rPr lang="el-GR" sz="2000" b="1" dirty="0" smtClean="0"/>
              <a:t>/</a:t>
            </a:r>
            <a:r>
              <a:rPr lang="el-GR" sz="2000" dirty="0" smtClean="0"/>
              <a:t>N</a:t>
            </a:r>
            <a:br>
              <a:rPr lang="el-GR" sz="2000" dirty="0" smtClean="0"/>
            </a:br>
            <a:r>
              <a:rPr lang="el-GR" sz="2000" dirty="0" smtClean="0"/>
              <a:t> </a:t>
            </a:r>
            <a:r>
              <a:rPr lang="el-GR" sz="2000" b="1" dirty="0" err="1" smtClean="0"/>
              <a:t>Τέλος_επανάληψης</a:t>
            </a:r>
            <a:endParaRPr lang="el-G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ΔΙΣΔΙΑΣΤΑΤΟΙ ΠΙΝΑΚΕΣ</a:t>
            </a:r>
            <a:endParaRPr lang="el-GR" dirty="0"/>
          </a:p>
        </p:txBody>
      </p:sp>
      <p:sp>
        <p:nvSpPr>
          <p:cNvPr id="3" name="2 - Θέση κειμένου"/>
          <p:cNvSpPr>
            <a:spLocks noGrp="1"/>
          </p:cNvSpPr>
          <p:nvPr>
            <p:ph type="body" idx="1"/>
          </p:nvPr>
        </p:nvSpPr>
        <p:spPr/>
        <p:txBody>
          <a:bodyPr>
            <a:normAutofit fontScale="92500" lnSpcReduction="10000"/>
          </a:bodyPr>
          <a:lstStyle/>
          <a:p>
            <a:pPr algn="ctr"/>
            <a:r>
              <a:rPr lang="el-GR" dirty="0" smtClean="0"/>
              <a:t>ΕΥΡΕΣΗ ΜΕΓΙΣΤΟΥ </a:t>
            </a:r>
            <a:r>
              <a:rPr lang="el-GR" dirty="0" smtClean="0">
                <a:solidFill>
                  <a:srgbClr val="FF0000"/>
                </a:solidFill>
              </a:rPr>
              <a:t>ΑΝΑ ΓΡΑΜΜΗ</a:t>
            </a:r>
            <a:endParaRPr lang="el-GR" dirty="0">
              <a:solidFill>
                <a:srgbClr val="FF0000"/>
              </a:solidFill>
            </a:endParaRPr>
          </a:p>
        </p:txBody>
      </p:sp>
      <p:sp>
        <p:nvSpPr>
          <p:cNvPr id="4" name="3 - Θέση κειμένου"/>
          <p:cNvSpPr>
            <a:spLocks noGrp="1"/>
          </p:cNvSpPr>
          <p:nvPr>
            <p:ph type="body" sz="half" idx="3"/>
          </p:nvPr>
        </p:nvSpPr>
        <p:spPr>
          <a:xfrm>
            <a:off x="4714876" y="714356"/>
            <a:ext cx="3931920" cy="792162"/>
          </a:xfrm>
        </p:spPr>
        <p:txBody>
          <a:bodyPr>
            <a:normAutofit fontScale="92500" lnSpcReduction="10000"/>
          </a:bodyPr>
          <a:lstStyle/>
          <a:p>
            <a:pPr algn="ctr"/>
            <a:r>
              <a:rPr lang="el-GR" dirty="0" smtClean="0"/>
              <a:t>ΕΥΡΕΣΗ ΜΕΓΙΣΤΟΥ </a:t>
            </a:r>
            <a:r>
              <a:rPr lang="el-GR" dirty="0" smtClean="0">
                <a:solidFill>
                  <a:srgbClr val="FF0000"/>
                </a:solidFill>
              </a:rPr>
              <a:t>ΑΝ</a:t>
            </a:r>
            <a:r>
              <a:rPr lang="el-GR" dirty="0" smtClean="0"/>
              <a:t>Α </a:t>
            </a:r>
            <a:r>
              <a:rPr lang="el-GR" dirty="0" smtClean="0">
                <a:solidFill>
                  <a:srgbClr val="FF0000"/>
                </a:solidFill>
              </a:rPr>
              <a:t>ΣΤΗΛΗ</a:t>
            </a:r>
          </a:p>
          <a:p>
            <a:endParaRPr lang="el-GR" dirty="0"/>
          </a:p>
        </p:txBody>
      </p:sp>
      <p:sp>
        <p:nvSpPr>
          <p:cNvPr id="5" name="4 - Θέση περιεχομένου"/>
          <p:cNvSpPr>
            <a:spLocks noGrp="1"/>
          </p:cNvSpPr>
          <p:nvPr>
            <p:ph sz="quarter" idx="2"/>
          </p:nvPr>
        </p:nvSpPr>
        <p:spPr>
          <a:xfrm>
            <a:off x="571472" y="1571612"/>
            <a:ext cx="4071966" cy="3489960"/>
          </a:xfrm>
        </p:spPr>
        <p:txBody>
          <a:bodyPr>
            <a:normAutofit fontScale="85000" lnSpcReduction="20000"/>
          </a:bodyPr>
          <a:lstStyle/>
          <a:p>
            <a:pPr>
              <a:lnSpc>
                <a:spcPct val="110000"/>
              </a:lnSpc>
            </a:pPr>
            <a:r>
              <a:rPr lang="el-GR" b="1" dirty="0" smtClean="0"/>
              <a:t>Για </a:t>
            </a:r>
            <a:r>
              <a:rPr lang="el-GR" dirty="0" smtClean="0"/>
              <a:t>Ι</a:t>
            </a:r>
            <a:r>
              <a:rPr lang="el-GR" b="1" dirty="0" smtClean="0"/>
              <a:t> από </a:t>
            </a:r>
            <a:r>
              <a:rPr lang="el-GR" dirty="0" smtClean="0"/>
              <a:t>1</a:t>
            </a:r>
            <a:r>
              <a:rPr lang="el-GR" b="1" dirty="0" smtClean="0"/>
              <a:t> μέχρι  </a:t>
            </a:r>
            <a:r>
              <a:rPr lang="el-GR" dirty="0" smtClean="0"/>
              <a:t>Ν</a:t>
            </a:r>
            <a:r>
              <a:rPr lang="el-GR" b="1" dirty="0" smtClean="0"/>
              <a:t/>
            </a:r>
            <a:br>
              <a:rPr lang="el-GR" b="1" dirty="0" smtClean="0"/>
            </a:br>
            <a:r>
              <a:rPr lang="el-GR" b="1" dirty="0" smtClean="0"/>
              <a:t>     </a:t>
            </a:r>
            <a:r>
              <a:rPr lang="el-GR" dirty="0" smtClean="0"/>
              <a:t>MAX←A[I,1]</a:t>
            </a:r>
            <a:r>
              <a:rPr lang="el-GR" b="1" dirty="0" smtClean="0"/>
              <a:t/>
            </a:r>
            <a:br>
              <a:rPr lang="el-GR" b="1" dirty="0" smtClean="0"/>
            </a:br>
            <a:r>
              <a:rPr lang="el-GR" b="1" dirty="0" smtClean="0"/>
              <a:t>     Για </a:t>
            </a:r>
            <a:r>
              <a:rPr lang="el-GR" dirty="0" smtClean="0"/>
              <a:t>J</a:t>
            </a:r>
            <a:r>
              <a:rPr lang="el-GR" b="1" dirty="0" smtClean="0"/>
              <a:t> από </a:t>
            </a:r>
            <a:r>
              <a:rPr lang="el-GR" dirty="0" smtClean="0"/>
              <a:t>1</a:t>
            </a:r>
            <a:r>
              <a:rPr lang="el-GR" b="1" dirty="0" smtClean="0"/>
              <a:t> μέχρι  </a:t>
            </a:r>
            <a:r>
              <a:rPr lang="el-GR" dirty="0" smtClean="0"/>
              <a:t>M</a:t>
            </a:r>
            <a:r>
              <a:rPr lang="el-GR" b="1" dirty="0" smtClean="0"/>
              <a:t/>
            </a:r>
            <a:br>
              <a:rPr lang="el-GR" b="1" dirty="0" smtClean="0"/>
            </a:br>
            <a:r>
              <a:rPr lang="el-GR" b="1" dirty="0" smtClean="0"/>
              <a:t>      Αν </a:t>
            </a:r>
            <a:r>
              <a:rPr lang="el-GR" dirty="0" smtClean="0"/>
              <a:t>A[I,J] &gt;MAX</a:t>
            </a:r>
            <a:r>
              <a:rPr lang="el-GR" b="1" dirty="0" smtClean="0"/>
              <a:t> τότε</a:t>
            </a:r>
            <a:br>
              <a:rPr lang="el-GR" b="1" dirty="0" smtClean="0"/>
            </a:br>
            <a:r>
              <a:rPr lang="el-GR" b="1" dirty="0" smtClean="0"/>
              <a:t>        </a:t>
            </a:r>
            <a:r>
              <a:rPr lang="el-GR" dirty="0" smtClean="0"/>
              <a:t>MAX←A[I,J]</a:t>
            </a:r>
            <a:r>
              <a:rPr lang="el-GR" b="1" dirty="0" smtClean="0"/>
              <a:t/>
            </a:r>
            <a:br>
              <a:rPr lang="el-GR" b="1" dirty="0" smtClean="0"/>
            </a:br>
            <a:r>
              <a:rPr lang="el-GR" b="1" dirty="0" smtClean="0"/>
              <a:t>      </a:t>
            </a:r>
            <a:r>
              <a:rPr lang="el-GR" b="1" dirty="0" err="1" smtClean="0"/>
              <a:t>Τέλος_αν</a:t>
            </a:r>
            <a:r>
              <a:rPr lang="el-GR" b="1" dirty="0" smtClean="0"/>
              <a:t/>
            </a:r>
            <a:br>
              <a:rPr lang="el-GR" b="1" dirty="0" smtClean="0"/>
            </a:br>
            <a:r>
              <a:rPr lang="el-GR" b="1" dirty="0" smtClean="0"/>
              <a:t>     </a:t>
            </a:r>
            <a:r>
              <a:rPr lang="el-GR" b="1" dirty="0" err="1" smtClean="0"/>
              <a:t>Τέλος_επανάληψης</a:t>
            </a:r>
            <a:endParaRPr lang="el-GR" b="1" dirty="0" smtClean="0"/>
          </a:p>
          <a:p>
            <a:pPr>
              <a:lnSpc>
                <a:spcPct val="110000"/>
              </a:lnSpc>
            </a:pPr>
            <a:r>
              <a:rPr lang="en-US" b="1" dirty="0" smtClean="0"/>
              <a:t>     </a:t>
            </a:r>
            <a:r>
              <a:rPr lang="en-US" dirty="0" smtClean="0"/>
              <a:t>B[I]</a:t>
            </a:r>
            <a:r>
              <a:rPr lang="el-GR" dirty="0" smtClean="0"/>
              <a:t> ← </a:t>
            </a:r>
            <a:r>
              <a:rPr lang="en-US" dirty="0" smtClean="0"/>
              <a:t>MAX </a:t>
            </a:r>
            <a:r>
              <a:rPr lang="el-GR" b="1" dirty="0" smtClean="0"/>
              <a:t/>
            </a:r>
            <a:br>
              <a:rPr lang="el-GR" b="1" dirty="0" smtClean="0"/>
            </a:br>
            <a:r>
              <a:rPr lang="el-GR" b="1" dirty="0" smtClean="0"/>
              <a:t> </a:t>
            </a:r>
            <a:r>
              <a:rPr lang="el-GR" b="1" dirty="0" err="1" smtClean="0"/>
              <a:t>Τέλος_επανάληψης</a:t>
            </a:r>
            <a:r>
              <a:rPr lang="el-GR" b="1" dirty="0" smtClean="0"/>
              <a:t/>
            </a:r>
            <a:br>
              <a:rPr lang="el-GR" b="1" dirty="0" smtClean="0"/>
            </a:br>
            <a:r>
              <a:rPr lang="el-GR" dirty="0" smtClean="0"/>
              <a:t/>
            </a:r>
            <a:br>
              <a:rPr lang="el-GR" dirty="0" smtClean="0"/>
            </a:br>
            <a:r>
              <a:rPr lang="el-GR" dirty="0" smtClean="0"/>
              <a:t> </a:t>
            </a:r>
            <a:endParaRPr lang="el-GR" dirty="0"/>
          </a:p>
        </p:txBody>
      </p:sp>
      <p:sp>
        <p:nvSpPr>
          <p:cNvPr id="6" name="5 - Θέση περιεχομένου"/>
          <p:cNvSpPr>
            <a:spLocks noGrp="1"/>
          </p:cNvSpPr>
          <p:nvPr>
            <p:ph sz="quarter" idx="4"/>
          </p:nvPr>
        </p:nvSpPr>
        <p:spPr>
          <a:xfrm>
            <a:off x="4652169" y="1447800"/>
            <a:ext cx="3931920" cy="3124208"/>
          </a:xfrm>
        </p:spPr>
        <p:txBody>
          <a:bodyPr>
            <a:normAutofit/>
          </a:bodyPr>
          <a:lstStyle/>
          <a:p>
            <a:r>
              <a:rPr lang="el-GR" sz="2000" dirty="0" smtClean="0"/>
              <a:t> </a:t>
            </a:r>
            <a:r>
              <a:rPr lang="el-GR" sz="2000" b="1" dirty="0" smtClean="0"/>
              <a:t>Για</a:t>
            </a:r>
            <a:r>
              <a:rPr lang="el-GR" sz="2000" dirty="0" smtClean="0"/>
              <a:t> J </a:t>
            </a:r>
            <a:r>
              <a:rPr lang="el-GR" sz="2000" b="1" dirty="0" smtClean="0"/>
              <a:t>από</a:t>
            </a:r>
            <a:r>
              <a:rPr lang="el-GR" sz="2000" dirty="0" smtClean="0"/>
              <a:t> 1 </a:t>
            </a:r>
            <a:r>
              <a:rPr lang="el-GR" sz="2000" b="1" dirty="0" smtClean="0"/>
              <a:t>μέχρι</a:t>
            </a:r>
            <a:r>
              <a:rPr lang="el-GR" sz="2000" dirty="0" smtClean="0"/>
              <a:t>  M</a:t>
            </a:r>
            <a:br>
              <a:rPr lang="el-GR" sz="2000" dirty="0" smtClean="0"/>
            </a:br>
            <a:r>
              <a:rPr lang="el-GR" sz="2000" dirty="0" smtClean="0"/>
              <a:t>     MAX</a:t>
            </a:r>
            <a:r>
              <a:rPr lang="el-GR" sz="2000" b="1" dirty="0" smtClean="0"/>
              <a:t>←</a:t>
            </a:r>
            <a:r>
              <a:rPr lang="el-GR" sz="2000" dirty="0" smtClean="0"/>
              <a:t>A</a:t>
            </a:r>
            <a:r>
              <a:rPr lang="el-GR" sz="2000" b="1" dirty="0" smtClean="0"/>
              <a:t>[</a:t>
            </a:r>
            <a:r>
              <a:rPr lang="el-GR" sz="2000" dirty="0" smtClean="0"/>
              <a:t>1</a:t>
            </a:r>
            <a:r>
              <a:rPr lang="el-GR" sz="2000" b="1" dirty="0" smtClean="0"/>
              <a:t>,</a:t>
            </a:r>
            <a:r>
              <a:rPr lang="el-GR" sz="2000" dirty="0" smtClean="0"/>
              <a:t>J</a:t>
            </a:r>
            <a:r>
              <a:rPr lang="el-GR" sz="2000" b="1" dirty="0" smtClean="0"/>
              <a:t>]</a:t>
            </a:r>
            <a:r>
              <a:rPr lang="el-GR" sz="2000" dirty="0" smtClean="0"/>
              <a:t/>
            </a:r>
            <a:br>
              <a:rPr lang="el-GR" sz="2000" dirty="0" smtClean="0"/>
            </a:br>
            <a:r>
              <a:rPr lang="el-GR" sz="2000" dirty="0" smtClean="0"/>
              <a:t>     </a:t>
            </a:r>
            <a:r>
              <a:rPr lang="el-GR" sz="2000" b="1" dirty="0" smtClean="0"/>
              <a:t>Για</a:t>
            </a:r>
            <a:r>
              <a:rPr lang="el-GR" sz="2000" dirty="0" smtClean="0"/>
              <a:t> I </a:t>
            </a:r>
            <a:r>
              <a:rPr lang="el-GR" sz="2000" b="1" dirty="0" smtClean="0"/>
              <a:t>από</a:t>
            </a:r>
            <a:r>
              <a:rPr lang="el-GR" sz="2000" dirty="0" smtClean="0"/>
              <a:t> 1 </a:t>
            </a:r>
            <a:r>
              <a:rPr lang="el-GR" sz="2000" b="1" dirty="0" smtClean="0"/>
              <a:t>μέχρι</a:t>
            </a:r>
            <a:r>
              <a:rPr lang="el-GR" sz="2000" dirty="0" smtClean="0"/>
              <a:t>  N</a:t>
            </a:r>
            <a:br>
              <a:rPr lang="el-GR" sz="2000" dirty="0" smtClean="0"/>
            </a:br>
            <a:r>
              <a:rPr lang="el-GR" sz="2000" dirty="0" smtClean="0"/>
              <a:t>      </a:t>
            </a:r>
            <a:r>
              <a:rPr lang="el-GR" sz="2000" b="1" dirty="0" smtClean="0"/>
              <a:t>Αν</a:t>
            </a:r>
            <a:r>
              <a:rPr lang="el-GR" sz="2000" dirty="0" smtClean="0"/>
              <a:t> A</a:t>
            </a:r>
            <a:r>
              <a:rPr lang="el-GR" sz="2000" b="1" dirty="0" smtClean="0"/>
              <a:t>[</a:t>
            </a:r>
            <a:r>
              <a:rPr lang="el-GR" sz="2000" dirty="0" smtClean="0"/>
              <a:t>I</a:t>
            </a:r>
            <a:r>
              <a:rPr lang="el-GR" sz="2000" b="1" dirty="0" smtClean="0"/>
              <a:t>,</a:t>
            </a:r>
            <a:r>
              <a:rPr lang="el-GR" sz="2000" dirty="0" smtClean="0"/>
              <a:t>J</a:t>
            </a:r>
            <a:r>
              <a:rPr lang="el-GR" sz="2000" b="1" dirty="0" smtClean="0"/>
              <a:t>]</a:t>
            </a:r>
            <a:r>
              <a:rPr lang="el-GR" sz="2000" dirty="0" smtClean="0"/>
              <a:t> </a:t>
            </a:r>
            <a:r>
              <a:rPr lang="el-GR" sz="2000" b="1" dirty="0" smtClean="0"/>
              <a:t>&gt;</a:t>
            </a:r>
            <a:r>
              <a:rPr lang="el-GR" sz="2000" dirty="0" smtClean="0"/>
              <a:t>MAX </a:t>
            </a:r>
            <a:r>
              <a:rPr lang="el-GR" sz="2000" b="1" dirty="0" smtClean="0"/>
              <a:t>τότε</a:t>
            </a:r>
            <a:r>
              <a:rPr lang="el-GR" sz="2000" dirty="0" smtClean="0"/>
              <a:t/>
            </a:r>
            <a:br>
              <a:rPr lang="el-GR" sz="2000" dirty="0" smtClean="0"/>
            </a:br>
            <a:r>
              <a:rPr lang="el-GR" sz="2000" dirty="0" smtClean="0"/>
              <a:t>        MAX</a:t>
            </a:r>
            <a:r>
              <a:rPr lang="el-GR" sz="2000" b="1" dirty="0" smtClean="0"/>
              <a:t>←</a:t>
            </a:r>
            <a:r>
              <a:rPr lang="el-GR" sz="2000" dirty="0" smtClean="0"/>
              <a:t>A</a:t>
            </a:r>
            <a:r>
              <a:rPr lang="el-GR" sz="2000" b="1" dirty="0" smtClean="0"/>
              <a:t>[</a:t>
            </a:r>
            <a:r>
              <a:rPr lang="el-GR" sz="2000" dirty="0" smtClean="0"/>
              <a:t>I</a:t>
            </a:r>
            <a:r>
              <a:rPr lang="el-GR" sz="2000" b="1" dirty="0" smtClean="0"/>
              <a:t>,</a:t>
            </a:r>
            <a:r>
              <a:rPr lang="el-GR" sz="2000" dirty="0" smtClean="0"/>
              <a:t>J</a:t>
            </a:r>
            <a:r>
              <a:rPr lang="el-GR" sz="2000" b="1" dirty="0" smtClean="0"/>
              <a:t>]</a:t>
            </a:r>
            <a:r>
              <a:rPr lang="el-GR" sz="2000" dirty="0" smtClean="0"/>
              <a:t/>
            </a:r>
            <a:br>
              <a:rPr lang="el-GR" sz="2000" dirty="0" smtClean="0"/>
            </a:br>
            <a:r>
              <a:rPr lang="el-GR" sz="2000" dirty="0" smtClean="0"/>
              <a:t>      </a:t>
            </a:r>
            <a:r>
              <a:rPr lang="el-GR" sz="2000" b="1" dirty="0" err="1" smtClean="0"/>
              <a:t>Τέλος_αν</a:t>
            </a:r>
            <a:r>
              <a:rPr lang="el-GR" sz="2000" dirty="0" smtClean="0"/>
              <a:t/>
            </a:r>
            <a:br>
              <a:rPr lang="el-GR" sz="2000" dirty="0" smtClean="0"/>
            </a:br>
            <a:r>
              <a:rPr lang="el-GR" sz="2000" dirty="0" smtClean="0"/>
              <a:t>     </a:t>
            </a:r>
            <a:r>
              <a:rPr lang="el-GR" sz="2000" b="1" dirty="0" err="1" smtClean="0"/>
              <a:t>Τέλος_επανάληψης</a:t>
            </a:r>
            <a:endParaRPr lang="el-GR" sz="2000" b="1" dirty="0" smtClean="0"/>
          </a:p>
          <a:p>
            <a:pPr marL="265176" lvl="2" indent="-265176">
              <a:buClr>
                <a:schemeClr val="accent1"/>
              </a:buClr>
              <a:buSzPct val="80000"/>
              <a:buNone/>
            </a:pPr>
            <a:r>
              <a:rPr lang="el-GR" sz="2000" dirty="0" smtClean="0"/>
              <a:t>        Γ</a:t>
            </a:r>
            <a:r>
              <a:rPr lang="en-US" sz="2000" dirty="0" smtClean="0"/>
              <a:t>[J]</a:t>
            </a:r>
            <a:r>
              <a:rPr lang="el-GR" sz="2000" b="1" dirty="0" smtClean="0"/>
              <a:t> ← </a:t>
            </a:r>
            <a:r>
              <a:rPr lang="en-US" sz="2000" dirty="0" smtClean="0"/>
              <a:t>MAX</a:t>
            </a:r>
            <a:endParaRPr lang="el-GR" sz="2000" dirty="0" smtClean="0"/>
          </a:p>
          <a:p>
            <a:pPr marL="265176" lvl="2" indent="-265176">
              <a:buClr>
                <a:schemeClr val="accent1"/>
              </a:buClr>
              <a:buSzPct val="80000"/>
              <a:buNone/>
            </a:pPr>
            <a:r>
              <a:rPr lang="el-GR" sz="2000" b="1" dirty="0" smtClean="0"/>
              <a:t>     </a:t>
            </a:r>
            <a:r>
              <a:rPr lang="el-GR" sz="2000" b="1" dirty="0" err="1" smtClean="0"/>
              <a:t>Τέλος_επανάληψης</a:t>
            </a:r>
            <a:r>
              <a:rPr lang="el-GR" sz="2000" dirty="0" smtClean="0"/>
              <a:t> </a:t>
            </a:r>
          </a:p>
          <a:p>
            <a:endParaRPr lang="el-GR" sz="2000" b="1"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 calcmode="lin" valueType="num">
                                      <p:cBhvr additive="base">
                                        <p:cTn id="3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1" end="1"/>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anim calcmode="lin" valueType="num">
                                      <p:cBhvr additive="base">
                                        <p:cTn id="3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ΔΙΣΔΙΑΣΤΑΤΟΙ ΠΙΝΑΚΕΣ</a:t>
            </a:r>
            <a:endParaRPr lang="el-GR" dirty="0"/>
          </a:p>
        </p:txBody>
      </p:sp>
      <p:sp>
        <p:nvSpPr>
          <p:cNvPr id="3" name="2 - Θέση κειμένου"/>
          <p:cNvSpPr>
            <a:spLocks noGrp="1"/>
          </p:cNvSpPr>
          <p:nvPr>
            <p:ph type="body" idx="1"/>
          </p:nvPr>
        </p:nvSpPr>
        <p:spPr/>
        <p:txBody>
          <a:bodyPr>
            <a:normAutofit fontScale="92500" lnSpcReduction="10000"/>
          </a:bodyPr>
          <a:lstStyle/>
          <a:p>
            <a:pPr algn="ctr"/>
            <a:r>
              <a:rPr lang="el-GR" dirty="0" smtClean="0"/>
              <a:t>ΜΕΤΡΗΣΗ </a:t>
            </a:r>
            <a:r>
              <a:rPr lang="el-GR" dirty="0" smtClean="0">
                <a:solidFill>
                  <a:srgbClr val="FF0000"/>
                </a:solidFill>
              </a:rPr>
              <a:t>ΑΝΑ ΓΡΑΜΜΗ</a:t>
            </a:r>
            <a:endParaRPr lang="el-GR" dirty="0">
              <a:solidFill>
                <a:srgbClr val="FF0000"/>
              </a:solidFill>
            </a:endParaRPr>
          </a:p>
        </p:txBody>
      </p:sp>
      <p:sp>
        <p:nvSpPr>
          <p:cNvPr id="4" name="3 - Θέση κειμένου"/>
          <p:cNvSpPr>
            <a:spLocks noGrp="1"/>
          </p:cNvSpPr>
          <p:nvPr>
            <p:ph type="body" sz="half" idx="3"/>
          </p:nvPr>
        </p:nvSpPr>
        <p:spPr>
          <a:xfrm>
            <a:off x="4786314" y="714356"/>
            <a:ext cx="3643339" cy="792162"/>
          </a:xfrm>
        </p:spPr>
        <p:txBody>
          <a:bodyPr>
            <a:normAutofit fontScale="92500" lnSpcReduction="10000"/>
          </a:bodyPr>
          <a:lstStyle/>
          <a:p>
            <a:pPr algn="ctr"/>
            <a:r>
              <a:rPr lang="el-GR" dirty="0" smtClean="0"/>
              <a:t>ΜΕΤΡΗΣΗ </a:t>
            </a:r>
            <a:r>
              <a:rPr lang="el-GR" dirty="0" smtClean="0">
                <a:solidFill>
                  <a:srgbClr val="FF0000"/>
                </a:solidFill>
              </a:rPr>
              <a:t>ΑΝΑ ΣΤΗΛΗ</a:t>
            </a:r>
          </a:p>
          <a:p>
            <a:pPr algn="ctr"/>
            <a:endParaRPr lang="el-GR" dirty="0"/>
          </a:p>
        </p:txBody>
      </p:sp>
      <p:sp>
        <p:nvSpPr>
          <p:cNvPr id="5" name="4 - Θέση περιεχομένου"/>
          <p:cNvSpPr>
            <a:spLocks noGrp="1"/>
          </p:cNvSpPr>
          <p:nvPr>
            <p:ph sz="quarter" idx="2"/>
          </p:nvPr>
        </p:nvSpPr>
        <p:spPr>
          <a:xfrm>
            <a:off x="428596" y="1428736"/>
            <a:ext cx="4357718" cy="3489960"/>
          </a:xfrm>
        </p:spPr>
        <p:txBody>
          <a:bodyPr>
            <a:normAutofit/>
          </a:bodyPr>
          <a:lstStyle/>
          <a:p>
            <a:r>
              <a:rPr lang="el-GR" sz="1800" b="1" dirty="0" smtClean="0"/>
              <a:t> Για</a:t>
            </a:r>
            <a:r>
              <a:rPr lang="el-GR" sz="1800" dirty="0" smtClean="0"/>
              <a:t> Ι </a:t>
            </a:r>
            <a:r>
              <a:rPr lang="el-GR" sz="1800" b="1" dirty="0" smtClean="0"/>
              <a:t>από</a:t>
            </a:r>
            <a:r>
              <a:rPr lang="el-GR" sz="1800" dirty="0" smtClean="0"/>
              <a:t> 1 </a:t>
            </a:r>
            <a:r>
              <a:rPr lang="el-GR" sz="1800" b="1" dirty="0" smtClean="0"/>
              <a:t>μέχρι</a:t>
            </a:r>
            <a:r>
              <a:rPr lang="el-GR" sz="1800" dirty="0" smtClean="0"/>
              <a:t>  Ν</a:t>
            </a:r>
            <a:br>
              <a:rPr lang="el-GR" sz="1800" dirty="0" smtClean="0"/>
            </a:br>
            <a:r>
              <a:rPr lang="el-GR" sz="1800" dirty="0" smtClean="0"/>
              <a:t>        Μ</a:t>
            </a:r>
            <a:r>
              <a:rPr lang="el-GR" sz="1800" b="1" dirty="0" smtClean="0"/>
              <a:t>←</a:t>
            </a:r>
            <a:r>
              <a:rPr lang="el-GR" sz="1800" dirty="0" smtClean="0"/>
              <a:t>0</a:t>
            </a:r>
            <a:br>
              <a:rPr lang="el-GR" sz="1800" dirty="0" smtClean="0"/>
            </a:br>
            <a:r>
              <a:rPr lang="el-GR" sz="1800" dirty="0" smtClean="0"/>
              <a:t>   </a:t>
            </a:r>
            <a:r>
              <a:rPr lang="el-GR" sz="1800" b="1" dirty="0" smtClean="0"/>
              <a:t>Για</a:t>
            </a:r>
            <a:r>
              <a:rPr lang="el-GR" sz="1800" dirty="0" smtClean="0"/>
              <a:t> J </a:t>
            </a:r>
            <a:r>
              <a:rPr lang="el-GR" sz="1800" b="1" dirty="0" smtClean="0"/>
              <a:t>από</a:t>
            </a:r>
            <a:r>
              <a:rPr lang="el-GR" sz="1800" dirty="0" smtClean="0"/>
              <a:t> 1 </a:t>
            </a:r>
            <a:r>
              <a:rPr lang="el-GR" sz="1800" b="1" dirty="0" smtClean="0"/>
              <a:t>μέχρι</a:t>
            </a:r>
            <a:r>
              <a:rPr lang="el-GR" sz="1800" dirty="0" smtClean="0"/>
              <a:t>  M</a:t>
            </a:r>
          </a:p>
          <a:p>
            <a:pPr lvl="1"/>
            <a:r>
              <a:rPr lang="el-GR" dirty="0" smtClean="0"/>
              <a:t> </a:t>
            </a:r>
            <a:r>
              <a:rPr lang="el-GR" b="1" dirty="0" smtClean="0"/>
              <a:t>Αν</a:t>
            </a:r>
            <a:r>
              <a:rPr lang="el-GR" dirty="0" smtClean="0"/>
              <a:t> A</a:t>
            </a:r>
            <a:r>
              <a:rPr lang="el-GR" b="1" dirty="0" smtClean="0"/>
              <a:t>[</a:t>
            </a:r>
            <a:r>
              <a:rPr lang="el-GR" dirty="0" smtClean="0"/>
              <a:t>I</a:t>
            </a:r>
            <a:r>
              <a:rPr lang="el-GR" b="1" dirty="0" smtClean="0"/>
              <a:t>,</a:t>
            </a:r>
            <a:r>
              <a:rPr lang="el-GR" dirty="0" smtClean="0"/>
              <a:t>J</a:t>
            </a:r>
            <a:r>
              <a:rPr lang="el-GR" b="1" dirty="0" smtClean="0"/>
              <a:t>]=στοιχείο τότε</a:t>
            </a:r>
          </a:p>
          <a:p>
            <a:pPr lvl="1"/>
            <a:r>
              <a:rPr lang="el-GR" dirty="0" smtClean="0"/>
              <a:t>   Μ</a:t>
            </a:r>
            <a:r>
              <a:rPr lang="el-GR" b="1" dirty="0" smtClean="0"/>
              <a:t>←</a:t>
            </a:r>
            <a:r>
              <a:rPr lang="el-GR" dirty="0" smtClean="0"/>
              <a:t>Μ+1</a:t>
            </a:r>
          </a:p>
          <a:p>
            <a:pPr lvl="1"/>
            <a:r>
              <a:rPr lang="el-GR" b="1" dirty="0" smtClean="0"/>
              <a:t> </a:t>
            </a:r>
            <a:r>
              <a:rPr lang="el-GR" b="1" dirty="0" err="1" smtClean="0"/>
              <a:t>Τέλος_αν</a:t>
            </a:r>
            <a:endParaRPr lang="el-GR" b="1" dirty="0" smtClean="0"/>
          </a:p>
          <a:p>
            <a:pPr lvl="1">
              <a:buNone/>
            </a:pPr>
            <a:r>
              <a:rPr lang="el-GR" sz="1800" dirty="0" smtClean="0"/>
              <a:t>  </a:t>
            </a:r>
            <a:r>
              <a:rPr lang="el-GR" sz="1800" b="1" dirty="0" err="1" smtClean="0"/>
              <a:t>Τέλος_επανάληψης</a:t>
            </a:r>
            <a:r>
              <a:rPr lang="el-GR" sz="1800" b="1" dirty="0" smtClean="0"/>
              <a:t/>
            </a:r>
            <a:br>
              <a:rPr lang="el-GR" sz="1800" b="1" dirty="0" smtClean="0"/>
            </a:br>
            <a:r>
              <a:rPr lang="el-GR" sz="1800" b="1" dirty="0" smtClean="0"/>
              <a:t>   </a:t>
            </a:r>
            <a:r>
              <a:rPr lang="el-GR" sz="1800" dirty="0" smtClean="0"/>
              <a:t>B[I]</a:t>
            </a:r>
            <a:r>
              <a:rPr lang="el-GR" sz="1800" dirty="0" err="1" smtClean="0"/>
              <a:t>←Μ</a:t>
            </a:r>
            <a:endParaRPr lang="el-GR" sz="1800" dirty="0" smtClean="0"/>
          </a:p>
          <a:p>
            <a:pPr lvl="1">
              <a:buNone/>
            </a:pPr>
            <a:r>
              <a:rPr lang="el-GR" sz="1800" b="1" dirty="0" err="1" smtClean="0"/>
              <a:t>Τέλος_επανάληψης</a:t>
            </a:r>
            <a:r>
              <a:rPr lang="el-GR" sz="1800" dirty="0" smtClean="0"/>
              <a:t> 	</a:t>
            </a:r>
            <a:endParaRPr lang="el-GR" sz="1100" dirty="0" smtClean="0"/>
          </a:p>
          <a:p>
            <a:pPr lvl="3"/>
            <a:r>
              <a:rPr lang="el-GR" sz="1000" dirty="0" smtClean="0"/>
              <a:t>  </a:t>
            </a:r>
            <a:r>
              <a:rPr lang="el-GR" sz="1800" b="1" dirty="0" smtClean="0"/>
              <a:t>   </a:t>
            </a:r>
            <a:br>
              <a:rPr lang="el-GR" sz="1800" b="1" dirty="0" smtClean="0"/>
            </a:br>
            <a:endParaRPr lang="el-GR" sz="1800" b="1" dirty="0" smtClean="0"/>
          </a:p>
        </p:txBody>
      </p:sp>
      <p:sp>
        <p:nvSpPr>
          <p:cNvPr id="7" name="4 - Θέση περιεχομένου"/>
          <p:cNvSpPr>
            <a:spLocks noGrp="1"/>
          </p:cNvSpPr>
          <p:nvPr>
            <p:ph sz="quarter" idx="4"/>
          </p:nvPr>
        </p:nvSpPr>
        <p:spPr>
          <a:xfrm>
            <a:off x="4500562" y="1447800"/>
            <a:ext cx="4214842" cy="3489960"/>
          </a:xfrm>
        </p:spPr>
        <p:txBody>
          <a:bodyPr>
            <a:normAutofit/>
          </a:bodyPr>
          <a:lstStyle/>
          <a:p>
            <a:r>
              <a:rPr lang="el-GR" sz="1800" b="1" dirty="0" smtClean="0"/>
              <a:t> Για</a:t>
            </a:r>
            <a:r>
              <a:rPr lang="el-GR" sz="1800" dirty="0" smtClean="0"/>
              <a:t> </a:t>
            </a:r>
            <a:r>
              <a:rPr lang="en-US" sz="1800" dirty="0" smtClean="0"/>
              <a:t>J</a:t>
            </a:r>
            <a:r>
              <a:rPr lang="el-GR" sz="1800" dirty="0" smtClean="0"/>
              <a:t> </a:t>
            </a:r>
            <a:r>
              <a:rPr lang="el-GR" sz="1800" b="1" dirty="0" smtClean="0"/>
              <a:t>από</a:t>
            </a:r>
            <a:r>
              <a:rPr lang="el-GR" sz="1800" dirty="0" smtClean="0"/>
              <a:t> 1 </a:t>
            </a:r>
            <a:r>
              <a:rPr lang="el-GR" sz="1800" b="1" dirty="0" smtClean="0"/>
              <a:t>μέχρι</a:t>
            </a:r>
            <a:r>
              <a:rPr lang="el-GR" sz="1800" dirty="0" smtClean="0"/>
              <a:t>  </a:t>
            </a:r>
            <a:r>
              <a:rPr lang="en-US" sz="1800" dirty="0" smtClean="0"/>
              <a:t>M</a:t>
            </a:r>
            <a:r>
              <a:rPr lang="el-GR" sz="1800" dirty="0" smtClean="0"/>
              <a:t/>
            </a:r>
            <a:br>
              <a:rPr lang="el-GR" sz="1800" dirty="0" smtClean="0"/>
            </a:br>
            <a:r>
              <a:rPr lang="el-GR" sz="1800" dirty="0" smtClean="0"/>
              <a:t>        Μ</a:t>
            </a:r>
            <a:r>
              <a:rPr lang="el-GR" sz="1800" b="1" dirty="0" smtClean="0"/>
              <a:t>←</a:t>
            </a:r>
            <a:r>
              <a:rPr lang="el-GR" sz="1800" dirty="0" smtClean="0"/>
              <a:t>0</a:t>
            </a:r>
            <a:br>
              <a:rPr lang="el-GR" sz="1800" dirty="0" smtClean="0"/>
            </a:br>
            <a:r>
              <a:rPr lang="el-GR" sz="1800" dirty="0" smtClean="0"/>
              <a:t>   </a:t>
            </a:r>
            <a:r>
              <a:rPr lang="el-GR" sz="1800" b="1" dirty="0" smtClean="0"/>
              <a:t>Για</a:t>
            </a:r>
            <a:r>
              <a:rPr lang="el-GR" sz="1800" dirty="0" smtClean="0"/>
              <a:t> </a:t>
            </a:r>
            <a:r>
              <a:rPr lang="en-US" sz="1800" dirty="0" smtClean="0"/>
              <a:t>I</a:t>
            </a:r>
            <a:r>
              <a:rPr lang="el-GR" sz="1800" dirty="0" smtClean="0"/>
              <a:t> </a:t>
            </a:r>
            <a:r>
              <a:rPr lang="el-GR" sz="1800" b="1" dirty="0" smtClean="0"/>
              <a:t>από</a:t>
            </a:r>
            <a:r>
              <a:rPr lang="el-GR" sz="1800" dirty="0" smtClean="0"/>
              <a:t> 1 </a:t>
            </a:r>
            <a:r>
              <a:rPr lang="el-GR" sz="1800" b="1" dirty="0" smtClean="0"/>
              <a:t>μέχρι</a:t>
            </a:r>
            <a:r>
              <a:rPr lang="el-GR" sz="1800" dirty="0" smtClean="0"/>
              <a:t>  </a:t>
            </a:r>
            <a:r>
              <a:rPr lang="en-US" sz="1800" dirty="0" smtClean="0"/>
              <a:t>N</a:t>
            </a:r>
            <a:endParaRPr lang="el-GR" sz="1800" dirty="0" smtClean="0"/>
          </a:p>
          <a:p>
            <a:pPr lvl="1"/>
            <a:r>
              <a:rPr lang="el-GR" b="1" dirty="0" smtClean="0"/>
              <a:t> Αν </a:t>
            </a:r>
            <a:r>
              <a:rPr lang="el-GR" dirty="0" smtClean="0"/>
              <a:t>A</a:t>
            </a:r>
            <a:r>
              <a:rPr lang="el-GR" b="1" dirty="0" smtClean="0"/>
              <a:t>[</a:t>
            </a:r>
            <a:r>
              <a:rPr lang="el-GR" dirty="0" smtClean="0"/>
              <a:t>I</a:t>
            </a:r>
            <a:r>
              <a:rPr lang="el-GR" b="1" dirty="0" smtClean="0"/>
              <a:t>,</a:t>
            </a:r>
            <a:r>
              <a:rPr lang="el-GR" dirty="0" smtClean="0"/>
              <a:t>J</a:t>
            </a:r>
            <a:r>
              <a:rPr lang="el-GR" b="1" dirty="0" smtClean="0"/>
              <a:t>]=στοιχείο τότε</a:t>
            </a:r>
          </a:p>
          <a:p>
            <a:pPr lvl="1"/>
            <a:r>
              <a:rPr lang="el-GR" dirty="0" smtClean="0"/>
              <a:t>   Μ</a:t>
            </a:r>
            <a:r>
              <a:rPr lang="el-GR" b="1" dirty="0" smtClean="0"/>
              <a:t>←</a:t>
            </a:r>
            <a:r>
              <a:rPr lang="el-GR" dirty="0" smtClean="0"/>
              <a:t>Μ+1</a:t>
            </a:r>
          </a:p>
          <a:p>
            <a:pPr lvl="1"/>
            <a:r>
              <a:rPr lang="el-GR" b="1" dirty="0" smtClean="0"/>
              <a:t> </a:t>
            </a:r>
            <a:r>
              <a:rPr lang="el-GR" b="1" dirty="0" err="1" smtClean="0"/>
              <a:t>Τέλος_αν</a:t>
            </a:r>
            <a:endParaRPr lang="el-GR" b="1" dirty="0" smtClean="0"/>
          </a:p>
          <a:p>
            <a:pPr lvl="1">
              <a:buNone/>
            </a:pPr>
            <a:r>
              <a:rPr lang="el-GR" sz="1800" dirty="0" smtClean="0"/>
              <a:t>  </a:t>
            </a:r>
            <a:r>
              <a:rPr lang="el-GR" sz="1800" b="1" dirty="0" err="1" smtClean="0"/>
              <a:t>Τέλος_επανάληψης</a:t>
            </a:r>
            <a:r>
              <a:rPr lang="el-GR" sz="1800" b="1" dirty="0" smtClean="0"/>
              <a:t/>
            </a:r>
            <a:br>
              <a:rPr lang="el-GR" sz="1800" b="1" dirty="0" smtClean="0"/>
            </a:br>
            <a:r>
              <a:rPr lang="el-GR" sz="1800" b="1" dirty="0" smtClean="0"/>
              <a:t>  </a:t>
            </a:r>
            <a:r>
              <a:rPr lang="el-GR" sz="1800" dirty="0" smtClean="0"/>
              <a:t> B[</a:t>
            </a:r>
            <a:r>
              <a:rPr lang="en-US" sz="1800" dirty="0" smtClean="0"/>
              <a:t>J</a:t>
            </a:r>
            <a:r>
              <a:rPr lang="el-GR" sz="1800" dirty="0" smtClean="0"/>
              <a:t>]</a:t>
            </a:r>
            <a:r>
              <a:rPr lang="el-GR" sz="1800" dirty="0" err="1" smtClean="0"/>
              <a:t>←Μ</a:t>
            </a:r>
            <a:endParaRPr lang="el-GR" sz="1800" dirty="0" smtClean="0"/>
          </a:p>
          <a:p>
            <a:pPr lvl="1">
              <a:buNone/>
            </a:pPr>
            <a:r>
              <a:rPr lang="el-GR" sz="1800" b="1" dirty="0" err="1" smtClean="0"/>
              <a:t>Τέλος_επανάληψης</a:t>
            </a:r>
            <a:r>
              <a:rPr lang="el-GR" sz="1800" dirty="0" smtClean="0"/>
              <a:t> 	</a:t>
            </a:r>
            <a:endParaRPr lang="el-GR" sz="1100" dirty="0" smtClean="0"/>
          </a:p>
          <a:p>
            <a:pPr lvl="3"/>
            <a:r>
              <a:rPr lang="el-GR" sz="1000" dirty="0" smtClean="0"/>
              <a:t>  </a:t>
            </a:r>
            <a:r>
              <a:rPr lang="el-GR" sz="1800" b="1" dirty="0" smtClean="0"/>
              <a:t>   </a:t>
            </a:r>
            <a:br>
              <a:rPr lang="el-GR" sz="1800" b="1" dirty="0" smtClean="0"/>
            </a:br>
            <a:endParaRPr lang="el-GR" sz="1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additive="base">
                                        <p:cTn id="1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additive="base">
                                        <p:cTn id="2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additive="base">
                                        <p:cTn id="2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 calcmode="lin" valueType="num">
                                      <p:cBhvr additive="base">
                                        <p:cTn id="3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 calcmode="lin" valueType="num">
                                      <p:cBhvr additive="base">
                                        <p:cTn id="4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xEl>
                                              <p:pRg st="0" end="0"/>
                                            </p:txEl>
                                          </p:spTgt>
                                        </p:tgtEl>
                                        <p:attrNameLst>
                                          <p:attrName>style.visibility</p:attrName>
                                        </p:attrNameLst>
                                      </p:cBhvr>
                                      <p:to>
                                        <p:strVal val="visible"/>
                                      </p:to>
                                    </p:set>
                                    <p:anim calcmode="lin" valueType="num">
                                      <p:cBhvr additive="base">
                                        <p:cTn id="4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0" end="0"/>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7">
                                            <p:txEl>
                                              <p:pRg st="1" end="1"/>
                                            </p:txEl>
                                          </p:spTgt>
                                        </p:tgtEl>
                                        <p:attrNameLst>
                                          <p:attrName>style.visibility</p:attrName>
                                        </p:attrNameLst>
                                      </p:cBhvr>
                                      <p:to>
                                        <p:strVal val="visible"/>
                                      </p:to>
                                    </p:set>
                                    <p:anim calcmode="lin" valueType="num">
                                      <p:cBhvr additive="base">
                                        <p:cTn id="5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7">
                                            <p:txEl>
                                              <p:pRg st="1" end="1"/>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7">
                                            <p:txEl>
                                              <p:pRg st="2" end="2"/>
                                            </p:txEl>
                                          </p:spTgt>
                                        </p:tgtEl>
                                        <p:attrNameLst>
                                          <p:attrName>style.visibility</p:attrName>
                                        </p:attrNameLst>
                                      </p:cBhvr>
                                      <p:to>
                                        <p:strVal val="visible"/>
                                      </p:to>
                                    </p:set>
                                    <p:anim calcmode="lin" valueType="num">
                                      <p:cBhvr additive="base">
                                        <p:cTn id="5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7">
                                            <p:txEl>
                                              <p:pRg st="2" end="2"/>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7">
                                            <p:txEl>
                                              <p:pRg st="3" end="3"/>
                                            </p:txEl>
                                          </p:spTgt>
                                        </p:tgtEl>
                                        <p:attrNameLst>
                                          <p:attrName>style.visibility</p:attrName>
                                        </p:attrNameLst>
                                      </p:cBhvr>
                                      <p:to>
                                        <p:strVal val="visible"/>
                                      </p:to>
                                    </p:set>
                                    <p:anim calcmode="lin" valueType="num">
                                      <p:cBhvr additive="base">
                                        <p:cTn id="6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
                                            <p:txEl>
                                              <p:pRg st="3" end="3"/>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7">
                                            <p:txEl>
                                              <p:pRg st="4" end="4"/>
                                            </p:txEl>
                                          </p:spTgt>
                                        </p:tgtEl>
                                        <p:attrNameLst>
                                          <p:attrName>style.visibility</p:attrName>
                                        </p:attrNameLst>
                                      </p:cBhvr>
                                      <p:to>
                                        <p:strVal val="visible"/>
                                      </p:to>
                                    </p:set>
                                    <p:anim calcmode="lin" valueType="num">
                                      <p:cBhvr additive="base">
                                        <p:cTn id="65"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7">
                                            <p:txEl>
                                              <p:pRg st="4" end="4"/>
                                            </p:tx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7">
                                            <p:txEl>
                                              <p:pRg st="5" end="5"/>
                                            </p:txEl>
                                          </p:spTgt>
                                        </p:tgtEl>
                                        <p:attrNameLst>
                                          <p:attrName>style.visibility</p:attrName>
                                        </p:attrNameLst>
                                      </p:cBhvr>
                                      <p:to>
                                        <p:strVal val="visible"/>
                                      </p:to>
                                    </p:set>
                                    <p:anim calcmode="lin" valueType="num">
                                      <p:cBhvr additive="base">
                                        <p:cTn id="69"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7">
                                            <p:txEl>
                                              <p:pRg st="5" end="5"/>
                                            </p:tx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7">
                                            <p:txEl>
                                              <p:pRg st="6" end="6"/>
                                            </p:txEl>
                                          </p:spTgt>
                                        </p:tgtEl>
                                        <p:attrNameLst>
                                          <p:attrName>style.visibility</p:attrName>
                                        </p:attrNameLst>
                                      </p:cBhvr>
                                      <p:to>
                                        <p:strVal val="visible"/>
                                      </p:to>
                                    </p:set>
                                    <p:anim calcmode="lin" valueType="num">
                                      <p:cBhvr additive="base">
                                        <p:cTn id="7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ΔΙΣΔΙΑΣΤΑΤΟΙ ΠΙΝΑΚΕΣ</a:t>
            </a:r>
            <a:endParaRPr lang="el-GR" dirty="0"/>
          </a:p>
        </p:txBody>
      </p:sp>
      <p:sp>
        <p:nvSpPr>
          <p:cNvPr id="3" name="2 - Θέση κειμένου"/>
          <p:cNvSpPr>
            <a:spLocks noGrp="1"/>
          </p:cNvSpPr>
          <p:nvPr>
            <p:ph type="body" idx="1"/>
          </p:nvPr>
        </p:nvSpPr>
        <p:spPr/>
        <p:txBody>
          <a:bodyPr>
            <a:normAutofit fontScale="92500" lnSpcReduction="10000"/>
          </a:bodyPr>
          <a:lstStyle/>
          <a:p>
            <a:pPr algn="ctr"/>
            <a:r>
              <a:rPr lang="el-GR" dirty="0" smtClean="0"/>
              <a:t>ΤΑΞΙΝΟΜΗΣΗ </a:t>
            </a:r>
            <a:r>
              <a:rPr lang="el-GR" dirty="0" smtClean="0">
                <a:solidFill>
                  <a:srgbClr val="FF0000"/>
                </a:solidFill>
              </a:rPr>
              <a:t>ΑΝΑ ΓΡΑΜΜΗ </a:t>
            </a:r>
            <a:r>
              <a:rPr lang="el-GR" dirty="0" smtClean="0"/>
              <a:t>(Μ ΓΡΑΜΜΕΣ)</a:t>
            </a:r>
            <a:endParaRPr lang="el-GR" dirty="0"/>
          </a:p>
        </p:txBody>
      </p:sp>
      <p:sp>
        <p:nvSpPr>
          <p:cNvPr id="4" name="3 - Θέση κειμένου"/>
          <p:cNvSpPr>
            <a:spLocks noGrp="1"/>
          </p:cNvSpPr>
          <p:nvPr>
            <p:ph type="body" sz="half" idx="3"/>
          </p:nvPr>
        </p:nvSpPr>
        <p:spPr>
          <a:xfrm>
            <a:off x="4643438" y="714356"/>
            <a:ext cx="3931920" cy="792162"/>
          </a:xfrm>
        </p:spPr>
        <p:txBody>
          <a:bodyPr>
            <a:normAutofit fontScale="92500" lnSpcReduction="10000"/>
          </a:bodyPr>
          <a:lstStyle/>
          <a:p>
            <a:r>
              <a:rPr lang="el-GR" dirty="0" smtClean="0"/>
              <a:t>ΤΑΞΙΝΟΜΗΣΗ </a:t>
            </a:r>
            <a:r>
              <a:rPr lang="el-GR" dirty="0" smtClean="0">
                <a:solidFill>
                  <a:srgbClr val="FF0000"/>
                </a:solidFill>
              </a:rPr>
              <a:t>ΑΝΑ ΣΤΗΛΗ </a:t>
            </a:r>
            <a:r>
              <a:rPr lang="el-GR" dirty="0" smtClean="0"/>
              <a:t>(Ν ΣΤΗΛΕΣ)</a:t>
            </a:r>
          </a:p>
          <a:p>
            <a:endParaRPr lang="el-GR" dirty="0"/>
          </a:p>
        </p:txBody>
      </p:sp>
      <p:sp>
        <p:nvSpPr>
          <p:cNvPr id="6" name="5 - Θέση περιεχομένου"/>
          <p:cNvSpPr>
            <a:spLocks noGrp="1"/>
          </p:cNvSpPr>
          <p:nvPr>
            <p:ph sz="quarter" idx="4"/>
          </p:nvPr>
        </p:nvSpPr>
        <p:spPr>
          <a:xfrm>
            <a:off x="4357686" y="1714488"/>
            <a:ext cx="4503424" cy="3489960"/>
          </a:xfrm>
        </p:spPr>
        <p:txBody>
          <a:bodyPr>
            <a:normAutofit fontScale="85000" lnSpcReduction="10000"/>
          </a:bodyPr>
          <a:lstStyle/>
          <a:p>
            <a:r>
              <a:rPr lang="el-GR" sz="1800" b="1" dirty="0" smtClean="0">
                <a:solidFill>
                  <a:srgbClr val="FF0000"/>
                </a:solidFill>
              </a:rPr>
              <a:t>Για</a:t>
            </a:r>
            <a:r>
              <a:rPr lang="el-GR" sz="1800" dirty="0" smtClean="0">
                <a:solidFill>
                  <a:srgbClr val="FF0000"/>
                </a:solidFill>
              </a:rPr>
              <a:t> Κ </a:t>
            </a:r>
            <a:r>
              <a:rPr lang="el-GR" sz="1800" b="1" dirty="0" smtClean="0">
                <a:solidFill>
                  <a:srgbClr val="FF0000"/>
                </a:solidFill>
              </a:rPr>
              <a:t>από</a:t>
            </a:r>
            <a:r>
              <a:rPr lang="el-GR" sz="1800" dirty="0" smtClean="0">
                <a:solidFill>
                  <a:srgbClr val="FF0000"/>
                </a:solidFill>
              </a:rPr>
              <a:t> 1 </a:t>
            </a:r>
            <a:r>
              <a:rPr lang="el-GR" sz="1800" b="1" dirty="0" smtClean="0">
                <a:solidFill>
                  <a:srgbClr val="FF0000"/>
                </a:solidFill>
              </a:rPr>
              <a:t>μέχρι</a:t>
            </a:r>
            <a:r>
              <a:rPr lang="el-GR" sz="1800" dirty="0" smtClean="0">
                <a:solidFill>
                  <a:srgbClr val="FF0000"/>
                </a:solidFill>
              </a:rPr>
              <a:t>  Ν</a:t>
            </a:r>
            <a:endParaRPr lang="el-GR" sz="1800" b="1" dirty="0" smtClean="0">
              <a:solidFill>
                <a:srgbClr val="FF0000"/>
              </a:solidFill>
            </a:endParaRPr>
          </a:p>
          <a:p>
            <a:r>
              <a:rPr lang="el-GR" sz="1800" b="1" dirty="0" smtClean="0"/>
              <a:t>  Για</a:t>
            </a:r>
            <a:r>
              <a:rPr lang="el-GR" sz="1800" dirty="0" smtClean="0"/>
              <a:t> Ι </a:t>
            </a:r>
            <a:r>
              <a:rPr lang="el-GR" sz="1800" b="1" dirty="0" smtClean="0"/>
              <a:t>από</a:t>
            </a:r>
            <a:r>
              <a:rPr lang="el-GR" sz="1800" dirty="0" smtClean="0"/>
              <a:t> 2 </a:t>
            </a:r>
            <a:r>
              <a:rPr lang="el-GR" sz="1800" b="1" dirty="0" smtClean="0"/>
              <a:t>μέχρι</a:t>
            </a:r>
            <a:r>
              <a:rPr lang="el-GR" sz="1800" dirty="0" smtClean="0"/>
              <a:t>  Μ</a:t>
            </a:r>
            <a:br>
              <a:rPr lang="el-GR" sz="1800" dirty="0" smtClean="0"/>
            </a:br>
            <a:r>
              <a:rPr lang="el-GR" sz="1800" dirty="0" smtClean="0"/>
              <a:t>    </a:t>
            </a:r>
            <a:r>
              <a:rPr lang="el-GR" sz="1900" b="1" dirty="0" smtClean="0"/>
              <a:t>Για</a:t>
            </a:r>
            <a:r>
              <a:rPr lang="el-GR" sz="1900" dirty="0" smtClean="0"/>
              <a:t> J </a:t>
            </a:r>
            <a:r>
              <a:rPr lang="el-GR" sz="1900" b="1" dirty="0" smtClean="0"/>
              <a:t>από</a:t>
            </a:r>
            <a:r>
              <a:rPr lang="el-GR" sz="1900" dirty="0" smtClean="0"/>
              <a:t> Ν </a:t>
            </a:r>
            <a:r>
              <a:rPr lang="el-GR" sz="1900" b="1" dirty="0" smtClean="0"/>
              <a:t>μέχρι</a:t>
            </a:r>
            <a:r>
              <a:rPr lang="el-GR" sz="1900" dirty="0" smtClean="0"/>
              <a:t> Ι </a:t>
            </a:r>
            <a:r>
              <a:rPr lang="el-GR" sz="1900" b="1" dirty="0" err="1" smtClean="0"/>
              <a:t>με_βήμα</a:t>
            </a:r>
            <a:r>
              <a:rPr lang="el-GR" sz="1900" dirty="0" smtClean="0"/>
              <a:t> </a:t>
            </a:r>
            <a:r>
              <a:rPr lang="el-GR" sz="1900" b="1" dirty="0" smtClean="0"/>
              <a:t>-</a:t>
            </a:r>
            <a:r>
              <a:rPr lang="el-GR" sz="1900" dirty="0" smtClean="0"/>
              <a:t>1</a:t>
            </a:r>
            <a:br>
              <a:rPr lang="el-GR" sz="1900" dirty="0" smtClean="0"/>
            </a:br>
            <a:r>
              <a:rPr lang="el-GR" sz="1900" dirty="0" smtClean="0"/>
              <a:t>      </a:t>
            </a:r>
            <a:r>
              <a:rPr lang="el-GR" sz="1900" b="1" dirty="0" smtClean="0"/>
              <a:t>Αν</a:t>
            </a:r>
            <a:r>
              <a:rPr lang="el-GR" sz="1900" dirty="0" smtClean="0"/>
              <a:t> Α</a:t>
            </a:r>
            <a:r>
              <a:rPr lang="el-GR" sz="1900" b="1" dirty="0" smtClean="0"/>
              <a:t>[</a:t>
            </a:r>
            <a:r>
              <a:rPr lang="el-GR" sz="1900" dirty="0" smtClean="0"/>
              <a:t>J</a:t>
            </a:r>
            <a:r>
              <a:rPr lang="el-GR" sz="1900" b="1" dirty="0" smtClean="0"/>
              <a:t>-</a:t>
            </a:r>
            <a:r>
              <a:rPr lang="el-GR" sz="1900" dirty="0" smtClean="0"/>
              <a:t>1,Κ</a:t>
            </a:r>
            <a:r>
              <a:rPr lang="el-GR" sz="1900" b="1" dirty="0" smtClean="0"/>
              <a:t>]&gt;</a:t>
            </a:r>
            <a:r>
              <a:rPr lang="el-GR" sz="1900" dirty="0" smtClean="0"/>
              <a:t>A</a:t>
            </a:r>
            <a:r>
              <a:rPr lang="el-GR" sz="1900" b="1" dirty="0" smtClean="0"/>
              <a:t>[</a:t>
            </a:r>
            <a:r>
              <a:rPr lang="el-GR" sz="1900" dirty="0" smtClean="0"/>
              <a:t>J,Κ</a:t>
            </a:r>
            <a:r>
              <a:rPr lang="el-GR" sz="1900" b="1" dirty="0" smtClean="0"/>
              <a:t>]</a:t>
            </a:r>
            <a:r>
              <a:rPr lang="el-GR" sz="1900" dirty="0" smtClean="0"/>
              <a:t> </a:t>
            </a:r>
            <a:r>
              <a:rPr lang="el-GR" sz="1900" b="1" dirty="0" smtClean="0"/>
              <a:t>τότε</a:t>
            </a:r>
            <a:r>
              <a:rPr lang="el-GR" sz="1900" dirty="0" smtClean="0"/>
              <a:t/>
            </a:r>
            <a:br>
              <a:rPr lang="el-GR" sz="1900" dirty="0" smtClean="0"/>
            </a:br>
            <a:r>
              <a:rPr lang="el-GR" sz="1900" dirty="0" smtClean="0"/>
              <a:t>              TEMP</a:t>
            </a:r>
            <a:r>
              <a:rPr lang="el-GR" sz="1900" b="1" dirty="0" smtClean="0"/>
              <a:t>←</a:t>
            </a:r>
            <a:r>
              <a:rPr lang="el-GR" sz="1900" dirty="0" smtClean="0"/>
              <a:t>Α</a:t>
            </a:r>
            <a:r>
              <a:rPr lang="el-GR" sz="1900" b="1" dirty="0" smtClean="0"/>
              <a:t>[</a:t>
            </a:r>
            <a:r>
              <a:rPr lang="el-GR" sz="1900" dirty="0" smtClean="0"/>
              <a:t>J</a:t>
            </a:r>
            <a:r>
              <a:rPr lang="el-GR" sz="1900" b="1" dirty="0" smtClean="0"/>
              <a:t>-</a:t>
            </a:r>
            <a:r>
              <a:rPr lang="el-GR" sz="1900" dirty="0" smtClean="0"/>
              <a:t>1,Κ</a:t>
            </a:r>
            <a:r>
              <a:rPr lang="el-GR" sz="1900" b="1" dirty="0" smtClean="0"/>
              <a:t>]</a:t>
            </a:r>
            <a:r>
              <a:rPr lang="el-GR" sz="1900" dirty="0" smtClean="0"/>
              <a:t/>
            </a:r>
            <a:br>
              <a:rPr lang="el-GR" sz="1900" dirty="0" smtClean="0"/>
            </a:br>
            <a:r>
              <a:rPr lang="el-GR" sz="1900" dirty="0" smtClean="0"/>
              <a:t>              Α</a:t>
            </a:r>
            <a:r>
              <a:rPr lang="el-GR" sz="1900" b="1" dirty="0" smtClean="0"/>
              <a:t>[</a:t>
            </a:r>
            <a:r>
              <a:rPr lang="el-GR" sz="1900" dirty="0" smtClean="0"/>
              <a:t>J</a:t>
            </a:r>
            <a:r>
              <a:rPr lang="el-GR" sz="1900" b="1" dirty="0" smtClean="0"/>
              <a:t>-</a:t>
            </a:r>
            <a:r>
              <a:rPr lang="el-GR" sz="1900" dirty="0" smtClean="0"/>
              <a:t>1,Κ</a:t>
            </a:r>
            <a:r>
              <a:rPr lang="el-GR" sz="1900" b="1" dirty="0" smtClean="0"/>
              <a:t>]</a:t>
            </a:r>
            <a:r>
              <a:rPr lang="el-GR" sz="1900" b="1" dirty="0" err="1" smtClean="0"/>
              <a:t>←</a:t>
            </a:r>
            <a:r>
              <a:rPr lang="el-GR" sz="1900" dirty="0" err="1" smtClean="0"/>
              <a:t>A</a:t>
            </a:r>
            <a:r>
              <a:rPr lang="el-GR" sz="1900" b="1" dirty="0" smtClean="0"/>
              <a:t>[</a:t>
            </a:r>
            <a:r>
              <a:rPr lang="el-GR" sz="1900" dirty="0" smtClean="0"/>
              <a:t>J,Κ</a:t>
            </a:r>
            <a:r>
              <a:rPr lang="el-GR" sz="1900" b="1" dirty="0" smtClean="0"/>
              <a:t>]</a:t>
            </a:r>
            <a:r>
              <a:rPr lang="el-GR" sz="1900" dirty="0" smtClean="0"/>
              <a:t/>
            </a:r>
            <a:br>
              <a:rPr lang="el-GR" sz="1900" dirty="0" smtClean="0"/>
            </a:br>
            <a:r>
              <a:rPr lang="el-GR" sz="1900" dirty="0" smtClean="0"/>
              <a:t>              A</a:t>
            </a:r>
            <a:r>
              <a:rPr lang="el-GR" sz="1900" b="1" dirty="0" smtClean="0"/>
              <a:t>[</a:t>
            </a:r>
            <a:r>
              <a:rPr lang="el-GR" sz="1900" dirty="0" smtClean="0"/>
              <a:t>J,Κ</a:t>
            </a:r>
            <a:r>
              <a:rPr lang="el-GR" sz="1900" b="1" dirty="0" smtClean="0"/>
              <a:t>]</a:t>
            </a:r>
            <a:r>
              <a:rPr lang="el-GR" sz="1900" b="1" dirty="0" err="1" smtClean="0"/>
              <a:t>←</a:t>
            </a:r>
            <a:r>
              <a:rPr lang="el-GR" sz="1900" dirty="0" err="1" smtClean="0"/>
              <a:t>TEMP</a:t>
            </a:r>
            <a:endParaRPr lang="en-US" sz="1900" dirty="0" smtClean="0"/>
          </a:p>
          <a:p>
            <a:pPr lvl="5"/>
            <a:r>
              <a:rPr lang="el-GR" sz="1900" dirty="0" smtClean="0"/>
              <a:t>TEMP</a:t>
            </a:r>
            <a:r>
              <a:rPr lang="en-US" sz="1900" dirty="0" smtClean="0"/>
              <a:t>1</a:t>
            </a:r>
            <a:r>
              <a:rPr lang="el-GR" sz="1900" dirty="0" smtClean="0"/>
              <a:t>←</a:t>
            </a:r>
            <a:r>
              <a:rPr lang="en-US" sz="1900" dirty="0" smtClean="0"/>
              <a:t>B</a:t>
            </a:r>
            <a:r>
              <a:rPr lang="el-GR" sz="1900" dirty="0" smtClean="0"/>
              <a:t>[J-1]</a:t>
            </a:r>
            <a:endParaRPr lang="en-US" sz="1900" dirty="0" smtClean="0"/>
          </a:p>
          <a:p>
            <a:pPr lvl="5"/>
            <a:r>
              <a:rPr lang="en-US" sz="1900" dirty="0" smtClean="0"/>
              <a:t>B</a:t>
            </a:r>
            <a:r>
              <a:rPr lang="el-GR" sz="1900" dirty="0" smtClean="0"/>
              <a:t>[J-1]←</a:t>
            </a:r>
            <a:r>
              <a:rPr lang="en-US" sz="1900" dirty="0" smtClean="0"/>
              <a:t>B</a:t>
            </a:r>
            <a:r>
              <a:rPr lang="el-GR" sz="1900" dirty="0" smtClean="0"/>
              <a:t>[J]</a:t>
            </a:r>
            <a:endParaRPr lang="en-US" sz="1900" dirty="0" smtClean="0"/>
          </a:p>
          <a:p>
            <a:pPr lvl="5"/>
            <a:r>
              <a:rPr lang="en-US" sz="1900" dirty="0" smtClean="0"/>
              <a:t>B</a:t>
            </a:r>
            <a:r>
              <a:rPr lang="el-GR" sz="1900" dirty="0" smtClean="0"/>
              <a:t>[J]</a:t>
            </a:r>
            <a:r>
              <a:rPr lang="el-GR" sz="1900" dirty="0" err="1" smtClean="0"/>
              <a:t>←TEMP</a:t>
            </a:r>
            <a:r>
              <a:rPr lang="en-US" sz="1900" dirty="0" smtClean="0"/>
              <a:t>1</a:t>
            </a:r>
          </a:p>
          <a:p>
            <a:r>
              <a:rPr lang="el-GR" sz="1900" dirty="0" smtClean="0"/>
              <a:t>       </a:t>
            </a:r>
            <a:r>
              <a:rPr lang="el-GR" sz="1900" b="1" dirty="0" err="1" smtClean="0"/>
              <a:t>Τέλος_αν</a:t>
            </a:r>
            <a:r>
              <a:rPr lang="el-GR" sz="1900" dirty="0" smtClean="0"/>
              <a:t/>
            </a:r>
            <a:br>
              <a:rPr lang="el-GR" sz="1900" dirty="0" smtClean="0"/>
            </a:br>
            <a:r>
              <a:rPr lang="el-GR" sz="1900" dirty="0" smtClean="0"/>
              <a:t>     </a:t>
            </a:r>
            <a:r>
              <a:rPr lang="el-GR" sz="1900" b="1" dirty="0" err="1" smtClean="0"/>
              <a:t>Τέλος_επανάληψης</a:t>
            </a:r>
            <a:r>
              <a:rPr lang="el-GR" sz="1800" dirty="0" smtClean="0"/>
              <a:t/>
            </a:r>
            <a:br>
              <a:rPr lang="el-GR" sz="1800" dirty="0" smtClean="0"/>
            </a:br>
            <a:r>
              <a:rPr lang="el-GR" sz="1800" dirty="0" smtClean="0"/>
              <a:t>   </a:t>
            </a:r>
            <a:r>
              <a:rPr lang="el-GR" sz="2000" b="1" dirty="0" err="1" smtClean="0"/>
              <a:t>Τέλος_επανάληψης</a:t>
            </a:r>
            <a:r>
              <a:rPr lang="el-GR" sz="2000" dirty="0" smtClean="0"/>
              <a:t> </a:t>
            </a:r>
          </a:p>
          <a:p>
            <a:r>
              <a:rPr lang="el-GR" sz="2000" b="1" dirty="0" err="1" smtClean="0">
                <a:solidFill>
                  <a:srgbClr val="FF0000"/>
                </a:solidFill>
              </a:rPr>
              <a:t>Τέλος_επανάληψης</a:t>
            </a:r>
            <a:endParaRPr lang="el-GR" sz="2000" dirty="0" smtClean="0">
              <a:solidFill>
                <a:srgbClr val="FF0000"/>
              </a:solidFill>
            </a:endParaRPr>
          </a:p>
          <a:p>
            <a:endParaRPr lang="el-GR" dirty="0"/>
          </a:p>
        </p:txBody>
      </p:sp>
      <p:sp>
        <p:nvSpPr>
          <p:cNvPr id="7" name="5 - Θέση περιεχομένου"/>
          <p:cNvSpPr>
            <a:spLocks noGrp="1"/>
          </p:cNvSpPr>
          <p:nvPr>
            <p:ph sz="quarter" idx="2"/>
          </p:nvPr>
        </p:nvSpPr>
        <p:spPr>
          <a:xfrm>
            <a:off x="214282" y="1643050"/>
            <a:ext cx="4643470" cy="3489960"/>
          </a:xfrm>
        </p:spPr>
        <p:txBody>
          <a:bodyPr>
            <a:normAutofit fontScale="92500" lnSpcReduction="10000"/>
          </a:bodyPr>
          <a:lstStyle/>
          <a:p>
            <a:r>
              <a:rPr lang="el-GR" sz="1800" b="1" dirty="0" smtClean="0">
                <a:solidFill>
                  <a:srgbClr val="FF0000"/>
                </a:solidFill>
              </a:rPr>
              <a:t>Για</a:t>
            </a:r>
            <a:r>
              <a:rPr lang="el-GR" sz="1800" dirty="0" smtClean="0">
                <a:solidFill>
                  <a:srgbClr val="FF0000"/>
                </a:solidFill>
              </a:rPr>
              <a:t> Κ </a:t>
            </a:r>
            <a:r>
              <a:rPr lang="el-GR" sz="1800" b="1" dirty="0" smtClean="0">
                <a:solidFill>
                  <a:srgbClr val="FF0000"/>
                </a:solidFill>
              </a:rPr>
              <a:t>από</a:t>
            </a:r>
            <a:r>
              <a:rPr lang="el-GR" sz="1800" dirty="0" smtClean="0">
                <a:solidFill>
                  <a:srgbClr val="FF0000"/>
                </a:solidFill>
              </a:rPr>
              <a:t> 1 </a:t>
            </a:r>
            <a:r>
              <a:rPr lang="el-GR" sz="1800" b="1" dirty="0" smtClean="0">
                <a:solidFill>
                  <a:srgbClr val="FF0000"/>
                </a:solidFill>
              </a:rPr>
              <a:t>μέχρι</a:t>
            </a:r>
            <a:r>
              <a:rPr lang="el-GR" sz="1800" dirty="0" smtClean="0">
                <a:solidFill>
                  <a:srgbClr val="FF0000"/>
                </a:solidFill>
              </a:rPr>
              <a:t>  Μ</a:t>
            </a:r>
            <a:endParaRPr lang="el-GR" sz="1800" b="1" dirty="0" smtClean="0">
              <a:solidFill>
                <a:srgbClr val="FF0000"/>
              </a:solidFill>
            </a:endParaRPr>
          </a:p>
          <a:p>
            <a:r>
              <a:rPr lang="el-GR" sz="1800" b="1" dirty="0" smtClean="0"/>
              <a:t>  Για</a:t>
            </a:r>
            <a:r>
              <a:rPr lang="el-GR" sz="1800" dirty="0" smtClean="0"/>
              <a:t> Ι </a:t>
            </a:r>
            <a:r>
              <a:rPr lang="el-GR" sz="1800" b="1" dirty="0" smtClean="0"/>
              <a:t>από</a:t>
            </a:r>
            <a:r>
              <a:rPr lang="el-GR" sz="1800" dirty="0" smtClean="0"/>
              <a:t> 2 </a:t>
            </a:r>
            <a:r>
              <a:rPr lang="el-GR" sz="1800" b="1" dirty="0" smtClean="0"/>
              <a:t>μέχρι</a:t>
            </a:r>
            <a:r>
              <a:rPr lang="el-GR" sz="1800" dirty="0" smtClean="0"/>
              <a:t>  Ν </a:t>
            </a:r>
            <a:br>
              <a:rPr lang="el-GR" sz="1800" dirty="0" smtClean="0"/>
            </a:br>
            <a:r>
              <a:rPr lang="el-GR" sz="1800" dirty="0" smtClean="0"/>
              <a:t>    </a:t>
            </a:r>
            <a:r>
              <a:rPr lang="el-GR" sz="1700" b="1" dirty="0" smtClean="0"/>
              <a:t>Για</a:t>
            </a:r>
            <a:r>
              <a:rPr lang="el-GR" sz="1700" dirty="0" smtClean="0"/>
              <a:t> J </a:t>
            </a:r>
            <a:r>
              <a:rPr lang="el-GR" sz="1700" b="1" dirty="0" smtClean="0"/>
              <a:t>από</a:t>
            </a:r>
            <a:r>
              <a:rPr lang="el-GR" sz="1700" dirty="0" smtClean="0"/>
              <a:t> Ν </a:t>
            </a:r>
            <a:r>
              <a:rPr lang="el-GR" sz="1700" b="1" dirty="0" smtClean="0"/>
              <a:t>μέχρι</a:t>
            </a:r>
            <a:r>
              <a:rPr lang="el-GR" sz="1700" dirty="0" smtClean="0"/>
              <a:t> Ι </a:t>
            </a:r>
            <a:r>
              <a:rPr lang="el-GR" sz="1700" b="1" dirty="0" err="1" smtClean="0"/>
              <a:t>με_βήμα</a:t>
            </a:r>
            <a:r>
              <a:rPr lang="el-GR" sz="1700" dirty="0" smtClean="0"/>
              <a:t> </a:t>
            </a:r>
            <a:r>
              <a:rPr lang="el-GR" sz="1700" b="1" dirty="0" smtClean="0"/>
              <a:t>-</a:t>
            </a:r>
            <a:r>
              <a:rPr lang="el-GR" sz="1700" dirty="0" smtClean="0"/>
              <a:t>1</a:t>
            </a:r>
            <a:br>
              <a:rPr lang="el-GR" sz="1700" dirty="0" smtClean="0"/>
            </a:br>
            <a:r>
              <a:rPr lang="el-GR" sz="1700" dirty="0" smtClean="0"/>
              <a:t>      </a:t>
            </a:r>
            <a:r>
              <a:rPr lang="el-GR" sz="1700" b="1" dirty="0" smtClean="0"/>
              <a:t>Αν</a:t>
            </a:r>
            <a:r>
              <a:rPr lang="el-GR" sz="1700" dirty="0" smtClean="0"/>
              <a:t> Α</a:t>
            </a:r>
            <a:r>
              <a:rPr lang="el-GR" sz="1700" b="1" dirty="0" smtClean="0"/>
              <a:t>[Κ,</a:t>
            </a:r>
            <a:r>
              <a:rPr lang="el-GR" sz="1700" dirty="0" smtClean="0"/>
              <a:t>J</a:t>
            </a:r>
            <a:r>
              <a:rPr lang="el-GR" sz="1700" b="1" dirty="0" smtClean="0"/>
              <a:t>-</a:t>
            </a:r>
            <a:r>
              <a:rPr lang="el-GR" sz="1700" dirty="0" smtClean="0"/>
              <a:t>1</a:t>
            </a:r>
            <a:r>
              <a:rPr lang="el-GR" sz="1700" b="1" dirty="0" smtClean="0"/>
              <a:t>]&gt;</a:t>
            </a:r>
            <a:r>
              <a:rPr lang="el-GR" sz="1700" dirty="0" smtClean="0"/>
              <a:t>A</a:t>
            </a:r>
            <a:r>
              <a:rPr lang="el-GR" sz="1700" b="1" dirty="0" smtClean="0"/>
              <a:t>[Κ,</a:t>
            </a:r>
            <a:r>
              <a:rPr lang="el-GR" sz="1700" dirty="0" smtClean="0"/>
              <a:t>J</a:t>
            </a:r>
            <a:r>
              <a:rPr lang="el-GR" sz="1700" b="1" dirty="0" smtClean="0"/>
              <a:t>]</a:t>
            </a:r>
            <a:r>
              <a:rPr lang="el-GR" sz="1700" dirty="0" smtClean="0"/>
              <a:t> </a:t>
            </a:r>
            <a:r>
              <a:rPr lang="el-GR" sz="1700" b="1" dirty="0" smtClean="0"/>
              <a:t>τότε</a:t>
            </a:r>
            <a:r>
              <a:rPr lang="el-GR" sz="1700" dirty="0" smtClean="0"/>
              <a:t/>
            </a:r>
            <a:br>
              <a:rPr lang="el-GR" sz="1700" dirty="0" smtClean="0"/>
            </a:br>
            <a:r>
              <a:rPr lang="el-GR" sz="1700" dirty="0" smtClean="0"/>
              <a:t>              TEMP</a:t>
            </a:r>
            <a:r>
              <a:rPr lang="el-GR" sz="1700" b="1" dirty="0" smtClean="0"/>
              <a:t>←</a:t>
            </a:r>
            <a:r>
              <a:rPr lang="el-GR" sz="1700" dirty="0" smtClean="0"/>
              <a:t>Α</a:t>
            </a:r>
            <a:r>
              <a:rPr lang="el-GR" sz="1700" b="1" dirty="0" smtClean="0"/>
              <a:t>[Κ,</a:t>
            </a:r>
            <a:r>
              <a:rPr lang="el-GR" sz="1700" dirty="0" smtClean="0"/>
              <a:t>J</a:t>
            </a:r>
            <a:r>
              <a:rPr lang="el-GR" sz="1700" b="1" dirty="0" smtClean="0"/>
              <a:t>-</a:t>
            </a:r>
            <a:r>
              <a:rPr lang="el-GR" sz="1700" dirty="0" smtClean="0"/>
              <a:t>1</a:t>
            </a:r>
            <a:r>
              <a:rPr lang="el-GR" sz="1700" b="1" dirty="0" smtClean="0"/>
              <a:t>]</a:t>
            </a:r>
            <a:r>
              <a:rPr lang="el-GR" sz="1700" dirty="0" smtClean="0"/>
              <a:t/>
            </a:r>
            <a:br>
              <a:rPr lang="el-GR" sz="1700" dirty="0" smtClean="0"/>
            </a:br>
            <a:r>
              <a:rPr lang="el-GR" sz="1700" dirty="0" smtClean="0"/>
              <a:t>              Α</a:t>
            </a:r>
            <a:r>
              <a:rPr lang="el-GR" sz="1700" b="1" dirty="0" smtClean="0"/>
              <a:t>[Κ,</a:t>
            </a:r>
            <a:r>
              <a:rPr lang="el-GR" sz="1700" dirty="0" smtClean="0"/>
              <a:t>J</a:t>
            </a:r>
            <a:r>
              <a:rPr lang="el-GR" sz="1700" b="1" dirty="0" smtClean="0"/>
              <a:t>-</a:t>
            </a:r>
            <a:r>
              <a:rPr lang="el-GR" sz="1700" dirty="0" smtClean="0"/>
              <a:t>1</a:t>
            </a:r>
            <a:r>
              <a:rPr lang="el-GR" sz="1700" b="1" dirty="0" smtClean="0"/>
              <a:t>]</a:t>
            </a:r>
            <a:r>
              <a:rPr lang="el-GR" sz="1700" b="1" dirty="0" err="1" smtClean="0"/>
              <a:t>←</a:t>
            </a:r>
            <a:r>
              <a:rPr lang="el-GR" sz="1700" dirty="0" err="1" smtClean="0"/>
              <a:t>A</a:t>
            </a:r>
            <a:r>
              <a:rPr lang="el-GR" sz="1700" b="1" dirty="0" smtClean="0"/>
              <a:t>[Κ,</a:t>
            </a:r>
            <a:r>
              <a:rPr lang="el-GR" sz="1700" dirty="0" smtClean="0"/>
              <a:t>J</a:t>
            </a:r>
            <a:r>
              <a:rPr lang="el-GR" sz="1700" b="1" dirty="0" smtClean="0"/>
              <a:t>]</a:t>
            </a:r>
            <a:r>
              <a:rPr lang="el-GR" sz="1700" dirty="0" smtClean="0"/>
              <a:t/>
            </a:r>
            <a:br>
              <a:rPr lang="el-GR" sz="1700" dirty="0" smtClean="0"/>
            </a:br>
            <a:r>
              <a:rPr lang="el-GR" sz="1700" dirty="0" smtClean="0"/>
              <a:t>              A</a:t>
            </a:r>
            <a:r>
              <a:rPr lang="el-GR" sz="1700" b="1" dirty="0" smtClean="0"/>
              <a:t>[Κ,</a:t>
            </a:r>
            <a:r>
              <a:rPr lang="el-GR" sz="1700" dirty="0" smtClean="0"/>
              <a:t>J</a:t>
            </a:r>
            <a:r>
              <a:rPr lang="el-GR" sz="1700" b="1" dirty="0" smtClean="0"/>
              <a:t>]</a:t>
            </a:r>
            <a:r>
              <a:rPr lang="el-GR" sz="1700" b="1" dirty="0" err="1" smtClean="0"/>
              <a:t>←</a:t>
            </a:r>
            <a:r>
              <a:rPr lang="el-GR" sz="1700" dirty="0" err="1" smtClean="0"/>
              <a:t>TEMP</a:t>
            </a:r>
            <a:endParaRPr lang="en-US" sz="1700" dirty="0" smtClean="0"/>
          </a:p>
          <a:p>
            <a:pPr lvl="5"/>
            <a:r>
              <a:rPr lang="el-GR" dirty="0" smtClean="0"/>
              <a:t>TEMP</a:t>
            </a:r>
            <a:r>
              <a:rPr lang="en-US" dirty="0" smtClean="0"/>
              <a:t>1</a:t>
            </a:r>
            <a:r>
              <a:rPr lang="el-GR" dirty="0" smtClean="0"/>
              <a:t>←</a:t>
            </a:r>
            <a:r>
              <a:rPr lang="en-US" dirty="0" smtClean="0"/>
              <a:t>B</a:t>
            </a:r>
            <a:r>
              <a:rPr lang="el-GR" dirty="0" smtClean="0"/>
              <a:t>[J-1]</a:t>
            </a:r>
            <a:endParaRPr lang="en-US" dirty="0" smtClean="0"/>
          </a:p>
          <a:p>
            <a:pPr lvl="5"/>
            <a:r>
              <a:rPr lang="en-US" dirty="0" smtClean="0"/>
              <a:t>B</a:t>
            </a:r>
            <a:r>
              <a:rPr lang="el-GR" dirty="0" smtClean="0"/>
              <a:t>[J-1]←</a:t>
            </a:r>
            <a:r>
              <a:rPr lang="en-US" dirty="0" smtClean="0"/>
              <a:t>B</a:t>
            </a:r>
            <a:r>
              <a:rPr lang="el-GR" dirty="0" smtClean="0"/>
              <a:t>[J]</a:t>
            </a:r>
            <a:endParaRPr lang="en-US" dirty="0" smtClean="0"/>
          </a:p>
          <a:p>
            <a:pPr lvl="5"/>
            <a:r>
              <a:rPr lang="en-US" dirty="0" smtClean="0"/>
              <a:t>B</a:t>
            </a:r>
            <a:r>
              <a:rPr lang="el-GR" dirty="0" smtClean="0"/>
              <a:t>[J]</a:t>
            </a:r>
            <a:r>
              <a:rPr lang="el-GR" dirty="0" err="1" smtClean="0"/>
              <a:t>←TEMP</a:t>
            </a:r>
            <a:r>
              <a:rPr lang="en-US" dirty="0" smtClean="0"/>
              <a:t>1</a:t>
            </a:r>
          </a:p>
          <a:p>
            <a:r>
              <a:rPr lang="el-GR" sz="1700" dirty="0" smtClean="0"/>
              <a:t>       	</a:t>
            </a:r>
            <a:r>
              <a:rPr lang="el-GR" sz="1700" b="1" dirty="0" err="1" smtClean="0"/>
              <a:t>Τέλος_αν</a:t>
            </a:r>
            <a:r>
              <a:rPr lang="el-GR" sz="1700" dirty="0" smtClean="0"/>
              <a:t/>
            </a:r>
            <a:br>
              <a:rPr lang="el-GR" sz="1700" dirty="0" smtClean="0"/>
            </a:br>
            <a:r>
              <a:rPr lang="el-GR" sz="1700" dirty="0" smtClean="0"/>
              <a:t>     </a:t>
            </a:r>
            <a:r>
              <a:rPr lang="el-GR" sz="1700" b="1" dirty="0" err="1" smtClean="0"/>
              <a:t>Τέλος_επανάληψης</a:t>
            </a:r>
            <a:r>
              <a:rPr lang="el-GR" sz="1800" dirty="0" smtClean="0"/>
              <a:t/>
            </a:r>
            <a:br>
              <a:rPr lang="el-GR" sz="1800" dirty="0" smtClean="0"/>
            </a:br>
            <a:r>
              <a:rPr lang="el-GR" sz="1800" dirty="0" smtClean="0"/>
              <a:t>   </a:t>
            </a:r>
            <a:r>
              <a:rPr lang="el-GR" sz="1800" b="1" dirty="0" err="1" smtClean="0"/>
              <a:t>Τέλος_επανάληψης</a:t>
            </a:r>
            <a:r>
              <a:rPr lang="el-GR" sz="1800" dirty="0" smtClean="0"/>
              <a:t> </a:t>
            </a:r>
            <a:r>
              <a:rPr lang="el-GR" sz="1800" b="1" dirty="0" err="1" smtClean="0">
                <a:solidFill>
                  <a:srgbClr val="FF0000"/>
                </a:solidFill>
              </a:rPr>
              <a:t>Τέλος_επανάληψης</a:t>
            </a:r>
            <a:endParaRPr lang="el-GR" sz="1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 calcmode="lin" valueType="num">
                                      <p:cBhvr additive="base">
                                        <p:cTn id="19"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 calcmode="lin" valueType="num">
                                      <p:cBhvr additive="base">
                                        <p:cTn id="2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 calcmode="lin" valueType="num">
                                      <p:cBhvr additive="base">
                                        <p:cTn id="2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 calcmode="lin" valueType="num">
                                      <p:cBhvr additive="base">
                                        <p:cTn id="4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 calcmode="lin" valueType="num">
                                      <p:cBhvr additive="base">
                                        <p:cTn id="4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1" end="1"/>
                                            </p:txEl>
                                          </p:spTgt>
                                        </p:tgtEl>
                                        <p:attrNameLst>
                                          <p:attrName>style.visibility</p:attrName>
                                        </p:attrNameLst>
                                      </p:cBhvr>
                                      <p:to>
                                        <p:strVal val="visible"/>
                                      </p:to>
                                    </p:set>
                                    <p:anim calcmode="lin" valueType="num">
                                      <p:cBhvr additive="base">
                                        <p:cTn id="5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1" end="1"/>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6">
                                            <p:txEl>
                                              <p:pRg st="2" end="2"/>
                                            </p:txEl>
                                          </p:spTgt>
                                        </p:tgtEl>
                                        <p:attrNameLst>
                                          <p:attrName>style.visibility</p:attrName>
                                        </p:attrNameLst>
                                      </p:cBhvr>
                                      <p:to>
                                        <p:strVal val="visible"/>
                                      </p:to>
                                    </p:set>
                                    <p:anim calcmode="lin" valueType="num">
                                      <p:cBhvr additive="base">
                                        <p:cTn id="5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6">
                                            <p:txEl>
                                              <p:pRg st="2" end="2"/>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6">
                                            <p:txEl>
                                              <p:pRg st="3" end="3"/>
                                            </p:txEl>
                                          </p:spTgt>
                                        </p:tgtEl>
                                        <p:attrNameLst>
                                          <p:attrName>style.visibility</p:attrName>
                                        </p:attrNameLst>
                                      </p:cBhvr>
                                      <p:to>
                                        <p:strVal val="visible"/>
                                      </p:to>
                                    </p:set>
                                    <p:anim calcmode="lin" valueType="num">
                                      <p:cBhvr additive="base">
                                        <p:cTn id="6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6">
                                            <p:txEl>
                                              <p:pRg st="3" end="3"/>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6">
                                            <p:txEl>
                                              <p:pRg st="4" end="4"/>
                                            </p:txEl>
                                          </p:spTgt>
                                        </p:tgtEl>
                                        <p:attrNameLst>
                                          <p:attrName>style.visibility</p:attrName>
                                        </p:attrNameLst>
                                      </p:cBhvr>
                                      <p:to>
                                        <p:strVal val="visible"/>
                                      </p:to>
                                    </p:set>
                                    <p:anim calcmode="lin" valueType="num">
                                      <p:cBhvr additive="base">
                                        <p:cTn id="6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xEl>
                                              <p:pRg st="5" end="5"/>
                                            </p:txEl>
                                          </p:spTgt>
                                        </p:tgtEl>
                                        <p:attrNameLst>
                                          <p:attrName>style.visibility</p:attrName>
                                        </p:attrNameLst>
                                      </p:cBhvr>
                                      <p:to>
                                        <p:strVal val="visible"/>
                                      </p:to>
                                    </p:set>
                                    <p:anim calcmode="lin" valueType="num">
                                      <p:cBhvr additive="base">
                                        <p:cTn id="7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5" end="5"/>
                                            </p:tx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6">
                                            <p:txEl>
                                              <p:pRg st="6" end="6"/>
                                            </p:txEl>
                                          </p:spTgt>
                                        </p:tgtEl>
                                        <p:attrNameLst>
                                          <p:attrName>style.visibility</p:attrName>
                                        </p:attrNameLst>
                                      </p:cBhvr>
                                      <p:to>
                                        <p:strVal val="visible"/>
                                      </p:to>
                                    </p:set>
                                    <p:anim calcmode="lin" valueType="num">
                                      <p:cBhvr additive="base">
                                        <p:cTn id="7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6" grpId="0" uiExpand="1" build="p"/>
      <p:bldP spid="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ΔΕΔΟΜΕΝΑ</a:t>
            </a:r>
            <a:endParaRPr lang="el-GR" dirty="0"/>
          </a:p>
        </p:txBody>
      </p:sp>
      <p:sp>
        <p:nvSpPr>
          <p:cNvPr id="3" name="2 - Θέση περιεχομένου"/>
          <p:cNvSpPr>
            <a:spLocks noGrp="1"/>
          </p:cNvSpPr>
          <p:nvPr>
            <p:ph idx="1"/>
          </p:nvPr>
        </p:nvSpPr>
        <p:spPr/>
        <p:txBody>
          <a:bodyPr>
            <a:normAutofit fontScale="47500" lnSpcReduction="20000"/>
          </a:bodyPr>
          <a:lstStyle/>
          <a:p>
            <a:r>
              <a:rPr lang="el-GR" dirty="0" smtClean="0"/>
              <a:t>Έτσι, Πληροφορική θεωρείται η επιστήμη που μελετά τα δεδομένα από τις ακόλουθες </a:t>
            </a:r>
            <a:r>
              <a:rPr lang="el-GR" dirty="0" smtClean="0"/>
              <a:t>σκοπιές</a:t>
            </a:r>
            <a:r>
              <a:rPr lang="en-US" dirty="0" smtClean="0"/>
              <a:t>.</a:t>
            </a:r>
            <a:r>
              <a:rPr lang="el-GR" dirty="0" smtClean="0"/>
              <a:t> </a:t>
            </a:r>
            <a:endParaRPr lang="en-US" dirty="0" smtClean="0"/>
          </a:p>
          <a:p>
            <a:r>
              <a:rPr lang="el-GR" sz="3300" dirty="0" smtClean="0">
                <a:solidFill>
                  <a:srgbClr val="FF0000"/>
                </a:solidFill>
              </a:rPr>
              <a:t>Υλικού</a:t>
            </a:r>
            <a:r>
              <a:rPr lang="el-GR" sz="3300" dirty="0" smtClean="0">
                <a:solidFill>
                  <a:srgbClr val="FF0000"/>
                </a:solidFill>
              </a:rPr>
              <a:t>.</a:t>
            </a:r>
            <a:r>
              <a:rPr lang="el-GR" dirty="0" smtClean="0"/>
              <a:t> Το υλικό (</a:t>
            </a:r>
            <a:r>
              <a:rPr lang="el-GR" dirty="0" err="1" smtClean="0"/>
              <a:t>hardware</a:t>
            </a:r>
            <a:r>
              <a:rPr lang="el-GR" dirty="0" smtClean="0"/>
              <a:t>), δηλαδή η μηχανή, επιτρέπει στα </a:t>
            </a:r>
            <a:r>
              <a:rPr lang="el-GR" dirty="0" smtClean="0"/>
              <a:t>δεδομένα </a:t>
            </a:r>
            <a:r>
              <a:rPr lang="el-GR" dirty="0" smtClean="0"/>
              <a:t>ενός προγράμματος να αποθηκεύονται στην κύρια μνήμη και στις περιφερειακές συσκευές του υπολογιστή με διάφορες </a:t>
            </a:r>
            <a:r>
              <a:rPr lang="el-GR" dirty="0" smtClean="0"/>
              <a:t>αναπαραστάσεις </a:t>
            </a:r>
            <a:r>
              <a:rPr lang="el-GR" dirty="0" smtClean="0"/>
              <a:t>(</a:t>
            </a:r>
            <a:r>
              <a:rPr lang="el-GR" dirty="0" err="1" smtClean="0"/>
              <a:t>representations</a:t>
            </a:r>
            <a:r>
              <a:rPr lang="el-GR" dirty="0" smtClean="0"/>
              <a:t>).</a:t>
            </a:r>
            <a:endParaRPr lang="en-US" dirty="0" smtClean="0"/>
          </a:p>
          <a:p>
            <a:r>
              <a:rPr lang="el-GR" dirty="0" smtClean="0"/>
              <a:t> </a:t>
            </a:r>
            <a:r>
              <a:rPr lang="el-GR" sz="3300" dirty="0" smtClean="0">
                <a:solidFill>
                  <a:srgbClr val="FF0000"/>
                </a:solidFill>
              </a:rPr>
              <a:t>Γλωσσών προγραμματισμού. </a:t>
            </a:r>
            <a:r>
              <a:rPr lang="el-GR" dirty="0" smtClean="0"/>
              <a:t>Οι γλώσσες προγραμματισμού </a:t>
            </a:r>
            <a:r>
              <a:rPr lang="el-GR" dirty="0" err="1" smtClean="0"/>
              <a:t>υψηλού</a:t>
            </a:r>
            <a:r>
              <a:rPr lang="el-GR" dirty="0" smtClean="0"/>
              <a:t> επιπέδου (</a:t>
            </a:r>
            <a:r>
              <a:rPr lang="el-GR" dirty="0" err="1" smtClean="0"/>
              <a:t>high</a:t>
            </a:r>
            <a:r>
              <a:rPr lang="el-GR" dirty="0" smtClean="0"/>
              <a:t> </a:t>
            </a:r>
            <a:r>
              <a:rPr lang="el-GR" dirty="0" err="1" smtClean="0"/>
              <a:t>level</a:t>
            </a:r>
            <a:r>
              <a:rPr lang="el-GR" dirty="0" smtClean="0"/>
              <a:t> </a:t>
            </a:r>
            <a:r>
              <a:rPr lang="el-GR" dirty="0" err="1" smtClean="0"/>
              <a:t>programming</a:t>
            </a:r>
            <a:r>
              <a:rPr lang="el-GR" dirty="0" smtClean="0"/>
              <a:t> </a:t>
            </a:r>
            <a:r>
              <a:rPr lang="el-GR" dirty="0" err="1" smtClean="0"/>
              <a:t>languages</a:t>
            </a:r>
            <a:r>
              <a:rPr lang="el-GR" dirty="0" smtClean="0"/>
              <a:t>) επιτρέπουν τη χρήση διάφορων τύπων (</a:t>
            </a:r>
            <a:r>
              <a:rPr lang="el-GR" dirty="0" err="1" smtClean="0"/>
              <a:t>types</a:t>
            </a:r>
            <a:r>
              <a:rPr lang="el-GR" dirty="0" smtClean="0"/>
              <a:t>) μεταβλητών (</a:t>
            </a:r>
            <a:r>
              <a:rPr lang="el-GR" dirty="0" err="1" smtClean="0"/>
              <a:t>variables</a:t>
            </a:r>
            <a:r>
              <a:rPr lang="el-GR" dirty="0" smtClean="0"/>
              <a:t>) για να </a:t>
            </a:r>
            <a:r>
              <a:rPr lang="el-GR" dirty="0" err="1" smtClean="0"/>
              <a:t>περιγράψουν</a:t>
            </a:r>
            <a:r>
              <a:rPr lang="el-GR" dirty="0" smtClean="0"/>
              <a:t> ένα δεδομένο. Ο μεταφραστής κάθε γλώσσας φροντίζει για την αποδοτικότερη μορφή αποθήκευσης, από πλευράς υλικού, κάθε μεταβλητής στον </a:t>
            </a:r>
            <a:r>
              <a:rPr lang="el-GR" dirty="0" smtClean="0"/>
              <a:t>υπολογιστή</a:t>
            </a:r>
            <a:r>
              <a:rPr lang="en-US" dirty="0" smtClean="0"/>
              <a:t>.</a:t>
            </a:r>
          </a:p>
          <a:p>
            <a:r>
              <a:rPr lang="el-GR" sz="3300" dirty="0" smtClean="0">
                <a:solidFill>
                  <a:srgbClr val="FF0000"/>
                </a:solidFill>
              </a:rPr>
              <a:t>Δομών Δεδομένων</a:t>
            </a:r>
            <a:r>
              <a:rPr lang="el-GR" dirty="0" smtClean="0"/>
              <a:t>. Δομή δεδομένων (</a:t>
            </a:r>
            <a:r>
              <a:rPr lang="el-GR" dirty="0" err="1" smtClean="0"/>
              <a:t>data</a:t>
            </a:r>
            <a:r>
              <a:rPr lang="el-GR" dirty="0" smtClean="0"/>
              <a:t> </a:t>
            </a:r>
            <a:r>
              <a:rPr lang="el-GR" dirty="0" err="1" smtClean="0"/>
              <a:t>structure</a:t>
            </a:r>
            <a:r>
              <a:rPr lang="el-GR" dirty="0" smtClean="0"/>
              <a:t>) είναι ένα σύνολο δεδομένων μαζί με ένα σύνολο επιτρεπτών λειτουργιών επί αυτών. </a:t>
            </a:r>
            <a:endParaRPr lang="en-US" dirty="0" smtClean="0"/>
          </a:p>
          <a:p>
            <a:r>
              <a:rPr lang="el-GR" dirty="0" smtClean="0"/>
              <a:t>Για </a:t>
            </a:r>
            <a:r>
              <a:rPr lang="el-GR" dirty="0" smtClean="0"/>
              <a:t>παράδειγμα, μία τέτοια δομή είναι η </a:t>
            </a:r>
            <a:r>
              <a:rPr lang="el-GR" dirty="0" smtClean="0">
                <a:solidFill>
                  <a:srgbClr val="FF0000"/>
                </a:solidFill>
              </a:rPr>
              <a:t>εγγραφή</a:t>
            </a:r>
            <a:r>
              <a:rPr lang="el-GR" dirty="0" smtClean="0"/>
              <a:t> (</a:t>
            </a:r>
            <a:r>
              <a:rPr lang="el-GR" dirty="0" err="1" smtClean="0"/>
              <a:t>record</a:t>
            </a:r>
            <a:r>
              <a:rPr lang="el-GR" dirty="0" smtClean="0"/>
              <a:t>), που μπορεί να περιγράφει ένα είδος, ένα πρόσωπο κ.λπ. Η εγγραφή αποτελείται από τα πεδία (</a:t>
            </a:r>
            <a:r>
              <a:rPr lang="el-GR" dirty="0" err="1" smtClean="0"/>
              <a:t>fields</a:t>
            </a:r>
            <a:r>
              <a:rPr lang="el-GR" dirty="0" smtClean="0"/>
              <a:t>) που αποθηκεύουν χαρακτηριστικά (</a:t>
            </a:r>
            <a:r>
              <a:rPr lang="el-GR" dirty="0" err="1" smtClean="0"/>
              <a:t>attributes</a:t>
            </a:r>
            <a:r>
              <a:rPr lang="el-GR" dirty="0" smtClean="0"/>
              <a:t>) διαφορετικού τύπου, όπως για παράδειγμα ο κωδικός, η περιγραφή κ.λπ. </a:t>
            </a:r>
            <a:endParaRPr lang="en-US" dirty="0" smtClean="0"/>
          </a:p>
          <a:p>
            <a:r>
              <a:rPr lang="el-GR" dirty="0" smtClean="0"/>
              <a:t>Άλλη </a:t>
            </a:r>
            <a:r>
              <a:rPr lang="el-GR" dirty="0" smtClean="0"/>
              <a:t>μορφή δομής δεδομένων είναι το </a:t>
            </a:r>
            <a:r>
              <a:rPr lang="el-GR" dirty="0" smtClean="0">
                <a:solidFill>
                  <a:srgbClr val="FF0000"/>
                </a:solidFill>
              </a:rPr>
              <a:t>αρχείο</a:t>
            </a:r>
            <a:r>
              <a:rPr lang="el-GR" dirty="0" smtClean="0"/>
              <a:t> που αποτελείται από ένα σύνολο εγγραφών. Μία επιτρεπτή λειτουργία σε ένα αρχείο είναι η σειριακή προσπέλαση όλων των εγγραφών του</a:t>
            </a:r>
            <a:r>
              <a:rPr lang="el-GR" dirty="0" smtClean="0"/>
              <a:t>.</a:t>
            </a:r>
            <a:endParaRPr lang="en-US" dirty="0" smtClean="0"/>
          </a:p>
          <a:p>
            <a:r>
              <a:rPr lang="el-GR" b="1" dirty="0" smtClean="0">
                <a:solidFill>
                  <a:srgbClr val="FF0000"/>
                </a:solidFill>
              </a:rPr>
              <a:t>Ανάλυσης Δεδομένων</a:t>
            </a:r>
            <a:r>
              <a:rPr lang="el-GR" dirty="0" smtClean="0"/>
              <a:t>. Τρόποι καταγραφής και </a:t>
            </a:r>
            <a:r>
              <a:rPr lang="el-GR" dirty="0" err="1" smtClean="0"/>
              <a:t>αλληλοσυσχέτισης</a:t>
            </a:r>
            <a:r>
              <a:rPr lang="el-GR" dirty="0" smtClean="0"/>
              <a:t> των δεδομένων μελετώνται έτσι ώστε να αναπαρασταθεί η γνώση για πραγματικά γεγονότα.</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ΔΕΔΟΜΕΝΑ/ΔΟΜΗ ΔΕΔΟΜΕΝΩΝ</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Τα δεδομένα ενός προβλήματος αποθηκεύονται στον υπολογιστή, είτε στην κύρια μνήμη του είτε στη δευτερεύουσα μνήμη του. Η αποθήκευση αυτή δεν γίνεται κατά έναν τυχαίο τρόπο αλλά συστηματικά, δηλαδή </a:t>
            </a:r>
            <a:r>
              <a:rPr lang="el-GR" dirty="0" smtClean="0"/>
              <a:t>χρησιμοποιώντας </a:t>
            </a:r>
            <a:r>
              <a:rPr lang="el-GR" dirty="0" smtClean="0"/>
              <a:t>μία δομή. </a:t>
            </a:r>
            <a:endParaRPr lang="en-US" dirty="0" smtClean="0"/>
          </a:p>
          <a:p>
            <a:r>
              <a:rPr lang="el-GR" dirty="0" smtClean="0">
                <a:solidFill>
                  <a:srgbClr val="FF0000"/>
                </a:solidFill>
              </a:rPr>
              <a:t>Δομή Δεδομένων </a:t>
            </a:r>
            <a:r>
              <a:rPr lang="el-GR" dirty="0" smtClean="0"/>
              <a:t>είναι ένα σύνολο αποθηκευμένων δεδομένων που υφίστανται επεξεργασία από ένα σύνολο </a:t>
            </a:r>
            <a:r>
              <a:rPr lang="el-GR" dirty="0" smtClean="0"/>
              <a:t>λειτουργιών</a:t>
            </a:r>
            <a:r>
              <a:rPr lang="en-US" dirty="0" smtClean="0"/>
              <a:t>.</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00042"/>
            <a:ext cx="8183880" cy="1051560"/>
          </a:xfrm>
        </p:spPr>
        <p:txBody>
          <a:bodyPr>
            <a:normAutofit fontScale="90000"/>
          </a:bodyPr>
          <a:lstStyle/>
          <a:p>
            <a:r>
              <a:rPr lang="el-GR" sz="2700" dirty="0" smtClean="0"/>
              <a:t>Οι </a:t>
            </a:r>
            <a:r>
              <a:rPr lang="el-GR" sz="2700" dirty="0" smtClean="0"/>
              <a:t>βασικές λειτουργίες (ή αλλιώς πράξεις) επί των δομών </a:t>
            </a:r>
            <a:r>
              <a:rPr lang="el-GR" sz="2700" dirty="0" smtClean="0"/>
              <a:t>δεδομένων </a:t>
            </a:r>
            <a:r>
              <a:rPr lang="el-GR" sz="2700" dirty="0" smtClean="0"/>
              <a:t>είναι οι ακόλουθες:</a:t>
            </a:r>
            <a:endParaRPr lang="el-GR" sz="2700" dirty="0"/>
          </a:p>
        </p:txBody>
      </p:sp>
      <p:sp>
        <p:nvSpPr>
          <p:cNvPr id="3" name="2 - Θέση περιεχομένου"/>
          <p:cNvSpPr>
            <a:spLocks noGrp="1"/>
          </p:cNvSpPr>
          <p:nvPr>
            <p:ph idx="1"/>
          </p:nvPr>
        </p:nvSpPr>
        <p:spPr>
          <a:xfrm>
            <a:off x="502920" y="1714488"/>
            <a:ext cx="8183880" cy="4500594"/>
          </a:xfrm>
        </p:spPr>
        <p:txBody>
          <a:bodyPr>
            <a:normAutofit fontScale="62500" lnSpcReduction="20000"/>
          </a:bodyPr>
          <a:lstStyle/>
          <a:p>
            <a:r>
              <a:rPr lang="el-GR" dirty="0" smtClean="0">
                <a:solidFill>
                  <a:srgbClr val="FF0000"/>
                </a:solidFill>
              </a:rPr>
              <a:t>Προσπέλαση</a:t>
            </a:r>
            <a:r>
              <a:rPr lang="el-GR" dirty="0" smtClean="0"/>
              <a:t> (</a:t>
            </a:r>
            <a:r>
              <a:rPr lang="el-GR" dirty="0" err="1" smtClean="0"/>
              <a:t>access</a:t>
            </a:r>
            <a:r>
              <a:rPr lang="el-GR" dirty="0" smtClean="0"/>
              <a:t>), πρόσβαση σε έναν κόμβο με σκοπό να </a:t>
            </a:r>
            <a:r>
              <a:rPr lang="el-GR" dirty="0" smtClean="0"/>
              <a:t>εξετασθεί </a:t>
            </a:r>
            <a:r>
              <a:rPr lang="el-GR" dirty="0" smtClean="0"/>
              <a:t>ή να τροποποιηθεί το περιεχόμενό του</a:t>
            </a:r>
            <a:r>
              <a:rPr lang="el-GR" dirty="0" smtClean="0"/>
              <a:t>.</a:t>
            </a:r>
            <a:endParaRPr lang="en-US" dirty="0" smtClean="0"/>
          </a:p>
          <a:p>
            <a:r>
              <a:rPr lang="el-GR" dirty="0" smtClean="0">
                <a:solidFill>
                  <a:srgbClr val="FF0000"/>
                </a:solidFill>
              </a:rPr>
              <a:t>Εισαγωγ</a:t>
            </a:r>
            <a:r>
              <a:rPr lang="el-GR" dirty="0" smtClean="0"/>
              <a:t>ή (</a:t>
            </a:r>
            <a:r>
              <a:rPr lang="el-GR" dirty="0" err="1" smtClean="0"/>
              <a:t>insertion</a:t>
            </a:r>
            <a:r>
              <a:rPr lang="el-GR" dirty="0" smtClean="0"/>
              <a:t>), δηλαδή η προσθήκη νέων κόμβων σε μία </a:t>
            </a:r>
            <a:r>
              <a:rPr lang="el-GR" dirty="0" smtClean="0"/>
              <a:t>υπάρχουσα δομή</a:t>
            </a:r>
            <a:r>
              <a:rPr lang="en-US" dirty="0" smtClean="0"/>
              <a:t>.</a:t>
            </a:r>
          </a:p>
          <a:p>
            <a:r>
              <a:rPr lang="el-GR" dirty="0" smtClean="0">
                <a:solidFill>
                  <a:srgbClr val="FF0000"/>
                </a:solidFill>
              </a:rPr>
              <a:t>Διαγραφή</a:t>
            </a:r>
            <a:r>
              <a:rPr lang="el-GR" dirty="0" smtClean="0"/>
              <a:t> (</a:t>
            </a:r>
            <a:r>
              <a:rPr lang="el-GR" dirty="0" err="1" smtClean="0"/>
              <a:t>deletion</a:t>
            </a:r>
            <a:r>
              <a:rPr lang="el-GR" dirty="0" smtClean="0"/>
              <a:t>), που αποτελεί το αντίστροφο της εισαγωγής, </a:t>
            </a:r>
            <a:r>
              <a:rPr lang="el-GR" dirty="0" smtClean="0"/>
              <a:t>δηλαδή </a:t>
            </a:r>
            <a:r>
              <a:rPr lang="el-GR" dirty="0" smtClean="0"/>
              <a:t>ένας κόμβος αφαιρείται από μία δομή. </a:t>
            </a:r>
            <a:endParaRPr lang="en-US" dirty="0" smtClean="0"/>
          </a:p>
          <a:p>
            <a:r>
              <a:rPr lang="el-GR" dirty="0" smtClean="0">
                <a:solidFill>
                  <a:srgbClr val="FF0000"/>
                </a:solidFill>
              </a:rPr>
              <a:t>Αναζήτηση</a:t>
            </a:r>
            <a:r>
              <a:rPr lang="el-GR" dirty="0" smtClean="0"/>
              <a:t> </a:t>
            </a:r>
            <a:r>
              <a:rPr lang="el-GR" dirty="0" smtClean="0"/>
              <a:t>(</a:t>
            </a:r>
            <a:r>
              <a:rPr lang="el-GR" dirty="0" err="1" smtClean="0"/>
              <a:t>searching</a:t>
            </a:r>
            <a:r>
              <a:rPr lang="el-GR" dirty="0" smtClean="0"/>
              <a:t>), κατά την οποία προσπελαύνονται οι κόμβοι μιας δομής, προκειμένου να εντοπιστούν ένας ή περισσότεροι που έχουν μια δεδομένη ιδιότητα. </a:t>
            </a:r>
            <a:endParaRPr lang="en-US" dirty="0" smtClean="0"/>
          </a:p>
          <a:p>
            <a:r>
              <a:rPr lang="el-GR" dirty="0" smtClean="0">
                <a:solidFill>
                  <a:srgbClr val="FF0000"/>
                </a:solidFill>
              </a:rPr>
              <a:t>Ταξινόμηση</a:t>
            </a:r>
            <a:r>
              <a:rPr lang="el-GR" dirty="0" smtClean="0"/>
              <a:t> </a:t>
            </a:r>
            <a:r>
              <a:rPr lang="el-GR" dirty="0" smtClean="0"/>
              <a:t>(</a:t>
            </a:r>
            <a:r>
              <a:rPr lang="el-GR" dirty="0" err="1" smtClean="0"/>
              <a:t>sorting</a:t>
            </a:r>
            <a:r>
              <a:rPr lang="el-GR" dirty="0" smtClean="0"/>
              <a:t>), όπου οι κόμβοι μιας δομής διατάσσονται κατά αύξουσα ή φθίνουσα σειρά</a:t>
            </a:r>
            <a:r>
              <a:rPr lang="el-GR" dirty="0" smtClean="0"/>
              <a:t>.</a:t>
            </a:r>
            <a:endParaRPr lang="en-US" dirty="0" smtClean="0"/>
          </a:p>
          <a:p>
            <a:r>
              <a:rPr lang="el-GR" dirty="0" smtClean="0"/>
              <a:t> </a:t>
            </a:r>
            <a:r>
              <a:rPr lang="el-GR" dirty="0" smtClean="0">
                <a:solidFill>
                  <a:srgbClr val="FF0000"/>
                </a:solidFill>
              </a:rPr>
              <a:t>Αντιγραφή</a:t>
            </a:r>
            <a:r>
              <a:rPr lang="el-GR" dirty="0" smtClean="0"/>
              <a:t> (</a:t>
            </a:r>
            <a:r>
              <a:rPr lang="el-GR" dirty="0" err="1" smtClean="0"/>
              <a:t>copying</a:t>
            </a:r>
            <a:r>
              <a:rPr lang="el-GR" dirty="0" smtClean="0"/>
              <a:t>), κατά την οποία όλοι οι κόμβοι ή μερικοί από τους κόμβους μίας δομής αντιγράφονται σε μία άλλη δομή. </a:t>
            </a:r>
            <a:endParaRPr lang="en-US" dirty="0" smtClean="0"/>
          </a:p>
          <a:p>
            <a:r>
              <a:rPr lang="el-GR" dirty="0" smtClean="0">
                <a:solidFill>
                  <a:srgbClr val="FF0000"/>
                </a:solidFill>
              </a:rPr>
              <a:t>Συγχώνευση</a:t>
            </a:r>
            <a:r>
              <a:rPr lang="el-GR" dirty="0" smtClean="0"/>
              <a:t> </a:t>
            </a:r>
            <a:r>
              <a:rPr lang="el-GR" dirty="0" smtClean="0"/>
              <a:t>(</a:t>
            </a:r>
            <a:r>
              <a:rPr lang="el-GR" dirty="0" err="1" smtClean="0"/>
              <a:t>merging</a:t>
            </a:r>
            <a:r>
              <a:rPr lang="el-GR" dirty="0" smtClean="0"/>
              <a:t>), κατά την οποία δύο ή περισσότερες δομές συνενώνονται σε μία ενιαία δομή. </a:t>
            </a:r>
            <a:endParaRPr lang="en-US" dirty="0" smtClean="0"/>
          </a:p>
          <a:p>
            <a:r>
              <a:rPr lang="el-GR" dirty="0" smtClean="0">
                <a:solidFill>
                  <a:srgbClr val="FF0000"/>
                </a:solidFill>
              </a:rPr>
              <a:t>Διαχωρισμό</a:t>
            </a:r>
            <a:r>
              <a:rPr lang="el-GR" dirty="0" smtClean="0"/>
              <a:t>ς </a:t>
            </a:r>
            <a:r>
              <a:rPr lang="el-GR" dirty="0" smtClean="0"/>
              <a:t>(</a:t>
            </a:r>
            <a:r>
              <a:rPr lang="el-GR" dirty="0" err="1" smtClean="0"/>
              <a:t>separation</a:t>
            </a:r>
            <a:r>
              <a:rPr lang="el-GR" dirty="0" smtClean="0"/>
              <a:t>), που αποτελεί την αντίστροφη πράξη της </a:t>
            </a:r>
            <a:r>
              <a:rPr lang="el-GR" dirty="0" smtClean="0"/>
              <a:t>συγχώνευση.</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00042"/>
            <a:ext cx="8183880" cy="1051560"/>
          </a:xfrm>
        </p:spPr>
        <p:txBody>
          <a:bodyPr>
            <a:normAutofit fontScale="90000"/>
          </a:bodyPr>
          <a:lstStyle/>
          <a:p>
            <a:pPr algn="ctr"/>
            <a:r>
              <a:rPr lang="el-GR" dirty="0" smtClean="0"/>
              <a:t>ΔΙΑΦΟΡΕΣ ΣΤΑΤΙΚΩΝ ΔΥΝΑΜΙΚΩΝ ΔΟΜΩΝ</a:t>
            </a:r>
            <a:endParaRPr lang="el-GR" dirty="0"/>
          </a:p>
        </p:txBody>
      </p:sp>
      <p:sp>
        <p:nvSpPr>
          <p:cNvPr id="3" name="2 - Θέση περιεχομένου"/>
          <p:cNvSpPr>
            <a:spLocks noGrp="1"/>
          </p:cNvSpPr>
          <p:nvPr>
            <p:ph idx="1"/>
          </p:nvPr>
        </p:nvSpPr>
        <p:spPr>
          <a:xfrm>
            <a:off x="357158" y="1714488"/>
            <a:ext cx="4354832" cy="4643470"/>
          </a:xfrm>
        </p:spPr>
        <p:txBody>
          <a:bodyPr>
            <a:normAutofit fontScale="77500" lnSpcReduction="20000"/>
          </a:bodyPr>
          <a:lstStyle/>
          <a:p>
            <a:r>
              <a:rPr lang="el-GR" dirty="0" smtClean="0">
                <a:solidFill>
                  <a:srgbClr val="FF0000"/>
                </a:solidFill>
              </a:rPr>
              <a:t>Σ</a:t>
            </a:r>
            <a:r>
              <a:rPr lang="el-GR" dirty="0" smtClean="0">
                <a:solidFill>
                  <a:srgbClr val="FF0000"/>
                </a:solidFill>
              </a:rPr>
              <a:t>τατική </a:t>
            </a:r>
            <a:r>
              <a:rPr lang="el-GR" dirty="0" smtClean="0">
                <a:solidFill>
                  <a:srgbClr val="FF0000"/>
                </a:solidFill>
              </a:rPr>
              <a:t>δομή </a:t>
            </a:r>
            <a:r>
              <a:rPr lang="el-GR" dirty="0" smtClean="0">
                <a:solidFill>
                  <a:srgbClr val="FF0000"/>
                </a:solidFill>
              </a:rPr>
              <a:t>δεδομένων</a:t>
            </a:r>
          </a:p>
          <a:p>
            <a:r>
              <a:rPr lang="el-GR" dirty="0" smtClean="0">
                <a:solidFill>
                  <a:srgbClr val="00B050"/>
                </a:solidFill>
              </a:rPr>
              <a:t>Σταθερό μέγεθος</a:t>
            </a:r>
            <a:r>
              <a:rPr lang="el-GR" dirty="0" smtClean="0"/>
              <a:t>.  </a:t>
            </a:r>
          </a:p>
          <a:p>
            <a:r>
              <a:rPr lang="el-GR" dirty="0" smtClean="0"/>
              <a:t>Τ</a:t>
            </a:r>
            <a:r>
              <a:rPr lang="el-GR" dirty="0" smtClean="0"/>
              <a:t>ο </a:t>
            </a:r>
            <a:r>
              <a:rPr lang="el-GR" dirty="0" smtClean="0"/>
              <a:t>ακριβές μέγεθος της απαιτούμενης κύριας μνήμης καθορίζεται κατά τη στιγμή του </a:t>
            </a:r>
            <a:r>
              <a:rPr lang="el-GR" dirty="0" smtClean="0"/>
              <a:t>προγραμματισμού και </a:t>
            </a:r>
            <a:r>
              <a:rPr lang="el-GR" dirty="0" smtClean="0"/>
              <a:t>κατά συνέπεια </a:t>
            </a:r>
            <a:r>
              <a:rPr lang="el-GR" dirty="0" smtClean="0">
                <a:solidFill>
                  <a:srgbClr val="00B050"/>
                </a:solidFill>
              </a:rPr>
              <a:t>κατά τη στιγμή της μετάφρασής </a:t>
            </a:r>
            <a:r>
              <a:rPr lang="el-GR" dirty="0" smtClean="0"/>
              <a:t> </a:t>
            </a:r>
            <a:r>
              <a:rPr lang="el-GR" dirty="0" smtClean="0"/>
              <a:t>και όχι κατά τη στιγμή της εκτέλεσης </a:t>
            </a:r>
            <a:r>
              <a:rPr lang="el-GR" dirty="0" smtClean="0"/>
              <a:t>του προγράμματος</a:t>
            </a:r>
            <a:r>
              <a:rPr lang="el-GR" dirty="0" smtClean="0"/>
              <a:t>. </a:t>
            </a:r>
            <a:endParaRPr lang="el-GR" dirty="0" smtClean="0"/>
          </a:p>
          <a:p>
            <a:r>
              <a:rPr lang="el-GR" dirty="0" smtClean="0"/>
              <a:t>Τα </a:t>
            </a:r>
            <a:r>
              <a:rPr lang="el-GR" dirty="0" smtClean="0"/>
              <a:t>στοιχεία των στατικών δομών αποθηκεύονται σε </a:t>
            </a:r>
            <a:r>
              <a:rPr lang="el-GR" dirty="0" smtClean="0">
                <a:solidFill>
                  <a:srgbClr val="00B050"/>
                </a:solidFill>
              </a:rPr>
              <a:t>συνεχόμενες θέσεις μνήμης</a:t>
            </a:r>
            <a:r>
              <a:rPr lang="el-GR" dirty="0" smtClean="0"/>
              <a:t>.</a:t>
            </a:r>
            <a:endParaRPr lang="el-GR" dirty="0"/>
          </a:p>
        </p:txBody>
      </p:sp>
      <p:sp>
        <p:nvSpPr>
          <p:cNvPr id="4" name="2 - Θέση περιεχομένου"/>
          <p:cNvSpPr txBox="1">
            <a:spLocks/>
          </p:cNvSpPr>
          <p:nvPr/>
        </p:nvSpPr>
        <p:spPr>
          <a:xfrm>
            <a:off x="4572000" y="1785926"/>
            <a:ext cx="4283394" cy="4429156"/>
          </a:xfrm>
          <a:prstGeom prst="rect">
            <a:avLst/>
          </a:prstGeom>
        </p:spPr>
        <p:txBody>
          <a:bodyPr vert="horz" lIns="182880" tIns="91440">
            <a:normAutofit fontScale="85000" lnSpcReduction="20000"/>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r>
              <a:rPr kumimoji="0" lang="el-GR" sz="2800" b="0" i="0" u="none" strike="noStrike" kern="1200" cap="none" spc="0" normalizeH="0" baseline="0" noProof="0" dirty="0" smtClean="0">
                <a:ln>
                  <a:noFill/>
                </a:ln>
                <a:solidFill>
                  <a:srgbClr val="FF0000"/>
                </a:solidFill>
                <a:effectLst/>
                <a:uLnTx/>
                <a:uFillTx/>
                <a:latin typeface="+mn-lt"/>
                <a:ea typeface="+mn-ea"/>
                <a:cs typeface="+mn-cs"/>
              </a:rPr>
              <a:t>Δυναμική δομή δεδομένων</a:t>
            </a: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r>
              <a:rPr kumimoji="0" lang="el-GR" sz="2800" b="0" i="0" u="none" strike="noStrike" kern="1200" cap="none" spc="0" normalizeH="0" baseline="0" noProof="0" dirty="0" smtClean="0">
                <a:ln>
                  <a:noFill/>
                </a:ln>
                <a:solidFill>
                  <a:srgbClr val="00B050"/>
                </a:solidFill>
                <a:effectLst/>
                <a:uLnTx/>
                <a:uFillTx/>
                <a:latin typeface="+mn-lt"/>
                <a:ea typeface="+mn-ea"/>
                <a:cs typeface="+mn-cs"/>
              </a:rPr>
              <a:t>Μη σταθερό μέγεθος.  </a:t>
            </a: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r>
              <a:rPr kumimoji="0" lang="el-GR" sz="2800" b="0" i="0" u="none" strike="noStrike" kern="1200" cap="none" spc="0" normalizeH="0" baseline="0" noProof="0" dirty="0" smtClean="0">
                <a:ln>
                  <a:noFill/>
                </a:ln>
                <a:solidFill>
                  <a:schemeClr val="tx1"/>
                </a:solidFill>
                <a:effectLst/>
                <a:uLnTx/>
                <a:uFillTx/>
                <a:latin typeface="+mn-lt"/>
                <a:ea typeface="+mn-ea"/>
                <a:cs typeface="+mn-cs"/>
              </a:rPr>
              <a:t>Το μέγεθος της απαιτούμενης κύριας μνήμης καθορίζεται </a:t>
            </a:r>
            <a:r>
              <a:rPr kumimoji="0" lang="el-GR" sz="2800" b="0" i="0" u="none" strike="noStrike" kern="1200" cap="none" spc="0" normalizeH="0" baseline="0" noProof="0" dirty="0" smtClean="0">
                <a:ln>
                  <a:noFill/>
                </a:ln>
                <a:solidFill>
                  <a:srgbClr val="00B050"/>
                </a:solidFill>
                <a:effectLst/>
                <a:uLnTx/>
                <a:uFillTx/>
                <a:latin typeface="+mn-lt"/>
                <a:ea typeface="+mn-ea"/>
                <a:cs typeface="+mn-cs"/>
              </a:rPr>
              <a:t>κατά</a:t>
            </a:r>
            <a:r>
              <a:rPr kumimoji="0" lang="el-GR" sz="2800" b="0" i="0" u="none" strike="noStrike" kern="1200" cap="none" spc="0" normalizeH="0" baseline="0" noProof="0" dirty="0" smtClean="0">
                <a:ln>
                  <a:noFill/>
                </a:ln>
                <a:solidFill>
                  <a:schemeClr val="tx1"/>
                </a:solidFill>
                <a:effectLst/>
                <a:uLnTx/>
                <a:uFillTx/>
                <a:latin typeface="+mn-lt"/>
                <a:ea typeface="+mn-ea"/>
                <a:cs typeface="+mn-cs"/>
              </a:rPr>
              <a:t> </a:t>
            </a:r>
            <a:r>
              <a:rPr kumimoji="0" lang="el-GR" sz="2800" b="0" i="0" u="none" strike="noStrike" kern="1200" cap="none" spc="0" normalizeH="0" baseline="0" noProof="0" dirty="0" smtClean="0">
                <a:ln>
                  <a:noFill/>
                </a:ln>
                <a:solidFill>
                  <a:srgbClr val="00B050"/>
                </a:solidFill>
                <a:effectLst/>
                <a:uLnTx/>
                <a:uFillTx/>
                <a:latin typeface="+mn-lt"/>
                <a:ea typeface="+mn-ea"/>
                <a:cs typeface="+mn-cs"/>
              </a:rPr>
              <a:t>τη στιγμή της εκτέλεσης </a:t>
            </a:r>
            <a:r>
              <a:rPr kumimoji="0" lang="el-GR" sz="2800" b="0" i="0" u="none" strike="noStrike" kern="1200" cap="none" spc="0" normalizeH="0" baseline="0" noProof="0" dirty="0" smtClean="0">
                <a:ln>
                  <a:noFill/>
                </a:ln>
                <a:solidFill>
                  <a:schemeClr val="tx1"/>
                </a:solidFill>
                <a:effectLst/>
                <a:uLnTx/>
                <a:uFillTx/>
                <a:latin typeface="+mn-lt"/>
                <a:ea typeface="+mn-ea"/>
                <a:cs typeface="+mn-cs"/>
              </a:rPr>
              <a:t>του προγράμματος. </a:t>
            </a: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r>
              <a:rPr kumimoji="0" lang="el-GR" sz="2800" b="0" i="0" u="none" strike="noStrike" kern="1200" cap="none" spc="0" normalizeH="0" baseline="0" noProof="0" dirty="0" smtClean="0">
                <a:ln>
                  <a:noFill/>
                </a:ln>
                <a:solidFill>
                  <a:schemeClr val="tx1"/>
                </a:solidFill>
                <a:effectLst/>
                <a:uLnTx/>
                <a:uFillTx/>
                <a:latin typeface="+mn-lt"/>
                <a:ea typeface="+mn-ea"/>
                <a:cs typeface="+mn-cs"/>
              </a:rPr>
              <a:t>Τα στοιχεία των δυναμικών δομών αποθηκεύονται σε </a:t>
            </a:r>
            <a:r>
              <a:rPr kumimoji="0" lang="el-GR" sz="2800" b="0" i="0" u="none" strike="noStrike" kern="1200" cap="none" spc="0" normalizeH="0" baseline="0" noProof="0" dirty="0" smtClean="0">
                <a:ln>
                  <a:noFill/>
                </a:ln>
                <a:solidFill>
                  <a:srgbClr val="00B050"/>
                </a:solidFill>
                <a:effectLst/>
                <a:uLnTx/>
                <a:uFillTx/>
                <a:latin typeface="+mn-lt"/>
                <a:ea typeface="+mn-ea"/>
                <a:cs typeface="+mn-cs"/>
              </a:rPr>
              <a:t>μη συνεχόμενες θέσεις μνήμης.</a:t>
            </a:r>
            <a:endParaRPr kumimoji="0" lang="el-GR" sz="2800" b="0" i="0" u="none" strike="noStrike" kern="1200" cap="none" spc="0" normalizeH="0" baseline="0" noProof="0" dirty="0">
              <a:ln>
                <a:noFill/>
              </a:ln>
              <a:solidFill>
                <a:srgbClr val="00B05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1" end="1"/>
                                            </p:txEl>
                                          </p:spTgt>
                                        </p:tgtEl>
                                        <p:attrNameLst>
                                          <p:attrName>style.visibility</p:attrName>
                                        </p:attrNameLst>
                                      </p:cBhvr>
                                      <p:to>
                                        <p:strVal val="visible"/>
                                      </p:to>
                                    </p:set>
                                    <p:anim calcmode="lin" valueType="num">
                                      <p:cBhvr additive="base">
                                        <p:cTn id="4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2" end="2"/>
                                            </p:txEl>
                                          </p:spTgt>
                                        </p:tgtEl>
                                        <p:attrNameLst>
                                          <p:attrName>style.visibility</p:attrName>
                                        </p:attrNameLst>
                                      </p:cBhvr>
                                      <p:to>
                                        <p:strVal val="visible"/>
                                      </p:to>
                                    </p:set>
                                    <p:anim calcmode="lin" valueType="num">
                                      <p:cBhvr additive="base">
                                        <p:cTn id="4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anim calcmode="lin" valueType="num">
                                      <p:cBhvr additive="base">
                                        <p:cTn id="5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Πίνακε</a:t>
            </a:r>
            <a:r>
              <a:rPr lang="el-GR" dirty="0" smtClean="0"/>
              <a:t>ς</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500042"/>
            <a:ext cx="8183880" cy="1051560"/>
          </a:xfrm>
        </p:spPr>
        <p:txBody>
          <a:bodyPr/>
          <a:lstStyle/>
          <a:p>
            <a:r>
              <a:rPr lang="el-GR" dirty="0" smtClean="0"/>
              <a:t>ΟΡΙΣΜΟΣ</a:t>
            </a:r>
            <a:endParaRPr lang="el-GR" dirty="0"/>
          </a:p>
        </p:txBody>
      </p:sp>
      <p:sp>
        <p:nvSpPr>
          <p:cNvPr id="3" name="2 - Θέση περιεχομένου"/>
          <p:cNvSpPr>
            <a:spLocks noGrp="1"/>
          </p:cNvSpPr>
          <p:nvPr>
            <p:ph idx="1"/>
          </p:nvPr>
        </p:nvSpPr>
        <p:spPr>
          <a:xfrm>
            <a:off x="500034" y="1857364"/>
            <a:ext cx="8183880" cy="2714644"/>
          </a:xfrm>
        </p:spPr>
        <p:txBody>
          <a:bodyPr>
            <a:normAutofit fontScale="92500" lnSpcReduction="20000"/>
          </a:bodyPr>
          <a:lstStyle/>
          <a:p>
            <a:pPr>
              <a:buNone/>
            </a:pPr>
            <a:r>
              <a:rPr lang="el-GR" dirty="0" smtClean="0">
                <a:solidFill>
                  <a:srgbClr val="FF0000"/>
                </a:solidFill>
              </a:rPr>
              <a:t>   Πίνακας</a:t>
            </a:r>
            <a:r>
              <a:rPr lang="el-GR" dirty="0" smtClean="0"/>
              <a:t> </a:t>
            </a:r>
            <a:r>
              <a:rPr lang="el-GR" dirty="0" smtClean="0"/>
              <a:t>είναι ένα σύνολο αντικειμένων ίδιου τύπου, τα οποία </a:t>
            </a:r>
            <a:r>
              <a:rPr lang="el-GR" dirty="0" smtClean="0"/>
              <a:t>αναφέρονται </a:t>
            </a:r>
            <a:r>
              <a:rPr lang="el-GR" dirty="0" smtClean="0"/>
              <a:t>με ένα κοινό όνομα. Κάθε ένα από τα αντικείμενα που </a:t>
            </a:r>
            <a:r>
              <a:rPr lang="el-GR" dirty="0" smtClean="0"/>
              <a:t>απαρτίζουν </a:t>
            </a:r>
            <a:r>
              <a:rPr lang="el-GR" dirty="0" smtClean="0"/>
              <a:t>τον πίνακα λέγεται στοιχείο του πίνακα. Η αναφορά σε ατομικά στοιχεία του πίνακα γίνεται με το όνομα του πίνακα ακολουθούμενο από ένα </a:t>
            </a:r>
            <a:r>
              <a:rPr lang="el-GR" dirty="0" smtClean="0"/>
              <a:t>ή περισσότερους δείκτες.</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ΠΙΝΑΚΕΣ</a:t>
            </a:r>
            <a:endParaRPr lang="el-GR" dirty="0"/>
          </a:p>
        </p:txBody>
      </p:sp>
      <p:sp>
        <p:nvSpPr>
          <p:cNvPr id="3" name="2 - Θέση περιεχομένου"/>
          <p:cNvSpPr>
            <a:spLocks noGrp="1"/>
          </p:cNvSpPr>
          <p:nvPr>
            <p:ph idx="1"/>
          </p:nvPr>
        </p:nvSpPr>
        <p:spPr>
          <a:xfrm>
            <a:off x="502920" y="530352"/>
            <a:ext cx="8183880" cy="4684598"/>
          </a:xfrm>
        </p:spPr>
        <p:txBody>
          <a:bodyPr>
            <a:normAutofit fontScale="62500" lnSpcReduction="20000"/>
          </a:bodyPr>
          <a:lstStyle/>
          <a:p>
            <a:r>
              <a:rPr lang="el-GR" dirty="0" smtClean="0"/>
              <a:t>Οι πίνακες που χρησιμοποιούν ένα μόνο δείκτη για την αναφορά των στοιχείων τους ονομάζονται μονοδιάστατοι πίνακες. </a:t>
            </a:r>
            <a:endParaRPr lang="el-GR" dirty="0" smtClean="0"/>
          </a:p>
          <a:p>
            <a:r>
              <a:rPr lang="el-GR" dirty="0" smtClean="0"/>
              <a:t>Οι πίνακες που χρησιμοποιούν </a:t>
            </a:r>
            <a:r>
              <a:rPr lang="el-GR" dirty="0" smtClean="0">
                <a:solidFill>
                  <a:srgbClr val="00B050"/>
                </a:solidFill>
              </a:rPr>
              <a:t>δύο δείκτες </a:t>
            </a:r>
            <a:r>
              <a:rPr lang="el-GR" dirty="0" smtClean="0"/>
              <a:t>για την αναφορά των στοιχείων τους ονομάζονται </a:t>
            </a:r>
            <a:r>
              <a:rPr lang="el-GR" dirty="0" smtClean="0">
                <a:solidFill>
                  <a:srgbClr val="00B050"/>
                </a:solidFill>
              </a:rPr>
              <a:t>δισδιάστατοι </a:t>
            </a:r>
            <a:r>
              <a:rPr lang="el-GR" dirty="0" smtClean="0">
                <a:solidFill>
                  <a:srgbClr val="00B050"/>
                </a:solidFill>
              </a:rPr>
              <a:t>πίνακες</a:t>
            </a:r>
            <a:r>
              <a:rPr lang="el-GR" dirty="0" smtClean="0"/>
              <a:t>. </a:t>
            </a:r>
            <a:endParaRPr lang="el-GR" dirty="0" smtClean="0"/>
          </a:p>
          <a:p>
            <a:r>
              <a:rPr lang="el-GR" dirty="0" smtClean="0"/>
              <a:t>Το </a:t>
            </a:r>
            <a:r>
              <a:rPr lang="el-GR" dirty="0" smtClean="0"/>
              <a:t>όνομα του πίνακα μπορεί να είναι οποιοδήποτε δεκτό όνομα της ΓΛΩΣΣΑΣ </a:t>
            </a:r>
            <a:r>
              <a:rPr lang="el-GR" dirty="0" smtClean="0"/>
              <a:t>και</a:t>
            </a:r>
          </a:p>
          <a:p>
            <a:r>
              <a:rPr lang="el-GR" dirty="0" smtClean="0"/>
              <a:t>Ο </a:t>
            </a:r>
            <a:r>
              <a:rPr lang="el-GR" dirty="0" smtClean="0"/>
              <a:t>δείκτης είναι μία ακέραια έκφραση, σταθερή ή μεταβλητή που περικλείεται μέσα στα σύμβολα [ και ]. </a:t>
            </a:r>
            <a:endParaRPr lang="el-GR" dirty="0" smtClean="0"/>
          </a:p>
          <a:p>
            <a:r>
              <a:rPr lang="el-GR" dirty="0" smtClean="0"/>
              <a:t>Κάθε </a:t>
            </a:r>
            <a:r>
              <a:rPr lang="el-GR" dirty="0" smtClean="0"/>
              <a:t>πίνακας πρέπει υποχρεωτικά να περιέχει δεδομένα </a:t>
            </a:r>
            <a:r>
              <a:rPr lang="el-GR" dirty="0" smtClean="0">
                <a:solidFill>
                  <a:srgbClr val="00B050"/>
                </a:solidFill>
              </a:rPr>
              <a:t>του ιδίου τύπου</a:t>
            </a:r>
            <a:r>
              <a:rPr lang="el-GR" dirty="0" smtClean="0"/>
              <a:t>, δηλαδή ακέραια, πραγματικά, λογικά ή αλφαριθμητικά. </a:t>
            </a:r>
            <a:endParaRPr lang="el-GR" dirty="0" smtClean="0"/>
          </a:p>
          <a:p>
            <a:r>
              <a:rPr lang="el-GR" dirty="0" smtClean="0"/>
              <a:t>Ο </a:t>
            </a:r>
            <a:r>
              <a:rPr lang="el-GR" dirty="0" smtClean="0"/>
              <a:t>τύπος του </a:t>
            </a:r>
            <a:r>
              <a:rPr lang="el-GR" dirty="0" smtClean="0"/>
              <a:t>πίνακα </a:t>
            </a:r>
            <a:r>
              <a:rPr lang="el-GR" dirty="0" smtClean="0"/>
              <a:t>δηλώνεται μαζί με τις άλλες μεταβλητές του προγράμματος στο τμήμα δήλωσης μεταβλητών. </a:t>
            </a:r>
            <a:endParaRPr lang="el-GR" dirty="0" smtClean="0"/>
          </a:p>
          <a:p>
            <a:r>
              <a:rPr lang="el-GR" dirty="0" smtClean="0"/>
              <a:t>Εκτός </a:t>
            </a:r>
            <a:r>
              <a:rPr lang="el-GR" dirty="0" smtClean="0"/>
              <a:t>από τον τύπο του πίνακα πρέπει </a:t>
            </a:r>
            <a:r>
              <a:rPr lang="el-GR" dirty="0" smtClean="0">
                <a:solidFill>
                  <a:srgbClr val="00B050"/>
                </a:solidFill>
              </a:rPr>
              <a:t>να </a:t>
            </a:r>
            <a:r>
              <a:rPr lang="el-GR" dirty="0" smtClean="0">
                <a:solidFill>
                  <a:srgbClr val="00B050"/>
                </a:solidFill>
              </a:rPr>
              <a:t>δηλώνεται </a:t>
            </a:r>
            <a:r>
              <a:rPr lang="el-GR" dirty="0" smtClean="0">
                <a:solidFill>
                  <a:srgbClr val="00B050"/>
                </a:solidFill>
              </a:rPr>
              <a:t>και ο αριθμός των στοιχείων</a:t>
            </a:r>
            <a:r>
              <a:rPr lang="el-GR" dirty="0" smtClean="0"/>
              <a:t> που περιέχει ή καλύτερα ο μεγαλύτερος αριθμός στοιχείων που μπορεί να έχει ο συγκεκριμένος πίνακας και αυτό για να δεσμευτούν οι αντίστοιχες συνεχόμενες θέσεις </a:t>
            </a:r>
            <a:r>
              <a:rPr lang="el-GR" dirty="0" smtClean="0"/>
              <a:t>μνήμης (διότι είναι στατική δομή).</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438</TotalTime>
  <Words>1283</Words>
  <Application>Microsoft Office PowerPoint</Application>
  <PresentationFormat>Προβολή στην οθόνη (4:3)</PresentationFormat>
  <Paragraphs>218</Paragraphs>
  <Slides>27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27</vt:i4>
      </vt:variant>
    </vt:vector>
  </HeadingPairs>
  <TitlesOfParts>
    <vt:vector size="28" baseType="lpstr">
      <vt:lpstr>Άποψη</vt:lpstr>
      <vt:lpstr>Δομές δεδομένων και Αλγόριθμοι</vt:lpstr>
      <vt:lpstr>ΔΕΔΟΜΕΝΑ /ΑΛΓΟΡΙΘΜΟΙ</vt:lpstr>
      <vt:lpstr>ΔΕΔΟΜΕΝΑ</vt:lpstr>
      <vt:lpstr>ΔΕΔΟΜΕΝΑ/ΔΟΜΗ ΔΕΔΟΜΕΝΩΝ</vt:lpstr>
      <vt:lpstr>Οι βασικές λειτουργίες (ή αλλιώς πράξεις) επί των δομών δεδομένων είναι οι ακόλουθες:</vt:lpstr>
      <vt:lpstr>ΔΙΑΦΟΡΕΣ ΣΤΑΤΙΚΩΝ ΔΥΝΑΜΙΚΩΝ ΔΟΜΩΝ</vt:lpstr>
      <vt:lpstr>Πίνακες</vt:lpstr>
      <vt:lpstr>ΟΡΙΣΜΟΣ</vt:lpstr>
      <vt:lpstr>ΠΙΝΑΚΕΣ</vt:lpstr>
      <vt:lpstr>Πότε πρέπει να χρησιμοποιούνται πίνακες</vt:lpstr>
      <vt:lpstr>Μειονεκτήματα από τη χρήση πινάκων.</vt:lpstr>
      <vt:lpstr>Τυπικές επεξεργασίες πινάκων</vt:lpstr>
      <vt:lpstr>ΜΟΝΟΔΙΑΣΤΑΤΟΙ ΠΙΝΑΚΕΣ</vt:lpstr>
      <vt:lpstr>ΜΟΝΟΔΙΑΣΤΑΤΟΙ ΠΙΝΑΚΕΣ</vt:lpstr>
      <vt:lpstr>ΜΟΝΟΔΙΑΣΤΑΤΟΙ ΠΙΝΑΚΕΣ</vt:lpstr>
      <vt:lpstr>ΜΟΝΟΔΙΑΣΤΑΤΟΙ ΠΙΝΑΚΕΣ</vt:lpstr>
      <vt:lpstr>ΜΟΝΟΔΙΑΣΤΑΤΟΙ ΠΙΝΑΚΕΣ</vt:lpstr>
      <vt:lpstr>ΜΟΝΟΔΙΑΣΤΑΤΟΙ ΠΙΝΑΚΕΣ</vt:lpstr>
      <vt:lpstr>ΜΟΝΟΔΙΑΣΤΑΤΟΙ ΠΙΝΑΚΕΣ</vt:lpstr>
      <vt:lpstr>ΜΟΝΟΔΙΑΣΤΑΤΟΙ ΠΙΝΑΚΕΣ</vt:lpstr>
      <vt:lpstr>ΜΟΝΟΔΙΑΣΤΑΤΟΙ ΠΙΝΑΚΕΣ</vt:lpstr>
      <vt:lpstr>ΔΙΣΔΙΑΣΤΑΤΟΙ ΠΙΝΑΚΕΣ</vt:lpstr>
      <vt:lpstr>ΔΙΣΔΙΑΣΤΑΤΟΙ ΠΙΝΑΚΕΣ</vt:lpstr>
      <vt:lpstr>ΔΙΣΔΙΑΣΤΑΤΟΙ ΠΙΝΑΚΕΣ</vt:lpstr>
      <vt:lpstr>ΔΙΣΔΙΑΣΤΑΤΟΙ ΠΙΝΑΚΕΣ</vt:lpstr>
      <vt:lpstr>ΔΙΣΔΙΑΣΤΑΤΟΙ ΠΙΝΑΚΕΣ</vt:lpstr>
      <vt:lpstr>ΔΙΣΔΙΑΣΤΑΤΟΙ ΠΙΝΑΚΕΣ</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Microsoft</dc:creator>
  <cp:lastModifiedBy>Microsoft</cp:lastModifiedBy>
  <cp:revision>87</cp:revision>
  <dcterms:created xsi:type="dcterms:W3CDTF">2022-01-11T10:19:20Z</dcterms:created>
  <dcterms:modified xsi:type="dcterms:W3CDTF">2022-02-04T14:43:37Z</dcterms:modified>
</cp:coreProperties>
</file>