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72" r:id="rId2"/>
    <p:sldId id="273" r:id="rId3"/>
    <p:sldId id="274" r:id="rId4"/>
    <p:sldId id="275" r:id="rId5"/>
    <p:sldId id="276" r:id="rId6"/>
    <p:sldId id="278" r:id="rId7"/>
    <p:sldId id="277" r:id="rId8"/>
    <p:sldId id="279" r:id="rId9"/>
    <p:sldId id="283" r:id="rId10"/>
    <p:sldId id="280" r:id="rId11"/>
    <p:sldId id="281" r:id="rId12"/>
    <p:sldId id="282" r:id="rId13"/>
    <p:sldId id="257" r:id="rId14"/>
    <p:sldId id="258" r:id="rId15"/>
    <p:sldId id="259" r:id="rId16"/>
    <p:sldId id="266" r:id="rId17"/>
    <p:sldId id="268" r:id="rId18"/>
    <p:sldId id="269" r:id="rId19"/>
    <p:sldId id="267" r:id="rId20"/>
    <p:sldId id="270" r:id="rId21"/>
    <p:sldId id="271" r:id="rId22"/>
    <p:sldId id="260" r:id="rId23"/>
    <p:sldId id="261" r:id="rId24"/>
    <p:sldId id="262" r:id="rId25"/>
    <p:sldId id="263" r:id="rId26"/>
    <p:sldId id="264" r:id="rId27"/>
    <p:sldId id="265" r:id="rId2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5" name="14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Στρογγυλεμένο ορθογώνιο"/>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Τίτλος"/>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l-GR" smtClean="0"/>
              <a:t>Kλικ για επεξεργασία του τίτλου</a:t>
            </a:r>
            <a:endParaRPr kumimoji="0" lang="en-US"/>
          </a:p>
        </p:txBody>
      </p:sp>
      <p:sp>
        <p:nvSpPr>
          <p:cNvPr id="20" name="19 - Υπότιτλος"/>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19" name="18 - Θέση ημερομηνίας"/>
          <p:cNvSpPr>
            <a:spLocks noGrp="1"/>
          </p:cNvSpPr>
          <p:nvPr>
            <p:ph type="dt" sz="half" idx="10"/>
          </p:nvPr>
        </p:nvSpPr>
        <p:spPr/>
        <p:txBody>
          <a:bodyPr/>
          <a:lstStyle>
            <a:extLst/>
          </a:lstStyle>
          <a:p>
            <a:fld id="{5A6DDD8D-5A14-4782-AB9C-C6B443A81F19}" type="datetimeFigureOut">
              <a:rPr lang="el-GR" smtClean="0"/>
              <a:pPr/>
              <a:t>4/2/2022</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11" name="10 - Θέση αριθμού διαφάνειας"/>
          <p:cNvSpPr>
            <a:spLocks noGrp="1"/>
          </p:cNvSpPr>
          <p:nvPr>
            <p:ph type="sldNum" sz="quarter" idx="12"/>
          </p:nvPr>
        </p:nvSpPr>
        <p:spPr/>
        <p:txBody>
          <a:bodyPr/>
          <a:lstStyle>
            <a:extLst/>
          </a:lstStyle>
          <a:p>
            <a:fld id="{0E971249-1883-463C-881B-166D0B60D83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502920" y="530352"/>
            <a:ext cx="8183880" cy="4187952"/>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5A6DDD8D-5A14-4782-AB9C-C6B443A81F19}" type="datetimeFigureOut">
              <a:rPr lang="el-GR" smtClean="0"/>
              <a:pPr/>
              <a:t>4/2/2022</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E971249-1883-463C-881B-166D0B60D83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533404"/>
            <a:ext cx="1981200" cy="5257799"/>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533400" y="533402"/>
            <a:ext cx="5943600" cy="525780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5A6DDD8D-5A14-4782-AB9C-C6B443A81F19}" type="datetimeFigureOut">
              <a:rPr lang="el-GR" smtClean="0"/>
              <a:pPr/>
              <a:t>4/2/2022</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E971249-1883-463C-881B-166D0B60D83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502920" y="530352"/>
            <a:ext cx="8183880" cy="4187952"/>
          </a:xfrm>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5A6DDD8D-5A14-4782-AB9C-C6B443A81F19}" type="datetimeFigureOut">
              <a:rPr lang="el-GR" smtClean="0"/>
              <a:pPr/>
              <a:t>4/2/2022</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E971249-1883-463C-881B-166D0B60D83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4" name="13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Στρογγυλεμένο ορθογώνιο"/>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5A6DDD8D-5A14-4782-AB9C-C6B443A81F19}" type="datetimeFigureOut">
              <a:rPr lang="el-GR" smtClean="0"/>
              <a:pPr/>
              <a:t>4/2/2022</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E971249-1883-463C-881B-166D0B60D83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5A6DDD8D-5A14-4782-AB9C-C6B443A81F19}" type="datetimeFigureOut">
              <a:rPr lang="el-GR" smtClean="0"/>
              <a:pPr/>
              <a:t>4/2/2022</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0E971249-1883-463C-881B-166D0B60D83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nchor="b"/>
          <a:lstStyle>
            <a:lvl1pPr>
              <a:defRPr b="1"/>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5A6DDD8D-5A14-4782-AB9C-C6B443A81F19}" type="datetimeFigureOut">
              <a:rPr lang="el-GR" smtClean="0"/>
              <a:pPr/>
              <a:t>4/2/2022</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0E971249-1883-463C-881B-166D0B60D83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5A6DDD8D-5A14-4782-AB9C-C6B443A81F19}" type="datetimeFigureOut">
              <a:rPr lang="el-GR" smtClean="0"/>
              <a:pPr/>
              <a:t>4/2/2022</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0E971249-1883-463C-881B-166D0B60D83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fld id="{5A6DDD8D-5A14-4782-AB9C-C6B443A81F19}" type="datetimeFigureOut">
              <a:rPr lang="el-GR" smtClean="0"/>
              <a:pPr/>
              <a:t>4/2/2022</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0E971249-1883-463C-881B-166D0B60D83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5A6DDD8D-5A14-4782-AB9C-C6B443A81F19}" type="datetimeFigureOut">
              <a:rPr lang="el-GR" smtClean="0"/>
              <a:pPr/>
              <a:t>4/2/2022</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0E971249-1883-463C-881B-166D0B60D83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5" name="14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Στρογγύλεμα μίας γωνίας ορθογωνίου"/>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5A6DDD8D-5A14-4782-AB9C-C6B443A81F19}" type="datetimeFigureOut">
              <a:rPr lang="el-GR" smtClean="0"/>
              <a:pPr/>
              <a:t>4/2/2022</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0E971249-1883-463C-881B-166D0B60D83D}" type="slidenum">
              <a:rPr lang="el-GR" smtClean="0"/>
              <a:pPr/>
              <a:t>‹#›</a:t>
            </a:fld>
            <a:endParaRPr lang="el-GR"/>
          </a:p>
        </p:txBody>
      </p:sp>
      <p:sp>
        <p:nvSpPr>
          <p:cNvPr id="3" name="2 - Θέση εικόνας"/>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Στρογγυλεμένο ορθογώνιο"/>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12 - Θέση τίτλου"/>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l-GR" smtClean="0"/>
              <a:t>Kλικ για επεξεργασία του τίτλου</a:t>
            </a:r>
            <a:endParaRPr kumimoji="0" lang="en-US"/>
          </a:p>
        </p:txBody>
      </p:sp>
      <p:sp>
        <p:nvSpPr>
          <p:cNvPr id="4" name="3 - Θέση κειμένου"/>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5" name="24 - Θέση ημερομηνίας"/>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A6DDD8D-5A14-4782-AB9C-C6B443A81F19}" type="datetimeFigureOut">
              <a:rPr lang="el-GR" smtClean="0"/>
              <a:pPr/>
              <a:t>4/2/2022</a:t>
            </a:fld>
            <a:endParaRPr lang="el-GR"/>
          </a:p>
        </p:txBody>
      </p:sp>
      <p:sp>
        <p:nvSpPr>
          <p:cNvPr id="18" name="17 - Θέση υποσέλιδου"/>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l-GR"/>
          </a:p>
        </p:txBody>
      </p:sp>
      <p:sp>
        <p:nvSpPr>
          <p:cNvPr id="5" name="4 - Θέση αριθμού διαφάνειας"/>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E971249-1883-463C-881B-166D0B60D83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Δομές δεδομένων και Αλγόριθμοι</a:t>
            </a:r>
            <a:endParaRPr lang="el-GR" dirty="0"/>
          </a:p>
        </p:txBody>
      </p:sp>
      <p:sp>
        <p:nvSpPr>
          <p:cNvPr id="3" name="2 - Υπότιτλος"/>
          <p:cNvSpPr>
            <a:spLocks noGrp="1"/>
          </p:cNvSpPr>
          <p:nvPr>
            <p:ph type="subTitle" idx="1"/>
          </p:nvPr>
        </p:nvSpPr>
        <p:spPr/>
        <p:txBody>
          <a:bodyPr/>
          <a:lstStyle/>
          <a:p>
            <a:r>
              <a:rPr lang="el-GR" dirty="0" smtClean="0"/>
              <a:t>Δεδομένα</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571480"/>
            <a:ext cx="8183880" cy="1051560"/>
          </a:xfrm>
        </p:spPr>
        <p:txBody>
          <a:bodyPr>
            <a:normAutofit fontScale="90000"/>
          </a:bodyPr>
          <a:lstStyle/>
          <a:p>
            <a:pPr algn="ctr"/>
            <a:r>
              <a:rPr lang="el-GR" dirty="0" smtClean="0"/>
              <a:t>Πότε πρέπει να χρησιμοποιούνται πίνακες</a:t>
            </a:r>
            <a:endParaRPr lang="el-GR" dirty="0"/>
          </a:p>
        </p:txBody>
      </p:sp>
      <p:sp>
        <p:nvSpPr>
          <p:cNvPr id="3" name="2 - Θέση περιεχομένου"/>
          <p:cNvSpPr>
            <a:spLocks noGrp="1"/>
          </p:cNvSpPr>
          <p:nvPr>
            <p:ph idx="1"/>
          </p:nvPr>
        </p:nvSpPr>
        <p:spPr>
          <a:xfrm>
            <a:off x="500034" y="1571612"/>
            <a:ext cx="8183880" cy="4187952"/>
          </a:xfrm>
        </p:spPr>
        <p:txBody>
          <a:bodyPr/>
          <a:lstStyle/>
          <a:p>
            <a:r>
              <a:rPr lang="el-GR" dirty="0" smtClean="0"/>
              <a:t>Η χρήση πινάκων είναι ένας βολικός τρόπος για τη διαχείριση πολλών δεδομένων ιδίου τύπου, αλλά συχνά η χρήση τους είναι περιττή και </a:t>
            </a:r>
            <a:r>
              <a:rPr lang="el-GR" dirty="0" smtClean="0"/>
              <a:t>επιζήμια </a:t>
            </a:r>
            <a:r>
              <a:rPr lang="el-GR" dirty="0" smtClean="0"/>
              <a:t>στην ανάπτυξη του προγράμματος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14290"/>
            <a:ext cx="8358246" cy="1000132"/>
          </a:xfrm>
        </p:spPr>
        <p:txBody>
          <a:bodyPr>
            <a:normAutofit fontScale="90000"/>
          </a:bodyPr>
          <a:lstStyle/>
          <a:p>
            <a:pPr algn="ctr"/>
            <a:r>
              <a:rPr lang="el-GR" sz="3200" dirty="0" smtClean="0"/>
              <a:t>Μειονεκτήματα </a:t>
            </a:r>
            <a:r>
              <a:rPr lang="el-GR" sz="3200" dirty="0" smtClean="0"/>
              <a:t>από τη χρήση πινάκων</a:t>
            </a:r>
            <a:r>
              <a:rPr lang="el-GR" sz="3200" dirty="0" smtClean="0"/>
              <a:t>.</a:t>
            </a:r>
            <a:endParaRPr lang="el-GR" dirty="0"/>
          </a:p>
        </p:txBody>
      </p:sp>
      <p:sp>
        <p:nvSpPr>
          <p:cNvPr id="3" name="2 - Θέση περιεχομένου"/>
          <p:cNvSpPr>
            <a:spLocks noGrp="1"/>
          </p:cNvSpPr>
          <p:nvPr>
            <p:ph idx="1"/>
          </p:nvPr>
        </p:nvSpPr>
        <p:spPr>
          <a:xfrm>
            <a:off x="571472" y="1643050"/>
            <a:ext cx="8183880" cy="4187952"/>
          </a:xfrm>
        </p:spPr>
        <p:txBody>
          <a:bodyPr>
            <a:normAutofit fontScale="70000" lnSpcReduction="20000"/>
          </a:bodyPr>
          <a:lstStyle/>
          <a:p>
            <a:r>
              <a:rPr lang="el-GR" dirty="0" smtClean="0">
                <a:solidFill>
                  <a:srgbClr val="FF0000"/>
                </a:solidFill>
              </a:rPr>
              <a:t>Οι πίνακες απαιτούν μνήμη</a:t>
            </a:r>
            <a:r>
              <a:rPr lang="el-GR" dirty="0" smtClean="0"/>
              <a:t>. Κάθε πίνακας δεσμεύει από την αρχή του </a:t>
            </a:r>
            <a:r>
              <a:rPr lang="el-GR" dirty="0" smtClean="0"/>
              <a:t>προγράμματος </a:t>
            </a:r>
            <a:r>
              <a:rPr lang="el-GR" dirty="0" smtClean="0"/>
              <a:t>πολλές θέσεις μνήμης. Σε ένα μεγάλο και σύνθετο </a:t>
            </a:r>
            <a:r>
              <a:rPr lang="el-GR" dirty="0" smtClean="0"/>
              <a:t>πρόγραμμα </a:t>
            </a:r>
            <a:r>
              <a:rPr lang="el-GR" dirty="0" smtClean="0"/>
              <a:t>η άσκοπη χρήση μεγάλων πινάκων μπορεί να οδηγήσει ακόμη και σε αδυναμία εκτέλεσης του προγράμματος. </a:t>
            </a:r>
            <a:endParaRPr lang="el-GR" dirty="0" smtClean="0"/>
          </a:p>
          <a:p>
            <a:r>
              <a:rPr lang="el-GR" dirty="0" smtClean="0">
                <a:solidFill>
                  <a:srgbClr val="FF0000"/>
                </a:solidFill>
              </a:rPr>
              <a:t>Οι </a:t>
            </a:r>
            <a:r>
              <a:rPr lang="el-GR" dirty="0" smtClean="0">
                <a:solidFill>
                  <a:srgbClr val="FF0000"/>
                </a:solidFill>
              </a:rPr>
              <a:t>πίνακες περιορίζουν τις δυνατότητες του προγράμματος</a:t>
            </a:r>
            <a:r>
              <a:rPr lang="el-GR" dirty="0" smtClean="0"/>
              <a:t>. Στο </a:t>
            </a:r>
            <a:r>
              <a:rPr lang="el-GR" dirty="0" smtClean="0"/>
              <a:t>προηγούμενο </a:t>
            </a:r>
            <a:r>
              <a:rPr lang="el-GR" dirty="0" smtClean="0"/>
              <a:t>πρόγραμμα του υπολογισμού των στατιστικών μεγεθών, υπάρχει ανώτατο όριο στο πλήθος των αριθμών ίσο με 100. Αυτό γιατί οι πίνακες είναι στατικές δομές και το μέγεθός τους πρέπει να δηλώνεται στην αρχή του προγράμματος, ενώ παραμένει υποχρεωτικά σταθερό κατά την </a:t>
            </a:r>
            <a:r>
              <a:rPr lang="el-GR" dirty="0" smtClean="0"/>
              <a:t>εκτέλεση </a:t>
            </a:r>
            <a:r>
              <a:rPr lang="el-GR" dirty="0" smtClean="0"/>
              <a:t>του προγράμματος. </a:t>
            </a:r>
            <a:endParaRPr lang="el-GR" dirty="0" smtClean="0"/>
          </a:p>
          <a:p>
            <a:r>
              <a:rPr lang="el-GR" dirty="0" smtClean="0"/>
              <a:t>Η </a:t>
            </a:r>
            <a:r>
              <a:rPr lang="el-GR" dirty="0" smtClean="0"/>
              <a:t>απόφαση για τη χρήση ή όχι πίνακα για τη διαχείριση των δεδομένων είναι κυρίως θέμα εμπειρίας στον </a:t>
            </a:r>
            <a:r>
              <a:rPr lang="el-GR" dirty="0" smtClean="0"/>
              <a:t>προγραμματισμό.</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357166"/>
            <a:ext cx="8183880" cy="857256"/>
          </a:xfrm>
        </p:spPr>
        <p:txBody>
          <a:bodyPr/>
          <a:lstStyle/>
          <a:p>
            <a:r>
              <a:rPr lang="el-GR" dirty="0" smtClean="0"/>
              <a:t>Τυπικές επεξεργασίες πινάκων</a:t>
            </a:r>
            <a:endParaRPr lang="el-GR" dirty="0"/>
          </a:p>
        </p:txBody>
      </p:sp>
      <p:sp>
        <p:nvSpPr>
          <p:cNvPr id="3" name="2 - Θέση περιεχομένου"/>
          <p:cNvSpPr>
            <a:spLocks noGrp="1"/>
          </p:cNvSpPr>
          <p:nvPr>
            <p:ph idx="1"/>
          </p:nvPr>
        </p:nvSpPr>
        <p:spPr>
          <a:xfrm>
            <a:off x="428596" y="1500174"/>
            <a:ext cx="8183880" cy="4327408"/>
          </a:xfrm>
        </p:spPr>
        <p:txBody>
          <a:bodyPr>
            <a:normAutofit fontScale="92500" lnSpcReduction="10000"/>
          </a:bodyPr>
          <a:lstStyle/>
          <a:p>
            <a:r>
              <a:rPr lang="el-GR" dirty="0" smtClean="0">
                <a:solidFill>
                  <a:srgbClr val="FF0000"/>
                </a:solidFill>
              </a:rPr>
              <a:t>Υπολογισμός αθροισμάτων </a:t>
            </a:r>
            <a:r>
              <a:rPr lang="el-GR" dirty="0" smtClean="0"/>
              <a:t>στοιχείων του </a:t>
            </a:r>
            <a:r>
              <a:rPr lang="el-GR" dirty="0" smtClean="0"/>
              <a:t>πίνακα.</a:t>
            </a:r>
          </a:p>
          <a:p>
            <a:r>
              <a:rPr lang="el-GR" dirty="0" smtClean="0">
                <a:solidFill>
                  <a:srgbClr val="FF0000"/>
                </a:solidFill>
              </a:rPr>
              <a:t>Εύρεση του μέγιστου ή του ελάχιστου </a:t>
            </a:r>
            <a:r>
              <a:rPr lang="el-GR" dirty="0" smtClean="0"/>
              <a:t>στοιχείου.</a:t>
            </a:r>
          </a:p>
          <a:p>
            <a:r>
              <a:rPr lang="el-GR" dirty="0" smtClean="0">
                <a:solidFill>
                  <a:srgbClr val="FF0000"/>
                </a:solidFill>
              </a:rPr>
              <a:t>Ταξινόμηση</a:t>
            </a:r>
            <a:r>
              <a:rPr lang="el-GR" dirty="0" smtClean="0"/>
              <a:t> των στοιχείων του </a:t>
            </a:r>
            <a:r>
              <a:rPr lang="el-GR" dirty="0" smtClean="0"/>
              <a:t>πίνακα.</a:t>
            </a:r>
          </a:p>
          <a:p>
            <a:r>
              <a:rPr lang="el-GR" dirty="0" smtClean="0">
                <a:solidFill>
                  <a:srgbClr val="FF0000"/>
                </a:solidFill>
              </a:rPr>
              <a:t>Αναζήτηση</a:t>
            </a:r>
            <a:r>
              <a:rPr lang="el-GR" dirty="0" smtClean="0"/>
              <a:t> ενός στοιχείου του πίνακα </a:t>
            </a:r>
            <a:r>
              <a:rPr lang="el-GR" dirty="0" smtClean="0"/>
              <a:t>.</a:t>
            </a:r>
          </a:p>
          <a:p>
            <a:pPr>
              <a:buNone/>
            </a:pPr>
            <a:r>
              <a:rPr lang="el-GR" dirty="0" smtClean="0"/>
              <a:t>	</a:t>
            </a:r>
            <a:r>
              <a:rPr lang="el-GR" dirty="0" smtClean="0"/>
              <a:t>Δύο </a:t>
            </a:r>
            <a:r>
              <a:rPr lang="el-GR" dirty="0" smtClean="0"/>
              <a:t>είναι οι πλέον διαδεδομένοι αλγόριθμοι </a:t>
            </a:r>
            <a:r>
              <a:rPr lang="el-GR" dirty="0" smtClean="0"/>
              <a:t>  αναζήτησης</a:t>
            </a:r>
            <a:r>
              <a:rPr lang="el-GR" dirty="0" smtClean="0"/>
              <a:t>:</a:t>
            </a:r>
          </a:p>
          <a:p>
            <a:pPr lvl="1"/>
            <a:r>
              <a:rPr lang="el-GR" dirty="0" smtClean="0"/>
              <a:t> Η σειριακή αναζήτηση</a:t>
            </a:r>
          </a:p>
          <a:p>
            <a:pPr lvl="1"/>
            <a:r>
              <a:rPr lang="el-GR" dirty="0" smtClean="0"/>
              <a:t> Η δυαδική αναζήτηση</a:t>
            </a:r>
          </a:p>
          <a:p>
            <a:r>
              <a:rPr lang="el-GR" dirty="0" smtClean="0">
                <a:solidFill>
                  <a:srgbClr val="FF0000"/>
                </a:solidFill>
              </a:rPr>
              <a:t>Συγχώνευση</a:t>
            </a:r>
            <a:r>
              <a:rPr lang="el-GR" dirty="0" smtClean="0"/>
              <a:t> </a:t>
            </a:r>
            <a:r>
              <a:rPr lang="el-GR" dirty="0" smtClean="0"/>
              <a:t>δύο </a:t>
            </a:r>
            <a:r>
              <a:rPr lang="el-GR" dirty="0" smtClean="0"/>
              <a:t>πινάκων.</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additive="base">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ΜΟΝΟΔΙΑΣΤΑΤΟΙ ΠΙΝΑΚΕΣ</a:t>
            </a:r>
            <a:endParaRPr lang="el-GR" dirty="0"/>
          </a:p>
        </p:txBody>
      </p:sp>
      <p:sp>
        <p:nvSpPr>
          <p:cNvPr id="3" name="2 - Θέση κειμένου"/>
          <p:cNvSpPr>
            <a:spLocks noGrp="1"/>
          </p:cNvSpPr>
          <p:nvPr>
            <p:ph type="body" idx="1"/>
          </p:nvPr>
        </p:nvSpPr>
        <p:spPr>
          <a:xfrm>
            <a:off x="571472" y="785794"/>
            <a:ext cx="3931920" cy="792162"/>
          </a:xfrm>
        </p:spPr>
        <p:txBody>
          <a:bodyPr>
            <a:normAutofit fontScale="92500" lnSpcReduction="10000"/>
          </a:bodyPr>
          <a:lstStyle/>
          <a:p>
            <a:pPr algn="ctr"/>
            <a:r>
              <a:rPr lang="el-GR" dirty="0" smtClean="0">
                <a:solidFill>
                  <a:srgbClr val="FF0000"/>
                </a:solidFill>
              </a:rPr>
              <a:t>ΓΕΜΙΣΜΑ </a:t>
            </a:r>
            <a:r>
              <a:rPr lang="el-GR" dirty="0" smtClean="0"/>
              <a:t>ΜΕ ΕΛΕΓΧΟ ΕΓΚΥΡΟΤΗΤΑΣ</a:t>
            </a:r>
          </a:p>
        </p:txBody>
      </p:sp>
      <p:sp>
        <p:nvSpPr>
          <p:cNvPr id="4" name="3 - Θέση κειμένου"/>
          <p:cNvSpPr>
            <a:spLocks noGrp="1"/>
          </p:cNvSpPr>
          <p:nvPr>
            <p:ph type="body" sz="half" idx="3"/>
          </p:nvPr>
        </p:nvSpPr>
        <p:spPr>
          <a:xfrm>
            <a:off x="4643438" y="714356"/>
            <a:ext cx="3931920" cy="792162"/>
          </a:xfrm>
        </p:spPr>
        <p:txBody>
          <a:bodyPr/>
          <a:lstStyle/>
          <a:p>
            <a:pPr algn="ctr"/>
            <a:r>
              <a:rPr lang="el-GR" dirty="0" smtClean="0"/>
              <a:t>ΕΥΡΕΣΗ </a:t>
            </a:r>
            <a:r>
              <a:rPr lang="el-GR" dirty="0" smtClean="0">
                <a:solidFill>
                  <a:srgbClr val="FF0000"/>
                </a:solidFill>
              </a:rPr>
              <a:t>ΜΕΣΟΥ ΟΡΟΥ</a:t>
            </a:r>
            <a:endParaRPr lang="el-GR" dirty="0">
              <a:solidFill>
                <a:srgbClr val="FF0000"/>
              </a:solidFill>
            </a:endParaRPr>
          </a:p>
        </p:txBody>
      </p:sp>
      <p:sp>
        <p:nvSpPr>
          <p:cNvPr id="5" name="4 - Θέση περιεχομένου"/>
          <p:cNvSpPr>
            <a:spLocks noGrp="1"/>
          </p:cNvSpPr>
          <p:nvPr>
            <p:ph sz="quarter" idx="2"/>
          </p:nvPr>
        </p:nvSpPr>
        <p:spPr>
          <a:xfrm>
            <a:off x="642910" y="1928802"/>
            <a:ext cx="3931920" cy="3132770"/>
          </a:xfrm>
        </p:spPr>
        <p:txBody>
          <a:bodyPr>
            <a:normAutofit/>
          </a:bodyPr>
          <a:lstStyle/>
          <a:p>
            <a:r>
              <a:rPr lang="el-GR" sz="1900" b="1" dirty="0" smtClean="0"/>
              <a:t> Για</a:t>
            </a:r>
            <a:r>
              <a:rPr lang="el-GR" sz="1900" dirty="0" smtClean="0"/>
              <a:t> Ι </a:t>
            </a:r>
            <a:r>
              <a:rPr lang="el-GR" sz="1900" b="1" dirty="0" smtClean="0"/>
              <a:t>από</a:t>
            </a:r>
            <a:r>
              <a:rPr lang="el-GR" sz="1900" dirty="0" smtClean="0"/>
              <a:t> 1 </a:t>
            </a:r>
            <a:r>
              <a:rPr lang="el-GR" sz="1900" b="1" dirty="0" smtClean="0"/>
              <a:t>μέχρι</a:t>
            </a:r>
            <a:r>
              <a:rPr lang="el-GR" sz="1900" dirty="0" smtClean="0"/>
              <a:t>  Ν</a:t>
            </a:r>
          </a:p>
          <a:p>
            <a:pPr lvl="1"/>
            <a:r>
              <a:rPr lang="el-GR" sz="1500" b="1" dirty="0" smtClean="0"/>
              <a:t>ΑΡΧΗ_ΕΠΑΝΑΛΗΨΗΣ</a:t>
            </a:r>
          </a:p>
          <a:p>
            <a:pPr lvl="1"/>
            <a:r>
              <a:rPr lang="el-GR" sz="1500" b="1" dirty="0" smtClean="0"/>
              <a:t>Διάβασε</a:t>
            </a:r>
            <a:r>
              <a:rPr lang="el-GR" sz="1500" dirty="0" smtClean="0"/>
              <a:t> Α</a:t>
            </a:r>
            <a:r>
              <a:rPr lang="el-GR" sz="1500" b="1" dirty="0" smtClean="0"/>
              <a:t>[</a:t>
            </a:r>
            <a:r>
              <a:rPr lang="el-GR" sz="1500" dirty="0" smtClean="0"/>
              <a:t>Ι</a:t>
            </a:r>
            <a:r>
              <a:rPr lang="el-GR" sz="1500" b="1" dirty="0" smtClean="0"/>
              <a:t>]</a:t>
            </a:r>
          </a:p>
          <a:p>
            <a:pPr lvl="1"/>
            <a:r>
              <a:rPr lang="el-GR" sz="1500" b="1" dirty="0" smtClean="0"/>
              <a:t>ΜΕΧΡΙΣ_ΟΤΟΥ Α[Ι]&gt;0</a:t>
            </a:r>
            <a:r>
              <a:rPr lang="el-GR" sz="1500" dirty="0" smtClean="0"/>
              <a:t>  </a:t>
            </a:r>
            <a:endParaRPr lang="el-GR" sz="1900" dirty="0" smtClean="0"/>
          </a:p>
          <a:p>
            <a:pPr lvl="1">
              <a:buNone/>
            </a:pPr>
            <a:r>
              <a:rPr lang="el-GR" sz="2000" b="1" dirty="0" err="1" smtClean="0"/>
              <a:t>Τέλος_επανάληψης</a:t>
            </a:r>
            <a:r>
              <a:rPr lang="el-GR" sz="2000" dirty="0" smtClean="0"/>
              <a:t/>
            </a:r>
            <a:br>
              <a:rPr lang="el-GR" sz="2000" dirty="0" smtClean="0"/>
            </a:br>
            <a:r>
              <a:rPr lang="el-GR" sz="1900" dirty="0" smtClean="0"/>
              <a:t/>
            </a:r>
            <a:br>
              <a:rPr lang="el-GR" sz="1900" dirty="0" smtClean="0"/>
            </a:br>
            <a:r>
              <a:rPr lang="el-GR" sz="1900" dirty="0" smtClean="0"/>
              <a:t>    </a:t>
            </a:r>
          </a:p>
          <a:p>
            <a:pPr lvl="1">
              <a:buNone/>
            </a:pPr>
            <a:r>
              <a:rPr lang="el-GR" sz="1500" dirty="0" smtClean="0"/>
              <a:t>   </a:t>
            </a:r>
            <a:r>
              <a:rPr lang="el-GR" dirty="0" smtClean="0"/>
              <a:t/>
            </a:r>
            <a:br>
              <a:rPr lang="el-GR" dirty="0" smtClean="0"/>
            </a:br>
            <a:r>
              <a:rPr lang="el-GR" dirty="0" smtClean="0"/>
              <a:t/>
            </a:r>
            <a:br>
              <a:rPr lang="el-GR" dirty="0" smtClean="0"/>
            </a:br>
            <a:r>
              <a:rPr lang="el-GR" dirty="0" smtClean="0"/>
              <a:t>   </a:t>
            </a:r>
            <a:endParaRPr lang="el-GR" dirty="0"/>
          </a:p>
        </p:txBody>
      </p:sp>
      <p:sp>
        <p:nvSpPr>
          <p:cNvPr id="6" name="5 - Θέση περιεχομένου"/>
          <p:cNvSpPr>
            <a:spLocks noGrp="1"/>
          </p:cNvSpPr>
          <p:nvPr>
            <p:ph sz="quarter" idx="4"/>
          </p:nvPr>
        </p:nvSpPr>
        <p:spPr>
          <a:xfrm>
            <a:off x="4643438" y="1928802"/>
            <a:ext cx="3931920" cy="3132770"/>
          </a:xfrm>
        </p:spPr>
        <p:txBody>
          <a:bodyPr>
            <a:normAutofit/>
          </a:bodyPr>
          <a:lstStyle/>
          <a:p>
            <a:r>
              <a:rPr lang="el-GR" sz="1800" dirty="0" smtClean="0"/>
              <a:t>S</a:t>
            </a:r>
            <a:r>
              <a:rPr lang="el-GR" sz="1800" b="1" dirty="0" smtClean="0"/>
              <a:t>←</a:t>
            </a:r>
            <a:r>
              <a:rPr lang="el-GR" sz="1800" dirty="0" smtClean="0"/>
              <a:t>0</a:t>
            </a:r>
            <a:br>
              <a:rPr lang="el-GR" sz="1800" dirty="0" smtClean="0"/>
            </a:br>
            <a:r>
              <a:rPr lang="el-GR" sz="1800" b="1" dirty="0" smtClean="0"/>
              <a:t>Για</a:t>
            </a:r>
            <a:r>
              <a:rPr lang="el-GR" sz="1800" dirty="0" smtClean="0"/>
              <a:t> Ι </a:t>
            </a:r>
            <a:r>
              <a:rPr lang="el-GR" sz="1800" b="1" dirty="0" smtClean="0"/>
              <a:t>από</a:t>
            </a:r>
            <a:r>
              <a:rPr lang="el-GR" sz="1800" dirty="0" smtClean="0"/>
              <a:t> 1 </a:t>
            </a:r>
            <a:r>
              <a:rPr lang="el-GR" sz="1800" b="1" dirty="0" smtClean="0"/>
              <a:t>μέχρι</a:t>
            </a:r>
            <a:r>
              <a:rPr lang="el-GR" sz="1800" dirty="0" smtClean="0"/>
              <a:t>  Ν</a:t>
            </a:r>
            <a:br>
              <a:rPr lang="el-GR" sz="1800" dirty="0" smtClean="0"/>
            </a:br>
            <a:r>
              <a:rPr lang="el-GR" sz="1800" dirty="0" smtClean="0"/>
              <a:t>    S</a:t>
            </a:r>
            <a:r>
              <a:rPr lang="el-GR" sz="1800" b="1" dirty="0" smtClean="0"/>
              <a:t>←</a:t>
            </a:r>
            <a:r>
              <a:rPr lang="el-GR" sz="1800" dirty="0" smtClean="0"/>
              <a:t>S</a:t>
            </a:r>
            <a:r>
              <a:rPr lang="el-GR" sz="1800" b="1" dirty="0" smtClean="0"/>
              <a:t>+</a:t>
            </a:r>
            <a:r>
              <a:rPr lang="el-GR" sz="1800" dirty="0" smtClean="0"/>
              <a:t>A</a:t>
            </a:r>
            <a:r>
              <a:rPr lang="el-GR" sz="1800" b="1" dirty="0" smtClean="0"/>
              <a:t>[</a:t>
            </a:r>
            <a:r>
              <a:rPr lang="el-GR" sz="1800" dirty="0" smtClean="0"/>
              <a:t>I</a:t>
            </a:r>
            <a:r>
              <a:rPr lang="el-GR" sz="1800" b="1" dirty="0" smtClean="0"/>
              <a:t>]</a:t>
            </a:r>
            <a:r>
              <a:rPr lang="el-GR" sz="1800" dirty="0" smtClean="0"/>
              <a:t/>
            </a:r>
            <a:br>
              <a:rPr lang="el-GR" sz="1800" dirty="0" smtClean="0"/>
            </a:br>
            <a:r>
              <a:rPr lang="el-GR" sz="1800" b="1" dirty="0" err="1" smtClean="0"/>
              <a:t>Τέλος_επανάληψης</a:t>
            </a:r>
            <a:r>
              <a:rPr lang="el-GR" sz="1800" dirty="0" smtClean="0"/>
              <a:t/>
            </a:r>
            <a:br>
              <a:rPr lang="el-GR" sz="1800" dirty="0" smtClean="0"/>
            </a:br>
            <a:r>
              <a:rPr lang="el-GR" sz="1800" dirty="0" smtClean="0"/>
              <a:t>   MO</a:t>
            </a:r>
            <a:r>
              <a:rPr lang="el-GR" sz="1800" b="1" dirty="0" smtClean="0"/>
              <a:t>←Σ/Ν</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linds(horizontal)">
                                      <p:cBhvr>
                                        <p:cTn id="12" dur="500"/>
                                        <p:tgtEl>
                                          <p:spTgt spid="5">
                                            <p:txEl>
                                              <p:pRg st="0" end="0"/>
                                            </p:txEl>
                                          </p:spTgt>
                                        </p:tgtEl>
                                      </p:cBhvr>
                                    </p:animEffect>
                                  </p:childTnLst>
                                </p:cTn>
                              </p:par>
                              <p:par>
                                <p:cTn id="13" presetID="3" presetClass="entr" presetSubtype="10" fill="hold" grpId="1"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blinds(horizontal)">
                                      <p:cBhvr>
                                        <p:cTn id="15" dur="500"/>
                                        <p:tgtEl>
                                          <p:spTgt spid="5">
                                            <p:txEl>
                                              <p:pRg st="1" end="1"/>
                                            </p:txEl>
                                          </p:spTgt>
                                        </p:tgtEl>
                                      </p:cBhvr>
                                    </p:animEffect>
                                  </p:childTnLst>
                                </p:cTn>
                              </p:par>
                              <p:par>
                                <p:cTn id="16" presetID="3" presetClass="entr" presetSubtype="10" fill="hold" grpId="1" nodeType="with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Effect transition="in" filter="blinds(horizontal)">
                                      <p:cBhvr>
                                        <p:cTn id="18" dur="500"/>
                                        <p:tgtEl>
                                          <p:spTgt spid="5">
                                            <p:txEl>
                                              <p:pRg st="2" end="2"/>
                                            </p:txEl>
                                          </p:spTgt>
                                        </p:tgtEl>
                                      </p:cBhvr>
                                    </p:animEffect>
                                  </p:childTnLst>
                                </p:cTn>
                              </p:par>
                              <p:par>
                                <p:cTn id="19" presetID="3" presetClass="entr" presetSubtype="10" fill="hold" grpId="1" nodeType="with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blinds(horizontal)">
                                      <p:cBhvr>
                                        <p:cTn id="21" dur="500"/>
                                        <p:tgtEl>
                                          <p:spTgt spid="5">
                                            <p:txEl>
                                              <p:pRg st="3" end="3"/>
                                            </p:txEl>
                                          </p:spTgt>
                                        </p:tgtEl>
                                      </p:cBhvr>
                                    </p:animEffect>
                                  </p:childTnLst>
                                </p:cTn>
                              </p:par>
                              <p:par>
                                <p:cTn id="22" presetID="3" presetClass="entr" presetSubtype="10" fill="hold" grpId="1" nodeType="withEffect">
                                  <p:stCondLst>
                                    <p:cond delay="0"/>
                                  </p:stCondLst>
                                  <p:childTnLst>
                                    <p:set>
                                      <p:cBhvr>
                                        <p:cTn id="23" dur="1" fill="hold">
                                          <p:stCondLst>
                                            <p:cond delay="0"/>
                                          </p:stCondLst>
                                        </p:cTn>
                                        <p:tgtEl>
                                          <p:spTgt spid="5">
                                            <p:txEl>
                                              <p:pRg st="4" end="4"/>
                                            </p:txEl>
                                          </p:spTgt>
                                        </p:tgtEl>
                                        <p:attrNameLst>
                                          <p:attrName>style.visibility</p:attrName>
                                        </p:attrNameLst>
                                      </p:cBhvr>
                                      <p:to>
                                        <p:strVal val="visible"/>
                                      </p:to>
                                    </p:set>
                                    <p:animEffect transition="in" filter="blinds(horizontal)">
                                      <p:cBhvr>
                                        <p:cTn id="24" dur="500"/>
                                        <p:tgtEl>
                                          <p:spTgt spid="5">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4">
                                            <p:txEl>
                                              <p:pRg st="0" end="0"/>
                                            </p:txEl>
                                          </p:spTgt>
                                        </p:tgtEl>
                                        <p:attrNameLst>
                                          <p:attrName>style.visibility</p:attrName>
                                        </p:attrNameLst>
                                      </p:cBhvr>
                                      <p:to>
                                        <p:strVal val="visible"/>
                                      </p:to>
                                    </p:set>
                                    <p:animEffect transition="in" filter="blinds(horizontal)">
                                      <p:cBhvr>
                                        <p:cTn id="29" dur="500"/>
                                        <p:tgtEl>
                                          <p:spTgt spid="4">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Effect transition="in" filter="blinds(horizontal)">
                                      <p:cBhvr>
                                        <p:cTn id="34"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1" uiExpand="1" build="p"/>
      <p:bldP spid="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ΜΟΝΟΔΙΑΣΤΑΤΟΙ ΠΙΝΑΚΕΣ</a:t>
            </a:r>
            <a:endParaRPr lang="el-GR" dirty="0"/>
          </a:p>
        </p:txBody>
      </p:sp>
      <p:sp>
        <p:nvSpPr>
          <p:cNvPr id="7" name="5 - Θέση περιεχομένου"/>
          <p:cNvSpPr>
            <a:spLocks noGrp="1"/>
          </p:cNvSpPr>
          <p:nvPr>
            <p:ph sz="quarter" idx="4"/>
          </p:nvPr>
        </p:nvSpPr>
        <p:spPr>
          <a:xfrm>
            <a:off x="4652169" y="1714488"/>
            <a:ext cx="3931920" cy="3223272"/>
          </a:xfrm>
        </p:spPr>
        <p:txBody>
          <a:bodyPr>
            <a:normAutofit/>
          </a:bodyPr>
          <a:lstStyle/>
          <a:p>
            <a:r>
              <a:rPr lang="el-GR" sz="1800" dirty="0" smtClean="0"/>
              <a:t>MAX</a:t>
            </a:r>
            <a:r>
              <a:rPr lang="el-GR" sz="1800" b="1" dirty="0" smtClean="0"/>
              <a:t>←</a:t>
            </a:r>
            <a:r>
              <a:rPr lang="el-GR" sz="1800" dirty="0" smtClean="0"/>
              <a:t>A</a:t>
            </a:r>
            <a:r>
              <a:rPr lang="el-GR" sz="1800" b="1" dirty="0" smtClean="0"/>
              <a:t>[</a:t>
            </a:r>
            <a:r>
              <a:rPr lang="el-GR" sz="1800" dirty="0" smtClean="0"/>
              <a:t>1</a:t>
            </a:r>
            <a:r>
              <a:rPr lang="el-GR" sz="1800" b="1" dirty="0" smtClean="0"/>
              <a:t>]</a:t>
            </a:r>
            <a:r>
              <a:rPr lang="el-GR" sz="1800" dirty="0" smtClean="0"/>
              <a:t/>
            </a:r>
            <a:br>
              <a:rPr lang="el-GR" sz="1800" dirty="0" smtClean="0"/>
            </a:br>
            <a:r>
              <a:rPr lang="el-GR" sz="1800" dirty="0" smtClean="0"/>
              <a:t>Θ</a:t>
            </a:r>
            <a:r>
              <a:rPr lang="el-GR" sz="1800" b="1" dirty="0" smtClean="0"/>
              <a:t>←</a:t>
            </a:r>
            <a:r>
              <a:rPr lang="el-GR" sz="1800" dirty="0" smtClean="0"/>
              <a:t>1</a:t>
            </a:r>
            <a:br>
              <a:rPr lang="el-GR" sz="1800" dirty="0" smtClean="0"/>
            </a:br>
            <a:r>
              <a:rPr lang="el-GR" sz="1800" dirty="0" smtClean="0"/>
              <a:t>Γ</a:t>
            </a:r>
            <a:r>
              <a:rPr lang="el-GR" sz="1800" b="1" dirty="0" smtClean="0"/>
              <a:t>ια</a:t>
            </a:r>
            <a:r>
              <a:rPr lang="el-GR" sz="1800" dirty="0" smtClean="0"/>
              <a:t> Ι </a:t>
            </a:r>
            <a:r>
              <a:rPr lang="el-GR" sz="1800" b="1" dirty="0" smtClean="0"/>
              <a:t>από</a:t>
            </a:r>
            <a:r>
              <a:rPr lang="el-GR" sz="1800" dirty="0" smtClean="0"/>
              <a:t> 1 </a:t>
            </a:r>
            <a:r>
              <a:rPr lang="el-GR" sz="1800" b="1" dirty="0" smtClean="0"/>
              <a:t>μέχρι</a:t>
            </a:r>
            <a:r>
              <a:rPr lang="el-GR" sz="1800" dirty="0" smtClean="0"/>
              <a:t>  Ν</a:t>
            </a:r>
            <a:br>
              <a:rPr lang="el-GR" sz="1800" dirty="0" smtClean="0"/>
            </a:br>
            <a:r>
              <a:rPr lang="el-GR" sz="1800" dirty="0" smtClean="0"/>
              <a:t>    </a:t>
            </a:r>
            <a:r>
              <a:rPr lang="el-GR" sz="1800" b="1" dirty="0" smtClean="0"/>
              <a:t> Αν</a:t>
            </a:r>
            <a:r>
              <a:rPr lang="el-GR" sz="1800" dirty="0" smtClean="0"/>
              <a:t> Α</a:t>
            </a:r>
            <a:r>
              <a:rPr lang="el-GR" sz="1800" b="1" dirty="0" smtClean="0"/>
              <a:t>[</a:t>
            </a:r>
            <a:r>
              <a:rPr lang="el-GR" sz="1800" dirty="0" smtClean="0"/>
              <a:t>Ι</a:t>
            </a:r>
            <a:r>
              <a:rPr lang="el-GR" sz="1800" b="1" dirty="0" smtClean="0"/>
              <a:t>]&gt;</a:t>
            </a:r>
            <a:r>
              <a:rPr lang="el-GR" sz="1800" dirty="0" smtClean="0"/>
              <a:t>ΜΑΧ </a:t>
            </a:r>
            <a:r>
              <a:rPr lang="el-GR" sz="1800" b="1" dirty="0" smtClean="0"/>
              <a:t>τότε</a:t>
            </a:r>
            <a:r>
              <a:rPr lang="el-GR" sz="1800" dirty="0" smtClean="0"/>
              <a:t/>
            </a:r>
            <a:br>
              <a:rPr lang="el-GR" sz="1800" dirty="0" smtClean="0"/>
            </a:br>
            <a:r>
              <a:rPr lang="el-GR" sz="1800" dirty="0" smtClean="0"/>
              <a:t>    	  ΜΑΧ</a:t>
            </a:r>
            <a:r>
              <a:rPr lang="el-GR" sz="1800" b="1" dirty="0" smtClean="0"/>
              <a:t>←</a:t>
            </a:r>
            <a:r>
              <a:rPr lang="el-GR" sz="1800" dirty="0" smtClean="0"/>
              <a:t>A</a:t>
            </a:r>
            <a:r>
              <a:rPr lang="el-GR" sz="1800" b="1" dirty="0" smtClean="0"/>
              <a:t>[</a:t>
            </a:r>
            <a:r>
              <a:rPr lang="el-GR" sz="1800" dirty="0" smtClean="0"/>
              <a:t>Ι</a:t>
            </a:r>
            <a:r>
              <a:rPr lang="el-GR" sz="1800" b="1" dirty="0" smtClean="0"/>
              <a:t>]</a:t>
            </a:r>
            <a:r>
              <a:rPr lang="el-GR" sz="1800" dirty="0" smtClean="0"/>
              <a:t/>
            </a:r>
            <a:br>
              <a:rPr lang="el-GR" sz="1800" dirty="0" smtClean="0"/>
            </a:br>
            <a:r>
              <a:rPr lang="el-GR" sz="1800" dirty="0" smtClean="0"/>
              <a:t>     	  Θ</a:t>
            </a:r>
            <a:r>
              <a:rPr lang="el-GR" sz="1800" b="1" dirty="0" smtClean="0"/>
              <a:t>←</a:t>
            </a:r>
            <a:r>
              <a:rPr lang="el-GR" sz="1800" dirty="0" smtClean="0"/>
              <a:t>Ι</a:t>
            </a:r>
          </a:p>
          <a:p>
            <a:pPr lvl="2"/>
            <a:r>
              <a:rPr lang="el-GR" b="1" dirty="0" err="1" smtClean="0"/>
              <a:t>Τέλος_αν</a:t>
            </a:r>
            <a:r>
              <a:rPr lang="el-GR" dirty="0" smtClean="0"/>
              <a:t> </a:t>
            </a:r>
          </a:p>
          <a:p>
            <a:pPr lvl="1">
              <a:buNone/>
            </a:pPr>
            <a:r>
              <a:rPr lang="el-GR" sz="1800" b="1" dirty="0" err="1" smtClean="0"/>
              <a:t>Τέλος_επανάληψης</a:t>
            </a:r>
            <a:r>
              <a:rPr lang="el-GR" sz="1800" dirty="0" smtClean="0"/>
              <a:t> </a:t>
            </a:r>
            <a:endParaRPr lang="el-GR" dirty="0"/>
          </a:p>
        </p:txBody>
      </p:sp>
      <p:sp>
        <p:nvSpPr>
          <p:cNvPr id="8" name="3 - Θέση κειμένου"/>
          <p:cNvSpPr>
            <a:spLocks noGrp="1"/>
          </p:cNvSpPr>
          <p:nvPr>
            <p:ph type="body" sz="half" idx="3"/>
          </p:nvPr>
        </p:nvSpPr>
        <p:spPr/>
        <p:txBody>
          <a:bodyPr/>
          <a:lstStyle/>
          <a:p>
            <a:r>
              <a:rPr lang="el-GR" dirty="0" smtClean="0"/>
              <a:t>ΕΥΡΕΣΗ </a:t>
            </a:r>
            <a:r>
              <a:rPr lang="el-GR" dirty="0" smtClean="0">
                <a:solidFill>
                  <a:srgbClr val="FF0000"/>
                </a:solidFill>
              </a:rPr>
              <a:t>ΜΕΓΙΣΤΟΥ</a:t>
            </a:r>
            <a:endParaRPr lang="el-GR" dirty="0">
              <a:solidFill>
                <a:srgbClr val="FF0000"/>
              </a:solidFill>
            </a:endParaRPr>
          </a:p>
        </p:txBody>
      </p:sp>
      <p:sp>
        <p:nvSpPr>
          <p:cNvPr id="9" name="3 - Θέση κειμένου"/>
          <p:cNvSpPr>
            <a:spLocks noGrp="1"/>
          </p:cNvSpPr>
          <p:nvPr>
            <p:ph type="body" idx="1"/>
          </p:nvPr>
        </p:nvSpPr>
        <p:spPr/>
        <p:txBody>
          <a:bodyPr/>
          <a:lstStyle/>
          <a:p>
            <a:r>
              <a:rPr lang="el-GR" dirty="0" smtClean="0"/>
              <a:t>ΕΥΡΕΣΗ </a:t>
            </a:r>
            <a:r>
              <a:rPr lang="el-GR" dirty="0" smtClean="0">
                <a:solidFill>
                  <a:srgbClr val="FF0000"/>
                </a:solidFill>
              </a:rPr>
              <a:t>ΕΛΑΧΙΣΤΟΥ</a:t>
            </a:r>
            <a:endParaRPr lang="el-GR" dirty="0">
              <a:solidFill>
                <a:srgbClr val="FF0000"/>
              </a:solidFill>
            </a:endParaRPr>
          </a:p>
        </p:txBody>
      </p:sp>
      <p:sp>
        <p:nvSpPr>
          <p:cNvPr id="10" name="5 - Θέση περιεχομένου"/>
          <p:cNvSpPr>
            <a:spLocks noGrp="1"/>
          </p:cNvSpPr>
          <p:nvPr>
            <p:ph sz="quarter" idx="2"/>
          </p:nvPr>
        </p:nvSpPr>
        <p:spPr>
          <a:xfrm>
            <a:off x="607224" y="1714488"/>
            <a:ext cx="3931920" cy="3223272"/>
          </a:xfrm>
        </p:spPr>
        <p:txBody>
          <a:bodyPr>
            <a:normAutofit/>
          </a:bodyPr>
          <a:lstStyle/>
          <a:p>
            <a:r>
              <a:rPr lang="el-GR" sz="1800" dirty="0" smtClean="0"/>
              <a:t>MΙΝ</a:t>
            </a:r>
            <a:r>
              <a:rPr lang="el-GR" sz="1800" b="1" dirty="0" smtClean="0"/>
              <a:t>←</a:t>
            </a:r>
            <a:r>
              <a:rPr lang="el-GR" sz="1800" dirty="0" smtClean="0"/>
              <a:t>A</a:t>
            </a:r>
            <a:r>
              <a:rPr lang="el-GR" sz="1800" b="1" dirty="0" smtClean="0"/>
              <a:t>[</a:t>
            </a:r>
            <a:r>
              <a:rPr lang="el-GR" sz="1800" dirty="0" smtClean="0"/>
              <a:t>1</a:t>
            </a:r>
            <a:r>
              <a:rPr lang="el-GR" sz="1800" b="1" dirty="0" smtClean="0"/>
              <a:t>]</a:t>
            </a:r>
            <a:r>
              <a:rPr lang="el-GR" sz="1800" dirty="0" smtClean="0"/>
              <a:t/>
            </a:r>
            <a:br>
              <a:rPr lang="el-GR" sz="1800" dirty="0" smtClean="0"/>
            </a:br>
            <a:r>
              <a:rPr lang="el-GR" sz="1800" dirty="0" smtClean="0"/>
              <a:t>Θ</a:t>
            </a:r>
            <a:r>
              <a:rPr lang="el-GR" sz="1800" b="1" dirty="0" smtClean="0"/>
              <a:t>←</a:t>
            </a:r>
            <a:r>
              <a:rPr lang="el-GR" sz="1800" dirty="0" smtClean="0"/>
              <a:t>1</a:t>
            </a:r>
          </a:p>
          <a:p>
            <a:pPr>
              <a:buNone/>
            </a:pPr>
            <a:r>
              <a:rPr lang="el-GR" sz="1800" b="1" dirty="0" smtClean="0"/>
              <a:t>  Για</a:t>
            </a:r>
            <a:r>
              <a:rPr lang="el-GR" sz="1800" dirty="0" smtClean="0"/>
              <a:t> Ι </a:t>
            </a:r>
            <a:r>
              <a:rPr lang="el-GR" sz="1800" b="1" dirty="0" smtClean="0"/>
              <a:t>από</a:t>
            </a:r>
            <a:r>
              <a:rPr lang="el-GR" sz="1800" dirty="0" smtClean="0"/>
              <a:t> 1 </a:t>
            </a:r>
            <a:r>
              <a:rPr lang="el-GR" sz="1800" b="1" dirty="0" smtClean="0"/>
              <a:t>μέχρι</a:t>
            </a:r>
            <a:r>
              <a:rPr lang="el-GR" sz="1800" dirty="0" smtClean="0"/>
              <a:t>  Ν</a:t>
            </a:r>
            <a:br>
              <a:rPr lang="el-GR" sz="1800" dirty="0" smtClean="0"/>
            </a:br>
            <a:r>
              <a:rPr lang="el-GR" sz="1800" dirty="0" smtClean="0"/>
              <a:t>      </a:t>
            </a:r>
            <a:r>
              <a:rPr lang="el-GR" sz="1800" b="1" dirty="0" smtClean="0"/>
              <a:t>Αν</a:t>
            </a:r>
            <a:r>
              <a:rPr lang="el-GR" sz="1800" dirty="0" smtClean="0"/>
              <a:t> Α</a:t>
            </a:r>
            <a:r>
              <a:rPr lang="el-GR" sz="1800" b="1" dirty="0" smtClean="0"/>
              <a:t>[</a:t>
            </a:r>
            <a:r>
              <a:rPr lang="el-GR" sz="1800" dirty="0" smtClean="0"/>
              <a:t>Ι</a:t>
            </a:r>
            <a:r>
              <a:rPr lang="el-GR" sz="1800" b="1" dirty="0" smtClean="0"/>
              <a:t>]&lt;</a:t>
            </a:r>
            <a:r>
              <a:rPr lang="el-GR" sz="1800" dirty="0" smtClean="0"/>
              <a:t>ΜΙΝ </a:t>
            </a:r>
            <a:r>
              <a:rPr lang="el-GR" sz="1800" b="1" dirty="0" smtClean="0"/>
              <a:t>τότε</a:t>
            </a:r>
            <a:r>
              <a:rPr lang="el-GR" sz="1800" dirty="0" smtClean="0"/>
              <a:t/>
            </a:r>
            <a:br>
              <a:rPr lang="el-GR" sz="1800" dirty="0" smtClean="0"/>
            </a:br>
            <a:r>
              <a:rPr lang="el-GR" sz="1800" dirty="0" smtClean="0"/>
              <a:t>    	  ΜΙΝ</a:t>
            </a:r>
            <a:r>
              <a:rPr lang="el-GR" sz="1800" b="1" dirty="0" smtClean="0"/>
              <a:t>←</a:t>
            </a:r>
            <a:r>
              <a:rPr lang="el-GR" sz="1800" dirty="0" smtClean="0"/>
              <a:t>A</a:t>
            </a:r>
            <a:r>
              <a:rPr lang="el-GR" sz="1800" b="1" dirty="0" smtClean="0"/>
              <a:t>[</a:t>
            </a:r>
            <a:r>
              <a:rPr lang="el-GR" sz="1800" dirty="0" smtClean="0"/>
              <a:t>Ι</a:t>
            </a:r>
            <a:r>
              <a:rPr lang="el-GR" sz="1800" b="1" dirty="0" smtClean="0"/>
              <a:t>]</a:t>
            </a:r>
            <a:r>
              <a:rPr lang="el-GR" sz="1800" dirty="0" smtClean="0"/>
              <a:t/>
            </a:r>
            <a:br>
              <a:rPr lang="el-GR" sz="1800" dirty="0" smtClean="0"/>
            </a:br>
            <a:r>
              <a:rPr lang="el-GR" sz="1800" dirty="0" smtClean="0"/>
              <a:t>     	  Θ</a:t>
            </a:r>
            <a:r>
              <a:rPr lang="el-GR" sz="1800" b="1" dirty="0" smtClean="0"/>
              <a:t>←</a:t>
            </a:r>
            <a:r>
              <a:rPr lang="el-GR" sz="1800" dirty="0" smtClean="0"/>
              <a:t>Ι</a:t>
            </a:r>
          </a:p>
          <a:p>
            <a:pPr lvl="2"/>
            <a:r>
              <a:rPr lang="el-GR" b="1" dirty="0" err="1" smtClean="0"/>
              <a:t>Τέλος_αν</a:t>
            </a:r>
            <a:endParaRPr lang="el-GR" b="1" dirty="0" smtClean="0"/>
          </a:p>
          <a:p>
            <a:pPr>
              <a:buNone/>
            </a:pPr>
            <a:r>
              <a:rPr lang="el-GR" sz="1800" b="1" dirty="0" smtClean="0"/>
              <a:t>   </a:t>
            </a:r>
            <a:r>
              <a:rPr lang="el-GR" sz="1800" b="1" dirty="0" err="1" smtClean="0"/>
              <a:t>Τέλος_επανάληψης</a:t>
            </a:r>
            <a:endParaRPr lang="el-G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xEl>
                                              <p:pRg st="1" end="1"/>
                                            </p:txEl>
                                          </p:spTgt>
                                        </p:tgtEl>
                                        <p:attrNameLst>
                                          <p:attrName>style.visibility</p:attrName>
                                        </p:attrNameLst>
                                      </p:cBhvr>
                                      <p:to>
                                        <p:strVal val="visible"/>
                                      </p:to>
                                    </p:set>
                                    <p:anim calcmode="lin" valueType="num">
                                      <p:cBhvr additive="base">
                                        <p:cTn id="19"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0">
                                            <p:txEl>
                                              <p:pRg st="2" end="2"/>
                                            </p:txEl>
                                          </p:spTgt>
                                        </p:tgtEl>
                                        <p:attrNameLst>
                                          <p:attrName>style.visibility</p:attrName>
                                        </p:attrNameLst>
                                      </p:cBhvr>
                                      <p:to>
                                        <p:strVal val="visible"/>
                                      </p:to>
                                    </p:set>
                                    <p:anim calcmode="lin" valueType="num">
                                      <p:cBhvr additive="base">
                                        <p:cTn id="23"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0">
                                            <p:txEl>
                                              <p:pRg st="3" end="3"/>
                                            </p:txEl>
                                          </p:spTgt>
                                        </p:tgtEl>
                                        <p:attrNameLst>
                                          <p:attrName>style.visibility</p:attrName>
                                        </p:attrNameLst>
                                      </p:cBhvr>
                                      <p:to>
                                        <p:strVal val="visible"/>
                                      </p:to>
                                    </p:set>
                                    <p:anim calcmode="lin" valueType="num">
                                      <p:cBhvr additive="base">
                                        <p:cTn id="27"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8">
                                            <p:txEl>
                                              <p:pRg st="0" end="0"/>
                                            </p:txEl>
                                          </p:spTgt>
                                        </p:tgtEl>
                                        <p:attrNameLst>
                                          <p:attrName>style.visibility</p:attrName>
                                        </p:attrNameLst>
                                      </p:cBhvr>
                                      <p:to>
                                        <p:strVal val="visible"/>
                                      </p:to>
                                    </p:set>
                                    <p:anim calcmode="lin" valueType="num">
                                      <p:cBhvr additive="base">
                                        <p:cTn id="3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7">
                                            <p:txEl>
                                              <p:pRg st="0" end="0"/>
                                            </p:txEl>
                                          </p:spTgt>
                                        </p:tgtEl>
                                        <p:attrNameLst>
                                          <p:attrName>style.visibility</p:attrName>
                                        </p:attrNameLst>
                                      </p:cBhvr>
                                      <p:to>
                                        <p:strVal val="visible"/>
                                      </p:to>
                                    </p:set>
                                    <p:anim calcmode="lin" valueType="num">
                                      <p:cBhvr additive="base">
                                        <p:cTn id="3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7">
                                            <p:txEl>
                                              <p:pRg st="0" end="0"/>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7">
                                            <p:txEl>
                                              <p:pRg st="1" end="1"/>
                                            </p:txEl>
                                          </p:spTgt>
                                        </p:tgtEl>
                                        <p:attrNameLst>
                                          <p:attrName>style.visibility</p:attrName>
                                        </p:attrNameLst>
                                      </p:cBhvr>
                                      <p:to>
                                        <p:strVal val="visible"/>
                                      </p:to>
                                    </p:set>
                                    <p:anim calcmode="lin" valueType="num">
                                      <p:cBhvr additive="base">
                                        <p:cTn id="4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1" end="1"/>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7">
                                            <p:txEl>
                                              <p:pRg st="2" end="2"/>
                                            </p:txEl>
                                          </p:spTgt>
                                        </p:tgtEl>
                                        <p:attrNameLst>
                                          <p:attrName>style.visibility</p:attrName>
                                        </p:attrNameLst>
                                      </p:cBhvr>
                                      <p:to>
                                        <p:strVal val="visible"/>
                                      </p:to>
                                    </p:set>
                                    <p:anim calcmode="lin" valueType="num">
                                      <p:cBhvr additive="base">
                                        <p:cTn id="47"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build="p"/>
      <p:bldP spid="9" grpId="0" build="p"/>
      <p:bldP spid="10"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ΜΟΝΟΔΙΑΣΤΑΤΟΙ ΠΙΝΑΚΕΣ</a:t>
            </a:r>
            <a:endParaRPr lang="el-GR" dirty="0"/>
          </a:p>
        </p:txBody>
      </p:sp>
      <p:sp>
        <p:nvSpPr>
          <p:cNvPr id="3" name="2 - Θέση κειμένου"/>
          <p:cNvSpPr>
            <a:spLocks noGrp="1"/>
          </p:cNvSpPr>
          <p:nvPr>
            <p:ph type="body" idx="1"/>
          </p:nvPr>
        </p:nvSpPr>
        <p:spPr/>
        <p:txBody>
          <a:bodyPr>
            <a:normAutofit fontScale="92500" lnSpcReduction="10000"/>
          </a:bodyPr>
          <a:lstStyle/>
          <a:p>
            <a:r>
              <a:rPr lang="el-GR" dirty="0" smtClean="0">
                <a:solidFill>
                  <a:srgbClr val="FF0000"/>
                </a:solidFill>
              </a:rPr>
              <a:t>ΔΙΑΧΩΡΙΣΜΟΣ </a:t>
            </a:r>
            <a:r>
              <a:rPr lang="el-GR" dirty="0" smtClean="0"/>
              <a:t>ΠΙΝΑΚΑ </a:t>
            </a:r>
            <a:r>
              <a:rPr lang="el-GR" dirty="0" smtClean="0">
                <a:solidFill>
                  <a:srgbClr val="FF0000"/>
                </a:solidFill>
              </a:rPr>
              <a:t>Α </a:t>
            </a:r>
            <a:r>
              <a:rPr lang="el-GR" dirty="0" smtClean="0"/>
              <a:t>ΣΕ</a:t>
            </a:r>
            <a:r>
              <a:rPr lang="el-GR" dirty="0" smtClean="0">
                <a:solidFill>
                  <a:srgbClr val="FF0000"/>
                </a:solidFill>
              </a:rPr>
              <a:t> Β ΚΑΙ Γ</a:t>
            </a:r>
            <a:endParaRPr lang="el-GR" dirty="0">
              <a:solidFill>
                <a:srgbClr val="FF0000"/>
              </a:solidFill>
            </a:endParaRPr>
          </a:p>
        </p:txBody>
      </p:sp>
      <p:sp>
        <p:nvSpPr>
          <p:cNvPr id="4" name="3 - Θέση κειμένου"/>
          <p:cNvSpPr>
            <a:spLocks noGrp="1"/>
          </p:cNvSpPr>
          <p:nvPr>
            <p:ph type="body" sz="half" idx="3"/>
          </p:nvPr>
        </p:nvSpPr>
        <p:spPr/>
        <p:txBody>
          <a:bodyPr>
            <a:normAutofit fontScale="92500" lnSpcReduction="10000"/>
          </a:bodyPr>
          <a:lstStyle/>
          <a:p>
            <a:pPr algn="ctr"/>
            <a:r>
              <a:rPr lang="el-GR" dirty="0" smtClean="0"/>
              <a:t>ΑΥΞΟΥΣΑ </a:t>
            </a:r>
            <a:r>
              <a:rPr lang="el-GR" dirty="0" smtClean="0">
                <a:solidFill>
                  <a:srgbClr val="FF0000"/>
                </a:solidFill>
              </a:rPr>
              <a:t>ΤΑΞΙΝΟΜΗΣΗ</a:t>
            </a:r>
            <a:endParaRPr lang="el-GR" dirty="0">
              <a:solidFill>
                <a:srgbClr val="FF0000"/>
              </a:solidFill>
            </a:endParaRPr>
          </a:p>
        </p:txBody>
      </p:sp>
      <p:sp>
        <p:nvSpPr>
          <p:cNvPr id="5" name="4 - Θέση περιεχομένου"/>
          <p:cNvSpPr>
            <a:spLocks noGrp="1"/>
          </p:cNvSpPr>
          <p:nvPr>
            <p:ph sz="quarter" idx="2"/>
          </p:nvPr>
        </p:nvSpPr>
        <p:spPr>
          <a:xfrm>
            <a:off x="607224" y="1643050"/>
            <a:ext cx="3931920" cy="3294710"/>
          </a:xfrm>
        </p:spPr>
        <p:txBody>
          <a:bodyPr>
            <a:normAutofit fontScale="25000" lnSpcReduction="20000"/>
          </a:bodyPr>
          <a:lstStyle/>
          <a:p>
            <a:pPr marL="265176" lvl="1" indent="-265176">
              <a:buSzPct val="80000"/>
              <a:buFont typeface="Wingdings 2"/>
              <a:buChar char=""/>
            </a:pPr>
            <a:r>
              <a:rPr lang="el-GR" sz="7200" b="1" dirty="0" smtClean="0"/>
              <a:t>Κ ←0</a:t>
            </a:r>
          </a:p>
          <a:p>
            <a:pPr marL="265176" lvl="1" indent="-265176">
              <a:buSzPct val="80000"/>
              <a:buFont typeface="Wingdings 2"/>
              <a:buChar char=""/>
            </a:pPr>
            <a:r>
              <a:rPr lang="el-GR" sz="7200" b="1" dirty="0" smtClean="0"/>
              <a:t>Λ ←0</a:t>
            </a:r>
          </a:p>
          <a:p>
            <a:r>
              <a:rPr lang="el-GR" sz="7200" b="1" dirty="0" smtClean="0"/>
              <a:t>Για</a:t>
            </a:r>
            <a:r>
              <a:rPr lang="el-GR" sz="7200" dirty="0" smtClean="0"/>
              <a:t> Ι </a:t>
            </a:r>
            <a:r>
              <a:rPr lang="el-GR" sz="7200" b="1" dirty="0" smtClean="0"/>
              <a:t>από</a:t>
            </a:r>
            <a:r>
              <a:rPr lang="el-GR" sz="7200" dirty="0" smtClean="0"/>
              <a:t> 1 </a:t>
            </a:r>
            <a:r>
              <a:rPr lang="el-GR" sz="7200" b="1" dirty="0" smtClean="0"/>
              <a:t>μέχρι</a:t>
            </a:r>
            <a:r>
              <a:rPr lang="el-GR" sz="7200" dirty="0" smtClean="0"/>
              <a:t>  Ν</a:t>
            </a:r>
          </a:p>
          <a:p>
            <a:pPr lvl="1"/>
            <a:r>
              <a:rPr lang="el-GR" sz="7200" dirty="0" smtClean="0"/>
              <a:t>Αν Α[Ι</a:t>
            </a:r>
            <a:r>
              <a:rPr lang="el-GR" sz="7200" b="1" dirty="0" smtClean="0"/>
              <a:t>]&gt;0 τότε</a:t>
            </a:r>
          </a:p>
          <a:p>
            <a:pPr lvl="2"/>
            <a:r>
              <a:rPr lang="el-GR" sz="7200" b="1" dirty="0" smtClean="0"/>
              <a:t>Κ ←Κ+1</a:t>
            </a:r>
          </a:p>
          <a:p>
            <a:pPr lvl="2"/>
            <a:r>
              <a:rPr lang="el-GR" sz="7200" dirty="0" smtClean="0"/>
              <a:t>Β[Κ]</a:t>
            </a:r>
            <a:r>
              <a:rPr lang="el-GR" sz="7200" b="1" dirty="0" err="1" smtClean="0"/>
              <a:t>←</a:t>
            </a:r>
            <a:r>
              <a:rPr lang="el-GR" sz="7200" dirty="0" err="1" smtClean="0"/>
              <a:t>A</a:t>
            </a:r>
            <a:r>
              <a:rPr lang="el-GR" sz="7200" b="1" dirty="0" smtClean="0"/>
              <a:t>[</a:t>
            </a:r>
            <a:r>
              <a:rPr lang="el-GR" sz="7200" dirty="0" smtClean="0"/>
              <a:t>Ι</a:t>
            </a:r>
            <a:r>
              <a:rPr lang="el-GR" sz="7200" b="1" dirty="0" smtClean="0"/>
              <a:t>]</a:t>
            </a:r>
          </a:p>
          <a:p>
            <a:pPr lvl="1"/>
            <a:r>
              <a:rPr lang="el-GR" sz="7200" b="1" dirty="0" smtClean="0"/>
              <a:t>Αλλιώς</a:t>
            </a:r>
          </a:p>
          <a:p>
            <a:pPr lvl="2"/>
            <a:r>
              <a:rPr lang="el-GR" sz="7200" b="1" dirty="0" smtClean="0"/>
              <a:t>Λ ←Λ+1</a:t>
            </a:r>
          </a:p>
          <a:p>
            <a:pPr lvl="2"/>
            <a:r>
              <a:rPr lang="el-GR" sz="7200" dirty="0" smtClean="0"/>
              <a:t>Γ[Λ]</a:t>
            </a:r>
            <a:r>
              <a:rPr lang="el-GR" sz="7200" b="1" dirty="0" err="1" smtClean="0"/>
              <a:t>←</a:t>
            </a:r>
            <a:r>
              <a:rPr lang="el-GR" sz="7200" dirty="0" err="1" smtClean="0"/>
              <a:t>A</a:t>
            </a:r>
            <a:r>
              <a:rPr lang="el-GR" sz="7200" b="1" dirty="0" smtClean="0"/>
              <a:t>[</a:t>
            </a:r>
            <a:r>
              <a:rPr lang="el-GR" sz="7200" dirty="0" smtClean="0"/>
              <a:t>Ι</a:t>
            </a:r>
            <a:r>
              <a:rPr lang="el-GR" sz="7200" b="1" dirty="0" smtClean="0"/>
              <a:t>]</a:t>
            </a:r>
          </a:p>
          <a:p>
            <a:pPr lvl="1"/>
            <a:r>
              <a:rPr lang="el-GR" sz="7200" b="1" dirty="0" err="1" smtClean="0"/>
              <a:t>Τέλος_αν</a:t>
            </a:r>
            <a:r>
              <a:rPr lang="el-GR" sz="7200" b="1" dirty="0" smtClean="0"/>
              <a:t> </a:t>
            </a:r>
          </a:p>
          <a:p>
            <a:r>
              <a:rPr lang="el-GR" sz="7200" b="1" dirty="0" err="1" smtClean="0"/>
              <a:t>Τέλος_επανάληψης</a:t>
            </a:r>
            <a:r>
              <a:rPr lang="el-GR" sz="7200" dirty="0" smtClean="0"/>
              <a:t/>
            </a:r>
            <a:br>
              <a:rPr lang="el-GR" sz="7200" dirty="0" smtClean="0"/>
            </a:br>
            <a:endParaRPr lang="el-GR" sz="7200" b="1" dirty="0" smtClean="0"/>
          </a:p>
          <a:p>
            <a:endParaRPr lang="el-GR" b="1" dirty="0" smtClean="0"/>
          </a:p>
          <a:p>
            <a:pPr lvl="3"/>
            <a:endParaRPr lang="el-GR" b="1" dirty="0" smtClean="0"/>
          </a:p>
          <a:p>
            <a:pPr lvl="2">
              <a:buNone/>
            </a:pPr>
            <a:r>
              <a:rPr lang="el-GR" dirty="0" smtClean="0"/>
              <a:t>		</a:t>
            </a:r>
            <a:endParaRPr lang="el-GR" b="1" dirty="0" smtClean="0"/>
          </a:p>
          <a:p>
            <a:pPr lvl="2"/>
            <a:r>
              <a:rPr lang="el-GR" dirty="0" smtClean="0"/>
              <a:t/>
            </a:r>
            <a:br>
              <a:rPr lang="el-GR" dirty="0" smtClean="0"/>
            </a:br>
            <a:r>
              <a:rPr lang="el-GR" dirty="0" smtClean="0"/>
              <a:t>   </a:t>
            </a:r>
            <a:endParaRPr lang="el-GR" sz="2400" b="1" dirty="0" smtClean="0"/>
          </a:p>
        </p:txBody>
      </p:sp>
      <p:sp>
        <p:nvSpPr>
          <p:cNvPr id="6" name="5 - Θέση περιεχομένου"/>
          <p:cNvSpPr>
            <a:spLocks noGrp="1"/>
          </p:cNvSpPr>
          <p:nvPr>
            <p:ph sz="quarter" idx="4"/>
          </p:nvPr>
        </p:nvSpPr>
        <p:spPr>
          <a:xfrm>
            <a:off x="3786182" y="1714488"/>
            <a:ext cx="4797907" cy="3223272"/>
          </a:xfrm>
        </p:spPr>
        <p:txBody>
          <a:bodyPr>
            <a:normAutofit fontScale="92500" lnSpcReduction="10000"/>
          </a:bodyPr>
          <a:lstStyle/>
          <a:p>
            <a:r>
              <a:rPr lang="el-GR" sz="1800" b="1" dirty="0" smtClean="0"/>
              <a:t> Για</a:t>
            </a:r>
            <a:r>
              <a:rPr lang="el-GR" sz="1800" dirty="0" smtClean="0"/>
              <a:t> Ι </a:t>
            </a:r>
            <a:r>
              <a:rPr lang="el-GR" sz="1800" b="1" dirty="0" smtClean="0"/>
              <a:t>από</a:t>
            </a:r>
            <a:r>
              <a:rPr lang="el-GR" sz="1800" dirty="0" smtClean="0"/>
              <a:t> 2 </a:t>
            </a:r>
            <a:r>
              <a:rPr lang="el-GR" sz="1800" b="1" dirty="0" smtClean="0"/>
              <a:t>μέχρι</a:t>
            </a:r>
            <a:r>
              <a:rPr lang="el-GR" sz="1800" dirty="0" smtClean="0"/>
              <a:t>  Ν</a:t>
            </a:r>
            <a:br>
              <a:rPr lang="el-GR" sz="1800" dirty="0" smtClean="0"/>
            </a:br>
            <a:r>
              <a:rPr lang="el-GR" sz="1800" dirty="0" smtClean="0"/>
              <a:t>    </a:t>
            </a:r>
            <a:r>
              <a:rPr lang="el-GR" sz="1800" b="1" dirty="0" smtClean="0"/>
              <a:t>Για</a:t>
            </a:r>
            <a:r>
              <a:rPr lang="el-GR" sz="1800" dirty="0" smtClean="0"/>
              <a:t> J </a:t>
            </a:r>
            <a:r>
              <a:rPr lang="el-GR" sz="1800" b="1" dirty="0" smtClean="0"/>
              <a:t>από</a:t>
            </a:r>
            <a:r>
              <a:rPr lang="el-GR" sz="1800" dirty="0" smtClean="0"/>
              <a:t> Ν </a:t>
            </a:r>
            <a:r>
              <a:rPr lang="el-GR" sz="1800" b="1" dirty="0" smtClean="0"/>
              <a:t>μέχρι</a:t>
            </a:r>
            <a:r>
              <a:rPr lang="el-GR" sz="1800" dirty="0" smtClean="0"/>
              <a:t> Ι </a:t>
            </a:r>
            <a:r>
              <a:rPr lang="el-GR" sz="1800" b="1" dirty="0" err="1" smtClean="0"/>
              <a:t>με_βήμα</a:t>
            </a:r>
            <a:r>
              <a:rPr lang="el-GR" sz="1800" dirty="0" smtClean="0"/>
              <a:t> </a:t>
            </a:r>
            <a:r>
              <a:rPr lang="el-GR" sz="1800" b="1" dirty="0" smtClean="0"/>
              <a:t>-</a:t>
            </a:r>
            <a:r>
              <a:rPr lang="el-GR" sz="1800" dirty="0" smtClean="0"/>
              <a:t>1</a:t>
            </a:r>
            <a:br>
              <a:rPr lang="el-GR" sz="1800" dirty="0" smtClean="0"/>
            </a:br>
            <a:r>
              <a:rPr lang="el-GR" sz="1800" dirty="0" smtClean="0"/>
              <a:t>      </a:t>
            </a:r>
            <a:r>
              <a:rPr lang="el-GR" sz="1800" b="1" dirty="0" smtClean="0"/>
              <a:t>Αν</a:t>
            </a:r>
            <a:r>
              <a:rPr lang="el-GR" sz="1800" dirty="0" smtClean="0"/>
              <a:t> Α</a:t>
            </a:r>
            <a:r>
              <a:rPr lang="el-GR" sz="1800" b="1" dirty="0" smtClean="0"/>
              <a:t>[</a:t>
            </a:r>
            <a:r>
              <a:rPr lang="el-GR" sz="1800" dirty="0" smtClean="0"/>
              <a:t>J</a:t>
            </a:r>
            <a:r>
              <a:rPr lang="el-GR" sz="1800" b="1" dirty="0" smtClean="0"/>
              <a:t>-</a:t>
            </a:r>
            <a:r>
              <a:rPr lang="el-GR" sz="1800" dirty="0" smtClean="0"/>
              <a:t>1</a:t>
            </a:r>
            <a:r>
              <a:rPr lang="el-GR" sz="1800" b="1" dirty="0" smtClean="0"/>
              <a:t>]&gt;</a:t>
            </a:r>
            <a:r>
              <a:rPr lang="el-GR" sz="1800" dirty="0" smtClean="0"/>
              <a:t>A</a:t>
            </a:r>
            <a:r>
              <a:rPr lang="el-GR" sz="1800" b="1" dirty="0" smtClean="0"/>
              <a:t>[</a:t>
            </a:r>
            <a:r>
              <a:rPr lang="el-GR" sz="1800" dirty="0" smtClean="0"/>
              <a:t>J</a:t>
            </a:r>
            <a:r>
              <a:rPr lang="el-GR" sz="1800" b="1" dirty="0" smtClean="0"/>
              <a:t>]</a:t>
            </a:r>
            <a:r>
              <a:rPr lang="el-GR" sz="1800" dirty="0" smtClean="0"/>
              <a:t> </a:t>
            </a:r>
            <a:r>
              <a:rPr lang="el-GR" sz="1800" b="1" dirty="0" smtClean="0"/>
              <a:t>τότε</a:t>
            </a:r>
            <a:r>
              <a:rPr lang="el-GR" sz="1800" dirty="0" smtClean="0"/>
              <a:t/>
            </a:r>
            <a:br>
              <a:rPr lang="el-GR" sz="1800" dirty="0" smtClean="0"/>
            </a:br>
            <a:r>
              <a:rPr lang="el-GR" sz="1800" dirty="0" smtClean="0"/>
              <a:t>              TEMP</a:t>
            </a:r>
            <a:r>
              <a:rPr lang="el-GR" sz="1800" b="1" dirty="0" smtClean="0"/>
              <a:t>←</a:t>
            </a:r>
            <a:r>
              <a:rPr lang="el-GR" sz="1800" dirty="0" smtClean="0"/>
              <a:t>Α</a:t>
            </a:r>
            <a:r>
              <a:rPr lang="el-GR" sz="1800" b="1" dirty="0" smtClean="0"/>
              <a:t>[</a:t>
            </a:r>
            <a:r>
              <a:rPr lang="el-GR" sz="1800" dirty="0" smtClean="0"/>
              <a:t>J</a:t>
            </a:r>
            <a:r>
              <a:rPr lang="el-GR" sz="1800" b="1" dirty="0" smtClean="0"/>
              <a:t>-</a:t>
            </a:r>
            <a:r>
              <a:rPr lang="el-GR" sz="1800" dirty="0" smtClean="0"/>
              <a:t>1</a:t>
            </a:r>
            <a:r>
              <a:rPr lang="el-GR" sz="1800" b="1" dirty="0" smtClean="0"/>
              <a:t>]</a:t>
            </a:r>
            <a:r>
              <a:rPr lang="el-GR" sz="1800" dirty="0" smtClean="0"/>
              <a:t/>
            </a:r>
            <a:br>
              <a:rPr lang="el-GR" sz="1800" dirty="0" smtClean="0"/>
            </a:br>
            <a:r>
              <a:rPr lang="el-GR" sz="1800" dirty="0" smtClean="0"/>
              <a:t>              Α</a:t>
            </a:r>
            <a:r>
              <a:rPr lang="el-GR" sz="1800" b="1" dirty="0" smtClean="0"/>
              <a:t>[</a:t>
            </a:r>
            <a:r>
              <a:rPr lang="el-GR" sz="1800" dirty="0" smtClean="0"/>
              <a:t>J</a:t>
            </a:r>
            <a:r>
              <a:rPr lang="el-GR" sz="1800" b="1" dirty="0" smtClean="0"/>
              <a:t>-</a:t>
            </a:r>
            <a:r>
              <a:rPr lang="el-GR" sz="1800" dirty="0" smtClean="0"/>
              <a:t>1</a:t>
            </a:r>
            <a:r>
              <a:rPr lang="el-GR" sz="1800" b="1" dirty="0" smtClean="0"/>
              <a:t>]</a:t>
            </a:r>
            <a:r>
              <a:rPr lang="el-GR" sz="1800" b="1" dirty="0" err="1" smtClean="0"/>
              <a:t>←</a:t>
            </a:r>
            <a:r>
              <a:rPr lang="el-GR" sz="1800" dirty="0" err="1" smtClean="0"/>
              <a:t>A</a:t>
            </a:r>
            <a:r>
              <a:rPr lang="el-GR" sz="1800" b="1" dirty="0" smtClean="0"/>
              <a:t>[</a:t>
            </a:r>
            <a:r>
              <a:rPr lang="el-GR" sz="1800" dirty="0" smtClean="0"/>
              <a:t>J</a:t>
            </a:r>
            <a:r>
              <a:rPr lang="el-GR" sz="1800" b="1" dirty="0" smtClean="0"/>
              <a:t>]</a:t>
            </a:r>
            <a:r>
              <a:rPr lang="el-GR" sz="1800" dirty="0" smtClean="0"/>
              <a:t/>
            </a:r>
            <a:br>
              <a:rPr lang="el-GR" sz="1800" dirty="0" smtClean="0"/>
            </a:br>
            <a:r>
              <a:rPr lang="el-GR" sz="1800" dirty="0" smtClean="0"/>
              <a:t>              A</a:t>
            </a:r>
            <a:r>
              <a:rPr lang="el-GR" sz="1800" b="1" dirty="0" smtClean="0"/>
              <a:t>[</a:t>
            </a:r>
            <a:r>
              <a:rPr lang="el-GR" sz="1800" dirty="0" smtClean="0"/>
              <a:t>J</a:t>
            </a:r>
            <a:r>
              <a:rPr lang="el-GR" sz="1800" b="1" dirty="0" smtClean="0"/>
              <a:t>]</a:t>
            </a:r>
            <a:r>
              <a:rPr lang="el-GR" sz="1800" b="1" dirty="0" err="1" smtClean="0"/>
              <a:t>←</a:t>
            </a:r>
            <a:r>
              <a:rPr lang="el-GR" sz="1800" dirty="0" err="1" smtClean="0"/>
              <a:t>TEMP</a:t>
            </a:r>
            <a:endParaRPr lang="en-US" sz="1800" dirty="0" smtClean="0"/>
          </a:p>
          <a:p>
            <a:pPr lvl="5"/>
            <a:r>
              <a:rPr lang="el-GR" sz="1800" dirty="0" smtClean="0"/>
              <a:t>TEMP</a:t>
            </a:r>
            <a:r>
              <a:rPr lang="en-US" sz="1800" dirty="0" smtClean="0"/>
              <a:t>1</a:t>
            </a:r>
            <a:r>
              <a:rPr lang="el-GR" sz="1800" dirty="0" smtClean="0"/>
              <a:t>←</a:t>
            </a:r>
            <a:r>
              <a:rPr lang="en-US" sz="1800" dirty="0" smtClean="0"/>
              <a:t>B</a:t>
            </a:r>
            <a:r>
              <a:rPr lang="el-GR" sz="1800" dirty="0" smtClean="0"/>
              <a:t>[J-1]</a:t>
            </a:r>
            <a:endParaRPr lang="en-US" sz="1800" dirty="0" smtClean="0"/>
          </a:p>
          <a:p>
            <a:pPr lvl="5"/>
            <a:r>
              <a:rPr lang="en-US" sz="1800" dirty="0" smtClean="0"/>
              <a:t>B</a:t>
            </a:r>
            <a:r>
              <a:rPr lang="el-GR" sz="1800" dirty="0" smtClean="0"/>
              <a:t>[J-1]←</a:t>
            </a:r>
            <a:r>
              <a:rPr lang="en-US" sz="1800" dirty="0" smtClean="0"/>
              <a:t>B</a:t>
            </a:r>
            <a:r>
              <a:rPr lang="el-GR" sz="1800" dirty="0" smtClean="0"/>
              <a:t>[J]</a:t>
            </a:r>
            <a:endParaRPr lang="en-US" sz="1800" dirty="0" smtClean="0"/>
          </a:p>
          <a:p>
            <a:pPr lvl="5"/>
            <a:r>
              <a:rPr lang="en-US" sz="1800" dirty="0" smtClean="0"/>
              <a:t>B</a:t>
            </a:r>
            <a:r>
              <a:rPr lang="el-GR" sz="1800" dirty="0" smtClean="0"/>
              <a:t>[J]</a:t>
            </a:r>
            <a:r>
              <a:rPr lang="el-GR" sz="1800" dirty="0" err="1" smtClean="0"/>
              <a:t>←TEMP</a:t>
            </a:r>
            <a:r>
              <a:rPr lang="en-US" sz="1800" dirty="0" smtClean="0"/>
              <a:t>1</a:t>
            </a:r>
          </a:p>
          <a:p>
            <a:r>
              <a:rPr lang="el-GR" sz="1800" dirty="0" smtClean="0"/>
              <a:t>       </a:t>
            </a:r>
            <a:r>
              <a:rPr lang="el-GR" sz="1800" b="1" dirty="0" err="1" smtClean="0"/>
              <a:t>Τέλος_αν</a:t>
            </a:r>
            <a:r>
              <a:rPr lang="el-GR" sz="1800" dirty="0" smtClean="0"/>
              <a:t/>
            </a:r>
            <a:br>
              <a:rPr lang="el-GR" sz="1800" dirty="0" smtClean="0"/>
            </a:br>
            <a:r>
              <a:rPr lang="el-GR" sz="1800" dirty="0" smtClean="0"/>
              <a:t>     </a:t>
            </a:r>
            <a:r>
              <a:rPr lang="el-GR" sz="1800" b="1" dirty="0" err="1" smtClean="0"/>
              <a:t>Τέλος_επανάληψης</a:t>
            </a:r>
            <a:r>
              <a:rPr lang="el-GR" sz="1800" dirty="0" smtClean="0"/>
              <a:t/>
            </a:r>
            <a:br>
              <a:rPr lang="el-GR" sz="1800" dirty="0" smtClean="0"/>
            </a:br>
            <a:r>
              <a:rPr lang="el-GR" sz="1800" dirty="0" smtClean="0"/>
              <a:t>  </a:t>
            </a:r>
            <a:r>
              <a:rPr lang="el-GR" sz="1800" b="1" dirty="0" err="1" smtClean="0"/>
              <a:t>Τέλος_επανάληψης</a:t>
            </a:r>
            <a:r>
              <a:rPr lang="el-GR" sz="1800" dirty="0" smtClean="0"/>
              <a:t> </a:t>
            </a:r>
            <a:endParaRPr lang="el-G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 calcmode="lin" valueType="num">
                                      <p:cBhvr additive="base">
                                        <p:cTn id="1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 calcmode="lin" valueType="num">
                                      <p:cBhvr additive="base">
                                        <p:cTn id="2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 calcmode="lin" valueType="num">
                                      <p:cBhvr additive="base">
                                        <p:cTn id="2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anim calcmode="lin" valueType="num">
                                      <p:cBhvr additive="base">
                                        <p:cTn id="3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5">
                                            <p:txEl>
                                              <p:pRg st="6" end="6"/>
                                            </p:txEl>
                                          </p:spTgt>
                                        </p:tgtEl>
                                        <p:attrNameLst>
                                          <p:attrName>style.visibility</p:attrName>
                                        </p:attrNameLst>
                                      </p:cBhvr>
                                      <p:to>
                                        <p:strVal val="visible"/>
                                      </p:to>
                                    </p:set>
                                    <p:anim calcmode="lin" valueType="num">
                                      <p:cBhvr additive="base">
                                        <p:cTn id="3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6" end="6"/>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5">
                                            <p:txEl>
                                              <p:pRg st="7" end="7"/>
                                            </p:txEl>
                                          </p:spTgt>
                                        </p:tgtEl>
                                        <p:attrNameLst>
                                          <p:attrName>style.visibility</p:attrName>
                                        </p:attrNameLst>
                                      </p:cBhvr>
                                      <p:to>
                                        <p:strVal val="visible"/>
                                      </p:to>
                                    </p:set>
                                    <p:anim calcmode="lin" valueType="num">
                                      <p:cBhvr additive="base">
                                        <p:cTn id="4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7" end="7"/>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 calcmode="lin" valueType="num">
                                      <p:cBhvr additive="base">
                                        <p:cTn id="47"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
                                            <p:txEl>
                                              <p:pRg st="8" end="8"/>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5">
                                            <p:txEl>
                                              <p:pRg st="9" end="9"/>
                                            </p:txEl>
                                          </p:spTgt>
                                        </p:tgtEl>
                                        <p:attrNameLst>
                                          <p:attrName>style.visibility</p:attrName>
                                        </p:attrNameLst>
                                      </p:cBhvr>
                                      <p:to>
                                        <p:strVal val="visible"/>
                                      </p:to>
                                    </p:set>
                                    <p:anim calcmode="lin" valueType="num">
                                      <p:cBhvr additive="base">
                                        <p:cTn id="51"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 calcmode="lin" valueType="num">
                                      <p:cBhvr additive="base">
                                        <p:cTn id="57"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5">
                                            <p:txEl>
                                              <p:pRg st="10" end="10"/>
                                            </p:txEl>
                                          </p:spTgt>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5">
                                            <p:txEl>
                                              <p:pRg st="13" end="13"/>
                                            </p:txEl>
                                          </p:spTgt>
                                        </p:tgtEl>
                                        <p:attrNameLst>
                                          <p:attrName>style.visibility</p:attrName>
                                        </p:attrNameLst>
                                      </p:cBhvr>
                                      <p:to>
                                        <p:strVal val="visible"/>
                                      </p:to>
                                    </p:set>
                                    <p:anim calcmode="lin" valueType="num">
                                      <p:cBhvr additive="base">
                                        <p:cTn id="61"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13" end="13"/>
                                            </p:txEl>
                                          </p:spTgt>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5">
                                            <p:txEl>
                                              <p:pRg st="14" end="14"/>
                                            </p:txEl>
                                          </p:spTgt>
                                        </p:tgtEl>
                                        <p:attrNameLst>
                                          <p:attrName>style.visibility</p:attrName>
                                        </p:attrNameLst>
                                      </p:cBhvr>
                                      <p:to>
                                        <p:strVal val="visible"/>
                                      </p:to>
                                    </p:set>
                                    <p:anim calcmode="lin" valueType="num">
                                      <p:cBhvr additive="base">
                                        <p:cTn id="65"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5">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4">
                                            <p:txEl>
                                              <p:pRg st="0" end="0"/>
                                            </p:txEl>
                                          </p:spTgt>
                                        </p:tgtEl>
                                        <p:attrNameLst>
                                          <p:attrName>style.visibility</p:attrName>
                                        </p:attrNameLst>
                                      </p:cBhvr>
                                      <p:to>
                                        <p:strVal val="visible"/>
                                      </p:to>
                                    </p:set>
                                    <p:anim calcmode="lin" valueType="num">
                                      <p:cBhvr additive="base">
                                        <p:cTn id="7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6">
                                            <p:txEl>
                                              <p:pRg st="0" end="0"/>
                                            </p:txEl>
                                          </p:spTgt>
                                        </p:tgtEl>
                                        <p:attrNameLst>
                                          <p:attrName>style.visibility</p:attrName>
                                        </p:attrNameLst>
                                      </p:cBhvr>
                                      <p:to>
                                        <p:strVal val="visible"/>
                                      </p:to>
                                    </p:set>
                                    <p:anim calcmode="lin" valueType="num">
                                      <p:cBhvr additive="base">
                                        <p:cTn id="7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79" presetID="2" presetClass="entr" presetSubtype="4" fill="hold" grpId="0" nodeType="withEffect">
                                  <p:stCondLst>
                                    <p:cond delay="0"/>
                                  </p:stCondLst>
                                  <p:childTnLst>
                                    <p:set>
                                      <p:cBhvr>
                                        <p:cTn id="80" dur="1" fill="hold">
                                          <p:stCondLst>
                                            <p:cond delay="0"/>
                                          </p:stCondLst>
                                        </p:cTn>
                                        <p:tgtEl>
                                          <p:spTgt spid="6">
                                            <p:txEl>
                                              <p:pRg st="1" end="1"/>
                                            </p:txEl>
                                          </p:spTgt>
                                        </p:tgtEl>
                                        <p:attrNameLst>
                                          <p:attrName>style.visibility</p:attrName>
                                        </p:attrNameLst>
                                      </p:cBhvr>
                                      <p:to>
                                        <p:strVal val="visible"/>
                                      </p:to>
                                    </p:set>
                                    <p:anim calcmode="lin" valueType="num">
                                      <p:cBhvr additive="base">
                                        <p:cTn id="8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83" presetID="2" presetClass="entr" presetSubtype="4" fill="hold" grpId="0" nodeType="withEffect">
                                  <p:stCondLst>
                                    <p:cond delay="0"/>
                                  </p:stCondLst>
                                  <p:childTnLst>
                                    <p:set>
                                      <p:cBhvr>
                                        <p:cTn id="84" dur="1" fill="hold">
                                          <p:stCondLst>
                                            <p:cond delay="0"/>
                                          </p:stCondLst>
                                        </p:cTn>
                                        <p:tgtEl>
                                          <p:spTgt spid="6">
                                            <p:txEl>
                                              <p:pRg st="2" end="2"/>
                                            </p:txEl>
                                          </p:spTgt>
                                        </p:tgtEl>
                                        <p:attrNameLst>
                                          <p:attrName>style.visibility</p:attrName>
                                        </p:attrNameLst>
                                      </p:cBhvr>
                                      <p:to>
                                        <p:strVal val="visible"/>
                                      </p:to>
                                    </p:set>
                                    <p:anim calcmode="lin" valueType="num">
                                      <p:cBhvr additive="base">
                                        <p:cTn id="8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87" presetID="2" presetClass="entr" presetSubtype="4" fill="hold" grpId="0" nodeType="withEffect">
                                  <p:stCondLst>
                                    <p:cond delay="0"/>
                                  </p:stCondLst>
                                  <p:childTnLst>
                                    <p:set>
                                      <p:cBhvr>
                                        <p:cTn id="88" dur="1" fill="hold">
                                          <p:stCondLst>
                                            <p:cond delay="0"/>
                                          </p:stCondLst>
                                        </p:cTn>
                                        <p:tgtEl>
                                          <p:spTgt spid="6">
                                            <p:txEl>
                                              <p:pRg st="3" end="3"/>
                                            </p:txEl>
                                          </p:spTgt>
                                        </p:tgtEl>
                                        <p:attrNameLst>
                                          <p:attrName>style.visibility</p:attrName>
                                        </p:attrNameLst>
                                      </p:cBhvr>
                                      <p:to>
                                        <p:strVal val="visible"/>
                                      </p:to>
                                    </p:set>
                                    <p:anim calcmode="lin" valueType="num">
                                      <p:cBhvr additive="base">
                                        <p:cTn id="8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9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91" presetID="2" presetClass="entr" presetSubtype="4" fill="hold" grpId="0" nodeType="withEffect">
                                  <p:stCondLst>
                                    <p:cond delay="0"/>
                                  </p:stCondLst>
                                  <p:childTnLst>
                                    <p:set>
                                      <p:cBhvr>
                                        <p:cTn id="92" dur="1" fill="hold">
                                          <p:stCondLst>
                                            <p:cond delay="0"/>
                                          </p:stCondLst>
                                        </p:cTn>
                                        <p:tgtEl>
                                          <p:spTgt spid="6">
                                            <p:txEl>
                                              <p:pRg st="4" end="4"/>
                                            </p:txEl>
                                          </p:spTgt>
                                        </p:tgtEl>
                                        <p:attrNameLst>
                                          <p:attrName>style.visibility</p:attrName>
                                        </p:attrNameLst>
                                      </p:cBhvr>
                                      <p:to>
                                        <p:strVal val="visible"/>
                                      </p:to>
                                    </p:set>
                                    <p:anim calcmode="lin" valueType="num">
                                      <p:cBhvr additive="base">
                                        <p:cTn id="9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94"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P spid="6"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ΜΟΝΟΔΙΑΣΤΑΤΟΙ ΠΙΝΑΚΕΣ</a:t>
            </a:r>
            <a:endParaRPr lang="el-GR" dirty="0"/>
          </a:p>
        </p:txBody>
      </p:sp>
      <p:sp>
        <p:nvSpPr>
          <p:cNvPr id="3" name="2 - Θέση κειμένου"/>
          <p:cNvSpPr>
            <a:spLocks noGrp="1"/>
          </p:cNvSpPr>
          <p:nvPr>
            <p:ph type="body" idx="1"/>
          </p:nvPr>
        </p:nvSpPr>
        <p:spPr/>
        <p:txBody>
          <a:bodyPr>
            <a:normAutofit fontScale="85000" lnSpcReduction="10000"/>
          </a:bodyPr>
          <a:lstStyle/>
          <a:p>
            <a:pPr algn="ctr"/>
            <a:r>
              <a:rPr lang="el-GR" dirty="0" smtClean="0">
                <a:solidFill>
                  <a:srgbClr val="FF0000"/>
                </a:solidFill>
              </a:rPr>
              <a:t>ΑΝΑΖΗΤΗΣΗ</a:t>
            </a:r>
            <a:r>
              <a:rPr lang="el-GR" dirty="0" smtClean="0"/>
              <a:t> ΣΤΟΙΧΕΙΟΥ ΜΟΝΑΔΙΚΟΥ</a:t>
            </a:r>
            <a:endParaRPr lang="el-GR" dirty="0"/>
          </a:p>
        </p:txBody>
      </p:sp>
      <p:sp>
        <p:nvSpPr>
          <p:cNvPr id="4" name="3 - Θέση κειμένου"/>
          <p:cNvSpPr>
            <a:spLocks noGrp="1"/>
          </p:cNvSpPr>
          <p:nvPr>
            <p:ph type="body" sz="half" idx="3"/>
          </p:nvPr>
        </p:nvSpPr>
        <p:spPr>
          <a:xfrm>
            <a:off x="4643438" y="785794"/>
            <a:ext cx="3931920" cy="792162"/>
          </a:xfrm>
        </p:spPr>
        <p:txBody>
          <a:bodyPr>
            <a:normAutofit fontScale="85000" lnSpcReduction="10000"/>
          </a:bodyPr>
          <a:lstStyle/>
          <a:p>
            <a:pPr algn="ctr"/>
            <a:r>
              <a:rPr lang="el-GR" dirty="0" smtClean="0">
                <a:solidFill>
                  <a:srgbClr val="FF0000"/>
                </a:solidFill>
              </a:rPr>
              <a:t>ΑΝΑΖΗΤΗΣΗ</a:t>
            </a:r>
            <a:r>
              <a:rPr lang="el-GR" dirty="0" smtClean="0"/>
              <a:t> ΣΤΟΙΧΕΙΟΥ ΜΟΝΑΔΙΚΟΥ</a:t>
            </a:r>
          </a:p>
          <a:p>
            <a:pPr algn="ctr"/>
            <a:endParaRPr lang="el-GR" dirty="0"/>
          </a:p>
        </p:txBody>
      </p:sp>
      <p:sp>
        <p:nvSpPr>
          <p:cNvPr id="5" name="4 - Θέση περιεχομένου"/>
          <p:cNvSpPr>
            <a:spLocks noGrp="1"/>
          </p:cNvSpPr>
          <p:nvPr>
            <p:ph sz="quarter" idx="2"/>
          </p:nvPr>
        </p:nvSpPr>
        <p:spPr>
          <a:xfrm>
            <a:off x="285720" y="1571612"/>
            <a:ext cx="4429156" cy="3489960"/>
          </a:xfrm>
        </p:spPr>
        <p:txBody>
          <a:bodyPr>
            <a:noAutofit/>
          </a:bodyPr>
          <a:lstStyle/>
          <a:p>
            <a:r>
              <a:rPr lang="el-GR" sz="1200" dirty="0" smtClean="0"/>
              <a:t>Ι</a:t>
            </a:r>
            <a:r>
              <a:rPr lang="el-GR" sz="1200" b="1" dirty="0" smtClean="0"/>
              <a:t>←</a:t>
            </a:r>
            <a:r>
              <a:rPr lang="el-GR" sz="1200" dirty="0" smtClean="0"/>
              <a:t>1</a:t>
            </a:r>
            <a:br>
              <a:rPr lang="el-GR" sz="1200" dirty="0" smtClean="0"/>
            </a:br>
            <a:r>
              <a:rPr lang="el-GR" sz="1200" dirty="0" err="1" smtClean="0"/>
              <a:t>DONE</a:t>
            </a:r>
            <a:r>
              <a:rPr lang="el-GR" sz="1200" b="1" dirty="0" err="1" smtClean="0"/>
              <a:t>←Αληθής</a:t>
            </a:r>
            <a:r>
              <a:rPr lang="el-GR" sz="1200" dirty="0" smtClean="0"/>
              <a:t/>
            </a:r>
            <a:br>
              <a:rPr lang="el-GR" sz="1200" dirty="0" smtClean="0"/>
            </a:br>
            <a:r>
              <a:rPr lang="el-GR" sz="1200" b="1" dirty="0" smtClean="0"/>
              <a:t>Διάβασε</a:t>
            </a:r>
            <a:r>
              <a:rPr lang="el-GR" sz="1200" dirty="0" smtClean="0"/>
              <a:t> ΣΤΟΙΧΕΙΟ</a:t>
            </a:r>
          </a:p>
          <a:p>
            <a:r>
              <a:rPr lang="el-GR" sz="1200" b="1" dirty="0" smtClean="0"/>
              <a:t>Όσο</a:t>
            </a:r>
            <a:r>
              <a:rPr lang="el-GR" sz="1200" dirty="0" smtClean="0"/>
              <a:t> Ι</a:t>
            </a:r>
            <a:r>
              <a:rPr lang="el-GR" sz="1200" b="1" dirty="0" smtClean="0"/>
              <a:t>&lt;=</a:t>
            </a:r>
            <a:r>
              <a:rPr lang="el-GR" sz="1200" dirty="0" smtClean="0"/>
              <a:t>Ν </a:t>
            </a:r>
            <a:r>
              <a:rPr lang="el-GR" sz="1200" b="1" dirty="0" smtClean="0"/>
              <a:t>και</a:t>
            </a:r>
            <a:r>
              <a:rPr lang="el-GR" sz="1200" dirty="0" smtClean="0"/>
              <a:t> </a:t>
            </a:r>
            <a:r>
              <a:rPr lang="el-GR" sz="1200" dirty="0" err="1" smtClean="0"/>
              <a:t>DONE</a:t>
            </a:r>
            <a:r>
              <a:rPr lang="el-GR" sz="1200" b="1" dirty="0" err="1" smtClean="0"/>
              <a:t>=Αληθής</a:t>
            </a:r>
            <a:r>
              <a:rPr lang="el-GR" sz="1200" dirty="0" smtClean="0"/>
              <a:t> </a:t>
            </a:r>
            <a:r>
              <a:rPr lang="el-GR" sz="1200" b="1" dirty="0" smtClean="0"/>
              <a:t>επανάλαβε</a:t>
            </a:r>
            <a:r>
              <a:rPr lang="el-GR" sz="1200" dirty="0" smtClean="0"/>
              <a:t/>
            </a:r>
            <a:br>
              <a:rPr lang="el-GR" sz="1200" dirty="0" smtClean="0"/>
            </a:br>
            <a:r>
              <a:rPr lang="el-GR" sz="1200" dirty="0" smtClean="0"/>
              <a:t>       </a:t>
            </a:r>
            <a:r>
              <a:rPr lang="el-GR" sz="1200" b="1" dirty="0" smtClean="0"/>
              <a:t>Αν</a:t>
            </a:r>
            <a:r>
              <a:rPr lang="el-GR" sz="1200" dirty="0" smtClean="0"/>
              <a:t> Α</a:t>
            </a:r>
            <a:r>
              <a:rPr lang="el-GR" sz="1200" b="1" dirty="0" smtClean="0"/>
              <a:t>[</a:t>
            </a:r>
            <a:r>
              <a:rPr lang="el-GR" sz="1200" dirty="0" smtClean="0"/>
              <a:t>Ι</a:t>
            </a:r>
            <a:r>
              <a:rPr lang="el-GR" sz="1200" b="1" dirty="0" smtClean="0"/>
              <a:t>]=</a:t>
            </a:r>
            <a:r>
              <a:rPr lang="el-GR" sz="1200" dirty="0" smtClean="0"/>
              <a:t>ΣΤΟΙΧΕΙΟ </a:t>
            </a:r>
            <a:r>
              <a:rPr lang="el-GR" sz="1200" b="1" dirty="0" smtClean="0"/>
              <a:t>τότε</a:t>
            </a:r>
            <a:r>
              <a:rPr lang="el-GR" sz="1200" dirty="0" smtClean="0"/>
              <a:t/>
            </a:r>
            <a:br>
              <a:rPr lang="el-GR" sz="1200" dirty="0" smtClean="0"/>
            </a:br>
            <a:r>
              <a:rPr lang="el-GR" sz="1200" dirty="0" smtClean="0"/>
              <a:t>          </a:t>
            </a:r>
            <a:r>
              <a:rPr lang="el-GR" sz="1200" dirty="0" err="1" smtClean="0"/>
              <a:t>DONE</a:t>
            </a:r>
            <a:r>
              <a:rPr lang="el-GR" sz="1200" b="1" dirty="0" err="1" smtClean="0"/>
              <a:t>←Ψευδής</a:t>
            </a:r>
            <a:r>
              <a:rPr lang="el-GR" sz="1200" dirty="0" smtClean="0"/>
              <a:t/>
            </a:r>
            <a:br>
              <a:rPr lang="el-GR" sz="1200" dirty="0" smtClean="0"/>
            </a:br>
            <a:r>
              <a:rPr lang="el-GR" sz="1200" dirty="0" smtClean="0"/>
              <a:t>          Θ</a:t>
            </a:r>
            <a:r>
              <a:rPr lang="el-GR" sz="1200" b="1" dirty="0" smtClean="0"/>
              <a:t>←</a:t>
            </a:r>
            <a:r>
              <a:rPr lang="el-GR" sz="1200" dirty="0" smtClean="0"/>
              <a:t>Ι</a:t>
            </a:r>
            <a:br>
              <a:rPr lang="el-GR" sz="1200" dirty="0" smtClean="0"/>
            </a:br>
            <a:r>
              <a:rPr lang="el-GR" sz="1200" dirty="0" smtClean="0"/>
              <a:t>       </a:t>
            </a:r>
            <a:r>
              <a:rPr lang="el-GR" sz="1200" b="1" dirty="0" smtClean="0"/>
              <a:t>αλλιώς</a:t>
            </a:r>
            <a:r>
              <a:rPr lang="el-GR" sz="1200" dirty="0" smtClean="0"/>
              <a:t/>
            </a:r>
            <a:br>
              <a:rPr lang="el-GR" sz="1200" dirty="0" smtClean="0"/>
            </a:br>
            <a:r>
              <a:rPr lang="el-GR" sz="1200" dirty="0" smtClean="0"/>
              <a:t>          Ι</a:t>
            </a:r>
            <a:r>
              <a:rPr lang="el-GR" sz="1200" b="1" dirty="0" smtClean="0"/>
              <a:t>←</a:t>
            </a:r>
            <a:r>
              <a:rPr lang="el-GR" sz="1200" dirty="0" smtClean="0"/>
              <a:t>Ι</a:t>
            </a:r>
            <a:r>
              <a:rPr lang="el-GR" sz="1200" b="1" dirty="0" smtClean="0"/>
              <a:t>+</a:t>
            </a:r>
            <a:r>
              <a:rPr lang="el-GR" sz="1200" dirty="0" smtClean="0"/>
              <a:t>1</a:t>
            </a:r>
            <a:br>
              <a:rPr lang="el-GR" sz="1200" dirty="0" smtClean="0"/>
            </a:br>
            <a:r>
              <a:rPr lang="el-GR" sz="1200" dirty="0" smtClean="0"/>
              <a:t>       </a:t>
            </a:r>
            <a:r>
              <a:rPr lang="el-GR" sz="1200" b="1" dirty="0" err="1" smtClean="0"/>
              <a:t>Τέλος_αν</a:t>
            </a:r>
            <a:r>
              <a:rPr lang="el-GR" sz="1200" dirty="0" smtClean="0"/>
              <a:t/>
            </a:r>
            <a:br>
              <a:rPr lang="el-GR" sz="1200" dirty="0" smtClean="0"/>
            </a:br>
            <a:r>
              <a:rPr lang="el-GR" sz="1200" dirty="0" smtClean="0"/>
              <a:t> </a:t>
            </a:r>
            <a:r>
              <a:rPr lang="el-GR" sz="1200" b="1" dirty="0" err="1" smtClean="0"/>
              <a:t>Τέλος_επανάληψης</a:t>
            </a:r>
            <a:endParaRPr lang="el-GR" sz="1200" b="1" dirty="0" smtClean="0"/>
          </a:p>
          <a:p>
            <a:r>
              <a:rPr lang="el-GR" sz="1200" dirty="0" smtClean="0"/>
              <a:t/>
            </a:r>
            <a:br>
              <a:rPr lang="el-GR" sz="1200" dirty="0" smtClean="0"/>
            </a:br>
            <a:r>
              <a:rPr lang="el-GR" sz="1200" dirty="0" smtClean="0"/>
              <a:t>    </a:t>
            </a:r>
            <a:r>
              <a:rPr lang="el-GR" sz="1200" b="1" dirty="0" smtClean="0"/>
              <a:t>Αν</a:t>
            </a:r>
            <a:r>
              <a:rPr lang="el-GR" sz="1200" dirty="0" smtClean="0"/>
              <a:t> </a:t>
            </a:r>
            <a:r>
              <a:rPr lang="el-GR" sz="1200" dirty="0" err="1" smtClean="0"/>
              <a:t>DONE</a:t>
            </a:r>
            <a:r>
              <a:rPr lang="el-GR" sz="1200" b="1" dirty="0" err="1" smtClean="0"/>
              <a:t>=Ψευδής</a:t>
            </a:r>
            <a:r>
              <a:rPr lang="el-GR" sz="1200" dirty="0" smtClean="0"/>
              <a:t> </a:t>
            </a:r>
            <a:r>
              <a:rPr lang="el-GR" sz="1200" b="1" dirty="0" smtClean="0"/>
              <a:t>τότε</a:t>
            </a:r>
            <a:r>
              <a:rPr lang="el-GR" sz="1200" dirty="0" smtClean="0"/>
              <a:t/>
            </a:r>
            <a:br>
              <a:rPr lang="el-GR" sz="1200" dirty="0" smtClean="0"/>
            </a:br>
            <a:r>
              <a:rPr lang="el-GR" sz="1200" dirty="0" smtClean="0"/>
              <a:t>       </a:t>
            </a:r>
            <a:r>
              <a:rPr lang="el-GR" sz="1200" b="1" dirty="0" smtClean="0"/>
              <a:t>Εμφάνισε</a:t>
            </a:r>
            <a:r>
              <a:rPr lang="el-GR" sz="1200" dirty="0" smtClean="0"/>
              <a:t> "ΒΡΕΘΗΚΕ ΣΤΗΝ"</a:t>
            </a:r>
            <a:r>
              <a:rPr lang="el-GR" sz="1200" b="1" dirty="0" smtClean="0"/>
              <a:t>,</a:t>
            </a:r>
            <a:r>
              <a:rPr lang="el-GR" sz="1200" dirty="0" smtClean="0"/>
              <a:t>Θ</a:t>
            </a:r>
            <a:br>
              <a:rPr lang="el-GR" sz="1200" dirty="0" smtClean="0"/>
            </a:br>
            <a:r>
              <a:rPr lang="el-GR" sz="1200" dirty="0" smtClean="0"/>
              <a:t>    </a:t>
            </a:r>
            <a:r>
              <a:rPr lang="el-GR" sz="1200" b="1" dirty="0" smtClean="0"/>
              <a:t>αλλιώς</a:t>
            </a:r>
            <a:r>
              <a:rPr lang="el-GR" sz="1200" dirty="0" smtClean="0"/>
              <a:t/>
            </a:r>
            <a:br>
              <a:rPr lang="el-GR" sz="1200" dirty="0" smtClean="0"/>
            </a:br>
            <a:r>
              <a:rPr lang="el-GR" sz="1200" dirty="0" smtClean="0"/>
              <a:t>       </a:t>
            </a:r>
            <a:r>
              <a:rPr lang="el-GR" sz="1200" b="1" dirty="0" smtClean="0"/>
              <a:t>Εμφάνισε</a:t>
            </a:r>
            <a:r>
              <a:rPr lang="el-GR" sz="1200" dirty="0" smtClean="0"/>
              <a:t> "ΔΕΝ ΒΡΕΘΗΚΕ"</a:t>
            </a:r>
            <a:br>
              <a:rPr lang="el-GR" sz="1200" dirty="0" smtClean="0"/>
            </a:br>
            <a:r>
              <a:rPr lang="el-GR" sz="1200" dirty="0" smtClean="0"/>
              <a:t>    </a:t>
            </a:r>
            <a:r>
              <a:rPr lang="el-GR" sz="1200" b="1" dirty="0" err="1" smtClean="0"/>
              <a:t>Τέλος_αν</a:t>
            </a:r>
            <a:endParaRPr lang="el-GR" sz="1200" dirty="0"/>
          </a:p>
        </p:txBody>
      </p:sp>
      <p:sp>
        <p:nvSpPr>
          <p:cNvPr id="6" name="5 - Θέση περιεχομένου"/>
          <p:cNvSpPr>
            <a:spLocks noGrp="1"/>
          </p:cNvSpPr>
          <p:nvPr>
            <p:ph sz="quarter" idx="4"/>
          </p:nvPr>
        </p:nvSpPr>
        <p:spPr>
          <a:xfrm>
            <a:off x="4357686" y="1714488"/>
            <a:ext cx="4500593" cy="3214710"/>
          </a:xfrm>
        </p:spPr>
        <p:txBody>
          <a:bodyPr>
            <a:normAutofit/>
          </a:bodyPr>
          <a:lstStyle/>
          <a:p>
            <a:r>
              <a:rPr lang="el-GR" sz="1400" dirty="0" smtClean="0"/>
              <a:t>Ι</a:t>
            </a:r>
            <a:r>
              <a:rPr lang="el-GR" sz="1400" b="1" dirty="0" smtClean="0"/>
              <a:t>←</a:t>
            </a:r>
            <a:r>
              <a:rPr lang="el-GR" sz="1400" dirty="0" smtClean="0"/>
              <a:t>1</a:t>
            </a:r>
            <a:br>
              <a:rPr lang="el-GR" sz="1400" dirty="0" smtClean="0"/>
            </a:br>
            <a:r>
              <a:rPr lang="el-GR" sz="1400" b="1" dirty="0" smtClean="0"/>
              <a:t>Διάβασε</a:t>
            </a:r>
            <a:r>
              <a:rPr lang="el-GR" sz="1400" dirty="0" smtClean="0"/>
              <a:t> ΣΤΟΙΧΕΙΟ</a:t>
            </a:r>
          </a:p>
          <a:p>
            <a:r>
              <a:rPr lang="el-GR" sz="1400" b="1" dirty="0" smtClean="0"/>
              <a:t>Όσο</a:t>
            </a:r>
            <a:r>
              <a:rPr lang="el-GR" sz="1400" dirty="0" smtClean="0"/>
              <a:t> Ι</a:t>
            </a:r>
            <a:r>
              <a:rPr lang="el-GR" sz="1400" b="1" dirty="0" smtClean="0"/>
              <a:t>&lt;</a:t>
            </a:r>
            <a:r>
              <a:rPr lang="el-GR" sz="1400" dirty="0" smtClean="0"/>
              <a:t>Ν </a:t>
            </a:r>
            <a:r>
              <a:rPr lang="el-GR" sz="1400" b="1" dirty="0" smtClean="0"/>
              <a:t>και</a:t>
            </a:r>
            <a:r>
              <a:rPr lang="el-GR" sz="1400" dirty="0" smtClean="0"/>
              <a:t> Α[Ι]&lt;&gt;ΣΤΟΙΧΕΙΟ </a:t>
            </a:r>
            <a:r>
              <a:rPr lang="el-GR" sz="1400" b="1" dirty="0" smtClean="0"/>
              <a:t>επανάλαβε</a:t>
            </a:r>
            <a:r>
              <a:rPr lang="el-GR" sz="1400" dirty="0" smtClean="0"/>
              <a:t/>
            </a:r>
            <a:br>
              <a:rPr lang="el-GR" sz="1400" dirty="0" smtClean="0"/>
            </a:br>
            <a:r>
              <a:rPr lang="el-GR" sz="1400" dirty="0" smtClean="0"/>
              <a:t>	Ι</a:t>
            </a:r>
            <a:r>
              <a:rPr lang="el-GR" sz="1400" b="1" dirty="0" smtClean="0"/>
              <a:t>←</a:t>
            </a:r>
            <a:r>
              <a:rPr lang="el-GR" sz="1400" dirty="0" smtClean="0"/>
              <a:t>Ι</a:t>
            </a:r>
            <a:r>
              <a:rPr lang="el-GR" sz="1400" b="1" dirty="0" smtClean="0"/>
              <a:t>+</a:t>
            </a:r>
            <a:r>
              <a:rPr lang="el-GR" sz="1400" dirty="0" smtClean="0"/>
              <a:t>1     </a:t>
            </a:r>
            <a:br>
              <a:rPr lang="el-GR" sz="1400" dirty="0" smtClean="0"/>
            </a:br>
            <a:r>
              <a:rPr lang="el-GR" sz="1400" dirty="0" smtClean="0"/>
              <a:t> </a:t>
            </a:r>
            <a:r>
              <a:rPr lang="el-GR" sz="1400" b="1" dirty="0" err="1" smtClean="0"/>
              <a:t>Τέλος_επανάληψης</a:t>
            </a:r>
            <a:endParaRPr lang="el-GR" sz="1400" b="1" dirty="0" smtClean="0"/>
          </a:p>
          <a:p>
            <a:r>
              <a:rPr lang="el-GR" sz="1400" dirty="0" smtClean="0"/>
              <a:t/>
            </a:r>
            <a:br>
              <a:rPr lang="el-GR" sz="1400" dirty="0" smtClean="0"/>
            </a:br>
            <a:r>
              <a:rPr lang="el-GR" sz="1400" b="1" dirty="0" smtClean="0"/>
              <a:t>Αν</a:t>
            </a:r>
            <a:r>
              <a:rPr lang="el-GR" sz="1400" dirty="0" smtClean="0"/>
              <a:t> Α[Ι]= ΣΤΟΙΧΕΙΟ </a:t>
            </a:r>
            <a:r>
              <a:rPr lang="el-GR" sz="1400" b="1" dirty="0" smtClean="0"/>
              <a:t>τότε</a:t>
            </a:r>
            <a:r>
              <a:rPr lang="el-GR" sz="1400" dirty="0" smtClean="0"/>
              <a:t/>
            </a:r>
            <a:br>
              <a:rPr lang="el-GR" sz="1400" dirty="0" smtClean="0"/>
            </a:br>
            <a:r>
              <a:rPr lang="el-GR" sz="1400" dirty="0" smtClean="0"/>
              <a:t>     </a:t>
            </a:r>
            <a:r>
              <a:rPr lang="el-GR" sz="1400" b="1" dirty="0" smtClean="0"/>
              <a:t>Εμφάνισε</a:t>
            </a:r>
            <a:r>
              <a:rPr lang="el-GR" sz="1400" dirty="0" smtClean="0"/>
              <a:t> "ΒΡΕΘΗΚΕ ΣΤΗΝ"</a:t>
            </a:r>
            <a:r>
              <a:rPr lang="el-GR" sz="1400" b="1" dirty="0" smtClean="0"/>
              <a:t>,</a:t>
            </a:r>
            <a:r>
              <a:rPr lang="el-GR" sz="1400" dirty="0" smtClean="0"/>
              <a:t>Θ</a:t>
            </a:r>
            <a:br>
              <a:rPr lang="el-GR" sz="1400" dirty="0" smtClean="0"/>
            </a:br>
            <a:r>
              <a:rPr lang="el-GR" sz="1400" dirty="0" smtClean="0"/>
              <a:t> </a:t>
            </a:r>
            <a:r>
              <a:rPr lang="el-GR" sz="1400" b="1" dirty="0" smtClean="0"/>
              <a:t>αλλιώς</a:t>
            </a:r>
            <a:r>
              <a:rPr lang="el-GR" sz="1400" dirty="0" smtClean="0"/>
              <a:t/>
            </a:r>
            <a:br>
              <a:rPr lang="el-GR" sz="1400" dirty="0" smtClean="0"/>
            </a:br>
            <a:r>
              <a:rPr lang="el-GR" sz="1400" dirty="0" smtClean="0"/>
              <a:t>       </a:t>
            </a:r>
            <a:r>
              <a:rPr lang="el-GR" sz="1400" b="1" dirty="0" smtClean="0"/>
              <a:t>Εμφάνισε</a:t>
            </a:r>
            <a:r>
              <a:rPr lang="el-GR" sz="1400" dirty="0" smtClean="0"/>
              <a:t> "ΔΕΝ ΒΡΕΘΗΚΕ"</a:t>
            </a:r>
            <a:br>
              <a:rPr lang="el-GR" sz="1400" dirty="0" smtClean="0"/>
            </a:br>
            <a:r>
              <a:rPr lang="el-GR" sz="1400" dirty="0" smtClean="0"/>
              <a:t> </a:t>
            </a:r>
            <a:r>
              <a:rPr lang="el-GR" sz="1400" b="1" dirty="0" err="1" smtClean="0"/>
              <a:t>Τέλος_αν</a:t>
            </a:r>
            <a:endParaRPr lang="el-GR" sz="1400"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 calcmode="lin" valueType="num">
                                      <p:cBhvr additive="base">
                                        <p:cTn id="3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anim calcmode="lin" valueType="num">
                                      <p:cBhvr additive="base">
                                        <p:cTn id="4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2" end="2"/>
                                            </p:txEl>
                                          </p:spTgt>
                                        </p:tgtEl>
                                        <p:attrNameLst>
                                          <p:attrName>style.visibility</p:attrName>
                                        </p:attrNameLst>
                                      </p:cBhvr>
                                      <p:to>
                                        <p:strVal val="visible"/>
                                      </p:to>
                                    </p:set>
                                    <p:anim calcmode="lin" valueType="num">
                                      <p:cBhvr additive="base">
                                        <p:cTn id="4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5929330"/>
            <a:ext cx="8183880" cy="534338"/>
          </a:xfrm>
        </p:spPr>
        <p:txBody>
          <a:bodyPr>
            <a:normAutofit fontScale="90000"/>
          </a:bodyPr>
          <a:lstStyle/>
          <a:p>
            <a:r>
              <a:rPr lang="el-GR" dirty="0" smtClean="0"/>
              <a:t>ΜΟΝΟΔΙΑΣΤΑΤΟΙ ΠΙΝΑΚΕΣ</a:t>
            </a:r>
            <a:endParaRPr lang="el-GR" dirty="0"/>
          </a:p>
        </p:txBody>
      </p:sp>
      <p:sp>
        <p:nvSpPr>
          <p:cNvPr id="3" name="2 - Θέση κειμένου"/>
          <p:cNvSpPr>
            <a:spLocks noGrp="1"/>
          </p:cNvSpPr>
          <p:nvPr>
            <p:ph type="body" idx="1"/>
          </p:nvPr>
        </p:nvSpPr>
        <p:spPr>
          <a:xfrm>
            <a:off x="1000100" y="571480"/>
            <a:ext cx="6715172" cy="571504"/>
          </a:xfrm>
        </p:spPr>
        <p:txBody>
          <a:bodyPr>
            <a:normAutofit fontScale="62500" lnSpcReduction="20000"/>
          </a:bodyPr>
          <a:lstStyle/>
          <a:p>
            <a:pPr algn="ctr"/>
            <a:r>
              <a:rPr lang="el-GR" dirty="0" smtClean="0">
                <a:solidFill>
                  <a:srgbClr val="FF0000"/>
                </a:solidFill>
              </a:rPr>
              <a:t>ΔΥΑΔΙΚΗ</a:t>
            </a:r>
            <a:r>
              <a:rPr lang="el-GR" dirty="0" smtClean="0"/>
              <a:t> ΑΝΑΖΗΤΗΣΗ </a:t>
            </a:r>
          </a:p>
          <a:p>
            <a:pPr algn="ctr"/>
            <a:r>
              <a:rPr lang="el-GR" dirty="0" smtClean="0"/>
              <a:t>Πίνακας Α[100] Ταξινομημένος κατά αύξουσα σειρά</a:t>
            </a:r>
          </a:p>
          <a:p>
            <a:endParaRPr lang="el-GR" dirty="0"/>
          </a:p>
        </p:txBody>
      </p:sp>
      <p:sp>
        <p:nvSpPr>
          <p:cNvPr id="5" name="4 - Θέση περιεχομένου"/>
          <p:cNvSpPr>
            <a:spLocks noGrp="1"/>
          </p:cNvSpPr>
          <p:nvPr>
            <p:ph sz="quarter" idx="2"/>
          </p:nvPr>
        </p:nvSpPr>
        <p:spPr>
          <a:xfrm>
            <a:off x="1857356" y="1071546"/>
            <a:ext cx="5965040" cy="4643470"/>
          </a:xfrm>
        </p:spPr>
        <p:txBody>
          <a:bodyPr>
            <a:noAutofit/>
          </a:bodyPr>
          <a:lstStyle/>
          <a:p>
            <a:r>
              <a:rPr lang="el-GR" sz="1200" dirty="0" smtClean="0"/>
              <a:t>    αρχ</a:t>
            </a:r>
            <a:r>
              <a:rPr lang="el-GR" sz="1200" b="1" dirty="0" smtClean="0"/>
              <a:t>←</a:t>
            </a:r>
            <a:r>
              <a:rPr lang="el-GR" sz="1200" dirty="0" smtClean="0"/>
              <a:t>1</a:t>
            </a:r>
            <a:br>
              <a:rPr lang="el-GR" sz="1200" dirty="0" smtClean="0"/>
            </a:br>
            <a:r>
              <a:rPr lang="el-GR" sz="1200" dirty="0" smtClean="0"/>
              <a:t>    </a:t>
            </a:r>
            <a:r>
              <a:rPr lang="el-GR" sz="1200" dirty="0" err="1" smtClean="0"/>
              <a:t>τέλ</a:t>
            </a:r>
            <a:r>
              <a:rPr lang="el-GR" sz="1200" b="1" dirty="0" err="1" smtClean="0"/>
              <a:t>←</a:t>
            </a:r>
            <a:r>
              <a:rPr lang="el-GR" sz="1200" dirty="0" smtClean="0"/>
              <a:t> 100</a:t>
            </a:r>
            <a:br>
              <a:rPr lang="el-GR" sz="1200" dirty="0" smtClean="0"/>
            </a:br>
            <a:r>
              <a:rPr lang="el-GR" sz="1200" dirty="0" smtClean="0"/>
              <a:t>    </a:t>
            </a:r>
            <a:r>
              <a:rPr lang="el-GR" sz="1200" dirty="0" err="1" smtClean="0"/>
              <a:t>δείκτης</a:t>
            </a:r>
            <a:r>
              <a:rPr lang="el-GR" sz="1200" b="1" dirty="0" err="1" smtClean="0"/>
              <a:t>←Ψευδής</a:t>
            </a:r>
            <a:endParaRPr lang="el-GR" sz="1200" b="1" dirty="0" smtClean="0"/>
          </a:p>
          <a:p>
            <a:pPr>
              <a:lnSpc>
                <a:spcPct val="120000"/>
              </a:lnSpc>
            </a:pPr>
            <a:r>
              <a:rPr lang="el-GR" sz="1200" dirty="0" smtClean="0"/>
              <a:t>   </a:t>
            </a:r>
            <a:r>
              <a:rPr lang="el-GR" sz="1200" dirty="0" smtClean="0">
                <a:solidFill>
                  <a:srgbClr val="FF0000"/>
                </a:solidFill>
              </a:rPr>
              <a:t> </a:t>
            </a:r>
            <a:r>
              <a:rPr lang="el-GR" sz="1200" b="1" dirty="0" smtClean="0">
                <a:solidFill>
                  <a:srgbClr val="FF0000"/>
                </a:solidFill>
              </a:rPr>
              <a:t>Όσο</a:t>
            </a:r>
            <a:r>
              <a:rPr lang="el-GR" sz="1200" dirty="0" smtClean="0">
                <a:solidFill>
                  <a:srgbClr val="FF0000"/>
                </a:solidFill>
              </a:rPr>
              <a:t> </a:t>
            </a:r>
            <a:r>
              <a:rPr lang="el-GR" sz="1200" dirty="0" err="1" smtClean="0">
                <a:solidFill>
                  <a:srgbClr val="FF0000"/>
                </a:solidFill>
              </a:rPr>
              <a:t>αρχ</a:t>
            </a:r>
            <a:r>
              <a:rPr lang="el-GR" sz="1200" b="1" dirty="0" err="1" smtClean="0">
                <a:solidFill>
                  <a:srgbClr val="FF0000"/>
                </a:solidFill>
              </a:rPr>
              <a:t>&lt;=</a:t>
            </a:r>
            <a:r>
              <a:rPr lang="el-GR" sz="1200" dirty="0" err="1" smtClean="0">
                <a:solidFill>
                  <a:srgbClr val="FF0000"/>
                </a:solidFill>
              </a:rPr>
              <a:t>τελ</a:t>
            </a:r>
            <a:r>
              <a:rPr lang="el-GR" sz="1200" dirty="0" smtClean="0">
                <a:solidFill>
                  <a:srgbClr val="FF0000"/>
                </a:solidFill>
              </a:rPr>
              <a:t> </a:t>
            </a:r>
            <a:r>
              <a:rPr lang="el-GR" sz="1200" b="1" dirty="0" smtClean="0">
                <a:solidFill>
                  <a:srgbClr val="FF0000"/>
                </a:solidFill>
              </a:rPr>
              <a:t>και</a:t>
            </a:r>
            <a:r>
              <a:rPr lang="el-GR" sz="1200" dirty="0" smtClean="0">
                <a:solidFill>
                  <a:srgbClr val="FF0000"/>
                </a:solidFill>
              </a:rPr>
              <a:t> δείκτης </a:t>
            </a:r>
            <a:r>
              <a:rPr lang="el-GR" sz="1200" b="1" dirty="0" smtClean="0">
                <a:solidFill>
                  <a:srgbClr val="FF0000"/>
                </a:solidFill>
              </a:rPr>
              <a:t>=Ψευδής</a:t>
            </a:r>
            <a:r>
              <a:rPr lang="el-GR" sz="1200" dirty="0" smtClean="0">
                <a:solidFill>
                  <a:srgbClr val="FF0000"/>
                </a:solidFill>
              </a:rPr>
              <a:t> </a:t>
            </a:r>
            <a:r>
              <a:rPr lang="el-GR" sz="1200" b="1" dirty="0" smtClean="0">
                <a:solidFill>
                  <a:srgbClr val="FF0000"/>
                </a:solidFill>
              </a:rPr>
              <a:t>επανάλαβε</a:t>
            </a:r>
            <a:r>
              <a:rPr lang="el-GR" sz="1200" dirty="0" smtClean="0">
                <a:solidFill>
                  <a:srgbClr val="FF0000"/>
                </a:solidFill>
              </a:rPr>
              <a:t/>
            </a:r>
            <a:br>
              <a:rPr lang="el-GR" sz="1200" dirty="0" smtClean="0">
                <a:solidFill>
                  <a:srgbClr val="FF0000"/>
                </a:solidFill>
              </a:rPr>
            </a:br>
            <a:r>
              <a:rPr lang="el-GR" sz="1200" dirty="0" smtClean="0"/>
              <a:t>        μέση </a:t>
            </a:r>
            <a:r>
              <a:rPr lang="el-GR" sz="1200" b="1" dirty="0" smtClean="0"/>
              <a:t>←(</a:t>
            </a:r>
            <a:r>
              <a:rPr lang="el-GR" sz="1200" dirty="0" err="1" smtClean="0"/>
              <a:t>αρχ</a:t>
            </a:r>
            <a:r>
              <a:rPr lang="el-GR" sz="1200" b="1" dirty="0" err="1" smtClean="0"/>
              <a:t>+</a:t>
            </a:r>
            <a:r>
              <a:rPr lang="el-GR" sz="1200" dirty="0" err="1" smtClean="0"/>
              <a:t>τελ</a:t>
            </a:r>
            <a:r>
              <a:rPr lang="el-GR" sz="1200" b="1" dirty="0" smtClean="0"/>
              <a:t>)div</a:t>
            </a:r>
            <a:r>
              <a:rPr lang="el-GR" sz="1200" dirty="0" smtClean="0"/>
              <a:t> 2</a:t>
            </a:r>
            <a:br>
              <a:rPr lang="el-GR" sz="1200" dirty="0" smtClean="0"/>
            </a:br>
            <a:r>
              <a:rPr lang="el-GR" sz="1200" dirty="0" smtClean="0"/>
              <a:t>        </a:t>
            </a:r>
            <a:r>
              <a:rPr lang="el-GR" sz="1200" b="1" dirty="0" smtClean="0"/>
              <a:t>Αν</a:t>
            </a:r>
            <a:r>
              <a:rPr lang="el-GR" sz="1200" dirty="0" smtClean="0"/>
              <a:t>  μέση</a:t>
            </a:r>
            <a:r>
              <a:rPr lang="el-GR" sz="1200" b="1" dirty="0" smtClean="0"/>
              <a:t>&gt;=</a:t>
            </a:r>
            <a:r>
              <a:rPr lang="el-GR" sz="1200" dirty="0" smtClean="0"/>
              <a:t>1 </a:t>
            </a:r>
            <a:r>
              <a:rPr lang="el-GR" sz="1200" b="1" dirty="0" smtClean="0"/>
              <a:t>και</a:t>
            </a:r>
            <a:r>
              <a:rPr lang="el-GR" sz="1200" dirty="0" smtClean="0"/>
              <a:t> μέση </a:t>
            </a:r>
            <a:r>
              <a:rPr lang="el-GR" sz="1200" b="1" dirty="0" smtClean="0"/>
              <a:t>&lt;=</a:t>
            </a:r>
            <a:r>
              <a:rPr lang="el-GR" sz="1200" dirty="0" smtClean="0"/>
              <a:t>100 </a:t>
            </a:r>
            <a:r>
              <a:rPr lang="el-GR" sz="1200" b="1" dirty="0" smtClean="0"/>
              <a:t>τότε</a:t>
            </a:r>
            <a:r>
              <a:rPr lang="el-GR" sz="1200" dirty="0" smtClean="0"/>
              <a:t/>
            </a:r>
            <a:br>
              <a:rPr lang="el-GR" sz="1200" dirty="0" smtClean="0"/>
            </a:br>
            <a:r>
              <a:rPr lang="el-GR" sz="1200" dirty="0" smtClean="0"/>
              <a:t>          </a:t>
            </a:r>
            <a:r>
              <a:rPr lang="el-GR" sz="1200" b="1" dirty="0" smtClean="0"/>
              <a:t>Αν</a:t>
            </a:r>
            <a:r>
              <a:rPr lang="el-GR" sz="1200" dirty="0" smtClean="0"/>
              <a:t> </a:t>
            </a:r>
            <a:r>
              <a:rPr lang="el-GR" sz="1200" dirty="0" err="1" smtClean="0"/>
              <a:t>key</a:t>
            </a:r>
            <a:r>
              <a:rPr lang="el-GR" sz="1200" b="1" dirty="0" err="1" smtClean="0"/>
              <a:t>&lt;</a:t>
            </a:r>
            <a:r>
              <a:rPr lang="el-GR" sz="1200" dirty="0" err="1" smtClean="0"/>
              <a:t>A</a:t>
            </a:r>
            <a:r>
              <a:rPr lang="el-GR" sz="1200" b="1" dirty="0" smtClean="0"/>
              <a:t>[</a:t>
            </a:r>
            <a:r>
              <a:rPr lang="el-GR" sz="1200" dirty="0" smtClean="0"/>
              <a:t>μέση</a:t>
            </a:r>
            <a:r>
              <a:rPr lang="el-GR" sz="1200" b="1" dirty="0" smtClean="0"/>
              <a:t>]</a:t>
            </a:r>
            <a:r>
              <a:rPr lang="el-GR" sz="1200" dirty="0" smtClean="0"/>
              <a:t> </a:t>
            </a:r>
            <a:r>
              <a:rPr lang="el-GR" sz="1200" b="1" dirty="0" smtClean="0"/>
              <a:t>τότε</a:t>
            </a:r>
            <a:r>
              <a:rPr lang="el-GR" sz="1200" dirty="0" smtClean="0"/>
              <a:t/>
            </a:r>
            <a:br>
              <a:rPr lang="el-GR" sz="1200" dirty="0" smtClean="0"/>
            </a:br>
            <a:r>
              <a:rPr lang="el-GR" sz="1200" dirty="0" smtClean="0"/>
              <a:t>             τελ</a:t>
            </a:r>
            <a:r>
              <a:rPr lang="el-GR" sz="1200" b="1" dirty="0" smtClean="0"/>
              <a:t>←</a:t>
            </a:r>
            <a:r>
              <a:rPr lang="el-GR" sz="1200" dirty="0" smtClean="0"/>
              <a:t>μέση</a:t>
            </a:r>
            <a:r>
              <a:rPr lang="el-GR" sz="1200" b="1" dirty="0" smtClean="0"/>
              <a:t>-</a:t>
            </a:r>
            <a:r>
              <a:rPr lang="el-GR" sz="1200" dirty="0" smtClean="0"/>
              <a:t>1</a:t>
            </a:r>
            <a:br>
              <a:rPr lang="el-GR" sz="1200" dirty="0" smtClean="0"/>
            </a:br>
            <a:r>
              <a:rPr lang="el-GR" sz="1200" dirty="0" smtClean="0"/>
              <a:t>          </a:t>
            </a:r>
            <a:r>
              <a:rPr lang="el-GR" sz="1200" b="1" dirty="0" err="1" smtClean="0"/>
              <a:t>αλλιώς_αν</a:t>
            </a:r>
            <a:r>
              <a:rPr lang="el-GR" sz="1200" dirty="0" smtClean="0"/>
              <a:t>  </a:t>
            </a:r>
            <a:r>
              <a:rPr lang="el-GR" sz="1200" dirty="0" err="1" smtClean="0"/>
              <a:t>key</a:t>
            </a:r>
            <a:r>
              <a:rPr lang="el-GR" sz="1200" b="1" dirty="0" smtClean="0"/>
              <a:t>&gt;</a:t>
            </a:r>
            <a:r>
              <a:rPr lang="el-GR" sz="1200" dirty="0" smtClean="0"/>
              <a:t> A</a:t>
            </a:r>
            <a:r>
              <a:rPr lang="el-GR" sz="1200" b="1" dirty="0" smtClean="0"/>
              <a:t>[</a:t>
            </a:r>
            <a:r>
              <a:rPr lang="el-GR" sz="1200" dirty="0" smtClean="0"/>
              <a:t>μέση</a:t>
            </a:r>
            <a:r>
              <a:rPr lang="el-GR" sz="1200" b="1" dirty="0" smtClean="0"/>
              <a:t>]</a:t>
            </a:r>
            <a:r>
              <a:rPr lang="el-GR" sz="1200" dirty="0" smtClean="0"/>
              <a:t> </a:t>
            </a:r>
            <a:r>
              <a:rPr lang="el-GR" sz="1200" b="1" dirty="0" smtClean="0"/>
              <a:t>τότε</a:t>
            </a:r>
            <a:r>
              <a:rPr lang="el-GR" sz="1200" dirty="0" smtClean="0"/>
              <a:t/>
            </a:r>
            <a:br>
              <a:rPr lang="el-GR" sz="1200" dirty="0" smtClean="0"/>
            </a:br>
            <a:r>
              <a:rPr lang="el-GR" sz="1200" dirty="0" smtClean="0"/>
              <a:t>             αρχ</a:t>
            </a:r>
            <a:r>
              <a:rPr lang="el-GR" sz="1200" b="1" dirty="0" smtClean="0"/>
              <a:t>←</a:t>
            </a:r>
            <a:r>
              <a:rPr lang="el-GR" sz="1200" dirty="0" smtClean="0"/>
              <a:t>μέση</a:t>
            </a:r>
            <a:r>
              <a:rPr lang="el-GR" sz="1200" b="1" dirty="0" smtClean="0"/>
              <a:t>+</a:t>
            </a:r>
            <a:r>
              <a:rPr lang="el-GR" sz="1200" dirty="0" smtClean="0"/>
              <a:t>1</a:t>
            </a:r>
            <a:br>
              <a:rPr lang="el-GR" sz="1200" dirty="0" smtClean="0"/>
            </a:br>
            <a:r>
              <a:rPr lang="el-GR" sz="1200" dirty="0" smtClean="0"/>
              <a:t>          </a:t>
            </a:r>
            <a:r>
              <a:rPr lang="el-GR" sz="1200" b="1" dirty="0" smtClean="0"/>
              <a:t>αλλιώς</a:t>
            </a:r>
            <a:r>
              <a:rPr lang="el-GR" sz="1200" dirty="0" smtClean="0"/>
              <a:t/>
            </a:r>
            <a:br>
              <a:rPr lang="el-GR" sz="1200" dirty="0" smtClean="0"/>
            </a:br>
            <a:r>
              <a:rPr lang="el-GR" sz="1200" dirty="0" smtClean="0"/>
              <a:t>             </a:t>
            </a:r>
            <a:r>
              <a:rPr lang="el-GR" sz="1200" dirty="0" err="1" smtClean="0"/>
              <a:t>δείκτης</a:t>
            </a:r>
            <a:r>
              <a:rPr lang="el-GR" sz="1200" b="1" dirty="0" err="1" smtClean="0"/>
              <a:t>←Αληθής</a:t>
            </a:r>
            <a:r>
              <a:rPr lang="el-GR" sz="1200" dirty="0" smtClean="0"/>
              <a:t/>
            </a:r>
            <a:br>
              <a:rPr lang="el-GR" sz="1200" dirty="0" smtClean="0"/>
            </a:br>
            <a:r>
              <a:rPr lang="el-GR" sz="1200" dirty="0" smtClean="0"/>
              <a:t>          </a:t>
            </a:r>
            <a:r>
              <a:rPr lang="el-GR" sz="1200" b="1" dirty="0" err="1" smtClean="0"/>
              <a:t>Τέλος_αν</a:t>
            </a:r>
            <a:r>
              <a:rPr lang="el-GR" sz="1200" dirty="0" smtClean="0"/>
              <a:t/>
            </a:r>
            <a:br>
              <a:rPr lang="el-GR" sz="1200" dirty="0" smtClean="0"/>
            </a:br>
            <a:r>
              <a:rPr lang="el-GR" sz="1200" dirty="0" smtClean="0"/>
              <a:t>        </a:t>
            </a:r>
            <a:r>
              <a:rPr lang="el-GR" sz="1200" b="1" dirty="0" err="1" smtClean="0"/>
              <a:t>Τέλος_αν</a:t>
            </a:r>
            <a:r>
              <a:rPr lang="el-GR" sz="1200" dirty="0" smtClean="0"/>
              <a:t/>
            </a:r>
            <a:br>
              <a:rPr lang="el-GR" sz="1200" dirty="0" smtClean="0"/>
            </a:br>
            <a:r>
              <a:rPr lang="el-GR" sz="1200" dirty="0" smtClean="0"/>
              <a:t>  </a:t>
            </a:r>
            <a:r>
              <a:rPr lang="el-GR" sz="1200" dirty="0" smtClean="0">
                <a:solidFill>
                  <a:srgbClr val="FF0000"/>
                </a:solidFill>
              </a:rPr>
              <a:t> </a:t>
            </a:r>
            <a:r>
              <a:rPr lang="el-GR" sz="1200" b="1" dirty="0" err="1" smtClean="0">
                <a:solidFill>
                  <a:srgbClr val="FF0000"/>
                </a:solidFill>
              </a:rPr>
              <a:t>Τέλος_επανάληψης</a:t>
            </a:r>
            <a:endParaRPr lang="el-GR" sz="1200" b="1" dirty="0" smtClean="0">
              <a:solidFill>
                <a:srgbClr val="FF0000"/>
              </a:solidFill>
            </a:endParaRPr>
          </a:p>
          <a:p>
            <a:pPr>
              <a:lnSpc>
                <a:spcPct val="120000"/>
              </a:lnSpc>
            </a:pPr>
            <a:r>
              <a:rPr lang="el-GR" sz="1200" dirty="0" smtClean="0"/>
              <a:t>   </a:t>
            </a:r>
            <a:r>
              <a:rPr lang="el-GR" sz="1200" b="1" dirty="0" smtClean="0"/>
              <a:t>Αν</a:t>
            </a:r>
            <a:r>
              <a:rPr lang="el-GR" sz="1200" dirty="0" smtClean="0"/>
              <a:t> </a:t>
            </a:r>
            <a:r>
              <a:rPr lang="el-GR" sz="1200" dirty="0" err="1" smtClean="0"/>
              <a:t>δείκτης</a:t>
            </a:r>
            <a:r>
              <a:rPr lang="el-GR" sz="1200" b="1" dirty="0" err="1" smtClean="0"/>
              <a:t>=Αληθής</a:t>
            </a:r>
            <a:r>
              <a:rPr lang="el-GR" sz="1200" dirty="0" smtClean="0"/>
              <a:t> </a:t>
            </a:r>
            <a:r>
              <a:rPr lang="el-GR" sz="1200" b="1" dirty="0" smtClean="0"/>
              <a:t>τότε</a:t>
            </a:r>
            <a:r>
              <a:rPr lang="el-GR" sz="1200" dirty="0" smtClean="0"/>
              <a:t/>
            </a:r>
            <a:br>
              <a:rPr lang="el-GR" sz="1200" dirty="0" smtClean="0"/>
            </a:br>
            <a:r>
              <a:rPr lang="el-GR" sz="1200" dirty="0" smtClean="0"/>
              <a:t>      </a:t>
            </a:r>
            <a:r>
              <a:rPr lang="el-GR" sz="1200" b="1" dirty="0" smtClean="0"/>
              <a:t>Εμφάνισε</a:t>
            </a:r>
            <a:r>
              <a:rPr lang="el-GR" sz="1200" dirty="0" smtClean="0"/>
              <a:t> "βρέθηκε στη θέση "</a:t>
            </a:r>
            <a:r>
              <a:rPr lang="el-GR" sz="1200" b="1" dirty="0" smtClean="0"/>
              <a:t>,</a:t>
            </a:r>
            <a:r>
              <a:rPr lang="el-GR" sz="1200" dirty="0" smtClean="0"/>
              <a:t>μέση</a:t>
            </a:r>
            <a:br>
              <a:rPr lang="el-GR" sz="1200" dirty="0" smtClean="0"/>
            </a:br>
            <a:r>
              <a:rPr lang="el-GR" sz="1200" dirty="0" smtClean="0"/>
              <a:t>   </a:t>
            </a:r>
            <a:r>
              <a:rPr lang="el-GR" sz="1200" b="1" dirty="0" smtClean="0"/>
              <a:t>αλλιώς</a:t>
            </a:r>
            <a:r>
              <a:rPr lang="el-GR" sz="1200" dirty="0" smtClean="0"/>
              <a:t/>
            </a:r>
            <a:br>
              <a:rPr lang="el-GR" sz="1200" dirty="0" smtClean="0"/>
            </a:br>
            <a:r>
              <a:rPr lang="el-GR" sz="1200" dirty="0" smtClean="0"/>
              <a:t>      </a:t>
            </a:r>
            <a:r>
              <a:rPr lang="el-GR" sz="1200" b="1" dirty="0" smtClean="0"/>
              <a:t>Εμφάνισε</a:t>
            </a:r>
            <a:r>
              <a:rPr lang="el-GR" sz="1200" dirty="0" smtClean="0"/>
              <a:t> "δεν βρέθηκε"</a:t>
            </a:r>
            <a:br>
              <a:rPr lang="el-GR" sz="1200" dirty="0" smtClean="0"/>
            </a:br>
            <a:r>
              <a:rPr lang="el-GR" sz="1200" dirty="0" smtClean="0"/>
              <a:t>   </a:t>
            </a:r>
            <a:r>
              <a:rPr lang="el-GR" sz="1200" b="1" dirty="0" err="1" smtClean="0"/>
              <a:t>Τέλος_αν</a:t>
            </a:r>
            <a:r>
              <a:rPr lang="el-GR" sz="1200" dirty="0" smtClean="0"/>
              <a:t> </a:t>
            </a:r>
            <a:endParaRPr lang="el-GR"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anim calcmode="lin" valueType="num">
                                      <p:cBhvr additive="base">
                                        <p:cTn id="25"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anim calcmode="lin" valueType="num">
                                      <p:cBhvr additive="base">
                                        <p:cTn id="3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42910" y="5643578"/>
            <a:ext cx="8183880" cy="837246"/>
          </a:xfrm>
        </p:spPr>
        <p:txBody>
          <a:bodyPr/>
          <a:lstStyle/>
          <a:p>
            <a:r>
              <a:rPr lang="el-GR" dirty="0" smtClean="0"/>
              <a:t>ΜΟΝΟΔΙΑΣΤΑΤΟΙ ΠΙΝΑΚΕΣ</a:t>
            </a:r>
            <a:endParaRPr lang="el-GR" dirty="0"/>
          </a:p>
        </p:txBody>
      </p:sp>
      <p:sp>
        <p:nvSpPr>
          <p:cNvPr id="3" name="2 - Θέση κειμένου"/>
          <p:cNvSpPr>
            <a:spLocks noGrp="1"/>
          </p:cNvSpPr>
          <p:nvPr>
            <p:ph type="body" idx="1"/>
          </p:nvPr>
        </p:nvSpPr>
        <p:spPr>
          <a:xfrm>
            <a:off x="642910" y="500042"/>
            <a:ext cx="7393800" cy="792162"/>
          </a:xfrm>
        </p:spPr>
        <p:txBody>
          <a:bodyPr>
            <a:normAutofit fontScale="77500" lnSpcReduction="20000"/>
          </a:bodyPr>
          <a:lstStyle/>
          <a:p>
            <a:pPr algn="ctr"/>
            <a:r>
              <a:rPr lang="el-GR" dirty="0" smtClean="0">
                <a:solidFill>
                  <a:srgbClr val="FF0000"/>
                </a:solidFill>
              </a:rPr>
              <a:t>ΔΥΑΔΙΚΗ</a:t>
            </a:r>
            <a:r>
              <a:rPr lang="el-GR" dirty="0" smtClean="0"/>
              <a:t> ΑΝΑΖΗΤΗΣΗ</a:t>
            </a:r>
          </a:p>
          <a:p>
            <a:pPr algn="ctr"/>
            <a:r>
              <a:rPr lang="el-GR" dirty="0" smtClean="0"/>
              <a:t>Πίνακας Α[100] Ταξινομημένος κατά φθίνουσα σειρά</a:t>
            </a:r>
            <a:endParaRPr lang="el-GR" dirty="0"/>
          </a:p>
        </p:txBody>
      </p:sp>
      <p:sp>
        <p:nvSpPr>
          <p:cNvPr id="7" name="4 - Θέση περιεχομένου"/>
          <p:cNvSpPr>
            <a:spLocks noGrp="1"/>
          </p:cNvSpPr>
          <p:nvPr>
            <p:ph sz="quarter" idx="2"/>
          </p:nvPr>
        </p:nvSpPr>
        <p:spPr>
          <a:xfrm>
            <a:off x="1714480" y="1285860"/>
            <a:ext cx="6286544" cy="4429156"/>
          </a:xfrm>
        </p:spPr>
        <p:txBody>
          <a:bodyPr>
            <a:noAutofit/>
          </a:bodyPr>
          <a:lstStyle/>
          <a:p>
            <a:r>
              <a:rPr lang="el-GR" sz="1200" dirty="0" smtClean="0"/>
              <a:t>    αρχ</a:t>
            </a:r>
            <a:r>
              <a:rPr lang="el-GR" sz="1200" b="1" dirty="0" smtClean="0"/>
              <a:t>←</a:t>
            </a:r>
            <a:r>
              <a:rPr lang="el-GR" sz="1200" dirty="0" smtClean="0"/>
              <a:t>1</a:t>
            </a:r>
            <a:br>
              <a:rPr lang="el-GR" sz="1200" dirty="0" smtClean="0"/>
            </a:br>
            <a:r>
              <a:rPr lang="el-GR" sz="1200" dirty="0" smtClean="0"/>
              <a:t>    </a:t>
            </a:r>
            <a:r>
              <a:rPr lang="el-GR" sz="1200" dirty="0" err="1" smtClean="0"/>
              <a:t>τέλ</a:t>
            </a:r>
            <a:r>
              <a:rPr lang="el-GR" sz="1200" b="1" dirty="0" err="1" smtClean="0"/>
              <a:t>←</a:t>
            </a:r>
            <a:r>
              <a:rPr lang="el-GR" sz="1200" dirty="0" smtClean="0"/>
              <a:t> 100</a:t>
            </a:r>
            <a:br>
              <a:rPr lang="el-GR" sz="1200" dirty="0" smtClean="0"/>
            </a:br>
            <a:r>
              <a:rPr lang="el-GR" sz="1200" dirty="0" smtClean="0"/>
              <a:t>    </a:t>
            </a:r>
            <a:r>
              <a:rPr lang="el-GR" sz="1200" dirty="0" err="1" smtClean="0"/>
              <a:t>δείκτης</a:t>
            </a:r>
            <a:r>
              <a:rPr lang="el-GR" sz="1200" b="1" dirty="0" err="1" smtClean="0"/>
              <a:t>←Ψευδής</a:t>
            </a:r>
            <a:endParaRPr lang="el-GR" sz="1200" b="1" dirty="0" smtClean="0"/>
          </a:p>
          <a:p>
            <a:r>
              <a:rPr lang="el-GR" sz="1200" dirty="0" smtClean="0"/>
              <a:t/>
            </a:r>
            <a:br>
              <a:rPr lang="el-GR" sz="1200" dirty="0" smtClean="0"/>
            </a:br>
            <a:r>
              <a:rPr lang="el-GR" sz="1200" dirty="0" smtClean="0"/>
              <a:t>   </a:t>
            </a:r>
            <a:r>
              <a:rPr lang="el-GR" sz="1200" dirty="0" smtClean="0">
                <a:solidFill>
                  <a:srgbClr val="FF0000"/>
                </a:solidFill>
              </a:rPr>
              <a:t> </a:t>
            </a:r>
            <a:r>
              <a:rPr lang="el-GR" sz="1200" b="1" dirty="0" smtClean="0">
                <a:solidFill>
                  <a:srgbClr val="FF0000"/>
                </a:solidFill>
              </a:rPr>
              <a:t>Όσο</a:t>
            </a:r>
            <a:r>
              <a:rPr lang="el-GR" sz="1200" dirty="0" smtClean="0">
                <a:solidFill>
                  <a:srgbClr val="FF0000"/>
                </a:solidFill>
              </a:rPr>
              <a:t> </a:t>
            </a:r>
            <a:r>
              <a:rPr lang="el-GR" sz="1200" dirty="0" err="1" smtClean="0">
                <a:solidFill>
                  <a:srgbClr val="FF0000"/>
                </a:solidFill>
              </a:rPr>
              <a:t>αρχ</a:t>
            </a:r>
            <a:r>
              <a:rPr lang="el-GR" sz="1200" b="1" dirty="0" err="1" smtClean="0">
                <a:solidFill>
                  <a:srgbClr val="FF0000"/>
                </a:solidFill>
              </a:rPr>
              <a:t>&lt;=</a:t>
            </a:r>
            <a:r>
              <a:rPr lang="el-GR" sz="1200" dirty="0" err="1" smtClean="0">
                <a:solidFill>
                  <a:srgbClr val="FF0000"/>
                </a:solidFill>
              </a:rPr>
              <a:t>τελ</a:t>
            </a:r>
            <a:r>
              <a:rPr lang="el-GR" sz="1200" dirty="0" smtClean="0">
                <a:solidFill>
                  <a:srgbClr val="FF0000"/>
                </a:solidFill>
              </a:rPr>
              <a:t> </a:t>
            </a:r>
            <a:r>
              <a:rPr lang="el-GR" sz="1200" b="1" dirty="0" smtClean="0">
                <a:solidFill>
                  <a:srgbClr val="FF0000"/>
                </a:solidFill>
              </a:rPr>
              <a:t>και</a:t>
            </a:r>
            <a:r>
              <a:rPr lang="el-GR" sz="1200" dirty="0" smtClean="0">
                <a:solidFill>
                  <a:srgbClr val="FF0000"/>
                </a:solidFill>
              </a:rPr>
              <a:t> δείκτης </a:t>
            </a:r>
            <a:r>
              <a:rPr lang="el-GR" sz="1200" b="1" dirty="0" smtClean="0">
                <a:solidFill>
                  <a:srgbClr val="FF0000"/>
                </a:solidFill>
              </a:rPr>
              <a:t>=Ψευδής</a:t>
            </a:r>
            <a:r>
              <a:rPr lang="el-GR" sz="1200" dirty="0" smtClean="0">
                <a:solidFill>
                  <a:srgbClr val="FF0000"/>
                </a:solidFill>
              </a:rPr>
              <a:t> </a:t>
            </a:r>
            <a:r>
              <a:rPr lang="el-GR" sz="1200" b="1" dirty="0" smtClean="0">
                <a:solidFill>
                  <a:srgbClr val="FF0000"/>
                </a:solidFill>
              </a:rPr>
              <a:t>επανάλαβε</a:t>
            </a:r>
            <a:r>
              <a:rPr lang="el-GR" sz="1200" dirty="0" smtClean="0">
                <a:solidFill>
                  <a:srgbClr val="FF0000"/>
                </a:solidFill>
              </a:rPr>
              <a:t/>
            </a:r>
            <a:br>
              <a:rPr lang="el-GR" sz="1200" dirty="0" smtClean="0">
                <a:solidFill>
                  <a:srgbClr val="FF0000"/>
                </a:solidFill>
              </a:rPr>
            </a:br>
            <a:r>
              <a:rPr lang="el-GR" sz="1200" dirty="0" smtClean="0"/>
              <a:t>        μέση </a:t>
            </a:r>
            <a:r>
              <a:rPr lang="el-GR" sz="1200" b="1" dirty="0" smtClean="0"/>
              <a:t>←(</a:t>
            </a:r>
            <a:r>
              <a:rPr lang="el-GR" sz="1200" dirty="0" err="1" smtClean="0"/>
              <a:t>αρχ</a:t>
            </a:r>
            <a:r>
              <a:rPr lang="el-GR" sz="1200" b="1" dirty="0" err="1" smtClean="0"/>
              <a:t>+</a:t>
            </a:r>
            <a:r>
              <a:rPr lang="el-GR" sz="1200" dirty="0" err="1" smtClean="0"/>
              <a:t>τελ</a:t>
            </a:r>
            <a:r>
              <a:rPr lang="el-GR" sz="1200" b="1" dirty="0" smtClean="0"/>
              <a:t>)div</a:t>
            </a:r>
            <a:r>
              <a:rPr lang="el-GR" sz="1200" dirty="0" smtClean="0"/>
              <a:t> 2</a:t>
            </a:r>
            <a:br>
              <a:rPr lang="el-GR" sz="1200" dirty="0" smtClean="0"/>
            </a:br>
            <a:r>
              <a:rPr lang="el-GR" sz="1200" dirty="0" smtClean="0"/>
              <a:t>        </a:t>
            </a:r>
            <a:r>
              <a:rPr lang="el-GR" sz="1200" b="1" dirty="0" smtClean="0"/>
              <a:t>Αν</a:t>
            </a:r>
            <a:r>
              <a:rPr lang="el-GR" sz="1200" dirty="0" smtClean="0"/>
              <a:t>  μέση</a:t>
            </a:r>
            <a:r>
              <a:rPr lang="el-GR" sz="1200" b="1" dirty="0" smtClean="0"/>
              <a:t>&gt;=</a:t>
            </a:r>
            <a:r>
              <a:rPr lang="el-GR" sz="1200" dirty="0" smtClean="0"/>
              <a:t>1 </a:t>
            </a:r>
            <a:r>
              <a:rPr lang="el-GR" sz="1200" b="1" dirty="0" smtClean="0"/>
              <a:t>και</a:t>
            </a:r>
            <a:r>
              <a:rPr lang="el-GR" sz="1200" dirty="0" smtClean="0"/>
              <a:t> μέση </a:t>
            </a:r>
            <a:r>
              <a:rPr lang="el-GR" sz="1200" b="1" dirty="0" smtClean="0"/>
              <a:t>&lt;=</a:t>
            </a:r>
            <a:r>
              <a:rPr lang="el-GR" sz="1200" dirty="0" smtClean="0"/>
              <a:t>100 </a:t>
            </a:r>
            <a:r>
              <a:rPr lang="el-GR" sz="1200" b="1" dirty="0" smtClean="0"/>
              <a:t>τότε</a:t>
            </a:r>
            <a:r>
              <a:rPr lang="el-GR" sz="1200" dirty="0" smtClean="0"/>
              <a:t/>
            </a:r>
            <a:br>
              <a:rPr lang="el-GR" sz="1200" dirty="0" smtClean="0"/>
            </a:br>
            <a:r>
              <a:rPr lang="el-GR" sz="1200" dirty="0" smtClean="0"/>
              <a:t>          </a:t>
            </a:r>
            <a:r>
              <a:rPr lang="el-GR" sz="1200" b="1" dirty="0" smtClean="0"/>
              <a:t>Αν</a:t>
            </a:r>
            <a:r>
              <a:rPr lang="el-GR" sz="1200" dirty="0" smtClean="0"/>
              <a:t> </a:t>
            </a:r>
            <a:r>
              <a:rPr lang="el-GR" sz="1200" dirty="0" err="1" smtClean="0"/>
              <a:t>key</a:t>
            </a:r>
            <a:r>
              <a:rPr lang="el-GR" sz="1200" b="1" dirty="0" err="1" smtClean="0"/>
              <a:t>&lt;</a:t>
            </a:r>
            <a:r>
              <a:rPr lang="el-GR" sz="1200" dirty="0" err="1" smtClean="0"/>
              <a:t>A</a:t>
            </a:r>
            <a:r>
              <a:rPr lang="el-GR" sz="1200" b="1" dirty="0" smtClean="0"/>
              <a:t>[</a:t>
            </a:r>
            <a:r>
              <a:rPr lang="el-GR" sz="1200" dirty="0" smtClean="0"/>
              <a:t>μέση</a:t>
            </a:r>
            <a:r>
              <a:rPr lang="el-GR" sz="1200" b="1" dirty="0" smtClean="0"/>
              <a:t>]</a:t>
            </a:r>
            <a:r>
              <a:rPr lang="el-GR" sz="1200" dirty="0" smtClean="0"/>
              <a:t> </a:t>
            </a:r>
            <a:r>
              <a:rPr lang="el-GR" sz="1200" b="1" dirty="0" smtClean="0"/>
              <a:t>τότε</a:t>
            </a:r>
            <a:r>
              <a:rPr lang="el-GR" sz="1200" dirty="0" smtClean="0"/>
              <a:t/>
            </a:r>
            <a:br>
              <a:rPr lang="el-GR" sz="1200" dirty="0" smtClean="0"/>
            </a:br>
            <a:r>
              <a:rPr lang="el-GR" sz="1200" dirty="0" smtClean="0"/>
              <a:t>            αρχ</a:t>
            </a:r>
            <a:r>
              <a:rPr lang="el-GR" sz="1200" b="1" dirty="0" smtClean="0"/>
              <a:t>←</a:t>
            </a:r>
            <a:r>
              <a:rPr lang="el-GR" sz="1200" dirty="0" smtClean="0"/>
              <a:t>μέση</a:t>
            </a:r>
            <a:r>
              <a:rPr lang="el-GR" sz="1200" b="1" dirty="0" smtClean="0"/>
              <a:t>+</a:t>
            </a:r>
            <a:r>
              <a:rPr lang="el-GR" sz="1200" dirty="0" smtClean="0"/>
              <a:t>1</a:t>
            </a:r>
            <a:br>
              <a:rPr lang="el-GR" sz="1200" dirty="0" smtClean="0"/>
            </a:br>
            <a:r>
              <a:rPr lang="el-GR" sz="1200" dirty="0" smtClean="0"/>
              <a:t>          </a:t>
            </a:r>
            <a:r>
              <a:rPr lang="el-GR" sz="1200" b="1" dirty="0" err="1" smtClean="0"/>
              <a:t>αλλιώς_αν</a:t>
            </a:r>
            <a:r>
              <a:rPr lang="el-GR" sz="1200" dirty="0" smtClean="0"/>
              <a:t>  </a:t>
            </a:r>
            <a:r>
              <a:rPr lang="el-GR" sz="1200" dirty="0" err="1" smtClean="0"/>
              <a:t>key</a:t>
            </a:r>
            <a:r>
              <a:rPr lang="el-GR" sz="1200" b="1" dirty="0" smtClean="0"/>
              <a:t>&gt;</a:t>
            </a:r>
            <a:r>
              <a:rPr lang="el-GR" sz="1200" dirty="0" smtClean="0"/>
              <a:t> A</a:t>
            </a:r>
            <a:r>
              <a:rPr lang="el-GR" sz="1200" b="1" dirty="0" smtClean="0"/>
              <a:t>[</a:t>
            </a:r>
            <a:r>
              <a:rPr lang="el-GR" sz="1200" dirty="0" smtClean="0"/>
              <a:t>μέση</a:t>
            </a:r>
            <a:r>
              <a:rPr lang="el-GR" sz="1200" b="1" dirty="0" smtClean="0"/>
              <a:t>]</a:t>
            </a:r>
            <a:r>
              <a:rPr lang="el-GR" sz="1200" dirty="0" smtClean="0"/>
              <a:t> </a:t>
            </a:r>
            <a:r>
              <a:rPr lang="el-GR" sz="1200" b="1" dirty="0" smtClean="0"/>
              <a:t>τότε</a:t>
            </a:r>
            <a:r>
              <a:rPr lang="el-GR" sz="1200" dirty="0" smtClean="0"/>
              <a:t/>
            </a:r>
            <a:br>
              <a:rPr lang="el-GR" sz="1200" dirty="0" smtClean="0"/>
            </a:br>
            <a:r>
              <a:rPr lang="el-GR" sz="1200" dirty="0" smtClean="0"/>
              <a:t>             τελ</a:t>
            </a:r>
            <a:r>
              <a:rPr lang="el-GR" sz="1200" b="1" dirty="0" smtClean="0"/>
              <a:t>←</a:t>
            </a:r>
            <a:r>
              <a:rPr lang="el-GR" sz="1200" dirty="0" smtClean="0"/>
              <a:t>μέση</a:t>
            </a:r>
            <a:r>
              <a:rPr lang="el-GR" sz="1200" b="1" dirty="0" smtClean="0"/>
              <a:t>-</a:t>
            </a:r>
            <a:r>
              <a:rPr lang="el-GR" sz="1200" dirty="0" smtClean="0"/>
              <a:t>1</a:t>
            </a:r>
            <a:br>
              <a:rPr lang="el-GR" sz="1200" dirty="0" smtClean="0"/>
            </a:br>
            <a:r>
              <a:rPr lang="el-GR" sz="1200" dirty="0" smtClean="0"/>
              <a:t>          </a:t>
            </a:r>
            <a:r>
              <a:rPr lang="el-GR" sz="1200" b="1" dirty="0" smtClean="0"/>
              <a:t>αλλιώς</a:t>
            </a:r>
            <a:r>
              <a:rPr lang="el-GR" sz="1200" dirty="0" smtClean="0"/>
              <a:t/>
            </a:r>
            <a:br>
              <a:rPr lang="el-GR" sz="1200" dirty="0" smtClean="0"/>
            </a:br>
            <a:r>
              <a:rPr lang="el-GR" sz="1200" dirty="0" smtClean="0"/>
              <a:t>             </a:t>
            </a:r>
            <a:r>
              <a:rPr lang="el-GR" sz="1200" dirty="0" err="1" smtClean="0"/>
              <a:t>δείκτης</a:t>
            </a:r>
            <a:r>
              <a:rPr lang="el-GR" sz="1200" b="1" dirty="0" err="1" smtClean="0"/>
              <a:t>←Αληθής</a:t>
            </a:r>
            <a:r>
              <a:rPr lang="el-GR" sz="1200" dirty="0" smtClean="0"/>
              <a:t/>
            </a:r>
            <a:br>
              <a:rPr lang="el-GR" sz="1200" dirty="0" smtClean="0"/>
            </a:br>
            <a:r>
              <a:rPr lang="el-GR" sz="1200" dirty="0" smtClean="0"/>
              <a:t>          </a:t>
            </a:r>
            <a:r>
              <a:rPr lang="el-GR" sz="1200" b="1" dirty="0" err="1" smtClean="0"/>
              <a:t>Τέλος_αν</a:t>
            </a:r>
            <a:r>
              <a:rPr lang="el-GR" sz="1200" dirty="0" smtClean="0"/>
              <a:t/>
            </a:r>
            <a:br>
              <a:rPr lang="el-GR" sz="1200" dirty="0" smtClean="0"/>
            </a:br>
            <a:r>
              <a:rPr lang="el-GR" sz="1200" dirty="0" smtClean="0"/>
              <a:t>        </a:t>
            </a:r>
            <a:r>
              <a:rPr lang="el-GR" sz="1200" b="1" dirty="0" err="1" smtClean="0"/>
              <a:t>Τέλος_αν</a:t>
            </a:r>
            <a:r>
              <a:rPr lang="el-GR" sz="1200" dirty="0" smtClean="0"/>
              <a:t/>
            </a:r>
            <a:br>
              <a:rPr lang="el-GR" sz="1200" dirty="0" smtClean="0"/>
            </a:br>
            <a:r>
              <a:rPr lang="el-GR" sz="1200" dirty="0" smtClean="0"/>
              <a:t>  </a:t>
            </a:r>
            <a:r>
              <a:rPr lang="el-GR" sz="1200" dirty="0" smtClean="0">
                <a:solidFill>
                  <a:srgbClr val="FF0000"/>
                </a:solidFill>
              </a:rPr>
              <a:t> </a:t>
            </a:r>
            <a:r>
              <a:rPr lang="el-GR" sz="1200" b="1" dirty="0" err="1" smtClean="0">
                <a:solidFill>
                  <a:srgbClr val="FF0000"/>
                </a:solidFill>
              </a:rPr>
              <a:t>Τέλος_επανάληψης</a:t>
            </a:r>
            <a:endParaRPr lang="el-GR" sz="1200" b="1" dirty="0" smtClean="0">
              <a:solidFill>
                <a:srgbClr val="FF0000"/>
              </a:solidFill>
            </a:endParaRPr>
          </a:p>
          <a:p>
            <a:r>
              <a:rPr lang="el-GR" sz="1200" dirty="0" smtClean="0"/>
              <a:t/>
            </a:r>
            <a:br>
              <a:rPr lang="el-GR" sz="1200" dirty="0" smtClean="0"/>
            </a:br>
            <a:r>
              <a:rPr lang="el-GR" sz="1200" dirty="0" smtClean="0"/>
              <a:t>   </a:t>
            </a:r>
            <a:r>
              <a:rPr lang="el-GR" sz="1200" b="1" dirty="0" smtClean="0"/>
              <a:t>Αν</a:t>
            </a:r>
            <a:r>
              <a:rPr lang="el-GR" sz="1200" dirty="0" smtClean="0"/>
              <a:t> </a:t>
            </a:r>
            <a:r>
              <a:rPr lang="el-GR" sz="1200" dirty="0" err="1" smtClean="0"/>
              <a:t>δείκτης</a:t>
            </a:r>
            <a:r>
              <a:rPr lang="el-GR" sz="1200" b="1" dirty="0" err="1" smtClean="0"/>
              <a:t>=Αληθής</a:t>
            </a:r>
            <a:r>
              <a:rPr lang="el-GR" sz="1200" dirty="0" smtClean="0"/>
              <a:t> </a:t>
            </a:r>
            <a:r>
              <a:rPr lang="el-GR" sz="1200" b="1" dirty="0" smtClean="0"/>
              <a:t>τότε</a:t>
            </a:r>
            <a:r>
              <a:rPr lang="el-GR" sz="1200" dirty="0" smtClean="0"/>
              <a:t/>
            </a:r>
            <a:br>
              <a:rPr lang="el-GR" sz="1200" dirty="0" smtClean="0"/>
            </a:br>
            <a:r>
              <a:rPr lang="el-GR" sz="1200" dirty="0" smtClean="0"/>
              <a:t>      </a:t>
            </a:r>
            <a:r>
              <a:rPr lang="el-GR" sz="1200" b="1" dirty="0" smtClean="0"/>
              <a:t>Εμφάνισε</a:t>
            </a:r>
            <a:r>
              <a:rPr lang="el-GR" sz="1200" dirty="0" smtClean="0"/>
              <a:t> "βρέθηκε στη θέση "</a:t>
            </a:r>
            <a:r>
              <a:rPr lang="el-GR" sz="1200" b="1" dirty="0" smtClean="0"/>
              <a:t>,</a:t>
            </a:r>
            <a:r>
              <a:rPr lang="el-GR" sz="1200" dirty="0" smtClean="0"/>
              <a:t>μέση</a:t>
            </a:r>
            <a:br>
              <a:rPr lang="el-GR" sz="1200" dirty="0" smtClean="0"/>
            </a:br>
            <a:r>
              <a:rPr lang="el-GR" sz="1200" dirty="0" smtClean="0"/>
              <a:t>   </a:t>
            </a:r>
            <a:r>
              <a:rPr lang="el-GR" sz="1200" b="1" dirty="0" smtClean="0"/>
              <a:t>αλλιώς</a:t>
            </a:r>
            <a:r>
              <a:rPr lang="el-GR" sz="1200" dirty="0" smtClean="0"/>
              <a:t/>
            </a:r>
            <a:br>
              <a:rPr lang="el-GR" sz="1200" dirty="0" smtClean="0"/>
            </a:br>
            <a:r>
              <a:rPr lang="el-GR" sz="1200" dirty="0" smtClean="0"/>
              <a:t>      </a:t>
            </a:r>
            <a:r>
              <a:rPr lang="el-GR" sz="1200" b="1" dirty="0" smtClean="0"/>
              <a:t>Εμφάνισε</a:t>
            </a:r>
            <a:r>
              <a:rPr lang="el-GR" sz="1200" dirty="0" smtClean="0"/>
              <a:t> "δεν βρέθηκε"</a:t>
            </a:r>
            <a:br>
              <a:rPr lang="el-GR" sz="1200" dirty="0" smtClean="0"/>
            </a:br>
            <a:r>
              <a:rPr lang="el-GR" sz="1200" dirty="0" smtClean="0"/>
              <a:t>   </a:t>
            </a:r>
            <a:r>
              <a:rPr lang="el-GR" sz="1200" b="1" dirty="0" err="1" smtClean="0"/>
              <a:t>Τέλος_αν</a:t>
            </a:r>
            <a:r>
              <a:rPr lang="el-GR" sz="1200" dirty="0" smtClean="0"/>
              <a:t> </a:t>
            </a:r>
            <a:endParaRPr lang="el-GR"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5143512"/>
            <a:ext cx="8183880" cy="891528"/>
          </a:xfrm>
        </p:spPr>
        <p:txBody>
          <a:bodyPr/>
          <a:lstStyle/>
          <a:p>
            <a:r>
              <a:rPr lang="el-GR" dirty="0" smtClean="0"/>
              <a:t>ΜΟΝΟΔΙΑΣΤΑΤΟΙ ΠΙΝΑΚΕΣ</a:t>
            </a:r>
            <a:endParaRPr lang="el-GR" dirty="0"/>
          </a:p>
        </p:txBody>
      </p:sp>
      <p:sp>
        <p:nvSpPr>
          <p:cNvPr id="3" name="2 - Θέση κειμένου"/>
          <p:cNvSpPr>
            <a:spLocks noGrp="1"/>
          </p:cNvSpPr>
          <p:nvPr>
            <p:ph type="body" idx="1"/>
          </p:nvPr>
        </p:nvSpPr>
        <p:spPr/>
        <p:txBody>
          <a:bodyPr>
            <a:normAutofit fontScale="92500" lnSpcReduction="10000"/>
          </a:bodyPr>
          <a:lstStyle/>
          <a:p>
            <a:pPr algn="ctr"/>
            <a:r>
              <a:rPr lang="el-GR" dirty="0" smtClean="0"/>
              <a:t>ΕΠΑΝΑΛΗΠΤΙΚΗ ΑΝΑΖΗΤΗΣΗ ΜΕ </a:t>
            </a:r>
            <a:r>
              <a:rPr lang="el-GR" dirty="0" smtClean="0">
                <a:solidFill>
                  <a:srgbClr val="FF0000"/>
                </a:solidFill>
              </a:rPr>
              <a:t>ΓΙΑ</a:t>
            </a:r>
            <a:endParaRPr lang="el-GR" dirty="0">
              <a:solidFill>
                <a:srgbClr val="FF0000"/>
              </a:solidFill>
            </a:endParaRPr>
          </a:p>
        </p:txBody>
      </p:sp>
      <p:sp>
        <p:nvSpPr>
          <p:cNvPr id="4" name="3 - Θέση κειμένου"/>
          <p:cNvSpPr>
            <a:spLocks noGrp="1"/>
          </p:cNvSpPr>
          <p:nvPr>
            <p:ph type="body" sz="half" idx="3"/>
          </p:nvPr>
        </p:nvSpPr>
        <p:spPr>
          <a:xfrm>
            <a:off x="4714876" y="714356"/>
            <a:ext cx="3931920" cy="792162"/>
          </a:xfrm>
        </p:spPr>
        <p:txBody>
          <a:bodyPr>
            <a:normAutofit fontScale="92500" lnSpcReduction="10000"/>
          </a:bodyPr>
          <a:lstStyle/>
          <a:p>
            <a:pPr algn="ctr"/>
            <a:r>
              <a:rPr lang="el-GR" dirty="0" smtClean="0"/>
              <a:t>ΕΠΑΝΑΛΗΠΤΙΚΗ ΑΝΑΖΗΤΗΣΗ ΜΕ </a:t>
            </a:r>
            <a:r>
              <a:rPr lang="el-GR" dirty="0" smtClean="0">
                <a:solidFill>
                  <a:srgbClr val="FF0000"/>
                </a:solidFill>
              </a:rPr>
              <a:t>ΟΣΟ</a:t>
            </a:r>
          </a:p>
          <a:p>
            <a:endParaRPr lang="el-GR" dirty="0"/>
          </a:p>
        </p:txBody>
      </p:sp>
      <p:sp>
        <p:nvSpPr>
          <p:cNvPr id="5" name="4 - Θέση περιεχομένου"/>
          <p:cNvSpPr>
            <a:spLocks noGrp="1"/>
          </p:cNvSpPr>
          <p:nvPr>
            <p:ph sz="quarter" idx="2"/>
          </p:nvPr>
        </p:nvSpPr>
        <p:spPr>
          <a:xfrm>
            <a:off x="357158" y="1428736"/>
            <a:ext cx="4393404" cy="3857652"/>
          </a:xfrm>
        </p:spPr>
        <p:txBody>
          <a:bodyPr>
            <a:normAutofit fontScale="55000" lnSpcReduction="20000"/>
          </a:bodyPr>
          <a:lstStyle/>
          <a:p>
            <a:r>
              <a:rPr lang="el-GR" b="1" dirty="0" smtClean="0">
                <a:solidFill>
                  <a:srgbClr val="FF0000"/>
                </a:solidFill>
              </a:rPr>
              <a:t>Για</a:t>
            </a:r>
            <a:r>
              <a:rPr lang="el-GR" dirty="0" smtClean="0">
                <a:solidFill>
                  <a:srgbClr val="FF0000"/>
                </a:solidFill>
              </a:rPr>
              <a:t> Κ </a:t>
            </a:r>
            <a:r>
              <a:rPr lang="el-GR" b="1" dirty="0" smtClean="0">
                <a:solidFill>
                  <a:srgbClr val="FF0000"/>
                </a:solidFill>
              </a:rPr>
              <a:t>από</a:t>
            </a:r>
            <a:r>
              <a:rPr lang="el-GR" dirty="0" smtClean="0">
                <a:solidFill>
                  <a:srgbClr val="FF0000"/>
                </a:solidFill>
              </a:rPr>
              <a:t> 1 </a:t>
            </a:r>
            <a:r>
              <a:rPr lang="el-GR" b="1" dirty="0" smtClean="0">
                <a:solidFill>
                  <a:srgbClr val="FF0000"/>
                </a:solidFill>
              </a:rPr>
              <a:t>μέχρι</a:t>
            </a:r>
            <a:r>
              <a:rPr lang="el-GR" dirty="0" smtClean="0">
                <a:solidFill>
                  <a:srgbClr val="FF0000"/>
                </a:solidFill>
              </a:rPr>
              <a:t>  Ν</a:t>
            </a:r>
          </a:p>
          <a:p>
            <a:r>
              <a:rPr lang="el-GR" dirty="0" smtClean="0"/>
              <a:t>Ι</a:t>
            </a:r>
            <a:r>
              <a:rPr lang="el-GR" b="1" dirty="0" smtClean="0"/>
              <a:t>←</a:t>
            </a:r>
            <a:r>
              <a:rPr lang="el-GR" dirty="0" smtClean="0"/>
              <a:t>1</a:t>
            </a:r>
            <a:br>
              <a:rPr lang="el-GR" dirty="0" smtClean="0"/>
            </a:br>
            <a:r>
              <a:rPr lang="el-GR" dirty="0" err="1" smtClean="0"/>
              <a:t>DONE</a:t>
            </a:r>
            <a:r>
              <a:rPr lang="el-GR" b="1" dirty="0" err="1" smtClean="0"/>
              <a:t>←Αληθής</a:t>
            </a:r>
            <a:r>
              <a:rPr lang="el-GR" dirty="0" smtClean="0"/>
              <a:t/>
            </a:r>
            <a:br>
              <a:rPr lang="el-GR" dirty="0" smtClean="0"/>
            </a:br>
            <a:r>
              <a:rPr lang="el-GR" b="1" dirty="0" smtClean="0"/>
              <a:t>Διάβασε</a:t>
            </a:r>
            <a:r>
              <a:rPr lang="el-GR" dirty="0" smtClean="0"/>
              <a:t> ΣΤΟΙΧΕΙΟ</a:t>
            </a:r>
          </a:p>
          <a:p>
            <a:r>
              <a:rPr lang="el-GR" b="1" dirty="0" smtClean="0"/>
              <a:t>Όσο</a:t>
            </a:r>
            <a:r>
              <a:rPr lang="el-GR" dirty="0" smtClean="0"/>
              <a:t> Ι</a:t>
            </a:r>
            <a:r>
              <a:rPr lang="el-GR" b="1" dirty="0" smtClean="0"/>
              <a:t>&lt;=</a:t>
            </a:r>
            <a:r>
              <a:rPr lang="el-GR" dirty="0" smtClean="0"/>
              <a:t>Ν </a:t>
            </a:r>
            <a:r>
              <a:rPr lang="el-GR" b="1" dirty="0" smtClean="0"/>
              <a:t>και</a:t>
            </a:r>
            <a:r>
              <a:rPr lang="el-GR" dirty="0" smtClean="0"/>
              <a:t> </a:t>
            </a:r>
            <a:r>
              <a:rPr lang="el-GR" dirty="0" err="1" smtClean="0"/>
              <a:t>DONE</a:t>
            </a:r>
            <a:r>
              <a:rPr lang="el-GR" b="1" dirty="0" err="1" smtClean="0"/>
              <a:t>=Αληθής</a:t>
            </a:r>
            <a:r>
              <a:rPr lang="el-GR" dirty="0" smtClean="0"/>
              <a:t> </a:t>
            </a:r>
            <a:r>
              <a:rPr lang="el-GR" b="1" dirty="0" smtClean="0"/>
              <a:t>επανάλαβε</a:t>
            </a:r>
            <a:r>
              <a:rPr lang="el-GR" dirty="0" smtClean="0"/>
              <a:t/>
            </a:r>
            <a:br>
              <a:rPr lang="el-GR" dirty="0" smtClean="0"/>
            </a:br>
            <a:r>
              <a:rPr lang="el-GR" dirty="0" smtClean="0"/>
              <a:t>       </a:t>
            </a:r>
            <a:r>
              <a:rPr lang="el-GR" b="1" dirty="0" smtClean="0"/>
              <a:t>Αν</a:t>
            </a:r>
            <a:r>
              <a:rPr lang="el-GR" dirty="0" smtClean="0"/>
              <a:t> Α</a:t>
            </a:r>
            <a:r>
              <a:rPr lang="el-GR" b="1" dirty="0" smtClean="0"/>
              <a:t>[</a:t>
            </a:r>
            <a:r>
              <a:rPr lang="el-GR" dirty="0" smtClean="0"/>
              <a:t>Ι</a:t>
            </a:r>
            <a:r>
              <a:rPr lang="el-GR" b="1" dirty="0" smtClean="0"/>
              <a:t>]=</a:t>
            </a:r>
            <a:r>
              <a:rPr lang="el-GR" dirty="0" smtClean="0"/>
              <a:t>ΣΤΟΙΧΕΙΟ </a:t>
            </a:r>
            <a:r>
              <a:rPr lang="el-GR" b="1" dirty="0" smtClean="0"/>
              <a:t>τότε</a:t>
            </a:r>
            <a:r>
              <a:rPr lang="el-GR" dirty="0" smtClean="0"/>
              <a:t/>
            </a:r>
            <a:br>
              <a:rPr lang="el-GR" dirty="0" smtClean="0"/>
            </a:br>
            <a:r>
              <a:rPr lang="el-GR" dirty="0" smtClean="0"/>
              <a:t>          </a:t>
            </a:r>
            <a:r>
              <a:rPr lang="el-GR" dirty="0" err="1" smtClean="0"/>
              <a:t>DONE</a:t>
            </a:r>
            <a:r>
              <a:rPr lang="el-GR" b="1" dirty="0" err="1" smtClean="0"/>
              <a:t>←Ψευδής</a:t>
            </a:r>
            <a:r>
              <a:rPr lang="el-GR" dirty="0" smtClean="0"/>
              <a:t/>
            </a:r>
            <a:br>
              <a:rPr lang="el-GR" dirty="0" smtClean="0"/>
            </a:br>
            <a:r>
              <a:rPr lang="el-GR" dirty="0" smtClean="0"/>
              <a:t>          Θ</a:t>
            </a:r>
            <a:r>
              <a:rPr lang="el-GR" b="1" dirty="0" smtClean="0"/>
              <a:t>←</a:t>
            </a:r>
            <a:r>
              <a:rPr lang="el-GR" dirty="0" smtClean="0"/>
              <a:t>Ι</a:t>
            </a:r>
            <a:br>
              <a:rPr lang="el-GR" dirty="0" smtClean="0"/>
            </a:br>
            <a:r>
              <a:rPr lang="el-GR" dirty="0" smtClean="0"/>
              <a:t>       </a:t>
            </a:r>
            <a:r>
              <a:rPr lang="el-GR" b="1" dirty="0" smtClean="0"/>
              <a:t>αλλιώς</a:t>
            </a:r>
            <a:r>
              <a:rPr lang="el-GR" dirty="0" smtClean="0"/>
              <a:t/>
            </a:r>
            <a:br>
              <a:rPr lang="el-GR" dirty="0" smtClean="0"/>
            </a:br>
            <a:r>
              <a:rPr lang="el-GR" dirty="0" smtClean="0"/>
              <a:t>          Ι</a:t>
            </a:r>
            <a:r>
              <a:rPr lang="el-GR" b="1" dirty="0" smtClean="0"/>
              <a:t>←</a:t>
            </a:r>
            <a:r>
              <a:rPr lang="el-GR" dirty="0" smtClean="0"/>
              <a:t>Ι</a:t>
            </a:r>
            <a:r>
              <a:rPr lang="el-GR" b="1" dirty="0" smtClean="0"/>
              <a:t>+</a:t>
            </a:r>
            <a:r>
              <a:rPr lang="el-GR" dirty="0" smtClean="0"/>
              <a:t>1</a:t>
            </a:r>
            <a:br>
              <a:rPr lang="el-GR" dirty="0" smtClean="0"/>
            </a:br>
            <a:r>
              <a:rPr lang="el-GR" dirty="0" smtClean="0"/>
              <a:t>       </a:t>
            </a:r>
            <a:r>
              <a:rPr lang="el-GR" b="1" dirty="0" err="1" smtClean="0"/>
              <a:t>Τέλος_αν</a:t>
            </a:r>
            <a:r>
              <a:rPr lang="el-GR" dirty="0" smtClean="0"/>
              <a:t/>
            </a:r>
            <a:br>
              <a:rPr lang="el-GR" dirty="0" smtClean="0"/>
            </a:br>
            <a:r>
              <a:rPr lang="el-GR" dirty="0" smtClean="0"/>
              <a:t> </a:t>
            </a:r>
            <a:r>
              <a:rPr lang="el-GR" b="1" dirty="0" err="1" smtClean="0"/>
              <a:t>Τέλος_επανάληψης</a:t>
            </a:r>
            <a:endParaRPr lang="el-GR" b="1" dirty="0" smtClean="0"/>
          </a:p>
          <a:p>
            <a:r>
              <a:rPr lang="el-GR" dirty="0" smtClean="0"/>
              <a:t/>
            </a:r>
            <a:br>
              <a:rPr lang="el-GR" dirty="0" smtClean="0"/>
            </a:br>
            <a:r>
              <a:rPr lang="el-GR" dirty="0" smtClean="0"/>
              <a:t>    </a:t>
            </a:r>
            <a:r>
              <a:rPr lang="el-GR" b="1" dirty="0" smtClean="0"/>
              <a:t>Αν</a:t>
            </a:r>
            <a:r>
              <a:rPr lang="el-GR" dirty="0" smtClean="0"/>
              <a:t> </a:t>
            </a:r>
            <a:r>
              <a:rPr lang="el-GR" dirty="0" err="1" smtClean="0"/>
              <a:t>DONE</a:t>
            </a:r>
            <a:r>
              <a:rPr lang="el-GR" b="1" dirty="0" err="1" smtClean="0"/>
              <a:t>=Ψευδής</a:t>
            </a:r>
            <a:r>
              <a:rPr lang="el-GR" dirty="0" smtClean="0"/>
              <a:t> </a:t>
            </a:r>
            <a:r>
              <a:rPr lang="el-GR" b="1" dirty="0" smtClean="0"/>
              <a:t>τότε</a:t>
            </a:r>
            <a:r>
              <a:rPr lang="el-GR" dirty="0" smtClean="0"/>
              <a:t/>
            </a:r>
            <a:br>
              <a:rPr lang="el-GR" dirty="0" smtClean="0"/>
            </a:br>
            <a:r>
              <a:rPr lang="el-GR" dirty="0" smtClean="0"/>
              <a:t>       </a:t>
            </a:r>
            <a:r>
              <a:rPr lang="el-GR" b="1" dirty="0" smtClean="0"/>
              <a:t>Εμφάνισε</a:t>
            </a:r>
            <a:r>
              <a:rPr lang="el-GR" dirty="0" smtClean="0"/>
              <a:t> "ΒΡΕΘΗΚΕ ΣΤΗΝ"</a:t>
            </a:r>
            <a:r>
              <a:rPr lang="el-GR" b="1" dirty="0" smtClean="0"/>
              <a:t>,</a:t>
            </a:r>
            <a:r>
              <a:rPr lang="el-GR" dirty="0" smtClean="0"/>
              <a:t>Θ</a:t>
            </a:r>
            <a:br>
              <a:rPr lang="el-GR" dirty="0" smtClean="0"/>
            </a:br>
            <a:r>
              <a:rPr lang="el-GR" dirty="0" smtClean="0"/>
              <a:t>    </a:t>
            </a:r>
            <a:r>
              <a:rPr lang="el-GR" b="1" dirty="0" smtClean="0"/>
              <a:t>αλλιώς</a:t>
            </a:r>
            <a:r>
              <a:rPr lang="el-GR" dirty="0" smtClean="0"/>
              <a:t/>
            </a:r>
            <a:br>
              <a:rPr lang="el-GR" dirty="0" smtClean="0"/>
            </a:br>
            <a:r>
              <a:rPr lang="el-GR" dirty="0" smtClean="0"/>
              <a:t>       </a:t>
            </a:r>
            <a:r>
              <a:rPr lang="el-GR" b="1" dirty="0" smtClean="0"/>
              <a:t>Εμφάνισε</a:t>
            </a:r>
            <a:r>
              <a:rPr lang="el-GR" dirty="0" smtClean="0"/>
              <a:t> "ΔΕΝ ΒΡΕΘΗΚΕ"</a:t>
            </a:r>
            <a:br>
              <a:rPr lang="el-GR" dirty="0" smtClean="0"/>
            </a:br>
            <a:r>
              <a:rPr lang="el-GR" dirty="0" smtClean="0"/>
              <a:t>    </a:t>
            </a:r>
            <a:r>
              <a:rPr lang="el-GR" b="1" dirty="0" err="1" smtClean="0"/>
              <a:t>Τέλος_αν</a:t>
            </a:r>
            <a:endParaRPr lang="el-GR" dirty="0" smtClean="0"/>
          </a:p>
          <a:p>
            <a:r>
              <a:rPr lang="el-GR" b="1" dirty="0" err="1" smtClean="0">
                <a:solidFill>
                  <a:srgbClr val="FF0000"/>
                </a:solidFill>
              </a:rPr>
              <a:t>Τέλος_επανάληψης</a:t>
            </a:r>
            <a:endParaRPr lang="el-GR" dirty="0">
              <a:solidFill>
                <a:srgbClr val="FF0000"/>
              </a:solidFill>
            </a:endParaRPr>
          </a:p>
        </p:txBody>
      </p:sp>
      <p:sp>
        <p:nvSpPr>
          <p:cNvPr id="6" name="5 - Θέση περιεχομένου"/>
          <p:cNvSpPr>
            <a:spLocks noGrp="1"/>
          </p:cNvSpPr>
          <p:nvPr>
            <p:ph sz="quarter" idx="4"/>
          </p:nvPr>
        </p:nvSpPr>
        <p:spPr>
          <a:xfrm>
            <a:off x="4652168" y="1447800"/>
            <a:ext cx="4063235" cy="3767150"/>
          </a:xfrm>
        </p:spPr>
        <p:txBody>
          <a:bodyPr>
            <a:normAutofit fontScale="25000" lnSpcReduction="20000"/>
          </a:bodyPr>
          <a:lstStyle/>
          <a:p>
            <a:r>
              <a:rPr lang="el-GR" sz="4800" b="1" dirty="0" smtClean="0"/>
              <a:t>Διάβασε</a:t>
            </a:r>
            <a:r>
              <a:rPr lang="el-GR" sz="4800" dirty="0" smtClean="0"/>
              <a:t> ΣΤΟΙΧΕΙΟ</a:t>
            </a:r>
          </a:p>
          <a:p>
            <a:r>
              <a:rPr lang="el-GR" sz="4800" b="1" dirty="0" smtClean="0">
                <a:solidFill>
                  <a:srgbClr val="FF0000"/>
                </a:solidFill>
              </a:rPr>
              <a:t>Όσο  ΣΤΟΙΧΕΙΟ&lt;&gt; «ΤΕΛΟΣ» επανάλαβε</a:t>
            </a:r>
            <a:r>
              <a:rPr lang="el-GR" sz="4800" dirty="0" smtClean="0"/>
              <a:t/>
            </a:r>
            <a:br>
              <a:rPr lang="el-GR" sz="4800" dirty="0" smtClean="0"/>
            </a:br>
            <a:r>
              <a:rPr lang="el-GR" sz="4800" dirty="0" smtClean="0"/>
              <a:t>Ι</a:t>
            </a:r>
            <a:r>
              <a:rPr lang="el-GR" sz="4800" b="1" dirty="0" smtClean="0"/>
              <a:t>←</a:t>
            </a:r>
            <a:r>
              <a:rPr lang="el-GR" sz="4800" dirty="0" smtClean="0"/>
              <a:t>1</a:t>
            </a:r>
            <a:br>
              <a:rPr lang="el-GR" sz="4800" dirty="0" smtClean="0"/>
            </a:br>
            <a:r>
              <a:rPr lang="el-GR" sz="4800" dirty="0" err="1" smtClean="0"/>
              <a:t>DONE</a:t>
            </a:r>
            <a:r>
              <a:rPr lang="el-GR" sz="4800" b="1" dirty="0" err="1" smtClean="0"/>
              <a:t>←Αληθής</a:t>
            </a:r>
            <a:r>
              <a:rPr lang="el-GR" sz="4800" dirty="0" smtClean="0"/>
              <a:t/>
            </a:r>
            <a:br>
              <a:rPr lang="el-GR" sz="4800" dirty="0" smtClean="0"/>
            </a:br>
            <a:r>
              <a:rPr lang="el-GR" sz="4800" b="1" dirty="0" smtClean="0"/>
              <a:t>Όσο</a:t>
            </a:r>
            <a:r>
              <a:rPr lang="el-GR" sz="4800" dirty="0" smtClean="0"/>
              <a:t> Ι</a:t>
            </a:r>
            <a:r>
              <a:rPr lang="el-GR" sz="4800" b="1" dirty="0" smtClean="0"/>
              <a:t>&lt;=</a:t>
            </a:r>
            <a:r>
              <a:rPr lang="el-GR" sz="4800" dirty="0" smtClean="0"/>
              <a:t>Ν </a:t>
            </a:r>
            <a:r>
              <a:rPr lang="el-GR" sz="4800" b="1" dirty="0" smtClean="0"/>
              <a:t>και</a:t>
            </a:r>
            <a:r>
              <a:rPr lang="el-GR" sz="4800" dirty="0" smtClean="0"/>
              <a:t> </a:t>
            </a:r>
            <a:r>
              <a:rPr lang="el-GR" sz="4800" dirty="0" err="1" smtClean="0"/>
              <a:t>DONE</a:t>
            </a:r>
            <a:r>
              <a:rPr lang="el-GR" sz="4800" b="1" dirty="0" err="1" smtClean="0"/>
              <a:t>=Αληθής</a:t>
            </a:r>
            <a:r>
              <a:rPr lang="el-GR" sz="4800" dirty="0" smtClean="0"/>
              <a:t> </a:t>
            </a:r>
            <a:r>
              <a:rPr lang="el-GR" sz="4800" b="1" dirty="0" smtClean="0"/>
              <a:t>επανάλαβε</a:t>
            </a:r>
            <a:r>
              <a:rPr lang="el-GR" sz="4800" dirty="0" smtClean="0"/>
              <a:t/>
            </a:r>
            <a:br>
              <a:rPr lang="el-GR" sz="4800" dirty="0" smtClean="0"/>
            </a:br>
            <a:r>
              <a:rPr lang="el-GR" sz="4800" dirty="0" smtClean="0"/>
              <a:t>       </a:t>
            </a:r>
            <a:r>
              <a:rPr lang="el-GR" sz="4800" b="1" dirty="0" smtClean="0"/>
              <a:t>Αν</a:t>
            </a:r>
            <a:r>
              <a:rPr lang="el-GR" sz="4800" dirty="0" smtClean="0"/>
              <a:t> Α</a:t>
            </a:r>
            <a:r>
              <a:rPr lang="el-GR" sz="4800" b="1" dirty="0" smtClean="0"/>
              <a:t>[</a:t>
            </a:r>
            <a:r>
              <a:rPr lang="el-GR" sz="4800" dirty="0" smtClean="0"/>
              <a:t>Ι</a:t>
            </a:r>
            <a:r>
              <a:rPr lang="el-GR" sz="4800" b="1" dirty="0" smtClean="0"/>
              <a:t>]=</a:t>
            </a:r>
            <a:r>
              <a:rPr lang="el-GR" sz="4800" dirty="0" smtClean="0"/>
              <a:t>ΣΤΟΙΧΕΙΟ </a:t>
            </a:r>
            <a:r>
              <a:rPr lang="el-GR" sz="4800" b="1" dirty="0" smtClean="0"/>
              <a:t>τότε</a:t>
            </a:r>
            <a:r>
              <a:rPr lang="el-GR" sz="4800" dirty="0" smtClean="0"/>
              <a:t/>
            </a:r>
            <a:br>
              <a:rPr lang="el-GR" sz="4800" dirty="0" smtClean="0"/>
            </a:br>
            <a:r>
              <a:rPr lang="el-GR" sz="4800" dirty="0" smtClean="0"/>
              <a:t>          </a:t>
            </a:r>
            <a:r>
              <a:rPr lang="el-GR" sz="4800" dirty="0" err="1" smtClean="0"/>
              <a:t>DONE</a:t>
            </a:r>
            <a:r>
              <a:rPr lang="el-GR" sz="4800" b="1" dirty="0" err="1" smtClean="0"/>
              <a:t>←Ψευδής</a:t>
            </a:r>
            <a:r>
              <a:rPr lang="el-GR" sz="4800" dirty="0" smtClean="0"/>
              <a:t/>
            </a:r>
            <a:br>
              <a:rPr lang="el-GR" sz="4800" dirty="0" smtClean="0"/>
            </a:br>
            <a:r>
              <a:rPr lang="el-GR" sz="4800" dirty="0" smtClean="0"/>
              <a:t>          Θ</a:t>
            </a:r>
            <a:r>
              <a:rPr lang="el-GR" sz="4800" b="1" dirty="0" smtClean="0"/>
              <a:t>←</a:t>
            </a:r>
            <a:r>
              <a:rPr lang="el-GR" sz="4800" dirty="0" smtClean="0"/>
              <a:t>Ι</a:t>
            </a:r>
            <a:br>
              <a:rPr lang="el-GR" sz="4800" dirty="0" smtClean="0"/>
            </a:br>
            <a:r>
              <a:rPr lang="el-GR" sz="4800" dirty="0" smtClean="0"/>
              <a:t>       </a:t>
            </a:r>
            <a:r>
              <a:rPr lang="el-GR" sz="4800" b="1" dirty="0" smtClean="0"/>
              <a:t>αλλιώς</a:t>
            </a:r>
            <a:r>
              <a:rPr lang="el-GR" sz="4800" dirty="0" smtClean="0"/>
              <a:t/>
            </a:r>
            <a:br>
              <a:rPr lang="el-GR" sz="4800" dirty="0" smtClean="0"/>
            </a:br>
            <a:r>
              <a:rPr lang="el-GR" sz="4800" dirty="0" smtClean="0"/>
              <a:t>          Ι</a:t>
            </a:r>
            <a:r>
              <a:rPr lang="el-GR" sz="4800" b="1" dirty="0" smtClean="0"/>
              <a:t>←</a:t>
            </a:r>
            <a:r>
              <a:rPr lang="el-GR" sz="4800" dirty="0" smtClean="0"/>
              <a:t>Ι</a:t>
            </a:r>
            <a:r>
              <a:rPr lang="el-GR" sz="4800" b="1" dirty="0" smtClean="0"/>
              <a:t>+</a:t>
            </a:r>
            <a:r>
              <a:rPr lang="el-GR" sz="4800" dirty="0" smtClean="0"/>
              <a:t>1</a:t>
            </a:r>
            <a:br>
              <a:rPr lang="el-GR" sz="4800" dirty="0" smtClean="0"/>
            </a:br>
            <a:r>
              <a:rPr lang="el-GR" sz="4800" dirty="0" smtClean="0"/>
              <a:t>       </a:t>
            </a:r>
            <a:r>
              <a:rPr lang="el-GR" sz="4800" b="1" dirty="0" err="1" smtClean="0"/>
              <a:t>Τέλος_αν</a:t>
            </a:r>
            <a:r>
              <a:rPr lang="el-GR" sz="4800" dirty="0" smtClean="0"/>
              <a:t/>
            </a:r>
            <a:br>
              <a:rPr lang="el-GR" sz="4800" dirty="0" smtClean="0"/>
            </a:br>
            <a:r>
              <a:rPr lang="el-GR" sz="4800" dirty="0" smtClean="0"/>
              <a:t> </a:t>
            </a:r>
            <a:r>
              <a:rPr lang="el-GR" sz="4800" b="1" dirty="0" err="1" smtClean="0"/>
              <a:t>Τέλος_επανάληψης</a:t>
            </a:r>
            <a:endParaRPr lang="el-GR" sz="4800" b="1" dirty="0" smtClean="0"/>
          </a:p>
          <a:p>
            <a:r>
              <a:rPr lang="el-GR" sz="4800" dirty="0" smtClean="0"/>
              <a:t/>
            </a:r>
            <a:br>
              <a:rPr lang="el-GR" sz="4800" dirty="0" smtClean="0"/>
            </a:br>
            <a:r>
              <a:rPr lang="el-GR" sz="4800" dirty="0" smtClean="0"/>
              <a:t>    </a:t>
            </a:r>
            <a:r>
              <a:rPr lang="el-GR" sz="4800" b="1" dirty="0" smtClean="0"/>
              <a:t>Αν</a:t>
            </a:r>
            <a:r>
              <a:rPr lang="el-GR" sz="4800" dirty="0" smtClean="0"/>
              <a:t> </a:t>
            </a:r>
            <a:r>
              <a:rPr lang="el-GR" sz="4800" dirty="0" err="1" smtClean="0"/>
              <a:t>DONE</a:t>
            </a:r>
            <a:r>
              <a:rPr lang="el-GR" sz="4800" b="1" dirty="0" err="1" smtClean="0"/>
              <a:t>=Ψευδής</a:t>
            </a:r>
            <a:r>
              <a:rPr lang="el-GR" sz="4800" dirty="0" smtClean="0"/>
              <a:t> </a:t>
            </a:r>
            <a:r>
              <a:rPr lang="el-GR" sz="4800" b="1" dirty="0" smtClean="0"/>
              <a:t>τότε</a:t>
            </a:r>
            <a:r>
              <a:rPr lang="el-GR" sz="4800" dirty="0" smtClean="0"/>
              <a:t/>
            </a:r>
            <a:br>
              <a:rPr lang="el-GR" sz="4800" dirty="0" smtClean="0"/>
            </a:br>
            <a:r>
              <a:rPr lang="el-GR" sz="4800" dirty="0" smtClean="0"/>
              <a:t>       </a:t>
            </a:r>
            <a:r>
              <a:rPr lang="el-GR" sz="4800" b="1" dirty="0" smtClean="0"/>
              <a:t>Εμφάνισε</a:t>
            </a:r>
            <a:r>
              <a:rPr lang="el-GR" sz="4800" dirty="0" smtClean="0"/>
              <a:t> "ΒΡΕΘΗΚΕ ΣΤΗΝ"</a:t>
            </a:r>
            <a:r>
              <a:rPr lang="el-GR" sz="4800" b="1" dirty="0" smtClean="0"/>
              <a:t>,</a:t>
            </a:r>
            <a:r>
              <a:rPr lang="el-GR" sz="4800" dirty="0" smtClean="0"/>
              <a:t>Θ</a:t>
            </a:r>
            <a:br>
              <a:rPr lang="el-GR" sz="4800" dirty="0" smtClean="0"/>
            </a:br>
            <a:r>
              <a:rPr lang="el-GR" sz="4800" dirty="0" smtClean="0"/>
              <a:t>    </a:t>
            </a:r>
            <a:r>
              <a:rPr lang="el-GR" sz="4800" b="1" dirty="0" smtClean="0"/>
              <a:t>αλλιώς</a:t>
            </a:r>
            <a:r>
              <a:rPr lang="el-GR" sz="4800" dirty="0" smtClean="0"/>
              <a:t/>
            </a:r>
            <a:br>
              <a:rPr lang="el-GR" sz="4800" dirty="0" smtClean="0"/>
            </a:br>
            <a:r>
              <a:rPr lang="el-GR" sz="4800" dirty="0" smtClean="0"/>
              <a:t>       </a:t>
            </a:r>
            <a:r>
              <a:rPr lang="el-GR" sz="4800" b="1" dirty="0" smtClean="0"/>
              <a:t>Εμφάνισε</a:t>
            </a:r>
            <a:r>
              <a:rPr lang="el-GR" sz="4800" dirty="0" smtClean="0"/>
              <a:t> "ΔΕΝ ΒΡΕΘΗΚΕ"</a:t>
            </a:r>
            <a:br>
              <a:rPr lang="el-GR" sz="4800" dirty="0" smtClean="0"/>
            </a:br>
            <a:r>
              <a:rPr lang="el-GR" sz="4800" dirty="0" smtClean="0"/>
              <a:t>    </a:t>
            </a:r>
            <a:r>
              <a:rPr lang="el-GR" sz="4800" b="1" dirty="0" err="1" smtClean="0"/>
              <a:t>Τέλος_αν</a:t>
            </a:r>
            <a:endParaRPr lang="el-GR" sz="4800" b="1" dirty="0" smtClean="0"/>
          </a:p>
          <a:p>
            <a:r>
              <a:rPr lang="el-GR" sz="4800" b="1" dirty="0" smtClean="0"/>
              <a:t>Διάβασε</a:t>
            </a:r>
            <a:r>
              <a:rPr lang="el-GR" sz="4800" dirty="0" smtClean="0"/>
              <a:t> ΣΤΟΙΧΕΙΟ</a:t>
            </a:r>
          </a:p>
          <a:p>
            <a:r>
              <a:rPr lang="el-GR" sz="4800" b="1" dirty="0" err="1" smtClean="0">
                <a:solidFill>
                  <a:srgbClr val="FF0000"/>
                </a:solidFill>
              </a:rPr>
              <a:t>Τέλος_επανάληψης</a:t>
            </a:r>
            <a:endParaRPr lang="el-GR" sz="4800" dirty="0" smtClean="0">
              <a:solidFill>
                <a:srgbClr val="FF0000"/>
              </a:solidFill>
            </a:endParaRP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additive="base">
                                        <p:cTn id="3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anim calcmode="lin" valueType="num">
                                      <p:cBhvr additive="base">
                                        <p:cTn id="3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0" end="0"/>
                                            </p:txEl>
                                          </p:spTgt>
                                        </p:tgtEl>
                                        <p:attrNameLst>
                                          <p:attrName>style.visibility</p:attrName>
                                        </p:attrNameLst>
                                      </p:cBhvr>
                                      <p:to>
                                        <p:strVal val="visible"/>
                                      </p:to>
                                    </p:set>
                                    <p:anim calcmode="lin" valueType="num">
                                      <p:cBhvr additive="base">
                                        <p:cTn id="4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0" end="0"/>
                                            </p:txEl>
                                          </p:spTgt>
                                        </p:tgtEl>
                                        <p:attrNameLst>
                                          <p:attrName>style.visibility</p:attrName>
                                        </p:attrNameLst>
                                      </p:cBhvr>
                                      <p:to>
                                        <p:strVal val="visible"/>
                                      </p:to>
                                    </p:set>
                                    <p:anim calcmode="lin" valueType="num">
                                      <p:cBhvr additive="base">
                                        <p:cTn id="4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1" end="1"/>
                                            </p:txEl>
                                          </p:spTgt>
                                        </p:tgtEl>
                                        <p:attrNameLst>
                                          <p:attrName>style.visibility</p:attrName>
                                        </p:attrNameLst>
                                      </p:cBhvr>
                                      <p:to>
                                        <p:strVal val="visible"/>
                                      </p:to>
                                    </p:set>
                                    <p:anim calcmode="lin" valueType="num">
                                      <p:cBhvr additive="base">
                                        <p:cTn id="55"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
                                            <p:txEl>
                                              <p:pRg st="2" end="2"/>
                                            </p:txEl>
                                          </p:spTgt>
                                        </p:tgtEl>
                                        <p:attrNameLst>
                                          <p:attrName>style.visibility</p:attrName>
                                        </p:attrNameLst>
                                      </p:cBhvr>
                                      <p:to>
                                        <p:strVal val="visible"/>
                                      </p:to>
                                    </p:set>
                                    <p:anim calcmode="lin" valueType="num">
                                      <p:cBhvr additive="base">
                                        <p:cTn id="61"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6">
                                            <p:txEl>
                                              <p:pRg st="3" end="3"/>
                                            </p:txEl>
                                          </p:spTgt>
                                        </p:tgtEl>
                                        <p:attrNameLst>
                                          <p:attrName>style.visibility</p:attrName>
                                        </p:attrNameLst>
                                      </p:cBhvr>
                                      <p:to>
                                        <p:strVal val="visible"/>
                                      </p:to>
                                    </p:set>
                                    <p:anim calcmode="lin" valueType="num">
                                      <p:cBhvr additive="base">
                                        <p:cTn id="67"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6">
                                            <p:txEl>
                                              <p:pRg st="4" end="4"/>
                                            </p:txEl>
                                          </p:spTgt>
                                        </p:tgtEl>
                                        <p:attrNameLst>
                                          <p:attrName>style.visibility</p:attrName>
                                        </p:attrNameLst>
                                      </p:cBhvr>
                                      <p:to>
                                        <p:strVal val="visible"/>
                                      </p:to>
                                    </p:set>
                                    <p:anim calcmode="lin" valueType="num">
                                      <p:cBhvr additive="base">
                                        <p:cTn id="7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ΔΕΔΟΜΕΝΑ /ΑΛΓΟΡΙΘΜΟΙ</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Τα δεδομένα (</a:t>
            </a:r>
            <a:r>
              <a:rPr lang="el-GR" dirty="0" err="1" smtClean="0"/>
              <a:t>data</a:t>
            </a:r>
            <a:r>
              <a:rPr lang="el-GR" dirty="0" smtClean="0"/>
              <a:t>) είναι η αφαιρετική αναπαράσταση της </a:t>
            </a:r>
            <a:r>
              <a:rPr lang="el-GR" dirty="0" smtClean="0"/>
              <a:t>πραγματικότητας </a:t>
            </a:r>
            <a:r>
              <a:rPr lang="el-GR" dirty="0" smtClean="0"/>
              <a:t>και συνεπώς μία απλοποιημένη όψη της</a:t>
            </a:r>
            <a:r>
              <a:rPr lang="el-GR" dirty="0" smtClean="0"/>
              <a:t>.</a:t>
            </a:r>
          </a:p>
          <a:p>
            <a:r>
              <a:rPr lang="el-GR" dirty="0" smtClean="0"/>
              <a:t> </a:t>
            </a:r>
            <a:r>
              <a:rPr lang="el-GR" dirty="0" smtClean="0"/>
              <a:t>Τα </a:t>
            </a:r>
            <a:r>
              <a:rPr lang="el-GR" dirty="0" smtClean="0">
                <a:solidFill>
                  <a:srgbClr val="FF0000"/>
                </a:solidFill>
              </a:rPr>
              <a:t>δεδομένα,</a:t>
            </a:r>
            <a:r>
              <a:rPr lang="el-GR" dirty="0" smtClean="0"/>
              <a:t> λοιπόν, είναι ακατέργαστα γεγονότα, και κάθε φορά η επιλογή τους εξαρτάται από τον τύπο του προβλήματος. Η συλλογή των ακατέργαστων δεδομένων και ο </a:t>
            </a:r>
            <a:r>
              <a:rPr lang="el-GR" dirty="0" smtClean="0"/>
              <a:t>συσχετισμός </a:t>
            </a:r>
            <a:r>
              <a:rPr lang="el-GR" dirty="0" smtClean="0"/>
              <a:t>τους δίνει ως αποτέλεσμα την πληροφορία (</a:t>
            </a:r>
            <a:r>
              <a:rPr lang="el-GR" dirty="0" err="1" smtClean="0"/>
              <a:t>informat</a:t>
            </a:r>
            <a:r>
              <a:rPr lang="en-US" dirty="0" smtClean="0"/>
              <a:t>ion).</a:t>
            </a:r>
          </a:p>
          <a:p>
            <a:r>
              <a:rPr lang="el-GR" dirty="0" smtClean="0"/>
              <a:t> Ο </a:t>
            </a:r>
            <a:r>
              <a:rPr lang="el-GR" dirty="0" smtClean="0">
                <a:solidFill>
                  <a:srgbClr val="FF0000"/>
                </a:solidFill>
              </a:rPr>
              <a:t>αλγόριθμος</a:t>
            </a:r>
            <a:r>
              <a:rPr lang="el-GR" dirty="0" smtClean="0"/>
              <a:t> είναι το μέσο για την παραγωγή πληροφορίας από τα δεδομένα. Με βάση τις δεδομένες πληροφορίες λαμβάνονται διάφορες αποφάσεις και γίνονται ενέργειες. Στη συνέχεια αυτές οι ενέργειες παράγουν νέα δεδομένα, νέες πληροφορίες, νέες </a:t>
            </a:r>
            <a:r>
              <a:rPr lang="el-GR" dirty="0" smtClean="0"/>
              <a:t>αποφάσεις</a:t>
            </a:r>
            <a:r>
              <a:rPr lang="el-GR" dirty="0" smtClean="0"/>
              <a:t>, νέες </a:t>
            </a:r>
            <a:r>
              <a:rPr lang="el-GR" dirty="0" smtClean="0"/>
              <a:t>ενέργειες.</a:t>
            </a:r>
            <a:endParaRPr lang="en-US"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5286388"/>
            <a:ext cx="8183880" cy="748652"/>
          </a:xfrm>
        </p:spPr>
        <p:txBody>
          <a:bodyPr/>
          <a:lstStyle/>
          <a:p>
            <a:r>
              <a:rPr lang="el-GR" dirty="0" smtClean="0"/>
              <a:t>ΜΟΝΟΔΙΑΣΤΑΤΟΙ ΠΙΝΑΚΕΣ</a:t>
            </a:r>
            <a:endParaRPr lang="el-GR" dirty="0"/>
          </a:p>
        </p:txBody>
      </p:sp>
      <p:sp>
        <p:nvSpPr>
          <p:cNvPr id="3" name="2 - Θέση κειμένου"/>
          <p:cNvSpPr>
            <a:spLocks noGrp="1"/>
          </p:cNvSpPr>
          <p:nvPr>
            <p:ph type="body" idx="1"/>
          </p:nvPr>
        </p:nvSpPr>
        <p:spPr>
          <a:xfrm>
            <a:off x="785786" y="1142984"/>
            <a:ext cx="7500990" cy="792162"/>
          </a:xfrm>
        </p:spPr>
        <p:txBody>
          <a:bodyPr>
            <a:noAutofit/>
          </a:bodyPr>
          <a:lstStyle/>
          <a:p>
            <a:r>
              <a:rPr lang="el-GR" sz="1600" dirty="0" smtClean="0"/>
              <a:t>Η συγχώνευση είναι μια από τις βασικές επεξεργασίες σε πίνακες. Σκοπός της είναι η δημιουργία ενός πίνακα από τα δεδομένα δύο πινάκων.</a:t>
            </a:r>
            <a:endParaRPr lang="el-GR" sz="1600" dirty="0"/>
          </a:p>
        </p:txBody>
      </p:sp>
      <p:sp>
        <p:nvSpPr>
          <p:cNvPr id="4" name="3 - Θέση κειμένου"/>
          <p:cNvSpPr>
            <a:spLocks noGrp="1"/>
          </p:cNvSpPr>
          <p:nvPr>
            <p:ph type="body" sz="half" idx="3"/>
          </p:nvPr>
        </p:nvSpPr>
        <p:spPr>
          <a:xfrm>
            <a:off x="2143108" y="500042"/>
            <a:ext cx="5214974" cy="642942"/>
          </a:xfrm>
        </p:spPr>
        <p:txBody>
          <a:bodyPr>
            <a:normAutofit/>
          </a:bodyPr>
          <a:lstStyle/>
          <a:p>
            <a:pPr algn="ctr"/>
            <a:r>
              <a:rPr lang="el-GR" dirty="0" smtClean="0">
                <a:solidFill>
                  <a:srgbClr val="FF0000"/>
                </a:solidFill>
              </a:rPr>
              <a:t>ΣΥΓΧΩΝΕΥΣΗ ΠΙΝΑΚΩΝ</a:t>
            </a:r>
            <a:endParaRPr lang="el-GR" dirty="0">
              <a:solidFill>
                <a:srgbClr val="FF0000"/>
              </a:solidFill>
            </a:endParaRPr>
          </a:p>
        </p:txBody>
      </p:sp>
      <p:sp>
        <p:nvSpPr>
          <p:cNvPr id="6" name="5 - Θέση περιεχομένου"/>
          <p:cNvSpPr>
            <a:spLocks noGrp="1"/>
          </p:cNvSpPr>
          <p:nvPr>
            <p:ph sz="quarter" idx="4"/>
          </p:nvPr>
        </p:nvSpPr>
        <p:spPr>
          <a:xfrm>
            <a:off x="857224" y="2786058"/>
            <a:ext cx="4786346" cy="3071834"/>
          </a:xfrm>
        </p:spPr>
        <p:txBody>
          <a:bodyPr>
            <a:normAutofit fontScale="62500" lnSpcReduction="20000"/>
          </a:bodyPr>
          <a:lstStyle/>
          <a:p>
            <a:r>
              <a:rPr lang="el-GR" b="1" dirty="0" smtClean="0"/>
              <a:t>Για</a:t>
            </a:r>
            <a:r>
              <a:rPr lang="el-GR" dirty="0" smtClean="0"/>
              <a:t> Ι </a:t>
            </a:r>
            <a:r>
              <a:rPr lang="el-GR" b="1" dirty="0" smtClean="0"/>
              <a:t>από</a:t>
            </a:r>
            <a:r>
              <a:rPr lang="el-GR" dirty="0" smtClean="0"/>
              <a:t> 1 </a:t>
            </a:r>
            <a:r>
              <a:rPr lang="el-GR" b="1" dirty="0" smtClean="0"/>
              <a:t>μέχρι</a:t>
            </a:r>
            <a:r>
              <a:rPr lang="el-GR" dirty="0" smtClean="0"/>
              <a:t>  25</a:t>
            </a:r>
            <a:br>
              <a:rPr lang="el-GR" dirty="0" smtClean="0"/>
            </a:br>
            <a:r>
              <a:rPr lang="el-GR" dirty="0" smtClean="0"/>
              <a:t>    Γ[Ι]</a:t>
            </a:r>
            <a:r>
              <a:rPr lang="el-GR" b="1" dirty="0" err="1" smtClean="0"/>
              <a:t>←</a:t>
            </a:r>
            <a:r>
              <a:rPr lang="el-GR" dirty="0" err="1" smtClean="0"/>
              <a:t>A</a:t>
            </a:r>
            <a:r>
              <a:rPr lang="el-GR" b="1" dirty="0" smtClean="0"/>
              <a:t>[</a:t>
            </a:r>
            <a:r>
              <a:rPr lang="el-GR" dirty="0" smtClean="0"/>
              <a:t>I</a:t>
            </a:r>
            <a:r>
              <a:rPr lang="el-GR" b="1" dirty="0" smtClean="0"/>
              <a:t>]</a:t>
            </a:r>
            <a:r>
              <a:rPr lang="el-GR" dirty="0" smtClean="0"/>
              <a:t/>
            </a:r>
            <a:br>
              <a:rPr lang="el-GR" dirty="0" smtClean="0"/>
            </a:br>
            <a:r>
              <a:rPr lang="el-GR" b="1" dirty="0" err="1" smtClean="0"/>
              <a:t>Τέλος_επανάληψης</a:t>
            </a:r>
            <a:endParaRPr lang="el-GR" b="1" dirty="0" smtClean="0"/>
          </a:p>
          <a:p>
            <a:endParaRPr lang="el-GR" b="1" dirty="0" smtClean="0"/>
          </a:p>
          <a:p>
            <a:r>
              <a:rPr lang="el-GR" b="1" dirty="0" smtClean="0"/>
              <a:t>Κ ←25</a:t>
            </a:r>
          </a:p>
          <a:p>
            <a:r>
              <a:rPr lang="el-GR" b="1" dirty="0" smtClean="0"/>
              <a:t>Για</a:t>
            </a:r>
            <a:r>
              <a:rPr lang="el-GR" dirty="0" smtClean="0"/>
              <a:t> Ι </a:t>
            </a:r>
            <a:r>
              <a:rPr lang="el-GR" b="1" dirty="0" smtClean="0"/>
              <a:t>από</a:t>
            </a:r>
            <a:r>
              <a:rPr lang="el-GR" dirty="0" smtClean="0"/>
              <a:t> 1 </a:t>
            </a:r>
            <a:r>
              <a:rPr lang="el-GR" b="1" dirty="0" smtClean="0"/>
              <a:t>μέχρι</a:t>
            </a:r>
            <a:r>
              <a:rPr lang="el-GR" dirty="0" smtClean="0"/>
              <a:t>  21</a:t>
            </a:r>
            <a:br>
              <a:rPr lang="el-GR" dirty="0" smtClean="0"/>
            </a:br>
            <a:r>
              <a:rPr lang="el-GR" dirty="0" smtClean="0"/>
              <a:t>    Γ[Ι+Κ]</a:t>
            </a:r>
            <a:r>
              <a:rPr lang="el-GR" b="1" dirty="0" err="1" smtClean="0"/>
              <a:t>←</a:t>
            </a:r>
            <a:r>
              <a:rPr lang="el-GR" dirty="0" err="1" smtClean="0"/>
              <a:t>Β</a:t>
            </a:r>
            <a:r>
              <a:rPr lang="el-GR" b="1" dirty="0" smtClean="0"/>
              <a:t>[</a:t>
            </a:r>
            <a:r>
              <a:rPr lang="el-GR" dirty="0" smtClean="0"/>
              <a:t>I</a:t>
            </a:r>
            <a:r>
              <a:rPr lang="el-GR" b="1" dirty="0" smtClean="0"/>
              <a:t>]</a:t>
            </a:r>
            <a:r>
              <a:rPr lang="el-GR" dirty="0" smtClean="0"/>
              <a:t/>
            </a:r>
            <a:br>
              <a:rPr lang="el-GR" dirty="0" smtClean="0"/>
            </a:br>
            <a:r>
              <a:rPr lang="el-GR" b="1" dirty="0" err="1" smtClean="0"/>
              <a:t>Τέλος_επανάληψης</a:t>
            </a:r>
            <a:endParaRPr lang="el-GR" b="1" dirty="0" smtClean="0"/>
          </a:p>
          <a:p>
            <a:endParaRPr lang="el-GR" b="1" dirty="0" smtClean="0"/>
          </a:p>
          <a:p>
            <a:r>
              <a:rPr lang="el-GR" b="1" dirty="0" smtClean="0"/>
              <a:t>Για</a:t>
            </a:r>
            <a:r>
              <a:rPr lang="el-GR" dirty="0" smtClean="0"/>
              <a:t> Ι </a:t>
            </a:r>
            <a:r>
              <a:rPr lang="el-GR" b="1" dirty="0" smtClean="0"/>
              <a:t>από</a:t>
            </a:r>
            <a:r>
              <a:rPr lang="el-GR" dirty="0" smtClean="0"/>
              <a:t> 1 </a:t>
            </a:r>
            <a:r>
              <a:rPr lang="el-GR" b="1" dirty="0" smtClean="0"/>
              <a:t>μέχρι</a:t>
            </a:r>
            <a:r>
              <a:rPr lang="el-GR" dirty="0" smtClean="0"/>
              <a:t>  46</a:t>
            </a:r>
            <a:br>
              <a:rPr lang="el-GR" dirty="0" smtClean="0"/>
            </a:br>
            <a:r>
              <a:rPr lang="el-GR" dirty="0" smtClean="0"/>
              <a:t>    ΓΡΑΨΕ, Γ</a:t>
            </a:r>
            <a:r>
              <a:rPr lang="el-GR" b="1" dirty="0" smtClean="0"/>
              <a:t>[</a:t>
            </a:r>
            <a:r>
              <a:rPr lang="el-GR" dirty="0" smtClean="0"/>
              <a:t>I</a:t>
            </a:r>
            <a:r>
              <a:rPr lang="el-GR" b="1" dirty="0" smtClean="0"/>
              <a:t>]</a:t>
            </a:r>
            <a:r>
              <a:rPr lang="el-GR" dirty="0" smtClean="0"/>
              <a:t/>
            </a:r>
            <a:br>
              <a:rPr lang="el-GR" dirty="0" smtClean="0"/>
            </a:br>
            <a:r>
              <a:rPr lang="el-GR" b="1" dirty="0" err="1" smtClean="0"/>
              <a:t>Τέλος_επανάληψης</a:t>
            </a:r>
            <a:endParaRPr lang="el-GR" b="1" dirty="0" smtClean="0"/>
          </a:p>
          <a:p>
            <a:r>
              <a:rPr lang="el-GR" dirty="0" smtClean="0"/>
              <a:t/>
            </a:r>
            <a:br>
              <a:rPr lang="el-GR" dirty="0" smtClean="0"/>
            </a:br>
            <a:endParaRPr lang="el-GR" dirty="0"/>
          </a:p>
        </p:txBody>
      </p:sp>
      <p:sp>
        <p:nvSpPr>
          <p:cNvPr id="7" name="2 - Θέση κειμένου"/>
          <p:cNvSpPr txBox="1">
            <a:spLocks/>
          </p:cNvSpPr>
          <p:nvPr/>
        </p:nvSpPr>
        <p:spPr>
          <a:xfrm>
            <a:off x="785786" y="1928802"/>
            <a:ext cx="7643866" cy="792162"/>
          </a:xfrm>
          <a:prstGeom prst="rect">
            <a:avLst/>
          </a:prstGeom>
        </p:spPr>
        <p:txBody>
          <a:bodyPr vert="horz" lIns="146304" tIns="91440" anchor="ctr">
            <a:normAutofit fontScale="62500" lnSpcReduction="20000"/>
          </a:bodyPr>
          <a:lstStyle/>
          <a:p>
            <a:pPr marL="0" marR="0" lvl="0" indent="0" algn="l" defTabSz="914400" rtl="0" eaLnBrk="1" fontAlgn="auto" latinLnBrk="0" hangingPunct="1">
              <a:lnSpc>
                <a:spcPct val="100000"/>
              </a:lnSpc>
              <a:spcBef>
                <a:spcPts val="250"/>
              </a:spcBef>
              <a:spcAft>
                <a:spcPts val="0"/>
              </a:spcAft>
              <a:buClr>
                <a:schemeClr val="accent1"/>
              </a:buClr>
              <a:buSzPct val="80000"/>
              <a:buFont typeface="Wingdings 2"/>
              <a:buNone/>
              <a:tabLst/>
              <a:defRPr/>
            </a:pPr>
            <a:r>
              <a:rPr lang="el-GR" sz="2400" b="1" dirty="0" smtClean="0"/>
              <a:t>Έστω πίνακας Α[25] με ονόματα του 1</a:t>
            </a:r>
            <a:r>
              <a:rPr lang="el-GR" sz="2400" b="1" baseline="30000" dirty="0" smtClean="0"/>
              <a:t>ου</a:t>
            </a:r>
            <a:r>
              <a:rPr lang="el-GR" sz="2400" b="1" dirty="0" smtClean="0"/>
              <a:t> τμήματος πληροφορικής και πίνακας Β[21] με τα ονόματα του 2</a:t>
            </a:r>
            <a:r>
              <a:rPr lang="el-GR" sz="2400" b="1" baseline="30000" dirty="0" smtClean="0"/>
              <a:t>ου</a:t>
            </a:r>
            <a:r>
              <a:rPr lang="el-GR" sz="2400" b="1" dirty="0" smtClean="0"/>
              <a:t> τμήματος .Να δημιουργηθεί πίνακας με τα </a:t>
            </a:r>
            <a:r>
              <a:rPr lang="el-GR" sz="2200" b="1" dirty="0" smtClean="0"/>
              <a:t>ονόματα</a:t>
            </a:r>
            <a:r>
              <a:rPr lang="el-GR" sz="2400" b="1" dirty="0" smtClean="0"/>
              <a:t> και των δύο τμημάτων.</a:t>
            </a:r>
            <a:endParaRPr kumimoji="0" lang="el-GR" sz="2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anim calcmode="lin" valueType="num">
                                      <p:cBhvr additive="base">
                                        <p:cTn id="31"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3" end="3"/>
                                            </p:txEl>
                                          </p:spTgt>
                                        </p:tgtEl>
                                        <p:attrNameLst>
                                          <p:attrName>style.visibility</p:attrName>
                                        </p:attrNameLst>
                                      </p:cBhvr>
                                      <p:to>
                                        <p:strVal val="visible"/>
                                      </p:to>
                                    </p:set>
                                    <p:anim calcmode="lin" valueType="num">
                                      <p:cBhvr additive="base">
                                        <p:cTn id="37"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5" end="5"/>
                                            </p:txEl>
                                          </p:spTgt>
                                        </p:tgtEl>
                                        <p:attrNameLst>
                                          <p:attrName>style.visibility</p:attrName>
                                        </p:attrNameLst>
                                      </p:cBhvr>
                                      <p:to>
                                        <p:strVal val="visible"/>
                                      </p:to>
                                    </p:set>
                                    <p:anim calcmode="lin" valueType="num">
                                      <p:cBhvr additive="base">
                                        <p:cTn id="43"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6" end="6"/>
                                            </p:txEl>
                                          </p:spTgt>
                                        </p:tgtEl>
                                        <p:attrNameLst>
                                          <p:attrName>style.visibility</p:attrName>
                                        </p:attrNameLst>
                                      </p:cBhvr>
                                      <p:to>
                                        <p:strVal val="visible"/>
                                      </p:to>
                                    </p:set>
                                    <p:anim calcmode="lin" valueType="num">
                                      <p:cBhvr additive="base">
                                        <p:cTn id="49"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6" grpId="0" build="p"/>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ΜΟΝΟΔΙΑΣΤΑΤΟΙ ΠΙΝΑΚΕΣ</a:t>
            </a:r>
            <a:endParaRPr lang="el-GR" dirty="0"/>
          </a:p>
        </p:txBody>
      </p:sp>
      <p:sp>
        <p:nvSpPr>
          <p:cNvPr id="4" name="3 - Θέση κειμένου"/>
          <p:cNvSpPr>
            <a:spLocks noGrp="1"/>
          </p:cNvSpPr>
          <p:nvPr>
            <p:ph type="body" sz="half" idx="3"/>
          </p:nvPr>
        </p:nvSpPr>
        <p:spPr>
          <a:xfrm>
            <a:off x="500034" y="1142984"/>
            <a:ext cx="8072494" cy="571504"/>
          </a:xfrm>
        </p:spPr>
        <p:txBody>
          <a:bodyPr>
            <a:normAutofit fontScale="92500"/>
          </a:bodyPr>
          <a:lstStyle/>
          <a:p>
            <a:r>
              <a:rPr lang="el-GR" dirty="0" smtClean="0"/>
              <a:t>Έστω ότι οι πίνακες Α και Β είναι ταξινομημένοι</a:t>
            </a:r>
            <a:endParaRPr lang="el-GR" dirty="0"/>
          </a:p>
        </p:txBody>
      </p:sp>
      <p:sp>
        <p:nvSpPr>
          <p:cNvPr id="5" name="4 - Θέση περιεχομένου"/>
          <p:cNvSpPr>
            <a:spLocks noGrp="1"/>
          </p:cNvSpPr>
          <p:nvPr>
            <p:ph sz="quarter" idx="2"/>
          </p:nvPr>
        </p:nvSpPr>
        <p:spPr>
          <a:xfrm>
            <a:off x="357158" y="1714488"/>
            <a:ext cx="4786346" cy="3786214"/>
          </a:xfrm>
        </p:spPr>
        <p:txBody>
          <a:bodyPr>
            <a:noAutofit/>
          </a:bodyPr>
          <a:lstStyle/>
          <a:p>
            <a:r>
              <a:rPr lang="el-GR" sz="1800" dirty="0" smtClean="0"/>
              <a:t>Ι</a:t>
            </a:r>
            <a:r>
              <a:rPr lang="el-GR" sz="1800" b="1" dirty="0" smtClean="0"/>
              <a:t> ←1</a:t>
            </a:r>
          </a:p>
          <a:p>
            <a:r>
              <a:rPr lang="en-US" sz="1800" b="1" dirty="0" smtClean="0"/>
              <a:t>J</a:t>
            </a:r>
            <a:r>
              <a:rPr lang="el-GR" sz="1800" b="1" dirty="0" smtClean="0"/>
              <a:t> ←</a:t>
            </a:r>
            <a:r>
              <a:rPr lang="en-US" sz="1800" b="1" dirty="0" smtClean="0"/>
              <a:t>1</a:t>
            </a:r>
          </a:p>
          <a:p>
            <a:r>
              <a:rPr lang="en-US" sz="1800" b="1" dirty="0" smtClean="0"/>
              <a:t>K</a:t>
            </a:r>
            <a:r>
              <a:rPr lang="el-GR" sz="1800" b="1" dirty="0" smtClean="0"/>
              <a:t> ←</a:t>
            </a:r>
            <a:r>
              <a:rPr lang="en-US" sz="1800" b="1" dirty="0" smtClean="0"/>
              <a:t>1</a:t>
            </a:r>
          </a:p>
          <a:p>
            <a:r>
              <a:rPr lang="el-GR" sz="1800" b="1" dirty="0" smtClean="0"/>
              <a:t>Όσο</a:t>
            </a:r>
            <a:r>
              <a:rPr lang="el-GR" sz="1800" dirty="0" smtClean="0"/>
              <a:t> Ι</a:t>
            </a:r>
            <a:r>
              <a:rPr lang="el-GR" sz="1800" b="1" dirty="0" smtClean="0"/>
              <a:t>&lt;=</a:t>
            </a:r>
            <a:r>
              <a:rPr lang="en-US" sz="1800" dirty="0" smtClean="0"/>
              <a:t>25</a:t>
            </a:r>
            <a:r>
              <a:rPr lang="el-GR" sz="1800" dirty="0" smtClean="0"/>
              <a:t> </a:t>
            </a:r>
            <a:r>
              <a:rPr lang="el-GR" sz="1800" b="1" dirty="0" smtClean="0"/>
              <a:t>και</a:t>
            </a:r>
            <a:r>
              <a:rPr lang="el-GR" sz="1800" dirty="0" smtClean="0"/>
              <a:t> </a:t>
            </a:r>
            <a:r>
              <a:rPr lang="en-US" sz="1800" dirty="0" smtClean="0"/>
              <a:t>J&lt;=21</a:t>
            </a:r>
            <a:r>
              <a:rPr lang="el-GR" sz="1800" dirty="0" smtClean="0"/>
              <a:t> </a:t>
            </a:r>
            <a:r>
              <a:rPr lang="el-GR" sz="1800" b="1" dirty="0" smtClean="0"/>
              <a:t>επανάλαβε</a:t>
            </a:r>
            <a:r>
              <a:rPr lang="el-GR" sz="1800" dirty="0" smtClean="0"/>
              <a:t/>
            </a:r>
            <a:br>
              <a:rPr lang="el-GR" sz="1800" dirty="0" smtClean="0"/>
            </a:br>
            <a:r>
              <a:rPr lang="el-GR" sz="1800" dirty="0" smtClean="0"/>
              <a:t>       </a:t>
            </a:r>
            <a:r>
              <a:rPr lang="el-GR" sz="1800" b="1" dirty="0" smtClean="0"/>
              <a:t>Αν</a:t>
            </a:r>
            <a:r>
              <a:rPr lang="el-GR" sz="1800" dirty="0" smtClean="0"/>
              <a:t> Α</a:t>
            </a:r>
            <a:r>
              <a:rPr lang="el-GR" sz="1800" b="1" dirty="0" smtClean="0"/>
              <a:t>[</a:t>
            </a:r>
            <a:r>
              <a:rPr lang="el-GR" sz="1800" dirty="0" smtClean="0"/>
              <a:t>Ι</a:t>
            </a:r>
            <a:r>
              <a:rPr lang="el-GR" sz="1800" b="1" dirty="0" smtClean="0"/>
              <a:t>]</a:t>
            </a:r>
            <a:r>
              <a:rPr lang="en-US" sz="1800" b="1" dirty="0" smtClean="0"/>
              <a:t>&lt; B[J] </a:t>
            </a:r>
            <a:r>
              <a:rPr lang="el-GR" sz="1800" b="1" dirty="0" smtClean="0"/>
              <a:t>τότε</a:t>
            </a:r>
            <a:r>
              <a:rPr lang="el-GR" sz="1800" dirty="0" smtClean="0"/>
              <a:t/>
            </a:r>
            <a:br>
              <a:rPr lang="el-GR" sz="1800" dirty="0" smtClean="0"/>
            </a:br>
            <a:r>
              <a:rPr lang="el-GR" sz="1800" dirty="0" smtClean="0"/>
              <a:t>          Γ</a:t>
            </a:r>
            <a:r>
              <a:rPr lang="en-US" sz="1800" dirty="0" smtClean="0"/>
              <a:t>[K]</a:t>
            </a:r>
            <a:r>
              <a:rPr lang="el-GR" sz="1800" b="1" dirty="0" smtClean="0"/>
              <a:t>←</a:t>
            </a:r>
            <a:r>
              <a:rPr lang="en-US" sz="1800" b="1" dirty="0" smtClean="0"/>
              <a:t>A[I]</a:t>
            </a:r>
            <a:r>
              <a:rPr lang="el-GR" sz="1800" dirty="0" smtClean="0"/>
              <a:t/>
            </a:r>
            <a:br>
              <a:rPr lang="el-GR" sz="1800" dirty="0" smtClean="0"/>
            </a:br>
            <a:r>
              <a:rPr lang="el-GR" sz="1800" dirty="0" smtClean="0"/>
              <a:t>          Ι</a:t>
            </a:r>
            <a:r>
              <a:rPr lang="el-GR" sz="1800" b="1" dirty="0" smtClean="0"/>
              <a:t>←</a:t>
            </a:r>
            <a:r>
              <a:rPr lang="el-GR" sz="1800" dirty="0" smtClean="0"/>
              <a:t>Ι</a:t>
            </a:r>
            <a:r>
              <a:rPr lang="el-GR" sz="1800" b="1" dirty="0" smtClean="0"/>
              <a:t>+</a:t>
            </a:r>
            <a:r>
              <a:rPr lang="el-GR" sz="1800" dirty="0" smtClean="0"/>
              <a:t>1</a:t>
            </a:r>
            <a:br>
              <a:rPr lang="el-GR" sz="1800" dirty="0" smtClean="0"/>
            </a:br>
            <a:r>
              <a:rPr lang="el-GR" sz="1800" dirty="0" smtClean="0"/>
              <a:t>       </a:t>
            </a:r>
            <a:r>
              <a:rPr lang="el-GR" sz="1800" b="1" dirty="0" smtClean="0"/>
              <a:t>αλλιώς</a:t>
            </a:r>
            <a:r>
              <a:rPr lang="el-GR" sz="1800" dirty="0" smtClean="0"/>
              <a:t/>
            </a:r>
            <a:br>
              <a:rPr lang="el-GR" sz="1800" dirty="0" smtClean="0"/>
            </a:br>
            <a:r>
              <a:rPr lang="el-GR" sz="1800" dirty="0" smtClean="0"/>
              <a:t>          Γ</a:t>
            </a:r>
            <a:r>
              <a:rPr lang="en-US" sz="1800" dirty="0" smtClean="0"/>
              <a:t>[K]</a:t>
            </a:r>
            <a:r>
              <a:rPr lang="el-GR" sz="1800" b="1" dirty="0" err="1" smtClean="0"/>
              <a:t>←Β</a:t>
            </a:r>
            <a:r>
              <a:rPr lang="en-US" sz="1800" b="1" dirty="0" smtClean="0"/>
              <a:t>[J]</a:t>
            </a:r>
            <a:r>
              <a:rPr lang="el-GR" sz="1800" dirty="0" smtClean="0"/>
              <a:t/>
            </a:r>
            <a:br>
              <a:rPr lang="el-GR" sz="1800" dirty="0" smtClean="0"/>
            </a:br>
            <a:r>
              <a:rPr lang="el-GR" sz="1800" dirty="0" smtClean="0"/>
              <a:t>          </a:t>
            </a:r>
            <a:r>
              <a:rPr lang="en-US" sz="1800" dirty="0" smtClean="0"/>
              <a:t>J</a:t>
            </a:r>
            <a:r>
              <a:rPr lang="el-GR" sz="1800" b="1" dirty="0" smtClean="0"/>
              <a:t>←</a:t>
            </a:r>
            <a:r>
              <a:rPr lang="en-US" sz="1800" dirty="0" smtClean="0"/>
              <a:t>J</a:t>
            </a:r>
            <a:r>
              <a:rPr lang="el-GR" sz="1800" b="1" dirty="0" smtClean="0"/>
              <a:t>+</a:t>
            </a:r>
            <a:r>
              <a:rPr lang="el-GR" sz="1800" dirty="0" smtClean="0"/>
              <a:t>1 </a:t>
            </a:r>
            <a:br>
              <a:rPr lang="el-GR" sz="1800" dirty="0" smtClean="0"/>
            </a:br>
            <a:r>
              <a:rPr lang="el-GR" sz="1800" dirty="0" smtClean="0"/>
              <a:t>       </a:t>
            </a:r>
            <a:r>
              <a:rPr lang="el-GR" sz="1800" b="1" dirty="0" err="1" smtClean="0"/>
              <a:t>Τέλος_αν</a:t>
            </a:r>
            <a:endParaRPr lang="en-US" sz="1800" b="1" dirty="0" smtClean="0"/>
          </a:p>
          <a:p>
            <a:r>
              <a:rPr lang="el-GR" sz="1800" dirty="0" smtClean="0"/>
              <a:t> </a:t>
            </a:r>
            <a:r>
              <a:rPr lang="en-US" sz="1800" dirty="0" smtClean="0"/>
              <a:t>K</a:t>
            </a:r>
            <a:r>
              <a:rPr lang="el-GR" sz="1800" b="1" dirty="0" smtClean="0"/>
              <a:t>←</a:t>
            </a:r>
            <a:r>
              <a:rPr lang="en-US" sz="1800" dirty="0" smtClean="0"/>
              <a:t>K</a:t>
            </a:r>
            <a:r>
              <a:rPr lang="el-GR" sz="1800" b="1" dirty="0" smtClean="0"/>
              <a:t>+</a:t>
            </a:r>
            <a:r>
              <a:rPr lang="el-GR" sz="1800" dirty="0" smtClean="0"/>
              <a:t>1 </a:t>
            </a:r>
            <a:br>
              <a:rPr lang="el-GR" sz="1800" dirty="0" smtClean="0"/>
            </a:br>
            <a:r>
              <a:rPr lang="el-GR" sz="1800" dirty="0" smtClean="0"/>
              <a:t> </a:t>
            </a:r>
            <a:r>
              <a:rPr lang="el-GR" sz="1800" b="1" dirty="0" err="1" smtClean="0"/>
              <a:t>Τέλος_επανάληψης</a:t>
            </a:r>
            <a:endParaRPr lang="el-GR" sz="1800" b="1" dirty="0" smtClean="0"/>
          </a:p>
          <a:p>
            <a:endParaRPr lang="el-GR" sz="1800" dirty="0"/>
          </a:p>
        </p:txBody>
      </p:sp>
      <p:sp>
        <p:nvSpPr>
          <p:cNvPr id="7" name="3 - Θέση κειμένου"/>
          <p:cNvSpPr>
            <a:spLocks noGrp="1"/>
          </p:cNvSpPr>
          <p:nvPr>
            <p:ph type="body" idx="1"/>
          </p:nvPr>
        </p:nvSpPr>
        <p:spPr>
          <a:xfrm>
            <a:off x="607224" y="579438"/>
            <a:ext cx="7822428" cy="563546"/>
          </a:xfrm>
        </p:spPr>
        <p:txBody>
          <a:bodyPr>
            <a:normAutofit/>
          </a:bodyPr>
          <a:lstStyle/>
          <a:p>
            <a:pPr algn="ctr"/>
            <a:r>
              <a:rPr lang="el-GR" dirty="0" smtClean="0">
                <a:solidFill>
                  <a:srgbClr val="FF0000"/>
                </a:solidFill>
              </a:rPr>
              <a:t>ΣΥΓΧΩΝΕΥΣΗ ΠΙΝΑΚΩΝ</a:t>
            </a:r>
            <a:endParaRPr lang="el-GR" dirty="0">
              <a:solidFill>
                <a:srgbClr val="FF0000"/>
              </a:solidFill>
            </a:endParaRPr>
          </a:p>
        </p:txBody>
      </p:sp>
      <p:sp>
        <p:nvSpPr>
          <p:cNvPr id="9" name="4 - Θέση περιεχομένου"/>
          <p:cNvSpPr>
            <a:spLocks noGrp="1"/>
          </p:cNvSpPr>
          <p:nvPr>
            <p:ph sz="quarter" idx="2"/>
          </p:nvPr>
        </p:nvSpPr>
        <p:spPr>
          <a:xfrm>
            <a:off x="4857752" y="1714488"/>
            <a:ext cx="3929090" cy="3714776"/>
          </a:xfrm>
        </p:spPr>
        <p:txBody>
          <a:bodyPr>
            <a:noAutofit/>
          </a:bodyPr>
          <a:lstStyle/>
          <a:p>
            <a:r>
              <a:rPr lang="el-GR" sz="1800" b="1" dirty="0" smtClean="0"/>
              <a:t>Αν</a:t>
            </a:r>
            <a:r>
              <a:rPr lang="el-GR" sz="1800" dirty="0" smtClean="0"/>
              <a:t> Ι</a:t>
            </a:r>
            <a:r>
              <a:rPr lang="el-GR" sz="1800" b="1" dirty="0" smtClean="0"/>
              <a:t>&gt;25</a:t>
            </a:r>
            <a:r>
              <a:rPr lang="en-US" sz="1800" b="1" dirty="0" smtClean="0"/>
              <a:t> </a:t>
            </a:r>
            <a:r>
              <a:rPr lang="el-GR" sz="1800" b="1" dirty="0" smtClean="0"/>
              <a:t>τότε</a:t>
            </a:r>
            <a:r>
              <a:rPr lang="el-GR" sz="1800" dirty="0" smtClean="0"/>
              <a:t/>
            </a:r>
            <a:br>
              <a:rPr lang="el-GR" sz="1800" dirty="0" smtClean="0"/>
            </a:br>
            <a:r>
              <a:rPr lang="el-GR" sz="1800" dirty="0" smtClean="0"/>
              <a:t>  </a:t>
            </a:r>
            <a:r>
              <a:rPr lang="el-GR" sz="1800" b="1" dirty="0" smtClean="0"/>
              <a:t>Για</a:t>
            </a:r>
            <a:r>
              <a:rPr lang="el-GR" sz="1800" dirty="0" smtClean="0"/>
              <a:t> </a:t>
            </a:r>
            <a:r>
              <a:rPr lang="en-US" sz="1800" dirty="0" smtClean="0"/>
              <a:t>L</a:t>
            </a:r>
            <a:r>
              <a:rPr lang="el-GR" sz="1800" dirty="0" smtClean="0"/>
              <a:t> </a:t>
            </a:r>
            <a:r>
              <a:rPr lang="el-GR" sz="1800" b="1" dirty="0" smtClean="0"/>
              <a:t>από</a:t>
            </a:r>
            <a:r>
              <a:rPr lang="el-GR" sz="1800" dirty="0" smtClean="0"/>
              <a:t> </a:t>
            </a:r>
            <a:r>
              <a:rPr lang="en-US" sz="1800" dirty="0" smtClean="0"/>
              <a:t>J</a:t>
            </a:r>
            <a:r>
              <a:rPr lang="el-GR" sz="1800" dirty="0" smtClean="0"/>
              <a:t> </a:t>
            </a:r>
            <a:r>
              <a:rPr lang="el-GR" sz="1800" b="1" dirty="0" smtClean="0"/>
              <a:t>μέχρι</a:t>
            </a:r>
            <a:r>
              <a:rPr lang="el-GR" sz="1800" dirty="0" smtClean="0"/>
              <a:t>  25</a:t>
            </a:r>
            <a:br>
              <a:rPr lang="el-GR" sz="1800" dirty="0" smtClean="0"/>
            </a:br>
            <a:r>
              <a:rPr lang="el-GR" sz="1800" dirty="0" smtClean="0"/>
              <a:t>    Γ[</a:t>
            </a:r>
            <a:r>
              <a:rPr lang="en-US" sz="1800" dirty="0" smtClean="0"/>
              <a:t>K</a:t>
            </a:r>
            <a:r>
              <a:rPr lang="el-GR" sz="1800" dirty="0" smtClean="0"/>
              <a:t>]</a:t>
            </a:r>
            <a:r>
              <a:rPr lang="el-GR" sz="1800" b="1" dirty="0" smtClean="0"/>
              <a:t>←</a:t>
            </a:r>
            <a:r>
              <a:rPr lang="en-US" sz="1800" dirty="0" smtClean="0"/>
              <a:t>B</a:t>
            </a:r>
            <a:r>
              <a:rPr lang="el-GR" sz="1800" b="1" dirty="0" smtClean="0"/>
              <a:t>[</a:t>
            </a:r>
            <a:r>
              <a:rPr lang="en-US" sz="1800" dirty="0" smtClean="0"/>
              <a:t>L</a:t>
            </a:r>
            <a:r>
              <a:rPr lang="el-GR" sz="1800" b="1" dirty="0" smtClean="0"/>
              <a:t>]</a:t>
            </a:r>
            <a:endParaRPr lang="en-US" sz="1800" b="1" dirty="0" smtClean="0"/>
          </a:p>
          <a:p>
            <a:r>
              <a:rPr lang="en-US" sz="1800" dirty="0" smtClean="0"/>
              <a:t>    K</a:t>
            </a:r>
            <a:r>
              <a:rPr lang="el-GR" sz="1800" b="1" dirty="0" smtClean="0"/>
              <a:t>←</a:t>
            </a:r>
            <a:r>
              <a:rPr lang="en-US" sz="1800" dirty="0" smtClean="0"/>
              <a:t>K</a:t>
            </a:r>
            <a:r>
              <a:rPr lang="el-GR" sz="1800" b="1" dirty="0" smtClean="0"/>
              <a:t>+</a:t>
            </a:r>
            <a:r>
              <a:rPr lang="el-GR" sz="1800" dirty="0" smtClean="0"/>
              <a:t>1 </a:t>
            </a:r>
            <a:br>
              <a:rPr lang="el-GR" sz="1800" dirty="0" smtClean="0"/>
            </a:br>
            <a:r>
              <a:rPr lang="en-US" sz="1800" dirty="0" smtClean="0"/>
              <a:t>  </a:t>
            </a:r>
            <a:r>
              <a:rPr lang="el-GR" sz="1800" b="1" dirty="0" err="1" smtClean="0"/>
              <a:t>Τέλος_επανάληψης</a:t>
            </a:r>
            <a:endParaRPr lang="el-GR" sz="1800" b="1" dirty="0" smtClean="0"/>
          </a:p>
          <a:p>
            <a:r>
              <a:rPr lang="el-GR" sz="1800" dirty="0" smtClean="0"/>
              <a:t> </a:t>
            </a:r>
            <a:r>
              <a:rPr lang="el-GR" sz="1800" b="1" dirty="0" smtClean="0"/>
              <a:t>αλλιώς</a:t>
            </a:r>
            <a:r>
              <a:rPr lang="el-GR" sz="1800" dirty="0" smtClean="0"/>
              <a:t/>
            </a:r>
            <a:br>
              <a:rPr lang="el-GR" sz="1800" dirty="0" smtClean="0"/>
            </a:br>
            <a:r>
              <a:rPr lang="el-GR" sz="1800" dirty="0" smtClean="0"/>
              <a:t>   </a:t>
            </a:r>
            <a:r>
              <a:rPr lang="el-GR" sz="1800" b="1" dirty="0" smtClean="0"/>
              <a:t>Για</a:t>
            </a:r>
            <a:r>
              <a:rPr lang="el-GR" sz="1800" dirty="0" smtClean="0"/>
              <a:t> </a:t>
            </a:r>
            <a:r>
              <a:rPr lang="en-US" sz="1800" dirty="0" smtClean="0"/>
              <a:t>J</a:t>
            </a:r>
            <a:r>
              <a:rPr lang="el-GR" sz="1800" dirty="0" smtClean="0"/>
              <a:t> </a:t>
            </a:r>
            <a:r>
              <a:rPr lang="el-GR" sz="1800" b="1" dirty="0" smtClean="0"/>
              <a:t>από</a:t>
            </a:r>
            <a:r>
              <a:rPr lang="el-GR" sz="1800" dirty="0" smtClean="0"/>
              <a:t> </a:t>
            </a:r>
            <a:r>
              <a:rPr lang="en-US" sz="1800" dirty="0" smtClean="0"/>
              <a:t>I</a:t>
            </a:r>
            <a:r>
              <a:rPr lang="el-GR" sz="1800" dirty="0" smtClean="0"/>
              <a:t> </a:t>
            </a:r>
            <a:r>
              <a:rPr lang="el-GR" sz="1800" b="1" dirty="0" smtClean="0"/>
              <a:t>μέχρι</a:t>
            </a:r>
            <a:r>
              <a:rPr lang="el-GR" sz="1800" dirty="0" smtClean="0"/>
              <a:t>  25</a:t>
            </a:r>
            <a:br>
              <a:rPr lang="el-GR" sz="1800" dirty="0" smtClean="0"/>
            </a:br>
            <a:r>
              <a:rPr lang="el-GR" sz="1800" dirty="0" smtClean="0"/>
              <a:t>    Γ[</a:t>
            </a:r>
            <a:r>
              <a:rPr lang="en-US" sz="1800" dirty="0" smtClean="0"/>
              <a:t>K</a:t>
            </a:r>
            <a:r>
              <a:rPr lang="el-GR" sz="1800" dirty="0" smtClean="0"/>
              <a:t>]</a:t>
            </a:r>
            <a:r>
              <a:rPr lang="el-GR" sz="1800" b="1" dirty="0" err="1" smtClean="0"/>
              <a:t>←</a:t>
            </a:r>
            <a:r>
              <a:rPr lang="el-GR" sz="1800" dirty="0" err="1" smtClean="0"/>
              <a:t>A</a:t>
            </a:r>
            <a:r>
              <a:rPr lang="el-GR" sz="1800" b="1" dirty="0" smtClean="0"/>
              <a:t>[</a:t>
            </a:r>
            <a:r>
              <a:rPr lang="en-US" sz="1800" dirty="0" smtClean="0"/>
              <a:t>J</a:t>
            </a:r>
            <a:r>
              <a:rPr lang="el-GR" sz="1800" b="1" dirty="0" smtClean="0"/>
              <a:t>]</a:t>
            </a:r>
            <a:endParaRPr lang="en-US" sz="1800" b="1" dirty="0" smtClean="0"/>
          </a:p>
          <a:p>
            <a:r>
              <a:rPr lang="en-US" sz="1800" dirty="0" smtClean="0"/>
              <a:t>    K</a:t>
            </a:r>
            <a:r>
              <a:rPr lang="el-GR" sz="1800" b="1" dirty="0" smtClean="0"/>
              <a:t>←</a:t>
            </a:r>
            <a:r>
              <a:rPr lang="en-US" sz="1800" dirty="0" smtClean="0"/>
              <a:t>K</a:t>
            </a:r>
            <a:r>
              <a:rPr lang="el-GR" sz="1800" b="1" dirty="0" smtClean="0"/>
              <a:t>+</a:t>
            </a:r>
            <a:r>
              <a:rPr lang="el-GR" sz="1800" dirty="0" smtClean="0"/>
              <a:t>1 </a:t>
            </a:r>
            <a:br>
              <a:rPr lang="el-GR" sz="1800" dirty="0" smtClean="0"/>
            </a:br>
            <a:r>
              <a:rPr lang="en-US" sz="1800" dirty="0" smtClean="0"/>
              <a:t>   </a:t>
            </a:r>
            <a:r>
              <a:rPr lang="el-GR" sz="1800" b="1" dirty="0" err="1" smtClean="0"/>
              <a:t>Τέλος_επανάληψης</a:t>
            </a:r>
            <a:endParaRPr lang="el-GR" sz="1800" b="1" dirty="0" smtClean="0"/>
          </a:p>
          <a:p>
            <a:r>
              <a:rPr lang="el-GR" sz="1800" dirty="0" smtClean="0"/>
              <a:t> </a:t>
            </a:r>
            <a:r>
              <a:rPr lang="el-GR" sz="1800" b="1" dirty="0" err="1" smtClean="0"/>
              <a:t>Τέλος_αν</a:t>
            </a:r>
            <a:endParaRPr lang="en-US" sz="1800" b="1" dirty="0" smtClean="0"/>
          </a:p>
          <a:p>
            <a:endParaRPr lang="el-G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anim calcmode="lin" valueType="num">
                                      <p:cBhvr additive="base">
                                        <p:cTn id="2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1" end="1"/>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 calcmode="lin" valueType="num">
                                      <p:cBhvr additive="base">
                                        <p:cTn id="2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xEl>
                                              <p:pRg st="3" end="3"/>
                                            </p:txEl>
                                          </p:spTgt>
                                        </p:tgtEl>
                                        <p:attrNameLst>
                                          <p:attrName>style.visibility</p:attrName>
                                        </p:attrNameLst>
                                      </p:cBhvr>
                                      <p:to>
                                        <p:strVal val="visible"/>
                                      </p:to>
                                    </p:set>
                                    <p:anim calcmode="lin" valueType="num">
                                      <p:cBhvr additive="base">
                                        <p:cTn id="3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3" end="3"/>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anim calcmode="lin" valueType="num">
                                      <p:cBhvr additive="base">
                                        <p:cTn id="3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xEl>
                                              <p:pRg st="0" end="0"/>
                                            </p:txEl>
                                          </p:spTgt>
                                        </p:tgtEl>
                                        <p:attrNameLst>
                                          <p:attrName>style.visibility</p:attrName>
                                        </p:attrNameLst>
                                      </p:cBhvr>
                                      <p:to>
                                        <p:strVal val="visible"/>
                                      </p:to>
                                    </p:set>
                                    <p:anim calcmode="lin" valueType="num">
                                      <p:cBhvr additive="base">
                                        <p:cTn id="43"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
                                            <p:txEl>
                                              <p:pRg st="0" end="0"/>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9">
                                            <p:txEl>
                                              <p:pRg st="1" end="1"/>
                                            </p:txEl>
                                          </p:spTgt>
                                        </p:tgtEl>
                                        <p:attrNameLst>
                                          <p:attrName>style.visibility</p:attrName>
                                        </p:attrNameLst>
                                      </p:cBhvr>
                                      <p:to>
                                        <p:strVal val="visible"/>
                                      </p:to>
                                    </p:set>
                                    <p:anim calcmode="lin" valueType="num">
                                      <p:cBhvr additive="base">
                                        <p:cTn id="47"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9">
                                            <p:txEl>
                                              <p:pRg st="2" end="2"/>
                                            </p:txEl>
                                          </p:spTgt>
                                        </p:tgtEl>
                                        <p:attrNameLst>
                                          <p:attrName>style.visibility</p:attrName>
                                        </p:attrNameLst>
                                      </p:cBhvr>
                                      <p:to>
                                        <p:strVal val="visible"/>
                                      </p:to>
                                    </p:set>
                                    <p:anim calcmode="lin" valueType="num">
                                      <p:cBhvr additive="base">
                                        <p:cTn id="53"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9">
                                            <p:txEl>
                                              <p:pRg st="2" end="2"/>
                                            </p:tx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9">
                                            <p:txEl>
                                              <p:pRg st="3" end="3"/>
                                            </p:txEl>
                                          </p:spTgt>
                                        </p:tgtEl>
                                        <p:attrNameLst>
                                          <p:attrName>style.visibility</p:attrName>
                                        </p:attrNameLst>
                                      </p:cBhvr>
                                      <p:to>
                                        <p:strVal val="visible"/>
                                      </p:to>
                                    </p:set>
                                    <p:anim calcmode="lin" valueType="num">
                                      <p:cBhvr additive="base">
                                        <p:cTn id="57"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9">
                                            <p:txEl>
                                              <p:pRg st="3" end="3"/>
                                            </p:txEl>
                                          </p:spTgt>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9">
                                            <p:txEl>
                                              <p:pRg st="4" end="4"/>
                                            </p:txEl>
                                          </p:spTgt>
                                        </p:tgtEl>
                                        <p:attrNameLst>
                                          <p:attrName>style.visibility</p:attrName>
                                        </p:attrNameLst>
                                      </p:cBhvr>
                                      <p:to>
                                        <p:strVal val="visible"/>
                                      </p:to>
                                    </p:set>
                                    <p:anim calcmode="lin" valueType="num">
                                      <p:cBhvr additive="base">
                                        <p:cTn id="61"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uiExpand="1" build="p"/>
      <p:bldP spid="7" grpId="0" build="p"/>
      <p:bldP spid="9"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ΔΙΣΔΙΑΣΤΑΤΟΙ ΠΙΝΑΚΕΣ</a:t>
            </a:r>
            <a:endParaRPr lang="el-GR" dirty="0"/>
          </a:p>
        </p:txBody>
      </p:sp>
      <p:sp>
        <p:nvSpPr>
          <p:cNvPr id="3" name="2 - Θέση κειμένου"/>
          <p:cNvSpPr>
            <a:spLocks noGrp="1"/>
          </p:cNvSpPr>
          <p:nvPr>
            <p:ph type="body" idx="1"/>
          </p:nvPr>
        </p:nvSpPr>
        <p:spPr/>
        <p:txBody>
          <a:bodyPr>
            <a:normAutofit fontScale="92500"/>
          </a:bodyPr>
          <a:lstStyle/>
          <a:p>
            <a:r>
              <a:rPr lang="el-GR" dirty="0" smtClean="0">
                <a:solidFill>
                  <a:srgbClr val="FF0000"/>
                </a:solidFill>
              </a:rPr>
              <a:t>ΓΕΜΙΣΜΑ</a:t>
            </a:r>
            <a:r>
              <a:rPr lang="el-GR" dirty="0" smtClean="0"/>
              <a:t> ΠΙΝΑΚΑ </a:t>
            </a:r>
            <a:r>
              <a:rPr lang="el-GR" dirty="0" err="1" smtClean="0"/>
              <a:t>ΝχΜ</a:t>
            </a:r>
            <a:endParaRPr lang="el-GR" dirty="0"/>
          </a:p>
        </p:txBody>
      </p:sp>
      <p:sp>
        <p:nvSpPr>
          <p:cNvPr id="4" name="3 - Θέση κειμένου"/>
          <p:cNvSpPr>
            <a:spLocks noGrp="1"/>
          </p:cNvSpPr>
          <p:nvPr>
            <p:ph type="body" sz="half" idx="3"/>
          </p:nvPr>
        </p:nvSpPr>
        <p:spPr>
          <a:xfrm>
            <a:off x="4786314" y="785794"/>
            <a:ext cx="3931920" cy="792162"/>
          </a:xfrm>
        </p:spPr>
        <p:txBody>
          <a:bodyPr>
            <a:normAutofit fontScale="92500" lnSpcReduction="10000"/>
          </a:bodyPr>
          <a:lstStyle/>
          <a:p>
            <a:pPr algn="ctr"/>
            <a:r>
              <a:rPr lang="el-GR" dirty="0" smtClean="0">
                <a:solidFill>
                  <a:srgbClr val="FF0000"/>
                </a:solidFill>
              </a:rPr>
              <a:t>ΜΕΣΟΣ ΟΡΟΣ </a:t>
            </a:r>
            <a:r>
              <a:rPr lang="el-GR" dirty="0" smtClean="0"/>
              <a:t>ΠΙΝΑΚΑ ΝΧΜ</a:t>
            </a:r>
            <a:endParaRPr lang="el-GR" dirty="0"/>
          </a:p>
        </p:txBody>
      </p:sp>
      <p:sp>
        <p:nvSpPr>
          <p:cNvPr id="5" name="4 - Θέση περιεχομένου"/>
          <p:cNvSpPr>
            <a:spLocks noGrp="1"/>
          </p:cNvSpPr>
          <p:nvPr>
            <p:ph sz="quarter" idx="2"/>
          </p:nvPr>
        </p:nvSpPr>
        <p:spPr>
          <a:xfrm>
            <a:off x="607224" y="1785926"/>
            <a:ext cx="3931920" cy="3151834"/>
          </a:xfrm>
        </p:spPr>
        <p:txBody>
          <a:bodyPr>
            <a:normAutofit/>
          </a:bodyPr>
          <a:lstStyle/>
          <a:p>
            <a:r>
              <a:rPr lang="el-GR" sz="2000" b="1" dirty="0" smtClean="0"/>
              <a:t>Για</a:t>
            </a:r>
            <a:r>
              <a:rPr lang="el-GR" sz="2000" dirty="0" smtClean="0"/>
              <a:t> Ι </a:t>
            </a:r>
            <a:r>
              <a:rPr lang="el-GR" sz="2000" b="1" dirty="0" smtClean="0"/>
              <a:t>από</a:t>
            </a:r>
            <a:r>
              <a:rPr lang="el-GR" sz="2000" dirty="0" smtClean="0"/>
              <a:t> 1 </a:t>
            </a:r>
            <a:r>
              <a:rPr lang="el-GR" sz="2000" b="1" dirty="0" smtClean="0"/>
              <a:t>μέχρι</a:t>
            </a:r>
            <a:r>
              <a:rPr lang="el-GR" sz="2000" dirty="0" smtClean="0"/>
              <a:t>  Ν</a:t>
            </a:r>
            <a:br>
              <a:rPr lang="el-GR" sz="2000" dirty="0" smtClean="0"/>
            </a:br>
            <a:r>
              <a:rPr lang="el-GR" sz="2000" dirty="0" smtClean="0"/>
              <a:t>     </a:t>
            </a:r>
            <a:r>
              <a:rPr lang="el-GR" sz="2000" b="1" dirty="0" smtClean="0"/>
              <a:t>Για</a:t>
            </a:r>
            <a:r>
              <a:rPr lang="el-GR" sz="2000" dirty="0" smtClean="0"/>
              <a:t> J </a:t>
            </a:r>
            <a:r>
              <a:rPr lang="el-GR" sz="2000" b="1" dirty="0" smtClean="0"/>
              <a:t>από</a:t>
            </a:r>
            <a:r>
              <a:rPr lang="el-GR" sz="2000" dirty="0" smtClean="0"/>
              <a:t> 1 </a:t>
            </a:r>
            <a:r>
              <a:rPr lang="el-GR" sz="2000" b="1" dirty="0" smtClean="0"/>
              <a:t>μέχρι</a:t>
            </a:r>
            <a:r>
              <a:rPr lang="el-GR" sz="2000" dirty="0" smtClean="0"/>
              <a:t>  M</a:t>
            </a:r>
            <a:br>
              <a:rPr lang="el-GR" sz="2000" dirty="0" smtClean="0"/>
            </a:br>
            <a:r>
              <a:rPr lang="el-GR" sz="2000" dirty="0" smtClean="0"/>
              <a:t>      </a:t>
            </a:r>
            <a:r>
              <a:rPr lang="el-GR" sz="2000" b="1" dirty="0" smtClean="0"/>
              <a:t>Διάβασε</a:t>
            </a:r>
            <a:r>
              <a:rPr lang="el-GR" sz="2000" dirty="0" smtClean="0"/>
              <a:t> Α</a:t>
            </a:r>
            <a:r>
              <a:rPr lang="el-GR" sz="2000" b="1" dirty="0" smtClean="0"/>
              <a:t>[</a:t>
            </a:r>
            <a:r>
              <a:rPr lang="el-GR" sz="2000" dirty="0" smtClean="0"/>
              <a:t>Ι</a:t>
            </a:r>
            <a:r>
              <a:rPr lang="el-GR" sz="2000" b="1" dirty="0" smtClean="0"/>
              <a:t>,</a:t>
            </a:r>
            <a:r>
              <a:rPr lang="el-GR" sz="2000" dirty="0" smtClean="0"/>
              <a:t>J</a:t>
            </a:r>
            <a:r>
              <a:rPr lang="el-GR" sz="2000" b="1" dirty="0" smtClean="0"/>
              <a:t>]</a:t>
            </a:r>
            <a:r>
              <a:rPr lang="el-GR" sz="2000" dirty="0" smtClean="0"/>
              <a:t/>
            </a:r>
            <a:br>
              <a:rPr lang="el-GR" sz="2000" dirty="0" smtClean="0"/>
            </a:br>
            <a:r>
              <a:rPr lang="el-GR" sz="2000" dirty="0" smtClean="0"/>
              <a:t>     </a:t>
            </a:r>
            <a:r>
              <a:rPr lang="el-GR" sz="2000" b="1" dirty="0" err="1" smtClean="0"/>
              <a:t>Τέλος_επανάληψης</a:t>
            </a:r>
            <a:r>
              <a:rPr lang="el-GR" sz="2000" dirty="0" smtClean="0"/>
              <a:t/>
            </a:r>
            <a:br>
              <a:rPr lang="el-GR" sz="2000" dirty="0" smtClean="0"/>
            </a:br>
            <a:r>
              <a:rPr lang="el-GR" sz="2000" b="1" dirty="0" err="1" smtClean="0"/>
              <a:t>Τέλος_επανάληψης</a:t>
            </a:r>
            <a:r>
              <a:rPr lang="el-GR" dirty="0" smtClean="0"/>
              <a:t/>
            </a:r>
            <a:br>
              <a:rPr lang="el-GR" dirty="0" smtClean="0"/>
            </a:br>
            <a:r>
              <a:rPr lang="el-GR" dirty="0" smtClean="0"/>
              <a:t/>
            </a:r>
            <a:br>
              <a:rPr lang="el-GR" dirty="0" smtClean="0"/>
            </a:br>
            <a:r>
              <a:rPr lang="el-GR" dirty="0" smtClean="0"/>
              <a:t>   </a:t>
            </a:r>
            <a:endParaRPr lang="el-GR" dirty="0"/>
          </a:p>
        </p:txBody>
      </p:sp>
      <p:sp>
        <p:nvSpPr>
          <p:cNvPr id="6" name="5 - Θέση περιεχομένου"/>
          <p:cNvSpPr>
            <a:spLocks noGrp="1"/>
          </p:cNvSpPr>
          <p:nvPr>
            <p:ph sz="quarter" idx="4"/>
          </p:nvPr>
        </p:nvSpPr>
        <p:spPr>
          <a:xfrm>
            <a:off x="4652169" y="1643050"/>
            <a:ext cx="3931920" cy="3294710"/>
          </a:xfrm>
        </p:spPr>
        <p:txBody>
          <a:bodyPr>
            <a:normAutofit/>
          </a:bodyPr>
          <a:lstStyle/>
          <a:p>
            <a:r>
              <a:rPr lang="el-GR" sz="2000" dirty="0" smtClean="0"/>
              <a:t> S</a:t>
            </a:r>
            <a:r>
              <a:rPr lang="el-GR" sz="2000" b="1" dirty="0" smtClean="0"/>
              <a:t>←</a:t>
            </a:r>
            <a:r>
              <a:rPr lang="el-GR" sz="2000" dirty="0" smtClean="0"/>
              <a:t>0</a:t>
            </a:r>
            <a:br>
              <a:rPr lang="el-GR" sz="2000" dirty="0" smtClean="0"/>
            </a:br>
            <a:r>
              <a:rPr lang="el-GR" sz="2000" dirty="0" smtClean="0"/>
              <a:t>   </a:t>
            </a:r>
            <a:r>
              <a:rPr lang="el-GR" sz="2000" b="1" dirty="0" smtClean="0"/>
              <a:t>Για</a:t>
            </a:r>
            <a:r>
              <a:rPr lang="el-GR" sz="2000" dirty="0" smtClean="0"/>
              <a:t> Ι </a:t>
            </a:r>
            <a:r>
              <a:rPr lang="el-GR" sz="2000" b="1" dirty="0" smtClean="0"/>
              <a:t>από</a:t>
            </a:r>
            <a:r>
              <a:rPr lang="el-GR" sz="2000" dirty="0" smtClean="0"/>
              <a:t> 1 </a:t>
            </a:r>
            <a:r>
              <a:rPr lang="el-GR" sz="2000" b="1" dirty="0" smtClean="0"/>
              <a:t>μέχρι</a:t>
            </a:r>
            <a:r>
              <a:rPr lang="el-GR" sz="2000" dirty="0" smtClean="0"/>
              <a:t>  Ν</a:t>
            </a:r>
            <a:br>
              <a:rPr lang="el-GR" sz="2000" dirty="0" smtClean="0"/>
            </a:br>
            <a:r>
              <a:rPr lang="el-GR" sz="2000" dirty="0" smtClean="0"/>
              <a:t>     </a:t>
            </a:r>
            <a:r>
              <a:rPr lang="el-GR" sz="2000" b="1" dirty="0" smtClean="0"/>
              <a:t>Για</a:t>
            </a:r>
            <a:r>
              <a:rPr lang="el-GR" sz="2000" dirty="0" smtClean="0"/>
              <a:t> J </a:t>
            </a:r>
            <a:r>
              <a:rPr lang="el-GR" sz="2000" b="1" dirty="0" smtClean="0"/>
              <a:t>από</a:t>
            </a:r>
            <a:r>
              <a:rPr lang="el-GR" sz="2000" dirty="0" smtClean="0"/>
              <a:t> 1 </a:t>
            </a:r>
            <a:r>
              <a:rPr lang="el-GR" sz="2000" b="1" dirty="0" smtClean="0"/>
              <a:t>μέχρι</a:t>
            </a:r>
            <a:r>
              <a:rPr lang="el-GR" sz="2000" dirty="0" smtClean="0"/>
              <a:t>  M</a:t>
            </a:r>
            <a:br>
              <a:rPr lang="el-GR" sz="2000" dirty="0" smtClean="0"/>
            </a:br>
            <a:r>
              <a:rPr lang="el-GR" sz="2000" dirty="0" smtClean="0"/>
              <a:t>      S</a:t>
            </a:r>
            <a:r>
              <a:rPr lang="el-GR" sz="2000" b="1" dirty="0" smtClean="0"/>
              <a:t>←</a:t>
            </a:r>
            <a:r>
              <a:rPr lang="el-GR" sz="2000" dirty="0" smtClean="0"/>
              <a:t>S</a:t>
            </a:r>
            <a:r>
              <a:rPr lang="el-GR" sz="2000" b="1" dirty="0" smtClean="0"/>
              <a:t>+</a:t>
            </a:r>
            <a:r>
              <a:rPr lang="el-GR" sz="2000" dirty="0" smtClean="0"/>
              <a:t>A</a:t>
            </a:r>
            <a:r>
              <a:rPr lang="el-GR" sz="2000" b="1" dirty="0" smtClean="0"/>
              <a:t>[</a:t>
            </a:r>
            <a:r>
              <a:rPr lang="el-GR" sz="2000" dirty="0" smtClean="0"/>
              <a:t>I</a:t>
            </a:r>
            <a:r>
              <a:rPr lang="el-GR" sz="2000" b="1" dirty="0" smtClean="0"/>
              <a:t>,</a:t>
            </a:r>
            <a:r>
              <a:rPr lang="el-GR" sz="2000" dirty="0" smtClean="0"/>
              <a:t>J</a:t>
            </a:r>
            <a:r>
              <a:rPr lang="el-GR" sz="2000" b="1" dirty="0" smtClean="0"/>
              <a:t>]</a:t>
            </a:r>
            <a:r>
              <a:rPr lang="el-GR" sz="2000" dirty="0" smtClean="0"/>
              <a:t/>
            </a:r>
            <a:br>
              <a:rPr lang="el-GR" sz="2000" dirty="0" smtClean="0"/>
            </a:br>
            <a:r>
              <a:rPr lang="el-GR" sz="2000" dirty="0" smtClean="0"/>
              <a:t>     </a:t>
            </a:r>
            <a:r>
              <a:rPr lang="el-GR" sz="2000" b="1" dirty="0" err="1" smtClean="0"/>
              <a:t>Τέλος_επανάληψης</a:t>
            </a:r>
            <a:r>
              <a:rPr lang="el-GR" sz="2000" dirty="0" smtClean="0"/>
              <a:t/>
            </a:r>
            <a:br>
              <a:rPr lang="el-GR" sz="2000" dirty="0" smtClean="0"/>
            </a:br>
            <a:r>
              <a:rPr lang="el-GR" sz="2000" dirty="0" smtClean="0"/>
              <a:t>   </a:t>
            </a:r>
            <a:r>
              <a:rPr lang="el-GR" sz="2000" b="1" dirty="0" err="1" smtClean="0"/>
              <a:t>Τέλος_επανάληψης</a:t>
            </a:r>
            <a:r>
              <a:rPr lang="el-GR" sz="2000" dirty="0" smtClean="0"/>
              <a:t/>
            </a:r>
            <a:br>
              <a:rPr lang="el-GR" sz="2000" dirty="0" smtClean="0"/>
            </a:br>
            <a:r>
              <a:rPr lang="el-GR" sz="2000" dirty="0" smtClean="0"/>
              <a:t>   MO</a:t>
            </a:r>
            <a:r>
              <a:rPr lang="el-GR" sz="2000" b="1" dirty="0" smtClean="0"/>
              <a:t>←</a:t>
            </a:r>
            <a:r>
              <a:rPr lang="el-GR" sz="2000" dirty="0" smtClean="0"/>
              <a:t>S</a:t>
            </a:r>
            <a:r>
              <a:rPr lang="el-GR" sz="2000" b="1" dirty="0" smtClean="0"/>
              <a:t>/(</a:t>
            </a:r>
            <a:r>
              <a:rPr lang="el-GR" sz="2000" dirty="0" smtClean="0"/>
              <a:t>M</a:t>
            </a:r>
            <a:r>
              <a:rPr lang="el-GR" sz="2000" b="1" dirty="0" smtClean="0"/>
              <a:t>*</a:t>
            </a:r>
            <a:r>
              <a:rPr lang="el-GR" sz="2000" dirty="0" smtClean="0"/>
              <a:t>N)</a:t>
            </a:r>
            <a:endParaRPr lang="el-G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ΔΙΣΔΙΑΣΤΑΤΟΙ ΠΙΝΑΚΕΣ</a:t>
            </a:r>
            <a:endParaRPr lang="el-GR" dirty="0"/>
          </a:p>
        </p:txBody>
      </p:sp>
      <p:sp>
        <p:nvSpPr>
          <p:cNvPr id="3" name="2 - Θέση κειμένου"/>
          <p:cNvSpPr>
            <a:spLocks noGrp="1"/>
          </p:cNvSpPr>
          <p:nvPr>
            <p:ph type="body" idx="1"/>
          </p:nvPr>
        </p:nvSpPr>
        <p:spPr/>
        <p:txBody>
          <a:bodyPr/>
          <a:lstStyle/>
          <a:p>
            <a:r>
              <a:rPr lang="el-GR" dirty="0" smtClean="0"/>
              <a:t>ΕΥΡΕΣΗ </a:t>
            </a:r>
            <a:r>
              <a:rPr lang="el-GR" dirty="0" smtClean="0">
                <a:solidFill>
                  <a:srgbClr val="FF0000"/>
                </a:solidFill>
              </a:rPr>
              <a:t>ΜΕΓΙΣΤΟΥ</a:t>
            </a:r>
            <a:endParaRPr lang="el-GR" dirty="0">
              <a:solidFill>
                <a:srgbClr val="FF0000"/>
              </a:solidFill>
            </a:endParaRPr>
          </a:p>
        </p:txBody>
      </p:sp>
      <p:sp>
        <p:nvSpPr>
          <p:cNvPr id="4" name="3 - Θέση κειμένου"/>
          <p:cNvSpPr>
            <a:spLocks noGrp="1"/>
          </p:cNvSpPr>
          <p:nvPr>
            <p:ph type="body" sz="half" idx="3"/>
          </p:nvPr>
        </p:nvSpPr>
        <p:spPr/>
        <p:txBody>
          <a:bodyPr/>
          <a:lstStyle/>
          <a:p>
            <a:r>
              <a:rPr lang="el-GR" dirty="0" smtClean="0"/>
              <a:t>ΕΥΡΕΣΗ </a:t>
            </a:r>
            <a:r>
              <a:rPr lang="el-GR" dirty="0" smtClean="0">
                <a:solidFill>
                  <a:srgbClr val="FF0000"/>
                </a:solidFill>
              </a:rPr>
              <a:t>ΕΛΑΧΙΣΤΟΥ</a:t>
            </a:r>
            <a:endParaRPr lang="el-GR" dirty="0">
              <a:solidFill>
                <a:srgbClr val="FF0000"/>
              </a:solidFill>
            </a:endParaRPr>
          </a:p>
        </p:txBody>
      </p:sp>
      <p:sp>
        <p:nvSpPr>
          <p:cNvPr id="5" name="4 - Θέση περιεχομένου"/>
          <p:cNvSpPr>
            <a:spLocks noGrp="1"/>
          </p:cNvSpPr>
          <p:nvPr>
            <p:ph sz="quarter" idx="2"/>
          </p:nvPr>
        </p:nvSpPr>
        <p:spPr/>
        <p:txBody>
          <a:bodyPr>
            <a:normAutofit fontScale="85000" lnSpcReduction="10000"/>
          </a:bodyPr>
          <a:lstStyle/>
          <a:p>
            <a:r>
              <a:rPr lang="el-GR" dirty="0" smtClean="0"/>
              <a:t> MAX</a:t>
            </a:r>
            <a:r>
              <a:rPr lang="el-GR" b="1" dirty="0" smtClean="0"/>
              <a:t>←</a:t>
            </a:r>
            <a:r>
              <a:rPr lang="el-GR" dirty="0" smtClean="0"/>
              <a:t>A</a:t>
            </a:r>
            <a:r>
              <a:rPr lang="el-GR" b="1" dirty="0" smtClean="0"/>
              <a:t>[</a:t>
            </a:r>
            <a:r>
              <a:rPr lang="el-GR" dirty="0" smtClean="0"/>
              <a:t>1</a:t>
            </a:r>
            <a:r>
              <a:rPr lang="el-GR" b="1" dirty="0" smtClean="0"/>
              <a:t>,</a:t>
            </a:r>
            <a:r>
              <a:rPr lang="el-GR" dirty="0" smtClean="0"/>
              <a:t>1</a:t>
            </a:r>
            <a:r>
              <a:rPr lang="el-GR" b="1" dirty="0" smtClean="0"/>
              <a:t>]</a:t>
            </a:r>
            <a:r>
              <a:rPr lang="el-GR" dirty="0" smtClean="0"/>
              <a:t/>
            </a:r>
            <a:br>
              <a:rPr lang="el-GR" dirty="0" smtClean="0"/>
            </a:br>
            <a:r>
              <a:rPr lang="el-GR" dirty="0" smtClean="0"/>
              <a:t>   G</a:t>
            </a:r>
            <a:r>
              <a:rPr lang="el-GR" b="1" dirty="0" smtClean="0"/>
              <a:t>←</a:t>
            </a:r>
            <a:r>
              <a:rPr lang="el-GR" dirty="0" smtClean="0"/>
              <a:t>1</a:t>
            </a:r>
            <a:br>
              <a:rPr lang="el-GR" dirty="0" smtClean="0"/>
            </a:br>
            <a:r>
              <a:rPr lang="el-GR" dirty="0" smtClean="0"/>
              <a:t>   S</a:t>
            </a:r>
            <a:r>
              <a:rPr lang="el-GR" b="1" dirty="0" smtClean="0"/>
              <a:t>←</a:t>
            </a:r>
            <a:r>
              <a:rPr lang="el-GR" dirty="0" smtClean="0"/>
              <a:t>1</a:t>
            </a:r>
            <a:br>
              <a:rPr lang="el-GR" dirty="0" smtClean="0"/>
            </a:br>
            <a:r>
              <a:rPr lang="el-GR" dirty="0" smtClean="0"/>
              <a:t>   </a:t>
            </a:r>
            <a:r>
              <a:rPr lang="el-GR" b="1" dirty="0" smtClean="0"/>
              <a:t>Για</a:t>
            </a:r>
            <a:r>
              <a:rPr lang="el-GR" dirty="0" smtClean="0"/>
              <a:t> Ι </a:t>
            </a:r>
            <a:r>
              <a:rPr lang="el-GR" b="1" dirty="0" smtClean="0"/>
              <a:t>από</a:t>
            </a:r>
            <a:r>
              <a:rPr lang="el-GR" dirty="0" smtClean="0"/>
              <a:t> 1 </a:t>
            </a:r>
            <a:r>
              <a:rPr lang="el-GR" b="1" dirty="0" smtClean="0"/>
              <a:t>μέχρι</a:t>
            </a:r>
            <a:r>
              <a:rPr lang="el-GR" dirty="0" smtClean="0"/>
              <a:t>  Ν</a:t>
            </a:r>
            <a:br>
              <a:rPr lang="el-GR" dirty="0" smtClean="0"/>
            </a:br>
            <a:r>
              <a:rPr lang="el-GR" dirty="0" smtClean="0"/>
              <a:t>     </a:t>
            </a:r>
            <a:r>
              <a:rPr lang="el-GR" b="1" dirty="0" smtClean="0"/>
              <a:t>Για</a:t>
            </a:r>
            <a:r>
              <a:rPr lang="el-GR" dirty="0" smtClean="0"/>
              <a:t> J </a:t>
            </a:r>
            <a:r>
              <a:rPr lang="el-GR" b="1" dirty="0" smtClean="0"/>
              <a:t>από</a:t>
            </a:r>
            <a:r>
              <a:rPr lang="el-GR" dirty="0" smtClean="0"/>
              <a:t> 1 </a:t>
            </a:r>
            <a:r>
              <a:rPr lang="el-GR" b="1" dirty="0" smtClean="0"/>
              <a:t>μέχρι</a:t>
            </a:r>
            <a:r>
              <a:rPr lang="el-GR" dirty="0" smtClean="0"/>
              <a:t>  M</a:t>
            </a:r>
            <a:br>
              <a:rPr lang="el-GR" dirty="0" smtClean="0"/>
            </a:br>
            <a:r>
              <a:rPr lang="el-GR" dirty="0" smtClean="0"/>
              <a:t>      </a:t>
            </a:r>
            <a:r>
              <a:rPr lang="el-GR" b="1" dirty="0" smtClean="0"/>
              <a:t>Αν</a:t>
            </a:r>
            <a:r>
              <a:rPr lang="el-GR" dirty="0" smtClean="0"/>
              <a:t> A</a:t>
            </a:r>
            <a:r>
              <a:rPr lang="el-GR" b="1" dirty="0" smtClean="0"/>
              <a:t>[</a:t>
            </a:r>
            <a:r>
              <a:rPr lang="el-GR" dirty="0" smtClean="0"/>
              <a:t>I</a:t>
            </a:r>
            <a:r>
              <a:rPr lang="el-GR" b="1" dirty="0" smtClean="0"/>
              <a:t>,</a:t>
            </a:r>
            <a:r>
              <a:rPr lang="el-GR" dirty="0" smtClean="0"/>
              <a:t>J</a:t>
            </a:r>
            <a:r>
              <a:rPr lang="el-GR" b="1" dirty="0" smtClean="0"/>
              <a:t>]</a:t>
            </a:r>
            <a:r>
              <a:rPr lang="el-GR" dirty="0" smtClean="0"/>
              <a:t> </a:t>
            </a:r>
            <a:r>
              <a:rPr lang="el-GR" b="1" dirty="0" smtClean="0"/>
              <a:t>&gt;</a:t>
            </a:r>
            <a:r>
              <a:rPr lang="el-GR" dirty="0" smtClean="0"/>
              <a:t>MAX </a:t>
            </a:r>
            <a:r>
              <a:rPr lang="el-GR" b="1" dirty="0" smtClean="0"/>
              <a:t>τότε</a:t>
            </a:r>
            <a:r>
              <a:rPr lang="el-GR" dirty="0" smtClean="0"/>
              <a:t/>
            </a:r>
            <a:br>
              <a:rPr lang="el-GR" dirty="0" smtClean="0"/>
            </a:br>
            <a:r>
              <a:rPr lang="el-GR" dirty="0" smtClean="0"/>
              <a:t>        MAX</a:t>
            </a:r>
            <a:r>
              <a:rPr lang="el-GR" b="1" dirty="0" smtClean="0"/>
              <a:t>←</a:t>
            </a:r>
            <a:r>
              <a:rPr lang="el-GR" dirty="0" smtClean="0"/>
              <a:t>A</a:t>
            </a:r>
            <a:r>
              <a:rPr lang="el-GR" b="1" dirty="0" smtClean="0"/>
              <a:t>[</a:t>
            </a:r>
            <a:r>
              <a:rPr lang="el-GR" dirty="0" smtClean="0"/>
              <a:t>I</a:t>
            </a:r>
            <a:r>
              <a:rPr lang="el-GR" b="1" dirty="0" smtClean="0"/>
              <a:t>,</a:t>
            </a:r>
            <a:r>
              <a:rPr lang="el-GR" dirty="0" smtClean="0"/>
              <a:t>J</a:t>
            </a:r>
            <a:r>
              <a:rPr lang="el-GR" b="1" dirty="0" smtClean="0"/>
              <a:t>]</a:t>
            </a:r>
            <a:r>
              <a:rPr lang="el-GR" dirty="0" smtClean="0"/>
              <a:t/>
            </a:r>
            <a:br>
              <a:rPr lang="el-GR" dirty="0" smtClean="0"/>
            </a:br>
            <a:r>
              <a:rPr lang="el-GR" dirty="0" smtClean="0"/>
              <a:t>        G</a:t>
            </a:r>
            <a:r>
              <a:rPr lang="el-GR" b="1" dirty="0" smtClean="0"/>
              <a:t>←</a:t>
            </a:r>
            <a:r>
              <a:rPr lang="el-GR" dirty="0" smtClean="0"/>
              <a:t>I</a:t>
            </a:r>
            <a:br>
              <a:rPr lang="el-GR" dirty="0" smtClean="0"/>
            </a:br>
            <a:r>
              <a:rPr lang="el-GR" dirty="0" smtClean="0"/>
              <a:t>        S</a:t>
            </a:r>
            <a:r>
              <a:rPr lang="el-GR" b="1" dirty="0" smtClean="0"/>
              <a:t>←</a:t>
            </a:r>
            <a:r>
              <a:rPr lang="el-GR" dirty="0" smtClean="0"/>
              <a:t>J</a:t>
            </a:r>
            <a:br>
              <a:rPr lang="el-GR" dirty="0" smtClean="0"/>
            </a:br>
            <a:r>
              <a:rPr lang="el-GR" dirty="0" smtClean="0"/>
              <a:t>     </a:t>
            </a:r>
            <a:r>
              <a:rPr lang="el-GR" b="1" dirty="0" err="1" smtClean="0"/>
              <a:t>Τέλος_επανάληψης</a:t>
            </a:r>
            <a:r>
              <a:rPr lang="el-GR" dirty="0" smtClean="0"/>
              <a:t/>
            </a:r>
            <a:br>
              <a:rPr lang="el-GR" dirty="0" smtClean="0"/>
            </a:br>
            <a:r>
              <a:rPr lang="el-GR" dirty="0" smtClean="0"/>
              <a:t>   </a:t>
            </a:r>
            <a:r>
              <a:rPr lang="el-GR" b="1" dirty="0" err="1" smtClean="0"/>
              <a:t>Τέλος_επανάληψης</a:t>
            </a:r>
            <a:r>
              <a:rPr lang="el-GR" dirty="0" smtClean="0"/>
              <a:t/>
            </a:r>
            <a:br>
              <a:rPr lang="el-GR" dirty="0" smtClean="0"/>
            </a:br>
            <a:endParaRPr lang="el-GR" dirty="0"/>
          </a:p>
        </p:txBody>
      </p:sp>
      <p:sp>
        <p:nvSpPr>
          <p:cNvPr id="6" name="5 - Θέση περιεχομένου"/>
          <p:cNvSpPr>
            <a:spLocks noGrp="1"/>
          </p:cNvSpPr>
          <p:nvPr>
            <p:ph sz="quarter" idx="4"/>
          </p:nvPr>
        </p:nvSpPr>
        <p:spPr/>
        <p:txBody>
          <a:bodyPr>
            <a:normAutofit fontScale="85000" lnSpcReduction="10000"/>
          </a:bodyPr>
          <a:lstStyle/>
          <a:p>
            <a:r>
              <a:rPr lang="el-GR" dirty="0" smtClean="0"/>
              <a:t> MΙΝ</a:t>
            </a:r>
            <a:r>
              <a:rPr lang="el-GR" b="1" dirty="0" smtClean="0"/>
              <a:t>←</a:t>
            </a:r>
            <a:r>
              <a:rPr lang="el-GR" dirty="0" smtClean="0"/>
              <a:t>A</a:t>
            </a:r>
            <a:r>
              <a:rPr lang="el-GR" b="1" dirty="0" smtClean="0"/>
              <a:t>[</a:t>
            </a:r>
            <a:r>
              <a:rPr lang="el-GR" dirty="0" smtClean="0"/>
              <a:t>1</a:t>
            </a:r>
            <a:r>
              <a:rPr lang="el-GR" b="1" dirty="0" smtClean="0"/>
              <a:t>,</a:t>
            </a:r>
            <a:r>
              <a:rPr lang="el-GR" dirty="0" smtClean="0"/>
              <a:t>1</a:t>
            </a:r>
            <a:r>
              <a:rPr lang="el-GR" b="1" dirty="0" smtClean="0"/>
              <a:t>]</a:t>
            </a:r>
            <a:r>
              <a:rPr lang="el-GR" dirty="0" smtClean="0"/>
              <a:t/>
            </a:r>
            <a:br>
              <a:rPr lang="el-GR" dirty="0" smtClean="0"/>
            </a:br>
            <a:r>
              <a:rPr lang="el-GR" dirty="0" smtClean="0"/>
              <a:t>   G</a:t>
            </a:r>
            <a:r>
              <a:rPr lang="el-GR" b="1" dirty="0" smtClean="0"/>
              <a:t>←</a:t>
            </a:r>
            <a:r>
              <a:rPr lang="el-GR" dirty="0" smtClean="0"/>
              <a:t>1</a:t>
            </a:r>
            <a:br>
              <a:rPr lang="el-GR" dirty="0" smtClean="0"/>
            </a:br>
            <a:r>
              <a:rPr lang="el-GR" dirty="0" smtClean="0"/>
              <a:t>   S</a:t>
            </a:r>
            <a:r>
              <a:rPr lang="el-GR" b="1" dirty="0" smtClean="0"/>
              <a:t>←</a:t>
            </a:r>
            <a:r>
              <a:rPr lang="el-GR" dirty="0" smtClean="0"/>
              <a:t>1</a:t>
            </a:r>
            <a:br>
              <a:rPr lang="el-GR" dirty="0" smtClean="0"/>
            </a:br>
            <a:r>
              <a:rPr lang="el-GR" dirty="0" smtClean="0"/>
              <a:t>   </a:t>
            </a:r>
            <a:r>
              <a:rPr lang="el-GR" b="1" dirty="0" smtClean="0"/>
              <a:t>Για</a:t>
            </a:r>
            <a:r>
              <a:rPr lang="el-GR" dirty="0" smtClean="0"/>
              <a:t> Ι </a:t>
            </a:r>
            <a:r>
              <a:rPr lang="el-GR" b="1" dirty="0" smtClean="0"/>
              <a:t>από</a:t>
            </a:r>
            <a:r>
              <a:rPr lang="el-GR" dirty="0" smtClean="0"/>
              <a:t> 1 </a:t>
            </a:r>
            <a:r>
              <a:rPr lang="el-GR" b="1" dirty="0" smtClean="0"/>
              <a:t>μέχρι</a:t>
            </a:r>
            <a:r>
              <a:rPr lang="el-GR" dirty="0" smtClean="0"/>
              <a:t>  Ν</a:t>
            </a:r>
            <a:br>
              <a:rPr lang="el-GR" dirty="0" smtClean="0"/>
            </a:br>
            <a:r>
              <a:rPr lang="el-GR" dirty="0" smtClean="0"/>
              <a:t>     </a:t>
            </a:r>
            <a:r>
              <a:rPr lang="el-GR" b="1" dirty="0" smtClean="0"/>
              <a:t>Για</a:t>
            </a:r>
            <a:r>
              <a:rPr lang="el-GR" dirty="0" smtClean="0"/>
              <a:t> J </a:t>
            </a:r>
            <a:r>
              <a:rPr lang="el-GR" b="1" dirty="0" smtClean="0"/>
              <a:t>από</a:t>
            </a:r>
            <a:r>
              <a:rPr lang="el-GR" dirty="0" smtClean="0"/>
              <a:t> 1 </a:t>
            </a:r>
            <a:r>
              <a:rPr lang="el-GR" b="1" dirty="0" smtClean="0"/>
              <a:t>μέχρι</a:t>
            </a:r>
            <a:r>
              <a:rPr lang="el-GR" dirty="0" smtClean="0"/>
              <a:t>  M</a:t>
            </a:r>
            <a:br>
              <a:rPr lang="el-GR" dirty="0" smtClean="0"/>
            </a:br>
            <a:r>
              <a:rPr lang="el-GR" dirty="0" smtClean="0"/>
              <a:t>      </a:t>
            </a:r>
            <a:r>
              <a:rPr lang="el-GR" b="1" dirty="0" smtClean="0"/>
              <a:t>Αν</a:t>
            </a:r>
            <a:r>
              <a:rPr lang="el-GR" dirty="0" smtClean="0"/>
              <a:t> A</a:t>
            </a:r>
            <a:r>
              <a:rPr lang="el-GR" b="1" dirty="0" smtClean="0"/>
              <a:t>[</a:t>
            </a:r>
            <a:r>
              <a:rPr lang="el-GR" dirty="0" smtClean="0"/>
              <a:t>I</a:t>
            </a:r>
            <a:r>
              <a:rPr lang="el-GR" b="1" dirty="0" smtClean="0"/>
              <a:t>,</a:t>
            </a:r>
            <a:r>
              <a:rPr lang="el-GR" dirty="0" smtClean="0"/>
              <a:t>J</a:t>
            </a:r>
            <a:r>
              <a:rPr lang="el-GR" b="1" dirty="0" smtClean="0"/>
              <a:t>]</a:t>
            </a:r>
            <a:r>
              <a:rPr lang="el-GR" dirty="0" smtClean="0"/>
              <a:t> </a:t>
            </a:r>
            <a:r>
              <a:rPr lang="el-GR" b="1" dirty="0" smtClean="0"/>
              <a:t>&lt;ΜΙΝ</a:t>
            </a:r>
            <a:r>
              <a:rPr lang="el-GR" dirty="0" smtClean="0"/>
              <a:t> </a:t>
            </a:r>
            <a:r>
              <a:rPr lang="el-GR" b="1" dirty="0" smtClean="0"/>
              <a:t>τότε</a:t>
            </a:r>
            <a:r>
              <a:rPr lang="el-GR" dirty="0" smtClean="0"/>
              <a:t/>
            </a:r>
            <a:br>
              <a:rPr lang="el-GR" dirty="0" smtClean="0"/>
            </a:br>
            <a:r>
              <a:rPr lang="el-GR" dirty="0" smtClean="0"/>
              <a:t>        ΜΙΝ</a:t>
            </a:r>
            <a:r>
              <a:rPr lang="el-GR" b="1" dirty="0" smtClean="0"/>
              <a:t>←</a:t>
            </a:r>
            <a:r>
              <a:rPr lang="el-GR" dirty="0" smtClean="0"/>
              <a:t>A</a:t>
            </a:r>
            <a:r>
              <a:rPr lang="el-GR" b="1" dirty="0" smtClean="0"/>
              <a:t>[</a:t>
            </a:r>
            <a:r>
              <a:rPr lang="el-GR" dirty="0" smtClean="0"/>
              <a:t>I</a:t>
            </a:r>
            <a:r>
              <a:rPr lang="el-GR" b="1" dirty="0" smtClean="0"/>
              <a:t>,</a:t>
            </a:r>
            <a:r>
              <a:rPr lang="el-GR" dirty="0" smtClean="0"/>
              <a:t>J</a:t>
            </a:r>
            <a:r>
              <a:rPr lang="el-GR" b="1" dirty="0" smtClean="0"/>
              <a:t>]</a:t>
            </a:r>
            <a:r>
              <a:rPr lang="el-GR" dirty="0" smtClean="0"/>
              <a:t/>
            </a:r>
            <a:br>
              <a:rPr lang="el-GR" dirty="0" smtClean="0"/>
            </a:br>
            <a:r>
              <a:rPr lang="el-GR" dirty="0" smtClean="0"/>
              <a:t>        G</a:t>
            </a:r>
            <a:r>
              <a:rPr lang="el-GR" b="1" dirty="0" smtClean="0"/>
              <a:t>←</a:t>
            </a:r>
            <a:r>
              <a:rPr lang="el-GR" dirty="0" smtClean="0"/>
              <a:t>I</a:t>
            </a:r>
            <a:br>
              <a:rPr lang="el-GR" dirty="0" smtClean="0"/>
            </a:br>
            <a:r>
              <a:rPr lang="el-GR" dirty="0" smtClean="0"/>
              <a:t>        S</a:t>
            </a:r>
            <a:r>
              <a:rPr lang="el-GR" b="1" dirty="0" smtClean="0"/>
              <a:t>←</a:t>
            </a:r>
            <a:r>
              <a:rPr lang="el-GR" dirty="0" smtClean="0"/>
              <a:t>J</a:t>
            </a:r>
            <a:br>
              <a:rPr lang="el-GR" dirty="0" smtClean="0"/>
            </a:br>
            <a:r>
              <a:rPr lang="el-GR" dirty="0" smtClean="0"/>
              <a:t>     </a:t>
            </a:r>
            <a:r>
              <a:rPr lang="el-GR" b="1" dirty="0" err="1" smtClean="0"/>
              <a:t>Τέλος_επανάληψης</a:t>
            </a:r>
            <a:r>
              <a:rPr lang="el-GR" dirty="0" smtClean="0"/>
              <a:t/>
            </a:r>
            <a:br>
              <a:rPr lang="el-GR" dirty="0" smtClean="0"/>
            </a:br>
            <a:r>
              <a:rPr lang="el-GR" dirty="0" smtClean="0"/>
              <a:t>   </a:t>
            </a:r>
            <a:r>
              <a:rPr lang="el-GR" b="1" dirty="0" err="1" smtClean="0"/>
              <a:t>Τέλος_επανάληψης</a:t>
            </a:r>
            <a:r>
              <a:rPr lang="el-GR" dirty="0" smtClean="0"/>
              <a:t/>
            </a:r>
            <a:br>
              <a:rPr lang="el-GR" dirty="0" smtClean="0"/>
            </a:b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ΔΙΣΔΙΑΣΤΑΤΟΙ ΠΙΝΑΚΕΣ</a:t>
            </a:r>
            <a:endParaRPr lang="el-GR" dirty="0"/>
          </a:p>
        </p:txBody>
      </p:sp>
      <p:sp>
        <p:nvSpPr>
          <p:cNvPr id="3" name="2 - Θέση κειμένου"/>
          <p:cNvSpPr>
            <a:spLocks noGrp="1"/>
          </p:cNvSpPr>
          <p:nvPr>
            <p:ph type="body" idx="1"/>
          </p:nvPr>
        </p:nvSpPr>
        <p:spPr/>
        <p:txBody>
          <a:bodyPr>
            <a:normAutofit fontScale="92500" lnSpcReduction="10000"/>
          </a:bodyPr>
          <a:lstStyle/>
          <a:p>
            <a:pPr algn="ctr"/>
            <a:r>
              <a:rPr lang="el-GR" dirty="0" smtClean="0"/>
              <a:t>ΕΥΡΕΣΗ ΜΕΣΟΥ ΟΡΟΥ </a:t>
            </a:r>
            <a:r>
              <a:rPr lang="el-GR" dirty="0" smtClean="0">
                <a:solidFill>
                  <a:srgbClr val="FF0000"/>
                </a:solidFill>
              </a:rPr>
              <a:t>ΑΝΑ ΓΡΑΜΜΗ</a:t>
            </a:r>
            <a:endParaRPr lang="el-GR" dirty="0">
              <a:solidFill>
                <a:srgbClr val="FF0000"/>
              </a:solidFill>
            </a:endParaRPr>
          </a:p>
        </p:txBody>
      </p:sp>
      <p:sp>
        <p:nvSpPr>
          <p:cNvPr id="4" name="3 - Θέση κειμένου"/>
          <p:cNvSpPr>
            <a:spLocks noGrp="1"/>
          </p:cNvSpPr>
          <p:nvPr>
            <p:ph type="body" sz="half" idx="3"/>
          </p:nvPr>
        </p:nvSpPr>
        <p:spPr>
          <a:xfrm>
            <a:off x="4714876" y="714356"/>
            <a:ext cx="3931920" cy="792162"/>
          </a:xfrm>
        </p:spPr>
        <p:txBody>
          <a:bodyPr>
            <a:normAutofit fontScale="92500" lnSpcReduction="10000"/>
          </a:bodyPr>
          <a:lstStyle/>
          <a:p>
            <a:pPr algn="ctr"/>
            <a:r>
              <a:rPr lang="el-GR" dirty="0" smtClean="0"/>
              <a:t>ΕΥΡΕΣΗ ΜΕΣΟΥ ΟΡΟΥ </a:t>
            </a:r>
            <a:r>
              <a:rPr lang="el-GR" dirty="0" smtClean="0">
                <a:solidFill>
                  <a:srgbClr val="FF0000"/>
                </a:solidFill>
              </a:rPr>
              <a:t>ΑΝΑ ΣΤΗΛΗ</a:t>
            </a:r>
          </a:p>
          <a:p>
            <a:endParaRPr lang="el-GR" dirty="0"/>
          </a:p>
        </p:txBody>
      </p:sp>
      <p:sp>
        <p:nvSpPr>
          <p:cNvPr id="5" name="4 - Θέση περιεχομένου"/>
          <p:cNvSpPr>
            <a:spLocks noGrp="1"/>
          </p:cNvSpPr>
          <p:nvPr>
            <p:ph sz="quarter" idx="2"/>
          </p:nvPr>
        </p:nvSpPr>
        <p:spPr>
          <a:xfrm>
            <a:off x="607224" y="1857364"/>
            <a:ext cx="3931920" cy="3080396"/>
          </a:xfrm>
        </p:spPr>
        <p:txBody>
          <a:bodyPr>
            <a:normAutofit fontScale="92500" lnSpcReduction="10000"/>
          </a:bodyPr>
          <a:lstStyle/>
          <a:p>
            <a:r>
              <a:rPr lang="el-GR" sz="2200" b="1" dirty="0" smtClean="0"/>
              <a:t>Για</a:t>
            </a:r>
            <a:r>
              <a:rPr lang="el-GR" sz="2200" dirty="0" smtClean="0"/>
              <a:t> Ι </a:t>
            </a:r>
            <a:r>
              <a:rPr lang="el-GR" sz="2200" b="1" dirty="0" smtClean="0"/>
              <a:t>από</a:t>
            </a:r>
            <a:r>
              <a:rPr lang="el-GR" sz="2200" dirty="0" smtClean="0"/>
              <a:t> 1 </a:t>
            </a:r>
            <a:r>
              <a:rPr lang="el-GR" sz="2200" b="1" dirty="0" smtClean="0"/>
              <a:t>μέχρι</a:t>
            </a:r>
            <a:r>
              <a:rPr lang="el-GR" sz="2200" dirty="0" smtClean="0"/>
              <a:t>  Ν</a:t>
            </a:r>
            <a:br>
              <a:rPr lang="el-GR" sz="2200" dirty="0" smtClean="0"/>
            </a:br>
            <a:r>
              <a:rPr lang="el-GR" sz="2200" dirty="0" smtClean="0"/>
              <a:t>        S</a:t>
            </a:r>
            <a:r>
              <a:rPr lang="el-GR" sz="2200" b="1" dirty="0" smtClean="0"/>
              <a:t>←</a:t>
            </a:r>
            <a:r>
              <a:rPr lang="el-GR" sz="2200" dirty="0" smtClean="0"/>
              <a:t>0</a:t>
            </a:r>
            <a:br>
              <a:rPr lang="el-GR" sz="2200" dirty="0" smtClean="0"/>
            </a:br>
            <a:r>
              <a:rPr lang="el-GR" sz="2200" dirty="0" smtClean="0"/>
              <a:t>     </a:t>
            </a:r>
            <a:r>
              <a:rPr lang="el-GR" sz="2200" b="1" dirty="0" smtClean="0"/>
              <a:t>Για</a:t>
            </a:r>
            <a:r>
              <a:rPr lang="el-GR" sz="2200" dirty="0" smtClean="0"/>
              <a:t> J </a:t>
            </a:r>
            <a:r>
              <a:rPr lang="el-GR" sz="2200" b="1" dirty="0" smtClean="0"/>
              <a:t>από</a:t>
            </a:r>
            <a:r>
              <a:rPr lang="el-GR" sz="2200" dirty="0" smtClean="0"/>
              <a:t> 1 </a:t>
            </a:r>
            <a:r>
              <a:rPr lang="el-GR" sz="2200" b="1" dirty="0" smtClean="0"/>
              <a:t>μέχρι</a:t>
            </a:r>
            <a:r>
              <a:rPr lang="el-GR" sz="2200" dirty="0" smtClean="0"/>
              <a:t>  M</a:t>
            </a:r>
            <a:br>
              <a:rPr lang="el-GR" sz="2200" dirty="0" smtClean="0"/>
            </a:br>
            <a:r>
              <a:rPr lang="el-GR" sz="2200" dirty="0" smtClean="0"/>
              <a:t>      S</a:t>
            </a:r>
            <a:r>
              <a:rPr lang="el-GR" sz="2200" b="1" dirty="0" smtClean="0"/>
              <a:t>←</a:t>
            </a:r>
            <a:r>
              <a:rPr lang="el-GR" sz="2200" dirty="0" smtClean="0"/>
              <a:t>S</a:t>
            </a:r>
            <a:r>
              <a:rPr lang="el-GR" sz="2200" b="1" dirty="0" smtClean="0"/>
              <a:t>+</a:t>
            </a:r>
            <a:r>
              <a:rPr lang="el-GR" sz="2200" dirty="0" smtClean="0"/>
              <a:t>A</a:t>
            </a:r>
            <a:r>
              <a:rPr lang="el-GR" sz="2200" b="1" dirty="0" smtClean="0"/>
              <a:t>[</a:t>
            </a:r>
            <a:r>
              <a:rPr lang="el-GR" sz="2200" dirty="0" smtClean="0"/>
              <a:t>I</a:t>
            </a:r>
            <a:r>
              <a:rPr lang="el-GR" sz="2200" b="1" dirty="0" smtClean="0"/>
              <a:t>,</a:t>
            </a:r>
            <a:r>
              <a:rPr lang="el-GR" sz="2200" dirty="0" smtClean="0"/>
              <a:t>J</a:t>
            </a:r>
            <a:r>
              <a:rPr lang="el-GR" sz="2200" b="1" dirty="0" smtClean="0"/>
              <a:t>]</a:t>
            </a:r>
            <a:r>
              <a:rPr lang="el-GR" sz="2200" dirty="0" smtClean="0"/>
              <a:t/>
            </a:r>
            <a:br>
              <a:rPr lang="el-GR" sz="2200" dirty="0" smtClean="0"/>
            </a:br>
            <a:r>
              <a:rPr lang="el-GR" sz="2200" dirty="0" smtClean="0"/>
              <a:t>     </a:t>
            </a:r>
            <a:r>
              <a:rPr lang="el-GR" sz="2200" b="1" dirty="0" err="1" smtClean="0"/>
              <a:t>Τέλος_επανάληψης</a:t>
            </a:r>
            <a:r>
              <a:rPr lang="el-GR" sz="2200" dirty="0" smtClean="0"/>
              <a:t/>
            </a:r>
            <a:br>
              <a:rPr lang="el-GR" sz="2200" dirty="0" smtClean="0"/>
            </a:br>
            <a:r>
              <a:rPr lang="el-GR" sz="2200" dirty="0" smtClean="0"/>
              <a:t>     B</a:t>
            </a:r>
            <a:r>
              <a:rPr lang="el-GR" sz="2200" b="1" dirty="0" smtClean="0"/>
              <a:t>[</a:t>
            </a:r>
            <a:r>
              <a:rPr lang="el-GR" sz="2200" dirty="0" smtClean="0"/>
              <a:t>I</a:t>
            </a:r>
            <a:r>
              <a:rPr lang="el-GR" sz="2200" b="1" dirty="0" smtClean="0"/>
              <a:t>]</a:t>
            </a:r>
            <a:r>
              <a:rPr lang="el-GR" sz="2200" b="1" dirty="0" err="1" smtClean="0"/>
              <a:t>←</a:t>
            </a:r>
            <a:r>
              <a:rPr lang="el-GR" sz="2200" dirty="0" err="1" smtClean="0"/>
              <a:t>S</a:t>
            </a:r>
            <a:r>
              <a:rPr lang="el-GR" sz="2200" b="1" dirty="0" smtClean="0"/>
              <a:t>/</a:t>
            </a:r>
            <a:r>
              <a:rPr lang="el-GR" sz="2200" dirty="0" smtClean="0"/>
              <a:t>M</a:t>
            </a:r>
            <a:br>
              <a:rPr lang="el-GR" sz="2200" dirty="0" smtClean="0"/>
            </a:br>
            <a:r>
              <a:rPr lang="el-GR" sz="2200" dirty="0" smtClean="0"/>
              <a:t> </a:t>
            </a:r>
            <a:r>
              <a:rPr lang="el-GR" sz="2200" b="1" dirty="0" err="1" smtClean="0"/>
              <a:t>Τέλος_επανάληψης</a:t>
            </a:r>
            <a:r>
              <a:rPr lang="el-GR" dirty="0" smtClean="0"/>
              <a:t/>
            </a:r>
            <a:br>
              <a:rPr lang="el-GR" dirty="0" smtClean="0"/>
            </a:br>
            <a:r>
              <a:rPr lang="el-GR" dirty="0" smtClean="0"/>
              <a:t/>
            </a:r>
            <a:br>
              <a:rPr lang="el-GR" dirty="0" smtClean="0"/>
            </a:br>
            <a:r>
              <a:rPr lang="el-GR" dirty="0" smtClean="0"/>
              <a:t>    </a:t>
            </a:r>
            <a:br>
              <a:rPr lang="el-GR" dirty="0" smtClean="0"/>
            </a:br>
            <a:endParaRPr lang="el-GR" dirty="0"/>
          </a:p>
        </p:txBody>
      </p:sp>
      <p:sp>
        <p:nvSpPr>
          <p:cNvPr id="6" name="5 - Θέση περιεχομένου"/>
          <p:cNvSpPr>
            <a:spLocks noGrp="1"/>
          </p:cNvSpPr>
          <p:nvPr>
            <p:ph sz="quarter" idx="4"/>
          </p:nvPr>
        </p:nvSpPr>
        <p:spPr>
          <a:xfrm>
            <a:off x="4652169" y="1785926"/>
            <a:ext cx="3931920" cy="3151834"/>
          </a:xfrm>
        </p:spPr>
        <p:txBody>
          <a:bodyPr>
            <a:normAutofit/>
          </a:bodyPr>
          <a:lstStyle/>
          <a:p>
            <a:r>
              <a:rPr lang="el-GR" sz="2000" dirty="0" smtClean="0"/>
              <a:t> </a:t>
            </a:r>
            <a:r>
              <a:rPr lang="el-GR" sz="2000" b="1" dirty="0" smtClean="0"/>
              <a:t>Για</a:t>
            </a:r>
            <a:r>
              <a:rPr lang="el-GR" sz="2000" dirty="0" smtClean="0"/>
              <a:t> J </a:t>
            </a:r>
            <a:r>
              <a:rPr lang="el-GR" sz="2000" b="1" dirty="0" smtClean="0"/>
              <a:t>από</a:t>
            </a:r>
            <a:r>
              <a:rPr lang="el-GR" sz="2000" dirty="0" smtClean="0"/>
              <a:t> 1 </a:t>
            </a:r>
            <a:r>
              <a:rPr lang="el-GR" sz="2000" b="1" dirty="0" smtClean="0"/>
              <a:t>μέχρι</a:t>
            </a:r>
            <a:r>
              <a:rPr lang="el-GR" sz="2000" dirty="0" smtClean="0"/>
              <a:t>  M</a:t>
            </a:r>
            <a:br>
              <a:rPr lang="el-GR" sz="2000" dirty="0" smtClean="0"/>
            </a:br>
            <a:r>
              <a:rPr lang="el-GR" sz="2000" dirty="0" smtClean="0"/>
              <a:t>        S</a:t>
            </a:r>
            <a:r>
              <a:rPr lang="el-GR" sz="2000" b="1" dirty="0" smtClean="0"/>
              <a:t>←</a:t>
            </a:r>
            <a:r>
              <a:rPr lang="el-GR" sz="2000" dirty="0" smtClean="0"/>
              <a:t>0</a:t>
            </a:r>
            <a:br>
              <a:rPr lang="el-GR" sz="2000" dirty="0" smtClean="0"/>
            </a:br>
            <a:r>
              <a:rPr lang="el-GR" sz="2000" dirty="0" smtClean="0"/>
              <a:t>     </a:t>
            </a:r>
            <a:r>
              <a:rPr lang="el-GR" sz="2000" b="1" dirty="0" smtClean="0"/>
              <a:t>Για</a:t>
            </a:r>
            <a:r>
              <a:rPr lang="el-GR" sz="2000" dirty="0" smtClean="0"/>
              <a:t> I </a:t>
            </a:r>
            <a:r>
              <a:rPr lang="el-GR" sz="2000" b="1" dirty="0" smtClean="0"/>
              <a:t>από</a:t>
            </a:r>
            <a:r>
              <a:rPr lang="el-GR" sz="2000" dirty="0" smtClean="0"/>
              <a:t> 1 </a:t>
            </a:r>
            <a:r>
              <a:rPr lang="el-GR" sz="2000" b="1" dirty="0" smtClean="0"/>
              <a:t>μέχρι</a:t>
            </a:r>
            <a:r>
              <a:rPr lang="el-GR" sz="2000" dirty="0" smtClean="0"/>
              <a:t>  N</a:t>
            </a:r>
            <a:br>
              <a:rPr lang="el-GR" sz="2000" dirty="0" smtClean="0"/>
            </a:br>
            <a:r>
              <a:rPr lang="el-GR" sz="2000" dirty="0" smtClean="0"/>
              <a:t>      S</a:t>
            </a:r>
            <a:r>
              <a:rPr lang="el-GR" sz="2000" b="1" dirty="0" smtClean="0"/>
              <a:t>←</a:t>
            </a:r>
            <a:r>
              <a:rPr lang="el-GR" sz="2000" dirty="0" smtClean="0"/>
              <a:t>S</a:t>
            </a:r>
            <a:r>
              <a:rPr lang="el-GR" sz="2000" b="1" dirty="0" smtClean="0"/>
              <a:t>+</a:t>
            </a:r>
            <a:r>
              <a:rPr lang="el-GR" sz="2000" dirty="0" smtClean="0"/>
              <a:t>A</a:t>
            </a:r>
            <a:r>
              <a:rPr lang="el-GR" sz="2000" b="1" dirty="0" smtClean="0"/>
              <a:t>[</a:t>
            </a:r>
            <a:r>
              <a:rPr lang="el-GR" sz="2000" dirty="0" smtClean="0"/>
              <a:t>I</a:t>
            </a:r>
            <a:r>
              <a:rPr lang="el-GR" sz="2000" b="1" dirty="0" smtClean="0"/>
              <a:t>,</a:t>
            </a:r>
            <a:r>
              <a:rPr lang="el-GR" sz="2000" dirty="0" smtClean="0"/>
              <a:t>J</a:t>
            </a:r>
            <a:r>
              <a:rPr lang="el-GR" sz="2000" b="1" dirty="0" smtClean="0"/>
              <a:t>]</a:t>
            </a:r>
            <a:r>
              <a:rPr lang="el-GR" sz="2000" dirty="0" smtClean="0"/>
              <a:t/>
            </a:r>
            <a:br>
              <a:rPr lang="el-GR" sz="2000" dirty="0" smtClean="0"/>
            </a:br>
            <a:r>
              <a:rPr lang="el-GR" sz="2000" dirty="0" smtClean="0"/>
              <a:t>     </a:t>
            </a:r>
            <a:r>
              <a:rPr lang="el-GR" sz="2000" b="1" dirty="0" err="1" smtClean="0"/>
              <a:t>Τέλος_επανάληψης</a:t>
            </a:r>
            <a:r>
              <a:rPr lang="el-GR" sz="2000" dirty="0" smtClean="0"/>
              <a:t/>
            </a:r>
            <a:br>
              <a:rPr lang="el-GR" sz="2000" dirty="0" smtClean="0"/>
            </a:br>
            <a:r>
              <a:rPr lang="el-GR" sz="2000" dirty="0" smtClean="0"/>
              <a:t>     G</a:t>
            </a:r>
            <a:r>
              <a:rPr lang="el-GR" sz="2000" b="1" dirty="0" smtClean="0"/>
              <a:t>[</a:t>
            </a:r>
            <a:r>
              <a:rPr lang="el-GR" sz="2000" dirty="0" smtClean="0"/>
              <a:t>J</a:t>
            </a:r>
            <a:r>
              <a:rPr lang="el-GR" sz="2000" b="1" dirty="0" smtClean="0"/>
              <a:t>]</a:t>
            </a:r>
            <a:r>
              <a:rPr lang="el-GR" sz="2000" b="1" dirty="0" err="1" smtClean="0"/>
              <a:t>←</a:t>
            </a:r>
            <a:r>
              <a:rPr lang="el-GR" sz="2000" dirty="0" err="1" smtClean="0"/>
              <a:t>S</a:t>
            </a:r>
            <a:r>
              <a:rPr lang="el-GR" sz="2000" b="1" dirty="0" smtClean="0"/>
              <a:t>/</a:t>
            </a:r>
            <a:r>
              <a:rPr lang="el-GR" sz="2000" dirty="0" smtClean="0"/>
              <a:t>N</a:t>
            </a:r>
            <a:br>
              <a:rPr lang="el-GR" sz="2000" dirty="0" smtClean="0"/>
            </a:br>
            <a:r>
              <a:rPr lang="el-GR" sz="2000" dirty="0" smtClean="0"/>
              <a:t> </a:t>
            </a:r>
            <a:r>
              <a:rPr lang="el-GR" sz="2000" b="1" dirty="0" err="1" smtClean="0"/>
              <a:t>Τέλος_επανάληψης</a:t>
            </a:r>
            <a:endParaRPr lang="el-G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ΔΙΣΔΙΑΣΤΑΤΟΙ ΠΙΝΑΚΕΣ</a:t>
            </a:r>
            <a:endParaRPr lang="el-GR" dirty="0"/>
          </a:p>
        </p:txBody>
      </p:sp>
      <p:sp>
        <p:nvSpPr>
          <p:cNvPr id="3" name="2 - Θέση κειμένου"/>
          <p:cNvSpPr>
            <a:spLocks noGrp="1"/>
          </p:cNvSpPr>
          <p:nvPr>
            <p:ph type="body" idx="1"/>
          </p:nvPr>
        </p:nvSpPr>
        <p:spPr/>
        <p:txBody>
          <a:bodyPr>
            <a:normAutofit fontScale="92500" lnSpcReduction="10000"/>
          </a:bodyPr>
          <a:lstStyle/>
          <a:p>
            <a:pPr algn="ctr"/>
            <a:r>
              <a:rPr lang="el-GR" dirty="0" smtClean="0"/>
              <a:t>ΕΥΡΕΣΗ ΜΕΓΙΣΤΟΥ </a:t>
            </a:r>
            <a:r>
              <a:rPr lang="el-GR" dirty="0" smtClean="0">
                <a:solidFill>
                  <a:srgbClr val="FF0000"/>
                </a:solidFill>
              </a:rPr>
              <a:t>ΑΝΑ ΓΡΑΜΜΗ</a:t>
            </a:r>
            <a:endParaRPr lang="el-GR" dirty="0">
              <a:solidFill>
                <a:srgbClr val="FF0000"/>
              </a:solidFill>
            </a:endParaRPr>
          </a:p>
        </p:txBody>
      </p:sp>
      <p:sp>
        <p:nvSpPr>
          <p:cNvPr id="4" name="3 - Θέση κειμένου"/>
          <p:cNvSpPr>
            <a:spLocks noGrp="1"/>
          </p:cNvSpPr>
          <p:nvPr>
            <p:ph type="body" sz="half" idx="3"/>
          </p:nvPr>
        </p:nvSpPr>
        <p:spPr>
          <a:xfrm>
            <a:off x="4714876" y="714356"/>
            <a:ext cx="3931920" cy="792162"/>
          </a:xfrm>
        </p:spPr>
        <p:txBody>
          <a:bodyPr>
            <a:normAutofit fontScale="92500" lnSpcReduction="10000"/>
          </a:bodyPr>
          <a:lstStyle/>
          <a:p>
            <a:pPr algn="ctr"/>
            <a:r>
              <a:rPr lang="el-GR" dirty="0" smtClean="0"/>
              <a:t>ΕΥΡΕΣΗ ΜΕΓΙΣΤΟΥ </a:t>
            </a:r>
            <a:r>
              <a:rPr lang="el-GR" dirty="0" smtClean="0">
                <a:solidFill>
                  <a:srgbClr val="FF0000"/>
                </a:solidFill>
              </a:rPr>
              <a:t>ΑΝ</a:t>
            </a:r>
            <a:r>
              <a:rPr lang="el-GR" dirty="0" smtClean="0"/>
              <a:t>Α </a:t>
            </a:r>
            <a:r>
              <a:rPr lang="el-GR" dirty="0" smtClean="0">
                <a:solidFill>
                  <a:srgbClr val="FF0000"/>
                </a:solidFill>
              </a:rPr>
              <a:t>ΣΤΗΛΗ</a:t>
            </a:r>
          </a:p>
          <a:p>
            <a:endParaRPr lang="el-GR" dirty="0"/>
          </a:p>
        </p:txBody>
      </p:sp>
      <p:sp>
        <p:nvSpPr>
          <p:cNvPr id="5" name="4 - Θέση περιεχομένου"/>
          <p:cNvSpPr>
            <a:spLocks noGrp="1"/>
          </p:cNvSpPr>
          <p:nvPr>
            <p:ph sz="quarter" idx="2"/>
          </p:nvPr>
        </p:nvSpPr>
        <p:spPr>
          <a:xfrm>
            <a:off x="571472" y="1571612"/>
            <a:ext cx="4071966" cy="3489960"/>
          </a:xfrm>
        </p:spPr>
        <p:txBody>
          <a:bodyPr>
            <a:normAutofit fontScale="85000" lnSpcReduction="20000"/>
          </a:bodyPr>
          <a:lstStyle/>
          <a:p>
            <a:pPr>
              <a:lnSpc>
                <a:spcPct val="110000"/>
              </a:lnSpc>
            </a:pPr>
            <a:r>
              <a:rPr lang="el-GR" b="1" dirty="0" smtClean="0"/>
              <a:t>Για </a:t>
            </a:r>
            <a:r>
              <a:rPr lang="el-GR" dirty="0" smtClean="0"/>
              <a:t>Ι</a:t>
            </a:r>
            <a:r>
              <a:rPr lang="el-GR" b="1" dirty="0" smtClean="0"/>
              <a:t> από </a:t>
            </a:r>
            <a:r>
              <a:rPr lang="el-GR" dirty="0" smtClean="0"/>
              <a:t>1</a:t>
            </a:r>
            <a:r>
              <a:rPr lang="el-GR" b="1" dirty="0" smtClean="0"/>
              <a:t> μέχρι  </a:t>
            </a:r>
            <a:r>
              <a:rPr lang="el-GR" dirty="0" smtClean="0"/>
              <a:t>Ν</a:t>
            </a:r>
            <a:r>
              <a:rPr lang="el-GR" b="1" dirty="0" smtClean="0"/>
              <a:t/>
            </a:r>
            <a:br>
              <a:rPr lang="el-GR" b="1" dirty="0" smtClean="0"/>
            </a:br>
            <a:r>
              <a:rPr lang="el-GR" b="1" dirty="0" smtClean="0"/>
              <a:t>     </a:t>
            </a:r>
            <a:r>
              <a:rPr lang="el-GR" dirty="0" smtClean="0"/>
              <a:t>MAX←A[I,1]</a:t>
            </a:r>
            <a:r>
              <a:rPr lang="el-GR" b="1" dirty="0" smtClean="0"/>
              <a:t/>
            </a:r>
            <a:br>
              <a:rPr lang="el-GR" b="1" dirty="0" smtClean="0"/>
            </a:br>
            <a:r>
              <a:rPr lang="el-GR" b="1" dirty="0" smtClean="0"/>
              <a:t>     Για </a:t>
            </a:r>
            <a:r>
              <a:rPr lang="el-GR" dirty="0" smtClean="0"/>
              <a:t>J</a:t>
            </a:r>
            <a:r>
              <a:rPr lang="el-GR" b="1" dirty="0" smtClean="0"/>
              <a:t> από </a:t>
            </a:r>
            <a:r>
              <a:rPr lang="el-GR" dirty="0" smtClean="0"/>
              <a:t>1</a:t>
            </a:r>
            <a:r>
              <a:rPr lang="el-GR" b="1" dirty="0" smtClean="0"/>
              <a:t> μέχρι  </a:t>
            </a:r>
            <a:r>
              <a:rPr lang="el-GR" dirty="0" smtClean="0"/>
              <a:t>M</a:t>
            </a:r>
            <a:r>
              <a:rPr lang="el-GR" b="1" dirty="0" smtClean="0"/>
              <a:t/>
            </a:r>
            <a:br>
              <a:rPr lang="el-GR" b="1" dirty="0" smtClean="0"/>
            </a:br>
            <a:r>
              <a:rPr lang="el-GR" b="1" dirty="0" smtClean="0"/>
              <a:t>      Αν </a:t>
            </a:r>
            <a:r>
              <a:rPr lang="el-GR" dirty="0" smtClean="0"/>
              <a:t>A[I,J] &gt;MAX</a:t>
            </a:r>
            <a:r>
              <a:rPr lang="el-GR" b="1" dirty="0" smtClean="0"/>
              <a:t> τότε</a:t>
            </a:r>
            <a:br>
              <a:rPr lang="el-GR" b="1" dirty="0" smtClean="0"/>
            </a:br>
            <a:r>
              <a:rPr lang="el-GR" b="1" dirty="0" smtClean="0"/>
              <a:t>        </a:t>
            </a:r>
            <a:r>
              <a:rPr lang="el-GR" dirty="0" smtClean="0"/>
              <a:t>MAX←A[I,J]</a:t>
            </a:r>
            <a:r>
              <a:rPr lang="el-GR" b="1" dirty="0" smtClean="0"/>
              <a:t/>
            </a:r>
            <a:br>
              <a:rPr lang="el-GR" b="1" dirty="0" smtClean="0"/>
            </a:br>
            <a:r>
              <a:rPr lang="el-GR" b="1" dirty="0" smtClean="0"/>
              <a:t>      </a:t>
            </a:r>
            <a:r>
              <a:rPr lang="el-GR" b="1" dirty="0" err="1" smtClean="0"/>
              <a:t>Τέλος_αν</a:t>
            </a:r>
            <a:r>
              <a:rPr lang="el-GR" b="1" dirty="0" smtClean="0"/>
              <a:t/>
            </a:r>
            <a:br>
              <a:rPr lang="el-GR" b="1" dirty="0" smtClean="0"/>
            </a:br>
            <a:r>
              <a:rPr lang="el-GR" b="1" dirty="0" smtClean="0"/>
              <a:t>     </a:t>
            </a:r>
            <a:r>
              <a:rPr lang="el-GR" b="1" dirty="0" err="1" smtClean="0"/>
              <a:t>Τέλος_επανάληψης</a:t>
            </a:r>
            <a:endParaRPr lang="el-GR" b="1" dirty="0" smtClean="0"/>
          </a:p>
          <a:p>
            <a:pPr>
              <a:lnSpc>
                <a:spcPct val="110000"/>
              </a:lnSpc>
            </a:pPr>
            <a:r>
              <a:rPr lang="en-US" b="1" dirty="0" smtClean="0"/>
              <a:t>     </a:t>
            </a:r>
            <a:r>
              <a:rPr lang="en-US" dirty="0" smtClean="0"/>
              <a:t>B[I]</a:t>
            </a:r>
            <a:r>
              <a:rPr lang="el-GR" dirty="0" smtClean="0"/>
              <a:t> ← </a:t>
            </a:r>
            <a:r>
              <a:rPr lang="en-US" dirty="0" smtClean="0"/>
              <a:t>MAX </a:t>
            </a:r>
            <a:r>
              <a:rPr lang="el-GR" b="1" dirty="0" smtClean="0"/>
              <a:t/>
            </a:r>
            <a:br>
              <a:rPr lang="el-GR" b="1" dirty="0" smtClean="0"/>
            </a:br>
            <a:r>
              <a:rPr lang="el-GR" b="1" dirty="0" smtClean="0"/>
              <a:t> </a:t>
            </a:r>
            <a:r>
              <a:rPr lang="el-GR" b="1" dirty="0" err="1" smtClean="0"/>
              <a:t>Τέλος_επανάληψης</a:t>
            </a:r>
            <a:r>
              <a:rPr lang="el-GR" b="1" dirty="0" smtClean="0"/>
              <a:t/>
            </a:r>
            <a:br>
              <a:rPr lang="el-GR" b="1" dirty="0" smtClean="0"/>
            </a:br>
            <a:r>
              <a:rPr lang="el-GR" dirty="0" smtClean="0"/>
              <a:t/>
            </a:r>
            <a:br>
              <a:rPr lang="el-GR" dirty="0" smtClean="0"/>
            </a:br>
            <a:r>
              <a:rPr lang="el-GR" dirty="0" smtClean="0"/>
              <a:t> </a:t>
            </a:r>
            <a:endParaRPr lang="el-GR" dirty="0"/>
          </a:p>
        </p:txBody>
      </p:sp>
      <p:sp>
        <p:nvSpPr>
          <p:cNvPr id="6" name="5 - Θέση περιεχομένου"/>
          <p:cNvSpPr>
            <a:spLocks noGrp="1"/>
          </p:cNvSpPr>
          <p:nvPr>
            <p:ph sz="quarter" idx="4"/>
          </p:nvPr>
        </p:nvSpPr>
        <p:spPr>
          <a:xfrm>
            <a:off x="4652169" y="1447800"/>
            <a:ext cx="3931920" cy="3124208"/>
          </a:xfrm>
        </p:spPr>
        <p:txBody>
          <a:bodyPr>
            <a:normAutofit/>
          </a:bodyPr>
          <a:lstStyle/>
          <a:p>
            <a:r>
              <a:rPr lang="el-GR" sz="2000" dirty="0" smtClean="0"/>
              <a:t> </a:t>
            </a:r>
            <a:r>
              <a:rPr lang="el-GR" sz="2000" b="1" dirty="0" smtClean="0"/>
              <a:t>Για</a:t>
            </a:r>
            <a:r>
              <a:rPr lang="el-GR" sz="2000" dirty="0" smtClean="0"/>
              <a:t> J </a:t>
            </a:r>
            <a:r>
              <a:rPr lang="el-GR" sz="2000" b="1" dirty="0" smtClean="0"/>
              <a:t>από</a:t>
            </a:r>
            <a:r>
              <a:rPr lang="el-GR" sz="2000" dirty="0" smtClean="0"/>
              <a:t> 1 </a:t>
            </a:r>
            <a:r>
              <a:rPr lang="el-GR" sz="2000" b="1" dirty="0" smtClean="0"/>
              <a:t>μέχρι</a:t>
            </a:r>
            <a:r>
              <a:rPr lang="el-GR" sz="2000" dirty="0" smtClean="0"/>
              <a:t>  M</a:t>
            </a:r>
            <a:br>
              <a:rPr lang="el-GR" sz="2000" dirty="0" smtClean="0"/>
            </a:br>
            <a:r>
              <a:rPr lang="el-GR" sz="2000" dirty="0" smtClean="0"/>
              <a:t>     MAX</a:t>
            </a:r>
            <a:r>
              <a:rPr lang="el-GR" sz="2000" b="1" dirty="0" smtClean="0"/>
              <a:t>←</a:t>
            </a:r>
            <a:r>
              <a:rPr lang="el-GR" sz="2000" dirty="0" smtClean="0"/>
              <a:t>A</a:t>
            </a:r>
            <a:r>
              <a:rPr lang="el-GR" sz="2000" b="1" dirty="0" smtClean="0"/>
              <a:t>[</a:t>
            </a:r>
            <a:r>
              <a:rPr lang="el-GR" sz="2000" dirty="0" smtClean="0"/>
              <a:t>1</a:t>
            </a:r>
            <a:r>
              <a:rPr lang="el-GR" sz="2000" b="1" dirty="0" smtClean="0"/>
              <a:t>,</a:t>
            </a:r>
            <a:r>
              <a:rPr lang="el-GR" sz="2000" dirty="0" smtClean="0"/>
              <a:t>J</a:t>
            </a:r>
            <a:r>
              <a:rPr lang="el-GR" sz="2000" b="1" dirty="0" smtClean="0"/>
              <a:t>]</a:t>
            </a:r>
            <a:r>
              <a:rPr lang="el-GR" sz="2000" dirty="0" smtClean="0"/>
              <a:t/>
            </a:r>
            <a:br>
              <a:rPr lang="el-GR" sz="2000" dirty="0" smtClean="0"/>
            </a:br>
            <a:r>
              <a:rPr lang="el-GR" sz="2000" dirty="0" smtClean="0"/>
              <a:t>     </a:t>
            </a:r>
            <a:r>
              <a:rPr lang="el-GR" sz="2000" b="1" dirty="0" smtClean="0"/>
              <a:t>Για</a:t>
            </a:r>
            <a:r>
              <a:rPr lang="el-GR" sz="2000" dirty="0" smtClean="0"/>
              <a:t> I </a:t>
            </a:r>
            <a:r>
              <a:rPr lang="el-GR" sz="2000" b="1" dirty="0" smtClean="0"/>
              <a:t>από</a:t>
            </a:r>
            <a:r>
              <a:rPr lang="el-GR" sz="2000" dirty="0" smtClean="0"/>
              <a:t> 1 </a:t>
            </a:r>
            <a:r>
              <a:rPr lang="el-GR" sz="2000" b="1" dirty="0" smtClean="0"/>
              <a:t>μέχρι</a:t>
            </a:r>
            <a:r>
              <a:rPr lang="el-GR" sz="2000" dirty="0" smtClean="0"/>
              <a:t>  N</a:t>
            </a:r>
            <a:br>
              <a:rPr lang="el-GR" sz="2000" dirty="0" smtClean="0"/>
            </a:br>
            <a:r>
              <a:rPr lang="el-GR" sz="2000" dirty="0" smtClean="0"/>
              <a:t>      </a:t>
            </a:r>
            <a:r>
              <a:rPr lang="el-GR" sz="2000" b="1" dirty="0" smtClean="0"/>
              <a:t>Αν</a:t>
            </a:r>
            <a:r>
              <a:rPr lang="el-GR" sz="2000" dirty="0" smtClean="0"/>
              <a:t> A</a:t>
            </a:r>
            <a:r>
              <a:rPr lang="el-GR" sz="2000" b="1" dirty="0" smtClean="0"/>
              <a:t>[</a:t>
            </a:r>
            <a:r>
              <a:rPr lang="el-GR" sz="2000" dirty="0" smtClean="0"/>
              <a:t>I</a:t>
            </a:r>
            <a:r>
              <a:rPr lang="el-GR" sz="2000" b="1" dirty="0" smtClean="0"/>
              <a:t>,</a:t>
            </a:r>
            <a:r>
              <a:rPr lang="el-GR" sz="2000" dirty="0" smtClean="0"/>
              <a:t>J</a:t>
            </a:r>
            <a:r>
              <a:rPr lang="el-GR" sz="2000" b="1" dirty="0" smtClean="0"/>
              <a:t>]</a:t>
            </a:r>
            <a:r>
              <a:rPr lang="el-GR" sz="2000" dirty="0" smtClean="0"/>
              <a:t> </a:t>
            </a:r>
            <a:r>
              <a:rPr lang="el-GR" sz="2000" b="1" dirty="0" smtClean="0"/>
              <a:t>&gt;</a:t>
            </a:r>
            <a:r>
              <a:rPr lang="el-GR" sz="2000" dirty="0" smtClean="0"/>
              <a:t>MAX </a:t>
            </a:r>
            <a:r>
              <a:rPr lang="el-GR" sz="2000" b="1" dirty="0" smtClean="0"/>
              <a:t>τότε</a:t>
            </a:r>
            <a:r>
              <a:rPr lang="el-GR" sz="2000" dirty="0" smtClean="0"/>
              <a:t/>
            </a:r>
            <a:br>
              <a:rPr lang="el-GR" sz="2000" dirty="0" smtClean="0"/>
            </a:br>
            <a:r>
              <a:rPr lang="el-GR" sz="2000" dirty="0" smtClean="0"/>
              <a:t>        MAX</a:t>
            </a:r>
            <a:r>
              <a:rPr lang="el-GR" sz="2000" b="1" dirty="0" smtClean="0"/>
              <a:t>←</a:t>
            </a:r>
            <a:r>
              <a:rPr lang="el-GR" sz="2000" dirty="0" smtClean="0"/>
              <a:t>A</a:t>
            </a:r>
            <a:r>
              <a:rPr lang="el-GR" sz="2000" b="1" dirty="0" smtClean="0"/>
              <a:t>[</a:t>
            </a:r>
            <a:r>
              <a:rPr lang="el-GR" sz="2000" dirty="0" smtClean="0"/>
              <a:t>I</a:t>
            </a:r>
            <a:r>
              <a:rPr lang="el-GR" sz="2000" b="1" dirty="0" smtClean="0"/>
              <a:t>,</a:t>
            </a:r>
            <a:r>
              <a:rPr lang="el-GR" sz="2000" dirty="0" smtClean="0"/>
              <a:t>J</a:t>
            </a:r>
            <a:r>
              <a:rPr lang="el-GR" sz="2000" b="1" dirty="0" smtClean="0"/>
              <a:t>]</a:t>
            </a:r>
            <a:r>
              <a:rPr lang="el-GR" sz="2000" dirty="0" smtClean="0"/>
              <a:t/>
            </a:r>
            <a:br>
              <a:rPr lang="el-GR" sz="2000" dirty="0" smtClean="0"/>
            </a:br>
            <a:r>
              <a:rPr lang="el-GR" sz="2000" dirty="0" smtClean="0"/>
              <a:t>      </a:t>
            </a:r>
            <a:r>
              <a:rPr lang="el-GR" sz="2000" b="1" dirty="0" err="1" smtClean="0"/>
              <a:t>Τέλος_αν</a:t>
            </a:r>
            <a:r>
              <a:rPr lang="el-GR" sz="2000" dirty="0" smtClean="0"/>
              <a:t/>
            </a:r>
            <a:br>
              <a:rPr lang="el-GR" sz="2000" dirty="0" smtClean="0"/>
            </a:br>
            <a:r>
              <a:rPr lang="el-GR" sz="2000" dirty="0" smtClean="0"/>
              <a:t>     </a:t>
            </a:r>
            <a:r>
              <a:rPr lang="el-GR" sz="2000" b="1" dirty="0" err="1" smtClean="0"/>
              <a:t>Τέλος_επανάληψης</a:t>
            </a:r>
            <a:endParaRPr lang="el-GR" sz="2000" b="1" dirty="0" smtClean="0"/>
          </a:p>
          <a:p>
            <a:pPr marL="265176" lvl="2" indent="-265176">
              <a:buClr>
                <a:schemeClr val="accent1"/>
              </a:buClr>
              <a:buSzPct val="80000"/>
              <a:buNone/>
            </a:pPr>
            <a:r>
              <a:rPr lang="el-GR" sz="2000" dirty="0" smtClean="0"/>
              <a:t>        Γ</a:t>
            </a:r>
            <a:r>
              <a:rPr lang="en-US" sz="2000" dirty="0" smtClean="0"/>
              <a:t>[J]</a:t>
            </a:r>
            <a:r>
              <a:rPr lang="el-GR" sz="2000" b="1" dirty="0" smtClean="0"/>
              <a:t> ← </a:t>
            </a:r>
            <a:r>
              <a:rPr lang="en-US" sz="2000" dirty="0" smtClean="0"/>
              <a:t>MAX</a:t>
            </a:r>
            <a:endParaRPr lang="el-GR" sz="2000" dirty="0" smtClean="0"/>
          </a:p>
          <a:p>
            <a:pPr marL="265176" lvl="2" indent="-265176">
              <a:buClr>
                <a:schemeClr val="accent1"/>
              </a:buClr>
              <a:buSzPct val="80000"/>
              <a:buNone/>
            </a:pPr>
            <a:r>
              <a:rPr lang="el-GR" sz="2000" b="1" dirty="0" smtClean="0"/>
              <a:t>     </a:t>
            </a:r>
            <a:r>
              <a:rPr lang="el-GR" sz="2000" b="1" dirty="0" err="1" smtClean="0"/>
              <a:t>Τέλος_επανάληψης</a:t>
            </a:r>
            <a:r>
              <a:rPr lang="el-GR" sz="2000" dirty="0" smtClean="0"/>
              <a:t> </a:t>
            </a:r>
          </a:p>
          <a:p>
            <a:endParaRPr lang="el-GR" sz="2000" b="1"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 calcmode="lin" valueType="num">
                                      <p:cBhvr additive="base">
                                        <p:cTn id="2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anim calcmode="lin" valueType="num">
                                      <p:cBhvr additive="base">
                                        <p:cTn id="35"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1" end="1"/>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anim calcmode="lin" valueType="num">
                                      <p:cBhvr additive="base">
                                        <p:cTn id="3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ΔΙΣΔΙΑΣΤΑΤΟΙ ΠΙΝΑΚΕΣ</a:t>
            </a:r>
            <a:endParaRPr lang="el-GR" dirty="0"/>
          </a:p>
        </p:txBody>
      </p:sp>
      <p:sp>
        <p:nvSpPr>
          <p:cNvPr id="3" name="2 - Θέση κειμένου"/>
          <p:cNvSpPr>
            <a:spLocks noGrp="1"/>
          </p:cNvSpPr>
          <p:nvPr>
            <p:ph type="body" idx="1"/>
          </p:nvPr>
        </p:nvSpPr>
        <p:spPr/>
        <p:txBody>
          <a:bodyPr>
            <a:normAutofit fontScale="92500" lnSpcReduction="10000"/>
          </a:bodyPr>
          <a:lstStyle/>
          <a:p>
            <a:pPr algn="ctr"/>
            <a:r>
              <a:rPr lang="el-GR" dirty="0" smtClean="0"/>
              <a:t>ΜΕΤΡΗΣΗ </a:t>
            </a:r>
            <a:r>
              <a:rPr lang="el-GR" dirty="0" smtClean="0">
                <a:solidFill>
                  <a:srgbClr val="FF0000"/>
                </a:solidFill>
              </a:rPr>
              <a:t>ΑΝΑ ΓΡΑΜΜΗ</a:t>
            </a:r>
            <a:endParaRPr lang="el-GR" dirty="0">
              <a:solidFill>
                <a:srgbClr val="FF0000"/>
              </a:solidFill>
            </a:endParaRPr>
          </a:p>
        </p:txBody>
      </p:sp>
      <p:sp>
        <p:nvSpPr>
          <p:cNvPr id="4" name="3 - Θέση κειμένου"/>
          <p:cNvSpPr>
            <a:spLocks noGrp="1"/>
          </p:cNvSpPr>
          <p:nvPr>
            <p:ph type="body" sz="half" idx="3"/>
          </p:nvPr>
        </p:nvSpPr>
        <p:spPr>
          <a:xfrm>
            <a:off x="4786314" y="714356"/>
            <a:ext cx="3643339" cy="792162"/>
          </a:xfrm>
        </p:spPr>
        <p:txBody>
          <a:bodyPr>
            <a:normAutofit fontScale="92500" lnSpcReduction="10000"/>
          </a:bodyPr>
          <a:lstStyle/>
          <a:p>
            <a:pPr algn="ctr"/>
            <a:r>
              <a:rPr lang="el-GR" dirty="0" smtClean="0"/>
              <a:t>ΜΕΤΡΗΣΗ </a:t>
            </a:r>
            <a:r>
              <a:rPr lang="el-GR" dirty="0" smtClean="0">
                <a:solidFill>
                  <a:srgbClr val="FF0000"/>
                </a:solidFill>
              </a:rPr>
              <a:t>ΑΝΑ ΣΤΗΛΗ</a:t>
            </a:r>
          </a:p>
          <a:p>
            <a:pPr algn="ctr"/>
            <a:endParaRPr lang="el-GR" dirty="0"/>
          </a:p>
        </p:txBody>
      </p:sp>
      <p:sp>
        <p:nvSpPr>
          <p:cNvPr id="5" name="4 - Θέση περιεχομένου"/>
          <p:cNvSpPr>
            <a:spLocks noGrp="1"/>
          </p:cNvSpPr>
          <p:nvPr>
            <p:ph sz="quarter" idx="2"/>
          </p:nvPr>
        </p:nvSpPr>
        <p:spPr>
          <a:xfrm>
            <a:off x="428596" y="1428736"/>
            <a:ext cx="4357718" cy="3489960"/>
          </a:xfrm>
        </p:spPr>
        <p:txBody>
          <a:bodyPr>
            <a:normAutofit/>
          </a:bodyPr>
          <a:lstStyle/>
          <a:p>
            <a:r>
              <a:rPr lang="el-GR" sz="1800" b="1" dirty="0" smtClean="0"/>
              <a:t> Για</a:t>
            </a:r>
            <a:r>
              <a:rPr lang="el-GR" sz="1800" dirty="0" smtClean="0"/>
              <a:t> Ι </a:t>
            </a:r>
            <a:r>
              <a:rPr lang="el-GR" sz="1800" b="1" dirty="0" smtClean="0"/>
              <a:t>από</a:t>
            </a:r>
            <a:r>
              <a:rPr lang="el-GR" sz="1800" dirty="0" smtClean="0"/>
              <a:t> 1 </a:t>
            </a:r>
            <a:r>
              <a:rPr lang="el-GR" sz="1800" b="1" dirty="0" smtClean="0"/>
              <a:t>μέχρι</a:t>
            </a:r>
            <a:r>
              <a:rPr lang="el-GR" sz="1800" dirty="0" smtClean="0"/>
              <a:t>  Ν</a:t>
            </a:r>
            <a:br>
              <a:rPr lang="el-GR" sz="1800" dirty="0" smtClean="0"/>
            </a:br>
            <a:r>
              <a:rPr lang="el-GR" sz="1800" dirty="0" smtClean="0"/>
              <a:t>        Μ</a:t>
            </a:r>
            <a:r>
              <a:rPr lang="el-GR" sz="1800" b="1" dirty="0" smtClean="0"/>
              <a:t>←</a:t>
            </a:r>
            <a:r>
              <a:rPr lang="el-GR" sz="1800" dirty="0" smtClean="0"/>
              <a:t>0</a:t>
            </a:r>
            <a:br>
              <a:rPr lang="el-GR" sz="1800" dirty="0" smtClean="0"/>
            </a:br>
            <a:r>
              <a:rPr lang="el-GR" sz="1800" dirty="0" smtClean="0"/>
              <a:t>   </a:t>
            </a:r>
            <a:r>
              <a:rPr lang="el-GR" sz="1800" b="1" dirty="0" smtClean="0"/>
              <a:t>Για</a:t>
            </a:r>
            <a:r>
              <a:rPr lang="el-GR" sz="1800" dirty="0" smtClean="0"/>
              <a:t> J </a:t>
            </a:r>
            <a:r>
              <a:rPr lang="el-GR" sz="1800" b="1" dirty="0" smtClean="0"/>
              <a:t>από</a:t>
            </a:r>
            <a:r>
              <a:rPr lang="el-GR" sz="1800" dirty="0" smtClean="0"/>
              <a:t> 1 </a:t>
            </a:r>
            <a:r>
              <a:rPr lang="el-GR" sz="1800" b="1" dirty="0" smtClean="0"/>
              <a:t>μέχρι</a:t>
            </a:r>
            <a:r>
              <a:rPr lang="el-GR" sz="1800" dirty="0" smtClean="0"/>
              <a:t>  M</a:t>
            </a:r>
          </a:p>
          <a:p>
            <a:pPr lvl="1"/>
            <a:r>
              <a:rPr lang="el-GR" dirty="0" smtClean="0"/>
              <a:t> </a:t>
            </a:r>
            <a:r>
              <a:rPr lang="el-GR" b="1" dirty="0" smtClean="0"/>
              <a:t>Αν</a:t>
            </a:r>
            <a:r>
              <a:rPr lang="el-GR" dirty="0" smtClean="0"/>
              <a:t> A</a:t>
            </a:r>
            <a:r>
              <a:rPr lang="el-GR" b="1" dirty="0" smtClean="0"/>
              <a:t>[</a:t>
            </a:r>
            <a:r>
              <a:rPr lang="el-GR" dirty="0" smtClean="0"/>
              <a:t>I</a:t>
            </a:r>
            <a:r>
              <a:rPr lang="el-GR" b="1" dirty="0" smtClean="0"/>
              <a:t>,</a:t>
            </a:r>
            <a:r>
              <a:rPr lang="el-GR" dirty="0" smtClean="0"/>
              <a:t>J</a:t>
            </a:r>
            <a:r>
              <a:rPr lang="el-GR" b="1" dirty="0" smtClean="0"/>
              <a:t>]=στοιχείο τότε</a:t>
            </a:r>
          </a:p>
          <a:p>
            <a:pPr lvl="1"/>
            <a:r>
              <a:rPr lang="el-GR" dirty="0" smtClean="0"/>
              <a:t>   Μ</a:t>
            </a:r>
            <a:r>
              <a:rPr lang="el-GR" b="1" dirty="0" smtClean="0"/>
              <a:t>←</a:t>
            </a:r>
            <a:r>
              <a:rPr lang="el-GR" dirty="0" smtClean="0"/>
              <a:t>Μ+1</a:t>
            </a:r>
          </a:p>
          <a:p>
            <a:pPr lvl="1"/>
            <a:r>
              <a:rPr lang="el-GR" b="1" dirty="0" smtClean="0"/>
              <a:t> </a:t>
            </a:r>
            <a:r>
              <a:rPr lang="el-GR" b="1" dirty="0" err="1" smtClean="0"/>
              <a:t>Τέλος_αν</a:t>
            </a:r>
            <a:endParaRPr lang="el-GR" b="1" dirty="0" smtClean="0"/>
          </a:p>
          <a:p>
            <a:pPr lvl="1">
              <a:buNone/>
            </a:pPr>
            <a:r>
              <a:rPr lang="el-GR" sz="1800" dirty="0" smtClean="0"/>
              <a:t>  </a:t>
            </a:r>
            <a:r>
              <a:rPr lang="el-GR" sz="1800" b="1" dirty="0" err="1" smtClean="0"/>
              <a:t>Τέλος_επανάληψης</a:t>
            </a:r>
            <a:r>
              <a:rPr lang="el-GR" sz="1800" b="1" dirty="0" smtClean="0"/>
              <a:t/>
            </a:r>
            <a:br>
              <a:rPr lang="el-GR" sz="1800" b="1" dirty="0" smtClean="0"/>
            </a:br>
            <a:r>
              <a:rPr lang="el-GR" sz="1800" b="1" dirty="0" smtClean="0"/>
              <a:t>   </a:t>
            </a:r>
            <a:r>
              <a:rPr lang="el-GR" sz="1800" dirty="0" smtClean="0"/>
              <a:t>B[I]</a:t>
            </a:r>
            <a:r>
              <a:rPr lang="el-GR" sz="1800" dirty="0" err="1" smtClean="0"/>
              <a:t>←Μ</a:t>
            </a:r>
            <a:endParaRPr lang="el-GR" sz="1800" dirty="0" smtClean="0"/>
          </a:p>
          <a:p>
            <a:pPr lvl="1">
              <a:buNone/>
            </a:pPr>
            <a:r>
              <a:rPr lang="el-GR" sz="1800" b="1" dirty="0" err="1" smtClean="0"/>
              <a:t>Τέλος_επανάληψης</a:t>
            </a:r>
            <a:r>
              <a:rPr lang="el-GR" sz="1800" dirty="0" smtClean="0"/>
              <a:t> 	</a:t>
            </a:r>
            <a:endParaRPr lang="el-GR" sz="1100" dirty="0" smtClean="0"/>
          </a:p>
          <a:p>
            <a:pPr lvl="3"/>
            <a:r>
              <a:rPr lang="el-GR" sz="1000" dirty="0" smtClean="0"/>
              <a:t>  </a:t>
            </a:r>
            <a:r>
              <a:rPr lang="el-GR" sz="1800" b="1" dirty="0" smtClean="0"/>
              <a:t>   </a:t>
            </a:r>
            <a:br>
              <a:rPr lang="el-GR" sz="1800" b="1" dirty="0" smtClean="0"/>
            </a:br>
            <a:endParaRPr lang="el-GR" sz="1800" b="1" dirty="0" smtClean="0"/>
          </a:p>
        </p:txBody>
      </p:sp>
      <p:sp>
        <p:nvSpPr>
          <p:cNvPr id="7" name="4 - Θέση περιεχομένου"/>
          <p:cNvSpPr>
            <a:spLocks noGrp="1"/>
          </p:cNvSpPr>
          <p:nvPr>
            <p:ph sz="quarter" idx="4"/>
          </p:nvPr>
        </p:nvSpPr>
        <p:spPr>
          <a:xfrm>
            <a:off x="4500562" y="1447800"/>
            <a:ext cx="4214842" cy="3489960"/>
          </a:xfrm>
        </p:spPr>
        <p:txBody>
          <a:bodyPr>
            <a:normAutofit/>
          </a:bodyPr>
          <a:lstStyle/>
          <a:p>
            <a:r>
              <a:rPr lang="el-GR" sz="1800" b="1" dirty="0" smtClean="0"/>
              <a:t> Για</a:t>
            </a:r>
            <a:r>
              <a:rPr lang="el-GR" sz="1800" dirty="0" smtClean="0"/>
              <a:t> </a:t>
            </a:r>
            <a:r>
              <a:rPr lang="en-US" sz="1800" dirty="0" smtClean="0"/>
              <a:t>J</a:t>
            </a:r>
            <a:r>
              <a:rPr lang="el-GR" sz="1800" dirty="0" smtClean="0"/>
              <a:t> </a:t>
            </a:r>
            <a:r>
              <a:rPr lang="el-GR" sz="1800" b="1" dirty="0" smtClean="0"/>
              <a:t>από</a:t>
            </a:r>
            <a:r>
              <a:rPr lang="el-GR" sz="1800" dirty="0" smtClean="0"/>
              <a:t> 1 </a:t>
            </a:r>
            <a:r>
              <a:rPr lang="el-GR" sz="1800" b="1" dirty="0" smtClean="0"/>
              <a:t>μέχρι</a:t>
            </a:r>
            <a:r>
              <a:rPr lang="el-GR" sz="1800" dirty="0" smtClean="0"/>
              <a:t>  </a:t>
            </a:r>
            <a:r>
              <a:rPr lang="en-US" sz="1800" dirty="0" smtClean="0"/>
              <a:t>M</a:t>
            </a:r>
            <a:r>
              <a:rPr lang="el-GR" sz="1800" dirty="0" smtClean="0"/>
              <a:t/>
            </a:r>
            <a:br>
              <a:rPr lang="el-GR" sz="1800" dirty="0" smtClean="0"/>
            </a:br>
            <a:r>
              <a:rPr lang="el-GR" sz="1800" dirty="0" smtClean="0"/>
              <a:t>        Μ</a:t>
            </a:r>
            <a:r>
              <a:rPr lang="el-GR" sz="1800" b="1" dirty="0" smtClean="0"/>
              <a:t>←</a:t>
            </a:r>
            <a:r>
              <a:rPr lang="el-GR" sz="1800" dirty="0" smtClean="0"/>
              <a:t>0</a:t>
            </a:r>
            <a:br>
              <a:rPr lang="el-GR" sz="1800" dirty="0" smtClean="0"/>
            </a:br>
            <a:r>
              <a:rPr lang="el-GR" sz="1800" dirty="0" smtClean="0"/>
              <a:t>   </a:t>
            </a:r>
            <a:r>
              <a:rPr lang="el-GR" sz="1800" b="1" dirty="0" smtClean="0"/>
              <a:t>Για</a:t>
            </a:r>
            <a:r>
              <a:rPr lang="el-GR" sz="1800" dirty="0" smtClean="0"/>
              <a:t> </a:t>
            </a:r>
            <a:r>
              <a:rPr lang="en-US" sz="1800" dirty="0" smtClean="0"/>
              <a:t>I</a:t>
            </a:r>
            <a:r>
              <a:rPr lang="el-GR" sz="1800" dirty="0" smtClean="0"/>
              <a:t> </a:t>
            </a:r>
            <a:r>
              <a:rPr lang="el-GR" sz="1800" b="1" dirty="0" smtClean="0"/>
              <a:t>από</a:t>
            </a:r>
            <a:r>
              <a:rPr lang="el-GR" sz="1800" dirty="0" smtClean="0"/>
              <a:t> 1 </a:t>
            </a:r>
            <a:r>
              <a:rPr lang="el-GR" sz="1800" b="1" dirty="0" smtClean="0"/>
              <a:t>μέχρι</a:t>
            </a:r>
            <a:r>
              <a:rPr lang="el-GR" sz="1800" dirty="0" smtClean="0"/>
              <a:t>  </a:t>
            </a:r>
            <a:r>
              <a:rPr lang="en-US" sz="1800" dirty="0" smtClean="0"/>
              <a:t>N</a:t>
            </a:r>
            <a:endParaRPr lang="el-GR" sz="1800" dirty="0" smtClean="0"/>
          </a:p>
          <a:p>
            <a:pPr lvl="1"/>
            <a:r>
              <a:rPr lang="el-GR" b="1" dirty="0" smtClean="0"/>
              <a:t> Αν </a:t>
            </a:r>
            <a:r>
              <a:rPr lang="el-GR" dirty="0" smtClean="0"/>
              <a:t>A</a:t>
            </a:r>
            <a:r>
              <a:rPr lang="el-GR" b="1" dirty="0" smtClean="0"/>
              <a:t>[</a:t>
            </a:r>
            <a:r>
              <a:rPr lang="el-GR" dirty="0" smtClean="0"/>
              <a:t>I</a:t>
            </a:r>
            <a:r>
              <a:rPr lang="el-GR" b="1" dirty="0" smtClean="0"/>
              <a:t>,</a:t>
            </a:r>
            <a:r>
              <a:rPr lang="el-GR" dirty="0" smtClean="0"/>
              <a:t>J</a:t>
            </a:r>
            <a:r>
              <a:rPr lang="el-GR" b="1" dirty="0" smtClean="0"/>
              <a:t>]=στοιχείο τότε</a:t>
            </a:r>
          </a:p>
          <a:p>
            <a:pPr lvl="1"/>
            <a:r>
              <a:rPr lang="el-GR" dirty="0" smtClean="0"/>
              <a:t>   Μ</a:t>
            </a:r>
            <a:r>
              <a:rPr lang="el-GR" b="1" dirty="0" smtClean="0"/>
              <a:t>←</a:t>
            </a:r>
            <a:r>
              <a:rPr lang="el-GR" dirty="0" smtClean="0"/>
              <a:t>Μ+1</a:t>
            </a:r>
          </a:p>
          <a:p>
            <a:pPr lvl="1"/>
            <a:r>
              <a:rPr lang="el-GR" b="1" dirty="0" smtClean="0"/>
              <a:t> </a:t>
            </a:r>
            <a:r>
              <a:rPr lang="el-GR" b="1" dirty="0" err="1" smtClean="0"/>
              <a:t>Τέλος_αν</a:t>
            </a:r>
            <a:endParaRPr lang="el-GR" b="1" dirty="0" smtClean="0"/>
          </a:p>
          <a:p>
            <a:pPr lvl="1">
              <a:buNone/>
            </a:pPr>
            <a:r>
              <a:rPr lang="el-GR" sz="1800" dirty="0" smtClean="0"/>
              <a:t>  </a:t>
            </a:r>
            <a:r>
              <a:rPr lang="el-GR" sz="1800" b="1" dirty="0" err="1" smtClean="0"/>
              <a:t>Τέλος_επανάληψης</a:t>
            </a:r>
            <a:r>
              <a:rPr lang="el-GR" sz="1800" b="1" dirty="0" smtClean="0"/>
              <a:t/>
            </a:r>
            <a:br>
              <a:rPr lang="el-GR" sz="1800" b="1" dirty="0" smtClean="0"/>
            </a:br>
            <a:r>
              <a:rPr lang="el-GR" sz="1800" b="1" dirty="0" smtClean="0"/>
              <a:t>  </a:t>
            </a:r>
            <a:r>
              <a:rPr lang="el-GR" sz="1800" dirty="0" smtClean="0"/>
              <a:t> B[</a:t>
            </a:r>
            <a:r>
              <a:rPr lang="en-US" sz="1800" dirty="0" smtClean="0"/>
              <a:t>J</a:t>
            </a:r>
            <a:r>
              <a:rPr lang="el-GR" sz="1800" dirty="0" smtClean="0"/>
              <a:t>]</a:t>
            </a:r>
            <a:r>
              <a:rPr lang="el-GR" sz="1800" dirty="0" err="1" smtClean="0"/>
              <a:t>←Μ</a:t>
            </a:r>
            <a:endParaRPr lang="el-GR" sz="1800" dirty="0" smtClean="0"/>
          </a:p>
          <a:p>
            <a:pPr lvl="1">
              <a:buNone/>
            </a:pPr>
            <a:r>
              <a:rPr lang="el-GR" sz="1800" b="1" dirty="0" err="1" smtClean="0"/>
              <a:t>Τέλος_επανάληψης</a:t>
            </a:r>
            <a:r>
              <a:rPr lang="el-GR" sz="1800" dirty="0" smtClean="0"/>
              <a:t> 	</a:t>
            </a:r>
            <a:endParaRPr lang="el-GR" sz="1100" dirty="0" smtClean="0"/>
          </a:p>
          <a:p>
            <a:pPr lvl="3"/>
            <a:r>
              <a:rPr lang="el-GR" sz="1000" dirty="0" smtClean="0"/>
              <a:t>  </a:t>
            </a:r>
            <a:r>
              <a:rPr lang="el-GR" sz="1800" b="1" dirty="0" smtClean="0"/>
              <a:t>   </a:t>
            </a:r>
            <a:br>
              <a:rPr lang="el-GR" sz="1800" b="1" dirty="0" smtClean="0"/>
            </a:br>
            <a:endParaRPr lang="el-GR" sz="18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 calcmode="lin" valueType="num">
                                      <p:cBhvr additive="base">
                                        <p:cTn id="1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additive="base">
                                        <p:cTn id="2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 calcmode="lin" valueType="num">
                                      <p:cBhvr additive="base">
                                        <p:cTn id="2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5">
                                            <p:txEl>
                                              <p:pRg st="5" end="5"/>
                                            </p:txEl>
                                          </p:spTgt>
                                        </p:tgtEl>
                                        <p:attrNameLst>
                                          <p:attrName>style.visibility</p:attrName>
                                        </p:attrNameLst>
                                      </p:cBhvr>
                                      <p:to>
                                        <p:strVal val="visible"/>
                                      </p:to>
                                    </p:set>
                                    <p:anim calcmode="lin" valueType="num">
                                      <p:cBhvr additive="base">
                                        <p:cTn id="33"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 calcmode="lin" valueType="num">
                                      <p:cBhvr additive="base">
                                        <p:cTn id="3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0" end="0"/>
                                            </p:txEl>
                                          </p:spTgt>
                                        </p:tgtEl>
                                        <p:attrNameLst>
                                          <p:attrName>style.visibility</p:attrName>
                                        </p:attrNameLst>
                                      </p:cBhvr>
                                      <p:to>
                                        <p:strVal val="visible"/>
                                      </p:to>
                                    </p:set>
                                    <p:anim calcmode="lin" valueType="num">
                                      <p:cBhvr additive="base">
                                        <p:cTn id="4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
                                            <p:txEl>
                                              <p:pRg st="0" end="0"/>
                                            </p:txEl>
                                          </p:spTgt>
                                        </p:tgtEl>
                                        <p:attrNameLst>
                                          <p:attrName>style.visibility</p:attrName>
                                        </p:attrNameLst>
                                      </p:cBhvr>
                                      <p:to>
                                        <p:strVal val="visible"/>
                                      </p:to>
                                    </p:set>
                                    <p:anim calcmode="lin" valueType="num">
                                      <p:cBhvr additive="base">
                                        <p:cTn id="4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
                                            <p:txEl>
                                              <p:pRg st="0" end="0"/>
                                            </p:tx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7">
                                            <p:txEl>
                                              <p:pRg st="1" end="1"/>
                                            </p:txEl>
                                          </p:spTgt>
                                        </p:tgtEl>
                                        <p:attrNameLst>
                                          <p:attrName>style.visibility</p:attrName>
                                        </p:attrNameLst>
                                      </p:cBhvr>
                                      <p:to>
                                        <p:strVal val="visible"/>
                                      </p:to>
                                    </p:set>
                                    <p:anim calcmode="lin" valueType="num">
                                      <p:cBhvr additive="base">
                                        <p:cTn id="5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7">
                                            <p:txEl>
                                              <p:pRg st="1" end="1"/>
                                            </p:tx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7">
                                            <p:txEl>
                                              <p:pRg st="2" end="2"/>
                                            </p:txEl>
                                          </p:spTgt>
                                        </p:tgtEl>
                                        <p:attrNameLst>
                                          <p:attrName>style.visibility</p:attrName>
                                        </p:attrNameLst>
                                      </p:cBhvr>
                                      <p:to>
                                        <p:strVal val="visible"/>
                                      </p:to>
                                    </p:set>
                                    <p:anim calcmode="lin" valueType="num">
                                      <p:cBhvr additive="base">
                                        <p:cTn id="57"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7">
                                            <p:txEl>
                                              <p:pRg st="2" end="2"/>
                                            </p:txEl>
                                          </p:spTgt>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7">
                                            <p:txEl>
                                              <p:pRg st="3" end="3"/>
                                            </p:txEl>
                                          </p:spTgt>
                                        </p:tgtEl>
                                        <p:attrNameLst>
                                          <p:attrName>style.visibility</p:attrName>
                                        </p:attrNameLst>
                                      </p:cBhvr>
                                      <p:to>
                                        <p:strVal val="visible"/>
                                      </p:to>
                                    </p:set>
                                    <p:anim calcmode="lin" valueType="num">
                                      <p:cBhvr additive="base">
                                        <p:cTn id="61"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7">
                                            <p:txEl>
                                              <p:pRg st="3" end="3"/>
                                            </p:txEl>
                                          </p:spTgt>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7">
                                            <p:txEl>
                                              <p:pRg st="4" end="4"/>
                                            </p:txEl>
                                          </p:spTgt>
                                        </p:tgtEl>
                                        <p:attrNameLst>
                                          <p:attrName>style.visibility</p:attrName>
                                        </p:attrNameLst>
                                      </p:cBhvr>
                                      <p:to>
                                        <p:strVal val="visible"/>
                                      </p:to>
                                    </p:set>
                                    <p:anim calcmode="lin" valueType="num">
                                      <p:cBhvr additive="base">
                                        <p:cTn id="65"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7">
                                            <p:txEl>
                                              <p:pRg st="4" end="4"/>
                                            </p:txEl>
                                          </p:spTgt>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7">
                                            <p:txEl>
                                              <p:pRg st="5" end="5"/>
                                            </p:txEl>
                                          </p:spTgt>
                                        </p:tgtEl>
                                        <p:attrNameLst>
                                          <p:attrName>style.visibility</p:attrName>
                                        </p:attrNameLst>
                                      </p:cBhvr>
                                      <p:to>
                                        <p:strVal val="visible"/>
                                      </p:to>
                                    </p:set>
                                    <p:anim calcmode="lin" valueType="num">
                                      <p:cBhvr additive="base">
                                        <p:cTn id="69"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7">
                                            <p:txEl>
                                              <p:pRg st="5" end="5"/>
                                            </p:txEl>
                                          </p:spTgt>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7">
                                            <p:txEl>
                                              <p:pRg st="6" end="6"/>
                                            </p:txEl>
                                          </p:spTgt>
                                        </p:tgtEl>
                                        <p:attrNameLst>
                                          <p:attrName>style.visibility</p:attrName>
                                        </p:attrNameLst>
                                      </p:cBhvr>
                                      <p:to>
                                        <p:strVal val="visible"/>
                                      </p:to>
                                    </p:set>
                                    <p:anim calcmode="lin" valueType="num">
                                      <p:cBhvr additive="base">
                                        <p:cTn id="73"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7"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ΔΙΣΔΙΑΣΤΑΤΟΙ ΠΙΝΑΚΕΣ</a:t>
            </a:r>
            <a:endParaRPr lang="el-GR" dirty="0"/>
          </a:p>
        </p:txBody>
      </p:sp>
      <p:sp>
        <p:nvSpPr>
          <p:cNvPr id="3" name="2 - Θέση κειμένου"/>
          <p:cNvSpPr>
            <a:spLocks noGrp="1"/>
          </p:cNvSpPr>
          <p:nvPr>
            <p:ph type="body" idx="1"/>
          </p:nvPr>
        </p:nvSpPr>
        <p:spPr/>
        <p:txBody>
          <a:bodyPr>
            <a:normAutofit fontScale="92500" lnSpcReduction="10000"/>
          </a:bodyPr>
          <a:lstStyle/>
          <a:p>
            <a:pPr algn="ctr"/>
            <a:r>
              <a:rPr lang="el-GR" dirty="0" smtClean="0"/>
              <a:t>ΤΑΞΙΝΟΜΗΣΗ </a:t>
            </a:r>
            <a:r>
              <a:rPr lang="el-GR" dirty="0" smtClean="0">
                <a:solidFill>
                  <a:srgbClr val="FF0000"/>
                </a:solidFill>
              </a:rPr>
              <a:t>ΑΝΑ ΓΡΑΜΜΗ </a:t>
            </a:r>
            <a:r>
              <a:rPr lang="el-GR" dirty="0" smtClean="0"/>
              <a:t>(Μ ΓΡΑΜΜΕΣ)</a:t>
            </a:r>
            <a:endParaRPr lang="el-GR" dirty="0"/>
          </a:p>
        </p:txBody>
      </p:sp>
      <p:sp>
        <p:nvSpPr>
          <p:cNvPr id="4" name="3 - Θέση κειμένου"/>
          <p:cNvSpPr>
            <a:spLocks noGrp="1"/>
          </p:cNvSpPr>
          <p:nvPr>
            <p:ph type="body" sz="half" idx="3"/>
          </p:nvPr>
        </p:nvSpPr>
        <p:spPr>
          <a:xfrm>
            <a:off x="4643438" y="714356"/>
            <a:ext cx="3931920" cy="792162"/>
          </a:xfrm>
        </p:spPr>
        <p:txBody>
          <a:bodyPr>
            <a:normAutofit fontScale="92500" lnSpcReduction="10000"/>
          </a:bodyPr>
          <a:lstStyle/>
          <a:p>
            <a:r>
              <a:rPr lang="el-GR" dirty="0" smtClean="0"/>
              <a:t>ΤΑΞΙΝΟΜΗΣΗ </a:t>
            </a:r>
            <a:r>
              <a:rPr lang="el-GR" dirty="0" smtClean="0">
                <a:solidFill>
                  <a:srgbClr val="FF0000"/>
                </a:solidFill>
              </a:rPr>
              <a:t>ΑΝΑ ΣΤΗΛΗ </a:t>
            </a:r>
            <a:r>
              <a:rPr lang="el-GR" dirty="0" smtClean="0"/>
              <a:t>(Ν ΣΤΗΛΕΣ)</a:t>
            </a:r>
          </a:p>
          <a:p>
            <a:endParaRPr lang="el-GR" dirty="0"/>
          </a:p>
        </p:txBody>
      </p:sp>
      <p:sp>
        <p:nvSpPr>
          <p:cNvPr id="6" name="5 - Θέση περιεχομένου"/>
          <p:cNvSpPr>
            <a:spLocks noGrp="1"/>
          </p:cNvSpPr>
          <p:nvPr>
            <p:ph sz="quarter" idx="4"/>
          </p:nvPr>
        </p:nvSpPr>
        <p:spPr>
          <a:xfrm>
            <a:off x="4357686" y="1714488"/>
            <a:ext cx="4503424" cy="3489960"/>
          </a:xfrm>
        </p:spPr>
        <p:txBody>
          <a:bodyPr>
            <a:normAutofit fontScale="85000" lnSpcReduction="10000"/>
          </a:bodyPr>
          <a:lstStyle/>
          <a:p>
            <a:r>
              <a:rPr lang="el-GR" sz="1800" b="1" dirty="0" smtClean="0">
                <a:solidFill>
                  <a:srgbClr val="FF0000"/>
                </a:solidFill>
              </a:rPr>
              <a:t>Για</a:t>
            </a:r>
            <a:r>
              <a:rPr lang="el-GR" sz="1800" dirty="0" smtClean="0">
                <a:solidFill>
                  <a:srgbClr val="FF0000"/>
                </a:solidFill>
              </a:rPr>
              <a:t> Κ </a:t>
            </a:r>
            <a:r>
              <a:rPr lang="el-GR" sz="1800" b="1" dirty="0" smtClean="0">
                <a:solidFill>
                  <a:srgbClr val="FF0000"/>
                </a:solidFill>
              </a:rPr>
              <a:t>από</a:t>
            </a:r>
            <a:r>
              <a:rPr lang="el-GR" sz="1800" dirty="0" smtClean="0">
                <a:solidFill>
                  <a:srgbClr val="FF0000"/>
                </a:solidFill>
              </a:rPr>
              <a:t> 1 </a:t>
            </a:r>
            <a:r>
              <a:rPr lang="el-GR" sz="1800" b="1" dirty="0" smtClean="0">
                <a:solidFill>
                  <a:srgbClr val="FF0000"/>
                </a:solidFill>
              </a:rPr>
              <a:t>μέχρι</a:t>
            </a:r>
            <a:r>
              <a:rPr lang="el-GR" sz="1800" dirty="0" smtClean="0">
                <a:solidFill>
                  <a:srgbClr val="FF0000"/>
                </a:solidFill>
              </a:rPr>
              <a:t>  Ν</a:t>
            </a:r>
            <a:endParaRPr lang="el-GR" sz="1800" b="1" dirty="0" smtClean="0">
              <a:solidFill>
                <a:srgbClr val="FF0000"/>
              </a:solidFill>
            </a:endParaRPr>
          </a:p>
          <a:p>
            <a:r>
              <a:rPr lang="el-GR" sz="1800" b="1" dirty="0" smtClean="0"/>
              <a:t>  Για</a:t>
            </a:r>
            <a:r>
              <a:rPr lang="el-GR" sz="1800" dirty="0" smtClean="0"/>
              <a:t> Ι </a:t>
            </a:r>
            <a:r>
              <a:rPr lang="el-GR" sz="1800" b="1" dirty="0" smtClean="0"/>
              <a:t>από</a:t>
            </a:r>
            <a:r>
              <a:rPr lang="el-GR" sz="1800" dirty="0" smtClean="0"/>
              <a:t> 2 </a:t>
            </a:r>
            <a:r>
              <a:rPr lang="el-GR" sz="1800" b="1" dirty="0" smtClean="0"/>
              <a:t>μέχρι</a:t>
            </a:r>
            <a:r>
              <a:rPr lang="el-GR" sz="1800" dirty="0" smtClean="0"/>
              <a:t>  Μ</a:t>
            </a:r>
            <a:br>
              <a:rPr lang="el-GR" sz="1800" dirty="0" smtClean="0"/>
            </a:br>
            <a:r>
              <a:rPr lang="el-GR" sz="1800" dirty="0" smtClean="0"/>
              <a:t>    </a:t>
            </a:r>
            <a:r>
              <a:rPr lang="el-GR" sz="1900" b="1" dirty="0" smtClean="0"/>
              <a:t>Για</a:t>
            </a:r>
            <a:r>
              <a:rPr lang="el-GR" sz="1900" dirty="0" smtClean="0"/>
              <a:t> J </a:t>
            </a:r>
            <a:r>
              <a:rPr lang="el-GR" sz="1900" b="1" dirty="0" smtClean="0"/>
              <a:t>από</a:t>
            </a:r>
            <a:r>
              <a:rPr lang="el-GR" sz="1900" dirty="0" smtClean="0"/>
              <a:t> Ν </a:t>
            </a:r>
            <a:r>
              <a:rPr lang="el-GR" sz="1900" b="1" dirty="0" smtClean="0"/>
              <a:t>μέχρι</a:t>
            </a:r>
            <a:r>
              <a:rPr lang="el-GR" sz="1900" dirty="0" smtClean="0"/>
              <a:t> Ι </a:t>
            </a:r>
            <a:r>
              <a:rPr lang="el-GR" sz="1900" b="1" dirty="0" err="1" smtClean="0"/>
              <a:t>με_βήμα</a:t>
            </a:r>
            <a:r>
              <a:rPr lang="el-GR" sz="1900" dirty="0" smtClean="0"/>
              <a:t> </a:t>
            </a:r>
            <a:r>
              <a:rPr lang="el-GR" sz="1900" b="1" dirty="0" smtClean="0"/>
              <a:t>-</a:t>
            </a:r>
            <a:r>
              <a:rPr lang="el-GR" sz="1900" dirty="0" smtClean="0"/>
              <a:t>1</a:t>
            </a:r>
            <a:br>
              <a:rPr lang="el-GR" sz="1900" dirty="0" smtClean="0"/>
            </a:br>
            <a:r>
              <a:rPr lang="el-GR" sz="1900" dirty="0" smtClean="0"/>
              <a:t>      </a:t>
            </a:r>
            <a:r>
              <a:rPr lang="el-GR" sz="1900" b="1" dirty="0" smtClean="0"/>
              <a:t>Αν</a:t>
            </a:r>
            <a:r>
              <a:rPr lang="el-GR" sz="1900" dirty="0" smtClean="0"/>
              <a:t> Α</a:t>
            </a:r>
            <a:r>
              <a:rPr lang="el-GR" sz="1900" b="1" dirty="0" smtClean="0"/>
              <a:t>[</a:t>
            </a:r>
            <a:r>
              <a:rPr lang="el-GR" sz="1900" dirty="0" smtClean="0"/>
              <a:t>J</a:t>
            </a:r>
            <a:r>
              <a:rPr lang="el-GR" sz="1900" b="1" dirty="0" smtClean="0"/>
              <a:t>-</a:t>
            </a:r>
            <a:r>
              <a:rPr lang="el-GR" sz="1900" dirty="0" smtClean="0"/>
              <a:t>1,Κ</a:t>
            </a:r>
            <a:r>
              <a:rPr lang="el-GR" sz="1900" b="1" dirty="0" smtClean="0"/>
              <a:t>]&gt;</a:t>
            </a:r>
            <a:r>
              <a:rPr lang="el-GR" sz="1900" dirty="0" smtClean="0"/>
              <a:t>A</a:t>
            </a:r>
            <a:r>
              <a:rPr lang="el-GR" sz="1900" b="1" dirty="0" smtClean="0"/>
              <a:t>[</a:t>
            </a:r>
            <a:r>
              <a:rPr lang="el-GR" sz="1900" dirty="0" smtClean="0"/>
              <a:t>J,Κ</a:t>
            </a:r>
            <a:r>
              <a:rPr lang="el-GR" sz="1900" b="1" dirty="0" smtClean="0"/>
              <a:t>]</a:t>
            </a:r>
            <a:r>
              <a:rPr lang="el-GR" sz="1900" dirty="0" smtClean="0"/>
              <a:t> </a:t>
            </a:r>
            <a:r>
              <a:rPr lang="el-GR" sz="1900" b="1" dirty="0" smtClean="0"/>
              <a:t>τότε</a:t>
            </a:r>
            <a:r>
              <a:rPr lang="el-GR" sz="1900" dirty="0" smtClean="0"/>
              <a:t/>
            </a:r>
            <a:br>
              <a:rPr lang="el-GR" sz="1900" dirty="0" smtClean="0"/>
            </a:br>
            <a:r>
              <a:rPr lang="el-GR" sz="1900" dirty="0" smtClean="0"/>
              <a:t>              TEMP</a:t>
            </a:r>
            <a:r>
              <a:rPr lang="el-GR" sz="1900" b="1" dirty="0" smtClean="0"/>
              <a:t>←</a:t>
            </a:r>
            <a:r>
              <a:rPr lang="el-GR" sz="1900" dirty="0" smtClean="0"/>
              <a:t>Α</a:t>
            </a:r>
            <a:r>
              <a:rPr lang="el-GR" sz="1900" b="1" dirty="0" smtClean="0"/>
              <a:t>[</a:t>
            </a:r>
            <a:r>
              <a:rPr lang="el-GR" sz="1900" dirty="0" smtClean="0"/>
              <a:t>J</a:t>
            </a:r>
            <a:r>
              <a:rPr lang="el-GR" sz="1900" b="1" dirty="0" smtClean="0"/>
              <a:t>-</a:t>
            </a:r>
            <a:r>
              <a:rPr lang="el-GR" sz="1900" dirty="0" smtClean="0"/>
              <a:t>1,Κ</a:t>
            </a:r>
            <a:r>
              <a:rPr lang="el-GR" sz="1900" b="1" dirty="0" smtClean="0"/>
              <a:t>]</a:t>
            </a:r>
            <a:r>
              <a:rPr lang="el-GR" sz="1900" dirty="0" smtClean="0"/>
              <a:t/>
            </a:r>
            <a:br>
              <a:rPr lang="el-GR" sz="1900" dirty="0" smtClean="0"/>
            </a:br>
            <a:r>
              <a:rPr lang="el-GR" sz="1900" dirty="0" smtClean="0"/>
              <a:t>              Α</a:t>
            </a:r>
            <a:r>
              <a:rPr lang="el-GR" sz="1900" b="1" dirty="0" smtClean="0"/>
              <a:t>[</a:t>
            </a:r>
            <a:r>
              <a:rPr lang="el-GR" sz="1900" dirty="0" smtClean="0"/>
              <a:t>J</a:t>
            </a:r>
            <a:r>
              <a:rPr lang="el-GR" sz="1900" b="1" dirty="0" smtClean="0"/>
              <a:t>-</a:t>
            </a:r>
            <a:r>
              <a:rPr lang="el-GR" sz="1900" dirty="0" smtClean="0"/>
              <a:t>1,Κ</a:t>
            </a:r>
            <a:r>
              <a:rPr lang="el-GR" sz="1900" b="1" dirty="0" smtClean="0"/>
              <a:t>]</a:t>
            </a:r>
            <a:r>
              <a:rPr lang="el-GR" sz="1900" b="1" dirty="0" err="1" smtClean="0"/>
              <a:t>←</a:t>
            </a:r>
            <a:r>
              <a:rPr lang="el-GR" sz="1900" dirty="0" err="1" smtClean="0"/>
              <a:t>A</a:t>
            </a:r>
            <a:r>
              <a:rPr lang="el-GR" sz="1900" b="1" dirty="0" smtClean="0"/>
              <a:t>[</a:t>
            </a:r>
            <a:r>
              <a:rPr lang="el-GR" sz="1900" dirty="0" smtClean="0"/>
              <a:t>J,Κ</a:t>
            </a:r>
            <a:r>
              <a:rPr lang="el-GR" sz="1900" b="1" dirty="0" smtClean="0"/>
              <a:t>]</a:t>
            </a:r>
            <a:r>
              <a:rPr lang="el-GR" sz="1900" dirty="0" smtClean="0"/>
              <a:t/>
            </a:r>
            <a:br>
              <a:rPr lang="el-GR" sz="1900" dirty="0" smtClean="0"/>
            </a:br>
            <a:r>
              <a:rPr lang="el-GR" sz="1900" dirty="0" smtClean="0"/>
              <a:t>              A</a:t>
            </a:r>
            <a:r>
              <a:rPr lang="el-GR" sz="1900" b="1" dirty="0" smtClean="0"/>
              <a:t>[</a:t>
            </a:r>
            <a:r>
              <a:rPr lang="el-GR" sz="1900" dirty="0" smtClean="0"/>
              <a:t>J,Κ</a:t>
            </a:r>
            <a:r>
              <a:rPr lang="el-GR" sz="1900" b="1" dirty="0" smtClean="0"/>
              <a:t>]</a:t>
            </a:r>
            <a:r>
              <a:rPr lang="el-GR" sz="1900" b="1" dirty="0" err="1" smtClean="0"/>
              <a:t>←</a:t>
            </a:r>
            <a:r>
              <a:rPr lang="el-GR" sz="1900" dirty="0" err="1" smtClean="0"/>
              <a:t>TEMP</a:t>
            </a:r>
            <a:endParaRPr lang="en-US" sz="1900" dirty="0" smtClean="0"/>
          </a:p>
          <a:p>
            <a:pPr lvl="5"/>
            <a:r>
              <a:rPr lang="el-GR" sz="1900" dirty="0" smtClean="0"/>
              <a:t>TEMP</a:t>
            </a:r>
            <a:r>
              <a:rPr lang="en-US" sz="1900" dirty="0" smtClean="0"/>
              <a:t>1</a:t>
            </a:r>
            <a:r>
              <a:rPr lang="el-GR" sz="1900" dirty="0" smtClean="0"/>
              <a:t>←</a:t>
            </a:r>
            <a:r>
              <a:rPr lang="en-US" sz="1900" dirty="0" smtClean="0"/>
              <a:t>B</a:t>
            </a:r>
            <a:r>
              <a:rPr lang="el-GR" sz="1900" dirty="0" smtClean="0"/>
              <a:t>[J-1]</a:t>
            </a:r>
            <a:endParaRPr lang="en-US" sz="1900" dirty="0" smtClean="0"/>
          </a:p>
          <a:p>
            <a:pPr lvl="5"/>
            <a:r>
              <a:rPr lang="en-US" sz="1900" dirty="0" smtClean="0"/>
              <a:t>B</a:t>
            </a:r>
            <a:r>
              <a:rPr lang="el-GR" sz="1900" dirty="0" smtClean="0"/>
              <a:t>[J-1]←</a:t>
            </a:r>
            <a:r>
              <a:rPr lang="en-US" sz="1900" dirty="0" smtClean="0"/>
              <a:t>B</a:t>
            </a:r>
            <a:r>
              <a:rPr lang="el-GR" sz="1900" dirty="0" smtClean="0"/>
              <a:t>[J]</a:t>
            </a:r>
            <a:endParaRPr lang="en-US" sz="1900" dirty="0" smtClean="0"/>
          </a:p>
          <a:p>
            <a:pPr lvl="5"/>
            <a:r>
              <a:rPr lang="en-US" sz="1900" dirty="0" smtClean="0"/>
              <a:t>B</a:t>
            </a:r>
            <a:r>
              <a:rPr lang="el-GR" sz="1900" dirty="0" smtClean="0"/>
              <a:t>[J]</a:t>
            </a:r>
            <a:r>
              <a:rPr lang="el-GR" sz="1900" dirty="0" err="1" smtClean="0"/>
              <a:t>←TEMP</a:t>
            </a:r>
            <a:r>
              <a:rPr lang="en-US" sz="1900" dirty="0" smtClean="0"/>
              <a:t>1</a:t>
            </a:r>
          </a:p>
          <a:p>
            <a:r>
              <a:rPr lang="el-GR" sz="1900" dirty="0" smtClean="0"/>
              <a:t>       </a:t>
            </a:r>
            <a:r>
              <a:rPr lang="el-GR" sz="1900" b="1" dirty="0" err="1" smtClean="0"/>
              <a:t>Τέλος_αν</a:t>
            </a:r>
            <a:r>
              <a:rPr lang="el-GR" sz="1900" dirty="0" smtClean="0"/>
              <a:t/>
            </a:r>
            <a:br>
              <a:rPr lang="el-GR" sz="1900" dirty="0" smtClean="0"/>
            </a:br>
            <a:r>
              <a:rPr lang="el-GR" sz="1900" dirty="0" smtClean="0"/>
              <a:t>     </a:t>
            </a:r>
            <a:r>
              <a:rPr lang="el-GR" sz="1900" b="1" dirty="0" err="1" smtClean="0"/>
              <a:t>Τέλος_επανάληψης</a:t>
            </a:r>
            <a:r>
              <a:rPr lang="el-GR" sz="1800" dirty="0" smtClean="0"/>
              <a:t/>
            </a:r>
            <a:br>
              <a:rPr lang="el-GR" sz="1800" dirty="0" smtClean="0"/>
            </a:br>
            <a:r>
              <a:rPr lang="el-GR" sz="1800" dirty="0" smtClean="0"/>
              <a:t>   </a:t>
            </a:r>
            <a:r>
              <a:rPr lang="el-GR" sz="2000" b="1" dirty="0" err="1" smtClean="0"/>
              <a:t>Τέλος_επανάληψης</a:t>
            </a:r>
            <a:r>
              <a:rPr lang="el-GR" sz="2000" dirty="0" smtClean="0"/>
              <a:t> </a:t>
            </a:r>
          </a:p>
          <a:p>
            <a:r>
              <a:rPr lang="el-GR" sz="2000" b="1" dirty="0" err="1" smtClean="0">
                <a:solidFill>
                  <a:srgbClr val="FF0000"/>
                </a:solidFill>
              </a:rPr>
              <a:t>Τέλος_επανάληψης</a:t>
            </a:r>
            <a:endParaRPr lang="el-GR" sz="2000" dirty="0" smtClean="0">
              <a:solidFill>
                <a:srgbClr val="FF0000"/>
              </a:solidFill>
            </a:endParaRPr>
          </a:p>
          <a:p>
            <a:endParaRPr lang="el-GR" dirty="0"/>
          </a:p>
        </p:txBody>
      </p:sp>
      <p:sp>
        <p:nvSpPr>
          <p:cNvPr id="7" name="5 - Θέση περιεχομένου"/>
          <p:cNvSpPr>
            <a:spLocks noGrp="1"/>
          </p:cNvSpPr>
          <p:nvPr>
            <p:ph sz="quarter" idx="2"/>
          </p:nvPr>
        </p:nvSpPr>
        <p:spPr>
          <a:xfrm>
            <a:off x="214282" y="1643050"/>
            <a:ext cx="4643470" cy="3489960"/>
          </a:xfrm>
        </p:spPr>
        <p:txBody>
          <a:bodyPr>
            <a:normAutofit fontScale="92500" lnSpcReduction="10000"/>
          </a:bodyPr>
          <a:lstStyle/>
          <a:p>
            <a:r>
              <a:rPr lang="el-GR" sz="1800" b="1" dirty="0" smtClean="0">
                <a:solidFill>
                  <a:srgbClr val="FF0000"/>
                </a:solidFill>
              </a:rPr>
              <a:t>Για</a:t>
            </a:r>
            <a:r>
              <a:rPr lang="el-GR" sz="1800" dirty="0" smtClean="0">
                <a:solidFill>
                  <a:srgbClr val="FF0000"/>
                </a:solidFill>
              </a:rPr>
              <a:t> Κ </a:t>
            </a:r>
            <a:r>
              <a:rPr lang="el-GR" sz="1800" b="1" dirty="0" smtClean="0">
                <a:solidFill>
                  <a:srgbClr val="FF0000"/>
                </a:solidFill>
              </a:rPr>
              <a:t>από</a:t>
            </a:r>
            <a:r>
              <a:rPr lang="el-GR" sz="1800" dirty="0" smtClean="0">
                <a:solidFill>
                  <a:srgbClr val="FF0000"/>
                </a:solidFill>
              </a:rPr>
              <a:t> 1 </a:t>
            </a:r>
            <a:r>
              <a:rPr lang="el-GR" sz="1800" b="1" dirty="0" smtClean="0">
                <a:solidFill>
                  <a:srgbClr val="FF0000"/>
                </a:solidFill>
              </a:rPr>
              <a:t>μέχρι</a:t>
            </a:r>
            <a:r>
              <a:rPr lang="el-GR" sz="1800" dirty="0" smtClean="0">
                <a:solidFill>
                  <a:srgbClr val="FF0000"/>
                </a:solidFill>
              </a:rPr>
              <a:t>  Μ</a:t>
            </a:r>
            <a:endParaRPr lang="el-GR" sz="1800" b="1" dirty="0" smtClean="0">
              <a:solidFill>
                <a:srgbClr val="FF0000"/>
              </a:solidFill>
            </a:endParaRPr>
          </a:p>
          <a:p>
            <a:r>
              <a:rPr lang="el-GR" sz="1800" b="1" dirty="0" smtClean="0"/>
              <a:t>  Για</a:t>
            </a:r>
            <a:r>
              <a:rPr lang="el-GR" sz="1800" dirty="0" smtClean="0"/>
              <a:t> Ι </a:t>
            </a:r>
            <a:r>
              <a:rPr lang="el-GR" sz="1800" b="1" dirty="0" smtClean="0"/>
              <a:t>από</a:t>
            </a:r>
            <a:r>
              <a:rPr lang="el-GR" sz="1800" dirty="0" smtClean="0"/>
              <a:t> 2 </a:t>
            </a:r>
            <a:r>
              <a:rPr lang="el-GR" sz="1800" b="1" dirty="0" smtClean="0"/>
              <a:t>μέχρι</a:t>
            </a:r>
            <a:r>
              <a:rPr lang="el-GR" sz="1800" dirty="0" smtClean="0"/>
              <a:t>  Ν </a:t>
            </a:r>
            <a:br>
              <a:rPr lang="el-GR" sz="1800" dirty="0" smtClean="0"/>
            </a:br>
            <a:r>
              <a:rPr lang="el-GR" sz="1800" dirty="0" smtClean="0"/>
              <a:t>    </a:t>
            </a:r>
            <a:r>
              <a:rPr lang="el-GR" sz="1700" b="1" dirty="0" smtClean="0"/>
              <a:t>Για</a:t>
            </a:r>
            <a:r>
              <a:rPr lang="el-GR" sz="1700" dirty="0" smtClean="0"/>
              <a:t> J </a:t>
            </a:r>
            <a:r>
              <a:rPr lang="el-GR" sz="1700" b="1" dirty="0" smtClean="0"/>
              <a:t>από</a:t>
            </a:r>
            <a:r>
              <a:rPr lang="el-GR" sz="1700" dirty="0" smtClean="0"/>
              <a:t> Ν </a:t>
            </a:r>
            <a:r>
              <a:rPr lang="el-GR" sz="1700" b="1" dirty="0" smtClean="0"/>
              <a:t>μέχρι</a:t>
            </a:r>
            <a:r>
              <a:rPr lang="el-GR" sz="1700" dirty="0" smtClean="0"/>
              <a:t> Ι </a:t>
            </a:r>
            <a:r>
              <a:rPr lang="el-GR" sz="1700" b="1" dirty="0" err="1" smtClean="0"/>
              <a:t>με_βήμα</a:t>
            </a:r>
            <a:r>
              <a:rPr lang="el-GR" sz="1700" dirty="0" smtClean="0"/>
              <a:t> </a:t>
            </a:r>
            <a:r>
              <a:rPr lang="el-GR" sz="1700" b="1" dirty="0" smtClean="0"/>
              <a:t>-</a:t>
            </a:r>
            <a:r>
              <a:rPr lang="el-GR" sz="1700" dirty="0" smtClean="0"/>
              <a:t>1</a:t>
            </a:r>
            <a:br>
              <a:rPr lang="el-GR" sz="1700" dirty="0" smtClean="0"/>
            </a:br>
            <a:r>
              <a:rPr lang="el-GR" sz="1700" dirty="0" smtClean="0"/>
              <a:t>      </a:t>
            </a:r>
            <a:r>
              <a:rPr lang="el-GR" sz="1700" b="1" dirty="0" smtClean="0"/>
              <a:t>Αν</a:t>
            </a:r>
            <a:r>
              <a:rPr lang="el-GR" sz="1700" dirty="0" smtClean="0"/>
              <a:t> Α</a:t>
            </a:r>
            <a:r>
              <a:rPr lang="el-GR" sz="1700" b="1" dirty="0" smtClean="0"/>
              <a:t>[Κ,</a:t>
            </a:r>
            <a:r>
              <a:rPr lang="el-GR" sz="1700" dirty="0" smtClean="0"/>
              <a:t>J</a:t>
            </a:r>
            <a:r>
              <a:rPr lang="el-GR" sz="1700" b="1" dirty="0" smtClean="0"/>
              <a:t>-</a:t>
            </a:r>
            <a:r>
              <a:rPr lang="el-GR" sz="1700" dirty="0" smtClean="0"/>
              <a:t>1</a:t>
            </a:r>
            <a:r>
              <a:rPr lang="el-GR" sz="1700" b="1" dirty="0" smtClean="0"/>
              <a:t>]&gt;</a:t>
            </a:r>
            <a:r>
              <a:rPr lang="el-GR" sz="1700" dirty="0" smtClean="0"/>
              <a:t>A</a:t>
            </a:r>
            <a:r>
              <a:rPr lang="el-GR" sz="1700" b="1" dirty="0" smtClean="0"/>
              <a:t>[Κ,</a:t>
            </a:r>
            <a:r>
              <a:rPr lang="el-GR" sz="1700" dirty="0" smtClean="0"/>
              <a:t>J</a:t>
            </a:r>
            <a:r>
              <a:rPr lang="el-GR" sz="1700" b="1" dirty="0" smtClean="0"/>
              <a:t>]</a:t>
            </a:r>
            <a:r>
              <a:rPr lang="el-GR" sz="1700" dirty="0" smtClean="0"/>
              <a:t> </a:t>
            </a:r>
            <a:r>
              <a:rPr lang="el-GR" sz="1700" b="1" dirty="0" smtClean="0"/>
              <a:t>τότε</a:t>
            </a:r>
            <a:r>
              <a:rPr lang="el-GR" sz="1700" dirty="0" smtClean="0"/>
              <a:t/>
            </a:r>
            <a:br>
              <a:rPr lang="el-GR" sz="1700" dirty="0" smtClean="0"/>
            </a:br>
            <a:r>
              <a:rPr lang="el-GR" sz="1700" dirty="0" smtClean="0"/>
              <a:t>              TEMP</a:t>
            </a:r>
            <a:r>
              <a:rPr lang="el-GR" sz="1700" b="1" dirty="0" smtClean="0"/>
              <a:t>←</a:t>
            </a:r>
            <a:r>
              <a:rPr lang="el-GR" sz="1700" dirty="0" smtClean="0"/>
              <a:t>Α</a:t>
            </a:r>
            <a:r>
              <a:rPr lang="el-GR" sz="1700" b="1" dirty="0" smtClean="0"/>
              <a:t>[Κ,</a:t>
            </a:r>
            <a:r>
              <a:rPr lang="el-GR" sz="1700" dirty="0" smtClean="0"/>
              <a:t>J</a:t>
            </a:r>
            <a:r>
              <a:rPr lang="el-GR" sz="1700" b="1" dirty="0" smtClean="0"/>
              <a:t>-</a:t>
            </a:r>
            <a:r>
              <a:rPr lang="el-GR" sz="1700" dirty="0" smtClean="0"/>
              <a:t>1</a:t>
            </a:r>
            <a:r>
              <a:rPr lang="el-GR" sz="1700" b="1" dirty="0" smtClean="0"/>
              <a:t>]</a:t>
            </a:r>
            <a:r>
              <a:rPr lang="el-GR" sz="1700" dirty="0" smtClean="0"/>
              <a:t/>
            </a:r>
            <a:br>
              <a:rPr lang="el-GR" sz="1700" dirty="0" smtClean="0"/>
            </a:br>
            <a:r>
              <a:rPr lang="el-GR" sz="1700" dirty="0" smtClean="0"/>
              <a:t>              Α</a:t>
            </a:r>
            <a:r>
              <a:rPr lang="el-GR" sz="1700" b="1" dirty="0" smtClean="0"/>
              <a:t>[Κ,</a:t>
            </a:r>
            <a:r>
              <a:rPr lang="el-GR" sz="1700" dirty="0" smtClean="0"/>
              <a:t>J</a:t>
            </a:r>
            <a:r>
              <a:rPr lang="el-GR" sz="1700" b="1" dirty="0" smtClean="0"/>
              <a:t>-</a:t>
            </a:r>
            <a:r>
              <a:rPr lang="el-GR" sz="1700" dirty="0" smtClean="0"/>
              <a:t>1</a:t>
            </a:r>
            <a:r>
              <a:rPr lang="el-GR" sz="1700" b="1" dirty="0" smtClean="0"/>
              <a:t>]</a:t>
            </a:r>
            <a:r>
              <a:rPr lang="el-GR" sz="1700" b="1" dirty="0" err="1" smtClean="0"/>
              <a:t>←</a:t>
            </a:r>
            <a:r>
              <a:rPr lang="el-GR" sz="1700" dirty="0" err="1" smtClean="0"/>
              <a:t>A</a:t>
            </a:r>
            <a:r>
              <a:rPr lang="el-GR" sz="1700" b="1" dirty="0" smtClean="0"/>
              <a:t>[Κ,</a:t>
            </a:r>
            <a:r>
              <a:rPr lang="el-GR" sz="1700" dirty="0" smtClean="0"/>
              <a:t>J</a:t>
            </a:r>
            <a:r>
              <a:rPr lang="el-GR" sz="1700" b="1" dirty="0" smtClean="0"/>
              <a:t>]</a:t>
            </a:r>
            <a:r>
              <a:rPr lang="el-GR" sz="1700" dirty="0" smtClean="0"/>
              <a:t/>
            </a:r>
            <a:br>
              <a:rPr lang="el-GR" sz="1700" dirty="0" smtClean="0"/>
            </a:br>
            <a:r>
              <a:rPr lang="el-GR" sz="1700" dirty="0" smtClean="0"/>
              <a:t>              A</a:t>
            </a:r>
            <a:r>
              <a:rPr lang="el-GR" sz="1700" b="1" dirty="0" smtClean="0"/>
              <a:t>[Κ,</a:t>
            </a:r>
            <a:r>
              <a:rPr lang="el-GR" sz="1700" dirty="0" smtClean="0"/>
              <a:t>J</a:t>
            </a:r>
            <a:r>
              <a:rPr lang="el-GR" sz="1700" b="1" dirty="0" smtClean="0"/>
              <a:t>]</a:t>
            </a:r>
            <a:r>
              <a:rPr lang="el-GR" sz="1700" b="1" dirty="0" err="1" smtClean="0"/>
              <a:t>←</a:t>
            </a:r>
            <a:r>
              <a:rPr lang="el-GR" sz="1700" dirty="0" err="1" smtClean="0"/>
              <a:t>TEMP</a:t>
            </a:r>
            <a:endParaRPr lang="en-US" sz="1700" dirty="0" smtClean="0"/>
          </a:p>
          <a:p>
            <a:pPr lvl="5"/>
            <a:r>
              <a:rPr lang="el-GR" dirty="0" smtClean="0"/>
              <a:t>TEMP</a:t>
            </a:r>
            <a:r>
              <a:rPr lang="en-US" dirty="0" smtClean="0"/>
              <a:t>1</a:t>
            </a:r>
            <a:r>
              <a:rPr lang="el-GR" dirty="0" smtClean="0"/>
              <a:t>←</a:t>
            </a:r>
            <a:r>
              <a:rPr lang="en-US" dirty="0" smtClean="0"/>
              <a:t>B</a:t>
            </a:r>
            <a:r>
              <a:rPr lang="el-GR" dirty="0" smtClean="0"/>
              <a:t>[J-1]</a:t>
            </a:r>
            <a:endParaRPr lang="en-US" dirty="0" smtClean="0"/>
          </a:p>
          <a:p>
            <a:pPr lvl="5"/>
            <a:r>
              <a:rPr lang="en-US" dirty="0" smtClean="0"/>
              <a:t>B</a:t>
            </a:r>
            <a:r>
              <a:rPr lang="el-GR" dirty="0" smtClean="0"/>
              <a:t>[J-1]←</a:t>
            </a:r>
            <a:r>
              <a:rPr lang="en-US" dirty="0" smtClean="0"/>
              <a:t>B</a:t>
            </a:r>
            <a:r>
              <a:rPr lang="el-GR" dirty="0" smtClean="0"/>
              <a:t>[J]</a:t>
            </a:r>
            <a:endParaRPr lang="en-US" dirty="0" smtClean="0"/>
          </a:p>
          <a:p>
            <a:pPr lvl="5"/>
            <a:r>
              <a:rPr lang="en-US" dirty="0" smtClean="0"/>
              <a:t>B</a:t>
            </a:r>
            <a:r>
              <a:rPr lang="el-GR" dirty="0" smtClean="0"/>
              <a:t>[J]</a:t>
            </a:r>
            <a:r>
              <a:rPr lang="el-GR" dirty="0" err="1" smtClean="0"/>
              <a:t>←TEMP</a:t>
            </a:r>
            <a:r>
              <a:rPr lang="en-US" dirty="0" smtClean="0"/>
              <a:t>1</a:t>
            </a:r>
          </a:p>
          <a:p>
            <a:r>
              <a:rPr lang="el-GR" sz="1700" dirty="0" smtClean="0"/>
              <a:t>       	</a:t>
            </a:r>
            <a:r>
              <a:rPr lang="el-GR" sz="1700" b="1" dirty="0" err="1" smtClean="0"/>
              <a:t>Τέλος_αν</a:t>
            </a:r>
            <a:r>
              <a:rPr lang="el-GR" sz="1700" dirty="0" smtClean="0"/>
              <a:t/>
            </a:r>
            <a:br>
              <a:rPr lang="el-GR" sz="1700" dirty="0" smtClean="0"/>
            </a:br>
            <a:r>
              <a:rPr lang="el-GR" sz="1700" dirty="0" smtClean="0"/>
              <a:t>     </a:t>
            </a:r>
            <a:r>
              <a:rPr lang="el-GR" sz="1700" b="1" dirty="0" err="1" smtClean="0"/>
              <a:t>Τέλος_επανάληψης</a:t>
            </a:r>
            <a:r>
              <a:rPr lang="el-GR" sz="1800" dirty="0" smtClean="0"/>
              <a:t/>
            </a:r>
            <a:br>
              <a:rPr lang="el-GR" sz="1800" dirty="0" smtClean="0"/>
            </a:br>
            <a:r>
              <a:rPr lang="el-GR" sz="1800" dirty="0" smtClean="0"/>
              <a:t>   </a:t>
            </a:r>
            <a:r>
              <a:rPr lang="el-GR" sz="1800" b="1" dirty="0" err="1" smtClean="0"/>
              <a:t>Τέλος_επανάληψης</a:t>
            </a:r>
            <a:r>
              <a:rPr lang="el-GR" sz="1800" dirty="0" smtClean="0"/>
              <a:t> </a:t>
            </a:r>
            <a:r>
              <a:rPr lang="el-GR" sz="1800" b="1" dirty="0" err="1" smtClean="0">
                <a:solidFill>
                  <a:srgbClr val="FF0000"/>
                </a:solidFill>
              </a:rPr>
              <a:t>Τέλος_επανάληψης</a:t>
            </a:r>
            <a:endParaRPr lang="el-GR" sz="1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additive="base">
                                        <p:cTn id="13"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anim calcmode="lin" valueType="num">
                                      <p:cBhvr additive="base">
                                        <p:cTn id="19"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anim calcmode="lin" valueType="num">
                                      <p:cBhvr additive="base">
                                        <p:cTn id="2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 calcmode="lin" valueType="num">
                                      <p:cBhvr additive="base">
                                        <p:cTn id="27"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 calcmode="lin" valueType="num">
                                      <p:cBhvr additive="base">
                                        <p:cTn id="37"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0" end="0"/>
                                            </p:txEl>
                                          </p:spTgt>
                                        </p:tgtEl>
                                        <p:attrNameLst>
                                          <p:attrName>style.visibility</p:attrName>
                                        </p:attrNameLst>
                                      </p:cBhvr>
                                      <p:to>
                                        <p:strVal val="visible"/>
                                      </p:to>
                                    </p:set>
                                    <p:anim calcmode="lin" valueType="num">
                                      <p:cBhvr additive="base">
                                        <p:cTn id="4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0" end="0"/>
                                            </p:txEl>
                                          </p:spTgt>
                                        </p:tgtEl>
                                        <p:attrNameLst>
                                          <p:attrName>style.visibility</p:attrName>
                                        </p:attrNameLst>
                                      </p:cBhvr>
                                      <p:to>
                                        <p:strVal val="visible"/>
                                      </p:to>
                                    </p:set>
                                    <p:anim calcmode="lin" valueType="num">
                                      <p:cBhvr additive="base">
                                        <p:cTn id="4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1" end="1"/>
                                            </p:txEl>
                                          </p:spTgt>
                                        </p:tgtEl>
                                        <p:attrNameLst>
                                          <p:attrName>style.visibility</p:attrName>
                                        </p:attrNameLst>
                                      </p:cBhvr>
                                      <p:to>
                                        <p:strVal val="visible"/>
                                      </p:to>
                                    </p:set>
                                    <p:anim calcmode="lin" valueType="num">
                                      <p:cBhvr additive="base">
                                        <p:cTn id="55"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1" end="1"/>
                                            </p:txEl>
                                          </p:spTgt>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6">
                                            <p:txEl>
                                              <p:pRg st="2" end="2"/>
                                            </p:txEl>
                                          </p:spTgt>
                                        </p:tgtEl>
                                        <p:attrNameLst>
                                          <p:attrName>style.visibility</p:attrName>
                                        </p:attrNameLst>
                                      </p:cBhvr>
                                      <p:to>
                                        <p:strVal val="visible"/>
                                      </p:to>
                                    </p:set>
                                    <p:anim calcmode="lin" valueType="num">
                                      <p:cBhvr additive="base">
                                        <p:cTn id="5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6">
                                            <p:txEl>
                                              <p:pRg st="2" end="2"/>
                                            </p:txEl>
                                          </p:spTgt>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6">
                                            <p:txEl>
                                              <p:pRg st="3" end="3"/>
                                            </p:txEl>
                                          </p:spTgt>
                                        </p:tgtEl>
                                        <p:attrNameLst>
                                          <p:attrName>style.visibility</p:attrName>
                                        </p:attrNameLst>
                                      </p:cBhvr>
                                      <p:to>
                                        <p:strVal val="visible"/>
                                      </p:to>
                                    </p:set>
                                    <p:anim calcmode="lin" valueType="num">
                                      <p:cBhvr additive="base">
                                        <p:cTn id="63"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6">
                                            <p:txEl>
                                              <p:pRg st="3" end="3"/>
                                            </p:txEl>
                                          </p:spTgt>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6">
                                            <p:txEl>
                                              <p:pRg st="4" end="4"/>
                                            </p:txEl>
                                          </p:spTgt>
                                        </p:tgtEl>
                                        <p:attrNameLst>
                                          <p:attrName>style.visibility</p:attrName>
                                        </p:attrNameLst>
                                      </p:cBhvr>
                                      <p:to>
                                        <p:strVal val="visible"/>
                                      </p:to>
                                    </p:set>
                                    <p:anim calcmode="lin" valueType="num">
                                      <p:cBhvr additive="base">
                                        <p:cTn id="67"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6">
                                            <p:txEl>
                                              <p:pRg st="5" end="5"/>
                                            </p:txEl>
                                          </p:spTgt>
                                        </p:tgtEl>
                                        <p:attrNameLst>
                                          <p:attrName>style.visibility</p:attrName>
                                        </p:attrNameLst>
                                      </p:cBhvr>
                                      <p:to>
                                        <p:strVal val="visible"/>
                                      </p:to>
                                    </p:set>
                                    <p:anim calcmode="lin" valueType="num">
                                      <p:cBhvr additive="base">
                                        <p:cTn id="73"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
                                            <p:txEl>
                                              <p:pRg st="5" end="5"/>
                                            </p:txEl>
                                          </p:spTgt>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6">
                                            <p:txEl>
                                              <p:pRg st="6" end="6"/>
                                            </p:txEl>
                                          </p:spTgt>
                                        </p:tgtEl>
                                        <p:attrNameLst>
                                          <p:attrName>style.visibility</p:attrName>
                                        </p:attrNameLst>
                                      </p:cBhvr>
                                      <p:to>
                                        <p:strVal val="visible"/>
                                      </p:to>
                                    </p:set>
                                    <p:anim calcmode="lin" valueType="num">
                                      <p:cBhvr additive="base">
                                        <p:cTn id="77"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6" grpId="0" uiExpand="1" build="p"/>
      <p:bldP spid="7"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ΔΕΔΟΜΕΝΑ</a:t>
            </a:r>
            <a:endParaRPr lang="el-GR" dirty="0"/>
          </a:p>
        </p:txBody>
      </p:sp>
      <p:sp>
        <p:nvSpPr>
          <p:cNvPr id="3" name="2 - Θέση περιεχομένου"/>
          <p:cNvSpPr>
            <a:spLocks noGrp="1"/>
          </p:cNvSpPr>
          <p:nvPr>
            <p:ph idx="1"/>
          </p:nvPr>
        </p:nvSpPr>
        <p:spPr/>
        <p:txBody>
          <a:bodyPr>
            <a:normAutofit fontScale="47500" lnSpcReduction="20000"/>
          </a:bodyPr>
          <a:lstStyle/>
          <a:p>
            <a:r>
              <a:rPr lang="el-GR" dirty="0" smtClean="0"/>
              <a:t>Έτσι, Πληροφορική θεωρείται η επιστήμη που μελετά τα δεδομένα από τις ακόλουθες </a:t>
            </a:r>
            <a:r>
              <a:rPr lang="el-GR" dirty="0" smtClean="0"/>
              <a:t>σκοπιές</a:t>
            </a:r>
            <a:r>
              <a:rPr lang="en-US" dirty="0" smtClean="0"/>
              <a:t>.</a:t>
            </a:r>
            <a:r>
              <a:rPr lang="el-GR" dirty="0" smtClean="0"/>
              <a:t> </a:t>
            </a:r>
            <a:endParaRPr lang="en-US" dirty="0" smtClean="0"/>
          </a:p>
          <a:p>
            <a:r>
              <a:rPr lang="el-GR" sz="3300" dirty="0" smtClean="0">
                <a:solidFill>
                  <a:srgbClr val="FF0000"/>
                </a:solidFill>
              </a:rPr>
              <a:t>Υλικού</a:t>
            </a:r>
            <a:r>
              <a:rPr lang="el-GR" sz="3300" dirty="0" smtClean="0">
                <a:solidFill>
                  <a:srgbClr val="FF0000"/>
                </a:solidFill>
              </a:rPr>
              <a:t>.</a:t>
            </a:r>
            <a:r>
              <a:rPr lang="el-GR" dirty="0" smtClean="0"/>
              <a:t> Το υλικό (</a:t>
            </a:r>
            <a:r>
              <a:rPr lang="el-GR" dirty="0" err="1" smtClean="0"/>
              <a:t>hardware</a:t>
            </a:r>
            <a:r>
              <a:rPr lang="el-GR" dirty="0" smtClean="0"/>
              <a:t>), δηλαδή η μηχανή, επιτρέπει στα </a:t>
            </a:r>
            <a:r>
              <a:rPr lang="el-GR" dirty="0" smtClean="0"/>
              <a:t>δεδομένα </a:t>
            </a:r>
            <a:r>
              <a:rPr lang="el-GR" dirty="0" smtClean="0"/>
              <a:t>ενός προγράμματος να αποθηκεύονται στην κύρια μνήμη και στις περιφερειακές συσκευές του υπολογιστή με διάφορες </a:t>
            </a:r>
            <a:r>
              <a:rPr lang="el-GR" dirty="0" smtClean="0"/>
              <a:t>αναπαραστάσεις </a:t>
            </a:r>
            <a:r>
              <a:rPr lang="el-GR" dirty="0" smtClean="0"/>
              <a:t>(</a:t>
            </a:r>
            <a:r>
              <a:rPr lang="el-GR" dirty="0" err="1" smtClean="0"/>
              <a:t>representations</a:t>
            </a:r>
            <a:r>
              <a:rPr lang="el-GR" dirty="0" smtClean="0"/>
              <a:t>).</a:t>
            </a:r>
            <a:endParaRPr lang="en-US" dirty="0" smtClean="0"/>
          </a:p>
          <a:p>
            <a:r>
              <a:rPr lang="el-GR" dirty="0" smtClean="0"/>
              <a:t> </a:t>
            </a:r>
            <a:r>
              <a:rPr lang="el-GR" sz="3300" dirty="0" smtClean="0">
                <a:solidFill>
                  <a:srgbClr val="FF0000"/>
                </a:solidFill>
              </a:rPr>
              <a:t>Γλωσσών προγραμματισμού. </a:t>
            </a:r>
            <a:r>
              <a:rPr lang="el-GR" dirty="0" smtClean="0"/>
              <a:t>Οι γλώσσες προγραμματισμού </a:t>
            </a:r>
            <a:r>
              <a:rPr lang="el-GR" dirty="0" err="1" smtClean="0"/>
              <a:t>υψηλού</a:t>
            </a:r>
            <a:r>
              <a:rPr lang="el-GR" dirty="0" smtClean="0"/>
              <a:t> επιπέδου (</a:t>
            </a:r>
            <a:r>
              <a:rPr lang="el-GR" dirty="0" err="1" smtClean="0"/>
              <a:t>high</a:t>
            </a:r>
            <a:r>
              <a:rPr lang="el-GR" dirty="0" smtClean="0"/>
              <a:t> </a:t>
            </a:r>
            <a:r>
              <a:rPr lang="el-GR" dirty="0" err="1" smtClean="0"/>
              <a:t>level</a:t>
            </a:r>
            <a:r>
              <a:rPr lang="el-GR" dirty="0" smtClean="0"/>
              <a:t> </a:t>
            </a:r>
            <a:r>
              <a:rPr lang="el-GR" dirty="0" err="1" smtClean="0"/>
              <a:t>programming</a:t>
            </a:r>
            <a:r>
              <a:rPr lang="el-GR" dirty="0" smtClean="0"/>
              <a:t> </a:t>
            </a:r>
            <a:r>
              <a:rPr lang="el-GR" dirty="0" err="1" smtClean="0"/>
              <a:t>languages</a:t>
            </a:r>
            <a:r>
              <a:rPr lang="el-GR" dirty="0" smtClean="0"/>
              <a:t>) επιτρέπουν τη χρήση διάφορων τύπων (</a:t>
            </a:r>
            <a:r>
              <a:rPr lang="el-GR" dirty="0" err="1" smtClean="0"/>
              <a:t>types</a:t>
            </a:r>
            <a:r>
              <a:rPr lang="el-GR" dirty="0" smtClean="0"/>
              <a:t>) μεταβλητών (</a:t>
            </a:r>
            <a:r>
              <a:rPr lang="el-GR" dirty="0" err="1" smtClean="0"/>
              <a:t>variables</a:t>
            </a:r>
            <a:r>
              <a:rPr lang="el-GR" dirty="0" smtClean="0"/>
              <a:t>) για να </a:t>
            </a:r>
            <a:r>
              <a:rPr lang="el-GR" dirty="0" err="1" smtClean="0"/>
              <a:t>περιγράψουν</a:t>
            </a:r>
            <a:r>
              <a:rPr lang="el-GR" dirty="0" smtClean="0"/>
              <a:t> ένα δεδομένο. Ο μεταφραστής κάθε γλώσσας φροντίζει για την αποδοτικότερη μορφή αποθήκευσης, από πλευράς υλικού, κάθε μεταβλητής στον </a:t>
            </a:r>
            <a:r>
              <a:rPr lang="el-GR" dirty="0" smtClean="0"/>
              <a:t>υπολογιστή</a:t>
            </a:r>
            <a:r>
              <a:rPr lang="en-US" dirty="0" smtClean="0"/>
              <a:t>.</a:t>
            </a:r>
          </a:p>
          <a:p>
            <a:r>
              <a:rPr lang="el-GR" sz="3300" dirty="0" smtClean="0">
                <a:solidFill>
                  <a:srgbClr val="FF0000"/>
                </a:solidFill>
              </a:rPr>
              <a:t>Δομών Δεδομένων</a:t>
            </a:r>
            <a:r>
              <a:rPr lang="el-GR" dirty="0" smtClean="0"/>
              <a:t>. Δομή δεδομένων (</a:t>
            </a:r>
            <a:r>
              <a:rPr lang="el-GR" dirty="0" err="1" smtClean="0"/>
              <a:t>data</a:t>
            </a:r>
            <a:r>
              <a:rPr lang="el-GR" dirty="0" smtClean="0"/>
              <a:t> </a:t>
            </a:r>
            <a:r>
              <a:rPr lang="el-GR" dirty="0" err="1" smtClean="0"/>
              <a:t>structure</a:t>
            </a:r>
            <a:r>
              <a:rPr lang="el-GR" dirty="0" smtClean="0"/>
              <a:t>) είναι ένα σύνολο δεδομένων μαζί με ένα σύνολο επιτρεπτών λειτουργιών επί αυτών. </a:t>
            </a:r>
            <a:endParaRPr lang="en-US" dirty="0" smtClean="0"/>
          </a:p>
          <a:p>
            <a:r>
              <a:rPr lang="el-GR" dirty="0" smtClean="0"/>
              <a:t>Για </a:t>
            </a:r>
            <a:r>
              <a:rPr lang="el-GR" dirty="0" smtClean="0"/>
              <a:t>παράδειγμα, μία τέτοια δομή είναι η </a:t>
            </a:r>
            <a:r>
              <a:rPr lang="el-GR" dirty="0" smtClean="0">
                <a:solidFill>
                  <a:srgbClr val="FF0000"/>
                </a:solidFill>
              </a:rPr>
              <a:t>εγγραφή</a:t>
            </a:r>
            <a:r>
              <a:rPr lang="el-GR" dirty="0" smtClean="0"/>
              <a:t> (</a:t>
            </a:r>
            <a:r>
              <a:rPr lang="el-GR" dirty="0" err="1" smtClean="0"/>
              <a:t>record</a:t>
            </a:r>
            <a:r>
              <a:rPr lang="el-GR" dirty="0" smtClean="0"/>
              <a:t>), που μπορεί να περιγράφει ένα είδος, ένα πρόσωπο κ.λπ. Η εγγραφή αποτελείται από τα πεδία (</a:t>
            </a:r>
            <a:r>
              <a:rPr lang="el-GR" dirty="0" err="1" smtClean="0"/>
              <a:t>fields</a:t>
            </a:r>
            <a:r>
              <a:rPr lang="el-GR" dirty="0" smtClean="0"/>
              <a:t>) που αποθηκεύουν χαρακτηριστικά (</a:t>
            </a:r>
            <a:r>
              <a:rPr lang="el-GR" dirty="0" err="1" smtClean="0"/>
              <a:t>attributes</a:t>
            </a:r>
            <a:r>
              <a:rPr lang="el-GR" dirty="0" smtClean="0"/>
              <a:t>) διαφορετικού τύπου, όπως για παράδειγμα ο κωδικός, η περιγραφή κ.λπ. </a:t>
            </a:r>
            <a:endParaRPr lang="en-US" dirty="0" smtClean="0"/>
          </a:p>
          <a:p>
            <a:r>
              <a:rPr lang="el-GR" dirty="0" smtClean="0"/>
              <a:t>Άλλη </a:t>
            </a:r>
            <a:r>
              <a:rPr lang="el-GR" dirty="0" smtClean="0"/>
              <a:t>μορφή δομής δεδομένων είναι το </a:t>
            </a:r>
            <a:r>
              <a:rPr lang="el-GR" dirty="0" smtClean="0">
                <a:solidFill>
                  <a:srgbClr val="FF0000"/>
                </a:solidFill>
              </a:rPr>
              <a:t>αρχείο</a:t>
            </a:r>
            <a:r>
              <a:rPr lang="el-GR" dirty="0" smtClean="0"/>
              <a:t> που αποτελείται από ένα σύνολο εγγραφών. Μία επιτρεπτή λειτουργία σε ένα αρχείο είναι η σειριακή προσπέλαση όλων των εγγραφών του</a:t>
            </a:r>
            <a:r>
              <a:rPr lang="el-GR" dirty="0" smtClean="0"/>
              <a:t>.</a:t>
            </a:r>
            <a:endParaRPr lang="en-US" dirty="0" smtClean="0"/>
          </a:p>
          <a:p>
            <a:r>
              <a:rPr lang="el-GR" b="1" dirty="0" smtClean="0">
                <a:solidFill>
                  <a:srgbClr val="FF0000"/>
                </a:solidFill>
              </a:rPr>
              <a:t>Ανάλυσης Δεδομένων</a:t>
            </a:r>
            <a:r>
              <a:rPr lang="el-GR" dirty="0" smtClean="0"/>
              <a:t>. Τρόποι καταγραφής και </a:t>
            </a:r>
            <a:r>
              <a:rPr lang="el-GR" dirty="0" err="1" smtClean="0"/>
              <a:t>αλληλοσυσχέτισης</a:t>
            </a:r>
            <a:r>
              <a:rPr lang="el-GR" dirty="0" smtClean="0"/>
              <a:t> των δεδομένων μελετώνται έτσι ώστε να αναπαρασταθεί η γνώση για πραγματικά γεγονότα.</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ΔΕΔΟΜΕΝΑ/ΔΟΜΗ ΔΕΔΟΜΕΝΩΝ</a:t>
            </a:r>
            <a:endParaRPr lang="el-GR" dirty="0"/>
          </a:p>
        </p:txBody>
      </p:sp>
      <p:sp>
        <p:nvSpPr>
          <p:cNvPr id="3" name="2 - Θέση περιεχομένου"/>
          <p:cNvSpPr>
            <a:spLocks noGrp="1"/>
          </p:cNvSpPr>
          <p:nvPr>
            <p:ph idx="1"/>
          </p:nvPr>
        </p:nvSpPr>
        <p:spPr/>
        <p:txBody>
          <a:bodyPr>
            <a:normAutofit fontScale="92500"/>
          </a:bodyPr>
          <a:lstStyle/>
          <a:p>
            <a:r>
              <a:rPr lang="el-GR" dirty="0" smtClean="0"/>
              <a:t>Τα δεδομένα ενός προβλήματος αποθηκεύονται στον υπολογιστή, είτε στην κύρια μνήμη του είτε στη δευτερεύουσα μνήμη του. Η αποθήκευση αυτή δεν γίνεται κατά έναν τυχαίο τρόπο αλλά συστηματικά, δηλαδή </a:t>
            </a:r>
            <a:r>
              <a:rPr lang="el-GR" dirty="0" smtClean="0"/>
              <a:t>χρησιμοποιώντας </a:t>
            </a:r>
            <a:r>
              <a:rPr lang="el-GR" dirty="0" smtClean="0"/>
              <a:t>μία δομή. </a:t>
            </a:r>
            <a:endParaRPr lang="en-US" dirty="0" smtClean="0"/>
          </a:p>
          <a:p>
            <a:r>
              <a:rPr lang="el-GR" dirty="0" smtClean="0">
                <a:solidFill>
                  <a:srgbClr val="FF0000"/>
                </a:solidFill>
              </a:rPr>
              <a:t>Δομή Δεδομένων </a:t>
            </a:r>
            <a:r>
              <a:rPr lang="el-GR" dirty="0" smtClean="0"/>
              <a:t>είναι ένα σύνολο αποθηκευμένων δεδομένων που υφίστανται επεξεργασία από ένα σύνολο </a:t>
            </a:r>
            <a:r>
              <a:rPr lang="el-GR" dirty="0" smtClean="0"/>
              <a:t>λειτουργιών</a:t>
            </a:r>
            <a:r>
              <a:rPr lang="en-US" dirty="0" smtClean="0"/>
              <a:t>.</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500042"/>
            <a:ext cx="8183880" cy="1051560"/>
          </a:xfrm>
        </p:spPr>
        <p:txBody>
          <a:bodyPr>
            <a:normAutofit fontScale="90000"/>
          </a:bodyPr>
          <a:lstStyle/>
          <a:p>
            <a:r>
              <a:rPr lang="el-GR" sz="2700" dirty="0" smtClean="0"/>
              <a:t>Οι </a:t>
            </a:r>
            <a:r>
              <a:rPr lang="el-GR" sz="2700" dirty="0" smtClean="0"/>
              <a:t>βασικές λειτουργίες (ή αλλιώς πράξεις) επί των δομών </a:t>
            </a:r>
            <a:r>
              <a:rPr lang="el-GR" sz="2700" dirty="0" smtClean="0"/>
              <a:t>δεδομένων </a:t>
            </a:r>
            <a:r>
              <a:rPr lang="el-GR" sz="2700" dirty="0" smtClean="0"/>
              <a:t>είναι οι ακόλουθες:</a:t>
            </a:r>
            <a:endParaRPr lang="el-GR" sz="2700" dirty="0"/>
          </a:p>
        </p:txBody>
      </p:sp>
      <p:sp>
        <p:nvSpPr>
          <p:cNvPr id="3" name="2 - Θέση περιεχομένου"/>
          <p:cNvSpPr>
            <a:spLocks noGrp="1"/>
          </p:cNvSpPr>
          <p:nvPr>
            <p:ph idx="1"/>
          </p:nvPr>
        </p:nvSpPr>
        <p:spPr>
          <a:xfrm>
            <a:off x="502920" y="1714488"/>
            <a:ext cx="8183880" cy="4500594"/>
          </a:xfrm>
        </p:spPr>
        <p:txBody>
          <a:bodyPr>
            <a:normAutofit fontScale="62500" lnSpcReduction="20000"/>
          </a:bodyPr>
          <a:lstStyle/>
          <a:p>
            <a:r>
              <a:rPr lang="el-GR" dirty="0" smtClean="0">
                <a:solidFill>
                  <a:srgbClr val="FF0000"/>
                </a:solidFill>
              </a:rPr>
              <a:t>Προσπέλαση</a:t>
            </a:r>
            <a:r>
              <a:rPr lang="el-GR" dirty="0" smtClean="0"/>
              <a:t> (</a:t>
            </a:r>
            <a:r>
              <a:rPr lang="el-GR" dirty="0" err="1" smtClean="0"/>
              <a:t>access</a:t>
            </a:r>
            <a:r>
              <a:rPr lang="el-GR" dirty="0" smtClean="0"/>
              <a:t>), πρόσβαση σε έναν κόμβο με σκοπό να </a:t>
            </a:r>
            <a:r>
              <a:rPr lang="el-GR" dirty="0" smtClean="0"/>
              <a:t>εξετασθεί </a:t>
            </a:r>
            <a:r>
              <a:rPr lang="el-GR" dirty="0" smtClean="0"/>
              <a:t>ή να τροποποιηθεί το περιεχόμενό του</a:t>
            </a:r>
            <a:r>
              <a:rPr lang="el-GR" dirty="0" smtClean="0"/>
              <a:t>.</a:t>
            </a:r>
            <a:endParaRPr lang="en-US" dirty="0" smtClean="0"/>
          </a:p>
          <a:p>
            <a:r>
              <a:rPr lang="el-GR" dirty="0" smtClean="0">
                <a:solidFill>
                  <a:srgbClr val="FF0000"/>
                </a:solidFill>
              </a:rPr>
              <a:t>Εισαγωγ</a:t>
            </a:r>
            <a:r>
              <a:rPr lang="el-GR" dirty="0" smtClean="0"/>
              <a:t>ή (</a:t>
            </a:r>
            <a:r>
              <a:rPr lang="el-GR" dirty="0" err="1" smtClean="0"/>
              <a:t>insertion</a:t>
            </a:r>
            <a:r>
              <a:rPr lang="el-GR" dirty="0" smtClean="0"/>
              <a:t>), δηλαδή η προσθήκη νέων κόμβων σε μία </a:t>
            </a:r>
            <a:r>
              <a:rPr lang="el-GR" dirty="0" smtClean="0"/>
              <a:t>υπάρχουσα δομή</a:t>
            </a:r>
            <a:r>
              <a:rPr lang="en-US" dirty="0" smtClean="0"/>
              <a:t>.</a:t>
            </a:r>
          </a:p>
          <a:p>
            <a:r>
              <a:rPr lang="el-GR" dirty="0" smtClean="0">
                <a:solidFill>
                  <a:srgbClr val="FF0000"/>
                </a:solidFill>
              </a:rPr>
              <a:t>Διαγραφή</a:t>
            </a:r>
            <a:r>
              <a:rPr lang="el-GR" dirty="0" smtClean="0"/>
              <a:t> (</a:t>
            </a:r>
            <a:r>
              <a:rPr lang="el-GR" dirty="0" err="1" smtClean="0"/>
              <a:t>deletion</a:t>
            </a:r>
            <a:r>
              <a:rPr lang="el-GR" dirty="0" smtClean="0"/>
              <a:t>), που αποτελεί το αντίστροφο της εισαγωγής, </a:t>
            </a:r>
            <a:r>
              <a:rPr lang="el-GR" dirty="0" smtClean="0"/>
              <a:t>δηλαδή </a:t>
            </a:r>
            <a:r>
              <a:rPr lang="el-GR" dirty="0" smtClean="0"/>
              <a:t>ένας κόμβος αφαιρείται από μία δομή. </a:t>
            </a:r>
            <a:endParaRPr lang="en-US" dirty="0" smtClean="0"/>
          </a:p>
          <a:p>
            <a:r>
              <a:rPr lang="el-GR" dirty="0" smtClean="0">
                <a:solidFill>
                  <a:srgbClr val="FF0000"/>
                </a:solidFill>
              </a:rPr>
              <a:t>Αναζήτηση</a:t>
            </a:r>
            <a:r>
              <a:rPr lang="el-GR" dirty="0" smtClean="0"/>
              <a:t> </a:t>
            </a:r>
            <a:r>
              <a:rPr lang="el-GR" dirty="0" smtClean="0"/>
              <a:t>(</a:t>
            </a:r>
            <a:r>
              <a:rPr lang="el-GR" dirty="0" err="1" smtClean="0"/>
              <a:t>searching</a:t>
            </a:r>
            <a:r>
              <a:rPr lang="el-GR" dirty="0" smtClean="0"/>
              <a:t>), κατά την οποία προσπελαύνονται οι κόμβοι μιας δομής, προκειμένου να εντοπιστούν ένας ή περισσότεροι που έχουν μια δεδομένη ιδιότητα. </a:t>
            </a:r>
            <a:endParaRPr lang="en-US" dirty="0" smtClean="0"/>
          </a:p>
          <a:p>
            <a:r>
              <a:rPr lang="el-GR" dirty="0" smtClean="0">
                <a:solidFill>
                  <a:srgbClr val="FF0000"/>
                </a:solidFill>
              </a:rPr>
              <a:t>Ταξινόμηση</a:t>
            </a:r>
            <a:r>
              <a:rPr lang="el-GR" dirty="0" smtClean="0"/>
              <a:t> </a:t>
            </a:r>
            <a:r>
              <a:rPr lang="el-GR" dirty="0" smtClean="0"/>
              <a:t>(</a:t>
            </a:r>
            <a:r>
              <a:rPr lang="el-GR" dirty="0" err="1" smtClean="0"/>
              <a:t>sorting</a:t>
            </a:r>
            <a:r>
              <a:rPr lang="el-GR" dirty="0" smtClean="0"/>
              <a:t>), όπου οι κόμβοι μιας δομής διατάσσονται κατά αύξουσα ή φθίνουσα σειρά</a:t>
            </a:r>
            <a:r>
              <a:rPr lang="el-GR" dirty="0" smtClean="0"/>
              <a:t>.</a:t>
            </a:r>
            <a:endParaRPr lang="en-US" dirty="0" smtClean="0"/>
          </a:p>
          <a:p>
            <a:r>
              <a:rPr lang="el-GR" dirty="0" smtClean="0"/>
              <a:t> </a:t>
            </a:r>
            <a:r>
              <a:rPr lang="el-GR" dirty="0" smtClean="0">
                <a:solidFill>
                  <a:srgbClr val="FF0000"/>
                </a:solidFill>
              </a:rPr>
              <a:t>Αντιγραφή</a:t>
            </a:r>
            <a:r>
              <a:rPr lang="el-GR" dirty="0" smtClean="0"/>
              <a:t> (</a:t>
            </a:r>
            <a:r>
              <a:rPr lang="el-GR" dirty="0" err="1" smtClean="0"/>
              <a:t>copying</a:t>
            </a:r>
            <a:r>
              <a:rPr lang="el-GR" dirty="0" smtClean="0"/>
              <a:t>), κατά την οποία όλοι οι κόμβοι ή μερικοί από τους κόμβους μίας δομής αντιγράφονται σε μία άλλη δομή. </a:t>
            </a:r>
            <a:endParaRPr lang="en-US" dirty="0" smtClean="0"/>
          </a:p>
          <a:p>
            <a:r>
              <a:rPr lang="el-GR" dirty="0" smtClean="0">
                <a:solidFill>
                  <a:srgbClr val="FF0000"/>
                </a:solidFill>
              </a:rPr>
              <a:t>Συγχώνευση</a:t>
            </a:r>
            <a:r>
              <a:rPr lang="el-GR" dirty="0" smtClean="0"/>
              <a:t> </a:t>
            </a:r>
            <a:r>
              <a:rPr lang="el-GR" dirty="0" smtClean="0"/>
              <a:t>(</a:t>
            </a:r>
            <a:r>
              <a:rPr lang="el-GR" dirty="0" err="1" smtClean="0"/>
              <a:t>merging</a:t>
            </a:r>
            <a:r>
              <a:rPr lang="el-GR" dirty="0" smtClean="0"/>
              <a:t>), κατά την οποία δύο ή περισσότερες δομές συνενώνονται σε μία ενιαία δομή. </a:t>
            </a:r>
            <a:endParaRPr lang="en-US" dirty="0" smtClean="0"/>
          </a:p>
          <a:p>
            <a:r>
              <a:rPr lang="el-GR" dirty="0" smtClean="0">
                <a:solidFill>
                  <a:srgbClr val="FF0000"/>
                </a:solidFill>
              </a:rPr>
              <a:t>Διαχωρισμό</a:t>
            </a:r>
            <a:r>
              <a:rPr lang="el-GR" dirty="0" smtClean="0"/>
              <a:t>ς </a:t>
            </a:r>
            <a:r>
              <a:rPr lang="el-GR" dirty="0" smtClean="0"/>
              <a:t>(</a:t>
            </a:r>
            <a:r>
              <a:rPr lang="el-GR" dirty="0" err="1" smtClean="0"/>
              <a:t>separation</a:t>
            </a:r>
            <a:r>
              <a:rPr lang="el-GR" dirty="0" smtClean="0"/>
              <a:t>), που αποτελεί την αντίστροφη πράξη της </a:t>
            </a:r>
            <a:r>
              <a:rPr lang="el-GR" dirty="0" smtClean="0"/>
              <a:t>συγχώνευση.</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500042"/>
            <a:ext cx="8183880" cy="1051560"/>
          </a:xfrm>
        </p:spPr>
        <p:txBody>
          <a:bodyPr>
            <a:normAutofit fontScale="90000"/>
          </a:bodyPr>
          <a:lstStyle/>
          <a:p>
            <a:pPr algn="ctr"/>
            <a:r>
              <a:rPr lang="el-GR" dirty="0" smtClean="0"/>
              <a:t>ΔΙΑΦΟΡΕΣ ΣΤΑΤΙΚΩΝ ΔΥΝΑΜΙΚΩΝ ΔΟΜΩΝ</a:t>
            </a:r>
            <a:endParaRPr lang="el-GR" dirty="0"/>
          </a:p>
        </p:txBody>
      </p:sp>
      <p:sp>
        <p:nvSpPr>
          <p:cNvPr id="3" name="2 - Θέση περιεχομένου"/>
          <p:cNvSpPr>
            <a:spLocks noGrp="1"/>
          </p:cNvSpPr>
          <p:nvPr>
            <p:ph idx="1"/>
          </p:nvPr>
        </p:nvSpPr>
        <p:spPr>
          <a:xfrm>
            <a:off x="357158" y="1714488"/>
            <a:ext cx="4354832" cy="4643470"/>
          </a:xfrm>
        </p:spPr>
        <p:txBody>
          <a:bodyPr>
            <a:normAutofit fontScale="77500" lnSpcReduction="20000"/>
          </a:bodyPr>
          <a:lstStyle/>
          <a:p>
            <a:r>
              <a:rPr lang="el-GR" dirty="0" smtClean="0">
                <a:solidFill>
                  <a:srgbClr val="FF0000"/>
                </a:solidFill>
              </a:rPr>
              <a:t>Σ</a:t>
            </a:r>
            <a:r>
              <a:rPr lang="el-GR" dirty="0" smtClean="0">
                <a:solidFill>
                  <a:srgbClr val="FF0000"/>
                </a:solidFill>
              </a:rPr>
              <a:t>τατική </a:t>
            </a:r>
            <a:r>
              <a:rPr lang="el-GR" dirty="0" smtClean="0">
                <a:solidFill>
                  <a:srgbClr val="FF0000"/>
                </a:solidFill>
              </a:rPr>
              <a:t>δομή </a:t>
            </a:r>
            <a:r>
              <a:rPr lang="el-GR" dirty="0" smtClean="0">
                <a:solidFill>
                  <a:srgbClr val="FF0000"/>
                </a:solidFill>
              </a:rPr>
              <a:t>δεδομένων</a:t>
            </a:r>
          </a:p>
          <a:p>
            <a:r>
              <a:rPr lang="el-GR" dirty="0" smtClean="0">
                <a:solidFill>
                  <a:srgbClr val="00B050"/>
                </a:solidFill>
              </a:rPr>
              <a:t>Σταθερό μέγεθος</a:t>
            </a:r>
            <a:r>
              <a:rPr lang="el-GR" dirty="0" smtClean="0"/>
              <a:t>.  </a:t>
            </a:r>
          </a:p>
          <a:p>
            <a:r>
              <a:rPr lang="el-GR" dirty="0" smtClean="0"/>
              <a:t>Τ</a:t>
            </a:r>
            <a:r>
              <a:rPr lang="el-GR" dirty="0" smtClean="0"/>
              <a:t>ο </a:t>
            </a:r>
            <a:r>
              <a:rPr lang="el-GR" dirty="0" smtClean="0"/>
              <a:t>ακριβές μέγεθος της απαιτούμενης κύριας μνήμης καθορίζεται κατά τη στιγμή του </a:t>
            </a:r>
            <a:r>
              <a:rPr lang="el-GR" dirty="0" smtClean="0"/>
              <a:t>προγραμματισμού και </a:t>
            </a:r>
            <a:r>
              <a:rPr lang="el-GR" dirty="0" smtClean="0"/>
              <a:t>κατά συνέπεια </a:t>
            </a:r>
            <a:r>
              <a:rPr lang="el-GR" dirty="0" smtClean="0">
                <a:solidFill>
                  <a:srgbClr val="00B050"/>
                </a:solidFill>
              </a:rPr>
              <a:t>κατά τη στιγμή της μετάφρασής </a:t>
            </a:r>
            <a:r>
              <a:rPr lang="el-GR" dirty="0" smtClean="0"/>
              <a:t> </a:t>
            </a:r>
            <a:r>
              <a:rPr lang="el-GR" dirty="0" smtClean="0"/>
              <a:t>και όχι κατά τη στιγμή της εκτέλεσης </a:t>
            </a:r>
            <a:r>
              <a:rPr lang="el-GR" dirty="0" smtClean="0"/>
              <a:t>του προγράμματος</a:t>
            </a:r>
            <a:r>
              <a:rPr lang="el-GR" dirty="0" smtClean="0"/>
              <a:t>. </a:t>
            </a:r>
            <a:endParaRPr lang="el-GR" dirty="0" smtClean="0"/>
          </a:p>
          <a:p>
            <a:r>
              <a:rPr lang="el-GR" dirty="0" smtClean="0"/>
              <a:t>Τα </a:t>
            </a:r>
            <a:r>
              <a:rPr lang="el-GR" dirty="0" smtClean="0"/>
              <a:t>στοιχεία των στατικών δομών αποθηκεύονται σε </a:t>
            </a:r>
            <a:r>
              <a:rPr lang="el-GR" dirty="0" smtClean="0">
                <a:solidFill>
                  <a:srgbClr val="00B050"/>
                </a:solidFill>
              </a:rPr>
              <a:t>συνεχόμενες θέσεις μνήμης</a:t>
            </a:r>
            <a:r>
              <a:rPr lang="el-GR" dirty="0" smtClean="0"/>
              <a:t>.</a:t>
            </a:r>
            <a:endParaRPr lang="el-GR" dirty="0"/>
          </a:p>
        </p:txBody>
      </p:sp>
      <p:sp>
        <p:nvSpPr>
          <p:cNvPr id="4" name="2 - Θέση περιεχομένου"/>
          <p:cNvSpPr txBox="1">
            <a:spLocks/>
          </p:cNvSpPr>
          <p:nvPr/>
        </p:nvSpPr>
        <p:spPr>
          <a:xfrm>
            <a:off x="4572000" y="1785926"/>
            <a:ext cx="4283394" cy="4429156"/>
          </a:xfrm>
          <a:prstGeom prst="rect">
            <a:avLst/>
          </a:prstGeom>
        </p:spPr>
        <p:txBody>
          <a:bodyPr vert="horz" lIns="182880" tIns="91440">
            <a:normAutofit fontScale="85000" lnSpcReduction="20000"/>
          </a:bodyPr>
          <a:lstStyle/>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Char char=""/>
              <a:tabLst/>
              <a:defRPr/>
            </a:pPr>
            <a:r>
              <a:rPr kumimoji="0" lang="el-GR" sz="2800" b="0" i="0" u="none" strike="noStrike" kern="1200" cap="none" spc="0" normalizeH="0" baseline="0" noProof="0" dirty="0" smtClean="0">
                <a:ln>
                  <a:noFill/>
                </a:ln>
                <a:solidFill>
                  <a:srgbClr val="FF0000"/>
                </a:solidFill>
                <a:effectLst/>
                <a:uLnTx/>
                <a:uFillTx/>
                <a:latin typeface="+mn-lt"/>
                <a:ea typeface="+mn-ea"/>
                <a:cs typeface="+mn-cs"/>
              </a:rPr>
              <a:t>Δυναμική δομή δεδομένων</a:t>
            </a:r>
          </a:p>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Char char=""/>
              <a:tabLst/>
              <a:defRPr/>
            </a:pPr>
            <a:r>
              <a:rPr kumimoji="0" lang="el-GR" sz="2800" b="0" i="0" u="none" strike="noStrike" kern="1200" cap="none" spc="0" normalizeH="0" baseline="0" noProof="0" dirty="0" smtClean="0">
                <a:ln>
                  <a:noFill/>
                </a:ln>
                <a:solidFill>
                  <a:srgbClr val="00B050"/>
                </a:solidFill>
                <a:effectLst/>
                <a:uLnTx/>
                <a:uFillTx/>
                <a:latin typeface="+mn-lt"/>
                <a:ea typeface="+mn-ea"/>
                <a:cs typeface="+mn-cs"/>
              </a:rPr>
              <a:t>Μη σταθερό μέγεθος.  </a:t>
            </a:r>
          </a:p>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Char char=""/>
              <a:tabLst/>
              <a:defRPr/>
            </a:pPr>
            <a:r>
              <a:rPr kumimoji="0" lang="el-GR" sz="2800" b="0" i="0" u="none" strike="noStrike" kern="1200" cap="none" spc="0" normalizeH="0" baseline="0" noProof="0" dirty="0" smtClean="0">
                <a:ln>
                  <a:noFill/>
                </a:ln>
                <a:solidFill>
                  <a:schemeClr val="tx1"/>
                </a:solidFill>
                <a:effectLst/>
                <a:uLnTx/>
                <a:uFillTx/>
                <a:latin typeface="+mn-lt"/>
                <a:ea typeface="+mn-ea"/>
                <a:cs typeface="+mn-cs"/>
              </a:rPr>
              <a:t>Το μέγεθος της απαιτούμενης κύριας μνήμης καθορίζεται </a:t>
            </a:r>
            <a:r>
              <a:rPr kumimoji="0" lang="el-GR" sz="2800" b="0" i="0" u="none" strike="noStrike" kern="1200" cap="none" spc="0" normalizeH="0" baseline="0" noProof="0" dirty="0" smtClean="0">
                <a:ln>
                  <a:noFill/>
                </a:ln>
                <a:solidFill>
                  <a:srgbClr val="00B050"/>
                </a:solidFill>
                <a:effectLst/>
                <a:uLnTx/>
                <a:uFillTx/>
                <a:latin typeface="+mn-lt"/>
                <a:ea typeface="+mn-ea"/>
                <a:cs typeface="+mn-cs"/>
              </a:rPr>
              <a:t>κατά</a:t>
            </a:r>
            <a:r>
              <a:rPr kumimoji="0" lang="el-GR" sz="2800" b="0" i="0" u="none" strike="noStrike" kern="1200" cap="none" spc="0" normalizeH="0" baseline="0" noProof="0" dirty="0" smtClean="0">
                <a:ln>
                  <a:noFill/>
                </a:ln>
                <a:solidFill>
                  <a:schemeClr val="tx1"/>
                </a:solidFill>
                <a:effectLst/>
                <a:uLnTx/>
                <a:uFillTx/>
                <a:latin typeface="+mn-lt"/>
                <a:ea typeface="+mn-ea"/>
                <a:cs typeface="+mn-cs"/>
              </a:rPr>
              <a:t> </a:t>
            </a:r>
            <a:r>
              <a:rPr kumimoji="0" lang="el-GR" sz="2800" b="0" i="0" u="none" strike="noStrike" kern="1200" cap="none" spc="0" normalizeH="0" baseline="0" noProof="0" dirty="0" smtClean="0">
                <a:ln>
                  <a:noFill/>
                </a:ln>
                <a:solidFill>
                  <a:srgbClr val="00B050"/>
                </a:solidFill>
                <a:effectLst/>
                <a:uLnTx/>
                <a:uFillTx/>
                <a:latin typeface="+mn-lt"/>
                <a:ea typeface="+mn-ea"/>
                <a:cs typeface="+mn-cs"/>
              </a:rPr>
              <a:t>τη στιγμή της εκτέλεσης </a:t>
            </a:r>
            <a:r>
              <a:rPr kumimoji="0" lang="el-GR" sz="2800" b="0" i="0" u="none" strike="noStrike" kern="1200" cap="none" spc="0" normalizeH="0" baseline="0" noProof="0" dirty="0" smtClean="0">
                <a:ln>
                  <a:noFill/>
                </a:ln>
                <a:solidFill>
                  <a:schemeClr val="tx1"/>
                </a:solidFill>
                <a:effectLst/>
                <a:uLnTx/>
                <a:uFillTx/>
                <a:latin typeface="+mn-lt"/>
                <a:ea typeface="+mn-ea"/>
                <a:cs typeface="+mn-cs"/>
              </a:rPr>
              <a:t>του προγράμματος. </a:t>
            </a:r>
          </a:p>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Char char=""/>
              <a:tabLst/>
              <a:defRPr/>
            </a:pPr>
            <a:r>
              <a:rPr kumimoji="0" lang="el-GR" sz="2800" b="0" i="0" u="none" strike="noStrike" kern="1200" cap="none" spc="0" normalizeH="0" baseline="0" noProof="0" dirty="0" smtClean="0">
                <a:ln>
                  <a:noFill/>
                </a:ln>
                <a:solidFill>
                  <a:schemeClr val="tx1"/>
                </a:solidFill>
                <a:effectLst/>
                <a:uLnTx/>
                <a:uFillTx/>
                <a:latin typeface="+mn-lt"/>
                <a:ea typeface="+mn-ea"/>
                <a:cs typeface="+mn-cs"/>
              </a:rPr>
              <a:t>Τα στοιχεία των δυναμικών δομών αποθηκεύονται σε </a:t>
            </a:r>
            <a:r>
              <a:rPr kumimoji="0" lang="el-GR" sz="2800" b="0" i="0" u="none" strike="noStrike" kern="1200" cap="none" spc="0" normalizeH="0" baseline="0" noProof="0" dirty="0" smtClean="0">
                <a:ln>
                  <a:noFill/>
                </a:ln>
                <a:solidFill>
                  <a:srgbClr val="00B050"/>
                </a:solidFill>
                <a:effectLst/>
                <a:uLnTx/>
                <a:uFillTx/>
                <a:latin typeface="+mn-lt"/>
                <a:ea typeface="+mn-ea"/>
                <a:cs typeface="+mn-cs"/>
              </a:rPr>
              <a:t>μη συνεχόμενες θέσεις μνήμης.</a:t>
            </a:r>
            <a:endParaRPr kumimoji="0" lang="el-GR" sz="2800" b="0" i="0" u="none" strike="noStrike" kern="1200" cap="none" spc="0" normalizeH="0" baseline="0" noProof="0" dirty="0">
              <a:ln>
                <a:noFill/>
              </a:ln>
              <a:solidFill>
                <a:srgbClr val="00B050"/>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 calcmode="lin" valueType="num">
                                      <p:cBhvr additive="base">
                                        <p:cTn id="3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1" end="1"/>
                                            </p:txEl>
                                          </p:spTgt>
                                        </p:tgtEl>
                                        <p:attrNameLst>
                                          <p:attrName>style.visibility</p:attrName>
                                        </p:attrNameLst>
                                      </p:cBhvr>
                                      <p:to>
                                        <p:strVal val="visible"/>
                                      </p:to>
                                    </p:set>
                                    <p:anim calcmode="lin" valueType="num">
                                      <p:cBhvr additive="base">
                                        <p:cTn id="4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2" end="2"/>
                                            </p:txEl>
                                          </p:spTgt>
                                        </p:tgtEl>
                                        <p:attrNameLst>
                                          <p:attrName>style.visibility</p:attrName>
                                        </p:attrNameLst>
                                      </p:cBhvr>
                                      <p:to>
                                        <p:strVal val="visible"/>
                                      </p:to>
                                    </p:set>
                                    <p:anim calcmode="lin" valueType="num">
                                      <p:cBhvr additive="base">
                                        <p:cTn id="4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xEl>
                                              <p:pRg st="3" end="3"/>
                                            </p:txEl>
                                          </p:spTgt>
                                        </p:tgtEl>
                                        <p:attrNameLst>
                                          <p:attrName>style.visibility</p:attrName>
                                        </p:attrNameLst>
                                      </p:cBhvr>
                                      <p:to>
                                        <p:strVal val="visible"/>
                                      </p:to>
                                    </p:set>
                                    <p:anim calcmode="lin" valueType="num">
                                      <p:cBhvr additive="base">
                                        <p:cTn id="5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Πίνακε</a:t>
            </a:r>
            <a:r>
              <a:rPr lang="el-GR" dirty="0" smtClean="0"/>
              <a:t>ς</a:t>
            </a:r>
            <a:endParaRPr lang="el-GR" dirty="0"/>
          </a:p>
        </p:txBody>
      </p:sp>
      <p:sp>
        <p:nvSpPr>
          <p:cNvPr id="3" name="2 - Υπότιτλος"/>
          <p:cNvSpPr>
            <a:spLocks noGrp="1"/>
          </p:cNvSpPr>
          <p:nvPr>
            <p:ph type="subTitle" idx="1"/>
          </p:nvPr>
        </p:nvSpPr>
        <p:spPr/>
        <p:txBody>
          <a:bodyPr/>
          <a:lstStyle/>
          <a:p>
            <a:endParaRPr lang="el-G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500042"/>
            <a:ext cx="8183880" cy="1051560"/>
          </a:xfrm>
        </p:spPr>
        <p:txBody>
          <a:bodyPr/>
          <a:lstStyle/>
          <a:p>
            <a:r>
              <a:rPr lang="el-GR" dirty="0" smtClean="0"/>
              <a:t>ΟΡΙΣΜΟΣ</a:t>
            </a:r>
            <a:endParaRPr lang="el-GR" dirty="0"/>
          </a:p>
        </p:txBody>
      </p:sp>
      <p:sp>
        <p:nvSpPr>
          <p:cNvPr id="3" name="2 - Θέση περιεχομένου"/>
          <p:cNvSpPr>
            <a:spLocks noGrp="1"/>
          </p:cNvSpPr>
          <p:nvPr>
            <p:ph idx="1"/>
          </p:nvPr>
        </p:nvSpPr>
        <p:spPr>
          <a:xfrm>
            <a:off x="500034" y="1857364"/>
            <a:ext cx="8183880" cy="2714644"/>
          </a:xfrm>
        </p:spPr>
        <p:txBody>
          <a:bodyPr>
            <a:normAutofit fontScale="92500" lnSpcReduction="20000"/>
          </a:bodyPr>
          <a:lstStyle/>
          <a:p>
            <a:pPr>
              <a:buNone/>
            </a:pPr>
            <a:r>
              <a:rPr lang="el-GR" dirty="0" smtClean="0">
                <a:solidFill>
                  <a:srgbClr val="FF0000"/>
                </a:solidFill>
              </a:rPr>
              <a:t>   Πίνακας</a:t>
            </a:r>
            <a:r>
              <a:rPr lang="el-GR" dirty="0" smtClean="0"/>
              <a:t> </a:t>
            </a:r>
            <a:r>
              <a:rPr lang="el-GR" dirty="0" smtClean="0"/>
              <a:t>είναι ένα σύνολο αντικειμένων ίδιου τύπου, τα οποία </a:t>
            </a:r>
            <a:r>
              <a:rPr lang="el-GR" dirty="0" smtClean="0"/>
              <a:t>αναφέρονται </a:t>
            </a:r>
            <a:r>
              <a:rPr lang="el-GR" dirty="0" smtClean="0"/>
              <a:t>με ένα κοινό όνομα. Κάθε ένα από τα αντικείμενα που </a:t>
            </a:r>
            <a:r>
              <a:rPr lang="el-GR" dirty="0" smtClean="0"/>
              <a:t>απαρτίζουν </a:t>
            </a:r>
            <a:r>
              <a:rPr lang="el-GR" dirty="0" smtClean="0"/>
              <a:t>τον πίνακα λέγεται στοιχείο του πίνακα. Η αναφορά σε ατομικά στοιχεία του πίνακα γίνεται με το όνομα του πίνακα ακολουθούμενο από ένα </a:t>
            </a:r>
            <a:r>
              <a:rPr lang="el-GR" dirty="0" smtClean="0"/>
              <a:t>ή περισσότερους δείκτες.</a:t>
            </a: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ΠΙΝΑΚΕΣ</a:t>
            </a:r>
            <a:endParaRPr lang="el-GR" dirty="0"/>
          </a:p>
        </p:txBody>
      </p:sp>
      <p:sp>
        <p:nvSpPr>
          <p:cNvPr id="3" name="2 - Θέση περιεχομένου"/>
          <p:cNvSpPr>
            <a:spLocks noGrp="1"/>
          </p:cNvSpPr>
          <p:nvPr>
            <p:ph idx="1"/>
          </p:nvPr>
        </p:nvSpPr>
        <p:spPr>
          <a:xfrm>
            <a:off x="502920" y="530352"/>
            <a:ext cx="8183880" cy="4684598"/>
          </a:xfrm>
        </p:spPr>
        <p:txBody>
          <a:bodyPr>
            <a:normAutofit fontScale="62500" lnSpcReduction="20000"/>
          </a:bodyPr>
          <a:lstStyle/>
          <a:p>
            <a:r>
              <a:rPr lang="el-GR" dirty="0" smtClean="0"/>
              <a:t>Οι πίνακες που χρησιμοποιούν ένα μόνο δείκτη για την αναφορά των στοιχείων τους ονομάζονται μονοδιάστατοι πίνακες. </a:t>
            </a:r>
            <a:endParaRPr lang="el-GR" dirty="0" smtClean="0"/>
          </a:p>
          <a:p>
            <a:r>
              <a:rPr lang="el-GR" dirty="0" smtClean="0"/>
              <a:t>Οι πίνακες που χρησιμοποιούν </a:t>
            </a:r>
            <a:r>
              <a:rPr lang="el-GR" dirty="0" smtClean="0">
                <a:solidFill>
                  <a:srgbClr val="00B050"/>
                </a:solidFill>
              </a:rPr>
              <a:t>δύο δείκτες </a:t>
            </a:r>
            <a:r>
              <a:rPr lang="el-GR" dirty="0" smtClean="0"/>
              <a:t>για την αναφορά των στοιχείων τους ονομάζονται </a:t>
            </a:r>
            <a:r>
              <a:rPr lang="el-GR" dirty="0" smtClean="0">
                <a:solidFill>
                  <a:srgbClr val="00B050"/>
                </a:solidFill>
              </a:rPr>
              <a:t>δισδιάστατοι </a:t>
            </a:r>
            <a:r>
              <a:rPr lang="el-GR" dirty="0" smtClean="0">
                <a:solidFill>
                  <a:srgbClr val="00B050"/>
                </a:solidFill>
              </a:rPr>
              <a:t>πίνακες</a:t>
            </a:r>
            <a:r>
              <a:rPr lang="el-GR" dirty="0" smtClean="0"/>
              <a:t>. </a:t>
            </a:r>
            <a:endParaRPr lang="el-GR" dirty="0" smtClean="0"/>
          </a:p>
          <a:p>
            <a:r>
              <a:rPr lang="el-GR" dirty="0" smtClean="0"/>
              <a:t>Το </a:t>
            </a:r>
            <a:r>
              <a:rPr lang="el-GR" dirty="0" smtClean="0"/>
              <a:t>όνομα του πίνακα μπορεί να είναι οποιοδήποτε δεκτό όνομα της ΓΛΩΣΣΑΣ </a:t>
            </a:r>
            <a:r>
              <a:rPr lang="el-GR" dirty="0" smtClean="0"/>
              <a:t>και</a:t>
            </a:r>
          </a:p>
          <a:p>
            <a:r>
              <a:rPr lang="el-GR" dirty="0" smtClean="0"/>
              <a:t>Ο </a:t>
            </a:r>
            <a:r>
              <a:rPr lang="el-GR" dirty="0" smtClean="0"/>
              <a:t>δείκτης είναι μία ακέραια έκφραση, σταθερή ή μεταβλητή που περικλείεται μέσα στα σύμβολα [ και ]. </a:t>
            </a:r>
            <a:endParaRPr lang="el-GR" dirty="0" smtClean="0"/>
          </a:p>
          <a:p>
            <a:r>
              <a:rPr lang="el-GR" dirty="0" smtClean="0"/>
              <a:t>Κάθε </a:t>
            </a:r>
            <a:r>
              <a:rPr lang="el-GR" dirty="0" smtClean="0"/>
              <a:t>πίνακας πρέπει υποχρεωτικά να περιέχει δεδομένα </a:t>
            </a:r>
            <a:r>
              <a:rPr lang="el-GR" dirty="0" smtClean="0">
                <a:solidFill>
                  <a:srgbClr val="00B050"/>
                </a:solidFill>
              </a:rPr>
              <a:t>του ιδίου τύπου</a:t>
            </a:r>
            <a:r>
              <a:rPr lang="el-GR" dirty="0" smtClean="0"/>
              <a:t>, δηλαδή ακέραια, πραγματικά, λογικά ή αλφαριθμητικά. </a:t>
            </a:r>
            <a:endParaRPr lang="el-GR" dirty="0" smtClean="0"/>
          </a:p>
          <a:p>
            <a:r>
              <a:rPr lang="el-GR" dirty="0" smtClean="0"/>
              <a:t>Ο </a:t>
            </a:r>
            <a:r>
              <a:rPr lang="el-GR" dirty="0" smtClean="0"/>
              <a:t>τύπος του </a:t>
            </a:r>
            <a:r>
              <a:rPr lang="el-GR" dirty="0" smtClean="0"/>
              <a:t>πίνακα </a:t>
            </a:r>
            <a:r>
              <a:rPr lang="el-GR" dirty="0" smtClean="0"/>
              <a:t>δηλώνεται μαζί με τις άλλες μεταβλητές του προγράμματος στο τμήμα δήλωσης μεταβλητών. </a:t>
            </a:r>
            <a:endParaRPr lang="el-GR" dirty="0" smtClean="0"/>
          </a:p>
          <a:p>
            <a:r>
              <a:rPr lang="el-GR" dirty="0" smtClean="0"/>
              <a:t>Εκτός </a:t>
            </a:r>
            <a:r>
              <a:rPr lang="el-GR" dirty="0" smtClean="0"/>
              <a:t>από τον τύπο του πίνακα πρέπει </a:t>
            </a:r>
            <a:r>
              <a:rPr lang="el-GR" dirty="0" smtClean="0">
                <a:solidFill>
                  <a:srgbClr val="00B050"/>
                </a:solidFill>
              </a:rPr>
              <a:t>να </a:t>
            </a:r>
            <a:r>
              <a:rPr lang="el-GR" dirty="0" smtClean="0">
                <a:solidFill>
                  <a:srgbClr val="00B050"/>
                </a:solidFill>
              </a:rPr>
              <a:t>δηλώνεται </a:t>
            </a:r>
            <a:r>
              <a:rPr lang="el-GR" dirty="0" smtClean="0">
                <a:solidFill>
                  <a:srgbClr val="00B050"/>
                </a:solidFill>
              </a:rPr>
              <a:t>και ο αριθμός των στοιχείων</a:t>
            </a:r>
            <a:r>
              <a:rPr lang="el-GR" dirty="0" smtClean="0"/>
              <a:t> που περιέχει ή καλύτερα ο μεγαλύτερος αριθμός στοιχείων που μπορεί να έχει ο συγκεκριμένος πίνακας και αυτό για να δεσμευτούν οι αντίστοιχες συνεχόμενες θέσεις </a:t>
            </a:r>
            <a:r>
              <a:rPr lang="el-GR" dirty="0" smtClean="0"/>
              <a:t>μνήμης (διότι είναι στατική δομή).</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Άποψη">
  <a:themeElements>
    <a:clrScheme name="Άποψη">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Άποψη">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Άποψη">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438</TotalTime>
  <Words>1283</Words>
  <Application>Microsoft Office PowerPoint</Application>
  <PresentationFormat>Προβολή στην οθόνη (4:3)</PresentationFormat>
  <Paragraphs>218</Paragraphs>
  <Slides>27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27</vt:i4>
      </vt:variant>
    </vt:vector>
  </HeadingPairs>
  <TitlesOfParts>
    <vt:vector size="28" baseType="lpstr">
      <vt:lpstr>Άποψη</vt:lpstr>
      <vt:lpstr>Δομές δεδομένων και Αλγόριθμοι</vt:lpstr>
      <vt:lpstr>ΔΕΔΟΜΕΝΑ /ΑΛΓΟΡΙΘΜΟΙ</vt:lpstr>
      <vt:lpstr>ΔΕΔΟΜΕΝΑ</vt:lpstr>
      <vt:lpstr>ΔΕΔΟΜΕΝΑ/ΔΟΜΗ ΔΕΔΟΜΕΝΩΝ</vt:lpstr>
      <vt:lpstr>Οι βασικές λειτουργίες (ή αλλιώς πράξεις) επί των δομών δεδομένων είναι οι ακόλουθες:</vt:lpstr>
      <vt:lpstr>ΔΙΑΦΟΡΕΣ ΣΤΑΤΙΚΩΝ ΔΥΝΑΜΙΚΩΝ ΔΟΜΩΝ</vt:lpstr>
      <vt:lpstr>Πίνακες</vt:lpstr>
      <vt:lpstr>ΟΡΙΣΜΟΣ</vt:lpstr>
      <vt:lpstr>ΠΙΝΑΚΕΣ</vt:lpstr>
      <vt:lpstr>Πότε πρέπει να χρησιμοποιούνται πίνακες</vt:lpstr>
      <vt:lpstr>Μειονεκτήματα από τη χρήση πινάκων.</vt:lpstr>
      <vt:lpstr>Τυπικές επεξεργασίες πινάκων</vt:lpstr>
      <vt:lpstr>ΜΟΝΟΔΙΑΣΤΑΤΟΙ ΠΙΝΑΚΕΣ</vt:lpstr>
      <vt:lpstr>ΜΟΝΟΔΙΑΣΤΑΤΟΙ ΠΙΝΑΚΕΣ</vt:lpstr>
      <vt:lpstr>ΜΟΝΟΔΙΑΣΤΑΤΟΙ ΠΙΝΑΚΕΣ</vt:lpstr>
      <vt:lpstr>ΜΟΝΟΔΙΑΣΤΑΤΟΙ ΠΙΝΑΚΕΣ</vt:lpstr>
      <vt:lpstr>ΜΟΝΟΔΙΑΣΤΑΤΟΙ ΠΙΝΑΚΕΣ</vt:lpstr>
      <vt:lpstr>ΜΟΝΟΔΙΑΣΤΑΤΟΙ ΠΙΝΑΚΕΣ</vt:lpstr>
      <vt:lpstr>ΜΟΝΟΔΙΑΣΤΑΤΟΙ ΠΙΝΑΚΕΣ</vt:lpstr>
      <vt:lpstr>ΜΟΝΟΔΙΑΣΤΑΤΟΙ ΠΙΝΑΚΕΣ</vt:lpstr>
      <vt:lpstr>ΜΟΝΟΔΙΑΣΤΑΤΟΙ ΠΙΝΑΚΕΣ</vt:lpstr>
      <vt:lpstr>ΔΙΣΔΙΑΣΤΑΤΟΙ ΠΙΝΑΚΕΣ</vt:lpstr>
      <vt:lpstr>ΔΙΣΔΙΑΣΤΑΤΟΙ ΠΙΝΑΚΕΣ</vt:lpstr>
      <vt:lpstr>ΔΙΣΔΙΑΣΤΑΤΟΙ ΠΙΝΑΚΕΣ</vt:lpstr>
      <vt:lpstr>ΔΙΣΔΙΑΣΤΑΤΟΙ ΠΙΝΑΚΕΣ</vt:lpstr>
      <vt:lpstr>ΔΙΣΔΙΑΣΤΑΤΟΙ ΠΙΝΑΚΕΣ</vt:lpstr>
      <vt:lpstr>ΔΙΣΔΙΑΣΤΑΤΟΙ ΠΙΝΑΚΕΣ</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Microsoft</dc:creator>
  <cp:lastModifiedBy>Microsoft</cp:lastModifiedBy>
  <cp:revision>87</cp:revision>
  <dcterms:created xsi:type="dcterms:W3CDTF">2022-01-11T10:19:20Z</dcterms:created>
  <dcterms:modified xsi:type="dcterms:W3CDTF">2022-02-04T14:43:37Z</dcterms:modified>
</cp:coreProperties>
</file>