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0" r:id="rId18"/>
    <p:sldId id="273" r:id="rId19"/>
    <p:sldId id="274" r:id="rId20"/>
    <p:sldId id="276" r:id="rId21"/>
    <p:sldId id="275"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6906BEE1-9A3E-428F-888E-6B4D56A1D8AB}" type="datetimeFigureOut">
              <a:rPr lang="el-GR" smtClean="0"/>
              <a:pPr/>
              <a:t>20/1/2022</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8AAECDC5-ABFE-46D0-B71A-4C5801FC92D6}"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906BEE1-9A3E-428F-888E-6B4D56A1D8AB}" type="datetimeFigureOut">
              <a:rPr lang="el-GR" smtClean="0"/>
              <a:pPr/>
              <a:t>20/1/2022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AAECDC5-ABFE-46D0-B71A-4C5801FC92D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906BEE1-9A3E-428F-888E-6B4D56A1D8AB}" type="datetimeFigureOut">
              <a:rPr lang="el-GR" smtClean="0"/>
              <a:pPr/>
              <a:t>20/1/2022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AAECDC5-ABFE-46D0-B71A-4C5801FC92D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6906BEE1-9A3E-428F-888E-6B4D56A1D8AB}" type="datetimeFigureOut">
              <a:rPr lang="el-GR" smtClean="0"/>
              <a:pPr/>
              <a:t>20/1/2022</a:t>
            </a:fld>
            <a:endParaRPr lang="el-GR"/>
          </a:p>
        </p:txBody>
      </p:sp>
      <p:sp>
        <p:nvSpPr>
          <p:cNvPr id="9" name="8 - Θέση αριθμού διαφάνειας"/>
          <p:cNvSpPr>
            <a:spLocks noGrp="1"/>
          </p:cNvSpPr>
          <p:nvPr>
            <p:ph type="sldNum" sz="quarter" idx="15"/>
          </p:nvPr>
        </p:nvSpPr>
        <p:spPr/>
        <p:txBody>
          <a:bodyPr rtlCol="0"/>
          <a:lstStyle/>
          <a:p>
            <a:fld id="{8AAECDC5-ABFE-46D0-B71A-4C5801FC92D6}"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6906BEE1-9A3E-428F-888E-6B4D56A1D8AB}" type="datetimeFigureOut">
              <a:rPr lang="el-GR" smtClean="0"/>
              <a:pPr/>
              <a:t>20/1/2022</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8AAECDC5-ABFE-46D0-B71A-4C5801FC92D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6906BEE1-9A3E-428F-888E-6B4D56A1D8AB}" type="datetimeFigureOut">
              <a:rPr lang="el-GR" smtClean="0"/>
              <a:pPr/>
              <a:t>20/1/2022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AAECDC5-ABFE-46D0-B71A-4C5801FC92D6}"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6906BEE1-9A3E-428F-888E-6B4D56A1D8AB}" type="datetimeFigureOut">
              <a:rPr lang="el-GR" smtClean="0"/>
              <a:pPr/>
              <a:t>20/1/2022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AAECDC5-ABFE-46D0-B71A-4C5801FC92D6}"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6906BEE1-9A3E-428F-888E-6B4D56A1D8AB}" type="datetimeFigureOut">
              <a:rPr lang="el-GR" smtClean="0"/>
              <a:pPr/>
              <a:t>20/1/2022</a:t>
            </a:fld>
            <a:endParaRPr lang="el-GR"/>
          </a:p>
        </p:txBody>
      </p:sp>
      <p:sp>
        <p:nvSpPr>
          <p:cNvPr id="7" name="6 - Θέση αριθμού διαφάνειας"/>
          <p:cNvSpPr>
            <a:spLocks noGrp="1"/>
          </p:cNvSpPr>
          <p:nvPr>
            <p:ph type="sldNum" sz="quarter" idx="11"/>
          </p:nvPr>
        </p:nvSpPr>
        <p:spPr/>
        <p:txBody>
          <a:bodyPr rtlCol="0"/>
          <a:lstStyle/>
          <a:p>
            <a:fld id="{8AAECDC5-ABFE-46D0-B71A-4C5801FC92D6}"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906BEE1-9A3E-428F-888E-6B4D56A1D8AB}" type="datetimeFigureOut">
              <a:rPr lang="el-GR" smtClean="0"/>
              <a:pPr/>
              <a:t>20/1/2022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AAECDC5-ABFE-46D0-B71A-4C5801FC92D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6906BEE1-9A3E-428F-888E-6B4D56A1D8AB}" type="datetimeFigureOut">
              <a:rPr lang="el-GR" smtClean="0"/>
              <a:pPr/>
              <a:t>20/1/2022</a:t>
            </a:fld>
            <a:endParaRPr lang="el-GR"/>
          </a:p>
        </p:txBody>
      </p:sp>
      <p:sp>
        <p:nvSpPr>
          <p:cNvPr id="22" name="21 - Θέση αριθμού διαφάνειας"/>
          <p:cNvSpPr>
            <a:spLocks noGrp="1"/>
          </p:cNvSpPr>
          <p:nvPr>
            <p:ph type="sldNum" sz="quarter" idx="15"/>
          </p:nvPr>
        </p:nvSpPr>
        <p:spPr/>
        <p:txBody>
          <a:bodyPr rtlCol="0"/>
          <a:lstStyle/>
          <a:p>
            <a:fld id="{8AAECDC5-ABFE-46D0-B71A-4C5801FC92D6}"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6906BEE1-9A3E-428F-888E-6B4D56A1D8AB}" type="datetimeFigureOut">
              <a:rPr lang="el-GR" smtClean="0"/>
              <a:pPr/>
              <a:t>20/1/2022</a:t>
            </a:fld>
            <a:endParaRPr lang="el-GR"/>
          </a:p>
        </p:txBody>
      </p:sp>
      <p:sp>
        <p:nvSpPr>
          <p:cNvPr id="18" name="17 - Θέση αριθμού διαφάνειας"/>
          <p:cNvSpPr>
            <a:spLocks noGrp="1"/>
          </p:cNvSpPr>
          <p:nvPr>
            <p:ph type="sldNum" sz="quarter" idx="11"/>
          </p:nvPr>
        </p:nvSpPr>
        <p:spPr/>
        <p:txBody>
          <a:bodyPr rtlCol="0"/>
          <a:lstStyle/>
          <a:p>
            <a:fld id="{8AAECDC5-ABFE-46D0-B71A-4C5801FC92D6}"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906BEE1-9A3E-428F-888E-6B4D56A1D8AB}" type="datetimeFigureOut">
              <a:rPr lang="el-GR" smtClean="0"/>
              <a:pPr/>
              <a:t>20/1/2022</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AAECDC5-ABFE-46D0-B71A-4C5801FC92D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pPr algn="ctr"/>
            <a:r>
              <a:rPr lang="el-GR" dirty="0" err="1" smtClean="0"/>
              <a:t>Τμηματικόσ</a:t>
            </a:r>
            <a:r>
              <a:rPr lang="el-GR" dirty="0" smtClean="0"/>
              <a:t> </a:t>
            </a:r>
            <a:r>
              <a:rPr lang="el-GR" dirty="0" err="1" smtClean="0"/>
              <a:t>προγραμματισμοσ</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796908"/>
          </a:xfrm>
        </p:spPr>
        <p:txBody>
          <a:bodyPr>
            <a:normAutofit/>
          </a:bodyPr>
          <a:lstStyle/>
          <a:p>
            <a:r>
              <a:rPr lang="el-GR" b="1" dirty="0" err="1" smtClean="0">
                <a:solidFill>
                  <a:srgbClr val="FF0000"/>
                </a:solidFill>
              </a:rPr>
              <a:t>λειτουργιεσ</a:t>
            </a:r>
            <a:r>
              <a:rPr lang="el-GR" b="1" dirty="0" smtClean="0">
                <a:solidFill>
                  <a:srgbClr val="FF0000"/>
                </a:solidFill>
              </a:rPr>
              <a:t> </a:t>
            </a:r>
            <a:r>
              <a:rPr lang="el-GR" b="1" dirty="0" err="1" smtClean="0">
                <a:solidFill>
                  <a:srgbClr val="FF0000"/>
                </a:solidFill>
              </a:rPr>
              <a:t>διαδικασιων</a:t>
            </a:r>
            <a:endParaRPr lang="el-GR" b="1" dirty="0">
              <a:solidFill>
                <a:srgbClr val="FF0000"/>
              </a:solidFill>
            </a:endParaRPr>
          </a:p>
        </p:txBody>
      </p:sp>
      <p:sp>
        <p:nvSpPr>
          <p:cNvPr id="3" name="2 - Θέση περιεχομένου"/>
          <p:cNvSpPr>
            <a:spLocks noGrp="1"/>
          </p:cNvSpPr>
          <p:nvPr>
            <p:ph sz="quarter" idx="1"/>
          </p:nvPr>
        </p:nvSpPr>
        <p:spPr/>
        <p:txBody>
          <a:bodyPr/>
          <a:lstStyle/>
          <a:p>
            <a:r>
              <a:rPr lang="el-GR" dirty="0" smtClean="0"/>
              <a:t>Υπάρχουν δύο ειδών υποπρογράμματα, οι διαδικασίες και οι συναρτήσεις. Το είδος κάθε υποπρογράμματος καθορίζεται από το είδος της λειτουργίας που καλείται να επιτελέσει.</a:t>
            </a:r>
          </a:p>
          <a:p>
            <a:r>
              <a:rPr lang="el-GR" dirty="0" smtClean="0"/>
              <a:t> Οι </a:t>
            </a:r>
            <a:r>
              <a:rPr lang="el-GR" dirty="0" smtClean="0">
                <a:solidFill>
                  <a:srgbClr val="FF0000"/>
                </a:solidFill>
              </a:rPr>
              <a:t>διαδικασίες</a:t>
            </a:r>
            <a:r>
              <a:rPr lang="el-GR" dirty="0" smtClean="0"/>
              <a:t> μπορούν να εκτελέσουν </a:t>
            </a:r>
            <a:r>
              <a:rPr lang="el-GR" dirty="0" smtClean="0">
                <a:solidFill>
                  <a:srgbClr val="00B050"/>
                </a:solidFill>
              </a:rPr>
              <a:t>οποιαδήποτε λειτουργία </a:t>
            </a:r>
            <a:r>
              <a:rPr lang="el-GR" dirty="0" smtClean="0"/>
              <a:t>από αυτές που μπορεί να εκτελέσει ένα πρόγραμμα. Να </a:t>
            </a:r>
            <a:r>
              <a:rPr lang="el-GR" u="sng" dirty="0" smtClean="0"/>
              <a:t>εισάγουν</a:t>
            </a:r>
            <a:r>
              <a:rPr lang="el-GR" dirty="0" smtClean="0"/>
              <a:t> δεδομένα, να </a:t>
            </a:r>
            <a:r>
              <a:rPr lang="el-GR" u="sng" dirty="0" smtClean="0"/>
              <a:t>εκτελέσουν υπολογισμούς</a:t>
            </a:r>
            <a:r>
              <a:rPr lang="el-GR" dirty="0" smtClean="0"/>
              <a:t>, να </a:t>
            </a:r>
            <a:r>
              <a:rPr lang="el-GR" u="sng" dirty="0" smtClean="0"/>
              <a:t>μεταβάλλουν</a:t>
            </a:r>
            <a:r>
              <a:rPr lang="el-GR" dirty="0" smtClean="0"/>
              <a:t> τις τιμές των μεταβλητών και να </a:t>
            </a:r>
            <a:r>
              <a:rPr lang="el-GR" u="sng" dirty="0" smtClean="0"/>
              <a:t>τυπώσουν </a:t>
            </a:r>
            <a:r>
              <a:rPr lang="el-GR" dirty="0" smtClean="0"/>
              <a:t>αποτελέσματα. Με τη χρήση των παραμέτρων αυτές τις τιμές μπορούν να τις μεταφέρουν και στα άλλα υποπρογράμματα.</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011222"/>
          </a:xfrm>
        </p:spPr>
        <p:txBody>
          <a:bodyPr/>
          <a:lstStyle/>
          <a:p>
            <a:r>
              <a:rPr lang="el-GR" b="1" dirty="0" err="1" smtClean="0">
                <a:solidFill>
                  <a:srgbClr val="FF0000"/>
                </a:solidFill>
              </a:rPr>
              <a:t>λειτουργιεσ</a:t>
            </a:r>
            <a:r>
              <a:rPr lang="el-GR" b="1" dirty="0" smtClean="0">
                <a:solidFill>
                  <a:srgbClr val="FF0000"/>
                </a:solidFill>
              </a:rPr>
              <a:t> </a:t>
            </a:r>
            <a:r>
              <a:rPr lang="el-GR" b="1" dirty="0" err="1" smtClean="0">
                <a:solidFill>
                  <a:srgbClr val="FF0000"/>
                </a:solidFill>
              </a:rPr>
              <a:t>συναρτησεων</a:t>
            </a:r>
            <a:endParaRPr lang="el-GR" b="1" dirty="0">
              <a:solidFill>
                <a:srgbClr val="FF0000"/>
              </a:solidFill>
            </a:endParaRPr>
          </a:p>
        </p:txBody>
      </p:sp>
      <p:sp>
        <p:nvSpPr>
          <p:cNvPr id="3" name="2 - Θέση περιεχομένου"/>
          <p:cNvSpPr>
            <a:spLocks noGrp="1"/>
          </p:cNvSpPr>
          <p:nvPr>
            <p:ph sz="quarter" idx="1"/>
          </p:nvPr>
        </p:nvSpPr>
        <p:spPr/>
        <p:txBody>
          <a:bodyPr/>
          <a:lstStyle/>
          <a:p>
            <a:r>
              <a:rPr lang="el-GR" dirty="0" smtClean="0"/>
              <a:t>Αντίθετα η λειτουργία των </a:t>
            </a:r>
            <a:r>
              <a:rPr lang="el-GR" dirty="0" smtClean="0">
                <a:solidFill>
                  <a:srgbClr val="FF0000"/>
                </a:solidFill>
              </a:rPr>
              <a:t>συναρτήσεων</a:t>
            </a:r>
            <a:r>
              <a:rPr lang="el-GR" dirty="0" smtClean="0"/>
              <a:t> είναι πιο περιορισμένη. Οι συναρτήσεις </a:t>
            </a:r>
            <a:r>
              <a:rPr lang="el-GR" b="1" dirty="0" smtClean="0">
                <a:solidFill>
                  <a:srgbClr val="00B050"/>
                </a:solidFill>
              </a:rPr>
              <a:t>υπολογίζουν</a:t>
            </a:r>
            <a:r>
              <a:rPr lang="el-GR" dirty="0" smtClean="0"/>
              <a:t> μόνο μία τιμή, αριθμητική, χαρακτήρα ή λογική και μόνο αυτήν επιστρέφουν στο υποπρόγραμμα που την κάλεσε. Οι συναρτήσεις μοιάζουν με τις συναρτήσεις των μαθηματικών και η χρήση τους είναι όμοια με τη χρήση των ενσωματωμένων συναρτήσεων που υποστηρίζει η γλώσσα προγραμματισμού.</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939784"/>
          </a:xfrm>
        </p:spPr>
        <p:txBody>
          <a:bodyPr/>
          <a:lstStyle/>
          <a:p>
            <a:r>
              <a:rPr lang="el-GR" b="1" dirty="0" err="1" smtClean="0">
                <a:solidFill>
                  <a:srgbClr val="FF0000"/>
                </a:solidFill>
              </a:rPr>
              <a:t>ορισμοι</a:t>
            </a:r>
            <a:endParaRPr lang="el-GR" b="1" dirty="0">
              <a:solidFill>
                <a:srgbClr val="FF0000"/>
              </a:solidFill>
            </a:endParaRPr>
          </a:p>
        </p:txBody>
      </p:sp>
      <p:sp>
        <p:nvSpPr>
          <p:cNvPr id="3" name="2 - Θέση περιεχομένου"/>
          <p:cNvSpPr>
            <a:spLocks noGrp="1"/>
          </p:cNvSpPr>
          <p:nvPr>
            <p:ph sz="quarter" idx="1"/>
          </p:nvPr>
        </p:nvSpPr>
        <p:spPr/>
        <p:txBody>
          <a:bodyPr/>
          <a:lstStyle/>
          <a:p>
            <a:r>
              <a:rPr lang="el-GR" dirty="0" smtClean="0"/>
              <a:t>Η </a:t>
            </a:r>
            <a:r>
              <a:rPr lang="el-GR" dirty="0" smtClean="0">
                <a:solidFill>
                  <a:srgbClr val="FF0000"/>
                </a:solidFill>
              </a:rPr>
              <a:t>συνάρτηση</a:t>
            </a:r>
            <a:r>
              <a:rPr lang="el-GR" dirty="0" smtClean="0"/>
              <a:t> είναι ένας τύπος υποπρογράμματος που υπολογίζει και επιστρέφει μόνο μία τιμή με το όνομά της (όπως οι μαθηματικές συναρτήσεις). </a:t>
            </a:r>
          </a:p>
          <a:p>
            <a:r>
              <a:rPr lang="el-GR" dirty="0" smtClean="0"/>
              <a:t>Η </a:t>
            </a:r>
            <a:r>
              <a:rPr lang="el-GR" dirty="0" smtClean="0">
                <a:solidFill>
                  <a:srgbClr val="FF0000"/>
                </a:solidFill>
              </a:rPr>
              <a:t>διαδικασία</a:t>
            </a:r>
            <a:r>
              <a:rPr lang="el-GR" dirty="0" smtClean="0"/>
              <a:t> είναι ένας τύπος υποπρογράμματος που μπορεί να εκτελεί όλες τις λειτουργίες ενός προγράμματος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939784"/>
          </a:xfrm>
        </p:spPr>
        <p:txBody>
          <a:bodyPr/>
          <a:lstStyle/>
          <a:p>
            <a:pPr algn="ctr"/>
            <a:r>
              <a:rPr lang="el-GR" b="1" dirty="0" err="1" smtClean="0">
                <a:solidFill>
                  <a:srgbClr val="FF0000"/>
                </a:solidFill>
              </a:rPr>
              <a:t>Τροποσ</a:t>
            </a:r>
            <a:r>
              <a:rPr lang="el-GR" b="1" dirty="0" smtClean="0">
                <a:solidFill>
                  <a:srgbClr val="FF0000"/>
                </a:solidFill>
              </a:rPr>
              <a:t> </a:t>
            </a:r>
            <a:r>
              <a:rPr lang="el-GR" b="1" dirty="0" err="1" smtClean="0">
                <a:solidFill>
                  <a:srgbClr val="FF0000"/>
                </a:solidFill>
              </a:rPr>
              <a:t>κλησησ</a:t>
            </a:r>
            <a:endParaRPr lang="el-GR" b="1" dirty="0">
              <a:solidFill>
                <a:srgbClr val="FF0000"/>
              </a:solidFill>
            </a:endParaRPr>
          </a:p>
        </p:txBody>
      </p:sp>
      <p:sp>
        <p:nvSpPr>
          <p:cNvPr id="3" name="2 - Θέση περιεχομένου"/>
          <p:cNvSpPr>
            <a:spLocks noGrp="1"/>
          </p:cNvSpPr>
          <p:nvPr>
            <p:ph sz="quarter" idx="1"/>
          </p:nvPr>
        </p:nvSpPr>
        <p:spPr/>
        <p:txBody>
          <a:bodyPr/>
          <a:lstStyle/>
          <a:p>
            <a:r>
              <a:rPr lang="el-GR" dirty="0" smtClean="0"/>
              <a:t>Ο τρόπος κλήσης καθώς και ο τρόπος σύνταξης των δύο αυτών τύπων των υποπρογραμμάτων είναι διαφορετικός. Τόσο οι συναρτήσεις όσο και οι διαδικασίες τοποθετούνται μετά το τέλος του κυρίου προγράμματος. </a:t>
            </a:r>
          </a:p>
          <a:p>
            <a:pPr lvl="1"/>
            <a:r>
              <a:rPr lang="el-GR" dirty="0" smtClean="0"/>
              <a:t>Οι </a:t>
            </a:r>
            <a:r>
              <a:rPr lang="el-GR" dirty="0" smtClean="0">
                <a:solidFill>
                  <a:srgbClr val="FF0000"/>
                </a:solidFill>
              </a:rPr>
              <a:t>συναρτήσεις</a:t>
            </a:r>
            <a:r>
              <a:rPr lang="el-GR" dirty="0" smtClean="0"/>
              <a:t> εκτελούνται απλά με την εμφάνιση του ονόματός τους σε οποιαδήποτε έκφραση, </a:t>
            </a:r>
          </a:p>
          <a:p>
            <a:pPr lvl="1"/>
            <a:r>
              <a:rPr lang="el-GR" dirty="0" smtClean="0"/>
              <a:t>ενώ για να εκτελεστούν </a:t>
            </a:r>
            <a:r>
              <a:rPr lang="el-GR" dirty="0" smtClean="0">
                <a:solidFill>
                  <a:srgbClr val="FF0000"/>
                </a:solidFill>
              </a:rPr>
              <a:t>οι διαδικασίες </a:t>
            </a:r>
            <a:r>
              <a:rPr lang="el-GR" dirty="0" smtClean="0"/>
              <a:t>χρησιμοποιείται η ειδική εντολή ΚΑΛΕΣΕ και το όνομα της διαδικασίας.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654032"/>
          </a:xfrm>
        </p:spPr>
        <p:txBody>
          <a:bodyPr/>
          <a:lstStyle/>
          <a:p>
            <a:pPr algn="ctr"/>
            <a:r>
              <a:rPr lang="el-GR" sz="2800" b="1" dirty="0" err="1" smtClean="0">
                <a:solidFill>
                  <a:srgbClr val="FF0000"/>
                </a:solidFill>
              </a:rPr>
              <a:t>Ορισμοσ</a:t>
            </a:r>
            <a:r>
              <a:rPr lang="el-GR" sz="2800" b="1" dirty="0" smtClean="0">
                <a:solidFill>
                  <a:srgbClr val="FF0000"/>
                </a:solidFill>
              </a:rPr>
              <a:t> </a:t>
            </a:r>
            <a:r>
              <a:rPr lang="el-GR" b="1" dirty="0" err="1" smtClean="0">
                <a:solidFill>
                  <a:srgbClr val="FF0000"/>
                </a:solidFill>
              </a:rPr>
              <a:t>συναρτησεων</a:t>
            </a:r>
            <a:endParaRPr lang="el-GR" b="1" dirty="0">
              <a:solidFill>
                <a:srgbClr val="FF0000"/>
              </a:solidFill>
            </a:endParaRPr>
          </a:p>
        </p:txBody>
      </p:sp>
      <p:sp>
        <p:nvSpPr>
          <p:cNvPr id="3" name="2 - Θέση περιεχομένου"/>
          <p:cNvSpPr>
            <a:spLocks noGrp="1"/>
          </p:cNvSpPr>
          <p:nvPr>
            <p:ph sz="quarter" idx="1"/>
          </p:nvPr>
        </p:nvSpPr>
        <p:spPr>
          <a:xfrm>
            <a:off x="457200" y="1214422"/>
            <a:ext cx="8043890" cy="5259530"/>
          </a:xfrm>
        </p:spPr>
        <p:txBody>
          <a:bodyPr>
            <a:normAutofit/>
          </a:bodyPr>
          <a:lstStyle/>
          <a:p>
            <a:pPr>
              <a:buNone/>
            </a:pPr>
            <a:r>
              <a:rPr lang="el-GR" dirty="0" smtClean="0"/>
              <a:t>Κάθε συνάρτηση έχει την ακόλουθη δομή. </a:t>
            </a:r>
          </a:p>
          <a:p>
            <a:pPr>
              <a:buNone/>
            </a:pPr>
            <a:endParaRPr lang="el-GR" dirty="0" smtClean="0"/>
          </a:p>
          <a:p>
            <a:r>
              <a:rPr lang="el-GR" dirty="0" smtClean="0"/>
              <a:t>ΣΥΝΑΡΤΗΣΗ όνομα (λίστα παραμέτρων):τύπος συνάρτησης </a:t>
            </a:r>
          </a:p>
          <a:p>
            <a:r>
              <a:rPr lang="el-GR" dirty="0" smtClean="0"/>
              <a:t>Τμήμα δηλώσεων </a:t>
            </a:r>
          </a:p>
          <a:p>
            <a:r>
              <a:rPr lang="el-GR" dirty="0" smtClean="0"/>
              <a:t>ΑΡΧΗ</a:t>
            </a:r>
          </a:p>
          <a:p>
            <a:pPr lvl="1"/>
            <a:r>
              <a:rPr lang="el-GR" dirty="0" smtClean="0"/>
              <a:t> .... </a:t>
            </a:r>
          </a:p>
          <a:p>
            <a:pPr lvl="1"/>
            <a:r>
              <a:rPr lang="el-GR" dirty="0" smtClean="0"/>
              <a:t>όνομα &lt;- έκφραση</a:t>
            </a:r>
          </a:p>
          <a:p>
            <a:pPr lvl="1"/>
            <a:r>
              <a:rPr lang="el-GR" dirty="0" smtClean="0"/>
              <a:t> .... </a:t>
            </a:r>
          </a:p>
          <a:p>
            <a:r>
              <a:rPr lang="el-GR" dirty="0" smtClean="0"/>
              <a:t>ΤΕΛΟΣ_ΣΥΝΑΡΤΗΣΗΣ</a:t>
            </a:r>
          </a:p>
        </p:txBody>
      </p:sp>
      <p:sp>
        <p:nvSpPr>
          <p:cNvPr id="4" name="3 - Επεξήγηση με σύννεφο"/>
          <p:cNvSpPr/>
          <p:nvPr/>
        </p:nvSpPr>
        <p:spPr>
          <a:xfrm>
            <a:off x="5786446" y="3357562"/>
            <a:ext cx="2928958" cy="1500198"/>
          </a:xfrm>
          <a:prstGeom prst="cloudCallout">
            <a:avLst>
              <a:gd name="adj1" fmla="val -53331"/>
              <a:gd name="adj2" fmla="val -10717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100" dirty="0" smtClean="0"/>
              <a:t>Λίστα μεταβλητών που οι τιμές μεταβιβάζονται στην συνάρτηση κατά την κλήση</a:t>
            </a:r>
            <a:endParaRPr lang="el-GR" sz="1100" dirty="0"/>
          </a:p>
        </p:txBody>
      </p:sp>
      <p:sp>
        <p:nvSpPr>
          <p:cNvPr id="5" name="4 - Επεξήγηση με σύννεφο"/>
          <p:cNvSpPr/>
          <p:nvPr/>
        </p:nvSpPr>
        <p:spPr>
          <a:xfrm>
            <a:off x="3000364" y="3000372"/>
            <a:ext cx="2928958" cy="1357322"/>
          </a:xfrm>
          <a:prstGeom prst="cloudCallout">
            <a:avLst>
              <a:gd name="adj1" fmla="val -38168"/>
              <a:gd name="adj2" fmla="val -823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100" dirty="0" smtClean="0"/>
              <a:t>Το </a:t>
            </a:r>
            <a:r>
              <a:rPr lang="el-GR" sz="1100" dirty="0" smtClean="0"/>
              <a:t>ό</a:t>
            </a:r>
            <a:r>
              <a:rPr lang="el-GR" sz="1100" dirty="0" smtClean="0"/>
              <a:t>νομα της συνάρτησης είναι οποιοδήποτε </a:t>
            </a:r>
            <a:r>
              <a:rPr lang="el-GR" sz="1100" dirty="0" smtClean="0"/>
              <a:t>έ</a:t>
            </a:r>
            <a:r>
              <a:rPr lang="el-GR" sz="1100" dirty="0" smtClean="0"/>
              <a:t>γκυρο </a:t>
            </a:r>
            <a:r>
              <a:rPr lang="el-GR" sz="1100" dirty="0" smtClean="0"/>
              <a:t>ό</a:t>
            </a:r>
            <a:r>
              <a:rPr lang="el-GR" sz="1100" dirty="0" smtClean="0"/>
              <a:t>νομα της γλώσσας</a:t>
            </a:r>
            <a:endParaRPr lang="el-GR" sz="1100" dirty="0"/>
          </a:p>
        </p:txBody>
      </p:sp>
      <p:sp>
        <p:nvSpPr>
          <p:cNvPr id="6" name="5 - Επεξήγηση με σύννεφο"/>
          <p:cNvSpPr/>
          <p:nvPr/>
        </p:nvSpPr>
        <p:spPr>
          <a:xfrm>
            <a:off x="6143636" y="214290"/>
            <a:ext cx="2643206" cy="1500198"/>
          </a:xfrm>
          <a:prstGeom prst="cloudCallout">
            <a:avLst>
              <a:gd name="adj1" fmla="val -17705"/>
              <a:gd name="adj2" fmla="val 7949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100" dirty="0" smtClean="0"/>
              <a:t>Οι συναρτήσεις  μπορούν να επιστρέφουν τιμές </a:t>
            </a:r>
            <a:r>
              <a:rPr lang="el-GR" sz="1100" dirty="0" smtClean="0"/>
              <a:t>ό</a:t>
            </a:r>
            <a:r>
              <a:rPr lang="el-GR" sz="1100" dirty="0" smtClean="0"/>
              <a:t>λων των τύπων δεδομένων</a:t>
            </a:r>
            <a:endParaRPr lang="el-GR" sz="1100" dirty="0"/>
          </a:p>
        </p:txBody>
      </p:sp>
      <p:sp>
        <p:nvSpPr>
          <p:cNvPr id="7" name="6 - Επεξήγηση με σύννεφο"/>
          <p:cNvSpPr/>
          <p:nvPr/>
        </p:nvSpPr>
        <p:spPr>
          <a:xfrm>
            <a:off x="3857620" y="5143512"/>
            <a:ext cx="2928958" cy="1500198"/>
          </a:xfrm>
          <a:prstGeom prst="cloudCallout">
            <a:avLst>
              <a:gd name="adj1" fmla="val -100161"/>
              <a:gd name="adj2" fmla="val -919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100" dirty="0" smtClean="0"/>
              <a:t>Στις εντολές του σώματος της συνάρτησης πρέπει υποχρεωτικά να υπάρχει μία εντολή εκχώρησης τιμής στο όνομα της συνάρτησης,</a:t>
            </a:r>
            <a:endParaRPr lang="el-GR"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additive="base">
                                        <p:cTn id="4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 calcmode="lin" valueType="num">
                                      <p:cBhvr additive="base">
                                        <p:cTn id="4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 calcmode="lin" valueType="num">
                                      <p:cBhvr additive="base">
                                        <p:cTn id="5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 calcmode="lin" valueType="num">
                                      <p:cBhvr additive="base">
                                        <p:cTn id="5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7"/>
                                        </p:tgtEl>
                                        <p:attrNameLst>
                                          <p:attrName>style.visibility</p:attrName>
                                        </p:attrNameLst>
                                      </p:cBhvr>
                                      <p:to>
                                        <p:strVal val="visible"/>
                                      </p:to>
                                    </p:set>
                                    <p:anim calcmode="lin" valueType="num">
                                      <p:cBhvr additive="base">
                                        <p:cTn id="63" dur="500" fill="hold"/>
                                        <p:tgtEl>
                                          <p:spTgt spid="7"/>
                                        </p:tgtEl>
                                        <p:attrNameLst>
                                          <p:attrName>ppt_x</p:attrName>
                                        </p:attrNameLst>
                                      </p:cBhvr>
                                      <p:tavLst>
                                        <p:tav tm="0">
                                          <p:val>
                                            <p:strVal val="#ppt_x"/>
                                          </p:val>
                                        </p:tav>
                                        <p:tav tm="100000">
                                          <p:val>
                                            <p:strVal val="#ppt_x"/>
                                          </p:val>
                                        </p:tav>
                                      </p:tavLst>
                                    </p:anim>
                                    <p:anim calcmode="lin" valueType="num">
                                      <p:cBhvr additive="base">
                                        <p:cTn id="6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582594"/>
          </a:xfrm>
        </p:spPr>
        <p:txBody>
          <a:bodyPr/>
          <a:lstStyle/>
          <a:p>
            <a:pPr algn="ctr"/>
            <a:r>
              <a:rPr lang="el-GR" b="1" dirty="0" err="1" smtClean="0">
                <a:solidFill>
                  <a:srgbClr val="FF0000"/>
                </a:solidFill>
              </a:rPr>
              <a:t>Ορισμοσ</a:t>
            </a:r>
            <a:r>
              <a:rPr lang="el-GR" b="1" dirty="0" smtClean="0">
                <a:solidFill>
                  <a:srgbClr val="FF0000"/>
                </a:solidFill>
              </a:rPr>
              <a:t> </a:t>
            </a:r>
            <a:r>
              <a:rPr lang="el-GR" b="1" dirty="0" err="1" smtClean="0">
                <a:solidFill>
                  <a:srgbClr val="FF0000"/>
                </a:solidFill>
              </a:rPr>
              <a:t>διαδικασιων</a:t>
            </a:r>
            <a:r>
              <a:rPr lang="el-GR" b="1" dirty="0" smtClean="0">
                <a:solidFill>
                  <a:srgbClr val="FF0000"/>
                </a:solidFill>
              </a:rPr>
              <a:t> </a:t>
            </a:r>
            <a:endParaRPr lang="el-GR" b="1" dirty="0">
              <a:solidFill>
                <a:srgbClr val="FF0000"/>
              </a:solidFill>
            </a:endParaRPr>
          </a:p>
        </p:txBody>
      </p:sp>
      <p:sp>
        <p:nvSpPr>
          <p:cNvPr id="3" name="2 - Θέση περιεχομένου"/>
          <p:cNvSpPr>
            <a:spLocks noGrp="1"/>
          </p:cNvSpPr>
          <p:nvPr>
            <p:ph sz="quarter" idx="1"/>
          </p:nvPr>
        </p:nvSpPr>
        <p:spPr>
          <a:xfrm>
            <a:off x="428596" y="1071546"/>
            <a:ext cx="7467600" cy="4873752"/>
          </a:xfrm>
        </p:spPr>
        <p:txBody>
          <a:bodyPr/>
          <a:lstStyle/>
          <a:p>
            <a:pPr>
              <a:buNone/>
            </a:pPr>
            <a:r>
              <a:rPr lang="el-GR" dirty="0" smtClean="0"/>
              <a:t>Κάθε διαδικασία έχει την ακόλουθη δομή.</a:t>
            </a:r>
          </a:p>
          <a:p>
            <a:pPr>
              <a:buNone/>
            </a:pPr>
            <a:r>
              <a:rPr lang="el-GR" dirty="0" smtClean="0"/>
              <a:t> </a:t>
            </a:r>
          </a:p>
          <a:p>
            <a:pPr>
              <a:buNone/>
            </a:pPr>
            <a:endParaRPr lang="el-GR" dirty="0" smtClean="0"/>
          </a:p>
          <a:p>
            <a:pPr>
              <a:buNone/>
            </a:pPr>
            <a:r>
              <a:rPr lang="el-GR" dirty="0" smtClean="0"/>
              <a:t>ΔΙΑΔΙΚΑΣΙΑ Όνομα (λίστα παραμέτρων) </a:t>
            </a:r>
          </a:p>
          <a:p>
            <a:r>
              <a:rPr lang="el-GR" dirty="0" smtClean="0"/>
              <a:t>Τμήμα δηλώσεων </a:t>
            </a:r>
          </a:p>
          <a:p>
            <a:r>
              <a:rPr lang="el-GR" dirty="0" smtClean="0"/>
              <a:t>ΑΡΧΗ</a:t>
            </a:r>
          </a:p>
          <a:p>
            <a:r>
              <a:rPr lang="el-GR" dirty="0" smtClean="0"/>
              <a:t> εντολές </a:t>
            </a:r>
          </a:p>
          <a:p>
            <a:r>
              <a:rPr lang="el-GR" dirty="0" smtClean="0"/>
              <a:t>ΤΕΛΟΣ_ΔΙΑΔΙΚΑΣΙΑΣ</a:t>
            </a:r>
            <a:endParaRPr lang="el-GR" dirty="0"/>
          </a:p>
        </p:txBody>
      </p:sp>
      <p:sp>
        <p:nvSpPr>
          <p:cNvPr id="4" name="3 - Επεξήγηση με σύννεφο"/>
          <p:cNvSpPr/>
          <p:nvPr/>
        </p:nvSpPr>
        <p:spPr>
          <a:xfrm>
            <a:off x="5357818" y="1142984"/>
            <a:ext cx="2928958" cy="1285884"/>
          </a:xfrm>
          <a:prstGeom prst="cloudCallout">
            <a:avLst>
              <a:gd name="adj1" fmla="val -129875"/>
              <a:gd name="adj2" fmla="val 475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100" dirty="0" smtClean="0"/>
              <a:t>Το </a:t>
            </a:r>
            <a:r>
              <a:rPr lang="el-GR" sz="1100" dirty="0" smtClean="0"/>
              <a:t>ό</a:t>
            </a:r>
            <a:r>
              <a:rPr lang="el-GR" sz="1100" dirty="0" smtClean="0"/>
              <a:t>νομα μιας διαδικασίας είναι οποιοδήποτε έγκυρο </a:t>
            </a:r>
            <a:r>
              <a:rPr lang="el-GR" sz="1100" dirty="0" smtClean="0"/>
              <a:t>ό</a:t>
            </a:r>
            <a:r>
              <a:rPr lang="el-GR" sz="1100" dirty="0" smtClean="0"/>
              <a:t>νομα της γλώσσας</a:t>
            </a:r>
            <a:endParaRPr lang="el-GR" sz="1100" dirty="0"/>
          </a:p>
        </p:txBody>
      </p:sp>
      <p:sp>
        <p:nvSpPr>
          <p:cNvPr id="5" name="4 - Επεξήγηση με σύννεφο"/>
          <p:cNvSpPr/>
          <p:nvPr/>
        </p:nvSpPr>
        <p:spPr>
          <a:xfrm>
            <a:off x="5572132" y="3357562"/>
            <a:ext cx="3143272" cy="1357322"/>
          </a:xfrm>
          <a:prstGeom prst="cloudCallout">
            <a:avLst>
              <a:gd name="adj1" fmla="val -83087"/>
              <a:gd name="adj2" fmla="val -7574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100" dirty="0" smtClean="0"/>
              <a:t>Λίστα μεταβλητών που οι τιμές τους μεταβιβάζονται  προς τη διαδικασία κατά την κλήση ή/και επιστρέφονται στο κύριο πρόγραμμα μετά το τέλος της</a:t>
            </a:r>
            <a:endParaRPr lang="el-GR" sz="1100" dirty="0"/>
          </a:p>
        </p:txBody>
      </p:sp>
      <p:sp>
        <p:nvSpPr>
          <p:cNvPr id="6" name="5 - Επεξήγηση με σύννεφο"/>
          <p:cNvSpPr/>
          <p:nvPr/>
        </p:nvSpPr>
        <p:spPr>
          <a:xfrm>
            <a:off x="3286116" y="4714884"/>
            <a:ext cx="2928958" cy="1500198"/>
          </a:xfrm>
          <a:prstGeom prst="cloudCallout">
            <a:avLst>
              <a:gd name="adj1" fmla="val -89876"/>
              <a:gd name="adj2" fmla="val -9574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100" dirty="0" smtClean="0"/>
              <a:t>Στο σώμα της διαδικασίας μπορούν να υπάρχουν οποιεσδήποτε εντολές της γλώσσας.</a:t>
            </a:r>
            <a:endParaRPr lang="el-GR"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additive="base">
                                        <p:cTn id="49" dur="500" fill="hold"/>
                                        <p:tgtEl>
                                          <p:spTgt spid="6"/>
                                        </p:tgtEl>
                                        <p:attrNameLst>
                                          <p:attrName>ppt_x</p:attrName>
                                        </p:attrNameLst>
                                      </p:cBhvr>
                                      <p:tavLst>
                                        <p:tav tm="0">
                                          <p:val>
                                            <p:strVal val="#ppt_x"/>
                                          </p:val>
                                        </p:tav>
                                        <p:tav tm="100000">
                                          <p:val>
                                            <p:strVal val="#ppt_x"/>
                                          </p:val>
                                        </p:tav>
                                      </p:tavLst>
                                    </p:anim>
                                    <p:anim calcmode="lin" valueType="num">
                                      <p:cBhvr additive="base">
                                        <p:cTn id="5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654032"/>
          </a:xfrm>
        </p:spPr>
        <p:txBody>
          <a:bodyPr/>
          <a:lstStyle/>
          <a:p>
            <a:pPr algn="ctr"/>
            <a:r>
              <a:rPr lang="el-GR" b="1" dirty="0" err="1" smtClean="0">
                <a:solidFill>
                  <a:srgbClr val="FF0000"/>
                </a:solidFill>
              </a:rPr>
              <a:t>Κληση</a:t>
            </a:r>
            <a:r>
              <a:rPr lang="el-GR" b="1" dirty="0" smtClean="0">
                <a:solidFill>
                  <a:srgbClr val="FF0000"/>
                </a:solidFill>
              </a:rPr>
              <a:t> </a:t>
            </a:r>
            <a:r>
              <a:rPr lang="el-GR" b="1" dirty="0" err="1" smtClean="0">
                <a:solidFill>
                  <a:srgbClr val="FF0000"/>
                </a:solidFill>
              </a:rPr>
              <a:t>διαδικασιων</a:t>
            </a:r>
            <a:endParaRPr lang="el-GR" b="1" dirty="0">
              <a:solidFill>
                <a:srgbClr val="FF0000"/>
              </a:solidFill>
            </a:endParaRPr>
          </a:p>
        </p:txBody>
      </p:sp>
      <p:sp>
        <p:nvSpPr>
          <p:cNvPr id="3" name="2 - Θέση περιεχομένου"/>
          <p:cNvSpPr>
            <a:spLocks noGrp="1"/>
          </p:cNvSpPr>
          <p:nvPr>
            <p:ph sz="quarter" idx="1"/>
          </p:nvPr>
        </p:nvSpPr>
        <p:spPr>
          <a:xfrm>
            <a:off x="500034" y="1000108"/>
            <a:ext cx="8215370" cy="5286412"/>
          </a:xfrm>
        </p:spPr>
        <p:txBody>
          <a:bodyPr>
            <a:normAutofit/>
          </a:bodyPr>
          <a:lstStyle/>
          <a:p>
            <a:r>
              <a:rPr lang="el-GR" dirty="0" smtClean="0"/>
              <a:t>Η κλήση σε διαδικασία πραγματοποιείται με την εντολή ΚΑΛΕΣΕ, που ακολουθείται από το όνομα της διαδικασίας συνοδευόμενο μέσα σε παρενθέσεις με τη λίστα παραμέτρων.</a:t>
            </a:r>
          </a:p>
          <a:p>
            <a:pPr>
              <a:buNone/>
            </a:pPr>
            <a:endParaRPr lang="el-GR" dirty="0" smtClean="0"/>
          </a:p>
          <a:p>
            <a:r>
              <a:rPr lang="el-GR" dirty="0" smtClean="0"/>
              <a:t>Σύνταξη </a:t>
            </a:r>
          </a:p>
          <a:p>
            <a:pPr lvl="1"/>
            <a:r>
              <a:rPr lang="el-GR" dirty="0" smtClean="0"/>
              <a:t>ΚΑΛΕΣΕ όνομα-διαδικασίας (λίστα-</a:t>
            </a:r>
            <a:r>
              <a:rPr lang="el-GR" dirty="0" err="1" smtClean="0"/>
              <a:t>παραμέτρω</a:t>
            </a:r>
            <a:r>
              <a:rPr lang="el-GR" dirty="0" smtClean="0"/>
              <a:t>ν ) </a:t>
            </a:r>
          </a:p>
          <a:p>
            <a:r>
              <a:rPr lang="el-GR" dirty="0" smtClean="0"/>
              <a:t>Λειτουργία </a:t>
            </a:r>
          </a:p>
          <a:p>
            <a:pPr lvl="1"/>
            <a:r>
              <a:rPr lang="el-GR" dirty="0" smtClean="0"/>
              <a:t>Η εκτέλεση του προγράμματος διακόπτεται και εκτελούνται οι εντολές της διαδικασίας που καλείται. Μετά το τέλος της διαδικασίας η εκτέλεση του προγράμματος συνεχίζεται από την εντολή που ακολουθεί. </a:t>
            </a:r>
            <a:endParaRPr lang="el-GR" dirty="0"/>
          </a:p>
        </p:txBody>
      </p:sp>
      <p:sp>
        <p:nvSpPr>
          <p:cNvPr id="4" name="3 - Επεξήγηση με σύννεφο"/>
          <p:cNvSpPr/>
          <p:nvPr/>
        </p:nvSpPr>
        <p:spPr>
          <a:xfrm>
            <a:off x="5929322" y="2071678"/>
            <a:ext cx="2928958" cy="1500198"/>
          </a:xfrm>
          <a:prstGeom prst="cloudCallout">
            <a:avLst>
              <a:gd name="adj1" fmla="val -64022"/>
              <a:gd name="adj2" fmla="val 471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100" dirty="0" smtClean="0"/>
              <a:t>Η λίστα των παραμέτρων ορίζει τις τιμές που περνούν στη διαδικασία και τις τιμές που αυτή επιστρέφει. Η λίστα παραμέτρων δεν είναι υποχρεωτική.</a:t>
            </a:r>
            <a:endParaRPr lang="el-GR"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011222"/>
          </a:xfrm>
        </p:spPr>
        <p:txBody>
          <a:bodyPr/>
          <a:lstStyle/>
          <a:p>
            <a:pPr algn="ctr"/>
            <a:r>
              <a:rPr lang="el-GR" sz="2800" b="1" dirty="0" err="1" smtClean="0">
                <a:solidFill>
                  <a:srgbClr val="FF0000"/>
                </a:solidFill>
              </a:rPr>
              <a:t>κληση</a:t>
            </a:r>
            <a:r>
              <a:rPr lang="el-GR" sz="2800" b="1" dirty="0" smtClean="0">
                <a:solidFill>
                  <a:srgbClr val="FF0000"/>
                </a:solidFill>
              </a:rPr>
              <a:t> </a:t>
            </a:r>
            <a:r>
              <a:rPr lang="el-GR" b="1" dirty="0" err="1" smtClean="0">
                <a:solidFill>
                  <a:srgbClr val="FF0000"/>
                </a:solidFill>
              </a:rPr>
              <a:t>συναρτησεων</a:t>
            </a:r>
            <a:endParaRPr lang="el-GR" b="1" dirty="0">
              <a:solidFill>
                <a:srgbClr val="FF0000"/>
              </a:solidFill>
            </a:endParaRPr>
          </a:p>
        </p:txBody>
      </p:sp>
      <p:sp>
        <p:nvSpPr>
          <p:cNvPr id="3" name="2 - Θέση περιεχομένου"/>
          <p:cNvSpPr>
            <a:spLocks noGrp="1"/>
          </p:cNvSpPr>
          <p:nvPr>
            <p:ph sz="quarter" idx="1"/>
          </p:nvPr>
        </p:nvSpPr>
        <p:spPr/>
        <p:txBody>
          <a:bodyPr/>
          <a:lstStyle/>
          <a:p>
            <a:r>
              <a:rPr lang="el-GR" dirty="0" smtClean="0"/>
              <a:t>Κάθε συνάρτηση εκτελείται, όπως ακριβώς εκτελούνται οι ενσωματωμένες συναρτήσεις της γλώσσας. Απλώς αναφέρεται το όνομά της σε έκφραση ή σε μία εντολή και επιστρέφεται η τιμή της. </a:t>
            </a:r>
          </a:p>
          <a:p>
            <a:r>
              <a:rPr lang="el-GR" dirty="0" smtClean="0"/>
              <a:t>Σύνταξη σε έκφραση ή σε μία εντολή </a:t>
            </a:r>
          </a:p>
          <a:p>
            <a:pPr lvl="1"/>
            <a:r>
              <a:rPr lang="el-GR" dirty="0" smtClean="0"/>
              <a:t>όνομα- συνάρτηση ς (λίστα-</a:t>
            </a:r>
            <a:r>
              <a:rPr lang="el-GR" dirty="0" err="1" smtClean="0"/>
              <a:t>παραμέτρω</a:t>
            </a:r>
            <a:r>
              <a:rPr lang="el-GR" dirty="0" smtClean="0"/>
              <a:t>ν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err="1" smtClean="0">
                <a:solidFill>
                  <a:srgbClr val="FF0000"/>
                </a:solidFill>
              </a:rPr>
              <a:t>Επικοινωνια</a:t>
            </a:r>
            <a:r>
              <a:rPr lang="el-GR" b="1" dirty="0" smtClean="0">
                <a:solidFill>
                  <a:srgbClr val="FF0000"/>
                </a:solidFill>
              </a:rPr>
              <a:t> </a:t>
            </a:r>
            <a:r>
              <a:rPr lang="el-GR" b="1" dirty="0" err="1" smtClean="0">
                <a:solidFill>
                  <a:srgbClr val="FF0000"/>
                </a:solidFill>
              </a:rPr>
              <a:t>τμηματων</a:t>
            </a:r>
            <a:r>
              <a:rPr lang="el-GR" b="1" dirty="0" smtClean="0">
                <a:solidFill>
                  <a:srgbClr val="FF0000"/>
                </a:solidFill>
              </a:rPr>
              <a:t> </a:t>
            </a:r>
            <a:r>
              <a:rPr lang="el-GR" b="1" dirty="0" err="1" smtClean="0">
                <a:solidFill>
                  <a:srgbClr val="FF0000"/>
                </a:solidFill>
              </a:rPr>
              <a:t>προγραμματοσ</a:t>
            </a:r>
            <a:endParaRPr lang="el-GR" b="1" dirty="0">
              <a:solidFill>
                <a:srgbClr val="FF0000"/>
              </a:solidFill>
            </a:endParaRPr>
          </a:p>
        </p:txBody>
      </p:sp>
      <p:sp>
        <p:nvSpPr>
          <p:cNvPr id="3" name="2 - Θέση περιεχομένου"/>
          <p:cNvSpPr>
            <a:spLocks noGrp="1"/>
          </p:cNvSpPr>
          <p:nvPr>
            <p:ph sz="quarter" idx="1"/>
          </p:nvPr>
        </p:nvSpPr>
        <p:spPr/>
        <p:txBody>
          <a:bodyPr/>
          <a:lstStyle/>
          <a:p>
            <a:r>
              <a:rPr lang="el-GR" dirty="0" smtClean="0"/>
              <a:t>Κάθε διαδικασία ή συνάρτηση μπορεί να καλείται από το κύριο πρόγραμμα ή από άλλη διαδικασία ή συνάρτηση. </a:t>
            </a:r>
          </a:p>
          <a:p>
            <a:r>
              <a:rPr lang="el-GR" dirty="0" smtClean="0"/>
              <a:t>Σε κάθε περίπτωση μετά το τέλος της εκτέλεσης της διαδικασίας ή της συνάρτησης γίνεται επιστροφή ακριβώς μετά το σημείο απ' όπου κλήθηκε</a:t>
            </a:r>
          </a:p>
          <a:p>
            <a:r>
              <a:rPr lang="el-GR" dirty="0" smtClean="0"/>
              <a:t>Η ανταλλαγή των τιμών ανάμεσα στα τμήματα προγραμμάτων (πρόγραμμα-</a:t>
            </a:r>
            <a:r>
              <a:rPr lang="el-GR" dirty="0" err="1" smtClean="0"/>
              <a:t>υποπρόγραμμ</a:t>
            </a:r>
            <a:r>
              <a:rPr lang="el-GR" dirty="0" smtClean="0"/>
              <a:t>α) γίνεται μέσω των παραμέτρων (πραγματικές και τυπικές) και είναι ιδιαίτερα σημαντική. </a:t>
            </a: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err="1" smtClean="0">
                <a:solidFill>
                  <a:srgbClr val="FF0000"/>
                </a:solidFill>
              </a:rPr>
              <a:t>Πραγματικεσ</a:t>
            </a:r>
            <a:r>
              <a:rPr lang="el-GR" b="1" dirty="0" smtClean="0">
                <a:solidFill>
                  <a:srgbClr val="FF0000"/>
                </a:solidFill>
              </a:rPr>
              <a:t> και </a:t>
            </a:r>
            <a:r>
              <a:rPr lang="el-GR" b="1" dirty="0" err="1" smtClean="0">
                <a:solidFill>
                  <a:srgbClr val="FF0000"/>
                </a:solidFill>
              </a:rPr>
              <a:t>τυπικεσ</a:t>
            </a:r>
            <a:r>
              <a:rPr lang="el-GR" b="1" dirty="0" smtClean="0">
                <a:solidFill>
                  <a:srgbClr val="FF0000"/>
                </a:solidFill>
              </a:rPr>
              <a:t> </a:t>
            </a:r>
            <a:r>
              <a:rPr lang="el-GR" b="1" dirty="0" err="1" smtClean="0">
                <a:solidFill>
                  <a:srgbClr val="FF0000"/>
                </a:solidFill>
              </a:rPr>
              <a:t>παραμετροι</a:t>
            </a:r>
            <a:endParaRPr lang="el-GR" b="1" dirty="0">
              <a:solidFill>
                <a:srgbClr val="FF0000"/>
              </a:solidFill>
            </a:endParaRPr>
          </a:p>
        </p:txBody>
      </p:sp>
      <p:sp>
        <p:nvSpPr>
          <p:cNvPr id="3" name="2 - Θέση περιεχομένου"/>
          <p:cNvSpPr>
            <a:spLocks noGrp="1"/>
          </p:cNvSpPr>
          <p:nvPr>
            <p:ph sz="quarter" idx="1"/>
          </p:nvPr>
        </p:nvSpPr>
        <p:spPr>
          <a:xfrm>
            <a:off x="500034" y="1785926"/>
            <a:ext cx="7467600" cy="4873752"/>
          </a:xfrm>
        </p:spPr>
        <p:txBody>
          <a:bodyPr/>
          <a:lstStyle/>
          <a:p>
            <a:r>
              <a:rPr lang="el-GR" dirty="0" smtClean="0"/>
              <a:t>Η λίστα των </a:t>
            </a:r>
            <a:r>
              <a:rPr lang="el-GR" dirty="0" smtClean="0">
                <a:solidFill>
                  <a:srgbClr val="FF0000"/>
                </a:solidFill>
              </a:rPr>
              <a:t>τυπικών παραμέτρων </a:t>
            </a:r>
            <a:r>
              <a:rPr lang="el-GR" dirty="0" smtClean="0"/>
              <a:t>(</a:t>
            </a:r>
            <a:r>
              <a:rPr lang="el-GR" dirty="0" err="1" smtClean="0"/>
              <a:t>formal</a:t>
            </a:r>
            <a:r>
              <a:rPr lang="el-GR" dirty="0" smtClean="0"/>
              <a:t> </a:t>
            </a:r>
            <a:r>
              <a:rPr lang="el-GR" dirty="0" err="1" smtClean="0"/>
              <a:t>parameter</a:t>
            </a:r>
            <a:r>
              <a:rPr lang="el-GR" dirty="0" smtClean="0"/>
              <a:t> </a:t>
            </a:r>
            <a:r>
              <a:rPr lang="el-GR" dirty="0" err="1" smtClean="0"/>
              <a:t>list</a:t>
            </a:r>
            <a:r>
              <a:rPr lang="el-GR" dirty="0" smtClean="0"/>
              <a:t>) καθορίζει τις παραμέτρους στη δήλωση του υποπρογράμματος. </a:t>
            </a:r>
          </a:p>
          <a:p>
            <a:r>
              <a:rPr lang="el-GR" dirty="0" smtClean="0"/>
              <a:t>Η λίστα των </a:t>
            </a:r>
            <a:r>
              <a:rPr lang="el-GR" dirty="0" smtClean="0">
                <a:solidFill>
                  <a:srgbClr val="FF0000"/>
                </a:solidFill>
              </a:rPr>
              <a:t>πραγματικών παραμέτρων </a:t>
            </a:r>
            <a:r>
              <a:rPr lang="el-GR" dirty="0" smtClean="0"/>
              <a:t>(</a:t>
            </a:r>
            <a:r>
              <a:rPr lang="el-GR" dirty="0" err="1" smtClean="0"/>
              <a:t>actual</a:t>
            </a:r>
            <a:r>
              <a:rPr lang="el-GR" dirty="0" smtClean="0"/>
              <a:t> </a:t>
            </a:r>
            <a:r>
              <a:rPr lang="el-GR" dirty="0" err="1" smtClean="0"/>
              <a:t>parameter</a:t>
            </a:r>
            <a:r>
              <a:rPr lang="el-GR" dirty="0" smtClean="0"/>
              <a:t> </a:t>
            </a:r>
            <a:r>
              <a:rPr lang="el-GR" dirty="0" err="1" smtClean="0"/>
              <a:t>list</a:t>
            </a:r>
            <a:r>
              <a:rPr lang="el-GR" dirty="0" smtClean="0"/>
              <a:t>) καθορίζει τις παραμέτρους στην κλήση του υποπρογράμματος.</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FF0000"/>
                </a:solidFill>
              </a:rPr>
              <a:t>ΟΡΙΣΜΟΣ</a:t>
            </a:r>
            <a:endParaRPr lang="el-GR" b="1" dirty="0">
              <a:solidFill>
                <a:srgbClr val="FF0000"/>
              </a:solidFill>
            </a:endParaRPr>
          </a:p>
        </p:txBody>
      </p:sp>
      <p:sp>
        <p:nvSpPr>
          <p:cNvPr id="3" name="2 - Θέση περιεχομένου"/>
          <p:cNvSpPr>
            <a:spLocks noGrp="1"/>
          </p:cNvSpPr>
          <p:nvPr>
            <p:ph sz="quarter" idx="1"/>
          </p:nvPr>
        </p:nvSpPr>
        <p:spPr/>
        <p:txBody>
          <a:bodyPr/>
          <a:lstStyle/>
          <a:p>
            <a:r>
              <a:rPr lang="el-GR" dirty="0" smtClean="0"/>
              <a:t>Τμηματικός προγραμματισμός ονομάζεται η τεχνική σχεδίασης και ανάπτυξης των προγραμμάτων ως ένα σύνολο από απλούστερα τμήματα </a:t>
            </a:r>
            <a:r>
              <a:rPr lang="el-GR" dirty="0" smtClean="0"/>
              <a:t>προγραμμάτων.</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796908"/>
          </a:xfrm>
        </p:spPr>
        <p:txBody>
          <a:bodyPr/>
          <a:lstStyle/>
          <a:p>
            <a:pPr algn="ctr"/>
            <a:r>
              <a:rPr lang="el-GR" b="1" dirty="0" err="1" smtClean="0">
                <a:solidFill>
                  <a:srgbClr val="FF0000"/>
                </a:solidFill>
              </a:rPr>
              <a:t>Κανονεσ</a:t>
            </a:r>
            <a:r>
              <a:rPr lang="el-GR" b="1" dirty="0" smtClean="0">
                <a:solidFill>
                  <a:srgbClr val="FF0000"/>
                </a:solidFill>
              </a:rPr>
              <a:t> </a:t>
            </a:r>
            <a:r>
              <a:rPr lang="el-GR" b="1" dirty="0" err="1" smtClean="0">
                <a:solidFill>
                  <a:srgbClr val="FF0000"/>
                </a:solidFill>
              </a:rPr>
              <a:t>χρησησ</a:t>
            </a:r>
            <a:r>
              <a:rPr lang="el-GR" b="1" dirty="0" smtClean="0">
                <a:solidFill>
                  <a:srgbClr val="FF0000"/>
                </a:solidFill>
              </a:rPr>
              <a:t> </a:t>
            </a:r>
            <a:r>
              <a:rPr lang="el-GR" b="1" dirty="0" err="1" smtClean="0">
                <a:solidFill>
                  <a:srgbClr val="FF0000"/>
                </a:solidFill>
              </a:rPr>
              <a:t>παραμετρων</a:t>
            </a:r>
            <a:endParaRPr lang="el-GR" b="1" dirty="0">
              <a:solidFill>
                <a:srgbClr val="FF0000"/>
              </a:solidFill>
            </a:endParaRPr>
          </a:p>
        </p:txBody>
      </p:sp>
      <p:sp>
        <p:nvSpPr>
          <p:cNvPr id="3" name="2 - Θέση περιεχομένου"/>
          <p:cNvSpPr>
            <a:spLocks noGrp="1"/>
          </p:cNvSpPr>
          <p:nvPr>
            <p:ph sz="quarter" idx="1"/>
          </p:nvPr>
        </p:nvSpPr>
        <p:spPr/>
        <p:txBody>
          <a:bodyPr/>
          <a:lstStyle/>
          <a:p>
            <a:pPr>
              <a:buNone/>
            </a:pPr>
            <a:r>
              <a:rPr lang="el-GR" dirty="0" smtClean="0"/>
              <a:t>Οι λίστες των παραμέτρων πρέπει να ακολουθούν τους εξής κανόνες:</a:t>
            </a:r>
          </a:p>
          <a:p>
            <a:r>
              <a:rPr lang="el-GR" dirty="0" smtClean="0"/>
              <a:t>Ο </a:t>
            </a:r>
            <a:r>
              <a:rPr lang="el-GR" dirty="0" smtClean="0">
                <a:solidFill>
                  <a:srgbClr val="00B050"/>
                </a:solidFill>
              </a:rPr>
              <a:t>αριθμός </a:t>
            </a:r>
            <a:r>
              <a:rPr lang="el-GR" dirty="0" smtClean="0"/>
              <a:t>των πραγματικών και των τυπικών παραμέτρων πρέπει </a:t>
            </a:r>
            <a:r>
              <a:rPr lang="el-GR" dirty="0" smtClean="0">
                <a:solidFill>
                  <a:srgbClr val="00B050"/>
                </a:solidFill>
              </a:rPr>
              <a:t>να είναι ίδιος</a:t>
            </a:r>
            <a:r>
              <a:rPr lang="el-GR" dirty="0" smtClean="0"/>
              <a:t>.</a:t>
            </a:r>
          </a:p>
          <a:p>
            <a:r>
              <a:rPr lang="el-GR" dirty="0" smtClean="0"/>
              <a:t> Κάθε πραγματική παράμετρος αντιστοιχεί στην τυπική παράμετρο που βρίσκεται στην αντίστοιχη θέση. Για παράδειγμα, η πρώτη της λίστας των τυπικών παραμέτρων στην πρώτη της λίστας των πραγματικών παραμέτρων </a:t>
            </a:r>
            <a:r>
              <a:rPr lang="el-GR" dirty="0" err="1" smtClean="0"/>
              <a:t>κ.ο.κ</a:t>
            </a:r>
            <a:r>
              <a:rPr lang="el-GR" dirty="0" smtClean="0"/>
              <a:t>. </a:t>
            </a:r>
          </a:p>
          <a:p>
            <a:r>
              <a:rPr lang="el-GR" dirty="0" smtClean="0"/>
              <a:t>Η τυπική παράμετρος και η αντίστοιχή της πραγματική πρέπει να είναι του </a:t>
            </a:r>
            <a:r>
              <a:rPr lang="el-GR" dirty="0" smtClean="0">
                <a:solidFill>
                  <a:srgbClr val="00B050"/>
                </a:solidFill>
              </a:rPr>
              <a:t>ιδίου τύπου</a:t>
            </a:r>
            <a:r>
              <a:rPr lang="el-GR" dirty="0" smtClean="0"/>
              <a:t>.</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654032"/>
          </a:xfrm>
        </p:spPr>
        <p:txBody>
          <a:bodyPr>
            <a:noAutofit/>
          </a:bodyPr>
          <a:lstStyle/>
          <a:p>
            <a:r>
              <a:rPr lang="el-GR" sz="2400" b="1" dirty="0" err="1" smtClean="0">
                <a:solidFill>
                  <a:srgbClr val="FF0000"/>
                </a:solidFill>
              </a:rPr>
              <a:t>Εμβελεια</a:t>
            </a:r>
            <a:r>
              <a:rPr lang="el-GR" sz="2400" b="1" dirty="0" smtClean="0">
                <a:solidFill>
                  <a:srgbClr val="FF0000"/>
                </a:solidFill>
              </a:rPr>
              <a:t> </a:t>
            </a:r>
            <a:r>
              <a:rPr lang="el-GR" sz="2400" b="1" dirty="0" err="1" smtClean="0">
                <a:solidFill>
                  <a:srgbClr val="FF0000"/>
                </a:solidFill>
              </a:rPr>
              <a:t>μεταβλητων</a:t>
            </a:r>
            <a:r>
              <a:rPr lang="el-GR" sz="2400" b="1" dirty="0" smtClean="0">
                <a:solidFill>
                  <a:srgbClr val="FF0000"/>
                </a:solidFill>
              </a:rPr>
              <a:t/>
            </a:r>
            <a:br>
              <a:rPr lang="el-GR" sz="2400" b="1" dirty="0" smtClean="0">
                <a:solidFill>
                  <a:srgbClr val="FF0000"/>
                </a:solidFill>
              </a:rPr>
            </a:br>
            <a:endParaRPr lang="el-GR" sz="2400" b="1" dirty="0">
              <a:solidFill>
                <a:srgbClr val="FF0000"/>
              </a:solidFill>
            </a:endParaRPr>
          </a:p>
        </p:txBody>
      </p:sp>
      <p:sp>
        <p:nvSpPr>
          <p:cNvPr id="3" name="2 - Θέση περιεχομένου"/>
          <p:cNvSpPr>
            <a:spLocks noGrp="1"/>
          </p:cNvSpPr>
          <p:nvPr>
            <p:ph sz="quarter" idx="1"/>
          </p:nvPr>
        </p:nvSpPr>
        <p:spPr>
          <a:xfrm>
            <a:off x="214282" y="714356"/>
            <a:ext cx="8286808" cy="5929354"/>
          </a:xfrm>
        </p:spPr>
        <p:txBody>
          <a:bodyPr>
            <a:noAutofit/>
          </a:bodyPr>
          <a:lstStyle/>
          <a:p>
            <a:pPr>
              <a:buNone/>
            </a:pPr>
            <a:r>
              <a:rPr lang="el-GR" sz="1400" b="1" dirty="0" smtClean="0">
                <a:solidFill>
                  <a:srgbClr val="FF0000"/>
                </a:solidFill>
              </a:rPr>
              <a:t>Ορισμός</a:t>
            </a:r>
          </a:p>
          <a:p>
            <a:pPr>
              <a:buNone/>
            </a:pPr>
            <a:r>
              <a:rPr lang="el-GR" sz="1400" dirty="0" smtClean="0"/>
              <a:t>Κάθε κύριο πρόγραμμα όπως και κάθε υποπρόγραμμα περιλαμβάνει τις δικές του μεταβλητές και σταθερές. Το τμήμα του προγράμματος που ισχύουν οι μεταβλητές λέγεται εμβέλεια (</a:t>
            </a:r>
            <a:r>
              <a:rPr lang="el-GR" sz="1400" dirty="0" err="1" smtClean="0"/>
              <a:t>scope</a:t>
            </a:r>
            <a:r>
              <a:rPr lang="el-GR" sz="1400" dirty="0" smtClean="0"/>
              <a:t>) μεταβλητών</a:t>
            </a:r>
          </a:p>
          <a:p>
            <a:r>
              <a:rPr lang="el-GR" sz="1400" dirty="0" smtClean="0">
                <a:solidFill>
                  <a:srgbClr val="FF0000"/>
                </a:solidFill>
              </a:rPr>
              <a:t>Απεριόριστη εμβέλεια </a:t>
            </a:r>
            <a:r>
              <a:rPr lang="el-GR" sz="1400" dirty="0" smtClean="0"/>
              <a:t>Σύμφωνα με αυτή την αρχή όλες οι μεταβλητές και όλες οι σταθερές είναι γνωστές και μπορούν να χρησιμοποιούνται σε οποιοδήποτε τμήμα του προγράμματος, άσχετα που δηλώθηκαν.</a:t>
            </a:r>
          </a:p>
          <a:p>
            <a:pPr lvl="1"/>
            <a:r>
              <a:rPr lang="el-GR" sz="1100" dirty="0" smtClean="0"/>
              <a:t>Όλες οι μεταβλητές είναι </a:t>
            </a:r>
            <a:r>
              <a:rPr lang="el-GR" sz="1100" b="1" dirty="0" smtClean="0">
                <a:solidFill>
                  <a:srgbClr val="00B050"/>
                </a:solidFill>
              </a:rPr>
              <a:t>καθολικές.</a:t>
            </a:r>
          </a:p>
          <a:p>
            <a:pPr lvl="1"/>
            <a:r>
              <a:rPr lang="el-GR" sz="1100" dirty="0" smtClean="0"/>
              <a:t> Η απεριόριστη εμβέλεια </a:t>
            </a:r>
            <a:r>
              <a:rPr lang="el-GR" sz="1100" dirty="0" smtClean="0">
                <a:solidFill>
                  <a:srgbClr val="00B050"/>
                </a:solidFill>
              </a:rPr>
              <a:t>καταστρατηγεί την αρχή της αυτονομίας </a:t>
            </a:r>
            <a:r>
              <a:rPr lang="el-GR" sz="1100" dirty="0" smtClean="0"/>
              <a:t>των υποπρογραμμάτων, δημιουργεί πολλά προβλήματα και τελικά είναι αδύνατη για μεγάλα προγράμματα με πολλά υποπρογράμματα, αφού ο καθένας που γράφει κάποιο υποπρόγραμμα </a:t>
            </a:r>
            <a:r>
              <a:rPr lang="el-GR" sz="1100" b="1" dirty="0" smtClean="0">
                <a:solidFill>
                  <a:srgbClr val="00B050"/>
                </a:solidFill>
              </a:rPr>
              <a:t>πρέπει να γνωρίζει τα ονόματα όλων των μεταβλητών </a:t>
            </a:r>
            <a:r>
              <a:rPr lang="el-GR" sz="1100" dirty="0" smtClean="0"/>
              <a:t>που χρησιμοποιούνται στα υπόλοιπα υποπρογράμματα.</a:t>
            </a:r>
          </a:p>
          <a:p>
            <a:r>
              <a:rPr lang="el-GR" sz="1400" dirty="0" smtClean="0">
                <a:solidFill>
                  <a:srgbClr val="FF0000"/>
                </a:solidFill>
              </a:rPr>
              <a:t> Περιορισμένη εμβέλεια </a:t>
            </a:r>
            <a:r>
              <a:rPr lang="el-GR" sz="1400" dirty="0" smtClean="0"/>
              <a:t>Η περιορισμένη εμβέλεια υποχρεώνει όλες τις μεταβλητές που χρησιμοποιούνται σε ένα τμήμα προγράμματος, να δηλώνονται σε αυτό το τμήμα.</a:t>
            </a:r>
          </a:p>
          <a:p>
            <a:pPr lvl="1"/>
            <a:r>
              <a:rPr lang="el-GR" sz="1100" dirty="0" smtClean="0"/>
              <a:t> Όλες οι μεταβλητές είναι </a:t>
            </a:r>
            <a:r>
              <a:rPr lang="el-GR" sz="1100" b="1" dirty="0" smtClean="0">
                <a:solidFill>
                  <a:srgbClr val="00B050"/>
                </a:solidFill>
              </a:rPr>
              <a:t>τοπικές,</a:t>
            </a:r>
            <a:r>
              <a:rPr lang="el-GR" sz="1100" dirty="0" smtClean="0"/>
              <a:t> ισχύουν δηλαδή για το υποπρόγραμμα στο οποίο δηλώθηκαν. Στη ΓΛΩΣΣΑ έχουμε περιορισμένη εμβέλεια. </a:t>
            </a:r>
          </a:p>
          <a:p>
            <a:pPr lvl="1"/>
            <a:r>
              <a:rPr lang="el-GR" sz="1100" dirty="0" smtClean="0"/>
              <a:t>Τα πλεονεκτήματα της περιορισμένης εμβέλειας είναι η </a:t>
            </a:r>
            <a:r>
              <a:rPr lang="el-GR" sz="1100" b="1" dirty="0" smtClean="0">
                <a:solidFill>
                  <a:srgbClr val="00B050"/>
                </a:solidFill>
              </a:rPr>
              <a:t>απόλυτη αυτονομία </a:t>
            </a:r>
            <a:r>
              <a:rPr lang="el-GR" sz="1100" dirty="0" smtClean="0"/>
              <a:t>όλων των υποπρογραμμάτων και η δυνατότητα να </a:t>
            </a:r>
            <a:r>
              <a:rPr lang="el-GR" sz="1100" b="1" dirty="0" smtClean="0">
                <a:solidFill>
                  <a:srgbClr val="00B050"/>
                </a:solidFill>
              </a:rPr>
              <a:t>χρησιμοποιείται οποιοδήποτε όνομα</a:t>
            </a:r>
            <a:r>
              <a:rPr lang="el-GR" sz="1100" dirty="0" smtClean="0"/>
              <a:t>, χωρίς να ενδιαφέρει αν το ίδιο χρησιμοποιείται σε άλλο υποπρόγραμμα.</a:t>
            </a:r>
          </a:p>
          <a:p>
            <a:r>
              <a:rPr lang="el-GR" sz="1400" dirty="0" smtClean="0">
                <a:solidFill>
                  <a:srgbClr val="FF0000"/>
                </a:solidFill>
              </a:rPr>
              <a:t> Μερικώς περιορισμένη εμβέλεια </a:t>
            </a:r>
            <a:r>
              <a:rPr lang="el-GR" sz="1400" dirty="0" smtClean="0"/>
              <a:t>Σύμφωνα με αυτή την αρχή άλλες μεταβλητές είναι </a:t>
            </a:r>
            <a:r>
              <a:rPr lang="el-GR" sz="1400" b="1" dirty="0" smtClean="0">
                <a:solidFill>
                  <a:srgbClr val="00B050"/>
                </a:solidFill>
              </a:rPr>
              <a:t>τοπικές και άλλες καθολικές</a:t>
            </a:r>
            <a:r>
              <a:rPr lang="el-GR" sz="1400" dirty="0" smtClean="0"/>
              <a:t>. Κάθε γλώσσα προγραμματισμού έχει τους δικούς της κανόνες και μηχανισμούς για τον τρόπο και τις προϋποθέσεις που ορίζονται οι μεταβλητές ως τοπικές ή καθολικές.</a:t>
            </a:r>
          </a:p>
          <a:p>
            <a:pPr lvl="1"/>
            <a:r>
              <a:rPr lang="el-GR" sz="1100" dirty="0" smtClean="0"/>
              <a:t> Η μερικώς περιορισμένη εμβέλεια προσφέρει μερικά πλεονεκτήματα στον πεπειραμένο προγραμματιστή, αλλά για τον αρχάριο περιπλέκει το πρόγραμμα δυσκολεύοντας την ανάπτυξή του</a:t>
            </a:r>
            <a:endParaRPr lang="el-GR"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 calcmode="lin" valueType="num">
                                      <p:cBhvr additive="base">
                                        <p:cTn id="5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14290"/>
            <a:ext cx="7467600" cy="939784"/>
          </a:xfrm>
        </p:spPr>
        <p:txBody>
          <a:bodyPr>
            <a:normAutofit fontScale="90000"/>
          </a:bodyPr>
          <a:lstStyle/>
          <a:p>
            <a:pPr algn="ctr"/>
            <a:r>
              <a:rPr lang="el-GR" b="1" dirty="0" err="1" smtClean="0">
                <a:solidFill>
                  <a:srgbClr val="FF0000"/>
                </a:solidFill>
              </a:rPr>
              <a:t>Χαρακτηριστικα</a:t>
            </a:r>
            <a:r>
              <a:rPr lang="el-GR" b="1" dirty="0" smtClean="0">
                <a:solidFill>
                  <a:srgbClr val="FF0000"/>
                </a:solidFill>
              </a:rPr>
              <a:t> των </a:t>
            </a:r>
            <a:r>
              <a:rPr lang="el-GR" b="1" dirty="0" err="1" smtClean="0">
                <a:solidFill>
                  <a:srgbClr val="FF0000"/>
                </a:solidFill>
              </a:rPr>
              <a:t>υποπρογραμματων</a:t>
            </a:r>
            <a:endParaRPr lang="el-GR" b="1" dirty="0">
              <a:solidFill>
                <a:srgbClr val="FF0000"/>
              </a:solidFill>
            </a:endParaRPr>
          </a:p>
        </p:txBody>
      </p:sp>
      <p:sp>
        <p:nvSpPr>
          <p:cNvPr id="3" name="2 - Θέση περιεχομένου"/>
          <p:cNvSpPr>
            <a:spLocks noGrp="1"/>
          </p:cNvSpPr>
          <p:nvPr>
            <p:ph sz="quarter" idx="1"/>
          </p:nvPr>
        </p:nvSpPr>
        <p:spPr/>
        <p:txBody>
          <a:bodyPr>
            <a:normAutofit fontScale="77500" lnSpcReduction="20000"/>
          </a:bodyPr>
          <a:lstStyle/>
          <a:p>
            <a:pPr>
              <a:buNone/>
            </a:pPr>
            <a:r>
              <a:rPr lang="el-GR" dirty="0" smtClean="0"/>
              <a:t>Υπάρχουν πάντως τρεις ιδιότητες που πρέπει να διακρίνουν τα υποπρογράμματα: </a:t>
            </a:r>
          </a:p>
          <a:p>
            <a:r>
              <a:rPr lang="el-GR" dirty="0" smtClean="0"/>
              <a:t>Κάθε υποπρόγραμμα έχει μόνο </a:t>
            </a:r>
            <a:r>
              <a:rPr lang="el-GR" b="1" dirty="0" smtClean="0">
                <a:solidFill>
                  <a:srgbClr val="7030A0"/>
                </a:solidFill>
              </a:rPr>
              <a:t>μία είσοδο και μία έξοδο</a:t>
            </a:r>
            <a:r>
              <a:rPr lang="el-GR" dirty="0" smtClean="0"/>
              <a:t>. Στην πραγματικότητα κάθε υποπρόγραμμα ενεργοποιείται με την είσοδο σε αυτό που γίνεται πάντοτε από την αρχή του, εκτελεί ορισμένες ενέργειες, και απενεργοποιείται με την έξοδο από αυτό που γίνεται πάντοτε από το τέλος του. </a:t>
            </a:r>
          </a:p>
          <a:p>
            <a:r>
              <a:rPr lang="el-GR" dirty="0" smtClean="0"/>
              <a:t>Κάθε υποπρόγραμμα πρέπει να είναι </a:t>
            </a:r>
            <a:r>
              <a:rPr lang="el-GR" b="1" dirty="0" smtClean="0">
                <a:solidFill>
                  <a:srgbClr val="7030A0"/>
                </a:solidFill>
              </a:rPr>
              <a:t>ανεξάρτητο από τα άλλα</a:t>
            </a:r>
            <a:r>
              <a:rPr lang="el-GR" dirty="0" smtClean="0"/>
              <a:t>. Αυτό σημαίνει ότι κάθε υποπρόγραμμα μπορεί να σχεδιαστεί, να αναπτυχθεί και να συντηρηθεί αυτόνομα χωρίς να επηρεαστούν άλλα υποπρογράμματα. Στην πράξη βέβαια η απόλυτη ανεξαρτησία είναι δύσκολο να επιτευχθεί. </a:t>
            </a:r>
          </a:p>
          <a:p>
            <a:r>
              <a:rPr lang="el-GR" dirty="0" smtClean="0"/>
              <a:t>Κάθε υποπρόγραμμα πρέπει </a:t>
            </a:r>
            <a:r>
              <a:rPr lang="el-GR" b="1" dirty="0" smtClean="0">
                <a:solidFill>
                  <a:srgbClr val="7030A0"/>
                </a:solidFill>
              </a:rPr>
              <a:t>να μην είναι πολύ μεγάλο</a:t>
            </a:r>
            <a:r>
              <a:rPr lang="el-GR" dirty="0" smtClean="0"/>
              <a:t>. Η έννοια του μεγάλου προγράμματος είναι υποκειμενική, αλλά πρέπει κάθε υποπρόγραμμα να είναι τόσο, ώστε να είναι εύκολα κατανοητό για να μπορεί να ελέγχεται. </a:t>
            </a:r>
          </a:p>
          <a:p>
            <a:pPr lvl="1"/>
            <a:r>
              <a:rPr lang="el-GR" dirty="0" smtClean="0"/>
              <a:t>Γενικά κάθε υποπρόγραμμα πρέπει να εκτελεί μόνο μία λειτουργία. Αν εκτελεί περισσότερες λειτουργίες, τότε συνήθως μπορεί και πρέπει να διασπαστεί σε ακόμη μικρότερα υποπρογράμματα.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b="1" dirty="0" smtClean="0">
                <a:solidFill>
                  <a:srgbClr val="FF0000"/>
                </a:solidFill>
              </a:rPr>
              <a:t>Πλεονεκτήματα του τμηματικού προγραμματισμού</a:t>
            </a:r>
            <a:endParaRPr lang="el-GR" b="1" dirty="0">
              <a:solidFill>
                <a:srgbClr val="FF0000"/>
              </a:solidFill>
            </a:endParaRPr>
          </a:p>
        </p:txBody>
      </p:sp>
      <p:sp>
        <p:nvSpPr>
          <p:cNvPr id="3" name="2 - Θέση περιεχομένου"/>
          <p:cNvSpPr>
            <a:spLocks noGrp="1"/>
          </p:cNvSpPr>
          <p:nvPr>
            <p:ph sz="quarter" idx="1"/>
          </p:nvPr>
        </p:nvSpPr>
        <p:spPr/>
        <p:txBody>
          <a:bodyPr/>
          <a:lstStyle/>
          <a:p>
            <a:pPr>
              <a:buNone/>
            </a:pPr>
            <a:r>
              <a:rPr lang="el-GR" dirty="0" smtClean="0"/>
              <a:t>Ο σωστός χωρισμός ενός σύνθετου προγράμματος σε υποπρογράμματα εξασφαλίζει τέσσερα βασικά χαρακτηριστικά.</a:t>
            </a:r>
          </a:p>
          <a:p>
            <a:r>
              <a:rPr lang="el-GR" b="1" dirty="0" smtClean="0">
                <a:solidFill>
                  <a:srgbClr val="00B050"/>
                </a:solidFill>
              </a:rPr>
              <a:t>Διευκολύνει την ανάπτυξη του αλγορίθμου και του αντιστοίχου προγράμματος.</a:t>
            </a:r>
          </a:p>
          <a:p>
            <a:pPr lvl="1"/>
            <a:r>
              <a:rPr lang="el-GR" dirty="0" smtClean="0"/>
              <a:t> Επιτρέπει την εξέταση και την επίλυση απλών προβλημάτων και όχι στην αντιμετώπιση του συνολικού προβλήματος. Με τη σταδιακή επίλυση των </a:t>
            </a:r>
            <a:r>
              <a:rPr lang="el-GR" dirty="0" err="1" smtClean="0"/>
              <a:t>υποπροβλημάτων</a:t>
            </a:r>
            <a:r>
              <a:rPr lang="el-GR" dirty="0" smtClean="0"/>
              <a:t> και τη δημιουργία των αντιστοίχων υποπρογραμμάτων τελικά επιλύεται το συνολικό πρόβλημα.</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Πλεονεκτήματα του τμηματικού προγραμματισμού</a:t>
            </a:r>
            <a:endParaRPr lang="el-GR" dirty="0"/>
          </a:p>
        </p:txBody>
      </p:sp>
      <p:sp>
        <p:nvSpPr>
          <p:cNvPr id="3" name="2 - Θέση περιεχομένου"/>
          <p:cNvSpPr>
            <a:spLocks noGrp="1"/>
          </p:cNvSpPr>
          <p:nvPr>
            <p:ph sz="quarter" idx="1"/>
          </p:nvPr>
        </p:nvSpPr>
        <p:spPr/>
        <p:txBody>
          <a:bodyPr>
            <a:normAutofit/>
          </a:bodyPr>
          <a:lstStyle/>
          <a:p>
            <a:r>
              <a:rPr lang="el-GR" b="1" dirty="0" smtClean="0">
                <a:solidFill>
                  <a:srgbClr val="00B050"/>
                </a:solidFill>
              </a:rPr>
              <a:t>Διευκολύνει την κατανόηση και διόρθωση του προγράμματος. </a:t>
            </a:r>
          </a:p>
          <a:p>
            <a:pPr lvl="1"/>
            <a:r>
              <a:rPr lang="el-GR" dirty="0" smtClean="0"/>
              <a:t>Ο χωρισμός του προγράμματος σε μικρότερα αυτοτελή τμήματα επιτρέπει τη </a:t>
            </a:r>
            <a:r>
              <a:rPr lang="el-GR" dirty="0" smtClean="0">
                <a:solidFill>
                  <a:srgbClr val="7030A0"/>
                </a:solidFill>
              </a:rPr>
              <a:t>γρήγορη διόρθωση </a:t>
            </a:r>
            <a:r>
              <a:rPr lang="el-GR" dirty="0" smtClean="0"/>
              <a:t>ενός συγκεκριμένου τμήματός του χωρίς οι αλλαγές αυτές να επηρεάσουν όλο το υπόλοιπο πρόγραμμα. Επίσης διευκολύνει οποιονδήποτε χρειαστεί να διαβάσει και να </a:t>
            </a:r>
            <a:r>
              <a:rPr lang="el-GR" dirty="0" smtClean="0">
                <a:solidFill>
                  <a:srgbClr val="7030A0"/>
                </a:solidFill>
              </a:rPr>
              <a:t>κατανοήσει τον τρόπο που λειτουργεί </a:t>
            </a:r>
            <a:r>
              <a:rPr lang="el-GR" dirty="0" smtClean="0"/>
              <a:t>το πρόγραμμα. Όπως έχει πολλές φορές τονιστεί αυτό είναι πολύ σημαντικό χαρακτηριστικό του σωστού προγραμματισμού, αφού ένα μεγάλο πρόγραμμα στον κύκλο της ζωής του χρειάζεται να συντηρηθεί από διαφορετικούς προγραμματιστές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Πλεονεκτήματα του τμηματικού προγραμματισμού</a:t>
            </a:r>
            <a:endParaRPr lang="el-GR" dirty="0"/>
          </a:p>
        </p:txBody>
      </p:sp>
      <p:sp>
        <p:nvSpPr>
          <p:cNvPr id="3" name="2 - Θέση περιεχομένου"/>
          <p:cNvSpPr>
            <a:spLocks noGrp="1"/>
          </p:cNvSpPr>
          <p:nvPr>
            <p:ph sz="quarter" idx="1"/>
          </p:nvPr>
        </p:nvSpPr>
        <p:spPr/>
        <p:txBody>
          <a:bodyPr/>
          <a:lstStyle/>
          <a:p>
            <a:r>
              <a:rPr lang="el-GR" b="1" dirty="0" smtClean="0">
                <a:solidFill>
                  <a:srgbClr val="00B050"/>
                </a:solidFill>
              </a:rPr>
              <a:t>Απαιτεί λιγότερο χρόνο και προσπάθεια στη συγγραφή του προγράμματος.</a:t>
            </a:r>
          </a:p>
          <a:p>
            <a:pPr lvl="1"/>
            <a:r>
              <a:rPr lang="el-GR" dirty="0" smtClean="0"/>
              <a:t> Πολύ συχνά χρειάζεται η ίδια λειτουργία σε διαφορετικά σημεία ενός προγράμματος. Από τη στιγμή που ένα υποπρόγραμμα έχει γραφεί, μπορεί το ίδιο να καλείται από πολλά σημεία του προγράμματος.</a:t>
            </a:r>
          </a:p>
          <a:p>
            <a:pPr lvl="1"/>
            <a:r>
              <a:rPr lang="el-GR" dirty="0" smtClean="0"/>
              <a:t>Έτσι </a:t>
            </a:r>
            <a:r>
              <a:rPr lang="el-GR" dirty="0" smtClean="0">
                <a:solidFill>
                  <a:srgbClr val="7030A0"/>
                </a:solidFill>
              </a:rPr>
              <a:t>μειώνονται το μέγεθος </a:t>
            </a:r>
            <a:r>
              <a:rPr lang="el-GR" dirty="0" smtClean="0"/>
              <a:t>του προγράμματος, ο </a:t>
            </a:r>
            <a:r>
              <a:rPr lang="el-GR" dirty="0" smtClean="0">
                <a:solidFill>
                  <a:srgbClr val="7030A0"/>
                </a:solidFill>
              </a:rPr>
              <a:t>χρόνος που απαιτείται για τη συγγραφή </a:t>
            </a:r>
            <a:r>
              <a:rPr lang="el-GR" dirty="0" smtClean="0"/>
              <a:t>του και οι </a:t>
            </a:r>
            <a:r>
              <a:rPr lang="el-GR" dirty="0" smtClean="0">
                <a:solidFill>
                  <a:srgbClr val="7030A0"/>
                </a:solidFill>
              </a:rPr>
              <a:t>πιθανότητες λάθους</a:t>
            </a:r>
            <a:r>
              <a:rPr lang="el-GR" dirty="0" smtClean="0">
                <a:solidFill>
                  <a:srgbClr val="00B050"/>
                </a:solidFill>
              </a:rPr>
              <a:t>, </a:t>
            </a:r>
            <a:r>
              <a:rPr lang="el-GR" dirty="0" smtClean="0"/>
              <a:t>ενώ ταυτόχρονα το πρόγραμμα γίνεται πιο εύληπτο και κατανοητό</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Πλεονεκτήματα του τμηματικού προγραμματισμού</a:t>
            </a:r>
            <a:endParaRPr lang="el-GR" dirty="0"/>
          </a:p>
        </p:txBody>
      </p:sp>
      <p:sp>
        <p:nvSpPr>
          <p:cNvPr id="3" name="2 - Θέση περιεχομένου"/>
          <p:cNvSpPr>
            <a:spLocks noGrp="1"/>
          </p:cNvSpPr>
          <p:nvPr>
            <p:ph sz="quarter" idx="1"/>
          </p:nvPr>
        </p:nvSpPr>
        <p:spPr/>
        <p:txBody>
          <a:bodyPr>
            <a:normAutofit fontScale="92500" lnSpcReduction="10000"/>
          </a:bodyPr>
          <a:lstStyle/>
          <a:p>
            <a:r>
              <a:rPr lang="el-GR" b="1" dirty="0" smtClean="0">
                <a:solidFill>
                  <a:srgbClr val="00B050"/>
                </a:solidFill>
              </a:rPr>
              <a:t>Επεκτείνει τις δυνατότητες των γλωσσών προγραμματισμού. </a:t>
            </a:r>
          </a:p>
          <a:p>
            <a:pPr lvl="1"/>
            <a:r>
              <a:rPr lang="el-GR" dirty="0" smtClean="0"/>
              <a:t>Ένα υποπρόγραμμα που έχει γραφεί μπορεί να χρησιμοποιηθεί πολύ εύκολα και σε άλλα προγράμματα. Από τη στιγμή που έχει δημιουργηθεί, η χρήση του δεν διαφέρει από τη χρήση των ενσωματωμένων συναρτήσεων που παρέχει η γλώσσα προγραμματισμού, όπως για τον υπολογισμό του ημίτονου ή του συνημίτονου ή την εντολή με την οποία εκτελεί μία συγκεκριμένη διαδικασία.</a:t>
            </a:r>
          </a:p>
          <a:p>
            <a:pPr lvl="1"/>
            <a:r>
              <a:rPr lang="el-GR" dirty="0" smtClean="0"/>
              <a:t> Αν λοιπόν χρειάζεται συχνά κάποια λειτουργία που δεν υποστηρίζεται απευθείας από τη γλώσσα, όπως για παράδειγμα η εύρεση του μικρότερου δύο αριθμών, τότε μπορεί να γραφεί το αντίστοιχο υποπρόγραμμα. </a:t>
            </a:r>
          </a:p>
          <a:p>
            <a:pPr lvl="1"/>
            <a:r>
              <a:rPr lang="el-GR" dirty="0" smtClean="0"/>
              <a:t>Η συγγραφή πολλών υποπρογραμμάτων και η δημιουργία βιβλιοθηκών με αυτά, ουσιαστικά επεκτείνουν την ίδια τη γλώσσα προγραμματισμού</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796908"/>
          </a:xfrm>
        </p:spPr>
        <p:txBody>
          <a:bodyPr/>
          <a:lstStyle/>
          <a:p>
            <a:pPr algn="ctr"/>
            <a:r>
              <a:rPr lang="el-GR" b="1" dirty="0" err="1" smtClean="0">
                <a:solidFill>
                  <a:srgbClr val="FF0000"/>
                </a:solidFill>
              </a:rPr>
              <a:t>παραμετροι</a:t>
            </a:r>
            <a:endParaRPr lang="el-GR" b="1" dirty="0">
              <a:solidFill>
                <a:srgbClr val="FF0000"/>
              </a:solidFill>
            </a:endParaRPr>
          </a:p>
        </p:txBody>
      </p:sp>
      <p:sp>
        <p:nvSpPr>
          <p:cNvPr id="3" name="2 - Θέση περιεχομένου"/>
          <p:cNvSpPr>
            <a:spLocks noGrp="1"/>
          </p:cNvSpPr>
          <p:nvPr>
            <p:ph sz="quarter" idx="1"/>
          </p:nvPr>
        </p:nvSpPr>
        <p:spPr>
          <a:xfrm>
            <a:off x="457200" y="1428736"/>
            <a:ext cx="7543824" cy="5045216"/>
          </a:xfrm>
        </p:spPr>
        <p:txBody>
          <a:bodyPr/>
          <a:lstStyle/>
          <a:p>
            <a:r>
              <a:rPr lang="el-GR" dirty="0" smtClean="0"/>
              <a:t>Κάθε υποπρόγραμμα για να ενεργοποιηθεί καλείται, όπως λέγεται, από ένα άλλο υποπρόγραμμα ή το αρχικό πρόγραμμα, το οποίο ονομάζεται κύριο πρόγραμμα. Το υποπρόγραμμα είναι αυτόνομο και ανεξάρτητο τμήμα προγράμματος, αλλά συχνά πρέπει να επικοινωνεί με το υπόλοιπο πρόγραμμα. Συνήθως δέχεται τιμές από το τμήμα προγράμματος που το καλεί και μετά την εκτέλεση επιστρέφει σε αυτό νέες τιμές, αποτελέσματα. </a:t>
            </a:r>
            <a:r>
              <a:rPr lang="el-GR" b="1" dirty="0" smtClean="0"/>
              <a:t>Οι τιμές αυτές που περνούν από το ένα υποπρόγραμμα στο άλλο λέγονται παράμετροι.</a:t>
            </a:r>
            <a:endParaRPr lang="el-G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868346"/>
          </a:xfrm>
        </p:spPr>
        <p:txBody>
          <a:bodyPr/>
          <a:lstStyle/>
          <a:p>
            <a:pPr algn="ctr"/>
            <a:r>
              <a:rPr lang="el-GR" b="1" dirty="0" err="1" smtClean="0">
                <a:solidFill>
                  <a:srgbClr val="FF0000"/>
                </a:solidFill>
              </a:rPr>
              <a:t>Παραμετροι</a:t>
            </a:r>
            <a:endParaRPr lang="el-GR" b="1" dirty="0">
              <a:solidFill>
                <a:srgbClr val="FF0000"/>
              </a:solidFill>
            </a:endParaRPr>
          </a:p>
        </p:txBody>
      </p:sp>
      <p:sp>
        <p:nvSpPr>
          <p:cNvPr id="3" name="2 - Θέση περιεχομένου"/>
          <p:cNvSpPr>
            <a:spLocks noGrp="1"/>
          </p:cNvSpPr>
          <p:nvPr>
            <p:ph sz="quarter" idx="1"/>
          </p:nvPr>
        </p:nvSpPr>
        <p:spPr/>
        <p:txBody>
          <a:bodyPr/>
          <a:lstStyle/>
          <a:p>
            <a:pPr>
              <a:buNone/>
            </a:pPr>
            <a:r>
              <a:rPr lang="el-GR" dirty="0" smtClean="0"/>
              <a:t>	Οι παράμετροι λοιπόν είναι σαν τις κοινές μεταβλητές ενός </a:t>
            </a:r>
            <a:r>
              <a:rPr lang="el-GR" dirty="0" err="1" smtClean="0"/>
              <a:t>πρόγραμματος</a:t>
            </a:r>
            <a:r>
              <a:rPr lang="el-GR" dirty="0" smtClean="0"/>
              <a:t> </a:t>
            </a:r>
            <a:r>
              <a:rPr lang="el-GR" dirty="0" smtClean="0"/>
              <a:t>με μία ουσιώδη διαφορά, χρησιμοποιούνται για να περνούν τιμές στα υποπρογράμματα.</a:t>
            </a:r>
          </a:p>
          <a:p>
            <a:r>
              <a:rPr lang="el-GR" dirty="0" smtClean="0"/>
              <a:t> </a:t>
            </a:r>
            <a:r>
              <a:rPr lang="el-GR" dirty="0" smtClean="0">
                <a:solidFill>
                  <a:srgbClr val="FF0000"/>
                </a:solidFill>
              </a:rPr>
              <a:t>Ορισμός</a:t>
            </a:r>
          </a:p>
          <a:p>
            <a:pPr lvl="1"/>
            <a:r>
              <a:rPr lang="el-GR" dirty="0" smtClean="0"/>
              <a:t> Μία παράμετρος είναι μία </a:t>
            </a:r>
            <a:r>
              <a:rPr lang="el-GR" dirty="0" smtClean="0">
                <a:solidFill>
                  <a:srgbClr val="00B050"/>
                </a:solidFill>
              </a:rPr>
              <a:t>μεταβλητή</a:t>
            </a:r>
            <a:r>
              <a:rPr lang="el-GR" dirty="0" smtClean="0"/>
              <a:t> που επιτρέπει το πέρασμα της τιμής της από ένα τμήμα προγράμματος σε ένα άλλο.</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267</TotalTime>
  <Words>1576</Words>
  <Application>Microsoft Office PowerPoint</Application>
  <PresentationFormat>Προβολή στην οθόνη (4:3)</PresentationFormat>
  <Paragraphs>104</Paragraphs>
  <Slides>21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Προεξοχή</vt:lpstr>
      <vt:lpstr>Τμηματικόσ προγραμματισμοσ</vt:lpstr>
      <vt:lpstr>ΟΡΙΣΜΟΣ</vt:lpstr>
      <vt:lpstr>Χαρακτηριστικα των υποπρογραμματων</vt:lpstr>
      <vt:lpstr>Πλεονεκτήματα του τμηματικού προγραμματισμού</vt:lpstr>
      <vt:lpstr>Πλεονεκτήματα του τμηματικού προγραμματισμού</vt:lpstr>
      <vt:lpstr>Πλεονεκτήματα του τμηματικού προγραμματισμού</vt:lpstr>
      <vt:lpstr>Πλεονεκτήματα του τμηματικού προγραμματισμού</vt:lpstr>
      <vt:lpstr>παραμετροι</vt:lpstr>
      <vt:lpstr>Παραμετροι</vt:lpstr>
      <vt:lpstr>λειτουργιεσ διαδικασιων</vt:lpstr>
      <vt:lpstr>λειτουργιεσ συναρτησεων</vt:lpstr>
      <vt:lpstr>ορισμοι</vt:lpstr>
      <vt:lpstr>Τροποσ κλησησ</vt:lpstr>
      <vt:lpstr>Ορισμοσ συναρτησεων</vt:lpstr>
      <vt:lpstr>Ορισμοσ διαδικασιων </vt:lpstr>
      <vt:lpstr>Κληση διαδικασιων</vt:lpstr>
      <vt:lpstr>κληση συναρτησεων</vt:lpstr>
      <vt:lpstr>Επικοινωνια τμηματων προγραμματοσ</vt:lpstr>
      <vt:lpstr>Πραγματικεσ και τυπικεσ παραμετροι</vt:lpstr>
      <vt:lpstr>Κανονεσ χρησησ παραμετρων</vt:lpstr>
      <vt:lpstr>Εμβελεια μεταβλητων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Microsoft</dc:creator>
  <cp:lastModifiedBy>Microsoft</cp:lastModifiedBy>
  <cp:revision>41</cp:revision>
  <dcterms:created xsi:type="dcterms:W3CDTF">2022-01-09T08:19:22Z</dcterms:created>
  <dcterms:modified xsi:type="dcterms:W3CDTF">2022-01-20T10:50:51Z</dcterms:modified>
</cp:coreProperties>
</file>