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3" r:id="rId7"/>
    <p:sldId id="260" r:id="rId8"/>
    <p:sldId id="261"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44" autoAdjust="0"/>
    <p:restoredTop sz="94660"/>
  </p:normalViewPr>
  <p:slideViewPr>
    <p:cSldViewPr snapToGrid="0">
      <p:cViewPr varScale="1">
        <p:scale>
          <a:sx n="79" d="100"/>
          <a:sy n="79"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Στάθης Λεουτσάκος" userId="44e8ba051d174c4b" providerId="LiveId" clId="{01D54483-8342-4E6F-8488-46C21D7417C3}"/>
    <pc:docChg chg="modSld">
      <pc:chgData name="Στάθης Λεουτσάκος" userId="44e8ba051d174c4b" providerId="LiveId" clId="{01D54483-8342-4E6F-8488-46C21D7417C3}" dt="2024-05-12T22:11:27.046" v="4" actId="20577"/>
      <pc:docMkLst>
        <pc:docMk/>
      </pc:docMkLst>
      <pc:sldChg chg="modSp mod">
        <pc:chgData name="Στάθης Λεουτσάκος" userId="44e8ba051d174c4b" providerId="LiveId" clId="{01D54483-8342-4E6F-8488-46C21D7417C3}" dt="2024-05-12T22:08:05.235" v="0" actId="14100"/>
        <pc:sldMkLst>
          <pc:docMk/>
          <pc:sldMk cId="4143150245" sldId="256"/>
        </pc:sldMkLst>
        <pc:spChg chg="mod">
          <ac:chgData name="Στάθης Λεουτσάκος" userId="44e8ba051d174c4b" providerId="LiveId" clId="{01D54483-8342-4E6F-8488-46C21D7417C3}" dt="2024-05-12T22:08:05.235" v="0" actId="14100"/>
          <ac:spMkLst>
            <pc:docMk/>
            <pc:sldMk cId="4143150245" sldId="256"/>
            <ac:spMk id="2" creationId="{C95B4D07-C649-E5C4-F791-501C7FEA8698}"/>
          </ac:spMkLst>
        </pc:spChg>
      </pc:sldChg>
      <pc:sldChg chg="modSp mod">
        <pc:chgData name="Στάθης Λεουτσάκος" userId="44e8ba051d174c4b" providerId="LiveId" clId="{01D54483-8342-4E6F-8488-46C21D7417C3}" dt="2024-05-12T22:09:46.666" v="2" actId="20577"/>
        <pc:sldMkLst>
          <pc:docMk/>
          <pc:sldMk cId="2900480639" sldId="263"/>
        </pc:sldMkLst>
        <pc:spChg chg="mod">
          <ac:chgData name="Στάθης Λεουτσάκος" userId="44e8ba051d174c4b" providerId="LiveId" clId="{01D54483-8342-4E6F-8488-46C21D7417C3}" dt="2024-05-12T22:09:46.666" v="2" actId="20577"/>
          <ac:spMkLst>
            <pc:docMk/>
            <pc:sldMk cId="2900480639" sldId="263"/>
            <ac:spMk id="3" creationId="{C51DDCF2-9D96-3CA7-4BCB-53DAF429652F}"/>
          </ac:spMkLst>
        </pc:spChg>
      </pc:sldChg>
      <pc:sldChg chg="modSp mod">
        <pc:chgData name="Στάθης Λεουτσάκος" userId="44e8ba051d174c4b" providerId="LiveId" clId="{01D54483-8342-4E6F-8488-46C21D7417C3}" dt="2024-05-12T22:11:27.046" v="4" actId="20577"/>
        <pc:sldMkLst>
          <pc:docMk/>
          <pc:sldMk cId="3290144869" sldId="265"/>
        </pc:sldMkLst>
        <pc:spChg chg="mod">
          <ac:chgData name="Στάθης Λεουτσάκος" userId="44e8ba051d174c4b" providerId="LiveId" clId="{01D54483-8342-4E6F-8488-46C21D7417C3}" dt="2024-05-12T22:11:27.046" v="4" actId="20577"/>
          <ac:spMkLst>
            <pc:docMk/>
            <pc:sldMk cId="3290144869" sldId="265"/>
            <ac:spMk id="3" creationId="{661E3EFA-F2FE-4F5C-0AF2-DDE4E514C3C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5B4D07-C649-E5C4-F791-501C7FEA8698}"/>
              </a:ext>
            </a:extLst>
          </p:cNvPr>
          <p:cNvSpPr>
            <a:spLocks noGrp="1"/>
          </p:cNvSpPr>
          <p:nvPr>
            <p:ph type="ctrTitle"/>
          </p:nvPr>
        </p:nvSpPr>
        <p:spPr>
          <a:xfrm>
            <a:off x="2589213" y="2514601"/>
            <a:ext cx="8915399" cy="1126284"/>
          </a:xfrm>
        </p:spPr>
        <p:txBody>
          <a:bodyPr/>
          <a:lstStyle/>
          <a:p>
            <a:pPr algn="ctr"/>
            <a:r>
              <a:rPr lang="el-GR" b="1" dirty="0"/>
              <a:t>Επεξεργασία πηγών</a:t>
            </a:r>
          </a:p>
        </p:txBody>
      </p:sp>
      <p:sp>
        <p:nvSpPr>
          <p:cNvPr id="3" name="Υπότιτλος 2">
            <a:extLst>
              <a:ext uri="{FF2B5EF4-FFF2-40B4-BE49-F238E27FC236}">
                <a16:creationId xmlns:a16="http://schemas.microsoft.com/office/drawing/2014/main" id="{241D5117-73E7-164E-2731-89AB31E801E7}"/>
              </a:ext>
            </a:extLst>
          </p:cNvPr>
          <p:cNvSpPr>
            <a:spLocks noGrp="1"/>
          </p:cNvSpPr>
          <p:nvPr>
            <p:ph type="subTitle" idx="1"/>
          </p:nvPr>
        </p:nvSpPr>
        <p:spPr/>
        <p:txBody>
          <a:bodyPr/>
          <a:lstStyle/>
          <a:p>
            <a:pPr algn="r"/>
            <a:r>
              <a:rPr lang="el-GR" b="1" dirty="0"/>
              <a:t>Στάθης Λεουτσάκος</a:t>
            </a:r>
          </a:p>
        </p:txBody>
      </p:sp>
    </p:spTree>
    <p:extLst>
      <p:ext uri="{BB962C8B-B14F-4D97-AF65-F5344CB8AC3E}">
        <p14:creationId xmlns:p14="http://schemas.microsoft.com/office/powerpoint/2010/main" val="4143150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462913-09CB-C0CA-3F17-45721CB4A871}"/>
              </a:ext>
            </a:extLst>
          </p:cNvPr>
          <p:cNvSpPr>
            <a:spLocks noGrp="1"/>
          </p:cNvSpPr>
          <p:nvPr>
            <p:ph type="title"/>
          </p:nvPr>
        </p:nvSpPr>
        <p:spPr/>
        <p:txBody>
          <a:bodyPr/>
          <a:lstStyle/>
          <a:p>
            <a:pPr algn="ctr"/>
            <a:r>
              <a:rPr lang="el-GR" b="1" dirty="0"/>
              <a:t>Απάντηση – Σύνθεση (2)</a:t>
            </a:r>
          </a:p>
        </p:txBody>
      </p:sp>
      <p:sp>
        <p:nvSpPr>
          <p:cNvPr id="3" name="Θέση περιεχομένου 2">
            <a:extLst>
              <a:ext uri="{FF2B5EF4-FFF2-40B4-BE49-F238E27FC236}">
                <a16:creationId xmlns:a16="http://schemas.microsoft.com/office/drawing/2014/main" id="{661E3EFA-F2FE-4F5C-0AF2-DDE4E514C3C7}"/>
              </a:ext>
            </a:extLst>
          </p:cNvPr>
          <p:cNvSpPr>
            <a:spLocks noGrp="1"/>
          </p:cNvSpPr>
          <p:nvPr>
            <p:ph idx="1"/>
          </p:nvPr>
        </p:nvSpPr>
        <p:spPr/>
        <p:txBody>
          <a:bodyPr>
            <a:normAutofit/>
          </a:bodyPr>
          <a:lstStyle/>
          <a:p>
            <a:pPr marL="0" indent="0" algn="just">
              <a:lnSpc>
                <a:spcPct val="107000"/>
              </a:lnSpc>
              <a:spcAft>
                <a:spcPts val="800"/>
              </a:spcAft>
              <a:buNone/>
            </a:pPr>
            <a:r>
              <a:rPr lang="el-GR" sz="2400" dirty="0">
                <a:latin typeface="Calibri" panose="020F0502020204030204" pitchFamily="34" charset="0"/>
                <a:ea typeface="Calibri" panose="020F0502020204030204" pitchFamily="34" charset="0"/>
                <a:cs typeface="Times New Roman" panose="02020603050405020304" pitchFamily="18" charset="0"/>
              </a:rPr>
              <a:t>Ένας δεύτερος λόγος ήταν οι δαπάνες που υπήρξαν για την πολιτιστική ανάπτυξη των Αθηναίων. Μια τέτοια δαπάνη ήταν τα θεωρικά, τα οποία θέσπισε ο Περικλής, προκειμένου να παρακολουθούν τις θεατρικές παραστάσεις όλοι οι Αθηναίοι πολίτες, ακόμη και οι άποροι, καθώς το θέατρο ήταν χώρος παιδείας. </a:t>
            </a:r>
          </a:p>
          <a:p>
            <a:pPr marL="0" indent="0" algn="just">
              <a:lnSpc>
                <a:spcPct val="107000"/>
              </a:lnSpc>
              <a:spcAft>
                <a:spcPts val="800"/>
              </a:spcAft>
              <a:buNone/>
            </a:pPr>
            <a:r>
              <a:rPr lang="el-GR" sz="2400">
                <a:latin typeface="Calibri" panose="020F0502020204030204" pitchFamily="34" charset="0"/>
                <a:ea typeface="Calibri" panose="020F0502020204030204" pitchFamily="34" charset="0"/>
                <a:cs typeface="Times New Roman" panose="02020603050405020304" pitchFamily="18" charset="0"/>
              </a:rPr>
              <a:t>[</a:t>
            </a:r>
            <a:r>
              <a:rPr lang="el-G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ε</a:t>
            </a:r>
            <a:r>
              <a:rPr lang="el-GR" sz="2400" b="1">
                <a:solidFill>
                  <a:srgbClr val="FF0000"/>
                </a:solidFill>
                <a:latin typeface="Calibri" panose="020F0502020204030204" pitchFamily="34" charset="0"/>
                <a:ea typeface="Calibri" panose="020F0502020204030204" pitchFamily="34" charset="0"/>
                <a:cs typeface="Times New Roman" panose="02020603050405020304" pitchFamily="18" charset="0"/>
              </a:rPr>
              <a:t>πίλογος</a:t>
            </a:r>
            <a:r>
              <a:rPr lang="el-GR" sz="2400" dirty="0">
                <a:latin typeface="Calibri" panose="020F0502020204030204" pitchFamily="34" charset="0"/>
                <a:ea typeface="Calibri" panose="020F0502020204030204" pitchFamily="34" charset="0"/>
                <a:cs typeface="Times New Roman" panose="02020603050405020304" pitchFamily="18" charset="0"/>
              </a:rPr>
              <a:t>] Συνεπώς, κατανοούμε ότι ο Περικλής εδραίωσε τη Δημοκρατία στην αρχαία Αθήνα φροντίζοντας παράλληλα για την πνευματική καλλιέργεια των Αθηναίων. </a:t>
            </a:r>
          </a:p>
          <a:p>
            <a:endParaRPr lang="el-GR" dirty="0"/>
          </a:p>
        </p:txBody>
      </p:sp>
    </p:spTree>
    <p:extLst>
      <p:ext uri="{BB962C8B-B14F-4D97-AF65-F5344CB8AC3E}">
        <p14:creationId xmlns:p14="http://schemas.microsoft.com/office/powerpoint/2010/main" val="3290144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F458DD-09AD-751F-E053-CD496CB8CEE5}"/>
              </a:ext>
            </a:extLst>
          </p:cNvPr>
          <p:cNvSpPr>
            <a:spLocks noGrp="1"/>
          </p:cNvSpPr>
          <p:nvPr>
            <p:ph type="title"/>
          </p:nvPr>
        </p:nvSpPr>
        <p:spPr/>
        <p:txBody>
          <a:bodyPr>
            <a:normAutofit/>
          </a:bodyPr>
          <a:lstStyle/>
          <a:p>
            <a:r>
              <a:rPr lang="el-G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1</a:t>
            </a:r>
            <a:r>
              <a:rPr lang="el-GR" sz="2000" b="1" baseline="30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η</a:t>
            </a:r>
            <a:r>
              <a:rPr lang="el-G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πηγή: </a:t>
            </a:r>
            <a:r>
              <a:rPr lang="el-GR" sz="2000" dirty="0">
                <a:latin typeface="Calibri" panose="020F0502020204030204" pitchFamily="34" charset="0"/>
                <a:ea typeface="Calibri" panose="020F0502020204030204" pitchFamily="34" charset="0"/>
                <a:cs typeface="Times New Roman" panose="02020603050405020304" pitchFamily="18" charset="0"/>
              </a:rPr>
              <a:t>Αξιοποιώντας τις ιστορικές σας γνώσεις και το περιεχόμενο της παρακάτω ιστορικής πηγής να προσδιορίσετε τη </a:t>
            </a:r>
            <a:r>
              <a:rPr lang="el-GR" sz="2000" b="1" dirty="0">
                <a:latin typeface="Calibri" panose="020F0502020204030204" pitchFamily="34" charset="0"/>
                <a:ea typeface="Calibri" panose="020F0502020204030204" pitchFamily="34" charset="0"/>
                <a:cs typeface="Times New Roman" panose="02020603050405020304" pitchFamily="18" charset="0"/>
              </a:rPr>
              <a:t>σημασία που είχε ο ποταμός Νείλος για την οικονομική ζωή της αρχαίας Αιγύπτου</a:t>
            </a:r>
            <a:r>
              <a:rPr lang="el-GR" sz="2000" dirty="0">
                <a:latin typeface="Calibri" panose="020F0502020204030204" pitchFamily="34" charset="0"/>
                <a:ea typeface="Calibri" panose="020F0502020204030204" pitchFamily="34" charset="0"/>
                <a:cs typeface="Times New Roman" panose="02020603050405020304" pitchFamily="18" charset="0"/>
              </a:rPr>
              <a:t>. </a:t>
            </a:r>
            <a:endParaRPr lang="el-GR" sz="2000" dirty="0"/>
          </a:p>
        </p:txBody>
      </p:sp>
      <p:sp>
        <p:nvSpPr>
          <p:cNvPr id="3" name="Θέση περιεχομένου 2">
            <a:extLst>
              <a:ext uri="{FF2B5EF4-FFF2-40B4-BE49-F238E27FC236}">
                <a16:creationId xmlns:a16="http://schemas.microsoft.com/office/drawing/2014/main" id="{E7D13EF8-2A06-7293-472F-020A8B8E3035}"/>
              </a:ext>
            </a:extLst>
          </p:cNvPr>
          <p:cNvSpPr>
            <a:spLocks noGrp="1"/>
          </p:cNvSpPr>
          <p:nvPr>
            <p:ph idx="1"/>
          </p:nvPr>
        </p:nvSpPr>
        <p:spPr>
          <a:xfrm>
            <a:off x="2589212" y="1819072"/>
            <a:ext cx="8915400" cy="4698460"/>
          </a:xfrm>
        </p:spPr>
        <p:txBody>
          <a:bodyPr>
            <a:normAutofit/>
          </a:bodyPr>
          <a:lstStyle/>
          <a:p>
            <a:pPr marL="0" indent="0" algn="ctr">
              <a:lnSpc>
                <a:spcPct val="107000"/>
              </a:lnSpc>
              <a:spcAft>
                <a:spcPts val="800"/>
              </a:spcAft>
              <a:buNone/>
            </a:pPr>
            <a:r>
              <a:rPr lang="el-GR" sz="1800" b="1" dirty="0">
                <a:effectLst/>
                <a:latin typeface="Calibri" panose="020F0502020204030204" pitchFamily="34" charset="0"/>
                <a:ea typeface="Calibri" panose="020F0502020204030204" pitchFamily="34" charset="0"/>
                <a:cs typeface="Times New Roman" panose="02020603050405020304" pitchFamily="18" charset="0"/>
              </a:rPr>
              <a:t>Η σημασία του Νείλου για τους Αιγύπτιους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Ο Νείλος δεν κομίζει μόνον το νερό. Η πλημμύρα φτάνει φορτωμένη με λάσπη που αποσπάται κυρίως από τα ηφαιστειογενή χώματα της Άνω </a:t>
            </a:r>
            <a:r>
              <a:rPr lang="el-GR" sz="1800" b="1"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Αβυσσηνίας</a:t>
            </a:r>
            <a:r>
              <a:rPr lang="el-GR"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Στην Αίγυπτο, η πιο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αργοκύλιστη</a:t>
            </a:r>
            <a:r>
              <a:rPr lang="el-GR" sz="1800" dirty="0">
                <a:effectLst/>
                <a:latin typeface="Calibri" panose="020F0502020204030204" pitchFamily="34" charset="0"/>
                <a:ea typeface="Calibri" panose="020F0502020204030204" pitchFamily="34" charset="0"/>
                <a:cs typeface="Times New Roman" panose="02020603050405020304" pitchFamily="18" charset="0"/>
              </a:rPr>
              <a:t> πορεία του ποταμού ευνοεί την πρόσχωση στα χωράφια που σκεπάζει τότε. Αυτό που συνθέτει τούτο το τόσο </a:t>
            </a:r>
            <a:r>
              <a:rPr lang="el-GR"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εύφορο έδαφος της Αιγύπτου, που επιτρέπει σήμερα δύο ή τρεις σοδειές τον χρόνο, είναι αυτή η λάσπη, συμπληρωμένη με το </a:t>
            </a:r>
            <a:r>
              <a:rPr lang="el-GR" sz="1800" b="1"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φυλλόχωμα</a:t>
            </a:r>
            <a:r>
              <a:rPr lang="el-GR" sz="1800" dirty="0">
                <a:effectLst/>
                <a:latin typeface="Calibri" panose="020F0502020204030204" pitchFamily="34" charset="0"/>
                <a:ea typeface="Calibri" panose="020F0502020204030204" pitchFamily="34" charset="0"/>
                <a:cs typeface="Times New Roman" panose="02020603050405020304" pitchFamily="18" charset="0"/>
              </a:rPr>
              <a:t>. Καταλαβαίνουμε το γιατί οι Αιγύπτιοι, βλέποντας αυτή την πλημμύρα, που τους φέρνει συγχρόνως νερό και χώμα</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a:t>
            </a:r>
            <a:r>
              <a:rPr lang="el-GR"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την έκαναν θεό, τον </a:t>
            </a:r>
            <a:r>
              <a:rPr lang="el-GR" sz="1800" b="1"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Χαπί</a:t>
            </a:r>
            <a:r>
              <a:rPr lang="el-GR" sz="1800" dirty="0">
                <a:effectLst/>
                <a:latin typeface="Calibri" panose="020F0502020204030204" pitchFamily="34" charset="0"/>
                <a:ea typeface="Calibri" panose="020F0502020204030204" pitchFamily="34" charset="0"/>
                <a:cs typeface="Times New Roman" panose="02020603050405020304" pitchFamily="18" charset="0"/>
              </a:rPr>
              <a:t>, και συνέθεσαν ύμνους προς τιμήν του: «Χαίρε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Χαπί</a:t>
            </a:r>
            <a:r>
              <a:rPr lang="el-GR" sz="1800" dirty="0">
                <a:effectLst/>
                <a:latin typeface="Calibri" panose="020F0502020204030204" pitchFamily="34" charset="0"/>
                <a:ea typeface="Calibri" panose="020F0502020204030204" pitchFamily="34" charset="0"/>
                <a:cs typeface="Times New Roman" panose="02020603050405020304" pitchFamily="18" charset="0"/>
              </a:rPr>
              <a:t>, βγες σε τούτη τη γη και φτάσε για να δώσεις τη ζωή στην Αίγυπτο· εσύ που κρύβεις τον ερχομό σου μες στα σκοτάδια [οι Αιγύπτιοι δεν γνώριζαν τις πηγές του Νείλου]... Κύμα που απλώνεται πάνω στα περιβόλια ... για να δώσει τη ζωή σ’ όλους όσους διψούν. Από τη στιγμή που υψώνεται, η γη φωνάζει από αγαλλίαση, χαίρεται κάθε κοιλία, κάθε ώμος σαλεύει από το γέλιο, κάθε δόντι αλέθει...». [</a:t>
            </a:r>
            <a:r>
              <a:rPr lang="el-GR" sz="1800" i="1" dirty="0" err="1">
                <a:effectLst/>
                <a:latin typeface="Calibri" panose="020F0502020204030204" pitchFamily="34" charset="0"/>
                <a:ea typeface="Calibri" panose="020F0502020204030204" pitchFamily="34" charset="0"/>
                <a:cs typeface="Times New Roman" panose="02020603050405020304" pitchFamily="18" charset="0"/>
              </a:rPr>
              <a:t>Jean</a:t>
            </a:r>
            <a:r>
              <a:rPr lang="el-GR" sz="1800" i="1" dirty="0">
                <a:effectLst/>
                <a:latin typeface="Calibri" panose="020F0502020204030204" pitchFamily="34" charset="0"/>
                <a:ea typeface="Calibri" panose="020F0502020204030204" pitchFamily="34" charset="0"/>
                <a:cs typeface="Times New Roman" panose="02020603050405020304" pitchFamily="18" charset="0"/>
              </a:rPr>
              <a:t> </a:t>
            </a:r>
            <a:r>
              <a:rPr lang="el-GR" sz="1800" i="1" dirty="0" err="1">
                <a:effectLst/>
                <a:latin typeface="Calibri" panose="020F0502020204030204" pitchFamily="34" charset="0"/>
                <a:ea typeface="Calibri" panose="020F0502020204030204" pitchFamily="34" charset="0"/>
                <a:cs typeface="Times New Roman" panose="02020603050405020304" pitchFamily="18" charset="0"/>
              </a:rPr>
              <a:t>Vercoutter</a:t>
            </a:r>
            <a:r>
              <a:rPr lang="el-GR" sz="1800" i="1" dirty="0">
                <a:effectLst/>
                <a:latin typeface="Calibri" panose="020F0502020204030204" pitchFamily="34" charset="0"/>
                <a:ea typeface="Calibri" panose="020F0502020204030204" pitchFamily="34" charset="0"/>
                <a:cs typeface="Times New Roman" panose="02020603050405020304" pitchFamily="18" charset="0"/>
              </a:rPr>
              <a:t>, Η αρχαία Αίγυπτος, μετ. Αριστέα </a:t>
            </a:r>
            <a:r>
              <a:rPr lang="el-GR" sz="1800" i="1" dirty="0" err="1">
                <a:effectLst/>
                <a:latin typeface="Calibri" panose="020F0502020204030204" pitchFamily="34" charset="0"/>
                <a:ea typeface="Calibri" panose="020F0502020204030204" pitchFamily="34" charset="0"/>
                <a:cs typeface="Times New Roman" panose="02020603050405020304" pitchFamily="18" charset="0"/>
              </a:rPr>
              <a:t>Παρίση</a:t>
            </a:r>
            <a:r>
              <a:rPr lang="el-GR" sz="1800" i="1" dirty="0">
                <a:effectLst/>
                <a:latin typeface="Calibri" panose="020F0502020204030204" pitchFamily="34" charset="0"/>
                <a:ea typeface="Calibri" panose="020F0502020204030204" pitchFamily="34" charset="0"/>
                <a:cs typeface="Times New Roman" panose="02020603050405020304" pitchFamily="18" charset="0"/>
              </a:rPr>
              <a:t>, </a:t>
            </a:r>
            <a:r>
              <a:rPr lang="el-GR" sz="1800" i="1" dirty="0" err="1">
                <a:effectLst/>
                <a:latin typeface="Calibri" panose="020F0502020204030204" pitchFamily="34" charset="0"/>
                <a:ea typeface="Calibri" panose="020F0502020204030204" pitchFamily="34" charset="0"/>
                <a:cs typeface="Times New Roman" panose="02020603050405020304" pitchFamily="18" charset="0"/>
              </a:rPr>
              <a:t>εκδ</a:t>
            </a:r>
            <a:r>
              <a:rPr lang="el-GR" sz="1800" i="1" dirty="0">
                <a:effectLst/>
                <a:latin typeface="Calibri" panose="020F0502020204030204" pitchFamily="34" charset="0"/>
                <a:ea typeface="Calibri" panose="020F0502020204030204" pitchFamily="34" charset="0"/>
                <a:cs typeface="Times New Roman" panose="02020603050405020304" pitchFamily="18" charset="0"/>
              </a:rPr>
              <a:t>. Μ. </a:t>
            </a:r>
            <a:r>
              <a:rPr lang="el-GR" sz="1800" i="1" dirty="0" err="1">
                <a:effectLst/>
                <a:latin typeface="Calibri" panose="020F0502020204030204" pitchFamily="34" charset="0"/>
                <a:ea typeface="Calibri" panose="020F0502020204030204" pitchFamily="34" charset="0"/>
                <a:cs typeface="Times New Roman" panose="02020603050405020304" pitchFamily="18" charset="0"/>
              </a:rPr>
              <a:t>Καρδαμίτσα</a:t>
            </a:r>
            <a:r>
              <a:rPr lang="el-GR" sz="1800" i="1" dirty="0">
                <a:effectLst/>
                <a:latin typeface="Calibri" panose="020F0502020204030204" pitchFamily="34" charset="0"/>
                <a:ea typeface="Calibri" panose="020F0502020204030204" pitchFamily="34" charset="0"/>
                <a:cs typeface="Times New Roman" panose="02020603050405020304" pitchFamily="18" charset="0"/>
              </a:rPr>
              <a:t>, 1994, σ. 22-23.]</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035627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D3D8BA69-4C84-8EB5-97D8-193695DA3FF3}"/>
              </a:ext>
            </a:extLst>
          </p:cNvPr>
          <p:cNvPicPr>
            <a:picLocks noChangeAspect="1"/>
          </p:cNvPicPr>
          <p:nvPr/>
        </p:nvPicPr>
        <p:blipFill>
          <a:blip r:embed="rId2"/>
          <a:stretch>
            <a:fillRect/>
          </a:stretch>
        </p:blipFill>
        <p:spPr>
          <a:xfrm>
            <a:off x="3054485" y="300719"/>
            <a:ext cx="6391072" cy="6256562"/>
          </a:xfrm>
          <a:prstGeom prst="rect">
            <a:avLst/>
          </a:prstGeom>
        </p:spPr>
      </p:pic>
    </p:spTree>
    <p:extLst>
      <p:ext uri="{BB962C8B-B14F-4D97-AF65-F5344CB8AC3E}">
        <p14:creationId xmlns:p14="http://schemas.microsoft.com/office/powerpoint/2010/main" val="382652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38C22EB6-2F2C-C73C-0406-0EF186B5B349}"/>
              </a:ext>
            </a:extLst>
          </p:cNvPr>
          <p:cNvPicPr>
            <a:picLocks noChangeAspect="1"/>
          </p:cNvPicPr>
          <p:nvPr/>
        </p:nvPicPr>
        <p:blipFill>
          <a:blip r:embed="rId2"/>
          <a:stretch>
            <a:fillRect/>
          </a:stretch>
        </p:blipFill>
        <p:spPr>
          <a:xfrm>
            <a:off x="3142033" y="274046"/>
            <a:ext cx="6099244" cy="6309907"/>
          </a:xfrm>
          <a:prstGeom prst="rect">
            <a:avLst/>
          </a:prstGeom>
        </p:spPr>
      </p:pic>
    </p:spTree>
    <p:extLst>
      <p:ext uri="{BB962C8B-B14F-4D97-AF65-F5344CB8AC3E}">
        <p14:creationId xmlns:p14="http://schemas.microsoft.com/office/powerpoint/2010/main" val="3531213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268E4F-C52F-0B7D-BEA1-3AF42F9E2DDF}"/>
              </a:ext>
            </a:extLst>
          </p:cNvPr>
          <p:cNvSpPr>
            <a:spLocks noGrp="1"/>
          </p:cNvSpPr>
          <p:nvPr>
            <p:ph type="title"/>
          </p:nvPr>
        </p:nvSpPr>
        <p:spPr/>
        <p:txBody>
          <a:bodyPr/>
          <a:lstStyle/>
          <a:p>
            <a:pPr algn="ctr"/>
            <a:r>
              <a:rPr lang="el-GR" b="1" dirty="0"/>
              <a:t>Απάντηση – Σύνθεση (1)</a:t>
            </a:r>
          </a:p>
        </p:txBody>
      </p:sp>
      <p:sp>
        <p:nvSpPr>
          <p:cNvPr id="3" name="Θέση περιεχομένου 2">
            <a:extLst>
              <a:ext uri="{FF2B5EF4-FFF2-40B4-BE49-F238E27FC236}">
                <a16:creationId xmlns:a16="http://schemas.microsoft.com/office/drawing/2014/main" id="{C51DDCF2-9D96-3CA7-4BCB-53DAF429652F}"/>
              </a:ext>
            </a:extLst>
          </p:cNvPr>
          <p:cNvSpPr>
            <a:spLocks noGrp="1"/>
          </p:cNvSpPr>
          <p:nvPr>
            <p:ph idx="1"/>
          </p:nvPr>
        </p:nvSpPr>
        <p:spPr>
          <a:xfrm>
            <a:off x="2443297" y="1520757"/>
            <a:ext cx="8915400" cy="4481209"/>
          </a:xfrm>
        </p:spPr>
        <p:txBody>
          <a:bodyPr/>
          <a:lstStyle/>
          <a:p>
            <a:pPr marL="0" indent="0" algn="just">
              <a:buNone/>
            </a:pPr>
            <a:r>
              <a:rPr lang="el-GR" sz="2400" dirty="0">
                <a:latin typeface="Calibri" panose="020F0502020204030204" pitchFamily="34" charset="0"/>
                <a:ea typeface="Calibri" panose="020F0502020204030204" pitchFamily="34" charset="0"/>
                <a:cs typeface="Times New Roman" panose="02020603050405020304" pitchFamily="18" charset="0"/>
              </a:rPr>
              <a:t>[</a:t>
            </a:r>
            <a:r>
              <a:rPr lang="el-GR" sz="24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εισαγωγή</a:t>
            </a:r>
            <a:r>
              <a:rPr lang="el-GR" sz="2400" dirty="0">
                <a:latin typeface="Calibri" panose="020F0502020204030204" pitchFamily="34" charset="0"/>
                <a:ea typeface="Calibri" panose="020F0502020204030204" pitchFamily="34" charset="0"/>
                <a:cs typeface="Times New Roman" panose="02020603050405020304" pitchFamily="18" charset="0"/>
              </a:rPr>
              <a:t>] Ο Νείλος, το ποτάμι που ρέει στην Αίγυπτο, ήταν και για την Αρχαία Αίγυπτο πηγή ζωής και οικονομικής ανάπτυξης. </a:t>
            </a:r>
          </a:p>
          <a:p>
            <a:pPr marL="0" indent="0" algn="just">
              <a:buNone/>
            </a:pPr>
            <a:r>
              <a:rPr lang="el-GR" sz="2400" dirty="0">
                <a:latin typeface="Calibri" panose="020F0502020204030204" pitchFamily="34" charset="0"/>
                <a:ea typeface="Calibri" panose="020F0502020204030204" pitchFamily="34" charset="0"/>
                <a:cs typeface="Times New Roman" panose="02020603050405020304" pitchFamily="18" charset="0"/>
              </a:rPr>
              <a:t>[</a:t>
            </a:r>
            <a:r>
              <a:rPr lang="el-G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ανάπτυξη</a:t>
            </a:r>
            <a:r>
              <a:rPr lang="el-GR" sz="2400" dirty="0">
                <a:latin typeface="Calibri" panose="020F0502020204030204" pitchFamily="34" charset="0"/>
                <a:ea typeface="Calibri" panose="020F0502020204030204" pitchFamily="34" charset="0"/>
                <a:cs typeface="Times New Roman" panose="02020603050405020304" pitchFamily="18" charset="0"/>
              </a:rPr>
              <a:t>] Ο Ηρόδοτος αποκαλεί την Αίγυπτο δώρο του Νείλου. Η βάση της οικονομίας της Αιγύπτου ήταν η γεωργία και ο Νείλος έπαιξε σημαντικό ρόλο στην ανάπτυξη της γεωργίας. Ο Νείλος με τους παραποτάμους του δημιουργεί ένα έφορο δέλτα μεγάλης έκτασης στο βόρειο τμήμα (Άνω Αίγυπτος). Εκεί καλλιεργούνταν καλάμια, λωτοί, πάπυροι, σιτάρι, κριθάρι, οπωροφόρα δέντρα και κηπευτικά. Επίσης, στις όχθες του Νείλου αναπτύχθηκαν, πέρα από γεωργικές δραστηριότητες και άλλες. Αναπτύχθηκε η κτηνοτροφία και η αλιεία με το ψάρεμα στα νερά του ποταμού. </a:t>
            </a:r>
          </a:p>
          <a:p>
            <a:endParaRPr lang="el-GR" dirty="0"/>
          </a:p>
        </p:txBody>
      </p:sp>
    </p:spTree>
    <p:extLst>
      <p:ext uri="{BB962C8B-B14F-4D97-AF65-F5344CB8AC3E}">
        <p14:creationId xmlns:p14="http://schemas.microsoft.com/office/powerpoint/2010/main" val="2378791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268E4F-C52F-0B7D-BEA1-3AF42F9E2DDF}"/>
              </a:ext>
            </a:extLst>
          </p:cNvPr>
          <p:cNvSpPr>
            <a:spLocks noGrp="1"/>
          </p:cNvSpPr>
          <p:nvPr>
            <p:ph type="title"/>
          </p:nvPr>
        </p:nvSpPr>
        <p:spPr>
          <a:xfrm>
            <a:off x="2592925" y="624110"/>
            <a:ext cx="8911687" cy="883677"/>
          </a:xfrm>
        </p:spPr>
        <p:txBody>
          <a:bodyPr/>
          <a:lstStyle/>
          <a:p>
            <a:pPr algn="ctr"/>
            <a:r>
              <a:rPr lang="el-GR" b="1" dirty="0"/>
              <a:t>Απάντηση – Σύνθεση (2)</a:t>
            </a:r>
          </a:p>
        </p:txBody>
      </p:sp>
      <p:sp>
        <p:nvSpPr>
          <p:cNvPr id="3" name="Θέση περιεχομένου 2">
            <a:extLst>
              <a:ext uri="{FF2B5EF4-FFF2-40B4-BE49-F238E27FC236}">
                <a16:creationId xmlns:a16="http://schemas.microsoft.com/office/drawing/2014/main" id="{C51DDCF2-9D96-3CA7-4BCB-53DAF429652F}"/>
              </a:ext>
            </a:extLst>
          </p:cNvPr>
          <p:cNvSpPr>
            <a:spLocks noGrp="1"/>
          </p:cNvSpPr>
          <p:nvPr>
            <p:ph idx="1"/>
          </p:nvPr>
        </p:nvSpPr>
        <p:spPr>
          <a:xfrm>
            <a:off x="2589212" y="1702340"/>
            <a:ext cx="8915400" cy="4756826"/>
          </a:xfrm>
        </p:spPr>
        <p:txBody>
          <a:bodyPr>
            <a:normAutofit fontScale="92500"/>
          </a:bodyPr>
          <a:lstStyle/>
          <a:p>
            <a:pPr marL="0" indent="0" algn="just">
              <a:buNone/>
            </a:pPr>
            <a:r>
              <a:rPr lang="el-GR" sz="2400" dirty="0">
                <a:latin typeface="Calibri" panose="020F0502020204030204" pitchFamily="34" charset="0"/>
                <a:ea typeface="Calibri" panose="020F0502020204030204" pitchFamily="34" charset="0"/>
                <a:cs typeface="Times New Roman" panose="02020603050405020304" pitchFamily="18" charset="0"/>
              </a:rPr>
              <a:t>Σημαντικό ρόλο διαδραμάτισαν και οι πλημμύρες του Νείλου σε συνδυασμό με την άρδευση των χωραφιών και τη συντήρηση των αυλακιών, στοιχεία τα οποία απαιτούσαν επίπονη εργασία υπό την επίβλεψη του Κράτους, δηλαδή του Φαραώ, μέσα από τους βασιλικούς υπαλλήλους. Οι πλημμύρες έκαναν τη γη πιο εύφορη καθώς άφηναν ένα στρώμα λάσπης, η οποία περιέχει ηφαιστιογενή χώματα της Άνω </a:t>
            </a:r>
            <a:r>
              <a:rPr lang="el-GR" sz="2400" dirty="0" err="1">
                <a:latin typeface="Calibri" panose="020F0502020204030204" pitchFamily="34" charset="0"/>
                <a:ea typeface="Calibri" panose="020F0502020204030204" pitchFamily="34" charset="0"/>
                <a:cs typeface="Times New Roman" panose="02020603050405020304" pitchFamily="18" charset="0"/>
              </a:rPr>
              <a:t>Αβυσσηνίας</a:t>
            </a:r>
            <a:r>
              <a:rPr lang="el-GR" sz="2400" dirty="0">
                <a:latin typeface="Calibri" panose="020F0502020204030204" pitchFamily="34" charset="0"/>
                <a:ea typeface="Calibri" panose="020F0502020204030204" pitchFamily="34" charset="0"/>
                <a:cs typeface="Times New Roman" panose="02020603050405020304" pitchFamily="18" charset="0"/>
              </a:rPr>
              <a:t>, </a:t>
            </a:r>
            <a:r>
              <a:rPr lang="el-GR" sz="2400" b="1" u="sng" dirty="0">
                <a:latin typeface="Calibri" panose="020F0502020204030204" pitchFamily="34" charset="0"/>
                <a:ea typeface="Calibri" panose="020F0502020204030204" pitchFamily="34" charset="0"/>
                <a:cs typeface="Times New Roman" panose="02020603050405020304" pitchFamily="18" charset="0"/>
              </a:rPr>
              <a:t>όπως αναφέρεται στην ιστορική πηγή</a:t>
            </a:r>
            <a:r>
              <a:rPr lang="el-GR" sz="2400" dirty="0">
                <a:latin typeface="Calibri" panose="020F0502020204030204" pitchFamily="34" charset="0"/>
                <a:ea typeface="Calibri" panose="020F0502020204030204" pitchFamily="34" charset="0"/>
                <a:cs typeface="Times New Roman" panose="02020603050405020304" pitchFamily="18" charset="0"/>
              </a:rPr>
              <a:t>. Αυτή η ηφαιστιογενή λάσπη μαζί με το </a:t>
            </a:r>
            <a:r>
              <a:rPr lang="el-GR" sz="2400" dirty="0" err="1">
                <a:latin typeface="Calibri" panose="020F0502020204030204" pitchFamily="34" charset="0"/>
                <a:ea typeface="Calibri" panose="020F0502020204030204" pitchFamily="34" charset="0"/>
                <a:cs typeface="Times New Roman" panose="02020603050405020304" pitchFamily="18" charset="0"/>
              </a:rPr>
              <a:t>φυλλόχωμα</a:t>
            </a:r>
            <a:r>
              <a:rPr lang="el-GR" sz="2400" dirty="0">
                <a:latin typeface="Calibri" panose="020F0502020204030204" pitchFamily="34" charset="0"/>
                <a:ea typeface="Calibri" panose="020F0502020204030204" pitchFamily="34" charset="0"/>
                <a:cs typeface="Times New Roman" panose="02020603050405020304" pitchFamily="18" charset="0"/>
              </a:rPr>
              <a:t> κάνει το χώμα πολύ εύφορο και επιτρέπει την παραγωγή δύο ή τριών σοδιών τον χρόνο.</a:t>
            </a:r>
          </a:p>
          <a:p>
            <a:pPr marL="0" indent="0" algn="just">
              <a:buNone/>
            </a:pPr>
            <a:r>
              <a:rPr lang="el-GR" sz="2400" dirty="0">
                <a:latin typeface="Calibri" panose="020F0502020204030204" pitchFamily="34" charset="0"/>
                <a:ea typeface="Calibri" panose="020F0502020204030204" pitchFamily="34" charset="0"/>
                <a:cs typeface="Times New Roman" panose="02020603050405020304" pitchFamily="18" charset="0"/>
              </a:rPr>
              <a:t>[</a:t>
            </a:r>
            <a:r>
              <a:rPr lang="el-G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επίλογος</a:t>
            </a:r>
            <a:r>
              <a:rPr lang="el-GR" sz="2400" dirty="0">
                <a:latin typeface="Calibri" panose="020F0502020204030204" pitchFamily="34" charset="0"/>
                <a:ea typeface="Calibri" panose="020F0502020204030204" pitchFamily="34" charset="0"/>
                <a:cs typeface="Times New Roman" panose="02020603050405020304" pitchFamily="18" charset="0"/>
              </a:rPr>
              <a:t>] Για τον λόγο αυτόν, </a:t>
            </a:r>
            <a:r>
              <a:rPr lang="el-GR" sz="2400" b="1" u="sng" dirty="0">
                <a:latin typeface="Calibri" panose="020F0502020204030204" pitchFamily="34" charset="0"/>
                <a:ea typeface="Calibri" panose="020F0502020204030204" pitchFamily="34" charset="0"/>
                <a:cs typeface="Times New Roman" panose="02020603050405020304" pitchFamily="18" charset="0"/>
              </a:rPr>
              <a:t>όπως επισημαίνεται στην ιστορική πηγή</a:t>
            </a:r>
            <a:r>
              <a:rPr lang="el-GR" sz="2400" dirty="0">
                <a:latin typeface="Calibri" panose="020F0502020204030204" pitchFamily="34" charset="0"/>
                <a:ea typeface="Calibri" panose="020F0502020204030204" pitchFamily="34" charset="0"/>
                <a:cs typeface="Times New Roman" panose="02020603050405020304" pitchFamily="18" charset="0"/>
              </a:rPr>
              <a:t>, οι Αιγύπτιοι είχαν θεοποιήσει τον ποταμό Νείλο και την πλημμύρα, αναγνωρίζοντας τη συνεισφορά του στην οικονομική ανάπτυξη της Αιγύπτου. </a:t>
            </a:r>
          </a:p>
          <a:p>
            <a:endParaRPr lang="el-GR" dirty="0"/>
          </a:p>
        </p:txBody>
      </p:sp>
    </p:spTree>
    <p:extLst>
      <p:ext uri="{BB962C8B-B14F-4D97-AF65-F5344CB8AC3E}">
        <p14:creationId xmlns:p14="http://schemas.microsoft.com/office/powerpoint/2010/main" val="2900480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AD5639-EE3C-2D02-F641-5B55901006C6}"/>
              </a:ext>
            </a:extLst>
          </p:cNvPr>
          <p:cNvSpPr>
            <a:spLocks noGrp="1"/>
          </p:cNvSpPr>
          <p:nvPr>
            <p:ph type="title"/>
          </p:nvPr>
        </p:nvSpPr>
        <p:spPr>
          <a:xfrm>
            <a:off x="3361410" y="536561"/>
            <a:ext cx="6784539" cy="1280890"/>
          </a:xfrm>
        </p:spPr>
        <p:txBody>
          <a:bodyPr>
            <a:noAutofit/>
          </a:bodyPr>
          <a:lstStyle/>
          <a:p>
            <a:pPr algn="just"/>
            <a:r>
              <a:rPr lang="el-G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2</a:t>
            </a:r>
            <a:r>
              <a:rPr lang="el-GR" sz="2000" b="1" baseline="30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η</a:t>
            </a:r>
            <a:r>
              <a:rPr lang="el-G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πηγή:</a:t>
            </a:r>
            <a:r>
              <a:rPr lang="el-GR"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l-GR" sz="2000" dirty="0">
                <a:latin typeface="Calibri" panose="020F0502020204030204" pitchFamily="34" charset="0"/>
                <a:ea typeface="Calibri" panose="020F0502020204030204" pitchFamily="34" charset="0"/>
                <a:cs typeface="Times New Roman" panose="02020603050405020304" pitchFamily="18" charset="0"/>
              </a:rPr>
              <a:t>Αξιοποιώντας την παρακάτω ιστορική πηγή και τις γνώσεις σας να αναφερθείτε στους τρόπους που ο Περικλής </a:t>
            </a:r>
            <a:r>
              <a:rPr lang="el-GR" sz="2000" b="1" dirty="0">
                <a:latin typeface="Calibri" panose="020F0502020204030204" pitchFamily="34" charset="0"/>
                <a:ea typeface="Calibri" panose="020F0502020204030204" pitchFamily="34" charset="0"/>
                <a:cs typeface="Times New Roman" panose="02020603050405020304" pitchFamily="18" charset="0"/>
              </a:rPr>
              <a:t>ενίσχυσε τη δημοκρατία και την παιδεία </a:t>
            </a:r>
            <a:r>
              <a:rPr lang="el-GR" sz="2000" dirty="0">
                <a:latin typeface="Calibri" panose="020F0502020204030204" pitchFamily="34" charset="0"/>
                <a:ea typeface="Calibri" panose="020F0502020204030204" pitchFamily="34" charset="0"/>
                <a:cs typeface="Times New Roman" panose="02020603050405020304" pitchFamily="18" charset="0"/>
              </a:rPr>
              <a:t>στην κλασική Αθήνα.</a:t>
            </a:r>
            <a:br>
              <a:rPr lang="el-GR" sz="2000" dirty="0">
                <a:latin typeface="Calibri" panose="020F0502020204030204" pitchFamily="34" charset="0"/>
                <a:ea typeface="Calibri" panose="020F0502020204030204" pitchFamily="34" charset="0"/>
                <a:cs typeface="Times New Roman" panose="02020603050405020304" pitchFamily="18" charset="0"/>
              </a:rPr>
            </a:br>
            <a:r>
              <a:rPr lang="el-GR" sz="2000" dirty="0">
                <a:latin typeface="Calibri" panose="020F0502020204030204" pitchFamily="34" charset="0"/>
                <a:ea typeface="Calibri" panose="020F0502020204030204" pitchFamily="34" charset="0"/>
                <a:cs typeface="Times New Roman" panose="02020603050405020304" pitchFamily="18" charset="0"/>
              </a:rPr>
              <a:t> </a:t>
            </a:r>
            <a:br>
              <a:rPr lang="el-GR" sz="2000" dirty="0">
                <a:latin typeface="Calibri" panose="020F0502020204030204" pitchFamily="34" charset="0"/>
                <a:ea typeface="Calibri" panose="020F0502020204030204" pitchFamily="34" charset="0"/>
                <a:cs typeface="Times New Roman" panose="02020603050405020304" pitchFamily="18" charset="0"/>
              </a:rPr>
            </a:br>
            <a:endParaRPr lang="el-GR" sz="2000" dirty="0"/>
          </a:p>
        </p:txBody>
      </p:sp>
      <p:sp>
        <p:nvSpPr>
          <p:cNvPr id="3" name="Θέση περιεχομένου 2">
            <a:extLst>
              <a:ext uri="{FF2B5EF4-FFF2-40B4-BE49-F238E27FC236}">
                <a16:creationId xmlns:a16="http://schemas.microsoft.com/office/drawing/2014/main" id="{8FEDE2CE-848F-68A0-04D6-DCA46387B162}"/>
              </a:ext>
            </a:extLst>
          </p:cNvPr>
          <p:cNvSpPr>
            <a:spLocks noGrp="1"/>
          </p:cNvSpPr>
          <p:nvPr>
            <p:ph idx="1"/>
          </p:nvPr>
        </p:nvSpPr>
        <p:spPr/>
        <p:txBody>
          <a:bodyPr>
            <a:normAutofit lnSpcReduction="10000"/>
          </a:bodyPr>
          <a:lstStyle/>
          <a:p>
            <a:pPr marL="0" indent="0" algn="ctr">
              <a:lnSpc>
                <a:spcPct val="107000"/>
              </a:lnSpc>
              <a:spcAft>
                <a:spcPts val="800"/>
              </a:spcAft>
              <a:buNone/>
            </a:pPr>
            <a:r>
              <a:rPr lang="el-GR" sz="1800" b="1" dirty="0">
                <a:effectLst/>
                <a:latin typeface="Calibri" panose="020F0502020204030204" pitchFamily="34" charset="0"/>
                <a:ea typeface="Calibri" panose="020F0502020204030204" pitchFamily="34" charset="0"/>
                <a:cs typeface="Times New Roman" panose="02020603050405020304" pitchFamily="18" charset="0"/>
              </a:rPr>
              <a:t>Σημαντικά μέτρα της πολιτικής του Περικλή</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Ύστερα από αυτά, όταν ο Περικλής έγινε αρχηγός της δημοκρατικής παράταξης, το πολίτευμα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εκδημοκρατικοποιήθηκε</a:t>
            </a:r>
            <a:r>
              <a:rPr lang="el-GR" sz="1800" dirty="0">
                <a:effectLst/>
                <a:latin typeface="Calibri" panose="020F0502020204030204" pitchFamily="34" charset="0"/>
                <a:ea typeface="Calibri" panose="020F0502020204030204" pitchFamily="34" charset="0"/>
                <a:cs typeface="Times New Roman" panose="02020603050405020304" pitchFamily="18" charset="0"/>
              </a:rPr>
              <a:t> περισσότερο. </a:t>
            </a:r>
            <a:r>
              <a:rPr lang="el-GR"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Ο Περικλής αφαίρεσε μερικές αρμοδιότητες από τον Άρειο Πάγο</a:t>
            </a:r>
            <a:r>
              <a:rPr lang="el-GR"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l-GR"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και κυρίως προσπάθησε να οργανώσει τη ναυτική δύναμη της πολιτείας.</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Έτσι </a:t>
            </a:r>
            <a:r>
              <a:rPr lang="el-GR"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το πλήθος απέκτησε θάρρος μεγαλύτερο και περισσότερες εξουσίες. </a:t>
            </a:r>
            <a:r>
              <a:rPr lang="el-GR" sz="1800" dirty="0">
                <a:effectLst/>
                <a:latin typeface="Calibri" panose="020F0502020204030204" pitchFamily="34" charset="0"/>
                <a:ea typeface="Calibri" panose="020F0502020204030204" pitchFamily="34" charset="0"/>
                <a:cs typeface="Times New Roman" panose="02020603050405020304" pitchFamily="18" charset="0"/>
              </a:rPr>
              <a:t>Σαράντα εννέα χρόνια μετά από τη ναυμαχία της Σαλαμίνας, όταν ήταν επώνυμος άρχοντας ο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Πυθόδωρος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άρχισε ο πελοποννησιακός πόλεμος. Κατά τη διάρκεια του πολέμου όλος ο λαός συγκεντρώθηκε μέσα στην πόλη και </a:t>
            </a:r>
            <a:r>
              <a:rPr lang="el-GR"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οι πολίτες συνήθισαν να παίρνουν μισθό όταν ήταν σε εκστρατεία. Με αυτόν τον τρόπο ο λαός, συνειδητά ή ασυνείδητα, ασκούσε ο ίδιος την εξουσία.</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Ο Περικλής πρώτος χορήγησε μισθό στους δικαστές για να συναγωνιστεί τον Κίμωνα που ήταν πλούσιος και ξόδευε για το λαό</a:t>
            </a:r>
            <a:r>
              <a:rPr lang="el-GR" sz="1800" b="1"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l-GR" sz="1800" i="1" dirty="0">
                <a:effectLst/>
                <a:latin typeface="Calibri" panose="020F0502020204030204" pitchFamily="34" charset="0"/>
                <a:ea typeface="Calibri" panose="020F0502020204030204" pitchFamily="34" charset="0"/>
                <a:cs typeface="Times New Roman" panose="02020603050405020304" pitchFamily="18" charset="0"/>
              </a:rPr>
              <a:t>[Αριστοτέλης, Αθηναίων Πολιτεία, 27]</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522146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4B4F9B56-3B20-13ED-F6E8-7BF111223370}"/>
              </a:ext>
            </a:extLst>
          </p:cNvPr>
          <p:cNvPicPr>
            <a:picLocks noChangeAspect="1"/>
          </p:cNvPicPr>
          <p:nvPr/>
        </p:nvPicPr>
        <p:blipFill>
          <a:blip r:embed="rId2"/>
          <a:stretch>
            <a:fillRect/>
          </a:stretch>
        </p:blipFill>
        <p:spPr>
          <a:xfrm>
            <a:off x="2500009" y="1196502"/>
            <a:ext cx="7013642" cy="4571999"/>
          </a:xfrm>
          <a:prstGeom prst="rect">
            <a:avLst/>
          </a:prstGeom>
        </p:spPr>
      </p:pic>
    </p:spTree>
    <p:extLst>
      <p:ext uri="{BB962C8B-B14F-4D97-AF65-F5344CB8AC3E}">
        <p14:creationId xmlns:p14="http://schemas.microsoft.com/office/powerpoint/2010/main" val="1602352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462913-09CB-C0CA-3F17-45721CB4A871}"/>
              </a:ext>
            </a:extLst>
          </p:cNvPr>
          <p:cNvSpPr>
            <a:spLocks noGrp="1"/>
          </p:cNvSpPr>
          <p:nvPr>
            <p:ph type="title"/>
          </p:nvPr>
        </p:nvSpPr>
        <p:spPr>
          <a:xfrm>
            <a:off x="2592925" y="624110"/>
            <a:ext cx="8911687" cy="903133"/>
          </a:xfrm>
        </p:spPr>
        <p:txBody>
          <a:bodyPr/>
          <a:lstStyle/>
          <a:p>
            <a:pPr algn="ctr"/>
            <a:r>
              <a:rPr lang="el-GR" b="1" dirty="0"/>
              <a:t>Απάντηση – Σύνθεση (1)</a:t>
            </a:r>
          </a:p>
        </p:txBody>
      </p:sp>
      <p:sp>
        <p:nvSpPr>
          <p:cNvPr id="3" name="Θέση περιεχομένου 2">
            <a:extLst>
              <a:ext uri="{FF2B5EF4-FFF2-40B4-BE49-F238E27FC236}">
                <a16:creationId xmlns:a16="http://schemas.microsoft.com/office/drawing/2014/main" id="{661E3EFA-F2FE-4F5C-0AF2-DDE4E514C3C7}"/>
              </a:ext>
            </a:extLst>
          </p:cNvPr>
          <p:cNvSpPr>
            <a:spLocks noGrp="1"/>
          </p:cNvSpPr>
          <p:nvPr>
            <p:ph idx="1"/>
          </p:nvPr>
        </p:nvSpPr>
        <p:spPr>
          <a:xfrm>
            <a:off x="2589212" y="1381328"/>
            <a:ext cx="8915400" cy="5476672"/>
          </a:xfrm>
        </p:spPr>
        <p:txBody>
          <a:bodyPr>
            <a:normAutofit fontScale="92500" lnSpcReduction="10000"/>
          </a:bodyPr>
          <a:lstStyle/>
          <a:p>
            <a:pPr marL="0" indent="0" algn="just">
              <a:lnSpc>
                <a:spcPct val="107000"/>
              </a:lnSpc>
              <a:spcAft>
                <a:spcPts val="800"/>
              </a:spcAft>
              <a:buNone/>
            </a:pPr>
            <a:r>
              <a:rPr lang="el-GR" sz="2400" dirty="0">
                <a:latin typeface="Calibri" panose="020F0502020204030204" pitchFamily="34" charset="0"/>
                <a:ea typeface="Calibri" panose="020F0502020204030204" pitchFamily="34" charset="0"/>
                <a:cs typeface="Times New Roman" panose="02020603050405020304" pitchFamily="18" charset="0"/>
              </a:rPr>
              <a:t>[</a:t>
            </a:r>
            <a:r>
              <a:rPr lang="el-G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εισαγωγή</a:t>
            </a:r>
            <a:r>
              <a:rPr lang="el-GR" sz="2400" dirty="0">
                <a:latin typeface="Calibri" panose="020F0502020204030204" pitchFamily="34" charset="0"/>
                <a:ea typeface="Calibri" panose="020F0502020204030204" pitchFamily="34" charset="0"/>
                <a:cs typeface="Times New Roman" panose="02020603050405020304" pitchFamily="18" charset="0"/>
              </a:rPr>
              <a:t>] Ο Περικλής, κατά την κλασική εποχή (τον χρυσό 5</a:t>
            </a:r>
            <a:r>
              <a:rPr lang="el-GR" sz="2400" baseline="30000" dirty="0">
                <a:latin typeface="Calibri" panose="020F0502020204030204" pitchFamily="34" charset="0"/>
                <a:ea typeface="Calibri" panose="020F0502020204030204" pitchFamily="34" charset="0"/>
                <a:cs typeface="Times New Roman" panose="02020603050405020304" pitchFamily="18" charset="0"/>
              </a:rPr>
              <a:t>ο </a:t>
            </a:r>
            <a:r>
              <a:rPr lang="el-GR" sz="2400" dirty="0">
                <a:latin typeface="Calibri" panose="020F0502020204030204" pitchFamily="34" charset="0"/>
                <a:ea typeface="Calibri" panose="020F0502020204030204" pitchFamily="34" charset="0"/>
                <a:cs typeface="Times New Roman" panose="02020603050405020304" pitchFamily="18" charset="0"/>
              </a:rPr>
              <a:t>αιώνα του Περικλή), ως αρχηγός της δημοκρατικής παράταξης και στρατηγός, ενίσχυσε το δημοκρατικό πολίτευμα και την παιδεία στην αρχαία Αθήνα. </a:t>
            </a:r>
          </a:p>
          <a:p>
            <a:pPr marL="0" indent="0" algn="just">
              <a:lnSpc>
                <a:spcPct val="107000"/>
              </a:lnSpc>
              <a:spcAft>
                <a:spcPts val="800"/>
              </a:spcAft>
              <a:buNone/>
            </a:pPr>
            <a:r>
              <a:rPr lang="el-GR" sz="2400" dirty="0">
                <a:latin typeface="Calibri" panose="020F0502020204030204" pitchFamily="34" charset="0"/>
                <a:ea typeface="Calibri" panose="020F0502020204030204" pitchFamily="34" charset="0"/>
                <a:cs typeface="Times New Roman" panose="02020603050405020304" pitchFamily="18" charset="0"/>
              </a:rPr>
              <a:t>[</a:t>
            </a:r>
            <a:r>
              <a:rPr lang="el-G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ανάπτυξη</a:t>
            </a:r>
            <a:r>
              <a:rPr lang="el-GR" sz="2400" dirty="0">
                <a:latin typeface="Calibri" panose="020F0502020204030204" pitchFamily="34" charset="0"/>
                <a:ea typeface="Calibri" panose="020F0502020204030204" pitchFamily="34" charset="0"/>
                <a:cs typeface="Times New Roman" panose="02020603050405020304" pitchFamily="18" charset="0"/>
              </a:rPr>
              <a:t>] Αυτό το πέτυχε για δύο λόγους. Ο πρώτος λόγος ήταν το ότι καθιέρωσε χρηματική αποζημίωση όχι μόνο για κληρωτούς άρχοντες, βουλευτές και λαϊκούς δικαστές αλλά και, </a:t>
            </a:r>
            <a:r>
              <a:rPr lang="el-GR" sz="2400" b="1" u="sng" dirty="0">
                <a:latin typeface="Calibri" panose="020F0502020204030204" pitchFamily="34" charset="0"/>
                <a:ea typeface="Calibri" panose="020F0502020204030204" pitchFamily="34" charset="0"/>
                <a:cs typeface="Times New Roman" panose="02020603050405020304" pitchFamily="18" charset="0"/>
              </a:rPr>
              <a:t>όπως αναφέρεται στο κείμενο του Αριστοτέλη</a:t>
            </a:r>
            <a:r>
              <a:rPr lang="el-GR" sz="2400" dirty="0">
                <a:latin typeface="Calibri" panose="020F0502020204030204" pitchFamily="34" charset="0"/>
                <a:ea typeface="Calibri" panose="020F0502020204030204" pitchFamily="34" charset="0"/>
                <a:cs typeface="Times New Roman" panose="02020603050405020304" pitchFamily="18" charset="0"/>
              </a:rPr>
              <a:t>, και σε πολίτες που βρίσκονταν σε εκστρατεία. Τούτο το μέτρο στόχευε στην οικονομική ενίσχυση των λαϊκών στρωμάτων, ώστε να συμμετέχουν στη διοίκηση και την άμυνα του κράτους. Σε διοικητικό, επίσης, επίπεδο, </a:t>
            </a:r>
            <a:r>
              <a:rPr lang="el-GR" sz="2400" b="1" u="sng" dirty="0">
                <a:latin typeface="Calibri" panose="020F0502020204030204" pitchFamily="34" charset="0"/>
                <a:ea typeface="Calibri" panose="020F0502020204030204" pitchFamily="34" charset="0"/>
                <a:cs typeface="Times New Roman" panose="02020603050405020304" pitchFamily="18" charset="0"/>
              </a:rPr>
              <a:t>όπως αναφέρεται στην πηγή,</a:t>
            </a:r>
            <a:r>
              <a:rPr lang="el-GR" sz="2400" dirty="0">
                <a:latin typeface="Calibri" panose="020F0502020204030204" pitchFamily="34" charset="0"/>
                <a:ea typeface="Calibri" panose="020F0502020204030204" pitchFamily="34" charset="0"/>
                <a:cs typeface="Times New Roman" panose="02020603050405020304" pitchFamily="18" charset="0"/>
              </a:rPr>
              <a:t> ο Περικλής αφαίρεσε αρμοδιότητες από τον Άρειο Πάγο, προσπάθησε να οργανώσει τη ναυτική δύναμη της Αθήνας και ενίσχυσε τη συμμετοχή του πλήθους στη διαχείριση των κοινών. Ιδιαίτερα ο Περικλής χορήγησε για πρώτη φορά μισθό σε δικαστές εξαιτίας του συναγωνισμού του με τον αρχηγό της ολιγαρχικής παράταξης, τον Κίμωνα. </a:t>
            </a:r>
          </a:p>
          <a:p>
            <a:endParaRPr lang="el-GR" dirty="0"/>
          </a:p>
        </p:txBody>
      </p:sp>
    </p:spTree>
    <p:extLst>
      <p:ext uri="{BB962C8B-B14F-4D97-AF65-F5344CB8AC3E}">
        <p14:creationId xmlns:p14="http://schemas.microsoft.com/office/powerpoint/2010/main" val="2335965201"/>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63</TotalTime>
  <Words>957</Words>
  <Application>Microsoft Office PowerPoint</Application>
  <PresentationFormat>Ευρεία οθόνη</PresentationFormat>
  <Paragraphs>20</Paragraphs>
  <Slides>10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10</vt:i4>
      </vt:variant>
    </vt:vector>
  </HeadingPairs>
  <TitlesOfParts>
    <vt:vector size="15" baseType="lpstr">
      <vt:lpstr>Arial</vt:lpstr>
      <vt:lpstr>Calibri</vt:lpstr>
      <vt:lpstr>Century Gothic</vt:lpstr>
      <vt:lpstr>Wingdings 3</vt:lpstr>
      <vt:lpstr>Θρόισμα</vt:lpstr>
      <vt:lpstr>Επεξεργασία πηγών</vt:lpstr>
      <vt:lpstr>1η πηγή: Αξιοποιώντας τις ιστορικές σας γνώσεις και το περιεχόμενο της παρακάτω ιστορικής πηγής να προσδιορίσετε τη σημασία που είχε ο ποταμός Νείλος για την οικονομική ζωή της αρχαίας Αιγύπτου. </vt:lpstr>
      <vt:lpstr>Παρουσίαση του PowerPoint</vt:lpstr>
      <vt:lpstr>Παρουσίαση του PowerPoint</vt:lpstr>
      <vt:lpstr>Απάντηση – Σύνθεση (1)</vt:lpstr>
      <vt:lpstr>Απάντηση – Σύνθεση (2)</vt:lpstr>
      <vt:lpstr>2η πηγή: Αξιοποιώντας την παρακάτω ιστορική πηγή και τις γνώσεις σας να αναφερθείτε στους τρόπους που ο Περικλής ενίσχυσε τη δημοκρατία και την παιδεία στην κλασική Αθήνα.   </vt:lpstr>
      <vt:lpstr>Παρουσίαση του PowerPoint</vt:lpstr>
      <vt:lpstr>Απάντηση – Σύνθεση (1)</vt:lpstr>
      <vt:lpstr>Απάντηση – Σύνθεση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Επεξεργασία πηγών</dc:title>
  <dc:creator>Στάθης Λεουτσάκος</dc:creator>
  <cp:lastModifiedBy>Στάθης Λεουτσάκος</cp:lastModifiedBy>
  <cp:revision>2</cp:revision>
  <dcterms:created xsi:type="dcterms:W3CDTF">2024-05-12T21:09:39Z</dcterms:created>
  <dcterms:modified xsi:type="dcterms:W3CDTF">2024-05-13T14:35:01Z</dcterms:modified>
</cp:coreProperties>
</file>