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5" r:id="rId3"/>
    <p:sldId id="337" r:id="rId4"/>
    <p:sldId id="286" r:id="rId5"/>
    <p:sldId id="338" r:id="rId6"/>
    <p:sldId id="339" r:id="rId7"/>
    <p:sldId id="325" r:id="rId8"/>
    <p:sldId id="326" r:id="rId9"/>
    <p:sldId id="344" r:id="rId10"/>
    <p:sldId id="334" r:id="rId11"/>
    <p:sldId id="288" r:id="rId12"/>
    <p:sldId id="340" r:id="rId13"/>
    <p:sldId id="335" r:id="rId14"/>
    <p:sldId id="341" r:id="rId15"/>
    <p:sldId id="342" r:id="rId16"/>
    <p:sldId id="343" r:id="rId17"/>
    <p:sldId id="345" r:id="rId18"/>
    <p:sldId id="301" r:id="rId19"/>
    <p:sldId id="347" r:id="rId20"/>
    <p:sldId id="346" r:id="rId21"/>
    <p:sldId id="302" r:id="rId22"/>
    <p:sldId id="348" r:id="rId23"/>
    <p:sldId id="327" r:id="rId24"/>
    <p:sldId id="350" r:id="rId25"/>
    <p:sldId id="351" r:id="rId26"/>
    <p:sldId id="352" r:id="rId27"/>
    <p:sldId id="353" r:id="rId28"/>
    <p:sldId id="354" r:id="rId29"/>
    <p:sldId id="355" r:id="rId30"/>
    <p:sldId id="349" r:id="rId31"/>
    <p:sldId id="328" r:id="rId32"/>
    <p:sldId id="330" r:id="rId33"/>
    <p:sldId id="329" r:id="rId34"/>
    <p:sldId id="331" r:id="rId35"/>
    <p:sldId id="333" r:id="rId36"/>
    <p:sldId id="293" r:id="rId37"/>
    <p:sldId id="291" r:id="rId38"/>
    <p:sldId id="33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1" autoAdjust="0"/>
    <p:restoredTop sz="94660"/>
  </p:normalViewPr>
  <p:slideViewPr>
    <p:cSldViewPr snapToGrid="0">
      <p:cViewPr>
        <p:scale>
          <a:sx n="86" d="100"/>
          <a:sy n="86" d="100"/>
        </p:scale>
        <p:origin x="32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Στάθης Λεουτσάκος" userId="44e8ba051d174c4b" providerId="LiveId" clId="{6494F4AA-6683-4FF2-AB4F-CC68FF38AFE5}"/>
    <pc:docChg chg="custSel addSld delSld modSld sldOrd">
      <pc:chgData name="Στάθης Λεουτσάκος" userId="44e8ba051d174c4b" providerId="LiveId" clId="{6494F4AA-6683-4FF2-AB4F-CC68FF38AFE5}" dt="2023-01-10T20:58:24.049" v="4654" actId="207"/>
      <pc:docMkLst>
        <pc:docMk/>
      </pc:docMkLst>
      <pc:sldChg chg="modSp mod">
        <pc:chgData name="Στάθης Λεουτσάκος" userId="44e8ba051d174c4b" providerId="LiveId" clId="{6494F4AA-6683-4FF2-AB4F-CC68FF38AFE5}" dt="2023-01-10T16:40:34.877" v="44" actId="20577"/>
        <pc:sldMkLst>
          <pc:docMk/>
          <pc:sldMk cId="1088239357" sldId="256"/>
        </pc:sldMkLst>
        <pc:spChg chg="mod">
          <ac:chgData name="Στάθης Λεουτσάκος" userId="44e8ba051d174c4b" providerId="LiveId" clId="{6494F4AA-6683-4FF2-AB4F-CC68FF38AFE5}" dt="2023-01-10T16:40:34.877" v="44" actId="20577"/>
          <ac:spMkLst>
            <pc:docMk/>
            <pc:sldMk cId="1088239357" sldId="256"/>
            <ac:spMk id="2" creationId="{00000000-0000-0000-0000-000000000000}"/>
          </ac:spMkLst>
        </pc:spChg>
      </pc:sldChg>
      <pc:sldChg chg="del">
        <pc:chgData name="Στάθης Λεουτσάκος" userId="44e8ba051d174c4b" providerId="LiveId" clId="{6494F4AA-6683-4FF2-AB4F-CC68FF38AFE5}" dt="2023-01-10T16:40:08.436" v="23" actId="2696"/>
        <pc:sldMkLst>
          <pc:docMk/>
          <pc:sldMk cId="3155860751" sldId="257"/>
        </pc:sldMkLst>
      </pc:sldChg>
      <pc:sldChg chg="del">
        <pc:chgData name="Στάθης Λεουτσάκος" userId="44e8ba051d174c4b" providerId="LiveId" clId="{6494F4AA-6683-4FF2-AB4F-CC68FF38AFE5}" dt="2023-01-10T16:40:08.436" v="23" actId="2696"/>
        <pc:sldMkLst>
          <pc:docMk/>
          <pc:sldMk cId="2638438372" sldId="258"/>
        </pc:sldMkLst>
      </pc:sldChg>
      <pc:sldChg chg="del">
        <pc:chgData name="Στάθης Λεουτσάκος" userId="44e8ba051d174c4b" providerId="LiveId" clId="{6494F4AA-6683-4FF2-AB4F-CC68FF38AFE5}" dt="2023-01-10T16:40:08.436" v="23" actId="2696"/>
        <pc:sldMkLst>
          <pc:docMk/>
          <pc:sldMk cId="508280658" sldId="260"/>
        </pc:sldMkLst>
      </pc:sldChg>
      <pc:sldChg chg="del">
        <pc:chgData name="Στάθης Λεουτσάκος" userId="44e8ba051d174c4b" providerId="LiveId" clId="{6494F4AA-6683-4FF2-AB4F-CC68FF38AFE5}" dt="2023-01-10T16:40:08.436" v="23" actId="2696"/>
        <pc:sldMkLst>
          <pc:docMk/>
          <pc:sldMk cId="640206274" sldId="261"/>
        </pc:sldMkLst>
      </pc:sldChg>
      <pc:sldChg chg="del">
        <pc:chgData name="Στάθης Λεουτσάκος" userId="44e8ba051d174c4b" providerId="LiveId" clId="{6494F4AA-6683-4FF2-AB4F-CC68FF38AFE5}" dt="2023-01-10T16:40:08.436" v="23" actId="2696"/>
        <pc:sldMkLst>
          <pc:docMk/>
          <pc:sldMk cId="3632405816" sldId="262"/>
        </pc:sldMkLst>
      </pc:sldChg>
      <pc:sldChg chg="del">
        <pc:chgData name="Στάθης Λεουτσάκος" userId="44e8ba051d174c4b" providerId="LiveId" clId="{6494F4AA-6683-4FF2-AB4F-CC68FF38AFE5}" dt="2023-01-10T16:40:08.436" v="23" actId="2696"/>
        <pc:sldMkLst>
          <pc:docMk/>
          <pc:sldMk cId="1581266252" sldId="263"/>
        </pc:sldMkLst>
      </pc:sldChg>
      <pc:sldChg chg="del">
        <pc:chgData name="Στάθης Λεουτσάκος" userId="44e8ba051d174c4b" providerId="LiveId" clId="{6494F4AA-6683-4FF2-AB4F-CC68FF38AFE5}" dt="2023-01-10T16:40:08.436" v="23" actId="2696"/>
        <pc:sldMkLst>
          <pc:docMk/>
          <pc:sldMk cId="2449855647" sldId="264"/>
        </pc:sldMkLst>
      </pc:sldChg>
      <pc:sldChg chg="del">
        <pc:chgData name="Στάθης Λεουτσάκος" userId="44e8ba051d174c4b" providerId="LiveId" clId="{6494F4AA-6683-4FF2-AB4F-CC68FF38AFE5}" dt="2023-01-10T16:40:08.436" v="23" actId="2696"/>
        <pc:sldMkLst>
          <pc:docMk/>
          <pc:sldMk cId="813378493" sldId="265"/>
        </pc:sldMkLst>
      </pc:sldChg>
      <pc:sldChg chg="del">
        <pc:chgData name="Στάθης Λεουτσάκος" userId="44e8ba051d174c4b" providerId="LiveId" clId="{6494F4AA-6683-4FF2-AB4F-CC68FF38AFE5}" dt="2023-01-10T16:40:08.436" v="23" actId="2696"/>
        <pc:sldMkLst>
          <pc:docMk/>
          <pc:sldMk cId="2583395264" sldId="266"/>
        </pc:sldMkLst>
      </pc:sldChg>
      <pc:sldChg chg="del">
        <pc:chgData name="Στάθης Λεουτσάκος" userId="44e8ba051d174c4b" providerId="LiveId" clId="{6494F4AA-6683-4FF2-AB4F-CC68FF38AFE5}" dt="2023-01-10T16:40:08.436" v="23" actId="2696"/>
        <pc:sldMkLst>
          <pc:docMk/>
          <pc:sldMk cId="930634715" sldId="267"/>
        </pc:sldMkLst>
      </pc:sldChg>
      <pc:sldChg chg="del">
        <pc:chgData name="Στάθης Λεουτσάκος" userId="44e8ba051d174c4b" providerId="LiveId" clId="{6494F4AA-6683-4FF2-AB4F-CC68FF38AFE5}" dt="2023-01-10T16:40:08.436" v="23" actId="2696"/>
        <pc:sldMkLst>
          <pc:docMk/>
          <pc:sldMk cId="4239284079" sldId="268"/>
        </pc:sldMkLst>
      </pc:sldChg>
      <pc:sldChg chg="del">
        <pc:chgData name="Στάθης Λεουτσάκος" userId="44e8ba051d174c4b" providerId="LiveId" clId="{6494F4AA-6683-4FF2-AB4F-CC68FF38AFE5}" dt="2023-01-10T16:40:08.436" v="23" actId="2696"/>
        <pc:sldMkLst>
          <pc:docMk/>
          <pc:sldMk cId="3624020491" sldId="269"/>
        </pc:sldMkLst>
      </pc:sldChg>
      <pc:sldChg chg="del">
        <pc:chgData name="Στάθης Λεουτσάκος" userId="44e8ba051d174c4b" providerId="LiveId" clId="{6494F4AA-6683-4FF2-AB4F-CC68FF38AFE5}" dt="2023-01-10T16:40:08.436" v="23" actId="2696"/>
        <pc:sldMkLst>
          <pc:docMk/>
          <pc:sldMk cId="3029791709" sldId="270"/>
        </pc:sldMkLst>
      </pc:sldChg>
      <pc:sldChg chg="del">
        <pc:chgData name="Στάθης Λεουτσάκος" userId="44e8ba051d174c4b" providerId="LiveId" clId="{6494F4AA-6683-4FF2-AB4F-CC68FF38AFE5}" dt="2023-01-10T16:40:15.103" v="24" actId="2696"/>
        <pc:sldMkLst>
          <pc:docMk/>
          <pc:sldMk cId="553185144" sldId="271"/>
        </pc:sldMkLst>
      </pc:sldChg>
      <pc:sldChg chg="del">
        <pc:chgData name="Στάθης Λεουτσάκος" userId="44e8ba051d174c4b" providerId="LiveId" clId="{6494F4AA-6683-4FF2-AB4F-CC68FF38AFE5}" dt="2023-01-10T16:40:08.436" v="23" actId="2696"/>
        <pc:sldMkLst>
          <pc:docMk/>
          <pc:sldMk cId="1822069281" sldId="272"/>
        </pc:sldMkLst>
      </pc:sldChg>
      <pc:sldChg chg="del">
        <pc:chgData name="Στάθης Λεουτσάκος" userId="44e8ba051d174c4b" providerId="LiveId" clId="{6494F4AA-6683-4FF2-AB4F-CC68FF38AFE5}" dt="2023-01-10T16:40:08.436" v="23" actId="2696"/>
        <pc:sldMkLst>
          <pc:docMk/>
          <pc:sldMk cId="399330902" sldId="273"/>
        </pc:sldMkLst>
      </pc:sldChg>
      <pc:sldChg chg="del">
        <pc:chgData name="Στάθης Λεουτσάκος" userId="44e8ba051d174c4b" providerId="LiveId" clId="{6494F4AA-6683-4FF2-AB4F-CC68FF38AFE5}" dt="2023-01-10T16:40:08.436" v="23" actId="2696"/>
        <pc:sldMkLst>
          <pc:docMk/>
          <pc:sldMk cId="2791306662" sldId="274"/>
        </pc:sldMkLst>
      </pc:sldChg>
      <pc:sldChg chg="del">
        <pc:chgData name="Στάθης Λεουτσάκος" userId="44e8ba051d174c4b" providerId="LiveId" clId="{6494F4AA-6683-4FF2-AB4F-CC68FF38AFE5}" dt="2023-01-10T16:40:08.436" v="23" actId="2696"/>
        <pc:sldMkLst>
          <pc:docMk/>
          <pc:sldMk cId="2426215724" sldId="275"/>
        </pc:sldMkLst>
      </pc:sldChg>
      <pc:sldChg chg="del">
        <pc:chgData name="Στάθης Λεουτσάκος" userId="44e8ba051d174c4b" providerId="LiveId" clId="{6494F4AA-6683-4FF2-AB4F-CC68FF38AFE5}" dt="2023-01-10T16:40:08.436" v="23" actId="2696"/>
        <pc:sldMkLst>
          <pc:docMk/>
          <pc:sldMk cId="2897636467" sldId="276"/>
        </pc:sldMkLst>
      </pc:sldChg>
      <pc:sldChg chg="del">
        <pc:chgData name="Στάθης Λεουτσάκος" userId="44e8ba051d174c4b" providerId="LiveId" clId="{6494F4AA-6683-4FF2-AB4F-CC68FF38AFE5}" dt="2023-01-10T16:40:08.436" v="23" actId="2696"/>
        <pc:sldMkLst>
          <pc:docMk/>
          <pc:sldMk cId="451990781" sldId="277"/>
        </pc:sldMkLst>
      </pc:sldChg>
      <pc:sldChg chg="del">
        <pc:chgData name="Στάθης Λεουτσάκος" userId="44e8ba051d174c4b" providerId="LiveId" clId="{6494F4AA-6683-4FF2-AB4F-CC68FF38AFE5}" dt="2023-01-10T16:40:08.436" v="23" actId="2696"/>
        <pc:sldMkLst>
          <pc:docMk/>
          <pc:sldMk cId="1417555113" sldId="278"/>
        </pc:sldMkLst>
      </pc:sldChg>
      <pc:sldChg chg="del">
        <pc:chgData name="Στάθης Λεουτσάκος" userId="44e8ba051d174c4b" providerId="LiveId" clId="{6494F4AA-6683-4FF2-AB4F-CC68FF38AFE5}" dt="2023-01-10T16:40:08.436" v="23" actId="2696"/>
        <pc:sldMkLst>
          <pc:docMk/>
          <pc:sldMk cId="859056204" sldId="279"/>
        </pc:sldMkLst>
      </pc:sldChg>
      <pc:sldChg chg="del">
        <pc:chgData name="Στάθης Λεουτσάκος" userId="44e8ba051d174c4b" providerId="LiveId" clId="{6494F4AA-6683-4FF2-AB4F-CC68FF38AFE5}" dt="2023-01-10T16:40:42.206" v="45" actId="2696"/>
        <pc:sldMkLst>
          <pc:docMk/>
          <pc:sldMk cId="2004579342" sldId="280"/>
        </pc:sldMkLst>
      </pc:sldChg>
      <pc:sldChg chg="del">
        <pc:chgData name="Στάθης Λεουτσάκος" userId="44e8ba051d174c4b" providerId="LiveId" clId="{6494F4AA-6683-4FF2-AB4F-CC68FF38AFE5}" dt="2023-01-10T16:40:08.436" v="23" actId="2696"/>
        <pc:sldMkLst>
          <pc:docMk/>
          <pc:sldMk cId="799783510" sldId="281"/>
        </pc:sldMkLst>
      </pc:sldChg>
      <pc:sldChg chg="del">
        <pc:chgData name="Στάθης Λεουτσάκος" userId="44e8ba051d174c4b" providerId="LiveId" clId="{6494F4AA-6683-4FF2-AB4F-CC68FF38AFE5}" dt="2023-01-10T16:40:08.436" v="23" actId="2696"/>
        <pc:sldMkLst>
          <pc:docMk/>
          <pc:sldMk cId="247417930" sldId="282"/>
        </pc:sldMkLst>
      </pc:sldChg>
      <pc:sldChg chg="del">
        <pc:chgData name="Στάθης Λεουτσάκος" userId="44e8ba051d174c4b" providerId="LiveId" clId="{6494F4AA-6683-4FF2-AB4F-CC68FF38AFE5}" dt="2023-01-10T16:40:08.436" v="23" actId="2696"/>
        <pc:sldMkLst>
          <pc:docMk/>
          <pc:sldMk cId="1338501468" sldId="284"/>
        </pc:sldMkLst>
      </pc:sldChg>
      <pc:sldChg chg="del">
        <pc:chgData name="Στάθης Λεουτσάκος" userId="44e8ba051d174c4b" providerId="LiveId" clId="{6494F4AA-6683-4FF2-AB4F-CC68FF38AFE5}" dt="2023-01-10T16:40:08.436" v="23" actId="2696"/>
        <pc:sldMkLst>
          <pc:docMk/>
          <pc:sldMk cId="2490258200" sldId="285"/>
        </pc:sldMkLst>
      </pc:sldChg>
      <pc:sldChg chg="modSp mod">
        <pc:chgData name="Στάθης Λεουτσάκος" userId="44e8ba051d174c4b" providerId="LiveId" clId="{6494F4AA-6683-4FF2-AB4F-CC68FF38AFE5}" dt="2023-01-10T20:38:02.610" v="4280" actId="14100"/>
        <pc:sldMkLst>
          <pc:docMk/>
          <pc:sldMk cId="2320489029" sldId="286"/>
        </pc:sldMkLst>
        <pc:spChg chg="mod">
          <ac:chgData name="Στάθης Λεουτσάκος" userId="44e8ba051d174c4b" providerId="LiveId" clId="{6494F4AA-6683-4FF2-AB4F-CC68FF38AFE5}" dt="2023-01-10T20:38:02.610" v="4280" actId="14100"/>
          <ac:spMkLst>
            <pc:docMk/>
            <pc:sldMk cId="2320489029" sldId="286"/>
            <ac:spMk id="3" creationId="{00000000-0000-0000-0000-000000000000}"/>
          </ac:spMkLst>
        </pc:spChg>
      </pc:sldChg>
      <pc:sldChg chg="delSp modSp mod">
        <pc:chgData name="Στάθης Λεουτσάκος" userId="44e8ba051d174c4b" providerId="LiveId" clId="{6494F4AA-6683-4FF2-AB4F-CC68FF38AFE5}" dt="2023-01-10T20:51:48.578" v="4570" actId="123"/>
        <pc:sldMkLst>
          <pc:docMk/>
          <pc:sldMk cId="2699414134" sldId="288"/>
        </pc:sldMkLst>
        <pc:spChg chg="mod">
          <ac:chgData name="Στάθης Λεουτσάκος" userId="44e8ba051d174c4b" providerId="LiveId" clId="{6494F4AA-6683-4FF2-AB4F-CC68FF38AFE5}" dt="2023-01-10T20:51:48.578" v="4570" actId="123"/>
          <ac:spMkLst>
            <pc:docMk/>
            <pc:sldMk cId="2699414134" sldId="288"/>
            <ac:spMk id="3" creationId="{00000000-0000-0000-0000-000000000000}"/>
          </ac:spMkLst>
        </pc:spChg>
        <pc:spChg chg="del">
          <ac:chgData name="Στάθης Λεουτσάκος" userId="44e8ba051d174c4b" providerId="LiveId" clId="{6494F4AA-6683-4FF2-AB4F-CC68FF38AFE5}" dt="2023-01-10T20:49:33.193" v="4532" actId="478"/>
          <ac:spMkLst>
            <pc:docMk/>
            <pc:sldMk cId="2699414134" sldId="288"/>
            <ac:spMk id="4" creationId="{00000000-0000-0000-0000-000000000000}"/>
          </ac:spMkLst>
        </pc:spChg>
      </pc:sldChg>
      <pc:sldChg chg="ord">
        <pc:chgData name="Στάθης Λεουτσάκος" userId="44e8ba051d174c4b" providerId="LiveId" clId="{6494F4AA-6683-4FF2-AB4F-CC68FF38AFE5}" dt="2023-01-10T20:27:27.374" v="3978"/>
        <pc:sldMkLst>
          <pc:docMk/>
          <pc:sldMk cId="997045928" sldId="289"/>
        </pc:sldMkLst>
      </pc:sldChg>
      <pc:sldChg chg="del">
        <pc:chgData name="Στάθης Λεουτσάκος" userId="44e8ba051d174c4b" providerId="LiveId" clId="{6494F4AA-6683-4FF2-AB4F-CC68FF38AFE5}" dt="2023-01-10T16:40:08.436" v="23" actId="2696"/>
        <pc:sldMkLst>
          <pc:docMk/>
          <pc:sldMk cId="4153051182" sldId="294"/>
        </pc:sldMkLst>
      </pc:sldChg>
      <pc:sldChg chg="del">
        <pc:chgData name="Στάθης Λεουτσάκος" userId="44e8ba051d174c4b" providerId="LiveId" clId="{6494F4AA-6683-4FF2-AB4F-CC68FF38AFE5}" dt="2023-01-10T16:40:08.436" v="23" actId="2696"/>
        <pc:sldMkLst>
          <pc:docMk/>
          <pc:sldMk cId="3025796174" sldId="295"/>
        </pc:sldMkLst>
      </pc:sldChg>
      <pc:sldChg chg="ord">
        <pc:chgData name="Στάθης Λεουτσάκος" userId="44e8ba051d174c4b" providerId="LiveId" clId="{6494F4AA-6683-4FF2-AB4F-CC68FF38AFE5}" dt="2023-01-10T20:27:38.671" v="3980"/>
        <pc:sldMkLst>
          <pc:docMk/>
          <pc:sldMk cId="3150338455" sldId="296"/>
        </pc:sldMkLst>
      </pc:sldChg>
      <pc:sldChg chg="del">
        <pc:chgData name="Στάθης Λεουτσάκος" userId="44e8ba051d174c4b" providerId="LiveId" clId="{6494F4AA-6683-4FF2-AB4F-CC68FF38AFE5}" dt="2023-01-10T16:40:08.436" v="23" actId="2696"/>
        <pc:sldMkLst>
          <pc:docMk/>
          <pc:sldMk cId="463950049" sldId="298"/>
        </pc:sldMkLst>
      </pc:sldChg>
      <pc:sldChg chg="del">
        <pc:chgData name="Στάθης Λεουτσάκος" userId="44e8ba051d174c4b" providerId="LiveId" clId="{6494F4AA-6683-4FF2-AB4F-CC68FF38AFE5}" dt="2023-01-10T16:40:08.436" v="23" actId="2696"/>
        <pc:sldMkLst>
          <pc:docMk/>
          <pc:sldMk cId="2601214278" sldId="299"/>
        </pc:sldMkLst>
      </pc:sldChg>
      <pc:sldChg chg="del">
        <pc:chgData name="Στάθης Λεουτσάκος" userId="44e8ba051d174c4b" providerId="LiveId" clId="{6494F4AA-6683-4FF2-AB4F-CC68FF38AFE5}" dt="2023-01-10T16:40:08.436" v="23" actId="2696"/>
        <pc:sldMkLst>
          <pc:docMk/>
          <pc:sldMk cId="1708483799" sldId="300"/>
        </pc:sldMkLst>
      </pc:sldChg>
      <pc:sldChg chg="del">
        <pc:chgData name="Στάθης Λεουτσάκος" userId="44e8ba051d174c4b" providerId="LiveId" clId="{6494F4AA-6683-4FF2-AB4F-CC68FF38AFE5}" dt="2023-01-10T16:41:41.085" v="57" actId="2696"/>
        <pc:sldMkLst>
          <pc:docMk/>
          <pc:sldMk cId="1371113535" sldId="303"/>
        </pc:sldMkLst>
      </pc:sldChg>
      <pc:sldChg chg="del">
        <pc:chgData name="Στάθης Λεουτσάκος" userId="44e8ba051d174c4b" providerId="LiveId" clId="{6494F4AA-6683-4FF2-AB4F-CC68FF38AFE5}" dt="2023-01-10T16:40:19.085" v="25" actId="2696"/>
        <pc:sldMkLst>
          <pc:docMk/>
          <pc:sldMk cId="4150905421" sldId="304"/>
        </pc:sldMkLst>
      </pc:sldChg>
      <pc:sldChg chg="del">
        <pc:chgData name="Στάθης Λεουτσάκος" userId="44e8ba051d174c4b" providerId="LiveId" clId="{6494F4AA-6683-4FF2-AB4F-CC68FF38AFE5}" dt="2023-01-10T16:40:08.436" v="23" actId="2696"/>
        <pc:sldMkLst>
          <pc:docMk/>
          <pc:sldMk cId="3299422772" sldId="306"/>
        </pc:sldMkLst>
      </pc:sldChg>
      <pc:sldChg chg="del">
        <pc:chgData name="Στάθης Λεουτσάκος" userId="44e8ba051d174c4b" providerId="LiveId" clId="{6494F4AA-6683-4FF2-AB4F-CC68FF38AFE5}" dt="2023-01-10T16:40:08.436" v="23" actId="2696"/>
        <pc:sldMkLst>
          <pc:docMk/>
          <pc:sldMk cId="1941447184" sldId="307"/>
        </pc:sldMkLst>
      </pc:sldChg>
      <pc:sldChg chg="del">
        <pc:chgData name="Στάθης Λεουτσάκος" userId="44e8ba051d174c4b" providerId="LiveId" clId="{6494F4AA-6683-4FF2-AB4F-CC68FF38AFE5}" dt="2023-01-10T16:40:08.436" v="23" actId="2696"/>
        <pc:sldMkLst>
          <pc:docMk/>
          <pc:sldMk cId="2368324607" sldId="308"/>
        </pc:sldMkLst>
      </pc:sldChg>
      <pc:sldChg chg="del">
        <pc:chgData name="Στάθης Λεουτσάκος" userId="44e8ba051d174c4b" providerId="LiveId" clId="{6494F4AA-6683-4FF2-AB4F-CC68FF38AFE5}" dt="2023-01-10T16:40:08.436" v="23" actId="2696"/>
        <pc:sldMkLst>
          <pc:docMk/>
          <pc:sldMk cId="2158576763" sldId="314"/>
        </pc:sldMkLst>
      </pc:sldChg>
      <pc:sldChg chg="del">
        <pc:chgData name="Στάθης Λεουτσάκος" userId="44e8ba051d174c4b" providerId="LiveId" clId="{6494F4AA-6683-4FF2-AB4F-CC68FF38AFE5}" dt="2023-01-10T16:40:08.436" v="23" actId="2696"/>
        <pc:sldMkLst>
          <pc:docMk/>
          <pc:sldMk cId="4287234332" sldId="315"/>
        </pc:sldMkLst>
      </pc:sldChg>
      <pc:sldChg chg="del">
        <pc:chgData name="Στάθης Λεουτσάκος" userId="44e8ba051d174c4b" providerId="LiveId" clId="{6494F4AA-6683-4FF2-AB4F-CC68FF38AFE5}" dt="2023-01-10T16:40:08.436" v="23" actId="2696"/>
        <pc:sldMkLst>
          <pc:docMk/>
          <pc:sldMk cId="2764846167" sldId="316"/>
        </pc:sldMkLst>
      </pc:sldChg>
      <pc:sldChg chg="del">
        <pc:chgData name="Στάθης Λεουτσάκος" userId="44e8ba051d174c4b" providerId="LiveId" clId="{6494F4AA-6683-4FF2-AB4F-CC68FF38AFE5}" dt="2023-01-10T16:40:08.436" v="23" actId="2696"/>
        <pc:sldMkLst>
          <pc:docMk/>
          <pc:sldMk cId="1027863568" sldId="317"/>
        </pc:sldMkLst>
      </pc:sldChg>
      <pc:sldChg chg="del">
        <pc:chgData name="Στάθης Λεουτσάκος" userId="44e8ba051d174c4b" providerId="LiveId" clId="{6494F4AA-6683-4FF2-AB4F-CC68FF38AFE5}" dt="2023-01-10T16:40:08.436" v="23" actId="2696"/>
        <pc:sldMkLst>
          <pc:docMk/>
          <pc:sldMk cId="3080442894" sldId="318"/>
        </pc:sldMkLst>
      </pc:sldChg>
      <pc:sldChg chg="del">
        <pc:chgData name="Στάθης Λεουτσάκος" userId="44e8ba051d174c4b" providerId="LiveId" clId="{6494F4AA-6683-4FF2-AB4F-CC68FF38AFE5}" dt="2023-01-10T16:40:08.436" v="23" actId="2696"/>
        <pc:sldMkLst>
          <pc:docMk/>
          <pc:sldMk cId="1227748045" sldId="319"/>
        </pc:sldMkLst>
      </pc:sldChg>
      <pc:sldChg chg="del">
        <pc:chgData name="Στάθης Λεουτσάκος" userId="44e8ba051d174c4b" providerId="LiveId" clId="{6494F4AA-6683-4FF2-AB4F-CC68FF38AFE5}" dt="2023-01-10T16:40:08.436" v="23" actId="2696"/>
        <pc:sldMkLst>
          <pc:docMk/>
          <pc:sldMk cId="1886827877" sldId="320"/>
        </pc:sldMkLst>
      </pc:sldChg>
      <pc:sldChg chg="del">
        <pc:chgData name="Στάθης Λεουτσάκος" userId="44e8ba051d174c4b" providerId="LiveId" clId="{6494F4AA-6683-4FF2-AB4F-CC68FF38AFE5}" dt="2023-01-10T16:40:08.436" v="23" actId="2696"/>
        <pc:sldMkLst>
          <pc:docMk/>
          <pc:sldMk cId="433196622" sldId="321"/>
        </pc:sldMkLst>
      </pc:sldChg>
      <pc:sldChg chg="del">
        <pc:chgData name="Στάθης Λεουτσάκος" userId="44e8ba051d174c4b" providerId="LiveId" clId="{6494F4AA-6683-4FF2-AB4F-CC68FF38AFE5}" dt="2023-01-10T16:40:08.436" v="23" actId="2696"/>
        <pc:sldMkLst>
          <pc:docMk/>
          <pc:sldMk cId="3820681515" sldId="322"/>
        </pc:sldMkLst>
      </pc:sldChg>
      <pc:sldChg chg="del">
        <pc:chgData name="Στάθης Λεουτσάκος" userId="44e8ba051d174c4b" providerId="LiveId" clId="{6494F4AA-6683-4FF2-AB4F-CC68FF38AFE5}" dt="2023-01-10T16:40:08.436" v="23" actId="2696"/>
        <pc:sldMkLst>
          <pc:docMk/>
          <pc:sldMk cId="3220815517" sldId="323"/>
        </pc:sldMkLst>
      </pc:sldChg>
      <pc:sldChg chg="del">
        <pc:chgData name="Στάθης Λεουτσάκος" userId="44e8ba051d174c4b" providerId="LiveId" clId="{6494F4AA-6683-4FF2-AB4F-CC68FF38AFE5}" dt="2023-01-10T16:40:08.436" v="23" actId="2696"/>
        <pc:sldMkLst>
          <pc:docMk/>
          <pc:sldMk cId="3594318549" sldId="324"/>
        </pc:sldMkLst>
      </pc:sldChg>
      <pc:sldChg chg="modSp mod">
        <pc:chgData name="Στάθης Λεουτσάκος" userId="44e8ba051d174c4b" providerId="LiveId" clId="{6494F4AA-6683-4FF2-AB4F-CC68FF38AFE5}" dt="2023-01-10T20:40:59.286" v="4370" actId="20577"/>
        <pc:sldMkLst>
          <pc:docMk/>
          <pc:sldMk cId="2466960639" sldId="325"/>
        </pc:sldMkLst>
        <pc:spChg chg="mod">
          <ac:chgData name="Στάθης Λεουτσάκος" userId="44e8ba051d174c4b" providerId="LiveId" clId="{6494F4AA-6683-4FF2-AB4F-CC68FF38AFE5}" dt="2023-01-10T20:40:59.286" v="4370" actId="20577"/>
          <ac:spMkLst>
            <pc:docMk/>
            <pc:sldMk cId="2466960639" sldId="325"/>
            <ac:spMk id="3" creationId="{00000000-0000-0000-0000-000000000000}"/>
          </ac:spMkLst>
        </pc:spChg>
      </pc:sldChg>
      <pc:sldChg chg="modSp mod">
        <pc:chgData name="Στάθης Λεουτσάκος" userId="44e8ba051d174c4b" providerId="LiveId" clId="{6494F4AA-6683-4FF2-AB4F-CC68FF38AFE5}" dt="2023-01-10T20:47:00.794" v="4480" actId="113"/>
        <pc:sldMkLst>
          <pc:docMk/>
          <pc:sldMk cId="4122269373" sldId="326"/>
        </pc:sldMkLst>
        <pc:spChg chg="mod">
          <ac:chgData name="Στάθης Λεουτσάκος" userId="44e8ba051d174c4b" providerId="LiveId" clId="{6494F4AA-6683-4FF2-AB4F-CC68FF38AFE5}" dt="2023-01-10T20:42:18.633" v="4375" actId="20577"/>
          <ac:spMkLst>
            <pc:docMk/>
            <pc:sldMk cId="4122269373" sldId="326"/>
            <ac:spMk id="2" creationId="{00000000-0000-0000-0000-000000000000}"/>
          </ac:spMkLst>
        </pc:spChg>
        <pc:spChg chg="mod">
          <ac:chgData name="Στάθης Λεουτσάκος" userId="44e8ba051d174c4b" providerId="LiveId" clId="{6494F4AA-6683-4FF2-AB4F-CC68FF38AFE5}" dt="2023-01-10T20:47:00.794" v="4480" actId="113"/>
          <ac:spMkLst>
            <pc:docMk/>
            <pc:sldMk cId="4122269373" sldId="326"/>
            <ac:spMk id="3" creationId="{00000000-0000-0000-0000-000000000000}"/>
          </ac:spMkLst>
        </pc:spChg>
        <pc:spChg chg="mod">
          <ac:chgData name="Στάθης Λεουτσάκος" userId="44e8ba051d174c4b" providerId="LiveId" clId="{6494F4AA-6683-4FF2-AB4F-CC68FF38AFE5}" dt="2023-01-10T20:41:48.052" v="4371" actId="1076"/>
          <ac:spMkLst>
            <pc:docMk/>
            <pc:sldMk cId="4122269373" sldId="326"/>
            <ac:spMk id="4" creationId="{00000000-0000-0000-0000-000000000000}"/>
          </ac:spMkLst>
        </pc:spChg>
      </pc:sldChg>
      <pc:sldChg chg="del">
        <pc:chgData name="Στάθης Λεουτσάκος" userId="44e8ba051d174c4b" providerId="LiveId" clId="{6494F4AA-6683-4FF2-AB4F-CC68FF38AFE5}" dt="2023-01-10T16:40:08.436" v="23" actId="2696"/>
        <pc:sldMkLst>
          <pc:docMk/>
          <pc:sldMk cId="2934311529" sldId="332"/>
        </pc:sldMkLst>
      </pc:sldChg>
      <pc:sldChg chg="ord">
        <pc:chgData name="Στάθης Λεουτσάκος" userId="44e8ba051d174c4b" providerId="LiveId" clId="{6494F4AA-6683-4FF2-AB4F-CC68FF38AFE5}" dt="2023-01-10T20:04:13.928" v="2738"/>
        <pc:sldMkLst>
          <pc:docMk/>
          <pc:sldMk cId="570857520" sldId="334"/>
        </pc:sldMkLst>
      </pc:sldChg>
      <pc:sldChg chg="modSp mod ord">
        <pc:chgData name="Στάθης Λεουτσάκος" userId="44e8ba051d174c4b" providerId="LiveId" clId="{6494F4AA-6683-4FF2-AB4F-CC68FF38AFE5}" dt="2023-01-10T20:15:33.966" v="3288" actId="20577"/>
        <pc:sldMkLst>
          <pc:docMk/>
          <pc:sldMk cId="1273600896" sldId="335"/>
        </pc:sldMkLst>
        <pc:spChg chg="mod">
          <ac:chgData name="Στάθης Λεουτσάκος" userId="44e8ba051d174c4b" providerId="LiveId" clId="{6494F4AA-6683-4FF2-AB4F-CC68FF38AFE5}" dt="2023-01-10T20:15:33.966" v="3288" actId="20577"/>
          <ac:spMkLst>
            <pc:docMk/>
            <pc:sldMk cId="1273600896" sldId="335"/>
            <ac:spMk id="3" creationId="{00000000-0000-0000-0000-000000000000}"/>
          </ac:spMkLst>
        </pc:spChg>
      </pc:sldChg>
      <pc:sldChg chg="modSp mod">
        <pc:chgData name="Στάθης Λεουτσάκος" userId="44e8ba051d174c4b" providerId="LiveId" clId="{6494F4AA-6683-4FF2-AB4F-CC68FF38AFE5}" dt="2023-01-10T16:45:25.103" v="417" actId="12"/>
        <pc:sldMkLst>
          <pc:docMk/>
          <pc:sldMk cId="3256156953" sldId="336"/>
        </pc:sldMkLst>
        <pc:spChg chg="mod">
          <ac:chgData name="Στάθης Λεουτσάκος" userId="44e8ba051d174c4b" providerId="LiveId" clId="{6494F4AA-6683-4FF2-AB4F-CC68FF38AFE5}" dt="2023-01-10T16:41:25.259" v="53" actId="20577"/>
          <ac:spMkLst>
            <pc:docMk/>
            <pc:sldMk cId="3256156953" sldId="336"/>
            <ac:spMk id="2" creationId="{00000000-0000-0000-0000-000000000000}"/>
          </ac:spMkLst>
        </pc:spChg>
        <pc:spChg chg="mod">
          <ac:chgData name="Στάθης Λεουτσάκος" userId="44e8ba051d174c4b" providerId="LiveId" clId="{6494F4AA-6683-4FF2-AB4F-CC68FF38AFE5}" dt="2023-01-10T16:45:25.103" v="417" actId="12"/>
          <ac:spMkLst>
            <pc:docMk/>
            <pc:sldMk cId="3256156953" sldId="336"/>
            <ac:spMk id="3" creationId="{00000000-0000-0000-0000-000000000000}"/>
          </ac:spMkLst>
        </pc:spChg>
      </pc:sldChg>
      <pc:sldChg chg="modSp new mod">
        <pc:chgData name="Στάθης Λεουτσάκος" userId="44e8ba051d174c4b" providerId="LiveId" clId="{6494F4AA-6683-4FF2-AB4F-CC68FF38AFE5}" dt="2023-01-10T20:32:50.104" v="4035" actId="14100"/>
        <pc:sldMkLst>
          <pc:docMk/>
          <pc:sldMk cId="1379017782" sldId="337"/>
        </pc:sldMkLst>
        <pc:spChg chg="mod">
          <ac:chgData name="Στάθης Λεουτσάκος" userId="44e8ba051d174c4b" providerId="LiveId" clId="{6494F4AA-6683-4FF2-AB4F-CC68FF38AFE5}" dt="2023-01-10T20:32:42.781" v="4033" actId="1076"/>
          <ac:spMkLst>
            <pc:docMk/>
            <pc:sldMk cId="1379017782" sldId="337"/>
            <ac:spMk id="2" creationId="{167B4900-7693-BEF3-6139-65FE4EF65B60}"/>
          </ac:spMkLst>
        </pc:spChg>
        <pc:spChg chg="mod">
          <ac:chgData name="Στάθης Λεουτσάκος" userId="44e8ba051d174c4b" providerId="LiveId" clId="{6494F4AA-6683-4FF2-AB4F-CC68FF38AFE5}" dt="2023-01-10T20:32:50.104" v="4035" actId="14100"/>
          <ac:spMkLst>
            <pc:docMk/>
            <pc:sldMk cId="1379017782" sldId="337"/>
            <ac:spMk id="3" creationId="{E1CAE2FE-4A59-3C68-3FE4-CF380429CB8E}"/>
          </ac:spMkLst>
        </pc:spChg>
      </pc:sldChg>
      <pc:sldChg chg="modSp new mod">
        <pc:chgData name="Στάθης Λεουτσάκος" userId="44e8ba051d174c4b" providerId="LiveId" clId="{6494F4AA-6683-4FF2-AB4F-CC68FF38AFE5}" dt="2023-01-10T20:36:00.120" v="4181" actId="20577"/>
        <pc:sldMkLst>
          <pc:docMk/>
          <pc:sldMk cId="3869403950" sldId="338"/>
        </pc:sldMkLst>
        <pc:spChg chg="mod">
          <ac:chgData name="Στάθης Λεουτσάκος" userId="44e8ba051d174c4b" providerId="LiveId" clId="{6494F4AA-6683-4FF2-AB4F-CC68FF38AFE5}" dt="2023-01-10T20:33:07.585" v="4038" actId="14100"/>
          <ac:spMkLst>
            <pc:docMk/>
            <pc:sldMk cId="3869403950" sldId="338"/>
            <ac:spMk id="2" creationId="{F727F85F-3E39-1394-2235-C4EE3220B39F}"/>
          </ac:spMkLst>
        </pc:spChg>
        <pc:spChg chg="mod">
          <ac:chgData name="Στάθης Λεουτσάκος" userId="44e8ba051d174c4b" providerId="LiveId" clId="{6494F4AA-6683-4FF2-AB4F-CC68FF38AFE5}" dt="2023-01-10T20:36:00.120" v="4181" actId="20577"/>
          <ac:spMkLst>
            <pc:docMk/>
            <pc:sldMk cId="3869403950" sldId="338"/>
            <ac:spMk id="3" creationId="{4A667DA0-6276-C929-F733-D196F7C025FA}"/>
          </ac:spMkLst>
        </pc:spChg>
      </pc:sldChg>
      <pc:sldChg chg="modSp new mod">
        <pc:chgData name="Στάθης Λεουτσάκος" userId="44e8ba051d174c4b" providerId="LiveId" clId="{6494F4AA-6683-4FF2-AB4F-CC68FF38AFE5}" dt="2023-01-10T20:40:08.198" v="4318" actId="207"/>
        <pc:sldMkLst>
          <pc:docMk/>
          <pc:sldMk cId="4081131137" sldId="339"/>
        </pc:sldMkLst>
        <pc:spChg chg="mod">
          <ac:chgData name="Στάθης Λεουτσάκος" userId="44e8ba051d174c4b" providerId="LiveId" clId="{6494F4AA-6683-4FF2-AB4F-CC68FF38AFE5}" dt="2023-01-10T20:38:57.570" v="4282" actId="113"/>
          <ac:spMkLst>
            <pc:docMk/>
            <pc:sldMk cId="4081131137" sldId="339"/>
            <ac:spMk id="2" creationId="{CA9D9C73-9962-C308-BF89-3B22AB310258}"/>
          </ac:spMkLst>
        </pc:spChg>
        <pc:spChg chg="mod">
          <ac:chgData name="Στάθης Λεουτσάκος" userId="44e8ba051d174c4b" providerId="LiveId" clId="{6494F4AA-6683-4FF2-AB4F-CC68FF38AFE5}" dt="2023-01-10T20:40:08.198" v="4318" actId="207"/>
          <ac:spMkLst>
            <pc:docMk/>
            <pc:sldMk cId="4081131137" sldId="339"/>
            <ac:spMk id="3" creationId="{15CF51FB-A198-217C-99B7-90C84045FEF8}"/>
          </ac:spMkLst>
        </pc:spChg>
      </pc:sldChg>
      <pc:sldChg chg="modSp new mod">
        <pc:chgData name="Στάθης Λεουτσάκος" userId="44e8ba051d174c4b" providerId="LiveId" clId="{6494F4AA-6683-4FF2-AB4F-CC68FF38AFE5}" dt="2023-01-10T20:53:06.502" v="4621" actId="20577"/>
        <pc:sldMkLst>
          <pc:docMk/>
          <pc:sldMk cId="1715874872" sldId="340"/>
        </pc:sldMkLst>
        <pc:spChg chg="mod">
          <ac:chgData name="Στάθης Λεουτσάκος" userId="44e8ba051d174c4b" providerId="LiveId" clId="{6494F4AA-6683-4FF2-AB4F-CC68FF38AFE5}" dt="2023-01-10T20:52:01.326" v="4572" actId="122"/>
          <ac:spMkLst>
            <pc:docMk/>
            <pc:sldMk cId="1715874872" sldId="340"/>
            <ac:spMk id="2" creationId="{8D1230A0-F20F-03F0-A845-868EDC30DD09}"/>
          </ac:spMkLst>
        </pc:spChg>
        <pc:spChg chg="mod">
          <ac:chgData name="Στάθης Λεουτσάκος" userId="44e8ba051d174c4b" providerId="LiveId" clId="{6494F4AA-6683-4FF2-AB4F-CC68FF38AFE5}" dt="2023-01-10T20:53:06.502" v="4621" actId="20577"/>
          <ac:spMkLst>
            <pc:docMk/>
            <pc:sldMk cId="1715874872" sldId="340"/>
            <ac:spMk id="3" creationId="{FD0B0E6B-4B07-141A-8861-57313DBDD1F0}"/>
          </ac:spMkLst>
        </pc:spChg>
      </pc:sldChg>
      <pc:sldChg chg="modSp new mod">
        <pc:chgData name="Στάθης Λεουτσάκος" userId="44e8ba051d174c4b" providerId="LiveId" clId="{6494F4AA-6683-4FF2-AB4F-CC68FF38AFE5}" dt="2023-01-10T20:58:24.049" v="4654" actId="207"/>
        <pc:sldMkLst>
          <pc:docMk/>
          <pc:sldMk cId="1302715574" sldId="341"/>
        </pc:sldMkLst>
        <pc:spChg chg="mod">
          <ac:chgData name="Στάθης Λεουτσάκος" userId="44e8ba051d174c4b" providerId="LiveId" clId="{6494F4AA-6683-4FF2-AB4F-CC68FF38AFE5}" dt="2023-01-10T20:53:20.993" v="4623" actId="122"/>
          <ac:spMkLst>
            <pc:docMk/>
            <pc:sldMk cId="1302715574" sldId="341"/>
            <ac:spMk id="2" creationId="{92F8DB29-D7AA-9876-E5A6-C8EE6208B073}"/>
          </ac:spMkLst>
        </pc:spChg>
        <pc:spChg chg="mod">
          <ac:chgData name="Στάθης Λεουτσάκος" userId="44e8ba051d174c4b" providerId="LiveId" clId="{6494F4AA-6683-4FF2-AB4F-CC68FF38AFE5}" dt="2023-01-10T20:58:24.049" v="4654" actId="207"/>
          <ac:spMkLst>
            <pc:docMk/>
            <pc:sldMk cId="1302715574" sldId="341"/>
            <ac:spMk id="3" creationId="{949CE668-ACD2-58EF-886A-F9C30D3C7338}"/>
          </ac:spMkLst>
        </pc:spChg>
      </pc:sldChg>
      <pc:sldChg chg="modSp new mod">
        <pc:chgData name="Στάθης Λεουτσάκος" userId="44e8ba051d174c4b" providerId="LiveId" clId="{6494F4AA-6683-4FF2-AB4F-CC68FF38AFE5}" dt="2023-01-10T20:55:06.834" v="4636" actId="113"/>
        <pc:sldMkLst>
          <pc:docMk/>
          <pc:sldMk cId="602348967" sldId="342"/>
        </pc:sldMkLst>
        <pc:spChg chg="mod">
          <ac:chgData name="Στάθης Λεουτσάκος" userId="44e8ba051d174c4b" providerId="LiveId" clId="{6494F4AA-6683-4FF2-AB4F-CC68FF38AFE5}" dt="2023-01-10T20:54:22.703" v="4631" actId="14100"/>
          <ac:spMkLst>
            <pc:docMk/>
            <pc:sldMk cId="602348967" sldId="342"/>
            <ac:spMk id="2" creationId="{B7D4F8D8-5C25-038E-392F-EA3480BC73FD}"/>
          </ac:spMkLst>
        </pc:spChg>
        <pc:spChg chg="mod">
          <ac:chgData name="Στάθης Λεουτσάκος" userId="44e8ba051d174c4b" providerId="LiveId" clId="{6494F4AA-6683-4FF2-AB4F-CC68FF38AFE5}" dt="2023-01-10T20:55:06.834" v="4636" actId="113"/>
          <ac:spMkLst>
            <pc:docMk/>
            <pc:sldMk cId="602348967" sldId="342"/>
            <ac:spMk id="3" creationId="{6120886E-B47F-5603-2BC1-B61823557AB2}"/>
          </ac:spMkLst>
        </pc:spChg>
      </pc:sldChg>
      <pc:sldChg chg="modSp new mod">
        <pc:chgData name="Στάθης Λεουτσάκος" userId="44e8ba051d174c4b" providerId="LiveId" clId="{6494F4AA-6683-4FF2-AB4F-CC68FF38AFE5}" dt="2023-01-10T20:56:43.957" v="4651" actId="113"/>
        <pc:sldMkLst>
          <pc:docMk/>
          <pc:sldMk cId="2642278467" sldId="343"/>
        </pc:sldMkLst>
        <pc:spChg chg="mod">
          <ac:chgData name="Στάθης Λεουτσάκος" userId="44e8ba051d174c4b" providerId="LiveId" clId="{6494F4AA-6683-4FF2-AB4F-CC68FF38AFE5}" dt="2023-01-10T20:55:51.765" v="4639" actId="14100"/>
          <ac:spMkLst>
            <pc:docMk/>
            <pc:sldMk cId="2642278467" sldId="343"/>
            <ac:spMk id="2" creationId="{896BCA4E-899E-F9D9-7677-E9CCA4BABBEA}"/>
          </ac:spMkLst>
        </pc:spChg>
        <pc:spChg chg="mod">
          <ac:chgData name="Στάθης Λεουτσάκος" userId="44e8ba051d174c4b" providerId="LiveId" clId="{6494F4AA-6683-4FF2-AB4F-CC68FF38AFE5}" dt="2023-01-10T20:56:43.957" v="4651" actId="113"/>
          <ac:spMkLst>
            <pc:docMk/>
            <pc:sldMk cId="2642278467" sldId="343"/>
            <ac:spMk id="3" creationId="{0021CDB0-35F8-30AA-9B31-C3929CB4353F}"/>
          </ac:spMkLst>
        </pc:spChg>
      </pc:sldChg>
      <pc:sldChg chg="delSp modSp add mod">
        <pc:chgData name="Στάθης Λεουτσάκος" userId="44e8ba051d174c4b" providerId="LiveId" clId="{6494F4AA-6683-4FF2-AB4F-CC68FF38AFE5}" dt="2023-01-10T20:57:38.190" v="4652" actId="255"/>
        <pc:sldMkLst>
          <pc:docMk/>
          <pc:sldMk cId="2255160184" sldId="344"/>
        </pc:sldMkLst>
        <pc:spChg chg="mod">
          <ac:chgData name="Στάθης Λεουτσάκος" userId="44e8ba051d174c4b" providerId="LiveId" clId="{6494F4AA-6683-4FF2-AB4F-CC68FF38AFE5}" dt="2023-01-10T20:57:38.190" v="4652" actId="255"/>
          <ac:spMkLst>
            <pc:docMk/>
            <pc:sldMk cId="2255160184" sldId="344"/>
            <ac:spMk id="2" creationId="{00000000-0000-0000-0000-000000000000}"/>
          </ac:spMkLst>
        </pc:spChg>
        <pc:spChg chg="mod">
          <ac:chgData name="Στάθης Λεουτσάκος" userId="44e8ba051d174c4b" providerId="LiveId" clId="{6494F4AA-6683-4FF2-AB4F-CC68FF38AFE5}" dt="2023-01-10T20:48:59.888" v="4531" actId="113"/>
          <ac:spMkLst>
            <pc:docMk/>
            <pc:sldMk cId="2255160184" sldId="344"/>
            <ac:spMk id="3" creationId="{00000000-0000-0000-0000-000000000000}"/>
          </ac:spMkLst>
        </pc:spChg>
        <pc:spChg chg="del mod">
          <ac:chgData name="Στάθης Λεουτσάκος" userId="44e8ba051d174c4b" providerId="LiveId" clId="{6494F4AA-6683-4FF2-AB4F-CC68FF38AFE5}" dt="2023-01-10T20:44:26.582" v="4395" actId="478"/>
          <ac:spMkLst>
            <pc:docMk/>
            <pc:sldMk cId="2255160184" sldId="344"/>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Στυλ κύριου τίτλου</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Στυλ κύριου τίτλου</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Στυλ κύριου τίτλου</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Στυλ κύριου τίτλου</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Στυλ κύριου τίτλου</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Στυλ κύριου τίτλου</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l-GR"/>
              <a:t>Στυλ κύριου τίτλου</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Στυλ κύριου τίτλου</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dirty="0"/>
              <a:pPr/>
              <a:t>1/22/2023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BhIO27nQ96g"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 Id="rId5" Type="http://schemas.openxmlformats.org/officeDocument/2006/relationships/hyperlink" Target="https://www.youtube.com/watch?v=BhIO27nQ96g" TargetMode="Externa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3p5-4e2a8f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89213" y="2514601"/>
            <a:ext cx="8915399" cy="1293920"/>
          </a:xfrm>
        </p:spPr>
        <p:txBody>
          <a:bodyPr>
            <a:normAutofit fontScale="90000"/>
          </a:bodyPr>
          <a:lstStyle/>
          <a:p>
            <a:pPr algn="ctr"/>
            <a:r>
              <a:rPr lang="el-GR" b="1" dirty="0"/>
              <a:t>Κλασική εποχή</a:t>
            </a:r>
            <a:br>
              <a:rPr lang="el-GR" b="1" dirty="0"/>
            </a:br>
            <a:r>
              <a:rPr lang="el-GR" b="1" dirty="0"/>
              <a:t>(480 – 323) π.Χ. </a:t>
            </a:r>
          </a:p>
        </p:txBody>
      </p:sp>
      <p:sp>
        <p:nvSpPr>
          <p:cNvPr id="3" name="Υπότιτλος 2"/>
          <p:cNvSpPr>
            <a:spLocks noGrp="1"/>
          </p:cNvSpPr>
          <p:nvPr>
            <p:ph type="subTitle" idx="1"/>
          </p:nvPr>
        </p:nvSpPr>
        <p:spPr/>
        <p:txBody>
          <a:bodyPr/>
          <a:lstStyle/>
          <a:p>
            <a:pPr algn="r"/>
            <a:r>
              <a:rPr lang="el-GR" b="1" dirty="0"/>
              <a:t>Στάθης Λεουτσάκος</a:t>
            </a:r>
          </a:p>
          <a:p>
            <a:pPr algn="r"/>
            <a:r>
              <a:rPr lang="el-GR" b="1" dirty="0"/>
              <a:t>1</a:t>
            </a:r>
            <a:r>
              <a:rPr lang="el-GR" b="1" baseline="30000" dirty="0"/>
              <a:t>ο</a:t>
            </a:r>
            <a:r>
              <a:rPr lang="el-GR" b="1" dirty="0"/>
              <a:t> Πρότυπο Γενικό Λύκειο Αθηνών - </a:t>
            </a:r>
            <a:r>
              <a:rPr lang="el-GR" b="1" dirty="0" err="1"/>
              <a:t>Γεννάδειο</a:t>
            </a:r>
            <a:endParaRPr lang="el-GR" b="1" dirty="0"/>
          </a:p>
        </p:txBody>
      </p:sp>
    </p:spTree>
    <p:extLst>
      <p:ext uri="{BB962C8B-B14F-4D97-AF65-F5344CB8AC3E}">
        <p14:creationId xmlns:p14="http://schemas.microsoft.com/office/powerpoint/2010/main" val="108823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35133"/>
          </a:xfrm>
        </p:spPr>
        <p:txBody>
          <a:bodyPr/>
          <a:lstStyle/>
          <a:p>
            <a:pPr algn="ctr"/>
            <a:r>
              <a:rPr lang="el-GR" b="1" dirty="0"/>
              <a:t>Οικονομία στην κλασική Αθήνα</a:t>
            </a:r>
          </a:p>
        </p:txBody>
      </p:sp>
      <p:sp>
        <p:nvSpPr>
          <p:cNvPr id="3" name="Θέση περιεχομένου 2"/>
          <p:cNvSpPr>
            <a:spLocks noGrp="1"/>
          </p:cNvSpPr>
          <p:nvPr>
            <p:ph idx="1"/>
          </p:nvPr>
        </p:nvSpPr>
        <p:spPr>
          <a:xfrm>
            <a:off x="2589212" y="1359243"/>
            <a:ext cx="8915400" cy="5090984"/>
          </a:xfrm>
        </p:spPr>
        <p:txBody>
          <a:bodyPr>
            <a:normAutofit lnSpcReduction="10000"/>
          </a:bodyPr>
          <a:lstStyle/>
          <a:p>
            <a:pPr algn="just"/>
            <a:r>
              <a:rPr lang="el-GR" b="1" dirty="0"/>
              <a:t>Εκμετάλλευση ορυχείων μετάλλου </a:t>
            </a:r>
            <a:r>
              <a:rPr lang="el-GR" dirty="0"/>
              <a:t>(π.χ. Λαύριο) με εκμίσθωση σε ιδιώτες</a:t>
            </a:r>
          </a:p>
          <a:p>
            <a:pPr algn="just"/>
            <a:r>
              <a:rPr lang="el-GR" b="1" dirty="0"/>
              <a:t>Άμεση φορολογία σε Αθηναίους πολίτες</a:t>
            </a:r>
            <a:r>
              <a:rPr lang="el-GR" dirty="0"/>
              <a:t>: </a:t>
            </a:r>
            <a:r>
              <a:rPr lang="el-GR" b="1" dirty="0">
                <a:solidFill>
                  <a:srgbClr val="FF0000"/>
                </a:solidFill>
              </a:rPr>
              <a:t>μόνο σε έκτακτες περιστάσεις </a:t>
            </a:r>
            <a:r>
              <a:rPr lang="el-GR" dirty="0"/>
              <a:t>(π.χ. πόλεμος)</a:t>
            </a:r>
          </a:p>
          <a:p>
            <a:pPr algn="just"/>
            <a:r>
              <a:rPr lang="el-GR" b="1" dirty="0"/>
              <a:t>Έκτακτες εισφορές </a:t>
            </a:r>
            <a:r>
              <a:rPr lang="el-GR" dirty="0"/>
              <a:t>(υποχρεωτικές και τιμητικές) με τον </a:t>
            </a:r>
            <a:r>
              <a:rPr lang="el-GR" b="1" dirty="0"/>
              <a:t>θεσμό της λειτουργίας </a:t>
            </a:r>
            <a:r>
              <a:rPr lang="el-GR" dirty="0"/>
              <a:t>= δαπάνες στρατιωτικών και θρησκευτικών εκδηλώσεων από πλούσιους πολίτες:</a:t>
            </a:r>
          </a:p>
          <a:p>
            <a:pPr algn="just">
              <a:buFont typeface="Wingdings" panose="05000000000000000000" pitchFamily="2" charset="2"/>
              <a:buChar char="§"/>
            </a:pPr>
            <a:r>
              <a:rPr lang="el-GR" b="1" dirty="0">
                <a:solidFill>
                  <a:srgbClr val="FF0000"/>
                </a:solidFill>
              </a:rPr>
              <a:t>Χορηγία</a:t>
            </a:r>
            <a:r>
              <a:rPr lang="el-GR" dirty="0">
                <a:solidFill>
                  <a:srgbClr val="FF0000"/>
                </a:solidFill>
              </a:rPr>
              <a:t> </a:t>
            </a:r>
            <a:r>
              <a:rPr lang="el-GR" dirty="0"/>
              <a:t>= διδασκαλία θεατρικού έργου</a:t>
            </a:r>
          </a:p>
          <a:p>
            <a:pPr algn="just">
              <a:buFont typeface="Wingdings" panose="05000000000000000000" pitchFamily="2" charset="2"/>
              <a:buChar char="§"/>
            </a:pPr>
            <a:r>
              <a:rPr lang="el-GR" b="1" dirty="0">
                <a:solidFill>
                  <a:srgbClr val="FF0000"/>
                </a:solidFill>
              </a:rPr>
              <a:t>Τριηραρχία</a:t>
            </a:r>
            <a:r>
              <a:rPr lang="el-GR" dirty="0">
                <a:solidFill>
                  <a:srgbClr val="FF0000"/>
                </a:solidFill>
              </a:rPr>
              <a:t> </a:t>
            </a:r>
            <a:r>
              <a:rPr lang="el-GR" dirty="0"/>
              <a:t>= συντήρηση και εξοπλισμός </a:t>
            </a:r>
            <a:r>
              <a:rPr lang="el-GR" dirty="0" err="1"/>
              <a:t>τριήρους</a:t>
            </a:r>
            <a:endParaRPr lang="el-GR" dirty="0"/>
          </a:p>
          <a:p>
            <a:pPr algn="just">
              <a:buFont typeface="Wingdings" panose="05000000000000000000" pitchFamily="2" charset="2"/>
              <a:buChar char="§"/>
            </a:pPr>
            <a:r>
              <a:rPr lang="el-GR" b="1" dirty="0" err="1">
                <a:solidFill>
                  <a:srgbClr val="FF0000"/>
                </a:solidFill>
              </a:rPr>
              <a:t>Αρχιθεωρία</a:t>
            </a:r>
            <a:r>
              <a:rPr lang="el-GR" dirty="0">
                <a:solidFill>
                  <a:srgbClr val="FF0000"/>
                </a:solidFill>
              </a:rPr>
              <a:t> </a:t>
            </a:r>
            <a:r>
              <a:rPr lang="el-GR" dirty="0"/>
              <a:t>= έξοδα αποστολής σε πανελλήνιες γιορτές</a:t>
            </a:r>
          </a:p>
          <a:p>
            <a:pPr algn="just">
              <a:buFont typeface="Wingdings" panose="05000000000000000000" pitchFamily="2" charset="2"/>
              <a:buChar char="§"/>
            </a:pPr>
            <a:r>
              <a:rPr lang="el-GR" b="1" dirty="0">
                <a:solidFill>
                  <a:srgbClr val="FF0000"/>
                </a:solidFill>
              </a:rPr>
              <a:t>Εστίαση</a:t>
            </a:r>
            <a:r>
              <a:rPr lang="el-GR" dirty="0">
                <a:solidFill>
                  <a:srgbClr val="FF0000"/>
                </a:solidFill>
              </a:rPr>
              <a:t> </a:t>
            </a:r>
            <a:r>
              <a:rPr lang="el-GR" dirty="0"/>
              <a:t>= έξοδα δείπνου μιας φυλής σε θρησκευτικές γιορτές</a:t>
            </a:r>
          </a:p>
          <a:p>
            <a:pPr algn="just">
              <a:buFont typeface="Wingdings" panose="05000000000000000000" pitchFamily="2" charset="2"/>
              <a:buChar char="§"/>
            </a:pPr>
            <a:r>
              <a:rPr lang="el-GR" b="1" dirty="0" err="1">
                <a:solidFill>
                  <a:srgbClr val="FF0000"/>
                </a:solidFill>
              </a:rPr>
              <a:t>Γυμνασιαρχία</a:t>
            </a:r>
            <a:r>
              <a:rPr lang="el-GR" dirty="0">
                <a:solidFill>
                  <a:srgbClr val="FF0000"/>
                </a:solidFill>
              </a:rPr>
              <a:t> </a:t>
            </a:r>
            <a:r>
              <a:rPr lang="el-GR" dirty="0"/>
              <a:t>= έξοδα για αγώνες λαμπαδηδρομίας στα </a:t>
            </a:r>
            <a:r>
              <a:rPr lang="el-GR" dirty="0" err="1"/>
              <a:t>Παναθήναια</a:t>
            </a:r>
            <a:endParaRPr lang="el-GR" dirty="0"/>
          </a:p>
          <a:p>
            <a:pPr algn="just"/>
            <a:r>
              <a:rPr lang="el-GR" b="1" dirty="0"/>
              <a:t>Φορολογία σε μέτοικους </a:t>
            </a:r>
            <a:r>
              <a:rPr lang="el-GR" dirty="0"/>
              <a:t>(12 δραχμές σε άνδρες/ 6 σε γυναίκες με εισόδημα)</a:t>
            </a:r>
          </a:p>
          <a:p>
            <a:pPr algn="just"/>
            <a:r>
              <a:rPr lang="el-GR" b="1" dirty="0"/>
              <a:t>Έμμεση φορολογία για εξαγωγές και εισαγωγές προϊόντων</a:t>
            </a:r>
          </a:p>
          <a:p>
            <a:pPr algn="just"/>
            <a:r>
              <a:rPr lang="el-GR" b="1" dirty="0"/>
              <a:t>Εισφορές συμμάχων σε Αθήνα </a:t>
            </a:r>
            <a:r>
              <a:rPr lang="el-GR" dirty="0"/>
              <a:t>(τακτικές και έκτακτες υπό μορφή πολεμικής αποζημίωσης σε χρήματα ή πλοία)</a:t>
            </a:r>
          </a:p>
        </p:txBody>
      </p:sp>
    </p:spTree>
    <p:extLst>
      <p:ext uri="{BB962C8B-B14F-4D97-AF65-F5344CB8AC3E}">
        <p14:creationId xmlns:p14="http://schemas.microsoft.com/office/powerpoint/2010/main" val="57085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t>Πελοποννησιακός πόλεμος</a:t>
            </a:r>
          </a:p>
        </p:txBody>
      </p:sp>
      <p:sp>
        <p:nvSpPr>
          <p:cNvPr id="3" name="Θέση περιεχομένου 2"/>
          <p:cNvSpPr>
            <a:spLocks noGrp="1"/>
          </p:cNvSpPr>
          <p:nvPr>
            <p:ph idx="1"/>
          </p:nvPr>
        </p:nvSpPr>
        <p:spPr>
          <a:xfrm>
            <a:off x="2370338" y="1540189"/>
            <a:ext cx="8974155" cy="4825100"/>
          </a:xfrm>
        </p:spPr>
        <p:txBody>
          <a:bodyPr>
            <a:normAutofit/>
          </a:bodyPr>
          <a:lstStyle/>
          <a:p>
            <a:pPr algn="just"/>
            <a:r>
              <a:rPr lang="el-GR" sz="2400" b="1" dirty="0">
                <a:solidFill>
                  <a:srgbClr val="FF0000"/>
                </a:solidFill>
              </a:rPr>
              <a:t>431- 404 π.Χ.:</a:t>
            </a:r>
            <a:r>
              <a:rPr lang="el-GR" sz="2400" b="1" dirty="0"/>
              <a:t> εμφύλιος με την ανάμιξη των Περσών</a:t>
            </a:r>
          </a:p>
          <a:p>
            <a:pPr algn="just"/>
            <a:r>
              <a:rPr lang="el-GR" sz="2400" b="1" dirty="0">
                <a:solidFill>
                  <a:srgbClr val="FF0000"/>
                </a:solidFill>
              </a:rPr>
              <a:t>Διαφορές Αθηναίων – Σπαρτιατών: </a:t>
            </a:r>
            <a:r>
              <a:rPr lang="el-GR" sz="2400" b="1" dirty="0"/>
              <a:t>φυλετική, πολιτική, τρόπου ζωής</a:t>
            </a:r>
          </a:p>
          <a:p>
            <a:pPr algn="just"/>
            <a:r>
              <a:rPr lang="el-GR" sz="2400" b="1" dirty="0">
                <a:solidFill>
                  <a:srgbClr val="FF0000"/>
                </a:solidFill>
              </a:rPr>
              <a:t>Βασικό αίτιο: </a:t>
            </a:r>
            <a:r>
              <a:rPr lang="el-GR" sz="2400" b="1" dirty="0"/>
              <a:t>η αυξανόμενη δύναμη της Αθήνας</a:t>
            </a:r>
            <a:endParaRPr lang="el-GR" sz="2400" dirty="0"/>
          </a:p>
          <a:p>
            <a:pPr algn="just"/>
            <a:r>
              <a:rPr lang="el-GR" sz="2400" b="1" dirty="0">
                <a:solidFill>
                  <a:srgbClr val="FF0000"/>
                </a:solidFill>
              </a:rPr>
              <a:t>Ιστορικοί: </a:t>
            </a:r>
            <a:r>
              <a:rPr lang="el-GR" sz="2400" b="1" dirty="0"/>
              <a:t>Ξενοφώντας και Θουκυδίδης</a:t>
            </a:r>
          </a:p>
          <a:p>
            <a:pPr algn="just"/>
            <a:r>
              <a:rPr lang="el-GR" sz="2400" b="1" dirty="0">
                <a:solidFill>
                  <a:srgbClr val="FF0000"/>
                </a:solidFill>
              </a:rPr>
              <a:t>Περίοδοι πολέμου: </a:t>
            </a:r>
            <a:r>
              <a:rPr lang="el-GR" sz="2400" b="1" dirty="0" err="1"/>
              <a:t>Αρχιδάμειος</a:t>
            </a:r>
            <a:r>
              <a:rPr lang="el-GR" sz="2400" b="1" dirty="0"/>
              <a:t> ή Δεκαετής, Σικελική εκστρατεία και </a:t>
            </a:r>
            <a:r>
              <a:rPr lang="el-GR" sz="2400" b="1" dirty="0" err="1"/>
              <a:t>Δεκελεικός</a:t>
            </a:r>
            <a:r>
              <a:rPr lang="el-GR" sz="2400" b="1" dirty="0"/>
              <a:t> ή Ιωνικός πόλεμος</a:t>
            </a:r>
          </a:p>
          <a:p>
            <a:pPr algn="just"/>
            <a:r>
              <a:rPr lang="el-GR" sz="2400" b="1" dirty="0">
                <a:solidFill>
                  <a:srgbClr val="FF0000"/>
                </a:solidFill>
              </a:rPr>
              <a:t>404 </a:t>
            </a:r>
            <a:r>
              <a:rPr lang="el-GR" sz="2400" b="1" dirty="0" err="1">
                <a:solidFill>
                  <a:srgbClr val="FF0000"/>
                </a:solidFill>
              </a:rPr>
              <a:t>π.Χ</a:t>
            </a:r>
            <a:r>
              <a:rPr lang="el-GR" sz="2400" b="1" dirty="0">
                <a:solidFill>
                  <a:srgbClr val="FF0000"/>
                </a:solidFill>
              </a:rPr>
              <a:t>:</a:t>
            </a:r>
            <a:r>
              <a:rPr lang="el-GR" sz="2400" dirty="0"/>
              <a:t> </a:t>
            </a:r>
            <a:r>
              <a:rPr lang="el-GR" sz="2400" b="1" dirty="0"/>
              <a:t>ήττα Αθηναίων και σπαρτιατική ηγεμονία</a:t>
            </a:r>
          </a:p>
          <a:p>
            <a:endParaRPr lang="el-GR" dirty="0"/>
          </a:p>
          <a:p>
            <a:endParaRPr lang="el-GR" dirty="0"/>
          </a:p>
        </p:txBody>
      </p:sp>
    </p:spTree>
    <p:extLst>
      <p:ext uri="{BB962C8B-B14F-4D97-AF65-F5344CB8AC3E}">
        <p14:creationId xmlns:p14="http://schemas.microsoft.com/office/powerpoint/2010/main" val="2699414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1230A0-F20F-03F0-A845-868EDC30DD09}"/>
              </a:ext>
            </a:extLst>
          </p:cNvPr>
          <p:cNvSpPr>
            <a:spLocks noGrp="1"/>
          </p:cNvSpPr>
          <p:nvPr>
            <p:ph type="title"/>
          </p:nvPr>
        </p:nvSpPr>
        <p:spPr/>
        <p:txBody>
          <a:bodyPr/>
          <a:lstStyle/>
          <a:p>
            <a:pPr algn="ctr"/>
            <a:r>
              <a:rPr lang="el-GR" b="1" dirty="0"/>
              <a:t>Συνέπειες Πελοποννησιακού πολέμου</a:t>
            </a:r>
          </a:p>
        </p:txBody>
      </p:sp>
      <p:sp>
        <p:nvSpPr>
          <p:cNvPr id="3" name="Θέση περιεχομένου 2">
            <a:extLst>
              <a:ext uri="{FF2B5EF4-FFF2-40B4-BE49-F238E27FC236}">
                <a16:creationId xmlns:a16="http://schemas.microsoft.com/office/drawing/2014/main" id="{FD0B0E6B-4B07-141A-8861-57313DBDD1F0}"/>
              </a:ext>
            </a:extLst>
          </p:cNvPr>
          <p:cNvSpPr>
            <a:spLocks noGrp="1"/>
          </p:cNvSpPr>
          <p:nvPr>
            <p:ph idx="1"/>
          </p:nvPr>
        </p:nvSpPr>
        <p:spPr>
          <a:xfrm>
            <a:off x="2589212" y="1423387"/>
            <a:ext cx="8915400" cy="3777622"/>
          </a:xfrm>
        </p:spPr>
        <p:txBody>
          <a:bodyPr>
            <a:normAutofit/>
          </a:bodyPr>
          <a:lstStyle/>
          <a:p>
            <a:pPr algn="just"/>
            <a:r>
              <a:rPr lang="el-GR" sz="2400" b="1" dirty="0"/>
              <a:t>Εξοντωτικός για ελληνικές πόλεις </a:t>
            </a:r>
            <a:r>
              <a:rPr lang="el-GR" sz="2400" dirty="0"/>
              <a:t>(π.χ. </a:t>
            </a:r>
            <a:r>
              <a:rPr lang="el-GR" sz="2400" dirty="0" err="1"/>
              <a:t>Πλαταιές</a:t>
            </a:r>
            <a:r>
              <a:rPr lang="el-GR" sz="2400" dirty="0"/>
              <a:t>, Μήλο κ.ά.)</a:t>
            </a:r>
          </a:p>
          <a:p>
            <a:pPr algn="just"/>
            <a:r>
              <a:rPr lang="el-GR" sz="2400" b="1" dirty="0"/>
              <a:t>Υλικές καταστροφές </a:t>
            </a:r>
          </a:p>
          <a:p>
            <a:pPr algn="just"/>
            <a:r>
              <a:rPr lang="el-GR" sz="2400" b="1" dirty="0"/>
              <a:t>Εξαχρείωση ανθρώπων</a:t>
            </a:r>
          </a:p>
          <a:p>
            <a:pPr algn="just"/>
            <a:r>
              <a:rPr lang="el-GR" sz="2400" b="1" dirty="0"/>
              <a:t>Ανάμειξη Περσών στα εσωτερικά των Ελλήνων</a:t>
            </a:r>
          </a:p>
          <a:p>
            <a:pPr algn="just"/>
            <a:r>
              <a:rPr lang="el-GR" sz="2400" b="1" dirty="0"/>
              <a:t>Ήττα Αθηναίων</a:t>
            </a:r>
          </a:p>
          <a:p>
            <a:pPr algn="just"/>
            <a:r>
              <a:rPr lang="el-GR" sz="2400" b="1" dirty="0">
                <a:solidFill>
                  <a:srgbClr val="FF0000"/>
                </a:solidFill>
              </a:rPr>
              <a:t>404 π.Χ.: </a:t>
            </a:r>
            <a:r>
              <a:rPr lang="el-GR" sz="2400" b="1" dirty="0"/>
              <a:t>Σπαρτιατική ηγεμονία</a:t>
            </a:r>
            <a:endParaRPr lang="el-GR" sz="2400" dirty="0"/>
          </a:p>
        </p:txBody>
      </p:sp>
    </p:spTree>
    <p:extLst>
      <p:ext uri="{BB962C8B-B14F-4D97-AF65-F5344CB8AC3E}">
        <p14:creationId xmlns:p14="http://schemas.microsoft.com/office/powerpoint/2010/main" val="1715874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801036"/>
          </a:xfrm>
        </p:spPr>
        <p:txBody>
          <a:bodyPr/>
          <a:lstStyle/>
          <a:p>
            <a:pPr algn="ctr"/>
            <a:r>
              <a:rPr lang="el-GR" b="1" dirty="0"/>
              <a:t>Αίτια παρακμής πόλεων - κρατών</a:t>
            </a:r>
          </a:p>
        </p:txBody>
      </p:sp>
      <p:sp>
        <p:nvSpPr>
          <p:cNvPr id="3" name="Θέση περιεχομένου 2"/>
          <p:cNvSpPr>
            <a:spLocks noGrp="1"/>
          </p:cNvSpPr>
          <p:nvPr>
            <p:ph idx="1"/>
          </p:nvPr>
        </p:nvSpPr>
        <p:spPr>
          <a:xfrm>
            <a:off x="2589212" y="1425146"/>
            <a:ext cx="8915400" cy="4486076"/>
          </a:xfrm>
        </p:spPr>
        <p:txBody>
          <a:bodyPr>
            <a:normAutofit fontScale="92500" lnSpcReduction="10000"/>
          </a:bodyPr>
          <a:lstStyle/>
          <a:p>
            <a:pPr marL="0" indent="0" algn="ctr">
              <a:buNone/>
            </a:pPr>
            <a:r>
              <a:rPr lang="el-GR" sz="3200" b="1" dirty="0">
                <a:solidFill>
                  <a:srgbClr val="FF0000"/>
                </a:solidFill>
              </a:rPr>
              <a:t>4</a:t>
            </a:r>
            <a:r>
              <a:rPr lang="el-GR" sz="3200" b="1" baseline="30000" dirty="0">
                <a:solidFill>
                  <a:srgbClr val="FF0000"/>
                </a:solidFill>
              </a:rPr>
              <a:t>ος </a:t>
            </a:r>
            <a:r>
              <a:rPr lang="el-GR" sz="3200" b="1" dirty="0">
                <a:solidFill>
                  <a:srgbClr val="FF0000"/>
                </a:solidFill>
              </a:rPr>
              <a:t>αιώνας π.Χ. </a:t>
            </a:r>
          </a:p>
          <a:p>
            <a:pPr algn="just"/>
            <a:r>
              <a:rPr lang="el-GR" sz="3200" b="1" dirty="0"/>
              <a:t>Οικονομικά προβλήματα</a:t>
            </a:r>
          </a:p>
          <a:p>
            <a:pPr algn="just"/>
            <a:r>
              <a:rPr lang="el-GR" sz="3200" dirty="0"/>
              <a:t>Ανταγωνισμός και </a:t>
            </a:r>
            <a:r>
              <a:rPr lang="el-GR" sz="3200" b="1" dirty="0"/>
              <a:t>συγκρούσεις </a:t>
            </a:r>
            <a:r>
              <a:rPr lang="el-GR" sz="3200" dirty="0"/>
              <a:t>μεταξύ πόλεων-κρατών</a:t>
            </a:r>
          </a:p>
          <a:p>
            <a:pPr algn="just"/>
            <a:r>
              <a:rPr lang="el-GR" sz="3200" b="1" dirty="0"/>
              <a:t>Παρεμβάσεις των Περσών </a:t>
            </a:r>
            <a:r>
              <a:rPr lang="el-GR" sz="3200" dirty="0"/>
              <a:t>(διχόνοια </a:t>
            </a:r>
            <a:r>
              <a:rPr lang="el-GR" sz="3200" dirty="0" err="1"/>
              <a:t>Ελλή-νων</a:t>
            </a:r>
            <a:r>
              <a:rPr lang="el-GR" sz="3200" dirty="0"/>
              <a:t>)</a:t>
            </a:r>
          </a:p>
          <a:p>
            <a:pPr algn="just"/>
            <a:r>
              <a:rPr lang="el-GR" sz="3200" dirty="0"/>
              <a:t>Δημιουργία της </a:t>
            </a:r>
            <a:r>
              <a:rPr lang="el-GR" sz="3200" b="1" dirty="0"/>
              <a:t>Αυτοκρατορίας του Μ. Αλεξάνδρου </a:t>
            </a:r>
            <a:r>
              <a:rPr lang="el-GR" sz="3200" dirty="0"/>
              <a:t>– το πέρασμα στην Ελληνιστική εποχή των απολυταρχικών καθεστώτων </a:t>
            </a:r>
          </a:p>
        </p:txBody>
      </p:sp>
    </p:spTree>
    <p:extLst>
      <p:ext uri="{BB962C8B-B14F-4D97-AF65-F5344CB8AC3E}">
        <p14:creationId xmlns:p14="http://schemas.microsoft.com/office/powerpoint/2010/main" val="1273600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F8DB29-D7AA-9876-E5A6-C8EE6208B073}"/>
              </a:ext>
            </a:extLst>
          </p:cNvPr>
          <p:cNvSpPr>
            <a:spLocks noGrp="1"/>
          </p:cNvSpPr>
          <p:nvPr>
            <p:ph type="title"/>
          </p:nvPr>
        </p:nvSpPr>
        <p:spPr/>
        <p:txBody>
          <a:bodyPr/>
          <a:lstStyle/>
          <a:p>
            <a:pPr algn="ctr"/>
            <a:r>
              <a:rPr lang="el-GR" b="1" dirty="0"/>
              <a:t>Βοιωτικός ή Κορινθιακός πόλεμος</a:t>
            </a:r>
          </a:p>
        </p:txBody>
      </p:sp>
      <p:sp>
        <p:nvSpPr>
          <p:cNvPr id="3" name="Θέση περιεχομένου 2">
            <a:extLst>
              <a:ext uri="{FF2B5EF4-FFF2-40B4-BE49-F238E27FC236}">
                <a16:creationId xmlns:a16="http://schemas.microsoft.com/office/drawing/2014/main" id="{949CE668-ACD2-58EF-886A-F9C30D3C7338}"/>
              </a:ext>
            </a:extLst>
          </p:cNvPr>
          <p:cNvSpPr>
            <a:spLocks noGrp="1"/>
          </p:cNvSpPr>
          <p:nvPr>
            <p:ph idx="1"/>
          </p:nvPr>
        </p:nvSpPr>
        <p:spPr>
          <a:xfrm>
            <a:off x="2589212" y="1589103"/>
            <a:ext cx="8915400" cy="4322119"/>
          </a:xfrm>
        </p:spPr>
        <p:txBody>
          <a:bodyPr>
            <a:normAutofit/>
          </a:bodyPr>
          <a:lstStyle/>
          <a:p>
            <a:pPr marL="0" indent="0" algn="ctr">
              <a:buNone/>
            </a:pPr>
            <a:r>
              <a:rPr lang="el-GR" sz="2800" b="1" dirty="0">
                <a:solidFill>
                  <a:srgbClr val="FF0000"/>
                </a:solidFill>
              </a:rPr>
              <a:t>395-386 π.Χ. </a:t>
            </a:r>
          </a:p>
          <a:p>
            <a:pPr algn="just"/>
            <a:r>
              <a:rPr lang="el-GR" sz="2800" b="1" dirty="0"/>
              <a:t>Σπάρτη κατά Αθήνας, Θήβας, Κορίνθου και Άργους</a:t>
            </a:r>
          </a:p>
        </p:txBody>
      </p:sp>
    </p:spTree>
    <p:extLst>
      <p:ext uri="{BB962C8B-B14F-4D97-AF65-F5344CB8AC3E}">
        <p14:creationId xmlns:p14="http://schemas.microsoft.com/office/powerpoint/2010/main" val="130271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D4F8D8-5C25-038E-392F-EA3480BC73FD}"/>
              </a:ext>
            </a:extLst>
          </p:cNvPr>
          <p:cNvSpPr>
            <a:spLocks noGrp="1"/>
          </p:cNvSpPr>
          <p:nvPr>
            <p:ph type="title"/>
          </p:nvPr>
        </p:nvSpPr>
        <p:spPr>
          <a:xfrm>
            <a:off x="2592925" y="624110"/>
            <a:ext cx="8911687" cy="938360"/>
          </a:xfrm>
        </p:spPr>
        <p:txBody>
          <a:bodyPr/>
          <a:lstStyle/>
          <a:p>
            <a:pPr algn="ctr"/>
            <a:r>
              <a:rPr lang="el-GR" b="1" dirty="0"/>
              <a:t>Βασίλειος ή </a:t>
            </a:r>
            <a:r>
              <a:rPr lang="el-GR" b="1" dirty="0" err="1"/>
              <a:t>Ανταλκίδειος</a:t>
            </a:r>
            <a:r>
              <a:rPr lang="el-GR" b="1" dirty="0"/>
              <a:t> ειρήνη</a:t>
            </a:r>
          </a:p>
        </p:txBody>
      </p:sp>
      <p:sp>
        <p:nvSpPr>
          <p:cNvPr id="3" name="Θέση περιεχομένου 2">
            <a:extLst>
              <a:ext uri="{FF2B5EF4-FFF2-40B4-BE49-F238E27FC236}">
                <a16:creationId xmlns:a16="http://schemas.microsoft.com/office/drawing/2014/main" id="{6120886E-B47F-5603-2BC1-B61823557AB2}"/>
              </a:ext>
            </a:extLst>
          </p:cNvPr>
          <p:cNvSpPr>
            <a:spLocks noGrp="1"/>
          </p:cNvSpPr>
          <p:nvPr>
            <p:ph idx="1"/>
          </p:nvPr>
        </p:nvSpPr>
        <p:spPr>
          <a:xfrm>
            <a:off x="2589212" y="1562470"/>
            <a:ext cx="8915400" cy="4348752"/>
          </a:xfrm>
        </p:spPr>
        <p:txBody>
          <a:bodyPr>
            <a:normAutofit/>
          </a:bodyPr>
          <a:lstStyle/>
          <a:p>
            <a:pPr marL="0" indent="0" algn="ctr">
              <a:buNone/>
            </a:pPr>
            <a:r>
              <a:rPr lang="el-GR" sz="2400" b="1" dirty="0">
                <a:solidFill>
                  <a:srgbClr val="FF0000"/>
                </a:solidFill>
              </a:rPr>
              <a:t>Τέλος του Βοιωτικού ή Κορινθιακού πολέμου</a:t>
            </a:r>
          </a:p>
          <a:p>
            <a:pPr algn="just"/>
            <a:r>
              <a:rPr lang="el-GR" sz="2400" b="1" dirty="0"/>
              <a:t>Μειωτική ειρήνη για τους Έλληνες</a:t>
            </a:r>
          </a:p>
          <a:p>
            <a:pPr algn="just"/>
            <a:r>
              <a:rPr lang="el-GR" sz="2400" b="1" dirty="0"/>
              <a:t>Συμφωνία Σπαρτιατών και Περσών </a:t>
            </a:r>
          </a:p>
          <a:p>
            <a:pPr algn="just"/>
            <a:r>
              <a:rPr lang="el-GR" sz="2400" b="1" dirty="0"/>
              <a:t>Παράδοση ελληνικών πόλεων Μ. Ασίας και Κύπρου σε Πέρσες</a:t>
            </a:r>
          </a:p>
          <a:p>
            <a:pPr algn="just"/>
            <a:r>
              <a:rPr lang="el-GR" sz="2400" b="1" dirty="0"/>
              <a:t>Αυτονομία ελληνικών πόλεων (εξαίρεση Ίμβρου, Λήμνου και Σκύρου που παρέμειναν σε Αθηναίους)</a:t>
            </a:r>
          </a:p>
          <a:p>
            <a:pPr algn="just"/>
            <a:r>
              <a:rPr lang="el-GR" sz="2400" b="1" dirty="0"/>
              <a:t>Αθηναίοι: τοποτηρητές της ειρήνης και όργανα περσικής πολιτικής</a:t>
            </a:r>
          </a:p>
        </p:txBody>
      </p:sp>
    </p:spTree>
    <p:extLst>
      <p:ext uri="{BB962C8B-B14F-4D97-AF65-F5344CB8AC3E}">
        <p14:creationId xmlns:p14="http://schemas.microsoft.com/office/powerpoint/2010/main" val="602348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6BCA4E-899E-F9D9-7677-E9CCA4BABBEA}"/>
              </a:ext>
            </a:extLst>
          </p:cNvPr>
          <p:cNvSpPr>
            <a:spLocks noGrp="1"/>
          </p:cNvSpPr>
          <p:nvPr>
            <p:ph type="title"/>
          </p:nvPr>
        </p:nvSpPr>
        <p:spPr>
          <a:xfrm>
            <a:off x="2592925" y="624110"/>
            <a:ext cx="8911687" cy="831828"/>
          </a:xfrm>
        </p:spPr>
        <p:txBody>
          <a:bodyPr/>
          <a:lstStyle/>
          <a:p>
            <a:pPr algn="ctr"/>
            <a:r>
              <a:rPr lang="el-GR" b="1" dirty="0"/>
              <a:t>Θηβαϊκή ηγεμονία </a:t>
            </a:r>
          </a:p>
        </p:txBody>
      </p:sp>
      <p:sp>
        <p:nvSpPr>
          <p:cNvPr id="3" name="Θέση περιεχομένου 2">
            <a:extLst>
              <a:ext uri="{FF2B5EF4-FFF2-40B4-BE49-F238E27FC236}">
                <a16:creationId xmlns:a16="http://schemas.microsoft.com/office/drawing/2014/main" id="{0021CDB0-35F8-30AA-9B31-C3929CB4353F}"/>
              </a:ext>
            </a:extLst>
          </p:cNvPr>
          <p:cNvSpPr>
            <a:spLocks noGrp="1"/>
          </p:cNvSpPr>
          <p:nvPr>
            <p:ph idx="1"/>
          </p:nvPr>
        </p:nvSpPr>
        <p:spPr>
          <a:xfrm>
            <a:off x="2589212" y="1387876"/>
            <a:ext cx="8915400" cy="3777622"/>
          </a:xfrm>
        </p:spPr>
        <p:txBody>
          <a:bodyPr/>
          <a:lstStyle/>
          <a:p>
            <a:pPr algn="just"/>
            <a:r>
              <a:rPr lang="el-GR" sz="2800" b="1" dirty="0">
                <a:solidFill>
                  <a:srgbClr val="FF0000"/>
                </a:solidFill>
              </a:rPr>
              <a:t>371 (Λεύκτρα): </a:t>
            </a:r>
            <a:r>
              <a:rPr lang="el-GR" sz="2800" b="1" dirty="0"/>
              <a:t>άνοδος Θηβαίων στην εξουσία</a:t>
            </a:r>
          </a:p>
          <a:p>
            <a:pPr algn="just"/>
            <a:r>
              <a:rPr lang="el-GR" sz="2800" b="1" dirty="0">
                <a:solidFill>
                  <a:srgbClr val="FF0000"/>
                </a:solidFill>
              </a:rPr>
              <a:t>362 π.Χ. (</a:t>
            </a:r>
            <a:r>
              <a:rPr lang="el-GR" sz="2800" b="1" dirty="0" err="1">
                <a:solidFill>
                  <a:srgbClr val="FF0000"/>
                </a:solidFill>
              </a:rPr>
              <a:t>Μαντίνεια</a:t>
            </a:r>
            <a:r>
              <a:rPr lang="el-GR" sz="2800" b="1" dirty="0">
                <a:solidFill>
                  <a:srgbClr val="FF0000"/>
                </a:solidFill>
              </a:rPr>
              <a:t>): </a:t>
            </a:r>
            <a:r>
              <a:rPr lang="el-GR" sz="2800" b="1" dirty="0"/>
              <a:t>τέλος Θηβαϊκής ηγεμονίας</a:t>
            </a:r>
          </a:p>
          <a:p>
            <a:pPr marL="0" indent="0">
              <a:buNone/>
            </a:pPr>
            <a:endParaRPr lang="el-GR" dirty="0"/>
          </a:p>
        </p:txBody>
      </p:sp>
    </p:spTree>
    <p:extLst>
      <p:ext uri="{BB962C8B-B14F-4D97-AF65-F5344CB8AC3E}">
        <p14:creationId xmlns:p14="http://schemas.microsoft.com/office/powerpoint/2010/main" val="2642278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6BCA4E-899E-F9D9-7677-E9CCA4BABBEA}"/>
              </a:ext>
            </a:extLst>
          </p:cNvPr>
          <p:cNvSpPr>
            <a:spLocks noGrp="1"/>
          </p:cNvSpPr>
          <p:nvPr>
            <p:ph type="title"/>
          </p:nvPr>
        </p:nvSpPr>
        <p:spPr>
          <a:xfrm>
            <a:off x="2592925" y="624110"/>
            <a:ext cx="8911687" cy="831828"/>
          </a:xfrm>
        </p:spPr>
        <p:txBody>
          <a:bodyPr/>
          <a:lstStyle/>
          <a:p>
            <a:pPr algn="ctr"/>
            <a:r>
              <a:rPr lang="el-GR" b="1" dirty="0"/>
              <a:t>Πανελλήνια ιδέα</a:t>
            </a:r>
          </a:p>
        </p:txBody>
      </p:sp>
      <p:sp>
        <p:nvSpPr>
          <p:cNvPr id="3" name="Θέση περιεχομένου 2">
            <a:extLst>
              <a:ext uri="{FF2B5EF4-FFF2-40B4-BE49-F238E27FC236}">
                <a16:creationId xmlns:a16="http://schemas.microsoft.com/office/drawing/2014/main" id="{0021CDB0-35F8-30AA-9B31-C3929CB4353F}"/>
              </a:ext>
            </a:extLst>
          </p:cNvPr>
          <p:cNvSpPr>
            <a:spLocks noGrp="1"/>
          </p:cNvSpPr>
          <p:nvPr>
            <p:ph idx="1"/>
          </p:nvPr>
        </p:nvSpPr>
        <p:spPr>
          <a:xfrm>
            <a:off x="2589212" y="1334610"/>
            <a:ext cx="8915400" cy="3777622"/>
          </a:xfrm>
        </p:spPr>
        <p:txBody>
          <a:bodyPr>
            <a:normAutofit fontScale="92500" lnSpcReduction="20000"/>
          </a:bodyPr>
          <a:lstStyle/>
          <a:p>
            <a:pPr marL="0" indent="0" algn="ctr">
              <a:buNone/>
            </a:pPr>
            <a:r>
              <a:rPr lang="el-GR" sz="2800" b="1" dirty="0">
                <a:solidFill>
                  <a:srgbClr val="FF0000"/>
                </a:solidFill>
              </a:rPr>
              <a:t>Πολιτική έκφραση για το ποιος θα ηγηθεί του αγώνα των Ελλήνων κατά των Περσών</a:t>
            </a:r>
          </a:p>
          <a:p>
            <a:pPr marL="0" indent="0" algn="ctr">
              <a:buNone/>
            </a:pPr>
            <a:endParaRPr lang="el-GR" sz="2800" b="1" dirty="0">
              <a:solidFill>
                <a:srgbClr val="FF0000"/>
              </a:solidFill>
            </a:endParaRPr>
          </a:p>
          <a:p>
            <a:pPr algn="just"/>
            <a:r>
              <a:rPr lang="el-GR" sz="2800" b="1" dirty="0">
                <a:solidFill>
                  <a:srgbClr val="FF0000"/>
                </a:solidFill>
              </a:rPr>
              <a:t>1</a:t>
            </a:r>
            <a:r>
              <a:rPr lang="el-GR" sz="2800" b="1" baseline="30000" dirty="0">
                <a:solidFill>
                  <a:srgbClr val="FF0000"/>
                </a:solidFill>
              </a:rPr>
              <a:t>η</a:t>
            </a:r>
            <a:r>
              <a:rPr lang="el-GR" sz="2800" b="1" dirty="0">
                <a:solidFill>
                  <a:srgbClr val="FF0000"/>
                </a:solidFill>
              </a:rPr>
              <a:t> διατύπωση: </a:t>
            </a:r>
            <a:r>
              <a:rPr lang="el-GR" sz="2800" dirty="0">
                <a:solidFill>
                  <a:schemeClr val="tx1"/>
                </a:solidFill>
              </a:rPr>
              <a:t>σοφιστής </a:t>
            </a:r>
            <a:r>
              <a:rPr lang="el-GR" sz="2800" b="1" dirty="0">
                <a:solidFill>
                  <a:schemeClr val="tx1"/>
                </a:solidFill>
              </a:rPr>
              <a:t>Γοργίας</a:t>
            </a:r>
            <a:r>
              <a:rPr lang="el-GR" sz="2800" dirty="0">
                <a:solidFill>
                  <a:schemeClr val="tx1"/>
                </a:solidFill>
              </a:rPr>
              <a:t> (5</a:t>
            </a:r>
            <a:r>
              <a:rPr lang="el-GR" sz="2800" baseline="30000" dirty="0">
                <a:solidFill>
                  <a:schemeClr val="tx1"/>
                </a:solidFill>
              </a:rPr>
              <a:t>ος</a:t>
            </a:r>
            <a:r>
              <a:rPr lang="el-GR" sz="2800" dirty="0">
                <a:solidFill>
                  <a:schemeClr val="tx1"/>
                </a:solidFill>
              </a:rPr>
              <a:t> αιώνας)</a:t>
            </a:r>
          </a:p>
          <a:p>
            <a:pPr algn="just"/>
            <a:r>
              <a:rPr lang="el-GR" sz="2800" b="1" dirty="0">
                <a:solidFill>
                  <a:srgbClr val="FF0000"/>
                </a:solidFill>
              </a:rPr>
              <a:t>Κύριος εκφραστής: </a:t>
            </a:r>
            <a:r>
              <a:rPr lang="el-GR" sz="2800" dirty="0">
                <a:solidFill>
                  <a:schemeClr val="tx1"/>
                </a:solidFill>
              </a:rPr>
              <a:t>ρήτορας </a:t>
            </a:r>
            <a:r>
              <a:rPr lang="el-GR" sz="2800" b="1" dirty="0">
                <a:solidFill>
                  <a:schemeClr val="tx1"/>
                </a:solidFill>
              </a:rPr>
              <a:t>Ισοκράτης</a:t>
            </a:r>
            <a:r>
              <a:rPr lang="el-GR" sz="2800" dirty="0">
                <a:solidFill>
                  <a:schemeClr val="tx1"/>
                </a:solidFill>
              </a:rPr>
              <a:t> (</a:t>
            </a:r>
            <a:r>
              <a:rPr lang="el-GR" sz="2800" dirty="0" err="1">
                <a:solidFill>
                  <a:schemeClr val="tx1"/>
                </a:solidFill>
              </a:rPr>
              <a:t>ανάλη-ψη</a:t>
            </a:r>
            <a:r>
              <a:rPr lang="el-GR" sz="2800" dirty="0">
                <a:solidFill>
                  <a:schemeClr val="tx1"/>
                </a:solidFill>
              </a:rPr>
              <a:t> αρχηγίας από Αθήνα ή αργότερα από άλλον ισχυρό μονάρχη)</a:t>
            </a:r>
          </a:p>
          <a:p>
            <a:pPr algn="just"/>
            <a:r>
              <a:rPr lang="el-GR" sz="2800" b="1" dirty="0">
                <a:solidFill>
                  <a:srgbClr val="FF0000"/>
                </a:solidFill>
              </a:rPr>
              <a:t>Αντίθετος με Ισοκράτη:</a:t>
            </a:r>
            <a:r>
              <a:rPr lang="el-GR" sz="2800" dirty="0">
                <a:solidFill>
                  <a:schemeClr val="tx1"/>
                </a:solidFill>
              </a:rPr>
              <a:t> ο </a:t>
            </a:r>
            <a:r>
              <a:rPr lang="el-GR" sz="2800" b="1" dirty="0">
                <a:solidFill>
                  <a:schemeClr val="tx1"/>
                </a:solidFill>
              </a:rPr>
              <a:t>Δημοσθένης</a:t>
            </a:r>
            <a:r>
              <a:rPr lang="el-GR" sz="2800" dirty="0">
                <a:solidFill>
                  <a:schemeClr val="tx1"/>
                </a:solidFill>
              </a:rPr>
              <a:t> (ανάληψη αρχηγίας από Αθήνα)</a:t>
            </a:r>
          </a:p>
          <a:p>
            <a:pPr marL="0" indent="0">
              <a:buNone/>
            </a:pPr>
            <a:endParaRPr lang="el-GR" dirty="0"/>
          </a:p>
        </p:txBody>
      </p:sp>
    </p:spTree>
    <p:extLst>
      <p:ext uri="{BB962C8B-B14F-4D97-AF65-F5344CB8AC3E}">
        <p14:creationId xmlns:p14="http://schemas.microsoft.com/office/powerpoint/2010/main" val="221570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4310" y="446088"/>
            <a:ext cx="9635539" cy="935544"/>
          </a:xfrm>
        </p:spPr>
        <p:txBody>
          <a:bodyPr>
            <a:normAutofit fontScale="90000"/>
          </a:bodyPr>
          <a:lstStyle/>
          <a:p>
            <a:pPr algn="ctr"/>
            <a:r>
              <a:rPr lang="el-GR" sz="3200" b="1" dirty="0"/>
              <a:t>Φίλιππος Β΄ της Μακεδονίας </a:t>
            </a:r>
            <a:br>
              <a:rPr lang="el-GR" sz="3200" b="1" dirty="0"/>
            </a:br>
            <a:r>
              <a:rPr lang="el-GR" sz="3200" b="1" dirty="0"/>
              <a:t>(382 – 336 </a:t>
            </a:r>
            <a:r>
              <a:rPr lang="el-GR" sz="3200" b="1" dirty="0" err="1"/>
              <a:t>π.Χ</a:t>
            </a:r>
            <a:r>
              <a:rPr lang="el-GR" sz="3200" b="1" dirty="0"/>
              <a:t>)</a:t>
            </a:r>
          </a:p>
        </p:txBody>
      </p:sp>
      <p:sp>
        <p:nvSpPr>
          <p:cNvPr id="4" name="Θέση κειμένου 3"/>
          <p:cNvSpPr>
            <a:spLocks noGrp="1"/>
          </p:cNvSpPr>
          <p:nvPr>
            <p:ph type="body" sz="half" idx="2"/>
          </p:nvPr>
        </p:nvSpPr>
        <p:spPr>
          <a:xfrm>
            <a:off x="1708623" y="1811044"/>
            <a:ext cx="10046911" cy="4623895"/>
          </a:xfrm>
        </p:spPr>
        <p:txBody>
          <a:bodyPr>
            <a:noAutofit/>
          </a:bodyPr>
          <a:lstStyle/>
          <a:p>
            <a:pPr marL="342900" indent="-342900" algn="just">
              <a:buFont typeface="Wingdings 3" charset="2"/>
              <a:buChar char=""/>
            </a:pPr>
            <a:r>
              <a:rPr lang="el-GR" sz="2400" b="1" dirty="0">
                <a:solidFill>
                  <a:srgbClr val="FF0000"/>
                </a:solidFill>
              </a:rPr>
              <a:t>Εξωτερική πολιτική: </a:t>
            </a:r>
            <a:r>
              <a:rPr lang="el-GR" sz="2400" dirty="0">
                <a:solidFill>
                  <a:schemeClr val="tx1"/>
                </a:solidFill>
              </a:rPr>
              <a:t>αντιμετώπιση </a:t>
            </a:r>
            <a:r>
              <a:rPr lang="el-GR" sz="2400" b="1" dirty="0">
                <a:solidFill>
                  <a:schemeClr val="tx1"/>
                </a:solidFill>
              </a:rPr>
              <a:t>Ιλλυριών και </a:t>
            </a:r>
            <a:r>
              <a:rPr lang="el-GR" sz="2400" b="1" dirty="0" err="1">
                <a:solidFill>
                  <a:schemeClr val="tx1"/>
                </a:solidFill>
              </a:rPr>
              <a:t>Παιόνων</a:t>
            </a:r>
            <a:r>
              <a:rPr lang="el-GR" sz="2400" b="1" dirty="0">
                <a:solidFill>
                  <a:schemeClr val="tx1"/>
                </a:solidFill>
              </a:rPr>
              <a:t> </a:t>
            </a:r>
            <a:r>
              <a:rPr lang="el-GR" sz="2400" dirty="0">
                <a:solidFill>
                  <a:schemeClr val="tx1"/>
                </a:solidFill>
              </a:rPr>
              <a:t>και </a:t>
            </a:r>
            <a:r>
              <a:rPr lang="el-GR" sz="2400" b="1" dirty="0">
                <a:solidFill>
                  <a:schemeClr val="tx1"/>
                </a:solidFill>
              </a:rPr>
              <a:t>επεκτατική πολιτική σε Ελλάδα </a:t>
            </a:r>
            <a:r>
              <a:rPr lang="el-GR" sz="2400" dirty="0">
                <a:solidFill>
                  <a:schemeClr val="tx1"/>
                </a:solidFill>
              </a:rPr>
              <a:t>(κατάληψη πόλεων Χαλκιδικής και εδαφών έως Εύξεινο Πόντο, επέμβαση σε Θεσσαλία)</a:t>
            </a:r>
          </a:p>
          <a:p>
            <a:pPr marL="342900" indent="-342900" algn="just">
              <a:buFont typeface="Wingdings 3" charset="2"/>
              <a:buChar char=""/>
            </a:pPr>
            <a:r>
              <a:rPr lang="el-GR" sz="2400" b="1" dirty="0">
                <a:solidFill>
                  <a:srgbClr val="FF0000"/>
                </a:solidFill>
              </a:rPr>
              <a:t>Οργάνωση του στρατού: </a:t>
            </a:r>
            <a:r>
              <a:rPr lang="el-GR" sz="2400" b="1" dirty="0">
                <a:solidFill>
                  <a:schemeClr val="tx1"/>
                </a:solidFill>
              </a:rPr>
              <a:t>μακεδονική φάλαγγα </a:t>
            </a:r>
            <a:r>
              <a:rPr lang="el-GR" sz="2400" dirty="0">
                <a:solidFill>
                  <a:schemeClr val="tx1"/>
                </a:solidFill>
              </a:rPr>
              <a:t>(σάρισα)/ εταίροι, ακοντιστές, πελταστές</a:t>
            </a:r>
          </a:p>
          <a:p>
            <a:pPr marL="342900" indent="-342900" algn="just">
              <a:buFont typeface="Wingdings 3" charset="2"/>
              <a:buChar char=""/>
            </a:pPr>
            <a:r>
              <a:rPr lang="el-GR" sz="2400" b="1" dirty="0">
                <a:solidFill>
                  <a:srgbClr val="FF0000"/>
                </a:solidFill>
              </a:rPr>
              <a:t>Ισχυρή οικονομία: </a:t>
            </a:r>
            <a:r>
              <a:rPr lang="el-GR" sz="2400" dirty="0">
                <a:solidFill>
                  <a:schemeClr val="tx1"/>
                </a:solidFill>
              </a:rPr>
              <a:t>κατάληψη </a:t>
            </a:r>
            <a:r>
              <a:rPr lang="el-GR" sz="2400" b="1" dirty="0">
                <a:solidFill>
                  <a:schemeClr val="tx1"/>
                </a:solidFill>
              </a:rPr>
              <a:t>ορυχείων χρυσού του </a:t>
            </a:r>
            <a:r>
              <a:rPr lang="el-GR" sz="2400" b="1" dirty="0" err="1">
                <a:solidFill>
                  <a:schemeClr val="tx1"/>
                </a:solidFill>
              </a:rPr>
              <a:t>Παγγαίου</a:t>
            </a:r>
            <a:r>
              <a:rPr lang="el-GR" sz="2400" b="1" dirty="0">
                <a:solidFill>
                  <a:schemeClr val="tx1"/>
                </a:solidFill>
              </a:rPr>
              <a:t> </a:t>
            </a:r>
            <a:r>
              <a:rPr lang="el-GR" sz="2400" dirty="0">
                <a:solidFill>
                  <a:schemeClr val="tx1"/>
                </a:solidFill>
              </a:rPr>
              <a:t>και </a:t>
            </a:r>
            <a:r>
              <a:rPr lang="el-GR" sz="2400" b="1" dirty="0">
                <a:solidFill>
                  <a:schemeClr val="tx1"/>
                </a:solidFill>
              </a:rPr>
              <a:t>κοπή νομίσματος </a:t>
            </a:r>
            <a:r>
              <a:rPr lang="el-GR" sz="2400" dirty="0">
                <a:solidFill>
                  <a:schemeClr val="tx1"/>
                </a:solidFill>
              </a:rPr>
              <a:t>(χρυσός στατήρας αντικατέστησε το περσικό </a:t>
            </a:r>
            <a:r>
              <a:rPr lang="el-GR" sz="2400" dirty="0" err="1">
                <a:solidFill>
                  <a:schemeClr val="tx1"/>
                </a:solidFill>
              </a:rPr>
              <a:t>δαρεικό</a:t>
            </a:r>
            <a:r>
              <a:rPr lang="el-GR" sz="2400" dirty="0">
                <a:solidFill>
                  <a:schemeClr val="tx1"/>
                </a:solidFill>
              </a:rPr>
              <a:t> νόμισμα στην Ελλάδα)</a:t>
            </a:r>
          </a:p>
          <a:p>
            <a:pPr marL="342900" indent="-342900" algn="just">
              <a:buFont typeface="Wingdings 3" charset="2"/>
              <a:buChar char=""/>
            </a:pPr>
            <a:r>
              <a:rPr lang="el-GR" sz="2400" dirty="0">
                <a:solidFill>
                  <a:schemeClr val="tx1"/>
                </a:solidFill>
              </a:rPr>
              <a:t>Επιβλήθηκε ως ηγέτης των Ελλήνων μετά τη </a:t>
            </a:r>
            <a:r>
              <a:rPr lang="el-GR" sz="2400" b="1" dirty="0">
                <a:solidFill>
                  <a:srgbClr val="FF0000"/>
                </a:solidFill>
              </a:rPr>
              <a:t>μάχη της Χαιρώνειας (338 π.Χ.)  </a:t>
            </a:r>
            <a:r>
              <a:rPr lang="el-GR" sz="2400" dirty="0"/>
              <a:t>κατά Θηβαίων και Αθηναίων</a:t>
            </a:r>
            <a:endParaRPr lang="el-GR" sz="2400" b="1" dirty="0"/>
          </a:p>
        </p:txBody>
      </p:sp>
    </p:spTree>
    <p:extLst>
      <p:ext uri="{BB962C8B-B14F-4D97-AF65-F5344CB8AC3E}">
        <p14:creationId xmlns:p14="http://schemas.microsoft.com/office/powerpoint/2010/main" val="575628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14310" y="259977"/>
            <a:ext cx="9703949" cy="935544"/>
          </a:xfrm>
        </p:spPr>
        <p:txBody>
          <a:bodyPr>
            <a:normAutofit/>
          </a:bodyPr>
          <a:lstStyle/>
          <a:p>
            <a:pPr algn="ctr"/>
            <a:r>
              <a:rPr lang="el-GR" sz="3200" b="1" dirty="0"/>
              <a:t>Συνέδριο Κορίνθου (337 π.Χ.)</a:t>
            </a:r>
          </a:p>
        </p:txBody>
      </p:sp>
      <p:sp>
        <p:nvSpPr>
          <p:cNvPr id="4" name="Θέση κειμένου 3"/>
          <p:cNvSpPr>
            <a:spLocks noGrp="1"/>
          </p:cNvSpPr>
          <p:nvPr>
            <p:ph type="body" sz="half" idx="2"/>
          </p:nvPr>
        </p:nvSpPr>
        <p:spPr>
          <a:xfrm>
            <a:off x="1914310" y="1381632"/>
            <a:ext cx="9703949" cy="5216391"/>
          </a:xfrm>
        </p:spPr>
        <p:txBody>
          <a:bodyPr>
            <a:noAutofit/>
          </a:bodyPr>
          <a:lstStyle/>
          <a:p>
            <a:pPr marL="342900" indent="-342900" algn="just">
              <a:buFont typeface="Wingdings 3" charset="2"/>
              <a:buChar char=""/>
            </a:pPr>
            <a:r>
              <a:rPr lang="el-GR" sz="2600" b="1" dirty="0">
                <a:solidFill>
                  <a:srgbClr val="FF0000"/>
                </a:solidFill>
              </a:rPr>
              <a:t>Συμμετέχοντες: </a:t>
            </a:r>
            <a:r>
              <a:rPr lang="el-GR" sz="2600" dirty="0">
                <a:solidFill>
                  <a:schemeClr val="tx1"/>
                </a:solidFill>
              </a:rPr>
              <a:t>όλες οι πόλεις, </a:t>
            </a:r>
            <a:r>
              <a:rPr lang="el-GR" sz="2600" b="1" dirty="0">
                <a:solidFill>
                  <a:schemeClr val="tx1"/>
                </a:solidFill>
              </a:rPr>
              <a:t>εκτός Σπάρτης</a:t>
            </a:r>
          </a:p>
          <a:p>
            <a:pPr marL="342900" indent="-342900" algn="just">
              <a:buFont typeface="Wingdings 3" charset="2"/>
              <a:buChar char=""/>
            </a:pPr>
            <a:r>
              <a:rPr lang="el-GR" sz="2600" b="1" dirty="0">
                <a:solidFill>
                  <a:srgbClr val="FF0000"/>
                </a:solidFill>
              </a:rPr>
              <a:t>Όροι:</a:t>
            </a:r>
          </a:p>
          <a:p>
            <a:pPr marL="457200" indent="-457200" algn="just">
              <a:buFont typeface="Wingdings" panose="05000000000000000000" pitchFamily="2" charset="2"/>
              <a:buChar char="q"/>
            </a:pPr>
            <a:r>
              <a:rPr lang="el-GR" sz="2600" b="1" dirty="0">
                <a:solidFill>
                  <a:schemeClr val="tx1"/>
                </a:solidFill>
              </a:rPr>
              <a:t>Απαγόρευση συγκρούσεων ελληνικών πόλεων και βίαιης μεταβολής καθεστώτων </a:t>
            </a:r>
          </a:p>
          <a:p>
            <a:pPr marL="457200" indent="-457200" algn="just">
              <a:buFont typeface="Wingdings" panose="05000000000000000000" pitchFamily="2" charset="2"/>
              <a:buChar char="q"/>
            </a:pPr>
            <a:r>
              <a:rPr lang="el-GR" sz="2600" b="1" dirty="0">
                <a:solidFill>
                  <a:schemeClr val="tx1"/>
                </a:solidFill>
              </a:rPr>
              <a:t>Προστασία ελεύθερης ναυσιπλοΐας και καταδίκη πειρατείας</a:t>
            </a:r>
          </a:p>
          <a:p>
            <a:pPr marL="457200" indent="-457200" algn="just">
              <a:buFont typeface="Wingdings" panose="05000000000000000000" pitchFamily="2" charset="2"/>
              <a:buChar char="q"/>
            </a:pPr>
            <a:r>
              <a:rPr lang="el-GR" sz="2600" b="1" dirty="0">
                <a:solidFill>
                  <a:schemeClr val="tx1"/>
                </a:solidFill>
              </a:rPr>
              <a:t>Ίδρυση πανελλήνιας συμμαχίας</a:t>
            </a:r>
            <a:r>
              <a:rPr lang="el-GR" sz="2600" dirty="0">
                <a:solidFill>
                  <a:schemeClr val="tx1"/>
                </a:solidFill>
              </a:rPr>
              <a:t> (αμυντικής και επιθετικής) </a:t>
            </a:r>
            <a:r>
              <a:rPr lang="el-GR" sz="2600" b="1" dirty="0">
                <a:solidFill>
                  <a:schemeClr val="tx1"/>
                </a:solidFill>
              </a:rPr>
              <a:t>με ισόβιο αρχηγό τον Φίλιππο Β΄ της Μακεδονίας </a:t>
            </a:r>
          </a:p>
          <a:p>
            <a:pPr marL="342900" indent="-342900" algn="just">
              <a:buFont typeface="Wingdings 3" charset="2"/>
              <a:buChar char=""/>
            </a:pPr>
            <a:r>
              <a:rPr lang="el-GR" sz="2600" b="1" dirty="0">
                <a:solidFill>
                  <a:srgbClr val="FF0000"/>
                </a:solidFill>
              </a:rPr>
              <a:t>336 π.Χ.: </a:t>
            </a:r>
            <a:r>
              <a:rPr lang="el-GR" sz="2600" dirty="0">
                <a:solidFill>
                  <a:schemeClr val="tx1"/>
                </a:solidFill>
              </a:rPr>
              <a:t>Ανάληψη ηγεσίας από </a:t>
            </a:r>
            <a:r>
              <a:rPr lang="el-GR" sz="2600" b="1" dirty="0">
                <a:solidFill>
                  <a:schemeClr val="tx1"/>
                </a:solidFill>
              </a:rPr>
              <a:t>Μ. Αλέξανδρο </a:t>
            </a:r>
            <a:r>
              <a:rPr lang="el-GR" sz="2600" dirty="0">
                <a:solidFill>
                  <a:schemeClr val="tx1"/>
                </a:solidFill>
              </a:rPr>
              <a:t>(θάνατος Φιλίππου)</a:t>
            </a:r>
          </a:p>
          <a:p>
            <a:pPr marL="285750" indent="-285750" algn="just">
              <a:buFont typeface="Arial" panose="020B0604020202020204" pitchFamily="34" charset="0"/>
              <a:buChar char="•"/>
            </a:pPr>
            <a:endParaRPr lang="el-GR" sz="2600" b="1" dirty="0"/>
          </a:p>
        </p:txBody>
      </p:sp>
    </p:spTree>
    <p:extLst>
      <p:ext uri="{BB962C8B-B14F-4D97-AF65-F5344CB8AC3E}">
        <p14:creationId xmlns:p14="http://schemas.microsoft.com/office/powerpoint/2010/main" val="2839423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40369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stretch>
            <a:fillRect/>
          </a:stretch>
        </p:blipFill>
        <p:spPr>
          <a:xfrm>
            <a:off x="-1" y="0"/>
            <a:ext cx="3944471" cy="4596714"/>
          </a:xfrm>
          <a:prstGeom prst="rect">
            <a:avLst/>
          </a:prstGeom>
        </p:spPr>
      </p:pic>
      <p:pic>
        <p:nvPicPr>
          <p:cNvPr id="6" name="Εικόνα 5"/>
          <p:cNvPicPr>
            <a:picLocks noChangeAspect="1"/>
          </p:cNvPicPr>
          <p:nvPr/>
        </p:nvPicPr>
        <p:blipFill>
          <a:blip r:embed="rId3"/>
          <a:stretch>
            <a:fillRect/>
          </a:stretch>
        </p:blipFill>
        <p:spPr>
          <a:xfrm>
            <a:off x="3944470" y="1"/>
            <a:ext cx="8247529" cy="6858000"/>
          </a:xfrm>
          <a:prstGeom prst="rect">
            <a:avLst/>
          </a:prstGeom>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596715"/>
            <a:ext cx="3944470" cy="2261286"/>
          </a:xfrm>
          <a:prstGeom prst="rect">
            <a:avLst/>
          </a:prstGeom>
        </p:spPr>
      </p:pic>
    </p:spTree>
    <p:extLst>
      <p:ext uri="{BB962C8B-B14F-4D97-AF65-F5344CB8AC3E}">
        <p14:creationId xmlns:p14="http://schemas.microsoft.com/office/powerpoint/2010/main" val="2986441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89212" y="202807"/>
            <a:ext cx="7415400" cy="1231546"/>
          </a:xfrm>
        </p:spPr>
        <p:txBody>
          <a:bodyPr>
            <a:noAutofit/>
          </a:bodyPr>
          <a:lstStyle/>
          <a:p>
            <a:pPr algn="ctr"/>
            <a:r>
              <a:rPr lang="el-GR" sz="3200" b="1" dirty="0"/>
              <a:t>Μ. Αλέξανδρος </a:t>
            </a:r>
            <a:br>
              <a:rPr lang="el-GR" sz="3200" b="1" dirty="0"/>
            </a:br>
            <a:r>
              <a:rPr lang="el-GR" sz="3200" b="1" dirty="0"/>
              <a:t>(336-323 </a:t>
            </a:r>
            <a:r>
              <a:rPr lang="el-GR" sz="3200" b="1" dirty="0" err="1"/>
              <a:t>π.Χ</a:t>
            </a:r>
            <a:r>
              <a:rPr lang="el-GR" sz="3200" b="1" dirty="0"/>
              <a:t>)</a:t>
            </a:r>
          </a:p>
        </p:txBody>
      </p:sp>
      <p:sp>
        <p:nvSpPr>
          <p:cNvPr id="4" name="Θέση κειμένου 3"/>
          <p:cNvSpPr>
            <a:spLocks noGrp="1"/>
          </p:cNvSpPr>
          <p:nvPr>
            <p:ph type="body" sz="half" idx="2"/>
          </p:nvPr>
        </p:nvSpPr>
        <p:spPr>
          <a:xfrm>
            <a:off x="2079812" y="1598613"/>
            <a:ext cx="9251576" cy="4569105"/>
          </a:xfrm>
        </p:spPr>
        <p:txBody>
          <a:bodyPr>
            <a:normAutofit fontScale="92500" lnSpcReduction="20000"/>
          </a:bodyPr>
          <a:lstStyle/>
          <a:p>
            <a:pPr marL="342900" indent="-342900" algn="just">
              <a:buFont typeface="Wingdings 3" charset="2"/>
              <a:buChar char=""/>
            </a:pPr>
            <a:r>
              <a:rPr lang="el-GR" sz="2600" b="1" dirty="0">
                <a:solidFill>
                  <a:srgbClr val="FF0000"/>
                </a:solidFill>
              </a:rPr>
              <a:t>Στρατιωτικό έργο: </a:t>
            </a:r>
            <a:r>
              <a:rPr lang="el-GR" sz="2600" b="1" dirty="0">
                <a:solidFill>
                  <a:schemeClr val="tx1"/>
                </a:solidFill>
              </a:rPr>
              <a:t>διορατικός στρατηγός </a:t>
            </a:r>
            <a:r>
              <a:rPr lang="el-GR" sz="2600" dirty="0">
                <a:solidFill>
                  <a:schemeClr val="tx1"/>
                </a:solidFill>
              </a:rPr>
              <a:t>(επέκταση Ελληνισμού έως Ινδίες και κατάλληλος σχεδιασμός) </a:t>
            </a:r>
          </a:p>
          <a:p>
            <a:pPr marL="342900" indent="-342900" algn="just">
              <a:buFont typeface="Wingdings 3" charset="2"/>
              <a:buChar char=""/>
            </a:pPr>
            <a:r>
              <a:rPr lang="el-GR" sz="2600" b="1" dirty="0">
                <a:solidFill>
                  <a:srgbClr val="FF0000"/>
                </a:solidFill>
              </a:rPr>
              <a:t>Πολιτικό έργο: </a:t>
            </a:r>
            <a:r>
              <a:rPr lang="el-GR" sz="2600" b="1" dirty="0">
                <a:solidFill>
                  <a:schemeClr val="tx1"/>
                </a:solidFill>
              </a:rPr>
              <a:t>α) ανάμειξη ελληνικού και ασιατικού κόσμου (συνέχιση παραδόσεων), β) διατήρηση θεσμού σατραπειών με διοίκηση από Έλληνες ή Πέρσες ηγεμόνες</a:t>
            </a:r>
          </a:p>
          <a:p>
            <a:pPr marL="342900" indent="-342900" algn="just">
              <a:buFont typeface="Wingdings 3" charset="2"/>
              <a:buChar char=""/>
            </a:pPr>
            <a:r>
              <a:rPr lang="el-GR" sz="2600" b="1" dirty="0">
                <a:solidFill>
                  <a:srgbClr val="FF0000"/>
                </a:solidFill>
              </a:rPr>
              <a:t>Οικονομικό έργο: </a:t>
            </a:r>
            <a:r>
              <a:rPr lang="el-GR" sz="2600" b="1" dirty="0">
                <a:solidFill>
                  <a:schemeClr val="tx1"/>
                </a:solidFill>
              </a:rPr>
              <a:t>α) θέσπιση ενιαίου νομισματικού </a:t>
            </a:r>
            <a:r>
              <a:rPr lang="el-GR" sz="2600" b="1" dirty="0" err="1">
                <a:solidFill>
                  <a:schemeClr val="tx1"/>
                </a:solidFill>
              </a:rPr>
              <a:t>συστή-ματος</a:t>
            </a:r>
            <a:r>
              <a:rPr lang="el-GR" sz="2600" b="1" dirty="0">
                <a:solidFill>
                  <a:schemeClr val="tx1"/>
                </a:solidFill>
              </a:rPr>
              <a:t> </a:t>
            </a:r>
            <a:r>
              <a:rPr lang="el-GR" sz="2600" dirty="0">
                <a:solidFill>
                  <a:schemeClr val="tx1"/>
                </a:solidFill>
              </a:rPr>
              <a:t>(συγκέντρωση θησαυρών και μετατροπή τους σε χρυσό νόμισμα) και </a:t>
            </a:r>
            <a:r>
              <a:rPr lang="el-GR" sz="2600" b="1" dirty="0">
                <a:solidFill>
                  <a:schemeClr val="tx1"/>
                </a:solidFill>
              </a:rPr>
              <a:t>β) δημιουργία φορολογικής περιφέρειας</a:t>
            </a:r>
            <a:r>
              <a:rPr lang="el-GR" sz="2600" dirty="0">
                <a:solidFill>
                  <a:schemeClr val="tx1"/>
                </a:solidFill>
              </a:rPr>
              <a:t> με περισσότερες σατραπείες</a:t>
            </a:r>
          </a:p>
          <a:p>
            <a:pPr marL="342900" indent="-342900" algn="just">
              <a:buFont typeface="Wingdings 3" charset="2"/>
              <a:buChar char=""/>
            </a:pPr>
            <a:r>
              <a:rPr lang="el-GR" sz="2600" b="1" dirty="0">
                <a:solidFill>
                  <a:srgbClr val="FF0000"/>
                </a:solidFill>
              </a:rPr>
              <a:t>Πολιτιστικό έργο: </a:t>
            </a:r>
            <a:r>
              <a:rPr lang="el-GR" sz="2600" b="1" dirty="0">
                <a:solidFill>
                  <a:schemeClr val="tx1"/>
                </a:solidFill>
              </a:rPr>
              <a:t>α) προώθησε την ελληνική γλώσσα, β) σεβάστηκε τον πολιτισμό των άλλων λαών, γ) ίδρυσε νέες πόλεις-εμπορικά/πνευματικά κέντρα και δ) στις κατακτήσεις του συμμετείχαν φιλόσοφοι και ερευνητές </a:t>
            </a:r>
            <a:r>
              <a:rPr lang="el-GR" sz="2600" dirty="0">
                <a:solidFill>
                  <a:schemeClr val="tx1"/>
                </a:solidFill>
              </a:rPr>
              <a:t>(«ένοπλη εξερεύνηση»)</a:t>
            </a:r>
          </a:p>
        </p:txBody>
      </p:sp>
      <p:sp>
        <p:nvSpPr>
          <p:cNvPr id="8" name="TextBox 7"/>
          <p:cNvSpPr txBox="1"/>
          <p:nvPr/>
        </p:nvSpPr>
        <p:spPr>
          <a:xfrm>
            <a:off x="8534400" y="202807"/>
            <a:ext cx="2330824" cy="923330"/>
          </a:xfrm>
          <a:prstGeom prst="rect">
            <a:avLst/>
          </a:prstGeom>
          <a:noFill/>
        </p:spPr>
        <p:txBody>
          <a:bodyPr wrap="square" rtlCol="0">
            <a:spAutoFit/>
          </a:bodyPr>
          <a:lstStyle/>
          <a:p>
            <a:pPr algn="ctr"/>
            <a:r>
              <a:rPr lang="en-US" dirty="0">
                <a:hlinkClick r:id="rId2"/>
              </a:rPr>
              <a:t>https://www.youtube.com/watch?v=BhIO27nQ96g</a:t>
            </a:r>
            <a:r>
              <a:rPr lang="el-GR" dirty="0"/>
              <a:t> </a:t>
            </a:r>
          </a:p>
        </p:txBody>
      </p:sp>
    </p:spTree>
    <p:extLst>
      <p:ext uri="{BB962C8B-B14F-4D97-AF65-F5344CB8AC3E}">
        <p14:creationId xmlns:p14="http://schemas.microsoft.com/office/powerpoint/2010/main" val="1525958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167618"/>
            <a:ext cx="4249271" cy="1690382"/>
          </a:xfrm>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4249271" cy="5167619"/>
          </a:xfrm>
          <a:prstGeom prst="rect">
            <a:avLst/>
          </a:prstGeom>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9271" y="-1"/>
            <a:ext cx="8219206" cy="6858001"/>
          </a:xfrm>
          <a:prstGeom prst="rect">
            <a:avLst/>
          </a:prstGeom>
        </p:spPr>
      </p:pic>
      <p:sp>
        <p:nvSpPr>
          <p:cNvPr id="8" name="TextBox 7"/>
          <p:cNvSpPr txBox="1"/>
          <p:nvPr/>
        </p:nvSpPr>
        <p:spPr>
          <a:xfrm>
            <a:off x="7407479" y="5058561"/>
            <a:ext cx="4244829" cy="646331"/>
          </a:xfrm>
          <a:prstGeom prst="rect">
            <a:avLst/>
          </a:prstGeom>
          <a:noFill/>
        </p:spPr>
        <p:txBody>
          <a:bodyPr wrap="square" rtlCol="0">
            <a:spAutoFit/>
          </a:bodyPr>
          <a:lstStyle/>
          <a:p>
            <a:pPr algn="ctr"/>
            <a:r>
              <a:rPr lang="en-US" dirty="0">
                <a:hlinkClick r:id="rId5"/>
              </a:rPr>
              <a:t>https://www.youtube.com/watch?v=BhIO27nQ96g</a:t>
            </a:r>
            <a:r>
              <a:rPr lang="el-GR" dirty="0"/>
              <a:t> </a:t>
            </a:r>
          </a:p>
        </p:txBody>
      </p:sp>
    </p:spTree>
    <p:extLst>
      <p:ext uri="{BB962C8B-B14F-4D97-AF65-F5344CB8AC3E}">
        <p14:creationId xmlns:p14="http://schemas.microsoft.com/office/powerpoint/2010/main" val="1082506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02182"/>
          </a:xfrm>
        </p:spPr>
        <p:txBody>
          <a:bodyPr>
            <a:normAutofit fontScale="90000"/>
          </a:bodyPr>
          <a:lstStyle/>
          <a:p>
            <a:pPr algn="ctr"/>
            <a:r>
              <a:rPr lang="el-GR" b="1" dirty="0"/>
              <a:t>Πολιτισμικές αντιλήψεις</a:t>
            </a:r>
            <a:br>
              <a:rPr lang="el-GR" dirty="0"/>
            </a:br>
            <a:endParaRPr lang="el-GR" dirty="0"/>
          </a:p>
        </p:txBody>
      </p:sp>
      <p:sp>
        <p:nvSpPr>
          <p:cNvPr id="3" name="Θέση περιεχομένου 2"/>
          <p:cNvSpPr>
            <a:spLocks noGrp="1"/>
          </p:cNvSpPr>
          <p:nvPr>
            <p:ph idx="1"/>
          </p:nvPr>
        </p:nvSpPr>
        <p:spPr>
          <a:xfrm>
            <a:off x="2589212" y="1408669"/>
            <a:ext cx="8915400" cy="5222789"/>
          </a:xfrm>
        </p:spPr>
        <p:txBody>
          <a:bodyPr>
            <a:normAutofit/>
          </a:bodyPr>
          <a:lstStyle/>
          <a:p>
            <a:pPr algn="just"/>
            <a:r>
              <a:rPr lang="el-GR" sz="2800" b="1" dirty="0">
                <a:solidFill>
                  <a:srgbClr val="FF0000"/>
                </a:solidFill>
              </a:rPr>
              <a:t>Οι πολίτες δεν εργάζονταν παρά ασχολούνταν με τα κοινά</a:t>
            </a:r>
          </a:p>
          <a:p>
            <a:pPr algn="just"/>
            <a:r>
              <a:rPr lang="el-GR" sz="2800" b="1" dirty="0">
                <a:solidFill>
                  <a:srgbClr val="FF0000"/>
                </a:solidFill>
              </a:rPr>
              <a:t>Διασκέδαση:</a:t>
            </a:r>
            <a:r>
              <a:rPr lang="el-GR" sz="2800" dirty="0"/>
              <a:t> συμπόσια, εορτές, θεατρικές παραστάσεις</a:t>
            </a:r>
          </a:p>
          <a:p>
            <a:pPr algn="just"/>
            <a:r>
              <a:rPr lang="el-GR" sz="2800" b="1" dirty="0">
                <a:solidFill>
                  <a:srgbClr val="FF0000"/>
                </a:solidFill>
              </a:rPr>
              <a:t>Κοινωνικός χαρακτήρας τελετών γέννησης, γάμου και θανάτου </a:t>
            </a:r>
          </a:p>
          <a:p>
            <a:pPr algn="just"/>
            <a:r>
              <a:rPr lang="el-GR" sz="2800" b="1" dirty="0">
                <a:solidFill>
                  <a:srgbClr val="FF0000"/>
                </a:solidFill>
              </a:rPr>
              <a:t>Αθήνα: </a:t>
            </a:r>
            <a:r>
              <a:rPr lang="el-GR" sz="2800" dirty="0"/>
              <a:t>πόλος έλξης πνευματικών ανθρώπων και καλλιτεχνών </a:t>
            </a:r>
          </a:p>
        </p:txBody>
      </p:sp>
    </p:spTree>
    <p:extLst>
      <p:ext uri="{BB962C8B-B14F-4D97-AF65-F5344CB8AC3E}">
        <p14:creationId xmlns:p14="http://schemas.microsoft.com/office/powerpoint/2010/main" val="2008299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02182"/>
          </a:xfrm>
        </p:spPr>
        <p:txBody>
          <a:bodyPr>
            <a:normAutofit fontScale="90000"/>
          </a:bodyPr>
          <a:lstStyle/>
          <a:p>
            <a:pPr algn="ctr"/>
            <a:r>
              <a:rPr lang="el-GR" b="1" dirty="0"/>
              <a:t>Φιλοσοφία</a:t>
            </a:r>
            <a:br>
              <a:rPr lang="el-GR" dirty="0"/>
            </a:br>
            <a:endParaRPr lang="el-GR" dirty="0"/>
          </a:p>
        </p:txBody>
      </p:sp>
      <p:sp>
        <p:nvSpPr>
          <p:cNvPr id="3" name="Θέση περιεχομένου 2"/>
          <p:cNvSpPr>
            <a:spLocks noGrp="1"/>
          </p:cNvSpPr>
          <p:nvPr>
            <p:ph idx="1"/>
          </p:nvPr>
        </p:nvSpPr>
        <p:spPr>
          <a:xfrm>
            <a:off x="2589212" y="1408669"/>
            <a:ext cx="8915400" cy="5222789"/>
          </a:xfrm>
        </p:spPr>
        <p:txBody>
          <a:bodyPr>
            <a:normAutofit/>
          </a:bodyPr>
          <a:lstStyle/>
          <a:p>
            <a:pPr algn="just"/>
            <a:r>
              <a:rPr lang="el-GR" sz="2800" b="1" dirty="0">
                <a:solidFill>
                  <a:srgbClr val="FF0000"/>
                </a:solidFill>
              </a:rPr>
              <a:t>Κέντρο ενδιαφέροντος: </a:t>
            </a:r>
            <a:r>
              <a:rPr lang="el-GR" sz="2800" b="1" dirty="0"/>
              <a:t>ο άνθρωπος</a:t>
            </a:r>
          </a:p>
          <a:p>
            <a:pPr algn="just"/>
            <a:r>
              <a:rPr lang="el-GR" sz="2800" b="1" dirty="0">
                <a:solidFill>
                  <a:srgbClr val="FF0000"/>
                </a:solidFill>
              </a:rPr>
              <a:t>Ορθολογισμός:</a:t>
            </a:r>
          </a:p>
          <a:p>
            <a:pPr algn="just">
              <a:buFont typeface="Wingdings" panose="05000000000000000000" pitchFamily="2" charset="2"/>
              <a:buChar char="q"/>
            </a:pPr>
            <a:r>
              <a:rPr lang="el-GR" sz="2800" b="1" dirty="0"/>
              <a:t>Σωκράτης και σοφιστές </a:t>
            </a:r>
            <a:r>
              <a:rPr lang="el-GR" sz="2800" dirty="0"/>
              <a:t>(4</a:t>
            </a:r>
            <a:r>
              <a:rPr lang="el-GR" sz="2800" baseline="30000" dirty="0"/>
              <a:t>ος</a:t>
            </a:r>
            <a:r>
              <a:rPr lang="el-GR" sz="2800" dirty="0"/>
              <a:t> αιώνας)</a:t>
            </a:r>
          </a:p>
          <a:p>
            <a:pPr algn="just">
              <a:buFont typeface="Wingdings" panose="05000000000000000000" pitchFamily="2" charset="2"/>
              <a:buChar char="q"/>
            </a:pPr>
            <a:r>
              <a:rPr lang="el-GR" sz="2800" b="1" dirty="0"/>
              <a:t>Πλάτων και Αριστοτέλης</a:t>
            </a:r>
          </a:p>
          <a:p>
            <a:pPr marL="0" indent="0">
              <a:buNone/>
            </a:pPr>
            <a:endParaRPr lang="el-GR" dirty="0"/>
          </a:p>
        </p:txBody>
      </p:sp>
    </p:spTree>
    <p:extLst>
      <p:ext uri="{BB962C8B-B14F-4D97-AF65-F5344CB8AC3E}">
        <p14:creationId xmlns:p14="http://schemas.microsoft.com/office/powerpoint/2010/main" val="3507572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02182"/>
          </a:xfrm>
        </p:spPr>
        <p:txBody>
          <a:bodyPr>
            <a:normAutofit fontScale="90000"/>
          </a:bodyPr>
          <a:lstStyle/>
          <a:p>
            <a:pPr algn="ctr"/>
            <a:r>
              <a:rPr lang="el-GR" b="1" dirty="0"/>
              <a:t>Ιστοριογραφία</a:t>
            </a:r>
            <a:br>
              <a:rPr lang="el-GR" dirty="0"/>
            </a:br>
            <a:endParaRPr lang="el-GR" dirty="0"/>
          </a:p>
        </p:txBody>
      </p:sp>
      <p:sp>
        <p:nvSpPr>
          <p:cNvPr id="3" name="Θέση περιεχομένου 2"/>
          <p:cNvSpPr>
            <a:spLocks noGrp="1"/>
          </p:cNvSpPr>
          <p:nvPr>
            <p:ph idx="1"/>
          </p:nvPr>
        </p:nvSpPr>
        <p:spPr>
          <a:xfrm>
            <a:off x="2589212" y="1408669"/>
            <a:ext cx="8915400" cy="5222789"/>
          </a:xfrm>
        </p:spPr>
        <p:txBody>
          <a:bodyPr>
            <a:normAutofit/>
          </a:bodyPr>
          <a:lstStyle/>
          <a:p>
            <a:r>
              <a:rPr lang="el-GR" sz="2800" b="1" dirty="0"/>
              <a:t>Ηρόδοτος</a:t>
            </a:r>
          </a:p>
          <a:p>
            <a:r>
              <a:rPr lang="el-GR" sz="2800" b="1" dirty="0"/>
              <a:t>Θουκυδίδης</a:t>
            </a:r>
            <a:r>
              <a:rPr lang="el-GR" sz="2800" dirty="0"/>
              <a:t> (επιστημονική ιστορία)</a:t>
            </a:r>
          </a:p>
          <a:p>
            <a:r>
              <a:rPr lang="el-GR" sz="2800" b="1" dirty="0"/>
              <a:t>Ξενοφώντας</a:t>
            </a:r>
            <a:r>
              <a:rPr lang="el-GR" sz="2800" dirty="0"/>
              <a:t> (4</a:t>
            </a:r>
            <a:r>
              <a:rPr lang="el-GR" sz="2800" baseline="30000" dirty="0"/>
              <a:t>ος</a:t>
            </a:r>
            <a:r>
              <a:rPr lang="el-GR" sz="2800" dirty="0"/>
              <a:t> αιώνας)</a:t>
            </a:r>
          </a:p>
          <a:p>
            <a:pPr marL="0" indent="0">
              <a:buNone/>
            </a:pPr>
            <a:endParaRPr lang="el-GR" dirty="0"/>
          </a:p>
        </p:txBody>
      </p:sp>
    </p:spTree>
    <p:extLst>
      <p:ext uri="{BB962C8B-B14F-4D97-AF65-F5344CB8AC3E}">
        <p14:creationId xmlns:p14="http://schemas.microsoft.com/office/powerpoint/2010/main" val="2792795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02182"/>
          </a:xfrm>
        </p:spPr>
        <p:txBody>
          <a:bodyPr>
            <a:normAutofit/>
          </a:bodyPr>
          <a:lstStyle/>
          <a:p>
            <a:pPr algn="ctr"/>
            <a:r>
              <a:rPr lang="el-GR" b="1" dirty="0"/>
              <a:t>Θέατρο/Δραματική ποίηση</a:t>
            </a:r>
            <a:endParaRPr lang="el-GR" dirty="0"/>
          </a:p>
        </p:txBody>
      </p:sp>
      <p:sp>
        <p:nvSpPr>
          <p:cNvPr id="3" name="Θέση περιεχομένου 2"/>
          <p:cNvSpPr>
            <a:spLocks noGrp="1"/>
          </p:cNvSpPr>
          <p:nvPr>
            <p:ph idx="1"/>
          </p:nvPr>
        </p:nvSpPr>
        <p:spPr>
          <a:xfrm>
            <a:off x="2589212" y="1408669"/>
            <a:ext cx="8915400" cy="5222789"/>
          </a:xfrm>
        </p:spPr>
        <p:txBody>
          <a:bodyPr>
            <a:normAutofit/>
          </a:bodyPr>
          <a:lstStyle/>
          <a:p>
            <a:pPr algn="just"/>
            <a:r>
              <a:rPr lang="el-GR" sz="2800" b="1" dirty="0">
                <a:solidFill>
                  <a:schemeClr val="tx1"/>
                </a:solidFill>
              </a:rPr>
              <a:t>Τραγική ποίηση: </a:t>
            </a:r>
            <a:r>
              <a:rPr lang="el-GR" sz="2800" dirty="0"/>
              <a:t>Αισχύλος, Σοφοκλής, Ευριπίδης</a:t>
            </a:r>
          </a:p>
          <a:p>
            <a:pPr algn="just"/>
            <a:r>
              <a:rPr lang="el-GR" sz="2800" b="1" dirty="0"/>
              <a:t>Κωμωδία: </a:t>
            </a:r>
            <a:r>
              <a:rPr lang="el-GR" sz="2800" dirty="0"/>
              <a:t>Αριστοφάνης (κριτική πολιτικής ζωής)</a:t>
            </a:r>
          </a:p>
          <a:p>
            <a:pPr marL="0" indent="0">
              <a:buNone/>
            </a:pPr>
            <a:endParaRPr lang="el-GR" dirty="0"/>
          </a:p>
        </p:txBody>
      </p:sp>
    </p:spTree>
    <p:extLst>
      <p:ext uri="{BB962C8B-B14F-4D97-AF65-F5344CB8AC3E}">
        <p14:creationId xmlns:p14="http://schemas.microsoft.com/office/powerpoint/2010/main" val="3599035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02182"/>
          </a:xfrm>
        </p:spPr>
        <p:txBody>
          <a:bodyPr>
            <a:normAutofit/>
          </a:bodyPr>
          <a:lstStyle/>
          <a:p>
            <a:pPr algn="ctr"/>
            <a:r>
              <a:rPr lang="el-GR" b="1" dirty="0"/>
              <a:t>Ρητορικός λόγος</a:t>
            </a:r>
            <a:endParaRPr lang="el-GR" dirty="0"/>
          </a:p>
        </p:txBody>
      </p:sp>
      <p:sp>
        <p:nvSpPr>
          <p:cNvPr id="3" name="Θέση περιεχομένου 2"/>
          <p:cNvSpPr>
            <a:spLocks noGrp="1"/>
          </p:cNvSpPr>
          <p:nvPr>
            <p:ph idx="1"/>
          </p:nvPr>
        </p:nvSpPr>
        <p:spPr>
          <a:xfrm>
            <a:off x="2589212" y="1408669"/>
            <a:ext cx="8915400" cy="5222789"/>
          </a:xfrm>
        </p:spPr>
        <p:txBody>
          <a:bodyPr>
            <a:normAutofit/>
          </a:bodyPr>
          <a:lstStyle/>
          <a:p>
            <a:r>
              <a:rPr lang="el-GR" sz="2800" b="1" dirty="0">
                <a:solidFill>
                  <a:srgbClr val="FF0000"/>
                </a:solidFill>
              </a:rPr>
              <a:t>Λόγοι ανάπτυξης της ρητορικής:</a:t>
            </a:r>
          </a:p>
          <a:p>
            <a:pPr>
              <a:buFont typeface="Wingdings" panose="05000000000000000000" pitchFamily="2" charset="2"/>
              <a:buChar char="q"/>
            </a:pPr>
            <a:r>
              <a:rPr lang="el-GR" sz="2800" b="1" dirty="0"/>
              <a:t>Δημοκρατικό πολίτευμα</a:t>
            </a:r>
          </a:p>
          <a:p>
            <a:pPr>
              <a:buFont typeface="Wingdings" panose="05000000000000000000" pitchFamily="2" charset="2"/>
              <a:buChar char="q"/>
            </a:pPr>
            <a:r>
              <a:rPr lang="el-GR" sz="2800" b="1" dirty="0"/>
              <a:t>Οργάνωση της δικαιοσύνης </a:t>
            </a:r>
            <a:r>
              <a:rPr lang="el-GR" sz="2800" dirty="0"/>
              <a:t>(4</a:t>
            </a:r>
            <a:r>
              <a:rPr lang="el-GR" sz="2800" baseline="30000" dirty="0"/>
              <a:t>ος</a:t>
            </a:r>
            <a:r>
              <a:rPr lang="el-GR" sz="2800" dirty="0"/>
              <a:t> αιώνας)</a:t>
            </a:r>
          </a:p>
          <a:p>
            <a:r>
              <a:rPr lang="el-GR" sz="2800" b="1" dirty="0"/>
              <a:t>Ρήτορες: </a:t>
            </a:r>
            <a:r>
              <a:rPr lang="el-GR" sz="2800" dirty="0"/>
              <a:t>Λυσίας, Ισοκράτης, Δημοσθένης</a:t>
            </a:r>
          </a:p>
          <a:p>
            <a:pPr marL="0" indent="0">
              <a:buNone/>
            </a:pPr>
            <a:endParaRPr lang="el-GR" dirty="0"/>
          </a:p>
        </p:txBody>
      </p:sp>
    </p:spTree>
    <p:extLst>
      <p:ext uri="{BB962C8B-B14F-4D97-AF65-F5344CB8AC3E}">
        <p14:creationId xmlns:p14="http://schemas.microsoft.com/office/powerpoint/2010/main" val="263493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02182"/>
          </a:xfrm>
        </p:spPr>
        <p:txBody>
          <a:bodyPr>
            <a:normAutofit/>
          </a:bodyPr>
          <a:lstStyle/>
          <a:p>
            <a:pPr algn="ctr"/>
            <a:r>
              <a:rPr lang="el-GR" b="1" dirty="0"/>
              <a:t>Επιστήμη</a:t>
            </a:r>
            <a:endParaRPr lang="el-GR" dirty="0"/>
          </a:p>
        </p:txBody>
      </p:sp>
      <p:sp>
        <p:nvSpPr>
          <p:cNvPr id="3" name="Θέση περιεχομένου 2"/>
          <p:cNvSpPr>
            <a:spLocks noGrp="1"/>
          </p:cNvSpPr>
          <p:nvPr>
            <p:ph idx="1"/>
          </p:nvPr>
        </p:nvSpPr>
        <p:spPr>
          <a:xfrm>
            <a:off x="2589212" y="1408669"/>
            <a:ext cx="8915400" cy="5222789"/>
          </a:xfrm>
        </p:spPr>
        <p:txBody>
          <a:bodyPr>
            <a:normAutofit/>
          </a:bodyPr>
          <a:lstStyle/>
          <a:p>
            <a:pPr algn="just"/>
            <a:r>
              <a:rPr lang="el-GR" sz="2800" b="1" dirty="0"/>
              <a:t>Αστρονομία και μαθηματικά: </a:t>
            </a:r>
            <a:r>
              <a:rPr lang="el-GR" sz="2800" dirty="0" err="1"/>
              <a:t>Μέτων</a:t>
            </a:r>
            <a:r>
              <a:rPr lang="el-GR" sz="2800" dirty="0"/>
              <a:t> ο Αθηναίος</a:t>
            </a:r>
          </a:p>
          <a:p>
            <a:pPr algn="just"/>
            <a:r>
              <a:rPr lang="el-GR" sz="2800" b="1" dirty="0"/>
              <a:t>Χωροταξική οργάνωση των πόλεων: </a:t>
            </a:r>
            <a:r>
              <a:rPr lang="el-GR" sz="2800" dirty="0" err="1"/>
              <a:t>Ιππόδαμος</a:t>
            </a:r>
            <a:r>
              <a:rPr lang="el-GR" sz="2800" dirty="0"/>
              <a:t> (σχέδιο του Πειραιά)</a:t>
            </a:r>
          </a:p>
          <a:p>
            <a:pPr algn="just"/>
            <a:r>
              <a:rPr lang="el-GR" sz="2800" b="1" dirty="0"/>
              <a:t>Ιατρική: </a:t>
            </a:r>
            <a:r>
              <a:rPr lang="el-GR" sz="2800" dirty="0"/>
              <a:t>Ιπποκράτης (επιληψία ή ιερά νόσος)</a:t>
            </a:r>
          </a:p>
          <a:p>
            <a:pPr marL="0" indent="0">
              <a:buNone/>
            </a:pPr>
            <a:endParaRPr lang="el-GR" dirty="0"/>
          </a:p>
        </p:txBody>
      </p:sp>
    </p:spTree>
    <p:extLst>
      <p:ext uri="{BB962C8B-B14F-4D97-AF65-F5344CB8AC3E}">
        <p14:creationId xmlns:p14="http://schemas.microsoft.com/office/powerpoint/2010/main" val="4010432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637313" y="2726818"/>
            <a:ext cx="8911687" cy="702182"/>
          </a:xfrm>
        </p:spPr>
        <p:txBody>
          <a:bodyPr>
            <a:normAutofit/>
          </a:bodyPr>
          <a:lstStyle/>
          <a:p>
            <a:pPr algn="ctr"/>
            <a:r>
              <a:rPr lang="el-GR" b="1" dirty="0">
                <a:solidFill>
                  <a:srgbClr val="FF0000"/>
                </a:solidFill>
              </a:rPr>
              <a:t>ΕΚΤΟΣ ΣΧΟΛΙΚΟΥ ΒΙΒΛΙΟΥ</a:t>
            </a:r>
            <a:endParaRPr lang="el-GR" dirty="0">
              <a:solidFill>
                <a:srgbClr val="FF0000"/>
              </a:solidFill>
            </a:endParaRPr>
          </a:p>
        </p:txBody>
      </p:sp>
    </p:spTree>
    <p:extLst>
      <p:ext uri="{BB962C8B-B14F-4D97-AF65-F5344CB8AC3E}">
        <p14:creationId xmlns:p14="http://schemas.microsoft.com/office/powerpoint/2010/main" val="197938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7B4900-7693-BEF3-6139-65FE4EF65B60}"/>
              </a:ext>
            </a:extLst>
          </p:cNvPr>
          <p:cNvSpPr>
            <a:spLocks noGrp="1"/>
          </p:cNvSpPr>
          <p:nvPr>
            <p:ph type="title"/>
          </p:nvPr>
        </p:nvSpPr>
        <p:spPr>
          <a:xfrm>
            <a:off x="2241934" y="118083"/>
            <a:ext cx="8911687" cy="956115"/>
          </a:xfrm>
        </p:spPr>
        <p:txBody>
          <a:bodyPr/>
          <a:lstStyle/>
          <a:p>
            <a:pPr algn="ctr"/>
            <a:r>
              <a:rPr lang="el-GR" b="1" dirty="0"/>
              <a:t>Χρόνος, τόπος και χαρακτηριστικά</a:t>
            </a:r>
          </a:p>
        </p:txBody>
      </p:sp>
      <p:sp>
        <p:nvSpPr>
          <p:cNvPr id="3" name="Θέση περιεχομένου 2">
            <a:extLst>
              <a:ext uri="{FF2B5EF4-FFF2-40B4-BE49-F238E27FC236}">
                <a16:creationId xmlns:a16="http://schemas.microsoft.com/office/drawing/2014/main" id="{E1CAE2FE-4A59-3C68-3FE4-CF380429CB8E}"/>
              </a:ext>
            </a:extLst>
          </p:cNvPr>
          <p:cNvSpPr>
            <a:spLocks noGrp="1"/>
          </p:cNvSpPr>
          <p:nvPr>
            <p:ph idx="1"/>
          </p:nvPr>
        </p:nvSpPr>
        <p:spPr>
          <a:xfrm>
            <a:off x="1890943" y="896644"/>
            <a:ext cx="9613668" cy="5770486"/>
          </a:xfrm>
        </p:spPr>
        <p:txBody>
          <a:bodyPr>
            <a:noAutofit/>
          </a:bodyPr>
          <a:lstStyle/>
          <a:p>
            <a:pPr algn="just"/>
            <a:r>
              <a:rPr lang="el-GR" sz="2400" b="1" dirty="0">
                <a:solidFill>
                  <a:srgbClr val="FF0000"/>
                </a:solidFill>
              </a:rPr>
              <a:t>Κλασικός</a:t>
            </a:r>
            <a:r>
              <a:rPr lang="el-GR" sz="2400" dirty="0">
                <a:solidFill>
                  <a:srgbClr val="FF0000"/>
                </a:solidFill>
              </a:rPr>
              <a:t>: </a:t>
            </a:r>
            <a:r>
              <a:rPr lang="el-GR" sz="2400" b="1" dirty="0"/>
              <a:t>διαχρονικός</a:t>
            </a:r>
            <a:endParaRPr lang="el-GR" sz="2400" dirty="0"/>
          </a:p>
          <a:p>
            <a:pPr algn="just"/>
            <a:r>
              <a:rPr lang="el-GR" sz="2400" b="1" dirty="0">
                <a:solidFill>
                  <a:srgbClr val="FF0000"/>
                </a:solidFill>
              </a:rPr>
              <a:t>480π.Χ.</a:t>
            </a:r>
            <a:r>
              <a:rPr lang="el-GR" sz="2400" dirty="0">
                <a:solidFill>
                  <a:srgbClr val="FF0000"/>
                </a:solidFill>
              </a:rPr>
              <a:t> </a:t>
            </a:r>
            <a:r>
              <a:rPr lang="el-GR" sz="2400" dirty="0"/>
              <a:t>= </a:t>
            </a:r>
            <a:r>
              <a:rPr lang="el-GR" sz="2400" b="1" dirty="0"/>
              <a:t>τέλος περσικών πολέμων</a:t>
            </a:r>
          </a:p>
          <a:p>
            <a:pPr algn="just"/>
            <a:r>
              <a:rPr lang="el-GR" sz="2400" b="1" dirty="0">
                <a:solidFill>
                  <a:srgbClr val="FF0000"/>
                </a:solidFill>
              </a:rPr>
              <a:t>323 π.Χ.</a:t>
            </a:r>
            <a:r>
              <a:rPr lang="el-GR" sz="2400" b="1" dirty="0"/>
              <a:t> </a:t>
            </a:r>
            <a:r>
              <a:rPr lang="el-GR" sz="2400" dirty="0"/>
              <a:t>= </a:t>
            </a:r>
            <a:r>
              <a:rPr lang="el-GR" sz="2400" b="1" dirty="0"/>
              <a:t>θάνατος Μ. Αλεξάνδρου</a:t>
            </a:r>
          </a:p>
          <a:p>
            <a:pPr algn="just"/>
            <a:r>
              <a:rPr lang="el-GR" sz="2400" b="1" dirty="0">
                <a:solidFill>
                  <a:srgbClr val="FF0000"/>
                </a:solidFill>
              </a:rPr>
              <a:t>Τόπος:</a:t>
            </a:r>
            <a:r>
              <a:rPr lang="el-GR" sz="2400" dirty="0">
                <a:solidFill>
                  <a:srgbClr val="FF0000"/>
                </a:solidFill>
              </a:rPr>
              <a:t> </a:t>
            </a:r>
            <a:r>
              <a:rPr lang="el-GR" sz="2400" b="1" dirty="0"/>
              <a:t>Ελλάδα</a:t>
            </a:r>
            <a:r>
              <a:rPr lang="el-GR" sz="2400" dirty="0"/>
              <a:t> (κυρίως Αθήνα)</a:t>
            </a:r>
          </a:p>
          <a:p>
            <a:pPr algn="just"/>
            <a:r>
              <a:rPr lang="el-GR" sz="2400" b="1" dirty="0">
                <a:solidFill>
                  <a:srgbClr val="FF0000"/>
                </a:solidFill>
              </a:rPr>
              <a:t>Σημασία: </a:t>
            </a:r>
            <a:r>
              <a:rPr lang="el-GR" sz="2400" b="1" dirty="0"/>
              <a:t>Διαμόρφωση αξιών του σύγχρονου δυτικού πολιτισμού </a:t>
            </a:r>
            <a:r>
              <a:rPr lang="el-GR" sz="2400" dirty="0"/>
              <a:t>(δημοκρατία, επιτεύγματα στην πολιτική, τα γράμματα και τις τέχνες</a:t>
            </a:r>
          </a:p>
          <a:p>
            <a:pPr algn="just"/>
            <a:r>
              <a:rPr lang="el-GR" sz="2400" b="1" dirty="0">
                <a:solidFill>
                  <a:srgbClr val="FF0000"/>
                </a:solidFill>
              </a:rPr>
              <a:t>Αντιπαράθεση Αθήνας και Σπάρτης </a:t>
            </a:r>
            <a:r>
              <a:rPr lang="el-GR" sz="2400" dirty="0"/>
              <a:t>&gt; </a:t>
            </a:r>
            <a:r>
              <a:rPr lang="el-GR" sz="2400" b="1" dirty="0"/>
              <a:t>Πελοποννησιακός πόλεμος </a:t>
            </a:r>
          </a:p>
          <a:p>
            <a:pPr algn="just"/>
            <a:r>
              <a:rPr lang="el-GR" sz="2400" b="1" dirty="0">
                <a:solidFill>
                  <a:srgbClr val="FF0000"/>
                </a:solidFill>
              </a:rPr>
              <a:t>Πρώτο μισό 4</a:t>
            </a:r>
            <a:r>
              <a:rPr lang="el-GR" sz="2400" b="1" baseline="30000" dirty="0">
                <a:solidFill>
                  <a:srgbClr val="FF0000"/>
                </a:solidFill>
              </a:rPr>
              <a:t>ου</a:t>
            </a:r>
            <a:r>
              <a:rPr lang="el-GR" sz="2400" b="1" dirty="0">
                <a:solidFill>
                  <a:srgbClr val="FF0000"/>
                </a:solidFill>
              </a:rPr>
              <a:t> αιώνα: </a:t>
            </a:r>
            <a:r>
              <a:rPr lang="el-GR" sz="2400" b="1" dirty="0"/>
              <a:t>Παρέμβαση Περσών στα εσωτερικά των Ελλήνων </a:t>
            </a:r>
          </a:p>
          <a:p>
            <a:pPr algn="just"/>
            <a:r>
              <a:rPr lang="el-GR" sz="2400" b="1" dirty="0">
                <a:solidFill>
                  <a:srgbClr val="FF0000"/>
                </a:solidFill>
              </a:rPr>
              <a:t>Δεύτερο μισό 4</a:t>
            </a:r>
            <a:r>
              <a:rPr lang="el-GR" sz="2400" b="1" baseline="30000" dirty="0">
                <a:solidFill>
                  <a:srgbClr val="FF0000"/>
                </a:solidFill>
              </a:rPr>
              <a:t>ου</a:t>
            </a:r>
            <a:r>
              <a:rPr lang="el-GR" sz="2400" b="1" dirty="0">
                <a:solidFill>
                  <a:srgbClr val="FF0000"/>
                </a:solidFill>
              </a:rPr>
              <a:t> αιώνα: </a:t>
            </a:r>
            <a:r>
              <a:rPr lang="el-GR" sz="2400" b="1" dirty="0"/>
              <a:t>ιδέα της πανελλήνιας ένωσης κατά των Περσών </a:t>
            </a:r>
          </a:p>
        </p:txBody>
      </p:sp>
    </p:spTree>
    <p:extLst>
      <p:ext uri="{BB962C8B-B14F-4D97-AF65-F5344CB8AC3E}">
        <p14:creationId xmlns:p14="http://schemas.microsoft.com/office/powerpoint/2010/main" val="13790177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02182"/>
          </a:xfrm>
        </p:spPr>
        <p:txBody>
          <a:bodyPr>
            <a:normAutofit fontScale="90000"/>
          </a:bodyPr>
          <a:lstStyle/>
          <a:p>
            <a:pPr algn="ctr"/>
            <a:r>
              <a:rPr lang="el-GR" b="1" dirty="0"/>
              <a:t>Εκκλησία του Δήμου στην κλασική εποχή</a:t>
            </a:r>
            <a:br>
              <a:rPr lang="el-GR" dirty="0"/>
            </a:br>
            <a:endParaRPr lang="el-GR" dirty="0"/>
          </a:p>
        </p:txBody>
      </p:sp>
      <p:sp>
        <p:nvSpPr>
          <p:cNvPr id="3" name="Θέση περιεχομένου 2"/>
          <p:cNvSpPr>
            <a:spLocks noGrp="1"/>
          </p:cNvSpPr>
          <p:nvPr>
            <p:ph idx="1"/>
          </p:nvPr>
        </p:nvSpPr>
        <p:spPr>
          <a:xfrm>
            <a:off x="2589212" y="1408669"/>
            <a:ext cx="8915400" cy="5222789"/>
          </a:xfrm>
        </p:spPr>
        <p:txBody>
          <a:bodyPr>
            <a:normAutofit lnSpcReduction="10000"/>
          </a:bodyPr>
          <a:lstStyle/>
          <a:p>
            <a:pPr algn="just"/>
            <a:r>
              <a:rPr lang="el-GR" b="1" dirty="0"/>
              <a:t>Κυρίαρχο όργανο </a:t>
            </a:r>
            <a:r>
              <a:rPr lang="el-GR" dirty="0"/>
              <a:t>μετά το 462 π.Χ. (μεταρρύθμιση του Κλεισθένη)  με νομοθετική, εκτελεστική και δικαστική εξουσία.</a:t>
            </a:r>
          </a:p>
          <a:p>
            <a:pPr algn="just"/>
            <a:r>
              <a:rPr lang="el-GR" b="1" dirty="0"/>
              <a:t>Αθηναίοι πολίτες από 20 ετών και άνω </a:t>
            </a:r>
            <a:r>
              <a:rPr lang="el-GR" dirty="0"/>
              <a:t>(μετά διετείς στρατιωτικές υποχρεώσεις) </a:t>
            </a:r>
            <a:r>
              <a:rPr lang="el-GR" b="1" dirty="0"/>
              <a:t>με πολιτικά δικαιώματα </a:t>
            </a:r>
            <a:r>
              <a:rPr lang="el-GR" dirty="0"/>
              <a:t>(όχι «άτιμος» και από Αθηναίους γονείς).</a:t>
            </a:r>
          </a:p>
          <a:p>
            <a:pPr algn="just"/>
            <a:r>
              <a:rPr lang="el-GR" b="1" dirty="0"/>
              <a:t>Συνεδριάσεις</a:t>
            </a:r>
            <a:r>
              <a:rPr lang="el-GR" dirty="0"/>
              <a:t>: Πνύκα, Αγορά ή Θέατρο του Διονύσου (από ανατολή έως δύση ηλίου).</a:t>
            </a:r>
          </a:p>
          <a:p>
            <a:pPr algn="just"/>
            <a:r>
              <a:rPr lang="el-GR" b="1" dirty="0"/>
              <a:t>Αρμοδιότητες</a:t>
            </a:r>
            <a:r>
              <a:rPr lang="el-GR" dirty="0"/>
              <a:t>: ψήφιση νέων νόμων (μετά από προβούλευμα από Βουλή Πεντακοσίων), κήρυξη πολέμου ή σύναψη ειρήνης, έλεγχος αρχόντων, εποπτεία διοίκησης, ποινές θανάτου ή εξορίας ή δήμευσης περιουσίας, θέματα εξωτερικής πολιτικής, ίδρυση ναών, μισθοί, πολιτογραφήσεις πολιτών (με μυστική ψηφοφορία).</a:t>
            </a:r>
          </a:p>
          <a:p>
            <a:pPr algn="just"/>
            <a:r>
              <a:rPr lang="el-GR" b="1" dirty="0"/>
              <a:t>Τρόπος ψηφοφορίας</a:t>
            </a:r>
            <a:r>
              <a:rPr lang="el-GR" dirty="0"/>
              <a:t>: ανάταση των χειρών ή μυστική ψηφοφορία (π.χ. όστρακα). Οι αποφάσεις της λέγονταν ψηφίσματα. </a:t>
            </a:r>
          </a:p>
          <a:p>
            <a:pPr algn="just"/>
            <a:r>
              <a:rPr lang="el-GR" dirty="0"/>
              <a:t>Μόνο οι αποφάσεις των νομοθετών που ορίζονται από την Εκκλησία του Δήμου δεν εγκρίνονται από την Εκκλησία του Δήμου. Οι </a:t>
            </a:r>
            <a:r>
              <a:rPr lang="el-GR" b="1" dirty="0"/>
              <a:t>νομοθέτες</a:t>
            </a:r>
            <a:r>
              <a:rPr lang="el-GR" dirty="0"/>
              <a:t> μπορούν να απορρίπτουν νομοσχέδια που είχε εγκρίνει η Εκκλησία του Δήμου. </a:t>
            </a:r>
          </a:p>
          <a:p>
            <a:endParaRPr lang="el-GR" dirty="0"/>
          </a:p>
        </p:txBody>
      </p:sp>
    </p:spTree>
    <p:extLst>
      <p:ext uri="{BB962C8B-B14F-4D97-AF65-F5344CB8AC3E}">
        <p14:creationId xmlns:p14="http://schemas.microsoft.com/office/powerpoint/2010/main" val="556642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619804"/>
          </a:xfrm>
        </p:spPr>
        <p:txBody>
          <a:bodyPr>
            <a:normAutofit fontScale="90000"/>
          </a:bodyPr>
          <a:lstStyle/>
          <a:p>
            <a:pPr algn="ctr"/>
            <a:r>
              <a:rPr lang="el-GR" b="1" dirty="0"/>
              <a:t>Βουλή Πεντακοσίων</a:t>
            </a:r>
            <a:br>
              <a:rPr lang="el-GR" dirty="0"/>
            </a:br>
            <a:endParaRPr lang="el-GR" dirty="0"/>
          </a:p>
        </p:txBody>
      </p:sp>
      <p:sp>
        <p:nvSpPr>
          <p:cNvPr id="3" name="Θέση περιεχομένου 2"/>
          <p:cNvSpPr>
            <a:spLocks noGrp="1"/>
          </p:cNvSpPr>
          <p:nvPr>
            <p:ph idx="1"/>
          </p:nvPr>
        </p:nvSpPr>
        <p:spPr>
          <a:xfrm>
            <a:off x="2589212" y="1243913"/>
            <a:ext cx="8915400" cy="5189837"/>
          </a:xfrm>
        </p:spPr>
        <p:txBody>
          <a:bodyPr>
            <a:normAutofit fontScale="92500" lnSpcReduction="20000"/>
          </a:bodyPr>
          <a:lstStyle/>
          <a:p>
            <a:pPr algn="just"/>
            <a:r>
              <a:rPr lang="el-GR" b="1" dirty="0"/>
              <a:t>Μέλη</a:t>
            </a:r>
            <a:r>
              <a:rPr lang="el-GR" dirty="0"/>
              <a:t>: 50 από κάθε φυλή με </a:t>
            </a:r>
            <a:r>
              <a:rPr lang="el-GR" b="1" dirty="0"/>
              <a:t>κλήρο</a:t>
            </a:r>
            <a:r>
              <a:rPr lang="el-GR" dirty="0"/>
              <a:t>, τουλάχιστον </a:t>
            </a:r>
            <a:r>
              <a:rPr lang="el-GR" b="1" dirty="0"/>
              <a:t>30 ετών με ετήσια θητεία </a:t>
            </a:r>
            <a:r>
              <a:rPr lang="el-GR" dirty="0"/>
              <a:t>(επιλογή μετά από δοκιμασία (εντιμότητα, ευσέβεια κ.ά.) Μπορούσε κάποιος να εκλεγεί </a:t>
            </a:r>
            <a:r>
              <a:rPr lang="el-GR" b="1" dirty="0"/>
              <a:t>μόνο δύο φορές</a:t>
            </a:r>
            <a:r>
              <a:rPr lang="el-GR" dirty="0"/>
              <a:t>. </a:t>
            </a:r>
          </a:p>
          <a:p>
            <a:pPr algn="just"/>
            <a:r>
              <a:rPr lang="el-GR" b="1" dirty="0" err="1"/>
              <a:t>Πρυτανεύουσα</a:t>
            </a:r>
            <a:r>
              <a:rPr lang="el-GR" b="1" dirty="0"/>
              <a:t> φυλή </a:t>
            </a:r>
            <a:r>
              <a:rPr lang="el-GR" dirty="0"/>
              <a:t>(ως Κυβέρνηση): ασκούσε πρυτανεία για ένα δέκατο του χρόνου με κλήρο (4 τακτικές συνεδριάσεις και έκτακτες). Αρχηγός ο </a:t>
            </a:r>
            <a:r>
              <a:rPr lang="el-GR" b="1" dirty="0"/>
              <a:t>επιστάτης των πρυτάνεων </a:t>
            </a:r>
            <a:r>
              <a:rPr lang="el-GR" dirty="0"/>
              <a:t>(για 24 ώρες και μια φορά μόνο στη ζωή κάποιου) που ήταν πρόεδρος Βουλής και Εκκλησίας του Δήμου (το ανώτατο αξίωμα) και κρατούσε τα κλειδιά των ιερών και τη σφραγίδα της πόλεως. </a:t>
            </a:r>
            <a:r>
              <a:rPr lang="el-GR" b="1" dirty="0"/>
              <a:t>Πρυτάνεις</a:t>
            </a:r>
            <a:r>
              <a:rPr lang="el-GR" dirty="0"/>
              <a:t> = 50 βουλευτές με κλήρο που διέμεναν κατά τη θητεία τους στον Θόλο στην Αρχαία Αγορά. </a:t>
            </a:r>
          </a:p>
          <a:p>
            <a:pPr algn="just"/>
            <a:r>
              <a:rPr lang="el-GR" b="1" dirty="0"/>
              <a:t>Αρμοδιότητες</a:t>
            </a:r>
            <a:r>
              <a:rPr lang="el-GR" dirty="0"/>
              <a:t>: κατάρτιζε προβουλεύματα για την Εκκλησία του Δήμου, εποπτεία αρχόντων και επιτροπών, συνεργασία με αξιωματούχους, τήρηση ψηφισμάτων της Εκκλησίας του Δήμου, εκδίκαση μη σοβαρών υποθέσεων με δυνατότητα έφεσης στην Ηλιαία (νομοθετική, εκτελεστική και δικαστική εξουσία).</a:t>
            </a:r>
          </a:p>
          <a:p>
            <a:pPr algn="just"/>
            <a:r>
              <a:rPr lang="el-GR" b="1" dirty="0" err="1"/>
              <a:t>Έδοξε</a:t>
            </a:r>
            <a:r>
              <a:rPr lang="el-GR" b="1" dirty="0"/>
              <a:t> τη Βουλή και τω δήμω </a:t>
            </a:r>
            <a:r>
              <a:rPr lang="el-GR" dirty="0"/>
              <a:t>(φράση με την οποία άρχιζαν τα ψηφίσματα)</a:t>
            </a:r>
          </a:p>
          <a:p>
            <a:pPr algn="just"/>
            <a:r>
              <a:rPr lang="el-GR" dirty="0"/>
              <a:t>Στη Βουλή στηρίχθηκαν οι ολιγαρχικοί και το 411 και το 404 για να ανατρέψουν την αθηναϊκή δημοκρατία</a:t>
            </a:r>
          </a:p>
          <a:p>
            <a:pPr algn="just"/>
            <a:r>
              <a:rPr lang="el-GR" b="1" dirty="0"/>
              <a:t>Μισθός</a:t>
            </a:r>
            <a:r>
              <a:rPr lang="el-GR" dirty="0"/>
              <a:t>: 2 οβολοί την ημέρα και 5 (επί Περικλή)</a:t>
            </a:r>
          </a:p>
          <a:p>
            <a:pPr algn="just"/>
            <a:r>
              <a:rPr lang="el-GR" b="1" dirty="0"/>
              <a:t>Προνόμια</a:t>
            </a:r>
            <a:r>
              <a:rPr lang="el-GR" dirty="0"/>
              <a:t>: απαλλαγή από στρατιωτικές υποχρεώσεις, ειδική θέση στο θέατρο, ασυλία</a:t>
            </a:r>
          </a:p>
          <a:p>
            <a:pPr algn="just"/>
            <a:r>
              <a:rPr lang="el-GR" b="1" dirty="0"/>
              <a:t>Συνεδριάσεις</a:t>
            </a:r>
            <a:r>
              <a:rPr lang="el-GR" dirty="0"/>
              <a:t>: Βουλευτήριο στην Αρχαία Αγορά, εκτός από αργίες</a:t>
            </a:r>
          </a:p>
          <a:p>
            <a:endParaRPr lang="el-GR" dirty="0"/>
          </a:p>
        </p:txBody>
      </p:sp>
    </p:spTree>
    <p:extLst>
      <p:ext uri="{BB962C8B-B14F-4D97-AF65-F5344CB8AC3E}">
        <p14:creationId xmlns:p14="http://schemas.microsoft.com/office/powerpoint/2010/main" val="1371430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669231"/>
          </a:xfrm>
        </p:spPr>
        <p:txBody>
          <a:bodyPr/>
          <a:lstStyle/>
          <a:p>
            <a:pPr algn="ctr"/>
            <a:r>
              <a:rPr lang="el-GR" b="1" dirty="0"/>
              <a:t>Ηλιαία</a:t>
            </a:r>
            <a:endParaRPr lang="el-GR" dirty="0"/>
          </a:p>
        </p:txBody>
      </p:sp>
      <p:sp>
        <p:nvSpPr>
          <p:cNvPr id="3" name="Θέση περιεχομένου 2"/>
          <p:cNvSpPr>
            <a:spLocks noGrp="1"/>
          </p:cNvSpPr>
          <p:nvPr>
            <p:ph idx="1"/>
          </p:nvPr>
        </p:nvSpPr>
        <p:spPr>
          <a:xfrm>
            <a:off x="2589212" y="1367481"/>
            <a:ext cx="8915400" cy="4543741"/>
          </a:xfrm>
        </p:spPr>
        <p:txBody>
          <a:bodyPr/>
          <a:lstStyle/>
          <a:p>
            <a:endParaRPr lang="el-GR" dirty="0"/>
          </a:p>
          <a:p>
            <a:pPr algn="just"/>
            <a:r>
              <a:rPr lang="el-GR" sz="2400" b="1" dirty="0"/>
              <a:t>Όργανο λαϊκής δικαιοσύνης </a:t>
            </a:r>
            <a:r>
              <a:rPr lang="el-GR" sz="2400" dirty="0"/>
              <a:t>(όχι επαγγελματίες)</a:t>
            </a:r>
          </a:p>
          <a:p>
            <a:pPr algn="just"/>
            <a:r>
              <a:rPr lang="el-GR" sz="2400" b="1" dirty="0"/>
              <a:t>600 πολίτες από κάθε φυλή </a:t>
            </a:r>
            <a:r>
              <a:rPr lang="el-GR" sz="2400" dirty="0"/>
              <a:t>(6000) με κλήρωση από τους πολίτες πάνω από </a:t>
            </a:r>
            <a:r>
              <a:rPr lang="el-GR" sz="2400" b="1" dirty="0"/>
              <a:t>30 χρονών </a:t>
            </a:r>
            <a:r>
              <a:rPr lang="el-GR" sz="2400" dirty="0"/>
              <a:t>και συνεδρίαζαν σε τμήματα (600). Απαρτία (501). </a:t>
            </a:r>
          </a:p>
          <a:p>
            <a:pPr algn="just"/>
            <a:r>
              <a:rPr lang="el-GR" sz="2400" b="1" dirty="0"/>
              <a:t>Έπαιρναν μέρος και οι θήτες</a:t>
            </a:r>
          </a:p>
          <a:p>
            <a:pPr algn="just"/>
            <a:r>
              <a:rPr lang="el-GR" sz="2400" dirty="0"/>
              <a:t>Συνεδρίαση σε </a:t>
            </a:r>
            <a:r>
              <a:rPr lang="el-GR" sz="2400" b="1" dirty="0"/>
              <a:t>κτήριο Ηλιαίας στην Αρχαία Αγορά </a:t>
            </a:r>
            <a:r>
              <a:rPr lang="el-GR" sz="2400" dirty="0"/>
              <a:t>ή αλλού</a:t>
            </a:r>
          </a:p>
          <a:p>
            <a:pPr algn="just"/>
            <a:r>
              <a:rPr lang="el-GR" sz="2400" b="1" dirty="0"/>
              <a:t>Μισθός</a:t>
            </a:r>
            <a:r>
              <a:rPr lang="el-GR" sz="2400" dirty="0"/>
              <a:t>: 2 οβολοί την ημέρα και 3 (επί Περικλή)</a:t>
            </a:r>
          </a:p>
        </p:txBody>
      </p:sp>
    </p:spTree>
    <p:extLst>
      <p:ext uri="{BB962C8B-B14F-4D97-AF65-F5344CB8AC3E}">
        <p14:creationId xmlns:p14="http://schemas.microsoft.com/office/powerpoint/2010/main" val="2745743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43371"/>
          </a:xfrm>
        </p:spPr>
        <p:txBody>
          <a:bodyPr>
            <a:normAutofit fontScale="90000"/>
          </a:bodyPr>
          <a:lstStyle/>
          <a:p>
            <a:pPr algn="ctr"/>
            <a:r>
              <a:rPr lang="el-GR" b="1" dirty="0"/>
              <a:t>Στρατηγοί</a:t>
            </a:r>
            <a:br>
              <a:rPr lang="el-GR" dirty="0"/>
            </a:br>
            <a:endParaRPr lang="el-GR" dirty="0"/>
          </a:p>
        </p:txBody>
      </p:sp>
      <p:sp>
        <p:nvSpPr>
          <p:cNvPr id="3" name="Θέση περιεχομένου 2"/>
          <p:cNvSpPr>
            <a:spLocks noGrp="1"/>
          </p:cNvSpPr>
          <p:nvPr>
            <p:ph idx="1"/>
          </p:nvPr>
        </p:nvSpPr>
        <p:spPr>
          <a:xfrm>
            <a:off x="2589212" y="1515761"/>
            <a:ext cx="8915400" cy="4819135"/>
          </a:xfrm>
        </p:spPr>
        <p:txBody>
          <a:bodyPr>
            <a:normAutofit/>
          </a:bodyPr>
          <a:lstStyle/>
          <a:p>
            <a:pPr algn="just"/>
            <a:r>
              <a:rPr lang="el-GR" sz="3200" b="1" dirty="0"/>
              <a:t>10</a:t>
            </a:r>
            <a:r>
              <a:rPr lang="el-GR" sz="3200" dirty="0"/>
              <a:t> (ένας από κάθε φυλή) με </a:t>
            </a:r>
            <a:r>
              <a:rPr lang="el-GR" sz="3200" b="1" dirty="0"/>
              <a:t>ετήσια εκλογή </a:t>
            </a:r>
            <a:r>
              <a:rPr lang="el-GR" sz="3200" dirty="0"/>
              <a:t>από Εκκλησία του Δήμου (προσόντα)</a:t>
            </a:r>
          </a:p>
          <a:p>
            <a:pPr algn="just"/>
            <a:r>
              <a:rPr lang="el-GR" sz="3200" b="1" dirty="0"/>
              <a:t>Στρατηγοί αυτοκράτορες</a:t>
            </a:r>
            <a:r>
              <a:rPr lang="el-GR" sz="3200" dirty="0"/>
              <a:t>: με ειδικά προνόμια να ενεργούν χωρίς έγκριση για ένα έτος και μετά από δοκιμασία για επόμενο. </a:t>
            </a:r>
          </a:p>
          <a:p>
            <a:endParaRPr lang="el-GR" sz="3200" dirty="0"/>
          </a:p>
        </p:txBody>
      </p:sp>
    </p:spTree>
    <p:extLst>
      <p:ext uri="{BB962C8B-B14F-4D97-AF65-F5344CB8AC3E}">
        <p14:creationId xmlns:p14="http://schemas.microsoft.com/office/powerpoint/2010/main" val="635067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02182"/>
          </a:xfrm>
        </p:spPr>
        <p:txBody>
          <a:bodyPr>
            <a:normAutofit fontScale="90000"/>
          </a:bodyPr>
          <a:lstStyle/>
          <a:p>
            <a:pPr algn="ctr"/>
            <a:r>
              <a:rPr lang="el-GR" dirty="0"/>
              <a:t> </a:t>
            </a:r>
            <a:r>
              <a:rPr lang="el-GR" b="1" dirty="0"/>
              <a:t>Κατάργηση Δημοκρατίας στην Αθήνα</a:t>
            </a:r>
            <a:br>
              <a:rPr lang="el-GR" dirty="0"/>
            </a:br>
            <a:endParaRPr lang="el-GR" dirty="0"/>
          </a:p>
        </p:txBody>
      </p:sp>
      <p:sp>
        <p:nvSpPr>
          <p:cNvPr id="3" name="Θέση περιεχομένου 2"/>
          <p:cNvSpPr>
            <a:spLocks noGrp="1"/>
          </p:cNvSpPr>
          <p:nvPr>
            <p:ph idx="1"/>
          </p:nvPr>
        </p:nvSpPr>
        <p:spPr>
          <a:xfrm>
            <a:off x="2589212" y="1326292"/>
            <a:ext cx="8915400" cy="5090984"/>
          </a:xfrm>
        </p:spPr>
        <p:txBody>
          <a:bodyPr>
            <a:normAutofit fontScale="92500" lnSpcReduction="10000"/>
          </a:bodyPr>
          <a:lstStyle/>
          <a:p>
            <a:pPr algn="just"/>
            <a:r>
              <a:rPr lang="el-GR" sz="2000" b="1" dirty="0"/>
              <a:t>Πραξικόπημα των Τετρακοσίων</a:t>
            </a:r>
            <a:r>
              <a:rPr lang="el-GR" sz="2000" dirty="0"/>
              <a:t>: </a:t>
            </a:r>
            <a:r>
              <a:rPr lang="el-GR" sz="2000" b="1" dirty="0"/>
              <a:t>411 π.Χ. </a:t>
            </a:r>
            <a:r>
              <a:rPr lang="el-GR" sz="2000" dirty="0"/>
              <a:t>Ως αποτέλεσμα των δημαγωγών που συκοφαντούσαν τους αριστοκράτες. Οι αριστοκράτες συνασπίστηκαν και ο κουρασμένος λαός από τον Πελοποννησιακό Πόλεμο(το τέλος της Σικελικής εκστρατείας που οι Λακεδαιμόνιοι συμμάχησαν με Πέρσες) έδωσε έγκριση σε </a:t>
            </a:r>
            <a:r>
              <a:rPr lang="el-GR" sz="2000" b="1" dirty="0"/>
              <a:t>συγγραφείς-αυτοκράτορες</a:t>
            </a:r>
            <a:r>
              <a:rPr lang="el-GR" sz="2000" dirty="0"/>
              <a:t> για μεταρρυθμίσεις προσδοκώντας βοήθεια από Πέρσες. Δικαίωμα συμμετοχής  στην Εκκλησία του Δήμου μόνο σε </a:t>
            </a:r>
            <a:r>
              <a:rPr lang="el-GR" sz="2000" b="1" dirty="0"/>
              <a:t>5000</a:t>
            </a:r>
            <a:r>
              <a:rPr lang="el-GR" sz="2000" dirty="0"/>
              <a:t> από τρεις ανώτερες τάξεις, εκλογή αρχόντων από ολιγαρχική Βουλή των Τετρακοσίων, περιορισμός βουλευτών, </a:t>
            </a:r>
            <a:r>
              <a:rPr lang="el-GR" sz="2000" b="1" dirty="0"/>
              <a:t>κατάργηση</a:t>
            </a:r>
            <a:r>
              <a:rPr lang="el-GR" sz="2000" dirty="0"/>
              <a:t> </a:t>
            </a:r>
            <a:r>
              <a:rPr lang="el-GR" sz="2000" b="1" dirty="0"/>
              <a:t>γραφής παρανόμων </a:t>
            </a:r>
            <a:r>
              <a:rPr lang="el-GR" sz="2000" dirty="0"/>
              <a:t>(κάθε πολίτης κινεί δίκη κατά ψηφισμάτων της Εκκλησίας του Δήμου που δεν τηρούσε τη νόμιμη διαδικασία).  κ.ά. Παρέμειναν στην εξουσία μόνο για </a:t>
            </a:r>
            <a:r>
              <a:rPr lang="el-GR" sz="2000" b="1" dirty="0"/>
              <a:t>4 μήνες </a:t>
            </a:r>
            <a:r>
              <a:rPr lang="el-GR" sz="2000" dirty="0"/>
              <a:t>(ήττα Αθηναίων στη ναυμαχία της Ερέτριας).</a:t>
            </a:r>
          </a:p>
          <a:p>
            <a:pPr algn="just"/>
            <a:r>
              <a:rPr lang="el-GR" sz="2000" b="1" dirty="0"/>
              <a:t>Τριάκοντα τύραννοι</a:t>
            </a:r>
            <a:r>
              <a:rPr lang="el-GR" sz="2000" dirty="0"/>
              <a:t>: </a:t>
            </a:r>
            <a:r>
              <a:rPr lang="el-GR" sz="2000" b="1" dirty="0"/>
              <a:t>404 π.Χ. </a:t>
            </a:r>
            <a:r>
              <a:rPr lang="el-GR" sz="2000" dirty="0"/>
              <a:t>Επιβολή της τυραννίας των Τριάκοντα από </a:t>
            </a:r>
            <a:r>
              <a:rPr lang="el-GR" sz="2000" b="1" dirty="0"/>
              <a:t>Λύσανδρο</a:t>
            </a:r>
            <a:r>
              <a:rPr lang="el-GR" sz="2000" dirty="0"/>
              <a:t> μετά την ήττα των Αθηναίων στους Αιγός ποταμούς. Παρέμειναν στην εξουσία για </a:t>
            </a:r>
            <a:r>
              <a:rPr lang="el-GR" sz="2000" b="1" dirty="0"/>
              <a:t>8 μήνες</a:t>
            </a:r>
            <a:r>
              <a:rPr lang="el-GR" sz="2000" dirty="0"/>
              <a:t>. Μετά την αποκατάσταση της δημοκρατίας τέθηκε φραγμός στην Εκκλησία του δήμου με τη γραφή παρανόμων. Αποκατάσταση της δημοκρατίας και συμφιλίωση </a:t>
            </a:r>
          </a:p>
          <a:p>
            <a:endParaRPr lang="el-GR" dirty="0"/>
          </a:p>
        </p:txBody>
      </p:sp>
    </p:spTree>
    <p:extLst>
      <p:ext uri="{BB962C8B-B14F-4D97-AF65-F5344CB8AC3E}">
        <p14:creationId xmlns:p14="http://schemas.microsoft.com/office/powerpoint/2010/main" val="1749245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1006982"/>
          </a:xfrm>
        </p:spPr>
        <p:txBody>
          <a:bodyPr>
            <a:normAutofit fontScale="90000"/>
          </a:bodyPr>
          <a:lstStyle/>
          <a:p>
            <a:pPr algn="ctr"/>
            <a:r>
              <a:rPr lang="el-GR" b="1" dirty="0"/>
              <a:t>Σύγκριση αρχαίας ελληνικής δημοκρατίας και σύγχρονης</a:t>
            </a:r>
            <a:br>
              <a:rPr lang="el-GR" b="1" dirty="0"/>
            </a:br>
            <a:endParaRPr lang="el-GR" b="1" dirty="0"/>
          </a:p>
        </p:txBody>
      </p:sp>
      <p:sp>
        <p:nvSpPr>
          <p:cNvPr id="3" name="Θέση περιεχομένου 2"/>
          <p:cNvSpPr>
            <a:spLocks noGrp="1"/>
          </p:cNvSpPr>
          <p:nvPr>
            <p:ph idx="1"/>
          </p:nvPr>
        </p:nvSpPr>
        <p:spPr>
          <a:xfrm>
            <a:off x="2589212" y="1812324"/>
            <a:ext cx="8915400" cy="4572000"/>
          </a:xfrm>
        </p:spPr>
        <p:txBody>
          <a:bodyPr>
            <a:normAutofit/>
          </a:bodyPr>
          <a:lstStyle/>
          <a:p>
            <a:pPr algn="just"/>
            <a:r>
              <a:rPr lang="el-GR" sz="2400" b="1" dirty="0"/>
              <a:t>Κοινά</a:t>
            </a:r>
            <a:r>
              <a:rPr lang="el-GR" sz="2400" dirty="0"/>
              <a:t>: η λαϊκή κυριαρχία, η ισότητα των πολιτών και η ανεξαρτησία των δικαστικών αρχών.</a:t>
            </a:r>
          </a:p>
          <a:p>
            <a:pPr algn="just"/>
            <a:r>
              <a:rPr lang="el-GR" sz="2400" b="1" dirty="0"/>
              <a:t>Διαφορές</a:t>
            </a:r>
            <a:r>
              <a:rPr lang="el-GR" sz="2400" dirty="0"/>
              <a:t>: </a:t>
            </a:r>
          </a:p>
          <a:p>
            <a:pPr algn="just">
              <a:buFont typeface="Wingdings" panose="05000000000000000000" pitchFamily="2" charset="2"/>
              <a:buChar char="§"/>
            </a:pPr>
            <a:r>
              <a:rPr lang="el-GR" sz="2400" b="1" dirty="0"/>
              <a:t>άμεση</a:t>
            </a:r>
            <a:r>
              <a:rPr lang="el-GR" sz="2400" dirty="0"/>
              <a:t> /</a:t>
            </a:r>
            <a:r>
              <a:rPr lang="el-GR" sz="2400" b="1" dirty="0">
                <a:solidFill>
                  <a:srgbClr val="FF0000"/>
                </a:solidFill>
              </a:rPr>
              <a:t>αντιπροσωπευτική</a:t>
            </a:r>
          </a:p>
          <a:p>
            <a:pPr algn="just">
              <a:buFont typeface="Wingdings" panose="05000000000000000000" pitchFamily="2" charset="2"/>
              <a:buChar char="§"/>
            </a:pPr>
            <a:r>
              <a:rPr lang="el-GR" sz="2400" dirty="0"/>
              <a:t>η αρχαία αποβλέπει στην </a:t>
            </a:r>
            <a:r>
              <a:rPr lang="el-GR" sz="2400" b="1" dirty="0"/>
              <a:t>ευδαιμονία</a:t>
            </a:r>
            <a:r>
              <a:rPr lang="el-GR" sz="2400" dirty="0"/>
              <a:t> όλων των πολιτών στην ηθική και πνευματική προαγωγή τους / σήμερα αποβλέπει σε </a:t>
            </a:r>
            <a:r>
              <a:rPr lang="el-GR" sz="2400" b="1" dirty="0">
                <a:solidFill>
                  <a:srgbClr val="FF0000"/>
                </a:solidFill>
              </a:rPr>
              <a:t>ευημερία</a:t>
            </a:r>
          </a:p>
          <a:p>
            <a:pPr algn="just">
              <a:buFont typeface="Wingdings" panose="05000000000000000000" pitchFamily="2" charset="2"/>
              <a:buChar char="§"/>
            </a:pPr>
            <a:r>
              <a:rPr lang="el-GR" sz="2400" dirty="0"/>
              <a:t>Στην αρχαία δημοκρατία </a:t>
            </a:r>
            <a:r>
              <a:rPr lang="el-GR" sz="2400" b="1" dirty="0"/>
              <a:t>οι πολίτες εναλλάσσονταν σε ρόλους αρχόντων και </a:t>
            </a:r>
            <a:r>
              <a:rPr lang="el-GR" sz="2400" b="1" dirty="0" err="1"/>
              <a:t>αρχομένων</a:t>
            </a:r>
            <a:r>
              <a:rPr lang="el-GR" sz="2400" b="1" dirty="0"/>
              <a:t> και είχαν άμεση ενημέρωση. </a:t>
            </a:r>
          </a:p>
          <a:p>
            <a:pPr marL="0" indent="0">
              <a:buNone/>
            </a:pPr>
            <a:endParaRPr lang="el-GR" sz="2400" dirty="0"/>
          </a:p>
          <a:p>
            <a:endParaRPr lang="el-GR" dirty="0"/>
          </a:p>
        </p:txBody>
      </p:sp>
    </p:spTree>
    <p:extLst>
      <p:ext uri="{BB962C8B-B14F-4D97-AF65-F5344CB8AC3E}">
        <p14:creationId xmlns:p14="http://schemas.microsoft.com/office/powerpoint/2010/main" val="2252948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3649356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70984" y="254256"/>
            <a:ext cx="8911687" cy="586504"/>
          </a:xfrm>
        </p:spPr>
        <p:txBody>
          <a:bodyPr>
            <a:normAutofit fontScale="90000"/>
          </a:bodyPr>
          <a:lstStyle/>
          <a:p>
            <a:pPr algn="ctr"/>
            <a:r>
              <a:rPr lang="el-GR" b="1" dirty="0"/>
              <a:t>Τέχνη</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9546"/>
            <a:ext cx="7160653" cy="5698454"/>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0653" y="1210614"/>
            <a:ext cx="5031348" cy="5647386"/>
          </a:xfrm>
          <a:prstGeom prst="rect">
            <a:avLst/>
          </a:prstGeom>
        </p:spPr>
      </p:pic>
    </p:spTree>
    <p:extLst>
      <p:ext uri="{BB962C8B-B14F-4D97-AF65-F5344CB8AC3E}">
        <p14:creationId xmlns:p14="http://schemas.microsoft.com/office/powerpoint/2010/main" val="2240148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619804"/>
          </a:xfrm>
        </p:spPr>
        <p:txBody>
          <a:bodyPr>
            <a:normAutofit fontScale="90000"/>
          </a:bodyPr>
          <a:lstStyle/>
          <a:p>
            <a:pPr algn="ctr"/>
            <a:r>
              <a:rPr lang="el-GR" b="1" dirty="0"/>
              <a:t>Εργασίες</a:t>
            </a:r>
          </a:p>
        </p:txBody>
      </p:sp>
      <p:sp>
        <p:nvSpPr>
          <p:cNvPr id="3" name="Θέση περιεχομένου 2"/>
          <p:cNvSpPr>
            <a:spLocks noGrp="1"/>
          </p:cNvSpPr>
          <p:nvPr>
            <p:ph idx="1"/>
          </p:nvPr>
        </p:nvSpPr>
        <p:spPr>
          <a:xfrm>
            <a:off x="2585499" y="1788258"/>
            <a:ext cx="8915400" cy="4491061"/>
          </a:xfrm>
        </p:spPr>
        <p:txBody>
          <a:bodyPr>
            <a:normAutofit/>
          </a:bodyPr>
          <a:lstStyle/>
          <a:p>
            <a:pPr algn="just"/>
            <a:r>
              <a:rPr lang="el-GR" sz="2800" b="1" dirty="0"/>
              <a:t>Η θέση της γυναίκας στην Αρχαία Ελλάδα</a:t>
            </a:r>
          </a:p>
          <a:p>
            <a:pPr algn="just"/>
            <a:r>
              <a:rPr lang="el-GR" sz="2800" b="1" dirty="0"/>
              <a:t>Παιχνίδια στην Αρχαία Ελλάδα</a:t>
            </a:r>
          </a:p>
          <a:p>
            <a:pPr algn="just"/>
            <a:r>
              <a:rPr lang="el-GR" sz="2800" b="1" dirty="0"/>
              <a:t>Μαγειρική και διατροφή των Αρχαίων Ελλήνων</a:t>
            </a:r>
          </a:p>
          <a:p>
            <a:pPr algn="just"/>
            <a:r>
              <a:rPr lang="el-GR" sz="2800" b="1" dirty="0"/>
              <a:t>Ολυμπιακοί αγώνες στην Αρχαία Ελλάδα </a:t>
            </a:r>
          </a:p>
        </p:txBody>
      </p:sp>
    </p:spTree>
    <p:extLst>
      <p:ext uri="{BB962C8B-B14F-4D97-AF65-F5344CB8AC3E}">
        <p14:creationId xmlns:p14="http://schemas.microsoft.com/office/powerpoint/2010/main" val="3256156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677468"/>
          </a:xfrm>
        </p:spPr>
        <p:txBody>
          <a:bodyPr/>
          <a:lstStyle/>
          <a:p>
            <a:pPr algn="ctr"/>
            <a:r>
              <a:rPr lang="el-GR" b="1" dirty="0"/>
              <a:t>Αθηναίοι</a:t>
            </a:r>
          </a:p>
        </p:txBody>
      </p:sp>
      <p:sp>
        <p:nvSpPr>
          <p:cNvPr id="3" name="Θέση περιεχομένου 2"/>
          <p:cNvSpPr>
            <a:spLocks noGrp="1"/>
          </p:cNvSpPr>
          <p:nvPr>
            <p:ph idx="1"/>
          </p:nvPr>
        </p:nvSpPr>
        <p:spPr>
          <a:xfrm>
            <a:off x="1254042" y="1516880"/>
            <a:ext cx="8915400" cy="5341119"/>
          </a:xfrm>
        </p:spPr>
        <p:txBody>
          <a:bodyPr>
            <a:noAutofit/>
          </a:bodyPr>
          <a:lstStyle/>
          <a:p>
            <a:pPr algn="just"/>
            <a:r>
              <a:rPr lang="el-GR" sz="2800" b="1" dirty="0">
                <a:solidFill>
                  <a:srgbClr val="FF0000"/>
                </a:solidFill>
              </a:rPr>
              <a:t>478 π.Χ.: Αθηναϊκή/Δηλιακή συμμαχία: </a:t>
            </a:r>
            <a:r>
              <a:rPr lang="el-GR" sz="2800" dirty="0"/>
              <a:t>συμμαχικό ταμείο στη </a:t>
            </a:r>
            <a:r>
              <a:rPr lang="el-GR" sz="2800" b="1" dirty="0"/>
              <a:t>Δήλο</a:t>
            </a:r>
            <a:r>
              <a:rPr lang="el-GR" sz="2800" dirty="0"/>
              <a:t>/ </a:t>
            </a:r>
            <a:r>
              <a:rPr lang="el-GR" sz="2800" b="1" dirty="0"/>
              <a:t>φόροι</a:t>
            </a:r>
            <a:r>
              <a:rPr lang="el-GR" sz="2800" dirty="0"/>
              <a:t>: χρήματα ή πλοία) </a:t>
            </a:r>
          </a:p>
          <a:p>
            <a:pPr algn="just"/>
            <a:r>
              <a:rPr lang="el-GR" sz="2800" b="1" dirty="0">
                <a:solidFill>
                  <a:srgbClr val="FF0000"/>
                </a:solidFill>
              </a:rPr>
              <a:t>454 π.Χ.: Αθηναϊκή ηγεμονία: </a:t>
            </a:r>
            <a:r>
              <a:rPr lang="el-GR" sz="2800" dirty="0"/>
              <a:t>μεταφορά ταμείου σε Ακρόπολη Αθηνών και ένοπλες επεμβάσεις Αθηναίων στις συμμαχικές πόλεις</a:t>
            </a:r>
          </a:p>
          <a:p>
            <a:pPr algn="just"/>
            <a:r>
              <a:rPr lang="el-GR" sz="2800" b="1" dirty="0">
                <a:solidFill>
                  <a:srgbClr val="FF0000"/>
                </a:solidFill>
              </a:rPr>
              <a:t>Σκοπός συμμαχίας: </a:t>
            </a:r>
            <a:r>
              <a:rPr lang="el-GR" sz="2800" dirty="0"/>
              <a:t>αποτροπή του περσικού κινδύνου και μέσο κυριαρχίας των Αθηναίων στους συμμάχους</a:t>
            </a:r>
          </a:p>
          <a:p>
            <a:pPr algn="just"/>
            <a:r>
              <a:rPr lang="el-GR" sz="2800" b="1" dirty="0">
                <a:solidFill>
                  <a:srgbClr val="FF0000"/>
                </a:solidFill>
              </a:rPr>
              <a:t>Ιστορικά πρόσωπα</a:t>
            </a:r>
            <a:r>
              <a:rPr lang="el-GR" sz="2800" dirty="0">
                <a:solidFill>
                  <a:srgbClr val="FF0000"/>
                </a:solidFill>
              </a:rPr>
              <a:t>: </a:t>
            </a:r>
            <a:r>
              <a:rPr lang="el-GR" sz="2800" b="1" dirty="0"/>
              <a:t>Κίμωνας</a:t>
            </a:r>
            <a:r>
              <a:rPr lang="el-GR" sz="2800" dirty="0"/>
              <a:t>, </a:t>
            </a:r>
            <a:r>
              <a:rPr lang="el-GR" sz="2800" b="1" dirty="0"/>
              <a:t>Εφιάλτης</a:t>
            </a:r>
            <a:r>
              <a:rPr lang="el-GR" sz="2800" dirty="0"/>
              <a:t> </a:t>
            </a:r>
            <a:r>
              <a:rPr lang="el-GR" sz="2800" b="1" dirty="0"/>
              <a:t>Περικλής</a:t>
            </a:r>
            <a:endParaRPr lang="el-GR" sz="2800" dirty="0"/>
          </a:p>
        </p:txBody>
      </p:sp>
    </p:spTree>
    <p:extLst>
      <p:ext uri="{BB962C8B-B14F-4D97-AF65-F5344CB8AC3E}">
        <p14:creationId xmlns:p14="http://schemas.microsoft.com/office/powerpoint/2010/main" val="2320489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27F85F-3E39-1394-2235-C4EE3220B39F}"/>
              </a:ext>
            </a:extLst>
          </p:cNvPr>
          <p:cNvSpPr>
            <a:spLocks noGrp="1"/>
          </p:cNvSpPr>
          <p:nvPr>
            <p:ph type="title"/>
          </p:nvPr>
        </p:nvSpPr>
        <p:spPr>
          <a:xfrm>
            <a:off x="2592925" y="624110"/>
            <a:ext cx="8911687" cy="840706"/>
          </a:xfrm>
        </p:spPr>
        <p:txBody>
          <a:bodyPr/>
          <a:lstStyle/>
          <a:p>
            <a:pPr algn="ctr"/>
            <a:r>
              <a:rPr lang="el-GR" b="1" dirty="0"/>
              <a:t>Κίμων</a:t>
            </a:r>
          </a:p>
        </p:txBody>
      </p:sp>
      <p:sp>
        <p:nvSpPr>
          <p:cNvPr id="3" name="Θέση περιεχομένου 2">
            <a:extLst>
              <a:ext uri="{FF2B5EF4-FFF2-40B4-BE49-F238E27FC236}">
                <a16:creationId xmlns:a16="http://schemas.microsoft.com/office/drawing/2014/main" id="{4A667DA0-6276-C929-F733-D196F7C025FA}"/>
              </a:ext>
            </a:extLst>
          </p:cNvPr>
          <p:cNvSpPr>
            <a:spLocks noGrp="1"/>
          </p:cNvSpPr>
          <p:nvPr>
            <p:ph idx="1"/>
          </p:nvPr>
        </p:nvSpPr>
        <p:spPr>
          <a:xfrm>
            <a:off x="2095130" y="1464815"/>
            <a:ext cx="9409482" cy="5131293"/>
          </a:xfrm>
        </p:spPr>
        <p:txBody>
          <a:bodyPr>
            <a:noAutofit/>
          </a:bodyPr>
          <a:lstStyle/>
          <a:p>
            <a:pPr algn="just"/>
            <a:r>
              <a:rPr lang="el-GR" sz="2400" dirty="0"/>
              <a:t>Εκπρόσωπος </a:t>
            </a:r>
            <a:r>
              <a:rPr lang="el-GR" sz="2400" b="1" dirty="0"/>
              <a:t>αριστοκρατικής παράταξης</a:t>
            </a:r>
          </a:p>
          <a:p>
            <a:pPr algn="just"/>
            <a:r>
              <a:rPr lang="el-GR" sz="2400" b="1" dirty="0"/>
              <a:t>Υπέρ συνεργασίας με Σπάρτη</a:t>
            </a:r>
          </a:p>
          <a:p>
            <a:pPr algn="just"/>
            <a:r>
              <a:rPr lang="el-GR" sz="2400" b="1" dirty="0">
                <a:solidFill>
                  <a:srgbClr val="FF0000"/>
                </a:solidFill>
              </a:rPr>
              <a:t>467 π.Χ.: </a:t>
            </a:r>
            <a:r>
              <a:rPr lang="el-GR" sz="2400" b="1" dirty="0"/>
              <a:t>Αρχιστράτηγος συμμαχίας και νίκη κατά Περσών σε </a:t>
            </a:r>
            <a:r>
              <a:rPr lang="el-GR" sz="2400" b="1" dirty="0" err="1"/>
              <a:t>Ευρυμέδοντα</a:t>
            </a:r>
            <a:r>
              <a:rPr lang="el-GR" sz="2400" b="1" dirty="0"/>
              <a:t> ποταμό</a:t>
            </a:r>
            <a:endParaRPr lang="el-GR" sz="2400" dirty="0"/>
          </a:p>
          <a:p>
            <a:pPr algn="just"/>
            <a:r>
              <a:rPr lang="el-GR" sz="2400" b="1" dirty="0"/>
              <a:t>Διακοπή φιλικών σχέσεων Αθήνας και Σπάρτης </a:t>
            </a:r>
            <a:r>
              <a:rPr lang="el-GR" sz="2400" dirty="0"/>
              <a:t>(αποπομπή βοήθειας Αθηναίων από τους Λακεδαιμόνιους για την καταστολή της εξέγερσης των ειλώτων της Μεσσηνίας. Εξορία Κίμωνα. </a:t>
            </a:r>
          </a:p>
          <a:p>
            <a:pPr algn="just"/>
            <a:r>
              <a:rPr lang="el-GR" sz="2400" b="1" dirty="0">
                <a:solidFill>
                  <a:srgbClr val="FF0000"/>
                </a:solidFill>
              </a:rPr>
              <a:t>451 π.Χ.: </a:t>
            </a:r>
            <a:r>
              <a:rPr lang="el-GR" sz="2400" b="1" dirty="0"/>
              <a:t>επιστροφή σε Αθήνα και υπογραφή πενταετούς ανακωχής με Σπάρτη και στροφή κατά των Περσών σε Κύπρο</a:t>
            </a:r>
          </a:p>
          <a:p>
            <a:pPr algn="just"/>
            <a:r>
              <a:rPr lang="el-GR" sz="2400" b="1" dirty="0">
                <a:solidFill>
                  <a:srgbClr val="FF0000"/>
                </a:solidFill>
              </a:rPr>
              <a:t>450 π.Χ.: </a:t>
            </a:r>
            <a:r>
              <a:rPr lang="el-GR" sz="2400" b="1" dirty="0"/>
              <a:t>Θάνατος σε πολιορκία του Κιτίου</a:t>
            </a:r>
          </a:p>
        </p:txBody>
      </p:sp>
    </p:spTree>
    <p:extLst>
      <p:ext uri="{BB962C8B-B14F-4D97-AF65-F5344CB8AC3E}">
        <p14:creationId xmlns:p14="http://schemas.microsoft.com/office/powerpoint/2010/main" val="3869403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9D9C73-9962-C308-BF89-3B22AB310258}"/>
              </a:ext>
            </a:extLst>
          </p:cNvPr>
          <p:cNvSpPr>
            <a:spLocks noGrp="1"/>
          </p:cNvSpPr>
          <p:nvPr>
            <p:ph type="title"/>
          </p:nvPr>
        </p:nvSpPr>
        <p:spPr/>
        <p:txBody>
          <a:bodyPr/>
          <a:lstStyle/>
          <a:p>
            <a:pPr algn="ctr"/>
            <a:r>
              <a:rPr lang="el-GR" b="1" dirty="0" err="1"/>
              <a:t>Καλλίειος</a:t>
            </a:r>
            <a:r>
              <a:rPr lang="el-GR" b="1" dirty="0"/>
              <a:t> ή </a:t>
            </a:r>
            <a:r>
              <a:rPr lang="el-GR" b="1" dirty="0" err="1"/>
              <a:t>Κιμώνειος</a:t>
            </a:r>
            <a:r>
              <a:rPr lang="el-GR" b="1" dirty="0"/>
              <a:t> ειρήνη</a:t>
            </a:r>
          </a:p>
        </p:txBody>
      </p:sp>
      <p:sp>
        <p:nvSpPr>
          <p:cNvPr id="3" name="Θέση περιεχομένου 2">
            <a:extLst>
              <a:ext uri="{FF2B5EF4-FFF2-40B4-BE49-F238E27FC236}">
                <a16:creationId xmlns:a16="http://schemas.microsoft.com/office/drawing/2014/main" id="{15CF51FB-A198-217C-99B7-90C84045FEF8}"/>
              </a:ext>
            </a:extLst>
          </p:cNvPr>
          <p:cNvSpPr>
            <a:spLocks noGrp="1"/>
          </p:cNvSpPr>
          <p:nvPr>
            <p:ph idx="1"/>
          </p:nvPr>
        </p:nvSpPr>
        <p:spPr/>
        <p:txBody>
          <a:bodyPr>
            <a:normAutofit/>
          </a:bodyPr>
          <a:lstStyle/>
          <a:p>
            <a:pPr algn="just"/>
            <a:r>
              <a:rPr lang="el-GR" sz="2800" b="1" dirty="0"/>
              <a:t>Μεταξύ Αθηναίων και Περσών</a:t>
            </a:r>
          </a:p>
          <a:p>
            <a:pPr algn="just"/>
            <a:r>
              <a:rPr lang="el-GR" sz="2800" b="1" dirty="0"/>
              <a:t>Αναγνώριση ανεξαρτησίας ελληνικών πόλεων Μ. Ασίας</a:t>
            </a:r>
          </a:p>
          <a:p>
            <a:pPr algn="just"/>
            <a:r>
              <a:rPr lang="el-GR" sz="2800" b="1" dirty="0">
                <a:solidFill>
                  <a:srgbClr val="FF0000"/>
                </a:solidFill>
              </a:rPr>
              <a:t>Καλίας:</a:t>
            </a:r>
            <a:r>
              <a:rPr lang="el-GR" sz="2800" dirty="0"/>
              <a:t> αρχηγός αθηναϊκής αποστολής στα Σούσα </a:t>
            </a:r>
          </a:p>
          <a:p>
            <a:pPr algn="just"/>
            <a:r>
              <a:rPr lang="el-GR" sz="2800" b="1" dirty="0">
                <a:solidFill>
                  <a:srgbClr val="FF0000"/>
                </a:solidFill>
              </a:rPr>
              <a:t>Κίμων:</a:t>
            </a:r>
            <a:r>
              <a:rPr lang="el-GR" sz="2800" dirty="0"/>
              <a:t> Κύριος συντελεστής της ειρήνης</a:t>
            </a:r>
          </a:p>
        </p:txBody>
      </p:sp>
    </p:spTree>
    <p:extLst>
      <p:ext uri="{BB962C8B-B14F-4D97-AF65-F5344CB8AC3E}">
        <p14:creationId xmlns:p14="http://schemas.microsoft.com/office/powerpoint/2010/main" val="408113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735133"/>
          </a:xfrm>
        </p:spPr>
        <p:txBody>
          <a:bodyPr>
            <a:normAutofit fontScale="90000"/>
          </a:bodyPr>
          <a:lstStyle/>
          <a:p>
            <a:pPr algn="ctr"/>
            <a:r>
              <a:rPr lang="el-GR" b="1" dirty="0"/>
              <a:t>Εφιάλτης</a:t>
            </a:r>
            <a:br>
              <a:rPr lang="el-GR" dirty="0"/>
            </a:br>
            <a:endParaRPr lang="el-GR" dirty="0"/>
          </a:p>
        </p:txBody>
      </p:sp>
      <p:sp>
        <p:nvSpPr>
          <p:cNvPr id="3" name="Θέση περιεχομένου 2"/>
          <p:cNvSpPr>
            <a:spLocks noGrp="1"/>
          </p:cNvSpPr>
          <p:nvPr>
            <p:ph idx="1"/>
          </p:nvPr>
        </p:nvSpPr>
        <p:spPr>
          <a:xfrm>
            <a:off x="2589212" y="1293341"/>
            <a:ext cx="8915400" cy="4617881"/>
          </a:xfrm>
        </p:spPr>
        <p:txBody>
          <a:bodyPr>
            <a:noAutofit/>
          </a:bodyPr>
          <a:lstStyle/>
          <a:p>
            <a:pPr algn="just"/>
            <a:r>
              <a:rPr lang="el-GR" sz="3200" b="1" dirty="0"/>
              <a:t>Ηγέτης δημοκρατικών</a:t>
            </a:r>
          </a:p>
          <a:p>
            <a:pPr algn="just"/>
            <a:r>
              <a:rPr lang="el-GR" sz="3200" b="1" dirty="0"/>
              <a:t>Διαδέχτηκε τον Θεμιστοκλή το 462 π.Χ. </a:t>
            </a:r>
            <a:endParaRPr lang="el-GR" sz="3200" dirty="0"/>
          </a:p>
          <a:p>
            <a:pPr algn="just"/>
            <a:r>
              <a:rPr lang="el-GR" sz="3200" b="1" dirty="0"/>
              <a:t>Αφαίρεσε πολιτικές και δικαστικές </a:t>
            </a:r>
            <a:r>
              <a:rPr lang="el-GR" sz="3200" b="1" dirty="0" err="1"/>
              <a:t>αρμο-διότητες</a:t>
            </a:r>
            <a:r>
              <a:rPr lang="el-GR" sz="3200" b="1" dirty="0"/>
              <a:t> Βουλής του Αρείου Πάγου </a:t>
            </a:r>
            <a:r>
              <a:rPr lang="el-GR" sz="3200" dirty="0"/>
              <a:t>(διατήρησε μόνο εκδίκαση φόνων εκ προθέσεως, εμπρησμούς κ.ά.). </a:t>
            </a:r>
          </a:p>
          <a:p>
            <a:pPr algn="just"/>
            <a:r>
              <a:rPr lang="el-GR" sz="3200" b="1" dirty="0"/>
              <a:t>Δολοφονία</a:t>
            </a:r>
            <a:r>
              <a:rPr lang="el-GR" sz="3200" dirty="0"/>
              <a:t> του (480 π.Χ.) και εξορία του Κίμωνα έφερε στην εξουσία τον Περικλή.</a:t>
            </a:r>
          </a:p>
          <a:p>
            <a:pPr algn="just"/>
            <a:endParaRPr lang="el-GR" sz="3200" dirty="0"/>
          </a:p>
        </p:txBody>
      </p:sp>
    </p:spTree>
    <p:extLst>
      <p:ext uri="{BB962C8B-B14F-4D97-AF65-F5344CB8AC3E}">
        <p14:creationId xmlns:p14="http://schemas.microsoft.com/office/powerpoint/2010/main" val="2466960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a:t>Περικλής 1</a:t>
            </a:r>
            <a:br>
              <a:rPr lang="el-GR" dirty="0"/>
            </a:br>
            <a:endParaRPr lang="el-GR" dirty="0"/>
          </a:p>
        </p:txBody>
      </p:sp>
      <p:sp>
        <p:nvSpPr>
          <p:cNvPr id="3" name="Θέση περιεχομένου 2"/>
          <p:cNvSpPr>
            <a:spLocks noGrp="1"/>
          </p:cNvSpPr>
          <p:nvPr>
            <p:ph idx="1"/>
          </p:nvPr>
        </p:nvSpPr>
        <p:spPr>
          <a:xfrm>
            <a:off x="1757779" y="1824439"/>
            <a:ext cx="9746833" cy="4816058"/>
          </a:xfrm>
        </p:spPr>
        <p:txBody>
          <a:bodyPr>
            <a:noAutofit/>
          </a:bodyPr>
          <a:lstStyle/>
          <a:p>
            <a:pPr algn="just"/>
            <a:r>
              <a:rPr lang="el-GR" sz="2400" b="1" dirty="0">
                <a:solidFill>
                  <a:srgbClr val="FF0000"/>
                </a:solidFill>
              </a:rPr>
              <a:t>5</a:t>
            </a:r>
            <a:r>
              <a:rPr lang="el-GR" sz="2400" b="1" baseline="30000" dirty="0">
                <a:solidFill>
                  <a:srgbClr val="FF0000"/>
                </a:solidFill>
              </a:rPr>
              <a:t>ος</a:t>
            </a:r>
            <a:r>
              <a:rPr lang="el-GR" sz="2400" b="1" dirty="0">
                <a:solidFill>
                  <a:srgbClr val="FF0000"/>
                </a:solidFill>
              </a:rPr>
              <a:t> αιώνας: </a:t>
            </a:r>
            <a:r>
              <a:rPr lang="el-GR" sz="2400" b="1" dirty="0"/>
              <a:t>«χρυσούς αιώνας του </a:t>
            </a:r>
            <a:r>
              <a:rPr lang="el-GR" sz="2400" b="1" dirty="0" err="1"/>
              <a:t>Περικλέους</a:t>
            </a:r>
            <a:r>
              <a:rPr lang="el-GR" sz="2400" b="1" dirty="0"/>
              <a:t>»</a:t>
            </a:r>
          </a:p>
          <a:p>
            <a:pPr algn="just"/>
            <a:r>
              <a:rPr lang="el-GR" sz="2400" b="1" dirty="0">
                <a:solidFill>
                  <a:srgbClr val="FF0000"/>
                </a:solidFill>
              </a:rPr>
              <a:t>445 π.Χ.: </a:t>
            </a:r>
            <a:r>
              <a:rPr lang="el-GR" sz="2400" b="1" dirty="0"/>
              <a:t>Σύναψε </a:t>
            </a:r>
            <a:r>
              <a:rPr lang="el-GR" sz="2400" b="1" dirty="0" err="1"/>
              <a:t>τριακοντούτεις</a:t>
            </a:r>
            <a:r>
              <a:rPr lang="el-GR" sz="2400" b="1" dirty="0"/>
              <a:t> σπονδές με Σπάρτη (Θηβαίους και Κορινθίους)</a:t>
            </a:r>
          </a:p>
          <a:p>
            <a:pPr algn="just"/>
            <a:r>
              <a:rPr lang="el-GR" sz="2400" b="1" dirty="0">
                <a:solidFill>
                  <a:srgbClr val="FF0000"/>
                </a:solidFill>
              </a:rPr>
              <a:t>472 π.Χ.: </a:t>
            </a:r>
            <a:r>
              <a:rPr lang="el-GR" sz="2400" dirty="0"/>
              <a:t>Εμφάνιση ως </a:t>
            </a:r>
            <a:r>
              <a:rPr lang="el-GR" sz="2400" b="1" dirty="0"/>
              <a:t>χορηγός στις Πέρσες του Αισχύλου </a:t>
            </a:r>
          </a:p>
          <a:p>
            <a:pPr algn="just"/>
            <a:r>
              <a:rPr lang="el-GR" sz="2400" b="1" dirty="0">
                <a:solidFill>
                  <a:srgbClr val="FF0000"/>
                </a:solidFill>
              </a:rPr>
              <a:t>460 π.Χ.:</a:t>
            </a:r>
            <a:r>
              <a:rPr lang="el-GR" sz="2400" b="1" dirty="0"/>
              <a:t> Αρχηγός δημοκρατικής παράταξης </a:t>
            </a:r>
            <a:r>
              <a:rPr lang="el-GR" sz="2400" dirty="0"/>
              <a:t>μετά δολοφονία του Εφιάλτη και τον θάνατο του Κίμωνα</a:t>
            </a:r>
          </a:p>
          <a:p>
            <a:pPr algn="just"/>
            <a:r>
              <a:rPr lang="el-GR" sz="2400" dirty="0"/>
              <a:t>Εκλεγόταν </a:t>
            </a:r>
            <a:r>
              <a:rPr lang="el-GR" sz="2400" b="1" dirty="0"/>
              <a:t>στρατηγός</a:t>
            </a:r>
            <a:r>
              <a:rPr lang="el-GR" sz="2400" dirty="0"/>
              <a:t> κάθε χρόνο – επιβαλλόταν χωρίς αυταρχισμό </a:t>
            </a:r>
          </a:p>
          <a:p>
            <a:pPr algn="just"/>
            <a:r>
              <a:rPr lang="el-GR" sz="2400" b="1" dirty="0"/>
              <a:t>Πολιτικά οξυδερκής – ικανός ηγέτης</a:t>
            </a:r>
          </a:p>
        </p:txBody>
      </p:sp>
      <p:sp>
        <p:nvSpPr>
          <p:cNvPr id="4" name="TextBox 3"/>
          <p:cNvSpPr txBox="1"/>
          <p:nvPr/>
        </p:nvSpPr>
        <p:spPr>
          <a:xfrm>
            <a:off x="9236776" y="624110"/>
            <a:ext cx="2018270" cy="1200329"/>
          </a:xfrm>
          <a:prstGeom prst="rect">
            <a:avLst/>
          </a:prstGeom>
          <a:noFill/>
        </p:spPr>
        <p:txBody>
          <a:bodyPr wrap="square" rtlCol="0">
            <a:spAutoFit/>
          </a:bodyPr>
          <a:lstStyle/>
          <a:p>
            <a:pPr algn="ctr"/>
            <a:r>
              <a:rPr lang="el-GR" dirty="0">
                <a:hlinkClick r:id="rId2"/>
              </a:rPr>
              <a:t>https://www.youtube.com/watch?v=3p5-4e2a8fE</a:t>
            </a:r>
            <a:endParaRPr lang="el-GR" b="1" dirty="0"/>
          </a:p>
        </p:txBody>
      </p:sp>
    </p:spTree>
    <p:extLst>
      <p:ext uri="{BB962C8B-B14F-4D97-AF65-F5344CB8AC3E}">
        <p14:creationId xmlns:p14="http://schemas.microsoft.com/office/powerpoint/2010/main" val="4122269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5" y="624110"/>
            <a:ext cx="8911687" cy="916079"/>
          </a:xfrm>
        </p:spPr>
        <p:txBody>
          <a:bodyPr>
            <a:noAutofit/>
          </a:bodyPr>
          <a:lstStyle/>
          <a:p>
            <a:pPr algn="ctr"/>
            <a:r>
              <a:rPr lang="el-GR" b="1" dirty="0"/>
              <a:t>Περικλής 2</a:t>
            </a:r>
            <a:br>
              <a:rPr lang="el-GR" dirty="0"/>
            </a:br>
            <a:endParaRPr lang="el-GR" dirty="0"/>
          </a:p>
        </p:txBody>
      </p:sp>
      <p:sp>
        <p:nvSpPr>
          <p:cNvPr id="3" name="Θέση περιεχομένου 2"/>
          <p:cNvSpPr>
            <a:spLocks noGrp="1"/>
          </p:cNvSpPr>
          <p:nvPr>
            <p:ph idx="1"/>
          </p:nvPr>
        </p:nvSpPr>
        <p:spPr>
          <a:xfrm>
            <a:off x="1953087" y="1540188"/>
            <a:ext cx="9551525" cy="4860611"/>
          </a:xfrm>
        </p:spPr>
        <p:txBody>
          <a:bodyPr>
            <a:noAutofit/>
          </a:bodyPr>
          <a:lstStyle/>
          <a:p>
            <a:pPr algn="just"/>
            <a:r>
              <a:rPr lang="el-GR" sz="2400" b="1" dirty="0">
                <a:solidFill>
                  <a:srgbClr val="FF0000"/>
                </a:solidFill>
              </a:rPr>
              <a:t>Ενίσχυσε δημοκρατία: </a:t>
            </a:r>
            <a:r>
              <a:rPr lang="el-GR" sz="2400" b="1" dirty="0"/>
              <a:t>α) Μισθός σε δικαστές, βουλευτές, κληρωτούς άρχοντες και β) θεωρικά </a:t>
            </a:r>
            <a:r>
              <a:rPr lang="el-GR" sz="2400" dirty="0"/>
              <a:t>(αντίτιμο ελεύθερης εισόδου πολιτών στο θέατρο)</a:t>
            </a:r>
          </a:p>
          <a:p>
            <a:pPr algn="just"/>
            <a:r>
              <a:rPr lang="el-GR" sz="2400" b="1" dirty="0"/>
              <a:t>Συμμαχία με </a:t>
            </a:r>
            <a:r>
              <a:rPr lang="el-GR" sz="2400" b="1" dirty="0" err="1"/>
              <a:t>Εγέστα</a:t>
            </a:r>
            <a:r>
              <a:rPr lang="el-GR" sz="2400" b="1" dirty="0"/>
              <a:t>, </a:t>
            </a:r>
            <a:r>
              <a:rPr lang="el-GR" sz="2400" b="1" dirty="0" err="1"/>
              <a:t>Λεοντίνους</a:t>
            </a:r>
            <a:r>
              <a:rPr lang="el-GR" sz="2400" b="1" dirty="0"/>
              <a:t> και </a:t>
            </a:r>
            <a:r>
              <a:rPr lang="el-GR" sz="2400" b="1" dirty="0" err="1"/>
              <a:t>Ρήγιο</a:t>
            </a:r>
            <a:r>
              <a:rPr lang="el-GR" sz="2400" b="1" dirty="0"/>
              <a:t> </a:t>
            </a:r>
          </a:p>
          <a:p>
            <a:pPr algn="just"/>
            <a:r>
              <a:rPr lang="el-GR" sz="2400" b="1" dirty="0">
                <a:solidFill>
                  <a:srgbClr val="FF0000"/>
                </a:solidFill>
              </a:rPr>
              <a:t>443 π.Χ.: </a:t>
            </a:r>
            <a:r>
              <a:rPr lang="el-GR" sz="2400" dirty="0"/>
              <a:t>Συνέβαλλε στην </a:t>
            </a:r>
            <a:r>
              <a:rPr lang="el-GR" sz="2400" b="1" dirty="0"/>
              <a:t>ίδρυση της αποικίας των Θουρίων </a:t>
            </a:r>
            <a:r>
              <a:rPr lang="el-GR" sz="2400" dirty="0"/>
              <a:t>και επέκτεινε εμπορική επιρροή Αθηναίων στη Δύση</a:t>
            </a:r>
          </a:p>
          <a:p>
            <a:pPr algn="just"/>
            <a:r>
              <a:rPr lang="el-GR" sz="2400" dirty="0"/>
              <a:t>Δημιούργησε πολλά </a:t>
            </a:r>
            <a:r>
              <a:rPr lang="el-GR" sz="2400" b="1" dirty="0"/>
              <a:t>έργα στην Αθήνα </a:t>
            </a:r>
            <a:r>
              <a:rPr lang="el-GR" sz="2400" dirty="0"/>
              <a:t>(π.χ. Παρθενώνας)</a:t>
            </a:r>
          </a:p>
          <a:p>
            <a:pPr algn="just"/>
            <a:r>
              <a:rPr lang="el-GR" sz="2400" b="1" dirty="0"/>
              <a:t>Εμπορικό λιμάνι ο Πειραιάς </a:t>
            </a:r>
            <a:r>
              <a:rPr lang="el-GR" sz="2400" dirty="0"/>
              <a:t>(χτίστηκε με σχέδια του </a:t>
            </a:r>
            <a:r>
              <a:rPr lang="el-GR" sz="2400" b="1" dirty="0" err="1"/>
              <a:t>Ιππόδαμου</a:t>
            </a:r>
            <a:r>
              <a:rPr lang="el-GR" sz="2400" dirty="0"/>
              <a:t>)</a:t>
            </a:r>
          </a:p>
        </p:txBody>
      </p:sp>
    </p:spTree>
    <p:extLst>
      <p:ext uri="{BB962C8B-B14F-4D97-AF65-F5344CB8AC3E}">
        <p14:creationId xmlns:p14="http://schemas.microsoft.com/office/powerpoint/2010/main" val="225516018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947</TotalTime>
  <Words>2123</Words>
  <Application>Microsoft Office PowerPoint</Application>
  <PresentationFormat>Ευρεία οθόνη</PresentationFormat>
  <Paragraphs>186</Paragraphs>
  <Slides>38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38</vt:i4>
      </vt:variant>
    </vt:vector>
  </HeadingPairs>
  <TitlesOfParts>
    <vt:vector size="43" baseType="lpstr">
      <vt:lpstr>Arial</vt:lpstr>
      <vt:lpstr>Century Gothic</vt:lpstr>
      <vt:lpstr>Wingdings</vt:lpstr>
      <vt:lpstr>Wingdings 3</vt:lpstr>
      <vt:lpstr>Wisp</vt:lpstr>
      <vt:lpstr>Κλασική εποχή (480 – 323) π.Χ. </vt:lpstr>
      <vt:lpstr>Παρουσίαση του PowerPoint</vt:lpstr>
      <vt:lpstr>Χρόνος, τόπος και χαρακτηριστικά</vt:lpstr>
      <vt:lpstr>Αθηναίοι</vt:lpstr>
      <vt:lpstr>Κίμων</vt:lpstr>
      <vt:lpstr>Καλλίειος ή Κιμώνειος ειρήνη</vt:lpstr>
      <vt:lpstr>Εφιάλτης </vt:lpstr>
      <vt:lpstr>Περικλής 1 </vt:lpstr>
      <vt:lpstr>Περικλής 2 </vt:lpstr>
      <vt:lpstr>Οικονομία στην κλασική Αθήνα</vt:lpstr>
      <vt:lpstr>Πελοποννησιακός πόλεμος</vt:lpstr>
      <vt:lpstr>Συνέπειες Πελοποννησιακού πολέμου</vt:lpstr>
      <vt:lpstr>Αίτια παρακμής πόλεων - κρατών</vt:lpstr>
      <vt:lpstr>Βοιωτικός ή Κορινθιακός πόλεμος</vt:lpstr>
      <vt:lpstr>Βασίλειος ή Ανταλκίδειος ειρήνη</vt:lpstr>
      <vt:lpstr>Θηβαϊκή ηγεμονία </vt:lpstr>
      <vt:lpstr>Πανελλήνια ιδέα</vt:lpstr>
      <vt:lpstr>Φίλιππος Β΄ της Μακεδονίας  (382 – 336 π.Χ)</vt:lpstr>
      <vt:lpstr>Συνέδριο Κορίνθου (337 π.Χ.)</vt:lpstr>
      <vt:lpstr>Παρουσίαση του PowerPoint</vt:lpstr>
      <vt:lpstr>Μ. Αλέξανδρος  (336-323 π.Χ)</vt:lpstr>
      <vt:lpstr>Παρουσίαση του PowerPoint</vt:lpstr>
      <vt:lpstr>Πολιτισμικές αντιλήψεις </vt:lpstr>
      <vt:lpstr>Φιλοσοφία </vt:lpstr>
      <vt:lpstr>Ιστοριογραφία </vt:lpstr>
      <vt:lpstr>Θέατρο/Δραματική ποίηση</vt:lpstr>
      <vt:lpstr>Ρητορικός λόγος</vt:lpstr>
      <vt:lpstr>Επιστήμη</vt:lpstr>
      <vt:lpstr>ΕΚΤΟΣ ΣΧΟΛΙΚΟΥ ΒΙΒΛΙΟΥ</vt:lpstr>
      <vt:lpstr>Εκκλησία του Δήμου στην κλασική εποχή </vt:lpstr>
      <vt:lpstr>Βουλή Πεντακοσίων </vt:lpstr>
      <vt:lpstr>Ηλιαία</vt:lpstr>
      <vt:lpstr>Στρατηγοί </vt:lpstr>
      <vt:lpstr> Κατάργηση Δημοκρατίας στην Αθήνα </vt:lpstr>
      <vt:lpstr>Σύγκριση αρχαίας ελληνικής δημοκρατίας και σύγχρονης </vt:lpstr>
      <vt:lpstr>Παρουσίαση του PowerPoint</vt:lpstr>
      <vt:lpstr>Τέχνη</vt:lpstr>
      <vt:lpstr>Εργασίες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αρχαίοι Έλληνες</dc:title>
  <dc:creator>Στάθης Λεουτσάκος</dc:creator>
  <cp:lastModifiedBy>Στάθης Λεουτσάκος</cp:lastModifiedBy>
  <cp:revision>104</cp:revision>
  <dcterms:created xsi:type="dcterms:W3CDTF">2015-10-06T04:59:22Z</dcterms:created>
  <dcterms:modified xsi:type="dcterms:W3CDTF">2023-01-22T17:35:27Z</dcterms:modified>
</cp:coreProperties>
</file>