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>
        <p:scale>
          <a:sx n="66" d="100"/>
          <a:sy n="66" d="100"/>
        </p:scale>
        <p:origin x="133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Στάθης Λεουτσάκος" userId="44e8ba051d174c4b" providerId="LiveId" clId="{76ECCA89-BAA0-4DC7-AF19-02B229411C43}"/>
    <pc:docChg chg="custSel modSld">
      <pc:chgData name="Στάθης Λεουτσάκος" userId="44e8ba051d174c4b" providerId="LiveId" clId="{76ECCA89-BAA0-4DC7-AF19-02B229411C43}" dt="2022-10-10T19:43:52.815" v="213" actId="20577"/>
      <pc:docMkLst>
        <pc:docMk/>
      </pc:docMkLst>
      <pc:sldChg chg="modSp mod">
        <pc:chgData name="Στάθης Λεουτσάκος" userId="44e8ba051d174c4b" providerId="LiveId" clId="{76ECCA89-BAA0-4DC7-AF19-02B229411C43}" dt="2022-10-10T19:38:12.320" v="29" actId="1076"/>
        <pc:sldMkLst>
          <pc:docMk/>
          <pc:sldMk cId="1435206840" sldId="256"/>
        </pc:sldMkLst>
        <pc:spChg chg="mod">
          <ac:chgData name="Στάθης Λεουτσάκος" userId="44e8ba051d174c4b" providerId="LiveId" clId="{76ECCA89-BAA0-4DC7-AF19-02B229411C43}" dt="2022-10-10T19:38:12.320" v="29" actId="1076"/>
          <ac:spMkLst>
            <pc:docMk/>
            <pc:sldMk cId="1435206840" sldId="256"/>
            <ac:spMk id="2" creationId="{00000000-0000-0000-0000-000000000000}"/>
          </ac:spMkLst>
        </pc:spChg>
        <pc:spChg chg="mod">
          <ac:chgData name="Στάθης Λεουτσάκος" userId="44e8ba051d174c4b" providerId="LiveId" clId="{76ECCA89-BAA0-4DC7-AF19-02B229411C43}" dt="2022-10-10T19:37:52.591" v="6" actId="20577"/>
          <ac:spMkLst>
            <pc:docMk/>
            <pc:sldMk cId="1435206840" sldId="256"/>
            <ac:spMk id="3" creationId="{00000000-0000-0000-0000-000000000000}"/>
          </ac:spMkLst>
        </pc:spChg>
      </pc:sldChg>
      <pc:sldChg chg="modSp mod">
        <pc:chgData name="Στάθης Λεουτσάκος" userId="44e8ba051d174c4b" providerId="LiveId" clId="{76ECCA89-BAA0-4DC7-AF19-02B229411C43}" dt="2022-10-10T19:39:37.380" v="84" actId="27636"/>
        <pc:sldMkLst>
          <pc:docMk/>
          <pc:sldMk cId="2746705388" sldId="257"/>
        </pc:sldMkLst>
        <pc:spChg chg="mod">
          <ac:chgData name="Στάθης Λεουτσάκος" userId="44e8ba051d174c4b" providerId="LiveId" clId="{76ECCA89-BAA0-4DC7-AF19-02B229411C43}" dt="2022-10-10T19:38:23.693" v="31" actId="14100"/>
          <ac:spMkLst>
            <pc:docMk/>
            <pc:sldMk cId="2746705388" sldId="257"/>
            <ac:spMk id="2" creationId="{00000000-0000-0000-0000-000000000000}"/>
          </ac:spMkLst>
        </pc:spChg>
        <pc:spChg chg="mod">
          <ac:chgData name="Στάθης Λεουτσάκος" userId="44e8ba051d174c4b" providerId="LiveId" clId="{76ECCA89-BAA0-4DC7-AF19-02B229411C43}" dt="2022-10-10T19:39:37.380" v="84" actId="27636"/>
          <ac:spMkLst>
            <pc:docMk/>
            <pc:sldMk cId="2746705388" sldId="257"/>
            <ac:spMk id="3" creationId="{00000000-0000-0000-0000-000000000000}"/>
          </ac:spMkLst>
        </pc:spChg>
      </pc:sldChg>
      <pc:sldChg chg="modSp mod">
        <pc:chgData name="Στάθης Λεουτσάκος" userId="44e8ba051d174c4b" providerId="LiveId" clId="{76ECCA89-BAA0-4DC7-AF19-02B229411C43}" dt="2022-10-10T19:39:57.564" v="88" actId="113"/>
        <pc:sldMkLst>
          <pc:docMk/>
          <pc:sldMk cId="2845427761" sldId="258"/>
        </pc:sldMkLst>
        <pc:spChg chg="mod">
          <ac:chgData name="Στάθης Λεουτσάκος" userId="44e8ba051d174c4b" providerId="LiveId" clId="{76ECCA89-BAA0-4DC7-AF19-02B229411C43}" dt="2022-10-10T19:39:57.564" v="88" actId="113"/>
          <ac:spMkLst>
            <pc:docMk/>
            <pc:sldMk cId="2845427761" sldId="258"/>
            <ac:spMk id="2" creationId="{00000000-0000-0000-0000-000000000000}"/>
          </ac:spMkLst>
        </pc:spChg>
      </pc:sldChg>
      <pc:sldChg chg="modSp modAnim">
        <pc:chgData name="Στάθης Λεουτσάκος" userId="44e8ba051d174c4b" providerId="LiveId" clId="{76ECCA89-BAA0-4DC7-AF19-02B229411C43}" dt="2022-10-10T19:41:49.513" v="171" actId="255"/>
        <pc:sldMkLst>
          <pc:docMk/>
          <pc:sldMk cId="2653209642" sldId="259"/>
        </pc:sldMkLst>
        <pc:spChg chg="mod">
          <ac:chgData name="Στάθης Λεουτσάκος" userId="44e8ba051d174c4b" providerId="LiveId" clId="{76ECCA89-BAA0-4DC7-AF19-02B229411C43}" dt="2022-10-10T19:41:49.513" v="171" actId="255"/>
          <ac:spMkLst>
            <pc:docMk/>
            <pc:sldMk cId="2653209642" sldId="259"/>
            <ac:spMk id="3" creationId="{00000000-0000-0000-0000-000000000000}"/>
          </ac:spMkLst>
        </pc:spChg>
      </pc:sldChg>
      <pc:sldChg chg="modSp mod">
        <pc:chgData name="Στάθης Λεουτσάκος" userId="44e8ba051d174c4b" providerId="LiveId" clId="{76ECCA89-BAA0-4DC7-AF19-02B229411C43}" dt="2022-10-10T19:43:52.815" v="213" actId="20577"/>
        <pc:sldMkLst>
          <pc:docMk/>
          <pc:sldMk cId="3541797318" sldId="261"/>
        </pc:sldMkLst>
        <pc:spChg chg="mod">
          <ac:chgData name="Στάθης Λεουτσάκος" userId="44e8ba051d174c4b" providerId="LiveId" clId="{76ECCA89-BAA0-4DC7-AF19-02B229411C43}" dt="2022-10-10T19:42:26.871" v="173" actId="1076"/>
          <ac:spMkLst>
            <pc:docMk/>
            <pc:sldMk cId="3541797318" sldId="261"/>
            <ac:spMk id="2" creationId="{00000000-0000-0000-0000-000000000000}"/>
          </ac:spMkLst>
        </pc:spChg>
        <pc:spChg chg="mod">
          <ac:chgData name="Στάθης Λεουτσάκος" userId="44e8ba051d174c4b" providerId="LiveId" clId="{76ECCA89-BAA0-4DC7-AF19-02B229411C43}" dt="2022-10-10T19:43:52.815" v="213" actId="20577"/>
          <ac:spMkLst>
            <pc:docMk/>
            <pc:sldMk cId="3541797318" sldId="261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2926080" y="1488440"/>
            <a:ext cx="8578532" cy="2262781"/>
          </a:xfrm>
        </p:spPr>
        <p:txBody>
          <a:bodyPr>
            <a:normAutofit/>
          </a:bodyPr>
          <a:lstStyle/>
          <a:p>
            <a:r>
              <a:rPr lang="el-GR" b="1" dirty="0"/>
              <a:t>ΠΑΡΑΔΕΙΓΜΑ ΕΠΕΞΕΡΓΑΣΙΑΣ ΠΗΓΗΣ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l-GR" b="1" dirty="0"/>
              <a:t>1</a:t>
            </a:r>
            <a:r>
              <a:rPr lang="el-GR" b="1" baseline="30000" dirty="0"/>
              <a:t>ο</a:t>
            </a:r>
            <a:r>
              <a:rPr lang="el-GR" b="1" dirty="0"/>
              <a:t> Πρότυπο Γενικό Λύκειο Αθηνών – </a:t>
            </a:r>
            <a:r>
              <a:rPr lang="el-GR" b="1" dirty="0" err="1"/>
              <a:t>Γεννάδειο</a:t>
            </a:r>
            <a:endParaRPr lang="el-GR" b="1" dirty="0"/>
          </a:p>
          <a:p>
            <a:pPr algn="r"/>
            <a:r>
              <a:rPr lang="el-GR" b="1" dirty="0"/>
              <a:t>Στάθης Λεουτσάκος</a:t>
            </a:r>
          </a:p>
        </p:txBody>
      </p:sp>
    </p:spTree>
    <p:extLst>
      <p:ext uri="{BB962C8B-B14F-4D97-AF65-F5344CB8AC3E}">
        <p14:creationId xmlns:p14="http://schemas.microsoft.com/office/powerpoint/2010/main" val="14352068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89730"/>
          </a:xfrm>
        </p:spPr>
        <p:txBody>
          <a:bodyPr/>
          <a:lstStyle/>
          <a:p>
            <a:pPr algn="ctr"/>
            <a:r>
              <a:rPr lang="el-GR" b="1" dirty="0"/>
              <a:t>Τρόπος επεξεργασίας γραπτών πηγών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589212" y="1442720"/>
            <a:ext cx="8915400" cy="4468502"/>
          </a:xfrm>
        </p:spPr>
        <p:txBody>
          <a:bodyPr>
            <a:normAutofit lnSpcReduction="10000"/>
          </a:bodyPr>
          <a:lstStyle/>
          <a:p>
            <a:pPr algn="just"/>
            <a:r>
              <a:rPr lang="el-GR" sz="2400" dirty="0"/>
              <a:t>Ανάλυση της </a:t>
            </a:r>
            <a:r>
              <a:rPr lang="el-GR" sz="2400" b="1" dirty="0"/>
              <a:t>ταυτότητας της πηγής </a:t>
            </a:r>
            <a:r>
              <a:rPr lang="el-GR" sz="2400" dirty="0"/>
              <a:t>(πρωτογενής ή δευτερογενής)</a:t>
            </a:r>
          </a:p>
          <a:p>
            <a:pPr algn="just"/>
            <a:r>
              <a:rPr lang="el-GR" sz="2400" dirty="0"/>
              <a:t>Εντοπισμός των </a:t>
            </a:r>
            <a:r>
              <a:rPr lang="el-GR" sz="2400" b="1" dirty="0"/>
              <a:t>πληροφοριών που σχετίζονται με τον χρόνο, τον τόπο, τα πρόσωπα και το ιστορικό θέμα</a:t>
            </a:r>
            <a:endParaRPr lang="el-GR" sz="2400" dirty="0"/>
          </a:p>
          <a:p>
            <a:pPr algn="just"/>
            <a:r>
              <a:rPr lang="el-GR" sz="2400" b="1" dirty="0"/>
              <a:t>Συσχετισμός των ιστορικών γνώσεων με τα δεδομένα της πηγής</a:t>
            </a:r>
            <a:endParaRPr lang="el-GR" sz="2400" dirty="0"/>
          </a:p>
          <a:p>
            <a:pPr algn="just"/>
            <a:r>
              <a:rPr lang="el-GR" sz="2400" b="1" dirty="0"/>
              <a:t>Σύνθεση </a:t>
            </a:r>
          </a:p>
          <a:p>
            <a:pPr marL="0" indent="0" algn="just">
              <a:buNone/>
            </a:pPr>
            <a:endParaRPr lang="el-GR" sz="2400" b="1" u="sng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el-GR" sz="2400" b="1" u="sng" dirty="0">
                <a:solidFill>
                  <a:srgbClr val="FF0000"/>
                </a:solidFill>
              </a:rPr>
              <a:t>Παρατήρηση</a:t>
            </a:r>
            <a:r>
              <a:rPr lang="el-GR" sz="2400" dirty="0"/>
              <a:t>: μια πηγή μπορεί είτε να </a:t>
            </a:r>
            <a:r>
              <a:rPr lang="el-GR" sz="2400" b="1" dirty="0"/>
              <a:t>επιβεβαιώνει</a:t>
            </a:r>
            <a:r>
              <a:rPr lang="el-GR" sz="2400" dirty="0"/>
              <a:t> τις ιστορικές μας γνώσεις είτε να τις </a:t>
            </a:r>
            <a:r>
              <a:rPr lang="el-GR" sz="2400" b="1" dirty="0"/>
              <a:t>συμπληρώνει</a:t>
            </a:r>
            <a:r>
              <a:rPr lang="el-GR" sz="2400" dirty="0"/>
              <a:t> είτε να τις </a:t>
            </a:r>
            <a:r>
              <a:rPr lang="el-GR" sz="2400" b="1" dirty="0"/>
              <a:t>αναιρεί</a:t>
            </a:r>
            <a:r>
              <a:rPr lang="el-GR" sz="2400" dirty="0"/>
              <a:t>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467053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el-GR" sz="2800" b="1" u="sng" dirty="0">
                <a:solidFill>
                  <a:srgbClr val="FF0000"/>
                </a:solidFill>
              </a:rPr>
              <a:t>Ερώτηση</a:t>
            </a:r>
            <a:br>
              <a:rPr lang="el-GR" sz="2800" dirty="0"/>
            </a:br>
            <a:r>
              <a:rPr lang="el-GR" sz="2800" dirty="0"/>
              <a:t>Αξιοποιώντας τις ιστορικές σας γνώσεις και το περιεχόμενο της πηγής 5 σελ. 29 καθώς και της εικόνας σ. 23 (δεύτερης) να αναφερθείτε στο </a:t>
            </a:r>
            <a:r>
              <a:rPr lang="el-GR" sz="2800" b="1" dirty="0"/>
              <a:t>επάγγελμα του γραφέα στην Αρχαία Αίγυπτο</a:t>
            </a:r>
            <a:r>
              <a:rPr lang="el-GR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454277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/>
              <a:t>Ταυτότητα πηγής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l-GR" sz="2800" b="1" dirty="0"/>
              <a:t>Δευτερογενής πηγή</a:t>
            </a:r>
            <a:r>
              <a:rPr lang="el-GR" sz="2800" dirty="0"/>
              <a:t>: το ιστοριογραφικό κείμενο (η πηγή 5)</a:t>
            </a:r>
          </a:p>
          <a:p>
            <a:pPr marL="0" indent="0" algn="just">
              <a:buNone/>
            </a:pPr>
            <a:r>
              <a:rPr lang="el-GR" sz="2800" b="1" dirty="0"/>
              <a:t>Πρωτογενής πηγή</a:t>
            </a:r>
            <a:r>
              <a:rPr lang="el-GR" sz="2800" dirty="0"/>
              <a:t>: το αρχαιολογικό εύρημα (η εικόνα) </a:t>
            </a:r>
          </a:p>
        </p:txBody>
      </p:sp>
    </p:spTree>
    <p:extLst>
      <p:ext uri="{BB962C8B-B14F-4D97-AF65-F5344CB8AC3E}">
        <p14:creationId xmlns:p14="http://schemas.microsoft.com/office/powerpoint/2010/main" val="2653209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798290"/>
          </a:xfrm>
        </p:spPr>
        <p:txBody>
          <a:bodyPr/>
          <a:lstStyle/>
          <a:p>
            <a:pPr algn="ctr"/>
            <a:r>
              <a:rPr lang="el-GR" b="1" dirty="0"/>
              <a:t>Ιστορικές πληροφορίες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2764292" y="1681344"/>
            <a:ext cx="3992732" cy="576262"/>
          </a:xfrm>
        </p:spPr>
        <p:txBody>
          <a:bodyPr/>
          <a:lstStyle/>
          <a:p>
            <a:r>
              <a:rPr lang="el-GR" sz="1800" b="1" dirty="0"/>
              <a:t>ΙΣΤΟΡΙΚΗ </a:t>
            </a:r>
            <a:r>
              <a:rPr lang="el-GR" sz="2000" b="1" dirty="0"/>
              <a:t>ΑΦΗΓΗΣΗ</a:t>
            </a:r>
            <a:r>
              <a:rPr lang="el-GR" sz="1800" b="1" dirty="0"/>
              <a:t> ΒΙΒΛΙΟΥ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2589212" y="2354138"/>
            <a:ext cx="4342893" cy="4110162"/>
          </a:xfrm>
        </p:spPr>
        <p:txBody>
          <a:bodyPr>
            <a:normAutofit fontScale="92500" lnSpcReduction="20000"/>
          </a:bodyPr>
          <a:lstStyle/>
          <a:p>
            <a:r>
              <a:rPr lang="el-GR" dirty="0"/>
              <a:t>Πότε = από την 4</a:t>
            </a:r>
            <a:r>
              <a:rPr lang="el-GR" baseline="30000" dirty="0"/>
              <a:t>η</a:t>
            </a:r>
            <a:r>
              <a:rPr lang="el-GR" dirty="0"/>
              <a:t> χιλιετία</a:t>
            </a:r>
          </a:p>
          <a:p>
            <a:r>
              <a:rPr lang="el-GR" dirty="0"/>
              <a:t>Που = αρχαία Αίγυπτος</a:t>
            </a:r>
          </a:p>
          <a:p>
            <a:r>
              <a:rPr lang="el-GR" dirty="0"/>
              <a:t>Είδος γραφής (τι) = ιερογλυφική </a:t>
            </a:r>
          </a:p>
          <a:p>
            <a:r>
              <a:rPr lang="el-GR" dirty="0"/>
              <a:t>Η γραφή εκφράζει πολιτιστικό επίπεδο</a:t>
            </a:r>
          </a:p>
          <a:p>
            <a:r>
              <a:rPr lang="el-GR" dirty="0"/>
              <a:t>Προϋποθέτει εξειδίκευση και εκπαίδευση </a:t>
            </a:r>
          </a:p>
          <a:p>
            <a:r>
              <a:rPr lang="el-GR" dirty="0"/>
              <a:t>Ο γραφέας ήταν δημόσιος υπάλληλος και είχε κύρος</a:t>
            </a:r>
          </a:p>
          <a:p>
            <a:r>
              <a:rPr lang="el-GR" dirty="0"/>
              <a:t>Κατέγραφε δράση Φαραώ σε παπύρους</a:t>
            </a:r>
          </a:p>
          <a:p>
            <a:r>
              <a:rPr lang="el-GR" dirty="0"/>
              <a:t>Καθοδηγούσε τεχνίτες για την χάραξη των ιερογλυφικών σε μνημεία 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7336793" y="1695938"/>
            <a:ext cx="3999001" cy="576262"/>
          </a:xfrm>
        </p:spPr>
        <p:txBody>
          <a:bodyPr/>
          <a:lstStyle/>
          <a:p>
            <a:pPr algn="ctr"/>
            <a:r>
              <a:rPr lang="el-GR" sz="2000" b="1" dirty="0"/>
              <a:t>ΠΗΓΗ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918562"/>
          </a:xfrm>
        </p:spPr>
        <p:txBody>
          <a:bodyPr>
            <a:normAutofit/>
          </a:bodyPr>
          <a:lstStyle/>
          <a:p>
            <a:r>
              <a:rPr lang="el-GR" dirty="0"/>
              <a:t>Ο καλλιεργητής όταν αντιμετωπίζει καταστροφές στη σοδειά του και δεν έχει να πληρώσει τον φόρο βασανίζεται αυτός και η οικογένειά του. </a:t>
            </a:r>
            <a:r>
              <a:rPr lang="el-GR" b="1" i="1" dirty="0"/>
              <a:t>ΑΝΤΙΘΕΤΑ</a:t>
            </a:r>
            <a:r>
              <a:rPr lang="el-GR" dirty="0"/>
              <a:t>, </a:t>
            </a:r>
          </a:p>
          <a:p>
            <a:r>
              <a:rPr lang="el-GR" dirty="0"/>
              <a:t>Ο γραφέας «είναι πάνω από όλους» (</a:t>
            </a:r>
            <a:r>
              <a:rPr lang="el-GR" b="1" dirty="0">
                <a:solidFill>
                  <a:srgbClr val="FF0000"/>
                </a:solidFill>
              </a:rPr>
              <a:t>επιβεβαιώνει </a:t>
            </a:r>
            <a:r>
              <a:rPr lang="el-GR" dirty="0"/>
              <a:t>το κύρος)</a:t>
            </a:r>
          </a:p>
          <a:p>
            <a:r>
              <a:rPr lang="el-GR" dirty="0"/>
              <a:t>Ο γραφέας καθορίζει τον φόρο της σοδειάς (</a:t>
            </a:r>
            <a:r>
              <a:rPr lang="el-GR" b="1" dirty="0">
                <a:solidFill>
                  <a:srgbClr val="FF0000"/>
                </a:solidFill>
              </a:rPr>
              <a:t>συμπληρώνει</a:t>
            </a:r>
            <a:r>
              <a:rPr lang="el-GR" dirty="0"/>
              <a:t>)</a:t>
            </a:r>
          </a:p>
          <a:p>
            <a:r>
              <a:rPr lang="el-GR" dirty="0"/>
              <a:t>Ο γραφέας δεν φορολογείται και δεν πληρώνει χρέη (</a:t>
            </a:r>
            <a:r>
              <a:rPr lang="el-GR" b="1" dirty="0">
                <a:solidFill>
                  <a:srgbClr val="FF0000"/>
                </a:solidFill>
              </a:rPr>
              <a:t>συμπληρώνει</a:t>
            </a:r>
            <a:r>
              <a:rPr lang="el-GR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37494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247485" y="65314"/>
            <a:ext cx="8911687" cy="551547"/>
          </a:xfrm>
        </p:spPr>
        <p:txBody>
          <a:bodyPr>
            <a:normAutofit fontScale="90000"/>
          </a:bodyPr>
          <a:lstStyle/>
          <a:p>
            <a:pPr algn="ctr"/>
            <a:r>
              <a:rPr lang="el-GR" b="1" dirty="0"/>
              <a:t>Απάντηση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406332" y="738777"/>
            <a:ext cx="8915400" cy="605390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l-GR" sz="2400" dirty="0"/>
              <a:t>Κατά την </a:t>
            </a:r>
            <a:r>
              <a:rPr lang="el-GR" sz="2400" b="1" dirty="0"/>
              <a:t>4η χιλιετία </a:t>
            </a:r>
            <a:r>
              <a:rPr lang="el-GR" sz="2400" dirty="0"/>
              <a:t>στην </a:t>
            </a:r>
            <a:r>
              <a:rPr lang="el-GR" sz="2400" b="1" dirty="0"/>
              <a:t>Αρχαία Αίγυπτο </a:t>
            </a:r>
            <a:r>
              <a:rPr lang="el-GR" sz="2400" dirty="0"/>
              <a:t>χρησιμοποιήθηκε η </a:t>
            </a:r>
            <a:r>
              <a:rPr lang="el-GR" sz="2400" b="1" dirty="0"/>
              <a:t>ιερογλυφική γραφή</a:t>
            </a:r>
            <a:r>
              <a:rPr lang="el-GR" sz="2400" dirty="0"/>
              <a:t>, η οποία αποτυπώνει το πολιτιστικό επίπεδο των Αιγυπτίων. </a:t>
            </a:r>
          </a:p>
          <a:p>
            <a:pPr marL="0" indent="0" algn="just">
              <a:buNone/>
            </a:pPr>
            <a:r>
              <a:rPr lang="el-GR" sz="2400" dirty="0"/>
              <a:t>Η γραφή αυτή ήταν </a:t>
            </a:r>
            <a:r>
              <a:rPr lang="el-GR" sz="2400" b="1" dirty="0"/>
              <a:t>δύσκολη</a:t>
            </a:r>
            <a:r>
              <a:rPr lang="el-GR" sz="2400" dirty="0"/>
              <a:t> στην εκμάθηση και </a:t>
            </a:r>
            <a:r>
              <a:rPr lang="el-GR" sz="2400" dirty="0" err="1"/>
              <a:t>γι</a:t>
            </a:r>
            <a:r>
              <a:rPr lang="el-GR" sz="2400" dirty="0"/>
              <a:t>΄ αυτό προϋπέθετε </a:t>
            </a:r>
            <a:r>
              <a:rPr lang="el-GR" sz="2400" b="1" dirty="0"/>
              <a:t>εξειδίκευση</a:t>
            </a:r>
            <a:r>
              <a:rPr lang="el-GR" sz="2400" dirty="0"/>
              <a:t> και εκπαίδευση. Ο ρόλος του γραφέα ως </a:t>
            </a:r>
            <a:r>
              <a:rPr lang="el-GR" sz="2400" b="1" dirty="0"/>
              <a:t>δημοσίου υπαλλήλου </a:t>
            </a:r>
            <a:r>
              <a:rPr lang="el-GR" sz="2400" dirty="0"/>
              <a:t>ήταν να </a:t>
            </a:r>
            <a:r>
              <a:rPr lang="el-GR" sz="2400" b="1" dirty="0"/>
              <a:t>καταγράφει τη δράση του Φαραώ </a:t>
            </a:r>
            <a:r>
              <a:rPr lang="el-GR" sz="2400" dirty="0"/>
              <a:t>σε παπύρους, καθοδηγώντας τους τεχνίτες στη χάραξη των ιερογλυφικών στα μνημεία, και να </a:t>
            </a:r>
            <a:r>
              <a:rPr lang="el-GR" sz="2400" b="1" dirty="0"/>
              <a:t>καθορίζει το φόρο της σοδειάς</a:t>
            </a:r>
            <a:r>
              <a:rPr lang="el-GR" sz="2400" dirty="0"/>
              <a:t>, </a:t>
            </a:r>
            <a:r>
              <a:rPr lang="el-GR" sz="2400" dirty="0">
                <a:solidFill>
                  <a:srgbClr val="FF0000"/>
                </a:solidFill>
              </a:rPr>
              <a:t>όπως φαίνεται από την εικόνα.</a:t>
            </a:r>
            <a:r>
              <a:rPr lang="el-GR" sz="2400" dirty="0"/>
              <a:t> Ο γραφέας </a:t>
            </a:r>
            <a:r>
              <a:rPr lang="el-GR" sz="2400" b="1" dirty="0"/>
              <a:t>είχε κύρος</a:t>
            </a:r>
            <a:r>
              <a:rPr lang="el-GR" sz="2400" dirty="0"/>
              <a:t>, </a:t>
            </a:r>
            <a:r>
              <a:rPr lang="el-GR" sz="2400" b="1" dirty="0"/>
              <a:t>δεν φορολογούνταν ούτε πλήρωνε χρέη</a:t>
            </a:r>
            <a:r>
              <a:rPr lang="el-GR" sz="2400" dirty="0"/>
              <a:t>, </a:t>
            </a:r>
            <a:r>
              <a:rPr lang="el-GR" sz="2400" dirty="0">
                <a:solidFill>
                  <a:srgbClr val="FF0000"/>
                </a:solidFill>
              </a:rPr>
              <a:t>όπως καταγράφεται συμπληρωματικά στη δευτερογενή πηγή 5 του ιστοριογράφου</a:t>
            </a:r>
            <a:r>
              <a:rPr lang="el-GR" sz="2400" dirty="0"/>
              <a:t>, σε αντίθεση με τον καλλιεργητή, ο οποίος όταν είχε καταστροφές η σοδειά του και δεν μπορούσε να πληρώσει τον φόρο βασανιζόταν, τόσο αυτός όσο και η οικογένειά του.</a:t>
            </a:r>
          </a:p>
        </p:txBody>
      </p:sp>
    </p:spTree>
    <p:extLst>
      <p:ext uri="{BB962C8B-B14F-4D97-AF65-F5344CB8AC3E}">
        <p14:creationId xmlns:p14="http://schemas.microsoft.com/office/powerpoint/2010/main" val="3541797318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110</TotalTime>
  <Words>377</Words>
  <Application>Microsoft Office PowerPoint</Application>
  <PresentationFormat>Ευρεία οθόνη</PresentationFormat>
  <Paragraphs>32</Paragraphs>
  <Slides>6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Wisp</vt:lpstr>
      <vt:lpstr>ΠΑΡΑΔΕΙΓΜΑ ΕΠΕΞΕΡΓΑΣΙΑΣ ΠΗΓΗΣ</vt:lpstr>
      <vt:lpstr>Τρόπος επεξεργασίας γραπτών πηγών</vt:lpstr>
      <vt:lpstr>Ερώτηση Αξιοποιώντας τις ιστορικές σας γνώσεις και το περιεχόμενο της πηγής 5 σελ. 29 καθώς και της εικόνας σ. 23 (δεύτερης) να αναφερθείτε στο επάγγελμα του γραφέα στην Αρχαία Αίγυπτο.</vt:lpstr>
      <vt:lpstr>Ταυτότητα πηγής</vt:lpstr>
      <vt:lpstr>Ιστορικές πληροφορίες</vt:lpstr>
      <vt:lpstr>Απάντηση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ΠΑΡΑΔΕΙΓΜΑ ΣΕ ΠΗΓΗ: Ιστορία Β΄Λυκείου (εικονομαχία)</dc:title>
  <dc:creator>Στάθης Λεουτσάκος</dc:creator>
  <cp:lastModifiedBy>Στάθης Λεουτσάκος</cp:lastModifiedBy>
  <cp:revision>14</cp:revision>
  <dcterms:created xsi:type="dcterms:W3CDTF">2015-11-08T10:30:37Z</dcterms:created>
  <dcterms:modified xsi:type="dcterms:W3CDTF">2022-10-10T19:44:20Z</dcterms:modified>
</cp:coreProperties>
</file>