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sldIdLst>
    <p:sldId id="256" r:id="rId2"/>
    <p:sldId id="262" r:id="rId3"/>
    <p:sldId id="265" r:id="rId4"/>
    <p:sldId id="258" r:id="rId5"/>
    <p:sldId id="266" r:id="rId6"/>
    <p:sldId id="267" r:id="rId7"/>
    <p:sldId id="263" r:id="rId8"/>
    <p:sldId id="271" r:id="rId9"/>
    <p:sldId id="264" r:id="rId10"/>
    <p:sldId id="272" r:id="rId11"/>
    <p:sldId id="260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άθης Λεουτσάκος" userId="44e8ba051d174c4b" providerId="LiveId" clId="{ED12C00D-79FD-4BE3-82AE-3BDA93E3FA33}"/>
    <pc:docChg chg="custSel addSld delSld modSld">
      <pc:chgData name="Στάθης Λεουτσάκος" userId="44e8ba051d174c4b" providerId="LiveId" clId="{ED12C00D-79FD-4BE3-82AE-3BDA93E3FA33}" dt="2023-04-02T14:40:40.992" v="218" actId="2696"/>
      <pc:docMkLst>
        <pc:docMk/>
      </pc:docMkLst>
      <pc:sldChg chg="modSp mod">
        <pc:chgData name="Στάθης Λεουτσάκος" userId="44e8ba051d174c4b" providerId="LiveId" clId="{ED12C00D-79FD-4BE3-82AE-3BDA93E3FA33}" dt="2023-04-02T14:37:50.215" v="40" actId="1076"/>
        <pc:sldMkLst>
          <pc:docMk/>
          <pc:sldMk cId="4084732195" sldId="256"/>
        </pc:sldMkLst>
        <pc:spChg chg="mod">
          <ac:chgData name="Στάθης Λεουτσάκος" userId="44e8ba051d174c4b" providerId="LiveId" clId="{ED12C00D-79FD-4BE3-82AE-3BDA93E3FA33}" dt="2023-04-02T14:37:50.215" v="40" actId="1076"/>
          <ac:spMkLst>
            <pc:docMk/>
            <pc:sldMk cId="4084732195" sldId="256"/>
            <ac:spMk id="2" creationId="{00000000-0000-0000-0000-000000000000}"/>
          </ac:spMkLst>
        </pc:spChg>
        <pc:spChg chg="mod">
          <ac:chgData name="Στάθης Λεουτσάκος" userId="44e8ba051d174c4b" providerId="LiveId" clId="{ED12C00D-79FD-4BE3-82AE-3BDA93E3FA33}" dt="2023-04-02T14:34:16.468" v="11" actId="20577"/>
          <ac:spMkLst>
            <pc:docMk/>
            <pc:sldMk cId="4084732195" sldId="256"/>
            <ac:spMk id="3" creationId="{00000000-0000-0000-0000-000000000000}"/>
          </ac:spMkLst>
        </pc:spChg>
      </pc:sldChg>
      <pc:sldChg chg="modSp del mod">
        <pc:chgData name="Στάθης Λεουτσάκος" userId="44e8ba051d174c4b" providerId="LiveId" clId="{ED12C00D-79FD-4BE3-82AE-3BDA93E3FA33}" dt="2023-04-02T14:40:40.992" v="218" actId="2696"/>
        <pc:sldMkLst>
          <pc:docMk/>
          <pc:sldMk cId="3705220532" sldId="257"/>
        </pc:sldMkLst>
        <pc:spChg chg="mod">
          <ac:chgData name="Στάθης Λεουτσάκος" userId="44e8ba051d174c4b" providerId="LiveId" clId="{ED12C00D-79FD-4BE3-82AE-3BDA93E3FA33}" dt="2023-04-02T14:38:26.989" v="42" actId="27636"/>
          <ac:spMkLst>
            <pc:docMk/>
            <pc:sldMk cId="3705220532" sldId="257"/>
            <ac:spMk id="2" creationId="{00000000-0000-0000-0000-000000000000}"/>
          </ac:spMkLst>
        </pc:spChg>
      </pc:sldChg>
      <pc:sldChg chg="modSp mod">
        <pc:chgData name="Στάθης Λεουτσάκος" userId="44e8ba051d174c4b" providerId="LiveId" clId="{ED12C00D-79FD-4BE3-82AE-3BDA93E3FA33}" dt="2023-04-02T14:38:41.031" v="49" actId="20577"/>
        <pc:sldMkLst>
          <pc:docMk/>
          <pc:sldMk cId="219982370" sldId="258"/>
        </pc:sldMkLst>
        <pc:spChg chg="mod">
          <ac:chgData name="Στάθης Λεουτσάκος" userId="44e8ba051d174c4b" providerId="LiveId" clId="{ED12C00D-79FD-4BE3-82AE-3BDA93E3FA33}" dt="2023-04-02T14:38:41.031" v="49" actId="20577"/>
          <ac:spMkLst>
            <pc:docMk/>
            <pc:sldMk cId="219982370" sldId="258"/>
            <ac:spMk id="2" creationId="{00000000-0000-0000-0000-000000000000}"/>
          </ac:spMkLst>
        </pc:spChg>
      </pc:sldChg>
      <pc:sldChg chg="del">
        <pc:chgData name="Στάθης Λεουτσάκος" userId="44e8ba051d174c4b" providerId="LiveId" clId="{ED12C00D-79FD-4BE3-82AE-3BDA93E3FA33}" dt="2023-04-02T14:37:34.008" v="39" actId="2696"/>
        <pc:sldMkLst>
          <pc:docMk/>
          <pc:sldMk cId="684139038" sldId="259"/>
        </pc:sldMkLst>
      </pc:sldChg>
      <pc:sldChg chg="modSp mod">
        <pc:chgData name="Στάθης Λεουτσάκος" userId="44e8ba051d174c4b" providerId="LiveId" clId="{ED12C00D-79FD-4BE3-82AE-3BDA93E3FA33}" dt="2023-04-02T14:40:21.073" v="217" actId="20577"/>
        <pc:sldMkLst>
          <pc:docMk/>
          <pc:sldMk cId="3293852759" sldId="260"/>
        </pc:sldMkLst>
        <pc:spChg chg="mod">
          <ac:chgData name="Στάθης Λεουτσάκος" userId="44e8ba051d174c4b" providerId="LiveId" clId="{ED12C00D-79FD-4BE3-82AE-3BDA93E3FA33}" dt="2023-04-02T14:40:21.073" v="217" actId="20577"/>
          <ac:spMkLst>
            <pc:docMk/>
            <pc:sldMk cId="3293852759" sldId="260"/>
            <ac:spMk id="2" creationId="{00000000-0000-0000-0000-000000000000}"/>
          </ac:spMkLst>
        </pc:spChg>
      </pc:sldChg>
      <pc:sldChg chg="modSp new del mod">
        <pc:chgData name="Στάθης Λεουτσάκος" userId="44e8ba051d174c4b" providerId="LiveId" clId="{ED12C00D-79FD-4BE3-82AE-3BDA93E3FA33}" dt="2023-04-02T14:37:17.761" v="38" actId="2696"/>
        <pc:sldMkLst>
          <pc:docMk/>
          <pc:sldMk cId="1468622684" sldId="261"/>
        </pc:sldMkLst>
        <pc:spChg chg="mod">
          <ac:chgData name="Στάθης Λεουτσάκος" userId="44e8ba051d174c4b" providerId="LiveId" clId="{ED12C00D-79FD-4BE3-82AE-3BDA93E3FA33}" dt="2023-04-02T14:36:57.635" v="35" actId="21"/>
          <ac:spMkLst>
            <pc:docMk/>
            <pc:sldMk cId="1468622684" sldId="261"/>
            <ac:spMk id="3" creationId="{31F7C940-3ACC-7995-D2E6-3F0A24AD3F11}"/>
          </ac:spMkLst>
        </pc:spChg>
      </pc:sldChg>
      <pc:sldChg chg="add">
        <pc:chgData name="Στάθης Λεουτσάκος" userId="44e8ba051d174c4b" providerId="LiveId" clId="{ED12C00D-79FD-4BE3-82AE-3BDA93E3FA33}" dt="2023-04-02T14:34:54.401" v="12" actId="2890"/>
        <pc:sldMkLst>
          <pc:docMk/>
          <pc:sldMk cId="4289586537" sldId="262"/>
        </pc:sldMkLst>
      </pc:sldChg>
      <pc:sldChg chg="modSp add mod">
        <pc:chgData name="Στάθης Λεουτσάκος" userId="44e8ba051d174c4b" providerId="LiveId" clId="{ED12C00D-79FD-4BE3-82AE-3BDA93E3FA33}" dt="2023-04-02T14:39:33.542" v="64" actId="14100"/>
        <pc:sldMkLst>
          <pc:docMk/>
          <pc:sldMk cId="1031326989" sldId="263"/>
        </pc:sldMkLst>
        <pc:spChg chg="mod">
          <ac:chgData name="Στάθης Λεουτσάκος" userId="44e8ba051d174c4b" providerId="LiveId" clId="{ED12C00D-79FD-4BE3-82AE-3BDA93E3FA33}" dt="2023-04-02T14:39:33.542" v="64" actId="14100"/>
          <ac:spMkLst>
            <pc:docMk/>
            <pc:sldMk cId="1031326989" sldId="263"/>
            <ac:spMk id="2" creationId="{00000000-0000-0000-0000-000000000000}"/>
          </ac:spMkLst>
        </pc:spChg>
        <pc:spChg chg="mod">
          <ac:chgData name="Στάθης Λεουτσάκος" userId="44e8ba051d174c4b" providerId="LiveId" clId="{ED12C00D-79FD-4BE3-82AE-3BDA93E3FA33}" dt="2023-04-02T14:36:18.394" v="30" actId="27636"/>
          <ac:spMkLst>
            <pc:docMk/>
            <pc:sldMk cId="1031326989" sldId="263"/>
            <ac:spMk id="3" creationId="{00000000-0000-0000-0000-000000000000}"/>
          </ac:spMkLst>
        </pc:spChg>
      </pc:sldChg>
      <pc:sldChg chg="modSp add mod">
        <pc:chgData name="Στάθης Λεουτσάκος" userId="44e8ba051d174c4b" providerId="LiveId" clId="{ED12C00D-79FD-4BE3-82AE-3BDA93E3FA33}" dt="2023-04-02T14:40:10.499" v="180" actId="14100"/>
        <pc:sldMkLst>
          <pc:docMk/>
          <pc:sldMk cId="3029014842" sldId="264"/>
        </pc:sldMkLst>
        <pc:spChg chg="mod">
          <ac:chgData name="Στάθης Λεουτσάκος" userId="44e8ba051d174c4b" providerId="LiveId" clId="{ED12C00D-79FD-4BE3-82AE-3BDA93E3FA33}" dt="2023-04-02T14:40:10.499" v="180" actId="14100"/>
          <ac:spMkLst>
            <pc:docMk/>
            <pc:sldMk cId="3029014842" sldId="264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8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1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362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12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082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91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72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72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1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2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6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6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6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6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1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2" y="1555811"/>
            <a:ext cx="8915399" cy="2262781"/>
          </a:xfrm>
        </p:spPr>
        <p:txBody>
          <a:bodyPr/>
          <a:lstStyle/>
          <a:p>
            <a:pPr algn="ctr"/>
            <a:r>
              <a:rPr lang="el-GR" b="1" dirty="0"/>
              <a:t>Ύστερη αρχαιότητα </a:t>
            </a:r>
            <a:br>
              <a:rPr lang="el-GR" b="1" dirty="0"/>
            </a:br>
            <a:r>
              <a:rPr lang="el-GR" b="1" dirty="0"/>
              <a:t>(4</a:t>
            </a:r>
            <a:r>
              <a:rPr lang="el-GR" b="1" baseline="30000" dirty="0"/>
              <a:t>ος</a:t>
            </a:r>
            <a:r>
              <a:rPr lang="el-GR" b="1" dirty="0"/>
              <a:t> – 6</a:t>
            </a:r>
            <a:r>
              <a:rPr lang="el-GR" b="1" baseline="30000" dirty="0"/>
              <a:t>ος</a:t>
            </a:r>
            <a:r>
              <a:rPr lang="el-GR" b="1" dirty="0"/>
              <a:t> αι. μ. Χ.)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Πρότυπο Γενικό Λύκειο Αθηνών – </a:t>
            </a:r>
            <a:r>
              <a:rPr lang="el-GR" dirty="0" err="1"/>
              <a:t>Γεννάδειο</a:t>
            </a:r>
            <a:endParaRPr lang="el-GR" dirty="0"/>
          </a:p>
          <a:p>
            <a:pPr algn="r"/>
            <a:r>
              <a:rPr lang="el-GR" dirty="0"/>
              <a:t>Στάθης Λεουτσάκος</a:t>
            </a:r>
          </a:p>
        </p:txBody>
      </p:sp>
    </p:spTree>
    <p:extLst>
      <p:ext uri="{BB962C8B-B14F-4D97-AF65-F5344CB8AC3E}">
        <p14:creationId xmlns:p14="http://schemas.microsoft.com/office/powerpoint/2010/main" val="408473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68497" y="306333"/>
            <a:ext cx="9436115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Το τέλος του </a:t>
            </a:r>
            <a:br>
              <a:rPr lang="el-GR" b="1" dirty="0"/>
            </a:br>
            <a:r>
              <a:rPr lang="el-GR" b="1" dirty="0"/>
              <a:t>Δυτικού Ρωμαϊκού Κράτους 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56769" y="1651247"/>
            <a:ext cx="9348186" cy="5113537"/>
          </a:xfrm>
        </p:spPr>
        <p:txBody>
          <a:bodyPr>
            <a:noAutofit/>
          </a:bodyPr>
          <a:lstStyle/>
          <a:p>
            <a:r>
              <a:rPr lang="el-GR" sz="2400" b="1" dirty="0"/>
              <a:t>Διακυβέρνηση Ζήνωνα</a:t>
            </a:r>
            <a:r>
              <a:rPr lang="el-GR" sz="2400" dirty="0"/>
              <a:t>, αυτοκράτορα του ανατολικού τμήματος και στη Δύση</a:t>
            </a:r>
          </a:p>
          <a:p>
            <a:r>
              <a:rPr lang="el-GR" sz="2400" b="1" dirty="0" err="1">
                <a:solidFill>
                  <a:srgbClr val="FF0000"/>
                </a:solidFill>
              </a:rPr>
              <a:t>Οδόακρος</a:t>
            </a:r>
            <a:r>
              <a:rPr lang="el-GR" sz="2400" b="1" dirty="0">
                <a:solidFill>
                  <a:srgbClr val="FF0000"/>
                </a:solidFill>
              </a:rPr>
              <a:t>: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b="1" dirty="0"/>
              <a:t>διοικητής Ιταλίας και πατρίκιος </a:t>
            </a:r>
          </a:p>
          <a:p>
            <a:r>
              <a:rPr lang="el-GR" sz="2400" b="1" dirty="0">
                <a:solidFill>
                  <a:srgbClr val="FF0000"/>
                </a:solidFill>
              </a:rPr>
              <a:t>Τέλος Δυτικού Ρωμαϊκού Κράτους (476 μ.Χ.) </a:t>
            </a:r>
            <a:r>
              <a:rPr lang="el-GR" sz="2400" dirty="0"/>
              <a:t>– </a:t>
            </a:r>
            <a:r>
              <a:rPr lang="el-GR" sz="2400" b="1" dirty="0"/>
              <a:t>Αρχή Μεσαίωνα στη Δύση</a:t>
            </a:r>
          </a:p>
        </p:txBody>
      </p:sp>
    </p:spTree>
    <p:extLst>
      <p:ext uri="{BB962C8B-B14F-4D97-AF65-F5344CB8AC3E}">
        <p14:creationId xmlns:p14="http://schemas.microsoft.com/office/powerpoint/2010/main" val="296867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Ιουστινιανός</a:t>
            </a:r>
            <a:br>
              <a:rPr lang="el-GR" b="1" dirty="0"/>
            </a:br>
            <a:r>
              <a:rPr lang="el-GR" b="1" dirty="0"/>
              <a:t>Στόχοι εξωτερικής και εσωτερικής πολιτικής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Στόχος εξωτερικής πολιτικής: </a:t>
            </a:r>
            <a:r>
              <a:rPr lang="en-US" sz="2400" b="1" dirty="0"/>
              <a:t>Reconquista</a:t>
            </a:r>
            <a:r>
              <a:rPr lang="el-GR" sz="2400" b="1" dirty="0"/>
              <a:t> </a:t>
            </a:r>
            <a:r>
              <a:rPr lang="el-GR" sz="2400" dirty="0"/>
              <a:t>(ανακατάληψη), δηλαδή αποκατάσταση συνόρων της δυτικής αυτοκρατορίας πριν τα γερμανικά φύλα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Στόχος εσωτερικής πολιτικής: </a:t>
            </a:r>
            <a:r>
              <a:rPr lang="el-GR" sz="2400" dirty="0"/>
              <a:t>διαμόρφωση βυζαντινής φυσιογνωμίας του κράτους (συνοχή λαών με συνδετικά στοιχεία την </a:t>
            </a:r>
            <a:r>
              <a:rPr lang="el-GR" sz="2400" b="1" dirty="0"/>
              <a:t>ελληνική πολιτιστική παράδοση και τη χριστιανική πίστη</a:t>
            </a:r>
            <a:r>
              <a:rPr lang="el-GR" sz="2400" dirty="0"/>
              <a:t>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Ελληνοχριστιανική οικουμένη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3852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77515" y="197982"/>
            <a:ext cx="8911687" cy="1692962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Ιουστινιανός</a:t>
            </a:r>
            <a:br>
              <a:rPr lang="el-GR" b="1" dirty="0"/>
            </a:br>
            <a:r>
              <a:rPr lang="el-GR" b="1" dirty="0"/>
              <a:t>Εσωτερική πολιτική:</a:t>
            </a:r>
            <a:br>
              <a:rPr lang="el-GR" b="1" dirty="0"/>
            </a:br>
            <a:r>
              <a:rPr lang="el-GR" b="1" dirty="0"/>
              <a:t>Μοναρχία - Θρησκεία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06967" y="1811045"/>
            <a:ext cx="8915400" cy="4499673"/>
          </a:xfrm>
        </p:spPr>
        <p:txBody>
          <a:bodyPr>
            <a:no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Ισχυροποίηση απόλυτης μοναρχίας: </a:t>
            </a:r>
            <a:r>
              <a:rPr lang="el-GR" sz="2400" b="1" dirty="0"/>
              <a:t>Στάση του Νίκα (532 μ.Χ.) </a:t>
            </a:r>
            <a:r>
              <a:rPr lang="el-GR" sz="2400" dirty="0"/>
              <a:t>και καταστολή της (αυτοκράτορας ο εκλεκτός του Θεού)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Επιβολή μιας θρησκείας και ενός δόγματος: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διώξεις αρχαίων θρησκειών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κλείσιμο νεοπλατωνικής σχολής Αθηνών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εξόντωση θρησκευτικών μειονοτήτων  με εξαίρεση των Εβραίων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εκχριστιανισμός γειτονικών λαών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οικοδόμηση Αγ. Σοφίας</a:t>
            </a:r>
          </a:p>
        </p:txBody>
      </p:sp>
    </p:spTree>
    <p:extLst>
      <p:ext uri="{BB962C8B-B14F-4D97-AF65-F5344CB8AC3E}">
        <p14:creationId xmlns:p14="http://schemas.microsoft.com/office/powerpoint/2010/main" val="115763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50882" y="215736"/>
            <a:ext cx="8911687" cy="171959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Ιουστινιανός</a:t>
            </a:r>
            <a:br>
              <a:rPr lang="el-GR" b="1" dirty="0"/>
            </a:br>
            <a:r>
              <a:rPr lang="el-GR" b="1" dirty="0"/>
              <a:t>Εσωτερική πολιτική:</a:t>
            </a:r>
            <a:br>
              <a:rPr lang="el-GR" b="1" dirty="0"/>
            </a:br>
            <a:r>
              <a:rPr lang="el-GR" b="1" dirty="0"/>
              <a:t>Δίκαιο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041864"/>
            <a:ext cx="8915400" cy="4419773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Συστηματική κωδικοποίηση του Δικαίου: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νόμοι γραμμένοι σε λατινικά </a:t>
            </a:r>
            <a:r>
              <a:rPr lang="el-GR" sz="2400" dirty="0"/>
              <a:t>(Ιουστινιάνειος κώδικας, Πανδέκτης και Εισηγήσεις)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νόμοι γραμμένοι στα ελληνικά </a:t>
            </a:r>
            <a:r>
              <a:rPr lang="el-GR" sz="2400" dirty="0"/>
              <a:t>(</a:t>
            </a:r>
            <a:r>
              <a:rPr lang="el-GR" sz="2400" b="1" dirty="0"/>
              <a:t>Νεαρές</a:t>
            </a:r>
            <a:r>
              <a:rPr lang="el-GR" sz="2400" dirty="0"/>
              <a:t>/μετά 534 μ.Χ.)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l-GR" sz="2400" b="1" dirty="0"/>
              <a:t>Αστικό Δίκαιο </a:t>
            </a:r>
            <a:r>
              <a:rPr lang="el-GR" sz="2400" dirty="0"/>
              <a:t>(16</a:t>
            </a:r>
            <a:r>
              <a:rPr lang="el-GR" sz="2400" baseline="30000" dirty="0"/>
              <a:t>ος</a:t>
            </a:r>
            <a:r>
              <a:rPr lang="el-GR" sz="2400" dirty="0"/>
              <a:t> αιώνας) βασίστηκε σε κωδικοποίηση Ιουστινιανού – Βάση νεότερης νομοθεσίας ευρωπαϊκών κρατών. </a:t>
            </a:r>
          </a:p>
        </p:txBody>
      </p:sp>
    </p:spTree>
    <p:extLst>
      <p:ext uri="{BB962C8B-B14F-4D97-AF65-F5344CB8AC3E}">
        <p14:creationId xmlns:p14="http://schemas.microsoft.com/office/powerpoint/2010/main" val="1946032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09313" y="215736"/>
            <a:ext cx="8911687" cy="137336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Ιουστινιανός</a:t>
            </a:r>
            <a:br>
              <a:rPr lang="el-GR" b="1" dirty="0"/>
            </a:br>
            <a:r>
              <a:rPr lang="el-GR" b="1" dirty="0"/>
              <a:t>Εσωτερική πολιτική: </a:t>
            </a:r>
            <a:br>
              <a:rPr lang="el-GR" b="1" dirty="0"/>
            </a:br>
            <a:r>
              <a:rPr lang="el-GR" b="1" dirty="0"/>
              <a:t>Διοίκηση</a:t>
            </a:r>
            <a:br>
              <a:rPr lang="el-GR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006353"/>
            <a:ext cx="8915400" cy="4420315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Θεμελίωση νέου διοικητικού συστήματος και αποτροπή </a:t>
            </a:r>
            <a:r>
              <a:rPr lang="el-GR" sz="2400" b="1" dirty="0" err="1">
                <a:solidFill>
                  <a:srgbClr val="FF0000"/>
                </a:solidFill>
              </a:rPr>
              <a:t>εκφεουδαρχισμού</a:t>
            </a:r>
            <a:r>
              <a:rPr lang="el-GR" sz="2400" b="1" dirty="0">
                <a:solidFill>
                  <a:srgbClr val="FF0000"/>
                </a:solidFill>
              </a:rPr>
              <a:t> της αυτοκρατορίας: </a:t>
            </a:r>
            <a:r>
              <a:rPr lang="el-GR" sz="2400" dirty="0"/>
              <a:t>παραχώρηση </a:t>
            </a:r>
            <a:r>
              <a:rPr lang="el-GR" sz="2400" b="1" dirty="0"/>
              <a:t>πολιτικής εξουσίας σε στρατιωτικούς διοικητές </a:t>
            </a:r>
            <a:r>
              <a:rPr lang="el-GR" sz="2400" dirty="0"/>
              <a:t>περιοχών ευάλωτων σε επιδρομές</a:t>
            </a:r>
          </a:p>
          <a:p>
            <a:pPr algn="just"/>
            <a:r>
              <a:rPr lang="el-GR" sz="2400" b="1" dirty="0"/>
              <a:t>Στόχος: αντιμετώπιση ανάπτυξης μεγάλων γαιοκτησιών </a:t>
            </a:r>
          </a:p>
          <a:p>
            <a:pPr algn="just"/>
            <a:r>
              <a:rPr lang="el-GR" sz="2400" b="1" dirty="0"/>
              <a:t>Διατάγματα για περιορισμό «δυνατών» </a:t>
            </a:r>
            <a:r>
              <a:rPr lang="el-GR" sz="2400" dirty="0"/>
              <a:t>(</a:t>
            </a:r>
            <a:r>
              <a:rPr lang="el-GR" sz="2400" dirty="0" err="1"/>
              <a:t>μεγαλογαιοκτη</a:t>
            </a:r>
            <a:r>
              <a:rPr lang="el-GR" sz="2400" dirty="0"/>
              <a:t>-μόνων)</a:t>
            </a:r>
          </a:p>
          <a:p>
            <a:pPr algn="just"/>
            <a:r>
              <a:rPr lang="el-GR" sz="2400" b="1" dirty="0"/>
              <a:t>Αποτροπή ανάπτυξης της φεουδαρχίας </a:t>
            </a:r>
            <a:r>
              <a:rPr lang="el-GR" sz="2400" dirty="0"/>
              <a:t>(αντίθετα με τη Δύση)</a:t>
            </a:r>
          </a:p>
        </p:txBody>
      </p:sp>
    </p:spTree>
    <p:extLst>
      <p:ext uri="{BB962C8B-B14F-4D97-AF65-F5344CB8AC3E}">
        <p14:creationId xmlns:p14="http://schemas.microsoft.com/office/powerpoint/2010/main" val="139933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08839" y="212605"/>
            <a:ext cx="8911687" cy="734173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err="1">
                <a:solidFill>
                  <a:schemeClr val="tx1"/>
                </a:solidFill>
              </a:rPr>
              <a:t>Διοκλητιανός</a:t>
            </a: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</a:rPr>
              <a:t>Διοικητικές αλλαγές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40668" y="1238895"/>
            <a:ext cx="9195773" cy="5406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>
                <a:solidFill>
                  <a:srgbClr val="FF0000"/>
                </a:solidFill>
              </a:rPr>
              <a:t>Αυτοκράτορας: 284 μ.Χ.</a:t>
            </a:r>
          </a:p>
          <a:p>
            <a:pPr marL="0" indent="0" algn="just">
              <a:buNone/>
            </a:pPr>
            <a:r>
              <a:rPr lang="el-GR" sz="2200" b="1" dirty="0">
                <a:solidFill>
                  <a:srgbClr val="FF0000"/>
                </a:solidFill>
              </a:rPr>
              <a:t>Λόγοι διοικητικών αλλαγών:</a:t>
            </a:r>
          </a:p>
          <a:p>
            <a:pPr algn="just"/>
            <a:r>
              <a:rPr lang="el-GR" sz="2200" dirty="0"/>
              <a:t>Ανάγκη άμεσης παρέμβασης στρατού</a:t>
            </a:r>
          </a:p>
          <a:p>
            <a:pPr algn="just"/>
            <a:r>
              <a:rPr lang="el-GR" sz="2200" dirty="0"/>
              <a:t>Καλύτερη φύλαξη των συνόρων</a:t>
            </a:r>
          </a:p>
          <a:p>
            <a:pPr marL="0" indent="0" algn="just">
              <a:buNone/>
            </a:pPr>
            <a:r>
              <a:rPr lang="el-GR" sz="2200" b="1" dirty="0">
                <a:solidFill>
                  <a:srgbClr val="FF0000"/>
                </a:solidFill>
              </a:rPr>
              <a:t>Διοικητικές αλλαγές:</a:t>
            </a:r>
          </a:p>
          <a:p>
            <a:pPr algn="just"/>
            <a:r>
              <a:rPr lang="el-GR" sz="2200" b="1" dirty="0"/>
              <a:t>Χωρισμός ρωμαϊκού κράτους σε Ανατολικό και Δυτικό</a:t>
            </a:r>
          </a:p>
          <a:p>
            <a:pPr algn="just"/>
            <a:r>
              <a:rPr lang="el-GR" sz="2200" b="1" dirty="0"/>
              <a:t>Τετραρχία</a:t>
            </a:r>
            <a:r>
              <a:rPr lang="el-GR" sz="2200" dirty="0"/>
              <a:t>: Σε κάθε τμήμα </a:t>
            </a:r>
            <a:r>
              <a:rPr lang="el-GR" sz="2200" b="1" dirty="0"/>
              <a:t>δύο αυτοκράτορες/</a:t>
            </a:r>
            <a:r>
              <a:rPr lang="el-GR" sz="2200" dirty="0" err="1"/>
              <a:t>Αύγουστοι</a:t>
            </a:r>
            <a:r>
              <a:rPr lang="el-GR" sz="2200" dirty="0"/>
              <a:t>  (</a:t>
            </a:r>
            <a:r>
              <a:rPr lang="el-GR" sz="2200" dirty="0" err="1"/>
              <a:t>Διοκλητιανός</a:t>
            </a:r>
            <a:r>
              <a:rPr lang="el-GR" sz="2200" dirty="0"/>
              <a:t> στο Ανατολικό και Μαξιμιανός στο Δυτικό) και </a:t>
            </a:r>
            <a:r>
              <a:rPr lang="el-GR" sz="2200" b="1" dirty="0"/>
              <a:t>δύο Καίσαρες (</a:t>
            </a:r>
            <a:r>
              <a:rPr lang="el-GR" sz="2200" dirty="0" err="1"/>
              <a:t>Γαλέριος</a:t>
            </a:r>
            <a:r>
              <a:rPr lang="el-GR" sz="2200" dirty="0"/>
              <a:t> σε Ανατολικό και Κωνστάντιος στο Δυτικό)</a:t>
            </a:r>
          </a:p>
          <a:p>
            <a:pPr marL="0" indent="0" algn="just">
              <a:buNone/>
            </a:pPr>
            <a:r>
              <a:rPr lang="el-GR" sz="2200" b="1" dirty="0">
                <a:solidFill>
                  <a:srgbClr val="FF0000"/>
                </a:solidFill>
              </a:rPr>
              <a:t>Ρώμη: </a:t>
            </a:r>
          </a:p>
          <a:p>
            <a:pPr algn="just"/>
            <a:r>
              <a:rPr lang="el-GR" sz="2200" b="1" dirty="0"/>
              <a:t>Πρωτεύουσα</a:t>
            </a:r>
            <a:r>
              <a:rPr lang="el-GR" sz="2200" dirty="0"/>
              <a:t> </a:t>
            </a:r>
            <a:r>
              <a:rPr lang="el-GR" sz="2200" b="1" dirty="0"/>
              <a:t>αυτοκρατορίας</a:t>
            </a:r>
          </a:p>
          <a:p>
            <a:pPr algn="just"/>
            <a:r>
              <a:rPr lang="el-GR" sz="2200" b="1" dirty="0"/>
              <a:t>Έδρα της συγκλήτου</a:t>
            </a:r>
          </a:p>
        </p:txBody>
      </p:sp>
    </p:spTree>
    <p:extLst>
      <p:ext uri="{BB962C8B-B14F-4D97-AF65-F5344CB8AC3E}">
        <p14:creationId xmlns:p14="http://schemas.microsoft.com/office/powerpoint/2010/main" val="428958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89212" y="251246"/>
            <a:ext cx="8911687" cy="1098159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err="1">
                <a:solidFill>
                  <a:schemeClr val="tx1"/>
                </a:solidFill>
              </a:rPr>
              <a:t>Διοκλητιανός</a:t>
            </a: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</a:rPr>
              <a:t>Πολιτικές αλλαγές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858506"/>
            <a:ext cx="8915400" cy="4748247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Αλλαγή του χαρακτήρα πολιτεύματος από Ηγεμονία (</a:t>
            </a:r>
            <a:r>
              <a:rPr lang="en-US" sz="2400" dirty="0" err="1"/>
              <a:t>Principatus</a:t>
            </a:r>
            <a:r>
              <a:rPr lang="en-US" sz="2400" dirty="0"/>
              <a:t>)</a:t>
            </a:r>
            <a:r>
              <a:rPr lang="el-GR" sz="2400" dirty="0"/>
              <a:t> σε </a:t>
            </a:r>
            <a:r>
              <a:rPr lang="el-GR" sz="2400" b="1" dirty="0">
                <a:solidFill>
                  <a:srgbClr val="FF0000"/>
                </a:solidFill>
              </a:rPr>
              <a:t>Απόλυτη Μοναρχία </a:t>
            </a:r>
            <a:r>
              <a:rPr lang="en-US" sz="2400" b="1" dirty="0"/>
              <a:t>(</a:t>
            </a:r>
            <a:r>
              <a:rPr lang="en-US" sz="2400" b="1" dirty="0" err="1"/>
              <a:t>Dominatus</a:t>
            </a:r>
            <a:r>
              <a:rPr lang="en-US" sz="2400" b="1" dirty="0"/>
              <a:t>)</a:t>
            </a:r>
            <a:endParaRPr lang="el-GR" sz="2400" b="1" dirty="0"/>
          </a:p>
          <a:p>
            <a:pPr algn="just"/>
            <a:r>
              <a:rPr lang="el-GR" sz="2400" b="1" dirty="0"/>
              <a:t>Χωρισμός κράτους σε επαρχίες </a:t>
            </a:r>
            <a:r>
              <a:rPr lang="el-GR" sz="2400" dirty="0"/>
              <a:t>(διορισμός διοικητών από αυτοκράτορα)</a:t>
            </a:r>
          </a:p>
          <a:p>
            <a:pPr algn="just"/>
            <a:r>
              <a:rPr lang="el-GR" sz="2400" b="1" dirty="0"/>
              <a:t>Ξεχωριστοί διοικητές του στρατού </a:t>
            </a:r>
            <a:r>
              <a:rPr lang="el-GR" sz="2400" dirty="0"/>
              <a:t>(διαφορετικοί από εκείνους επαρχιών)</a:t>
            </a:r>
          </a:p>
          <a:p>
            <a:pPr algn="just"/>
            <a:r>
              <a:rPr lang="el-GR" sz="2400" b="1" dirty="0"/>
              <a:t>Ο στρατός δεν είχε πολιτική εξουσία</a:t>
            </a:r>
          </a:p>
          <a:p>
            <a:pPr algn="just"/>
            <a:r>
              <a:rPr lang="el-GR" sz="2400" b="1" dirty="0"/>
              <a:t>Υιοθέτηση </a:t>
            </a:r>
            <a:r>
              <a:rPr lang="el-GR" sz="2400" b="1" dirty="0">
                <a:solidFill>
                  <a:srgbClr val="FF0000"/>
                </a:solidFill>
              </a:rPr>
              <a:t>πρωτοκόλλου αυλής </a:t>
            </a:r>
            <a:r>
              <a:rPr lang="el-GR" sz="2400" b="1" dirty="0" err="1">
                <a:solidFill>
                  <a:srgbClr val="FF0000"/>
                </a:solidFill>
              </a:rPr>
              <a:t>Σασανιδών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(Περσών βασιλέων): ο αυτοκράτορας απροσπέλαστος, με διάδημα και πορφύρα, υποχρέωση προσκύνησης, προσφώνηση ως Ζευς (θεός)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959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33127" y="18910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Μ. Κωνσταντίνος</a:t>
            </a:r>
            <a:br>
              <a:rPr lang="el-GR" b="1" dirty="0"/>
            </a:br>
            <a:r>
              <a:rPr lang="el-GR" b="1" dirty="0"/>
              <a:t>Επικράτηση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69994"/>
            <a:ext cx="8915400" cy="51989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400" b="1" dirty="0"/>
              <a:t>Αποτυχία Τετραρχίας </a:t>
            </a:r>
            <a:r>
              <a:rPr lang="el-GR" sz="2400" dirty="0"/>
              <a:t>– Ανταγωνισμοί – Συγκρούσεις </a:t>
            </a:r>
          </a:p>
          <a:p>
            <a:pPr algn="just"/>
            <a:r>
              <a:rPr lang="el-GR" sz="2400" b="1" dirty="0"/>
              <a:t>Καίσαρας δυτικών επαρχιών </a:t>
            </a:r>
            <a:r>
              <a:rPr lang="el-GR" sz="2400" dirty="0"/>
              <a:t>(διαδέχτηκε τον πατέρα του Κωνστάντιο Χλωρό)</a:t>
            </a:r>
          </a:p>
          <a:p>
            <a:pPr algn="just"/>
            <a:r>
              <a:rPr lang="el-GR" sz="2400" b="1" dirty="0"/>
              <a:t>Νίκη κατά Μαξεντίου </a:t>
            </a:r>
            <a:r>
              <a:rPr lang="el-GR" sz="2400" dirty="0"/>
              <a:t>(Αυγούστου στη Δύση) </a:t>
            </a:r>
            <a:r>
              <a:rPr lang="el-GR" sz="2400" b="1" dirty="0"/>
              <a:t>στη </a:t>
            </a:r>
            <a:r>
              <a:rPr lang="el-GR" sz="2400" b="1" dirty="0" err="1"/>
              <a:t>Μουλβία</a:t>
            </a:r>
            <a:r>
              <a:rPr lang="el-GR" sz="2400" b="1" dirty="0"/>
              <a:t> </a:t>
            </a:r>
            <a:r>
              <a:rPr lang="el-GR" sz="2400" dirty="0"/>
              <a:t>(312 μ.Χ.)</a:t>
            </a:r>
          </a:p>
          <a:p>
            <a:pPr algn="just"/>
            <a:r>
              <a:rPr lang="el-GR" sz="2400" b="1" dirty="0"/>
              <a:t>Συνεργασία με </a:t>
            </a:r>
            <a:r>
              <a:rPr lang="el-GR" sz="2400" b="1" dirty="0" err="1"/>
              <a:t>Λικίνιο</a:t>
            </a:r>
            <a:r>
              <a:rPr lang="el-GR" sz="2400" b="1" dirty="0"/>
              <a:t> </a:t>
            </a:r>
            <a:r>
              <a:rPr lang="el-GR" sz="2400" dirty="0"/>
              <a:t>(Αύγουστο στην Ανατολή/ 313 μ.Χ.)</a:t>
            </a:r>
          </a:p>
          <a:p>
            <a:pPr algn="just"/>
            <a:r>
              <a:rPr lang="el-GR" sz="2400" b="1" dirty="0"/>
              <a:t>Νίκη κατά </a:t>
            </a:r>
            <a:r>
              <a:rPr lang="el-GR" sz="2400" b="1" dirty="0" err="1"/>
              <a:t>Λικίνιου</a:t>
            </a:r>
            <a:r>
              <a:rPr lang="el-GR" sz="2400" b="1" dirty="0"/>
              <a:t> σε </a:t>
            </a:r>
            <a:r>
              <a:rPr lang="el-GR" sz="2400" b="1" dirty="0" err="1"/>
              <a:t>Αδριανούπολη</a:t>
            </a:r>
            <a:r>
              <a:rPr lang="el-GR" sz="2400" b="1" dirty="0"/>
              <a:t> </a:t>
            </a:r>
            <a:r>
              <a:rPr lang="el-GR" sz="2400" dirty="0"/>
              <a:t>(324 μ.Χ.)</a:t>
            </a:r>
          </a:p>
          <a:p>
            <a:pPr algn="just"/>
            <a:r>
              <a:rPr lang="el-GR" sz="2400" dirty="0"/>
              <a:t>Επικράτησε ως </a:t>
            </a:r>
            <a:r>
              <a:rPr lang="el-GR" sz="2400" b="1" dirty="0"/>
              <a:t>μονοκράτορας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Αυτοκρατορικοί υπάλληλοι</a:t>
            </a:r>
            <a:r>
              <a:rPr lang="el-GR" sz="2400" dirty="0"/>
              <a:t>: ανακτορικό συμβούλιο, </a:t>
            </a:r>
            <a:r>
              <a:rPr lang="el-GR" sz="2400" b="1" dirty="0"/>
              <a:t>συμβουλευτικό όργανο </a:t>
            </a:r>
            <a:r>
              <a:rPr lang="el-GR" sz="2400" dirty="0"/>
              <a:t>του αυτοκράτορα</a:t>
            </a:r>
          </a:p>
          <a:p>
            <a:pPr algn="just"/>
            <a:r>
              <a:rPr lang="el-GR" sz="2400" dirty="0"/>
              <a:t>Ο αυτοκράτορας ήταν ο </a:t>
            </a:r>
            <a:r>
              <a:rPr lang="el-GR" sz="2400" b="1" dirty="0"/>
              <a:t>εκλεκτός του Θεού και ο Μέγιστος Αρχιερέας </a:t>
            </a:r>
          </a:p>
          <a:p>
            <a:pPr algn="just"/>
            <a:r>
              <a:rPr lang="el-GR" sz="2400" b="1" dirty="0"/>
              <a:t>Υποστήριξε τον Χριστιανισμό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98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15372" y="15359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Μ. Κωνσταντίνος</a:t>
            </a:r>
            <a:br>
              <a:rPr lang="el-GR" b="1" dirty="0"/>
            </a:br>
            <a:r>
              <a:rPr lang="el-GR" b="1" dirty="0"/>
              <a:t>Διάταγμα των Μεδιολάνων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287261"/>
            <a:ext cx="8915400" cy="530884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Διάταγμα των Μεδιολάνων ή Διάταγμα περί </a:t>
            </a:r>
            <a:r>
              <a:rPr lang="el-GR" sz="2400" b="1" dirty="0" err="1">
                <a:solidFill>
                  <a:srgbClr val="FF0000"/>
                </a:solidFill>
              </a:rPr>
              <a:t>ανεξιθρη-σκείας</a:t>
            </a:r>
            <a:r>
              <a:rPr lang="el-GR" sz="2400" b="1" dirty="0">
                <a:solidFill>
                  <a:srgbClr val="FF0000"/>
                </a:solidFill>
              </a:rPr>
              <a:t> (313 μ.Χ.): 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b="1" dirty="0"/>
              <a:t>Κοινή απόφαση Κωνσταντίνου και </a:t>
            </a:r>
            <a:r>
              <a:rPr lang="el-GR" sz="2400" b="1" dirty="0" err="1"/>
              <a:t>Λικίνιου</a:t>
            </a:r>
            <a:r>
              <a:rPr lang="el-GR" sz="2400" b="1" dirty="0"/>
              <a:t> για ανεξιθρησκία με ισχύ αρχικά στο δυτικό τμήμα </a:t>
            </a:r>
            <a:r>
              <a:rPr lang="el-GR" sz="2400" dirty="0"/>
              <a:t>(απόφαση στα Μεδιόλανα) </a:t>
            </a:r>
            <a:r>
              <a:rPr lang="el-GR" sz="2400" b="1" dirty="0"/>
              <a:t>και μετά και στο ανατολικό </a:t>
            </a:r>
            <a:r>
              <a:rPr lang="el-GR" sz="2400" dirty="0"/>
              <a:t>(απόφαση στη Νικομήδεια)</a:t>
            </a:r>
          </a:p>
          <a:p>
            <a:pPr algn="just"/>
            <a:r>
              <a:rPr lang="el-GR" sz="2400" b="1" dirty="0"/>
              <a:t>Εκχριστιανισμός</a:t>
            </a:r>
            <a:r>
              <a:rPr lang="el-GR" sz="2400" dirty="0"/>
              <a:t> </a:t>
            </a:r>
            <a:r>
              <a:rPr lang="el-GR" sz="2400" b="1" dirty="0"/>
              <a:t>της αυτοκρατορίας και υποστήριξη</a:t>
            </a:r>
            <a:r>
              <a:rPr lang="el-GR" sz="2400" dirty="0"/>
              <a:t> </a:t>
            </a:r>
            <a:r>
              <a:rPr lang="el-GR" sz="2400" b="1" dirty="0"/>
              <a:t>Χριστιανισμού</a:t>
            </a:r>
          </a:p>
          <a:p>
            <a:pPr algn="just"/>
            <a:r>
              <a:rPr lang="el-GR" sz="2400" dirty="0"/>
              <a:t>Υιοθέτηση </a:t>
            </a:r>
            <a:r>
              <a:rPr lang="el-GR" sz="2400" b="1" dirty="0" err="1"/>
              <a:t>χριστογράμματος</a:t>
            </a:r>
            <a:r>
              <a:rPr lang="el-GR" sz="2400" dirty="0"/>
              <a:t> σε ασπίδες και σημαία </a:t>
            </a:r>
          </a:p>
          <a:p>
            <a:pPr algn="just"/>
            <a:r>
              <a:rPr lang="el-GR" sz="2400" b="1" dirty="0"/>
              <a:t>Προστασία Χριστιανισμού από αιρέσεις (Οικουμενικές Σύνοδοι)</a:t>
            </a:r>
          </a:p>
          <a:p>
            <a:pPr algn="just"/>
            <a:r>
              <a:rPr lang="el-GR" sz="2400" b="1" dirty="0"/>
              <a:t>Οικοδόμηση εκκλησιών</a:t>
            </a:r>
          </a:p>
          <a:p>
            <a:pPr algn="just"/>
            <a:r>
              <a:rPr lang="el-GR" sz="2400" b="1" dirty="0"/>
              <a:t>Κωνσταντίνος και μητέρα του Ελένη βαφτίστηκαν χριστιανοί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712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59760" y="30633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Μ. Κωνσταντίνος</a:t>
            </a:r>
            <a:br>
              <a:rPr lang="el-GR" b="1" dirty="0"/>
            </a:br>
            <a:r>
              <a:rPr lang="el-GR" b="1" dirty="0"/>
              <a:t>Νέα Ρώμη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587223"/>
            <a:ext cx="8915400" cy="5168684"/>
          </a:xfrm>
        </p:spPr>
        <p:txBody>
          <a:bodyPr>
            <a:no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Κωνσταντινούπολη </a:t>
            </a:r>
            <a:r>
              <a:rPr lang="el-GR" sz="2400" b="1" dirty="0">
                <a:solidFill>
                  <a:schemeClr val="tx1"/>
                </a:solidFill>
              </a:rPr>
              <a:t>(ίδρυση από Μ. Κωνσταντίνο)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Πού: </a:t>
            </a:r>
            <a:r>
              <a:rPr lang="el-GR" sz="2400" b="1" dirty="0"/>
              <a:t>Βυζάντιο </a:t>
            </a:r>
            <a:r>
              <a:rPr lang="el-GR" sz="2400" dirty="0"/>
              <a:t>(αποικία Μεγαρέων)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Πότε:</a:t>
            </a:r>
            <a:r>
              <a:rPr lang="el-GR" sz="2400" b="1" dirty="0"/>
              <a:t> 11 </a:t>
            </a:r>
            <a:r>
              <a:rPr lang="el-GR" sz="2400" b="1" dirty="0" err="1"/>
              <a:t>Μαϊου</a:t>
            </a:r>
            <a:r>
              <a:rPr lang="el-GR" sz="2400" b="1" dirty="0"/>
              <a:t> 330 μ.Χ. </a:t>
            </a:r>
            <a:r>
              <a:rPr lang="el-GR" sz="2400" dirty="0"/>
              <a:t>(αρχή βυζαντινής </a:t>
            </a:r>
            <a:r>
              <a:rPr lang="el-GR" sz="2400" dirty="0" err="1"/>
              <a:t>αυτοκρατο-ρίας</a:t>
            </a:r>
            <a:r>
              <a:rPr lang="el-GR" sz="2400" dirty="0"/>
              <a:t>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Λόγοι ίδρυσης: </a:t>
            </a:r>
            <a:r>
              <a:rPr lang="el-GR" sz="2400" b="1" dirty="0">
                <a:solidFill>
                  <a:schemeClr val="tx1"/>
                </a:solidFill>
              </a:rPr>
              <a:t>α) </a:t>
            </a:r>
            <a:r>
              <a:rPr lang="el-GR" sz="2400" b="1" dirty="0"/>
              <a:t>διοικητική ανάγκη </a:t>
            </a:r>
            <a:r>
              <a:rPr lang="el-GR" sz="2400" dirty="0"/>
              <a:t>(αντιμετώπιση επιδρομών) και</a:t>
            </a:r>
            <a:r>
              <a:rPr lang="el-GR" sz="2400" b="1" dirty="0"/>
              <a:t> β) προνομιακή γεωγραφική θέση </a:t>
            </a:r>
            <a:r>
              <a:rPr lang="el-GR" sz="2400" dirty="0"/>
              <a:t>(στην Ανατολή όπου ζούσαν Έλληνες και χριστιανοί)</a:t>
            </a:r>
          </a:p>
          <a:p>
            <a:pPr algn="just"/>
            <a:r>
              <a:rPr lang="el-GR" sz="2400" b="1" dirty="0"/>
              <a:t>Μετάβαση</a:t>
            </a:r>
            <a:r>
              <a:rPr lang="el-GR" sz="2400" dirty="0"/>
              <a:t> από τους λατινικό πολιτιστικό χώρο </a:t>
            </a:r>
            <a:r>
              <a:rPr lang="el-GR" sz="2400" b="1" dirty="0"/>
              <a:t>σε</a:t>
            </a:r>
            <a:r>
              <a:rPr lang="el-GR" sz="2400" dirty="0"/>
              <a:t> </a:t>
            </a:r>
            <a:r>
              <a:rPr lang="el-GR" sz="2400" b="1" dirty="0"/>
              <a:t>ελληνικό</a:t>
            </a:r>
            <a:r>
              <a:rPr lang="el-GR" sz="2400" dirty="0"/>
              <a:t> 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Χαρακτηριστικά Νέας Ρώμης: </a:t>
            </a:r>
            <a:r>
              <a:rPr lang="el-GR" sz="2400" b="1" dirty="0"/>
              <a:t>α) ρωμαϊκή πολιτική παράδοση</a:t>
            </a:r>
            <a:r>
              <a:rPr lang="el-GR" sz="2400" dirty="0"/>
              <a:t>, </a:t>
            </a:r>
            <a:r>
              <a:rPr lang="el-GR" sz="2400" b="1" dirty="0"/>
              <a:t>β)</a:t>
            </a:r>
            <a:r>
              <a:rPr lang="el-GR" sz="2400" dirty="0"/>
              <a:t> </a:t>
            </a:r>
            <a:r>
              <a:rPr lang="el-GR" sz="2400" b="1" dirty="0"/>
              <a:t>χριστιανική πίστη &amp;</a:t>
            </a:r>
            <a:r>
              <a:rPr lang="el-GR" sz="2400" dirty="0"/>
              <a:t> </a:t>
            </a:r>
            <a:r>
              <a:rPr lang="el-GR" sz="2400" b="1" dirty="0"/>
              <a:t>γ) ελληνική πολιτιστική κληρονομιά</a:t>
            </a:r>
            <a:r>
              <a:rPr lang="el-G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0102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66656" y="197982"/>
            <a:ext cx="10253709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Εξελληνισμός </a:t>
            </a:r>
            <a:br>
              <a:rPr lang="el-GR" b="1" dirty="0"/>
            </a:br>
            <a:r>
              <a:rPr lang="el-GR" b="1" dirty="0"/>
              <a:t>Ανατολικού Ρωμαϊκού κράτους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78872"/>
            <a:ext cx="8915400" cy="4806518"/>
          </a:xfrm>
        </p:spPr>
        <p:txBody>
          <a:bodyPr>
            <a:noAutofit/>
          </a:bodyPr>
          <a:lstStyle/>
          <a:p>
            <a:pPr algn="just"/>
            <a:r>
              <a:rPr lang="el-GR" sz="2400" dirty="0"/>
              <a:t>Εξελληνισμός ανατολικού τμήματος της αυτοκρατορίας (</a:t>
            </a:r>
            <a:r>
              <a:rPr lang="el-GR" sz="2400" b="1" dirty="0"/>
              <a:t>4</a:t>
            </a:r>
            <a:r>
              <a:rPr lang="el-GR" sz="2400" b="1" baseline="30000" dirty="0"/>
              <a:t>ος</a:t>
            </a:r>
            <a:r>
              <a:rPr lang="el-GR" sz="2400" b="1" dirty="0"/>
              <a:t> αιώνας μ.Χ.</a:t>
            </a:r>
            <a:r>
              <a:rPr lang="el-GR" sz="2400" dirty="0"/>
              <a:t>)</a:t>
            </a:r>
          </a:p>
          <a:p>
            <a:pPr algn="just"/>
            <a:r>
              <a:rPr lang="el-GR" sz="2400" b="1" dirty="0"/>
              <a:t>Πληθυσμιακή υπεροχή ελληνικού στοιχείου </a:t>
            </a:r>
            <a:r>
              <a:rPr lang="el-GR" sz="2400" dirty="0"/>
              <a:t>σε Ανατολή </a:t>
            </a:r>
          </a:p>
          <a:p>
            <a:pPr algn="just"/>
            <a:r>
              <a:rPr lang="el-GR" sz="2400" b="1" dirty="0"/>
              <a:t>Καλλιέργεια ελληνικής παιδείας </a:t>
            </a:r>
            <a:r>
              <a:rPr lang="el-GR" sz="2400" dirty="0"/>
              <a:t>σε φιλοσοφικές σχολές (Αλεξάνδρεια, Αντιόχεια και Αθήνα) – </a:t>
            </a:r>
            <a:r>
              <a:rPr lang="el-GR" sz="2400" b="1" dirty="0"/>
              <a:t>διδασκαλία νεοπλατωνισμού </a:t>
            </a:r>
            <a:r>
              <a:rPr lang="el-GR" sz="2400" dirty="0"/>
              <a:t>(π.χ. Ιουλιανός)</a:t>
            </a:r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Μ. Θεοδόσιος: </a:t>
            </a:r>
            <a:r>
              <a:rPr lang="el-GR" sz="2400" dirty="0"/>
              <a:t>οριστική διαίρεση αυτοκρατορίας σε Ανατολή και Δύση (</a:t>
            </a:r>
            <a:r>
              <a:rPr lang="el-GR" sz="2400" b="1" dirty="0"/>
              <a:t>395 μ.Χ./ όριο έναρξης βυζαντινής αυτοκρατορίας</a:t>
            </a:r>
            <a:r>
              <a:rPr lang="el-GR" sz="2400" dirty="0"/>
              <a:t>)</a:t>
            </a:r>
          </a:p>
          <a:p>
            <a:pPr algn="just"/>
            <a:r>
              <a:rPr lang="el-GR" sz="2400" b="1" dirty="0"/>
              <a:t>Εξουσία σε γιους Μ. Θεοδόσιου: </a:t>
            </a:r>
            <a:r>
              <a:rPr lang="el-GR" sz="2400" dirty="0"/>
              <a:t>Ανατολή (</a:t>
            </a:r>
            <a:r>
              <a:rPr lang="el-GR" sz="2400" b="1" dirty="0"/>
              <a:t>Αρκάδιος</a:t>
            </a:r>
            <a:r>
              <a:rPr lang="el-GR" sz="2400" dirty="0"/>
              <a:t>) – Δύση (</a:t>
            </a:r>
            <a:r>
              <a:rPr lang="el-GR" sz="2400" b="1" dirty="0" err="1"/>
              <a:t>Ονώριος</a:t>
            </a:r>
            <a:r>
              <a:rPr lang="el-G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132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799" y="197982"/>
            <a:ext cx="10253709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Εξελληνισμός </a:t>
            </a:r>
            <a:br>
              <a:rPr lang="el-GR" b="1" dirty="0"/>
            </a:br>
            <a:r>
              <a:rPr lang="el-GR" b="1" dirty="0"/>
              <a:t>Ανατολικού Ρωμαϊκού κράτους 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651247"/>
            <a:ext cx="8915400" cy="4259975"/>
          </a:xfrm>
        </p:spPr>
        <p:txBody>
          <a:bodyPr>
            <a:noAutofit/>
          </a:bodyPr>
          <a:lstStyle/>
          <a:p>
            <a:pPr algn="just"/>
            <a:r>
              <a:rPr lang="el-GR" sz="2400" b="1" dirty="0"/>
              <a:t>Τέλος ρωμαϊκού δυτικού κόσμου (εισβολή γερμανικών φύλων)</a:t>
            </a:r>
          </a:p>
          <a:p>
            <a:pPr algn="just"/>
            <a:r>
              <a:rPr lang="el-GR" sz="2400" b="1" dirty="0"/>
              <a:t>Επιβίωση ανατολικού τμήματος </a:t>
            </a:r>
            <a:r>
              <a:rPr lang="el-GR" sz="2400" dirty="0"/>
              <a:t>(</a:t>
            </a:r>
            <a:r>
              <a:rPr lang="el-GR" sz="2400" dirty="0" err="1"/>
              <a:t>αντιγερμανική</a:t>
            </a:r>
            <a:r>
              <a:rPr lang="el-GR" sz="2400" dirty="0"/>
              <a:t>/ </a:t>
            </a:r>
            <a:r>
              <a:rPr lang="el-GR" sz="2400" dirty="0" err="1"/>
              <a:t>αντιγοτθική</a:t>
            </a:r>
            <a:r>
              <a:rPr lang="el-GR" sz="2400" dirty="0"/>
              <a:t> κίνηση και στήριξη από Ελληνισμό)</a:t>
            </a:r>
          </a:p>
          <a:p>
            <a:pPr algn="just"/>
            <a:r>
              <a:rPr lang="el-GR" sz="2400" b="1" dirty="0"/>
              <a:t>Μεταφορά πνευματικής κίνησης από Αθήνα σε Κωνσταντινούπολη </a:t>
            </a:r>
            <a:r>
              <a:rPr lang="el-GR" sz="2400" dirty="0"/>
              <a:t>(πρωτεύουσα αυτοκρατορίας)</a:t>
            </a:r>
          </a:p>
          <a:p>
            <a:pPr algn="just"/>
            <a:r>
              <a:rPr lang="el-GR" sz="2400" b="1" dirty="0"/>
              <a:t>Ίδρυση </a:t>
            </a:r>
            <a:r>
              <a:rPr lang="el-GR" sz="2400" b="1" dirty="0" err="1"/>
              <a:t>Πανδιδακτηρίου</a:t>
            </a:r>
            <a:r>
              <a:rPr lang="el-GR" sz="2400" b="1" dirty="0"/>
              <a:t> </a:t>
            </a:r>
            <a:r>
              <a:rPr lang="el-GR" sz="2400" dirty="0"/>
              <a:t>(425 μ.Χ.) από Θεοδόσιο Β΄ - επικράτηση ελληνικής φιλολογίας σε βάρος της λατινικής </a:t>
            </a:r>
          </a:p>
          <a:p>
            <a:pPr algn="just"/>
            <a:r>
              <a:rPr lang="el-GR" sz="2400" b="1" dirty="0"/>
              <a:t>Σύνταξη δικαστικών αποφάσεων και διαθηκών στα ελληνικά </a:t>
            </a:r>
            <a:r>
              <a:rPr lang="el-GR" sz="2400" dirty="0"/>
              <a:t>με αυτοκρατορικά διατάγματα </a:t>
            </a:r>
          </a:p>
        </p:txBody>
      </p:sp>
    </p:spTree>
    <p:extLst>
      <p:ext uri="{BB962C8B-B14F-4D97-AF65-F5344CB8AC3E}">
        <p14:creationId xmlns:p14="http://schemas.microsoft.com/office/powerpoint/2010/main" val="375077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68497" y="306333"/>
            <a:ext cx="9436115" cy="128089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Το τέλος του </a:t>
            </a:r>
            <a:br>
              <a:rPr lang="el-GR" b="1" dirty="0"/>
            </a:br>
            <a:r>
              <a:rPr lang="el-GR" b="1" dirty="0"/>
              <a:t>Δυτικού Ρωμαϊκού Κράτους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56769" y="1651247"/>
            <a:ext cx="9348186" cy="5113537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Παρακμή (5</a:t>
            </a:r>
            <a:r>
              <a:rPr lang="el-GR" sz="2400" b="1" baseline="30000" dirty="0">
                <a:solidFill>
                  <a:srgbClr val="FF0000"/>
                </a:solidFill>
              </a:rPr>
              <a:t>ος</a:t>
            </a:r>
            <a:r>
              <a:rPr lang="el-GR" sz="2400" b="1" dirty="0">
                <a:solidFill>
                  <a:srgbClr val="FF0000"/>
                </a:solidFill>
              </a:rPr>
              <a:t> αιώνας μ.Χ.): </a:t>
            </a:r>
            <a:r>
              <a:rPr lang="el-GR" sz="2400" dirty="0"/>
              <a:t>αναταραχή σε Ιταλία και </a:t>
            </a:r>
            <a:r>
              <a:rPr lang="el-GR" sz="2400" b="1" dirty="0"/>
              <a:t>επικράτηση Γερμανών μισθοφόρων</a:t>
            </a:r>
          </a:p>
          <a:p>
            <a:r>
              <a:rPr lang="el-GR" sz="2400" b="1" dirty="0"/>
              <a:t>Ανίκανοι αυτοκράτορες </a:t>
            </a:r>
            <a:r>
              <a:rPr lang="el-GR" sz="2400" dirty="0"/>
              <a:t>και διατήρηση από σεβασμό του θεσμού του Ρωμαίου αυτοκράτορα</a:t>
            </a:r>
          </a:p>
          <a:p>
            <a:r>
              <a:rPr lang="el-GR" sz="2400" b="1" dirty="0"/>
              <a:t>Καθαίρεση δυτικού αυτοκράτορα Ρωμύλου </a:t>
            </a:r>
            <a:r>
              <a:rPr lang="el-GR" sz="2400" b="1" dirty="0" err="1"/>
              <a:t>Αυγουστύλου</a:t>
            </a:r>
            <a:r>
              <a:rPr lang="el-GR" sz="2400" b="1" dirty="0"/>
              <a:t> από </a:t>
            </a:r>
            <a:r>
              <a:rPr lang="el-GR" sz="2400" b="1" dirty="0" err="1"/>
              <a:t>Οδόακρο</a:t>
            </a:r>
            <a:r>
              <a:rPr lang="el-GR" sz="2400" dirty="0"/>
              <a:t>, ηγεμόνα των </a:t>
            </a:r>
            <a:r>
              <a:rPr lang="el-GR" sz="2400" dirty="0" err="1"/>
              <a:t>Ετρούλων</a:t>
            </a:r>
            <a:r>
              <a:rPr lang="el-GR" sz="2400" dirty="0"/>
              <a:t> (476 μ.Χ.) και αρχηγού των Γερμανών μισθοφόρων </a:t>
            </a:r>
          </a:p>
          <a:p>
            <a:r>
              <a:rPr lang="el-GR" sz="2400" b="1" dirty="0">
                <a:solidFill>
                  <a:srgbClr val="FF0000"/>
                </a:solidFill>
              </a:rPr>
              <a:t>Λόγος καθαίρεσης:</a:t>
            </a:r>
            <a:r>
              <a:rPr lang="el-GR" sz="2400" b="1" dirty="0"/>
              <a:t> </a:t>
            </a:r>
            <a:r>
              <a:rPr lang="el-GR" sz="2400" dirty="0"/>
              <a:t>άνοδος στον θρόνο χωρίς την έγκριση της Κωνσταντινούπολης </a:t>
            </a:r>
          </a:p>
        </p:txBody>
      </p:sp>
    </p:spTree>
    <p:extLst>
      <p:ext uri="{BB962C8B-B14F-4D97-AF65-F5344CB8AC3E}">
        <p14:creationId xmlns:p14="http://schemas.microsoft.com/office/powerpoint/2010/main" val="302901484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</TotalTime>
  <Words>900</Words>
  <Application>Microsoft Office PowerPoint</Application>
  <PresentationFormat>Ευρεία οθόνη</PresentationFormat>
  <Paragraphs>87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Wisp</vt:lpstr>
      <vt:lpstr>Ύστερη αρχαιότητα  (4ος – 6ος αι. μ. Χ.)</vt:lpstr>
      <vt:lpstr>Διοκλητιανός Διοικητικές αλλαγές</vt:lpstr>
      <vt:lpstr>Διοκλητιανός Πολιτικές αλλαγές</vt:lpstr>
      <vt:lpstr>Μ. Κωνσταντίνος Επικράτηση </vt:lpstr>
      <vt:lpstr>Μ. Κωνσταντίνος Διάταγμα των Μεδιολάνων</vt:lpstr>
      <vt:lpstr>Μ. Κωνσταντίνος Νέα Ρώμη</vt:lpstr>
      <vt:lpstr>Εξελληνισμός  Ανατολικού Ρωμαϊκού κράτους 1</vt:lpstr>
      <vt:lpstr>Εξελληνισμός  Ανατολικού Ρωμαϊκού κράτους 2</vt:lpstr>
      <vt:lpstr>Το τέλος του  Δυτικού Ρωμαϊκού Κράτους 1</vt:lpstr>
      <vt:lpstr>Το τέλος του  Δυτικού Ρωμαϊκού Κράτους 2</vt:lpstr>
      <vt:lpstr>Ιουστινιανός Στόχοι εξωτερικής και εσωτερικής πολιτικής </vt:lpstr>
      <vt:lpstr>Ιουστινιανός Εσωτερική πολιτική: Μοναρχία - Θρησκεία </vt:lpstr>
      <vt:lpstr>Ιουστινιανός Εσωτερική πολιτική: Δίκαιο </vt:lpstr>
      <vt:lpstr>Ιουστινιανός Εσωτερική πολιτική:  Διοίκηση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Ύστερη αρχαιότητα (4ος – 6ος αι. μ. Χ.)</dc:title>
  <dc:creator>Στάθης Λεουτσάκος</dc:creator>
  <cp:lastModifiedBy>Στάθης Λεουτσάκος</cp:lastModifiedBy>
  <cp:revision>11</cp:revision>
  <dcterms:created xsi:type="dcterms:W3CDTF">2015-09-13T05:49:25Z</dcterms:created>
  <dcterms:modified xsi:type="dcterms:W3CDTF">2023-04-22T08:10:49Z</dcterms:modified>
</cp:coreProperties>
</file>