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68" r:id="rId15"/>
    <p:sldId id="281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71" r:id="rId25"/>
    <p:sldId id="267" r:id="rId26"/>
    <p:sldId id="272" r:id="rId27"/>
    <p:sldId id="273" r:id="rId28"/>
    <p:sldId id="274" r:id="rId29"/>
    <p:sldId id="275" r:id="rId30"/>
    <p:sldId id="276" r:id="rId31"/>
    <p:sldId id="277" r:id="rId32"/>
    <p:sldId id="291" r:id="rId33"/>
    <p:sldId id="278" r:id="rId34"/>
    <p:sldId id="279" r:id="rId35"/>
    <p:sldId id="280" r:id="rId36"/>
  </p:sldIdLst>
  <p:sldSz cx="9144000" cy="5715000" type="screen16x1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59CF1-D1C5-4BAD-A6F0-6C9869073A43}" v="12" dt="2021-07-22T14:28:00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18" y="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ώτης Γεωργόπουλος" userId="d1efb4cdd7cafd2c" providerId="LiveId" clId="{E1A59CF1-D1C5-4BAD-A6F0-6C9869073A43}"/>
    <pc:docChg chg="undo redo custSel addSld delSld modSld">
      <pc:chgData name="Παναγιώτης Γεωργόπουλος" userId="d1efb4cdd7cafd2c" providerId="LiveId" clId="{E1A59CF1-D1C5-4BAD-A6F0-6C9869073A43}" dt="2024-02-12T16:29:38.130" v="3614" actId="14100"/>
      <pc:docMkLst>
        <pc:docMk/>
      </pc:docMkLst>
      <pc:sldChg chg="modSp mod">
        <pc:chgData name="Παναγιώτης Γεωργόπουλος" userId="d1efb4cdd7cafd2c" providerId="LiveId" clId="{E1A59CF1-D1C5-4BAD-A6F0-6C9869073A43}" dt="2021-07-23T14:13:23.238" v="3592" actId="403"/>
        <pc:sldMkLst>
          <pc:docMk/>
          <pc:sldMk cId="0" sldId="262"/>
        </pc:sldMkLst>
        <pc:spChg chg="mod">
          <ac:chgData name="Παναγιώτης Γεωργόπουλος" userId="d1efb4cdd7cafd2c" providerId="LiveId" clId="{E1A59CF1-D1C5-4BAD-A6F0-6C9869073A43}" dt="2021-07-23T14:13:23.238" v="3592" actId="403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E1A59CF1-D1C5-4BAD-A6F0-6C9869073A43}" dt="2021-07-23T14:08:35.967" v="3530" actId="404"/>
        <pc:sldMkLst>
          <pc:docMk/>
          <pc:sldMk cId="0" sldId="265"/>
        </pc:sldMkLst>
        <pc:spChg chg="mod">
          <ac:chgData name="Παναγιώτης Γεωργόπουλος" userId="d1efb4cdd7cafd2c" providerId="LiveId" clId="{E1A59CF1-D1C5-4BAD-A6F0-6C9869073A43}" dt="2021-07-23T14:08:35.967" v="3530" actId="404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E1A59CF1-D1C5-4BAD-A6F0-6C9869073A43}" dt="2021-07-23T14:10:54.192" v="3568" actId="404"/>
        <pc:sldMkLst>
          <pc:docMk/>
          <pc:sldMk cId="0" sldId="274"/>
        </pc:sldMkLst>
        <pc:spChg chg="mod">
          <ac:chgData name="Παναγιώτης Γεωργόπουλος" userId="d1efb4cdd7cafd2c" providerId="LiveId" clId="{E1A59CF1-D1C5-4BAD-A6F0-6C9869073A43}" dt="2021-07-23T14:10:54.192" v="3568" actId="404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E1A59CF1-D1C5-4BAD-A6F0-6C9869073A43}" dt="2021-07-23T14:12:16.401" v="3579" actId="404"/>
        <pc:sldMkLst>
          <pc:docMk/>
          <pc:sldMk cId="0" sldId="277"/>
        </pc:sldMkLst>
        <pc:spChg chg="mod">
          <ac:chgData name="Παναγιώτης Γεωργόπουλος" userId="d1efb4cdd7cafd2c" providerId="LiveId" clId="{E1A59CF1-D1C5-4BAD-A6F0-6C9869073A43}" dt="2021-07-23T14:12:16.401" v="3579" actId="404"/>
          <ac:spMkLst>
            <pc:docMk/>
            <pc:sldMk cId="0" sldId="277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E1A59CF1-D1C5-4BAD-A6F0-6C9869073A43}" dt="2024-02-12T16:29:38.130" v="3614" actId="14100"/>
        <pc:sldMkLst>
          <pc:docMk/>
          <pc:sldMk cId="0" sldId="278"/>
        </pc:sldMkLst>
        <pc:spChg chg="mod">
          <ac:chgData name="Παναγιώτης Γεωργόπουλος" userId="d1efb4cdd7cafd2c" providerId="LiveId" clId="{E1A59CF1-D1C5-4BAD-A6F0-6C9869073A43}" dt="2024-02-12T16:29:38.130" v="3614" actId="14100"/>
          <ac:spMkLst>
            <pc:docMk/>
            <pc:sldMk cId="0" sldId="278"/>
            <ac:spMk id="2" creationId="{00000000-0000-0000-0000-000000000000}"/>
          </ac:spMkLst>
        </pc:spChg>
        <pc:spChg chg="mod">
          <ac:chgData name="Παναγιώτης Γεωργόπουλος" userId="d1efb4cdd7cafd2c" providerId="LiveId" clId="{E1A59CF1-D1C5-4BAD-A6F0-6C9869073A43}" dt="2024-02-12T16:29:35.065" v="3613" actId="14100"/>
          <ac:spMkLst>
            <pc:docMk/>
            <pc:sldMk cId="0" sldId="278"/>
            <ac:spMk id="3" creationId="{00000000-0000-0000-0000-000000000000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2:23:10.892" v="204" actId="27636"/>
        <pc:sldMkLst>
          <pc:docMk/>
          <pc:sldMk cId="3385199303" sldId="281"/>
        </pc:sldMkLst>
        <pc:spChg chg="mod">
          <ac:chgData name="Παναγιώτης Γεωργόπουλος" userId="d1efb4cdd7cafd2c" providerId="LiveId" clId="{E1A59CF1-D1C5-4BAD-A6F0-6C9869073A43}" dt="2021-07-22T12:23:10.892" v="204" actId="27636"/>
          <ac:spMkLst>
            <pc:docMk/>
            <pc:sldMk cId="3385199303" sldId="281"/>
            <ac:spMk id="2" creationId="{13BF4B4F-43C6-4402-9842-A39ACB3A83D1}"/>
          </ac:spMkLst>
        </pc:spChg>
        <pc:spChg chg="mod">
          <ac:chgData name="Παναγιώτης Γεωργόπουλος" userId="d1efb4cdd7cafd2c" providerId="LiveId" clId="{E1A59CF1-D1C5-4BAD-A6F0-6C9869073A43}" dt="2021-07-22T12:20:37.780" v="23" actId="20577"/>
          <ac:spMkLst>
            <pc:docMk/>
            <pc:sldMk cId="3385199303" sldId="281"/>
            <ac:spMk id="3" creationId="{58E3DADB-8515-4B21-9513-D3810E14C75A}"/>
          </ac:spMkLst>
        </pc:spChg>
      </pc:sldChg>
      <pc:sldChg chg="new del">
        <pc:chgData name="Παναγιώτης Γεωργόπουλος" userId="d1efb4cdd7cafd2c" providerId="LiveId" clId="{E1A59CF1-D1C5-4BAD-A6F0-6C9869073A43}" dt="2021-07-22T12:20:53.634" v="26" actId="2696"/>
        <pc:sldMkLst>
          <pc:docMk/>
          <pc:sldMk cId="2734122557" sldId="282"/>
        </pc:sldMkLst>
      </pc:sldChg>
      <pc:sldChg chg="modSp new mod">
        <pc:chgData name="Παναγιώτης Γεωργόπουλος" userId="d1efb4cdd7cafd2c" providerId="LiveId" clId="{E1A59CF1-D1C5-4BAD-A6F0-6C9869073A43}" dt="2021-07-22T12:53:41.738" v="1677" actId="14100"/>
        <pc:sldMkLst>
          <pc:docMk/>
          <pc:sldMk cId="2798536729" sldId="283"/>
        </pc:sldMkLst>
        <pc:spChg chg="mod">
          <ac:chgData name="Παναγιώτης Γεωργόπουλος" userId="d1efb4cdd7cafd2c" providerId="LiveId" clId="{E1A59CF1-D1C5-4BAD-A6F0-6C9869073A43}" dt="2021-07-22T12:21:27.877" v="37" actId="20577"/>
          <ac:spMkLst>
            <pc:docMk/>
            <pc:sldMk cId="2798536729" sldId="283"/>
            <ac:spMk id="2" creationId="{1593E6D4-DB0B-4FFB-8400-84C7D54BBD09}"/>
          </ac:spMkLst>
        </pc:spChg>
        <pc:spChg chg="mod">
          <ac:chgData name="Παναγιώτης Γεωργόπουλος" userId="d1efb4cdd7cafd2c" providerId="LiveId" clId="{E1A59CF1-D1C5-4BAD-A6F0-6C9869073A43}" dt="2021-07-22T12:53:41.738" v="1677" actId="14100"/>
          <ac:spMkLst>
            <pc:docMk/>
            <pc:sldMk cId="2798536729" sldId="283"/>
            <ac:spMk id="3" creationId="{8AD134AD-366F-408F-B127-2BDCD024F9A0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2:54:00.612" v="1688" actId="20577"/>
        <pc:sldMkLst>
          <pc:docMk/>
          <pc:sldMk cId="941951361" sldId="284"/>
        </pc:sldMkLst>
        <pc:spChg chg="mod">
          <ac:chgData name="Παναγιώτης Γεωργόπουλος" userId="d1efb4cdd7cafd2c" providerId="LiveId" clId="{E1A59CF1-D1C5-4BAD-A6F0-6C9869073A43}" dt="2021-07-22T12:54:00.612" v="1688" actId="20577"/>
          <ac:spMkLst>
            <pc:docMk/>
            <pc:sldMk cId="941951361" sldId="284"/>
            <ac:spMk id="2" creationId="{5FE9212B-4F82-4AFB-9793-E6037FF9286D}"/>
          </ac:spMkLst>
        </pc:spChg>
        <pc:spChg chg="mod">
          <ac:chgData name="Παναγιώτης Γεωργόπουλος" userId="d1efb4cdd7cafd2c" providerId="LiveId" clId="{E1A59CF1-D1C5-4BAD-A6F0-6C9869073A43}" dt="2021-07-22T12:33:46.231" v="680" actId="14100"/>
          <ac:spMkLst>
            <pc:docMk/>
            <pc:sldMk cId="941951361" sldId="284"/>
            <ac:spMk id="3" creationId="{6A106BE6-B629-4879-B10A-6254A59CC834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4:43:08.349" v="3506" actId="20577"/>
        <pc:sldMkLst>
          <pc:docMk/>
          <pc:sldMk cId="3164120826" sldId="285"/>
        </pc:sldMkLst>
        <pc:spChg chg="mod">
          <ac:chgData name="Παναγιώτης Γεωργόπουλος" userId="d1efb4cdd7cafd2c" providerId="LiveId" clId="{E1A59CF1-D1C5-4BAD-A6F0-6C9869073A43}" dt="2021-07-22T14:43:08.349" v="3506" actId="20577"/>
          <ac:spMkLst>
            <pc:docMk/>
            <pc:sldMk cId="3164120826" sldId="285"/>
            <ac:spMk id="2" creationId="{C9829DB8-C1AA-48C1-9EBD-A9D1435B7A80}"/>
          </ac:spMkLst>
        </pc:spChg>
        <pc:spChg chg="mod">
          <ac:chgData name="Παναγιώτης Γεωργόπουλος" userId="d1efb4cdd7cafd2c" providerId="LiveId" clId="{E1A59CF1-D1C5-4BAD-A6F0-6C9869073A43}" dt="2021-07-22T12:39:43.228" v="1096" actId="313"/>
          <ac:spMkLst>
            <pc:docMk/>
            <pc:sldMk cId="3164120826" sldId="285"/>
            <ac:spMk id="3" creationId="{2CA37A0C-4184-472E-BDBD-8226BDE9FFB8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3T14:10:08.990" v="3557" actId="20577"/>
        <pc:sldMkLst>
          <pc:docMk/>
          <pc:sldMk cId="2618731974" sldId="286"/>
        </pc:sldMkLst>
        <pc:spChg chg="mod">
          <ac:chgData name="Παναγιώτης Γεωργόπουλος" userId="d1efb4cdd7cafd2c" providerId="LiveId" clId="{E1A59CF1-D1C5-4BAD-A6F0-6C9869073A43}" dt="2021-07-23T14:10:08.990" v="3557" actId="20577"/>
          <ac:spMkLst>
            <pc:docMk/>
            <pc:sldMk cId="2618731974" sldId="286"/>
            <ac:spMk id="2" creationId="{DA43E729-C5F6-45CE-A0A9-F4454A116C4B}"/>
          </ac:spMkLst>
        </pc:spChg>
        <pc:spChg chg="mod">
          <ac:chgData name="Παναγιώτης Γεωργόπουλος" userId="d1efb4cdd7cafd2c" providerId="LiveId" clId="{E1A59CF1-D1C5-4BAD-A6F0-6C9869073A43}" dt="2021-07-22T13:07:22.085" v="2281" actId="20577"/>
          <ac:spMkLst>
            <pc:docMk/>
            <pc:sldMk cId="2618731974" sldId="286"/>
            <ac:spMk id="3" creationId="{B0310EA7-839C-46BC-ACB0-145B15434F34}"/>
          </ac:spMkLst>
        </pc:spChg>
      </pc:sldChg>
      <pc:sldChg chg="modSp new mod">
        <pc:chgData name="Παναγιώτης Γεωργόπουλος" userId="d1efb4cdd7cafd2c" providerId="LiveId" clId="{E1A59CF1-D1C5-4BAD-A6F0-6C9869073A43}" dt="2022-02-28T22:13:37.533" v="3604" actId="20577"/>
        <pc:sldMkLst>
          <pc:docMk/>
          <pc:sldMk cId="724187961" sldId="287"/>
        </pc:sldMkLst>
        <pc:spChg chg="mod">
          <ac:chgData name="Παναγιώτης Γεωργόπουλος" userId="d1efb4cdd7cafd2c" providerId="LiveId" clId="{E1A59CF1-D1C5-4BAD-A6F0-6C9869073A43}" dt="2021-07-22T14:43:32.439" v="3513" actId="20577"/>
          <ac:spMkLst>
            <pc:docMk/>
            <pc:sldMk cId="724187961" sldId="287"/>
            <ac:spMk id="2" creationId="{8E6AD31C-0F25-4763-8BEE-062815431012}"/>
          </ac:spMkLst>
        </pc:spChg>
        <pc:spChg chg="mod">
          <ac:chgData name="Παναγιώτης Γεωργόπουλος" userId="d1efb4cdd7cafd2c" providerId="LiveId" clId="{E1A59CF1-D1C5-4BAD-A6F0-6C9869073A43}" dt="2022-02-28T22:13:37.533" v="3604" actId="20577"/>
          <ac:spMkLst>
            <pc:docMk/>
            <pc:sldMk cId="724187961" sldId="287"/>
            <ac:spMk id="3" creationId="{4FD0E9E4-1AEF-4980-83EB-522FCAE210D4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4:28:00.302" v="3207" actId="27636"/>
        <pc:sldMkLst>
          <pc:docMk/>
          <pc:sldMk cId="1567650380" sldId="288"/>
        </pc:sldMkLst>
        <pc:spChg chg="mod">
          <ac:chgData name="Παναγιώτης Γεωργόπουλος" userId="d1efb4cdd7cafd2c" providerId="LiveId" clId="{E1A59CF1-D1C5-4BAD-A6F0-6C9869073A43}" dt="2021-07-22T14:28:00.302" v="3207" actId="27636"/>
          <ac:spMkLst>
            <pc:docMk/>
            <pc:sldMk cId="1567650380" sldId="288"/>
            <ac:spMk id="2" creationId="{21215F1A-1010-43F7-AD76-429D7B3C9334}"/>
          </ac:spMkLst>
        </pc:spChg>
        <pc:spChg chg="mod">
          <ac:chgData name="Παναγιώτης Γεωργόπουλος" userId="d1efb4cdd7cafd2c" providerId="LiveId" clId="{E1A59CF1-D1C5-4BAD-A6F0-6C9869073A43}" dt="2021-07-22T13:10:12.156" v="2411" actId="20577"/>
          <ac:spMkLst>
            <pc:docMk/>
            <pc:sldMk cId="1567650380" sldId="288"/>
            <ac:spMk id="3" creationId="{1F93E80B-2282-4CC0-897A-27EDC6FB4F56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4:25:56.096" v="3054" actId="14100"/>
        <pc:sldMkLst>
          <pc:docMk/>
          <pc:sldMk cId="3442417790" sldId="289"/>
        </pc:sldMkLst>
        <pc:spChg chg="mod">
          <ac:chgData name="Παναγιώτης Γεωργόπουλος" userId="d1efb4cdd7cafd2c" providerId="LiveId" clId="{E1A59CF1-D1C5-4BAD-A6F0-6C9869073A43}" dt="2021-07-22T14:17:22.361" v="2426" actId="20577"/>
          <ac:spMkLst>
            <pc:docMk/>
            <pc:sldMk cId="3442417790" sldId="289"/>
            <ac:spMk id="2" creationId="{B27E48BC-D37F-49D3-B531-9A41938C87BB}"/>
          </ac:spMkLst>
        </pc:spChg>
        <pc:spChg chg="mod">
          <ac:chgData name="Παναγιώτης Γεωργόπουλος" userId="d1efb4cdd7cafd2c" providerId="LiveId" clId="{E1A59CF1-D1C5-4BAD-A6F0-6C9869073A43}" dt="2021-07-22T14:25:56.096" v="3054" actId="14100"/>
          <ac:spMkLst>
            <pc:docMk/>
            <pc:sldMk cId="3442417790" sldId="289"/>
            <ac:spMk id="3" creationId="{E62F4FA6-877C-4B24-B67E-88DC15C26C0A}"/>
          </ac:spMkLst>
        </pc:spChg>
      </pc:sldChg>
      <pc:sldChg chg="modSp new mod">
        <pc:chgData name="Παναγιώτης Γεωργόπουλος" userId="d1efb4cdd7cafd2c" providerId="LiveId" clId="{E1A59CF1-D1C5-4BAD-A6F0-6C9869073A43}" dt="2021-07-22T14:48:41.311" v="3518"/>
        <pc:sldMkLst>
          <pc:docMk/>
          <pc:sldMk cId="1083355485" sldId="290"/>
        </pc:sldMkLst>
        <pc:spChg chg="mod">
          <ac:chgData name="Παναγιώτης Γεωργόπουλος" userId="d1efb4cdd7cafd2c" providerId="LiveId" clId="{E1A59CF1-D1C5-4BAD-A6F0-6C9869073A43}" dt="2021-07-22T14:48:41.311" v="3518"/>
          <ac:spMkLst>
            <pc:docMk/>
            <pc:sldMk cId="1083355485" sldId="290"/>
            <ac:spMk id="2" creationId="{98495CA7-1E9A-4ABC-8BA0-AE34DFF08C5B}"/>
          </ac:spMkLst>
        </pc:spChg>
        <pc:spChg chg="mod">
          <ac:chgData name="Παναγιώτης Γεωργόπουλος" userId="d1efb4cdd7cafd2c" providerId="LiveId" clId="{E1A59CF1-D1C5-4BAD-A6F0-6C9869073A43}" dt="2021-07-22T14:30:37.424" v="3502" actId="20577"/>
          <ac:spMkLst>
            <pc:docMk/>
            <pc:sldMk cId="1083355485" sldId="290"/>
            <ac:spMk id="3" creationId="{324C2831-E3E7-4944-B756-21EFB753B41B}"/>
          </ac:spMkLst>
        </pc:spChg>
      </pc:sldChg>
      <pc:sldChg chg="modSp new mod">
        <pc:chgData name="Παναγιώτης Γεωργόπουλος" userId="d1efb4cdd7cafd2c" providerId="LiveId" clId="{E1A59CF1-D1C5-4BAD-A6F0-6C9869073A43}" dt="2024-02-12T16:29:03.065" v="3608" actId="6549"/>
        <pc:sldMkLst>
          <pc:docMk/>
          <pc:sldMk cId="1958755065" sldId="291"/>
        </pc:sldMkLst>
        <pc:spChg chg="mod">
          <ac:chgData name="Παναγιώτης Γεωργόπουλος" userId="d1efb4cdd7cafd2c" providerId="LiveId" clId="{E1A59CF1-D1C5-4BAD-A6F0-6C9869073A43}" dt="2024-02-12T16:29:03.065" v="3608" actId="6549"/>
          <ac:spMkLst>
            <pc:docMk/>
            <pc:sldMk cId="1958755065" sldId="291"/>
            <ac:spMk id="3" creationId="{AC473F0E-5C1F-C5E9-8742-041C76E0F189}"/>
          </ac:spMkLst>
        </pc:spChg>
      </pc:sldChg>
    </pc:docChg>
  </pc:docChgLst>
  <pc:docChgLst>
    <pc:chgData name="Παναγιώτης Γεωργόπουλος" userId="d1efb4cdd7cafd2c" providerId="LiveId" clId="{157372E2-D408-41FD-8B58-0AF42B2FD309}"/>
    <pc:docChg chg="undo custSel modSld">
      <pc:chgData name="Παναγιώτης Γεωργόπουλος" userId="d1efb4cdd7cafd2c" providerId="LiveId" clId="{157372E2-D408-41FD-8B58-0AF42B2FD309}" dt="2020-12-19T11:51:21.744" v="19" actId="6549"/>
      <pc:docMkLst>
        <pc:docMk/>
      </pc:docMkLst>
      <pc:sldChg chg="modSp mod">
        <pc:chgData name="Παναγιώτης Γεωργόπουλος" userId="d1efb4cdd7cafd2c" providerId="LiveId" clId="{157372E2-D408-41FD-8B58-0AF42B2FD309}" dt="2020-12-19T11:27:06.177" v="17" actId="20577"/>
        <pc:sldMkLst>
          <pc:docMk/>
          <pc:sldMk cId="0" sldId="263"/>
        </pc:sldMkLst>
        <pc:spChg chg="mod">
          <ac:chgData name="Παναγιώτης Γεωργόπουλος" userId="d1efb4cdd7cafd2c" providerId="LiveId" clId="{157372E2-D408-41FD-8B58-0AF42B2FD309}" dt="2020-12-19T11:27:06.177" v="17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Παναγιώτης Γεωργόπουλος" userId="d1efb4cdd7cafd2c" providerId="LiveId" clId="{157372E2-D408-41FD-8B58-0AF42B2FD309}" dt="2020-12-19T11:51:21.744" v="19" actId="6549"/>
        <pc:sldMkLst>
          <pc:docMk/>
          <pc:sldMk cId="0" sldId="272"/>
        </pc:sldMkLst>
        <pc:spChg chg="mod">
          <ac:chgData name="Παναγιώτης Γεωργόπουλος" userId="d1efb4cdd7cafd2c" providerId="LiveId" clId="{157372E2-D408-41FD-8B58-0AF42B2FD309}" dt="2020-12-19T11:51:21.744" v="19" actId="6549"/>
          <ac:spMkLst>
            <pc:docMk/>
            <pc:sldMk cId="0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4"/>
          <p:cNvGrpSpPr/>
          <p:nvPr/>
        </p:nvGrpSpPr>
        <p:grpSpPr>
          <a:xfrm>
            <a:off x="0" y="-25397"/>
            <a:ext cx="9067800" cy="5741061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3" name="Rectangle 112"/>
          <p:cNvSpPr/>
          <p:nvPr/>
        </p:nvSpPr>
        <p:spPr>
          <a:xfrm>
            <a:off x="0" y="1587500"/>
            <a:ext cx="4953000" cy="260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8" name="Group 93"/>
          <p:cNvGrpSpPr/>
          <p:nvPr/>
        </p:nvGrpSpPr>
        <p:grpSpPr>
          <a:xfrm>
            <a:off x="0" y="1714500"/>
            <a:ext cx="4801394" cy="2350823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75355"/>
            <a:ext cx="4419600" cy="1333606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11500"/>
            <a:ext cx="4419600" cy="889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/>
          <p:nvPr/>
        </p:nvGrpSpPr>
        <p:grpSpPr>
          <a:xfrm>
            <a:off x="2" y="-25398"/>
            <a:ext cx="9067799" cy="403860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3592640"/>
            <a:ext cx="9144000" cy="1587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3656140"/>
            <a:ext cx="914400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5115317"/>
            <a:ext cx="914400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84470"/>
            <a:ext cx="8305800" cy="345541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719640"/>
            <a:ext cx="8305800" cy="952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27542"/>
            <a:ext cx="548640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7" name="Rectangle 36"/>
          <p:cNvSpPr/>
          <p:nvPr/>
        </p:nvSpPr>
        <p:spPr>
          <a:xfrm>
            <a:off x="0" y="1303020"/>
            <a:ext cx="2761488" cy="27609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379617" y="2684383"/>
            <a:ext cx="251460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427480"/>
            <a:ext cx="265176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3944620"/>
            <a:ext cx="265176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84960"/>
            <a:ext cx="2377440" cy="11430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727960"/>
            <a:ext cx="2377440" cy="1143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17500"/>
            <a:ext cx="5562600" cy="46990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0" y="1303020"/>
            <a:ext cx="2761488" cy="27609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379617" y="2684383"/>
            <a:ext cx="251460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427480"/>
            <a:ext cx="265176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3944620"/>
            <a:ext cx="2651760" cy="132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587500"/>
            <a:ext cx="2377440" cy="11430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730500"/>
            <a:ext cx="2377440" cy="1143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14300"/>
            <a:ext cx="8869680" cy="548640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6034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2F9310-3826-4CCC-9EC8-2B6512BE42A1}" type="datetimeFigureOut">
              <a:rPr lang="el-GR" smtClean="0"/>
              <a:pPr/>
              <a:t>12/2/2024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5260340"/>
            <a:ext cx="3481754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6034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58C3842-379A-42AA-96A4-1813756D9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d/Antibody.svg" TargetMode="External"/><Relationship Id="rId2" Type="http://schemas.openxmlformats.org/officeDocument/2006/relationships/hyperlink" Target="https://upload.wikimedia.org/wikipedia/commons/3/31/Mono-und-Polymere.sv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.pinimg.com/originals/e7/a6/8e/e7a68e81181efe9d6091dcca26951e9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βιοτεχνολογία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ln w="34925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l-GR" sz="3300" b="1" spc="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ΣΤΗΝ ΙΑΤΡΙΚΗ</a:t>
            </a:r>
            <a:endParaRPr lang="el-GR" sz="3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Αντισώματα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4"/>
            <a:ext cx="8501122" cy="4000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Τα </a:t>
            </a:r>
            <a:r>
              <a:rPr lang="el-GR" dirty="0">
                <a:solidFill>
                  <a:schemeClr val="tx1"/>
                </a:solidFill>
                <a:hlinkClick r:id="rId2"/>
              </a:rPr>
              <a:t>αντισώματα </a:t>
            </a:r>
            <a:r>
              <a:rPr lang="el-GR" dirty="0">
                <a:solidFill>
                  <a:schemeClr val="tx1"/>
                </a:solidFill>
              </a:rPr>
              <a:t>είναι πρωτεΐνες που παράγονται από τα β-λεμφοκύτταρα όταν ένα «αντιγόνο» εισέλθει στον οργανισμό μας.</a:t>
            </a:r>
          </a:p>
          <a:p>
            <a:r>
              <a:rPr lang="el-GR" sz="2200" dirty="0"/>
              <a:t>Το αντιγόνο μπορεί να είναι ένας παθογόνος μικροοργανισμός (βακτήριο, ιός, κ.λπ.) ή μια οποιαδήποτε ξένη ουσία</a:t>
            </a:r>
          </a:p>
          <a:p>
            <a:r>
              <a:rPr lang="el-GR" sz="2200" dirty="0"/>
              <a:t>Το κάθε αντίσωμα είναι ειδικό για το αντιγόνο που προκάλεσε την παραγωγή του: 				</a:t>
            </a:r>
            <a:r>
              <a:rPr lang="en-US" sz="2200" dirty="0"/>
              <a:t>                 </a:t>
            </a:r>
            <a:r>
              <a:rPr lang="en-US" sz="1800" dirty="0" err="1">
                <a:hlinkClick r:id="rId3"/>
              </a:rPr>
              <a:t>Antibody.svg</a:t>
            </a:r>
            <a:endParaRPr lang="el-GR" sz="2200" dirty="0"/>
          </a:p>
          <a:p>
            <a:pPr lvl="1"/>
            <a:r>
              <a:rPr lang="el-GR" dirty="0"/>
              <a:t>Ο οργανισμός μπορεί να παράγει αντισώματα εναντίον κάθε αντιγόνου</a:t>
            </a:r>
          </a:p>
          <a:p>
            <a:pPr lvl="1"/>
            <a:r>
              <a:rPr lang="el-GR" dirty="0"/>
              <a:t>Το αντίσωμα αντιδρά με το αντιγόνο και το εξουδετερώνει</a:t>
            </a:r>
          </a:p>
          <a:p>
            <a:pPr lvl="1"/>
            <a:r>
              <a:rPr lang="el-GR" dirty="0"/>
              <a:t>Τα αντισώματα είναι «ιδανικά φάρμακα» (</a:t>
            </a:r>
            <a:r>
              <a:rPr lang="en-US" dirty="0"/>
              <a:t>Ehrlich): </a:t>
            </a:r>
            <a:br>
              <a:rPr lang="el-GR" dirty="0"/>
            </a:br>
            <a:r>
              <a:rPr lang="el-GR" dirty="0"/>
              <a:t>Εξουδετερώνουν τις μολύνσεις χωρίς παρενέργειες για τον οργανισμό.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Μονοκλωνικά Αντισώματα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4"/>
            <a:ext cx="8572560" cy="421484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200" dirty="0"/>
              <a:t>Συχνά ως αντιγόνο λειτουργεί μόνο μια </a:t>
            </a:r>
            <a:r>
              <a:rPr lang="el-GR" sz="2200" dirty="0">
                <a:hlinkClick r:id="rId2"/>
              </a:rPr>
              <a:t>περιοχή</a:t>
            </a:r>
            <a:r>
              <a:rPr lang="el-GR" sz="2200" dirty="0"/>
              <a:t> της ξένης ουσίας, που ονομάζεται </a:t>
            </a:r>
            <a:r>
              <a:rPr lang="el-GR" sz="2200" b="1" dirty="0"/>
              <a:t>αντιγονικός καθοριστής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Ένα μεγάλο αντιγόνο μπορεί να έχει πολλούς αντιγονικούς καθοριστές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Αντιγόνα με πολλούς αντιγονικούς καθοριστές προκαλούν την παραγωγή πολλών ειδών αντισωμάτων</a:t>
            </a:r>
          </a:p>
          <a:p>
            <a:pPr lvl="1">
              <a:spcBef>
                <a:spcPts val="0"/>
              </a:spcBef>
            </a:pPr>
            <a:r>
              <a:rPr lang="el-GR" sz="2100" dirty="0"/>
              <a:t>Κάθε είδος αντισώματος παράγεται από μια ομάδα ίδιων </a:t>
            </a:r>
            <a:br>
              <a:rPr lang="el-GR" sz="2100" dirty="0"/>
            </a:br>
            <a:r>
              <a:rPr lang="el-GR" sz="2100" dirty="0"/>
              <a:t>β-λεμφοκυττάρων (κλώνος)</a:t>
            </a:r>
          </a:p>
          <a:p>
            <a:pPr lvl="1">
              <a:spcBef>
                <a:spcPts val="0"/>
              </a:spcBef>
            </a:pPr>
            <a:r>
              <a:rPr lang="el-GR" sz="2100" dirty="0"/>
              <a:t>Τα αντισώματα που παράγονται από ένα κλώνο λεμφοκυττάρων λέγονται </a:t>
            </a:r>
            <a:r>
              <a:rPr lang="el-GR" sz="2100" b="1" dirty="0"/>
              <a:t>μονοκλωνικά</a:t>
            </a:r>
          </a:p>
          <a:p>
            <a:pPr>
              <a:spcBef>
                <a:spcPts val="0"/>
              </a:spcBef>
            </a:pPr>
            <a:r>
              <a:rPr lang="el-GR" sz="2200" dirty="0"/>
              <a:t>Το αντίσωμα αναγνωρίζει και συνδέεται με ειδικό τρόπο με τον αντιγονικό καθοριστή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329642" cy="952500"/>
          </a:xfrm>
        </p:spPr>
        <p:txBody>
          <a:bodyPr>
            <a:normAutofit/>
          </a:bodyPr>
          <a:lstStyle/>
          <a:p>
            <a:r>
              <a:rPr lang="el-GR" dirty="0"/>
              <a:t>Παραγωγή Μονοκλωνικών Αντισωμάτων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285864"/>
            <a:ext cx="8615394" cy="43815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sz="2200" dirty="0"/>
              <a:t>Το πρόβλημα: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l-GR" sz="1900" dirty="0"/>
              <a:t>Η εργαστηριακή παραγωγή μονοκλωνικών αντισωμάτων σε μεγάλες ποσότητες είναι δύσκολη γιατί τα β-λεμφοκύτταρα δεν επιβιώνουν για πολύ έξω από το σώμα και δεν μπορούν να διατηρηθούν σε κυτταροκαλλιέργειες.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sz="2200" dirty="0"/>
              <a:t>Η λύση: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l-GR" sz="1900" dirty="0"/>
              <a:t>Σύντηξη λεμφοκυττάρου με καρκινικό κύτταρο δημιουργεί ένα </a:t>
            </a:r>
            <a:r>
              <a:rPr lang="el-GR" sz="1900" b="1" dirty="0"/>
              <a:t>υβρίδωμα</a:t>
            </a:r>
            <a:r>
              <a:rPr lang="el-GR" sz="1900" dirty="0"/>
              <a:t> που μπορεί να καλλιεργηθεί και να παράγει ένα μονοκλωνικό αντίσωμα.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sz="2200" dirty="0"/>
              <a:t>Η διαδικασία (αναπτύχθηκε το 1975):</a:t>
            </a:r>
            <a:r>
              <a:rPr lang="en-US" sz="2200" dirty="0"/>
              <a:t> </a:t>
            </a:r>
            <a:r>
              <a:rPr lang="el-GR" sz="1100" dirty="0"/>
              <a:t>Εικόνα 8.2</a:t>
            </a:r>
            <a:endParaRPr lang="el-GR" sz="2200" dirty="0"/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Το επιλεγμένο αντιγόνο χορηγείται με ένεση σε ποντίκι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Εξειδίκευση β-λεμφοκυττάρων για παραγωγή αντισωμάτων για το αντιγόνο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Αφαίρεση του σπλήνα του ποντικιού ύστερα από 2 εβδομάδες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Απομόνωση β-λεμφοκυττάρων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Σύντηξη β-λεμφοκυττάρων με καρκινικά (παραγωγή υβριδωμάτων)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Αποθήκευση υβριδωμάτων στην κατάψυξη (-80°</a:t>
            </a:r>
            <a:r>
              <a:rPr lang="en-US" sz="1900" dirty="0"/>
              <a:t>C</a:t>
            </a:r>
            <a:r>
              <a:rPr lang="el-GR" sz="1900" dirty="0"/>
              <a:t>) για μεγάλο διάστημα</a:t>
            </a:r>
          </a:p>
          <a:p>
            <a:pPr marL="82296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l-GR" sz="1900" dirty="0"/>
              <a:t>Απόψυξη και παραγωγή αντισωμάτων σε μεγάλες ποσότητες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Χρήσεις Μονοκλωνικών Αντισωμάτων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3815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Διάγνωση</a:t>
            </a:r>
          </a:p>
          <a:p>
            <a:pPr marL="731520" lvl="1" indent="-457200"/>
            <a:r>
              <a:rPr lang="el-GR" dirty="0"/>
              <a:t>Λόγω της ικανότητας τους να αναγνωρίζουν ειδικά ένα αντιγονικό καθοριστή, τα αντισώματα μπορούν να χρησιμοποιηθούν για την ανίχνευση:</a:t>
            </a:r>
          </a:p>
          <a:p>
            <a:pPr marL="1097280" lvl="2" indent="-457200"/>
            <a:r>
              <a:rPr lang="el-GR" dirty="0"/>
              <a:t>Παθογόνων μικροοργανισμών</a:t>
            </a:r>
          </a:p>
          <a:p>
            <a:pPr marL="1097280" lvl="2" indent="-457200"/>
            <a:r>
              <a:rPr lang="el-GR" dirty="0"/>
              <a:t>Αντιγόνων ομάδων αίματος</a:t>
            </a:r>
          </a:p>
          <a:p>
            <a:pPr marL="1097280" lvl="2" indent="-457200"/>
            <a:r>
              <a:rPr lang="el-GR" dirty="0"/>
              <a:t>Διαφόρων ορμονών (π.χ. ορμόνες κύησης για τεστ εγκυμοσύνης)</a:t>
            </a:r>
          </a:p>
          <a:p>
            <a:pPr marL="1097280" lvl="2" indent="-457200"/>
            <a:r>
              <a:rPr lang="el-GR" dirty="0"/>
              <a:t>Της συγκέντρωσης διαφόρων προϊόντων του μεταβολισμού που μπορεί να είναι ενδεικτική κάποιας ασθένειας</a:t>
            </a:r>
          </a:p>
          <a:p>
            <a:pPr marL="731520" lvl="1" indent="-457200"/>
            <a:r>
              <a:rPr lang="el-GR" dirty="0"/>
              <a:t>Η ανίχνευση με αντισώματα είναι:</a:t>
            </a:r>
          </a:p>
          <a:p>
            <a:pPr marL="1097280" lvl="2" indent="-457200"/>
            <a:r>
              <a:rPr lang="el-GR" dirty="0"/>
              <a:t>Γρήγορη</a:t>
            </a:r>
          </a:p>
          <a:p>
            <a:pPr marL="1097280" lvl="2" indent="-457200"/>
            <a:r>
              <a:rPr lang="el-GR" dirty="0"/>
              <a:t>Απλή</a:t>
            </a:r>
          </a:p>
          <a:p>
            <a:pPr marL="1097280" lvl="2" indent="-457200"/>
            <a:r>
              <a:rPr lang="el-GR" dirty="0"/>
              <a:t>Ευαίσθητη</a:t>
            </a:r>
          </a:p>
          <a:p>
            <a:pPr marL="1097280" lvl="2" indent="-457200"/>
            <a:r>
              <a:rPr lang="el-GR" dirty="0"/>
              <a:t>Ακριβής</a:t>
            </a:r>
          </a:p>
          <a:p>
            <a:pPr marL="1097280" lvl="2" indent="-457200"/>
            <a:r>
              <a:rPr lang="el-GR" dirty="0"/>
              <a:t>Έγκαιρη (δυνατή πριν την εμφάνιση συμπτωμάτων)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Χρήσεις Μονοκλωνικών Αντισωμάτων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543956" cy="4238644"/>
          </a:xfrm>
        </p:spPr>
        <p:txBody>
          <a:bodyPr>
            <a:normAutofit fontScale="92500" lnSpcReduction="20000"/>
          </a:bodyPr>
          <a:lstStyle/>
          <a:p>
            <a:pPr marL="288000" indent="-288000">
              <a:lnSpc>
                <a:spcPct val="105000"/>
              </a:lnSpc>
              <a:buFont typeface="+mj-lt"/>
              <a:buAutoNum type="arabicPeriod" startAt="2"/>
            </a:pPr>
            <a:r>
              <a:rPr lang="el-GR" dirty="0"/>
              <a:t>Θεραπεία</a:t>
            </a:r>
          </a:p>
          <a:p>
            <a:pPr marL="612000" lvl="1" indent="-288000">
              <a:lnSpc>
                <a:spcPct val="105000"/>
              </a:lnSpc>
            </a:pPr>
            <a:r>
              <a:rPr lang="el-GR" dirty="0"/>
              <a:t>Χρήση ως εξειδικευμένα φάρμακα εναντίων παθογόνων</a:t>
            </a:r>
          </a:p>
          <a:p>
            <a:pPr marL="612000" lvl="1" indent="-288000">
              <a:lnSpc>
                <a:spcPct val="105000"/>
              </a:lnSpc>
            </a:pPr>
            <a:r>
              <a:rPr lang="el-GR" sz="2100" dirty="0"/>
              <a:t>Χρήση ως αντικαρκινικά φάρμακα</a:t>
            </a:r>
          </a:p>
          <a:p>
            <a:pPr marL="900000" lvl="2" indent="-252000">
              <a:lnSpc>
                <a:spcPct val="105000"/>
              </a:lnSpc>
            </a:pPr>
            <a:r>
              <a:rPr lang="el-GR" dirty="0"/>
              <a:t>Δυνατότητα αναγνώρισης καρκινικών κυττάρων μέσω  «καρκινικών </a:t>
            </a:r>
            <a:r>
              <a:rPr lang="el-GR" sz="2100" dirty="0"/>
              <a:t>αντιγόνων» που δεν υπάρχουν σε φυσιολογικά κύτταρα»</a:t>
            </a:r>
          </a:p>
          <a:p>
            <a:pPr marL="900000" lvl="2" indent="-252000">
              <a:lnSpc>
                <a:spcPct val="105000"/>
              </a:lnSpc>
            </a:pPr>
            <a:r>
              <a:rPr lang="el-GR" sz="2100" dirty="0"/>
              <a:t>Σύνδεση αντισωμάτων με αντικαρκινικά φάρμακα επιτρέπει τη χρήση τους ως μεταφορείς που στοχεύουν με μεγάλη ειδικότητα τα καρκινικά κύτταρα. </a:t>
            </a:r>
          </a:p>
          <a:p>
            <a:pPr marL="1188000" lvl="3" indent="-288000">
              <a:lnSpc>
                <a:spcPct val="105000"/>
              </a:lnSpc>
            </a:pPr>
            <a:r>
              <a:rPr lang="el-GR" sz="1900" dirty="0"/>
              <a:t>«Χειρουργική» ακρίβεια χωρίς χειρουργείο. </a:t>
            </a:r>
          </a:p>
          <a:p>
            <a:pPr marL="1188000" lvl="3" indent="-288000">
              <a:lnSpc>
                <a:spcPct val="105000"/>
              </a:lnSpc>
            </a:pPr>
            <a:r>
              <a:rPr lang="el-GR" sz="1900" dirty="0"/>
              <a:t>Χημειοθεραπεία χωρίς πολλές από τις παρενέργειες</a:t>
            </a:r>
          </a:p>
          <a:p>
            <a:pPr marL="288000" indent="-288000">
              <a:lnSpc>
                <a:spcPct val="105000"/>
              </a:lnSpc>
              <a:spcBef>
                <a:spcPts val="1200"/>
              </a:spcBef>
              <a:buFont typeface="+mj-lt"/>
              <a:buAutoNum type="arabicPeriod" startAt="2"/>
            </a:pPr>
            <a:r>
              <a:rPr lang="el-GR" dirty="0"/>
              <a:t>Επιλογή συμβατών οργάνων για μεταμόσχευση</a:t>
            </a:r>
          </a:p>
          <a:p>
            <a:pPr marL="612000" lvl="1" indent="-288000">
              <a:lnSpc>
                <a:spcPct val="105000"/>
              </a:lnSpc>
            </a:pPr>
            <a:r>
              <a:rPr lang="el-GR" sz="2100" dirty="0"/>
              <a:t>Δυνατότητα παραγωγής μονοκλωνικών αντισωμάτων για ειδικά «αντιγόνα επιφάνειας» των οργάνων, τα οποία διαφέρουν από άτομο σε άτομο.</a:t>
            </a:r>
          </a:p>
          <a:p>
            <a:pPr marL="612000" lvl="1" indent="-288000">
              <a:lnSpc>
                <a:spcPct val="105000"/>
              </a:lnSpc>
            </a:pPr>
            <a:r>
              <a:rPr lang="el-GR" sz="2100" dirty="0"/>
              <a:t>Ελέγχοντας εργαστηριακά αν τα όργανα των δωρητών ταιριάζουν ανοσολογικά με τα αντίστοιχα των ασθενών, αποφεύγουμε τις απορρίψεις.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BF4B4F-43C6-4402-9842-A39ACB3A8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E3DADB-8515-4B21-9513-D3810E14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Εμβόλια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99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E6D4-DB0B-4FFB-8400-84C7D54B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κλασσικά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134AD-366F-408F-B127-2BDCD024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9348"/>
            <a:ext cx="8229600" cy="3816424"/>
          </a:xfrm>
        </p:spPr>
        <p:txBody>
          <a:bodyPr>
            <a:normAutofit/>
          </a:bodyPr>
          <a:lstStyle/>
          <a:p>
            <a:r>
              <a:rPr lang="el-GR" dirty="0"/>
              <a:t>Τα κλασσικά εμβόλια αποτελούνται από νεκρούς ή εξασθενημένους μικροοργανισμούς που διατηρούν την ικανότητα να προκαλούν ενεργητική ανοσία (</a:t>
            </a:r>
            <a:r>
              <a:rPr lang="el-GR" b="1" i="1" dirty="0"/>
              <a:t>αντιγονικότητα</a:t>
            </a:r>
            <a:r>
              <a:rPr lang="el-GR" dirty="0"/>
              <a:t>)</a:t>
            </a:r>
          </a:p>
          <a:p>
            <a:r>
              <a:rPr lang="el-GR" dirty="0"/>
              <a:t>Παραδείγματα κλασσικών εμβολίων:</a:t>
            </a:r>
            <a:br>
              <a:rPr lang="el-GR" dirty="0"/>
            </a:br>
            <a:r>
              <a:rPr lang="el-GR" dirty="0"/>
              <a:t>διφθερίτιδα, τέτανος, ευλογιά, πολιομυελίτιδα</a:t>
            </a:r>
          </a:p>
          <a:p>
            <a:r>
              <a:rPr lang="el-GR" dirty="0"/>
              <a:t>Διαδικασία παραγωγής:</a:t>
            </a:r>
          </a:p>
          <a:p>
            <a:pPr lvl="1"/>
            <a:r>
              <a:rPr lang="el-GR" dirty="0"/>
              <a:t>Ανάπτυξη μικροοργανισμού σε κυτταροκαλλιέργεια</a:t>
            </a:r>
          </a:p>
          <a:p>
            <a:pPr lvl="1"/>
            <a:r>
              <a:rPr lang="el-GR" dirty="0"/>
              <a:t>Απομόνωση μικροοργανισμού</a:t>
            </a:r>
          </a:p>
          <a:p>
            <a:pPr lvl="1"/>
            <a:r>
              <a:rPr lang="el-GR" dirty="0"/>
              <a:t>Νέκρωση ή απενεργοποίηση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36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212B-4F82-4AFB-9793-E6037FF92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Μειονεκτήματα κλασσικών εμβολίων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6BE6-B629-4879-B10A-6254A59CC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340"/>
            <a:ext cx="8229600" cy="3687796"/>
          </a:xfrm>
        </p:spPr>
        <p:txBody>
          <a:bodyPr/>
          <a:lstStyle/>
          <a:p>
            <a:r>
              <a:rPr lang="el-GR" dirty="0"/>
              <a:t>Κάποια παθογόνα δεν μπορούν να αναπτυχθούν καθόλου σε κυτταροκαλλιέργεια</a:t>
            </a:r>
          </a:p>
          <a:p>
            <a:r>
              <a:rPr lang="el-GR" dirty="0"/>
              <a:t>Άλλα παθογόνα αναπτύσσονται αργά σε κυτταροκαλλιέργεια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Μικρή απόδοση </a:t>
            </a:r>
            <a:r>
              <a:rPr lang="el-GR" dirty="0">
                <a:sym typeface="Wingdings" panose="05000000000000000000" pitchFamily="2" charset="2"/>
              </a:rPr>
              <a:t> Υψηλή τιμή</a:t>
            </a:r>
          </a:p>
          <a:p>
            <a:r>
              <a:rPr lang="el-GR" dirty="0">
                <a:sym typeface="Wingdings" panose="05000000000000000000" pitchFamily="2" charset="2"/>
              </a:rPr>
              <a:t>Υψηλός κίνδυνος έκθεσης του προσωπικού απαιτεί ιδιαίτερες προφυλάξεις</a:t>
            </a:r>
          </a:p>
          <a:p>
            <a:r>
              <a:rPr lang="el-GR" dirty="0">
                <a:sym typeface="Wingdings" panose="05000000000000000000" pitchFamily="2" charset="2"/>
              </a:rPr>
              <a:t>Μικρή αποτελεσματικότητα σε κάποιες περιπτώσεις (π.χ. </a:t>
            </a:r>
            <a:r>
              <a:rPr lang="en-US" dirty="0">
                <a:sym typeface="Wingdings" panose="05000000000000000000" pitchFamily="2" charset="2"/>
              </a:rPr>
              <a:t>AIDS)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51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9DB8-C1AA-48C1-9EBD-A9D1435B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Νέα Γενιά: 1. Εμβόλια Υπομονάδες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A0C-4184-472E-BDBD-8226BDE9F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Από όλα τα συστατικά ενός παθογόνου, μόνο μερικές πρωτεΐνες λειτουργούν ως αντιγόνα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Παραγωγή και χρήση αυτών των πρωτεϊνών ως εμβόλια: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γονίδια που κωδικοποιούν τις αντιγονικές πρωτεΐνες απομονώνονται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Εισάγονται σε κύτταρα που αναπτύσσονται σε κυτταροκαλλιέργεια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Παραγωγή, απομόνωση και καθαρισμός πρωτεϊνών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Χρήση τους ως εμβόλιο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120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E729-C5F6-45CE-A0A9-F4454A11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Νέα Γενιά: 2. Εμβόλια ιικού φορέα</a:t>
            </a:r>
            <a:r>
              <a:rPr lang="en-US" dirty="0"/>
              <a:t>   </a:t>
            </a:r>
            <a:r>
              <a:rPr lang="el-GR" sz="1200" dirty="0"/>
              <a:t>Εικόνα 8.</a:t>
            </a:r>
            <a:r>
              <a:rPr lang="en-US" sz="12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10EA7-839C-46BC-ACB0-145B15434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499"/>
            <a:ext cx="8229600" cy="415263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Απομόνωση </a:t>
            </a:r>
            <a:r>
              <a:rPr lang="en-US" dirty="0"/>
              <a:t>DNA</a:t>
            </a:r>
            <a:r>
              <a:rPr lang="el-GR" dirty="0"/>
              <a:t> παθογόνου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Απομόνωση γονιδίου που κωδικοποιεί αντιγονική πρωτεΐνη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Απομόνωση </a:t>
            </a:r>
            <a:r>
              <a:rPr lang="en-US" dirty="0"/>
              <a:t>DNA</a:t>
            </a:r>
            <a:r>
              <a:rPr lang="el-GR" dirty="0"/>
              <a:t> από αβλαβή ιό (π.χ. δαμαλίτιδας</a:t>
            </a:r>
            <a:r>
              <a:rPr lang="en-US" dirty="0"/>
              <a:t>) </a:t>
            </a:r>
            <a:r>
              <a:rPr lang="el-GR" dirty="0"/>
              <a:t>και κόψιμο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Ενσωμάτωση του γονιδίου στο γενετικό υλικό ιού (ανασυνδυασμός)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Συγκρότηση γενετικά τροποποιημένων ιών και εισαγωγή τους στον ανθρώπινο οργανισμό (εμβολιασμός)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Έκφραση αντιγονικής πρωτεΐνης και επαγωγή ενεργητικής ανοσίας</a:t>
            </a:r>
          </a:p>
          <a:p>
            <a:r>
              <a:rPr lang="el-GR" dirty="0"/>
              <a:t>Οι ιικοί φορείς έχουν πιθανές παρενέργειες (π.χ. αυτοάνοσα)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3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Συμβολή στην Ιατρική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329642" cy="431008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b="1" dirty="0"/>
              <a:t>Έγκαιρη διάγνωση</a:t>
            </a:r>
            <a:r>
              <a:rPr lang="el-GR" dirty="0"/>
              <a:t>, </a:t>
            </a:r>
            <a:r>
              <a:rPr lang="el-GR" dirty="0">
                <a:solidFill>
                  <a:schemeClr val="tx1"/>
                </a:solidFill>
              </a:rPr>
              <a:t>πριν εμφανιστούν τα συμπτώματα</a:t>
            </a:r>
            <a:r>
              <a:rPr lang="el-GR" dirty="0"/>
              <a:t>:</a:t>
            </a:r>
          </a:p>
          <a:p>
            <a:pPr marL="731520" lvl="1" indent="-457200"/>
            <a:r>
              <a:rPr lang="el-GR" dirty="0"/>
              <a:t>Ανίχνευση </a:t>
            </a:r>
            <a:r>
              <a:rPr lang="el-GR" b="1" dirty="0"/>
              <a:t>μολύνσεων</a:t>
            </a:r>
            <a:r>
              <a:rPr lang="el-GR" dirty="0"/>
              <a:t> από παθογόνα μικρόβια</a:t>
            </a:r>
          </a:p>
          <a:p>
            <a:pPr marL="731520" lvl="1" indent="-457200"/>
            <a:r>
              <a:rPr lang="el-GR" dirty="0"/>
              <a:t>Ταυτοποίηση </a:t>
            </a:r>
            <a:r>
              <a:rPr lang="el-GR" b="1" dirty="0"/>
              <a:t>γενετικών</a:t>
            </a:r>
            <a:r>
              <a:rPr lang="el-GR" dirty="0"/>
              <a:t> ασθενειών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/>
              <a:t>Πρόληψη</a:t>
            </a:r>
            <a:r>
              <a:rPr lang="el-GR" dirty="0"/>
              <a:t>, </a:t>
            </a:r>
            <a:r>
              <a:rPr lang="el-GR" dirty="0">
                <a:solidFill>
                  <a:schemeClr val="tx1"/>
                </a:solidFill>
              </a:rPr>
              <a:t>με χρήση εμβολίων</a:t>
            </a:r>
            <a:endParaRPr lang="el-GR" b="1" dirty="0">
              <a:solidFill>
                <a:schemeClr val="tx1"/>
              </a:solidFill>
            </a:endParaRPr>
          </a:p>
          <a:p>
            <a:pPr marL="731520" lvl="1" indent="-457200"/>
            <a:r>
              <a:rPr lang="el-GR" dirty="0"/>
              <a:t>Πιο </a:t>
            </a:r>
            <a:r>
              <a:rPr lang="el-GR" b="1" dirty="0"/>
              <a:t>εξελιγμένα</a:t>
            </a:r>
            <a:r>
              <a:rPr lang="el-GR" dirty="0"/>
              <a:t>, </a:t>
            </a:r>
            <a:r>
              <a:rPr lang="el-GR" b="1" dirty="0"/>
              <a:t>ασφαλή</a:t>
            </a:r>
            <a:r>
              <a:rPr lang="el-GR" dirty="0"/>
              <a:t> και </a:t>
            </a:r>
            <a:r>
              <a:rPr lang="el-GR" b="1" dirty="0"/>
              <a:t>οικονομικά</a:t>
            </a:r>
            <a:r>
              <a:rPr lang="el-GR" dirty="0"/>
              <a:t> εμβόλια για σοβαρές ασθένειες, όπως ηπατίτιδα Β, πολιομυελίτιδα, φυματίωση</a:t>
            </a:r>
          </a:p>
          <a:p>
            <a:pPr marL="731520" lvl="1" indent="-457200"/>
            <a:r>
              <a:rPr lang="el-GR" dirty="0"/>
              <a:t>Ανάπτυξη </a:t>
            </a:r>
            <a:r>
              <a:rPr lang="el-GR" b="1" dirty="0"/>
              <a:t>νέων</a:t>
            </a:r>
            <a:r>
              <a:rPr lang="el-GR" dirty="0"/>
              <a:t> εμβολίων για το </a:t>
            </a:r>
            <a:r>
              <a:rPr lang="en-US" dirty="0"/>
              <a:t>AIDS</a:t>
            </a:r>
            <a:r>
              <a:rPr lang="el-GR" dirty="0"/>
              <a:t>, </a:t>
            </a:r>
            <a:r>
              <a:rPr lang="en-US" dirty="0"/>
              <a:t>t</a:t>
            </a:r>
            <a:r>
              <a:rPr lang="el-GR" dirty="0"/>
              <a:t>η μηνιγγίτιδα τον καρκίνο, κ.λπ.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/>
              <a:t>Αποτελεσματική θεραπεία</a:t>
            </a:r>
          </a:p>
          <a:p>
            <a:pPr marL="731520" lvl="1" indent="-457200"/>
            <a:r>
              <a:rPr lang="el-GR" b="1" dirty="0"/>
              <a:t>Κατανόηση</a:t>
            </a:r>
            <a:r>
              <a:rPr lang="el-GR" dirty="0"/>
              <a:t> βιοχημείας και γενετικής της ασθένειας</a:t>
            </a:r>
          </a:p>
          <a:p>
            <a:pPr marL="731520" lvl="1" indent="-457200"/>
            <a:r>
              <a:rPr lang="el-GR" b="1" dirty="0"/>
              <a:t>Κατάλληλη </a:t>
            </a:r>
            <a:r>
              <a:rPr lang="el-GR" dirty="0"/>
              <a:t>θεραπεία με:</a:t>
            </a:r>
          </a:p>
          <a:p>
            <a:pPr marL="1097280" lvl="2" indent="-457200"/>
            <a:r>
              <a:rPr lang="el-GR" dirty="0"/>
              <a:t>Φαρμακευτική αγωγή</a:t>
            </a:r>
          </a:p>
          <a:p>
            <a:pPr marL="1097280" lvl="2" indent="-457200"/>
            <a:r>
              <a:rPr lang="el-GR" dirty="0"/>
              <a:t>Γενετική διόρθωση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D31C-0F25-4763-8BEE-06281543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Νέα Γενιά: 3. Εμβόλια </a:t>
            </a:r>
            <a:r>
              <a:rPr lang="en-US" dirty="0"/>
              <a:t>(</a:t>
            </a:r>
            <a:r>
              <a:rPr lang="el-GR" dirty="0"/>
              <a:t>γυμνού)</a:t>
            </a:r>
            <a:r>
              <a:rPr lang="en-US" dirty="0"/>
              <a:t> DNA</a:t>
            </a:r>
            <a:r>
              <a:rPr lang="el-GR" dirty="0"/>
              <a:t> </a:t>
            </a:r>
            <a:r>
              <a:rPr lang="en-US" dirty="0"/>
              <a:t>(</a:t>
            </a:r>
            <a:r>
              <a:rPr lang="el-GR" dirty="0"/>
              <a:t>ή </a:t>
            </a:r>
            <a:r>
              <a:rPr lang="en-US" dirty="0"/>
              <a:t>RNA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0E9E4-1AEF-4980-83EB-522FCAE2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04428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Απομόνωση γονιδίου αντιγονικής πρωτεΐνης (και κατασκευή συνθετικού </a:t>
            </a:r>
            <a:r>
              <a:rPr lang="en-US" dirty="0"/>
              <a:t>mRNA</a:t>
            </a:r>
            <a:r>
              <a:rPr lang="el-GR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Εισαγωγή γονιδίου (ή </a:t>
            </a:r>
            <a:r>
              <a:rPr lang="en-US" dirty="0"/>
              <a:t>mRNA)</a:t>
            </a:r>
            <a:r>
              <a:rPr lang="el-GR" dirty="0"/>
              <a:t> σε προστατευτικό λιπόσωμα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Εισαγωγή στον οργανισμό (εμβολιασμός)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(Για </a:t>
            </a:r>
            <a:r>
              <a:rPr lang="en-US" dirty="0"/>
              <a:t>DNA</a:t>
            </a:r>
            <a:r>
              <a:rPr lang="el-GR" dirty="0"/>
              <a:t>:</a:t>
            </a:r>
            <a:r>
              <a:rPr lang="en-US" dirty="0"/>
              <a:t>)</a:t>
            </a:r>
            <a:r>
              <a:rPr lang="el-GR" dirty="0"/>
              <a:t> ενσωμάτωση γονιδίου στο γονιδίωμα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l-GR" dirty="0"/>
              <a:t>πιθανές παρενέργειες, π.χ. καρκίνος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Παραγωγή αντιγονικής πρωτεΐνης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Επαγωγή ενεργητικής ανοσίας</a:t>
            </a:r>
          </a:p>
          <a:p>
            <a:endParaRPr lang="el-GR" sz="1100" dirty="0"/>
          </a:p>
          <a:p>
            <a:r>
              <a:rPr lang="el-GR" dirty="0"/>
              <a:t>Αρχικές δοκιμές </a:t>
            </a:r>
            <a:r>
              <a:rPr lang="en-US" dirty="0"/>
              <a:t>DNA</a:t>
            </a:r>
            <a:r>
              <a:rPr lang="el-GR" dirty="0"/>
              <a:t> εμβολίων σε ποντίκια είχαν 75% επιτυχία, αλλά </a:t>
            </a:r>
            <a:r>
              <a:rPr lang="el-GR"/>
              <a:t>λόγω πιθανών παρενεργειών </a:t>
            </a:r>
            <a:r>
              <a:rPr lang="el-GR" dirty="0"/>
              <a:t>προορίζονταν για χρήση σε ζώα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87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215F1A-1010-43F7-AD76-429D7B3C93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93E80B-2282-4CC0-897A-27EDC6FB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Αντιβιοτικά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50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48BC-D37F-49D3-B531-9A41938C8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F4FA6-877C-4B24-B67E-88DC15C2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499"/>
            <a:ext cx="8229600" cy="3972273"/>
          </a:xfrm>
        </p:spPr>
        <p:txBody>
          <a:bodyPr>
            <a:normAutofit/>
          </a:bodyPr>
          <a:lstStyle/>
          <a:p>
            <a:r>
              <a:rPr lang="el-GR" sz="2200" dirty="0"/>
              <a:t>Είναι ουσίες που σκοτώνουν ή σταματούν την ανάπτυξη μικροοργανισμών (κυρίως βακτηρίων) με ποικίλους τρόπους</a:t>
            </a:r>
          </a:p>
          <a:p>
            <a:r>
              <a:rPr lang="el-GR" sz="2200" dirty="0"/>
              <a:t>Παράγονται κυρίως από μικροοργανισμούς (μύκητες, βακτήρια) </a:t>
            </a:r>
          </a:p>
          <a:p>
            <a:pPr lvl="1"/>
            <a:r>
              <a:rPr lang="el-GR" dirty="0"/>
              <a:t>Τα βακτήρια του εδάφους γένους </a:t>
            </a:r>
            <a:r>
              <a:rPr lang="en-US" dirty="0"/>
              <a:t>Streptomyces</a:t>
            </a:r>
            <a:r>
              <a:rPr lang="el-GR" dirty="0"/>
              <a:t> είναι η κυριότερη πηγή</a:t>
            </a:r>
          </a:p>
          <a:p>
            <a:r>
              <a:rPr lang="el-GR" sz="2200" dirty="0"/>
              <a:t>Είναι γνωστά πάνω από 8000 είδη</a:t>
            </a:r>
          </a:p>
          <a:p>
            <a:r>
              <a:rPr lang="el-GR" sz="2200" dirty="0"/>
              <a:t>Κάθε χρόνο ανακαλύπτονται εκατοντάδες νέα με έλεγχο χιλιάδων διαφορετικών μικροοργανισμών</a:t>
            </a:r>
          </a:p>
          <a:p>
            <a:r>
              <a:rPr lang="el-GR" sz="2200" dirty="0"/>
              <a:t>Παραγωγή:</a:t>
            </a:r>
          </a:p>
          <a:p>
            <a:pPr lvl="1"/>
            <a:r>
              <a:rPr lang="el-GR" dirty="0"/>
              <a:t>Σε βιοαντιδραστήρες ως προϊόντα μεταβολισμού μικροοργανισμών</a:t>
            </a:r>
          </a:p>
          <a:p>
            <a:pPr lvl="1"/>
            <a:r>
              <a:rPr lang="el-GR" dirty="0"/>
              <a:t>Χημικά (ακριβή και επίπονη διαδικασία)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17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5CA7-1E9A-4ABC-8BA0-AE34DFF0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kern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Αντιβιοτικά</a:t>
            </a:r>
            <a:r>
              <a:rPr lang="el-GR" dirty="0"/>
              <a:t> και Γενετική Μηχανική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2831-E3E7-4944-B756-21EFB753B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Σύγχρονες μέθοδοι γενετικής μηχανικής (π.χ. ανασυνδυασμένου </a:t>
            </a:r>
            <a:r>
              <a:rPr lang="en-US" dirty="0"/>
              <a:t>DNA)</a:t>
            </a:r>
            <a:r>
              <a:rPr lang="el-GR" dirty="0"/>
              <a:t> χρησιμοποιούνται με στόχο:</a:t>
            </a:r>
          </a:p>
          <a:p>
            <a:r>
              <a:rPr lang="el-GR" dirty="0"/>
              <a:t>Κατασκευή γενετικά τροποποιημένων μικροοργανισμών που θα παράγουν μεγαλύτερες ποσότητες αντιβιοτικών</a:t>
            </a:r>
          </a:p>
          <a:p>
            <a:r>
              <a:rPr lang="el-GR" dirty="0"/>
              <a:t>Κλωνοποίηση γονιδίων ενζύμων βιοσύνθεσης αντιβιοτικών (για παραγωγή τους χωρίς χρήση κυττάρων)</a:t>
            </a:r>
          </a:p>
          <a:p>
            <a:r>
              <a:rPr lang="el-GR" dirty="0"/>
              <a:t>Βελτίωση φυσικών αντιβιοτικών (ισχυρότερη δράση, λιγότερες παρενέργειες)</a:t>
            </a:r>
          </a:p>
        </p:txBody>
      </p:sp>
    </p:spTree>
    <p:extLst>
      <p:ext uri="{BB962C8B-B14F-4D97-AF65-F5344CB8AC3E}">
        <p14:creationId xmlns:p14="http://schemas.microsoft.com/office/powerpoint/2010/main" val="1083355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Γονιδιακή Θεραπεία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Γενετικές Ασθένειες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67206"/>
          </a:xfrm>
        </p:spPr>
        <p:txBody>
          <a:bodyPr>
            <a:normAutofit/>
          </a:bodyPr>
          <a:lstStyle/>
          <a:p>
            <a:r>
              <a:rPr lang="el-GR" sz="2200" dirty="0"/>
              <a:t>Πάνω από 4000 ασθένειες οφείλονται σε γονιδιακές μεταλλάξεις</a:t>
            </a:r>
          </a:p>
          <a:p>
            <a:pPr lvl="1"/>
            <a:r>
              <a:rPr lang="el-GR" dirty="0"/>
              <a:t>Όλες σχεδόν προκαλούν δυσμορφίες</a:t>
            </a:r>
          </a:p>
          <a:p>
            <a:pPr lvl="1"/>
            <a:r>
              <a:rPr lang="el-GR" dirty="0"/>
              <a:t>Το 80% προκαλούν διανοητική καθυστέρηση</a:t>
            </a:r>
          </a:p>
          <a:p>
            <a:pPr lvl="1"/>
            <a:r>
              <a:rPr lang="el-GR" dirty="0"/>
              <a:t>Πολλές εμφανίζονται σε μεγάλη ηλικία</a:t>
            </a:r>
          </a:p>
          <a:p>
            <a:pPr lvl="1"/>
            <a:r>
              <a:rPr lang="el-GR" dirty="0"/>
              <a:t>Το 20% προκαλούν θάνατο στην παιδική ηλικία</a:t>
            </a:r>
          </a:p>
          <a:p>
            <a:r>
              <a:rPr lang="el-GR" sz="2200" dirty="0"/>
              <a:t>Οι ασθένειες από γονιδιακές μεταλλάξεις μπορεί να οφείλονται:</a:t>
            </a:r>
          </a:p>
          <a:p>
            <a:pPr lvl="1"/>
            <a:r>
              <a:rPr lang="el-GR" dirty="0"/>
              <a:t>Σε μετάλλαξη ενός μόνο γονιδίου</a:t>
            </a:r>
          </a:p>
          <a:p>
            <a:pPr lvl="1"/>
            <a:r>
              <a:rPr lang="el-GR" dirty="0"/>
              <a:t>Σε αλληλεπίδραση 2 ή περισσότερων γονιδίων</a:t>
            </a:r>
          </a:p>
          <a:p>
            <a:pPr lvl="1"/>
            <a:r>
              <a:rPr lang="el-GR" dirty="0"/>
              <a:t>Σε συνδυασμό γενετικών και περιβαλλοντικών παραγόντων (ακτινοβολίες, χημικές ουσίες, κ.λπ.)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Γονιδιακή Θεραπεία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543956" cy="4310082"/>
          </a:xfrm>
        </p:spPr>
        <p:txBody>
          <a:bodyPr>
            <a:normAutofit lnSpcReduction="10000"/>
          </a:bodyPr>
          <a:lstStyle/>
          <a:p>
            <a:r>
              <a:rPr lang="el-GR" sz="2000" dirty="0"/>
              <a:t>Η γονιδιακή θεραπεία είναι η διόρθωση των γενετικών βλαβών με </a:t>
            </a:r>
            <a:r>
              <a:rPr lang="el-GR" sz="2000" dirty="0" err="1"/>
              <a:t>ενσωμά-τωση</a:t>
            </a:r>
            <a:r>
              <a:rPr lang="el-GR" sz="2000" dirty="0"/>
              <a:t> του φυσιολογικού αλληλόμορφου σε συγκεκριμένα σωματικά κύτταρα:</a:t>
            </a:r>
          </a:p>
          <a:p>
            <a:pPr lvl="1"/>
            <a:r>
              <a:rPr lang="el-GR" dirty="0"/>
              <a:t>Η επιδιόρθωση δεν είναι κληρονομήσιμη</a:t>
            </a:r>
          </a:p>
          <a:p>
            <a:pPr lvl="1"/>
            <a:r>
              <a:rPr lang="el-GR" dirty="0"/>
              <a:t>Το μεταλλαγμένο γονίδιο δεν αντικαθίσταται.</a:t>
            </a:r>
          </a:p>
          <a:p>
            <a:pPr lvl="1"/>
            <a:r>
              <a:rPr lang="el-GR" dirty="0"/>
              <a:t>Προϋποθέσεις:</a:t>
            </a:r>
          </a:p>
          <a:p>
            <a:pPr lvl="2"/>
            <a:r>
              <a:rPr lang="el-GR" dirty="0"/>
              <a:t>Προσδιορισμός των κυττάρων που επηρεάζονται από τη μετάλλαξη</a:t>
            </a:r>
          </a:p>
          <a:p>
            <a:pPr lvl="2"/>
            <a:r>
              <a:rPr lang="el-GR" dirty="0"/>
              <a:t>Χαρτογράφηση (εντοπισμός θέσης στο χρωμόσωμα) και κλωνοποίηση των αντίστοιχων γονιδίων.</a:t>
            </a:r>
          </a:p>
          <a:p>
            <a:pPr lvl="3"/>
            <a:r>
              <a:rPr lang="el-GR" sz="1900" dirty="0"/>
              <a:t>Η χαρτογράφηση γίνεται με συνδυασμό μεθόδων κλασσικής γενετικής (γενεαλογικά δένδρα) και της τεχνολογίας του ανασυνδυασμένου </a:t>
            </a:r>
            <a:r>
              <a:rPr lang="en-US" sz="1900" dirty="0"/>
              <a:t>DNA</a:t>
            </a:r>
          </a:p>
          <a:p>
            <a:pPr lvl="3"/>
            <a:r>
              <a:rPr lang="el-GR" sz="1900" dirty="0"/>
              <a:t>Ως σήμερα έχουν χαρτογραφηθεί και κλωνοποιηθεί τα υπεύθυνα γονίδια για πολλές ασθένειες, όπως:</a:t>
            </a:r>
            <a:br>
              <a:rPr lang="el-GR" sz="1900" dirty="0"/>
            </a:br>
            <a:r>
              <a:rPr lang="el-GR" sz="1900" dirty="0"/>
              <a:t>κυστική ίνωση, χορεία του </a:t>
            </a:r>
            <a:r>
              <a:rPr lang="en-US" sz="1900" dirty="0"/>
              <a:t>Huntington</a:t>
            </a:r>
            <a:r>
              <a:rPr lang="el-GR" sz="1900" dirty="0"/>
              <a:t>, μυϊκή δυστροφία </a:t>
            </a:r>
            <a:r>
              <a:rPr lang="en-US" sz="1900" dirty="0" err="1"/>
              <a:t>Duchenne</a:t>
            </a:r>
            <a:r>
              <a:rPr lang="el-GR" sz="1900" dirty="0"/>
              <a:t>.</a:t>
            </a:r>
          </a:p>
          <a:p>
            <a:pPr lvl="3"/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Vivo </a:t>
            </a:r>
            <a:r>
              <a:rPr lang="el-GR" dirty="0"/>
              <a:t>Γονιδιακή Θεραπεία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33500"/>
            <a:ext cx="8686800" cy="4381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Στην </a:t>
            </a:r>
            <a:r>
              <a:rPr lang="en-US" b="1" dirty="0"/>
              <a:t>ex vivo</a:t>
            </a:r>
            <a:r>
              <a:rPr lang="el-GR" b="1" dirty="0"/>
              <a:t> </a:t>
            </a:r>
            <a:r>
              <a:rPr lang="el-GR" dirty="0"/>
              <a:t>γονιδιακή θεραπεία, κύτταρα που επηρεάζονται από την ασθένεια αφαιρούνται από τον οργανισμό, τροποποιούνται</a:t>
            </a:r>
            <a:r>
              <a:rPr lang="el-GR" b="1" dirty="0"/>
              <a:t> έξω </a:t>
            </a:r>
            <a:r>
              <a:rPr lang="el-GR" dirty="0"/>
              <a:t>από αυτόν, και </a:t>
            </a:r>
            <a:r>
              <a:rPr lang="el-GR" dirty="0" err="1"/>
              <a:t>επανα</a:t>
            </a:r>
            <a:r>
              <a:rPr lang="el-GR" dirty="0"/>
              <a:t>-εισάγονται.</a:t>
            </a:r>
          </a:p>
          <a:p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n-US" dirty="0">
                <a:solidFill>
                  <a:schemeClr val="tx1"/>
                </a:solidFill>
              </a:rPr>
              <a:t>ex vivo</a:t>
            </a:r>
            <a:r>
              <a:rPr lang="el-GR" dirty="0">
                <a:solidFill>
                  <a:schemeClr val="tx1"/>
                </a:solidFill>
              </a:rPr>
              <a:t> μέθοδος μπορεί να εφαρμοστεί μόνο στην περίπτωση ασθενειών που πλήττουν κύτταρα του αίματος (κύτταρα του αιμοποιητικού και ανοσοποιητικού συστήματος), π.χ.:</a:t>
            </a:r>
          </a:p>
          <a:p>
            <a:pPr marL="273050" indent="-7938">
              <a:spcBef>
                <a:spcPts val="1200"/>
              </a:spcBef>
              <a:buNone/>
            </a:pPr>
            <a:r>
              <a:rPr lang="el-GR" sz="2100" dirty="0"/>
              <a:t>Αυτοσωμική υπολειπόμενη μετάλλαξη του γονιδίου </a:t>
            </a:r>
            <a:r>
              <a:rPr lang="en-US" sz="2100" dirty="0"/>
              <a:t>ADA</a:t>
            </a:r>
            <a:endParaRPr lang="el-GR" sz="2100" dirty="0"/>
          </a:p>
          <a:p>
            <a:pPr lvl="1">
              <a:buFont typeface="Wingdings" pitchFamily="2" charset="2"/>
              <a:buChar char=""/>
            </a:pPr>
            <a:r>
              <a:rPr lang="el-GR" sz="2100" dirty="0"/>
              <a:t>Έλλειψη του ενζύμου</a:t>
            </a:r>
            <a:r>
              <a:rPr lang="en-US" sz="2100" dirty="0"/>
              <a:t> </a:t>
            </a:r>
            <a:r>
              <a:rPr lang="el-GR" sz="2100" dirty="0"/>
              <a:t>απαμινάση της αδενοσίνης</a:t>
            </a:r>
          </a:p>
          <a:p>
            <a:pPr lvl="2">
              <a:buFont typeface="Wingdings" pitchFamily="2" charset="2"/>
              <a:buChar char=""/>
            </a:pPr>
            <a:r>
              <a:rPr lang="el-GR" sz="2100" dirty="0"/>
              <a:t>Πρόβλημα μεταβολισμού πουρινών στα κύτταρα του μυελού των οστών</a:t>
            </a:r>
          </a:p>
          <a:p>
            <a:pPr lvl="3">
              <a:buFont typeface="Wingdings" pitchFamily="2" charset="2"/>
              <a:buChar char=""/>
            </a:pPr>
            <a:r>
              <a:rPr lang="el-GR" sz="2100" dirty="0"/>
              <a:t>Ανεπάρκεια του ανοσοποιητικού συστήματος*</a:t>
            </a:r>
          </a:p>
          <a:p>
            <a:pPr lvl="4">
              <a:buFont typeface="Wingdings" pitchFamily="2" charset="2"/>
              <a:buChar char=""/>
            </a:pPr>
            <a:r>
              <a:rPr lang="el-GR" sz="2100" dirty="0"/>
              <a:t>Προδιάθεση για καρκίνο σε μικρή ηλικία</a:t>
            </a:r>
          </a:p>
          <a:p>
            <a:pPr lvl="4">
              <a:buFont typeface="Wingdings" pitchFamily="2" charset="2"/>
              <a:buChar char=""/>
            </a:pPr>
            <a:r>
              <a:rPr lang="el-GR" sz="2100" dirty="0"/>
              <a:t>Χρόνιες μολύνσεις</a:t>
            </a:r>
          </a:p>
          <a:p>
            <a:pPr lvl="5">
              <a:buFont typeface="Wingdings" pitchFamily="2" charset="2"/>
              <a:buChar char=""/>
            </a:pPr>
            <a:r>
              <a:rPr lang="el-GR" sz="2100" dirty="0"/>
              <a:t>Θάνατος συνήθως σε ηλικία λίγων μηνών</a:t>
            </a:r>
          </a:p>
          <a:p>
            <a:pPr lvl="5">
              <a:buFont typeface="Wingdings" pitchFamily="2" charset="2"/>
              <a:buChar char=""/>
            </a:pPr>
            <a:r>
              <a:rPr lang="el-GR" sz="2100" dirty="0"/>
              <a:t>Περίπτωση επιβίωσης αγοριού για 9 χρόνια σε πλαστικό θάλαμο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28865"/>
            <a:ext cx="8543956" cy="952500"/>
          </a:xfrm>
        </p:spPr>
        <p:txBody>
          <a:bodyPr>
            <a:noAutofit/>
          </a:bodyPr>
          <a:lstStyle/>
          <a:p>
            <a:r>
              <a:rPr lang="en-US" sz="3400" dirty="0"/>
              <a:t>Ex Vivo </a:t>
            </a:r>
            <a:r>
              <a:rPr lang="el-GR" sz="3400" dirty="0"/>
              <a:t>Γονιδιακή Θεραπεία</a:t>
            </a:r>
            <a:r>
              <a:rPr lang="en-US" sz="3400" dirty="0"/>
              <a:t> (</a:t>
            </a:r>
            <a:r>
              <a:rPr lang="el-GR" sz="3400" dirty="0"/>
              <a:t>έλλειψη </a:t>
            </a:r>
            <a:r>
              <a:rPr lang="en-US" sz="3400" dirty="0"/>
              <a:t>ADA)</a:t>
            </a:r>
            <a:endParaRPr lang="el-GR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33500"/>
            <a:ext cx="8229600" cy="4238644"/>
          </a:xfrm>
        </p:spPr>
        <p:txBody>
          <a:bodyPr>
            <a:normAutofit lnSpcReduction="10000"/>
          </a:bodyPr>
          <a:lstStyle/>
          <a:p>
            <a:r>
              <a:rPr lang="el-GR" sz="2000" dirty="0">
                <a:solidFill>
                  <a:schemeClr val="tx1"/>
                </a:solidFill>
              </a:rPr>
              <a:t>Εφαρμόστηκε για πρώτη φορά το 1990 σε κορίτσι 4 ετών</a:t>
            </a:r>
          </a:p>
          <a:p>
            <a:pPr>
              <a:spcAft>
                <a:spcPts val="1200"/>
              </a:spcAft>
              <a:buNone/>
            </a:pPr>
            <a:r>
              <a:rPr lang="el-GR" b="1" u="sng" dirty="0"/>
              <a:t>Διαδικασία</a:t>
            </a:r>
            <a:r>
              <a:rPr lang="el-GR" b="1" dirty="0"/>
              <a:t>:</a:t>
            </a:r>
            <a:r>
              <a:rPr lang="en-US" b="1" dirty="0"/>
              <a:t> </a:t>
            </a:r>
            <a:r>
              <a:rPr lang="el-GR" sz="1100" b="1" dirty="0"/>
              <a:t>Εικόνα 8.</a:t>
            </a:r>
            <a:r>
              <a:rPr lang="en-US" sz="1100" b="1" dirty="0"/>
              <a:t>4</a:t>
            </a:r>
            <a:endParaRPr lang="el-GR" sz="1100" b="1" dirty="0"/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Λήψη λεμφοκυττάρων ασθενούς και καλλιέργειά τους (κυτταροκαλλιέργεια)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Ενσωμάτωση φυσιολογικού γονιδίου </a:t>
            </a:r>
            <a:r>
              <a:rPr lang="en-US" dirty="0">
                <a:solidFill>
                  <a:schemeClr val="tx1"/>
                </a:solidFill>
              </a:rPr>
              <a:t>ADA</a:t>
            </a:r>
            <a:r>
              <a:rPr lang="el-GR" dirty="0">
                <a:solidFill>
                  <a:schemeClr val="tx1"/>
                </a:solidFill>
              </a:rPr>
              <a:t> σε φορέα (ιός που έχει καταστεί αβλαβής) με τεχνικές ανασυνδυασμένου </a:t>
            </a:r>
            <a:r>
              <a:rPr lang="en-US" dirty="0">
                <a:solidFill>
                  <a:schemeClr val="tx1"/>
                </a:solidFill>
              </a:rPr>
              <a:t>DNA</a:t>
            </a:r>
            <a:endParaRPr lang="el-GR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Εισαγωγή ιού στα λεμφοκύτταρα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</a:rPr>
              <a:t>Ένεση γενετικά τροποποιημένων λεμφοκυττάρων στον ασθενή σε τακτικά χρονικά διαστήματα</a:t>
            </a:r>
          </a:p>
          <a:p>
            <a:pPr marL="731520" lvl="1" indent="-457200"/>
            <a:r>
              <a:rPr lang="el-GR" dirty="0"/>
              <a:t>Τα ενιέμενα κύτταρα δε ζουν για πάντα</a:t>
            </a:r>
          </a:p>
          <a:p>
            <a:pPr marL="731520" lvl="1" indent="-457200"/>
            <a:r>
              <a:rPr lang="el-GR" dirty="0"/>
              <a:t>Ο ασθενείς μπορεί να ζήσει φυσιολογικά με τακτική θεραπεία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Vivo </a:t>
            </a:r>
            <a:r>
              <a:rPr lang="el-GR" dirty="0"/>
              <a:t>Γονιδιακή Θεραπεία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</a:t>
            </a:r>
            <a:r>
              <a:rPr lang="en-US" b="1" dirty="0"/>
              <a:t>in vivo</a:t>
            </a:r>
            <a:r>
              <a:rPr lang="el-GR" b="1" dirty="0"/>
              <a:t> </a:t>
            </a:r>
            <a:r>
              <a:rPr lang="el-GR" dirty="0"/>
              <a:t>γονιδιακή θεραπεία, κύτταρα που επηρεάζονται από την ασθένεια, τροποποιούνται</a:t>
            </a:r>
            <a:r>
              <a:rPr lang="el-GR" b="1" dirty="0"/>
              <a:t> μέσα </a:t>
            </a:r>
            <a:r>
              <a:rPr lang="el-GR" dirty="0"/>
              <a:t>στον οργανισμό</a:t>
            </a:r>
          </a:p>
          <a:p>
            <a:pPr lvl="1"/>
            <a:r>
              <a:rPr lang="el-GR" dirty="0"/>
              <a:t>Ο τύπος αυτός γονιδιακής θεραπείας εφαρμόζεται για όλες τις ασθένειες που πλήττουν όργανα που δεν μπορούν να αφαιρεθούν από το σώμα για τροποποίηση</a:t>
            </a:r>
          </a:p>
          <a:p>
            <a:pPr lvl="1"/>
            <a:r>
              <a:rPr lang="el-GR" dirty="0"/>
              <a:t>Τα κύτταρα του προσβεβλημένου ιστού στοχεύονται:</a:t>
            </a:r>
          </a:p>
          <a:p>
            <a:pPr lvl="2"/>
            <a:r>
              <a:rPr lang="el-GR" dirty="0"/>
              <a:t>Με τη βοήθεια «έξυπνων» φορέων, π.χ. ιών (αδενοϊοί, ρετροϊοί) που προσβάλουν μόνο τα κύτταρα-στόχους</a:t>
            </a:r>
          </a:p>
          <a:p>
            <a:pPr lvl="2"/>
            <a:r>
              <a:rPr lang="el-GR" dirty="0"/>
              <a:t>Με απ’ ευθείας ένεση στο όργανο στόχο με τη μορφή λιποσώματος (</a:t>
            </a:r>
            <a:r>
              <a:rPr lang="en-US" dirty="0"/>
              <a:t>DNA </a:t>
            </a:r>
            <a:r>
              <a:rPr lang="el-GR" dirty="0"/>
              <a:t>με περίβλημα λιπιδικής μεμβράνης) ή γυμνού </a:t>
            </a:r>
            <a:r>
              <a:rPr lang="en-US" dirty="0"/>
              <a:t>DNA</a:t>
            </a:r>
            <a:endParaRPr lang="el-GR" dirty="0"/>
          </a:p>
          <a:p>
            <a:pPr lvl="1"/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 και Εφαρμογές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2386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Η ιατρική βιοτεχνολογία κάνει χρήση των τεχνικών: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Ανασυνδυασμένου </a:t>
            </a:r>
            <a:r>
              <a:rPr lang="en-US" dirty="0"/>
              <a:t>DNA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n-US" dirty="0"/>
              <a:t>PCR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l-GR" dirty="0"/>
              <a:t>Ανιχνευτών μορίων </a:t>
            </a:r>
            <a:r>
              <a:rPr lang="en-US" dirty="0"/>
              <a:t>DNA</a:t>
            </a:r>
            <a:endParaRPr lang="el-GR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l-GR" dirty="0"/>
              <a:t>Οι τεχνικές αυτές χρησιμοποιούνται για: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Βελτίωση και ευρεία παραγωγή: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Διαγνωστικών ουσιών</a:t>
            </a:r>
          </a:p>
          <a:p>
            <a:pPr lvl="5">
              <a:lnSpc>
                <a:spcPct val="90000"/>
              </a:lnSpc>
            </a:pPr>
            <a:r>
              <a:rPr lang="el-GR" dirty="0"/>
              <a:t>π.χ. μονοκλωνικά αντισώματα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Εμβολίων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Φαρμακευτικών προϊόντων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Μελλοντικά γονιδιακή θεραπεία: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π.χ. κυστικής ίνωσης, </a:t>
            </a:r>
            <a:r>
              <a:rPr lang="en-US" dirty="0"/>
              <a:t>AIDS</a:t>
            </a:r>
            <a:r>
              <a:rPr lang="el-GR" dirty="0"/>
              <a:t>, καρκίνου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865"/>
            <a:ext cx="8643998" cy="952500"/>
          </a:xfrm>
        </p:spPr>
        <p:txBody>
          <a:bodyPr>
            <a:normAutofit/>
          </a:bodyPr>
          <a:lstStyle/>
          <a:p>
            <a:r>
              <a:rPr lang="en-US" sz="3400" dirty="0"/>
              <a:t>In Vivo </a:t>
            </a:r>
            <a:r>
              <a:rPr lang="el-GR" sz="3400" dirty="0"/>
              <a:t>Γονιδιακή Θεραπεία (Κυστική Ίνωση)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33500"/>
            <a:ext cx="8229600" cy="423864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κυστική ίνωση οφείλεται σε υπολειπόμενη αυτοσωμική μετάλλαξη του γονιδίου ενός μεμβρανικού καναλιού </a:t>
            </a:r>
            <a:r>
              <a:rPr lang="en-US" dirty="0" err="1"/>
              <a:t>Cl</a:t>
            </a:r>
            <a:r>
              <a:rPr lang="en-US" baseline="30000" dirty="0"/>
              <a:t>-</a:t>
            </a:r>
            <a:r>
              <a:rPr lang="el-GR" dirty="0"/>
              <a:t> (</a:t>
            </a:r>
            <a:r>
              <a:rPr lang="en-US" dirty="0"/>
              <a:t>CFTR</a:t>
            </a:r>
            <a:r>
              <a:rPr lang="el-GR" dirty="0"/>
              <a:t>).</a:t>
            </a:r>
            <a:endParaRPr lang="en-US" dirty="0"/>
          </a:p>
          <a:p>
            <a:pPr lvl="1">
              <a:buFont typeface="Wingdings" pitchFamily="2" charset="2"/>
              <a:buChar char=""/>
            </a:pPr>
            <a:r>
              <a:rPr lang="el-GR" sz="2200" dirty="0"/>
              <a:t>Πρόβλημα στη λειτουργία των επιθηλιακών κυττάρων των πνευμόνων και άλλων ιστών (παραγωγή ιδιαίτερα παχύρευστης βλέννας)</a:t>
            </a:r>
          </a:p>
          <a:p>
            <a:pPr lvl="2">
              <a:buFont typeface="Wingdings" pitchFamily="2" charset="2"/>
              <a:buChar char=""/>
            </a:pPr>
            <a:r>
              <a:rPr lang="el-GR" sz="2200" dirty="0"/>
              <a:t>Πρόβλημα στη λειτουργία των πνευμόνων, παγκρέατος κ.λπ.</a:t>
            </a:r>
          </a:p>
          <a:p>
            <a:pPr lvl="3">
              <a:buFont typeface="Wingdings" pitchFamily="2" charset="2"/>
              <a:buChar char=""/>
            </a:pPr>
            <a:r>
              <a:rPr lang="el-GR" sz="2200" dirty="0"/>
              <a:t>Πρόωρος θάνατος</a:t>
            </a:r>
          </a:p>
          <a:p>
            <a:r>
              <a:rPr lang="el-GR" dirty="0"/>
              <a:t>Διαδικασία γονιδιακής θεραπείας (πρώτη εφαρμογή 1993)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sz="2200" dirty="0"/>
              <a:t>Ενσωμάτωση φυσιολογικού γονιδίου σε αδενοϊό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sz="2200" dirty="0"/>
              <a:t>Ψεκασμός του ιού στο αναπνευστικό σύστημα με βρογχοσκόπιο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sz="2200" dirty="0"/>
              <a:t>Μόλυνση κυττάρων αναπνευστικού συστήματος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sz="2200" dirty="0"/>
              <a:t>Ενσωμάτωση φυσιολογικού γονιδίου στο </a:t>
            </a:r>
            <a:r>
              <a:rPr lang="en-US" sz="2200" dirty="0"/>
              <a:t>DNA</a:t>
            </a:r>
            <a:r>
              <a:rPr lang="el-GR" sz="2200" dirty="0"/>
              <a:t> των κυττάρων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sz="2200" dirty="0"/>
              <a:t>Παραγωγή φυσιολογικού καναλιού </a:t>
            </a:r>
            <a:r>
              <a:rPr lang="en-US" sz="2200" dirty="0"/>
              <a:t>CFTR</a:t>
            </a:r>
            <a:endParaRPr lang="el-GR" sz="2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Ρεαλιστικότητα Γονιδιακής Θεραπείας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401080" cy="423864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επιτυχία των μεθόδων γονιδιακής θεραπείας είναι περιορισμένη:</a:t>
            </a:r>
          </a:p>
          <a:p>
            <a:pPr lvl="1"/>
            <a:r>
              <a:rPr lang="el-GR" dirty="0"/>
              <a:t>Ορισμένες τεχνικές έχουν δείξει ενθαρρυντικά αποτελέσματα σε πειραματικό επίπεδο (π.χ. θεραπεία ανεπάρκειας </a:t>
            </a:r>
            <a:r>
              <a:rPr lang="en-US" dirty="0"/>
              <a:t>ADA</a:t>
            </a:r>
            <a:r>
              <a:rPr lang="el-GR" dirty="0"/>
              <a:t>), αλλά δεν είναι (ακόμα;) εφαρμόσιμες σε ευρύτερη κλίμακα</a:t>
            </a:r>
          </a:p>
          <a:p>
            <a:pPr lvl="1"/>
            <a:r>
              <a:rPr lang="el-GR" dirty="0"/>
              <a:t>Ορισμένες τεχνικές είναι αναποτελεσματικές, είτε λόγω χαμηλής ενσωμάτωσης του ξένου </a:t>
            </a:r>
            <a:r>
              <a:rPr lang="en-US" dirty="0"/>
              <a:t>DNA</a:t>
            </a:r>
            <a:r>
              <a:rPr lang="el-GR" dirty="0"/>
              <a:t>, είτε λόγω μικρής διάρκειας δράσης (π.χ. θεραπεία κυστικής ίνωσης)</a:t>
            </a:r>
          </a:p>
          <a:p>
            <a:pPr lvl="1"/>
            <a:r>
              <a:rPr lang="el-GR" dirty="0"/>
              <a:t>Ορισμένες τεχνικές έχουν αποδειχτεί επικίνδυνες, κυρίως λόγω προβλημάτων από τη χρήση ιικών φορέων (παρενέργειες, καρκίνος)</a:t>
            </a:r>
            <a:r>
              <a:rPr lang="en-US" dirty="0"/>
              <a:t> </a:t>
            </a:r>
            <a:r>
              <a:rPr lang="el-GR" sz="1200" dirty="0"/>
              <a:t>Εικόνα 8.</a:t>
            </a:r>
            <a:r>
              <a:rPr lang="en-US" sz="1200" dirty="0"/>
              <a:t>5</a:t>
            </a:r>
            <a:endParaRPr lang="el-GR" dirty="0"/>
          </a:p>
          <a:p>
            <a:r>
              <a:rPr lang="el-GR" dirty="0"/>
              <a:t>Προοπτικές για το μέλλον:</a:t>
            </a:r>
          </a:p>
          <a:p>
            <a:pPr lvl="1"/>
            <a:r>
              <a:rPr lang="el-GR" dirty="0"/>
              <a:t>Ο προσδιορισμός της θέσης και της αλληλουχίας πολλών γονιδίων υπεύθυνων για γενετικές ασθένειες δίνει ελπίδες για τη μελλοντική γονιδιακή τους θεραπεία</a:t>
            </a:r>
          </a:p>
          <a:p>
            <a:pPr lvl="1"/>
            <a:r>
              <a:rPr lang="el-GR" dirty="0"/>
              <a:t>Η ανάπτυξη νέων, ασφαλέστερων φορέων είναι η πιο  άμεση προτεραιότητα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12EBD5-8226-5E5A-3A0A-7836297265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473F0E-5C1F-C5E9-8742-041C76E0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Πρόγραμμα του Ανθρώπινου Γονιδιώματος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55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7"/>
            <a:ext cx="8291264" cy="986452"/>
          </a:xfrm>
        </p:spPr>
        <p:txBody>
          <a:bodyPr>
            <a:normAutofit fontScale="90000"/>
          </a:bodyPr>
          <a:lstStyle/>
          <a:p>
            <a:r>
              <a:rPr lang="el-GR" dirty="0"/>
              <a:t>Το Πρόγραμμα του Ανθρώπινου Γονιδιώματος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81365"/>
            <a:ext cx="8615394" cy="4462217"/>
          </a:xfrm>
        </p:spPr>
        <p:txBody>
          <a:bodyPr>
            <a:noAutofit/>
          </a:bodyPr>
          <a:lstStyle/>
          <a:p>
            <a:r>
              <a:rPr lang="el-GR" sz="1800" dirty="0"/>
              <a:t>Το ανθρώπινο γονιδίωμα αποτελείται από 3</a:t>
            </a:r>
            <a:r>
              <a:rPr lang="en-US" sz="1800" dirty="0"/>
              <a:t>x10</a:t>
            </a:r>
            <a:r>
              <a:rPr lang="en-US" sz="1800" baseline="30000" dirty="0"/>
              <a:t>9</a:t>
            </a:r>
            <a:r>
              <a:rPr lang="el-GR" sz="1800" dirty="0"/>
              <a:t> ζεύγη βάσεων (απλοειδές σετ).</a:t>
            </a:r>
          </a:p>
          <a:p>
            <a:r>
              <a:rPr lang="el-GR" sz="1800" dirty="0"/>
              <a:t>Η χαρτογράφηση και εύρεση της πλήρους αλληλουχίας του ελπίζουμε να μας βοηθήσει στην κατανόηση της δομής και λειτουργίας του ανθρώπου οργανισμού.</a:t>
            </a:r>
          </a:p>
          <a:p>
            <a:r>
              <a:rPr lang="el-GR" sz="1800" u="sng" dirty="0"/>
              <a:t>Σημαντικές χρονολογίες:</a:t>
            </a:r>
          </a:p>
          <a:p>
            <a:pPr lvl="1"/>
            <a:r>
              <a:rPr lang="el-GR" sz="1600" b="1" u="sng" dirty="0"/>
              <a:t>1986</a:t>
            </a:r>
            <a:r>
              <a:rPr lang="el-GR" sz="1600" u="sng" dirty="0"/>
              <a:t>:</a:t>
            </a:r>
            <a:r>
              <a:rPr lang="el-GR" sz="1600" dirty="0"/>
              <a:t> Δημιουργείται διεθνής συνεργασία για το σκοπό αυτό</a:t>
            </a:r>
          </a:p>
          <a:p>
            <a:pPr lvl="1"/>
            <a:r>
              <a:rPr lang="el-GR" sz="1600" b="1" u="sng" dirty="0"/>
              <a:t>1990</a:t>
            </a:r>
            <a:r>
              <a:rPr lang="el-GR" sz="1600" u="sng" dirty="0"/>
              <a:t>:</a:t>
            </a:r>
            <a:r>
              <a:rPr lang="el-GR" sz="1600" dirty="0"/>
              <a:t> Το πρόγραμμα λαμβάνει χρηματοδότηση και ξεκινάει υπό την αιγίδα του Εθνικού Ινστιτούτου Υγείας </a:t>
            </a:r>
            <a:r>
              <a:rPr lang="en-US" sz="1600" dirty="0"/>
              <a:t>(NIH)</a:t>
            </a:r>
            <a:r>
              <a:rPr lang="el-GR" sz="1600" dirty="0"/>
              <a:t> και του Τμήματος Ατομικής Ενέργειας </a:t>
            </a:r>
            <a:r>
              <a:rPr lang="en-US" sz="1600" dirty="0"/>
              <a:t>(</a:t>
            </a:r>
            <a:r>
              <a:rPr lang="en-US" sz="1600" dirty="0" err="1"/>
              <a:t>DoE</a:t>
            </a:r>
            <a:r>
              <a:rPr lang="en-US" sz="1600" dirty="0"/>
              <a:t>) </a:t>
            </a:r>
            <a:r>
              <a:rPr lang="el-GR" sz="1600" dirty="0"/>
              <a:t>των ΗΠΑ, με αναμενόμενη διάρκεια </a:t>
            </a:r>
            <a:r>
              <a:rPr lang="el-GR" sz="1600" b="1" dirty="0"/>
              <a:t>15</a:t>
            </a:r>
            <a:r>
              <a:rPr lang="el-GR" sz="1600" dirty="0"/>
              <a:t> ετών</a:t>
            </a:r>
          </a:p>
          <a:p>
            <a:pPr lvl="1"/>
            <a:r>
              <a:rPr lang="el-GR" sz="1600" u="sng" dirty="0"/>
              <a:t>1998:</a:t>
            </a:r>
            <a:r>
              <a:rPr lang="en-US" sz="1600" dirty="0"/>
              <a:t> </a:t>
            </a:r>
            <a:r>
              <a:rPr lang="el-GR" sz="1600" dirty="0"/>
              <a:t>Ξεκινά ιδιωτική προσπάθεια με τον ίδιο στόχο και μεθόδους που στηρίζονται στην αυτοματοποίηση και τη δύναμη των υπολογιστών</a:t>
            </a:r>
          </a:p>
          <a:p>
            <a:pPr lvl="1"/>
            <a:r>
              <a:rPr lang="el-GR" sz="1600" u="sng" dirty="0"/>
              <a:t>2000:</a:t>
            </a:r>
            <a:r>
              <a:rPr lang="el-GR" sz="1600" dirty="0"/>
              <a:t> Ανακοίνωση του πρώτου πρόχειρου ανθρώπινου γονιδιώματος και από τις 2 ομάδες</a:t>
            </a:r>
          </a:p>
          <a:p>
            <a:pPr lvl="1"/>
            <a:r>
              <a:rPr lang="el-GR" sz="1600" b="1" u="sng" dirty="0"/>
              <a:t>2001</a:t>
            </a:r>
            <a:r>
              <a:rPr lang="en-US" sz="1600" u="sng" dirty="0"/>
              <a:t>:</a:t>
            </a:r>
            <a:r>
              <a:rPr lang="el-GR" sz="1600" dirty="0"/>
              <a:t> Ταυτόχρονη δημοσίευση των αποτελεσμάτων και των 2 ομάδων</a:t>
            </a:r>
          </a:p>
          <a:p>
            <a:pPr lvl="1"/>
            <a:r>
              <a:rPr lang="el-GR" sz="1600" u="sng" dirty="0"/>
              <a:t>2003:</a:t>
            </a:r>
            <a:r>
              <a:rPr lang="el-GR" sz="1600" dirty="0"/>
              <a:t> Δημοσίευση του σχεδόν ολοκληρωμένου ανθρώπινου γονιδιώματος </a:t>
            </a:r>
          </a:p>
          <a:p>
            <a:pPr lvl="1"/>
            <a:r>
              <a:rPr lang="el-GR" sz="1600" u="sng" dirty="0"/>
              <a:t>2006:</a:t>
            </a:r>
            <a:r>
              <a:rPr lang="el-GR" sz="1600" dirty="0"/>
              <a:t> Δημοσίευση της αλληλουχίας του τελευταίου ανθρώπινου χρωμοσώματος</a:t>
            </a:r>
          </a:p>
          <a:p>
            <a:pPr lvl="1"/>
            <a:r>
              <a:rPr lang="el-GR" sz="1600" u="sng" dirty="0"/>
              <a:t>????:</a:t>
            </a:r>
            <a:r>
              <a:rPr lang="el-GR" sz="1600" dirty="0"/>
              <a:t> Ανάλυση της αλληλουχίας των κεντρομεριδίων και τελομεριδίων δεν είναι ακόμα εφικτή</a:t>
            </a:r>
            <a:endParaRPr lang="el-GR" sz="1600" u="sng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Μελλοντικές Εφαρμογές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ανάλυση του ανθρώπινου γονιδιώματος ελπίζεται να συμβάλει: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Στη μελέτη της οργάνωσης και λειτουργίας του.</a:t>
            </a:r>
            <a:r>
              <a:rPr lang="en-US" dirty="0"/>
              <a:t> </a:t>
            </a:r>
            <a:r>
              <a:rPr lang="el-GR" dirty="0"/>
              <a:t>Με την ολοκλήρωση του προγράμματος προσδιορίστηκαν:</a:t>
            </a:r>
          </a:p>
          <a:p>
            <a:pPr marL="731520" lvl="1" indent="-457200"/>
            <a:r>
              <a:rPr lang="el-GR" dirty="0"/>
              <a:t>Όλα τα γονίδια που κωδικοποιούν πρωτεΐνες (~40.000 αντί για τα 100.000 συνολικά γονίδια που αναμένονταν)</a:t>
            </a:r>
          </a:p>
          <a:p>
            <a:pPr marL="731520" lvl="1" indent="-457200"/>
            <a:r>
              <a:rPr lang="el-GR" dirty="0"/>
              <a:t>Οι ρυθμιστικές περιοχές όλων των γονιδίων</a:t>
            </a:r>
          </a:p>
          <a:p>
            <a:pPr marL="731520" lvl="1" indent="-457200"/>
            <a:r>
              <a:rPr lang="el-GR" dirty="0"/>
              <a:t>Διάφορες περιοχές με άγνωστη λειτουργιά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Στην ανάπτυξη νέων μεθόδων διάγνωσης και θεραπείας</a:t>
            </a:r>
          </a:p>
          <a:p>
            <a:pPr marL="731520" lvl="1" indent="-457200"/>
            <a:r>
              <a:rPr lang="el-GR" dirty="0"/>
              <a:t>Με τον προσδιορισμό της θέσης και της αλληλουχίας των γονιδίων που σχετίζονται με διάφορες ασθένειες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Μελλοντικές Εφαρμογές (συνέχεια)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20"/>
            <a:ext cx="8229600" cy="43815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l-GR" dirty="0"/>
              <a:t>Στη μελέτη της εξέλιξης του ανθρώπινου γονιδιώματος</a:t>
            </a:r>
          </a:p>
          <a:p>
            <a:pPr marL="731520" lvl="1" indent="-457200"/>
            <a:r>
              <a:rPr lang="el-GR" dirty="0"/>
              <a:t>Σύγκριση του γονιδιώματος με αυτό άλλων οργανισμών, των οποίων η χαρτογράφηση έχει ξεκινήσει ή ήδη ολοκληρωθεί:</a:t>
            </a:r>
          </a:p>
          <a:p>
            <a:pPr marL="1097280" lvl="2" indent="-457200"/>
            <a:r>
              <a:rPr lang="el-GR" dirty="0"/>
              <a:t>Νεάντερνταλ, χιμπατζής, μακάκος</a:t>
            </a:r>
          </a:p>
          <a:p>
            <a:pPr marL="1097280" lvl="2" indent="-457200"/>
            <a:r>
              <a:rPr lang="el-GR" dirty="0"/>
              <a:t>Πρόβατο, αγελάδα</a:t>
            </a:r>
          </a:p>
          <a:p>
            <a:pPr marL="1097280" lvl="2" indent="-457200"/>
            <a:r>
              <a:rPr lang="el-GR" dirty="0"/>
              <a:t>Σκύλος, γάτα</a:t>
            </a:r>
          </a:p>
          <a:p>
            <a:pPr marL="1097280" lvl="2" indent="-457200"/>
            <a:r>
              <a:rPr lang="el-GR" dirty="0"/>
              <a:t>Έντομα, σκώληκες (π.χ. γαιοσκώληκας)</a:t>
            </a:r>
          </a:p>
          <a:p>
            <a:pPr marL="1097280" lvl="2" indent="-457200"/>
            <a:r>
              <a:rPr lang="el-GR" dirty="0"/>
              <a:t>Μικροοργανισμοί</a:t>
            </a:r>
          </a:p>
          <a:p>
            <a:pPr marL="1097280" lvl="2" indent="-457200"/>
            <a:r>
              <a:rPr lang="el-GR" dirty="0"/>
              <a:t>Ρύζι, καλαμπόκι</a:t>
            </a:r>
            <a:r>
              <a:rPr lang="el-GR"/>
              <a:t>, ντομάτα, πατάτα</a:t>
            </a:r>
            <a:endParaRPr lang="el-GR" dirty="0"/>
          </a:p>
          <a:p>
            <a:pPr marL="457200" indent="-457200">
              <a:buFont typeface="+mj-lt"/>
              <a:buAutoNum type="arabicPeriod" startAt="3"/>
            </a:pPr>
            <a:r>
              <a:rPr lang="el-GR" dirty="0"/>
              <a:t>Στη μαζική παραγωγή προϊόντων βιοτεχνολογίας</a:t>
            </a:r>
          </a:p>
          <a:p>
            <a:pPr marL="731520" lvl="1" indent="-457200"/>
            <a:r>
              <a:rPr lang="el-GR" dirty="0"/>
              <a:t>Λόγω της απομόνωσης γονιδίων χρήσιμων στην:</a:t>
            </a:r>
          </a:p>
          <a:p>
            <a:pPr marL="1097280" lvl="2" indent="-457200"/>
            <a:r>
              <a:rPr lang="el-GR" dirty="0"/>
              <a:t>Φαρμακοποιία</a:t>
            </a:r>
          </a:p>
          <a:p>
            <a:pPr marL="1097280" lvl="2" indent="-457200"/>
            <a:r>
              <a:rPr lang="el-GR" dirty="0"/>
              <a:t>Βιομηχανία</a:t>
            </a:r>
          </a:p>
          <a:p>
            <a:pPr marL="1097280" lvl="2" indent="-457200"/>
            <a:r>
              <a:rPr lang="el-GR" dirty="0"/>
              <a:t>Γεωργία και κτηνοτροφία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Φαρμακευτικές Πρωτεΐνες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Σύνθεση Φαρμακευτικών Πρωτεϊνών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115328" cy="423864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/>
              <a:t>Φαρμακευτικές πρωτεΐνες είναι οι πρωτεΐνες που </a:t>
            </a:r>
            <a:r>
              <a:rPr lang="el-GR" dirty="0" err="1"/>
              <a:t>χρησιμο</a:t>
            </a:r>
            <a:r>
              <a:rPr lang="el-GR" dirty="0"/>
              <a:t>-ποιούνται για τη θεραπεία διαφόρων ασθενειών, όπως, π.χ. η ινσουλίνη, οι ιντερφερόνες, η αυξητική ορμόνη, κ.λπ.</a:t>
            </a:r>
          </a:p>
          <a:p>
            <a:pPr>
              <a:spcBef>
                <a:spcPts val="1200"/>
              </a:spcBef>
            </a:pPr>
            <a:r>
              <a:rPr lang="el-GR" dirty="0"/>
              <a:t>Στο παρελθόν </a:t>
            </a:r>
          </a:p>
          <a:p>
            <a:pPr lvl="1"/>
            <a:r>
              <a:rPr lang="el-GR" dirty="0"/>
              <a:t>Η παραγωγή ήταν εφικτή σε </a:t>
            </a:r>
            <a:r>
              <a:rPr lang="el-GR" b="1" dirty="0"/>
              <a:t>μικρές ποσότητες</a:t>
            </a:r>
            <a:r>
              <a:rPr lang="el-GR" dirty="0"/>
              <a:t> και </a:t>
            </a:r>
            <a:r>
              <a:rPr lang="el-GR" b="1" dirty="0"/>
              <a:t>ακριβή</a:t>
            </a:r>
          </a:p>
          <a:p>
            <a:pPr lvl="1">
              <a:buFont typeface="Wingdings" pitchFamily="2" charset="2"/>
              <a:buChar char=""/>
            </a:pPr>
            <a:r>
              <a:rPr lang="el-GR" dirty="0"/>
              <a:t>Η βιολογική δράση τους δεν ήταν πλήρως κατανοητή</a:t>
            </a:r>
          </a:p>
          <a:p>
            <a:pPr>
              <a:spcBef>
                <a:spcPts val="1200"/>
              </a:spcBef>
            </a:pPr>
            <a:r>
              <a:rPr lang="el-GR" dirty="0"/>
              <a:t>Μη την τεχνολογία του ανασυνδυασμένου </a:t>
            </a:r>
            <a:r>
              <a:rPr lang="en-US" dirty="0"/>
              <a:t>DNA</a:t>
            </a:r>
            <a:endParaRPr lang="el-GR" dirty="0"/>
          </a:p>
          <a:p>
            <a:pPr lvl="1"/>
            <a:r>
              <a:rPr lang="el-GR" dirty="0"/>
              <a:t>Έχουν κλωνοποιηθεί τα γονίδια &gt;300 πρωτεϊνών</a:t>
            </a:r>
          </a:p>
          <a:p>
            <a:pPr lvl="1"/>
            <a:r>
              <a:rPr lang="el-GR" dirty="0"/>
              <a:t>Είναι δυνατή η παραγωγή τους σε μεγάλες ποσότητες για:</a:t>
            </a:r>
          </a:p>
          <a:p>
            <a:pPr lvl="2"/>
            <a:r>
              <a:rPr lang="el-GR" dirty="0"/>
              <a:t>Αποτελεσματικό έλεγχο της δράσης τους</a:t>
            </a:r>
          </a:p>
          <a:p>
            <a:pPr lvl="2"/>
            <a:r>
              <a:rPr lang="el-GR" dirty="0"/>
              <a:t>Ευρεία κατανάλωση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Ιντερφερόνες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38150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Στο σώμα</a:t>
            </a:r>
          </a:p>
          <a:p>
            <a:pPr lvl="1"/>
            <a:r>
              <a:rPr lang="el-GR" dirty="0"/>
              <a:t>Είναι αντιιικές πρωτεΐνες:</a:t>
            </a:r>
          </a:p>
          <a:p>
            <a:pPr lvl="2"/>
            <a:r>
              <a:rPr lang="el-GR" dirty="0"/>
              <a:t>Παράγονται και εκκρίνονται από κύτταρα μολυσμένα από ιούς</a:t>
            </a:r>
          </a:p>
          <a:p>
            <a:pPr lvl="2"/>
            <a:r>
              <a:rPr lang="el-GR" dirty="0"/>
              <a:t>Συνδέονται με υποδοχείς γειτονικών υγειών κυττάρων</a:t>
            </a:r>
          </a:p>
          <a:p>
            <a:pPr lvl="2"/>
            <a:r>
              <a:rPr lang="el-GR" dirty="0"/>
              <a:t>Επάγουν την παραγωγή άλλων πρωτεϊνών που εμποδίζουν τον πολλαπλασιασμό των ιών</a:t>
            </a:r>
          </a:p>
          <a:p>
            <a:pPr lvl="1"/>
            <a:r>
              <a:rPr lang="el-GR" dirty="0"/>
              <a:t>Παράγονται σε ελάχιστες ποσότητες</a:t>
            </a:r>
          </a:p>
          <a:p>
            <a:pPr lvl="1"/>
            <a:r>
              <a:rPr lang="el-GR" dirty="0"/>
              <a:t>Χωρίζονται σε α, β και γ ανάλογα με τη χημική δομή και τη βιολογική δράση</a:t>
            </a:r>
          </a:p>
          <a:p>
            <a:pPr>
              <a:spcBef>
                <a:spcPts val="1200"/>
              </a:spcBef>
            </a:pPr>
            <a:r>
              <a:rPr lang="el-GR" b="1" dirty="0"/>
              <a:t>Φαρμακευτικά</a:t>
            </a:r>
          </a:p>
          <a:p>
            <a:pPr lvl="1"/>
            <a:r>
              <a:rPr lang="el-GR" dirty="0"/>
              <a:t>Έχουν κλωνοποιηθεί ορισμένα από τα γονίδιά τους</a:t>
            </a:r>
          </a:p>
          <a:p>
            <a:pPr lvl="1"/>
            <a:r>
              <a:rPr lang="el-GR" dirty="0"/>
              <a:t>Είναι δυνατή η παραγωγή τους σε μεγάλες ποσότητες</a:t>
            </a:r>
          </a:p>
          <a:p>
            <a:pPr lvl="2"/>
            <a:r>
              <a:rPr lang="el-GR" sz="1800" dirty="0"/>
              <a:t>Μέθοδος παραγωγής παρόμοια με της ινσουλίνης (δες παρακάτω)</a:t>
            </a:r>
          </a:p>
          <a:p>
            <a:pPr lvl="1"/>
            <a:r>
              <a:rPr lang="el-GR" dirty="0"/>
              <a:t>Μπορούν να χρησιμοποιηθούν ως </a:t>
            </a:r>
            <a:r>
              <a:rPr lang="el-GR" b="1" dirty="0"/>
              <a:t>αντιιικά</a:t>
            </a:r>
            <a:r>
              <a:rPr lang="el-GR" dirty="0"/>
              <a:t> και </a:t>
            </a:r>
            <a:r>
              <a:rPr lang="el-GR" b="1" dirty="0"/>
              <a:t>αντικαρκινικά</a:t>
            </a:r>
            <a:r>
              <a:rPr lang="el-GR" dirty="0"/>
              <a:t> φάρμακα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Ινσουλίνη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043890" cy="43815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l-GR" dirty="0"/>
              <a:t>Η ινσουλίνη είναι μια παγκρεατική ορμόνη</a:t>
            </a:r>
          </a:p>
          <a:p>
            <a:r>
              <a:rPr lang="el-GR" dirty="0"/>
              <a:t>Ρόλος</a:t>
            </a:r>
          </a:p>
          <a:p>
            <a:pPr lvl="1"/>
            <a:r>
              <a:rPr lang="el-GR" dirty="0"/>
              <a:t>Ρυθμίζει το μεταβολισμό των υδατανθράκων</a:t>
            </a:r>
          </a:p>
          <a:p>
            <a:pPr lvl="1">
              <a:buFont typeface="Wingdings" pitchFamily="2" charset="2"/>
              <a:buChar char=""/>
            </a:pPr>
            <a:r>
              <a:rPr lang="el-GR" dirty="0"/>
              <a:t>Καθορίζει το ποσό της γλυκόζης στο αίμα</a:t>
            </a:r>
          </a:p>
          <a:p>
            <a:pPr lvl="1"/>
            <a:r>
              <a:rPr lang="el-GR" dirty="0"/>
              <a:t>Έλλειψη ή μείωσή της προκαλεί το διαβήτη, που πλήττει 60εκ. άτομα</a:t>
            </a:r>
          </a:p>
          <a:p>
            <a:r>
              <a:rPr lang="el-GR" dirty="0"/>
              <a:t>Δομή</a:t>
            </a:r>
          </a:p>
          <a:p>
            <a:pPr lvl="1"/>
            <a:r>
              <a:rPr lang="el-GR" dirty="0"/>
              <a:t>Η ινσουλίνη αποτελείται από δύο πεπτίδια (Α &amp; Β) που:</a:t>
            </a:r>
          </a:p>
          <a:p>
            <a:pPr lvl="1"/>
            <a:r>
              <a:rPr lang="el-GR" dirty="0"/>
              <a:t>Συνδέονται με δισουλφιδικούς δεσμούς</a:t>
            </a:r>
          </a:p>
          <a:p>
            <a:pPr lvl="1"/>
            <a:r>
              <a:rPr lang="el-GR" dirty="0"/>
              <a:t>Αποτελούνται από 51 αμινοξέα συνολικά</a:t>
            </a:r>
          </a:p>
          <a:p>
            <a:r>
              <a:rPr lang="el-GR" dirty="0"/>
              <a:t>Σύνθεση στον οργανισμό</a:t>
            </a:r>
          </a:p>
          <a:p>
            <a:pPr lvl="1"/>
            <a:r>
              <a:rPr lang="el-GR" dirty="0"/>
              <a:t>Το γονίδιο της ινσουλίνης κωδικοποιεί το πρόδρομο ολιγοπεπτίδιο προ-ινσουλίνη, που περιλαμβάνει και τις δύο αλυσίδες (Α &amp; Β).</a:t>
            </a:r>
          </a:p>
          <a:p>
            <a:pPr lvl="1"/>
            <a:r>
              <a:rPr lang="el-GR" dirty="0"/>
              <a:t>Η προ-ινσουλίνη μετατρέπεται σε ινσουλίνη ενζυμικά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Φαρμακευτική Ινσουλίνη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31008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l-GR" dirty="0"/>
              <a:t>Χρησιμοποιείται για την αντιμετώπιση του διαβήτη</a:t>
            </a:r>
          </a:p>
          <a:p>
            <a:r>
              <a:rPr lang="el-GR" dirty="0"/>
              <a:t>Στο παρελθόν παραγόταν από χοίρους και βοοειδή:</a:t>
            </a:r>
          </a:p>
          <a:p>
            <a:pPr lvl="1"/>
            <a:r>
              <a:rPr lang="el-GR" dirty="0"/>
              <a:t>Υψηλό κόστος, λόγω πολύπλοκης διαδικασία εκχύλισης ιστών</a:t>
            </a:r>
          </a:p>
          <a:p>
            <a:pPr lvl="1"/>
            <a:r>
              <a:rPr lang="el-GR" dirty="0"/>
              <a:t>Αλλεργικές αντιδράσεις, λόγω διαφοράς από την ανθρώπινη</a:t>
            </a:r>
          </a:p>
          <a:p>
            <a:pPr>
              <a:spcBef>
                <a:spcPts val="1200"/>
              </a:spcBef>
            </a:pPr>
            <a:r>
              <a:rPr lang="el-GR" dirty="0"/>
              <a:t>Σήμερα παράγεται από μετασχηματισμένα βακτήρια:</a:t>
            </a:r>
            <a:r>
              <a:rPr lang="en-US" dirty="0"/>
              <a:t> </a:t>
            </a:r>
            <a:r>
              <a:rPr lang="el-GR" sz="1200" dirty="0"/>
              <a:t>Εικόνα 8.</a:t>
            </a:r>
            <a:r>
              <a:rPr lang="en-US" sz="1200" dirty="0"/>
              <a:t>1</a:t>
            </a:r>
            <a:endParaRPr lang="el-GR" sz="1200" dirty="0"/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Απομόνωση συνολικού </a:t>
            </a:r>
            <a:r>
              <a:rPr lang="en-US" dirty="0"/>
              <a:t>mRNA</a:t>
            </a:r>
            <a:r>
              <a:rPr lang="el-GR" dirty="0"/>
              <a:t> παγκρέατος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Κατασκευή δίκλωνου </a:t>
            </a:r>
            <a:r>
              <a:rPr lang="en-US" dirty="0"/>
              <a:t>cDNA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Ενσωμάτωση σε πλασμίδια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Μετασχηματισμός βακτηρίων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Καλλιέργεια μετασχηματισμένων βακτηρίων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Επιλογή κλώνου που περιλαμβάνει το γονίδιο της ινσουλίνης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Καλλιέργεια του κλώνου σε βιοαντιδραστήρα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Συλλογή και καθαρισμός προ-ινσουλίνης</a:t>
            </a:r>
          </a:p>
          <a:p>
            <a:pPr marL="822960" lvl="1" indent="-457200">
              <a:buFont typeface="+mj-lt"/>
              <a:buAutoNum type="arabicPeriod"/>
            </a:pPr>
            <a:r>
              <a:rPr lang="el-GR" dirty="0"/>
              <a:t>Ενζυμική μετατροπή σε ινσουλίνη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Μονοκλωνικά Αντισώματα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686</TotalTime>
  <Words>2355</Words>
  <Application>Microsoft Office PowerPoint</Application>
  <PresentationFormat>On-screen Show (16:10)</PresentationFormat>
  <Paragraphs>285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Tw Cen MT</vt:lpstr>
      <vt:lpstr>Wingdings</vt:lpstr>
      <vt:lpstr>Thatch</vt:lpstr>
      <vt:lpstr>Η βιοτεχνολογία</vt:lpstr>
      <vt:lpstr>Η Συμβολή στην Ιατρική</vt:lpstr>
      <vt:lpstr>Μέθοδοι και Εφαρμογές</vt:lpstr>
      <vt:lpstr>Φαρμακευτικές Πρωτεΐνες</vt:lpstr>
      <vt:lpstr>Σύνθεση Φαρμακευτικών Πρωτεϊνών</vt:lpstr>
      <vt:lpstr>Οι Ιντερφερόνες</vt:lpstr>
      <vt:lpstr>Ινσουλίνη</vt:lpstr>
      <vt:lpstr>Φαρμακευτική Ινσουλίνη</vt:lpstr>
      <vt:lpstr>Μονοκλωνικά Αντισώματα</vt:lpstr>
      <vt:lpstr>Αντισώματα</vt:lpstr>
      <vt:lpstr>Μονοκλωνικά Αντισώματα</vt:lpstr>
      <vt:lpstr>Παραγωγή Μονοκλωνικών Αντισωμάτων</vt:lpstr>
      <vt:lpstr>Χρήσεις Μονοκλωνικών Αντισωμάτων</vt:lpstr>
      <vt:lpstr>Χρήσεις Μονοκλωνικών Αντισωμάτων</vt:lpstr>
      <vt:lpstr>Εμβόλια</vt:lpstr>
      <vt:lpstr>Τα κλασσικά</vt:lpstr>
      <vt:lpstr>Μειονεκτήματα κλασσικών εμβολίων</vt:lpstr>
      <vt:lpstr>Νέα Γενιά: 1. Εμβόλια Υπομονάδες</vt:lpstr>
      <vt:lpstr>Νέα Γενιά: 2. Εμβόλια ιικού φορέα   Εικόνα 8.3</vt:lpstr>
      <vt:lpstr>Νέα Γενιά: 3. Εμβόλια (γυμνού) DNA (ή RNA)</vt:lpstr>
      <vt:lpstr>Αντιβιοτικά</vt:lpstr>
      <vt:lpstr>Εισαγωγή</vt:lpstr>
      <vt:lpstr>Αντιβιοτικά και Γενετική Μηχανική</vt:lpstr>
      <vt:lpstr>Γονιδιακή Θεραπεία</vt:lpstr>
      <vt:lpstr>Γενετικές Ασθένειες</vt:lpstr>
      <vt:lpstr>Γονιδιακή Θεραπεία</vt:lpstr>
      <vt:lpstr>Ex Vivo Γονιδιακή Θεραπεία</vt:lpstr>
      <vt:lpstr>Ex Vivo Γονιδιακή Θεραπεία (έλλειψη ADA)</vt:lpstr>
      <vt:lpstr>In Vivo Γονιδιακή Θεραπεία</vt:lpstr>
      <vt:lpstr>In Vivo Γονιδιακή Θεραπεία (Κυστική Ίνωση)</vt:lpstr>
      <vt:lpstr>Ρεαλιστικότητα Γονιδιακής Θεραπείας</vt:lpstr>
      <vt:lpstr>Το Πρόγραμμα του Ανθρώπινου Γονιδιώματος</vt:lpstr>
      <vt:lpstr>Το Πρόγραμμα του Ανθρώπινου Γονιδιώματος</vt:lpstr>
      <vt:lpstr>Μελλοντικές Εφαρμογές</vt:lpstr>
      <vt:lpstr>Μελλοντικές Εφαρμογές (συνέχεια)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βιοτεχνολογία</dc:title>
  <dc:creator>sapient</dc:creator>
  <cp:lastModifiedBy>Παναγιώτης Γεωργόπουλος</cp:lastModifiedBy>
  <cp:revision>73</cp:revision>
  <dcterms:created xsi:type="dcterms:W3CDTF">2010-01-28T15:59:51Z</dcterms:created>
  <dcterms:modified xsi:type="dcterms:W3CDTF">2024-02-12T16:29:39Z</dcterms:modified>
</cp:coreProperties>
</file>