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67" r:id="rId14"/>
    <p:sldId id="270" r:id="rId15"/>
    <p:sldId id="271" r:id="rId16"/>
    <p:sldId id="273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6" r:id="rId40"/>
    <p:sldId id="302" r:id="rId41"/>
    <p:sldId id="303" r:id="rId42"/>
    <p:sldId id="304" r:id="rId43"/>
    <p:sldId id="305" r:id="rId44"/>
    <p:sldId id="297" r:id="rId45"/>
    <p:sldId id="298" r:id="rId46"/>
    <p:sldId id="300" r:id="rId47"/>
    <p:sldId id="299" r:id="rId48"/>
    <p:sldId id="301" r:id="rId49"/>
    <p:sldId id="310" r:id="rId50"/>
    <p:sldId id="313" r:id="rId51"/>
    <p:sldId id="312" r:id="rId52"/>
    <p:sldId id="314" r:id="rId53"/>
  </p:sldIdLst>
  <p:sldSz cx="9144000" cy="5715000" type="screen16x1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1134" y="10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ώτης Γεωργόπουλος" userId="d1efb4cdd7cafd2c" providerId="LiveId" clId="{7E607542-868F-4648-982F-7EAB4D25EE10}"/>
    <pc:docChg chg="delSld">
      <pc:chgData name="Παναγιώτης Γεωργόπουλος" userId="d1efb4cdd7cafd2c" providerId="LiveId" clId="{7E607542-868F-4648-982F-7EAB4D25EE10}" dt="2022-08-31T10:30:33.233" v="0" actId="2696"/>
      <pc:docMkLst>
        <pc:docMk/>
      </pc:docMkLst>
      <pc:sldChg chg="del">
        <pc:chgData name="Παναγιώτης Γεωργόπουλος" userId="d1efb4cdd7cafd2c" providerId="LiveId" clId="{7E607542-868F-4648-982F-7EAB4D25EE10}" dt="2022-08-31T10:30:33.233" v="0" actId="2696"/>
        <pc:sldMkLst>
          <pc:docMk/>
          <pc:sldMk cId="0" sldId="306"/>
        </pc:sldMkLst>
      </pc:sldChg>
      <pc:sldChg chg="del">
        <pc:chgData name="Παναγιώτης Γεωργόπουλος" userId="d1efb4cdd7cafd2c" providerId="LiveId" clId="{7E607542-868F-4648-982F-7EAB4D25EE10}" dt="2022-08-31T10:30:33.233" v="0" actId="2696"/>
        <pc:sldMkLst>
          <pc:docMk/>
          <pc:sldMk cId="0" sldId="307"/>
        </pc:sldMkLst>
      </pc:sldChg>
      <pc:sldChg chg="del">
        <pc:chgData name="Παναγιώτης Γεωργόπουλος" userId="d1efb4cdd7cafd2c" providerId="LiveId" clId="{7E607542-868F-4648-982F-7EAB4D25EE10}" dt="2022-08-31T10:30:33.233" v="0" actId="2696"/>
        <pc:sldMkLst>
          <pc:docMk/>
          <pc:sldMk cId="0" sldId="308"/>
        </pc:sldMkLst>
      </pc:sldChg>
      <pc:sldChg chg="del">
        <pc:chgData name="Παναγιώτης Γεωργόπουλος" userId="d1efb4cdd7cafd2c" providerId="LiveId" clId="{7E607542-868F-4648-982F-7EAB4D25EE10}" dt="2022-08-31T10:30:33.233" v="0" actId="2696"/>
        <pc:sldMkLst>
          <pc:docMk/>
          <pc:sldMk cId="0" sldId="309"/>
        </pc:sldMkLst>
      </pc:sldChg>
      <pc:sldChg chg="del">
        <pc:chgData name="Παναγιώτης Γεωργόπουλος" userId="d1efb4cdd7cafd2c" providerId="LiveId" clId="{7E607542-868F-4648-982F-7EAB4D25EE10}" dt="2022-08-31T10:30:33.233" v="0" actId="2696"/>
        <pc:sldMkLst>
          <pc:docMk/>
          <pc:sldMk cId="0" sldId="311"/>
        </pc:sldMkLst>
      </pc:sldChg>
    </pc:docChg>
  </pc:docChgLst>
  <pc:docChgLst>
    <pc:chgData name="Παναγιώτης Γεωργόπουλος" userId="d1efb4cdd7cafd2c" providerId="LiveId" clId="{7413C06F-20B0-4ACA-9B7D-4BD8E839374F}"/>
    <pc:docChg chg="undo redo custSel modSld">
      <pc:chgData name="Παναγιώτης Γεωργόπουλος" userId="d1efb4cdd7cafd2c" providerId="LiveId" clId="{7413C06F-20B0-4ACA-9B7D-4BD8E839374F}" dt="2021-03-14T11:23:09.030" v="284"/>
      <pc:docMkLst>
        <pc:docMk/>
      </pc:docMkLst>
      <pc:sldChg chg="modSp mod">
        <pc:chgData name="Παναγιώτης Γεωργόπουλος" userId="d1efb4cdd7cafd2c" providerId="LiveId" clId="{7413C06F-20B0-4ACA-9B7D-4BD8E839374F}" dt="2021-03-11T11:57:25.650" v="23" actId="20577"/>
        <pc:sldMkLst>
          <pc:docMk/>
          <pc:sldMk cId="0" sldId="303"/>
        </pc:sldMkLst>
        <pc:spChg chg="mod">
          <ac:chgData name="Παναγιώτης Γεωργόπουλος" userId="d1efb4cdd7cafd2c" providerId="LiveId" clId="{7413C06F-20B0-4ACA-9B7D-4BD8E839374F}" dt="2021-03-11T11:57:25.650" v="23" actId="20577"/>
          <ac:spMkLst>
            <pc:docMk/>
            <pc:sldMk cId="0" sldId="303"/>
            <ac:spMk id="3" creationId="{00000000-0000-0000-0000-000000000000}"/>
          </ac:spMkLst>
        </pc:spChg>
      </pc:sldChg>
      <pc:sldChg chg="modSp mod">
        <pc:chgData name="Παναγιώτης Γεωργόπουλος" userId="d1efb4cdd7cafd2c" providerId="LiveId" clId="{7413C06F-20B0-4ACA-9B7D-4BD8E839374F}" dt="2021-03-14T11:23:09.030" v="284"/>
        <pc:sldMkLst>
          <pc:docMk/>
          <pc:sldMk cId="0" sldId="304"/>
        </pc:sldMkLst>
        <pc:spChg chg="mod">
          <ac:chgData name="Παναγιώτης Γεωργόπουλος" userId="d1efb4cdd7cafd2c" providerId="LiveId" clId="{7413C06F-20B0-4ACA-9B7D-4BD8E839374F}" dt="2021-03-14T11:23:09.030" v="284"/>
          <ac:spMkLst>
            <pc:docMk/>
            <pc:sldMk cId="0" sldId="304"/>
            <ac:spMk id="3" creationId="{00000000-0000-0000-0000-000000000000}"/>
          </ac:spMkLst>
        </pc:spChg>
      </pc:sldChg>
      <pc:sldChg chg="modSp mod">
        <pc:chgData name="Παναγιώτης Γεωργόπουλος" userId="d1efb4cdd7cafd2c" providerId="LiveId" clId="{7413C06F-20B0-4ACA-9B7D-4BD8E839374F}" dt="2021-03-14T11:05:30" v="280" actId="20577"/>
        <pc:sldMkLst>
          <pc:docMk/>
          <pc:sldMk cId="0" sldId="305"/>
        </pc:sldMkLst>
        <pc:spChg chg="mod">
          <ac:chgData name="Παναγιώτης Γεωργόπουλος" userId="d1efb4cdd7cafd2c" providerId="LiveId" clId="{7413C06F-20B0-4ACA-9B7D-4BD8E839374F}" dt="2021-03-14T11:05:30" v="280" actId="20577"/>
          <ac:spMkLst>
            <pc:docMk/>
            <pc:sldMk cId="0" sldId="305"/>
            <ac:spMk id="3" creationId="{00000000-0000-0000-0000-000000000000}"/>
          </ac:spMkLst>
        </pc:spChg>
      </pc:sldChg>
      <pc:sldChg chg="modSp mod">
        <pc:chgData name="Παναγιώτης Γεωργόπουλος" userId="d1efb4cdd7cafd2c" providerId="LiveId" clId="{7413C06F-20B0-4ACA-9B7D-4BD8E839374F}" dt="2021-03-04T10:18:40.622" v="0" actId="313"/>
        <pc:sldMkLst>
          <pc:docMk/>
          <pc:sldMk cId="0" sldId="308"/>
        </pc:sldMkLst>
        <pc:spChg chg="mod">
          <ac:chgData name="Παναγιώτης Γεωργόπουλος" userId="d1efb4cdd7cafd2c" providerId="LiveId" clId="{7413C06F-20B0-4ACA-9B7D-4BD8E839374F}" dt="2021-03-04T10:18:40.622" v="0" actId="313"/>
          <ac:spMkLst>
            <pc:docMk/>
            <pc:sldMk cId="0" sldId="30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B6620-A0AB-4603-AB87-E00C1E2E81E6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41E49-3C26-40C8-A372-F5B734C90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03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B41E49-3C26-40C8-A372-F5B734C9077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94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5715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17926"/>
            <a:ext cx="3679116" cy="522653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17926"/>
            <a:ext cx="3505200" cy="19274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257063"/>
            <a:ext cx="3313355" cy="141846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3684234"/>
            <a:ext cx="3309803" cy="105052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264024"/>
            <a:ext cx="2133600" cy="625818"/>
          </a:xfrm>
        </p:spPr>
        <p:txBody>
          <a:bodyPr anchor="b"/>
          <a:lstStyle>
            <a:lvl1pPr algn="l">
              <a:defRPr sz="2400"/>
            </a:lvl1pPr>
          </a:lstStyle>
          <a:p>
            <a:fld id="{D92A49BE-500D-4C2F-8409-8746C49CD65B}" type="datetimeFigureOut">
              <a:rPr lang="el-GR" smtClean="0"/>
              <a:pPr/>
              <a:t>31/8/2022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5073570"/>
            <a:ext cx="3505200" cy="681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4766639"/>
            <a:ext cx="2831592" cy="304271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4766639"/>
            <a:ext cx="643666" cy="30427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A984E10-15A0-4978-ADB0-4682FE34C5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5073570"/>
            <a:ext cx="3505200" cy="681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49BE-500D-4C2F-8409-8746C49CD65B}" type="datetimeFigureOut">
              <a:rPr lang="el-GR" smtClean="0"/>
              <a:pPr/>
              <a:t>31/8/2022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4E10-15A0-4978-ADB0-4682FE34C5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858456"/>
            <a:ext cx="1484453" cy="3983620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858456"/>
            <a:ext cx="5423704" cy="39836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49BE-500D-4C2F-8409-8746C49CD65B}" type="datetimeFigureOut">
              <a:rPr lang="el-GR" smtClean="0"/>
              <a:pPr/>
              <a:t>31/8/2022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4E10-15A0-4978-ADB0-4682FE34C5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49BE-500D-4C2F-8409-8746C49CD65B}" type="datetimeFigureOut">
              <a:rPr lang="el-GR" smtClean="0"/>
              <a:pPr/>
              <a:t>31/8/2022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4E10-15A0-4978-ADB0-4682FE34C5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417358"/>
            <a:ext cx="6637468" cy="1135063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3556000"/>
            <a:ext cx="6637467" cy="1267011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49BE-500D-4C2F-8409-8746C49CD65B}" type="datetimeFigureOut">
              <a:rPr lang="el-GR" smtClean="0"/>
              <a:pPr/>
              <a:t>31/8/2022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4E10-15A0-4978-ADB0-4682FE34C5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49BE-500D-4C2F-8409-8746C49CD65B}" type="datetimeFigureOut">
              <a:rPr lang="el-GR" smtClean="0"/>
              <a:pPr/>
              <a:t>31/8/2022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4E10-15A0-4978-ADB0-4682FE34C5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1927860"/>
            <a:ext cx="3419856" cy="2910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927859"/>
            <a:ext cx="3419856" cy="2910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1930008"/>
            <a:ext cx="3057148" cy="53313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478912"/>
            <a:ext cx="3419856" cy="23631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1930008"/>
            <a:ext cx="3055717" cy="53313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478912"/>
            <a:ext cx="3419856" cy="23631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49BE-500D-4C2F-8409-8746C49CD65B}" type="datetimeFigureOut">
              <a:rPr lang="el-GR" smtClean="0"/>
              <a:pPr/>
              <a:t>31/8/2022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4E10-15A0-4978-ADB0-4682FE34C5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49BE-500D-4C2F-8409-8746C49CD65B}" type="datetimeFigureOut">
              <a:rPr lang="el-GR" smtClean="0"/>
              <a:pPr/>
              <a:t>31/8/2022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4E10-15A0-4978-ADB0-4682FE34C5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49BE-500D-4C2F-8409-8746C49CD65B}" type="datetimeFigureOut">
              <a:rPr lang="el-GR" smtClean="0"/>
              <a:pPr/>
              <a:t>31/8/2022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4E10-15A0-4978-ADB0-4682FE34C5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5715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17926"/>
            <a:ext cx="3679116" cy="522653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17925"/>
            <a:ext cx="3505200" cy="519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49BE-500D-4C2F-8409-8746C49CD65B}" type="datetimeFigureOut">
              <a:rPr lang="el-GR" smtClean="0"/>
              <a:pPr/>
              <a:t>31/8/2022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4E10-15A0-4978-ADB0-4682FE34C5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2" y="501569"/>
            <a:ext cx="3562257" cy="47070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713773"/>
            <a:ext cx="3090440" cy="429227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5073570"/>
            <a:ext cx="3505200" cy="681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770696"/>
            <a:ext cx="3493664" cy="304271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214529"/>
            <a:ext cx="3304572" cy="1219294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3447495"/>
            <a:ext cx="3298784" cy="126492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5715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17926"/>
            <a:ext cx="3679116" cy="522653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17925"/>
            <a:ext cx="3505200" cy="519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2" y="501569"/>
            <a:ext cx="3562257" cy="4707038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5073570"/>
            <a:ext cx="3505200" cy="681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217420"/>
            <a:ext cx="3300984" cy="12192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578162"/>
            <a:ext cx="3359623" cy="455676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3444240"/>
            <a:ext cx="3300573" cy="126630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49BE-500D-4C2F-8409-8746C49CD65B}" type="datetimeFigureOut">
              <a:rPr lang="el-GR" smtClean="0"/>
              <a:pPr/>
              <a:t>31/8/2022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770696"/>
            <a:ext cx="3493664" cy="304271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4E10-15A0-4978-ADB0-4682FE34C5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1"/>
          <p:cNvGrpSpPr/>
          <p:nvPr/>
        </p:nvGrpSpPr>
        <p:grpSpPr>
          <a:xfrm>
            <a:off x="-304800" y="0"/>
            <a:ext cx="9932332" cy="5715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277906"/>
            <a:ext cx="8229600" cy="515470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17926"/>
            <a:ext cx="3679116" cy="58270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17925"/>
            <a:ext cx="3505200" cy="519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856387"/>
            <a:ext cx="7024744" cy="9525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1936377"/>
            <a:ext cx="6777317" cy="2924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87077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92A49BE-500D-4C2F-8409-8746C49CD65B}" type="datetimeFigureOut">
              <a:rPr lang="el-GR" smtClean="0"/>
              <a:pPr/>
              <a:t>31/8/2022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4876800"/>
            <a:ext cx="3502152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87076"/>
            <a:ext cx="1332156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A984E10-15A0-4978-ADB0-4682FE34C57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ineral%20cycles/carbon%20cycle.png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ineral%20cycles/Nitrogen_Cycle.svg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dn.britannica.com/20/114420-050-78309493/environment-Earth-hydrosphere-atmosphere-biosphere-lithosphere.jpg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Άνθρωπος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και Περιβάλλον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Είδη Οργανισμών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28806"/>
            <a:ext cx="7500990" cy="3571900"/>
          </a:xfrm>
        </p:spPr>
        <p:txBody>
          <a:bodyPr>
            <a:normAutofit fontScale="92500" lnSpcReduction="1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el-GR" b="1" dirty="0">
                <a:solidFill>
                  <a:schemeClr val="accent1"/>
                </a:solidFill>
              </a:rPr>
              <a:t>Παραγωγοί</a:t>
            </a:r>
          </a:p>
          <a:p>
            <a:pPr marL="822960" lvl="1" indent="-457200"/>
            <a:r>
              <a:rPr lang="el-GR" dirty="0"/>
              <a:t>Παραγωγοί ονομάζονται οι αυτότροφοι οργανισμοί ενός οικοσυστήματος</a:t>
            </a:r>
          </a:p>
          <a:p>
            <a:pPr marL="822960" lvl="1" indent="-457200"/>
            <a:r>
              <a:rPr lang="el-GR" dirty="0"/>
              <a:t>Οι παραγωγοί </a:t>
            </a:r>
            <a:r>
              <a:rPr lang="el-GR" b="1" dirty="0"/>
              <a:t>φωτοσυνθέτουν</a:t>
            </a:r>
            <a:r>
              <a:rPr lang="el-GR" dirty="0"/>
              <a:t>, δηλαδή </a:t>
            </a:r>
            <a:r>
              <a:rPr lang="el-GR" dirty="0" err="1"/>
              <a:t>χρησιμοποι</a:t>
            </a:r>
            <a:r>
              <a:rPr lang="el-GR" dirty="0"/>
              <a:t>-</a:t>
            </a:r>
            <a:r>
              <a:rPr lang="el-GR" dirty="0" err="1"/>
              <a:t>ούν</a:t>
            </a:r>
            <a:r>
              <a:rPr lang="el-GR" dirty="0"/>
              <a:t> την ηλιακή ενέργεια για την παραγωγή γλυκόζης και άλλων υδατανθράκων από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pPr marL="822960" lvl="1" indent="-457200"/>
            <a:r>
              <a:rPr lang="el-GR" dirty="0"/>
              <a:t>Οι παραγωγοί είναι:</a:t>
            </a:r>
          </a:p>
          <a:p>
            <a:pPr marL="1097280" lvl="2" indent="-457200"/>
            <a:r>
              <a:rPr lang="el-GR" dirty="0"/>
              <a:t>Πολυκύτταροι οργανισμοί: </a:t>
            </a:r>
            <a:r>
              <a:rPr lang="el-GR" b="1" dirty="0">
                <a:solidFill>
                  <a:schemeClr val="accent1"/>
                </a:solidFill>
              </a:rPr>
              <a:t>φυτά</a:t>
            </a:r>
          </a:p>
          <a:p>
            <a:pPr marL="1097280" lvl="2" indent="-457200"/>
            <a:r>
              <a:rPr lang="el-GR" dirty="0"/>
              <a:t>Μονοκύτταροι οργανισμοί:</a:t>
            </a:r>
          </a:p>
          <a:p>
            <a:pPr marL="1307592" lvl="3" indent="-457200"/>
            <a:r>
              <a:rPr lang="el-GR" sz="2100" dirty="0"/>
              <a:t>Ευκαρυωτικοί:  </a:t>
            </a:r>
            <a:r>
              <a:rPr lang="el-GR" sz="2100" b="1" dirty="0">
                <a:solidFill>
                  <a:schemeClr val="accent1"/>
                </a:solidFill>
              </a:rPr>
              <a:t>φύκη</a:t>
            </a:r>
          </a:p>
          <a:p>
            <a:pPr marL="1307592" lvl="3" indent="-457200"/>
            <a:r>
              <a:rPr lang="el-GR" sz="2100" dirty="0"/>
              <a:t>Προκαρυωτικοί: </a:t>
            </a:r>
            <a:r>
              <a:rPr lang="el-GR" sz="2100" b="1" dirty="0">
                <a:solidFill>
                  <a:schemeClr val="accent1"/>
                </a:solidFill>
              </a:rPr>
              <a:t>κυανοβακτήρια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Είδη Οργανισμών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36376"/>
            <a:ext cx="7643866" cy="3492891"/>
          </a:xfrm>
        </p:spPr>
        <p:txBody>
          <a:bodyPr/>
          <a:lstStyle/>
          <a:p>
            <a:pPr marL="525780" indent="-457200">
              <a:buFont typeface="+mj-lt"/>
              <a:buAutoNum type="arabicPeriod" startAt="2"/>
            </a:pPr>
            <a:r>
              <a:rPr lang="el-GR" b="1" dirty="0">
                <a:solidFill>
                  <a:schemeClr val="accent1"/>
                </a:solidFill>
              </a:rPr>
              <a:t>Καταναλωτές</a:t>
            </a:r>
          </a:p>
          <a:p>
            <a:pPr marL="822960" lvl="1" indent="-457200"/>
            <a:r>
              <a:rPr lang="el-GR" dirty="0"/>
              <a:t>Είναι ετερότροφοι οργανισμοί που τρέφονται με άλλους οργανισμούς, φυτικούς ή ζωικούς</a:t>
            </a:r>
          </a:p>
          <a:p>
            <a:pPr marL="822960" lvl="1" indent="-457200"/>
            <a:r>
              <a:rPr lang="el-GR" dirty="0"/>
              <a:t>Καταναλωτές είναι μονοκύτταροι (πρωτόζωα) και πολυκύτταροι (ζώα) οργανισμοί.</a:t>
            </a:r>
          </a:p>
          <a:p>
            <a:pPr marL="822960" lvl="1" indent="-457200"/>
            <a:r>
              <a:rPr lang="el-GR" dirty="0"/>
              <a:t>Διακρίνονται σε καταναλωτές:</a:t>
            </a:r>
          </a:p>
          <a:p>
            <a:pPr marL="1097280" lvl="2" indent="-457200"/>
            <a:r>
              <a:rPr lang="el-GR" b="1" dirty="0"/>
              <a:t>Πρώτης τάξης</a:t>
            </a:r>
            <a:r>
              <a:rPr lang="el-GR" dirty="0"/>
              <a:t>: φυτοφάγα ζώα</a:t>
            </a:r>
          </a:p>
          <a:p>
            <a:pPr marL="1097280" lvl="2" indent="-457200"/>
            <a:r>
              <a:rPr lang="el-GR" b="1" dirty="0"/>
              <a:t>Δεύτερης τάξης</a:t>
            </a:r>
            <a:r>
              <a:rPr lang="el-GR" dirty="0"/>
              <a:t>: σαρκοφάγα που τρώνε φυτοφάγα</a:t>
            </a:r>
          </a:p>
          <a:p>
            <a:pPr marL="1097280" lvl="2" indent="-457200"/>
            <a:r>
              <a:rPr lang="el-GR" b="1" dirty="0"/>
              <a:t>Τρίτης τάξης</a:t>
            </a:r>
            <a:r>
              <a:rPr lang="el-GR" dirty="0"/>
              <a:t>: σαρκοφάγα που τρώνε σαρκοφάγα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Είδη Οργανισμών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6528904" cy="3350016"/>
          </a:xfrm>
        </p:spPr>
        <p:txBody>
          <a:bodyPr>
            <a:normAutofit lnSpcReduction="10000"/>
          </a:bodyPr>
          <a:lstStyle/>
          <a:p>
            <a:pPr marL="525780" indent="-457200">
              <a:buFont typeface="+mj-lt"/>
              <a:buAutoNum type="arabicPeriod" startAt="3"/>
            </a:pPr>
            <a:r>
              <a:rPr lang="el-GR" b="1" dirty="0">
                <a:solidFill>
                  <a:schemeClr val="accent1"/>
                </a:solidFill>
              </a:rPr>
              <a:t>Αποικοδομητές</a:t>
            </a:r>
          </a:p>
          <a:p>
            <a:pPr marL="822960" lvl="1" indent="-457200"/>
            <a:r>
              <a:rPr lang="el-GR" dirty="0">
                <a:solidFill>
                  <a:schemeClr val="tx1"/>
                </a:solidFill>
              </a:rPr>
              <a:t>Είναι ετερότροφοι οργανισμοί που τρέφονται με νεκρή οργανική ύλη:</a:t>
            </a:r>
          </a:p>
          <a:p>
            <a:pPr marL="1097280" lvl="2" indent="-457200"/>
            <a:r>
              <a:rPr lang="el-GR" dirty="0">
                <a:solidFill>
                  <a:schemeClr val="tx1"/>
                </a:solidFill>
              </a:rPr>
              <a:t>Φύλλα και καρποί </a:t>
            </a:r>
          </a:p>
          <a:p>
            <a:pPr marL="1097280" lvl="2" indent="-457200"/>
            <a:r>
              <a:rPr lang="el-GR" dirty="0">
                <a:solidFill>
                  <a:schemeClr val="tx1"/>
                </a:solidFill>
              </a:rPr>
              <a:t>Τρίχες και απεκκρίσεις</a:t>
            </a:r>
          </a:p>
          <a:p>
            <a:pPr marL="1097280" lvl="2" indent="-457200"/>
            <a:r>
              <a:rPr lang="el-GR" dirty="0">
                <a:solidFill>
                  <a:schemeClr val="tx1"/>
                </a:solidFill>
              </a:rPr>
              <a:t>Σώματα νεκρών οργανισμών</a:t>
            </a:r>
          </a:p>
          <a:p>
            <a:pPr marL="822960" lvl="1" indent="-457200"/>
            <a:r>
              <a:rPr lang="el-GR" dirty="0">
                <a:solidFill>
                  <a:schemeClr val="tx1"/>
                </a:solidFill>
              </a:rPr>
              <a:t>Μετατρέπουν την οργανική ύλη σε ανόργανη, επιτρέποντας την </a:t>
            </a:r>
            <a:r>
              <a:rPr lang="el-GR" dirty="0" err="1">
                <a:solidFill>
                  <a:schemeClr val="tx1"/>
                </a:solidFill>
              </a:rPr>
              <a:t>επανα</a:t>
            </a:r>
            <a:r>
              <a:rPr lang="el-GR" dirty="0">
                <a:solidFill>
                  <a:schemeClr val="tx1"/>
                </a:solidFill>
              </a:rPr>
              <a:t>-χρησιμοποίησή της από τα φυτά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Αβιοτικοί Παράγοντες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386160" cy="349289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dirty="0"/>
              <a:t>Εκτός από την ενέργεια, οι οργανισμοί, και κατά συνέπεια τα </a:t>
            </a:r>
            <a:r>
              <a:rPr lang="el-GR" dirty="0" err="1"/>
              <a:t>οικο</a:t>
            </a:r>
            <a:r>
              <a:rPr lang="el-GR" dirty="0"/>
              <a:t>-συστήματα, χρειάζονται κάποιες βασικές ανόργανες πρώτες ύλες: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l-GR" dirty="0"/>
              <a:t>Νερό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l-GR" dirty="0"/>
              <a:t>Πηγή άνθρακα (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l-GR" dirty="0"/>
              <a:t> ή οργανικές ενώσεις)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l-GR" dirty="0"/>
              <a:t>Ιχνοστοιχεία (άζωτο, θείο, μεταλλικά ιόντα, κ.λπ.)</a:t>
            </a:r>
          </a:p>
          <a:p>
            <a:pPr>
              <a:lnSpc>
                <a:spcPct val="110000"/>
              </a:lnSpc>
              <a:spcBef>
                <a:spcPts val="900"/>
              </a:spcBef>
            </a:pPr>
            <a:r>
              <a:rPr lang="el-GR" dirty="0"/>
              <a:t>Οι αβιοτικοί αυτοί παράγοντες βρίσκονται σε συνεχή </a:t>
            </a:r>
            <a:r>
              <a:rPr lang="el-GR" dirty="0" err="1"/>
              <a:t>αλληλεπί</a:t>
            </a:r>
            <a:r>
              <a:rPr lang="el-GR" dirty="0"/>
              <a:t>-</a:t>
            </a:r>
            <a:r>
              <a:rPr lang="el-GR" dirty="0" err="1"/>
              <a:t>δραση</a:t>
            </a:r>
            <a:r>
              <a:rPr lang="el-GR" dirty="0"/>
              <a:t> με τους βιοτικούς, καθορίζοντας τη φύση και λειτουργία του οικοσυστήματος: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l-GR" sz="2300" dirty="0"/>
              <a:t>Τα ιχνοστοιχεία βρίσκονται σε περιορισμένες ποσότητες στο φυσικό περιβάλλον και πρέπει να ανακυκλώνονται ώστε να είναι συνεχώς διαθέσιμα (ρόλος αποικοδομητών)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l-GR" sz="2300" dirty="0"/>
              <a:t>Η διαθεσιμότητα του νερού καθορίζει τον αριθμό, την ποικιλία και τις σχέσεις των ζωντανών οργανισμών σε ένα οικοσύστημα: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l-GR" dirty="0"/>
              <a:t>Αυξημένη βροχόπτωση οδηγεί σε αύξηση του αριθμού των φυτών που οδηγεί σε αύξηση του αριθμού των ζώων σε μια περιοχή.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Ισορροπία Οικοσυστημάτων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936376"/>
            <a:ext cx="7072362" cy="3564330"/>
          </a:xfrm>
        </p:spPr>
        <p:txBody>
          <a:bodyPr>
            <a:noAutofit/>
          </a:bodyPr>
          <a:lstStyle/>
          <a:p>
            <a:r>
              <a:rPr lang="el-GR" sz="1900" dirty="0"/>
              <a:t>Οι βιοτικοί και αβιοτικοί παράγοντες ενός </a:t>
            </a:r>
            <a:r>
              <a:rPr lang="el-GR" sz="1900" dirty="0" err="1"/>
              <a:t>οικοσυστή</a:t>
            </a:r>
            <a:r>
              <a:rPr lang="el-GR" sz="1900" dirty="0"/>
              <a:t>-</a:t>
            </a:r>
            <a:r>
              <a:rPr lang="el-GR" sz="1900" dirty="0" err="1"/>
              <a:t>ματος</a:t>
            </a:r>
            <a:r>
              <a:rPr lang="el-GR" sz="1900" dirty="0"/>
              <a:t> βρίσκονται συνεχώς σε ισορροπία μεταξύ τους.</a:t>
            </a:r>
          </a:p>
          <a:p>
            <a:r>
              <a:rPr lang="el-GR" sz="1900" dirty="0"/>
              <a:t>Η ισορροπία αυτή δεν είναι αποτέλεσμα στατικότητας των οικοσυστημάτων, αλλά παρουσίας μηχανισμών αυτορρύθμισης:</a:t>
            </a:r>
          </a:p>
          <a:p>
            <a:pPr lvl="1">
              <a:buSzPct val="100000"/>
              <a:buFont typeface="Wingdings" pitchFamily="2" charset="2"/>
              <a:buChar char=""/>
            </a:pPr>
            <a:r>
              <a:rPr lang="el-GR" sz="1800" dirty="0"/>
              <a:t> Το οικοσύστημα διατηρεί την ισορροπία του παρά τις συνεχείς ποσοτικές και ποιοτικές μεταβολές των </a:t>
            </a:r>
            <a:r>
              <a:rPr lang="el-GR" sz="1800" dirty="0" err="1"/>
              <a:t>παρα</a:t>
            </a:r>
            <a:r>
              <a:rPr lang="el-GR" sz="1800" dirty="0"/>
              <a:t>-</a:t>
            </a:r>
            <a:r>
              <a:rPr lang="el-GR" sz="1800" dirty="0" err="1"/>
              <a:t>γόντων</a:t>
            </a:r>
            <a:r>
              <a:rPr lang="el-GR" sz="1800" dirty="0"/>
              <a:t> του και των σχέσεών τους.</a:t>
            </a:r>
          </a:p>
          <a:p>
            <a:pPr lvl="1"/>
            <a:r>
              <a:rPr lang="el-GR" sz="1600" u="sng" dirty="0"/>
              <a:t>Παράδειγμα</a:t>
            </a:r>
            <a:r>
              <a:rPr lang="el-GR" sz="1600" dirty="0"/>
              <a:t>: Σε ένα λιβάδι στο οποίο το διαθέσιμο γρασίδι υποστηρίζει ένα αριθμό  κατσικιών εκδηλώνεται πυρκαγιά: </a:t>
            </a:r>
            <a:br>
              <a:rPr lang="el-GR" sz="1600" dirty="0"/>
            </a:br>
            <a:r>
              <a:rPr lang="el-GR" sz="1600" dirty="0"/>
              <a:t>Με τη μείωση του διαθέσιμου γρασιδιού θα μειωθεί και ο αριθμός των κατσικιών , οδηγώντας σε μια νέα ισορροπία.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Ισορροπία και Ποικιλότητα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936376"/>
            <a:ext cx="7715304" cy="356433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5000"/>
              </a:lnSpc>
            </a:pPr>
            <a:r>
              <a:rPr lang="el-GR" sz="2700" dirty="0"/>
              <a:t>Η ποικιλότητα ενός οικοσυστήματος εξαρτάται από τον αριθμό των διαφορετικών ειδών που ζουν σε αυτό.</a:t>
            </a:r>
          </a:p>
          <a:p>
            <a:pPr>
              <a:lnSpc>
                <a:spcPct val="105000"/>
              </a:lnSpc>
            </a:pPr>
            <a:r>
              <a:rPr lang="el-GR" sz="2600" dirty="0"/>
              <a:t> </a:t>
            </a:r>
            <a:r>
              <a:rPr lang="el-GR" sz="2100" dirty="0"/>
              <a:t>Αν και στη μηχανική τα απλά συστήματα είναι πιο σταθερά, στη βιολογία </a:t>
            </a:r>
            <a:br>
              <a:rPr lang="el-GR" sz="2100" dirty="0"/>
            </a:br>
            <a:r>
              <a:rPr lang="el-GR" sz="2700" dirty="0"/>
              <a:t>η ποικιλότητα ενισχύει τη σταθερότητα ενός οικοσυστήματος</a:t>
            </a:r>
          </a:p>
          <a:p>
            <a:pPr lvl="1">
              <a:lnSpc>
                <a:spcPct val="105000"/>
              </a:lnSpc>
            </a:pPr>
            <a:r>
              <a:rPr lang="el-GR" sz="2400" dirty="0"/>
              <a:t>Μεγαλύτερη ποικιλότητα (ποικιλία οργανισμών) σημαίνει μεγαλύτερη ποικιλία σχέσεων, που επιτρέπει την παρουσία πολλαπλών μηχανισμών αυτορρύθμισης. </a:t>
            </a:r>
            <a:r>
              <a:rPr lang="el-GR" sz="2400" i="1" u="sng" dirty="0"/>
              <a:t>Παράδειγμα:</a:t>
            </a:r>
          </a:p>
          <a:p>
            <a:pPr lvl="2">
              <a:lnSpc>
                <a:spcPct val="105000"/>
              </a:lnSpc>
            </a:pPr>
            <a:r>
              <a:rPr lang="el-GR" sz="2300" dirty="0"/>
              <a:t>Μικρός αριθμός ειδών σημαίνει περιορισμένο αριθμό τροφικών σχέσεων: αν ο πληθυσμός ενός είδους μειωθεί σημαντικά ή εξαφανιστεί, οι οργανισμοί που βασίζονται τροφικά σε αυτόν θα έχουν σημαντικό πρόβλημα</a:t>
            </a:r>
          </a:p>
          <a:p>
            <a:pPr lvl="2">
              <a:lnSpc>
                <a:spcPct val="105000"/>
              </a:lnSpc>
            </a:pPr>
            <a:r>
              <a:rPr lang="el-GR" sz="2300" dirty="0"/>
              <a:t>Μεγάλη ποικιλία ειδών σημαίνει πολλές εναλλακτικές πηγές τροφής για το κάθε οργανισμό: έλλειψη μίας πηγής (ενός είδους) δε δεν απειλεί σημαντικά τα είδη που τη χρησιμοποιούν.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Άνθρωπος και Περιβάλλον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l-GR" dirty="0"/>
              <a:t>. Ροή Ενέργειας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σχέσεις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6957532" cy="3421453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900"/>
              </a:spcBef>
            </a:pPr>
            <a:r>
              <a:rPr lang="el-GR" dirty="0"/>
              <a:t>Με εξαίρεση τους παραγωγούς, οι υπόλοιποι οργανισμοί ενός οικοσυστήματος εξασφαλίζουν την </a:t>
            </a:r>
            <a:r>
              <a:rPr lang="el-GR" b="1" dirty="0"/>
              <a:t>ενέργεια</a:t>
            </a:r>
            <a:r>
              <a:rPr lang="el-GR" dirty="0"/>
              <a:t> που χρειάζονται μέσω της </a:t>
            </a:r>
            <a:r>
              <a:rPr lang="el-GR" b="1" dirty="0"/>
              <a:t>τροφής</a:t>
            </a:r>
            <a:r>
              <a:rPr lang="el-GR" dirty="0"/>
              <a:t> τους.</a:t>
            </a:r>
          </a:p>
          <a:p>
            <a:pPr>
              <a:spcBef>
                <a:spcPts val="900"/>
              </a:spcBef>
            </a:pPr>
            <a:r>
              <a:rPr lang="el-GR" dirty="0"/>
              <a:t>Κάθε οργανισμός στο οικοσύστημα </a:t>
            </a:r>
            <a:r>
              <a:rPr lang="el-GR" b="1" dirty="0"/>
              <a:t>εξαρτάται</a:t>
            </a:r>
            <a:r>
              <a:rPr lang="el-GR" dirty="0"/>
              <a:t> από τους οργανισμούς που χρησιμοποιεί για τροφή</a:t>
            </a:r>
          </a:p>
          <a:p>
            <a:pPr>
              <a:spcBef>
                <a:spcPts val="900"/>
              </a:spcBef>
            </a:pPr>
            <a:r>
              <a:rPr lang="el-GR" dirty="0"/>
              <a:t>Η </a:t>
            </a:r>
            <a:r>
              <a:rPr lang="el-GR" b="1" dirty="0"/>
              <a:t>ροή της ενέργειας </a:t>
            </a:r>
            <a:r>
              <a:rPr lang="el-GR" dirty="0"/>
              <a:t>σε κάθε οικοσύστημα ακολουθεί τα μονοπάτια των τροφικών σχέσεων</a:t>
            </a:r>
          </a:p>
          <a:p>
            <a:pPr>
              <a:spcBef>
                <a:spcPts val="900"/>
              </a:spcBef>
            </a:pPr>
            <a:r>
              <a:rPr lang="el-GR" dirty="0"/>
              <a:t>Οι τροφικές σχέσεις μεταξύ οργανισμών μπορούν να μελετηθούν </a:t>
            </a:r>
            <a:r>
              <a:rPr lang="el-GR" b="1" dirty="0"/>
              <a:t>ποιοτικά</a:t>
            </a:r>
            <a:r>
              <a:rPr lang="el-GR" dirty="0"/>
              <a:t> και </a:t>
            </a:r>
            <a:r>
              <a:rPr lang="el-GR" b="1" dirty="0"/>
              <a:t>ποσοτικά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Ποιοτικές Τροφικές Σχέσεις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928806"/>
            <a:ext cx="7215238" cy="3286148"/>
          </a:xfrm>
        </p:spPr>
        <p:txBody>
          <a:bodyPr>
            <a:normAutofit fontScale="92500"/>
          </a:bodyPr>
          <a:lstStyle/>
          <a:p>
            <a:pPr>
              <a:lnSpc>
                <a:spcPct val="105000"/>
              </a:lnSpc>
            </a:pPr>
            <a:r>
              <a:rPr lang="el-GR" dirty="0"/>
              <a:t>Στην ποιοτική προσέγγιση των τροφικών σχέσεων μελετάμε τα μονοπάτια που ακολουθεί η ροή ενέργειας σε ένα οικοσύστημα.</a:t>
            </a:r>
          </a:p>
          <a:p>
            <a:pPr>
              <a:lnSpc>
                <a:spcPct val="105000"/>
              </a:lnSpc>
            </a:pPr>
            <a:r>
              <a:rPr lang="el-GR" dirty="0"/>
              <a:t>Η θεμελιώδης μονάδα μελέτης είναι ένα ζεύγος ειδών που συνδέονται με σχέση θηρευτή-θηράματος (καταναλωτή-καταναλισκόμενου).</a:t>
            </a:r>
          </a:p>
          <a:p>
            <a:pPr>
              <a:lnSpc>
                <a:spcPct val="105000"/>
              </a:lnSpc>
            </a:pPr>
            <a:r>
              <a:rPr lang="el-GR" dirty="0"/>
              <a:t>Μια αλυσίδα διαδοχικών σχέσεων θηρευτή-θηράματος ονομάζεται </a:t>
            </a:r>
            <a:r>
              <a:rPr lang="el-GR" b="1" dirty="0"/>
              <a:t>τροφική αλυσίδα</a:t>
            </a:r>
            <a:r>
              <a:rPr lang="el-GR" dirty="0"/>
              <a:t> (εικ.2.5).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56387"/>
            <a:ext cx="7314724" cy="952500"/>
          </a:xfrm>
        </p:spPr>
        <p:txBody>
          <a:bodyPr>
            <a:normAutofit/>
          </a:bodyPr>
          <a:lstStyle/>
          <a:p>
            <a:r>
              <a:rPr lang="el-GR" dirty="0"/>
              <a:t>Τροφικά Πλέγματα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928806"/>
            <a:ext cx="7500990" cy="3564330"/>
          </a:xfrm>
        </p:spPr>
        <p:txBody>
          <a:bodyPr>
            <a:normAutofit fontScale="92500" lnSpcReduction="20000"/>
          </a:bodyPr>
          <a:lstStyle/>
          <a:p>
            <a:pPr marL="342900" lvl="1">
              <a:lnSpc>
                <a:spcPct val="105000"/>
              </a:lnSpc>
            </a:pPr>
            <a:r>
              <a:rPr lang="el-GR" dirty="0"/>
              <a:t>Σε ένα οικοσύστημα, κάθε είδος οργανισμού τρέφεται με αρκετά διαφορετικά είδη και με τη σειρά του αποτελεί τροφή για πολλά άλλα.</a:t>
            </a:r>
          </a:p>
          <a:p>
            <a:pPr marL="617220" lvl="2">
              <a:lnSpc>
                <a:spcPct val="105000"/>
              </a:lnSpc>
              <a:buSzPct val="100000"/>
              <a:buFont typeface="Wingdings" pitchFamily="2" charset="2"/>
              <a:buChar char=""/>
            </a:pPr>
            <a:r>
              <a:rPr lang="el-GR" dirty="0"/>
              <a:t>Το σύνολο των τροφικών σχέσεων ενός οικοσυστήματος σχηματίζει ένα πολύπλοκο δίκτυο.</a:t>
            </a:r>
          </a:p>
          <a:p>
            <a:pPr marL="342900" lvl="1">
              <a:lnSpc>
                <a:spcPct val="105000"/>
              </a:lnSpc>
            </a:pPr>
            <a:r>
              <a:rPr lang="el-GR" dirty="0"/>
              <a:t>Κάθε γραμμικό μονοπάτι του δικτύου αποτελεί μια τροφική αλυσίδα</a:t>
            </a:r>
          </a:p>
          <a:p>
            <a:pPr marL="617220" lvl="2">
              <a:lnSpc>
                <a:spcPct val="105000"/>
              </a:lnSpc>
              <a:buSzPct val="100000"/>
              <a:buFont typeface="Wingdings" pitchFamily="2" charset="2"/>
              <a:buChar char=""/>
            </a:pPr>
            <a:r>
              <a:rPr lang="el-GR" dirty="0"/>
              <a:t>Το τροφικό δίκτυο αποτελείται από ένα μεγάλο αριθμό διαπλεγμένων τροφικών αλυσίδων.</a:t>
            </a:r>
          </a:p>
          <a:p>
            <a:pPr marL="342900" lvl="1">
              <a:lnSpc>
                <a:spcPct val="105000"/>
              </a:lnSpc>
            </a:pPr>
            <a:r>
              <a:rPr lang="el-GR" dirty="0"/>
              <a:t>Η γραφική απεικόνιση του δικτύου των τροφικών σχέσεων ενός οικοσυστήματος ονομάζεται </a:t>
            </a:r>
            <a:r>
              <a:rPr lang="el-GR" b="1" dirty="0"/>
              <a:t>τροφικό πλέγμα</a:t>
            </a:r>
            <a:r>
              <a:rPr lang="en-US" dirty="0"/>
              <a:t> (</a:t>
            </a:r>
            <a:r>
              <a:rPr lang="el-GR" dirty="0" err="1"/>
              <a:t>εικ</a:t>
            </a:r>
            <a:r>
              <a:rPr lang="el-GR" dirty="0"/>
              <a:t>. 2.6)</a:t>
            </a:r>
            <a:endParaRPr lang="el-GR" b="1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Έννοια της Οικολογίας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43492" y="1936376"/>
            <a:ext cx="7314722" cy="33500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>
                <a:solidFill>
                  <a:schemeClr val="accent1"/>
                </a:solidFill>
              </a:rPr>
              <a:t>Οικολογία είναι η επιστήμη που μελετά τις σχέσεις των οργανισμών με το περιβάλλον τους</a:t>
            </a:r>
          </a:p>
          <a:p>
            <a:r>
              <a:rPr lang="el-GR" dirty="0"/>
              <a:t>Οργανισμοί και περιβάλλον βρίσκονται σε διαρκή αλληλεπίδραση:</a:t>
            </a:r>
          </a:p>
          <a:p>
            <a:pPr lvl="1"/>
            <a:r>
              <a:rPr lang="el-GR" dirty="0"/>
              <a:t>Οι οργανισμοί ζουν και αναπαράγονται στο περιβάλλον</a:t>
            </a:r>
          </a:p>
          <a:p>
            <a:pPr lvl="1"/>
            <a:r>
              <a:rPr lang="el-GR" dirty="0"/>
              <a:t>Το περιβάλλον διαμορφώνεται από τους οργανισμούς (ιδιαίτερα τον άνθρωπο).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Δομή Τροφικού Πλέγματος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100408" cy="3492892"/>
          </a:xfrm>
        </p:spPr>
        <p:txBody>
          <a:bodyPr>
            <a:normAutofit fontScale="85000" lnSpcReduction="20000"/>
          </a:bodyPr>
          <a:lstStyle/>
          <a:p>
            <a:pPr marL="342900" lvl="1">
              <a:lnSpc>
                <a:spcPct val="105000"/>
              </a:lnSpc>
            </a:pPr>
            <a:r>
              <a:rPr lang="el-GR" dirty="0"/>
              <a:t>Κάθε είδος οργανισμών αποτελεί ένα αναπόσπαστο τμήμα του τροφικού πλέγματος του οικοσυστήματος. </a:t>
            </a:r>
          </a:p>
          <a:p>
            <a:pPr marL="342900" lvl="1">
              <a:lnSpc>
                <a:spcPct val="105000"/>
              </a:lnSpc>
              <a:buSzPct val="100000"/>
              <a:buFont typeface="Wingdings" pitchFamily="2" charset="2"/>
              <a:buChar char=""/>
            </a:pPr>
            <a:r>
              <a:rPr lang="el-GR" dirty="0"/>
              <a:t>Εξαφάνιση ή απλά σημαντική μείωση του πληθυσμού ενός είδους (χ) έχει σημαντικές επιπτώσεις για πολλά άλλα είδη και τελικά για όλο το οικοσύστημα:</a:t>
            </a:r>
          </a:p>
          <a:p>
            <a:pPr marL="617220" lvl="2">
              <a:lnSpc>
                <a:spcPct val="105000"/>
              </a:lnSpc>
              <a:buSzPct val="100000"/>
              <a:buFont typeface="Wingdings" pitchFamily="2" charset="2"/>
              <a:buChar char=""/>
            </a:pPr>
            <a:r>
              <a:rPr lang="el-GR" sz="2100" dirty="0"/>
              <a:t>Θα μειωθεί ο τοπικός πληθυσμός των ειδών που εξαρτώνται τροφικά, σε κάποιο βαθμό, άμεσα ή έμμεσα από το χ, λόγω μετανάστευσης ή λιμοκτονίας</a:t>
            </a:r>
          </a:p>
          <a:p>
            <a:pPr marL="617220" lvl="2">
              <a:lnSpc>
                <a:spcPct val="105000"/>
              </a:lnSpc>
              <a:buSzPct val="100000"/>
              <a:buFont typeface="Wingdings" pitchFamily="2" charset="2"/>
              <a:buChar char=""/>
            </a:pPr>
            <a:r>
              <a:rPr lang="el-GR" sz="2100" dirty="0"/>
              <a:t>Θα μειωθεί ο πληθυσμός των ειδών που αποτελούν εναλλακτικές πηγές τροφής για τους οργανισμούς που βασίζονταν στο χ, λόγω αυξημένης θήρευσης.</a:t>
            </a:r>
          </a:p>
          <a:p>
            <a:pPr marL="617220" lvl="2">
              <a:lnSpc>
                <a:spcPct val="105000"/>
              </a:lnSpc>
              <a:buSzPct val="100000"/>
              <a:buFont typeface="Wingdings" pitchFamily="2" charset="2"/>
              <a:buChar char=""/>
            </a:pPr>
            <a:r>
              <a:rPr lang="el-GR" sz="2100" dirty="0"/>
              <a:t>Θα αυξηθεί ο τοπικός πληθυσμός όλων των ειδών που κατανάλωνε το είδος χ, λόγω μειωμένης θήρευσης.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Ποσοτικές Τροφικές Σχέσεις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936376"/>
            <a:ext cx="7671912" cy="3564330"/>
          </a:xfrm>
        </p:spPr>
        <p:txBody>
          <a:bodyPr>
            <a:noAutofit/>
          </a:bodyPr>
          <a:lstStyle/>
          <a:p>
            <a:r>
              <a:rPr lang="el-GR" sz="1800" dirty="0"/>
              <a:t>Οι οργανισμοί ενός τροφικού πλέγματος μπορούν να διακριθούν σε </a:t>
            </a:r>
            <a:r>
              <a:rPr lang="el-GR" sz="1800" b="1" dirty="0"/>
              <a:t>τροφικά επίπεδα</a:t>
            </a:r>
            <a:r>
              <a:rPr lang="el-GR" sz="1800" dirty="0"/>
              <a:t> (διαφορετικά χρώματα </a:t>
            </a:r>
            <a:r>
              <a:rPr lang="el-GR" sz="1800" dirty="0" err="1"/>
              <a:t>εικ</a:t>
            </a:r>
            <a:r>
              <a:rPr lang="el-GR" sz="1800" dirty="0"/>
              <a:t>. 2.6)</a:t>
            </a:r>
          </a:p>
          <a:p>
            <a:r>
              <a:rPr lang="el-GR" sz="1800" dirty="0"/>
              <a:t>Οι οργανισμοί κάθε τροφικού επιπέδου αποτελούν τροφή για τους οργανισμούς του αμέσως ανώτερου επιπέδου:</a:t>
            </a:r>
          </a:p>
          <a:p>
            <a:pPr lvl="1"/>
            <a:r>
              <a:rPr lang="el-GR" sz="1600" dirty="0"/>
              <a:t>Οι παραγωγοί αποτελούν το πρώτο τροφικό επίπεδο</a:t>
            </a:r>
          </a:p>
          <a:p>
            <a:pPr lvl="1"/>
            <a:r>
              <a:rPr lang="el-GR" sz="1600" dirty="0"/>
              <a:t>Οι καταναλωτές πρώτης τάξης αποτελούν το δεύτερο τροφικό επίπεδο</a:t>
            </a:r>
          </a:p>
          <a:p>
            <a:pPr lvl="1"/>
            <a:r>
              <a:rPr lang="el-GR" sz="1600" dirty="0"/>
              <a:t>Οι καταναλωτές δεύτερης τάξης αποτελούν το τρίτο τροφικό επίπεδο</a:t>
            </a:r>
          </a:p>
          <a:p>
            <a:pPr lvl="1"/>
            <a:r>
              <a:rPr lang="el-GR" sz="1600" dirty="0"/>
              <a:t>Οι καταναλωτές τρίτης τάξης αποτελούν το τέταρτο τροφικό επίπεδο</a:t>
            </a:r>
          </a:p>
          <a:p>
            <a:r>
              <a:rPr lang="el-GR" sz="1800" dirty="0"/>
              <a:t>Στην ποσοτική μελέτη των τροφικών σχέσεων μελετούμε το ποσό της ενέργειας που περιέχεται σε κάθε τροφικό επίπεδο, και το ποσοστό που μεταφέρεται από επίπεδο σε επίπεδο.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85798"/>
            <a:ext cx="7024744" cy="952500"/>
          </a:xfrm>
        </p:spPr>
        <p:txBody>
          <a:bodyPr/>
          <a:lstStyle/>
          <a:p>
            <a:r>
              <a:rPr lang="el-GR" dirty="0"/>
              <a:t>Τροφικές Πυραμίδες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857368"/>
            <a:ext cx="7572428" cy="3635768"/>
          </a:xfrm>
        </p:spPr>
        <p:txBody>
          <a:bodyPr>
            <a:noAutofit/>
          </a:bodyPr>
          <a:lstStyle/>
          <a:p>
            <a:r>
              <a:rPr lang="el-GR" sz="1800" dirty="0"/>
              <a:t>Η σχηματική αναπαράσταση των τροφικών επιπέδων ενός οικοσυστήματος ονομάζεται </a:t>
            </a:r>
            <a:r>
              <a:rPr lang="el-GR" sz="1800" b="1" dirty="0"/>
              <a:t>τροφική πυραμίδα </a:t>
            </a:r>
            <a:r>
              <a:rPr lang="el-GR" sz="1800" dirty="0"/>
              <a:t>(</a:t>
            </a:r>
            <a:r>
              <a:rPr lang="el-GR" sz="1800" dirty="0" err="1"/>
              <a:t>εικ</a:t>
            </a:r>
            <a:r>
              <a:rPr lang="el-GR" sz="1800" dirty="0"/>
              <a:t>. 2.7).</a:t>
            </a:r>
          </a:p>
          <a:p>
            <a:r>
              <a:rPr lang="el-GR" sz="1800" dirty="0"/>
              <a:t>Τροφικές πυραμίδες μπορούν να κατασκευαστούν με βάση:</a:t>
            </a:r>
          </a:p>
          <a:p>
            <a:pPr lvl="1"/>
            <a:r>
              <a:rPr lang="el-GR" sz="1700" dirty="0"/>
              <a:t>Το ποσό της δεσμευμένης ενέργειας στο </a:t>
            </a:r>
            <a:r>
              <a:rPr lang="el-GR" sz="1700" i="1" dirty="0"/>
              <a:t>σύνολο</a:t>
            </a:r>
            <a:r>
              <a:rPr lang="el-GR" sz="1700" dirty="0"/>
              <a:t> των οργανισμών κάθε τροφικού επιπέδου (πυραμίδα </a:t>
            </a:r>
            <a:r>
              <a:rPr lang="el-GR" sz="1700" b="1" dirty="0"/>
              <a:t>ενέργειας</a:t>
            </a:r>
            <a:r>
              <a:rPr lang="el-GR" sz="1700" dirty="0"/>
              <a:t>)</a:t>
            </a:r>
          </a:p>
          <a:p>
            <a:pPr lvl="1"/>
            <a:r>
              <a:rPr lang="el-GR" sz="1700" dirty="0"/>
              <a:t>Το ποσό της ξηρής μάζας των οργανισμών ανά μονάδα επιφάνειας σε κάθε επίπεδο (πυραμίδα </a:t>
            </a:r>
            <a:r>
              <a:rPr lang="el-GR" sz="1700" b="1" dirty="0"/>
              <a:t>βιομάζας</a:t>
            </a:r>
            <a:r>
              <a:rPr lang="el-GR" sz="1700" dirty="0"/>
              <a:t>)</a:t>
            </a:r>
          </a:p>
          <a:p>
            <a:pPr lvl="1"/>
            <a:r>
              <a:rPr lang="el-GR" sz="1700" dirty="0"/>
              <a:t>Το αθροιστικό μέγεθος των πληθυσμών των ειδών κάθε τροφικού επιπέδου (πυραμίδα </a:t>
            </a:r>
            <a:r>
              <a:rPr lang="el-GR" sz="1700" b="1" dirty="0"/>
              <a:t>πληθυσμού</a:t>
            </a:r>
            <a:r>
              <a:rPr lang="el-GR" sz="1700" dirty="0"/>
              <a:t>)</a:t>
            </a:r>
          </a:p>
          <a:p>
            <a:r>
              <a:rPr lang="el-GR" sz="1800" dirty="0"/>
              <a:t>Το εμβαδό κάθε ορθογωνίου που συμβολίζει ένα τροφικό επίπεδο σε μια τροφική πυραμίδα είναι ανάλογο του μεγέθους της εξεταζόμενης μεταβλητής (ενέργεια, βιομάζα, ή πληθυσμός).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42922"/>
            <a:ext cx="7024744" cy="1165965"/>
          </a:xfrm>
        </p:spPr>
        <p:txBody>
          <a:bodyPr>
            <a:normAutofit fontScale="90000"/>
          </a:bodyPr>
          <a:lstStyle/>
          <a:p>
            <a:r>
              <a:rPr lang="el-GR" dirty="0"/>
              <a:t>Ενεργειακή Αποδοτικότητα Τροφικών Σχέσεων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000" y="1908000"/>
            <a:ext cx="7815404" cy="3685804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Η ενέργεια που περιέχεται σε κάθε τροφικό επίπεδο περνάει στο επόμενο τροφικό επίπεδο με τη μορφή χημικής ενέργειας που περιέχεται στην τροφή.</a:t>
            </a:r>
          </a:p>
          <a:p>
            <a:r>
              <a:rPr lang="el-GR" dirty="0"/>
              <a:t>Έχει υπολογιστεί ότι μόνο περίπου το </a:t>
            </a:r>
            <a:r>
              <a:rPr lang="el-GR" b="1" dirty="0"/>
              <a:t>10%</a:t>
            </a:r>
            <a:r>
              <a:rPr lang="el-GR" dirty="0"/>
              <a:t> της ολικής ενέργειας κάθε τροφικού επιπέδου περνάει στο επόμενο, καθώς:</a:t>
            </a:r>
          </a:p>
          <a:p>
            <a:pPr lvl="1"/>
            <a:r>
              <a:rPr lang="el-GR" sz="2300" dirty="0"/>
              <a:t>Μέρος της χημικής ενέργειας της τροφής μετατρέπεται σε μη αξιοποιήσιμες μορφές,</a:t>
            </a:r>
          </a:p>
          <a:p>
            <a:pPr lvl="2"/>
            <a:r>
              <a:rPr lang="el-GR" sz="2200" dirty="0"/>
              <a:t>π.χ. κατά την κυτταρική αναπνοή, μέρος της ενέργειας μετατρέπεται σε θερμότητα που χάνεται στο περιβάλλον</a:t>
            </a:r>
          </a:p>
          <a:p>
            <a:pPr lvl="1"/>
            <a:r>
              <a:rPr lang="el-GR" sz="2300" dirty="0"/>
              <a:t>Μέρος της οργανικής ύλης που καταναλώνεται ως τροφή αποβάλλεται με τις απεκκρίσεις (ούρα, κόπρανα)</a:t>
            </a:r>
          </a:p>
          <a:p>
            <a:pPr lvl="1"/>
            <a:r>
              <a:rPr lang="el-GR" sz="2300" dirty="0"/>
              <a:t>Ορισμένα μέρη των οργανισμών δεν καταναλώνονται (π.χ. κόκκαλα ζώων, κορμοί δέντρων, κ.λπ.)</a:t>
            </a:r>
          </a:p>
          <a:p>
            <a:pPr lvl="1"/>
            <a:r>
              <a:rPr lang="el-GR" sz="2300" dirty="0"/>
              <a:t>Μέρος των οργανισμών πεθαίνουν.</a:t>
            </a:r>
          </a:p>
          <a:p>
            <a:pPr lvl="1"/>
            <a:r>
              <a:rPr lang="el-GR" sz="2300" dirty="0"/>
              <a:t>Η νεκρή οργανική ύλη (απεκκρίσεις &amp; πτώματα) αποικοδομείται.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Σχήματα Πυραμίδων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529036" cy="349289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5000"/>
              </a:lnSpc>
            </a:pPr>
            <a:r>
              <a:rPr lang="el-GR" dirty="0"/>
              <a:t>Το πυραμιδοειδές σχήμα μιας πυραμίδας </a:t>
            </a:r>
            <a:r>
              <a:rPr lang="el-GR" b="1" dirty="0"/>
              <a:t>ενέργειας</a:t>
            </a:r>
            <a:r>
              <a:rPr lang="el-GR" dirty="0"/>
              <a:t> οφείλεται στη χαμηλή ενεργειακή απόδοση (10%) των τροφικών σχέσεων.</a:t>
            </a:r>
          </a:p>
          <a:p>
            <a:pPr>
              <a:lnSpc>
                <a:spcPct val="105000"/>
              </a:lnSpc>
            </a:pPr>
            <a:r>
              <a:rPr lang="el-GR" dirty="0"/>
              <a:t>Οι πυραμίδες </a:t>
            </a:r>
            <a:r>
              <a:rPr lang="el-GR" b="1" dirty="0"/>
              <a:t>βιομάζας</a:t>
            </a:r>
            <a:r>
              <a:rPr lang="el-GR" dirty="0"/>
              <a:t> έχουν συνήθως παρόμοιο σχήμα, καθώς μείωση της διαθέσιμης ενέργειας οδηγεί σε μείωση της βιομάζας που μπορεί να συντεθεί σε κάθε επίπεδο.</a:t>
            </a:r>
          </a:p>
          <a:p>
            <a:pPr>
              <a:lnSpc>
                <a:spcPct val="105000"/>
              </a:lnSpc>
            </a:pPr>
            <a:r>
              <a:rPr lang="el-GR" dirty="0"/>
              <a:t>Οι πυραμίδες </a:t>
            </a:r>
            <a:r>
              <a:rPr lang="el-GR" b="1" dirty="0"/>
              <a:t>πληθυσμού</a:t>
            </a:r>
            <a:r>
              <a:rPr lang="el-GR" dirty="0"/>
              <a:t>, αν και φυσιολογικά αναμένεται να ακολουθούν το ίδιο μοτίβο, σε ορισμένες περιπτώσεις έχουν το ακριβώς αντίθετο σχήμα:</a:t>
            </a:r>
          </a:p>
          <a:p>
            <a:pPr lvl="1">
              <a:lnSpc>
                <a:spcPct val="105000"/>
              </a:lnSpc>
            </a:pPr>
            <a:r>
              <a:rPr lang="el-GR" dirty="0"/>
              <a:t>Στις </a:t>
            </a:r>
            <a:r>
              <a:rPr lang="el-GR" b="1" dirty="0"/>
              <a:t>παρασιτικές</a:t>
            </a:r>
            <a:r>
              <a:rPr lang="el-GR" dirty="0"/>
              <a:t> τροφικές σχέσεις, ένας οργανισμός μεγάλου μεγέθους μπορεί να υποστηρίζει τροφικά ένα μεγάλο αριθμό μικρότερων οργανισμών (παράδειγμα </a:t>
            </a:r>
            <a:r>
              <a:rPr lang="el-GR" dirty="0" err="1"/>
              <a:t>εικ</a:t>
            </a:r>
            <a:r>
              <a:rPr lang="el-GR" dirty="0"/>
              <a:t>. 2.8)</a:t>
            </a:r>
          </a:p>
          <a:p>
            <a:pPr lvl="1">
              <a:lnSpc>
                <a:spcPct val="105000"/>
              </a:lnSpc>
            </a:pPr>
            <a:r>
              <a:rPr lang="el-GR" dirty="0"/>
              <a:t>Σε αυτή την περίπτωση η πυραμίδα εμφανίζεται </a:t>
            </a:r>
            <a:r>
              <a:rPr lang="el-GR" b="1" dirty="0"/>
              <a:t>ανεστραμμένη</a:t>
            </a:r>
            <a:r>
              <a:rPr lang="el-GR" dirty="0"/>
              <a:t>.</a:t>
            </a:r>
            <a:endParaRPr lang="el-GR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4360"/>
            <a:ext cx="7024744" cy="1094527"/>
          </a:xfrm>
        </p:spPr>
        <p:txBody>
          <a:bodyPr>
            <a:normAutofit fontScale="90000"/>
          </a:bodyPr>
          <a:lstStyle/>
          <a:p>
            <a:r>
              <a:rPr lang="el-GR" dirty="0"/>
              <a:t>Πολυπλοκότητα </a:t>
            </a:r>
            <a:br>
              <a:rPr lang="el-GR" dirty="0"/>
            </a:br>
            <a:r>
              <a:rPr lang="el-GR" dirty="0"/>
              <a:t>Τροφικών Σχέσεων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2000244"/>
            <a:ext cx="7215238" cy="3421454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Αν και για τη διευκόλυνση της μελέτης του οικοσυστήματος κατατάσσουμε τους οργανισμούς σε τάξεις και επίπεδα, η πραγματικότητα είναι συχνά πιο πολύπλοκη:</a:t>
            </a:r>
          </a:p>
          <a:p>
            <a:pPr lvl="1"/>
            <a:r>
              <a:rPr lang="el-GR" dirty="0"/>
              <a:t>Πολλοί οργανισμοί είναι </a:t>
            </a:r>
            <a:r>
              <a:rPr lang="el-GR" b="1" dirty="0"/>
              <a:t>ταυτόχρονα</a:t>
            </a:r>
            <a:r>
              <a:rPr lang="el-GR" dirty="0"/>
              <a:t> φυτοφάγοι </a:t>
            </a:r>
            <a:br>
              <a:rPr lang="el-GR" dirty="0"/>
            </a:br>
            <a:r>
              <a:rPr lang="el-GR" dirty="0"/>
              <a:t>και σαρκοφάγοι και μπορούν να καταταχθούν σε πολλαπλά τροφικά επίπεδα (π.χ. άνθρωπος)</a:t>
            </a:r>
          </a:p>
          <a:p>
            <a:pPr lvl="1"/>
            <a:r>
              <a:rPr lang="el-GR" dirty="0"/>
              <a:t>Άλλοι οργανισμοί αλλάζουν τη διατροφή τους ανάλογα με την </a:t>
            </a:r>
            <a:r>
              <a:rPr lang="el-GR" b="1" dirty="0"/>
              <a:t>εποχή</a:t>
            </a:r>
            <a:r>
              <a:rPr lang="el-GR" dirty="0"/>
              <a:t> (π.χ. αλεπού).</a:t>
            </a:r>
          </a:p>
          <a:p>
            <a:pPr lvl="1"/>
            <a:r>
              <a:rPr lang="el-GR" dirty="0"/>
              <a:t>Κάποιοι οργανισμοί έχουν διαφορετική διατροφή σε διαφορετικά </a:t>
            </a:r>
            <a:r>
              <a:rPr lang="el-GR" b="1" dirty="0"/>
              <a:t>στάδια της ζωής </a:t>
            </a:r>
            <a:r>
              <a:rPr lang="el-GR" dirty="0"/>
              <a:t>τους (π.χ. βάτραχος)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Άνθρωπος και Περιβάλλον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l-GR" dirty="0"/>
              <a:t>. Βιογεωχημικοί κύκλοι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Ροή Ενέργειας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936377"/>
            <a:ext cx="7572428" cy="3135702"/>
          </a:xfrm>
        </p:spPr>
        <p:txBody>
          <a:bodyPr>
            <a:normAutofit fontScale="92500"/>
          </a:bodyPr>
          <a:lstStyle/>
          <a:p>
            <a:r>
              <a:rPr lang="el-GR" dirty="0"/>
              <a:t>Η ροή ενέργειας στα οικοσυστήματα είναι γραμμική: </a:t>
            </a:r>
          </a:p>
          <a:p>
            <a:pPr lvl="1"/>
            <a:r>
              <a:rPr lang="el-GR" dirty="0"/>
              <a:t>Από τους παραγωγούς, η ενέργεια ρέει στους καταναλωτές και τους αποικοδομητές μέσω των τροφικών σχέσεων </a:t>
            </a:r>
          </a:p>
          <a:p>
            <a:pPr lvl="1"/>
            <a:r>
              <a:rPr lang="el-GR" dirty="0"/>
              <a:t>Τελικά, όλη η ενέργεια επιστρέφει στο περιβάλλον με τη μορφή θερμότητας μέσω της κυτταρικής αναπνοής όλων των οργανισμών</a:t>
            </a:r>
          </a:p>
          <a:p>
            <a:pPr lvl="1"/>
            <a:r>
              <a:rPr lang="el-GR" dirty="0"/>
              <a:t>Η γραμμική αυτή ροή είναι δυνατή λόγω της συνεχούς εισροής ενέργειας από τον ήλιο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Ροή Ύλης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529036" cy="3421453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Η ροή της ύλης στα οικοσυστήματα είναι κυκλική:</a:t>
            </a:r>
          </a:p>
          <a:p>
            <a:pPr lvl="1"/>
            <a:r>
              <a:rPr lang="el-GR" dirty="0"/>
              <a:t>Εκτός από ενέργεια, οι ζωντανοί οργανισμοί χρειάζονται ορισμένα βασικά χημικά στοιχεία (</a:t>
            </a:r>
            <a:r>
              <a:rPr lang="en-US" dirty="0"/>
              <a:t>C, H, O, N, S, P) </a:t>
            </a:r>
            <a:r>
              <a:rPr lang="el-GR" dirty="0"/>
              <a:t>για να συνθέσουν τις χημικές ουσίες που χρειάζονται</a:t>
            </a:r>
            <a:r>
              <a:rPr lang="en-US" dirty="0"/>
              <a:t>.</a:t>
            </a:r>
          </a:p>
          <a:p>
            <a:pPr lvl="1"/>
            <a:r>
              <a:rPr lang="el-GR" dirty="0"/>
              <a:t>Οι διαθέσιμες ποσότητες αυτών των στοιχείων στη βιόσφαιρα είναι περιορισμένες, καθώς δεν υπάρχει καμία οδός διαρκούς εισροής ύλης αντίστοιχη του ήλιου (ελάχιστη εισροή από μετεωρίτες)</a:t>
            </a:r>
          </a:p>
          <a:p>
            <a:pPr lvl="1"/>
            <a:r>
              <a:rPr lang="el-GR" dirty="0"/>
              <a:t>Τα χημικά στοιχεία πρέπει να ανακυκλώνονται προκειμένου να είναι συνεχώς διαθέσιμα</a:t>
            </a:r>
          </a:p>
          <a:p>
            <a:pPr lvl="1"/>
            <a:r>
              <a:rPr lang="el-GR" dirty="0"/>
              <a:t>Οι κυκλικές πορείες των χημικών στοιχείων έχουν βιολογικές και γεωλογικές συνιστώσες και για αυτό ονομάζονται </a:t>
            </a:r>
            <a:r>
              <a:rPr lang="el-GR" b="1" dirty="0"/>
              <a:t>βιογεωχημικοί κύκλοι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6010275" algn="l"/>
              </a:tabLst>
            </a:pPr>
            <a:r>
              <a:rPr lang="el-GR" dirty="0"/>
              <a:t> Ο Κύκλος του Άνθρακα	</a:t>
            </a:r>
            <a:r>
              <a:rPr lang="el-GR" sz="1800" dirty="0"/>
              <a:t>(εικ.2.12)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671912" cy="349289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sz="2700" dirty="0"/>
              <a:t>O </a:t>
            </a:r>
            <a:r>
              <a:rPr lang="el-GR" sz="2700" dirty="0"/>
              <a:t>άνθρακας</a:t>
            </a:r>
            <a:r>
              <a:rPr lang="en-US" sz="2700" dirty="0"/>
              <a:t> </a:t>
            </a:r>
            <a:r>
              <a:rPr lang="el-GR" sz="2700" dirty="0"/>
              <a:t>είναι το βασικότερο στοιχείο όλων των οργανικών, και άρα όλων των βιολογικών μορίων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l-GR" sz="2700" dirty="0"/>
              <a:t>Ο κύκλος του άνθρακα συμβαδίζει για μεγάλο μέρος του με τη ροή της ενέργειας σε ένα οικοσύστημα, καθώς η ενέργεια ρέει μέσω των τροφικών σχέσεων με τη μορφή (οργανικών) ενώσεων του άνθρακα</a:t>
            </a:r>
          </a:p>
          <a:p>
            <a:pPr lvl="1">
              <a:lnSpc>
                <a:spcPct val="105000"/>
              </a:lnSpc>
              <a:spcBef>
                <a:spcPts val="600"/>
              </a:spcBef>
            </a:pPr>
            <a:r>
              <a:rPr lang="el-GR" sz="2600" dirty="0"/>
              <a:t>Ατμοσφαιρικό </a:t>
            </a:r>
            <a:r>
              <a:rPr lang="en-US" sz="2600" dirty="0"/>
              <a:t>CO</a:t>
            </a:r>
            <a:r>
              <a:rPr lang="en-US" sz="2600" baseline="-25000" dirty="0"/>
              <a:t>2</a:t>
            </a:r>
            <a:r>
              <a:rPr lang="el-GR" sz="2600" dirty="0"/>
              <a:t> </a:t>
            </a:r>
            <a:r>
              <a:rPr lang="el-GR" sz="2600" b="1" dirty="0"/>
              <a:t>δεσμεύεται</a:t>
            </a:r>
            <a:r>
              <a:rPr lang="el-GR" sz="2600" dirty="0"/>
              <a:t> από τους παραγωγούς σε χημικές ενώσεις με τη </a:t>
            </a:r>
            <a:r>
              <a:rPr lang="el-GR" sz="2600" b="1" dirty="0"/>
              <a:t>φωτοσύνθεση</a:t>
            </a:r>
          </a:p>
          <a:p>
            <a:pPr lvl="1">
              <a:lnSpc>
                <a:spcPct val="105000"/>
              </a:lnSpc>
              <a:spcBef>
                <a:spcPts val="600"/>
              </a:spcBef>
            </a:pPr>
            <a:r>
              <a:rPr lang="el-GR" sz="2600" dirty="0"/>
              <a:t>Μέρος των χημικών ενώσεων του άνθρακα μεταφέρεται μέσω των τροφικών αλυσίδων στους καταναλωτές όλων των τάξεων.</a:t>
            </a:r>
          </a:p>
          <a:p>
            <a:pPr lvl="1">
              <a:lnSpc>
                <a:spcPct val="105000"/>
              </a:lnSpc>
              <a:spcBef>
                <a:spcPts val="600"/>
              </a:spcBef>
            </a:pPr>
            <a:r>
              <a:rPr lang="el-GR" sz="2600" dirty="0"/>
              <a:t>Μέρος των χημικών ενώσεων του άνθρακα μεταφέρεται από τους παραγωγούς και τους καταναλωτές, μέσω της νεκρής οργανικής ύλης, στους αποικοδομητές.</a:t>
            </a:r>
          </a:p>
          <a:p>
            <a:pPr lvl="1">
              <a:lnSpc>
                <a:spcPct val="105000"/>
              </a:lnSpc>
              <a:spcBef>
                <a:spcPts val="600"/>
              </a:spcBef>
            </a:pPr>
            <a:r>
              <a:rPr lang="el-GR" sz="2600" dirty="0"/>
              <a:t>Ο άνθρακας των οργανικών ενώσεων </a:t>
            </a:r>
            <a:r>
              <a:rPr lang="el-GR" sz="2600" b="1" dirty="0"/>
              <a:t>επιστρέφει</a:t>
            </a:r>
            <a:r>
              <a:rPr lang="el-GR" sz="2600" dirty="0"/>
              <a:t> τελικά στην ατμό-</a:t>
            </a:r>
            <a:r>
              <a:rPr lang="el-GR" sz="2600" dirty="0" err="1"/>
              <a:t>σφαιρα </a:t>
            </a:r>
            <a:r>
              <a:rPr lang="el-GR" sz="2600" dirty="0"/>
              <a:t>ως </a:t>
            </a:r>
            <a:r>
              <a:rPr lang="en-US" sz="2600" dirty="0"/>
              <a:t>CO</a:t>
            </a:r>
            <a:r>
              <a:rPr lang="en-US" sz="2600" baseline="-25000" dirty="0"/>
              <a:t>2</a:t>
            </a:r>
            <a:r>
              <a:rPr lang="el-GR" sz="2600" dirty="0"/>
              <a:t>, με την </a:t>
            </a:r>
            <a:r>
              <a:rPr lang="el-GR" sz="2600" b="1" dirty="0"/>
              <a:t>κυτταρική αναπνοή </a:t>
            </a:r>
            <a:r>
              <a:rPr lang="el-GR" sz="2600" dirty="0"/>
              <a:t>όλων των οργανισμών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Έννοια του Περιβάλλοντος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6777317" cy="36357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/>
              <a:t>Το περιβάλλον αποτελείται από τους:</a:t>
            </a:r>
          </a:p>
          <a:p>
            <a:pPr>
              <a:spcBef>
                <a:spcPts val="1200"/>
              </a:spcBef>
            </a:pPr>
            <a:r>
              <a:rPr lang="el-GR" b="1" dirty="0">
                <a:solidFill>
                  <a:schemeClr val="accent1"/>
                </a:solidFill>
              </a:rPr>
              <a:t>Βιοτικούς</a:t>
            </a:r>
            <a:r>
              <a:rPr lang="el-GR" dirty="0"/>
              <a:t> παράγοντες, δηλαδή τους άλλους οργανισμούς του ίδιου ή διαφορετικού είδους</a:t>
            </a:r>
          </a:p>
          <a:p>
            <a:pPr>
              <a:spcBef>
                <a:spcPts val="1200"/>
              </a:spcBef>
            </a:pPr>
            <a:r>
              <a:rPr lang="el-GR" b="1" dirty="0">
                <a:solidFill>
                  <a:schemeClr val="accent1"/>
                </a:solidFill>
              </a:rPr>
              <a:t>Αβιοτικούς</a:t>
            </a:r>
            <a:r>
              <a:rPr lang="el-GR" dirty="0"/>
              <a:t> παράγοντες, όπως:</a:t>
            </a:r>
          </a:p>
          <a:p>
            <a:pPr lvl="1"/>
            <a:r>
              <a:rPr lang="el-GR" dirty="0"/>
              <a:t> το κλίμα, π.χ.:</a:t>
            </a:r>
          </a:p>
          <a:p>
            <a:pPr lvl="2"/>
            <a:r>
              <a:rPr lang="el-GR" dirty="0"/>
              <a:t>Θερμοκρασία</a:t>
            </a:r>
          </a:p>
          <a:p>
            <a:pPr lvl="2"/>
            <a:r>
              <a:rPr lang="el-GR" dirty="0"/>
              <a:t>Υγρασία</a:t>
            </a:r>
          </a:p>
          <a:p>
            <a:pPr lvl="2"/>
            <a:r>
              <a:rPr lang="el-GR" dirty="0"/>
              <a:t>Ηλιοφάνεια</a:t>
            </a:r>
          </a:p>
          <a:p>
            <a:pPr lvl="1"/>
            <a:r>
              <a:rPr lang="el-GR" dirty="0"/>
              <a:t>η διαθεσιμότητα </a:t>
            </a:r>
          </a:p>
          <a:p>
            <a:pPr lvl="2"/>
            <a:r>
              <a:rPr lang="el-GR" dirty="0"/>
              <a:t>Θρεπτικών στοιχείων</a:t>
            </a:r>
          </a:p>
          <a:p>
            <a:pPr lvl="2"/>
            <a:r>
              <a:rPr lang="el-GR" dirty="0"/>
              <a:t>Νερού </a:t>
            </a:r>
          </a:p>
          <a:p>
            <a:pPr lvl="1"/>
            <a:r>
              <a:rPr lang="el-GR" dirty="0"/>
              <a:t>το έδαφος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Ανθρώπινη Παρέμβαση στον Κύκλο του Άνθρακα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936376"/>
            <a:ext cx="7786742" cy="3564330"/>
          </a:xfrm>
        </p:spPr>
        <p:txBody>
          <a:bodyPr>
            <a:noAutofit/>
          </a:bodyPr>
          <a:lstStyle/>
          <a:p>
            <a:pPr marL="525780" indent="-457200">
              <a:lnSpc>
                <a:spcPct val="8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sz="1700" dirty="0"/>
              <a:t>Συμπλήρωση του </a:t>
            </a:r>
            <a:r>
              <a:rPr lang="el-GR" sz="1700" dirty="0">
                <a:hlinkClick r:id="rId2" action="ppaction://hlinkfile"/>
              </a:rPr>
              <a:t>κύκλου</a:t>
            </a:r>
            <a:endParaRPr lang="el-GR" sz="1700" dirty="0"/>
          </a:p>
          <a:p>
            <a:pPr marL="822960" lvl="1" indent="-457200">
              <a:lnSpc>
                <a:spcPct val="83000"/>
              </a:lnSpc>
              <a:spcBef>
                <a:spcPts val="0"/>
              </a:spcBef>
            </a:pPr>
            <a:r>
              <a:rPr lang="el-GR" sz="1600" dirty="0"/>
              <a:t>Η όποια ποσότητα άνθρακα δεν επιστρέψει στην ατμόσφαιρα με την κυτταρική αναπνοή παγιδεύεται στο έδαφος ως νεκρή οργανική ύλη και μετασχηματίζεται σε ορυκτά καύσιμα</a:t>
            </a:r>
          </a:p>
          <a:p>
            <a:pPr marL="822960" lvl="1" indent="-457200">
              <a:lnSpc>
                <a:spcPct val="83000"/>
              </a:lnSpc>
              <a:spcBef>
                <a:spcPts val="0"/>
              </a:spcBef>
            </a:pPr>
            <a:r>
              <a:rPr lang="el-GR" sz="1600" dirty="0"/>
              <a:t>Ο εξόρυξη και καύση των ορυκτών καυσίμων επιστρέφει τελικά και αυτό το απόθεμα άνθρακα στην ατμόσφαιρα με τη μορφή </a:t>
            </a:r>
            <a:r>
              <a:rPr lang="en-US" sz="1600" dirty="0"/>
              <a:t>CO</a:t>
            </a:r>
            <a:r>
              <a:rPr lang="en-US" sz="1600" baseline="-25000" dirty="0"/>
              <a:t>2</a:t>
            </a:r>
            <a:r>
              <a:rPr lang="el-GR" sz="1600" dirty="0"/>
              <a:t> </a:t>
            </a:r>
          </a:p>
          <a:p>
            <a:pPr marL="525780" indent="-457200">
              <a:lnSpc>
                <a:spcPct val="83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sz="1700" dirty="0"/>
              <a:t>Μείωση της δέσμευσης</a:t>
            </a:r>
          </a:p>
          <a:p>
            <a:pPr marL="822960" lvl="1" indent="-457200">
              <a:lnSpc>
                <a:spcPct val="83000"/>
              </a:lnSpc>
              <a:spcBef>
                <a:spcPts val="0"/>
              </a:spcBef>
            </a:pPr>
            <a:r>
              <a:rPr lang="el-GR" sz="1600" dirty="0"/>
              <a:t>Η καταστροφή των δασών από υλοτόμηση και εκχέρσωση μειώνει τον αριθμό παραγωγών που δεσμεύουν </a:t>
            </a:r>
            <a:r>
              <a:rPr lang="en-US" sz="1600" dirty="0"/>
              <a:t>CO</a:t>
            </a:r>
            <a:r>
              <a:rPr lang="en-US" sz="1600" baseline="-25000" dirty="0"/>
              <a:t>2</a:t>
            </a:r>
            <a:r>
              <a:rPr lang="el-GR" sz="1600" dirty="0"/>
              <a:t> από την ατμόσφαιρα</a:t>
            </a:r>
          </a:p>
          <a:p>
            <a:pPr marL="525780" indent="-457200">
              <a:lnSpc>
                <a:spcPct val="83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sz="1700" dirty="0"/>
              <a:t>Αύξηση του ατμοσφαιρικού </a:t>
            </a:r>
            <a:r>
              <a:rPr lang="en-US" sz="1700" dirty="0"/>
              <a:t>CO</a:t>
            </a:r>
            <a:r>
              <a:rPr lang="en-US" sz="1700" baseline="-25000" dirty="0"/>
              <a:t>2</a:t>
            </a:r>
            <a:r>
              <a:rPr lang="el-GR" sz="1700" dirty="0"/>
              <a:t> </a:t>
            </a:r>
          </a:p>
          <a:p>
            <a:pPr marL="822960" lvl="1" indent="-457200">
              <a:lnSpc>
                <a:spcPct val="83000"/>
              </a:lnSpc>
              <a:spcBef>
                <a:spcPts val="0"/>
              </a:spcBef>
            </a:pPr>
            <a:r>
              <a:rPr lang="el-GR" sz="1600" dirty="0"/>
              <a:t>Η καύση μέσα σε λίγα χρόνια ορυκτών καυσίμων η δημιουργία των οποίων διήρκεσε εκατομμύρια χρόνια, σε συνδυασμό με τη μείωση των φωτοσυνθετικών οργανισμών, έχει οδηγήσει σε σημαντική αύξηση του ατμοσφαιρικού </a:t>
            </a:r>
            <a:r>
              <a:rPr lang="en-US" sz="1600" dirty="0"/>
              <a:t>CO</a:t>
            </a:r>
            <a:r>
              <a:rPr lang="en-US" sz="1600" baseline="-25000" dirty="0"/>
              <a:t>2</a:t>
            </a:r>
            <a:r>
              <a:rPr lang="el-GR" sz="1600" dirty="0"/>
              <a:t> </a:t>
            </a:r>
            <a:endParaRPr lang="en-US" sz="1600" dirty="0"/>
          </a:p>
          <a:p>
            <a:pPr marL="822960" lvl="1" indent="-457200">
              <a:lnSpc>
                <a:spcPct val="83000"/>
              </a:lnSpc>
              <a:spcBef>
                <a:spcPts val="0"/>
              </a:spcBef>
            </a:pPr>
            <a:r>
              <a:rPr lang="el-GR" sz="1600" dirty="0"/>
              <a:t>Λόγω του ρόλου του </a:t>
            </a:r>
            <a:r>
              <a:rPr lang="en-US" sz="1600" dirty="0"/>
              <a:t>CO</a:t>
            </a:r>
            <a:r>
              <a:rPr lang="en-US" sz="1600" baseline="-25000" dirty="0"/>
              <a:t>2</a:t>
            </a:r>
            <a:r>
              <a:rPr lang="el-GR" sz="1600" dirty="0"/>
              <a:t> στο φαινόμενο του θερμοκηπίου, η αύξηση αυτή μπορεί να έχει δυσάρεστες συνέπειες για το κλίμα του πλανήτη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Κύκλος του Αζώτου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936376"/>
            <a:ext cx="7786742" cy="356433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l-GR" sz="2300" dirty="0"/>
              <a:t>Το άζωτο είναι απαραίτητο στοιχείο για τη ζωή, καθώς αποτελεί συστατικό των νουκλεϊκών οξέων και των πρωτεϊνών</a:t>
            </a:r>
          </a:p>
          <a:p>
            <a:pPr>
              <a:lnSpc>
                <a:spcPct val="110000"/>
              </a:lnSpc>
            </a:pPr>
            <a:r>
              <a:rPr lang="el-GR" u="sng" dirty="0"/>
              <a:t>Ο </a:t>
            </a:r>
            <a:r>
              <a:rPr lang="el-GR" u="sng" dirty="0">
                <a:hlinkClick r:id="rId2" action="ppaction://hlinkfile"/>
              </a:rPr>
              <a:t>κύκλος </a:t>
            </a:r>
            <a:r>
              <a:rPr lang="el-GR" u="sng" dirty="0"/>
              <a:t>του αζώτου</a:t>
            </a:r>
            <a:r>
              <a:rPr lang="el-GR" dirty="0"/>
              <a:t>: (</a:t>
            </a:r>
            <a:r>
              <a:rPr lang="el-GR" dirty="0" err="1"/>
              <a:t>εικ</a:t>
            </a:r>
            <a:r>
              <a:rPr lang="el-GR" dirty="0"/>
              <a:t>. 2.16)</a:t>
            </a:r>
          </a:p>
          <a:p>
            <a:pPr lvl="1">
              <a:lnSpc>
                <a:spcPct val="105000"/>
              </a:lnSpc>
            </a:pPr>
            <a:r>
              <a:rPr lang="el-GR" sz="2300" dirty="0"/>
              <a:t>Τα φυτά (παραγωγοί) προσλαμβάνουν το άζωτο από το έδαφος με τη μορφή νιτρικών ιόντων και το δεσμεύουν σε αζωτούχες οργανικές ενώσεις.</a:t>
            </a:r>
          </a:p>
          <a:p>
            <a:pPr lvl="1">
              <a:lnSpc>
                <a:spcPct val="105000"/>
              </a:lnSpc>
            </a:pPr>
            <a:r>
              <a:rPr lang="el-GR" sz="2300" dirty="0"/>
              <a:t>Το αζωτούχες οργανικές ενώσεις μεταφέρονται στα ζώα (καταναλωτές) με τις τροφικές σχέσεις και τελικά στους αποικοδομητές με τη νεκρή οργανική ύλη.</a:t>
            </a:r>
          </a:p>
          <a:p>
            <a:pPr lvl="1">
              <a:lnSpc>
                <a:spcPct val="105000"/>
              </a:lnSpc>
            </a:pPr>
            <a:r>
              <a:rPr lang="el-GR" sz="2300" dirty="0"/>
              <a:t>Οι αποικοδομητές (βακτήρια &amp; μύκητες του εδάφους) διασπούν της αζωτούχες οργανικές ενώσεις παράγοντας αμμωνία</a:t>
            </a:r>
          </a:p>
          <a:p>
            <a:pPr lvl="1">
              <a:lnSpc>
                <a:spcPct val="105000"/>
              </a:lnSpc>
            </a:pPr>
            <a:r>
              <a:rPr lang="el-GR" sz="2300" dirty="0"/>
              <a:t>Τα νιτροποιητικά βακτήρια του εδάφους μετατρέπουν την αμμωνία σε νιτρικά ιόντα που προσλαμβάνονται από τα φυτά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Εισροές και Εκροές από τον Κύκλο του Αζώτου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936376"/>
            <a:ext cx="7743350" cy="3492891"/>
          </a:xfrm>
        </p:spPr>
        <p:txBody>
          <a:bodyPr>
            <a:normAutofit fontScale="77500" lnSpcReduction="20000"/>
          </a:bodyPr>
          <a:lstStyle/>
          <a:p>
            <a:pPr marL="525780" indent="-457200">
              <a:lnSpc>
                <a:spcPct val="110000"/>
              </a:lnSpc>
            </a:pPr>
            <a:r>
              <a:rPr lang="el-GR" dirty="0"/>
              <a:t>Το βιολογικά διαθέσιμο άζωτο (νιτρικά ιόντα) εμπλουτίζεται από το ατμοσφαιρικό μοριακό άζωτο (78% </a:t>
            </a:r>
            <a:r>
              <a:rPr lang="el-GR" dirty="0" err="1"/>
              <a:t>κ.ό</a:t>
            </a:r>
            <a:r>
              <a:rPr lang="el-GR" dirty="0"/>
              <a:t>.</a:t>
            </a:r>
            <a:r>
              <a:rPr lang="en-US" dirty="0"/>
              <a:t>)</a:t>
            </a:r>
            <a:r>
              <a:rPr lang="el-GR" dirty="0"/>
              <a:t> με τη διαδικασία της </a:t>
            </a:r>
            <a:r>
              <a:rPr lang="el-GR" b="1" dirty="0"/>
              <a:t>αζωτοδέσμευσης</a:t>
            </a:r>
            <a:r>
              <a:rPr lang="el-GR" dirty="0"/>
              <a:t>:</a:t>
            </a:r>
          </a:p>
          <a:p>
            <a:pPr marL="822960" lvl="1" indent="-457200">
              <a:lnSpc>
                <a:spcPct val="110000"/>
              </a:lnSpc>
            </a:pPr>
            <a:r>
              <a:rPr lang="el-GR" u="sng" dirty="0"/>
              <a:t>Ατμοσφαιρική αζωτοδέσμευση </a:t>
            </a:r>
            <a:r>
              <a:rPr lang="el-GR" dirty="0"/>
              <a:t>(10%):</a:t>
            </a:r>
            <a:br>
              <a:rPr lang="el-GR" dirty="0"/>
            </a:br>
            <a:r>
              <a:rPr lang="el-GR" dirty="0"/>
              <a:t>Αστραπές και κεραυνοί επιτρέπουν την αντίδραση του </a:t>
            </a:r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l-GR" dirty="0"/>
              <a:t> της ατμόσφαιρας με υδρατμούς (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l-GR" dirty="0"/>
              <a:t>) για παραγωγή αμμωνίας (</a:t>
            </a:r>
            <a:r>
              <a:rPr lang="en-US" dirty="0"/>
              <a:t>NH</a:t>
            </a:r>
            <a:r>
              <a:rPr lang="en-US" baseline="-25000" dirty="0"/>
              <a:t>3</a:t>
            </a:r>
            <a:r>
              <a:rPr lang="el-GR" dirty="0"/>
              <a:t>) και με 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l-GR" dirty="0"/>
              <a:t> για την παραγωγή νιτρικών ιόντων (</a:t>
            </a:r>
            <a:r>
              <a:rPr lang="en-US" dirty="0"/>
              <a:t>NO</a:t>
            </a:r>
            <a:r>
              <a:rPr lang="en-US" baseline="-25000" dirty="0"/>
              <a:t>3</a:t>
            </a:r>
            <a:r>
              <a:rPr lang="en-US" baseline="50000" dirty="0"/>
              <a:t>-</a:t>
            </a:r>
            <a:r>
              <a:rPr lang="en-US" dirty="0"/>
              <a:t>)</a:t>
            </a:r>
            <a:endParaRPr lang="el-GR" dirty="0"/>
          </a:p>
          <a:p>
            <a:pPr marL="822960" lvl="1" indent="-457200">
              <a:lnSpc>
                <a:spcPct val="110000"/>
              </a:lnSpc>
            </a:pPr>
            <a:r>
              <a:rPr lang="el-GR" u="sng" dirty="0"/>
              <a:t>Βιολογική αζωτοδέσμευση</a:t>
            </a:r>
            <a:r>
              <a:rPr lang="el-GR" dirty="0"/>
              <a:t> (90%):</a:t>
            </a:r>
            <a:br>
              <a:rPr lang="el-GR" dirty="0"/>
            </a:br>
            <a:r>
              <a:rPr lang="el-GR" dirty="0"/>
              <a:t>Αζωτοδεσμευτικά βακτήρια που ζουν ελεύθερα στο έδαφος ή συμβιωτικά σε φυμάτια στις ρίζες των ψυχανθών μετατρέπουν το ατμοσφαιρικό </a:t>
            </a:r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l-GR" dirty="0"/>
              <a:t> σε </a:t>
            </a:r>
            <a:r>
              <a:rPr lang="en-US" dirty="0"/>
              <a:t>NO</a:t>
            </a:r>
            <a:r>
              <a:rPr lang="en-US" baseline="-25000" dirty="0"/>
              <a:t>3</a:t>
            </a:r>
            <a:r>
              <a:rPr lang="en-US" baseline="50000" dirty="0"/>
              <a:t>-</a:t>
            </a:r>
            <a:r>
              <a:rPr lang="en-US" dirty="0"/>
              <a:t> </a:t>
            </a:r>
            <a:r>
              <a:rPr lang="el-GR" dirty="0"/>
              <a:t>που απορροφούνται από τα ψυχανθή.</a:t>
            </a:r>
          </a:p>
          <a:p>
            <a:pPr marL="525780" indent="-457200">
              <a:lnSpc>
                <a:spcPct val="110000"/>
              </a:lnSpc>
            </a:pPr>
            <a:r>
              <a:rPr lang="el-GR" dirty="0"/>
              <a:t>Τα απονιτροποιητικά βακτήρια του εδάφους μετατρέπουν τα νιτρικά ιόντα σε </a:t>
            </a:r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l-GR" dirty="0"/>
              <a:t>που απελευθερώνεται στην ατμόσφαιρα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Ανθρώπινη Παρέμβαση στον Κύκλο του Αζώτου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600474" cy="349289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sz="1800" dirty="0"/>
              <a:t>Η συγκομιδή των καλλιεργειών οδηγεί σε μια συνεχή εκροή </a:t>
            </a:r>
            <a:r>
              <a:rPr lang="el-GR" sz="1800" dirty="0" err="1"/>
              <a:t>αζώ</a:t>
            </a:r>
            <a:r>
              <a:rPr lang="el-GR" sz="1800" dirty="0"/>
              <a:t>-του από τα αγροτικά οικοσυστήματα με τη μορφή αζωτούχων οργανικών ενώσεων των φυτών.</a:t>
            </a:r>
          </a:p>
          <a:p>
            <a:pPr>
              <a:lnSpc>
                <a:spcPct val="90000"/>
              </a:lnSpc>
            </a:pPr>
            <a:r>
              <a:rPr lang="el-GR" sz="1800" dirty="0"/>
              <a:t>Το άζωτο αυτό αναπληρώνεται με 4 τρόπους:</a:t>
            </a:r>
          </a:p>
          <a:p>
            <a:pPr lvl="1">
              <a:lnSpc>
                <a:spcPct val="90000"/>
              </a:lnSpc>
            </a:pPr>
            <a:r>
              <a:rPr lang="el-GR" sz="1700" b="1" dirty="0"/>
              <a:t>Αγρανάπαυση</a:t>
            </a:r>
            <a:r>
              <a:rPr lang="el-GR" sz="1700" dirty="0"/>
              <a:t>: δίνει το χρόνο που χρειάζεται το έδαφος για να επανέλθει φυσικά (ατμοσφαιρική και βιολογική αζωτοδέσμευση)</a:t>
            </a:r>
          </a:p>
          <a:p>
            <a:pPr lvl="1">
              <a:lnSpc>
                <a:spcPct val="90000"/>
              </a:lnSpc>
            </a:pPr>
            <a:r>
              <a:rPr lang="el-GR" sz="1700" b="1" dirty="0"/>
              <a:t>Αμειψισπορά</a:t>
            </a:r>
            <a:r>
              <a:rPr lang="el-GR" sz="1700" dirty="0"/>
              <a:t>: εναλλαγή της καλλιέργειας σιτηρών με την </a:t>
            </a:r>
            <a:r>
              <a:rPr lang="el-GR" sz="1700" dirty="0" err="1"/>
              <a:t>καλλι</a:t>
            </a:r>
            <a:r>
              <a:rPr lang="el-GR" sz="1700" dirty="0"/>
              <a:t>-</a:t>
            </a:r>
            <a:r>
              <a:rPr lang="el-GR" sz="1700" dirty="0" err="1"/>
              <a:t>έργεια</a:t>
            </a:r>
            <a:r>
              <a:rPr lang="el-GR" sz="1700" dirty="0"/>
              <a:t> ψυχανθών (αζωτοδέσμευση από συμβιωτικά βακτήρια)</a:t>
            </a:r>
          </a:p>
          <a:p>
            <a:pPr lvl="1">
              <a:lnSpc>
                <a:spcPct val="90000"/>
              </a:lnSpc>
            </a:pPr>
            <a:r>
              <a:rPr lang="el-GR" sz="1700" b="1" dirty="0"/>
              <a:t>Φυσικά λιπάσματα</a:t>
            </a:r>
            <a:r>
              <a:rPr lang="el-GR" sz="1700" dirty="0"/>
              <a:t>: Χρήση περιττωμάτων ζώων (κοπριά) ή πουλιών (κουτσουλιές, </a:t>
            </a:r>
            <a:r>
              <a:rPr lang="el-GR" sz="1700" dirty="0" err="1"/>
              <a:t>γκουάνο</a:t>
            </a:r>
            <a:r>
              <a:rPr lang="el-GR" sz="1700" dirty="0"/>
              <a:t>) ως πηγή αζωτούχων ενώσεων</a:t>
            </a:r>
          </a:p>
          <a:p>
            <a:pPr lvl="1">
              <a:lnSpc>
                <a:spcPct val="90000"/>
              </a:lnSpc>
            </a:pPr>
            <a:r>
              <a:rPr lang="el-GR" sz="1700" b="1" dirty="0"/>
              <a:t>Βιομηχανικά λιπάσματα</a:t>
            </a:r>
            <a:r>
              <a:rPr lang="el-GR" sz="1700" dirty="0"/>
              <a:t>: Η δυνατότητα φτηνής τεχνητής </a:t>
            </a:r>
            <a:r>
              <a:rPr lang="el-GR" sz="1700" dirty="0" err="1"/>
              <a:t>δέσμευ</a:t>
            </a:r>
            <a:r>
              <a:rPr lang="el-GR" sz="1700" dirty="0"/>
              <a:t>-σης του ατμοσφαιρικού αζώτου σε χημικά λιπάσματα έχει </a:t>
            </a:r>
            <a:r>
              <a:rPr lang="el-GR" sz="1700" dirty="0" err="1"/>
              <a:t>οδηγή</a:t>
            </a:r>
            <a:r>
              <a:rPr lang="el-GR" sz="1700" dirty="0"/>
              <a:t>-</a:t>
            </a:r>
            <a:r>
              <a:rPr lang="el-GR" sz="1700" dirty="0" err="1"/>
              <a:t>σει</a:t>
            </a:r>
            <a:r>
              <a:rPr lang="el-GR" sz="1700" dirty="0"/>
              <a:t> σε υπερβολική τους χρήση με αρνητικές συνέπειες.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Ευτροφισμός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936376"/>
            <a:ext cx="7715304" cy="356433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l-GR" dirty="0"/>
              <a:t>Στις αγροτικές περιοχές, πάνω από τα 2/3 των λιπασμάτων </a:t>
            </a:r>
            <a:r>
              <a:rPr lang="el-GR" dirty="0" err="1"/>
              <a:t>ξεπλέ</a:t>
            </a:r>
            <a:r>
              <a:rPr lang="el-GR" dirty="0"/>
              <a:t>-</a:t>
            </a:r>
            <a:r>
              <a:rPr lang="el-GR" dirty="0" err="1"/>
              <a:t>νονται</a:t>
            </a:r>
            <a:r>
              <a:rPr lang="el-GR" dirty="0"/>
              <a:t> από τη βροχή και καταλήγουν στις λίμνες και τις θάλασσες.</a:t>
            </a:r>
          </a:p>
          <a:p>
            <a:pPr>
              <a:lnSpc>
                <a:spcPct val="110000"/>
              </a:lnSpc>
            </a:pPr>
            <a:r>
              <a:rPr lang="el-GR" dirty="0"/>
              <a:t>Στις αστικές περιοχές, τα λύματα, τα οποία περιέχουν ανθρώπινες απεκκρίσεις και απορρυπαντικά, συχνά καταλήγουν στις γειτονικές λίμνες και θάλασσες.</a:t>
            </a:r>
          </a:p>
          <a:p>
            <a:pPr>
              <a:lnSpc>
                <a:spcPct val="110000"/>
              </a:lnSpc>
            </a:pPr>
            <a:r>
              <a:rPr lang="el-GR" dirty="0"/>
              <a:t>Αστικά λύματα και λιπάσματα είναι πλούσια σε νιτρικά και </a:t>
            </a:r>
            <a:r>
              <a:rPr lang="el-GR" dirty="0" err="1"/>
              <a:t>φωσφο</a:t>
            </a:r>
            <a:r>
              <a:rPr lang="el-GR" dirty="0"/>
              <a:t>-</a:t>
            </a:r>
            <a:r>
              <a:rPr lang="el-GR" dirty="0" err="1"/>
              <a:t>ρικά</a:t>
            </a:r>
            <a:r>
              <a:rPr lang="el-GR" dirty="0"/>
              <a:t> ιόντα. Αύξηση των ιόντων αυτών στα υδατικά οικοσυστήματα:</a:t>
            </a:r>
          </a:p>
          <a:p>
            <a:pPr lvl="1" indent="-230400">
              <a:lnSpc>
                <a:spcPct val="110000"/>
              </a:lnSpc>
              <a:buSzPct val="100000"/>
              <a:buFont typeface="Wingdings" pitchFamily="2" charset="2"/>
              <a:buChar char=""/>
            </a:pPr>
            <a:r>
              <a:rPr lang="el-GR" sz="2400" dirty="0"/>
              <a:t>Αύξηση του πληθυσμού των υδρόβιων φωτοσυνθετικών οργανισμών (κυρίως φυτοπλαγκτόν)</a:t>
            </a:r>
          </a:p>
          <a:p>
            <a:pPr lvl="2">
              <a:lnSpc>
                <a:spcPct val="110000"/>
              </a:lnSpc>
              <a:buSzPct val="100000"/>
              <a:buFont typeface="Wingdings" pitchFamily="2" charset="2"/>
              <a:buChar char=""/>
            </a:pPr>
            <a:r>
              <a:rPr lang="el-GR" sz="2400" dirty="0"/>
              <a:t>Αύξηση των υδρόβιων καταναλωτών (κυρίως ζωοπλαγκτόν)</a:t>
            </a:r>
          </a:p>
          <a:p>
            <a:pPr lvl="3">
              <a:lnSpc>
                <a:spcPct val="110000"/>
              </a:lnSpc>
              <a:buSzPct val="100000"/>
              <a:buFont typeface="Wingdings" pitchFamily="2" charset="2"/>
              <a:buChar char=""/>
            </a:pPr>
            <a:r>
              <a:rPr lang="el-GR" sz="2400" dirty="0"/>
              <a:t>Αύξηση των υδρόβιων αποικοδομητών</a:t>
            </a:r>
          </a:p>
          <a:p>
            <a:pPr lvl="4">
              <a:lnSpc>
                <a:spcPct val="110000"/>
              </a:lnSpc>
              <a:buSzPct val="100000"/>
              <a:buFont typeface="Wingdings" pitchFamily="2" charset="2"/>
              <a:buChar char=""/>
            </a:pPr>
            <a:r>
              <a:rPr lang="el-GR" sz="2400" dirty="0"/>
              <a:t>Αύξηση της μικροβιακής κατανάλωσης οξυγόνου</a:t>
            </a:r>
          </a:p>
          <a:p>
            <a:pPr lvl="5">
              <a:lnSpc>
                <a:spcPct val="110000"/>
              </a:lnSpc>
              <a:buSzPct val="100000"/>
              <a:buFont typeface="Wingdings" pitchFamily="2" charset="2"/>
              <a:buChar char=""/>
            </a:pPr>
            <a:r>
              <a:rPr lang="el-GR" sz="2400" dirty="0"/>
              <a:t>Θάνατος από ασφυξία ανώτερων οργανισμών (ψαριών)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Το Νερό στα Οικοσυστήματα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928806"/>
            <a:ext cx="7715304" cy="3492891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Bef>
                <a:spcPts val="200"/>
              </a:spcBef>
              <a:buNone/>
            </a:pPr>
            <a:r>
              <a:rPr lang="el-GR" sz="1800" dirty="0"/>
              <a:t>Το νερό είναι η πλέον απαραίτητη ουσία για τη διατήρηση της ζωής: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l-GR" sz="1800" b="1" dirty="0"/>
              <a:t>Βιολογικός ρόλος</a:t>
            </a:r>
          </a:p>
          <a:p>
            <a:pPr lvl="1">
              <a:lnSpc>
                <a:spcPct val="85000"/>
              </a:lnSpc>
              <a:spcBef>
                <a:spcPts val="200"/>
              </a:spcBef>
            </a:pPr>
            <a:r>
              <a:rPr lang="el-GR" sz="1700" dirty="0"/>
              <a:t>Αποτελεί το 75% του νωπού βάρους όλων των οργανισμών</a:t>
            </a:r>
          </a:p>
          <a:p>
            <a:pPr lvl="1">
              <a:lnSpc>
                <a:spcPct val="85000"/>
              </a:lnSpc>
              <a:spcBef>
                <a:spcPts val="200"/>
              </a:spcBef>
            </a:pPr>
            <a:r>
              <a:rPr lang="el-GR" sz="1700" dirty="0"/>
              <a:t>Βοηθά στη θερμορύθμιση ζώων και φυτών</a:t>
            </a:r>
          </a:p>
          <a:p>
            <a:pPr lvl="1">
              <a:lnSpc>
                <a:spcPct val="85000"/>
              </a:lnSpc>
              <a:spcBef>
                <a:spcPts val="200"/>
              </a:spcBef>
            </a:pPr>
            <a:r>
              <a:rPr lang="el-GR" sz="1700" dirty="0"/>
              <a:t>Είναι απαραίτητο για τη φωτοσύνθεση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l-GR" sz="1800" b="1" dirty="0"/>
              <a:t>Χημικός ρόλος</a:t>
            </a:r>
          </a:p>
          <a:p>
            <a:pPr lvl="1">
              <a:lnSpc>
                <a:spcPct val="85000"/>
              </a:lnSpc>
              <a:spcBef>
                <a:spcPts val="200"/>
              </a:spcBef>
            </a:pPr>
            <a:r>
              <a:rPr lang="el-GR" sz="1700" dirty="0"/>
              <a:t>Είναι ο βασικότερος διαλύτης των απαραίτητων θρεπτικών ουσιών</a:t>
            </a:r>
          </a:p>
          <a:p>
            <a:pPr lvl="1">
              <a:lnSpc>
                <a:spcPct val="85000"/>
              </a:lnSpc>
              <a:spcBef>
                <a:spcPts val="200"/>
              </a:spcBef>
            </a:pPr>
            <a:r>
              <a:rPr lang="el-GR" sz="1700" dirty="0"/>
              <a:t>Επιτρέπει την είσοδο και την κυκλοφορία των θρεπτικών στα φυτά</a:t>
            </a:r>
          </a:p>
          <a:p>
            <a:pPr lvl="1">
              <a:lnSpc>
                <a:spcPct val="85000"/>
              </a:lnSpc>
              <a:spcBef>
                <a:spcPts val="200"/>
              </a:spcBef>
            </a:pPr>
            <a:r>
              <a:rPr lang="el-GR" sz="1700" dirty="0"/>
              <a:t>Επιτρέπει την κυκλοφορία των θρεπτικών συστατικών στα ζώα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l-GR" sz="1800" b="1" dirty="0"/>
              <a:t>Γεωλογικός ρόλος</a:t>
            </a:r>
          </a:p>
          <a:p>
            <a:pPr lvl="1">
              <a:lnSpc>
                <a:spcPct val="85000"/>
              </a:lnSpc>
              <a:spcBef>
                <a:spcPts val="200"/>
              </a:spcBef>
            </a:pPr>
            <a:r>
              <a:rPr lang="el-GR" sz="1700" dirty="0"/>
              <a:t>Καλύπτει το μεγαλύτερο μέρος της γης</a:t>
            </a:r>
          </a:p>
          <a:p>
            <a:pPr lvl="1">
              <a:lnSpc>
                <a:spcPct val="85000"/>
              </a:lnSpc>
              <a:spcBef>
                <a:spcPts val="200"/>
              </a:spcBef>
            </a:pPr>
            <a:r>
              <a:rPr lang="el-GR" sz="1700" dirty="0"/>
              <a:t>Οριοθετεί τα υδάτινα οικοσυστήματα και καθορίζει τις ιδιότητές των</a:t>
            </a:r>
          </a:p>
          <a:p>
            <a:pPr lvl="1">
              <a:lnSpc>
                <a:spcPct val="85000"/>
              </a:lnSpc>
              <a:spcBef>
                <a:spcPts val="200"/>
              </a:spcBef>
            </a:pPr>
            <a:r>
              <a:rPr lang="el-GR" sz="1700" dirty="0"/>
              <a:t>Βρίσκεται σε μικρές μόνο ποσότητες στην ατμόσφαιρα (υδρατμοί)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Κινήσεις του Νερού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600474" cy="3564330"/>
          </a:xfrm>
        </p:spPr>
        <p:txBody>
          <a:bodyPr>
            <a:normAutofit fontScale="70000" lnSpcReduction="20000"/>
          </a:bodyPr>
          <a:lstStyle/>
          <a:p>
            <a:r>
              <a:rPr lang="el-GR" sz="2700" b="1" dirty="0"/>
              <a:t>Κατακρημνίσεις</a:t>
            </a:r>
          </a:p>
          <a:p>
            <a:pPr lvl="1"/>
            <a:r>
              <a:rPr lang="el-GR" sz="2400" dirty="0"/>
              <a:t>Είναι η βροχή, το χιόνι και το χαλάζι</a:t>
            </a:r>
          </a:p>
          <a:p>
            <a:pPr lvl="1"/>
            <a:r>
              <a:rPr lang="el-GR" sz="2400" dirty="0"/>
              <a:t>Διανέμουν το νερό από την ατμόσφαιρα στα υδάτινα και χερσαία οικοσυστήματα</a:t>
            </a:r>
          </a:p>
          <a:p>
            <a:r>
              <a:rPr lang="el-GR" sz="2700" b="1" dirty="0"/>
              <a:t>Επιφανειακή απορροή</a:t>
            </a:r>
          </a:p>
          <a:p>
            <a:pPr lvl="1"/>
            <a:r>
              <a:rPr lang="el-GR" sz="2400" dirty="0"/>
              <a:t>Είναι η ροή του νερού από τα χερσαία προς τα υδάτινα οικοσυστήματα</a:t>
            </a:r>
          </a:p>
          <a:p>
            <a:pPr lvl="1"/>
            <a:r>
              <a:rPr lang="el-GR" sz="2400" dirty="0"/>
              <a:t>Η επιφανειακή ροή παρασύρει μαζί με το νερό και θρεπτικά στοιχεία που καταλήγουν στους υδάτινους αποδέκτες</a:t>
            </a:r>
          </a:p>
          <a:p>
            <a:pPr lvl="2">
              <a:buSzPct val="100000"/>
              <a:buFont typeface="Wingdings" pitchFamily="2" charset="2"/>
              <a:buChar char=""/>
            </a:pPr>
            <a:r>
              <a:rPr lang="el-GR" sz="2300" dirty="0"/>
              <a:t>Υψηλή παραγωγικότητα των δέλτα των ποταμών</a:t>
            </a:r>
          </a:p>
          <a:p>
            <a:pPr marL="342900" lvl="2" indent="-274320"/>
            <a:r>
              <a:rPr lang="el-GR" sz="2700" b="1" dirty="0"/>
              <a:t>Εξάτμιση</a:t>
            </a:r>
          </a:p>
          <a:p>
            <a:pPr lvl="1"/>
            <a:r>
              <a:rPr lang="el-GR" sz="2400" dirty="0"/>
              <a:t>Το νερό εξατμίζεται από όλες τις επιφάνειες</a:t>
            </a:r>
          </a:p>
          <a:p>
            <a:pPr lvl="1"/>
            <a:r>
              <a:rPr lang="el-GR" sz="2400" dirty="0"/>
              <a:t>Η εξάτμιση από την επιφάνεια των φύλων ονομάζεται «επιδερμική εξάτμιση» και είναι χαμηλή σε σχέση με τη: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Κινήσεις του Νερού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928806"/>
            <a:ext cx="7743350" cy="356433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02000"/>
              </a:lnSpc>
            </a:pPr>
            <a:r>
              <a:rPr lang="el-GR" sz="3500" b="1" dirty="0"/>
              <a:t>Διαπνοή</a:t>
            </a:r>
          </a:p>
          <a:p>
            <a:pPr lvl="1">
              <a:lnSpc>
                <a:spcPct val="102000"/>
              </a:lnSpc>
            </a:pPr>
            <a:r>
              <a:rPr lang="el-GR" sz="3100" dirty="0"/>
              <a:t>Ονομάζεται η εξάτμιση του νερού από τα «στόματα», ειδικούς πόρους των φύλλων</a:t>
            </a:r>
          </a:p>
          <a:p>
            <a:pPr lvl="1">
              <a:lnSpc>
                <a:spcPct val="102000"/>
              </a:lnSpc>
            </a:pPr>
            <a:r>
              <a:rPr lang="el-GR" sz="3100" dirty="0"/>
              <a:t>Είναι αναπόφευκτη συνέπεια του ανοίγματος των στομάτων που εξυπηρετεί την ανταλλαγή των αερίων (</a:t>
            </a:r>
            <a:r>
              <a:rPr lang="en-US" sz="3100" dirty="0"/>
              <a:t>O</a:t>
            </a:r>
            <a:r>
              <a:rPr lang="en-US" sz="3100" baseline="-25000" dirty="0"/>
              <a:t>2</a:t>
            </a:r>
            <a:r>
              <a:rPr lang="en-US" sz="3100" dirty="0"/>
              <a:t>, CO</a:t>
            </a:r>
            <a:r>
              <a:rPr lang="en-US" sz="3100" baseline="-25000" dirty="0"/>
              <a:t>2</a:t>
            </a:r>
            <a:r>
              <a:rPr lang="en-US" sz="3100" dirty="0"/>
              <a:t>)</a:t>
            </a:r>
          </a:p>
          <a:p>
            <a:pPr lvl="1">
              <a:lnSpc>
                <a:spcPct val="102000"/>
              </a:lnSpc>
            </a:pPr>
            <a:r>
              <a:rPr lang="el-GR" sz="3100" dirty="0"/>
              <a:t>Αποτελεί την κινητήρια δύναμη για την απορρόφηση από τις ρίζες και την κίνηση του νερού μέσα στα φυτά</a:t>
            </a:r>
          </a:p>
          <a:p>
            <a:pPr lvl="2">
              <a:lnSpc>
                <a:spcPct val="102000"/>
              </a:lnSpc>
              <a:buSzPct val="100000"/>
              <a:buFont typeface="Wingdings" pitchFamily="2" charset="2"/>
              <a:buChar char=""/>
            </a:pPr>
            <a:r>
              <a:rPr lang="el-GR" sz="2900" dirty="0"/>
              <a:t>Αποτελεί την κινητήρια δύναμη για την απορρόφηση από τα φυτά και την είσοδο στην τροφική αλυσίδα των θρεπτικών στ.</a:t>
            </a:r>
          </a:p>
          <a:p>
            <a:pPr lvl="1">
              <a:lnSpc>
                <a:spcPct val="102000"/>
              </a:lnSpc>
            </a:pPr>
            <a:r>
              <a:rPr lang="el-GR" sz="3100" dirty="0"/>
              <a:t>Είναι περίπου ίση με την επιφανειακή απορροή, καθώς αποψίλωση μιας μικρής λεκάνης απορροής διπλασιάζει το επιφανειακό νερό</a:t>
            </a:r>
          </a:p>
          <a:p>
            <a:pPr>
              <a:lnSpc>
                <a:spcPct val="102000"/>
              </a:lnSpc>
            </a:pPr>
            <a:r>
              <a:rPr lang="el-GR" sz="3500" b="1" dirty="0"/>
              <a:t>Υπόγεια ρεύματα</a:t>
            </a:r>
          </a:p>
          <a:p>
            <a:pPr lvl="1">
              <a:lnSpc>
                <a:spcPct val="102000"/>
              </a:lnSpc>
            </a:pPr>
            <a:r>
              <a:rPr lang="el-GR" sz="3100" dirty="0"/>
              <a:t>Τροφοδοτούνται από το νερό που πέφτει στην ξηρά</a:t>
            </a:r>
          </a:p>
          <a:p>
            <a:pPr lvl="1">
              <a:lnSpc>
                <a:spcPct val="102000"/>
              </a:lnSpc>
            </a:pPr>
            <a:r>
              <a:rPr lang="el-GR" sz="3100" dirty="0"/>
              <a:t>Αποτελούν την τρίτη «δεξαμενή» νερού </a:t>
            </a:r>
            <a:r>
              <a:rPr lang="el-GR" sz="2100" dirty="0"/>
              <a:t>(μετά την ατμόσφαιρα &amp; υδρόσφαιρα)</a:t>
            </a:r>
            <a:endParaRPr lang="el-GR" sz="3100" dirty="0"/>
          </a:p>
          <a:p>
            <a:pPr>
              <a:lnSpc>
                <a:spcPct val="105000"/>
              </a:lnSpc>
              <a:buSzPct val="100000"/>
              <a:buFont typeface="Wingdings" pitchFamily="2" charset="2"/>
              <a:buChar char=""/>
            </a:pPr>
            <a:endParaRPr lang="el-GR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Κύκλος του Νερού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936376"/>
            <a:ext cx="7858180" cy="3564329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Υδάτινα Οικοσυστήματα</a:t>
            </a:r>
          </a:p>
          <a:p>
            <a:pPr lvl="1"/>
            <a:r>
              <a:rPr lang="el-GR" dirty="0"/>
              <a:t>Το νερό εισέρχεται στο σύστημα με τις κατακρημνίσεις</a:t>
            </a:r>
            <a:r>
              <a:rPr lang="en-US" dirty="0"/>
              <a:t>, </a:t>
            </a:r>
            <a:r>
              <a:rPr lang="el-GR" dirty="0"/>
              <a:t>την επιφανειακή απορροή και τα υπόγεια ρεύματα.</a:t>
            </a:r>
          </a:p>
          <a:p>
            <a:pPr lvl="1"/>
            <a:r>
              <a:rPr lang="el-GR" dirty="0"/>
              <a:t>Το νερό επιστρέφει στην ατμόσφαιρα με την εξάτμιση </a:t>
            </a:r>
          </a:p>
          <a:p>
            <a:r>
              <a:rPr lang="el-GR" dirty="0"/>
              <a:t>Χερσαία οικοσυστήματα</a:t>
            </a:r>
          </a:p>
          <a:p>
            <a:pPr lvl="1"/>
            <a:r>
              <a:rPr lang="el-GR" dirty="0"/>
              <a:t>Το νερό εισέρχεται στο σύστημα με </a:t>
            </a:r>
            <a:r>
              <a:rPr lang="el-GR"/>
              <a:t>τις κατακρημνίσεις.</a:t>
            </a:r>
            <a:endParaRPr lang="el-GR" dirty="0"/>
          </a:p>
          <a:p>
            <a:pPr lvl="1"/>
            <a:r>
              <a:rPr lang="el-GR" dirty="0"/>
              <a:t>Το νερό εξέρχεται:</a:t>
            </a:r>
          </a:p>
          <a:p>
            <a:pPr lvl="2"/>
            <a:r>
              <a:rPr lang="el-GR" dirty="0"/>
              <a:t>Με την εξάτμιση και τη διαπνοή προς την ατμόσφαιρα</a:t>
            </a:r>
          </a:p>
          <a:p>
            <a:pPr lvl="2"/>
            <a:r>
              <a:rPr lang="el-GR" dirty="0"/>
              <a:t>Με την επιφανειακή απορροή προς τα υδάτινα συστήματα</a:t>
            </a:r>
          </a:p>
          <a:p>
            <a:pPr lvl="2"/>
            <a:r>
              <a:rPr lang="el-GR" dirty="0"/>
              <a:t>Με εισχώρηση στο υπέδαφος και στα υπόγεια ρεύματα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Άνθρωπος και Περιβάλλον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4. Ρύπανση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Άνθρωπος και Περιβάλλον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1. Το Οικοσύστημα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Ρύπανση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43492" y="1936376"/>
            <a:ext cx="7457598" cy="3564329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Ρύπανση ονομάζεται η επιβάρυνση του περιβάλλοντος με κάθε είδους  παράγοντα που έχει βλαπτικές επιδράσεις στους οργανισμούς (=ρύπο).</a:t>
            </a:r>
          </a:p>
          <a:p>
            <a:r>
              <a:rPr lang="el-GR" dirty="0"/>
              <a:t>Ρύποι είναι:</a:t>
            </a:r>
          </a:p>
          <a:p>
            <a:pPr lvl="1"/>
            <a:r>
              <a:rPr lang="el-GR" dirty="0"/>
              <a:t>Χημικές ουσίες</a:t>
            </a:r>
          </a:p>
          <a:p>
            <a:pPr lvl="1"/>
            <a:r>
              <a:rPr lang="el-GR" dirty="0"/>
              <a:t>Μορφές ενέργειας (θερμότητα, ήχος, ακτινοβολίες κ.α.)</a:t>
            </a:r>
          </a:p>
          <a:p>
            <a:r>
              <a:rPr lang="el-GR" dirty="0"/>
              <a:t>Η βλαβερότητα ενός ρύπου εξαρτάται περισσότερο από το ρυθμό απελευθέρωσής του παρά από την «ποιότητά» του:</a:t>
            </a:r>
          </a:p>
          <a:p>
            <a:pPr lvl="1"/>
            <a:r>
              <a:rPr lang="el-GR" sz="2000" dirty="0"/>
              <a:t>Μια σχετικά αβλαβής ουσία που απελευθερώνεται γρηγορότερα από ότι μπορεί να απομακρυνθεί ή αδρανοποιηθεί είναι πιο επικίνδυνη από μια τοξική ουσία που απομακρύνεται/αδρανοποιείται γρηγορότερα από ότι απελευθερώνεται</a:t>
            </a:r>
          </a:p>
          <a:p>
            <a:r>
              <a:rPr lang="el-GR" dirty="0"/>
              <a:t>Η διάφορες μορφές ρύπανσης (ατμόσφαιρας / υδάτων / εδάφους) μπορούν να αλληλεπιδρούν μεταξύ τους.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Ατμοσφαιρική Ρύπανση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529036" cy="3564329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Η ρύπανση της ατμόσφαιρας από τον άνθρωπο ξεκίνησε από τη στιγμή που ανακαλύψαμε τη φωτιά.</a:t>
            </a:r>
          </a:p>
          <a:p>
            <a:r>
              <a:rPr lang="el-GR" dirty="0"/>
              <a:t>Η συγκέντρωση του ανθρώπινου πληθυσμού στις πόλεις ήταν ιστορικά η πρώτη αιτία επιδείνωσης της ατμοσφαιρικής ρύπανσης.</a:t>
            </a:r>
          </a:p>
          <a:p>
            <a:r>
              <a:rPr lang="el-GR" dirty="0"/>
              <a:t>Η εντατική καύση ορυκτών καυσίμων που άρχισε με τη βιομηχανική επανάσταση είναι η σημαντικότερη αιτία ατμοσφαιρικής μόλυνσης.</a:t>
            </a:r>
          </a:p>
          <a:p>
            <a:r>
              <a:rPr lang="el-GR" dirty="0"/>
              <a:t>Στον 20</a:t>
            </a:r>
            <a:r>
              <a:rPr lang="el-GR" baseline="30000" dirty="0"/>
              <a:t>ο</a:t>
            </a:r>
            <a:r>
              <a:rPr lang="el-GR" dirty="0"/>
              <a:t> αιώνα, η συγκέντρωση των βιομηχανιών στις πόλεις και η μαζική χρήση των αυτοκινήτων ήταν οι σημαντικότεροι παράγοντες στη ρύπανση της ατμόσφαιρας.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56387"/>
            <a:ext cx="7171848" cy="952500"/>
          </a:xfrm>
        </p:spPr>
        <p:txBody>
          <a:bodyPr>
            <a:normAutofit fontScale="90000"/>
          </a:bodyPr>
          <a:lstStyle/>
          <a:p>
            <a:r>
              <a:rPr lang="el-GR" dirty="0"/>
              <a:t>Το Φαινόμενο του Θερμοκηπίου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936376"/>
            <a:ext cx="7715304" cy="3492891"/>
          </a:xfrm>
        </p:spPr>
        <p:txBody>
          <a:bodyPr>
            <a:noAutofit/>
          </a:bodyPr>
          <a:lstStyle/>
          <a:p>
            <a:pPr marL="85725" indent="-15875">
              <a:buNone/>
            </a:pPr>
            <a:r>
              <a:rPr lang="el-GR" sz="1500" dirty="0"/>
              <a:t>Ο όρος χρησιμοποιήθηκε για πρώτη φορά το </a:t>
            </a:r>
            <a:r>
              <a:rPr lang="el-GR" sz="1500" b="1" dirty="0"/>
              <a:t>1822</a:t>
            </a:r>
            <a:r>
              <a:rPr lang="el-GR" sz="1500" dirty="0"/>
              <a:t> από τον </a:t>
            </a:r>
            <a:r>
              <a:rPr lang="el-GR" sz="1500" b="1" dirty="0"/>
              <a:t>Φουριέ</a:t>
            </a:r>
            <a:r>
              <a:rPr lang="el-GR" sz="1500" dirty="0"/>
              <a:t> για να περιγράψει ένα υποτιθέμενο μηχανισμό θέρμανσης της ατμόσφαιρας, που διατηρεί τη μέση θερμοκρασία της γης σε επίπεδο πρόσφορο για την ύπαρξη ζωής (</a:t>
            </a:r>
            <a:r>
              <a:rPr lang="el-GR" sz="1500" b="1" dirty="0"/>
              <a:t>15°</a:t>
            </a:r>
            <a:r>
              <a:rPr lang="en-US" sz="1500" b="1" dirty="0"/>
              <a:t>C</a:t>
            </a:r>
            <a:r>
              <a:rPr lang="el-GR" sz="1500" dirty="0"/>
              <a:t>) αντί για το αναμενόμενο πολύ χαμηλότερο επίπεδο (</a:t>
            </a:r>
            <a:r>
              <a:rPr lang="el-GR" sz="1500" b="1" dirty="0"/>
              <a:t>-20 °</a:t>
            </a:r>
            <a:r>
              <a:rPr lang="en-US" sz="1500" b="1" dirty="0"/>
              <a:t>C</a:t>
            </a:r>
            <a:r>
              <a:rPr lang="el-GR" sz="1500" dirty="0"/>
              <a:t>):</a:t>
            </a:r>
          </a:p>
          <a:p>
            <a:r>
              <a:rPr lang="el-GR" sz="1700" dirty="0"/>
              <a:t>Η ηλιακή ακτινοβολία περνά την (ανώτερη) ατμόσφαιρα, όπως και το τζάμι ενός θερμοκηπίου, και θερμαίνει τον αέρα, ο οποίος </a:t>
            </a:r>
            <a:r>
              <a:rPr lang="el-GR" sz="1700" dirty="0" err="1"/>
              <a:t>παγιδεύε</a:t>
            </a:r>
            <a:r>
              <a:rPr lang="el-GR" sz="1700" dirty="0"/>
              <a:t>-</a:t>
            </a:r>
            <a:r>
              <a:rPr lang="el-GR" sz="1700" dirty="0" err="1"/>
              <a:t>ται</a:t>
            </a:r>
            <a:r>
              <a:rPr lang="el-GR" sz="1700" dirty="0"/>
              <a:t>, όπως από το τζάμι, οδηγώντας σε αύξηση της θερμοκρασίας.</a:t>
            </a:r>
          </a:p>
          <a:p>
            <a:pPr marL="85725" indent="-15875">
              <a:buNone/>
            </a:pPr>
            <a:r>
              <a:rPr lang="el-GR" sz="1500" dirty="0"/>
              <a:t>Η περιγραφή αυτή διαφέρει λίγο από την </a:t>
            </a:r>
            <a:r>
              <a:rPr lang="el-GR" sz="1500" b="1" dirty="0"/>
              <a:t>μοντέρνα</a:t>
            </a:r>
            <a:r>
              <a:rPr lang="el-GR" sz="1500" dirty="0"/>
              <a:t> κατανόηση του φαινομένου :</a:t>
            </a:r>
          </a:p>
          <a:p>
            <a:r>
              <a:rPr lang="el-GR" sz="1700" dirty="0"/>
              <a:t>Από την ηλιακή ακτινοβολία που φτάνει στη γη, μέρος απορροφάται και μέρος ανακλάται με τη μορφή υπέρυθρης ακτινοβολίας. Μέρος της ανακλώμενης ακτινοβολίας απορροφάται από το </a:t>
            </a:r>
            <a:r>
              <a:rPr lang="en-US" sz="1700" dirty="0"/>
              <a:t>CO</a:t>
            </a:r>
            <a:r>
              <a:rPr lang="en-US" sz="1700" baseline="-25000" dirty="0"/>
              <a:t>2</a:t>
            </a:r>
            <a:r>
              <a:rPr lang="el-GR" sz="1700" dirty="0"/>
              <a:t> και τους υδρατμούς της ατμόσφαιρας, θερμαίνοντάς την, ενώ η υπόλοιπη διαφεύγει στο διάστημα.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42922"/>
            <a:ext cx="7024744" cy="1165965"/>
          </a:xfrm>
        </p:spPr>
        <p:txBody>
          <a:bodyPr>
            <a:normAutofit fontScale="90000"/>
          </a:bodyPr>
          <a:lstStyle/>
          <a:p>
            <a:r>
              <a:rPr lang="el-GR" dirty="0"/>
              <a:t>Ο Ρόλος του Ανθρώπου στο Φαινόμενο του Θερμοκηπίου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560956" cy="356433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l-GR" dirty="0"/>
              <a:t>Η αύξηση της καύσης ορυκτών καυσίμων έχει οδηγήσει σε:</a:t>
            </a:r>
          </a:p>
          <a:p>
            <a:pPr>
              <a:lnSpc>
                <a:spcPct val="110000"/>
              </a:lnSpc>
              <a:buSzPct val="100000"/>
              <a:buFont typeface="Wingdings" pitchFamily="2" charset="2"/>
              <a:buChar char=""/>
            </a:pPr>
            <a:r>
              <a:rPr lang="el-GR" dirty="0"/>
              <a:t>Αύξηση της συγκέντρωσης του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l-GR" dirty="0"/>
              <a:t> στην ατμόσφαιρα που έχει ξεπεράσει το 0,</a:t>
            </a:r>
            <a:r>
              <a:rPr lang="en-US" dirty="0"/>
              <a:t>0</a:t>
            </a:r>
            <a:r>
              <a:rPr lang="el-GR" dirty="0"/>
              <a:t>4% στις μέρες μας. Αυτή οδηγεί σε:</a:t>
            </a:r>
          </a:p>
          <a:p>
            <a:pPr>
              <a:lnSpc>
                <a:spcPct val="110000"/>
              </a:lnSpc>
              <a:buSzPct val="100000"/>
              <a:buFont typeface="Wingdings" pitchFamily="2" charset="2"/>
              <a:buChar char=""/>
            </a:pPr>
            <a:r>
              <a:rPr lang="el-GR" dirty="0"/>
              <a:t>Αύξηση της υπέρυθρης ακτινοβολίας που απορροφάται από την ατμόσφαιρα που οδηγεί σε:</a:t>
            </a:r>
          </a:p>
          <a:p>
            <a:pPr>
              <a:lnSpc>
                <a:spcPct val="110000"/>
              </a:lnSpc>
              <a:buSzPct val="100000"/>
              <a:buFont typeface="Wingdings" pitchFamily="2" charset="2"/>
              <a:buChar char=""/>
            </a:pPr>
            <a:r>
              <a:rPr lang="el-GR" dirty="0"/>
              <a:t>Αύξηση της μέσης θερμοκρασίας της γης, που έχει ήδη ξεπεράσει τον +1°</a:t>
            </a:r>
            <a:r>
              <a:rPr lang="en-US" dirty="0"/>
              <a:t>C </a:t>
            </a:r>
            <a:r>
              <a:rPr lang="el-GR" dirty="0"/>
              <a:t>και υπολογίζεται ότι (με τα μέτρα που έχουν ήδη ληφθεί) θα φτάσει τους +3.</a:t>
            </a:r>
            <a:r>
              <a:rPr lang="en-US" dirty="0"/>
              <a:t>5</a:t>
            </a:r>
            <a:r>
              <a:rPr lang="el-GR" dirty="0"/>
              <a:t>°</a:t>
            </a:r>
            <a:r>
              <a:rPr lang="en-US" dirty="0"/>
              <a:t>C</a:t>
            </a:r>
            <a:r>
              <a:rPr lang="el-GR" dirty="0"/>
              <a:t> ως το 2</a:t>
            </a:r>
            <a:r>
              <a:rPr lang="en-US" dirty="0"/>
              <a:t>100</a:t>
            </a:r>
            <a:r>
              <a:rPr lang="el-GR" dirty="0"/>
              <a:t>, προκαλώντας</a:t>
            </a:r>
          </a:p>
          <a:p>
            <a:pPr marL="525780" indent="-457200">
              <a:lnSpc>
                <a:spcPct val="110000"/>
              </a:lnSpc>
              <a:buFont typeface="+mj-lt"/>
              <a:buAutoNum type="arabicPeriod"/>
            </a:pPr>
            <a:r>
              <a:rPr lang="el-GR" dirty="0"/>
              <a:t>Ευρείες κλιματικές αλλαγές: γόνιμες περιοχές γίνονται άγονες και το αντίστροφο, αύξηση ακραίων καιρικών φαινομένων, κ.λπ.</a:t>
            </a:r>
          </a:p>
          <a:p>
            <a:pPr marL="525780" indent="-457200">
              <a:lnSpc>
                <a:spcPct val="110000"/>
              </a:lnSpc>
              <a:buFont typeface="+mj-lt"/>
              <a:buAutoNum type="arabicPeriod"/>
            </a:pPr>
            <a:r>
              <a:rPr lang="el-GR" dirty="0"/>
              <a:t>Τήξη των πολικών πάγων και ανύψωση της στάθμης της θάλασσας με αποτέλεσμα την απώλεια μεγάλων χερσαίων εκτάσεων χαμηλού υψομέτρου.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Ρύπανση των Υδάτων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671912" cy="356433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3000"/>
              </a:lnSpc>
            </a:pPr>
            <a:r>
              <a:rPr lang="el-GR" sz="2300" dirty="0"/>
              <a:t>Ρύπανση ονομάζεται κάθε μεταβολή στη σύσταση των υδάτων που τα καθιστά ακατάλληλα για τους οργανισμούς που τα χρησιμοποιούν ή και ζουν σε αυτά</a:t>
            </a:r>
          </a:p>
          <a:p>
            <a:pPr>
              <a:lnSpc>
                <a:spcPct val="103000"/>
              </a:lnSpc>
            </a:pPr>
            <a:r>
              <a:rPr lang="el-GR" sz="2300" dirty="0"/>
              <a:t>Η ρύπανση μπορεί να είναι φυσικής, χημικής ή βιολογικής φύσης</a:t>
            </a:r>
          </a:p>
          <a:p>
            <a:pPr>
              <a:lnSpc>
                <a:spcPct val="103000"/>
              </a:lnSpc>
            </a:pPr>
            <a:r>
              <a:rPr lang="el-GR" sz="2300" dirty="0"/>
              <a:t>Η ρύπανση των υδάτων είναι αποτέλεσμα της ανθρώπινης δραστηριότητας στην ξηρά που τελικά επηρεάζει και τα υδάτινα οικοσυστήματα (ποτάμια, λίμνες, θάλασσες).</a:t>
            </a:r>
          </a:p>
          <a:p>
            <a:pPr>
              <a:lnSpc>
                <a:spcPct val="103000"/>
              </a:lnSpc>
            </a:pPr>
            <a:r>
              <a:rPr lang="el-GR" sz="2300" dirty="0"/>
              <a:t>Κυριότερη πηγή μόλυνσης είναι τα λύματα των ανθρώπινων οικισμών. Η ρύπανση των υδάτων αυξάνεται ως συνέπεια:</a:t>
            </a:r>
          </a:p>
          <a:p>
            <a:pPr lvl="1">
              <a:lnSpc>
                <a:spcPct val="103000"/>
              </a:lnSpc>
            </a:pPr>
            <a:r>
              <a:rPr lang="el-GR" sz="2300" dirty="0"/>
              <a:t>Της αύξησης του μεγέθους των οικισμών: Οι σύγχρονες πόλεις παράγουν υπέρογκες ποσότητες οργανικών λυμάτων.</a:t>
            </a:r>
          </a:p>
          <a:p>
            <a:pPr lvl="1">
              <a:lnSpc>
                <a:spcPct val="103000"/>
              </a:lnSpc>
            </a:pPr>
            <a:r>
              <a:rPr lang="el-GR" sz="2300" dirty="0"/>
              <a:t>Της τεχνολογικής προόδου: Τα τοξικά απόβλητα της βυρσοδεψίας και μεταλλουργίας των περασμένων αιώνων έχουν πολλαπλασιαστεί από τη σύγχρονη βιομηχανία.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Είδη Ρύπων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671912" cy="3564329"/>
          </a:xfrm>
        </p:spPr>
        <p:txBody>
          <a:bodyPr>
            <a:normAutofit fontScale="77500" lnSpcReduction="20000"/>
          </a:bodyPr>
          <a:lstStyle/>
          <a:p>
            <a:pPr marL="360000" indent="-360000">
              <a:buSzPct val="100000"/>
              <a:buFont typeface="+mj-lt"/>
              <a:buAutoNum type="arabicPeriod"/>
            </a:pPr>
            <a:r>
              <a:rPr lang="el-GR" dirty="0"/>
              <a:t>Θερμό νερό</a:t>
            </a:r>
          </a:p>
          <a:p>
            <a:pPr lvl="1"/>
            <a:r>
              <a:rPr lang="el-GR" dirty="0"/>
              <a:t>Οι περισσότερες βιομηχανίες, είτε χρησιμοποιούν πυρηνική ενέργεια είτε ενέργεια από ορυκτά καύσιμα, χρησιμοποιούν νερό στα ψυκτικά τους συστήματα.</a:t>
            </a:r>
          </a:p>
          <a:p>
            <a:pPr lvl="1"/>
            <a:r>
              <a:rPr lang="el-GR" dirty="0"/>
              <a:t>Το θερμό νερό απελευθερώνεται στα γειτονικά ποτάμια/λίμνες/θάλασσες αυξάνοντας τη θερμοκρασία τους.</a:t>
            </a:r>
          </a:p>
          <a:p>
            <a:pPr lvl="1"/>
            <a:r>
              <a:rPr lang="el-GR" dirty="0"/>
              <a:t>Καθώς η μέγιστη δυνατή συγκέντρωση οξυγόνου στο νερό μειώνεται με αύξηση της θερμοκρασίας, περιορίζεται το οξυγόνο που είναι διαθέσιμο στους υδρόβιους οργανισμούς</a:t>
            </a:r>
          </a:p>
          <a:p>
            <a:pPr marL="360000" indent="-360000">
              <a:buSzPct val="100000"/>
              <a:buFont typeface="+mj-lt"/>
              <a:buAutoNum type="arabicPeriod"/>
            </a:pPr>
            <a:r>
              <a:rPr lang="el-GR" dirty="0"/>
              <a:t>Οργανικά λύματα, απορρυπαντικά, λιπάσματα</a:t>
            </a:r>
          </a:p>
          <a:p>
            <a:pPr lvl="1"/>
            <a:r>
              <a:rPr lang="el-GR" dirty="0"/>
              <a:t>Τα οργανικά λύματα αυξάνουν το μικροβιακό φορτίο των υδάτων, αυξάνοντας τις πιθανότητες διάδοσης νοσημάτων</a:t>
            </a:r>
          </a:p>
          <a:p>
            <a:pPr lvl="1"/>
            <a:r>
              <a:rPr lang="el-GR" dirty="0"/>
              <a:t>Οργανικά λύματα, απορρυπαντικά και λιπάσματα είναι πλούσια σε θρεπτικά, οδηγώντας στο φαινόμενο του ευτροφισμού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Είδη Ρύπων (συνέχεια)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743350" cy="3564329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SzPct val="100000"/>
              <a:buFont typeface="+mj-lt"/>
              <a:buAutoNum type="arabicPeriod" startAt="3"/>
            </a:pPr>
            <a:r>
              <a:rPr lang="el-GR" dirty="0"/>
              <a:t>Πετρελαιοειδή</a:t>
            </a:r>
          </a:p>
          <a:p>
            <a:pPr lvl="1"/>
            <a:r>
              <a:rPr lang="el-GR" dirty="0"/>
              <a:t>Αποτελούν φυσικό και τοξικό κίνδυνο για τα υδρόβια ζώα &amp; πουλιά</a:t>
            </a:r>
          </a:p>
          <a:p>
            <a:pPr marL="457200" indent="-457200">
              <a:buSzPct val="100000"/>
              <a:buFont typeface="+mj-lt"/>
              <a:buAutoNum type="arabicPeriod" startAt="3"/>
            </a:pPr>
            <a:r>
              <a:rPr lang="el-GR" dirty="0"/>
              <a:t>Βαρέα μέταλλα και συνθετικές οργανικές ενώσεις &amp; διαλύτες</a:t>
            </a:r>
          </a:p>
          <a:p>
            <a:pPr lvl="1"/>
            <a:r>
              <a:rPr lang="el-GR" dirty="0"/>
              <a:t>Είναι ουσίες μη διαλυτές στο νερό</a:t>
            </a:r>
          </a:p>
          <a:p>
            <a:pPr lvl="1"/>
            <a:r>
              <a:rPr lang="el-GR" dirty="0"/>
              <a:t>Συγκεντρώνονται στο λιπώδη ιστό των οργανισμών και δεν μπορούν να αποβληθούν.</a:t>
            </a:r>
          </a:p>
          <a:p>
            <a:pPr lvl="1"/>
            <a:r>
              <a:rPr lang="el-GR" dirty="0"/>
              <a:t>Μπορούν να περάσουν μέσω των τροφικών αλυσίδων στους κορυφαίους καταναλωτές και τον άνθρωπο (πλαίσιο σ. 109)</a:t>
            </a:r>
          </a:p>
          <a:p>
            <a:pPr marL="360000" indent="-360000">
              <a:buSzPct val="100000"/>
              <a:buFont typeface="+mj-lt"/>
              <a:buAutoNum type="arabicPeriod" startAt="3"/>
            </a:pPr>
            <a:r>
              <a:rPr lang="el-GR" dirty="0"/>
              <a:t>Παρασιτοκτόνα, εντομοκτόνα, ραδιενεργά απόβλητα</a:t>
            </a:r>
          </a:p>
          <a:p>
            <a:pPr lvl="1"/>
            <a:r>
              <a:rPr lang="el-GR" dirty="0"/>
              <a:t>Έχουν αυξηθεί ιδιαίτερα μετά τον Β’ παγκόσμιο πόλεμο</a:t>
            </a:r>
          </a:p>
          <a:p>
            <a:pPr lvl="1"/>
            <a:r>
              <a:rPr lang="el-GR" dirty="0"/>
              <a:t>Δεν μπορούν να διασπαστούν από τους οργανισμούς (μη βιοδιασπώμενες ουσίες) με αποτέλεσμα να αθροίζονται</a:t>
            </a:r>
          </a:p>
          <a:p>
            <a:pPr lvl="1"/>
            <a:r>
              <a:rPr lang="el-GR" dirty="0"/>
              <a:t>Περνούν από τις τροφικές αλυσίδες και συγκεντρώνονται στους κορυφαίους καταναλωτές, όπως ο άνθρωπος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Βιοσυσσώρευση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28806"/>
            <a:ext cx="7671912" cy="356432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sz="1700" dirty="0"/>
              <a:t>Βιοσυσσώρευση ονομάζεται το φαινόμενο της αύξησης της συγκέντρωσης τοξικών ουσιών στους ιστούς των οργανισμών κατά μήκος της τροφικής αλυσίδας.</a:t>
            </a:r>
          </a:p>
          <a:p>
            <a:pPr>
              <a:lnSpc>
                <a:spcPct val="90000"/>
              </a:lnSpc>
            </a:pPr>
            <a:r>
              <a:rPr lang="el-GR" sz="1700" dirty="0"/>
              <a:t>Η βιοσυσσώρευση είναι αποτέλεσμα της αδυναμίας των οργανισμών να διασπάσουν, μεταβολίσουν ή αποβάλουν τις συγκεκριμένες ουσίες (μη βιοδιασπώμενες ουσίες).</a:t>
            </a:r>
          </a:p>
          <a:p>
            <a:pPr>
              <a:lnSpc>
                <a:spcPct val="90000"/>
              </a:lnSpc>
            </a:pPr>
            <a:r>
              <a:rPr lang="el-GR" sz="1700" dirty="0"/>
              <a:t>Καθώς κάθε καταναλωτής πρέπει να φάει 10</a:t>
            </a:r>
            <a:r>
              <a:rPr lang="en-US" sz="1700" dirty="0"/>
              <a:t>Kg </a:t>
            </a:r>
            <a:r>
              <a:rPr lang="el-GR" sz="1700" dirty="0"/>
              <a:t>τροφής για να αυξήσει το βάρος του </a:t>
            </a:r>
            <a:r>
              <a:rPr lang="en-US" sz="1700" dirty="0"/>
              <a:t>1Kg</a:t>
            </a:r>
            <a:r>
              <a:rPr lang="el-GR" sz="1700" dirty="0"/>
              <a:t>, θα έχει στους ιστούς του 10 φορές τη συγκέντρωση όποιας μη βιοδιασπώμενης ουσίας τυχόν περιείχε η τροφή του.</a:t>
            </a:r>
          </a:p>
          <a:p>
            <a:pPr>
              <a:lnSpc>
                <a:spcPct val="90000"/>
              </a:lnSpc>
              <a:buSzPct val="100000"/>
              <a:buFont typeface="Wingdings" pitchFamily="2" charset="2"/>
              <a:buChar char=""/>
            </a:pPr>
            <a:r>
              <a:rPr lang="el-GR" sz="1700" dirty="0"/>
              <a:t>Όσο μακρύτερη είναι μια τροφική αλυσίδα, τόσο μεγαλύτερη η βιοσυσσώρευση (10πλασιασμός για κάθε κρίκο της)</a:t>
            </a:r>
          </a:p>
          <a:p>
            <a:pPr>
              <a:lnSpc>
                <a:spcPct val="90000"/>
              </a:lnSpc>
              <a:buSzPct val="100000"/>
              <a:buFont typeface="Wingdings" pitchFamily="2" charset="2"/>
              <a:buChar char=""/>
            </a:pPr>
            <a:r>
              <a:rPr lang="el-GR" sz="1700" dirty="0"/>
              <a:t>Οι κορυφαίοι καταναλωτές κάθε οικοσυστήματος (π.χ. αρπακτικά πτηνά, άνθρωπος) θα έχουν το μεγαλύτερο πρόβλημα.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Βιοσυσσώρευση </a:t>
            </a:r>
            <a:r>
              <a:rPr lang="en-US" dirty="0"/>
              <a:t>DDT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928806"/>
            <a:ext cx="7743350" cy="356433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el-GR" dirty="0"/>
              <a:t>Χαρακτηριστικό παράδειγμα ουσίας που εμφανίζει βιοσυσσώρευση είναι το (απαγορευμένο πλέον) εντομοκτόνο </a:t>
            </a:r>
            <a:r>
              <a:rPr lang="en-US" dirty="0"/>
              <a:t>DDT.</a:t>
            </a:r>
          </a:p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el-GR" dirty="0"/>
              <a:t>Μέσω αλυσίδων όπως: </a:t>
            </a:r>
            <a:r>
              <a:rPr lang="el-GR" dirty="0" err="1"/>
              <a:t>ντοματιά→κάμπια→κότσυφας→κουκουβάγια</a:t>
            </a:r>
            <a:r>
              <a:rPr lang="el-GR" dirty="0"/>
              <a:t> το </a:t>
            </a:r>
            <a:r>
              <a:rPr lang="en-US" dirty="0"/>
              <a:t>DDT</a:t>
            </a:r>
            <a:r>
              <a:rPr lang="el-GR" dirty="0"/>
              <a:t> συσσωρεύεται στα αρπακτικά πτηνά, και καθιστά εύθραυστα τα κελύφη των αυγών τους, με συνέπεια τη δραματική μείωση των νέων γεννήσεων και την οδήγησή τους στα πρόθυρα της εξαφάνισης</a:t>
            </a:r>
          </a:p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el-GR" dirty="0"/>
              <a:t>Το </a:t>
            </a:r>
            <a:r>
              <a:rPr lang="en-US" dirty="0"/>
              <a:t>DDT </a:t>
            </a:r>
            <a:r>
              <a:rPr lang="el-GR" dirty="0"/>
              <a:t>συσσωρεύεται σε επικίνδυνα επίπεδα και στους ιστούς του ανθρώπου που αποτελεί τον τελευταίο κρίκο πολλών </a:t>
            </a:r>
            <a:r>
              <a:rPr lang="el-GR" dirty="0" err="1"/>
              <a:t>τροφ</a:t>
            </a:r>
            <a:r>
              <a:rPr lang="el-GR" dirty="0"/>
              <a:t>. αλυσίδων</a:t>
            </a:r>
          </a:p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el-GR" dirty="0"/>
              <a:t>Ύστερα από εκτεταμένη χρήση του στη δεκαετία του ’60 στην Αφρική για την καταπολέμηση του κουνουπιού που μεταδίδει το παράσιτο της ελονοσίας (πλασμώδιο), η διασπορά του </a:t>
            </a:r>
            <a:r>
              <a:rPr lang="en-US" dirty="0"/>
              <a:t>DDT</a:t>
            </a:r>
            <a:r>
              <a:rPr lang="el-GR" dirty="0"/>
              <a:t> στη βιόσφαιρα, ήταν τόσο εκτεταμένη που ανιχνευόταν σε υψηλές ποσότητες στους πιγκουίνους του νότιου πόλου και στο μητρικό γάλα των Εσκιμώων του βόρειου πόλου.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Ερημοποίηση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529036" cy="3635767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Τα ερημικά οικοσυστήματα χαρακτηρίζονται από:</a:t>
            </a:r>
          </a:p>
          <a:p>
            <a:pPr lvl="1"/>
            <a:r>
              <a:rPr lang="el-GR" dirty="0"/>
              <a:t>Άγονα Εδάφη</a:t>
            </a:r>
          </a:p>
          <a:p>
            <a:pPr lvl="1"/>
            <a:r>
              <a:rPr lang="el-GR" dirty="0"/>
              <a:t>Μικρή παραγωγικότητα</a:t>
            </a:r>
          </a:p>
          <a:p>
            <a:pPr lvl="1"/>
            <a:r>
              <a:rPr lang="el-GR" dirty="0"/>
              <a:t>Μικρή βιομάζα</a:t>
            </a:r>
          </a:p>
          <a:p>
            <a:r>
              <a:rPr lang="el-GR" dirty="0"/>
              <a:t>Φυσιολογικά, τα ερημικά οικοσυστήματα απατώνται σε περιοχές με χαμηλή βροχόπτωση, άλλα η ανθρώπινη δραστηριότητα μπορεί να οδηγήσει σε ερημοποίηση οικοσυστημάτων άσχετα με το κλίμα τους</a:t>
            </a:r>
          </a:p>
          <a:p>
            <a:r>
              <a:rPr lang="el-GR" dirty="0"/>
              <a:t>Αιτίες ερημοποίησης:</a:t>
            </a:r>
          </a:p>
          <a:p>
            <a:pPr lvl="1"/>
            <a:r>
              <a:rPr lang="el-GR" dirty="0"/>
              <a:t>Όξινη βροχή, κοντά σε βιομηχανικές περιοχές και πόλεις</a:t>
            </a:r>
          </a:p>
          <a:p>
            <a:pPr lvl="1"/>
            <a:r>
              <a:rPr lang="el-GR" dirty="0"/>
              <a:t>Αποψίλωση, όπως γίνεται στα τροπικά δάση</a:t>
            </a:r>
          </a:p>
          <a:p>
            <a:pPr lvl="1"/>
            <a:r>
              <a:rPr lang="el-GR" dirty="0"/>
              <a:t>Πυρκαγιές, χαρακτηριστικό των μεσογειακών οικοσυστημάτων</a:t>
            </a:r>
          </a:p>
          <a:p>
            <a:pPr lvl="1"/>
            <a:r>
              <a:rPr lang="el-GR" dirty="0"/>
              <a:t>Υπερβόσκηση, επικίνδυνη στα μεσογειακά οικοσυστήματα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Έννοια του Οικοσυστήματος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57224" y="1928806"/>
            <a:ext cx="7358114" cy="356433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5000"/>
              </a:lnSpc>
            </a:pPr>
            <a:r>
              <a:rPr lang="el-GR" dirty="0"/>
              <a:t>Το οικοσύστημα είναι η θεμελιώδης λειτουργική μονάδα της οικολογίας</a:t>
            </a:r>
          </a:p>
          <a:p>
            <a:pPr>
              <a:lnSpc>
                <a:spcPct val="105000"/>
              </a:lnSpc>
            </a:pPr>
            <a:r>
              <a:rPr lang="el-GR" dirty="0"/>
              <a:t>Ένα οικοσύστημα αποτελείται από τους </a:t>
            </a:r>
            <a:r>
              <a:rPr lang="el-GR" b="1" dirty="0"/>
              <a:t>βιοτικούς</a:t>
            </a:r>
            <a:r>
              <a:rPr lang="el-GR" dirty="0"/>
              <a:t> και </a:t>
            </a:r>
            <a:r>
              <a:rPr lang="el-GR" b="1" dirty="0"/>
              <a:t>αβιοτικούς</a:t>
            </a:r>
            <a:r>
              <a:rPr lang="el-GR" dirty="0"/>
              <a:t> παράγοντες μιας περιοχής και το σύνολο των </a:t>
            </a:r>
            <a:r>
              <a:rPr lang="el-GR" b="1" dirty="0"/>
              <a:t>αλληλεπιδράσεών</a:t>
            </a:r>
            <a:r>
              <a:rPr lang="el-GR" dirty="0"/>
              <a:t> τους</a:t>
            </a:r>
          </a:p>
          <a:p>
            <a:pPr>
              <a:lnSpc>
                <a:spcPct val="105000"/>
              </a:lnSpc>
            </a:pPr>
            <a:r>
              <a:rPr lang="el-GR" dirty="0"/>
              <a:t>Το οικοσύστημα είναι ένα σύστημα μελέτης, τα όρια του οποίου καθορίζονται από τον ερευνητή:</a:t>
            </a:r>
          </a:p>
          <a:p>
            <a:pPr lvl="1">
              <a:lnSpc>
                <a:spcPct val="105000"/>
              </a:lnSpc>
            </a:pPr>
            <a:r>
              <a:rPr lang="el-GR" sz="2300" dirty="0"/>
              <a:t>Το μέγεθος ενός οικοσυστήματος μπορεί να κυμαίνεται από το σύνολο της </a:t>
            </a:r>
            <a:r>
              <a:rPr lang="el-GR" sz="2300" b="1" dirty="0">
                <a:solidFill>
                  <a:schemeClr val="accent1"/>
                </a:solidFill>
                <a:hlinkClick r:id="rId2"/>
              </a:rPr>
              <a:t>βιόσφαιρας</a:t>
            </a:r>
            <a:r>
              <a:rPr lang="el-GR" sz="2300" dirty="0"/>
              <a:t> (το κομμάτι του φλοιού της γης και της ατμόσφαιρας που υποστηρίζει ζωή) ως μια γλάστρα (με ένα φυτό και διάφορους μικροοργανισμούς)</a:t>
            </a:r>
          </a:p>
          <a:p>
            <a:pPr lvl="1">
              <a:lnSpc>
                <a:spcPct val="105000"/>
              </a:lnSpc>
            </a:pPr>
            <a:r>
              <a:rPr lang="el-GR" sz="2300" dirty="0"/>
              <a:t>Τα όρια ενός οικοσυστήματος, αν και αυθαίρετα, συχνά καθορίζονται από αντικειμενικά κριτήρια (π.χ. ένα νησί).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Διαδικασία Ερημοποίησης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457598" cy="356432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sz="1800" dirty="0"/>
              <a:t>Η καταστροφή των φυτών από τον άνθρωπο και οι </a:t>
            </a:r>
            <a:r>
              <a:rPr lang="el-GR" sz="1800" dirty="0" err="1"/>
              <a:t>καλλι</a:t>
            </a:r>
            <a:r>
              <a:rPr lang="el-GR" sz="1800" dirty="0"/>
              <a:t>-</a:t>
            </a:r>
            <a:r>
              <a:rPr lang="el-GR" sz="1800" dirty="0" err="1"/>
              <a:t>εργητικές</a:t>
            </a:r>
            <a:r>
              <a:rPr lang="el-GR" sz="1800" dirty="0"/>
              <a:t> πρακτικές των αγροτών αφήνουν μεγάλες εκτάσεις εδάφους χωρίς φυτοκάλυψη για μεγάλα χρονικά διαστήματα</a:t>
            </a:r>
          </a:p>
          <a:p>
            <a:pPr>
              <a:lnSpc>
                <a:spcPct val="90000"/>
              </a:lnSpc>
            </a:pPr>
            <a:r>
              <a:rPr lang="el-GR" sz="1800" dirty="0"/>
              <a:t>Η χαμηλή φυτοκάλυψη έχει τις εξής συνέπειες:</a:t>
            </a:r>
          </a:p>
          <a:p>
            <a:pPr lvl="1">
              <a:lnSpc>
                <a:spcPct val="90000"/>
              </a:lnSpc>
            </a:pPr>
            <a:r>
              <a:rPr lang="el-GR" sz="1700" dirty="0"/>
              <a:t>Μείωση της εξάτμισης και διαπνοής και αύξηση της επιφανειακής απορροής των υδάτων</a:t>
            </a:r>
          </a:p>
          <a:p>
            <a:pPr lvl="1">
              <a:lnSpc>
                <a:spcPct val="90000"/>
              </a:lnSpc>
            </a:pPr>
            <a:r>
              <a:rPr lang="el-GR" sz="1700" dirty="0"/>
              <a:t>Έλλειψη προστασίας του εδάφους από τους ανέμους</a:t>
            </a:r>
          </a:p>
          <a:p>
            <a:pPr lvl="1">
              <a:lnSpc>
                <a:spcPct val="90000"/>
              </a:lnSpc>
            </a:pPr>
            <a:r>
              <a:rPr lang="el-GR" sz="1700" dirty="0"/>
              <a:t>Έλλειψη συγκράτησης εδάφους από τις ρίζες</a:t>
            </a:r>
          </a:p>
          <a:p>
            <a:pPr>
              <a:lnSpc>
                <a:spcPct val="90000"/>
              </a:lnSpc>
            </a:pPr>
            <a:r>
              <a:rPr lang="el-GR" sz="1800" dirty="0"/>
              <a:t>Αποτέλεσμα και των τριών είναι η διάβρωση του εδάφους.</a:t>
            </a:r>
          </a:p>
          <a:p>
            <a:pPr>
              <a:lnSpc>
                <a:spcPct val="90000"/>
              </a:lnSpc>
            </a:pPr>
            <a:r>
              <a:rPr lang="el-GR" sz="1800" dirty="0"/>
              <a:t>Η διάβρωση του εδάφους επιταχύνεται από ανθρώπινες δραστηριότητες, όπως η διάνοιξη δρόμων.</a:t>
            </a:r>
          </a:p>
          <a:p>
            <a:pPr>
              <a:lnSpc>
                <a:spcPct val="90000"/>
              </a:lnSpc>
            </a:pPr>
            <a:r>
              <a:rPr lang="el-GR" sz="1800" dirty="0"/>
              <a:t>Αποτέλεσμα της διάβρωσης του εδάφους είναι η ερημοποίηση.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571484"/>
            <a:ext cx="7024744" cy="1237403"/>
          </a:xfrm>
        </p:spPr>
        <p:txBody>
          <a:bodyPr>
            <a:normAutofit fontScale="90000"/>
          </a:bodyPr>
          <a:lstStyle/>
          <a:p>
            <a:r>
              <a:rPr lang="el-GR" dirty="0"/>
              <a:t>Πυρκαγιές στα </a:t>
            </a:r>
            <a:br>
              <a:rPr lang="el-GR" dirty="0"/>
            </a:br>
            <a:r>
              <a:rPr lang="el-GR" dirty="0"/>
              <a:t>Μεσογειακά Οικοσυστήματα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671912" cy="3564329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el-GR" sz="1800" dirty="0"/>
              <a:t>Το μεσογειακό κλίμα χαρακτηρίζεται από ήπιο αλλά βροχερό χειμώνα και θερμό, ξηρό καλοκαίρι</a:t>
            </a:r>
          </a:p>
          <a:p>
            <a:pPr>
              <a:lnSpc>
                <a:spcPct val="85000"/>
              </a:lnSpc>
            </a:pPr>
            <a:r>
              <a:rPr lang="el-GR" sz="1800" dirty="0"/>
              <a:t>Οι θερινές φωτιές είναι φυσιολογικό φαινόμενο στα μεσογειακά οικοσυστήματα λόγω των υψηλών θερμοκρασιών, της ξηρασίας και της συσσώρευσης μη αποικοδομημένων ξερών φύλλων.</a:t>
            </a:r>
          </a:p>
          <a:p>
            <a:pPr>
              <a:lnSpc>
                <a:spcPct val="85000"/>
              </a:lnSpc>
            </a:pPr>
            <a:r>
              <a:rPr lang="el-GR" sz="1800" dirty="0"/>
              <a:t>Τα μεσογειακά οικοσυστήματα είναι προσαρμοσμένα σε </a:t>
            </a:r>
            <a:r>
              <a:rPr lang="el-GR" sz="1800" dirty="0" err="1"/>
              <a:t>περιοδι</a:t>
            </a:r>
            <a:r>
              <a:rPr lang="el-GR" sz="1800" dirty="0"/>
              <a:t>-</a:t>
            </a:r>
            <a:r>
              <a:rPr lang="el-GR" sz="1800" dirty="0" err="1"/>
              <a:t>κές</a:t>
            </a:r>
            <a:r>
              <a:rPr lang="el-GR" sz="1800" dirty="0"/>
              <a:t> πυρκαγιές και μπορούν να ανακάμψουν σε λιγότερο από 10 χρόνια, χάρις σε ειδικούς μηχανισμούς αναγέννησης π.χ.:</a:t>
            </a:r>
          </a:p>
          <a:p>
            <a:pPr lvl="1">
              <a:lnSpc>
                <a:spcPct val="85000"/>
              </a:lnSpc>
            </a:pPr>
            <a:r>
              <a:rPr lang="el-GR" sz="1700" dirty="0"/>
              <a:t>Ξεπέταγμα νέων βλαστών από υπόγειους οφθαλμούς</a:t>
            </a:r>
          </a:p>
          <a:p>
            <a:pPr lvl="1">
              <a:lnSpc>
                <a:spcPct val="85000"/>
              </a:lnSpc>
            </a:pPr>
            <a:r>
              <a:rPr lang="el-GR" sz="1700" dirty="0"/>
              <a:t>Φύτρωση σπερμάτων που διασκορπίζονται από τη φωτιά</a:t>
            </a:r>
          </a:p>
          <a:p>
            <a:pPr>
              <a:lnSpc>
                <a:spcPct val="85000"/>
              </a:lnSpc>
            </a:pPr>
            <a:r>
              <a:rPr lang="el-GR" sz="1800" dirty="0"/>
              <a:t>Η ανάκαμψη του οικοσυστήματος είναι αδύνατη όταν:</a:t>
            </a:r>
          </a:p>
          <a:p>
            <a:pPr lvl="1">
              <a:lnSpc>
                <a:spcPct val="85000"/>
              </a:lnSpc>
            </a:pPr>
            <a:r>
              <a:rPr lang="el-GR" sz="1700" dirty="0"/>
              <a:t>Καεί επανειλημμένα σε μικρό χρονικό διάστημα</a:t>
            </a:r>
          </a:p>
          <a:p>
            <a:pPr lvl="1">
              <a:lnSpc>
                <a:spcPct val="85000"/>
              </a:lnSpc>
            </a:pPr>
            <a:r>
              <a:rPr lang="el-GR" sz="1700" dirty="0"/>
              <a:t>Γίνονται ανασταλτικές επεμβάσεις (βόσκηση νέων βλαστών)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56387"/>
            <a:ext cx="7171848" cy="952500"/>
          </a:xfrm>
        </p:spPr>
        <p:txBody>
          <a:bodyPr>
            <a:normAutofit/>
          </a:bodyPr>
          <a:lstStyle/>
          <a:p>
            <a:r>
              <a:rPr lang="el-GR" dirty="0"/>
              <a:t>Συνέπειες Συχνών Πυρκαγιών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936376"/>
            <a:ext cx="7715304" cy="3421453"/>
          </a:xfrm>
        </p:spPr>
        <p:txBody>
          <a:bodyPr>
            <a:normAutofit/>
          </a:bodyPr>
          <a:lstStyle/>
          <a:p>
            <a:r>
              <a:rPr lang="el-GR" dirty="0"/>
              <a:t>Η </a:t>
            </a:r>
            <a:r>
              <a:rPr lang="el-GR" b="1" dirty="0"/>
              <a:t>καταστροφή των φυτών </a:t>
            </a:r>
            <a:r>
              <a:rPr lang="el-GR" dirty="0"/>
              <a:t>σε συνδυασμό με τη </a:t>
            </a:r>
          </a:p>
          <a:p>
            <a:r>
              <a:rPr lang="el-GR" b="1" dirty="0"/>
              <a:t>Μεγάλη κλίση </a:t>
            </a:r>
            <a:r>
              <a:rPr lang="el-GR" dirty="0"/>
              <a:t>του εδάφους που χαρακτηρίζει τη γεωγραφία των μεσογειακών χωρών και τις</a:t>
            </a:r>
          </a:p>
          <a:p>
            <a:r>
              <a:rPr lang="el-GR" b="1" dirty="0"/>
              <a:t>Καταρρακτώδεις βροχές </a:t>
            </a:r>
            <a:r>
              <a:rPr lang="el-GR" dirty="0"/>
              <a:t>τον ακόλουθο χειμώνα</a:t>
            </a:r>
          </a:p>
          <a:p>
            <a:r>
              <a:rPr lang="el-GR" dirty="0"/>
              <a:t>Οδηγούν σε μεγάλη </a:t>
            </a:r>
            <a:r>
              <a:rPr lang="el-GR" b="1" dirty="0"/>
              <a:t>διάβρωση του εδάφους </a:t>
            </a:r>
            <a:r>
              <a:rPr lang="el-GR" dirty="0"/>
              <a:t>που</a:t>
            </a:r>
          </a:p>
          <a:p>
            <a:r>
              <a:rPr lang="el-GR" dirty="0"/>
              <a:t>Προκαλεί την </a:t>
            </a:r>
            <a:r>
              <a:rPr lang="el-GR" b="1" dirty="0"/>
              <a:t>κατάρρευση</a:t>
            </a:r>
            <a:r>
              <a:rPr lang="el-GR" dirty="0"/>
              <a:t> του οικοσυστήματος</a:t>
            </a:r>
          </a:p>
          <a:p>
            <a:r>
              <a:rPr lang="el-GR" dirty="0"/>
              <a:t>Και τελικά </a:t>
            </a:r>
            <a:r>
              <a:rPr lang="el-GR" b="1" dirty="0"/>
              <a:t>ερημοποίηση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Λεξιλόγιο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6777317" cy="3492891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None/>
            </a:pPr>
            <a:r>
              <a:rPr lang="el-GR" b="1" dirty="0">
                <a:solidFill>
                  <a:schemeClr val="accent1"/>
                </a:solidFill>
              </a:rPr>
              <a:t>Πληθυσμός</a:t>
            </a:r>
          </a:p>
          <a:p>
            <a:pPr marL="357188" lvl="1" indent="9525">
              <a:spcBef>
                <a:spcPts val="0"/>
              </a:spcBef>
              <a:buNone/>
            </a:pPr>
            <a:r>
              <a:rPr lang="el-GR" dirty="0"/>
              <a:t>Το σύνολο των οργανισμών ενός οικοσυστήματος που ανήκουν στο ίδιο είδος</a:t>
            </a:r>
          </a:p>
          <a:p>
            <a:pPr>
              <a:spcBef>
                <a:spcPts val="1200"/>
              </a:spcBef>
              <a:buNone/>
            </a:pPr>
            <a:r>
              <a:rPr lang="el-GR" b="1" dirty="0">
                <a:solidFill>
                  <a:schemeClr val="accent1"/>
                </a:solidFill>
              </a:rPr>
              <a:t>Βιοκοινότητα</a:t>
            </a:r>
          </a:p>
          <a:p>
            <a:pPr marL="357188" lvl="1" indent="9525">
              <a:spcBef>
                <a:spcPts val="0"/>
              </a:spcBef>
              <a:buNone/>
            </a:pPr>
            <a:r>
              <a:rPr lang="el-GR" dirty="0"/>
              <a:t>Το σύνολο των πληθυσμών ενός οικοσυστήματος και οι μεταξύ τους σχέσεις</a:t>
            </a:r>
          </a:p>
          <a:p>
            <a:pPr>
              <a:spcBef>
                <a:spcPts val="1200"/>
              </a:spcBef>
              <a:buNone/>
            </a:pPr>
            <a:r>
              <a:rPr lang="el-GR" b="1" dirty="0">
                <a:solidFill>
                  <a:schemeClr val="accent1"/>
                </a:solidFill>
              </a:rPr>
              <a:t>Βιότοπος</a:t>
            </a:r>
          </a:p>
          <a:p>
            <a:pPr marL="357188" lvl="1" indent="9525">
              <a:spcBef>
                <a:spcPts val="0"/>
              </a:spcBef>
              <a:buNone/>
            </a:pPr>
            <a:r>
              <a:rPr lang="el-GR" dirty="0"/>
              <a:t>Η περιοχή στην οποία ζει ένας πληθυσμός ή μια βιοκοινότητα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Οικοσύστημα και Ενέργεια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028970" cy="3564330"/>
          </a:xfrm>
        </p:spPr>
        <p:txBody>
          <a:bodyPr>
            <a:normAutofit fontScale="92500" lnSpcReduction="10000"/>
          </a:bodyPr>
          <a:lstStyle/>
          <a:p>
            <a:r>
              <a:rPr lang="el-GR" sz="2200" dirty="0"/>
              <a:t>Κάθε οικοσύστημα, όπως κάθε ζωντανός οργανισμός, είναι μια οργανωμένη δομή.</a:t>
            </a:r>
          </a:p>
          <a:p>
            <a:r>
              <a:rPr lang="el-GR" sz="2200" dirty="0"/>
              <a:t>Η διατήρηση της οργάνωσης απαιτεί τη διαρκή κατανάλωση ενέργειας (2</a:t>
            </a:r>
            <a:r>
              <a:rPr lang="el-GR" sz="2200" baseline="30000" dirty="0"/>
              <a:t>ος</a:t>
            </a:r>
            <a:r>
              <a:rPr lang="el-GR" sz="2200" dirty="0"/>
              <a:t> νόμος θερμοδυναμικής)</a:t>
            </a:r>
          </a:p>
          <a:p>
            <a:r>
              <a:rPr lang="el-GR" dirty="0"/>
              <a:t>Η ενεργειακή μελέτη είναι ο βασικότερος τρόπος ανάλυσης ενός οικοσυστήματος:</a:t>
            </a:r>
          </a:p>
          <a:p>
            <a:pPr lvl="1"/>
            <a:r>
              <a:rPr lang="el-GR" dirty="0"/>
              <a:t>Η φύση των οικοσυστημάτων καθορίζεται από την πηγή ενέργειάς τους</a:t>
            </a:r>
          </a:p>
          <a:p>
            <a:pPr lvl="1"/>
            <a:r>
              <a:rPr lang="el-GR" dirty="0"/>
              <a:t>Η ροή της ενέργειας μέσα σε ένα οικοσύστημα καθορίζει τις σχέσεις των οργανισμών μεταξύ τους (τροφικές σχέσεις).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Σχέσεις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36376"/>
            <a:ext cx="7643866" cy="3492891"/>
          </a:xfrm>
        </p:spPr>
        <p:txBody>
          <a:bodyPr>
            <a:normAutofit fontScale="92500"/>
          </a:bodyPr>
          <a:lstStyle/>
          <a:p>
            <a:r>
              <a:rPr lang="el-GR" dirty="0"/>
              <a:t>Η ενέργεια κατανέμεται στους οργανισμούς ενός οικοσυστήματος μέσω των τροφικών τους σχέσεων</a:t>
            </a:r>
          </a:p>
          <a:p>
            <a:r>
              <a:rPr lang="el-GR" dirty="0"/>
              <a:t>Όλοι οι ζωντανοί οργανισμοί παίρνουν την ενέργεια από χρειάζονται από ενεργειακά πλούσιες οργανικές χημικές ουσίες, π.χ. υδατάνθρακες, λίπη, πρωτεΐνες.</a:t>
            </a:r>
          </a:p>
          <a:p>
            <a:pPr lvl="1"/>
            <a:r>
              <a:rPr lang="el-GR" dirty="0"/>
              <a:t>Μια </a:t>
            </a:r>
            <a:r>
              <a:rPr lang="el-GR" b="1" dirty="0">
                <a:solidFill>
                  <a:schemeClr val="accent1"/>
                </a:solidFill>
              </a:rPr>
              <a:t>αυτότροφη</a:t>
            </a:r>
            <a:r>
              <a:rPr lang="el-GR" dirty="0"/>
              <a:t> μονάδα παράγει μόνη της τις απαραίτητες χημικές ουσίες χρησιμοποιώντας ανόργανες πηγές, όπως η ηλιακή ενέργεια</a:t>
            </a:r>
          </a:p>
          <a:p>
            <a:pPr lvl="1"/>
            <a:r>
              <a:rPr lang="el-GR" dirty="0"/>
              <a:t>Μια </a:t>
            </a:r>
            <a:r>
              <a:rPr lang="el-GR" b="1" dirty="0">
                <a:solidFill>
                  <a:schemeClr val="accent1"/>
                </a:solidFill>
              </a:rPr>
              <a:t>ετερότροφη</a:t>
            </a:r>
            <a:r>
              <a:rPr lang="el-GR" dirty="0"/>
              <a:t> μονάδα παίρνει έτοιμες τις απαραίτητες χημικές ουσίες που έχουν παραχθεί από άλλες μονάδες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Είδη Οικοσυστημάτων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6376"/>
            <a:ext cx="7171846" cy="3564329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/>
              <a:t>Αυτότροφα οικοσυστήματα</a:t>
            </a:r>
          </a:p>
          <a:p>
            <a:pPr lvl="1"/>
            <a:r>
              <a:rPr lang="el-GR" dirty="0"/>
              <a:t>Εισάγουν την ενέργεια που είναι απαραίτητη για τη διατήρηση της δομής τους με τη μορφή ηλιακής ενέργειας.</a:t>
            </a:r>
          </a:p>
          <a:p>
            <a:pPr lvl="1"/>
            <a:r>
              <a:rPr lang="el-GR" dirty="0"/>
              <a:t>Τα περισσότερα φυσικά οικοσυστήματα του πλανήτη είναι αυτότροφα</a:t>
            </a:r>
          </a:p>
          <a:p>
            <a:pPr>
              <a:spcBef>
                <a:spcPts val="1200"/>
              </a:spcBef>
            </a:pPr>
            <a:r>
              <a:rPr lang="el-GR" b="1" dirty="0"/>
              <a:t>Ετερότροφα οικοσυστήματα</a:t>
            </a:r>
          </a:p>
          <a:p>
            <a:pPr lvl="1"/>
            <a:r>
              <a:rPr lang="el-GR" dirty="0"/>
              <a:t>Παίρνουν την ενέργεια που χρειάζονται με τη μορφή έτοιμων χημικών ενώσεων.</a:t>
            </a:r>
          </a:p>
          <a:p>
            <a:pPr lvl="1"/>
            <a:r>
              <a:rPr lang="el-GR" dirty="0"/>
              <a:t>Χαρακτηριστικότερο παράδειγμα αποτελούν οι πόλεις που εισάγουν την απαραίτητη ενέργεια για την επιβίωσή τους με τη μορφή τροφίμων που έχουν παραχθεί σε άλλα, αυτότροφα οικοσυστήματα.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1554</TotalTime>
  <Words>4374</Words>
  <Application>Microsoft Office PowerPoint</Application>
  <PresentationFormat>On-screen Show (16:10)</PresentationFormat>
  <Paragraphs>357</Paragraphs>
  <Slides>52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Calibri</vt:lpstr>
      <vt:lpstr>Century Gothic</vt:lpstr>
      <vt:lpstr>Wingdings</vt:lpstr>
      <vt:lpstr>Wingdings 2</vt:lpstr>
      <vt:lpstr>Austin</vt:lpstr>
      <vt:lpstr>Άνθρωπος</vt:lpstr>
      <vt:lpstr>Η Έννοια της Οικολογίας</vt:lpstr>
      <vt:lpstr>Η Έννοια του Περιβάλλοντος</vt:lpstr>
      <vt:lpstr>Άνθρωπος και Περιβάλλον</vt:lpstr>
      <vt:lpstr>Η Έννοια του Οικοσυστήματος</vt:lpstr>
      <vt:lpstr>Λεξιλόγιο</vt:lpstr>
      <vt:lpstr>Οικοσύστημα και Ενέργεια</vt:lpstr>
      <vt:lpstr>Τροφικές Σχέσεις</vt:lpstr>
      <vt:lpstr>Είδη Οικοσυστημάτων</vt:lpstr>
      <vt:lpstr>Είδη Οργανισμών</vt:lpstr>
      <vt:lpstr>Είδη Οργανισμών</vt:lpstr>
      <vt:lpstr>Είδη Οργανισμών</vt:lpstr>
      <vt:lpstr>Αβιοτικοί Παράγοντες</vt:lpstr>
      <vt:lpstr>Ισορροπία Οικοσυστημάτων</vt:lpstr>
      <vt:lpstr>Ισορροπία και Ποικιλότητα</vt:lpstr>
      <vt:lpstr>Άνθρωπος και Περιβάλλον</vt:lpstr>
      <vt:lpstr>Τροφικές σχέσεις</vt:lpstr>
      <vt:lpstr>Ποιοτικές Τροφικές Σχέσεις</vt:lpstr>
      <vt:lpstr>Τροφικά Πλέγματα</vt:lpstr>
      <vt:lpstr>Δομή Τροφικού Πλέγματος</vt:lpstr>
      <vt:lpstr>Ποσοτικές Τροφικές Σχέσεις</vt:lpstr>
      <vt:lpstr>Τροφικές Πυραμίδες</vt:lpstr>
      <vt:lpstr>Ενεργειακή Αποδοτικότητα Τροφικών Σχέσεων</vt:lpstr>
      <vt:lpstr>Σχήματα Πυραμίδων</vt:lpstr>
      <vt:lpstr>Πολυπλοκότητα  Τροφικών Σχέσεων</vt:lpstr>
      <vt:lpstr>Άνθρωπος και Περιβάλλον</vt:lpstr>
      <vt:lpstr>Ροή Ενέργειας</vt:lpstr>
      <vt:lpstr>Ροή Ύλης</vt:lpstr>
      <vt:lpstr> Ο Κύκλος του Άνθρακα (εικ.2.12)</vt:lpstr>
      <vt:lpstr>Ανθρώπινη Παρέμβαση στον Κύκλο του Άνθρακα</vt:lpstr>
      <vt:lpstr>Ο Κύκλος του Αζώτου</vt:lpstr>
      <vt:lpstr>Εισροές και Εκροές από τον Κύκλο του Αζώτου</vt:lpstr>
      <vt:lpstr>Ανθρώπινη Παρέμβαση στον Κύκλο του Αζώτου</vt:lpstr>
      <vt:lpstr>Ευτροφισμός</vt:lpstr>
      <vt:lpstr>Το Νερό στα Οικοσυστήματα</vt:lpstr>
      <vt:lpstr>Οι Κινήσεις του Νερού (1)</vt:lpstr>
      <vt:lpstr>Οι Κινήσεις του Νερού (2)</vt:lpstr>
      <vt:lpstr>Ο Κύκλος του Νερού</vt:lpstr>
      <vt:lpstr>Άνθρωπος και Περιβάλλον</vt:lpstr>
      <vt:lpstr>Ρύπανση</vt:lpstr>
      <vt:lpstr>Ατμοσφαιρική Ρύπανση</vt:lpstr>
      <vt:lpstr>Το Φαινόμενο του Θερμοκηπίου</vt:lpstr>
      <vt:lpstr>Ο Ρόλος του Ανθρώπου στο Φαινόμενο του Θερμοκηπίου</vt:lpstr>
      <vt:lpstr>Ρύπανση των Υδάτων</vt:lpstr>
      <vt:lpstr>Είδη Ρύπων</vt:lpstr>
      <vt:lpstr>Είδη Ρύπων (συνέχεια)</vt:lpstr>
      <vt:lpstr>Βιοσυσσώρευση</vt:lpstr>
      <vt:lpstr>Βιοσυσσώρευση DDT</vt:lpstr>
      <vt:lpstr>Ερημοποίηση</vt:lpstr>
      <vt:lpstr>Διαδικασία Ερημοποίησης</vt:lpstr>
      <vt:lpstr>Πυρκαγιές στα  Μεσογειακά Οικοσυστήματα</vt:lpstr>
      <vt:lpstr>Συνέπειες Συχνών Πυρκαγιών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Άνθρωπος</dc:title>
  <dc:creator>sapient</dc:creator>
  <cp:lastModifiedBy>Παναγιώτης Γεωργόπουλος</cp:lastModifiedBy>
  <cp:revision>192</cp:revision>
  <dcterms:created xsi:type="dcterms:W3CDTF">2010-01-31T14:56:54Z</dcterms:created>
  <dcterms:modified xsi:type="dcterms:W3CDTF">2022-08-31T10:30:42Z</dcterms:modified>
</cp:coreProperties>
</file>