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5/9/2021</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5/9/2021</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5/9/2021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5/9/2021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5/9/2021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5/9/2021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5/9/2021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5/9/2021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5/9/2021</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C85F5F8-5F1D-48B6-8535-9C71D5A1F8BB}"/>
              </a:ext>
            </a:extLst>
          </p:cNvPr>
          <p:cNvSpPr>
            <a:spLocks noGrp="1"/>
          </p:cNvSpPr>
          <p:nvPr>
            <p:ph type="ctrTitle"/>
          </p:nvPr>
        </p:nvSpPr>
        <p:spPr/>
        <p:txBody>
          <a:bodyPr/>
          <a:lstStyle/>
          <a:p>
            <a:r>
              <a:rPr lang="el-GR" sz="4000" dirty="0"/>
              <a:t>Β΄ </a:t>
            </a:r>
            <a:r>
              <a:rPr lang="el-GR" sz="4000" dirty="0" err="1"/>
              <a:t>θεμα</a:t>
            </a:r>
            <a:r>
              <a:rPr lang="el-GR" sz="4000" dirty="0"/>
              <a:t> ΕΡΩΤΗΣΕΙΣ -  ΕΚΦΩΝΗΣΕΙΣ</a:t>
            </a:r>
            <a:br>
              <a:rPr lang="el-GR" dirty="0"/>
            </a:br>
            <a:r>
              <a:rPr lang="el-GR" dirty="0"/>
              <a:t> </a:t>
            </a:r>
          </a:p>
        </p:txBody>
      </p:sp>
      <p:sp>
        <p:nvSpPr>
          <p:cNvPr id="3" name="Υπότιτλος 2">
            <a:extLst>
              <a:ext uri="{FF2B5EF4-FFF2-40B4-BE49-F238E27FC236}">
                <a16:creationId xmlns:a16="http://schemas.microsoft.com/office/drawing/2014/main" id="{1A05416F-0A00-42FB-B2C2-84A056F7F054}"/>
              </a:ext>
            </a:extLst>
          </p:cNvPr>
          <p:cNvSpPr>
            <a:spLocks noGrp="1"/>
          </p:cNvSpPr>
          <p:nvPr>
            <p:ph type="subTitle" idx="1"/>
          </p:nvPr>
        </p:nvSpPr>
        <p:spPr/>
        <p:txBody>
          <a:bodyPr>
            <a:normAutofit fontScale="40000" lnSpcReduction="20000"/>
          </a:bodyPr>
          <a:lstStyle/>
          <a:p>
            <a:r>
              <a:rPr lang="el-GR" sz="2900" dirty="0"/>
              <a:t>Το  δεύτερο θέμα σχετίζεται με τα  μη λογοτεχνικά  κείμενα  και αναλύεται σε τρία ερωτήματα, διαφορετικά μεταξύ τους, με δυνατότητα κάποιο/κάποια από αυτά να είναι κλειστού τύπου και με ενδεχόμενη  αιτιολόγηση  της απάντησης.  Ένα από αυτά μπορεί  να διαιρείται  σε  δύο </a:t>
            </a:r>
            <a:r>
              <a:rPr lang="el-GR" sz="2900" dirty="0" err="1"/>
              <a:t>υποερωτήματα</a:t>
            </a:r>
            <a:r>
              <a:rPr lang="el-GR" sz="2900" dirty="0"/>
              <a:t>.</a:t>
            </a:r>
          </a:p>
          <a:p>
            <a:endParaRPr lang="el-GR" sz="2900" dirty="0"/>
          </a:p>
          <a:p>
            <a:r>
              <a:rPr lang="el-GR" sz="2900" dirty="0"/>
              <a:t>40 ΜΟΝΑΔΕΣ</a:t>
            </a:r>
          </a:p>
          <a:p>
            <a:endParaRPr lang="el-GR" dirty="0"/>
          </a:p>
        </p:txBody>
      </p:sp>
    </p:spTree>
    <p:extLst>
      <p:ext uri="{BB962C8B-B14F-4D97-AF65-F5344CB8AC3E}">
        <p14:creationId xmlns:p14="http://schemas.microsoft.com/office/powerpoint/2010/main" val="27799014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AEAE0C18-A753-4AB6-B8E2-ED83CC237B47}"/>
              </a:ext>
            </a:extLst>
          </p:cNvPr>
          <p:cNvSpPr/>
          <p:nvPr/>
        </p:nvSpPr>
        <p:spPr>
          <a:xfrm>
            <a:off x="994299" y="1028343"/>
            <a:ext cx="10804124" cy="5078313"/>
          </a:xfrm>
          <a:prstGeom prst="rect">
            <a:avLst/>
          </a:prstGeom>
        </p:spPr>
        <p:txBody>
          <a:bodyPr wrap="square">
            <a:spAutoFit/>
          </a:bodyPr>
          <a:lstStyle/>
          <a:p>
            <a:r>
              <a:rPr lang="el-GR" b="1" dirty="0"/>
              <a:t>Γ3. Το ύφος σε ορισμένα σημεία του κειμένου-προθέσεις και δέκτης</a:t>
            </a:r>
          </a:p>
          <a:p>
            <a:endParaRPr lang="el-GR" b="1" dirty="0"/>
          </a:p>
          <a:p>
            <a:r>
              <a:rPr lang="el-GR" dirty="0"/>
              <a:t>	Πώς κρίνετε το ύφος του συγκεκριμένου κειμένου (απλό / καθημερινό / σύνθετο / επιστημονικό / γλαφυρό). Να δικαιολογήσετε την απάντησή σας με αναφορές μέσα από το κείμενο.</a:t>
            </a:r>
          </a:p>
          <a:p>
            <a:r>
              <a:rPr lang="el-GR" dirty="0"/>
              <a:t>	Πόσο αποτελεσματικό θεωρείτε το συγκεκριμένο ύφος, αν λάβετε υπόψη σας το ακροατήριο στο οποίο απευθύνεται ο συγγραφέας και τον σκοπό που θέλει να υπηρετήσει; Παρατηρήστε το λεξιλόγιο, τη χρήση του λόγου (αναφορική Ϗ ποιητική), τη σύνταξη (ενεργητική Ϗ παθητική), τη σύνδεση των προτάσεων (παράταξη Ϗ υπόταξη), τις εγκλίσεις (οριστική Ϗ δυνητικές).</a:t>
            </a:r>
          </a:p>
          <a:p>
            <a:r>
              <a:rPr lang="el-GR" dirty="0"/>
              <a:t>	Το ύφος του κειμένου είναι έντονα ειρωνικό. Για ποιον λόγο, κατά τη γνώμη σας, ο συγγραφέας έκανε αυτή την επιλογή; Πόσο αποτελεσματική την κρίνετε, λαμβάνοντας υπόψη το ακροατήριο στο οποίο απευθύνεται;</a:t>
            </a:r>
          </a:p>
          <a:p>
            <a:r>
              <a:rPr lang="el-GR" dirty="0"/>
              <a:t>	Το ύφος του κειμένου είναι τυπικό και απρόσωπο. Με ποιες γλωσσικές επιλογές ο συγγραφέας πέτυχε τον στόχο του αυτό; Πώς εξηγείτε την επιλογή του, λαμβάνοντας υπόψη την ιδιότητά του και το ακροατήριο στο οποίο απευθύνεται;</a:t>
            </a:r>
          </a:p>
          <a:p>
            <a:r>
              <a:rPr lang="el-GR" dirty="0"/>
              <a:t>	Το ύφος του κειμένου είναι απλό, οικείο, παραστατικό. Με ποιες γλωσσικές επιλογές ο/ η συγγραφέας πέτυχε τον στόχο της αυτό; Πώς εξηγείτε την επιλογή του/της, λαμβάνοντας υπόψη τον σκοπό του/της και το ακροατήριο στο οποίο απευθύνεται;</a:t>
            </a:r>
          </a:p>
          <a:p>
            <a:r>
              <a:rPr lang="el-GR" dirty="0"/>
              <a:t>	Στην (χ) παράγραφο του κειμένου εντοπίζεται ειρωνεία. Με ποια γλωσσικά μέσα δηλώνεται και ποια είναι η πρόθεση του συγγραφέα;</a:t>
            </a:r>
          </a:p>
        </p:txBody>
      </p:sp>
    </p:spTree>
    <p:extLst>
      <p:ext uri="{BB962C8B-B14F-4D97-AF65-F5344CB8AC3E}">
        <p14:creationId xmlns:p14="http://schemas.microsoft.com/office/powerpoint/2010/main" val="36501125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4B1873AB-1238-4CC4-A454-012E6C6E99A0}"/>
              </a:ext>
            </a:extLst>
          </p:cNvPr>
          <p:cNvSpPr/>
          <p:nvPr/>
        </p:nvSpPr>
        <p:spPr>
          <a:xfrm>
            <a:off x="692458" y="117693"/>
            <a:ext cx="11319029" cy="6740307"/>
          </a:xfrm>
          <a:prstGeom prst="rect">
            <a:avLst/>
          </a:prstGeom>
        </p:spPr>
        <p:txBody>
          <a:bodyPr wrap="square">
            <a:spAutoFit/>
          </a:bodyPr>
          <a:lstStyle/>
          <a:p>
            <a:r>
              <a:rPr lang="el-GR" b="1" dirty="0"/>
              <a:t>Γ4. Γλωσσικοί μετασχηματισμοί Ϗ ύφος και πρόθεση</a:t>
            </a:r>
          </a:p>
          <a:p>
            <a:endParaRPr lang="el-GR" b="1" dirty="0"/>
          </a:p>
          <a:p>
            <a:r>
              <a:rPr lang="el-GR" dirty="0"/>
              <a:t>	Στο παρακάτω απόσπασμα χρησιμοποιεί ο συγγραφέας το α΄ πληθυντικό πρόσωπο. Να μετασχηματίσετε το κείμενο χρησιμοποιώντας το γ΄ πληθυντικό πρόσωπο. Τι αλλάζει π.χ. ως προς το ύφος;</a:t>
            </a:r>
          </a:p>
          <a:p>
            <a:r>
              <a:rPr lang="el-GR" dirty="0"/>
              <a:t>	Να ξαναγράψεις το συγκεκριμένο απόσπασμα του κειμένου, αντικαθιστώντας τις υπογραμμισμένες λέξεις / </a:t>
            </a:r>
          </a:p>
          <a:p>
            <a:r>
              <a:rPr lang="el-GR" dirty="0"/>
              <a:t>φράσεις με άλλες, που να καθιστούν το ύφος περισσότερο οικείο.</a:t>
            </a:r>
          </a:p>
          <a:p>
            <a:r>
              <a:rPr lang="el-GR" dirty="0"/>
              <a:t>	Το κείμενο χαρακτηρίζεται για τη μεταφορική χρήση του λόγου και το προσωπικό ύφος, όπως ταιριάζει σ’ ένα στοχαστικό δοκίμιο. Να μετατρέψετε το συγκεκριμένο απόσπασμα αξιοποιώντας την κυριολεκτική χρήση του λόγου, κάνοντας το ύφος πιο επίσημο. Υποθέστε ότι το κείμενο σας αποτελεί μέρος μιας εισήγησης σε μια ημερίδα του σχολείου.</a:t>
            </a:r>
          </a:p>
          <a:p>
            <a:r>
              <a:rPr lang="el-GR" dirty="0"/>
              <a:t>	Στο κείμενο που ακολουθεί να μετατρέψετε την παρατακτική σύνδεση σε σύνδεση καθ’ υπόταξη.</a:t>
            </a:r>
          </a:p>
          <a:p>
            <a:r>
              <a:rPr lang="el-GR" dirty="0"/>
              <a:t>	Να ξαναγράψετε το παρακάτω απόσπασμα του κειμένου μετατρέποντας την ενεργητική σε παθητική σύνταξη. Τι αλλάζει ως προς το ύφος;</a:t>
            </a:r>
          </a:p>
          <a:p>
            <a:r>
              <a:rPr lang="el-GR" dirty="0"/>
              <a:t>	Να αντικαταστήσετε τις υπογραμμισμένες λέξεις του κειμένου με συνώνυμες, έτσι ώστε να μην αλλοιώνεται</a:t>
            </a:r>
          </a:p>
          <a:p>
            <a:r>
              <a:rPr lang="el-GR" dirty="0"/>
              <a:t>το νόημα.</a:t>
            </a:r>
          </a:p>
          <a:p>
            <a:r>
              <a:rPr lang="el-GR" dirty="0"/>
              <a:t>	Να ξαναγράψετε το παρακάτω απόσπασμα αντικαθιστώντας τις ερωτηματικές με αποφαντικές προτάσεις. Τι κερδίζει ή τι χάνει το κείμενο με την αλλαγή αυτή ως προς την ανταπόκριση του δέκτη;</a:t>
            </a:r>
          </a:p>
          <a:p>
            <a:r>
              <a:rPr lang="el-GR" dirty="0"/>
              <a:t>	Ο συντάκτης χρησιμοποιεί τον ευθύ  λόγο.  Σχολιάστε τη σκοπιμότητα αυτής της επιλογής. Μετατρέψτε </a:t>
            </a:r>
          </a:p>
          <a:p>
            <a:r>
              <a:rPr lang="el-GR" dirty="0"/>
              <a:t>τον ευθύ λόγο σε πλάγιο. Αποτιμήστε και τις δύο εκδοχές.</a:t>
            </a:r>
          </a:p>
          <a:p>
            <a:r>
              <a:rPr lang="el-GR" dirty="0"/>
              <a:t>	Στην (χ) παράγραφο του κειμένου να εντοπίσετε σημεία στα οποία χρησιμοποιείται ονοματοποίηση</a:t>
            </a:r>
          </a:p>
          <a:p>
            <a:r>
              <a:rPr lang="el-GR" dirty="0"/>
              <a:t>αντί ρηματικές φράσεις. Αφού τις μετατρέψετε σε ρηματικές φράσεις να παρατηρήσετε την αλλαγή στο ύφος. (και το αντίστροφο)</a:t>
            </a:r>
          </a:p>
          <a:p>
            <a:r>
              <a:rPr lang="el-GR" dirty="0"/>
              <a:t>	Να  αναδιατυπώσετε  το  παρακάτω  απόσπασμα  του  κειμένου  αντικαθιστώντας  τις υπογραμμισμένες λέξεις με άλλες ώστε το ύφος να γίνεται οικείο. (και το αντίστροφο)</a:t>
            </a:r>
          </a:p>
        </p:txBody>
      </p:sp>
    </p:spTree>
    <p:extLst>
      <p:ext uri="{BB962C8B-B14F-4D97-AF65-F5344CB8AC3E}">
        <p14:creationId xmlns:p14="http://schemas.microsoft.com/office/powerpoint/2010/main" val="40582102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2F2283FC-718F-484B-9EAF-14C429749785}"/>
              </a:ext>
            </a:extLst>
          </p:cNvPr>
          <p:cNvSpPr/>
          <p:nvPr/>
        </p:nvSpPr>
        <p:spPr>
          <a:xfrm>
            <a:off x="2630748" y="602332"/>
            <a:ext cx="8120109" cy="369332"/>
          </a:xfrm>
          <a:prstGeom prst="rect">
            <a:avLst/>
          </a:prstGeom>
        </p:spPr>
        <p:txBody>
          <a:bodyPr wrap="square">
            <a:spAutoFit/>
          </a:bodyPr>
          <a:lstStyle/>
          <a:p>
            <a:r>
              <a:rPr lang="el-GR" b="1" dirty="0"/>
              <a:t>Δ. Ερωτήσεις αναφορικά με τον </a:t>
            </a:r>
            <a:r>
              <a:rPr lang="el-GR" b="1" dirty="0" err="1"/>
              <a:t>κειμενικό</a:t>
            </a:r>
            <a:r>
              <a:rPr lang="el-GR" b="1" dirty="0"/>
              <a:t> τύπο των κειμένων αναφοράς</a:t>
            </a:r>
          </a:p>
        </p:txBody>
      </p:sp>
      <p:sp>
        <p:nvSpPr>
          <p:cNvPr id="3" name="Ορθογώνιο 2">
            <a:extLst>
              <a:ext uri="{FF2B5EF4-FFF2-40B4-BE49-F238E27FC236}">
                <a16:creationId xmlns:a16="http://schemas.microsoft.com/office/drawing/2014/main" id="{FD69D86B-E9FF-4159-887B-3BFADBEC5709}"/>
              </a:ext>
            </a:extLst>
          </p:cNvPr>
          <p:cNvSpPr/>
          <p:nvPr/>
        </p:nvSpPr>
        <p:spPr>
          <a:xfrm>
            <a:off x="1269507" y="1305342"/>
            <a:ext cx="10253709" cy="2862322"/>
          </a:xfrm>
          <a:prstGeom prst="rect">
            <a:avLst/>
          </a:prstGeom>
        </p:spPr>
        <p:txBody>
          <a:bodyPr wrap="square">
            <a:spAutoFit/>
          </a:bodyPr>
          <a:lstStyle/>
          <a:p>
            <a:r>
              <a:rPr lang="el-GR" b="1" dirty="0"/>
              <a:t>Δ1. Αναγνώριση </a:t>
            </a:r>
            <a:r>
              <a:rPr lang="el-GR" b="1" dirty="0" err="1"/>
              <a:t>κειμενικού</a:t>
            </a:r>
            <a:r>
              <a:rPr lang="el-GR" b="1" dirty="0"/>
              <a:t> τύπου</a:t>
            </a:r>
          </a:p>
          <a:p>
            <a:endParaRPr lang="el-GR" dirty="0"/>
          </a:p>
          <a:p>
            <a:r>
              <a:rPr lang="el-GR" dirty="0"/>
              <a:t>	Σε ποιο </a:t>
            </a:r>
            <a:r>
              <a:rPr lang="el-GR" dirty="0" err="1"/>
              <a:t>κειμενικό</a:t>
            </a:r>
            <a:r>
              <a:rPr lang="el-GR" dirty="0"/>
              <a:t> είδος ανήκουν τα αποσπάσματα; Να αιτιολογήσετε την απάντησή σας, αξιοποιώντας τα στοιχεία της ταυτότητάς τους και τα χαρακτηριστικά τους.</a:t>
            </a:r>
          </a:p>
          <a:p>
            <a:r>
              <a:rPr lang="el-GR" dirty="0"/>
              <a:t>	Το κείμενο ανήκει στον επιστημονικό λόγο. Ποια στοιχεία επιβεβαιώνουν αυτή την κατάταξη;</a:t>
            </a:r>
          </a:p>
          <a:p>
            <a:r>
              <a:rPr lang="el-GR" dirty="0"/>
              <a:t>	Τι είδους είναι το κείμενο Ι; Ποια στοιχεία του επιβεβαιώνουν την κατάταξη που κάνατε;</a:t>
            </a:r>
          </a:p>
          <a:p>
            <a:r>
              <a:rPr lang="el-GR" dirty="0"/>
              <a:t>	Πώς θα προσδιορίζατε το είδος του κειμένου ΙΙ;</a:t>
            </a:r>
          </a:p>
          <a:p>
            <a:r>
              <a:rPr lang="el-GR" dirty="0"/>
              <a:t>	Στο απόσπασμα συνυπάρχουν στοιχεία ρεπορτάζ για τη βιβλιοπαρουσίαση, πληροφορίες για τα βιβλία και σχόλια της δημοσιογράφου. Να εντοπίσετε τα σημεία.</a:t>
            </a:r>
          </a:p>
          <a:p>
            <a:r>
              <a:rPr lang="el-GR" dirty="0"/>
              <a:t>	Σε ποιο ακροατήριο απευθύνεται ο συντάκτης και ποιος είναι ο σκοπός της συγγραφής του; </a:t>
            </a:r>
          </a:p>
        </p:txBody>
      </p:sp>
    </p:spTree>
    <p:extLst>
      <p:ext uri="{BB962C8B-B14F-4D97-AF65-F5344CB8AC3E}">
        <p14:creationId xmlns:p14="http://schemas.microsoft.com/office/powerpoint/2010/main" val="6589007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98B252BF-53ED-480F-9E0B-846935524223}"/>
              </a:ext>
            </a:extLst>
          </p:cNvPr>
          <p:cNvSpPr/>
          <p:nvPr/>
        </p:nvSpPr>
        <p:spPr>
          <a:xfrm>
            <a:off x="1145219" y="1406500"/>
            <a:ext cx="10795247" cy="3693319"/>
          </a:xfrm>
          <a:prstGeom prst="rect">
            <a:avLst/>
          </a:prstGeom>
        </p:spPr>
        <p:txBody>
          <a:bodyPr wrap="square">
            <a:spAutoFit/>
          </a:bodyPr>
          <a:lstStyle/>
          <a:p>
            <a:r>
              <a:rPr lang="el-GR" b="1" dirty="0"/>
              <a:t>Δ2. Σύγκριση κειμένων</a:t>
            </a:r>
          </a:p>
          <a:p>
            <a:endParaRPr lang="el-GR" dirty="0"/>
          </a:p>
          <a:p>
            <a:r>
              <a:rPr lang="el-GR" dirty="0"/>
              <a:t>	Πώς συνδιαλέγονται τα κείμενα αναφοράς μεταξύ τους; (συγκριτικά αλλά και ως προς αυτό που υποδεικνύει ή προτείνει το καθένα ξεχωριστά)</a:t>
            </a:r>
          </a:p>
          <a:p>
            <a:r>
              <a:rPr lang="el-GR" dirty="0"/>
              <a:t>	Να συγκρίνεις διαφορετικά κείμενα ή χωρία του κειμένου/των κειμένων (ως προς τις θέσεις και τα επιχειρήματα, τον τρόπο πραγμάτευσης του θέματος, την αποτελεσματικότητα).</a:t>
            </a:r>
          </a:p>
          <a:p>
            <a:r>
              <a:rPr lang="el-GR" dirty="0"/>
              <a:t>	Ποιες είναι οι διαφορές που εντοπίζετε ανάμεσα στα δύο κείμενα με βάση α) το περιεχόμενο, </a:t>
            </a:r>
          </a:p>
          <a:p>
            <a:r>
              <a:rPr lang="el-GR" dirty="0"/>
              <a:t>β) το ύφος και γ) τον σκοπό τους.</a:t>
            </a:r>
          </a:p>
          <a:p>
            <a:r>
              <a:rPr lang="el-GR" dirty="0"/>
              <a:t>	Να συγκρίνετε τα κείμενα όσον αφορά ομοιότητες και διαφορές</a:t>
            </a:r>
          </a:p>
          <a:p>
            <a:r>
              <a:rPr lang="el-GR" dirty="0"/>
              <a:t>	Να συγκρίνετε τα κείμενα ως προς το ύφος, τη στίξη, τα ρηματικά πρόσωπα, το είδος του λόγου, το μήκος των προτάσεων και το είδος της σύνδεσής τους. Σε ποια συμπεράσματα καταλήγετε;</a:t>
            </a:r>
          </a:p>
          <a:p>
            <a:r>
              <a:rPr lang="el-GR" dirty="0"/>
              <a:t>	Πώς συνδέονται  τα κείμενα με βάση το θέμα της ενότητας; Τι παρατηρείτε ως προς το ύφος, την επιχειρηματολογία, την επικοινωνιακή αποτελεσματικότητα;</a:t>
            </a:r>
          </a:p>
        </p:txBody>
      </p:sp>
    </p:spTree>
    <p:extLst>
      <p:ext uri="{BB962C8B-B14F-4D97-AF65-F5344CB8AC3E}">
        <p14:creationId xmlns:p14="http://schemas.microsoft.com/office/powerpoint/2010/main" val="35692351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D03CC35C-A16B-42EB-A2BB-0D6D91359096}"/>
              </a:ext>
            </a:extLst>
          </p:cNvPr>
          <p:cNvSpPr/>
          <p:nvPr/>
        </p:nvSpPr>
        <p:spPr>
          <a:xfrm>
            <a:off x="1447059" y="889844"/>
            <a:ext cx="10670959" cy="3693319"/>
          </a:xfrm>
          <a:prstGeom prst="rect">
            <a:avLst/>
          </a:prstGeom>
        </p:spPr>
        <p:txBody>
          <a:bodyPr wrap="square">
            <a:spAutoFit/>
          </a:bodyPr>
          <a:lstStyle/>
          <a:p>
            <a:r>
              <a:rPr lang="el-GR" b="1" dirty="0"/>
              <a:t>Δ3. Εικόνες-γραφήματα-σκίτσα-γελοιογραφίες-πίνακες ζωγραφικής κ.λπ.</a:t>
            </a:r>
          </a:p>
          <a:p>
            <a:endParaRPr lang="el-GR" dirty="0"/>
          </a:p>
          <a:p>
            <a:r>
              <a:rPr lang="el-GR" dirty="0"/>
              <a:t>	Πώς συνδέονται οι εικόνες με το περιεχόμενο του άρθρου που συνοδεύουν; Πόσο αποτελεσματική κρίνετε τη χρήση τους, αν λάβετε υπόψη σας το ακροατήριο στο οποίο απευθύνεται;</a:t>
            </a:r>
          </a:p>
          <a:p>
            <a:r>
              <a:rPr lang="el-GR" dirty="0"/>
              <a:t>	Να γράψετε λεζάντα στη φωτογραφία</a:t>
            </a:r>
          </a:p>
          <a:p>
            <a:r>
              <a:rPr lang="el-GR" dirty="0"/>
              <a:t>	Να αναφέρετε και να σχολιάσετε τα συναισθήματα που διεγείρονται από τη φωτογραφία</a:t>
            </a:r>
          </a:p>
          <a:p>
            <a:r>
              <a:rPr lang="el-GR" dirty="0"/>
              <a:t>	Ποιο είναι το θέμα της γελοιογραφίας; </a:t>
            </a:r>
            <a:r>
              <a:rPr lang="el-GR" dirty="0" err="1"/>
              <a:t>Σι</a:t>
            </a:r>
            <a:r>
              <a:rPr lang="el-GR" dirty="0"/>
              <a:t> προσπαθεί να στιγματίσει; Με ποιους τρόπους επιτυγχάνει να αποδώσει το θέμα του;</a:t>
            </a:r>
          </a:p>
          <a:p>
            <a:r>
              <a:rPr lang="el-GR" dirty="0"/>
              <a:t>	Ποια αντίδραση προκαλεί στον αναγνώστη η γελοιογραφία; Με ποιον τρόπο επιτυγχάνει ο γελοιογράφος τον σκοπό του;</a:t>
            </a:r>
          </a:p>
          <a:p>
            <a:r>
              <a:rPr lang="el-GR" dirty="0"/>
              <a:t>	Με ποιον τρόπο συνομιλεί ( η εικόνα, η φωτογραφία, το σκίτσο, η γελοιογραφία, ο πίνακας, το γράφημα κ.λπ.) με  το  κείμενο  Ι; Να αιτιολογήσετε την απάντησή σας με τους σημειωτικούς τρόπους που αξιοποιούνται γι’ αυτό τον σκοπό.</a:t>
            </a:r>
          </a:p>
        </p:txBody>
      </p:sp>
    </p:spTree>
    <p:extLst>
      <p:ext uri="{BB962C8B-B14F-4D97-AF65-F5344CB8AC3E}">
        <p14:creationId xmlns:p14="http://schemas.microsoft.com/office/powerpoint/2010/main" val="20864844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a:extLst>
              <a:ext uri="{FF2B5EF4-FFF2-40B4-BE49-F238E27FC236}">
                <a16:creationId xmlns:a16="http://schemas.microsoft.com/office/drawing/2014/main" id="{686D7672-B756-4E1D-89DA-B013F3B06EDC}"/>
              </a:ext>
            </a:extLst>
          </p:cNvPr>
          <p:cNvPicPr>
            <a:picLocks noChangeAspect="1"/>
          </p:cNvPicPr>
          <p:nvPr/>
        </p:nvPicPr>
        <p:blipFill>
          <a:blip r:embed="rId2"/>
          <a:stretch>
            <a:fillRect/>
          </a:stretch>
        </p:blipFill>
        <p:spPr>
          <a:xfrm>
            <a:off x="3459251" y="697755"/>
            <a:ext cx="5273497" cy="5462489"/>
          </a:xfrm>
          <a:prstGeom prst="rect">
            <a:avLst/>
          </a:prstGeom>
        </p:spPr>
      </p:pic>
    </p:spTree>
    <p:extLst>
      <p:ext uri="{BB962C8B-B14F-4D97-AF65-F5344CB8AC3E}">
        <p14:creationId xmlns:p14="http://schemas.microsoft.com/office/powerpoint/2010/main" val="2857053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344ADA9E-DA9A-449F-B71D-96BBE8250B34}"/>
              </a:ext>
            </a:extLst>
          </p:cNvPr>
          <p:cNvSpPr/>
          <p:nvPr/>
        </p:nvSpPr>
        <p:spPr>
          <a:xfrm>
            <a:off x="1118587" y="-159306"/>
            <a:ext cx="9729926" cy="7017306"/>
          </a:xfrm>
          <a:prstGeom prst="rect">
            <a:avLst/>
          </a:prstGeom>
        </p:spPr>
        <p:txBody>
          <a:bodyPr wrap="square">
            <a:spAutoFit/>
          </a:bodyPr>
          <a:lstStyle/>
          <a:p>
            <a:endParaRPr lang="el-GR" dirty="0"/>
          </a:p>
          <a:p>
            <a:r>
              <a:rPr lang="el-GR" b="1" dirty="0"/>
              <a:t>Τα ερωτήματα σχετίζονται με:</a:t>
            </a:r>
          </a:p>
          <a:p>
            <a:endParaRPr lang="el-GR" dirty="0"/>
          </a:p>
          <a:p>
            <a:r>
              <a:rPr lang="el-GR" dirty="0"/>
              <a:t>α) την αξιοποίηση του πλαισίου των κειμένων (κοινωνικού, ιστορικού, πολιτιστικού, του χώρου και του χρόνου) </a:t>
            </a:r>
            <a:r>
              <a:rPr lang="el-GR" b="1" dirty="0"/>
              <a:t>με σκοπό την κατανόηση των λόγων και των ενεργειών των υποκειμένων </a:t>
            </a:r>
            <a:r>
              <a:rPr lang="el-GR" dirty="0"/>
              <a:t>(ατομικών και συλλογικών) που αναφέρονται στα κείμενα, και των σχέσεων μεταξύ τους,</a:t>
            </a:r>
          </a:p>
          <a:p>
            <a:endParaRPr lang="el-GR" dirty="0"/>
          </a:p>
          <a:p>
            <a:r>
              <a:rPr lang="el-GR" dirty="0"/>
              <a:t>β) τον εντοπισμό και την ερμηνευτική </a:t>
            </a:r>
            <a:r>
              <a:rPr lang="el-GR" b="1" dirty="0"/>
              <a:t>προσέγγιση σκοπών, στάσεων, βασικών θέσεων και προθέσεων </a:t>
            </a:r>
            <a:r>
              <a:rPr lang="el-GR" dirty="0"/>
              <a:t>του συντάκτη / συντακτών των κειμένων, καθώς και την τεκμηρίωση της βασικής ιδέας του κειμένου,</a:t>
            </a:r>
          </a:p>
          <a:p>
            <a:endParaRPr lang="el-GR" dirty="0"/>
          </a:p>
          <a:p>
            <a:r>
              <a:rPr lang="el-GR" dirty="0"/>
              <a:t>γ) την αξιολόγηση της </a:t>
            </a:r>
            <a:r>
              <a:rPr lang="el-GR" b="1" dirty="0"/>
              <a:t>συνάφειας ιδεών, επιχειρημάτων, τίτλων, υπότιτλων, εικόνων κ.ά. με μια θέση</a:t>
            </a:r>
            <a:r>
              <a:rPr lang="el-GR" dirty="0"/>
              <a:t>, άποψη ή ζήτημα που θέτει το κείμενο και της αποδεικτικής τους αξίας,</a:t>
            </a:r>
          </a:p>
          <a:p>
            <a:endParaRPr lang="el-GR" dirty="0"/>
          </a:p>
          <a:p>
            <a:r>
              <a:rPr lang="el-GR" dirty="0"/>
              <a:t>δ)  τον εντοπισμό και τη </a:t>
            </a:r>
            <a:r>
              <a:rPr lang="el-GR" b="1" dirty="0"/>
              <a:t>συσχέτιση συγκεκριμένων </a:t>
            </a:r>
            <a:r>
              <a:rPr lang="el-GR" b="1" dirty="0" err="1"/>
              <a:t>κειμενικών</a:t>
            </a:r>
            <a:r>
              <a:rPr lang="el-GR" b="1" dirty="0"/>
              <a:t> δεικτών </a:t>
            </a:r>
            <a:r>
              <a:rPr lang="el-GR" dirty="0"/>
              <a:t>που οργανώνουν το κείμενο ως </a:t>
            </a:r>
            <a:r>
              <a:rPr lang="el-GR" dirty="0" err="1"/>
              <a:t>σημασιοδοτημένη</a:t>
            </a:r>
            <a:r>
              <a:rPr lang="el-GR" dirty="0"/>
              <a:t> κατασκευή -δηλαδή, οι μαθητές/</a:t>
            </a:r>
            <a:r>
              <a:rPr lang="el-GR" dirty="0" err="1"/>
              <a:t>τριες</a:t>
            </a:r>
            <a:r>
              <a:rPr lang="el-GR" dirty="0"/>
              <a:t> να εντοπίζουν μέσα στο κείμενο δείκτες (π.χ. λεξιλόγιο, ρηματικά πρόσωπα, στίξη, εκφραστικά μέσα, τρόπους σύνταξης, κ.ά.) και να αναγνωρίζουν τη λειτουργία τους στο κείμενο,</a:t>
            </a:r>
          </a:p>
          <a:p>
            <a:endParaRPr lang="el-GR" dirty="0"/>
          </a:p>
          <a:p>
            <a:r>
              <a:rPr lang="el-GR" dirty="0"/>
              <a:t>ε) την αναγνώριση και την ερμηνευτική προσέγγιση του </a:t>
            </a:r>
            <a:r>
              <a:rPr lang="el-GR" b="1" dirty="0"/>
              <a:t>τρόπου σύνδεσης και οργάνωσης ιδεών</a:t>
            </a:r>
            <a:r>
              <a:rPr lang="el-GR" dirty="0"/>
              <a:t>, προτάσεων, παραγράφων ή διαφόρων σημειωτικών τρόπων σε ένα κείμενο, αφού λάβουν οι μαθητές και οι μαθήτριες υπόψη το επικοινωνιακό πλαίσιο και τα κοινωνικά </a:t>
            </a:r>
            <a:r>
              <a:rPr lang="el-GR" dirty="0" err="1"/>
              <a:t>συμφραζόμενα</a:t>
            </a:r>
            <a:r>
              <a:rPr lang="el-GR" dirty="0"/>
              <a:t>,</a:t>
            </a:r>
          </a:p>
          <a:p>
            <a:endParaRPr lang="el-GR" dirty="0"/>
          </a:p>
          <a:p>
            <a:r>
              <a:rPr lang="el-GR" dirty="0" err="1"/>
              <a:t>στ</a:t>
            </a:r>
            <a:r>
              <a:rPr lang="el-GR" dirty="0"/>
              <a:t>) τη </a:t>
            </a:r>
            <a:r>
              <a:rPr lang="el-GR" b="1" dirty="0"/>
              <a:t>σύγκριση</a:t>
            </a:r>
            <a:r>
              <a:rPr lang="el-GR" dirty="0"/>
              <a:t> των μη λογοτεχνικών κειμένων ως προς τις θέσεις, τον τρόπο πραγμάτευσης του </a:t>
            </a:r>
            <a:r>
              <a:rPr lang="el-GR" dirty="0" err="1"/>
              <a:t>θέματος,την</a:t>
            </a:r>
            <a:r>
              <a:rPr lang="el-GR" dirty="0"/>
              <a:t> πειστικότητα, την αποτελεσματική μετάδοση του νοήματος κ.α.</a:t>
            </a:r>
          </a:p>
          <a:p>
            <a:endParaRPr lang="el-GR" dirty="0"/>
          </a:p>
        </p:txBody>
      </p:sp>
    </p:spTree>
    <p:extLst>
      <p:ext uri="{BB962C8B-B14F-4D97-AF65-F5344CB8AC3E}">
        <p14:creationId xmlns:p14="http://schemas.microsoft.com/office/powerpoint/2010/main" val="1449080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Ορθογώνιο 2">
            <a:extLst>
              <a:ext uri="{FF2B5EF4-FFF2-40B4-BE49-F238E27FC236}">
                <a16:creationId xmlns:a16="http://schemas.microsoft.com/office/drawing/2014/main" id="{5132186A-D093-47F4-B74B-BD5BF1B6C9AD}"/>
              </a:ext>
            </a:extLst>
          </p:cNvPr>
          <p:cNvSpPr/>
          <p:nvPr/>
        </p:nvSpPr>
        <p:spPr>
          <a:xfrm>
            <a:off x="1074198" y="474345"/>
            <a:ext cx="10626571" cy="5909310"/>
          </a:xfrm>
          <a:prstGeom prst="rect">
            <a:avLst/>
          </a:prstGeom>
        </p:spPr>
        <p:txBody>
          <a:bodyPr wrap="square">
            <a:spAutoFit/>
          </a:bodyPr>
          <a:lstStyle/>
          <a:p>
            <a:r>
              <a:rPr lang="el-GR" b="1" dirty="0"/>
              <a:t>Α1. Ερωτήσεις κατανόησης περιεχομένου</a:t>
            </a:r>
          </a:p>
          <a:p>
            <a:r>
              <a:rPr lang="el-GR" dirty="0"/>
              <a:t>	Ποιες από τις παρακάτω προτάσεις αποδίδουν ορθά απόψεις του συγγραφέα του κειμένου; ( Σ ή Λ). Να τεκμηριώσεις την απάντησή σου παραθέτοντας σχετικά αποσπάσματα από το κείμενο.</a:t>
            </a:r>
          </a:p>
          <a:p>
            <a:r>
              <a:rPr lang="el-GR" dirty="0"/>
              <a:t>	Ποιο είναι το βασικό θέμα και η θέση του συγγραφέα; ( π.χ. σε τι αντιδρά, τι συζητιέται, ποια διαφωνία ή ποιο πρόβλημα κυριαρχεί);</a:t>
            </a:r>
          </a:p>
          <a:p>
            <a:r>
              <a:rPr lang="el-GR" dirty="0"/>
              <a:t>	-Ποια γνώμη/άποψη εκφράζει ο/η συγγραφέας στο κείμενό του/της π.χ. για τις </a:t>
            </a:r>
            <a:r>
              <a:rPr lang="el-GR" dirty="0" err="1"/>
              <a:t>έμφυλες</a:t>
            </a:r>
            <a:r>
              <a:rPr lang="el-GR" dirty="0"/>
              <a:t> διακρίσεις, για τις παραβιάσεις των δικαιωμάτων των παιδιών κ.λπ.</a:t>
            </a:r>
          </a:p>
          <a:p>
            <a:r>
              <a:rPr lang="el-GR" dirty="0"/>
              <a:t>	-Ποια είναι η θέση του/της συγγραφέα αναφορικά με τα φαινόμενα βίας (π.χ. στο σχολείο, στην οικογένεια, στα γήπεδα κ.λπ.)</a:t>
            </a:r>
          </a:p>
          <a:p>
            <a:endParaRPr lang="el-GR" dirty="0"/>
          </a:p>
          <a:p>
            <a:r>
              <a:rPr lang="el-GR" b="1" dirty="0"/>
              <a:t>Α2. Ανάπτυξη φράσης του κειμένου</a:t>
            </a:r>
          </a:p>
          <a:p>
            <a:r>
              <a:rPr lang="el-GR" dirty="0"/>
              <a:t>Τι εννοεί με τη φράση «……» η συγγραφέας; Να αναπτύξετε τη σκέψη της σε 40-50 λέξεις.</a:t>
            </a:r>
          </a:p>
          <a:p>
            <a:endParaRPr lang="el-GR" dirty="0"/>
          </a:p>
          <a:p>
            <a:r>
              <a:rPr lang="el-GR" b="1" dirty="0"/>
              <a:t>Α3. Ερωτήσεις αναφορικά με τον τίτλο του κειμένου</a:t>
            </a:r>
          </a:p>
          <a:p>
            <a:r>
              <a:rPr lang="el-GR" dirty="0"/>
              <a:t>	Να δείξετε τη νοηματική σχέση που έχει ο τίτλος με το υπόλοιπο κείμενο</a:t>
            </a:r>
          </a:p>
          <a:p>
            <a:r>
              <a:rPr lang="el-GR" dirty="0"/>
              <a:t>	Ποιες πληροφορίες παρέχει ο τίτλος σε σχέση με το επικοινωνιακό πλαίσιο;</a:t>
            </a:r>
          </a:p>
          <a:p>
            <a:r>
              <a:rPr lang="el-GR" dirty="0"/>
              <a:t>	Ποιες είναι οι προσδοκίες βάσει του τίτλου;</a:t>
            </a:r>
          </a:p>
          <a:p>
            <a:r>
              <a:rPr lang="el-GR" dirty="0"/>
              <a:t>	Πώς συνδέεται το ρεπορτάζ με τον τίτλο του κειμένου;</a:t>
            </a:r>
          </a:p>
          <a:p>
            <a:r>
              <a:rPr lang="el-GR" dirty="0"/>
              <a:t>	Ανταποκρίνεται ο τίτλος στο περιεχόμενο του κειμένου;</a:t>
            </a:r>
          </a:p>
          <a:p>
            <a:r>
              <a:rPr lang="el-GR" dirty="0"/>
              <a:t>	Ποια σημεία του κειμένου ανταποκρίνονται στον τίτλο</a:t>
            </a:r>
          </a:p>
          <a:p>
            <a:r>
              <a:rPr lang="el-GR" dirty="0"/>
              <a:t>	Ποιον τίτλο από τα κείμενα που διαβάσατε κρίνετε πιο αποτελεσματικό; Να αιτιολογήσετε την άποψή σας</a:t>
            </a:r>
          </a:p>
        </p:txBody>
      </p:sp>
    </p:spTree>
    <p:extLst>
      <p:ext uri="{BB962C8B-B14F-4D97-AF65-F5344CB8AC3E}">
        <p14:creationId xmlns:p14="http://schemas.microsoft.com/office/powerpoint/2010/main" val="2683662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FBCC9F9B-098C-4318-ABFF-8FF8F9B9D16A}"/>
              </a:ext>
            </a:extLst>
          </p:cNvPr>
          <p:cNvSpPr/>
          <p:nvPr/>
        </p:nvSpPr>
        <p:spPr>
          <a:xfrm>
            <a:off x="1296140" y="1683460"/>
            <a:ext cx="10093910" cy="4524315"/>
          </a:xfrm>
          <a:prstGeom prst="rect">
            <a:avLst/>
          </a:prstGeom>
        </p:spPr>
        <p:txBody>
          <a:bodyPr wrap="square">
            <a:spAutoFit/>
          </a:bodyPr>
          <a:lstStyle/>
          <a:p>
            <a:r>
              <a:rPr lang="el-GR" b="1" dirty="0"/>
              <a:t>Β1. Προθέσεις του συγγραφέα και τρόπος οργάνωσης της παραγράφου </a:t>
            </a:r>
          </a:p>
          <a:p>
            <a:r>
              <a:rPr lang="el-GR" dirty="0"/>
              <a:t>Τρόποι οργάνωσης της παραγράφου</a:t>
            </a:r>
          </a:p>
          <a:p>
            <a:r>
              <a:rPr lang="el-GR" dirty="0"/>
              <a:t>	Ποια νομίζετε ότι είναι η πρόθεση του συγγραφέα στη συγκεκριμένη παράγραφο του κειμένου; Πώς ο τρόπος με τον οποίο επέλεξε να αναπτύξει/οργανώσει την παράγραφο υπηρετεί την πρόθεση αυτή;</a:t>
            </a:r>
          </a:p>
          <a:p>
            <a:endParaRPr lang="el-GR" dirty="0"/>
          </a:p>
          <a:p>
            <a:r>
              <a:rPr lang="el-GR" b="1" dirty="0"/>
              <a:t>Β2. Πειθώ-επιχειρήματα</a:t>
            </a:r>
          </a:p>
          <a:p>
            <a:r>
              <a:rPr lang="el-GR" dirty="0"/>
              <a:t>Τρόποι και μέσα πειθούς-τρόπος οργάνωσης</a:t>
            </a:r>
          </a:p>
          <a:p>
            <a:r>
              <a:rPr lang="el-GR" dirty="0"/>
              <a:t>	Να παρουσιάσεις τον τρόπο με τον οποίο οργανώνει ο/η συγγραφέας το επιχείρημά του/της στην 1η παράγραφο; (π.χ. Ισχυρίζεται	και στηρίζει τον ισχυρισμό του/της με  τη χρήση ενός</a:t>
            </a:r>
          </a:p>
          <a:p>
            <a:r>
              <a:rPr lang="el-GR" dirty="0"/>
              <a:t>παραδείγματος/ και στη συνέχεια αιτιολογεί τον ισχυρισμό του/της… )</a:t>
            </a:r>
          </a:p>
          <a:p>
            <a:r>
              <a:rPr lang="el-GR" dirty="0"/>
              <a:t>	Στην 4η παράγραφο ο συγγραφέας διατυπώνει ένα ακόμη επιχείρημα για την υποστήριξη της θέσης του. Πόσο πειστικό είναι το επιχείρημά του; Δικαιολογήστε την απάντησή σας.</a:t>
            </a:r>
          </a:p>
          <a:p>
            <a:r>
              <a:rPr lang="el-GR" dirty="0"/>
              <a:t>	Ο συγγραφέας ισχυρίζεται στη 2η παράγραφο …</a:t>
            </a:r>
          </a:p>
          <a:p>
            <a:r>
              <a:rPr lang="el-GR" dirty="0"/>
              <a:t>α) Με ποιον /-</a:t>
            </a:r>
            <a:r>
              <a:rPr lang="el-GR" dirty="0" err="1"/>
              <a:t>ους</a:t>
            </a:r>
            <a:r>
              <a:rPr lang="el-GR" dirty="0"/>
              <a:t> τρόπο/</a:t>
            </a:r>
            <a:r>
              <a:rPr lang="el-GR" dirty="0" err="1"/>
              <a:t>ους</a:t>
            </a:r>
            <a:r>
              <a:rPr lang="el-GR" dirty="0"/>
              <a:t> προσπαθεί να σε πείσει;</a:t>
            </a:r>
          </a:p>
          <a:p>
            <a:r>
              <a:rPr lang="el-GR" dirty="0"/>
              <a:t>β) Θεωρείς ότι τελικά καταφέρνει  να  σε  πείσει; Να δικαιολογήσεις την απάντησή σου αξιολογώντας την πειστικότητα του τρόπου ή των τρόπων που χρησιμοποιεί.</a:t>
            </a:r>
          </a:p>
        </p:txBody>
      </p:sp>
      <p:sp>
        <p:nvSpPr>
          <p:cNvPr id="3" name="Ορθογώνιο 2">
            <a:extLst>
              <a:ext uri="{FF2B5EF4-FFF2-40B4-BE49-F238E27FC236}">
                <a16:creationId xmlns:a16="http://schemas.microsoft.com/office/drawing/2014/main" id="{0C7FDA9A-C14A-47B4-876A-BCD0DF8CD7B1}"/>
              </a:ext>
            </a:extLst>
          </p:cNvPr>
          <p:cNvSpPr/>
          <p:nvPr/>
        </p:nvSpPr>
        <p:spPr>
          <a:xfrm>
            <a:off x="4279637" y="1051550"/>
            <a:ext cx="3632726" cy="369332"/>
          </a:xfrm>
          <a:prstGeom prst="rect">
            <a:avLst/>
          </a:prstGeom>
        </p:spPr>
        <p:txBody>
          <a:bodyPr wrap="none">
            <a:spAutoFit/>
          </a:bodyPr>
          <a:lstStyle/>
          <a:p>
            <a:r>
              <a:rPr lang="el-GR" b="1" dirty="0"/>
              <a:t>Β. Περιεχόμενο και οργάνωση λόγου</a:t>
            </a:r>
          </a:p>
        </p:txBody>
      </p:sp>
    </p:spTree>
    <p:extLst>
      <p:ext uri="{BB962C8B-B14F-4D97-AF65-F5344CB8AC3E}">
        <p14:creationId xmlns:p14="http://schemas.microsoft.com/office/powerpoint/2010/main" val="21019812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C379F082-3E69-496A-ABC3-C3DD225FF3E0}"/>
              </a:ext>
            </a:extLst>
          </p:cNvPr>
          <p:cNvSpPr/>
          <p:nvPr/>
        </p:nvSpPr>
        <p:spPr>
          <a:xfrm>
            <a:off x="1278384" y="197346"/>
            <a:ext cx="10422383" cy="6463308"/>
          </a:xfrm>
          <a:prstGeom prst="rect">
            <a:avLst/>
          </a:prstGeom>
        </p:spPr>
        <p:txBody>
          <a:bodyPr wrap="square">
            <a:spAutoFit/>
          </a:bodyPr>
          <a:lstStyle/>
          <a:p>
            <a:r>
              <a:rPr lang="el-GR" b="1" dirty="0"/>
              <a:t>Β3. </a:t>
            </a:r>
            <a:r>
              <a:rPr lang="el-GR" b="1" dirty="0" err="1"/>
              <a:t>Τροπικότητα</a:t>
            </a:r>
            <a:r>
              <a:rPr lang="el-GR" b="1" dirty="0"/>
              <a:t>(</a:t>
            </a:r>
            <a:r>
              <a:rPr lang="el-GR" b="1" dirty="0" err="1"/>
              <a:t>επιστημική</a:t>
            </a:r>
            <a:r>
              <a:rPr lang="el-GR" b="1" dirty="0"/>
              <a:t> και </a:t>
            </a:r>
            <a:r>
              <a:rPr lang="el-GR" b="1" dirty="0" err="1"/>
              <a:t>δεοντική</a:t>
            </a:r>
            <a:r>
              <a:rPr lang="el-GR" b="1" dirty="0"/>
              <a:t>)</a:t>
            </a:r>
          </a:p>
          <a:p>
            <a:r>
              <a:rPr lang="el-GR" dirty="0"/>
              <a:t>	Ο ομιλητής εμφανίζεται πολύ  βέβαιος  για τις απόψεις του. Με ποιες εγκλίσεις, με ποια σχήματα λόγου, με ποιες επιλογές στο λεξιλόγιο δείχνει τη βεβαιότητά του; Να αναφέρετε από ένα παράδειγμα μέσα από το κείμενο για κάθε μια από τις παραπάνω γλωσσικές επιλογές του συγγραφέα. Συμμερίζεστε τη βεβαιότητά του; Δικαιολογήστε την απάντησή σας.</a:t>
            </a:r>
          </a:p>
          <a:p>
            <a:r>
              <a:rPr lang="el-GR" dirty="0"/>
              <a:t>	Πόσο βέβαιη δείχνει η συγγραφέας του άρθρου για αυτά που παρουσιάζει; Να τεκμηριώσετε την απάντησή σας κάνοντας αναφορά στους τρόπους και τα μέσα πειθούς που αξιοποιεί και στις γλωσσικές επιλογές. Να παρουσιάσετε από ένα παράδειγμα μέσα από το κείμενο για κάθε ένα από τα παραπάνω.</a:t>
            </a:r>
          </a:p>
          <a:p>
            <a:r>
              <a:rPr lang="el-GR" dirty="0"/>
              <a:t>	Στο συγκεκριμένο απόσπασμα ο/η συγγραφέας πιθανολογεί για την εξέλιξη της τεχνολογίας. Για ποιον λόγο, κατά τη γνώμη σου, έκανε αυτή την επιλογή;</a:t>
            </a:r>
          </a:p>
          <a:p>
            <a:endParaRPr lang="el-GR" dirty="0"/>
          </a:p>
          <a:p>
            <a:r>
              <a:rPr lang="el-GR" b="1" dirty="0"/>
              <a:t>Β4. Συνοχή/συνεκτικότητα</a:t>
            </a:r>
          </a:p>
          <a:p>
            <a:r>
              <a:rPr lang="el-GR" dirty="0"/>
              <a:t>	Ποιες στρατηγικές (προσθήκη διαρθρωτικών λέξεων/φράσεων, δημιουργία δευτερευουσών προτάσεων) χρησιμοποιήθηκαν για τη συνοχή του κειμένου.</a:t>
            </a:r>
          </a:p>
          <a:p>
            <a:r>
              <a:rPr lang="el-GR" dirty="0"/>
              <a:t>	Να εντοπίσετε λέξεις/φράσεις που εξασφαλίζουν τη συνοχή είτε από παράγραφο σε παράγραφο, είτε στο εσωτερικό της παραγράφου.</a:t>
            </a:r>
          </a:p>
          <a:p>
            <a:r>
              <a:rPr lang="el-GR" dirty="0"/>
              <a:t>	Εναλλακτικά: επιλέγονται γλωσσικοί δείκτες συνοχής (π.χ. γιατί, όμως, δηλαδή, επίσης κ.λπ.) και ζητείται να προσδιορίσετε τον ρόλο/λειτουργία της λέξης/φράσης δηλαδή ποιες νοηματικές σχέσεις δηλώνουν (</a:t>
            </a:r>
            <a:r>
              <a:rPr lang="el-GR" dirty="0" err="1"/>
              <a:t>π.χ</a:t>
            </a:r>
            <a:r>
              <a:rPr lang="el-GR" dirty="0"/>
              <a:t> αιτία, αντίθεση, επεξήγηση, προσθήκη κ.λπ.).</a:t>
            </a:r>
          </a:p>
          <a:p>
            <a:r>
              <a:rPr lang="el-GR" dirty="0"/>
              <a:t>	Ποιες λογικές σχέσεις  αναπτύσσονται ανάμεσα στις παραγράφους του κειμένου και με</a:t>
            </a:r>
          </a:p>
          <a:p>
            <a:r>
              <a:rPr lang="el-GR" dirty="0"/>
              <a:t>ποιες γλωσσικές επιλογές διατυπώνονται;</a:t>
            </a:r>
          </a:p>
          <a:p>
            <a:r>
              <a:rPr lang="el-GR" dirty="0"/>
              <a:t>	Να εντοπίσετε συνδετικές λέξεις στην (χ) παράγραφο του κειμένου που δηλώνουν επιχειρήματα, παραδείγματα και συμπεράσματα.</a:t>
            </a:r>
          </a:p>
        </p:txBody>
      </p:sp>
    </p:spTree>
    <p:extLst>
      <p:ext uri="{BB962C8B-B14F-4D97-AF65-F5344CB8AC3E}">
        <p14:creationId xmlns:p14="http://schemas.microsoft.com/office/powerpoint/2010/main" val="35374245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E6BBE0C7-5517-4D37-ADA1-3CBB951D37ED}"/>
              </a:ext>
            </a:extLst>
          </p:cNvPr>
          <p:cNvSpPr/>
          <p:nvPr/>
        </p:nvSpPr>
        <p:spPr>
          <a:xfrm>
            <a:off x="4574168" y="616543"/>
            <a:ext cx="2688557" cy="369332"/>
          </a:xfrm>
          <a:prstGeom prst="rect">
            <a:avLst/>
          </a:prstGeom>
        </p:spPr>
        <p:txBody>
          <a:bodyPr wrap="none">
            <a:spAutoFit/>
          </a:bodyPr>
          <a:lstStyle/>
          <a:p>
            <a:r>
              <a:rPr lang="el-GR" b="1" dirty="0"/>
              <a:t>Γ. Γλώσσα-ύφος-προθέσεις</a:t>
            </a:r>
          </a:p>
        </p:txBody>
      </p:sp>
      <p:sp>
        <p:nvSpPr>
          <p:cNvPr id="3" name="Ορθογώνιο 2">
            <a:extLst>
              <a:ext uri="{FF2B5EF4-FFF2-40B4-BE49-F238E27FC236}">
                <a16:creationId xmlns:a16="http://schemas.microsoft.com/office/drawing/2014/main" id="{025EEC31-744A-415A-AB70-7F2D27AFE5EA}"/>
              </a:ext>
            </a:extLst>
          </p:cNvPr>
          <p:cNvSpPr/>
          <p:nvPr/>
        </p:nvSpPr>
        <p:spPr>
          <a:xfrm>
            <a:off x="1012055" y="1709977"/>
            <a:ext cx="11552808" cy="4524315"/>
          </a:xfrm>
          <a:prstGeom prst="rect">
            <a:avLst/>
          </a:prstGeom>
        </p:spPr>
        <p:txBody>
          <a:bodyPr wrap="square">
            <a:spAutoFit/>
          </a:bodyPr>
          <a:lstStyle/>
          <a:p>
            <a:r>
              <a:rPr lang="el-GR" b="1" dirty="0"/>
              <a:t>Γ1. Προτάσεις </a:t>
            </a:r>
          </a:p>
          <a:p>
            <a:r>
              <a:rPr lang="el-GR" dirty="0"/>
              <a:t>Είδη προτάσεων</a:t>
            </a:r>
          </a:p>
          <a:p>
            <a:endParaRPr lang="el-GR" dirty="0"/>
          </a:p>
          <a:p>
            <a:r>
              <a:rPr lang="el-GR" dirty="0"/>
              <a:t>	Ο συγγραφέας στη (χ) παράγραφο του κειμένου αξιοποιεί ερωτηματικές προτάσεις. Ποιος ο σκοπός του;</a:t>
            </a:r>
          </a:p>
          <a:p>
            <a:r>
              <a:rPr lang="el-GR" dirty="0"/>
              <a:t>	Τι πετυχαίνει η αρθρογράφος με τη χρήση του ερωτήματος στην 3η παράγραφο ως προς την οργάνωση του κειμένου και ως προς την αντίδραση του αναγνώστη;</a:t>
            </a:r>
          </a:p>
          <a:p>
            <a:r>
              <a:rPr lang="el-GR" dirty="0"/>
              <a:t>	Να εντοπίσετε στη (χ) παράγραφο του κειμένου τις αναφορικές προτάσεις:</a:t>
            </a:r>
          </a:p>
          <a:p>
            <a:r>
              <a:rPr lang="el-GR" dirty="0"/>
              <a:t> </a:t>
            </a:r>
          </a:p>
          <a:p>
            <a:r>
              <a:rPr lang="el-GR" dirty="0"/>
              <a:t>α) να χαρακτηρίσετε το είδος τους (ονοματικές ή επιρρηματικές)</a:t>
            </a:r>
          </a:p>
          <a:p>
            <a:r>
              <a:rPr lang="el-GR" dirty="0"/>
              <a:t>β) για τις ονοματικές να προσδιορίσετε το είδος τους (προσδιοριστικές, παραθετικές) </a:t>
            </a:r>
          </a:p>
          <a:p>
            <a:endParaRPr lang="el-GR" dirty="0"/>
          </a:p>
          <a:p>
            <a:r>
              <a:rPr lang="el-GR" dirty="0"/>
              <a:t>Παράδειγμα</a:t>
            </a:r>
          </a:p>
          <a:p>
            <a:r>
              <a:rPr lang="el-GR" dirty="0"/>
              <a:t>«Οι άνθρωποι που αντιμετωπίζουν κριτικά το Διαδίκτυο υποστηρίζουν ότι η επέκτασή του οδηγεί στην κατάρρευση της επικοινωνίας». Στην παραπάνω περίοδο να εντοπίσετε την ονοματική αναφορική πρόταση και να γράψετε αν είναι προσδιοριστική ή παραθετική/προσθετική.</a:t>
            </a:r>
          </a:p>
          <a:p>
            <a:endParaRPr lang="el-GR" dirty="0"/>
          </a:p>
        </p:txBody>
      </p:sp>
    </p:spTree>
    <p:extLst>
      <p:ext uri="{BB962C8B-B14F-4D97-AF65-F5344CB8AC3E}">
        <p14:creationId xmlns:p14="http://schemas.microsoft.com/office/powerpoint/2010/main" val="24671857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F3A1E3AE-CB6E-44BF-A363-9CF8050929DD}"/>
              </a:ext>
            </a:extLst>
          </p:cNvPr>
          <p:cNvSpPr/>
          <p:nvPr/>
        </p:nvSpPr>
        <p:spPr>
          <a:xfrm>
            <a:off x="1136342" y="1296425"/>
            <a:ext cx="11283518" cy="3416320"/>
          </a:xfrm>
          <a:prstGeom prst="rect">
            <a:avLst/>
          </a:prstGeom>
        </p:spPr>
        <p:txBody>
          <a:bodyPr wrap="square">
            <a:spAutoFit/>
          </a:bodyPr>
          <a:lstStyle/>
          <a:p>
            <a:r>
              <a:rPr lang="el-GR" b="1" dirty="0"/>
              <a:t>Σύνδεση προτάσεων-συντακτικά σημεία στίξης</a:t>
            </a:r>
          </a:p>
          <a:p>
            <a:r>
              <a:rPr lang="el-GR" dirty="0"/>
              <a:t> </a:t>
            </a:r>
          </a:p>
          <a:p>
            <a:r>
              <a:rPr lang="el-GR" dirty="0"/>
              <a:t>	Στο  παρακάτω  απόσπασμα  εντοπίζουμε  τη    χρήση    μακροπερίοδου    λόγου.    Τι επιδιώκει/επιτυγχάνει με αυτό η συγγραφέας; «	»</a:t>
            </a:r>
          </a:p>
          <a:p>
            <a:r>
              <a:rPr lang="el-GR" dirty="0"/>
              <a:t>	Εναλλακτική εκφώνηση: Ο λόγος στο παρακάτω χωρίο φαίνεται σύνθετος και πυκνός. Πώς</a:t>
            </a:r>
          </a:p>
          <a:p>
            <a:r>
              <a:rPr lang="el-GR" dirty="0"/>
              <a:t>επιτυγχάνεται αυτό από την συγγραφέα; «	»</a:t>
            </a:r>
          </a:p>
          <a:p>
            <a:r>
              <a:rPr lang="el-GR" dirty="0"/>
              <a:t>	Στην 4η παράγραφο του κειμένου, ο συγγραφέας αξιοποιεί ασύνδετο  σχήμα. Αφού το εντοπίσετε, να αιτιολογήσετε την αξιοποίησή του από τον συγγραφέα σε συνδυασμό με τη πρόθεσή του.</a:t>
            </a:r>
          </a:p>
          <a:p>
            <a:r>
              <a:rPr lang="el-GR" dirty="0"/>
              <a:t>	Η παράγραφος ξεκινάει με ένα ασύνδετο σχήμα. Για ποιον λόγο ο συγγραφέας έκανε αυτήν την επιλογή;</a:t>
            </a:r>
          </a:p>
          <a:p>
            <a:r>
              <a:rPr lang="el-GR" dirty="0"/>
              <a:t>	Να αιτιολογήσετε τη χρήση της άνω και κάτω τελείας [:] στα παρακάτω αποσπάσματα.</a:t>
            </a:r>
          </a:p>
          <a:p>
            <a:r>
              <a:rPr lang="el-GR" dirty="0"/>
              <a:t>	Να αιτιολογήσετε τη χρήση της διπλής παύλας [--] στο παρακάτω απόσπασμα</a:t>
            </a:r>
          </a:p>
          <a:p>
            <a:r>
              <a:rPr lang="el-GR" dirty="0"/>
              <a:t>	Να αιτιολογήσετε τη χρήση της παρένθεσης στην χ παράγραφο του κειμένου</a:t>
            </a:r>
          </a:p>
        </p:txBody>
      </p:sp>
    </p:spTree>
    <p:extLst>
      <p:ext uri="{BB962C8B-B14F-4D97-AF65-F5344CB8AC3E}">
        <p14:creationId xmlns:p14="http://schemas.microsoft.com/office/powerpoint/2010/main" val="5853691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9B37F09C-9EE2-4730-B39A-A2E9FAEAEE34}"/>
              </a:ext>
            </a:extLst>
          </p:cNvPr>
          <p:cNvSpPr/>
          <p:nvPr/>
        </p:nvSpPr>
        <p:spPr>
          <a:xfrm>
            <a:off x="1180730" y="197346"/>
            <a:ext cx="10191565" cy="4801314"/>
          </a:xfrm>
          <a:prstGeom prst="rect">
            <a:avLst/>
          </a:prstGeom>
        </p:spPr>
        <p:txBody>
          <a:bodyPr wrap="square">
            <a:spAutoFit/>
          </a:bodyPr>
          <a:lstStyle/>
          <a:p>
            <a:r>
              <a:rPr lang="el-GR" b="1" dirty="0"/>
              <a:t>Γ2. Λεξιλόγιο -γλωσσικές επιλογές Ϗ πρόθεση και δέκτης</a:t>
            </a:r>
          </a:p>
          <a:p>
            <a:endParaRPr lang="el-GR" b="1" dirty="0"/>
          </a:p>
          <a:p>
            <a:endParaRPr lang="el-GR" b="1" dirty="0"/>
          </a:p>
          <a:p>
            <a:r>
              <a:rPr lang="el-GR" dirty="0"/>
              <a:t>	Εάν υποθέσουμε ότι με το Κείμενο Ι η συγγραφέας θέλει να αποδείξει την ορθότητα των </a:t>
            </a:r>
            <a:r>
              <a:rPr lang="el-GR" dirty="0" err="1"/>
              <a:t>σκέψεών</a:t>
            </a:r>
            <a:r>
              <a:rPr lang="el-GR" dirty="0"/>
              <a:t> της, να δείξετε με ποιους τρόπους - γλωσσικές επιλογές πετυχαίνει τον στόχο της αυτό.</a:t>
            </a:r>
          </a:p>
          <a:p>
            <a:r>
              <a:rPr lang="el-GR" dirty="0"/>
              <a:t>	Εάν υποθέσουμε ότι με το Κείμενο ΙΙ η επιστολογράφος θέλει να συγκινήσει τον/την αποδέκτη της επιστολής, να δείξετε με ποιους τρόπους - γλωσσικές επιλογές πετυχαίνει τον στόχο της αυτό.</a:t>
            </a:r>
          </a:p>
          <a:p>
            <a:r>
              <a:rPr lang="el-GR" dirty="0"/>
              <a:t>	Στη 2η παράγραφο ο συγγραφέας θέλει να (εξηγήσει, να πείσει, να καταγγείλει). Επιλέξτε μία από τις παραπάνω επιλογές και τεκμηριώστε την απάντησή σας με αναφορές σε </a:t>
            </a:r>
            <a:r>
              <a:rPr lang="el-GR" dirty="0" err="1"/>
              <a:t>κειμενικούς</a:t>
            </a:r>
            <a:r>
              <a:rPr lang="el-GR" dirty="0"/>
              <a:t> δείκτες.</a:t>
            </a:r>
          </a:p>
          <a:p>
            <a:r>
              <a:rPr lang="el-GR" dirty="0"/>
              <a:t>	Αν ο σκοπός του συγγραφέα είναι να ευαισθητοποιήσει τον αναγνώστη/</a:t>
            </a:r>
            <a:r>
              <a:rPr lang="el-GR" dirty="0" err="1"/>
              <a:t>τριά</a:t>
            </a:r>
            <a:r>
              <a:rPr lang="el-GR" dirty="0"/>
              <a:t> του για το πρόβλημα, με ποιους τρόπους (γλωσσικές/σημειωτικές  επιλογές,  εκφραστικά  μέσα  κ.ά.) φαίνεται ότι επιχειρεί να επιτύχει τον σκοπό του;</a:t>
            </a:r>
          </a:p>
          <a:p>
            <a:r>
              <a:rPr lang="el-GR" dirty="0"/>
              <a:t>	Σε ορισμένα σημεία του κειμένου αξιοποιείται ειδικό-επιστημονικό λεξιλόγιο. Αφού εντοπίσετε πέντε παραδείγματα να ερμηνεύσετε αυτή την επιλογή του/της συγγραφέα;</a:t>
            </a:r>
          </a:p>
          <a:p>
            <a:r>
              <a:rPr lang="el-GR" dirty="0"/>
              <a:t>	Στο κείμενο ο συντάκτης χρησιμοποιεί ξένες λέξεις. Αφού τις εντοπίσετε να εξηγήσετε αυτή την επιλογή του.</a:t>
            </a:r>
          </a:p>
          <a:p>
            <a:endParaRPr lang="el-GR" dirty="0"/>
          </a:p>
        </p:txBody>
      </p:sp>
    </p:spTree>
    <p:extLst>
      <p:ext uri="{BB962C8B-B14F-4D97-AF65-F5344CB8AC3E}">
        <p14:creationId xmlns:p14="http://schemas.microsoft.com/office/powerpoint/2010/main" val="16661480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FA99DE34-5AB7-4E00-80C5-42C367D71492}"/>
              </a:ext>
            </a:extLst>
          </p:cNvPr>
          <p:cNvSpPr/>
          <p:nvPr/>
        </p:nvSpPr>
        <p:spPr>
          <a:xfrm>
            <a:off x="1358283" y="1795327"/>
            <a:ext cx="10324730" cy="3693319"/>
          </a:xfrm>
          <a:prstGeom prst="rect">
            <a:avLst/>
          </a:prstGeom>
        </p:spPr>
        <p:txBody>
          <a:bodyPr wrap="square">
            <a:spAutoFit/>
          </a:bodyPr>
          <a:lstStyle/>
          <a:p>
            <a:r>
              <a:rPr lang="el-GR" dirty="0"/>
              <a:t>	Στο κείμενο ΙΙ ο συντάκτης χρησιμοποιεί λόγιο λεξιλόγιο και λαϊκότροπες εκφράσεις. Αφού εντοπίσετε από 3 παραδείγματα για την κάθε περίπτωση, να εξηγήσετε αυτή την επιλογή του.</a:t>
            </a:r>
          </a:p>
          <a:p>
            <a:r>
              <a:rPr lang="el-GR" dirty="0"/>
              <a:t>	Το παρακάτω απόσπασμα του κειμένου «…» χαρακτηρίζεται για την συγκινησιακή χρήση του λόγου. Ποια είναι η πρόθεση του/της αρθρογράφου;</a:t>
            </a:r>
          </a:p>
          <a:p>
            <a:r>
              <a:rPr lang="el-GR" dirty="0"/>
              <a:t>	Στο κείμενο υπάρχει ποικιλία  στη  χρήση  των  ρηματικών  προσώπων. Τι επιδιώκει ο/η συγγραφέας με το ρηματικό πρόσωπο που κάθε φορά χρησιμοποιεί στις φράσεις που ακολουθούν;</a:t>
            </a:r>
          </a:p>
          <a:p>
            <a:r>
              <a:rPr lang="el-GR" dirty="0"/>
              <a:t>	Για ποιο λόγο νομίζεις ότι ο/η συγγραφέας επέλεξε την ενεργητική σύνταξη/ την παθητική σύνταξη;</a:t>
            </a:r>
          </a:p>
          <a:p>
            <a:r>
              <a:rPr lang="el-GR" dirty="0"/>
              <a:t>Τι επιδιώκει να πετύχει ο/η συγγραφέας με τη χρήση των σημείων στίξης στις παρακάτω περιπτώσεις;</a:t>
            </a:r>
          </a:p>
          <a:p>
            <a:r>
              <a:rPr lang="el-GR" dirty="0"/>
              <a:t>	Στο Κείμενο ΙΙΙ ο πόλεμος περιγράφεται με εικόνες. Ποιες είναι αυτές και ποιαν αντίληψη για τον πόλεμο δείχνουν;</a:t>
            </a:r>
          </a:p>
          <a:p>
            <a:r>
              <a:rPr lang="el-GR" dirty="0"/>
              <a:t>	Σε κάποια σημεία του κειμένου ο συντάκτης χρησιμοποιεί ( π.χ. επίθετα, υπερβολές, μεταφορικό  λόγο, σύμβολα,  παρομοίωση,  αντιθέσεις,  επαναλήψεις,  λέξεις  συγκινησιακά φορτισμένες) για να εκφράσει την άποψή του. Να εντοπίσετε τα σημεία και να αιτιολογήσετε τη λειτουργία των σχημάτων λόγου.</a:t>
            </a:r>
          </a:p>
        </p:txBody>
      </p:sp>
    </p:spTree>
    <p:extLst>
      <p:ext uri="{BB962C8B-B14F-4D97-AF65-F5344CB8AC3E}">
        <p14:creationId xmlns:p14="http://schemas.microsoft.com/office/powerpoint/2010/main" val="3365254560"/>
      </p:ext>
    </p:extLst>
  </p:cSld>
  <p:clrMapOvr>
    <a:masterClrMapping/>
  </p:clrMapOvr>
</p:sld>
</file>

<file path=ppt/theme/theme1.xml><?xml version="1.0" encoding="utf-8"?>
<a:theme xmlns:a="http://schemas.openxmlformats.org/drawingml/2006/main" name="Περικοπή">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TM10001105[[fn=Περικοπή]]</Template>
  <TotalTime>30</TotalTime>
  <Words>2779</Words>
  <Application>Microsoft Office PowerPoint</Application>
  <PresentationFormat>Ευρεία οθόνη</PresentationFormat>
  <Paragraphs>149</Paragraphs>
  <Slides>15</Slides>
  <Notes>0</Notes>
  <HiddenSlides>0</HiddenSlides>
  <MMClips>0</MMClips>
  <ScaleCrop>false</ScaleCrop>
  <HeadingPairs>
    <vt:vector size="6" baseType="variant">
      <vt:variant>
        <vt:lpstr>Γραμματοσειρές που χρησιμοποιούνται</vt:lpstr>
      </vt:variant>
      <vt:variant>
        <vt:i4>1</vt:i4>
      </vt:variant>
      <vt:variant>
        <vt:lpstr>Θέμα</vt:lpstr>
      </vt:variant>
      <vt:variant>
        <vt:i4>1</vt:i4>
      </vt:variant>
      <vt:variant>
        <vt:lpstr>Τίτλοι διαφανειών</vt:lpstr>
      </vt:variant>
      <vt:variant>
        <vt:i4>15</vt:i4>
      </vt:variant>
    </vt:vector>
  </HeadingPairs>
  <TitlesOfParts>
    <vt:vector size="17" baseType="lpstr">
      <vt:lpstr>Franklin Gothic Book</vt:lpstr>
      <vt:lpstr>Περικοπή</vt:lpstr>
      <vt:lpstr>Β΄ θεμα ΕΡΩΤΗΣΕΙΣ -  ΕΚΦΩΝΗΣΕΙΣ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 θεμα ΕΡΩΤΗΣΕΙΣ -  ΕΚΦΩΝΗΣΕΙΣ</dc:title>
  <dc:creator>ΑΡΜΑΟΣ ΣΤΑΜΑΤΙΟΣ</dc:creator>
  <cp:lastModifiedBy>ΑΡΜΑΟΣ ΣΤΑΜΑΤΙΟΣ</cp:lastModifiedBy>
  <cp:revision>6</cp:revision>
  <dcterms:created xsi:type="dcterms:W3CDTF">2021-05-09T04:52:38Z</dcterms:created>
  <dcterms:modified xsi:type="dcterms:W3CDTF">2021-05-09T05:37:05Z</dcterms:modified>
</cp:coreProperties>
</file>