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Rg st="1" end="6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555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GRAMMAR PRESENTATION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</a:p>
          <a:p>
            <a:r>
              <a:rPr lang="en-US" dirty="0" smtClean="0"/>
              <a:t>Conditional clauses</a:t>
            </a:r>
          </a:p>
          <a:p>
            <a:r>
              <a:rPr lang="en-US" dirty="0" smtClean="0"/>
              <a:t>Unreal Past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5756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968552"/>
          </a:xfrm>
        </p:spPr>
        <p:txBody>
          <a:bodyPr>
            <a:normAutofit/>
          </a:bodyPr>
          <a:lstStyle/>
          <a:p>
            <a:pPr marL="480060" indent="-342900">
              <a:buFont typeface="+mj-lt"/>
              <a:buAutoNum type="alphaUcPeriod"/>
            </a:pPr>
            <a:r>
              <a:rPr lang="en-US" sz="1600" dirty="0" smtClean="0"/>
              <a:t> The </a:t>
            </a:r>
            <a:r>
              <a:rPr lang="en-US" sz="1600" dirty="0" smtClean="0">
                <a:solidFill>
                  <a:srgbClr val="FFC000"/>
                </a:solidFill>
              </a:rPr>
              <a:t>object</a:t>
            </a:r>
            <a:r>
              <a:rPr lang="en-US" sz="1600" dirty="0" smtClean="0"/>
              <a:t> of the verb in the </a:t>
            </a:r>
            <a:r>
              <a:rPr lang="en-US" sz="1600" dirty="0" smtClean="0">
                <a:solidFill>
                  <a:srgbClr val="FFC000"/>
                </a:solidFill>
              </a:rPr>
              <a:t>Active                            Voice </a:t>
            </a:r>
            <a:r>
              <a:rPr lang="en-US" sz="1600" dirty="0" smtClean="0"/>
              <a:t>becomes the </a:t>
            </a:r>
            <a:r>
              <a:rPr lang="en-US" sz="1600" dirty="0" smtClean="0">
                <a:solidFill>
                  <a:srgbClr val="C00000"/>
                </a:solidFill>
              </a:rPr>
              <a:t>subject   </a:t>
            </a:r>
            <a:r>
              <a:rPr lang="en-US" sz="1600" dirty="0" smtClean="0"/>
              <a:t>in the </a:t>
            </a:r>
            <a:r>
              <a:rPr lang="en-US" sz="1600" dirty="0" smtClean="0">
                <a:solidFill>
                  <a:srgbClr val="C00000"/>
                </a:solidFill>
              </a:rPr>
              <a:t>Passive.</a:t>
            </a:r>
          </a:p>
          <a:p>
            <a:pPr marL="480060" indent="-342900">
              <a:buFont typeface="+mj-lt"/>
              <a:buAutoNum type="alphaUcPeriod"/>
            </a:pPr>
            <a:r>
              <a:rPr lang="en-US" sz="1600" dirty="0" smtClean="0"/>
              <a:t>The </a:t>
            </a:r>
            <a:r>
              <a:rPr lang="en-US" sz="1600" dirty="0" smtClean="0">
                <a:solidFill>
                  <a:srgbClr val="00B050"/>
                </a:solidFill>
              </a:rPr>
              <a:t>subject</a:t>
            </a:r>
            <a:r>
              <a:rPr lang="en-US" sz="1600" dirty="0" smtClean="0"/>
              <a:t> of the Active becomes the </a:t>
            </a:r>
            <a:r>
              <a:rPr lang="en-US" sz="1600" dirty="0" smtClean="0">
                <a:solidFill>
                  <a:srgbClr val="00B050"/>
                </a:solidFill>
              </a:rPr>
              <a:t>agent</a:t>
            </a:r>
            <a:r>
              <a:rPr lang="en-US" sz="1600" dirty="0" smtClean="0"/>
              <a:t> in the Passive.</a:t>
            </a:r>
          </a:p>
          <a:p>
            <a:pPr marL="480060" indent="-342900">
              <a:buFont typeface="+mj-lt"/>
              <a:buAutoNum type="alphaUcPeriod"/>
            </a:pPr>
            <a:endParaRPr lang="en-US" sz="1600" dirty="0"/>
          </a:p>
          <a:p>
            <a:pPr marL="480060" indent="-342900">
              <a:buFont typeface="+mj-lt"/>
              <a:buAutoNum type="alphaUcPeriod"/>
            </a:pPr>
            <a:endParaRPr lang="en-US" sz="1600" dirty="0" smtClean="0"/>
          </a:p>
          <a:p>
            <a:pPr marL="480060" indent="-342900">
              <a:buFont typeface="+mj-lt"/>
              <a:buAutoNum type="alphaUcPeriod"/>
            </a:pPr>
            <a:r>
              <a:rPr lang="en-US" sz="1600" dirty="0" smtClean="0"/>
              <a:t>The verb tense in the Passive is reflected by the verb ‘be’, while the verb showing the action is put in the past participle.</a:t>
            </a:r>
          </a:p>
          <a:p>
            <a:pPr marL="137160" indent="0">
              <a:buNone/>
            </a:pPr>
            <a:endParaRPr lang="en-US" sz="1600" dirty="0" smtClean="0"/>
          </a:p>
          <a:p>
            <a:pPr marL="480060" indent="-342900">
              <a:buFont typeface="+mj-lt"/>
              <a:buAutoNum type="alphaUcPeriod"/>
            </a:pPr>
            <a:endParaRPr lang="en-US" sz="1600" dirty="0"/>
          </a:p>
          <a:p>
            <a:pPr marL="137160" indent="0">
              <a:buNone/>
            </a:pPr>
            <a:r>
              <a:rPr lang="en-US" sz="1600" dirty="0" smtClean="0"/>
              <a:t>         BE               +       PAST PARTICIPLE</a:t>
            </a:r>
          </a:p>
          <a:p>
            <a:pPr marL="137160" indent="0"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   </a:t>
            </a:r>
            <a:r>
              <a:rPr lang="en-US" sz="1600" dirty="0" smtClean="0">
                <a:solidFill>
                  <a:srgbClr val="002060"/>
                </a:solidFill>
              </a:rPr>
              <a:t>verb tense</a:t>
            </a:r>
            <a:r>
              <a:rPr lang="en-US" sz="1600" dirty="0" smtClean="0">
                <a:solidFill>
                  <a:srgbClr val="C00000"/>
                </a:solidFill>
              </a:rPr>
              <a:t>                   -</a:t>
            </a:r>
            <a:r>
              <a:rPr lang="en-US" sz="1600" dirty="0" err="1" smtClean="0">
                <a:solidFill>
                  <a:srgbClr val="C00000"/>
                </a:solidFill>
              </a:rPr>
              <a:t>ed</a:t>
            </a:r>
            <a:r>
              <a:rPr lang="en-US" sz="1600" dirty="0" smtClean="0">
                <a:solidFill>
                  <a:srgbClr val="C00000"/>
                </a:solidFill>
              </a:rPr>
              <a:t> / 3</a:t>
            </a:r>
            <a:r>
              <a:rPr lang="en-US" sz="1600" baseline="30000" dirty="0" smtClean="0">
                <a:solidFill>
                  <a:srgbClr val="C00000"/>
                </a:solidFill>
              </a:rPr>
              <a:t>rd</a:t>
            </a:r>
            <a:r>
              <a:rPr lang="en-US" sz="1600" dirty="0" smtClean="0">
                <a:solidFill>
                  <a:srgbClr val="C00000"/>
                </a:solidFill>
              </a:rPr>
              <a:t> column</a:t>
            </a:r>
          </a:p>
          <a:p>
            <a:pPr marL="137160" indent="0"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                                            in irregular </a:t>
            </a:r>
          </a:p>
          <a:p>
            <a:pPr marL="137160" indent="0"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                                               verbs</a:t>
            </a:r>
            <a:endParaRPr lang="el-GR" sz="1600" dirty="0">
              <a:solidFill>
                <a:srgbClr val="C00000"/>
              </a:solidFill>
            </a:endParaRP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860032" y="1600200"/>
            <a:ext cx="3826768" cy="4525963"/>
          </a:xfrm>
        </p:spPr>
        <p:txBody>
          <a:bodyPr>
            <a:norm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The kids </a:t>
            </a:r>
            <a:r>
              <a:rPr lang="en-US" sz="1600" dirty="0" smtClean="0"/>
              <a:t>are building </a:t>
            </a:r>
            <a:r>
              <a:rPr lang="en-US" sz="1600" dirty="0" smtClean="0">
                <a:solidFill>
                  <a:srgbClr val="FFC000"/>
                </a:solidFill>
              </a:rPr>
              <a:t>a campfire</a:t>
            </a:r>
            <a:r>
              <a:rPr lang="en-US" sz="1600" dirty="0" smtClean="0"/>
              <a:t>.</a:t>
            </a:r>
          </a:p>
          <a:p>
            <a:r>
              <a:rPr lang="en-US" sz="1600" dirty="0" smtClean="0">
                <a:solidFill>
                  <a:srgbClr val="FFC000"/>
                </a:solidFill>
              </a:rPr>
              <a:t>A campfire </a:t>
            </a:r>
            <a:r>
              <a:rPr lang="en-US" sz="1600" dirty="0" smtClean="0"/>
              <a:t>is being built </a:t>
            </a:r>
            <a:r>
              <a:rPr lang="en-US" sz="1600" dirty="0" smtClean="0">
                <a:solidFill>
                  <a:srgbClr val="00B050"/>
                </a:solidFill>
              </a:rPr>
              <a:t>by the kids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George </a:t>
            </a:r>
            <a:r>
              <a:rPr lang="en-US" sz="1600" dirty="0" smtClean="0">
                <a:solidFill>
                  <a:srgbClr val="002060"/>
                </a:solidFill>
              </a:rPr>
              <a:t>gave</a:t>
            </a:r>
            <a:r>
              <a:rPr lang="en-US" sz="1600" dirty="0" smtClean="0"/>
              <a:t> his mum flowers</a:t>
            </a:r>
          </a:p>
          <a:p>
            <a:r>
              <a:rPr lang="en-US" sz="1600" dirty="0" smtClean="0"/>
              <a:t>George’s mum </a:t>
            </a:r>
            <a:r>
              <a:rPr lang="en-US" sz="1600" dirty="0" smtClean="0">
                <a:solidFill>
                  <a:srgbClr val="002060"/>
                </a:solidFill>
              </a:rPr>
              <a:t>was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given</a:t>
            </a:r>
            <a:r>
              <a:rPr lang="en-US" sz="1600" dirty="0" smtClean="0"/>
              <a:t> flowers by him.</a:t>
            </a:r>
          </a:p>
          <a:p>
            <a:endParaRPr lang="en-US" sz="1600" dirty="0"/>
          </a:p>
          <a:p>
            <a:r>
              <a:rPr lang="en-US" sz="1600" dirty="0" smtClean="0"/>
              <a:t>Father </a:t>
            </a:r>
            <a:r>
              <a:rPr lang="en-US" sz="1600" dirty="0" smtClean="0">
                <a:solidFill>
                  <a:srgbClr val="002060"/>
                </a:solidFill>
              </a:rPr>
              <a:t>was</a:t>
            </a:r>
            <a:r>
              <a:rPr lang="en-US" sz="1600" dirty="0" smtClean="0"/>
              <a:t> wash</a:t>
            </a:r>
            <a:r>
              <a:rPr lang="en-US" sz="1600" dirty="0" smtClean="0">
                <a:solidFill>
                  <a:srgbClr val="002060"/>
                </a:solidFill>
              </a:rPr>
              <a:t>ing</a:t>
            </a:r>
            <a:r>
              <a:rPr lang="en-US" sz="1600" dirty="0" smtClean="0"/>
              <a:t> the car when you called.</a:t>
            </a:r>
          </a:p>
          <a:p>
            <a:r>
              <a:rPr lang="en-US" sz="1600" dirty="0" smtClean="0"/>
              <a:t>The car </a:t>
            </a:r>
            <a:r>
              <a:rPr lang="en-US" sz="1600" dirty="0" smtClean="0">
                <a:solidFill>
                  <a:srgbClr val="002060"/>
                </a:solidFill>
              </a:rPr>
              <a:t>was being </a:t>
            </a:r>
            <a:r>
              <a:rPr lang="en-US" sz="1600" dirty="0" smtClean="0">
                <a:solidFill>
                  <a:srgbClr val="C00000"/>
                </a:solidFill>
              </a:rPr>
              <a:t>washed</a:t>
            </a:r>
            <a:r>
              <a:rPr lang="en-US" sz="1600" dirty="0" smtClean="0"/>
              <a:t> by father when you called.</a:t>
            </a:r>
            <a:endParaRPr lang="en-US" sz="1600" dirty="0"/>
          </a:p>
        </p:txBody>
      </p:sp>
      <p:sp>
        <p:nvSpPr>
          <p:cNvPr id="5" name="Δεξιό βέλος 4"/>
          <p:cNvSpPr/>
          <p:nvPr/>
        </p:nvSpPr>
        <p:spPr>
          <a:xfrm>
            <a:off x="4162273" y="1844824"/>
            <a:ext cx="76238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Αριστερό-άνω βέλος 9"/>
          <p:cNvSpPr/>
          <p:nvPr/>
        </p:nvSpPr>
        <p:spPr>
          <a:xfrm rot="13643825">
            <a:off x="1721351" y="4205679"/>
            <a:ext cx="850392" cy="1051235"/>
          </a:xfrm>
          <a:prstGeom prst="leftUpArrow">
            <a:avLst>
              <a:gd name="adj1" fmla="val 25000"/>
              <a:gd name="adj2" fmla="val 3283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Δεξιό βέλος 10"/>
          <p:cNvSpPr/>
          <p:nvPr/>
        </p:nvSpPr>
        <p:spPr>
          <a:xfrm>
            <a:off x="4211960" y="44371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36625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Conditional Clauses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Zero conditional </a:t>
            </a:r>
            <a:r>
              <a:rPr lang="en-US" sz="1400" dirty="0" smtClean="0"/>
              <a:t>:  if/when + present &gt; present</a:t>
            </a:r>
          </a:p>
          <a:p>
            <a:endParaRPr lang="en-US" sz="1400" dirty="0"/>
          </a:p>
          <a:p>
            <a:pPr marL="137160" indent="0">
              <a:buNone/>
            </a:pPr>
            <a:endParaRPr lang="en-US" sz="1400" dirty="0"/>
          </a:p>
          <a:p>
            <a:r>
              <a:rPr lang="en-US" sz="1400" b="1" dirty="0" smtClean="0">
                <a:solidFill>
                  <a:srgbClr val="C00000"/>
                </a:solidFill>
              </a:rPr>
              <a:t>First Conditional </a:t>
            </a:r>
            <a:r>
              <a:rPr lang="en-US" sz="1400" dirty="0" smtClean="0"/>
              <a:t>:  if + present &gt; will/modal verb  +  bare infinitive</a:t>
            </a:r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pPr marL="137160" indent="0">
              <a:buNone/>
            </a:pPr>
            <a:endParaRPr lang="en-US" sz="1400" dirty="0"/>
          </a:p>
          <a:p>
            <a:r>
              <a:rPr lang="en-US" sz="1400" b="1" dirty="0" smtClean="0">
                <a:solidFill>
                  <a:srgbClr val="C00000"/>
                </a:solidFill>
              </a:rPr>
              <a:t>Second Conditional</a:t>
            </a:r>
            <a:r>
              <a:rPr lang="en-US" sz="1400" dirty="0" smtClean="0"/>
              <a:t>:   if + past &gt; would/modal verb + bare infinitive</a:t>
            </a:r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>
                <a:solidFill>
                  <a:srgbClr val="C00000"/>
                </a:solidFill>
              </a:rPr>
              <a:t>Third Conditional</a:t>
            </a:r>
            <a:r>
              <a:rPr lang="en-US" sz="1400" dirty="0" smtClean="0"/>
              <a:t>: if + past perfect &gt; would have/modal perfect + past participle</a:t>
            </a:r>
          </a:p>
          <a:p>
            <a:pPr marL="137160" indent="0">
              <a:buNone/>
            </a:pPr>
            <a:r>
              <a:rPr lang="en-US" sz="1400" dirty="0" smtClean="0"/>
              <a:t> </a:t>
            </a:r>
            <a:endParaRPr lang="el-GR" sz="1400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366120"/>
              </p:ext>
            </p:extLst>
          </p:nvPr>
        </p:nvGraphicFramePr>
        <p:xfrm>
          <a:off x="1043608" y="1628800"/>
          <a:ext cx="5760640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8803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Facts, general truths</a:t>
                      </a:r>
                      <a:endParaRPr lang="el-GR" sz="12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When</a:t>
                      </a:r>
                      <a:r>
                        <a:rPr lang="en-US" sz="1200" baseline="0" dirty="0" smtClean="0"/>
                        <a:t> he </a:t>
                      </a:r>
                      <a:r>
                        <a:rPr lang="en-US" sz="1200" i="1" baseline="0" dirty="0" smtClean="0"/>
                        <a:t>eats</a:t>
                      </a:r>
                      <a:r>
                        <a:rPr lang="en-US" sz="1200" baseline="0" dirty="0" smtClean="0"/>
                        <a:t> peanuts, he </a:t>
                      </a:r>
                      <a:r>
                        <a:rPr lang="en-US" sz="1200" i="1" baseline="0" dirty="0" smtClean="0"/>
                        <a:t>has</a:t>
                      </a:r>
                      <a:r>
                        <a:rPr lang="en-US" sz="1200" baseline="0" dirty="0" smtClean="0"/>
                        <a:t> allergic reaction</a:t>
                      </a:r>
                      <a:r>
                        <a:rPr lang="en-US" sz="1400" baseline="0" dirty="0" smtClean="0"/>
                        <a:t>.</a:t>
                      </a:r>
                      <a:endParaRPr lang="el-GR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475492"/>
              </p:ext>
            </p:extLst>
          </p:nvPr>
        </p:nvGraphicFramePr>
        <p:xfrm>
          <a:off x="971600" y="2420888"/>
          <a:ext cx="6096000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6409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To</a:t>
                      </a:r>
                      <a:r>
                        <a:rPr lang="en-US" sz="1200" baseline="0" dirty="0" smtClean="0"/>
                        <a:t> refer to a probable or possible future result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/>
                        <a:t>Offers, suggestions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/>
                        <a:t>Warnings or advice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Jamie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i="1" baseline="0" dirty="0" smtClean="0"/>
                        <a:t>won’t get </a:t>
                      </a:r>
                      <a:r>
                        <a:rPr lang="en-US" sz="1200" baseline="0" dirty="0" smtClean="0"/>
                        <a:t>the part if he </a:t>
                      </a:r>
                      <a:r>
                        <a:rPr lang="en-US" sz="1200" i="1" baseline="0" dirty="0" smtClean="0"/>
                        <a:t>doesn’t speak </a:t>
                      </a:r>
                      <a:r>
                        <a:rPr lang="en-US" sz="1200" baseline="0" dirty="0" smtClean="0"/>
                        <a:t>Italian. </a:t>
                      </a:r>
                    </a:p>
                    <a:p>
                      <a:r>
                        <a:rPr lang="en-US" sz="1200" baseline="0" dirty="0" smtClean="0"/>
                        <a:t>If I </a:t>
                      </a:r>
                      <a:r>
                        <a:rPr lang="en-US" sz="1200" i="1" baseline="0" dirty="0" smtClean="0"/>
                        <a:t>see</a:t>
                      </a:r>
                      <a:r>
                        <a:rPr lang="en-US" sz="1200" baseline="0" dirty="0" smtClean="0"/>
                        <a:t> Helen, I’</a:t>
                      </a:r>
                      <a:r>
                        <a:rPr lang="en-US" sz="1200" i="1" baseline="0" dirty="0" smtClean="0"/>
                        <a:t>ll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i="1" baseline="0" dirty="0" smtClean="0"/>
                        <a:t>invite</a:t>
                      </a:r>
                      <a:r>
                        <a:rPr lang="en-US" sz="1200" baseline="0" dirty="0" smtClean="0"/>
                        <a:t> her to the party.</a:t>
                      </a:r>
                    </a:p>
                    <a:p>
                      <a:r>
                        <a:rPr lang="en-US" sz="1200" baseline="0" dirty="0" smtClean="0"/>
                        <a:t>Fiona </a:t>
                      </a:r>
                      <a:r>
                        <a:rPr lang="en-US" sz="1200" i="1" baseline="0" dirty="0" smtClean="0"/>
                        <a:t>may be </a:t>
                      </a:r>
                      <a:r>
                        <a:rPr lang="en-US" sz="1200" baseline="0" dirty="0" smtClean="0"/>
                        <a:t>upset if you</a:t>
                      </a:r>
                      <a:r>
                        <a:rPr lang="en-US" sz="1200" i="1" baseline="0" dirty="0" smtClean="0"/>
                        <a:t>’re</a:t>
                      </a:r>
                      <a:r>
                        <a:rPr lang="en-US" sz="1200" baseline="0" dirty="0" smtClean="0"/>
                        <a:t> late.</a:t>
                      </a:r>
                      <a:endParaRPr lang="el-GR" sz="12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653430"/>
              </p:ext>
            </p:extLst>
          </p:nvPr>
        </p:nvGraphicFramePr>
        <p:xfrm>
          <a:off x="1043608" y="3717032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Unlikely situations in the future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Hypothetical situations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Advice  (if I were you…)</a:t>
                      </a:r>
                      <a:endParaRPr lang="el-GR" sz="12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</a:t>
                      </a:r>
                      <a:r>
                        <a:rPr lang="en-US" sz="1200" baseline="0" dirty="0" smtClean="0"/>
                        <a:t> Iris </a:t>
                      </a:r>
                      <a:r>
                        <a:rPr lang="en-US" sz="1200" i="1" baseline="0" dirty="0" smtClean="0"/>
                        <a:t>earned</a:t>
                      </a:r>
                      <a:r>
                        <a:rPr lang="en-US" sz="1200" baseline="0" dirty="0" smtClean="0"/>
                        <a:t> more money, she </a:t>
                      </a:r>
                      <a:r>
                        <a:rPr lang="en-US" sz="1200" i="1" baseline="0" dirty="0" smtClean="0"/>
                        <a:t>could buy </a:t>
                      </a:r>
                      <a:r>
                        <a:rPr lang="en-US" sz="1200" baseline="0" dirty="0" smtClean="0"/>
                        <a:t>a bigger house.</a:t>
                      </a:r>
                    </a:p>
                    <a:p>
                      <a:r>
                        <a:rPr lang="en-US" sz="1200" baseline="0" dirty="0" smtClean="0"/>
                        <a:t>If Lorna </a:t>
                      </a:r>
                      <a:r>
                        <a:rPr lang="en-US" sz="1200" i="1" baseline="0" dirty="0" smtClean="0"/>
                        <a:t>spoke</a:t>
                      </a:r>
                      <a:r>
                        <a:rPr lang="en-US" sz="1200" baseline="0" dirty="0" smtClean="0"/>
                        <a:t> Russian, she </a:t>
                      </a:r>
                      <a:r>
                        <a:rPr lang="en-US" sz="1200" i="1" baseline="0" dirty="0" smtClean="0"/>
                        <a:t>would apply</a:t>
                      </a:r>
                      <a:r>
                        <a:rPr lang="en-US" sz="1200" baseline="0" dirty="0" smtClean="0"/>
                        <a:t> for the position.</a:t>
                      </a:r>
                    </a:p>
                    <a:p>
                      <a:r>
                        <a:rPr lang="en-US" sz="1200" baseline="0" dirty="0" smtClean="0"/>
                        <a:t>If I </a:t>
                      </a:r>
                      <a:r>
                        <a:rPr lang="en-US" sz="1200" i="1" baseline="0" dirty="0" smtClean="0"/>
                        <a:t>were</a:t>
                      </a:r>
                      <a:r>
                        <a:rPr lang="en-US" sz="1200" baseline="0" dirty="0" smtClean="0"/>
                        <a:t> you, </a:t>
                      </a:r>
                      <a:r>
                        <a:rPr lang="en-US" sz="1200" i="0" baseline="0" dirty="0" smtClean="0"/>
                        <a:t>I</a:t>
                      </a:r>
                      <a:r>
                        <a:rPr lang="en-US" sz="1200" i="1" baseline="0" dirty="0" smtClean="0"/>
                        <a:t>’d avoid </a:t>
                      </a:r>
                      <a:r>
                        <a:rPr lang="en-US" sz="1200" baseline="0" dirty="0" smtClean="0"/>
                        <a:t>watching that new horror film!</a:t>
                      </a:r>
                      <a:endParaRPr lang="el-GR" sz="12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725370"/>
              </p:ext>
            </p:extLst>
          </p:nvPr>
        </p:nvGraphicFramePr>
        <p:xfrm>
          <a:off x="1043608" y="5229200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Past states or actions that were possible, but didn’t happen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Past regrets</a:t>
                      </a:r>
                      <a:r>
                        <a:rPr lang="en-US" sz="1200" baseline="0" dirty="0" smtClean="0"/>
                        <a:t> or satisfaction</a:t>
                      </a:r>
                      <a:endParaRPr lang="el-GR" sz="12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 I </a:t>
                      </a:r>
                      <a:r>
                        <a:rPr lang="en-US" sz="1200" i="1" dirty="0" smtClean="0"/>
                        <a:t>hadn’t been waiting </a:t>
                      </a:r>
                      <a:r>
                        <a:rPr lang="en-US" sz="1200" dirty="0" smtClean="0"/>
                        <a:t>for you in the rain, I </a:t>
                      </a:r>
                      <a:r>
                        <a:rPr lang="en-US" sz="1200" i="1" dirty="0" smtClean="0"/>
                        <a:t>wouldn’t have caught </a:t>
                      </a:r>
                      <a:r>
                        <a:rPr lang="en-US" sz="1200" dirty="0" smtClean="0"/>
                        <a:t>that terrible cold.</a:t>
                      </a:r>
                    </a:p>
                    <a:p>
                      <a:r>
                        <a:rPr lang="en-US" sz="1200" dirty="0" smtClean="0"/>
                        <a:t>Sam </a:t>
                      </a:r>
                      <a:r>
                        <a:rPr lang="en-US" sz="1200" i="1" dirty="0" smtClean="0"/>
                        <a:t>could have won</a:t>
                      </a:r>
                      <a:r>
                        <a:rPr lang="en-US" sz="1200" i="1" baseline="0" dirty="0" smtClean="0"/>
                        <a:t> </a:t>
                      </a:r>
                      <a:r>
                        <a:rPr lang="en-US" sz="1200" baseline="0" dirty="0" smtClean="0"/>
                        <a:t>the dance competition if he </a:t>
                      </a:r>
                      <a:r>
                        <a:rPr lang="en-US" sz="1200" i="1" baseline="0" dirty="0" smtClean="0"/>
                        <a:t>hadn’t taken </a:t>
                      </a:r>
                      <a:r>
                        <a:rPr lang="en-US" sz="1200" baseline="0" dirty="0" smtClean="0"/>
                        <a:t>that nasty fall.</a:t>
                      </a:r>
                      <a:endParaRPr lang="el-GR" sz="12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018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Unreal Past</a:t>
            </a:r>
            <a:endParaRPr lang="el-GR" sz="3600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662812"/>
              </p:ext>
            </p:extLst>
          </p:nvPr>
        </p:nvGraphicFramePr>
        <p:xfrm>
          <a:off x="467544" y="1484784"/>
          <a:ext cx="8229600" cy="4104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582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Wish/if only +</a:t>
                      </a:r>
                      <a:r>
                        <a:rPr lang="en-US" sz="1400" baseline="0" dirty="0" smtClean="0"/>
                        <a:t> past tense</a:t>
                      </a:r>
                    </a:p>
                    <a:p>
                      <a:r>
                        <a:rPr lang="en-US" sz="1400" baseline="0" dirty="0" smtClean="0"/>
                        <a:t>(</a:t>
                      </a:r>
                      <a:r>
                        <a:rPr lang="el-GR" sz="1400" baseline="0" dirty="0" smtClean="0"/>
                        <a:t>μακάρι</a:t>
                      </a:r>
                      <a:r>
                        <a:rPr lang="en-US" sz="1400" baseline="0" dirty="0" smtClean="0"/>
                        <a:t>: </a:t>
                      </a:r>
                      <a:r>
                        <a:rPr lang="el-GR" sz="1400" baseline="0" dirty="0" smtClean="0"/>
                        <a:t>ευχή για παρόν ή μέλλον / </a:t>
                      </a:r>
                      <a:r>
                        <a:rPr lang="el-GR" sz="1400" baseline="0" dirty="0" err="1" smtClean="0"/>
                        <a:t>δυσανασχέτιση</a:t>
                      </a:r>
                      <a:r>
                        <a:rPr lang="el-GR" sz="1400" baseline="0" dirty="0" smtClean="0"/>
                        <a:t> </a:t>
                      </a:r>
                      <a:endParaRPr lang="el-GR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</a:t>
                      </a:r>
                      <a:r>
                        <a:rPr lang="en-US" sz="1400" baseline="0" dirty="0" smtClean="0"/>
                        <a:t> wish our coastline weren’t so polluted.</a:t>
                      </a:r>
                    </a:p>
                    <a:p>
                      <a:r>
                        <a:rPr lang="en-US" sz="1400" baseline="0" dirty="0" smtClean="0"/>
                        <a:t>If only you were coming with us on Saturday.</a:t>
                      </a:r>
                      <a:endParaRPr lang="el-GR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9293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Wish/ if only + past perfect tense</a:t>
                      </a:r>
                    </a:p>
                    <a:p>
                      <a:r>
                        <a:rPr lang="en-US" sz="1400" dirty="0" smtClean="0"/>
                        <a:t>(</a:t>
                      </a:r>
                      <a:r>
                        <a:rPr lang="el-GR" sz="1400" dirty="0" smtClean="0"/>
                        <a:t>λυπάμαι</a:t>
                      </a:r>
                      <a:r>
                        <a:rPr lang="el-GR" sz="1400" baseline="0" dirty="0" smtClean="0"/>
                        <a:t> για κάτι που έγινε στο παρελθόν και δεν μπορώ να αλλάξω)</a:t>
                      </a:r>
                      <a:endParaRPr lang="el-GR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If</a:t>
                      </a:r>
                      <a:r>
                        <a:rPr lang="en-US" sz="1400" baseline="0" dirty="0" smtClean="0"/>
                        <a:t> only we had taken warm clothes for the weekend.</a:t>
                      </a:r>
                      <a:endParaRPr lang="el-GR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293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Wish / if only + would + bare infinitive</a:t>
                      </a:r>
                    </a:p>
                    <a:p>
                      <a:r>
                        <a:rPr lang="en-US" sz="1400" dirty="0" smtClean="0"/>
                        <a:t>(</a:t>
                      </a:r>
                      <a:r>
                        <a:rPr lang="el-GR" sz="1400" dirty="0" smtClean="0"/>
                        <a:t>όταν εκφράζουμε</a:t>
                      </a:r>
                      <a:r>
                        <a:rPr lang="el-GR" sz="1400" baseline="0" dirty="0" smtClean="0"/>
                        <a:t> παράπονο ή επιθυμία για κάτι να αλλάξει που όμως νιώθουμε ότι είναι μάλλον απίθανο)</a:t>
                      </a:r>
                      <a:endParaRPr lang="el-GR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If</a:t>
                      </a:r>
                      <a:r>
                        <a:rPr lang="en-US" sz="1400" baseline="0" dirty="0" smtClean="0"/>
                        <a:t> you would turn off the lights before you go to bed.</a:t>
                      </a:r>
                    </a:p>
                    <a:p>
                      <a:r>
                        <a:rPr lang="en-US" sz="1400" baseline="0" dirty="0" smtClean="0"/>
                        <a:t>If only it would stop raining.</a:t>
                      </a:r>
                      <a:endParaRPr lang="el-GR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5826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Wish/if only + could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400" dirty="0" smtClean="0">
                          <a:solidFill>
                            <a:schemeClr val="tx1"/>
                          </a:solidFill>
                        </a:rPr>
                        <a:t>μακάρι να μπορούσα…)</a:t>
                      </a:r>
                      <a:endParaRPr lang="el-G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wish we could go out as we used to  before.</a:t>
                      </a:r>
                      <a:endParaRPr lang="el-G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9293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Wish/ if only + could have + past participle</a:t>
                      </a:r>
                    </a:p>
                    <a:p>
                      <a:r>
                        <a:rPr lang="en-US" sz="1400" dirty="0" smtClean="0"/>
                        <a:t>(</a:t>
                      </a:r>
                      <a:r>
                        <a:rPr lang="el-GR" sz="1400" dirty="0" smtClean="0"/>
                        <a:t>μακάρι</a:t>
                      </a:r>
                      <a:r>
                        <a:rPr lang="el-GR" sz="1400" baseline="0" dirty="0" smtClean="0"/>
                        <a:t> να μπορούσα να είχα….- αναφερόμενοι στο παρελθόν)</a:t>
                      </a:r>
                      <a:endParaRPr lang="el-GR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If</a:t>
                      </a:r>
                      <a:r>
                        <a:rPr lang="en-US" sz="1400" baseline="0" dirty="0" smtClean="0"/>
                        <a:t> only you could have seen his face when I offered him the job.</a:t>
                      </a:r>
                      <a:endParaRPr lang="el-GR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4352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IT’S (ABOUT/HIGH) TIME</a:t>
            </a:r>
            <a:endParaRPr lang="el-GR" sz="3200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15492"/>
              </p:ext>
            </p:extLst>
          </p:nvPr>
        </p:nvGraphicFramePr>
        <p:xfrm>
          <a:off x="467544" y="2348880"/>
          <a:ext cx="8229600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It’s (about/</a:t>
                      </a:r>
                      <a:r>
                        <a:rPr lang="en-US" sz="1400" baseline="0" dirty="0" smtClean="0"/>
                        <a:t> high) time + </a:t>
                      </a:r>
                      <a:r>
                        <a:rPr lang="en-US" sz="1400" baseline="0" dirty="0" smtClean="0">
                          <a:solidFill>
                            <a:srgbClr val="C00000"/>
                          </a:solidFill>
                        </a:rPr>
                        <a:t>subject</a:t>
                      </a:r>
                      <a:r>
                        <a:rPr lang="en-US" sz="1400" baseline="0" dirty="0" smtClean="0"/>
                        <a:t> + past tense</a:t>
                      </a:r>
                      <a:endParaRPr lang="el-GR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It’s time</a:t>
                      </a:r>
                      <a:r>
                        <a:rPr lang="en-US" sz="1400" baseline="0" dirty="0" smtClean="0"/>
                        <a:t> we left; the film starts soon.</a:t>
                      </a:r>
                    </a:p>
                    <a:p>
                      <a:r>
                        <a:rPr lang="en-US" sz="1400" baseline="0" dirty="0" smtClean="0"/>
                        <a:t>It’s about time you stopped complaining!</a:t>
                      </a:r>
                      <a:endParaRPr lang="el-GR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It’s time</a:t>
                      </a:r>
                      <a:r>
                        <a:rPr lang="en-US" sz="1400" baseline="0" dirty="0" smtClean="0"/>
                        <a:t> + full infinitive</a:t>
                      </a:r>
                    </a:p>
                    <a:p>
                      <a:r>
                        <a:rPr lang="en-US" sz="1400" baseline="0" dirty="0" smtClean="0"/>
                        <a:t>It’s time for someone + full infinitive (</a:t>
                      </a:r>
                      <a:r>
                        <a:rPr lang="el-GR" sz="1400" baseline="0" dirty="0" smtClean="0"/>
                        <a:t>είναι καιρός να..)</a:t>
                      </a:r>
                      <a:endParaRPr lang="el-GR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It’s time to have my car serviced.</a:t>
                      </a:r>
                    </a:p>
                    <a:p>
                      <a:r>
                        <a:rPr lang="en-US" sz="1400" dirty="0" smtClean="0"/>
                        <a:t>It’s time to submit your application.</a:t>
                      </a:r>
                      <a:endParaRPr lang="el-GR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6207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WOULD RATHER/SOONER, PREFER, WOULD PREFER</a:t>
            </a:r>
            <a:endParaRPr lang="el-GR" sz="320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b="1" dirty="0" smtClean="0">
                <a:solidFill>
                  <a:srgbClr val="5555DF"/>
                </a:solidFill>
              </a:rPr>
              <a:t>WOULD RATHER/SOONER </a:t>
            </a:r>
          </a:p>
          <a:p>
            <a:r>
              <a:rPr lang="en-US" sz="1600" b="1" dirty="0" smtClean="0">
                <a:solidFill>
                  <a:srgbClr val="5555DF"/>
                </a:solidFill>
              </a:rPr>
              <a:t>(</a:t>
            </a:r>
            <a:r>
              <a:rPr lang="el-GR" sz="1600" b="1" dirty="0" smtClean="0">
                <a:solidFill>
                  <a:srgbClr val="5555DF"/>
                </a:solidFill>
              </a:rPr>
              <a:t>ΘΑ ΠΡΟΤΙΜΟΥΣΑ)</a:t>
            </a:r>
            <a:endParaRPr lang="el-GR" sz="1600" b="1" dirty="0">
              <a:solidFill>
                <a:srgbClr val="5555DF"/>
              </a:solidFill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88024" y="1412776"/>
            <a:ext cx="4041775" cy="750887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solidFill>
                  <a:srgbClr val="00B0F0"/>
                </a:solidFill>
              </a:rPr>
              <a:t>PREFER / WOULD PREFER</a:t>
            </a:r>
            <a:endParaRPr lang="el-GR" sz="1600" b="1" dirty="0">
              <a:solidFill>
                <a:srgbClr val="00B0F0"/>
              </a:solidFill>
            </a:endParaRPr>
          </a:p>
        </p:txBody>
      </p:sp>
      <p:graphicFrame>
        <p:nvGraphicFramePr>
          <p:cNvPr id="10" name="Θέση περιεχομένου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96719968"/>
              </p:ext>
            </p:extLst>
          </p:nvPr>
        </p:nvGraphicFramePr>
        <p:xfrm>
          <a:off x="4788024" y="2348880"/>
          <a:ext cx="4041776" cy="3607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888"/>
                <a:gridCol w="2020888"/>
              </a:tblGrid>
              <a:tr h="80352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Prefer</a:t>
                      </a:r>
                      <a:r>
                        <a:rPr lang="en-US" sz="1400" baseline="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+ full infinitive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B050"/>
                          </a:solidFill>
                        </a:rPr>
                        <a:t>(</a:t>
                      </a:r>
                      <a:r>
                        <a:rPr lang="el-GR" sz="1400" baseline="0" dirty="0" smtClean="0">
                          <a:solidFill>
                            <a:srgbClr val="00B050"/>
                          </a:solidFill>
                        </a:rPr>
                        <a:t>για προτιμήσεις γενικά)</a:t>
                      </a:r>
                      <a:endParaRPr lang="en-US" sz="1400" baseline="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John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 prefers </a:t>
                      </a:r>
                      <a:r>
                        <a:rPr lang="en-US" sz="1400" i="1" baseline="0" dirty="0" smtClean="0">
                          <a:solidFill>
                            <a:schemeClr val="bg1"/>
                          </a:solidFill>
                        </a:rPr>
                        <a:t>to see 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a live performance.</a:t>
                      </a:r>
                    </a:p>
                    <a:p>
                      <a:endParaRPr lang="en-US" sz="140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Would prefer + full infinitive + rather than + bare inf.</a:t>
                      </a:r>
                      <a:endParaRPr lang="el-GR" sz="1400" baseline="0" dirty="0" smtClean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r>
                        <a:rPr lang="el-GR" sz="1400" baseline="0" dirty="0" smtClean="0">
                          <a:solidFill>
                            <a:srgbClr val="00B050"/>
                          </a:solidFill>
                        </a:rPr>
                        <a:t>(προτίμηση ως προς δύο επιλογές)</a:t>
                      </a:r>
                      <a:endParaRPr lang="el-GR" sz="1400" dirty="0" smtClean="0">
                        <a:solidFill>
                          <a:srgbClr val="00B050"/>
                        </a:solidFill>
                      </a:endParaRPr>
                    </a:p>
                    <a:p>
                      <a:endParaRPr lang="el-GR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Kim would prefer </a:t>
                      </a:r>
                      <a:r>
                        <a:rPr lang="en-US" sz="1400" b="1" i="1" baseline="0" dirty="0" smtClean="0">
                          <a:solidFill>
                            <a:schemeClr val="bg1"/>
                          </a:solidFill>
                        </a:rPr>
                        <a:t>to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b="1" i="1" baseline="0" dirty="0" smtClean="0">
                          <a:solidFill>
                            <a:schemeClr val="bg1"/>
                          </a:solidFill>
                        </a:rPr>
                        <a:t>see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 a London show </a:t>
                      </a:r>
                      <a:r>
                        <a:rPr lang="en-US" sz="1400" b="1" i="1" baseline="0" dirty="0" smtClean="0">
                          <a:solidFill>
                            <a:schemeClr val="bg1"/>
                          </a:solidFill>
                        </a:rPr>
                        <a:t>rather than have 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a birthday party this year.</a:t>
                      </a:r>
                      <a:endParaRPr lang="el-GR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l-GR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Prefer + gerund/noun to + gerund / noun</a:t>
                      </a:r>
                      <a:endParaRPr lang="el-GR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When she</a:t>
                      </a:r>
                      <a:r>
                        <a:rPr lang="en-US" sz="1400" baseline="0" dirty="0" smtClean="0"/>
                        <a:t> goes </a:t>
                      </a:r>
                      <a:r>
                        <a:rPr lang="en-US" sz="1400" dirty="0" smtClean="0"/>
                        <a:t>to the beach, Samantha prefers </a:t>
                      </a:r>
                      <a:r>
                        <a:rPr lang="en-US" sz="1400" b="1" i="1" dirty="0" smtClean="0"/>
                        <a:t>cycling to taking</a:t>
                      </a:r>
                      <a:r>
                        <a:rPr lang="en-US" sz="1400" baseline="0" dirty="0" smtClean="0"/>
                        <a:t> the bus.</a:t>
                      </a:r>
                    </a:p>
                    <a:p>
                      <a:r>
                        <a:rPr lang="en-US" sz="1400" baseline="0" dirty="0" smtClean="0"/>
                        <a:t>In general, I prefer </a:t>
                      </a:r>
                      <a:r>
                        <a:rPr lang="en-US" sz="1400" b="1" i="1" baseline="0" dirty="0" smtClean="0"/>
                        <a:t>the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="1" i="1" baseline="0" dirty="0" smtClean="0"/>
                        <a:t>bus to train. </a:t>
                      </a:r>
                      <a:endParaRPr lang="el-GR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Θέση περιεχομένου 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271160067"/>
              </p:ext>
            </p:extLst>
          </p:nvPr>
        </p:nvGraphicFramePr>
        <p:xfrm>
          <a:off x="457200" y="2362200"/>
          <a:ext cx="425881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76"/>
                <a:gridCol w="21602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Would</a:t>
                      </a:r>
                      <a:r>
                        <a:rPr lang="en-US" sz="1400" baseline="0" dirty="0" smtClean="0"/>
                        <a:t> rather/ sooner (not) + </a:t>
                      </a:r>
                      <a:r>
                        <a:rPr lang="en-US" sz="14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bare infinitive</a:t>
                      </a:r>
                    </a:p>
                    <a:p>
                      <a:r>
                        <a:rPr lang="el-GR" sz="1400" baseline="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παρόν ή μέλλον</a:t>
                      </a:r>
                      <a:endParaRPr lang="el-GR" sz="14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Kelly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would rather </a:t>
                      </a:r>
                      <a:r>
                        <a:rPr lang="en-US" sz="14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fly </a:t>
                      </a:r>
                      <a:r>
                        <a:rPr lang="en-US" sz="1400" baseline="0" dirty="0" smtClean="0"/>
                        <a:t>to the islands </a:t>
                      </a:r>
                      <a:r>
                        <a:rPr lang="en-US" sz="1400" baseline="0" dirty="0" smtClean="0">
                          <a:solidFill>
                            <a:srgbClr val="FFFF00"/>
                          </a:solidFill>
                        </a:rPr>
                        <a:t>than</a:t>
                      </a:r>
                      <a:r>
                        <a:rPr lang="en-US" sz="140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take</a:t>
                      </a:r>
                      <a:r>
                        <a:rPr lang="en-US" sz="1400" baseline="0" dirty="0" smtClean="0"/>
                        <a:t> the boat.</a:t>
                      </a:r>
                      <a:endParaRPr lang="el-GR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rather/sooner + </a:t>
                      </a:r>
                      <a:r>
                        <a:rPr lang="en-US" sz="1400" b="1" baseline="0" dirty="0" smtClean="0">
                          <a:solidFill>
                            <a:srgbClr val="00B050"/>
                          </a:solidFill>
                        </a:rPr>
                        <a:t>have + past participle</a:t>
                      </a:r>
                    </a:p>
                    <a:p>
                      <a:r>
                        <a:rPr lang="el-GR" sz="1400" b="1" baseline="0" dirty="0" smtClean="0">
                          <a:solidFill>
                            <a:schemeClr val="bg1"/>
                          </a:solidFill>
                        </a:rPr>
                        <a:t>παρελθόν</a:t>
                      </a:r>
                      <a:endParaRPr lang="el-G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I’d sooner </a:t>
                      </a:r>
                      <a:r>
                        <a:rPr lang="en-US" sz="1400" b="1" dirty="0" smtClean="0">
                          <a:solidFill>
                            <a:srgbClr val="00B050"/>
                          </a:solidFill>
                        </a:rPr>
                        <a:t>have stayed </a:t>
                      </a:r>
                      <a:r>
                        <a:rPr lang="en-US" sz="1400" dirty="0" smtClean="0"/>
                        <a:t>in a hotel.</a:t>
                      </a:r>
                      <a:endParaRPr lang="el-GR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Would rather/sooner +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subject</a:t>
                      </a:r>
                      <a:r>
                        <a:rPr lang="en-US" sz="1400" b="1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1400" baseline="0" dirty="0" smtClean="0"/>
                        <a:t>+ </a:t>
                      </a:r>
                      <a:r>
                        <a:rPr lang="en-US" sz="1400" b="1" baseline="0" dirty="0" smtClean="0">
                          <a:solidFill>
                            <a:srgbClr val="FFFF00"/>
                          </a:solidFill>
                        </a:rPr>
                        <a:t>past tense</a:t>
                      </a:r>
                    </a:p>
                    <a:p>
                      <a:r>
                        <a:rPr lang="el-GR" sz="1400" b="1" baseline="0" dirty="0" smtClean="0"/>
                        <a:t>παρόν ή μέλλον</a:t>
                      </a:r>
                      <a:endParaRPr lang="el-GR" sz="1400" b="1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I’d rather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you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b="1" dirty="0" smtClean="0">
                          <a:solidFill>
                            <a:srgbClr val="FFFF00"/>
                          </a:solidFill>
                        </a:rPr>
                        <a:t>stayed </a:t>
                      </a:r>
                      <a:r>
                        <a:rPr lang="en-US" sz="1400" dirty="0" smtClean="0"/>
                        <a:t>on campus for the first year of university.</a:t>
                      </a:r>
                      <a:endParaRPr lang="el-GR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Would rather/sooner +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subject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lang="en-US" sz="1400" b="1" dirty="0" smtClean="0">
                          <a:solidFill>
                            <a:srgbClr val="00B050"/>
                          </a:solidFill>
                        </a:rPr>
                        <a:t>past perfect</a:t>
                      </a:r>
                    </a:p>
                    <a:p>
                      <a:r>
                        <a:rPr lang="el-GR" sz="1400" b="1" dirty="0" err="1" smtClean="0">
                          <a:solidFill>
                            <a:schemeClr val="bg1"/>
                          </a:solidFill>
                        </a:rPr>
                        <a:t>παρελθον</a:t>
                      </a:r>
                      <a:endParaRPr lang="el-G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We’d rather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Andrew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b="1" dirty="0" smtClean="0">
                          <a:solidFill>
                            <a:srgbClr val="00B050"/>
                          </a:solidFill>
                        </a:rPr>
                        <a:t>hadn’t left </a:t>
                      </a:r>
                      <a:r>
                        <a:rPr lang="en-US" sz="1400" dirty="0" smtClean="0"/>
                        <a:t>his job</a:t>
                      </a:r>
                      <a:r>
                        <a:rPr lang="en-US" sz="1400" baseline="0" dirty="0" smtClean="0"/>
                        <a:t> to take a year out.</a:t>
                      </a:r>
                      <a:endParaRPr lang="el-GR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0278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192</TotalTime>
  <Words>770</Words>
  <Application>Microsoft Office PowerPoint</Application>
  <PresentationFormat>Προβολή στην οθόνη (4:3)</PresentationFormat>
  <Paragraphs>113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Αποκορύφωμα</vt:lpstr>
      <vt:lpstr>GRAMMAR PRESENTATION</vt:lpstr>
      <vt:lpstr>Passive Voice</vt:lpstr>
      <vt:lpstr>Conditional Clauses</vt:lpstr>
      <vt:lpstr>Unreal Past</vt:lpstr>
      <vt:lpstr>IT’S (ABOUT/HIGH) TIME</vt:lpstr>
      <vt:lpstr>WOULD RATHER/SOONER, PREFER, WOULD PREFER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PRESENTATION</dc:title>
  <dc:creator>Grigoris</dc:creator>
  <cp:lastModifiedBy>Grigoris</cp:lastModifiedBy>
  <cp:revision>31</cp:revision>
  <dcterms:created xsi:type="dcterms:W3CDTF">2020-03-25T17:56:05Z</dcterms:created>
  <dcterms:modified xsi:type="dcterms:W3CDTF">2020-03-25T21:12:49Z</dcterms:modified>
</cp:coreProperties>
</file>