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9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E62F57F-C37F-4492-B6A0-AC45EB6E0D0F}" type="datetimeFigureOut">
              <a:rPr/>
              <a:pPr>
                <a:defRPr/>
              </a:pPr>
              <a:t>1/22/2017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0AA259-75B6-4890-98C9-53B5115039A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45097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E998B-144E-467B-ACC8-A6AA84B2D595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EBA43-7CA2-428C-8AF9-E4A3037C2AB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4389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834E24-A64E-4926-9CE2-4DE4E7CB4B5E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BD99C57E-3BD1-4088-BA72-FDA2BDDDDEB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619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25679-6F41-4A19-AC66-155C18872D1A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30F36B-4E22-4DF2-B490-7A521E3C0BC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5226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913F53C-67F5-47F1-B3E4-1A4AC23C9989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56B55C6C-30B5-4D59-855D-07823ABE16B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190219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40968-02AC-4B91-B237-05B78D624F32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6D462-E111-4104-AD00-3F19ECA9A780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4930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1B884-228A-406F-B6A9-B6E7355732CA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6277F-E898-4DEB-84BE-B0EA48AA67F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60664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10F53-272A-4D64-9F1E-19D0A2DFB42D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036B-5903-4D0A-BBCC-ECB70DB6F499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9978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E1C0E-1D9C-4FCA-B441-DA45AC80A33A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BF97A-1304-4839-8FD8-F3D549C8FE6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0218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07021-49C2-413E-83E5-05D91B998387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7C485-0542-42FE-A7B9-0A8C410C87C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9941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173CE5-9CC5-4884-900A-25C1C6D117EE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8DDE0-B0D9-4A47-9235-3C688BCD604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18251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7D57DCA-DD95-4B68-A131-909CC7DDF2F2}" type="datetimeFigureOut">
              <a:rPr lang="en-US"/>
              <a:pPr>
                <a:defRPr/>
              </a:pPr>
              <a:t>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5B09940-8FB9-445A-AA26-A4BC40569157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0" r:id="rId2"/>
    <p:sldLayoutId id="2147483708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9" r:id="rId9"/>
    <p:sldLayoutId id="2147483706" r:id="rId10"/>
    <p:sldLayoutId id="214748371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4C5A6A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727275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4C5A6A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4C5A6A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727275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4C5A6A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A-j1zXP6um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Εδαφικοι ποροι</a:t>
            </a:r>
            <a:endParaRPr lang="el-GR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l-GR" altLang="el-GR" smtClean="0"/>
              <a:t>Ορισμός του εδάφους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χρονοσ</a:t>
            </a:r>
            <a:endParaRPr lang="el-G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Χρόνος μηδέν είναι η στιγμή κατά την οποία το μητρικό υλικό βρέθηκε κάτω από τους άλλους παράγοντες εδαφογένεσης.</a:t>
            </a:r>
          </a:p>
          <a:p>
            <a:endParaRPr lang="el-GR" altLang="el-GR" smtClean="0"/>
          </a:p>
          <a:p>
            <a:r>
              <a:rPr lang="el-GR" altLang="el-GR" smtClean="0"/>
              <a:t>Ηλικία ενός εδαφικού συστήματος είναι ο χρόνος που παρήλθε από το χρόνο μηδέν.</a:t>
            </a:r>
          </a:p>
          <a:p>
            <a:endParaRPr lang="el-GR" altLang="el-GR" smtClean="0"/>
          </a:p>
          <a:p>
            <a:r>
              <a:rPr lang="el-GR" altLang="el-GR" smtClean="0"/>
              <a:t>Όσο μεγαλύτερη είναι η ηλικία του εδαφικού συστήματος τόσο διαφέρει η μορφολογία και η σύστασή του από το μητρικό υλικό.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Εδαφικοι ποροι</a:t>
            </a:r>
            <a:endParaRPr lang="el-GR" dirty="0"/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l-GR" altLang="el-GR" smtClean="0"/>
              <a:t>Ιδιότητες του εδάφους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Φασεισ του εδαφουσ</a:t>
            </a:r>
            <a:endParaRPr lang="el-G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Αέρια, υγρή και στερεά φάση. Ο όγκος που καταλαμβάνει κάθε φάση εξαρτάται από φυσικές και βιοχημικές ιδιότητες του εδάφους.</a:t>
            </a:r>
          </a:p>
          <a:p>
            <a:r>
              <a:rPr lang="el-GR" altLang="el-GR" smtClean="0"/>
              <a:t>Στερεά φάση: 50%</a:t>
            </a:r>
          </a:p>
          <a:p>
            <a:r>
              <a:rPr lang="el-GR" altLang="el-GR" smtClean="0"/>
              <a:t>Υγρή και αέρια φάση: 50% (νερό και εδαφικός αέρας)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Φυσικεσ και χημικεσ ιδιοτητεσ</a:t>
            </a:r>
            <a:endParaRPr lang="el-G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Σημαντικές στην κατανόηση της φύσης και της συγκρότησης του εδάφους με αποτέλεσμα τον καθορισμό των χρήσεων της γης με το μεγαλύτερο δυνατό κέρδος και την ελάχιστη υποβάθμισή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Φυσικεσ εδαφικεσ ιδιοτητεσ</a:t>
            </a:r>
            <a:endParaRPr lang="el-G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Κοκκομετρική σύσταση</a:t>
            </a:r>
          </a:p>
          <a:p>
            <a:endParaRPr lang="el-GR" altLang="el-GR" smtClean="0"/>
          </a:p>
          <a:p>
            <a:r>
              <a:rPr lang="el-GR" altLang="el-GR" smtClean="0"/>
              <a:t>Δομή </a:t>
            </a:r>
          </a:p>
          <a:p>
            <a:endParaRPr lang="el-GR" altLang="el-GR" smtClean="0"/>
          </a:p>
          <a:p>
            <a:r>
              <a:rPr lang="el-GR" altLang="el-GR" smtClean="0"/>
              <a:t>Εδαφικό πορώδες</a:t>
            </a:r>
          </a:p>
          <a:p>
            <a:endParaRPr lang="el-GR" altLang="el-GR" smtClean="0"/>
          </a:p>
          <a:p>
            <a:r>
              <a:rPr lang="el-GR" altLang="el-GR" smtClean="0"/>
              <a:t>Εδαφική θερμοκρασία</a:t>
            </a:r>
          </a:p>
          <a:p>
            <a:endParaRPr lang="el-GR" altLang="el-GR" smtClean="0"/>
          </a:p>
          <a:p>
            <a:r>
              <a:rPr lang="el-GR" altLang="el-GR" smtClean="0"/>
              <a:t>Χρώμα εδάφους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Κοκκομετρικη συσταση</a:t>
            </a:r>
            <a:endParaRPr lang="el-G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Το έδαφος είναι σχηματισμός από θρυμματισμένα και διαμερισμένα ορυκτά, οργανική ύλη και πόρους με αέρα και νερό.</a:t>
            </a:r>
          </a:p>
          <a:p>
            <a:endParaRPr lang="el-GR" altLang="el-GR" smtClean="0"/>
          </a:p>
          <a:p>
            <a:r>
              <a:rPr lang="el-GR" altLang="el-GR" smtClean="0"/>
              <a:t>Στέρεα φάση: 90-98% ανόργανα συστατικά και 2-10% οργανικά συστατικά.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Ανοργανα συστατικα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Προέρχονται από τη φυσική και χημική  αποάρθρωση των μητρικών πετρωμάτων και διαφέρουν ως προς το μέγεθος και τη σύσταση.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Κόκοι ανόργανων συστατικών ανάλογα με το μέγεθος: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Χάλικες, πέτρες: διάμετρος &gt; 2 χιλ. (σκελετός του εδάφους/ελάχιστη συμβολή στη θρέψη φυτών)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Λεπτή γη: </a:t>
            </a:r>
            <a:r>
              <a:rPr lang="el-GR" dirty="0"/>
              <a:t>διάμετρος </a:t>
            </a:r>
            <a:r>
              <a:rPr lang="el-GR" dirty="0" smtClean="0"/>
              <a:t>&lt; </a:t>
            </a:r>
            <a:r>
              <a:rPr lang="el-GR" dirty="0"/>
              <a:t>2 χιλ.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Λεπτη γη</a:t>
            </a:r>
            <a:endParaRPr lang="el-G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Άμμος: διάμετρος 0,05 χιλ. – 2 χιλ. </a:t>
            </a:r>
          </a:p>
          <a:p>
            <a:endParaRPr lang="el-GR" altLang="el-GR" smtClean="0"/>
          </a:p>
          <a:p>
            <a:r>
              <a:rPr lang="el-GR" altLang="el-GR" smtClean="0"/>
              <a:t>Ιλύς: διάμετρος 0,002 χιλ. – 0,05 χιλ.</a:t>
            </a:r>
          </a:p>
          <a:p>
            <a:endParaRPr lang="el-GR" altLang="el-GR" smtClean="0"/>
          </a:p>
          <a:p>
            <a:r>
              <a:rPr lang="el-GR" altLang="el-GR" smtClean="0"/>
              <a:t>Άργιλος: διάμετρος &lt; 0,002 χιλ.</a:t>
            </a:r>
          </a:p>
          <a:p>
            <a:endParaRPr lang="el-GR" altLang="el-GR" smtClean="0"/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Κοκκομετρικη συσταση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Η εκατοστιαία αναλογία της άμμου, της ιλύς και του άργιλου στο σύνολο της λεπτής γης.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Παράδειγμα: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30% άργιλος,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45% άμμος,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25% ιλύς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Αμμοσ (</a:t>
            </a:r>
            <a:r>
              <a:rPr lang="en-US" dirty="0" smtClean="0"/>
              <a:t>sand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Κόκκοι απόστρογγυλευμένοι, γωνιώδεις ή ακανόνιστοι</a:t>
            </a:r>
          </a:p>
          <a:p>
            <a:r>
              <a:rPr lang="el-GR" altLang="el-GR" smtClean="0"/>
              <a:t>Συγκρατεί ελάχιστο νερό, λόγω μεγάλου πορώδους</a:t>
            </a:r>
          </a:p>
          <a:p>
            <a:r>
              <a:rPr lang="el-GR" altLang="el-GR" smtClean="0"/>
              <a:t>Δε συγκρατεί θρεπτικά στοιχεία, γιατί έχει μικρή επιφάνεια και δεν υπάρχουν θετικά ή αρνητικά φορτία για το σχηματισμό ετεροπολικών δεσμών με ιόντα θρεπτικών στοιχείων.</a:t>
            </a:r>
          </a:p>
          <a:p>
            <a:r>
              <a:rPr lang="el-GR" altLang="el-GR" smtClean="0"/>
              <a:t>Έχει καλό αερισμό και στράγγιση</a:t>
            </a:r>
          </a:p>
          <a:p>
            <a:r>
              <a:rPr lang="el-GR" altLang="el-GR" smtClean="0"/>
              <a:t>Δεν έχει πλαστικότητα και συνοχή</a:t>
            </a:r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Το εδαφοσ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Σημαντικός φυσικός πόρος για την οικονομία και τη διατήρηση της χερσαίας ζωής.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Ορίζεται ανάλογα με τις χρήσεις του από τον άνθρωπο.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Παραδείγματα: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Μεταλλειολόγος-αδρανές υλικό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Πολιτικός μηχανικός-υπόστρωμα δομικών έργων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Γεωπόνος-υπόστρωμα ανάπτυξης φυτών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Διαχειρισής ΦΠ-ζωντανό οργανισμό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Ιλυσ</a:t>
            </a:r>
            <a:r>
              <a:rPr lang="en-US" dirty="0" smtClean="0"/>
              <a:t> (silt)</a:t>
            </a:r>
            <a:endParaRPr lang="el-G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Κόκκοι ακανόνιστοι.</a:t>
            </a:r>
          </a:p>
          <a:p>
            <a:r>
              <a:rPr lang="el-GR" altLang="el-GR" smtClean="0"/>
              <a:t>Δημιουργεί λεπτούς πόρους και συγκρατεί μεγάλες ποσότητες νερού.</a:t>
            </a:r>
          </a:p>
          <a:p>
            <a:r>
              <a:rPr lang="el-GR" altLang="el-GR" smtClean="0"/>
              <a:t>Δε συγκρατεί θρεπτικά στοιχεία.</a:t>
            </a:r>
          </a:p>
          <a:p>
            <a:r>
              <a:rPr lang="el-GR" altLang="el-GR" smtClean="0"/>
              <a:t>Δημιουργεί δυσμενείς συνθήκες αερισμού για τα φυτά.</a:t>
            </a:r>
          </a:p>
          <a:p>
            <a:r>
              <a:rPr lang="el-GR" altLang="el-GR" smtClean="0"/>
              <a:t>Εμφανίζει πλαστικότητα και συνοχή γιατί οι κόκκοι της ιλύος περιβάλλονται από άργιλο.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Αργιλοσ</a:t>
            </a:r>
            <a:r>
              <a:rPr lang="en-US" dirty="0" smtClean="0"/>
              <a:t> (clay)</a:t>
            </a:r>
            <a:r>
              <a:rPr lang="el-GR" dirty="0" smtClean="0"/>
              <a:t>...</a:t>
            </a:r>
            <a:endParaRPr lang="el-GR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Κόκκοι πεπλατυσμένοι.</a:t>
            </a:r>
          </a:p>
          <a:p>
            <a:endParaRPr lang="el-GR" altLang="el-GR" smtClean="0"/>
          </a:p>
          <a:p>
            <a:r>
              <a:rPr lang="el-GR" altLang="el-GR" smtClean="0"/>
              <a:t>Συγκρατεί μεγάλες ποσότητες νερού με μεγάλες δυνάμεις που το νερό έχει ιδιότητες πάγου (στερεού).</a:t>
            </a:r>
          </a:p>
          <a:p>
            <a:endParaRPr lang="el-GR" altLang="el-GR" smtClean="0"/>
          </a:p>
          <a:p>
            <a:r>
              <a:rPr lang="el-GR" altLang="el-GR" smtClean="0"/>
              <a:t>Συγκρατεί θρεπτικά συστατικά λόγω της μεγάλης επιφάνειάς του, αρνητικά φορτισμένης. Δημιουργούνται ετεροπολικοί δεσμοί με θετικά ιόντα (</a:t>
            </a:r>
            <a:r>
              <a:rPr lang="en-US" altLang="el-GR" smtClean="0"/>
              <a:t>NH</a:t>
            </a:r>
            <a:r>
              <a:rPr lang="en-US" altLang="el-GR" baseline="-25000" smtClean="0"/>
              <a:t>4</a:t>
            </a:r>
            <a:r>
              <a:rPr lang="en-US" altLang="el-GR" smtClean="0"/>
              <a:t>+, K+, Ca</a:t>
            </a:r>
            <a:r>
              <a:rPr lang="en-US" altLang="el-GR" baseline="-25000" smtClean="0"/>
              <a:t>2</a:t>
            </a:r>
            <a:r>
              <a:rPr lang="en-US" altLang="el-GR" smtClean="0"/>
              <a:t>+, Mg</a:t>
            </a:r>
            <a:r>
              <a:rPr lang="en-US" altLang="el-GR" baseline="-25000" smtClean="0"/>
              <a:t>2</a:t>
            </a:r>
            <a:r>
              <a:rPr lang="en-US" altLang="el-GR" smtClean="0"/>
              <a:t>+</a:t>
            </a:r>
            <a:r>
              <a:rPr lang="el-GR" altLang="el-GR" smtClean="0"/>
              <a:t>)</a:t>
            </a:r>
            <a:r>
              <a:rPr lang="en-US" altLang="el-G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...Αργιλοσ</a:t>
            </a:r>
            <a:r>
              <a:rPr lang="en-US" dirty="0" smtClean="0"/>
              <a:t> </a:t>
            </a:r>
            <a:r>
              <a:rPr lang="en-US" dirty="0"/>
              <a:t>(clay)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/>
              <a:t>Μικρή ταχύτητα κίνησης του νερού λόγω των μικρών πόρων</a:t>
            </a:r>
            <a:r>
              <a:rPr lang="el-GR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Δυσμενείς συνθήκες αερισμού λόγω των μικρών πόρων.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Μεγάλη πλαστικότητα και συνοχή.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Κατά τη διαβροχή της διαστέλλεται και γίνεται κολλώδης αποβάλλοντας θερμότητα (θερμότητα διαβροχής).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Εδαφικο κολλωειδεσ</a:t>
            </a:r>
            <a:endParaRPr lang="el-GR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Το σύνολο των ορυκτών της αργίλου.</a:t>
            </a:r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Εδαφικο διαλυμα</a:t>
            </a:r>
            <a:endParaRPr lang="el-GR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Το εμπλουτισμένο με θρεπτικά στοιχεία νερό που κυκλοφορεί στο εδαφικό πορώδες.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Κλασεισ κοκκομετρικησ συστασησ</a:t>
            </a:r>
            <a:endParaRPr lang="el-GR" dirty="0"/>
          </a:p>
        </p:txBody>
      </p:sp>
      <p:pic>
        <p:nvPicPr>
          <p:cNvPr id="3072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4438" y="1624013"/>
            <a:ext cx="5724525" cy="4819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Χημικεσ ιδιοτητεσ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Αφορούν τη φύση, τη χημική σύσταση, τις ιδιότητες και τις αντιδράσεις στα εδάφη.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Οι χημικές ιδιότητες τροποποιούν της φυσικές και επηρεάζουν τον εφοδιασμό τους εδάφους με θρεπτικά στοιχεία.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Οι σπουδαιότερες είναι: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Ορυκτολογική σύσταση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Εναλλακτική ικανότητα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Αντίδραση του εδάφους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Αντιδραση εδαφουσ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Ο βαθμός οξύτητας ή αλκαλικότητάς του ή η σχέση μεταξύ των ποσοστών των ιόντων Η+ και ΟΗ- του εδάφους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pH</a:t>
            </a:r>
            <a:r>
              <a:rPr lang="el-GR" dirty="0" smtClean="0"/>
              <a:t>: ο αρνητικός λογάριθμος της συγκέντρωσης ιόντων Η+ σ’ ένα διάλυμα. </a:t>
            </a:r>
            <a:endParaRPr lang="en-US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pH = -</a:t>
            </a:r>
            <a:r>
              <a:rPr lang="en-US" dirty="0" err="1" smtClean="0"/>
              <a:t>loga</a:t>
            </a:r>
            <a:r>
              <a:rPr lang="en-US" dirty="0" smtClean="0"/>
              <a:t> [H+]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</a:t>
            </a:r>
            <a:r>
              <a:rPr lang="en-US" dirty="0" smtClean="0"/>
              <a:t>a: </a:t>
            </a:r>
            <a:r>
              <a:rPr lang="el-GR" dirty="0" smtClean="0"/>
              <a:t>ενεργότητα ιόντων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Διακριση εδαφων </a:t>
            </a:r>
            <a:endParaRPr lang="el-GR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Όξινα εδάφη: στο εδαφικό διάλυμα επικρατούν τα ιόντα Η+.</a:t>
            </a:r>
          </a:p>
          <a:p>
            <a:endParaRPr lang="el-GR" altLang="el-GR" smtClean="0"/>
          </a:p>
          <a:p>
            <a:r>
              <a:rPr lang="el-GR" altLang="el-GR" smtClean="0"/>
              <a:t>Αλκαλικά εδάφη: στο εδαφικό διάλυμα επικρατούν τα ιόντα ΟΗ-.</a:t>
            </a:r>
          </a:p>
          <a:p>
            <a:endParaRPr lang="el-GR" altLang="el-GR" smtClean="0"/>
          </a:p>
          <a:p>
            <a:r>
              <a:rPr lang="el-GR" altLang="el-GR" smtClean="0"/>
              <a:t>Ουδέτερα εδάφη: στο εδαφικό διάλυμα επικρατούν ιόντα Η+ και ΟΗ-.</a:t>
            </a:r>
          </a:p>
          <a:p>
            <a:endParaRPr lang="el-GR" altLang="el-GR" smtClean="0"/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ρ</a:t>
            </a:r>
            <a:r>
              <a:rPr lang="en-US" dirty="0" smtClean="0"/>
              <a:t>h </a:t>
            </a:r>
            <a:r>
              <a:rPr lang="el-GR" dirty="0" smtClean="0"/>
              <a:t>και γονιμοτητα</a:t>
            </a:r>
            <a:endParaRPr lang="el-GR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Όξινα εδάφη: υπερισχύουν τα ιόντα </a:t>
            </a:r>
            <a:r>
              <a:rPr lang="en-US" altLang="el-GR" smtClean="0"/>
              <a:t>Al, Mn, Zn </a:t>
            </a:r>
            <a:r>
              <a:rPr lang="el-GR" altLang="el-GR" smtClean="0"/>
              <a:t>με εμφάνιση τοξικότητας στα φυτά.</a:t>
            </a:r>
          </a:p>
          <a:p>
            <a:r>
              <a:rPr lang="el-GR" altLang="el-GR" smtClean="0"/>
              <a:t>Αλκαλικά εδάφη:δέσμευση ιχνοστοιχείων με εμφάνιση τροφοπενίας στα φυτά.</a:t>
            </a:r>
          </a:p>
          <a:p>
            <a:r>
              <a:rPr lang="el-GR" altLang="el-GR" smtClean="0"/>
              <a:t>Το άζωτο αφομοιώνεται </a:t>
            </a:r>
            <a:r>
              <a:rPr lang="en-US" altLang="el-GR" smtClean="0"/>
              <a:t>pH </a:t>
            </a:r>
            <a:r>
              <a:rPr lang="el-GR" altLang="el-GR" smtClean="0"/>
              <a:t>= 6-8.</a:t>
            </a:r>
          </a:p>
          <a:p>
            <a:r>
              <a:rPr lang="el-GR" altLang="el-GR" smtClean="0"/>
              <a:t>Ο φώσφορος αφομοιώνεται </a:t>
            </a:r>
            <a:r>
              <a:rPr lang="en-US" altLang="el-GR" smtClean="0"/>
              <a:t>pH </a:t>
            </a:r>
            <a:r>
              <a:rPr lang="el-GR" altLang="el-GR" smtClean="0"/>
              <a:t>=</a:t>
            </a:r>
            <a:r>
              <a:rPr lang="en-US" altLang="el-GR" smtClean="0"/>
              <a:t> </a:t>
            </a:r>
            <a:r>
              <a:rPr lang="el-GR" altLang="el-GR" smtClean="0"/>
              <a:t>6,5-7,5.</a:t>
            </a:r>
          </a:p>
          <a:p>
            <a:r>
              <a:rPr lang="el-GR" altLang="el-GR" smtClean="0"/>
              <a:t>Η καλύτερη αφομοίωση των θρεπτικών στοιχείων γίνεται σε </a:t>
            </a:r>
            <a:r>
              <a:rPr lang="en-US" altLang="el-GR" smtClean="0"/>
              <a:t>pH</a:t>
            </a:r>
            <a:r>
              <a:rPr lang="el-GR" altLang="el-GR" smtClean="0"/>
              <a:t> = 6,5-7</a:t>
            </a:r>
          </a:p>
          <a:p>
            <a:r>
              <a:rPr lang="el-GR" altLang="el-GR" smtClean="0"/>
              <a:t>Η γνώση του </a:t>
            </a:r>
            <a:r>
              <a:rPr lang="en-US" altLang="el-GR" smtClean="0"/>
              <a:t>pH </a:t>
            </a:r>
            <a:r>
              <a:rPr lang="el-GR" altLang="el-GR" smtClean="0"/>
              <a:t>βοηθά στην καλλιέργεια των κατάλληλων φυτών και τη χρήση κατάλληλων λιπασμάτων.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εδαφοσ</a:t>
            </a:r>
            <a:endParaRPr lang="el-GR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Φυσικός σχηματισμός που δημιουργείται στην επιφάνεια της γης από τα προϊόντα αποσάρθρωσης των πετρωμάτων με την μακρόχρονη επίδραση του κλίματος και των ζώντων οργανισμών.</a:t>
            </a:r>
          </a:p>
          <a:p>
            <a:endParaRPr lang="el-GR" altLang="el-GR" smtClean="0"/>
          </a:p>
          <a:p>
            <a:r>
              <a:rPr lang="el-GR" altLang="el-GR" smtClean="0"/>
              <a:t>Αλληλεπιδρά με το περιβάλλον γι αυτό και μεταβάλλει τις ιδιότητές του και τα δομικά χαρακτηριστικά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Αφομοιωση θρεπτικων στοιχειων</a:t>
            </a:r>
            <a:endParaRPr lang="el-GR" dirty="0"/>
          </a:p>
        </p:txBody>
      </p:sp>
      <p:pic>
        <p:nvPicPr>
          <p:cNvPr id="35843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8325" y="2060575"/>
            <a:ext cx="4476750" cy="3944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Δημιουργια και εξελιξη τησ γησ</a:t>
            </a:r>
            <a:endParaRPr lang="el-GR" dirty="0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438400" y="3505200"/>
            <a:ext cx="3419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en-US" altLang="el-GR">
                <a:hlinkClick r:id="rId2"/>
              </a:rPr>
              <a:t>http://youtu.be/A-j1zXP6um4</a:t>
            </a:r>
            <a:r>
              <a:rPr lang="en-US" altLang="el-GR"/>
              <a:t> </a:t>
            </a:r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Εδαφοσ ωσ συναρτηση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 = f (p, c, o, r, t)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 = </a:t>
            </a:r>
            <a:r>
              <a:rPr lang="el-GR" dirty="0" smtClean="0"/>
              <a:t>εδαφική ιδιότητα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Παράγοντες εδαφογένεσης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p =</a:t>
            </a:r>
            <a:r>
              <a:rPr lang="el-GR" dirty="0" smtClean="0"/>
              <a:t> μητρικό υλικό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c =</a:t>
            </a:r>
            <a:r>
              <a:rPr lang="el-GR" dirty="0" smtClean="0"/>
              <a:t> κλίμα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o =</a:t>
            </a:r>
            <a:r>
              <a:rPr lang="el-GR" dirty="0" smtClean="0"/>
              <a:t> οργανισμοί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 = </a:t>
            </a:r>
            <a:r>
              <a:rPr lang="el-GR" dirty="0" smtClean="0"/>
              <a:t>τοπογραφία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 =</a:t>
            </a:r>
            <a:r>
              <a:rPr lang="el-GR" dirty="0" smtClean="0"/>
              <a:t> χρόνος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Ποικιλια τυπων εδαφων</a:t>
            </a:r>
            <a:endParaRPr lang="el-G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altLang="el-GR" smtClean="0"/>
          </a:p>
          <a:p>
            <a:r>
              <a:rPr lang="el-GR" altLang="el-GR" smtClean="0"/>
              <a:t>Η μεγάλη ποικιλία στον κάθε παράγοντα εδαφογένεσης οδηγεί στη μεγάλη ποικιλία τύπων εδαφών.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Μητρικο υλικο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Πέτρωμα ή ορυκτό από το οποίο θα προκύψει με φυσική ή χημική αποσάρθρωση το έδαφος.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Ο ρυθμός ανάπτυξης και εξέλιξης του εδάφους και η δράση άλλων παραγόντων εδαφογένεσης επηρεάζονται από: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Τη δομή και το μέγεθος πετρωμάτων και ορυκτών και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Τη χημική και ορυκτολογική τους σύνθεση.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κλιμα</a:t>
            </a:r>
            <a:endParaRPr lang="el-G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 σπουδαιότερος παράγοντας εδαφογένεσης.</a:t>
            </a:r>
          </a:p>
          <a:p>
            <a:endParaRPr lang="el-GR" altLang="el-GR" smtClean="0"/>
          </a:p>
          <a:p>
            <a:r>
              <a:rPr lang="el-GR" altLang="el-GR" smtClean="0"/>
              <a:t>Η βροχή και η θερμοκρασία επηρεάζουν καθοριστικά τις χημικές και βιοχημικές αντιδράσεις του εδάφους, ώστε τα εδάφη κάθε κλιματικής ζώνης αποκτούν κοινά χαρακτηριστικά ακόμα και σε διαφορετικά μητρικά υλικά.</a:t>
            </a:r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οργανισμοι</a:t>
            </a:r>
            <a:endParaRPr lang="el-G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Ο σημαντικότερος οργανισμός στην εδαφογένεση είναι η βλάστηση. Τα βρύα, οι λειχήνες, οι μικροοργανισμοί επιταχύνουν τη φυσική και χημική αποσάρθρωση δημιουργώντας κατάλληλο υπόβαρθρο για τη βλάστηση. </a:t>
            </a:r>
          </a:p>
          <a:p>
            <a:endParaRPr lang="el-GR" altLang="el-GR" smtClean="0"/>
          </a:p>
          <a:p>
            <a:r>
              <a:rPr lang="el-GR" altLang="el-GR" smtClean="0"/>
              <a:t>Οι ζωικοί οργανισμοί αποσυνθέτουν οργανική ύλη αναμιγνύοντας τα εδαφικά υλικά και συμβάλλοντας στη δομή του εδάφους.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Τοπογραφικο αναγλυφο</a:t>
            </a:r>
            <a:endParaRPr lang="el-G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Επηρεάζει την υγρασία και τη θερμοκρασία του εδαφικού υλικού.</a:t>
            </a:r>
          </a:p>
          <a:p>
            <a:endParaRPr lang="el-GR" altLang="el-GR" smtClean="0"/>
          </a:p>
          <a:p>
            <a:r>
              <a:rPr lang="el-GR" altLang="el-GR" smtClean="0"/>
              <a:t>Το υψόμετρο και η κλίση εδάφους δημιουργούν κλιματικές διαφοροποιήσεις και κατ’ επέκταση διαφορές στη βλάστηση.</a:t>
            </a:r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1023</Words>
  <Application>Microsoft Office PowerPoint</Application>
  <PresentationFormat>Προβολή στην οθόνη (4:3)</PresentationFormat>
  <Paragraphs>161</Paragraphs>
  <Slides>31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7" baseType="lpstr">
      <vt:lpstr>Trebuchet MS</vt:lpstr>
      <vt:lpstr>Arial</vt:lpstr>
      <vt:lpstr>Wingdings 2</vt:lpstr>
      <vt:lpstr>Wingdings</vt:lpstr>
      <vt:lpstr>Calibri</vt:lpstr>
      <vt:lpstr>Opulent</vt:lpstr>
      <vt:lpstr>Εδαφικοι ποροι</vt:lpstr>
      <vt:lpstr>Το εδαφοσ</vt:lpstr>
      <vt:lpstr>εδαφοσ</vt:lpstr>
      <vt:lpstr>Εδαφοσ ωσ συναρτηση</vt:lpstr>
      <vt:lpstr>Ποικιλια τυπων εδαφων</vt:lpstr>
      <vt:lpstr>Μητρικο υλικο</vt:lpstr>
      <vt:lpstr>κλιμα</vt:lpstr>
      <vt:lpstr>οργανισμοι</vt:lpstr>
      <vt:lpstr>Τοπογραφικο αναγλυφο</vt:lpstr>
      <vt:lpstr>χρονοσ</vt:lpstr>
      <vt:lpstr>Εδαφικοι ποροι</vt:lpstr>
      <vt:lpstr>Φασεισ του εδαφουσ</vt:lpstr>
      <vt:lpstr>Φυσικεσ και χημικεσ ιδιοτητεσ</vt:lpstr>
      <vt:lpstr>Φυσικεσ εδαφικεσ ιδιοτητεσ</vt:lpstr>
      <vt:lpstr>Κοκκομετρικη συσταση</vt:lpstr>
      <vt:lpstr>Ανοργανα συστατικα</vt:lpstr>
      <vt:lpstr>Λεπτη γη</vt:lpstr>
      <vt:lpstr>Κοκκομετρικη συσταση</vt:lpstr>
      <vt:lpstr>Αμμοσ (sand)</vt:lpstr>
      <vt:lpstr>Ιλυσ (silt)</vt:lpstr>
      <vt:lpstr>Αργιλοσ (clay)...</vt:lpstr>
      <vt:lpstr>...Αργιλοσ (clay)</vt:lpstr>
      <vt:lpstr>Εδαφικο κολλωειδεσ</vt:lpstr>
      <vt:lpstr>Εδαφικο διαλυμα</vt:lpstr>
      <vt:lpstr>Κλασεισ κοκκομετρικησ συστασησ</vt:lpstr>
      <vt:lpstr>Χημικεσ ιδιοτητεσ</vt:lpstr>
      <vt:lpstr>Αντιδραση εδαφουσ</vt:lpstr>
      <vt:lpstr>Διακριση εδαφων </vt:lpstr>
      <vt:lpstr>ρh και γονιμοτητα</vt:lpstr>
      <vt:lpstr>Αφομοιωση θρεπτικων στοιχειων</vt:lpstr>
      <vt:lpstr>Δημιουργια και εξελιξη τησ γησ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Εδαφικοι ποροι</dc:title>
  <dc:creator>Μάρθα Καρβουνίδου</dc:creator>
  <cp:lastModifiedBy>Admin</cp:lastModifiedBy>
  <cp:revision>20</cp:revision>
  <dcterms:created xsi:type="dcterms:W3CDTF">2006-08-16T00:00:00Z</dcterms:created>
  <dcterms:modified xsi:type="dcterms:W3CDTF">2017-01-22T14:08:09Z</dcterms:modified>
</cp:coreProperties>
</file>