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85" r:id="rId6"/>
    <p:sldId id="286" r:id="rId7"/>
    <p:sldId id="260" r:id="rId8"/>
    <p:sldId id="261" r:id="rId9"/>
    <p:sldId id="263" r:id="rId10"/>
    <p:sldId id="264" r:id="rId11"/>
    <p:sldId id="265" r:id="rId12"/>
    <p:sldId id="266" r:id="rId13"/>
    <p:sldId id="262" r:id="rId14"/>
    <p:sldId id="270" r:id="rId15"/>
    <p:sldId id="267" r:id="rId16"/>
    <p:sldId id="268" r:id="rId17"/>
    <p:sldId id="269" r:id="rId18"/>
    <p:sldId id="271" r:id="rId19"/>
    <p:sldId id="272" r:id="rId20"/>
    <p:sldId id="273" r:id="rId21"/>
    <p:sldId id="275" r:id="rId22"/>
    <p:sldId id="274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Overlay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8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6" name="TextBox 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  <a:cs typeface="+mn-cs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  <a:cs typeface="+mn-cs"/>
              </a:endParaRPr>
            </a:p>
          </p:txBody>
        </p:sp>
        <p:cxnSp>
          <p:nvCxnSpPr>
            <p:cNvPr id="7" name="Straight Connector 10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1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2E68D1B-BE6E-46F8-B72B-2112379A7A8F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148735-1B54-47AB-B7C0-BE192CE4384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63085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8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r>
                <a:rPr lang="en-US" altLang="el-GR" sz="5400">
                  <a:solidFill>
                    <a:srgbClr val="E4988A"/>
                  </a:solidFill>
                  <a:latin typeface="Wingdings" panose="05000000000000000000" pitchFamily="2" charset="2"/>
                </a:rPr>
                <a:t></a:t>
              </a:r>
            </a:p>
          </p:txBody>
        </p:sp>
        <p:cxnSp>
          <p:nvCxnSpPr>
            <p:cNvPr id="6" name="Straight Connector 9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0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C52A3-19DC-4D36-86FF-F38D0155E84E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6B11A-F0E3-40D0-8099-D764DF246FB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25342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 rot="5400000">
            <a:off x="3908425" y="2881313"/>
            <a:ext cx="5481637" cy="922338"/>
            <a:chOff x="1815339" y="1381459"/>
            <a:chExt cx="5480154" cy="923330"/>
          </a:xfrm>
        </p:grpSpPr>
        <p:sp>
          <p:nvSpPr>
            <p:cNvPr id="5" name="TextBox 8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r>
                <a:rPr lang="en-US" altLang="el-GR" sz="5400">
                  <a:solidFill>
                    <a:srgbClr val="E4988A"/>
                  </a:solidFill>
                  <a:latin typeface="Wingdings" panose="05000000000000000000" pitchFamily="2" charset="2"/>
                </a:rPr>
                <a:t></a:t>
              </a:r>
            </a:p>
          </p:txBody>
        </p:sp>
        <p:cxnSp>
          <p:nvCxnSpPr>
            <p:cNvPr id="6" name="Straight Connector 9"/>
            <p:cNvCxnSpPr/>
            <p:nvPr/>
          </p:nvCxnSpPr>
          <p:spPr>
            <a:xfrm flipH="1" flipV="1">
              <a:off x="1815339" y="1924967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0"/>
            <p:cNvCxnSpPr/>
            <p:nvPr/>
          </p:nvCxnSpPr>
          <p:spPr>
            <a:xfrm rot="10800000">
              <a:off x="4826011" y="1928146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5492F-1DDB-413A-8AF3-DD560A8C7E42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C663E-5054-4C53-A03F-B521DB77D2A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1625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8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r>
                <a:rPr lang="en-US" altLang="el-GR" sz="5400">
                  <a:solidFill>
                    <a:srgbClr val="E4988A"/>
                  </a:solidFill>
                  <a:latin typeface="Wingdings" panose="05000000000000000000" pitchFamily="2" charset="2"/>
                </a:rPr>
                <a:t></a:t>
              </a:r>
            </a:p>
          </p:txBody>
        </p:sp>
        <p:cxnSp>
          <p:nvCxnSpPr>
            <p:cNvPr id="6" name="Straight Connector 9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0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4BA9D-0845-4973-889F-5B520379736F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72261-8B2F-4F94-8369-711C0AD9B58E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55798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Overla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173163" y="2887663"/>
            <a:ext cx="6778625" cy="923925"/>
            <a:chOff x="1172584" y="1381459"/>
            <a:chExt cx="6779110" cy="923330"/>
          </a:xfrm>
        </p:grpSpPr>
        <p:sp>
          <p:nvSpPr>
            <p:cNvPr id="6" name="TextBox 9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r>
                <a:rPr lang="en-US" altLang="el-GR" sz="5400">
                  <a:solidFill>
                    <a:srgbClr val="E4988A"/>
                  </a:solidFill>
                  <a:latin typeface="Wingdings" panose="05000000000000000000" pitchFamily="2" charset="2"/>
                </a:rPr>
                <a:t></a:t>
              </a:r>
            </a:p>
          </p:txBody>
        </p:sp>
        <p:cxnSp>
          <p:nvCxnSpPr>
            <p:cNvPr id="7" name="Straight Connector 10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1"/>
            <p:cNvCxnSpPr/>
            <p:nvPr/>
          </p:nvCxnSpPr>
          <p:spPr>
            <a:xfrm rot="10800000">
              <a:off x="4832033" y="1927207"/>
              <a:ext cx="3119661" cy="158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06322-E950-4DB3-9B28-C5E2B3B741E9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DF0C5-8C77-496E-95E2-35572B36B73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274508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6" name="TextBox 8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r>
                <a:rPr lang="en-US" altLang="el-GR" sz="5400">
                  <a:solidFill>
                    <a:srgbClr val="E4988A"/>
                  </a:solidFill>
                  <a:latin typeface="Wingdings" panose="05000000000000000000" pitchFamily="2" charset="2"/>
                </a:rPr>
                <a:t></a:t>
              </a:r>
            </a:p>
          </p:txBody>
        </p:sp>
        <p:cxnSp>
          <p:nvCxnSpPr>
            <p:cNvPr id="7" name="Straight Connector 9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0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D573E-B01A-4281-9DB7-22917E80F5A1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D6F7097-96A7-421C-AAF9-562AA8CFFA5D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929084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8" name="TextBox 8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r>
                <a:rPr lang="en-US" altLang="el-GR" sz="5400">
                  <a:solidFill>
                    <a:srgbClr val="E4988A"/>
                  </a:solidFill>
                  <a:latin typeface="Wingdings" panose="05000000000000000000" pitchFamily="2" charset="2"/>
                </a:rPr>
                <a:t></a:t>
              </a:r>
            </a:p>
          </p:txBody>
        </p:sp>
        <p:cxnSp>
          <p:nvCxnSpPr>
            <p:cNvPr id="9" name="Straight Connector 9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0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3E0E-1746-441D-B1D6-C3B06C24183A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3EA85-3B56-49F2-984D-8CBA0E42EEE9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9804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4" name="TextBox 8"/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r>
                <a:rPr lang="en-US" altLang="el-GR" sz="5400">
                  <a:solidFill>
                    <a:srgbClr val="E4988A"/>
                  </a:solidFill>
                  <a:latin typeface="Wingdings" panose="05000000000000000000" pitchFamily="2" charset="2"/>
                </a:rPr>
                <a:t></a:t>
              </a:r>
            </a:p>
          </p:txBody>
        </p:sp>
        <p:cxnSp>
          <p:nvCxnSpPr>
            <p:cNvPr id="5" name="Straight Connector 9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0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CCA45-6754-4E8F-A942-A721E6BAF270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A578AB-ED56-4A8D-A19C-4D33B9912E9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36260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014B8-78D9-49F4-93BA-FF20FC1D16F3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7CC324-E8C4-4E59-86BD-DF7ABF5D823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53865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AFD8D-EBDD-47AA-8D0A-10E75A7E14F2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1179-D7CB-42F6-8E07-553F4E43305E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37493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A632C-A2AB-4F70-A949-DB60353175A2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1D24E-E4F1-4D2E-A511-A6F521055309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22523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688975" y="569913"/>
            <a:ext cx="77565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8500" y="2247900"/>
            <a:ext cx="7747000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63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130AD4-FCCB-4E07-8199-B4C8CD4EA8CF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0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8925" y="61610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49DA1E2-A881-4922-A153-B3E81ACF9E26}" type="slidenum">
              <a:rPr lang="en-US" altLang="el-GR"/>
              <a:pPr/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0" r:id="rId7"/>
    <p:sldLayoutId id="2147483681" r:id="rId8"/>
    <p:sldLayoutId id="2147483682" r:id="rId9"/>
    <p:sldLayoutId id="2147483689" r:id="rId10"/>
    <p:sldLayoutId id="214748369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anose="0204060205030503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anose="0204060205030503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anose="0204060205030503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anose="02040602050305030304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125" indent="-365125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"/>
        <a:defRPr sz="2400" kern="1200">
          <a:solidFill>
            <a:srgbClr val="454557"/>
          </a:solidFill>
          <a:latin typeface="+mn-lt"/>
          <a:ea typeface="+mn-ea"/>
          <a:cs typeface="+mn-cs"/>
        </a:defRPr>
      </a:lvl1pPr>
      <a:lvl2pPr marL="776288" indent="-365125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"/>
        <a:defRPr sz="2200" kern="1200">
          <a:solidFill>
            <a:srgbClr val="454557"/>
          </a:solidFill>
          <a:latin typeface="+mn-lt"/>
          <a:ea typeface="+mn-ea"/>
          <a:cs typeface="+mn-cs"/>
        </a:defRPr>
      </a:lvl2pPr>
      <a:lvl3pPr marL="1143000" indent="-365125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"/>
        <a:defRPr sz="2000" kern="1200">
          <a:solidFill>
            <a:srgbClr val="454557"/>
          </a:solidFill>
          <a:latin typeface="+mn-lt"/>
          <a:ea typeface="+mn-ea"/>
          <a:cs typeface="+mn-cs"/>
        </a:defRPr>
      </a:lvl3pPr>
      <a:lvl4pPr marL="1508125" indent="-319088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"/>
        <a:defRPr kern="1200">
          <a:solidFill>
            <a:srgbClr val="454557"/>
          </a:solidFill>
          <a:latin typeface="+mn-lt"/>
          <a:ea typeface="+mn-ea"/>
          <a:cs typeface="+mn-cs"/>
        </a:defRPr>
      </a:lvl4pPr>
      <a:lvl5pPr marL="1828800" indent="-319088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"/>
        <a:defRPr sz="1600" kern="1200">
          <a:solidFill>
            <a:srgbClr val="454557"/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OpcGckcHZW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Vc6ouosXk0Q" TargetMode="External"/><Relationship Id="rId2" Type="http://schemas.openxmlformats.org/officeDocument/2006/relationships/hyperlink" Target="http://youtu.be/OpcGckcHZW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Εδαφική υποβάθμιση - Διαβρώσεις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138"/>
            <a:ext cx="6400800" cy="17526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Ορισμός εδαφικής υποβάθμισης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Υδατική διάβρωση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Μηχανική διάβρωση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Ανθρώπινες δραστηριότητες που επιταχύνουν τη διάβρωση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Πέφτει η βροχή στα εδαφικά συσσωματώματα. Η κινητική ενέργεια είναι η μέγιστη τη στιγμή της πρόσκρουσης.</a:t>
            </a:r>
          </a:p>
          <a:p>
            <a:endParaRPr lang="el-GR" altLang="el-GR" smtClean="0"/>
          </a:p>
          <a:p>
            <a:r>
              <a:rPr lang="el-GR" altLang="el-GR" smtClean="0"/>
              <a:t>Η κινητική ενέργεια τη στιγμή της πρόσκρουσης μετατρέπεται σε δυναμική και διασπά τα εδαφικά συσσωματώματα σε μικρότερα τεμάχια.</a:t>
            </a:r>
          </a:p>
          <a:p>
            <a:endParaRPr lang="el-GR" altLang="el-GR" smtClean="0"/>
          </a:p>
        </p:txBody>
      </p:sp>
      <p:sp>
        <p:nvSpPr>
          <p:cNvPr id="1945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Φάση απόσπασης...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Όταν τα εδαφικά συσσωματώματα κορεστούν με νερό, περιβάλλονται εξωτερικά μ’ ένα λεπτό στρώμα νερού και η συνοχή τους είναι μικρότερη.</a:t>
            </a:r>
          </a:p>
          <a:p>
            <a:endParaRPr lang="el-GR" altLang="el-GR" smtClean="0"/>
          </a:p>
          <a:p>
            <a:r>
              <a:rPr lang="el-GR" altLang="el-GR" smtClean="0"/>
              <a:t>Όταν οι σταγόνες βροχής προσκρούουν σ’ αυτά, μπορούν να διασπαστούν εύκολα κι έτσι συμπαρασύρεται το λεπτόκοκκο εδαφικό υλικό.</a:t>
            </a:r>
          </a:p>
        </p:txBody>
      </p:sp>
      <p:sp>
        <p:nvSpPr>
          <p:cNvPr id="2048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...φάση απόσπασης...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Το λεπτόκοκκο εδαφικό υλικό πέφτει ξανά στο έδαφος και φράζει τους εδαφικούς πόρους.</a:t>
            </a:r>
          </a:p>
          <a:p>
            <a:endParaRPr lang="el-GR" altLang="el-GR" smtClean="0"/>
          </a:p>
          <a:p>
            <a:r>
              <a:rPr lang="el-GR" altLang="el-GR" smtClean="0"/>
              <a:t>Μειώνεται η ταχύτητα διήθησης του νερού.</a:t>
            </a:r>
          </a:p>
          <a:p>
            <a:endParaRPr lang="el-GR" altLang="el-GR" smtClean="0"/>
          </a:p>
          <a:p>
            <a:r>
              <a:rPr lang="el-GR" altLang="el-GR" smtClean="0"/>
              <a:t>Όταν η ένταση της βροχόπτωσης είναι μεγαλύτερη από την ταχύτητα διήθησης του νερού και η επιφάνεια του εδάφους έχει κλίση, τότε το νερό της βροχής παρασύρει εδαφικό υλικό (φάση μεταφοράς).</a:t>
            </a:r>
          </a:p>
        </p:txBody>
      </p:sp>
      <p:sp>
        <p:nvSpPr>
          <p:cNvPr id="2150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...φάση απόσπασης...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Συμπεριφορά εδαφών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Εδάφη φτωχά σε άργιλο και πλούσια σε ανθρακικά άλατα καταστρέφονται εξ ολοκλήρου δημιουργώντας μια παχύρρευστη μάζα στην επιφάνεια.</a:t>
            </a:r>
          </a:p>
          <a:p>
            <a:pPr marL="365760" indent="-365760" fontAlgn="auto">
              <a:spcAft>
                <a:spcPts val="0"/>
              </a:spcAft>
              <a:defRPr/>
            </a:pPr>
            <a:endParaRPr lang="el-G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Όξινα εδάφη, πλούσια σε άργιλο εμφανίζουν ισχυρή συνοχή που η ενέργεια των σταγόνων δεν μπορεί να τα διασπάσει.</a:t>
            </a:r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53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...φάση απόσπασης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Το νερό της απορροής κινείται σε υδάτινες φλέβες ακολουθώντας τη μεγαλύτερη κλίση, που απαιτεί τη μικρότερη ενεργειακή δαπάνη.</a:t>
            </a:r>
          </a:p>
          <a:p>
            <a:pPr marL="365760" indent="-365760" fontAlgn="auto">
              <a:spcAft>
                <a:spcPts val="0"/>
              </a:spcAft>
              <a:defRPr/>
            </a:pPr>
            <a:endParaRPr lang="el-G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Μέσα στις φλέβες αναπτύσσονται μικροί στροβιλισμοί εξαιτίας της τριβής μεταξύ νερού και εδάφους.</a:t>
            </a:r>
          </a:p>
          <a:p>
            <a:pPr marL="365760" indent="-365760" fontAlgn="auto">
              <a:spcAft>
                <a:spcPts val="0"/>
              </a:spcAft>
              <a:defRPr/>
            </a:pPr>
            <a:endParaRPr lang="el-G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Οι στροβιλισμοί λόγω της ορμής τους αναπτύσσουν ανυψωτικές δυνάμεις ανάλογες της ταχύτητας της ροής του νερού.</a:t>
            </a:r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55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Φάση μεταφοράς...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Οι ανυψωτικές δυνάμεις που αναπτύσσονται παρασύρουν το εδαφικά υλικά που είχαν αποσπαστεί στη φάση της απόσπασης.</a:t>
            </a:r>
          </a:p>
          <a:p>
            <a:pPr marL="365760" indent="-365760" fontAlgn="auto">
              <a:spcAft>
                <a:spcPts val="0"/>
              </a:spcAft>
              <a:defRPr/>
            </a:pPr>
            <a:endParaRPr lang="el-G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Σε ταχύτητες:                                                                      0,06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m/sec</a:t>
            </a: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παρασύρεται  ιλύς και άργιλος                       0,2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m/sec</a:t>
            </a:r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λεπτή άμμος                                                    σε μεγαλύτερες ταχύτητες χονδρή άμμος, χάλικες και πέτρες.</a:t>
            </a:r>
          </a:p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                                                                           </a:t>
            </a:r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57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...φάση μεταφοράς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Παράγοντες γένεσης </a:t>
            </a: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και εξέλιξης</a:t>
            </a:r>
          </a:p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l-G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Βροχοπτώσεις</a:t>
            </a:r>
          </a:p>
          <a:p>
            <a:pPr marL="365760" indent="-365760" fontAlgn="auto">
              <a:spcAft>
                <a:spcPts val="0"/>
              </a:spcAft>
              <a:defRPr/>
            </a:pPr>
            <a:endParaRPr lang="el-G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Βλάστηση</a:t>
            </a:r>
          </a:p>
          <a:p>
            <a:pPr marL="365760" indent="-365760" fontAlgn="auto">
              <a:spcAft>
                <a:spcPts val="0"/>
              </a:spcAft>
              <a:defRPr/>
            </a:pPr>
            <a:endParaRPr lang="el-G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Κλίση της επιφάνειας του εδάφους</a:t>
            </a:r>
          </a:p>
          <a:p>
            <a:pPr marL="365760" indent="-365760" fontAlgn="auto">
              <a:spcAft>
                <a:spcPts val="0"/>
              </a:spcAft>
              <a:defRPr/>
            </a:pPr>
            <a:endParaRPr lang="el-G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Έδαφος</a:t>
            </a:r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60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Επιφανειακή υδατική διάβρωση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Το ύψος, η ένταση και η συχνότητα των βροχών είναι παράγοντες γένεσης της διάβρωσης.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Το μεγάλο ύψος βροχής, ακόμα κι αν η ένταση είναι μικρή μπορεί να προκαλέσει διάβρωση, αν το έφαφος κορεστεί.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Μεγάλη ένταση της βροχής έχει τα αποτελέσματα που έχουν περιγραφεί στη φάση της απόσπασης.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Η συχνότητα των βροχών συμβάλλει στην έξαρση της διάβρωσης.</a:t>
            </a:r>
          </a:p>
        </p:txBody>
      </p:sp>
      <p:sp>
        <p:nvSpPr>
          <p:cNvPr id="2662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Βροχοπτώσεις...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Ο συνδυασμός μεγάλης έντασης και συχνότητας προκαλεί έντονη διάβρωση και συμβαίνει συχνά στις μεσογειακές χώρες.</a:t>
            </a:r>
          </a:p>
          <a:p>
            <a:endParaRPr lang="el-GR" altLang="el-GR" smtClean="0"/>
          </a:p>
        </p:txBody>
      </p:sp>
      <p:sp>
        <p:nvSpPr>
          <p:cNvPr id="2765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...βροχοπτώσεις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Σε μεγάλο βαθμό  προστατεύουν τα πυκνά δάση, οι θάμνοι και τα λιβάδια.</a:t>
            </a:r>
          </a:p>
          <a:p>
            <a:endParaRPr lang="el-GR" altLang="el-GR" smtClean="0"/>
          </a:p>
          <a:p>
            <a:r>
              <a:rPr lang="el-GR" altLang="el-GR" smtClean="0"/>
              <a:t>Μέτρια προστασία προσφέρουν τα δάση, οι θάμνοι μέτριας κάλυψης, οι αμπελώνες, οι δενδρώδεις καλλιέργειες, οι εγκατελειμμένες αναβαθμίδες και τα φυτά μεγάλης καλλιέργειας.</a:t>
            </a:r>
          </a:p>
          <a:p>
            <a:endParaRPr lang="el-GR" altLang="el-GR" smtClean="0"/>
          </a:p>
          <a:p>
            <a:endParaRPr lang="el-GR" altLang="el-GR" smtClean="0"/>
          </a:p>
        </p:txBody>
      </p:sp>
      <p:sp>
        <p:nvSpPr>
          <p:cNvPr id="2867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Βλάστηση...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Ο σχηματισμός εδάφους κατά τη διάρκεια μεγάλων γεωλογικών περιόδων οδήγησε στη δημιουργία γόνιμου εδάφους.</a:t>
            </a:r>
          </a:p>
          <a:p>
            <a:r>
              <a:rPr lang="el-GR" altLang="el-GR" smtClean="0"/>
              <a:t>Οι ανθρώπινες παρεμβάσεις οδήγησαν στην υποβάθμισή του:                                                                                    26 δις τόνοι χάνονται παγκοσμίως,                               35%-50% του γόνιμου εδάφους χάνεται στη Λατινική Αμερική,                                                                          54% στην Τουρκία και 39% υποβαθμίζεται στην Ινδία</a:t>
            </a:r>
          </a:p>
          <a:p>
            <a:endParaRPr lang="el-GR" altLang="el-GR" smtClean="0"/>
          </a:p>
        </p:txBody>
      </p:sp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Γόνιμο έδαφος/υποβάθμιση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Σταματά την ορμή των σταγόνων.</a:t>
            </a:r>
          </a:p>
          <a:p>
            <a:endParaRPr lang="el-GR" altLang="el-GR" smtClean="0"/>
          </a:p>
          <a:p>
            <a:r>
              <a:rPr lang="el-GR" altLang="el-GR" smtClean="0"/>
              <a:t>Συγκρατεί μέρος της βροχής στην κόμη και στο χλοοτάπητα.</a:t>
            </a:r>
          </a:p>
          <a:p>
            <a:endParaRPr lang="el-GR" altLang="el-GR" smtClean="0"/>
          </a:p>
          <a:p>
            <a:r>
              <a:rPr lang="el-GR" altLang="el-GR" smtClean="0"/>
              <a:t>Δημιουργεί ανθεκτικά εδαφικά συσσωματώματα λόγω της οργανικής ουσίας, του πλήθους μικροοργανισμών, τη συνοχή εδαφικού κολλοειδούς και ριζιδίων.</a:t>
            </a:r>
          </a:p>
        </p:txBody>
      </p:sp>
      <p:sp>
        <p:nvSpPr>
          <p:cNvPr id="2969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...βλάστηση...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Εμφανίζει αύξηση εδαφικού πορώδους, λόγω ριζών, ριζιδίων και γαιοσκωλήκων.</a:t>
            </a:r>
          </a:p>
          <a:p>
            <a:endParaRPr lang="el-GR" altLang="el-GR" smtClean="0"/>
          </a:p>
          <a:p>
            <a:r>
              <a:rPr lang="el-GR" altLang="el-GR" smtClean="0"/>
              <a:t>Αυξάνεται η εξατμισοδιαπνοή με αποτέλεσμα τη δυσκολία κορεσμού του εδάφους.</a:t>
            </a:r>
          </a:p>
          <a:p>
            <a:endParaRPr lang="el-GR" altLang="el-GR" smtClean="0"/>
          </a:p>
        </p:txBody>
      </p:sp>
      <p:sp>
        <p:nvSpPr>
          <p:cNvPr id="3072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...βλάστηση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Στο οριζόντιο έδαφος αντισταθμίζεται η μεταφορά των αποσπώμενων εδαφικών τεμαχιδίων.</a:t>
            </a:r>
          </a:p>
          <a:p>
            <a:endParaRPr lang="el-GR" altLang="el-GR" smtClean="0"/>
          </a:p>
          <a:p>
            <a:r>
              <a:rPr lang="el-GR" altLang="el-GR" smtClean="0"/>
              <a:t>Στο επικλινές έδαφος τα αποσπώμενα εδαφικά τεμαχίδια παρασύρονται απο τα νερά που απορρέουν υπό μορφή ρυακίων ή υδατικών στρώσεων ακολουθώντας την κλίση του εδάφους.</a:t>
            </a:r>
          </a:p>
        </p:txBody>
      </p:sp>
      <p:sp>
        <p:nvSpPr>
          <p:cNvPr id="3174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Κλίση της επιφάνειας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Όσο πιο ανεπτυγμένη είναι η δομή, του τόσο πιο ανθεκτικό είναι στη διάβρωση.</a:t>
            </a:r>
          </a:p>
          <a:p>
            <a:endParaRPr lang="el-GR" altLang="el-GR" smtClean="0"/>
          </a:p>
          <a:p>
            <a:r>
              <a:rPr lang="el-GR" altLang="el-GR" smtClean="0"/>
              <a:t>Όσο βαθύτερο είναι το έδαφος, τόσο περισσότερο νερό μπορεί να αποθηκεύσει με αποτέλεσμα να αργεί να εμφανίσει εδαφική απορροή.</a:t>
            </a:r>
          </a:p>
        </p:txBody>
      </p:sp>
      <p:sp>
        <p:nvSpPr>
          <p:cNvPr id="3277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Έδαφος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Η διάβρωση που προκύπτει από τη χρήση μηχανημάτων κατεργασίας εδάφους και παρατηρείται σαν μετακίνηση εδαφικής μάζας προς τα χαμηλότερα σημεία του εδάφους.</a:t>
            </a:r>
          </a:p>
          <a:p>
            <a:endParaRPr lang="el-GR" altLang="el-GR" smtClean="0"/>
          </a:p>
          <a:p>
            <a:r>
              <a:rPr lang="el-GR" altLang="el-GR" smtClean="0"/>
              <a:t>Σημαντική διαδικασία υποβάθμισης του εδάφους.</a:t>
            </a:r>
          </a:p>
          <a:p>
            <a:endParaRPr lang="el-GR" altLang="el-GR" smtClean="0"/>
          </a:p>
          <a:p>
            <a:r>
              <a:rPr lang="el-GR" altLang="el-GR" smtClean="0"/>
              <a:t>Απώλεια πολύτιμης οργανικής ουσίας για τη βελτίωση της δομής, του αερισμού και συγκράτησης νερού με συνέπεια τη μείωση της παραγωγικότητας.</a:t>
            </a:r>
          </a:p>
        </p:txBody>
      </p:sp>
      <p:sp>
        <p:nvSpPr>
          <p:cNvPr id="3379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Μηχανική διάβρωση...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Εμπλουτισμός περιοχών με μικρότερη κλίση με το εδαφικό υλικό των περιοχών με μεγαλύτερη κλίση και τη σταδιακή υποβάθμιση των τελευταίων</a:t>
            </a: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Μείωση της παραγωγικότητας και των δύο περιοχών όταν το έδαφος που διαβρώνεται είναι φτωχότερο από αυτό των περιοχών που αποτίθεται.</a:t>
            </a:r>
          </a:p>
          <a:p>
            <a:pPr marL="365760" indent="-365760" fontAlgn="auto">
              <a:spcAft>
                <a:spcPts val="0"/>
              </a:spcAft>
              <a:defRPr/>
            </a:pPr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Μεταφορά θρεπτικών συστατικών, οργανικής ουσίας αλλά και τοξικών ουσιών με τις ανάλογες συνέπειες στα εδάφη που αποτίθενται και στα εδάφη από τα οποία προήλθαν που διαβρώθηκαν.</a:t>
            </a:r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48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...μηχανική διάβρωση...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Δημιουργία ανεπιθύμητων τοπογραφικών αλλαγών, όπως ασταθείς ανυψώσεις ή σημείων χαραδρωτικής διάβρωσης.</a:t>
            </a:r>
          </a:p>
          <a:p>
            <a:endParaRPr lang="el-GR" altLang="el-GR" smtClean="0"/>
          </a:p>
          <a:p>
            <a:r>
              <a:rPr lang="el-GR" altLang="el-GR" smtClean="0"/>
              <a:t>Η κατεργασία του εδάφους παράλληλα προς την κλίση, ενισχύει την υδατική διάβρωση με τη μορφή αυλακώσεων και την πιθανότητα μετασχηματισμού τους σε χαραδρώσεις.</a:t>
            </a:r>
          </a:p>
        </p:txBody>
      </p:sp>
      <p:sp>
        <p:nvSpPr>
          <p:cNvPr id="3584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...μηχανική διάβρωση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Ανθρώπινες δραστηριότητες που επιταχύνουν τη διάβρωση</a:t>
            </a:r>
          </a:p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l-G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Καταστροφή των δασών</a:t>
            </a:r>
          </a:p>
          <a:p>
            <a:pPr marL="365760" indent="-365760" fontAlgn="auto">
              <a:spcAft>
                <a:spcPts val="0"/>
              </a:spcAft>
              <a:defRPr/>
            </a:pPr>
            <a:endParaRPr lang="el-G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Υπερβόσκηση</a:t>
            </a:r>
          </a:p>
          <a:p>
            <a:pPr marL="365760" indent="-365760" fontAlgn="auto">
              <a:spcAft>
                <a:spcPts val="0"/>
              </a:spcAft>
              <a:defRPr/>
            </a:pPr>
            <a:endParaRPr lang="el-G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Μη ορθολογική καλλιέργεια γεωργικών εκτάσεων</a:t>
            </a:r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86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Ανθρώπινες παρεμβάσεις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Πυρκαγιές το καλοκαίρι που έχει ξηρασία καταστρέφουν τα δάση και οι καταρρακτώδεις φθινοπωρινές βροχές παρασύρουν το επιφανειακό έδαφος. Συχνό φαινόμενο στις μεσογειακές χώρες.</a:t>
            </a:r>
          </a:p>
          <a:p>
            <a:endParaRPr lang="el-GR" altLang="el-GR" smtClean="0"/>
          </a:p>
          <a:p>
            <a:r>
              <a:rPr lang="el-GR" altLang="el-GR" smtClean="0"/>
              <a:t>Άμεσος στόχος: προστασία των καμένων δασών με την απαγόρευση βόσκησης για τη δυνατότητα αναγέννησής τους.</a:t>
            </a:r>
          </a:p>
        </p:txBody>
      </p:sp>
      <p:sp>
        <p:nvSpPr>
          <p:cNvPr id="3789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Καταστροφή των δασών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Η βόσκηση δεν πρέπει να ξεπερνά τα όρια, για να μην καταστραφεί ο χλοοτάπητας και εξαφανιστούν τα φυτικά είδη που αποτελούν τροφή για τα αιγοπρόβατα.</a:t>
            </a:r>
          </a:p>
          <a:p>
            <a:endParaRPr lang="el-GR" altLang="el-GR" smtClean="0"/>
          </a:p>
          <a:p>
            <a:r>
              <a:rPr lang="el-GR" altLang="el-GR" smtClean="0"/>
              <a:t>Η δομή του εδάφους υποβαθμίζεται από τις χηλές των ζώων που κονιορτοποιούν το έδαφος και σύντομα παρασύρεται με το νερό της βροχής και από τη μείωση της διηθητικότητάς του.</a:t>
            </a:r>
          </a:p>
        </p:txBody>
      </p:sp>
      <p:sp>
        <p:nvSpPr>
          <p:cNvPr id="3891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Υπερβόσκηση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Μείωση της παραγωγικότητας του εδάφους για μία ή περισσότερες χρήσεις γης, που μπορεί να προκληθεί από φυσικά φαινόμενα και να επιταχυνθεί από ανθρώπινες παρεμβάσεις.</a:t>
            </a:r>
          </a:p>
        </p:txBody>
      </p:sp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Εδαφική υποβάθμιση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Οι εντατικές καλλιέργειες εξαντλούν το έδαφος από τα θρεπτικά στοιχεία, την οργανική του ουσία και εξασθενίζουν τις φυσικές ιδιότητες του εδάφους.</a:t>
            </a:r>
          </a:p>
          <a:p>
            <a:endParaRPr lang="el-GR" altLang="el-GR" smtClean="0"/>
          </a:p>
          <a:p>
            <a:r>
              <a:rPr lang="el-GR" altLang="el-GR" smtClean="0"/>
              <a:t>Οι λανθασμένες τεχνικές κατεργασίας όπως η άροση παράλληλα προς την κλίση του εδάφους προκαλούν μετακίνηση εδαφικών μαζών στα κατώτερα μέρη.</a:t>
            </a:r>
          </a:p>
        </p:txBody>
      </p:sp>
      <p:sp>
        <p:nvSpPr>
          <p:cNvPr id="3993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Μη ορθολογική καλλιέργεια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Εδαφική υποβάθμιση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Εδαφική διάβρωση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Υδατική διάβρωση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Επιφανειακή υδατική διάβρωση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Φάση απόσπασης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Φάση μεταφοράς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Παράγοντες γένεσης και εξέλιξης επιφανειακής υδατικής διάβρωσης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Μηχανική διάβρωση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Ανθρώπινες δραστηριότητες που επιταχύνουν τη διάβρωση</a:t>
            </a:r>
          </a:p>
          <a:p>
            <a:pPr marL="365760" indent="-365760" fontAlgn="auto">
              <a:spcAft>
                <a:spcPts val="0"/>
              </a:spcAft>
              <a:defRPr/>
            </a:pPr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096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Λέξεις κλειδιά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Μία από τις σπουδαιότερες μορφές εδαφικής υποβάθμισης.</a:t>
            </a:r>
          </a:p>
          <a:p>
            <a:endParaRPr lang="el-GR" altLang="el-GR" smtClean="0"/>
          </a:p>
          <a:p>
            <a:r>
              <a:rPr lang="el-GR" altLang="el-GR" smtClean="0"/>
              <a:t>Χάνεται το ανώτερο και γονιμότερο τμήμα του εδάφους. Μεγάλες εδαφικές μάζες και γεωλογικοί σχηματισμοί αποκολλούνται και προκαλούν καταστροφές.</a:t>
            </a:r>
          </a:p>
        </p:txBody>
      </p:sp>
      <p:sp>
        <p:nvSpPr>
          <p:cNvPr id="1331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Εδαφική διάβρωση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US" altLang="el-GR" smtClean="0">
              <a:hlinkClick r:id="rId2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en-US" altLang="el-GR" smtClean="0">
              <a:hlinkClick r:id="rId2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en-US" altLang="el-GR" smtClean="0">
              <a:hlinkClick r:id="rId2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l-GR" smtClean="0">
                <a:hlinkClick r:id="rId2"/>
              </a:rPr>
              <a:t>http://youtu.be/OpcGckcHZWc</a:t>
            </a:r>
            <a:r>
              <a:rPr lang="en-US" altLang="el-GR" smtClean="0"/>
              <a:t> </a:t>
            </a:r>
            <a:endParaRPr lang="el-GR" altLang="el-GR" smtClean="0"/>
          </a:p>
        </p:txBody>
      </p:sp>
      <p:sp>
        <p:nvSpPr>
          <p:cNvPr id="1433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Italy</a:t>
            </a:r>
            <a:endParaRPr lang="el-GR" altLang="el-G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US" altLang="el-GR" smtClean="0">
              <a:hlinkClick r:id="rId2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en-US" altLang="el-GR" smtClean="0">
              <a:hlinkClick r:id="rId2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en-US" altLang="el-GR" smtClean="0">
              <a:hlinkClick r:id="rId2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l-GR" smtClean="0">
                <a:hlinkClick r:id="rId3"/>
              </a:rPr>
              <a:t>http://youtu.be/Vc6ouosXk0Q</a:t>
            </a:r>
            <a:r>
              <a:rPr lang="en-US" altLang="el-GR" smtClean="0"/>
              <a:t> </a:t>
            </a:r>
            <a:endParaRPr lang="el-GR" altLang="el-GR" smtClean="0"/>
          </a:p>
        </p:txBody>
      </p:sp>
      <p:sp>
        <p:nvSpPr>
          <p:cNvPr id="1536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Dalhausie India</a:t>
            </a:r>
            <a:endParaRPr lang="el-GR" altLang="el-G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Υδατική </a:t>
            </a:r>
          </a:p>
          <a:p>
            <a:endParaRPr lang="el-GR" altLang="el-GR" smtClean="0"/>
          </a:p>
          <a:p>
            <a:r>
              <a:rPr lang="el-GR" altLang="el-GR" smtClean="0"/>
              <a:t>Αιολική</a:t>
            </a:r>
          </a:p>
          <a:p>
            <a:endParaRPr lang="el-GR" altLang="el-GR" smtClean="0"/>
          </a:p>
          <a:p>
            <a:r>
              <a:rPr lang="el-GR" altLang="el-GR" smtClean="0"/>
              <a:t>Κατολισθήσεις </a:t>
            </a:r>
          </a:p>
          <a:p>
            <a:endParaRPr lang="el-GR" altLang="el-GR" smtClean="0"/>
          </a:p>
          <a:p>
            <a:r>
              <a:rPr lang="el-GR" altLang="el-GR" smtClean="0"/>
              <a:t>Μηχανική 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Κατηγορίες διάβρωσης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Κατηγορίες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Επιφανειακή διαβρωση: μετακινήσεις ανεξάρτητων εδαφικών σωματιδίων της εδαφικής επιφάνειας λόγω διαβρωτικών παραγόντων </a:t>
            </a:r>
            <a:r>
              <a:rPr lang="el-G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στην επιφάνεια </a:t>
            </a: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του εδάφους.</a:t>
            </a:r>
          </a:p>
          <a:p>
            <a:pPr marL="365760" indent="-365760" fontAlgn="auto">
              <a:spcAft>
                <a:spcPts val="0"/>
              </a:spcAft>
              <a:defRPr/>
            </a:pPr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Μετακινήσεις μαζών: μεταφορά μαζών εδάφους και πετρωμάτων, λόγω διαβρωτικών παραγόντων </a:t>
            </a:r>
            <a:r>
              <a:rPr lang="el-G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μέσα στη μάζα</a:t>
            </a: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του εδάφους.</a:t>
            </a:r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Υδατική διάβρωση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Περιλαμβάνει: </a:t>
            </a:r>
          </a:p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l-G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Φάση απόσπασης</a:t>
            </a:r>
          </a:p>
          <a:p>
            <a:pPr marL="365760" indent="-365760" fontAlgn="auto">
              <a:spcAft>
                <a:spcPts val="0"/>
              </a:spcAft>
              <a:defRPr/>
            </a:pPr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Φάση μεταφοράς</a:t>
            </a:r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43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Μηχανισμός γένεσης επιφανειακής διάβρωσης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318</TotalTime>
  <Words>1127</Words>
  <Application>Microsoft Office PowerPoint</Application>
  <PresentationFormat>Προβολή στην οθόνη (4:3)</PresentationFormat>
  <Paragraphs>156</Paragraphs>
  <Slides>31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31</vt:i4>
      </vt:variant>
    </vt:vector>
  </HeadingPairs>
  <TitlesOfParts>
    <vt:vector size="37" baseType="lpstr">
      <vt:lpstr>Book Antiqua</vt:lpstr>
      <vt:lpstr>Arial</vt:lpstr>
      <vt:lpstr>Wingdings</vt:lpstr>
      <vt:lpstr>Calibri</vt:lpstr>
      <vt:lpstr>Times New Roman</vt:lpstr>
      <vt:lpstr>Hardcover</vt:lpstr>
      <vt:lpstr>Εδαφική υποβάθμιση - Διαβρώσεις</vt:lpstr>
      <vt:lpstr>Γόνιμο έδαφος/υποβάθμιση</vt:lpstr>
      <vt:lpstr>Εδαφική υποβάθμιση</vt:lpstr>
      <vt:lpstr>Εδαφική διάβρωση</vt:lpstr>
      <vt:lpstr>Italy</vt:lpstr>
      <vt:lpstr>Dalhausie India</vt:lpstr>
      <vt:lpstr>Κατηγορίες διάβρωσης</vt:lpstr>
      <vt:lpstr>Υδατική διάβρωση</vt:lpstr>
      <vt:lpstr>Μηχανισμός γένεσης επιφανειακής διάβρωσης</vt:lpstr>
      <vt:lpstr>Φάση απόσπασης...</vt:lpstr>
      <vt:lpstr>...φάση απόσπασης...</vt:lpstr>
      <vt:lpstr>...φάση απόσπασης...</vt:lpstr>
      <vt:lpstr>...φάση απόσπασης</vt:lpstr>
      <vt:lpstr>Φάση μεταφοράς...</vt:lpstr>
      <vt:lpstr>...φάση μεταφοράς</vt:lpstr>
      <vt:lpstr>Επιφανειακή υδατική διάβρωση</vt:lpstr>
      <vt:lpstr>Βροχοπτώσεις...</vt:lpstr>
      <vt:lpstr>...βροχοπτώσεις</vt:lpstr>
      <vt:lpstr>Βλάστηση...</vt:lpstr>
      <vt:lpstr>...βλάστηση...</vt:lpstr>
      <vt:lpstr>...βλάστηση</vt:lpstr>
      <vt:lpstr>Κλίση της επιφάνειας</vt:lpstr>
      <vt:lpstr>Έδαφος</vt:lpstr>
      <vt:lpstr>Μηχανική διάβρωση...</vt:lpstr>
      <vt:lpstr>...μηχανική διάβρωση...</vt:lpstr>
      <vt:lpstr>...μηχανική διάβρωση</vt:lpstr>
      <vt:lpstr>Ανθρώπινες παρεμβάσεις</vt:lpstr>
      <vt:lpstr>Καταστροφή των δασών</vt:lpstr>
      <vt:lpstr>Υπερβόσκηση </vt:lpstr>
      <vt:lpstr>Μη ορθολογική καλλιέργεια</vt:lpstr>
      <vt:lpstr>Λέξεις κλειδιά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Εδαφική υποβάθμιση - Διαβρώσεις</dc:title>
  <dc:creator>Μάρθα Καρβουνίδου</dc:creator>
  <cp:lastModifiedBy>Admin</cp:lastModifiedBy>
  <cp:revision>36</cp:revision>
  <dcterms:created xsi:type="dcterms:W3CDTF">2006-08-16T00:00:00Z</dcterms:created>
  <dcterms:modified xsi:type="dcterms:W3CDTF">2017-01-22T14:06:09Z</dcterms:modified>
</cp:coreProperties>
</file>