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92" r:id="rId3"/>
    <p:sldId id="293" r:id="rId4"/>
    <p:sldId id="290" r:id="rId5"/>
    <p:sldId id="295" r:id="rId6"/>
    <p:sldId id="296" r:id="rId7"/>
    <p:sldId id="298" r:id="rId8"/>
    <p:sldId id="299" r:id="rId9"/>
    <p:sldId id="297" r:id="rId10"/>
    <p:sldId id="300" r:id="rId11"/>
    <p:sldId id="301" r:id="rId12"/>
    <p:sldId id="303" r:id="rId13"/>
    <p:sldId id="302" r:id="rId14"/>
    <p:sldId id="304" r:id="rId15"/>
    <p:sldId id="307" r:id="rId16"/>
    <p:sldId id="306" r:id="rId17"/>
    <p:sldId id="310" r:id="rId18"/>
    <p:sldId id="308" r:id="rId19"/>
    <p:sldId id="305" r:id="rId20"/>
    <p:sldId id="309" r:id="rId21"/>
    <p:sldId id="311" r:id="rId22"/>
    <p:sldId id="312" r:id="rId23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" name="Freeform 1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9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5013-E57E-4F8A-BF2C-B0F6896DE858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B1239C1-2FB5-4514-A9C7-B6E0A4B8A8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114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763E-EFCF-4037-BEF9-BC181D9081CC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7ACE-D3E7-4647-AEF6-F983DCC010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366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146B-F5B9-4F4F-A5EA-5E048A8C43D6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A5EB-5D71-4CF6-8732-3EDF482887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496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27E0-2E3E-4FDB-BA35-136F1ECFD2CF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F8A2-EBDE-4F4C-BFB0-06F67A8B9AF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7896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CE33-2804-4AD7-8F39-61FE171607BC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F63C-1035-422C-B7BF-F6D383C6BD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750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EF48-1D04-496F-9C78-EC7D6FB08DC2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4D67-DE03-4DEB-8C56-49B33F74373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2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5B93-ABB1-424E-93E6-CBEB3C6A5EA0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3AC7-EBCB-4619-AC65-3A961C080EC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69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8892-A395-46AF-BC4E-677ED6C316D7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5C8C-8B46-4000-A658-FBB2C695E4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53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6FEB-C3A6-4EC2-8C54-CF366DDE2C95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AFCB-5BB3-4552-B924-0DA9C9307E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221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0AE75-051A-4A94-B66F-55DF8AA115F0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BCBC9-7276-451B-8AF2-699C94701F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696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60C0-6D09-4A92-862E-B65D668EF932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DB79D-5901-4EC4-89F2-A5E341DDAC1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65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fld id="{C6F1638D-8372-4A30-9EDB-6F2981B96598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7DD06C24-E810-49CB-9FBE-19B62F12F97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4" r:id="rId8"/>
    <p:sldLayoutId id="2147483775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vHApTRvbJC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BW9P15X2Dt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el-GR" altLang="el-GR" smtClean="0"/>
              <a:t>Υδατικοί Πόροι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5.1 Εισαγωγή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5.2 Χαρακτηριστικά και ιδιότητες του νερού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5.3 Υδρολογικός κύκλος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Ιδιότητες του νερού...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Οφείλονται στις ισχυρές ελκτικές δυνάμεις, που οφείλονται με τη σειρά τους στους ισχυρούς δεσμούς υδρογόνου μεταξύ των μορίων του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21175"/>
            <a:ext cx="30670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319588"/>
            <a:ext cx="2692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...ιδιότητες του νερού...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Υγρό σε μεγάλο εύρος θερμοκρασιών: </a:t>
            </a:r>
            <a:r>
              <a:rPr lang="el-GR" altLang="el-GR" smtClean="0"/>
              <a:t>(0ο C - 100ο C).  </a:t>
            </a:r>
          </a:p>
          <a:p>
            <a:pPr eaLnBrk="1" hangingPunct="1"/>
            <a:r>
              <a:rPr lang="el-GR" altLang="el-GR" b="1" smtClean="0"/>
              <a:t>Μεγάλη θερμοχωρητικότητα: </a:t>
            </a:r>
            <a:r>
              <a:rPr lang="el-GR" altLang="el-GR" smtClean="0"/>
              <a:t>αποθηκεύει μεγάλη ποσότητα θερμότητας πριν αλλάξει θερμοκρασία, αλλάζει θερμοκρασία πολύ αργά, προστατεύει τους οργανισμούς από το σοκ θερμοκρασιακών αλλαγών, μετριάζει το κλίμα και έχει βιομηχανικές εφαρμογές. 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...ιδιότητες του νερού...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Απαιτεί μεγάλα ποσά θερμότητας για την εξάτμιση: </a:t>
            </a:r>
            <a:r>
              <a:rPr lang="el-GR" dirty="0" smtClean="0"/>
              <a:t>απορροφά θερμότητα για να γίνει υδρατμός και την </a:t>
            </a:r>
            <a:r>
              <a:rPr lang="el-GR" dirty="0"/>
              <a:t>αποδίδει </a:t>
            </a:r>
            <a:r>
              <a:rPr lang="el-GR" dirty="0" smtClean="0"/>
              <a:t>όταν </a:t>
            </a:r>
            <a:r>
              <a:rPr lang="el-GR" dirty="0"/>
              <a:t>συμπυκνώνεται σε βροχή.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Δ</a:t>
            </a:r>
            <a:r>
              <a:rPr lang="el-GR" b="1" dirty="0" smtClean="0"/>
              <a:t>ιαλύει </a:t>
            </a:r>
            <a:r>
              <a:rPr lang="el-GR" b="1" dirty="0"/>
              <a:t>πλήθος </a:t>
            </a:r>
            <a:r>
              <a:rPr lang="el-GR" b="1" dirty="0" smtClean="0"/>
              <a:t>ενώσεων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/>
              <a:t>μεταφέρει διαλυμένα </a:t>
            </a:r>
            <a:r>
              <a:rPr lang="el-GR" dirty="0" smtClean="0"/>
              <a:t>θρεπτικά συστατικά στα κύτταρα, </a:t>
            </a:r>
            <a:r>
              <a:rPr lang="el-GR" dirty="0"/>
              <a:t>εκπλένει </a:t>
            </a:r>
            <a:r>
              <a:rPr lang="el-GR" dirty="0" smtClean="0"/>
              <a:t> τ’ άχρηστα προϊόντά τους, απομακρύνει και αραιώνει υδροδιαλυτά απόβλητα, αλλά και ρυπαίνεται εύκολα.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...ιδιότητες του νερού...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Χαρακτηριστική επιφανειακή </a:t>
            </a:r>
            <a:r>
              <a:rPr lang="el-GR" b="1" dirty="0" smtClean="0"/>
              <a:t>τάση</a:t>
            </a:r>
            <a:r>
              <a:rPr lang="en-US" b="1" dirty="0" smtClean="0"/>
              <a:t>,</a:t>
            </a:r>
            <a:r>
              <a:rPr lang="el-GR" b="1" dirty="0" smtClean="0"/>
              <a:t> προσκόλληση και επικάλυψη στερεού:</a:t>
            </a:r>
            <a:r>
              <a:rPr lang="el-GR" dirty="0" smtClean="0"/>
              <a:t> αναρριχάται </a:t>
            </a:r>
            <a:r>
              <a:rPr lang="el-GR" dirty="0"/>
              <a:t>από τις ρίζες στα φύλλα μέσω των ιστών και των αγγείων των </a:t>
            </a:r>
            <a:r>
              <a:rPr lang="el-GR" dirty="0" smtClean="0"/>
              <a:t>φυτών. </a:t>
            </a:r>
            <a:endParaRPr lang="el-GR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Διαστέλλεται όταν </a:t>
            </a:r>
            <a:r>
              <a:rPr lang="el-GR" b="1" dirty="0" smtClean="0"/>
              <a:t>παγώνει: </a:t>
            </a:r>
            <a:r>
              <a:rPr lang="el-GR" dirty="0" smtClean="0"/>
              <a:t>αντίθετα </a:t>
            </a:r>
            <a:r>
              <a:rPr lang="el-GR" dirty="0"/>
              <a:t>με τα άλλα </a:t>
            </a:r>
            <a:r>
              <a:rPr lang="el-GR" dirty="0" smtClean="0"/>
              <a:t>υγρά η πυκνότητα του </a:t>
            </a:r>
            <a:r>
              <a:rPr lang="el-GR" dirty="0"/>
              <a:t>πάγου </a:t>
            </a:r>
            <a:r>
              <a:rPr lang="el-GR" dirty="0" smtClean="0"/>
              <a:t>είναι μικρότερη του υγρού νερού, γι’ αυτό </a:t>
            </a:r>
            <a:r>
              <a:rPr lang="el-GR" dirty="0"/>
              <a:t>επιπλέει </a:t>
            </a:r>
            <a:r>
              <a:rPr lang="el-GR" dirty="0" smtClean="0"/>
              <a:t>και η </a:t>
            </a:r>
            <a:r>
              <a:rPr lang="el-GR" dirty="0"/>
              <a:t>μάζα του νερού παγώνει από πάνω προς τα </a:t>
            </a:r>
            <a:r>
              <a:rPr lang="el-GR" dirty="0" smtClean="0"/>
              <a:t>κάτω. Έτσι ποτάμια </a:t>
            </a:r>
            <a:r>
              <a:rPr lang="el-GR" dirty="0"/>
              <a:t>και λίμνες δεν παγώνουν και οι </a:t>
            </a:r>
            <a:r>
              <a:rPr lang="el-GR" dirty="0" smtClean="0"/>
              <a:t>οργανισμοί επιβιώνουν.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Υδρολογικός κύκλος...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/>
            <a:r>
              <a:rPr lang="el-GR" altLang="el-GR" smtClean="0"/>
              <a:t>Το νερό κινείται συνέχεια σε ένα </a:t>
            </a:r>
            <a:r>
              <a:rPr lang="el-GR" altLang="el-GR" b="1" smtClean="0"/>
              <a:t>κλειστό κύκλωμα.</a:t>
            </a:r>
          </a:p>
          <a:p>
            <a:pPr marL="457200" indent="-457200" eaLnBrk="1" hangingPunct="1"/>
            <a:r>
              <a:rPr lang="el-GR" altLang="el-GR" smtClean="0"/>
              <a:t>Εναλλαγή εξάτμισοδιαπνοής (ηλιακή ενέργεια) και κατακρημνισμάτων.</a:t>
            </a:r>
          </a:p>
          <a:p>
            <a:pPr marL="457200" indent="-457200" eaLnBrk="1" hangingPunct="1"/>
            <a:r>
              <a:rPr lang="el-GR" altLang="el-GR" smtClean="0"/>
              <a:t>Η παγκόσμια ποσότητα νερού είναι σταθερή, ενώ η  διαθεσιμότητα του δεν είναι.</a:t>
            </a:r>
          </a:p>
          <a:p>
            <a:pPr marL="457200" indent="-457200" eaLnBrk="1" hangingPunct="1"/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 κύκλος του νερού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algn="ctr" eaLnBrk="1" hangingPunct="1">
              <a:buFont typeface="Brush Script MT" panose="03060802040406070304" pitchFamily="66" charset="0"/>
              <a:buNone/>
            </a:pPr>
            <a:r>
              <a:rPr lang="en-US" altLang="el-GR" smtClean="0">
                <a:hlinkClick r:id="rId2"/>
              </a:rPr>
              <a:t>http://youtu.be/vHApTRvbJCw</a:t>
            </a:r>
            <a:r>
              <a:rPr lang="el-GR" altLang="el-G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...Υδρολογικός κύκλος...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b="1" smtClean="0"/>
              <a:t>Ενεργοποίηση </a:t>
            </a:r>
            <a:r>
              <a:rPr lang="el-GR" altLang="el-GR" smtClean="0"/>
              <a:t>υδρολογικού κύκλου</a:t>
            </a:r>
            <a:r>
              <a:rPr lang="el-GR" altLang="el-GR" b="1" smtClean="0"/>
              <a:t>: </a:t>
            </a:r>
            <a:r>
              <a:rPr lang="el-GR" altLang="el-GR" smtClean="0"/>
              <a:t>ηλιακή ενέργεια </a:t>
            </a:r>
            <a:endParaRPr lang="el-GR" altLang="el-GR" smtClean="0">
              <a:sym typeface="Wingdings" panose="05000000000000000000" pitchFamily="2" charset="2"/>
            </a:endParaRPr>
          </a:p>
          <a:p>
            <a:pPr algn="just" eaLnBrk="1" hangingPunct="1"/>
            <a:r>
              <a:rPr lang="el-GR" altLang="el-GR" b="1" smtClean="0">
                <a:sym typeface="Wingdings" panose="05000000000000000000" pitchFamily="2" charset="2"/>
              </a:rPr>
              <a:t>Εξάτμιση</a:t>
            </a:r>
            <a:r>
              <a:rPr lang="el-GR" altLang="el-GR" smtClean="0">
                <a:sym typeface="Wingdings" panose="05000000000000000000" pitchFamily="2" charset="2"/>
              </a:rPr>
              <a:t> νερού και </a:t>
            </a:r>
            <a:r>
              <a:rPr lang="el-GR" altLang="el-GR" b="1" smtClean="0">
                <a:sym typeface="Wingdings" panose="05000000000000000000" pitchFamily="2" charset="2"/>
              </a:rPr>
              <a:t>διαπνοή</a:t>
            </a:r>
            <a:r>
              <a:rPr lang="el-GR" altLang="el-GR" smtClean="0">
                <a:sym typeface="Wingdings" panose="05000000000000000000" pitchFamily="2" charset="2"/>
              </a:rPr>
              <a:t> φυτών </a:t>
            </a:r>
            <a:r>
              <a:rPr lang="el-GR" altLang="el-GR" b="1" smtClean="0">
                <a:sym typeface="Wingdings" panose="05000000000000000000" pitchFamily="2" charset="2"/>
              </a:rPr>
              <a:t>υδρατμοί προς την ατμόσφαιρα  </a:t>
            </a:r>
            <a:r>
              <a:rPr lang="el-GR" altLang="el-GR" smtClean="0">
                <a:sym typeface="Wingdings" panose="05000000000000000000" pitchFamily="2" charset="2"/>
              </a:rPr>
              <a:t>προσωρινή </a:t>
            </a:r>
            <a:r>
              <a:rPr lang="el-GR" altLang="el-GR" b="1" smtClean="0">
                <a:sym typeface="Wingdings" panose="05000000000000000000" pitchFamily="2" charset="2"/>
              </a:rPr>
              <a:t>αποθήκευση</a:t>
            </a:r>
            <a:r>
              <a:rPr lang="el-GR" altLang="el-GR" smtClean="0">
                <a:sym typeface="Wingdings" panose="05000000000000000000" pitchFamily="2" charset="2"/>
              </a:rPr>
              <a:t> εκεί  </a:t>
            </a:r>
            <a:r>
              <a:rPr lang="el-GR" altLang="el-GR" b="1" smtClean="0">
                <a:sym typeface="Wingdings" panose="05000000000000000000" pitchFamily="2" charset="2"/>
              </a:rPr>
              <a:t>μεταφορά</a:t>
            </a:r>
            <a:r>
              <a:rPr lang="el-GR" altLang="el-GR" smtClean="0">
                <a:sym typeface="Wingdings" panose="05000000000000000000" pitchFamily="2" charset="2"/>
              </a:rPr>
              <a:t> υδρατμών με αέρα  συμπύκνωση σε σύννεφα, βροχή, χιόνι, πάχνη  επιστροφή στους ωκεανούς ή στην ενδοχώρα με κατακρημνίσματα.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...Υδρολογικός κύκλος...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725" y="2120900"/>
            <a:ext cx="5649913" cy="36004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...Υδρολογικός κύκλος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smtClean="0">
                <a:sym typeface="Wingdings" panose="05000000000000000000" pitchFamily="2" charset="2"/>
              </a:rPr>
              <a:t>Διατηρεί την ισορροπία του νερού στη γη.</a:t>
            </a:r>
            <a:endParaRPr lang="el-GR" altLang="el-GR" b="1" smtClean="0"/>
          </a:p>
          <a:p>
            <a:pPr eaLnBrk="1" hangingPunct="1"/>
            <a:endParaRPr lang="el-GR" altLang="el-GR" b="1" smtClean="0">
              <a:sym typeface="Wingdings" panose="05000000000000000000" pitchFamily="2" charset="2"/>
            </a:endParaRPr>
          </a:p>
          <a:p>
            <a:pPr eaLnBrk="1" hangingPunct="1"/>
            <a:r>
              <a:rPr lang="el-GR" altLang="el-GR" b="1" smtClean="0">
                <a:sym typeface="Wingdings" panose="05000000000000000000" pitchFamily="2" charset="2"/>
              </a:rPr>
              <a:t>Όμβρια νερά: </a:t>
            </a:r>
            <a:r>
              <a:rPr lang="el-GR" altLang="el-GR" smtClean="0">
                <a:sym typeface="Wingdings" panose="05000000000000000000" pitchFamily="2" charset="2"/>
              </a:rPr>
              <a:t>σημαντικά για τις καλλιέργειες.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Διαπνοή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Ειδική </a:t>
            </a:r>
            <a:r>
              <a:rPr lang="el-GR" dirty="0"/>
              <a:t>μορφή εξάτμισης.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Τα </a:t>
            </a:r>
            <a:r>
              <a:rPr lang="el-GR" dirty="0"/>
              <a:t>φυτά </a:t>
            </a:r>
            <a:r>
              <a:rPr lang="el-GR" dirty="0" smtClean="0"/>
              <a:t>απορροφούν </a:t>
            </a:r>
            <a:r>
              <a:rPr lang="el-GR" dirty="0"/>
              <a:t>νερό από έδαφος </a:t>
            </a:r>
            <a:r>
              <a:rPr lang="el-GR" dirty="0" smtClean="0"/>
              <a:t>και το οδηγούν στην </a:t>
            </a:r>
            <a:r>
              <a:rPr lang="el-GR" dirty="0"/>
              <a:t>επιφάνεια </a:t>
            </a:r>
            <a:r>
              <a:rPr lang="el-GR" dirty="0" smtClean="0"/>
              <a:t>των φύλλων για τη φωτοσύνθεση.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Μεταφέρονται θρεπτικά συστατικά διαλυμένα στο νερό </a:t>
            </a:r>
            <a:r>
              <a:rPr lang="el-GR" dirty="0"/>
              <a:t>μέσω των ιστών και των </a:t>
            </a:r>
            <a:r>
              <a:rPr lang="el-GR" dirty="0" smtClean="0"/>
              <a:t>αγγείων.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Από </a:t>
            </a:r>
            <a:r>
              <a:rPr lang="el-GR" dirty="0"/>
              <a:t>τα στόματα των φύλλων εξατμίζεται το πελονάζον νερό και έτσι μπορεί το φυτό να </a:t>
            </a:r>
            <a:r>
              <a:rPr lang="el-GR"/>
              <a:t>απορροφήσει </a:t>
            </a:r>
            <a:r>
              <a:rPr lang="el-GR" smtClean="0"/>
              <a:t>καινούριο </a:t>
            </a:r>
            <a:r>
              <a:rPr lang="el-GR" dirty="0"/>
              <a:t>με νέα </a:t>
            </a:r>
            <a:r>
              <a:rPr lang="el-GR"/>
              <a:t>θρεπτικά </a:t>
            </a:r>
            <a:r>
              <a:rPr lang="el-GR" smtClean="0"/>
              <a:t>συστατικά.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Υδάτινος πλανήτης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anose="03060802040406070304" pitchFamily="66" charset="0"/>
              <a:buNone/>
            </a:pPr>
            <a:r>
              <a:rPr lang="el-GR" altLang="el-GR" smtClean="0"/>
              <a:t>Από το διάστημα φαίνεται μπλε λόγω του νερού και άσπρος λόγω των σύννεφων υγρασίας.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781300"/>
            <a:ext cx="54752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Επιστροφή νερού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Νερό </a:t>
            </a:r>
            <a:r>
              <a:rPr lang="el-GR" dirty="0"/>
              <a:t>κατακρημνισμάτων (βροχή, χιόνι, πάχνη</a:t>
            </a:r>
            <a:r>
              <a:rPr lang="el-GR" dirty="0" smtClean="0"/>
              <a:t>):  </a:t>
            </a:r>
            <a:r>
              <a:rPr lang="el-GR" dirty="0"/>
              <a:t>2/3 επιστρέφει στην ατμόσφαιρα. Το άλλο 1/3 απορρέει επιφανειακά ή διηθείται στο έδαφος.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/>
              <a:t>Επιφανειακό </a:t>
            </a:r>
            <a:r>
              <a:rPr lang="el-GR" dirty="0" smtClean="0"/>
              <a:t>νερό: καθώς </a:t>
            </a:r>
            <a:r>
              <a:rPr lang="el-GR" dirty="0"/>
              <a:t>μεταφέρεται στη </a:t>
            </a:r>
            <a:r>
              <a:rPr lang="el-GR" dirty="0" smtClean="0"/>
              <a:t>θάλασσα  χρησιμοποιείται στη </a:t>
            </a:r>
            <a:r>
              <a:rPr lang="el-GR" dirty="0"/>
              <a:t>γεωργία, βιομηχανία, οικιακές εφαρμογές </a:t>
            </a:r>
            <a:r>
              <a:rPr lang="el-GR" dirty="0" smtClean="0"/>
              <a:t>κά.        </a:t>
            </a:r>
            <a:r>
              <a:rPr lang="el-GR" dirty="0"/>
              <a:t>Μπορεί να </a:t>
            </a:r>
            <a:r>
              <a:rPr lang="el-GR" dirty="0" smtClean="0"/>
              <a:t>ρυπανθεί: </a:t>
            </a:r>
            <a:r>
              <a:rPr lang="el-GR" dirty="0"/>
              <a:t>ακατάλληλο για </a:t>
            </a:r>
            <a:r>
              <a:rPr lang="el-GR" dirty="0" smtClean="0"/>
              <a:t>χρήση.</a:t>
            </a: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l-GR" dirty="0"/>
              <a:t>   </a:t>
            </a:r>
            <a:r>
              <a:rPr lang="el-GR" dirty="0" smtClean="0"/>
              <a:t>Καταστροφικό: πλημμύρες</a:t>
            </a:r>
            <a:r>
              <a:rPr lang="el-GR" dirty="0"/>
              <a:t>, </a:t>
            </a:r>
            <a:r>
              <a:rPr lang="el-GR" dirty="0" smtClean="0"/>
              <a:t>διάβρωση.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Μεταφορά και αποθήκευση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Ενδορροή</a:t>
            </a:r>
            <a:r>
              <a:rPr lang="el-GR" altLang="el-GR" smtClean="0"/>
              <a:t>: κορεσμός στο επιφανειακό έδαφος μετά από διήθηση, πλευρική κίνηση και κατάληξη σε κάποιο ρεύμα.</a:t>
            </a:r>
          </a:p>
          <a:p>
            <a:pPr eaLnBrk="1" hangingPunct="1"/>
            <a:r>
              <a:rPr lang="el-GR" altLang="el-GR" b="1" smtClean="0"/>
              <a:t>Υπόγειο νερό</a:t>
            </a:r>
            <a:r>
              <a:rPr lang="el-GR" altLang="el-GR" smtClean="0"/>
              <a:t>: διήθηση του νερού σε μεγαλύτερο βάθος και κατάληξη στον υδροφόρο ορίζοντα.</a:t>
            </a:r>
          </a:p>
          <a:p>
            <a:pPr eaLnBrk="1" hangingPunct="1"/>
            <a:r>
              <a:rPr lang="el-GR" altLang="el-GR" b="1" smtClean="0"/>
              <a:t>Βασική απορροή</a:t>
            </a:r>
            <a:r>
              <a:rPr lang="el-GR" altLang="el-GR" smtClean="0"/>
              <a:t>: πλευρική κίνηση και κατάληξη σε ρεύμα.</a:t>
            </a:r>
          </a:p>
          <a:p>
            <a:pPr eaLnBrk="1" hangingPunct="1"/>
            <a:r>
              <a:rPr lang="el-GR" altLang="el-GR" smtClean="0"/>
              <a:t>Τελική κατάληξη στη θάλασσα.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Υδρολογικός κύκλος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Μεταφορά νερού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Προσωρινή αποθήκευση του νερού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Μεταβολή της κατάστασης του νερού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Νερό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Ρυθμίζει  το κλίμα.</a:t>
            </a:r>
          </a:p>
          <a:p>
            <a:pPr eaLnBrk="1" hangingPunct="1"/>
            <a:r>
              <a:rPr lang="el-GR" altLang="el-GR" smtClean="0"/>
              <a:t>Διαλύει κάποια απόβλητα και ρυπαντές. </a:t>
            </a:r>
          </a:p>
          <a:p>
            <a:pPr eaLnBrk="1" hangingPunct="1"/>
            <a:r>
              <a:rPr lang="el-GR" altLang="el-GR" smtClean="0"/>
              <a:t>Αποτελεί την κατοικία πολλών ζώντων οργανισμών.</a:t>
            </a:r>
          </a:p>
          <a:p>
            <a:pPr eaLnBrk="1" hangingPunct="1"/>
            <a:r>
              <a:rPr lang="el-GR" altLang="el-GR" smtClean="0"/>
              <a:t>Διαμορφώνει την επιφάνεια ης γης. 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Χωρίς νερό δεν υπάρχει ζωή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276475"/>
            <a:ext cx="1820863" cy="1709738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08225"/>
            <a:ext cx="1885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933825"/>
            <a:ext cx="2095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Ζωτικό Νερό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l-GR" altLang="el-GR" dirty="0" smtClean="0"/>
              <a:t>Προϋπόθεση για </a:t>
            </a:r>
            <a:r>
              <a:rPr lang="el-GR" altLang="el-GR" dirty="0"/>
              <a:t>αμέτρητες </a:t>
            </a:r>
            <a:r>
              <a:rPr lang="el-GR" altLang="el-GR" dirty="0" smtClean="0"/>
              <a:t>δραστηριότητες: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Γεωργία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Βιομηχανία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Μεταφορές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Αλιεία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Αναψυχή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Ενέργεια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dirty="0" smtClean="0"/>
              <a:t>Υδατοκαλλιέργειες κά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Χαρακτηριστικά του νερού...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Πανταχού παρόν</a:t>
            </a:r>
            <a:r>
              <a:rPr lang="el-GR" altLang="el-GR" smtClean="0"/>
              <a:t>: όπου υπάρχει ζωή αλλά ακόμα και στις ερήμους ισχυρά προσκολλημένο σε κόκκους άμμου.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b="1" smtClean="0"/>
              <a:t>Ανομοιογενές</a:t>
            </a:r>
            <a:r>
              <a:rPr lang="el-GR" altLang="el-GR" smtClean="0"/>
              <a:t>: πάγος, νερό, υδρατμοί. Οι τρείς φάσεις μπορούν να εμφανιστούν ταυτόχρονα στο περιβάλλον σε μια ποικιλία θερμοκρασιών.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...χαρακτηριστικά του νερού..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Ανανεώσιμο</a:t>
            </a:r>
            <a:r>
              <a:rPr lang="el-GR" dirty="0" smtClean="0"/>
              <a:t>: άκρως </a:t>
            </a:r>
            <a:r>
              <a:rPr lang="el-GR" dirty="0"/>
              <a:t>σταθερή ένωση</a:t>
            </a:r>
            <a:r>
              <a:rPr lang="el-GR" dirty="0" smtClean="0"/>
              <a:t>. </a:t>
            </a:r>
            <a:r>
              <a:rPr lang="el-GR" dirty="0"/>
              <a:t>Το περισσότερο νερό που συμμετέχει σε </a:t>
            </a:r>
            <a:r>
              <a:rPr lang="el-GR" dirty="0" smtClean="0"/>
              <a:t>χημικές αντιδράσεις </a:t>
            </a:r>
            <a:r>
              <a:rPr lang="el-GR" dirty="0"/>
              <a:t>επιστρέφει σχεδόν </a:t>
            </a:r>
            <a:r>
              <a:rPr lang="el-GR" dirty="0" smtClean="0"/>
              <a:t>αμέσως </a:t>
            </a:r>
            <a:r>
              <a:rPr lang="el-GR" dirty="0"/>
              <a:t>στον υδρολογικό κύκλο</a:t>
            </a:r>
            <a:r>
              <a:rPr lang="el-GR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l-GR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l-GR" b="1" dirty="0"/>
              <a:t>Κοινή </a:t>
            </a:r>
            <a:r>
              <a:rPr lang="el-GR" b="1" dirty="0" smtClean="0"/>
              <a:t>περιουσία</a:t>
            </a:r>
            <a:r>
              <a:rPr lang="el-GR" dirty="0" smtClean="0"/>
              <a:t>: </a:t>
            </a:r>
            <a:r>
              <a:rPr lang="el-GR" dirty="0"/>
              <a:t>κινείται συνεχώς χωρίς </a:t>
            </a:r>
            <a:r>
              <a:rPr lang="el-GR" dirty="0" smtClean="0"/>
              <a:t>όρια, </a:t>
            </a:r>
            <a:r>
              <a:rPr lang="el-GR" dirty="0"/>
              <a:t>δεν ανήκει σε </a:t>
            </a:r>
            <a:r>
              <a:rPr lang="el-GR" dirty="0" smtClean="0"/>
              <a:t>κανένα, είναι κοινό αγαθό.</a:t>
            </a:r>
            <a:endParaRPr lang="el-GR" dirty="0"/>
          </a:p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...χαρακτηριστικά του νερού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Χρησιμοποιούμε μεγάλες ποσότητες</a:t>
            </a:r>
            <a:r>
              <a:rPr lang="el-GR" altLang="el-GR" smtClean="0"/>
              <a:t>: ο πλέον χρησιμοποιούμενος πόρος.</a:t>
            </a:r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l-GR" altLang="el-GR" b="1" smtClean="0"/>
              <a:t>Πολύ φθηνό</a:t>
            </a:r>
            <a:r>
              <a:rPr lang="el-GR" altLang="el-GR" smtClean="0"/>
              <a:t>:αφού είναι κοινή περιουσία.   Το κόστος του = συλλογή + επεξεργασία + μεταφορά + αποθήκευση + διανομή.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Ιδιωτικοποίηση του νερού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eaLnBrk="1" hangingPunct="1">
              <a:buFont typeface="Brush Script MT" panose="03060802040406070304" pitchFamily="66" charset="0"/>
              <a:buNone/>
            </a:pPr>
            <a:endParaRPr lang="el-GR" altLang="el-GR" smtClean="0">
              <a:hlinkClick r:id="rId2"/>
            </a:endParaRPr>
          </a:p>
          <a:p>
            <a:pPr marL="0" indent="0" algn="ctr" eaLnBrk="1" hangingPunct="1">
              <a:buFont typeface="Brush Script MT" panose="03060802040406070304" pitchFamily="66" charset="0"/>
              <a:buNone/>
            </a:pPr>
            <a:r>
              <a:rPr lang="en-US" altLang="el-GR" smtClean="0">
                <a:hlinkClick r:id="rId2"/>
              </a:rPr>
              <a:t>http://youtu.be/BW9P15X2Dto</a:t>
            </a:r>
            <a:r>
              <a:rPr lang="el-GR" altLang="el-G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1103</TotalTime>
  <Words>698</Words>
  <Application>Microsoft Office PowerPoint</Application>
  <PresentationFormat>Προβολή στην οθόνη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Constantia</vt:lpstr>
      <vt:lpstr>Brush Script MT</vt:lpstr>
      <vt:lpstr>Calibri</vt:lpstr>
      <vt:lpstr>Franklin Gothic Book</vt:lpstr>
      <vt:lpstr>Rage Italic</vt:lpstr>
      <vt:lpstr>Wingdings</vt:lpstr>
      <vt:lpstr>Pushpin</vt:lpstr>
      <vt:lpstr>Υδατικοί Πόροι</vt:lpstr>
      <vt:lpstr>Υδάτινος πλανήτης</vt:lpstr>
      <vt:lpstr>Νερό</vt:lpstr>
      <vt:lpstr>Χωρίς νερό δεν υπάρχει ζωή</vt:lpstr>
      <vt:lpstr>Ζωτικό Νερό</vt:lpstr>
      <vt:lpstr>Χαρακτηριστικά του νερού...</vt:lpstr>
      <vt:lpstr>...χαρακτηριστικά του νερού..</vt:lpstr>
      <vt:lpstr>...χαρακτηριστικά του νερού</vt:lpstr>
      <vt:lpstr>Ιδιωτικοποίηση του νερού</vt:lpstr>
      <vt:lpstr>Ιδιότητες του νερού...</vt:lpstr>
      <vt:lpstr>...ιδιότητες του νερού...</vt:lpstr>
      <vt:lpstr>...ιδιότητες του νερού...</vt:lpstr>
      <vt:lpstr>...ιδιότητες του νερού...</vt:lpstr>
      <vt:lpstr>Υδρολογικός κύκλος...</vt:lpstr>
      <vt:lpstr>Ο κύκλος του νερού</vt:lpstr>
      <vt:lpstr>...Υδρολογικός κύκλος...</vt:lpstr>
      <vt:lpstr>...Υδρολογικός κύκλος...</vt:lpstr>
      <vt:lpstr>...Υδρολογικός κύκλος</vt:lpstr>
      <vt:lpstr>Διαπνοή</vt:lpstr>
      <vt:lpstr>Επιστροφή νερού</vt:lpstr>
      <vt:lpstr>Μεταφορά και αποθήκευση</vt:lpstr>
      <vt:lpstr>Υδρολογικός κύκλος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5</dc:title>
  <dc:creator>foo</dc:creator>
  <cp:lastModifiedBy>Admin</cp:lastModifiedBy>
  <cp:revision>103</cp:revision>
  <dcterms:created xsi:type="dcterms:W3CDTF">2014-03-15T06:52:58Z</dcterms:created>
  <dcterms:modified xsi:type="dcterms:W3CDTF">2017-01-22T13:55:42Z</dcterms:modified>
</cp:coreProperties>
</file>