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64" r:id="rId7"/>
    <p:sldId id="258" r:id="rId8"/>
    <p:sldId id="263" r:id="rId9"/>
    <p:sldId id="262" r:id="rId10"/>
    <p:sldId id="265" r:id="rId11"/>
    <p:sldId id="259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2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CABA-35AE-4AA8-A785-01905882C256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C2116-628B-4676-AFDE-09C8221F366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0616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A450-BA5C-46DE-B223-BFAE4B4E9A39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2DB11-27D6-456C-BA8B-19083870948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97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B7A4-31CB-49DD-9948-06D771395578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F2E3C-78E7-48A4-8A3C-19A1C9285C3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2479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D3CF-6189-44A9-B86C-B17CF4C83DDF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E0639-7273-4034-B5AA-95916E57915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5372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9FD7-D29E-4581-99E6-F8919F9110B0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C23A-CA1D-4802-83A6-1B61E976565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6373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7C5B-76FE-4506-9870-C1BE1B689DF2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2155-2C7D-4539-9E0A-7BA403E63DA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8157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CB015-4E1D-4033-A1CC-B8C8F1DD5D28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8E31E-B8DD-47A4-A3F3-F156ED5FF28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7647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C738-A889-4FB6-A96C-D868508E2486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68F2E-61EC-4098-B95C-A1136281CE8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6624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038B-C2F8-4DF9-9AAD-AF76201F61AD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E1BCC-D581-4D8A-8D67-0A701DAB5B2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9310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86A6-A0A8-49BF-B337-A6A5E12F7839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5BF06-7DAE-4116-9086-38C7A31578D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368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B667E-49BC-4CE2-89A6-BAC094054C75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D4DF7-566F-4164-871C-EC37394212E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7819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F8DFA-781B-412A-BC17-4B32C8E89873}" type="datetimeFigureOut">
              <a:rPr lang="el-GR"/>
              <a:pPr>
                <a:defRPr/>
              </a:pPr>
              <a:t>22/1/2017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D53DC3A-0B44-48FA-B2FA-3B8F6E3BCC37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ndosnationalpark.gr/" TargetMode="External"/><Relationship Id="rId3" Type="http://schemas.openxmlformats.org/officeDocument/2006/relationships/hyperlink" Target="http://www.evros-delta.gr/" TargetMode="External"/><Relationship Id="rId7" Type="http://schemas.openxmlformats.org/officeDocument/2006/relationships/hyperlink" Target="http://www.alonissos-park.gr/" TargetMode="External"/><Relationship Id="rId2" Type="http://schemas.openxmlformats.org/officeDocument/2006/relationships/hyperlink" Target="http://www.axiosdelta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rnitha.eu/" TargetMode="External"/><Relationship Id="rId5" Type="http://schemas.openxmlformats.org/officeDocument/2006/relationships/hyperlink" Target="http://www.olympusfd.gr/" TargetMode="External"/><Relationship Id="rId4" Type="http://schemas.openxmlformats.org/officeDocument/2006/relationships/hyperlink" Target="http://www.fdedp.gr/" TargetMode="External"/><Relationship Id="rId9" Type="http://schemas.openxmlformats.org/officeDocument/2006/relationships/hyperlink" Target="http://www.fdkarpathos.gr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vrakikos.eu/" TargetMode="External"/><Relationship Id="rId3" Type="http://schemas.openxmlformats.org/officeDocument/2006/relationships/hyperlink" Target="http://www.lakepamvotis.gr/" TargetMode="External"/><Relationship Id="rId7" Type="http://schemas.openxmlformats.org/officeDocument/2006/relationships/hyperlink" Target="http://www.fdor.gr/" TargetMode="External"/><Relationship Id="rId2" Type="http://schemas.openxmlformats.org/officeDocument/2006/relationships/hyperlink" Target="http://www.kerkini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dparnonas.gr/" TargetMode="External"/><Relationship Id="rId5" Type="http://schemas.openxmlformats.org/officeDocument/2006/relationships/hyperlink" Target="http://www.foreaskv.gr/" TargetMode="External"/><Relationship Id="rId4" Type="http://schemas.openxmlformats.org/officeDocument/2006/relationships/hyperlink" Target="http://fdlmes.gr/" TargetMode="External"/><Relationship Id="rId9" Type="http://schemas.openxmlformats.org/officeDocument/2006/relationships/hyperlink" Target="http://fdxv.upatras.g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772400" cy="1614488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solidFill>
                  <a:srgbClr val="00B0F0"/>
                </a:solidFill>
              </a:rPr>
              <a:t>Εθνικά</a:t>
            </a:r>
            <a:r>
              <a:rPr lang="el-GR" b="1" dirty="0" smtClean="0"/>
              <a:t> </a:t>
            </a:r>
            <a:r>
              <a:rPr lang="el-GR" b="1" dirty="0" smtClean="0">
                <a:solidFill>
                  <a:srgbClr val="92D050"/>
                </a:solidFill>
              </a:rPr>
              <a:t>πάρκα, </a:t>
            </a:r>
            <a:r>
              <a:rPr lang="el-GR" b="1" dirty="0" smtClean="0">
                <a:solidFill>
                  <a:srgbClr val="FFC000"/>
                </a:solidFill>
              </a:rPr>
              <a:t>υγρότοποι</a:t>
            </a:r>
            <a:r>
              <a:rPr lang="el-GR" b="1" dirty="0" smtClean="0"/>
              <a:t> </a:t>
            </a:r>
            <a:br>
              <a:rPr lang="el-GR" b="1" dirty="0" smtClean="0"/>
            </a:br>
            <a:r>
              <a:rPr lang="el-GR" b="1" dirty="0" smtClean="0">
                <a:solidFill>
                  <a:srgbClr val="FF3399"/>
                </a:solidFill>
              </a:rPr>
              <a:t>και</a:t>
            </a:r>
            <a:r>
              <a:rPr lang="el-GR" b="1" dirty="0" smtClean="0"/>
              <a:t>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θαλάσσια πάρκα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7596188" y="6453188"/>
            <a:ext cx="12239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400" b="1" dirty="0">
                <a:latin typeface="+mj-lt"/>
              </a:rPr>
              <a:t>Γ.Φ</a:t>
            </a:r>
            <a:r>
              <a:rPr lang="el-GR" sz="1400" dirty="0">
                <a:latin typeface="Arial" charset="0"/>
              </a:rPr>
              <a:t>.</a:t>
            </a:r>
          </a:p>
        </p:txBody>
      </p:sp>
      <p:pic>
        <p:nvPicPr>
          <p:cNvPr id="2052" name="Picture 4" descr="C:\Documents and Settings\ferentinos\Επιφάνεια εργασίας\MapEthnikoiDrymo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68421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ferentinos\Επιφάνεια εργασίας\κοτυχι στροφυλια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7538" cy="3357563"/>
          </a:xfrm>
          <a:noFill/>
        </p:spPr>
      </p:pic>
      <p:pic>
        <p:nvPicPr>
          <p:cNvPr id="10245" name="Picture 5" descr="C:\Documents and Settings\ferentinos\Επιφάνεια εργασίας\sunantisi-delta-axi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:\Documents and Settings\ferentinos\Επιφάνεια εργασίας\ΛΙΜΝΟΘΑΛΑΣΣΑ ΜΕΣΟΛΟΓΓΙΟ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9144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TextBox"/>
          <p:cNvSpPr txBox="1"/>
          <p:nvPr/>
        </p:nvSpPr>
        <p:spPr>
          <a:xfrm>
            <a:off x="1476375" y="2420938"/>
            <a:ext cx="8159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Κοτύχι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5940425" y="260350"/>
            <a:ext cx="1511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Αξιός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2843213" y="6165850"/>
            <a:ext cx="28813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Λ. Μεσολογγίου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ferentinos\Επιφάνεια εργασίας\Greece_composite_NA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2 - TextBox"/>
          <p:cNvSpPr txBox="1"/>
          <p:nvPr/>
        </p:nvSpPr>
        <p:spPr>
          <a:xfrm>
            <a:off x="684213" y="3573463"/>
            <a:ext cx="18716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+mj-lt"/>
              </a:rPr>
              <a:t> Ζακύνθου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356100" y="2133600"/>
            <a:ext cx="23034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+mj-lt"/>
              </a:rPr>
              <a:t>Βορείων Σποράδων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987675" y="476250"/>
            <a:ext cx="32400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rgbClr val="00B0F0"/>
                </a:solidFill>
                <a:latin typeface="+mj-lt"/>
              </a:rPr>
              <a:t>Θαλάσσια πάρκα</a:t>
            </a:r>
          </a:p>
        </p:txBody>
      </p:sp>
      <p:pic>
        <p:nvPicPr>
          <p:cNvPr id="12294" name="Picture 4" descr="C:\Documents and Settings\ferentinos\Επιφάνεια εργασίας\lo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129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11 - TextBox"/>
          <p:cNvSpPr txBox="1">
            <a:spLocks noChangeArrowheads="1"/>
          </p:cNvSpPr>
          <p:nvPr/>
        </p:nvSpPr>
        <p:spPr bwMode="auto">
          <a:xfrm>
            <a:off x="4643438" y="2781300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2296" name="Picture 8" descr="C:\Documents and Settings\ferentinos\Επιφάνεια εργασίας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65400"/>
            <a:ext cx="12255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Documents and Settings\ferentinos\Επιφάνεια εργασίας\IMG_0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87788" cy="2840038"/>
          </a:xfrm>
          <a:noFill/>
        </p:spPr>
      </p:pic>
      <p:pic>
        <p:nvPicPr>
          <p:cNvPr id="13317" name="Picture 5" descr="C:\Documents and Settings\ferentinos\Επιφάνεια εργασίας\Site_Children_NMP_Zante_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2197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Documents and Settings\ferentinos\Επιφάνεια εργασίας\6487391bntxImdLiZ_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91440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smtClean="0">
                <a:solidFill>
                  <a:srgbClr val="FF3399"/>
                </a:solidFill>
              </a:rPr>
              <a:t>Ιστοσελίδες </a:t>
            </a:r>
            <a:r>
              <a:rPr lang="el-GR" altLang="el-GR" b="1" smtClean="0">
                <a:solidFill>
                  <a:srgbClr val="FF0000"/>
                </a:solidFill>
              </a:rPr>
              <a:t>φορέων</a:t>
            </a:r>
            <a:r>
              <a:rPr lang="el-GR" altLang="el-GR" b="1" smtClean="0"/>
              <a:t> </a:t>
            </a:r>
            <a:r>
              <a:rPr lang="el-GR" altLang="el-GR" b="1" smtClean="0">
                <a:solidFill>
                  <a:srgbClr val="00B0F0"/>
                </a:solidFill>
              </a:rPr>
              <a:t>διαχείρισης</a:t>
            </a:r>
            <a:r>
              <a:rPr lang="el-GR" altLang="el-GR" b="1" smtClean="0"/>
              <a:t> </a:t>
            </a:r>
            <a:r>
              <a:rPr lang="el-GR" altLang="el-GR" b="1" smtClean="0">
                <a:solidFill>
                  <a:srgbClr val="92D050"/>
                </a:solidFill>
              </a:rPr>
              <a:t>προστατευόμενων</a:t>
            </a:r>
            <a:r>
              <a:rPr lang="el-GR" altLang="el-GR" b="1" smtClean="0"/>
              <a:t> </a:t>
            </a:r>
            <a:r>
              <a:rPr lang="el-GR" altLang="el-GR" b="1" smtClean="0">
                <a:solidFill>
                  <a:srgbClr val="C00000"/>
                </a:solidFill>
              </a:rPr>
              <a:t>περιοχών</a:t>
            </a: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44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Δέλτα Αξιού-Λουδία-Αλιάκμονα  </a:t>
            </a:r>
            <a:r>
              <a:rPr lang="en-US" altLang="el-GR" sz="2800" smtClean="0">
                <a:hlinkClick r:id="rId2"/>
              </a:rPr>
              <a:t>www.axiosdelta.gr</a:t>
            </a:r>
            <a:endParaRPr lang="el-GR" altLang="el-GR" sz="280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Δέλτα Έβρου  </a:t>
            </a:r>
            <a:r>
              <a:rPr lang="en-US" altLang="el-GR" sz="2800" smtClean="0">
                <a:hlinkClick r:id="rId3"/>
              </a:rPr>
              <a:t>www.evros-delta.gr</a:t>
            </a:r>
            <a:endParaRPr lang="el-GR" altLang="el-GR" sz="280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Δρυμού Πρεσπών  </a:t>
            </a:r>
            <a:r>
              <a:rPr lang="en-US" altLang="el-GR" sz="2800" smtClean="0">
                <a:hlinkClick r:id="rId4"/>
              </a:rPr>
              <a:t>www.fdedp.gr</a:t>
            </a:r>
            <a:endParaRPr lang="el-GR" altLang="el-GR" sz="280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Εθνικού Δρυμού Ολύμπου  </a:t>
            </a:r>
            <a:r>
              <a:rPr lang="en-US" altLang="el-GR" sz="2800" smtClean="0">
                <a:hlinkClick r:id="rId5"/>
              </a:rPr>
              <a:t>www.olympusfd.gr</a:t>
            </a:r>
            <a:endParaRPr lang="el-GR" altLang="el-GR" sz="280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Εθνικού Δρυμού Πάρνηθας </a:t>
            </a:r>
            <a:r>
              <a:rPr lang="en-US" altLang="el-GR" sz="2800" smtClean="0">
                <a:hlinkClick r:id="rId6"/>
              </a:rPr>
              <a:t>www.parnitha.eu</a:t>
            </a:r>
            <a:endParaRPr lang="el-GR" altLang="el-GR" sz="280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Εθνικού Θαλάσσιου Πάρκου Αλοννήσου Βορείων Σποράδων </a:t>
            </a:r>
            <a:r>
              <a:rPr lang="en-US" altLang="el-GR" sz="2800" smtClean="0">
                <a:hlinkClick r:id="rId7"/>
              </a:rPr>
              <a:t>www.alonissos-park.gr</a:t>
            </a:r>
            <a:endParaRPr lang="el-GR" altLang="el-GR" sz="280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Εθνικών Δρυμών Βίκου-Αώου και Πίνδου </a:t>
            </a:r>
            <a:r>
              <a:rPr lang="en-US" altLang="el-GR" sz="2800" smtClean="0">
                <a:hlinkClick r:id="rId8"/>
              </a:rPr>
              <a:t>www.pindosnationalpark.gr</a:t>
            </a:r>
            <a:endParaRPr lang="el-GR" altLang="el-GR" sz="2800" b="1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Καρπάθου-Σαρίας </a:t>
            </a:r>
            <a:r>
              <a:rPr lang="en-US" altLang="el-GR" sz="2800" smtClean="0">
                <a:hlinkClick r:id="rId9"/>
              </a:rPr>
              <a:t>www.fdkarpathos.gr</a:t>
            </a:r>
            <a:endParaRPr lang="el-GR" altLang="el-GR" sz="2800" b="1" smtClean="0"/>
          </a:p>
          <a:p>
            <a:pPr>
              <a:buFont typeface="Arial" panose="020B0604020202020204" pitchFamily="34" charset="0"/>
              <a:buNone/>
            </a:pPr>
            <a:endParaRPr lang="el-GR" altLang="el-GR" sz="2800" b="1" smtClean="0"/>
          </a:p>
          <a:p>
            <a:pPr>
              <a:buFont typeface="Arial" panose="020B0604020202020204" pitchFamily="34" charset="0"/>
              <a:buNone/>
            </a:pPr>
            <a:endParaRPr lang="el-GR" altLang="el-GR" sz="2800" b="1" smtClean="0"/>
          </a:p>
          <a:p>
            <a:pPr>
              <a:buFont typeface="Arial" panose="020B0604020202020204" pitchFamily="34" charset="0"/>
              <a:buNone/>
            </a:pPr>
            <a:endParaRPr lang="el-GR" altLang="el-GR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smtClean="0">
                <a:solidFill>
                  <a:srgbClr val="FF3399"/>
                </a:solidFill>
              </a:rPr>
              <a:t>Ιστοσελίδες</a:t>
            </a:r>
            <a:r>
              <a:rPr lang="en-US" altLang="el-GR" b="1" smtClean="0">
                <a:solidFill>
                  <a:srgbClr val="FF3399"/>
                </a:solidFill>
              </a:rPr>
              <a:t> </a:t>
            </a:r>
            <a:r>
              <a:rPr lang="el-GR" altLang="el-GR" b="1" smtClean="0">
                <a:solidFill>
                  <a:srgbClr val="FF0000"/>
                </a:solidFill>
              </a:rPr>
              <a:t>φορέων</a:t>
            </a:r>
            <a:r>
              <a:rPr lang="en-US" altLang="el-GR" b="1" smtClean="0">
                <a:solidFill>
                  <a:srgbClr val="FF3399"/>
                </a:solidFill>
              </a:rPr>
              <a:t> </a:t>
            </a:r>
            <a:r>
              <a:rPr lang="el-GR" altLang="el-GR" b="1" smtClean="0"/>
              <a:t> </a:t>
            </a:r>
            <a:r>
              <a:rPr lang="el-GR" altLang="el-GR" b="1" smtClean="0">
                <a:solidFill>
                  <a:srgbClr val="00B0F0"/>
                </a:solidFill>
              </a:rPr>
              <a:t>διαχείρισης</a:t>
            </a:r>
            <a:r>
              <a:rPr lang="el-GR" altLang="el-GR" b="1" smtClean="0"/>
              <a:t> </a:t>
            </a:r>
            <a:r>
              <a:rPr lang="el-GR" altLang="el-GR" b="1" smtClean="0">
                <a:solidFill>
                  <a:srgbClr val="92D050"/>
                </a:solidFill>
              </a:rPr>
              <a:t>προστατευόμενων</a:t>
            </a:r>
            <a:r>
              <a:rPr lang="el-GR" altLang="el-GR" b="1" smtClean="0"/>
              <a:t> </a:t>
            </a:r>
            <a:r>
              <a:rPr lang="el-GR" altLang="el-GR" b="1" smtClean="0">
                <a:solidFill>
                  <a:srgbClr val="C00000"/>
                </a:solidFill>
              </a:rPr>
              <a:t>περιοχών</a:t>
            </a:r>
            <a:endParaRPr lang="el-GR" altLang="el-GR" smtClean="0"/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4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Λίμνης Κερκίνης  </a:t>
            </a:r>
            <a:r>
              <a:rPr lang="en-US" altLang="el-GR" sz="2800" smtClean="0">
                <a:hlinkClick r:id="rId2"/>
              </a:rPr>
              <a:t>www.kerkini.gr</a:t>
            </a:r>
            <a:endParaRPr lang="el-GR" altLang="el-GR" sz="280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Λίμνης Παμβώτιδας Ιωαννίνων </a:t>
            </a:r>
            <a:r>
              <a:rPr lang="en-US" altLang="el-GR" sz="2800" smtClean="0">
                <a:hlinkClick r:id="rId3"/>
              </a:rPr>
              <a:t>www.lakepamvotis.gr</a:t>
            </a:r>
            <a:endParaRPr lang="el-GR" altLang="el-GR" sz="2800" b="1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Λιμνοθάλασσας Μεσολογγίου </a:t>
            </a:r>
            <a:r>
              <a:rPr lang="en-US" altLang="el-GR" sz="2800" smtClean="0">
                <a:hlinkClick r:id="rId4"/>
              </a:rPr>
              <a:t>ww.fdlmes.gr</a:t>
            </a:r>
            <a:endParaRPr lang="el-GR" altLang="el-GR" sz="280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Λιμνών Κορώνειας-Βόλβης  </a:t>
            </a:r>
            <a:r>
              <a:rPr lang="en-US" altLang="el-GR" sz="2800" smtClean="0">
                <a:hlinkClick r:id="rId5"/>
              </a:rPr>
              <a:t>www.foreaskv.gr/</a:t>
            </a:r>
            <a:endParaRPr lang="el-GR" altLang="el-GR" sz="280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Όρους Πάρνωνα &amp; Υγροτόπου Μουστού </a:t>
            </a:r>
            <a:r>
              <a:rPr lang="en-US" altLang="el-GR" sz="2800" smtClean="0">
                <a:hlinkClick r:id="rId6"/>
              </a:rPr>
              <a:t>www.fdparnonas.gr</a:t>
            </a:r>
            <a:endParaRPr lang="el-GR" altLang="el-GR" sz="2800" b="1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Οροσειράς Ροδόπης </a:t>
            </a:r>
            <a:r>
              <a:rPr lang="en-US" altLang="el-GR" sz="2800" smtClean="0">
                <a:hlinkClick r:id="rId7"/>
              </a:rPr>
              <a:t>www.fdor.gr</a:t>
            </a:r>
            <a:endParaRPr lang="el-GR" altLang="el-GR" sz="280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 ΦΔ Υγροτόπων Αμβρακικού </a:t>
            </a:r>
            <a:r>
              <a:rPr lang="en-US" altLang="el-GR" sz="2800" smtClean="0">
                <a:hlinkClick r:id="rId8"/>
              </a:rPr>
              <a:t>www.amvrakikos.eu</a:t>
            </a:r>
            <a:endParaRPr lang="el-GR" altLang="el-GR" sz="2800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sz="2800" b="1" smtClean="0"/>
              <a:t>ΦΔ Χελμού - Βουραϊκού  </a:t>
            </a:r>
            <a:r>
              <a:rPr lang="en-US" altLang="el-GR" sz="2800" smtClean="0">
                <a:hlinkClick r:id="rId9"/>
              </a:rPr>
              <a:t>www.fdxv.upatras.gr</a:t>
            </a:r>
            <a:endParaRPr lang="el-GR" altLang="el-GR" sz="2800" b="1" smtClean="0"/>
          </a:p>
          <a:p>
            <a:pPr>
              <a:buFont typeface="Arial" panose="020B0604020202020204" pitchFamily="34" charset="0"/>
              <a:buNone/>
            </a:pPr>
            <a:r>
              <a:rPr lang="el-GR" altLang="el-GR" b="1" smtClean="0"/>
              <a:t> </a:t>
            </a:r>
            <a:r>
              <a:rPr lang="el-GR" altLang="el-GR" sz="2800" b="1" smtClean="0"/>
              <a:t>ΦΔ Ε.Θ.Π. Ζακύνθου </a:t>
            </a:r>
            <a:r>
              <a:rPr lang="en-US" altLang="el-GR" sz="2800" b="1" u="sng" smtClean="0">
                <a:solidFill>
                  <a:srgbClr val="004274"/>
                </a:solidFill>
              </a:rPr>
              <a:t>www.nmp-zak.org/</a:t>
            </a:r>
            <a:endParaRPr lang="el-GR" altLang="el-GR" sz="2800" b="1" u="sng" smtClean="0">
              <a:solidFill>
                <a:srgbClr val="004274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l-GR" altLang="el-GR" b="1" smtClean="0"/>
          </a:p>
        </p:txBody>
      </p:sp>
      <p:sp>
        <p:nvSpPr>
          <p:cNvPr id="4" name="3 - TextBox"/>
          <p:cNvSpPr txBox="1"/>
          <p:nvPr/>
        </p:nvSpPr>
        <p:spPr>
          <a:xfrm>
            <a:off x="7092950" y="6237288"/>
            <a:ext cx="1582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latin typeface="+mj-lt"/>
              </a:rPr>
              <a:t>Γιάννης Φερεντίνος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ferentinos\Επιφάνεια εργασίας\Greece_composite_NA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4 - TextBox"/>
          <p:cNvSpPr txBox="1">
            <a:spLocks noChangeArrowheads="1"/>
          </p:cNvSpPr>
          <p:nvPr/>
        </p:nvSpPr>
        <p:spPr bwMode="auto">
          <a:xfrm>
            <a:off x="3276600" y="1557338"/>
            <a:ext cx="1366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FFFF00"/>
                </a:solidFill>
                <a:latin typeface="Calibri" panose="020F0502020204030204" pitchFamily="34" charset="0"/>
              </a:rPr>
              <a:t>1</a:t>
            </a:r>
            <a:r>
              <a:rPr lang="en-US" altLang="el-GR">
                <a:latin typeface="Calibri" panose="020F0502020204030204" pitchFamily="34" charset="0"/>
              </a:rPr>
              <a:t> ;</a:t>
            </a:r>
            <a:r>
              <a:rPr lang="el-GR" altLang="el-GR">
                <a:solidFill>
                  <a:schemeClr val="bg1"/>
                </a:solidFill>
                <a:latin typeface="Calibri" panose="020F0502020204030204" pitchFamily="34" charset="0"/>
              </a:rPr>
              <a:t>Όλυμπος</a:t>
            </a:r>
          </a:p>
        </p:txBody>
      </p:sp>
      <p:sp>
        <p:nvSpPr>
          <p:cNvPr id="3076" name="4 - TextBox"/>
          <p:cNvSpPr txBox="1">
            <a:spLocks noChangeArrowheads="1"/>
          </p:cNvSpPr>
          <p:nvPr/>
        </p:nvSpPr>
        <p:spPr bwMode="auto">
          <a:xfrm>
            <a:off x="2987675" y="1773238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3077" name="Picture 5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628775"/>
            <a:ext cx="215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6338"/>
            <a:ext cx="2365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765175"/>
            <a:ext cx="1809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068638"/>
            <a:ext cx="2619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141663"/>
            <a:ext cx="231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2708275"/>
            <a:ext cx="217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2397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341438"/>
            <a:ext cx="2428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500438"/>
            <a:ext cx="1936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732463"/>
            <a:ext cx="215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765175"/>
            <a:ext cx="2508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5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44675"/>
            <a:ext cx="215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0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215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- TextBox"/>
          <p:cNvSpPr txBox="1"/>
          <p:nvPr/>
        </p:nvSpPr>
        <p:spPr>
          <a:xfrm>
            <a:off x="7164388" y="765175"/>
            <a:ext cx="14398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2</a:t>
            </a:r>
            <a:r>
              <a:rPr lang="el-GR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dirty="0">
                <a:solidFill>
                  <a:schemeClr val="bg1"/>
                </a:solidFill>
                <a:latin typeface="+mn-lt"/>
              </a:rPr>
              <a:t>Δαδιά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1476375" y="3284538"/>
            <a:ext cx="9350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7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Αίνος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4716463" y="5732463"/>
            <a:ext cx="15113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14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</a:t>
            </a:r>
            <a:r>
              <a:rPr lang="el-GR">
                <a:solidFill>
                  <a:schemeClr val="bg1"/>
                </a:solidFill>
                <a:latin typeface="+mj-lt"/>
              </a:rPr>
              <a:t>Σαμαριά - 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Λευκά Όρη</a:t>
            </a:r>
          </a:p>
        </p:txBody>
      </p:sp>
      <p:sp>
        <p:nvSpPr>
          <p:cNvPr id="21" name="20 - TextBox"/>
          <p:cNvSpPr txBox="1"/>
          <p:nvPr/>
        </p:nvSpPr>
        <p:spPr>
          <a:xfrm>
            <a:off x="4932363" y="3789363"/>
            <a:ext cx="1152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13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Σούνιο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3419475" y="3429000"/>
            <a:ext cx="1368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11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Πάρνηθα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4716463" y="2997200"/>
            <a:ext cx="16557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12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Σχινιάς - Μαραθώνας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1763713" y="3644900"/>
            <a:ext cx="12239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8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Χελμός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3132138" y="2636838"/>
            <a:ext cx="16557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10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Παρνασσός</a:t>
            </a:r>
          </a:p>
        </p:txBody>
      </p:sp>
      <p:sp>
        <p:nvSpPr>
          <p:cNvPr id="27" name="26 - TextBox"/>
          <p:cNvSpPr txBox="1"/>
          <p:nvPr/>
        </p:nvSpPr>
        <p:spPr>
          <a:xfrm>
            <a:off x="1908175" y="2781300"/>
            <a:ext cx="9350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9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Οίτη</a:t>
            </a:r>
          </a:p>
        </p:txBody>
      </p:sp>
      <p:sp>
        <p:nvSpPr>
          <p:cNvPr id="28" name="27 - TextBox"/>
          <p:cNvSpPr txBox="1"/>
          <p:nvPr/>
        </p:nvSpPr>
        <p:spPr>
          <a:xfrm>
            <a:off x="2195513" y="836613"/>
            <a:ext cx="12239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4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Πρέσπες</a:t>
            </a:r>
          </a:p>
        </p:txBody>
      </p:sp>
      <p:sp>
        <p:nvSpPr>
          <p:cNvPr id="29" name="28 - TextBox"/>
          <p:cNvSpPr txBox="1"/>
          <p:nvPr/>
        </p:nvSpPr>
        <p:spPr>
          <a:xfrm>
            <a:off x="2051050" y="1341438"/>
            <a:ext cx="15128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5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Β. Πίνδος</a:t>
            </a:r>
          </a:p>
        </p:txBody>
      </p:sp>
      <p:sp>
        <p:nvSpPr>
          <p:cNvPr id="30" name="29 - TextBox"/>
          <p:cNvSpPr txBox="1"/>
          <p:nvPr/>
        </p:nvSpPr>
        <p:spPr>
          <a:xfrm>
            <a:off x="971550" y="1773238"/>
            <a:ext cx="12239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6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Βίκου - Αώου</a:t>
            </a:r>
          </a:p>
        </p:txBody>
      </p:sp>
      <p:pic>
        <p:nvPicPr>
          <p:cNvPr id="3102" name="Picture 5" descr="C:\Documents and Settings\ferentinos\Επιφάνεια εργασίας\drzewo-150x1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215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- TextBox"/>
          <p:cNvSpPr txBox="1"/>
          <p:nvPr/>
        </p:nvSpPr>
        <p:spPr>
          <a:xfrm>
            <a:off x="5724525" y="404813"/>
            <a:ext cx="16557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3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Ορ. Ροδόπης</a:t>
            </a:r>
          </a:p>
        </p:txBody>
      </p:sp>
      <p:sp>
        <p:nvSpPr>
          <p:cNvPr id="33" name="32 - TextBox"/>
          <p:cNvSpPr txBox="1"/>
          <p:nvPr/>
        </p:nvSpPr>
        <p:spPr>
          <a:xfrm>
            <a:off x="3203575" y="333375"/>
            <a:ext cx="23050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chemeClr val="accent6"/>
                </a:solidFill>
                <a:latin typeface="+mj-lt"/>
              </a:rPr>
              <a:t>Εθνικά πάρκα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ferentinos\Επιφάνεια εργασίας\olymp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573463"/>
          </a:xfrm>
          <a:noFill/>
        </p:spPr>
      </p:pic>
      <p:pic>
        <p:nvPicPr>
          <p:cNvPr id="4101" name="Picture 5" descr="C:\Documents and Settings\ferentinos\Επιφάνεια εργασίας\olymp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:\Documents and Settings\ferentinos\Επιφάνεια εργασίας\ροδοπ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5720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Documents and Settings\ferentinos\Επιφάνεια εργασίας\τσακαλ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45720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C:\Documents and Settings\ferentinos\Επιφάνεια εργασίας\Μαυρόγυπας ολυμπο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00213"/>
            <a:ext cx="26860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- TextBox"/>
          <p:cNvSpPr txBox="1"/>
          <p:nvPr/>
        </p:nvSpPr>
        <p:spPr>
          <a:xfrm>
            <a:off x="1258888" y="260350"/>
            <a:ext cx="2305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+mj-lt"/>
              </a:rPr>
              <a:t>Όλυμπος</a:t>
            </a:r>
          </a:p>
        </p:txBody>
      </p:sp>
      <p:sp>
        <p:nvSpPr>
          <p:cNvPr id="2" name="12 - TextBox"/>
          <p:cNvSpPr txBox="1">
            <a:spLocks noChangeArrowheads="1"/>
          </p:cNvSpPr>
          <p:nvPr/>
        </p:nvSpPr>
        <p:spPr bwMode="auto">
          <a:xfrm>
            <a:off x="6019800" y="412750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4" name="13 - TextBox"/>
          <p:cNvSpPr txBox="1"/>
          <p:nvPr/>
        </p:nvSpPr>
        <p:spPr>
          <a:xfrm>
            <a:off x="6011863" y="333375"/>
            <a:ext cx="16557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+mj-lt"/>
              </a:rPr>
              <a:t>Όλυμπος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1116013" y="3860800"/>
            <a:ext cx="1584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+mj-lt"/>
              </a:rPr>
              <a:t>Ροδόπη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3492500" y="1773238"/>
            <a:ext cx="15843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Μαυρόγυπας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6804025" y="3716338"/>
            <a:ext cx="16557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atin typeface="+mj-lt"/>
              </a:rPr>
              <a:t>Τσακάλι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ferentinos\Επιφάνεια εργασίας\yapaetos_dadia_np_transpar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55451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Documents and Settings\ferentinos\Επιφάνεια εργασίας\forest-dadia-delta-evrou www i-live gr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48263" cy="3429000"/>
          </a:xfrm>
          <a:noFill/>
        </p:spPr>
      </p:pic>
      <p:pic>
        <p:nvPicPr>
          <p:cNvPr id="5127" name="Picture 7" descr="C:\Documents and Settings\ferentinos\Επιφάνεια εργασίας\β.πινδο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76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C:\Documents and Settings\ferentinos\Επιφάνεια εργασίας\ΟΙΤΗ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6434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C:\Documents and Settings\ferentinos\Επιφάνεια εργασίας\dave_be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89138"/>
            <a:ext cx="30480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- TextBox"/>
          <p:cNvSpPr txBox="1"/>
          <p:nvPr/>
        </p:nvSpPr>
        <p:spPr>
          <a:xfrm>
            <a:off x="1547813" y="2133600"/>
            <a:ext cx="16557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C00000"/>
                </a:solidFill>
                <a:latin typeface="+mj-lt"/>
              </a:rPr>
              <a:t>Δαδιά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7164388" y="188913"/>
            <a:ext cx="1511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Γυπαετός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1331913" y="3860800"/>
            <a:ext cx="1511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Β. Πίνδος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5435600" y="5373688"/>
            <a:ext cx="2016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Οίτη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Documents and Settings\ferentinos\Επιφάνεια εργασίας\χελμος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7538" cy="3284538"/>
          </a:xfrm>
          <a:noFill/>
        </p:spPr>
      </p:pic>
      <p:pic>
        <p:nvPicPr>
          <p:cNvPr id="12293" name="Picture 5" descr="C:\Documents and Settings\ferentinos\Επιφάνεια εργασίας\sama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9775"/>
            <a:ext cx="4427538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Documents and Settings\ferentinos\Επιφάνεια εργασίας\samari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C:\Documents and Settings\ferentinos\Επιφάνεια εργασίας\aloga ain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4716462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C:\Documents and Settings\ferentinos\Επιφάνεια εργασίας\βικος αωο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89138"/>
            <a:ext cx="33131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- TextBox"/>
          <p:cNvSpPr txBox="1"/>
          <p:nvPr/>
        </p:nvSpPr>
        <p:spPr>
          <a:xfrm>
            <a:off x="1979613" y="404813"/>
            <a:ext cx="1944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FF0000"/>
                </a:solidFill>
                <a:latin typeface="+mj-lt"/>
              </a:rPr>
              <a:t>Χελμός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1547813" y="6165850"/>
            <a:ext cx="1511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+mj-lt"/>
              </a:rPr>
              <a:t>Κρι κρι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5867400" y="476250"/>
            <a:ext cx="1800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Σαμαριά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6732588" y="36449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FFC000"/>
                </a:solidFill>
                <a:latin typeface="+mj-lt"/>
              </a:rPr>
              <a:t>Αίνος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3779838" y="3357563"/>
            <a:ext cx="15128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Βίκος -Αώος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ferentinos\Επιφάνεια εργασίας\souni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48000" cy="3284538"/>
          </a:xfrm>
          <a:noFill/>
        </p:spPr>
      </p:pic>
      <p:pic>
        <p:nvPicPr>
          <p:cNvPr id="9221" name="Picture 5" descr="C:\Documents and Settings\ferentinos\Επιφάνεια εργασίας\σχινι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Documents and Settings\ferentinos\Επιφάνεια εργασίας\[αρνηθ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0"/>
            <a:ext cx="474027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Documents and Settings\ferentinos\Επιφάνεια εργασίας\παρνασσο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13100"/>
            <a:ext cx="44275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C:\Documents and Settings\ferentinos\Επιφάνεια εργασίας\χελμο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266382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- TextBox"/>
          <p:cNvSpPr txBox="1"/>
          <p:nvPr/>
        </p:nvSpPr>
        <p:spPr>
          <a:xfrm>
            <a:off x="755650" y="260350"/>
            <a:ext cx="1584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+mj-lt"/>
              </a:rPr>
              <a:t>Σούνιο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476375" y="3500438"/>
            <a:ext cx="2159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Πάρνηθα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6084888" y="3429000"/>
            <a:ext cx="19431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+mj-lt"/>
              </a:rPr>
              <a:t>Παρνασσός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6516688" y="188913"/>
            <a:ext cx="15843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Σχινιάς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ferentinos\Επιφάνεια εργασίας\Greece_composite_NA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5" name="3 - TextBox"/>
          <p:cNvSpPr txBox="1">
            <a:spLocks noChangeArrowheads="1"/>
          </p:cNvSpPr>
          <p:nvPr/>
        </p:nvSpPr>
        <p:spPr bwMode="auto">
          <a:xfrm>
            <a:off x="6300788" y="908050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8196" name="Picture 4" descr="C:\Documents and Settings\ferentinos\Επιφάνεια εργασίας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20713"/>
            <a:ext cx="3603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C:\Documents and Settings\ferentinos\Επιφάνεια εργασίας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96975"/>
            <a:ext cx="3603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C:\Documents and Settings\ferentinos\Επιφάνεια εργασίας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3603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C:\Documents and Settings\ferentinos\Επιφάνεια εργασίας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6250"/>
            <a:ext cx="3603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C:\Documents and Settings\ferentinos\Επιφάνεια εργασίας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3603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C:\Documents and Settings\ferentinos\Επιφάνεια εργασίας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16338"/>
            <a:ext cx="3603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" descr="C:\Documents and Settings\ferentinos\Επιφάνεια εργασίας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97200"/>
            <a:ext cx="3603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" descr="C:\Documents and Settings\ferentinos\Επιφάνεια εργασίας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475"/>
            <a:ext cx="3603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4" descr="C:\Documents and Settings\ferentinos\Επιφάνεια εργασίας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4813"/>
            <a:ext cx="3603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4" descr="C:\Documents and Settings\ferentinos\Επιφάνεια εργασίας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4813"/>
            <a:ext cx="3603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- TextBox"/>
          <p:cNvSpPr txBox="1"/>
          <p:nvPr/>
        </p:nvSpPr>
        <p:spPr>
          <a:xfrm>
            <a:off x="6443663" y="1196975"/>
            <a:ext cx="18002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1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Δέλτα Έβρου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4284663" y="1412875"/>
            <a:ext cx="2016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5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Λ. Κορώνειας - Βόλβης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5148263" y="908050"/>
            <a:ext cx="13684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3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Δέλτα Νέστου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6300788" y="188913"/>
            <a:ext cx="1511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2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Βιστωνίδα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3995738" y="549275"/>
            <a:ext cx="13684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4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Λ. Κερκίνη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2700338" y="1628775"/>
            <a:ext cx="18002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7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Δέλτα Αξιού - Λουδία - Αλιάκμονα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0" y="1916113"/>
            <a:ext cx="18716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8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Λ. Αμβρακικού</a:t>
            </a:r>
          </a:p>
        </p:txBody>
      </p:sp>
      <p:sp>
        <p:nvSpPr>
          <p:cNvPr id="21" name="20 - TextBox"/>
          <p:cNvSpPr txBox="1"/>
          <p:nvPr/>
        </p:nvSpPr>
        <p:spPr>
          <a:xfrm>
            <a:off x="2339975" y="3789363"/>
            <a:ext cx="16557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10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Λ. Κοτυχίου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1908175" y="1125538"/>
            <a:ext cx="14398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6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Λ. Πρέσπες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2268538" y="2997200"/>
            <a:ext cx="20875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FFFF00"/>
                </a:solidFill>
                <a:latin typeface="+mj-lt"/>
              </a:rPr>
              <a:t>9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 Λ. Μεσολογγίου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4787900" y="4221163"/>
            <a:ext cx="23764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rgbClr val="FFC000"/>
                </a:solidFill>
                <a:latin typeface="+mj-lt"/>
              </a:rPr>
              <a:t>Ελληνικοί υγρότοποι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ferentinos\Επιφάνεια εργασίας\246_delta tou ebrou (3)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03800" cy="3644900"/>
          </a:xfrm>
          <a:noFill/>
        </p:spPr>
      </p:pic>
      <p:pic>
        <p:nvPicPr>
          <p:cNvPr id="7173" name="Picture 5" descr="C:\Documents and Settings\ferentinos\Επιφάνεια εργασίας\Vistonid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5364163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:\Documents and Settings\ferentinos\Επιφάνεια εργασίας\pelargoi νεστο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0"/>
            <a:ext cx="42481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Documents and Settings\ferentinos\Επιφάνεια εργασίας\environmental-protection-nestos-ri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4067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TextBox"/>
          <p:cNvSpPr txBox="1"/>
          <p:nvPr/>
        </p:nvSpPr>
        <p:spPr>
          <a:xfrm>
            <a:off x="1403350" y="476250"/>
            <a:ext cx="21605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Δέλτα Έβρου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227763" y="404813"/>
            <a:ext cx="1368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+mj-lt"/>
              </a:rPr>
              <a:t>Πελαργοί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258888" y="3789363"/>
            <a:ext cx="20891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Βιστωνίδα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6227763" y="4292600"/>
            <a:ext cx="16573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FF3399"/>
                </a:solidFill>
                <a:latin typeface="+mj-lt"/>
              </a:rPr>
              <a:t>Νέστος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ferentinos\Επιφάνεια εργασίας\volvi_425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3438" cy="3068638"/>
          </a:xfrm>
          <a:noFill/>
        </p:spPr>
      </p:pic>
      <p:pic>
        <p:nvPicPr>
          <p:cNvPr id="6150" name="Picture 6" descr="C:\Documents and Settings\ferentinos\Επιφάνεια εργασίας\πρεσπε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Documents and Settings\ferentinos\Επιφάνεια εργασίας\Λίμνη Κερκίνη - Μοναστήρ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C:\Documents and Settings\ferentinos\Επιφάνεια εργασίας\αμβρακικο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133600"/>
            <a:ext cx="33845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- TextBox"/>
          <p:cNvSpPr txBox="1"/>
          <p:nvPr/>
        </p:nvSpPr>
        <p:spPr>
          <a:xfrm>
            <a:off x="3492500" y="4149725"/>
            <a:ext cx="15843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Αμβρακικός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6156325" y="188913"/>
            <a:ext cx="1511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Πρέσπες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1042988" y="3573463"/>
            <a:ext cx="15843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Κερκίνη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1692275" y="260350"/>
            <a:ext cx="201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Βόλβη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232</Words>
  <Application>Microsoft Office PowerPoint</Application>
  <PresentationFormat>Προβολή στην οθόνη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Arial</vt:lpstr>
      <vt:lpstr>Calibri</vt:lpstr>
      <vt:lpstr>Θέμα του Office</vt:lpstr>
      <vt:lpstr>Εθνικά πάρκα, υγρότοποι  και θαλάσσια πάρκα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Ιστοσελίδες φορέων διαχείρισης προστατευόμενων περιοχών</vt:lpstr>
      <vt:lpstr>Ιστοσελίδες φορέων  διαχείρισης προστατευόμενων περιοχών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Εθνικά πάρκα , υγρότοποι  και εθνικά θαλάσσια πάρκα</dc:title>
  <dc:creator>ferentinos</dc:creator>
  <cp:lastModifiedBy>Admin</cp:lastModifiedBy>
  <cp:revision>49</cp:revision>
  <dcterms:created xsi:type="dcterms:W3CDTF">2012-03-08T21:45:37Z</dcterms:created>
  <dcterms:modified xsi:type="dcterms:W3CDTF">2017-01-22T12:58:31Z</dcterms:modified>
</cp:coreProperties>
</file>