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60" r:id="rId14"/>
    <p:sldId id="276" r:id="rId15"/>
    <p:sldId id="285" r:id="rId16"/>
    <p:sldId id="286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AEFC-C45E-4E21-AAAE-A781C09BAE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9303-546F-405A-A5D1-E10D8FD31049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57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B64-77C5-47FD-A263-6D3E158DD0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F065-246D-4FD4-A424-F47560DE2712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1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82F3-5494-4335-A17B-4F44F5F32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A9C8-6B85-49D9-9D11-9B8A498414D4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53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BAB8-276B-4DD8-B8F3-97F1135F37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29D1-DC79-47E5-9255-883697F8C9AA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47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BD452-670A-4F4A-98D7-CFE245FEEF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5928-AE19-4EF3-ACD0-9A9DE09F1689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98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9CB0-CA92-4242-A2A3-367E601435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BEA1-8CE4-4002-BD68-279494BB6F7C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33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AB49-0439-4947-9CD5-62B3BBF41A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9B36-1B3E-4895-A7D0-604F747DCF34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33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3B6B-2FE7-491F-A205-54C5BE45F3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C6FB-1EF0-426D-87E2-BCC9B6024C83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38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66DB-5A26-4C33-B08A-840560D720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8C96-3DC4-46CE-9F47-3C9577E03A85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6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695A-AF51-4049-95AA-1DABEB8E3D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D67A-84DC-4091-B95B-59B94B7D58F9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B646-F1F6-4D4C-A8AF-1A0C5ED85C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CC22-61E0-4991-902C-260C5B24CEAB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54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C0779-1DD3-42EF-BCC6-1BC3F16EBB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85137-3F3F-47F0-9339-BB04866BE7E4}" type="datetimeFigureOut">
              <a:rPr lang="el-GR"/>
              <a:pPr>
                <a:defRPr/>
              </a:pPr>
              <a:t>12/2/2017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 Μορφές Ενέργειας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Διαχείριση Φυσικών Πόρων – Α’ &amp; Β’ Λυκείου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9.2.3 Πετρέλαιο</a:t>
            </a:r>
            <a:endParaRPr lang="el-GR" dirty="0"/>
          </a:p>
        </p:txBody>
      </p:sp>
      <p:pic>
        <p:nvPicPr>
          <p:cNvPr id="50178" name="Picture 2" descr="http://www.solarnavigator.net/images/oil_producing_countries_worl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9684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9.2.3 Πετρέλαιο – Διύλιση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Αργό πετρέλαιο </a:t>
            </a:r>
            <a:r>
              <a:rPr lang="el-GR" dirty="0" smtClean="0">
                <a:sym typeface="Wingdings" panose="05000000000000000000" pitchFamily="2" charset="2"/>
              </a:rPr>
              <a:t> θέρμανση  απόσταξη  </a:t>
            </a:r>
            <a:r>
              <a:rPr lang="el-GR" i="1" dirty="0" smtClean="0">
                <a:sym typeface="Wingdings" panose="05000000000000000000" pitchFamily="2" charset="2"/>
              </a:rPr>
              <a:t>ΔΙΑΧΩΡΙΣΜΟΣ ΣΥΣΤΑΤΙΚΩΝ ΑΝΑΛΟΓΩΣ ΜΕ ΣΗΜΕΙΟ ΖΕΣΗΣ</a:t>
            </a:r>
            <a:endParaRPr lang="el-GR" dirty="0"/>
          </a:p>
        </p:txBody>
      </p:sp>
      <p:pic>
        <p:nvPicPr>
          <p:cNvPr id="7" name="Picture 4" descr="http://ozoirosmathitis.files.wordpress.com/2011/04/jp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832648" cy="43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9.2.3 Πετρέλαιο – Κλάσματα διύλισης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Βενζίνη (35-200</a:t>
            </a:r>
            <a:r>
              <a:rPr lang="en-US" b="1" u="sng" baseline="30000" dirty="0" smtClean="0"/>
              <a:t> </a:t>
            </a:r>
            <a:r>
              <a:rPr lang="en-US" b="1" u="sng" baseline="30000" dirty="0" err="1" smtClean="0"/>
              <a:t>o</a:t>
            </a:r>
            <a:r>
              <a:rPr lang="en-US" b="1" u="sng" dirty="0" err="1" smtClean="0"/>
              <a:t>C</a:t>
            </a:r>
            <a:r>
              <a:rPr lang="el-GR" b="1" u="sng" dirty="0" smtClean="0"/>
              <a:t>)</a:t>
            </a:r>
          </a:p>
          <a:p>
            <a:pPr lvl="1"/>
            <a:r>
              <a:rPr lang="el-GR" dirty="0" smtClean="0"/>
              <a:t>Ανώτερα κλάσματα</a:t>
            </a:r>
          </a:p>
          <a:p>
            <a:pPr lvl="1"/>
            <a:r>
              <a:rPr lang="el-GR" dirty="0"/>
              <a:t>Λ</a:t>
            </a:r>
            <a:r>
              <a:rPr lang="el-GR" dirty="0" smtClean="0"/>
              <a:t>ίγα άτομα </a:t>
            </a:r>
            <a:r>
              <a:rPr lang="en-US" dirty="0" smtClean="0"/>
              <a:t>C</a:t>
            </a:r>
            <a:endParaRPr lang="el-GR" dirty="0"/>
          </a:p>
          <a:p>
            <a:pPr lvl="1"/>
            <a:r>
              <a:rPr lang="el-GR" dirty="0" smtClean="0"/>
              <a:t>Βενζινοκινητήρες αυτοκινήτων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Κηροζίνη/Φωτιστικό πετρέλαιο (150-300</a:t>
            </a:r>
            <a:r>
              <a:rPr lang="en-US" b="1" u="sng" baseline="30000" dirty="0" smtClean="0"/>
              <a:t> </a:t>
            </a:r>
            <a:r>
              <a:rPr lang="en-US" b="1" u="sng" baseline="30000" dirty="0" err="1" smtClean="0"/>
              <a:t>o</a:t>
            </a:r>
            <a:r>
              <a:rPr lang="en-US" b="1" u="sng" dirty="0" err="1" smtClean="0"/>
              <a:t>C</a:t>
            </a:r>
            <a:r>
              <a:rPr lang="el-GR" b="1" u="sng" dirty="0" smtClean="0"/>
              <a:t>)</a:t>
            </a:r>
          </a:p>
          <a:p>
            <a:pPr lvl="1"/>
            <a:r>
              <a:rPr lang="el-GR" dirty="0" smtClean="0"/>
              <a:t>Φωτιστικό μέσο</a:t>
            </a:r>
          </a:p>
          <a:p>
            <a:pPr lvl="1"/>
            <a:r>
              <a:rPr lang="el-GR" dirty="0" smtClean="0"/>
              <a:t>Θερμαντικό μέσο</a:t>
            </a:r>
          </a:p>
          <a:p>
            <a:pPr lvl="1"/>
            <a:r>
              <a:rPr lang="el-GR" dirty="0" smtClean="0"/>
              <a:t>Κίνηση</a:t>
            </a:r>
          </a:p>
          <a:p>
            <a:pPr lvl="1"/>
            <a:r>
              <a:rPr lang="el-GR" dirty="0" smtClean="0"/>
              <a:t>Διαλυτικό μέσο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Πετρέλαιο </a:t>
            </a:r>
            <a:r>
              <a:rPr lang="en-US" b="1" u="sng" dirty="0" smtClean="0"/>
              <a:t>DIESEL</a:t>
            </a:r>
            <a:r>
              <a:rPr lang="el-GR" b="1" u="sng" dirty="0" smtClean="0"/>
              <a:t>/</a:t>
            </a:r>
            <a:r>
              <a:rPr lang="el-GR" b="1" u="sng" dirty="0" err="1" smtClean="0"/>
              <a:t>αεριέλαιο</a:t>
            </a:r>
            <a:r>
              <a:rPr lang="el-GR" b="1" u="sng" dirty="0" smtClean="0"/>
              <a:t>/πετρέλαιο εσωτερικής καύσης</a:t>
            </a:r>
          </a:p>
          <a:p>
            <a:pPr lvl="1"/>
            <a:r>
              <a:rPr lang="el-GR" dirty="0" smtClean="0"/>
              <a:t>Υψηλή θερμογόνος δύναμη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Πετρέλαιο εξωτερικής καύσης (&lt;380</a:t>
            </a:r>
            <a:r>
              <a:rPr lang="en-US" b="1" u="sng" baseline="30000" dirty="0" err="1" smtClean="0"/>
              <a:t>o</a:t>
            </a:r>
            <a:r>
              <a:rPr lang="en-US" b="1" u="sng" dirty="0" err="1" smtClean="0"/>
              <a:t>C</a:t>
            </a:r>
            <a:r>
              <a:rPr lang="en-US" b="1" u="sng" dirty="0" smtClean="0"/>
              <a:t>)</a:t>
            </a:r>
            <a:endParaRPr lang="el-GR" b="1" u="sng" dirty="0"/>
          </a:p>
          <a:p>
            <a:pPr lvl="1"/>
            <a:r>
              <a:rPr lang="el-GR" dirty="0" smtClean="0"/>
              <a:t>Βιομηχανίες, εργοστάσια, πλοία, τρένα</a:t>
            </a:r>
          </a:p>
        </p:txBody>
      </p:sp>
      <p:pic>
        <p:nvPicPr>
          <p:cNvPr id="52226" name="Picture 2" descr="http://portaldedicas.com.br/wp-content/uploads/2013/10/gasolina-aditivada-ou-gasolina-com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://www.oletimer.net/wp-content/uploads/2010/10/kerosene-l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2632"/>
            <a:ext cx="1080120" cy="15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://static-enet.toolip.gr/resources/2010-02/hgetimgoracaqsabrk-thumb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5" y="3522577"/>
            <a:ext cx="1835249" cy="13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http://content-mcdn.ethnos.gr/filesystem/images/20100621/low/assets_LARGE_t_420_13541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68" y="5373215"/>
            <a:ext cx="1013194" cy="14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9.2.4 Καύσιμα αέρια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Φυσικό αέριο/</a:t>
            </a:r>
            <a:r>
              <a:rPr lang="el-GR" dirty="0" err="1" smtClean="0">
                <a:sym typeface="Wingdings" panose="05000000000000000000" pitchFamily="2" charset="2"/>
              </a:rPr>
              <a:t>Γαιαέριο</a:t>
            </a:r>
            <a:endParaRPr lang="el-GR" dirty="0" smtClean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Φωταέριο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Υγραέριο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Υδαταέριο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Ανθρακαέριο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Αέρια υψικαμίνων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Βιοαέριο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Ακετυλένιο/</a:t>
            </a:r>
            <a:r>
              <a:rPr lang="el-GR" dirty="0" err="1" smtClean="0">
                <a:sym typeface="Wingdings" panose="05000000000000000000" pitchFamily="2" charset="2"/>
              </a:rPr>
              <a:t>Ασετυλίνη</a:t>
            </a:r>
            <a:endParaRPr lang="el-GR" dirty="0"/>
          </a:p>
        </p:txBody>
      </p:sp>
      <p:pic>
        <p:nvPicPr>
          <p:cNvPr id="7174" name="Picture 6" descr="http://www.aenaos-energy.gr/images/329-Natural_Gas_Trading_Strate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ενέργειες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Ενέργεια ποταμών</a:t>
            </a:r>
          </a:p>
          <a:p>
            <a:r>
              <a:rPr lang="el-GR" dirty="0" smtClean="0"/>
              <a:t>Ενέργεια κυμάτων</a:t>
            </a:r>
          </a:p>
          <a:p>
            <a:r>
              <a:rPr lang="el-GR" dirty="0" smtClean="0"/>
              <a:t>Ενέργεια παλιρροιών</a:t>
            </a:r>
          </a:p>
          <a:p>
            <a:r>
              <a:rPr lang="el-GR" dirty="0" smtClean="0"/>
              <a:t>Ηλιακή ενέργεια</a:t>
            </a:r>
          </a:p>
          <a:p>
            <a:r>
              <a:rPr lang="el-GR" dirty="0" smtClean="0"/>
              <a:t>Αιολική ενέργεια</a:t>
            </a:r>
          </a:p>
          <a:p>
            <a:r>
              <a:rPr lang="el-GR" dirty="0" smtClean="0"/>
              <a:t>Γεωθερμική ενέργεια</a:t>
            </a:r>
          </a:p>
          <a:p>
            <a:r>
              <a:rPr lang="el-GR" dirty="0" smtClean="0"/>
              <a:t>Θερμική ενέργεια ωκεανών</a:t>
            </a:r>
          </a:p>
          <a:p>
            <a:r>
              <a:rPr lang="el-GR" dirty="0" smtClean="0"/>
              <a:t>Ώσμωση</a:t>
            </a:r>
          </a:p>
          <a:p>
            <a:r>
              <a:rPr lang="el-GR" dirty="0" smtClean="0"/>
              <a:t>Πυρηνική ενέργεια</a:t>
            </a:r>
          </a:p>
        </p:txBody>
      </p:sp>
      <p:pic>
        <p:nvPicPr>
          <p:cNvPr id="4" name="Picture 5" descr="http://users.sch.gr/kpara/ape2009_10/images/clyde_hydro_2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16" y="36"/>
            <a:ext cx="1439862" cy="144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energias.bienescomunes.org/wp-content/uploads/2012/10/1073x622xsistema-pelamis.jpg.pagespeed.ic.BEfXLyIZu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119"/>
            <a:ext cx="2348701" cy="136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darvill.clara.net/altenerg/images/tid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9" y="1772816"/>
            <a:ext cx="1518493" cy="1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naftemporiki.gr/fu/p/330570/638/330/0x00000000004cec9a/2/bretania-fthina-iliaka-kuttara-sta-epomena-5-10-xron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07" y="1917055"/>
            <a:ext cx="306412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econews.gr/wp-content/uploads/2009/04/wind-power-300x2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50" y="3762423"/>
            <a:ext cx="2039418" cy="14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www.mimages.co.za/files/imagecache/watermark/files/CABAA-IBHBB-DAEIE-EE_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2423"/>
            <a:ext cx="2242428" cy="14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http://www.cie.org.cy/sxoliko/menus/content%20pics/menu2-3-5_clip_image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39" y="5301208"/>
            <a:ext cx="1454621" cy="15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exergy.se/goran/cng/alten/proj/97/o/Image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2" y="5290085"/>
            <a:ext cx="1607370" cy="14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www.garyfallidou.org/energeia4/level_1/images/fiss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13058"/>
            <a:ext cx="2421278" cy="14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φωτοβολταϊκά</a:t>
            </a:r>
            <a:r>
              <a:rPr lang="el-GR" dirty="0" smtClean="0"/>
              <a:t> συστήματα επιβαρύνουν το περιβάλλον;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l-GR" dirty="0"/>
              <a:t>Τα </a:t>
            </a:r>
            <a:r>
              <a:rPr lang="el-GR" dirty="0" err="1"/>
              <a:t>φωτοβολταϊκά</a:t>
            </a:r>
            <a:r>
              <a:rPr lang="el-GR" dirty="0"/>
              <a:t> συστήματα δεν επιβαρύνουν το περιβάλλον. </a:t>
            </a:r>
            <a:endParaRPr lang="el-GR" dirty="0" smtClean="0"/>
          </a:p>
          <a:p>
            <a:pPr marL="114300" indent="0">
              <a:buNone/>
            </a:pPr>
            <a:r>
              <a:rPr lang="el-GR" dirty="0" smtClean="0"/>
              <a:t>Ενδεικτικά</a:t>
            </a:r>
            <a:r>
              <a:rPr lang="el-GR" dirty="0"/>
              <a:t>, δεν </a:t>
            </a:r>
            <a:r>
              <a:rPr lang="el-GR" dirty="0" smtClean="0"/>
              <a:t>απαιτούνται:</a:t>
            </a:r>
          </a:p>
          <a:p>
            <a:r>
              <a:rPr lang="el-GR" dirty="0" smtClean="0"/>
              <a:t> </a:t>
            </a:r>
            <a:r>
              <a:rPr lang="el-GR" dirty="0"/>
              <a:t>καύσιμα,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παράγονται καυσαέρια,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έχουμε ηχορύπανση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7" name="Picture 10" descr="http://www.naftemporiki.gr/fu/p/330570/638/330/0x00000000004cec9a/2/bretania-fthina-iliaka-kuttara-sta-epomena-5-10-xr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06412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l-GR" dirty="0" smtClean="0"/>
              <a:t>Τα φ/β συστήματα στην Ελλάδα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" y="1600200"/>
            <a:ext cx="5050904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dirty="0"/>
              <a:t>Στην Ελλάδα τα τελευταία χρόνια έχουν εγκατασταθεί πολλά </a:t>
            </a:r>
            <a:r>
              <a:rPr lang="el-GR" dirty="0" err="1"/>
              <a:t>φωτοβολταϊκά</a:t>
            </a:r>
            <a:r>
              <a:rPr lang="el-GR" dirty="0"/>
              <a:t> πάρκα για την παραγωγή ηλεκτρικής </a:t>
            </a:r>
            <a:r>
              <a:rPr lang="el-GR" dirty="0" smtClean="0"/>
              <a:t>ενέργειας.</a:t>
            </a:r>
          </a:p>
          <a:p>
            <a:pPr>
              <a:spcAft>
                <a:spcPts val="1200"/>
              </a:spcAft>
            </a:pPr>
            <a:r>
              <a:rPr lang="el-GR" dirty="0"/>
              <a:t>τα </a:t>
            </a:r>
            <a:r>
              <a:rPr lang="el-GR" dirty="0" smtClean="0"/>
              <a:t>πλεονεκτήματα </a:t>
            </a:r>
            <a:r>
              <a:rPr lang="el-GR" dirty="0"/>
              <a:t>είναι περισσότερα από τα μειονεκτήματα.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μελέτη </a:t>
            </a:r>
            <a:r>
              <a:rPr lang="el-GR" dirty="0" smtClean="0"/>
              <a:t>είχε </a:t>
            </a:r>
            <a:r>
              <a:rPr lang="el-GR" dirty="0"/>
              <a:t>αρχίσει από τη δεκαετία του ’80. </a:t>
            </a:r>
            <a:endParaRPr lang="el-GR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988840"/>
            <a:ext cx="3455809" cy="47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9.1 Εισαγωγή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Αύξηση πληθυσμού + Άνοδος βιοτικού επιπέδου </a:t>
            </a:r>
            <a:r>
              <a:rPr lang="el-GR" dirty="0" smtClean="0">
                <a:sym typeface="Wingdings" panose="05000000000000000000" pitchFamily="2" charset="2"/>
              </a:rPr>
              <a:t> ΕΝΕΡΓΕΙΑ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Πώς;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Ορυκτά καύσιμα (πετρέλαιο – άνθρακας – φυσικό αέριο)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ym typeface="Wingdings" panose="05000000000000000000" pitchFamily="2" charset="2"/>
              </a:rPr>
              <a:t>Πυρηνική ενέργεια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Υδροηλεκτρική ενέργεια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Ηλιακή ενέργεια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Αιολική ενέργεια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Γεωθερμική ενέργεια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Ανανεώσιμες – Μη ανανεώσιμες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Προβλήματα;</a:t>
            </a:r>
          </a:p>
          <a:p>
            <a:pPr marL="86868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Εξάντληση πόρων</a:t>
            </a:r>
          </a:p>
          <a:p>
            <a:pPr marL="86868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Ρύπανση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Λύση </a:t>
            </a:r>
            <a:r>
              <a:rPr lang="el-GR" dirty="0" smtClean="0">
                <a:sym typeface="Wingdings" panose="05000000000000000000" pitchFamily="2" charset="2"/>
              </a:rPr>
              <a:t> Α.Π.Ε.</a:t>
            </a:r>
            <a:endParaRPr lang="el-GR" dirty="0" smtClean="0"/>
          </a:p>
        </p:txBody>
      </p:sp>
      <p:pic>
        <p:nvPicPr>
          <p:cNvPr id="3076" name="Picture 5" descr="http://2.bp.blogspot.com/_kA7kMyqgeQI/TKzez7j7JaI/AAAAAAAAAkg/dz5noEGC4xQ/s640/scienc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705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9.1 Εισαγωγή</a:t>
            </a:r>
            <a:endParaRPr lang="el-GR" dirty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Δημιουργία </a:t>
            </a:r>
            <a:r>
              <a:rPr lang="el-GR" altLang="el-GR" smtClean="0">
                <a:sym typeface="Wingdings" pitchFamily="2" charset="2"/>
              </a:rPr>
              <a:t></a:t>
            </a:r>
            <a:r>
              <a:rPr lang="el-GR" altLang="el-GR" smtClean="0"/>
              <a:t> Μεταφορά – Αποθήκευση Ενέργειας</a:t>
            </a:r>
          </a:p>
          <a:p>
            <a:pPr eaLnBrk="1" hangingPunct="1"/>
            <a:r>
              <a:rPr lang="el-GR" altLang="el-GR" smtClean="0"/>
              <a:t>Πρωτογενείς μορφές ενέργειας </a:t>
            </a:r>
            <a:r>
              <a:rPr lang="el-GR" altLang="el-GR" smtClean="0">
                <a:sym typeface="Wingdings" pitchFamily="2" charset="2"/>
              </a:rPr>
              <a:t> Δευτερογενείς</a:t>
            </a:r>
          </a:p>
          <a:p>
            <a:pPr eaLnBrk="1" hangingPunct="1"/>
            <a:r>
              <a:rPr lang="el-GR" altLang="el-GR" i="1" smtClean="0">
                <a:sym typeface="Wingdings" pitchFamily="2" charset="2"/>
              </a:rPr>
              <a:t>Θα δούμε: Π.Μ.Ε.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Καύσιμα (Βιομάζα – Γαιαέριο)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Ενέργεια ποταμών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Ενέργεια κυμάτων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Ενέργεια παλιρροιών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Ηλιακή ενέργεια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Αιολική ενέργεια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Γεωθερμική ενέργεια</a:t>
            </a:r>
          </a:p>
        </p:txBody>
      </p:sp>
      <p:pic>
        <p:nvPicPr>
          <p:cNvPr id="4100" name="Picture 5" descr="http://www.electrologos.gr/assets/photos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4381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9.2.1 Καύσιμα – Βιομάζα</a:t>
            </a:r>
            <a:endParaRPr lang="el-GR" dirty="0"/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Καύση </a:t>
            </a:r>
            <a:r>
              <a:rPr lang="el-GR" altLang="el-GR" smtClean="0">
                <a:sym typeface="Wingdings" pitchFamily="2" charset="2"/>
              </a:rPr>
              <a:t> ενέργεια (θερμότητα)</a:t>
            </a:r>
          </a:p>
          <a:p>
            <a:pPr eaLnBrk="1" hangingPunct="1"/>
            <a:r>
              <a:rPr lang="el-GR" altLang="el-GR" b="1" u="sng" smtClean="0">
                <a:sym typeface="Wingdings" pitchFamily="2" charset="2"/>
              </a:rPr>
              <a:t>Βιομάζα</a:t>
            </a:r>
            <a:r>
              <a:rPr lang="el-GR" altLang="el-GR" smtClean="0">
                <a:sym typeface="Wingdings" pitchFamily="2" charset="2"/>
              </a:rPr>
              <a:t>: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Υποπροϊόντα &amp; κατάλοιπα φυτικής/ζωικής/δασικής/αλιευτικής παραγωγής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Υποπροϊόντα βιομηχανικής επεξεργασίας τους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Αστικά λύματα &amp; σκουπίδια</a:t>
            </a:r>
          </a:p>
          <a:p>
            <a:pPr lvl="1" eaLnBrk="1" hangingPunct="1"/>
            <a:r>
              <a:rPr lang="el-GR" altLang="el-GR" smtClean="0"/>
              <a:t>Ενεργειακές καλλιέργειες</a:t>
            </a:r>
          </a:p>
          <a:p>
            <a:pPr eaLnBrk="1" hangingPunct="1"/>
            <a:r>
              <a:rPr lang="el-GR" altLang="el-GR" smtClean="0"/>
              <a:t>Ανεξάντλητη πηγή ενέργειας</a:t>
            </a:r>
          </a:p>
          <a:p>
            <a:pPr eaLnBrk="1" hangingPunct="1"/>
            <a:r>
              <a:rPr lang="el-GR" altLang="el-GR" smtClean="0"/>
              <a:t>Δεν προκύπτει </a:t>
            </a:r>
            <a:r>
              <a:rPr lang="en-US" altLang="el-GR" smtClean="0"/>
              <a:t>SO</a:t>
            </a:r>
            <a:r>
              <a:rPr lang="en-US" altLang="el-GR" baseline="-25000" smtClean="0"/>
              <a:t>2</a:t>
            </a:r>
            <a:r>
              <a:rPr lang="en-US" altLang="el-GR" smtClean="0"/>
              <a:t> &amp; </a:t>
            </a:r>
            <a:r>
              <a:rPr lang="el-GR" altLang="el-GR" smtClean="0"/>
              <a:t>μεγάλες ποσότητες </a:t>
            </a:r>
            <a:r>
              <a:rPr lang="es-ES" altLang="el-GR" smtClean="0"/>
              <a:t>CO</a:t>
            </a:r>
            <a:r>
              <a:rPr lang="es-ES" altLang="el-GR" baseline="-25000" smtClean="0"/>
              <a:t>2</a:t>
            </a:r>
            <a:endParaRPr lang="el-GR" altLang="el-GR" baseline="-25000" smtClean="0"/>
          </a:p>
          <a:p>
            <a:pPr eaLnBrk="1" hangingPunct="1"/>
            <a:r>
              <a:rPr lang="el-GR" altLang="el-GR" b="1" u="sng" smtClean="0"/>
              <a:t>Διαδικασία</a:t>
            </a:r>
            <a:r>
              <a:rPr lang="el-GR" altLang="el-GR" smtClean="0"/>
              <a:t>: Πυρόλυση – Αεριοποίηση – Καύση – Ζύμωση</a:t>
            </a:r>
          </a:p>
          <a:p>
            <a:pPr lvl="1" eaLnBrk="1" hangingPunct="1"/>
            <a:r>
              <a:rPr lang="el-GR" altLang="el-GR" smtClean="0"/>
              <a:t>Ενέργεια (</a:t>
            </a:r>
            <a:r>
              <a:rPr lang="el-GR" altLang="el-GR" smtClean="0">
                <a:sym typeface="Wingdings" pitchFamily="2" charset="2"/>
              </a:rPr>
              <a:t>θερμότητα)  Χρήση για θέρμανση/ηλ. ενέργεια</a:t>
            </a:r>
          </a:p>
        </p:txBody>
      </p:sp>
      <p:sp>
        <p:nvSpPr>
          <p:cNvPr id="5124" name="AutoShape 5" descr="data:image/jpeg;base64,/9j/4AAQSkZJRgABAQAAAQABAAD/2wCEAAkGBxQQEhQUEBQUFRUWFBUXGBgWGRgYFBYaFhUWHBUXFxgdHCggGB4lGxUXITIhJiorLi4uGB8zODMsNygtLisBCgoKDg0OGhAQGywkICUtLCwsLy80LCwvLCwtLCwsLCwsLCwsLCwsLCwsLCwsLCwsLCwsLCwsLCwsLCwsLCwsLP/AABEIALQBFwMBEQACEQEDEQH/xAAbAAACAwEBAQAAAAAAAAAAAAACAwEEBQYHAP/EAD8QAAIBAgQEBAQDBgQFBQAAAAECEQADBBIhMQUiQVEGE2FxMoGRoUJSYhQjgrHB0QczcvBDkqKy4RUWU8Px/8QAGgEAAwEBAQEAAAAAAAAAAAAAAAECAwQFBv/EADcRAAIBAgQDBgcAAQMEAwAAAAABAgMRBBIhMUFRYRNxgZHB8AUUIqGx0eEyFUJSIzPS8QZDcv/aAAwDAQACEQMRAD8A9xoAE0gIpACaQgTSAg0gBNIATSYAmkIE1IAmkABqQBNSABqWALVIAGpYgDUgAalgQKQgxVoYa1SAYKtDDFUAYqkAYqkAQqgDFMAUxCkgZhJ2B0YxM6HXofpVIMyG5hpqNdvX2+lMYYqgCFMAhTGTQAVMCaYH1AAmkBFIATSEDSAg0gKd/F5WKhSSADuANZj+Vawo5o3uYTrZZZUhH/qDHZV/5yf5JWnyy5/b+mfzMv8AivN/obh8QWJBWCADvI1mNYHY9Kwq0siTve5rTq5201a3v0HGsDUE0gANSAJqQANSwBNSABqWIA1LAA1LAgUhBirQxgqkAYq0MMVSAMVSAMVSArY3Gi2NILRoCYWTOWT0kggeunWmROeUrrhLr6kqOZWgg5SQGGYrMiQVaCdGX50yMsnv79/krqto3YDn8QjQMjFr7FjI2UyNDvE9KfEm0c2/vUscJRFZIcEfvMoCMnMcgJynpECZ/F604lU0k1rz6G1auBhKmR39jH9KtG6dxgqgCFMZNABCmBNMD40ACaQEUgBNIQJpAQaQGfd/zj/ot/8Adcrpp/8Aa8X+Ecsv+94L8si3YCzAiSSfc07l2uKugxdKEg8iyBJECdvZ/wD9rHEPSK7/AH9iYrWTXRevqVmxt5QDkbKLeY5gSxMsIkAR+ExEwdprlKzzXDgOs8VRgS0pzFYbupg7dtJOwka0ilVi99C6aRoAakADUsAWqQANSxAGpAA1LAgUhBirQw1qkAwVaGGKpAGKpARfDFT5ZAboWEj5iqFK9tDMwmFFkJmX95zZVPwkyTlQzAaIjXUCSJ2aMYxUUrrX3sW+FG4WckcjEss6EEsdANwIiZghpqkVTzXbe3v33mLguPWL74ophr7tZIZ+QZjKBCFViCGjPK9cpOsinYrJFtu3vY+8FY4cQstc8prQRmUHzC4dykM2VtQMrLudST2p2Eqaa0OhwvDjbuDK0WlUBUUkDaDmWIMklp3mPm0tRxp5XpsaQqzQIUxk0AFTAmmB9QAJpARSAE0hAmkBBpAVcRYJYMhExBB2IBkajbc9961hUSWVmU4NyzR3FWnLekaMI5gfr94rVpL0JjJvpz5oAqgJi4VJMnm6wB8J02A6UWbWsb++aJagm7Ss319Hp9gbt9kBbMrqASdIaBvqNCfSBU9hGbsrp/b9/cUqsoJyuml5/r7E47DB4YCXXVdSASCDB7iQN+1cBvON9eJn8Oe5bc23DNMEknRZG+syTEnWJOgpGVNyi8r9++P2NQ1JuAalgC1SABqWIA0mABqGBApCDFWhjBVIAxVoYYqkAYqkB9cfKpIBJAJgbmBsKoTdkZllfPumZChVzq0wZDQAJ01htQG0B60zFfXL379QfGV50wpNt2tnOi5kMNBO01rBXZ0Hng4LetlroxNwFzL6nM0T8WupEnWtMhOUs+C1exirSW7twW3ugMgMWzKtuus6Lv6ClkyoIQynropFBCmAQpjJoAKmBNMD6gATSAikAJpCBNICDSAXccCmotickilm/eNHUK2vfVY9iF+VdMVaCv1Xr6mF/rduj9PQPMG3X6gGizWzHdS3X4K2KE/u1AGZWk9hoDHc8wrSDt9T4e/Qxqq//TS3T8tvUteYK4HQkjp7RGLx7xIuFOXycReaM0WrTMoHdn+EbdyaujhXV1zJd79NwlO3Az7PFsViEV08nDKYMODeeCJGodVUwRoa7FgKUXaV5d2n7OaWKWyDuPjAAbeIsORuHskKf4luSv0NHydB7prx/aF80W+FcXN0m3eTyryiSs5kdfz23/Es7jQiRI1E+fisI6P1J3jz9GdFOqp7Gka4WaAGpAA1LAgUhBirQytxPiIsKDlZ3YwiLGZz2E6ADcsdBXTh8PKtLKvF8iZzUVdmZauYtpa7fs2R0S2mcr73HME+yivXWCoJWSb73b7L9nK8UfLi8QksuKs3gASVa2oJ/iW4AvuRTeCpP/a14/tCWKC4N4tN5gtzC4hOcpnRTds5g2U86iQJ6xFc1bAqntNPpszphUzcDqhXEjUJRVAeZePuIYhcallrq+SwVgqjpnOUPJPNIIzCJB2rSG5Ll9Vi9jPh125/+010FnPu7Ioa0SrreVlPqoJE/wAvnSA9d4RjxiLSXQMuYAwYJEiRt6EH51lawF0UwCFMZNABCmBNMD6gATSAikAJpCBNIBV65AqoxuyZysiqtbMxiLu2WDZ01kAEHSYmIPfU6H7dajNWyyFKnLNmj5C/2gDRuU/q01PY7H5VeRvVa9xn2ijpLTv0/nkRnDXRBmFcGNQJKESem21DTVPXp6iupVdOCfoONZmjM7xHwt8Xa8lbptIxHmFRLMkGUUzCyYk66SI1rmo1VRqOTV2tu/mbNZo2K/D/AAnhLChVso8dbo8xvU80gfKKVXG16ju5Nd2n4BU4rgMxXh7DtqttbT9HsgW3HzUc3s0j0qYYytB/5X6PVClThJWaOS4jxFrNzJcI86xcDIw0FwRI0/DnTMpHefSvfpwhiqF1xVu5/wAZ4lWpLCYhcY7+F7PyOw4VxBcTaW6iuqsWgOAGIViJgExMV8xXoujNwk9VyPcjJSSaHWbodVZdmAI+dYMaaaugXuAED80x6wJ/lP0qWF0SKkZLkgEgSQCQO/pWkdXqBwV7xMt2414KQWRUtI5AKqSPiMkLmuNqeyr2r67C4L5ejaT5t298jwcTiZVq6pwWl7X68fI67AcAtiGvhb93cs4zKp7W1OiD217k14NfHVKjeV2XJevM9mnQjTVkXMVwTD3RFyxab1yKGHswEj5Gs6eIqwd4yfmaOKe6Kfh/w0uBuObFx/Jcf5LcwVwRDK0yNJBBmdNdK3r4t14rOvqXHp1QowyvQ6EVzIsxfEXiNMJYuXAM5UAD8uZiFWT2kjaqQPRXPEuIcVa8zXLjFnYyWO8/09I2gU1F3OVxblc9CR2bD22uAq5QlgdDLIf5z966Kc4zjmi7nXZrcwrrEqVX4s4YDqYViY+lUB3fgvigGFQgZgT3iIAWBptCis5bjsdNY4ojaGVPrt9aQWNAVQE0AEKYE0wPqABNICKQAmkIE0gF3bQbeqjNxJlBSEmxG1Uql9ycltiFNUCYRqbopim00GlWtTN6EIs1lVqOOiCEU9WSa5DUE1IAGpYHDeL/AAT5oe5hGyOWNxrbHkdurA7q3psfTevXwfxV00oVdYra26/ZyVMLBzdVL6rW8B2N4smFw+GTDsGyoojqVNkhWP8AEQflXk1ZupOU3xdzKtiVCMcmv6sYWH4/eS15SwBkCZtcwAzba6HmifSs3a5xwxNSNPIuVgb3HL7FDmA8syoCqADlK9uxI1paCliKrs77bfgcniTEDLJVgpBgiJjYEiPf5CiyLWLqq1zUw/jLVjcQiE5VUyGadSxO3SPnvpRlNo4/dyXD7mf4d8GC7cuXr1wG05ny7RMNn5mRm7KTEKem+4r25fF5KlGFNfVazf6NadCFZKdRJ218f4eh2LYRQqgBVAAA2AAgAV5DbbuzuHCmhhiqQEssgg7ER9apAY+O4F5ishAdG0Ktp/v3q0VdHNr/AIeYZWk2XP6S7Mv2M/eh6q17CUYm9e4cHENbMDpBH8qzw1HsI5U2/fD/ANms5ZncXh+C20YMlnmGxgkj2J2rou2RoWsNwwqAtu3lUbAAKBOp00oHdF6xwhj8ZAHpqaYrm0iwAB0EVQgqACpgTTAg0gINK47AmpzBYg0nIMoNS5jygk1LqDyEGpdXoGQE1DrdB9mCTUOv0DsuoBqXiGuA+x6gmoeJfIfY9QSazeLfIOw6gE1Dxj5D+X6lfGkZGlSwAJIHxGO3r29aj51t2sTPDpRb3OB4jx+6rFLV4XFHw3R8RRh8L6QSJ3iRHqa6oybV2rM8GtiJxk4wldcH0fB+/Uwkt0NnLGI0W6m5aiT5dK48pBt0XDKA1uqTIcR/DuJXMOeRmyEgsgYgN8xqp9RVpjp1Z0no9OKPQ8Hx21dRWQmWIULHNmj4fUjcnYDXauV16kZNOP3Pfpzo1IKUZb6W435fvz2NVTSWNf8AxOn5fqMBrRYt8g7DqEDWixT5C7DqGKtYh8hdj1DFWq/QXZdQgatVugdmEKtVOgsgQqlMWQIVamGUIU8wrE1VwsEKdxE1QEGpYEUmME1LGA7gRJiTA9T2+1Q2Uk3sZ+K4ulsZtSM5WdVEqRmAJHN12mcpFYTrRWp008LObt0vz327vHmVExV7oM0I4MqSSyXAobSBqhzAdekVjmn+fz7fU3dOjx0u1x4NXt56dAxxFwM1xMqgLIgh8zswVRJjTlkkgazSzvdonsIN5Yu717rJLXnzLOFxq3MuUHVA8GNAx5Zg7mDHsaFNSMqlFwvfnb9+Q81LMwTWbKBNZsYBrJlAmsmUc14s4s+HUeUyzcDJH4lI/Gp9JiD3HYzrQpKb1W3ux5vxDFSoxWR73Xd1Xvl48HbSu5s+fjEsC0RuCPes2zbLbcd5BG4I9xUtluDW6BUqZh7fKcp510Oum/ofpTyyOn5Kv/xPnUBspK5iJC5lzERMhZkiNfbWizIeFqqLk4uwD2jEwY79KaZzOPEQ6VaZlKJZ4DjRh76udFPKxiSoJEkdtvpNKtDtINGmErKhWUnts+739j0/C4hbgzIZHeCAfaRrXmZXF2Z9XGcZq8SwK1QwxWqJCFaokMVqiQxWiEEK0RIQrRCCFWhCb2MVHRGmXmNNBEfEekkgD1oc0mk+JcaUpRclwHeauhzCCQBqNSdh71omjPK+Q0VZJNMRBpMAHcCJIEmBPU9qltIpIhXBEggjuNqm6auh2sYN3iQvXfKg5JdGGgLbicw+EjIxymGIGYTEVxyq555OGq9/rR8UejHDulT7Tjo108ON7pX1Sej5lngjWmXNbJLEAsW+KQzCSAcqksHOkakmnSyNXj79syxSqqVp7cLdy8XpbfgVXx15HvErcZVkKCFKk5kgqQAVAViTmOvyNZOc1J729+9TZUaUoQV0m99+T573fLbxQY4pmBV1SctvSSZa5EAqRoJmZMgCaXaX0fT7k/LZbSi3x8l1G4e9aVbhsQ8DMQmswsKqkabJEdNO4pJxSeXUmcKjlFVNOGvfq357hYLEMxIc2zyqwyyCJJ0Ktr030nsKlNvcVWEYq8b721/a/HDmWTUsyBNZsYBrJlFfFWS6wGZT0KkAj6gj6g1F7MU45lZO3ceYcZvE3j5zszSUWQoc5TBBy8ogkjMT616FNJR0PDjg6uJqNylotLu19OFkLw6kXSlxAsQRDSTqJH6jBnQDY6U2joq4CnGmpwu+fdx7h1+Wt3Ft5RdXNogj4nl46kk59e7j0oe6bO2pSgqkKj22/Qjh9lRcQ2kdVykXSwIBMGN9zmg/7NTN2i7lYtx7JqbXQ+4NgXtjEeYiyzgrzIZGZiYObTcbxRKpG+4SxFPPG0tNQ8fg2a7hWVVARgXIKDKOU666/i2nrQprXX3Yh4iDU7y7vIDieQI9wh7VwPkDZnBYIsAxsAQAdPvVLRG1CFoKN7qxYvYV5XlTUc7MSAG2MR8MkEyQRr6UWRwQwVGpnbvu7JcuhTxOHgxoCZEFlmRuo1Gfpt3Gx0qkeXVwc3KXZJyS4+h3vhDHXbtlQ6rlT92WzHOSoG65dNI61wV4RjPTvPX+HVqlSksyVlpe+unS3qdEtQjvDFaoQQrVEsMVqiRaYy2XKB1LjdZGb6fKtUmIsirQghWiJKfFsd5CBtNWjUMehOyielTUqZI3N8PR7WeX9epQxWIs3Hm4j5kS25ZSCEysrhQQddXEnaOumkSlCT+pbJPu4nRTp1YRtFqzbVnx3V/ttvcK3gMk/s7lQoDGYBBa2qy36ggZ4Yas6npTVK3+D2/SX4114tCdfNbtVe+n3b06N2Wj2TRZ4bxMiExBi4WCiFbXSOYxAJYMAdA0SBFa0qz/AMam/c/e/nujKvhk/rpf42vuvtx2tfe2zdzYrqOEg0mBz/jEMLQZSMqsoYEacxy5jGvXb1rjxdNyje+i4HRRkk7HP8E4q7KtlrjKGMLcJhSwYlgCNcp23Bg1ywlK+ROy/HH78dTpWWLztX9+ncanAuNYVnW2b2e9LQWzssk6i3cZRIjbWa6qcUt3d+ZzVsXCcnGGifS1+/h5F7Lbs4i1btKM9wO7k6kW0WIBOwzukD3pqnGLukTVxU5uMG+tvXvNY0MBOIsK4IcAggjX1BB16aEj51lJJ7lwnKLvFmPiLLYYl1LMnUTzFiwHN0IiBmMkBABvXNJODutjuhONdZGkn9re+GzbuxLYwJdUxat6S4MG4Mx/eZo5tQEI07TG1Q5WkWqTlTa1fLlptbhzvr3F3HcasWHCXrqW2IkBzlkdwToa6YYWtVjmhFtdNTzJVYQ/ydu8KzxSxc+C9ab/AEup/kaxnQqx/wAoteDLU4vZlTjfG7eFt+Y/MMyrCFS3MYkAkTG9PDYOpianZx0dnvtoTVrRpRzy2E4XjdrFof2O9bLjXK2h9nQwyj16eu1Z4jB1sO/+tBpc+HnsCqqpG9KSuedXGNwuSOYuzr15iZKj329SFrdaKx5Hw/FZKzUtpP7+9Bt9PN8s3AFKwYX42giMxHw7ep326JyselWx1OndReZ/ZFhEGZmyqGb4jGp269PhGgjasJTbVjzHXqTioN6FpBNYNkoaEqLlWF3FqkyWhDEjY/2rWLa2JUpR1i7FTEqGmSwkycrRmPdhBBPrE1vGb4nRTx9SmrNX7wr1xTB8nPGiwMwy66ODMETuRHWeg13PQw1anOLala+r5p8X3G14SwaXnulhKWyAAXbLGsErrn0G5OwAjSsMRNqyRw4RLEVpzlqk+dl324+J1mF4tYa55Nq4jOATlQzAWJkjQRmGnrUvC1o0+1lFqPN6HqKrTzZE1fkaQqEWSWA3IHvpW0VfYlsC5f5C1uG7RzDeDtvGunpW0Y62ehO5z2I4IjJL2tJnOzHzwWMZ53GsdZHYRWr3GpcAuG4zEYcsrOL9v8PmEi6voWAOcep1oU1xBxvsWsV4lYaJb6Tza9QOkAb/AJqfaJC7NldPGdoPaTEKALjclxTmQMIy5vyzmEHX1irjJS4CcZR2Z0OPs2VQm4giAOVTngagDLzfIVp2cZaWFGvOLumc8jJiGm1buqw5/LvIVznM8BSWG4VZG2QKsjWsp0L/AFR8vfhforHXRxVvonpwuuH56tPg3fU0rNxMQ6Scl8LBIUi5kIBIOkI8HaSVBYAzJoi41JK+kvvb0f41HKM6MXbWH2v+WvJPRtG7YsqihUEAdP8Ae59a7IxUVZHnTm5vNLcM0Mkw/GHE/wBmwzNlDFiEAJgAtOp9gCfpWVa2R3QpTcNUeZ4LFi64zaHXYmCTvE7E7xXmyhZWR0UcWqn0y0NDwJhbbY0pfWWVA1udgyMJjuRE100bM8+CXa5ZeHgauA8SD9sv3XQtmAsW8pB0sMc+/Ri+Ye1OtVjTjmkXhW6taT8F4bl/E+LLgMJaX2LEmO5IiPvXD8+nrbQ9RYfqV/8A3Ven/g/6Yb/uzVPzc98jsV2EeZvcH4wuIBEZXXdSZ07qeoreFSNRXRlKDiTxXCNdyhQkc0lp0mO24IBBB023iKipFs3w9WMLt34be/JlPjnABi8nmXbqhIIVMmTNrzEMhJ3jeK7MLjZYbWMU3zd/2cGIw0K8XGV7GTf8EK292fU21n/pIH2rt/1+qv8AavNnDH4NQW3oYfF/8Octp2w757mkKURQZKhtekCTWtD/AOQOVRKrG0eerNX8OjFfS9Qx4IXBpmF+xnI1a+ixtzZCxIUfKfWvNxXxapinls1HkvXn+Ca+EcI/5xX/AOkvy/0YNlNYkQNzMKB3JOwrnep5FKnKcskdWXDhboZ4ZRvkRlXKwGwzaFdOszvOxoaR9I6GH7JPLpz4rq/UeiHeDEDuR6wYEidJ0rmkuR5EoWbcbuPMfbNYMEWA9Z2KuJuGrSEys9axM2V7sAMTqEBLBSCRA2P5SfX+ldEYvia08LOc4xkmk+Iu6oK25+J5iFATUCF3nQzza7/IanVivhqcXKFlZeffyLvhzhOGxi3LWIJDEjJDFW0BmPwt3gg7TVRxdbCyU6Xjpf8Aq8LHH8NjSnmjPd7e+PcHgv8ADu7bvsFv5bQUFLgBzyW1tkBwRoNSNDpt09efx+nOim4XlfVPbv2fkdq+HtSdnbqtDateCHAhsWz/AOpbh/8AurBfGocKMft/4hL4e5f/AGS83+yW/wAPrbiHuLuDKWlDGO5ZmDD0IINaf67UtaMEvH9WM4/C4KWdybfV3/NzscFZ8tFSQcoAkKFGn6RoPlXkylmk5f09FKysOdAwIYSCCCO4O9UgZyuQlxbHM+YrvvlzST20Q08t2Xm0uY3iDws+Lt2mtXTZuqOYy2VpGswdCG2Pau7sllVjBVLN3Ny5wPDeWovqrqgAzXTMwAMzEmJNWoRXAnPJvcrXfD9tn/aLOIvIJ8wi2+a02XqAZHSOoqXBN3TKU7KzR0/DcCUuvcZQCygHmL6j8sjlEb7SQPemTwHYjhua4GVsizmYLozMAcpzA+okGZyispUryunY6IYjLDK1d7K/Bd3vc0a3OUg0mBT4rw63ibZtXhKGCYMHQgiD02qZJNWYSipKzOV8f8ETyv2i2ArWgA0aBk0A+Y0j007Vz1qd1dGVa0Y5+RwXDuJOLy3E+NZIPuI1Ox329/lnCNjlVSVSaa398dh3CeVlAGodMs9cwYGfTn+1Y4mmpRcpPS399DbCXppRS2aa8U7/AJNW5dm46vAYAnLOjkCAF6kabb15sYWipR22vy7+p7EKyvknpL89Vz/K4mg9hMkqZblA3yksdVyRG06bipTlm1217+++5pcnhx8vEWsv/wAuT3VxqPv9q0w032negnrFncmu5nKCazZQJrNjANZMoTiBymVz/p01+pA+tZhLba55px/DG3efNaKJc1COEgjSRyEiAexkaGu+lK8d7++p85WlUw9fPFON9tvHZtFTDoodWLOQpBAJkCNtd4Hb03qnI7f9UcoZXHVlYW5OzjFeZM/hC95/LHyiqPWTio30y2NPDYhnvYgcuS2sqIgghV3I1Imd+9ZOnGy0ONYam6cHbexXPErgsq+W2Xa7k/EFyw+vxTMp3pdjC4/lKTqOOu1yzisQ6C6zIoVQCkNLGTBzgHYSCdoAO+9LsoXsjP5ag5xipa3dxKZmtvN5C72zkUBVKmCDqNRoevYGtbJcDapSp02pZbJPf3qfYNwi2w1pkKBlzaKIYaxGrnsNRMHTemGKrU1BvMtfF34W10E4rFFtTvESemgDZdBExqdT0mNKaPDrY2cqeRac3xfedV4XwuIsrqqvbaGNtuW4pMQyE8raAdfoZrlqyhJ9eZ3YGliKUdVeL1ts0+nB+fkdihkf33rBHrjBWqEEK1RIYrVElbiePWwhZtYBMAFmMdlGprRBY4q1xN87PaC+d5dy6A6sIzIQmYHUCSSBvzn1q3O3nYMtyzwzjR8mzmQ5rloMJzQG8sXHDacoAbTWTBFdfbJNxW9rmeVfcR4kwzYtkwrXgoI8xwq82VfhLSx0zD+VcHzsp08zXHzNo0lGWhb4Db/Z7Vm0jFxbBZs4/GYYKP0gtIHcLrXVWqOlFJcTKKzttnT4PjSn/NOU+gMfzNFOsmvqCVN8DVtXAwlSCO41FdCaexk1YZVCINJgJxV3IjNEwKTKOU4mWxBTO3KrhyvQ5QcojsGg/wAIqGrkzp5rck7+/HU8/wCNXrSYhksNMSHHRGnVQev9NvbnslPQ0jh7POVrmNOGhkC8q7GYJUnX0mAPlWVVKcMr96F0qPZz+nb1T9ePcbd1/NS2961GdVYqRsSNwSIIiK8+NGpSvZ/39M63GFRWkky7YxCIOXfoWIMew6fKuaSqT0a8kUopKyNDgCE3kdgcoPLO5LaZvlNd+HoON5S3M6s1ayO0NaswBNZsoE1mxgGsmUCayZRx3ivCNfl1hbdoMTcuNGY/ktjt69TGpiuijJR04vgvU8f4hSlV+pWSjxf4X746cjkbb11NHjRkWUumIkx26fSs2jZSdrEhUkkopLCCdZIiOh3jrv60Zmjsp42rBKKeiBfDWyi24IVWzCGMzLnczPxn7UZ3e5osdNTc7K7Vh73ZP+z6Qe9Tre5yuq8+daPcrBVXVVVT3AE67wdx7Cru2VUxdWayyloLdqpI42y/4d4R+1XSCYRRLEb6zlA+evyqK1Xs49Wb4LC/MVLPZb+h6TYBCgMZIAk9z1Neet9D6dXSVxwrVAGK1RIQrVEhitUSUsbgjcP4VWNWIlj/AGFXa4J2M+1gnPwqSOhOk+sE1nKnJ7GikluCvh/RwyMwcgkFyQI2yCeT+GKiccRdNbrYScNi7a4e2UBVgAAAHsNBvWMMJVlrYt1IrQo2fDRttmthhvy+YxTWPwsYGgA07DtXfkryVpamWaC2LmEwFxGk2yfZk/qDWtOnKO6/BMpJ8Tew5kCVK+hiftpXXHYwY2qEQaTAg0mMzsRwpG1WV9tvpUlXMPG+C7Nxs5RC3VhKMfcrv86ylCL3RpGpJbCE8F21cP5YJBkAsSoPfKdD86nJFO4+0k1Y1Dwxz+X6/wDihski3wIDfKPZRUNoq7L2Hwa29QNe53rOTAcayYwTWbKBNZsYBrJlAmsmUJu2VaMygxtIBj27Vm5NbCcYvdHJeI+AtcZ7yBFiOUSWuHaewY6AATPeuihiIxtB/wDo8nG4GU26sbLpxf8AeS48zk5gkHQgwflvXda5417OzGB6lopSCz0so8wJuU7BmAZ6pIhyLfCeFPiXCjlUgnMQYhSAcv5jzD61lVrxpRvuzfDYWeInZaLn3cue53XCeE/s3+WTlPxK2sHSWRtxMag/avPnW7T/AC3PoKGFVD/B6ct9ej9Pwa4oidTDFbIkMVqiQhWqJDFaokMVohBCtESEK0QghVoQQqkImrQghVCJpiIpiBNMCDQIE0xAmgQBp2EJS8GBy6wWU+6mCKpxtuTe5icO4pcuC38LlszXDlZfLhbZNoaHMwzEaxqINb1KUY34cuu+pzwqylb79NtBOG8TBiga3q7QMrA6HywCAYLENcKkCYNtt4qpYW12nt/f190SsTeya3/n717maWHxi3SptklSrHYiYKQYIB6/eueUMsrM2jLNG6HmnZCbYBp2RLbFtTyrkS2xZNPKuRN2ed+LPE2IZxbwwa0EuQZ0uswkgkH4UME+o9K9GhhIOOaVncwliYwk4ybVle/Dlob2A4VYvWLbwSGtgjXUFtWOm5md52ivLngqa+mS2J7ONjIxXAHVSwMc0Kh1eO7EaAwCYrz54KSV15GTg0Z1jCXHCFRo7FVPcgSflvr6GueOHnKzS30ITbLVrgl1mZTlBVQ287zA9+Wt44Go21yQ7Mu4DgSlriXJLZQ1ttQpBnWO4MSPWt6WDjeUZb8BqN7pmPb8SX1xb3E5rGoS2TylFYKvlxOViYPrMHpX0PycHTSaSfM1eIhFqCu3e2nDj5Ho2FvZ1VoZcwBytownoR0Nec4JPgb3fMsqajKuRabGKaVkUmzy7H+K8bYxV9fNDBbjqFyqUADHLGkyB6+9Yt6nZGCcUemcBxT3sPZuXIzPbVjl2kjp29qtJGL0djRFKyC4YosigxSsUGKVhhikMIUDCFIYQoGFSGRQIE0wBNAiDTEATQIwL2JuX7gVY8sMrggny76FTmRyBKEBgwU6PHbbqUYwjd7/AHT6c/Q5nKU5WW32a68ufUNLlrBl1DEhritkBzG0GQCWlpC/u2MnuAOlJqVWz6ef91C8aba6+X809Che4niGZBaRjlFwEwStxouKpLCFVZFp/UXNNjWqp00nmfLw28ea8DJ1Kjf0rn47/wAfj0IY3mdS9rKtwslwkc2QOwtroTl5XJ0IMk9oMtwjHR7Wt3vf3yGlOUtVve/cr2NK1ZW09tFmPLuRJJM50JkncnMTXNKTc7vl+jojG1Npc16n3E8fbw9s3LphRHQkkkwqqBqzEwABqTVN2VyYxcnZFPjXFxhbIvPbuMkjOFALWwRqzCdQDAMGtaUM7smZsrYTxRhLwlcRbHo7BD9GirlQqR3RJ9iOPWtrJ89ui2uYfxOOVB6k/WnGlJ76d5DaW5zuL4aXYC5BvYh+aJhV08zL2VbYyg9THU12xqqELR2R57o9tWVSWyt9tvudRhsKlpQlpVRQSQqiFEmTA6amuFycndnawMUhZWA3KkD0JBFKSumZsTawqoECjRBC/TX5/wBzTjBRSS4EWSVggomep/ptV2EGbYbcA6EfI7il1LRz2K4PbF1rWVUS6ua3lAUAgAXFWPhIhXEd2PQ1106zy6mFehmmqsd16bGvhOKm2AmKDKw08wKTaf1JE5D3DfImuadLjE64yTLFzxFhUBJv2zAk5TmP0WTUdjN8DVEcA8QrjWfybdzyk081hlVm/Ko3OmsmI001oq0XTSzPXkWil4g8H2rqM9hVS6WzElmCmTLSNQJmdq5ZRNoVGtyP8ObQS3c55JYcmsKBIB7SfToBSiXV3OzFMgMUigxSGGKRQYpDCFAwhSGEKBhUhkGgQJpgCaBEGmIyvEGIyW8vmC21xgqsSAoIloZj8IIUrO/NW1GN5XtexjWlaNr2uUU4U9uwfKyC6YLi0ciuq5sltG2t/EOYASZ2zSNHVjKf1bdeHV8zLs5Rhpv049Fy98z7h/Cc8XcRJdkUOn4GIVRmdSPi5dhpoN4BonVt9MNuAQpX+qe9teRpYi8LYHK2XaVEhQB1A1j2Fc7dtWbpX0M08ZtuyKswzoFbdWMSVkfCQOhj+dZ9pF2sUoPXoKx6OMTZGb92zMfUMEbl9iJ+/pSmpdpHXQqDj2cuf9K1gHFYk3GQGzZJW0S3/EEi5cCxDR8IMiIaN6uLzyvwWxEvohbi9/QZxjhtzEAGzibtjQghVRkO/wAQImem9ddKpFbxuc8lYycBwfE4W2LaDD3wIEkmyYG0gI0n1Jrd1oTd3dff1RhKmm7lphjGELbw1o92uPdj2UW0/nSzU+bf29WGSKHcM4X5JZ3drt14DXGgGBsqqNEUdh85qJ1M2i0QMutUkMW1USxTU0QwKZI1aTLQvG4JL6FLgMSCCDDKRsysNVI70KTi7ouLKljD4u1oLlm+vQ3A1u7/ABMgKt75RVOUHzX3LtF8AmsYu6CrLhrU9Qz3SP4WRQaM8Ftd/b1BU4gcH8PPhQCcVeuBZPljKloknWRBMSSd6U6qn/tS6mppY7Gult8yfgfadIRjO0HasJRVm0yo3zJFLwk8FR3tt9mWsI7nVV2NHFXn89hZJZhZAAkG2jF92TMJOXX5dJrpilkTlz8Tkbef6eXgJu8YvW2RbiZQILkKeeQYVCeQEsUWM06k6DWqVGDTafv883sJ1ZRaTXvpw3stzcwfELd2MjAkrmCzzZZIzAblSRo2x6VzypyjujeFSMtmXBWZqGKQwhQMIUhhCgYVIZFAgTTAE0CINMRzniPGLnW0L/kvDGGkKcw5W0PNGVtCCp1B6V1UIOzlluvfvmcteavlzWfv3yGYW7ivOVXCC0M2qDlZY5In4WkRE7HYRNKSpZLrcadTPZ7F7ifELeHQvdbKsgdySdgANzXNKairs3jFydkYCeJRfD5bbBGGVS2UaxzAgEyII+9c1TELK0kaUIRqWkmZN3Co05LaltToIANcN7vU7oU4019CsKfh98knP5ZIWApZgCsxroRufvWuaysmc/Yt1u0b0tsb3Bsd8NlbRRFWAxZdSo6LuZ3mvQo1YtKKOavSkm5Ms4TGKxKLJIL5iByqc5hSeh6x2+Vawknouv5MakGtX0/BaatTBizVEsW1Mli2pkMW1USxbUyGLFMkatItDVqWWhq1JaGrSLRV4xjBZss5ExrG0xrHziKIrUuMczSOQueKmxCvba2FJVoIafwmREflzUrXTR0ypZbSvsa3h25lexOxFwf9M/0rlc4w+qTsuprKLkrJXNe5w27nu3bVwMzB8gMfuyRbGmkHRPxTsPWeqniaVSCSs1xtrfc4pUZxk3x4X4bAjHXLYZMRzLlVedBDM2YsS2YKyIoJPoNTO+mSMtYe/wCsnO46S9/xfgBrCvnOFuOQAquLYl1ABC2bUgZJLEklpUBdhBDzNWzruv8Al8+mmorJ3yN9bfhcuuunQ6DA4rOAHXJcg5kkNGUgTI6GQRMEg7VyzjbbVHVCV99GXRWZoEKBhCkMIUDCpDIoECaYAmgRBpiFlRMwJ79frTuIxuLcd8kkJb8zL8UNlg9tjJrGdZRdrGsKLkr3scTjfFDYnMrwbTGQptrmWDoJzGSO/wBhXHVruatwOunQUdeJWwOJyGC3IJyjWZPU6dpNZuacbBToKnpHY1eHILtxnzgxEIJAAnqOu09gTSurWRiqNRVXOT04L375DOOIFdLpVmVZkLML2IHfXehG8pqEW2VLGNZtVksDusAgaa7yYncUneL5CpVqdaN4u6N7hvEkVVVgVPU9CTqWPuTNepQqrKk1b3uefiKTzNp397GoWkSNf611o4noc7jvEWX4V/ENG0blZhcB/wCX714vxXE1qE1CO183kk0u5317rHq/BcHDGud+Ct4u6+1jSuY9Q0HTQH6+le2pJ6nkyptNoB8eg6n6H0/uPrVXRGRgPjVEGdDOvsdad0RkYt8YnfbTY79qrMiHBi1xqHv9PvRmQuzY39rUGD3judO4G1JspRY6zi1YgCZMxoem/wDT60rl5Wi4tIaDzQJO1Jlo4v8AxA4x+7W2v4m+oHX6gfWocvpOmjH6jhLONKurdiD99RWalZpnRJZk0encPKiwkQZWfrXxvxirOWLnB7RdkvXx/B7Hw6nelGa3ZawOJK6qdq8+nUqUp56Ts/e/NHZXoxmrSW5tWsYl0FLoEMI/SZ+4r7zDV+0pwqLS6TPmatHLJxM8Xf2G5FxibTTlAlnOkuzGRBDGSxzM5cARtXoW7aOi19++CRxX7GWr09++LbYzhTmxfuJPJnbktozmWKsjMVTkIVoJdmLb6UqiU4J8eunrr4JWKp3hNrh0Xjy063bvvodOK4zrCFAwhSGEKBk0hn1AgTTAE0CINMQnEuVRiokhSQO5A0FD2BK7PPsebj651BumWgbSOmun3rz5NvU9CKSVjmeJ4A4ZwsyCPnpH96xlGxrGVz60xqCx63CAQDoRB9aANnhF0m0AdgSB7b11UYJq7OSvJp2Qy1hUQyog+lb5UccIKH+Og5ULHQEn01q0uQ2+Zv4CyUtgNvqfaeldVNNRsziqSTldCbnC7RueYUBb5wT3KzE+sVc4RqWzpO210Z05SpScqbab0dm1cZezTyxHr9zVE6CG8z9J09d6epOgDZ/0/eq1Idhb5/0/enqQ8oC59Zy+m/f+1PUX0jEz/p++/SlqUrDUz/p+9TqaKw20XkTljqRNTqVofcRByadxPt/uKmexpT3OG8WcEuYgq9rXKIy/1H0qLKStex0RllexzNjw3inMeUw9WgD6ml2fNrzv+Ll9suCflb82PROF8ONmxbts2ZlBk9NST9NYr5r41gqkqrxFNXVlfnokr/bwPU+GYmMIdnLR3b823b7lnDWWEx1Gvt/s189e+qPYqTi7XLZWIFfWfBqk54ZKS2dl1X82PAxiSqtribWLwbXbagOUYRzASdVKsBqIMMde4G40Pt055Xqrnnzi5bOxdwtkW1CgkgaCTJ+Z69qiTu7lxVlYeKkoIUDCFIYQoGFSGRQIE0wBNAiDTEY/GLF5zyfBGwMH1nvWclJ7FwcVuYVzw+7EE2iSDI5tj3AmKy7Loa9tbiKfwsXbM6Sf1PoPkDR8vfdB8xbiWbXheOlofKT/ACq1h1yRDxD5sevh0D8S/JR/erVBGbrsdheCqhBJkDpAA+dXGkkZyqtlz9nQbKv0Fa2Ri5PmTEbVRDAamSxbVRLK924QfhJ9RQTYWLhJjKR600S0BccjoTVE2Em6fytTTIa6nxb0J/rVEJakrdP5WqbmiXUfacnoR71JdiwtIpDAKTLRVu8OB1Qx6Has3E2jPmJ/YnHSfYioys0UkEMK/wCU0rMq6LFjBXPRZ7/+K4X8Nw7m55dXvvby2N/mp5cty/hMAqGTzHv0HsK7YwUVZGLk2XhTEGKRQYpDCFAwhSGEKBhUhkUCBNMATQIg0xAmgQBpiBNMQBpkgGmIA0yQDTJYs0yQGpksWaokW1Mli2pkMW1USxbUyGLpkjVpFoatSy0NWpLQ1aRaGLUlIYtItDFqSkMFIoMUigxSGGKRQYpDCFAwhSGEKBk0hn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5125" name="AutoShape 7" descr="data:image/jpeg;base64,/9j/4AAQSkZJRgABAQAAAQABAAD/2wCEAAkGBxQQEhQUEBQUFRUWFBUXGBgWGRgYFBYaFhUWHBUXFxgdHCggGB4lGxUXITIhJiorLi4uGB8zODMsNygtLisBCgoKDg0OGhAQGywkICUtLCwsLy80LCwvLCwtLCwsLCwsLCwsLCwsLCwsLCwsLCwsLCwsLCwsLCwsLCwsLCwsLP/AABEIALQBFwMBEQACEQEDEQH/xAAbAAACAwEBAQAAAAAAAAAAAAACAwEEBQYHAP/EAD8QAAIBAgQEBAQDBgQFBQAAAAECEQADBBIhMQUiQVEGE2FxMoGRoUJSYhQjgrHB0QczcvBDkqKy4RUWU8Px/8QAGgEAAwEBAQEAAAAAAAAAAAAAAAECAwQFBv/EADcRAAIBAgQDBgcAAQMEAwAAAAABAgMRBBIhMUFRYRNxgZHB8AUUIqGx0eEyFUJSIzPS8QZDcv/aAAwDAQACEQMRAD8A9xoAE0gIpACaQgTSAg0gBNIATSYAmkIE1IAmkABqQBNSABqWALVIAGpYgDUgAalgQKQgxVoYa1SAYKtDDFUAYqkAYqkAQqgDFMAUxCkgZhJ2B0YxM6HXofpVIMyG5hpqNdvX2+lMYYqgCFMAhTGTQAVMCaYH1AAmkBFIATSEDSAg0gKd/F5WKhSSADuANZj+Vawo5o3uYTrZZZUhH/qDHZV/5yf5JWnyy5/b+mfzMv8AivN/obh8QWJBWCADvI1mNYHY9Kwq0siTve5rTq5201a3v0HGsDUE0gANSAJqQANSwBNSABqWIA1LAA1LAgUhBirQxgqkAYq0MMVSAMVSAMVSArY3Gi2NILRoCYWTOWT0kggeunWmROeUrrhLr6kqOZWgg5SQGGYrMiQVaCdGX50yMsnv79/krqto3YDn8QjQMjFr7FjI2UyNDvE9KfEm0c2/vUscJRFZIcEfvMoCMnMcgJynpECZ/F604lU0k1rz6G1auBhKmR39jH9KtG6dxgqgCFMZNABCmBNMD40ACaQEUgBNIQJpAQaQGfd/zj/ot/8Adcrpp/8Aa8X+Ecsv+94L8si3YCzAiSSfc07l2uKugxdKEg8iyBJECdvZ/wD9rHEPSK7/AH9iYrWTXRevqVmxt5QDkbKLeY5gSxMsIkAR+ExEwdprlKzzXDgOs8VRgS0pzFYbupg7dtJOwka0ilVi99C6aRoAakADUsAWqQANSxAGpAA1LAgUhBirQw1qkAwVaGGKpAGKpARfDFT5ZAboWEj5iqFK9tDMwmFFkJmX95zZVPwkyTlQzAaIjXUCSJ2aMYxUUrrX3sW+FG4WckcjEss6EEsdANwIiZghpqkVTzXbe3v33mLguPWL74ophr7tZIZ+QZjKBCFViCGjPK9cpOsinYrJFtu3vY+8FY4cQstc8prQRmUHzC4dykM2VtQMrLudST2p2Eqaa0OhwvDjbuDK0WlUBUUkDaDmWIMklp3mPm0tRxp5XpsaQqzQIUxk0AFTAmmB9QAJpARSAE0hAmkBBpAVcRYJYMhExBB2IBkajbc9961hUSWVmU4NyzR3FWnLekaMI5gfr94rVpL0JjJvpz5oAqgJi4VJMnm6wB8J02A6UWbWsb++aJagm7Ss319Hp9gbt9kBbMrqASdIaBvqNCfSBU9hGbsrp/b9/cUqsoJyuml5/r7E47DB4YCXXVdSASCDB7iQN+1cBvON9eJn8Oe5bc23DNMEknRZG+syTEnWJOgpGVNyi8r9++P2NQ1JuAalgC1SABqWIA0mABqGBApCDFWhjBVIAxVoYYqkAYqkB9cfKpIBJAJgbmBsKoTdkZllfPumZChVzq0wZDQAJ01htQG0B60zFfXL379QfGV50wpNt2tnOi5kMNBO01rBXZ0Hng4LetlroxNwFzL6nM0T8WupEnWtMhOUs+C1exirSW7twW3ugMgMWzKtuus6Lv6ClkyoIQynropFBCmAQpjJoAKmBNMD6gATSAikAJpCBNICDSAXccCmotickilm/eNHUK2vfVY9iF+VdMVaCv1Xr6mF/rduj9PQPMG3X6gGizWzHdS3X4K2KE/u1AGZWk9hoDHc8wrSDt9T4e/Qxqq//TS3T8tvUteYK4HQkjp7RGLx7xIuFOXycReaM0WrTMoHdn+EbdyaujhXV1zJd79NwlO3Az7PFsViEV08nDKYMODeeCJGodVUwRoa7FgKUXaV5d2n7OaWKWyDuPjAAbeIsORuHskKf4luSv0NHydB7prx/aF80W+FcXN0m3eTyryiSs5kdfz23/Es7jQiRI1E+fisI6P1J3jz9GdFOqp7Gka4WaAGpAA1LAgUhBirQytxPiIsKDlZ3YwiLGZz2E6ADcsdBXTh8PKtLKvF8iZzUVdmZauYtpa7fs2R0S2mcr73HME+yivXWCoJWSb73b7L9nK8UfLi8QksuKs3gASVa2oJ/iW4AvuRTeCpP/a14/tCWKC4N4tN5gtzC4hOcpnRTds5g2U86iQJ6xFc1bAqntNPpszphUzcDqhXEjUJRVAeZePuIYhcallrq+SwVgqjpnOUPJPNIIzCJB2rSG5Ll9Vi9jPh125/+010FnPu7Ioa0SrreVlPqoJE/wAvnSA9d4RjxiLSXQMuYAwYJEiRt6EH51lawF0UwCFMZNABCmBNMD6gATSAikAJpCBNIBV65AqoxuyZysiqtbMxiLu2WDZ01kAEHSYmIPfU6H7dajNWyyFKnLNmj5C/2gDRuU/q01PY7H5VeRvVa9xn2ijpLTv0/nkRnDXRBmFcGNQJKESem21DTVPXp6iupVdOCfoONZmjM7xHwt8Xa8lbptIxHmFRLMkGUUzCyYk66SI1rmo1VRqOTV2tu/mbNZo2K/D/AAnhLChVso8dbo8xvU80gfKKVXG16ju5Nd2n4BU4rgMxXh7DtqttbT9HsgW3HzUc3s0j0qYYytB/5X6PVClThJWaOS4jxFrNzJcI86xcDIw0FwRI0/DnTMpHefSvfpwhiqF1xVu5/wAZ4lWpLCYhcY7+F7PyOw4VxBcTaW6iuqsWgOAGIViJgExMV8xXoujNwk9VyPcjJSSaHWbodVZdmAI+dYMaaaugXuAED80x6wJ/lP0qWF0SKkZLkgEgSQCQO/pWkdXqBwV7xMt2414KQWRUtI5AKqSPiMkLmuNqeyr2r67C4L5ejaT5t298jwcTiZVq6pwWl7X68fI67AcAtiGvhb93cs4zKp7W1OiD217k14NfHVKjeV2XJevM9mnQjTVkXMVwTD3RFyxab1yKGHswEj5Gs6eIqwd4yfmaOKe6Kfh/w0uBuObFx/Jcf5LcwVwRDK0yNJBBmdNdK3r4t14rOvqXHp1QowyvQ6EVzIsxfEXiNMJYuXAM5UAD8uZiFWT2kjaqQPRXPEuIcVa8zXLjFnYyWO8/09I2gU1F3OVxblc9CR2bD22uAq5QlgdDLIf5z966Kc4zjmi7nXZrcwrrEqVX4s4YDqYViY+lUB3fgvigGFQgZgT3iIAWBptCis5bjsdNY4ojaGVPrt9aQWNAVQE0AEKYE0wPqABNICKQAmkIE0gF3bQbeqjNxJlBSEmxG1Uql9ycltiFNUCYRqbopim00GlWtTN6EIs1lVqOOiCEU9WSa5DUE1IAGpYHDeL/AAT5oe5hGyOWNxrbHkdurA7q3psfTevXwfxV00oVdYra26/ZyVMLBzdVL6rW8B2N4smFw+GTDsGyoojqVNkhWP8AEQflXk1ZupOU3xdzKtiVCMcmv6sYWH4/eS15SwBkCZtcwAzba6HmifSs3a5xwxNSNPIuVgb3HL7FDmA8syoCqADlK9uxI1paCliKrs77bfgcniTEDLJVgpBgiJjYEiPf5CiyLWLqq1zUw/jLVjcQiE5VUyGadSxO3SPnvpRlNo4/dyXD7mf4d8GC7cuXr1wG05ny7RMNn5mRm7KTEKem+4r25fF5KlGFNfVazf6NadCFZKdRJ218f4eh2LYRQqgBVAAA2AAgAV5DbbuzuHCmhhiqQEssgg7ER9apAY+O4F5ishAdG0Ktp/v3q0VdHNr/AIeYZWk2XP6S7Mv2M/eh6q17CUYm9e4cHENbMDpBH8qzw1HsI5U2/fD/ANms5ZncXh+C20YMlnmGxgkj2J2rou2RoWsNwwqAtu3lUbAAKBOp00oHdF6xwhj8ZAHpqaYrm0iwAB0EVQgqACpgTTAg0gINK47AmpzBYg0nIMoNS5jygk1LqDyEGpdXoGQE1DrdB9mCTUOv0DsuoBqXiGuA+x6gmoeJfIfY9QSazeLfIOw6gE1Dxj5D+X6lfGkZGlSwAJIHxGO3r29aj51t2sTPDpRb3OB4jx+6rFLV4XFHw3R8RRh8L6QSJ3iRHqa6oybV2rM8GtiJxk4wldcH0fB+/Uwkt0NnLGI0W6m5aiT5dK48pBt0XDKA1uqTIcR/DuJXMOeRmyEgsgYgN8xqp9RVpjp1Z0no9OKPQ8Hx21dRWQmWIULHNmj4fUjcnYDXauV16kZNOP3Pfpzo1IKUZb6W435fvz2NVTSWNf8AxOn5fqMBrRYt8g7DqEDWixT5C7DqGKtYh8hdj1DFWq/QXZdQgatVugdmEKtVOgsgQqlMWQIVamGUIU8wrE1VwsEKdxE1QEGpYEUmME1LGA7gRJiTA9T2+1Q2Uk3sZ+K4ulsZtSM5WdVEqRmAJHN12mcpFYTrRWp008LObt0vz327vHmVExV7oM0I4MqSSyXAobSBqhzAdekVjmn+fz7fU3dOjx0u1x4NXt56dAxxFwM1xMqgLIgh8zswVRJjTlkkgazSzvdonsIN5Yu717rJLXnzLOFxq3MuUHVA8GNAx5Zg7mDHsaFNSMqlFwvfnb9+Q81LMwTWbKBNZsYBrJlAmsmUc14s4s+HUeUyzcDJH4lI/Gp9JiD3HYzrQpKb1W3ux5vxDFSoxWR73Xd1Xvl48HbSu5s+fjEsC0RuCPes2zbLbcd5BG4I9xUtluDW6BUqZh7fKcp510Oum/ofpTyyOn5Kv/xPnUBspK5iJC5lzERMhZkiNfbWizIeFqqLk4uwD2jEwY79KaZzOPEQ6VaZlKJZ4DjRh76udFPKxiSoJEkdtvpNKtDtINGmErKhWUnts+739j0/C4hbgzIZHeCAfaRrXmZXF2Z9XGcZq8SwK1QwxWqJCFaokMVqiQxWiEEK0RIQrRCCFWhCb2MVHRGmXmNNBEfEekkgD1oc0mk+JcaUpRclwHeauhzCCQBqNSdh71omjPK+Q0VZJNMRBpMAHcCJIEmBPU9qltIpIhXBEggjuNqm6auh2sYN3iQvXfKg5JdGGgLbicw+EjIxymGIGYTEVxyq555OGq9/rR8UejHDulT7Tjo108ON7pX1Sej5lngjWmXNbJLEAsW+KQzCSAcqksHOkakmnSyNXj79syxSqqVp7cLdy8XpbfgVXx15HvErcZVkKCFKk5kgqQAVAViTmOvyNZOc1J729+9TZUaUoQV0m99+T573fLbxQY4pmBV1SctvSSZa5EAqRoJmZMgCaXaX0fT7k/LZbSi3x8l1G4e9aVbhsQ8DMQmswsKqkabJEdNO4pJxSeXUmcKjlFVNOGvfq357hYLEMxIc2zyqwyyCJJ0Ktr030nsKlNvcVWEYq8b721/a/HDmWTUsyBNZsYBrJlFfFWS6wGZT0KkAj6gj6g1F7MU45lZO3ceYcZvE3j5zszSUWQoc5TBBy8ogkjMT616FNJR0PDjg6uJqNylotLu19OFkLw6kXSlxAsQRDSTqJH6jBnQDY6U2joq4CnGmpwu+fdx7h1+Wt3Ft5RdXNogj4nl46kk59e7j0oe6bO2pSgqkKj22/Qjh9lRcQ2kdVykXSwIBMGN9zmg/7NTN2i7lYtx7JqbXQ+4NgXtjEeYiyzgrzIZGZiYObTcbxRKpG+4SxFPPG0tNQ8fg2a7hWVVARgXIKDKOU666/i2nrQprXX3Yh4iDU7y7vIDieQI9wh7VwPkDZnBYIsAxsAQAdPvVLRG1CFoKN7qxYvYV5XlTUc7MSAG2MR8MkEyQRr6UWRwQwVGpnbvu7JcuhTxOHgxoCZEFlmRuo1Gfpt3Gx0qkeXVwc3KXZJyS4+h3vhDHXbtlQ6rlT92WzHOSoG65dNI61wV4RjPTvPX+HVqlSksyVlpe+unS3qdEtQjvDFaoQQrVEsMVqiRaYy2XKB1LjdZGb6fKtUmIsirQghWiJKfFsd5CBtNWjUMehOyielTUqZI3N8PR7WeX9epQxWIs3Hm4j5kS25ZSCEysrhQQddXEnaOumkSlCT+pbJPu4nRTp1YRtFqzbVnx3V/ttvcK3gMk/s7lQoDGYBBa2qy36ggZ4Yas6npTVK3+D2/SX4114tCdfNbtVe+n3b06N2Wj2TRZ4bxMiExBi4WCiFbXSOYxAJYMAdA0SBFa0qz/AMam/c/e/nujKvhk/rpf42vuvtx2tfe2zdzYrqOEg0mBz/jEMLQZSMqsoYEacxy5jGvXb1rjxdNyje+i4HRRkk7HP8E4q7KtlrjKGMLcJhSwYlgCNcp23Bg1ywlK+ROy/HH78dTpWWLztX9+ncanAuNYVnW2b2e9LQWzssk6i3cZRIjbWa6qcUt3d+ZzVsXCcnGGifS1+/h5F7Lbs4i1btKM9wO7k6kW0WIBOwzukD3pqnGLukTVxU5uMG+tvXvNY0MBOIsK4IcAggjX1BB16aEj51lJJ7lwnKLvFmPiLLYYl1LMnUTzFiwHN0IiBmMkBABvXNJODutjuhONdZGkn9re+GzbuxLYwJdUxat6S4MG4Mx/eZo5tQEI07TG1Q5WkWqTlTa1fLlptbhzvr3F3HcasWHCXrqW2IkBzlkdwToa6YYWtVjmhFtdNTzJVYQ/ydu8KzxSxc+C9ab/AEup/kaxnQqx/wAoteDLU4vZlTjfG7eFt+Y/MMyrCFS3MYkAkTG9PDYOpianZx0dnvtoTVrRpRzy2E4XjdrFof2O9bLjXK2h9nQwyj16eu1Z4jB1sO/+tBpc+HnsCqqpG9KSuedXGNwuSOYuzr15iZKj329SFrdaKx5Hw/FZKzUtpP7+9Bt9PN8s3AFKwYX42giMxHw7ep326JyselWx1OndReZ/ZFhEGZmyqGb4jGp269PhGgjasJTbVjzHXqTioN6FpBNYNkoaEqLlWF3FqkyWhDEjY/2rWLa2JUpR1i7FTEqGmSwkycrRmPdhBBPrE1vGb4nRTx9SmrNX7wr1xTB8nPGiwMwy66ODMETuRHWeg13PQw1anOLala+r5p8X3G14SwaXnulhKWyAAXbLGsErrn0G5OwAjSsMRNqyRw4RLEVpzlqk+dl324+J1mF4tYa55Nq4jOATlQzAWJkjQRmGnrUvC1o0+1lFqPN6HqKrTzZE1fkaQqEWSWA3IHvpW0VfYlsC5f5C1uG7RzDeDtvGunpW0Y62ehO5z2I4IjJL2tJnOzHzwWMZ53GsdZHYRWr3GpcAuG4zEYcsrOL9v8PmEi6voWAOcep1oU1xBxvsWsV4lYaJb6Tza9QOkAb/AJqfaJC7NldPGdoPaTEKALjclxTmQMIy5vyzmEHX1irjJS4CcZR2Z0OPs2VQm4giAOVTngagDLzfIVp2cZaWFGvOLumc8jJiGm1buqw5/LvIVznM8BSWG4VZG2QKsjWsp0L/AFR8vfhforHXRxVvonpwuuH56tPg3fU0rNxMQ6Scl8LBIUi5kIBIOkI8HaSVBYAzJoi41JK+kvvb0f41HKM6MXbWH2v+WvJPRtG7YsqihUEAdP8Ae59a7IxUVZHnTm5vNLcM0Mkw/GHE/wBmwzNlDFiEAJgAtOp9gCfpWVa2R3QpTcNUeZ4LFi64zaHXYmCTvE7E7xXmyhZWR0UcWqn0y0NDwJhbbY0pfWWVA1udgyMJjuRE100bM8+CXa5ZeHgauA8SD9sv3XQtmAsW8pB0sMc+/Ri+Ye1OtVjTjmkXhW6taT8F4bl/E+LLgMJaX2LEmO5IiPvXD8+nrbQ9RYfqV/8A3Ven/g/6Yb/uzVPzc98jsV2EeZvcH4wuIBEZXXdSZ07qeoreFSNRXRlKDiTxXCNdyhQkc0lp0mO24IBBB023iKipFs3w9WMLt34be/JlPjnABi8nmXbqhIIVMmTNrzEMhJ3jeK7MLjZYbWMU3zd/2cGIw0K8XGV7GTf8EK292fU21n/pIH2rt/1+qv8AavNnDH4NQW3oYfF/8Octp2w757mkKURQZKhtekCTWtD/AOQOVRKrG0eerNX8OjFfS9Qx4IXBpmF+xnI1a+ixtzZCxIUfKfWvNxXxapinls1HkvXn+Ca+EcI/5xX/AOkvy/0YNlNYkQNzMKB3JOwrnep5FKnKcskdWXDhboZ4ZRvkRlXKwGwzaFdOszvOxoaR9I6GH7JPLpz4rq/UeiHeDEDuR6wYEidJ0rmkuR5EoWbcbuPMfbNYMEWA9Z2KuJuGrSEys9axM2V7sAMTqEBLBSCRA2P5SfX+ldEYvia08LOc4xkmk+Iu6oK25+J5iFATUCF3nQzza7/IanVivhqcXKFlZeffyLvhzhOGxi3LWIJDEjJDFW0BmPwt3gg7TVRxdbCyU6Xjpf8Aq8LHH8NjSnmjPd7e+PcHgv8ADu7bvsFv5bQUFLgBzyW1tkBwRoNSNDpt09efx+nOim4XlfVPbv2fkdq+HtSdnbqtDateCHAhsWz/AOpbh/8AurBfGocKMft/4hL4e5f/AGS83+yW/wAPrbiHuLuDKWlDGO5ZmDD0IINaf67UtaMEvH9WM4/C4KWdybfV3/NzscFZ8tFSQcoAkKFGn6RoPlXkylmk5f09FKysOdAwIYSCCCO4O9UgZyuQlxbHM+YrvvlzST20Q08t2Xm0uY3iDws+Lt2mtXTZuqOYy2VpGswdCG2Pau7sllVjBVLN3Ny5wPDeWovqrqgAzXTMwAMzEmJNWoRXAnPJvcrXfD9tn/aLOIvIJ8wi2+a02XqAZHSOoqXBN3TKU7KzR0/DcCUuvcZQCygHmL6j8sjlEb7SQPemTwHYjhua4GVsizmYLozMAcpzA+okGZyispUryunY6IYjLDK1d7K/Bd3vc0a3OUg0mBT4rw63ibZtXhKGCYMHQgiD02qZJNWYSipKzOV8f8ETyv2i2ArWgA0aBk0A+Y0j007Vz1qd1dGVa0Y5+RwXDuJOLy3E+NZIPuI1Ox329/lnCNjlVSVSaa398dh3CeVlAGodMs9cwYGfTn+1Y4mmpRcpPS399DbCXppRS2aa8U7/AJNW5dm46vAYAnLOjkCAF6kabb15sYWipR22vy7+p7EKyvknpL89Vz/K4mg9hMkqZblA3yksdVyRG06bipTlm1217+++5pcnhx8vEWsv/wAuT3VxqPv9q0w032negnrFncmu5nKCazZQJrNjANZMoTiBymVz/p01+pA+tZhLba55px/DG3efNaKJc1COEgjSRyEiAexkaGu+lK8d7++p85WlUw9fPFON9tvHZtFTDoodWLOQpBAJkCNtd4Hb03qnI7f9UcoZXHVlYW5OzjFeZM/hC95/LHyiqPWTio30y2NPDYhnvYgcuS2sqIgghV3I1Imd+9ZOnGy0ONYam6cHbexXPErgsq+W2Xa7k/EFyw+vxTMp3pdjC4/lKTqOOu1yzisQ6C6zIoVQCkNLGTBzgHYSCdoAO+9LsoXsjP5ag5xipa3dxKZmtvN5C72zkUBVKmCDqNRoevYGtbJcDapSp02pZbJPf3qfYNwi2w1pkKBlzaKIYaxGrnsNRMHTemGKrU1BvMtfF34W10E4rFFtTvESemgDZdBExqdT0mNKaPDrY2cqeRac3xfedV4XwuIsrqqvbaGNtuW4pMQyE8raAdfoZrlqyhJ9eZ3YGliKUdVeL1ts0+nB+fkdihkf33rBHrjBWqEEK1RIYrVElbiePWwhZtYBMAFmMdlGprRBY4q1xN87PaC+d5dy6A6sIzIQmYHUCSSBvzn1q3O3nYMtyzwzjR8mzmQ5rloMJzQG8sXHDacoAbTWTBFdfbJNxW9rmeVfcR4kwzYtkwrXgoI8xwq82VfhLSx0zD+VcHzsp08zXHzNo0lGWhb4Db/Z7Vm0jFxbBZs4/GYYKP0gtIHcLrXVWqOlFJcTKKzttnT4PjSn/NOU+gMfzNFOsmvqCVN8DVtXAwlSCO41FdCaexk1YZVCINJgJxV3IjNEwKTKOU4mWxBTO3KrhyvQ5QcojsGg/wAIqGrkzp5rck7+/HU8/wCNXrSYhksNMSHHRGnVQev9NvbnslPQ0jh7POVrmNOGhkC8q7GYJUnX0mAPlWVVKcMr96F0qPZz+nb1T9ePcbd1/NS2961GdVYqRsSNwSIIiK8+NGpSvZ/39M63GFRWkky7YxCIOXfoWIMew6fKuaSqT0a8kUopKyNDgCE3kdgcoPLO5LaZvlNd+HoON5S3M6s1ayO0NaswBNZsoE1mxgGsmUCayZRx3ivCNfl1hbdoMTcuNGY/ktjt69TGpiuijJR04vgvU8f4hSlV+pWSjxf4X746cjkbb11NHjRkWUumIkx26fSs2jZSdrEhUkkopLCCdZIiOh3jrv60Zmjsp42rBKKeiBfDWyi24IVWzCGMzLnczPxn7UZ3e5osdNTc7K7Vh73ZP+z6Qe9Tre5yuq8+daPcrBVXVVVT3AE67wdx7Cru2VUxdWayyloLdqpI42y/4d4R+1XSCYRRLEb6zlA+evyqK1Xs49Wb4LC/MVLPZb+h6TYBCgMZIAk9z1Neet9D6dXSVxwrVAGK1RIQrVEhitUSUsbgjcP4VWNWIlj/AGFXa4J2M+1gnPwqSOhOk+sE1nKnJ7GikluCvh/RwyMwcgkFyQI2yCeT+GKiccRdNbrYScNi7a4e2UBVgAAAHsNBvWMMJVlrYt1IrQo2fDRttmthhvy+YxTWPwsYGgA07DtXfkryVpamWaC2LmEwFxGk2yfZk/qDWtOnKO6/BMpJ8Tew5kCVK+hiftpXXHYwY2qEQaTAg0mMzsRwpG1WV9tvpUlXMPG+C7Nxs5RC3VhKMfcrv86ylCL3RpGpJbCE8F21cP5YJBkAsSoPfKdD86nJFO4+0k1Y1Dwxz+X6/wDihski3wIDfKPZRUNoq7L2Hwa29QNe53rOTAcayYwTWbKBNZsYBrJlAmsmUJu2VaMygxtIBj27Vm5NbCcYvdHJeI+AtcZ7yBFiOUSWuHaewY6AATPeuihiIxtB/wDo8nG4GU26sbLpxf8AeS48zk5gkHQgwflvXda5417OzGB6lopSCz0so8wJuU7BmAZ6pIhyLfCeFPiXCjlUgnMQYhSAcv5jzD61lVrxpRvuzfDYWeInZaLn3cue53XCeE/s3+WTlPxK2sHSWRtxMag/avPnW7T/AC3PoKGFVD/B6ct9ej9Pwa4oidTDFbIkMVqiQhWqJDFaokMVohBCtESEK0QghVoQQqkImrQghVCJpiIpiBNMCDQIE0xAmgQBp2EJS8GBy6wWU+6mCKpxtuTe5icO4pcuC38LlszXDlZfLhbZNoaHMwzEaxqINb1KUY34cuu+pzwqylb79NtBOG8TBiga3q7QMrA6HywCAYLENcKkCYNtt4qpYW12nt/f190SsTeya3/n717maWHxi3SptklSrHYiYKQYIB6/eueUMsrM2jLNG6HmnZCbYBp2RLbFtTyrkS2xZNPKuRN2ed+LPE2IZxbwwa0EuQZ0uswkgkH4UME+o9K9GhhIOOaVncwliYwk4ybVle/Dlob2A4VYvWLbwSGtgjXUFtWOm5md52ivLngqa+mS2J7ONjIxXAHVSwMc0Kh1eO7EaAwCYrz54KSV15GTg0Z1jCXHCFRo7FVPcgSflvr6GueOHnKzS30ITbLVrgl1mZTlBVQ287zA9+Wt44Go21yQ7Mu4DgSlriXJLZQ1ttQpBnWO4MSPWt6WDjeUZb8BqN7pmPb8SX1xb3E5rGoS2TylFYKvlxOViYPrMHpX0PycHTSaSfM1eIhFqCu3e2nDj5Ho2FvZ1VoZcwBytownoR0Nec4JPgb3fMsqajKuRabGKaVkUmzy7H+K8bYxV9fNDBbjqFyqUADHLGkyB6+9Yt6nZGCcUemcBxT3sPZuXIzPbVjl2kjp29qtJGL0djRFKyC4YosigxSsUGKVhhikMIUDCFIYQoGFSGRQIE0wBNAiDTEATQIwL2JuX7gVY8sMrggny76FTmRyBKEBgwU6PHbbqUYwjd7/AHT6c/Q5nKU5WW32a68ufUNLlrBl1DEhritkBzG0GQCWlpC/u2MnuAOlJqVWz6ef91C8aba6+X809Che4niGZBaRjlFwEwStxouKpLCFVZFp/UXNNjWqp00nmfLw28ea8DJ1Kjf0rn47/wAfj0IY3mdS9rKtwslwkc2QOwtroTl5XJ0IMk9oMtwjHR7Wt3vf3yGlOUtVve/cr2NK1ZW09tFmPLuRJJM50JkncnMTXNKTc7vl+jojG1Npc16n3E8fbw9s3LphRHQkkkwqqBqzEwABqTVN2VyYxcnZFPjXFxhbIvPbuMkjOFALWwRqzCdQDAMGtaUM7smZsrYTxRhLwlcRbHo7BD9GirlQqR3RJ9iOPWtrJ89ui2uYfxOOVB6k/WnGlJ76d5DaW5zuL4aXYC5BvYh+aJhV08zL2VbYyg9THU12xqqELR2R57o9tWVSWyt9tvudRhsKlpQlpVRQSQqiFEmTA6amuFycndnawMUhZWA3KkD0JBFKSumZsTawqoECjRBC/TX5/wBzTjBRSS4EWSVggomep/ptV2EGbYbcA6EfI7il1LRz2K4PbF1rWVUS6ua3lAUAgAXFWPhIhXEd2PQ1106zy6mFehmmqsd16bGvhOKm2AmKDKw08wKTaf1JE5D3DfImuadLjE64yTLFzxFhUBJv2zAk5TmP0WTUdjN8DVEcA8QrjWfybdzyk081hlVm/Ko3OmsmI001oq0XTSzPXkWil4g8H2rqM9hVS6WzElmCmTLSNQJmdq5ZRNoVGtyP8ObQS3c55JYcmsKBIB7SfToBSiXV3OzFMgMUigxSGGKRQYpDCFAwhSGEKBhUhkGgQJpgCaBEGmIyvEGIyW8vmC21xgqsSAoIloZj8IIUrO/NW1GN5XtexjWlaNr2uUU4U9uwfKyC6YLi0ciuq5sltG2t/EOYASZ2zSNHVjKf1bdeHV8zLs5Rhpv049Fy98z7h/Cc8XcRJdkUOn4GIVRmdSPi5dhpoN4BonVt9MNuAQpX+qe9teRpYi8LYHK2XaVEhQB1A1j2Fc7dtWbpX0M08ZtuyKswzoFbdWMSVkfCQOhj+dZ9pF2sUoPXoKx6OMTZGb92zMfUMEbl9iJ+/pSmpdpHXQqDj2cuf9K1gHFYk3GQGzZJW0S3/EEi5cCxDR8IMiIaN6uLzyvwWxEvohbi9/QZxjhtzEAGzibtjQghVRkO/wAQImem9ddKpFbxuc8lYycBwfE4W2LaDD3wIEkmyYG0gI0n1Jrd1oTd3dff1RhKmm7lphjGELbw1o92uPdj2UW0/nSzU+bf29WGSKHcM4X5JZ3drt14DXGgGBsqqNEUdh85qJ1M2i0QMutUkMW1USxTU0QwKZI1aTLQvG4JL6FLgMSCCDDKRsysNVI70KTi7ouLKljD4u1oLlm+vQ3A1u7/ABMgKt75RVOUHzX3LtF8AmsYu6CrLhrU9Qz3SP4WRQaM8Ftd/b1BU4gcH8PPhQCcVeuBZPljKloknWRBMSSd6U6qn/tS6mppY7Gult8yfgfadIRjO0HasJRVm0yo3zJFLwk8FR3tt9mWsI7nVV2NHFXn89hZJZhZAAkG2jF92TMJOXX5dJrpilkTlz8Tkbef6eXgJu8YvW2RbiZQILkKeeQYVCeQEsUWM06k6DWqVGDTafv883sJ1ZRaTXvpw3stzcwfELd2MjAkrmCzzZZIzAblSRo2x6VzypyjujeFSMtmXBWZqGKQwhQMIUhhCgYVIZFAgTTAE0CINMRzniPGLnW0L/kvDGGkKcw5W0PNGVtCCp1B6V1UIOzlluvfvmcteavlzWfv3yGYW7ivOVXCC0M2qDlZY5In4WkRE7HYRNKSpZLrcadTPZ7F7ifELeHQvdbKsgdySdgANzXNKairs3jFydkYCeJRfD5bbBGGVS2UaxzAgEyII+9c1TELK0kaUIRqWkmZN3Co05LaltToIANcN7vU7oU4019CsKfh98knP5ZIWApZgCsxroRufvWuaysmc/Yt1u0b0tsb3Bsd8NlbRRFWAxZdSo6LuZ3mvQo1YtKKOavSkm5Ms4TGKxKLJIL5iByqc5hSeh6x2+Vawknouv5MakGtX0/BaatTBizVEsW1Mli2pkMW1USxbUyGLFMkatItDVqWWhq1JaGrSLRV4xjBZss5ExrG0xrHziKIrUuMczSOQueKmxCvba2FJVoIafwmREflzUrXTR0ypZbSvsa3h25lexOxFwf9M/0rlc4w+qTsuprKLkrJXNe5w27nu3bVwMzB8gMfuyRbGmkHRPxTsPWeqniaVSCSs1xtrfc4pUZxk3x4X4bAjHXLYZMRzLlVedBDM2YsS2YKyIoJPoNTO+mSMtYe/wCsnO46S9/xfgBrCvnOFuOQAquLYl1ABC2bUgZJLEklpUBdhBDzNWzruv8Al8+mmorJ3yN9bfhcuuunQ6DA4rOAHXJcg5kkNGUgTI6GQRMEg7VyzjbbVHVCV99GXRWZoEKBhCkMIUDCpDIoECaYAmgRBpiFlRMwJ79frTuIxuLcd8kkJb8zL8UNlg9tjJrGdZRdrGsKLkr3scTjfFDYnMrwbTGQptrmWDoJzGSO/wBhXHVruatwOunQUdeJWwOJyGC3IJyjWZPU6dpNZuacbBToKnpHY1eHILtxnzgxEIJAAnqOu09gTSurWRiqNRVXOT04L375DOOIFdLpVmVZkLML2IHfXehG8pqEW2VLGNZtVksDusAgaa7yYncUneL5CpVqdaN4u6N7hvEkVVVgVPU9CTqWPuTNepQqrKk1b3uefiKTzNp397GoWkSNf611o4noc7jvEWX4V/ENG0blZhcB/wCX714vxXE1qE1CO183kk0u5317rHq/BcHDGud+Ct4u6+1jSuY9Q0HTQH6+le2pJ6nkyptNoB8eg6n6H0/uPrVXRGRgPjVEGdDOvsdad0RkYt8YnfbTY79qrMiHBi1xqHv9PvRmQuzY39rUGD3judO4G1JspRY6zi1YgCZMxoem/wDT60rl5Wi4tIaDzQJO1Jlo4v8AxA4x+7W2v4m+oHX6gfWocvpOmjH6jhLONKurdiD99RWalZpnRJZk0encPKiwkQZWfrXxvxirOWLnB7RdkvXx/B7Hw6nelGa3ZawOJK6qdq8+nUqUp56Ts/e/NHZXoxmrSW5tWsYl0FLoEMI/SZ+4r7zDV+0pwqLS6TPmatHLJxM8Xf2G5FxibTTlAlnOkuzGRBDGSxzM5cARtXoW7aOi19++CRxX7GWr09++LbYzhTmxfuJPJnbktozmWKsjMVTkIVoJdmLb6UqiU4J8eunrr4JWKp3hNrh0Xjy063bvvodOK4zrCFAwhSGEKBk0hn1AgTTAE0CINMQnEuVRiokhSQO5A0FD2BK7PPsebj651BumWgbSOmun3rz5NvU9CKSVjmeJ4A4ZwsyCPnpH96xlGxrGVz60xqCx63CAQDoRB9aANnhF0m0AdgSB7b11UYJq7OSvJp2Qy1hUQyog+lb5UccIKH+Og5ULHQEn01q0uQ2+Zv4CyUtgNvqfaeldVNNRsziqSTldCbnC7RueYUBb5wT3KzE+sVc4RqWzpO210Z05SpScqbab0dm1cZezTyxHr9zVE6CG8z9J09d6epOgDZ/0/eq1Idhb5/0/enqQ8oC59Zy+m/f+1PUX0jEz/p++/SlqUrDUz/p+9TqaKw20XkTljqRNTqVofcRByadxPt/uKmexpT3OG8WcEuYgq9rXKIy/1H0qLKStex0RllexzNjw3inMeUw9WgD6ml2fNrzv+Ll9suCflb82PROF8ONmxbts2ZlBk9NST9NYr5r41gqkqrxFNXVlfnokr/bwPU+GYmMIdnLR3b823b7lnDWWEx1Gvt/s189e+qPYqTi7XLZWIFfWfBqk54ZKS2dl1X82PAxiSqtribWLwbXbagOUYRzASdVKsBqIMMde4G40Pt055Xqrnnzi5bOxdwtkW1CgkgaCTJ+Z69qiTu7lxVlYeKkoIUDCFIYQoGFSGRQIE0wBNAiDTEY/GLF5zyfBGwMH1nvWclJ7FwcVuYVzw+7EE2iSDI5tj3AmKy7Loa9tbiKfwsXbM6Sf1PoPkDR8vfdB8xbiWbXheOlofKT/ACq1h1yRDxD5sevh0D8S/JR/erVBGbrsdheCqhBJkDpAA+dXGkkZyqtlz9nQbKv0Fa2Ri5PmTEbVRDAamSxbVRLK924QfhJ9RQTYWLhJjKR600S0BccjoTVE2Em6fytTTIa6nxb0J/rVEJakrdP5WqbmiXUfacnoR71JdiwtIpDAKTLRVu8OB1Qx6Has3E2jPmJ/YnHSfYioys0UkEMK/wCU0rMq6LFjBXPRZ7/+K4X8Nw7m55dXvvby2N/mp5cty/hMAqGTzHv0HsK7YwUVZGLk2XhTEGKRQYpDCFAwhSGEKBhUhkUCBNMATQIg0xAmgQBpiBNMQBpkgGmIA0yQDTJYs0yQGpksWaokW1Mli2pkMW1USxbUyGLpkjVpFoatSy0NWpLQ1aRaGLUlIYtItDFqSkMFIoMUigxSGGKRQYpDCFAwhSGEKBk0hn/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9.2.1 Καύσιμα – Βιομάζα</a:t>
            </a:r>
            <a:endParaRPr lang="el-GR" dirty="0"/>
          </a:p>
        </p:txBody>
      </p:sp>
      <p:sp>
        <p:nvSpPr>
          <p:cNvPr id="6147" name="AutoShape 5" descr="data:image/jpeg;base64,/9j/4AAQSkZJRgABAQAAAQABAAD/2wCEAAkGBxQQEhQUEBQUFRUWFBUXGBgWGRgYFBYaFhUWHBUXFxgdHCggGB4lGxUXITIhJiorLi4uGB8zODMsNygtLisBCgoKDg0OGhAQGywkICUtLCwsLy80LCwvLCwtLCwsLCwsLCwsLCwsLCwsLCwsLCwsLCwsLCwsLCwsLCwsLCwsLP/AABEIALQBFwMBEQACEQEDEQH/xAAbAAACAwEBAQAAAAAAAAAAAAACAwEEBQYHAP/EAD8QAAIBAgQEBAQDBgQFBQAAAAECEQADBBIhMQUiQVEGE2FxMoGRoUJSYhQjgrHB0QczcvBDkqKy4RUWU8Px/8QAGgEAAwEBAQEAAAAAAAAAAAAAAAECAwQFBv/EADcRAAIBAgQDBgcAAQMEAwAAAAABAgMRBBIhMUFRYRNxgZHB8AUUIqGx0eEyFUJSIzPS8QZDcv/aAAwDAQACEQMRAD8A9xoAE0gIpACaQgTSAg0gBNIATSYAmkIE1IAmkABqQBNSABqWALVIAGpYgDUgAalgQKQgxVoYa1SAYKtDDFUAYqkAYqkAQqgDFMAUxCkgZhJ2B0YxM6HXofpVIMyG5hpqNdvX2+lMYYqgCFMAhTGTQAVMCaYH1AAmkBFIATSEDSAg0gKd/F5WKhSSADuANZj+Vawo5o3uYTrZZZUhH/qDHZV/5yf5JWnyy5/b+mfzMv8AivN/obh8QWJBWCADvI1mNYHY9Kwq0siTve5rTq5201a3v0HGsDUE0gANSAJqQANSwBNSABqWIA1LAA1LAgUhBirQxgqkAYq0MMVSAMVSAMVSArY3Gi2NILRoCYWTOWT0kggeunWmROeUrrhLr6kqOZWgg5SQGGYrMiQVaCdGX50yMsnv79/krqto3YDn8QjQMjFr7FjI2UyNDvE9KfEm0c2/vUscJRFZIcEfvMoCMnMcgJynpECZ/F604lU0k1rz6G1auBhKmR39jH9KtG6dxgqgCFMZNABCmBNMD40ACaQEUgBNIQJpAQaQGfd/zj/ot/8Adcrpp/8Aa8X+Ecsv+94L8si3YCzAiSSfc07l2uKugxdKEg8iyBJECdvZ/wD9rHEPSK7/AH9iYrWTXRevqVmxt5QDkbKLeY5gSxMsIkAR+ExEwdprlKzzXDgOs8VRgS0pzFYbupg7dtJOwka0ilVi99C6aRoAakADUsAWqQANSxAGpAA1LAgUhBirQw1qkAwVaGGKpAGKpARfDFT5ZAboWEj5iqFK9tDMwmFFkJmX95zZVPwkyTlQzAaIjXUCSJ2aMYxUUrrX3sW+FG4WckcjEss6EEsdANwIiZghpqkVTzXbe3v33mLguPWL74ophr7tZIZ+QZjKBCFViCGjPK9cpOsinYrJFtu3vY+8FY4cQstc8prQRmUHzC4dykM2VtQMrLudST2p2Eqaa0OhwvDjbuDK0WlUBUUkDaDmWIMklp3mPm0tRxp5XpsaQqzQIUxk0AFTAmmB9QAJpARSAE0hAmkBBpAVcRYJYMhExBB2IBkajbc9961hUSWVmU4NyzR3FWnLekaMI5gfr94rVpL0JjJvpz5oAqgJi4VJMnm6wB8J02A6UWbWsb++aJagm7Ss319Hp9gbt9kBbMrqASdIaBvqNCfSBU9hGbsrp/b9/cUqsoJyuml5/r7E47DB4YCXXVdSASCDB7iQN+1cBvON9eJn8Oe5bc23DNMEknRZG+syTEnWJOgpGVNyi8r9++P2NQ1JuAalgC1SABqWIA0mABqGBApCDFWhjBVIAxVoYYqkAYqkB9cfKpIBJAJgbmBsKoTdkZllfPumZChVzq0wZDQAJ01htQG0B60zFfXL379QfGV50wpNt2tnOi5kMNBO01rBXZ0Hng4LetlroxNwFzL6nM0T8WupEnWtMhOUs+C1exirSW7twW3ugMgMWzKtuus6Lv6ClkyoIQynropFBCmAQpjJoAKmBNMD6gATSAikAJpCBNICDSAXccCmotickilm/eNHUK2vfVY9iF+VdMVaCv1Xr6mF/rduj9PQPMG3X6gGizWzHdS3X4K2KE/u1AGZWk9hoDHc8wrSDt9T4e/Qxqq//TS3T8tvUteYK4HQkjp7RGLx7xIuFOXycReaM0WrTMoHdn+EbdyaujhXV1zJd79NwlO3Az7PFsViEV08nDKYMODeeCJGodVUwRoa7FgKUXaV5d2n7OaWKWyDuPjAAbeIsORuHskKf4luSv0NHydB7prx/aF80W+FcXN0m3eTyryiSs5kdfz23/Es7jQiRI1E+fisI6P1J3jz9GdFOqp7Gka4WaAGpAA1LAgUhBirQytxPiIsKDlZ3YwiLGZz2E6ADcsdBXTh8PKtLKvF8iZzUVdmZauYtpa7fs2R0S2mcr73HME+yivXWCoJWSb73b7L9nK8UfLi8QksuKs3gASVa2oJ/iW4AvuRTeCpP/a14/tCWKC4N4tN5gtzC4hOcpnRTds5g2U86iQJ6xFc1bAqntNPpszphUzcDqhXEjUJRVAeZePuIYhcallrq+SwVgqjpnOUPJPNIIzCJB2rSG5Ll9Vi9jPh125/+010FnPu7Ioa0SrreVlPqoJE/wAvnSA9d4RjxiLSXQMuYAwYJEiRt6EH51lawF0UwCFMZNABCmBNMD6gATSAikAJpCBNIBV65AqoxuyZysiqtbMxiLu2WDZ01kAEHSYmIPfU6H7dajNWyyFKnLNmj5C/2gDRuU/q01PY7H5VeRvVa9xn2ijpLTv0/nkRnDXRBmFcGNQJKESem21DTVPXp6iupVdOCfoONZmjM7xHwt8Xa8lbptIxHmFRLMkGUUzCyYk66SI1rmo1VRqOTV2tu/mbNZo2K/D/AAnhLChVso8dbo8xvU80gfKKVXG16ju5Nd2n4BU4rgMxXh7DtqttbT9HsgW3HzUc3s0j0qYYytB/5X6PVClThJWaOS4jxFrNzJcI86xcDIw0FwRI0/DnTMpHefSvfpwhiqF1xVu5/wAZ4lWpLCYhcY7+F7PyOw4VxBcTaW6iuqsWgOAGIViJgExMV8xXoujNwk9VyPcjJSSaHWbodVZdmAI+dYMaaaugXuAED80x6wJ/lP0qWF0SKkZLkgEgSQCQO/pWkdXqBwV7xMt2414KQWRUtI5AKqSPiMkLmuNqeyr2r67C4L5ejaT5t298jwcTiZVq6pwWl7X68fI67AcAtiGvhb93cs4zKp7W1OiD217k14NfHVKjeV2XJevM9mnQjTVkXMVwTD3RFyxab1yKGHswEj5Gs6eIqwd4yfmaOKe6Kfh/w0uBuObFx/Jcf5LcwVwRDK0yNJBBmdNdK3r4t14rOvqXHp1QowyvQ6EVzIsxfEXiNMJYuXAM5UAD8uZiFWT2kjaqQPRXPEuIcVa8zXLjFnYyWO8/09I2gU1F3OVxblc9CR2bD22uAq5QlgdDLIf5z966Kc4zjmi7nXZrcwrrEqVX4s4YDqYViY+lUB3fgvigGFQgZgT3iIAWBptCis5bjsdNY4ojaGVPrt9aQWNAVQE0AEKYE0wPqABNICKQAmkIE0gF3bQbeqjNxJlBSEmxG1Uql9ycltiFNUCYRqbopim00GlWtTN6EIs1lVqOOiCEU9WSa5DUE1IAGpYHDeL/AAT5oe5hGyOWNxrbHkdurA7q3psfTevXwfxV00oVdYra26/ZyVMLBzdVL6rW8B2N4smFw+GTDsGyoojqVNkhWP8AEQflXk1ZupOU3xdzKtiVCMcmv6sYWH4/eS15SwBkCZtcwAzba6HmifSs3a5xwxNSNPIuVgb3HL7FDmA8syoCqADlK9uxI1paCliKrs77bfgcniTEDLJVgpBgiJjYEiPf5CiyLWLqq1zUw/jLVjcQiE5VUyGadSxO3SPnvpRlNo4/dyXD7mf4d8GC7cuXr1wG05ny7RMNn5mRm7KTEKem+4r25fF5KlGFNfVazf6NadCFZKdRJ218f4eh2LYRQqgBVAAA2AAgAV5DbbuzuHCmhhiqQEssgg7ER9apAY+O4F5ishAdG0Ktp/v3q0VdHNr/AIeYZWk2XP6S7Mv2M/eh6q17CUYm9e4cHENbMDpBH8qzw1HsI5U2/fD/ANms5ZncXh+C20YMlnmGxgkj2J2rou2RoWsNwwqAtu3lUbAAKBOp00oHdF6xwhj8ZAHpqaYrm0iwAB0EVQgqACpgTTAg0gINK47AmpzBYg0nIMoNS5jygk1LqDyEGpdXoGQE1DrdB9mCTUOv0DsuoBqXiGuA+x6gmoeJfIfY9QSazeLfIOw6gE1Dxj5D+X6lfGkZGlSwAJIHxGO3r29aj51t2sTPDpRb3OB4jx+6rFLV4XFHw3R8RRh8L6QSJ3iRHqa6oybV2rM8GtiJxk4wldcH0fB+/Uwkt0NnLGI0W6m5aiT5dK48pBt0XDKA1uqTIcR/DuJXMOeRmyEgsgYgN8xqp9RVpjp1Z0no9OKPQ8Hx21dRWQmWIULHNmj4fUjcnYDXauV16kZNOP3Pfpzo1IKUZb6W435fvz2NVTSWNf8AxOn5fqMBrRYt8g7DqEDWixT5C7DqGKtYh8hdj1DFWq/QXZdQgatVugdmEKtVOgsgQqlMWQIVamGUIU8wrE1VwsEKdxE1QEGpYEUmME1LGA7gRJiTA9T2+1Q2Uk3sZ+K4ulsZtSM5WdVEqRmAJHN12mcpFYTrRWp008LObt0vz327vHmVExV7oM0I4MqSSyXAobSBqhzAdekVjmn+fz7fU3dOjx0u1x4NXt56dAxxFwM1xMqgLIgh8zswVRJjTlkkgazSzvdonsIN5Yu717rJLXnzLOFxq3MuUHVA8GNAx5Zg7mDHsaFNSMqlFwvfnb9+Q81LMwTWbKBNZsYBrJlAmsmUc14s4s+HUeUyzcDJH4lI/Gp9JiD3HYzrQpKb1W3ux5vxDFSoxWR73Xd1Xvl48HbSu5s+fjEsC0RuCPes2zbLbcd5BG4I9xUtluDW6BUqZh7fKcp510Oum/ofpTyyOn5Kv/xPnUBspK5iJC5lzERMhZkiNfbWizIeFqqLk4uwD2jEwY79KaZzOPEQ6VaZlKJZ4DjRh76udFPKxiSoJEkdtvpNKtDtINGmErKhWUnts+739j0/C4hbgzIZHeCAfaRrXmZXF2Z9XGcZq8SwK1QwxWqJCFaokMVqiQxWiEEK0RIQrRCCFWhCb2MVHRGmXmNNBEfEekkgD1oc0mk+JcaUpRclwHeauhzCCQBqNSdh71omjPK+Q0VZJNMRBpMAHcCJIEmBPU9qltIpIhXBEggjuNqm6auh2sYN3iQvXfKg5JdGGgLbicw+EjIxymGIGYTEVxyq555OGq9/rR8UejHDulT7Tjo108ON7pX1Sej5lngjWmXNbJLEAsW+KQzCSAcqksHOkakmnSyNXj79syxSqqVp7cLdy8XpbfgVXx15HvErcZVkKCFKk5kgqQAVAViTmOvyNZOc1J729+9TZUaUoQV0m99+T573fLbxQY4pmBV1SctvSSZa5EAqRoJmZMgCaXaX0fT7k/LZbSi3x8l1G4e9aVbhsQ8DMQmswsKqkabJEdNO4pJxSeXUmcKjlFVNOGvfq357hYLEMxIc2zyqwyyCJJ0Ktr030nsKlNvcVWEYq8b721/a/HDmWTUsyBNZsYBrJlFfFWS6wGZT0KkAj6gj6g1F7MU45lZO3ceYcZvE3j5zszSUWQoc5TBBy8ogkjMT616FNJR0PDjg6uJqNylotLu19OFkLw6kXSlxAsQRDSTqJH6jBnQDY6U2joq4CnGmpwu+fdx7h1+Wt3Ft5RdXNogj4nl46kk59e7j0oe6bO2pSgqkKj22/Qjh9lRcQ2kdVykXSwIBMGN9zmg/7NTN2i7lYtx7JqbXQ+4NgXtjEeYiyzgrzIZGZiYObTcbxRKpG+4SxFPPG0tNQ8fg2a7hWVVARgXIKDKOU666/i2nrQprXX3Yh4iDU7y7vIDieQI9wh7VwPkDZnBYIsAxsAQAdPvVLRG1CFoKN7qxYvYV5XlTUc7MSAG2MR8MkEyQRr6UWRwQwVGpnbvu7JcuhTxOHgxoCZEFlmRuo1Gfpt3Gx0qkeXVwc3KXZJyS4+h3vhDHXbtlQ6rlT92WzHOSoG65dNI61wV4RjPTvPX+HVqlSksyVlpe+unS3qdEtQjvDFaoQQrVEsMVqiRaYy2XKB1LjdZGb6fKtUmIsirQghWiJKfFsd5CBtNWjUMehOyielTUqZI3N8PR7WeX9epQxWIs3Hm4j5kS25ZSCEysrhQQddXEnaOumkSlCT+pbJPu4nRTp1YRtFqzbVnx3V/ttvcK3gMk/s7lQoDGYBBa2qy36ggZ4Yas6npTVK3+D2/SX4114tCdfNbtVe+n3b06N2Wj2TRZ4bxMiExBi4WCiFbXSOYxAJYMAdA0SBFa0qz/AMam/c/e/nujKvhk/rpf42vuvtx2tfe2zdzYrqOEg0mBz/jEMLQZSMqsoYEacxy5jGvXb1rjxdNyje+i4HRRkk7HP8E4q7KtlrjKGMLcJhSwYlgCNcp23Bg1ywlK+ROy/HH78dTpWWLztX9+ncanAuNYVnW2b2e9LQWzssk6i3cZRIjbWa6qcUt3d+ZzVsXCcnGGifS1+/h5F7Lbs4i1btKM9wO7k6kW0WIBOwzukD3pqnGLukTVxU5uMG+tvXvNY0MBOIsK4IcAggjX1BB16aEj51lJJ7lwnKLvFmPiLLYYl1LMnUTzFiwHN0IiBmMkBABvXNJODutjuhONdZGkn9re+GzbuxLYwJdUxat6S4MG4Mx/eZo5tQEI07TG1Q5WkWqTlTa1fLlptbhzvr3F3HcasWHCXrqW2IkBzlkdwToa6YYWtVjmhFtdNTzJVYQ/ydu8KzxSxc+C9ab/AEup/kaxnQqx/wAoteDLU4vZlTjfG7eFt+Y/MMyrCFS3MYkAkTG9PDYOpianZx0dnvtoTVrRpRzy2E4XjdrFof2O9bLjXK2h9nQwyj16eu1Z4jB1sO/+tBpc+HnsCqqpG9KSuedXGNwuSOYuzr15iZKj329SFrdaKx5Hw/FZKzUtpP7+9Bt9PN8s3AFKwYX42giMxHw7ep326JyselWx1OndReZ/ZFhEGZmyqGb4jGp269PhGgjasJTbVjzHXqTioN6FpBNYNkoaEqLlWF3FqkyWhDEjY/2rWLa2JUpR1i7FTEqGmSwkycrRmPdhBBPrE1vGb4nRTx9SmrNX7wr1xTB8nPGiwMwy66ODMETuRHWeg13PQw1anOLala+r5p8X3G14SwaXnulhKWyAAXbLGsErrn0G5OwAjSsMRNqyRw4RLEVpzlqk+dl324+J1mF4tYa55Nq4jOATlQzAWJkjQRmGnrUvC1o0+1lFqPN6HqKrTzZE1fkaQqEWSWA3IHvpW0VfYlsC5f5C1uG7RzDeDtvGunpW0Y62ehO5z2I4IjJL2tJnOzHzwWMZ53GsdZHYRWr3GpcAuG4zEYcsrOL9v8PmEi6voWAOcep1oU1xBxvsWsV4lYaJb6Tza9QOkAb/AJqfaJC7NldPGdoPaTEKALjclxTmQMIy5vyzmEHX1irjJS4CcZR2Z0OPs2VQm4giAOVTngagDLzfIVp2cZaWFGvOLumc8jJiGm1buqw5/LvIVznM8BSWG4VZG2QKsjWsp0L/AFR8vfhforHXRxVvonpwuuH56tPg3fU0rNxMQ6Scl8LBIUi5kIBIOkI8HaSVBYAzJoi41JK+kvvb0f41HKM6MXbWH2v+WvJPRtG7YsqihUEAdP8Ae59a7IxUVZHnTm5vNLcM0Mkw/GHE/wBmwzNlDFiEAJgAtOp9gCfpWVa2R3QpTcNUeZ4LFi64zaHXYmCTvE7E7xXmyhZWR0UcWqn0y0NDwJhbbY0pfWWVA1udgyMJjuRE100bM8+CXa5ZeHgauA8SD9sv3XQtmAsW8pB0sMc+/Ri+Ye1OtVjTjmkXhW6taT8F4bl/E+LLgMJaX2LEmO5IiPvXD8+nrbQ9RYfqV/8A3Ven/g/6Yb/uzVPzc98jsV2EeZvcH4wuIBEZXXdSZ07qeoreFSNRXRlKDiTxXCNdyhQkc0lp0mO24IBBB023iKipFs3w9WMLt34be/JlPjnABi8nmXbqhIIVMmTNrzEMhJ3jeK7MLjZYbWMU3zd/2cGIw0K8XGV7GTf8EK292fU21n/pIH2rt/1+qv8AavNnDH4NQW3oYfF/8Octp2w757mkKURQZKhtekCTWtD/AOQOVRKrG0eerNX8OjFfS9Qx4IXBpmF+xnI1a+ixtzZCxIUfKfWvNxXxapinls1HkvXn+Ca+EcI/5xX/AOkvy/0YNlNYkQNzMKB3JOwrnep5FKnKcskdWXDhboZ4ZRvkRlXKwGwzaFdOszvOxoaR9I6GH7JPLpz4rq/UeiHeDEDuR6wYEidJ0rmkuR5EoWbcbuPMfbNYMEWA9Z2KuJuGrSEys9axM2V7sAMTqEBLBSCRA2P5SfX+ldEYvia08LOc4xkmk+Iu6oK25+J5iFATUCF3nQzza7/IanVivhqcXKFlZeffyLvhzhOGxi3LWIJDEjJDFW0BmPwt3gg7TVRxdbCyU6Xjpf8Aq8LHH8NjSnmjPd7e+PcHgv8ADu7bvsFv5bQUFLgBzyW1tkBwRoNSNDpt09efx+nOim4XlfVPbv2fkdq+HtSdnbqtDateCHAhsWz/AOpbh/8AurBfGocKMft/4hL4e5f/AGS83+yW/wAPrbiHuLuDKWlDGO5ZmDD0IINaf67UtaMEvH9WM4/C4KWdybfV3/NzscFZ8tFSQcoAkKFGn6RoPlXkylmk5f09FKysOdAwIYSCCCO4O9UgZyuQlxbHM+YrvvlzST20Q08t2Xm0uY3iDws+Lt2mtXTZuqOYy2VpGswdCG2Pau7sllVjBVLN3Ny5wPDeWovqrqgAzXTMwAMzEmJNWoRXAnPJvcrXfD9tn/aLOIvIJ8wi2+a02XqAZHSOoqXBN3TKU7KzR0/DcCUuvcZQCygHmL6j8sjlEb7SQPemTwHYjhua4GVsizmYLozMAcpzA+okGZyispUryunY6IYjLDK1d7K/Bd3vc0a3OUg0mBT4rw63ibZtXhKGCYMHQgiD02qZJNWYSipKzOV8f8ETyv2i2ArWgA0aBk0A+Y0j007Vz1qd1dGVa0Y5+RwXDuJOLy3E+NZIPuI1Ox329/lnCNjlVSVSaa398dh3CeVlAGodMs9cwYGfTn+1Y4mmpRcpPS399DbCXppRS2aa8U7/AJNW5dm46vAYAnLOjkCAF6kabb15sYWipR22vy7+p7EKyvknpL89Vz/K4mg9hMkqZblA3yksdVyRG06bipTlm1217+++5pcnhx8vEWsv/wAuT3VxqPv9q0w032negnrFncmu5nKCazZQJrNjANZMoTiBymVz/p01+pA+tZhLba55px/DG3efNaKJc1COEgjSRyEiAexkaGu+lK8d7++p85WlUw9fPFON9tvHZtFTDoodWLOQpBAJkCNtd4Hb03qnI7f9UcoZXHVlYW5OzjFeZM/hC95/LHyiqPWTio30y2NPDYhnvYgcuS2sqIgghV3I1Imd+9ZOnGy0ONYam6cHbexXPErgsq+W2Xa7k/EFyw+vxTMp3pdjC4/lKTqOOu1yzisQ6C6zIoVQCkNLGTBzgHYSCdoAO+9LsoXsjP5ag5xipa3dxKZmtvN5C72zkUBVKmCDqNRoevYGtbJcDapSp02pZbJPf3qfYNwi2w1pkKBlzaKIYaxGrnsNRMHTemGKrU1BvMtfF34W10E4rFFtTvESemgDZdBExqdT0mNKaPDrY2cqeRac3xfedV4XwuIsrqqvbaGNtuW4pMQyE8raAdfoZrlqyhJ9eZ3YGliKUdVeL1ts0+nB+fkdihkf33rBHrjBWqEEK1RIYrVElbiePWwhZtYBMAFmMdlGprRBY4q1xN87PaC+d5dy6A6sIzIQmYHUCSSBvzn1q3O3nYMtyzwzjR8mzmQ5rloMJzQG8sXHDacoAbTWTBFdfbJNxW9rmeVfcR4kwzYtkwrXgoI8xwq82VfhLSx0zD+VcHzsp08zXHzNo0lGWhb4Db/Z7Vm0jFxbBZs4/GYYKP0gtIHcLrXVWqOlFJcTKKzttnT4PjSn/NOU+gMfzNFOsmvqCVN8DVtXAwlSCO41FdCaexk1YZVCINJgJxV3IjNEwKTKOU4mWxBTO3KrhyvQ5QcojsGg/wAIqGrkzp5rck7+/HU8/wCNXrSYhksNMSHHRGnVQev9NvbnslPQ0jh7POVrmNOGhkC8q7GYJUnX0mAPlWVVKcMr96F0qPZz+nb1T9ePcbd1/NS2961GdVYqRsSNwSIIiK8+NGpSvZ/39M63GFRWkky7YxCIOXfoWIMew6fKuaSqT0a8kUopKyNDgCE3kdgcoPLO5LaZvlNd+HoON5S3M6s1ayO0NaswBNZsoE1mxgGsmUCayZRx3ivCNfl1hbdoMTcuNGY/ktjt69TGpiuijJR04vgvU8f4hSlV+pWSjxf4X746cjkbb11NHjRkWUumIkx26fSs2jZSdrEhUkkopLCCdZIiOh3jrv60Zmjsp42rBKKeiBfDWyi24IVWzCGMzLnczPxn7UZ3e5osdNTc7K7Vh73ZP+z6Qe9Tre5yuq8+daPcrBVXVVVT3AE67wdx7Cru2VUxdWayyloLdqpI42y/4d4R+1XSCYRRLEb6zlA+evyqK1Xs49Wb4LC/MVLPZb+h6TYBCgMZIAk9z1Neet9D6dXSVxwrVAGK1RIQrVEhitUSUsbgjcP4VWNWIlj/AGFXa4J2M+1gnPwqSOhOk+sE1nKnJ7GikluCvh/RwyMwcgkFyQI2yCeT+GKiccRdNbrYScNi7a4e2UBVgAAAHsNBvWMMJVlrYt1IrQo2fDRttmthhvy+YxTWPwsYGgA07DtXfkryVpamWaC2LmEwFxGk2yfZk/qDWtOnKO6/BMpJ8Tew5kCVK+hiftpXXHYwY2qEQaTAg0mMzsRwpG1WV9tvpUlXMPG+C7Nxs5RC3VhKMfcrv86ylCL3RpGpJbCE8F21cP5YJBkAsSoPfKdD86nJFO4+0k1Y1Dwxz+X6/wDihski3wIDfKPZRUNoq7L2Hwa29QNe53rOTAcayYwTWbKBNZsYBrJlAmsmUJu2VaMygxtIBj27Vm5NbCcYvdHJeI+AtcZ7yBFiOUSWuHaewY6AATPeuihiIxtB/wDo8nG4GU26sbLpxf8AeS48zk5gkHQgwflvXda5417OzGB6lopSCz0so8wJuU7BmAZ6pIhyLfCeFPiXCjlUgnMQYhSAcv5jzD61lVrxpRvuzfDYWeInZaLn3cue53XCeE/s3+WTlPxK2sHSWRtxMag/avPnW7T/AC3PoKGFVD/B6ct9ej9Pwa4oidTDFbIkMVqiQhWqJDFaokMVohBCtESEK0QghVoQQqkImrQghVCJpiIpiBNMCDQIE0xAmgQBp2EJS8GBy6wWU+6mCKpxtuTe5icO4pcuC38LlszXDlZfLhbZNoaHMwzEaxqINb1KUY34cuu+pzwqylb79NtBOG8TBiga3q7QMrA6HywCAYLENcKkCYNtt4qpYW12nt/f190SsTeya3/n717maWHxi3SptklSrHYiYKQYIB6/eueUMsrM2jLNG6HmnZCbYBp2RLbFtTyrkS2xZNPKuRN2ed+LPE2IZxbwwa0EuQZ0uswkgkH4UME+o9K9GhhIOOaVncwliYwk4ybVle/Dlob2A4VYvWLbwSGtgjXUFtWOm5md52ivLngqa+mS2J7ONjIxXAHVSwMc0Kh1eO7EaAwCYrz54KSV15GTg0Z1jCXHCFRo7FVPcgSflvr6GueOHnKzS30ITbLVrgl1mZTlBVQ287zA9+Wt44Go21yQ7Mu4DgSlriXJLZQ1ttQpBnWO4MSPWt6WDjeUZb8BqN7pmPb8SX1xb3E5rGoS2TylFYKvlxOViYPrMHpX0PycHTSaSfM1eIhFqCu3e2nDj5Ho2FvZ1VoZcwBytownoR0Nec4JPgb3fMsqajKuRabGKaVkUmzy7H+K8bYxV9fNDBbjqFyqUADHLGkyB6+9Yt6nZGCcUemcBxT3sPZuXIzPbVjl2kjp29qtJGL0djRFKyC4YosigxSsUGKVhhikMIUDCFIYQoGFSGRQIE0wBNAiDTEATQIwL2JuX7gVY8sMrggny76FTmRyBKEBgwU6PHbbqUYwjd7/AHT6c/Q5nKU5WW32a68ufUNLlrBl1DEhritkBzG0GQCWlpC/u2MnuAOlJqVWz6ef91C8aba6+X809Che4niGZBaRjlFwEwStxouKpLCFVZFp/UXNNjWqp00nmfLw28ea8DJ1Kjf0rn47/wAfj0IY3mdS9rKtwslwkc2QOwtroTl5XJ0IMk9oMtwjHR7Wt3vf3yGlOUtVve/cr2NK1ZW09tFmPLuRJJM50JkncnMTXNKTc7vl+jojG1Npc16n3E8fbw9s3LphRHQkkkwqqBqzEwABqTVN2VyYxcnZFPjXFxhbIvPbuMkjOFALWwRqzCdQDAMGtaUM7smZsrYTxRhLwlcRbHo7BD9GirlQqR3RJ9iOPWtrJ89ui2uYfxOOVB6k/WnGlJ76d5DaW5zuL4aXYC5BvYh+aJhV08zL2VbYyg9THU12xqqELR2R57o9tWVSWyt9tvudRhsKlpQlpVRQSQqiFEmTA6amuFycndnawMUhZWA3KkD0JBFKSumZsTawqoECjRBC/TX5/wBzTjBRSS4EWSVggomep/ptV2EGbYbcA6EfI7il1LRz2K4PbF1rWVUS6ua3lAUAgAXFWPhIhXEd2PQ1106zy6mFehmmqsd16bGvhOKm2AmKDKw08wKTaf1JE5D3DfImuadLjE64yTLFzxFhUBJv2zAk5TmP0WTUdjN8DVEcA8QrjWfybdzyk081hlVm/Ko3OmsmI001oq0XTSzPXkWil4g8H2rqM9hVS6WzElmCmTLSNQJmdq5ZRNoVGtyP8ObQS3c55JYcmsKBIB7SfToBSiXV3OzFMgMUigxSGGKRQYpDCFAwhSGEKBhUhkGgQJpgCaBEGmIyvEGIyW8vmC21xgqsSAoIloZj8IIUrO/NW1GN5XtexjWlaNr2uUU4U9uwfKyC6YLi0ciuq5sltG2t/EOYASZ2zSNHVjKf1bdeHV8zLs5Rhpv049Fy98z7h/Cc8XcRJdkUOn4GIVRmdSPi5dhpoN4BonVt9MNuAQpX+qe9teRpYi8LYHK2XaVEhQB1A1j2Fc7dtWbpX0M08ZtuyKswzoFbdWMSVkfCQOhj+dZ9pF2sUoPXoKx6OMTZGb92zMfUMEbl9iJ+/pSmpdpHXQqDj2cuf9K1gHFYk3GQGzZJW0S3/EEi5cCxDR8IMiIaN6uLzyvwWxEvohbi9/QZxjhtzEAGzibtjQghVRkO/wAQImem9ddKpFbxuc8lYycBwfE4W2LaDD3wIEkmyYG0gI0n1Jrd1oTd3dff1RhKmm7lphjGELbw1o92uPdj2UW0/nSzU+bf29WGSKHcM4X5JZ3drt14DXGgGBsqqNEUdh85qJ1M2i0QMutUkMW1USxTU0QwKZI1aTLQvG4JL6FLgMSCCDDKRsysNVI70KTi7ouLKljD4u1oLlm+vQ3A1u7/ABMgKt75RVOUHzX3LtF8AmsYu6CrLhrU9Qz3SP4WRQaM8Ftd/b1BU4gcH8PPhQCcVeuBZPljKloknWRBMSSd6U6qn/tS6mppY7Gult8yfgfadIRjO0HasJRVm0yo3zJFLwk8FR3tt9mWsI7nVV2NHFXn89hZJZhZAAkG2jF92TMJOXX5dJrpilkTlz8Tkbef6eXgJu8YvW2RbiZQILkKeeQYVCeQEsUWM06k6DWqVGDTafv883sJ1ZRaTXvpw3stzcwfELd2MjAkrmCzzZZIzAblSRo2x6VzypyjujeFSMtmXBWZqGKQwhQMIUhhCgYVIZFAgTTAE0CINMRzniPGLnW0L/kvDGGkKcw5W0PNGVtCCp1B6V1UIOzlluvfvmcteavlzWfv3yGYW7ivOVXCC0M2qDlZY5In4WkRE7HYRNKSpZLrcadTPZ7F7ifELeHQvdbKsgdySdgANzXNKairs3jFydkYCeJRfD5bbBGGVS2UaxzAgEyII+9c1TELK0kaUIRqWkmZN3Co05LaltToIANcN7vU7oU4019CsKfh98knP5ZIWApZgCsxroRufvWuaysmc/Yt1u0b0tsb3Bsd8NlbRRFWAxZdSo6LuZ3mvQo1YtKKOavSkm5Ms4TGKxKLJIL5iByqc5hSeh6x2+Vawknouv5MakGtX0/BaatTBizVEsW1Mli2pkMW1USxbUyGLFMkatItDVqWWhq1JaGrSLRV4xjBZss5ExrG0xrHziKIrUuMczSOQueKmxCvba2FJVoIafwmREflzUrXTR0ypZbSvsa3h25lexOxFwf9M/0rlc4w+qTsuprKLkrJXNe5w27nu3bVwMzB8gMfuyRbGmkHRPxTsPWeqniaVSCSs1xtrfc4pUZxk3x4X4bAjHXLYZMRzLlVedBDM2YsS2YKyIoJPoNTO+mSMtYe/wCsnO46S9/xfgBrCvnOFuOQAquLYl1ABC2bUgZJLEklpUBdhBDzNWzruv8Al8+mmorJ3yN9bfhcuuunQ6DA4rOAHXJcg5kkNGUgTI6GQRMEg7VyzjbbVHVCV99GXRWZoEKBhCkMIUDCpDIoECaYAmgRBpiFlRMwJ79frTuIxuLcd8kkJb8zL8UNlg9tjJrGdZRdrGsKLkr3scTjfFDYnMrwbTGQptrmWDoJzGSO/wBhXHVruatwOunQUdeJWwOJyGC3IJyjWZPU6dpNZuacbBToKnpHY1eHILtxnzgxEIJAAnqOu09gTSurWRiqNRVXOT04L375DOOIFdLpVmVZkLML2IHfXehG8pqEW2VLGNZtVksDusAgaa7yYncUneL5CpVqdaN4u6N7hvEkVVVgVPU9CTqWPuTNepQqrKk1b3uefiKTzNp397GoWkSNf611o4noc7jvEWX4V/ENG0blZhcB/wCX714vxXE1qE1CO183kk0u5317rHq/BcHDGud+Ct4u6+1jSuY9Q0HTQH6+le2pJ6nkyptNoB8eg6n6H0/uPrVXRGRgPjVEGdDOvsdad0RkYt8YnfbTY79qrMiHBi1xqHv9PvRmQuzY39rUGD3judO4G1JspRY6zi1YgCZMxoem/wDT60rl5Wi4tIaDzQJO1Jlo4v8AxA4x+7W2v4m+oHX6gfWocvpOmjH6jhLONKurdiD99RWalZpnRJZk0encPKiwkQZWfrXxvxirOWLnB7RdkvXx/B7Hw6nelGa3ZawOJK6qdq8+nUqUp56Ts/e/NHZXoxmrSW5tWsYl0FLoEMI/SZ+4r7zDV+0pwqLS6TPmatHLJxM8Xf2G5FxibTTlAlnOkuzGRBDGSxzM5cARtXoW7aOi19++CRxX7GWr09++LbYzhTmxfuJPJnbktozmWKsjMVTkIVoJdmLb6UqiU4J8eunrr4JWKp3hNrh0Xjy063bvvodOK4zrCFAwhSGEKBk0hn1AgTTAE0CINMQnEuVRiokhSQO5A0FD2BK7PPsebj651BumWgbSOmun3rz5NvU9CKSVjmeJ4A4ZwsyCPnpH96xlGxrGVz60xqCx63CAQDoRB9aANnhF0m0AdgSB7b11UYJq7OSvJp2Qy1hUQyog+lb5UccIKH+Og5ULHQEn01q0uQ2+Zv4CyUtgNvqfaeldVNNRsziqSTldCbnC7RueYUBb5wT3KzE+sVc4RqWzpO210Z05SpScqbab0dm1cZezTyxHr9zVE6CG8z9J09d6epOgDZ/0/eq1Idhb5/0/enqQ8oC59Zy+m/f+1PUX0jEz/p++/SlqUrDUz/p+9TqaKw20XkTljqRNTqVofcRByadxPt/uKmexpT3OG8WcEuYgq9rXKIy/1H0qLKStex0RllexzNjw3inMeUw9WgD6ml2fNrzv+Ll9suCflb82PROF8ONmxbts2ZlBk9NST9NYr5r41gqkqrxFNXVlfnokr/bwPU+GYmMIdnLR3b823b7lnDWWEx1Gvt/s189e+qPYqTi7XLZWIFfWfBqk54ZKS2dl1X82PAxiSqtribWLwbXbagOUYRzASdVKsBqIMMde4G40Pt055Xqrnnzi5bOxdwtkW1CgkgaCTJ+Z69qiTu7lxVlYeKkoIUDCFIYQoGFSGRQIE0wBNAiDTEY/GLF5zyfBGwMH1nvWclJ7FwcVuYVzw+7EE2iSDI5tj3AmKy7Loa9tbiKfwsXbM6Sf1PoPkDR8vfdB8xbiWbXheOlofKT/ACq1h1yRDxD5sevh0D8S/JR/erVBGbrsdheCqhBJkDpAA+dXGkkZyqtlz9nQbKv0Fa2Ri5PmTEbVRDAamSxbVRLK924QfhJ9RQTYWLhJjKR600S0BccjoTVE2Em6fytTTIa6nxb0J/rVEJakrdP5WqbmiXUfacnoR71JdiwtIpDAKTLRVu8OB1Qx6Has3E2jPmJ/YnHSfYioys0UkEMK/wCU0rMq6LFjBXPRZ7/+K4X8Nw7m55dXvvby2N/mp5cty/hMAqGTzHv0HsK7YwUVZGLk2XhTEGKRQYpDCFAwhSGEKBhUhkUCBNMATQIg0xAmgQBpiBNMQBpkgGmIA0yQDTJYs0yQGpksWaokW1Mli2pkMW1USxbUyGLpkjVpFoatSy0NWpLQ1aRaGLUlIYtItDFqSkMFIoMUigxSGGKRQYpDCFAwhSGEKBk0hn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6148" name="AutoShape 7" descr="data:image/jpeg;base64,/9j/4AAQSkZJRgABAQAAAQABAAD/2wCEAAkGBxQQEhQUEBQUFRUWFBUXGBgWGRgYFBYaFhUWHBUXFxgdHCggGB4lGxUXITIhJiorLi4uGB8zODMsNygtLisBCgoKDg0OGhAQGywkICUtLCwsLy80LCwvLCwtLCwsLCwsLCwsLCwsLCwsLCwsLCwsLCwsLCwsLCwsLCwsLCwsLP/AABEIALQBFwMBEQACEQEDEQH/xAAbAAACAwEBAQAAAAAAAAAAAAACAwEEBQYHAP/EAD8QAAIBAgQEBAQDBgQFBQAAAAECEQADBBIhMQUiQVEGE2FxMoGRoUJSYhQjgrHB0QczcvBDkqKy4RUWU8Px/8QAGgEAAwEBAQEAAAAAAAAAAAAAAAECAwQFBv/EADcRAAIBAgQDBgcAAQMEAwAAAAABAgMRBBIhMUFRYRNxgZHB8AUUIqGx0eEyFUJSIzPS8QZDcv/aAAwDAQACEQMRAD8A9xoAE0gIpACaQgTSAg0gBNIATSYAmkIE1IAmkABqQBNSABqWALVIAGpYgDUgAalgQKQgxVoYa1SAYKtDDFUAYqkAYqkAQqgDFMAUxCkgZhJ2B0YxM6HXofpVIMyG5hpqNdvX2+lMYYqgCFMAhTGTQAVMCaYH1AAmkBFIATSEDSAg0gKd/F5WKhSSADuANZj+Vawo5o3uYTrZZZUhH/qDHZV/5yf5JWnyy5/b+mfzMv8AivN/obh8QWJBWCADvI1mNYHY9Kwq0siTve5rTq5201a3v0HGsDUE0gANSAJqQANSwBNSABqWIA1LAA1LAgUhBirQxgqkAYq0MMVSAMVSAMVSArY3Gi2NILRoCYWTOWT0kggeunWmROeUrrhLr6kqOZWgg5SQGGYrMiQVaCdGX50yMsnv79/krqto3YDn8QjQMjFr7FjI2UyNDvE9KfEm0c2/vUscJRFZIcEfvMoCMnMcgJynpECZ/F604lU0k1rz6G1auBhKmR39jH9KtG6dxgqgCFMZNABCmBNMD40ACaQEUgBNIQJpAQaQGfd/zj/ot/8Adcrpp/8Aa8X+Ecsv+94L8si3YCzAiSSfc07l2uKugxdKEg8iyBJECdvZ/wD9rHEPSK7/AH9iYrWTXRevqVmxt5QDkbKLeY5gSxMsIkAR+ExEwdprlKzzXDgOs8VRgS0pzFYbupg7dtJOwka0ilVi99C6aRoAakADUsAWqQANSxAGpAA1LAgUhBirQw1qkAwVaGGKpAGKpARfDFT5ZAboWEj5iqFK9tDMwmFFkJmX95zZVPwkyTlQzAaIjXUCSJ2aMYxUUrrX3sW+FG4WckcjEss6EEsdANwIiZghpqkVTzXbe3v33mLguPWL74ophr7tZIZ+QZjKBCFViCGjPK9cpOsinYrJFtu3vY+8FY4cQstc8prQRmUHzC4dykM2VtQMrLudST2p2Eqaa0OhwvDjbuDK0WlUBUUkDaDmWIMklp3mPm0tRxp5XpsaQqzQIUxk0AFTAmmB9QAJpARSAE0hAmkBBpAVcRYJYMhExBB2IBkajbc9961hUSWVmU4NyzR3FWnLekaMI5gfr94rVpL0JjJvpz5oAqgJi4VJMnm6wB8J02A6UWbWsb++aJagm7Ss319Hp9gbt9kBbMrqASdIaBvqNCfSBU9hGbsrp/b9/cUqsoJyuml5/r7E47DB4YCXXVdSASCDB7iQN+1cBvON9eJn8Oe5bc23DNMEknRZG+syTEnWJOgpGVNyi8r9++P2NQ1JuAalgC1SABqWIA0mABqGBApCDFWhjBVIAxVoYYqkAYqkB9cfKpIBJAJgbmBsKoTdkZllfPumZChVzq0wZDQAJ01htQG0B60zFfXL379QfGV50wpNt2tnOi5kMNBO01rBXZ0Hng4LetlroxNwFzL6nM0T8WupEnWtMhOUs+C1exirSW7twW3ugMgMWzKtuus6Lv6ClkyoIQynropFBCmAQpjJoAKmBNMD6gATSAikAJpCBNICDSAXccCmotickilm/eNHUK2vfVY9iF+VdMVaCv1Xr6mF/rduj9PQPMG3X6gGizWzHdS3X4K2KE/u1AGZWk9hoDHc8wrSDt9T4e/Qxqq//TS3T8tvUteYK4HQkjp7RGLx7xIuFOXycReaM0WrTMoHdn+EbdyaujhXV1zJd79NwlO3Az7PFsViEV08nDKYMODeeCJGodVUwRoa7FgKUXaV5d2n7OaWKWyDuPjAAbeIsORuHskKf4luSv0NHydB7prx/aF80W+FcXN0m3eTyryiSs5kdfz23/Es7jQiRI1E+fisI6P1J3jz9GdFOqp7Gka4WaAGpAA1LAgUhBirQytxPiIsKDlZ3YwiLGZz2E6ADcsdBXTh8PKtLKvF8iZzUVdmZauYtpa7fs2R0S2mcr73HME+yivXWCoJWSb73b7L9nK8UfLi8QksuKs3gASVa2oJ/iW4AvuRTeCpP/a14/tCWKC4N4tN5gtzC4hOcpnRTds5g2U86iQJ6xFc1bAqntNPpszphUzcDqhXEjUJRVAeZePuIYhcallrq+SwVgqjpnOUPJPNIIzCJB2rSG5Ll9Vi9jPh125/+010FnPu7Ioa0SrreVlPqoJE/wAvnSA9d4RjxiLSXQMuYAwYJEiRt6EH51lawF0UwCFMZNABCmBNMD6gATSAikAJpCBNIBV65AqoxuyZysiqtbMxiLu2WDZ01kAEHSYmIPfU6H7dajNWyyFKnLNmj5C/2gDRuU/q01PY7H5VeRvVa9xn2ijpLTv0/nkRnDXRBmFcGNQJKESem21DTVPXp6iupVdOCfoONZmjM7xHwt8Xa8lbptIxHmFRLMkGUUzCyYk66SI1rmo1VRqOTV2tu/mbNZo2K/D/AAnhLChVso8dbo8xvU80gfKKVXG16ju5Nd2n4BU4rgMxXh7DtqttbT9HsgW3HzUc3s0j0qYYytB/5X6PVClThJWaOS4jxFrNzJcI86xcDIw0FwRI0/DnTMpHefSvfpwhiqF1xVu5/wAZ4lWpLCYhcY7+F7PyOw4VxBcTaW6iuqsWgOAGIViJgExMV8xXoujNwk9VyPcjJSSaHWbodVZdmAI+dYMaaaugXuAED80x6wJ/lP0qWF0SKkZLkgEgSQCQO/pWkdXqBwV7xMt2414KQWRUtI5AKqSPiMkLmuNqeyr2r67C4L5ejaT5t298jwcTiZVq6pwWl7X68fI67AcAtiGvhb93cs4zKp7W1OiD217k14NfHVKjeV2XJevM9mnQjTVkXMVwTD3RFyxab1yKGHswEj5Gs6eIqwd4yfmaOKe6Kfh/w0uBuObFx/Jcf5LcwVwRDK0yNJBBmdNdK3r4t14rOvqXHp1QowyvQ6EVzIsxfEXiNMJYuXAM5UAD8uZiFWT2kjaqQPRXPEuIcVa8zXLjFnYyWO8/09I2gU1F3OVxblc9CR2bD22uAq5QlgdDLIf5z966Kc4zjmi7nXZrcwrrEqVX4s4YDqYViY+lUB3fgvigGFQgZgT3iIAWBptCis5bjsdNY4ojaGVPrt9aQWNAVQE0AEKYE0wPqABNICKQAmkIE0gF3bQbeqjNxJlBSEmxG1Uql9ycltiFNUCYRqbopim00GlWtTN6EIs1lVqOOiCEU9WSa5DUE1IAGpYHDeL/AAT5oe5hGyOWNxrbHkdurA7q3psfTevXwfxV00oVdYra26/ZyVMLBzdVL6rW8B2N4smFw+GTDsGyoojqVNkhWP8AEQflXk1ZupOU3xdzKtiVCMcmv6sYWH4/eS15SwBkCZtcwAzba6HmifSs3a5xwxNSNPIuVgb3HL7FDmA8syoCqADlK9uxI1paCliKrs77bfgcniTEDLJVgpBgiJjYEiPf5CiyLWLqq1zUw/jLVjcQiE5VUyGadSxO3SPnvpRlNo4/dyXD7mf4d8GC7cuXr1wG05ny7RMNn5mRm7KTEKem+4r25fF5KlGFNfVazf6NadCFZKdRJ218f4eh2LYRQqgBVAAA2AAgAV5DbbuzuHCmhhiqQEssgg7ER9apAY+O4F5ishAdG0Ktp/v3q0VdHNr/AIeYZWk2XP6S7Mv2M/eh6q17CUYm9e4cHENbMDpBH8qzw1HsI5U2/fD/ANms5ZncXh+C20YMlnmGxgkj2J2rou2RoWsNwwqAtu3lUbAAKBOp00oHdF6xwhj8ZAHpqaYrm0iwAB0EVQgqACpgTTAg0gINK47AmpzBYg0nIMoNS5jygk1LqDyEGpdXoGQE1DrdB9mCTUOv0DsuoBqXiGuA+x6gmoeJfIfY9QSazeLfIOw6gE1Dxj5D+X6lfGkZGlSwAJIHxGO3r29aj51t2sTPDpRb3OB4jx+6rFLV4XFHw3R8RRh8L6QSJ3iRHqa6oybV2rM8GtiJxk4wldcH0fB+/Uwkt0NnLGI0W6m5aiT5dK48pBt0XDKA1uqTIcR/DuJXMOeRmyEgsgYgN8xqp9RVpjp1Z0no9OKPQ8Hx21dRWQmWIULHNmj4fUjcnYDXauV16kZNOP3Pfpzo1IKUZb6W435fvz2NVTSWNf8AxOn5fqMBrRYt8g7DqEDWixT5C7DqGKtYh8hdj1DFWq/QXZdQgatVugdmEKtVOgsgQqlMWQIVamGUIU8wrE1VwsEKdxE1QEGpYEUmME1LGA7gRJiTA9T2+1Q2Uk3sZ+K4ulsZtSM5WdVEqRmAJHN12mcpFYTrRWp008LObt0vz327vHmVExV7oM0I4MqSSyXAobSBqhzAdekVjmn+fz7fU3dOjx0u1x4NXt56dAxxFwM1xMqgLIgh8zswVRJjTlkkgazSzvdonsIN5Yu717rJLXnzLOFxq3MuUHVA8GNAx5Zg7mDHsaFNSMqlFwvfnb9+Q81LMwTWbKBNZsYBrJlAmsmUc14s4s+HUeUyzcDJH4lI/Gp9JiD3HYzrQpKb1W3ux5vxDFSoxWR73Xd1Xvl48HbSu5s+fjEsC0RuCPes2zbLbcd5BG4I9xUtluDW6BUqZh7fKcp510Oum/ofpTyyOn5Kv/xPnUBspK5iJC5lzERMhZkiNfbWizIeFqqLk4uwD2jEwY79KaZzOPEQ6VaZlKJZ4DjRh76udFPKxiSoJEkdtvpNKtDtINGmErKhWUnts+739j0/C4hbgzIZHeCAfaRrXmZXF2Z9XGcZq8SwK1QwxWqJCFaokMVqiQxWiEEK0RIQrRCCFWhCb2MVHRGmXmNNBEfEekkgD1oc0mk+JcaUpRclwHeauhzCCQBqNSdh71omjPK+Q0VZJNMRBpMAHcCJIEmBPU9qltIpIhXBEggjuNqm6auh2sYN3iQvXfKg5JdGGgLbicw+EjIxymGIGYTEVxyq555OGq9/rR8UejHDulT7Tjo108ON7pX1Sej5lngjWmXNbJLEAsW+KQzCSAcqksHOkakmnSyNXj79syxSqqVp7cLdy8XpbfgVXx15HvErcZVkKCFKk5kgqQAVAViTmOvyNZOc1J729+9TZUaUoQV0m99+T573fLbxQY4pmBV1SctvSSZa5EAqRoJmZMgCaXaX0fT7k/LZbSi3x8l1G4e9aVbhsQ8DMQmswsKqkabJEdNO4pJxSeXUmcKjlFVNOGvfq357hYLEMxIc2zyqwyyCJJ0Ktr030nsKlNvcVWEYq8b721/a/HDmWTUsyBNZsYBrJlFfFWS6wGZT0KkAj6gj6g1F7MU45lZO3ceYcZvE3j5zszSUWQoc5TBBy8ogkjMT616FNJR0PDjg6uJqNylotLu19OFkLw6kXSlxAsQRDSTqJH6jBnQDY6U2joq4CnGmpwu+fdx7h1+Wt3Ft5RdXNogj4nl46kk59e7j0oe6bO2pSgqkKj22/Qjh9lRcQ2kdVykXSwIBMGN9zmg/7NTN2i7lYtx7JqbXQ+4NgXtjEeYiyzgrzIZGZiYObTcbxRKpG+4SxFPPG0tNQ8fg2a7hWVVARgXIKDKOU666/i2nrQprXX3Yh4iDU7y7vIDieQI9wh7VwPkDZnBYIsAxsAQAdPvVLRG1CFoKN7qxYvYV5XlTUc7MSAG2MR8MkEyQRr6UWRwQwVGpnbvu7JcuhTxOHgxoCZEFlmRuo1Gfpt3Gx0qkeXVwc3KXZJyS4+h3vhDHXbtlQ6rlT92WzHOSoG65dNI61wV4RjPTvPX+HVqlSksyVlpe+unS3qdEtQjvDFaoQQrVEsMVqiRaYy2XKB1LjdZGb6fKtUmIsirQghWiJKfFsd5CBtNWjUMehOyielTUqZI3N8PR7WeX9epQxWIs3Hm4j5kS25ZSCEysrhQQddXEnaOumkSlCT+pbJPu4nRTp1YRtFqzbVnx3V/ttvcK3gMk/s7lQoDGYBBa2qy36ggZ4Yas6npTVK3+D2/SX4114tCdfNbtVe+n3b06N2Wj2TRZ4bxMiExBi4WCiFbXSOYxAJYMAdA0SBFa0qz/AMam/c/e/nujKvhk/rpf42vuvtx2tfe2zdzYrqOEg0mBz/jEMLQZSMqsoYEacxy5jGvXb1rjxdNyje+i4HRRkk7HP8E4q7KtlrjKGMLcJhSwYlgCNcp23Bg1ywlK+ROy/HH78dTpWWLztX9+ncanAuNYVnW2b2e9LQWzssk6i3cZRIjbWa6qcUt3d+ZzVsXCcnGGifS1+/h5F7Lbs4i1btKM9wO7k6kW0WIBOwzukD3pqnGLukTVxU5uMG+tvXvNY0MBOIsK4IcAggjX1BB16aEj51lJJ7lwnKLvFmPiLLYYl1LMnUTzFiwHN0IiBmMkBABvXNJODutjuhONdZGkn9re+GzbuxLYwJdUxat6S4MG4Mx/eZo5tQEI07TG1Q5WkWqTlTa1fLlptbhzvr3F3HcasWHCXrqW2IkBzlkdwToa6YYWtVjmhFtdNTzJVYQ/ydu8KzxSxc+C9ab/AEup/kaxnQqx/wAoteDLU4vZlTjfG7eFt+Y/MMyrCFS3MYkAkTG9PDYOpianZx0dnvtoTVrRpRzy2E4XjdrFof2O9bLjXK2h9nQwyj16eu1Z4jB1sO/+tBpc+HnsCqqpG9KSuedXGNwuSOYuzr15iZKj329SFrdaKx5Hw/FZKzUtpP7+9Bt9PN8s3AFKwYX42giMxHw7ep326JyselWx1OndReZ/ZFhEGZmyqGb4jGp269PhGgjasJTbVjzHXqTioN6FpBNYNkoaEqLlWF3FqkyWhDEjY/2rWLa2JUpR1i7FTEqGmSwkycrRmPdhBBPrE1vGb4nRTx9SmrNX7wr1xTB8nPGiwMwy66ODMETuRHWeg13PQw1anOLala+r5p8X3G14SwaXnulhKWyAAXbLGsErrn0G5OwAjSsMRNqyRw4RLEVpzlqk+dl324+J1mF4tYa55Nq4jOATlQzAWJkjQRmGnrUvC1o0+1lFqPN6HqKrTzZE1fkaQqEWSWA3IHvpW0VfYlsC5f5C1uG7RzDeDtvGunpW0Y62ehO5z2I4IjJL2tJnOzHzwWMZ53GsdZHYRWr3GpcAuG4zEYcsrOL9v8PmEi6voWAOcep1oU1xBxvsWsV4lYaJb6Tza9QOkAb/AJqfaJC7NldPGdoPaTEKALjclxTmQMIy5vyzmEHX1irjJS4CcZR2Z0OPs2VQm4giAOVTngagDLzfIVp2cZaWFGvOLumc8jJiGm1buqw5/LvIVznM8BSWG4VZG2QKsjWsp0L/AFR8vfhforHXRxVvonpwuuH56tPg3fU0rNxMQ6Scl8LBIUi5kIBIOkI8HaSVBYAzJoi41JK+kvvb0f41HKM6MXbWH2v+WvJPRtG7YsqihUEAdP8Ae59a7IxUVZHnTm5vNLcM0Mkw/GHE/wBmwzNlDFiEAJgAtOp9gCfpWVa2R3QpTcNUeZ4LFi64zaHXYmCTvE7E7xXmyhZWR0UcWqn0y0NDwJhbbY0pfWWVA1udgyMJjuRE100bM8+CXa5ZeHgauA8SD9sv3XQtmAsW8pB0sMc+/Ri+Ye1OtVjTjmkXhW6taT8F4bl/E+LLgMJaX2LEmO5IiPvXD8+nrbQ9RYfqV/8A3Ven/g/6Yb/uzVPzc98jsV2EeZvcH4wuIBEZXXdSZ07qeoreFSNRXRlKDiTxXCNdyhQkc0lp0mO24IBBB023iKipFs3w9WMLt34be/JlPjnABi8nmXbqhIIVMmTNrzEMhJ3jeK7MLjZYbWMU3zd/2cGIw0K8XGV7GTf8EK292fU21n/pIH2rt/1+qv8AavNnDH4NQW3oYfF/8Octp2w757mkKURQZKhtekCTWtD/AOQOVRKrG0eerNX8OjFfS9Qx4IXBpmF+xnI1a+ixtzZCxIUfKfWvNxXxapinls1HkvXn+Ca+EcI/5xX/AOkvy/0YNlNYkQNzMKB3JOwrnep5FKnKcskdWXDhboZ4ZRvkRlXKwGwzaFdOszvOxoaR9I6GH7JPLpz4rq/UeiHeDEDuR6wYEidJ0rmkuR5EoWbcbuPMfbNYMEWA9Z2KuJuGrSEys9axM2V7sAMTqEBLBSCRA2P5SfX+ldEYvia08LOc4xkmk+Iu6oK25+J5iFATUCF3nQzza7/IanVivhqcXKFlZeffyLvhzhOGxi3LWIJDEjJDFW0BmPwt3gg7TVRxdbCyU6Xjpf8Aq8LHH8NjSnmjPd7e+PcHgv8ADu7bvsFv5bQUFLgBzyW1tkBwRoNSNDpt09efx+nOim4XlfVPbv2fkdq+HtSdnbqtDateCHAhsWz/AOpbh/8AurBfGocKMft/4hL4e5f/AGS83+yW/wAPrbiHuLuDKWlDGO5ZmDD0IINaf67UtaMEvH9WM4/C4KWdybfV3/NzscFZ8tFSQcoAkKFGn6RoPlXkylmk5f09FKysOdAwIYSCCCO4O9UgZyuQlxbHM+YrvvlzST20Q08t2Xm0uY3iDws+Lt2mtXTZuqOYy2VpGswdCG2Pau7sllVjBVLN3Ny5wPDeWovqrqgAzXTMwAMzEmJNWoRXAnPJvcrXfD9tn/aLOIvIJ8wi2+a02XqAZHSOoqXBN3TKU7KzR0/DcCUuvcZQCygHmL6j8sjlEb7SQPemTwHYjhua4GVsizmYLozMAcpzA+okGZyispUryunY6IYjLDK1d7K/Bd3vc0a3OUg0mBT4rw63ibZtXhKGCYMHQgiD02qZJNWYSipKzOV8f8ETyv2i2ArWgA0aBk0A+Y0j007Vz1qd1dGVa0Y5+RwXDuJOLy3E+NZIPuI1Ox329/lnCNjlVSVSaa398dh3CeVlAGodMs9cwYGfTn+1Y4mmpRcpPS399DbCXppRS2aa8U7/AJNW5dm46vAYAnLOjkCAF6kabb15sYWipR22vy7+p7EKyvknpL89Vz/K4mg9hMkqZblA3yksdVyRG06bipTlm1217+++5pcnhx8vEWsv/wAuT3VxqPv9q0w032negnrFncmu5nKCazZQJrNjANZMoTiBymVz/p01+pA+tZhLba55px/DG3efNaKJc1COEgjSRyEiAexkaGu+lK8d7++p85WlUw9fPFON9tvHZtFTDoodWLOQpBAJkCNtd4Hb03qnI7f9UcoZXHVlYW5OzjFeZM/hC95/LHyiqPWTio30y2NPDYhnvYgcuS2sqIgghV3I1Imd+9ZOnGy0ONYam6cHbexXPErgsq+W2Xa7k/EFyw+vxTMp3pdjC4/lKTqOOu1yzisQ6C6zIoVQCkNLGTBzgHYSCdoAO+9LsoXsjP5ag5xipa3dxKZmtvN5C72zkUBVKmCDqNRoevYGtbJcDapSp02pZbJPf3qfYNwi2w1pkKBlzaKIYaxGrnsNRMHTemGKrU1BvMtfF34W10E4rFFtTvESemgDZdBExqdT0mNKaPDrY2cqeRac3xfedV4XwuIsrqqvbaGNtuW4pMQyE8raAdfoZrlqyhJ9eZ3YGliKUdVeL1ts0+nB+fkdihkf33rBHrjBWqEEK1RIYrVElbiePWwhZtYBMAFmMdlGprRBY4q1xN87PaC+d5dy6A6sIzIQmYHUCSSBvzn1q3O3nYMtyzwzjR8mzmQ5rloMJzQG8sXHDacoAbTWTBFdfbJNxW9rmeVfcR4kwzYtkwrXgoI8xwq82VfhLSx0zD+VcHzsp08zXHzNo0lGWhb4Db/Z7Vm0jFxbBZs4/GYYKP0gtIHcLrXVWqOlFJcTKKzttnT4PjSn/NOU+gMfzNFOsmvqCVN8DVtXAwlSCO41FdCaexk1YZVCINJgJxV3IjNEwKTKOU4mWxBTO3KrhyvQ5QcojsGg/wAIqGrkzp5rck7+/HU8/wCNXrSYhksNMSHHRGnVQev9NvbnslPQ0jh7POVrmNOGhkC8q7GYJUnX0mAPlWVVKcMr96F0qPZz+nb1T9ePcbd1/NS2961GdVYqRsSNwSIIiK8+NGpSvZ/39M63GFRWkky7YxCIOXfoWIMew6fKuaSqT0a8kUopKyNDgCE3kdgcoPLO5LaZvlNd+HoON5S3M6s1ayO0NaswBNZsoE1mxgGsmUCayZRx3ivCNfl1hbdoMTcuNGY/ktjt69TGpiuijJR04vgvU8f4hSlV+pWSjxf4X746cjkbb11NHjRkWUumIkx26fSs2jZSdrEhUkkopLCCdZIiOh3jrv60Zmjsp42rBKKeiBfDWyi24IVWzCGMzLnczPxn7UZ3e5osdNTc7K7Vh73ZP+z6Qe9Tre5yuq8+daPcrBVXVVVT3AE67wdx7Cru2VUxdWayyloLdqpI42y/4d4R+1XSCYRRLEb6zlA+evyqK1Xs49Wb4LC/MVLPZb+h6TYBCgMZIAk9z1Neet9D6dXSVxwrVAGK1RIQrVEhitUSUsbgjcP4VWNWIlj/AGFXa4J2M+1gnPwqSOhOk+sE1nKnJ7GikluCvh/RwyMwcgkFyQI2yCeT+GKiccRdNbrYScNi7a4e2UBVgAAAHsNBvWMMJVlrYt1IrQo2fDRttmthhvy+YxTWPwsYGgA07DtXfkryVpamWaC2LmEwFxGk2yfZk/qDWtOnKO6/BMpJ8Tew5kCVK+hiftpXXHYwY2qEQaTAg0mMzsRwpG1WV9tvpUlXMPG+C7Nxs5RC3VhKMfcrv86ylCL3RpGpJbCE8F21cP5YJBkAsSoPfKdD86nJFO4+0k1Y1Dwxz+X6/wDihski3wIDfKPZRUNoq7L2Hwa29QNe53rOTAcayYwTWbKBNZsYBrJlAmsmUJu2VaMygxtIBj27Vm5NbCcYvdHJeI+AtcZ7yBFiOUSWuHaewY6AATPeuihiIxtB/wDo8nG4GU26sbLpxf8AeS48zk5gkHQgwflvXda5417OzGB6lopSCz0so8wJuU7BmAZ6pIhyLfCeFPiXCjlUgnMQYhSAcv5jzD61lVrxpRvuzfDYWeInZaLn3cue53XCeE/s3+WTlPxK2sHSWRtxMag/avPnW7T/AC3PoKGFVD/B6ct9ej9Pwa4oidTDFbIkMVqiQhWqJDFaokMVohBCtESEK0QghVoQQqkImrQghVCJpiIpiBNMCDQIE0xAmgQBp2EJS8GBy6wWU+6mCKpxtuTe5icO4pcuC38LlszXDlZfLhbZNoaHMwzEaxqINb1KUY34cuu+pzwqylb79NtBOG8TBiga3q7QMrA6HywCAYLENcKkCYNtt4qpYW12nt/f190SsTeya3/n717maWHxi3SptklSrHYiYKQYIB6/eueUMsrM2jLNG6HmnZCbYBp2RLbFtTyrkS2xZNPKuRN2ed+LPE2IZxbwwa0EuQZ0uswkgkH4UME+o9K9GhhIOOaVncwliYwk4ybVle/Dlob2A4VYvWLbwSGtgjXUFtWOm5md52ivLngqa+mS2J7ONjIxXAHVSwMc0Kh1eO7EaAwCYrz54KSV15GTg0Z1jCXHCFRo7FVPcgSflvr6GueOHnKzS30ITbLVrgl1mZTlBVQ287zA9+Wt44Go21yQ7Mu4DgSlriXJLZQ1ttQpBnWO4MSPWt6WDjeUZb8BqN7pmPb8SX1xb3E5rGoS2TylFYKvlxOViYPrMHpX0PycHTSaSfM1eIhFqCu3e2nDj5Ho2FvZ1VoZcwBytownoR0Nec4JPgb3fMsqajKuRabGKaVkUmzy7H+K8bYxV9fNDBbjqFyqUADHLGkyB6+9Yt6nZGCcUemcBxT3sPZuXIzPbVjl2kjp29qtJGL0djRFKyC4YosigxSsUGKVhhikMIUDCFIYQoGFSGRQIE0wBNAiDTEATQIwL2JuX7gVY8sMrggny76FTmRyBKEBgwU6PHbbqUYwjd7/AHT6c/Q5nKU5WW32a68ufUNLlrBl1DEhritkBzG0GQCWlpC/u2MnuAOlJqVWz6ef91C8aba6+X809Che4niGZBaRjlFwEwStxouKpLCFVZFp/UXNNjWqp00nmfLw28ea8DJ1Kjf0rn47/wAfj0IY3mdS9rKtwslwkc2QOwtroTl5XJ0IMk9oMtwjHR7Wt3vf3yGlOUtVve/cr2NK1ZW09tFmPLuRJJM50JkncnMTXNKTc7vl+jojG1Npc16n3E8fbw9s3LphRHQkkkwqqBqzEwABqTVN2VyYxcnZFPjXFxhbIvPbuMkjOFALWwRqzCdQDAMGtaUM7smZsrYTxRhLwlcRbHo7BD9GirlQqR3RJ9iOPWtrJ89ui2uYfxOOVB6k/WnGlJ76d5DaW5zuL4aXYC5BvYh+aJhV08zL2VbYyg9THU12xqqELR2R57o9tWVSWyt9tvudRhsKlpQlpVRQSQqiFEmTA6amuFycndnawMUhZWA3KkD0JBFKSumZsTawqoECjRBC/TX5/wBzTjBRSS4EWSVggomep/ptV2EGbYbcA6EfI7il1LRz2K4PbF1rWVUS6ua3lAUAgAXFWPhIhXEd2PQ1106zy6mFehmmqsd16bGvhOKm2AmKDKw08wKTaf1JE5D3DfImuadLjE64yTLFzxFhUBJv2zAk5TmP0WTUdjN8DVEcA8QrjWfybdzyk081hlVm/Ko3OmsmI001oq0XTSzPXkWil4g8H2rqM9hVS6WzElmCmTLSNQJmdq5ZRNoVGtyP8ObQS3c55JYcmsKBIB7SfToBSiXV3OzFMgMUigxSGGKRQYpDCFAwhSGEKBhUhkGgQJpgCaBEGmIyvEGIyW8vmC21xgqsSAoIloZj8IIUrO/NW1GN5XtexjWlaNr2uUU4U9uwfKyC6YLi0ciuq5sltG2t/EOYASZ2zSNHVjKf1bdeHV8zLs5Rhpv049Fy98z7h/Cc8XcRJdkUOn4GIVRmdSPi5dhpoN4BonVt9MNuAQpX+qe9teRpYi8LYHK2XaVEhQB1A1j2Fc7dtWbpX0M08ZtuyKswzoFbdWMSVkfCQOhj+dZ9pF2sUoPXoKx6OMTZGb92zMfUMEbl9iJ+/pSmpdpHXQqDj2cuf9K1gHFYk3GQGzZJW0S3/EEi5cCxDR8IMiIaN6uLzyvwWxEvohbi9/QZxjhtzEAGzibtjQghVRkO/wAQImem9ddKpFbxuc8lYycBwfE4W2LaDD3wIEkmyYG0gI0n1Jrd1oTd3dff1RhKmm7lphjGELbw1o92uPdj2UW0/nSzU+bf29WGSKHcM4X5JZ3drt14DXGgGBsqqNEUdh85qJ1M2i0QMutUkMW1USxTU0QwKZI1aTLQvG4JL6FLgMSCCDDKRsysNVI70KTi7ouLKljD4u1oLlm+vQ3A1u7/ABMgKt75RVOUHzX3LtF8AmsYu6CrLhrU9Qz3SP4WRQaM8Ftd/b1BU4gcH8PPhQCcVeuBZPljKloknWRBMSSd6U6qn/tS6mppY7Gult8yfgfadIRjO0HasJRVm0yo3zJFLwk8FR3tt9mWsI7nVV2NHFXn89hZJZhZAAkG2jF92TMJOXX5dJrpilkTlz8Tkbef6eXgJu8YvW2RbiZQILkKeeQYVCeQEsUWM06k6DWqVGDTafv883sJ1ZRaTXvpw3stzcwfELd2MjAkrmCzzZZIzAblSRo2x6VzypyjujeFSMtmXBWZqGKQwhQMIUhhCgYVIZFAgTTAE0CINMRzniPGLnW0L/kvDGGkKcw5W0PNGVtCCp1B6V1UIOzlluvfvmcteavlzWfv3yGYW7ivOVXCC0M2qDlZY5In4WkRE7HYRNKSpZLrcadTPZ7F7ifELeHQvdbKsgdySdgANzXNKairs3jFydkYCeJRfD5bbBGGVS2UaxzAgEyII+9c1TELK0kaUIRqWkmZN3Co05LaltToIANcN7vU7oU4019CsKfh98knP5ZIWApZgCsxroRufvWuaysmc/Yt1u0b0tsb3Bsd8NlbRRFWAxZdSo6LuZ3mvQo1YtKKOavSkm5Ms4TGKxKLJIL5iByqc5hSeh6x2+Vawknouv5MakGtX0/BaatTBizVEsW1Mli2pkMW1USxbUyGLFMkatItDVqWWhq1JaGrSLRV4xjBZss5ExrG0xrHziKIrUuMczSOQueKmxCvba2FJVoIafwmREflzUrXTR0ypZbSvsa3h25lexOxFwf9M/0rlc4w+qTsuprKLkrJXNe5w27nu3bVwMzB8gMfuyRbGmkHRPxTsPWeqniaVSCSs1xtrfc4pUZxk3x4X4bAjHXLYZMRzLlVedBDM2YsS2YKyIoJPoNTO+mSMtYe/wCsnO46S9/xfgBrCvnOFuOQAquLYl1ABC2bUgZJLEklpUBdhBDzNWzruv8Al8+mmorJ3yN9bfhcuuunQ6DA4rOAHXJcg5kkNGUgTI6GQRMEg7VyzjbbVHVCV99GXRWZoEKBhCkMIUDCpDIoECaYAmgRBpiFlRMwJ79frTuIxuLcd8kkJb8zL8UNlg9tjJrGdZRdrGsKLkr3scTjfFDYnMrwbTGQptrmWDoJzGSO/wBhXHVruatwOunQUdeJWwOJyGC3IJyjWZPU6dpNZuacbBToKnpHY1eHILtxnzgxEIJAAnqOu09gTSurWRiqNRVXOT04L375DOOIFdLpVmVZkLML2IHfXehG8pqEW2VLGNZtVksDusAgaa7yYncUneL5CpVqdaN4u6N7hvEkVVVgVPU9CTqWPuTNepQqrKk1b3uefiKTzNp397GoWkSNf611o4noc7jvEWX4V/ENG0blZhcB/wCX714vxXE1qE1CO183kk0u5317rHq/BcHDGud+Ct4u6+1jSuY9Q0HTQH6+le2pJ6nkyptNoB8eg6n6H0/uPrVXRGRgPjVEGdDOvsdad0RkYt8YnfbTY79qrMiHBi1xqHv9PvRmQuzY39rUGD3judO4G1JspRY6zi1YgCZMxoem/wDT60rl5Wi4tIaDzQJO1Jlo4v8AxA4x+7W2v4m+oHX6gfWocvpOmjH6jhLONKurdiD99RWalZpnRJZk0encPKiwkQZWfrXxvxirOWLnB7RdkvXx/B7Hw6nelGa3ZawOJK6qdq8+nUqUp56Ts/e/NHZXoxmrSW5tWsYl0FLoEMI/SZ+4r7zDV+0pwqLS6TPmatHLJxM8Xf2G5FxibTTlAlnOkuzGRBDGSxzM5cARtXoW7aOi19++CRxX7GWr09++LbYzhTmxfuJPJnbktozmWKsjMVTkIVoJdmLb6UqiU4J8eunrr4JWKp3hNrh0Xjy063bvvodOK4zrCFAwhSGEKBk0hn1AgTTAE0CINMQnEuVRiokhSQO5A0FD2BK7PPsebj651BumWgbSOmun3rz5NvU9CKSVjmeJ4A4ZwsyCPnpH96xlGxrGVz60xqCx63CAQDoRB9aANnhF0m0AdgSB7b11UYJq7OSvJp2Qy1hUQyog+lb5UccIKH+Og5ULHQEn01q0uQ2+Zv4CyUtgNvqfaeldVNNRsziqSTldCbnC7RueYUBb5wT3KzE+sVc4RqWzpO210Z05SpScqbab0dm1cZezTyxHr9zVE6CG8z9J09d6epOgDZ/0/eq1Idhb5/0/enqQ8oC59Zy+m/f+1PUX0jEz/p++/SlqUrDUz/p+9TqaKw20XkTljqRNTqVofcRByadxPt/uKmexpT3OG8WcEuYgq9rXKIy/1H0qLKStex0RllexzNjw3inMeUw9WgD6ml2fNrzv+Ll9suCflb82PROF8ONmxbts2ZlBk9NST9NYr5r41gqkqrxFNXVlfnokr/bwPU+GYmMIdnLR3b823b7lnDWWEx1Gvt/s189e+qPYqTi7XLZWIFfWfBqk54ZKS2dl1X82PAxiSqtribWLwbXbagOUYRzASdVKsBqIMMde4G40Pt055Xqrnnzi5bOxdwtkW1CgkgaCTJ+Z69qiTu7lxVlYeKkoIUDCFIYQoGFSGRQIE0wBNAiDTEY/GLF5zyfBGwMH1nvWclJ7FwcVuYVzw+7EE2iSDI5tj3AmKy7Loa9tbiKfwsXbM6Sf1PoPkDR8vfdB8xbiWbXheOlofKT/ACq1h1yRDxD5sevh0D8S/JR/erVBGbrsdheCqhBJkDpAA+dXGkkZyqtlz9nQbKv0Fa2Ri5PmTEbVRDAamSxbVRLK924QfhJ9RQTYWLhJjKR600S0BccjoTVE2Em6fytTTIa6nxb0J/rVEJakrdP5WqbmiXUfacnoR71JdiwtIpDAKTLRVu8OB1Qx6Has3E2jPmJ/YnHSfYioys0UkEMK/wCU0rMq6LFjBXPRZ7/+K4X8Nw7m55dXvvby2N/mp5cty/hMAqGTzHv0HsK7YwUVZGLk2XhTEGKRQYpDCFAwhSGEKBhUhkUCBNMATQIg0xAmgQBpiBNMQBpkgGmIA0yQDTJYs0yQGpksWaokW1Mli2pkMW1USxbUyGLpkjVpFoatSy0NWpLQ1aRaGLUlIYtItDFqSkMFIoMUigxSGGKRQYpDCFAwhSGEKBk0hn/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6149" name="Picture 2" descr="http://twnwindpower.com/wp-content/uploads/2013/07/Biomass-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39863"/>
            <a:ext cx="7524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9.2.2 Ορυκτοί άνθρακες – Προέλευση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Φυτική ύλη </a:t>
            </a:r>
            <a:r>
              <a:rPr lang="el-GR" dirty="0" smtClean="0">
                <a:sym typeface="Wingdings" panose="05000000000000000000" pitchFamily="2" charset="2"/>
              </a:rPr>
              <a:t> εγκλεισμός σε κοιτάσματα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Κινήσεις φλοιού + θερμοκρασίες  σήψη + συμπίεση  </a:t>
            </a:r>
            <a:r>
              <a:rPr lang="el-GR" b="1" dirty="0" smtClean="0">
                <a:sym typeface="Wingdings" panose="05000000000000000000" pitchFamily="2" charset="2"/>
              </a:rPr>
              <a:t>τύρφη</a:t>
            </a: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Επιπλέον συμπίεση + θερμοκρασία  απομάκρυνση πτητικών ουσιών  συμπαγής </a:t>
            </a:r>
            <a:r>
              <a:rPr lang="el-GR" b="1" dirty="0" smtClean="0">
                <a:sym typeface="Wingdings" panose="05000000000000000000" pitchFamily="2" charset="2"/>
              </a:rPr>
              <a:t>λιγνίτης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Πάροδος χρόνου  πλουσιότεροι σε άνθρακα (250.000.000 χρόνων!)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Διαρκής σχηματισμός τύρφης και σήμερα (μικροοργανισμοί σε έλη)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m </a:t>
            </a:r>
            <a:r>
              <a:rPr lang="el-GR" dirty="0" smtClean="0">
                <a:sym typeface="Wingdings" panose="05000000000000000000" pitchFamily="2" charset="2"/>
              </a:rPr>
              <a:t>πάχος/300 χρόνια βόρεια κλίματα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1m</a:t>
            </a:r>
            <a:r>
              <a:rPr lang="el-GR" dirty="0" smtClean="0">
                <a:sym typeface="Wingdings" panose="05000000000000000000" pitchFamily="2" charset="2"/>
              </a:rPr>
              <a:t> πάχος/150 χρόνια τροπικά κλίματα</a:t>
            </a:r>
          </a:p>
        </p:txBody>
      </p:sp>
      <p:pic>
        <p:nvPicPr>
          <p:cNvPr id="46082" name="Picture 2" descr="Αρχείο:To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32247" cy="16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scms.machteamsoft.ro/uploads/photos/652x450/652x450_066907-tur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71174"/>
            <a:ext cx="2555776" cy="17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upload.wikimedia.org/wikipedia/commons/1/15/Small_sample_of_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5546"/>
            <a:ext cx="1692811" cy="11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9.2.2 Ορυκτοί άνθρακες -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Τύρφη</a:t>
            </a:r>
            <a:r>
              <a:rPr lang="el-GR" dirty="0" smtClean="0"/>
              <a:t>: Πολλή υγρασία, σαφή συστατικά ξύλων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Λιγνίτες</a:t>
            </a:r>
            <a:r>
              <a:rPr lang="el-GR" dirty="0" smtClean="0"/>
              <a:t>: καστανό χρώμα, ξυλώδης/</a:t>
            </a:r>
            <a:r>
              <a:rPr lang="el-GR" dirty="0" err="1" smtClean="0"/>
              <a:t>αργλιώδης</a:t>
            </a:r>
            <a:r>
              <a:rPr lang="el-GR" dirty="0" smtClean="0"/>
              <a:t> όψη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err="1" smtClean="0"/>
              <a:t>Υποπισσούχοι</a:t>
            </a:r>
            <a:r>
              <a:rPr lang="el-GR" b="1" u="sng" dirty="0" smtClean="0"/>
              <a:t> άνθρακες</a:t>
            </a:r>
            <a:r>
              <a:rPr lang="el-GR" dirty="0" smtClean="0"/>
              <a:t>: μαύροι λιγνίτες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err="1" smtClean="0"/>
              <a:t>Πισσούχοι</a:t>
            </a:r>
            <a:r>
              <a:rPr lang="el-GR" b="1" u="sng" dirty="0" smtClean="0"/>
              <a:t> άνθρακες</a:t>
            </a:r>
            <a:r>
              <a:rPr lang="el-GR" dirty="0" smtClean="0"/>
              <a:t>: στρώσεις, ρητινούχα συστατικά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err="1" smtClean="0"/>
              <a:t>Ημιπισσούχοι</a:t>
            </a:r>
            <a:r>
              <a:rPr lang="el-GR" b="1" u="sng" dirty="0" smtClean="0"/>
              <a:t> άνθρακες</a:t>
            </a:r>
            <a:r>
              <a:rPr lang="el-GR" dirty="0" smtClean="0"/>
              <a:t>: «</a:t>
            </a:r>
            <a:r>
              <a:rPr lang="el-GR" dirty="0" err="1" smtClean="0"/>
              <a:t>υπερπισσούχοι</a:t>
            </a:r>
            <a:r>
              <a:rPr lang="el-GR" dirty="0" smtClean="0"/>
              <a:t>», πολύ </a:t>
            </a:r>
            <a:r>
              <a:rPr lang="en-US" dirty="0" smtClean="0"/>
              <a:t>C</a:t>
            </a:r>
            <a:r>
              <a:rPr lang="el-GR" dirty="0" smtClean="0"/>
              <a:t>, δυνατοί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smtClean="0"/>
              <a:t>Ανθρακίτες</a:t>
            </a:r>
            <a:r>
              <a:rPr lang="el-GR" dirty="0" smtClean="0"/>
              <a:t>: πολύ </a:t>
            </a:r>
            <a:r>
              <a:rPr lang="en-US" dirty="0" smtClean="0"/>
              <a:t>C</a:t>
            </a:r>
            <a:r>
              <a:rPr lang="el-GR" dirty="0" smtClean="0"/>
              <a:t>, λίγα πτητικά </a:t>
            </a:r>
            <a:r>
              <a:rPr lang="el-GR" dirty="0" smtClean="0">
                <a:sym typeface="Wingdings" panose="05000000000000000000" pitchFamily="2" charset="2"/>
              </a:rPr>
              <a:t> δύσκολη ανάφλεξη</a:t>
            </a:r>
          </a:p>
          <a:p>
            <a:pPr marL="571500" indent="-457200">
              <a:buFont typeface="+mj-lt"/>
              <a:buAutoNum type="arabicPeriod"/>
            </a:pPr>
            <a:r>
              <a:rPr lang="el-GR" b="1" u="sng" dirty="0" err="1" smtClean="0">
                <a:sym typeface="Wingdings" panose="05000000000000000000" pitchFamily="2" charset="2"/>
              </a:rPr>
              <a:t>Ημιάνθρακες</a:t>
            </a:r>
            <a:r>
              <a:rPr lang="el-GR" dirty="0" smtClean="0">
                <a:sym typeface="Wingdings" panose="05000000000000000000" pitchFamily="2" charset="2"/>
              </a:rPr>
              <a:t>: Μαλακότεροι ανθρακίτες, πτητικά</a:t>
            </a:r>
            <a:endParaRPr lang="el-GR" dirty="0" smtClean="0"/>
          </a:p>
        </p:txBody>
      </p:sp>
      <p:pic>
        <p:nvPicPr>
          <p:cNvPr id="47106" name="Picture 2" descr="http://www.geo.auth.gr/106/1_elements/anthracit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09" y="4800688"/>
            <a:ext cx="2095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ρχείο:To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00688"/>
            <a:ext cx="2232247" cy="16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1/15/Small_sample_of_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00688"/>
            <a:ext cx="2484899" cy="1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9.2.3 Πετρέλαιο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924944"/>
            <a:ext cx="7859216" cy="3456384"/>
          </a:xfrm>
        </p:spPr>
        <p:txBody>
          <a:bodyPr/>
          <a:lstStyle/>
          <a:p>
            <a:r>
              <a:rPr lang="el-GR" dirty="0" smtClean="0"/>
              <a:t>Οικονομική σημασία</a:t>
            </a:r>
          </a:p>
          <a:p>
            <a:r>
              <a:rPr lang="el-GR" dirty="0" smtClean="0"/>
              <a:t>Θεωρία οργανικής προέλευσης (=φυτικοί &amp; οργανικοί οργανισμοί εγκλωβίστηκαν στη γη </a:t>
            </a:r>
            <a:r>
              <a:rPr lang="el-GR" dirty="0" smtClean="0">
                <a:sym typeface="Wingdings" panose="05000000000000000000" pitchFamily="2" charset="2"/>
              </a:rPr>
              <a:t> συμπίεση + θερμοκρασία)</a:t>
            </a:r>
          </a:p>
          <a:p>
            <a:r>
              <a:rPr lang="el-GR" dirty="0" smtClean="0"/>
              <a:t>Ιστορικές αναφορές </a:t>
            </a:r>
            <a:r>
              <a:rPr lang="el-GR" i="1" dirty="0" smtClean="0"/>
              <a:t>(Ηρόδοτος, Πλούταρχος: άσβηστες φωτιές, Κίνα: εξορύξεις, προστασία σχοινιών πλοίων από θάλασσα)</a:t>
            </a:r>
          </a:p>
          <a:p>
            <a:r>
              <a:rPr lang="el-GR" dirty="0" smtClean="0"/>
              <a:t>Πετρέλαιο σε υπόγειες κοιλότητες, μαζί με εγκλωβισμό αέρα στο άνω μέρος </a:t>
            </a:r>
            <a:r>
              <a:rPr lang="el-GR" i="1" dirty="0" smtClean="0"/>
              <a:t>(εντοπισμός από ανάκλαση ηχητικού κύματος)</a:t>
            </a:r>
            <a:endParaRPr lang="el-GR" dirty="0" smtClean="0"/>
          </a:p>
          <a:p>
            <a:r>
              <a:rPr lang="el-GR" dirty="0" smtClean="0"/>
              <a:t>Γεωτρύπανο </a:t>
            </a:r>
            <a:r>
              <a:rPr lang="el-GR" dirty="0" smtClean="0">
                <a:sym typeface="Wingdings" panose="05000000000000000000" pitchFamily="2" charset="2"/>
              </a:rPr>
              <a:t> η πίεση του αερίου ωθεί το πετρέλαιο προς τα πάνω (συνέχιση με αντλίες)</a:t>
            </a:r>
            <a:endParaRPr lang="el-GR" dirty="0"/>
          </a:p>
        </p:txBody>
      </p:sp>
      <p:pic>
        <p:nvPicPr>
          <p:cNvPr id="48132" name="Picture 4" descr="http://www.niobraranews.net/wp-content/uploads/2011/04/Oil-dr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132"/>
            <a:ext cx="3466081" cy="29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9.2.3 Πετρέλαιο</a:t>
            </a:r>
            <a:endParaRPr lang="el-GR" dirty="0"/>
          </a:p>
        </p:txBody>
      </p:sp>
      <p:pic>
        <p:nvPicPr>
          <p:cNvPr id="49154" name="Picture 2" descr="http://5dim-pyrgou.ilei.sch.gr/energy/foto/oil/geotrisi_pet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224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721</TotalTime>
  <Words>528</Words>
  <Application>Microsoft Office PowerPoint</Application>
  <PresentationFormat>Προβολή στην οθόνη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Γειτνίαση</vt:lpstr>
      <vt:lpstr>9. Μορφές Ενέργειας</vt:lpstr>
      <vt:lpstr>9.1 Εισαγωγή</vt:lpstr>
      <vt:lpstr>9.1 Εισαγωγή</vt:lpstr>
      <vt:lpstr>9.2.1 Καύσιμα – Βιομάζα</vt:lpstr>
      <vt:lpstr>9.2.1 Καύσιμα – Βιομάζα</vt:lpstr>
      <vt:lpstr>9.2.2 Ορυκτοί άνθρακες – Προέλευση</vt:lpstr>
      <vt:lpstr>9.2.2 Ορυκτοί άνθρακες - Τύποι</vt:lpstr>
      <vt:lpstr>9.2.3 Πετρέλαιο</vt:lpstr>
      <vt:lpstr>9.2.3 Πετρέλαιο</vt:lpstr>
      <vt:lpstr>9.2.3 Πετρέλαιο</vt:lpstr>
      <vt:lpstr>9.2.3 Πετρέλαιο – Διύλιση</vt:lpstr>
      <vt:lpstr>9.2.3 Πετρέλαιο – Κλάσματα διύλισης</vt:lpstr>
      <vt:lpstr>9.2.4 Καύσιμα αέρια</vt:lpstr>
      <vt:lpstr>Άλλες ενέργειες</vt:lpstr>
      <vt:lpstr>Τα φωτοβολταϊκά συστήματα επιβαρύνουν το περιβάλλον;</vt:lpstr>
      <vt:lpstr>Τα φ/β συστήματα στην Ελλάδα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Μορφές Ενέργειας</dc:title>
  <dc:creator>Haris</dc:creator>
  <cp:lastModifiedBy>Admin</cp:lastModifiedBy>
  <cp:revision>62</cp:revision>
  <dcterms:created xsi:type="dcterms:W3CDTF">2014-02-02T11:53:05Z</dcterms:created>
  <dcterms:modified xsi:type="dcterms:W3CDTF">2017-02-12T14:27:41Z</dcterms:modified>
</cp:coreProperties>
</file>