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Montserrat" panose="00000500000000000000" pitchFamily="2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4" d="100"/>
          <a:sy n="74" d="100"/>
        </p:scale>
        <p:origin x="44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812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373398"/>
            <a:ext cx="6521291" cy="847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650"/>
              </a:lnSpc>
              <a:buNone/>
            </a:pPr>
            <a:r>
              <a:rPr lang="en-US" sz="51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Fast Fashion</a:t>
            </a:r>
            <a:endParaRPr lang="en-US" sz="5100" dirty="0"/>
          </a:p>
        </p:txBody>
      </p:sp>
      <p:sp>
        <p:nvSpPr>
          <p:cNvPr id="4" name="Text 1"/>
          <p:cNvSpPr/>
          <p:nvPr/>
        </p:nvSpPr>
        <p:spPr>
          <a:xfrm>
            <a:off x="793790" y="4561284"/>
            <a:ext cx="7556421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What is it and why does it matter?</a:t>
            </a:r>
            <a:endParaRPr lang="en-US" sz="17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5EF148-E28E-EC38-D111-FE0F63ADF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36" y="542557"/>
            <a:ext cx="3810330" cy="2158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713B76-8820-C666-5054-0E81DEB93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7027" y="5528873"/>
            <a:ext cx="4102964" cy="21154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0329" y="585907"/>
            <a:ext cx="5999083" cy="779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100"/>
              </a:lnSpc>
              <a:buNone/>
            </a:pPr>
            <a:r>
              <a:rPr lang="en-US" sz="47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Test Your Knowledge</a:t>
            </a:r>
            <a:endParaRPr lang="en-US" sz="4700" dirty="0"/>
          </a:p>
        </p:txBody>
      </p:sp>
      <p:sp>
        <p:nvSpPr>
          <p:cNvPr id="3" name="Text 1"/>
          <p:cNvSpPr/>
          <p:nvPr/>
        </p:nvSpPr>
        <p:spPr>
          <a:xfrm>
            <a:off x="730329" y="1783080"/>
            <a:ext cx="13169741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Let's review what we've learned about fast fashion and its impact on our world.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1043226" y="2601873"/>
            <a:ext cx="10214134" cy="467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8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Which of these are good solutions to the fast fashion problem?</a:t>
            </a:r>
            <a:endParaRPr lang="en-US" sz="2800" dirty="0"/>
          </a:p>
        </p:txBody>
      </p:sp>
      <p:sp>
        <p:nvSpPr>
          <p:cNvPr id="5" name="Shape 3"/>
          <p:cNvSpPr/>
          <p:nvPr/>
        </p:nvSpPr>
        <p:spPr>
          <a:xfrm>
            <a:off x="730329" y="2288977"/>
            <a:ext cx="22860" cy="1093589"/>
          </a:xfrm>
          <a:prstGeom prst="rect">
            <a:avLst/>
          </a:prstGeom>
          <a:solidFill>
            <a:srgbClr val="FF954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730329" y="3617238"/>
            <a:ext cx="6480572" cy="1520309"/>
          </a:xfrm>
          <a:prstGeom prst="roundRect">
            <a:avLst>
              <a:gd name="adj" fmla="val 7217"/>
            </a:avLst>
          </a:prstGeom>
          <a:solidFill>
            <a:srgbClr val="FFFFF4">
              <a:alpha val="95000"/>
            </a:srgbClr>
          </a:solidFill>
          <a:ln w="22860">
            <a:solidFill>
              <a:srgbClr val="2ECC7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707469" y="3617238"/>
            <a:ext cx="91440" cy="1520309"/>
          </a:xfrm>
          <a:prstGeom prst="roundRect">
            <a:avLst>
              <a:gd name="adj" fmla="val 95844"/>
            </a:avLst>
          </a:prstGeom>
          <a:solidFill>
            <a:srgbClr val="2ECC7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1030367" y="3848695"/>
            <a:ext cx="2999542" cy="389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3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✓ Buy less clothes</a:t>
            </a:r>
            <a:endParaRPr lang="en-US" sz="2350" dirty="0"/>
          </a:p>
        </p:txBody>
      </p:sp>
      <p:sp>
        <p:nvSpPr>
          <p:cNvPr id="9" name="Text 7"/>
          <p:cNvSpPr/>
          <p:nvPr/>
        </p:nvSpPr>
        <p:spPr>
          <a:xfrm>
            <a:off x="1030367" y="4363641"/>
            <a:ext cx="5949077" cy="542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Correct! Reducing overall consumption is one of the most impactful changes we can make.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7419499" y="3617238"/>
            <a:ext cx="6480572" cy="1520309"/>
          </a:xfrm>
          <a:prstGeom prst="roundRect">
            <a:avLst>
              <a:gd name="adj" fmla="val 7217"/>
            </a:avLst>
          </a:prstGeom>
          <a:solidFill>
            <a:srgbClr val="FFFFF4">
              <a:alpha val="95000"/>
            </a:srgbClr>
          </a:solidFill>
          <a:ln w="22860">
            <a:solidFill>
              <a:srgbClr val="2ECC7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7396639" y="3617238"/>
            <a:ext cx="91440" cy="1520309"/>
          </a:xfrm>
          <a:prstGeom prst="roundRect">
            <a:avLst>
              <a:gd name="adj" fmla="val 95844"/>
            </a:avLst>
          </a:prstGeom>
          <a:solidFill>
            <a:srgbClr val="2ECC7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7719536" y="3848695"/>
            <a:ext cx="2999542" cy="389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3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✓ Buy second-hand</a:t>
            </a:r>
            <a:endParaRPr lang="en-US" sz="2350" dirty="0"/>
          </a:p>
        </p:txBody>
      </p:sp>
      <p:sp>
        <p:nvSpPr>
          <p:cNvPr id="13" name="Text 11"/>
          <p:cNvSpPr/>
          <p:nvPr/>
        </p:nvSpPr>
        <p:spPr>
          <a:xfrm>
            <a:off x="7719536" y="4363641"/>
            <a:ext cx="5949077" cy="542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Correct! Purchasing pre-owned clothing extends garment lifecycles and reduces waste.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730329" y="5346144"/>
            <a:ext cx="6480572" cy="1520309"/>
          </a:xfrm>
          <a:prstGeom prst="roundRect">
            <a:avLst>
              <a:gd name="adj" fmla="val 7217"/>
            </a:avLst>
          </a:prstGeom>
          <a:solidFill>
            <a:srgbClr val="FFFFF4">
              <a:alpha val="95000"/>
            </a:srgbClr>
          </a:solidFill>
          <a:ln w="22860">
            <a:solidFill>
              <a:srgbClr val="2ECC7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707469" y="5346144"/>
            <a:ext cx="91440" cy="1520309"/>
          </a:xfrm>
          <a:prstGeom prst="roundRect">
            <a:avLst>
              <a:gd name="adj" fmla="val 95844"/>
            </a:avLst>
          </a:prstGeom>
          <a:solidFill>
            <a:srgbClr val="2ECC7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1030367" y="5577602"/>
            <a:ext cx="3837265" cy="389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3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✓ Choose sustainable brands</a:t>
            </a:r>
            <a:endParaRPr lang="en-US" sz="2350" dirty="0"/>
          </a:p>
        </p:txBody>
      </p:sp>
      <p:sp>
        <p:nvSpPr>
          <p:cNvPr id="17" name="Text 15"/>
          <p:cNvSpPr/>
          <p:nvPr/>
        </p:nvSpPr>
        <p:spPr>
          <a:xfrm>
            <a:off x="1030367" y="6092547"/>
            <a:ext cx="5949077" cy="542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Correct! Supporting ethical companies encourages the industry to adopt better practices.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7419499" y="5346144"/>
            <a:ext cx="6480572" cy="1520309"/>
          </a:xfrm>
          <a:prstGeom prst="roundRect">
            <a:avLst>
              <a:gd name="adj" fmla="val 7217"/>
            </a:avLst>
          </a:prstGeom>
          <a:solidFill>
            <a:srgbClr val="FFFFF4">
              <a:alpha val="95000"/>
            </a:srgbClr>
          </a:solidFill>
          <a:ln w="22860">
            <a:solidFill>
              <a:srgbClr val="2ECC7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Shape 17"/>
          <p:cNvSpPr/>
          <p:nvPr/>
        </p:nvSpPr>
        <p:spPr>
          <a:xfrm>
            <a:off x="7396639" y="5346144"/>
            <a:ext cx="91440" cy="1520309"/>
          </a:xfrm>
          <a:prstGeom prst="roundRect">
            <a:avLst>
              <a:gd name="adj" fmla="val 95844"/>
            </a:avLst>
          </a:prstGeom>
          <a:solidFill>
            <a:srgbClr val="2ECC7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7719536" y="5577602"/>
            <a:ext cx="2999542" cy="389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3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✓ Recycle and reuse</a:t>
            </a:r>
            <a:endParaRPr lang="en-US" sz="2350" dirty="0"/>
          </a:p>
        </p:txBody>
      </p:sp>
      <p:sp>
        <p:nvSpPr>
          <p:cNvPr id="21" name="Text 19"/>
          <p:cNvSpPr/>
          <p:nvPr/>
        </p:nvSpPr>
        <p:spPr>
          <a:xfrm>
            <a:off x="7719536" y="6092547"/>
            <a:ext cx="5949077" cy="542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Correct! Giving clothes a second life keeps them out of landfills and conserves resources.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730329" y="7101126"/>
            <a:ext cx="13169741" cy="542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Remember:</a:t>
            </a:r>
            <a:r>
              <a:rPr lang="en-US" sz="1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Every small action counts. Together, we can transform the fashion industry into one that values people and planet over profit and speed.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2267" y="551021"/>
            <a:ext cx="5748099" cy="7472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5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What is Fast Fashion?</a:t>
            </a:r>
            <a:endParaRPr lang="en-US" sz="4500" dirty="0"/>
          </a:p>
        </p:txBody>
      </p:sp>
      <p:sp>
        <p:nvSpPr>
          <p:cNvPr id="3" name="Text 1"/>
          <p:cNvSpPr/>
          <p:nvPr/>
        </p:nvSpPr>
        <p:spPr>
          <a:xfrm>
            <a:off x="992267" y="1698069"/>
            <a:ext cx="12645866" cy="519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Fast fashion is a modern approach to clothing production that prioritizes speed and affordability. It's designed to quickly capture the latest runway trends and bring them to stores at prices that encourage frequent purchases.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992267" y="2442567"/>
            <a:ext cx="6222921" cy="2518053"/>
          </a:xfrm>
          <a:prstGeom prst="roundRect">
            <a:avLst>
              <a:gd name="adj" fmla="val 3335"/>
            </a:avLst>
          </a:prstGeom>
          <a:solidFill>
            <a:srgbClr val="FFFFF4"/>
          </a:solidFill>
          <a:ln w="22860">
            <a:solidFill>
              <a:srgbClr val="FFE0C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215033" y="2665333"/>
            <a:ext cx="599718" cy="599718"/>
          </a:xfrm>
          <a:prstGeom prst="roundRect">
            <a:avLst>
              <a:gd name="adj" fmla="val 15245641"/>
            </a:avLst>
          </a:prstGeom>
          <a:solidFill>
            <a:srgbClr val="FF954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79934" y="2830235"/>
            <a:ext cx="269796" cy="26979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215033" y="3464957"/>
            <a:ext cx="2874050" cy="3736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Cheap Clothes</a:t>
            </a:r>
            <a:endParaRPr lang="en-US" sz="2250" dirty="0"/>
          </a:p>
        </p:txBody>
      </p:sp>
      <p:sp>
        <p:nvSpPr>
          <p:cNvPr id="8" name="Text 5"/>
          <p:cNvSpPr/>
          <p:nvPr/>
        </p:nvSpPr>
        <p:spPr>
          <a:xfrm>
            <a:off x="1215033" y="3958471"/>
            <a:ext cx="5777389" cy="7793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Garments are priced remarkably low, making fashion accessible to nearly everyone regardless of budget constraints.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7415093" y="2442567"/>
            <a:ext cx="6223040" cy="2518053"/>
          </a:xfrm>
          <a:prstGeom prst="roundRect">
            <a:avLst>
              <a:gd name="adj" fmla="val 3335"/>
            </a:avLst>
          </a:prstGeom>
          <a:solidFill>
            <a:srgbClr val="FFFFF4"/>
          </a:solidFill>
          <a:ln w="22860">
            <a:solidFill>
              <a:srgbClr val="FFE0C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7"/>
          <p:cNvSpPr/>
          <p:nvPr/>
        </p:nvSpPr>
        <p:spPr>
          <a:xfrm>
            <a:off x="7637859" y="2665333"/>
            <a:ext cx="599718" cy="599718"/>
          </a:xfrm>
          <a:prstGeom prst="roundRect">
            <a:avLst>
              <a:gd name="adj" fmla="val 15245641"/>
            </a:avLst>
          </a:prstGeom>
          <a:solidFill>
            <a:srgbClr val="FF954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02761" y="2830235"/>
            <a:ext cx="269796" cy="269796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637859" y="3464957"/>
            <a:ext cx="3045738" cy="3736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New Trends Very Often</a:t>
            </a:r>
            <a:endParaRPr lang="en-US" sz="2250" dirty="0"/>
          </a:p>
        </p:txBody>
      </p:sp>
      <p:sp>
        <p:nvSpPr>
          <p:cNvPr id="13" name="Text 9"/>
          <p:cNvSpPr/>
          <p:nvPr/>
        </p:nvSpPr>
        <p:spPr>
          <a:xfrm>
            <a:off x="7637859" y="3958471"/>
            <a:ext cx="5777508" cy="519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Fresh styles hit stores every week, sometimes even daily, keeping pace with rapidly changing fashion preferences.</a:t>
            </a:r>
            <a:endParaRPr lang="en-US" sz="1550" dirty="0"/>
          </a:p>
        </p:txBody>
      </p:sp>
      <p:sp>
        <p:nvSpPr>
          <p:cNvPr id="14" name="Shape 10"/>
          <p:cNvSpPr/>
          <p:nvPr/>
        </p:nvSpPr>
        <p:spPr>
          <a:xfrm>
            <a:off x="992267" y="5160526"/>
            <a:ext cx="6222921" cy="2518053"/>
          </a:xfrm>
          <a:prstGeom prst="roundRect">
            <a:avLst>
              <a:gd name="adj" fmla="val 3335"/>
            </a:avLst>
          </a:prstGeom>
          <a:solidFill>
            <a:srgbClr val="FFFFF4"/>
          </a:solidFill>
          <a:ln w="22860">
            <a:solidFill>
              <a:srgbClr val="FFE0C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1"/>
          <p:cNvSpPr/>
          <p:nvPr/>
        </p:nvSpPr>
        <p:spPr>
          <a:xfrm>
            <a:off x="1215033" y="5383292"/>
            <a:ext cx="599718" cy="599718"/>
          </a:xfrm>
          <a:prstGeom prst="roundRect">
            <a:avLst>
              <a:gd name="adj" fmla="val 15245641"/>
            </a:avLst>
          </a:prstGeom>
          <a:solidFill>
            <a:srgbClr val="FF954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79934" y="5548193"/>
            <a:ext cx="269796" cy="269796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1215033" y="6182916"/>
            <a:ext cx="2874050" cy="3736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Clothes Made Quickly</a:t>
            </a:r>
            <a:endParaRPr lang="en-US" sz="2250" dirty="0"/>
          </a:p>
        </p:txBody>
      </p:sp>
      <p:sp>
        <p:nvSpPr>
          <p:cNvPr id="18" name="Text 13"/>
          <p:cNvSpPr/>
          <p:nvPr/>
        </p:nvSpPr>
        <p:spPr>
          <a:xfrm>
            <a:off x="1215033" y="6676430"/>
            <a:ext cx="5777389" cy="7793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Production cycles are accelerated dramatically, with garments moving from design concept to store shelves in just weeks.</a:t>
            </a:r>
            <a:endParaRPr lang="en-US" sz="1550" dirty="0"/>
          </a:p>
        </p:txBody>
      </p:sp>
      <p:sp>
        <p:nvSpPr>
          <p:cNvPr id="19" name="Shape 14"/>
          <p:cNvSpPr/>
          <p:nvPr/>
        </p:nvSpPr>
        <p:spPr>
          <a:xfrm>
            <a:off x="7415093" y="5160526"/>
            <a:ext cx="6223040" cy="2518053"/>
          </a:xfrm>
          <a:prstGeom prst="roundRect">
            <a:avLst>
              <a:gd name="adj" fmla="val 3335"/>
            </a:avLst>
          </a:prstGeom>
          <a:solidFill>
            <a:srgbClr val="FFFFF4"/>
          </a:solidFill>
          <a:ln w="22860">
            <a:solidFill>
              <a:srgbClr val="FFE0C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5"/>
          <p:cNvSpPr/>
          <p:nvPr/>
        </p:nvSpPr>
        <p:spPr>
          <a:xfrm>
            <a:off x="7637859" y="5383292"/>
            <a:ext cx="599718" cy="599718"/>
          </a:xfrm>
          <a:prstGeom prst="roundRect">
            <a:avLst>
              <a:gd name="adj" fmla="val 15245641"/>
            </a:avLst>
          </a:prstGeom>
          <a:solidFill>
            <a:srgbClr val="FF954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02761" y="5548193"/>
            <a:ext cx="269796" cy="269796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7637859" y="6182916"/>
            <a:ext cx="2874050" cy="3736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Big Fashion Brands</a:t>
            </a:r>
            <a:endParaRPr lang="en-US" sz="2250" dirty="0"/>
          </a:p>
        </p:txBody>
      </p:sp>
      <p:sp>
        <p:nvSpPr>
          <p:cNvPr id="23" name="Text 17"/>
          <p:cNvSpPr/>
          <p:nvPr/>
        </p:nvSpPr>
        <p:spPr>
          <a:xfrm>
            <a:off x="7637859" y="6676430"/>
            <a:ext cx="5777508" cy="519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Major retail companies like Zara, H&amp;M, and Shein dominate the fast fashion marketplace with global reach.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72916" y="1025485"/>
            <a:ext cx="5544979" cy="484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29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Why Do People Buy Fast Fashion?</a:t>
            </a:r>
            <a:endParaRPr lang="en-US" sz="2900" dirty="0"/>
          </a:p>
        </p:txBody>
      </p:sp>
      <p:sp>
        <p:nvSpPr>
          <p:cNvPr id="4" name="Shape 1"/>
          <p:cNvSpPr/>
          <p:nvPr/>
        </p:nvSpPr>
        <p:spPr>
          <a:xfrm>
            <a:off x="472916" y="1898571"/>
            <a:ext cx="8198167" cy="1125617"/>
          </a:xfrm>
          <a:prstGeom prst="roundRect">
            <a:avLst>
              <a:gd name="adj" fmla="val 6499"/>
            </a:avLst>
          </a:prstGeom>
          <a:solidFill>
            <a:srgbClr val="FFFFF4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472916" y="1883331"/>
            <a:ext cx="8198167" cy="60960"/>
          </a:xfrm>
          <a:prstGeom prst="roundRect">
            <a:avLst>
              <a:gd name="adj" fmla="val 89302"/>
            </a:avLst>
          </a:prstGeom>
          <a:solidFill>
            <a:srgbClr val="FF954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4377630" y="1704261"/>
            <a:ext cx="388739" cy="388739"/>
          </a:xfrm>
          <a:prstGeom prst="roundRect">
            <a:avLst>
              <a:gd name="adj" fmla="val 235222"/>
            </a:avLst>
          </a:prstGeom>
          <a:solidFill>
            <a:srgbClr val="FF954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4494193" y="1797487"/>
            <a:ext cx="155496" cy="202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1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617696" y="2222540"/>
            <a:ext cx="1863209" cy="2421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Low Prices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617696" y="2542461"/>
            <a:ext cx="7908608" cy="3369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Budget-friendly pricing allows shoppers to buy multiple items without financial strain, making fashion feel more accessible than ever.</a:t>
            </a:r>
            <a:endParaRPr lang="en-US" sz="1000" dirty="0"/>
          </a:p>
        </p:txBody>
      </p:sp>
      <p:sp>
        <p:nvSpPr>
          <p:cNvPr id="10" name="Shape 7"/>
          <p:cNvSpPr/>
          <p:nvPr/>
        </p:nvSpPr>
        <p:spPr>
          <a:xfrm>
            <a:off x="472916" y="3348038"/>
            <a:ext cx="8198167" cy="1125617"/>
          </a:xfrm>
          <a:prstGeom prst="roundRect">
            <a:avLst>
              <a:gd name="adj" fmla="val 6499"/>
            </a:avLst>
          </a:prstGeom>
          <a:solidFill>
            <a:srgbClr val="FFFFF4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472916" y="3332798"/>
            <a:ext cx="8198167" cy="60960"/>
          </a:xfrm>
          <a:prstGeom prst="roundRect">
            <a:avLst>
              <a:gd name="adj" fmla="val 89302"/>
            </a:avLst>
          </a:prstGeom>
          <a:solidFill>
            <a:srgbClr val="FF954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9"/>
          <p:cNvSpPr/>
          <p:nvPr/>
        </p:nvSpPr>
        <p:spPr>
          <a:xfrm>
            <a:off x="4377630" y="3153728"/>
            <a:ext cx="388739" cy="388739"/>
          </a:xfrm>
          <a:prstGeom prst="roundRect">
            <a:avLst>
              <a:gd name="adj" fmla="val 235222"/>
            </a:avLst>
          </a:prstGeom>
          <a:solidFill>
            <a:srgbClr val="FF954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4494193" y="3246953"/>
            <a:ext cx="155496" cy="202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2</a:t>
            </a:r>
            <a:endParaRPr lang="en-US" sz="1200" dirty="0"/>
          </a:p>
        </p:txBody>
      </p:sp>
      <p:sp>
        <p:nvSpPr>
          <p:cNvPr id="14" name="Text 11"/>
          <p:cNvSpPr/>
          <p:nvPr/>
        </p:nvSpPr>
        <p:spPr>
          <a:xfrm>
            <a:off x="617696" y="3672007"/>
            <a:ext cx="1863209" cy="2421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Trendy Designs</a:t>
            </a:r>
            <a:endParaRPr lang="en-US" sz="1450" dirty="0"/>
          </a:p>
        </p:txBody>
      </p:sp>
      <p:sp>
        <p:nvSpPr>
          <p:cNvPr id="15" name="Text 12"/>
          <p:cNvSpPr/>
          <p:nvPr/>
        </p:nvSpPr>
        <p:spPr>
          <a:xfrm>
            <a:off x="617696" y="3991928"/>
            <a:ext cx="7908608" cy="3369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Fast fashion brands quickly replicate high-fashion runway looks, giving consumers access to current styles almost immediately.</a:t>
            </a:r>
            <a:endParaRPr lang="en-US" sz="1000" dirty="0"/>
          </a:p>
        </p:txBody>
      </p:sp>
      <p:sp>
        <p:nvSpPr>
          <p:cNvPr id="16" name="Shape 13"/>
          <p:cNvSpPr/>
          <p:nvPr/>
        </p:nvSpPr>
        <p:spPr>
          <a:xfrm>
            <a:off x="472916" y="4797504"/>
            <a:ext cx="8198167" cy="1125617"/>
          </a:xfrm>
          <a:prstGeom prst="roundRect">
            <a:avLst>
              <a:gd name="adj" fmla="val 6499"/>
            </a:avLst>
          </a:prstGeom>
          <a:solidFill>
            <a:srgbClr val="FFFFF4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4"/>
          <p:cNvSpPr/>
          <p:nvPr/>
        </p:nvSpPr>
        <p:spPr>
          <a:xfrm>
            <a:off x="472916" y="4782264"/>
            <a:ext cx="8198167" cy="60960"/>
          </a:xfrm>
          <a:prstGeom prst="roundRect">
            <a:avLst>
              <a:gd name="adj" fmla="val 89302"/>
            </a:avLst>
          </a:prstGeom>
          <a:solidFill>
            <a:srgbClr val="FF954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Shape 15"/>
          <p:cNvSpPr/>
          <p:nvPr/>
        </p:nvSpPr>
        <p:spPr>
          <a:xfrm>
            <a:off x="4377630" y="4603194"/>
            <a:ext cx="388739" cy="388739"/>
          </a:xfrm>
          <a:prstGeom prst="roundRect">
            <a:avLst>
              <a:gd name="adj" fmla="val 235222"/>
            </a:avLst>
          </a:prstGeom>
          <a:solidFill>
            <a:srgbClr val="FF954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Text 16"/>
          <p:cNvSpPr/>
          <p:nvPr/>
        </p:nvSpPr>
        <p:spPr>
          <a:xfrm>
            <a:off x="4494193" y="4696420"/>
            <a:ext cx="155496" cy="202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3</a:t>
            </a:r>
            <a:endParaRPr lang="en-US" sz="1200" dirty="0"/>
          </a:p>
        </p:txBody>
      </p:sp>
      <p:sp>
        <p:nvSpPr>
          <p:cNvPr id="20" name="Text 17"/>
          <p:cNvSpPr/>
          <p:nvPr/>
        </p:nvSpPr>
        <p:spPr>
          <a:xfrm>
            <a:off x="617696" y="5121473"/>
            <a:ext cx="1899642" cy="2421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Social Media Influence</a:t>
            </a:r>
            <a:endParaRPr lang="en-US" sz="1450" dirty="0"/>
          </a:p>
        </p:txBody>
      </p:sp>
      <p:sp>
        <p:nvSpPr>
          <p:cNvPr id="21" name="Text 18"/>
          <p:cNvSpPr/>
          <p:nvPr/>
        </p:nvSpPr>
        <p:spPr>
          <a:xfrm>
            <a:off x="617696" y="5441394"/>
            <a:ext cx="7908608" cy="3369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Influencers and celebrities constantly showcase new outfits online, creating desire for the latest trends and driving purchase decisions.</a:t>
            </a:r>
            <a:endParaRPr lang="en-US" sz="1000" dirty="0"/>
          </a:p>
        </p:txBody>
      </p:sp>
      <p:sp>
        <p:nvSpPr>
          <p:cNvPr id="22" name="Shape 19"/>
          <p:cNvSpPr/>
          <p:nvPr/>
        </p:nvSpPr>
        <p:spPr>
          <a:xfrm>
            <a:off x="472916" y="6246971"/>
            <a:ext cx="8198167" cy="957143"/>
          </a:xfrm>
          <a:prstGeom prst="roundRect">
            <a:avLst>
              <a:gd name="adj" fmla="val 7643"/>
            </a:avLst>
          </a:prstGeom>
          <a:solidFill>
            <a:srgbClr val="FFFFF4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Shape 20"/>
          <p:cNvSpPr/>
          <p:nvPr/>
        </p:nvSpPr>
        <p:spPr>
          <a:xfrm>
            <a:off x="472916" y="6231731"/>
            <a:ext cx="8198167" cy="60960"/>
          </a:xfrm>
          <a:prstGeom prst="roundRect">
            <a:avLst>
              <a:gd name="adj" fmla="val 89302"/>
            </a:avLst>
          </a:prstGeom>
          <a:solidFill>
            <a:srgbClr val="FF954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Shape 21"/>
          <p:cNvSpPr/>
          <p:nvPr/>
        </p:nvSpPr>
        <p:spPr>
          <a:xfrm>
            <a:off x="4377630" y="6052661"/>
            <a:ext cx="388739" cy="388739"/>
          </a:xfrm>
          <a:prstGeom prst="roundRect">
            <a:avLst>
              <a:gd name="adj" fmla="val 235222"/>
            </a:avLst>
          </a:prstGeom>
          <a:solidFill>
            <a:srgbClr val="FF954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Text 22"/>
          <p:cNvSpPr/>
          <p:nvPr/>
        </p:nvSpPr>
        <p:spPr>
          <a:xfrm>
            <a:off x="4494193" y="6145887"/>
            <a:ext cx="155496" cy="202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4</a:t>
            </a:r>
            <a:endParaRPr lang="en-US" sz="1200" dirty="0"/>
          </a:p>
        </p:txBody>
      </p:sp>
      <p:sp>
        <p:nvSpPr>
          <p:cNvPr id="26" name="Text 23"/>
          <p:cNvSpPr/>
          <p:nvPr/>
        </p:nvSpPr>
        <p:spPr>
          <a:xfrm>
            <a:off x="617696" y="6570940"/>
            <a:ext cx="1863209" cy="2421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Easy to Buy Online</a:t>
            </a:r>
            <a:endParaRPr lang="en-US" sz="1450" dirty="0"/>
          </a:p>
        </p:txBody>
      </p:sp>
      <p:sp>
        <p:nvSpPr>
          <p:cNvPr id="27" name="Text 24"/>
          <p:cNvSpPr/>
          <p:nvPr/>
        </p:nvSpPr>
        <p:spPr>
          <a:xfrm>
            <a:off x="617696" y="6890861"/>
            <a:ext cx="7908608" cy="1684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One-click shopping and fast delivery make purchasing effortless, with new clothes arriving at your doorstep within days.</a:t>
            </a:r>
            <a:endParaRPr lang="en-US" sz="10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BE423EC-B412-29FE-2FFE-42C86C24E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8808" y="2464713"/>
            <a:ext cx="4491328" cy="251514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53678" y="563285"/>
            <a:ext cx="1949053" cy="334804"/>
          </a:xfrm>
          <a:prstGeom prst="roundRect">
            <a:avLst>
              <a:gd name="adj" fmla="val 20505"/>
            </a:avLst>
          </a:prstGeom>
          <a:solidFill>
            <a:srgbClr val="FFE0C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6193" y="649010"/>
            <a:ext cx="163354" cy="16335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21224" y="624483"/>
            <a:ext cx="1458992" cy="212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BRIGHT SIDE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853678" y="979765"/>
            <a:ext cx="7048024" cy="7636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000"/>
              </a:lnSpc>
              <a:buNone/>
            </a:pPr>
            <a:r>
              <a:rPr lang="en-US" sz="46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Advantages of Fast Fashion</a:t>
            </a:r>
            <a:endParaRPr lang="en-US" sz="46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678" y="2279690"/>
            <a:ext cx="6212205" cy="3307913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7571899" y="2279690"/>
            <a:ext cx="459700" cy="459700"/>
          </a:xfrm>
          <a:prstGeom prst="roundRect">
            <a:avLst>
              <a:gd name="adj" fmla="val 18667"/>
            </a:avLst>
          </a:prstGeom>
          <a:solidFill>
            <a:srgbClr val="FFFFF4"/>
          </a:solidFill>
          <a:ln w="22860">
            <a:solidFill>
              <a:srgbClr val="FFE0C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4"/>
          <p:cNvSpPr/>
          <p:nvPr/>
        </p:nvSpPr>
        <p:spPr>
          <a:xfrm>
            <a:off x="8235910" y="2343507"/>
            <a:ext cx="2936915" cy="3818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3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Affordable Clothes</a:t>
            </a:r>
            <a:endParaRPr lang="en-US" sz="2300" dirty="0"/>
          </a:p>
        </p:txBody>
      </p:sp>
      <p:sp>
        <p:nvSpPr>
          <p:cNvPr id="9" name="Text 5"/>
          <p:cNvSpPr/>
          <p:nvPr/>
        </p:nvSpPr>
        <p:spPr>
          <a:xfrm>
            <a:off x="8235910" y="2929652"/>
            <a:ext cx="5548193" cy="7965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Fashion becomes democratized when everyone, regardless of income level, can participate in current trends and express personal style.</a:t>
            </a:r>
            <a:endParaRPr lang="en-US" sz="1600" dirty="0"/>
          </a:p>
        </p:txBody>
      </p:sp>
      <p:sp>
        <p:nvSpPr>
          <p:cNvPr id="10" name="Shape 6"/>
          <p:cNvSpPr/>
          <p:nvPr/>
        </p:nvSpPr>
        <p:spPr>
          <a:xfrm>
            <a:off x="7571899" y="4134803"/>
            <a:ext cx="459700" cy="459700"/>
          </a:xfrm>
          <a:prstGeom prst="roundRect">
            <a:avLst>
              <a:gd name="adj" fmla="val 18667"/>
            </a:avLst>
          </a:prstGeom>
          <a:solidFill>
            <a:srgbClr val="FFFFF4"/>
          </a:solidFill>
          <a:ln w="22860">
            <a:solidFill>
              <a:srgbClr val="FFE0C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7"/>
          <p:cNvSpPr/>
          <p:nvPr/>
        </p:nvSpPr>
        <p:spPr>
          <a:xfrm>
            <a:off x="8235910" y="4198620"/>
            <a:ext cx="2936915" cy="3818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3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Many Choices</a:t>
            </a:r>
            <a:endParaRPr lang="en-US" sz="2300" dirty="0"/>
          </a:p>
        </p:txBody>
      </p:sp>
      <p:sp>
        <p:nvSpPr>
          <p:cNvPr id="12" name="Text 8"/>
          <p:cNvSpPr/>
          <p:nvPr/>
        </p:nvSpPr>
        <p:spPr>
          <a:xfrm>
            <a:off x="8235910" y="4784765"/>
            <a:ext cx="5548193" cy="7965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Massive variety in styles, colors, sizes, and designs means there's truly something for every taste and body type.</a:t>
            </a:r>
            <a:endParaRPr lang="en-US" sz="1600" dirty="0"/>
          </a:p>
        </p:txBody>
      </p:sp>
      <p:sp>
        <p:nvSpPr>
          <p:cNvPr id="13" name="Shape 9"/>
          <p:cNvSpPr/>
          <p:nvPr/>
        </p:nvSpPr>
        <p:spPr>
          <a:xfrm>
            <a:off x="7571899" y="5989915"/>
            <a:ext cx="459700" cy="459700"/>
          </a:xfrm>
          <a:prstGeom prst="roundRect">
            <a:avLst>
              <a:gd name="adj" fmla="val 18667"/>
            </a:avLst>
          </a:prstGeom>
          <a:solidFill>
            <a:srgbClr val="FFFFF4"/>
          </a:solidFill>
          <a:ln w="22860">
            <a:solidFill>
              <a:srgbClr val="FFE0C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0"/>
          <p:cNvSpPr/>
          <p:nvPr/>
        </p:nvSpPr>
        <p:spPr>
          <a:xfrm>
            <a:off x="8235910" y="6053733"/>
            <a:ext cx="2936915" cy="3818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3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Fashion for Everyone</a:t>
            </a:r>
            <a:endParaRPr lang="en-US" sz="2300" dirty="0"/>
          </a:p>
        </p:txBody>
      </p:sp>
      <p:sp>
        <p:nvSpPr>
          <p:cNvPr id="15" name="Text 11"/>
          <p:cNvSpPr/>
          <p:nvPr/>
        </p:nvSpPr>
        <p:spPr>
          <a:xfrm>
            <a:off x="8235910" y="6639877"/>
            <a:ext cx="5548193" cy="7965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From children to seniors, fast fashion retailers offer trendy options across all age groups and demographics.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181106" y="547330"/>
            <a:ext cx="1489591" cy="266224"/>
          </a:xfrm>
          <a:prstGeom prst="roundRect">
            <a:avLst>
              <a:gd name="adj" fmla="val 20489"/>
            </a:avLst>
          </a:prstGeom>
          <a:solidFill>
            <a:srgbClr val="FFE0C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8499" y="615553"/>
            <a:ext cx="129778" cy="12977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473166" y="596027"/>
            <a:ext cx="1100138" cy="1688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CRITICAL ISSUES</a:t>
            </a:r>
            <a:endParaRPr lang="en-US" sz="1000" dirty="0"/>
          </a:p>
        </p:txBody>
      </p:sp>
      <p:sp>
        <p:nvSpPr>
          <p:cNvPr id="5" name="Text 2"/>
          <p:cNvSpPr/>
          <p:nvPr/>
        </p:nvSpPr>
        <p:spPr>
          <a:xfrm>
            <a:off x="2181106" y="878443"/>
            <a:ext cx="6136481" cy="606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6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Disadvantages of Fast Fashion</a:t>
            </a:r>
            <a:endParaRPr lang="en-US" sz="3650" dirty="0"/>
          </a:p>
        </p:txBody>
      </p:sp>
      <p:sp>
        <p:nvSpPr>
          <p:cNvPr id="6" name="Text 3"/>
          <p:cNvSpPr/>
          <p:nvPr/>
        </p:nvSpPr>
        <p:spPr>
          <a:xfrm>
            <a:off x="2181106" y="1728668"/>
            <a:ext cx="10268069" cy="211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While fast fashion offers affordability and accessibility, it comes with significant hidden costs to our planet and its people.</a:t>
            </a:r>
            <a:endParaRPr lang="en-US" sz="1250" dirty="0"/>
          </a:p>
        </p:txBody>
      </p:sp>
      <p:sp>
        <p:nvSpPr>
          <p:cNvPr id="7" name="Shape 4"/>
          <p:cNvSpPr/>
          <p:nvPr/>
        </p:nvSpPr>
        <p:spPr>
          <a:xfrm>
            <a:off x="2181106" y="2122289"/>
            <a:ext cx="10268069" cy="982147"/>
          </a:xfrm>
          <a:prstGeom prst="roundRect">
            <a:avLst>
              <a:gd name="adj" fmla="val 6942"/>
            </a:avLst>
          </a:prstGeom>
          <a:solidFill>
            <a:srgbClr val="FFFFF4">
              <a:alpha val="95000"/>
            </a:srgbClr>
          </a:solidFill>
          <a:ln w="22860">
            <a:solidFill>
              <a:srgbClr val="FFE0C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2203966" y="2145149"/>
            <a:ext cx="649367" cy="936427"/>
          </a:xfrm>
          <a:prstGeom prst="roundRect">
            <a:avLst>
              <a:gd name="adj" fmla="val 6276"/>
            </a:avLst>
          </a:prstGeom>
          <a:solidFill>
            <a:srgbClr val="FFFFF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2399228" y="2455069"/>
            <a:ext cx="243483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9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1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3015615" y="2307431"/>
            <a:ext cx="2333625" cy="303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Pollution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3015615" y="2708196"/>
            <a:ext cx="9248418" cy="211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Manufacturing facilities release toxic chemicals into air and water systems, contaminating ecosystems.</a:t>
            </a:r>
            <a:endParaRPr lang="en-US" sz="1250" dirty="0"/>
          </a:p>
        </p:txBody>
      </p:sp>
      <p:sp>
        <p:nvSpPr>
          <p:cNvPr id="12" name="Shape 9"/>
          <p:cNvSpPr/>
          <p:nvPr/>
        </p:nvSpPr>
        <p:spPr>
          <a:xfrm>
            <a:off x="2181106" y="3266718"/>
            <a:ext cx="10268069" cy="982147"/>
          </a:xfrm>
          <a:prstGeom prst="roundRect">
            <a:avLst>
              <a:gd name="adj" fmla="val 6942"/>
            </a:avLst>
          </a:prstGeom>
          <a:solidFill>
            <a:srgbClr val="FFFFF4">
              <a:alpha val="95000"/>
            </a:srgbClr>
          </a:solidFill>
          <a:ln w="22860">
            <a:solidFill>
              <a:srgbClr val="FFE0C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0"/>
          <p:cNvSpPr/>
          <p:nvPr/>
        </p:nvSpPr>
        <p:spPr>
          <a:xfrm>
            <a:off x="2203966" y="3289578"/>
            <a:ext cx="649367" cy="936427"/>
          </a:xfrm>
          <a:prstGeom prst="roundRect">
            <a:avLst>
              <a:gd name="adj" fmla="val 6276"/>
            </a:avLst>
          </a:prstGeom>
          <a:solidFill>
            <a:srgbClr val="FFFFF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2399228" y="3599497"/>
            <a:ext cx="243483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9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2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3015615" y="3451860"/>
            <a:ext cx="2333625" cy="303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Waste of Clothes</a:t>
            </a:r>
            <a:endParaRPr lang="en-US" sz="1800" dirty="0"/>
          </a:p>
        </p:txBody>
      </p:sp>
      <p:sp>
        <p:nvSpPr>
          <p:cNvPr id="16" name="Text 13"/>
          <p:cNvSpPr/>
          <p:nvPr/>
        </p:nvSpPr>
        <p:spPr>
          <a:xfrm>
            <a:off x="3015615" y="3852624"/>
            <a:ext cx="9248418" cy="211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Low-quality garments are discarded after just a few wears, creating mountains of textile waste.</a:t>
            </a:r>
            <a:endParaRPr lang="en-US" sz="1250" dirty="0"/>
          </a:p>
        </p:txBody>
      </p:sp>
      <p:sp>
        <p:nvSpPr>
          <p:cNvPr id="17" name="Shape 14"/>
          <p:cNvSpPr/>
          <p:nvPr/>
        </p:nvSpPr>
        <p:spPr>
          <a:xfrm>
            <a:off x="2181106" y="4411147"/>
            <a:ext cx="10268069" cy="982147"/>
          </a:xfrm>
          <a:prstGeom prst="roundRect">
            <a:avLst>
              <a:gd name="adj" fmla="val 6942"/>
            </a:avLst>
          </a:prstGeom>
          <a:solidFill>
            <a:srgbClr val="FFFFF4">
              <a:alpha val="95000"/>
            </a:srgbClr>
          </a:solidFill>
          <a:ln w="22860">
            <a:solidFill>
              <a:srgbClr val="FFE0C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5"/>
          <p:cNvSpPr/>
          <p:nvPr/>
        </p:nvSpPr>
        <p:spPr>
          <a:xfrm>
            <a:off x="2203966" y="4434007"/>
            <a:ext cx="649367" cy="936427"/>
          </a:xfrm>
          <a:prstGeom prst="roundRect">
            <a:avLst>
              <a:gd name="adj" fmla="val 6276"/>
            </a:avLst>
          </a:prstGeom>
          <a:solidFill>
            <a:srgbClr val="FFFFF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Text 16"/>
          <p:cNvSpPr/>
          <p:nvPr/>
        </p:nvSpPr>
        <p:spPr>
          <a:xfrm>
            <a:off x="2399228" y="4743926"/>
            <a:ext cx="243483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9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3</a:t>
            </a:r>
            <a:endParaRPr lang="en-US" sz="1900" dirty="0"/>
          </a:p>
        </p:txBody>
      </p:sp>
      <p:sp>
        <p:nvSpPr>
          <p:cNvPr id="20" name="Text 17"/>
          <p:cNvSpPr/>
          <p:nvPr/>
        </p:nvSpPr>
        <p:spPr>
          <a:xfrm>
            <a:off x="3015615" y="4596289"/>
            <a:ext cx="2652236" cy="303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Poor Working Conditions</a:t>
            </a:r>
            <a:endParaRPr lang="en-US" sz="1800" dirty="0"/>
          </a:p>
        </p:txBody>
      </p:sp>
      <p:sp>
        <p:nvSpPr>
          <p:cNvPr id="21" name="Text 18"/>
          <p:cNvSpPr/>
          <p:nvPr/>
        </p:nvSpPr>
        <p:spPr>
          <a:xfrm>
            <a:off x="3015615" y="4997053"/>
            <a:ext cx="9248418" cy="211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Factory environments are often unsafe, with inadequate ventilation, lighting, and safety measures.</a:t>
            </a:r>
            <a:endParaRPr lang="en-US" sz="1250" dirty="0"/>
          </a:p>
        </p:txBody>
      </p:sp>
      <p:sp>
        <p:nvSpPr>
          <p:cNvPr id="22" name="Shape 19"/>
          <p:cNvSpPr/>
          <p:nvPr/>
        </p:nvSpPr>
        <p:spPr>
          <a:xfrm>
            <a:off x="2181106" y="5555575"/>
            <a:ext cx="10268069" cy="982147"/>
          </a:xfrm>
          <a:prstGeom prst="roundRect">
            <a:avLst>
              <a:gd name="adj" fmla="val 6942"/>
            </a:avLst>
          </a:prstGeom>
          <a:solidFill>
            <a:srgbClr val="FFFFF4">
              <a:alpha val="95000"/>
            </a:srgbClr>
          </a:solidFill>
          <a:ln w="22860">
            <a:solidFill>
              <a:srgbClr val="FFE0C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20"/>
          <p:cNvSpPr/>
          <p:nvPr/>
        </p:nvSpPr>
        <p:spPr>
          <a:xfrm>
            <a:off x="2203966" y="5578435"/>
            <a:ext cx="649367" cy="936427"/>
          </a:xfrm>
          <a:prstGeom prst="roundRect">
            <a:avLst>
              <a:gd name="adj" fmla="val 6276"/>
            </a:avLst>
          </a:prstGeom>
          <a:solidFill>
            <a:srgbClr val="FFFFF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Text 21"/>
          <p:cNvSpPr/>
          <p:nvPr/>
        </p:nvSpPr>
        <p:spPr>
          <a:xfrm>
            <a:off x="2399228" y="5888355"/>
            <a:ext cx="243483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9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4</a:t>
            </a:r>
            <a:endParaRPr lang="en-US" sz="1900" dirty="0"/>
          </a:p>
        </p:txBody>
      </p:sp>
      <p:sp>
        <p:nvSpPr>
          <p:cNvPr id="25" name="Text 22"/>
          <p:cNvSpPr/>
          <p:nvPr/>
        </p:nvSpPr>
        <p:spPr>
          <a:xfrm>
            <a:off x="3015615" y="5740718"/>
            <a:ext cx="2333625" cy="303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Child Labour</a:t>
            </a:r>
            <a:endParaRPr lang="en-US" sz="1800" dirty="0"/>
          </a:p>
        </p:txBody>
      </p:sp>
      <p:sp>
        <p:nvSpPr>
          <p:cNvPr id="26" name="Text 23"/>
          <p:cNvSpPr/>
          <p:nvPr/>
        </p:nvSpPr>
        <p:spPr>
          <a:xfrm>
            <a:off x="3015615" y="6141482"/>
            <a:ext cx="9248418" cy="211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Children in developing countries may be exploited in garment factories instead of attending school.</a:t>
            </a:r>
            <a:endParaRPr lang="en-US" sz="1250" dirty="0"/>
          </a:p>
        </p:txBody>
      </p:sp>
      <p:sp>
        <p:nvSpPr>
          <p:cNvPr id="27" name="Shape 24"/>
          <p:cNvSpPr/>
          <p:nvPr/>
        </p:nvSpPr>
        <p:spPr>
          <a:xfrm>
            <a:off x="2181106" y="6700004"/>
            <a:ext cx="10268069" cy="982147"/>
          </a:xfrm>
          <a:prstGeom prst="roundRect">
            <a:avLst>
              <a:gd name="adj" fmla="val 6942"/>
            </a:avLst>
          </a:prstGeom>
          <a:solidFill>
            <a:srgbClr val="FFFFF4">
              <a:alpha val="95000"/>
            </a:srgbClr>
          </a:solidFill>
          <a:ln w="22860">
            <a:solidFill>
              <a:srgbClr val="FFE0C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8" name="Shape 25"/>
          <p:cNvSpPr/>
          <p:nvPr/>
        </p:nvSpPr>
        <p:spPr>
          <a:xfrm>
            <a:off x="2203966" y="6722864"/>
            <a:ext cx="649367" cy="936427"/>
          </a:xfrm>
          <a:prstGeom prst="roundRect">
            <a:avLst>
              <a:gd name="adj" fmla="val 6276"/>
            </a:avLst>
          </a:prstGeom>
          <a:solidFill>
            <a:srgbClr val="FFFFF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9" name="Text 26"/>
          <p:cNvSpPr/>
          <p:nvPr/>
        </p:nvSpPr>
        <p:spPr>
          <a:xfrm>
            <a:off x="2399228" y="7032784"/>
            <a:ext cx="243483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9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5</a:t>
            </a:r>
            <a:endParaRPr lang="en-US" sz="1900" dirty="0"/>
          </a:p>
        </p:txBody>
      </p:sp>
      <p:sp>
        <p:nvSpPr>
          <p:cNvPr id="30" name="Text 27"/>
          <p:cNvSpPr/>
          <p:nvPr/>
        </p:nvSpPr>
        <p:spPr>
          <a:xfrm>
            <a:off x="3015615" y="6885146"/>
            <a:ext cx="2333625" cy="303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Low Quality Clothes</a:t>
            </a:r>
            <a:endParaRPr lang="en-US" sz="1800" dirty="0"/>
          </a:p>
        </p:txBody>
      </p:sp>
      <p:sp>
        <p:nvSpPr>
          <p:cNvPr id="31" name="Text 28"/>
          <p:cNvSpPr/>
          <p:nvPr/>
        </p:nvSpPr>
        <p:spPr>
          <a:xfrm>
            <a:off x="3015615" y="7285911"/>
            <a:ext cx="9248418" cy="211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Cheap materials and rushed production result in garments that tear, fade, and fall apart quickly.</a:t>
            </a:r>
            <a:endParaRPr lang="en-US" sz="12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05632" y="1069896"/>
            <a:ext cx="5194935" cy="554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3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Effects on the Environment</a:t>
            </a:r>
            <a:endParaRPr lang="en-US" sz="3350" dirty="0"/>
          </a:p>
        </p:txBody>
      </p:sp>
      <p:sp>
        <p:nvSpPr>
          <p:cNvPr id="4" name="Text 1"/>
          <p:cNvSpPr/>
          <p:nvPr/>
        </p:nvSpPr>
        <p:spPr>
          <a:xfrm>
            <a:off x="6005632" y="1846898"/>
            <a:ext cx="8105537" cy="3855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Fast fashion's environmental impact is staggering, making it one of the world's most polluting industries after oil.</a:t>
            </a:r>
            <a:endParaRPr lang="en-US" sz="1150" dirty="0"/>
          </a:p>
        </p:txBody>
      </p:sp>
      <p:sp>
        <p:nvSpPr>
          <p:cNvPr id="5" name="Shape 2"/>
          <p:cNvSpPr/>
          <p:nvPr/>
        </p:nvSpPr>
        <p:spPr>
          <a:xfrm>
            <a:off x="6005632" y="2399348"/>
            <a:ext cx="8105537" cy="1078825"/>
          </a:xfrm>
          <a:prstGeom prst="roundRect">
            <a:avLst>
              <a:gd name="adj" fmla="val 5777"/>
            </a:avLst>
          </a:prstGeom>
          <a:solidFill>
            <a:srgbClr val="FFFFF4"/>
          </a:solidFill>
          <a:ln w="15240">
            <a:solidFill>
              <a:srgbClr val="FF954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169223" y="2562939"/>
            <a:ext cx="2132886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Water Pollution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6169223" y="2929057"/>
            <a:ext cx="7778353" cy="3855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Untreated dyes and chemicals from textile factories flow directly into rivers, poisoning drinking water and killing aquatic life.</a:t>
            </a:r>
            <a:endParaRPr lang="en-US" sz="1150" dirty="0"/>
          </a:p>
        </p:txBody>
      </p:sp>
      <p:sp>
        <p:nvSpPr>
          <p:cNvPr id="8" name="Shape 5"/>
          <p:cNvSpPr/>
          <p:nvPr/>
        </p:nvSpPr>
        <p:spPr>
          <a:xfrm>
            <a:off x="6005632" y="3626525"/>
            <a:ext cx="8105537" cy="1078825"/>
          </a:xfrm>
          <a:prstGeom prst="roundRect">
            <a:avLst>
              <a:gd name="adj" fmla="val 5777"/>
            </a:avLst>
          </a:prstGeom>
          <a:solidFill>
            <a:srgbClr val="FFFFF4"/>
          </a:solidFill>
          <a:ln w="15240">
            <a:solidFill>
              <a:srgbClr val="7D3E2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6169223" y="3790117"/>
            <a:ext cx="2132886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Air Pollution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6169223" y="4156234"/>
            <a:ext cx="7778353" cy="3855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Manufacturing processes release greenhouse gases and toxic fumes, contributing to climate change and respiratory problems.</a:t>
            </a:r>
            <a:endParaRPr lang="en-US" sz="1150" dirty="0"/>
          </a:p>
        </p:txBody>
      </p:sp>
      <p:sp>
        <p:nvSpPr>
          <p:cNvPr id="11" name="Shape 8"/>
          <p:cNvSpPr/>
          <p:nvPr/>
        </p:nvSpPr>
        <p:spPr>
          <a:xfrm>
            <a:off x="6005632" y="4853702"/>
            <a:ext cx="8105537" cy="1078825"/>
          </a:xfrm>
          <a:prstGeom prst="roundRect">
            <a:avLst>
              <a:gd name="adj" fmla="val 5777"/>
            </a:avLst>
          </a:prstGeom>
          <a:solidFill>
            <a:srgbClr val="FFFFF4"/>
          </a:solidFill>
          <a:ln w="15240">
            <a:solidFill>
              <a:srgbClr val="53241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6169223" y="5017294"/>
            <a:ext cx="2132886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Too Much Waste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6169223" y="5383411"/>
            <a:ext cx="7778353" cy="3855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Over 92 million tons of textile waste are produced annually, with most ending up in landfills where they take decades to decompose.</a:t>
            </a:r>
            <a:endParaRPr lang="en-US" sz="1150" dirty="0"/>
          </a:p>
        </p:txBody>
      </p:sp>
      <p:sp>
        <p:nvSpPr>
          <p:cNvPr id="14" name="Shape 11"/>
          <p:cNvSpPr/>
          <p:nvPr/>
        </p:nvSpPr>
        <p:spPr>
          <a:xfrm>
            <a:off x="6005632" y="6080879"/>
            <a:ext cx="8105537" cy="1078825"/>
          </a:xfrm>
          <a:prstGeom prst="roundRect">
            <a:avLst>
              <a:gd name="adj" fmla="val 5777"/>
            </a:avLst>
          </a:prstGeom>
          <a:solidFill>
            <a:srgbClr val="FFFFF4"/>
          </a:solidFill>
          <a:ln w="15240">
            <a:solidFill>
              <a:srgbClr val="24151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6169223" y="6244471"/>
            <a:ext cx="2132886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Use of Chemicals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6169223" y="6610588"/>
            <a:ext cx="7778353" cy="3855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Harmful synthetic dyes and treatments contain substances that are toxic to humans and persist in the environment for years.</a:t>
            </a:r>
            <a:endParaRPr lang="en-US" sz="11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53697" y="576977"/>
            <a:ext cx="4873943" cy="633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8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Effects on People</a:t>
            </a:r>
            <a:endParaRPr lang="en-US" sz="38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53697" y="1655445"/>
            <a:ext cx="423743" cy="42374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953697" y="2291001"/>
            <a:ext cx="2436971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Low Pay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1953697" y="2777252"/>
            <a:ext cx="4597718" cy="6611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Garment workers earn wages far below living standards, often less than $3 per day, struggling to afford basic necessities.</a:t>
            </a:r>
            <a:endParaRPr lang="en-US" sz="13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53697" y="3777377"/>
            <a:ext cx="423743" cy="42374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953697" y="4412933"/>
            <a:ext cx="2436971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Unsafe Factories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1953697" y="4899184"/>
            <a:ext cx="4597718" cy="4407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Buildings lack proper safety codes, fire exits, and structural integrity, putting workers' lives at risk daily.</a:t>
            </a:r>
            <a:endParaRPr lang="en-US" sz="13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53697" y="5678924"/>
            <a:ext cx="423743" cy="42374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953697" y="6314480"/>
            <a:ext cx="2436971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Long Working Hours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1953697" y="6800731"/>
            <a:ext cx="4597718" cy="6611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Workers frequently labor 14-16 hours a day, seven days a week, with minimal breaks and no overtime compensation.</a:t>
            </a:r>
            <a:endParaRPr lang="en-US" sz="13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2657" y="1655445"/>
            <a:ext cx="5454610" cy="3636407"/>
          </a:xfrm>
          <a:prstGeom prst="rect">
            <a:avLst/>
          </a:prstGeom>
        </p:spPr>
      </p:pic>
      <p:sp>
        <p:nvSpPr>
          <p:cNvPr id="13" name="Shape 7"/>
          <p:cNvSpPr/>
          <p:nvPr/>
        </p:nvSpPr>
        <p:spPr>
          <a:xfrm>
            <a:off x="6972657" y="5482471"/>
            <a:ext cx="5711428" cy="1110020"/>
          </a:xfrm>
          <a:prstGeom prst="roundRect">
            <a:avLst>
              <a:gd name="adj" fmla="val 6415"/>
            </a:avLst>
          </a:prstGeom>
          <a:solidFill>
            <a:srgbClr val="FFD1B3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2083" y="5713452"/>
            <a:ext cx="211812" cy="169426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7523321" y="5694164"/>
            <a:ext cx="4991338" cy="6611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Real Impact:</a:t>
            </a:r>
            <a:r>
              <a:rPr lang="en-US" sz="13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The 2013 Rana Plaza factory collapse in Bangladesh killed over 1,100 workers, highlighting the human cost of fast fashion's race to the bottom.</a:t>
            </a:r>
            <a:endParaRPr lang="en-US" sz="13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43176" y="505897"/>
            <a:ext cx="1443990" cy="301347"/>
          </a:xfrm>
          <a:prstGeom prst="roundRect">
            <a:avLst>
              <a:gd name="adj" fmla="val 20491"/>
            </a:avLst>
          </a:prstGeom>
          <a:solidFill>
            <a:srgbClr val="FFE0C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3427" y="583049"/>
            <a:ext cx="146923" cy="14692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73812" y="561023"/>
            <a:ext cx="1003102" cy="191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TAKE ACTION</a:t>
            </a:r>
            <a:endParaRPr lang="en-US" sz="1150" dirty="0"/>
          </a:p>
        </p:txBody>
      </p:sp>
      <p:sp>
        <p:nvSpPr>
          <p:cNvPr id="6" name="Text 2"/>
          <p:cNvSpPr/>
          <p:nvPr/>
        </p:nvSpPr>
        <p:spPr>
          <a:xfrm>
            <a:off x="643176" y="880705"/>
            <a:ext cx="5283518" cy="686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1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What Can We Do?</a:t>
            </a:r>
            <a:endParaRPr lang="en-US" sz="4150" dirty="0"/>
          </a:p>
        </p:txBody>
      </p:sp>
      <p:sp>
        <p:nvSpPr>
          <p:cNvPr id="7" name="Text 3"/>
          <p:cNvSpPr/>
          <p:nvPr/>
        </p:nvSpPr>
        <p:spPr>
          <a:xfrm>
            <a:off x="643176" y="1843207"/>
            <a:ext cx="7857649" cy="4779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Each of us has the power to create positive change through our clothing choices. Small actions add up to make a real difference.</a:t>
            </a:r>
            <a:endParaRPr lang="en-US" sz="14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176" y="2527816"/>
            <a:ext cx="918805" cy="129897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745694" y="2711529"/>
            <a:ext cx="2641759" cy="343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Buy Less Clothes</a:t>
            </a:r>
            <a:endParaRPr lang="en-US" sz="2050" dirty="0"/>
          </a:p>
        </p:txBody>
      </p:sp>
      <p:sp>
        <p:nvSpPr>
          <p:cNvPr id="10" name="Text 5"/>
          <p:cNvSpPr/>
          <p:nvPr/>
        </p:nvSpPr>
        <p:spPr>
          <a:xfrm>
            <a:off x="1745694" y="3165158"/>
            <a:ext cx="6755130" cy="4779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Practice mindful shopping by purchasing only what you truly need and will wear regularly.</a:t>
            </a:r>
            <a:endParaRPr lang="en-US" sz="14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176" y="3826788"/>
            <a:ext cx="918805" cy="129897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745694" y="4010501"/>
            <a:ext cx="3139916" cy="343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Choose Sustainable Brands</a:t>
            </a:r>
            <a:endParaRPr lang="en-US" sz="2050" dirty="0"/>
          </a:p>
        </p:txBody>
      </p:sp>
      <p:sp>
        <p:nvSpPr>
          <p:cNvPr id="13" name="Text 7"/>
          <p:cNvSpPr/>
          <p:nvPr/>
        </p:nvSpPr>
        <p:spPr>
          <a:xfrm>
            <a:off x="1745694" y="4464129"/>
            <a:ext cx="6755130" cy="4779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Support companies committed to ethical production, fair wages, and environmentally friendly materials.</a:t>
            </a:r>
            <a:endParaRPr lang="en-US" sz="140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176" y="5125760"/>
            <a:ext cx="918805" cy="1298972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745694" y="5309473"/>
            <a:ext cx="2979658" cy="343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Recycle or Reuse Clothes</a:t>
            </a:r>
            <a:endParaRPr lang="en-US" sz="2050" dirty="0"/>
          </a:p>
        </p:txBody>
      </p:sp>
      <p:sp>
        <p:nvSpPr>
          <p:cNvPr id="16" name="Text 9"/>
          <p:cNvSpPr/>
          <p:nvPr/>
        </p:nvSpPr>
        <p:spPr>
          <a:xfrm>
            <a:off x="1745694" y="5763101"/>
            <a:ext cx="6755130" cy="4779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Donate, swap, or repurpose garments to extend their life and keep them out of landfills.</a:t>
            </a:r>
            <a:endParaRPr lang="en-US" sz="1400" dirty="0"/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176" y="6424732"/>
            <a:ext cx="918805" cy="1298972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1745694" y="6608445"/>
            <a:ext cx="3089077" cy="343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Buy Second-Hand Clothes</a:t>
            </a:r>
            <a:endParaRPr lang="en-US" sz="2050" dirty="0"/>
          </a:p>
        </p:txBody>
      </p:sp>
      <p:sp>
        <p:nvSpPr>
          <p:cNvPr id="19" name="Text 11"/>
          <p:cNvSpPr/>
          <p:nvPr/>
        </p:nvSpPr>
        <p:spPr>
          <a:xfrm>
            <a:off x="1745694" y="7062073"/>
            <a:ext cx="6755130" cy="4779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Thrift stores and online resale platforms offer unique pieces while reducing demand for new production.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77397" y="542806"/>
            <a:ext cx="6920270" cy="7371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4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The Power of Your Choices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077397" y="1753076"/>
            <a:ext cx="7292697" cy="7693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Every purchase you make is a vote for the kind of world you want to live in. The fast fashion industry thrives on our buying habits, but we have the power to demand better.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1077397" y="2842855"/>
            <a:ext cx="3523059" cy="650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00"/>
              </a:lnSpc>
              <a:buNone/>
            </a:pPr>
            <a:r>
              <a:rPr lang="en-US" sz="51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60%</a:t>
            </a:r>
            <a:endParaRPr lang="en-US" sz="5100" dirty="0"/>
          </a:p>
        </p:txBody>
      </p:sp>
      <p:sp>
        <p:nvSpPr>
          <p:cNvPr id="5" name="Text 3"/>
          <p:cNvSpPr/>
          <p:nvPr/>
        </p:nvSpPr>
        <p:spPr>
          <a:xfrm>
            <a:off x="1421249" y="3740110"/>
            <a:ext cx="2835235" cy="3684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Clothing Discarded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77397" y="4305776"/>
            <a:ext cx="3523059" cy="2564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within one year of purchase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4846915" y="2842855"/>
            <a:ext cx="3523178" cy="650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00"/>
              </a:lnSpc>
              <a:buNone/>
            </a:pPr>
            <a:r>
              <a:rPr lang="en-US" sz="51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2,700L</a:t>
            </a:r>
            <a:endParaRPr lang="en-US" sz="5100" dirty="0"/>
          </a:p>
        </p:txBody>
      </p:sp>
      <p:sp>
        <p:nvSpPr>
          <p:cNvPr id="8" name="Text 6"/>
          <p:cNvSpPr/>
          <p:nvPr/>
        </p:nvSpPr>
        <p:spPr>
          <a:xfrm>
            <a:off x="5190887" y="3740110"/>
            <a:ext cx="2835235" cy="3684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Water Used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4846915" y="4305776"/>
            <a:ext cx="3523178" cy="2564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 make one cotton t-shirt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2962156" y="5055275"/>
            <a:ext cx="3523059" cy="650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00"/>
              </a:lnSpc>
              <a:buNone/>
            </a:pPr>
            <a:r>
              <a:rPr lang="en-US" sz="51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$500B</a:t>
            </a:r>
            <a:endParaRPr lang="en-US" sz="5100" dirty="0"/>
          </a:p>
        </p:txBody>
      </p:sp>
      <p:sp>
        <p:nvSpPr>
          <p:cNvPr id="11" name="Text 9"/>
          <p:cNvSpPr/>
          <p:nvPr/>
        </p:nvSpPr>
        <p:spPr>
          <a:xfrm>
            <a:off x="3306008" y="5952530"/>
            <a:ext cx="2835235" cy="3684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Value Lost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2962156" y="6518196"/>
            <a:ext cx="3523059" cy="2564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annually from clothing waste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1077397" y="6996470"/>
            <a:ext cx="7292697" cy="5129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When we shift toward conscious consumption, we send a powerful message to brands that sustainability matters more than speed.</a:t>
            </a:r>
            <a:endParaRPr lang="en-US" sz="1550" dirty="0"/>
          </a:p>
        </p:txBody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964" y="1797487"/>
            <a:ext cx="4240530" cy="423064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990</Words>
  <Application>Microsoft Office PowerPoint</Application>
  <PresentationFormat>Custom</PresentationFormat>
  <Paragraphs>114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Marcellus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ΣΑΡΑ ΠΑΡΛΑΠΑΝΗ</cp:lastModifiedBy>
  <cp:revision>2</cp:revision>
  <dcterms:created xsi:type="dcterms:W3CDTF">2026-01-15T22:02:47Z</dcterms:created>
  <dcterms:modified xsi:type="dcterms:W3CDTF">2026-01-15T22:13:35Z</dcterms:modified>
</cp:coreProperties>
</file>