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activeX/activeX2.xml" ContentType="application/vnd.ms-office.activeX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18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23.xml" ContentType="application/vnd.openxmlformats-officedocument.presentationml.notesSlide+xml"/>
  <Override PartName="/ppt/slideLayouts/slideLayout10.xml" ContentType="application/vnd.openxmlformats-officedocument.presentationml.slideLayout+xml"/>
  <Default Extension="gif" ContentType="image/gif"/>
  <Override PartName="/ppt/notesSlides/notesSlide8.xml" ContentType="application/vnd.openxmlformats-officedocument.presentationml.notesSlide+xml"/>
  <Default Extension="vml" ContentType="application/vnd.openxmlformats-officedocument.vmlDrawing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Default Extension="tiff" ContentType="image/tiff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png" ContentType="image/png"/>
  <Default Extension="bin" ContentType="application/vnd.ms-office.activeX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activeX/activeX1.xml" ContentType="application/vnd.ms-office.activeX+xml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256" r:id="rId2"/>
    <p:sldId id="257" r:id="rId3"/>
    <p:sldId id="258" r:id="rId4"/>
    <p:sldId id="261" r:id="rId5"/>
    <p:sldId id="278" r:id="rId6"/>
    <p:sldId id="285" r:id="rId7"/>
    <p:sldId id="264" r:id="rId8"/>
    <p:sldId id="267" r:id="rId9"/>
    <p:sldId id="265" r:id="rId10"/>
    <p:sldId id="268" r:id="rId11"/>
    <p:sldId id="269" r:id="rId12"/>
    <p:sldId id="271" r:id="rId13"/>
    <p:sldId id="270" r:id="rId14"/>
    <p:sldId id="272" r:id="rId15"/>
    <p:sldId id="284" r:id="rId16"/>
    <p:sldId id="274" r:id="rId17"/>
    <p:sldId id="275" r:id="rId18"/>
    <p:sldId id="280" r:id="rId19"/>
    <p:sldId id="276" r:id="rId20"/>
    <p:sldId id="277" r:id="rId21"/>
    <p:sldId id="283" r:id="rId22"/>
    <p:sldId id="273" r:id="rId23"/>
    <p:sldId id="262" r:id="rId24"/>
  </p:sldIdLst>
  <p:sldSz cx="9144000" cy="6858000" type="screen4x3"/>
  <p:notesSz cx="6858000" cy="9144000"/>
  <p:defaultTextStyle>
    <a:defPPr>
      <a:defRPr lang="fr-FR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 showGuides="1">
      <p:cViewPr>
        <p:scale>
          <a:sx n="100" d="100"/>
          <a:sy n="100" d="100"/>
        </p:scale>
        <p:origin x="-1104" y="2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activeX/_rels/activeX1.xml.rels><?xml version="1.0" encoding="UTF-8" standalone="yes"?>
<Relationships xmlns="http://schemas.openxmlformats.org/package/2006/relationships"><Relationship Id="rId1" Type="http://schemas.microsoft.com/office/2006/relationships/activeXControlBinary" Target="activeX1.bin"/></Relationships>
</file>

<file path=ppt/activeX/_rels/activeX2.xml.rels><?xml version="1.0" encoding="UTF-8" standalone="yes"?>
<Relationships xmlns="http://schemas.openxmlformats.org/package/2006/relationships"><Relationship Id="rId1" Type="http://schemas.microsoft.com/office/2006/relationships/activeXControlBinary" Target="activeX2.bin"/></Relationships>
</file>

<file path=ppt/activeX/activeX1.xml><?xml version="1.0" encoding="utf-8"?>
<ax:ocx xmlns:ax="http://schemas.microsoft.com/office/2006/activeX" xmlns:r="http://schemas.openxmlformats.org/officeDocument/2006/relationships" ax:classid="{10FD7FEE-875F-11D6-83D2-525400E80BD5}" ax:persistence="persistStorage" r:id="rId1"/>
</file>

<file path=ppt/activeX/activeX2.xml><?xml version="1.0" encoding="utf-8"?>
<ax:ocx xmlns:ax="http://schemas.microsoft.com/office/2006/activeX" xmlns:r="http://schemas.openxmlformats.org/officeDocument/2006/relationships" ax:classid="{10FD7FEE-875F-11D6-83D2-525400E80BD5}" ax:persistence="persistStorage" r:id="rId1"/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1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κεφαλίδας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3" name="2 - Θέση ημερομηνίας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5645F8E-4148-492A-A828-867E12176872}" type="datetimeFigureOut">
              <a:rPr lang="el-GR" smtClean="0"/>
              <a:pPr/>
              <a:t>16/10/2018</a:t>
            </a:fld>
            <a:endParaRPr lang="el-GR"/>
          </a:p>
        </p:txBody>
      </p:sp>
      <p:sp>
        <p:nvSpPr>
          <p:cNvPr id="4" name="3 - Θέση εικόνας διαφάνειας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l-GR"/>
          </a:p>
        </p:txBody>
      </p:sp>
      <p:sp>
        <p:nvSpPr>
          <p:cNvPr id="5" name="4 - Θέση σημειώσεων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890DFF7-DC44-4939-8977-23FF9C9C029A}" type="slidenum">
              <a:rPr lang="el-GR" smtClean="0"/>
              <a:pPr/>
              <a:t>‹#›</a:t>
            </a:fld>
            <a:endParaRPr lang="el-G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εικόνας διαφάνειας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- Θέση σημειώσεων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90DFF7-DC44-4939-8977-23FF9C9C029A}" type="slidenum">
              <a:rPr lang="el-GR" smtClean="0"/>
              <a:pPr/>
              <a:t>1</a:t>
            </a:fld>
            <a:endParaRPr lang="el-GR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εικόνας διαφάνειας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- Θέση σημειώσεων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90DFF7-DC44-4939-8977-23FF9C9C029A}" type="slidenum">
              <a:rPr lang="el-GR" smtClean="0"/>
              <a:pPr/>
              <a:t>10</a:t>
            </a:fld>
            <a:endParaRPr lang="el-GR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εικόνας διαφάνειας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- Θέση σημειώσεων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90DFF7-DC44-4939-8977-23FF9C9C029A}" type="slidenum">
              <a:rPr lang="el-GR" smtClean="0"/>
              <a:pPr/>
              <a:t>11</a:t>
            </a:fld>
            <a:endParaRPr lang="el-GR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εικόνας διαφάνειας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- Θέση σημειώσεων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90DFF7-DC44-4939-8977-23FF9C9C029A}" type="slidenum">
              <a:rPr lang="el-GR" smtClean="0"/>
              <a:pPr/>
              <a:t>12</a:t>
            </a:fld>
            <a:endParaRPr lang="el-GR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εικόνας διαφάνειας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- Θέση σημειώσεων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90DFF7-DC44-4939-8977-23FF9C9C029A}" type="slidenum">
              <a:rPr lang="el-GR" smtClean="0"/>
              <a:pPr/>
              <a:t>13</a:t>
            </a:fld>
            <a:endParaRPr lang="el-GR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εικόνας διαφάνειας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- Θέση σημειώσεων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90DFF7-DC44-4939-8977-23FF9C9C029A}" type="slidenum">
              <a:rPr lang="el-GR" smtClean="0"/>
              <a:pPr/>
              <a:t>14</a:t>
            </a:fld>
            <a:endParaRPr lang="el-GR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εικόνας διαφάνειας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- Θέση σημειώσεων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90DFF7-DC44-4939-8977-23FF9C9C029A}" type="slidenum">
              <a:rPr lang="el-GR" smtClean="0"/>
              <a:pPr/>
              <a:t>15</a:t>
            </a:fld>
            <a:endParaRPr lang="el-GR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εικόνας διαφάνειας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- Θέση σημειώσεων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90DFF7-DC44-4939-8977-23FF9C9C029A}" type="slidenum">
              <a:rPr lang="el-GR" smtClean="0"/>
              <a:pPr/>
              <a:t>16</a:t>
            </a:fld>
            <a:endParaRPr lang="el-GR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εικόνας διαφάνειας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- Θέση σημειώσεων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90DFF7-DC44-4939-8977-23FF9C9C029A}" type="slidenum">
              <a:rPr lang="el-GR" smtClean="0"/>
              <a:pPr/>
              <a:t>17</a:t>
            </a:fld>
            <a:endParaRPr lang="el-GR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εικόνας διαφάνειας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- Θέση σημειώσεων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90DFF7-DC44-4939-8977-23FF9C9C029A}" type="slidenum">
              <a:rPr lang="el-GR" smtClean="0"/>
              <a:pPr/>
              <a:t>18</a:t>
            </a:fld>
            <a:endParaRPr lang="el-GR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εικόνας διαφάνειας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- Θέση σημειώσεων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90DFF7-DC44-4939-8977-23FF9C9C029A}" type="slidenum">
              <a:rPr lang="el-GR" smtClean="0"/>
              <a:pPr/>
              <a:t>19</a:t>
            </a:fld>
            <a:endParaRPr lang="el-GR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εικόνας διαφάνειας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- Θέση σημειώσεων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90DFF7-DC44-4939-8977-23FF9C9C029A}" type="slidenum">
              <a:rPr lang="el-GR" smtClean="0"/>
              <a:pPr/>
              <a:t>2</a:t>
            </a:fld>
            <a:endParaRPr lang="el-GR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εικόνας διαφάνειας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- Θέση σημειώσεων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90DFF7-DC44-4939-8977-23FF9C9C029A}" type="slidenum">
              <a:rPr lang="el-GR" smtClean="0"/>
              <a:pPr/>
              <a:t>20</a:t>
            </a:fld>
            <a:endParaRPr lang="el-GR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εικόνας διαφάνειας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- Θέση σημειώσεων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90DFF7-DC44-4939-8977-23FF9C9C029A}" type="slidenum">
              <a:rPr lang="el-GR" smtClean="0"/>
              <a:pPr/>
              <a:t>21</a:t>
            </a:fld>
            <a:endParaRPr lang="el-GR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εικόνας διαφάνειας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- Θέση σημειώσεων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90DFF7-DC44-4939-8977-23FF9C9C029A}" type="slidenum">
              <a:rPr lang="el-GR" smtClean="0"/>
              <a:pPr/>
              <a:t>22</a:t>
            </a:fld>
            <a:endParaRPr lang="el-GR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εικόνας διαφάνειας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- Θέση σημειώσεων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90DFF7-DC44-4939-8977-23FF9C9C029A}" type="slidenum">
              <a:rPr lang="el-GR" smtClean="0"/>
              <a:pPr/>
              <a:t>23</a:t>
            </a:fld>
            <a:endParaRPr lang="el-GR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εικόνας διαφάνειας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- Θέση σημειώσεων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90DFF7-DC44-4939-8977-23FF9C9C029A}" type="slidenum">
              <a:rPr lang="el-GR" smtClean="0"/>
              <a:pPr/>
              <a:t>3</a:t>
            </a:fld>
            <a:endParaRPr lang="el-GR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εικόνας διαφάνειας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- Θέση σημειώσεων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90DFF7-DC44-4939-8977-23FF9C9C029A}" type="slidenum">
              <a:rPr lang="el-GR" smtClean="0"/>
              <a:pPr/>
              <a:t>4</a:t>
            </a:fld>
            <a:endParaRPr lang="el-GR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εικόνας διαφάνειας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- Θέση σημειώσεων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90DFF7-DC44-4939-8977-23FF9C9C029A}" type="slidenum">
              <a:rPr lang="el-GR" smtClean="0"/>
              <a:pPr/>
              <a:t>5</a:t>
            </a:fld>
            <a:endParaRPr lang="el-GR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εικόνας διαφάνειας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- Θέση σημειώσεων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90DFF7-DC44-4939-8977-23FF9C9C029A}" type="slidenum">
              <a:rPr lang="el-GR" smtClean="0"/>
              <a:pPr/>
              <a:t>6</a:t>
            </a:fld>
            <a:endParaRPr lang="el-GR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εικόνας διαφάνειας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- Θέση σημειώσεων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90DFF7-DC44-4939-8977-23FF9C9C029A}" type="slidenum">
              <a:rPr lang="el-GR" smtClean="0"/>
              <a:pPr/>
              <a:t>7</a:t>
            </a:fld>
            <a:endParaRPr lang="el-GR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εικόνας διαφάνειας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- Θέση σημειώσεων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90DFF7-DC44-4939-8977-23FF9C9C029A}" type="slidenum">
              <a:rPr lang="el-GR" smtClean="0"/>
              <a:pPr/>
              <a:t>8</a:t>
            </a:fld>
            <a:endParaRPr lang="el-GR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εικόνας διαφάνειας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- Θέση σημειώσεων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90DFF7-DC44-4939-8977-23FF9C9C029A}" type="slidenum">
              <a:rPr lang="el-GR" smtClean="0"/>
              <a:pPr/>
              <a:t>9</a:t>
            </a:fld>
            <a:endParaRPr lang="el-GR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CA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fr-CA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F1E8C3-A951-4ED3-B6B1-C3EBB93E8A89}" type="datetime1">
              <a:rPr lang="fr-FR" smtClean="0"/>
              <a:pPr>
                <a:defRPr/>
              </a:pPr>
              <a:t>16/10/2018</a:t>
            </a:fld>
            <a:endParaRPr lang="fr-CA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l-GR" smtClean="0"/>
              <a:t>ΓΕΛ Αμφιλοχίας</a:t>
            </a:r>
            <a:endParaRPr lang="fr-CA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96AE6F-88C6-41F3-94A1-66CC47F197F7}" type="slidenum">
              <a:rPr lang="fr-CA"/>
              <a:pPr>
                <a:defRPr/>
              </a:pPr>
              <a:t>‹#›</a:t>
            </a:fld>
            <a:endParaRPr lang="fr-CA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CA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1DF6BC-42EE-48CB-B66C-9C5979CCF1CE}" type="datetime1">
              <a:rPr lang="fr-FR" smtClean="0"/>
              <a:pPr>
                <a:defRPr/>
              </a:pPr>
              <a:t>16/10/2018</a:t>
            </a:fld>
            <a:endParaRPr lang="fr-CA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l-GR" smtClean="0"/>
              <a:t>ΓΕΛ Αμφιλοχίας</a:t>
            </a:r>
            <a:endParaRPr lang="fr-CA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90B779-F439-4A75-A23A-537722A00BB1}" type="slidenum">
              <a:rPr lang="fr-CA"/>
              <a:pPr>
                <a:defRPr/>
              </a:pPr>
              <a:t>‹#›</a:t>
            </a:fld>
            <a:endParaRPr lang="fr-CA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fr-CA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D84086-3A17-4326-AC96-A3A2D93E3370}" type="datetime1">
              <a:rPr lang="fr-FR" smtClean="0"/>
              <a:pPr>
                <a:defRPr/>
              </a:pPr>
              <a:t>16/10/2018</a:t>
            </a:fld>
            <a:endParaRPr lang="fr-CA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l-GR" smtClean="0"/>
              <a:t>ΓΕΛ Αμφιλοχίας</a:t>
            </a:r>
            <a:endParaRPr lang="fr-CA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E00A91-E31E-4109-BE3B-D96D6A0AE04F}" type="slidenum">
              <a:rPr lang="fr-CA"/>
              <a:pPr>
                <a:defRPr/>
              </a:pPr>
              <a:t>‹#›</a:t>
            </a:fld>
            <a:endParaRPr lang="fr-CA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CA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4884C1-A3CC-4FDA-B7B7-656316812D1E}" type="datetime1">
              <a:rPr lang="fr-FR" smtClean="0"/>
              <a:pPr>
                <a:defRPr/>
              </a:pPr>
              <a:t>16/10/2018</a:t>
            </a:fld>
            <a:endParaRPr lang="fr-CA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l-GR" smtClean="0"/>
              <a:t>ΓΕΛ Αμφιλοχίας</a:t>
            </a:r>
            <a:endParaRPr lang="fr-CA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B2E8C5-EB93-45D5-9F43-F55E4DD47B95}" type="slidenum">
              <a:rPr lang="fr-CA"/>
              <a:pPr>
                <a:defRPr/>
              </a:pPr>
              <a:t>‹#›</a:t>
            </a:fld>
            <a:endParaRPr lang="fr-CA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pour modifier le style du titre</a:t>
            </a:r>
            <a:endParaRPr lang="fr-CA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1E7F40-8AAD-4720-8697-DA7EB1C28774}" type="datetime1">
              <a:rPr lang="fr-FR" smtClean="0"/>
              <a:pPr>
                <a:defRPr/>
              </a:pPr>
              <a:t>16/10/2018</a:t>
            </a:fld>
            <a:endParaRPr lang="fr-CA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l-GR" smtClean="0"/>
              <a:t>ΓΕΛ Αμφιλοχίας</a:t>
            </a:r>
            <a:endParaRPr lang="fr-CA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C3CCAC-782B-44DB-A5AF-781CF4C50FE6}" type="slidenum">
              <a:rPr lang="fr-CA"/>
              <a:pPr>
                <a:defRPr/>
              </a:pPr>
              <a:t>‹#›</a:t>
            </a:fld>
            <a:endParaRPr lang="fr-CA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CA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9A24EB-0E98-41C0-8B5A-C030795B0ED4}" type="datetime1">
              <a:rPr lang="fr-FR" smtClean="0"/>
              <a:pPr>
                <a:defRPr/>
              </a:pPr>
              <a:t>16/10/2018</a:t>
            </a:fld>
            <a:endParaRPr lang="fr-CA"/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l-GR" smtClean="0"/>
              <a:t>ΓΕΛ Αμφιλοχίας</a:t>
            </a:r>
            <a:endParaRPr lang="fr-CA"/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C68128-6F42-4832-A780-605D2484A95C}" type="slidenum">
              <a:rPr lang="fr-CA"/>
              <a:pPr>
                <a:defRPr/>
              </a:pPr>
              <a:t>‹#›</a:t>
            </a:fld>
            <a:endParaRPr lang="fr-CA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fr-CA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7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198665-2046-40BE-88B9-CFC5FB509E24}" type="datetime1">
              <a:rPr lang="fr-FR" smtClean="0"/>
              <a:pPr>
                <a:defRPr/>
              </a:pPr>
              <a:t>16/10/2018</a:t>
            </a:fld>
            <a:endParaRPr lang="fr-CA"/>
          </a:p>
        </p:txBody>
      </p:sp>
      <p:sp>
        <p:nvSpPr>
          <p:cNvPr id="8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l-GR" smtClean="0"/>
              <a:t>ΓΕΛ Αμφιλοχίας</a:t>
            </a:r>
            <a:endParaRPr lang="fr-CA"/>
          </a:p>
        </p:txBody>
      </p:sp>
      <p:sp>
        <p:nvSpPr>
          <p:cNvPr id="9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DF6DC8-F394-4C8B-9168-968596873483}" type="slidenum">
              <a:rPr lang="fr-CA"/>
              <a:pPr>
                <a:defRPr/>
              </a:pPr>
              <a:t>‹#›</a:t>
            </a:fld>
            <a:endParaRPr lang="fr-CA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CA"/>
          </a:p>
        </p:txBody>
      </p:sp>
      <p:sp>
        <p:nvSpPr>
          <p:cNvPr id="3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D14F8A-8C2B-44B0-9DF0-B9B679299D05}" type="datetime1">
              <a:rPr lang="fr-FR" smtClean="0"/>
              <a:pPr>
                <a:defRPr/>
              </a:pPr>
              <a:t>16/10/2018</a:t>
            </a:fld>
            <a:endParaRPr lang="fr-CA"/>
          </a:p>
        </p:txBody>
      </p:sp>
      <p:sp>
        <p:nvSpPr>
          <p:cNvPr id="4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l-GR" smtClean="0"/>
              <a:t>ΓΕΛ Αμφιλοχίας</a:t>
            </a:r>
            <a:endParaRPr lang="fr-CA"/>
          </a:p>
        </p:txBody>
      </p:sp>
      <p:sp>
        <p:nvSpPr>
          <p:cNvPr id="5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0181BB-46A2-41A6-93FE-978D9B9B728B}" type="slidenum">
              <a:rPr lang="fr-CA"/>
              <a:pPr>
                <a:defRPr/>
              </a:pPr>
              <a:t>‹#›</a:t>
            </a:fld>
            <a:endParaRPr lang="fr-CA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5970FC-C6A3-45C9-B954-01834EB06BB1}" type="datetime1">
              <a:rPr lang="fr-FR" smtClean="0"/>
              <a:pPr>
                <a:defRPr/>
              </a:pPr>
              <a:t>16/10/2018</a:t>
            </a:fld>
            <a:endParaRPr lang="fr-CA"/>
          </a:p>
        </p:txBody>
      </p:sp>
      <p:sp>
        <p:nvSpPr>
          <p:cNvPr id="3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l-GR" smtClean="0"/>
              <a:t>ΓΕΛ Αμφιλοχίας</a:t>
            </a:r>
            <a:endParaRPr lang="fr-CA"/>
          </a:p>
        </p:txBody>
      </p:sp>
      <p:sp>
        <p:nvSpPr>
          <p:cNvPr id="4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E33304-DA4D-4BD0-A5CD-89ACBF6400C6}" type="slidenum">
              <a:rPr lang="fr-CA"/>
              <a:pPr>
                <a:defRPr/>
              </a:pPr>
              <a:t>‹#›</a:t>
            </a:fld>
            <a:endParaRPr lang="fr-CA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CA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15D341-4781-4BEB-85E6-19126A137DEE}" type="datetime1">
              <a:rPr lang="fr-FR" smtClean="0"/>
              <a:pPr>
                <a:defRPr/>
              </a:pPr>
              <a:t>16/10/2018</a:t>
            </a:fld>
            <a:endParaRPr lang="fr-CA"/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l-GR" smtClean="0"/>
              <a:t>ΓΕΛ Αμφιλοχίας</a:t>
            </a:r>
            <a:endParaRPr lang="fr-CA"/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6A90C3-2C95-461D-BDA4-DD88A0AE3317}" type="slidenum">
              <a:rPr lang="fr-CA"/>
              <a:pPr>
                <a:defRPr/>
              </a:pPr>
              <a:t>‹#›</a:t>
            </a:fld>
            <a:endParaRPr lang="fr-CA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CA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CA" noProof="0" smtClean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F31E13-D9E7-4C96-BF89-8E507DA17703}" type="datetime1">
              <a:rPr lang="fr-FR" smtClean="0"/>
              <a:pPr>
                <a:defRPr/>
              </a:pPr>
              <a:t>16/10/2018</a:t>
            </a:fld>
            <a:endParaRPr lang="fr-CA"/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l-GR" smtClean="0"/>
              <a:t>ΓΕΛ Αμφιλοχίας</a:t>
            </a:r>
            <a:endParaRPr lang="fr-CA"/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C6344B-0184-43E6-A5F3-06EFE299BB36}" type="slidenum">
              <a:rPr lang="fr-CA"/>
              <a:pPr>
                <a:defRPr/>
              </a:pPr>
              <a:t>‹#›</a:t>
            </a:fld>
            <a:endParaRPr lang="fr-CA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Espace réservé du titre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Cliquez pour modifier le style du titre</a:t>
            </a:r>
            <a:endParaRPr lang="fr-CA" smtClean="0"/>
          </a:p>
        </p:txBody>
      </p:sp>
      <p:sp>
        <p:nvSpPr>
          <p:cNvPr id="1027" name="Espace réservé du texte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 smtClean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61B6B4BF-4BF7-4E84-B084-96949C4CD90B}" type="datetime1">
              <a:rPr lang="fr-FR" smtClean="0"/>
              <a:pPr>
                <a:defRPr/>
              </a:pPr>
              <a:t>16/10/2018</a:t>
            </a:fld>
            <a:endParaRPr lang="fr-CA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el-GR" smtClean="0"/>
              <a:t>ΓΕΛ Αμφιλοχίας</a:t>
            </a:r>
            <a:endParaRPr lang="fr-CA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C3362BA7-36FD-4F9F-A972-AEB83002465F}" type="slidenum">
              <a:rPr lang="fr-CA"/>
              <a:pPr>
                <a:defRPr/>
              </a:pPr>
              <a:t>‹#›</a:t>
            </a:fld>
            <a:endParaRPr lang="fr-C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hyperlink" Target="../../../&#916;&#949;&#965;&#964;&#949;&#961;&#959;&#946;&#940;&#952;&#956;&#953;&#945;%20&#917;&#954;&#960;&#945;&#943;&#948;&#949;&#965;&#963;&#951;/SYNC%20FILES/&#924;&#913;&#920;&#919;&#924;&#913;&#932;&#913;/&#914;&#953;&#959;&#955;&#959;&#947;&#943;&#945;%20&#915;&#928;%20&#914;%20&#932;&#940;&#958;&#951;&#962;/14_02_kef1.pdf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gif"/><Relationship Id="rId5" Type="http://schemas.openxmlformats.org/officeDocument/2006/relationships/image" Target="../media/image19.jpeg"/><Relationship Id="rId4" Type="http://schemas.openxmlformats.org/officeDocument/2006/relationships/image" Target="../media/image1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jpeg"/><Relationship Id="rId4" Type="http://schemas.openxmlformats.org/officeDocument/2006/relationships/hyperlink" Target="Protein%20Structure.avi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g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gif"/><Relationship Id="rId4" Type="http://schemas.openxmlformats.org/officeDocument/2006/relationships/image" Target="../media/image28.tif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control" Target="../activeX/activeX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30.jpeg"/><Relationship Id="rId5" Type="http://schemas.openxmlformats.org/officeDocument/2006/relationships/image" Target="../media/image7.jpeg"/><Relationship Id="rId4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gif"/><Relationship Id="rId5" Type="http://schemas.openxmlformats.org/officeDocument/2006/relationships/image" Target="../media/image4.gif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gi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gi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5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image" Target="../media/image1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gif"/><Relationship Id="rId5" Type="http://schemas.openxmlformats.org/officeDocument/2006/relationships/image" Target="../media/image9.gif"/><Relationship Id="rId4" Type="http://schemas.openxmlformats.org/officeDocument/2006/relationships/image" Target="../media/image8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gif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hyperlink" Target="http://el.wikipedia.org/wiki/&#913;&#956;&#953;&#957;&#959;&#958;&#941;&#945;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control" Target="../activeX/activeX1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7.jpe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re 1"/>
          <p:cNvSpPr>
            <a:spLocks noGrp="1"/>
          </p:cNvSpPr>
          <p:nvPr>
            <p:ph type="ctrTitle"/>
          </p:nvPr>
        </p:nvSpPr>
        <p:spPr>
          <a:xfrm>
            <a:off x="685800" y="2673355"/>
            <a:ext cx="7772400" cy="1470025"/>
          </a:xfrm>
        </p:spPr>
        <p:txBody>
          <a:bodyPr/>
          <a:lstStyle/>
          <a:p>
            <a:r>
              <a:rPr lang="el-GR" sz="4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Πρωτεΐνες </a:t>
            </a:r>
            <a:endParaRPr lang="fr-CA" sz="4800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051" name="Sous-titre 2"/>
          <p:cNvSpPr>
            <a:spLocks noGrp="1"/>
          </p:cNvSpPr>
          <p:nvPr>
            <p:ph type="subTitle" idx="1"/>
          </p:nvPr>
        </p:nvSpPr>
        <p:spPr>
          <a:xfrm>
            <a:off x="1357313" y="4105292"/>
            <a:ext cx="6400800" cy="1752600"/>
          </a:xfrm>
        </p:spPr>
        <p:txBody>
          <a:bodyPr/>
          <a:lstStyle/>
          <a:p>
            <a:r>
              <a:rPr lang="el-GR" sz="2800" dirty="0" smtClean="0">
                <a:solidFill>
                  <a:schemeClr val="bg1"/>
                </a:solidFill>
                <a:latin typeface="+mj-lt"/>
              </a:rPr>
              <a:t>Μακρομόρια</a:t>
            </a:r>
            <a:r>
              <a:rPr lang="en-US" sz="2800" dirty="0" smtClean="0">
                <a:solidFill>
                  <a:schemeClr val="bg1"/>
                </a:solidFill>
                <a:latin typeface="+mj-lt"/>
              </a:rPr>
              <a:t> (1)</a:t>
            </a:r>
          </a:p>
          <a:p>
            <a:r>
              <a:rPr lang="el-GR" sz="2800" dirty="0" smtClean="0">
                <a:solidFill>
                  <a:schemeClr val="bg1"/>
                </a:solidFill>
                <a:latin typeface="+mj-lt"/>
              </a:rPr>
              <a:t>Κεφάλαιο 1</a:t>
            </a:r>
            <a:r>
              <a:rPr lang="el-GR" sz="2800" baseline="30000" dirty="0" smtClean="0">
                <a:solidFill>
                  <a:schemeClr val="bg1"/>
                </a:solidFill>
                <a:latin typeface="+mj-lt"/>
              </a:rPr>
              <a:t>ο</a:t>
            </a:r>
            <a:r>
              <a:rPr lang="el-GR" sz="2800" dirty="0" smtClean="0">
                <a:solidFill>
                  <a:schemeClr val="bg1"/>
                </a:solidFill>
                <a:latin typeface="+mj-lt"/>
              </a:rPr>
              <a:t> </a:t>
            </a:r>
            <a:endParaRPr lang="fr-CA" sz="2800" dirty="0" smtClean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F96AE6F-88C6-41F3-94A1-66CC47F197F7}" type="slidenum">
              <a:rPr lang="fr-CA" smtClean="0"/>
              <a:pPr>
                <a:defRPr/>
              </a:pPr>
              <a:t>1</a:t>
            </a:fld>
            <a:endParaRPr lang="fr-CA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7 - Εικόνα" descr="monket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685776" y="5210171"/>
            <a:ext cx="1458256" cy="1647829"/>
          </a:xfrm>
          <a:prstGeom prst="rect">
            <a:avLst/>
          </a:prstGeom>
        </p:spPr>
      </p:pic>
      <p:sp>
        <p:nvSpPr>
          <p:cNvPr id="4098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Επίπεδα οργάνωσης των πρωτεϊνών…</a:t>
            </a:r>
            <a:endParaRPr lang="fr-CA" sz="3600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6 - Θέση περιεχομένου"/>
          <p:cNvSpPr>
            <a:spLocks noGrp="1"/>
          </p:cNvSpPr>
          <p:nvPr>
            <p:ph idx="1"/>
          </p:nvPr>
        </p:nvSpPr>
        <p:spPr>
          <a:xfrm>
            <a:off x="457200" y="1743076"/>
            <a:ext cx="8229600" cy="4329130"/>
          </a:xfrm>
        </p:spPr>
        <p:txBody>
          <a:bodyPr/>
          <a:lstStyle/>
          <a:p>
            <a:r>
              <a:rPr lang="el-GR" sz="2400" dirty="0" smtClean="0"/>
              <a:t>…ένα πεπτίδιο αμέσως μετά τη σύνθεσή του δεν είναι ενεργό. Για να γίνει ενεργό, πρέπει πρώτα να αποκτήσει την </a:t>
            </a:r>
            <a:r>
              <a:rPr lang="el-GR" sz="24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οριστική χωροδιάταξη</a:t>
            </a:r>
            <a:r>
              <a:rPr lang="el-GR" sz="2400" dirty="0" smtClean="0"/>
              <a:t> (</a:t>
            </a:r>
            <a:r>
              <a:rPr lang="el-GR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στερεοδιάταξη</a:t>
            </a:r>
            <a:r>
              <a:rPr lang="el-GR" sz="2400" dirty="0" smtClean="0"/>
              <a:t>), η οποία έχει 4 επίπεδα οργάνωσης</a:t>
            </a:r>
            <a:r>
              <a:rPr lang="en-US" sz="2400" dirty="0" smtClean="0"/>
              <a:t> </a:t>
            </a:r>
            <a:r>
              <a:rPr lang="en-US" sz="1800" dirty="0" smtClean="0"/>
              <a:t>(</a:t>
            </a:r>
            <a:r>
              <a:rPr lang="el-GR" sz="1800" dirty="0" smtClean="0"/>
              <a:t>βλ. </a:t>
            </a:r>
            <a:r>
              <a:rPr lang="el-GR" sz="1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εικόνα σελ.24</a:t>
            </a:r>
            <a:r>
              <a:rPr lang="el-GR" sz="1800" dirty="0" smtClean="0"/>
              <a:t>)</a:t>
            </a:r>
            <a:r>
              <a:rPr lang="el-GR" sz="2400" dirty="0" smtClean="0"/>
              <a:t>.</a:t>
            </a:r>
          </a:p>
          <a:p>
            <a:pPr marL="857250" lvl="1" indent="-457200">
              <a:lnSpc>
                <a:spcPct val="150000"/>
              </a:lnSpc>
              <a:buFont typeface="+mj-lt"/>
              <a:buAutoNum type="arabicPeriod"/>
            </a:pPr>
            <a:r>
              <a:rPr lang="el-GR" sz="2000" b="1" i="1" dirty="0" smtClean="0">
                <a:solidFill>
                  <a:srgbClr val="00B050"/>
                </a:solidFill>
              </a:rPr>
              <a:t>Η πρωτοταγής δομή,</a:t>
            </a:r>
          </a:p>
          <a:p>
            <a:pPr marL="857250" lvl="1" indent="-457200">
              <a:lnSpc>
                <a:spcPct val="150000"/>
              </a:lnSpc>
              <a:buFont typeface="+mj-lt"/>
              <a:buAutoNum type="arabicPeriod"/>
            </a:pPr>
            <a:r>
              <a:rPr lang="el-GR" sz="2000" b="1" i="1" dirty="0" smtClean="0">
                <a:solidFill>
                  <a:srgbClr val="00B050"/>
                </a:solidFill>
              </a:rPr>
              <a:t>Η δευτεροταγής δομή, </a:t>
            </a:r>
          </a:p>
          <a:p>
            <a:pPr marL="857250" lvl="1" indent="-457200">
              <a:lnSpc>
                <a:spcPct val="150000"/>
              </a:lnSpc>
              <a:buFont typeface="+mj-lt"/>
              <a:buAutoNum type="arabicPeriod"/>
            </a:pPr>
            <a:r>
              <a:rPr lang="el-GR" sz="2000" b="1" i="1" dirty="0" smtClean="0">
                <a:solidFill>
                  <a:srgbClr val="00B050"/>
                </a:solidFill>
              </a:rPr>
              <a:t>Η τριτοταγής δομή, </a:t>
            </a:r>
          </a:p>
          <a:p>
            <a:pPr marL="857250" lvl="1" indent="-457200">
              <a:lnSpc>
                <a:spcPct val="150000"/>
              </a:lnSpc>
              <a:buFont typeface="+mj-lt"/>
              <a:buAutoNum type="arabicPeriod"/>
            </a:pPr>
            <a:r>
              <a:rPr lang="el-GR" sz="2000" b="1" i="1" dirty="0" smtClean="0">
                <a:solidFill>
                  <a:srgbClr val="00B050"/>
                </a:solidFill>
              </a:rPr>
              <a:t>Η τεταρτοταγής δομή </a:t>
            </a:r>
            <a:r>
              <a:rPr lang="el-GR" sz="2000" i="1" dirty="0" smtClean="0"/>
              <a:t>(αν η πρωτεΐνη αποτελείται από περισσότερα του ενός πολυπεπτίδια)</a:t>
            </a:r>
            <a:r>
              <a:rPr lang="el-GR" sz="2000" dirty="0" smtClean="0"/>
              <a:t>.</a:t>
            </a:r>
            <a:endParaRPr lang="el-GR" sz="2000" dirty="0"/>
          </a:p>
        </p:txBody>
      </p:sp>
      <p:sp>
        <p:nvSpPr>
          <p:cNvPr id="5" name="4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FB2E8C5-EB93-45D5-9F43-F55E4DD47B95}" type="slidenum">
              <a:rPr lang="fr-CA" smtClean="0"/>
              <a:pPr>
                <a:defRPr/>
              </a:pPr>
              <a:t>10</a:t>
            </a:fld>
            <a:endParaRPr lang="fr-CA"/>
          </a:p>
        </p:txBody>
      </p:sp>
      <p:sp>
        <p:nvSpPr>
          <p:cNvPr id="9" name="8 - Ελλειψοειδής επεξήγηση"/>
          <p:cNvSpPr/>
          <p:nvPr/>
        </p:nvSpPr>
        <p:spPr>
          <a:xfrm>
            <a:off x="4786314" y="2643182"/>
            <a:ext cx="3643338" cy="2286016"/>
          </a:xfrm>
          <a:prstGeom prst="wedgeEllipseCallout">
            <a:avLst>
              <a:gd name="adj1" fmla="val 44858"/>
              <a:gd name="adj2" fmla="val 76816"/>
            </a:avLst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2000" dirty="0" smtClean="0">
                <a:solidFill>
                  <a:srgbClr val="FFFF00"/>
                </a:solidFill>
              </a:rPr>
              <a:t>Άρα </a:t>
            </a:r>
            <a:r>
              <a:rPr lang="el-GR" sz="2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δεν πρέπει να ταυτίζουμε πάντα </a:t>
            </a:r>
            <a:r>
              <a:rPr lang="el-GR" sz="2000" dirty="0" smtClean="0">
                <a:solidFill>
                  <a:srgbClr val="FFFF00"/>
                </a:solidFill>
              </a:rPr>
              <a:t>την έννοια </a:t>
            </a:r>
            <a:r>
              <a:rPr lang="el-GR" sz="2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πολυπεπτίδιο</a:t>
            </a:r>
            <a:r>
              <a:rPr lang="el-GR" sz="2000" dirty="0" smtClean="0">
                <a:solidFill>
                  <a:srgbClr val="FFFF00"/>
                </a:solidFill>
              </a:rPr>
              <a:t> με την έννοια της </a:t>
            </a:r>
            <a:r>
              <a:rPr lang="el-GR" sz="2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πρωτεΐνης</a:t>
            </a:r>
            <a:r>
              <a:rPr lang="el-GR" sz="2000" dirty="0" smtClean="0">
                <a:solidFill>
                  <a:srgbClr val="FFFF00"/>
                </a:solidFill>
              </a:rPr>
              <a:t>!!!</a:t>
            </a:r>
            <a:endParaRPr lang="el-GR" sz="2000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7 - Εικόνα" descr="confusedface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515350" y="5743575"/>
            <a:ext cx="628650" cy="1114425"/>
          </a:xfrm>
          <a:prstGeom prst="rect">
            <a:avLst/>
          </a:prstGeom>
        </p:spPr>
      </p:pic>
      <p:sp>
        <p:nvSpPr>
          <p:cNvPr id="4098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  <a:r>
              <a:rPr lang="el-GR" sz="3600" b="1" baseline="300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ο</a:t>
            </a:r>
            <a:r>
              <a:rPr lang="el-GR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επίπεδο οργάνωσης… </a:t>
            </a:r>
            <a:endParaRPr lang="fr-CA" sz="3600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6 - Θέση περιεχομένου"/>
          <p:cNvSpPr>
            <a:spLocks noGrp="1"/>
          </p:cNvSpPr>
          <p:nvPr>
            <p:ph idx="1"/>
          </p:nvPr>
        </p:nvSpPr>
        <p:spPr>
          <a:xfrm>
            <a:off x="457200" y="1743076"/>
            <a:ext cx="8229600" cy="1828800"/>
          </a:xfrm>
        </p:spPr>
        <p:txBody>
          <a:bodyPr/>
          <a:lstStyle/>
          <a:p>
            <a:r>
              <a:rPr lang="el-GR" sz="2400" dirty="0" smtClean="0"/>
              <a:t>…</a:t>
            </a:r>
            <a:r>
              <a:rPr lang="el-GR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η πρωτοταγής δομή</a:t>
            </a:r>
            <a:r>
              <a:rPr lang="el-GR" sz="2400" dirty="0" smtClean="0"/>
              <a:t>, δηλαδή η συγκεκριμένη σειρά με την οποία συνδέονται (με πεπτιδικό δεσμό) τα αμινοξέα.</a:t>
            </a:r>
            <a:endParaRPr lang="el-GR" sz="2400" dirty="0"/>
          </a:p>
        </p:txBody>
      </p:sp>
      <p:sp>
        <p:nvSpPr>
          <p:cNvPr id="5" name="4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FB2E8C5-EB93-45D5-9F43-F55E4DD47B95}" type="slidenum">
              <a:rPr lang="fr-CA" smtClean="0"/>
              <a:pPr>
                <a:defRPr/>
              </a:pPr>
              <a:t>11</a:t>
            </a:fld>
            <a:endParaRPr lang="fr-CA"/>
          </a:p>
        </p:txBody>
      </p:sp>
      <p:pic>
        <p:nvPicPr>
          <p:cNvPr id="10" name="9 - Εικόνα" descr="05_21aProteinStructure-L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949060" y="2714620"/>
            <a:ext cx="2908560" cy="3863674"/>
          </a:xfrm>
          <a:prstGeom prst="rect">
            <a:avLst/>
          </a:prstGeom>
        </p:spPr>
      </p:pic>
      <p:pic>
        <p:nvPicPr>
          <p:cNvPr id="11" name="10 - Εικόνα" descr="Image18.gi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000496" y="2714620"/>
            <a:ext cx="3184432" cy="3786214"/>
          </a:xfrm>
          <a:prstGeom prst="rect">
            <a:avLst/>
          </a:prstGeom>
        </p:spPr>
      </p:pic>
      <p:sp>
        <p:nvSpPr>
          <p:cNvPr id="9" name="8 - Επεξήγηση με σύννεφο">
            <a:hlinkClick r:id="rId7" action="ppaction://hlinkfile"/>
          </p:cNvPr>
          <p:cNvSpPr/>
          <p:nvPr/>
        </p:nvSpPr>
        <p:spPr>
          <a:xfrm>
            <a:off x="6215074" y="3714752"/>
            <a:ext cx="2928926" cy="1857388"/>
          </a:xfrm>
          <a:prstGeom prst="cloudCallout">
            <a:avLst>
              <a:gd name="adj1" fmla="val 36394"/>
              <a:gd name="adj2" fmla="val 6107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Ας σκεφτούμε… σελ. 24 </a:t>
            </a:r>
            <a:r>
              <a:rPr lang="el-GR" sz="16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(χρησιμοποιήστε το πλαίσιο στη σελ. 23)</a:t>
            </a:r>
            <a:endParaRPr lang="el-GR" b="1" i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7 - Εικόνα" descr="secondary_structure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928662" y="3714752"/>
            <a:ext cx="3444839" cy="2820462"/>
          </a:xfrm>
          <a:prstGeom prst="rect">
            <a:avLst/>
          </a:prstGeom>
        </p:spPr>
      </p:pic>
      <p:sp>
        <p:nvSpPr>
          <p:cNvPr id="4098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r>
              <a:rPr lang="el-GR" sz="3600" b="1" baseline="300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ο</a:t>
            </a:r>
            <a:r>
              <a:rPr lang="el-GR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επίπεδο οργάνωσης… </a:t>
            </a:r>
            <a:br>
              <a:rPr lang="el-GR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l-GR" sz="24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η αρχή της αναδίπλωσης</a:t>
            </a:r>
            <a:endParaRPr lang="fr-CA" sz="3600" b="1" i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6 - Θέση περιεχομένου"/>
          <p:cNvSpPr>
            <a:spLocks noGrp="1"/>
          </p:cNvSpPr>
          <p:nvPr>
            <p:ph idx="1"/>
          </p:nvPr>
        </p:nvSpPr>
        <p:spPr>
          <a:xfrm>
            <a:off x="457200" y="1743076"/>
            <a:ext cx="8229600" cy="1971676"/>
          </a:xfrm>
        </p:spPr>
        <p:txBody>
          <a:bodyPr/>
          <a:lstStyle/>
          <a:p>
            <a:r>
              <a:rPr lang="el-GR" sz="2200" dirty="0" smtClean="0"/>
              <a:t>…η δευτεροταγής δομή προκύπτει όταν η πολυπεπτιδική αλυσίδα παίρνει μια συγκεκριμένη (ελικοειδή ή πτυχωτή) μορφή.</a:t>
            </a:r>
          </a:p>
          <a:p>
            <a:endParaRPr lang="el-GR" sz="800" dirty="0" smtClean="0"/>
          </a:p>
          <a:p>
            <a:r>
              <a:rPr lang="el-GR" sz="2000" dirty="0" smtClean="0"/>
              <a:t>Η δευτεροταγής δομή </a:t>
            </a:r>
            <a:r>
              <a:rPr lang="el-GR" sz="20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οφείλεται σε δεσμούς υδρογόνου</a:t>
            </a:r>
            <a:r>
              <a:rPr lang="el-GR" sz="2000" dirty="0" smtClean="0"/>
              <a:t>, που αναπτύσσονται στη μεν </a:t>
            </a:r>
            <a:r>
              <a:rPr lang="el-GR" sz="2000" i="1" u="sng" dirty="0" smtClean="0">
                <a:solidFill>
                  <a:srgbClr val="FF0000"/>
                </a:solidFill>
              </a:rPr>
              <a:t>ελικοειδή</a:t>
            </a:r>
            <a:r>
              <a:rPr lang="el-GR" sz="2000" dirty="0" smtClean="0"/>
              <a:t> δομή </a:t>
            </a:r>
            <a:r>
              <a:rPr lang="el-GR" sz="20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μεταξύ διαδοχικών τμημάτων</a:t>
            </a:r>
            <a:r>
              <a:rPr lang="el-GR" sz="2000" dirty="0" smtClean="0"/>
              <a:t> του πεπτιδίου, στη δε </a:t>
            </a:r>
            <a:r>
              <a:rPr lang="el-GR" sz="2000" i="1" u="sng" dirty="0" smtClean="0">
                <a:solidFill>
                  <a:srgbClr val="FF0000"/>
                </a:solidFill>
              </a:rPr>
              <a:t>πτυχωτή</a:t>
            </a:r>
            <a:r>
              <a:rPr lang="el-GR" sz="2000" dirty="0" smtClean="0"/>
              <a:t> </a:t>
            </a:r>
            <a:r>
              <a:rPr lang="el-GR" sz="20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μεταξύ απέναντι τμημάτων</a:t>
            </a:r>
            <a:r>
              <a:rPr lang="el-GR" sz="2000" dirty="0" smtClean="0"/>
              <a:t>.</a:t>
            </a:r>
            <a:endParaRPr lang="el-GR" sz="2000" dirty="0"/>
          </a:p>
        </p:txBody>
      </p:sp>
      <p:sp>
        <p:nvSpPr>
          <p:cNvPr id="5" name="4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FB2E8C5-EB93-45D5-9F43-F55E4DD47B95}" type="slidenum">
              <a:rPr lang="fr-CA" smtClean="0"/>
              <a:pPr>
                <a:defRPr/>
              </a:pPr>
              <a:t>12</a:t>
            </a:fld>
            <a:endParaRPr lang="fr-CA"/>
          </a:p>
        </p:txBody>
      </p:sp>
      <p:pic>
        <p:nvPicPr>
          <p:cNvPr id="9" name="8 - Εικόνα" descr="prot_struct-4143.JPG"/>
          <p:cNvPicPr>
            <a:picLocks noChangeAspect="1"/>
          </p:cNvPicPr>
          <p:nvPr/>
        </p:nvPicPr>
        <p:blipFill>
          <a:blip r:embed="rId5" cstate="print"/>
          <a:srcRect b="40625"/>
          <a:stretch>
            <a:fillRect/>
          </a:stretch>
        </p:blipFill>
        <p:spPr>
          <a:xfrm>
            <a:off x="5500694" y="3714752"/>
            <a:ext cx="2465330" cy="28575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  <a:r>
              <a:rPr lang="el-GR" sz="3600" b="1" baseline="300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ο</a:t>
            </a:r>
            <a:r>
              <a:rPr lang="el-GR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επίπεδο οργάνωσης</a:t>
            </a:r>
            <a:endParaRPr lang="fr-CA" sz="3600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6 - Θέση περιεχομένου"/>
          <p:cNvSpPr>
            <a:spLocks noGrp="1"/>
          </p:cNvSpPr>
          <p:nvPr>
            <p:ph idx="1"/>
          </p:nvPr>
        </p:nvSpPr>
        <p:spPr>
          <a:xfrm>
            <a:off x="457200" y="1743076"/>
            <a:ext cx="4543428" cy="4757758"/>
          </a:xfrm>
        </p:spPr>
        <p:txBody>
          <a:bodyPr/>
          <a:lstStyle/>
          <a:p>
            <a:r>
              <a:rPr lang="el-GR" sz="2400" dirty="0" smtClean="0"/>
              <a:t>…η αναδίπλωση της πολυπεπτιδικής αλυσίδας στο χώρο, ώστε να αποκτήσει μια </a:t>
            </a:r>
            <a:r>
              <a:rPr lang="el-GR" sz="2400" b="1" dirty="0" smtClean="0">
                <a:solidFill>
                  <a:srgbClr val="0070C0"/>
                </a:solidFill>
              </a:rPr>
              <a:t>καθορισμένη τρισδιάστατη δομή</a:t>
            </a:r>
            <a:r>
              <a:rPr lang="el-GR" sz="2400" dirty="0" smtClean="0"/>
              <a:t>.</a:t>
            </a:r>
          </a:p>
          <a:p>
            <a:pPr>
              <a:buNone/>
            </a:pPr>
            <a:endParaRPr lang="el-GR" sz="800" dirty="0" smtClean="0"/>
          </a:p>
          <a:p>
            <a:r>
              <a:rPr lang="el-GR" sz="2000" dirty="0" smtClean="0"/>
              <a:t>Η τριτοταγής δομή </a:t>
            </a:r>
            <a:r>
              <a:rPr lang="el-GR" sz="2000" b="1" dirty="0" smtClean="0">
                <a:solidFill>
                  <a:srgbClr val="FF0000"/>
                </a:solidFill>
              </a:rPr>
              <a:t>προκαθορίζεται από την αλληλουχία των αμινοξέων </a:t>
            </a:r>
            <a:r>
              <a:rPr lang="el-GR" sz="2000" dirty="0" smtClean="0"/>
              <a:t>της πολυπεπτιδικής αλυσίδας και </a:t>
            </a:r>
            <a:r>
              <a:rPr lang="el-GR" sz="2000" b="1" u="sng" dirty="0" smtClean="0">
                <a:solidFill>
                  <a:srgbClr val="FF0000"/>
                </a:solidFill>
              </a:rPr>
              <a:t>σταθεροποιείται από τους χημικούς δεσμούς </a:t>
            </a:r>
            <a:r>
              <a:rPr lang="el-GR" sz="1600" i="1" dirty="0" smtClean="0"/>
              <a:t>(δεσμοί υδρογόνου, δυνάμεις </a:t>
            </a:r>
            <a:r>
              <a:rPr lang="en-US" sz="1600" i="1" dirty="0" smtClean="0"/>
              <a:t>Van </a:t>
            </a:r>
            <a:r>
              <a:rPr lang="en-US" sz="1600" i="1" dirty="0" err="1" smtClean="0"/>
              <a:t>der</a:t>
            </a:r>
            <a:r>
              <a:rPr lang="en-US" sz="1600" i="1" dirty="0" smtClean="0"/>
              <a:t> Waals, </a:t>
            </a:r>
            <a:r>
              <a:rPr lang="el-GR" sz="1600" i="1" dirty="0" err="1" smtClean="0"/>
              <a:t>δισουλφιδικοί</a:t>
            </a:r>
            <a:r>
              <a:rPr lang="el-GR" sz="1600" i="1" dirty="0" smtClean="0"/>
              <a:t> δεσμοί, υδρόφοβοι δεσμοί) </a:t>
            </a:r>
            <a:r>
              <a:rPr lang="el-GR" sz="2000" dirty="0" smtClean="0"/>
              <a:t>που αναπτύσσονται μεταξύ των πλευρικών ομάδων </a:t>
            </a:r>
            <a:r>
              <a:rPr lang="en-US" sz="2000" dirty="0" smtClean="0"/>
              <a:t>R </a:t>
            </a:r>
            <a:r>
              <a:rPr lang="el-GR" sz="2000" dirty="0" smtClean="0"/>
              <a:t>των αμινοξέων. </a:t>
            </a:r>
            <a:endParaRPr lang="el-GR" sz="2000" dirty="0"/>
          </a:p>
        </p:txBody>
      </p:sp>
      <p:sp>
        <p:nvSpPr>
          <p:cNvPr id="5" name="4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FB2E8C5-EB93-45D5-9F43-F55E4DD47B95}" type="slidenum">
              <a:rPr lang="fr-CA" smtClean="0"/>
              <a:pPr>
                <a:defRPr/>
              </a:pPr>
              <a:t>13</a:t>
            </a:fld>
            <a:endParaRPr lang="fr-CA"/>
          </a:p>
        </p:txBody>
      </p:sp>
      <p:pic>
        <p:nvPicPr>
          <p:cNvPr id="8" name="7 - Εικόνα" descr="tertiary_structure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643570" y="1857364"/>
            <a:ext cx="2643206" cy="465080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9 - Εικόνα" descr="levels_of_protein_s_c_la_78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629160" y="3000372"/>
            <a:ext cx="4014806" cy="3693622"/>
          </a:xfrm>
          <a:prstGeom prst="rect">
            <a:avLst/>
          </a:prstGeom>
        </p:spPr>
      </p:pic>
      <p:sp>
        <p:nvSpPr>
          <p:cNvPr id="4098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</a:t>
            </a:r>
            <a:r>
              <a:rPr lang="el-GR" sz="3600" b="1" baseline="300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ο</a:t>
            </a:r>
            <a:r>
              <a:rPr lang="el-GR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επίπεδο οργάνωσης</a:t>
            </a:r>
            <a:br>
              <a:rPr lang="el-GR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l-GR" sz="24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υπομονάδες</a:t>
            </a:r>
            <a:endParaRPr lang="fr-CA" sz="3600" b="1" i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6 - Θέση περιεχομένου"/>
          <p:cNvSpPr>
            <a:spLocks noGrp="1"/>
          </p:cNvSpPr>
          <p:nvPr>
            <p:ph idx="1"/>
          </p:nvPr>
        </p:nvSpPr>
        <p:spPr>
          <a:xfrm>
            <a:off x="285720" y="1743076"/>
            <a:ext cx="8572560" cy="1685924"/>
          </a:xfrm>
        </p:spPr>
        <p:txBody>
          <a:bodyPr/>
          <a:lstStyle/>
          <a:p>
            <a:r>
              <a:rPr lang="el-GR" sz="2400" dirty="0" smtClean="0"/>
              <a:t>…αν η πρωτεΐνη αποτελείται από </a:t>
            </a:r>
            <a:r>
              <a:rPr lang="el-GR" sz="2400" b="1" dirty="0" smtClean="0"/>
              <a:t>περισσότερες της μιας πολυπεπτιδικές αλυσίδες</a:t>
            </a:r>
            <a:r>
              <a:rPr lang="el-GR" sz="2400" dirty="0" smtClean="0"/>
              <a:t> τότε το </a:t>
            </a:r>
            <a:r>
              <a:rPr lang="el-GR" sz="2400" b="1" u="sng" dirty="0" smtClean="0"/>
              <a:t>τελικό στάδιο διαμόρφωσης</a:t>
            </a:r>
            <a:r>
              <a:rPr lang="el-GR" sz="2400" b="1" dirty="0" smtClean="0"/>
              <a:t> </a:t>
            </a:r>
            <a:r>
              <a:rPr lang="el-GR" sz="2400" dirty="0" smtClean="0"/>
              <a:t>της είναι η </a:t>
            </a:r>
            <a:r>
              <a:rPr lang="el-GR" sz="24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τεταρτοταγής δομή </a:t>
            </a:r>
            <a:r>
              <a:rPr lang="el-GR" sz="2400" dirty="0" smtClean="0"/>
              <a:t>(π.χ. η αιμοσφαιρίνη).</a:t>
            </a:r>
            <a:endParaRPr lang="el-GR" sz="2400" dirty="0"/>
          </a:p>
        </p:txBody>
      </p:sp>
      <p:sp>
        <p:nvSpPr>
          <p:cNvPr id="5" name="4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FB2E8C5-EB93-45D5-9F43-F55E4DD47B95}" type="slidenum">
              <a:rPr lang="fr-CA" smtClean="0"/>
              <a:pPr>
                <a:defRPr/>
              </a:pPr>
              <a:t>14</a:t>
            </a:fld>
            <a:endParaRPr lang="fr-CA"/>
          </a:p>
        </p:txBody>
      </p:sp>
      <p:pic>
        <p:nvPicPr>
          <p:cNvPr id="8" name="7 - Εικόνα" descr="hemoglobin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85786" y="3429000"/>
            <a:ext cx="3571900" cy="271464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Τα </a:t>
            </a:r>
            <a:r>
              <a:rPr lang="el-GR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4" action="ppaction://hlinkfile"/>
              </a:rPr>
              <a:t>επίπεδα</a:t>
            </a:r>
            <a:r>
              <a:rPr lang="el-GR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οργάνωσης μιας πρωτεΐνης</a:t>
            </a:r>
            <a:endParaRPr lang="fr-CA" sz="3600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4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FB2E8C5-EB93-45D5-9F43-F55E4DD47B95}" type="slidenum">
              <a:rPr lang="fr-CA" smtClean="0"/>
              <a:pPr>
                <a:defRPr/>
              </a:pPr>
              <a:t>15</a:t>
            </a:fld>
            <a:endParaRPr lang="fr-CA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3213" y="2333639"/>
            <a:ext cx="8535987" cy="3024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>
            <a:spLocks noGrp="1"/>
          </p:cNvSpPr>
          <p:nvPr>
            <p:ph type="title"/>
          </p:nvPr>
        </p:nvSpPr>
        <p:spPr>
          <a:xfrm>
            <a:off x="2357438" y="274638"/>
            <a:ext cx="6429375" cy="1143000"/>
          </a:xfrm>
        </p:spPr>
        <p:txBody>
          <a:bodyPr rtlCol="0">
            <a:noAutofit/>
          </a:bodyPr>
          <a:lstStyle/>
          <a:p>
            <a:pPr algn="l" fontAlgn="auto">
              <a:spcAft>
                <a:spcPts val="0"/>
              </a:spcAft>
              <a:defRPr/>
            </a:pPr>
            <a:r>
              <a:rPr lang="el-GR" sz="2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Από τι καθορίζεται η χωροδιάταξη μιας πρωτεΐνης;;;</a:t>
            </a:r>
            <a:endParaRPr lang="fr-CA" sz="2800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Espace réservé du contenu 2"/>
          <p:cNvSpPr>
            <a:spLocks noGrp="1"/>
          </p:cNvSpPr>
          <p:nvPr>
            <p:ph idx="1"/>
          </p:nvPr>
        </p:nvSpPr>
        <p:spPr>
          <a:xfrm>
            <a:off x="2214546" y="1500188"/>
            <a:ext cx="6786562" cy="4786332"/>
          </a:xfrm>
        </p:spPr>
        <p:txBody>
          <a:bodyPr rtlCol="0">
            <a:normAutofit lnSpcReduction="10000"/>
          </a:bodyPr>
          <a:lstStyle/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l-GR" sz="2400" dirty="0" smtClean="0"/>
              <a:t>Η μορφή της πρωτεΐνης στο χώρο </a:t>
            </a:r>
            <a:r>
              <a:rPr lang="el-GR" sz="2400" b="1" dirty="0" smtClean="0">
                <a:solidFill>
                  <a:srgbClr val="00B050"/>
                </a:solidFill>
              </a:rPr>
              <a:t>καθορίζεται από την αλληλουχία των αμινοξέων</a:t>
            </a:r>
            <a:r>
              <a:rPr lang="el-GR" sz="2400" dirty="0" smtClean="0"/>
              <a:t>, δηλαδή από την πρωτοταγή δομή.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endParaRPr lang="el-GR" sz="800" dirty="0" smtClean="0"/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l-GR" sz="2400" dirty="0" smtClean="0"/>
              <a:t>Σε κάθε διαφορετική πρωτοταγή δομή υπάρχουν </a:t>
            </a:r>
            <a:r>
              <a:rPr lang="el-GR" sz="2400" b="1" dirty="0" smtClean="0">
                <a:solidFill>
                  <a:srgbClr val="00B050"/>
                </a:solidFill>
              </a:rPr>
              <a:t>διαφορετικές δυνατότητες </a:t>
            </a:r>
            <a:r>
              <a:rPr lang="el-GR" sz="2400" b="1" u="sng" dirty="0" smtClean="0">
                <a:solidFill>
                  <a:srgbClr val="00B050"/>
                </a:solidFill>
              </a:rPr>
              <a:t>δημιουργίας μη </a:t>
            </a:r>
            <a:r>
              <a:rPr lang="el-GR" sz="2400" b="1" u="sng" dirty="0" err="1" smtClean="0">
                <a:solidFill>
                  <a:srgbClr val="00B050"/>
                </a:solidFill>
              </a:rPr>
              <a:t>πεπτιδικών</a:t>
            </a:r>
            <a:r>
              <a:rPr lang="el-GR" sz="2400" b="1" u="sng" dirty="0" smtClean="0">
                <a:solidFill>
                  <a:srgbClr val="00B050"/>
                </a:solidFill>
              </a:rPr>
              <a:t> δεσμών</a:t>
            </a:r>
            <a:r>
              <a:rPr lang="el-GR" sz="2400" b="1" dirty="0" smtClean="0">
                <a:solidFill>
                  <a:srgbClr val="00B050"/>
                </a:solidFill>
              </a:rPr>
              <a:t> </a:t>
            </a:r>
            <a:r>
              <a:rPr lang="el-GR" sz="2400" dirty="0" smtClean="0"/>
              <a:t>μεταξύ τμημάτων των αμινοξέων. 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endParaRPr lang="el-GR" sz="800" dirty="0" smtClean="0"/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l-GR" sz="2400" dirty="0" smtClean="0"/>
              <a:t>Έτσι δημιουργούνται πρωτεΐνες με </a:t>
            </a:r>
            <a:r>
              <a:rPr lang="el-GR" sz="2400" b="1" dirty="0" smtClean="0">
                <a:solidFill>
                  <a:srgbClr val="00B050"/>
                </a:solidFill>
              </a:rPr>
              <a:t>διαφορετική χωροδιάταξη</a:t>
            </a:r>
            <a:r>
              <a:rPr lang="el-GR" sz="2400" dirty="0" smtClean="0"/>
              <a:t>.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endParaRPr lang="el-GR" sz="900" dirty="0" smtClean="0"/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l-GR" sz="24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Η δομή των πρωτεϊνικών μορίων καθορίζει τη λειτουργία τους!!!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endParaRPr lang="el-GR" sz="2400" dirty="0" smtClean="0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FB2E8C5-EB93-45D5-9F43-F55E4DD47B95}" type="slidenum">
              <a:rPr lang="fr-CA" smtClean="0"/>
              <a:pPr>
                <a:defRPr/>
              </a:pPr>
              <a:t>16</a:t>
            </a:fld>
            <a:endParaRPr lang="fr-CA" dirty="0"/>
          </a:p>
        </p:txBody>
      </p:sp>
      <p:pic>
        <p:nvPicPr>
          <p:cNvPr id="9" name="8 - Εικόνα" descr="protein.gif"/>
          <p:cNvPicPr>
            <a:picLocks noChangeAspect="1"/>
          </p:cNvPicPr>
          <p:nvPr/>
        </p:nvPicPr>
        <p:blipFill>
          <a:blip r:embed="rId4" cstate="print"/>
          <a:srcRect r="51724"/>
          <a:stretch>
            <a:fillRect/>
          </a:stretch>
        </p:blipFill>
        <p:spPr>
          <a:xfrm>
            <a:off x="428596" y="428604"/>
            <a:ext cx="1357322" cy="51435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11 - Εικόνα" descr="σάρωση0001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510902" y="1357298"/>
            <a:ext cx="6490254" cy="4929222"/>
          </a:xfrm>
          <a:prstGeom prst="rect">
            <a:avLst/>
          </a:prstGeom>
          <a:ln w="28575">
            <a:solidFill>
              <a:schemeClr val="tx1"/>
            </a:solidFill>
          </a:ln>
          <a:effectLst>
            <a:glow rad="228600">
              <a:schemeClr val="accent6">
                <a:satMod val="175000"/>
                <a:alpha val="40000"/>
              </a:schemeClr>
            </a:glow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4" name="Titre 1"/>
          <p:cNvSpPr>
            <a:spLocks noGrp="1"/>
          </p:cNvSpPr>
          <p:nvPr>
            <p:ph type="title"/>
          </p:nvPr>
        </p:nvSpPr>
        <p:spPr>
          <a:xfrm>
            <a:off x="2357438" y="274638"/>
            <a:ext cx="6572280" cy="1143000"/>
          </a:xfrm>
        </p:spPr>
        <p:txBody>
          <a:bodyPr rtlCol="0">
            <a:noAutofit/>
          </a:bodyPr>
          <a:lstStyle/>
          <a:p>
            <a:pPr algn="l" fontAlgn="auto">
              <a:spcAft>
                <a:spcPts val="0"/>
              </a:spcAft>
              <a:defRPr/>
            </a:pPr>
            <a:r>
              <a:rPr lang="el-GR" sz="20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Στο ανθρώπινο σώμα εντοπίζονται τουλάχιστον </a:t>
            </a:r>
            <a:r>
              <a:rPr lang="el-GR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30000 διαφορετικές πρωτεΐνες</a:t>
            </a:r>
            <a:r>
              <a:rPr lang="el-GR" sz="24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…</a:t>
            </a:r>
            <a:endParaRPr lang="fr-CA" sz="2400" dirty="0" smtClean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FB2E8C5-EB93-45D5-9F43-F55E4DD47B95}" type="slidenum">
              <a:rPr lang="fr-CA" smtClean="0"/>
              <a:pPr>
                <a:defRPr/>
              </a:pPr>
              <a:t>17</a:t>
            </a:fld>
            <a:endParaRPr lang="fr-CA" dirty="0"/>
          </a:p>
        </p:txBody>
      </p:sp>
      <p:pic>
        <p:nvPicPr>
          <p:cNvPr id="10" name="9 - Εικόνα" descr="microscop2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3843340"/>
            <a:ext cx="2500330" cy="2085990"/>
          </a:xfrm>
          <a:prstGeom prst="rect">
            <a:avLst/>
          </a:prstGeom>
        </p:spPr>
      </p:pic>
      <p:sp>
        <p:nvSpPr>
          <p:cNvPr id="13" name="12 - Έλλειψη"/>
          <p:cNvSpPr/>
          <p:nvPr/>
        </p:nvSpPr>
        <p:spPr>
          <a:xfrm>
            <a:off x="2428860" y="1714488"/>
            <a:ext cx="1000132" cy="428628"/>
          </a:xfrm>
          <a:prstGeom prst="ellipse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4" name="13 - Έλλειψη"/>
          <p:cNvSpPr/>
          <p:nvPr/>
        </p:nvSpPr>
        <p:spPr>
          <a:xfrm>
            <a:off x="2428860" y="2500306"/>
            <a:ext cx="1285884" cy="285752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9" name="8 - Επεξήγηση με σύννεφο"/>
          <p:cNvSpPr/>
          <p:nvPr/>
        </p:nvSpPr>
        <p:spPr>
          <a:xfrm>
            <a:off x="428596" y="1200134"/>
            <a:ext cx="4143404" cy="2571768"/>
          </a:xfrm>
          <a:prstGeom prst="cloudCallout">
            <a:avLst>
              <a:gd name="adj1" fmla="val -34481"/>
              <a:gd name="adj2" fmla="val 6062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i="1" dirty="0" smtClean="0">
                <a:solidFill>
                  <a:schemeClr val="tx1"/>
                </a:solidFill>
              </a:rPr>
              <a:t>Όλες αυτές οι πρωτεΐνες διαφέρουν στην πρωτοταγή δομή τους, συνεπώς και στη χωροδιάταξή τους και τελικά στη λειτουργία τους!!!</a:t>
            </a:r>
            <a:endParaRPr lang="el-GR" i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70" decel="10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770" decel="100000"/>
                                        <p:tgtEl>
                                          <p:spTgt spid="4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7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8" dur="77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20" dur="77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2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3" grpId="0" animBg="1"/>
      <p:bldP spid="14" grpId="0" animBg="1"/>
      <p:bldP spid="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Ποιά επίδραση έχει η αλλαγή της χωροδιάταξης στη λειτουργικότητα της πρωτεΐνης;</a:t>
            </a:r>
            <a:endParaRPr lang="fr-CA" sz="2800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6 - Θέση περιεχομένου"/>
          <p:cNvSpPr>
            <a:spLocks noGrp="1"/>
          </p:cNvSpPr>
          <p:nvPr>
            <p:ph idx="1"/>
          </p:nvPr>
        </p:nvSpPr>
        <p:spPr>
          <a:xfrm>
            <a:off x="457200" y="1743076"/>
            <a:ext cx="8229600" cy="2686056"/>
          </a:xfrm>
        </p:spPr>
        <p:txBody>
          <a:bodyPr/>
          <a:lstStyle/>
          <a:p>
            <a:r>
              <a:rPr lang="el-GR" sz="2400" dirty="0" smtClean="0"/>
              <a:t>Αν μια πρωτεΐνη </a:t>
            </a:r>
            <a:r>
              <a:rPr lang="el-GR" sz="24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εκτεθεί σε ακραίες θερμοκρασίες ή ακραίες τιμές </a:t>
            </a:r>
            <a:r>
              <a:rPr lang="en-US" sz="24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</a:t>
            </a:r>
            <a:r>
              <a:rPr lang="el-GR" sz="2400" dirty="0" smtClean="0"/>
              <a:t>, τότε καταστρέφονται οι μη πεπτιδικοί δεσμοί </a:t>
            </a:r>
            <a:r>
              <a:rPr lang="el-GR" sz="1800" i="1" dirty="0" smtClean="0"/>
              <a:t>(</a:t>
            </a:r>
            <a:r>
              <a:rPr lang="el-GR" sz="1800" i="1" dirty="0" err="1" smtClean="0"/>
              <a:t>δλδ</a:t>
            </a:r>
            <a:r>
              <a:rPr lang="el-GR" sz="1800" i="1" dirty="0" smtClean="0"/>
              <a:t> μεταξύ των πλευρικών ομάδων) </a:t>
            </a:r>
            <a:r>
              <a:rPr lang="el-GR" sz="2400" dirty="0" smtClean="0"/>
              <a:t>και </a:t>
            </a:r>
            <a:r>
              <a:rPr lang="el-GR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αλλοιώνεται η χωροδιάταξή της</a:t>
            </a:r>
            <a:r>
              <a:rPr lang="el-GR" sz="2400" dirty="0" smtClean="0"/>
              <a:t>.</a:t>
            </a:r>
          </a:p>
          <a:p>
            <a:endParaRPr lang="el-GR" sz="800" dirty="0" smtClean="0"/>
          </a:p>
          <a:p>
            <a:r>
              <a:rPr lang="el-GR" sz="2400" dirty="0" smtClean="0"/>
              <a:t>Αυτό ονομάζεται </a:t>
            </a:r>
            <a:r>
              <a:rPr lang="el-GR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μετουσίωση</a:t>
            </a:r>
            <a:r>
              <a:rPr lang="el-GR" sz="2400" dirty="0" smtClean="0"/>
              <a:t> και </a:t>
            </a:r>
            <a:r>
              <a:rPr lang="el-GR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επιφέρει αδρανοποίηση της πρωτεΐνης</a:t>
            </a:r>
            <a:r>
              <a:rPr lang="el-GR" sz="2400" dirty="0" smtClean="0"/>
              <a:t>. </a:t>
            </a:r>
          </a:p>
          <a:p>
            <a:pPr>
              <a:buNone/>
            </a:pPr>
            <a:endParaRPr lang="el-GR" sz="800" dirty="0" smtClean="0"/>
          </a:p>
          <a:p>
            <a:endParaRPr lang="el-GR" sz="2000" dirty="0"/>
          </a:p>
        </p:txBody>
      </p:sp>
      <p:sp>
        <p:nvSpPr>
          <p:cNvPr id="5" name="4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FB2E8C5-EB93-45D5-9F43-F55E4DD47B95}" type="slidenum">
              <a:rPr lang="fr-CA" smtClean="0"/>
              <a:pPr>
                <a:defRPr/>
              </a:pPr>
              <a:t>18</a:t>
            </a:fld>
            <a:endParaRPr lang="fr-CA"/>
          </a:p>
        </p:txBody>
      </p:sp>
      <p:pic>
        <p:nvPicPr>
          <p:cNvPr id="9" name="8 - Εικόνα" descr="protein_denaturatio_c_la_78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214942" y="4071942"/>
            <a:ext cx="2729403" cy="260452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5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Ποιά επίδραση έχει η αλλαγή της χωροδιάταξης στη λειτουργικότητα της πρωτεΐνης;</a:t>
            </a:r>
            <a:endParaRPr lang="fr-CA" sz="2800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4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FB2E8C5-EB93-45D5-9F43-F55E4DD47B95}" type="slidenum">
              <a:rPr lang="fr-CA" smtClean="0"/>
              <a:pPr>
                <a:defRPr/>
              </a:pPr>
              <a:t>19</a:t>
            </a:fld>
            <a:endParaRPr lang="fr-CA"/>
          </a:p>
        </p:txBody>
      </p:sp>
      <p:pic>
        <p:nvPicPr>
          <p:cNvPr id="9" name="8 - Εικόνα" descr="protein_denaturatio_c_la_784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215206" y="5085615"/>
            <a:ext cx="1857388" cy="1772409"/>
          </a:xfrm>
          <a:prstGeom prst="rect">
            <a:avLst/>
          </a:prstGeom>
        </p:spPr>
      </p:pic>
    </p:spTree>
    <p:controls>
      <p:control spid="29699" r:id="rId2" imgW="4689436" imgH="4734586"/>
    </p:controls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9 - Εικόνα" descr="0220.jpg"/>
          <p:cNvPicPr>
            <a:picLocks noChangeAspect="1"/>
          </p:cNvPicPr>
          <p:nvPr/>
        </p:nvPicPr>
        <p:blipFill>
          <a:blip r:embed="rId4" cstate="print"/>
          <a:srcRect b="29259"/>
          <a:stretch>
            <a:fillRect/>
          </a:stretch>
        </p:blipFill>
        <p:spPr>
          <a:xfrm>
            <a:off x="4105851" y="4357694"/>
            <a:ext cx="2752165" cy="2428892"/>
          </a:xfrm>
          <a:prstGeom prst="rect">
            <a:avLst/>
          </a:prstGeom>
        </p:spPr>
      </p:pic>
      <p:sp>
        <p:nvSpPr>
          <p:cNvPr id="4" name="Titre 1"/>
          <p:cNvSpPr>
            <a:spLocks noGrp="1"/>
          </p:cNvSpPr>
          <p:nvPr>
            <p:ph type="title"/>
          </p:nvPr>
        </p:nvSpPr>
        <p:spPr>
          <a:xfrm>
            <a:off x="2357438" y="274638"/>
            <a:ext cx="6429375" cy="1143000"/>
          </a:xfrm>
        </p:spPr>
        <p:txBody>
          <a:bodyPr rtlCol="0">
            <a:normAutofit fontScale="90000"/>
          </a:bodyPr>
          <a:lstStyle/>
          <a:p>
            <a:pPr algn="l" fontAlgn="auto">
              <a:spcAft>
                <a:spcPts val="0"/>
              </a:spcAft>
              <a:defRPr/>
            </a:pPr>
            <a:r>
              <a:rPr lang="el-GR" dirty="0" smtClean="0"/>
              <a:t>Πόσο διαδεδομένες είναι…; </a:t>
            </a:r>
            <a:endParaRPr lang="fr-CA" dirty="0" smtClean="0"/>
          </a:p>
        </p:txBody>
      </p:sp>
      <p:sp>
        <p:nvSpPr>
          <p:cNvPr id="5" name="Espace réservé du contenu 2"/>
          <p:cNvSpPr>
            <a:spLocks noGrp="1"/>
          </p:cNvSpPr>
          <p:nvPr>
            <p:ph idx="1"/>
          </p:nvPr>
        </p:nvSpPr>
        <p:spPr>
          <a:xfrm>
            <a:off x="2357438" y="1500188"/>
            <a:ext cx="6429375" cy="4525962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l-GR" sz="2400" dirty="0" smtClean="0"/>
              <a:t>Οι πρωτεΐνες είναι τα </a:t>
            </a:r>
            <a:r>
              <a:rPr lang="el-GR" sz="24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πιο διαδεδομένα και ποικιλόμορφα μόρια</a:t>
            </a:r>
            <a:r>
              <a:rPr lang="el-GR" sz="2400" dirty="0" smtClean="0"/>
              <a:t> που υπάρχουν στα κύτταρα</a:t>
            </a:r>
            <a:r>
              <a:rPr lang="fr-CA" sz="2400" dirty="0" smtClean="0"/>
              <a:t>. </a:t>
            </a:r>
            <a:endParaRPr lang="el-GR" sz="2400" dirty="0" smtClean="0"/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endParaRPr lang="el-GR" sz="2400" dirty="0" smtClean="0"/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sz="2400" dirty="0" smtClean="0"/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l-GR" sz="2400" dirty="0" smtClean="0"/>
              <a:t>Υπάρχουν εκατοντάδες πρωτεΐνες είτε ως </a:t>
            </a:r>
            <a:r>
              <a:rPr lang="el-G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δομικά συστατικά</a:t>
            </a:r>
            <a:r>
              <a:rPr lang="el-GR" sz="2400" dirty="0" smtClean="0"/>
              <a:t> είτε ως υπηρέτες κάποιας </a:t>
            </a:r>
            <a:r>
              <a:rPr lang="el-GR" sz="2400" b="1" dirty="0" smtClean="0"/>
              <a:t>λειτουργίας</a:t>
            </a:r>
            <a:r>
              <a:rPr lang="el-GR" sz="2400" dirty="0" smtClean="0"/>
              <a:t>…</a:t>
            </a:r>
            <a:endParaRPr lang="fr-CA" sz="2400" dirty="0" smtClean="0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FB2E8C5-EB93-45D5-9F43-F55E4DD47B95}" type="slidenum">
              <a:rPr lang="fr-CA" smtClean="0"/>
              <a:pPr>
                <a:defRPr/>
              </a:pPr>
              <a:t>2</a:t>
            </a:fld>
            <a:endParaRPr lang="fr-CA"/>
          </a:p>
        </p:txBody>
      </p:sp>
      <p:pic>
        <p:nvPicPr>
          <p:cNvPr id="8" name="7 - Εικόνα" descr="bicep_curls_md_wht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572396" y="4929198"/>
            <a:ext cx="1143000" cy="952500"/>
          </a:xfrm>
          <a:prstGeom prst="rect">
            <a:avLst/>
          </a:prstGeom>
        </p:spPr>
      </p:pic>
      <p:pic>
        <p:nvPicPr>
          <p:cNvPr id="9" name="8 - Εικόνα" descr="meat_flanks_rocking_md_wht.gi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786050" y="4905392"/>
            <a:ext cx="952500" cy="952500"/>
          </a:xfrm>
          <a:prstGeom prst="rect">
            <a:avLst/>
          </a:prstGeom>
        </p:spPr>
      </p:pic>
      <p:pic>
        <p:nvPicPr>
          <p:cNvPr id="11" name="10 - Εικόνα" descr="e-coli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072198" y="2357430"/>
            <a:ext cx="977144" cy="11908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z="3200" dirty="0" smtClean="0">
                <a:solidFill>
                  <a:srgbClr val="FFFF00"/>
                </a:solidFill>
              </a:rPr>
              <a:t>Η </a:t>
            </a:r>
            <a:r>
              <a:rPr lang="el-GR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πρωτοταγής δομή </a:t>
            </a:r>
            <a:r>
              <a:rPr lang="el-GR" sz="3200" dirty="0" smtClean="0">
                <a:solidFill>
                  <a:srgbClr val="FFFF00"/>
                </a:solidFill>
              </a:rPr>
              <a:t>ενός πολυπεπτιδίου </a:t>
            </a:r>
            <a:r>
              <a:rPr lang="el-GR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καθορίζει τη δομή και τη λειτουργία του…</a:t>
            </a:r>
            <a:endParaRPr lang="fr-CA" sz="3200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6 - Θέση περιεχομένου"/>
          <p:cNvSpPr>
            <a:spLocks noGrp="1"/>
          </p:cNvSpPr>
          <p:nvPr>
            <p:ph idx="1"/>
          </p:nvPr>
        </p:nvSpPr>
        <p:spPr>
          <a:xfrm>
            <a:off x="457200" y="1743076"/>
            <a:ext cx="8229600" cy="4900634"/>
          </a:xfrm>
        </p:spPr>
        <p:txBody>
          <a:bodyPr/>
          <a:lstStyle/>
          <a:p>
            <a:pPr>
              <a:buNone/>
            </a:pPr>
            <a:endParaRPr lang="el-GR" sz="800" dirty="0" smtClean="0"/>
          </a:p>
          <a:p>
            <a:r>
              <a:rPr lang="el-GR" sz="2000" dirty="0" smtClean="0"/>
              <a:t>Αν οι συνθήκες που προκάλεσαν την αλλοίωση της χωροδιάταξης και την αδρανοποίηση μιας πρωτεΐνης </a:t>
            </a:r>
            <a:r>
              <a:rPr lang="el-GR" sz="2000" b="1" dirty="0" smtClean="0"/>
              <a:t>δεν ήταν ιδιαίτερα ακραίες </a:t>
            </a:r>
            <a:r>
              <a:rPr lang="el-GR" sz="2000" dirty="0" smtClean="0"/>
              <a:t>και </a:t>
            </a:r>
            <a:r>
              <a:rPr lang="el-GR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πάψουν να υφίστανται</a:t>
            </a:r>
            <a:r>
              <a:rPr lang="el-GR" sz="2000" dirty="0" smtClean="0"/>
              <a:t>, τότε μπορεί η πρωτεΐνη να αποκτήσει πάλι το σχήμα και τη λειτουργικότητά της. </a:t>
            </a:r>
          </a:p>
          <a:p>
            <a:endParaRPr lang="el-GR" sz="800" dirty="0" smtClean="0"/>
          </a:p>
          <a:p>
            <a:endParaRPr lang="el-GR" sz="2000" dirty="0" smtClean="0"/>
          </a:p>
          <a:p>
            <a:endParaRPr lang="el-GR" sz="2000" dirty="0" smtClean="0"/>
          </a:p>
          <a:p>
            <a:endParaRPr lang="el-GR" sz="2000" dirty="0" smtClean="0"/>
          </a:p>
          <a:p>
            <a:endParaRPr lang="el-GR" sz="2000" dirty="0" smtClean="0"/>
          </a:p>
          <a:p>
            <a:endParaRPr lang="el-GR" sz="2000" dirty="0" smtClean="0"/>
          </a:p>
        </p:txBody>
      </p:sp>
      <p:sp>
        <p:nvSpPr>
          <p:cNvPr id="5" name="4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FB2E8C5-EB93-45D5-9F43-F55E4DD47B95}" type="slidenum">
              <a:rPr lang="fr-CA" smtClean="0"/>
              <a:pPr>
                <a:defRPr/>
              </a:pPr>
              <a:t>20</a:t>
            </a:fld>
            <a:endParaRPr lang="fr-CA"/>
          </a:p>
        </p:txBody>
      </p:sp>
      <p:pic>
        <p:nvPicPr>
          <p:cNvPr id="8" name="7 - Εικόνα" descr="protein_denaturation.gif"/>
          <p:cNvPicPr>
            <a:picLocks noChangeAspect="1"/>
          </p:cNvPicPr>
          <p:nvPr/>
        </p:nvPicPr>
        <p:blipFill>
          <a:blip r:embed="rId4" cstate="print"/>
          <a:srcRect r="32007"/>
          <a:stretch>
            <a:fillRect/>
          </a:stretch>
        </p:blipFill>
        <p:spPr>
          <a:xfrm>
            <a:off x="800100" y="3386149"/>
            <a:ext cx="5129222" cy="16859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z="3200" dirty="0" smtClean="0">
                <a:solidFill>
                  <a:srgbClr val="FFFF00"/>
                </a:solidFill>
              </a:rPr>
              <a:t>Η </a:t>
            </a:r>
            <a:r>
              <a:rPr lang="el-GR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πρωτοταγής δομή </a:t>
            </a:r>
            <a:r>
              <a:rPr lang="el-GR" sz="3200" dirty="0" smtClean="0">
                <a:solidFill>
                  <a:srgbClr val="FFFF00"/>
                </a:solidFill>
              </a:rPr>
              <a:t>ενός πολυπεπτιδίου </a:t>
            </a:r>
            <a:r>
              <a:rPr lang="el-GR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καθορίζει τη δομή και τη λειτουργία του…</a:t>
            </a:r>
            <a:endParaRPr lang="fr-CA" sz="3200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6 - Θέση περιεχομένου"/>
          <p:cNvSpPr>
            <a:spLocks noGrp="1"/>
          </p:cNvSpPr>
          <p:nvPr>
            <p:ph idx="1"/>
          </p:nvPr>
        </p:nvSpPr>
        <p:spPr>
          <a:xfrm>
            <a:off x="457200" y="1743076"/>
            <a:ext cx="8229600" cy="4900634"/>
          </a:xfrm>
        </p:spPr>
        <p:txBody>
          <a:bodyPr/>
          <a:lstStyle/>
          <a:p>
            <a:pPr>
              <a:buNone/>
            </a:pPr>
            <a:endParaRPr lang="el-GR" sz="800" dirty="0" smtClean="0"/>
          </a:p>
          <a:p>
            <a:r>
              <a:rPr lang="el-GR" sz="2000" dirty="0" smtClean="0"/>
              <a:t>Αν οι συνθήκες που προκάλεσαν την αλλοίωση της χωροδιάταξης και την αδρανοποίηση μιας πρωτεΐνης </a:t>
            </a:r>
            <a:r>
              <a:rPr lang="el-GR" sz="2000" b="1" dirty="0" smtClean="0"/>
              <a:t>δεν ήταν ιδιαίτερα ακραίες </a:t>
            </a:r>
            <a:r>
              <a:rPr lang="el-GR" sz="2000" dirty="0" smtClean="0"/>
              <a:t>και </a:t>
            </a:r>
            <a:r>
              <a:rPr lang="el-GR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πάψουν να υφίστανται</a:t>
            </a:r>
            <a:r>
              <a:rPr lang="el-GR" sz="2000" dirty="0" smtClean="0"/>
              <a:t>, τότε μπορεί η πρωτεΐνη να αποκτήσει πάλι το σχήμα και τη λειτουργικότητά της. </a:t>
            </a:r>
          </a:p>
          <a:p>
            <a:endParaRPr lang="el-GR" sz="800" dirty="0" smtClean="0"/>
          </a:p>
          <a:p>
            <a:endParaRPr lang="el-GR" sz="2000" dirty="0" smtClean="0"/>
          </a:p>
          <a:p>
            <a:endParaRPr lang="el-GR" sz="2000" dirty="0" smtClean="0"/>
          </a:p>
          <a:p>
            <a:endParaRPr lang="el-GR" sz="2000" dirty="0" smtClean="0"/>
          </a:p>
          <a:p>
            <a:endParaRPr lang="el-GR" sz="2000" dirty="0" smtClean="0"/>
          </a:p>
          <a:p>
            <a:endParaRPr lang="el-GR" sz="2000" dirty="0" smtClean="0"/>
          </a:p>
          <a:p>
            <a:pPr>
              <a:buFont typeface="Wingdings" pitchFamily="2" charset="2"/>
              <a:buChar char="ü"/>
            </a:pPr>
            <a:r>
              <a:rPr lang="el-GR" sz="2000" b="1" i="1" dirty="0" smtClean="0"/>
              <a:t>Αυτό δείχνει ότι η πρωτοταγής δομή ενός πολυπεπτιδίου καθορίζει τη δομή και τη λειτουργία του</a:t>
            </a:r>
            <a:r>
              <a:rPr lang="el-GR" sz="2000" dirty="0" smtClean="0"/>
              <a:t>.</a:t>
            </a:r>
            <a:endParaRPr lang="el-GR" sz="2000" dirty="0"/>
          </a:p>
        </p:txBody>
      </p:sp>
      <p:sp>
        <p:nvSpPr>
          <p:cNvPr id="5" name="4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FB2E8C5-EB93-45D5-9F43-F55E4DD47B95}" type="slidenum">
              <a:rPr lang="fr-CA" smtClean="0"/>
              <a:pPr>
                <a:defRPr/>
              </a:pPr>
              <a:t>21</a:t>
            </a:fld>
            <a:endParaRPr lang="fr-CA"/>
          </a:p>
        </p:txBody>
      </p:sp>
      <p:pic>
        <p:nvPicPr>
          <p:cNvPr id="8" name="7 - Εικόνα" descr="protein_denaturation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00100" y="3386149"/>
            <a:ext cx="7543800" cy="16859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2214546" y="274638"/>
            <a:ext cx="6472254" cy="1143000"/>
          </a:xfrm>
        </p:spPr>
        <p:txBody>
          <a:bodyPr/>
          <a:lstStyle/>
          <a:p>
            <a:pPr algn="l"/>
            <a:r>
              <a:rPr lang="el-GR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Ερωτήσεις Σχολικού Βιβλίου </a:t>
            </a:r>
            <a:r>
              <a:rPr lang="el-GR" sz="1600" dirty="0" smtClean="0"/>
              <a:t>(σελ. 39, 40, 41)</a:t>
            </a:r>
            <a:endParaRPr lang="el-GR" sz="3600" dirty="0"/>
          </a:p>
        </p:txBody>
      </p:sp>
      <p:sp>
        <p:nvSpPr>
          <p:cNvPr id="5" name="4 - Θέση περιεχομένου"/>
          <p:cNvSpPr>
            <a:spLocks noGrp="1"/>
          </p:cNvSpPr>
          <p:nvPr>
            <p:ph idx="1"/>
          </p:nvPr>
        </p:nvSpPr>
        <p:spPr>
          <a:xfrm>
            <a:off x="2143108" y="1600200"/>
            <a:ext cx="6786610" cy="4900634"/>
          </a:xfrm>
        </p:spPr>
        <p:txBody>
          <a:bodyPr/>
          <a:lstStyle/>
          <a:p>
            <a:r>
              <a:rPr lang="el-GR" sz="2400" dirty="0" smtClean="0"/>
              <a:t>Δικαιολογήστε γιατί είναι σημαντικός ο ρόλος της πλευρικής ομάδας (</a:t>
            </a:r>
            <a:r>
              <a:rPr lang="en-US" sz="2400" dirty="0" smtClean="0"/>
              <a:t>R) </a:t>
            </a:r>
            <a:r>
              <a:rPr lang="el-GR" sz="2400" dirty="0" smtClean="0"/>
              <a:t>των αμινοξέων.</a:t>
            </a:r>
            <a:endParaRPr lang="en-US" sz="2400" dirty="0" smtClean="0"/>
          </a:p>
          <a:p>
            <a:endParaRPr lang="el-GR" sz="800" dirty="0" smtClean="0"/>
          </a:p>
          <a:p>
            <a:r>
              <a:rPr lang="el-GR" sz="2400" dirty="0" smtClean="0"/>
              <a:t>Μια πρωτεΐνη χάνει τη λειτουργικότητά της ύστερα από θέρμανση στους 80 </a:t>
            </a:r>
            <a:r>
              <a:rPr lang="en-US" sz="2400" baseline="30000" dirty="0" err="1" smtClean="0"/>
              <a:t>o</a:t>
            </a:r>
            <a:r>
              <a:rPr lang="en-US" sz="2400" dirty="0" err="1" smtClean="0"/>
              <a:t>C</a:t>
            </a:r>
            <a:r>
              <a:rPr lang="el-GR" sz="2400" dirty="0" smtClean="0"/>
              <a:t>. Πώς χαρακτηρίζεται το σχετικό φαινόμενο και πού οφείλεται; </a:t>
            </a:r>
          </a:p>
          <a:p>
            <a:endParaRPr lang="el-GR" sz="800" dirty="0" smtClean="0"/>
          </a:p>
          <a:p>
            <a:r>
              <a:rPr lang="el-GR" sz="2400" dirty="0" smtClean="0"/>
              <a:t>Περιγράψτε τα τέσσερα επίπεδα των πρωτεϊνών.</a:t>
            </a:r>
          </a:p>
          <a:p>
            <a:endParaRPr lang="el-GR" sz="800" dirty="0" smtClean="0"/>
          </a:p>
          <a:p>
            <a:r>
              <a:rPr lang="el-GR" sz="2400" dirty="0" smtClean="0"/>
              <a:t>Αιτιολογήστε το γεγονός ότι το πλήθος των διαφορετικών πρωτεϊνών που υπάρχουν σε ένα κύτταρο καθορίζει το πλήθος των διαφορετικών λειτουργιών και δομικών χαρακτηριστικών του.</a:t>
            </a:r>
            <a:endParaRPr lang="el-GR" sz="2400" dirty="0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20181BB-46A2-41A6-93FE-978D9B9B728B}" type="slidenum">
              <a:rPr lang="fr-CA" smtClean="0"/>
              <a:pPr>
                <a:defRPr/>
              </a:pPr>
              <a:t>22</a:t>
            </a:fld>
            <a:endParaRPr lang="fr-CA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6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10" dur="2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14" dur="2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18" dur="20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- Τίτλος"/>
          <p:cNvSpPr>
            <a:spLocks noGrp="1"/>
          </p:cNvSpPr>
          <p:nvPr>
            <p:ph type="title"/>
          </p:nvPr>
        </p:nvSpPr>
        <p:spPr>
          <a:xfrm>
            <a:off x="457200" y="153950"/>
            <a:ext cx="8229600" cy="989034"/>
          </a:xfrm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txBody>
          <a:bodyPr/>
          <a:lstStyle/>
          <a:p>
            <a:r>
              <a:rPr lang="el-GR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Ανακεφαλαίωση</a:t>
            </a:r>
            <a:r>
              <a:rPr lang="el-GR" dirty="0" smtClean="0">
                <a:solidFill>
                  <a:srgbClr val="FFFF00"/>
                </a:solidFill>
              </a:rPr>
              <a:t>…</a:t>
            </a:r>
            <a:endParaRPr lang="el-GR" dirty="0">
              <a:solidFill>
                <a:srgbClr val="FFFF00"/>
              </a:solidFill>
            </a:endParaRPr>
          </a:p>
        </p:txBody>
      </p:sp>
      <p:sp>
        <p:nvSpPr>
          <p:cNvPr id="7" name="6 - Θέση περιεχομένου"/>
          <p:cNvSpPr>
            <a:spLocks noGrp="1"/>
          </p:cNvSpPr>
          <p:nvPr>
            <p:ph sz="half" idx="1"/>
          </p:nvPr>
        </p:nvSpPr>
        <p:spPr>
          <a:xfrm>
            <a:off x="71406" y="1071546"/>
            <a:ext cx="4038600" cy="4525963"/>
          </a:xfrm>
        </p:spPr>
        <p:txBody>
          <a:bodyPr/>
          <a:lstStyle/>
          <a:p>
            <a:r>
              <a:rPr lang="el-GR" dirty="0" smtClean="0">
                <a:solidFill>
                  <a:schemeClr val="bg1">
                    <a:lumMod val="95000"/>
                  </a:schemeClr>
                </a:solidFill>
              </a:rPr>
              <a:t>Λεξιλόγιο:</a:t>
            </a:r>
          </a:p>
          <a:p>
            <a:pPr lvl="1"/>
            <a:r>
              <a:rPr lang="el-GR" dirty="0" smtClean="0">
                <a:solidFill>
                  <a:schemeClr val="bg1">
                    <a:lumMod val="95000"/>
                  </a:schemeClr>
                </a:solidFill>
              </a:rPr>
              <a:t>Αμινοξέα</a:t>
            </a:r>
          </a:p>
          <a:p>
            <a:pPr lvl="1"/>
            <a:r>
              <a:rPr lang="el-GR" dirty="0" smtClean="0">
                <a:solidFill>
                  <a:schemeClr val="bg1">
                    <a:lumMod val="95000"/>
                  </a:schemeClr>
                </a:solidFill>
              </a:rPr>
              <a:t>Σταθερό + μεταβλητό τμήμα </a:t>
            </a:r>
          </a:p>
          <a:p>
            <a:pPr lvl="1"/>
            <a:r>
              <a:rPr lang="el-GR" dirty="0" smtClean="0">
                <a:solidFill>
                  <a:schemeClr val="bg1">
                    <a:lumMod val="95000"/>
                  </a:schemeClr>
                </a:solidFill>
              </a:rPr>
              <a:t> πεπτίδιο (-</a:t>
            </a:r>
            <a:r>
              <a:rPr lang="el-GR" dirty="0" err="1" smtClean="0">
                <a:solidFill>
                  <a:schemeClr val="bg1">
                    <a:lumMod val="95000"/>
                  </a:schemeClr>
                </a:solidFill>
              </a:rPr>
              <a:t>ική</a:t>
            </a:r>
            <a:r>
              <a:rPr lang="el-GR" dirty="0" smtClean="0">
                <a:solidFill>
                  <a:schemeClr val="bg1">
                    <a:lumMod val="95000"/>
                  </a:schemeClr>
                </a:solidFill>
              </a:rPr>
              <a:t> αλυσίδα)</a:t>
            </a:r>
          </a:p>
          <a:p>
            <a:pPr lvl="2"/>
            <a:r>
              <a:rPr lang="el-GR" dirty="0" smtClean="0">
                <a:solidFill>
                  <a:schemeClr val="bg1">
                    <a:lumMod val="95000"/>
                  </a:schemeClr>
                </a:solidFill>
              </a:rPr>
              <a:t>Πρωτοταγής δομή </a:t>
            </a:r>
          </a:p>
          <a:p>
            <a:pPr lvl="2"/>
            <a:r>
              <a:rPr lang="el-GR" dirty="0" smtClean="0">
                <a:solidFill>
                  <a:schemeClr val="bg1">
                    <a:lumMod val="95000"/>
                  </a:schemeClr>
                </a:solidFill>
              </a:rPr>
              <a:t>Δευτεροταγής δομή </a:t>
            </a:r>
          </a:p>
          <a:p>
            <a:pPr lvl="2"/>
            <a:r>
              <a:rPr lang="el-GR" dirty="0" smtClean="0">
                <a:solidFill>
                  <a:schemeClr val="bg1">
                    <a:lumMod val="95000"/>
                  </a:schemeClr>
                </a:solidFill>
              </a:rPr>
              <a:t>Τριτοταγής δομή</a:t>
            </a:r>
          </a:p>
          <a:p>
            <a:pPr lvl="2"/>
            <a:r>
              <a:rPr lang="el-GR" dirty="0" smtClean="0">
                <a:solidFill>
                  <a:schemeClr val="bg1">
                    <a:lumMod val="95000"/>
                  </a:schemeClr>
                </a:solidFill>
              </a:rPr>
              <a:t>Τεταρτοταγής </a:t>
            </a:r>
            <a:r>
              <a:rPr lang="el-GR" dirty="0" err="1" smtClean="0">
                <a:solidFill>
                  <a:schemeClr val="bg1">
                    <a:lumMod val="95000"/>
                  </a:schemeClr>
                </a:solidFill>
              </a:rPr>
              <a:t>δομη</a:t>
            </a:r>
            <a:r>
              <a:rPr lang="el-GR" dirty="0" smtClean="0">
                <a:solidFill>
                  <a:schemeClr val="bg1">
                    <a:lumMod val="95000"/>
                  </a:schemeClr>
                </a:solidFill>
              </a:rPr>
              <a:t> </a:t>
            </a:r>
            <a:endParaRPr lang="el-GR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5" name="4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FB2E8C5-EB93-45D5-9F43-F55E4DD47B95}" type="slidenum">
              <a:rPr lang="fr-CA" smtClean="0"/>
              <a:pPr>
                <a:defRPr/>
              </a:pPr>
              <a:t>23</a:t>
            </a:fld>
            <a:endParaRPr lang="fr-CA"/>
          </a:p>
        </p:txBody>
      </p:sp>
      <p:sp>
        <p:nvSpPr>
          <p:cNvPr id="10" name="6 - Θέση περιεχομένου"/>
          <p:cNvSpPr txBox="1">
            <a:spLocks/>
          </p:cNvSpPr>
          <p:nvPr/>
        </p:nvSpPr>
        <p:spPr bwMode="auto">
          <a:xfrm>
            <a:off x="4791076" y="1089027"/>
            <a:ext cx="3995766" cy="35544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l-GR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Λεξιλόγιο:</a:t>
            </a:r>
          </a:p>
          <a:p>
            <a:pPr marL="742950" marR="0" lvl="1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–"/>
              <a:tabLst/>
              <a:defRPr/>
            </a:pPr>
            <a:r>
              <a:rPr kumimoji="0" lang="el-GR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Διαμόρφωση στο χώρο </a:t>
            </a:r>
            <a:r>
              <a:rPr kumimoji="0" lang="el-GR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(χωροδιάταξη)</a:t>
            </a:r>
            <a:endParaRPr kumimoji="0" lang="el-GR" sz="2400" b="0" i="0" u="none" strike="noStrike" kern="1200" cap="none" spc="0" normalizeH="0" baseline="0" noProof="0" dirty="0" smtClean="0">
              <a:ln>
                <a:noFill/>
              </a:ln>
              <a:solidFill>
                <a:schemeClr val="bg1">
                  <a:lumMod val="9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742950" marR="0" lvl="1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–"/>
              <a:tabLst/>
              <a:defRPr/>
            </a:pPr>
            <a:r>
              <a:rPr lang="el-GR" sz="2400" dirty="0" smtClean="0">
                <a:solidFill>
                  <a:schemeClr val="bg1">
                    <a:lumMod val="95000"/>
                  </a:schemeClr>
                </a:solidFill>
                <a:latin typeface="+mn-lt"/>
              </a:rPr>
              <a:t>Σχέση χωροδιάταξης – λειτουργίας πρωτεϊνών</a:t>
            </a:r>
            <a:endParaRPr kumimoji="0" lang="el-GR" sz="2400" b="0" i="0" u="none" strike="noStrike" kern="1200" cap="none" spc="0" normalizeH="0" baseline="0" noProof="0" dirty="0" smtClean="0">
              <a:ln>
                <a:noFill/>
              </a:ln>
              <a:solidFill>
                <a:schemeClr val="bg1">
                  <a:lumMod val="9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742950" marR="0" lvl="1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–"/>
              <a:tabLst/>
              <a:defRPr/>
            </a:pPr>
            <a:r>
              <a:rPr lang="el-GR" sz="2400" dirty="0" smtClean="0">
                <a:solidFill>
                  <a:schemeClr val="bg1">
                    <a:lumMod val="95000"/>
                  </a:schemeClr>
                </a:solidFill>
                <a:latin typeface="+mn-lt"/>
              </a:rPr>
              <a:t>Βιολογικός ρόλος</a:t>
            </a:r>
          </a:p>
          <a:p>
            <a:pPr marL="742950" marR="0" lvl="1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–"/>
              <a:tabLst/>
              <a:defRPr/>
            </a:pPr>
            <a:r>
              <a:rPr kumimoji="0" lang="el-GR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Μετουσίωση</a:t>
            </a:r>
          </a:p>
          <a:p>
            <a:pPr marL="742950" marR="0" lvl="1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–"/>
              <a:tabLst/>
              <a:defRPr/>
            </a:pPr>
            <a:r>
              <a:rPr kumimoji="0" lang="el-GR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Κατάταξη πρωτεϊνών</a:t>
            </a:r>
            <a:endParaRPr kumimoji="0" lang="el-GR" sz="24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9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9" name="8 - Θέση περιεχομένου" descr="practice.gif"/>
          <p:cNvPicPr>
            <a:picLocks noGrp="1" noChangeAspect="1"/>
          </p:cNvPicPr>
          <p:nvPr>
            <p:ph sz="half" idx="2"/>
          </p:nvPr>
        </p:nvPicPr>
        <p:blipFill>
          <a:blip r:embed="rId4" cstate="print"/>
          <a:stretch>
            <a:fillRect/>
          </a:stretch>
        </p:blipFill>
        <p:spPr>
          <a:xfrm>
            <a:off x="8001000" y="4714884"/>
            <a:ext cx="1143000" cy="1143000"/>
          </a:xfrm>
        </p:spPr>
      </p:pic>
      <p:sp>
        <p:nvSpPr>
          <p:cNvPr id="12" name="11 - Δεξιό άγκιστρο"/>
          <p:cNvSpPr/>
          <p:nvPr/>
        </p:nvSpPr>
        <p:spPr>
          <a:xfrm>
            <a:off x="3286116" y="3286124"/>
            <a:ext cx="857256" cy="1500198"/>
          </a:xfrm>
          <a:prstGeom prst="rightBrace">
            <a:avLst>
              <a:gd name="adj1" fmla="val 34540"/>
              <a:gd name="adj2" fmla="val 66842"/>
            </a:avLst>
          </a:prstGeom>
          <a:noFill/>
          <a:ln>
            <a:solidFill>
              <a:schemeClr val="bg2"/>
            </a:solidFill>
          </a:ln>
          <a:effectLst>
            <a:glow rad="101600">
              <a:schemeClr val="accent1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3" name="12 - TextBox"/>
          <p:cNvSpPr txBox="1"/>
          <p:nvPr/>
        </p:nvSpPr>
        <p:spPr>
          <a:xfrm>
            <a:off x="3857620" y="3857628"/>
            <a:ext cx="17859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i="1" dirty="0" smtClean="0">
                <a:solidFill>
                  <a:srgbClr val="FFFF00"/>
                </a:solidFill>
                <a:latin typeface="+mn-lt"/>
              </a:rPr>
              <a:t>Επίπεδα οργάνωσης πρωτεϊνών </a:t>
            </a:r>
            <a:endParaRPr lang="el-GR" i="1" dirty="0">
              <a:solidFill>
                <a:srgbClr val="FFFF00"/>
              </a:solidFill>
              <a:latin typeface="+mn-lt"/>
            </a:endParaRPr>
          </a:p>
        </p:txBody>
      </p:sp>
      <p:sp>
        <p:nvSpPr>
          <p:cNvPr id="11" name="10 - Επεξήγηση με σύννεφο"/>
          <p:cNvSpPr/>
          <p:nvPr/>
        </p:nvSpPr>
        <p:spPr>
          <a:xfrm>
            <a:off x="5786446" y="2428868"/>
            <a:ext cx="3214710" cy="1928826"/>
          </a:xfrm>
          <a:prstGeom prst="cloudCallout">
            <a:avLst>
              <a:gd name="adj1" fmla="val 38910"/>
              <a:gd name="adj2" fmla="val 7789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i="1" dirty="0" smtClean="0"/>
              <a:t>Για την επόμενη φορά θα πρέπει να διαβάσω </a:t>
            </a:r>
            <a:r>
              <a:rPr lang="el-GR" b="1" i="1" u="sng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πολύ καλά </a:t>
            </a:r>
            <a:r>
              <a:rPr lang="el-GR" i="1" dirty="0" smtClean="0"/>
              <a:t>τις πρωτεΐνες…</a:t>
            </a:r>
            <a:endParaRPr lang="el-GR" i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8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7 - Εικόνα" descr="Peptide3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762528" y="4500570"/>
            <a:ext cx="3810000" cy="2076450"/>
          </a:xfrm>
          <a:prstGeom prst="rect">
            <a:avLst/>
          </a:prstGeom>
        </p:spPr>
      </p:pic>
      <p:pic>
        <p:nvPicPr>
          <p:cNvPr id="9" name="8 - Εικόνα" descr="Peptide4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714876" y="4500570"/>
            <a:ext cx="3810000" cy="2076450"/>
          </a:xfrm>
          <a:prstGeom prst="rect">
            <a:avLst/>
          </a:prstGeom>
        </p:spPr>
      </p:pic>
      <p:pic>
        <p:nvPicPr>
          <p:cNvPr id="7" name="6 - Εικόνα" descr="Peptide.gi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62000" y="4495822"/>
            <a:ext cx="3810000" cy="2076450"/>
          </a:xfrm>
          <a:prstGeom prst="rect">
            <a:avLst/>
          </a:prstGeom>
        </p:spPr>
      </p:pic>
      <p:sp>
        <p:nvSpPr>
          <p:cNvPr id="4098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Ποικιλία…</a:t>
            </a:r>
            <a:endParaRPr lang="fr-CA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Espace réservé du contenu 2"/>
          <p:cNvSpPr>
            <a:spLocks noGrp="1"/>
          </p:cNvSpPr>
          <p:nvPr>
            <p:ph idx="1"/>
          </p:nvPr>
        </p:nvSpPr>
        <p:spPr>
          <a:xfrm>
            <a:off x="457200" y="1643050"/>
            <a:ext cx="8229600" cy="2954346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l-GR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Οι πρωτεΐνες </a:t>
            </a:r>
            <a:r>
              <a:rPr lang="el-GR" sz="2800" dirty="0" smtClean="0"/>
              <a:t>(όλων των οργανισμών) </a:t>
            </a:r>
            <a:r>
              <a:rPr lang="el-GR" sz="2800" b="1" dirty="0" smtClean="0"/>
              <a:t>δομούνται</a:t>
            </a:r>
            <a:r>
              <a:rPr lang="el-GR" sz="2800" dirty="0" smtClean="0"/>
              <a:t> από τα ίδια </a:t>
            </a:r>
            <a:r>
              <a:rPr lang="el-GR" sz="28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 αμινοξέα</a:t>
            </a:r>
            <a:r>
              <a:rPr lang="el-GR" sz="2800" dirty="0" smtClean="0"/>
              <a:t>…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endParaRPr lang="el-GR" sz="400" dirty="0" smtClean="0"/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l-GR" sz="2800" dirty="0" smtClean="0"/>
              <a:t>… διαφέρουν μεταξύ τους στην </a:t>
            </a:r>
            <a:r>
              <a:rPr lang="el-GR" sz="2800" b="1" u="sng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αλληλουχία</a:t>
            </a:r>
            <a:r>
              <a:rPr lang="el-GR" sz="2800" dirty="0" smtClean="0"/>
              <a:t> (</a:t>
            </a:r>
            <a:r>
              <a:rPr lang="el-GR" sz="2800" dirty="0" err="1" smtClean="0"/>
              <a:t>δλδ</a:t>
            </a:r>
            <a:r>
              <a:rPr lang="el-GR" sz="2800" dirty="0" smtClean="0"/>
              <a:t> σειρά σύνδεσης) και στο </a:t>
            </a:r>
            <a:r>
              <a:rPr lang="el-GR" sz="2800" b="1" u="sng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πλήθος των αμινοξέων</a:t>
            </a:r>
            <a:r>
              <a:rPr lang="el-GR" sz="2800" dirty="0" smtClean="0">
                <a:solidFill>
                  <a:srgbClr val="0070C0"/>
                </a:solidFill>
              </a:rPr>
              <a:t> </a:t>
            </a:r>
            <a:r>
              <a:rPr lang="el-GR" sz="2800" dirty="0" smtClean="0"/>
              <a:t>από τα οποία δομείται η καθεμιά τους</a:t>
            </a:r>
            <a:r>
              <a:rPr lang="en-US" sz="2800" dirty="0" smtClean="0"/>
              <a:t> (</a:t>
            </a:r>
            <a:r>
              <a:rPr lang="el-GR" sz="2800" i="1" dirty="0" smtClean="0">
                <a:solidFill>
                  <a:srgbClr val="FF0000"/>
                </a:solidFill>
              </a:rPr>
              <a:t>μπορεί να ξεπεράσει τα </a:t>
            </a:r>
            <a:r>
              <a:rPr lang="el-GR" sz="28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1000 αμινοξέα </a:t>
            </a:r>
            <a:r>
              <a:rPr lang="el-GR" sz="2800" i="1" dirty="0" smtClean="0">
                <a:solidFill>
                  <a:srgbClr val="FF0000"/>
                </a:solidFill>
              </a:rPr>
              <a:t>για ορισμένες πρωτεΐνες</a:t>
            </a:r>
            <a:r>
              <a:rPr lang="el-GR" sz="2800" dirty="0" smtClean="0"/>
              <a:t>).</a:t>
            </a:r>
            <a:endParaRPr lang="fr-CA" sz="2800" dirty="0" smtClean="0"/>
          </a:p>
        </p:txBody>
      </p:sp>
      <p:sp>
        <p:nvSpPr>
          <p:cNvPr id="5" name="4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FB2E8C5-EB93-45D5-9F43-F55E4DD47B95}" type="slidenum">
              <a:rPr lang="fr-CA" smtClean="0"/>
              <a:pPr>
                <a:defRPr/>
              </a:pPr>
              <a:t>3</a:t>
            </a:fld>
            <a:endParaRPr lang="fr-CA"/>
          </a:p>
        </p:txBody>
      </p:sp>
      <p:pic>
        <p:nvPicPr>
          <p:cNvPr id="10" name="9 - Εικόνα" descr="δάσκαλος.gif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7786710" y="214290"/>
            <a:ext cx="1143000" cy="1143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10 - Ελλειψοειδής επεξήγηση"/>
          <p:cNvSpPr/>
          <p:nvPr/>
        </p:nvSpPr>
        <p:spPr>
          <a:xfrm>
            <a:off x="4572000" y="1142984"/>
            <a:ext cx="4357686" cy="3143272"/>
          </a:xfrm>
          <a:prstGeom prst="wedgeEllipseCallout">
            <a:avLst>
              <a:gd name="adj1" fmla="val 41204"/>
              <a:gd name="adj2" fmla="val -55209"/>
            </a:avLst>
          </a:prstGeom>
          <a:gradFill flip="none" rotWithShape="1">
            <a:gsLst>
              <a:gs pos="0">
                <a:schemeClr val="accent1">
                  <a:shade val="51000"/>
                  <a:satMod val="130000"/>
                  <a:alpha val="87000"/>
                </a:schemeClr>
              </a:gs>
              <a:gs pos="80000">
                <a:schemeClr val="accent1">
                  <a:shade val="93000"/>
                  <a:satMod val="130000"/>
                </a:schemeClr>
              </a:gs>
              <a:gs pos="100000">
                <a:schemeClr val="accent1">
                  <a:shade val="94000"/>
                  <a:satMod val="135000"/>
                </a:schemeClr>
              </a:gs>
            </a:gsLst>
            <a:lin ang="16200000" scaled="0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2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Ας σκεφτούμε τη γλώσσα μας… τα 24 γράμματα τοποθετούμενα σε διαφορετικούς συνδυασμούς αρκούν για να σχηματίσουν χιλιάδες διαφορετικές λέξεις…</a:t>
            </a:r>
            <a:endParaRPr lang="el-GR" sz="20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000"/>
                            </p:stCondLst>
                            <p:childTnLst>
                              <p:par>
                                <p:cTn id="47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  <p:bldP spid="1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Αμινοξέα…</a:t>
            </a:r>
            <a:endParaRPr lang="fr-CA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Espace réservé du contenu 2"/>
          <p:cNvSpPr>
            <a:spLocks noGrp="1"/>
          </p:cNvSpPr>
          <p:nvPr>
            <p:ph idx="1"/>
          </p:nvPr>
        </p:nvSpPr>
        <p:spPr>
          <a:xfrm>
            <a:off x="457200" y="1831996"/>
            <a:ext cx="7472386" cy="4525962"/>
          </a:xfrm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txBody>
          <a:bodyPr rtlCol="0">
            <a:normAutofit fontScale="92500"/>
          </a:bodyPr>
          <a:lstStyle/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l-GR" sz="2400" dirty="0" smtClean="0"/>
              <a:t>Έχουν εντοπιστεί </a:t>
            </a:r>
            <a:r>
              <a:rPr lang="el-GR" sz="24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περισσότερα από 170 είδη </a:t>
            </a:r>
            <a:r>
              <a:rPr lang="el-GR" sz="2400" dirty="0" smtClean="0"/>
              <a:t>αμινοξέων… 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l-GR" sz="2400" dirty="0" smtClean="0"/>
              <a:t>…όμως </a:t>
            </a:r>
            <a:r>
              <a:rPr lang="el-GR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μόνο 20 </a:t>
            </a:r>
            <a:r>
              <a:rPr lang="el-GR" sz="2400" dirty="0" smtClean="0"/>
              <a:t>από αυτά </a:t>
            </a:r>
            <a:r>
              <a:rPr lang="el-GR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ανιχνεύονται στις πρωτεΐνες!!!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sz="900" dirty="0" smtClean="0"/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l-GR" sz="2800" dirty="0" smtClean="0"/>
              <a:t>Τα αμινοξέα έχουν 2 τμήματα: </a:t>
            </a:r>
          </a:p>
          <a:p>
            <a:pPr marL="971550" lvl="1" indent="-571500" fontAlgn="auto">
              <a:spcAft>
                <a:spcPts val="0"/>
              </a:spcAft>
              <a:buFont typeface="+mj-lt"/>
              <a:buAutoNum type="romanLcPeriod"/>
              <a:defRPr/>
            </a:pPr>
            <a:r>
              <a:rPr lang="el-GR" sz="2400" dirty="0" smtClean="0"/>
              <a:t>Το </a:t>
            </a:r>
            <a:r>
              <a:rPr lang="el-GR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σταθερό</a:t>
            </a:r>
            <a:r>
              <a:rPr lang="el-GR" sz="2400" dirty="0" smtClean="0"/>
              <a:t>, το οποίο περιλαμβάνει… </a:t>
            </a:r>
          </a:p>
          <a:p>
            <a:pPr marL="1371600" lvl="2" indent="-571500" fontAlgn="auto"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el-GR" sz="2000" dirty="0" smtClean="0"/>
              <a:t>ένα </a:t>
            </a:r>
            <a:r>
              <a:rPr lang="el-GR" sz="20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κεντρικό άτομο άνθρακα</a:t>
            </a:r>
            <a:r>
              <a:rPr lang="el-GR" sz="2000" dirty="0" smtClean="0"/>
              <a:t> που συνδέεται με…</a:t>
            </a:r>
          </a:p>
          <a:p>
            <a:pPr marL="1371600" lvl="2" indent="-571500" fontAlgn="auto"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el-GR" sz="2000" dirty="0" smtClean="0"/>
              <a:t>ένα </a:t>
            </a:r>
            <a:r>
              <a:rPr lang="el-GR" sz="20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άτομο υδρογόνου</a:t>
            </a:r>
            <a:r>
              <a:rPr lang="el-GR" sz="2000" dirty="0" smtClean="0"/>
              <a:t>,</a:t>
            </a:r>
          </a:p>
          <a:p>
            <a:pPr marL="1371600" lvl="2" indent="-571500" fontAlgn="auto"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el-GR" sz="2000" dirty="0" smtClean="0"/>
              <a:t>μια </a:t>
            </a:r>
            <a:r>
              <a:rPr lang="el-GR" sz="2000" b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αμινομάδα</a:t>
            </a:r>
            <a:r>
              <a:rPr lang="en-US" sz="20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(-NH</a:t>
            </a:r>
            <a:r>
              <a:rPr lang="en-US" sz="2000" b="1" baseline="-250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r>
              <a:rPr lang="en-US" sz="20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r>
              <a:rPr lang="el-GR" sz="2000" dirty="0" smtClean="0"/>
              <a:t>,</a:t>
            </a:r>
          </a:p>
          <a:p>
            <a:pPr marL="1371600" lvl="2" indent="-571500" fontAlgn="auto"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el-GR" sz="2000" dirty="0" smtClean="0"/>
              <a:t>και μια </a:t>
            </a:r>
            <a:r>
              <a:rPr lang="el-GR" sz="2000" b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καρβοξυλομάδα</a:t>
            </a:r>
            <a:r>
              <a:rPr lang="el-GR" sz="20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(-</a:t>
            </a:r>
            <a:r>
              <a:rPr lang="en-US" sz="20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COOH)</a:t>
            </a:r>
            <a:r>
              <a:rPr lang="el-GR" sz="20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pPr marL="1371600" lvl="2" indent="-571500" fontAlgn="auto">
              <a:spcAft>
                <a:spcPts val="0"/>
              </a:spcAft>
              <a:buFont typeface="Wingdings" pitchFamily="2" charset="2"/>
              <a:buChar char="§"/>
              <a:defRPr/>
            </a:pPr>
            <a:endParaRPr lang="en-US" sz="2000" b="1" dirty="0" smtClean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971550" lvl="1" indent="-571500" fontAlgn="auto">
              <a:spcAft>
                <a:spcPts val="0"/>
              </a:spcAft>
              <a:buFont typeface="+mj-lt"/>
              <a:buAutoNum type="romanLcPeriod"/>
              <a:defRPr/>
            </a:pPr>
            <a:r>
              <a:rPr lang="el-GR" sz="2400" dirty="0" smtClean="0"/>
              <a:t>Το </a:t>
            </a:r>
            <a:r>
              <a:rPr lang="el-GR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μεταβλητό</a:t>
            </a:r>
            <a:r>
              <a:rPr lang="el-GR" sz="2400" dirty="0" smtClean="0"/>
              <a:t>, το οποίο περιλαμβάνει την πλευρική ομάδα </a:t>
            </a:r>
            <a:r>
              <a:rPr lang="en-US" sz="2400" dirty="0" smtClean="0"/>
              <a:t>R, </a:t>
            </a:r>
            <a:r>
              <a:rPr lang="el-GR" sz="2400" dirty="0" smtClean="0"/>
              <a:t>που είναι </a:t>
            </a:r>
            <a:r>
              <a:rPr lang="el-GR" sz="2400" b="1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διαφορετική για κάθε αμινοξύ</a:t>
            </a:r>
            <a:r>
              <a:rPr lang="en-US" sz="2400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…</a:t>
            </a:r>
            <a:r>
              <a:rPr lang="el-GR" sz="2400" b="1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</a:t>
            </a:r>
          </a:p>
        </p:txBody>
      </p:sp>
      <p:sp>
        <p:nvSpPr>
          <p:cNvPr id="5" name="4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FB2E8C5-EB93-45D5-9F43-F55E4DD47B95}" type="slidenum">
              <a:rPr lang="fr-CA" smtClean="0"/>
              <a:pPr>
                <a:defRPr/>
              </a:pPr>
              <a:t>4</a:t>
            </a:fld>
            <a:endParaRPr lang="fr-CA" dirty="0"/>
          </a:p>
        </p:txBody>
      </p:sp>
      <p:cxnSp>
        <p:nvCxnSpPr>
          <p:cNvPr id="9" name="8 - Ευθεία γραμμή σύνδεσης"/>
          <p:cNvCxnSpPr>
            <a:stCxn id="7" idx="0"/>
          </p:cNvCxnSpPr>
          <p:nvPr/>
        </p:nvCxnSpPr>
        <p:spPr>
          <a:xfrm rot="5400000" flipH="1" flipV="1">
            <a:off x="7189011" y="3964785"/>
            <a:ext cx="357190" cy="0"/>
          </a:xfrm>
          <a:prstGeom prst="line">
            <a:avLst/>
          </a:prstGeom>
          <a:effectLst>
            <a:glow rad="101600">
              <a:schemeClr val="accent4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8" name="17 - Ευθεία γραμμή σύνδεσης"/>
          <p:cNvCxnSpPr>
            <a:stCxn id="7" idx="6"/>
          </p:cNvCxnSpPr>
          <p:nvPr/>
        </p:nvCxnSpPr>
        <p:spPr>
          <a:xfrm>
            <a:off x="7653358" y="4393413"/>
            <a:ext cx="500066" cy="0"/>
          </a:xfrm>
          <a:prstGeom prst="line">
            <a:avLst/>
          </a:prstGeom>
          <a:effectLst>
            <a:glow rad="101600">
              <a:schemeClr val="accent4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0" name="19 - Ευθεία γραμμή σύνδεσης"/>
          <p:cNvCxnSpPr>
            <a:stCxn id="7" idx="4"/>
          </p:cNvCxnSpPr>
          <p:nvPr/>
        </p:nvCxnSpPr>
        <p:spPr>
          <a:xfrm rot="5400000">
            <a:off x="7224730" y="4786322"/>
            <a:ext cx="285752" cy="0"/>
          </a:xfrm>
          <a:prstGeom prst="line">
            <a:avLst/>
          </a:prstGeom>
          <a:effectLst>
            <a:glow rad="101600">
              <a:schemeClr val="accent4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2" name="21 - Ευθεία γραμμή σύνδεσης"/>
          <p:cNvCxnSpPr>
            <a:stCxn id="7" idx="2"/>
          </p:cNvCxnSpPr>
          <p:nvPr/>
        </p:nvCxnSpPr>
        <p:spPr>
          <a:xfrm rot="10800000">
            <a:off x="6581788" y="4393413"/>
            <a:ext cx="500066" cy="0"/>
          </a:xfrm>
          <a:prstGeom prst="line">
            <a:avLst/>
          </a:prstGeom>
          <a:effectLst>
            <a:glow rad="101600">
              <a:schemeClr val="accent4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26" name="25 - Έλλειψη"/>
          <p:cNvSpPr/>
          <p:nvPr/>
        </p:nvSpPr>
        <p:spPr>
          <a:xfrm>
            <a:off x="7153292" y="3714752"/>
            <a:ext cx="500066" cy="500066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</a:t>
            </a:r>
            <a:endParaRPr lang="el-GR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7" name="26 - Έλλειψη"/>
          <p:cNvSpPr/>
          <p:nvPr/>
        </p:nvSpPr>
        <p:spPr>
          <a:xfrm>
            <a:off x="7439044" y="4214818"/>
            <a:ext cx="1490674" cy="357190"/>
          </a:xfrm>
          <a:prstGeom prst="ellipse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COOH</a:t>
            </a:r>
            <a:endParaRPr lang="el-GR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8" name="27 - Έλλειψη"/>
          <p:cNvSpPr/>
          <p:nvPr/>
        </p:nvSpPr>
        <p:spPr>
          <a:xfrm>
            <a:off x="6081722" y="4143380"/>
            <a:ext cx="1071570" cy="357190"/>
          </a:xfrm>
          <a:prstGeom prst="ellipse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NH</a:t>
            </a:r>
            <a:r>
              <a:rPr lang="en-US" sz="2000" b="1" baseline="-25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endParaRPr lang="el-GR" sz="2000" b="1" baseline="-25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9" name="28 - Έλλειψη"/>
          <p:cNvSpPr/>
          <p:nvPr/>
        </p:nvSpPr>
        <p:spPr>
          <a:xfrm>
            <a:off x="7143768" y="4572008"/>
            <a:ext cx="428628" cy="785818"/>
          </a:xfrm>
          <a:prstGeom prst="ellipse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</a:t>
            </a:r>
            <a:endParaRPr lang="el-GR" sz="28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6 - Έλλειψη"/>
          <p:cNvSpPr/>
          <p:nvPr/>
        </p:nvSpPr>
        <p:spPr>
          <a:xfrm>
            <a:off x="7081854" y="4143380"/>
            <a:ext cx="571504" cy="500066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</a:t>
            </a:r>
            <a:endParaRPr lang="el-GR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0" name="29 - Εικόνα" descr="confusedface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515350" y="2143116"/>
            <a:ext cx="628650" cy="1114425"/>
          </a:xfrm>
          <a:prstGeom prst="rect">
            <a:avLst/>
          </a:prstGeom>
        </p:spPr>
      </p:pic>
      <p:sp>
        <p:nvSpPr>
          <p:cNvPr id="31" name="30 - Επεξήγηση με σύννεφο"/>
          <p:cNvSpPr/>
          <p:nvPr/>
        </p:nvSpPr>
        <p:spPr>
          <a:xfrm>
            <a:off x="6286480" y="0"/>
            <a:ext cx="2857520" cy="1857364"/>
          </a:xfrm>
          <a:prstGeom prst="cloudCallout">
            <a:avLst>
              <a:gd name="adj1" fmla="val 34746"/>
              <a:gd name="adj2" fmla="val 6703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1600" i="1" dirty="0" smtClean="0">
                <a:solidFill>
                  <a:srgbClr val="FFFF00"/>
                </a:solidFill>
              </a:rPr>
              <a:t>Πόσες πλευρικές ομάδες </a:t>
            </a:r>
            <a:r>
              <a:rPr lang="en-US" sz="1600" i="1" dirty="0" smtClean="0">
                <a:solidFill>
                  <a:srgbClr val="FFFF00"/>
                </a:solidFill>
              </a:rPr>
              <a:t>R </a:t>
            </a:r>
            <a:r>
              <a:rPr lang="el-GR" sz="1600" i="1" dirty="0" smtClean="0">
                <a:solidFill>
                  <a:srgbClr val="FFFF00"/>
                </a:solidFill>
              </a:rPr>
              <a:t>θα συναντήσουμε στα αμινοξέα των πρωτεϊνών; </a:t>
            </a:r>
            <a:endParaRPr lang="el-GR" sz="1600" i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000"/>
                            </p:stCondLst>
                            <p:childTnLst>
                              <p:par>
                                <p:cTn id="66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8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83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  <p:bldP spid="26" grpId="0" animBg="1"/>
      <p:bldP spid="27" grpId="0" animBg="1"/>
      <p:bldP spid="28" grpId="0" animBg="1"/>
      <p:bldP spid="29" grpId="0" animBg="1"/>
      <p:bldP spid="7" grpId="0" animBg="1"/>
      <p:bldP spid="3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FB2E8C5-EB93-45D5-9F43-F55E4DD47B95}" type="slidenum">
              <a:rPr lang="fr-CA" smtClean="0"/>
              <a:pPr>
                <a:defRPr/>
              </a:pPr>
              <a:t>5</a:t>
            </a:fld>
            <a:endParaRPr lang="fr-CA"/>
          </a:p>
        </p:txBody>
      </p:sp>
      <p:pic>
        <p:nvPicPr>
          <p:cNvPr id="10" name="9 - Εικόνα" descr="aminoacids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643174" y="186690"/>
            <a:ext cx="6143668" cy="6484620"/>
          </a:xfrm>
          <a:prstGeom prst="rect">
            <a:avLst/>
          </a:prstGeom>
        </p:spPr>
      </p:pic>
      <p:sp>
        <p:nvSpPr>
          <p:cNvPr id="12" name="11 - Τίτλος"/>
          <p:cNvSpPr>
            <a:spLocks noGrp="1"/>
          </p:cNvSpPr>
          <p:nvPr>
            <p:ph type="title"/>
          </p:nvPr>
        </p:nvSpPr>
        <p:spPr>
          <a:xfrm>
            <a:off x="-142908" y="142852"/>
            <a:ext cx="2500330" cy="1357322"/>
          </a:xfrm>
        </p:spPr>
        <p:txBody>
          <a:bodyPr/>
          <a:lstStyle/>
          <a:p>
            <a:r>
              <a:rPr lang="el-GR" sz="4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Τα 20 αμινοξέα</a:t>
            </a:r>
            <a:endParaRPr lang="el-GR" sz="42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7 - Εικόνα" descr="makeaa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71472" y="2143116"/>
            <a:ext cx="1143000" cy="952500"/>
          </a:xfrm>
          <a:prstGeom prst="rect">
            <a:avLst/>
          </a:prstGeom>
        </p:spPr>
      </p:pic>
      <p:cxnSp>
        <p:nvCxnSpPr>
          <p:cNvPr id="11" name="10 - Ευθύγραμμο βέλος σύνδεσης"/>
          <p:cNvCxnSpPr/>
          <p:nvPr/>
        </p:nvCxnSpPr>
        <p:spPr>
          <a:xfrm flipV="1">
            <a:off x="2857488" y="1428736"/>
            <a:ext cx="428628" cy="214314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  <a:effectLst>
            <a:glow rad="101600">
              <a:schemeClr val="accent1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3" name="12 - Ευθύγραμμο βέλος σύνδεσης"/>
          <p:cNvCxnSpPr/>
          <p:nvPr/>
        </p:nvCxnSpPr>
        <p:spPr>
          <a:xfrm rot="5400000">
            <a:off x="8536793" y="892967"/>
            <a:ext cx="428628" cy="35715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  <a:effectLst>
            <a:glow rad="101600">
              <a:schemeClr val="accent1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6" name="15 - Έλλειψη"/>
          <p:cNvSpPr/>
          <p:nvPr/>
        </p:nvSpPr>
        <p:spPr>
          <a:xfrm>
            <a:off x="6072198" y="3857628"/>
            <a:ext cx="428628" cy="357190"/>
          </a:xfrm>
          <a:prstGeom prst="ellipse">
            <a:avLst/>
          </a:prstGeom>
          <a:solidFill>
            <a:schemeClr val="accent1">
              <a:alpha val="4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7" name="16 - Έλλειψη"/>
          <p:cNvSpPr/>
          <p:nvPr/>
        </p:nvSpPr>
        <p:spPr>
          <a:xfrm>
            <a:off x="5072066" y="4143380"/>
            <a:ext cx="357190" cy="357190"/>
          </a:xfrm>
          <a:prstGeom prst="ellipse">
            <a:avLst/>
          </a:prstGeom>
          <a:solidFill>
            <a:schemeClr val="accent1">
              <a:alpha val="41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8" name="17 - Έλλειψη"/>
          <p:cNvSpPr/>
          <p:nvPr/>
        </p:nvSpPr>
        <p:spPr>
          <a:xfrm>
            <a:off x="4143372" y="2643182"/>
            <a:ext cx="285752" cy="285752"/>
          </a:xfrm>
          <a:prstGeom prst="ellipse">
            <a:avLst/>
          </a:prstGeom>
          <a:solidFill>
            <a:schemeClr val="accent1">
              <a:alpha val="41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11 - Τίτλος"/>
          <p:cNvSpPr>
            <a:spLocks noGrp="1"/>
          </p:cNvSpPr>
          <p:nvPr>
            <p:ph type="title"/>
          </p:nvPr>
        </p:nvSpPr>
        <p:spPr>
          <a:xfrm>
            <a:off x="-142908" y="142852"/>
            <a:ext cx="2500330" cy="1357322"/>
          </a:xfrm>
        </p:spPr>
        <p:txBody>
          <a:bodyPr/>
          <a:lstStyle/>
          <a:p>
            <a:r>
              <a:rPr lang="el-GR" sz="4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Τα 20 αμινοξέα</a:t>
            </a:r>
            <a:endParaRPr lang="el-GR" sz="42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7 - Εικόνα" descr="makeaa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71472" y="2143116"/>
            <a:ext cx="1143000" cy="952500"/>
          </a:xfrm>
          <a:prstGeom prst="rect">
            <a:avLst/>
          </a:prstGeom>
        </p:spPr>
      </p:pic>
      <p:pic>
        <p:nvPicPr>
          <p:cNvPr id="14" name="13 - Εικόνα" descr="Αμινοξέα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483768" y="116632"/>
            <a:ext cx="6444379" cy="4032448"/>
          </a:xfrm>
          <a:prstGeom prst="rect">
            <a:avLst/>
          </a:prstGeom>
        </p:spPr>
      </p:pic>
      <p:pic>
        <p:nvPicPr>
          <p:cNvPr id="15" name="14 - Εικόνα" descr="702px-AminoAcidball.svg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923928" y="4005064"/>
            <a:ext cx="3786119" cy="2696666"/>
          </a:xfrm>
          <a:prstGeom prst="rect">
            <a:avLst/>
          </a:prstGeom>
        </p:spPr>
      </p:pic>
      <p:sp>
        <p:nvSpPr>
          <p:cNvPr id="19" name="18 - TextBox"/>
          <p:cNvSpPr txBox="1"/>
          <p:nvPr/>
        </p:nvSpPr>
        <p:spPr>
          <a:xfrm>
            <a:off x="2267744" y="6597352"/>
            <a:ext cx="56886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200" dirty="0" smtClean="0">
                <a:latin typeface="+mn-lt"/>
              </a:rPr>
              <a:t>Πηγή: </a:t>
            </a:r>
            <a:r>
              <a:rPr lang="en-US" sz="1200" dirty="0" smtClean="0">
                <a:latin typeface="+mn-lt"/>
                <a:hlinkClick r:id="rId7"/>
              </a:rPr>
              <a:t>http://el.wikipedia.org/wiki/</a:t>
            </a:r>
            <a:r>
              <a:rPr lang="el-GR" sz="1200" dirty="0" smtClean="0">
                <a:latin typeface="+mn-lt"/>
                <a:hlinkClick r:id="rId7"/>
              </a:rPr>
              <a:t>Αμινοξέα</a:t>
            </a:r>
            <a:r>
              <a:rPr lang="el-GR" sz="1200" dirty="0" smtClean="0">
                <a:latin typeface="+mn-lt"/>
              </a:rPr>
              <a:t> </a:t>
            </a:r>
            <a:endParaRPr lang="el-GR" sz="1200" dirty="0">
              <a:latin typeface="+mn-lt"/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Πως συνδέονται τα αμινοξέα </a:t>
            </a:r>
            <a:r>
              <a:rPr lang="el-GR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για να σχηματίσουν πεπτίδια (και πρωτεΐνες)</a:t>
            </a:r>
            <a:r>
              <a:rPr lang="el-GR" sz="4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…</a:t>
            </a:r>
            <a:endParaRPr lang="fr-CA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6 - Θέση περιεχομένου"/>
          <p:cNvSpPr>
            <a:spLocks noGrp="1"/>
          </p:cNvSpPr>
          <p:nvPr>
            <p:ph idx="1"/>
          </p:nvPr>
        </p:nvSpPr>
        <p:spPr>
          <a:xfrm>
            <a:off x="457200" y="1689119"/>
            <a:ext cx="7686700" cy="4954591"/>
          </a:xfrm>
        </p:spPr>
        <p:txBody>
          <a:bodyPr/>
          <a:lstStyle/>
          <a:p>
            <a:r>
              <a:rPr lang="el-GR" sz="2400" dirty="0" smtClean="0"/>
              <a:t>Για να συνδεθούν δύο αμινοξέα, αντιδρά η </a:t>
            </a:r>
            <a:r>
              <a:rPr lang="el-GR" sz="2400" dirty="0" err="1" smtClean="0"/>
              <a:t>καρβοξυλομάδα</a:t>
            </a:r>
            <a:r>
              <a:rPr lang="el-GR" sz="2400" dirty="0" smtClean="0"/>
              <a:t> του ενός με την </a:t>
            </a:r>
            <a:r>
              <a:rPr lang="el-GR" sz="2400" dirty="0" err="1" smtClean="0"/>
              <a:t>αμινομάδα</a:t>
            </a:r>
            <a:r>
              <a:rPr lang="el-GR" sz="2400" dirty="0" smtClean="0"/>
              <a:t> του επόμενου με </a:t>
            </a:r>
            <a:r>
              <a:rPr lang="el-GR" sz="24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απόσπαση Η2Ο</a:t>
            </a:r>
            <a:r>
              <a:rPr lang="el-GR" sz="2400" dirty="0" smtClean="0"/>
              <a:t>…</a:t>
            </a:r>
          </a:p>
          <a:p>
            <a:endParaRPr lang="el-GR" sz="2400" dirty="0" smtClean="0"/>
          </a:p>
          <a:p>
            <a:endParaRPr lang="el-GR" sz="2400" dirty="0" smtClean="0"/>
          </a:p>
          <a:p>
            <a:endParaRPr lang="el-GR" sz="2400" dirty="0" smtClean="0"/>
          </a:p>
          <a:p>
            <a:endParaRPr lang="el-GR" sz="2400" dirty="0" smtClean="0"/>
          </a:p>
        </p:txBody>
      </p:sp>
      <p:sp>
        <p:nvSpPr>
          <p:cNvPr id="5" name="4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FB2E8C5-EB93-45D5-9F43-F55E4DD47B95}" type="slidenum">
              <a:rPr lang="fr-CA" smtClean="0"/>
              <a:pPr>
                <a:defRPr/>
              </a:pPr>
              <a:t>7</a:t>
            </a:fld>
            <a:endParaRPr lang="fr-CA"/>
          </a:p>
        </p:txBody>
      </p:sp>
      <p:sp>
        <p:nvSpPr>
          <p:cNvPr id="8" name="7 - Δεξιό άγκιστρο"/>
          <p:cNvSpPr/>
          <p:nvPr/>
        </p:nvSpPr>
        <p:spPr>
          <a:xfrm>
            <a:off x="7643834" y="1714488"/>
            <a:ext cx="857256" cy="1143008"/>
          </a:xfrm>
          <a:prstGeom prst="rightBrace">
            <a:avLst>
              <a:gd name="adj1" fmla="val 17193"/>
              <a:gd name="adj2" fmla="val 74210"/>
            </a:avLst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grpSp>
        <p:nvGrpSpPr>
          <p:cNvPr id="20" name="19 - Ομάδα"/>
          <p:cNvGrpSpPr/>
          <p:nvPr/>
        </p:nvGrpSpPr>
        <p:grpSpPr>
          <a:xfrm>
            <a:off x="3428992" y="3286124"/>
            <a:ext cx="2500330" cy="1285884"/>
            <a:chOff x="5814722" y="3714752"/>
            <a:chExt cx="3114996" cy="1643074"/>
          </a:xfrm>
        </p:grpSpPr>
        <p:cxnSp>
          <p:nvCxnSpPr>
            <p:cNvPr id="21" name="20 - Ευθεία γραμμή σύνδεσης"/>
            <p:cNvCxnSpPr>
              <a:stCxn id="29" idx="0"/>
            </p:cNvCxnSpPr>
            <p:nvPr/>
          </p:nvCxnSpPr>
          <p:spPr>
            <a:xfrm rot="5400000" flipH="1" flipV="1">
              <a:off x="7189011" y="3964785"/>
              <a:ext cx="357190" cy="0"/>
            </a:xfrm>
            <a:prstGeom prst="line">
              <a:avLst/>
            </a:prstGeom>
            <a:effectLst>
              <a:glow rad="101600">
                <a:schemeClr val="accent4">
                  <a:satMod val="175000"/>
                  <a:alpha val="40000"/>
                </a:schemeClr>
              </a:glow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2" name="21 - Ευθεία γραμμή σύνδεσης"/>
            <p:cNvCxnSpPr>
              <a:stCxn id="29" idx="6"/>
            </p:cNvCxnSpPr>
            <p:nvPr/>
          </p:nvCxnSpPr>
          <p:spPr>
            <a:xfrm>
              <a:off x="7653358" y="4393413"/>
              <a:ext cx="500066" cy="0"/>
            </a:xfrm>
            <a:prstGeom prst="line">
              <a:avLst/>
            </a:prstGeom>
            <a:effectLst>
              <a:glow rad="101600">
                <a:schemeClr val="accent4">
                  <a:satMod val="175000"/>
                  <a:alpha val="40000"/>
                </a:schemeClr>
              </a:glow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3" name="22 - Ευθεία γραμμή σύνδεσης"/>
            <p:cNvCxnSpPr>
              <a:stCxn id="29" idx="4"/>
            </p:cNvCxnSpPr>
            <p:nvPr/>
          </p:nvCxnSpPr>
          <p:spPr>
            <a:xfrm rot="5400000">
              <a:off x="7224730" y="4786322"/>
              <a:ext cx="285752" cy="0"/>
            </a:xfrm>
            <a:prstGeom prst="line">
              <a:avLst/>
            </a:prstGeom>
            <a:effectLst>
              <a:glow rad="101600">
                <a:schemeClr val="accent4">
                  <a:satMod val="175000"/>
                  <a:alpha val="40000"/>
                </a:schemeClr>
              </a:glow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4" name="23 - Ευθεία γραμμή σύνδεσης"/>
            <p:cNvCxnSpPr>
              <a:stCxn id="29" idx="2"/>
            </p:cNvCxnSpPr>
            <p:nvPr/>
          </p:nvCxnSpPr>
          <p:spPr>
            <a:xfrm rot="10800000">
              <a:off x="6581788" y="4393413"/>
              <a:ext cx="500066" cy="0"/>
            </a:xfrm>
            <a:prstGeom prst="line">
              <a:avLst/>
            </a:prstGeom>
            <a:effectLst>
              <a:glow rad="101600">
                <a:schemeClr val="accent4">
                  <a:satMod val="175000"/>
                  <a:alpha val="40000"/>
                </a:schemeClr>
              </a:glow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sp>
          <p:nvSpPr>
            <p:cNvPr id="25" name="24 - Έλλειψη"/>
            <p:cNvSpPr/>
            <p:nvPr/>
          </p:nvSpPr>
          <p:spPr>
            <a:xfrm>
              <a:off x="7153292" y="3714752"/>
              <a:ext cx="500066" cy="500066"/>
            </a:xfrm>
            <a:prstGeom prst="ellipse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H</a:t>
              </a:r>
              <a:endParaRPr lang="el-GR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6" name="25 - Έλλειψη"/>
            <p:cNvSpPr/>
            <p:nvPr/>
          </p:nvSpPr>
          <p:spPr>
            <a:xfrm>
              <a:off x="7439044" y="4214818"/>
              <a:ext cx="1490674" cy="357190"/>
            </a:xfrm>
            <a:prstGeom prst="ellipse">
              <a:avLst/>
            </a:pr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COOH</a:t>
              </a:r>
              <a:endParaRPr lang="el-GR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7" name="26 - Έλλειψη"/>
            <p:cNvSpPr/>
            <p:nvPr/>
          </p:nvSpPr>
          <p:spPr>
            <a:xfrm>
              <a:off x="5814722" y="4143380"/>
              <a:ext cx="1338570" cy="392909"/>
            </a:xfrm>
            <a:prstGeom prst="ellipse">
              <a:avLst/>
            </a:prstGeom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l-GR" sz="16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Η-</a:t>
              </a:r>
              <a:r>
                <a:rPr lang="en-US" sz="16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NH</a:t>
              </a:r>
              <a:endParaRPr lang="el-GR" sz="1600" b="1" baseline="-25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8" name="27 - Έλλειψη"/>
            <p:cNvSpPr/>
            <p:nvPr/>
          </p:nvSpPr>
          <p:spPr>
            <a:xfrm>
              <a:off x="7143768" y="4572008"/>
              <a:ext cx="428628" cy="785818"/>
            </a:xfrm>
            <a:prstGeom prst="ellipse">
              <a:avLst/>
            </a:prstGeom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R</a:t>
              </a:r>
              <a:endParaRPr lang="el-GR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9" name="28 - Έλλειψη"/>
            <p:cNvSpPr/>
            <p:nvPr/>
          </p:nvSpPr>
          <p:spPr>
            <a:xfrm>
              <a:off x="7081854" y="4143380"/>
              <a:ext cx="571504" cy="500066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C</a:t>
              </a:r>
              <a:endParaRPr lang="el-GR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31" name="30 - Ομάδα"/>
          <p:cNvGrpSpPr/>
          <p:nvPr/>
        </p:nvGrpSpPr>
        <p:grpSpPr>
          <a:xfrm>
            <a:off x="1071539" y="3071810"/>
            <a:ext cx="2339535" cy="1285884"/>
            <a:chOff x="714348" y="3071810"/>
            <a:chExt cx="2339535" cy="1285884"/>
          </a:xfrm>
        </p:grpSpPr>
        <p:grpSp>
          <p:nvGrpSpPr>
            <p:cNvPr id="19" name="18 - Ομάδα"/>
            <p:cNvGrpSpPr/>
            <p:nvPr/>
          </p:nvGrpSpPr>
          <p:grpSpPr>
            <a:xfrm>
              <a:off x="714348" y="3071810"/>
              <a:ext cx="2339535" cy="1285884"/>
              <a:chOff x="6081722" y="3714752"/>
              <a:chExt cx="2914672" cy="1643074"/>
            </a:xfrm>
          </p:grpSpPr>
          <p:cxnSp>
            <p:nvCxnSpPr>
              <p:cNvPr id="10" name="9 - Ευθεία γραμμή σύνδεσης"/>
              <p:cNvCxnSpPr>
                <a:stCxn id="18" idx="0"/>
              </p:cNvCxnSpPr>
              <p:nvPr/>
            </p:nvCxnSpPr>
            <p:spPr>
              <a:xfrm rot="5400000" flipH="1" flipV="1">
                <a:off x="7189011" y="3964785"/>
                <a:ext cx="357190" cy="0"/>
              </a:xfrm>
              <a:prstGeom prst="line">
                <a:avLst/>
              </a:prstGeom>
              <a:effectLst>
                <a:glow rad="101600">
                  <a:schemeClr val="accent4">
                    <a:satMod val="175000"/>
                    <a:alpha val="40000"/>
                  </a:schemeClr>
                </a:glow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  <p:style>
              <a:lnRef idx="2">
                <a:schemeClr val="accent2"/>
              </a:lnRef>
              <a:fillRef idx="0">
                <a:schemeClr val="accent2"/>
              </a:fillRef>
              <a:effectRef idx="1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11" name="10 - Ευθεία γραμμή σύνδεσης"/>
              <p:cNvCxnSpPr>
                <a:stCxn id="18" idx="6"/>
              </p:cNvCxnSpPr>
              <p:nvPr/>
            </p:nvCxnSpPr>
            <p:spPr>
              <a:xfrm>
                <a:off x="7653358" y="4393413"/>
                <a:ext cx="500066" cy="0"/>
              </a:xfrm>
              <a:prstGeom prst="line">
                <a:avLst/>
              </a:prstGeom>
              <a:effectLst>
                <a:glow rad="101600">
                  <a:schemeClr val="accent4">
                    <a:satMod val="175000"/>
                    <a:alpha val="40000"/>
                  </a:schemeClr>
                </a:glow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  <p:style>
              <a:lnRef idx="2">
                <a:schemeClr val="accent2"/>
              </a:lnRef>
              <a:fillRef idx="0">
                <a:schemeClr val="accent2"/>
              </a:fillRef>
              <a:effectRef idx="1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12" name="11 - Ευθεία γραμμή σύνδεσης"/>
              <p:cNvCxnSpPr>
                <a:stCxn id="18" idx="4"/>
              </p:cNvCxnSpPr>
              <p:nvPr/>
            </p:nvCxnSpPr>
            <p:spPr>
              <a:xfrm rot="5400000">
                <a:off x="7224730" y="4786322"/>
                <a:ext cx="285752" cy="0"/>
              </a:xfrm>
              <a:prstGeom prst="line">
                <a:avLst/>
              </a:prstGeom>
              <a:effectLst>
                <a:glow rad="101600">
                  <a:schemeClr val="accent4">
                    <a:satMod val="175000"/>
                    <a:alpha val="40000"/>
                  </a:schemeClr>
                </a:glow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  <p:style>
              <a:lnRef idx="2">
                <a:schemeClr val="accent2"/>
              </a:lnRef>
              <a:fillRef idx="0">
                <a:schemeClr val="accent2"/>
              </a:fillRef>
              <a:effectRef idx="1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13" name="12 - Ευθεία γραμμή σύνδεσης"/>
              <p:cNvCxnSpPr>
                <a:stCxn id="18" idx="2"/>
              </p:cNvCxnSpPr>
              <p:nvPr/>
            </p:nvCxnSpPr>
            <p:spPr>
              <a:xfrm rot="10800000">
                <a:off x="6581788" y="4393413"/>
                <a:ext cx="500066" cy="0"/>
              </a:xfrm>
              <a:prstGeom prst="line">
                <a:avLst/>
              </a:prstGeom>
              <a:effectLst>
                <a:glow rad="101600">
                  <a:schemeClr val="accent4">
                    <a:satMod val="175000"/>
                    <a:alpha val="40000"/>
                  </a:schemeClr>
                </a:glow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  <p:style>
              <a:lnRef idx="2">
                <a:schemeClr val="accent2"/>
              </a:lnRef>
              <a:fillRef idx="0">
                <a:schemeClr val="accent2"/>
              </a:fillRef>
              <a:effectRef idx="1">
                <a:schemeClr val="accent2"/>
              </a:effectRef>
              <a:fontRef idx="minor">
                <a:schemeClr val="tx1"/>
              </a:fontRef>
            </p:style>
          </p:cxnSp>
          <p:sp>
            <p:nvSpPr>
              <p:cNvPr id="14" name="13 - Έλλειψη"/>
              <p:cNvSpPr/>
              <p:nvPr/>
            </p:nvSpPr>
            <p:spPr>
              <a:xfrm>
                <a:off x="7153292" y="3714752"/>
                <a:ext cx="500066" cy="500066"/>
              </a:xfrm>
              <a:prstGeom prst="ellipse">
                <a:avLst/>
              </a:prstGeom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000" b="1" dirty="0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H</a:t>
                </a:r>
                <a:endParaRPr lang="el-GR" sz="20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5" name="14 - Έλλειψη"/>
              <p:cNvSpPr/>
              <p:nvPr/>
            </p:nvSpPr>
            <p:spPr>
              <a:xfrm>
                <a:off x="7505720" y="3988598"/>
                <a:ext cx="1490674" cy="869162"/>
              </a:xfrm>
              <a:prstGeom prst="ellipse">
                <a:avLst/>
              </a:prstGeom>
            </p:spPr>
            <p:style>
              <a:lnRef idx="1">
                <a:schemeClr val="accent3"/>
              </a:lnRef>
              <a:fillRef idx="3">
                <a:schemeClr val="accent3"/>
              </a:fillRef>
              <a:effectRef idx="2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l-GR" sz="16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  <a:p>
                <a:pPr algn="ctr"/>
                <a:r>
                  <a:rPr lang="en-US" sz="1600" b="1" dirty="0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C</a:t>
                </a:r>
                <a:r>
                  <a:rPr lang="el-GR" sz="1600" b="1" dirty="0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-</a:t>
                </a:r>
                <a:r>
                  <a:rPr lang="en-US" sz="1600" b="1" dirty="0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OH</a:t>
                </a:r>
                <a:endParaRPr lang="el-GR" sz="16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6" name="15 - Έλλειψη"/>
              <p:cNvSpPr/>
              <p:nvPr/>
            </p:nvSpPr>
            <p:spPr>
              <a:xfrm>
                <a:off x="6081722" y="4143380"/>
                <a:ext cx="1071570" cy="357190"/>
              </a:xfrm>
              <a:prstGeom prst="ellipse">
                <a:avLst/>
              </a:prstGeom>
            </p:spPr>
            <p:style>
              <a:lnRef idx="1">
                <a:schemeClr val="accent6"/>
              </a:lnRef>
              <a:fillRef idx="3">
                <a:schemeClr val="accent6"/>
              </a:fillRef>
              <a:effectRef idx="2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b="1" dirty="0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NH</a:t>
                </a:r>
                <a:r>
                  <a:rPr lang="en-US" sz="1600" b="1" baseline="-25000" dirty="0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2</a:t>
                </a:r>
                <a:endParaRPr lang="el-GR" sz="1600" b="1" baseline="-250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7" name="16 - Έλλειψη"/>
              <p:cNvSpPr/>
              <p:nvPr/>
            </p:nvSpPr>
            <p:spPr>
              <a:xfrm>
                <a:off x="7143768" y="4572008"/>
                <a:ext cx="428628" cy="785818"/>
              </a:xfrm>
              <a:prstGeom prst="ellipse">
                <a:avLst/>
              </a:prstGeom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b="1" dirty="0">
                    <a:solidFill>
                      <a:srgbClr val="FFC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R</a:t>
                </a:r>
                <a:endParaRPr lang="el-GR" sz="2800" b="1" dirty="0"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8" name="17 - Έλλειψη"/>
              <p:cNvSpPr/>
              <p:nvPr/>
            </p:nvSpPr>
            <p:spPr>
              <a:xfrm>
                <a:off x="7081854" y="4143380"/>
                <a:ext cx="571504" cy="500066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b="1" dirty="0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C</a:t>
                </a:r>
                <a:endParaRPr lang="el-GR" sz="28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p:grpSp>
        <p:sp>
          <p:nvSpPr>
            <p:cNvPr id="30" name="29 - TextBox"/>
            <p:cNvSpPr txBox="1"/>
            <p:nvPr/>
          </p:nvSpPr>
          <p:spPr>
            <a:xfrm rot="16200000">
              <a:off x="1994734" y="3310258"/>
              <a:ext cx="52969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l-GR" sz="16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</a:rPr>
                <a:t>=Ο</a:t>
              </a:r>
              <a:endParaRPr lang="el-GR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endParaRPr>
            </a:p>
          </p:txBody>
        </p:sp>
      </p:grpSp>
      <p:sp>
        <p:nvSpPr>
          <p:cNvPr id="32" name="31 - Στρογγυλεμένο ορθογώνιο"/>
          <p:cNvSpPr/>
          <p:nvPr/>
        </p:nvSpPr>
        <p:spPr>
          <a:xfrm>
            <a:off x="2714613" y="3571876"/>
            <a:ext cx="1214446" cy="357190"/>
          </a:xfrm>
          <a:prstGeom prst="roundRect">
            <a:avLst/>
          </a:prstGeom>
          <a:noFill/>
          <a:ln>
            <a:prstDash val="sys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33" name="32 - TextBox"/>
          <p:cNvSpPr txBox="1"/>
          <p:nvPr/>
        </p:nvSpPr>
        <p:spPr>
          <a:xfrm>
            <a:off x="3143241" y="3538839"/>
            <a:ext cx="4286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+</a:t>
            </a:r>
            <a:endParaRPr lang="el-GR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34" name="33 - TextBox"/>
          <p:cNvSpPr txBox="1"/>
          <p:nvPr/>
        </p:nvSpPr>
        <p:spPr>
          <a:xfrm>
            <a:off x="8584567" y="1071546"/>
            <a:ext cx="416589" cy="2500330"/>
          </a:xfrm>
          <a:prstGeom prst="rect">
            <a:avLst/>
          </a:prstGeom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wordArtVert" wrap="square" rtlCol="0">
            <a:spAutoFit/>
          </a:bodyPr>
          <a:lstStyle/>
          <a:p>
            <a:r>
              <a:rPr lang="el-GR" sz="1400" dirty="0" smtClean="0"/>
              <a:t>Συμπύκνωση</a:t>
            </a:r>
            <a:endParaRPr lang="el-GR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Πως συνδέονται τα αμινοξέα </a:t>
            </a:r>
            <a:r>
              <a:rPr lang="el-GR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για να σχηματίσουν πεπτίδια (και πρωτεΐνες)</a:t>
            </a:r>
            <a:r>
              <a:rPr lang="el-GR" sz="4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…</a:t>
            </a:r>
            <a:endParaRPr lang="fr-CA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6 - Θέση περιεχομένου"/>
          <p:cNvSpPr>
            <a:spLocks noGrp="1"/>
          </p:cNvSpPr>
          <p:nvPr>
            <p:ph idx="1"/>
          </p:nvPr>
        </p:nvSpPr>
        <p:spPr>
          <a:xfrm>
            <a:off x="457200" y="1689119"/>
            <a:ext cx="7686700" cy="4383087"/>
          </a:xfrm>
        </p:spPr>
        <p:txBody>
          <a:bodyPr/>
          <a:lstStyle/>
          <a:p>
            <a:r>
              <a:rPr lang="el-GR" sz="2400" dirty="0" smtClean="0"/>
              <a:t>Για να συνδεθούν δύο αμινοξέα, αντιδρά η </a:t>
            </a:r>
            <a:r>
              <a:rPr lang="el-GR" sz="2400" dirty="0" err="1" smtClean="0"/>
              <a:t>καρβοξυλομάδα</a:t>
            </a:r>
            <a:r>
              <a:rPr lang="el-GR" sz="2400" dirty="0" smtClean="0"/>
              <a:t> του ενός με την </a:t>
            </a:r>
            <a:r>
              <a:rPr lang="el-GR" sz="2400" dirty="0" err="1" smtClean="0"/>
              <a:t>αμινομάδα</a:t>
            </a:r>
            <a:r>
              <a:rPr lang="el-GR" sz="2400" dirty="0" smtClean="0"/>
              <a:t> του επόμενου με </a:t>
            </a:r>
            <a:r>
              <a:rPr lang="el-GR" sz="24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απόσπαση Η2Ο</a:t>
            </a:r>
            <a:r>
              <a:rPr lang="el-GR" sz="2400" dirty="0" smtClean="0"/>
              <a:t>…</a:t>
            </a:r>
          </a:p>
          <a:p>
            <a:endParaRPr lang="el-GR" sz="2400" dirty="0" smtClean="0"/>
          </a:p>
          <a:p>
            <a:endParaRPr lang="el-GR" sz="2400" dirty="0" smtClean="0"/>
          </a:p>
          <a:p>
            <a:endParaRPr lang="el-GR" sz="2400" dirty="0" smtClean="0"/>
          </a:p>
          <a:p>
            <a:endParaRPr lang="el-GR" sz="2400" dirty="0" smtClean="0"/>
          </a:p>
          <a:p>
            <a:endParaRPr lang="el-GR" sz="2400" dirty="0" smtClean="0"/>
          </a:p>
          <a:p>
            <a:r>
              <a:rPr lang="el-GR" sz="2400" dirty="0" smtClean="0"/>
              <a:t>Ο δεσμός που σχηματίζεται ονομάζεται </a:t>
            </a:r>
            <a:r>
              <a:rPr lang="el-GR" sz="2400" dirty="0" err="1" smtClean="0"/>
              <a:t>πεπτιδικός</a:t>
            </a:r>
            <a:r>
              <a:rPr lang="el-GR" sz="2400" dirty="0" smtClean="0"/>
              <a:t>…</a:t>
            </a:r>
          </a:p>
          <a:p>
            <a:r>
              <a:rPr lang="el-GR" sz="2400" dirty="0" smtClean="0"/>
              <a:t>… έτσι παράγεται ένα </a:t>
            </a:r>
            <a:r>
              <a:rPr lang="el-GR" sz="24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διπεπτίδιο</a:t>
            </a:r>
            <a:r>
              <a:rPr lang="el-GR" sz="2400" dirty="0" smtClean="0"/>
              <a:t>…</a:t>
            </a:r>
            <a:endParaRPr lang="el-GR" sz="2400" dirty="0"/>
          </a:p>
        </p:txBody>
      </p:sp>
      <p:sp>
        <p:nvSpPr>
          <p:cNvPr id="5" name="4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FB2E8C5-EB93-45D5-9F43-F55E4DD47B95}" type="slidenum">
              <a:rPr lang="fr-CA" smtClean="0"/>
              <a:pPr>
                <a:defRPr/>
              </a:pPr>
              <a:t>8</a:t>
            </a:fld>
            <a:endParaRPr lang="fr-CA" dirty="0"/>
          </a:p>
        </p:txBody>
      </p:sp>
      <p:sp>
        <p:nvSpPr>
          <p:cNvPr id="8" name="7 - Δεξιό άγκιστρο"/>
          <p:cNvSpPr/>
          <p:nvPr/>
        </p:nvSpPr>
        <p:spPr>
          <a:xfrm>
            <a:off x="7643834" y="1714488"/>
            <a:ext cx="857256" cy="1143008"/>
          </a:xfrm>
          <a:prstGeom prst="rightBrace">
            <a:avLst>
              <a:gd name="adj1" fmla="val 17193"/>
              <a:gd name="adj2" fmla="val 74210"/>
            </a:avLst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9" name="8 - Στρογγυλεμένο ορθογώνιο"/>
          <p:cNvSpPr/>
          <p:nvPr/>
        </p:nvSpPr>
        <p:spPr>
          <a:xfrm>
            <a:off x="7358082" y="5072074"/>
            <a:ext cx="1643042" cy="428628"/>
          </a:xfrm>
          <a:prstGeom prst="round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l-GR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=</a:t>
            </a:r>
            <a:r>
              <a:rPr lang="el-GR" sz="1600" dirty="0" smtClean="0"/>
              <a:t> </a:t>
            </a:r>
            <a:r>
              <a:rPr lang="el-GR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ομοιοπολικός</a:t>
            </a:r>
            <a:endParaRPr lang="el-GR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3" name="30 - Ομάδα"/>
          <p:cNvGrpSpPr/>
          <p:nvPr/>
        </p:nvGrpSpPr>
        <p:grpSpPr>
          <a:xfrm>
            <a:off x="1071538" y="3071810"/>
            <a:ext cx="2339535" cy="1285884"/>
            <a:chOff x="714348" y="3071810"/>
            <a:chExt cx="2339535" cy="1285884"/>
          </a:xfrm>
        </p:grpSpPr>
        <p:grpSp>
          <p:nvGrpSpPr>
            <p:cNvPr id="4" name="18 - Ομάδα"/>
            <p:cNvGrpSpPr/>
            <p:nvPr/>
          </p:nvGrpSpPr>
          <p:grpSpPr>
            <a:xfrm>
              <a:off x="714348" y="3071810"/>
              <a:ext cx="2339535" cy="1285884"/>
              <a:chOff x="6081722" y="3714752"/>
              <a:chExt cx="2914672" cy="1643074"/>
            </a:xfrm>
          </p:grpSpPr>
          <p:cxnSp>
            <p:nvCxnSpPr>
              <p:cNvPr id="10" name="9 - Ευθεία γραμμή σύνδεσης"/>
              <p:cNvCxnSpPr>
                <a:stCxn id="18" idx="0"/>
              </p:cNvCxnSpPr>
              <p:nvPr/>
            </p:nvCxnSpPr>
            <p:spPr>
              <a:xfrm rot="5400000" flipH="1" flipV="1">
                <a:off x="7189011" y="3964785"/>
                <a:ext cx="357190" cy="0"/>
              </a:xfrm>
              <a:prstGeom prst="line">
                <a:avLst/>
              </a:prstGeom>
              <a:effectLst>
                <a:glow rad="101600">
                  <a:schemeClr val="accent4">
                    <a:satMod val="175000"/>
                    <a:alpha val="40000"/>
                  </a:schemeClr>
                </a:glow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  <p:style>
              <a:lnRef idx="2">
                <a:schemeClr val="accent2"/>
              </a:lnRef>
              <a:fillRef idx="0">
                <a:schemeClr val="accent2"/>
              </a:fillRef>
              <a:effectRef idx="1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11" name="10 - Ευθεία γραμμή σύνδεσης"/>
              <p:cNvCxnSpPr>
                <a:stCxn id="18" idx="6"/>
              </p:cNvCxnSpPr>
              <p:nvPr/>
            </p:nvCxnSpPr>
            <p:spPr>
              <a:xfrm>
                <a:off x="7653358" y="4393413"/>
                <a:ext cx="500066" cy="0"/>
              </a:xfrm>
              <a:prstGeom prst="line">
                <a:avLst/>
              </a:prstGeom>
              <a:effectLst>
                <a:glow rad="101600">
                  <a:schemeClr val="accent4">
                    <a:satMod val="175000"/>
                    <a:alpha val="40000"/>
                  </a:schemeClr>
                </a:glow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  <p:style>
              <a:lnRef idx="2">
                <a:schemeClr val="accent2"/>
              </a:lnRef>
              <a:fillRef idx="0">
                <a:schemeClr val="accent2"/>
              </a:fillRef>
              <a:effectRef idx="1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12" name="11 - Ευθεία γραμμή σύνδεσης"/>
              <p:cNvCxnSpPr>
                <a:stCxn id="18" idx="4"/>
              </p:cNvCxnSpPr>
              <p:nvPr/>
            </p:nvCxnSpPr>
            <p:spPr>
              <a:xfrm rot="5400000">
                <a:off x="7224730" y="4786322"/>
                <a:ext cx="285752" cy="0"/>
              </a:xfrm>
              <a:prstGeom prst="line">
                <a:avLst/>
              </a:prstGeom>
              <a:effectLst>
                <a:glow rad="101600">
                  <a:schemeClr val="accent4">
                    <a:satMod val="175000"/>
                    <a:alpha val="40000"/>
                  </a:schemeClr>
                </a:glow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  <p:style>
              <a:lnRef idx="2">
                <a:schemeClr val="accent2"/>
              </a:lnRef>
              <a:fillRef idx="0">
                <a:schemeClr val="accent2"/>
              </a:fillRef>
              <a:effectRef idx="1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13" name="12 - Ευθεία γραμμή σύνδεσης"/>
              <p:cNvCxnSpPr>
                <a:stCxn id="18" idx="2"/>
              </p:cNvCxnSpPr>
              <p:nvPr/>
            </p:nvCxnSpPr>
            <p:spPr>
              <a:xfrm rot="10800000">
                <a:off x="6581788" y="4393413"/>
                <a:ext cx="500066" cy="0"/>
              </a:xfrm>
              <a:prstGeom prst="line">
                <a:avLst/>
              </a:prstGeom>
              <a:effectLst>
                <a:glow rad="101600">
                  <a:schemeClr val="accent4">
                    <a:satMod val="175000"/>
                    <a:alpha val="40000"/>
                  </a:schemeClr>
                </a:glow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  <p:style>
              <a:lnRef idx="2">
                <a:schemeClr val="accent2"/>
              </a:lnRef>
              <a:fillRef idx="0">
                <a:schemeClr val="accent2"/>
              </a:fillRef>
              <a:effectRef idx="1">
                <a:schemeClr val="accent2"/>
              </a:effectRef>
              <a:fontRef idx="minor">
                <a:schemeClr val="tx1"/>
              </a:fontRef>
            </p:style>
          </p:cxnSp>
          <p:sp>
            <p:nvSpPr>
              <p:cNvPr id="14" name="13 - Έλλειψη"/>
              <p:cNvSpPr/>
              <p:nvPr/>
            </p:nvSpPr>
            <p:spPr>
              <a:xfrm>
                <a:off x="7153292" y="3714752"/>
                <a:ext cx="500066" cy="500066"/>
              </a:xfrm>
              <a:prstGeom prst="ellipse">
                <a:avLst/>
              </a:prstGeom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000" b="1" dirty="0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H</a:t>
                </a:r>
                <a:endParaRPr lang="el-GR" sz="20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5" name="14 - Έλλειψη"/>
              <p:cNvSpPr/>
              <p:nvPr/>
            </p:nvSpPr>
            <p:spPr>
              <a:xfrm>
                <a:off x="7505720" y="3988598"/>
                <a:ext cx="1490674" cy="869162"/>
              </a:xfrm>
              <a:prstGeom prst="ellipse">
                <a:avLst/>
              </a:prstGeom>
            </p:spPr>
            <p:style>
              <a:lnRef idx="1">
                <a:schemeClr val="accent3"/>
              </a:lnRef>
              <a:fillRef idx="3">
                <a:schemeClr val="accent3"/>
              </a:fillRef>
              <a:effectRef idx="2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l-GR" sz="16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  <a:p>
                <a:pPr algn="ctr"/>
                <a:r>
                  <a:rPr lang="en-US" sz="1600" b="1" dirty="0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C</a:t>
                </a:r>
                <a:endParaRPr lang="el-GR" sz="16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6" name="15 - Έλλειψη"/>
              <p:cNvSpPr/>
              <p:nvPr/>
            </p:nvSpPr>
            <p:spPr>
              <a:xfrm>
                <a:off x="6081722" y="4143380"/>
                <a:ext cx="1071570" cy="357190"/>
              </a:xfrm>
              <a:prstGeom prst="ellipse">
                <a:avLst/>
              </a:prstGeom>
            </p:spPr>
            <p:style>
              <a:lnRef idx="1">
                <a:schemeClr val="accent6"/>
              </a:lnRef>
              <a:fillRef idx="3">
                <a:schemeClr val="accent6"/>
              </a:fillRef>
              <a:effectRef idx="2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b="1" dirty="0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NH</a:t>
                </a:r>
                <a:r>
                  <a:rPr lang="en-US" sz="1600" b="1" baseline="-25000" dirty="0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2</a:t>
                </a:r>
                <a:endParaRPr lang="el-GR" sz="1600" b="1" baseline="-250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7" name="16 - Έλλειψη"/>
              <p:cNvSpPr/>
              <p:nvPr/>
            </p:nvSpPr>
            <p:spPr>
              <a:xfrm>
                <a:off x="7143768" y="4572008"/>
                <a:ext cx="428628" cy="785818"/>
              </a:xfrm>
              <a:prstGeom prst="ellipse">
                <a:avLst/>
              </a:prstGeom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b="1" dirty="0">
                    <a:solidFill>
                      <a:srgbClr val="FFC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R</a:t>
                </a:r>
                <a:endParaRPr lang="el-GR" sz="2800" b="1" dirty="0"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8" name="17 - Έλλειψη"/>
              <p:cNvSpPr/>
              <p:nvPr/>
            </p:nvSpPr>
            <p:spPr>
              <a:xfrm>
                <a:off x="7081854" y="4143380"/>
                <a:ext cx="571504" cy="500066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b="1" dirty="0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C</a:t>
                </a:r>
                <a:endParaRPr lang="el-GR" sz="28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p:grpSp>
        <p:sp>
          <p:nvSpPr>
            <p:cNvPr id="30" name="29 - TextBox"/>
            <p:cNvSpPr txBox="1"/>
            <p:nvPr/>
          </p:nvSpPr>
          <p:spPr>
            <a:xfrm rot="16200000">
              <a:off x="2190413" y="3310258"/>
              <a:ext cx="52969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l-GR" sz="16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</a:rPr>
                <a:t>=Ο</a:t>
              </a:r>
              <a:endParaRPr lang="el-GR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endParaRPr>
            </a:p>
          </p:txBody>
        </p:sp>
      </p:grpSp>
      <p:grpSp>
        <p:nvGrpSpPr>
          <p:cNvPr id="2" name="19 - Ομάδα"/>
          <p:cNvGrpSpPr/>
          <p:nvPr/>
        </p:nvGrpSpPr>
        <p:grpSpPr>
          <a:xfrm>
            <a:off x="3000362" y="3214686"/>
            <a:ext cx="2214580" cy="1285884"/>
            <a:chOff x="6170720" y="3714752"/>
            <a:chExt cx="2758998" cy="1643074"/>
          </a:xfrm>
        </p:grpSpPr>
        <p:cxnSp>
          <p:nvCxnSpPr>
            <p:cNvPr id="21" name="20 - Ευθεία γραμμή σύνδεσης"/>
            <p:cNvCxnSpPr>
              <a:stCxn id="29" idx="0"/>
            </p:cNvCxnSpPr>
            <p:nvPr/>
          </p:nvCxnSpPr>
          <p:spPr>
            <a:xfrm rot="5400000" flipH="1" flipV="1">
              <a:off x="7189011" y="3964785"/>
              <a:ext cx="357190" cy="0"/>
            </a:xfrm>
            <a:prstGeom prst="line">
              <a:avLst/>
            </a:prstGeom>
            <a:effectLst>
              <a:glow rad="101600">
                <a:schemeClr val="accent4">
                  <a:satMod val="175000"/>
                  <a:alpha val="40000"/>
                </a:schemeClr>
              </a:glow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2" name="21 - Ευθεία γραμμή σύνδεσης"/>
            <p:cNvCxnSpPr>
              <a:stCxn id="29" idx="6"/>
            </p:cNvCxnSpPr>
            <p:nvPr/>
          </p:nvCxnSpPr>
          <p:spPr>
            <a:xfrm>
              <a:off x="7653358" y="4393413"/>
              <a:ext cx="500066" cy="0"/>
            </a:xfrm>
            <a:prstGeom prst="line">
              <a:avLst/>
            </a:prstGeom>
            <a:effectLst>
              <a:glow rad="101600">
                <a:schemeClr val="accent4">
                  <a:satMod val="175000"/>
                  <a:alpha val="40000"/>
                </a:schemeClr>
              </a:glow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3" name="22 - Ευθεία γραμμή σύνδεσης"/>
            <p:cNvCxnSpPr>
              <a:stCxn id="29" idx="4"/>
            </p:cNvCxnSpPr>
            <p:nvPr/>
          </p:nvCxnSpPr>
          <p:spPr>
            <a:xfrm rot="5400000">
              <a:off x="7224730" y="4786322"/>
              <a:ext cx="285752" cy="0"/>
            </a:xfrm>
            <a:prstGeom prst="line">
              <a:avLst/>
            </a:prstGeom>
            <a:effectLst>
              <a:glow rad="101600">
                <a:schemeClr val="accent4">
                  <a:satMod val="175000"/>
                  <a:alpha val="40000"/>
                </a:schemeClr>
              </a:glow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4" name="23 - Ευθεία γραμμή σύνδεσης"/>
            <p:cNvCxnSpPr>
              <a:stCxn id="29" idx="2"/>
            </p:cNvCxnSpPr>
            <p:nvPr/>
          </p:nvCxnSpPr>
          <p:spPr>
            <a:xfrm rot="10800000">
              <a:off x="6581788" y="4393413"/>
              <a:ext cx="500066" cy="0"/>
            </a:xfrm>
            <a:prstGeom prst="line">
              <a:avLst/>
            </a:prstGeom>
            <a:effectLst>
              <a:glow rad="101600">
                <a:schemeClr val="accent4">
                  <a:satMod val="175000"/>
                  <a:alpha val="40000"/>
                </a:schemeClr>
              </a:glow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sp>
          <p:nvSpPr>
            <p:cNvPr id="25" name="24 - Έλλειψη"/>
            <p:cNvSpPr/>
            <p:nvPr/>
          </p:nvSpPr>
          <p:spPr>
            <a:xfrm>
              <a:off x="7153292" y="3714752"/>
              <a:ext cx="500066" cy="500066"/>
            </a:xfrm>
            <a:prstGeom prst="ellipse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H</a:t>
              </a:r>
              <a:endParaRPr lang="el-GR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6" name="25 - Έλλειψη"/>
            <p:cNvSpPr/>
            <p:nvPr/>
          </p:nvSpPr>
          <p:spPr>
            <a:xfrm>
              <a:off x="7439044" y="4214818"/>
              <a:ext cx="1490674" cy="357190"/>
            </a:xfrm>
            <a:prstGeom prst="ellipse">
              <a:avLst/>
            </a:pr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COOH</a:t>
              </a:r>
              <a:endParaRPr lang="el-GR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7" name="26 - Έλλειψη"/>
            <p:cNvSpPr/>
            <p:nvPr/>
          </p:nvSpPr>
          <p:spPr>
            <a:xfrm>
              <a:off x="6170720" y="4171161"/>
              <a:ext cx="982570" cy="392909"/>
            </a:xfrm>
            <a:prstGeom prst="ellipse">
              <a:avLst/>
            </a:prstGeom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NH</a:t>
              </a:r>
              <a:endParaRPr lang="el-GR" sz="1600" b="1" baseline="-25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8" name="27 - Έλλειψη"/>
            <p:cNvSpPr/>
            <p:nvPr/>
          </p:nvSpPr>
          <p:spPr>
            <a:xfrm>
              <a:off x="7143768" y="4572008"/>
              <a:ext cx="428628" cy="785818"/>
            </a:xfrm>
            <a:prstGeom prst="ellipse">
              <a:avLst/>
            </a:prstGeom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R</a:t>
              </a:r>
              <a:endParaRPr lang="el-GR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9" name="28 - Έλλειψη"/>
            <p:cNvSpPr/>
            <p:nvPr/>
          </p:nvSpPr>
          <p:spPr>
            <a:xfrm>
              <a:off x="7081854" y="4143380"/>
              <a:ext cx="571504" cy="500066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C</a:t>
              </a:r>
              <a:endParaRPr lang="el-GR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cxnSp>
        <p:nvCxnSpPr>
          <p:cNvPr id="35" name="34 - Ευθεία γραμμή σύνδεσης"/>
          <p:cNvCxnSpPr/>
          <p:nvPr/>
        </p:nvCxnSpPr>
        <p:spPr>
          <a:xfrm>
            <a:off x="2928926" y="3742314"/>
            <a:ext cx="285752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9" name="38 - Καμπύλο δεξιό βέλος"/>
          <p:cNvSpPr/>
          <p:nvPr/>
        </p:nvSpPr>
        <p:spPr>
          <a:xfrm>
            <a:off x="2786050" y="3857628"/>
            <a:ext cx="357190" cy="857256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>
              <a:solidFill>
                <a:schemeClr val="tx1"/>
              </a:solidFill>
            </a:endParaRPr>
          </a:p>
        </p:txBody>
      </p:sp>
      <p:sp>
        <p:nvSpPr>
          <p:cNvPr id="40" name="39 - Έλλειψη"/>
          <p:cNvSpPr/>
          <p:nvPr/>
        </p:nvSpPr>
        <p:spPr>
          <a:xfrm>
            <a:off x="3143240" y="4572008"/>
            <a:ext cx="857256" cy="35719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Η</a:t>
            </a:r>
            <a:r>
              <a:rPr lang="el-GR" sz="1600" b="1" baseline="-25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r>
              <a:rPr lang="el-GR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Ο</a:t>
            </a:r>
            <a:endParaRPr lang="el-GR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3" name="32 - TextBox"/>
          <p:cNvSpPr txBox="1"/>
          <p:nvPr/>
        </p:nvSpPr>
        <p:spPr>
          <a:xfrm>
            <a:off x="8584567" y="1071546"/>
            <a:ext cx="416589" cy="2500330"/>
          </a:xfrm>
          <a:prstGeom prst="rect">
            <a:avLst/>
          </a:prstGeom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wordArtVert" wrap="square" rtlCol="0">
            <a:spAutoFit/>
          </a:bodyPr>
          <a:lstStyle/>
          <a:p>
            <a:r>
              <a:rPr lang="el-GR" sz="1400" dirty="0" smtClean="0"/>
              <a:t>Συμπύκνωση</a:t>
            </a:r>
            <a:endParaRPr lang="el-G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5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Πολυπεπτίδια…</a:t>
            </a:r>
            <a:endParaRPr lang="fr-CA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6 - Θέση περιεχομένου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00634"/>
          </a:xfrm>
        </p:spPr>
        <p:txBody>
          <a:bodyPr/>
          <a:lstStyle/>
          <a:p>
            <a:r>
              <a:rPr lang="el-GR" sz="2400" dirty="0" smtClean="0"/>
              <a:t>…Αν σε αυτό προστεθεί τρίτο αμινοξύ </a:t>
            </a:r>
            <a:r>
              <a:rPr lang="el-GR" sz="2000" dirty="0" smtClean="0"/>
              <a:t>(οποιοδήποτε από τα 20 διαφορετικά)</a:t>
            </a:r>
            <a:r>
              <a:rPr lang="el-GR" sz="2400" dirty="0" smtClean="0"/>
              <a:t> τότε θα σχηματιστεί ένα </a:t>
            </a:r>
            <a:r>
              <a:rPr lang="el-GR" sz="2400" dirty="0" err="1" smtClean="0"/>
              <a:t>τριπεπτίδιο</a:t>
            </a:r>
            <a:r>
              <a:rPr lang="el-GR" sz="2400" dirty="0" smtClean="0"/>
              <a:t> </a:t>
            </a:r>
            <a:r>
              <a:rPr lang="el-GR" sz="2400" dirty="0" err="1" smtClean="0"/>
              <a:t>κ.ο.κ</a:t>
            </a:r>
            <a:r>
              <a:rPr lang="el-GR" sz="2400" dirty="0" smtClean="0"/>
              <a:t>. </a:t>
            </a:r>
          </a:p>
          <a:p>
            <a:endParaRPr lang="el-GR" dirty="0" smtClean="0"/>
          </a:p>
          <a:p>
            <a:endParaRPr lang="el-GR" dirty="0" smtClean="0"/>
          </a:p>
          <a:p>
            <a:endParaRPr lang="el-GR" dirty="0" smtClean="0"/>
          </a:p>
          <a:p>
            <a:endParaRPr lang="el-GR" dirty="0" smtClean="0"/>
          </a:p>
          <a:p>
            <a:endParaRPr lang="el-GR" sz="2400" dirty="0" smtClean="0"/>
          </a:p>
          <a:p>
            <a:endParaRPr lang="el-GR" sz="2400" dirty="0" smtClean="0"/>
          </a:p>
          <a:p>
            <a:r>
              <a:rPr lang="el-GR" sz="2400" dirty="0" smtClean="0"/>
              <a:t>Όταν συνδέονται πάνω από 50 αμινοξέα, σχηματίζεται ένα </a:t>
            </a:r>
            <a:r>
              <a:rPr lang="el-GR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πολυπεπτίδιο</a:t>
            </a:r>
            <a:r>
              <a:rPr lang="el-GR" sz="2400" dirty="0" smtClean="0"/>
              <a:t>.</a:t>
            </a:r>
          </a:p>
          <a:p>
            <a:endParaRPr lang="el-GR" dirty="0"/>
          </a:p>
        </p:txBody>
      </p:sp>
      <p:sp>
        <p:nvSpPr>
          <p:cNvPr id="5" name="4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FB2E8C5-EB93-45D5-9F43-F55E4DD47B95}" type="slidenum">
              <a:rPr lang="fr-CA" smtClean="0"/>
              <a:pPr>
                <a:defRPr/>
              </a:pPr>
              <a:t>9</a:t>
            </a:fld>
            <a:endParaRPr lang="fr-CA"/>
          </a:p>
        </p:txBody>
      </p:sp>
    </p:spTree>
    <p:controls>
      <p:control spid="1026" r:id="rId2" imgW="3958763" imgH="2865908"/>
    </p:controls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/>
    </p:bld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Προσαρμοσμένος 1">
      <a:majorFont>
        <a:latin typeface="Comic Sans MS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683</TotalTime>
  <Words>1083</Words>
  <Application>Microsoft Office PowerPoint</Application>
  <PresentationFormat>Προβολή στην οθόνη (4:3)</PresentationFormat>
  <Paragraphs>208</Paragraphs>
  <Slides>23</Slides>
  <Notes>23</Notes>
  <HiddenSlides>0</HiddenSlides>
  <MMClips>0</MMClips>
  <ScaleCrop>false</ScaleCrop>
  <HeadingPairs>
    <vt:vector size="4" baseType="variant">
      <vt:variant>
        <vt:lpstr>Θέμα</vt:lpstr>
      </vt:variant>
      <vt:variant>
        <vt:i4>1</vt:i4>
      </vt:variant>
      <vt:variant>
        <vt:lpstr>Τίτλοι διαφανειών</vt:lpstr>
      </vt:variant>
      <vt:variant>
        <vt:i4>23</vt:i4>
      </vt:variant>
    </vt:vector>
  </HeadingPairs>
  <TitlesOfParts>
    <vt:vector size="24" baseType="lpstr">
      <vt:lpstr>Thème Office</vt:lpstr>
      <vt:lpstr>Πρωτεΐνες </vt:lpstr>
      <vt:lpstr>Πόσο διαδεδομένες είναι…; </vt:lpstr>
      <vt:lpstr>Ποικιλία…</vt:lpstr>
      <vt:lpstr>Αμινοξέα…</vt:lpstr>
      <vt:lpstr>Τα 20 αμινοξέα</vt:lpstr>
      <vt:lpstr>Τα 20 αμινοξέα</vt:lpstr>
      <vt:lpstr>Πως συνδέονται τα αμινοξέα για να σχηματίσουν πεπτίδια (και πρωτεΐνες)…</vt:lpstr>
      <vt:lpstr>Πως συνδέονται τα αμινοξέα για να σχηματίσουν πεπτίδια (και πρωτεΐνες)…</vt:lpstr>
      <vt:lpstr>Πολυπεπτίδια…</vt:lpstr>
      <vt:lpstr>Επίπεδα οργάνωσης των πρωτεϊνών…</vt:lpstr>
      <vt:lpstr>1ο επίπεδο οργάνωσης… </vt:lpstr>
      <vt:lpstr>2ο επίπεδο οργάνωσης…  η αρχή της αναδίπλωσης</vt:lpstr>
      <vt:lpstr>3ο επίπεδο οργάνωσης</vt:lpstr>
      <vt:lpstr>4ο επίπεδο οργάνωσης υπομονάδες</vt:lpstr>
      <vt:lpstr>Τα επίπεδα οργάνωσης μιας πρωτεΐνης</vt:lpstr>
      <vt:lpstr>Από τι καθορίζεται η χωροδιάταξη μιας πρωτεΐνης;;;</vt:lpstr>
      <vt:lpstr>Στο ανθρώπινο σώμα εντοπίζονται τουλάχιστον 30000 διαφορετικές πρωτεΐνες…</vt:lpstr>
      <vt:lpstr>Ποιά επίδραση έχει η αλλαγή της χωροδιάταξης στη λειτουργικότητα της πρωτεΐνης;</vt:lpstr>
      <vt:lpstr>Ποιά επίδραση έχει η αλλαγή της χωροδιάταξης στη λειτουργικότητα της πρωτεΐνης;</vt:lpstr>
      <vt:lpstr>Η πρωτοταγής δομή ενός πολυπεπτιδίου καθορίζει τη δομή και τη λειτουργία του…</vt:lpstr>
      <vt:lpstr>Η πρωτοταγής δομή ενός πολυπεπτιδίου καθορίζει τη δομή και τη λειτουργία του…</vt:lpstr>
      <vt:lpstr>Ερωτήσεις Σχολικού Βιβλίου (σελ. 39, 40, 41)</vt:lpstr>
      <vt:lpstr>Ανακεφαλαίωση…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 NAME</dc:title>
  <dc:creator>Éric Vadeboncoeur</dc:creator>
  <cp:lastModifiedBy>Χρήστης των Windows</cp:lastModifiedBy>
  <cp:revision>68</cp:revision>
  <dcterms:created xsi:type="dcterms:W3CDTF">2008-03-04T00:46:52Z</dcterms:created>
  <dcterms:modified xsi:type="dcterms:W3CDTF">2018-10-16T17:59:09Z</dcterms:modified>
</cp:coreProperties>
</file>