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58" r:id="rId5"/>
    <p:sldId id="272" r:id="rId6"/>
    <p:sldId id="262" r:id="rId7"/>
    <p:sldId id="267" r:id="rId8"/>
    <p:sldId id="268" r:id="rId9"/>
    <p:sldId id="265" r:id="rId10"/>
    <p:sldId id="260" r:id="rId11"/>
    <p:sldId id="264" r:id="rId12"/>
    <p:sldId id="266" r:id="rId13"/>
    <p:sldId id="269" r:id="rId14"/>
    <p:sldId id="271" r:id="rId15"/>
    <p:sldId id="270" r:id="rId16"/>
    <p:sldId id="273" r:id="rId17"/>
    <p:sldId id="261" r:id="rId18"/>
    <p:sldId id="26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26/9/2021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26/9/2021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26/9/2021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26/9/2021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26/9/2021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26/9/2021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26/9/2021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26/9/2021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are.gr/post/460/ostitis-isto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l.wikipedia.org/wiki/%CE%9A%CE%BF%CE%BB%CE%BB%CE%B1%CE%B3%CF%8C%CE%BD%CE%B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Ερειστικός ιστός </a:t>
            </a:r>
            <a:endParaRPr lang="el-GR" dirty="0"/>
          </a:p>
        </p:txBody>
      </p:sp>
      <p:sp>
        <p:nvSpPr>
          <p:cNvPr id="3" name="2 - Υπότιτλος"/>
          <p:cNvSpPr>
            <a:spLocks noGrp="1"/>
          </p:cNvSpPr>
          <p:nvPr>
            <p:ph type="subTitle" idx="1"/>
          </p:nvPr>
        </p:nvSpPr>
        <p:spPr>
          <a:xfrm>
            <a:off x="1357290" y="3357562"/>
            <a:ext cx="6400800" cy="2281238"/>
          </a:xfrm>
        </p:spPr>
        <p:txBody>
          <a:bodyPr>
            <a:normAutofit fontScale="85000" lnSpcReduction="10000"/>
          </a:bodyPr>
          <a:lstStyle/>
          <a:p>
            <a:r>
              <a:rPr lang="el-GR" dirty="0" smtClean="0"/>
              <a:t>Σκοπός του μαθήματος: γνωριμία με τα διάφορα είδη του ερειστικού ιστού, σε ποιες περιοχές του </a:t>
            </a:r>
            <a:r>
              <a:rPr lang="el-GR" smtClean="0"/>
              <a:t>οργανισμού τους </a:t>
            </a:r>
            <a:r>
              <a:rPr lang="el-GR" dirty="0" smtClean="0"/>
              <a:t>συναντάμε, τη μορφή </a:t>
            </a:r>
            <a:r>
              <a:rPr lang="el-GR" smtClean="0"/>
              <a:t>των κυττάρων τους, </a:t>
            </a:r>
            <a:r>
              <a:rPr lang="el-GR" dirty="0" smtClean="0"/>
              <a:t>τη σημασία της </a:t>
            </a:r>
            <a:r>
              <a:rPr lang="el-GR" smtClean="0"/>
              <a:t>μεσοκυττάριας ουσίας.  </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Οστίτης ιστός </a:t>
            </a:r>
            <a:endParaRPr lang="el-GR" dirty="0"/>
          </a:p>
        </p:txBody>
      </p:sp>
      <p:sp>
        <p:nvSpPr>
          <p:cNvPr id="3" name="2 - Θέση περιεχομένου"/>
          <p:cNvSpPr>
            <a:spLocks noGrp="1"/>
          </p:cNvSpPr>
          <p:nvPr>
            <p:ph idx="1"/>
          </p:nvPr>
        </p:nvSpPr>
        <p:spPr/>
        <p:txBody>
          <a:bodyPr/>
          <a:lstStyle/>
          <a:p>
            <a:endParaRPr lang="el-GR" dirty="0" smtClean="0"/>
          </a:p>
          <a:p>
            <a:r>
              <a:rPr lang="el-GR" sz="1800" dirty="0" smtClean="0"/>
              <a:t>Τα κύτταρα του οστίτη ιστού ονομάζονται </a:t>
            </a:r>
            <a:r>
              <a:rPr lang="el-GR" sz="1800" dirty="0" err="1" smtClean="0"/>
              <a:t>οστεοκύτταρα</a:t>
            </a:r>
            <a:r>
              <a:rPr lang="el-GR" sz="1800" dirty="0" smtClean="0"/>
              <a:t>. </a:t>
            </a:r>
          </a:p>
          <a:p>
            <a:r>
              <a:rPr lang="el-GR" sz="1800" dirty="0" smtClean="0"/>
              <a:t> Ανάμεσα στα </a:t>
            </a:r>
            <a:r>
              <a:rPr lang="el-GR" sz="1800" dirty="0" err="1" smtClean="0"/>
              <a:t>οστεοκύτταρα</a:t>
            </a:r>
            <a:r>
              <a:rPr lang="el-GR" sz="1800" dirty="0" smtClean="0"/>
              <a:t> υπάρχει μεσοκυττάρια ουσία . Αυτή είναι πυκνή , περιέχει πολλά ινίδια κολλαγόνου και ανόργανα άλατα  κυρίως ασβεστίου  .  Με τον τρόπο που είναι φτιαγμένη αυτή η μεσοκυττάρια ουσία δίνει σκληρότητα στον οστίτη ιστό. </a:t>
            </a:r>
          </a:p>
          <a:p>
            <a:pPr fontAlgn="base"/>
            <a:r>
              <a:rPr lang="el-GR" sz="1800" b="1" dirty="0" smtClean="0"/>
              <a:t>Λειτουργίες</a:t>
            </a:r>
          </a:p>
          <a:p>
            <a:pPr fontAlgn="base"/>
            <a:r>
              <a:rPr lang="el-GR" sz="1800" dirty="0" smtClean="0"/>
              <a:t>Οι λειτουργίες που επιτελεί είναι:</a:t>
            </a:r>
            <a:br>
              <a:rPr lang="el-GR" sz="1800" dirty="0" smtClean="0"/>
            </a:br>
            <a:r>
              <a:rPr lang="el-GR" sz="1800" dirty="0" smtClean="0"/>
              <a:t>1. Παρέχει στο σώμα την απαιτούμενη σκληρότητα και αντοχή για τη διατήρηση της εξωτερικής μορφής του.</a:t>
            </a:r>
            <a:br>
              <a:rPr lang="el-GR" sz="1800" dirty="0" smtClean="0"/>
            </a:br>
            <a:r>
              <a:rPr lang="el-GR" sz="1800" dirty="0" smtClean="0"/>
              <a:t>2. Με το σχηματισμό των οστών προστατεύει τα όργανα που βρίσκονται μέσα στις οστικές κοιλότητες.</a:t>
            </a:r>
            <a:br>
              <a:rPr lang="el-GR" sz="1800" dirty="0" smtClean="0"/>
            </a:br>
            <a:r>
              <a:rPr lang="el-GR" sz="1800" dirty="0" smtClean="0"/>
              <a:t>3. Παίζει σπουδαίο ρόλο στο μεταβολισμό του ασβεστίου.</a:t>
            </a:r>
          </a:p>
          <a:p>
            <a:r>
              <a:rPr lang="el-GR" sz="1200" dirty="0" smtClean="0">
                <a:hlinkClick r:id="rId2"/>
              </a:rPr>
              <a:t>  </a:t>
            </a:r>
            <a:r>
              <a:rPr lang="en-US" sz="1200" dirty="0" smtClean="0">
                <a:hlinkClick r:id="rId2"/>
              </a:rPr>
              <a:t>https://www.care.gr/post/460/ostitis-istos</a:t>
            </a:r>
            <a:r>
              <a:rPr lang="el-GR" sz="1200" dirty="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2400" dirty="0" smtClean="0"/>
              <a:t>Τομή σε οστό</a:t>
            </a:r>
            <a:endParaRPr lang="el-GR" sz="2400" dirty="0"/>
          </a:p>
        </p:txBody>
      </p:sp>
      <p:pic>
        <p:nvPicPr>
          <p:cNvPr id="4" name="3 - Θέση περιεχομένου" descr="14-2.jpg"/>
          <p:cNvPicPr>
            <a:picLocks noGrp="1" noChangeAspect="1"/>
          </p:cNvPicPr>
          <p:nvPr>
            <p:ph idx="1"/>
          </p:nvPr>
        </p:nvPicPr>
        <p:blipFill>
          <a:blip r:embed="rId2"/>
          <a:stretch>
            <a:fillRect/>
          </a:stretch>
        </p:blipFill>
        <p:spPr>
          <a:xfrm>
            <a:off x="0" y="3324349"/>
            <a:ext cx="6000760" cy="3533651"/>
          </a:xfrm>
        </p:spPr>
      </p:pic>
      <p:pic>
        <p:nvPicPr>
          <p:cNvPr id="5" name="4 - Εικόνα" descr="010.jpg"/>
          <p:cNvPicPr>
            <a:picLocks noChangeAspect="1"/>
          </p:cNvPicPr>
          <p:nvPr/>
        </p:nvPicPr>
        <p:blipFill>
          <a:blip r:embed="rId3"/>
          <a:stretch>
            <a:fillRect/>
          </a:stretch>
        </p:blipFill>
        <p:spPr>
          <a:xfrm>
            <a:off x="4929190" y="0"/>
            <a:ext cx="4214810" cy="3586146"/>
          </a:xfrm>
          <a:prstGeom prst="rect">
            <a:avLst/>
          </a:prstGeom>
        </p:spPr>
      </p:pic>
      <p:sp>
        <p:nvSpPr>
          <p:cNvPr id="6" name="5 - Ορθογώνιο"/>
          <p:cNvSpPr/>
          <p:nvPr/>
        </p:nvSpPr>
        <p:spPr>
          <a:xfrm>
            <a:off x="2285984" y="1285860"/>
            <a:ext cx="2574807" cy="276999"/>
          </a:xfrm>
          <a:prstGeom prst="rect">
            <a:avLst/>
          </a:prstGeom>
        </p:spPr>
        <p:txBody>
          <a:bodyPr wrap="none">
            <a:spAutoFit/>
          </a:bodyPr>
          <a:lstStyle/>
          <a:p>
            <a:r>
              <a:rPr lang="en-US" sz="1200" dirty="0" smtClean="0"/>
              <a:t>https://slideplayer.gr/slide/11540611/</a:t>
            </a:r>
            <a:endParaRPr lang="el-GR" sz="1200" dirty="0"/>
          </a:p>
        </p:txBody>
      </p:sp>
      <p:sp>
        <p:nvSpPr>
          <p:cNvPr id="7" name="6 - Ορθογώνιο"/>
          <p:cNvSpPr/>
          <p:nvPr/>
        </p:nvSpPr>
        <p:spPr>
          <a:xfrm>
            <a:off x="4572000" y="6072206"/>
            <a:ext cx="4572000" cy="600164"/>
          </a:xfrm>
          <a:prstGeom prst="rect">
            <a:avLst/>
          </a:prstGeom>
        </p:spPr>
        <p:txBody>
          <a:bodyPr>
            <a:spAutoFit/>
          </a:bodyPr>
          <a:lstStyle/>
          <a:p>
            <a:r>
              <a:rPr lang="en-US" sz="1100" dirty="0" smtClean="0"/>
              <a:t>http://www2.biology.uoc.gr/courses/BIO102_zoologia/For%20website/LAB07.%20%CE%A3%CF%85%CE%BD%CE%B4%CE%B5%CF%84%CE%B9%CE%BA%CF%8C%CF%82_%CE%99%CF%83%CF%84%CF%8C%CF%82.pdf</a:t>
            </a:r>
            <a:endParaRPr lang="el-GR"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Τομή οστού </a:t>
            </a:r>
            <a:endParaRPr lang="el-GR" dirty="0"/>
          </a:p>
        </p:txBody>
      </p:sp>
      <p:pic>
        <p:nvPicPr>
          <p:cNvPr id="4" name="3 - Θέση περιεχομένου" descr="-5-638.jpg"/>
          <p:cNvPicPr>
            <a:picLocks noGrp="1" noChangeAspect="1"/>
          </p:cNvPicPr>
          <p:nvPr>
            <p:ph idx="1"/>
          </p:nvPr>
        </p:nvPicPr>
        <p:blipFill>
          <a:blip r:embed="rId2"/>
          <a:stretch>
            <a:fillRect/>
          </a:stretch>
        </p:blipFill>
        <p:spPr>
          <a:xfrm>
            <a:off x="1557841" y="1600200"/>
            <a:ext cx="6028318" cy="4525963"/>
          </a:xfrm>
        </p:spPr>
      </p:pic>
      <p:sp>
        <p:nvSpPr>
          <p:cNvPr id="5" name="4 - Ορθογώνιο"/>
          <p:cNvSpPr/>
          <p:nvPr/>
        </p:nvSpPr>
        <p:spPr>
          <a:xfrm>
            <a:off x="571472" y="5857892"/>
            <a:ext cx="4572000" cy="276999"/>
          </a:xfrm>
          <a:prstGeom prst="rect">
            <a:avLst/>
          </a:prstGeom>
        </p:spPr>
        <p:txBody>
          <a:bodyPr>
            <a:spAutoFit/>
          </a:bodyPr>
          <a:lstStyle/>
          <a:p>
            <a:r>
              <a:rPr lang="en-US" sz="1200" dirty="0" smtClean="0"/>
              <a:t>https://www.slideshare.net/georgearlapanos/ss-55292544</a:t>
            </a:r>
            <a:endParaRPr lang="el-GR"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Συνδετικός ιστός</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u="sng" dirty="0" smtClean="0"/>
              <a:t>Χαλαρός συνδετικός ιστός </a:t>
            </a:r>
            <a:r>
              <a:rPr lang="el-GR" dirty="0" smtClean="0"/>
              <a:t>: συναντάται κυρίως στο δέρμα (το δέρμα βρίσκεται κάτω από την επιδερμίδα, στο δέρμα βρίσκονται οι ρίζες των τριχών και οι αδένες – ιδρωτοποιοί , σμηγματογόνοι). Επίσης, τέτοιου είδους ιστός είναι και ο λιπώδης ιστός, τα κύτταρα του ονομάζονται </a:t>
            </a:r>
            <a:r>
              <a:rPr lang="el-GR" dirty="0" err="1" smtClean="0"/>
              <a:t>λιποκύτταρα</a:t>
            </a:r>
            <a:r>
              <a:rPr lang="el-GR" dirty="0" smtClean="0"/>
              <a:t> και αποθηκεύουν λίπος. </a:t>
            </a:r>
            <a:r>
              <a:rPr lang="el-GR" dirty="0" err="1" smtClean="0"/>
              <a:t>Λιποκύτταρα</a:t>
            </a:r>
            <a:r>
              <a:rPr lang="el-GR" dirty="0" smtClean="0"/>
              <a:t> θα βρούμε παντού στο ανθρώπινο σώμα, συσσωρεύονται κυρίως στους γλουτούς, στην κοιλιά κλπ. Το λίπος προσφέρει ενέργεια όταν τη χρειάζεται ο οργανισμός, επίσης προσφέρει  μηχανική προστασία των οστών και των εσωτερικών οργάνων και προσφέρει  θερμομόνωση του σώματος. Τέλος παράγει κάποιες χημικές ουσίες απαραίτητες για τον οργανισμό  (</a:t>
            </a:r>
            <a:r>
              <a:rPr lang="en-US" sz="1700" dirty="0" smtClean="0"/>
              <a:t>https://el.wikipedia.org/wiki/%CE%9B%CE%B9%CF%80%CF%8E%CE%B4%CE%B7%CF%82_%CE%B9%CF%83%CF%84%CF%8C%CF%82</a:t>
            </a:r>
            <a:r>
              <a:rPr lang="el-GR" dirty="0" smtClean="0"/>
              <a:t>)</a:t>
            </a:r>
          </a:p>
          <a:p>
            <a:r>
              <a:rPr lang="el-GR" dirty="0" smtClean="0"/>
              <a:t>Η μεσοκυττάρια ουσία του περιέχει ίνες κολλαγόνου και </a:t>
            </a:r>
            <a:r>
              <a:rPr lang="el-GR" dirty="0" err="1" smtClean="0"/>
              <a:t>ελαστίνης</a:t>
            </a:r>
            <a:r>
              <a:rPr lang="el-GR" dirty="0" smtClean="0"/>
              <a:t>. Αυτή η μεσοκυττάρια ουσία κάνει τον χαλαρό συνδετικό ιστό εύκαμπτο, ρευστό με μεγάλη ελαστικότητα.</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Κύτταρα χαλαρού συνδετικού ιστού</a:t>
            </a:r>
            <a:endParaRPr lang="el-GR" dirty="0"/>
          </a:p>
        </p:txBody>
      </p:sp>
      <p:pic>
        <p:nvPicPr>
          <p:cNvPr id="7" name="6 - Εικόνα" descr="images.jpg"/>
          <p:cNvPicPr>
            <a:picLocks noChangeAspect="1"/>
          </p:cNvPicPr>
          <p:nvPr/>
        </p:nvPicPr>
        <p:blipFill>
          <a:blip r:embed="rId2"/>
          <a:stretch>
            <a:fillRect/>
          </a:stretch>
        </p:blipFill>
        <p:spPr>
          <a:xfrm>
            <a:off x="1071538" y="1643050"/>
            <a:ext cx="6804310" cy="4414266"/>
          </a:xfrm>
          <a:prstGeom prst="rect">
            <a:avLst/>
          </a:prstGeom>
        </p:spPr>
      </p:pic>
      <p:sp>
        <p:nvSpPr>
          <p:cNvPr id="10" name="9 - Ορθογώνιο"/>
          <p:cNvSpPr/>
          <p:nvPr/>
        </p:nvSpPr>
        <p:spPr>
          <a:xfrm>
            <a:off x="1428728" y="6072206"/>
            <a:ext cx="4572000" cy="646331"/>
          </a:xfrm>
          <a:prstGeom prst="rect">
            <a:avLst/>
          </a:prstGeom>
        </p:spPr>
        <p:txBody>
          <a:bodyPr>
            <a:spAutoFit/>
          </a:bodyPr>
          <a:lstStyle/>
          <a:p>
            <a:r>
              <a:rPr lang="en-US" dirty="0" smtClean="0"/>
              <a:t>http://ebooks.edu.gr/ebooks/v/html/8547/2666/Biologia_A-Lykeiou_html-empl/index1.html</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Συνδετικός ιστός</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u="sng" dirty="0" smtClean="0"/>
              <a:t>Πυκνός συνδετικός ιστός</a:t>
            </a:r>
            <a:r>
              <a:rPr lang="el-GR" dirty="0" smtClean="0"/>
              <a:t>: Συναντάται στους συνδέσμους των αρθρώσεων και στους τένοντες. </a:t>
            </a:r>
          </a:p>
          <a:p>
            <a:r>
              <a:rPr lang="el-GR" dirty="0" smtClean="0"/>
              <a:t>Οι σύνδεσμοι συνδέουν ένα οστό με ένα άλλο οστό. Συναντώνται  κυρίως σε τμήματα του σκελετού που έχουν πολλά μικρά οστά, ώστε να συνδέονται μεταξύ τους αυτά τα οστά και να λειτουργούν συντονισμένα, όπως τα οστά στον καρπό μας ή τα οστά στο πόδι μας.  </a:t>
            </a:r>
          </a:p>
          <a:p>
            <a:r>
              <a:rPr lang="el-GR" dirty="0" smtClean="0"/>
              <a:t>Οι τένοντες στηρίζουν τους σκελετικούς μύες πάνω στα οστά. Ο τένοντας είναι μια μακρόστενη δομή, το ένα άκρο της συνδέεται με τον σκελετικό μυ , το άλλο άκρο της συνδέεται με το οστό.  </a:t>
            </a:r>
          </a:p>
          <a:p>
            <a:r>
              <a:rPr lang="el-GR" dirty="0" smtClean="0"/>
              <a:t> Η μεσοκυττάρια ουσία του πυκνού συνδετικού ιστού αποτελείται κυρίως από ινίδια κολλαγόνου σε δεσμίδες. Αυτή η μεσοκυττάρια ουσία δίνει αρκετή σκληρότητα και αντοχή σε αυτόν τον ιστό.  </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Εικόνες για τένοντες  και συνδέσμους </a:t>
            </a:r>
            <a:endParaRPr lang="el-GR" sz="3200" dirty="0"/>
          </a:p>
        </p:txBody>
      </p:sp>
      <p:pic>
        <p:nvPicPr>
          <p:cNvPr id="4" name="3 - Θέση περιεχομένου" descr="brachialis-biceps_6kez.jpg"/>
          <p:cNvPicPr>
            <a:picLocks noGrp="1" noChangeAspect="1"/>
          </p:cNvPicPr>
          <p:nvPr>
            <p:ph idx="1"/>
          </p:nvPr>
        </p:nvPicPr>
        <p:blipFill>
          <a:blip r:embed="rId2"/>
          <a:stretch>
            <a:fillRect/>
          </a:stretch>
        </p:blipFill>
        <p:spPr>
          <a:xfrm>
            <a:off x="4643438" y="1714488"/>
            <a:ext cx="4286250" cy="2095500"/>
          </a:xfrm>
          <a:prstGeom prst="rect">
            <a:avLst/>
          </a:prstGeom>
        </p:spPr>
      </p:pic>
      <p:pic>
        <p:nvPicPr>
          <p:cNvPr id="5" name="4 - Εικόνα" descr="sks1.jpg"/>
          <p:cNvPicPr>
            <a:picLocks noChangeAspect="1"/>
          </p:cNvPicPr>
          <p:nvPr/>
        </p:nvPicPr>
        <p:blipFill>
          <a:blip r:embed="rId3"/>
          <a:stretch>
            <a:fillRect/>
          </a:stretch>
        </p:blipFill>
        <p:spPr>
          <a:xfrm>
            <a:off x="6572264" y="4643446"/>
            <a:ext cx="2085975" cy="1771650"/>
          </a:xfrm>
          <a:prstGeom prst="rect">
            <a:avLst/>
          </a:prstGeom>
        </p:spPr>
      </p:pic>
      <p:pic>
        <p:nvPicPr>
          <p:cNvPr id="6" name="3 - Θέση περιεχομένου" descr="muscles-et-tendons-de-pied-34202942.jpg"/>
          <p:cNvPicPr>
            <a:picLocks noChangeAspect="1"/>
          </p:cNvPicPr>
          <p:nvPr/>
        </p:nvPicPr>
        <p:blipFill>
          <a:blip r:embed="rId4"/>
          <a:stretch>
            <a:fillRect/>
          </a:stretch>
        </p:blipFill>
        <p:spPr>
          <a:xfrm>
            <a:off x="0" y="1785926"/>
            <a:ext cx="5500694" cy="4525963"/>
          </a:xfrm>
          <a:prstGeom prst="rect">
            <a:avLst/>
          </a:prstGeom>
        </p:spPr>
      </p:pic>
      <p:sp>
        <p:nvSpPr>
          <p:cNvPr id="7" name="6 - Ορθογώνιο"/>
          <p:cNvSpPr/>
          <p:nvPr/>
        </p:nvSpPr>
        <p:spPr>
          <a:xfrm>
            <a:off x="4286248" y="6396335"/>
            <a:ext cx="4572000" cy="461665"/>
          </a:xfrm>
          <a:prstGeom prst="rect">
            <a:avLst/>
          </a:prstGeom>
        </p:spPr>
        <p:txBody>
          <a:bodyPr>
            <a:spAutoFit/>
          </a:bodyPr>
          <a:lstStyle/>
          <a:p>
            <a:r>
              <a:rPr lang="en-US" sz="1200" dirty="0" smtClean="0"/>
              <a:t>https://iatropolisthes.gr/2019/10/21/pathiseis-ton-daktilon-tou-xeriou-karpou/</a:t>
            </a:r>
            <a:endParaRPr lang="el-GR"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αίμα </a:t>
            </a:r>
            <a:endParaRPr lang="el-GR" dirty="0"/>
          </a:p>
        </p:txBody>
      </p:sp>
      <p:pic>
        <p:nvPicPr>
          <p:cNvPr id="4" name="3 - Θέση περιεχομένου" descr="slide_10.jpg"/>
          <p:cNvPicPr>
            <a:picLocks noGrp="1" noChangeAspect="1"/>
          </p:cNvPicPr>
          <p:nvPr>
            <p:ph idx="1"/>
          </p:nvPr>
        </p:nvPicPr>
        <p:blipFill>
          <a:blip r:embed="rId2"/>
          <a:stretch>
            <a:fillRect/>
          </a:stretch>
        </p:blipFill>
        <p:spPr>
          <a:xfrm>
            <a:off x="1554691" y="1600200"/>
            <a:ext cx="6034617" cy="4525963"/>
          </a:xfrm>
        </p:spPr>
      </p:pic>
      <p:sp>
        <p:nvSpPr>
          <p:cNvPr id="5" name="4 - Ορθογώνιο"/>
          <p:cNvSpPr/>
          <p:nvPr/>
        </p:nvSpPr>
        <p:spPr>
          <a:xfrm>
            <a:off x="1500166" y="6143644"/>
            <a:ext cx="2574807" cy="276999"/>
          </a:xfrm>
          <a:prstGeom prst="rect">
            <a:avLst/>
          </a:prstGeom>
        </p:spPr>
        <p:txBody>
          <a:bodyPr wrap="none">
            <a:spAutoFit/>
          </a:bodyPr>
          <a:lstStyle/>
          <a:p>
            <a:r>
              <a:rPr lang="en-US" sz="1200" dirty="0" smtClean="0"/>
              <a:t>https://slideplayer.gr/slide/11179729/</a:t>
            </a:r>
            <a:endParaRPr lang="el-GR"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αίμα </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dirty="0" smtClean="0"/>
              <a:t>Το αίμα θα το βρούμε στα αιμοφόρα αγγεία του οργανισμού μας, σε όλο τον οργανισμό μας. Το αίμα είναι εξαιρετικής σημασίας για τη λειτουργία του οργανισμού. </a:t>
            </a:r>
          </a:p>
          <a:p>
            <a:r>
              <a:rPr lang="el-GR" dirty="0" smtClean="0"/>
              <a:t>Απώλεια μεγάλης ποσότητας αίματος (πάνω από 2 λίτρα) μπορεί να οδηγήσει σε ανεπανόρθωτες βλάβες και προβλήματα υγείας ή ακόμη και στο θάνατο. Η ποσότητα του αίματος που δίνουν οι αιμοδότες είναι περίπου 450ml (μισό λίτρο). Το αίμα που χάνει ο αιμοδότης αναπληρώνεται μέσα σε 3-4 ημέρες κι ο σίδηρος του αίματος μέσα σε 6-8 εβδομάδες. </a:t>
            </a:r>
          </a:p>
          <a:p>
            <a:r>
              <a:rPr lang="el-GR" dirty="0" smtClean="0"/>
              <a:t>Στο αίμα διακρίνουμε το υγρό τμήμα του αίματος που ονομάζεται πλάσμα και τα κύτταρα του αίματος. Το  πλάσμα θεωρείται η μεσοκυττάρια ουσία σε αυτό το συγκεκριμένο είδος ιστού. Το πλάσμα περιέχει νερό και διαλυμένες μέσα του κάποιες </a:t>
            </a:r>
            <a:r>
              <a:rPr lang="el-GR" dirty="0" err="1" smtClean="0"/>
              <a:t>πρωτείνες</a:t>
            </a:r>
            <a:r>
              <a:rPr lang="el-GR" dirty="0" smtClean="0"/>
              <a:t>.</a:t>
            </a:r>
          </a:p>
          <a:p>
            <a:r>
              <a:rPr lang="el-GR" dirty="0" smtClean="0"/>
              <a:t>Τα κύτταρα του αίματος είναι τριών ειδών : ερυθρά αιμοσφαίρια (μεταφέρουν </a:t>
            </a:r>
            <a:r>
              <a:rPr lang="en-US" dirty="0" smtClean="0"/>
              <a:t>O</a:t>
            </a:r>
            <a:r>
              <a:rPr lang="en-US" baseline="-25000" dirty="0" smtClean="0"/>
              <a:t>2</a:t>
            </a:r>
            <a:r>
              <a:rPr lang="en-US" dirty="0" smtClean="0"/>
              <a:t> </a:t>
            </a:r>
            <a:r>
              <a:rPr lang="el-GR" dirty="0" smtClean="0"/>
              <a:t>και</a:t>
            </a:r>
            <a:r>
              <a:rPr lang="en-US" dirty="0" smtClean="0"/>
              <a:t> CO</a:t>
            </a:r>
            <a:r>
              <a:rPr lang="en-US" baseline="-25000" dirty="0" smtClean="0"/>
              <a:t>2</a:t>
            </a:r>
            <a:r>
              <a:rPr lang="en-US" dirty="0" smtClean="0"/>
              <a:t> </a:t>
            </a:r>
            <a:r>
              <a:rPr lang="el-GR" dirty="0" smtClean="0"/>
              <a:t>από τους πνεύμονες στα κύτταρα του οργανισμού και το αντίθετο), </a:t>
            </a:r>
            <a:r>
              <a:rPr lang="en-US" dirty="0" smtClean="0"/>
              <a:t> </a:t>
            </a:r>
            <a:r>
              <a:rPr lang="el-GR" dirty="0" smtClean="0"/>
              <a:t>λευκά αιμοσφαίρια (παίζουν σημαντικότατο ρόλο στην άμυνα του οργανισμού προς τα μικρόβια),  αιμοπετάλια  (είναι απαραίτητα για την πήξη του αίματος). </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Μεσοκυττάρια ουσία</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smtClean="0"/>
              <a:t>Τα κύτταρα δεν είναι κολλημένα μεταξύ τους.  Πάντα ανάμεσα στα κύτταρα του οργανισμού υπάρχει ένα διάστημα που ονομάζεται μεσοκυττάριος χώρος. Ανάλογα με το είδος του ιστού αυτός ο μεσοκυττάριος χώρος μπορεί να είναι μικρότερος και τα κύτταρα να είναι πολύ κοντά μεταξύ τους (παράδειγμα στον επιθηλιακό ιστό) ή να είναι μεγαλύτερος και τα κύτταρα να είναι πιο απομακρυσμένα μεταξύ τους.  </a:t>
            </a:r>
          </a:p>
          <a:p>
            <a:r>
              <a:rPr lang="el-GR" dirty="0" smtClean="0"/>
              <a:t>Ο μεσοκυττάριος χώρος είναι γεμάτος από μια ουσία που ονομάζεται μεσοκυττάρια ουσία. Αυτή περιέχει νερό, ανόργανες ουσίες (π.χ. άλατα) και κάποιες </a:t>
            </a:r>
            <a:r>
              <a:rPr lang="el-GR" dirty="0" err="1" smtClean="0"/>
              <a:t>πρωτείνες</a:t>
            </a:r>
            <a:r>
              <a:rPr lang="el-GR" dirty="0" smtClean="0"/>
              <a:t>. Οι πιο σημαντικές </a:t>
            </a:r>
            <a:r>
              <a:rPr lang="el-GR" dirty="0" err="1" smtClean="0"/>
              <a:t>πρωτείνες</a:t>
            </a:r>
            <a:r>
              <a:rPr lang="el-GR" dirty="0" smtClean="0"/>
              <a:t> της μεσοκυττάριας ουσίας είναι το κολλαγόνο και η </a:t>
            </a:r>
            <a:r>
              <a:rPr lang="el-GR" dirty="0" err="1" smtClean="0"/>
              <a:t>ελαστίνη</a:t>
            </a:r>
            <a:r>
              <a:rPr lang="el-GR" dirty="0" smtClean="0"/>
              <a:t>. </a:t>
            </a:r>
          </a:p>
          <a:p>
            <a:r>
              <a:rPr lang="el-GR" dirty="0" smtClean="0"/>
              <a:t>Το κολλαγόνο προσδίδει αντοχή και ελαστικότητα ενώ η  </a:t>
            </a:r>
            <a:r>
              <a:rPr lang="el-GR" dirty="0" err="1" smtClean="0"/>
              <a:t>ελαστίνη</a:t>
            </a:r>
            <a:r>
              <a:rPr lang="el-GR" dirty="0" smtClean="0"/>
              <a:t> προσδίδει περισσότερη ελαστικότητα. Η αναλογία μεταξύ των δυο αυτών </a:t>
            </a:r>
            <a:r>
              <a:rPr lang="el-GR" dirty="0" err="1" smtClean="0"/>
              <a:t>πρωτεινών</a:t>
            </a:r>
            <a:r>
              <a:rPr lang="el-GR" dirty="0" smtClean="0"/>
              <a:t> εξαρτάται από το είδος του ιστού. Σε ιστούς όπου πρέπει να είναι σκληροί η μεσοκυττάρια ουσία είναι πυκνή και υπερτερεί το κολλαγόνο, σε ιστούς που είναι ελαστικοί υπάρχει περισσότερη </a:t>
            </a:r>
            <a:r>
              <a:rPr lang="el-GR" dirty="0" err="1" smtClean="0"/>
              <a:t>ελαστίνη</a:t>
            </a:r>
            <a:r>
              <a:rPr lang="el-GR" dirty="0" smtClean="0"/>
              <a:t>. </a:t>
            </a:r>
          </a:p>
          <a:p>
            <a:pPr>
              <a:buNone/>
            </a:pPr>
            <a:r>
              <a:rPr lang="el-GR" dirty="0" smtClean="0"/>
              <a:t> </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Κολλαγόνο   -  </a:t>
            </a:r>
            <a:r>
              <a:rPr lang="el-GR" dirty="0" err="1" smtClean="0"/>
              <a:t>Ελαστίνη</a:t>
            </a:r>
            <a:r>
              <a:rPr lang="el-GR" dirty="0" smtClean="0"/>
              <a:t> </a:t>
            </a:r>
            <a:endParaRPr lang="el-GR" dirty="0"/>
          </a:p>
        </p:txBody>
      </p:sp>
      <p:sp>
        <p:nvSpPr>
          <p:cNvPr id="3" name="2 - Θέση περιεχομένου"/>
          <p:cNvSpPr>
            <a:spLocks noGrp="1"/>
          </p:cNvSpPr>
          <p:nvPr>
            <p:ph idx="1"/>
          </p:nvPr>
        </p:nvSpPr>
        <p:spPr/>
        <p:txBody>
          <a:bodyPr>
            <a:normAutofit/>
          </a:bodyPr>
          <a:lstStyle/>
          <a:p>
            <a:endParaRPr lang="el-GR" sz="1200" dirty="0" smtClean="0"/>
          </a:p>
          <a:p>
            <a:endParaRPr lang="el-GR" sz="1200" dirty="0" smtClean="0"/>
          </a:p>
          <a:p>
            <a:endParaRPr lang="el-GR" sz="1200" dirty="0" smtClean="0"/>
          </a:p>
          <a:p>
            <a:endParaRPr lang="el-GR" sz="1200" dirty="0" smtClean="0"/>
          </a:p>
          <a:p>
            <a:endParaRPr lang="el-GR" sz="1200" dirty="0" smtClean="0"/>
          </a:p>
          <a:p>
            <a:endParaRPr lang="el-GR" sz="1200" dirty="0" smtClean="0"/>
          </a:p>
          <a:p>
            <a:endParaRPr lang="el-GR" sz="1200" dirty="0" smtClean="0"/>
          </a:p>
          <a:p>
            <a:endParaRPr lang="el-GR" sz="1200" dirty="0" smtClean="0"/>
          </a:p>
          <a:p>
            <a:endParaRPr lang="el-GR" sz="1200" dirty="0" smtClean="0"/>
          </a:p>
          <a:p>
            <a:endParaRPr lang="el-GR" sz="1200" dirty="0" smtClean="0"/>
          </a:p>
          <a:p>
            <a:endParaRPr lang="el-GR" sz="1200" dirty="0" smtClean="0"/>
          </a:p>
          <a:p>
            <a:endParaRPr lang="el-GR" sz="1200" dirty="0" smtClean="0"/>
          </a:p>
          <a:p>
            <a:r>
              <a:rPr lang="el-GR" sz="1600" dirty="0" smtClean="0"/>
              <a:t>Έτσι μοιάζει το μόριο του κολλαγόνου (τρεις </a:t>
            </a:r>
            <a:r>
              <a:rPr lang="el-GR" sz="1600" dirty="0" err="1" smtClean="0"/>
              <a:t>πεπτιδικές</a:t>
            </a:r>
            <a:r>
              <a:rPr lang="el-GR" sz="1600" dirty="0" smtClean="0"/>
              <a:t> αλυσίδες που πλέκονται μεταξύ τους).</a:t>
            </a:r>
          </a:p>
          <a:p>
            <a:r>
              <a:rPr lang="en-US" sz="1200" dirty="0" smtClean="0">
                <a:hlinkClick r:id="rId2"/>
              </a:rPr>
              <a:t>https://el.wikipedia.org/wiki/%CE%9A%CE%BF%CE%BB%CE%BB%CE%B1%CE%B3%CF%8C%CE%BD%CE%BF#/media/%CE%91%CF%81%CF%87%CE%B5%CE%AF%CE%BF:1bkv_collagen_01.png</a:t>
            </a:r>
            <a:endParaRPr lang="el-GR" sz="1200" dirty="0" smtClean="0"/>
          </a:p>
          <a:p>
            <a:endParaRPr lang="el-GR" sz="1200" dirty="0" smtClean="0"/>
          </a:p>
          <a:p>
            <a:r>
              <a:rPr lang="el-GR" sz="1600" dirty="0" smtClean="0"/>
              <a:t>Το μόριο της </a:t>
            </a:r>
            <a:r>
              <a:rPr lang="el-GR" sz="1600" dirty="0" err="1" smtClean="0"/>
              <a:t>ελαστίνης</a:t>
            </a:r>
            <a:r>
              <a:rPr lang="el-GR" sz="1600" dirty="0" smtClean="0"/>
              <a:t> έχει διακλαδώσεις  και μοιάζει λίγο με φτερό πουλιού. </a:t>
            </a:r>
            <a:endParaRPr lang="el-GR" sz="1600" dirty="0"/>
          </a:p>
        </p:txBody>
      </p:sp>
      <p:pic>
        <p:nvPicPr>
          <p:cNvPr id="4" name="3 - Εικόνα" descr="1024px-1bkv_collagen_01.png"/>
          <p:cNvPicPr>
            <a:picLocks noChangeAspect="1"/>
          </p:cNvPicPr>
          <p:nvPr/>
        </p:nvPicPr>
        <p:blipFill>
          <a:blip r:embed="rId3"/>
          <a:stretch>
            <a:fillRect/>
          </a:stretch>
        </p:blipFill>
        <p:spPr>
          <a:xfrm>
            <a:off x="500034" y="1500174"/>
            <a:ext cx="3585908" cy="25003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είδη του ερειστικού ιστού </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Ο ερειστικός ιστός αποτελείται από κύτταρα που βρίσκονται μέσα σε άφθονη μεσοκυττάρια ουσία. Ο ερειστικός ιστός έχει μεγάλη ποικιλία , συναντάται σε πολλές διαφορετικές δομές στον οργανισμό. Τα κύτταρα του έχουν τεράστια ποικιλία σε δομή και λειτουργία. Γενικά, η λειτουργία του είναι να συνδέει δομές μεταξύ τους, να προστατεύει τον οργανισμό και να σχηματίζει στηρικτικές δομές. </a:t>
            </a:r>
          </a:p>
          <a:p>
            <a:r>
              <a:rPr lang="el-GR" dirty="0" smtClean="0"/>
              <a:t>Ο ερειστικός ιστός διακρίνεται σε υποκατηγορίες:</a:t>
            </a:r>
          </a:p>
          <a:p>
            <a:r>
              <a:rPr lang="el-GR" dirty="0" smtClean="0"/>
              <a:t>Χόνδρινος</a:t>
            </a:r>
          </a:p>
          <a:p>
            <a:r>
              <a:rPr lang="el-GR" dirty="0" smtClean="0"/>
              <a:t>Οστίτης</a:t>
            </a:r>
          </a:p>
          <a:p>
            <a:r>
              <a:rPr lang="el-GR" dirty="0" smtClean="0"/>
              <a:t>Συνδετικός.  Ο συνδετικός έχει κι αυτός υποκατηγορίες, διακρίνεται σε πυκνό συνδετικό, χαλαρό συνδετικό και σε αίμα.</a:t>
            </a:r>
          </a:p>
          <a:p>
            <a:pPr>
              <a:buNone/>
            </a:pPr>
            <a:endParaRPr lang="el-GR"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είδη του ερειστικού ιστού </a:t>
            </a:r>
            <a:endParaRPr lang="el-GR" dirty="0"/>
          </a:p>
        </p:txBody>
      </p:sp>
      <p:pic>
        <p:nvPicPr>
          <p:cNvPr id="4" name="3 - Θέση περιεχομένου" descr="-28-638.jpg"/>
          <p:cNvPicPr>
            <a:picLocks noGrp="1" noChangeAspect="1"/>
          </p:cNvPicPr>
          <p:nvPr>
            <p:ph idx="1"/>
          </p:nvPr>
        </p:nvPicPr>
        <p:blipFill>
          <a:blip r:embed="rId2"/>
          <a:stretch>
            <a:fillRect/>
          </a:stretch>
        </p:blipFill>
        <p:spPr>
          <a:xfrm>
            <a:off x="1329460" y="1278166"/>
            <a:ext cx="6457249" cy="4847997"/>
          </a:xfrm>
          <a:prstGeom prst="rect">
            <a:avLst/>
          </a:prstGeom>
        </p:spPr>
      </p:pic>
      <p:sp>
        <p:nvSpPr>
          <p:cNvPr id="5" name="4 - Ορθογώνιο"/>
          <p:cNvSpPr/>
          <p:nvPr/>
        </p:nvSpPr>
        <p:spPr>
          <a:xfrm>
            <a:off x="1571604" y="6211669"/>
            <a:ext cx="4572000" cy="276999"/>
          </a:xfrm>
          <a:prstGeom prst="rect">
            <a:avLst/>
          </a:prstGeom>
        </p:spPr>
        <p:txBody>
          <a:bodyPr>
            <a:spAutoFit/>
          </a:bodyPr>
          <a:lstStyle/>
          <a:p>
            <a:r>
              <a:rPr lang="en-US" sz="1200" dirty="0" smtClean="0"/>
              <a:t>https://www.slideshare.net/gepsimos/ss-14746569</a:t>
            </a:r>
            <a:endParaRPr lang="el-G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Χόνδρινος ιστός </a:t>
            </a:r>
            <a:endParaRPr lang="el-GR" dirty="0"/>
          </a:p>
        </p:txBody>
      </p:sp>
      <p:sp>
        <p:nvSpPr>
          <p:cNvPr id="3" name="2 - Θέση περιεχομένου"/>
          <p:cNvSpPr>
            <a:spLocks noGrp="1"/>
          </p:cNvSpPr>
          <p:nvPr>
            <p:ph idx="1"/>
          </p:nvPr>
        </p:nvSpPr>
        <p:spPr>
          <a:xfrm>
            <a:off x="457200" y="1214422"/>
            <a:ext cx="8229600" cy="4911741"/>
          </a:xfrm>
        </p:spPr>
        <p:txBody>
          <a:bodyPr>
            <a:normAutofit fontScale="70000" lnSpcReduction="20000"/>
          </a:bodyPr>
          <a:lstStyle/>
          <a:p>
            <a:r>
              <a:rPr lang="el-GR" dirty="0" smtClean="0"/>
              <a:t>Σχηματίζει τις δομές που γενικά ονομάζουμε χόνδρους. Από χόνδρο φτιάχνεται το πτερύγιο του αυτιού (το εξωτερικό χωνί του αυτιού), παρόλο που το αυτί μας είναι σκληρό και διατηρεί σταθερό το σχήμα του μπορούμε αν το πιάσουμε, να το στρίψουμε και να συνεχίσει να διατηρεί την μορφή του και τη σκληρότητα του. Από χόνδρο φτιάχνεται και η μύτη μας. Αν πιάσουμε την άκρη της μύτης μας μπορούμε να την κουνήσουμε πέρα δώθε και να συνεχίσει να διατηρεί το σχήμα της. Οι χόνδροι καταστρέφονται μετά το θάνατο. Γι αυτό στα κρανία στη θέση που έπρεπε να είναι η μύτη υπάρχει τρύπα. Χόνδρινο ιστό συναντάμε στους αρθρικούς χόνδρους και στους μεσοσπονδύλιους δίσκους.</a:t>
            </a:r>
          </a:p>
          <a:p>
            <a:r>
              <a:rPr lang="el-GR" dirty="0" smtClean="0"/>
              <a:t>Γενικά ο χόνδρινος ιστός χαρακτηρίζεται σαν στέρεος και συγχρόνως εύκαμπτος.</a:t>
            </a:r>
          </a:p>
          <a:p>
            <a:r>
              <a:rPr lang="el-GR" dirty="0" smtClean="0"/>
              <a:t> Τα κύτταρά του χόνδρινου ιστού ονομάζονται </a:t>
            </a:r>
            <a:r>
              <a:rPr lang="el-GR" dirty="0" err="1" smtClean="0"/>
              <a:t>χονδροβλάστες</a:t>
            </a:r>
            <a:r>
              <a:rPr lang="el-GR" dirty="0" smtClean="0"/>
              <a:t>. Ο χόνδρινος ιστός έχει πλούσια μεσοκυττάρια ουσία με πολλές ίνες κολλαγόνου. Οι </a:t>
            </a:r>
            <a:r>
              <a:rPr lang="el-GR" dirty="0" err="1" smtClean="0"/>
              <a:t>χονδροβλάστες</a:t>
            </a:r>
            <a:r>
              <a:rPr lang="el-GR" dirty="0" smtClean="0"/>
              <a:t> φαίνονται σαν να είναι βυθισμένοι ή εντοιχισμένοι μέσα σε κοιλότητες μεσοκυττάριας ουσίας. </a:t>
            </a:r>
          </a:p>
          <a:p>
            <a:endParaRPr lang="el-GR" dirty="0" smtClean="0"/>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Χονδροβλάστες</a:t>
            </a:r>
            <a:r>
              <a:rPr lang="el-GR" dirty="0" smtClean="0"/>
              <a:t> βυθισμένοι σε μεσοκυττάρια ουσία</a:t>
            </a:r>
            <a:endParaRPr lang="el-GR" dirty="0"/>
          </a:p>
        </p:txBody>
      </p:sp>
      <p:pic>
        <p:nvPicPr>
          <p:cNvPr id="4" name="3 - Θέση περιεχομένου" descr="002 (1).jpg"/>
          <p:cNvPicPr>
            <a:picLocks noGrp="1" noChangeAspect="1"/>
          </p:cNvPicPr>
          <p:nvPr>
            <p:ph idx="1"/>
          </p:nvPr>
        </p:nvPicPr>
        <p:blipFill>
          <a:blip r:embed="rId2"/>
          <a:stretch>
            <a:fillRect/>
          </a:stretch>
        </p:blipFill>
        <p:spPr>
          <a:xfrm>
            <a:off x="428596" y="1705118"/>
            <a:ext cx="4714908" cy="4643289"/>
          </a:xfrm>
        </p:spPr>
      </p:pic>
      <p:pic>
        <p:nvPicPr>
          <p:cNvPr id="6" name="3 - Θέση περιεχομένου" descr="xondrinos.gif"/>
          <p:cNvPicPr>
            <a:picLocks noChangeAspect="1"/>
          </p:cNvPicPr>
          <p:nvPr/>
        </p:nvPicPr>
        <p:blipFill>
          <a:blip r:embed="rId3"/>
          <a:stretch>
            <a:fillRect/>
          </a:stretch>
        </p:blipFill>
        <p:spPr>
          <a:xfrm>
            <a:off x="5143504" y="1928802"/>
            <a:ext cx="3714756" cy="2835597"/>
          </a:xfrm>
          <a:prstGeom prst="rect">
            <a:avLst/>
          </a:prstGeom>
        </p:spPr>
      </p:pic>
      <p:sp>
        <p:nvSpPr>
          <p:cNvPr id="8" name="7 - Ορθογώνιο"/>
          <p:cNvSpPr/>
          <p:nvPr/>
        </p:nvSpPr>
        <p:spPr>
          <a:xfrm>
            <a:off x="4572000" y="5072074"/>
            <a:ext cx="4572000" cy="461665"/>
          </a:xfrm>
          <a:prstGeom prst="rect">
            <a:avLst/>
          </a:prstGeom>
        </p:spPr>
        <p:txBody>
          <a:bodyPr>
            <a:spAutoFit/>
          </a:bodyPr>
          <a:lstStyle/>
          <a:p>
            <a:r>
              <a:rPr lang="en-US" sz="1200" dirty="0" smtClean="0"/>
              <a:t>http://photodentro.edu.gr/photodentro/V6.kef1_istoi_800x520_stasinakis_i_pidx0021905/xondrinos.gif</a:t>
            </a:r>
            <a:endParaRPr lang="el-GR"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Χόνδροι οστών </a:t>
            </a:r>
            <a:endParaRPr lang="el-GR" dirty="0"/>
          </a:p>
        </p:txBody>
      </p:sp>
      <p:sp>
        <p:nvSpPr>
          <p:cNvPr id="6" name="5 - Θέση περιεχομένου"/>
          <p:cNvSpPr>
            <a:spLocks noGrp="1"/>
          </p:cNvSpPr>
          <p:nvPr>
            <p:ph idx="1"/>
          </p:nvPr>
        </p:nvSpPr>
        <p:spPr>
          <a:xfrm>
            <a:off x="500034" y="1571612"/>
            <a:ext cx="8229600" cy="5072098"/>
          </a:xfrm>
        </p:spPr>
        <p:txBody>
          <a:bodyPr/>
          <a:lstStyle/>
          <a:p>
            <a:pPr lvl="5"/>
            <a:r>
              <a:rPr lang="el-GR" dirty="0" smtClean="0"/>
              <a:t>Φαίνονται οι χόνδροι που καλύπτουν τα οστά στις αρθρώσεις.  Οι χόνδροι δεν επιτρέπουν στα οστά να αγγίζονται κατά την κίνηση και έτσι προστατεύονται από </a:t>
            </a:r>
            <a:r>
              <a:rPr lang="el-GR" dirty="0" smtClean="0"/>
              <a:t>την τριβή που θα τους προκαλούσε </a:t>
            </a:r>
            <a:r>
              <a:rPr lang="el-GR" dirty="0" smtClean="0"/>
              <a:t>φθορά. </a:t>
            </a:r>
            <a:endParaRPr lang="el-GR" dirty="0"/>
          </a:p>
        </p:txBody>
      </p:sp>
      <p:pic>
        <p:nvPicPr>
          <p:cNvPr id="5" name="4 - Εικόνα" descr="img7_11.jpg"/>
          <p:cNvPicPr>
            <a:picLocks noChangeAspect="1"/>
          </p:cNvPicPr>
          <p:nvPr/>
        </p:nvPicPr>
        <p:blipFill>
          <a:blip r:embed="rId2"/>
          <a:stretch>
            <a:fillRect/>
          </a:stretch>
        </p:blipFill>
        <p:spPr>
          <a:xfrm>
            <a:off x="642910" y="3000372"/>
            <a:ext cx="2738628" cy="3543300"/>
          </a:xfrm>
          <a:prstGeom prst="rect">
            <a:avLst/>
          </a:prstGeom>
        </p:spPr>
      </p:pic>
      <p:sp>
        <p:nvSpPr>
          <p:cNvPr id="7" name="6 - Ορθογώνιο"/>
          <p:cNvSpPr/>
          <p:nvPr/>
        </p:nvSpPr>
        <p:spPr>
          <a:xfrm>
            <a:off x="3428992" y="3286124"/>
            <a:ext cx="4572000" cy="461665"/>
          </a:xfrm>
          <a:prstGeom prst="rect">
            <a:avLst/>
          </a:prstGeom>
        </p:spPr>
        <p:txBody>
          <a:bodyPr>
            <a:spAutoFit/>
          </a:bodyPr>
          <a:lstStyle/>
          <a:p>
            <a:r>
              <a:rPr lang="en-US" sz="1200" dirty="0" smtClean="0"/>
              <a:t>http://ebooks.edu.gr/ebooks/v/html/8547/2666/Biologia_A-Lykeiou_html-empl/index7.html</a:t>
            </a:r>
            <a:endParaRPr lang="el-GR"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Οστίτης ιστός </a:t>
            </a:r>
            <a:endParaRPr lang="el-GR" dirty="0"/>
          </a:p>
        </p:txBody>
      </p:sp>
      <p:pic>
        <p:nvPicPr>
          <p:cNvPr id="4" name="3 - Θέση περιεχομένου" descr="-28-638.jpg"/>
          <p:cNvPicPr>
            <a:picLocks noGrp="1" noChangeAspect="1"/>
          </p:cNvPicPr>
          <p:nvPr>
            <p:ph idx="1"/>
          </p:nvPr>
        </p:nvPicPr>
        <p:blipFill>
          <a:blip r:embed="rId2"/>
          <a:stretch>
            <a:fillRect/>
          </a:stretch>
        </p:blipFill>
        <p:spPr>
          <a:xfrm>
            <a:off x="1557841" y="1600200"/>
            <a:ext cx="6028318" cy="4525963"/>
          </a:xfr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TotalTime>
  <Words>961</Words>
  <PresentationFormat>Προβολή στην οθόνη (4:3)</PresentationFormat>
  <Paragraphs>73</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Ερειστικός ιστός </vt:lpstr>
      <vt:lpstr>Μεσοκυττάρια ουσία</vt:lpstr>
      <vt:lpstr>Κολλαγόνο   -  Ελαστίνη </vt:lpstr>
      <vt:lpstr>Τα είδη του ερειστικού ιστού </vt:lpstr>
      <vt:lpstr>Τα είδη του ερειστικού ιστού </vt:lpstr>
      <vt:lpstr>Χόνδρινος ιστός </vt:lpstr>
      <vt:lpstr>Χονδροβλάστες βυθισμένοι σε μεσοκυττάρια ουσία</vt:lpstr>
      <vt:lpstr>Χόνδροι οστών </vt:lpstr>
      <vt:lpstr>Οστίτης ιστός </vt:lpstr>
      <vt:lpstr>Οστίτης ιστός </vt:lpstr>
      <vt:lpstr>Τομή σε οστό</vt:lpstr>
      <vt:lpstr>Τομή οστού </vt:lpstr>
      <vt:lpstr>Συνδετικός ιστός</vt:lpstr>
      <vt:lpstr>Κύτταρα χαλαρού συνδετικού ιστού</vt:lpstr>
      <vt:lpstr>Συνδετικός ιστός</vt:lpstr>
      <vt:lpstr>Εικόνες για τένοντες  και συνδέσμους </vt:lpstr>
      <vt:lpstr>Το αίμα </vt:lpstr>
      <vt:lpstr>Το αίμα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Ερειστικός ιστός </dc:title>
  <dc:creator>user</dc:creator>
  <cp:lastModifiedBy>Χρήστης των Windows</cp:lastModifiedBy>
  <cp:revision>59</cp:revision>
  <dcterms:created xsi:type="dcterms:W3CDTF">2020-09-28T17:22:55Z</dcterms:created>
  <dcterms:modified xsi:type="dcterms:W3CDTF">2021-09-26T11:55:30Z</dcterms:modified>
</cp:coreProperties>
</file>