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7"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10/10/2020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1</a:t>
            </a:r>
            <a:r>
              <a:rPr lang="el-GR" baseline="30000" dirty="0" smtClean="0"/>
              <a:t>ο</a:t>
            </a:r>
            <a:r>
              <a:rPr lang="el-GR" dirty="0" smtClean="0"/>
              <a:t> ΚΕΦΑΛΑΙΟ</a:t>
            </a:r>
            <a:br>
              <a:rPr lang="el-GR" dirty="0" smtClean="0"/>
            </a:br>
            <a:r>
              <a:rPr lang="el-GR" dirty="0" smtClean="0"/>
              <a:t>ΚΥΤΤΑΡΑ ΚΑΙ ΙΣΤΟΙ</a:t>
            </a:r>
            <a:br>
              <a:rPr lang="el-GR" dirty="0" smtClean="0"/>
            </a:br>
            <a:endParaRPr lang="el-GR" dirty="0"/>
          </a:p>
        </p:txBody>
      </p:sp>
      <p:sp>
        <p:nvSpPr>
          <p:cNvPr id="3" name="2 - Υπότιτλος"/>
          <p:cNvSpPr>
            <a:spLocks noGrp="1"/>
          </p:cNvSpPr>
          <p:nvPr>
            <p:ph type="subTitle" idx="1"/>
          </p:nvPr>
        </p:nvSpPr>
        <p:spPr/>
        <p:txBody>
          <a:bodyPr>
            <a:normAutofit fontScale="85000" lnSpcReduction="20000"/>
          </a:bodyPr>
          <a:lstStyle/>
          <a:p>
            <a:r>
              <a:rPr lang="el-GR" dirty="0" smtClean="0"/>
              <a:t>Σκοπός του μαθήματος: γνωρίζουμε τη μορφή διαφόρων τύπων κυττάρων του επιθηλιακού ιστού, σε ποιες δομές του οργανισμού τους συναντάμε, τη λειτουργία αυτών </a:t>
            </a:r>
            <a:r>
              <a:rPr lang="el-GR" smtClean="0"/>
              <a:t>των κυττάρων.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Δομή εξωκρινή αδένα</a:t>
            </a:r>
            <a:endParaRPr lang="el-GR" dirty="0"/>
          </a:p>
        </p:txBody>
      </p:sp>
      <p:sp>
        <p:nvSpPr>
          <p:cNvPr id="3" name="2 - Θέση περιεχομένου"/>
          <p:cNvSpPr>
            <a:spLocks noGrp="1"/>
          </p:cNvSpPr>
          <p:nvPr>
            <p:ph idx="1"/>
          </p:nvPr>
        </p:nvSpPr>
        <p:spPr/>
        <p:txBody>
          <a:bodyPr>
            <a:normAutofit/>
          </a:bodyPr>
          <a:lstStyle/>
          <a:p>
            <a:r>
              <a:rPr lang="el-GR" sz="2000" dirty="0" smtClean="0"/>
              <a:t>Βλέπετε τη δομή ενός </a:t>
            </a:r>
            <a:r>
              <a:rPr lang="el-GR" sz="2000" dirty="0" err="1" smtClean="0"/>
              <a:t>σμηματογόνου</a:t>
            </a:r>
            <a:r>
              <a:rPr lang="el-GR" sz="2000" dirty="0" smtClean="0"/>
              <a:t> αδένα</a:t>
            </a:r>
          </a:p>
          <a:p>
            <a:endParaRPr lang="el-GR" dirty="0" smtClean="0"/>
          </a:p>
          <a:p>
            <a:endParaRPr lang="el-GR" dirty="0" smtClean="0"/>
          </a:p>
          <a:p>
            <a:endParaRPr lang="el-GR" dirty="0" smtClean="0"/>
          </a:p>
          <a:p>
            <a:endParaRPr lang="el-GR" dirty="0" smtClean="0"/>
          </a:p>
          <a:p>
            <a:r>
              <a:rPr lang="el-GR" sz="2000" dirty="0" smtClean="0"/>
              <a:t>Βλέπετε τα αδενικά κύτταρα (τα κίτρινα κύτταρα) που παράγουν το σμήγμα  (έχει κίτρινο χρώμα), ο διάδρομος εξόδου του σμήγματος προς το εξωτερικό του οργανισμού ονομάζεται εκφορητικός πόρος. </a:t>
            </a:r>
          </a:p>
          <a:p>
            <a:r>
              <a:rPr lang="en-US" sz="1200" dirty="0" smtClean="0"/>
              <a:t>https://el.wikipedia.org/wiki/%CE%A3%CE%BC%CE%B7%CE%B3%CE%BC%CE%B1%CF%84%CE%BF%CE%B3%CF%8C%CE%BD%CE%BF%CF%82_%CE%B1%CE%B4%CE%AD%CE%BD%CE%B1%CF%82#/media/%CE%91%CF%81%CF%87%CE%B5%CE%AF%CE%BF:Hair_follicle-el.svg</a:t>
            </a:r>
            <a:endParaRPr lang="el-GR" sz="1200" dirty="0"/>
          </a:p>
        </p:txBody>
      </p:sp>
      <p:pic>
        <p:nvPicPr>
          <p:cNvPr id="4" name="3 - Εικόνα" descr="Hair_follicle-el.svg.png"/>
          <p:cNvPicPr>
            <a:picLocks noChangeAspect="1"/>
          </p:cNvPicPr>
          <p:nvPr/>
        </p:nvPicPr>
        <p:blipFill>
          <a:blip r:embed="rId2" cstate="print"/>
          <a:stretch>
            <a:fillRect/>
          </a:stretch>
        </p:blipFill>
        <p:spPr>
          <a:xfrm>
            <a:off x="1071538" y="1928802"/>
            <a:ext cx="3255507" cy="263874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Ενδοκρινείς αδένες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Αυτοί οι αδένες δεν έχουν εκφορητικό πόρο όπως οι εξωκρινείς. Το </a:t>
            </a:r>
            <a:r>
              <a:rPr lang="el-GR" dirty="0" err="1" smtClean="0"/>
              <a:t>προιόν</a:t>
            </a:r>
            <a:r>
              <a:rPr lang="el-GR" dirty="0" smtClean="0"/>
              <a:t> τους , η χημική ουσία που παράγουν ονομάζεται γενικά ορμόνη και εκκρίνεται στην κυκλοφορία του αίματος. Μέσω του αίματος αυτή η ουσία μεταφέρεται σε όλο τον οργανισμό. Μια ορμόνη μπορεί να φτιάχνεται σε ένα σημείο του οργανισμού και να ασκεί τη δράση της σε άλλη περιοχή του οργανισμού. Οι ενδοκρινείς αδένες είναι η υπόφυση στον εγκέφαλο, ο θυρεοειδής στο λαιμό, τα επινεφρίδια πάνω από τα νεφρά.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Μικτοί αδένες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Αυτοί οι αδένες παράγουν δυο ή περισσότερες χημικές ουσίες. Κλασσικό παράδειγμα μικτού αδένα είναι το πάγκρεας. Ένα τμήμα του παγκρέατος παράγει το παγκρεατικό υγρό (είναι ένα υγρό που περιέχει ένζυμα που βοηθούν στην απορρόφηση των θρεπτικών συστατικών της τροφής) και μέσω ενός εκφορητικού πόρου το εκκρίνει στον δωδεκαδάκτυλο. Ένα άλλο τμήμα του παγκρέατος παράγει τις ορμόνες ινσουλίνη και </a:t>
            </a:r>
            <a:r>
              <a:rPr lang="el-GR" dirty="0" err="1" smtClean="0"/>
              <a:t>γλυκαγόνη</a:t>
            </a:r>
            <a:r>
              <a:rPr lang="el-GR" dirty="0" smtClean="0"/>
              <a:t> και τις εκκρίνει στο αίμα. Αυτές οι ορμόνες ελέγχουν την ποσότητα του σακχάρου στο αίμα (δηλαδή διατηρούν σε ισορροπία την ποσότητα των υδατανθράκων στο αίμα), ανάλογα με τις ανάγκες του οργανισμού.</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g11_3.jpg"/>
          <p:cNvPicPr>
            <a:picLocks noGrp="1" noChangeAspect="1"/>
          </p:cNvPicPr>
          <p:nvPr>
            <p:ph idx="1"/>
          </p:nvPr>
        </p:nvPicPr>
        <p:blipFill>
          <a:blip r:embed="rId2"/>
          <a:stretch>
            <a:fillRect/>
          </a:stretch>
        </p:blipFill>
        <p:spPr>
          <a:xfrm>
            <a:off x="2643174" y="1214422"/>
            <a:ext cx="3534702" cy="5143536"/>
          </a:xfrm>
        </p:spPr>
      </p:pic>
      <p:sp>
        <p:nvSpPr>
          <p:cNvPr id="5" name="4 - Ορθογώνιο"/>
          <p:cNvSpPr/>
          <p:nvPr/>
        </p:nvSpPr>
        <p:spPr>
          <a:xfrm>
            <a:off x="1428728" y="6429396"/>
            <a:ext cx="6500842" cy="276999"/>
          </a:xfrm>
          <a:prstGeom prst="rect">
            <a:avLst/>
          </a:prstGeom>
        </p:spPr>
        <p:txBody>
          <a:bodyPr wrap="square">
            <a:spAutoFit/>
          </a:bodyPr>
          <a:lstStyle/>
          <a:p>
            <a:r>
              <a:rPr lang="en-US" sz="1200" dirty="0" smtClean="0"/>
              <a:t>http://ebooks.edu.gr/ebooks/v/html/8547/2666/Biologia_A-Lykeiou_html-empl/index11.html</a:t>
            </a:r>
            <a:endParaRPr lang="el-GR" sz="1200" dirty="0"/>
          </a:p>
        </p:txBody>
      </p:sp>
      <p:sp>
        <p:nvSpPr>
          <p:cNvPr id="2" name="1 - Τίτλος"/>
          <p:cNvSpPr>
            <a:spLocks noGrp="1"/>
          </p:cNvSpPr>
          <p:nvPr>
            <p:ph type="title"/>
          </p:nvPr>
        </p:nvSpPr>
        <p:spPr/>
        <p:txBody>
          <a:bodyPr>
            <a:normAutofit fontScale="90000"/>
          </a:bodyPr>
          <a:lstStyle/>
          <a:p>
            <a:r>
              <a:rPr lang="el-GR" dirty="0" smtClean="0"/>
              <a:t>Ενδοκρινείς αδένες στον ανθρώπινο οργανισμό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Επιθηλιακός ιστός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λέξη επιθήλιο γενικά σημαίνει κάτι που καλύπτει, </a:t>
            </a:r>
            <a:r>
              <a:rPr lang="el-GR" dirty="0" err="1" smtClean="0"/>
              <a:t>αρα</a:t>
            </a:r>
            <a:r>
              <a:rPr lang="el-GR" dirty="0" smtClean="0"/>
              <a:t> ο επιθηλιακός ιστός μπορεί να θεωρηθεί ως ο ιστός που καλύπτει επιφάνειες.  Αυτές οι επιφάνειες μπορεί να είναι η εξωτερική επιφάνεια του σώματος ή εσωτερικές κοιλότητες του σώματος.</a:t>
            </a:r>
          </a:p>
          <a:p>
            <a:r>
              <a:rPr lang="el-GR" dirty="0" smtClean="0"/>
              <a:t>Όμως η καλυπτική λειτουργία δεν είναι η μοναδική λειτουργία του επιθηλιακού ιστού.  Γενικά οι λειτουργίες αυτού του ιστού είναι :  προστασία του οργανισμού από παθογόνους μικροοργανισμούς,  απορρόφηση ουσιών και έκκριση ουσιών, επίσης έχει και εξειδικευμένες λειτουργίες, όπως η μετακίνηση ουσιών κατά μήκος πόρων, διάχυση ουσιών,  ο σχηματισμός και η λειτουργία των αδένων. </a:t>
            </a:r>
          </a:p>
          <a:p>
            <a:r>
              <a:rPr lang="el-GR" dirty="0" smtClean="0"/>
              <a:t>Ο επιθηλιακός ιστός  έχει άριστη δυνατότητα αναγέννησης. Τα φθαρμένα και κατεστραμμένα κύτταρα αντικαθίσταται πολύ γρήγορα.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Υποκατηγορίες επιθηλιακού ιστού</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 επιθηλιακός ιστός χωρίζεται σε δυο υποκατηγορίες : </a:t>
            </a:r>
          </a:p>
          <a:p>
            <a:r>
              <a:rPr lang="el-GR" u="sng" dirty="0" smtClean="0"/>
              <a:t>Πλακώδη  επιθηλιακό ιστό </a:t>
            </a:r>
            <a:r>
              <a:rPr lang="el-GR" dirty="0" smtClean="0"/>
              <a:t>= τα κύτταρα του είναι πεπλατυσμένα , μοιάζουν σαν πλακάκια, και είναι πολύ στενά συνδεδεμένα μεταξύ τους. Ανάμεσα στα κύτταρα δεν μπορεί να περάσει τίποτα, ούτε μικροοργανισμός.  </a:t>
            </a:r>
          </a:p>
          <a:p>
            <a:r>
              <a:rPr lang="el-GR" u="sng" dirty="0" smtClean="0"/>
              <a:t>Κροσσωτό επιθηλιακό ιστό </a:t>
            </a:r>
            <a:r>
              <a:rPr lang="el-GR" dirty="0" smtClean="0"/>
              <a:t>= και αυτά τα κύτταρα είναι στενά συνδεδεμένα μεταξύ τους , όμως η μορφή τους είναι διαφορετική. Τα κύτταρα μοιάζουν σαν κύβοι ή κύλινδροι (κυβικό ή κυλινδρικό σχήμα), με το ένα άκρο τους στηρίζονται κάπου , ενώ στο άλλο άκρο τους η κυτταρική τους μεμβράνη αναδιπλώνεται (κάνει πτυχές) και σχηματίζει σχηματισμούς που μοιάζουν με κρόσσια. Τα κρόσσια είναι πολλά, εκατοντάδες σε κάθε κύτταρο, με τα κρόσσια αυξάνεται η επιφάνεια του κυττάρου χωρίς να αυξάνεται ο όγκος που καταλαμβάνει, επίσης τα κρόσσια έχουν ευκινησία.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Πηγ΄΄η</a:t>
            </a:r>
            <a:endParaRPr lang="el-GR" dirty="0"/>
          </a:p>
        </p:txBody>
      </p:sp>
      <p:pic>
        <p:nvPicPr>
          <p:cNvPr id="4" name="3 - Θέση περιεχομένου" descr="Επιθηλιακός+ιστός+Καλύπτει+μεγάλες+επιφάνειες+του+σώματος+(δέρμα,+αναπνευστική+οδός,+έντερο,+κλπ.).jpg"/>
          <p:cNvPicPr>
            <a:picLocks noGrp="1" noChangeAspect="1"/>
          </p:cNvPicPr>
          <p:nvPr>
            <p:ph idx="1"/>
          </p:nvPr>
        </p:nvPicPr>
        <p:blipFill>
          <a:blip r:embed="rId2"/>
          <a:stretch>
            <a:fillRect/>
          </a:stretch>
        </p:blipFill>
        <p:spPr>
          <a:xfrm>
            <a:off x="428596" y="214290"/>
            <a:ext cx="8358246" cy="6500857"/>
          </a:xfrm>
        </p:spPr>
      </p:pic>
      <p:sp>
        <p:nvSpPr>
          <p:cNvPr id="6" name="5 - Ορθογώνιο"/>
          <p:cNvSpPr/>
          <p:nvPr/>
        </p:nvSpPr>
        <p:spPr>
          <a:xfrm>
            <a:off x="1214414" y="6429396"/>
            <a:ext cx="2941641" cy="276999"/>
          </a:xfrm>
          <a:prstGeom prst="rect">
            <a:avLst/>
          </a:prstGeom>
        </p:spPr>
        <p:txBody>
          <a:bodyPr wrap="square">
            <a:spAutoFit/>
          </a:bodyPr>
          <a:lstStyle/>
          <a:p>
            <a:pPr lvl="0"/>
            <a:r>
              <a:rPr lang="en-US" sz="1200" dirty="0" smtClean="0">
                <a:solidFill>
                  <a:prstClr val="black"/>
                </a:solidFill>
              </a:rPr>
              <a:t>https://slideplayer.gr/slide/12104539/</a:t>
            </a:r>
            <a:endParaRPr lang="el-GR" sz="1200" dirty="0">
              <a:solidFill>
                <a:prstClr val="black"/>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καλύπτουν+εξωτερικά+το+σώμα.jpg"/>
          <p:cNvPicPr>
            <a:picLocks noGrp="1" noChangeAspect="1"/>
          </p:cNvPicPr>
          <p:nvPr>
            <p:ph idx="1"/>
          </p:nvPr>
        </p:nvPicPr>
        <p:blipFill>
          <a:blip r:embed="rId2"/>
          <a:stretch>
            <a:fillRect/>
          </a:stretch>
        </p:blipFill>
        <p:spPr>
          <a:xfrm>
            <a:off x="583113" y="428604"/>
            <a:ext cx="8191558" cy="6143668"/>
          </a:xfrm>
        </p:spPr>
      </p:pic>
      <p:sp>
        <p:nvSpPr>
          <p:cNvPr id="5" name="4 - Ορθογώνιο"/>
          <p:cNvSpPr/>
          <p:nvPr/>
        </p:nvSpPr>
        <p:spPr>
          <a:xfrm>
            <a:off x="2571736" y="6215082"/>
            <a:ext cx="2574807" cy="276999"/>
          </a:xfrm>
          <a:prstGeom prst="rect">
            <a:avLst/>
          </a:prstGeom>
        </p:spPr>
        <p:txBody>
          <a:bodyPr wrap="none">
            <a:spAutoFit/>
          </a:bodyPr>
          <a:lstStyle/>
          <a:p>
            <a:r>
              <a:rPr lang="en-US" sz="1200" dirty="0" smtClean="0"/>
              <a:t>https://slideplayer.gr/slide/12104539/</a:t>
            </a:r>
            <a:endParaRPr lang="el-G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Πλακώδης επιθηλιακός ιστός </a:t>
            </a:r>
            <a:endParaRPr lang="el-GR" dirty="0"/>
          </a:p>
        </p:txBody>
      </p:sp>
      <p:sp>
        <p:nvSpPr>
          <p:cNvPr id="3" name="2 - Θέση περιεχομένου"/>
          <p:cNvSpPr>
            <a:spLocks noGrp="1"/>
          </p:cNvSpPr>
          <p:nvPr>
            <p:ph idx="1"/>
          </p:nvPr>
        </p:nvSpPr>
        <p:spPr>
          <a:xfrm>
            <a:off x="457200" y="1357298"/>
            <a:ext cx="8229600" cy="4768865"/>
          </a:xfrm>
        </p:spPr>
        <p:txBody>
          <a:bodyPr>
            <a:normAutofit fontScale="92500" lnSpcReduction="10000"/>
          </a:bodyPr>
          <a:lstStyle/>
          <a:p>
            <a:r>
              <a:rPr lang="el-GR" sz="2200" dirty="0" smtClean="0"/>
              <a:t>Τον συναντάμε σαν επένδυση επιφανειών. Στα αιμοφόρα αγγεία , για παράδειγμα στο τοίχωμα των τριχοειδών αγγείων  ή στην εσωτερική επιφάνεια των πνευμονικών κυψελίδων.</a:t>
            </a:r>
          </a:p>
          <a:p>
            <a:endParaRPr lang="el-GR" dirty="0" smtClean="0"/>
          </a:p>
          <a:p>
            <a:endParaRPr lang="el-GR" dirty="0" smtClean="0"/>
          </a:p>
          <a:p>
            <a:endParaRPr lang="el-GR" sz="1700" dirty="0" smtClean="0"/>
          </a:p>
          <a:p>
            <a:endParaRPr lang="el-GR" sz="1700" dirty="0" smtClean="0"/>
          </a:p>
          <a:p>
            <a:endParaRPr lang="el-GR" sz="1700" dirty="0" smtClean="0"/>
          </a:p>
          <a:p>
            <a:endParaRPr lang="el-GR" sz="1700" dirty="0" smtClean="0"/>
          </a:p>
          <a:p>
            <a:endParaRPr lang="el-GR" sz="1700" dirty="0" smtClean="0"/>
          </a:p>
          <a:p>
            <a:pPr algn="r"/>
            <a:r>
              <a:rPr lang="el-GR" sz="1700" dirty="0" smtClean="0"/>
              <a:t>Φωτογραφία </a:t>
            </a:r>
            <a:r>
              <a:rPr lang="el-GR" sz="1700" smtClean="0"/>
              <a:t>κυττάρων γλώσσας</a:t>
            </a:r>
          </a:p>
          <a:p>
            <a:pPr algn="r"/>
            <a:r>
              <a:rPr lang="el-GR" sz="1700" dirty="0" err="1" smtClean="0"/>
              <a:t>πολύστιβο</a:t>
            </a:r>
            <a:r>
              <a:rPr lang="el-GR" sz="1700" dirty="0" smtClean="0"/>
              <a:t> πλακώδες επιθήλιο (1). </a:t>
            </a:r>
          </a:p>
          <a:p>
            <a:pPr algn="r"/>
            <a:r>
              <a:rPr lang="el-GR" sz="1700" dirty="0" smtClean="0"/>
              <a:t>Βλεννώδη κύτταρα(2)</a:t>
            </a:r>
          </a:p>
          <a:p>
            <a:pPr algn="r"/>
            <a:r>
              <a:rPr lang="el-GR" sz="1700" dirty="0" smtClean="0"/>
              <a:t> δεσμίδες γραμμωτών μυϊκών ινών (4).</a:t>
            </a:r>
          </a:p>
          <a:p>
            <a:pPr algn="r"/>
            <a:r>
              <a:rPr lang="en-US" sz="1200" dirty="0" smtClean="0"/>
              <a:t>https://www.med.auth.gr/learning/histology/atlas/11-1-1.htm</a:t>
            </a:r>
            <a:r>
              <a:rPr lang="el-GR" sz="1200" dirty="0" smtClean="0"/>
              <a:t> </a:t>
            </a:r>
            <a:endParaRPr lang="el-GR" sz="1200" dirty="0"/>
          </a:p>
        </p:txBody>
      </p:sp>
      <p:pic>
        <p:nvPicPr>
          <p:cNvPr id="4" name="3 - Εικόνα" descr="γλωσσα ιστοί.jpg"/>
          <p:cNvPicPr>
            <a:picLocks noChangeAspect="1"/>
          </p:cNvPicPr>
          <p:nvPr/>
        </p:nvPicPr>
        <p:blipFill>
          <a:blip r:embed="rId2"/>
          <a:stretch>
            <a:fillRect/>
          </a:stretch>
        </p:blipFill>
        <p:spPr>
          <a:xfrm>
            <a:off x="1000100" y="2428868"/>
            <a:ext cx="2857520" cy="381002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Κροσσωτός επιθηλιακός ιστός </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Το κροσσωτό επιθήλιο το συναντάμε σε πολλές περιοχές του οργανισμού, για παράδειγμα στις αεροφόρους οδούς και στο λεπτό έντερο. Στο  βλεννογόνο της αναπνευστικής οδού αυτά τα κύτταρα σχηματίζουν στοιβάδα με τις βλεφαρίδες τους προς την αεροφόρο κοιλότητα. Όταν εισπνέουμε, στους πνεύμονες μας μπαίνουν αέρας, καυσαέρια, σκόνη και μικρόβια. Τα κύτταρα του πνεύμονα παράγουν και εκκρίνουν βλέννα που παγιδεύει τη σκόνη και τα μικρόβια, οι βλεφαρίδες σπρώχνουν τη βλέννα ώστε να συμπυκνωθεί και βήχοντας να τη βγάλουμε από τον οργανισμό μας.</a:t>
            </a:r>
          </a:p>
          <a:p>
            <a:r>
              <a:rPr lang="el-GR" dirty="0" smtClean="0"/>
              <a:t>Στο λεπτό έντερο όλη η εσωτερική επιφάνεια καλύπτεται από κροσσωτά κύτταρα . Τα κρόσσια αυτών των κυττάρων ονομάζονται </a:t>
            </a:r>
            <a:r>
              <a:rPr lang="el-GR" dirty="0" err="1" smtClean="0"/>
              <a:t>μικρολάχνες</a:t>
            </a:r>
            <a:r>
              <a:rPr lang="el-GR" dirty="0" smtClean="0"/>
              <a:t>. Τα κύτταρα του λεπτού εντέρου είναι εξειδικευμένα να απορροφούν τα χρήσιμα συστατικά των τροφών. Η τροφή εισέρχεται στο λεπτό έντερο σε υγρή μορφή (έχει ήδη διαμελιστεί στο  στομάχι). Προχωρώντας στο λεπτό έντερο από τις </a:t>
            </a:r>
            <a:r>
              <a:rPr lang="el-GR" dirty="0" err="1" smtClean="0"/>
              <a:t>μικρολάχνες</a:t>
            </a:r>
            <a:r>
              <a:rPr lang="el-GR" dirty="0" smtClean="0"/>
              <a:t> απορροφώνται τα θρεπτικά συστατικά, ταυτόχρονα οι </a:t>
            </a:r>
            <a:r>
              <a:rPr lang="el-GR" dirty="0" err="1" smtClean="0"/>
              <a:t>μικρολάχνες</a:t>
            </a:r>
            <a:r>
              <a:rPr lang="el-GR" dirty="0" smtClean="0"/>
              <a:t> σπρώχνουν την τροφή πιο κάτω στο λεπτό έντερο.  Στο τέλος του λεπτού εντέρου ότι δεν μπορεί να απορροφηθεί από τον οργανισμό μας μπαίνει στο παχύ έντερο και αποβάλλεται.</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Αδένες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αδένες είναι σχηματισμοί του επιθηλιακού ιστού που παράγουν και εκκρίνουν κάποια χημική ουσία (κάθε αδένας διαφορετική ουσία).</a:t>
            </a:r>
          </a:p>
          <a:p>
            <a:r>
              <a:rPr lang="el-GR" dirty="0" smtClean="0"/>
              <a:t>Υπάρχουν μονοκύτταροι (αποτελούνται από ένα μόνο κύτταρο) αδένες και πολυκύτταροι αδένες. Μονοκύτταρους αδένες βρίσκουμε στο γαστρεντερικό σωλήνα, για παράδειγμα στα τοιχώματα του στομάχου όπου παράγουν ουσίες – ένα είδος βλέννας -  που προστατεύουν το στομάχι από την επίδραση των τροφών, και του υδροχλωρικού οξέως.  Οι περισσότεροι αδένες είναι πολυκύτταροι. </a:t>
            </a:r>
          </a:p>
          <a:p>
            <a:r>
              <a:rPr lang="el-GR" dirty="0" smtClean="0"/>
              <a:t>Οι αδένες χωρίζονται σε υποκατηγορίες: ενδοκρινείς – εξωκρινείς – μικτοί.</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Εξωκρινείς αδένες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Παραδείγματα: σιελογόνοι αδένες (παράγουν το σάλιο), ιδρωτοποιοί (παράγουν τον ιδρώτα), </a:t>
            </a:r>
            <a:r>
              <a:rPr lang="el-GR" dirty="0" err="1" smtClean="0"/>
              <a:t>δακρυικοί</a:t>
            </a:r>
            <a:r>
              <a:rPr lang="el-GR" dirty="0" smtClean="0"/>
              <a:t> (παράγουν τα δάκρυα), σμηγματογόνοι  (παράγουν το σμήγμα). Αυτοί οι αδένες  την χημική ουσία που παράγουν την εκκρίνουν έξω από τον οργανισμό (τα δάκρυα κυλάνε στο μάγουλο – ο ιδρώτας ρέει στην επιφάνεια του δέρματος) ή σε εσωτερικές κοιλότητες του οργανισμού (το σάλιο εκκρίνεται στη στοματική κοιλότητα – το δωδεκαδάκτυλο εκκρίνει τη βλέννα του στο εσωτερικό του στομάχου – στο λεπτό έντερο εκκρίνονται ουσίες που βοηθούν στην πέψη των τροφών και την καλή υγεία του εντέρου). Γενικά ο πεπτικός σωλήνας είναι τυπικό παράδειγμα εσωτερικής κοιλότητας του οργανισμού.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387</TotalTime>
  <Words>989</Words>
  <PresentationFormat>Προβολή στην οθόνη (4:3)</PresentationFormat>
  <Paragraphs>50</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1ο ΚΕΦΑΛΑΙΟ ΚΥΤΤΑΡΑ ΚΑΙ ΙΣΤΟΙ </vt:lpstr>
      <vt:lpstr>Επιθηλιακός ιστός</vt:lpstr>
      <vt:lpstr>Υποκατηγορίες επιθηλιακού ιστού</vt:lpstr>
      <vt:lpstr>Πηγ΄΄η</vt:lpstr>
      <vt:lpstr>Διαφάνεια 5</vt:lpstr>
      <vt:lpstr>Πλακώδης επιθηλιακός ιστός </vt:lpstr>
      <vt:lpstr>Κροσσωτός επιθηλιακός ιστός </vt:lpstr>
      <vt:lpstr>Αδένες </vt:lpstr>
      <vt:lpstr>Εξωκρινείς αδένες</vt:lpstr>
      <vt:lpstr>Δομή εξωκρινή αδένα</vt:lpstr>
      <vt:lpstr>Ενδοκρινείς αδένες</vt:lpstr>
      <vt:lpstr>Μικτοί αδένες </vt:lpstr>
      <vt:lpstr>Ενδοκρινείς αδένες στον ανθρώπινο οργανισμό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ΚΕΦΑΛΑΙΟ ΚΥΤΤΑΡΑ ΚΑΙ ΙΣΤΟΙ </dc:title>
  <dc:creator>user</dc:creator>
  <cp:lastModifiedBy>Χρήστης των Windows</cp:lastModifiedBy>
  <cp:revision>42</cp:revision>
  <dcterms:created xsi:type="dcterms:W3CDTF">2020-09-27T12:03:43Z</dcterms:created>
  <dcterms:modified xsi:type="dcterms:W3CDTF">2020-10-10T12:27:31Z</dcterms:modified>
</cp:coreProperties>
</file>