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82"/>
  </p:notesMasterIdLst>
  <p:sldIdLst>
    <p:sldId id="256" r:id="rId2"/>
    <p:sldId id="307" r:id="rId3"/>
    <p:sldId id="328" r:id="rId4"/>
    <p:sldId id="308" r:id="rId5"/>
    <p:sldId id="309" r:id="rId6"/>
    <p:sldId id="310" r:id="rId7"/>
    <p:sldId id="311" r:id="rId8"/>
    <p:sldId id="334" r:id="rId9"/>
    <p:sldId id="312" r:id="rId10"/>
    <p:sldId id="323" r:id="rId11"/>
    <p:sldId id="315" r:id="rId12"/>
    <p:sldId id="325" r:id="rId13"/>
    <p:sldId id="326" r:id="rId14"/>
    <p:sldId id="316" r:id="rId15"/>
    <p:sldId id="295" r:id="rId16"/>
    <p:sldId id="317" r:id="rId17"/>
    <p:sldId id="293" r:id="rId18"/>
    <p:sldId id="327" r:id="rId19"/>
    <p:sldId id="313" r:id="rId20"/>
    <p:sldId id="296" r:id="rId21"/>
    <p:sldId id="322" r:id="rId22"/>
    <p:sldId id="294" r:id="rId23"/>
    <p:sldId id="336" r:id="rId24"/>
    <p:sldId id="337" r:id="rId25"/>
    <p:sldId id="335" r:id="rId26"/>
    <p:sldId id="319" r:id="rId27"/>
    <p:sldId id="318" r:id="rId28"/>
    <p:sldId id="339" r:id="rId29"/>
    <p:sldId id="320" r:id="rId30"/>
    <p:sldId id="340" r:id="rId31"/>
    <p:sldId id="288" r:id="rId32"/>
    <p:sldId id="324" r:id="rId33"/>
    <p:sldId id="342" r:id="rId34"/>
    <p:sldId id="341" r:id="rId35"/>
    <p:sldId id="298" r:id="rId36"/>
    <p:sldId id="290" r:id="rId37"/>
    <p:sldId id="297" r:id="rId38"/>
    <p:sldId id="267" r:id="rId39"/>
    <p:sldId id="329" r:id="rId40"/>
    <p:sldId id="299" r:id="rId41"/>
    <p:sldId id="302" r:id="rId42"/>
    <p:sldId id="330" r:id="rId43"/>
    <p:sldId id="300" r:id="rId44"/>
    <p:sldId id="333" r:id="rId45"/>
    <p:sldId id="304" r:id="rId46"/>
    <p:sldId id="331" r:id="rId47"/>
    <p:sldId id="305" r:id="rId48"/>
    <p:sldId id="332" r:id="rId49"/>
    <p:sldId id="257" r:id="rId50"/>
    <p:sldId id="258" r:id="rId51"/>
    <p:sldId id="264" r:id="rId52"/>
    <p:sldId id="265" r:id="rId53"/>
    <p:sldId id="261" r:id="rId54"/>
    <p:sldId id="259" r:id="rId55"/>
    <p:sldId id="262" r:id="rId56"/>
    <p:sldId id="273" r:id="rId57"/>
    <p:sldId id="278" r:id="rId58"/>
    <p:sldId id="271" r:id="rId59"/>
    <p:sldId id="263" r:id="rId60"/>
    <p:sldId id="274" r:id="rId61"/>
    <p:sldId id="276" r:id="rId62"/>
    <p:sldId id="306" r:id="rId63"/>
    <p:sldId id="277" r:id="rId64"/>
    <p:sldId id="275" r:id="rId65"/>
    <p:sldId id="272" r:id="rId66"/>
    <p:sldId id="270" r:id="rId67"/>
    <p:sldId id="266" r:id="rId68"/>
    <p:sldId id="269" r:id="rId69"/>
    <p:sldId id="268" r:id="rId70"/>
    <p:sldId id="281" r:id="rId71"/>
    <p:sldId id="280" r:id="rId72"/>
    <p:sldId id="279" r:id="rId73"/>
    <p:sldId id="282" r:id="rId74"/>
    <p:sldId id="283" r:id="rId75"/>
    <p:sldId id="285" r:id="rId76"/>
    <p:sldId id="291" r:id="rId77"/>
    <p:sldId id="286" r:id="rId78"/>
    <p:sldId id="287" r:id="rId79"/>
    <p:sldId id="260" r:id="rId80"/>
    <p:sldId id="284" r:id="rId8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221" autoAdjust="0"/>
    <p:restoredTop sz="94660"/>
  </p:normalViewPr>
  <p:slideViewPr>
    <p:cSldViewPr>
      <p:cViewPr>
        <p:scale>
          <a:sx n="70" d="100"/>
          <a:sy n="70" d="100"/>
        </p:scale>
        <p:origin x="-1992" y="-45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3BDB9A-131F-4F58-9B59-CE2DFD6C5F1B}" type="datetimeFigureOut">
              <a:rPr lang="el-GR" smtClean="0"/>
              <a:pPr/>
              <a:t>26/2/2021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3480C-3CD5-43B6-8CD8-0AB2C876631C}"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FB3480C-3CD5-43B6-8CD8-0AB2C876631C}" type="slidenum">
              <a:rPr lang="el-GR" smtClean="0"/>
              <a:pPr/>
              <a:t>57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smtClean="0"/>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smtClean="0"/>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6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smtClean="0"/>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smtClean="0"/>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smtClean="0"/>
              <a:t>Kλικ για επεξεργασία των στυλ του υποδείγματος</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4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8F81A307-EBAA-48CC-85CA-C71A80408353}"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smtClean="0"/>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0489570-7EA8-4096-A74B-8854917C7875}" type="datetimeFigureOut">
              <a:rPr lang="el-GR" smtClean="0"/>
              <a:pPr/>
              <a:t>26/2/2021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8F81A307-EBAA-48CC-85CA-C71A80408353}"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smtClean="0"/>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smtClean="0"/>
              <a:t>Kλικ για επεξεργασία των στυλ του υποδείγματος</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489570-7EA8-4096-A74B-8854917C7875}" type="datetimeFigureOut">
              <a:rPr lang="el-GR" smtClean="0"/>
              <a:pPr/>
              <a:t>26/2/2021</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F81A307-EBAA-48CC-85CA-C71A80408353}"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l.wikipedia.org/w/index.php?title=%CE%A3%CE%B7%CE%BC%CE%B5%CE%AF%CE%BF_%CE%B1%CE%BD%CE%B1%CF%86%CE%BF%CF%81%CE%AC%CF%82&amp;action=edit&amp;redlink=1" TargetMode="External"/><Relationship Id="rId2" Type="http://schemas.openxmlformats.org/officeDocument/2006/relationships/hyperlink" Target="https://el.wikipedia.org/wiki/%CE%88%CF%81%CE%B3%CE%BF_(%CF%86%CF%85%CF%83%CE%B9%CE%BA%CE%AE)" TargetMode="External"/><Relationship Id="rId1" Type="http://schemas.openxmlformats.org/officeDocument/2006/relationships/slideLayout" Target="../slideLayouts/slideLayout2.xml"/><Relationship Id="rId6" Type="http://schemas.openxmlformats.org/officeDocument/2006/relationships/hyperlink" Target="https://el.wikipedia.org/wiki/%CE%98%CE%B5%CF%81%CE%BC%CE%BF%CE%BA%CF%81%CE%B1%CF%83%CE%AF%CE%B1" TargetMode="External"/><Relationship Id="rId5" Type="http://schemas.openxmlformats.org/officeDocument/2006/relationships/hyperlink" Target="https://el.wikipedia.org/wiki/%CE%92%CE%BF%CE%BB%CF%84" TargetMode="External"/><Relationship Id="rId4" Type="http://schemas.openxmlformats.org/officeDocument/2006/relationships/hyperlink" Target="https://el.wikipedia.org/wiki/%CE%86%CF%80%CE%B5%CE%B9%CF%81%CE%B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p:txBody>
          <a:bodyPr>
            <a:normAutofit fontScale="90000"/>
          </a:bodyPr>
          <a:lstStyle/>
          <a:p>
            <a:r>
              <a:rPr lang="el-GR" dirty="0" smtClean="0"/>
              <a:t>ΝΕΥΡΙΚΟ ΣΥΣΤΗΜΑ ΚΑΙ ΕΓΚΕΦΑΛΟΣ</a:t>
            </a:r>
            <a:br>
              <a:rPr lang="el-GR" dirty="0" smtClean="0"/>
            </a:br>
            <a:r>
              <a:rPr lang="el-GR" dirty="0" smtClean="0"/>
              <a:t/>
            </a:r>
            <a:br>
              <a:rPr lang="el-GR" dirty="0" smtClean="0"/>
            </a:br>
            <a:endParaRPr lang="el-GR" dirty="0"/>
          </a:p>
        </p:txBody>
      </p:sp>
      <p:sp>
        <p:nvSpPr>
          <p:cNvPr id="3" name="2 - Υπότιτλος"/>
          <p:cNvSpPr>
            <a:spLocks noGrp="1"/>
          </p:cNvSpPr>
          <p:nvPr>
            <p:ph type="subTitle" idx="1"/>
          </p:nvPr>
        </p:nvSpPr>
        <p:spPr/>
        <p:txBody>
          <a:bodyPr/>
          <a:lstStyle/>
          <a:p>
            <a:endParaRPr lang="el-G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dirty="0" smtClean="0"/>
              <a:t>ΜΟΡΦΗ ΕΝΟΣ ΤΥΠΙΚΟΥ ΝΕΥΡΩΝΑ</a:t>
            </a:r>
            <a:endParaRPr lang="el-GR" dirty="0"/>
          </a:p>
        </p:txBody>
      </p:sp>
      <p:pic>
        <p:nvPicPr>
          <p:cNvPr id="16386" name="Picture 2"/>
          <p:cNvPicPr>
            <a:picLocks noGrp="1" noChangeAspect="1" noChangeArrowheads="1"/>
          </p:cNvPicPr>
          <p:nvPr>
            <p:ph idx="1"/>
          </p:nvPr>
        </p:nvPicPr>
        <p:blipFill>
          <a:blip r:embed="rId2"/>
          <a:stretch>
            <a:fillRect/>
          </a:stretch>
        </p:blipFill>
        <p:spPr bwMode="auto">
          <a:xfrm>
            <a:off x="1333500" y="2510631"/>
            <a:ext cx="6477000" cy="3238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8194" name="Picture 2"/>
          <p:cNvPicPr>
            <a:picLocks noChangeAspect="1" noChangeArrowheads="1"/>
          </p:cNvPicPr>
          <p:nvPr/>
        </p:nvPicPr>
        <p:blipFill>
          <a:blip r:embed="rId2"/>
          <a:srcRect/>
          <a:stretch>
            <a:fillRect/>
          </a:stretch>
        </p:blipFill>
        <p:spPr bwMode="auto">
          <a:xfrm>
            <a:off x="2714612" y="285728"/>
            <a:ext cx="3913081" cy="6572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ΝΕΥΡΩΝΕΣ</a:t>
            </a:r>
            <a:endParaRPr lang="el-GR" b="1" dirty="0"/>
          </a:p>
        </p:txBody>
      </p:sp>
      <p:pic>
        <p:nvPicPr>
          <p:cNvPr id="18434" name="Picture 2"/>
          <p:cNvPicPr>
            <a:picLocks noGrp="1" noChangeAspect="1" noChangeArrowheads="1"/>
          </p:cNvPicPr>
          <p:nvPr>
            <p:ph idx="1"/>
          </p:nvPr>
        </p:nvPicPr>
        <p:blipFill>
          <a:blip r:embed="rId2"/>
          <a:stretch>
            <a:fillRect/>
          </a:stretch>
        </p:blipFill>
        <p:spPr bwMode="auto">
          <a:xfrm>
            <a:off x="1999291" y="1935163"/>
            <a:ext cx="5145418" cy="43894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9458" name="Picture 2"/>
          <p:cNvPicPr>
            <a:picLocks noGrp="1" noChangeAspect="1" noChangeArrowheads="1"/>
          </p:cNvPicPr>
          <p:nvPr>
            <p:ph idx="1"/>
          </p:nvPr>
        </p:nvPicPr>
        <p:blipFill>
          <a:blip r:embed="rId2" cstate="print"/>
          <a:srcRect/>
          <a:stretch>
            <a:fillRect/>
          </a:stretch>
        </p:blipFill>
        <p:spPr bwMode="auto">
          <a:xfrm>
            <a:off x="1357290" y="465470"/>
            <a:ext cx="7143800" cy="63571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10242" name="Picture 2"/>
          <p:cNvPicPr>
            <a:picLocks noChangeAspect="1" noChangeArrowheads="1"/>
          </p:cNvPicPr>
          <p:nvPr/>
        </p:nvPicPr>
        <p:blipFill>
          <a:blip r:embed="rId2"/>
          <a:srcRect/>
          <a:stretch>
            <a:fillRect/>
          </a:stretch>
        </p:blipFill>
        <p:spPr bwMode="auto">
          <a:xfrm>
            <a:off x="0" y="0"/>
            <a:ext cx="9144000" cy="743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04800" y="228600"/>
            <a:ext cx="8534400" cy="533400"/>
          </a:xfrm>
        </p:spPr>
        <p:txBody>
          <a:bodyPr>
            <a:normAutofit/>
          </a:bodyPr>
          <a:lstStyle/>
          <a:p>
            <a:pPr eaLnBrk="1" hangingPunct="1"/>
            <a:r>
              <a:rPr lang="el-GR" sz="3200" u="sng" dirty="0" smtClean="0">
                <a:solidFill>
                  <a:srgbClr val="FF0000"/>
                </a:solidFill>
              </a:rPr>
              <a:t>Νευρικά κύτταρα</a:t>
            </a:r>
            <a:r>
              <a:rPr lang="el-GR" sz="3200" dirty="0" smtClean="0">
                <a:solidFill>
                  <a:srgbClr val="FF0000"/>
                </a:solidFill>
              </a:rPr>
              <a:t> (νευρώνες) που τα συναντάμε</a:t>
            </a:r>
            <a:r>
              <a:rPr lang="el-GR" sz="3200" u="sng" dirty="0" smtClean="0">
                <a:solidFill>
                  <a:srgbClr val="FF0000"/>
                </a:solidFill>
              </a:rPr>
              <a:t> </a:t>
            </a:r>
          </a:p>
        </p:txBody>
      </p:sp>
      <p:sp>
        <p:nvSpPr>
          <p:cNvPr id="10244" name="Rectangle 3"/>
          <p:cNvSpPr>
            <a:spLocks noGrp="1" noChangeArrowheads="1"/>
          </p:cNvSpPr>
          <p:nvPr>
            <p:ph idx="1"/>
          </p:nvPr>
        </p:nvSpPr>
        <p:spPr>
          <a:xfrm>
            <a:off x="228600" y="914400"/>
            <a:ext cx="8610600" cy="5715000"/>
          </a:xfrm>
        </p:spPr>
        <p:txBody>
          <a:bodyPr/>
          <a:lstStyle/>
          <a:p>
            <a:pPr marL="609600" indent="-609600" eaLnBrk="1" hangingPunct="1">
              <a:lnSpc>
                <a:spcPct val="90000"/>
              </a:lnSpc>
            </a:pPr>
            <a:endParaRPr lang="el-GR" dirty="0" smtClean="0">
              <a:solidFill>
                <a:srgbClr val="FFFF00"/>
              </a:solidFill>
            </a:endParaRPr>
          </a:p>
          <a:p>
            <a:pPr marL="990600" lvl="1" indent="-533400" eaLnBrk="1" hangingPunct="1">
              <a:lnSpc>
                <a:spcPct val="90000"/>
              </a:lnSpc>
            </a:pPr>
            <a:r>
              <a:rPr lang="el-GR" sz="3200" dirty="0" smtClean="0">
                <a:solidFill>
                  <a:srgbClr val="FF0000"/>
                </a:solidFill>
              </a:rPr>
              <a:t>φαιά ουσία (εγκέφαλος, νωτιαίος μυελός) </a:t>
            </a:r>
          </a:p>
          <a:p>
            <a:pPr marL="990600" lvl="1" indent="-533400" eaLnBrk="1" hangingPunct="1">
              <a:lnSpc>
                <a:spcPct val="90000"/>
              </a:lnSpc>
            </a:pPr>
            <a:r>
              <a:rPr lang="el-GR" sz="3200" dirty="0" smtClean="0">
                <a:solidFill>
                  <a:srgbClr val="FF0000"/>
                </a:solidFill>
              </a:rPr>
              <a:t>νευρικά γάγγλια </a:t>
            </a:r>
          </a:p>
          <a:p>
            <a:pPr marL="990600" lvl="1" indent="-533400" eaLnBrk="1" hangingPunct="1">
              <a:lnSpc>
                <a:spcPct val="90000"/>
              </a:lnSpc>
            </a:pPr>
            <a:r>
              <a:rPr lang="el-GR" sz="3200" dirty="0" smtClean="0">
                <a:solidFill>
                  <a:srgbClr val="FF0000"/>
                </a:solidFill>
              </a:rPr>
              <a:t>αισθητήρια όργανα (οσφρητικός βλεννογόνος, αμφιβληστροειδής χιτώνας)</a:t>
            </a:r>
          </a:p>
          <a:p>
            <a:pPr marL="609600" indent="-609600" eaLnBrk="1" hangingPunct="1">
              <a:lnSpc>
                <a:spcPct val="90000"/>
              </a:lnSpc>
            </a:pPr>
            <a:endParaRPr lang="el-GR" u="sng" dirty="0" smtClean="0">
              <a:solidFill>
                <a:srgbClr val="FFFF00"/>
              </a:solidFill>
            </a:endParaRPr>
          </a:p>
          <a:p>
            <a:pPr marL="609600" indent="-609600" eaLnBrk="1" hangingPunct="1">
              <a:lnSpc>
                <a:spcPct val="90000"/>
              </a:lnSpc>
              <a:buFontTx/>
              <a:buNone/>
            </a:pPr>
            <a:endParaRPr lang="el-GR" sz="2800" dirty="0" smtClean="0">
              <a:solidFill>
                <a:srgbClr val="FFFF00"/>
              </a:solidFill>
            </a:endParaRPr>
          </a:p>
        </p:txBody>
      </p:sp>
      <p:sp>
        <p:nvSpPr>
          <p:cNvPr id="10242" name="5 - Θέση αριθμού διαφάνειας"/>
          <p:cNvSpPr>
            <a:spLocks noGrp="1"/>
          </p:cNvSpPr>
          <p:nvPr>
            <p:ph type="sldNum" sz="quarter" idx="12"/>
          </p:nvPr>
        </p:nvSpPr>
        <p:spPr>
          <a:noFill/>
        </p:spPr>
        <p:txBody>
          <a:bodyPr/>
          <a:lstStyle/>
          <a:p>
            <a:fld id="{5B6FA128-405E-461A-B49A-3D76463A82CF}" type="slidenum">
              <a:rPr lang="en-US"/>
              <a:pPr/>
              <a:t>15</a:t>
            </a:fld>
            <a:endParaRPr lang="en-US"/>
          </a:p>
        </p:txBody>
      </p:sp>
      <p:pic>
        <p:nvPicPr>
          <p:cNvPr id="10245" name="Picture 4"/>
          <p:cNvPicPr>
            <a:picLocks noChangeAspect="1" noChangeArrowheads="1"/>
          </p:cNvPicPr>
          <p:nvPr/>
        </p:nvPicPr>
        <p:blipFill>
          <a:blip r:embed="rId2" cstate="print"/>
          <a:srcRect/>
          <a:stretch>
            <a:fillRect/>
          </a:stretch>
        </p:blipFill>
        <p:spPr bwMode="auto">
          <a:xfrm>
            <a:off x="1835150" y="3933825"/>
            <a:ext cx="4968875" cy="2767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9218" name="Picture 2"/>
          <p:cNvPicPr>
            <a:picLocks noGrp="1" noChangeAspect="1" noChangeArrowheads="1"/>
          </p:cNvPicPr>
          <p:nvPr>
            <p:ph idx="1"/>
          </p:nvPr>
        </p:nvPicPr>
        <p:blipFill>
          <a:blip r:embed="rId2"/>
          <a:srcRect/>
          <a:stretch>
            <a:fillRect/>
          </a:stretch>
        </p:blipFill>
        <p:spPr bwMode="auto">
          <a:xfrm>
            <a:off x="310672" y="500042"/>
            <a:ext cx="8833328" cy="59293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p:txBody>
          <a:bodyPr>
            <a:noAutofit/>
          </a:bodyPr>
          <a:lstStyle/>
          <a:p>
            <a:r>
              <a:rPr lang="el-GR" sz="2000" dirty="0" smtClean="0">
                <a:solidFill>
                  <a:srgbClr val="FF0000"/>
                </a:solidFill>
              </a:rPr>
              <a:t>Είδη νευρώνων</a:t>
            </a:r>
            <a:br>
              <a:rPr lang="el-GR" sz="2000" dirty="0" smtClean="0">
                <a:solidFill>
                  <a:srgbClr val="FF0000"/>
                </a:solidFill>
              </a:rPr>
            </a:br>
            <a:r>
              <a:rPr lang="el-GR" sz="2000" dirty="0" smtClean="0"/>
              <a:t>Οι νευρώνες διακρίνονται, ανάλογα με τη λειτουργία που επιτελούν, σε αισθητικούς, κινητικούς και ενδιάμεσους. </a:t>
            </a:r>
            <a:endParaRPr lang="el-GR" sz="2000" dirty="0" smtClean="0">
              <a:solidFill>
                <a:srgbClr val="FF0000"/>
              </a:solidFill>
            </a:endParaRPr>
          </a:p>
        </p:txBody>
      </p:sp>
      <p:sp>
        <p:nvSpPr>
          <p:cNvPr id="15364" name="Rectangle 3"/>
          <p:cNvSpPr>
            <a:spLocks noGrp="1" noChangeArrowheads="1"/>
          </p:cNvSpPr>
          <p:nvPr>
            <p:ph idx="1"/>
          </p:nvPr>
        </p:nvSpPr>
        <p:spPr>
          <a:xfrm>
            <a:off x="250825" y="1700213"/>
            <a:ext cx="4826000" cy="4752975"/>
          </a:xfrm>
        </p:spPr>
        <p:txBody>
          <a:bodyPr/>
          <a:lstStyle/>
          <a:p>
            <a:pPr eaLnBrk="1" hangingPunct="1">
              <a:lnSpc>
                <a:spcPct val="90000"/>
              </a:lnSpc>
              <a:buFont typeface="Wingdings" pitchFamily="2" charset="2"/>
              <a:buChar char="Ø"/>
            </a:pPr>
            <a:endParaRPr lang="el-GR" sz="3600" dirty="0" smtClean="0">
              <a:solidFill>
                <a:srgbClr val="FFFF00"/>
              </a:solidFill>
            </a:endParaRPr>
          </a:p>
          <a:p>
            <a:pPr lvl="2" eaLnBrk="1" hangingPunct="1">
              <a:lnSpc>
                <a:spcPct val="90000"/>
              </a:lnSpc>
              <a:buFont typeface="Wingdings" pitchFamily="2" charset="2"/>
              <a:buChar char="Ø"/>
            </a:pPr>
            <a:r>
              <a:rPr lang="el-GR" sz="3200" dirty="0" smtClean="0">
                <a:solidFill>
                  <a:srgbClr val="FF0000"/>
                </a:solidFill>
              </a:rPr>
              <a:t>Αισθητικοί </a:t>
            </a:r>
            <a:r>
              <a:rPr lang="el-GR" sz="3200" dirty="0" smtClean="0">
                <a:solidFill>
                  <a:schemeClr val="bg1"/>
                </a:solidFill>
              </a:rPr>
              <a:t>ή προσαγωγοί ή κεντρομόλοι</a:t>
            </a:r>
            <a:endParaRPr lang="en-US" sz="3200" dirty="0" smtClean="0">
              <a:solidFill>
                <a:schemeClr val="bg1"/>
              </a:solidFill>
            </a:endParaRPr>
          </a:p>
          <a:p>
            <a:pPr lvl="2">
              <a:lnSpc>
                <a:spcPct val="90000"/>
              </a:lnSpc>
              <a:buFont typeface="Wingdings" pitchFamily="2" charset="2"/>
              <a:buChar char="Ø"/>
            </a:pPr>
            <a:r>
              <a:rPr lang="el-GR" sz="3200" dirty="0" smtClean="0">
                <a:solidFill>
                  <a:srgbClr val="FF0000"/>
                </a:solidFill>
              </a:rPr>
              <a:t>Κινητικοί </a:t>
            </a:r>
            <a:r>
              <a:rPr lang="el-GR" sz="3200" dirty="0" smtClean="0">
                <a:solidFill>
                  <a:schemeClr val="bg1"/>
                </a:solidFill>
              </a:rPr>
              <a:t>ή </a:t>
            </a:r>
            <a:r>
              <a:rPr lang="el-GR" sz="3200" dirty="0" err="1" smtClean="0">
                <a:solidFill>
                  <a:schemeClr val="bg1"/>
                </a:solidFill>
              </a:rPr>
              <a:t>απαγωγοί</a:t>
            </a:r>
            <a:r>
              <a:rPr lang="el-GR" sz="3200" dirty="0" smtClean="0">
                <a:solidFill>
                  <a:schemeClr val="bg1"/>
                </a:solidFill>
              </a:rPr>
              <a:t> ή φυγόκεντροι</a:t>
            </a:r>
            <a:endParaRPr lang="el-GR" sz="3200" u="sng" dirty="0" smtClean="0">
              <a:solidFill>
                <a:schemeClr val="bg1"/>
              </a:solidFill>
            </a:endParaRPr>
          </a:p>
          <a:p>
            <a:pPr lvl="2" eaLnBrk="1" hangingPunct="1">
              <a:lnSpc>
                <a:spcPct val="90000"/>
              </a:lnSpc>
              <a:buFont typeface="Wingdings" pitchFamily="2" charset="2"/>
              <a:buChar char="Ø"/>
            </a:pPr>
            <a:r>
              <a:rPr lang="el-GR" sz="3200" dirty="0" smtClean="0">
                <a:solidFill>
                  <a:srgbClr val="FF0000"/>
                </a:solidFill>
              </a:rPr>
              <a:t>Διάμεσοι ή συνδετικοί </a:t>
            </a:r>
            <a:endParaRPr lang="en-US" sz="3200" dirty="0" smtClean="0">
              <a:solidFill>
                <a:srgbClr val="FF0000"/>
              </a:solidFill>
            </a:endParaRPr>
          </a:p>
          <a:p>
            <a:pPr eaLnBrk="1" hangingPunct="1">
              <a:lnSpc>
                <a:spcPct val="90000"/>
              </a:lnSpc>
            </a:pPr>
            <a:endParaRPr lang="el-GR" dirty="0" smtClean="0"/>
          </a:p>
        </p:txBody>
      </p:sp>
      <p:sp>
        <p:nvSpPr>
          <p:cNvPr id="15362" name="5 - Θέση αριθμού διαφάνειας"/>
          <p:cNvSpPr>
            <a:spLocks noGrp="1"/>
          </p:cNvSpPr>
          <p:nvPr>
            <p:ph type="sldNum" sz="quarter" idx="12"/>
          </p:nvPr>
        </p:nvSpPr>
        <p:spPr>
          <a:noFill/>
        </p:spPr>
        <p:txBody>
          <a:bodyPr/>
          <a:lstStyle/>
          <a:p>
            <a:fld id="{E8E9324C-DCF8-4F8B-9162-2510772F4578}" type="slidenum">
              <a:rPr lang="en-US"/>
              <a:pPr/>
              <a:t>17</a:t>
            </a:fld>
            <a:endParaRPr lang="en-US"/>
          </a:p>
        </p:txBody>
      </p:sp>
      <p:pic>
        <p:nvPicPr>
          <p:cNvPr id="15365" name="Picture 4"/>
          <p:cNvPicPr>
            <a:picLocks noChangeAspect="1" noChangeArrowheads="1"/>
          </p:cNvPicPr>
          <p:nvPr/>
        </p:nvPicPr>
        <p:blipFill>
          <a:blip r:embed="rId2" cstate="print"/>
          <a:srcRect/>
          <a:stretch>
            <a:fillRect/>
          </a:stretch>
        </p:blipFill>
        <p:spPr bwMode="auto">
          <a:xfrm>
            <a:off x="5081588" y="1557338"/>
            <a:ext cx="4062412"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4000" i="1" dirty="0" smtClean="0"/>
              <a:t>Κινητικός νευρώνας</a:t>
            </a:r>
            <a:endParaRPr lang="el-GR" sz="4000" i="1" dirty="0"/>
          </a:p>
        </p:txBody>
      </p:sp>
      <p:pic>
        <p:nvPicPr>
          <p:cNvPr id="4" name="Picture 2"/>
          <p:cNvPicPr>
            <a:picLocks noGrp="1" noChangeAspect="1" noChangeArrowheads="1"/>
          </p:cNvPicPr>
          <p:nvPr>
            <p:ph idx="1"/>
          </p:nvPr>
        </p:nvPicPr>
        <p:blipFill>
          <a:blip r:embed="rId2"/>
          <a:stretch>
            <a:fillRect/>
          </a:stretch>
        </p:blipFill>
        <p:spPr bwMode="auto">
          <a:xfrm>
            <a:off x="74650" y="2357430"/>
            <a:ext cx="9072625" cy="3143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ΝΕΥΡΟΓΛΟΙΑΚΑ</a:t>
            </a:r>
            <a:r>
              <a:rPr lang="el-GR" dirty="0" smtClean="0"/>
              <a:t> </a:t>
            </a:r>
            <a:r>
              <a:rPr lang="el-GR" b="1" dirty="0" smtClean="0"/>
              <a:t>ΚΥΤΤΑΡΑ</a:t>
            </a:r>
            <a:endParaRPr lang="el-GR" b="1" dirty="0"/>
          </a:p>
        </p:txBody>
      </p:sp>
      <p:pic>
        <p:nvPicPr>
          <p:cNvPr id="6146" name="Picture 2"/>
          <p:cNvPicPr>
            <a:picLocks noGrp="1" noChangeAspect="1" noChangeArrowheads="1"/>
          </p:cNvPicPr>
          <p:nvPr>
            <p:ph idx="1"/>
          </p:nvPr>
        </p:nvPicPr>
        <p:blipFill>
          <a:blip r:embed="rId2" cstate="print"/>
          <a:stretch>
            <a:fillRect/>
          </a:stretch>
        </p:blipFill>
        <p:spPr bwMode="auto">
          <a:xfrm>
            <a:off x="1714480" y="2968629"/>
            <a:ext cx="5865884" cy="3889371"/>
          </a:xfrm>
          <a:prstGeom prst="rect">
            <a:avLst/>
          </a:prstGeom>
          <a:noFill/>
          <a:ln w="9525">
            <a:noFill/>
            <a:miter lim="800000"/>
            <a:headEnd/>
            <a:tailEnd/>
          </a:ln>
          <a:effectLst/>
        </p:spPr>
      </p:pic>
      <p:sp>
        <p:nvSpPr>
          <p:cNvPr id="4" name="3 - Ορθογώνιο"/>
          <p:cNvSpPr/>
          <p:nvPr/>
        </p:nvSpPr>
        <p:spPr>
          <a:xfrm>
            <a:off x="928662" y="1857364"/>
            <a:ext cx="7286676" cy="1200329"/>
          </a:xfrm>
          <a:prstGeom prst="rect">
            <a:avLst/>
          </a:prstGeom>
        </p:spPr>
        <p:txBody>
          <a:bodyPr wrap="square">
            <a:spAutoFit/>
          </a:bodyPr>
          <a:lstStyle/>
          <a:p>
            <a:r>
              <a:rPr lang="el-GR" b="1" dirty="0" smtClean="0">
                <a:solidFill>
                  <a:schemeClr val="accent1">
                    <a:lumMod val="75000"/>
                  </a:schemeClr>
                </a:solidFill>
              </a:rPr>
              <a:t>Τα νευρογλοιακά κύτταρα είναι πολύ περισσότερα από τους νευρώνες και έχουν βοηθητικό ρόλο, θρέφουν τους νευρώνες, παραλαμβάνουν τα απορρίμματα των νευρώνων , μονώνουν και προστατεύουν τους νευρώνες, επιταχύνουν τη νευρική ώση.</a:t>
            </a:r>
            <a:endParaRPr lang="el-GR" b="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000" b="1" dirty="0" smtClean="0">
                <a:latin typeface="Arial" pitchFamily="34" charset="0"/>
                <a:cs typeface="Arial" pitchFamily="34" charset="0"/>
              </a:rPr>
              <a:t>Εισαγωγή στις λειτουργίες και δομές του Νευρικού Συστήματος</a:t>
            </a:r>
            <a:endParaRPr lang="el-GR" sz="2000" dirty="0">
              <a:latin typeface="Arial" pitchFamily="34" charset="0"/>
              <a:cs typeface="Arial" pitchFamily="34" charset="0"/>
            </a:endParaRPr>
          </a:p>
        </p:txBody>
      </p:sp>
      <p:sp>
        <p:nvSpPr>
          <p:cNvPr id="3" name="2 - Θέση περιεχομένου"/>
          <p:cNvSpPr>
            <a:spLocks noGrp="1"/>
          </p:cNvSpPr>
          <p:nvPr>
            <p:ph idx="1"/>
          </p:nvPr>
        </p:nvSpPr>
        <p:spPr/>
        <p:txBody>
          <a:bodyPr>
            <a:normAutofit fontScale="92500" lnSpcReduction="20000"/>
          </a:bodyPr>
          <a:lstStyle/>
          <a:p>
            <a:pPr lvl="0"/>
            <a:r>
              <a:rPr lang="el-GR" dirty="0" smtClean="0"/>
              <a:t>Πονάω, ζεσταίνομαι, κρυώνω, πεινάω, νυστάζω.</a:t>
            </a:r>
          </a:p>
          <a:p>
            <a:pPr lvl="0"/>
            <a:r>
              <a:rPr lang="el-GR" dirty="0" smtClean="0"/>
              <a:t>Γενικά νοιώθω συναισθήματα (ευχαρίστηση, θλίψη, οργή, φόβο κλπ)</a:t>
            </a:r>
          </a:p>
          <a:p>
            <a:pPr lvl="0"/>
            <a:r>
              <a:rPr lang="el-GR" dirty="0" smtClean="0"/>
              <a:t>Βλέπω, ακούω, μυρίζω, γεύομαι</a:t>
            </a:r>
          </a:p>
          <a:p>
            <a:pPr lvl="0"/>
            <a:r>
              <a:rPr lang="el-GR" dirty="0" smtClean="0"/>
              <a:t>Σκέφτομαι , υπολογίζω, αναλύω</a:t>
            </a:r>
          </a:p>
          <a:p>
            <a:pPr lvl="0"/>
            <a:r>
              <a:rPr lang="el-GR" dirty="0" smtClean="0"/>
              <a:t>Φαντασία , δημιουργικότητα</a:t>
            </a:r>
          </a:p>
          <a:p>
            <a:pPr>
              <a:buNone/>
            </a:pPr>
            <a:r>
              <a:rPr lang="el-GR" dirty="0" smtClean="0"/>
              <a:t>    Όλα αυτά τα έχω επειδή έχω Νευρικό Σύστημα. </a:t>
            </a:r>
          </a:p>
          <a:p>
            <a:pPr>
              <a:buNone/>
            </a:pPr>
            <a:r>
              <a:rPr lang="el-GR" dirty="0" smtClean="0"/>
              <a:t>    Το Νευρικό Σύστημα ρυθμίζει όλες τις λειτουργίες του οργανισμού , εκούσιες ή ακούσιες. Λειτουργεί όπως ένας Η/Υ,  ο εγκέφαλος και ο νωτιαίος μυελός είναι η κεντρική μονάδα – τα νεύρα και τα αισθητήρια όργανα είναι τα περιφερειακά.</a:t>
            </a:r>
            <a:endParaRPr lang="el-G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704088"/>
            <a:ext cx="8229600" cy="724648"/>
          </a:xfrm>
        </p:spPr>
        <p:txBody>
          <a:bodyPr>
            <a:normAutofit/>
          </a:bodyPr>
          <a:lstStyle/>
          <a:p>
            <a:pPr eaLnBrk="1" hangingPunct="1"/>
            <a:r>
              <a:rPr lang="el-GR" sz="3200" u="sng" dirty="0" smtClean="0">
                <a:solidFill>
                  <a:srgbClr val="FF0000"/>
                </a:solidFill>
              </a:rPr>
              <a:t>Κύτταρα </a:t>
            </a:r>
            <a:r>
              <a:rPr lang="el-GR" sz="3200" u="sng" dirty="0" err="1" smtClean="0">
                <a:solidFill>
                  <a:srgbClr val="FF0000"/>
                </a:solidFill>
              </a:rPr>
              <a:t>γλοίας</a:t>
            </a:r>
            <a:r>
              <a:rPr lang="el-GR" sz="3200" u="sng" dirty="0" smtClean="0">
                <a:solidFill>
                  <a:srgbClr val="FF0000"/>
                </a:solidFill>
              </a:rPr>
              <a:t>  (νευρογλοιακά)</a:t>
            </a:r>
          </a:p>
        </p:txBody>
      </p:sp>
      <p:sp>
        <p:nvSpPr>
          <p:cNvPr id="11268" name="Rectangle 3"/>
          <p:cNvSpPr>
            <a:spLocks noGrp="1" noChangeArrowheads="1"/>
          </p:cNvSpPr>
          <p:nvPr>
            <p:ph idx="1"/>
          </p:nvPr>
        </p:nvSpPr>
        <p:spPr>
          <a:xfrm>
            <a:off x="611188" y="1557338"/>
            <a:ext cx="3744912" cy="4967287"/>
          </a:xfrm>
        </p:spPr>
        <p:txBody>
          <a:bodyPr/>
          <a:lstStyle/>
          <a:p>
            <a:pPr algn="ctr" eaLnBrk="1" hangingPunct="1"/>
            <a:r>
              <a:rPr lang="el-GR" u="sng" dirty="0" smtClean="0">
                <a:solidFill>
                  <a:schemeClr val="accent1">
                    <a:lumMod val="75000"/>
                  </a:schemeClr>
                </a:solidFill>
              </a:rPr>
              <a:t>Λειτουργίες</a:t>
            </a:r>
          </a:p>
          <a:p>
            <a:pPr lvl="1" eaLnBrk="1" hangingPunct="1"/>
            <a:r>
              <a:rPr lang="el-GR" sz="2400" dirty="0" smtClean="0">
                <a:solidFill>
                  <a:srgbClr val="FF0000"/>
                </a:solidFill>
              </a:rPr>
              <a:t>στήριξη και θρέψη των νευρώνων </a:t>
            </a:r>
          </a:p>
          <a:p>
            <a:pPr lvl="1" eaLnBrk="1" hangingPunct="1"/>
            <a:r>
              <a:rPr lang="el-GR" sz="2400" dirty="0" smtClean="0">
                <a:solidFill>
                  <a:srgbClr val="FF0000"/>
                </a:solidFill>
              </a:rPr>
              <a:t>σχηματισμός ελύτρων (μόνωση) </a:t>
            </a:r>
          </a:p>
          <a:p>
            <a:pPr lvl="1" eaLnBrk="1" hangingPunct="1"/>
            <a:r>
              <a:rPr lang="el-GR" sz="2400" dirty="0" smtClean="0">
                <a:solidFill>
                  <a:srgbClr val="FF0000"/>
                </a:solidFill>
              </a:rPr>
              <a:t>παραγωγή-έκκριση-μεταβίβαση ουσιών</a:t>
            </a:r>
          </a:p>
          <a:p>
            <a:pPr lvl="1" eaLnBrk="1" hangingPunct="1"/>
            <a:r>
              <a:rPr lang="el-GR" sz="2400" dirty="0" smtClean="0">
                <a:solidFill>
                  <a:srgbClr val="FF0000"/>
                </a:solidFill>
              </a:rPr>
              <a:t>άμυνα (</a:t>
            </a:r>
            <a:r>
              <a:rPr lang="el-GR" sz="2400" dirty="0" err="1" smtClean="0">
                <a:solidFill>
                  <a:srgbClr val="FF0000"/>
                </a:solidFill>
              </a:rPr>
              <a:t>μικρογλοία</a:t>
            </a:r>
            <a:r>
              <a:rPr lang="el-GR" sz="2400" dirty="0" smtClean="0">
                <a:solidFill>
                  <a:srgbClr val="FF0000"/>
                </a:solidFill>
              </a:rPr>
              <a:t>) </a:t>
            </a:r>
          </a:p>
          <a:p>
            <a:pPr lvl="1" eaLnBrk="1" hangingPunct="1"/>
            <a:r>
              <a:rPr lang="el-GR" sz="2400" dirty="0" smtClean="0">
                <a:solidFill>
                  <a:srgbClr val="FF0000"/>
                </a:solidFill>
              </a:rPr>
              <a:t>προστασία (</a:t>
            </a:r>
            <a:r>
              <a:rPr lang="el-GR" sz="2400" dirty="0" err="1" smtClean="0">
                <a:solidFill>
                  <a:srgbClr val="FF0000"/>
                </a:solidFill>
              </a:rPr>
              <a:t>επενδυματικά</a:t>
            </a:r>
            <a:r>
              <a:rPr lang="el-GR" sz="2400" dirty="0" smtClean="0">
                <a:solidFill>
                  <a:srgbClr val="FF0000"/>
                </a:solidFill>
              </a:rPr>
              <a:t> κύτταρα)</a:t>
            </a:r>
          </a:p>
        </p:txBody>
      </p:sp>
      <p:sp>
        <p:nvSpPr>
          <p:cNvPr id="11266" name="5 - Θέση αριθμού διαφάνειας"/>
          <p:cNvSpPr>
            <a:spLocks noGrp="1"/>
          </p:cNvSpPr>
          <p:nvPr>
            <p:ph type="sldNum" sz="quarter" idx="12"/>
          </p:nvPr>
        </p:nvSpPr>
        <p:spPr>
          <a:noFill/>
        </p:spPr>
        <p:txBody>
          <a:bodyPr/>
          <a:lstStyle/>
          <a:p>
            <a:fld id="{FA03813B-3F35-432F-80DB-7725EDA62C15}" type="slidenum">
              <a:rPr lang="en-US"/>
              <a:pPr/>
              <a:t>20</a:t>
            </a:fld>
            <a:endParaRPr lang="en-US"/>
          </a:p>
        </p:txBody>
      </p:sp>
      <p:pic>
        <p:nvPicPr>
          <p:cNvPr id="11269" name="Picture 4"/>
          <p:cNvPicPr>
            <a:picLocks noChangeAspect="1" noChangeArrowheads="1"/>
          </p:cNvPicPr>
          <p:nvPr/>
        </p:nvPicPr>
        <p:blipFill>
          <a:blip r:embed="rId2" cstate="print"/>
          <a:srcRect/>
          <a:stretch>
            <a:fillRect/>
          </a:stretch>
        </p:blipFill>
        <p:spPr bwMode="auto">
          <a:xfrm>
            <a:off x="4356100" y="1547813"/>
            <a:ext cx="4411663" cy="5310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ΝΕΥΡΟΓΛΟΙΑΚΑ</a:t>
            </a:r>
            <a:r>
              <a:rPr lang="el-GR" dirty="0" smtClean="0"/>
              <a:t> </a:t>
            </a:r>
            <a:r>
              <a:rPr lang="el-GR" b="1" dirty="0" smtClean="0"/>
              <a:t>ΚΥΤΤΑΡΑ</a:t>
            </a:r>
            <a:endParaRPr lang="el-GR" dirty="0"/>
          </a:p>
        </p:txBody>
      </p:sp>
      <p:pic>
        <p:nvPicPr>
          <p:cNvPr id="15362" name="Picture 2"/>
          <p:cNvPicPr>
            <a:picLocks noGrp="1" noChangeAspect="1" noChangeArrowheads="1"/>
          </p:cNvPicPr>
          <p:nvPr>
            <p:ph idx="1"/>
          </p:nvPr>
        </p:nvPicPr>
        <p:blipFill>
          <a:blip r:embed="rId2" cstate="print"/>
          <a:stretch>
            <a:fillRect/>
          </a:stretch>
        </p:blipFill>
        <p:spPr bwMode="auto">
          <a:xfrm>
            <a:off x="2177761" y="2500306"/>
            <a:ext cx="4788477" cy="4357694"/>
          </a:xfrm>
          <a:prstGeom prst="rect">
            <a:avLst/>
          </a:prstGeom>
          <a:noFill/>
          <a:ln w="9525">
            <a:noFill/>
            <a:miter lim="800000"/>
            <a:headEnd/>
            <a:tailEnd/>
          </a:ln>
          <a:effectLst/>
        </p:spPr>
      </p:pic>
      <p:sp>
        <p:nvSpPr>
          <p:cNvPr id="4" name="3 - Ορθογώνιο"/>
          <p:cNvSpPr/>
          <p:nvPr/>
        </p:nvSpPr>
        <p:spPr>
          <a:xfrm>
            <a:off x="857224" y="1785926"/>
            <a:ext cx="7429552" cy="646331"/>
          </a:xfrm>
          <a:prstGeom prst="rect">
            <a:avLst/>
          </a:prstGeom>
        </p:spPr>
        <p:txBody>
          <a:bodyPr wrap="square">
            <a:spAutoFit/>
          </a:bodyPr>
          <a:lstStyle/>
          <a:p>
            <a:r>
              <a:rPr lang="el-GR" b="1" dirty="0" smtClean="0">
                <a:solidFill>
                  <a:schemeClr val="accent1">
                    <a:lumMod val="75000"/>
                  </a:schemeClr>
                </a:solidFill>
              </a:rPr>
              <a:t>Τα νευρογλοιακά κύτταρα συνήθως θα τα </a:t>
            </a:r>
            <a:r>
              <a:rPr lang="el-GR" b="1" dirty="0" err="1" smtClean="0">
                <a:solidFill>
                  <a:schemeClr val="accent1">
                    <a:lumMod val="75000"/>
                  </a:schemeClr>
                </a:solidFill>
              </a:rPr>
              <a:t>βρώ</a:t>
            </a:r>
            <a:r>
              <a:rPr lang="el-GR" b="1" dirty="0" smtClean="0">
                <a:solidFill>
                  <a:schemeClr val="accent1">
                    <a:lumMod val="75000"/>
                  </a:schemeClr>
                </a:solidFill>
              </a:rPr>
              <a:t> τυλιγμένα γύρω από τους </a:t>
            </a:r>
            <a:r>
              <a:rPr lang="el-GR" b="1" dirty="0" err="1" smtClean="0">
                <a:solidFill>
                  <a:schemeClr val="accent1">
                    <a:lumMod val="75000"/>
                  </a:schemeClr>
                </a:solidFill>
              </a:rPr>
              <a:t>νευροάξονες</a:t>
            </a:r>
            <a:r>
              <a:rPr lang="el-GR" b="1" dirty="0" smtClean="0">
                <a:solidFill>
                  <a:schemeClr val="accent1">
                    <a:lumMod val="75000"/>
                  </a:schemeClr>
                </a:solidFill>
              </a:rPr>
              <a:t> των νευρώνων.</a:t>
            </a:r>
            <a:endParaRPr lang="el-GR" b="1" dirty="0">
              <a:solidFill>
                <a:schemeClr val="accent1">
                  <a:lumMod val="75000"/>
                </a:schemeClr>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304800" y="228600"/>
            <a:ext cx="8534400" cy="533400"/>
          </a:xfrm>
        </p:spPr>
        <p:txBody>
          <a:bodyPr>
            <a:normAutofit fontScale="90000"/>
          </a:bodyPr>
          <a:lstStyle/>
          <a:p>
            <a:pPr eaLnBrk="1" hangingPunct="1"/>
            <a:r>
              <a:rPr lang="el-GR" sz="3600" b="1" u="sng" dirty="0" smtClean="0">
                <a:solidFill>
                  <a:srgbClr val="FF0000"/>
                </a:solidFill>
              </a:rPr>
              <a:t>Νευρικό</a:t>
            </a:r>
            <a:r>
              <a:rPr lang="en-US" sz="3600" b="1" u="sng" dirty="0" smtClean="0">
                <a:solidFill>
                  <a:srgbClr val="FF0000"/>
                </a:solidFill>
              </a:rPr>
              <a:t> </a:t>
            </a:r>
            <a:r>
              <a:rPr lang="el-GR" sz="3600" b="1" u="sng" dirty="0" smtClean="0">
                <a:solidFill>
                  <a:srgbClr val="FF0000"/>
                </a:solidFill>
              </a:rPr>
              <a:t>κύτταρο</a:t>
            </a:r>
            <a:r>
              <a:rPr lang="en-US" sz="4000" dirty="0" smtClean="0">
                <a:solidFill>
                  <a:srgbClr val="FF0000"/>
                </a:solidFill>
              </a:rPr>
              <a:t> </a:t>
            </a:r>
            <a:endParaRPr lang="el-GR" sz="1400" dirty="0" smtClean="0">
              <a:solidFill>
                <a:srgbClr val="FF0000"/>
              </a:solidFill>
            </a:endParaRPr>
          </a:p>
        </p:txBody>
      </p:sp>
      <p:sp>
        <p:nvSpPr>
          <p:cNvPr id="37891" name="Rectangle 3"/>
          <p:cNvSpPr>
            <a:spLocks noGrp="1" noChangeArrowheads="1"/>
          </p:cNvSpPr>
          <p:nvPr>
            <p:ph idx="1"/>
          </p:nvPr>
        </p:nvSpPr>
        <p:spPr>
          <a:xfrm>
            <a:off x="250825" y="1052513"/>
            <a:ext cx="4897438" cy="5805487"/>
          </a:xfrm>
        </p:spPr>
        <p:txBody>
          <a:bodyPr>
            <a:normAutofit lnSpcReduction="10000"/>
          </a:bodyPr>
          <a:lstStyle/>
          <a:p>
            <a:pPr marL="609600" indent="-609600" eaLnBrk="1" hangingPunct="1">
              <a:defRPr/>
            </a:pPr>
            <a:r>
              <a:rPr lang="el-GR" sz="3000" dirty="0" smtClean="0">
                <a:solidFill>
                  <a:srgbClr val="FF0000"/>
                </a:solidFill>
              </a:rPr>
              <a:t>Επικοινωνεί μέσω αποφυάδων (συνάψεις) με άλλα νευρικά, μυϊκά και επιθηλιακά κύτταρα</a:t>
            </a:r>
          </a:p>
          <a:p>
            <a:pPr marL="609600" indent="-609600" eaLnBrk="1" hangingPunct="1">
              <a:defRPr/>
            </a:pPr>
            <a:r>
              <a:rPr lang="el-GR" sz="3000" dirty="0" smtClean="0">
                <a:solidFill>
                  <a:srgbClr val="FF0000"/>
                </a:solidFill>
              </a:rPr>
              <a:t>Ερέθισμα προκαλεί άμεση αντίδραση και τοπική μεταβολή ηλεκτρικού δυναμικού που σύντομα εξαπλώνεται στο κύτταρο και στα κύτταρα με τα οποία αυτό επικοινωνεί</a:t>
            </a:r>
            <a:r>
              <a:rPr lang="el-GR" sz="2800" dirty="0" smtClean="0">
                <a:solidFill>
                  <a:srgbClr val="FF0000"/>
                </a:solidFill>
              </a:rPr>
              <a:t> (</a:t>
            </a:r>
            <a:r>
              <a:rPr lang="el-GR" u="sng" dirty="0" smtClean="0">
                <a:solidFill>
                  <a:srgbClr val="FF0000"/>
                </a:solidFill>
                <a:effectLst>
                  <a:outerShdw blurRad="38100" dist="38100" dir="2700000" algn="tl">
                    <a:srgbClr val="000000"/>
                  </a:outerShdw>
                </a:effectLst>
              </a:rPr>
              <a:t>νευρική ώση</a:t>
            </a:r>
            <a:r>
              <a:rPr lang="el-GR" sz="2800" dirty="0" smtClean="0">
                <a:solidFill>
                  <a:srgbClr val="FF0000"/>
                </a:solidFill>
              </a:rPr>
              <a:t>) </a:t>
            </a:r>
          </a:p>
        </p:txBody>
      </p:sp>
      <p:sp>
        <p:nvSpPr>
          <p:cNvPr id="12290" name="5 - Θέση αριθμού διαφάνειας"/>
          <p:cNvSpPr>
            <a:spLocks noGrp="1"/>
          </p:cNvSpPr>
          <p:nvPr>
            <p:ph type="sldNum" sz="quarter" idx="12"/>
          </p:nvPr>
        </p:nvSpPr>
        <p:spPr>
          <a:noFill/>
        </p:spPr>
        <p:txBody>
          <a:bodyPr/>
          <a:lstStyle/>
          <a:p>
            <a:fld id="{4EAB441A-07DC-4CD1-8ECE-9DEC3C26AC5A}" type="slidenum">
              <a:rPr lang="en-US"/>
              <a:pPr/>
              <a:t>22</a:t>
            </a:fld>
            <a:endParaRPr lang="en-US"/>
          </a:p>
        </p:txBody>
      </p:sp>
      <p:pic>
        <p:nvPicPr>
          <p:cNvPr id="12293" name="Picture 4"/>
          <p:cNvPicPr>
            <a:picLocks noChangeAspect="1" noChangeArrowheads="1"/>
          </p:cNvPicPr>
          <p:nvPr/>
        </p:nvPicPr>
        <p:blipFill>
          <a:blip r:embed="rId2" cstate="print"/>
          <a:srcRect/>
          <a:stretch>
            <a:fillRect/>
          </a:stretch>
        </p:blipFill>
        <p:spPr bwMode="auto">
          <a:xfrm>
            <a:off x="5081588" y="1557338"/>
            <a:ext cx="4062412" cy="4392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581772"/>
          </a:xfrm>
        </p:spPr>
        <p:txBody>
          <a:bodyPr>
            <a:normAutofit fontScale="90000"/>
          </a:bodyPr>
          <a:lstStyle/>
          <a:p>
            <a:r>
              <a:rPr lang="el-GR" sz="4000" dirty="0" smtClean="0"/>
              <a:t>Ας θυμηθούμε …</a:t>
            </a:r>
            <a:endParaRPr lang="el-GR" sz="4000" dirty="0"/>
          </a:p>
        </p:txBody>
      </p:sp>
      <p:sp>
        <p:nvSpPr>
          <p:cNvPr id="3" name="2 - Θέση περιεχομένου"/>
          <p:cNvSpPr>
            <a:spLocks noGrp="1"/>
          </p:cNvSpPr>
          <p:nvPr>
            <p:ph idx="1"/>
          </p:nvPr>
        </p:nvSpPr>
        <p:spPr>
          <a:xfrm>
            <a:off x="457200" y="1357298"/>
            <a:ext cx="8229600" cy="4967302"/>
          </a:xfrm>
        </p:spPr>
        <p:txBody>
          <a:bodyPr>
            <a:normAutofit/>
          </a:bodyPr>
          <a:lstStyle/>
          <a:p>
            <a:r>
              <a:rPr lang="el-GR" dirty="0" smtClean="0"/>
              <a:t>Στη φύση γενικά ισχύει ο νόμος της διάχυσης.  Τα μόρια μιας χημικής ουσίας προσπαθούν να απλωθούν σε όλο το χώρο που είναι διαθέσιμος. Η διάχυση ισχύει και για τα ιόντα (θετικά ή αρνητικά φορτισμένα σωματίδια).</a:t>
            </a:r>
          </a:p>
          <a:p>
            <a:r>
              <a:rPr lang="el-GR" dirty="0" smtClean="0"/>
              <a:t>Σε ένα ηλεκτρικό πεδίο κάθε σημείο έχει το δικό του δυναμικό. Ανάμεσα σε δυο σημεία υπάρχει διαφορά δυναμικού. Η διαφορά δυναμικού είναι η αιτία για τη μετακίνηση των φορτίων και τη δημιουργία ηλεκτρικού ρεύματος. </a:t>
            </a:r>
            <a:endParaRPr lang="el-GR"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724648"/>
          </a:xfrm>
        </p:spPr>
        <p:txBody>
          <a:bodyPr>
            <a:noAutofit/>
          </a:bodyPr>
          <a:lstStyle/>
          <a:p>
            <a:r>
              <a:rPr lang="en-US" sz="3200" dirty="0" smtClean="0"/>
              <a:t>(</a:t>
            </a:r>
            <a:r>
              <a:rPr lang="el-GR" sz="3200" dirty="0" smtClean="0"/>
              <a:t>Προαιρετικές πληροφορίες από </a:t>
            </a:r>
            <a:r>
              <a:rPr lang="en-US" sz="3200" dirty="0" err="1" smtClean="0"/>
              <a:t>wikipedia</a:t>
            </a:r>
            <a:r>
              <a:rPr lang="en-US" sz="3200" dirty="0" smtClean="0"/>
              <a:t>)</a:t>
            </a:r>
            <a:endParaRPr lang="el-GR" sz="3200" dirty="0"/>
          </a:p>
        </p:txBody>
      </p:sp>
      <p:sp>
        <p:nvSpPr>
          <p:cNvPr id="3" name="2 - Θέση περιεχομένου"/>
          <p:cNvSpPr>
            <a:spLocks noGrp="1"/>
          </p:cNvSpPr>
          <p:nvPr>
            <p:ph idx="1"/>
          </p:nvPr>
        </p:nvSpPr>
        <p:spPr>
          <a:xfrm>
            <a:off x="457200" y="1643050"/>
            <a:ext cx="8229600" cy="4681550"/>
          </a:xfrm>
        </p:spPr>
        <p:txBody>
          <a:bodyPr>
            <a:normAutofit fontScale="77500" lnSpcReduction="20000"/>
          </a:bodyPr>
          <a:lstStyle/>
          <a:p>
            <a:r>
              <a:rPr lang="el-GR" dirty="0" smtClean="0"/>
              <a:t>Η διαφορά ηλεκτρικού δυναμικού μεταξύ δύο σημείων </a:t>
            </a:r>
            <a:r>
              <a:rPr lang="el-GR" b="1" dirty="0" smtClean="0">
                <a:solidFill>
                  <a:srgbClr val="FF0000"/>
                </a:solidFill>
              </a:rPr>
              <a:t>ορίζεται ως το </a:t>
            </a:r>
            <a:r>
              <a:rPr lang="el-GR" b="1" dirty="0" smtClean="0">
                <a:hlinkClick r:id="rId2" tooltip="Έργο (φυσική)"/>
              </a:rPr>
              <a:t>έργο</a:t>
            </a:r>
            <a:r>
              <a:rPr lang="el-GR" b="1" dirty="0" smtClean="0">
                <a:solidFill>
                  <a:srgbClr val="FF0000"/>
                </a:solidFill>
              </a:rPr>
              <a:t> προς τη μονάδα του φορτίου που χρειάζεται να καταναλωθεί (ενάντια στις ηλεκτρικές δυνάμεις), ώστε να μετακινηθεί ένα θετικό σημειακό φορτίο αργά ανάμεσα στα δύο σημεία. Εάν το ένα από τα σημεία θεωρείται ως </a:t>
            </a:r>
            <a:r>
              <a:rPr lang="el-GR" b="1" dirty="0" smtClean="0">
                <a:solidFill>
                  <a:srgbClr val="FF0000"/>
                </a:solidFill>
                <a:hlinkClick r:id="rId3" tooltip="Σημείο αναφοράς (δεν έχει γραφτεί ακόμα)"/>
              </a:rPr>
              <a:t>σημείο αναφοράς</a:t>
            </a:r>
            <a:r>
              <a:rPr lang="el-GR" b="1" dirty="0" smtClean="0">
                <a:solidFill>
                  <a:srgbClr val="FF0000"/>
                </a:solidFill>
              </a:rPr>
              <a:t> με δυναμικό ίσο με το μηδέν, τότε το ηλεκτρικό δυναμικό σε οποιοδήποτε σημείο ορίζεται ως το έργο που χρειάζεται προς τη μονάδα φορτίου για να μετακινηθεί ένα θετικό σημειακό φορτίο από το σημείο αναφοράς στο σημείο προσδιορισμού του δυναμικού. Για απομονωμένα φορτία, το σημείο αναφοράς είναι συνήθως το </a:t>
            </a:r>
            <a:r>
              <a:rPr lang="el-GR" b="1" dirty="0" smtClean="0">
                <a:solidFill>
                  <a:srgbClr val="FF0000"/>
                </a:solidFill>
                <a:hlinkClick r:id="rId4" tooltip="Άπειρο"/>
              </a:rPr>
              <a:t>άπειρο</a:t>
            </a:r>
            <a:r>
              <a:rPr lang="el-GR" b="1" dirty="0" smtClean="0">
                <a:solidFill>
                  <a:srgbClr val="FF0000"/>
                </a:solidFill>
              </a:rPr>
              <a:t>. Το δυναμικό μετριέται σε </a:t>
            </a:r>
            <a:r>
              <a:rPr lang="el-GR" b="1" dirty="0" smtClean="0">
                <a:solidFill>
                  <a:srgbClr val="FF0000"/>
                </a:solidFill>
                <a:hlinkClick r:id="rId5" tooltip="Βολτ"/>
              </a:rPr>
              <a:t>Βολτ</a:t>
            </a:r>
            <a:r>
              <a:rPr lang="el-GR" b="1" dirty="0" smtClean="0">
                <a:solidFill>
                  <a:srgbClr val="FF0000"/>
                </a:solidFill>
              </a:rPr>
              <a:t> (1 Βολτ = 1 </a:t>
            </a:r>
            <a:r>
              <a:rPr lang="el-GR" b="1" dirty="0" err="1" smtClean="0">
                <a:solidFill>
                  <a:srgbClr val="FF0000"/>
                </a:solidFill>
              </a:rPr>
              <a:t>Τζάουλ</a:t>
            </a:r>
            <a:r>
              <a:rPr lang="el-GR" b="1" dirty="0" smtClean="0">
                <a:solidFill>
                  <a:srgbClr val="FF0000"/>
                </a:solidFill>
              </a:rPr>
              <a:t>/Κουλόμπ) Το ηλεκτρικό δυναμικό είναι ανάλογο της </a:t>
            </a:r>
            <a:r>
              <a:rPr lang="el-GR" b="1" dirty="0" smtClean="0">
                <a:solidFill>
                  <a:srgbClr val="FF0000"/>
                </a:solidFill>
                <a:hlinkClick r:id="rId6" tooltip="Θερμοκρασία"/>
              </a:rPr>
              <a:t>θερμοκρασίας</a:t>
            </a:r>
            <a:r>
              <a:rPr lang="el-GR" b="1" dirty="0" smtClean="0">
                <a:solidFill>
                  <a:srgbClr val="FF0000"/>
                </a:solidFill>
              </a:rPr>
              <a:t>: υπάρχει διαφορετική θερμοκρασία για κάθε σημείο στο χώρο, και η κλίση της θερμοκρασίας δείχνει τη διεύθυνση και το μέτρο της δύναμης σε κάθε αλλαγή της θερμοκρασίας. Αντίστοιχα, υπάρχει ένα ηλεκτρικό δυναμικό σε κάθε σημείο στο χώρο, και η κλίση του δείχνει τη διεύθυνση και το μέτρο της δύναμης σε κάθε κίνηση φορτίου.</a:t>
            </a:r>
            <a:endParaRPr lang="el-G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938962"/>
          </a:xfrm>
        </p:spPr>
        <p:txBody>
          <a:bodyPr>
            <a:normAutofit fontScale="90000"/>
          </a:bodyPr>
          <a:lstStyle/>
          <a:p>
            <a:pPr algn="ctr"/>
            <a:r>
              <a:rPr lang="el-GR" dirty="0" smtClean="0"/>
              <a:t>Δυναμικό ηρεμίας – νευρική ώση</a:t>
            </a:r>
            <a:endParaRPr lang="el-GR" dirty="0"/>
          </a:p>
        </p:txBody>
      </p:sp>
      <p:sp>
        <p:nvSpPr>
          <p:cNvPr id="3" name="2 - Θέση περιεχομένου"/>
          <p:cNvSpPr>
            <a:spLocks noGrp="1"/>
          </p:cNvSpPr>
          <p:nvPr>
            <p:ph idx="1"/>
          </p:nvPr>
        </p:nvSpPr>
        <p:spPr/>
        <p:txBody>
          <a:bodyPr>
            <a:normAutofit fontScale="77500" lnSpcReduction="20000"/>
          </a:bodyPr>
          <a:lstStyle/>
          <a:p>
            <a:r>
              <a:rPr lang="el-GR" b="1" dirty="0" smtClean="0">
                <a:latin typeface="+mj-lt"/>
              </a:rPr>
              <a:t>Χημικά, ηλεκτρικά, μηχανικά, θερμικά, κ.ά. ερεθίσματα μπορούν να προκαλέσουν τη δημιουργία νευρικής ώσης, δηλαδή τη δημιουργία ενός κύματος ηλεκτρικής δραστηριότητας, που παράγεται στη μεμβράνη του νευρώνα και διαδίδεται κατά μήκος του. Όταν ένας νευρώνας βρίσκεται σε ηρεμία, δεν δέχεται δηλαδή ερεθίσματα ή δέχεται αλλά η έντασή τους είναι μικρότερη από κάποια οριακή τιμή ανάμεσα στην εξωτερική και την εσωτερική επιφάνεια της κυτταρικής του μεμβράνης υπάρχει διαφορά δυναμικού. Στην εξωτερική επιφάνεια της μεμβράνης υπάρχει υψηλή συγκέντρωση ιόντων νατρίου, ενώ στην εσωτερική επιφάνεια υπάρχει μεγάλη συγκέντρωση ιόντων καλίου και αρνητικών ιόντων. Όταν ένας νευρώνας δεχτεί σε κάποιο σημείο της μεμβράνης του ερέθισμα με ένταση μεγαλύτερη από μια συγκεκριμένη τιμή, τότε στο σημείο αυτό αυξάνεται για 1 </a:t>
            </a:r>
            <a:r>
              <a:rPr lang="el-GR" b="1" dirty="0" err="1" smtClean="0">
                <a:latin typeface="+mj-lt"/>
              </a:rPr>
              <a:t>msec</a:t>
            </a:r>
            <a:r>
              <a:rPr lang="el-GR" b="1" dirty="0" smtClean="0">
                <a:latin typeface="+mj-lt"/>
              </a:rPr>
              <a:t> η διαπερατότητα της μεμβράνης σε ιόντα νατρίου. Τα ιόντα νατρίου εισρέουν μαζικά στο κύτταρο και η εσωτερική μεμβράνη φορτίζεται θετικά σε σχέση με την εξωτερική. Οι σύντομες μεταβολές στο δυναμικό της μεμβράνης προκαλούν αντίστοιχες αλλαγές σε γειτονικές περιοχές της μεμβράνης.</a:t>
            </a:r>
            <a:endParaRPr lang="el-GR" b="1" dirty="0">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04"/>
            <a:ext cx="8229600" cy="928694"/>
          </a:xfrm>
        </p:spPr>
        <p:txBody>
          <a:bodyPr/>
          <a:lstStyle/>
          <a:p>
            <a:pPr algn="ctr"/>
            <a:r>
              <a:rPr lang="el-GR" dirty="0" smtClean="0"/>
              <a:t>ΝΕΥΡΙΚΗ ΩΣΗ</a:t>
            </a:r>
            <a:endParaRPr lang="el-GR" dirty="0"/>
          </a:p>
        </p:txBody>
      </p:sp>
      <p:pic>
        <p:nvPicPr>
          <p:cNvPr id="12290" name="Picture 2"/>
          <p:cNvPicPr>
            <a:picLocks noGrp="1" noChangeAspect="1" noChangeArrowheads="1"/>
          </p:cNvPicPr>
          <p:nvPr>
            <p:ph idx="1"/>
          </p:nvPr>
        </p:nvPicPr>
        <p:blipFill>
          <a:blip r:embed="rId2" cstate="print"/>
          <a:stretch>
            <a:fillRect/>
          </a:stretch>
        </p:blipFill>
        <p:spPr bwMode="auto">
          <a:xfrm>
            <a:off x="500034" y="1785926"/>
            <a:ext cx="5494778" cy="4389437"/>
          </a:xfrm>
          <a:prstGeom prst="rect">
            <a:avLst/>
          </a:prstGeom>
          <a:noFill/>
          <a:ln w="9525">
            <a:noFill/>
            <a:miter lim="800000"/>
            <a:headEnd/>
            <a:tailEnd/>
          </a:ln>
          <a:effectLst/>
        </p:spPr>
      </p:pic>
      <p:sp>
        <p:nvSpPr>
          <p:cNvPr id="5" name="4 - Ορθογώνιο"/>
          <p:cNvSpPr/>
          <p:nvPr/>
        </p:nvSpPr>
        <p:spPr>
          <a:xfrm>
            <a:off x="5286380" y="4214818"/>
            <a:ext cx="571504" cy="500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ln>
                <a:solidFill>
                  <a:schemeClr val="bg1"/>
                </a:solidFill>
              </a:ln>
              <a:solidFill>
                <a:schemeClr val="bg1"/>
              </a:solidFill>
            </a:endParaRPr>
          </a:p>
        </p:txBody>
      </p:sp>
      <p:sp>
        <p:nvSpPr>
          <p:cNvPr id="6" name="5 - Ορθογώνιο"/>
          <p:cNvSpPr/>
          <p:nvPr/>
        </p:nvSpPr>
        <p:spPr>
          <a:xfrm>
            <a:off x="6143620" y="1285860"/>
            <a:ext cx="3000380" cy="5355312"/>
          </a:xfrm>
          <a:prstGeom prst="rect">
            <a:avLst/>
          </a:prstGeom>
        </p:spPr>
        <p:txBody>
          <a:bodyPr wrap="square">
            <a:spAutoFit/>
          </a:bodyPr>
          <a:lstStyle/>
          <a:p>
            <a:r>
              <a:rPr lang="el-GR" dirty="0" smtClean="0"/>
              <a:t>Η διάδοση του δυναμικού ενέργειας κατά μήκος του νευρώνα ονομάζεται νευρική ώση. Τα μέρη της μεμβράνης του νευρώνα που αποκτούν δυναμικό ενέργειας μετά από λίγο επιστρέφουν στο δυναμικό ηρεμίας και μπορούν να δεχτούν νέο ερέθισμα. Η νευρική ώση μεταδίδεται μέσω της αλλαγής του δυναμικού της μεμβράνης μέχρι να φτάσει στις απολήξεις του νευρώνα και στα τελικά κομβία. Από εκεί η νευρική ώση μεταφέρεται στον επόμενο νευρώνα ή σε κάποιο εκτελεστικό όργανο.</a:t>
            </a:r>
            <a:endParaRPr lang="el-G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28604"/>
            <a:ext cx="8229600" cy="928694"/>
          </a:xfrm>
        </p:spPr>
        <p:txBody>
          <a:bodyPr>
            <a:normAutofit fontScale="90000"/>
          </a:bodyPr>
          <a:lstStyle/>
          <a:p>
            <a:pPr algn="ctr"/>
            <a:r>
              <a:rPr lang="el-GR" b="1" dirty="0" smtClean="0"/>
              <a:t>ΣΥΝΑΨΕΙΣ ΜΕΤΑΞΥ ΝΕΥΡΩΝΩΝ</a:t>
            </a:r>
            <a:endParaRPr lang="el-GR" b="1" dirty="0"/>
          </a:p>
        </p:txBody>
      </p:sp>
      <p:pic>
        <p:nvPicPr>
          <p:cNvPr id="11266" name="Picture 2"/>
          <p:cNvPicPr>
            <a:picLocks noGrp="1" noChangeAspect="1" noChangeArrowheads="1"/>
          </p:cNvPicPr>
          <p:nvPr>
            <p:ph idx="1"/>
          </p:nvPr>
        </p:nvPicPr>
        <p:blipFill>
          <a:blip r:embed="rId2" cstate="print"/>
          <a:stretch>
            <a:fillRect/>
          </a:stretch>
        </p:blipFill>
        <p:spPr bwMode="auto">
          <a:xfrm>
            <a:off x="866916" y="1935163"/>
            <a:ext cx="7410168" cy="4389437"/>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285728"/>
            <a:ext cx="8229600" cy="857256"/>
          </a:xfrm>
        </p:spPr>
        <p:txBody>
          <a:bodyPr>
            <a:noAutofit/>
          </a:bodyPr>
          <a:lstStyle/>
          <a:p>
            <a:pPr algn="ctr"/>
            <a:r>
              <a:rPr lang="el-GR" sz="3600" b="1" dirty="0" smtClean="0"/>
              <a:t>ΣΥΝΑΨΕΙΣ ΚΑΙ ΜΕΤΑΦΟΡΑ ΝΕΥΡΙΚΗΣ ΩΣΗΣ</a:t>
            </a:r>
            <a:endParaRPr lang="el-GR" sz="3600" b="1" dirty="0"/>
          </a:p>
        </p:txBody>
      </p:sp>
      <p:sp>
        <p:nvSpPr>
          <p:cNvPr id="3" name="2 - Θέση περιεχομένου"/>
          <p:cNvSpPr>
            <a:spLocks noGrp="1"/>
          </p:cNvSpPr>
          <p:nvPr>
            <p:ph idx="1"/>
          </p:nvPr>
        </p:nvSpPr>
        <p:spPr>
          <a:xfrm>
            <a:off x="428596" y="1285860"/>
            <a:ext cx="8329642" cy="5246376"/>
          </a:xfrm>
        </p:spPr>
        <p:txBody>
          <a:bodyPr>
            <a:normAutofit fontScale="85000" lnSpcReduction="10000"/>
          </a:bodyPr>
          <a:lstStyle/>
          <a:p>
            <a:r>
              <a:rPr lang="el-GR" sz="2400" dirty="0" smtClean="0"/>
              <a:t>Οι νευρώνες δεν αγγίζονται άμεσα μεταξύ τους. Οι νευρώνες συνδέονται με άλλους νευρώνες (ή εκτελεστικά όργανα) με τη βοήθεια συνάψεων.</a:t>
            </a:r>
            <a:r>
              <a:rPr lang="el-GR" sz="2400" b="1" i="1" dirty="0" smtClean="0"/>
              <a:t> Σύναψη είναι η περιοχή λειτουργικής σύνδεσης των τελικών κομβίων του </a:t>
            </a:r>
            <a:r>
              <a:rPr lang="el-GR" sz="2400" b="1" i="1" dirty="0" err="1" smtClean="0"/>
              <a:t>νευράξονα</a:t>
            </a:r>
            <a:r>
              <a:rPr lang="el-GR" sz="2400" b="1" i="1" dirty="0" smtClean="0"/>
              <a:t> ενός νευρώνα με άλλα νευρικά κύτταρα ή με ειδικά διαμορφωμένες θέσεις των εκτελεστικών οργάνων (μυών ή αδένων).</a:t>
            </a:r>
          </a:p>
          <a:p>
            <a:r>
              <a:rPr lang="el-GR" dirty="0" smtClean="0"/>
              <a:t>Τα τελικά κομβία που βρίσκονται στα άκρα των νευρώνων είναι </a:t>
            </a:r>
            <a:r>
              <a:rPr lang="el-GR" dirty="0" err="1" smtClean="0"/>
              <a:t>κυστίδια</a:t>
            </a:r>
            <a:r>
              <a:rPr lang="el-GR" dirty="0" smtClean="0"/>
              <a:t> που μέσα τους περιέχουν χημικές ουσίες που ονομάζονται </a:t>
            </a:r>
            <a:r>
              <a:rPr lang="el-GR" b="1" dirty="0" smtClean="0"/>
              <a:t>νευροδιαβιβαστές. </a:t>
            </a:r>
            <a:r>
              <a:rPr lang="el-GR" dirty="0" smtClean="0"/>
              <a:t>Ο πιο διαδεδομένος νευροδιαβιβαστής στο Νευρικό Σύστημα είναι η </a:t>
            </a:r>
            <a:r>
              <a:rPr lang="el-GR" dirty="0" err="1" smtClean="0"/>
              <a:t>ακετυλοχολίνη</a:t>
            </a:r>
            <a:r>
              <a:rPr lang="el-GR" dirty="0" smtClean="0"/>
              <a:t>.</a:t>
            </a:r>
          </a:p>
          <a:p>
            <a:r>
              <a:rPr lang="el-GR" dirty="0" smtClean="0"/>
              <a:t>Όταν η νευρική ώση φτάσει στα τελικά κομβία του πρώτου νευρώνα σπάνε τα κομβία και ο νευροδιαβιβαστής απελευθερώνεται στο χώρο ανάμεσα στους δυο νευρώνες. Όταν ο νευροδιαβιβαστής φτάσει  στον επόμενο νευρώνα συνδέεται </a:t>
            </a:r>
            <a:r>
              <a:rPr lang="el-GR" dirty="0" err="1" smtClean="0"/>
              <a:t>μς</a:t>
            </a:r>
            <a:r>
              <a:rPr lang="el-GR" dirty="0" smtClean="0"/>
              <a:t> υποδοχείς της </a:t>
            </a:r>
            <a:r>
              <a:rPr lang="el-GR" dirty="0" err="1" smtClean="0"/>
              <a:t>νευροδιαβιβαστικής</a:t>
            </a:r>
            <a:r>
              <a:rPr lang="el-GR" dirty="0" smtClean="0"/>
              <a:t> ουσίας. Αυτή η σύνδεση λειτουργεί σαν ερέθισμα και από εκεί ξεκινάει νευρική ώση που μεταδίδεται όπως και στο προηγούμενο νευρώνα.  </a:t>
            </a:r>
          </a:p>
          <a:p>
            <a:endParaRPr lang="el-GR" dirty="0" smtClean="0"/>
          </a:p>
          <a:p>
            <a:endParaRPr lang="el-G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3314" name="Picture 2"/>
          <p:cNvPicPr>
            <a:picLocks noGrp="1" noChangeAspect="1" noChangeArrowheads="1"/>
          </p:cNvPicPr>
          <p:nvPr>
            <p:ph idx="1"/>
          </p:nvPr>
        </p:nvPicPr>
        <p:blipFill>
          <a:blip r:embed="rId2"/>
          <a:srcRect/>
          <a:stretch>
            <a:fillRect/>
          </a:stretch>
        </p:blipFill>
        <p:spPr bwMode="auto">
          <a:xfrm>
            <a:off x="428596" y="250880"/>
            <a:ext cx="8143932" cy="646862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Μην ξεχνάμε ! </a:t>
            </a:r>
          </a:p>
          <a:p>
            <a:r>
              <a:rPr lang="el-GR" dirty="0" smtClean="0"/>
              <a:t>Η λειτουργία όλων των εσωτερικών μας οργάνων ελέγχεται και ρυθμίζεται από το Νευρικό Σύστημα !</a:t>
            </a:r>
          </a:p>
          <a:p>
            <a:r>
              <a:rPr lang="el-GR" dirty="0" smtClean="0"/>
              <a:t>Λειτουργίες που δεν ελέγχουμε πως γίνονται , όπως ο ρυθμός της καρδιάς, η πίεση του αίματος, η χώνεψη των τροφών, η λειτουργία των νεφρών και του εντέρου, κλπ, ελέγχονται από το Νευρικό Σύστημα.</a:t>
            </a:r>
            <a:endParaRPr lang="el-GR"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r>
              <a:rPr lang="el-GR" dirty="0" smtClean="0"/>
              <a:t>Η </a:t>
            </a:r>
            <a:r>
              <a:rPr lang="el-GR" dirty="0" err="1" smtClean="0"/>
              <a:t>νευροδιαβιβαστική</a:t>
            </a:r>
            <a:r>
              <a:rPr lang="el-GR" dirty="0" smtClean="0"/>
              <a:t> ουσία δρα για περιορισμένο χρονικό διάστημα, διότι είτε </a:t>
            </a:r>
            <a:r>
              <a:rPr lang="el-GR" dirty="0" err="1" smtClean="0"/>
              <a:t>επαναρροφάται</a:t>
            </a:r>
            <a:r>
              <a:rPr lang="el-GR" dirty="0" smtClean="0"/>
              <a:t> από το </a:t>
            </a:r>
            <a:r>
              <a:rPr lang="el-GR" dirty="0" err="1" smtClean="0"/>
              <a:t>προσυναπτικό</a:t>
            </a:r>
            <a:r>
              <a:rPr lang="el-GR" dirty="0" smtClean="0"/>
              <a:t> άκρο είτε </a:t>
            </a:r>
            <a:r>
              <a:rPr lang="el-GR" dirty="0" err="1" smtClean="0"/>
              <a:t>αποικοδομείται</a:t>
            </a:r>
            <a:r>
              <a:rPr lang="el-GR" dirty="0" smtClean="0"/>
              <a:t> με τη βοήθεια ενζύμων.</a:t>
            </a:r>
          </a:p>
          <a:p>
            <a:r>
              <a:rPr lang="el-GR" dirty="0" smtClean="0"/>
              <a:t>Οι συνάψεις καθορίζουν την </a:t>
            </a:r>
            <a:r>
              <a:rPr lang="el-GR" b="1" dirty="0" smtClean="0"/>
              <a:t>κατεύθυνση</a:t>
            </a:r>
            <a:r>
              <a:rPr lang="el-GR" dirty="0" smtClean="0"/>
              <a:t> μεταφοράς των νευρικών ώσεων, διότι μπορούν να μεταφερθούν μόνο από το </a:t>
            </a:r>
            <a:r>
              <a:rPr lang="el-GR" dirty="0" err="1" smtClean="0"/>
              <a:t>προσυναπτικό</a:t>
            </a:r>
            <a:r>
              <a:rPr lang="el-GR" dirty="0" smtClean="0"/>
              <a:t> προς το </a:t>
            </a:r>
            <a:r>
              <a:rPr lang="el-GR" dirty="0" err="1" smtClean="0"/>
              <a:t>μετασυναπτικό</a:t>
            </a:r>
            <a:r>
              <a:rPr lang="el-GR" dirty="0" smtClean="0"/>
              <a:t> άκρο.</a:t>
            </a:r>
          </a:p>
          <a:p>
            <a:r>
              <a:rPr lang="el-GR" smtClean="0"/>
              <a:t/>
            </a:r>
            <a:br>
              <a:rPr lang="el-GR" smtClean="0"/>
            </a:br>
            <a:endParaRPr lang="el-G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Μέρη του Νευρικού Συστήματος</a:t>
            </a:r>
            <a:br>
              <a:rPr lang="el-GR" dirty="0" smtClean="0"/>
            </a:br>
            <a:r>
              <a:rPr lang="el-GR" dirty="0" smtClean="0"/>
              <a:t>Κεντρικό - Περιφερικό</a:t>
            </a:r>
            <a:endParaRPr lang="el-GR" dirty="0"/>
          </a:p>
        </p:txBody>
      </p:sp>
      <p:sp>
        <p:nvSpPr>
          <p:cNvPr id="3" name="2 - Θέση περιεχομένου"/>
          <p:cNvSpPr>
            <a:spLocks noGrp="1"/>
          </p:cNvSpPr>
          <p:nvPr>
            <p:ph idx="1"/>
          </p:nvPr>
        </p:nvSpPr>
        <p:spPr/>
        <p:txBody>
          <a:bodyPr/>
          <a:lstStyle/>
          <a:p>
            <a:endParaRPr lang="el-GR"/>
          </a:p>
        </p:txBody>
      </p:sp>
      <p:pic>
        <p:nvPicPr>
          <p:cNvPr id="4" name="Picture 3"/>
          <p:cNvPicPr>
            <a:picLocks noChangeAspect="1" noChangeArrowheads="1"/>
          </p:cNvPicPr>
          <p:nvPr/>
        </p:nvPicPr>
        <p:blipFill>
          <a:blip r:embed="rId2" cstate="print"/>
          <a:srcRect/>
          <a:stretch>
            <a:fillRect/>
          </a:stretch>
        </p:blipFill>
        <p:spPr>
          <a:xfrm>
            <a:off x="571472" y="1770041"/>
            <a:ext cx="8315094" cy="5087959"/>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cstate="print"/>
          <a:stretch>
            <a:fillRect/>
          </a:stretch>
        </p:blipFill>
        <p:spPr bwMode="auto">
          <a:xfrm>
            <a:off x="2000232" y="1176318"/>
            <a:ext cx="5143536" cy="5681682"/>
          </a:xfrm>
          <a:prstGeom prst="rect">
            <a:avLst/>
          </a:prstGeom>
          <a:noFill/>
          <a:ln w="9525">
            <a:noFill/>
            <a:miter lim="800000"/>
            <a:headEnd/>
            <a:tailEnd/>
          </a:ln>
          <a:effectLst/>
        </p:spPr>
      </p:pic>
      <p:sp>
        <p:nvSpPr>
          <p:cNvPr id="2" name="1 - Τίτλος"/>
          <p:cNvSpPr>
            <a:spLocks noGrp="1"/>
          </p:cNvSpPr>
          <p:nvPr>
            <p:ph type="title"/>
          </p:nvPr>
        </p:nvSpPr>
        <p:spPr>
          <a:xfrm>
            <a:off x="500034" y="500042"/>
            <a:ext cx="8229600" cy="846980"/>
          </a:xfrm>
        </p:spPr>
        <p:txBody>
          <a:bodyPr>
            <a:normAutofit fontScale="90000"/>
          </a:bodyPr>
          <a:lstStyle/>
          <a:p>
            <a:pPr algn="ctr"/>
            <a:r>
              <a:rPr lang="el-GR" dirty="0" smtClean="0"/>
              <a:t>ΠΕΡΙΦΕΡΙΚΟ ΝΕΥΡΙΚΟ ΣΥΣΤΗΜΑ</a:t>
            </a:r>
            <a:endParaRPr lang="el-G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173.jpg"/>
          <p:cNvPicPr>
            <a:picLocks noGrp="1" noChangeAspect="1"/>
          </p:cNvPicPr>
          <p:nvPr>
            <p:ph idx="1"/>
          </p:nvPr>
        </p:nvPicPr>
        <p:blipFill>
          <a:blip r:embed="rId2"/>
          <a:stretch>
            <a:fillRect/>
          </a:stretch>
        </p:blipFill>
        <p:spPr>
          <a:xfrm>
            <a:off x="2377281" y="1935163"/>
            <a:ext cx="4389437" cy="4389437"/>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71472" y="571480"/>
            <a:ext cx="8229600" cy="561228"/>
          </a:xfrm>
        </p:spPr>
        <p:txBody>
          <a:bodyPr>
            <a:normAutofit fontScale="90000"/>
          </a:bodyPr>
          <a:lstStyle/>
          <a:p>
            <a:r>
              <a:rPr lang="el-GR" sz="3100" dirty="0" smtClean="0"/>
              <a:t>Τα είδη των νεύρων ανάλογα με τη λειτουργία τους</a:t>
            </a:r>
            <a:r>
              <a:rPr lang="el-GR" dirty="0" smtClean="0"/>
              <a:t>.</a:t>
            </a:r>
            <a:endParaRPr lang="el-GR" dirty="0"/>
          </a:p>
        </p:txBody>
      </p:sp>
      <p:sp>
        <p:nvSpPr>
          <p:cNvPr id="3" name="2 - Θέση περιεχομένου"/>
          <p:cNvSpPr>
            <a:spLocks noGrp="1"/>
          </p:cNvSpPr>
          <p:nvPr>
            <p:ph idx="1"/>
          </p:nvPr>
        </p:nvSpPr>
        <p:spPr/>
        <p:txBody>
          <a:bodyPr>
            <a:normAutofit fontScale="92500" lnSpcReduction="10000"/>
          </a:bodyPr>
          <a:lstStyle/>
          <a:p>
            <a:r>
              <a:rPr lang="el-GR" dirty="0" smtClean="0"/>
              <a:t>Υπάρχουν νεύρα  </a:t>
            </a:r>
            <a:r>
              <a:rPr lang="el-GR" b="1" dirty="0" smtClean="0"/>
              <a:t>αισθητικά</a:t>
            </a:r>
            <a:r>
              <a:rPr lang="el-GR" dirty="0" smtClean="0"/>
              <a:t>, τα οποία αποτελούνται από αποφυάδες αισθητικών νευρώνων, και μεταφέρουν πληροφορίες/νευρικές ώσεις από την περιφέρεια του σώματος, τα αισθητήρια όργανα και τα σπλάχνα προς το ΚΝΣ.</a:t>
            </a:r>
          </a:p>
          <a:p>
            <a:r>
              <a:rPr lang="el-GR" dirty="0" smtClean="0"/>
              <a:t> Υπάρχουν νεύρα  </a:t>
            </a:r>
            <a:r>
              <a:rPr lang="el-GR" b="1" dirty="0" smtClean="0"/>
              <a:t>κινητικά</a:t>
            </a:r>
            <a:r>
              <a:rPr lang="el-GR" dirty="0" smtClean="0"/>
              <a:t>, τα οποία αποτελούνται από </a:t>
            </a:r>
            <a:r>
              <a:rPr lang="el-GR" dirty="0" err="1" smtClean="0"/>
              <a:t>νευράξονες</a:t>
            </a:r>
            <a:r>
              <a:rPr lang="el-GR" dirty="0" smtClean="0"/>
              <a:t> κινητικών νευρώνων και μεταφέρουν εντολές/νευρικές ώσεις από το ΚΝΣ προς την περιφέρεια του σώματος, τους μύες και τους αδένες.</a:t>
            </a:r>
          </a:p>
          <a:p>
            <a:r>
              <a:rPr lang="el-GR" dirty="0" smtClean="0"/>
              <a:t> Υπάρχουν νεύρα  </a:t>
            </a:r>
            <a:r>
              <a:rPr lang="el-GR" b="1" dirty="0" smtClean="0"/>
              <a:t>μεικτά</a:t>
            </a:r>
            <a:r>
              <a:rPr lang="el-GR" dirty="0" smtClean="0"/>
              <a:t>, τα οποία περιέχουν αισθητικά και κινητικά νεύρα δίπλα </a:t>
            </a:r>
            <a:r>
              <a:rPr lang="el-GR" dirty="0" err="1" smtClean="0"/>
              <a:t>δίπλα</a:t>
            </a:r>
            <a:r>
              <a:rPr lang="el-GR" dirty="0" smtClean="0"/>
              <a:t> τυλιγμένα σε κοινό περίβλημα από συνδετικό ιστό. </a:t>
            </a:r>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152400" y="228600"/>
            <a:ext cx="8763000" cy="304800"/>
          </a:xfrm>
        </p:spPr>
        <p:txBody>
          <a:bodyPr>
            <a:normAutofit fontScale="90000"/>
          </a:bodyPr>
          <a:lstStyle/>
          <a:p>
            <a:pPr eaLnBrk="1" hangingPunct="1"/>
            <a:r>
              <a:rPr lang="el-GR" sz="3200" b="1" u="sng" dirty="0" smtClean="0">
                <a:solidFill>
                  <a:srgbClr val="FF0000"/>
                </a:solidFill>
              </a:rPr>
              <a:t>Εγκεφαλικά νεύρα</a:t>
            </a:r>
            <a:endParaRPr lang="en-GB" sz="3600" b="1" u="sng" dirty="0" smtClean="0">
              <a:solidFill>
                <a:srgbClr val="FF0000"/>
              </a:solidFill>
            </a:endParaRPr>
          </a:p>
        </p:txBody>
      </p:sp>
      <p:sp>
        <p:nvSpPr>
          <p:cNvPr id="31748" name="Rectangle 3"/>
          <p:cNvSpPr>
            <a:spLocks noGrp="1" noChangeArrowheads="1"/>
          </p:cNvSpPr>
          <p:nvPr>
            <p:ph idx="1"/>
          </p:nvPr>
        </p:nvSpPr>
        <p:spPr>
          <a:xfrm>
            <a:off x="152400" y="762000"/>
            <a:ext cx="8839200" cy="5943600"/>
          </a:xfrm>
        </p:spPr>
        <p:txBody>
          <a:bodyPr>
            <a:normAutofit lnSpcReduction="10000"/>
          </a:bodyPr>
          <a:lstStyle/>
          <a:p>
            <a:pPr marL="812800" indent="-812800" eaLnBrk="1" hangingPunct="1">
              <a:lnSpc>
                <a:spcPct val="90000"/>
              </a:lnSpc>
              <a:buFontTx/>
              <a:buNone/>
            </a:pPr>
            <a:r>
              <a:rPr lang="el-GR" sz="1800" dirty="0" smtClean="0">
                <a:solidFill>
                  <a:srgbClr val="FF0000"/>
                </a:solidFill>
              </a:rPr>
              <a:t>Πρόκειται για 12 συζυγίες νεύρων που αναδύονται από τον εγκέφαλο και περιλαμβάνουν από εμπρός προς τα πίσω</a:t>
            </a:r>
          </a:p>
          <a:p>
            <a:pPr marL="812800" indent="-812800" eaLnBrk="1" hangingPunct="1">
              <a:lnSpc>
                <a:spcPct val="90000"/>
              </a:lnSpc>
              <a:buFontTx/>
              <a:buAutoNum type="romanUcPeriod"/>
            </a:pPr>
            <a:r>
              <a:rPr lang="el-GR" sz="1800" b="1" dirty="0" smtClean="0">
                <a:solidFill>
                  <a:srgbClr val="FF0000"/>
                </a:solidFill>
              </a:rPr>
              <a:t>Οσφρητικό</a:t>
            </a:r>
            <a:r>
              <a:rPr lang="el-GR" sz="1800" dirty="0" smtClean="0">
                <a:solidFill>
                  <a:srgbClr val="FF0000"/>
                </a:solidFill>
              </a:rPr>
              <a:t> (αισθητικό, οι ίνες εκφύονται από δίπολα οσφρητικά κύτταρα)</a:t>
            </a:r>
          </a:p>
          <a:p>
            <a:pPr marL="812800" indent="-812800" eaLnBrk="1" hangingPunct="1">
              <a:lnSpc>
                <a:spcPct val="90000"/>
              </a:lnSpc>
              <a:buFontTx/>
              <a:buAutoNum type="romanUcPeriod"/>
            </a:pPr>
            <a:r>
              <a:rPr lang="el-GR" sz="1800" b="1" dirty="0" smtClean="0">
                <a:solidFill>
                  <a:srgbClr val="FF0000"/>
                </a:solidFill>
              </a:rPr>
              <a:t>Οπτικό</a:t>
            </a:r>
            <a:r>
              <a:rPr lang="el-GR" sz="1800" dirty="0" smtClean="0">
                <a:solidFill>
                  <a:srgbClr val="FF0000"/>
                </a:solidFill>
              </a:rPr>
              <a:t> (αισθητικό, οι ίνες εκφύονται από γαγγλιακά κύτταρα του αμφιβληστροειδή)</a:t>
            </a:r>
          </a:p>
          <a:p>
            <a:pPr marL="812800" indent="-812800" eaLnBrk="1" hangingPunct="1">
              <a:lnSpc>
                <a:spcPct val="90000"/>
              </a:lnSpc>
              <a:buFontTx/>
              <a:buAutoNum type="romanUcPeriod"/>
            </a:pPr>
            <a:r>
              <a:rPr lang="el-GR" sz="1800" b="1" dirty="0" smtClean="0">
                <a:solidFill>
                  <a:srgbClr val="FF0000"/>
                </a:solidFill>
              </a:rPr>
              <a:t>Κοινό κινητικό</a:t>
            </a:r>
            <a:r>
              <a:rPr lang="el-GR" sz="1800" dirty="0" smtClean="0">
                <a:solidFill>
                  <a:srgbClr val="FF0000"/>
                </a:solidFill>
              </a:rPr>
              <a:t> (κινητικό)</a:t>
            </a:r>
          </a:p>
          <a:p>
            <a:pPr marL="812800" indent="-812800" eaLnBrk="1" hangingPunct="1">
              <a:lnSpc>
                <a:spcPct val="90000"/>
              </a:lnSpc>
              <a:buFontTx/>
              <a:buAutoNum type="romanUcPeriod"/>
            </a:pPr>
            <a:r>
              <a:rPr lang="el-GR" sz="1800" b="1" dirty="0" err="1" smtClean="0">
                <a:solidFill>
                  <a:srgbClr val="FF0000"/>
                </a:solidFill>
              </a:rPr>
              <a:t>Τροχιλιακό</a:t>
            </a:r>
            <a:r>
              <a:rPr lang="el-GR" sz="1800" dirty="0" smtClean="0">
                <a:solidFill>
                  <a:srgbClr val="FF0000"/>
                </a:solidFill>
              </a:rPr>
              <a:t> (κινητικό)</a:t>
            </a:r>
          </a:p>
          <a:p>
            <a:pPr marL="812800" indent="-812800" eaLnBrk="1" hangingPunct="1">
              <a:lnSpc>
                <a:spcPct val="90000"/>
              </a:lnSpc>
              <a:buFontTx/>
              <a:buAutoNum type="romanUcPeriod"/>
            </a:pPr>
            <a:r>
              <a:rPr lang="el-GR" sz="1800" b="1" dirty="0" smtClean="0">
                <a:solidFill>
                  <a:srgbClr val="FF0000"/>
                </a:solidFill>
              </a:rPr>
              <a:t>Τρίδυμο</a:t>
            </a:r>
            <a:r>
              <a:rPr lang="el-GR" sz="1800" dirty="0" smtClean="0">
                <a:solidFill>
                  <a:srgbClr val="FF0000"/>
                </a:solidFill>
              </a:rPr>
              <a:t> (μικτό, οι αισθητικές ίνες εκφύονται από το γάγγλιο του τριδύμου νεύρου)</a:t>
            </a:r>
          </a:p>
          <a:p>
            <a:pPr marL="812800" indent="-812800" eaLnBrk="1" hangingPunct="1">
              <a:lnSpc>
                <a:spcPct val="90000"/>
              </a:lnSpc>
              <a:buFontTx/>
              <a:buAutoNum type="romanUcPeriod"/>
            </a:pPr>
            <a:r>
              <a:rPr lang="el-GR" sz="1800" b="1" dirty="0" err="1" smtClean="0">
                <a:solidFill>
                  <a:srgbClr val="FF0000"/>
                </a:solidFill>
              </a:rPr>
              <a:t>Απαγωγό</a:t>
            </a:r>
            <a:r>
              <a:rPr lang="el-GR" sz="1800" dirty="0" smtClean="0">
                <a:solidFill>
                  <a:srgbClr val="FF0000"/>
                </a:solidFill>
              </a:rPr>
              <a:t> (κινητικό)</a:t>
            </a:r>
          </a:p>
          <a:p>
            <a:pPr marL="812800" indent="-812800" eaLnBrk="1" hangingPunct="1">
              <a:lnSpc>
                <a:spcPct val="90000"/>
              </a:lnSpc>
              <a:buFontTx/>
              <a:buAutoNum type="romanUcPeriod"/>
            </a:pPr>
            <a:r>
              <a:rPr lang="el-GR" sz="1800" b="1" dirty="0" smtClean="0">
                <a:solidFill>
                  <a:srgbClr val="FF0000"/>
                </a:solidFill>
              </a:rPr>
              <a:t>Προσωπικό</a:t>
            </a:r>
            <a:r>
              <a:rPr lang="el-GR" sz="1800" dirty="0" smtClean="0">
                <a:solidFill>
                  <a:srgbClr val="FF0000"/>
                </a:solidFill>
              </a:rPr>
              <a:t> (μικτό, οι αισθητικές ίνες εκφύονται από το </a:t>
            </a:r>
            <a:r>
              <a:rPr lang="el-GR" sz="1800" dirty="0" err="1" smtClean="0">
                <a:solidFill>
                  <a:srgbClr val="FF0000"/>
                </a:solidFill>
              </a:rPr>
              <a:t>γονάτιο</a:t>
            </a:r>
            <a:r>
              <a:rPr lang="el-GR" sz="1800" dirty="0" smtClean="0">
                <a:solidFill>
                  <a:srgbClr val="FF0000"/>
                </a:solidFill>
              </a:rPr>
              <a:t> γάγγλιο)</a:t>
            </a:r>
          </a:p>
          <a:p>
            <a:pPr marL="812800" indent="-812800" eaLnBrk="1" hangingPunct="1">
              <a:lnSpc>
                <a:spcPct val="90000"/>
              </a:lnSpc>
              <a:buFontTx/>
              <a:buAutoNum type="romanUcPeriod"/>
            </a:pPr>
            <a:r>
              <a:rPr lang="el-GR" sz="1800" b="1" dirty="0" smtClean="0">
                <a:solidFill>
                  <a:srgbClr val="FF0000"/>
                </a:solidFill>
              </a:rPr>
              <a:t>Ακουστικό</a:t>
            </a:r>
            <a:r>
              <a:rPr lang="el-GR" sz="1800" dirty="0" smtClean="0">
                <a:solidFill>
                  <a:srgbClr val="FF0000"/>
                </a:solidFill>
              </a:rPr>
              <a:t> (αισθητικό): διακρίνεται στο </a:t>
            </a:r>
            <a:r>
              <a:rPr lang="el-GR" sz="1800" u="sng" dirty="0" err="1" smtClean="0">
                <a:solidFill>
                  <a:srgbClr val="FF0000"/>
                </a:solidFill>
              </a:rPr>
              <a:t>αιθουσαίο</a:t>
            </a:r>
            <a:r>
              <a:rPr lang="el-GR" sz="1800" dirty="0" smtClean="0">
                <a:solidFill>
                  <a:srgbClr val="FF0000"/>
                </a:solidFill>
              </a:rPr>
              <a:t> (οι αισθητικές ίνες εκφύονται από το </a:t>
            </a:r>
            <a:r>
              <a:rPr lang="el-GR" sz="1800" dirty="0" err="1" smtClean="0">
                <a:solidFill>
                  <a:srgbClr val="FF0000"/>
                </a:solidFill>
              </a:rPr>
              <a:t>αιθουσαίο</a:t>
            </a:r>
            <a:r>
              <a:rPr lang="el-GR" sz="1800" dirty="0" smtClean="0">
                <a:solidFill>
                  <a:srgbClr val="FF0000"/>
                </a:solidFill>
              </a:rPr>
              <a:t> γάγγλιο) και το </a:t>
            </a:r>
            <a:r>
              <a:rPr lang="el-GR" sz="1800" u="sng" dirty="0" smtClean="0">
                <a:solidFill>
                  <a:srgbClr val="FF0000"/>
                </a:solidFill>
              </a:rPr>
              <a:t>κοχλιακό</a:t>
            </a:r>
            <a:r>
              <a:rPr lang="el-GR" sz="1800" dirty="0" smtClean="0">
                <a:solidFill>
                  <a:srgbClr val="FF0000"/>
                </a:solidFill>
              </a:rPr>
              <a:t> (οι αισθητικές ίνες εκφύονται από το ελικοειδές γάγγλιο)</a:t>
            </a:r>
          </a:p>
          <a:p>
            <a:pPr marL="812800" indent="-812800" eaLnBrk="1" hangingPunct="1">
              <a:lnSpc>
                <a:spcPct val="90000"/>
              </a:lnSpc>
              <a:buFontTx/>
              <a:buAutoNum type="romanUcPeriod"/>
            </a:pPr>
            <a:r>
              <a:rPr lang="el-GR" sz="1800" b="1" dirty="0" smtClean="0">
                <a:solidFill>
                  <a:srgbClr val="FF0000"/>
                </a:solidFill>
              </a:rPr>
              <a:t>Γλωσσοφαρυγγικό</a:t>
            </a:r>
            <a:r>
              <a:rPr lang="el-GR" sz="1800" dirty="0" smtClean="0">
                <a:solidFill>
                  <a:srgbClr val="FF0000"/>
                </a:solidFill>
              </a:rPr>
              <a:t> (μικτό, οι αισθητικές ίνες εκφύονται από το λιθοειδές γάγγλιο)</a:t>
            </a:r>
          </a:p>
          <a:p>
            <a:pPr marL="812800" indent="-812800" eaLnBrk="1" hangingPunct="1">
              <a:lnSpc>
                <a:spcPct val="90000"/>
              </a:lnSpc>
              <a:buFontTx/>
              <a:buAutoNum type="romanUcPeriod"/>
            </a:pPr>
            <a:r>
              <a:rPr lang="el-GR" sz="1800" b="1" dirty="0" err="1" smtClean="0">
                <a:solidFill>
                  <a:srgbClr val="FF0000"/>
                </a:solidFill>
              </a:rPr>
              <a:t>Πνευμονογαστρικό</a:t>
            </a:r>
            <a:r>
              <a:rPr lang="el-GR" sz="1800" dirty="0" smtClean="0">
                <a:solidFill>
                  <a:srgbClr val="FF0000"/>
                </a:solidFill>
              </a:rPr>
              <a:t> (μικτό, οι αισθητικές ίνες εκφύονται από το </a:t>
            </a:r>
            <a:r>
              <a:rPr lang="el-GR" sz="1800" dirty="0" err="1" smtClean="0">
                <a:solidFill>
                  <a:srgbClr val="FF0000"/>
                </a:solidFill>
              </a:rPr>
              <a:t>σφαγιτιδκό</a:t>
            </a:r>
            <a:r>
              <a:rPr lang="el-GR" sz="1800" dirty="0" smtClean="0">
                <a:solidFill>
                  <a:srgbClr val="FF0000"/>
                </a:solidFill>
              </a:rPr>
              <a:t> και το οζώδες γάγγλιο)</a:t>
            </a:r>
          </a:p>
          <a:p>
            <a:pPr marL="812800" indent="-812800" eaLnBrk="1" hangingPunct="1">
              <a:lnSpc>
                <a:spcPct val="90000"/>
              </a:lnSpc>
              <a:buFontTx/>
              <a:buAutoNum type="romanUcPeriod"/>
            </a:pPr>
            <a:r>
              <a:rPr lang="el-GR" sz="1800" b="1" dirty="0" smtClean="0">
                <a:solidFill>
                  <a:srgbClr val="FF0000"/>
                </a:solidFill>
              </a:rPr>
              <a:t>Παραπληρωματικό</a:t>
            </a:r>
            <a:r>
              <a:rPr lang="el-GR" sz="1800" dirty="0" smtClean="0">
                <a:solidFill>
                  <a:srgbClr val="FF0000"/>
                </a:solidFill>
              </a:rPr>
              <a:t> (κινητικό)</a:t>
            </a:r>
          </a:p>
          <a:p>
            <a:pPr marL="812800" indent="-812800" eaLnBrk="1" hangingPunct="1">
              <a:lnSpc>
                <a:spcPct val="90000"/>
              </a:lnSpc>
              <a:buFontTx/>
              <a:buAutoNum type="romanUcPeriod"/>
            </a:pPr>
            <a:r>
              <a:rPr lang="el-GR" sz="1800" b="1" dirty="0" smtClean="0">
                <a:solidFill>
                  <a:srgbClr val="FF0000"/>
                </a:solidFill>
              </a:rPr>
              <a:t>Υπογλώσσιο</a:t>
            </a:r>
            <a:r>
              <a:rPr lang="el-GR" sz="1800" dirty="0" smtClean="0">
                <a:solidFill>
                  <a:srgbClr val="FF0000"/>
                </a:solidFill>
              </a:rPr>
              <a:t> (κινητικό)</a:t>
            </a:r>
          </a:p>
          <a:p>
            <a:pPr marL="812800" indent="-812800" eaLnBrk="1" hangingPunct="1">
              <a:lnSpc>
                <a:spcPct val="90000"/>
              </a:lnSpc>
              <a:buFontTx/>
              <a:buNone/>
            </a:pPr>
            <a:endParaRPr lang="el-GR" sz="1800" dirty="0" smtClean="0">
              <a:solidFill>
                <a:srgbClr val="FF0000"/>
              </a:solidFill>
            </a:endParaRPr>
          </a:p>
          <a:p>
            <a:pPr marL="812800" indent="-812800" eaLnBrk="1" hangingPunct="1">
              <a:lnSpc>
                <a:spcPct val="90000"/>
              </a:lnSpc>
              <a:buFontTx/>
              <a:buNone/>
            </a:pPr>
            <a:r>
              <a:rPr lang="el-GR" sz="1800" dirty="0" smtClean="0">
                <a:solidFill>
                  <a:srgbClr val="FF0000"/>
                </a:solidFill>
              </a:rPr>
              <a:t>Οι κινητικές (φυγόκεντρες) ίνες των κινητικών και μικτών εγκεφαλικών νεύρων εκφύονται από κινητικούς πυρήνες του στελέχους του εγκεφάλου</a:t>
            </a:r>
            <a:endParaRPr lang="el-GR" sz="2000" dirty="0" smtClean="0">
              <a:solidFill>
                <a:srgbClr val="FF0000"/>
              </a:solidFill>
            </a:endParaRPr>
          </a:p>
        </p:txBody>
      </p:sp>
      <p:sp>
        <p:nvSpPr>
          <p:cNvPr id="31746" name="5 - Θέση αριθμού διαφάνειας"/>
          <p:cNvSpPr>
            <a:spLocks noGrp="1"/>
          </p:cNvSpPr>
          <p:nvPr>
            <p:ph type="sldNum" sz="quarter" idx="12"/>
          </p:nvPr>
        </p:nvSpPr>
        <p:spPr>
          <a:noFill/>
        </p:spPr>
        <p:txBody>
          <a:bodyPr/>
          <a:lstStyle/>
          <a:p>
            <a:fld id="{4AACD47A-2B25-48E8-94EA-78BFC411FA2C}" type="slidenum">
              <a:rPr lang="en-US"/>
              <a:pPr/>
              <a:t>35</a:t>
            </a:fld>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normAutofit/>
          </a:bodyPr>
          <a:lstStyle/>
          <a:p>
            <a:r>
              <a:rPr lang="el-GR" u="sng" dirty="0" smtClean="0">
                <a:solidFill>
                  <a:srgbClr val="FF0000"/>
                </a:solidFill>
              </a:rPr>
              <a:t>Στα συντονιστικά κέντρα</a:t>
            </a:r>
            <a:r>
              <a:rPr lang="el-GR" dirty="0" smtClean="0">
                <a:solidFill>
                  <a:srgbClr val="FF0000"/>
                </a:solidFill>
              </a:rPr>
              <a:t> του νευρικού συστήματος (εγκέφαλος, γάγγλια) γίνεται η επεξεργασία ερεθισμάτων και εκπομπή εντολών προς τα εκτελεστικά όργανα (μύες, αδένες) </a:t>
            </a:r>
          </a:p>
          <a:p>
            <a:r>
              <a:rPr lang="el-GR" dirty="0" smtClean="0">
                <a:solidFill>
                  <a:srgbClr val="FF0000"/>
                </a:solidFill>
              </a:rPr>
              <a:t>Υπάρχουν και οι </a:t>
            </a:r>
            <a:r>
              <a:rPr lang="el-GR" u="sng" dirty="0" smtClean="0">
                <a:solidFill>
                  <a:srgbClr val="FF0000"/>
                </a:solidFill>
              </a:rPr>
              <a:t>νευρικές οδοί</a:t>
            </a:r>
            <a:r>
              <a:rPr lang="el-GR" dirty="0" smtClean="0">
                <a:solidFill>
                  <a:srgbClr val="FF0000"/>
                </a:solidFill>
              </a:rPr>
              <a:t>, δηλαδή ομάδες νευρικών ινών που συνδέουν τα </a:t>
            </a:r>
            <a:r>
              <a:rPr lang="el-GR" dirty="0" err="1" smtClean="0">
                <a:solidFill>
                  <a:srgbClr val="FF0000"/>
                </a:solidFill>
              </a:rPr>
              <a:t>υποδεκτικά</a:t>
            </a:r>
            <a:r>
              <a:rPr lang="el-GR" dirty="0" smtClean="0">
                <a:solidFill>
                  <a:srgbClr val="FF0000"/>
                </a:solidFill>
              </a:rPr>
              <a:t> όργανα με τα συντονιστικά κέντρα και αυτά με τα εκτελεστικά όργανα</a:t>
            </a:r>
          </a:p>
          <a:p>
            <a:endParaRPr lang="el-GR"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152400" y="228600"/>
            <a:ext cx="8763000" cy="381000"/>
          </a:xfrm>
        </p:spPr>
        <p:txBody>
          <a:bodyPr>
            <a:normAutofit fontScale="90000"/>
          </a:bodyPr>
          <a:lstStyle/>
          <a:p>
            <a:pPr eaLnBrk="1" hangingPunct="1"/>
            <a:r>
              <a:rPr lang="el-GR" sz="3200" b="1" u="sng" dirty="0" smtClean="0">
                <a:solidFill>
                  <a:srgbClr val="FF0000"/>
                </a:solidFill>
              </a:rPr>
              <a:t>Νευρικές οδοί</a:t>
            </a:r>
            <a:endParaRPr lang="en-GB" sz="3600" b="1" u="sng" dirty="0" smtClean="0">
              <a:solidFill>
                <a:srgbClr val="FF0000"/>
              </a:solidFill>
            </a:endParaRPr>
          </a:p>
        </p:txBody>
      </p:sp>
      <p:sp>
        <p:nvSpPr>
          <p:cNvPr id="30724" name="Rectangle 3"/>
          <p:cNvSpPr>
            <a:spLocks noGrp="1" noChangeArrowheads="1"/>
          </p:cNvSpPr>
          <p:nvPr>
            <p:ph idx="1"/>
          </p:nvPr>
        </p:nvSpPr>
        <p:spPr>
          <a:xfrm>
            <a:off x="152400" y="762000"/>
            <a:ext cx="8839200" cy="5943600"/>
          </a:xfrm>
        </p:spPr>
        <p:txBody>
          <a:bodyPr/>
          <a:lstStyle/>
          <a:p>
            <a:pPr eaLnBrk="1" hangingPunct="1">
              <a:lnSpc>
                <a:spcPct val="90000"/>
              </a:lnSpc>
            </a:pPr>
            <a:r>
              <a:rPr lang="el-GR" sz="2800" dirty="0" smtClean="0">
                <a:solidFill>
                  <a:srgbClr val="FF0000"/>
                </a:solidFill>
              </a:rPr>
              <a:t>Πρόκειται για συστήματα που αποτελούνται από διαδοχικούς νευρώνες και μεταφέρουν ερεθίσματα από την περιφέρεια προς τον εγκέφαλο (</a:t>
            </a:r>
            <a:r>
              <a:rPr lang="el-GR" sz="2800" u="sng" dirty="0" smtClean="0">
                <a:solidFill>
                  <a:srgbClr val="FF0000"/>
                </a:solidFill>
              </a:rPr>
              <a:t>αισθητικές οδοί ή ανιούσες</a:t>
            </a:r>
            <a:r>
              <a:rPr lang="el-GR" sz="2800" dirty="0" smtClean="0">
                <a:solidFill>
                  <a:srgbClr val="FF0000"/>
                </a:solidFill>
              </a:rPr>
              <a:t>) και κινητικές διεγέρσεις από τον εγκέφαλο προς τους μυς (</a:t>
            </a:r>
            <a:r>
              <a:rPr lang="el-GR" sz="2800" u="sng" dirty="0" smtClean="0">
                <a:solidFill>
                  <a:srgbClr val="FF0000"/>
                </a:solidFill>
              </a:rPr>
              <a:t>κινητικές οδοί ή κατιούσες</a:t>
            </a:r>
            <a:r>
              <a:rPr lang="el-GR" sz="2000" dirty="0" smtClean="0">
                <a:solidFill>
                  <a:srgbClr val="FFFF00"/>
                </a:solidFill>
              </a:rPr>
              <a:t>)</a:t>
            </a:r>
          </a:p>
        </p:txBody>
      </p:sp>
      <p:sp>
        <p:nvSpPr>
          <p:cNvPr id="30722" name="5 - Θέση αριθμού διαφάνειας"/>
          <p:cNvSpPr>
            <a:spLocks noGrp="1"/>
          </p:cNvSpPr>
          <p:nvPr>
            <p:ph type="sldNum" sz="quarter" idx="12"/>
          </p:nvPr>
        </p:nvSpPr>
        <p:spPr>
          <a:noFill/>
        </p:spPr>
        <p:txBody>
          <a:bodyPr/>
          <a:lstStyle/>
          <a:p>
            <a:fld id="{9A2A1BD2-C690-45AD-8BFA-3DD2C8BD3A53}" type="slidenum">
              <a:rPr lang="en-US"/>
              <a:pPr/>
              <a:t>37</a:t>
            </a:fld>
            <a:endParaRPr lang="en-US"/>
          </a:p>
        </p:txBody>
      </p:sp>
      <p:pic>
        <p:nvPicPr>
          <p:cNvPr id="30725" name="Picture 5"/>
          <p:cNvPicPr>
            <a:picLocks noChangeAspect="1" noChangeArrowheads="1"/>
          </p:cNvPicPr>
          <p:nvPr/>
        </p:nvPicPr>
        <p:blipFill>
          <a:blip r:embed="rId2" cstate="print"/>
          <a:srcRect/>
          <a:stretch>
            <a:fillRect/>
          </a:stretch>
        </p:blipFill>
        <p:spPr bwMode="auto">
          <a:xfrm>
            <a:off x="4211638" y="2867025"/>
            <a:ext cx="3089275" cy="399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3212976"/>
            <a:ext cx="8229600" cy="1143000"/>
          </a:xfrm>
        </p:spPr>
        <p:txBody>
          <a:bodyPr>
            <a:normAutofit fontScale="90000"/>
          </a:bodyPr>
          <a:lstStyle/>
          <a:p>
            <a:r>
              <a:rPr lang="el-GR" dirty="0" smtClean="0"/>
              <a:t>Οι νευρικές                                      οδοί</a:t>
            </a:r>
            <a:endParaRPr lang="el-GR" dirty="0"/>
          </a:p>
        </p:txBody>
      </p:sp>
      <p:pic>
        <p:nvPicPr>
          <p:cNvPr id="3074" name="Picture 2" descr="C:\Users\Lab\Desktop\entheto35.jpg"/>
          <p:cNvPicPr>
            <a:picLocks noGrp="1" noChangeAspect="1" noChangeArrowheads="1"/>
          </p:cNvPicPr>
          <p:nvPr>
            <p:ph idx="1"/>
          </p:nvPr>
        </p:nvPicPr>
        <p:blipFill>
          <a:blip r:embed="rId2" cstate="print"/>
          <a:srcRect/>
          <a:stretch>
            <a:fillRect/>
          </a:stretch>
        </p:blipFill>
        <p:spPr bwMode="auto">
          <a:xfrm>
            <a:off x="3491880" y="0"/>
            <a:ext cx="3266845"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b="1" dirty="0" smtClean="0"/>
              <a:t>Κεντρικό Νευρικό Σύστημα</a:t>
            </a:r>
            <a:endParaRPr lang="el-GR" b="1" dirty="0"/>
          </a:p>
        </p:txBody>
      </p:sp>
      <p:pic>
        <p:nvPicPr>
          <p:cNvPr id="4" name="3 - Θέση περιεχομένου" descr="ΚΕΝΤΡΙΚΟ+ΝΕΥΡΙΚΟ+ΣΥΣΤΗΜΑ+(ΚΝΣ).jpg"/>
          <p:cNvPicPr>
            <a:picLocks noGrp="1" noChangeAspect="1"/>
          </p:cNvPicPr>
          <p:nvPr>
            <p:ph idx="1"/>
          </p:nvPr>
        </p:nvPicPr>
        <p:blipFill>
          <a:blip r:embed="rId2"/>
          <a:stretch>
            <a:fillRect/>
          </a:stretch>
        </p:blipFill>
        <p:spPr>
          <a:xfrm>
            <a:off x="1" y="-1"/>
            <a:ext cx="9144000" cy="6858001"/>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lvl="0" algn="ctr"/>
            <a:r>
              <a:rPr lang="el-GR" sz="2800" dirty="0" err="1" smtClean="0">
                <a:latin typeface="Arial" pitchFamily="34" charset="0"/>
                <a:cs typeface="Arial" pitchFamily="34" charset="0"/>
              </a:rPr>
              <a:t>Παραλλήλιση</a:t>
            </a:r>
            <a:r>
              <a:rPr lang="el-GR" sz="2800" dirty="0" smtClean="0">
                <a:latin typeface="Arial" pitchFamily="34" charset="0"/>
                <a:cs typeface="Arial" pitchFamily="34" charset="0"/>
              </a:rPr>
              <a:t> του Η/Υ με το Νευρικό Σύστημα.</a:t>
            </a:r>
            <a:endParaRPr lang="el-GR" sz="2800" dirty="0">
              <a:latin typeface="Arial" pitchFamily="34" charset="0"/>
              <a:cs typeface="Arial" pitchFamily="34" charset="0"/>
            </a:endParaRPr>
          </a:p>
        </p:txBody>
      </p:sp>
      <p:pic>
        <p:nvPicPr>
          <p:cNvPr id="1026" name="Picture 2"/>
          <p:cNvPicPr>
            <a:picLocks noGrp="1" noChangeAspect="1" noChangeArrowheads="1"/>
          </p:cNvPicPr>
          <p:nvPr>
            <p:ph idx="1"/>
          </p:nvPr>
        </p:nvPicPr>
        <p:blipFill>
          <a:blip r:embed="rId2"/>
          <a:stretch>
            <a:fillRect/>
          </a:stretch>
        </p:blipFill>
        <p:spPr bwMode="auto">
          <a:xfrm>
            <a:off x="2019300" y="2434431"/>
            <a:ext cx="5105400" cy="33909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Μήνιγγες του ΚΝΣ</a:t>
            </a:r>
            <a:endParaRPr lang="el-GR" dirty="0"/>
          </a:p>
        </p:txBody>
      </p:sp>
      <p:sp>
        <p:nvSpPr>
          <p:cNvPr id="3" name="2 - Θέση περιεχομένου"/>
          <p:cNvSpPr>
            <a:spLocks noGrp="1"/>
          </p:cNvSpPr>
          <p:nvPr>
            <p:ph idx="1"/>
          </p:nvPr>
        </p:nvSpPr>
        <p:spPr/>
        <p:txBody>
          <a:bodyPr>
            <a:normAutofit fontScale="92500" lnSpcReduction="20000"/>
          </a:bodyPr>
          <a:lstStyle/>
          <a:p>
            <a:r>
              <a:rPr lang="el-GR" dirty="0" smtClean="0"/>
              <a:t>Καλύπτουν τα όργανα του ΚΝΣ (εγκέφαλο και νωτιαίο μυελό).</a:t>
            </a:r>
          </a:p>
          <a:p>
            <a:r>
              <a:rPr lang="el-GR" dirty="0" smtClean="0"/>
              <a:t>Είναι τρείς: σκληρή, αραχνοειδής, χοριοειδής</a:t>
            </a:r>
          </a:p>
          <a:p>
            <a:r>
              <a:rPr lang="el-GR" dirty="0" smtClean="0"/>
              <a:t>Η σκληρή μήνιγγα είναι η εξωτερική, βρίσκεται ακριβώς κάτω από τα οστά του κρανίου.</a:t>
            </a:r>
          </a:p>
          <a:p>
            <a:r>
              <a:rPr lang="el-GR" dirty="0" smtClean="0"/>
              <a:t>Η αραχνοειδής μήνιγγα είναι η μεσαία, έχει «</a:t>
            </a:r>
            <a:r>
              <a:rPr lang="el-GR" dirty="0" err="1" smtClean="0"/>
              <a:t>αραχνούφαντη</a:t>
            </a:r>
            <a:r>
              <a:rPr lang="el-GR" dirty="0" smtClean="0"/>
              <a:t>» υφή σαν τούλι.</a:t>
            </a:r>
          </a:p>
          <a:p>
            <a:r>
              <a:rPr lang="el-GR" dirty="0" smtClean="0"/>
              <a:t>Η χοριοειδής μήνιγγα είναι η εσωτερική , εφάπτεται στον εγκέφαλο ή στον νωτιαίο μυελό. Περιέχει πολλά αιμοφόρα αγγεία.</a:t>
            </a:r>
          </a:p>
          <a:p>
            <a:r>
              <a:rPr lang="el-GR" dirty="0" smtClean="0"/>
              <a:t>Μόλυνση των μηνίγγων είτε  ιογενής , είτε </a:t>
            </a:r>
            <a:r>
              <a:rPr lang="el-GR" dirty="0" err="1" smtClean="0"/>
              <a:t>βακτηριακή</a:t>
            </a:r>
            <a:r>
              <a:rPr lang="el-GR" dirty="0" smtClean="0"/>
              <a:t>, ονομάζεται μηνιγγίτιδα.</a:t>
            </a:r>
            <a:endParaRPr lang="el-G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Μήνιγγες του ΚΝΣ</a:t>
            </a:r>
            <a:endParaRPr lang="el-GR" dirty="0"/>
          </a:p>
        </p:txBody>
      </p:sp>
      <p:pic>
        <p:nvPicPr>
          <p:cNvPr id="1028" name="Picture 4" descr="https://encrypted-tbn1.gstatic.com/images?q=tbn:ANd9GcS3hoVPZBkuMzMjSyEFE8JkXL1KImdBX6z31jUfDcfqFfnz-0Gdug"/>
          <p:cNvPicPr>
            <a:picLocks noChangeAspect="1" noChangeArrowheads="1"/>
          </p:cNvPicPr>
          <p:nvPr/>
        </p:nvPicPr>
        <p:blipFill>
          <a:blip r:embed="rId2" cstate="print"/>
          <a:srcRect/>
          <a:stretch>
            <a:fillRect/>
          </a:stretch>
        </p:blipFill>
        <p:spPr bwMode="auto">
          <a:xfrm>
            <a:off x="827584" y="2492896"/>
            <a:ext cx="7458756" cy="323123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1026" name="Picture 2"/>
          <p:cNvPicPr>
            <a:picLocks noGrp="1" noChangeAspect="1" noChangeArrowheads="1"/>
          </p:cNvPicPr>
          <p:nvPr>
            <p:ph idx="1"/>
          </p:nvPr>
        </p:nvPicPr>
        <p:blipFill>
          <a:blip r:embed="rId2"/>
          <a:srcRect/>
          <a:stretch>
            <a:fillRect/>
          </a:stretch>
        </p:blipFill>
        <p:spPr bwMode="auto">
          <a:xfrm>
            <a:off x="2857488" y="25265"/>
            <a:ext cx="3357586" cy="68327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Εγκεφαλονωτιαίο υγρό</a:t>
            </a:r>
            <a:endParaRPr lang="el-GR" dirty="0"/>
          </a:p>
        </p:txBody>
      </p:sp>
      <p:sp>
        <p:nvSpPr>
          <p:cNvPr id="3" name="2 - Θέση περιεχομένου"/>
          <p:cNvSpPr>
            <a:spLocks noGrp="1"/>
          </p:cNvSpPr>
          <p:nvPr>
            <p:ph idx="1"/>
          </p:nvPr>
        </p:nvSpPr>
        <p:spPr/>
        <p:txBody>
          <a:bodyPr>
            <a:normAutofit/>
          </a:bodyPr>
          <a:lstStyle/>
          <a:p>
            <a:r>
              <a:rPr lang="el-GR" dirty="0" smtClean="0"/>
              <a:t>Ο χώρος ανάμεσα στην αραχνοειδή και την χοριοειδή μήνιγγα ονομάζεται </a:t>
            </a:r>
            <a:r>
              <a:rPr lang="el-GR" u="sng" dirty="0" err="1" smtClean="0"/>
              <a:t>υπαραχνοειδής</a:t>
            </a:r>
            <a:r>
              <a:rPr lang="el-GR" dirty="0" smtClean="0"/>
              <a:t> </a:t>
            </a:r>
            <a:r>
              <a:rPr lang="el-GR" u="sng" dirty="0" smtClean="0"/>
              <a:t>χώρος</a:t>
            </a:r>
            <a:r>
              <a:rPr lang="el-GR" dirty="0" smtClean="0"/>
              <a:t>. Ο χώρος αυτός περιέχει το εγκεφαλονωτιαίο υγρό.  </a:t>
            </a:r>
          </a:p>
          <a:p>
            <a:r>
              <a:rPr lang="el-GR" dirty="0" smtClean="0"/>
              <a:t>Αυτό  αποτελείται από νερό , </a:t>
            </a:r>
            <a:r>
              <a:rPr lang="el-GR" dirty="0" err="1" smtClean="0"/>
              <a:t>πρωτείνες</a:t>
            </a:r>
            <a:r>
              <a:rPr lang="el-GR" dirty="0" smtClean="0"/>
              <a:t>, γλυκόζη. </a:t>
            </a:r>
          </a:p>
          <a:p>
            <a:r>
              <a:rPr lang="el-GR" dirty="0" smtClean="0"/>
              <a:t>Το εγκεφαλονωτιαίο υγρό προστατεύει το ΚΝΣ από κακώσεις (απορροφά τους κραδασμούς) , ρυθμίζει (κρατά σταθερή) την πίεση στο ΚΝΣ, θρέφει τα κύτταρα, απομακρύνει βλαβερές ουσίες (όπως </a:t>
            </a:r>
            <a:r>
              <a:rPr lang="en-US" dirty="0" smtClean="0"/>
              <a:t>CO</a:t>
            </a:r>
            <a:r>
              <a:rPr lang="en-US" sz="2400" baseline="-25000" dirty="0" smtClean="0"/>
              <a:t>2</a:t>
            </a:r>
            <a:r>
              <a:rPr lang="en-US" dirty="0" smtClean="0"/>
              <a:t>).</a:t>
            </a:r>
          </a:p>
          <a:p>
            <a:r>
              <a:rPr lang="el-GR" dirty="0" smtClean="0"/>
              <a:t>Παράγεται στις τέσσερεις κοιλίες του εγκεφάλου (4 κοιλότητες που βρίσκονται στο κέντρο του εγκεφάλου).</a:t>
            </a:r>
            <a:endParaRPr lang="el-GR"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1600" dirty="0" smtClean="0">
                <a:solidFill>
                  <a:schemeClr val="tx1"/>
                </a:solidFill>
              </a:rPr>
              <a:t>Το εγκεφαλονωτιαίο υγρό παράγεται στις κοιλίες του εγκεφάλου. Αυτές είναι κάποιες κοιλότητες στο κέντρο του εγκεφάλου. Στην παρακάτω εικόνα είναι οι </a:t>
            </a:r>
            <a:r>
              <a:rPr lang="el-GR" sz="1600" dirty="0" err="1" smtClean="0">
                <a:solidFill>
                  <a:schemeClr val="tx1"/>
                </a:solidFill>
              </a:rPr>
              <a:t>μπλέ</a:t>
            </a:r>
            <a:r>
              <a:rPr lang="el-GR" sz="1600" dirty="0" smtClean="0">
                <a:solidFill>
                  <a:schemeClr val="tx1"/>
                </a:solidFill>
              </a:rPr>
              <a:t> περιοχές. Το εγκεφαλονωτιαίο υγρό  κυκλοφορεί στις κοιλίες του </a:t>
            </a:r>
            <a:r>
              <a:rPr lang="el-GR" sz="1600" dirty="0" err="1" smtClean="0">
                <a:solidFill>
                  <a:schemeClr val="tx1"/>
                </a:solidFill>
              </a:rPr>
              <a:t>εγκεφαλου</a:t>
            </a:r>
            <a:r>
              <a:rPr lang="el-GR" sz="1600" dirty="0" smtClean="0">
                <a:solidFill>
                  <a:schemeClr val="tx1"/>
                </a:solidFill>
              </a:rPr>
              <a:t>, στον </a:t>
            </a:r>
            <a:r>
              <a:rPr lang="el-GR" sz="1600" dirty="0" err="1" smtClean="0">
                <a:solidFill>
                  <a:schemeClr val="tx1"/>
                </a:solidFill>
              </a:rPr>
              <a:t>υπαραχνοειδή</a:t>
            </a:r>
            <a:r>
              <a:rPr lang="el-GR" sz="1600" dirty="0" smtClean="0">
                <a:solidFill>
                  <a:schemeClr val="tx1"/>
                </a:solidFill>
              </a:rPr>
              <a:t> χώρο και στον Κεντρικό Νευρικό σωλήνα. </a:t>
            </a:r>
            <a:endParaRPr lang="el-GR" sz="1600" dirty="0">
              <a:solidFill>
                <a:schemeClr val="tx1"/>
              </a:solidFill>
            </a:endParaRPr>
          </a:p>
        </p:txBody>
      </p:sp>
      <p:pic>
        <p:nvPicPr>
          <p:cNvPr id="1026" name="Picture 2" descr="C:\Users\user\Desktop\μαθημα Α λυκειου\αρχείο λήψης.jpg"/>
          <p:cNvPicPr>
            <a:picLocks noChangeAspect="1" noChangeArrowheads="1"/>
          </p:cNvPicPr>
          <p:nvPr/>
        </p:nvPicPr>
        <p:blipFill>
          <a:blip r:embed="rId2"/>
          <a:srcRect/>
          <a:stretch>
            <a:fillRect/>
          </a:stretch>
        </p:blipFill>
        <p:spPr bwMode="auto">
          <a:xfrm>
            <a:off x="1571604" y="2285992"/>
            <a:ext cx="5688252" cy="350046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ΝΩΤΙΑΙΟΣ ΜΥΕΛΟΣ</a:t>
            </a:r>
            <a:endParaRPr lang="el-GR" dirty="0"/>
          </a:p>
        </p:txBody>
      </p:sp>
      <p:pic>
        <p:nvPicPr>
          <p:cNvPr id="4" name="3 - Θέση περιεχομένου" descr="img_nm.jpg"/>
          <p:cNvPicPr>
            <a:picLocks noGrp="1" noChangeAspect="1"/>
          </p:cNvPicPr>
          <p:nvPr>
            <p:ph idx="1"/>
          </p:nvPr>
        </p:nvPicPr>
        <p:blipFill>
          <a:blip r:embed="rId2" cstate="print"/>
          <a:stretch>
            <a:fillRect/>
          </a:stretch>
        </p:blipFill>
        <p:spPr>
          <a:xfrm>
            <a:off x="1131055" y="1935163"/>
            <a:ext cx="6881889" cy="4389437"/>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srcRect/>
          <a:stretch>
            <a:fillRect/>
          </a:stretch>
        </p:blipFill>
        <p:spPr bwMode="auto">
          <a:xfrm>
            <a:off x="2000232" y="2006878"/>
            <a:ext cx="5876562" cy="485112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ΝΩΤΙΑΙΟΣ ΜΥΕΛΟΣ</a:t>
            </a:r>
            <a:endParaRPr lang="el-GR" dirty="0"/>
          </a:p>
        </p:txBody>
      </p:sp>
      <p:pic>
        <p:nvPicPr>
          <p:cNvPr id="4" name="3 - Θέση περιεχομένου" descr="images.jpg"/>
          <p:cNvPicPr>
            <a:picLocks noGrp="1" noChangeAspect="1"/>
          </p:cNvPicPr>
          <p:nvPr>
            <p:ph idx="1"/>
          </p:nvPr>
        </p:nvPicPr>
        <p:blipFill>
          <a:blip r:embed="rId2" cstate="print"/>
          <a:stretch>
            <a:fillRect/>
          </a:stretch>
        </p:blipFill>
        <p:spPr>
          <a:xfrm>
            <a:off x="3338512" y="3205956"/>
            <a:ext cx="2466975" cy="1847850"/>
          </a:xfrm>
        </p:spPr>
      </p:pic>
      <p:pic>
        <p:nvPicPr>
          <p:cNvPr id="1026" name="Picture 2" descr="C:\Users\Lab\Desktop\14.jpg"/>
          <p:cNvPicPr>
            <a:picLocks noChangeAspect="1" noChangeArrowheads="1"/>
          </p:cNvPicPr>
          <p:nvPr/>
        </p:nvPicPr>
        <p:blipFill>
          <a:blip r:embed="rId3" cstate="print"/>
          <a:srcRect/>
          <a:stretch>
            <a:fillRect/>
          </a:stretch>
        </p:blipFill>
        <p:spPr bwMode="auto">
          <a:xfrm>
            <a:off x="179512" y="1916832"/>
            <a:ext cx="2350871" cy="4464496"/>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3074" name="Picture 2"/>
          <p:cNvPicPr>
            <a:picLocks noGrp="1" noChangeAspect="1" noChangeArrowheads="1"/>
          </p:cNvPicPr>
          <p:nvPr>
            <p:ph idx="1"/>
          </p:nvPr>
        </p:nvPicPr>
        <p:blipFill>
          <a:blip r:embed="rId2"/>
          <a:srcRect/>
          <a:stretch>
            <a:fillRect/>
          </a:stretch>
        </p:blipFill>
        <p:spPr bwMode="auto">
          <a:xfrm>
            <a:off x="5786446" y="1928802"/>
            <a:ext cx="2626880" cy="4786345"/>
          </a:xfrm>
          <a:prstGeom prst="rect">
            <a:avLst/>
          </a:prstGeom>
          <a:noFill/>
          <a:ln w="9525">
            <a:noFill/>
            <a:miter lim="800000"/>
            <a:headEnd/>
            <a:tailEnd/>
          </a:ln>
          <a:effectLst/>
        </p:spPr>
      </p:pic>
      <p:sp>
        <p:nvSpPr>
          <p:cNvPr id="4" name="3 - TextBox"/>
          <p:cNvSpPr txBox="1"/>
          <p:nvPr/>
        </p:nvSpPr>
        <p:spPr>
          <a:xfrm>
            <a:off x="500034" y="2214554"/>
            <a:ext cx="4929222" cy="1200329"/>
          </a:xfrm>
          <a:prstGeom prst="rect">
            <a:avLst/>
          </a:prstGeom>
          <a:noFill/>
        </p:spPr>
        <p:txBody>
          <a:bodyPr wrap="square" rtlCol="0">
            <a:spAutoFit/>
          </a:bodyPr>
          <a:lstStyle/>
          <a:p>
            <a:r>
              <a:rPr lang="el-GR" dirty="0" smtClean="0"/>
              <a:t>Στην διπλανή εικόνα φαίνεται ο νωτιαίος μυελός από πτώμα ανθρώπου. Είναι στο φυσικό του χρώμα, και φαίνονται και τα γάγγλια κάποιων νεύρων.</a:t>
            </a:r>
            <a:endParaRPr lang="el-G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Πόσο μεγάλος είναι ο ανθρώπινος εγκέφαλος</a:t>
            </a:r>
            <a:endParaRPr lang="el-GR" dirty="0"/>
          </a:p>
        </p:txBody>
      </p:sp>
      <p:pic>
        <p:nvPicPr>
          <p:cNvPr id="1026" name="Picture 2" descr="C:\Users\Lab\Desktop\images.jpg"/>
          <p:cNvPicPr>
            <a:picLocks noGrp="1" noChangeAspect="1" noChangeArrowheads="1"/>
          </p:cNvPicPr>
          <p:nvPr>
            <p:ph idx="1"/>
          </p:nvPr>
        </p:nvPicPr>
        <p:blipFill>
          <a:blip r:embed="rId2" cstate="print"/>
          <a:srcRect/>
          <a:stretch>
            <a:fillRect/>
          </a:stretch>
        </p:blipFill>
        <p:spPr bwMode="auto">
          <a:xfrm>
            <a:off x="2483768" y="2060848"/>
            <a:ext cx="4167170" cy="323568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pPr algn="ctr"/>
            <a:r>
              <a:rPr lang="el-GR" sz="2800" dirty="0" err="1" smtClean="0">
                <a:latin typeface="Arial" pitchFamily="34" charset="0"/>
                <a:cs typeface="Arial" pitchFamily="34" charset="0"/>
              </a:rPr>
              <a:t>Παραλλήλιση</a:t>
            </a:r>
            <a:r>
              <a:rPr lang="el-GR" sz="2800" dirty="0" smtClean="0">
                <a:latin typeface="Arial" pitchFamily="34" charset="0"/>
                <a:cs typeface="Arial" pitchFamily="34" charset="0"/>
              </a:rPr>
              <a:t> του Η/Υ με το Νευρικό Σύστημα.</a:t>
            </a:r>
          </a:p>
        </p:txBody>
      </p:sp>
      <p:pic>
        <p:nvPicPr>
          <p:cNvPr id="2050" name="Picture 2"/>
          <p:cNvPicPr>
            <a:picLocks noGrp="1" noChangeAspect="1" noChangeArrowheads="1"/>
          </p:cNvPicPr>
          <p:nvPr>
            <p:ph idx="1"/>
          </p:nvPr>
        </p:nvPicPr>
        <p:blipFill>
          <a:blip r:embed="rId2"/>
          <a:stretch>
            <a:fillRect/>
          </a:stretch>
        </p:blipFill>
        <p:spPr bwMode="auto">
          <a:xfrm>
            <a:off x="1638300" y="2377281"/>
            <a:ext cx="58674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t>Πως μοιάζει ο ανθρώπινος εγκέφαλος</a:t>
            </a:r>
            <a:endParaRPr lang="el-GR" dirty="0"/>
          </a:p>
        </p:txBody>
      </p:sp>
      <p:pic>
        <p:nvPicPr>
          <p:cNvPr id="2050" name="Picture 2" descr="C:\Users\Lab\Desktop\images (1).jpg"/>
          <p:cNvPicPr>
            <a:picLocks noGrp="1" noChangeAspect="1" noChangeArrowheads="1"/>
          </p:cNvPicPr>
          <p:nvPr>
            <p:ph idx="1"/>
          </p:nvPr>
        </p:nvPicPr>
        <p:blipFill>
          <a:blip r:embed="rId2" cstate="print"/>
          <a:srcRect/>
          <a:stretch>
            <a:fillRect/>
          </a:stretch>
        </p:blipFill>
        <p:spPr bwMode="auto">
          <a:xfrm>
            <a:off x="1619672" y="2060848"/>
            <a:ext cx="5837945" cy="3752965"/>
          </a:xfrm>
          <a:prstGeom prst="rect">
            <a:avLst/>
          </a:prstGeom>
          <a:noFill/>
        </p:spPr>
      </p:pic>
      <p:sp>
        <p:nvSpPr>
          <p:cNvPr id="5" name="4 - TextBox"/>
          <p:cNvSpPr txBox="1"/>
          <p:nvPr/>
        </p:nvSpPr>
        <p:spPr>
          <a:xfrm>
            <a:off x="0" y="5750004"/>
            <a:ext cx="9159302" cy="1107996"/>
          </a:xfrm>
          <a:prstGeom prst="rect">
            <a:avLst/>
          </a:prstGeom>
          <a:noFill/>
        </p:spPr>
        <p:txBody>
          <a:bodyPr wrap="none" rtlCol="0">
            <a:spAutoFit/>
          </a:bodyPr>
          <a:lstStyle/>
          <a:p>
            <a:r>
              <a:rPr lang="el-GR" sz="2400" dirty="0" smtClean="0">
                <a:solidFill>
                  <a:schemeClr val="bg1"/>
                </a:solidFill>
              </a:rPr>
              <a:t>Είναι γεμάτος αυλακώσεις και πτυχές . </a:t>
            </a:r>
          </a:p>
          <a:p>
            <a:r>
              <a:rPr lang="el-GR" sz="2400" dirty="0" smtClean="0">
                <a:solidFill>
                  <a:schemeClr val="bg1"/>
                </a:solidFill>
              </a:rPr>
              <a:t>Οι αυλακώσεις ονομάζονται αύλακες  και οι πτυχές ονομάζονται έλικες.</a:t>
            </a:r>
          </a:p>
          <a:p>
            <a:endParaRPr lang="el-GR" dirty="0"/>
          </a:p>
        </p:txBody>
      </p:sp>
      <p:sp>
        <p:nvSpPr>
          <p:cNvPr id="6" name="5 - TextBox"/>
          <p:cNvSpPr txBox="1"/>
          <p:nvPr/>
        </p:nvSpPr>
        <p:spPr>
          <a:xfrm>
            <a:off x="827584" y="2060848"/>
            <a:ext cx="2356222" cy="1015663"/>
          </a:xfrm>
          <a:prstGeom prst="rect">
            <a:avLst/>
          </a:prstGeom>
          <a:noFill/>
        </p:spPr>
        <p:txBody>
          <a:bodyPr wrap="none" rtlCol="0">
            <a:spAutoFit/>
          </a:bodyPr>
          <a:lstStyle/>
          <a:p>
            <a:r>
              <a:rPr lang="el-GR" sz="2400" b="1" dirty="0" smtClean="0">
                <a:solidFill>
                  <a:schemeClr val="bg1"/>
                </a:solidFill>
              </a:rPr>
              <a:t>Επιμήκης σχισμή</a:t>
            </a:r>
            <a:endParaRPr lang="en-US" sz="2400" b="1" dirty="0" smtClean="0">
              <a:solidFill>
                <a:schemeClr val="bg1"/>
              </a:solidFill>
            </a:endParaRPr>
          </a:p>
          <a:p>
            <a:r>
              <a:rPr lang="el-GR" dirty="0" smtClean="0">
                <a:solidFill>
                  <a:schemeClr val="bg1"/>
                </a:solidFill>
              </a:rPr>
              <a:t>(Αριστερό – δεξί</a:t>
            </a:r>
          </a:p>
          <a:p>
            <a:r>
              <a:rPr lang="el-GR" dirty="0" smtClean="0">
                <a:solidFill>
                  <a:schemeClr val="bg1"/>
                </a:solidFill>
              </a:rPr>
              <a:t> ημισφαίριο)</a:t>
            </a:r>
            <a:endParaRPr lang="el-GR" dirty="0">
              <a:solidFill>
                <a:schemeClr val="bg1"/>
              </a:solidFill>
            </a:endParaRPr>
          </a:p>
        </p:txBody>
      </p:sp>
      <p:sp>
        <p:nvSpPr>
          <p:cNvPr id="8" name="7 - TextBox"/>
          <p:cNvSpPr txBox="1"/>
          <p:nvPr/>
        </p:nvSpPr>
        <p:spPr>
          <a:xfrm>
            <a:off x="6012160" y="5085184"/>
            <a:ext cx="2880320" cy="738664"/>
          </a:xfrm>
          <a:prstGeom prst="rect">
            <a:avLst/>
          </a:prstGeom>
          <a:noFill/>
        </p:spPr>
        <p:txBody>
          <a:bodyPr wrap="square" rtlCol="0">
            <a:spAutoFit/>
          </a:bodyPr>
          <a:lstStyle/>
          <a:p>
            <a:r>
              <a:rPr lang="el-GR" sz="2400" b="1" dirty="0" smtClean="0">
                <a:solidFill>
                  <a:schemeClr val="bg1"/>
                </a:solidFill>
              </a:rPr>
              <a:t>Πλευρική σχισμή</a:t>
            </a:r>
          </a:p>
          <a:p>
            <a:r>
              <a:rPr lang="el-GR" dirty="0" smtClean="0">
                <a:solidFill>
                  <a:schemeClr val="bg1"/>
                </a:solidFill>
              </a:rPr>
              <a:t>(μετωπιαίος-κροταφικός)</a:t>
            </a:r>
            <a:endParaRPr lang="el-GR" dirty="0">
              <a:solidFill>
                <a:schemeClr val="bg1"/>
              </a:solidFill>
            </a:endParaRPr>
          </a:p>
        </p:txBody>
      </p:sp>
      <p:sp>
        <p:nvSpPr>
          <p:cNvPr id="9" name="8 - TextBox"/>
          <p:cNvSpPr txBox="1"/>
          <p:nvPr/>
        </p:nvSpPr>
        <p:spPr>
          <a:xfrm>
            <a:off x="6907041" y="1772816"/>
            <a:ext cx="2300566" cy="1015663"/>
          </a:xfrm>
          <a:prstGeom prst="rect">
            <a:avLst/>
          </a:prstGeom>
          <a:noFill/>
        </p:spPr>
        <p:txBody>
          <a:bodyPr wrap="none" rtlCol="0">
            <a:spAutoFit/>
          </a:bodyPr>
          <a:lstStyle/>
          <a:p>
            <a:r>
              <a:rPr lang="el-GR" sz="2400" b="1" dirty="0" smtClean="0">
                <a:solidFill>
                  <a:schemeClr val="bg1"/>
                </a:solidFill>
              </a:rPr>
              <a:t>Κεντρική σχισμή</a:t>
            </a:r>
          </a:p>
          <a:p>
            <a:r>
              <a:rPr lang="el-GR" dirty="0" smtClean="0">
                <a:solidFill>
                  <a:schemeClr val="bg1"/>
                </a:solidFill>
              </a:rPr>
              <a:t>(μετωπιαίος –</a:t>
            </a:r>
          </a:p>
          <a:p>
            <a:r>
              <a:rPr lang="el-GR" dirty="0" smtClean="0">
                <a:solidFill>
                  <a:schemeClr val="bg1"/>
                </a:solidFill>
              </a:rPr>
              <a:t> βρεγματικός)</a:t>
            </a:r>
            <a:endParaRPr lang="el-GR" dirty="0">
              <a:solidFill>
                <a:schemeClr val="bg1"/>
              </a:solidFill>
            </a:endParaRPr>
          </a:p>
        </p:txBody>
      </p:sp>
      <p:sp>
        <p:nvSpPr>
          <p:cNvPr id="10" name="9 - TextBox"/>
          <p:cNvSpPr txBox="1"/>
          <p:nvPr/>
        </p:nvSpPr>
        <p:spPr>
          <a:xfrm>
            <a:off x="539552" y="4221088"/>
            <a:ext cx="1617687" cy="461665"/>
          </a:xfrm>
          <a:prstGeom prst="rect">
            <a:avLst/>
          </a:prstGeom>
          <a:noFill/>
        </p:spPr>
        <p:txBody>
          <a:bodyPr wrap="none" rtlCol="0">
            <a:spAutoFit/>
          </a:bodyPr>
          <a:lstStyle/>
          <a:p>
            <a:r>
              <a:rPr lang="el-GR" sz="2400" dirty="0" smtClean="0">
                <a:solidFill>
                  <a:schemeClr val="bg1"/>
                </a:solidFill>
              </a:rPr>
              <a:t>Μεσολόβιο</a:t>
            </a:r>
          </a:p>
        </p:txBody>
      </p:sp>
      <p:cxnSp>
        <p:nvCxnSpPr>
          <p:cNvPr id="12" name="11 - Ευθεία γραμμή σύνδεσης"/>
          <p:cNvCxnSpPr/>
          <p:nvPr/>
        </p:nvCxnSpPr>
        <p:spPr>
          <a:xfrm>
            <a:off x="1763688" y="4653136"/>
            <a:ext cx="129614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a:stCxn id="9" idx="1"/>
          </p:cNvCxnSpPr>
          <p:nvPr/>
        </p:nvCxnSpPr>
        <p:spPr>
          <a:xfrm flipH="1">
            <a:off x="5178849" y="2280648"/>
            <a:ext cx="1728192" cy="572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17 - Ευθεία γραμμή σύνδεσης"/>
          <p:cNvCxnSpPr>
            <a:stCxn id="6" idx="3"/>
          </p:cNvCxnSpPr>
          <p:nvPr/>
        </p:nvCxnSpPr>
        <p:spPr>
          <a:xfrm>
            <a:off x="3183806" y="2568680"/>
            <a:ext cx="452093" cy="6442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a:off x="6156176" y="4365104"/>
            <a:ext cx="1152128" cy="72008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 θέση του εγκεφάλου </a:t>
            </a:r>
            <a:endParaRPr lang="el-GR" dirty="0"/>
          </a:p>
        </p:txBody>
      </p:sp>
      <p:pic>
        <p:nvPicPr>
          <p:cNvPr id="7170" name="Picture 2" descr="C:\Users\Lab\Desktop\images (2).jpg"/>
          <p:cNvPicPr>
            <a:picLocks noGrp="1" noChangeAspect="1" noChangeArrowheads="1"/>
          </p:cNvPicPr>
          <p:nvPr>
            <p:ph idx="1"/>
          </p:nvPr>
        </p:nvPicPr>
        <p:blipFill>
          <a:blip r:embed="rId2" cstate="print"/>
          <a:srcRect/>
          <a:stretch>
            <a:fillRect/>
          </a:stretch>
        </p:blipFill>
        <p:spPr bwMode="auto">
          <a:xfrm>
            <a:off x="251520" y="1412776"/>
            <a:ext cx="6120680" cy="4206949"/>
          </a:xfrm>
          <a:prstGeom prst="rect">
            <a:avLst/>
          </a:prstGeom>
          <a:noFill/>
        </p:spPr>
      </p:pic>
      <p:sp>
        <p:nvSpPr>
          <p:cNvPr id="6" name="5 - TextBox"/>
          <p:cNvSpPr txBox="1"/>
          <p:nvPr/>
        </p:nvSpPr>
        <p:spPr>
          <a:xfrm>
            <a:off x="539552" y="5805264"/>
            <a:ext cx="5361981" cy="646331"/>
          </a:xfrm>
          <a:prstGeom prst="rect">
            <a:avLst/>
          </a:prstGeom>
          <a:noFill/>
        </p:spPr>
        <p:txBody>
          <a:bodyPr wrap="none" rtlCol="0">
            <a:spAutoFit/>
          </a:bodyPr>
          <a:lstStyle/>
          <a:p>
            <a:r>
              <a:rPr lang="el-GR" b="1" i="1" dirty="0" smtClean="0"/>
              <a:t>Στέλεχος</a:t>
            </a:r>
          </a:p>
          <a:p>
            <a:r>
              <a:rPr lang="el-GR" dirty="0" smtClean="0"/>
              <a:t>Οι λειτουργίες του δεν εξαρτώνται από τη θέληση μας </a:t>
            </a:r>
            <a:endParaRPr lang="el-GR" dirty="0"/>
          </a:p>
        </p:txBody>
      </p:sp>
      <p:sp>
        <p:nvSpPr>
          <p:cNvPr id="7" name="6 - TextBox"/>
          <p:cNvSpPr txBox="1"/>
          <p:nvPr/>
        </p:nvSpPr>
        <p:spPr>
          <a:xfrm>
            <a:off x="6535048" y="3356992"/>
            <a:ext cx="2225289" cy="1200329"/>
          </a:xfrm>
          <a:prstGeom prst="rect">
            <a:avLst/>
          </a:prstGeom>
          <a:noFill/>
        </p:spPr>
        <p:txBody>
          <a:bodyPr wrap="none" rtlCol="0">
            <a:spAutoFit/>
          </a:bodyPr>
          <a:lstStyle/>
          <a:p>
            <a:r>
              <a:rPr lang="el-GR" b="1" i="1" dirty="0" err="1" smtClean="0"/>
              <a:t>Παρεγκεφάλιδα</a:t>
            </a:r>
            <a:endParaRPr lang="el-GR" b="1" i="1" dirty="0" smtClean="0"/>
          </a:p>
          <a:p>
            <a:r>
              <a:rPr lang="el-GR" dirty="0" smtClean="0"/>
              <a:t>Ο λειτουργίες της δεν</a:t>
            </a:r>
          </a:p>
          <a:p>
            <a:r>
              <a:rPr lang="el-GR" dirty="0" smtClean="0"/>
              <a:t> εξαρτώνται από τη </a:t>
            </a:r>
          </a:p>
          <a:p>
            <a:r>
              <a:rPr lang="el-GR" dirty="0" smtClean="0"/>
              <a:t>θέληση μας</a:t>
            </a:r>
            <a:endParaRPr lang="el-GR" dirty="0"/>
          </a:p>
        </p:txBody>
      </p:sp>
      <p:sp>
        <p:nvSpPr>
          <p:cNvPr id="8" name="7 - TextBox"/>
          <p:cNvSpPr txBox="1"/>
          <p:nvPr/>
        </p:nvSpPr>
        <p:spPr>
          <a:xfrm>
            <a:off x="6353492" y="1628800"/>
            <a:ext cx="2861104" cy="1200329"/>
          </a:xfrm>
          <a:prstGeom prst="rect">
            <a:avLst/>
          </a:prstGeom>
          <a:noFill/>
        </p:spPr>
        <p:txBody>
          <a:bodyPr wrap="none" rtlCol="0">
            <a:spAutoFit/>
          </a:bodyPr>
          <a:lstStyle/>
          <a:p>
            <a:r>
              <a:rPr lang="el-GR" b="1" i="1" dirty="0" smtClean="0"/>
              <a:t>Ημισφαίρια του εγκεφάλου</a:t>
            </a:r>
          </a:p>
          <a:p>
            <a:r>
              <a:rPr lang="el-GR" dirty="0" smtClean="0"/>
              <a:t>Πάνω στο φλοιό του </a:t>
            </a:r>
          </a:p>
          <a:p>
            <a:r>
              <a:rPr lang="el-GR" dirty="0" smtClean="0"/>
              <a:t>εγκεφάλου γίνονται όλες </a:t>
            </a:r>
          </a:p>
          <a:p>
            <a:r>
              <a:rPr lang="el-GR" dirty="0" smtClean="0"/>
              <a:t>οι συνειδητές λειτουργίες</a:t>
            </a:r>
            <a:endParaRPr lang="el-GR" dirty="0"/>
          </a:p>
        </p:txBody>
      </p:sp>
      <p:cxnSp>
        <p:nvCxnSpPr>
          <p:cNvPr id="10" name="9 - Ευθεία γραμμή σύνδεσης"/>
          <p:cNvCxnSpPr/>
          <p:nvPr/>
        </p:nvCxnSpPr>
        <p:spPr>
          <a:xfrm flipH="1">
            <a:off x="3851920" y="1916832"/>
            <a:ext cx="2592288" cy="3600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11 - Ευθεία γραμμή σύνδεσης"/>
          <p:cNvCxnSpPr/>
          <p:nvPr/>
        </p:nvCxnSpPr>
        <p:spPr>
          <a:xfrm>
            <a:off x="4139952" y="3356992"/>
            <a:ext cx="2448272" cy="2160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13 - Ευθεία γραμμή σύνδεσης"/>
          <p:cNvCxnSpPr/>
          <p:nvPr/>
        </p:nvCxnSpPr>
        <p:spPr>
          <a:xfrm flipV="1">
            <a:off x="1619672" y="3789040"/>
            <a:ext cx="2016224" cy="223224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1026" name="Picture 2" descr="C:\Users\Lab\Desktop\corpus callosum.jpg"/>
          <p:cNvPicPr>
            <a:picLocks noGrp="1" noChangeAspect="1" noChangeArrowheads="1"/>
          </p:cNvPicPr>
          <p:nvPr>
            <p:ph idx="1"/>
          </p:nvPr>
        </p:nvPicPr>
        <p:blipFill>
          <a:blip r:embed="rId2" cstate="print"/>
          <a:srcRect/>
          <a:stretch>
            <a:fillRect/>
          </a:stretch>
        </p:blipFill>
        <p:spPr bwMode="auto">
          <a:xfrm>
            <a:off x="467544" y="332656"/>
            <a:ext cx="8136904" cy="6221492"/>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858218"/>
          </a:xfrm>
        </p:spPr>
        <p:txBody>
          <a:bodyPr>
            <a:normAutofit/>
          </a:bodyPr>
          <a:lstStyle/>
          <a:p>
            <a:r>
              <a:rPr lang="el-GR" dirty="0" smtClean="0"/>
              <a:t>Φαιά και λευκή ουσία</a:t>
            </a:r>
            <a:br>
              <a:rPr lang="el-GR" dirty="0" smtClean="0"/>
            </a:br>
            <a:r>
              <a:rPr lang="el-GR" sz="3100" dirty="0" smtClean="0"/>
              <a:t>στις έλικες που βλέπετε η φαιά ουσία βρίσκεται εξωτερικά και η λευκή εσωτερικά</a:t>
            </a:r>
            <a:endParaRPr lang="el-GR" sz="3100" dirty="0"/>
          </a:p>
        </p:txBody>
      </p:sp>
      <p:pic>
        <p:nvPicPr>
          <p:cNvPr id="8194" name="Picture 2" descr="C:\Users\Lab\Desktop\brain-660.jpg"/>
          <p:cNvPicPr>
            <a:picLocks noGrp="1" noChangeAspect="1" noChangeArrowheads="1"/>
          </p:cNvPicPr>
          <p:nvPr>
            <p:ph idx="1"/>
          </p:nvPr>
        </p:nvPicPr>
        <p:blipFill>
          <a:blip r:embed="rId2" cstate="print"/>
          <a:stretch>
            <a:fillRect/>
          </a:stretch>
        </p:blipFill>
        <p:spPr bwMode="auto">
          <a:xfrm>
            <a:off x="457200" y="2259518"/>
            <a:ext cx="8229600" cy="3740727"/>
          </a:xfrm>
          <a:prstGeom prst="rect">
            <a:avLst/>
          </a:prstGeom>
          <a:noFill/>
        </p:spPr>
      </p:pic>
      <p:sp>
        <p:nvSpPr>
          <p:cNvPr id="6" name="5 - Ορθογώνιο"/>
          <p:cNvSpPr/>
          <p:nvPr/>
        </p:nvSpPr>
        <p:spPr>
          <a:xfrm>
            <a:off x="3563888" y="2708920"/>
            <a:ext cx="1296144" cy="158417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bg1"/>
              </a:solidFill>
            </a:endParaRPr>
          </a:p>
        </p:txBody>
      </p:sp>
      <p:sp>
        <p:nvSpPr>
          <p:cNvPr id="8" name="7 - TextBox"/>
          <p:cNvSpPr txBox="1"/>
          <p:nvPr/>
        </p:nvSpPr>
        <p:spPr>
          <a:xfrm>
            <a:off x="683568" y="2204864"/>
            <a:ext cx="1673856" cy="461665"/>
          </a:xfrm>
          <a:prstGeom prst="rect">
            <a:avLst/>
          </a:prstGeom>
          <a:noFill/>
        </p:spPr>
        <p:txBody>
          <a:bodyPr wrap="none" rtlCol="0">
            <a:spAutoFit/>
          </a:bodyPr>
          <a:lstStyle/>
          <a:p>
            <a:r>
              <a:rPr lang="el-GR" sz="2400" dirty="0" smtClean="0"/>
              <a:t>Φαιά ουσία</a:t>
            </a:r>
            <a:endParaRPr lang="el-GR" sz="2400" dirty="0"/>
          </a:p>
        </p:txBody>
      </p:sp>
      <p:sp>
        <p:nvSpPr>
          <p:cNvPr id="9" name="8 - TextBox"/>
          <p:cNvSpPr txBox="1"/>
          <p:nvPr/>
        </p:nvSpPr>
        <p:spPr>
          <a:xfrm>
            <a:off x="6228184" y="2132856"/>
            <a:ext cx="1872208" cy="461665"/>
          </a:xfrm>
          <a:prstGeom prst="rect">
            <a:avLst/>
          </a:prstGeom>
          <a:noFill/>
        </p:spPr>
        <p:txBody>
          <a:bodyPr wrap="square" rtlCol="0">
            <a:spAutoFit/>
          </a:bodyPr>
          <a:lstStyle/>
          <a:p>
            <a:r>
              <a:rPr lang="el-GR" sz="2400" dirty="0" smtClean="0"/>
              <a:t>Λευκή ουσία</a:t>
            </a:r>
            <a:endParaRPr lang="el-GR" sz="2400" dirty="0"/>
          </a:p>
        </p:txBody>
      </p:sp>
      <p:cxnSp>
        <p:nvCxnSpPr>
          <p:cNvPr id="11" name="10 - Ευθεία γραμμή σύνδεσης"/>
          <p:cNvCxnSpPr/>
          <p:nvPr/>
        </p:nvCxnSpPr>
        <p:spPr>
          <a:xfrm>
            <a:off x="2123728" y="2492896"/>
            <a:ext cx="144016" cy="504056"/>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15 - Ευθεία γραμμή σύνδεσης"/>
          <p:cNvCxnSpPr/>
          <p:nvPr/>
        </p:nvCxnSpPr>
        <p:spPr>
          <a:xfrm>
            <a:off x="6588224" y="2564904"/>
            <a:ext cx="216024" cy="9361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t>Οι λοβοί του εγκεφάλου και η λειτουργία τους</a:t>
            </a:r>
            <a:endParaRPr lang="el-GR" sz="3200" dirty="0"/>
          </a:p>
        </p:txBody>
      </p:sp>
      <p:pic>
        <p:nvPicPr>
          <p:cNvPr id="3075" name="Picture 3" descr="C:\Users\Lab\Desktop\Brain lobes.jpg"/>
          <p:cNvPicPr>
            <a:picLocks noGrp="1" noChangeAspect="1" noChangeArrowheads="1"/>
          </p:cNvPicPr>
          <p:nvPr>
            <p:ph idx="1"/>
          </p:nvPr>
        </p:nvPicPr>
        <p:blipFill>
          <a:blip r:embed="rId2" cstate="print"/>
          <a:srcRect/>
          <a:stretch>
            <a:fillRect/>
          </a:stretch>
        </p:blipFill>
        <p:spPr bwMode="auto">
          <a:xfrm>
            <a:off x="323528" y="1052737"/>
            <a:ext cx="8424936" cy="5616624"/>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5122" name="Picture 2" descr="C:\Users\Lab\Desktop\επιφυση.jpg"/>
          <p:cNvPicPr>
            <a:picLocks noGrp="1" noChangeAspect="1" noChangeArrowheads="1"/>
          </p:cNvPicPr>
          <p:nvPr>
            <p:ph idx="1"/>
          </p:nvPr>
        </p:nvPicPr>
        <p:blipFill>
          <a:blip r:embed="rId2" cstate="print"/>
          <a:srcRect/>
          <a:stretch>
            <a:fillRect/>
          </a:stretch>
        </p:blipFill>
        <p:spPr bwMode="auto">
          <a:xfrm>
            <a:off x="1038205" y="476672"/>
            <a:ext cx="7451749" cy="6184024"/>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lide_20.jpg"/>
          <p:cNvPicPr>
            <a:picLocks noGrp="1" noChangeAspect="1"/>
          </p:cNvPicPr>
          <p:nvPr>
            <p:ph idx="1"/>
          </p:nvPr>
        </p:nvPicPr>
        <p:blipFill>
          <a:blip r:embed="rId2" cstate="print"/>
          <a:stretch>
            <a:fillRect/>
          </a:stretch>
        </p:blipFill>
        <p:spPr>
          <a:xfrm>
            <a:off x="323528" y="260648"/>
            <a:ext cx="8451783" cy="6338837"/>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45.jpg"/>
          <p:cNvPicPr>
            <a:picLocks noGrp="1" noChangeAspect="1"/>
          </p:cNvPicPr>
          <p:nvPr>
            <p:ph idx="1"/>
          </p:nvPr>
        </p:nvPicPr>
        <p:blipFill>
          <a:blip r:embed="rId3" cstate="print"/>
          <a:stretch>
            <a:fillRect/>
          </a:stretch>
        </p:blipFill>
        <p:spPr>
          <a:xfrm>
            <a:off x="0" y="231536"/>
            <a:ext cx="9144000" cy="6202018"/>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066130"/>
          </a:xfrm>
        </p:spPr>
        <p:txBody>
          <a:bodyPr>
            <a:normAutofit fontScale="90000"/>
          </a:bodyPr>
          <a:lstStyle/>
          <a:p>
            <a:r>
              <a:rPr lang="el-GR" dirty="0" smtClean="0"/>
              <a:t>Λειτουργικές περιοχές του εγκεφάλου</a:t>
            </a:r>
            <a:endParaRPr lang="el-GR" dirty="0"/>
          </a:p>
        </p:txBody>
      </p:sp>
      <p:pic>
        <p:nvPicPr>
          <p:cNvPr id="4" name="3 - Θέση περιεχομένου" descr="brain-functions.jpg"/>
          <p:cNvPicPr>
            <a:picLocks noGrp="1" noChangeAspect="1"/>
          </p:cNvPicPr>
          <p:nvPr>
            <p:ph idx="1"/>
          </p:nvPr>
        </p:nvPicPr>
        <p:blipFill>
          <a:blip r:embed="rId2" cstate="print"/>
          <a:stretch>
            <a:fillRect/>
          </a:stretch>
        </p:blipFill>
        <p:spPr>
          <a:xfrm>
            <a:off x="2905125" y="2824956"/>
            <a:ext cx="3333750" cy="2609850"/>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dirty="0"/>
          </a:p>
        </p:txBody>
      </p:sp>
      <p:pic>
        <p:nvPicPr>
          <p:cNvPr id="6146" name="Picture 2" descr="C:\Users\Lab\Desktop\isr_matia.jpg"/>
          <p:cNvPicPr>
            <a:picLocks noGrp="1" noChangeAspect="1" noChangeArrowheads="1"/>
          </p:cNvPicPr>
          <p:nvPr>
            <p:ph idx="1"/>
          </p:nvPr>
        </p:nvPicPr>
        <p:blipFill>
          <a:blip r:embed="rId2" cstate="print"/>
          <a:srcRect/>
          <a:stretch>
            <a:fillRect/>
          </a:stretch>
        </p:blipFill>
        <p:spPr bwMode="auto">
          <a:xfrm>
            <a:off x="1839755" y="1844824"/>
            <a:ext cx="5252525" cy="3880132"/>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6200000">
            <a:off x="-1857420" y="3000372"/>
            <a:ext cx="6357982" cy="785818"/>
          </a:xfrm>
        </p:spPr>
        <p:txBody>
          <a:bodyPr>
            <a:normAutofit fontScale="90000"/>
          </a:bodyPr>
          <a:lstStyle/>
          <a:p>
            <a:pPr algn="ctr"/>
            <a:r>
              <a:rPr lang="el-GR" dirty="0" smtClean="0"/>
              <a:t>Το Νευρικό Σύστημα συνοπτικά – ΚΝΣ, ΠΝΣ</a:t>
            </a:r>
            <a:endParaRPr lang="el-GR" dirty="0"/>
          </a:p>
        </p:txBody>
      </p:sp>
      <p:pic>
        <p:nvPicPr>
          <p:cNvPr id="3074" name="Picture 2"/>
          <p:cNvPicPr>
            <a:picLocks noGrp="1" noChangeAspect="1" noChangeArrowheads="1"/>
          </p:cNvPicPr>
          <p:nvPr>
            <p:ph idx="1"/>
          </p:nvPr>
        </p:nvPicPr>
        <p:blipFill>
          <a:blip r:embed="rId2" cstate="print"/>
          <a:srcRect/>
          <a:stretch>
            <a:fillRect/>
          </a:stretch>
        </p:blipFill>
        <p:spPr bwMode="auto">
          <a:xfrm>
            <a:off x="3286116" y="77121"/>
            <a:ext cx="5072098" cy="67808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 name="5 - Θέση περιεχομένου" descr="hypothalamus.jpg"/>
          <p:cNvPicPr>
            <a:picLocks noGrp="1" noChangeAspect="1"/>
          </p:cNvPicPr>
          <p:nvPr>
            <p:ph idx="1"/>
          </p:nvPr>
        </p:nvPicPr>
        <p:blipFill>
          <a:blip r:embed="rId2" cstate="print"/>
          <a:stretch>
            <a:fillRect/>
          </a:stretch>
        </p:blipFill>
        <p:spPr>
          <a:xfrm>
            <a:off x="811000" y="649604"/>
            <a:ext cx="7721439" cy="5917759"/>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2074"/>
          </a:xfrm>
        </p:spPr>
        <p:txBody>
          <a:bodyPr>
            <a:normAutofit fontScale="90000"/>
          </a:bodyPr>
          <a:lstStyle/>
          <a:p>
            <a:r>
              <a:rPr lang="el-GR" i="1" dirty="0" smtClean="0">
                <a:solidFill>
                  <a:srgbClr val="FF0000"/>
                </a:solidFill>
              </a:rPr>
              <a:t>Λειτουργίες</a:t>
            </a:r>
            <a:r>
              <a:rPr lang="el-GR" dirty="0" smtClean="0"/>
              <a:t> </a:t>
            </a:r>
            <a:r>
              <a:rPr lang="el-GR" i="1" dirty="0" smtClean="0">
                <a:solidFill>
                  <a:srgbClr val="FF0000"/>
                </a:solidFill>
              </a:rPr>
              <a:t>του στελέχους</a:t>
            </a:r>
          </a:p>
        </p:txBody>
      </p:sp>
      <p:pic>
        <p:nvPicPr>
          <p:cNvPr id="4" name="3 - Θέση περιεχομένου" descr="9-27-638.jpg"/>
          <p:cNvPicPr>
            <a:picLocks noGrp="1" noChangeAspect="1"/>
          </p:cNvPicPr>
          <p:nvPr>
            <p:ph idx="1"/>
          </p:nvPr>
        </p:nvPicPr>
        <p:blipFill>
          <a:blip r:embed="rId2" cstate="print"/>
          <a:stretch>
            <a:fillRect/>
          </a:stretch>
        </p:blipFill>
        <p:spPr>
          <a:xfrm>
            <a:off x="827584" y="836712"/>
            <a:ext cx="7684680" cy="5769532"/>
          </a:xfrm>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mtClean="0"/>
              <a:t>Παρεγκεφαλίδα</a:t>
            </a:r>
            <a:endParaRPr lang="el-GR"/>
          </a:p>
        </p:txBody>
      </p:sp>
      <p:pic>
        <p:nvPicPr>
          <p:cNvPr id="1026" name="Picture 2" descr="C:\Users\Lab\Desktop\παρεγκεφαλίδα2-300x160.jpg"/>
          <p:cNvPicPr>
            <a:picLocks noChangeAspect="1" noChangeArrowheads="1"/>
          </p:cNvPicPr>
          <p:nvPr/>
        </p:nvPicPr>
        <p:blipFill>
          <a:blip r:embed="rId2" cstate="print"/>
          <a:srcRect/>
          <a:stretch>
            <a:fillRect/>
          </a:stretch>
        </p:blipFill>
        <p:spPr bwMode="auto">
          <a:xfrm>
            <a:off x="1043608" y="2348880"/>
            <a:ext cx="7020780" cy="3744416"/>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78098"/>
          </a:xfrm>
        </p:spPr>
        <p:txBody>
          <a:bodyPr>
            <a:normAutofit fontScale="90000"/>
          </a:bodyPr>
          <a:lstStyle/>
          <a:p>
            <a:r>
              <a:rPr lang="el-GR" i="1" dirty="0" smtClean="0">
                <a:solidFill>
                  <a:srgbClr val="FF0000"/>
                </a:solidFill>
              </a:rPr>
              <a:t>Λειτουργίες της παρεγκεφαλίδας</a:t>
            </a:r>
            <a:endParaRPr lang="el-GR" dirty="0"/>
          </a:p>
        </p:txBody>
      </p:sp>
      <p:pic>
        <p:nvPicPr>
          <p:cNvPr id="4" name="3 - Θέση περιεχομένου" descr="9-26-638.jpg"/>
          <p:cNvPicPr>
            <a:picLocks noGrp="1" noChangeAspect="1"/>
          </p:cNvPicPr>
          <p:nvPr>
            <p:ph idx="1"/>
          </p:nvPr>
        </p:nvPicPr>
        <p:blipFill>
          <a:blip r:embed="rId2" cstate="print"/>
          <a:stretch>
            <a:fillRect/>
          </a:stretch>
        </p:blipFill>
        <p:spPr>
          <a:xfrm>
            <a:off x="1648763" y="1935163"/>
            <a:ext cx="5846473" cy="4389437"/>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normAutofit/>
          </a:bodyPr>
          <a:lstStyle/>
          <a:p>
            <a:r>
              <a:rPr lang="el-GR" sz="4000" i="1" dirty="0" smtClean="0">
                <a:solidFill>
                  <a:srgbClr val="FF0000"/>
                </a:solidFill>
              </a:rPr>
              <a:t>Λειτουργίες της παρεγκεφαλίδας</a:t>
            </a:r>
            <a:endParaRPr lang="el-GR" sz="4000" i="1" dirty="0">
              <a:solidFill>
                <a:srgbClr val="FF0000"/>
              </a:solidFill>
            </a:endParaRPr>
          </a:p>
        </p:txBody>
      </p:sp>
      <p:pic>
        <p:nvPicPr>
          <p:cNvPr id="4" name="3 - Θέση περιεχομένου" descr="10-25-638.jpg"/>
          <p:cNvPicPr>
            <a:picLocks noGrp="1" noChangeAspect="1"/>
          </p:cNvPicPr>
          <p:nvPr>
            <p:ph idx="1"/>
          </p:nvPr>
        </p:nvPicPr>
        <p:blipFill>
          <a:blip r:embed="rId2" cstate="print"/>
          <a:stretch>
            <a:fillRect/>
          </a:stretch>
        </p:blipFill>
        <p:spPr>
          <a:xfrm>
            <a:off x="1648763" y="1935163"/>
            <a:ext cx="5846473" cy="4389437"/>
          </a:xfr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lide_25.jpg"/>
          <p:cNvPicPr>
            <a:picLocks noGrp="1" noChangeAspect="1"/>
          </p:cNvPicPr>
          <p:nvPr>
            <p:ph idx="1"/>
          </p:nvPr>
        </p:nvPicPr>
        <p:blipFill>
          <a:blip r:embed="rId2" cstate="print"/>
          <a:stretch>
            <a:fillRect/>
          </a:stretch>
        </p:blipFill>
        <p:spPr>
          <a:xfrm>
            <a:off x="395536" y="260648"/>
            <a:ext cx="8448938" cy="6336704"/>
          </a:xfrm>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Grafima - Egkefalos Ypnos.jpg"/>
          <p:cNvPicPr>
            <a:picLocks noGrp="1" noChangeAspect="1"/>
          </p:cNvPicPr>
          <p:nvPr>
            <p:ph idx="1"/>
          </p:nvPr>
        </p:nvPicPr>
        <p:blipFill>
          <a:blip r:embed="rId2" cstate="print"/>
          <a:stretch>
            <a:fillRect/>
          </a:stretch>
        </p:blipFill>
        <p:spPr>
          <a:xfrm>
            <a:off x="467544" y="404664"/>
            <a:ext cx="8158813" cy="6132481"/>
          </a:xfrm>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38138"/>
          </a:xfrm>
        </p:spPr>
        <p:txBody>
          <a:bodyPr>
            <a:noAutofit/>
          </a:bodyPr>
          <a:lstStyle/>
          <a:p>
            <a:r>
              <a:rPr lang="el-GR" sz="3600" i="1" dirty="0" smtClean="0">
                <a:solidFill>
                  <a:srgbClr val="FF0000"/>
                </a:solidFill>
              </a:rPr>
              <a:t>Η μνήμη δε βρίσκεται μόνο σε ένα σημείο στον εγκέφαλο … </a:t>
            </a:r>
            <a:endParaRPr lang="el-GR" sz="3600" i="1" dirty="0">
              <a:solidFill>
                <a:srgbClr val="FF0000"/>
              </a:solidFill>
            </a:endParaRPr>
          </a:p>
        </p:txBody>
      </p:sp>
      <p:pic>
        <p:nvPicPr>
          <p:cNvPr id="5" name="4 - Θέση περιεχομένου" descr="αρχείο λήψης.jpg"/>
          <p:cNvPicPr>
            <a:picLocks noGrp="1" noChangeAspect="1"/>
          </p:cNvPicPr>
          <p:nvPr>
            <p:ph idx="1"/>
          </p:nvPr>
        </p:nvPicPr>
        <p:blipFill>
          <a:blip r:embed="rId2" cstate="print"/>
          <a:stretch>
            <a:fillRect/>
          </a:stretch>
        </p:blipFill>
        <p:spPr>
          <a:xfrm>
            <a:off x="1563458" y="2000240"/>
            <a:ext cx="5550618" cy="3929089"/>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 name="5 - Θέση περιεχομένου" descr="slide_7.jpg"/>
          <p:cNvPicPr>
            <a:picLocks noGrp="1" noChangeAspect="1"/>
          </p:cNvPicPr>
          <p:nvPr>
            <p:ph idx="1"/>
          </p:nvPr>
        </p:nvPicPr>
        <p:blipFill>
          <a:blip r:embed="rId2" cstate="print"/>
          <a:stretch>
            <a:fillRect/>
          </a:stretch>
        </p:blipFill>
        <p:spPr>
          <a:xfrm>
            <a:off x="395536" y="262782"/>
            <a:ext cx="8352928" cy="6264696"/>
          </a:xfrm>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4082"/>
          </a:xfrm>
        </p:spPr>
        <p:txBody>
          <a:bodyPr>
            <a:normAutofit fontScale="90000"/>
          </a:bodyPr>
          <a:lstStyle/>
          <a:p>
            <a:r>
              <a:rPr lang="el-GR" i="1" dirty="0" smtClean="0">
                <a:solidFill>
                  <a:srgbClr val="FF0000"/>
                </a:solidFill>
              </a:rPr>
              <a:t>… για μαθητές …</a:t>
            </a:r>
            <a:endParaRPr lang="el-GR" i="1" dirty="0">
              <a:solidFill>
                <a:srgbClr val="FF0000"/>
              </a:solidFill>
            </a:endParaRPr>
          </a:p>
        </p:txBody>
      </p:sp>
      <p:pic>
        <p:nvPicPr>
          <p:cNvPr id="6" name="5 - Θέση περιεχομένου" descr="symvoules-mnimis.jpg"/>
          <p:cNvPicPr>
            <a:picLocks noGrp="1" noChangeAspect="1"/>
          </p:cNvPicPr>
          <p:nvPr>
            <p:ph idx="1"/>
          </p:nvPr>
        </p:nvPicPr>
        <p:blipFill>
          <a:blip r:embed="rId2" cstate="print"/>
          <a:stretch>
            <a:fillRect/>
          </a:stretch>
        </p:blipFill>
        <p:spPr>
          <a:xfrm>
            <a:off x="1907704" y="836712"/>
            <a:ext cx="5256583" cy="5832648"/>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rot="16200000">
            <a:off x="-1500230" y="3071810"/>
            <a:ext cx="6000792" cy="571504"/>
          </a:xfrm>
        </p:spPr>
        <p:txBody>
          <a:bodyPr>
            <a:normAutofit fontScale="90000"/>
          </a:bodyPr>
          <a:lstStyle/>
          <a:p>
            <a:pPr algn="ctr"/>
            <a:r>
              <a:rPr lang="el-GR" dirty="0" smtClean="0"/>
              <a:t>Το Νευρικό Σύστημα συνοπτικά - ΚΝΣ, ΠΝΣ</a:t>
            </a:r>
            <a:endParaRPr lang="el-GR" dirty="0"/>
          </a:p>
        </p:txBody>
      </p:sp>
      <p:pic>
        <p:nvPicPr>
          <p:cNvPr id="4098" name="Picture 2"/>
          <p:cNvPicPr>
            <a:picLocks noGrp="1" noChangeAspect="1" noChangeArrowheads="1"/>
          </p:cNvPicPr>
          <p:nvPr>
            <p:ph idx="1"/>
          </p:nvPr>
        </p:nvPicPr>
        <p:blipFill>
          <a:blip r:embed="rId2"/>
          <a:srcRect/>
          <a:stretch>
            <a:fillRect/>
          </a:stretch>
        </p:blipFill>
        <p:spPr bwMode="auto">
          <a:xfrm>
            <a:off x="3286116" y="37457"/>
            <a:ext cx="5072098" cy="682054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6" name="5 - Θέση περιεχομένου" descr="slide_8.jpg"/>
          <p:cNvPicPr>
            <a:picLocks noGrp="1" noChangeAspect="1"/>
          </p:cNvPicPr>
          <p:nvPr>
            <p:ph idx="1"/>
          </p:nvPr>
        </p:nvPicPr>
        <p:blipFill>
          <a:blip r:embed="rId2" cstate="print"/>
          <a:stretch>
            <a:fillRect/>
          </a:stretch>
        </p:blipFill>
        <p:spPr>
          <a:xfrm>
            <a:off x="395536" y="260648"/>
            <a:ext cx="8460432" cy="6345324"/>
          </a:xfr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george.jpg"/>
          <p:cNvPicPr>
            <a:picLocks noGrp="1" noChangeAspect="1"/>
          </p:cNvPicPr>
          <p:nvPr>
            <p:ph idx="1"/>
          </p:nvPr>
        </p:nvPicPr>
        <p:blipFill>
          <a:blip r:embed="rId2" cstate="print"/>
          <a:stretch>
            <a:fillRect/>
          </a:stretch>
        </p:blipFill>
        <p:spPr>
          <a:xfrm>
            <a:off x="467544" y="332656"/>
            <a:ext cx="8211757" cy="6158818"/>
          </a:xfr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6-638.jpg"/>
          <p:cNvPicPr>
            <a:picLocks noGrp="1" noChangeAspect="1"/>
          </p:cNvPicPr>
          <p:nvPr>
            <p:ph idx="1"/>
          </p:nvPr>
        </p:nvPicPr>
        <p:blipFill>
          <a:blip r:embed="rId2" cstate="print"/>
          <a:stretch>
            <a:fillRect/>
          </a:stretch>
        </p:blipFill>
        <p:spPr>
          <a:xfrm>
            <a:off x="1" y="0"/>
            <a:ext cx="9144000" cy="6865166"/>
          </a:xfrm>
        </p:spPr>
      </p:pic>
      <p:sp>
        <p:nvSpPr>
          <p:cNvPr id="5" name="4 - Ορθογώνιο"/>
          <p:cNvSpPr/>
          <p:nvPr/>
        </p:nvSpPr>
        <p:spPr>
          <a:xfrm>
            <a:off x="2627784" y="6309320"/>
            <a:ext cx="3456384"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slide_14.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effective_learning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9-40-638.jpg"/>
          <p:cNvPicPr>
            <a:picLocks noGrp="1" noChangeAspect="1"/>
          </p:cNvPicPr>
          <p:nvPr>
            <p:ph idx="1"/>
          </p:nvPr>
        </p:nvPicPr>
        <p:blipFill>
          <a:blip r:embed="rId2" cstate="print"/>
          <a:stretch>
            <a:fillRect/>
          </a:stretch>
        </p:blipFill>
        <p:spPr>
          <a:xfrm>
            <a:off x="92283" y="62118"/>
            <a:ext cx="9051717" cy="6795882"/>
          </a:xfr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pic>
        <p:nvPicPr>
          <p:cNvPr id="4" name="Picture 8"/>
          <p:cNvPicPr>
            <a:picLocks noChangeAspect="1" noChangeArrowheads="1"/>
          </p:cNvPicPr>
          <p:nvPr/>
        </p:nvPicPr>
        <p:blipFill>
          <a:blip r:embed="rId2" cstate="print"/>
          <a:srcRect/>
          <a:stretch>
            <a:fillRect/>
          </a:stretch>
        </p:blipFill>
        <p:spPr bwMode="auto">
          <a:xfrm>
            <a:off x="1907704" y="548680"/>
            <a:ext cx="5270873" cy="60673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entheto30.jpg"/>
          <p:cNvPicPr>
            <a:picLocks noGrp="1" noChangeAspect="1"/>
          </p:cNvPicPr>
          <p:nvPr>
            <p:ph idx="1"/>
          </p:nvPr>
        </p:nvPicPr>
        <p:blipFill>
          <a:blip r:embed="rId2" cstate="print"/>
          <a:stretch>
            <a:fillRect/>
          </a:stretch>
        </p:blipFill>
        <p:spPr>
          <a:xfrm>
            <a:off x="934390" y="188640"/>
            <a:ext cx="6602331" cy="6669360"/>
          </a:xfr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3 - Θέση περιεχομένου" descr="ANSb.jpg"/>
          <p:cNvPicPr>
            <a:picLocks noGrp="1" noChangeAspect="1"/>
          </p:cNvPicPr>
          <p:nvPr>
            <p:ph idx="1"/>
          </p:nvPr>
        </p:nvPicPr>
        <p:blipFill>
          <a:blip r:embed="rId2" cstate="print"/>
          <a:stretch>
            <a:fillRect/>
          </a:stretch>
        </p:blipFill>
        <p:spPr>
          <a:xfrm>
            <a:off x="1763688" y="30358"/>
            <a:ext cx="5400600" cy="6827641"/>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i="1" dirty="0" smtClean="0">
                <a:solidFill>
                  <a:srgbClr val="FF0000"/>
                </a:solidFill>
              </a:rPr>
              <a:t>… και κάτι ενδιαφέρον …</a:t>
            </a:r>
            <a:endParaRPr lang="el-GR" i="1" dirty="0">
              <a:solidFill>
                <a:srgbClr val="FF0000"/>
              </a:solidFill>
            </a:endParaRPr>
          </a:p>
        </p:txBody>
      </p:sp>
      <p:pic>
        <p:nvPicPr>
          <p:cNvPr id="4098" name="Picture 2" descr="C:\Users\Lab\Desktop\ESY-TO-IKSERES-220611.jpg"/>
          <p:cNvPicPr>
            <a:picLocks noGrp="1" noChangeAspect="1" noChangeArrowheads="1"/>
          </p:cNvPicPr>
          <p:nvPr>
            <p:ph idx="1"/>
          </p:nvPr>
        </p:nvPicPr>
        <p:blipFill>
          <a:blip r:embed="rId2" cstate="print"/>
          <a:stretch>
            <a:fillRect/>
          </a:stretch>
        </p:blipFill>
        <p:spPr bwMode="auto">
          <a:xfrm>
            <a:off x="1714500" y="2058194"/>
            <a:ext cx="5715000" cy="414337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pPr algn="ctr"/>
            <a:r>
              <a:rPr lang="el-GR" dirty="0" smtClean="0"/>
              <a:t>Στόχοι του μαθήματος</a:t>
            </a:r>
            <a:endParaRPr lang="el-GR" dirty="0"/>
          </a:p>
        </p:txBody>
      </p:sp>
      <p:sp>
        <p:nvSpPr>
          <p:cNvPr id="3" name="2 - Θέση περιεχομένου"/>
          <p:cNvSpPr>
            <a:spLocks noGrp="1"/>
          </p:cNvSpPr>
          <p:nvPr>
            <p:ph idx="1"/>
          </p:nvPr>
        </p:nvSpPr>
        <p:spPr/>
        <p:txBody>
          <a:bodyPr/>
          <a:lstStyle/>
          <a:p>
            <a:r>
              <a:rPr lang="el-GR" dirty="0" smtClean="0"/>
              <a:t>Η μορφολογία , τα χαρακτηριστικά του νευρικού κυττάρου.</a:t>
            </a:r>
          </a:p>
          <a:p>
            <a:r>
              <a:rPr lang="el-GR" dirty="0" smtClean="0"/>
              <a:t>Τα χαρακτηριστικά του νευρογλοιακού κυττάρου</a:t>
            </a:r>
          </a:p>
          <a:p>
            <a:r>
              <a:rPr lang="el-GR" dirty="0" smtClean="0"/>
              <a:t>Τα είδη των νευρικών κυττάρων (νευρώνων)</a:t>
            </a:r>
          </a:p>
          <a:p>
            <a:endParaRPr lang="el-GR" dirty="0" smtClean="0"/>
          </a:p>
          <a:p>
            <a:endParaRPr lang="el-GR" dirty="0" smtClean="0"/>
          </a:p>
          <a:p>
            <a:r>
              <a:rPr lang="el-GR" dirty="0" smtClean="0"/>
              <a:t>Εργασία : σκλήρυνση κατά πλάκας</a:t>
            </a:r>
            <a:endParaRPr lang="el-G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850106"/>
          </a:xfrm>
        </p:spPr>
        <p:txBody>
          <a:bodyPr/>
          <a:lstStyle/>
          <a:p>
            <a:r>
              <a:rPr lang="el-GR" i="1" dirty="0" smtClean="0">
                <a:solidFill>
                  <a:srgbClr val="FF0000"/>
                </a:solidFill>
              </a:rPr>
              <a:t>… και κάτι ενδιαφέρον …</a:t>
            </a:r>
            <a:endParaRPr lang="el-GR" dirty="0"/>
          </a:p>
        </p:txBody>
      </p:sp>
      <p:pic>
        <p:nvPicPr>
          <p:cNvPr id="4" name="3 - Θέση περιεχομένου" descr="Central nervous system_el_4.JPG"/>
          <p:cNvPicPr>
            <a:picLocks noGrp="1" noChangeAspect="1"/>
          </p:cNvPicPr>
          <p:nvPr>
            <p:ph idx="1"/>
          </p:nvPr>
        </p:nvPicPr>
        <p:blipFill>
          <a:blip r:embed="rId2" cstate="print"/>
          <a:stretch>
            <a:fillRect/>
          </a:stretch>
        </p:blipFill>
        <p:spPr>
          <a:xfrm>
            <a:off x="1642943" y="1935163"/>
            <a:ext cx="5858114" cy="4389437"/>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pPr algn="ctr"/>
            <a:r>
              <a:rPr lang="el-GR" sz="3200" b="1" dirty="0" smtClean="0">
                <a:latin typeface="Arial" pitchFamily="34" charset="0"/>
                <a:cs typeface="Arial" pitchFamily="34" charset="0"/>
              </a:rPr>
              <a:t>ΚΥΤΤΑΡΑ ΤΟΥ ΝΕΥΡΙΚΟΥ ΣΥΣΤΗΜΑΤΟΣ</a:t>
            </a:r>
            <a:br>
              <a:rPr lang="el-GR" sz="3200" b="1" dirty="0" smtClean="0">
                <a:latin typeface="Arial" pitchFamily="34" charset="0"/>
                <a:cs typeface="Arial" pitchFamily="34" charset="0"/>
              </a:rPr>
            </a:br>
            <a:r>
              <a:rPr lang="el-GR" sz="3200" dirty="0" smtClean="0">
                <a:latin typeface="Arial" pitchFamily="34" charset="0"/>
                <a:cs typeface="Arial" pitchFamily="34" charset="0"/>
              </a:rPr>
              <a:t/>
            </a:r>
            <a:br>
              <a:rPr lang="el-GR" sz="3200" dirty="0" smtClean="0">
                <a:latin typeface="Arial" pitchFamily="34" charset="0"/>
                <a:cs typeface="Arial" pitchFamily="34" charset="0"/>
              </a:rPr>
            </a:br>
            <a:endParaRPr lang="el-GR" sz="3200" dirty="0">
              <a:latin typeface="Arial" pitchFamily="34" charset="0"/>
              <a:cs typeface="Arial" pitchFamily="34" charset="0"/>
            </a:endParaRPr>
          </a:p>
        </p:txBody>
      </p:sp>
      <p:sp>
        <p:nvSpPr>
          <p:cNvPr id="4" name="3 - Ορθογώνιο"/>
          <p:cNvSpPr/>
          <p:nvPr/>
        </p:nvSpPr>
        <p:spPr>
          <a:xfrm>
            <a:off x="928662" y="1285860"/>
            <a:ext cx="7215238" cy="1200329"/>
          </a:xfrm>
          <a:prstGeom prst="rect">
            <a:avLst/>
          </a:prstGeom>
        </p:spPr>
        <p:txBody>
          <a:bodyPr wrap="square">
            <a:spAutoFit/>
          </a:bodyPr>
          <a:lstStyle/>
          <a:p>
            <a:r>
              <a:rPr lang="el-GR" dirty="0" smtClean="0"/>
              <a:t>Τα κύτταρα του νευρικού ιστού είναι δύο ειδών: τα </a:t>
            </a:r>
            <a:r>
              <a:rPr lang="el-GR" b="1" dirty="0" smtClean="0"/>
              <a:t>νευρικά κύτταρα</a:t>
            </a:r>
            <a:r>
              <a:rPr lang="el-GR" dirty="0" smtClean="0"/>
              <a:t> ή </a:t>
            </a:r>
            <a:r>
              <a:rPr lang="el-GR" b="1" dirty="0" smtClean="0"/>
              <a:t>νευρώνες</a:t>
            </a:r>
            <a:r>
              <a:rPr lang="el-GR" dirty="0" smtClean="0"/>
              <a:t> και τα </a:t>
            </a:r>
            <a:r>
              <a:rPr lang="el-GR" b="1" dirty="0" smtClean="0"/>
              <a:t>νευρογλοιακά κύτταρα</a:t>
            </a:r>
            <a:r>
              <a:rPr lang="el-GR" dirty="0" smtClean="0"/>
              <a:t>. </a:t>
            </a:r>
          </a:p>
          <a:p>
            <a:r>
              <a:rPr lang="el-GR" dirty="0" smtClean="0"/>
              <a:t>Οι νευρώνες  αποτελούν τη δομική και λειτουργική μονάδα του νευρικού συστήματος,  επιτελούν την κύρια λειτουργία του νευρικού συστήματος. </a:t>
            </a:r>
          </a:p>
        </p:txBody>
      </p:sp>
      <p:pic>
        <p:nvPicPr>
          <p:cNvPr id="6" name="Picture 4"/>
          <p:cNvPicPr>
            <a:picLocks noChangeAspect="1" noChangeArrowheads="1"/>
          </p:cNvPicPr>
          <p:nvPr/>
        </p:nvPicPr>
        <p:blipFill>
          <a:blip r:embed="rId2"/>
          <a:stretch>
            <a:fillRect/>
          </a:stretch>
        </p:blipFill>
        <p:spPr bwMode="auto">
          <a:xfrm>
            <a:off x="1500166" y="2571744"/>
            <a:ext cx="5852583" cy="40322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4539</TotalTime>
  <Words>1496</Words>
  <Application>Microsoft Office PowerPoint</Application>
  <PresentationFormat>Προβολή στην οθόνη (4:3)</PresentationFormat>
  <Paragraphs>159</Paragraphs>
  <Slides>80</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80</vt:i4>
      </vt:variant>
    </vt:vector>
  </HeadingPairs>
  <TitlesOfParts>
    <vt:vector size="81" baseType="lpstr">
      <vt:lpstr>Ροή</vt:lpstr>
      <vt:lpstr>ΝΕΥΡΙΚΟ ΣΥΣΤΗΜΑ ΚΑΙ ΕΓΚΕΦΑΛΟΣ  </vt:lpstr>
      <vt:lpstr>Εισαγωγή στις λειτουργίες και δομές του Νευρικού Συστήματος</vt:lpstr>
      <vt:lpstr>Διαφάνεια 3</vt:lpstr>
      <vt:lpstr>Παραλλήλιση του Η/Υ με το Νευρικό Σύστημα.</vt:lpstr>
      <vt:lpstr>Παραλλήλιση του Η/Υ με το Νευρικό Σύστημα.</vt:lpstr>
      <vt:lpstr>Το Νευρικό Σύστημα συνοπτικά – ΚΝΣ, ΠΝΣ</vt:lpstr>
      <vt:lpstr>Το Νευρικό Σύστημα συνοπτικά - ΚΝΣ, ΠΝΣ</vt:lpstr>
      <vt:lpstr>Στόχοι του μαθήματος</vt:lpstr>
      <vt:lpstr>ΚΥΤΤΑΡΑ ΤΟΥ ΝΕΥΡΙΚΟΥ ΣΥΣΤΗΜΑΤΟΣ  </vt:lpstr>
      <vt:lpstr>ΜΟΡΦΗ ΕΝΟΣ ΤΥΠΙΚΟΥ ΝΕΥΡΩΝΑ</vt:lpstr>
      <vt:lpstr>Διαφάνεια 11</vt:lpstr>
      <vt:lpstr>ΝΕΥΡΩΝΕΣ</vt:lpstr>
      <vt:lpstr>Διαφάνεια 13</vt:lpstr>
      <vt:lpstr>Διαφάνεια 14</vt:lpstr>
      <vt:lpstr>Νευρικά κύτταρα (νευρώνες) που τα συναντάμε </vt:lpstr>
      <vt:lpstr>Διαφάνεια 16</vt:lpstr>
      <vt:lpstr>Είδη νευρώνων Οι νευρώνες διακρίνονται, ανάλογα με τη λειτουργία που επιτελούν, σε αισθητικούς, κινητικούς και ενδιάμεσους. </vt:lpstr>
      <vt:lpstr>Κινητικός νευρώνας</vt:lpstr>
      <vt:lpstr>ΝΕΥΡΟΓΛΟΙΑΚΑ ΚΥΤΤΑΡΑ</vt:lpstr>
      <vt:lpstr>Κύτταρα γλοίας  (νευρογλοιακά)</vt:lpstr>
      <vt:lpstr>ΝΕΥΡΟΓΛΟΙΑΚΑ ΚΥΤΤΑΡΑ</vt:lpstr>
      <vt:lpstr>Νευρικό κύτταρο </vt:lpstr>
      <vt:lpstr>Ας θυμηθούμε …</vt:lpstr>
      <vt:lpstr>(Προαιρετικές πληροφορίες από wikipedia)</vt:lpstr>
      <vt:lpstr>Δυναμικό ηρεμίας – νευρική ώση</vt:lpstr>
      <vt:lpstr>ΝΕΥΡΙΚΗ ΩΣΗ</vt:lpstr>
      <vt:lpstr>ΣΥΝΑΨΕΙΣ ΜΕΤΑΞΥ ΝΕΥΡΩΝΩΝ</vt:lpstr>
      <vt:lpstr>ΣΥΝΑΨΕΙΣ ΚΑΙ ΜΕΤΑΦΟΡΑ ΝΕΥΡΙΚΗΣ ΩΣΗΣ</vt:lpstr>
      <vt:lpstr>Διαφάνεια 29</vt:lpstr>
      <vt:lpstr>Διαφάνεια 30</vt:lpstr>
      <vt:lpstr>Μέρη του Νευρικού Συστήματος Κεντρικό - Περιφερικό</vt:lpstr>
      <vt:lpstr>ΠΕΡΙΦΕΡΙΚΟ ΝΕΥΡΙΚΟ ΣΥΣΤΗΜΑ</vt:lpstr>
      <vt:lpstr>Διαφάνεια 33</vt:lpstr>
      <vt:lpstr>Τα είδη των νεύρων ανάλογα με τη λειτουργία τους.</vt:lpstr>
      <vt:lpstr>Εγκεφαλικά νεύρα</vt:lpstr>
      <vt:lpstr>Διαφάνεια 36</vt:lpstr>
      <vt:lpstr>Νευρικές οδοί</vt:lpstr>
      <vt:lpstr>Οι νευρικές                                      οδοί</vt:lpstr>
      <vt:lpstr>Κεντρικό Νευρικό Σύστημα</vt:lpstr>
      <vt:lpstr>Μήνιγγες του ΚΝΣ</vt:lpstr>
      <vt:lpstr>Μήνιγγες του ΚΝΣ</vt:lpstr>
      <vt:lpstr>Διαφάνεια 42</vt:lpstr>
      <vt:lpstr>Εγκεφαλονωτιαίο υγρό</vt:lpstr>
      <vt:lpstr>Το εγκεφαλονωτιαίο υγρό παράγεται στις κοιλίες του εγκεφάλου. Αυτές είναι κάποιες κοιλότητες στο κέντρο του εγκεφάλου. Στην παρακάτω εικόνα είναι οι μπλέ περιοχές. Το εγκεφαλονωτιαίο υγρό  κυκλοφορεί στις κοιλίες του εγκεφαλου, στον υπαραχνοειδή χώρο και στον Κεντρικό Νευρικό σωλήνα. </vt:lpstr>
      <vt:lpstr>ΝΩΤΙΑΙΟΣ ΜΥΕΛΟΣ</vt:lpstr>
      <vt:lpstr>Διαφάνεια 46</vt:lpstr>
      <vt:lpstr>ΝΩΤΙΑΙΟΣ ΜΥΕΛΟΣ</vt:lpstr>
      <vt:lpstr>Διαφάνεια 48</vt:lpstr>
      <vt:lpstr>Πόσο μεγάλος είναι ο ανθρώπινος εγκέφαλος</vt:lpstr>
      <vt:lpstr>Πως μοιάζει ο ανθρώπινος εγκέφαλος</vt:lpstr>
      <vt:lpstr>Η θέση του εγκεφάλου </vt:lpstr>
      <vt:lpstr>Διαφάνεια 52</vt:lpstr>
      <vt:lpstr>Φαιά και λευκή ουσία στις έλικες που βλέπετε η φαιά ουσία βρίσκεται εξωτερικά και η λευκή εσωτερικά</vt:lpstr>
      <vt:lpstr>Οι λοβοί του εγκεφάλου και η λειτουργία τους</vt:lpstr>
      <vt:lpstr>Διαφάνεια 55</vt:lpstr>
      <vt:lpstr>Διαφάνεια 56</vt:lpstr>
      <vt:lpstr>Διαφάνεια 57</vt:lpstr>
      <vt:lpstr>Λειτουργικές περιοχές του εγκεφάλου</vt:lpstr>
      <vt:lpstr>Διαφάνεια 59</vt:lpstr>
      <vt:lpstr>Διαφάνεια 60</vt:lpstr>
      <vt:lpstr>Λειτουργίες του στελέχους</vt:lpstr>
      <vt:lpstr>Παρεγκεφαλίδα</vt:lpstr>
      <vt:lpstr>Λειτουργίες της παρεγκεφαλίδας</vt:lpstr>
      <vt:lpstr>Λειτουργίες της παρεγκεφαλίδας</vt:lpstr>
      <vt:lpstr>Διαφάνεια 65</vt:lpstr>
      <vt:lpstr>Διαφάνεια 66</vt:lpstr>
      <vt:lpstr>Η μνήμη δε βρίσκεται μόνο σε ένα σημείο στον εγκέφαλο … </vt:lpstr>
      <vt:lpstr>Διαφάνεια 68</vt:lpstr>
      <vt:lpstr>… για μαθητές …</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 και κάτι ενδιαφέρον …</vt:lpstr>
      <vt:lpstr>… και κάτι ενδιαφέρον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ΕΓΚΕΦΑΛΟΣ </dc:title>
  <dc:creator>Lab</dc:creator>
  <cp:lastModifiedBy>Χρήστης των Windows</cp:lastModifiedBy>
  <cp:revision>175</cp:revision>
  <dcterms:created xsi:type="dcterms:W3CDTF">2014-11-08T07:15:07Z</dcterms:created>
  <dcterms:modified xsi:type="dcterms:W3CDTF">2021-02-26T05:39:22Z</dcterms:modified>
</cp:coreProperties>
</file>