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59" r:id="rId4"/>
    <p:sldId id="258" r:id="rId5"/>
    <p:sldId id="261" r:id="rId6"/>
    <p:sldId id="262" r:id="rId7"/>
    <p:sldId id="263" r:id="rId8"/>
    <p:sldId id="264" r:id="rId9"/>
    <p:sldId id="260" r:id="rId10"/>
    <p:sldId id="268" r:id="rId11"/>
    <p:sldId id="269" r:id="rId12"/>
    <p:sldId id="272" r:id="rId13"/>
    <p:sldId id="271" r:id="rId14"/>
    <p:sldId id="270" r:id="rId15"/>
    <p:sldId id="266" r:id="rId16"/>
    <p:sldId id="267" r:id="rId17"/>
    <p:sldId id="273" r:id="rId18"/>
    <p:sldId id="275" r:id="rId19"/>
    <p:sldId id="276" r:id="rId20"/>
    <p:sldId id="277" r:id="rId21"/>
    <p:sldId id="280" r:id="rId22"/>
    <p:sldId id="290" r:id="rId23"/>
    <p:sldId id="291" r:id="rId24"/>
    <p:sldId id="292" r:id="rId25"/>
    <p:sldId id="294" r:id="rId26"/>
    <p:sldId id="295" r:id="rId27"/>
    <p:sldId id="296" r:id="rId28"/>
    <p:sldId id="289" r:id="rId29"/>
    <p:sldId id="288" r:id="rId30"/>
    <p:sldId id="287" r:id="rId31"/>
    <p:sldId id="286" r:id="rId32"/>
    <p:sldId id="285" r:id="rId33"/>
    <p:sldId id="284" r:id="rId34"/>
    <p:sldId id="283" r:id="rId35"/>
    <p:sldId id="282" r:id="rId36"/>
    <p:sldId id="281"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674"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89462-D078-46C7-8400-2F80774AC74E}" type="datetimeFigureOut">
              <a:rPr lang="el-GR" smtClean="0"/>
              <a:pPr/>
              <a:t>12/4/2021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86F75E-6298-415B-B20D-5E0F73B1BFE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FB3480C-3CD5-43B6-8CD8-0AB2C876631C}" type="slidenum">
              <a:rPr lang="el-GR" smtClean="0"/>
              <a:pPr/>
              <a:t>16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l-GR" smtClean="0"/>
              <a:t>Kλικ για επεξεργασία του τίτλου</a:t>
            </a:r>
            <a:endParaRPr kumimoji="0" lang="en-US"/>
          </a:p>
        </p:txBody>
      </p:sp>
      <p:sp>
        <p:nvSpPr>
          <p:cNvPr id="3" name="2 - Υπότιτλος"/>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l-GR" smtClean="0"/>
              <a:t>Κάντε κλικ για να επεξεργαστείτε τον υπότιτλο του υποδείγματος</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0" name="9 - Ορθογώνιο"/>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8 - Ορθογώνιο"/>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7 - Ορθογώνιο"/>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Κατακόρυφος τίτλος"/>
          <p:cNvSpPr>
            <a:spLocks noGrp="1"/>
          </p:cNvSpPr>
          <p:nvPr>
            <p:ph type="title" orient="vert"/>
          </p:nvPr>
        </p:nvSpPr>
        <p:spPr>
          <a:xfrm>
            <a:off x="6781800" y="274640"/>
            <a:ext cx="19050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04800"/>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5" name="4 - Θέση υποσέλιδου"/>
          <p:cNvSpPr>
            <a:spLocks noGrp="1"/>
          </p:cNvSpPr>
          <p:nvPr>
            <p:ph type="ftr" sz="quarter" idx="11"/>
          </p:nvPr>
        </p:nvSpPr>
        <p:spPr>
          <a:xfrm>
            <a:off x="2640597" y="6377459"/>
            <a:ext cx="3836404" cy="365125"/>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1252728"/>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9" name="8 - Ορθογώνιο"/>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11 - Ορθογώνιο"/>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κειμένου"/>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κειμένου"/>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12/4/2021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12" name="11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164592" y="1170432"/>
            <a:ext cx="2523744" cy="201168"/>
          </a:xfrm>
        </p:spPr>
        <p:txBody>
          <a:bodyPr/>
          <a:lstStyle/>
          <a:p>
            <a:fld id="{2342CEA3-3058-4D43-AE35-B3DA76CB4003}" type="datetimeFigureOut">
              <a:rPr lang="el-GR" smtClean="0"/>
              <a:pPr/>
              <a:t>12/4/2021</a:t>
            </a:fld>
            <a:endParaRPr lang="el-GR"/>
          </a:p>
        </p:txBody>
      </p:sp>
      <p:sp>
        <p:nvSpPr>
          <p:cNvPr id="11" name="10 - Ορθογώνιο"/>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5 - Θέση υποσέλιδου"/>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l-GR"/>
          </a:p>
        </p:txBody>
      </p:sp>
      <p:sp>
        <p:nvSpPr>
          <p:cNvPr id="7" name="6 - Θέση αριθμού διαφάνειας"/>
          <p:cNvSpPr>
            <a:spLocks noGrp="1"/>
          </p:cNvSpPr>
          <p:nvPr>
            <p:ph type="sldNum" sz="quarter" idx="12"/>
          </p:nvPr>
        </p:nvSpPr>
        <p:spPr>
          <a:xfrm>
            <a:off x="8339328" y="1170432"/>
            <a:ext cx="733864" cy="201168"/>
          </a:xfrm>
        </p:spPr>
        <p:txBody>
          <a:bodyPr/>
          <a:lstStyle/>
          <a:p>
            <a:fld id="{D3F1D1C4-C2D9-4231-9FB2-B2D9D97AA41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 Ορθογώνιο"/>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6 - Ορθογώνιο"/>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Θέση τίτλου"/>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3 - Θέση ημερομηνίας"/>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342CEA3-3058-4D43-AE35-B3DA76CB4003}" type="datetimeFigureOut">
              <a:rPr lang="el-GR" smtClean="0"/>
              <a:pPr/>
              <a:t>12/4/2021</a:t>
            </a:fld>
            <a:endParaRPr lang="el-GR"/>
          </a:p>
        </p:txBody>
      </p:sp>
      <p:sp>
        <p:nvSpPr>
          <p:cNvPr id="5" name="4 - Θέση υποσέλιδου"/>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l-GR"/>
          </a:p>
        </p:txBody>
      </p:sp>
      <p:sp>
        <p:nvSpPr>
          <p:cNvPr id="6" name="5 - Θέση αριθμού διαφάνειας"/>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sz="3600" dirty="0" smtClean="0">
                <a:solidFill>
                  <a:schemeClr val="accent6">
                    <a:lumMod val="50000"/>
                  </a:schemeClr>
                </a:solidFill>
              </a:rPr>
              <a:t>ΛΕΙΤΟΥΡΓΙΚΕΣ ΠΕΡΙΟΧΕΣ ΤΟΥ ΕΓΚΕΦΑΛΟΥ – ΣΤΕΛΕΧΟΣ – ΠΑΡΕΓΚΕΦΑΛΙΔΑ</a:t>
            </a:r>
            <a:r>
              <a:rPr lang="el-GR" dirty="0" smtClean="0"/>
              <a:t/>
            </a:r>
            <a:br>
              <a:rPr lang="el-GR" dirty="0" smtClean="0"/>
            </a:br>
            <a:endParaRPr lang="el-GR" dirty="0"/>
          </a:p>
        </p:txBody>
      </p:sp>
      <p:sp>
        <p:nvSpPr>
          <p:cNvPr id="3" name="2 - Υπότιτλος"/>
          <p:cNvSpPr>
            <a:spLocks noGrp="1"/>
          </p:cNvSpPr>
          <p:nvPr>
            <p:ph type="subTitle" idx="1"/>
          </p:nvPr>
        </p:nvSpPr>
        <p:spPr/>
        <p:txBody>
          <a:bodyPr/>
          <a:lstStyle/>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dirty="0" smtClean="0"/>
              <a:t>Άσκηση - Προσπαθήστε να πείτε το χρώμα:</a:t>
            </a:r>
            <a:endParaRPr lang="el-GR" sz="3200" dirty="0"/>
          </a:p>
        </p:txBody>
      </p:sp>
      <p:pic>
        <p:nvPicPr>
          <p:cNvPr id="6146" name="Picture 2" descr="C:\Users\Lab\Desktop\isr_matia.jpg"/>
          <p:cNvPicPr>
            <a:picLocks noGrp="1" noChangeAspect="1" noChangeArrowheads="1"/>
          </p:cNvPicPr>
          <p:nvPr>
            <p:ph idx="1"/>
          </p:nvPr>
        </p:nvPicPr>
        <p:blipFill>
          <a:blip r:embed="rId2" cstate="print"/>
          <a:stretch>
            <a:fillRect/>
          </a:stretch>
        </p:blipFill>
        <p:spPr bwMode="auto">
          <a:xfrm>
            <a:off x="1428728" y="1765822"/>
            <a:ext cx="6313070" cy="46635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dirty="0" smtClean="0"/>
              <a:t>Το στέλεχος του εγκεφάλου</a:t>
            </a:r>
            <a:endParaRPr lang="el-GR" sz="2800" dirty="0"/>
          </a:p>
        </p:txBody>
      </p:sp>
      <p:sp>
        <p:nvSpPr>
          <p:cNvPr id="3" name="2 - Θέση περιεχομένου"/>
          <p:cNvSpPr>
            <a:spLocks noGrp="1"/>
          </p:cNvSpPr>
          <p:nvPr>
            <p:ph idx="1"/>
          </p:nvPr>
        </p:nvSpPr>
        <p:spPr>
          <a:xfrm>
            <a:off x="500034" y="1600200"/>
            <a:ext cx="8229600" cy="5043510"/>
          </a:xfrm>
        </p:spPr>
        <p:txBody>
          <a:bodyPr>
            <a:normAutofit/>
          </a:bodyPr>
          <a:lstStyle/>
          <a:p>
            <a:r>
              <a:rPr lang="el-GR" sz="1800" dirty="0" smtClean="0"/>
              <a:t>Το </a:t>
            </a:r>
            <a:r>
              <a:rPr lang="el-GR" sz="1800" b="1" dirty="0" smtClean="0"/>
              <a:t>στέλεχος</a:t>
            </a:r>
            <a:r>
              <a:rPr lang="el-GR" sz="1800" dirty="0" smtClean="0"/>
              <a:t> συνδέει τα εγκεφαλικά ημισφαίρια με το νωτιαίο μυελό. Οι σημαντικότερες λειτουργικές περιοχές του είναι ο θάλαμος, ο υποθάλαμος και ο προμήκης.</a:t>
            </a:r>
          </a:p>
          <a:p>
            <a:r>
              <a:rPr lang="el-GR" sz="1800" dirty="0" smtClean="0"/>
              <a:t>Από το </a:t>
            </a:r>
            <a:r>
              <a:rPr lang="el-GR" sz="1800" b="1" dirty="0" smtClean="0"/>
              <a:t>θάλαμο</a:t>
            </a:r>
            <a:r>
              <a:rPr lang="el-GR" sz="1800" dirty="0" smtClean="0"/>
              <a:t> οι νευρικές ώσεις που προέρχονται από τους αισθητικούς υποδοχείς της περιφέρειας διοχετεύονται στις κατάλληλες περιοχές του φλοιού, όπου και αναλύονται. Ο θάλαμος λειτουργεί σαν σταθμός διαλογής των αισθητικών νευρικών ώσεων και τις κατευθύνει στην κατάλληλη περιοχή του εγκεφαλικού φλοιού. </a:t>
            </a:r>
          </a:p>
          <a:p>
            <a:r>
              <a:rPr lang="el-GR" sz="1800" dirty="0" smtClean="0"/>
              <a:t>Εάν πατήσω μια πρόκα με το δεξί μου πόδι, η νευρική ώση που ξεκινάει από την πατούσα μου θα προχωρήσει μέσω του αισθητικού νευρώνα προς το νωτιαίο μυελό, η αισθητική νευρική οδός θα συνεχίσει προς τον εγκέφαλο , θα περάσει από τον προμήκη , θα φτάσει στον θάλαμο . Εκεί θα γίνει η ανακατεύθυνση της προς την κατάλληλη περιοχή του εγκεφάλου, στη συγκεκριμένη περίπτωση στο εσωτερικό τμήμα του αριστερού ημισφαιρίου λίγο πιο πάνω από το μεσολόβιο. </a:t>
            </a:r>
          </a:p>
          <a:p>
            <a:endParaRPr lang="el-G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dirty="0" smtClean="0"/>
              <a:t>Το στέλεχος του εγκεφάλου</a:t>
            </a:r>
            <a:endParaRPr lang="el-GR" sz="3200" dirty="0"/>
          </a:p>
        </p:txBody>
      </p:sp>
      <p:sp>
        <p:nvSpPr>
          <p:cNvPr id="3" name="2 - Θέση περιεχομένου"/>
          <p:cNvSpPr>
            <a:spLocks noGrp="1"/>
          </p:cNvSpPr>
          <p:nvPr>
            <p:ph idx="1"/>
          </p:nvPr>
        </p:nvSpPr>
        <p:spPr/>
        <p:txBody>
          <a:bodyPr>
            <a:noAutofit/>
          </a:bodyPr>
          <a:lstStyle/>
          <a:p>
            <a:r>
              <a:rPr lang="el-GR" sz="1200" dirty="0" smtClean="0"/>
              <a:t>Ο υποθάλαμος βρίσκεται κάτω από τον θάλαμο και μοιάζει σαν προεξοχή που βγαίνει από αυτόν.  Ο </a:t>
            </a:r>
            <a:r>
              <a:rPr lang="el-GR" sz="1200" b="1" dirty="0" smtClean="0"/>
              <a:t>υποθάλαμος</a:t>
            </a:r>
            <a:r>
              <a:rPr lang="el-GR" sz="1200" dirty="0" smtClean="0"/>
              <a:t> αποτελεί το κέντρο ομοιόστασης του οργανισμού. Ο υποθάλαμος παράγει κάποιες ουσίες (κάποιες ορμόνες) και μέσω αυτών ελέγχει την υπόφυση (αδένας) που βρίσκεται δίπλα του. Η </a:t>
            </a:r>
            <a:r>
              <a:rPr lang="el-GR" sz="1200" b="1" dirty="0" smtClean="0"/>
              <a:t>υπόφυση</a:t>
            </a:r>
            <a:r>
              <a:rPr lang="el-GR" sz="1200" dirty="0" smtClean="0"/>
              <a:t> είναι ο πιο σημαντικός ενδοκρινής αδένας του οργανισμού. Εκκρίνει πολλές και σημαντικές ορμόνες όπως, η </a:t>
            </a:r>
            <a:r>
              <a:rPr lang="el-GR" sz="1200" dirty="0" err="1" smtClean="0"/>
              <a:t>φλοιοτρόπος</a:t>
            </a:r>
            <a:r>
              <a:rPr lang="el-GR" sz="1200" dirty="0" smtClean="0"/>
              <a:t> ορμόνη, η </a:t>
            </a:r>
            <a:r>
              <a:rPr lang="el-GR" sz="1200" dirty="0" err="1" smtClean="0"/>
              <a:t>ωχρινοτροπίνη</a:t>
            </a:r>
            <a:r>
              <a:rPr lang="el-GR" sz="1200" dirty="0" smtClean="0"/>
              <a:t> ορμόνη, η </a:t>
            </a:r>
            <a:r>
              <a:rPr lang="el-GR" sz="1200" dirty="0" err="1" smtClean="0"/>
              <a:t>ωοθηλακιοτρόπος</a:t>
            </a:r>
            <a:r>
              <a:rPr lang="el-GR" sz="1200" dirty="0" smtClean="0"/>
              <a:t> ορμόνη, τη </a:t>
            </a:r>
            <a:r>
              <a:rPr lang="el-GR" sz="1200" dirty="0" err="1" smtClean="0"/>
              <a:t>θυρεοειδοτρόπος</a:t>
            </a:r>
            <a:r>
              <a:rPr lang="el-GR" sz="1200" dirty="0" smtClean="0"/>
              <a:t> ορμόνη, η αυξητική ορμόνη,  η </a:t>
            </a:r>
            <a:r>
              <a:rPr lang="el-GR" sz="1200" dirty="0" err="1" smtClean="0"/>
              <a:t>προλακτίνη</a:t>
            </a:r>
            <a:r>
              <a:rPr lang="el-GR" sz="1200" dirty="0" smtClean="0"/>
              <a:t>. Αυτές οι ορμόνες με τη σειρά τους ελέγχουν τη λειτουργία όλων των ενδοκρινών αδένων του οργανισμού. Η υπόφυση δηλαδή ελέγχει την παραγωγή μελανίνης, αδρεναλίνης, αναπαραγωγικών ορμονών, </a:t>
            </a:r>
            <a:r>
              <a:rPr lang="el-GR" sz="1200" dirty="0" err="1" smtClean="0"/>
              <a:t>κ.λ.π</a:t>
            </a:r>
            <a:r>
              <a:rPr lang="el-GR" sz="1200" dirty="0" smtClean="0"/>
              <a:t>. </a:t>
            </a:r>
          </a:p>
          <a:p>
            <a:r>
              <a:rPr lang="el-GR" sz="1200" dirty="0" smtClean="0"/>
              <a:t>Ο υποθάλαμος  επίσης ελέγχει το Αυτόνομο Νευρικό Σύστημα (ΑΝΣ). Τέλος, ο υποθάλαμος έχει σημαντικό ρόλο στη ρύθμιση του ύπνου , επίσης ρυθμίζει το ισοζύγιο του νερού στον οργανισμό και την αίσθηση της πείνας. .</a:t>
            </a:r>
          </a:p>
          <a:p>
            <a:r>
              <a:rPr lang="el-GR" sz="1200" dirty="0" smtClean="0"/>
              <a:t>Ο </a:t>
            </a:r>
            <a:r>
              <a:rPr lang="el-GR" sz="1200" b="1" dirty="0" smtClean="0"/>
              <a:t>προμήκης</a:t>
            </a:r>
            <a:r>
              <a:rPr lang="el-GR" sz="1200" dirty="0" smtClean="0"/>
              <a:t> έχει δομή παρόμοια με αυτήν του νωτιαίου μυελού.  Η κατανομή της </a:t>
            </a:r>
            <a:r>
              <a:rPr lang="el-GR" sz="1200" dirty="0" err="1" smtClean="0"/>
              <a:t>φαιάς</a:t>
            </a:r>
            <a:r>
              <a:rPr lang="el-GR" sz="1200" dirty="0" smtClean="0"/>
              <a:t> και της λευκής ουσίας είναι όπως στον νωτιαίο μυελό (η φαιά ουσία κεντρικά και η λευκή ουσία περιφερικά) . Περιλαμβάνει πολύ σημαντικά κέντρα του Αυτόνομου Νευρικού Συστήματος (ΑΝΣ) όπως αυτά που σχετίζονται με τον έλεγχο της αναπνοής, της καρδιακής λειτουργίας και της αρτηριακής πίεσης. Λόγω της ζωτικής σημασίας των κέντρων που περιέχει, βλάβη στον προμήκη (από χτυπήματα, αιματώματα </a:t>
            </a:r>
            <a:r>
              <a:rPr lang="el-GR" sz="1200" dirty="0" err="1" smtClean="0"/>
              <a:t>κ.λ.π</a:t>
            </a:r>
            <a:r>
              <a:rPr lang="el-GR" sz="1200" dirty="0" smtClean="0"/>
              <a:t>.) συνεπάγεται το θάνατο. Από τον προμήκη διέρχονται οι αισθητικές νευρικές οδοί που κατευθύνονται προς τον εγκέφαλο και οι κινητικές νευρικές οδοί που ξεκινούν από τον εγκέφαλο και κατευθύνονται προς την περιφέρεια. Επίσης, από τον προμήκη εκφύονται εγκεφαλικά νεύρα. Εκεί που τελειώνει ο προμήκης αρχίζει ο νωτιαίος μυελός. </a:t>
            </a:r>
          </a:p>
          <a:p>
            <a:r>
              <a:rPr lang="el-GR" sz="1200" dirty="0" smtClean="0"/>
              <a:t>(Στο βιβλίο δεν αναφέρεται το εξής (προαιρετική γνώση): Κάτω από τον υποθάλαμο η περιοχή / δομή ονομάζεται μέσος εγκέφαλος , η διογκωμένη περιοχή κάτω από τον μέσο εγκέφαλο ονομάζεται γέφυρα. Κάτω από την γέφυρα βρίσκεται ο προμήκης. )</a:t>
            </a:r>
          </a:p>
          <a:p>
            <a:r>
              <a:rPr lang="el-GR" sz="1200" b="1" i="1" dirty="0" smtClean="0"/>
              <a:t>Σημείωση </a:t>
            </a:r>
            <a:r>
              <a:rPr lang="el-GR" sz="1200" dirty="0" smtClean="0"/>
              <a:t>: Ομοιόσταση είναι η ικανότητα που έχει ο οργανισμός να διατηρεί σταθερές ορισμένες εσωτερικές του παραμέτρους (θερμοκρασία, πίεση του αίματος, ρυθμός αναπνοής, ρυθμός καρδιακής λειτουργίας, ποσότητα σακχάρου στο αίμα </a:t>
            </a:r>
            <a:r>
              <a:rPr lang="el-GR" sz="1200" dirty="0" err="1" smtClean="0"/>
              <a:t>κ.λ.π</a:t>
            </a:r>
            <a:r>
              <a:rPr lang="el-GR" sz="1200" dirty="0" smtClean="0"/>
              <a:t>.) παρά τις αλλαγές που συμβαίνουν στο εξωτερικό  ή στο εσωτερικό του περιβάλλον. </a:t>
            </a:r>
          </a:p>
          <a:p>
            <a:r>
              <a:rPr lang="el-GR" sz="1200" b="1" i="1" dirty="0" smtClean="0"/>
              <a:t>Σημείωση : </a:t>
            </a:r>
            <a:r>
              <a:rPr lang="el-GR" sz="1200" dirty="0" smtClean="0"/>
              <a:t>Υπάρχουν  τέσσερα στάδια του ύπνου, τα οποία έχουν μία κυκλική εναλλαγή στη διάρκεια του ύπνου μας. Το  κέντρο του ύπνου που βρίσκεται στον υποθάλαμο  ρυθμίζει τη σωστή εναλλαγή των σταδίων του ύπνου.  </a:t>
            </a:r>
            <a:endParaRPr lang="el-GR"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endParaRPr lang="el-GR" dirty="0"/>
          </a:p>
        </p:txBody>
      </p:sp>
      <p:pic>
        <p:nvPicPr>
          <p:cNvPr id="1027" name="Picture 3" descr="C:\Users\user\Desktop\2019-20\Α λυκειου\αρχείο λήψης (2).jpg"/>
          <p:cNvPicPr>
            <a:picLocks noChangeAspect="1" noChangeArrowheads="1"/>
          </p:cNvPicPr>
          <p:nvPr/>
        </p:nvPicPr>
        <p:blipFill>
          <a:blip r:embed="rId2"/>
          <a:srcRect/>
          <a:stretch>
            <a:fillRect/>
          </a:stretch>
        </p:blipFill>
        <p:spPr bwMode="auto">
          <a:xfrm>
            <a:off x="2071670" y="301910"/>
            <a:ext cx="5286412" cy="634369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pPr algn="ctr"/>
            <a:r>
              <a:rPr lang="el-GR" i="1" dirty="0" smtClean="0">
                <a:solidFill>
                  <a:srgbClr val="FF0000"/>
                </a:solidFill>
              </a:rPr>
              <a:t>Λειτουργίες</a:t>
            </a:r>
            <a:r>
              <a:rPr lang="el-GR" dirty="0" smtClean="0"/>
              <a:t> </a:t>
            </a:r>
            <a:r>
              <a:rPr lang="el-GR" i="1" dirty="0" smtClean="0">
                <a:solidFill>
                  <a:srgbClr val="FF0000"/>
                </a:solidFill>
              </a:rPr>
              <a:t>του στελέχους</a:t>
            </a:r>
          </a:p>
        </p:txBody>
      </p:sp>
      <p:pic>
        <p:nvPicPr>
          <p:cNvPr id="4" name="3 - Θέση περιεχομένου" descr="9-27-638.jpg"/>
          <p:cNvPicPr>
            <a:picLocks noGrp="1" noChangeAspect="1"/>
          </p:cNvPicPr>
          <p:nvPr>
            <p:ph idx="1"/>
          </p:nvPr>
        </p:nvPicPr>
        <p:blipFill>
          <a:blip r:embed="rId2" cstate="print"/>
          <a:stretch>
            <a:fillRect/>
          </a:stretch>
        </p:blipFill>
        <p:spPr>
          <a:xfrm>
            <a:off x="827584" y="836712"/>
            <a:ext cx="7684680" cy="576953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2" name="Picture 2" descr="C:\Users\Lab\Desktop\επιφυση.jpg"/>
          <p:cNvPicPr>
            <a:picLocks noGrp="1" noChangeAspect="1" noChangeArrowheads="1"/>
          </p:cNvPicPr>
          <p:nvPr>
            <p:ph idx="1"/>
          </p:nvPr>
        </p:nvPicPr>
        <p:blipFill>
          <a:blip r:embed="rId2" cstate="print"/>
          <a:srcRect/>
          <a:stretch>
            <a:fillRect/>
          </a:stretch>
        </p:blipFill>
        <p:spPr bwMode="auto">
          <a:xfrm>
            <a:off x="1038205" y="476672"/>
            <a:ext cx="7451749" cy="61840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45.jpg"/>
          <p:cNvPicPr>
            <a:picLocks noGrp="1" noChangeAspect="1"/>
          </p:cNvPicPr>
          <p:nvPr>
            <p:ph idx="1"/>
          </p:nvPr>
        </p:nvPicPr>
        <p:blipFill>
          <a:blip r:embed="rId3" cstate="print"/>
          <a:stretch>
            <a:fillRect/>
          </a:stretch>
        </p:blipFill>
        <p:spPr>
          <a:xfrm>
            <a:off x="0" y="231536"/>
            <a:ext cx="9144000" cy="620201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987536"/>
          </a:xfrm>
        </p:spPr>
        <p:txBody>
          <a:bodyPr/>
          <a:lstStyle/>
          <a:p>
            <a:pPr algn="ctr"/>
            <a:r>
              <a:rPr lang="el-GR" sz="2800" dirty="0" smtClean="0"/>
              <a:t>Παρεγκεφαλίδα </a:t>
            </a:r>
            <a:endParaRPr lang="el-GR" sz="2800" dirty="0"/>
          </a:p>
        </p:txBody>
      </p:sp>
      <p:sp>
        <p:nvSpPr>
          <p:cNvPr id="3" name="2 - Θέση περιεχομένου"/>
          <p:cNvSpPr>
            <a:spLocks noGrp="1"/>
          </p:cNvSpPr>
          <p:nvPr>
            <p:ph idx="1"/>
          </p:nvPr>
        </p:nvSpPr>
        <p:spPr>
          <a:xfrm>
            <a:off x="428596" y="1357298"/>
            <a:ext cx="8229600" cy="4911741"/>
          </a:xfrm>
        </p:spPr>
        <p:txBody>
          <a:bodyPr>
            <a:noAutofit/>
          </a:bodyPr>
          <a:lstStyle/>
          <a:p>
            <a:r>
              <a:rPr lang="el-GR" sz="1400" dirty="0" smtClean="0"/>
              <a:t>Η παρεγκεφαλίδα βρίσκεται στο πίσω μέρος του εγκεφάλου, κάτω από τον ινιακό λοβό. Αποτελείται από δυο ημισφαίρια τα οποία συνδέονται και επικοινωνούν με μια δομή που ονομάζεται «σκώληκας»., και είναι το αντίστοιχο του μεσολόβιου για τα εγκεφαλικά ημισφαίρια.  Η παρεγκεφαλίδα έχει πάρα πολλές πτυχώσεις, σχηματίζει πάρα πολλές έλικες και αύλακες , ίσως περισσότερες από τα εγκεφαλικά ημισφαίρια.   Η φαιά ουσία σχηματίζει μια λεπτή στρώση στην επιφάνεια των ημισφαιρίων της παρεγκεφαλίδας , ενώ η λευκή ουσία είναι σε μεγάλη ποσότητα στις κεντρικές περιοχές των ημισφαιρίων.</a:t>
            </a:r>
          </a:p>
          <a:p>
            <a:r>
              <a:rPr lang="el-GR" sz="1400" dirty="0" smtClean="0"/>
              <a:t>Η κίνηση (δηλαδή η συστολή) για κάθε σκελετικό μυ του οργανισμού ελέγχεται από διαφορετικό σημείο του εγκεφαλικού φλοιού. Η κίνηση της δεξιάς γάμπας ελέγχεται από άλλο σημείο του φλοιού του μετωπιαίου λοβού,  η κίνηση του δεξιού μηρού από άλλο σημείο, η κίνηση του δεξιού χεριού από άλλο σημείο, η κίνηση του αριστερού χεριού από άλλο, </a:t>
            </a:r>
            <a:r>
              <a:rPr lang="el-GR" sz="1400" dirty="0" err="1" smtClean="0"/>
              <a:t>κ.ο.κ</a:t>
            </a:r>
            <a:r>
              <a:rPr lang="el-GR" sz="1400" dirty="0" smtClean="0"/>
              <a:t>. Πως όμως μπορούμε να παίξουμε παιχνίδια που απαιτούν τη χρήση χεριών και ποδιών? Ή να χορέψουμε ? Ή να παίξουμε μουσικά όργανα? Η παρεγκεφαλίδα ελέγχει και συντονίζει τις κινήσεις των σκελετικών μυών, είναι το κέντρο συντονισμού των κινήσεων του οργανισμού.  Επίσης διατηρεί τον </a:t>
            </a:r>
            <a:r>
              <a:rPr lang="el-GR" sz="1400" dirty="0" err="1" smtClean="0"/>
              <a:t>μυικό</a:t>
            </a:r>
            <a:r>
              <a:rPr lang="el-GR" sz="1400" dirty="0" smtClean="0"/>
              <a:t> τόνο και ελέγχει την ισορροπία του σώματος. </a:t>
            </a:r>
          </a:p>
          <a:p>
            <a:r>
              <a:rPr lang="el-GR" sz="1400" dirty="0" err="1" smtClean="0"/>
              <a:t>Μυικός</a:t>
            </a:r>
            <a:r>
              <a:rPr lang="el-GR" sz="1400" dirty="0" smtClean="0"/>
              <a:t> τόνος : οι μύες μας ποτέ δεν είναι τελείως χαλαρωμένοι, ούτε κατά τη διάρκεια του ύπνου, αλλά πάντα βρίσκονται σε μια κατάσταση ελάχιστης συστολής που ονομάζεται </a:t>
            </a:r>
            <a:r>
              <a:rPr lang="el-GR" sz="1400" dirty="0" err="1" smtClean="0"/>
              <a:t>μυικός</a:t>
            </a:r>
            <a:r>
              <a:rPr lang="el-GR" sz="1400" dirty="0" smtClean="0"/>
              <a:t> τόνος. Αυτή η συστολή υπάρχει για να διατηρούνται οι μύες σε κατάσταση ετοιμότητας για άμεση συστολή και για να συγκρατούνται τα σπλάχνα στη θέση τους ή να κυκλοφορεί το αίμα στις φλέβες </a:t>
            </a:r>
            <a:r>
              <a:rPr lang="el-GR" sz="1400" dirty="0" err="1" smtClean="0"/>
              <a:t>κ.λ.π</a:t>
            </a:r>
            <a:r>
              <a:rPr lang="el-GR" sz="1400" dirty="0" smtClean="0"/>
              <a:t>.  </a:t>
            </a:r>
          </a:p>
          <a:p>
            <a:r>
              <a:rPr lang="el-GR" sz="1400" dirty="0" smtClean="0"/>
              <a:t>Η παρεγκεφαλίδα δέχεται μηνύματα από την οπτική νευρική οδό (από τα μάτια μας), από το όργανο της ισορροπίας που βρίσκεται μέσα στο αυτί μας και από τους τένοντες των μυών , τις επεξεργάζεται και δίνει εντολές στους μύες πώς να λειτουργήσουν ώστε να διατηρούμε την ισορροπία μας.  Η ρύθμιση της ισορροπίας είναι ένα αντανακλαστικό. Αν κλείσουμε τελείως τα μάτια μας ή τα αυτιά μας  δυσκολευόμαστε να κρατήσουμε την ισορροπία μας, γιατί η παρεγκεφαλίδα δέχεται λιγότερα μηνύματα και δεν μπορεί να επεξεργαστεί σωστά τη θέση του σώματος.   </a:t>
            </a:r>
            <a:endParaRPr lang="el-GR"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Παρεγκεφαλίδα</a:t>
            </a:r>
            <a:endParaRPr lang="el-GR" dirty="0"/>
          </a:p>
        </p:txBody>
      </p:sp>
      <p:pic>
        <p:nvPicPr>
          <p:cNvPr id="1026" name="Picture 2" descr="C:\Users\Lab\Desktop\παρεγκεφαλίδα2-300x160.jpg"/>
          <p:cNvPicPr>
            <a:picLocks noChangeAspect="1" noChangeArrowheads="1"/>
          </p:cNvPicPr>
          <p:nvPr/>
        </p:nvPicPr>
        <p:blipFill>
          <a:blip r:embed="rId2" cstate="print"/>
          <a:srcRect/>
          <a:stretch>
            <a:fillRect/>
          </a:stretch>
        </p:blipFill>
        <p:spPr bwMode="auto">
          <a:xfrm>
            <a:off x="1043608" y="2348880"/>
            <a:ext cx="7020780" cy="374441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i="1" dirty="0" smtClean="0">
                <a:solidFill>
                  <a:srgbClr val="FF0000"/>
                </a:solidFill>
              </a:rPr>
              <a:t>Λειτουργίες της παρεγκεφαλίδας</a:t>
            </a:r>
            <a:endParaRPr lang="el-GR" dirty="0"/>
          </a:p>
        </p:txBody>
      </p:sp>
      <p:pic>
        <p:nvPicPr>
          <p:cNvPr id="4" name="3 - Θέση περιεχομένου" descr="9-26-638.jpg"/>
          <p:cNvPicPr>
            <a:picLocks noGrp="1" noChangeAspect="1"/>
          </p:cNvPicPr>
          <p:nvPr>
            <p:ph idx="1"/>
          </p:nvPr>
        </p:nvPicPr>
        <p:blipFill>
          <a:blip r:embed="rId2" cstate="print"/>
          <a:stretch>
            <a:fillRect/>
          </a:stretch>
        </p:blipFill>
        <p:spPr>
          <a:xfrm>
            <a:off x="1533525" y="1806575"/>
            <a:ext cx="6076950" cy="45624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ΛΕΙΤΟΥΡΓΙΚΕΣ ΠΕΡΙΟΧΕΣ ΤΟΥ ΕΓΚΕΦΑΛΟΥ</a:t>
            </a:r>
            <a:endParaRPr lang="el-GR" sz="3200" dirty="0"/>
          </a:p>
        </p:txBody>
      </p:sp>
      <p:sp>
        <p:nvSpPr>
          <p:cNvPr id="3" name="2 - Θέση περιεχομένου"/>
          <p:cNvSpPr>
            <a:spLocks noGrp="1"/>
          </p:cNvSpPr>
          <p:nvPr>
            <p:ph idx="1"/>
          </p:nvPr>
        </p:nvSpPr>
        <p:spPr/>
        <p:txBody>
          <a:bodyPr>
            <a:normAutofit/>
          </a:bodyPr>
          <a:lstStyle/>
          <a:p>
            <a:r>
              <a:rPr lang="el-GR" sz="1600" dirty="0" smtClean="0"/>
              <a:t>Η λειτουργία του εγκεφάλου μοιάζει με τη λειτουργία του σκληρού δίσκου του Η/Υ. Υπάρχει οργάνωση των λειτουργιών. Κάθε τμήμα του εγκεφάλου είναι εξειδικευμένο να ελέγχει μια λειτουργία. Άλλα κέντρα λειτουργιών βρίσκονται στον μετωπιαίο λοβό, άλλα κέντρα βρίσκονται στο κέντρο του εγκεφάλου, άλλα κέντρα βρίσκονται στην παρεγκεφαλίδα, άλλα κέντρα βρίσκονται στον ινιακό λοβό </a:t>
            </a:r>
            <a:r>
              <a:rPr lang="el-GR" sz="1600" dirty="0" err="1" smtClean="0"/>
              <a:t>κ.ο.κ</a:t>
            </a:r>
            <a:r>
              <a:rPr lang="el-GR" sz="1600" dirty="0" smtClean="0"/>
              <a:t>.  Κέντρα που ελέγχουν παρόμοιες λειτουργίες συνήθως οργανώνονται σε περιοχές (λειτουργικές περιοχές).</a:t>
            </a:r>
          </a:p>
          <a:p>
            <a:r>
              <a:rPr lang="el-GR" sz="1600" dirty="0" smtClean="0"/>
              <a:t>Η έρευνα ποιες περιοχές του εγκεφάλου σχετίζονται με ποια λειτουργία έχει ξεκινήσει εκατοντάδες χρόνια πριν. Τότε βασιζόταν σε πληροφορίες που προέκυπταν από τυχαία περιστατικά (κάποιος τραυματίζεται σε κάποια περιοχή του εγκεφάλου, κάποιες λειτουργίες του οργανισμού του χάνονται, άρα βγαίνει το συμπέρασμα ότι η τραυματισμένη περιοχή σχετίζεται με αυτές τις λειτουργίες). Σήμερα η μελέτη του εγκεφάλου βασίζεται σε προηγμένες τεχνικές όπως η τομογραφία («σάρωση» – «</a:t>
            </a:r>
            <a:r>
              <a:rPr lang="el-GR" sz="1600" dirty="0" err="1" smtClean="0"/>
              <a:t>σκανάρισμα</a:t>
            </a:r>
            <a:r>
              <a:rPr lang="el-GR" sz="1600" dirty="0" smtClean="0"/>
              <a:t>» του εγκεφάλου).</a:t>
            </a:r>
          </a:p>
          <a:p>
            <a:r>
              <a:rPr lang="el-GR" sz="1600" dirty="0" smtClean="0"/>
              <a:t> O φλοιός των ημισφαιρίων χωρίζεται σε κινητικές, αισθητικές και συνειρμικές περιοχές.</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lide_25.jpg"/>
          <p:cNvPicPr>
            <a:picLocks noGrp="1" noChangeAspect="1"/>
          </p:cNvPicPr>
          <p:nvPr>
            <p:ph idx="1"/>
          </p:nvPr>
        </p:nvPicPr>
        <p:blipFill>
          <a:blip r:embed="rId2" cstate="print"/>
          <a:stretch>
            <a:fillRect/>
          </a:stretch>
        </p:blipFill>
        <p:spPr>
          <a:xfrm>
            <a:off x="395536" y="260648"/>
            <a:ext cx="8448938" cy="6336704"/>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Ανώτερες Πνευματικές Λειτουργίες</a:t>
            </a:r>
            <a:endParaRPr lang="el-GR" dirty="0"/>
          </a:p>
        </p:txBody>
      </p:sp>
      <p:sp>
        <p:nvSpPr>
          <p:cNvPr id="3" name="2 - Θέση περιεχομένου"/>
          <p:cNvSpPr>
            <a:spLocks noGrp="1"/>
          </p:cNvSpPr>
          <p:nvPr>
            <p:ph idx="1"/>
          </p:nvPr>
        </p:nvSpPr>
        <p:spPr/>
        <p:txBody>
          <a:bodyPr/>
          <a:lstStyle/>
          <a:p>
            <a:r>
              <a:rPr lang="el-GR" dirty="0" smtClean="0"/>
              <a:t>Μνήμη</a:t>
            </a:r>
          </a:p>
          <a:p>
            <a:r>
              <a:rPr lang="el-GR" dirty="0" smtClean="0"/>
              <a:t>Μάθηση</a:t>
            </a:r>
          </a:p>
          <a:p>
            <a:r>
              <a:rPr lang="el-GR" dirty="0" smtClean="0"/>
              <a:t>Συμπεριφορά </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Μνήμη</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Από τα αισθητήρια όργανα δεχόμαστε συνεχώς ερεθίσματα. Κάποιες από αυτές τις πληροφορίες ο εγκέφαλος τις αποθηκεύει , κάποιες άλλες όχι. Αυτές που αποθηκεύει μπορεί  αργότερα να τις ανακαλέσει. Η διαδικασία της μνήμης γίνεται σε δυο στάδια:</a:t>
            </a:r>
          </a:p>
          <a:p>
            <a:r>
              <a:rPr lang="el-GR" dirty="0" smtClean="0"/>
              <a:t>Αποθήκευση</a:t>
            </a:r>
          </a:p>
          <a:p>
            <a:r>
              <a:rPr lang="el-GR" dirty="0" smtClean="0"/>
              <a:t>Ανάκληση</a:t>
            </a:r>
          </a:p>
          <a:p>
            <a:endParaRPr lang="el-GR" dirty="0" smtClean="0"/>
          </a:p>
          <a:p>
            <a:r>
              <a:rPr lang="el-GR" dirty="0" smtClean="0"/>
              <a:t>Η μνήμη είναι απαραίτητη για όλες τις υπόλοιπες πνευματικές λειτουργίες , επίσης και για την μάθηση και την προσαρμογή της συμπεριφοράς. </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smtClean="0"/>
              <a:t>Βραχυπρόθεσμη - Μακροπρόθεσμη</a:t>
            </a:r>
            <a:endParaRPr lang="el-GR" sz="3600" dirty="0"/>
          </a:p>
        </p:txBody>
      </p:sp>
      <p:sp>
        <p:nvSpPr>
          <p:cNvPr id="3" name="2 - Θέση περιεχομένου"/>
          <p:cNvSpPr>
            <a:spLocks noGrp="1"/>
          </p:cNvSpPr>
          <p:nvPr>
            <p:ph idx="1"/>
          </p:nvPr>
        </p:nvSpPr>
        <p:spPr/>
        <p:txBody>
          <a:bodyPr>
            <a:normAutofit fontScale="62500" lnSpcReduction="20000"/>
          </a:bodyPr>
          <a:lstStyle/>
          <a:p>
            <a:r>
              <a:rPr lang="el-GR" dirty="0" smtClean="0"/>
              <a:t>Από τα αισθητήρια όργανα είπαμε ότι δεχόμαστε συνεχώς ερεθίσματα. Οποιαδήποτε στιγμή  ο εγκέφαλος δέχεται καταιγισμό από πληροφορίες για το γύρω μας περιβάλλον.  Ακούω ένα αυτοκίνητο που περνάει έξω </a:t>
            </a:r>
            <a:r>
              <a:rPr lang="el-GR" dirty="0" err="1" smtClean="0"/>
              <a:t>απο</a:t>
            </a:r>
            <a:r>
              <a:rPr lang="el-GR" dirty="0" smtClean="0"/>
              <a:t> το σπίτι, ακούω παιδάκια να παίζουν στην παιδική χαρά, ακούω την τηλεόραση από τους γείτονες, μυρίζω το φαγητό που μαγειρεύει η μητέρα μου στην κουζίνα του σπιτιού, κοιτάζω την οθόνη του υπολογιστή καθώς σερφάρω στα κοινωνικά δίκτυα.  Όλες αυτές οι πληροφορίες που μπαίνουν στον εγκέφαλο μας  διατηρούνται στον εγκέφαλο μας για μερικά λεπτά σαν βραχυπρόθεσμη μνήμη, παράλληλα ο εγκέφαλος τις αξιολογεί , σβήνει αυτές που αξιολογεί ως άχρηστες , ενώ αυτές που αξιολογεί ως χρήσιμες και σημαντικές τις αποθηκεύει σε κέντρα μνήμης σαν  μακροπρόθεσμη μνήμη.  Θα δημιουργηθούν νέες συνάψεις στον εγκέφαλο που θα συνδέουν τις αποθηκευμένες πληροφορίες με άλλα κέντρα του εγκεφάλου, άλλα κέντρα μνήμης ή κέντρα αισθήσεων. </a:t>
            </a:r>
          </a:p>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Ποιές βραχυπρόθεσμες μνήμες τελικά αποθηκεύονται σαν μακροπρόθεσμες? Πως και γιατί μια πληροφορία αποθηκεύεται στον εγκέφαλο μας ενώ μια άλλη διαγράφεται?</a:t>
            </a:r>
          </a:p>
          <a:p>
            <a:r>
              <a:rPr lang="el-GR" dirty="0" smtClean="0"/>
              <a:t>Οι πληροφορίες που αποθηκεύονται είναι αυτές που έχουν σχέση με την επιβίωση μας, επίσης, πληροφορίες που μας έκαναν εντύπωση αρνητική ή θετική, ή σχετίζονται με έντονο αρνητικό ή έντονο θετικό βίωμα. Επιπλέον αν επαναλαμβάνουμε κάτι πολλές φορές στο τέλος το αποστηθίζουμε. </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Μάθηση  - Είδη μάθησης</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Η </a:t>
            </a:r>
            <a:r>
              <a:rPr lang="el-GR" dirty="0" smtClean="0">
                <a:solidFill>
                  <a:srgbClr val="FF0000"/>
                </a:solidFill>
              </a:rPr>
              <a:t>μάθηση</a:t>
            </a:r>
            <a:r>
              <a:rPr lang="el-GR" dirty="0" smtClean="0"/>
              <a:t> είναι η διαδικασία απόκτησης καινούριας γνώσης ώστε να μπορούμε να ανταποκριθούμε σε αλλαγές του περιβάλλοντος μας. Οι τύποι μάθησης είναι η εξοικείωση, η συνειρμική μάθηση, η αντίληψη. </a:t>
            </a:r>
          </a:p>
          <a:p>
            <a:r>
              <a:rPr lang="el-GR" dirty="0" smtClean="0"/>
              <a:t>Η </a:t>
            </a:r>
            <a:r>
              <a:rPr lang="el-GR" dirty="0" smtClean="0">
                <a:solidFill>
                  <a:srgbClr val="FF0000"/>
                </a:solidFill>
              </a:rPr>
              <a:t>εξοικείωση</a:t>
            </a:r>
            <a:r>
              <a:rPr lang="el-GR" dirty="0" smtClean="0"/>
              <a:t> : συνηθίζουμε ένα ερέθισμα και δεν αντιδρούμε πια σε αυτό. Πχ. άνθρωποι που ζουν κοντά σε αεροδρόμιο στην αρχή , τις πρώτες μέρες ή εβδομάδες παραπονιούνται για τον θόρυβο που κάνουν τα αεροπλάνα, όμως μετά από μεγάλο χρονικό διάστημα τον συνηθίζουν τον θόρυβο και παύει να τους ενοχλεί.  </a:t>
            </a:r>
          </a:p>
          <a:p>
            <a:r>
              <a:rPr lang="el-GR" dirty="0" smtClean="0"/>
              <a:t>Η </a:t>
            </a:r>
            <a:r>
              <a:rPr lang="el-GR" dirty="0" smtClean="0">
                <a:solidFill>
                  <a:srgbClr val="FF0000"/>
                </a:solidFill>
              </a:rPr>
              <a:t>ευαισθητοποίηση</a:t>
            </a:r>
            <a:r>
              <a:rPr lang="el-GR" dirty="0" smtClean="0"/>
              <a:t>: όταν ένα επώδυνο ερέθισμα επαναλαμβάνεται διαρκώς τότε το αντιλαμβανόμαστε πιο ισχυρό απ </a:t>
            </a:r>
            <a:r>
              <a:rPr lang="el-GR" dirty="0" err="1" smtClean="0"/>
              <a:t>οτι</a:t>
            </a:r>
            <a:r>
              <a:rPr lang="el-GR" dirty="0" smtClean="0"/>
              <a:t> είναι στην πραγματικότητα. Παράδειγμα το «μαρτύριο της σταγόνας» </a:t>
            </a:r>
            <a:r>
              <a:rPr lang="el-GR" dirty="0" smtClean="0"/>
              <a:t>, ένα είδος βασανιστηρίου όπου </a:t>
            </a:r>
            <a:r>
              <a:rPr lang="el-GR" dirty="0" smtClean="0"/>
              <a:t>ρίχνουν μια σταγόνα νερό στο μέτωπο ενός ανθρώπου. Ο άνθρωπος μετά από μερικές μέρες τρελαίνεται.  </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987536"/>
          </a:xfrm>
        </p:spPr>
        <p:txBody>
          <a:bodyPr/>
          <a:lstStyle/>
          <a:p>
            <a:pPr algn="ctr"/>
            <a:r>
              <a:rPr lang="el-GR" dirty="0" smtClean="0"/>
              <a:t>Μάθηση  - Είδη μάθησης</a:t>
            </a:r>
            <a:endParaRPr lang="el-GR" dirty="0"/>
          </a:p>
        </p:txBody>
      </p:sp>
      <p:sp>
        <p:nvSpPr>
          <p:cNvPr id="3" name="2 - Θέση περιεχομένου"/>
          <p:cNvSpPr>
            <a:spLocks noGrp="1"/>
          </p:cNvSpPr>
          <p:nvPr>
            <p:ph idx="1"/>
          </p:nvPr>
        </p:nvSpPr>
        <p:spPr>
          <a:xfrm>
            <a:off x="457200" y="1500174"/>
            <a:ext cx="8229600" cy="5357826"/>
          </a:xfrm>
        </p:spPr>
        <p:txBody>
          <a:bodyPr>
            <a:normAutofit fontScale="70000" lnSpcReduction="20000"/>
          </a:bodyPr>
          <a:lstStyle/>
          <a:p>
            <a:r>
              <a:rPr lang="el-GR" dirty="0" smtClean="0"/>
              <a:t>Η </a:t>
            </a:r>
            <a:r>
              <a:rPr lang="el-GR" dirty="0" smtClean="0">
                <a:solidFill>
                  <a:srgbClr val="FF0000"/>
                </a:solidFill>
              </a:rPr>
              <a:t>συνειρμική </a:t>
            </a:r>
            <a:r>
              <a:rPr lang="el-GR" dirty="0" smtClean="0">
                <a:solidFill>
                  <a:srgbClr val="FF0000"/>
                </a:solidFill>
              </a:rPr>
              <a:t>μάθηση </a:t>
            </a:r>
            <a:r>
              <a:rPr lang="el-GR" dirty="0" smtClean="0"/>
              <a:t>είναι </a:t>
            </a:r>
            <a:r>
              <a:rPr lang="el-GR" dirty="0" smtClean="0"/>
              <a:t>όταν συνδέουμε ένα ερέθισμα </a:t>
            </a:r>
            <a:r>
              <a:rPr lang="el-GR" dirty="0" smtClean="0"/>
              <a:t>με </a:t>
            </a:r>
            <a:r>
              <a:rPr lang="el-GR" dirty="0" smtClean="0"/>
              <a:t>μια </a:t>
            </a:r>
            <a:r>
              <a:rPr lang="el-GR" dirty="0" smtClean="0"/>
              <a:t>πληροφορία, δηλαδή όταν συνδέουμε </a:t>
            </a:r>
            <a:r>
              <a:rPr lang="el-GR" dirty="0" smtClean="0"/>
              <a:t>δυο διαφορετικά ερεθίσματα άσχετα μεταξύ τους. Κλασσικό παράδειγμα συνειρμικής μάθησης είναι το </a:t>
            </a:r>
            <a:r>
              <a:rPr lang="el-GR" dirty="0" smtClean="0"/>
              <a:t>πείραμα </a:t>
            </a:r>
            <a:r>
              <a:rPr lang="el-GR" dirty="0" smtClean="0"/>
              <a:t>του </a:t>
            </a:r>
            <a:r>
              <a:rPr lang="el-GR" dirty="0" err="1" smtClean="0"/>
              <a:t>Παβλόφ</a:t>
            </a:r>
            <a:r>
              <a:rPr lang="el-GR" dirty="0" smtClean="0"/>
              <a:t>. </a:t>
            </a:r>
            <a:r>
              <a:rPr lang="el-GR" dirty="0" smtClean="0"/>
              <a:t>Ό</a:t>
            </a:r>
            <a:r>
              <a:rPr lang="el-GR" dirty="0" smtClean="0"/>
              <a:t>ταν τα σκυλιά βλέπουν το φαγητό τους </a:t>
            </a:r>
            <a:r>
              <a:rPr lang="el-GR" dirty="0" err="1" smtClean="0"/>
              <a:t>τους</a:t>
            </a:r>
            <a:r>
              <a:rPr lang="el-GR" dirty="0" smtClean="0"/>
              <a:t> τρέχουν τα σάλια. Όταν πριν σερβίρουμε το φαγητό των σκυλιών χτυπάμε ένα καμπανάκι τότε τα σκυλιά στο μυαλό τους μετά από μερικές φορές που θα επαναληφθεί αυτό το συμβάν θα συνδέσουν το ήχο από το καμπανάκι με το φαγητό. Αργότερα μετά από μερικές μέρες εάν χτυπήσουμε το καμπανάκι χωρίς να σερβίρουμε φαγητό , τα σκυλιά θα αρχίσουν να τους τρέχουν τα σάλια και θα ψάχνουν παντού για το φαγητό τους.      </a:t>
            </a:r>
          </a:p>
          <a:p>
            <a:r>
              <a:rPr lang="el-GR" dirty="0" smtClean="0"/>
              <a:t> Η </a:t>
            </a:r>
            <a:r>
              <a:rPr lang="el-GR" dirty="0" smtClean="0">
                <a:solidFill>
                  <a:srgbClr val="FF0000"/>
                </a:solidFill>
              </a:rPr>
              <a:t>αντίληψη</a:t>
            </a:r>
            <a:r>
              <a:rPr lang="el-GR" dirty="0" smtClean="0"/>
              <a:t>, </a:t>
            </a:r>
            <a:r>
              <a:rPr lang="el-GR" dirty="0" smtClean="0"/>
              <a:t>τέλος, αφορά τη δυνατότητα ανάκλησης από τη μνήμη </a:t>
            </a:r>
            <a:r>
              <a:rPr lang="el-GR" dirty="0" smtClean="0"/>
              <a:t>προηγούμενων </a:t>
            </a:r>
            <a:r>
              <a:rPr lang="el-GR" dirty="0" smtClean="0"/>
              <a:t>εμπειριών και τη χρήση τους για την επίλυση </a:t>
            </a:r>
            <a:r>
              <a:rPr lang="el-GR" dirty="0" smtClean="0"/>
              <a:t>προβλημάτων. Π.χ. ξέρω  να χρησιμοποιώ το μετρό στην Αθήνα. Εάν πάω στο Βερολίνο και πρέπει να χρησιμοποιήσω το μετρό για να πάω κάπου θα ανακαλέσω την εμπειρία μου από το μετρό της Αθήνας για να κινηθώ στο μετρό του Βερολίνου.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Συμπεριφορά </a:t>
            </a:r>
            <a:endParaRPr lang="el-GR" dirty="0"/>
          </a:p>
        </p:txBody>
      </p:sp>
      <p:sp>
        <p:nvSpPr>
          <p:cNvPr id="3" name="2 - Θέση περιεχομένου"/>
          <p:cNvSpPr>
            <a:spLocks noGrp="1"/>
          </p:cNvSpPr>
          <p:nvPr>
            <p:ph idx="1"/>
          </p:nvPr>
        </p:nvSpPr>
        <p:spPr>
          <a:xfrm>
            <a:off x="457200" y="1428736"/>
            <a:ext cx="8229600" cy="5286412"/>
          </a:xfrm>
        </p:spPr>
        <p:txBody>
          <a:bodyPr>
            <a:normAutofit fontScale="62500" lnSpcReduction="20000"/>
          </a:bodyPr>
          <a:lstStyle/>
          <a:p>
            <a:r>
              <a:rPr lang="el-GR" dirty="0" smtClean="0"/>
              <a:t>Δεν </a:t>
            </a:r>
            <a:r>
              <a:rPr lang="el-GR" dirty="0" smtClean="0"/>
              <a:t>έχει σχέση </a:t>
            </a:r>
            <a:r>
              <a:rPr lang="el-GR" dirty="0" smtClean="0"/>
              <a:t>με το αν </a:t>
            </a:r>
            <a:r>
              <a:rPr lang="el-GR" dirty="0" smtClean="0"/>
              <a:t>είμαι </a:t>
            </a:r>
            <a:r>
              <a:rPr lang="el-GR" dirty="0" smtClean="0"/>
              <a:t>καλό </a:t>
            </a:r>
            <a:r>
              <a:rPr lang="el-GR" dirty="0" smtClean="0"/>
              <a:t>παιδί </a:t>
            </a:r>
            <a:r>
              <a:rPr lang="el-GR" dirty="0" smtClean="0"/>
              <a:t>ή κακό </a:t>
            </a:r>
            <a:r>
              <a:rPr lang="el-GR" dirty="0" smtClean="0"/>
              <a:t>παιδί , καλός μαθητής ή κακός μαθητής , </a:t>
            </a:r>
            <a:r>
              <a:rPr lang="el-GR" dirty="0" smtClean="0"/>
              <a:t>αλλά  με το πώς αντιμετωπίζω διάφορες καταστάσεις, δηλαδή </a:t>
            </a:r>
            <a:r>
              <a:rPr lang="el-GR" dirty="0" smtClean="0"/>
              <a:t>με το πως αντιδρώ </a:t>
            </a:r>
            <a:r>
              <a:rPr lang="el-GR" dirty="0" smtClean="0"/>
              <a:t>στις αλλαγές του περιβάλλοντος</a:t>
            </a:r>
            <a:r>
              <a:rPr lang="el-GR" dirty="0" smtClean="0"/>
              <a:t>. Με λίγα λόγια πως αντιδρώ σε κά</a:t>
            </a:r>
            <a:r>
              <a:rPr lang="el-GR" dirty="0" smtClean="0"/>
              <a:t>θε στιγμή της </a:t>
            </a:r>
            <a:r>
              <a:rPr lang="el-GR" dirty="0" smtClean="0"/>
              <a:t>ζ</a:t>
            </a:r>
            <a:r>
              <a:rPr lang="el-GR" dirty="0" smtClean="0"/>
              <a:t>ωής μου. </a:t>
            </a:r>
          </a:p>
          <a:p>
            <a:r>
              <a:rPr lang="el-GR" dirty="0" smtClean="0"/>
              <a:t>Υπάρχει  </a:t>
            </a:r>
            <a:r>
              <a:rPr lang="el-GR" dirty="0" smtClean="0">
                <a:solidFill>
                  <a:srgbClr val="FF0000"/>
                </a:solidFill>
              </a:rPr>
              <a:t>γενετικά καθορισμένη </a:t>
            </a:r>
            <a:r>
              <a:rPr lang="el-GR" dirty="0" smtClean="0">
                <a:solidFill>
                  <a:srgbClr val="FF0000"/>
                </a:solidFill>
              </a:rPr>
              <a:t>συμπεριφορά</a:t>
            </a:r>
            <a:r>
              <a:rPr lang="el-GR" dirty="0" smtClean="0"/>
              <a:t>, </a:t>
            </a:r>
            <a:r>
              <a:rPr lang="el-GR" dirty="0" smtClean="0"/>
              <a:t>η οποία ορίζεται </a:t>
            </a:r>
            <a:r>
              <a:rPr lang="el-GR" dirty="0" smtClean="0"/>
              <a:t>από γενετικού παράγοντες</a:t>
            </a:r>
            <a:r>
              <a:rPr lang="el-GR" dirty="0" smtClean="0"/>
              <a:t>. Για παράδειγμα  οι αντανακλαστικές </a:t>
            </a:r>
            <a:r>
              <a:rPr lang="el-GR" dirty="0" smtClean="0"/>
              <a:t>εκφράσεις του προσώπου, </a:t>
            </a:r>
            <a:r>
              <a:rPr lang="el-GR" dirty="0" smtClean="0"/>
              <a:t>πως εκφράζουμε τον φόβο, τη χαρά</a:t>
            </a:r>
            <a:r>
              <a:rPr lang="el-GR" dirty="0" smtClean="0"/>
              <a:t>, </a:t>
            </a:r>
            <a:r>
              <a:rPr lang="el-GR" dirty="0" smtClean="0"/>
              <a:t>τη λύπη</a:t>
            </a:r>
            <a:r>
              <a:rPr lang="el-GR" dirty="0" smtClean="0"/>
              <a:t>, </a:t>
            </a:r>
            <a:r>
              <a:rPr lang="el-GR" dirty="0" smtClean="0"/>
              <a:t>την έκπληξη. Αυτές οι εκφράσεις είναι ίδιες και συναντ</a:t>
            </a:r>
            <a:r>
              <a:rPr lang="el-GR" dirty="0" smtClean="0"/>
              <a:t>ώ</a:t>
            </a:r>
            <a:r>
              <a:rPr lang="el-GR" dirty="0" smtClean="0"/>
              <a:t>νται </a:t>
            </a:r>
            <a:r>
              <a:rPr lang="el-GR" dirty="0" smtClean="0"/>
              <a:t>σ</a:t>
            </a:r>
            <a:r>
              <a:rPr lang="el-GR" dirty="0" smtClean="0"/>
              <a:t>ε όλους τους πολιτισμούς  του κόσμου και σε όλες τις χρονικές  περιόδους της ανθρωπότητας. </a:t>
            </a:r>
            <a:endParaRPr lang="el-GR" dirty="0" smtClean="0"/>
          </a:p>
          <a:p>
            <a:r>
              <a:rPr lang="el-GR" dirty="0" smtClean="0"/>
              <a:t>Υπάρχει </a:t>
            </a:r>
            <a:r>
              <a:rPr lang="el-GR" dirty="0" smtClean="0"/>
              <a:t>και </a:t>
            </a:r>
            <a:r>
              <a:rPr lang="el-GR" dirty="0" smtClean="0">
                <a:solidFill>
                  <a:srgbClr val="FF0000"/>
                </a:solidFill>
              </a:rPr>
              <a:t>επίκτητη συμπεριφορά </a:t>
            </a:r>
            <a:r>
              <a:rPr lang="el-GR" dirty="0" smtClean="0">
                <a:solidFill>
                  <a:srgbClr val="FF0000"/>
                </a:solidFill>
              </a:rPr>
              <a:t> </a:t>
            </a:r>
            <a:r>
              <a:rPr lang="el-GR" dirty="0" smtClean="0"/>
              <a:t>η οποία είναι </a:t>
            </a:r>
            <a:r>
              <a:rPr lang="el-GR" dirty="0" smtClean="0"/>
              <a:t>αποτέλεσμα της κοινωνίας, της εκπαίδευσης</a:t>
            </a:r>
            <a:r>
              <a:rPr lang="el-GR" dirty="0" smtClean="0"/>
              <a:t>, κλπ. Αυτή η συμπεριφορά είναι διαφορετική σε κάθε </a:t>
            </a:r>
            <a:r>
              <a:rPr lang="el-GR" dirty="0" smtClean="0"/>
              <a:t>ά</a:t>
            </a:r>
            <a:r>
              <a:rPr lang="el-GR" dirty="0" smtClean="0"/>
              <a:t>τομο και μπορεί να τροποποιηθεί. Για παράδειγμα η χειραψία, δε συναντάται σε όλους τους πολιτισμούς και σε κάθε χρονική περίοδο της ιστορίας.  Επίκτητη συμπεριφορά </a:t>
            </a:r>
            <a:r>
              <a:rPr lang="el-GR" dirty="0" smtClean="0"/>
              <a:t>αποκτάται με την εξοικείωση και την </a:t>
            </a:r>
            <a:r>
              <a:rPr lang="el-GR" dirty="0" smtClean="0"/>
              <a:t> ευαισθητοποίηση.  </a:t>
            </a:r>
            <a:endParaRPr lang="el-GR" dirty="0" smtClean="0"/>
          </a:p>
          <a:p>
            <a:r>
              <a:rPr lang="el-GR" dirty="0" smtClean="0"/>
              <a:t>Η  γενετικά καθορισμένη </a:t>
            </a:r>
            <a:r>
              <a:rPr lang="el-GR" dirty="0" smtClean="0"/>
              <a:t>συμπεριφορά  είναι ενστικτώδης </a:t>
            </a:r>
            <a:r>
              <a:rPr lang="el-GR" dirty="0" smtClean="0"/>
              <a:t>συμπεριφορά – </a:t>
            </a:r>
            <a:r>
              <a:rPr lang="el-GR" dirty="0" smtClean="0"/>
              <a:t>Η </a:t>
            </a:r>
            <a:r>
              <a:rPr lang="el-GR" dirty="0" smtClean="0"/>
              <a:t>επίκτητη συμπεριφορά </a:t>
            </a:r>
            <a:r>
              <a:rPr lang="el-GR" dirty="0" smtClean="0"/>
              <a:t>είναι συμπεριφορά </a:t>
            </a:r>
            <a:r>
              <a:rPr lang="el-GR" dirty="0" smtClean="0"/>
              <a:t>που τροποποιείται με τη μάθηση. </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Grafima - Egkefalos Ypnos.jpg"/>
          <p:cNvPicPr>
            <a:picLocks noGrp="1" noChangeAspect="1"/>
          </p:cNvPicPr>
          <p:nvPr>
            <p:ph idx="1"/>
          </p:nvPr>
        </p:nvPicPr>
        <p:blipFill>
          <a:blip r:embed="rId2" cstate="print"/>
          <a:stretch>
            <a:fillRect/>
          </a:stretch>
        </p:blipFill>
        <p:spPr>
          <a:xfrm>
            <a:off x="467544" y="404664"/>
            <a:ext cx="8158813" cy="6132481"/>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38138"/>
          </a:xfrm>
        </p:spPr>
        <p:txBody>
          <a:bodyPr>
            <a:noAutofit/>
          </a:bodyPr>
          <a:lstStyle/>
          <a:p>
            <a:r>
              <a:rPr lang="el-GR" sz="3600" i="1" dirty="0" smtClean="0">
                <a:solidFill>
                  <a:srgbClr val="FF0000"/>
                </a:solidFill>
              </a:rPr>
              <a:t>Η μνήμη δε βρίσκεται μόνο σε ένα σημείο στον εγκέφαλο … </a:t>
            </a:r>
            <a:endParaRPr lang="el-GR" sz="3600" i="1" dirty="0">
              <a:solidFill>
                <a:srgbClr val="FF0000"/>
              </a:solidFill>
            </a:endParaRPr>
          </a:p>
        </p:txBody>
      </p:sp>
      <p:pic>
        <p:nvPicPr>
          <p:cNvPr id="5" name="4 - Θέση περιεχομένου" descr="αρχείο λήψης.jpg"/>
          <p:cNvPicPr>
            <a:picLocks noGrp="1" noChangeAspect="1"/>
          </p:cNvPicPr>
          <p:nvPr>
            <p:ph idx="1"/>
          </p:nvPr>
        </p:nvPicPr>
        <p:blipFill>
          <a:blip r:embed="rId2" cstate="print"/>
          <a:stretch>
            <a:fillRect/>
          </a:stretch>
        </p:blipFill>
        <p:spPr>
          <a:xfrm>
            <a:off x="1563458" y="2000240"/>
            <a:ext cx="5550618" cy="3929089"/>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3" descr="C:\Users\Lab\Desktop\Brain lobes.jpg"/>
          <p:cNvPicPr>
            <a:picLocks noGrp="1" noChangeAspect="1" noChangeArrowheads="1"/>
          </p:cNvPicPr>
          <p:nvPr>
            <p:ph idx="1"/>
          </p:nvPr>
        </p:nvPicPr>
        <p:blipFill>
          <a:blip r:embed="rId2" cstate="print"/>
          <a:srcRect/>
          <a:stretch>
            <a:fillRect/>
          </a:stretch>
        </p:blipFill>
        <p:spPr bwMode="auto">
          <a:xfrm>
            <a:off x="928662" y="928670"/>
            <a:ext cx="7205544" cy="546270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slide_7.jpg"/>
          <p:cNvPicPr>
            <a:picLocks noGrp="1" noChangeAspect="1"/>
          </p:cNvPicPr>
          <p:nvPr>
            <p:ph idx="1"/>
          </p:nvPr>
        </p:nvPicPr>
        <p:blipFill>
          <a:blip r:embed="rId2" cstate="print"/>
          <a:stretch>
            <a:fillRect/>
          </a:stretch>
        </p:blipFill>
        <p:spPr>
          <a:xfrm>
            <a:off x="395536" y="262782"/>
            <a:ext cx="8352928" cy="626469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i="1" dirty="0" smtClean="0">
                <a:solidFill>
                  <a:srgbClr val="FF0000"/>
                </a:solidFill>
              </a:rPr>
              <a:t>… για μαθητές …</a:t>
            </a:r>
            <a:endParaRPr lang="el-GR" i="1" dirty="0">
              <a:solidFill>
                <a:srgbClr val="FF0000"/>
              </a:solidFill>
            </a:endParaRPr>
          </a:p>
        </p:txBody>
      </p:sp>
      <p:pic>
        <p:nvPicPr>
          <p:cNvPr id="6" name="5 - Θέση περιεχομένου" descr="symvoules-mnimis.jpg"/>
          <p:cNvPicPr>
            <a:picLocks noGrp="1" noChangeAspect="1"/>
          </p:cNvPicPr>
          <p:nvPr>
            <p:ph idx="1"/>
          </p:nvPr>
        </p:nvPicPr>
        <p:blipFill>
          <a:blip r:embed="rId2" cstate="print"/>
          <a:stretch>
            <a:fillRect/>
          </a:stretch>
        </p:blipFill>
        <p:spPr>
          <a:xfrm>
            <a:off x="1907704" y="836712"/>
            <a:ext cx="5256583" cy="583264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slide_8.jpg"/>
          <p:cNvPicPr>
            <a:picLocks noGrp="1" noChangeAspect="1"/>
          </p:cNvPicPr>
          <p:nvPr>
            <p:ph idx="1"/>
          </p:nvPr>
        </p:nvPicPr>
        <p:blipFill>
          <a:blip r:embed="rId2" cstate="print"/>
          <a:stretch>
            <a:fillRect/>
          </a:stretch>
        </p:blipFill>
        <p:spPr>
          <a:xfrm>
            <a:off x="395536" y="260648"/>
            <a:ext cx="8460432" cy="6345324"/>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5448"/>
            <a:ext cx="8229600" cy="773222"/>
          </a:xfrm>
        </p:spPr>
        <p:txBody>
          <a:bodyPr>
            <a:normAutofit/>
          </a:bodyPr>
          <a:lstStyle/>
          <a:p>
            <a:pPr algn="ctr"/>
            <a:r>
              <a:rPr lang="el-GR" sz="2400" dirty="0" smtClean="0"/>
              <a:t>Ο πετυχημένος τρόπος να μελετώ τα μαθήματα μου</a:t>
            </a:r>
            <a:endParaRPr lang="el-GR" sz="2400" dirty="0"/>
          </a:p>
        </p:txBody>
      </p:sp>
      <p:pic>
        <p:nvPicPr>
          <p:cNvPr id="4" name="3 - Θέση περιεχομένου" descr="george.jpg"/>
          <p:cNvPicPr>
            <a:picLocks noGrp="1" noChangeAspect="1"/>
          </p:cNvPicPr>
          <p:nvPr>
            <p:ph idx="1"/>
          </p:nvPr>
        </p:nvPicPr>
        <p:blipFill>
          <a:blip r:embed="rId2" cstate="print"/>
          <a:stretch>
            <a:fillRect/>
          </a:stretch>
        </p:blipFill>
        <p:spPr>
          <a:xfrm>
            <a:off x="571505" y="857232"/>
            <a:ext cx="8001023" cy="6000767"/>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6-638.jpg"/>
          <p:cNvPicPr>
            <a:picLocks noGrp="1" noChangeAspect="1"/>
          </p:cNvPicPr>
          <p:nvPr>
            <p:ph idx="1"/>
          </p:nvPr>
        </p:nvPicPr>
        <p:blipFill>
          <a:blip r:embed="rId2" cstate="print"/>
          <a:stretch>
            <a:fillRect/>
          </a:stretch>
        </p:blipFill>
        <p:spPr>
          <a:xfrm>
            <a:off x="1" y="0"/>
            <a:ext cx="9144000" cy="6865166"/>
          </a:xfrm>
        </p:spPr>
      </p:pic>
      <p:sp>
        <p:nvSpPr>
          <p:cNvPr id="5" name="4 - Ορθογώνιο"/>
          <p:cNvSpPr/>
          <p:nvPr/>
        </p:nvSpPr>
        <p:spPr>
          <a:xfrm>
            <a:off x="2627784" y="6309320"/>
            <a:ext cx="3456384"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lide_14.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effective_learning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Κινητικές περιοχές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sz="1800" dirty="0" smtClean="0"/>
              <a:t>Οι κινητικές περιοχές  ελέγχουν τους σκελετικούς μύες και τις εκούσιες κινήσεις των μελών του σώματος μας.  Από αυτές τις περιοχές ξεκινούν οι νευρικές ώσεις που δίνουν εντολή στους σωματικούς μύες να συσταλούν. Οι κινητικές περιοχές είναι μαζεμένες σε μια λωρίδα του μετωπιαίου λοβού , αυτή η λωρίδα είναι δίπλα στην κεντρική σχισμή. Κάθε περιοχή αυτής της λωρίδας ελέγχει την κίνηση διαφορετικών μελών του σώματος μας. Η περιοχή λίγο πιο πάνω από τον κροταφικό λοβό ελέγχει την κατάποση,  η περιοχή λίγο πιο πάνω από την προηγούμενη ελέγχει τις γκριμάτσες του προσώπου , η πιο πάνω περιοχή ελέγχει τις κινήσεις του κορμού και των χεριών, </a:t>
            </a:r>
            <a:r>
              <a:rPr lang="el-GR" sz="1800" dirty="0" err="1" smtClean="0"/>
              <a:t>κ.λ.π</a:t>
            </a:r>
            <a:r>
              <a:rPr lang="el-GR" sz="1800" dirty="0" smtClean="0"/>
              <a:t>. Οι κινήσεις της κνήμης και του πέλματος ελέγχονται από μια περιοχή στο εσωτερικό τμήμα του μετωπιαίου λοβού, κοντά στο μεσολόβιο.  </a:t>
            </a:r>
          </a:p>
          <a:p>
            <a:r>
              <a:rPr lang="el-GR" sz="1800" dirty="0" smtClean="0"/>
              <a:t>Οι κινητικές περιοχές του δεξιού ημισφαιρίου ελέγχουν τις κινήσεις του αριστερού  τμήματος του σώματος , οι κινητικές περιοχές του αριστερού ημισφαιρίου ελέγχουν τις κινήσεις του δεξιού τμήματος του σώματος. Αυτή η χιαστί αντιστοίχιση είναι κάτι που συναντάται συχνά στον ανθρώπινο οργανισμό. </a:t>
            </a:r>
          </a:p>
          <a:p>
            <a:r>
              <a:rPr lang="el-GR" sz="1800" dirty="0" smtClean="0"/>
              <a:t>Η απεικόνιση ποια περιοχή του φλοιού ελέγχει ποια κίνηση υπάρχει στις εικόνες του σχολικού βιβλίου 9.14 , 9.15</a:t>
            </a:r>
            <a:r>
              <a:rPr lang="el-GR" sz="1800" baseline="30000" dirty="0" smtClean="0"/>
              <a:t>α</a:t>
            </a:r>
            <a:r>
              <a:rPr lang="el-GR" sz="1800" dirty="0" smtClean="0"/>
              <a:t>. Στην εικόνα 9.15</a:t>
            </a:r>
            <a:r>
              <a:rPr lang="el-GR" sz="1800" baseline="30000" dirty="0" smtClean="0"/>
              <a:t>α</a:t>
            </a:r>
            <a:r>
              <a:rPr lang="el-GR" sz="1800" dirty="0" smtClean="0"/>
              <a:t> απεικονίζεται μια κάθετη τομή του δεξιού  ημισφαιρίου στο ύψος της κεντρικής σχισμής.  </a:t>
            </a:r>
            <a:endParaRPr lang="el-GR"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smtClean="0"/>
              <a:t>Αισθητικές περιοχές </a:t>
            </a:r>
            <a:endParaRPr lang="el-GR" sz="3600" dirty="0"/>
          </a:p>
        </p:txBody>
      </p:sp>
      <p:sp>
        <p:nvSpPr>
          <p:cNvPr id="3" name="2 - Θέση περιεχομένου"/>
          <p:cNvSpPr>
            <a:spLocks noGrp="1"/>
          </p:cNvSpPr>
          <p:nvPr>
            <p:ph idx="1"/>
          </p:nvPr>
        </p:nvSpPr>
        <p:spPr>
          <a:xfrm>
            <a:off x="500034" y="1500150"/>
            <a:ext cx="8229600" cy="5357850"/>
          </a:xfrm>
        </p:spPr>
        <p:txBody>
          <a:bodyPr>
            <a:normAutofit lnSpcReduction="10000"/>
          </a:bodyPr>
          <a:lstStyle/>
          <a:p>
            <a:pPr>
              <a:buNone/>
            </a:pPr>
            <a:r>
              <a:rPr lang="el-GR" sz="1800" dirty="0" smtClean="0"/>
              <a:t>Σε αυτές καταλήγουν οι νευρικές ώσεις που προέρχονται από την περιφέρεια του σώματος και μεταφέρονται από αισθητικούς νευρώνες. Οι νευρικές ώσεις από συγκεκριμένα σημεία του σώματος καταλήγουν σε συγκεκριμένα σημεία του εγκεφάλου. </a:t>
            </a:r>
          </a:p>
          <a:p>
            <a:pPr>
              <a:buNone/>
            </a:pPr>
            <a:r>
              <a:rPr lang="el-GR" sz="1800" dirty="0" smtClean="0"/>
              <a:t>Έχουμε γενικές αισθήσεις και ειδικές αισθήσεις.  Οι γενικές αισθήσεις είναι ο πόνος, η αφή , η πίεση, η αίσθηση της ζέστης , η αίσθηση του κρύου, δηλαδή αισθήσεις που αντιλαμβανόμαστε από όλο το δέρμα μας και από το εσωτερικό του σώματος μας , τα εσωτερικά μας όργανα, τους μύες μας </a:t>
            </a:r>
            <a:r>
              <a:rPr lang="el-GR" sz="1800" dirty="0" err="1" smtClean="0"/>
              <a:t>κ.λ.π</a:t>
            </a:r>
            <a:r>
              <a:rPr lang="el-GR" sz="1800" dirty="0" smtClean="0"/>
              <a:t>. . Οι ειδικές αισθήσεις είναι η όραση, η γεύση , η ακοή, η όσφρηση, δηλαδή αισθήσεις που τις αντιλαμβανόμαστε μέσω ειδικών </a:t>
            </a:r>
            <a:r>
              <a:rPr lang="el-GR" sz="1800" dirty="0" err="1" smtClean="0"/>
              <a:t>υποδεκτικών</a:t>
            </a:r>
            <a:r>
              <a:rPr lang="el-GR" sz="1800" dirty="0" smtClean="0"/>
              <a:t> οργάνων. Το </a:t>
            </a:r>
            <a:r>
              <a:rPr lang="el-GR" sz="1800" dirty="0" err="1" smtClean="0"/>
              <a:t>υποδεκτικό</a:t>
            </a:r>
            <a:r>
              <a:rPr lang="el-GR" sz="1800" dirty="0" smtClean="0"/>
              <a:t> όργανο της όρασης είναι το μάτι, της όσφρησης είναι ο οσφρητικός βλεννογόνος στη μύτη, της ακοής το αυτί, της γεύσης οι αισθητικοί κάλυκες της γλώσσας. </a:t>
            </a:r>
          </a:p>
          <a:p>
            <a:pPr>
              <a:buNone/>
            </a:pPr>
            <a:r>
              <a:rPr lang="el-GR" sz="1800" dirty="0" smtClean="0"/>
              <a:t>Η περιοχή στην οποία φθάνουν οι νευρικές ώσεις των γενικών αισθήσεων είναι μια λωρίδα (όπως και στην περιοχή που είναι υπεύθυνη για τις  κινήσεις), αυτή η λωρίδα εκτείνεται και στα δύο ημισφαίρια και βρίσκεται στο μπροστινό τμήμα του βρεγματικού λοβού, στα όρια της κεντρικής σχισμής.   Στην εικόνα του βιβλίου 9.15β φαίνεται αυτή η περιοχή . Όπως και με τις κινήσεις στις περιοχές του δεξιού ημισφαιρίου φθάνουν νευρικές ώσεις από την αριστερή πλευρά του σώματος, ενώ στις περιοχές του αριστερού ημισφαιρίου φθάνουν νευρικές ώσεις από τη δεξιά πλευρά του σώματος.                                                                  </a:t>
            </a:r>
            <a:endParaRPr lang="el-G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4800" dirty="0" smtClean="0"/>
              <a:t>Αισθητικές περιοχές </a:t>
            </a:r>
            <a:endParaRPr lang="el-GR" dirty="0"/>
          </a:p>
        </p:txBody>
      </p:sp>
      <p:sp>
        <p:nvSpPr>
          <p:cNvPr id="3" name="2 - Θέση περιεχομένου"/>
          <p:cNvSpPr>
            <a:spLocks noGrp="1"/>
          </p:cNvSpPr>
          <p:nvPr>
            <p:ph idx="1"/>
          </p:nvPr>
        </p:nvSpPr>
        <p:spPr/>
        <p:txBody>
          <a:bodyPr>
            <a:normAutofit lnSpcReduction="10000"/>
          </a:bodyPr>
          <a:lstStyle/>
          <a:p>
            <a:r>
              <a:rPr lang="el-GR" sz="1800" dirty="0" smtClean="0"/>
              <a:t>Οι νευρικές ώσεις που ξεκινούν από τη γλώσσα και τα ούλα καταλήγουν στην περιοχή των γενικών αισθήσεων που βρίσκεται πολύ κοντά στον κροταφικό λοβό, ενώ νευρικές ώσεις που ξεκινούν από τον κορμό φθάνουν στην περιοχή των γενικών αισθήσεων που βρίσκεται στην κορυφή του κεφαλιού, </a:t>
            </a:r>
            <a:r>
              <a:rPr lang="el-GR" sz="1800" dirty="0" err="1" smtClean="0"/>
              <a:t>κ.ο.κ</a:t>
            </a:r>
            <a:r>
              <a:rPr lang="el-GR" sz="1800" dirty="0" smtClean="0"/>
              <a:t>. Από τα πέλματα και τα γεννητικά όργανα οι νευρικές ώσεις φθάνουν στην περιοχή των γενικών αισθήσεων που βρίσκεται στο εσωτερικό τμήμα των ημισφαιρίων  λίγο πιο πάνω από το μεσολόβιο.</a:t>
            </a:r>
          </a:p>
          <a:p>
            <a:r>
              <a:rPr lang="el-GR" sz="1800" dirty="0" smtClean="0"/>
              <a:t>Μια νευρική ώση που ξεκινά από την αριστερή πατούσα θα μεταφερθεί στην </a:t>
            </a:r>
            <a:r>
              <a:rPr lang="el-GR" sz="1800" dirty="0" err="1" smtClean="0"/>
              <a:t>οσφυική</a:t>
            </a:r>
            <a:r>
              <a:rPr lang="el-GR" sz="1800" dirty="0" smtClean="0"/>
              <a:t> περιοχή του νωτιαίου μυελού , θα προχωρήσει προς το στέλεχος του εγκεφάλου,  μετά προς τον υποθάλαμο και τον θάλαμο  και τέλος θα καταλήξει στην περιοχή των γενικών αισθήσεων του δεξιού φλοιού και συγκεκριμένα σε μια περιοχή λίγο πιο πάνω από το μεσολόβιο. Όλη αυτή η διαδρομή που περιγράψαμε αποτελεί μια αισθητική οδό. </a:t>
            </a:r>
          </a:p>
          <a:p>
            <a:r>
              <a:rPr lang="el-GR" sz="1800" dirty="0" smtClean="0"/>
              <a:t>Πως θα μπορούσαμε να περιγράψουμε μια αισθητική οδό που ξεκινά από την δεξιά παλάμη?</a:t>
            </a:r>
          </a:p>
          <a:p>
            <a:r>
              <a:rPr lang="el-GR" sz="1800" dirty="0" smtClean="0"/>
              <a:t>-------------------------------------------------------------------------------------------------- ------- --</a:t>
            </a:r>
            <a:endParaRPr lang="el-GR"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200" dirty="0" smtClean="0"/>
              <a:t>Ειδικές αισθήσεις</a:t>
            </a:r>
            <a:endParaRPr lang="el-GR" sz="3200" dirty="0"/>
          </a:p>
        </p:txBody>
      </p:sp>
      <p:sp>
        <p:nvSpPr>
          <p:cNvPr id="3" name="2 - Θέση περιεχομένου"/>
          <p:cNvSpPr>
            <a:spLocks noGrp="1"/>
          </p:cNvSpPr>
          <p:nvPr>
            <p:ph idx="1"/>
          </p:nvPr>
        </p:nvSpPr>
        <p:spPr/>
        <p:txBody>
          <a:bodyPr>
            <a:normAutofit lnSpcReduction="10000"/>
          </a:bodyPr>
          <a:lstStyle/>
          <a:p>
            <a:r>
              <a:rPr lang="el-GR" sz="1800" dirty="0" smtClean="0"/>
              <a:t>Στον ινιακό λοβό βρίσκεται το κέντρο της όρασης </a:t>
            </a:r>
          </a:p>
          <a:p>
            <a:r>
              <a:rPr lang="el-GR" sz="1800" dirty="0" smtClean="0"/>
              <a:t>Στον κροταφικό λοβό βρίσκεται το κέντρο της ακοής (ένα κέντρο ακοής στον δεξιό και ένα κέντρο ακοής στον αριστερό λοβό – εκεί καταλήγουν οι νευρικές ώσεις από το δεξί αυτί και το αριστερό αυτί αντίστοιχα.)  Στον κροταφικό λοβό βρίσκεται και το κέντρο της όσφρησης. </a:t>
            </a:r>
          </a:p>
          <a:p>
            <a:r>
              <a:rPr lang="el-GR" sz="1800" dirty="0" smtClean="0"/>
              <a:t>Στον βρεγματικό λοβό βρίσκεται το κέντρο της γεύσης  (εικόνα του βιβλίου  9.14 και πίνακας 9.2). </a:t>
            </a:r>
          </a:p>
          <a:p>
            <a:r>
              <a:rPr lang="el-GR" sz="1800" dirty="0" smtClean="0"/>
              <a:t>Τριγύρω από  τα κέντρα των ειδικών αισθήσεων υπάρχουν κέντρα μνήμης όπου αποθηκεύονται οι αναμνήσεις που σχετίζονται με αυτές τις αισθήσεις. </a:t>
            </a:r>
          </a:p>
          <a:p>
            <a:r>
              <a:rPr lang="el-GR" sz="1800" dirty="0" smtClean="0"/>
              <a:t>Τα κέντρα μνήμης που σχετίζονται με τις αισθήσεις μας συνδέονται και επικοινωνούν μεταξύ τους , έτσι π.χ. ένας ήχος όποτε τον ακούμε μας αναδύει την ανάμνηση π.χ. μιας ωραίας εικόνας ή μιας τραυματικής εμπειρίας και μπορεί να νοιώσουμε και τα ανάλογα συναισθήματα όποτε ακούμε αυτόν τον ήχο. </a:t>
            </a:r>
          </a:p>
          <a:p>
            <a:r>
              <a:rPr lang="el-GR" sz="1800" dirty="0" smtClean="0"/>
              <a:t>Συνειρμικές περιοχές και ιδίως κέντρα μνήμης υπάρχουν και δίπλα στις περιοχές των γενικών αισθήσεων και δίπλα στις κινητικές περιοχές . </a:t>
            </a:r>
          </a:p>
          <a:p>
            <a:pPr>
              <a:buNone/>
            </a:pPr>
            <a:r>
              <a:rPr lang="el-GR" dirty="0" smtClean="0"/>
              <a:t> </a:t>
            </a:r>
            <a:endParaRPr lang="el-GR" sz="1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dirty="0" smtClean="0"/>
              <a:t>Συνειρμικές περιοχές</a:t>
            </a:r>
            <a:endParaRPr lang="el-GR" sz="2800" dirty="0"/>
          </a:p>
        </p:txBody>
      </p:sp>
      <p:sp>
        <p:nvSpPr>
          <p:cNvPr id="3" name="2 - Θέση περιεχομένου"/>
          <p:cNvSpPr>
            <a:spLocks noGrp="1"/>
          </p:cNvSpPr>
          <p:nvPr>
            <p:ph idx="1"/>
          </p:nvPr>
        </p:nvSpPr>
        <p:spPr>
          <a:xfrm>
            <a:off x="642910" y="1643026"/>
            <a:ext cx="8229600" cy="5214974"/>
          </a:xfrm>
        </p:spPr>
        <p:txBody>
          <a:bodyPr/>
          <a:lstStyle/>
          <a:p>
            <a:r>
              <a:rPr lang="el-GR" sz="1800" dirty="0" smtClean="0"/>
              <a:t>Καταλαμβάνουν περισσότερο από το 50% της επιφάνειας του εγκεφαλικού φλοιού</a:t>
            </a:r>
            <a:r>
              <a:rPr lang="el-GR" dirty="0" smtClean="0"/>
              <a:t>. </a:t>
            </a:r>
            <a:r>
              <a:rPr lang="el-GR" sz="1800" dirty="0" smtClean="0"/>
              <a:t>Σχετίζονται με τις ανώτερες και πιο σύνθετες εγκεφαλικές λειτουργίες όπως η μνήμη, η ικανότητα μαθηματικών υπολογισμών, η έκφραση μέσω της ομιλίας, η συνείδηση, τα συναισθήματα, η προσωπικότητα.  </a:t>
            </a:r>
          </a:p>
          <a:p>
            <a:r>
              <a:rPr lang="el-GR" sz="1800" dirty="0" smtClean="0"/>
              <a:t>Μόνο στον άνθρωπο το 50% του εγκεφάλου του καταλαμβάνεται από συνειρμικές περιοχές. Όσο πιο πολλές συνειρμικές περιοχές έχει ένας οργανισμός τόσο πιο πολύπλοκη η διανοητική του ικανότητα.  Ο άνθρωπος έχει περισσότερες συνειρμικές περιοχές από όλα τα θηλαστικά. </a:t>
            </a:r>
            <a:endParaRPr lang="el-GR"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Διάφορες λειτουργίες και η κατανομή τους στον εγκέφαλο</a:t>
            </a:r>
            <a:endParaRPr lang="el-GR" sz="2400" dirty="0"/>
          </a:p>
        </p:txBody>
      </p:sp>
      <p:pic>
        <p:nvPicPr>
          <p:cNvPr id="4" name="3 - Θέση περιεχομένου" descr="brain-functions.jpg"/>
          <p:cNvPicPr>
            <a:picLocks noGrp="1" noChangeAspect="1"/>
          </p:cNvPicPr>
          <p:nvPr>
            <p:ph idx="1"/>
          </p:nvPr>
        </p:nvPicPr>
        <p:blipFill>
          <a:blip r:embed="rId2" cstate="print"/>
          <a:stretch>
            <a:fillRect/>
          </a:stretch>
        </p:blipFill>
        <p:spPr>
          <a:xfrm>
            <a:off x="1214414" y="1428736"/>
            <a:ext cx="6709229" cy="5252368"/>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Λειτουργική μονάδα">
  <a:themeElements>
    <a:clrScheme name="Λειτουργική μονάδα">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Λειτουργική μονάδα">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Λειτουργική μονάδ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3497</TotalTime>
  <Words>2214</Words>
  <PresentationFormat>Προβολή στην οθόνη (4:3)</PresentationFormat>
  <Paragraphs>80</Paragraphs>
  <Slides>36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Λειτουργική μονάδα</vt:lpstr>
      <vt:lpstr>ΛΕΙΤΟΥΡΓΙΚΕΣ ΠΕΡΙΟΧΕΣ ΤΟΥ ΕΓΚΕΦΑΛΟΥ – ΣΤΕΛΕΧΟΣ – ΠΑΡΕΓΚΕΦΑΛΙΔΑ </vt:lpstr>
      <vt:lpstr>ΛΕΙΤΟΥΡΓΙΚΕΣ ΠΕΡΙΟΧΕΣ ΤΟΥ ΕΓΚΕΦΑΛΟΥ</vt:lpstr>
      <vt:lpstr>Διαφάνεια 3</vt:lpstr>
      <vt:lpstr>Κινητικές περιοχές</vt:lpstr>
      <vt:lpstr>Αισθητικές περιοχές </vt:lpstr>
      <vt:lpstr>Αισθητικές περιοχές </vt:lpstr>
      <vt:lpstr>Ειδικές αισθήσεις</vt:lpstr>
      <vt:lpstr>Συνειρμικές περιοχές</vt:lpstr>
      <vt:lpstr>Διάφορες λειτουργίες και η κατανομή τους στον εγκέφαλο</vt:lpstr>
      <vt:lpstr>Άσκηση - Προσπαθήστε να πείτε το χρώμα:</vt:lpstr>
      <vt:lpstr>Το στέλεχος του εγκεφάλου</vt:lpstr>
      <vt:lpstr>Το στέλεχος του εγκεφάλου</vt:lpstr>
      <vt:lpstr>Διαφάνεια 13</vt:lpstr>
      <vt:lpstr>Λειτουργίες του στελέχους</vt:lpstr>
      <vt:lpstr>Διαφάνεια 15</vt:lpstr>
      <vt:lpstr>Διαφάνεια 16</vt:lpstr>
      <vt:lpstr>Παρεγκεφαλίδα </vt:lpstr>
      <vt:lpstr>Παρεγκεφαλίδα</vt:lpstr>
      <vt:lpstr>Λειτουργίες της παρεγκεφαλίδας</vt:lpstr>
      <vt:lpstr>Διαφάνεια 20</vt:lpstr>
      <vt:lpstr>Ανώτερες Πνευματικές Λειτουργίες</vt:lpstr>
      <vt:lpstr>Μνήμη</vt:lpstr>
      <vt:lpstr>Βραχυπρόθεσμη - Μακροπρόθεσμη</vt:lpstr>
      <vt:lpstr>Διαφάνεια 24</vt:lpstr>
      <vt:lpstr>Μάθηση  - Είδη μάθησης</vt:lpstr>
      <vt:lpstr>Μάθηση  - Είδη μάθησης</vt:lpstr>
      <vt:lpstr>Συμπεριφορά </vt:lpstr>
      <vt:lpstr>Διαφάνεια 28</vt:lpstr>
      <vt:lpstr>Η μνήμη δε βρίσκεται μόνο σε ένα σημείο στον εγκέφαλο … </vt:lpstr>
      <vt:lpstr>Διαφάνεια 30</vt:lpstr>
      <vt:lpstr>… για μαθητές …</vt:lpstr>
      <vt:lpstr>Διαφάνεια 32</vt:lpstr>
      <vt:lpstr>Ο πετυχημένος τρόπος να μελετώ τα μαθήματα μου</vt:lpstr>
      <vt:lpstr>Διαφάνεια 34</vt:lpstr>
      <vt:lpstr>Διαφάνεια 35</vt:lpstr>
      <vt:lpstr>Διαφάνεια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ΛΕΙΤΟΥΡΓΙΚΕΣ ΠΕΡΙΟΧΕΣ ΤΟΥ ΕΓΚΕΦΑΛΟΥ – ΣΤΕΛΕΧΟΣ – ΠΑΡΕΓΚΕΦΑΛΙΔΑ</dc:title>
  <dc:creator>user</dc:creator>
  <cp:lastModifiedBy>Χρήστης των Windows</cp:lastModifiedBy>
  <cp:revision>111</cp:revision>
  <dcterms:created xsi:type="dcterms:W3CDTF">2020-05-31T13:20:59Z</dcterms:created>
  <dcterms:modified xsi:type="dcterms:W3CDTF">2021-04-12T19:58:10Z</dcterms:modified>
</cp:coreProperties>
</file>