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54"/>
  </p:notesMasterIdLst>
  <p:sldIdLst>
    <p:sldId id="256" r:id="rId2"/>
    <p:sldId id="257" r:id="rId3"/>
    <p:sldId id="258" r:id="rId4"/>
    <p:sldId id="259" r:id="rId5"/>
    <p:sldId id="267" r:id="rId6"/>
    <p:sldId id="260" r:id="rId7"/>
    <p:sldId id="261" r:id="rId8"/>
    <p:sldId id="262" r:id="rId9"/>
    <p:sldId id="263" r:id="rId10"/>
    <p:sldId id="264" r:id="rId11"/>
    <p:sldId id="266"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8" r:id="rId31"/>
    <p:sldId id="285" r:id="rId32"/>
    <p:sldId id="286" r:id="rId33"/>
    <p:sldId id="287" r:id="rId34"/>
    <p:sldId id="297" r:id="rId35"/>
    <p:sldId id="301" r:id="rId36"/>
    <p:sldId id="304" r:id="rId37"/>
    <p:sldId id="307" r:id="rId38"/>
    <p:sldId id="306" r:id="rId39"/>
    <p:sldId id="305" r:id="rId40"/>
    <p:sldId id="302" r:id="rId41"/>
    <p:sldId id="300" r:id="rId42"/>
    <p:sldId id="303" r:id="rId43"/>
    <p:sldId id="298" r:id="rId44"/>
    <p:sldId id="299" r:id="rId45"/>
    <p:sldId id="289" r:id="rId46"/>
    <p:sldId id="290" r:id="rId47"/>
    <p:sldId id="293" r:id="rId48"/>
    <p:sldId id="291" r:id="rId49"/>
    <p:sldId id="292" r:id="rId50"/>
    <p:sldId id="294" r:id="rId51"/>
    <p:sldId id="295" r:id="rId52"/>
    <p:sldId id="296"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B025D-CAD8-4B30-8BA9-754B6E74A34E}" type="datetimeFigureOut">
              <a:rPr lang="el-GR" smtClean="0"/>
              <a:pPr/>
              <a:t>10/5/2021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A8CE7-2FA7-4076-8E23-5E9879A5E00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0AA8CE7-2FA7-4076-8E23-5E9879A5E009}"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10/5/2021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77inUTx0Ql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vimeo.com/22599763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ΟΙΚΟΛΟΓΙΑ </a:t>
            </a:r>
            <a:endParaRPr lang="el-GR" dirty="0"/>
          </a:p>
        </p:txBody>
      </p:sp>
      <p:sp>
        <p:nvSpPr>
          <p:cNvPr id="3" name="2 - Υπότιτλος"/>
          <p:cNvSpPr>
            <a:spLocks noGrp="1"/>
          </p:cNvSpPr>
          <p:nvPr>
            <p:ph type="subTitle" idx="1"/>
          </p:nvPr>
        </p:nvSpPr>
        <p:spPr/>
        <p:txBody>
          <a:bodyPr/>
          <a:lstStyle/>
          <a:p>
            <a:r>
              <a:rPr lang="el-GR" dirty="0" smtClean="0"/>
              <a:t>2</a:t>
            </a:r>
            <a:r>
              <a:rPr lang="el-GR" baseline="30000" dirty="0" smtClean="0"/>
              <a:t>ο</a:t>
            </a:r>
            <a:r>
              <a:rPr lang="el-GR" dirty="0" smtClean="0"/>
              <a:t> ΚΕΦΑΛΑΙΟ Γ ΛΥΚΕΙΟΥ ΓΕΝΙΚΗΣ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ροή της ενέργειας στο οικοσύστημα</a:t>
            </a:r>
          </a:p>
        </p:txBody>
      </p:sp>
      <p:sp>
        <p:nvSpPr>
          <p:cNvPr id="3" name="2 - Θέση περιεχομένου"/>
          <p:cNvSpPr>
            <a:spLocks noGrp="1"/>
          </p:cNvSpPr>
          <p:nvPr>
            <p:ph idx="1"/>
          </p:nvPr>
        </p:nvSpPr>
        <p:spPr/>
        <p:txBody>
          <a:bodyPr>
            <a:normAutofit/>
          </a:bodyPr>
          <a:lstStyle/>
          <a:p>
            <a:r>
              <a:rPr lang="el-GR" sz="2800" dirty="0" err="1" smtClean="0"/>
              <a:t>Αυτότροφο</a:t>
            </a:r>
            <a:r>
              <a:rPr lang="el-GR" sz="2800" dirty="0" smtClean="0"/>
              <a:t> οικοσύστημα: Η ενέργεια μπαίνει στο οικοσύστημα από τον ήλιο, δεσμεύεται από τους παραγωγούς, καταναλώνεται από τους καταναλωτές, </a:t>
            </a:r>
            <a:r>
              <a:rPr lang="el-GR" sz="2800" dirty="0" err="1" smtClean="0"/>
              <a:t>αποικοδομείται</a:t>
            </a:r>
            <a:r>
              <a:rPr lang="el-GR" sz="2800" dirty="0" smtClean="0"/>
              <a:t> από τους αποικοδομητές (πχ μια λίμνη, ένα δάσος, ένα λιβάδι κλπ)</a:t>
            </a:r>
          </a:p>
          <a:p>
            <a:r>
              <a:rPr lang="el-GR" sz="2800" dirty="0" err="1" smtClean="0"/>
              <a:t>Ετερότροφο</a:t>
            </a:r>
            <a:r>
              <a:rPr lang="el-GR" sz="2800" dirty="0" smtClean="0"/>
              <a:t> οικοσύστημα: η ενέργεια μπαίνει στο οικοσύστημα από άλλες πηγές όχι από τον ήλιο (πχ. Μια πόλη, η άβυσσος των ωκεανών, μια σπηλιά)</a:t>
            </a:r>
            <a:endParaRPr lang="el-G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Σε ένα οικοσύστημα  η ενέργεια θα πρέπει να εισάγεται είτε από τον ήλιο (σαν ηλιακή ενέργεια) , είτε με άλλες μορφές (χημική ενέργεια στα </a:t>
            </a:r>
            <a:r>
              <a:rPr lang="el-GR" dirty="0" err="1" smtClean="0"/>
              <a:t>ετερότροφα</a:t>
            </a:r>
            <a:r>
              <a:rPr lang="el-GR" dirty="0" smtClean="0"/>
              <a:t> οικοσυστήματα). Στα </a:t>
            </a:r>
            <a:r>
              <a:rPr lang="el-GR" dirty="0" err="1" smtClean="0"/>
              <a:t>αυτότροφα</a:t>
            </a:r>
            <a:r>
              <a:rPr lang="el-GR" dirty="0" smtClean="0"/>
              <a:t> οικοσυστήματα η ενέργεια δεσμεύεται από τους παραγωγούς. Μετά, θα πρέπει να δεσμεύεται και να </a:t>
            </a:r>
            <a:r>
              <a:rPr lang="el-GR" dirty="0" err="1" smtClean="0"/>
              <a:t>διανείμεται</a:t>
            </a:r>
            <a:r>
              <a:rPr lang="el-GR" dirty="0" smtClean="0"/>
              <a:t> σε όλους τους οργανισμούς μέσω των τροφικών σχέσεων.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Δυο </a:t>
            </a:r>
            <a:r>
              <a:rPr lang="el-GR" dirty="0" err="1" smtClean="0"/>
              <a:t>βασικοι</a:t>
            </a:r>
            <a:r>
              <a:rPr lang="el-GR" dirty="0" smtClean="0"/>
              <a:t> </a:t>
            </a:r>
            <a:r>
              <a:rPr lang="el-GR" dirty="0" err="1" smtClean="0"/>
              <a:t>κανονεσ</a:t>
            </a:r>
            <a:r>
              <a:rPr lang="el-GR" dirty="0" smtClean="0"/>
              <a:t> </a:t>
            </a:r>
            <a:r>
              <a:rPr lang="el-GR" dirty="0" smtClean="0"/>
              <a:t>που </a:t>
            </a:r>
            <a:r>
              <a:rPr lang="el-GR" dirty="0" err="1" smtClean="0"/>
              <a:t>χαρακτηριζουν</a:t>
            </a:r>
            <a:r>
              <a:rPr lang="el-GR" dirty="0" smtClean="0"/>
              <a:t> </a:t>
            </a:r>
            <a:r>
              <a:rPr lang="el-GR" dirty="0" smtClean="0"/>
              <a:t>τα οικοσυστήματα</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b="1" dirty="0" smtClean="0"/>
              <a:t>Ισορροπία</a:t>
            </a:r>
          </a:p>
          <a:p>
            <a:r>
              <a:rPr lang="el-GR" dirty="0" smtClean="0"/>
              <a:t>Τα οικοσυστήματα χαρακτηρίζονται από την τάση να διατηρούν σε ισορροπία τις σχέσεις που αναπτύσσονται μεταξύ των διάφορων βιοτικών και αβιοτικών παραγόντων τους. Η ισορροπία  αυτή είναι δυναμική και όταν  διαταράσσεται  ενεργοποιούνται οι μηχανισμοί  αυτορρύθμισης που διαθέτει κάθε οικοσύστημα και επανέρχεται  η ισορροπία. Η νέα κατάσταση του οικοσυστήματος δεν είναι πάντα ίδια με την προηγούμενη κατάσταση.</a:t>
            </a:r>
          </a:p>
          <a:p>
            <a:r>
              <a:rPr lang="el-GR" b="1" dirty="0" smtClean="0"/>
              <a:t>Ποικιλότητα</a:t>
            </a:r>
          </a:p>
          <a:p>
            <a:r>
              <a:rPr lang="el-GR" dirty="0" smtClean="0"/>
              <a:t>Όσο μεγαλύτερη ποικιλότητα έχει ένα οικοσύστημα, όσο πιο πολλά διαφορετικά είδη  οργανισμών υπάρχουν σε ένα οικοσύστημα τόσο πιο ισορροπημένο είναι.  Τα οικοσυστήματα με μεγαλύτερη ποικιλότητα παρουσιάζουν και μεγαλύτερη ποικιλία σχέσεων μεταξύ των βιοτικών παραγόντων τους. Έτσι, όποτε μια μεταβολή διαταράσσει την ισορροπία τους, υπάρχουν αρκετοί διαθέσιμοι μηχανισμοί αυτορρύθμισης που την αποκαθιστούν.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t>Η ΡΟΗ ΤΗΣ ΕΝΕΡΓΕΙΑΣ ΣΤΑ ΟΙΚΟΣΥΣΤΗΜΑΤΑ</a:t>
            </a:r>
            <a:endParaRPr lang="el-GR" sz="3200" dirty="0"/>
          </a:p>
        </p:txBody>
      </p:sp>
      <p:sp>
        <p:nvSpPr>
          <p:cNvPr id="3" name="2 - Θέση περιεχομένου"/>
          <p:cNvSpPr>
            <a:spLocks noGrp="1"/>
          </p:cNvSpPr>
          <p:nvPr>
            <p:ph idx="1"/>
          </p:nvPr>
        </p:nvSpPr>
        <p:spPr/>
        <p:txBody>
          <a:bodyPr>
            <a:normAutofit/>
          </a:bodyPr>
          <a:lstStyle/>
          <a:p>
            <a:r>
              <a:rPr lang="el-GR" sz="2400" dirty="0" smtClean="0"/>
              <a:t>Η τροφή προσφέρει χημικά στοιχεία και ενέργεια στον οργανισμό που την καταναλώνει. Κάθε οργανισμός μπορεί να χρησιμοποιηθεί σαν τροφή για κάποιον άλλο ή άλλους οργανισμούς. Η ενέργεια που περιέχει ένας οργανισμός που τρώγεται πηγαίνει στον οργανισμό που τον τρώει.   </a:t>
            </a:r>
            <a:endParaRPr lang="el-GR" sz="2400" dirty="0"/>
          </a:p>
        </p:txBody>
      </p:sp>
      <p:pic>
        <p:nvPicPr>
          <p:cNvPr id="4" name="Picture 2" descr="C:\Users\user\Desktop\ΣΧΟΛΕΙΟ 2018-2019\bblogcuu_d1_besin_zinciri_02.jpg"/>
          <p:cNvPicPr>
            <a:picLocks noChangeAspect="1" noChangeArrowheads="1"/>
          </p:cNvPicPr>
          <p:nvPr/>
        </p:nvPicPr>
        <p:blipFill>
          <a:blip r:embed="rId2"/>
          <a:srcRect/>
          <a:stretch>
            <a:fillRect/>
          </a:stretch>
        </p:blipFill>
        <p:spPr bwMode="auto">
          <a:xfrm>
            <a:off x="2428860" y="3543289"/>
            <a:ext cx="4214842" cy="31611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600" dirty="0" smtClean="0"/>
              <a:t>Τροφικές αλυσίδες και τροφικά πλέγματα</a:t>
            </a:r>
            <a:endParaRPr lang="el-GR" sz="3600" dirty="0"/>
          </a:p>
        </p:txBody>
      </p:sp>
      <p:sp>
        <p:nvSpPr>
          <p:cNvPr id="3" name="2 - Θέση περιεχομένου"/>
          <p:cNvSpPr>
            <a:spLocks noGrp="1"/>
          </p:cNvSpPr>
          <p:nvPr>
            <p:ph idx="1"/>
          </p:nvPr>
        </p:nvSpPr>
        <p:spPr/>
        <p:txBody>
          <a:bodyPr>
            <a:normAutofit/>
          </a:bodyPr>
          <a:lstStyle/>
          <a:p>
            <a:r>
              <a:rPr lang="el-GR" sz="2000" dirty="0" smtClean="0"/>
              <a:t>Σε ένα δάσος (δασώδες οικοσύστημα) οι πεταλούδες τρώνε νέκταρ λουλουδιών, τα σπουργίτια τρώνε πεταλούδες, τα φίδια τρώνε σπουργίτια, οι αλεπούδες τρώνε σπουργίτια, οι κουκουβάγιες τρώνε αλεπούδες. </a:t>
            </a:r>
          </a:p>
          <a:p>
            <a:r>
              <a:rPr lang="el-GR" sz="2000" dirty="0" smtClean="0"/>
              <a:t>Αυτή τη σχέση μπορούμε να την παραστήσουμε με σχεδιάγραμμα που δείχνει τη ροή της ενέργειας από τον έναν οργανισμό στον άλλο. Κάθε τροφική αλυσίδα ξεκινά με τον παραγωγό και τελειώνει με τον κορυφαίο καταναλωτή.</a:t>
            </a:r>
          </a:p>
          <a:p>
            <a:r>
              <a:rPr lang="el-GR" sz="2000" dirty="0" smtClean="0"/>
              <a:t>Άνθη       πεταλούδα      σπουργίτι     φίδι       αλεπού        κουκουβάγια</a:t>
            </a:r>
          </a:p>
          <a:p>
            <a:r>
              <a:rPr lang="el-GR" sz="2000" dirty="0" smtClean="0"/>
              <a:t>Ένα φίδι μπορεί να τρώει και ποντίκια, μια αλεπού μπορεί να τρώει και καρπούς, μια κουκουβάγια μπορεί να τρώει ποντίκια και σπουργίτια, κοκ. </a:t>
            </a:r>
            <a:r>
              <a:rPr lang="el-GR" sz="2000" dirty="0" err="1" smtClean="0"/>
              <a:t>Αρα</a:t>
            </a:r>
            <a:r>
              <a:rPr lang="el-GR" sz="2000" dirty="0" smtClean="0"/>
              <a:t> , σε ένα οικοσύστημα  οι τροφικές σχέσεις μεταξύ των οργανισμών είναι περισσότερο πολύπλοκες και είναι πιο σωστό να μη μιλάμε για απλές τροφικές αλυσίδες, αλλά για τροφικά πλέγματα.  </a:t>
            </a:r>
          </a:p>
        </p:txBody>
      </p:sp>
      <p:cxnSp>
        <p:nvCxnSpPr>
          <p:cNvPr id="15" name="14 - Ευθύγραμμο βέλος σύνδεσης"/>
          <p:cNvCxnSpPr/>
          <p:nvPr/>
        </p:nvCxnSpPr>
        <p:spPr>
          <a:xfrm>
            <a:off x="1357290" y="3714752"/>
            <a:ext cx="357190" cy="1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6215074" y="3714752"/>
            <a:ext cx="357190" cy="1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2928926" y="3714752"/>
            <a:ext cx="357190" cy="1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4214810" y="3714752"/>
            <a:ext cx="357190" cy="1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5000628" y="3714752"/>
            <a:ext cx="357190" cy="1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600" dirty="0" smtClean="0"/>
              <a:t>Τροφικές πυραμίδες και τροφικά επίπεδα</a:t>
            </a:r>
            <a:endParaRPr lang="el-GR" sz="3600" dirty="0"/>
          </a:p>
        </p:txBody>
      </p:sp>
      <p:sp>
        <p:nvSpPr>
          <p:cNvPr id="3" name="2 - Θέση περιεχομένου"/>
          <p:cNvSpPr>
            <a:spLocks noGrp="1"/>
          </p:cNvSpPr>
          <p:nvPr>
            <p:ph idx="1"/>
          </p:nvPr>
        </p:nvSpPr>
        <p:spPr/>
        <p:txBody>
          <a:bodyPr>
            <a:normAutofit fontScale="85000" lnSpcReduction="20000"/>
          </a:bodyPr>
          <a:lstStyle/>
          <a:p>
            <a:r>
              <a:rPr lang="el-GR" dirty="0" smtClean="0"/>
              <a:t>Οι τροφικές πυραμίδες αποτελούν απεικονίσεις των ποσοτικών σχέσεων που υπάρχουν μεταξύ των οργανισμών ενός οικοσυστήματος. Μια τροφική πυραμίδα αποτελείται από τροφικά επίπεδα (επάλληλα ορθογώνια), σε καθένα από τα οποία περιλαμβάνονται όλοι οι οργανισμοί που τρέφονται απέχοντας «ίδιο αριθμό βημάτων» από τον ήλιο. </a:t>
            </a:r>
          </a:p>
          <a:p>
            <a:r>
              <a:rPr lang="el-GR" dirty="0" smtClean="0"/>
              <a:t>Το κατώτερο επίπεδο κάθε πυραμίδας είναι το επίπεδο των παραγωγών. Το αμέσως πιο πάνω είναι το επίπεδο των καταναλωτών 1</a:t>
            </a:r>
            <a:r>
              <a:rPr lang="el-GR" baseline="30000" dirty="0" smtClean="0"/>
              <a:t>ης</a:t>
            </a:r>
            <a:r>
              <a:rPr lang="el-GR" dirty="0" smtClean="0"/>
              <a:t> τάξης, το αμέσως πιο πάνω είναι το επίπεδο των καταναλωτών 2</a:t>
            </a:r>
            <a:r>
              <a:rPr lang="el-GR" baseline="30000" dirty="0" smtClean="0"/>
              <a:t>ης</a:t>
            </a:r>
            <a:r>
              <a:rPr lang="el-GR" dirty="0" smtClean="0"/>
              <a:t> τάξης, ακολουθεί το επίπεδο 3</a:t>
            </a:r>
            <a:r>
              <a:rPr lang="el-GR" baseline="30000" dirty="0" smtClean="0"/>
              <a:t>ης</a:t>
            </a:r>
            <a:r>
              <a:rPr lang="el-GR" dirty="0" smtClean="0"/>
              <a:t> τάξης </a:t>
            </a:r>
            <a:r>
              <a:rPr lang="el-GR" dirty="0" err="1" smtClean="0"/>
              <a:t>κ.λ.π</a:t>
            </a:r>
            <a:r>
              <a:rPr lang="el-GR" dirty="0" smtClean="0"/>
              <a:t>.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user\Desktop\ΣΧΟΛΕΙΟ 2018-2019\img2_22.jpg"/>
          <p:cNvPicPr>
            <a:picLocks noGrp="1" noChangeAspect="1" noChangeArrowheads="1"/>
          </p:cNvPicPr>
          <p:nvPr>
            <p:ph idx="1"/>
          </p:nvPr>
        </p:nvPicPr>
        <p:blipFill>
          <a:blip r:embed="rId2"/>
          <a:stretch>
            <a:fillRect/>
          </a:stretch>
        </p:blipFill>
        <p:spPr bwMode="auto">
          <a:xfrm>
            <a:off x="3062287" y="2259806"/>
            <a:ext cx="3171825" cy="31146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sz="2800" dirty="0" smtClean="0"/>
              <a:t> </a:t>
            </a:r>
            <a:r>
              <a:rPr lang="el-GR" sz="2400" dirty="0" smtClean="0"/>
              <a:t>Στις πυραμίδες  ενέργειας, βιομάζας ή πληθυσμού από το ένα επίπεδο στο άλλο περνάει μόνο το 10% της βιομάζας, ενέργειας ή πληθυσμού. Οι απώλειες οφείλονται στο εξής:</a:t>
            </a:r>
          </a:p>
          <a:p>
            <a:r>
              <a:rPr lang="el-GR" sz="2400" dirty="0" smtClean="0"/>
              <a:t>Ένα μέρος της χημικής ενέργειας μετατρέπεται με την κυτταρική αναπνοή σε μη αξιοποιήσιμες μορφές ενέργειας (π.χ. θερμότητα).</a:t>
            </a:r>
          </a:p>
          <a:p>
            <a:r>
              <a:rPr lang="el-GR" sz="2400" dirty="0" smtClean="0"/>
              <a:t>Δεν τρώγονται όλοι οι οργανισμοί.</a:t>
            </a:r>
          </a:p>
          <a:p>
            <a:r>
              <a:rPr lang="el-GR" sz="2400" dirty="0" smtClean="0"/>
              <a:t>Ορισμένοι οργανισμοί πεθαίνουν.</a:t>
            </a:r>
          </a:p>
          <a:p>
            <a:r>
              <a:rPr lang="el-GR" sz="2400" dirty="0" smtClean="0"/>
              <a:t>Ένα μέρος της οργανικής ύλης αποβάλλεται με τα κόπρανα, τα οποία </a:t>
            </a:r>
            <a:r>
              <a:rPr lang="el-GR" sz="2400" dirty="0" err="1" smtClean="0"/>
              <a:t>αποικοδομούνται</a:t>
            </a:r>
            <a:r>
              <a:rPr lang="el-GR" sz="2400" dirty="0" smtClean="0"/>
              <a:t>.</a:t>
            </a:r>
          </a:p>
          <a:p>
            <a:pPr>
              <a:buNone/>
            </a:pPr>
            <a:r>
              <a:rPr lang="el-GR" sz="2400" dirty="0" smtClean="0"/>
              <a:t/>
            </a:r>
            <a:br>
              <a:rPr lang="el-GR" sz="2400" dirty="0" smtClean="0"/>
            </a:br>
            <a:r>
              <a:rPr lang="el-GR" sz="2400" dirty="0" smtClean="0"/>
              <a:t> </a:t>
            </a:r>
            <a:endParaRPr lang="el-G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12648" y="1600200"/>
            <a:ext cx="8531352" cy="2400304"/>
          </a:xfrm>
        </p:spPr>
        <p:txBody>
          <a:bodyPr>
            <a:normAutofit/>
          </a:bodyPr>
          <a:lstStyle/>
          <a:p>
            <a:r>
              <a:rPr lang="el-GR" sz="2000" dirty="0" smtClean="0"/>
              <a:t>Εξαίρεση:  Όταν σε ένα οικοσύστημα υπάρχουν παρασιτικές τροφικές σχέσεις, ο πληθυσμός των ανώτερων επιπέδων γίνεται ολοένα μεγαλύτερος από τον πληθυσμό των κατώτερων. Αν, για παράδειγμα, μια βελανιδιά, που μπορεί να θεωρηθεί ως ένα οικοσύστημα, φιλοξενεί 1.000 κάμπιες, σε καθεμία από τις οποίες παρασιτούν 100 πρωτόζωα, η τροφική πυραμίδα του πληθυσμού θα έχει τη μορφή:</a:t>
            </a:r>
          </a:p>
          <a:p>
            <a:endParaRPr lang="el-GR" sz="2000" dirty="0" smtClean="0"/>
          </a:p>
          <a:p>
            <a:endParaRPr lang="el-GR" sz="2000" dirty="0"/>
          </a:p>
        </p:txBody>
      </p:sp>
      <p:pic>
        <p:nvPicPr>
          <p:cNvPr id="8" name="Picture 2" descr="C:\Users\user\Desktop\ΣΧΟΛΕΙΟ 2018-2019\img2_10.jpg"/>
          <p:cNvPicPr>
            <a:picLocks noChangeAspect="1" noChangeArrowheads="1"/>
          </p:cNvPicPr>
          <p:nvPr/>
        </p:nvPicPr>
        <p:blipFill>
          <a:blip r:embed="rId2"/>
          <a:srcRect/>
          <a:stretch>
            <a:fillRect/>
          </a:stretch>
        </p:blipFill>
        <p:spPr bwMode="auto">
          <a:xfrm>
            <a:off x="2928926" y="4000504"/>
            <a:ext cx="3632567" cy="20272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194576" cy="933472"/>
          </a:xfrm>
        </p:spPr>
        <p:txBody>
          <a:bodyPr>
            <a:normAutofit fontScale="90000"/>
          </a:bodyPr>
          <a:lstStyle/>
          <a:p>
            <a:pPr algn="ctr"/>
            <a:r>
              <a:rPr lang="el-GR" b="1" dirty="0" smtClean="0"/>
              <a:t/>
            </a:r>
            <a:br>
              <a:rPr lang="el-GR" b="1" dirty="0" smtClean="0"/>
            </a:br>
            <a:r>
              <a:rPr lang="el-GR" b="1" dirty="0" smtClean="0"/>
              <a:t/>
            </a:r>
            <a:br>
              <a:rPr lang="el-GR" b="1" dirty="0" smtClean="0"/>
            </a:br>
            <a:r>
              <a:rPr lang="el-GR" sz="4000" dirty="0" smtClean="0"/>
              <a:t> ΒΙΟΓΕΩΧΗΜΙΚΟΙ ΚΥΚΛΟΙ</a:t>
            </a:r>
            <a:r>
              <a:rPr lang="el-GR" b="1" dirty="0" smtClean="0"/>
              <a:t/>
            </a:r>
            <a:br>
              <a:rPr lang="el-GR" b="1"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sz="2400" dirty="0" smtClean="0"/>
              <a:t>Καθημερινά από τον Ήλιο έρχεται στη Γη άφθονη ενέργεια. Αυτή η ενέργεια αξιοποιείται από τα φυτά. </a:t>
            </a:r>
          </a:p>
          <a:p>
            <a:r>
              <a:rPr lang="el-GR" sz="2400" dirty="0" smtClean="0"/>
              <a:t>Όμως, η ύλη που βρίσκεται πάνω στη Γη είναι σταθερή σε ποσότητα και ποιότητα, εμπλουτίζεται πολύ λίγο από ύλη που έρχεται από το διάστημα με τους μετεωρίτες. Άρα, θα πρέπει να ανακυκλώνεται. </a:t>
            </a:r>
          </a:p>
          <a:p>
            <a:r>
              <a:rPr lang="el-GR" sz="2400" dirty="0" smtClean="0"/>
              <a:t>Κάθε άτομο </a:t>
            </a:r>
            <a:r>
              <a:rPr lang="pt-BR" sz="2400" dirty="0" smtClean="0"/>
              <a:t>(C, H, O, N, S, P</a:t>
            </a:r>
            <a:r>
              <a:rPr lang="el-GR" sz="2400" dirty="0" smtClean="0"/>
              <a:t> ή όποιο άλλο είδος ατόμου συναντάται στους ζωντανούς οργανισμούς) ξεκινάει σαν συστατικό ενός ανόργανου μορίου , μπαίνει στις τροφικές αλυσίδες, περνάει από τον ένα οργανισμό στον άλλο,  φτάνει στους αποικοδομητές και μετατρέπεται σε ανόργανο στοιχείο ή τμήμα ανόργανου μορίου.   </a:t>
            </a:r>
          </a:p>
          <a:p>
            <a:r>
              <a:rPr lang="el-GR" sz="2400" dirty="0" smtClean="0"/>
              <a:t>Αποικοδομητές = μετατρέπουν οργανικά μόρια σε ανόργανα.</a:t>
            </a:r>
          </a:p>
          <a:p>
            <a:r>
              <a:rPr lang="el-GR" sz="2400" dirty="0" smtClean="0"/>
              <a:t>Οι επαναλαμβανόμενες κυκλικές πορείες των χημικών στοιχείων στα οικοσυστήματα χαρακτηρίζονται ως </a:t>
            </a:r>
            <a:r>
              <a:rPr lang="el-GR" sz="2400" dirty="0" err="1" smtClean="0"/>
              <a:t>βιογεωχημικοί</a:t>
            </a:r>
            <a:r>
              <a:rPr lang="el-GR" sz="2400" dirty="0" smtClean="0"/>
              <a:t> κύκλοι, διότι διεκπεραιώνονται με τη συμμετοχή βιολογικών, γεωλογικών και χημικών διαδικασιών.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ΤΙ ΕΙΝΑΙ ΟΙΚΟΛΟΓΙΑ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Οικολογία είναι η </a:t>
            </a:r>
            <a:r>
              <a:rPr lang="el-GR" b="1" i="1" dirty="0" smtClean="0"/>
              <a:t>επιστήμη</a:t>
            </a:r>
            <a:r>
              <a:rPr lang="el-GR" dirty="0" smtClean="0"/>
              <a:t> που μελετά τις σχέσεις των οργανισμών —και φυσικά του ανθρώπου— με:</a:t>
            </a:r>
          </a:p>
          <a:p>
            <a:r>
              <a:rPr lang="el-GR" dirty="0" smtClean="0"/>
              <a:t>τους </a:t>
            </a:r>
            <a:r>
              <a:rPr lang="el-GR" b="1" i="1" dirty="0" smtClean="0"/>
              <a:t>αβιοτικούς παράγοντες</a:t>
            </a:r>
            <a:r>
              <a:rPr lang="el-GR" dirty="0" smtClean="0"/>
              <a:t> του περιβάλλοντός τους, δηλαδή το κλίμα (υγρασία, θερμοκρασία, ηλιοφάνεια), τη διαθεσιμότητα θρεπτικών στοιχείων, τη σύσταση του εδάφους, την </a:t>
            </a:r>
            <a:r>
              <a:rPr lang="el-GR" dirty="0" err="1" smtClean="0"/>
              <a:t>αλατότητα</a:t>
            </a:r>
            <a:r>
              <a:rPr lang="el-GR" dirty="0" smtClean="0"/>
              <a:t> του νερού κ.ά. (δηλαδή όλα τα άψυχα στοιχεία και παράγοντες που μας περιβάλλουν)</a:t>
            </a:r>
          </a:p>
          <a:p>
            <a:r>
              <a:rPr lang="el-GR" dirty="0" smtClean="0"/>
              <a:t>τους άλλους οργανισμούς που ανήκουν στο ίδιο ή σε διαφορετικό είδος από αυτούς (δηλαδή όλα τα έμψυχα στοιχεία που μας περιβάλλουν).</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smtClean="0"/>
              <a:t/>
            </a:r>
            <a:br>
              <a:rPr lang="el-GR" b="1" dirty="0" smtClean="0"/>
            </a:br>
            <a:r>
              <a:rPr lang="el-GR" sz="4000" dirty="0" smtClean="0"/>
              <a:t> Ο </a:t>
            </a:r>
            <a:r>
              <a:rPr lang="el-GR" sz="4000" dirty="0" err="1" smtClean="0"/>
              <a:t>κύκλοσ</a:t>
            </a:r>
            <a:r>
              <a:rPr lang="el-GR" sz="4000" dirty="0" smtClean="0"/>
              <a:t> </a:t>
            </a:r>
            <a:r>
              <a:rPr lang="el-GR" sz="4000" dirty="0" smtClean="0"/>
              <a:t>του άνθρακα</a:t>
            </a:r>
            <a:br>
              <a:rPr lang="el-GR" sz="4000"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2000" dirty="0" smtClean="0"/>
              <a:t>Όλες οι οργανικές ενώσεις και όλα τα βιολογικά </a:t>
            </a:r>
            <a:r>
              <a:rPr lang="el-GR" sz="2000" dirty="0" err="1" smtClean="0"/>
              <a:t>μακρομόρια</a:t>
            </a:r>
            <a:r>
              <a:rPr lang="el-GR" sz="2000" dirty="0" smtClean="0"/>
              <a:t> (</a:t>
            </a:r>
            <a:r>
              <a:rPr lang="el-GR" sz="2000" dirty="0" err="1" smtClean="0"/>
              <a:t>πρωτείνες</a:t>
            </a:r>
            <a:r>
              <a:rPr lang="el-GR" sz="2000" dirty="0" smtClean="0"/>
              <a:t>, το γενετικό υλικό, υδατάνθρακες κλπ) περιέχουν άνθρακα.</a:t>
            </a:r>
          </a:p>
          <a:p>
            <a:r>
              <a:rPr lang="el-GR" sz="2000" dirty="0" smtClean="0"/>
              <a:t>Σε μια τυχαία τροφική αλυσίδα: ένα άτομο </a:t>
            </a:r>
            <a:r>
              <a:rPr lang="en-US" sz="2000" dirty="0" smtClean="0"/>
              <a:t>CO</a:t>
            </a:r>
            <a:r>
              <a:rPr lang="en-US" sz="2000" baseline="-25000" dirty="0" smtClean="0"/>
              <a:t>2</a:t>
            </a:r>
            <a:r>
              <a:rPr lang="en-US" sz="2000" dirty="0" smtClean="0"/>
              <a:t> </a:t>
            </a:r>
            <a:r>
              <a:rPr lang="el-GR" sz="2000" dirty="0" smtClean="0"/>
              <a:t>δεσμεύεται από μια βελανιδιά   σε ένα μόριο γλυκόζης. Το φύλλο της βελανιδιάς το τρώει μια κάμπια. Την κάμπια την τρώει ένας κότσυφας. Τον κότσυφα τον τρώει ένα γεράκι. Το γεράκι γεννάει αυγά, τα αυγά τα τρώει ένα φίδι . Το φίδι το πατάει μια κατσίκα. </a:t>
            </a:r>
          </a:p>
          <a:p>
            <a:r>
              <a:rPr lang="el-GR" sz="2000" dirty="0" smtClean="0"/>
              <a:t>Το μόριο </a:t>
            </a:r>
            <a:r>
              <a:rPr lang="en-US" sz="2000" dirty="0" smtClean="0"/>
              <a:t>CO</a:t>
            </a:r>
            <a:r>
              <a:rPr lang="en-US" sz="2000" baseline="-25000" dirty="0" smtClean="0"/>
              <a:t>2</a:t>
            </a:r>
            <a:r>
              <a:rPr lang="en-US" sz="2000" dirty="0" smtClean="0"/>
              <a:t> </a:t>
            </a:r>
            <a:r>
              <a:rPr lang="el-GR" sz="2000" dirty="0" smtClean="0"/>
              <a:t>που δεσμεύτηκε από την βελανιδιά μέσω της φωτοσύνθεσης, μπορεί να ακολουθήσει αυτήν την αλυσίδα μέχρι το φίδι και να ενσωματωθεί μέσω της τροφής από τον έναν οργανισμό στον άλλο, ή μπορεί να αποβληθεί από κάποιον οργανισμό με τη μορφή κάποιας απορριμματικής ουσίας (πχ ουρία, κόπρανα, τρίχες, φτερά, ή πτώματα).</a:t>
            </a:r>
          </a:p>
          <a:p>
            <a:endParaRPr lang="el-GR" sz="2000" dirty="0" smtClean="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000" dirty="0" smtClean="0"/>
              <a:t>O άνθρακας εισέρχεται στα οικοσυστήματα με τη μορφή του διοξειδίου του άνθρακα, το οποίο βρίσκεται στην ατμόσφαιρα.</a:t>
            </a:r>
          </a:p>
          <a:p>
            <a:r>
              <a:rPr lang="el-GR" sz="2000" dirty="0" smtClean="0"/>
              <a:t>Όλοι οι οργανισμοί αναπνέουν. Κατά  την κυτταρική αναπνοή παράγεται και διοξείδιο του άνθρακα, το αέριο αυτό επιστρέφει στην ατμόσφαιρα, με αποτέλεσμα να ολοκληρώνεται ένας κύκλος πρόσληψης και επαναφοράς από και προς την ατμόσφαιρα.</a:t>
            </a:r>
          </a:p>
          <a:p>
            <a:r>
              <a:rPr lang="el-GR" sz="2000" dirty="0" smtClean="0"/>
              <a:t>Τέλος, όλες οι απορριμματικές ουσίες </a:t>
            </a:r>
            <a:r>
              <a:rPr lang="el-GR" sz="2000" dirty="0" err="1" smtClean="0"/>
              <a:t>αποικοδομούνται</a:t>
            </a:r>
            <a:r>
              <a:rPr lang="el-GR" sz="2000" dirty="0" smtClean="0"/>
              <a:t> από τους αποικοδομητές οι οποίοι και αυτοί αναπνέουν και επιστρέφουν το </a:t>
            </a:r>
            <a:r>
              <a:rPr lang="en-US" sz="2000" dirty="0" smtClean="0"/>
              <a:t>CO</a:t>
            </a:r>
            <a:r>
              <a:rPr lang="en-US" sz="2000" baseline="-25000" dirty="0" smtClean="0"/>
              <a:t>2</a:t>
            </a:r>
            <a:r>
              <a:rPr lang="el-GR" sz="2000" dirty="0" smtClean="0"/>
              <a:t> στην ατμόσφαιρα. </a:t>
            </a:r>
          </a:p>
          <a:p>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user\Desktop\ΣΧΟΛΕΙΟ 2018-2019\κύκλος-ανταλλαγής-άνθρακα-ατμόσφαιρας-στη-φύση-διανυσματική-σκηνή-116869313.jpg"/>
          <p:cNvPicPr>
            <a:picLocks noGrp="1" noChangeAspect="1" noChangeArrowheads="1"/>
          </p:cNvPicPr>
          <p:nvPr>
            <p:ph idx="1"/>
          </p:nvPr>
        </p:nvPicPr>
        <p:blipFill>
          <a:blip r:embed="rId2"/>
          <a:srcRect/>
          <a:stretch>
            <a:fillRect/>
          </a:stretch>
        </p:blipFill>
        <p:spPr bwMode="auto">
          <a:xfrm>
            <a:off x="1928794" y="1135413"/>
            <a:ext cx="5286412" cy="519450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smtClean="0"/>
              <a:t/>
            </a:r>
            <a:br>
              <a:rPr lang="el-GR" b="1" dirty="0" smtClean="0"/>
            </a:br>
            <a:r>
              <a:rPr lang="el-GR" sz="4000" dirty="0" smtClean="0"/>
              <a:t>Παρέμβαση του ανθρώπου στον κύκλο του άνθρακα</a:t>
            </a:r>
            <a:r>
              <a:rPr lang="el-GR" b="1" dirty="0" smtClean="0"/>
              <a:t/>
            </a:r>
            <a:br>
              <a:rPr lang="el-GR" b="1"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Autofit/>
          </a:bodyPr>
          <a:lstStyle/>
          <a:p>
            <a:r>
              <a:rPr lang="el-GR" sz="2000" dirty="0" smtClean="0"/>
              <a:t>Διοξείδιο του άνθρακα απελευθερώνεται στην ατμόσφαιρα με την αναπνοή των οργανισμών και με άλλες φυσικές δραστηριότητες , πχ ηφαιστειακή δραστηριότητα, πυρκαγιές κλπ.</a:t>
            </a:r>
          </a:p>
          <a:p>
            <a:r>
              <a:rPr lang="el-GR" sz="2000" dirty="0" smtClean="0"/>
              <a:t>Ο άνθρωπος από τα πρώιμα στάδια του πολιτισμού του άρχισε να χρησιμοποιεί τη φωτιά και να καίει διάφορα υλικά , εμπλουτίζοντας την ατμόσφαιρα με περισσότερο </a:t>
            </a:r>
            <a:r>
              <a:rPr lang="en-US" sz="2000" dirty="0" smtClean="0"/>
              <a:t>CO</a:t>
            </a:r>
            <a:r>
              <a:rPr lang="en-US" sz="2000" baseline="-25000" dirty="0" smtClean="0"/>
              <a:t>2</a:t>
            </a:r>
            <a:r>
              <a:rPr lang="el-GR" sz="2000" dirty="0" smtClean="0"/>
              <a:t> . Όμως, τα τελευταία 200-300 χρόνια ο πληθυσμός των ανθρώπων έχει μεγαλώσει πολύ (υπερπληθυσμός), οι άνθρωποι καταναλώνουν περισσότερο κρέας από παλαιότερες εποχές, είμαστε στη κορύφωση της βιομηχανικής εποχής, τα εργοστάσια εκπέμπουν τεράστιες ποσότητες </a:t>
            </a:r>
            <a:r>
              <a:rPr lang="en-US" sz="2000" dirty="0" smtClean="0"/>
              <a:t>CO</a:t>
            </a:r>
            <a:r>
              <a:rPr lang="en-US" sz="2000" baseline="-25000" dirty="0" smtClean="0"/>
              <a:t>2</a:t>
            </a:r>
            <a:r>
              <a:rPr lang="el-GR" sz="2000" dirty="0" smtClean="0"/>
              <a:t> , όλες οι μεταφορές γίνονται με οχήματα που λειτουργούν με μηχανές εσωτερικής καύσης και εκπέμπουν τεράστιες ποσότητες </a:t>
            </a:r>
            <a:r>
              <a:rPr lang="en-US" sz="2000" dirty="0" smtClean="0"/>
              <a:t>CO</a:t>
            </a:r>
            <a:r>
              <a:rPr lang="en-US" sz="2000" baseline="-25000" dirty="0" smtClean="0"/>
              <a:t>2</a:t>
            </a:r>
            <a:r>
              <a:rPr lang="el-GR" sz="2000" dirty="0" smtClean="0"/>
              <a:t> .</a:t>
            </a:r>
          </a:p>
          <a:p>
            <a:r>
              <a:rPr lang="el-GR" sz="2000" dirty="0" smtClean="0"/>
              <a:t>Επιπλέον , τα δάση συνολικά στη Γη συνεχώς συρρικνώνονται και μειώνεται ο παράγοντας που θα μπορούσε να απορροφήσει το επιπλέον </a:t>
            </a:r>
            <a:r>
              <a:rPr lang="en-US" sz="2000" dirty="0" smtClean="0"/>
              <a:t>CO</a:t>
            </a:r>
            <a:r>
              <a:rPr lang="en-US" sz="2000" baseline="-25000" dirty="0" smtClean="0"/>
              <a:t>2</a:t>
            </a:r>
            <a:r>
              <a:rPr lang="el-GR" sz="2000" dirty="0" smtClean="0"/>
              <a:t> .</a:t>
            </a:r>
            <a:endParaRPr lang="el-G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smtClean="0"/>
              <a:t/>
            </a:r>
            <a:br>
              <a:rPr lang="el-GR" b="1" dirty="0" smtClean="0"/>
            </a:br>
            <a:r>
              <a:rPr lang="el-GR" sz="4000" dirty="0" smtClean="0"/>
              <a:t>Ο κύκλος του νερού - υδρολογικός κύκλος</a:t>
            </a:r>
            <a:br>
              <a:rPr lang="el-GR" sz="4000" dirty="0" smtClean="0"/>
            </a:br>
            <a:r>
              <a:rPr lang="el-GR" sz="4000" dirty="0" smtClean="0"/>
              <a:t/>
            </a:r>
            <a:br>
              <a:rPr lang="el-GR" sz="4000" dirty="0" smtClean="0"/>
            </a:br>
            <a:endParaRPr lang="el-GR" sz="4000" dirty="0"/>
          </a:p>
        </p:txBody>
      </p:sp>
      <p:sp>
        <p:nvSpPr>
          <p:cNvPr id="3" name="2 - Θέση περιεχομένου"/>
          <p:cNvSpPr>
            <a:spLocks noGrp="1"/>
          </p:cNvSpPr>
          <p:nvPr>
            <p:ph idx="1"/>
          </p:nvPr>
        </p:nvSpPr>
        <p:spPr/>
        <p:txBody>
          <a:bodyPr>
            <a:normAutofit lnSpcReduction="10000"/>
          </a:bodyPr>
          <a:lstStyle/>
          <a:p>
            <a:r>
              <a:rPr lang="el-GR" dirty="0" smtClean="0"/>
              <a:t>Το μεγαλύτερο τμήμα της Γης καλύπτεται από νερό (ωκεανοί, λίμνες, ποτάμια).</a:t>
            </a:r>
          </a:p>
          <a:p>
            <a:r>
              <a:rPr lang="el-GR" dirty="0" smtClean="0"/>
              <a:t>Το μεγαλύτερο μέρος των οργανισμών καταλαμβάνεται από νερό. Τα κύτταρα και ο χώρος ανάμεσα στα κύτταρα είναι γεμάτα νερό.</a:t>
            </a:r>
          </a:p>
          <a:p>
            <a:r>
              <a:rPr lang="el-GR" b="1" u="sng" dirty="0" smtClean="0"/>
              <a:t>Ο κύκλος του νερού στους ωκεανούς: </a:t>
            </a:r>
          </a:p>
          <a:p>
            <a:r>
              <a:rPr lang="el-GR" dirty="0" smtClean="0"/>
              <a:t>Το νερό εξατμίζεται       στην στρατόσφαιρα οι υδρατμοί γίνονται σύννεφο     κατακρημνίσεις (βροχή ή χιόνι)</a:t>
            </a:r>
          </a:p>
          <a:p>
            <a:endParaRPr lang="el-GR" dirty="0"/>
          </a:p>
        </p:txBody>
      </p:sp>
      <p:cxnSp>
        <p:nvCxnSpPr>
          <p:cNvPr id="5" name="4 - Ευθύγραμμο βέλος σύνδεσης"/>
          <p:cNvCxnSpPr/>
          <p:nvPr/>
        </p:nvCxnSpPr>
        <p:spPr>
          <a:xfrm>
            <a:off x="3929058" y="4786322"/>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5 - Ευθύγραμμο βέλος σύνδεσης"/>
          <p:cNvCxnSpPr/>
          <p:nvPr/>
        </p:nvCxnSpPr>
        <p:spPr>
          <a:xfrm>
            <a:off x="5072066" y="5286388"/>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dirty="0" smtClean="0"/>
              <a:t/>
            </a:r>
            <a:br>
              <a:rPr lang="el-GR" sz="3600" dirty="0" smtClean="0"/>
            </a:br>
            <a:r>
              <a:rPr lang="el-GR" sz="3600" dirty="0" smtClean="0"/>
              <a:t>Ο κύκλος του νερού πάνω από την ξηρά</a:t>
            </a:r>
            <a:br>
              <a:rPr lang="el-GR" sz="3600" dirty="0" smtClean="0"/>
            </a:br>
            <a:endParaRPr lang="el-GR" sz="3600"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Τα φυτά απορροφούν με τις ρίζες τους νερό από το έδαφος.</a:t>
            </a:r>
          </a:p>
          <a:p>
            <a:r>
              <a:rPr lang="el-GR" dirty="0" smtClean="0"/>
              <a:t>Το νερό ανεβαίνει μέχρι τα φύλλα μεταφέροντας θρεπτικά υλικά.</a:t>
            </a:r>
          </a:p>
          <a:p>
            <a:r>
              <a:rPr lang="el-GR" dirty="0" smtClean="0"/>
              <a:t>Τα φύλλα ανοίγουν τα στόματα τους και το νερό εξατμίζεται με τη διαπνοή.</a:t>
            </a:r>
          </a:p>
          <a:p>
            <a:r>
              <a:rPr lang="el-GR" dirty="0" smtClean="0"/>
              <a:t>Στη στρατόσφαιρα το νερό γίνεται σύννεφο.</a:t>
            </a:r>
          </a:p>
          <a:p>
            <a:r>
              <a:rPr lang="el-GR" dirty="0" smtClean="0"/>
              <a:t> Με τις κατακρημνίσεις (βροχή, χιόνι, χαλάζι) το νερό επιστρέφει στην επιφάνεια της Γης, ή σε κάποιο υδάτινο φορέα (λίμνη, ποτάμι, ωκεανό), ή στο έδαφος.</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Τα επιφανειακά ρέοντα ύδατα (ρυάκια και ποτάμια – τα τρεχούμενα νερά) παρασέρνουν τα θρεπτικά συστατικά του εδάφους. Αυτά τα συστατικά ταξιδεύουν σε μεγάλες αποστάσεις , ακόμη και χιλιάδες χιλιόμετρα και τελικά θα καταλήξουν στο τέλος (το δέλτα) του ποταμού. Γι' αυτό το λόγο τα δέλτα των ποταμών εμφανίζουν πολύ υψηλή παραγωγικότητα, είναι πολύ πλούσια σε θρεπτικές ουσίες και συντηρούν πολύπλοκα οικοσυστήματα (πχ το Δέλτα του Νείλου του </a:t>
            </a:r>
            <a:r>
              <a:rPr lang="el-GR" sz="2400" dirty="0" err="1" smtClean="0"/>
              <a:t>Μισσισιπι</a:t>
            </a:r>
            <a:r>
              <a:rPr lang="el-GR" sz="2400" dirty="0" smtClean="0"/>
              <a:t> κλπ).</a:t>
            </a:r>
          </a:p>
          <a:p>
            <a:r>
              <a:rPr lang="el-GR" sz="2400" dirty="0" smtClean="0"/>
              <a:t>Τα φυτά συγκρατούν το νερό στο έδαφος. Έτσι προστατεύουν από τις πλημμύρες. Αποψιλωμένα δάση φέρνουν πλημμύρες (πχ </a:t>
            </a:r>
            <a:r>
              <a:rPr lang="el-GR" sz="2400" smtClean="0"/>
              <a:t>Μαντρα).  </a:t>
            </a:r>
            <a:endParaRPr lang="el-GR" sz="2400" dirty="0" smtClean="0"/>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κάνει το νερό στην ξηρά</a:t>
            </a:r>
            <a:endParaRPr lang="el-GR" dirty="0"/>
          </a:p>
        </p:txBody>
      </p:sp>
      <p:sp>
        <p:nvSpPr>
          <p:cNvPr id="3" name="2 - Θέση περιεχομένου"/>
          <p:cNvSpPr>
            <a:spLocks noGrp="1"/>
          </p:cNvSpPr>
          <p:nvPr>
            <p:ph idx="1"/>
          </p:nvPr>
        </p:nvSpPr>
        <p:spPr/>
        <p:txBody>
          <a:bodyPr/>
          <a:lstStyle/>
          <a:p>
            <a:r>
              <a:rPr lang="el-GR" dirty="0" smtClean="0"/>
              <a:t>Εξατμίζεται</a:t>
            </a:r>
          </a:p>
          <a:p>
            <a:r>
              <a:rPr lang="el-GR" dirty="0" smtClean="0"/>
              <a:t>Απορροφάται από το έδαφος προς τα κατώτερα στρώματα του εδάφους και υπεδάφους μέχρι να φτάσει σε υπόγεια ύδατα.</a:t>
            </a:r>
          </a:p>
          <a:p>
            <a:r>
              <a:rPr lang="el-GR" dirty="0" smtClean="0"/>
              <a:t>Απορροφάται πάλι από τα φυτά </a:t>
            </a:r>
          </a:p>
          <a:p>
            <a:r>
              <a:rPr lang="el-GR" dirty="0" smtClean="0"/>
              <a:t>Ρέει προς χαμηλότερα επίπεδα εδάφους (ρυάκια που πάνε σε ποτάμια, πχ Μάντρα Αττικής) </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smtClean="0"/>
              <a:t/>
            </a:r>
            <a:br>
              <a:rPr lang="el-GR" b="1" dirty="0" smtClean="0"/>
            </a:br>
            <a:r>
              <a:rPr lang="el-GR" b="1" dirty="0" smtClean="0"/>
              <a:t> </a:t>
            </a:r>
            <a:r>
              <a:rPr lang="el-GR" sz="4000" dirty="0" smtClean="0"/>
              <a:t>Ο κύκλος του αζώτου</a:t>
            </a:r>
            <a:r>
              <a:rPr lang="el-GR" b="1" dirty="0" smtClean="0"/>
              <a:t/>
            </a:r>
            <a:br>
              <a:rPr lang="el-GR" b="1"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sz="2400" dirty="0" smtClean="0"/>
              <a:t>Το άζωτο είναι απαραίτητο για </a:t>
            </a:r>
            <a:r>
              <a:rPr lang="el-GR" sz="2400" b="1" dirty="0" smtClean="0"/>
              <a:t>όλους</a:t>
            </a:r>
            <a:r>
              <a:rPr lang="el-GR" sz="2400" dirty="0" smtClean="0"/>
              <a:t> τους οργανισμούς, γιατί είναι συστατικό πολλών </a:t>
            </a:r>
            <a:r>
              <a:rPr lang="el-GR" sz="2400" dirty="0" err="1" smtClean="0"/>
              <a:t>βιομορίων</a:t>
            </a:r>
            <a:r>
              <a:rPr lang="el-GR" sz="2400" dirty="0" smtClean="0"/>
              <a:t> όπως των </a:t>
            </a:r>
            <a:r>
              <a:rPr lang="el-GR" sz="2400" dirty="0" err="1" smtClean="0"/>
              <a:t>νουκλεϊκών</a:t>
            </a:r>
            <a:r>
              <a:rPr lang="el-GR" sz="2400" dirty="0" smtClean="0"/>
              <a:t> οξέων και των πρωτεϊνών. </a:t>
            </a:r>
          </a:p>
          <a:p>
            <a:r>
              <a:rPr lang="el-GR" sz="2400" dirty="0" smtClean="0"/>
              <a:t>Το άζωτο συναντάται στον ατμοσφαιρικό αέρα σε ποσοστό 78% </a:t>
            </a:r>
            <a:r>
              <a:rPr lang="el-GR" sz="2400" dirty="0" err="1" smtClean="0"/>
              <a:t>κ.ό</a:t>
            </a:r>
            <a:r>
              <a:rPr lang="el-GR" sz="2400" dirty="0" smtClean="0"/>
              <a:t>. (μοριακό άζωτο), όμως οι παραγωγοί δεν μπορούν να το δεσμεύσουν και να το αξιοποιήσουν σε αυτήν την μορφή. </a:t>
            </a:r>
          </a:p>
          <a:p>
            <a:r>
              <a:rPr lang="el-GR" sz="2400" dirty="0" smtClean="0"/>
              <a:t>Η εισαγωγή του ατμοσφαιρικού αζώτου στις τροφικές αλυσίδες των οικοσυστημάτων γίνεται με τη διαδικασία της </a:t>
            </a:r>
            <a:r>
              <a:rPr lang="el-GR" sz="2400" b="1" i="1" dirty="0" smtClean="0"/>
              <a:t>αζωτοδέσμευσης</a:t>
            </a:r>
            <a:r>
              <a:rPr lang="el-GR" sz="2400" dirty="0" smtClean="0"/>
              <a:t>, η οποία μετατρέπει το ατμοσφαιρικό άζωτο σε μορφές αξιοποιήσιμες από τους παραγωγούς.</a:t>
            </a:r>
          </a:p>
          <a:p>
            <a:r>
              <a:rPr lang="el-GR" sz="2400" dirty="0" smtClean="0"/>
              <a:t>Η αζωτοδέσμευση διακρίνεται σε </a:t>
            </a:r>
            <a:r>
              <a:rPr lang="el-GR" sz="2400" b="1" i="1" dirty="0" smtClean="0"/>
              <a:t>ατμοσφαιρική</a:t>
            </a:r>
            <a:r>
              <a:rPr lang="el-GR" sz="2400" dirty="0" smtClean="0"/>
              <a:t> (χωρίς τη συμμετοχή οργανισμών) και </a:t>
            </a:r>
            <a:r>
              <a:rPr lang="el-GR" sz="2400" b="1" i="1" dirty="0" smtClean="0"/>
              <a:t>βιολογική </a:t>
            </a:r>
            <a:r>
              <a:rPr lang="el-GR" sz="2400" dirty="0" smtClean="0"/>
              <a:t>(με τη συμμετοχή οργανισμών).</a:t>
            </a:r>
            <a:endParaRPr 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b="1" dirty="0" smtClean="0"/>
              <a:t>ατμοσφαιρική αζωτοδέσμευση</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642910" y="392885"/>
            <a:ext cx="8143932" cy="610794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ΟΙΚΟΣΥΣΤΗΜΑ</a:t>
            </a:r>
            <a:endParaRPr lang="el-GR" dirty="0"/>
          </a:p>
        </p:txBody>
      </p:sp>
      <p:sp>
        <p:nvSpPr>
          <p:cNvPr id="3" name="2 - Θέση περιεχομένου"/>
          <p:cNvSpPr>
            <a:spLocks noGrp="1"/>
          </p:cNvSpPr>
          <p:nvPr>
            <p:ph idx="1"/>
          </p:nvPr>
        </p:nvSpPr>
        <p:spPr/>
        <p:txBody>
          <a:bodyPr>
            <a:normAutofit/>
          </a:bodyPr>
          <a:lstStyle/>
          <a:p>
            <a:r>
              <a:rPr lang="el-GR" dirty="0" smtClean="0"/>
              <a:t>Το οικοσύστημα είναι ένα σύστημα μελέτης που περιλαμβάνει τους </a:t>
            </a:r>
            <a:r>
              <a:rPr lang="el-GR" b="1" dirty="0" smtClean="0"/>
              <a:t>βιοτικούς παράγοντες</a:t>
            </a:r>
            <a:r>
              <a:rPr lang="el-GR" dirty="0" smtClean="0"/>
              <a:t> μιας περιοχής, δηλαδή το σύνολο των οργανισμών που ζουν σ' αυτήν, τους </a:t>
            </a:r>
            <a:r>
              <a:rPr lang="el-GR" b="1" dirty="0" smtClean="0"/>
              <a:t>αβιοτικούς παράγοντες</a:t>
            </a:r>
            <a:r>
              <a:rPr lang="el-GR" dirty="0" smtClean="0"/>
              <a:t> της περιοχής, καθώς και </a:t>
            </a:r>
            <a:r>
              <a:rPr lang="el-GR" dirty="0" err="1" smtClean="0"/>
              <a:t>τo</a:t>
            </a:r>
            <a:r>
              <a:rPr lang="el-GR" dirty="0" smtClean="0"/>
              <a:t> </a:t>
            </a:r>
            <a:r>
              <a:rPr lang="el-GR" b="1" dirty="0" smtClean="0"/>
              <a:t>σύνολο των αλληλεπιδράσεων</a:t>
            </a:r>
            <a:r>
              <a:rPr lang="el-GR" dirty="0" smtClean="0"/>
              <a:t> που αναπτύσσονται μεταξύ τους.(πχ. Ποιος οργανισμός τρώει ποιόν, πως η θερμοκρασία επηρεάζει την γονιμότητα ή την ανάπτυξη κάποιων οργανισμών κλπ.) </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srcRect/>
          <a:stretch>
            <a:fillRect/>
          </a:stretch>
        </p:blipFill>
        <p:spPr bwMode="auto">
          <a:xfrm>
            <a:off x="320647" y="285729"/>
            <a:ext cx="8561443" cy="642108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428596" y="652441"/>
            <a:ext cx="8215370" cy="616152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smtClean="0"/>
              <a:t/>
            </a:r>
            <a:br>
              <a:rPr lang="el-GR" b="1" dirty="0" smtClean="0"/>
            </a:br>
            <a:r>
              <a:rPr lang="el-GR" sz="4000" dirty="0" smtClean="0"/>
              <a:t>Παρέμβαση του ανθρώπου στον κύκλο του αζώτου</a:t>
            </a:r>
            <a:r>
              <a:rPr lang="el-GR" b="1" dirty="0" smtClean="0"/>
              <a:t/>
            </a:r>
            <a:br>
              <a:rPr lang="el-GR" b="1"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Ο άνθρωπος εισάγει αζωτούχα λιπάσματα στα αγροτικά οικοσυστήματα για να αυξήσει την παραγωγικότητά τους.</a:t>
            </a:r>
          </a:p>
          <a:p>
            <a:r>
              <a:rPr lang="el-GR" sz="2400" dirty="0" smtClean="0"/>
              <a:t>Από την αρχαιότητα μέχρι την βιομηχανική επανάσταση χρησιμοποιούνταν φυσικά λιπάσματα, όπως τα κόπρανα των ζώων (κοπριά </a:t>
            </a:r>
            <a:r>
              <a:rPr lang="el-GR" sz="2400" dirty="0" err="1" smtClean="0"/>
              <a:t>βωοειδών</a:t>
            </a:r>
            <a:r>
              <a:rPr lang="el-GR" sz="2400" dirty="0" smtClean="0"/>
              <a:t> , κατσικιών, απεκκρίσεις πτηνών και νυχτερίδων). Έτσι, ολοκληρωνόταν με φυσικό τρόπο ο κύκλος του αζώτου.</a:t>
            </a:r>
          </a:p>
          <a:p>
            <a:r>
              <a:rPr lang="el-GR" sz="2400" dirty="0" smtClean="0"/>
              <a:t>Σήμερα χρησιμοποιούνται βιομηχανικά λιπάσματα, που φτιάχνονται από ανόργανες πρώτες ύλες και είναι πολύ φθηνά. </a:t>
            </a:r>
          </a:p>
          <a:p>
            <a:endParaRPr lang="el-G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sz="2400" b="1" dirty="0" smtClean="0"/>
              <a:t>ΠΡΟΒΛΗΜΑ: ΕΥΤΡΟΦΙΣΜΟΣ</a:t>
            </a:r>
          </a:p>
          <a:p>
            <a:pPr>
              <a:buNone/>
            </a:pPr>
            <a:r>
              <a:rPr lang="el-GR" sz="2400" dirty="0" smtClean="0"/>
              <a:t>Οι αγρότες χρησιμοποιούν τα βιομηχανικά λιπάσματα σε μεγάλες ποσότητες. Η μεγαλύτερη ποσότητα του λιπάσματος δεν απορροφάται από τα φυτά και μένει στην επιφάνεια του εδάφους. Με τη βροχή παρασέρνεται προς κάποιο υδάτινο φορέα (ρυάκι, ποτάμι, λίμνη, θάλασσα κλπ)=&gt; ευτροφισμός.</a:t>
            </a:r>
          </a:p>
          <a:p>
            <a:pPr>
              <a:buNone/>
            </a:pPr>
            <a:r>
              <a:rPr lang="el-GR" sz="2400" b="1" dirty="0" smtClean="0"/>
              <a:t>ΛΥΣΗ : ΑΓΡΑΝΑΠΑΥΣΗ , ΑΜΟΙΨΙΣΠΟΡΑ.</a:t>
            </a:r>
          </a:p>
          <a:p>
            <a:pPr>
              <a:buNone/>
            </a:pPr>
            <a:r>
              <a:rPr lang="el-GR" sz="2400" b="1" dirty="0" smtClean="0"/>
              <a:t>Αγρανάπαυση</a:t>
            </a:r>
            <a:r>
              <a:rPr lang="el-GR" sz="2400" dirty="0" smtClean="0"/>
              <a:t> είναι να αφήνω τον αγρό ακαλλιέργητο για μερικά χρόνια ώστε να αποκατασταθεί με φυσικό τρόπο η περιεκτικότητα του σε αζωτούχες ενώσεις</a:t>
            </a:r>
            <a:r>
              <a:rPr lang="el-GR" sz="2400" b="1" dirty="0" smtClean="0"/>
              <a:t>. </a:t>
            </a:r>
          </a:p>
          <a:p>
            <a:pPr>
              <a:buNone/>
            </a:pPr>
            <a:r>
              <a:rPr lang="el-GR" sz="2400" b="1" dirty="0" smtClean="0"/>
              <a:t>Αμειψισπορά</a:t>
            </a:r>
            <a:r>
              <a:rPr lang="el-GR" sz="2400" dirty="0" smtClean="0"/>
              <a:t> είναι η εναλλαγή στην καλλιέργεια σιτηρών και ψυχανθών, έτσι ώστε το έδαφος να εμπλουτίζεται με άζωτο ( από τα </a:t>
            </a:r>
            <a:r>
              <a:rPr lang="el-GR" sz="2400" dirty="0" err="1" smtClean="0"/>
              <a:t>αζωτοδεσμευτικά</a:t>
            </a:r>
            <a:r>
              <a:rPr lang="el-GR" sz="2400" dirty="0" smtClean="0"/>
              <a:t> βακτήρια που έχουν στις ρίζες τους τα ψυχανθή) και να μην εξασθενεί.</a:t>
            </a:r>
          </a:p>
          <a:p>
            <a:pPr>
              <a:buNone/>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Ρύπανση</a:t>
            </a:r>
            <a:endParaRPr lang="el-GR" dirty="0"/>
          </a:p>
        </p:txBody>
      </p:sp>
      <p:sp>
        <p:nvSpPr>
          <p:cNvPr id="3" name="2 - Θέση περιεχομένου"/>
          <p:cNvSpPr>
            <a:spLocks noGrp="1"/>
          </p:cNvSpPr>
          <p:nvPr>
            <p:ph idx="1"/>
          </p:nvPr>
        </p:nvSpPr>
        <p:spPr/>
        <p:txBody>
          <a:bodyPr/>
          <a:lstStyle/>
          <a:p>
            <a:r>
              <a:rPr lang="el-GR" dirty="0" smtClean="0"/>
              <a:t>Ρύπανση είναι η επιβάρυνση ενός οικοσυστήματος (γενικότερα του περιβάλλοντος)  με ρύπους.</a:t>
            </a:r>
          </a:p>
          <a:p>
            <a:r>
              <a:rPr lang="el-GR" dirty="0" smtClean="0"/>
              <a:t>Ρύπος είναι κάθε παράγοντας που προστίθεται σε ένα οικοσύστημα με μεγαλύτερο ρυθμό από τον ρυθμό με τον οποίο απομακρύνεται.</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ΗΛΙΑΚΗ   ΑΚΤΙΝΟΒΟΛΙΑ</a:t>
            </a:r>
            <a:endParaRPr lang="el-GR" dirty="0"/>
          </a:p>
        </p:txBody>
      </p:sp>
      <p:sp>
        <p:nvSpPr>
          <p:cNvPr id="3" name="2 - Θέση περιεχομένου"/>
          <p:cNvSpPr>
            <a:spLocks noGrp="1"/>
          </p:cNvSpPr>
          <p:nvPr>
            <p:ph idx="1"/>
          </p:nvPr>
        </p:nvSpPr>
        <p:spPr>
          <a:xfrm>
            <a:off x="142844" y="1285860"/>
            <a:ext cx="8686800" cy="4668839"/>
          </a:xfrm>
        </p:spPr>
        <p:txBody>
          <a:bodyPr>
            <a:noAutofit/>
          </a:bodyPr>
          <a:lstStyle/>
          <a:p>
            <a:r>
              <a:rPr lang="el-GR" sz="2400" dirty="0" smtClean="0"/>
              <a:t>Ο ήλιος εκπέμπει ηλεκτρομαγνητική ακτινοβολία με ¾ σωματιδιακή μορφή, που αποτελείται από ηλεκτρικά φορτισμένα σωματίδια (πρωτόνια ,νετρόνια) . Η ηλεκτρομαγνητική ακτινοβολία αποτελείται από διάφορα μήκη κύματος (φάσμα) </a:t>
            </a:r>
          </a:p>
          <a:p>
            <a:r>
              <a:rPr lang="el-GR" sz="2400" dirty="0" smtClean="0"/>
              <a:t>Το ηλεκτρομαγνητικό φάσμα αποτελείται από τρεις περιοχές: 1. </a:t>
            </a:r>
            <a:r>
              <a:rPr lang="el-GR" sz="2400" dirty="0" err="1" smtClean="0">
                <a:solidFill>
                  <a:srgbClr val="FF0000"/>
                </a:solidFill>
              </a:rPr>
              <a:t>Yπεριώδεις</a:t>
            </a:r>
            <a:r>
              <a:rPr lang="el-GR" sz="2400" dirty="0" smtClean="0">
                <a:solidFill>
                  <a:srgbClr val="FF0000"/>
                </a:solidFill>
              </a:rPr>
              <a:t> ακτίνες </a:t>
            </a:r>
            <a:r>
              <a:rPr lang="el-GR" sz="2400" dirty="0" smtClean="0"/>
              <a:t>με μήκη κύματος 0,29-0,39 μ. ασκούν μεγάλη επίδραση στις βιοχημικές διεργασίες που συμβαίνουν στα φυτά. 2. </a:t>
            </a:r>
            <a:r>
              <a:rPr lang="el-GR" sz="2400" dirty="0" smtClean="0">
                <a:solidFill>
                  <a:srgbClr val="FF0000"/>
                </a:solidFill>
              </a:rPr>
              <a:t>Τα φωτεινά κύματα </a:t>
            </a:r>
            <a:r>
              <a:rPr lang="el-GR" sz="2400" dirty="0" smtClean="0"/>
              <a:t>με μήκη κύματος 0,4-0,76μ είναι αυτά που δημιουργούν τον φωτισμό 3. </a:t>
            </a:r>
            <a:r>
              <a:rPr lang="el-GR" sz="2400" dirty="0" smtClean="0">
                <a:solidFill>
                  <a:srgbClr val="FF0000"/>
                </a:solidFill>
              </a:rPr>
              <a:t>Υπέρυθρη ακτινοβολία </a:t>
            </a:r>
            <a:r>
              <a:rPr lang="el-GR" sz="2400" dirty="0" smtClean="0"/>
              <a:t>με μήκη κύματος μεγαλύτερα από 0,76 μ. Είναι αόρατη και υπεύθυνη για το αίσθημα θερμότητας.</a:t>
            </a:r>
          </a:p>
          <a:p>
            <a:r>
              <a:rPr lang="el-GR" sz="2400" dirty="0" smtClean="0"/>
              <a:t>• </a:t>
            </a:r>
            <a:r>
              <a:rPr lang="el-GR" sz="2400" dirty="0" smtClean="0">
                <a:solidFill>
                  <a:srgbClr val="FF0000"/>
                </a:solidFill>
              </a:rPr>
              <a:t>ραδιοκύματα</a:t>
            </a:r>
            <a:r>
              <a:rPr lang="el-GR" sz="2400" dirty="0" smtClean="0"/>
              <a:t> με μήκος κύματος 1,25 μέχρι 16- 30m. </a:t>
            </a:r>
          </a:p>
          <a:p>
            <a:r>
              <a:rPr lang="el-GR" sz="2400" dirty="0" smtClean="0"/>
              <a:t>• </a:t>
            </a:r>
            <a:r>
              <a:rPr lang="el-GR" sz="2400" dirty="0" smtClean="0">
                <a:solidFill>
                  <a:srgbClr val="FF0000"/>
                </a:solidFill>
              </a:rPr>
              <a:t>ακτίνες χ </a:t>
            </a:r>
            <a:r>
              <a:rPr lang="el-GR" sz="2400" dirty="0" smtClean="0"/>
              <a:t>με μικρό μήκος κύματος</a:t>
            </a:r>
          </a:p>
          <a:p>
            <a:r>
              <a:rPr lang="el-GR" sz="2400" dirty="0" smtClean="0"/>
              <a:t>• </a:t>
            </a:r>
            <a:r>
              <a:rPr lang="el-GR" sz="2400" dirty="0" smtClean="0">
                <a:solidFill>
                  <a:srgbClr val="FF0000"/>
                </a:solidFill>
              </a:rPr>
              <a:t>ακτίνες  γ</a:t>
            </a:r>
            <a:endParaRPr lang="el-GR" sz="24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Το </a:t>
            </a:r>
            <a:r>
              <a:rPr lang="el-GR" dirty="0" err="1" smtClean="0"/>
              <a:t>φαινομενο</a:t>
            </a:r>
            <a:r>
              <a:rPr lang="el-GR" dirty="0" smtClean="0"/>
              <a:t> του </a:t>
            </a:r>
            <a:r>
              <a:rPr lang="el-GR" dirty="0" err="1" smtClean="0"/>
              <a:t>θερμοκηπιου</a:t>
            </a:r>
            <a:endParaRPr lang="el-GR" dirty="0"/>
          </a:p>
        </p:txBody>
      </p:sp>
      <p:sp>
        <p:nvSpPr>
          <p:cNvPr id="3" name="2 - Θέση περιεχομένου"/>
          <p:cNvSpPr>
            <a:spLocks noGrp="1"/>
          </p:cNvSpPr>
          <p:nvPr>
            <p:ph idx="1"/>
          </p:nvPr>
        </p:nvSpPr>
        <p:spPr>
          <a:xfrm>
            <a:off x="304800" y="1285860"/>
            <a:ext cx="8686800" cy="5357850"/>
          </a:xfrm>
        </p:spPr>
        <p:txBody>
          <a:bodyPr>
            <a:normAutofit fontScale="47500" lnSpcReduction="20000"/>
          </a:bodyPr>
          <a:lstStyle/>
          <a:p>
            <a:r>
              <a:rPr lang="el-GR" dirty="0" smtClean="0">
                <a:latin typeface="Arial" pitchFamily="34" charset="0"/>
                <a:cs typeface="Arial" pitchFamily="34" charset="0"/>
              </a:rPr>
              <a:t>Το </a:t>
            </a:r>
            <a:r>
              <a:rPr lang="el-GR" b="1" dirty="0" smtClean="0">
                <a:latin typeface="Arial" pitchFamily="34" charset="0"/>
                <a:cs typeface="Arial" pitchFamily="34" charset="0"/>
              </a:rPr>
              <a:t>φαινόμενο του θερμοκηπίου</a:t>
            </a:r>
            <a:r>
              <a:rPr lang="el-GR" dirty="0" smtClean="0">
                <a:latin typeface="Arial" pitchFamily="34" charset="0"/>
                <a:cs typeface="Arial" pitchFamily="34" charset="0"/>
              </a:rPr>
              <a:t> είναι η διαδικασία κατά την οποία η ατμόσφαιρα ενός πλανήτη συγκρατεί θερμότητα και συμβάλλει στην αύξηση της θερμοκρασίας της επιφάνειάς του. Ανακαλύφθηκε για πρώτη φορά από τον Γάλλο μαθηματικό, αστρονόμο και φυσικό Ζοζέφ Φουριέ, το 1824, ενώ διερευνήθηκε συστηματικά από το Σουηδό χημικό </a:t>
            </a:r>
            <a:r>
              <a:rPr lang="el-GR" dirty="0" err="1" smtClean="0">
                <a:latin typeface="Arial" pitchFamily="34" charset="0"/>
                <a:cs typeface="Arial" pitchFamily="34" charset="0"/>
              </a:rPr>
              <a:t>Σβάντε</a:t>
            </a:r>
            <a:r>
              <a:rPr lang="el-GR" dirty="0" smtClean="0">
                <a:latin typeface="Arial" pitchFamily="34" charset="0"/>
                <a:cs typeface="Arial" pitchFamily="34" charset="0"/>
              </a:rPr>
              <a:t> </a:t>
            </a:r>
            <a:r>
              <a:rPr lang="el-GR" dirty="0" err="1" smtClean="0">
                <a:latin typeface="Arial" pitchFamily="34" charset="0"/>
                <a:cs typeface="Arial" pitchFamily="34" charset="0"/>
              </a:rPr>
              <a:t>Αρρένιους</a:t>
            </a:r>
            <a:r>
              <a:rPr lang="el-GR" dirty="0" smtClean="0">
                <a:latin typeface="Arial" pitchFamily="34" charset="0"/>
                <a:cs typeface="Arial" pitchFamily="34" charset="0"/>
              </a:rPr>
              <a:t>. Σε αυτόν οφείλεται και η ονομασία του φαινομένου, όταν το 1896, την εποχή του προετοίμαζε τη διδακτορική του διατριβή, ανέπτυξε τη θεωρία ότι οι ραγδαία αυξανόμενες βιομηχανίες που στέλνουν άνθρακα και άλλους ρύπους στον αέρα ίσως να μη διαφέρουν, όσον αφορά τις επιπτώσεις στις κλιματικές αλλαγές, από τα στοιχεία που εκλύθηκαν στην ατμόσφαιρα με την έκρηξη του ηφαιστείου </a:t>
            </a:r>
            <a:r>
              <a:rPr lang="el-GR" dirty="0" err="1" smtClean="0">
                <a:latin typeface="Arial" pitchFamily="34" charset="0"/>
                <a:cs typeface="Arial" pitchFamily="34" charset="0"/>
              </a:rPr>
              <a:t>Κρακατόα</a:t>
            </a:r>
            <a:r>
              <a:rPr lang="el-GR" dirty="0" smtClean="0">
                <a:latin typeface="Arial" pitchFamily="34" charset="0"/>
                <a:cs typeface="Arial" pitchFamily="34" charset="0"/>
              </a:rPr>
              <a:t> στην Ινδονησία το 1883.</a:t>
            </a:r>
            <a:endParaRPr lang="el-GR" dirty="0" smtClean="0">
              <a:latin typeface="Arial" pitchFamily="34" charset="0"/>
              <a:cs typeface="Arial" pitchFamily="34" charset="0"/>
              <a:hlinkClick r:id="rId2"/>
            </a:endParaRPr>
          </a:p>
          <a:p>
            <a:r>
              <a:rPr lang="el-GR" dirty="0" smtClean="0">
                <a:latin typeface="Arial" pitchFamily="34" charset="0"/>
                <a:cs typeface="Arial" pitchFamily="34" charset="0"/>
              </a:rPr>
              <a:t>Η Γη δέχεται καθημερινά  ηλιακή ακτινοβολία. Ένα μέρος αυτής απορροφάται από το σύστημα Γης-ατμόσφαιρας, ενώ το υπόλοιπο διαφεύγει στο διάστημα. Περίπου το 30% της εισερχόμενης ηλιακής ακτινοβολίας ανακλάται, σε ποσοστό 6% από την ατμόσφαιρα, 20% από τα νέφη και 4% από την επιφάνεια της Γης. Το 70% της ηλιακής ακτινοβολίας απορροφάται, κατά 16% από την ατμόσφαιρα (συμπεριλαμβανομένου και του </a:t>
            </a:r>
            <a:r>
              <a:rPr lang="el-GR" dirty="0" err="1" smtClean="0">
                <a:latin typeface="Arial" pitchFamily="34" charset="0"/>
                <a:cs typeface="Arial" pitchFamily="34" charset="0"/>
              </a:rPr>
              <a:t>στρατοσφαιρικού</a:t>
            </a:r>
            <a:r>
              <a:rPr lang="el-GR" dirty="0" smtClean="0">
                <a:latin typeface="Arial" pitchFamily="34" charset="0"/>
                <a:cs typeface="Arial" pitchFamily="34" charset="0"/>
              </a:rPr>
              <a:t> στρώματος του όζοντος), κατά 3% από τα νέφη και κατά το μεγαλύτερο ποσοστό (51%) από την επιφάνεια και τους ωκεανούς.</a:t>
            </a:r>
          </a:p>
          <a:p>
            <a:r>
              <a:rPr lang="el-GR" dirty="0" smtClean="0">
                <a:latin typeface="Arial" pitchFamily="34" charset="0"/>
                <a:cs typeface="Arial" pitchFamily="34" charset="0"/>
              </a:rPr>
              <a:t>Λόγω της θερμοκρασίας της, η Γη εκπέμπει επίσης θερμική ακτινοβολία (κατά τρόπο ανάλογο με τον Ήλιο), η οποία αντιστοιχεί σε μεγάλα μήκη κύματος, σε αντίθεση με την αντίστοιχη ηλιακή ακτινοβολία, που είναι μικρού μήκους κύματος. Η ατμόσφαιρα της Γης έχει την ικανότητα να απορροφά το μεγαλύτερο μέρος της, ποσοστό περίπου 71%. Η ίδια η ατμόσφαιρα </a:t>
            </a:r>
            <a:r>
              <a:rPr lang="el-GR" dirty="0" err="1" smtClean="0">
                <a:latin typeface="Arial" pitchFamily="34" charset="0"/>
                <a:cs typeface="Arial" pitchFamily="34" charset="0"/>
              </a:rPr>
              <a:t>επανεκπέμπει</a:t>
            </a:r>
            <a:r>
              <a:rPr lang="el-GR" dirty="0" smtClean="0">
                <a:latin typeface="Arial" pitchFamily="34" charset="0"/>
                <a:cs typeface="Arial" pitchFamily="34" charset="0"/>
              </a:rPr>
              <a:t> θερμική ακτινοβολία μεγάλου μήκους κύματος, μέρος της οποίας απορροφάται από την επιφάνεια της Γης, η οποία θερμαίνεται ακόμη περισσότερο. Η γήινη ατμόσφαιρα συμπεριφέρεται, με τον τρόπο αυτό, ως μία δεύτερη - μαζί με τον Ήλιο - πηγή θερμότητας.</a:t>
            </a:r>
          </a:p>
          <a:p>
            <a:r>
              <a:rPr lang="el-GR" dirty="0" smtClean="0">
                <a:latin typeface="Arial" pitchFamily="34" charset="0"/>
                <a:cs typeface="Arial" pitchFamily="34" charset="0"/>
              </a:rPr>
              <a:t>Ο μηχανισμός του φαινομένου ταυτίζεται συχνά με τη λειτουργία ενός πραγματικού θερμοκηπίου, ωστόσο η ταύτιση αυτή αποτελεί </a:t>
            </a:r>
            <a:r>
              <a:rPr lang="el-GR" dirty="0" err="1" smtClean="0">
                <a:latin typeface="Arial" pitchFamily="34" charset="0"/>
                <a:cs typeface="Arial" pitchFamily="34" charset="0"/>
              </a:rPr>
              <a:t>υπεραπλούστευση</a:t>
            </a:r>
            <a:r>
              <a:rPr lang="el-GR" dirty="0" smtClean="0">
                <a:latin typeface="Arial" pitchFamily="34" charset="0"/>
                <a:cs typeface="Arial" pitchFamily="34" charset="0"/>
              </a:rPr>
              <a:t>, καθώς τα θερμοκήπια στηρίζονται στην "απομόνωση" της θερμότητας και την εξάλειψη φαινομένων μεταφοράς της.</a:t>
            </a:r>
          </a:p>
          <a:p>
            <a:r>
              <a:rPr lang="en-US" dirty="0" smtClean="0">
                <a:latin typeface="Arial" pitchFamily="34" charset="0"/>
                <a:cs typeface="Arial" pitchFamily="34" charset="0"/>
                <a:hlinkClick r:id="rId2"/>
              </a:rPr>
              <a:t>https://www.youtube.com/watch?v=77inUTx0QlM</a:t>
            </a:r>
            <a:endParaRPr lang="el-GR" dirty="0" smtClean="0">
              <a:latin typeface="Arial" pitchFamily="34" charset="0"/>
              <a:cs typeface="Arial" pitchFamily="34" charset="0"/>
            </a:endParaRP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40000" lnSpcReduction="20000"/>
          </a:bodyPr>
          <a:lstStyle/>
          <a:p>
            <a:r>
              <a:rPr lang="el-GR" b="1" dirty="0" err="1" smtClean="0"/>
              <a:t>Τ</a:t>
            </a:r>
            <a:r>
              <a:rPr lang="el-GR" dirty="0" err="1" smtClean="0"/>
              <a:t>o</a:t>
            </a:r>
            <a:r>
              <a:rPr lang="el-GR" dirty="0" smtClean="0"/>
              <a:t> φαινόμενο του θερμοκηπίου είναι μια φυσική διαδικασία. Το χρειαζόμαστε για να διατηρούμε τη Γη μας ζεστή, ώστε να υπάρχει ζωή και ανάπτυξη. Δίχως αυτό, η Γη θα ήταν κρύα περίπου -20 </a:t>
            </a:r>
            <a:r>
              <a:rPr lang="el-GR" baseline="30000" dirty="0" err="1" smtClean="0"/>
              <a:t>o</a:t>
            </a:r>
            <a:r>
              <a:rPr lang="el-GR" dirty="0" err="1" smtClean="0"/>
              <a:t>C</a:t>
            </a:r>
            <a:r>
              <a:rPr lang="el-GR" dirty="0" smtClean="0"/>
              <a:t>, και δεν θα μπορούσε να υπάρχει ζωή. Αντιθέτως, η μέση θερμοκρασία της Γης διατηρείται στο επίπεδο των 15 </a:t>
            </a:r>
            <a:r>
              <a:rPr lang="el-GR" baseline="30000" dirty="0" err="1" smtClean="0"/>
              <a:t>o</a:t>
            </a:r>
            <a:r>
              <a:rPr lang="el-GR" dirty="0" err="1" smtClean="0"/>
              <a:t>C</a:t>
            </a:r>
            <a:r>
              <a:rPr lang="el-GR" dirty="0" smtClean="0"/>
              <a:t>, χάρη στο φαινόμενο αυτό. Τα αέρια του θερμοκηπίου (που περιλαμβάνουν κυρίως το CO</a:t>
            </a:r>
            <a:r>
              <a:rPr lang="el-GR" baseline="-25000" dirty="0" smtClean="0"/>
              <a:t>2</a:t>
            </a:r>
            <a:r>
              <a:rPr lang="el-GR" dirty="0" smtClean="0"/>
              <a:t> και τους υδρατμούς) σχηματίζουν ένα 'στρώμα' πάνω από το έδαφος της Γης σε ένα ορισμένο ύψος, ώστε αφού επιτρέψουν να εισέλθει η υπέρυθρη ακτινοβολία του ήλιου, αυτή απορροφάται κατά ένα μέρος από τη Γη και την ατμόσφαιρα. Εν συνεχεία η υπόλοιπη ακτινοβολία την </a:t>
            </a:r>
            <a:r>
              <a:rPr lang="el-GR" dirty="0" err="1" smtClean="0"/>
              <a:t>επανεκπέμπει</a:t>
            </a:r>
            <a:r>
              <a:rPr lang="el-GR" dirty="0" smtClean="0"/>
              <a:t> η Γη, που ένα τμήμα της φεύγει προς το διάστημα και το υπόλοιπο εγκλωβίζεται από το στρώμα των αερίων του θερμοκηπίου.</a:t>
            </a:r>
          </a:p>
          <a:p>
            <a:r>
              <a:rPr lang="el-GR" dirty="0" smtClean="0"/>
              <a:t>Ένα μέρος λοιπόν της ηλιακής ακτινοβολίας κατά την είσοδο της, περνά αναλλοίωτη στην ατμόσφαιρα, φτάνει στην επιφάνεια του εδάφους και ακτινοβολείται προς τα πάνω με μεγαλύτερο μήκος κύματος.</a:t>
            </a:r>
            <a:br>
              <a:rPr lang="el-GR" dirty="0" smtClean="0"/>
            </a:br>
            <a:r>
              <a:rPr lang="el-GR" dirty="0" smtClean="0"/>
              <a:t>Ένα μέρος αυτής απορροφάται από την ατμόσφαιρα, τη θερμαίνει και επανεκπέμπεται στην επιφάνεια του εδάφους. Το στρώμα των αερίων λοιπόν, επιτρέπει τη διέλευση της ακτινοβολίας αλλά ταυτόχρονα την εγκλωβίζει, μοιάζει με τη λειτουργία ενός θερμοκηπίου και ο Γάλλος μαθηματικός </a:t>
            </a:r>
            <a:r>
              <a:rPr lang="el-GR" dirty="0" err="1" smtClean="0"/>
              <a:t>Fourier</a:t>
            </a:r>
            <a:r>
              <a:rPr lang="el-GR" dirty="0" smtClean="0"/>
              <a:t> το ονόμασε το 1822 «Φαινόμενο Θερμοκηπίου».</a:t>
            </a:r>
          </a:p>
          <a:p>
            <a:r>
              <a:rPr lang="el-GR" dirty="0" smtClean="0"/>
              <a:t>     Αποτελεί μια φυσική διεργασία που εξασφαλίζει στη Γη μια σταθερή θερμοκρασία επιφάνειας εδάφους γύρω στους 15</a:t>
            </a:r>
            <a:r>
              <a:rPr lang="el-GR" baseline="30000" dirty="0" smtClean="0"/>
              <a:t>ο</a:t>
            </a:r>
            <a:r>
              <a:rPr lang="el-GR" dirty="0" smtClean="0"/>
              <a:t>C. Όμως τα τελευταία χρόνια λέγοντας φαινόμενο Θερμοκηπίου δεν αναφερόμαστε στη φυσική διεργασία, αλλά στην έξαρση αυτής, λόγω της ρύπανσης της ατμόσφαιρας από τις ανθρωπογενείς δραστηριότητες.</a:t>
            </a:r>
          </a:p>
          <a:p>
            <a:r>
              <a:rPr lang="el-GR" dirty="0" smtClean="0"/>
              <a:t>    Οι υδρατμοί, το διοξείδιο του άνθρακα και μεθάνιο σχηματίζουν ένα φυσικό διαχωριστικό γύρω από τη Γη. Πάντως η καύση ορυκτών καυσίμων έχει οδηγήσει στην αύξηση του ποσού του CO2 αλλά και άλλων αερίων όπως το μεθάνιο και οξείδια του αζώτου, που εκλύονται στην ατμόσφαιρα.</a:t>
            </a:r>
          </a:p>
          <a:p>
            <a:r>
              <a:rPr lang="el-GR" dirty="0" smtClean="0"/>
              <a:t>Η επιφάνεια της Γης θερμαίνεται από τον ήλιο. Καθώς θερμαίνεται, ανακλά πίσω προς την ατμόσφαιρα θερμότητα.</a:t>
            </a:r>
          </a:p>
          <a:p>
            <a:r>
              <a:rPr lang="el-GR" dirty="0" smtClean="0"/>
              <a:t>      Περίπου το 70% της ενέργειας του ήλιου, ακτινοβολείται προς τα πίσω, στο διάστημα. Αλλά κάποιο ποσό της υπέρυθρης ακτινοβολίας παγιδεύεται από τα αέρια του θερμοκηπίου, που θερμαίνουν ακόμη περισσότερο την ατμόσφαιρα.</a:t>
            </a:r>
          </a:p>
          <a:p>
            <a:r>
              <a:rPr lang="el-GR" dirty="0" smtClean="0"/>
              <a:t>     Αυτό έχει σαν αποτέλεσμα, η Γη να διατηρείται θερμή και να εμφανίζεται το φαινόμενο της ζωής. </a:t>
            </a:r>
            <a:r>
              <a:rPr lang="el-GR" smtClean="0"/>
              <a:t>Αλλά οι αυξημένες ποσότητες των εκπομπών των αερίων, αλλάζουν την ισορροπία του σύνθετου αυτού συστήματος, προξενώντας την παγκόσμια άνοδο της θερμοκρασίας</a:t>
            </a:r>
          </a:p>
          <a:p>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Το </a:t>
            </a:r>
            <a:r>
              <a:rPr lang="el-GR" dirty="0" err="1" smtClean="0"/>
              <a:t>φαινομενο</a:t>
            </a:r>
            <a:r>
              <a:rPr lang="el-GR" dirty="0" smtClean="0"/>
              <a:t> του </a:t>
            </a:r>
            <a:r>
              <a:rPr lang="el-GR" dirty="0" err="1" smtClean="0"/>
              <a:t>θερμοκηπιου</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 Τα τελευταία χρόνια οι ανθρωπογενείς δραστηριότητες (βιομηχανίες, αυτοκίνητα κ.ά.) έχουν αυξήσει σημαντικά τις συγκεντρώσεις των αερίων των κατώτερων στρωμάτων της ατμόσφαιρας (αέρια θερμοκηπίου) με αποτέλεσμα την αύξηση της </a:t>
            </a:r>
            <a:r>
              <a:rPr lang="el-GR" dirty="0" err="1" smtClean="0"/>
              <a:t>απορροφούμενης</a:t>
            </a:r>
            <a:r>
              <a:rPr lang="el-GR" dirty="0" smtClean="0"/>
              <a:t> ακτινοβολίας και την επακόλουθη θερμοκρασιακή μεταβολή. Υπολογίζεται ότι η μέση θερμοκρασία της Γης έχει αυξηθεί κατά 0,5 με 0,6</a:t>
            </a:r>
            <a:r>
              <a:rPr lang="el-GR" baseline="30000" dirty="0" smtClean="0"/>
              <a:t>ο</a:t>
            </a:r>
            <a:r>
              <a:rPr lang="el-GR" dirty="0" smtClean="0"/>
              <a:t>C από το 1880, λόγω της έξαρσης του φαινομένου και μέχρι το έτος 2100, εάν δεν ληφθούν μέτρα, η αύξηση της θερμοκρασίας θα είναι από 1,5 έως 4,5</a:t>
            </a:r>
            <a:r>
              <a:rPr lang="el-GR" baseline="30000" dirty="0" smtClean="0"/>
              <a:t>ο</a:t>
            </a:r>
            <a:r>
              <a:rPr lang="el-GR" dirty="0" smtClean="0"/>
              <a:t>C.</a:t>
            </a:r>
          </a:p>
          <a:p>
            <a:r>
              <a:rPr lang="el-GR" dirty="0" smtClean="0"/>
              <a:t>      Τα αέρια του θερμοκηπίου είναι περίπου 20 και έχουν όγκο μικρότερο από 1% του συνολικού όγκου της ατμόσφαιρας. Τα σημαντικότερα είναι οι υδρατμοί (H</a:t>
            </a:r>
            <a:r>
              <a:rPr lang="el-GR" baseline="-25000" dirty="0" smtClean="0"/>
              <a:t>2</a:t>
            </a:r>
            <a:r>
              <a:rPr lang="el-GR" dirty="0" smtClean="0"/>
              <a:t>O), το διοξείδιο του άνθρακα (CO</a:t>
            </a:r>
            <a:r>
              <a:rPr lang="el-GR" baseline="-25000" dirty="0" smtClean="0"/>
              <a:t>2</a:t>
            </a:r>
            <a:r>
              <a:rPr lang="el-GR" dirty="0" smtClean="0"/>
              <a:t>), το μεθάνιο (CH</a:t>
            </a:r>
            <a:r>
              <a:rPr lang="el-GR" baseline="-25000" dirty="0" smtClean="0"/>
              <a:t>4</a:t>
            </a:r>
            <a:r>
              <a:rPr lang="el-GR" dirty="0" smtClean="0"/>
              <a:t>), το υποξείδιο του αζώτου (N</a:t>
            </a:r>
            <a:r>
              <a:rPr lang="el-GR" baseline="-25000" dirty="0" smtClean="0"/>
              <a:t>2</a:t>
            </a:r>
            <a:r>
              <a:rPr lang="el-GR" dirty="0" smtClean="0"/>
              <a:t>O), οι </a:t>
            </a:r>
            <a:r>
              <a:rPr lang="el-GR" dirty="0" err="1" smtClean="0"/>
              <a:t>χλωροφθοράνθρακες</a:t>
            </a:r>
            <a:r>
              <a:rPr lang="el-GR" dirty="0" smtClean="0"/>
              <a:t> (</a:t>
            </a:r>
            <a:r>
              <a:rPr lang="el-GR" dirty="0" err="1" smtClean="0"/>
              <a:t>CFCs</a:t>
            </a:r>
            <a:r>
              <a:rPr lang="el-GR" dirty="0" smtClean="0"/>
              <a:t>) και το </a:t>
            </a:r>
            <a:r>
              <a:rPr lang="el-GR" dirty="0" err="1" smtClean="0"/>
              <a:t>τροποσφαιρικό</a:t>
            </a:r>
            <a:r>
              <a:rPr lang="el-GR" dirty="0" smtClean="0"/>
              <a:t> όζον (O</a:t>
            </a:r>
            <a:r>
              <a:rPr lang="el-GR" baseline="-25000" dirty="0" smtClean="0"/>
              <a:t>3</a:t>
            </a:r>
            <a:r>
              <a:rPr lang="el-GR" dirty="0" smtClean="0"/>
              <a:t>). Κάθε μεταβολή στις συγκεντρώσεις αυτών των αεριών, διαταράσσει το ενεργειακό ισοζύγιο, προκαλεί μεταβολή της θερμοκρασίας και ως εκ τούτου κλιματικές αλλαγές. Οι υδρατμοί, αν και απορροφούν το 65% της υπέρυθρης ακτινοβολίας, δεν φαίνεται να έχουν επηρεαστεί άμεσα από την ανθρώπινη δραστηριότητα. Αντίθετα, οι συγκεντρώσεις των υπόλοιπων αερίων έχουν μεταβληθεί σημαντικά με σημαντικότερη τη μεταβολή του CO</a:t>
            </a:r>
            <a:r>
              <a:rPr lang="el-GR" baseline="-25000" dirty="0" smtClean="0"/>
              <a:t>2</a:t>
            </a:r>
            <a:r>
              <a:rPr lang="el-GR" dirty="0" smtClean="0"/>
              <a:t>, καθώς αποτελεί αέριο που διαφεύγει στην ατμόσφαιρα με την καύση του πετρελαίου, του κάρβουνου και άλλων ορυκτών καυσίμων.</a:t>
            </a:r>
          </a:p>
          <a:p>
            <a:r>
              <a:rPr lang="el-GR" dirty="0" smtClean="0"/>
              <a:t>  Οι ανθρώπινες δραστηριότητες όχι μόνο εκπέμπουν υψηλές συγκεντρώσεις CO</a:t>
            </a:r>
            <a:r>
              <a:rPr lang="el-GR" baseline="-25000" dirty="0" smtClean="0"/>
              <a:t>2</a:t>
            </a:r>
            <a:r>
              <a:rPr lang="el-GR" dirty="0" smtClean="0"/>
              <a:t> στην ατμόσφαιρα, αλλά βλάπτουν και την ικανότητα της γης να απορροφά το CO</a:t>
            </a:r>
            <a:r>
              <a:rPr lang="el-GR" baseline="-25000" dirty="0" smtClean="0"/>
              <a:t>2</a:t>
            </a:r>
            <a:r>
              <a:rPr lang="el-GR" dirty="0" smtClean="0"/>
              <a:t> και να το ενσωματώνει στους φυσικούς κύκλους ροής ενέργειας και ύλης, με την καταστροφή των δασών και του </a:t>
            </a:r>
            <a:r>
              <a:rPr lang="el-GR" dirty="0" err="1" smtClean="0"/>
              <a:t>φυτοπλαγκτού</a:t>
            </a:r>
            <a:r>
              <a:rPr lang="el-GR" dirty="0" smtClean="0"/>
              <a:t> των ωκεανών. </a:t>
            </a:r>
            <a:endParaRPr lang="el-GR" dirty="0" smtClean="0">
              <a:latin typeface="Arial" pitchFamily="34" charset="0"/>
              <a:cs typeface="Arial" pitchFamily="34" charset="0"/>
            </a:endParaRPr>
          </a:p>
          <a:p>
            <a:r>
              <a:rPr lang="el-GR" dirty="0" smtClean="0">
                <a:latin typeface="Arial" pitchFamily="34" charset="0"/>
                <a:cs typeface="Arial" pitchFamily="34" charset="0"/>
              </a:rPr>
              <a:t>Αποτέλεσμα του συνολικού φαινομένου είναι η αύξηση της μέσης επιφανειακής θερμοκρασίας, γεγονός που καθιστά τη Γη κατοικήσιμη. Χωρίς το φυσικό φαινόμενο του θερμοκηπίου, η θερμοκρασία της γήινης επιφάνειας θα ήταν σε παγκόσμια και ετήσια βάση στους -18 °C, ενώ στην πράξη είναι στους 14 °C.</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Οι </a:t>
            </a:r>
            <a:r>
              <a:rPr lang="el-GR" dirty="0" err="1" smtClean="0"/>
              <a:t>επιπτωσεισ</a:t>
            </a:r>
            <a:r>
              <a:rPr lang="el-GR" dirty="0" smtClean="0"/>
              <a:t> </a:t>
            </a:r>
            <a:r>
              <a:rPr lang="el-GR" dirty="0" err="1" smtClean="0"/>
              <a:t>τησ</a:t>
            </a:r>
            <a:r>
              <a:rPr lang="el-GR" dirty="0" smtClean="0"/>
              <a:t> </a:t>
            </a:r>
            <a:r>
              <a:rPr lang="el-GR" dirty="0" err="1" smtClean="0"/>
              <a:t>κλιματικησ</a:t>
            </a:r>
            <a:r>
              <a:rPr lang="el-GR" dirty="0" smtClean="0"/>
              <a:t> </a:t>
            </a:r>
            <a:r>
              <a:rPr lang="el-GR" dirty="0" err="1" smtClean="0"/>
              <a:t>αλλαγησ</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smtClean="0"/>
              <a:t>Οι επιπτώσεις της κλιματικής αλλαγής περιλαμβάνουν:</a:t>
            </a:r>
          </a:p>
          <a:p>
            <a:r>
              <a:rPr lang="el-GR" b="1" dirty="0" smtClean="0"/>
              <a:t>Καύσωνες.</a:t>
            </a:r>
            <a:r>
              <a:rPr lang="el-GR" dirty="0" smtClean="0"/>
              <a:t> Ο καύσωνας είναι ο πολύ ζεστός καιρός για μεγάλο χρονικό διάστημα. Καθώς η Γη θερμαίνεται, όλο και περισσότερες περιοχές θα κινδυνεύουν από θερμότερα και συχνότερα ακραία κύματα καύσωνα. Υπάρχει άμεση σχέση μεταξύ της κλιματικής αλλαγής και της ακραίας θερμοκρασίας.</a:t>
            </a:r>
          </a:p>
          <a:p>
            <a:r>
              <a:rPr lang="el-GR" b="1" dirty="0" smtClean="0"/>
              <a:t>Καταιγίδες.</a:t>
            </a:r>
            <a:r>
              <a:rPr lang="el-GR" dirty="0" smtClean="0"/>
              <a:t> Οι έντονες βροχοπτώσεις συμβαίνουν όλο και πιο συχνά σε περισσότερα μέρη του κόσμου. Εκτός από τις πλημμύρες, οι βροχοπτώσεις αυξάνουν επίσης και τον κίνδυνο κατολισθήσεων. Όταν οι βροχοπτώσεις συμβαίνουν πάνω από ένα όριο, το έδαφος μουσκεύει σε τέτοιο βαθμό που οι πλαγιές μπορούν να χάσουν τη σταθερότητά τους, προκαλώντας κατολίσθηση.</a:t>
            </a:r>
          </a:p>
          <a:p>
            <a:r>
              <a:rPr lang="el-GR" b="1" dirty="0" smtClean="0"/>
              <a:t>Αύξηση της στάθμης της θάλασσας.</a:t>
            </a:r>
            <a:r>
              <a:rPr lang="el-GR" dirty="0" smtClean="0"/>
              <a:t> Σύμφωνα με τα τελευταία στοιχεία της ΝΑΣΑ για την κλιματική αλλαγή, ο ρυθμός αύξησης της στάθμης της θάλασσας έχει αυξηθεί από περίπου 2,5 χιλιοστά ετησίως τη δεκαετία του 1990 σε 3,4 χιλιοστά το χρόνο σήμερα. Δεδομένου ότι ένα πολύ μεγάλο μέρος του συνολικού πληθυσμού της γης ζει σε παραθαλάσσιες και παράκτιες περιοχές, η συνεχόμενη αύξηση της στάθμης της θάλασσας είναι ανησυχητική.</a:t>
            </a:r>
          </a:p>
          <a:p>
            <a:r>
              <a:rPr lang="el-GR" b="1" dirty="0" smtClean="0"/>
              <a:t>Απειλή για τα ζώα.</a:t>
            </a:r>
            <a:r>
              <a:rPr lang="el-GR" dirty="0" smtClean="0"/>
              <a:t> Καθώς οι θερμοκρασίες ανεβαίνουν, πολλά φυτά και ζώα μεταναστεύουν σε υψηλότερα υψόμετρα ή μακριά από τον ισημερινό. Ορισμένα ζώα ενδέχεται να αντιμετωπίζουν δυσκολίες μετακίνησης και προσαρμογής σε νέες περιοχές.</a:t>
            </a:r>
          </a:p>
          <a:p>
            <a:r>
              <a:rPr lang="el-GR" b="1" dirty="0" err="1" smtClean="0"/>
              <a:t>Οξίνιση</a:t>
            </a:r>
            <a:r>
              <a:rPr lang="el-GR" b="1" dirty="0" smtClean="0"/>
              <a:t> του ωκεανού.</a:t>
            </a:r>
            <a:r>
              <a:rPr lang="el-GR" dirty="0" smtClean="0"/>
              <a:t> Το αυξανόμενο διοξείδιο του άνθρακα στην ατμόσφαιρα απορροφάται από τους ωκεανούς, καθιστώντας τους πιο όξινους. Η </a:t>
            </a:r>
            <a:r>
              <a:rPr lang="el-GR" dirty="0" err="1" smtClean="0"/>
              <a:t>οξίνιση</a:t>
            </a:r>
            <a:r>
              <a:rPr lang="el-GR" dirty="0" smtClean="0"/>
              <a:t> των ωκεανών αλλάζει την ισορροπία του </a:t>
            </a:r>
            <a:r>
              <a:rPr lang="el-GR" dirty="0" err="1" smtClean="0"/>
              <a:t>pH</a:t>
            </a:r>
            <a:r>
              <a:rPr lang="el-GR" dirty="0" smtClean="0"/>
              <a:t> τους και αυτό κάνει δύσκολη την επιβίωση κοραλλιών και μικροοργανισμών που σχηματίζουν τα διάφορα κοχύλια. Η μείωση τέτοιων οργανισμών μπορεί να αναστατώσει ολόκληρα τμήματα του υδάτινου οικοσυστήματος.</a:t>
            </a:r>
          </a:p>
          <a:p>
            <a:r>
              <a:rPr lang="el-GR" b="1" dirty="0" smtClean="0"/>
              <a:t>Πυρκαγιές.</a:t>
            </a:r>
            <a:r>
              <a:rPr lang="el-GR" dirty="0" smtClean="0"/>
              <a:t> Τις τελευταίες δεκαετίες ο αριθμός των μεγάλων πυρκαγιών και η διάρκεια της εποχής πυρκαγιών αυξάνεται. Οι πυρκαγιές αυτές είναι συχνά τόσο ανεξέλεγκτες που μπορούν να καταστρέψουν από δάση μέχρι κατοικημένες περιοχές.</a:t>
            </a:r>
          </a:p>
          <a:p>
            <a:r>
              <a:rPr lang="el-GR" b="1" dirty="0" smtClean="0"/>
              <a:t>Ξηρασία. </a:t>
            </a:r>
            <a:r>
              <a:rPr lang="el-GR" dirty="0" smtClean="0"/>
              <a:t>Η υπερθέρμανση του πλανήτη λόγω του φαινομένου του θερμοκηπίου αυξάνει  τον κίνδυνο ξηρασίας σε πολλές περιοχές. Υψηλότερες θερμοκρασίες σημαίνουν και μεγαλύτερη εξάτμιση του νερού, μειώνοντας  το συνολικό απόθεμά τους.</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Χαρακτηριστικά του οικοσυστήματος</a:t>
            </a:r>
            <a:endParaRPr lang="el-GR" dirty="0"/>
          </a:p>
        </p:txBody>
      </p:sp>
      <p:sp>
        <p:nvSpPr>
          <p:cNvPr id="3" name="2 - Θέση περιεχομένου"/>
          <p:cNvSpPr>
            <a:spLocks noGrp="1"/>
          </p:cNvSpPr>
          <p:nvPr>
            <p:ph idx="1"/>
          </p:nvPr>
        </p:nvSpPr>
        <p:spPr/>
        <p:txBody>
          <a:bodyPr>
            <a:normAutofit/>
          </a:bodyPr>
          <a:lstStyle/>
          <a:p>
            <a:r>
              <a:rPr lang="el-GR" sz="2800" dirty="0" smtClean="0"/>
              <a:t>Έχει μέγεθος, έχει όρια, οικοσύστημα μπορεί να είναι μια ήπειρος (πχ. Η Αυστραλία) ή μία γλάστρα, ή ένας άνθρωπος (συμβιώνει με πολλούς μικροοργανισμούς). Τα όρια του οικοσυστήματος καθορίζονται από τον ερευνητή που το μελετάει.</a:t>
            </a:r>
          </a:p>
          <a:p>
            <a:r>
              <a:rPr lang="el-GR" sz="2800" dirty="0" smtClean="0"/>
              <a:t>Υπάρχουν </a:t>
            </a:r>
            <a:r>
              <a:rPr lang="el-GR" sz="2800" dirty="0" err="1" smtClean="0"/>
              <a:t>θαλάσσσια</a:t>
            </a:r>
            <a:r>
              <a:rPr lang="el-GR" sz="2800" dirty="0" smtClean="0"/>
              <a:t> οικοσυστήματα</a:t>
            </a:r>
            <a:r>
              <a:rPr lang="el-GR" dirty="0" smtClean="0"/>
              <a:t>, </a:t>
            </a:r>
            <a:r>
              <a:rPr lang="el-GR" sz="2800" dirty="0" smtClean="0"/>
              <a:t>χερσαία οικοσυστήματα, έρημος, λίμνη, πόλη (αστικό οικοσύστημα).  </a:t>
            </a:r>
            <a:endParaRPr lang="el-G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η </a:t>
            </a:r>
            <a:r>
              <a:rPr lang="el-GR" dirty="0" err="1" smtClean="0"/>
              <a:t>στοιβαδα</a:t>
            </a:r>
            <a:r>
              <a:rPr lang="el-GR" dirty="0" smtClean="0"/>
              <a:t> ΤΟΥ ΟΖΟΝΤΟΣ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όζον είναι ένα φυσικό συστατικό της ατμόσφαιρας </a:t>
            </a:r>
            <a:r>
              <a:rPr lang="el-GR" smtClean="0"/>
              <a:t>και συναντάται σε </a:t>
            </a:r>
            <a:r>
              <a:rPr lang="el-GR" dirty="0" smtClean="0"/>
              <a:t>πολύ μικρή συγκέντρωση. Περίπου 10% της συνολικής ποσότητας όζοντος βρίσκεται κοντά στην επιφάνεια της Γης, στην περιοχή της ατμόσφαιρας που ονομάζεται τροπόσφαιρα και εκτείνεται μέχρι τα 10-16 </a:t>
            </a:r>
            <a:r>
              <a:rPr lang="el-GR" dirty="0" err="1" smtClean="0"/>
              <a:t>km</a:t>
            </a:r>
            <a:r>
              <a:rPr lang="el-GR" dirty="0" smtClean="0"/>
              <a:t> από την επιφάνειά της. Το υπόλοιπο 90% βρίσκεται στην στρατόσφαιρα η οποία εκτείνεται από το τέλος της τροπόσφαιρας μέχρι τα 50 </a:t>
            </a:r>
            <a:r>
              <a:rPr lang="el-GR" dirty="0" err="1" smtClean="0"/>
              <a:t>km</a:t>
            </a:r>
            <a:r>
              <a:rPr lang="el-GR" dirty="0" smtClean="0"/>
              <a:t> από την επιφάνεια της Γης. Η μεγαλύτερη ποσότητα όζοντος βρίσκεται χαμηλά στη στρατόσφαιρα (από 19 έως 23 </a:t>
            </a:r>
            <a:r>
              <a:rPr lang="el-GR" dirty="0" err="1" smtClean="0"/>
              <a:t>Km</a:t>
            </a:r>
            <a:r>
              <a:rPr lang="el-GR" dirty="0" smtClean="0"/>
              <a:t>) και είναι αυτή η οποία ονομάζεται </a:t>
            </a:r>
            <a:r>
              <a:rPr lang="el-GR" i="1" dirty="0" smtClean="0"/>
              <a:t>στιβάδα </a:t>
            </a:r>
            <a:r>
              <a:rPr lang="el-GR" i="1" dirty="0" err="1" smtClean="0"/>
              <a:t>όζοντος</a:t>
            </a:r>
            <a:r>
              <a:rPr lang="el-GR" dirty="0" err="1" smtClean="0"/>
              <a:t>.Η</a:t>
            </a:r>
            <a:r>
              <a:rPr lang="el-GR" dirty="0" smtClean="0"/>
              <a:t> στιβάδα όζοντος αποτελεί </a:t>
            </a:r>
            <a:r>
              <a:rPr lang="el-GR" b="1" dirty="0" smtClean="0"/>
              <a:t>προστατευτική ασπίδα</a:t>
            </a:r>
            <a:r>
              <a:rPr lang="el-GR" dirty="0" smtClean="0"/>
              <a:t> από την υπεριώδη ηλιακή ακτινοβολία για τα ζώα και τα φυτά του πλανήτη, διότι απορροφά την υπεριώδη ηλιακή ακτινοβολία. Αυξημένα επίπεδα υπεριώδους ακτινοβολίας προκαλούν βλάβες στους ζωντανούς οργανισμούς και σχετίζονται με την εμφάνιση καρκίνου του δέρματος, καταρράκτη και εξασθένιση του ανοσοποιητικού συστήματος.</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ΕΞΑΣΘΕΝΙΣΗ </a:t>
            </a:r>
            <a:r>
              <a:rPr lang="el-GR" dirty="0" err="1" smtClean="0"/>
              <a:t>ΤηΣ</a:t>
            </a:r>
            <a:r>
              <a:rPr lang="el-GR" dirty="0" smtClean="0"/>
              <a:t> </a:t>
            </a:r>
            <a:r>
              <a:rPr lang="el-GR" dirty="0" err="1" smtClean="0"/>
              <a:t>στοιβαδασ</a:t>
            </a:r>
            <a:r>
              <a:rPr lang="el-GR" dirty="0" smtClean="0"/>
              <a:t> ΤΟΥ ΟΖΟΝΤΟΣ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Στα μέσα της δεκαετίας του ’70 πρωτοποριακές έρευνες κατέδειξαν για πρώτη φορά τους μηχανισμούς σύνθεσης αλλά και αποσύνθεσης της στιβάδας του όζοντος. Κυρίως όμως ανακαλύφθηκε ότι ορισμένες συνθετικές χημικές ουσίες οι οποίες περιέχουν χλώριο και βρώμιο στα μόριά τους καταστρέφουν τη στιβάδα του όζοντος. Καθοριστικής σημασίας για την ανακάλυψη αυτή ήταν οι εργασίες των καθηγητών </a:t>
            </a:r>
            <a:r>
              <a:rPr lang="el-GR" i="1" dirty="0" err="1" smtClean="0"/>
              <a:t>Paul</a:t>
            </a:r>
            <a:r>
              <a:rPr lang="el-GR" dirty="0" smtClean="0"/>
              <a:t> </a:t>
            </a:r>
            <a:r>
              <a:rPr lang="el-GR" i="1" dirty="0" err="1" smtClean="0"/>
              <a:t>Crutzen</a:t>
            </a:r>
            <a:r>
              <a:rPr lang="el-GR" i="1" dirty="0" smtClean="0"/>
              <a:t>, </a:t>
            </a:r>
            <a:r>
              <a:rPr lang="el-GR" i="1" dirty="0" err="1" smtClean="0"/>
              <a:t>Mario</a:t>
            </a:r>
            <a:r>
              <a:rPr lang="el-GR" dirty="0" smtClean="0"/>
              <a:t> </a:t>
            </a:r>
            <a:r>
              <a:rPr lang="el-GR" i="1" dirty="0" err="1" smtClean="0"/>
              <a:t>Molina</a:t>
            </a:r>
            <a:r>
              <a:rPr lang="el-GR" dirty="0" smtClean="0"/>
              <a:t> και </a:t>
            </a:r>
            <a:r>
              <a:rPr lang="el-GR" i="1" dirty="0" err="1" smtClean="0"/>
              <a:t>Sherwood</a:t>
            </a:r>
            <a:r>
              <a:rPr lang="el-GR" dirty="0" smtClean="0"/>
              <a:t> </a:t>
            </a:r>
            <a:r>
              <a:rPr lang="el-GR" i="1" dirty="0" err="1" smtClean="0"/>
              <a:t>Rowland</a:t>
            </a:r>
            <a:r>
              <a:rPr lang="el-GR" dirty="0" smtClean="0"/>
              <a:t> οι οποίοι τιμήθηκαν με το βραβείο Νόμπελ Χημείας το 1995.</a:t>
            </a:r>
          </a:p>
          <a:p>
            <a:r>
              <a:rPr lang="el-GR" b="1" dirty="0" smtClean="0"/>
              <a:t>Τρύπα του όζοντος</a:t>
            </a:r>
            <a:r>
              <a:rPr lang="el-GR" dirty="0" smtClean="0"/>
              <a:t> ονομάζεται το φαινόμενο κατά το </a:t>
            </a:r>
            <a:r>
              <a:rPr lang="el-GR" sz="3100" dirty="0" smtClean="0"/>
              <a:t>οποίο το στρώμα του όζοντος που βρίσκεται στα ανώτερα στρώματα της ατμόσφαιρας της Γης (στρατόσφαιρα) μειώνεται σε πάχος πάνω από την Ανταρκτική. Παρατηρήθηκε για πρώτη φορά το 1985. Επειδή το λεπτότερο σημείο του είναι πάνω από το Νότιο Πόλο, η μείωση του πάχους του στρώματος έχει ως αποτέλεσμα την ονομαζόμενη «τρύπα» στο στρώμα του όζοντος. </a:t>
            </a:r>
          </a:p>
          <a:p>
            <a:r>
              <a:rPr lang="en-US" sz="3100" dirty="0" smtClean="0">
                <a:hlinkClick r:id="rId2"/>
              </a:rPr>
              <a:t>https://vimeo.com/225997630</a:t>
            </a:r>
            <a:r>
              <a:rPr lang="el-GR" sz="3100" dirty="0" smtClean="0"/>
              <a:t> </a:t>
            </a:r>
          </a:p>
          <a:p>
            <a:endParaRPr lang="el-GR" sz="3100" dirty="0" smtClean="0"/>
          </a:p>
          <a:p>
            <a:endParaRPr lang="el-GR" dirty="0" smtClean="0"/>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err="1" smtClean="0"/>
              <a:t>Μετρα</a:t>
            </a:r>
            <a:r>
              <a:rPr lang="el-GR" sz="2800" dirty="0" smtClean="0"/>
              <a:t> </a:t>
            </a:r>
            <a:r>
              <a:rPr lang="el-GR" sz="2800" dirty="0" err="1" smtClean="0"/>
              <a:t>αντιμετωπισησ</a:t>
            </a:r>
            <a:r>
              <a:rPr lang="el-GR" sz="2800" dirty="0" smtClean="0"/>
              <a:t> για την </a:t>
            </a:r>
            <a:r>
              <a:rPr lang="el-GR" sz="2800" dirty="0" err="1" smtClean="0"/>
              <a:t>τρυπα</a:t>
            </a:r>
            <a:r>
              <a:rPr lang="el-GR" sz="2800" dirty="0" smtClean="0"/>
              <a:t> του </a:t>
            </a:r>
            <a:r>
              <a:rPr lang="el-GR" sz="2800" dirty="0" err="1" smtClean="0"/>
              <a:t>οζοντοσ</a:t>
            </a:r>
            <a:endParaRPr lang="el-GR" sz="2800" dirty="0"/>
          </a:p>
        </p:txBody>
      </p:sp>
      <p:sp>
        <p:nvSpPr>
          <p:cNvPr id="3" name="2 - Θέση περιεχομένου"/>
          <p:cNvSpPr>
            <a:spLocks noGrp="1"/>
          </p:cNvSpPr>
          <p:nvPr>
            <p:ph idx="1"/>
          </p:nvPr>
        </p:nvSpPr>
        <p:spPr/>
        <p:txBody>
          <a:bodyPr>
            <a:normAutofit fontScale="25000" lnSpcReduction="20000"/>
          </a:bodyPr>
          <a:lstStyle/>
          <a:p>
            <a:r>
              <a:rPr lang="el-GR" sz="6200" dirty="0" smtClean="0"/>
              <a:t>Στις 16 Σεπτεμβρίου του 1987 (από τότε η 16η Σεπτεμβρίου έχει ανακηρυχτεί από τον ΟΗΕ Παγκόσμια Ημέρα κατά της Τρύπας του Όζοντος) υπεγράφη από 46 χώρες το πρωτόκολλο του Μόντρεαλ, η σημαντικότερη και αποτελεσματικότερη πράξη αντιμετώπισης του φαινομένου της τρύπας του όζοντος μέχρι σήμερα. Στόχος του Πρωτόκολλου ήταν η σταδιακή εξάλειψη των CFC άλλων ODS (</a:t>
            </a:r>
            <a:r>
              <a:rPr lang="el-GR" sz="6200" dirty="0" err="1" smtClean="0"/>
              <a:t>Ozone</a:t>
            </a:r>
            <a:r>
              <a:rPr lang="el-GR" sz="6200" dirty="0" smtClean="0"/>
              <a:t> </a:t>
            </a:r>
            <a:r>
              <a:rPr lang="el-GR" sz="6200" dirty="0" err="1" smtClean="0"/>
              <a:t>Depleting</a:t>
            </a:r>
            <a:r>
              <a:rPr lang="el-GR" sz="6200" dirty="0" smtClean="0"/>
              <a:t> </a:t>
            </a:r>
            <a:r>
              <a:rPr lang="el-GR" sz="6200" dirty="0" err="1" smtClean="0"/>
              <a:t>Substances</a:t>
            </a:r>
            <a:r>
              <a:rPr lang="el-GR" sz="6200" dirty="0" smtClean="0"/>
              <a:t> ή Ουσίες που Φθείρουν το Όζον) όπως οι </a:t>
            </a:r>
            <a:r>
              <a:rPr lang="el-GR" sz="6200" dirty="0" err="1" smtClean="0"/>
              <a:t>χλωροφθοράνθρακες</a:t>
            </a:r>
            <a:r>
              <a:rPr lang="el-GR" sz="6200" dirty="0" smtClean="0"/>
              <a:t> ή το </a:t>
            </a:r>
            <a:r>
              <a:rPr lang="el-GR" sz="6200" dirty="0" err="1" smtClean="0"/>
              <a:t>μεθυλοβρωμίδιο</a:t>
            </a:r>
            <a:r>
              <a:rPr lang="el-GR" sz="6200" dirty="0" smtClean="0"/>
              <a:t> (CH3Br) για να αντιμετωπιστεί το πρόβλημα της καταστροφής του όζοντος, που είχε ανακαλυφθεί πριν από δύο χρόνια. Ορίστηκε επίσης χρονοδιάγραμμα για την αποκατάσταση του όζοντος που είχε ήδη καταστραφεί. Όποια χώρα υπογράφει το πρωτόκολλο, υποχρεούται αυτόματα τη διακοπή παραγωγής και κατανάλωσης CFC. Με τη συνεργασία της Ευρωπαϊκής Ένωσης, καταργήθηκε σταδιακά το 99% των </a:t>
            </a:r>
            <a:r>
              <a:rPr lang="el-GR" sz="6200" dirty="0" err="1" smtClean="0"/>
              <a:t>χλωροφθορανθράκων</a:t>
            </a:r>
            <a:r>
              <a:rPr lang="el-GR" sz="6200" dirty="0" smtClean="0"/>
              <a:t> οικιακής χρήσης, ενώ παράλληλα στοχεύει με νομοθεσίες (όπως αυτή του 2006) να ρυθμίσει τη χρήση φθοριούχων αερίων από βιομηχανίες, που επίσης καταστρέφουν τη στιβάδα του όζοντος. Υπάρχει η τάση </a:t>
            </a:r>
            <a:r>
              <a:rPr lang="el-GR" sz="6400" dirty="0" smtClean="0"/>
              <a:t>για αντικατάστασή τους από </a:t>
            </a:r>
            <a:r>
              <a:rPr lang="el-GR" sz="6400" dirty="0" err="1" smtClean="0"/>
              <a:t>υδροφθοράνθρακες</a:t>
            </a:r>
            <a:r>
              <a:rPr lang="el-GR" sz="6400" dirty="0" smtClean="0"/>
              <a:t> που δεν περιέχουν το καταστρεπτικό για το όζον χλώριο.</a:t>
            </a:r>
          </a:p>
          <a:p>
            <a:r>
              <a:rPr lang="el-GR" sz="6200" dirty="0" smtClean="0"/>
              <a:t>Το καλοκαίρι του 2009 η εφαρμογή του Πρωτοκόλλου του Μόντρεαλ έγινε οικουμενική, καθώς υπέγραψε και η τελευταία από τις 196 χώρες-μέλη του Ο.Η.Ε.. Πρόσφατα ο Ο.Η.Ε. παρουσίασε έκθεση με τίτλο «Επιστημονική Εκτίμηση της Εξάντλησης του Όζοντος 2010» για την κατάσταση της τρύπας του όζοντος, σύμφωνα με την οποία τα νέα είναι εξαιρετικά ευχάριστα. Η τρύπα του όζοντος έχει πλέον σταματήσει να μεγαλώνει, αλλαγή η οποία συνέβαλε και στη μείωση της υπερθέρμανσης του πλανήτη, εφόσον αυτή αποτελεί συνέπεια του φαινομένου. Αν και τα αποτελέσματα της έκθεσης είναι ενθαρρυντικά, ακόμα δεν έχει ξεκινήσει η αποκατάσταση της τρύπας του όζοντος σε ικανοποιητικούς ρυθμούς. Σύμφωνα με υπολογισμούς, τα επίπεδα του όζοντος θα έχουν φτάσει εκείνα του 1980 γύρω στο 2075 σύμφωνα με εκτιμήσεις του 2015</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771508"/>
          </a:xfrm>
        </p:spPr>
        <p:txBody>
          <a:bodyPr/>
          <a:lstStyle/>
          <a:p>
            <a:pPr algn="ctr"/>
            <a:r>
              <a:rPr lang="el-GR" dirty="0" smtClean="0"/>
              <a:t>ΟΞΙΝΗ   ΒΡΟΧΗ</a:t>
            </a:r>
            <a:endParaRPr lang="el-GR" dirty="0"/>
          </a:p>
        </p:txBody>
      </p:sp>
      <p:sp>
        <p:nvSpPr>
          <p:cNvPr id="3" name="2 - Θέση περιεχομένου"/>
          <p:cNvSpPr>
            <a:spLocks noGrp="1"/>
          </p:cNvSpPr>
          <p:nvPr>
            <p:ph idx="1"/>
          </p:nvPr>
        </p:nvSpPr>
        <p:spPr>
          <a:xfrm>
            <a:off x="612648" y="1142984"/>
            <a:ext cx="8153400" cy="5286412"/>
          </a:xfrm>
        </p:spPr>
        <p:txBody>
          <a:bodyPr>
            <a:noAutofit/>
          </a:bodyPr>
          <a:lstStyle/>
          <a:p>
            <a:r>
              <a:rPr lang="el-GR" sz="1600" dirty="0" smtClean="0">
                <a:latin typeface="Arial Unicode MS" pitchFamily="34" charset="-128"/>
                <a:ea typeface="Arial Unicode MS" pitchFamily="34" charset="-128"/>
                <a:cs typeface="Arial Unicode MS" pitchFamily="34" charset="-128"/>
              </a:rPr>
              <a:t>H βροχή, στη φυσική της κατάσταση, είναι ελαφρά όξινη με </a:t>
            </a:r>
            <a:r>
              <a:rPr lang="el-GR" sz="1600" dirty="0" err="1" smtClean="0">
                <a:latin typeface="Arial Unicode MS" pitchFamily="34" charset="-128"/>
                <a:ea typeface="Arial Unicode MS" pitchFamily="34" charset="-128"/>
                <a:cs typeface="Arial Unicode MS" pitchFamily="34" charset="-128"/>
              </a:rPr>
              <a:t>pH</a:t>
            </a:r>
            <a:r>
              <a:rPr lang="el-GR" sz="1600" dirty="0" smtClean="0">
                <a:latin typeface="Arial Unicode MS" pitchFamily="34" charset="-128"/>
                <a:ea typeface="Arial Unicode MS" pitchFamily="34" charset="-128"/>
                <a:cs typeface="Arial Unicode MS" pitchFamily="34" charset="-128"/>
              </a:rPr>
              <a:t> μεταξύ 5.0 και 5.6 και αυτό οφείλεται κυρίως στο διοξείδιο του άνθρακα (CO2) της ατμόσφαιρας, το οποίο διαλύεται στο νερό της βροχής και σχηματίζει ανθρακικό οξύ. </a:t>
            </a:r>
            <a:br>
              <a:rPr lang="el-GR" sz="1600" dirty="0" smtClean="0">
                <a:latin typeface="Arial Unicode MS" pitchFamily="34" charset="-128"/>
                <a:ea typeface="Arial Unicode MS" pitchFamily="34" charset="-128"/>
                <a:cs typeface="Arial Unicode MS" pitchFamily="34" charset="-128"/>
              </a:rPr>
            </a:br>
            <a:r>
              <a:rPr lang="el-GR" sz="1600" dirty="0" smtClean="0">
                <a:latin typeface="Arial Unicode MS" pitchFamily="34" charset="-128"/>
                <a:ea typeface="Arial Unicode MS" pitchFamily="34" charset="-128"/>
                <a:cs typeface="Arial Unicode MS" pitchFamily="34" charset="-128"/>
              </a:rPr>
              <a:t>Τις τελευταίες δεκαετίες όμως, η βροχή και γενικά όλες οι ατμοσφαιρικές κατακρημνίσεις (δηλ. η βροχή, το χιόνι, το χαλάζι) γίνεται όλο και περισσότερο όξινη και το </a:t>
            </a:r>
            <a:r>
              <a:rPr lang="el-GR" sz="1600" dirty="0" err="1" smtClean="0">
                <a:latin typeface="Arial Unicode MS" pitchFamily="34" charset="-128"/>
                <a:ea typeface="Arial Unicode MS" pitchFamily="34" charset="-128"/>
                <a:cs typeface="Arial Unicode MS" pitchFamily="34" charset="-128"/>
              </a:rPr>
              <a:t>pH</a:t>
            </a:r>
            <a:r>
              <a:rPr lang="el-GR" sz="1600" dirty="0" smtClean="0">
                <a:latin typeface="Arial Unicode MS" pitchFamily="34" charset="-128"/>
                <a:ea typeface="Arial Unicode MS" pitchFamily="34" charset="-128"/>
                <a:cs typeface="Arial Unicode MS" pitchFamily="34" charset="-128"/>
              </a:rPr>
              <a:t> της κυμαίνεται από 3,5 έως 4,5. Βροχή με </a:t>
            </a:r>
            <a:r>
              <a:rPr lang="el-GR" sz="1600" dirty="0" err="1" smtClean="0">
                <a:latin typeface="Arial Unicode MS" pitchFamily="34" charset="-128"/>
                <a:ea typeface="Arial Unicode MS" pitchFamily="34" charset="-128"/>
                <a:cs typeface="Arial Unicode MS" pitchFamily="34" charset="-128"/>
              </a:rPr>
              <a:t>pH</a:t>
            </a:r>
            <a:r>
              <a:rPr lang="el-GR" sz="1600" dirty="0" smtClean="0">
                <a:latin typeface="Arial Unicode MS" pitchFamily="34" charset="-128"/>
                <a:ea typeface="Arial Unicode MS" pitchFamily="34" charset="-128"/>
                <a:cs typeface="Arial Unicode MS" pitchFamily="34" charset="-128"/>
              </a:rPr>
              <a:t> 4,6 είναι 10 φορές πιο όξινη από βροχή με </a:t>
            </a:r>
            <a:r>
              <a:rPr lang="el-GR" sz="1600" dirty="0" err="1" smtClean="0">
                <a:latin typeface="Arial Unicode MS" pitchFamily="34" charset="-128"/>
                <a:ea typeface="Arial Unicode MS" pitchFamily="34" charset="-128"/>
                <a:cs typeface="Arial Unicode MS" pitchFamily="34" charset="-128"/>
              </a:rPr>
              <a:t>pH</a:t>
            </a:r>
            <a:r>
              <a:rPr lang="el-GR" sz="1600" dirty="0" smtClean="0">
                <a:latin typeface="Arial Unicode MS" pitchFamily="34" charset="-128"/>
                <a:ea typeface="Arial Unicode MS" pitchFamily="34" charset="-128"/>
                <a:cs typeface="Arial Unicode MS" pitchFamily="34" charset="-128"/>
              </a:rPr>
              <a:t> 5,6. Η αυξημένη οξύτητα οφείλεται συνήθως σε νιτρικά και θειικά οξέα τα οποία συνήθως προέρχονται από ανθρωπογενείς πηγές. Τέτοιοι ρύποι εκπέμπονται και από τις ηφαιστειακές εκρήξεις.</a:t>
            </a:r>
          </a:p>
          <a:p>
            <a:r>
              <a:rPr lang="el-GR" sz="1600" dirty="0" smtClean="0">
                <a:latin typeface="Arial Unicode MS" pitchFamily="34" charset="-128"/>
                <a:ea typeface="Arial Unicode MS" pitchFamily="34" charset="-128"/>
                <a:cs typeface="Arial Unicode MS" pitchFamily="34" charset="-128"/>
              </a:rPr>
              <a:t>Οι σημαντικότεροι πρωτογενείς ατμοσφαιρικοί ρύποι που προκαλούν την όξινη βροχή είναι το διοξείδιο του θείου (SO</a:t>
            </a:r>
            <a:r>
              <a:rPr lang="el-GR" sz="1600" baseline="-25000" dirty="0" smtClean="0">
                <a:latin typeface="Arial Unicode MS" pitchFamily="34" charset="-128"/>
                <a:ea typeface="Arial Unicode MS" pitchFamily="34" charset="-128"/>
                <a:cs typeface="Arial Unicode MS" pitchFamily="34" charset="-128"/>
              </a:rPr>
              <a:t>2</a:t>
            </a:r>
            <a:r>
              <a:rPr lang="el-GR" sz="1600" dirty="0" smtClean="0">
                <a:latin typeface="Arial Unicode MS" pitchFamily="34" charset="-128"/>
                <a:ea typeface="Arial Unicode MS" pitchFamily="34" charset="-128"/>
                <a:cs typeface="Arial Unicode MS" pitchFamily="34" charset="-128"/>
              </a:rPr>
              <a:t>) και τα οξείδια του αζώτου (</a:t>
            </a:r>
            <a:r>
              <a:rPr lang="el-GR" sz="1600" dirty="0" err="1" smtClean="0">
                <a:latin typeface="Arial Unicode MS" pitchFamily="34" charset="-128"/>
                <a:ea typeface="Arial Unicode MS" pitchFamily="34" charset="-128"/>
                <a:cs typeface="Arial Unicode MS" pitchFamily="34" charset="-128"/>
              </a:rPr>
              <a:t>NOx</a:t>
            </a:r>
            <a:r>
              <a:rPr lang="el-GR" sz="1600" dirty="0" smtClean="0">
                <a:latin typeface="Arial Unicode MS" pitchFamily="34" charset="-128"/>
                <a:ea typeface="Arial Unicode MS" pitchFamily="34" charset="-128"/>
                <a:cs typeface="Arial Unicode MS" pitchFamily="34" charset="-128"/>
              </a:rPr>
              <a:t>).</a:t>
            </a:r>
          </a:p>
          <a:p>
            <a:r>
              <a:rPr lang="el-GR" sz="1600" dirty="0" smtClean="0">
                <a:latin typeface="Arial Unicode MS" pitchFamily="34" charset="-128"/>
                <a:ea typeface="Arial Unicode MS" pitchFamily="34" charset="-128"/>
                <a:cs typeface="Arial Unicode MS" pitchFamily="34" charset="-128"/>
              </a:rPr>
              <a:t>Το διοξείδιο του θείου περιέχεται στα ορυκτά καύσιμα (ιδιαίτερα στο αργό πετρέλαιο). Πηγές του είναι λοιπόν όλα τα οχήματα που καίνε παράγωγα του αργού πετρελαίου, οι κεντρικές θερμάνσεις των κτηρίων, οι σταθμοί παραγωγής ηλεκτρικής ενέργειας και οι βιομηχανίες. Τα οξείδια του αζώτου παράγονται από την αντίδραση του αζώτου και του οξυγόνου της ατμόσφαιρας στις μηχανές εσωτερικής καύσης των σταθμών παραγωγής ηλεκτρικής ενέργειας, των αυτοκινήτων, της βιομηχανίας κ.λπ.</a:t>
            </a:r>
          </a:p>
          <a:p>
            <a:r>
              <a:rPr lang="el-GR" sz="1600" dirty="0" smtClean="0">
                <a:latin typeface="Arial Unicode MS" pitchFamily="34" charset="-128"/>
                <a:ea typeface="Arial Unicode MS" pitchFamily="34" charset="-128"/>
                <a:cs typeface="Arial Unicode MS" pitchFamily="34" charset="-128"/>
              </a:rPr>
              <a:t>Ανεβαίνοντας, λοιπόν, οι ρύποι στην ατμόσφαιρα αντιδρούν με τους υδρατμούς της και το νερό της βροχής, και σχηματίζουν αντίστοιχα οξέα, όπως θειικό και νιτρικό. Αυτά τα οξέα στη συνέχεια πέφτουν στην επιφάνεια της Γης είτε μαζί με τη βροχή, το χιόνι ή το χαλάζι (οπότε μιλάμε για υγρή απόθεση οξέων ή όξινη βροχή) είτε ως ξηρά σωματίδια οπότε μιλάμε για ξηρή απόθεση των οξέων.</a:t>
            </a:r>
          </a:p>
          <a:p>
            <a:endParaRPr lang="el-GR"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14384"/>
          </a:xfrm>
        </p:spPr>
        <p:txBody>
          <a:bodyPr/>
          <a:lstStyle/>
          <a:p>
            <a:pPr algn="ctr"/>
            <a:r>
              <a:rPr lang="el-GR" dirty="0" smtClean="0"/>
              <a:t>ΟΞΙΝΗ   ΒΡΟΧΗ</a:t>
            </a:r>
            <a:endParaRPr lang="el-GR" dirty="0"/>
          </a:p>
        </p:txBody>
      </p:sp>
      <p:sp>
        <p:nvSpPr>
          <p:cNvPr id="3" name="2 - Θέση περιεχομένου"/>
          <p:cNvSpPr>
            <a:spLocks noGrp="1"/>
          </p:cNvSpPr>
          <p:nvPr>
            <p:ph idx="1"/>
          </p:nvPr>
        </p:nvSpPr>
        <p:spPr/>
        <p:txBody>
          <a:bodyPr>
            <a:normAutofit fontScale="32500" lnSpcReduction="20000"/>
          </a:bodyPr>
          <a:lstStyle/>
          <a:p>
            <a:r>
              <a:rPr lang="el-GR" sz="4900" dirty="0" smtClean="0">
                <a:latin typeface="Arial Unicode MS" pitchFamily="34" charset="-128"/>
                <a:ea typeface="Arial Unicode MS" pitchFamily="34" charset="-128"/>
                <a:cs typeface="Arial Unicode MS" pitchFamily="34" charset="-128"/>
              </a:rPr>
              <a:t>Μελέτες από τα μέσα της δεκαετίας του ’80 οδήγησαν στο συμπέρασμα ότι μεγάλες συγκεντρώσεις ρύπων που συντελούν στη δημιουργία της όξινης βροχής μεταφέρονται μέσω των αερίων μαζών σε μεγάλες αποστάσεις, μακριά από τον τόπο παραγωγής τους.</a:t>
            </a:r>
            <a:br>
              <a:rPr lang="el-GR" sz="4900" dirty="0" smtClean="0">
                <a:latin typeface="Arial Unicode MS" pitchFamily="34" charset="-128"/>
                <a:ea typeface="Arial Unicode MS" pitchFamily="34" charset="-128"/>
                <a:cs typeface="Arial Unicode MS" pitchFamily="34" charset="-128"/>
              </a:rPr>
            </a:br>
            <a:r>
              <a:rPr lang="el-GR" sz="4900" dirty="0" smtClean="0">
                <a:latin typeface="Arial Unicode MS" pitchFamily="34" charset="-128"/>
                <a:ea typeface="Arial Unicode MS" pitchFamily="34" charset="-128"/>
                <a:cs typeface="Arial Unicode MS" pitchFamily="34" charset="-128"/>
              </a:rPr>
              <a:t>Η πιθανότητα να δεχθεί μια περιοχή όξινη βροχή εξαρτάται κυρίως από την προέλευση και την τροχιά των αέριων μαζών που προκαλούν τις βροχές. Τα ρεύματα αέρα που επικρατούν σε ύψη όπου εκπέμπονται τα οξείδια ( 300-500 μέτρων), βοηθούν στη μεταφορά τους σε απόσταση έως και χίλια χιλιόμετρα μακριά από τον τόπο παραγωγής τους.</a:t>
            </a:r>
          </a:p>
          <a:p>
            <a:r>
              <a:rPr lang="el-GR" sz="4900" dirty="0" smtClean="0">
                <a:latin typeface="Arial Unicode MS" pitchFamily="34" charset="-128"/>
                <a:ea typeface="Arial Unicode MS" pitchFamily="34" charset="-128"/>
                <a:cs typeface="Arial Unicode MS" pitchFamily="34" charset="-128"/>
              </a:rPr>
              <a:t>Περιοχές που αντιμετωπίζουν έντονα προβλήματα από την όξινη βροχή, χωρίς οι ίδιες να έχουν σημαντικές εκπομπές οξειδίων θείου και αζώτου, είναι οι σκανδιναβικές χώρες και ο Καναδάς που γίνονται αποδέκτες της οξύτητας που σχηματίζεται από εκπομπές χωρών της κεντροδυτικής Ευρώπης και των βορειοανατολικών Η.Π.Α. Στην Ευρώπη, η Μ. Βρετανία είναι η χώρα που επηρεάζει τα οικοσυστήματα της βορειοδυτικής Ευρώπης , «εξάγοντάς» τους όξινη βροχή.</a:t>
            </a:r>
          </a:p>
          <a:p>
            <a:r>
              <a:rPr lang="el-GR" sz="4900" dirty="0" smtClean="0">
                <a:latin typeface="Arial Unicode MS" pitchFamily="34" charset="-128"/>
                <a:ea typeface="Arial Unicode MS" pitchFamily="34" charset="-128"/>
                <a:cs typeface="Arial Unicode MS" pitchFamily="34" charset="-128"/>
              </a:rPr>
              <a:t>H όξινη βροχή επιφέρει καταστροφικά αποτελέσματα σε οικοσυστήματα, καλλιέργειες, πολιτιστικά μνημεία και περιουσιακά στοιχεία των πολιτών (π.χ. αυτοκίνητα). Οι βαριές επιπτώσεις του φαινομένου ανάγκασαν, τα τελευταία χρόνια, πολλές κυβερνήσεις να επιβάλλουν νόμους και άλλα μέτρα με σκοπό τη μείωση, τουλάχιστον, του φαινομένου και άρα των επιπτώσεών του.</a:t>
            </a:r>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err="1" smtClean="0"/>
              <a:t>Ρυπανση</a:t>
            </a:r>
            <a:r>
              <a:rPr lang="el-GR" dirty="0" smtClean="0"/>
              <a:t> των </a:t>
            </a:r>
            <a:r>
              <a:rPr lang="el-GR" dirty="0" err="1" smtClean="0"/>
              <a:t>υδατων</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Όλοι οι οργανισμοί (υδρόβιοι και χερσαίοι) έχουν ανάγκη το νερό. Από την </a:t>
            </a:r>
            <a:r>
              <a:rPr lang="el-GR" dirty="0" err="1" smtClean="0"/>
              <a:t>προιστορική</a:t>
            </a:r>
            <a:r>
              <a:rPr lang="el-GR" dirty="0" smtClean="0"/>
              <a:t> εποχή, ο άνθρωπος πίνει νερό, χρησιμοποιεί το νερό για να καθαρίζει τον εαυτό του και τα ρούχα του, για να ποτίζει τα χωράφια του και στην παραγωγή αντικειμένων.  Όλα τα </a:t>
            </a:r>
            <a:r>
              <a:rPr lang="el-GR" dirty="0" err="1" smtClean="0"/>
              <a:t>απορρίματα</a:t>
            </a:r>
            <a:r>
              <a:rPr lang="el-GR" dirty="0" smtClean="0"/>
              <a:t> του κατά κύριο λόγο τα «ξεφορτώνεται» στην θάλασσα ή στα ποτάμια. Το περιβάλλον άρχισε να επιβαρύνεται με ρύπους όταν αυξήθηκε ο ανθρώπινος πληθυσμός  δημιουργήθηκαν οι πόλεις (πολλοί άνθρωποι σε μικρό χώρο) και επειδή ξεκίνησαν δραστηριότητες που παράγουν τοξικά απόβλητα (</a:t>
            </a:r>
            <a:r>
              <a:rPr lang="el-GR" dirty="0" err="1" smtClean="0"/>
              <a:t>κλωστουφαντουργία</a:t>
            </a:r>
            <a:r>
              <a:rPr lang="el-GR" dirty="0" smtClean="0"/>
              <a:t>, βυρσοδεψία, μεταλλουργία κλπ).  </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Παραγοντεσ</a:t>
            </a:r>
            <a:r>
              <a:rPr lang="el-GR" dirty="0" smtClean="0"/>
              <a:t> που </a:t>
            </a:r>
            <a:r>
              <a:rPr lang="el-GR" dirty="0" err="1" smtClean="0"/>
              <a:t>ρυπαινουν</a:t>
            </a:r>
            <a:r>
              <a:rPr lang="el-GR" dirty="0" smtClean="0"/>
              <a:t> το </a:t>
            </a:r>
            <a:r>
              <a:rPr lang="el-GR" dirty="0" err="1" smtClean="0"/>
              <a:t>νερο</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Αστικά λύματα (</a:t>
            </a:r>
            <a:r>
              <a:rPr lang="el-GR" dirty="0" err="1" smtClean="0"/>
              <a:t>απορρίματα</a:t>
            </a:r>
            <a:r>
              <a:rPr lang="el-GR" dirty="0" smtClean="0"/>
              <a:t> τουαλέτας, σαπούνια, απορρυπαντικά, χλωρίνη, φάρμακα)</a:t>
            </a:r>
          </a:p>
          <a:p>
            <a:r>
              <a:rPr lang="el-GR" dirty="0" smtClean="0"/>
              <a:t>Πετρέλαιο και </a:t>
            </a:r>
            <a:r>
              <a:rPr lang="el-GR" dirty="0" err="1" smtClean="0"/>
              <a:t>προιόντα</a:t>
            </a:r>
            <a:r>
              <a:rPr lang="el-GR" dirty="0" smtClean="0"/>
              <a:t> του </a:t>
            </a:r>
          </a:p>
          <a:p>
            <a:r>
              <a:rPr lang="el-GR" dirty="0" smtClean="0"/>
              <a:t>Πλαστικά</a:t>
            </a:r>
          </a:p>
          <a:p>
            <a:r>
              <a:rPr lang="el-GR" dirty="0" smtClean="0"/>
              <a:t>Ιατρικά και νοσοκομειακά απόβλητα</a:t>
            </a:r>
          </a:p>
          <a:p>
            <a:r>
              <a:rPr lang="el-GR" dirty="0" smtClean="0"/>
              <a:t>Ζεστό νερό και ραδιενεργά απόβλητα από πυρηνικούς αντιδραστήρες</a:t>
            </a:r>
          </a:p>
          <a:p>
            <a:r>
              <a:rPr lang="el-GR" dirty="0" smtClean="0"/>
              <a:t>Βιομηχανικά  απόβλητα και βαρέα μέταλλα (ο μόλυβδος, ο υδράργυρος, ο ψευδάργυρος κ.ά.)</a:t>
            </a:r>
          </a:p>
          <a:p>
            <a:r>
              <a:rPr lang="el-GR" dirty="0" smtClean="0"/>
              <a:t>Φυτοφάρμακα και λιπάσματα</a:t>
            </a:r>
          </a:p>
          <a:p>
            <a:r>
              <a:rPr lang="el-GR" dirty="0" smtClean="0"/>
              <a:t>Παρασιτοκτόνα και εντομοκτόνα</a:t>
            </a:r>
          </a:p>
          <a:p>
            <a:endParaRPr lang="el-GR"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Όλες αυτές οι ουσίες και ιδίως οι ουσίες που δε διαλύονται στο νερό μπορούν να περάσουν μέσω των τροφικών αλυσίδων σε διάφορους οργανισμούς και τελικά να καταλήξουν στον άνθρωπο.</a:t>
            </a:r>
          </a:p>
          <a:p>
            <a:r>
              <a:rPr lang="el-GR" dirty="0" smtClean="0"/>
              <a:t>Οι ουσίες που δεν διασπώνται από τους οργανισμούς ονομάζονται </a:t>
            </a:r>
            <a:r>
              <a:rPr lang="el-GR" b="1" i="1" dirty="0" smtClean="0"/>
              <a:t>μη βιοδιασπώμενες</a:t>
            </a:r>
            <a:r>
              <a:rPr lang="el-GR" dirty="0" smtClean="0"/>
              <a:t>,  και  ακόμη και αν βρίσκονται σε χαμηλές συγκεντρώσεις, μπορούν να  περνούν από τον έναν κρίκο της τροφικής αλυσίδας στον επόμενο και να συσσωρεύονται στους κορυφαίους καταναλωτές και στον άνθρωπο με δυσμενείς επιπτώσεις για την υγεία του. Τέτοιες ουσίες είναι τα βαρέα μέταλλα, τα εντομοκτόνα κλπ.</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b="1" u="sng" dirty="0" smtClean="0"/>
              <a:t>Μόλυνση των υδάτων </a:t>
            </a:r>
            <a:r>
              <a:rPr lang="el-GR" dirty="0" smtClean="0"/>
              <a:t>= αύξηση του μικροβιακού φορτίου των υδάτων , μικρόβια που μπορεί να είναι ακόμη και ισχυρά παθογόνα. Προκαλείται από την απόρριψη αστικών λυμάτων και ιατρικών  αποβλήτων χωρίς να περάσουν πρώτα από επεξεργασία.</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ΕΥΤΡΟΦΙΣΜΟΣ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υδάτινο οικοσύστημα, αφού δεχτεί τα αστικά λύματα, αλλά και τα λιπάσματα που αποπλένονται από το νερό της βροχής, εμπλουτίζεται με τα νιτρικά και τα φωσφορικά άλατα που αυτά περιέχουν. Επειδή όμως οι ουσίες αυτές αποτελούν θρεπτικά συστατικά για τους υδρόβιους φωτοσυνθετικούς οργανισμούς (φυτοπλαγκτόν), προκαλείται υπέρμετρη αύξηση του πληθυσμού τους. Έτσι αυξάνεται και ο πληθυσμός των μονοκύτταρων ζωικών οργανισμών (ζωοπλαγκτόν) που εξαρτώνται τροφικά από το φυτοπλαγκτόν. Με το θάνατο των πλαγκτονικών οργανισμών συσσωρεύεται νεκρή οργανική ύλη, η οποία με τη σειρά της πυροδοτεί την αύξηση των αποικοδομητών, δηλαδή των βακτηρίων που την καταναλώνουν.</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user\Desktop\ΣΧΟΛΕΙΟ 2018-2019\Γ ΛΥΚΕΙΟΥ-ΓΕΝΙΚΗΣ\2ο κεφαλαιο\οικοσύστημα 1.jpg"/>
          <p:cNvPicPr>
            <a:picLocks noGrp="1" noChangeAspect="1" noChangeArrowheads="1"/>
          </p:cNvPicPr>
          <p:nvPr>
            <p:ph idx="1"/>
          </p:nvPr>
        </p:nvPicPr>
        <p:blipFill>
          <a:blip r:embed="rId2"/>
          <a:srcRect/>
          <a:stretch>
            <a:fillRect/>
          </a:stretch>
        </p:blipFill>
        <p:spPr bwMode="auto">
          <a:xfrm>
            <a:off x="1357290" y="1342361"/>
            <a:ext cx="6357982" cy="526520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ΒΙΟΣΥΣΣΩΡΕΥΣΗ</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φαινόμενο αυτό κατά το οποίο αυξάνεται η συγκέντρωση τοξικών χημικών ουσιών στους ιστούς των οργανισμών καθώς προχωρούμε κατά μήκος της τροφικής αλυσίδας ονομάζεται </a:t>
            </a:r>
            <a:r>
              <a:rPr lang="el-GR" b="1" dirty="0" err="1" smtClean="0"/>
              <a:t>βιοσυσσώρευση</a:t>
            </a:r>
            <a:r>
              <a:rPr lang="el-GR" dirty="0" smtClean="0"/>
              <a:t>.</a:t>
            </a:r>
          </a:p>
          <a:p>
            <a:r>
              <a:rPr lang="el-GR" dirty="0" smtClean="0"/>
              <a:t>Παράδειγμα του βιβλίου:  μια κάμπια τρώει φύλλα φυτού που έχει ραντιστεί με DDT, αυτό θα απορροφηθεί από τον οργανισμό της, αλλά, επειδή δε μεταβολίζεται και δε διασπάται, θα συσσωρευτεί στους ιστούς της και φυσικά δε θα αποβληθεί με τις απεκκρίσεις της. Αν ένας κότσυφας καταναλώσει πολλές κάμπιες, τότε το DDT από όλες τις κάμπιες θα συγκεντρωθεί στους ιστούς του. Τελικά, το DDT θα βρεθεί σε ακόμα μεγαλύτερη συγκέντρωση στους ιστούς της κουκουβάγιας, που είναι ο τελικός καταναλωτής. </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     Ας παρακολουθήσουμε όμως με ένα παράδειγμα πώς αποτυπώνεται </a:t>
            </a:r>
            <a:r>
              <a:rPr lang="el-GR" b="1" i="1" dirty="0" smtClean="0"/>
              <a:t>ποσοτικά</a:t>
            </a:r>
            <a:r>
              <a:rPr lang="el-GR" dirty="0" smtClean="0"/>
              <a:t> η αύξηση της συγκέντρωσης μιας μη βιοδιασπώμενης ουσίας σε έναν οργανισμό. </a:t>
            </a:r>
          </a:p>
          <a:p>
            <a:endParaRPr lang="el-GR" dirty="0" smtClean="0"/>
          </a:p>
          <a:p>
            <a:pPr>
              <a:buNone/>
            </a:pPr>
            <a:r>
              <a:rPr lang="el-GR" dirty="0" smtClean="0"/>
              <a:t>     Έστω ότι σε κάθε κιλό ενός φυτού έχει αποτεθεί 1 </a:t>
            </a:r>
            <a:r>
              <a:rPr lang="el-GR" dirty="0" err="1" smtClean="0"/>
              <a:t>mg</a:t>
            </a:r>
            <a:r>
              <a:rPr lang="el-GR" dirty="0" smtClean="0"/>
              <a:t> μιας μη βιοδιασπώμενης ουσίας. Ένα φυτοφάγο, για να αυξήσει τη βιομάζα του κατά 1 κιλό, θα πρέπει να φάει 10 κιλά από το φυτό, τα οποία βεβαίως θα περιέχουν 10 </a:t>
            </a:r>
            <a:r>
              <a:rPr lang="el-GR" dirty="0" err="1" smtClean="0"/>
              <a:t>mg</a:t>
            </a:r>
            <a:r>
              <a:rPr lang="el-GR" dirty="0" smtClean="0"/>
              <a:t> της ουσίας. Αφού η ουσία αυτή δεν μπορεί να διασπαστεί και να αποβληθεί από το φυτοφάγο οργανισμό, η συγκέντρωσή της στους ιστούς του θα φτάσει τα 10 </a:t>
            </a:r>
            <a:r>
              <a:rPr lang="el-GR" dirty="0" err="1" smtClean="0"/>
              <a:t>mg</a:t>
            </a:r>
            <a:r>
              <a:rPr lang="el-GR" dirty="0" smtClean="0"/>
              <a:t> ανά κιλό. Σε ένα σαρκοφάγο η συγκέντρωση θα γίνει 100 </a:t>
            </a:r>
            <a:r>
              <a:rPr lang="el-GR" dirty="0" err="1" smtClean="0"/>
              <a:t>mg</a:t>
            </a:r>
            <a:r>
              <a:rPr lang="el-GR" dirty="0" smtClean="0"/>
              <a:t> ανά κιλό </a:t>
            </a:r>
            <a:r>
              <a:rPr lang="el-GR" dirty="0" err="1" smtClean="0"/>
              <a:t>κ.ο.κ</a:t>
            </a:r>
            <a:r>
              <a:rPr lang="el-GR" dirty="0" smtClean="0"/>
              <a:t>. Βλέπουμε λοιπόν ότι η συγκέντρωση μιας μη βιοδιασπώμενης ουσίας αυξάνεται καθώς πηγαίνουμε σε ανώτερα τροφικά επίπεδα. </a:t>
            </a:r>
          </a:p>
          <a:p>
            <a:pPr>
              <a:buNone/>
            </a:pPr>
            <a:endParaRPr lang="el-GR" dirty="0" smtClean="0"/>
          </a:p>
          <a:p>
            <a:pPr>
              <a:buNone/>
            </a:pP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Picture 2"/>
          <p:cNvPicPr>
            <a:picLocks noGrp="1" noChangeAspect="1" noChangeArrowheads="1"/>
          </p:cNvPicPr>
          <p:nvPr>
            <p:ph idx="1"/>
          </p:nvPr>
        </p:nvPicPr>
        <p:blipFill>
          <a:blip r:embed="rId2"/>
          <a:srcRect/>
          <a:stretch>
            <a:fillRect/>
          </a:stretch>
        </p:blipFill>
        <p:spPr bwMode="auto">
          <a:xfrm>
            <a:off x="928662" y="5072074"/>
            <a:ext cx="6877050" cy="16478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9144000"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err="1" smtClean="0"/>
              <a:t>Αβιωτικοί</a:t>
            </a:r>
            <a:r>
              <a:rPr lang="el-GR" sz="2800" dirty="0" smtClean="0"/>
              <a:t> παράγοντες είναι:</a:t>
            </a:r>
          </a:p>
          <a:p>
            <a:r>
              <a:rPr lang="el-GR" sz="2800" dirty="0" smtClean="0"/>
              <a:t>Η σύσταση του εδάφους (άμμος, λάσπη, πέτρα, χώμα κλπ)</a:t>
            </a:r>
          </a:p>
          <a:p>
            <a:r>
              <a:rPr lang="el-GR" sz="2800" dirty="0" smtClean="0"/>
              <a:t>Η θερμοκρασία του εδάφους και του αέρα</a:t>
            </a:r>
          </a:p>
          <a:p>
            <a:r>
              <a:rPr lang="el-GR" sz="2800" dirty="0" smtClean="0"/>
              <a:t>Η σύσταση και θερμοκρασία του νερού (θάλασσα, ποτάμι, λίμνη, υποθαλάσσια ρεύματα, δέλτα ποταμού, βάθος )</a:t>
            </a:r>
          </a:p>
          <a:p>
            <a:r>
              <a:rPr lang="el-GR" sz="2800" dirty="0" smtClean="0"/>
              <a:t>Ύπαρξη ανέμων, συχνότητα βροχοπτώσεων, κλπ</a:t>
            </a:r>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err="1" smtClean="0"/>
              <a:t>Βιωτικοί</a:t>
            </a:r>
            <a:r>
              <a:rPr lang="el-GR" dirty="0" smtClean="0"/>
              <a:t> παράγοντες είναι τα φυτά, τα ζώα και οι μικροοργανισμοί</a:t>
            </a:r>
          </a:p>
          <a:p>
            <a:r>
              <a:rPr lang="el-GR" dirty="0" smtClean="0"/>
              <a:t>ανάλογα με τον τρόπο που εξασφαλίζουν την τροφή τους όλοι οι οργανισμοί μπορούν να χωριστούν σε </a:t>
            </a:r>
            <a:r>
              <a:rPr lang="el-GR" dirty="0" err="1" smtClean="0"/>
              <a:t>αυτότροφους</a:t>
            </a:r>
            <a:r>
              <a:rPr lang="el-GR" dirty="0" smtClean="0"/>
              <a:t> (φτιάχνουν μόνοι τους την τροφή τους ) και </a:t>
            </a:r>
            <a:r>
              <a:rPr lang="el-GR" dirty="0" err="1" smtClean="0"/>
              <a:t>ετερότροφους</a:t>
            </a:r>
            <a:r>
              <a:rPr lang="el-GR" dirty="0" smtClean="0"/>
              <a:t> (τρώνε άλλους οργανισμούς)</a:t>
            </a:r>
          </a:p>
          <a:p>
            <a:r>
              <a:rPr lang="el-GR" dirty="0" err="1" smtClean="0"/>
              <a:t>Αυτότροφοι</a:t>
            </a:r>
            <a:r>
              <a:rPr lang="el-GR" dirty="0" smtClean="0"/>
              <a:t> επειδή παράγουν μόνοι τους την τροφή τους ονομάζονται και παραγωγοί – είναι όλοι οι οργανισμοί που κάνουν φωτοσύνθεση. Δηλαδή τα φυτά κάθε είδους και τα φωτοσυνθετικά βακτήρια.</a:t>
            </a:r>
          </a:p>
          <a:p>
            <a:r>
              <a:rPr lang="el-GR" dirty="0" err="1" smtClean="0"/>
              <a:t>Ετερότροφοι</a:t>
            </a:r>
            <a:r>
              <a:rPr lang="el-GR" dirty="0" smtClean="0"/>
              <a:t> μπορεί να είναι δυο κατηγορίες:</a:t>
            </a:r>
          </a:p>
          <a:p>
            <a:r>
              <a:rPr lang="el-GR" dirty="0" smtClean="0"/>
              <a:t>Καταναλωτές όταν τρώνε άλλους οργανισμούς φυτικούς ή ζωικούς </a:t>
            </a:r>
          </a:p>
          <a:p>
            <a:r>
              <a:rPr lang="el-GR" dirty="0" smtClean="0"/>
              <a:t>Αποικοδομητές όταν τρώνε άλλους οργανισμούς και την οργανική ύλη που καταναλώνουν την μετατρέπουν σε ανόργανη και την επιστρέφουν στο περιβάλλον.  Αποικοδομητές είναι βακτήρια του εδάφους και οι μύκητες που ζουν στη στεριά ή στο βυθό λιμνών θαλασσών ή ποταμών. που τρέφονται με τη νεκρή οργανική ύλη (φύλλα, καρπούς, απεκκρίσεις, τρίχες, σώματα νεκρών οργανισμών).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a:t>
            </a:r>
            <a:r>
              <a:rPr lang="el-GR" dirty="0" err="1" smtClean="0"/>
              <a:t>καταναλωτες</a:t>
            </a:r>
            <a:r>
              <a:rPr lang="el-GR" dirty="0" smtClean="0"/>
              <a:t> 1</a:t>
            </a:r>
            <a:r>
              <a:rPr lang="el-GR" baseline="30000" dirty="0" smtClean="0"/>
              <a:t>ης</a:t>
            </a:r>
            <a:r>
              <a:rPr lang="el-GR" dirty="0" smtClean="0"/>
              <a:t> τάξης τρώνε παραγωγούς</a:t>
            </a:r>
          </a:p>
          <a:p>
            <a:r>
              <a:rPr lang="el-GR" dirty="0" smtClean="0"/>
              <a:t>Οι καταναλωτές 2</a:t>
            </a:r>
            <a:r>
              <a:rPr lang="el-GR" baseline="30000" dirty="0" smtClean="0"/>
              <a:t>ης</a:t>
            </a:r>
            <a:r>
              <a:rPr lang="el-GR" dirty="0" smtClean="0"/>
              <a:t> τάξης τρώνε </a:t>
            </a:r>
            <a:r>
              <a:rPr lang="el-GR" dirty="0" err="1" smtClean="0"/>
              <a:t>καταναλωτες</a:t>
            </a:r>
            <a:r>
              <a:rPr lang="el-GR" dirty="0" smtClean="0"/>
              <a:t> 1</a:t>
            </a:r>
            <a:r>
              <a:rPr lang="el-GR" baseline="30000" dirty="0" smtClean="0"/>
              <a:t>ης</a:t>
            </a:r>
            <a:r>
              <a:rPr lang="el-GR" dirty="0" smtClean="0"/>
              <a:t> τάξης</a:t>
            </a:r>
          </a:p>
          <a:p>
            <a:r>
              <a:rPr lang="el-GR" dirty="0" smtClean="0"/>
              <a:t>Οι καταναλωτές 3</a:t>
            </a:r>
            <a:r>
              <a:rPr lang="el-GR" baseline="30000" dirty="0" smtClean="0"/>
              <a:t>ης</a:t>
            </a:r>
            <a:r>
              <a:rPr lang="el-GR" dirty="0" smtClean="0"/>
              <a:t> τάξης τρώνε καταναλωτές 2</a:t>
            </a:r>
            <a:r>
              <a:rPr lang="el-GR" baseline="30000" dirty="0" smtClean="0"/>
              <a:t>ης</a:t>
            </a:r>
            <a:r>
              <a:rPr lang="el-GR" dirty="0" smtClean="0"/>
              <a:t> τάξης</a:t>
            </a:r>
          </a:p>
          <a:p>
            <a:r>
              <a:rPr lang="el-GR" dirty="0" smtClean="0"/>
              <a:t>Οι καταναλωτές 4</a:t>
            </a:r>
            <a:r>
              <a:rPr lang="el-GR" baseline="30000" dirty="0" smtClean="0"/>
              <a:t>ης</a:t>
            </a:r>
            <a:r>
              <a:rPr lang="el-GR" dirty="0" smtClean="0"/>
              <a:t> τάξης τρώνε καταναλωτές 3</a:t>
            </a:r>
            <a:r>
              <a:rPr lang="el-GR" baseline="30000" dirty="0" smtClean="0"/>
              <a:t>ης</a:t>
            </a:r>
            <a:r>
              <a:rPr lang="el-GR" dirty="0" smtClean="0"/>
              <a:t> τάξης κλπ</a:t>
            </a:r>
          </a:p>
          <a:p>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smtClean="0"/>
              <a:t>Πληθυσμός</a:t>
            </a:r>
            <a:r>
              <a:rPr lang="el-GR" dirty="0" smtClean="0"/>
              <a:t> = Οι οργανισμοί ενός οικοσυστήματος οι οποίοι ανήκουν στο ίδιο είδος </a:t>
            </a:r>
          </a:p>
          <a:p>
            <a:r>
              <a:rPr lang="el-GR" b="1" dirty="0" smtClean="0"/>
              <a:t>Βιότοπος</a:t>
            </a:r>
            <a:r>
              <a:rPr lang="el-GR" dirty="0" smtClean="0"/>
              <a:t> = είναι η περιοχή στην οποία ζει ένας πληθυσμός ή μια βιοκοινότητα. </a:t>
            </a:r>
          </a:p>
          <a:p>
            <a:r>
              <a:rPr lang="el-GR" b="1" dirty="0" smtClean="0"/>
              <a:t>Βιοκοινότητα</a:t>
            </a:r>
            <a:r>
              <a:rPr lang="el-GR" dirty="0" smtClean="0"/>
              <a:t> = Το σύνολο των διαφορετικών πληθυσμών που ζουν σε ένα οικοσύστημα, αλλά και οι σχέσεις που αναπτύσσονται μεταξύ τους.</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3698</TotalTime>
  <Words>2890</Words>
  <PresentationFormat>Προβολή στην οθόνη (4:3)</PresentationFormat>
  <Paragraphs>185</Paragraphs>
  <Slides>52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Διαστημικό</vt:lpstr>
      <vt:lpstr>ΟΙΚΟΛΟΓΙΑ </vt:lpstr>
      <vt:lpstr> ΤΙ ΕΙΝΑΙ ΟΙΚΟΛΟΓΙΑ</vt:lpstr>
      <vt:lpstr>Τι είναι ΟΙΚΟΣΥΣΤΗΜΑ</vt:lpstr>
      <vt:lpstr>Χαρακτηριστικά του οικοσυστήματος</vt:lpstr>
      <vt:lpstr>Διαφάνεια 5</vt:lpstr>
      <vt:lpstr>Διαφάνεια 6</vt:lpstr>
      <vt:lpstr>Διαφάνεια 7</vt:lpstr>
      <vt:lpstr>Διαφάνεια 8</vt:lpstr>
      <vt:lpstr>Διαφάνεια 9</vt:lpstr>
      <vt:lpstr>Η ροή της ενέργειας στο οικοσύστημα</vt:lpstr>
      <vt:lpstr>Διαφάνεια 11</vt:lpstr>
      <vt:lpstr>Δυο βασικοι κανονεσ που χαρακτηριζουν τα οικοσυστήματα</vt:lpstr>
      <vt:lpstr>Η ΡΟΗ ΤΗΣ ΕΝΕΡΓΕΙΑΣ ΣΤΑ ΟΙΚΟΣΥΣΤΗΜΑΤΑ</vt:lpstr>
      <vt:lpstr>Τροφικές αλυσίδες και τροφικά πλέγματα</vt:lpstr>
      <vt:lpstr>Τροφικές πυραμίδες και τροφικά επίπεδα</vt:lpstr>
      <vt:lpstr>Διαφάνεια 16</vt:lpstr>
      <vt:lpstr>Διαφάνεια 17</vt:lpstr>
      <vt:lpstr>Διαφάνεια 18</vt:lpstr>
      <vt:lpstr>   ΒΙΟΓΕΩΧΗΜΙΚΟΙ ΚΥΚΛΟΙ  </vt:lpstr>
      <vt:lpstr>   Ο κύκλοσ του άνθρακα  </vt:lpstr>
      <vt:lpstr>Διαφάνεια 21</vt:lpstr>
      <vt:lpstr>Διαφάνεια 22</vt:lpstr>
      <vt:lpstr>  Παρέμβαση του ανθρώπου στον κύκλο του άνθρακα  </vt:lpstr>
      <vt:lpstr>  Ο κύκλος του νερού - υδρολογικός κύκλος  </vt:lpstr>
      <vt:lpstr> Ο κύκλος του νερού πάνω από την ξηρά </vt:lpstr>
      <vt:lpstr>Διαφάνεια 26</vt:lpstr>
      <vt:lpstr>Τι κάνει το νερό στην ξηρά</vt:lpstr>
      <vt:lpstr>   Ο κύκλος του αζώτου  </vt:lpstr>
      <vt:lpstr> ατμοσφαιρική αζωτοδέσμευση</vt:lpstr>
      <vt:lpstr>Διαφάνεια 30</vt:lpstr>
      <vt:lpstr>Διαφάνεια 31</vt:lpstr>
      <vt:lpstr>  Παρέμβαση του ανθρώπου στον κύκλο του αζώτου  </vt:lpstr>
      <vt:lpstr>Διαφάνεια 33</vt:lpstr>
      <vt:lpstr>Ρύπανση</vt:lpstr>
      <vt:lpstr>Η   ΗΛΙΑΚΗ   ΑΚΤΙΝΟΒΟΛΙΑ</vt:lpstr>
      <vt:lpstr>Το φαινομενο του θερμοκηπιου</vt:lpstr>
      <vt:lpstr>Διαφάνεια 37</vt:lpstr>
      <vt:lpstr>Το φαινομενο του θερμοκηπιου</vt:lpstr>
      <vt:lpstr>Οι επιπτωσεισ τησ κλιματικησ αλλαγησ </vt:lpstr>
      <vt:lpstr>η στοιβαδα ΤΟΥ ΟΖΟΝΤΟΣ</vt:lpstr>
      <vt:lpstr>ΕΞΑΣΘΕΝΙΣΗ ΤηΣ στοιβαδασ ΤΟΥ ΟΖΟΝΤΟΣ</vt:lpstr>
      <vt:lpstr>Μετρα αντιμετωπισησ για την τρυπα του οζοντοσ</vt:lpstr>
      <vt:lpstr>ΟΞΙΝΗ   ΒΡΟΧΗ</vt:lpstr>
      <vt:lpstr>ΟΞΙΝΗ   ΒΡΟΧΗ</vt:lpstr>
      <vt:lpstr>Ρυπανση των υδατων</vt:lpstr>
      <vt:lpstr>Παραγοντεσ που ρυπαινουν το νερο</vt:lpstr>
      <vt:lpstr>Διαφάνεια 47</vt:lpstr>
      <vt:lpstr>Διαφάνεια 48</vt:lpstr>
      <vt:lpstr>ΕΥΤΡΟΦΙΣΜΟΣ</vt:lpstr>
      <vt:lpstr>ΒΙΟΣΥΣΣΩΡΕΥΣΗ</vt:lpstr>
      <vt:lpstr>Διαφάνεια 51</vt:lpstr>
      <vt:lpstr>Διαφάνεια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Χρήστης των Windows</cp:lastModifiedBy>
  <cp:revision>142</cp:revision>
  <dcterms:created xsi:type="dcterms:W3CDTF">2018-12-27T08:50:13Z</dcterms:created>
  <dcterms:modified xsi:type="dcterms:W3CDTF">2021-05-10T17:28:04Z</dcterms:modified>
</cp:coreProperties>
</file>