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7" r:id="rId3"/>
    <p:sldId id="256" r:id="rId4"/>
    <p:sldId id="257" r:id="rId5"/>
    <p:sldId id="258" r:id="rId6"/>
    <p:sldId id="259" r:id="rId7"/>
    <p:sldId id="260" r:id="rId8"/>
    <p:sldId id="261" r:id="rId9"/>
    <p:sldId id="262" r:id="rId10"/>
    <p:sldId id="263" r:id="rId11"/>
    <p:sldId id="264" r:id="rId12"/>
    <p:sldId id="265" r:id="rId13"/>
    <p:sldId id="266" r:id="rId14"/>
    <p:sldId id="267" r:id="rId15"/>
    <p:sldId id="278" r:id="rId16"/>
    <p:sldId id="268" r:id="rId17"/>
    <p:sldId id="270" r:id="rId18"/>
    <p:sldId id="269" r:id="rId19"/>
    <p:sldId id="271" r:id="rId20"/>
    <p:sldId id="272" r:id="rId21"/>
    <p:sldId id="273" r:id="rId22"/>
    <p:sldId id="274" r:id="rId23"/>
    <p:sldId id="279" r:id="rId24"/>
    <p:sldId id="275" r:id="rId2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9CC1735-D631-4954-8838-EA8D8AC00F59}" type="datetimeFigureOut">
              <a:rPr lang="el-GR" smtClean="0"/>
              <a:t>14/4/2020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DF82E28-E942-46CC-B35E-8937700394A3}" type="slidenum">
              <a:rPr lang="el-GR" smtClean="0"/>
              <a:t>‹#›</a:t>
            </a:fld>
            <a:endParaRPr lang="el-GR"/>
          </a:p>
        </p:txBody>
      </p:sp>
    </p:spTree>
    <p:extLst>
      <p:ext uri="{BB962C8B-B14F-4D97-AF65-F5344CB8AC3E}">
        <p14:creationId xmlns:p14="http://schemas.microsoft.com/office/powerpoint/2010/main" val="2716455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9CC1735-D631-4954-8838-EA8D8AC00F59}" type="datetimeFigureOut">
              <a:rPr lang="el-GR" smtClean="0"/>
              <a:t>14/4/2020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DF82E28-E942-46CC-B35E-8937700394A3}" type="slidenum">
              <a:rPr lang="el-GR" smtClean="0"/>
              <a:t>‹#›</a:t>
            </a:fld>
            <a:endParaRPr lang="el-GR"/>
          </a:p>
        </p:txBody>
      </p:sp>
    </p:spTree>
    <p:extLst>
      <p:ext uri="{BB962C8B-B14F-4D97-AF65-F5344CB8AC3E}">
        <p14:creationId xmlns:p14="http://schemas.microsoft.com/office/powerpoint/2010/main" val="3685086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9CC1735-D631-4954-8838-EA8D8AC00F59}" type="datetimeFigureOut">
              <a:rPr lang="el-GR" smtClean="0"/>
              <a:t>14/4/2020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DF82E28-E942-46CC-B35E-8937700394A3}" type="slidenum">
              <a:rPr lang="el-GR" smtClean="0"/>
              <a:t>‹#›</a:t>
            </a:fld>
            <a:endParaRPr lang="el-GR"/>
          </a:p>
        </p:txBody>
      </p:sp>
    </p:spTree>
    <p:extLst>
      <p:ext uri="{BB962C8B-B14F-4D97-AF65-F5344CB8AC3E}">
        <p14:creationId xmlns:p14="http://schemas.microsoft.com/office/powerpoint/2010/main" val="4052506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9CC1735-D631-4954-8838-EA8D8AC00F59}" type="datetimeFigureOut">
              <a:rPr lang="el-GR" smtClean="0"/>
              <a:t>14/4/2020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DF82E28-E942-46CC-B35E-8937700394A3}" type="slidenum">
              <a:rPr lang="el-GR" smtClean="0"/>
              <a:t>‹#›</a:t>
            </a:fld>
            <a:endParaRPr lang="el-GR"/>
          </a:p>
        </p:txBody>
      </p:sp>
    </p:spTree>
    <p:extLst>
      <p:ext uri="{BB962C8B-B14F-4D97-AF65-F5344CB8AC3E}">
        <p14:creationId xmlns:p14="http://schemas.microsoft.com/office/powerpoint/2010/main" val="1161414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9CC1735-D631-4954-8838-EA8D8AC00F59}" type="datetimeFigureOut">
              <a:rPr lang="el-GR" smtClean="0"/>
              <a:t>14/4/2020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DF82E28-E942-46CC-B35E-8937700394A3}" type="slidenum">
              <a:rPr lang="el-GR" smtClean="0"/>
              <a:t>‹#›</a:t>
            </a:fld>
            <a:endParaRPr lang="el-GR"/>
          </a:p>
        </p:txBody>
      </p:sp>
    </p:spTree>
    <p:extLst>
      <p:ext uri="{BB962C8B-B14F-4D97-AF65-F5344CB8AC3E}">
        <p14:creationId xmlns:p14="http://schemas.microsoft.com/office/powerpoint/2010/main" val="8307450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9CC1735-D631-4954-8838-EA8D8AC00F59}" type="datetimeFigureOut">
              <a:rPr lang="el-GR" smtClean="0"/>
              <a:t>14/4/2020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DF82E28-E942-46CC-B35E-8937700394A3}" type="slidenum">
              <a:rPr lang="el-GR" smtClean="0"/>
              <a:t>‹#›</a:t>
            </a:fld>
            <a:endParaRPr lang="el-GR"/>
          </a:p>
        </p:txBody>
      </p:sp>
    </p:spTree>
    <p:extLst>
      <p:ext uri="{BB962C8B-B14F-4D97-AF65-F5344CB8AC3E}">
        <p14:creationId xmlns:p14="http://schemas.microsoft.com/office/powerpoint/2010/main" val="23384003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9CC1735-D631-4954-8838-EA8D8AC00F59}" type="datetimeFigureOut">
              <a:rPr lang="el-GR" smtClean="0"/>
              <a:t>14/4/2020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9DF82E28-E942-46CC-B35E-8937700394A3}" type="slidenum">
              <a:rPr lang="el-GR" smtClean="0"/>
              <a:t>‹#›</a:t>
            </a:fld>
            <a:endParaRPr lang="el-GR"/>
          </a:p>
        </p:txBody>
      </p:sp>
    </p:spTree>
    <p:extLst>
      <p:ext uri="{BB962C8B-B14F-4D97-AF65-F5344CB8AC3E}">
        <p14:creationId xmlns:p14="http://schemas.microsoft.com/office/powerpoint/2010/main" val="13138829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9CC1735-D631-4954-8838-EA8D8AC00F59}" type="datetimeFigureOut">
              <a:rPr lang="el-GR" smtClean="0"/>
              <a:t>14/4/2020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9DF82E28-E942-46CC-B35E-8937700394A3}" type="slidenum">
              <a:rPr lang="el-GR" smtClean="0"/>
              <a:t>‹#›</a:t>
            </a:fld>
            <a:endParaRPr lang="el-GR"/>
          </a:p>
        </p:txBody>
      </p:sp>
    </p:spTree>
    <p:extLst>
      <p:ext uri="{BB962C8B-B14F-4D97-AF65-F5344CB8AC3E}">
        <p14:creationId xmlns:p14="http://schemas.microsoft.com/office/powerpoint/2010/main" val="630237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9CC1735-D631-4954-8838-EA8D8AC00F59}" type="datetimeFigureOut">
              <a:rPr lang="el-GR" smtClean="0"/>
              <a:t>14/4/2020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9DF82E28-E942-46CC-B35E-8937700394A3}" type="slidenum">
              <a:rPr lang="el-GR" smtClean="0"/>
              <a:t>‹#›</a:t>
            </a:fld>
            <a:endParaRPr lang="el-GR"/>
          </a:p>
        </p:txBody>
      </p:sp>
    </p:spTree>
    <p:extLst>
      <p:ext uri="{BB962C8B-B14F-4D97-AF65-F5344CB8AC3E}">
        <p14:creationId xmlns:p14="http://schemas.microsoft.com/office/powerpoint/2010/main" val="26282926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9CC1735-D631-4954-8838-EA8D8AC00F59}" type="datetimeFigureOut">
              <a:rPr lang="el-GR" smtClean="0"/>
              <a:t>14/4/2020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DF82E28-E942-46CC-B35E-8937700394A3}" type="slidenum">
              <a:rPr lang="el-GR" smtClean="0"/>
              <a:t>‹#›</a:t>
            </a:fld>
            <a:endParaRPr lang="el-GR"/>
          </a:p>
        </p:txBody>
      </p:sp>
    </p:spTree>
    <p:extLst>
      <p:ext uri="{BB962C8B-B14F-4D97-AF65-F5344CB8AC3E}">
        <p14:creationId xmlns:p14="http://schemas.microsoft.com/office/powerpoint/2010/main" val="3787106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9CC1735-D631-4954-8838-EA8D8AC00F59}" type="datetimeFigureOut">
              <a:rPr lang="el-GR" smtClean="0"/>
              <a:t>14/4/2020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DF82E28-E942-46CC-B35E-8937700394A3}" type="slidenum">
              <a:rPr lang="el-GR" smtClean="0"/>
              <a:t>‹#›</a:t>
            </a:fld>
            <a:endParaRPr lang="el-GR"/>
          </a:p>
        </p:txBody>
      </p:sp>
    </p:spTree>
    <p:extLst>
      <p:ext uri="{BB962C8B-B14F-4D97-AF65-F5344CB8AC3E}">
        <p14:creationId xmlns:p14="http://schemas.microsoft.com/office/powerpoint/2010/main" val="4813721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CC1735-D631-4954-8838-EA8D8AC00F59}" type="datetimeFigureOut">
              <a:rPr lang="el-GR" smtClean="0"/>
              <a:t>14/4/2020</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82E28-E942-46CC-B35E-8937700394A3}" type="slidenum">
              <a:rPr lang="el-GR" smtClean="0"/>
              <a:t>‹#›</a:t>
            </a:fld>
            <a:endParaRPr lang="el-GR"/>
          </a:p>
        </p:txBody>
      </p:sp>
    </p:spTree>
    <p:extLst>
      <p:ext uri="{BB962C8B-B14F-4D97-AF65-F5344CB8AC3E}">
        <p14:creationId xmlns:p14="http://schemas.microsoft.com/office/powerpoint/2010/main" val="1444091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Στις 10 Ιουλίου του 1856 γεννιέται ο Νίκολα Τέσλ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99795" cy="83213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2493514" y="2232365"/>
            <a:ext cx="7511031" cy="1754326"/>
          </a:xfrm>
          <a:prstGeom prst="rect">
            <a:avLst/>
          </a:prstGeom>
          <a:noFill/>
          <a:ln>
            <a:noFill/>
          </a:ln>
        </p:spPr>
        <p:txBody>
          <a:bodyPr wrap="none" lIns="91440" tIns="45720" rIns="91440" bIns="45720">
            <a:spAutoFit/>
          </a:bodyPr>
          <a:lstStyle/>
          <a:p>
            <a:pPr algn="ctr"/>
            <a:r>
              <a:rPr lang="el-GR" sz="54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ΕΠΑΝΑΛΗΠΤΙΚΑ ΘΕΜΑΤΑ</a:t>
            </a:r>
          </a:p>
          <a:p>
            <a:pPr algn="ctr"/>
            <a:r>
              <a:rPr lang="el-GR" sz="5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ΗΛΕΚΤΡΟΜΑΓΝΗΤΙΣΜΟΥ</a:t>
            </a:r>
            <a:endParaRPr lang="el-GR"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5214651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rotWithShape="1">
          <a:blip r:embed="rId2"/>
          <a:srcRect l="27231" t="13315" r="27884" b="45639"/>
          <a:stretch/>
        </p:blipFill>
        <p:spPr>
          <a:xfrm>
            <a:off x="0" y="112542"/>
            <a:ext cx="12641091" cy="6745458"/>
          </a:xfrm>
          <a:prstGeom prst="rect">
            <a:avLst/>
          </a:prstGeom>
        </p:spPr>
      </p:pic>
    </p:spTree>
    <p:extLst>
      <p:ext uri="{BB962C8B-B14F-4D97-AF65-F5344CB8AC3E}">
        <p14:creationId xmlns:p14="http://schemas.microsoft.com/office/powerpoint/2010/main" val="499675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0"/>
            <a:ext cx="12192000" cy="2829493"/>
          </a:xfrm>
          <a:prstGeom prst="rect">
            <a:avLst/>
          </a:prstGeom>
        </p:spPr>
        <p:txBody>
          <a:bodyPr wrap="square">
            <a:spAutoFit/>
          </a:bodyPr>
          <a:lstStyle/>
          <a:p>
            <a:pPr>
              <a:lnSpc>
                <a:spcPct val="107000"/>
              </a:lnSpc>
              <a:spcAft>
                <a:spcPts val="800"/>
              </a:spcAft>
            </a:pPr>
            <a:r>
              <a:rPr lang="el-GR" sz="2000" b="1" dirty="0" smtClean="0">
                <a:effectLst/>
                <a:latin typeface="Bookman Old Style" panose="02050604050505020204" pitchFamily="18" charset="0"/>
                <a:ea typeface="Calibri" panose="020F0502020204030204" pitchFamily="34" charset="0"/>
                <a:cs typeface="Times New Roman" panose="02020603050405020304" pitchFamily="18" charset="0"/>
              </a:rPr>
              <a:t>5)</a:t>
            </a:r>
            <a:r>
              <a:rPr lang="el-GR" sz="2000" dirty="0" smtClean="0">
                <a:effectLst/>
                <a:latin typeface="Bookman Old Style" panose="02050604050505020204" pitchFamily="18" charset="0"/>
                <a:ea typeface="Calibri" panose="020F0502020204030204" pitchFamily="34" charset="0"/>
                <a:cs typeface="Times New Roman" panose="02020603050405020304" pitchFamily="18" charset="0"/>
              </a:rPr>
              <a:t> Σε ένα σωληνοειδές, όταν συνδέεται με μια ιδανική πηγή σταθερής τάσης, δημιουργείται στο εσωτερικό του μαγνητικό πεδίο έντασης Β (σχήμα α). Κόβουμε το σωληνοειδές στη μέση και συνδέουμε τα δύο ίδια σωληνοειδή που δημιουργήθηκαν παράλληλα μεταξύ τους και την όλη διάταξη με την ίδια ιδανική πηγή (σχήμα β). Στο εσωτερικό κάθε σωληνοειδούς δημιουργείται μαγνητικό πεδίο που η έντασή του έχει μέτρο :                                                                                           α. Β.     β. 2Β.     γ. Β/2 .   </a:t>
            </a:r>
          </a:p>
          <a:p>
            <a:pPr>
              <a:lnSpc>
                <a:spcPct val="107000"/>
              </a:lnSpc>
              <a:spcAft>
                <a:spcPts val="800"/>
              </a:spcAft>
            </a:pPr>
            <a:r>
              <a:rPr lang="el-GR" sz="2000" dirty="0" smtClean="0">
                <a:effectLst/>
                <a:latin typeface="Bookman Old Style" panose="02050604050505020204" pitchFamily="18" charset="0"/>
                <a:ea typeface="Calibri" panose="020F0502020204030204" pitchFamily="34" charset="0"/>
                <a:cs typeface="Times New Roman" panose="02020603050405020304" pitchFamily="18" charset="0"/>
              </a:rPr>
              <a:t>                                                                                                                                                 Να  επιλέξετε τη σωστή απάντηση και να δικαιολογήσετε την επιλογή σας.</a:t>
            </a:r>
            <a:endParaRPr lang="el-GR" sz="20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3" name="Εικόνα 2"/>
          <p:cNvPicPr/>
          <p:nvPr/>
        </p:nvPicPr>
        <p:blipFill rotWithShape="1">
          <a:blip r:embed="rId2"/>
          <a:srcRect l="54358" t="44005" r="27583" b="41675"/>
          <a:stretch/>
        </p:blipFill>
        <p:spPr bwMode="auto">
          <a:xfrm>
            <a:off x="1042181" y="3228901"/>
            <a:ext cx="4387948" cy="2834274"/>
          </a:xfrm>
          <a:prstGeom prst="rect">
            <a:avLst/>
          </a:prstGeom>
          <a:ln>
            <a:noFill/>
          </a:ln>
          <a:extLst>
            <a:ext uri="{53640926-AAD7-44D8-BBD7-CCE9431645EC}">
              <a14:shadowObscured xmlns:a14="http://schemas.microsoft.com/office/drawing/2010/main"/>
            </a:ext>
          </a:extLst>
        </p:spPr>
      </p:pic>
      <p:pic>
        <p:nvPicPr>
          <p:cNvPr id="5" name="Εικόνα 4"/>
          <p:cNvPicPr/>
          <p:nvPr/>
        </p:nvPicPr>
        <p:blipFill rotWithShape="1">
          <a:blip r:embed="rId3"/>
          <a:srcRect l="53817" t="57173" r="25957" b="18094"/>
          <a:stretch/>
        </p:blipFill>
        <p:spPr bwMode="auto">
          <a:xfrm>
            <a:off x="6505721" y="3228901"/>
            <a:ext cx="4030979" cy="2973070"/>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2194559" y="6201971"/>
            <a:ext cx="1308295" cy="369332"/>
          </a:xfrm>
          <a:prstGeom prst="rect">
            <a:avLst/>
          </a:prstGeom>
          <a:noFill/>
        </p:spPr>
        <p:txBody>
          <a:bodyPr wrap="square" rtlCol="0">
            <a:spAutoFit/>
          </a:bodyPr>
          <a:lstStyle/>
          <a:p>
            <a:r>
              <a:rPr lang="el-GR" dirty="0" smtClean="0">
                <a:latin typeface="Bookman Old Style" panose="02050604050505020204" pitchFamily="18" charset="0"/>
              </a:rPr>
              <a:t>Σχήμα α</a:t>
            </a:r>
            <a:endParaRPr lang="el-GR" dirty="0">
              <a:latin typeface="Bookman Old Style" panose="02050604050505020204" pitchFamily="18" charset="0"/>
            </a:endParaRPr>
          </a:p>
        </p:txBody>
      </p:sp>
      <p:sp>
        <p:nvSpPr>
          <p:cNvPr id="7" name="TextBox 6"/>
          <p:cNvSpPr txBox="1"/>
          <p:nvPr/>
        </p:nvSpPr>
        <p:spPr>
          <a:xfrm>
            <a:off x="7930366" y="6200090"/>
            <a:ext cx="1181687" cy="369332"/>
          </a:xfrm>
          <a:prstGeom prst="rect">
            <a:avLst/>
          </a:prstGeom>
          <a:noFill/>
        </p:spPr>
        <p:txBody>
          <a:bodyPr wrap="square" rtlCol="0">
            <a:spAutoFit/>
          </a:bodyPr>
          <a:lstStyle/>
          <a:p>
            <a:r>
              <a:rPr lang="el-GR" dirty="0" smtClean="0">
                <a:latin typeface="Bookman Old Style" panose="02050604050505020204" pitchFamily="18" charset="0"/>
              </a:rPr>
              <a:t>Σχήμα β</a:t>
            </a:r>
            <a:endParaRPr lang="el-GR" dirty="0">
              <a:latin typeface="Bookman Old Style" panose="02050604050505020204" pitchFamily="18" charset="0"/>
            </a:endParaRPr>
          </a:p>
        </p:txBody>
      </p:sp>
    </p:spTree>
    <p:extLst>
      <p:ext uri="{BB962C8B-B14F-4D97-AF65-F5344CB8AC3E}">
        <p14:creationId xmlns:p14="http://schemas.microsoft.com/office/powerpoint/2010/main" val="2438206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rotWithShape="1">
          <a:blip r:embed="rId2"/>
          <a:srcRect l="27577" t="17207" r="28808" b="18959"/>
          <a:stretch/>
        </p:blipFill>
        <p:spPr>
          <a:xfrm>
            <a:off x="182880" y="0"/>
            <a:ext cx="11099409" cy="4873412"/>
          </a:xfrm>
          <a:prstGeom prst="rect">
            <a:avLst/>
          </a:prstGeom>
        </p:spPr>
      </p:pic>
      <p:pic>
        <p:nvPicPr>
          <p:cNvPr id="3" name="Εικόνα 2"/>
          <p:cNvPicPr>
            <a:picLocks noChangeAspect="1"/>
          </p:cNvPicPr>
          <p:nvPr/>
        </p:nvPicPr>
        <p:blipFill rotWithShape="1">
          <a:blip r:embed="rId3"/>
          <a:srcRect l="26885" t="44305" r="33538" b="33325"/>
          <a:stretch/>
        </p:blipFill>
        <p:spPr>
          <a:xfrm>
            <a:off x="182880" y="4873412"/>
            <a:ext cx="11099409" cy="2181599"/>
          </a:xfrm>
          <a:prstGeom prst="rect">
            <a:avLst/>
          </a:prstGeom>
        </p:spPr>
      </p:pic>
    </p:spTree>
    <p:extLst>
      <p:ext uri="{BB962C8B-B14F-4D97-AF65-F5344CB8AC3E}">
        <p14:creationId xmlns:p14="http://schemas.microsoft.com/office/powerpoint/2010/main" val="33870822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Ορθογώνιο 1"/>
              <p:cNvSpPr/>
              <p:nvPr/>
            </p:nvSpPr>
            <p:spPr>
              <a:xfrm>
                <a:off x="0" y="1308295"/>
                <a:ext cx="12192000" cy="3526671"/>
              </a:xfrm>
              <a:prstGeom prst="rect">
                <a:avLst/>
              </a:prstGeom>
            </p:spPr>
            <p:txBody>
              <a:bodyPr wrap="square">
                <a:spAutoFit/>
              </a:bodyPr>
              <a:lstStyle/>
              <a:p>
                <a:pPr>
                  <a:lnSpc>
                    <a:spcPct val="107000"/>
                  </a:lnSpc>
                  <a:spcAft>
                    <a:spcPts val="800"/>
                  </a:spcAft>
                </a:pPr>
                <a:r>
                  <a:rPr lang="el-GR" sz="2400" b="1" dirty="0" smtClean="0">
                    <a:effectLst/>
                    <a:latin typeface="Bookman Old Style" panose="02050604050505020204" pitchFamily="18" charset="0"/>
                    <a:ea typeface="Calibri" panose="020F0502020204030204" pitchFamily="34" charset="0"/>
                    <a:cs typeface="Times New Roman" panose="02020603050405020304" pitchFamily="18" charset="0"/>
                  </a:rPr>
                  <a:t>6) </a:t>
                </a:r>
                <a:r>
                  <a:rPr lang="el-GR" sz="2400" dirty="0">
                    <a:effectLst/>
                    <a:latin typeface="Bookman Old Style" panose="02050604050505020204" pitchFamily="18" charset="0"/>
                    <a:ea typeface="Calibri" panose="020F0502020204030204" pitchFamily="34" charset="0"/>
                    <a:cs typeface="Times New Roman" panose="02020603050405020304" pitchFamily="18" charset="0"/>
                  </a:rPr>
                  <a:t>Ευθύγραμμος ρευματοφόρος αγωγός ΑΓ=2α, βρίσκεται εντός ομογενούς μαγνητικού πεδίου έντασης μέτρου B , που είναι κάθετο σε αυτόν. Η δύναμη που δέχεται ο αγωγός ΑΓ από το μαγνητικό πεδίο έχει μέτρο F. Κάμπτουμε τον αγωγό στο μέσο του, Ο, έτσι ώστε να είναι A </a:t>
                </a:r>
                <a:r>
                  <a:rPr lang="el-GR" sz="2400" dirty="0" smtClean="0">
                    <a:effectLst/>
                    <a:latin typeface="Bookman Old Style" panose="02050604050505020204" pitchFamily="18" charset="0"/>
                    <a:ea typeface="Calibri" panose="020F0502020204030204" pitchFamily="34" charset="0"/>
                    <a:cs typeface="Times New Roman" panose="02020603050405020304" pitchFamily="18" charset="0"/>
                  </a:rPr>
                  <a:t>O</a:t>
                </a:r>
                <a:r>
                  <a:rPr lang="el-GR" sz="2400" dirty="0" smtClean="0">
                    <a:effectLst/>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a:t>
                </a:r>
                <a:r>
                  <a:rPr lang="el-GR" sz="2400" dirty="0" smtClean="0">
                    <a:effectLst/>
                    <a:latin typeface="Bookman Old Style" panose="02050604050505020204" pitchFamily="18" charset="0"/>
                    <a:ea typeface="Calibri" panose="020F0502020204030204" pitchFamily="34" charset="0"/>
                    <a:cs typeface="Times New Roman" panose="02020603050405020304" pitchFamily="18" charset="0"/>
                  </a:rPr>
                  <a:t>O </a:t>
                </a:r>
                <a:r>
                  <a:rPr lang="el-GR" sz="2400" dirty="0" smtClean="0">
                    <a:effectLst/>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a:t>
                </a:r>
                <a:r>
                  <a:rPr lang="el-GR" sz="2400" dirty="0" smtClean="0">
                    <a:effectLst/>
                    <a:latin typeface="Bookman Old Style" panose="02050604050505020204" pitchFamily="18" charset="0"/>
                    <a:ea typeface="Calibri" panose="020F0502020204030204" pitchFamily="34" charset="0"/>
                    <a:cs typeface="Times New Roman" panose="02020603050405020304" pitchFamily="18" charset="0"/>
                  </a:rPr>
                  <a:t> </a:t>
                </a:r>
                <a:r>
                  <a:rPr lang="el-GR" sz="2400" dirty="0">
                    <a:effectLst/>
                    <a:latin typeface="Bookman Old Style" panose="02050604050505020204" pitchFamily="18" charset="0"/>
                    <a:ea typeface="Calibri" panose="020F0502020204030204" pitchFamily="34" charset="0"/>
                    <a:cs typeface="Times New Roman" panose="02020603050405020304" pitchFamily="18" charset="0"/>
                  </a:rPr>
                  <a:t>, A O </a:t>
                </a:r>
                <a:r>
                  <a:rPr lang="el-GR" sz="2400" dirty="0">
                    <a:effectLst/>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a:t>
                </a:r>
                <a:r>
                  <a:rPr lang="el-GR"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l-GR" sz="2400" dirty="0">
                    <a:effectLst/>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a:t>
                </a:r>
                <a:r>
                  <a:rPr lang="el-GR" sz="2400" dirty="0">
                    <a:effectLst/>
                    <a:latin typeface="Bookman Old Style" panose="02050604050505020204" pitchFamily="18" charset="0"/>
                    <a:ea typeface="Calibri" panose="020F0502020204030204" pitchFamily="34" charset="0"/>
                    <a:cs typeface="Times New Roman" panose="02020603050405020304" pitchFamily="18" charset="0"/>
                  </a:rPr>
                  <a:t> </a:t>
                </a:r>
                <a:r>
                  <a:rPr lang="el-GR" sz="2400" dirty="0">
                    <a:effectLst/>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a:t>
                </a:r>
                <a:r>
                  <a:rPr lang="el-GR" sz="2400" dirty="0">
                    <a:effectLst/>
                    <a:latin typeface="Bookman Old Style" panose="02050604050505020204" pitchFamily="18" charset="0"/>
                    <a:ea typeface="Calibri" panose="020F0502020204030204" pitchFamily="34" charset="0"/>
                    <a:cs typeface="Times New Roman" panose="02020603050405020304" pitchFamily="18" charset="0"/>
                  </a:rPr>
                  <a:t> και το επίπεδό του ΑΟΓ να είναι κάθετο στις δυναμικές γραμμές του πεδίου. Η συνολική δύναμη F' που δέχεται ο νέος αγωγός ΑΟΓ έχει μέτρο:                                    </a:t>
                </a:r>
                <a:r>
                  <a:rPr lang="el-GR" sz="2400" dirty="0" smtClean="0">
                    <a:effectLst/>
                    <a:latin typeface="Bookman Old Style" panose="02050604050505020204" pitchFamily="18" charset="0"/>
                    <a:ea typeface="Calibri" panose="020F0502020204030204" pitchFamily="34" charset="0"/>
                    <a:cs typeface="Times New Roman" panose="02020603050405020304" pitchFamily="18" charset="0"/>
                  </a:rPr>
                  <a:t>                                        α</a:t>
                </a:r>
                <a:r>
                  <a:rPr lang="el-GR" sz="2400" dirty="0">
                    <a:effectLst/>
                    <a:latin typeface="Bookman Old Style" panose="02050604050505020204" pitchFamily="18" charset="0"/>
                    <a:ea typeface="Calibri" panose="020F0502020204030204" pitchFamily="34" charset="0"/>
                    <a:cs typeface="Times New Roman" panose="02020603050405020304" pitchFamily="18" charset="0"/>
                  </a:rPr>
                  <a:t>.  F ' </a:t>
                </a:r>
                <a:r>
                  <a:rPr lang="el-GR" sz="2400" dirty="0">
                    <a:effectLst/>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a:t>
                </a:r>
                <a14:m>
                  <m:oMath xmlns:m="http://schemas.openxmlformats.org/officeDocument/2006/math">
                    <m:f>
                      <m:fPr>
                        <m:ctrlPr>
                          <a:rPr lang="el-GR" sz="24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l-GR"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l-GR" sz="2400" i="1">
                                <a:effectLst/>
                                <a:latin typeface="Cambria Math" panose="02040503050406030204" pitchFamily="18" charset="0"/>
                                <a:ea typeface="Calibri" panose="020F0502020204030204" pitchFamily="34" charset="0"/>
                                <a:cs typeface="Times New Roman" panose="02020603050405020304" pitchFamily="18" charset="0"/>
                              </a:rPr>
                              <m:t>2</m:t>
                            </m:r>
                          </m:e>
                        </m:rad>
                      </m:num>
                      <m:den>
                        <m:r>
                          <a:rPr lang="el-GR" sz="24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l-GR" sz="2400" dirty="0">
                    <a:effectLst/>
                    <a:latin typeface="Bookman Old Style" panose="02050604050505020204" pitchFamily="18" charset="0"/>
                    <a:ea typeface="Calibri" panose="020F0502020204030204" pitchFamily="34" charset="0"/>
                    <a:cs typeface="Times New Roman" panose="02020603050405020304" pitchFamily="18" charset="0"/>
                  </a:rPr>
                  <a:t>F           β. F '</a:t>
                </a:r>
                <a:r>
                  <a:rPr lang="el-GR" sz="2400" dirty="0">
                    <a:effectLst/>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a:t>
                </a:r>
                <a:r>
                  <a:rPr lang="el-GR" sz="2400" dirty="0">
                    <a:effectLst/>
                    <a:latin typeface="Bookman Old Style" panose="02050604050505020204" pitchFamily="18" charset="0"/>
                    <a:ea typeface="Calibri" panose="020F0502020204030204" pitchFamily="34" charset="0"/>
                    <a:cs typeface="Times New Roman" panose="02020603050405020304" pitchFamily="18" charset="0"/>
                  </a:rPr>
                  <a:t> </a:t>
                </a:r>
                <a14:m>
                  <m:oMath xmlns:m="http://schemas.openxmlformats.org/officeDocument/2006/math">
                    <m:rad>
                      <m:radPr>
                        <m:degHide m:val="on"/>
                        <m:ctrlPr>
                          <a:rPr lang="el-GR"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l-GR" sz="2400">
                            <a:effectLst/>
                            <a:latin typeface="Cambria Math" panose="02040503050406030204" pitchFamily="18" charset="0"/>
                            <a:ea typeface="Calibri" panose="020F0502020204030204" pitchFamily="34" charset="0"/>
                            <a:cs typeface="Times New Roman" panose="02020603050405020304" pitchFamily="18" charset="0"/>
                          </a:rPr>
                          <m:t>2</m:t>
                        </m:r>
                      </m:e>
                    </m:rad>
                  </m:oMath>
                </a14:m>
                <a:r>
                  <a:rPr lang="el-GR" sz="2400" dirty="0">
                    <a:effectLst/>
                    <a:latin typeface="Bookman Old Style" panose="02050604050505020204" pitchFamily="18" charset="0"/>
                    <a:ea typeface="Calibri" panose="020F0502020204030204" pitchFamily="34" charset="0"/>
                    <a:cs typeface="Times New Roman" panose="02020603050405020304" pitchFamily="18" charset="0"/>
                  </a:rPr>
                  <a:t> F      γ. F ' </a:t>
                </a:r>
                <a:r>
                  <a:rPr lang="el-GR" sz="2400" dirty="0">
                    <a:effectLst/>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a:t>
                </a:r>
                <a:r>
                  <a:rPr lang="el-GR" sz="2400" dirty="0">
                    <a:effectLst/>
                    <a:latin typeface="Bookman Old Style" panose="02050604050505020204" pitchFamily="18" charset="0"/>
                    <a:ea typeface="Calibri" panose="020F0502020204030204" pitchFamily="34" charset="0"/>
                    <a:cs typeface="Times New Roman" panose="02020603050405020304" pitchFamily="18" charset="0"/>
                  </a:rPr>
                  <a:t>F  .                                                                                           Να επιλέξετε τη σωστή απάντηση και να δικαιολογήσετε την επιλογή σας.</a:t>
                </a:r>
              </a:p>
            </p:txBody>
          </p:sp>
        </mc:Choice>
        <mc:Fallback xmlns="">
          <p:sp>
            <p:nvSpPr>
              <p:cNvPr id="2" name="Ορθογώνιο 1"/>
              <p:cNvSpPr>
                <a:spLocks noRot="1" noChangeAspect="1" noMove="1" noResize="1" noEditPoints="1" noAdjustHandles="1" noChangeArrowheads="1" noChangeShapeType="1" noTextEdit="1"/>
              </p:cNvSpPr>
              <p:nvPr/>
            </p:nvSpPr>
            <p:spPr>
              <a:xfrm>
                <a:off x="0" y="1308295"/>
                <a:ext cx="12192000" cy="3526671"/>
              </a:xfrm>
              <a:prstGeom prst="rect">
                <a:avLst/>
              </a:prstGeom>
              <a:blipFill rotWithShape="0">
                <a:blip r:embed="rId2"/>
                <a:stretch>
                  <a:fillRect l="-750" t="-1384" r="-26500" b="-1557"/>
                </a:stretch>
              </a:blipFill>
            </p:spPr>
            <p:txBody>
              <a:bodyPr/>
              <a:lstStyle/>
              <a:p>
                <a:r>
                  <a:rPr lang="el-GR">
                    <a:noFill/>
                  </a:rPr>
                  <a:t> </a:t>
                </a:r>
              </a:p>
            </p:txBody>
          </p:sp>
        </mc:Fallback>
      </mc:AlternateContent>
    </p:spTree>
    <p:extLst>
      <p:ext uri="{BB962C8B-B14F-4D97-AF65-F5344CB8AC3E}">
        <p14:creationId xmlns:p14="http://schemas.microsoft.com/office/powerpoint/2010/main" val="36268911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rotWithShape="1">
          <a:blip r:embed="rId2"/>
          <a:srcRect l="25154" t="13931" r="24077" b="19780"/>
          <a:stretch/>
        </p:blipFill>
        <p:spPr>
          <a:xfrm>
            <a:off x="-98474" y="0"/>
            <a:ext cx="12192000" cy="6858000"/>
          </a:xfrm>
          <a:prstGeom prst="rect">
            <a:avLst/>
          </a:prstGeom>
        </p:spPr>
      </p:pic>
    </p:spTree>
    <p:extLst>
      <p:ext uri="{BB962C8B-B14F-4D97-AF65-F5344CB8AC3E}">
        <p14:creationId xmlns:p14="http://schemas.microsoft.com/office/powerpoint/2010/main" val="19720149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913417" y="2967335"/>
            <a:ext cx="4365170" cy="923330"/>
          </a:xfrm>
          <a:prstGeom prst="rect">
            <a:avLst/>
          </a:prstGeom>
          <a:noFill/>
        </p:spPr>
        <p:txBody>
          <a:bodyPr wrap="none" lIns="91440" tIns="45720" rIns="91440" bIns="45720">
            <a:spAutoFit/>
          </a:bodyPr>
          <a:lstStyle/>
          <a:p>
            <a:pPr algn="ctr"/>
            <a:r>
              <a:rPr lang="el-GR"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ΠΡΟΒΛΗΜΑΤΑ</a:t>
            </a:r>
            <a:endParaRPr lang="el-GR"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8258865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90732" y="63191"/>
            <a:ext cx="11202572" cy="6794809"/>
          </a:xfrm>
          <a:prstGeom prst="rect">
            <a:avLst/>
          </a:prstGeom>
        </p:spPr>
        <p:txBody>
          <a:bodyPr wrap="square">
            <a:spAutoFit/>
          </a:bodyPr>
          <a:lstStyle/>
          <a:p>
            <a:pPr>
              <a:lnSpc>
                <a:spcPct val="107000"/>
              </a:lnSpc>
              <a:spcAft>
                <a:spcPts val="800"/>
              </a:spcAft>
            </a:pPr>
            <a:r>
              <a:rPr lang="el-GR" sz="2400" b="1" dirty="0" smtClean="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1) </a:t>
            </a:r>
            <a:r>
              <a:rPr lang="el-GR" sz="2400" dirty="0" smtClean="0">
                <a:effectLst/>
                <a:latin typeface="Book Antiqua" panose="02040602050305030304" pitchFamily="18" charset="0"/>
                <a:ea typeface="Calibri" panose="020F0502020204030204" pitchFamily="34" charset="0"/>
                <a:cs typeface="Times New Roman" panose="02020603050405020304" pitchFamily="18" charset="0"/>
              </a:rPr>
              <a:t>Ένας κυκλικός αγωγός ακτίνας r =2π </a:t>
            </a:r>
            <a:r>
              <a:rPr lang="el-GR" sz="2400" dirty="0" err="1" smtClean="0">
                <a:effectLst/>
                <a:latin typeface="Book Antiqua" panose="02040602050305030304" pitchFamily="18" charset="0"/>
                <a:ea typeface="Calibri" panose="020F0502020204030204" pitchFamily="34" charset="0"/>
                <a:cs typeface="Times New Roman" panose="02020603050405020304" pitchFamily="18" charset="0"/>
              </a:rPr>
              <a:t>cm</a:t>
            </a:r>
            <a:r>
              <a:rPr lang="el-GR" sz="2400" dirty="0" smtClean="0">
                <a:effectLst/>
                <a:latin typeface="Book Antiqua" panose="02040602050305030304" pitchFamily="18" charset="0"/>
                <a:ea typeface="Calibri" panose="020F0502020204030204" pitchFamily="34" charset="0"/>
                <a:cs typeface="Times New Roman" panose="02020603050405020304" pitchFamily="18" charset="0"/>
              </a:rPr>
              <a:t> και ένας ευθύγραμμος αγωγός μεγάλου μήκους βρίσκονται στο ίδιο επίπεδο με το κέντρο του κυκλικού αγωγού, Κ, να απέχει από τον ευθύγραμμο αγωγό d που είναι απόσταση μικρότερη από το μήκος της περιφέρειας του κυκλικού αγωγού. Οι αγωγοί διαρρέονται από ρεύματα έντασης Ι</a:t>
            </a:r>
            <a:r>
              <a:rPr lang="el-GR" sz="2400" baseline="-25000" dirty="0" smtClean="0">
                <a:effectLst/>
                <a:latin typeface="Book Antiqua" panose="02040602050305030304" pitchFamily="18" charset="0"/>
                <a:ea typeface="Calibri" panose="020F0502020204030204" pitchFamily="34" charset="0"/>
                <a:cs typeface="Times New Roman" panose="02020603050405020304" pitchFamily="18" charset="0"/>
              </a:rPr>
              <a:t>1</a:t>
            </a:r>
            <a:r>
              <a:rPr lang="el-GR" sz="2400" dirty="0" smtClean="0">
                <a:effectLst/>
                <a:latin typeface="Book Antiqua" panose="02040602050305030304" pitchFamily="18" charset="0"/>
                <a:ea typeface="Calibri" panose="020F0502020204030204" pitchFamily="34" charset="0"/>
                <a:cs typeface="Times New Roman" panose="02020603050405020304" pitchFamily="18" charset="0"/>
              </a:rPr>
              <a:t> και Ι</a:t>
            </a:r>
            <a:r>
              <a:rPr lang="el-GR" sz="2400" baseline="-25000" dirty="0" smtClean="0">
                <a:effectLst/>
                <a:latin typeface="Book Antiqua" panose="02040602050305030304" pitchFamily="18" charset="0"/>
                <a:ea typeface="Calibri" panose="020F0502020204030204" pitchFamily="34" charset="0"/>
                <a:cs typeface="Times New Roman" panose="02020603050405020304" pitchFamily="18" charset="0"/>
              </a:rPr>
              <a:t>2</a:t>
            </a:r>
            <a:r>
              <a:rPr lang="el-GR" sz="2400" dirty="0" smtClean="0">
                <a:effectLst/>
                <a:latin typeface="Book Antiqua" panose="02040602050305030304" pitchFamily="18" charset="0"/>
                <a:ea typeface="Calibri" panose="020F0502020204030204" pitchFamily="34" charset="0"/>
                <a:cs typeface="Times New Roman" panose="02020603050405020304" pitchFamily="18" charset="0"/>
              </a:rPr>
              <a:t> αντίστοιχα, με Ι</a:t>
            </a:r>
            <a:r>
              <a:rPr lang="el-GR" sz="2400" baseline="-25000" dirty="0" smtClean="0">
                <a:effectLst/>
                <a:latin typeface="Book Antiqua" panose="02040602050305030304" pitchFamily="18" charset="0"/>
                <a:ea typeface="Calibri" panose="020F0502020204030204" pitchFamily="34" charset="0"/>
                <a:cs typeface="Times New Roman" panose="02020603050405020304" pitchFamily="18" charset="0"/>
              </a:rPr>
              <a:t>2</a:t>
            </a:r>
            <a:r>
              <a:rPr lang="el-GR" sz="2400" dirty="0" smtClean="0">
                <a:effectLst/>
                <a:latin typeface="Book Antiqua" panose="02040602050305030304" pitchFamily="18" charset="0"/>
                <a:ea typeface="Calibri" panose="020F0502020204030204" pitchFamily="34" charset="0"/>
                <a:cs typeface="Times New Roman" panose="02020603050405020304" pitchFamily="18" charset="0"/>
              </a:rPr>
              <a:t> =12π Α. Η ένταση του μαγνητικού πεδίου που δημιουργούν οι δύο ρευματοφόροι αγωγοί στο κέντρο Κ του κυκλικού αγωγού έχει μέτρο ίσο με 4∙10</a:t>
            </a:r>
            <a:r>
              <a:rPr lang="el-GR" sz="2400" baseline="30000" dirty="0" smtClean="0">
                <a:effectLst/>
                <a:latin typeface="Book Antiqua" panose="02040602050305030304" pitchFamily="18" charset="0"/>
                <a:ea typeface="Calibri" panose="020F0502020204030204" pitchFamily="34" charset="0"/>
                <a:cs typeface="Times New Roman" panose="02020603050405020304" pitchFamily="18" charset="0"/>
              </a:rPr>
              <a:t>–5 </a:t>
            </a:r>
            <a:r>
              <a:rPr lang="el-GR" sz="2400" dirty="0" smtClean="0">
                <a:effectLst/>
                <a:latin typeface="Book Antiqua" panose="02040602050305030304" pitchFamily="18" charset="0"/>
                <a:ea typeface="Calibri" panose="020F0502020204030204" pitchFamily="34" charset="0"/>
                <a:cs typeface="Times New Roman" panose="02020603050405020304" pitchFamily="18" charset="0"/>
              </a:rPr>
              <a:t>Τ και αν διακόψουμε το ρεύμα σε οποιονδήποτε αγωγό το μέτρο της έντασης μειώνεται χωρίς να μεταβληθεί η φορά της. Ο ένας αγωγός δημιουργεί στο κέντρο του κυκλικού αγωγού, Κ, μαγνητικό πεδίο τριπλάσιου μέτρου από τον άλλον.                                                           α) Να σχεδιάσετε τη φορά του ρεύματος που διαρρέει τον ευθύγραμμο αγωγό δικαιολογώντας την απάντησή σας.                                                                                        β) Να βρείτε τις πιθανές τιμές των μέτρων των εντάσεων των μαγνητικών πεδίων που δημιουργούν οι ρευματοφόροι αγωγοί στο κέντρο του κύκλου.                                                                                                                γ) Να υπολογίσετε την απόσταση d μεταξύ του κέντρου Κ του κυκλικού αγωγού και του ευθύγραμμου αγωγού.                                                                                                              δ) Να υπολογίσετε την ένταση του ρεύματος Ι</a:t>
            </a:r>
            <a:r>
              <a:rPr lang="el-GR" sz="2400" baseline="-25000" dirty="0" smtClean="0">
                <a:effectLst/>
                <a:latin typeface="Book Antiqua" panose="02040602050305030304" pitchFamily="18" charset="0"/>
                <a:ea typeface="Calibri" panose="020F0502020204030204" pitchFamily="34" charset="0"/>
                <a:cs typeface="Times New Roman" panose="02020603050405020304" pitchFamily="18" charset="0"/>
              </a:rPr>
              <a:t>1</a:t>
            </a:r>
            <a:r>
              <a:rPr lang="el-GR" sz="2400" dirty="0" smtClean="0">
                <a:effectLst/>
                <a:latin typeface="Book Antiqua" panose="02040602050305030304" pitchFamily="18" charset="0"/>
                <a:ea typeface="Calibri" panose="020F0502020204030204" pitchFamily="34" charset="0"/>
                <a:cs typeface="Times New Roman" panose="02020603050405020304" pitchFamily="18" charset="0"/>
              </a:rPr>
              <a:t> . Δίνεται: </a:t>
            </a:r>
            <a:r>
              <a:rPr lang="el-GR" sz="2400" dirty="0" err="1" smtClean="0">
                <a:effectLst/>
                <a:latin typeface="Book Antiqua" panose="02040602050305030304" pitchFamily="18" charset="0"/>
                <a:ea typeface="Calibri" panose="020F0502020204030204" pitchFamily="34" charset="0"/>
                <a:cs typeface="Times New Roman" panose="02020603050405020304" pitchFamily="18" charset="0"/>
              </a:rPr>
              <a:t>kμ</a:t>
            </a:r>
            <a:r>
              <a:rPr lang="el-GR" sz="2400" dirty="0" smtClean="0">
                <a:effectLst/>
                <a:latin typeface="Book Antiqua" panose="02040602050305030304" pitchFamily="18" charset="0"/>
                <a:ea typeface="Calibri" panose="020F0502020204030204" pitchFamily="34" charset="0"/>
                <a:cs typeface="Times New Roman" panose="02020603050405020304" pitchFamily="18" charset="0"/>
              </a:rPr>
              <a:t> = 10–7 Ν/Α</a:t>
            </a:r>
            <a:r>
              <a:rPr lang="el-GR" sz="2400" baseline="30000" dirty="0" smtClean="0">
                <a:effectLst/>
                <a:latin typeface="Book Antiqua" panose="02040602050305030304" pitchFamily="18" charset="0"/>
                <a:ea typeface="Calibri" panose="020F0502020204030204" pitchFamily="34" charset="0"/>
                <a:cs typeface="Times New Roman" panose="02020603050405020304" pitchFamily="18" charset="0"/>
              </a:rPr>
              <a:t>2</a:t>
            </a:r>
            <a:r>
              <a:rPr lang="el-GR" sz="2400" dirty="0" smtClean="0">
                <a:effectLst/>
                <a:latin typeface="Book Antiqua" panose="02040602050305030304" pitchFamily="18" charset="0"/>
                <a:ea typeface="Calibri" panose="020F0502020204030204" pitchFamily="34" charset="0"/>
                <a:cs typeface="Times New Roman" panose="02020603050405020304" pitchFamily="18" charset="0"/>
              </a:rPr>
              <a:t> .</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82429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p:nvPr/>
        </p:nvPicPr>
        <p:blipFill rotWithShape="1">
          <a:blip r:embed="rId2"/>
          <a:srcRect l="64833" t="28265" r="22887" b="43148"/>
          <a:stretch/>
        </p:blipFill>
        <p:spPr bwMode="auto">
          <a:xfrm>
            <a:off x="2064995" y="239151"/>
            <a:ext cx="5798844" cy="63867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5788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rotWithShape="1">
          <a:blip r:embed="rId2"/>
          <a:srcRect l="27461" t="14342" r="23154" b="21832"/>
          <a:stretch/>
        </p:blipFill>
        <p:spPr>
          <a:xfrm>
            <a:off x="0" y="0"/>
            <a:ext cx="11999742" cy="6683580"/>
          </a:xfrm>
          <a:prstGeom prst="rect">
            <a:avLst/>
          </a:prstGeom>
        </p:spPr>
      </p:pic>
    </p:spTree>
    <p:extLst>
      <p:ext uri="{BB962C8B-B14F-4D97-AF65-F5344CB8AC3E}">
        <p14:creationId xmlns:p14="http://schemas.microsoft.com/office/powerpoint/2010/main" val="17908192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rotWithShape="1">
          <a:blip r:embed="rId2"/>
          <a:srcRect l="26654" t="40405" r="28462" b="21832"/>
          <a:stretch/>
        </p:blipFill>
        <p:spPr>
          <a:xfrm>
            <a:off x="365760" y="520505"/>
            <a:ext cx="11694761" cy="6035040"/>
          </a:xfrm>
          <a:prstGeom prst="rect">
            <a:avLst/>
          </a:prstGeom>
        </p:spPr>
      </p:pic>
    </p:spTree>
    <p:extLst>
      <p:ext uri="{BB962C8B-B14F-4D97-AF65-F5344CB8AC3E}">
        <p14:creationId xmlns:p14="http://schemas.microsoft.com/office/powerpoint/2010/main" val="30719900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3130024" y="2044005"/>
            <a:ext cx="5538056" cy="923330"/>
          </a:xfrm>
          <a:prstGeom prst="rect">
            <a:avLst/>
          </a:prstGeom>
          <a:noFill/>
        </p:spPr>
        <p:txBody>
          <a:bodyPr wrap="none" lIns="91440" tIns="45720" rIns="91440" bIns="45720">
            <a:spAutoFit/>
          </a:bodyPr>
          <a:lstStyle/>
          <a:p>
            <a:pPr algn="ctr"/>
            <a:r>
              <a:rPr lang="el-GR"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ΘΕΜΑΤΑ ΤΥΠΟΥ Β΄</a:t>
            </a:r>
            <a:endParaRPr lang="el-GR"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7523921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Ορθογώνιο 1"/>
              <p:cNvSpPr/>
              <p:nvPr/>
            </p:nvSpPr>
            <p:spPr>
              <a:xfrm>
                <a:off x="211016" y="168812"/>
                <a:ext cx="11980984" cy="4911537"/>
              </a:xfrm>
              <a:prstGeom prst="rect">
                <a:avLst/>
              </a:prstGeom>
            </p:spPr>
            <p:txBody>
              <a:bodyPr wrap="square">
                <a:spAutoFit/>
              </a:bodyPr>
              <a:lstStyle/>
              <a:p>
                <a:pPr>
                  <a:lnSpc>
                    <a:spcPct val="107000"/>
                  </a:lnSpc>
                  <a:spcAft>
                    <a:spcPts val="800"/>
                  </a:spcAft>
                </a:pPr>
                <a:r>
                  <a:rPr lang="el-GR" sz="2000" b="1" dirty="0" smtClean="0">
                    <a:effectLst/>
                    <a:latin typeface="Bookman Old Style" panose="02050604050505020204" pitchFamily="18" charset="0"/>
                    <a:ea typeface="Calibri" panose="020F0502020204030204" pitchFamily="34" charset="0"/>
                    <a:cs typeface="Times New Roman" panose="02020603050405020304" pitchFamily="18" charset="0"/>
                  </a:rPr>
                  <a:t>2)</a:t>
                </a:r>
                <a:r>
                  <a:rPr lang="el-GR" sz="2000" dirty="0">
                    <a:effectLst/>
                    <a:latin typeface="Bookman Old Style" panose="02050604050505020204" pitchFamily="18" charset="0"/>
                    <a:ea typeface="Calibri" panose="020F0502020204030204" pitchFamily="34" charset="0"/>
                    <a:cs typeface="Times New Roman" panose="02020603050405020304" pitchFamily="18" charset="0"/>
                  </a:rPr>
                  <a:t> Το σωληνοειδές του σχήματος διαρρέεται από ρεύμα έντασης I</a:t>
                </a:r>
                <a:r>
                  <a:rPr lang="el-GR" sz="2000" baseline="-25000" dirty="0">
                    <a:effectLst/>
                    <a:latin typeface="Bookman Old Style" panose="02050604050505020204" pitchFamily="18" charset="0"/>
                    <a:ea typeface="Calibri" panose="020F0502020204030204" pitchFamily="34" charset="0"/>
                    <a:cs typeface="Times New Roman" panose="02020603050405020304" pitchFamily="18" charset="0"/>
                  </a:rPr>
                  <a:t> 2 </a:t>
                </a:r>
                <a:r>
                  <a:rPr lang="el-GR" sz="2000" dirty="0">
                    <a:effectLst/>
                    <a:latin typeface="Bookman Old Style" panose="02050604050505020204" pitchFamily="18" charset="0"/>
                    <a:ea typeface="Calibri" panose="020F0502020204030204" pitchFamily="34" charset="0"/>
                    <a:cs typeface="Times New Roman" panose="02020603050405020304" pitchFamily="18" charset="0"/>
                  </a:rPr>
                  <a:t> </a:t>
                </a:r>
                <a:r>
                  <a:rPr lang="el-GR" sz="2000" dirty="0">
                    <a:effectLst/>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a:t>
                </a:r>
                <a:r>
                  <a:rPr lang="el-GR" sz="2000" dirty="0">
                    <a:effectLst/>
                    <a:latin typeface="Bookman Old Style" panose="02050604050505020204" pitchFamily="18" charset="0"/>
                    <a:ea typeface="Calibri" panose="020F0502020204030204" pitchFamily="34" charset="0"/>
                    <a:cs typeface="Times New Roman" panose="02020603050405020304" pitchFamily="18" charset="0"/>
                  </a:rPr>
                  <a:t> 10 A και έχει N </a:t>
                </a:r>
                <a:r>
                  <a:rPr lang="el-GR" sz="2000" baseline="-25000" dirty="0">
                    <a:effectLst/>
                    <a:latin typeface="Bookman Old Style" panose="02050604050505020204" pitchFamily="18" charset="0"/>
                    <a:ea typeface="Calibri" panose="020F0502020204030204" pitchFamily="34" charset="0"/>
                    <a:cs typeface="Times New Roman" panose="02020603050405020304" pitchFamily="18" charset="0"/>
                  </a:rPr>
                  <a:t>2</a:t>
                </a:r>
                <a:r>
                  <a:rPr lang="el-GR" sz="2000" dirty="0">
                    <a:effectLst/>
                    <a:latin typeface="Bookman Old Style" panose="02050604050505020204" pitchFamily="18" charset="0"/>
                    <a:ea typeface="Calibri" panose="020F0502020204030204" pitchFamily="34" charset="0"/>
                    <a:cs typeface="Times New Roman" panose="02020603050405020304" pitchFamily="18" charset="0"/>
                  </a:rPr>
                  <a:t> /l </a:t>
                </a:r>
                <a:r>
                  <a:rPr lang="el-GR" sz="2000" baseline="-25000" dirty="0">
                    <a:effectLst/>
                    <a:latin typeface="Bookman Old Style" panose="02050604050505020204" pitchFamily="18" charset="0"/>
                    <a:ea typeface="Calibri" panose="020F0502020204030204" pitchFamily="34" charset="0"/>
                    <a:cs typeface="Times New Roman" panose="02020603050405020304" pitchFamily="18" charset="0"/>
                  </a:rPr>
                  <a:t>2</a:t>
                </a:r>
                <a:r>
                  <a:rPr lang="el-GR" sz="2000" dirty="0">
                    <a:effectLst/>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a:t>
                </a:r>
                <a:r>
                  <a:rPr lang="el-GR" sz="2000" dirty="0">
                    <a:effectLst/>
                    <a:latin typeface="Bookman Old Style" panose="02050604050505020204" pitchFamily="18" charset="0"/>
                    <a:ea typeface="Calibri" panose="020F0502020204030204" pitchFamily="34" charset="0"/>
                    <a:cs typeface="Times New Roman" panose="02020603050405020304" pitchFamily="18" charset="0"/>
                  </a:rPr>
                  <a:t> 1000  σπείρες/m. Ένα τετραγωνικό κατακόρυφο πλαίσιο μάζας m, πλευράς μήκους l </a:t>
                </a:r>
                <a:r>
                  <a:rPr lang="el-GR" sz="2000" dirty="0">
                    <a:effectLst/>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a:t>
                </a:r>
                <a:r>
                  <a:rPr lang="el-GR" sz="2000" dirty="0">
                    <a:effectLst/>
                    <a:latin typeface="Bookman Old Style" panose="02050604050505020204" pitchFamily="18" charset="0"/>
                    <a:ea typeface="Calibri" panose="020F0502020204030204" pitchFamily="34" charset="0"/>
                    <a:cs typeface="Times New Roman" panose="02020603050405020304" pitchFamily="18" charset="0"/>
                  </a:rPr>
                  <a:t> 0 , 0 5 m, με </a:t>
                </a:r>
                <a:r>
                  <a:rPr lang="el-GR" sz="2000" dirty="0" smtClean="0">
                    <a:effectLst/>
                    <a:latin typeface="Bookman Old Style" panose="02050604050505020204" pitchFamily="18" charset="0"/>
                    <a:ea typeface="Calibri" panose="020F0502020204030204" pitchFamily="34" charset="0"/>
                    <a:cs typeface="Times New Roman" panose="02020603050405020304" pitchFamily="18" charset="0"/>
                  </a:rPr>
                  <a:t>   </a:t>
                </a:r>
                <a:r>
                  <a:rPr lang="el-GR" sz="2000" dirty="0">
                    <a:effectLst/>
                    <a:latin typeface="Bookman Old Style" panose="02050604050505020204" pitchFamily="18" charset="0"/>
                    <a:ea typeface="Calibri" panose="020F0502020204030204" pitchFamily="34" charset="0"/>
                    <a:cs typeface="Times New Roman" panose="02020603050405020304" pitchFamily="18" charset="0"/>
                  </a:rPr>
                  <a:t>N </a:t>
                </a:r>
                <a:r>
                  <a:rPr lang="el-GR" sz="2000" baseline="-25000" dirty="0">
                    <a:effectLst/>
                    <a:latin typeface="Bookman Old Style" panose="02050604050505020204" pitchFamily="18" charset="0"/>
                    <a:ea typeface="Calibri" panose="020F0502020204030204" pitchFamily="34" charset="0"/>
                    <a:cs typeface="Times New Roman" panose="02020603050405020304" pitchFamily="18" charset="0"/>
                  </a:rPr>
                  <a:t>1</a:t>
                </a:r>
                <a:r>
                  <a:rPr lang="el-GR" sz="2000" dirty="0">
                    <a:effectLst/>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a:t>
                </a:r>
                <a:r>
                  <a:rPr lang="el-GR" sz="2000" dirty="0">
                    <a:effectLst/>
                    <a:latin typeface="Bookman Old Style" panose="02050604050505020204" pitchFamily="18" charset="0"/>
                    <a:ea typeface="Calibri" panose="020F0502020204030204" pitchFamily="34" charset="0"/>
                    <a:cs typeface="Times New Roman" panose="02020603050405020304" pitchFamily="18" charset="0"/>
                  </a:rPr>
                  <a:t> 100 σπείρες που διαρρέεται από ρεύμα έντασης  I </a:t>
                </a:r>
                <a:r>
                  <a:rPr lang="el-GR" sz="2000" baseline="-25000" dirty="0">
                    <a:effectLst/>
                    <a:latin typeface="Bookman Old Style" panose="02050604050505020204" pitchFamily="18" charset="0"/>
                    <a:ea typeface="Calibri" panose="020F0502020204030204" pitchFamily="34" charset="0"/>
                    <a:cs typeface="Times New Roman" panose="02020603050405020304" pitchFamily="18" charset="0"/>
                  </a:rPr>
                  <a:t>1</a:t>
                </a:r>
                <a:r>
                  <a:rPr lang="el-GR" sz="2000" dirty="0">
                    <a:effectLst/>
                    <a:latin typeface="Bookman Old Style" panose="02050604050505020204" pitchFamily="18" charset="0"/>
                    <a:ea typeface="Calibri" panose="020F0502020204030204" pitchFamily="34" charset="0"/>
                    <a:cs typeface="Times New Roman" panose="02020603050405020304" pitchFamily="18" charset="0"/>
                  </a:rPr>
                  <a:t>, εξαρτάται από δυναμόμετρο και τοποθετείται στο μέσο του σωληνοειδούς, έτσι ώστε η κάτω οριζόντια πλευρά του, να βρίσκεται εντός του μαγνητικού πεδίου του σωληνοειδούς και κάθετα προς τον οριζόντιο άξονά του, ενώ η πάνω πλευρά του βρίσκεται εκτός του πεδίου. Στη θέση αυτή, το δυναμόμετρο δείχνει 2Ν. Αντιστρέφουμε τη φορά του ρεύματος που διαρρέει το πλαίσιο, οπότε η ένδειξη του δυναμόμετρου γίνεται 6Ν. Να υπολογίσετε: </a:t>
                </a:r>
                <a:r>
                  <a:rPr lang="el-GR" sz="2000" dirty="0" smtClean="0">
                    <a:effectLst/>
                    <a:latin typeface="Bookman Old Style" panose="02050604050505020204" pitchFamily="18" charset="0"/>
                    <a:ea typeface="Calibri" panose="020F0502020204030204" pitchFamily="34" charset="0"/>
                    <a:cs typeface="Times New Roman" panose="02020603050405020304" pitchFamily="18" charset="0"/>
                  </a:rPr>
                  <a:t> α</a:t>
                </a:r>
                <a:r>
                  <a:rPr lang="el-GR" sz="2000" dirty="0">
                    <a:effectLst/>
                    <a:latin typeface="Bookman Old Style" panose="02050604050505020204" pitchFamily="18" charset="0"/>
                    <a:ea typeface="Calibri" panose="020F0502020204030204" pitchFamily="34" charset="0"/>
                    <a:cs typeface="Times New Roman" panose="02020603050405020304" pitchFamily="18" charset="0"/>
                  </a:rPr>
                  <a:t>) την ένταση του μαγνητικού πεδίου του σωληνοειδούς, στο μέσο του και στα άκρα του. </a:t>
                </a:r>
                <a:r>
                  <a:rPr lang="el-GR" sz="2000" dirty="0" smtClean="0">
                    <a:effectLst/>
                    <a:latin typeface="Bookman Old Style" panose="02050604050505020204" pitchFamily="18" charset="0"/>
                    <a:ea typeface="Calibri" panose="020F0502020204030204" pitchFamily="34" charset="0"/>
                    <a:cs typeface="Times New Roman" panose="02020603050405020304" pitchFamily="18" charset="0"/>
                  </a:rPr>
                  <a:t>   β) </a:t>
                </a:r>
                <a:r>
                  <a:rPr lang="el-GR" sz="2000" dirty="0">
                    <a:effectLst/>
                    <a:latin typeface="Bookman Old Style" panose="02050604050505020204" pitchFamily="18" charset="0"/>
                    <a:ea typeface="Calibri" panose="020F0502020204030204" pitchFamily="34" charset="0"/>
                    <a:cs typeface="Times New Roman" panose="02020603050405020304" pitchFamily="18" charset="0"/>
                  </a:rPr>
                  <a:t>τη μάζα m του πλαισίου.     </a:t>
                </a:r>
                <a:r>
                  <a:rPr lang="el-GR" sz="2000" dirty="0" smtClean="0">
                    <a:effectLst/>
                    <a:latin typeface="Bookman Old Style" panose="02050604050505020204" pitchFamily="18" charset="0"/>
                    <a:ea typeface="Calibri" panose="020F0502020204030204" pitchFamily="34" charset="0"/>
                    <a:cs typeface="Times New Roman" panose="02020603050405020304" pitchFamily="18" charset="0"/>
                  </a:rPr>
                  <a:t>γ</a:t>
                </a:r>
                <a:r>
                  <a:rPr lang="el-GR" sz="2000" dirty="0">
                    <a:effectLst/>
                    <a:latin typeface="Bookman Old Style" panose="02050604050505020204" pitchFamily="18" charset="0"/>
                    <a:ea typeface="Calibri" panose="020F0502020204030204" pitchFamily="34" charset="0"/>
                    <a:cs typeface="Times New Roman" panose="02020603050405020304" pitchFamily="18" charset="0"/>
                  </a:rPr>
                  <a:t>) την ένταση του ρεύματος  I </a:t>
                </a:r>
                <a:r>
                  <a:rPr lang="el-GR" sz="2000" baseline="-25000" dirty="0">
                    <a:effectLst/>
                    <a:latin typeface="Bookman Old Style" panose="02050604050505020204" pitchFamily="18" charset="0"/>
                    <a:ea typeface="Calibri" panose="020F0502020204030204" pitchFamily="34" charset="0"/>
                    <a:cs typeface="Times New Roman" panose="02020603050405020304" pitchFamily="18" charset="0"/>
                  </a:rPr>
                  <a:t>1</a:t>
                </a:r>
                <a:r>
                  <a:rPr lang="el-GR" sz="2000" dirty="0">
                    <a:effectLst/>
                    <a:latin typeface="Bookman Old Style" panose="02050604050505020204" pitchFamily="18" charset="0"/>
                    <a:ea typeface="Calibri" panose="020F0502020204030204" pitchFamily="34" charset="0"/>
                    <a:cs typeface="Times New Roman" panose="02020603050405020304" pitchFamily="18" charset="0"/>
                  </a:rPr>
                  <a:t>.                                                                                                   δ) τις δυνατές ενδείξεις του δυναμόμετρου, αν η ένταση του ρεύματος που διαρρέει το πλαίσιο γίνει </a:t>
                </a:r>
                <a14:m>
                  <m:oMath xmlns:m="http://schemas.openxmlformats.org/officeDocument/2006/math">
                    <m:sSub>
                      <m:sSubPr>
                        <m:ctrlPr>
                          <a:rPr lang="el-GR" sz="2000" i="1" baseline="-25000">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2000">
                            <a:effectLst/>
                            <a:latin typeface="Cambria Math" panose="02040503050406030204" pitchFamily="18" charset="0"/>
                            <a:ea typeface="Calibri" panose="020F0502020204030204" pitchFamily="34" charset="0"/>
                            <a:cs typeface="Times New Roman" panose="02020603050405020304" pitchFamily="18" charset="0"/>
                            <a:sym typeface="Symbol" panose="05050102010706020507" pitchFamily="18" charset="2"/>
                          </a:rPr>
                          <m:t></m:t>
                        </m:r>
                      </m:e>
                      <m:sub>
                        <m:r>
                          <a:rPr lang="el-GR" sz="2000" baseline="-25000">
                            <a:effectLst/>
                            <a:latin typeface="Cambria Math" panose="02040503050406030204" pitchFamily="18" charset="0"/>
                            <a:ea typeface="Calibri" panose="020F0502020204030204" pitchFamily="34" charset="0"/>
                            <a:cs typeface="Times New Roman" panose="02020603050405020304" pitchFamily="18" charset="0"/>
                          </a:rPr>
                          <m:t>1</m:t>
                        </m:r>
                      </m:sub>
                    </m:sSub>
                    <m:r>
                      <a:rPr lang="el-GR" sz="2000" baseline="-25000">
                        <a:effectLst/>
                        <a:latin typeface="Cambria Math" panose="02040503050406030204" pitchFamily="18" charset="0"/>
                        <a:ea typeface="Calibri" panose="020F0502020204030204" pitchFamily="34" charset="0"/>
                        <a:cs typeface="Times New Roman" panose="02020603050405020304" pitchFamily="18" charset="0"/>
                      </a:rPr>
                      <m:t>΄</m:t>
                    </m:r>
                    <m:r>
                      <a:rPr lang="el-GR" sz="2000">
                        <a:effectLst/>
                        <a:latin typeface="Cambria Math" panose="02040503050406030204" pitchFamily="18" charset="0"/>
                        <a:ea typeface="Calibri" panose="020F0502020204030204" pitchFamily="34" charset="0"/>
                        <a:cs typeface="Times New Roman" panose="02020603050405020304" pitchFamily="18" charset="0"/>
                        <a:sym typeface="Symbol" panose="05050102010706020507" pitchFamily="18" charset="2"/>
                      </a:rPr>
                      <m:t></m:t>
                    </m:r>
                    <m:r>
                      <a:rPr lang="el-GR" sz="2000">
                        <a:effectLst/>
                        <a:latin typeface="Cambria Math" panose="02040503050406030204" pitchFamily="18" charset="0"/>
                        <a:ea typeface="Calibri" panose="020F0502020204030204" pitchFamily="34" charset="0"/>
                        <a:cs typeface="Times New Roman" panose="02020603050405020304" pitchFamily="18" charset="0"/>
                      </a:rPr>
                      <m:t> </m:t>
                    </m:r>
                    <m:f>
                      <m:fPr>
                        <m:ctrlPr>
                          <a:rPr lang="el-GR"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2000" i="1">
                            <a:effectLst/>
                            <a:latin typeface="Cambria Math" panose="02040503050406030204" pitchFamily="18" charset="0"/>
                            <a:ea typeface="Calibri" panose="020F0502020204030204" pitchFamily="34" charset="0"/>
                            <a:cs typeface="Times New Roman" panose="02020603050405020304" pitchFamily="18" charset="0"/>
                          </a:rPr>
                          <m:t>25</m:t>
                        </m:r>
                      </m:num>
                      <m:den>
                        <m:r>
                          <a:rPr lang="el-GR" sz="2000" i="1">
                            <a:effectLst/>
                            <a:latin typeface="Cambria Math" panose="02040503050406030204" pitchFamily="18" charset="0"/>
                            <a:ea typeface="Calibri" panose="020F0502020204030204" pitchFamily="34" charset="0"/>
                            <a:cs typeface="Times New Roman" panose="02020603050405020304" pitchFamily="18" charset="0"/>
                          </a:rPr>
                          <m:t>𝜋</m:t>
                        </m:r>
                      </m:den>
                    </m:f>
                  </m:oMath>
                </a14:m>
                <a:r>
                  <a:rPr lang="el-GR" sz="2000" dirty="0">
                    <a:effectLst/>
                    <a:latin typeface="Bookman Old Style" panose="02050604050505020204" pitchFamily="18" charset="0"/>
                    <a:ea typeface="Calibri" panose="020F0502020204030204" pitchFamily="34" charset="0"/>
                    <a:cs typeface="Times New Roman" panose="02020603050405020304" pitchFamily="18" charset="0"/>
                    <a:sym typeface="Symbol" panose="05050102010706020507" pitchFamily="18" charset="2"/>
                  </a:rPr>
                  <a:t></a:t>
                </a:r>
                <a:r>
                  <a:rPr lang="el-GR" sz="2000" dirty="0">
                    <a:effectLst/>
                    <a:latin typeface="Bookman Old Style" panose="02050604050505020204" pitchFamily="18" charset="0"/>
                    <a:ea typeface="Calibri" panose="020F0502020204030204" pitchFamily="34" charset="0"/>
                    <a:cs typeface="Times New Roman" panose="02020603050405020304" pitchFamily="18" charset="0"/>
                  </a:rPr>
                  <a:t> .  </a:t>
                </a:r>
                <a:r>
                  <a:rPr lang="el-GR" sz="2000" dirty="0" smtClean="0">
                    <a:effectLst/>
                    <a:latin typeface="Bookman Old Style" panose="02050604050505020204" pitchFamily="18" charset="0"/>
                    <a:ea typeface="Calibri" panose="020F0502020204030204" pitchFamily="34" charset="0"/>
                    <a:cs typeface="Times New Roman" panose="02020603050405020304" pitchFamily="18" charset="0"/>
                  </a:rPr>
                  <a:t>  ε</a:t>
                </a:r>
                <a:r>
                  <a:rPr lang="el-GR" sz="2000" dirty="0">
                    <a:effectLst/>
                    <a:latin typeface="Bookman Old Style" panose="02050604050505020204" pitchFamily="18" charset="0"/>
                    <a:ea typeface="Calibri" panose="020F0502020204030204" pitchFamily="34" charset="0"/>
                    <a:cs typeface="Times New Roman" panose="02020603050405020304" pitchFamily="18" charset="0"/>
                  </a:rPr>
                  <a:t>) την ένταση του ρεύματος που πρέπει να διαρρέει το πλαίσιο, ώστε το δυναμόμετρο να δείχνει μηδέν. </a:t>
                </a:r>
                <a:r>
                  <a:rPr lang="el-GR" sz="2000" dirty="0" smtClean="0">
                    <a:effectLst/>
                    <a:latin typeface="Bookman Old Style" panose="02050604050505020204" pitchFamily="18" charset="0"/>
                    <a:ea typeface="Calibri" panose="020F0502020204030204" pitchFamily="34" charset="0"/>
                    <a:cs typeface="Times New Roman" panose="02020603050405020304" pitchFamily="18" charset="0"/>
                  </a:rPr>
                  <a:t>Δίνονται </a:t>
                </a:r>
                <a:r>
                  <a:rPr lang="el-GR" sz="2000" dirty="0">
                    <a:effectLst/>
                    <a:latin typeface="Bookman Old Style" panose="02050604050505020204" pitchFamily="18" charset="0"/>
                    <a:ea typeface="Calibri" panose="020F0502020204030204" pitchFamily="34" charset="0"/>
                    <a:cs typeface="Times New Roman" panose="02020603050405020304" pitchFamily="18" charset="0"/>
                  </a:rPr>
                  <a:t>η σταθερά </a:t>
                </a:r>
                <a:r>
                  <a:rPr lang="el-GR" sz="2000" dirty="0" err="1">
                    <a:effectLst/>
                    <a:latin typeface="Bookman Old Style" panose="02050604050505020204" pitchFamily="18" charset="0"/>
                    <a:ea typeface="Calibri" panose="020F0502020204030204" pitchFamily="34" charset="0"/>
                    <a:cs typeface="Times New Roman" panose="02020603050405020304" pitchFamily="18" charset="0"/>
                  </a:rPr>
                  <a:t>kμ</a:t>
                </a:r>
                <a:r>
                  <a:rPr lang="el-GR" sz="2000" dirty="0">
                    <a:effectLst/>
                    <a:latin typeface="Bookman Old Style" panose="02050604050505020204" pitchFamily="18" charset="0"/>
                    <a:ea typeface="Calibri" panose="020F0502020204030204" pitchFamily="34" charset="0"/>
                    <a:cs typeface="Times New Roman" panose="02020603050405020304" pitchFamily="18" charset="0"/>
                  </a:rPr>
                  <a:t> = 10–7 Ν/Α</a:t>
                </a:r>
                <a:r>
                  <a:rPr lang="el-GR" sz="2000" baseline="30000" dirty="0">
                    <a:effectLst/>
                    <a:latin typeface="Bookman Old Style" panose="02050604050505020204" pitchFamily="18" charset="0"/>
                    <a:ea typeface="Calibri" panose="020F0502020204030204" pitchFamily="34" charset="0"/>
                    <a:cs typeface="Times New Roman" panose="02020603050405020304" pitchFamily="18" charset="0"/>
                  </a:rPr>
                  <a:t>2</a:t>
                </a:r>
                <a:r>
                  <a:rPr lang="el-GR" sz="2000" dirty="0">
                    <a:effectLst/>
                    <a:latin typeface="Bookman Old Style" panose="02050604050505020204" pitchFamily="18" charset="0"/>
                    <a:ea typeface="Calibri" panose="020F0502020204030204" pitchFamily="34" charset="0"/>
                    <a:cs typeface="Times New Roman" panose="02020603050405020304" pitchFamily="18" charset="0"/>
                  </a:rPr>
                  <a:t> ,η επιτάχυνση της βαρύτητας  g=10 </a:t>
                </a:r>
                <a:r>
                  <a:rPr lang="en-US" sz="2000" dirty="0">
                    <a:effectLst/>
                    <a:latin typeface="Bookman Old Style" panose="02050604050505020204" pitchFamily="18" charset="0"/>
                    <a:ea typeface="Calibri" panose="020F0502020204030204" pitchFamily="34" charset="0"/>
                    <a:cs typeface="Times New Roman" panose="02020603050405020304" pitchFamily="18" charset="0"/>
                  </a:rPr>
                  <a:t>m</a:t>
                </a:r>
                <a:r>
                  <a:rPr lang="el-GR" sz="2000" dirty="0">
                    <a:effectLst/>
                    <a:latin typeface="Bookman Old Style" panose="02050604050505020204" pitchFamily="18" charset="0"/>
                    <a:ea typeface="Calibri" panose="020F0502020204030204" pitchFamily="34" charset="0"/>
                    <a:cs typeface="Times New Roman" panose="02020603050405020304" pitchFamily="18" charset="0"/>
                  </a:rPr>
                  <a:t>/</a:t>
                </a:r>
                <a14:m>
                  <m:oMath xmlns:m="http://schemas.openxmlformats.org/officeDocument/2006/math">
                    <m:sSup>
                      <m:sSupPr>
                        <m:ctrlPr>
                          <a:rPr lang="el-GR"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2000" i="1">
                            <a:effectLst/>
                            <a:latin typeface="Cambria Math" panose="02040503050406030204" pitchFamily="18" charset="0"/>
                            <a:ea typeface="Calibri" panose="020F0502020204030204" pitchFamily="34" charset="0"/>
                            <a:cs typeface="Times New Roman" panose="02020603050405020304" pitchFamily="18" charset="0"/>
                          </a:rPr>
                          <m:t>𝑠</m:t>
                        </m:r>
                      </m:e>
                      <m:sup>
                        <m:r>
                          <a:rPr lang="el-GR" sz="20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l-GR" sz="2000" dirty="0">
                    <a:effectLst/>
                    <a:latin typeface="Bookman Old Style" panose="02050604050505020204" pitchFamily="18" charset="0"/>
                    <a:ea typeface="Calibri" panose="020F0502020204030204" pitchFamily="34" charset="0"/>
                    <a:cs typeface="Times New Roman" panose="02020603050405020304" pitchFamily="18" charset="0"/>
                  </a:rPr>
                  <a:t> και ότι στο μέσον του σωληνοειδούς το μαγνητικό πεδίο είναι ομογενές σε όλη την έκταση μιας εγκάρσιας διατομής του</a:t>
                </a:r>
                <a:r>
                  <a:rPr lang="el-GR" sz="2400" dirty="0">
                    <a:effectLst/>
                    <a:latin typeface="Bookman Old Style" panose="02050604050505020204" pitchFamily="18" charset="0"/>
                    <a:ea typeface="Calibri" panose="020F0502020204030204" pitchFamily="34" charset="0"/>
                    <a:cs typeface="Times New Roman" panose="02020603050405020304" pitchFamily="18" charset="0"/>
                  </a:rPr>
                  <a:t>. </a:t>
                </a:r>
              </a:p>
            </p:txBody>
          </p:sp>
        </mc:Choice>
        <mc:Fallback xmlns="">
          <p:sp>
            <p:nvSpPr>
              <p:cNvPr id="2" name="Ορθογώνιο 1"/>
              <p:cNvSpPr>
                <a:spLocks noRot="1" noChangeAspect="1" noMove="1" noResize="1" noEditPoints="1" noAdjustHandles="1" noChangeArrowheads="1" noChangeShapeType="1" noTextEdit="1"/>
              </p:cNvSpPr>
              <p:nvPr/>
            </p:nvSpPr>
            <p:spPr>
              <a:xfrm>
                <a:off x="211016" y="168812"/>
                <a:ext cx="11980984" cy="4911537"/>
              </a:xfrm>
              <a:prstGeom prst="rect">
                <a:avLst/>
              </a:prstGeom>
              <a:blipFill rotWithShape="0">
                <a:blip r:embed="rId2"/>
                <a:stretch>
                  <a:fillRect l="-560" t="-870" r="-55623" b="-1615"/>
                </a:stretch>
              </a:blipFill>
            </p:spPr>
            <p:txBody>
              <a:bodyPr/>
              <a:lstStyle/>
              <a:p>
                <a:r>
                  <a:rPr lang="el-GR">
                    <a:noFill/>
                  </a:rPr>
                  <a:t> </a:t>
                </a:r>
              </a:p>
            </p:txBody>
          </p:sp>
        </mc:Fallback>
      </mc:AlternateContent>
      <p:pic>
        <p:nvPicPr>
          <p:cNvPr id="3" name="Εικόνα 2"/>
          <p:cNvPicPr/>
          <p:nvPr/>
        </p:nvPicPr>
        <p:blipFill rotWithShape="1">
          <a:blip r:embed="rId3">
            <a:extLst>
              <a:ext uri="{BEBA8EAE-BF5A-486C-A8C5-ECC9F3942E4B}">
                <a14:imgProps xmlns:a14="http://schemas.microsoft.com/office/drawing/2010/main">
                  <a14:imgLayer r:embed="rId4">
                    <a14:imgEffect>
                      <a14:sharpenSoften amount="48000"/>
                    </a14:imgEffect>
                  </a14:imgLayer>
                </a14:imgProps>
              </a:ext>
            </a:extLst>
          </a:blip>
          <a:srcRect l="49482" t="25374" r="23790" b="45075"/>
          <a:stretch/>
        </p:blipFill>
        <p:spPr bwMode="auto">
          <a:xfrm>
            <a:off x="4290206" y="5080349"/>
            <a:ext cx="2373630" cy="14757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2404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rotWithShape="1">
          <a:blip r:embed="rId2"/>
          <a:srcRect l="27000" t="13315" r="27654" b="56106"/>
          <a:stretch/>
        </p:blipFill>
        <p:spPr>
          <a:xfrm>
            <a:off x="0" y="-69927"/>
            <a:ext cx="12192000" cy="3509477"/>
          </a:xfrm>
          <a:prstGeom prst="rect">
            <a:avLst/>
          </a:prstGeom>
        </p:spPr>
      </p:pic>
      <p:pic>
        <p:nvPicPr>
          <p:cNvPr id="3" name="Εικόνα 2"/>
          <p:cNvPicPr>
            <a:picLocks noChangeAspect="1"/>
          </p:cNvPicPr>
          <p:nvPr/>
        </p:nvPicPr>
        <p:blipFill rotWithShape="1">
          <a:blip r:embed="rId3"/>
          <a:srcRect l="27577" t="19062" r="28808" b="35993"/>
          <a:stretch/>
        </p:blipFill>
        <p:spPr>
          <a:xfrm>
            <a:off x="0" y="3239254"/>
            <a:ext cx="6780626" cy="3618746"/>
          </a:xfrm>
          <a:prstGeom prst="rect">
            <a:avLst/>
          </a:prstGeom>
        </p:spPr>
      </p:pic>
      <p:pic>
        <p:nvPicPr>
          <p:cNvPr id="4" name="Εικόνα 3"/>
          <p:cNvPicPr>
            <a:picLocks noChangeAspect="1"/>
          </p:cNvPicPr>
          <p:nvPr/>
        </p:nvPicPr>
        <p:blipFill rotWithShape="1">
          <a:blip r:embed="rId4"/>
          <a:srcRect l="27346" t="24808" r="32154" b="33941"/>
          <a:stretch/>
        </p:blipFill>
        <p:spPr>
          <a:xfrm>
            <a:off x="6780627" y="3439550"/>
            <a:ext cx="5411374" cy="3418449"/>
          </a:xfrm>
          <a:prstGeom prst="rect">
            <a:avLst/>
          </a:prstGeom>
        </p:spPr>
      </p:pic>
    </p:spTree>
    <p:extLst>
      <p:ext uri="{BB962C8B-B14F-4D97-AF65-F5344CB8AC3E}">
        <p14:creationId xmlns:p14="http://schemas.microsoft.com/office/powerpoint/2010/main" val="4771084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Εικόνα 1"/>
          <p:cNvPicPr>
            <a:picLocks noChangeAspect="1"/>
          </p:cNvPicPr>
          <p:nvPr/>
        </p:nvPicPr>
        <p:blipFill rotWithShape="1">
          <a:blip r:embed="rId2"/>
          <a:srcRect l="27115" t="39379" r="43808" b="25322"/>
          <a:stretch/>
        </p:blipFill>
        <p:spPr>
          <a:xfrm>
            <a:off x="1" y="0"/>
            <a:ext cx="9481976" cy="3685736"/>
          </a:xfrm>
          <a:prstGeom prst="rect">
            <a:avLst/>
          </a:prstGeom>
        </p:spPr>
      </p:pic>
      <p:pic>
        <p:nvPicPr>
          <p:cNvPr id="4" name="Εικόνα 3"/>
          <p:cNvPicPr>
            <a:picLocks noChangeAspect="1"/>
          </p:cNvPicPr>
          <p:nvPr/>
        </p:nvPicPr>
        <p:blipFill rotWithShape="1">
          <a:blip r:embed="rId3"/>
          <a:srcRect l="27346" t="24808" r="32154" b="33941"/>
          <a:stretch/>
        </p:blipFill>
        <p:spPr>
          <a:xfrm>
            <a:off x="6330462" y="3685736"/>
            <a:ext cx="5002751" cy="3160315"/>
          </a:xfrm>
          <a:prstGeom prst="rect">
            <a:avLst/>
          </a:prstGeom>
        </p:spPr>
      </p:pic>
      <p:pic>
        <p:nvPicPr>
          <p:cNvPr id="5" name="Εικόνα 4"/>
          <p:cNvPicPr>
            <a:picLocks noChangeAspect="1"/>
          </p:cNvPicPr>
          <p:nvPr/>
        </p:nvPicPr>
        <p:blipFill rotWithShape="1">
          <a:blip r:embed="rId4"/>
          <a:srcRect l="27577" t="19062" r="28808" b="35993"/>
          <a:stretch/>
        </p:blipFill>
        <p:spPr>
          <a:xfrm>
            <a:off x="1" y="3685736"/>
            <a:ext cx="6063174" cy="3235850"/>
          </a:xfrm>
          <a:prstGeom prst="rect">
            <a:avLst/>
          </a:prstGeom>
        </p:spPr>
      </p:pic>
    </p:spTree>
    <p:extLst>
      <p:ext uri="{BB962C8B-B14F-4D97-AF65-F5344CB8AC3E}">
        <p14:creationId xmlns:p14="http://schemas.microsoft.com/office/powerpoint/2010/main" val="20432061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0" y="133302"/>
            <a:ext cx="12191999" cy="6683606"/>
          </a:xfrm>
          <a:prstGeom prst="rect">
            <a:avLst/>
          </a:prstGeom>
        </p:spPr>
      </p:pic>
    </p:spTree>
    <p:extLst>
      <p:ext uri="{BB962C8B-B14F-4D97-AF65-F5344CB8AC3E}">
        <p14:creationId xmlns:p14="http://schemas.microsoft.com/office/powerpoint/2010/main" val="1709582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Εικόνα 1"/>
          <p:cNvPicPr>
            <a:picLocks noChangeAspect="1"/>
          </p:cNvPicPr>
          <p:nvPr/>
        </p:nvPicPr>
        <p:blipFill rotWithShape="1">
          <a:blip r:embed="rId2"/>
          <a:srcRect l="26423" t="14751" r="28000" b="56311"/>
          <a:stretch/>
        </p:blipFill>
        <p:spPr>
          <a:xfrm>
            <a:off x="0" y="239151"/>
            <a:ext cx="11853676" cy="4231311"/>
          </a:xfrm>
          <a:prstGeom prst="rect">
            <a:avLst/>
          </a:prstGeom>
        </p:spPr>
      </p:pic>
      <p:pic>
        <p:nvPicPr>
          <p:cNvPr id="3" name="Εικόνα 2"/>
          <p:cNvPicPr>
            <a:picLocks noChangeAspect="1"/>
          </p:cNvPicPr>
          <p:nvPr/>
        </p:nvPicPr>
        <p:blipFill rotWithShape="1">
          <a:blip r:embed="rId3"/>
          <a:srcRect l="27461" t="31375" r="22808" b="53848"/>
          <a:stretch/>
        </p:blipFill>
        <p:spPr>
          <a:xfrm>
            <a:off x="0" y="4625207"/>
            <a:ext cx="12069668" cy="2050747"/>
          </a:xfrm>
          <a:prstGeom prst="rect">
            <a:avLst/>
          </a:prstGeom>
        </p:spPr>
      </p:pic>
    </p:spTree>
    <p:extLst>
      <p:ext uri="{BB962C8B-B14F-4D97-AF65-F5344CB8AC3E}">
        <p14:creationId xmlns:p14="http://schemas.microsoft.com/office/powerpoint/2010/main" val="21428045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2"/>
              <p:cNvSpPr>
                <a:spLocks noChangeArrowheads="1"/>
              </p:cNvSpPr>
              <p:nvPr/>
            </p:nvSpPr>
            <p:spPr bwMode="auto">
              <a:xfrm>
                <a:off x="0" y="0"/>
                <a:ext cx="12192000" cy="689988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400" b="1" i="0" u="none" strike="noStrike" cap="none" normalizeH="0" baseline="0" dirty="0" smtClean="0">
                    <a:ln>
                      <a:noFill/>
                    </a:ln>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1)</a:t>
                </a:r>
                <a:r>
                  <a:rPr kumimoji="0" lang="el-GR" altLang="el-GR" sz="2400" b="0" i="0" u="none" strike="noStrike" cap="none" normalizeH="0" baseline="0" dirty="0" smtClean="0">
                    <a:ln>
                      <a:noFill/>
                    </a:ln>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Οι ευθύγραμμοι αγωγοί (Γ) και (Δ) του παρακάτω σχήματος είναι κάθετοι στο</a:t>
                </a:r>
              </a:p>
              <a:p>
                <a:pPr lvl="0" eaLnBrk="0" fontAlgn="base" hangingPunct="0">
                  <a:spcBef>
                    <a:spcPct val="0"/>
                  </a:spcBef>
                  <a:spcAft>
                    <a:spcPct val="0"/>
                  </a:spcAft>
                </a:pPr>
                <a:r>
                  <a:rPr kumimoji="0" lang="el-GR" altLang="el-GR" sz="2400" b="0" i="0" u="none" strike="noStrike" cap="none" normalizeH="0" baseline="0" dirty="0" smtClean="0">
                    <a:ln>
                      <a:noFill/>
                    </a:ln>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επίπεδο (ε) και διαρρέονται από αντίρροπα ρεύματα έντασης Ι</a:t>
                </a:r>
                <a:r>
                  <a:rPr kumimoji="0" lang="el-GR" altLang="el-GR" sz="2400" b="0" i="0" u="none" strike="noStrike" cap="none" normalizeH="0" baseline="-30000" dirty="0" smtClean="0">
                    <a:ln>
                      <a:noFill/>
                    </a:ln>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1</a:t>
                </a:r>
                <a:r>
                  <a:rPr kumimoji="0" lang="el-GR" altLang="el-GR" sz="2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l-GR" altLang="el-GR" sz="2400" b="0" i="0" u="none" strike="noStrike" cap="none" normalizeH="0" baseline="0" dirty="0" smtClean="0">
                    <a:ln>
                      <a:noFill/>
                    </a:ln>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και Ι</a:t>
                </a:r>
                <a:r>
                  <a:rPr kumimoji="0" lang="el-GR" altLang="el-GR" sz="2400" b="0" i="0" u="none" strike="noStrike" cap="none" normalizeH="0" baseline="-30000" dirty="0" smtClean="0">
                    <a:ln>
                      <a:noFill/>
                    </a:ln>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2</a:t>
                </a:r>
                <a:r>
                  <a:rPr kumimoji="0" lang="el-GR" altLang="el-GR" sz="2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l-GR" altLang="el-GR" sz="2400" b="0" i="0" u="none" strike="noStrike" cap="none" normalizeH="0" baseline="0" dirty="0" smtClean="0">
                    <a:ln>
                      <a:noFill/>
                    </a:ln>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αντίστοιχα.                          Το σημείο Α απέχει απόσταση  r από τους αγωγούς με την τομή ΑΒΓ να είναι ισοσκελές τρίγωνο με ορθή γωνία στο Α.</a:t>
                </a:r>
                <a:br>
                  <a:rPr kumimoji="0" lang="el-GR" altLang="el-GR" sz="2400" b="0" i="0" u="none" strike="noStrike" cap="none" normalizeH="0" baseline="0" dirty="0" smtClean="0">
                    <a:ln>
                      <a:noFill/>
                    </a:ln>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br>
                <a:r>
                  <a:rPr kumimoji="0" lang="el-GR" altLang="el-GR" sz="2400" b="0" i="0" u="none" strike="noStrike" cap="none" normalizeH="0" baseline="0" dirty="0" smtClean="0">
                    <a:ln>
                      <a:noFill/>
                    </a:ln>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Στο σημείο Α, το μέτρο της έντασης του μαγνητικού πεδίου  εξαιτίας του αγωγού (Γ) είναι Β</a:t>
                </a:r>
                <a:r>
                  <a:rPr kumimoji="0" lang="el-GR" altLang="el-GR" sz="2400" b="0" i="0" u="none" strike="noStrike" cap="none" normalizeH="0" baseline="-30000" dirty="0" smtClean="0">
                    <a:ln>
                      <a:noFill/>
                    </a:ln>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1</a:t>
                </a:r>
                <a:r>
                  <a:rPr kumimoji="0" lang="el-GR" altLang="el-GR" sz="2400" b="0" i="0" u="none" strike="noStrike" cap="none" normalizeH="0" baseline="0" dirty="0" smtClean="0">
                    <a:ln>
                      <a:noFill/>
                    </a:ln>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ενώ το μέτρο της συνολικής έντασης του μαγνητικού πεδίου στο ίδιο σημείο είναι Β</a:t>
                </a:r>
                <a:r>
                  <a:rPr kumimoji="0" lang="el-GR" altLang="el-GR" sz="2400" b="0" i="0" u="none" strike="noStrike" cap="none" normalizeH="0" baseline="-30000" dirty="0" smtClean="0">
                    <a:ln>
                      <a:noFill/>
                    </a:ln>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a:t>
                </a:r>
                <a:r>
                  <a:rPr kumimoji="0" lang="el-GR" altLang="el-GR" sz="2400" b="0" i="0" u="none" strike="noStrike" cap="none" normalizeH="0" baseline="0" dirty="0" smtClean="0">
                    <a:ln>
                      <a:noFill/>
                    </a:ln>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=2Β</a:t>
                </a:r>
                <a:r>
                  <a:rPr kumimoji="0" lang="el-GR" altLang="el-GR" sz="2400" b="0" i="0" u="none" strike="noStrike" cap="none" normalizeH="0" baseline="-30000" dirty="0" smtClean="0">
                    <a:ln>
                      <a:noFill/>
                    </a:ln>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1</a:t>
                </a:r>
                <a:r>
                  <a:rPr kumimoji="0" lang="el-GR" altLang="el-GR" sz="2400" b="0" i="0" u="none" strike="noStrike" cap="none" normalizeH="0" baseline="0" dirty="0" smtClean="0">
                    <a:ln>
                      <a:noFill/>
                    </a:ln>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t>
                </a:r>
                <a:br>
                  <a:rPr kumimoji="0" lang="el-GR" altLang="el-GR" sz="2400" b="0" i="0" u="none" strike="noStrike" cap="none" normalizeH="0" baseline="0" dirty="0" smtClean="0">
                    <a:ln>
                      <a:noFill/>
                    </a:ln>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br>
                <a:r>
                  <a:rPr kumimoji="0" lang="el-GR" altLang="el-GR" sz="2400" b="0" i="0" u="none" strike="noStrike" cap="none" normalizeH="0" baseline="0" dirty="0" smtClean="0">
                    <a:ln>
                      <a:noFill/>
                    </a:ln>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Η σχέση που συνδέει τις εντάσεις των ρευμάτων Ι</a:t>
                </a:r>
                <a:r>
                  <a:rPr kumimoji="0" lang="el-GR" altLang="el-GR" sz="2400" b="0" i="0" u="none" strike="noStrike" cap="none" normalizeH="0" baseline="-30000" dirty="0" smtClean="0">
                    <a:ln>
                      <a:noFill/>
                    </a:ln>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1</a:t>
                </a:r>
                <a:r>
                  <a:rPr kumimoji="0" lang="el-GR" altLang="el-GR" sz="2400" b="0" i="0" u="none" strike="noStrike" cap="none" normalizeH="0" baseline="0" dirty="0" smtClean="0">
                    <a:ln>
                      <a:noFill/>
                    </a:ln>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Ι</a:t>
                </a:r>
                <a:r>
                  <a:rPr kumimoji="0" lang="el-GR" altLang="el-GR" sz="2400" b="0" i="0" u="none" strike="noStrike" cap="none" normalizeH="0" baseline="-30000" dirty="0" smtClean="0">
                    <a:ln>
                      <a:noFill/>
                    </a:ln>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2</a:t>
                </a:r>
                <a:r>
                  <a:rPr kumimoji="0" lang="el-GR" altLang="el-GR" sz="2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l-GR" altLang="el-GR" sz="2400" b="0" i="0" u="none" strike="noStrike" cap="none" normalizeH="0" baseline="0" dirty="0" smtClean="0">
                    <a:ln>
                      <a:noFill/>
                    </a:ln>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είναι:</a:t>
                </a:r>
                <a:br>
                  <a:rPr kumimoji="0" lang="el-GR" altLang="el-GR" sz="2400" b="0" i="0" u="none" strike="noStrike" cap="none" normalizeH="0" baseline="0" dirty="0" smtClean="0">
                    <a:ln>
                      <a:noFill/>
                    </a:ln>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br>
                <a:r>
                  <a:rPr kumimoji="0" lang="el-GR" altLang="el-GR" sz="2400" b="0" i="0" u="none" strike="noStrike" cap="none" normalizeH="0" baseline="0" dirty="0" smtClean="0">
                    <a:ln>
                      <a:noFill/>
                    </a:ln>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α. Ι</a:t>
                </a:r>
                <a:r>
                  <a:rPr kumimoji="0" lang="el-GR" altLang="el-GR" sz="2400" b="0" i="0" u="none" strike="noStrike" cap="none" normalizeH="0" baseline="-30000" dirty="0" smtClean="0">
                    <a:ln>
                      <a:noFill/>
                    </a:ln>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2</a:t>
                </a:r>
                <a:r>
                  <a:rPr kumimoji="0" lang="el-GR" altLang="el-GR" sz="2400" b="0" i="0" u="none" strike="noStrike" cap="none" normalizeH="0" baseline="0" dirty="0" smtClean="0">
                    <a:ln>
                      <a:noFill/>
                    </a:ln>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=2Ι</a:t>
                </a:r>
                <a:r>
                  <a:rPr kumimoji="0" lang="el-GR" altLang="el-GR" sz="2400" b="0" i="0" u="none" strike="noStrike" cap="none" normalizeH="0" baseline="-30000" dirty="0" smtClean="0">
                    <a:ln>
                      <a:noFill/>
                    </a:ln>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1</a:t>
                </a:r>
                <a:r>
                  <a:rPr kumimoji="0" lang="el-GR" altLang="el-GR" sz="2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l-GR" altLang="el-GR" sz="2400" b="0" i="0" u="none" strike="noStrike" cap="none" normalizeH="0" baseline="0" dirty="0" smtClean="0">
                    <a:ln>
                      <a:noFill/>
                    </a:ln>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β. </a:t>
                </a:r>
                <a:r>
                  <a:rPr kumimoji="0" lang="el-GR" altLang="el-GR" sz="2400" b="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l-GR" sz="2400" dirty="0">
                    <a:solidFill>
                      <a:srgbClr val="000000"/>
                    </a:solidFill>
                    <a:latin typeface="Book Antiqua" panose="02040602050305030304" pitchFamily="18" charset="0"/>
                    <a:ea typeface="Calibri" panose="020F0502020204030204" pitchFamily="34" charset="0"/>
                    <a:cs typeface="Times New Roman" panose="02020603050405020304" pitchFamily="18" charset="0"/>
                  </a:rPr>
                  <a:t>Ι</a:t>
                </a:r>
                <a:r>
                  <a:rPr lang="el-GR" sz="2400" baseline="-250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2</a:t>
                </a:r>
                <a:r>
                  <a:rPr lang="el-GR" sz="24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t>
                </a:r>
                <a14:m>
                  <m:oMath xmlns:m="http://schemas.openxmlformats.org/officeDocument/2006/math">
                    <m:rad>
                      <m:radPr>
                        <m:degHide m:val="on"/>
                        <m:ctrlPr>
                          <a:rPr lang="el-GR" sz="2400" i="1">
                            <a:solidFill>
                              <a:srgbClr val="000000"/>
                            </a:solidFill>
                            <a:effectLst/>
                            <a:latin typeface="Cambria Math" panose="02040503050406030204" pitchFamily="18" charset="0"/>
                          </a:rPr>
                        </m:ctrlPr>
                      </m:radPr>
                      <m:deg/>
                      <m:e>
                        <m:r>
                          <a:rPr lang="el-GR"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e>
                    </m:rad>
                  </m:oMath>
                </a14:m>
                <a:r>
                  <a:rPr lang="el-GR" sz="24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Ι</a:t>
                </a:r>
                <a:r>
                  <a:rPr lang="el-GR" sz="2400" baseline="-250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1</a:t>
                </a:r>
                <a:r>
                  <a:rPr lang="el-GR" sz="24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r>
                  <a:rPr kumimoji="0" lang="el-GR" altLang="el-GR" sz="2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l-GR" altLang="el-GR" sz="2400" b="0" i="0" u="none" strike="noStrike" cap="none" normalizeH="0" baseline="0" dirty="0" smtClean="0">
                    <a:ln>
                      <a:noFill/>
                    </a:ln>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r>
                  <a:rPr kumimoji="0" lang="el-GR" altLang="el-GR" sz="2400" b="0" u="none" strike="noStrike" cap="none" normalizeH="0" baseline="0" dirty="0" smtClean="0">
                    <a:ln>
                      <a:noFill/>
                    </a:ln>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γ. </a:t>
                </a:r>
                <a:r>
                  <a:rPr lang="el-GR" sz="2400" dirty="0">
                    <a:solidFill>
                      <a:srgbClr val="000000"/>
                    </a:solidFill>
                    <a:latin typeface="Book Antiqua" panose="02040602050305030304" pitchFamily="18" charset="0"/>
                    <a:ea typeface="Calibri" panose="020F0502020204030204" pitchFamily="34" charset="0"/>
                    <a:cs typeface="Times New Roman" panose="02020603050405020304" pitchFamily="18" charset="0"/>
                  </a:rPr>
                  <a:t>Ι</a:t>
                </a:r>
                <a:r>
                  <a:rPr lang="el-GR" sz="2400" baseline="-250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2</a:t>
                </a:r>
                <a:r>
                  <a:rPr lang="el-GR" sz="24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t>
                </a:r>
                <a14:m>
                  <m:oMath xmlns:m="http://schemas.openxmlformats.org/officeDocument/2006/math">
                    <m:rad>
                      <m:radPr>
                        <m:degHide m:val="on"/>
                        <m:ctrlPr>
                          <a:rPr lang="el-GR" sz="2400" i="1">
                            <a:solidFill>
                              <a:srgbClr val="000000"/>
                            </a:solidFill>
                            <a:effectLst/>
                            <a:latin typeface="Cambria Math" panose="02040503050406030204" pitchFamily="18" charset="0"/>
                          </a:rPr>
                        </m:ctrlPr>
                      </m:radPr>
                      <m:deg/>
                      <m:e>
                        <m:r>
                          <a:rPr lang="el-GR" sz="2400" b="0" i="1" smtClean="0">
                            <a:solidFill>
                              <a:srgbClr val="000000"/>
                            </a:solidFill>
                            <a:effectLst/>
                            <a:latin typeface="Cambria Math" panose="02040503050406030204" pitchFamily="18" charset="0"/>
                          </a:rPr>
                          <m:t>2</m:t>
                        </m:r>
                      </m:e>
                    </m:rad>
                  </m:oMath>
                </a14:m>
                <a:r>
                  <a:rPr lang="el-GR" sz="24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Ι</a:t>
                </a:r>
                <a:r>
                  <a:rPr lang="el-GR" sz="2400" baseline="-250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1</a:t>
                </a:r>
                <a:r>
                  <a:rPr lang="el-GR" sz="24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r>
                  <a:rPr kumimoji="0" lang="el-GR" altLang="el-GR" sz="2400" b="0" i="0" u="none" strike="noStrike" cap="none" normalizeH="0" baseline="0" dirty="0" smtClean="0">
                    <a:ln>
                      <a:noFill/>
                    </a:ln>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r>
                <a:br>
                  <a:rPr kumimoji="0" lang="el-GR" altLang="el-GR" sz="2400" b="0" i="0" u="none" strike="noStrike" cap="none" normalizeH="0" baseline="0" dirty="0" smtClean="0">
                    <a:ln>
                      <a:noFill/>
                    </a:ln>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br>
                <a:r>
                  <a:rPr kumimoji="0" lang="el-GR" altLang="el-GR" sz="2400" b="0" i="0" u="none" strike="noStrike" cap="none" normalizeH="0" baseline="0" dirty="0" smtClean="0">
                    <a:ln>
                      <a:noFill/>
                    </a:ln>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Να επιλέξετε τη σωστή απάντηση και να δικαιολογήσετε την επιλογή σας.</a:t>
                </a: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2400" dirty="0">
                  <a:solidFill>
                    <a:srgbClr val="000000"/>
                  </a:solidFill>
                  <a:latin typeface="Book Antiqua" panose="0204060205030503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2400" b="0" i="0" u="none" strike="noStrike" cap="none" normalizeH="0" baseline="0" dirty="0" smtClean="0">
                  <a:ln>
                    <a:noFill/>
                  </a:ln>
                  <a:solidFill>
                    <a:srgbClr val="000000"/>
                  </a:solidFill>
                  <a:effectLst/>
                  <a:latin typeface="Book Antiqua" panose="0204060205030503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2400" dirty="0">
                  <a:solidFill>
                    <a:srgbClr val="000000"/>
                  </a:solidFill>
                  <a:latin typeface="Book Antiqua" panose="0204060205030503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altLang="el-GR" sz="24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mc:Choice>
        <mc:Fallback xmlns="">
          <p:sp>
            <p:nvSpPr>
              <p:cNvPr id="2" name="Rectangle 2"/>
              <p:cNvSpPr>
                <a:spLocks noRot="1" noChangeAspect="1" noMove="1" noResize="1" noEditPoints="1" noAdjustHandles="1" noChangeArrowheads="1" noChangeShapeType="1" noTextEdit="1"/>
              </p:cNvSpPr>
              <p:nvPr/>
            </p:nvSpPr>
            <p:spPr bwMode="auto">
              <a:xfrm>
                <a:off x="0" y="0"/>
                <a:ext cx="12192000" cy="6899881"/>
              </a:xfrm>
              <a:prstGeom prst="rect">
                <a:avLst/>
              </a:prstGeom>
              <a:blipFill rotWithShape="0">
                <a:blip r:embed="rId2"/>
                <a:stretch>
                  <a:fillRect l="-750" r="-91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3" name="Rectangle 3"/>
          <p:cNvSpPr>
            <a:spLocks noChangeArrowheads="1"/>
          </p:cNvSpPr>
          <p:nvPr/>
        </p:nvSpPr>
        <p:spPr bwMode="auto">
          <a:xfrm>
            <a:off x="0" y="2124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5" name="Εικόνα 4" descr="http://www.study4exams.gr/physics_k/graphs/FK_K6_E/FK_K6_E_B2_1.png"/>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2518117" y="3836669"/>
            <a:ext cx="4791383" cy="2873619"/>
          </a:xfrm>
          <a:prstGeom prst="rect">
            <a:avLst/>
          </a:prstGeom>
          <a:noFill/>
          <a:ln>
            <a:noFill/>
          </a:ln>
        </p:spPr>
      </p:pic>
    </p:spTree>
    <p:extLst>
      <p:ext uri="{BB962C8B-B14F-4D97-AF65-F5344CB8AC3E}">
        <p14:creationId xmlns:p14="http://schemas.microsoft.com/office/powerpoint/2010/main" val="22802618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rotWithShape="1">
          <a:blip r:embed="rId2"/>
          <a:srcRect l="24808" t="23136" r="27308" b="19164"/>
          <a:stretch/>
        </p:blipFill>
        <p:spPr>
          <a:xfrm>
            <a:off x="-211015" y="0"/>
            <a:ext cx="11915335" cy="7176388"/>
          </a:xfrm>
          <a:prstGeom prst="rect">
            <a:avLst/>
          </a:prstGeom>
        </p:spPr>
      </p:pic>
    </p:spTree>
    <p:extLst>
      <p:ext uri="{BB962C8B-B14F-4D97-AF65-F5344CB8AC3E}">
        <p14:creationId xmlns:p14="http://schemas.microsoft.com/office/powerpoint/2010/main" val="12443496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Ορθογώνιο 1"/>
              <p:cNvSpPr/>
              <p:nvPr/>
            </p:nvSpPr>
            <p:spPr>
              <a:xfrm>
                <a:off x="0" y="0"/>
                <a:ext cx="12192000" cy="6854377"/>
              </a:xfrm>
              <a:prstGeom prst="rect">
                <a:avLst/>
              </a:prstGeom>
            </p:spPr>
            <p:txBody>
              <a:bodyPr wrap="square">
                <a:spAutoFit/>
              </a:bodyPr>
              <a:lstStyle/>
              <a:p>
                <a:r>
                  <a:rPr lang="el-GR" sz="2400" dirty="0" smtClean="0"/>
                  <a:t>2) </a:t>
                </a:r>
                <a:r>
                  <a:rPr lang="el-GR" sz="2400" dirty="0" smtClean="0">
                    <a:latin typeface="Book Antiqua" panose="02040602050305030304" pitchFamily="18" charset="0"/>
                  </a:rPr>
                  <a:t>Οι ομόκεντροι κυκλικοί αγωγοί του σχήματος έχουν ακτίνες r και 2r και διαρρέονται από ρεύματα έντασης </a:t>
                </a:r>
                <a14:m>
                  <m:oMath xmlns:m="http://schemas.openxmlformats.org/officeDocument/2006/math">
                    <m:sSub>
                      <m:sSubPr>
                        <m:ctrlPr>
                          <a:rPr lang="el-GR" sz="2400" i="1" dirty="0" smtClean="0">
                            <a:latin typeface="Cambria Math" panose="02040503050406030204" pitchFamily="18" charset="0"/>
                          </a:rPr>
                        </m:ctrlPr>
                      </m:sSubPr>
                      <m:e>
                        <m:r>
                          <m:rPr>
                            <m:nor/>
                          </m:rPr>
                          <a:rPr lang="el-GR" sz="2400" dirty="0" smtClean="0">
                            <a:latin typeface="Book Antiqua" panose="02040602050305030304" pitchFamily="18" charset="0"/>
                          </a:rPr>
                          <m:t>I</m:t>
                        </m:r>
                      </m:e>
                      <m:sub>
                        <m:r>
                          <a:rPr lang="el-GR" sz="2400" i="1" dirty="0" smtClean="0">
                            <a:latin typeface="Cambria Math" panose="02040503050406030204" pitchFamily="18" charset="0"/>
                          </a:rPr>
                          <m:t>𝐴</m:t>
                        </m:r>
                      </m:sub>
                    </m:sSub>
                  </m:oMath>
                </a14:m>
                <a:r>
                  <a:rPr lang="el-GR" sz="2400" dirty="0" smtClean="0">
                    <a:latin typeface="Book Antiqua" panose="02040602050305030304" pitchFamily="18" charset="0"/>
                  </a:rPr>
                  <a:t> και </a:t>
                </a:r>
                <a14:m>
                  <m:oMath xmlns:m="http://schemas.openxmlformats.org/officeDocument/2006/math">
                    <m:sSub>
                      <m:sSubPr>
                        <m:ctrlPr>
                          <a:rPr lang="el-GR" sz="2400" i="1" dirty="0" smtClean="0">
                            <a:latin typeface="Cambria Math" panose="02040503050406030204" pitchFamily="18" charset="0"/>
                          </a:rPr>
                        </m:ctrlPr>
                      </m:sSubPr>
                      <m:e>
                        <m:r>
                          <m:rPr>
                            <m:sty m:val="p"/>
                          </m:rPr>
                          <a:rPr lang="el-GR" sz="2400" i="0" dirty="0" smtClean="0">
                            <a:latin typeface="Cambria Math" panose="02040503050406030204" pitchFamily="18" charset="0"/>
                          </a:rPr>
                          <m:t>I</m:t>
                        </m:r>
                      </m:e>
                      <m:sub>
                        <m:r>
                          <m:rPr>
                            <m:sty m:val="p"/>
                          </m:rPr>
                          <a:rPr lang="el-GR" sz="2400" i="0" dirty="0" smtClean="0">
                            <a:latin typeface="Cambria Math" panose="02040503050406030204" pitchFamily="18" charset="0"/>
                          </a:rPr>
                          <m:t>Γ</m:t>
                        </m:r>
                      </m:sub>
                    </m:sSub>
                    <m:r>
                      <a:rPr lang="el-GR" sz="2400" i="1" dirty="0" smtClean="0">
                        <a:latin typeface="Cambria Math" panose="02040503050406030204" pitchFamily="18" charset="0"/>
                      </a:rPr>
                      <m:t> </m:t>
                    </m:r>
                  </m:oMath>
                </a14:m>
                <a:r>
                  <a:rPr lang="el-GR" sz="2400" dirty="0" smtClean="0">
                    <a:latin typeface="Book Antiqua" panose="02040602050305030304" pitchFamily="18" charset="0"/>
                  </a:rPr>
                  <a:t>αντίστοιχα.</a:t>
                </a:r>
              </a:p>
              <a:p>
                <a:r>
                  <a:rPr lang="el-GR" sz="2400" dirty="0" smtClean="0">
                    <a:latin typeface="Book Antiqua" panose="02040602050305030304" pitchFamily="18" charset="0"/>
                  </a:rPr>
                  <a:t>Στο σχήμα (α), όπου τα ρεύματα είναι ομόρροπα, το μέτρο της συνολικής έντασης του μαγνητικού πεδίου στο κέντρο Κ είναι </a:t>
                </a:r>
                <a14:m>
                  <m:oMath xmlns:m="http://schemas.openxmlformats.org/officeDocument/2006/math">
                    <m:sSub>
                      <m:sSubPr>
                        <m:ctrlPr>
                          <a:rPr lang="el-GR" sz="2400" i="1" dirty="0" smtClean="0">
                            <a:latin typeface="Cambria Math" panose="02040503050406030204" pitchFamily="18" charset="0"/>
                          </a:rPr>
                        </m:ctrlPr>
                      </m:sSubPr>
                      <m:e>
                        <m:r>
                          <m:rPr>
                            <m:nor/>
                          </m:rPr>
                          <a:rPr lang="el-GR" sz="2400" dirty="0" smtClean="0">
                            <a:latin typeface="Book Antiqua" panose="02040602050305030304" pitchFamily="18" charset="0"/>
                          </a:rPr>
                          <m:t>Β</m:t>
                        </m:r>
                      </m:e>
                      <m:sub>
                        <m:r>
                          <a:rPr lang="el-GR" sz="2400" i="1" dirty="0" smtClean="0">
                            <a:latin typeface="Cambria Math" panose="02040503050406030204" pitchFamily="18" charset="0"/>
                          </a:rPr>
                          <m:t>1</m:t>
                        </m:r>
                        <m:r>
                          <m:rPr>
                            <m:nor/>
                          </m:rPr>
                          <a:rPr lang="el-GR" sz="2400" dirty="0" smtClean="0">
                            <a:latin typeface="Book Antiqua" panose="02040602050305030304" pitchFamily="18" charset="0"/>
                          </a:rPr>
                          <m:t>. </m:t>
                        </m:r>
                      </m:sub>
                    </m:sSub>
                  </m:oMath>
                </a14:m>
                <a:r>
                  <a:rPr lang="el-GR" sz="2400" dirty="0" smtClean="0">
                    <a:latin typeface="Book Antiqua" panose="02040602050305030304" pitchFamily="18" charset="0"/>
                  </a:rPr>
                  <a:t>Στο σχήμα (β), όπου η ένταση του ρεύματος </a:t>
                </a:r>
                <a14:m>
                  <m:oMath xmlns:m="http://schemas.openxmlformats.org/officeDocument/2006/math">
                    <m:sSub>
                      <m:sSubPr>
                        <m:ctrlPr>
                          <a:rPr lang="el-GR" sz="2400" i="1" dirty="0" smtClean="0">
                            <a:latin typeface="Cambria Math" panose="02040503050406030204" pitchFamily="18" charset="0"/>
                          </a:rPr>
                        </m:ctrlPr>
                      </m:sSubPr>
                      <m:e>
                        <m:r>
                          <m:rPr>
                            <m:sty m:val="p"/>
                          </m:rPr>
                          <a:rPr lang="el-GR" sz="2400" i="0" dirty="0" smtClean="0">
                            <a:latin typeface="Cambria Math" panose="02040503050406030204" pitchFamily="18" charset="0"/>
                          </a:rPr>
                          <m:t>Ι</m:t>
                        </m:r>
                      </m:e>
                      <m:sub>
                        <m:r>
                          <m:rPr>
                            <m:sty m:val="p"/>
                          </m:rPr>
                          <a:rPr lang="el-GR" sz="2400" i="0" dirty="0" smtClean="0">
                            <a:latin typeface="Cambria Math" panose="02040503050406030204" pitchFamily="18" charset="0"/>
                          </a:rPr>
                          <m:t>Γ</m:t>
                        </m:r>
                      </m:sub>
                    </m:sSub>
                    <m:r>
                      <a:rPr lang="el-GR" sz="2400" i="1" dirty="0" smtClean="0">
                        <a:latin typeface="Cambria Math" panose="02040503050406030204" pitchFamily="18" charset="0"/>
                      </a:rPr>
                      <m:t> </m:t>
                    </m:r>
                  </m:oMath>
                </a14:m>
                <a:r>
                  <a:rPr lang="el-GR" sz="2400" dirty="0" smtClean="0">
                    <a:latin typeface="Book Antiqua" panose="02040602050305030304" pitchFamily="18" charset="0"/>
                  </a:rPr>
                  <a:t>έχει αντιστραφεί, το μέτρο της συνολικής έντασης του μαγνητικού πεδίου στο Κ είναι </a:t>
                </a:r>
                <a14:m>
                  <m:oMath xmlns:m="http://schemas.openxmlformats.org/officeDocument/2006/math">
                    <m:sSub>
                      <m:sSubPr>
                        <m:ctrlPr>
                          <a:rPr lang="el-GR" sz="2400" i="1" dirty="0" smtClean="0">
                            <a:latin typeface="Cambria Math" panose="02040503050406030204" pitchFamily="18" charset="0"/>
                          </a:rPr>
                        </m:ctrlPr>
                      </m:sSubPr>
                      <m:e>
                        <m:r>
                          <m:rPr>
                            <m:nor/>
                          </m:rPr>
                          <a:rPr lang="el-GR" sz="2400" dirty="0" smtClean="0">
                            <a:latin typeface="Book Antiqua" panose="02040602050305030304" pitchFamily="18" charset="0"/>
                          </a:rPr>
                          <m:t>Β</m:t>
                        </m:r>
                      </m:e>
                      <m:sub>
                        <m:r>
                          <a:rPr lang="el-GR" sz="2400" i="1" dirty="0" smtClean="0">
                            <a:latin typeface="Cambria Math" panose="02040503050406030204" pitchFamily="18" charset="0"/>
                          </a:rPr>
                          <m:t>2</m:t>
                        </m:r>
                      </m:sub>
                    </m:sSub>
                  </m:oMath>
                </a14:m>
                <a:r>
                  <a:rPr lang="el-GR" sz="2400" dirty="0" smtClean="0">
                    <a:latin typeface="Book Antiqua" panose="02040602050305030304" pitchFamily="18" charset="0"/>
                  </a:rPr>
                  <a:t> με φορά από τον αναγνώστη προς τη σελίδα. Αν </a:t>
                </a:r>
                <a14:m>
                  <m:oMath xmlns:m="http://schemas.openxmlformats.org/officeDocument/2006/math">
                    <m:sSub>
                      <m:sSubPr>
                        <m:ctrlPr>
                          <a:rPr lang="el-GR" sz="2400" i="1" dirty="0" smtClean="0">
                            <a:latin typeface="Cambria Math" panose="02040503050406030204" pitchFamily="18" charset="0"/>
                          </a:rPr>
                        </m:ctrlPr>
                      </m:sSubPr>
                      <m:e>
                        <m:r>
                          <m:rPr>
                            <m:nor/>
                          </m:rPr>
                          <a:rPr lang="el-GR" sz="2400" dirty="0" smtClean="0">
                            <a:latin typeface="Book Antiqua" panose="02040602050305030304" pitchFamily="18" charset="0"/>
                          </a:rPr>
                          <m:t>Β</m:t>
                        </m:r>
                      </m:e>
                      <m:sub>
                        <m:r>
                          <a:rPr lang="el-GR" sz="2400" i="1" dirty="0" smtClean="0">
                            <a:latin typeface="Cambria Math" panose="02040503050406030204" pitchFamily="18" charset="0"/>
                          </a:rPr>
                          <m:t>1</m:t>
                        </m:r>
                        <m:r>
                          <m:rPr>
                            <m:nor/>
                          </m:rPr>
                          <a:rPr lang="el-GR" sz="2400" dirty="0" smtClean="0">
                            <a:latin typeface="Book Antiqua" panose="02040602050305030304" pitchFamily="18" charset="0"/>
                          </a:rPr>
                          <m:t>. </m:t>
                        </m:r>
                      </m:sub>
                    </m:sSub>
                  </m:oMath>
                </a14:m>
                <a:r>
                  <a:rPr lang="el-GR" sz="2400" dirty="0" smtClean="0">
                    <a:latin typeface="Book Antiqua" panose="02040602050305030304" pitchFamily="18" charset="0"/>
                  </a:rPr>
                  <a:t>=5</a:t>
                </a:r>
                <a14:m>
                  <m:oMath xmlns:m="http://schemas.openxmlformats.org/officeDocument/2006/math">
                    <m:sSub>
                      <m:sSubPr>
                        <m:ctrlPr>
                          <a:rPr lang="el-GR" sz="2400" i="1" dirty="0" smtClean="0">
                            <a:latin typeface="Cambria Math" panose="02040503050406030204" pitchFamily="18" charset="0"/>
                          </a:rPr>
                        </m:ctrlPr>
                      </m:sSubPr>
                      <m:e>
                        <m:r>
                          <m:rPr>
                            <m:nor/>
                          </m:rPr>
                          <a:rPr lang="el-GR" sz="2400" dirty="0" smtClean="0">
                            <a:latin typeface="Book Antiqua" panose="02040602050305030304" pitchFamily="18" charset="0"/>
                          </a:rPr>
                          <m:t>Β</m:t>
                        </m:r>
                      </m:e>
                      <m:sub>
                        <m:r>
                          <a:rPr lang="el-GR" sz="2400" i="1" dirty="0" smtClean="0">
                            <a:latin typeface="Cambria Math" panose="02040503050406030204" pitchFamily="18" charset="0"/>
                          </a:rPr>
                          <m:t>2</m:t>
                        </m:r>
                      </m:sub>
                    </m:sSub>
                  </m:oMath>
                </a14:m>
                <a:r>
                  <a:rPr lang="el-GR" sz="2400" dirty="0" smtClean="0">
                    <a:latin typeface="Book Antiqua" panose="02040602050305030304" pitchFamily="18" charset="0"/>
                  </a:rPr>
                  <a:t> ο λόγος </a:t>
                </a:r>
                <a14:m>
                  <m:oMath xmlns:m="http://schemas.openxmlformats.org/officeDocument/2006/math">
                    <m:f>
                      <m:fPr>
                        <m:ctrlPr>
                          <a:rPr lang="el-GR" sz="2400" i="1" smtClean="0">
                            <a:latin typeface="Cambria Math" panose="02040503050406030204" pitchFamily="18" charset="0"/>
                          </a:rPr>
                        </m:ctrlPr>
                      </m:fPr>
                      <m:num>
                        <m:sSub>
                          <m:sSubPr>
                            <m:ctrlPr>
                              <a:rPr lang="el-GR" sz="2400" i="1" dirty="0" smtClean="0">
                                <a:latin typeface="Cambria Math" panose="02040503050406030204" pitchFamily="18" charset="0"/>
                              </a:rPr>
                            </m:ctrlPr>
                          </m:sSubPr>
                          <m:e>
                            <m:r>
                              <m:rPr>
                                <m:sty m:val="p"/>
                              </m:rPr>
                              <a:rPr lang="el-GR" sz="2400" b="0" i="0" dirty="0" smtClean="0">
                                <a:latin typeface="Cambria Math" panose="02040503050406030204" pitchFamily="18" charset="0"/>
                              </a:rPr>
                              <m:t>Ι</m:t>
                            </m:r>
                          </m:e>
                          <m:sub>
                            <m:r>
                              <m:rPr>
                                <m:sty m:val="p"/>
                              </m:rPr>
                              <a:rPr lang="el-GR" sz="2400" i="0" dirty="0" smtClean="0">
                                <a:latin typeface="Cambria Math" panose="02040503050406030204" pitchFamily="18" charset="0"/>
                              </a:rPr>
                              <m:t>A</m:t>
                            </m:r>
                          </m:sub>
                        </m:sSub>
                      </m:num>
                      <m:den>
                        <m:sSub>
                          <m:sSubPr>
                            <m:ctrlPr>
                              <a:rPr lang="el-GR" sz="2400" i="1" dirty="0" smtClean="0">
                                <a:latin typeface="Cambria Math" panose="02040503050406030204" pitchFamily="18" charset="0"/>
                              </a:rPr>
                            </m:ctrlPr>
                          </m:sSubPr>
                          <m:e>
                            <m:r>
                              <m:rPr>
                                <m:sty m:val="p"/>
                              </m:rPr>
                              <a:rPr lang="el-GR" sz="2400" i="0" dirty="0" smtClean="0">
                                <a:latin typeface="Cambria Math" panose="02040503050406030204" pitchFamily="18" charset="0"/>
                              </a:rPr>
                              <m:t>I</m:t>
                            </m:r>
                          </m:e>
                          <m:sub>
                            <m:r>
                              <m:rPr>
                                <m:sty m:val="p"/>
                              </m:rPr>
                              <a:rPr lang="el-GR" sz="2400" i="0" dirty="0" smtClean="0">
                                <a:latin typeface="Cambria Math" panose="02040503050406030204" pitchFamily="18" charset="0"/>
                              </a:rPr>
                              <m:t>Γ</m:t>
                            </m:r>
                          </m:sub>
                        </m:sSub>
                      </m:den>
                    </m:f>
                  </m:oMath>
                </a14:m>
                <a:r>
                  <a:rPr lang="el-GR" sz="2400" dirty="0" smtClean="0">
                    <a:latin typeface="Book Antiqua" panose="02040602050305030304" pitchFamily="18" charset="0"/>
                  </a:rPr>
                  <a:t>είναι : </a:t>
                </a:r>
              </a:p>
              <a:p>
                <a:r>
                  <a:rPr lang="el-GR" sz="2400" dirty="0" smtClean="0">
                    <a:latin typeface="Book Antiqua" panose="02040602050305030304" pitchFamily="18" charset="0"/>
                  </a:rPr>
                  <a:t> α)1/3      β)  2/3   γ) 3/4</a:t>
                </a:r>
              </a:p>
              <a:p>
                <a:r>
                  <a:rPr lang="el-GR" sz="2400" dirty="0" smtClean="0">
                    <a:latin typeface="Book Antiqua" panose="02040602050305030304" pitchFamily="18" charset="0"/>
                  </a:rPr>
                  <a:t>Να επιλέξετε τη σωστή απάντηση και να δικαιολογήσετε την επιλογή σας</a:t>
                </a:r>
                <a:r>
                  <a:rPr lang="el-GR" dirty="0" smtClean="0">
                    <a:latin typeface="Book Antiqua" panose="02040602050305030304" pitchFamily="18" charset="0"/>
                  </a:rPr>
                  <a:t>.</a:t>
                </a:r>
              </a:p>
              <a:p>
                <a:endParaRPr lang="el-GR" dirty="0">
                  <a:latin typeface="Book Antiqua" panose="02040602050305030304" pitchFamily="18" charset="0"/>
                </a:endParaRPr>
              </a:p>
              <a:p>
                <a:endParaRPr lang="el-GR" dirty="0" smtClean="0">
                  <a:latin typeface="Book Antiqua" panose="02040602050305030304" pitchFamily="18" charset="0"/>
                </a:endParaRPr>
              </a:p>
              <a:p>
                <a:endParaRPr lang="el-GR" dirty="0">
                  <a:latin typeface="Book Antiqua" panose="02040602050305030304" pitchFamily="18" charset="0"/>
                </a:endParaRPr>
              </a:p>
              <a:p>
                <a:endParaRPr lang="el-GR" dirty="0" smtClean="0">
                  <a:latin typeface="Book Antiqua" panose="02040602050305030304" pitchFamily="18" charset="0"/>
                </a:endParaRPr>
              </a:p>
              <a:p>
                <a:endParaRPr lang="el-GR" dirty="0">
                  <a:latin typeface="Book Antiqua" panose="02040602050305030304" pitchFamily="18" charset="0"/>
                </a:endParaRPr>
              </a:p>
              <a:p>
                <a:endParaRPr lang="el-GR" dirty="0" smtClean="0">
                  <a:latin typeface="Book Antiqua" panose="02040602050305030304" pitchFamily="18" charset="0"/>
                </a:endParaRPr>
              </a:p>
              <a:p>
                <a:endParaRPr lang="el-GR" dirty="0">
                  <a:latin typeface="Book Antiqua" panose="02040602050305030304" pitchFamily="18" charset="0"/>
                </a:endParaRPr>
              </a:p>
              <a:p>
                <a:endParaRPr lang="el-GR" dirty="0" smtClean="0">
                  <a:latin typeface="Book Antiqua" panose="02040602050305030304" pitchFamily="18" charset="0"/>
                </a:endParaRPr>
              </a:p>
              <a:p>
                <a:endParaRPr lang="el-GR" dirty="0">
                  <a:latin typeface="Book Antiqua" panose="02040602050305030304" pitchFamily="18" charset="0"/>
                </a:endParaRPr>
              </a:p>
              <a:p>
                <a:endParaRPr lang="el-GR" dirty="0" smtClean="0">
                  <a:latin typeface="Book Antiqua" panose="02040602050305030304" pitchFamily="18" charset="0"/>
                </a:endParaRPr>
              </a:p>
              <a:p>
                <a:endParaRPr lang="el-GR" dirty="0">
                  <a:latin typeface="Book Antiqua" panose="02040602050305030304" pitchFamily="18" charset="0"/>
                </a:endParaRPr>
              </a:p>
              <a:p>
                <a:endParaRPr lang="el-GR" dirty="0" smtClean="0">
                  <a:latin typeface="Book Antiqua" panose="02040602050305030304" pitchFamily="18" charset="0"/>
                </a:endParaRPr>
              </a:p>
              <a:p>
                <a:endParaRPr lang="el-GR" dirty="0">
                  <a:latin typeface="Book Antiqua" panose="02040602050305030304" pitchFamily="18" charset="0"/>
                </a:endParaRPr>
              </a:p>
            </p:txBody>
          </p:sp>
        </mc:Choice>
        <mc:Fallback xmlns="">
          <p:sp>
            <p:nvSpPr>
              <p:cNvPr id="2" name="Ορθογώνιο 1"/>
              <p:cNvSpPr>
                <a:spLocks noRot="1" noChangeAspect="1" noMove="1" noResize="1" noEditPoints="1" noAdjustHandles="1" noChangeArrowheads="1" noChangeShapeType="1" noTextEdit="1"/>
              </p:cNvSpPr>
              <p:nvPr/>
            </p:nvSpPr>
            <p:spPr>
              <a:xfrm>
                <a:off x="0" y="0"/>
                <a:ext cx="12192000" cy="6854377"/>
              </a:xfrm>
              <a:prstGeom prst="rect">
                <a:avLst/>
              </a:prstGeom>
              <a:blipFill rotWithShape="0">
                <a:blip r:embed="rId2"/>
                <a:stretch>
                  <a:fillRect l="-750" t="-801"/>
                </a:stretch>
              </a:blipFill>
            </p:spPr>
            <p:txBody>
              <a:bodyPr/>
              <a:lstStyle/>
              <a:p>
                <a:r>
                  <a:rPr lang="el-GR">
                    <a:noFill/>
                  </a:rPr>
                  <a:t> </a:t>
                </a:r>
              </a:p>
            </p:txBody>
          </p:sp>
        </mc:Fallback>
      </mc:AlternateContent>
      <p:pic>
        <p:nvPicPr>
          <p:cNvPr id="3" name="Εικόνα 2"/>
          <p:cNvPicPr>
            <a:picLocks noChangeAspect="1"/>
          </p:cNvPicPr>
          <p:nvPr/>
        </p:nvPicPr>
        <p:blipFill>
          <a:blip r:embed="rId3"/>
          <a:stretch>
            <a:fillRect/>
          </a:stretch>
        </p:blipFill>
        <p:spPr>
          <a:xfrm>
            <a:off x="2597665" y="3319889"/>
            <a:ext cx="6517912" cy="3320061"/>
          </a:xfrm>
          <a:prstGeom prst="rect">
            <a:avLst/>
          </a:prstGeom>
        </p:spPr>
      </p:pic>
    </p:spTree>
    <p:extLst>
      <p:ext uri="{BB962C8B-B14F-4D97-AF65-F5344CB8AC3E}">
        <p14:creationId xmlns:p14="http://schemas.microsoft.com/office/powerpoint/2010/main" val="15077964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rotWithShape="1">
          <a:blip r:embed="rId2"/>
          <a:srcRect l="26885" t="20499" r="28461" b="34967"/>
          <a:stretch/>
        </p:blipFill>
        <p:spPr>
          <a:xfrm>
            <a:off x="-38626" y="0"/>
            <a:ext cx="12230626" cy="6858000"/>
          </a:xfrm>
          <a:prstGeom prst="rect">
            <a:avLst/>
          </a:prstGeom>
        </p:spPr>
      </p:pic>
      <p:pic>
        <p:nvPicPr>
          <p:cNvPr id="4" name="Εικόνα 3"/>
          <p:cNvPicPr>
            <a:picLocks noChangeAspect="1"/>
          </p:cNvPicPr>
          <p:nvPr/>
        </p:nvPicPr>
        <p:blipFill rotWithShape="1">
          <a:blip r:embed="rId3"/>
          <a:srcRect l="9067" t="7499"/>
          <a:stretch/>
        </p:blipFill>
        <p:spPr>
          <a:xfrm>
            <a:off x="7610621" y="-1"/>
            <a:ext cx="4135630" cy="2255731"/>
          </a:xfrm>
          <a:prstGeom prst="rect">
            <a:avLst/>
          </a:prstGeom>
        </p:spPr>
      </p:pic>
      <p:sp>
        <p:nvSpPr>
          <p:cNvPr id="5" name="TextBox 4"/>
          <p:cNvSpPr txBox="1"/>
          <p:nvPr/>
        </p:nvSpPr>
        <p:spPr>
          <a:xfrm>
            <a:off x="7308935" y="943198"/>
            <a:ext cx="442750" cy="369332"/>
          </a:xfrm>
          <a:prstGeom prst="rect">
            <a:avLst/>
          </a:prstGeom>
          <a:noFill/>
        </p:spPr>
        <p:txBody>
          <a:bodyPr wrap="none" rtlCol="0">
            <a:spAutoFit/>
          </a:bodyPr>
          <a:lstStyle/>
          <a:p>
            <a:r>
              <a:rPr lang="el-GR" dirty="0" smtClean="0"/>
              <a:t>(1)</a:t>
            </a:r>
            <a:endParaRPr lang="el-GR" dirty="0"/>
          </a:p>
        </p:txBody>
      </p:sp>
    </p:spTree>
    <p:extLst>
      <p:ext uri="{BB962C8B-B14F-4D97-AF65-F5344CB8AC3E}">
        <p14:creationId xmlns:p14="http://schemas.microsoft.com/office/powerpoint/2010/main" val="3049642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0"/>
            <a:ext cx="12192000" cy="4146648"/>
          </a:xfrm>
          <a:prstGeom prst="rect">
            <a:avLst/>
          </a:prstGeom>
        </p:spPr>
        <p:txBody>
          <a:bodyPr wrap="square">
            <a:spAutoFit/>
          </a:bodyPr>
          <a:lstStyle/>
          <a:p>
            <a:pPr>
              <a:lnSpc>
                <a:spcPct val="107000"/>
              </a:lnSpc>
              <a:spcAft>
                <a:spcPts val="800"/>
              </a:spcAft>
              <a:tabLst>
                <a:tab pos="990600" algn="l"/>
              </a:tabLst>
            </a:pPr>
            <a:r>
              <a:rPr lang="el-GR" sz="2400" b="1" dirty="0" smtClean="0">
                <a:effectLst/>
                <a:latin typeface="Book Antiqua" panose="02040602050305030304" pitchFamily="18" charset="0"/>
                <a:ea typeface="Calibri" panose="020F0502020204030204" pitchFamily="34" charset="0"/>
                <a:cs typeface="Times New Roman" panose="02020603050405020304" pitchFamily="18" charset="0"/>
              </a:rPr>
              <a:t>3)</a:t>
            </a:r>
            <a:r>
              <a:rPr lang="el-GR" sz="2400" dirty="0" smtClean="0">
                <a:effectLst/>
                <a:latin typeface="Book Antiqua" panose="02040602050305030304" pitchFamily="18" charset="0"/>
                <a:ea typeface="Calibri" panose="020F0502020204030204" pitchFamily="34" charset="0"/>
                <a:cs typeface="Times New Roman" panose="02020603050405020304" pitchFamily="18" charset="0"/>
              </a:rPr>
              <a:t>O κυκλικός αγωγός ακτίνας r και ο ευθύγραμμος αγωγός ΚΛ του σχήματος βρίσκονται στο ίδιο επίπεδο , με τον ευθύγραμμο αγωγό να απέχει 2r από το κέντρο του κυκλικού αγωγού. Ο κυκλικός αγωγός διαρρέεται από ρεύμα έντασης Ι</a:t>
            </a:r>
            <a:r>
              <a:rPr lang="el-GR" sz="2400" baseline="-25000" dirty="0" smtClean="0">
                <a:effectLst/>
                <a:latin typeface="Book Antiqua" panose="02040602050305030304" pitchFamily="18" charset="0"/>
                <a:ea typeface="Calibri" panose="020F0502020204030204" pitchFamily="34" charset="0"/>
                <a:cs typeface="Times New Roman" panose="02020603050405020304" pitchFamily="18" charset="0"/>
              </a:rPr>
              <a:t>1</a:t>
            </a:r>
            <a:r>
              <a:rPr lang="el-GR" sz="2400" dirty="0" smtClean="0">
                <a:effectLst/>
                <a:latin typeface="Book Antiqua" panose="02040602050305030304" pitchFamily="18" charset="0"/>
                <a:ea typeface="Calibri" panose="020F0502020204030204" pitchFamily="34" charset="0"/>
                <a:cs typeface="Times New Roman" panose="02020603050405020304" pitchFamily="18" charset="0"/>
              </a:rPr>
              <a:t> με φορά αντίθετη αυτής των δεικτών του ρολογιού και η συνολική ένταση του μαγνητικού πεδίου στο κέντρο Μ του κυκλικού αγωγού είναι ίση με μηδέν. Ο ευθύγραμμος αγωγός διαρρέεται από ηλεκτρικό ρεύμα με φορά από το :</a:t>
            </a:r>
          </a:p>
          <a:p>
            <a:pPr>
              <a:lnSpc>
                <a:spcPct val="107000"/>
              </a:lnSpc>
              <a:spcAft>
                <a:spcPts val="800"/>
              </a:spcAft>
              <a:tabLst>
                <a:tab pos="990600" algn="l"/>
              </a:tabLst>
            </a:pPr>
            <a:r>
              <a:rPr lang="el-GR" sz="2400" dirty="0" smtClean="0">
                <a:effectLst/>
                <a:latin typeface="Book Antiqua" panose="02040602050305030304" pitchFamily="18" charset="0"/>
                <a:ea typeface="Calibri" panose="020F0502020204030204" pitchFamily="34" charset="0"/>
                <a:cs typeface="Times New Roman" panose="02020603050405020304" pitchFamily="18" charset="0"/>
              </a:rPr>
              <a:t>α.  Κ προς το Λ και έντασης Ι</a:t>
            </a:r>
            <a:r>
              <a:rPr lang="el-GR" sz="2400" baseline="-25000" dirty="0" smtClean="0">
                <a:effectLst/>
                <a:latin typeface="Book Antiqua" panose="02040602050305030304" pitchFamily="18" charset="0"/>
                <a:ea typeface="Calibri" panose="020F0502020204030204" pitchFamily="34" charset="0"/>
                <a:cs typeface="Times New Roman" panose="02020603050405020304" pitchFamily="18" charset="0"/>
              </a:rPr>
              <a:t>2</a:t>
            </a:r>
            <a:r>
              <a:rPr lang="el-GR" sz="2400" dirty="0" smtClean="0">
                <a:effectLst/>
                <a:latin typeface="Book Antiqua" panose="02040602050305030304" pitchFamily="18" charset="0"/>
                <a:ea typeface="Calibri" panose="020F0502020204030204" pitchFamily="34" charset="0"/>
                <a:cs typeface="Times New Roman" panose="02020603050405020304" pitchFamily="18" charset="0"/>
              </a:rPr>
              <a:t>=πΙ</a:t>
            </a:r>
            <a:r>
              <a:rPr lang="el-GR" sz="2400" baseline="-25000" dirty="0" smtClean="0">
                <a:effectLst/>
                <a:latin typeface="Book Antiqua" panose="02040602050305030304" pitchFamily="18" charset="0"/>
                <a:ea typeface="Calibri" panose="020F0502020204030204" pitchFamily="34" charset="0"/>
                <a:cs typeface="Times New Roman" panose="02020603050405020304" pitchFamily="18" charset="0"/>
              </a:rPr>
              <a:t>1</a:t>
            </a:r>
            <a:r>
              <a:rPr lang="el-GR" sz="2400" dirty="0" smtClean="0">
                <a:effectLst/>
                <a:latin typeface="Book Antiqua" panose="02040602050305030304" pitchFamily="18" charset="0"/>
                <a:ea typeface="Calibri" panose="020F0502020204030204" pitchFamily="34" charset="0"/>
                <a:cs typeface="Times New Roman" panose="02020603050405020304" pitchFamily="18" charset="0"/>
              </a:rPr>
              <a:t> .                                                                                             β.  Κ προς το Λ και έντασης Ι</a:t>
            </a:r>
            <a:r>
              <a:rPr lang="el-GR" sz="2400" baseline="-25000" dirty="0" smtClean="0">
                <a:effectLst/>
                <a:latin typeface="Book Antiqua" panose="02040602050305030304" pitchFamily="18" charset="0"/>
                <a:ea typeface="Calibri" panose="020F0502020204030204" pitchFamily="34" charset="0"/>
                <a:cs typeface="Times New Roman" panose="02020603050405020304" pitchFamily="18" charset="0"/>
              </a:rPr>
              <a:t>2</a:t>
            </a:r>
            <a:r>
              <a:rPr lang="el-GR" sz="2400" dirty="0" smtClean="0">
                <a:effectLst/>
                <a:latin typeface="Book Antiqua" panose="02040602050305030304" pitchFamily="18" charset="0"/>
                <a:ea typeface="Calibri" panose="020F0502020204030204" pitchFamily="34" charset="0"/>
                <a:cs typeface="Times New Roman" panose="02020603050405020304" pitchFamily="18" charset="0"/>
              </a:rPr>
              <a:t>=2πΙ</a:t>
            </a:r>
            <a:r>
              <a:rPr lang="el-GR" sz="2400" baseline="-25000" dirty="0" smtClean="0">
                <a:effectLst/>
                <a:latin typeface="Book Antiqua" panose="02040602050305030304" pitchFamily="18" charset="0"/>
                <a:ea typeface="Calibri" panose="020F0502020204030204" pitchFamily="34" charset="0"/>
                <a:cs typeface="Times New Roman" panose="02020603050405020304" pitchFamily="18" charset="0"/>
              </a:rPr>
              <a:t>1</a:t>
            </a:r>
            <a:r>
              <a:rPr lang="el-GR" sz="2400" dirty="0" smtClean="0">
                <a:effectLst/>
                <a:latin typeface="Book Antiqua" panose="02040602050305030304" pitchFamily="18" charset="0"/>
                <a:ea typeface="Calibri" panose="020F0502020204030204" pitchFamily="34" charset="0"/>
                <a:cs typeface="Times New Roman" panose="02020603050405020304" pitchFamily="18" charset="0"/>
              </a:rPr>
              <a:t>.                                                                                                γ.  Λ προς το Κ και έντασης Ι</a:t>
            </a:r>
            <a:r>
              <a:rPr lang="el-GR" sz="2400" baseline="-25000" dirty="0" smtClean="0">
                <a:effectLst/>
                <a:latin typeface="Book Antiqua" panose="02040602050305030304" pitchFamily="18" charset="0"/>
                <a:ea typeface="Calibri" panose="020F0502020204030204" pitchFamily="34" charset="0"/>
                <a:cs typeface="Times New Roman" panose="02020603050405020304" pitchFamily="18" charset="0"/>
              </a:rPr>
              <a:t>2</a:t>
            </a:r>
            <a:r>
              <a:rPr lang="el-GR" sz="2400" dirty="0" smtClean="0">
                <a:effectLst/>
                <a:latin typeface="Book Antiqua" panose="02040602050305030304" pitchFamily="18" charset="0"/>
                <a:ea typeface="Calibri" panose="020F0502020204030204" pitchFamily="34" charset="0"/>
                <a:cs typeface="Times New Roman" panose="02020603050405020304" pitchFamily="18" charset="0"/>
              </a:rPr>
              <a:t>=2πΙ</a:t>
            </a:r>
            <a:r>
              <a:rPr lang="el-GR" sz="2400" baseline="-25000" dirty="0" smtClean="0">
                <a:effectLst/>
                <a:latin typeface="Book Antiqua" panose="02040602050305030304" pitchFamily="18" charset="0"/>
                <a:ea typeface="Calibri" panose="020F0502020204030204" pitchFamily="34" charset="0"/>
                <a:cs typeface="Times New Roman" panose="02020603050405020304" pitchFamily="18" charset="0"/>
              </a:rPr>
              <a:t>1</a:t>
            </a:r>
            <a:r>
              <a:rPr lang="el-GR" sz="2400" dirty="0" smtClean="0">
                <a:effectLst/>
                <a:latin typeface="Book Antiqua" panose="02040602050305030304" pitchFamily="18" charset="0"/>
                <a:ea typeface="Calibri" panose="020F0502020204030204" pitchFamily="34" charset="0"/>
                <a:cs typeface="Times New Roman" panose="02020603050405020304" pitchFamily="18" charset="0"/>
              </a:rPr>
              <a:t>.                                                                                                Να επιλέξετε τη σωστή απάντηση και να δικαιολογήσετε την επιλογή σας.</a:t>
            </a:r>
            <a:endParaRPr lang="el-GR" sz="2400" dirty="0">
              <a:effectLst/>
              <a:latin typeface="Book Antiqua" panose="02040602050305030304" pitchFamily="18" charset="0"/>
              <a:ea typeface="Calibri" panose="020F0502020204030204" pitchFamily="34" charset="0"/>
              <a:cs typeface="Times New Roman" panose="02020603050405020304" pitchFamily="18" charset="0"/>
            </a:endParaRPr>
          </a:p>
        </p:txBody>
      </p:sp>
      <p:pic>
        <p:nvPicPr>
          <p:cNvPr id="3" name="Εικόνα 2"/>
          <p:cNvPicPr>
            <a:picLocks noChangeAspect="1"/>
          </p:cNvPicPr>
          <p:nvPr/>
        </p:nvPicPr>
        <p:blipFill>
          <a:blip r:embed="rId2"/>
          <a:stretch>
            <a:fillRect/>
          </a:stretch>
        </p:blipFill>
        <p:spPr>
          <a:xfrm>
            <a:off x="3854547" y="4146648"/>
            <a:ext cx="2869810" cy="2685979"/>
          </a:xfrm>
          <a:prstGeom prst="rect">
            <a:avLst/>
          </a:prstGeom>
        </p:spPr>
      </p:pic>
    </p:spTree>
    <p:extLst>
      <p:ext uri="{BB962C8B-B14F-4D97-AF65-F5344CB8AC3E}">
        <p14:creationId xmlns:p14="http://schemas.microsoft.com/office/powerpoint/2010/main" val="32891670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rotWithShape="1">
          <a:blip r:embed="rId2"/>
          <a:srcRect l="27451" t="24108" r="28922" b="28189"/>
          <a:stretch/>
        </p:blipFill>
        <p:spPr>
          <a:xfrm>
            <a:off x="0" y="43117"/>
            <a:ext cx="12192000" cy="6814883"/>
          </a:xfrm>
          <a:prstGeom prst="rect">
            <a:avLst/>
          </a:prstGeom>
        </p:spPr>
      </p:pic>
    </p:spTree>
    <p:extLst>
      <p:ext uri="{BB962C8B-B14F-4D97-AF65-F5344CB8AC3E}">
        <p14:creationId xmlns:p14="http://schemas.microsoft.com/office/powerpoint/2010/main" val="32493211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12542" y="1"/>
            <a:ext cx="12079458" cy="2585323"/>
          </a:xfrm>
          <a:prstGeom prst="rect">
            <a:avLst/>
          </a:prstGeom>
        </p:spPr>
        <p:txBody>
          <a:bodyPr wrap="square">
            <a:spAutoFit/>
          </a:bodyPr>
          <a:lstStyle/>
          <a:p>
            <a:r>
              <a:rPr lang="el-GR" sz="2400" dirty="0" smtClean="0">
                <a:latin typeface="Book Antiqua" panose="02040602050305030304" pitchFamily="18" charset="0"/>
              </a:rPr>
              <a:t>4) </a:t>
            </a:r>
            <a:r>
              <a:rPr lang="el-GR" sz="2400" dirty="0" smtClean="0">
                <a:latin typeface="Bookman Old Style" panose="02050604050505020204" pitchFamily="18" charset="0"/>
              </a:rPr>
              <a:t>Στο διπλανό διάγραμμα δείχνεται το μέτρο της έντασης του μαγνητικού πεδίου στο μέσον δύο σωληνοειδών (Α) και (Γ) σε συνάρτηση με την ένταση του ρεύματος που διαρρέει το καθένα. Δίνεται ότι το σωληνοειδές (Α) έχει διπλάσιο αριθμό σπειρών από το (Γ). Τα μήκη των δύο σωληνοειδών συνδέονται με τη σχέση :                                                                                            α.</a:t>
            </a:r>
            <a:r>
              <a:rPr lang="en-US" sz="2400" dirty="0">
                <a:latin typeface="Bookman Old Style" panose="02050604050505020204" pitchFamily="18" charset="0"/>
              </a:rPr>
              <a:t> l</a:t>
            </a:r>
            <a:r>
              <a:rPr lang="el-GR" sz="2400" baseline="-25000" dirty="0">
                <a:latin typeface="Bookman Old Style" panose="02050604050505020204" pitchFamily="18" charset="0"/>
              </a:rPr>
              <a:t>A</a:t>
            </a:r>
            <a:r>
              <a:rPr lang="el-GR" sz="2400" dirty="0">
                <a:latin typeface="Bookman Old Style" panose="02050604050505020204" pitchFamily="18" charset="0"/>
              </a:rPr>
              <a:t>=</a:t>
            </a:r>
            <a:r>
              <a:rPr lang="el-GR" sz="2400" dirty="0" err="1">
                <a:latin typeface="Bookman Old Style" panose="02050604050505020204" pitchFamily="18" charset="0"/>
              </a:rPr>
              <a:t>l</a:t>
            </a:r>
            <a:r>
              <a:rPr lang="el-GR" sz="2400" baseline="-25000" dirty="0" err="1">
                <a:latin typeface="Bookman Old Style" panose="02050604050505020204" pitchFamily="18" charset="0"/>
              </a:rPr>
              <a:t>Γ</a:t>
            </a:r>
            <a:r>
              <a:rPr lang="el-GR" sz="2400" dirty="0">
                <a:latin typeface="Bookman Old Style" panose="02050604050505020204" pitchFamily="18" charset="0"/>
              </a:rPr>
              <a:t> </a:t>
            </a:r>
            <a:r>
              <a:rPr lang="el-GR" sz="2400" dirty="0" smtClean="0">
                <a:latin typeface="Bookman Old Style" panose="02050604050505020204" pitchFamily="18" charset="0"/>
              </a:rPr>
              <a:t> .   β. </a:t>
            </a:r>
            <a:r>
              <a:rPr lang="el-GR" sz="2400" dirty="0" err="1">
                <a:latin typeface="Bookman Old Style" panose="02050604050505020204" pitchFamily="18" charset="0"/>
              </a:rPr>
              <a:t>l</a:t>
            </a:r>
            <a:r>
              <a:rPr lang="el-GR" sz="2400" baseline="-25000" dirty="0" err="1">
                <a:latin typeface="Bookman Old Style" panose="02050604050505020204" pitchFamily="18" charset="0"/>
              </a:rPr>
              <a:t>A</a:t>
            </a:r>
            <a:r>
              <a:rPr lang="el-GR" sz="2400" dirty="0">
                <a:latin typeface="Bookman Old Style" panose="02050604050505020204" pitchFamily="18" charset="0"/>
              </a:rPr>
              <a:t>=2</a:t>
            </a:r>
            <a:r>
              <a:rPr lang="en-US" sz="2400" dirty="0">
                <a:latin typeface="Bookman Old Style" panose="02050604050505020204" pitchFamily="18" charset="0"/>
              </a:rPr>
              <a:t>l</a:t>
            </a:r>
            <a:r>
              <a:rPr lang="el-GR" sz="2400" baseline="-25000" dirty="0">
                <a:latin typeface="Bookman Old Style" panose="02050604050505020204" pitchFamily="18" charset="0"/>
              </a:rPr>
              <a:t>Γ</a:t>
            </a:r>
            <a:r>
              <a:rPr lang="el-GR" sz="2400" dirty="0">
                <a:latin typeface="Bookman Old Style" panose="02050604050505020204" pitchFamily="18" charset="0"/>
              </a:rPr>
              <a:t> </a:t>
            </a:r>
            <a:r>
              <a:rPr lang="el-GR" sz="2400" dirty="0" smtClean="0">
                <a:latin typeface="Bookman Old Style" panose="02050604050505020204" pitchFamily="18" charset="0"/>
              </a:rPr>
              <a:t> .   γ. </a:t>
            </a:r>
            <a:r>
              <a:rPr lang="el-GR" sz="2400" dirty="0">
                <a:latin typeface="Bookman Old Style" panose="02050604050505020204" pitchFamily="18" charset="0"/>
                <a:sym typeface="Symbol" panose="05050102010706020507" pitchFamily="18" charset="2"/>
              </a:rPr>
              <a:t></a:t>
            </a:r>
            <a:r>
              <a:rPr lang="el-GR" sz="2400" dirty="0" err="1">
                <a:latin typeface="Bookman Old Style" panose="02050604050505020204" pitchFamily="18" charset="0"/>
              </a:rPr>
              <a:t>l</a:t>
            </a:r>
            <a:r>
              <a:rPr lang="el-GR" sz="2400" baseline="-25000" dirty="0" err="1">
                <a:latin typeface="Bookman Old Style" panose="02050604050505020204" pitchFamily="18" charset="0"/>
              </a:rPr>
              <a:t>A</a:t>
            </a:r>
            <a:r>
              <a:rPr lang="el-GR" sz="2400" dirty="0">
                <a:latin typeface="Bookman Old Style" panose="02050604050505020204" pitchFamily="18" charset="0"/>
              </a:rPr>
              <a:t> = 1/2 </a:t>
            </a:r>
            <a:r>
              <a:rPr lang="en-US" sz="2400" dirty="0">
                <a:latin typeface="Bookman Old Style" panose="02050604050505020204" pitchFamily="18" charset="0"/>
              </a:rPr>
              <a:t>l</a:t>
            </a:r>
            <a:r>
              <a:rPr lang="el-GR" sz="2400" baseline="-25000" dirty="0">
                <a:latin typeface="Bookman Old Style" panose="02050604050505020204" pitchFamily="18" charset="0"/>
              </a:rPr>
              <a:t>Γ</a:t>
            </a:r>
            <a:r>
              <a:rPr lang="el-GR" sz="2400" dirty="0" smtClean="0">
                <a:latin typeface="Bookman Old Style" panose="02050604050505020204" pitchFamily="18" charset="0"/>
              </a:rPr>
              <a:t>.                                                                                                                Να επιλέξετε τη σωστή απάντηση και να δικαιολογήσετε την επιλογή σας.</a:t>
            </a:r>
          </a:p>
          <a:p>
            <a:r>
              <a:rPr lang="el-GR" dirty="0" smtClean="0"/>
              <a:t> </a:t>
            </a:r>
            <a:endParaRPr lang="el-GR" dirty="0"/>
          </a:p>
        </p:txBody>
      </p:sp>
      <p:pic>
        <p:nvPicPr>
          <p:cNvPr id="5" name="Εικόνα 4"/>
          <p:cNvPicPr>
            <a:picLocks noChangeAspect="1"/>
          </p:cNvPicPr>
          <p:nvPr/>
        </p:nvPicPr>
        <p:blipFill>
          <a:blip r:embed="rId2"/>
          <a:stretch>
            <a:fillRect/>
          </a:stretch>
        </p:blipFill>
        <p:spPr>
          <a:xfrm>
            <a:off x="3305908" y="2585324"/>
            <a:ext cx="4643395" cy="3707654"/>
          </a:xfrm>
          <a:prstGeom prst="rect">
            <a:avLst/>
          </a:prstGeom>
        </p:spPr>
      </p:pic>
    </p:spTree>
    <p:extLst>
      <p:ext uri="{BB962C8B-B14F-4D97-AF65-F5344CB8AC3E}">
        <p14:creationId xmlns:p14="http://schemas.microsoft.com/office/powerpoint/2010/main" val="33553535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120</TotalTime>
  <Words>857</Words>
  <Application>Microsoft Office PowerPoint</Application>
  <PresentationFormat>Ευρεία οθόνη</PresentationFormat>
  <Paragraphs>39</Paragraphs>
  <Slides>24</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24</vt:i4>
      </vt:variant>
    </vt:vector>
  </HeadingPairs>
  <TitlesOfParts>
    <vt:vector size="33" baseType="lpstr">
      <vt:lpstr>Arial</vt:lpstr>
      <vt:lpstr>Book Antiqua</vt:lpstr>
      <vt:lpstr>Bookman Old Style</vt:lpstr>
      <vt:lpstr>Calibri</vt:lpstr>
      <vt:lpstr>Calibri Light</vt:lpstr>
      <vt:lpstr>Cambria Math</vt:lpstr>
      <vt:lpstr>Symbol</vt:lpstr>
      <vt:lpstr>Times New Roman</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κατερινα</dc:creator>
  <cp:lastModifiedBy>κατερινα</cp:lastModifiedBy>
  <cp:revision>31</cp:revision>
  <dcterms:created xsi:type="dcterms:W3CDTF">2020-04-13T12:16:32Z</dcterms:created>
  <dcterms:modified xsi:type="dcterms:W3CDTF">2020-04-14T11:24:54Z</dcterms:modified>
</cp:coreProperties>
</file>