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2" r:id="rId7"/>
    <p:sldId id="265" r:id="rId8"/>
    <p:sldId id="264" r:id="rId9"/>
    <p:sldId id="263" r:id="rId10"/>
    <p:sldId id="268" r:id="rId11"/>
    <p:sldId id="267" r:id="rId12"/>
    <p:sldId id="270" r:id="rId13"/>
    <p:sldId id="269" r:id="rId14"/>
    <p:sldId id="294" r:id="rId15"/>
    <p:sldId id="295" r:id="rId16"/>
    <p:sldId id="293" r:id="rId17"/>
    <p:sldId id="281" r:id="rId18"/>
    <p:sldId id="285" r:id="rId19"/>
    <p:sldId id="283" r:id="rId20"/>
    <p:sldId id="284" r:id="rId21"/>
    <p:sldId id="282" r:id="rId22"/>
    <p:sldId id="299" r:id="rId23"/>
    <p:sldId id="290" r:id="rId24"/>
    <p:sldId id="289" r:id="rId25"/>
    <p:sldId id="288" r:id="rId26"/>
    <p:sldId id="287" r:id="rId27"/>
    <p:sldId id="298" r:id="rId28"/>
    <p:sldId id="271" r:id="rId29"/>
    <p:sldId id="266" r:id="rId30"/>
    <p:sldId id="261" r:id="rId31"/>
    <p:sldId id="274" r:id="rId32"/>
    <p:sldId id="276" r:id="rId33"/>
    <p:sldId id="297" r:id="rId34"/>
    <p:sldId id="280" r:id="rId35"/>
    <p:sldId id="275" r:id="rId36"/>
    <p:sldId id="273"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9900"/>
    <a:srgbClr val="800000"/>
    <a:srgbClr val="006600"/>
    <a:srgbClr val="CC3300"/>
    <a:srgbClr val="0066CC"/>
    <a:srgbClr val="CC9900"/>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wmf"/><Relationship Id="rId1" Type="http://schemas.openxmlformats.org/officeDocument/2006/relationships/image" Target="../media/image19.emf"/><Relationship Id="rId6" Type="http://schemas.openxmlformats.org/officeDocument/2006/relationships/image" Target="../media/image24.wmf"/><Relationship Id="rId11" Type="http://schemas.openxmlformats.org/officeDocument/2006/relationships/image" Target="../media/image29.e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8A7D2-3283-4F19-BCF8-3564AF866771}" type="datetimeFigureOut">
              <a:rPr lang="el-GR" smtClean="0"/>
              <a:t>16/1/2014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C44AE-4546-422F-9131-166EC5074E31}" type="slidenum">
              <a:rPr lang="el-GR" smtClean="0"/>
              <a:t>‹#›</a:t>
            </a:fld>
            <a:endParaRPr lang="el-GR"/>
          </a:p>
        </p:txBody>
      </p:sp>
    </p:spTree>
    <p:extLst>
      <p:ext uri="{BB962C8B-B14F-4D97-AF65-F5344CB8AC3E}">
        <p14:creationId xmlns:p14="http://schemas.microsoft.com/office/powerpoint/2010/main" val="243872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70CE3BA-CBBA-4CF3-9EF1-4A2895B88B8B}" type="datetime1">
              <a:rPr lang="el-GR" smtClean="0"/>
              <a:t>16/1/2014</a:t>
            </a:fld>
            <a:endParaRPr lang="el-GR"/>
          </a:p>
        </p:txBody>
      </p:sp>
      <p:sp>
        <p:nvSpPr>
          <p:cNvPr id="5" name="4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8FB4A15-860E-40C6-BD36-542BA7A4CAF9}" type="datetime1">
              <a:rPr lang="el-GR" smtClean="0"/>
              <a:t>16/1/2014</a:t>
            </a:fld>
            <a:endParaRPr lang="el-GR"/>
          </a:p>
        </p:txBody>
      </p:sp>
      <p:sp>
        <p:nvSpPr>
          <p:cNvPr id="5" name="4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5D3890-F322-41C5-AD95-08A35A20F791}" type="datetime1">
              <a:rPr lang="el-GR" smtClean="0"/>
              <a:t>16/1/2014</a:t>
            </a:fld>
            <a:endParaRPr lang="el-GR"/>
          </a:p>
        </p:txBody>
      </p:sp>
      <p:sp>
        <p:nvSpPr>
          <p:cNvPr id="5" name="4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E48AAE7-90E3-4BF0-A7BD-F0E37F6FD313}" type="datetime1">
              <a:rPr lang="el-GR" smtClean="0"/>
              <a:t>16/1/2014</a:t>
            </a:fld>
            <a:endParaRPr lang="el-GR"/>
          </a:p>
        </p:txBody>
      </p:sp>
      <p:sp>
        <p:nvSpPr>
          <p:cNvPr id="5" name="4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D54B0DE-842C-4E16-8A7E-B80796A77E23}" type="datetime1">
              <a:rPr lang="el-GR" smtClean="0"/>
              <a:t>16/1/2014</a:t>
            </a:fld>
            <a:endParaRPr lang="el-GR"/>
          </a:p>
        </p:txBody>
      </p:sp>
      <p:sp>
        <p:nvSpPr>
          <p:cNvPr id="5" name="4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C3B033C-94EF-428A-86F1-F07C996B7FA1}" type="datetime1">
              <a:rPr lang="el-GR" smtClean="0"/>
              <a:t>16/1/2014</a:t>
            </a:fld>
            <a:endParaRPr lang="el-GR"/>
          </a:p>
        </p:txBody>
      </p:sp>
      <p:sp>
        <p:nvSpPr>
          <p:cNvPr id="6" name="5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19FCE2A-2312-4D5E-8924-DBA6D16FBCBB}" type="datetime1">
              <a:rPr lang="el-GR" smtClean="0"/>
              <a:t>16/1/2014</a:t>
            </a:fld>
            <a:endParaRPr lang="el-GR"/>
          </a:p>
        </p:txBody>
      </p:sp>
      <p:sp>
        <p:nvSpPr>
          <p:cNvPr id="8" name="7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C8DB4B2-D7C0-4F08-A270-44A8B51F338A}" type="datetime1">
              <a:rPr lang="el-GR" smtClean="0"/>
              <a:t>16/1/2014</a:t>
            </a:fld>
            <a:endParaRPr lang="el-GR"/>
          </a:p>
        </p:txBody>
      </p:sp>
      <p:sp>
        <p:nvSpPr>
          <p:cNvPr id="4" name="3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C7A3BFE-1946-423B-875D-E1540E581B97}" type="datetime1">
              <a:rPr lang="el-GR" smtClean="0"/>
              <a:t>16/1/2014</a:t>
            </a:fld>
            <a:endParaRPr lang="el-GR"/>
          </a:p>
        </p:txBody>
      </p:sp>
      <p:sp>
        <p:nvSpPr>
          <p:cNvPr id="3" name="2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CC9285-44C7-4E6C-84D0-424008B53366}" type="datetime1">
              <a:rPr lang="el-GR" smtClean="0"/>
              <a:t>16/1/2014</a:t>
            </a:fld>
            <a:endParaRPr lang="el-GR"/>
          </a:p>
        </p:txBody>
      </p:sp>
      <p:sp>
        <p:nvSpPr>
          <p:cNvPr id="6" name="5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9EF8BC-713D-4141-9F1B-CF39976B66A1}" type="datetime1">
              <a:rPr lang="el-GR" smtClean="0"/>
              <a:t>16/1/2014</a:t>
            </a:fld>
            <a:endParaRPr lang="el-GR"/>
          </a:p>
        </p:txBody>
      </p:sp>
      <p:sp>
        <p:nvSpPr>
          <p:cNvPr id="6" name="5 - Θέση υποσέλιδου"/>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9E334-2A8C-427F-9DBA-813154A05974}" type="datetime1">
              <a:rPr lang="el-GR" smtClean="0"/>
              <a:t>16/1/2014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Μερκ. Παναγιωτόπουλος - Φυσικός       </a:t>
            </a:r>
            <a:r>
              <a:rPr lang="en-US" smtClean="0"/>
              <a:t>www.merkopanas.blogspot.gr</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ssdc.gsfc.nasa.gov/nmc/masterCatalog.do?sc=1971-063C" TargetMode="External"/><Relationship Id="rId2" Type="http://schemas.openxmlformats.org/officeDocument/2006/relationships/hyperlink" Target="http://youtu.be/KDp1tiUsZw8"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9.bin"/><Relationship Id="rId18" Type="http://schemas.openxmlformats.org/officeDocument/2006/relationships/oleObject" Target="../embeddings/oleObject12.bin"/><Relationship Id="rId26" Type="http://schemas.openxmlformats.org/officeDocument/2006/relationships/oleObject" Target="../embeddings/oleObject15.bin"/><Relationship Id="rId3" Type="http://schemas.openxmlformats.org/officeDocument/2006/relationships/oleObject" Target="../embeddings/oleObject4.bin"/><Relationship Id="rId21" Type="http://schemas.openxmlformats.org/officeDocument/2006/relationships/image" Target="../media/image27.emf"/><Relationship Id="rId7" Type="http://schemas.openxmlformats.org/officeDocument/2006/relationships/oleObject" Target="../embeddings/oleObject6.bin"/><Relationship Id="rId12" Type="http://schemas.openxmlformats.org/officeDocument/2006/relationships/image" Target="../media/image23.wmf"/><Relationship Id="rId17" Type="http://schemas.openxmlformats.org/officeDocument/2006/relationships/oleObject" Target="../embeddings/oleObject11.bin"/><Relationship Id="rId25" Type="http://schemas.openxmlformats.org/officeDocument/2006/relationships/image" Target="../media/image28.wmf"/><Relationship Id="rId2" Type="http://schemas.openxmlformats.org/officeDocument/2006/relationships/slideLayout" Target="../slideLayouts/slideLayout7.xml"/><Relationship Id="rId16" Type="http://schemas.openxmlformats.org/officeDocument/2006/relationships/image" Target="../media/image25.emf"/><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8.bin"/><Relationship Id="rId24" Type="http://schemas.openxmlformats.org/officeDocument/2006/relationships/oleObject" Target="../embeddings/oleObject14.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image" Target="../media/image29.png"/><Relationship Id="rId10" Type="http://schemas.openxmlformats.org/officeDocument/2006/relationships/image" Target="../media/image22.wmf"/><Relationship Id="rId19" Type="http://schemas.openxmlformats.org/officeDocument/2006/relationships/image" Target="../media/image26.wmf"/><Relationship Id="rId4" Type="http://schemas.openxmlformats.org/officeDocument/2006/relationships/image" Target="../media/image19.emf"/><Relationship Id="rId9" Type="http://schemas.openxmlformats.org/officeDocument/2006/relationships/oleObject" Target="../embeddings/oleObject7.bin"/><Relationship Id="rId14" Type="http://schemas.openxmlformats.org/officeDocument/2006/relationships/image" Target="../media/image24.wmf"/><Relationship Id="rId22" Type="http://schemas.openxmlformats.org/officeDocument/2006/relationships/image" Target="../media/image28.png"/><Relationship Id="rId27" Type="http://schemas.openxmlformats.org/officeDocument/2006/relationships/image" Target="../media/image29.emf"/></Relationships>
</file>

<file path=ppt/slides/_rels/slide16.xml.rels><?xml version="1.0" encoding="UTF-8" standalone="yes"?>
<Relationships xmlns="http://schemas.openxmlformats.org/package/2006/relationships"><Relationship Id="rId8" Type="http://schemas.openxmlformats.org/officeDocument/2006/relationships/hyperlink" Target="http://physiclessons.blogspot.gr/2012/12/blog-post.html" TargetMode="External"/><Relationship Id="rId3" Type="http://schemas.openxmlformats.org/officeDocument/2006/relationships/hyperlink" Target="http://users.sch.gr/kassetas/yPhysicsALyceum3.htm" TargetMode="External"/><Relationship Id="rId7" Type="http://schemas.openxmlformats.org/officeDocument/2006/relationships/hyperlink" Target="http://kin.psdschools.org/" TargetMode="External"/><Relationship Id="rId2" Type="http://schemas.openxmlformats.org/officeDocument/2006/relationships/hyperlink" Target="http://ylikonet3.blogspot.gr/2009/12/blog-post_5007.html" TargetMode="External"/><Relationship Id="rId1" Type="http://schemas.openxmlformats.org/officeDocument/2006/relationships/slideLayout" Target="../slideLayouts/slideLayout7.xml"/><Relationship Id="rId6" Type="http://schemas.openxmlformats.org/officeDocument/2006/relationships/hyperlink" Target="https://bergmannscience.wikispaces.com/file/view/Gravity%20and%20free%20fall.ppt/92240020/Gravity%20and%20free%20fall.ppt" TargetMode="External"/><Relationship Id="rId5" Type="http://schemas.openxmlformats.org/officeDocument/2006/relationships/hyperlink" Target="http://orhs.conroeisd.net/Teachers/jmcclean/FOV1-000D80E8/FOV1-001D001E/free%20fall.ppt" TargetMode="External"/><Relationship Id="rId4" Type="http://schemas.openxmlformats.org/officeDocument/2006/relationships/hyperlink" Target="http://www.pe04.net/rep/eklib/ppt/ppts/phys/alyk/12.pp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ebooks.edu.gr/modules/ebook/show.php/DSGL-C114/425/2859,10878/" TargetMode="External"/><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6" Type="http://schemas.openxmlformats.org/officeDocument/2006/relationships/hyperlink" Target="http://ebooks.edu.gr/modules/ebook/show.php/DSGL-C114/425/2855,10867/" TargetMode="External"/><Relationship Id="rId5" Type="http://schemas.openxmlformats.org/officeDocument/2006/relationships/image" Target="../media/image4.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ovima.gr/science/article/?aid=368680" TargetMode="External"/><Relationship Id="rId7" Type="http://schemas.openxmlformats.org/officeDocument/2006/relationships/hyperlink" Target="http://www.museogalileo.it/en/visit.html" TargetMode="External"/><Relationship Id="rId2" Type="http://schemas.openxmlformats.org/officeDocument/2006/relationships/hyperlink" Target="http://gkatsikogiorgos.blogspot.gr/2009/12/blog-post_08.html"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youtube.com/watch?v=_Kv-U5tjNCY" TargetMode="External"/><Relationship Id="rId7" Type="http://schemas.openxmlformats.org/officeDocument/2006/relationships/image" Target="../media/image9.png"/><Relationship Id="rId2" Type="http://schemas.openxmlformats.org/officeDocument/2006/relationships/hyperlink" Target="eap.edu.gr/dat/35FB68A2/file.pdf&#8206;" TargetMode="External"/><Relationship Id="rId1" Type="http://schemas.openxmlformats.org/officeDocument/2006/relationships/slideLayout" Target="../slideLayouts/slideLayout7.xml"/><Relationship Id="rId6" Type="http://schemas.openxmlformats.org/officeDocument/2006/relationships/hyperlink" Target="http://www.clker.com/clipart-10100.html" TargetMode="External"/><Relationship Id="rId5" Type="http://schemas.openxmlformats.org/officeDocument/2006/relationships/image" Target="../media/image4.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AV-qyDnZx0A" TargetMode="External"/><Relationship Id="rId2" Type="http://schemas.openxmlformats.org/officeDocument/2006/relationships/hyperlink" Target="https://dl.dropboxusercontent.com/u/74817406/FISIKI%20A'/DYNAMIKI/ejs_bu_freefall.jar" TargetMode="External"/><Relationship Id="rId1" Type="http://schemas.openxmlformats.org/officeDocument/2006/relationships/slideLayout" Target="../slideLayouts/slideLayout7.xml"/><Relationship Id="rId5" Type="http://schemas.openxmlformats.org/officeDocument/2006/relationships/hyperlink" Target="http://www.eduportal.gr/index.php/articles/software" TargetMode="External"/><Relationship Id="rId4" Type="http://schemas.openxmlformats.org/officeDocument/2006/relationships/hyperlink" Target="users.sch.gr/jmokias/MATHIMA/.../eleftheri_ptosi_somaton.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Θέση υποσέλιδου 5"/>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1</a:t>
            </a:fld>
            <a:endParaRPr lang="el-GR"/>
          </a:p>
        </p:txBody>
      </p:sp>
      <p:sp>
        <p:nvSpPr>
          <p:cNvPr id="8" name="Rectangle 4"/>
          <p:cNvSpPr txBox="1">
            <a:spLocks noChangeArrowheads="1"/>
          </p:cNvSpPr>
          <p:nvPr/>
        </p:nvSpPr>
        <p:spPr>
          <a:xfrm>
            <a:off x="539750" y="1412776"/>
            <a:ext cx="8064500" cy="86436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4000" b="1" dirty="0" smtClean="0">
                <a:solidFill>
                  <a:srgbClr val="A50021"/>
                </a:solidFill>
                <a:effectLst>
                  <a:outerShdw blurRad="38100" dist="38100" dir="2700000" algn="tl">
                    <a:srgbClr val="000000"/>
                  </a:outerShdw>
                </a:effectLst>
                <a:latin typeface="Comic Sans MS" pitchFamily="66" charset="0"/>
                <a:hlinkClick r:id="rId2"/>
              </a:rPr>
              <a:t>Η ελεύθερη πτώση των σωμάτων</a:t>
            </a:r>
            <a:endParaRPr lang="el-GR" altLang="el-GR" sz="4000" b="1" dirty="0">
              <a:solidFill>
                <a:srgbClr val="A50021"/>
              </a:solidFill>
              <a:effectLst>
                <a:outerShdw blurRad="38100" dist="38100" dir="2700000" algn="tl">
                  <a:srgbClr val="000000"/>
                </a:outerShdw>
              </a:effectLst>
              <a:latin typeface="Comic Sans MS" pitchFamily="66" charset="0"/>
            </a:endParaRPr>
          </a:p>
        </p:txBody>
      </p:sp>
      <p:sp>
        <p:nvSpPr>
          <p:cNvPr id="9" name="Ορθογώνιο 8"/>
          <p:cNvSpPr/>
          <p:nvPr/>
        </p:nvSpPr>
        <p:spPr>
          <a:xfrm>
            <a:off x="647564" y="2132856"/>
            <a:ext cx="7848872" cy="923330"/>
          </a:xfrm>
          <a:prstGeom prst="rect">
            <a:avLst/>
          </a:prstGeom>
        </p:spPr>
        <p:txBody>
          <a:bodyPr wrap="square">
            <a:spAutoFit/>
          </a:bodyPr>
          <a:lstStyle/>
          <a:p>
            <a:pPr algn="just"/>
            <a:r>
              <a:rPr lang="el-GR" dirty="0" smtClean="0">
                <a:latin typeface="Comic Sans MS" panose="030F0702030302020204" pitchFamily="66" charset="0"/>
              </a:rPr>
              <a:t>(Το πείραμα «</a:t>
            </a:r>
            <a:r>
              <a:rPr lang="en-US" dirty="0" smtClean="0">
                <a:latin typeface="Comic Sans MS" panose="030F0702030302020204" pitchFamily="66" charset="0"/>
              </a:rPr>
              <a:t>Hammer </a:t>
            </a:r>
            <a:r>
              <a:rPr lang="en-US" dirty="0">
                <a:latin typeface="Comic Sans MS" panose="030F0702030302020204" pitchFamily="66" charset="0"/>
              </a:rPr>
              <a:t>vs </a:t>
            </a:r>
            <a:r>
              <a:rPr lang="en-US" dirty="0" smtClean="0">
                <a:latin typeface="Comic Sans MS" panose="030F0702030302020204" pitchFamily="66" charset="0"/>
              </a:rPr>
              <a:t>Feather</a:t>
            </a:r>
            <a:r>
              <a:rPr lang="el-GR" dirty="0" smtClean="0">
                <a:latin typeface="Comic Sans MS" panose="030F0702030302020204" pitchFamily="66" charset="0"/>
              </a:rPr>
              <a:t>» έγινε στις 2 Αυγούστου 1971</a:t>
            </a:r>
            <a:r>
              <a:rPr lang="en-US" dirty="0" smtClean="0">
                <a:latin typeface="Comic Sans MS" panose="030F0702030302020204" pitchFamily="66" charset="0"/>
              </a:rPr>
              <a:t> </a:t>
            </a:r>
            <a:r>
              <a:rPr lang="el-GR" dirty="0" smtClean="0">
                <a:latin typeface="Comic Sans MS" panose="030F0702030302020204" pitchFamily="66" charset="0"/>
              </a:rPr>
              <a:t>στη διάρκεια της αποστολής του </a:t>
            </a:r>
            <a:r>
              <a:rPr lang="en-US" dirty="0" smtClean="0">
                <a:latin typeface="Comic Sans MS" panose="030F0702030302020204" pitchFamily="66" charset="0"/>
                <a:hlinkClick r:id="rId3"/>
              </a:rPr>
              <a:t>Apollo 15</a:t>
            </a:r>
            <a:r>
              <a:rPr lang="el-GR" dirty="0" smtClean="0">
                <a:latin typeface="Comic Sans MS" panose="030F0702030302020204" pitchFamily="66" charset="0"/>
                <a:hlinkClick r:id="rId3"/>
              </a:rPr>
              <a:t> </a:t>
            </a:r>
            <a:r>
              <a:rPr lang="el-GR" dirty="0" smtClean="0">
                <a:latin typeface="Comic Sans MS" panose="030F0702030302020204" pitchFamily="66" charset="0"/>
              </a:rPr>
              <a:t>στο φεγγάρι, από τον αστροναύτη </a:t>
            </a:r>
            <a:r>
              <a:rPr lang="en-US" dirty="0" smtClean="0">
                <a:latin typeface="Comic Sans MS" panose="030F0702030302020204" pitchFamily="66" charset="0"/>
              </a:rPr>
              <a:t>David Scott</a:t>
            </a:r>
            <a:r>
              <a:rPr lang="el-GR" dirty="0" smtClean="0">
                <a:latin typeface="Comic Sans MS" panose="030F0702030302020204" pitchFamily="66" charset="0"/>
              </a:rPr>
              <a:t>. Η μάζα του σφυριού ήταν 1320 </a:t>
            </a:r>
            <a:r>
              <a:rPr lang="en-US" dirty="0" smtClean="0">
                <a:latin typeface="Comic Sans MS" panose="030F0702030302020204" pitchFamily="66" charset="0"/>
              </a:rPr>
              <a:t>g</a:t>
            </a:r>
            <a:r>
              <a:rPr lang="el-GR" dirty="0" smtClean="0">
                <a:latin typeface="Comic Sans MS" panose="030F0702030302020204" pitchFamily="66" charset="0"/>
              </a:rPr>
              <a:t>,</a:t>
            </a:r>
            <a:r>
              <a:rPr lang="en-US" dirty="0" smtClean="0">
                <a:latin typeface="Comic Sans MS" panose="030F0702030302020204" pitchFamily="66" charset="0"/>
              </a:rPr>
              <a:t> </a:t>
            </a:r>
            <a:r>
              <a:rPr lang="el-GR" dirty="0" smtClean="0">
                <a:latin typeface="Comic Sans MS" panose="030F0702030302020204" pitchFamily="66" charset="0"/>
              </a:rPr>
              <a:t>ενώ του φτερού 30 </a:t>
            </a:r>
            <a:r>
              <a:rPr lang="en-US" dirty="0" smtClean="0">
                <a:latin typeface="Comic Sans MS" panose="030F0702030302020204" pitchFamily="66" charset="0"/>
              </a:rPr>
              <a:t>g</a:t>
            </a:r>
            <a:r>
              <a:rPr lang="el-GR" dirty="0" smtClean="0">
                <a:latin typeface="Comic Sans MS" panose="030F0702030302020204" pitchFamily="66" charset="0"/>
              </a:rPr>
              <a:t>.)</a:t>
            </a:r>
            <a:endParaRPr lang="en-US" dirty="0">
              <a:latin typeface="Comic Sans MS" panose="030F0702030302020204" pitchFamily="66" charset="0"/>
            </a:endParaRPr>
          </a:p>
        </p:txBody>
      </p:sp>
    </p:spTree>
    <p:extLst>
      <p:ext uri="{BB962C8B-B14F-4D97-AF65-F5344CB8AC3E}">
        <p14:creationId xmlns:p14="http://schemas.microsoft.com/office/powerpoint/2010/main" val="25650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10</a:t>
            </a:fld>
            <a:endParaRPr lang="el-GR"/>
          </a:p>
        </p:txBody>
      </p:sp>
      <p:sp>
        <p:nvSpPr>
          <p:cNvPr id="4" name="TextBox 3"/>
          <p:cNvSpPr txBox="1"/>
          <p:nvPr/>
        </p:nvSpPr>
        <p:spPr>
          <a:xfrm>
            <a:off x="1200133" y="1916832"/>
            <a:ext cx="6768752" cy="1200329"/>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Εξισώσεις κίνησης στην «Ελεύθερη Πτώση»</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27714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11</a:t>
            </a:fld>
            <a:endParaRPr lang="el-GR"/>
          </a:p>
        </p:txBody>
      </p:sp>
      <p:sp>
        <p:nvSpPr>
          <p:cNvPr id="4" name="TextBox 3"/>
          <p:cNvSpPr txBox="1"/>
          <p:nvPr/>
        </p:nvSpPr>
        <p:spPr>
          <a:xfrm>
            <a:off x="467544" y="282714"/>
            <a:ext cx="7992888" cy="1569660"/>
          </a:xfrm>
          <a:prstGeom prst="rect">
            <a:avLst/>
          </a:prstGeom>
          <a:noFill/>
        </p:spPr>
        <p:txBody>
          <a:bodyPr wrap="square" rtlCol="0">
            <a:spAutoFit/>
          </a:bodyPr>
          <a:lstStyle/>
          <a:p>
            <a:pPr algn="just"/>
            <a:r>
              <a:rPr lang="el-GR" sz="2400" b="1" dirty="0" smtClean="0">
                <a:latin typeface="Comic Sans MS" panose="030F0702030302020204" pitchFamily="66" charset="0"/>
              </a:rPr>
              <a:t>Αφού στην ελεύθερη πτώση ενός σώματος η μοναδική δύναμη που δρα πάνω του είναι το ........ του, τότε αυτή θα είναι η ............... δύναμη, που θα είναι σταθερή. </a:t>
            </a:r>
            <a:endParaRPr lang="el-GR" sz="2400" b="1" dirty="0">
              <a:latin typeface="Comic Sans MS" panose="030F0702030302020204" pitchFamily="66" charset="0"/>
            </a:endParaRPr>
          </a:p>
        </p:txBody>
      </p:sp>
      <p:sp>
        <p:nvSpPr>
          <p:cNvPr id="5" name="TextBox 4"/>
          <p:cNvSpPr txBox="1"/>
          <p:nvPr/>
        </p:nvSpPr>
        <p:spPr>
          <a:xfrm>
            <a:off x="5796136" y="570746"/>
            <a:ext cx="1044116"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βάρος</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3059832" y="908720"/>
            <a:ext cx="1944216"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467544" y="1958215"/>
            <a:ext cx="7992888" cy="1200329"/>
          </a:xfrm>
          <a:prstGeom prst="rect">
            <a:avLst/>
          </a:prstGeom>
          <a:noFill/>
        </p:spPr>
        <p:txBody>
          <a:bodyPr wrap="square" rtlCol="0">
            <a:spAutoFit/>
          </a:bodyPr>
          <a:lstStyle/>
          <a:p>
            <a:pPr algn="just"/>
            <a:r>
              <a:rPr lang="el-GR" sz="2400" b="1" dirty="0" smtClean="0">
                <a:latin typeface="Comic Sans MS" panose="030F0702030302020204" pitchFamily="66" charset="0"/>
              </a:rPr>
              <a:t>Συνεπώς, η κίνηση του σώματος θα είναι ευθύγραμμη ........  ................., χωρίς αρχική ταχύτητα, με σταθερή επιτάχυνση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g</a:t>
            </a:r>
            <a:r>
              <a:rPr lang="el-GR" sz="2400" b="1" dirty="0" smtClean="0">
                <a:latin typeface="Comic Sans MS" panose="030F0702030302020204" pitchFamily="66" charset="0"/>
              </a:rPr>
              <a:t>.</a:t>
            </a:r>
            <a:endParaRPr lang="el-GR" sz="2400" b="1" dirty="0">
              <a:latin typeface="Comic Sans MS" panose="030F0702030302020204" pitchFamily="66" charset="0"/>
            </a:endParaRPr>
          </a:p>
        </p:txBody>
      </p:sp>
      <p:grpSp>
        <p:nvGrpSpPr>
          <p:cNvPr id="15" name="Ομάδα 14"/>
          <p:cNvGrpSpPr/>
          <p:nvPr/>
        </p:nvGrpSpPr>
        <p:grpSpPr>
          <a:xfrm>
            <a:off x="540873" y="2240704"/>
            <a:ext cx="3538836" cy="467207"/>
            <a:chOff x="540873" y="2240704"/>
            <a:chExt cx="3538836" cy="467207"/>
          </a:xfrm>
        </p:grpSpPr>
        <p:sp>
          <p:nvSpPr>
            <p:cNvPr id="8" name="TextBox 7"/>
            <p:cNvSpPr txBox="1"/>
            <p:nvPr/>
          </p:nvSpPr>
          <p:spPr>
            <a:xfrm>
              <a:off x="540873" y="2240704"/>
              <a:ext cx="1099939"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ομαλά</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9" name="TextBox 8"/>
            <p:cNvSpPr txBox="1"/>
            <p:nvPr/>
          </p:nvSpPr>
          <p:spPr>
            <a:xfrm>
              <a:off x="1843167" y="2246246"/>
              <a:ext cx="2236542"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επιταχυνόμενη</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11" name="Text Box 4"/>
          <p:cNvSpPr txBox="1">
            <a:spLocks noChangeArrowheads="1"/>
          </p:cNvSpPr>
          <p:nvPr/>
        </p:nvSpPr>
        <p:spPr bwMode="auto">
          <a:xfrm>
            <a:off x="755576" y="3617213"/>
            <a:ext cx="2663775"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defRPr/>
            </a:pPr>
            <a:r>
              <a:rPr lang="el-GR" altLang="el-GR" sz="2000" b="1" dirty="0">
                <a:effectLst>
                  <a:outerShdw blurRad="38100" dist="38100" dir="2700000" algn="tl">
                    <a:srgbClr val="FFFFFF"/>
                  </a:outerShdw>
                </a:effectLst>
                <a:latin typeface="Comic Sans MS" pitchFamily="66" charset="0"/>
              </a:rPr>
              <a:t>Εξίσωση ταχύτητας</a:t>
            </a:r>
            <a:r>
              <a:rPr lang="en-US" altLang="el-GR" sz="2000" b="1" dirty="0">
                <a:effectLst>
                  <a:outerShdw blurRad="38100" dist="38100" dir="2700000" algn="tl">
                    <a:srgbClr val="FFFFFF"/>
                  </a:outerShdw>
                </a:effectLst>
                <a:latin typeface="Comic Sans MS" pitchFamily="66" charset="0"/>
              </a:rPr>
              <a:t>:</a:t>
            </a:r>
            <a:r>
              <a:rPr lang="en-US" altLang="el-GR" sz="2000" b="1" dirty="0">
                <a:latin typeface="Comic Sans MS" pitchFamily="66" charset="0"/>
              </a:rPr>
              <a:t>   </a:t>
            </a:r>
            <a:r>
              <a:rPr lang="el-GR" altLang="el-GR" sz="2000" b="1" dirty="0">
                <a:solidFill>
                  <a:srgbClr val="FF0000"/>
                </a:solidFill>
                <a:latin typeface="Comic Sans MS" pitchFamily="66" charset="0"/>
              </a:rPr>
              <a:t> </a:t>
            </a:r>
            <a:endParaRPr lang="el-GR" altLang="el-GR" sz="2000" b="1" dirty="0">
              <a:latin typeface="Comic Sans MS" pitchFamily="66"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147407665"/>
              </p:ext>
            </p:extLst>
          </p:nvPr>
        </p:nvGraphicFramePr>
        <p:xfrm>
          <a:off x="4355976" y="3554817"/>
          <a:ext cx="1584176" cy="561449"/>
        </p:xfrm>
        <a:graphic>
          <a:graphicData uri="http://schemas.openxmlformats.org/presentationml/2006/ole">
            <mc:AlternateContent xmlns:mc="http://schemas.openxmlformats.org/markup-compatibility/2006">
              <mc:Choice xmlns:v="urn:schemas-microsoft-com:vml" Requires="v">
                <p:oleObj spid="_x0000_s4492" name="Εξίσωση" r:id="rId3" imgW="590685" imgH="200025" progId="Equation.3">
                  <p:embed/>
                </p:oleObj>
              </mc:Choice>
              <mc:Fallback>
                <p:oleObj name="Εξίσωση" r:id="rId3" imgW="590685" imgH="2000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554817"/>
                        <a:ext cx="1584176" cy="561449"/>
                      </a:xfrm>
                      <a:prstGeom prst="rect">
                        <a:avLst/>
                      </a:prstGeom>
                      <a:noFill/>
                      <a:ln w="9525">
                        <a:solidFill>
                          <a:schemeClr val="tx1"/>
                        </a:solidFill>
                        <a:miter lim="800000"/>
                        <a:headEnd/>
                        <a:tailEnd/>
                      </a:ln>
                      <a:effectLst>
                        <a:outerShdw dist="35921" dir="2700000" algn="ctr" rotWithShape="0">
                          <a:srgbClr val="808080"/>
                        </a:outerShdw>
                      </a:effectLst>
                    </p:spPr>
                  </p:pic>
                </p:oleObj>
              </mc:Fallback>
            </mc:AlternateContent>
          </a:graphicData>
        </a:graphic>
      </p:graphicFrame>
      <p:sp>
        <p:nvSpPr>
          <p:cNvPr id="13" name="Text Box 6"/>
          <p:cNvSpPr txBox="1">
            <a:spLocks noChangeArrowheads="1"/>
          </p:cNvSpPr>
          <p:nvPr/>
        </p:nvSpPr>
        <p:spPr bwMode="auto">
          <a:xfrm>
            <a:off x="611188" y="4941168"/>
            <a:ext cx="2808163"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Εξίσωση διαστήματος</a:t>
            </a:r>
            <a:r>
              <a:rPr lang="en-US" altLang="el-GR" sz="2000" b="1" dirty="0">
                <a:latin typeface="Comic Sans MS" pitchFamily="66" charset="0"/>
              </a:rPr>
              <a:t>:</a:t>
            </a:r>
            <a:endParaRPr lang="el-GR" altLang="el-GR" sz="2000" b="1" dirty="0">
              <a:latin typeface="Comic Sans MS" pitchFamily="66" charset="0"/>
            </a:endParaRPr>
          </a:p>
        </p:txBody>
      </p:sp>
      <p:graphicFrame>
        <p:nvGraphicFramePr>
          <p:cNvPr id="14" name="Object 7"/>
          <p:cNvGraphicFramePr>
            <a:graphicFrameLocks noChangeAspect="1"/>
          </p:cNvGraphicFramePr>
          <p:nvPr>
            <p:extLst>
              <p:ext uri="{D42A27DB-BD31-4B8C-83A1-F6EECF244321}">
                <p14:modId xmlns:p14="http://schemas.microsoft.com/office/powerpoint/2010/main" val="1098299384"/>
              </p:ext>
            </p:extLst>
          </p:nvPr>
        </p:nvGraphicFramePr>
        <p:xfrm>
          <a:off x="4211960" y="4655448"/>
          <a:ext cx="1943100" cy="971550"/>
        </p:xfrm>
        <a:graphic>
          <a:graphicData uri="http://schemas.openxmlformats.org/presentationml/2006/ole">
            <mc:AlternateContent xmlns:mc="http://schemas.openxmlformats.org/markup-compatibility/2006">
              <mc:Choice xmlns:v="urn:schemas-microsoft-com:vml" Requires="v">
                <p:oleObj spid="_x0000_s4493" name="Εξίσωση" r:id="rId5" imgW="771457" imgH="371475" progId="Equation.3">
                  <p:embed/>
                </p:oleObj>
              </mc:Choice>
              <mc:Fallback>
                <p:oleObj name="Εξίσωση" r:id="rId5" imgW="771457" imgH="37147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4655448"/>
                        <a:ext cx="1943100" cy="971550"/>
                      </a:xfrm>
                      <a:prstGeom prst="rect">
                        <a:avLst/>
                      </a:prstGeom>
                      <a:noFill/>
                      <a:ln w="9525">
                        <a:solidFill>
                          <a:schemeClr val="tx1"/>
                        </a:solidFill>
                        <a:miter lim="800000"/>
                        <a:headEnd/>
                        <a:tailEnd/>
                      </a:ln>
                      <a:effectLst>
                        <a:outerShdw dist="35921" dir="2700000" algn="ctr" rotWithShape="0">
                          <a:srgbClr val="808080"/>
                        </a:outerShdw>
                      </a:effectLst>
                    </p:spPr>
                  </p:pic>
                </p:oleObj>
              </mc:Fallback>
            </mc:AlternateContent>
          </a:graphicData>
        </a:graphic>
      </p:graphicFrame>
    </p:spTree>
    <p:extLst>
      <p:ext uri="{BB962C8B-B14F-4D97-AF65-F5344CB8AC3E}">
        <p14:creationId xmlns:p14="http://schemas.microsoft.com/office/powerpoint/2010/main" val="8860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0-#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0-#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1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2000" fill="hold"/>
                                        <p:tgtEl>
                                          <p:spTgt spid="15"/>
                                        </p:tgtEl>
                                        <p:attrNameLst>
                                          <p:attrName>ppt_x</p:attrName>
                                        </p:attrNameLst>
                                      </p:cBhvr>
                                      <p:tavLst>
                                        <p:tav tm="0">
                                          <p:val>
                                            <p:strVal val="0-#ppt_w/2"/>
                                          </p:val>
                                        </p:tav>
                                        <p:tav tm="100000">
                                          <p:val>
                                            <p:strVal val="#ppt_x"/>
                                          </p:val>
                                        </p:tav>
                                      </p:tavLst>
                                    </p:anim>
                                    <p:anim calcmode="lin" valueType="num">
                                      <p:cBhvr additive="base">
                                        <p:cTn id="30"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0-#ppt_w/2"/>
                                          </p:val>
                                        </p:tav>
                                        <p:tav tm="100000">
                                          <p:val>
                                            <p:strVal val="#ppt_x"/>
                                          </p:val>
                                        </p:tav>
                                      </p:tavLst>
                                    </p:anim>
                                    <p:anim calcmode="lin" valueType="num">
                                      <p:cBhvr additive="base">
                                        <p:cTn id="36" dur="1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1+#ppt_w/2"/>
                                          </p:val>
                                        </p:tav>
                                        <p:tav tm="100000">
                                          <p:val>
                                            <p:strVal val="#ppt_x"/>
                                          </p:val>
                                        </p:tav>
                                      </p:tavLst>
                                    </p:anim>
                                    <p:anim calcmode="lin" valueType="num">
                                      <p:cBhvr additive="base">
                                        <p:cTn id="40"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500" fill="hold"/>
                                        <p:tgtEl>
                                          <p:spTgt spid="13"/>
                                        </p:tgtEl>
                                        <p:attrNameLst>
                                          <p:attrName>ppt_x</p:attrName>
                                        </p:attrNameLst>
                                      </p:cBhvr>
                                      <p:tavLst>
                                        <p:tav tm="0">
                                          <p:val>
                                            <p:strVal val="0-#ppt_w/2"/>
                                          </p:val>
                                        </p:tav>
                                        <p:tav tm="100000">
                                          <p:val>
                                            <p:strVal val="#ppt_x"/>
                                          </p:val>
                                        </p:tav>
                                      </p:tavLst>
                                    </p:anim>
                                    <p:anim calcmode="lin" valueType="num">
                                      <p:cBhvr additive="base">
                                        <p:cTn id="46" dur="1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500" fill="hold"/>
                                        <p:tgtEl>
                                          <p:spTgt spid="14"/>
                                        </p:tgtEl>
                                        <p:attrNameLst>
                                          <p:attrName>ppt_x</p:attrName>
                                        </p:attrNameLst>
                                      </p:cBhvr>
                                      <p:tavLst>
                                        <p:tav tm="0">
                                          <p:val>
                                            <p:strVal val="1+#ppt_w/2"/>
                                          </p:val>
                                        </p:tav>
                                        <p:tav tm="100000">
                                          <p:val>
                                            <p:strVal val="#ppt_x"/>
                                          </p:val>
                                        </p:tav>
                                      </p:tavLst>
                                    </p:anim>
                                    <p:anim calcmode="lin" valueType="num">
                                      <p:cBhvr additive="base">
                                        <p:cTn id="50"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12</a:t>
            </a:fld>
            <a:endParaRPr lang="el-GR"/>
          </a:p>
        </p:txBody>
      </p:sp>
      <p:sp>
        <p:nvSpPr>
          <p:cNvPr id="4" name="TextBox 3"/>
          <p:cNvSpPr txBox="1"/>
          <p:nvPr/>
        </p:nvSpPr>
        <p:spPr>
          <a:xfrm>
            <a:off x="785597" y="474725"/>
            <a:ext cx="7632848"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Ελεύθερη Πτώση</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115616" y="1556792"/>
                <a:ext cx="7848872" cy="3578737"/>
              </a:xfrm>
              <a:prstGeom prst="rect">
                <a:avLst/>
              </a:prstGeom>
              <a:noFill/>
            </p:spPr>
            <p:txBody>
              <a:bodyPr wrap="square" rtlCol="0">
                <a:spAutoFit/>
              </a:bodyPr>
              <a:lstStyle/>
              <a:p>
                <a:pPr marL="285750" indent="-285750" algn="just">
                  <a:buFont typeface="Wingdings" panose="05000000000000000000" pitchFamily="2" charset="2"/>
                  <a:buChar char="Ø"/>
                </a:pPr>
                <a:r>
                  <a:rPr lang="en-US" sz="2400" dirty="0" smtClean="0">
                    <a:latin typeface="Comic Sans MS" panose="030F0702030302020204" pitchFamily="66" charset="0"/>
                  </a:rPr>
                  <a:t>  </a:t>
                </a:r>
                <a:r>
                  <a:rPr lang="el-GR" sz="2400" b="1" dirty="0" smtClean="0">
                    <a:latin typeface="Comic Sans MS" panose="030F0702030302020204" pitchFamily="66" charset="0"/>
                  </a:rPr>
                  <a:t>Το σώμα αφήνεται να κάνει ελεύθερη πτώση από </a:t>
                </a:r>
                <a:r>
                  <a:rPr lang="el-GR" sz="2400" b="1" dirty="0">
                    <a:latin typeface="Comic Sans MS" panose="030F0702030302020204" pitchFamily="66" charset="0"/>
                  </a:rPr>
                  <a:t> </a:t>
                </a:r>
                <a:r>
                  <a:rPr lang="el-GR" sz="2400" b="1" dirty="0" smtClean="0">
                    <a:latin typeface="Comic Sans MS" panose="030F0702030302020204" pitchFamily="66" charset="0"/>
                  </a:rPr>
                  <a:t>  </a:t>
                </a:r>
              </a:p>
              <a:p>
                <a:pPr algn="just"/>
                <a:r>
                  <a:rPr lang="el-GR" sz="2400" b="1" dirty="0" smtClean="0">
                    <a:latin typeface="Comic Sans MS" panose="030F0702030302020204" pitchFamily="66" charset="0"/>
                  </a:rPr>
                  <a:t>   ύψος </a:t>
                </a:r>
                <a:r>
                  <a:rPr lang="en-US" sz="2400" b="1" i="1" dirty="0" smtClean="0">
                    <a:latin typeface="Comic Sans MS" panose="030F0702030302020204" pitchFamily="66" charset="0"/>
                  </a:rPr>
                  <a:t>h</a:t>
                </a:r>
                <a:r>
                  <a:rPr lang="en-US" sz="2400" b="1" dirty="0" smtClean="0">
                    <a:latin typeface="Comic Sans MS" panose="030F0702030302020204" pitchFamily="66" charset="0"/>
                  </a:rPr>
                  <a:t> </a:t>
                </a:r>
                <a:r>
                  <a:rPr lang="el-GR" sz="2400" b="1" dirty="0" smtClean="0">
                    <a:latin typeface="Comic Sans MS" panose="030F0702030302020204" pitchFamily="66" charset="0"/>
                  </a:rPr>
                  <a:t>από το έδαφος. </a:t>
                </a:r>
                <a:endParaRPr lang="en-US" sz="2400" b="1" dirty="0" smtClean="0">
                  <a:latin typeface="Comic Sans MS" panose="030F0702030302020204" pitchFamily="66" charset="0"/>
                </a:endParaRPr>
              </a:p>
              <a:p>
                <a:pPr algn="just"/>
                <a:r>
                  <a:rPr lang="el-GR" sz="2400" b="1" dirty="0" smtClean="0">
                    <a:latin typeface="Comic Sans MS" panose="030F0702030302020204" pitchFamily="66" charset="0"/>
                  </a:rPr>
                  <a:t>   Η εξίσωση </a:t>
                </a:r>
                <a14:m>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𝒔</m:t>
                    </m:r>
                    <m:r>
                      <a:rPr lang="en-US" sz="2400" b="1" i="1" smtClean="0">
                        <a:solidFill>
                          <a:srgbClr val="FF0000"/>
                        </a:solidFill>
                        <a:effectLst>
                          <a:outerShdw blurRad="38100" dist="38100" dir="2700000" algn="tl">
                            <a:srgbClr val="000000">
                              <a:alpha val="43137"/>
                            </a:srgbClr>
                          </a:outerShdw>
                        </a:effectLst>
                        <a:latin typeface="Cambria Math"/>
                      </a:rPr>
                      <m:t>=</m:t>
                    </m:r>
                    <m:f>
                      <m:fPr>
                        <m:ctrlPr>
                          <a:rPr lang="en-US" sz="2400" b="1" i="1" smtClean="0">
                            <a:solidFill>
                              <a:srgbClr val="FF0000"/>
                            </a:solidFill>
                            <a:effectLst>
                              <a:outerShdw blurRad="38100" dist="38100" dir="2700000" algn="tl">
                                <a:srgbClr val="000000">
                                  <a:alpha val="43137"/>
                                </a:srgbClr>
                              </a:outerShdw>
                            </a:effectLst>
                            <a:latin typeface="Cambria Math"/>
                          </a:rPr>
                        </m:ctrlPr>
                      </m:fPr>
                      <m:num>
                        <m:r>
                          <a:rPr lang="en-US" sz="2400" b="1" i="1" smtClean="0">
                            <a:solidFill>
                              <a:srgbClr val="FF0000"/>
                            </a:solidFill>
                            <a:effectLst>
                              <a:outerShdw blurRad="38100" dist="38100" dir="2700000" algn="tl">
                                <a:srgbClr val="000000">
                                  <a:alpha val="43137"/>
                                </a:srgbClr>
                              </a:outerShdw>
                            </a:effectLst>
                            <a:latin typeface="Cambria Math"/>
                          </a:rPr>
                          <m:t>𝟏</m:t>
                        </m:r>
                      </m:num>
                      <m:den>
                        <m:r>
                          <a:rPr lang="en-US" sz="2400" b="1" i="1" smtClean="0">
                            <a:solidFill>
                              <a:srgbClr val="FF0000"/>
                            </a:solidFill>
                            <a:effectLst>
                              <a:outerShdw blurRad="38100" dist="38100" dir="2700000" algn="tl">
                                <a:srgbClr val="000000">
                                  <a:alpha val="43137"/>
                                </a:srgbClr>
                              </a:outerShdw>
                            </a:effectLst>
                            <a:latin typeface="Cambria Math"/>
                          </a:rPr>
                          <m:t>𝟐</m:t>
                        </m:r>
                      </m:den>
                    </m:f>
                    <m:r>
                      <a:rPr lang="en-US" sz="2400" b="1" i="1" smtClean="0">
                        <a:solidFill>
                          <a:srgbClr val="FF0000"/>
                        </a:solidFill>
                        <a:effectLst>
                          <a:outerShdw blurRad="38100" dist="38100" dir="2700000" algn="tl">
                            <a:srgbClr val="000000">
                              <a:alpha val="43137"/>
                            </a:srgbClr>
                          </a:outerShdw>
                        </a:effectLst>
                        <a:latin typeface="Cambria Math"/>
                      </a:rPr>
                      <m:t>𝒈</m:t>
                    </m:r>
                    <m:sSup>
                      <m:sSupPr>
                        <m:ctrlPr>
                          <a:rPr lang="en-US" sz="2400" b="1" i="1" smtClean="0">
                            <a:solidFill>
                              <a:srgbClr val="FF0000"/>
                            </a:solidFill>
                            <a:effectLst>
                              <a:outerShdw blurRad="38100" dist="38100" dir="2700000" algn="tl">
                                <a:srgbClr val="000000">
                                  <a:alpha val="43137"/>
                                </a:srgbClr>
                              </a:outerShdw>
                            </a:effectLst>
                            <a:latin typeface="Cambria Math"/>
                          </a:rPr>
                        </m:ctrlPr>
                      </m:sSupPr>
                      <m:e>
                        <m:r>
                          <a:rPr lang="en-US" sz="2400" b="1" i="1" smtClean="0">
                            <a:solidFill>
                              <a:srgbClr val="FF0000"/>
                            </a:solidFill>
                            <a:effectLst>
                              <a:outerShdw blurRad="38100" dist="38100" dir="2700000" algn="tl">
                                <a:srgbClr val="000000">
                                  <a:alpha val="43137"/>
                                </a:srgbClr>
                              </a:outerShdw>
                            </a:effectLst>
                            <a:latin typeface="Cambria Math"/>
                          </a:rPr>
                          <m:t>𝒕</m:t>
                        </m:r>
                      </m:e>
                      <m:sup>
                        <m:r>
                          <a:rPr lang="en-US" sz="2400" b="1" i="1" smtClean="0">
                            <a:solidFill>
                              <a:srgbClr val="FF0000"/>
                            </a:solidFill>
                            <a:effectLst>
                              <a:outerShdw blurRad="38100" dist="38100" dir="2700000" algn="tl">
                                <a:srgbClr val="000000">
                                  <a:alpha val="43137"/>
                                </a:srgbClr>
                              </a:outerShdw>
                            </a:effectLst>
                            <a:latin typeface="Cambria Math"/>
                          </a:rPr>
                          <m:t>𝟐</m:t>
                        </m:r>
                      </m:sup>
                    </m:sSup>
                  </m:oMath>
                </a14:m>
                <a:r>
                  <a:rPr lang="el-GR" sz="2400" b="1" dirty="0" smtClean="0">
                    <a:solidFill>
                      <a:srgbClr val="FF0000"/>
                    </a:solidFill>
                    <a:effectLst>
                      <a:outerShdw blurRad="38100" dist="38100" dir="2700000" algn="tl">
                        <a:srgbClr val="000000">
                          <a:alpha val="43137"/>
                        </a:srgbClr>
                      </a:outerShdw>
                    </a:effectLst>
                  </a:rPr>
                  <a:t> </a:t>
                </a:r>
                <a:r>
                  <a:rPr lang="el-GR" sz="2400" b="1" dirty="0" smtClean="0">
                    <a:latin typeface="Comic Sans MS" panose="030F0702030302020204" pitchFamily="66" charset="0"/>
                  </a:rPr>
                  <a:t>μετράει την απόσταση </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smtClean="0">
                    <a:latin typeface="Comic Sans MS" panose="030F0702030302020204" pitchFamily="66" charset="0"/>
                  </a:rPr>
                  <a:t> </a:t>
                </a:r>
                <a:r>
                  <a:rPr lang="el-GR" sz="2400" b="1" dirty="0" smtClean="0">
                    <a:latin typeface="Comic Sans MS" panose="030F0702030302020204" pitchFamily="66" charset="0"/>
                  </a:rPr>
                  <a:t>που  </a:t>
                </a:r>
              </a:p>
              <a:p>
                <a:pPr algn="just"/>
                <a:r>
                  <a:rPr lang="el-GR" sz="2400" b="1" dirty="0">
                    <a:latin typeface="Comic Sans MS" panose="030F0702030302020204" pitchFamily="66" charset="0"/>
                  </a:rPr>
                  <a:t> </a:t>
                </a:r>
                <a:r>
                  <a:rPr lang="el-GR" sz="2400" b="1" dirty="0" smtClean="0">
                    <a:latin typeface="Comic Sans MS" panose="030F0702030302020204" pitchFamily="66" charset="0"/>
                  </a:rPr>
                  <a:t>  έχει διανύσει το σώμα από την αρχική θέση</a:t>
                </a:r>
                <a:r>
                  <a:rPr lang="en-US" sz="2400" b="1" dirty="0" smtClean="0">
                    <a:latin typeface="Comic Sans MS" panose="030F0702030302020204" pitchFamily="66" charset="0"/>
                  </a:rPr>
                  <a:t> </a:t>
                </a:r>
                <a:r>
                  <a:rPr lang="el-GR" sz="2400" b="1" dirty="0" smtClean="0">
                    <a:latin typeface="Comic Sans MS" panose="030F0702030302020204" pitchFamily="66" charset="0"/>
                  </a:rPr>
                  <a:t>Α, </a:t>
                </a:r>
              </a:p>
              <a:p>
                <a:pPr algn="just"/>
                <a:r>
                  <a:rPr lang="el-GR" sz="2400" b="1" dirty="0">
                    <a:latin typeface="Comic Sans MS" panose="030F0702030302020204" pitchFamily="66" charset="0"/>
                  </a:rPr>
                  <a:t> </a:t>
                </a:r>
                <a:r>
                  <a:rPr lang="el-GR" sz="2400" b="1" dirty="0" smtClean="0">
                    <a:latin typeface="Comic Sans MS" panose="030F0702030302020204" pitchFamily="66" charset="0"/>
                  </a:rPr>
                  <a:t>  κινούμενο κατακόρυφα προς τα κάτω, σε χρόνο </a:t>
                </a:r>
                <a:r>
                  <a:rPr lang="en-US" sz="2400" b="1" i="1" dirty="0" smtClean="0">
                    <a:latin typeface="Comic Sans MS" panose="030F0702030302020204" pitchFamily="66" charset="0"/>
                  </a:rPr>
                  <a:t>t</a:t>
                </a:r>
                <a:r>
                  <a:rPr lang="en-US" sz="2400" b="1" dirty="0" smtClean="0">
                    <a:latin typeface="Comic Sans MS" panose="030F0702030302020204" pitchFamily="66" charset="0"/>
                  </a:rPr>
                  <a:t>.</a:t>
                </a:r>
              </a:p>
              <a:p>
                <a:pPr algn="just"/>
                <a:endParaRPr lang="en-US" sz="2400" b="1" dirty="0" smtClean="0">
                  <a:latin typeface="Comic Sans MS" panose="030F0702030302020204" pitchFamily="66" charset="0"/>
                </a:endParaRPr>
              </a:p>
              <a:p>
                <a:pPr marL="342900" indent="-342900" algn="just">
                  <a:buFont typeface="Wingdings" panose="05000000000000000000" pitchFamily="2" charset="2"/>
                  <a:buChar char="Ø"/>
                </a:pPr>
                <a:r>
                  <a:rPr lang="en-US" sz="2400" b="1" dirty="0">
                    <a:latin typeface="Comic Sans MS" panose="030F0702030302020204" pitchFamily="66" charset="0"/>
                  </a:rPr>
                  <a:t> </a:t>
                </a:r>
                <a:r>
                  <a:rPr lang="el-GR" sz="2400" b="1" dirty="0" smtClean="0">
                    <a:latin typeface="Comic Sans MS" panose="030F0702030302020204" pitchFamily="66" charset="0"/>
                  </a:rPr>
                  <a:t>Αν ζητείται η απόσταση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d</a:t>
                </a:r>
                <a:r>
                  <a:rPr lang="en-US" sz="2400" b="1" dirty="0" smtClean="0">
                    <a:latin typeface="Comic Sans MS" panose="030F0702030302020204" pitchFamily="66" charset="0"/>
                  </a:rPr>
                  <a:t> </a:t>
                </a:r>
                <a:r>
                  <a:rPr lang="el-GR" sz="2400" b="1" dirty="0" smtClean="0">
                    <a:latin typeface="Comic Sans MS" panose="030F0702030302020204" pitchFamily="66" charset="0"/>
                  </a:rPr>
                  <a:t>του σώματος από το έδαφος</a:t>
                </a:r>
                <a:r>
                  <a:rPr lang="en-US" sz="2400" b="1" dirty="0" smtClean="0">
                    <a:latin typeface="Comic Sans MS" panose="030F0702030302020204" pitchFamily="66" charset="0"/>
                  </a:rPr>
                  <a:t>, </a:t>
                </a:r>
                <a:r>
                  <a:rPr lang="el-GR" sz="2400" b="1" dirty="0" smtClean="0">
                    <a:latin typeface="Comic Sans MS" panose="030F0702030302020204" pitchFamily="66" charset="0"/>
                  </a:rPr>
                  <a:t>σε χρόνο </a:t>
                </a:r>
                <a:r>
                  <a:rPr lang="en-US" sz="2400" b="1" i="1" dirty="0" smtClean="0">
                    <a:latin typeface="Comic Sans MS" panose="030F0702030302020204" pitchFamily="66" charset="0"/>
                  </a:rPr>
                  <a:t>t</a:t>
                </a:r>
                <a:r>
                  <a:rPr lang="en-US" sz="2400" b="1" dirty="0" smtClean="0">
                    <a:latin typeface="Comic Sans MS" panose="030F0702030302020204" pitchFamily="66" charset="0"/>
                  </a:rPr>
                  <a:t> </a:t>
                </a:r>
                <a:r>
                  <a:rPr lang="el-GR" sz="2400" b="1" dirty="0" smtClean="0">
                    <a:latin typeface="Comic Sans MS" panose="030F0702030302020204" pitchFamily="66" charset="0"/>
                  </a:rPr>
                  <a:t>από την έναρξη της κίνησής του, τότε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d </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h-s</a:t>
                </a:r>
                <a:r>
                  <a:rPr lang="en-US" sz="2400" b="1" dirty="0" smtClean="0">
                    <a:latin typeface="Comic Sans MS" panose="030F0702030302020204" pitchFamily="66" charset="0"/>
                  </a:rPr>
                  <a:t>.</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endParaRPr lang="en-US" sz="2400" b="1" dirty="0">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15616" y="1556792"/>
                <a:ext cx="7848872" cy="3578737"/>
              </a:xfrm>
              <a:prstGeom prst="rect">
                <a:avLst/>
              </a:prstGeom>
              <a:blipFill rotWithShape="1">
                <a:blip r:embed="rId2"/>
                <a:stretch>
                  <a:fillRect l="-1009" t="-1363" r="-1165" b="-3918"/>
                </a:stretch>
              </a:blipFill>
            </p:spPr>
            <p:txBody>
              <a:bodyPr/>
              <a:lstStyle/>
              <a:p>
                <a:r>
                  <a:rPr lang="el-GR">
                    <a:noFill/>
                  </a:rPr>
                  <a:t> </a:t>
                </a:r>
              </a:p>
            </p:txBody>
          </p:sp>
        </mc:Fallback>
      </mc:AlternateContent>
      <p:grpSp>
        <p:nvGrpSpPr>
          <p:cNvPr id="57" name="Ομάδα 56"/>
          <p:cNvGrpSpPr/>
          <p:nvPr/>
        </p:nvGrpSpPr>
        <p:grpSpPr>
          <a:xfrm>
            <a:off x="99255" y="1556792"/>
            <a:ext cx="944353" cy="3240360"/>
            <a:chOff x="99255" y="1556792"/>
            <a:chExt cx="944353" cy="3240360"/>
          </a:xfrm>
        </p:grpSpPr>
        <p:cxnSp>
          <p:nvCxnSpPr>
            <p:cNvPr id="8" name="Ευθεία γραμμή σύνδεσης 7"/>
            <p:cNvCxnSpPr/>
            <p:nvPr/>
          </p:nvCxnSpPr>
          <p:spPr>
            <a:xfrm>
              <a:off x="179512" y="4797152"/>
              <a:ext cx="864096" cy="0"/>
            </a:xfrm>
            <a:prstGeom prst="line">
              <a:avLst/>
            </a:prstGeom>
            <a:ln w="38100">
              <a:solidFill>
                <a:srgbClr val="800000"/>
              </a:solidFill>
            </a:ln>
            <a:effectLst>
              <a:outerShdw blurRad="76200" dir="13500000" sy="23000" kx="1200000" algn="br" rotWithShape="0">
                <a:prstClr val="black">
                  <a:alpha val="20000"/>
                </a:prstClr>
              </a:outerShdw>
            </a:effectLst>
            <a:scene3d>
              <a:camera prst="orthographicFront"/>
              <a:lightRig rig="threePt" dir="t"/>
            </a:scene3d>
            <a:sp3d extrusionH="76200" contourW="12700" prstMaterial="flat">
              <a:extrusionClr>
                <a:srgbClr val="800000"/>
              </a:extrusionClr>
              <a:contourClr>
                <a:srgbClr val="CC9900"/>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1556792"/>
              <a:ext cx="288032" cy="769441"/>
            </a:xfrm>
            <a:prstGeom prst="rect">
              <a:avLst/>
            </a:prstGeom>
            <a:noFill/>
          </p:spPr>
          <p:txBody>
            <a:bodyPr wrap="square" rtlCol="0">
              <a:spAutoFit/>
            </a:bodyPr>
            <a:lstStyle/>
            <a:p>
              <a:r>
                <a:rPr lang="en-US" sz="4400" dirty="0" smtClean="0">
                  <a:latin typeface="Comic Sans MS" panose="030F0702030302020204" pitchFamily="66" charset="0"/>
                </a:rPr>
                <a:t>.</a:t>
              </a:r>
              <a:endParaRPr lang="el-GR" sz="4400" dirty="0">
                <a:latin typeface="Comic Sans MS" panose="030F0702030302020204" pitchFamily="66" charset="0"/>
              </a:endParaRPr>
            </a:p>
          </p:txBody>
        </p:sp>
        <p:sp>
          <p:nvSpPr>
            <p:cNvPr id="10" name="TextBox 9"/>
            <p:cNvSpPr txBox="1"/>
            <p:nvPr/>
          </p:nvSpPr>
          <p:spPr>
            <a:xfrm>
              <a:off x="395536" y="1756846"/>
              <a:ext cx="360040" cy="369332"/>
            </a:xfrm>
            <a:prstGeom prst="rect">
              <a:avLst/>
            </a:prstGeom>
            <a:noFill/>
          </p:spPr>
          <p:txBody>
            <a:bodyPr wrap="square" rtlCol="0">
              <a:spAutoFit/>
            </a:bodyPr>
            <a:lstStyle/>
            <a:p>
              <a:r>
                <a:rPr lang="en-US" b="1" dirty="0" smtClean="0">
                  <a:latin typeface="Comic Sans MS" panose="030F0702030302020204" pitchFamily="66" charset="0"/>
                </a:rPr>
                <a:t>A</a:t>
              </a:r>
              <a:endParaRPr lang="el-GR" b="1" dirty="0">
                <a:latin typeface="Comic Sans MS" panose="030F0702030302020204" pitchFamily="66" charset="0"/>
              </a:endParaRPr>
            </a:p>
          </p:txBody>
        </p:sp>
        <p:cxnSp>
          <p:nvCxnSpPr>
            <p:cNvPr id="12" name="Ευθεία γραμμή σύνδεσης 11"/>
            <p:cNvCxnSpPr/>
            <p:nvPr/>
          </p:nvCxnSpPr>
          <p:spPr>
            <a:xfrm>
              <a:off x="179512" y="212617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287524" y="2126179"/>
              <a:ext cx="0" cy="115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87524" y="3573016"/>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9255" y="3257511"/>
              <a:ext cx="360040" cy="369332"/>
            </a:xfrm>
            <a:prstGeom prst="rect">
              <a:avLst/>
            </a:prstGeom>
            <a:noFill/>
          </p:spPr>
          <p:txBody>
            <a:bodyPr wrap="square" rtlCol="0">
              <a:spAutoFit/>
            </a:bodyPr>
            <a:lstStyle/>
            <a:p>
              <a:r>
                <a:rPr lang="en-US" b="1" i="1" dirty="0" smtClean="0">
                  <a:latin typeface="Comic Sans MS" panose="030F0702030302020204" pitchFamily="66" charset="0"/>
                </a:rPr>
                <a:t>h</a:t>
              </a:r>
              <a:endParaRPr lang="el-GR" b="1" i="1" dirty="0">
                <a:latin typeface="Comic Sans MS" panose="030F0702030302020204" pitchFamily="66" charset="0"/>
              </a:endParaRPr>
            </a:p>
          </p:txBody>
        </p:sp>
      </p:grpSp>
      <p:grpSp>
        <p:nvGrpSpPr>
          <p:cNvPr id="58" name="Ομάδα 57"/>
          <p:cNvGrpSpPr/>
          <p:nvPr/>
        </p:nvGrpSpPr>
        <p:grpSpPr>
          <a:xfrm>
            <a:off x="410072" y="2126178"/>
            <a:ext cx="705544" cy="1131333"/>
            <a:chOff x="410072" y="2126178"/>
            <a:chExt cx="705544" cy="1131333"/>
          </a:xfrm>
        </p:grpSpPr>
        <p:grpSp>
          <p:nvGrpSpPr>
            <p:cNvPr id="48" name="Ομάδα 47"/>
            <p:cNvGrpSpPr/>
            <p:nvPr/>
          </p:nvGrpSpPr>
          <p:grpSpPr>
            <a:xfrm>
              <a:off x="755576" y="2126178"/>
              <a:ext cx="360040" cy="1131333"/>
              <a:chOff x="755576" y="2126178"/>
              <a:chExt cx="360040" cy="1131333"/>
            </a:xfrm>
          </p:grpSpPr>
          <p:cxnSp>
            <p:nvCxnSpPr>
              <p:cNvPr id="25" name="Ευθεία γραμμή σύνδεσης 24"/>
              <p:cNvCxnSpPr/>
              <p:nvPr/>
            </p:nvCxnSpPr>
            <p:spPr>
              <a:xfrm>
                <a:off x="755576" y="212617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2472650"/>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0" name="Ευθύγραμμο βέλος σύνδεσης 39"/>
              <p:cNvCxnSpPr/>
              <p:nvPr/>
            </p:nvCxnSpPr>
            <p:spPr>
              <a:xfrm flipV="1">
                <a:off x="899592" y="2126179"/>
                <a:ext cx="0" cy="438725"/>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899017" y="2841982"/>
                <a:ext cx="0" cy="415529"/>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755576" y="3257511"/>
                <a:ext cx="28803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Ευθύγραμμο βέλος σύνδεσης 46"/>
            <p:cNvCxnSpPr/>
            <p:nvPr/>
          </p:nvCxnSpPr>
          <p:spPr>
            <a:xfrm>
              <a:off x="410072" y="2292630"/>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719572" y="3240688"/>
            <a:ext cx="360040" cy="1533310"/>
            <a:chOff x="719572" y="3240688"/>
            <a:chExt cx="360040" cy="1533310"/>
          </a:xfrm>
        </p:grpSpPr>
        <p:sp>
          <p:nvSpPr>
            <p:cNvPr id="51" name="TextBox 50"/>
            <p:cNvSpPr txBox="1"/>
            <p:nvPr/>
          </p:nvSpPr>
          <p:spPr>
            <a:xfrm>
              <a:off x="719572" y="3861048"/>
              <a:ext cx="360040" cy="369332"/>
            </a:xfrm>
            <a:prstGeom prst="rect">
              <a:avLst/>
            </a:prstGeom>
            <a:noFill/>
          </p:spPr>
          <p:txBody>
            <a:bodyPr wrap="square" rtlCol="0">
              <a:spAutoFit/>
            </a:bodyPr>
            <a:lstStyle/>
            <a:p>
              <a:r>
                <a:rPr lang="en-US"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d</a:t>
              </a:r>
              <a:endParaRPr lang="el-GR"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cxnSp>
          <p:nvCxnSpPr>
            <p:cNvPr id="52" name="Ευθύγραμμο βέλος σύνδεσης 51"/>
            <p:cNvCxnSpPr/>
            <p:nvPr/>
          </p:nvCxnSpPr>
          <p:spPr>
            <a:xfrm flipV="1">
              <a:off x="899017" y="3240688"/>
              <a:ext cx="0" cy="62036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51" idx="2"/>
            </p:cNvCxnSpPr>
            <p:nvPr/>
          </p:nvCxnSpPr>
          <p:spPr>
            <a:xfrm flipH="1">
              <a:off x="899017" y="4230380"/>
              <a:ext cx="575" cy="54361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46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
                                        <p:tgtEl>
                                          <p:spTgt spid="6">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ssolve">
                                      <p:cBhvr>
                                        <p:cTn id="16" dur="1000"/>
                                        <p:tgtEl>
                                          <p:spTgt spid="6">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50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ssolve">
                                      <p:cBhvr>
                                        <p:cTn id="25" dur="1000"/>
                                        <p:tgtEl>
                                          <p:spTgt spid="6">
                                            <p:txEl>
                                              <p:pRg st="2" end="2"/>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dissolve">
                                      <p:cBhvr>
                                        <p:cTn id="28" dur="1000"/>
                                        <p:tgtEl>
                                          <p:spTgt spid="6">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dissolve">
                                      <p:cBhvr>
                                        <p:cTn id="31" dur="1000"/>
                                        <p:tgtEl>
                                          <p:spTgt spid="6">
                                            <p:txEl>
                                              <p:pRg st="4" end="4"/>
                                            </p:txEl>
                                          </p:spTgt>
                                        </p:tgtEl>
                                      </p:cBhvr>
                                    </p:animEffect>
                                  </p:childTnLst>
                                </p:cTn>
                              </p:par>
                            </p:childTnLst>
                          </p:cTn>
                        </p:par>
                        <p:par>
                          <p:cTn id="32" fill="hold">
                            <p:stCondLst>
                              <p:cond delay="1000"/>
                            </p:stCondLst>
                            <p:childTnLst>
                              <p:par>
                                <p:cTn id="33" presetID="9" presetClass="entr" presetSubtype="0" fill="hold" nodeType="after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dissolv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dissolve">
                                      <p:cBhvr>
                                        <p:cTn id="40" dur="1000"/>
                                        <p:tgtEl>
                                          <p:spTgt spid="6">
                                            <p:txEl>
                                              <p:pRg st="6" end="6"/>
                                            </p:txEl>
                                          </p:spTgt>
                                        </p:tgtEl>
                                      </p:cBhvr>
                                    </p:animEffect>
                                  </p:childTnLst>
                                </p:cTn>
                              </p:par>
                            </p:childTnLst>
                          </p:cTn>
                        </p:par>
                        <p:par>
                          <p:cTn id="41" fill="hold">
                            <p:stCondLst>
                              <p:cond delay="1000"/>
                            </p:stCondLst>
                            <p:childTnLst>
                              <p:par>
                                <p:cTn id="42" presetID="9" presetClass="entr" presetSubtype="0" fill="hold" nodeType="afterEffect">
                                  <p:stCondLst>
                                    <p:cond delay="500"/>
                                  </p:stCondLst>
                                  <p:childTnLst>
                                    <p:set>
                                      <p:cBhvr>
                                        <p:cTn id="43" dur="1" fill="hold">
                                          <p:stCondLst>
                                            <p:cond delay="0"/>
                                          </p:stCondLst>
                                        </p:cTn>
                                        <p:tgtEl>
                                          <p:spTgt spid="59"/>
                                        </p:tgtEl>
                                        <p:attrNameLst>
                                          <p:attrName>style.visibility</p:attrName>
                                        </p:attrNameLst>
                                      </p:cBhvr>
                                      <p:to>
                                        <p:strVal val="visible"/>
                                      </p:to>
                                    </p:set>
                                    <p:animEffect transition="in" filter="dissolve">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13</a:t>
            </a:fld>
            <a:endParaRPr lang="el-GR"/>
          </a:p>
        </p:txBody>
      </p:sp>
      <p:sp>
        <p:nvSpPr>
          <p:cNvPr id="4" name="TextBox 3"/>
          <p:cNvSpPr txBox="1"/>
          <p:nvPr/>
        </p:nvSpPr>
        <p:spPr>
          <a:xfrm>
            <a:off x="539552" y="269476"/>
            <a:ext cx="7848872"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Γραφικές παραστάσεις στην Ελεύθερη Πτώση</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cxnSp>
        <p:nvCxnSpPr>
          <p:cNvPr id="5127" name="Ευθεία γραμμή σύνδεσης 5126"/>
          <p:cNvCxnSpPr>
            <a:stCxn id="38" idx="3"/>
            <a:endCxn id="38" idx="3"/>
          </p:cNvCxnSpPr>
          <p:nvPr/>
        </p:nvCxnSpPr>
        <p:spPr>
          <a:xfrm>
            <a:off x="4229242" y="5186051"/>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3707700" y="3707701"/>
            <a:ext cx="4535962" cy="2463641"/>
            <a:chOff x="3707700" y="3591977"/>
            <a:chExt cx="4535962" cy="2463641"/>
          </a:xfrm>
        </p:grpSpPr>
        <p:grpSp>
          <p:nvGrpSpPr>
            <p:cNvPr id="36" name="Ομάδα 35"/>
            <p:cNvGrpSpPr/>
            <p:nvPr/>
          </p:nvGrpSpPr>
          <p:grpSpPr>
            <a:xfrm>
              <a:off x="3707700" y="3696124"/>
              <a:ext cx="4535962" cy="2359494"/>
              <a:chOff x="3775181" y="3461717"/>
              <a:chExt cx="4535962" cy="2359494"/>
            </a:xfrm>
          </p:grpSpPr>
          <p:grpSp>
            <p:nvGrpSpPr>
              <p:cNvPr id="34" name="Ομάδα 33"/>
              <p:cNvGrpSpPr/>
              <p:nvPr/>
            </p:nvGrpSpPr>
            <p:grpSpPr>
              <a:xfrm>
                <a:off x="3775181" y="3461717"/>
                <a:ext cx="3330479" cy="2359494"/>
                <a:chOff x="4409873" y="3551955"/>
                <a:chExt cx="3330479" cy="2359494"/>
              </a:xfrm>
            </p:grpSpPr>
            <p:grpSp>
              <p:nvGrpSpPr>
                <p:cNvPr id="5138" name="Ομάδα 5137"/>
                <p:cNvGrpSpPr/>
                <p:nvPr/>
              </p:nvGrpSpPr>
              <p:grpSpPr>
                <a:xfrm>
                  <a:off x="4616380" y="3551955"/>
                  <a:ext cx="3123972" cy="2185214"/>
                  <a:chOff x="4218037" y="3638973"/>
                  <a:chExt cx="3123972" cy="2185214"/>
                </a:xfrm>
              </p:grpSpPr>
              <p:grpSp>
                <p:nvGrpSpPr>
                  <p:cNvPr id="16" name="Ομάδα 15"/>
                  <p:cNvGrpSpPr/>
                  <p:nvPr/>
                </p:nvGrpSpPr>
                <p:grpSpPr>
                  <a:xfrm>
                    <a:off x="4527756" y="3638973"/>
                    <a:ext cx="2814253" cy="1912695"/>
                    <a:chOff x="4729463" y="3388513"/>
                    <a:chExt cx="2814253" cy="1912695"/>
                  </a:xfrm>
                </p:grpSpPr>
                <p:cxnSp>
                  <p:nvCxnSpPr>
                    <p:cNvPr id="13" name="Ευθύγραμμο βέλος σύνδεσης 12"/>
                    <p:cNvCxnSpPr/>
                    <p:nvPr/>
                  </p:nvCxnSpPr>
                  <p:spPr>
                    <a:xfrm flipV="1">
                      <a:off x="4729463" y="3388513"/>
                      <a:ext cx="0" cy="1912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4729463" y="5288978"/>
                      <a:ext cx="2814253" cy="12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36" name="Ομάδα 5135"/>
                  <p:cNvGrpSpPr/>
                  <p:nvPr/>
                </p:nvGrpSpPr>
                <p:grpSpPr>
                  <a:xfrm>
                    <a:off x="4409982" y="5491206"/>
                    <a:ext cx="2576788" cy="332981"/>
                    <a:chOff x="4409982" y="5491206"/>
                    <a:chExt cx="2576788" cy="332981"/>
                  </a:xfrm>
                </p:grpSpPr>
                <p:sp>
                  <p:nvSpPr>
                    <p:cNvPr id="18" name="TextBox 17"/>
                    <p:cNvSpPr txBox="1"/>
                    <p:nvPr/>
                  </p:nvSpPr>
                  <p:spPr>
                    <a:xfrm>
                      <a:off x="4409982" y="5509230"/>
                      <a:ext cx="198022" cy="261610"/>
                    </a:xfrm>
                    <a:prstGeom prst="rect">
                      <a:avLst/>
                    </a:prstGeom>
                    <a:noFill/>
                  </p:spPr>
                  <p:txBody>
                    <a:bodyPr wrap="square" rtlCol="0">
                      <a:spAutoFit/>
                    </a:bodyPr>
                    <a:lstStyle/>
                    <a:p>
                      <a:r>
                        <a:rPr lang="en-US" sz="1100" dirty="0" smtClean="0"/>
                        <a:t>0</a:t>
                      </a:r>
                      <a:endParaRPr lang="el-GR" sz="1100" dirty="0"/>
                    </a:p>
                  </p:txBody>
                </p:sp>
                <p:sp>
                  <p:nvSpPr>
                    <p:cNvPr id="23" name="TextBox 22"/>
                    <p:cNvSpPr txBox="1"/>
                    <p:nvPr/>
                  </p:nvSpPr>
                  <p:spPr>
                    <a:xfrm>
                      <a:off x="5076056" y="5562577"/>
                      <a:ext cx="432048" cy="261610"/>
                    </a:xfrm>
                    <a:prstGeom prst="rect">
                      <a:avLst/>
                    </a:prstGeom>
                    <a:noFill/>
                  </p:spPr>
                  <p:txBody>
                    <a:bodyPr wrap="square" rtlCol="0">
                      <a:spAutoFit/>
                    </a:bodyPr>
                    <a:lstStyle/>
                    <a:p>
                      <a:r>
                        <a:rPr lang="en-US" sz="1100" dirty="0" smtClean="0"/>
                        <a:t>0,5</a:t>
                      </a:r>
                      <a:endParaRPr lang="el-GR" sz="1100" dirty="0"/>
                    </a:p>
                  </p:txBody>
                </p:sp>
                <p:sp>
                  <p:nvSpPr>
                    <p:cNvPr id="24" name="TextBox 23"/>
                    <p:cNvSpPr txBox="1"/>
                    <p:nvPr/>
                  </p:nvSpPr>
                  <p:spPr>
                    <a:xfrm>
                      <a:off x="5803444" y="5539438"/>
                      <a:ext cx="417431" cy="261610"/>
                    </a:xfrm>
                    <a:prstGeom prst="rect">
                      <a:avLst/>
                    </a:prstGeom>
                    <a:noFill/>
                  </p:spPr>
                  <p:txBody>
                    <a:bodyPr wrap="square" rtlCol="0">
                      <a:spAutoFit/>
                    </a:bodyPr>
                    <a:lstStyle/>
                    <a:p>
                      <a:r>
                        <a:rPr lang="en-US" sz="1100" dirty="0" smtClean="0"/>
                        <a:t>1,0</a:t>
                      </a:r>
                      <a:endParaRPr lang="el-GR" sz="1100" dirty="0"/>
                    </a:p>
                  </p:txBody>
                </p:sp>
                <p:sp>
                  <p:nvSpPr>
                    <p:cNvPr id="25" name="TextBox 24"/>
                    <p:cNvSpPr txBox="1"/>
                    <p:nvPr/>
                  </p:nvSpPr>
                  <p:spPr>
                    <a:xfrm>
                      <a:off x="6579874" y="5551668"/>
                      <a:ext cx="406896" cy="246221"/>
                    </a:xfrm>
                    <a:prstGeom prst="rect">
                      <a:avLst/>
                    </a:prstGeom>
                    <a:noFill/>
                  </p:spPr>
                  <p:txBody>
                    <a:bodyPr wrap="square" rtlCol="0">
                      <a:spAutoFit/>
                    </a:bodyPr>
                    <a:lstStyle/>
                    <a:p>
                      <a:r>
                        <a:rPr lang="en-US" sz="1000" dirty="0" smtClean="0"/>
                        <a:t>1,5</a:t>
                      </a:r>
                      <a:endParaRPr lang="el-GR" sz="1000" dirty="0"/>
                    </a:p>
                  </p:txBody>
                </p:sp>
                <p:cxnSp>
                  <p:nvCxnSpPr>
                    <p:cNvPr id="20" name="Ευθεία γραμμή σύνδεσης 19"/>
                    <p:cNvCxnSpPr/>
                    <p:nvPr/>
                  </p:nvCxnSpPr>
                  <p:spPr>
                    <a:xfrm>
                      <a:off x="6012160" y="5498321"/>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6770611" y="5491206"/>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292080" y="5509230"/>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37" name="Ομάδα 5136"/>
                  <p:cNvGrpSpPr/>
                  <p:nvPr/>
                </p:nvGrpSpPr>
                <p:grpSpPr>
                  <a:xfrm>
                    <a:off x="4218037" y="3873380"/>
                    <a:ext cx="442283" cy="1755746"/>
                    <a:chOff x="4218037" y="3873380"/>
                    <a:chExt cx="442283" cy="1755746"/>
                  </a:xfrm>
                </p:grpSpPr>
                <p:sp>
                  <p:nvSpPr>
                    <p:cNvPr id="38" name="TextBox 37"/>
                    <p:cNvSpPr txBox="1"/>
                    <p:nvPr/>
                  </p:nvSpPr>
                  <p:spPr>
                    <a:xfrm>
                      <a:off x="4228272" y="4882371"/>
                      <a:ext cx="304800" cy="261610"/>
                    </a:xfrm>
                    <a:prstGeom prst="rect">
                      <a:avLst/>
                    </a:prstGeom>
                    <a:noFill/>
                  </p:spPr>
                  <p:txBody>
                    <a:bodyPr wrap="square" rtlCol="0">
                      <a:spAutoFit/>
                    </a:bodyPr>
                    <a:lstStyle/>
                    <a:p>
                      <a:r>
                        <a:rPr lang="en-US" sz="1100" dirty="0" smtClean="0"/>
                        <a:t>5</a:t>
                      </a:r>
                      <a:endParaRPr lang="el-GR" sz="1100" dirty="0"/>
                    </a:p>
                  </p:txBody>
                </p:sp>
                <p:sp>
                  <p:nvSpPr>
                    <p:cNvPr id="39" name="TextBox 38"/>
                    <p:cNvSpPr txBox="1"/>
                    <p:nvPr/>
                  </p:nvSpPr>
                  <p:spPr>
                    <a:xfrm>
                      <a:off x="4218037" y="4378315"/>
                      <a:ext cx="432048" cy="261610"/>
                    </a:xfrm>
                    <a:prstGeom prst="rect">
                      <a:avLst/>
                    </a:prstGeom>
                    <a:noFill/>
                  </p:spPr>
                  <p:txBody>
                    <a:bodyPr wrap="square" rtlCol="0">
                      <a:spAutoFit/>
                    </a:bodyPr>
                    <a:lstStyle/>
                    <a:p>
                      <a:r>
                        <a:rPr lang="en-US" sz="1100" dirty="0" smtClean="0"/>
                        <a:t>10</a:t>
                      </a:r>
                      <a:endParaRPr lang="el-GR" sz="1100" dirty="0"/>
                    </a:p>
                  </p:txBody>
                </p:sp>
                <p:sp>
                  <p:nvSpPr>
                    <p:cNvPr id="40" name="TextBox 39"/>
                    <p:cNvSpPr txBox="1"/>
                    <p:nvPr/>
                  </p:nvSpPr>
                  <p:spPr>
                    <a:xfrm>
                      <a:off x="4228272" y="3873380"/>
                      <a:ext cx="432048" cy="261610"/>
                    </a:xfrm>
                    <a:prstGeom prst="rect">
                      <a:avLst/>
                    </a:prstGeom>
                    <a:noFill/>
                  </p:spPr>
                  <p:txBody>
                    <a:bodyPr wrap="square" rtlCol="0">
                      <a:spAutoFit/>
                    </a:bodyPr>
                    <a:lstStyle/>
                    <a:p>
                      <a:r>
                        <a:rPr lang="en-US" sz="1100" dirty="0"/>
                        <a:t>1</a:t>
                      </a:r>
                      <a:r>
                        <a:rPr lang="en-US" sz="1100" dirty="0" smtClean="0"/>
                        <a:t>5</a:t>
                      </a:r>
                      <a:endParaRPr lang="el-GR" sz="1100" dirty="0"/>
                    </a:p>
                  </p:txBody>
                </p:sp>
                <p:sp>
                  <p:nvSpPr>
                    <p:cNvPr id="41" name="TextBox 40"/>
                    <p:cNvSpPr txBox="1"/>
                    <p:nvPr/>
                  </p:nvSpPr>
                  <p:spPr>
                    <a:xfrm>
                      <a:off x="4335050" y="5367516"/>
                      <a:ext cx="198022" cy="261610"/>
                    </a:xfrm>
                    <a:prstGeom prst="rect">
                      <a:avLst/>
                    </a:prstGeom>
                    <a:noFill/>
                  </p:spPr>
                  <p:txBody>
                    <a:bodyPr wrap="square" rtlCol="0">
                      <a:spAutoFit/>
                    </a:bodyPr>
                    <a:lstStyle/>
                    <a:p>
                      <a:r>
                        <a:rPr lang="en-US" sz="1100" dirty="0" smtClean="0"/>
                        <a:t>0</a:t>
                      </a:r>
                      <a:endParaRPr lang="el-GR" sz="1100" dirty="0"/>
                    </a:p>
                  </p:txBody>
                </p:sp>
                <p:cxnSp>
                  <p:nvCxnSpPr>
                    <p:cNvPr id="5130" name="Ευθεία γραμμή σύνδεσης 5129"/>
                    <p:cNvCxnSpPr/>
                    <p:nvPr/>
                  </p:nvCxnSpPr>
                  <p:spPr>
                    <a:xfrm>
                      <a:off x="4508993" y="5013176"/>
                      <a:ext cx="99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Ευθεία γραμμή σύνδεσης 5132"/>
                    <p:cNvCxnSpPr/>
                    <p:nvPr/>
                  </p:nvCxnSpPr>
                  <p:spPr>
                    <a:xfrm>
                      <a:off x="4533072" y="4509120"/>
                      <a:ext cx="74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Ευθεία γραμμή σύνδεσης 5134"/>
                    <p:cNvCxnSpPr/>
                    <p:nvPr/>
                  </p:nvCxnSpPr>
                  <p:spPr>
                    <a:xfrm>
                      <a:off x="4527756" y="4005064"/>
                      <a:ext cx="80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5906447" y="5603672"/>
                  <a:ext cx="1162760" cy="307777"/>
                </a:xfrm>
                <a:prstGeom prst="rect">
                  <a:avLst/>
                </a:prstGeom>
                <a:noFill/>
                <a:ln>
                  <a:noFill/>
                </a:ln>
              </p:spPr>
              <p:txBody>
                <a:bodyPr wrap="square" rtlCol="0">
                  <a:spAutoFit/>
                </a:bodyPr>
                <a:lstStyle/>
                <a:p>
                  <a:r>
                    <a:rPr lang="el-GR" sz="1400" dirty="0" smtClean="0">
                      <a:latin typeface="Comic Sans MS" panose="030F0702030302020204" pitchFamily="66" charset="0"/>
                    </a:rPr>
                    <a:t>Χρόνος  / </a:t>
                  </a:r>
                  <a:r>
                    <a:rPr lang="en-US" sz="1400" dirty="0" smtClean="0">
                      <a:latin typeface="Comic Sans MS" panose="030F0702030302020204" pitchFamily="66" charset="0"/>
                    </a:rPr>
                    <a:t>s</a:t>
                  </a:r>
                  <a:endParaRPr lang="el-GR"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39" name="TextBox 5138"/>
                    <p:cNvSpPr txBox="1"/>
                    <p:nvPr/>
                  </p:nvSpPr>
                  <p:spPr>
                    <a:xfrm rot="16200000">
                      <a:off x="3797589" y="4317993"/>
                      <a:ext cx="1605186" cy="380617"/>
                    </a:xfrm>
                    <a:prstGeom prst="rect">
                      <a:avLst/>
                    </a:prstGeom>
                    <a:noFill/>
                  </p:spPr>
                  <p:txBody>
                    <a:bodyPr wrap="square" rtlCol="0">
                      <a:spAutoFit/>
                    </a:bodyPr>
                    <a:lstStyle/>
                    <a:p>
                      <a:r>
                        <a:rPr lang="el-GR" sz="1400" dirty="0" smtClean="0">
                          <a:latin typeface="Comic Sans MS" panose="030F0702030302020204" pitchFamily="66" charset="0"/>
                        </a:rPr>
                        <a:t>Ταχύτητα  / </a:t>
                      </a:r>
                      <a14:m>
                        <m:oMath xmlns:m="http://schemas.openxmlformats.org/officeDocument/2006/math">
                          <m:f>
                            <m:fPr>
                              <m:ctrlPr>
                                <a:rPr lang="el-GR" sz="1400" i="1" smtClean="0">
                                  <a:latin typeface="Cambria Math"/>
                                </a:rPr>
                              </m:ctrlPr>
                            </m:fPr>
                            <m:num>
                              <m:r>
                                <a:rPr lang="en-US" sz="1400" b="0" i="1" smtClean="0">
                                  <a:latin typeface="Cambria Math"/>
                                </a:rPr>
                                <m:t>𝑚</m:t>
                              </m:r>
                            </m:num>
                            <m:den>
                              <m:r>
                                <a:rPr lang="en-US" sz="1400" b="0" i="1" smtClean="0">
                                  <a:latin typeface="Cambria Math"/>
                                </a:rPr>
                                <m:t>𝑠</m:t>
                              </m:r>
                            </m:den>
                          </m:f>
                        </m:oMath>
                      </a14:m>
                      <a:endParaRPr lang="el-GR" sz="1400" dirty="0">
                        <a:latin typeface="Comic Sans MS" panose="030F0702030302020204" pitchFamily="66" charset="0"/>
                      </a:endParaRPr>
                    </a:p>
                  </p:txBody>
                </p:sp>
              </mc:Choice>
              <mc:Fallback xmlns="">
                <p:sp>
                  <p:nvSpPr>
                    <p:cNvPr id="5139" name="TextBox 5138"/>
                    <p:cNvSpPr txBox="1">
                      <a:spLocks noRot="1" noChangeAspect="1" noMove="1" noResize="1" noEditPoints="1" noAdjustHandles="1" noChangeArrowheads="1" noChangeShapeType="1" noTextEdit="1"/>
                    </p:cNvSpPr>
                    <p:nvPr/>
                  </p:nvSpPr>
                  <p:spPr>
                    <a:xfrm rot="16200000">
                      <a:off x="3797589" y="4317993"/>
                      <a:ext cx="1605186" cy="380617"/>
                    </a:xfrm>
                    <a:prstGeom prst="rect">
                      <a:avLst/>
                    </a:prstGeom>
                    <a:blipFill rotWithShape="1">
                      <a:blip r:embed="rId2"/>
                      <a:stretch>
                        <a:fillRect r="-1587" b="-760"/>
                      </a:stretch>
                    </a:blipFill>
                  </p:spPr>
                  <p:txBody>
                    <a:bodyPr/>
                    <a:lstStyle/>
                    <a:p>
                      <a:r>
                        <a:rPr lang="el-GR">
                          <a:noFill/>
                        </a:rPr>
                        <a:t> </a:t>
                      </a:r>
                    </a:p>
                  </p:txBody>
                </p:sp>
              </mc:Fallback>
            </mc:AlternateContent>
            <p:cxnSp>
              <p:nvCxnSpPr>
                <p:cNvPr id="5145" name="Ευθεία γραμμή σύνδεσης 5144"/>
                <p:cNvCxnSpPr/>
                <p:nvPr/>
              </p:nvCxnSpPr>
              <p:spPr>
                <a:xfrm flipV="1">
                  <a:off x="4931415" y="3918046"/>
                  <a:ext cx="2250250" cy="155092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100387" y="4331864"/>
                <a:ext cx="1210756" cy="461665"/>
              </a:xfrm>
              <a:prstGeom prst="rect">
                <a:avLst/>
              </a:prstGeom>
              <a:noFill/>
            </p:spPr>
            <p:txBody>
              <a:bodyPr wrap="square" rtlCol="0">
                <a:spAutoFit/>
              </a:bodyPr>
              <a:lstStyle/>
              <a:p>
                <a:r>
                  <a:rPr lang="el-GR" sz="1200" dirty="0" smtClean="0">
                    <a:latin typeface="Comic Sans MS" panose="030F0702030302020204" pitchFamily="66" charset="0"/>
                  </a:rPr>
                  <a:t>(θετική φορά προς τα κάτω)</a:t>
                </a:r>
                <a:endParaRPr lang="el-GR" sz="1200" dirty="0">
                  <a:latin typeface="Comic Sans MS" panose="030F0702030302020204" pitchFamily="66" charset="0"/>
                </a:endParaRPr>
              </a:p>
            </p:txBody>
          </p:sp>
        </p:grpSp>
        <p:sp>
          <p:nvSpPr>
            <p:cNvPr id="74" name="TextBox 73"/>
            <p:cNvSpPr txBox="1"/>
            <p:nvPr/>
          </p:nvSpPr>
          <p:spPr>
            <a:xfrm>
              <a:off x="4368845" y="3591977"/>
              <a:ext cx="2944958" cy="338554"/>
            </a:xfrm>
            <a:prstGeom prst="rect">
              <a:avLst/>
            </a:prstGeom>
            <a:solidFill>
              <a:srgbClr val="FFFFCC"/>
            </a:solidFill>
          </p:spPr>
          <p:txBody>
            <a:bodyPr wrap="square" rtlCol="0">
              <a:spAutoFit/>
            </a:bodyPr>
            <a:lstStyle/>
            <a:p>
              <a:pPr algn="ctr"/>
              <a:r>
                <a:rPr lang="el-GR" sz="1600" b="1" dirty="0" smtClean="0">
                  <a:solidFill>
                    <a:srgbClr val="FF0000"/>
                  </a:solidFill>
                  <a:latin typeface="Comic Sans MS" panose="030F0702030302020204" pitchFamily="66" charset="0"/>
                </a:rPr>
                <a:t>Ταχύτητα   -   Χρόνος</a:t>
              </a:r>
              <a:endParaRPr lang="el-GR" sz="1600" b="1" dirty="0">
                <a:solidFill>
                  <a:srgbClr val="FF0000"/>
                </a:solidFill>
                <a:latin typeface="Comic Sans MS" panose="030F0702030302020204" pitchFamily="66" charset="0"/>
              </a:endParaRPr>
            </a:p>
          </p:txBody>
        </p:sp>
      </p:grpSp>
      <p:grpSp>
        <p:nvGrpSpPr>
          <p:cNvPr id="22" name="Ομάδα 21"/>
          <p:cNvGrpSpPr/>
          <p:nvPr/>
        </p:nvGrpSpPr>
        <p:grpSpPr>
          <a:xfrm>
            <a:off x="3201676" y="847731"/>
            <a:ext cx="4588352" cy="2337912"/>
            <a:chOff x="3201676" y="847731"/>
            <a:chExt cx="4588352" cy="2337912"/>
          </a:xfrm>
        </p:grpSpPr>
        <p:pic>
          <p:nvPicPr>
            <p:cNvPr id="5122" name="Picture 2" descr="C:\Users\Merkouris\Desktop\1.jpg"/>
            <p:cNvPicPr>
              <a:picLocks noChangeAspect="1" noChangeArrowheads="1"/>
            </p:cNvPicPr>
            <p:nvPr/>
          </p:nvPicPr>
          <p:blipFill>
            <a:blip r:embed="rId3">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3201676" y="947714"/>
              <a:ext cx="3168024" cy="22379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1279" y="850175"/>
              <a:ext cx="4008749" cy="338554"/>
            </a:xfrm>
            <a:prstGeom prst="rect">
              <a:avLst/>
            </a:prstGeom>
            <a:solidFill>
              <a:srgbClr val="FFFFCC"/>
            </a:solidFill>
          </p:spPr>
          <p:txBody>
            <a:bodyPr wrap="square" rtlCol="0">
              <a:spAutoFit/>
            </a:bodyPr>
            <a:lstStyle/>
            <a:p>
              <a:pPr algn="ctr"/>
              <a:r>
                <a:rPr lang="el-GR" sz="1600" b="1" dirty="0" smtClean="0">
                  <a:solidFill>
                    <a:srgbClr val="FF0000"/>
                  </a:solidFill>
                  <a:latin typeface="Comic Sans MS" panose="030F0702030302020204" pitchFamily="66" charset="0"/>
                </a:rPr>
                <a:t>Θέση   -   Χρόνος</a:t>
              </a:r>
              <a:endParaRPr lang="el-GR" sz="1600" b="1" dirty="0">
                <a:solidFill>
                  <a:srgbClr val="FF0000"/>
                </a:solidFill>
                <a:latin typeface="Comic Sans MS" panose="030F0702030302020204" pitchFamily="66" charset="0"/>
              </a:endParaRPr>
            </a:p>
          </p:txBody>
        </p:sp>
        <p:sp>
          <p:nvSpPr>
            <p:cNvPr id="9" name="TextBox 8"/>
            <p:cNvSpPr txBox="1"/>
            <p:nvPr/>
          </p:nvSpPr>
          <p:spPr>
            <a:xfrm rot="16200000">
              <a:off x="2644149" y="1594198"/>
              <a:ext cx="1369676" cy="200114"/>
            </a:xfrm>
            <a:prstGeom prst="rect">
              <a:avLst/>
            </a:prstGeom>
            <a:solidFill>
              <a:srgbClr val="FFFFCC"/>
            </a:solidFill>
            <a:ln>
              <a:noFill/>
            </a:ln>
          </p:spPr>
          <p:txBody>
            <a:bodyPr wrap="square" rtlCol="0">
              <a:spAutoFit/>
            </a:bodyPr>
            <a:lstStyle/>
            <a:p>
              <a:r>
                <a:rPr lang="el-GR" sz="1200" dirty="0" smtClean="0">
                  <a:latin typeface="Comic Sans MS" panose="030F0702030302020204" pitchFamily="66" charset="0"/>
                </a:rPr>
                <a:t>Θέση  / </a:t>
              </a:r>
              <a:r>
                <a:rPr lang="en-US" sz="1200" dirty="0" smtClean="0">
                  <a:latin typeface="Comic Sans MS" panose="030F0702030302020204" pitchFamily="66" charset="0"/>
                </a:rPr>
                <a:t>m</a:t>
              </a:r>
              <a:endParaRPr lang="el-GR" sz="1200" dirty="0">
                <a:solidFill>
                  <a:srgbClr val="FFFFCC"/>
                </a:solidFill>
                <a:latin typeface="Comic Sans MS" panose="030F0702030302020204" pitchFamily="66" charset="0"/>
              </a:endParaRPr>
            </a:p>
          </p:txBody>
        </p:sp>
        <p:sp>
          <p:nvSpPr>
            <p:cNvPr id="10" name="TextBox 9"/>
            <p:cNvSpPr txBox="1"/>
            <p:nvPr/>
          </p:nvSpPr>
          <p:spPr>
            <a:xfrm>
              <a:off x="4389738" y="2908644"/>
              <a:ext cx="1145894" cy="276999"/>
            </a:xfrm>
            <a:prstGeom prst="rect">
              <a:avLst/>
            </a:prstGeom>
            <a:solidFill>
              <a:srgbClr val="FFFFCC"/>
            </a:solidFill>
            <a:ln>
              <a:noFill/>
            </a:ln>
          </p:spPr>
          <p:txBody>
            <a:bodyPr wrap="square" rtlCol="0">
              <a:spAutoFit/>
            </a:bodyPr>
            <a:lstStyle/>
            <a:p>
              <a:r>
                <a:rPr lang="el-GR" sz="1200" dirty="0" smtClean="0">
                  <a:latin typeface="Comic Sans MS" panose="030F0702030302020204" pitchFamily="66" charset="0"/>
                </a:rPr>
                <a:t>Χρόνος  / </a:t>
              </a:r>
              <a:r>
                <a:rPr lang="en-US" sz="1200" dirty="0" smtClean="0">
                  <a:latin typeface="Comic Sans MS" panose="030F0702030302020204" pitchFamily="66" charset="0"/>
                </a:rPr>
                <a:t>s</a:t>
              </a:r>
              <a:endParaRPr lang="el-GR" sz="1200" dirty="0">
                <a:latin typeface="Comic Sans MS" panose="030F0702030302020204" pitchFamily="66" charset="0"/>
              </a:endParaRPr>
            </a:p>
          </p:txBody>
        </p:sp>
        <p:sp>
          <p:nvSpPr>
            <p:cNvPr id="17" name="TextBox 16"/>
            <p:cNvSpPr txBox="1"/>
            <p:nvPr/>
          </p:nvSpPr>
          <p:spPr>
            <a:xfrm>
              <a:off x="3528398" y="847731"/>
              <a:ext cx="1224136" cy="430887"/>
            </a:xfrm>
            <a:prstGeom prst="rect">
              <a:avLst/>
            </a:prstGeom>
            <a:noFill/>
          </p:spPr>
          <p:txBody>
            <a:bodyPr wrap="square" rtlCol="0">
              <a:spAutoFit/>
            </a:bodyPr>
            <a:lstStyle/>
            <a:p>
              <a:r>
                <a:rPr lang="en-US" sz="1100" dirty="0" smtClean="0">
                  <a:latin typeface="Comic Sans MS" panose="030F0702030302020204" pitchFamily="66" charset="0"/>
                </a:rPr>
                <a:t>(</a:t>
              </a:r>
              <a:r>
                <a:rPr lang="el-GR" sz="1100" dirty="0" smtClean="0">
                  <a:latin typeface="Comic Sans MS" panose="030F0702030302020204" pitchFamily="66" charset="0"/>
                </a:rPr>
                <a:t>εκκίνηση από θέση  </a:t>
              </a:r>
              <a:r>
                <a:rPr lang="en-US" sz="1100" i="1" dirty="0" smtClean="0">
                  <a:latin typeface="Comic Sans MS" panose="030F0702030302020204" pitchFamily="66" charset="0"/>
                </a:rPr>
                <a:t>x</a:t>
              </a:r>
              <a:r>
                <a:rPr lang="en-US" sz="1100" dirty="0" smtClean="0">
                  <a:latin typeface="Comic Sans MS" panose="030F0702030302020204" pitchFamily="66" charset="0"/>
                </a:rPr>
                <a:t> = 20 m)</a:t>
              </a:r>
              <a:endParaRPr lang="el-GR" sz="1100" dirty="0">
                <a:latin typeface="Comic Sans MS" panose="030F0702030302020204" pitchFamily="66" charset="0"/>
              </a:endParaRPr>
            </a:p>
          </p:txBody>
        </p:sp>
      </p:grpSp>
      <p:grpSp>
        <p:nvGrpSpPr>
          <p:cNvPr id="26" name="Ομάδα 25"/>
          <p:cNvGrpSpPr/>
          <p:nvPr/>
        </p:nvGrpSpPr>
        <p:grpSpPr>
          <a:xfrm>
            <a:off x="6544440" y="1057278"/>
            <a:ext cx="2132016" cy="1862149"/>
            <a:chOff x="6544440" y="1057278"/>
            <a:chExt cx="2132016" cy="1862149"/>
          </a:xfrm>
        </p:grpSpPr>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2940" y="1163665"/>
              <a:ext cx="1894508" cy="161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7038179" y="1057278"/>
              <a:ext cx="1638277" cy="430887"/>
            </a:xfrm>
            <a:prstGeom prst="rect">
              <a:avLst/>
            </a:prstGeom>
            <a:noFill/>
          </p:spPr>
          <p:txBody>
            <a:bodyPr wrap="square" rtlCol="0">
              <a:spAutoFit/>
            </a:bodyPr>
            <a:lstStyle/>
            <a:p>
              <a:pPr algn="ctr"/>
              <a:r>
                <a:rPr lang="en-US" sz="1100" dirty="0" smtClean="0">
                  <a:latin typeface="Comic Sans MS" panose="030F0702030302020204" pitchFamily="66" charset="0"/>
                </a:rPr>
                <a:t>(</a:t>
              </a:r>
              <a:r>
                <a:rPr lang="el-GR" sz="1100" dirty="0" smtClean="0">
                  <a:latin typeface="Comic Sans MS" panose="030F0702030302020204" pitchFamily="66" charset="0"/>
                </a:rPr>
                <a:t>η απόσταση μετριέται από το Α</a:t>
              </a:r>
              <a:r>
                <a:rPr lang="en-US" sz="1100" dirty="0" smtClean="0">
                  <a:latin typeface="Comic Sans MS" panose="030F0702030302020204" pitchFamily="66" charset="0"/>
                </a:rPr>
                <a:t>)</a:t>
              </a:r>
              <a:endParaRPr lang="el-GR" sz="1100" dirty="0">
                <a:latin typeface="Comic Sans MS" panose="030F0702030302020204" pitchFamily="66" charset="0"/>
              </a:endParaRPr>
            </a:p>
          </p:txBody>
        </p:sp>
        <p:sp>
          <p:nvSpPr>
            <p:cNvPr id="48" name="TextBox 47"/>
            <p:cNvSpPr txBox="1"/>
            <p:nvPr/>
          </p:nvSpPr>
          <p:spPr>
            <a:xfrm>
              <a:off x="7357213" y="2642428"/>
              <a:ext cx="860534" cy="276999"/>
            </a:xfrm>
            <a:prstGeom prst="rect">
              <a:avLst/>
            </a:prstGeom>
            <a:noFill/>
            <a:ln>
              <a:noFill/>
            </a:ln>
          </p:spPr>
          <p:txBody>
            <a:bodyPr wrap="square" rtlCol="0">
              <a:spAutoFit/>
            </a:bodyPr>
            <a:lstStyle/>
            <a:p>
              <a:r>
                <a:rPr lang="el-GR" sz="1200" dirty="0" smtClean="0">
                  <a:latin typeface="Comic Sans MS" panose="030F0702030302020204" pitchFamily="66" charset="0"/>
                </a:rPr>
                <a:t>Χρόνος  </a:t>
              </a:r>
              <a:r>
                <a:rPr lang="en-US" sz="1200" i="1" dirty="0" smtClean="0">
                  <a:latin typeface="Comic Sans MS" panose="030F0702030302020204" pitchFamily="66" charset="0"/>
                </a:rPr>
                <a:t>t</a:t>
              </a:r>
              <a:r>
                <a:rPr lang="el-GR" sz="1200" dirty="0" smtClean="0">
                  <a:latin typeface="Comic Sans MS" panose="030F0702030302020204" pitchFamily="66" charset="0"/>
                </a:rPr>
                <a:t> </a:t>
              </a:r>
              <a:endParaRPr lang="el-GR" sz="1200" dirty="0">
                <a:latin typeface="Comic Sans MS" panose="030F0702030302020204" pitchFamily="66" charset="0"/>
              </a:endParaRPr>
            </a:p>
          </p:txBody>
        </p:sp>
        <p:sp>
          <p:nvSpPr>
            <p:cNvPr id="49" name="TextBox 48"/>
            <p:cNvSpPr txBox="1"/>
            <p:nvPr/>
          </p:nvSpPr>
          <p:spPr>
            <a:xfrm rot="16200000">
              <a:off x="6016399" y="1750923"/>
              <a:ext cx="1333082" cy="276999"/>
            </a:xfrm>
            <a:prstGeom prst="rect">
              <a:avLst/>
            </a:prstGeom>
            <a:noFill/>
            <a:ln>
              <a:noFill/>
            </a:ln>
          </p:spPr>
          <p:txBody>
            <a:bodyPr wrap="square" rtlCol="0">
              <a:spAutoFit/>
            </a:bodyPr>
            <a:lstStyle/>
            <a:p>
              <a:r>
                <a:rPr lang="el-GR" sz="1200" dirty="0" smtClean="0">
                  <a:latin typeface="Comic Sans MS" panose="030F0702030302020204" pitchFamily="66" charset="0"/>
                </a:rPr>
                <a:t>Απόσταση</a:t>
              </a:r>
              <a:r>
                <a:rPr lang="en-US" sz="1200" dirty="0" smtClean="0">
                  <a:latin typeface="Comic Sans MS" panose="030F0702030302020204" pitchFamily="66" charset="0"/>
                </a:rPr>
                <a:t>  </a:t>
              </a:r>
              <a:r>
                <a:rPr lang="en-US" sz="1200" i="1" dirty="0" smtClean="0">
                  <a:latin typeface="Comic Sans MS" panose="030F0702030302020204" pitchFamily="66" charset="0"/>
                </a:rPr>
                <a:t>s</a:t>
              </a:r>
              <a:endParaRPr lang="el-GR" sz="1200" i="1" dirty="0">
                <a:solidFill>
                  <a:srgbClr val="FFFFCC"/>
                </a:solidFill>
                <a:latin typeface="Comic Sans MS" panose="030F0702030302020204" pitchFamily="66" charset="0"/>
              </a:endParaRPr>
            </a:p>
          </p:txBody>
        </p:sp>
      </p:grpSp>
      <p:grpSp>
        <p:nvGrpSpPr>
          <p:cNvPr id="31" name="Ομάδα 30"/>
          <p:cNvGrpSpPr/>
          <p:nvPr/>
        </p:nvGrpSpPr>
        <p:grpSpPr>
          <a:xfrm>
            <a:off x="-8249" y="936679"/>
            <a:ext cx="3209925" cy="5397723"/>
            <a:chOff x="-8249" y="936679"/>
            <a:chExt cx="3209925" cy="5397723"/>
          </a:xfrm>
        </p:grpSpPr>
        <p:grpSp>
          <p:nvGrpSpPr>
            <p:cNvPr id="21" name="Ομάδα 20"/>
            <p:cNvGrpSpPr/>
            <p:nvPr/>
          </p:nvGrpSpPr>
          <p:grpSpPr>
            <a:xfrm>
              <a:off x="-8249" y="936679"/>
              <a:ext cx="3209925" cy="5397723"/>
              <a:chOff x="-8249" y="936679"/>
              <a:chExt cx="3209925" cy="5397723"/>
            </a:xfrm>
          </p:grpSpPr>
          <p:grpSp>
            <p:nvGrpSpPr>
              <p:cNvPr id="7" name="Ομάδα 6"/>
              <p:cNvGrpSpPr/>
              <p:nvPr/>
            </p:nvGrpSpPr>
            <p:grpSpPr>
              <a:xfrm>
                <a:off x="-8249" y="936679"/>
                <a:ext cx="3209925" cy="5397723"/>
                <a:chOff x="149491" y="936679"/>
                <a:chExt cx="3209925" cy="5397723"/>
              </a:xfrm>
              <a:solidFill>
                <a:srgbClr val="CCFFFF"/>
              </a:solidFill>
            </p:grpSpPr>
            <p:pic>
              <p:nvPicPr>
                <p:cNvPr id="5124" name="Picture 4" descr="C:\Users\Merkouris\Desktop\2.jpg"/>
                <p:cNvPicPr>
                  <a:picLocks noChangeAspect="1" noChangeArrowheads="1"/>
                </p:cNvPicPr>
                <p:nvPr/>
              </p:nvPicPr>
              <p:blipFill>
                <a:blip r:embed="rId5">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149491" y="1019452"/>
                  <a:ext cx="3209925" cy="5314950"/>
                </a:xfrm>
                <a:prstGeom prst="rect">
                  <a:avLst/>
                </a:prstGeom>
                <a:grpFill/>
                <a:extLst/>
              </p:spPr>
            </p:pic>
            <p:sp>
              <p:nvSpPr>
                <p:cNvPr id="5" name="TextBox 4"/>
                <p:cNvSpPr txBox="1"/>
                <p:nvPr/>
              </p:nvSpPr>
              <p:spPr>
                <a:xfrm>
                  <a:off x="1115616" y="936679"/>
                  <a:ext cx="1728192" cy="307777"/>
                </a:xfrm>
                <a:prstGeom prst="rect">
                  <a:avLst/>
                </a:prstGeom>
                <a:grpFill/>
              </p:spPr>
              <p:txBody>
                <a:bodyPr wrap="square" rtlCol="0">
                  <a:spAutoFit/>
                </a:bodyPr>
                <a:lstStyle/>
                <a:p>
                  <a:r>
                    <a:rPr lang="el-GR" sz="1400" dirty="0" smtClean="0">
                      <a:latin typeface="Comic Sans MS" panose="030F0702030302020204" pitchFamily="66" charset="0"/>
                    </a:rPr>
                    <a:t>Πορεία κίνησης</a:t>
                  </a:r>
                  <a:endParaRPr lang="el-GR" sz="1400" dirty="0">
                    <a:latin typeface="Comic Sans MS" panose="030F0702030302020204" pitchFamily="66" charset="0"/>
                  </a:endParaRPr>
                </a:p>
              </p:txBody>
            </p:sp>
            <p:sp>
              <p:nvSpPr>
                <p:cNvPr id="6" name="TextBox 5"/>
                <p:cNvSpPr txBox="1"/>
                <p:nvPr/>
              </p:nvSpPr>
              <p:spPr>
                <a:xfrm>
                  <a:off x="1547664" y="6026625"/>
                  <a:ext cx="648072" cy="307777"/>
                </a:xfrm>
                <a:prstGeom prst="rect">
                  <a:avLst/>
                </a:prstGeom>
                <a:grpFill/>
                <a:ln>
                  <a:noFill/>
                </a:ln>
              </p:spPr>
              <p:txBody>
                <a:bodyPr wrap="square" rtlCol="0">
                  <a:spAutoFit/>
                </a:bodyPr>
                <a:lstStyle/>
                <a:p>
                  <a:r>
                    <a:rPr lang="el-GR" sz="1400" dirty="0" smtClean="0">
                      <a:latin typeface="Comic Sans MS" panose="030F0702030302020204" pitchFamily="66" charset="0"/>
                    </a:rPr>
                    <a:t>Θέση</a:t>
                  </a:r>
                  <a:endParaRPr lang="el-GR" sz="1400" dirty="0">
                    <a:latin typeface="Comic Sans MS" panose="030F0702030302020204" pitchFamily="66" charset="0"/>
                  </a:endParaRPr>
                </a:p>
              </p:txBody>
            </p:sp>
          </p:grpSp>
          <p:sp>
            <p:nvSpPr>
              <p:cNvPr id="14" name="TextBox 13"/>
              <p:cNvSpPr txBox="1"/>
              <p:nvPr/>
            </p:nvSpPr>
            <p:spPr>
              <a:xfrm>
                <a:off x="1240409" y="1488165"/>
                <a:ext cx="473551" cy="369332"/>
              </a:xfrm>
              <a:prstGeom prst="rect">
                <a:avLst/>
              </a:prstGeom>
              <a:noFill/>
            </p:spPr>
            <p:txBody>
              <a:bodyPr wrap="square" rtlCol="0">
                <a:spAutoFit/>
              </a:bodyPr>
              <a:lstStyle/>
              <a:p>
                <a:r>
                  <a:rPr lang="en-US" b="1" dirty="0" smtClean="0">
                    <a:latin typeface="Comic Sans MS" panose="030F0702030302020204" pitchFamily="66" charset="0"/>
                  </a:rPr>
                  <a:t>A</a:t>
                </a:r>
                <a:endParaRPr lang="el-GR" b="1" dirty="0">
                  <a:latin typeface="Comic Sans MS" panose="030F0702030302020204" pitchFamily="66" charset="0"/>
                </a:endParaRPr>
              </a:p>
            </p:txBody>
          </p:sp>
        </p:grpSp>
        <p:cxnSp>
          <p:nvCxnSpPr>
            <p:cNvPr id="30" name="Ευθύγραμμο βέλος σύνδεσης 29"/>
            <p:cNvCxnSpPr/>
            <p:nvPr/>
          </p:nvCxnSpPr>
          <p:spPr>
            <a:xfrm>
              <a:off x="957876" y="2492896"/>
              <a:ext cx="0" cy="4265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6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1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1500"/>
                                        <p:tgtEl>
                                          <p:spTgt spid="22"/>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1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Θέση υποσέλιδου 3"/>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4" name="Θέση αριθμού διαφάνειας 4"/>
          <p:cNvSpPr>
            <a:spLocks noGrp="1"/>
          </p:cNvSpPr>
          <p:nvPr>
            <p:ph type="sldNum" sz="quarter" idx="12"/>
          </p:nvPr>
        </p:nvSpPr>
        <p:spPr/>
        <p:txBody>
          <a:bodyPr/>
          <a:lstStyle/>
          <a:p>
            <a:fld id="{C04BC85A-BA59-4C6B-BD5C-BBC3D8ACCCE8}" type="slidenum">
              <a:rPr lang="el-GR" altLang="el-GR"/>
              <a:pPr/>
              <a:t>14</a:t>
            </a:fld>
            <a:endParaRPr lang="el-GR" altLang="el-GR"/>
          </a:p>
        </p:txBody>
      </p:sp>
      <p:sp>
        <p:nvSpPr>
          <p:cNvPr id="4102" name="Rectangle 6"/>
          <p:cNvSpPr>
            <a:spLocks noChangeArrowheads="1"/>
          </p:cNvSpPr>
          <p:nvPr/>
        </p:nvSpPr>
        <p:spPr bwMode="auto">
          <a:xfrm>
            <a:off x="971600" y="1340768"/>
            <a:ext cx="712787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buFont typeface="Wingdings" pitchFamily="2" charset="2"/>
              <a:buNone/>
            </a:pPr>
            <a:r>
              <a:rPr lang="el-GR" altLang="el-GR" sz="3600" b="1" dirty="0">
                <a:solidFill>
                  <a:srgbClr val="800000"/>
                </a:solidFill>
                <a:effectLst>
                  <a:outerShdw blurRad="38100" dist="38100" dir="2700000" algn="tl">
                    <a:srgbClr val="000000"/>
                  </a:outerShdw>
                </a:effectLst>
                <a:latin typeface="Comic Sans MS" pitchFamily="66" charset="0"/>
              </a:rPr>
              <a:t>Μελέτη κατακόρυφης βολής </a:t>
            </a:r>
            <a:br>
              <a:rPr lang="el-GR" altLang="el-GR" sz="3600" b="1" dirty="0">
                <a:solidFill>
                  <a:srgbClr val="800000"/>
                </a:solidFill>
                <a:effectLst>
                  <a:outerShdw blurRad="38100" dist="38100" dir="2700000" algn="tl">
                    <a:srgbClr val="000000"/>
                  </a:outerShdw>
                </a:effectLst>
                <a:latin typeface="Comic Sans MS" pitchFamily="66" charset="0"/>
              </a:rPr>
            </a:br>
            <a:r>
              <a:rPr lang="el-GR" altLang="el-GR" sz="3600" b="1" dirty="0">
                <a:solidFill>
                  <a:srgbClr val="800000"/>
                </a:solidFill>
                <a:effectLst>
                  <a:outerShdw blurRad="38100" dist="38100" dir="2700000" algn="tl">
                    <a:srgbClr val="000000"/>
                  </a:outerShdw>
                </a:effectLst>
                <a:latin typeface="Comic Sans MS" pitchFamily="66" charset="0"/>
              </a:rPr>
              <a:t>προς τα πάνω.</a:t>
            </a:r>
          </a:p>
        </p:txBody>
      </p:sp>
    </p:spTree>
    <p:extLst>
      <p:ext uri="{BB962C8B-B14F-4D97-AF65-F5344CB8AC3E}">
        <p14:creationId xmlns:p14="http://schemas.microsoft.com/office/powerpoint/2010/main" val="10023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2000" fill="hold"/>
                                        <p:tgtEl>
                                          <p:spTgt spid="4102"/>
                                        </p:tgtEl>
                                        <p:attrNameLst>
                                          <p:attrName>ppt_x</p:attrName>
                                        </p:attrNameLst>
                                      </p:cBhvr>
                                      <p:tavLst>
                                        <p:tav tm="0">
                                          <p:val>
                                            <p:strVal val="0-#ppt_w/2"/>
                                          </p:val>
                                        </p:tav>
                                        <p:tav tm="100000">
                                          <p:val>
                                            <p:strVal val="#ppt_x"/>
                                          </p:val>
                                        </p:tav>
                                      </p:tavLst>
                                    </p:anim>
                                    <p:anim calcmode="lin" valueType="num">
                                      <p:cBhvr additive="base">
                                        <p:cTn id="8" dur="20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5" name="Θέση υποσέλιδου 2"/>
          <p:cNvSpPr>
            <a:spLocks noGrp="1"/>
          </p:cNvSpPr>
          <p:nvPr>
            <p:ph type="ftr" sz="quarter" idx="11"/>
          </p:nvPr>
        </p:nvSpPr>
        <p:spPr/>
        <p:txBody>
          <a:bodyPr/>
          <a:lstStyle/>
          <a:p>
            <a:r>
              <a:rPr lang="el-GR" altLang="el-GR" dirty="0" err="1"/>
              <a:t>Μερκ</a:t>
            </a:r>
            <a:r>
              <a:rPr lang="el-GR" altLang="el-GR" dirty="0"/>
              <a:t>. </a:t>
            </a:r>
            <a:r>
              <a:rPr lang="el-GR" altLang="el-GR" dirty="0" smtClean="0"/>
              <a:t>Παναγιωτόπουλος</a:t>
            </a:r>
            <a:r>
              <a:rPr lang="en-US" altLang="el-GR" dirty="0" smtClean="0"/>
              <a:t> </a:t>
            </a:r>
            <a:r>
              <a:rPr lang="el-GR" altLang="el-GR" dirty="0" smtClean="0"/>
              <a:t>-</a:t>
            </a:r>
            <a:r>
              <a:rPr lang="en-US" altLang="el-GR" dirty="0" smtClean="0"/>
              <a:t> </a:t>
            </a:r>
            <a:r>
              <a:rPr lang="el-GR" altLang="el-GR" dirty="0" smtClean="0"/>
              <a:t>Φυσικός            </a:t>
            </a:r>
            <a:r>
              <a:rPr lang="el-GR" altLang="el-GR" dirty="0" err="1" smtClean="0"/>
              <a:t>www.merkopanas.blogspot</a:t>
            </a:r>
            <a:r>
              <a:rPr lang="el-GR" altLang="el-GR" dirty="0" smtClean="0"/>
              <a:t>.</a:t>
            </a:r>
            <a:r>
              <a:rPr lang="en-US" altLang="el-GR" dirty="0" smtClean="0"/>
              <a:t>gr</a:t>
            </a:r>
            <a:endParaRPr lang="el-GR" altLang="el-GR" dirty="0"/>
          </a:p>
        </p:txBody>
      </p:sp>
      <p:sp>
        <p:nvSpPr>
          <p:cNvPr id="36" name="Θέση αριθμού διαφάνειας 3"/>
          <p:cNvSpPr>
            <a:spLocks noGrp="1"/>
          </p:cNvSpPr>
          <p:nvPr>
            <p:ph type="sldNum" sz="quarter" idx="12"/>
          </p:nvPr>
        </p:nvSpPr>
        <p:spPr/>
        <p:txBody>
          <a:bodyPr/>
          <a:lstStyle/>
          <a:p>
            <a:fld id="{CE616D06-0FCF-4467-A6AC-772AC90DE8C1}" type="slidenum">
              <a:rPr lang="el-GR" altLang="el-GR"/>
              <a:pPr/>
              <a:t>15</a:t>
            </a:fld>
            <a:endParaRPr lang="el-GR" altLang="el-GR" dirty="0"/>
          </a:p>
        </p:txBody>
      </p:sp>
      <p:grpSp>
        <p:nvGrpSpPr>
          <p:cNvPr id="12325" name="Group 37"/>
          <p:cNvGrpSpPr>
            <a:grpSpLocks/>
          </p:cNvGrpSpPr>
          <p:nvPr/>
        </p:nvGrpSpPr>
        <p:grpSpPr bwMode="auto">
          <a:xfrm>
            <a:off x="917575" y="2881314"/>
            <a:ext cx="819150" cy="744538"/>
            <a:chOff x="578" y="1815"/>
            <a:chExt cx="516" cy="469"/>
          </a:xfrm>
        </p:grpSpPr>
        <p:graphicFrame>
          <p:nvGraphicFramePr>
            <p:cNvPr id="12298" name="Object 10"/>
            <p:cNvGraphicFramePr>
              <a:graphicFrameLocks noChangeAspect="1"/>
            </p:cNvGraphicFramePr>
            <p:nvPr>
              <p:extLst>
                <p:ext uri="{D42A27DB-BD31-4B8C-83A1-F6EECF244321}">
                  <p14:modId xmlns:p14="http://schemas.microsoft.com/office/powerpoint/2010/main" val="187319515"/>
                </p:ext>
              </p:extLst>
            </p:nvPr>
          </p:nvGraphicFramePr>
          <p:xfrm>
            <a:off x="907" y="1815"/>
            <a:ext cx="136" cy="170"/>
          </p:xfrm>
          <a:graphic>
            <a:graphicData uri="http://schemas.openxmlformats.org/presentationml/2006/ole">
              <mc:AlternateContent xmlns:mc="http://schemas.openxmlformats.org/markup-compatibility/2006">
                <mc:Choice xmlns:v="urn:schemas-microsoft-com:vml" Requires="v">
                  <p:oleObj spid="_x0000_s8818" name="Εξίσωση" r:id="rId3" imgW="190440" imgH="228600" progId="Equation.3">
                    <p:embed/>
                  </p:oleObj>
                </mc:Choice>
                <mc:Fallback>
                  <p:oleObj name="Εξίσωση" r:id="rId3" imgW="1904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 y="1815"/>
                          <a:ext cx="136" cy="170"/>
                        </a:xfrm>
                        <a:prstGeom prst="rect">
                          <a:avLst/>
                        </a:prstGeom>
                        <a:noFill/>
                        <a:ln>
                          <a:noFill/>
                        </a:ln>
                        <a:effectLst>
                          <a:outerShdw dist="35921" dir="2700000" algn="ctr" rotWithShape="0">
                            <a:srgbClr val="808080"/>
                          </a:outerShdw>
                        </a:effectLst>
                        <a:extLst/>
                      </p:spPr>
                    </p:pic>
                  </p:oleObj>
                </mc:Fallback>
              </mc:AlternateContent>
            </a:graphicData>
          </a:graphic>
        </p:graphicFrame>
        <p:sp>
          <p:nvSpPr>
            <p:cNvPr id="12293" name="Line 5"/>
            <p:cNvSpPr>
              <a:spLocks noChangeShapeType="1"/>
            </p:cNvSpPr>
            <p:nvPr/>
          </p:nvSpPr>
          <p:spPr bwMode="auto">
            <a:xfrm flipV="1">
              <a:off x="837" y="1883"/>
              <a:ext cx="0" cy="26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0" name="Line 12"/>
            <p:cNvSpPr>
              <a:spLocks noChangeShapeType="1"/>
            </p:cNvSpPr>
            <p:nvPr/>
          </p:nvSpPr>
          <p:spPr bwMode="auto">
            <a:xfrm>
              <a:off x="578" y="2284"/>
              <a:ext cx="516" cy="0"/>
            </a:xfrm>
            <a:prstGeom prst="line">
              <a:avLst/>
            </a:prstGeom>
            <a:noFill/>
            <a:ln w="28575">
              <a:solidFill>
                <a:srgbClr val="CC9900"/>
              </a:solidFill>
              <a:round/>
              <a:headEnd/>
              <a:tailEnd/>
            </a:ln>
            <a:effectLst/>
            <a:scene3d>
              <a:camera prst="orthographicFront"/>
              <a:lightRig rig="threePt" dir="t"/>
            </a:scene3d>
            <a:sp3d extrusionH="76200">
              <a:bevelT/>
              <a:extrusionClr>
                <a:srgbClr val="FF990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1" name="Oval 13"/>
            <p:cNvSpPr>
              <a:spLocks noChangeArrowheads="1"/>
            </p:cNvSpPr>
            <p:nvPr/>
          </p:nvSpPr>
          <p:spPr bwMode="auto">
            <a:xfrm>
              <a:off x="773" y="2150"/>
              <a:ext cx="128" cy="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12326" name="Group 38"/>
          <p:cNvGrpSpPr>
            <a:grpSpLocks/>
          </p:cNvGrpSpPr>
          <p:nvPr/>
        </p:nvGrpSpPr>
        <p:grpSpPr bwMode="auto">
          <a:xfrm>
            <a:off x="1049339" y="3625850"/>
            <a:ext cx="603252" cy="739254"/>
            <a:chOff x="661" y="2284"/>
            <a:chExt cx="380" cy="503"/>
          </a:xfrm>
        </p:grpSpPr>
        <p:sp>
          <p:nvSpPr>
            <p:cNvPr id="12305" name="Line 17"/>
            <p:cNvSpPr>
              <a:spLocks noChangeShapeType="1"/>
            </p:cNvSpPr>
            <p:nvPr/>
          </p:nvSpPr>
          <p:spPr bwMode="auto">
            <a:xfrm>
              <a:off x="837" y="2284"/>
              <a:ext cx="0" cy="401"/>
            </a:xfrm>
            <a:prstGeom prst="line">
              <a:avLst/>
            </a:prstGeom>
            <a:noFill/>
            <a:ln w="38100">
              <a:solidFill>
                <a:srgbClr val="0000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308" name="Line 20"/>
            <p:cNvSpPr>
              <a:spLocks noChangeShapeType="1"/>
            </p:cNvSpPr>
            <p:nvPr/>
          </p:nvSpPr>
          <p:spPr bwMode="auto">
            <a:xfrm>
              <a:off x="837" y="2284"/>
              <a:ext cx="0" cy="26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12313" name="Object 25"/>
            <p:cNvGraphicFramePr>
              <a:graphicFrameLocks noChangeAspect="1"/>
            </p:cNvGraphicFramePr>
            <p:nvPr>
              <p:extLst>
                <p:ext uri="{D42A27DB-BD31-4B8C-83A1-F6EECF244321}">
                  <p14:modId xmlns:p14="http://schemas.microsoft.com/office/powerpoint/2010/main" val="149513710"/>
                </p:ext>
              </p:extLst>
            </p:nvPr>
          </p:nvGraphicFramePr>
          <p:xfrm>
            <a:off x="661" y="2583"/>
            <a:ext cx="170" cy="204"/>
          </p:xfrm>
          <a:graphic>
            <a:graphicData uri="http://schemas.openxmlformats.org/presentationml/2006/ole">
              <mc:AlternateContent xmlns:mc="http://schemas.openxmlformats.org/markup-compatibility/2006">
                <mc:Choice xmlns:v="urn:schemas-microsoft-com:vml" Requires="v">
                  <p:oleObj spid="_x0000_s8819" name="Εξίσωση" r:id="rId5" imgW="164880" imgH="190440" progId="Equation.3">
                    <p:embed/>
                  </p:oleObj>
                </mc:Choice>
                <mc:Fallback>
                  <p:oleObj name="Εξίσωση" r:id="rId5" imgW="164880" imgH="190440" progId="Equation.3">
                    <p:embed/>
                    <p:pic>
                      <p:nvPicPr>
                        <p:cNvPr id="0" name=""/>
                        <p:cNvPicPr>
                          <a:picLocks noChangeAspect="1" noChangeArrowheads="1"/>
                        </p:cNvPicPr>
                        <p:nvPr/>
                      </p:nvPicPr>
                      <p:blipFill>
                        <a:blip r:embed="rId6"/>
                        <a:srcRect/>
                        <a:stretch>
                          <a:fillRect/>
                        </a:stretch>
                      </p:blipFill>
                      <p:spPr bwMode="auto">
                        <a:xfrm>
                          <a:off x="661" y="2583"/>
                          <a:ext cx="170" cy="204"/>
                        </a:xfrm>
                        <a:prstGeom prst="rect">
                          <a:avLst/>
                        </a:prstGeom>
                        <a:noFill/>
                        <a:ln>
                          <a:noFill/>
                        </a:ln>
                        <a:effectLst>
                          <a:outerShdw dist="35921" dir="2700000" algn="ctr" rotWithShape="0">
                            <a:srgbClr val="808080"/>
                          </a:outerShdw>
                        </a:effectLst>
                        <a:extLst/>
                      </p:spPr>
                    </p:pic>
                  </p:oleObj>
                </mc:Fallback>
              </mc:AlternateContent>
            </a:graphicData>
          </a:graphic>
        </p:graphicFrame>
        <p:graphicFrame>
          <p:nvGraphicFramePr>
            <p:cNvPr id="12315" name="Object 27"/>
            <p:cNvGraphicFramePr>
              <a:graphicFrameLocks noChangeAspect="1"/>
            </p:cNvGraphicFramePr>
            <p:nvPr>
              <p:extLst>
                <p:ext uri="{D42A27DB-BD31-4B8C-83A1-F6EECF244321}">
                  <p14:modId xmlns:p14="http://schemas.microsoft.com/office/powerpoint/2010/main" val="2828608250"/>
                </p:ext>
              </p:extLst>
            </p:nvPr>
          </p:nvGraphicFramePr>
          <p:xfrm>
            <a:off x="901" y="2284"/>
            <a:ext cx="140" cy="201"/>
          </p:xfrm>
          <a:graphic>
            <a:graphicData uri="http://schemas.openxmlformats.org/presentationml/2006/ole">
              <mc:AlternateContent xmlns:mc="http://schemas.openxmlformats.org/markup-compatibility/2006">
                <mc:Choice xmlns:v="urn:schemas-microsoft-com:vml" Requires="v">
                  <p:oleObj spid="_x0000_s8820" name="Εξίσωση" r:id="rId7" imgW="164880" imgH="228600" progId="Equation.3">
                    <p:embed/>
                  </p:oleObj>
                </mc:Choice>
                <mc:Fallback>
                  <p:oleObj name="Εξίσωση"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 y="2284"/>
                          <a:ext cx="140" cy="201"/>
                        </a:xfrm>
                        <a:prstGeom prst="rect">
                          <a:avLst/>
                        </a:prstGeom>
                        <a:noFill/>
                        <a:ln>
                          <a:noFill/>
                        </a:ln>
                        <a:effectLst>
                          <a:outerShdw dist="35921" dir="2700000" algn="ctr" rotWithShape="0">
                            <a:srgbClr val="808080"/>
                          </a:outerShdw>
                        </a:effectLst>
                        <a:extLst/>
                      </p:spPr>
                    </p:pic>
                  </p:oleObj>
                </mc:Fallback>
              </mc:AlternateContent>
            </a:graphicData>
          </a:graphic>
        </p:graphicFrame>
      </p:grpSp>
      <p:graphicFrame>
        <p:nvGraphicFramePr>
          <p:cNvPr id="12319" name="Object 31"/>
          <p:cNvGraphicFramePr>
            <a:graphicFrameLocks noChangeAspect="1"/>
          </p:cNvGraphicFramePr>
          <p:nvPr>
            <p:extLst>
              <p:ext uri="{D42A27DB-BD31-4B8C-83A1-F6EECF244321}">
                <p14:modId xmlns:p14="http://schemas.microsoft.com/office/powerpoint/2010/main" val="3130138323"/>
              </p:ext>
            </p:extLst>
          </p:nvPr>
        </p:nvGraphicFramePr>
        <p:xfrm>
          <a:off x="4148138" y="5046663"/>
          <a:ext cx="2720975" cy="768350"/>
        </p:xfrm>
        <a:graphic>
          <a:graphicData uri="http://schemas.openxmlformats.org/presentationml/2006/ole">
            <mc:AlternateContent xmlns:mc="http://schemas.openxmlformats.org/markup-compatibility/2006">
              <mc:Choice xmlns:v="urn:schemas-microsoft-com:vml" Requires="v">
                <p:oleObj spid="_x0000_s8821" name="Εξίσωση" r:id="rId9" imgW="1396800" imgH="393480" progId="Equation.3">
                  <p:embed/>
                </p:oleObj>
              </mc:Choice>
              <mc:Fallback>
                <p:oleObj name="Εξίσωση" r:id="rId9" imgW="1396800" imgH="393480" progId="Equation.3">
                  <p:embed/>
                  <p:pic>
                    <p:nvPicPr>
                      <p:cNvPr id="0" name=""/>
                      <p:cNvPicPr>
                        <a:picLocks noChangeAspect="1" noChangeArrowheads="1"/>
                      </p:cNvPicPr>
                      <p:nvPr/>
                    </p:nvPicPr>
                    <p:blipFill>
                      <a:blip r:embed="rId10"/>
                      <a:srcRect/>
                      <a:stretch>
                        <a:fillRect/>
                      </a:stretch>
                    </p:blipFill>
                    <p:spPr bwMode="auto">
                      <a:xfrm>
                        <a:off x="4148138" y="5046663"/>
                        <a:ext cx="2720975" cy="768350"/>
                      </a:xfrm>
                      <a:prstGeom prst="rect">
                        <a:avLst/>
                      </a:prstGeom>
                      <a:noFill/>
                      <a:ln>
                        <a:noFill/>
                      </a:ln>
                      <a:effectLst>
                        <a:outerShdw dist="35921" dir="2700000" algn="ctr" rotWithShape="0">
                          <a:srgbClr val="808080"/>
                        </a:outerShdw>
                      </a:effectLst>
                      <a:extLst/>
                    </p:spPr>
                  </p:pic>
                </p:oleObj>
              </mc:Fallback>
            </mc:AlternateContent>
          </a:graphicData>
        </a:graphic>
      </p:graphicFrame>
      <p:graphicFrame>
        <p:nvGraphicFramePr>
          <p:cNvPr id="12320" name="Object 32"/>
          <p:cNvGraphicFramePr>
            <a:graphicFrameLocks noChangeAspect="1"/>
          </p:cNvGraphicFramePr>
          <p:nvPr>
            <p:extLst>
              <p:ext uri="{D42A27DB-BD31-4B8C-83A1-F6EECF244321}">
                <p14:modId xmlns:p14="http://schemas.microsoft.com/office/powerpoint/2010/main" val="762156695"/>
              </p:ext>
            </p:extLst>
          </p:nvPr>
        </p:nvGraphicFramePr>
        <p:xfrm>
          <a:off x="2435225" y="3697288"/>
          <a:ext cx="4395788" cy="447675"/>
        </p:xfrm>
        <a:graphic>
          <a:graphicData uri="http://schemas.openxmlformats.org/presentationml/2006/ole">
            <mc:AlternateContent xmlns:mc="http://schemas.openxmlformats.org/markup-compatibility/2006">
              <mc:Choice xmlns:v="urn:schemas-microsoft-com:vml" Requires="v">
                <p:oleObj spid="_x0000_s8822" name="Εξίσωση" r:id="rId11" imgW="2247840" imgH="228600" progId="Equation.3">
                  <p:embed/>
                </p:oleObj>
              </mc:Choice>
              <mc:Fallback>
                <p:oleObj name="Εξίσωση" r:id="rId11" imgW="2247840" imgH="228600" progId="Equation.3">
                  <p:embed/>
                  <p:pic>
                    <p:nvPicPr>
                      <p:cNvPr id="0" name=""/>
                      <p:cNvPicPr>
                        <a:picLocks noChangeAspect="1" noChangeArrowheads="1"/>
                      </p:cNvPicPr>
                      <p:nvPr/>
                    </p:nvPicPr>
                    <p:blipFill>
                      <a:blip r:embed="rId12"/>
                      <a:srcRect/>
                      <a:stretch>
                        <a:fillRect/>
                      </a:stretch>
                    </p:blipFill>
                    <p:spPr bwMode="auto">
                      <a:xfrm>
                        <a:off x="2435225" y="3697288"/>
                        <a:ext cx="4395788" cy="447675"/>
                      </a:xfrm>
                      <a:prstGeom prst="rect">
                        <a:avLst/>
                      </a:prstGeom>
                      <a:noFill/>
                      <a:ln>
                        <a:noFill/>
                      </a:ln>
                      <a:effectLst>
                        <a:outerShdw dist="35921" dir="2700000" algn="ctr" rotWithShape="0">
                          <a:srgbClr val="808080"/>
                        </a:outerShdw>
                      </a:effectLst>
                      <a:extLst/>
                    </p:spPr>
                  </p:pic>
                </p:oleObj>
              </mc:Fallback>
            </mc:AlternateContent>
          </a:graphicData>
        </a:graphic>
      </p:graphicFrame>
      <p:graphicFrame>
        <p:nvGraphicFramePr>
          <p:cNvPr id="12321" name="Object 33"/>
          <p:cNvGraphicFramePr>
            <a:graphicFrameLocks noChangeAspect="1"/>
          </p:cNvGraphicFramePr>
          <p:nvPr>
            <p:extLst>
              <p:ext uri="{D42A27DB-BD31-4B8C-83A1-F6EECF244321}">
                <p14:modId xmlns:p14="http://schemas.microsoft.com/office/powerpoint/2010/main" val="1503751173"/>
              </p:ext>
            </p:extLst>
          </p:nvPr>
        </p:nvGraphicFramePr>
        <p:xfrm>
          <a:off x="6872201" y="3704499"/>
          <a:ext cx="1784104" cy="432048"/>
        </p:xfrm>
        <a:graphic>
          <a:graphicData uri="http://schemas.openxmlformats.org/presentationml/2006/ole">
            <mc:AlternateContent xmlns:mc="http://schemas.openxmlformats.org/markup-compatibility/2006">
              <mc:Choice xmlns:v="urn:schemas-microsoft-com:vml" Requires="v">
                <p:oleObj spid="_x0000_s8823" name="Εξίσωση" r:id="rId13" imgW="888840" imgH="215640" progId="Equation.3">
                  <p:embed/>
                </p:oleObj>
              </mc:Choice>
              <mc:Fallback>
                <p:oleObj name="Εξίσωση" r:id="rId13" imgW="88884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2201" y="3704499"/>
                        <a:ext cx="1784104" cy="432048"/>
                      </a:xfrm>
                      <a:prstGeom prst="rect">
                        <a:avLst/>
                      </a:prstGeom>
                      <a:noFill/>
                      <a:ln>
                        <a:noFill/>
                      </a:ln>
                      <a:effectLst>
                        <a:outerShdw dist="35921" dir="2700000" algn="ctr" rotWithShape="0">
                          <a:srgbClr val="808080"/>
                        </a:outerShdw>
                      </a:effectLst>
                      <a:extLst/>
                    </p:spPr>
                  </p:pic>
                </p:oleObj>
              </mc:Fallback>
            </mc:AlternateContent>
          </a:graphicData>
        </a:graphic>
      </p:graphicFrame>
      <p:grpSp>
        <p:nvGrpSpPr>
          <p:cNvPr id="3" name="Ομάδα 2"/>
          <p:cNvGrpSpPr/>
          <p:nvPr/>
        </p:nvGrpSpPr>
        <p:grpSpPr>
          <a:xfrm>
            <a:off x="2534235" y="166066"/>
            <a:ext cx="6259834" cy="830997"/>
            <a:chOff x="2560638" y="332656"/>
            <a:chExt cx="6259834" cy="830997"/>
          </a:xfrm>
        </p:grpSpPr>
        <p:sp>
          <p:nvSpPr>
            <p:cNvPr id="2" name="TextBox 1"/>
            <p:cNvSpPr txBox="1"/>
            <p:nvPr/>
          </p:nvSpPr>
          <p:spPr>
            <a:xfrm>
              <a:off x="2560638" y="332656"/>
              <a:ext cx="6259834" cy="830997"/>
            </a:xfrm>
            <a:prstGeom prst="rect">
              <a:avLst/>
            </a:prstGeom>
            <a:noFill/>
          </p:spPr>
          <p:txBody>
            <a:bodyPr wrap="square" rtlCol="0">
              <a:spAutoFit/>
            </a:bodyPr>
            <a:lstStyle/>
            <a:p>
              <a:pPr algn="just"/>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Σώμα βάρους   εκτοξεύεται κατακόρυφα προς τα πάνω με αρχική ταχύτητα    .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38" name="Object 25"/>
            <p:cNvGraphicFramePr>
              <a:graphicFrameLocks noChangeAspect="1"/>
            </p:cNvGraphicFramePr>
            <p:nvPr>
              <p:extLst>
                <p:ext uri="{D42A27DB-BD31-4B8C-83A1-F6EECF244321}">
                  <p14:modId xmlns:p14="http://schemas.microsoft.com/office/powerpoint/2010/main" val="1442000399"/>
                </p:ext>
              </p:extLst>
            </p:nvPr>
          </p:nvGraphicFramePr>
          <p:xfrm>
            <a:off x="4788024" y="360804"/>
            <a:ext cx="323850" cy="387350"/>
          </p:xfrm>
          <a:graphic>
            <a:graphicData uri="http://schemas.openxmlformats.org/presentationml/2006/ole">
              <mc:AlternateContent xmlns:mc="http://schemas.openxmlformats.org/markup-compatibility/2006">
                <mc:Choice xmlns:v="urn:schemas-microsoft-com:vml" Requires="v">
                  <p:oleObj spid="_x0000_s8824" name="Εξίσωση" r:id="rId15" imgW="164880" imgH="190440" progId="Equation.3">
                    <p:embed/>
                  </p:oleObj>
                </mc:Choice>
                <mc:Fallback>
                  <p:oleObj name="Εξίσωση" r:id="rId15" imgW="164880" imgH="1904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024" y="360804"/>
                          <a:ext cx="323850" cy="387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10"/>
            <p:cNvGraphicFramePr>
              <a:graphicFrameLocks noChangeAspect="1"/>
            </p:cNvGraphicFramePr>
            <p:nvPr>
              <p:extLst>
                <p:ext uri="{D42A27DB-BD31-4B8C-83A1-F6EECF244321}">
                  <p14:modId xmlns:p14="http://schemas.microsoft.com/office/powerpoint/2010/main" val="3320664846"/>
                </p:ext>
              </p:extLst>
            </p:nvPr>
          </p:nvGraphicFramePr>
          <p:xfrm>
            <a:off x="7668344" y="710309"/>
            <a:ext cx="346075" cy="431800"/>
          </p:xfrm>
          <a:graphic>
            <a:graphicData uri="http://schemas.openxmlformats.org/presentationml/2006/ole">
              <mc:AlternateContent xmlns:mc="http://schemas.openxmlformats.org/markup-compatibility/2006">
                <mc:Choice xmlns:v="urn:schemas-microsoft-com:vml" Requires="v">
                  <p:oleObj spid="_x0000_s8825" name="Εξίσωση" r:id="rId17" imgW="190440" imgH="228600" progId="Equation.3">
                    <p:embed/>
                  </p:oleObj>
                </mc:Choice>
                <mc:Fallback>
                  <p:oleObj name="Εξίσωση" r:id="rId17" imgW="1904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710309"/>
                          <a:ext cx="346075"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 name="TextBox 3"/>
          <p:cNvSpPr txBox="1"/>
          <p:nvPr/>
        </p:nvSpPr>
        <p:spPr>
          <a:xfrm>
            <a:off x="2579840" y="1171912"/>
            <a:ext cx="6168624" cy="1938992"/>
          </a:xfrm>
          <a:prstGeom prst="rect">
            <a:avLst/>
          </a:prstGeom>
          <a:noFill/>
        </p:spPr>
        <p:txBody>
          <a:bodyPr wrap="square" rtlCol="0">
            <a:spAutoFit/>
          </a:bodyPr>
          <a:lstStyle/>
          <a:p>
            <a:pPr algn="just"/>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Η μοναδική δύναμη που δρα στο σώμα σε όλη τη διάρκεια της κίνησής του προς τα πάνω είναι το ....... του, που έχει κατεύθυνση ........... της κίνησης. </a:t>
            </a:r>
          </a:p>
          <a:p>
            <a:pPr algn="just"/>
            <a:r>
              <a:rPr lang="el-GR" sz="2000" b="1" dirty="0" smtClean="0">
                <a:latin typeface="Comic Sans MS" panose="030F0702030302020204" pitchFamily="66" charset="0"/>
              </a:rPr>
              <a:t>Συνεπώς, η κίνηση του σώματος είναι   ευθύγραμμη ......... .................. .  </a:t>
            </a:r>
            <a:endParaRPr lang="el-GR" sz="2000" b="1" dirty="0">
              <a:latin typeface="Comic Sans MS" panose="030F0702030302020204" pitchFamily="66" charset="0"/>
            </a:endParaRPr>
          </a:p>
        </p:txBody>
      </p:sp>
      <p:sp>
        <p:nvSpPr>
          <p:cNvPr id="5" name="TextBox 4"/>
          <p:cNvSpPr txBox="1"/>
          <p:nvPr/>
        </p:nvSpPr>
        <p:spPr>
          <a:xfrm>
            <a:off x="2579840" y="1714500"/>
            <a:ext cx="90010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βάρος</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6905939" y="1739840"/>
            <a:ext cx="1224136"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αντίθετη</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nvGrpSpPr>
          <p:cNvPr id="11" name="Ομάδα 10"/>
          <p:cNvGrpSpPr/>
          <p:nvPr/>
        </p:nvGrpSpPr>
        <p:grpSpPr>
          <a:xfrm>
            <a:off x="210957" y="723900"/>
            <a:ext cx="2433819" cy="2901950"/>
            <a:chOff x="210957" y="723900"/>
            <a:chExt cx="2433819" cy="2901950"/>
          </a:xfrm>
        </p:grpSpPr>
        <p:grpSp>
          <p:nvGrpSpPr>
            <p:cNvPr id="12328" name="Group 40"/>
            <p:cNvGrpSpPr>
              <a:grpSpLocks/>
            </p:cNvGrpSpPr>
            <p:nvPr/>
          </p:nvGrpSpPr>
          <p:grpSpPr bwMode="auto">
            <a:xfrm>
              <a:off x="1012825" y="723900"/>
              <a:ext cx="1631951" cy="2901950"/>
              <a:chOff x="638" y="456"/>
              <a:chExt cx="1028" cy="1828"/>
            </a:xfrm>
          </p:grpSpPr>
          <p:sp>
            <p:nvSpPr>
              <p:cNvPr id="12295" name="Line 7"/>
              <p:cNvSpPr>
                <a:spLocks noChangeShapeType="1"/>
              </p:cNvSpPr>
              <p:nvPr/>
            </p:nvSpPr>
            <p:spPr bwMode="auto">
              <a:xfrm flipV="1">
                <a:off x="1417" y="1547"/>
                <a:ext cx="0" cy="737"/>
              </a:xfrm>
              <a:prstGeom prst="line">
                <a:avLst/>
              </a:prstGeom>
              <a:noFill/>
              <a:ln w="9525">
                <a:solidFill>
                  <a:schemeClr val="tx1"/>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296" name="Line 8"/>
              <p:cNvSpPr>
                <a:spLocks noChangeShapeType="1"/>
              </p:cNvSpPr>
              <p:nvPr/>
            </p:nvSpPr>
            <p:spPr bwMode="auto">
              <a:xfrm flipV="1">
                <a:off x="1417" y="545"/>
                <a:ext cx="0" cy="708"/>
              </a:xfrm>
              <a:prstGeom prst="line">
                <a:avLst/>
              </a:prstGeom>
              <a:noFill/>
              <a:ln w="9525">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297" name="Text Box 9"/>
              <p:cNvSpPr txBox="1">
                <a:spLocks noChangeArrowheads="1"/>
              </p:cNvSpPr>
              <p:nvPr/>
            </p:nvSpPr>
            <p:spPr bwMode="auto">
              <a:xfrm>
                <a:off x="1168" y="1253"/>
                <a:ext cx="498" cy="25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l-GR" sz="2000" b="1" i="1" dirty="0" err="1" smtClean="0">
                    <a:latin typeface="Comic Sans MS" pitchFamily="66" charset="0"/>
                  </a:rPr>
                  <a:t>h</a:t>
                </a:r>
                <a:r>
                  <a:rPr lang="en-US" altLang="el-GR" sz="2000" b="1" i="1" baseline="-25000" dirty="0" err="1" smtClean="0">
                    <a:latin typeface="Comic Sans MS" pitchFamily="66" charset="0"/>
                  </a:rPr>
                  <a:t>max</a:t>
                </a:r>
                <a:endParaRPr lang="el-GR" altLang="el-GR" sz="2000" b="1" i="1" dirty="0">
                  <a:latin typeface="Comic Sans MS" pitchFamily="66" charset="0"/>
                </a:endParaRPr>
              </a:p>
            </p:txBody>
          </p:sp>
          <p:sp>
            <p:nvSpPr>
              <p:cNvPr id="12302" name="Oval 14"/>
              <p:cNvSpPr>
                <a:spLocks noChangeArrowheads="1"/>
              </p:cNvSpPr>
              <p:nvPr/>
            </p:nvSpPr>
            <p:spPr bwMode="auto">
              <a:xfrm>
                <a:off x="773" y="545"/>
                <a:ext cx="128" cy="134"/>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2303" name="Text Box 15"/>
              <p:cNvSpPr txBox="1">
                <a:spLocks noChangeArrowheads="1"/>
              </p:cNvSpPr>
              <p:nvPr/>
            </p:nvSpPr>
            <p:spPr bwMode="auto">
              <a:xfrm>
                <a:off x="923" y="456"/>
                <a:ext cx="383" cy="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l-GR" altLang="el-GR" sz="1600" i="1" dirty="0">
                    <a:solidFill>
                      <a:srgbClr val="006600"/>
                    </a:solidFill>
                    <a:effectLst>
                      <a:outerShdw blurRad="38100" dist="38100" dir="2700000" algn="tl">
                        <a:srgbClr val="000000"/>
                      </a:outerShdw>
                    </a:effectLst>
                    <a:latin typeface="Comic Sans MS" pitchFamily="66" charset="0"/>
                  </a:rPr>
                  <a:t>υ</a:t>
                </a:r>
                <a:r>
                  <a:rPr lang="en-US" altLang="el-GR" sz="1600" i="1" dirty="0">
                    <a:solidFill>
                      <a:srgbClr val="006600"/>
                    </a:solidFill>
                    <a:effectLst>
                      <a:outerShdw blurRad="38100" dist="38100" dir="2700000" algn="tl">
                        <a:srgbClr val="000000"/>
                      </a:outerShdw>
                    </a:effectLst>
                    <a:latin typeface="Comic Sans MS" pitchFamily="66" charset="0"/>
                  </a:rPr>
                  <a:t> </a:t>
                </a:r>
                <a:r>
                  <a:rPr lang="el-GR" altLang="el-GR" sz="1600" dirty="0">
                    <a:solidFill>
                      <a:srgbClr val="006600"/>
                    </a:solidFill>
                    <a:effectLst>
                      <a:outerShdw blurRad="38100" dist="38100" dir="2700000" algn="tl">
                        <a:srgbClr val="000000"/>
                      </a:outerShdw>
                    </a:effectLst>
                    <a:latin typeface="Comic Sans MS" pitchFamily="66" charset="0"/>
                  </a:rPr>
                  <a:t>=0</a:t>
                </a:r>
              </a:p>
            </p:txBody>
          </p:sp>
          <p:sp>
            <p:nvSpPr>
              <p:cNvPr id="12306" name="Line 18"/>
              <p:cNvSpPr>
                <a:spLocks noChangeShapeType="1"/>
              </p:cNvSpPr>
              <p:nvPr/>
            </p:nvSpPr>
            <p:spPr bwMode="auto">
              <a:xfrm>
                <a:off x="837" y="678"/>
                <a:ext cx="0" cy="402"/>
              </a:xfrm>
              <a:prstGeom prst="line">
                <a:avLst/>
              </a:prstGeom>
              <a:noFill/>
              <a:ln w="38100">
                <a:solidFill>
                  <a:srgbClr val="0000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309" name="Line 21"/>
              <p:cNvSpPr>
                <a:spLocks noChangeShapeType="1"/>
              </p:cNvSpPr>
              <p:nvPr/>
            </p:nvSpPr>
            <p:spPr bwMode="auto">
              <a:xfrm>
                <a:off x="837" y="678"/>
                <a:ext cx="0" cy="26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12311" name="Object 23"/>
              <p:cNvGraphicFramePr>
                <a:graphicFrameLocks noChangeAspect="1"/>
              </p:cNvGraphicFramePr>
              <p:nvPr>
                <p:extLst>
                  <p:ext uri="{D42A27DB-BD31-4B8C-83A1-F6EECF244321}">
                    <p14:modId xmlns:p14="http://schemas.microsoft.com/office/powerpoint/2010/main" val="3056668179"/>
                  </p:ext>
                </p:extLst>
              </p:nvPr>
            </p:nvGraphicFramePr>
            <p:xfrm>
              <a:off x="638" y="935"/>
              <a:ext cx="135" cy="161"/>
            </p:xfrm>
            <a:graphic>
              <a:graphicData uri="http://schemas.openxmlformats.org/presentationml/2006/ole">
                <mc:AlternateContent xmlns:mc="http://schemas.openxmlformats.org/markup-compatibility/2006">
                  <mc:Choice xmlns:v="urn:schemas-microsoft-com:vml" Requires="v">
                    <p:oleObj spid="_x0000_s8826" name="Εξίσωση" r:id="rId18" imgW="164880" imgH="190440" progId="Equation.3">
                      <p:embed/>
                    </p:oleObj>
                  </mc:Choice>
                  <mc:Fallback>
                    <p:oleObj name="Εξίσωση" r:id="rId18" imgW="164880" imgH="190440" progId="Equation.3">
                      <p:embed/>
                      <p:pic>
                        <p:nvPicPr>
                          <p:cNvPr id="0" name=""/>
                          <p:cNvPicPr>
                            <a:picLocks noChangeAspect="1" noChangeArrowheads="1"/>
                          </p:cNvPicPr>
                          <p:nvPr/>
                        </p:nvPicPr>
                        <p:blipFill>
                          <a:blip r:embed="rId19"/>
                          <a:srcRect/>
                          <a:stretch>
                            <a:fillRect/>
                          </a:stretch>
                        </p:blipFill>
                        <p:spPr bwMode="auto">
                          <a:xfrm>
                            <a:off x="638" y="935"/>
                            <a:ext cx="135" cy="161"/>
                          </a:xfrm>
                          <a:prstGeom prst="rect">
                            <a:avLst/>
                          </a:prstGeom>
                          <a:noFill/>
                          <a:ln>
                            <a:noFill/>
                          </a:ln>
                          <a:effectLst>
                            <a:outerShdw dist="35921" dir="2700000" algn="ctr" rotWithShape="0">
                              <a:srgbClr val="808080"/>
                            </a:outerShdw>
                          </a:effectLst>
                          <a:extLst/>
                        </p:spPr>
                      </p:pic>
                    </p:oleObj>
                  </mc:Fallback>
                </mc:AlternateContent>
              </a:graphicData>
            </a:graphic>
          </p:graphicFrame>
          <p:graphicFrame>
            <p:nvGraphicFramePr>
              <p:cNvPr id="12316" name="Object 28"/>
              <p:cNvGraphicFramePr>
                <a:graphicFrameLocks noChangeAspect="1"/>
              </p:cNvGraphicFramePr>
              <p:nvPr>
                <p:extLst>
                  <p:ext uri="{D42A27DB-BD31-4B8C-83A1-F6EECF244321}">
                    <p14:modId xmlns:p14="http://schemas.microsoft.com/office/powerpoint/2010/main" val="4272530153"/>
                  </p:ext>
                </p:extLst>
              </p:nvPr>
            </p:nvGraphicFramePr>
            <p:xfrm>
              <a:off x="863" y="678"/>
              <a:ext cx="141" cy="201"/>
            </p:xfrm>
            <a:graphic>
              <a:graphicData uri="http://schemas.openxmlformats.org/presentationml/2006/ole">
                <mc:AlternateContent xmlns:mc="http://schemas.openxmlformats.org/markup-compatibility/2006">
                  <mc:Choice xmlns:v="urn:schemas-microsoft-com:vml" Requires="v">
                    <p:oleObj spid="_x0000_s8827" name="Εξίσωση" r:id="rId20" imgW="164880" imgH="228600" progId="Equation.3">
                      <p:embed/>
                    </p:oleObj>
                  </mc:Choice>
                  <mc:Fallback>
                    <p:oleObj name="Εξίσωση" r:id="rId20" imgW="16488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3" y="678"/>
                            <a:ext cx="141" cy="201"/>
                          </a:xfrm>
                          <a:prstGeom prst="rect">
                            <a:avLst/>
                          </a:prstGeom>
                          <a:noFill/>
                          <a:ln>
                            <a:noFill/>
                          </a:ln>
                          <a:effectLst>
                            <a:outerShdw dist="35921" dir="2700000" algn="ctr" rotWithShape="0">
                              <a:srgbClr val="808080"/>
                            </a:outerShdw>
                          </a:effectLst>
                          <a:extLst/>
                        </p:spPr>
                      </p:pic>
                    </p:oleObj>
                  </mc:Fallback>
                </mc:AlternateContent>
              </a:graphicData>
            </a:graphic>
          </p:graphicFrame>
        </p:grpSp>
        <p:sp>
          <p:nvSpPr>
            <p:cNvPr id="7" name="TextBox 6"/>
            <p:cNvSpPr txBox="1"/>
            <p:nvPr/>
          </p:nvSpPr>
          <p:spPr>
            <a:xfrm>
              <a:off x="210957" y="816303"/>
              <a:ext cx="1152128" cy="261610"/>
            </a:xfrm>
            <a:prstGeom prst="rect">
              <a:avLst/>
            </a:prstGeom>
            <a:noFill/>
          </p:spPr>
          <p:txBody>
            <a:bodyPr wrap="square" rtlCol="0">
              <a:spAutoFit/>
            </a:bodyPr>
            <a:lstStyle/>
            <a:p>
              <a:r>
                <a:rPr lang="el-GR" sz="1100" dirty="0" smtClean="0">
                  <a:latin typeface="Comic Sans MS" panose="030F0702030302020204" pitchFamily="66" charset="0"/>
                </a:rPr>
                <a:t>ανώτερη  θέση </a:t>
              </a:r>
              <a:endParaRPr lang="el-GR" sz="1100" dirty="0">
                <a:latin typeface="Comic Sans MS" panose="030F0702030302020204" pitchFamily="66" charset="0"/>
              </a:endParaRPr>
            </a:p>
          </p:txBody>
        </p:sp>
      </p:grpSp>
      <p:grpSp>
        <p:nvGrpSpPr>
          <p:cNvPr id="10" name="Ομάδα 9"/>
          <p:cNvGrpSpPr/>
          <p:nvPr/>
        </p:nvGrpSpPr>
        <p:grpSpPr>
          <a:xfrm>
            <a:off x="4211960" y="2618491"/>
            <a:ext cx="3168352" cy="422366"/>
            <a:chOff x="4139952" y="2363757"/>
            <a:chExt cx="3168352" cy="422366"/>
          </a:xfrm>
        </p:grpSpPr>
        <p:sp>
          <p:nvSpPr>
            <p:cNvPr id="8" name="TextBox 7"/>
            <p:cNvSpPr txBox="1"/>
            <p:nvPr/>
          </p:nvSpPr>
          <p:spPr>
            <a:xfrm>
              <a:off x="4139952" y="2363757"/>
              <a:ext cx="936104"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ομαλά</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9" name="TextBox 8"/>
            <p:cNvSpPr txBox="1"/>
            <p:nvPr/>
          </p:nvSpPr>
          <p:spPr>
            <a:xfrm>
              <a:off x="5220072" y="2386013"/>
              <a:ext cx="2088232"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επιβραδυνόμενη</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12" name="TextBox 11"/>
          <p:cNvSpPr txBox="1"/>
          <p:nvPr/>
        </p:nvSpPr>
        <p:spPr>
          <a:xfrm>
            <a:off x="2738264" y="3225742"/>
            <a:ext cx="3993976" cy="400110"/>
          </a:xfrm>
          <a:prstGeom prst="rect">
            <a:avLst/>
          </a:prstGeom>
          <a:noFill/>
        </p:spPr>
        <p:txBody>
          <a:bodyPr wrap="square" rtlCol="0">
            <a:spAutoFit/>
          </a:bodyPr>
          <a:lstStyle/>
          <a:p>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Στην ανώτερη θέση θα έχουμε</a:t>
            </a:r>
            <a:r>
              <a:rPr lang="en-US"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4735252" y="4365104"/>
            <a:ext cx="3293132" cy="584775"/>
          </a:xfrm>
          <a:prstGeom prst="rect">
            <a:avLst/>
          </a:prstGeom>
          <a:noFill/>
        </p:spPr>
        <p:txBody>
          <a:bodyPr wrap="square" rtlCol="0">
            <a:spAutoFit/>
          </a:bodyPr>
          <a:lstStyle/>
          <a:p>
            <a:r>
              <a:rPr lang="el-GR" sz="1600" dirty="0" smtClean="0">
                <a:latin typeface="Comic Sans MS" panose="030F0702030302020204" pitchFamily="66" charset="0"/>
              </a:rPr>
              <a:t>(χρόνος που χρειάζεται το σώμα για να φτάσει στην ανώτερη θέση)</a:t>
            </a:r>
            <a:endParaRPr lang="el-GR" sz="1600" dirty="0">
              <a:latin typeface="Comic Sans MS" panose="030F0702030302020204" pitchFamily="66" charset="0"/>
            </a:endParaRPr>
          </a:p>
        </p:txBody>
      </p:sp>
      <p:sp>
        <p:nvSpPr>
          <p:cNvPr id="14" name="TextBox 13"/>
          <p:cNvSpPr txBox="1"/>
          <p:nvPr/>
        </p:nvSpPr>
        <p:spPr>
          <a:xfrm>
            <a:off x="377280" y="5229200"/>
            <a:ext cx="3744416" cy="400110"/>
          </a:xfrm>
          <a:prstGeom prst="rect">
            <a:avLst/>
          </a:prstGeom>
          <a:noFill/>
        </p:spPr>
        <p:txBody>
          <a:bodyPr wrap="square" rtlCol="0">
            <a:spAutoFit/>
          </a:bodyPr>
          <a:lstStyle/>
          <a:p>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μέγιστου ύψους</a:t>
            </a:r>
            <a:r>
              <a:rPr lang="en-US"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2802322" y="4215196"/>
                <a:ext cx="1877690" cy="79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a:rPr>
                          </m:ctrlPr>
                        </m:sSubPr>
                        <m:e>
                          <m:r>
                            <a:rPr lang="en-US" sz="2400" b="1" i="1" smtClean="0">
                              <a:solidFill>
                                <a:srgbClr val="FF0000"/>
                              </a:solidFill>
                              <a:effectLst>
                                <a:outerShdw blurRad="38100" dist="38100" dir="2700000" algn="tl">
                                  <a:srgbClr val="000000">
                                    <a:alpha val="43137"/>
                                  </a:srgbClr>
                                </a:outerShdw>
                              </a:effectLst>
                              <a:latin typeface="Cambria Math"/>
                            </a:rPr>
                            <m:t>𝒕</m:t>
                          </m:r>
                        </m:e>
                        <m:sub>
                          <m:r>
                            <a:rPr lang="en-US" sz="2400" b="1" i="1" smtClean="0">
                              <a:solidFill>
                                <a:srgbClr val="FF0000"/>
                              </a:solidFill>
                              <a:effectLst>
                                <a:outerShdw blurRad="38100" dist="38100" dir="2700000" algn="tl">
                                  <a:srgbClr val="000000">
                                    <a:alpha val="43137"/>
                                  </a:srgbClr>
                                </a:outerShdw>
                              </a:effectLst>
                              <a:latin typeface="Cambria Math"/>
                            </a:rPr>
                            <m:t>𝒔𝒕𝒐𝒑</m:t>
                          </m:r>
                        </m:sub>
                      </m:sSub>
                      <m:r>
                        <a:rPr lang="en-US" sz="2400" b="1" i="1" smtClean="0">
                          <a:solidFill>
                            <a:srgbClr val="FF0000"/>
                          </a:solidFill>
                          <a:effectLst>
                            <a:outerShdw blurRad="38100" dist="38100" dir="2700000" algn="tl">
                              <a:srgbClr val="000000">
                                <a:alpha val="43137"/>
                              </a:srgbClr>
                            </a:outerShdw>
                          </a:effectLst>
                          <a:latin typeface="Cambria Math"/>
                        </a:rPr>
                        <m:t>=</m:t>
                      </m:r>
                      <m:f>
                        <m:fPr>
                          <m:ctrlPr>
                            <a:rPr lang="en-US" sz="2400" b="1" i="1" smtClean="0">
                              <a:solidFill>
                                <a:srgbClr val="FF0000"/>
                              </a:solidFill>
                              <a:effectLst>
                                <a:outerShdw blurRad="38100" dist="38100" dir="2700000" algn="tl">
                                  <a:srgbClr val="000000">
                                    <a:alpha val="43137"/>
                                  </a:srgbClr>
                                </a:outerShdw>
                              </a:effectLst>
                              <a:latin typeface="Cambria Math"/>
                            </a:rPr>
                          </m:ctrlPr>
                        </m:fPr>
                        <m:num>
                          <m:sSub>
                            <m:sSubPr>
                              <m:ctrlPr>
                                <a:rPr lang="en-US" sz="2400" b="1" i="1" smtClean="0">
                                  <a:solidFill>
                                    <a:srgbClr val="FF0000"/>
                                  </a:solidFill>
                                  <a:effectLst>
                                    <a:outerShdw blurRad="38100" dist="38100" dir="2700000" algn="tl">
                                      <a:srgbClr val="000000">
                                        <a:alpha val="43137"/>
                                      </a:srgbClr>
                                    </a:outerShdw>
                                  </a:effectLst>
                                  <a:latin typeface="Cambria Math"/>
                                </a:rPr>
                              </m:ctrlPr>
                            </m:sSubPr>
                            <m:e>
                              <m:r>
                                <a:rPr lang="el-GR" sz="2400" b="1" i="1" smtClean="0">
                                  <a:solidFill>
                                    <a:srgbClr val="FF0000"/>
                                  </a:solidFill>
                                  <a:effectLst>
                                    <a:outerShdw blurRad="38100" dist="38100" dir="2700000" algn="tl">
                                      <a:srgbClr val="000000">
                                        <a:alpha val="43137"/>
                                      </a:srgbClr>
                                    </a:outerShdw>
                                  </a:effectLst>
                                  <a:latin typeface="Cambria Math"/>
                                </a:rPr>
                                <m:t>𝝊</m:t>
                              </m:r>
                            </m:e>
                            <m:sub>
                              <m:r>
                                <a:rPr lang="el-GR" sz="2400" b="1" i="1" smtClean="0">
                                  <a:solidFill>
                                    <a:srgbClr val="FF0000"/>
                                  </a:solidFill>
                                  <a:effectLst>
                                    <a:outerShdw blurRad="38100" dist="38100" dir="2700000" algn="tl">
                                      <a:srgbClr val="000000">
                                        <a:alpha val="43137"/>
                                      </a:srgbClr>
                                    </a:outerShdw>
                                  </a:effectLst>
                                  <a:latin typeface="Cambria Math"/>
                                </a:rPr>
                                <m:t>𝟎</m:t>
                              </m:r>
                            </m:sub>
                          </m:sSub>
                        </m:num>
                        <m:den>
                          <m:r>
                            <a:rPr lang="en-US" sz="2400" b="1" i="1" smtClean="0">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802322" y="4215196"/>
                <a:ext cx="1877690" cy="794898"/>
              </a:xfrm>
              <a:prstGeom prst="rect">
                <a:avLst/>
              </a:prstGeom>
              <a:blipFill rotWithShape="1">
                <a:blip r:embed="rId2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904046" y="4949879"/>
                <a:ext cx="1785361" cy="907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a:rPr>
                          </m:ctrlPr>
                        </m:sSubPr>
                        <m:e>
                          <m:r>
                            <a:rPr lang="en-US" sz="2400" b="1" i="1" smtClean="0">
                              <a:solidFill>
                                <a:srgbClr val="FF0000"/>
                              </a:solidFill>
                              <a:effectLst>
                                <a:outerShdw blurRad="38100" dist="38100" dir="2700000" algn="tl">
                                  <a:srgbClr val="000000">
                                    <a:alpha val="43137"/>
                                  </a:srgbClr>
                                </a:outerShdw>
                              </a:effectLst>
                              <a:latin typeface="Cambria Math"/>
                            </a:rPr>
                            <m:t>𝒉</m:t>
                          </m:r>
                        </m:e>
                        <m:sub>
                          <m:r>
                            <a:rPr lang="en-US" sz="2400" b="1" i="1" smtClean="0">
                              <a:solidFill>
                                <a:srgbClr val="FF0000"/>
                              </a:solidFill>
                              <a:effectLst>
                                <a:outerShdw blurRad="38100" dist="38100" dir="2700000" algn="tl">
                                  <a:srgbClr val="000000">
                                    <a:alpha val="43137"/>
                                  </a:srgbClr>
                                </a:outerShdw>
                              </a:effectLst>
                              <a:latin typeface="Cambria Math"/>
                            </a:rPr>
                            <m:t>𝒎𝒂𝒙</m:t>
                          </m:r>
                        </m:sub>
                      </m:sSub>
                      <m:r>
                        <a:rPr lang="en-US" sz="2400" b="1" i="1" smtClean="0">
                          <a:solidFill>
                            <a:srgbClr val="FF0000"/>
                          </a:solidFill>
                          <a:effectLst>
                            <a:outerShdw blurRad="38100" dist="38100" dir="2700000" algn="tl">
                              <a:srgbClr val="000000">
                                <a:alpha val="43137"/>
                              </a:srgbClr>
                            </a:outerShdw>
                          </a:effectLst>
                          <a:latin typeface="Cambria Math"/>
                        </a:rPr>
                        <m:t>=</m:t>
                      </m:r>
                      <m:f>
                        <m:fPr>
                          <m:ctrlPr>
                            <a:rPr lang="en-US" sz="2400" b="1" i="1" smtClean="0">
                              <a:solidFill>
                                <a:srgbClr val="FF0000"/>
                              </a:solidFill>
                              <a:effectLst>
                                <a:outerShdw blurRad="38100" dist="38100" dir="2700000" algn="tl">
                                  <a:srgbClr val="000000">
                                    <a:alpha val="43137"/>
                                  </a:srgbClr>
                                </a:outerShdw>
                              </a:effectLst>
                              <a:latin typeface="Cambria Math"/>
                            </a:rPr>
                          </m:ctrlPr>
                        </m:fPr>
                        <m:num>
                          <m:sSubSup>
                            <m:sSubSupPr>
                              <m:ctrlPr>
                                <a:rPr lang="en-US" sz="2400" b="1" i="1" smtClean="0">
                                  <a:solidFill>
                                    <a:srgbClr val="FF0000"/>
                                  </a:solidFill>
                                  <a:effectLst>
                                    <a:outerShdw blurRad="38100" dist="38100" dir="2700000" algn="tl">
                                      <a:srgbClr val="000000">
                                        <a:alpha val="43137"/>
                                      </a:srgbClr>
                                    </a:outerShdw>
                                  </a:effectLst>
                                  <a:latin typeface="Cambria Math"/>
                                </a:rPr>
                              </m:ctrlPr>
                            </m:sSubSupPr>
                            <m:e>
                              <m:r>
                                <a:rPr lang="el-GR" sz="2400" b="1" i="1" smtClean="0">
                                  <a:solidFill>
                                    <a:srgbClr val="FF0000"/>
                                  </a:solidFill>
                                  <a:effectLst>
                                    <a:outerShdw blurRad="38100" dist="38100" dir="2700000" algn="tl">
                                      <a:srgbClr val="000000">
                                        <a:alpha val="43137"/>
                                      </a:srgbClr>
                                    </a:outerShdw>
                                  </a:effectLst>
                                  <a:latin typeface="Cambria Math"/>
                                </a:rPr>
                                <m:t>𝝊</m:t>
                              </m:r>
                              <m:r>
                                <a:rPr lang="el-GR" sz="2400" b="1" i="1" baseline="-25000" smtClean="0">
                                  <a:solidFill>
                                    <a:srgbClr val="FF0000"/>
                                  </a:solidFill>
                                  <a:effectLst>
                                    <a:outerShdw blurRad="38100" dist="38100" dir="2700000" algn="tl">
                                      <a:srgbClr val="000000">
                                        <a:alpha val="43137"/>
                                      </a:srgbClr>
                                    </a:outerShdw>
                                  </a:effectLst>
                                  <a:latin typeface="Cambria Math"/>
                                </a:rPr>
                                <m:t>𝟎</m:t>
                              </m:r>
                            </m:e>
                            <m:sub/>
                            <m:sup>
                              <m:r>
                                <a:rPr lang="el-GR" sz="2400" b="1" i="1" smtClean="0">
                                  <a:solidFill>
                                    <a:srgbClr val="FF0000"/>
                                  </a:solidFill>
                                  <a:effectLst>
                                    <a:outerShdw blurRad="38100" dist="38100" dir="2700000" algn="tl">
                                      <a:srgbClr val="000000">
                                        <a:alpha val="43137"/>
                                      </a:srgbClr>
                                    </a:outerShdw>
                                  </a:effectLst>
                                  <a:latin typeface="Cambria Math"/>
                                </a:rPr>
                                <m:t>𝟐</m:t>
                              </m:r>
                            </m:sup>
                          </m:sSubSup>
                        </m:num>
                        <m:den>
                          <m:r>
                            <a:rPr lang="en-US" sz="2400" b="1" i="1" smtClean="0">
                              <a:solidFill>
                                <a:srgbClr val="FF0000"/>
                              </a:solidFill>
                              <a:effectLst>
                                <a:outerShdw blurRad="38100" dist="38100" dir="2700000" algn="tl">
                                  <a:srgbClr val="000000">
                                    <a:alpha val="43137"/>
                                  </a:srgbClr>
                                </a:outerShdw>
                              </a:effectLst>
                              <a:latin typeface="Cambria Math"/>
                            </a:rPr>
                            <m:t>𝟐</m:t>
                          </m:r>
                          <m:r>
                            <a:rPr lang="en-US" sz="2400" b="1" i="1" smtClean="0">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6904046" y="4949879"/>
                <a:ext cx="1785361" cy="907621"/>
              </a:xfrm>
              <a:prstGeom prst="rect">
                <a:avLst/>
              </a:prstGeom>
              <a:blipFill rotWithShape="1">
                <a:blip r:embed="rId23"/>
                <a:stretch>
                  <a:fillRect b="-671"/>
                </a:stretch>
              </a:blipFill>
            </p:spPr>
            <p:txBody>
              <a:bodyPr/>
              <a:lstStyle/>
              <a:p>
                <a:r>
                  <a:rPr lang="el-GR">
                    <a:noFill/>
                  </a:rPr>
                  <a:t> </a:t>
                </a:r>
              </a:p>
            </p:txBody>
          </p:sp>
        </mc:Fallback>
      </mc:AlternateContent>
      <p:grpSp>
        <p:nvGrpSpPr>
          <p:cNvPr id="21" name="Ομάδα 20"/>
          <p:cNvGrpSpPr/>
          <p:nvPr/>
        </p:nvGrpSpPr>
        <p:grpSpPr>
          <a:xfrm>
            <a:off x="510623" y="2033588"/>
            <a:ext cx="1143552" cy="849312"/>
            <a:chOff x="510623" y="2033588"/>
            <a:chExt cx="1143552" cy="849312"/>
          </a:xfrm>
        </p:grpSpPr>
        <p:grpSp>
          <p:nvGrpSpPr>
            <p:cNvPr id="19" name="Ομάδα 18"/>
            <p:cNvGrpSpPr/>
            <p:nvPr/>
          </p:nvGrpSpPr>
          <p:grpSpPr>
            <a:xfrm>
              <a:off x="767210" y="2033588"/>
              <a:ext cx="886965" cy="849312"/>
              <a:chOff x="767210" y="2033588"/>
              <a:chExt cx="886965" cy="849312"/>
            </a:xfrm>
          </p:grpSpPr>
          <p:grpSp>
            <p:nvGrpSpPr>
              <p:cNvPr id="12327" name="Group 39"/>
              <p:cNvGrpSpPr>
                <a:grpSpLocks/>
              </p:cNvGrpSpPr>
              <p:nvPr/>
            </p:nvGrpSpPr>
            <p:grpSpPr bwMode="auto">
              <a:xfrm>
                <a:off x="1074738" y="2033588"/>
                <a:ext cx="579437" cy="849312"/>
                <a:chOff x="677" y="1281"/>
                <a:chExt cx="365" cy="535"/>
              </a:xfrm>
            </p:grpSpPr>
            <p:sp>
              <p:nvSpPr>
                <p:cNvPr id="12304" name="Oval 16"/>
                <p:cNvSpPr>
                  <a:spLocks noChangeArrowheads="1"/>
                </p:cNvSpPr>
                <p:nvPr/>
              </p:nvSpPr>
              <p:spPr bwMode="auto">
                <a:xfrm>
                  <a:off x="773" y="1281"/>
                  <a:ext cx="128" cy="134"/>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p>
                  <a:endParaRPr lang="el-GR"/>
                </a:p>
              </p:txBody>
            </p:sp>
            <p:sp>
              <p:nvSpPr>
                <p:cNvPr id="12307" name="Line 19"/>
                <p:cNvSpPr>
                  <a:spLocks noChangeShapeType="1"/>
                </p:cNvSpPr>
                <p:nvPr/>
              </p:nvSpPr>
              <p:spPr bwMode="auto">
                <a:xfrm>
                  <a:off x="837" y="1414"/>
                  <a:ext cx="0" cy="402"/>
                </a:xfrm>
                <a:prstGeom prst="line">
                  <a:avLst/>
                </a:prstGeom>
                <a:noFill/>
                <a:ln w="38100">
                  <a:solidFill>
                    <a:srgbClr val="0000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2310" name="Line 22"/>
                <p:cNvSpPr>
                  <a:spLocks noChangeShapeType="1"/>
                </p:cNvSpPr>
                <p:nvPr/>
              </p:nvSpPr>
              <p:spPr bwMode="auto">
                <a:xfrm>
                  <a:off x="837" y="1414"/>
                  <a:ext cx="0" cy="267"/>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12312" name="Object 24"/>
                <p:cNvGraphicFramePr>
                  <a:graphicFrameLocks noChangeAspect="1"/>
                </p:cNvGraphicFramePr>
                <p:nvPr>
                  <p:extLst>
                    <p:ext uri="{D42A27DB-BD31-4B8C-83A1-F6EECF244321}">
                      <p14:modId xmlns:p14="http://schemas.microsoft.com/office/powerpoint/2010/main" val="1416039570"/>
                    </p:ext>
                  </p:extLst>
                </p:nvPr>
              </p:nvGraphicFramePr>
              <p:xfrm>
                <a:off x="677" y="1661"/>
                <a:ext cx="130" cy="155"/>
              </p:xfrm>
              <a:graphic>
                <a:graphicData uri="http://schemas.openxmlformats.org/presentationml/2006/ole">
                  <mc:AlternateContent xmlns:mc="http://schemas.openxmlformats.org/markup-compatibility/2006">
                    <mc:Choice xmlns:v="urn:schemas-microsoft-com:vml" Requires="v">
                      <p:oleObj spid="_x0000_s8828" name="Εξίσωση" r:id="rId24" imgW="164880" imgH="190440" progId="Equation.3">
                        <p:embed/>
                      </p:oleObj>
                    </mc:Choice>
                    <mc:Fallback>
                      <p:oleObj name="Εξίσωση" r:id="rId24" imgW="164880" imgH="190440" progId="Equation.3">
                        <p:embed/>
                        <p:pic>
                          <p:nvPicPr>
                            <p:cNvPr id="0" name=""/>
                            <p:cNvPicPr>
                              <a:picLocks noChangeAspect="1" noChangeArrowheads="1"/>
                            </p:cNvPicPr>
                            <p:nvPr/>
                          </p:nvPicPr>
                          <p:blipFill>
                            <a:blip r:embed="rId25"/>
                            <a:srcRect/>
                            <a:stretch>
                              <a:fillRect/>
                            </a:stretch>
                          </p:blipFill>
                          <p:spPr bwMode="auto">
                            <a:xfrm>
                              <a:off x="677" y="1661"/>
                              <a:ext cx="130" cy="155"/>
                            </a:xfrm>
                            <a:prstGeom prst="rect">
                              <a:avLst/>
                            </a:prstGeom>
                            <a:noFill/>
                            <a:ln>
                              <a:noFill/>
                            </a:ln>
                            <a:effectLst>
                              <a:outerShdw dist="35921" dir="2700000" algn="ctr" rotWithShape="0">
                                <a:srgbClr val="808080"/>
                              </a:outerShdw>
                            </a:effectLst>
                            <a:extLst/>
                          </p:spPr>
                        </p:pic>
                      </p:oleObj>
                    </mc:Fallback>
                  </mc:AlternateContent>
                </a:graphicData>
              </a:graphic>
            </p:graphicFrame>
            <p:graphicFrame>
              <p:nvGraphicFramePr>
                <p:cNvPr id="12314" name="Object 26"/>
                <p:cNvGraphicFramePr>
                  <a:graphicFrameLocks noChangeAspect="1"/>
                </p:cNvGraphicFramePr>
                <p:nvPr>
                  <p:extLst>
                    <p:ext uri="{D42A27DB-BD31-4B8C-83A1-F6EECF244321}">
                      <p14:modId xmlns:p14="http://schemas.microsoft.com/office/powerpoint/2010/main" val="3992658898"/>
                    </p:ext>
                  </p:extLst>
                </p:nvPr>
              </p:nvGraphicFramePr>
              <p:xfrm>
                <a:off x="901" y="1414"/>
                <a:ext cx="141" cy="201"/>
              </p:xfrm>
              <a:graphic>
                <a:graphicData uri="http://schemas.openxmlformats.org/presentationml/2006/ole">
                  <mc:AlternateContent xmlns:mc="http://schemas.openxmlformats.org/markup-compatibility/2006">
                    <mc:Choice xmlns:v="urn:schemas-microsoft-com:vml" Requires="v">
                      <p:oleObj spid="_x0000_s8829" name="Εξίσωση" r:id="rId26" imgW="164880" imgH="228600" progId="Equation.3">
                        <p:embed/>
                      </p:oleObj>
                    </mc:Choice>
                    <mc:Fallback>
                      <p:oleObj name="Εξίσωση" r:id="rId26" imgW="16488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1" y="1414"/>
                              <a:ext cx="141" cy="201"/>
                            </a:xfrm>
                            <a:prstGeom prst="rect">
                              <a:avLst/>
                            </a:prstGeom>
                            <a:noFill/>
                            <a:ln>
                              <a:noFill/>
                            </a:ln>
                            <a:effectLst>
                              <a:outerShdw dist="35921" dir="2700000" algn="ctr" rotWithShape="0">
                                <a:srgbClr val="808080"/>
                              </a:outerShdw>
                            </a:effectLst>
                            <a:extLst/>
                          </p:spPr>
                        </p:pic>
                      </p:oleObj>
                    </mc:Fallback>
                  </mc:AlternateContent>
                </a:graphicData>
              </a:graphic>
            </p:graphicFrame>
          </p:grpSp>
          <p:cxnSp>
            <p:nvCxnSpPr>
              <p:cNvPr id="18" name="Ευθύγραμμο βέλος σύνδεσης 17"/>
              <p:cNvCxnSpPr/>
              <p:nvPr/>
            </p:nvCxnSpPr>
            <p:spPr>
              <a:xfrm flipV="1">
                <a:off x="767210" y="2244725"/>
                <a:ext cx="0" cy="396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623" y="2302193"/>
              <a:ext cx="256587" cy="338554"/>
            </a:xfrm>
            <a:prstGeom prst="rect">
              <a:avLst/>
            </a:prstGeom>
            <a:noFill/>
          </p:spPr>
          <p:txBody>
            <a:bodyPr wrap="square" rtlCol="0">
              <a:spAutoFit/>
            </a:bodyPr>
            <a:lstStyle/>
            <a:p>
              <a:r>
                <a:rPr lang="en-US" sz="1600" b="1" dirty="0" smtClean="0">
                  <a:latin typeface="Comic Sans MS" panose="030F0702030302020204" pitchFamily="66" charset="0"/>
                </a:rPr>
                <a:t>+</a:t>
              </a:r>
              <a:endParaRPr lang="el-GR" sz="1600" b="1" dirty="0">
                <a:latin typeface="Comic Sans MS" panose="030F0702030302020204" pitchFamily="66" charset="0"/>
              </a:endParaRPr>
            </a:p>
          </p:txBody>
        </p:sp>
      </p:grpSp>
    </p:spTree>
    <p:extLst>
      <p:ext uri="{BB962C8B-B14F-4D97-AF65-F5344CB8AC3E}">
        <p14:creationId xmlns:p14="http://schemas.microsoft.com/office/powerpoint/2010/main" val="3932524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12325"/>
                                        </p:tgtEl>
                                        <p:attrNameLst>
                                          <p:attrName>style.visibility</p:attrName>
                                        </p:attrNameLst>
                                      </p:cBhvr>
                                      <p:to>
                                        <p:strVal val="visible"/>
                                      </p:to>
                                    </p:set>
                                    <p:animEffect transition="in" filter="dissolve">
                                      <p:cBhvr>
                                        <p:cTn id="11" dur="2000"/>
                                        <p:tgtEl>
                                          <p:spTgt spid="12325"/>
                                        </p:tgtEl>
                                      </p:cBhvr>
                                    </p:animEffect>
                                  </p:childTnLst>
                                </p:cTn>
                              </p:par>
                            </p:childTnLst>
                          </p:cTn>
                        </p:par>
                        <p:par>
                          <p:cTn id="12" fill="hold" nodeType="withGroup">
                            <p:stCondLst>
                              <p:cond delay="3500"/>
                            </p:stCondLst>
                            <p:childTnLst>
                              <p:par>
                                <p:cTn id="13" presetID="9" presetClass="entr" presetSubtype="0" fill="hold" nodeType="afterEffect">
                                  <p:stCondLst>
                                    <p:cond delay="500"/>
                                  </p:stCondLst>
                                  <p:childTnLst>
                                    <p:set>
                                      <p:cBhvr>
                                        <p:cTn id="14" dur="1" fill="hold">
                                          <p:stCondLst>
                                            <p:cond delay="0"/>
                                          </p:stCondLst>
                                        </p:cTn>
                                        <p:tgtEl>
                                          <p:spTgt spid="12326"/>
                                        </p:tgtEl>
                                        <p:attrNameLst>
                                          <p:attrName>style.visibility</p:attrName>
                                        </p:attrNameLst>
                                      </p:cBhvr>
                                      <p:to>
                                        <p:strVal val="visible"/>
                                      </p:to>
                                    </p:set>
                                    <p:animEffect transition="in" filter="dissolve">
                                      <p:cBhvr>
                                        <p:cTn id="15" dur="2000"/>
                                        <p:tgtEl>
                                          <p:spTgt spid="12326"/>
                                        </p:tgtEl>
                                      </p:cBhvr>
                                    </p:animEffect>
                                  </p:childTnLst>
                                </p:cTn>
                              </p:par>
                            </p:childTnLst>
                          </p:cTn>
                        </p:par>
                      </p:childTnLst>
                    </p:cTn>
                  </p:par>
                  <p:par>
                    <p:cTn id="16" fill="hold">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1+#ppt_w/2"/>
                                          </p:val>
                                        </p:tav>
                                        <p:tav tm="100000">
                                          <p:val>
                                            <p:strVal val="#ppt_x"/>
                                          </p:val>
                                        </p:tav>
                                      </p:tavLst>
                                    </p:anim>
                                    <p:anim calcmode="lin" valueType="num">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5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2000" fill="hold"/>
                                        <p:tgtEl>
                                          <p:spTgt spid="21"/>
                                        </p:tgtEl>
                                        <p:attrNameLst>
                                          <p:attrName>ppt_x</p:attrName>
                                        </p:attrNameLst>
                                      </p:cBhvr>
                                      <p:tavLst>
                                        <p:tav tm="0">
                                          <p:val>
                                            <p:strVal val="#ppt_x"/>
                                          </p:val>
                                        </p:tav>
                                        <p:tav tm="100000">
                                          <p:val>
                                            <p:strVal val="#ppt_x"/>
                                          </p:val>
                                        </p:tav>
                                      </p:tavLst>
                                    </p:anim>
                                    <p:anim calcmode="lin" valueType="num">
                                      <p:cBhvr additive="base">
                                        <p:cTn id="37"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dissolv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0-#ppt_w/2"/>
                                          </p:val>
                                        </p:tav>
                                        <p:tav tm="100000">
                                          <p:val>
                                            <p:strVal val="#ppt_x"/>
                                          </p:val>
                                        </p:tav>
                                      </p:tavLst>
                                    </p:anim>
                                    <p:anim calcmode="lin" valueType="num">
                                      <p:cBhvr additive="base">
                                        <p:cTn id="4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1500"/>
                                        <p:tgtEl>
                                          <p:spTgt spid="12"/>
                                        </p:tgtEl>
                                      </p:cBhvr>
                                    </p:animEffect>
                                  </p:childTnLst>
                                </p:cTn>
                              </p:par>
                            </p:childTnLst>
                          </p:cTn>
                        </p:par>
                        <p:par>
                          <p:cTn id="54" fill="hold">
                            <p:stCondLst>
                              <p:cond delay="1500"/>
                            </p:stCondLst>
                            <p:childTnLst>
                              <p:par>
                                <p:cTn id="55" presetID="9" presetClass="entr" presetSubtype="0" fill="hold" nodeType="afterEffect">
                                  <p:stCondLst>
                                    <p:cond delay="50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1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2320"/>
                                        </p:tgtEl>
                                        <p:attrNameLst>
                                          <p:attrName>style.visibility</p:attrName>
                                        </p:attrNameLst>
                                      </p:cBhvr>
                                      <p:to>
                                        <p:strVal val="visible"/>
                                      </p:to>
                                    </p:set>
                                    <p:animEffect transition="in" filter="dissolve">
                                      <p:cBhvr>
                                        <p:cTn id="62" dur="1500"/>
                                        <p:tgtEl>
                                          <p:spTgt spid="1232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321"/>
                                        </p:tgtEl>
                                        <p:attrNameLst>
                                          <p:attrName>style.visibility</p:attrName>
                                        </p:attrNameLst>
                                      </p:cBhvr>
                                      <p:to>
                                        <p:strVal val="visible"/>
                                      </p:to>
                                    </p:set>
                                    <p:animEffect transition="in" filter="dissolve">
                                      <p:cBhvr>
                                        <p:cTn id="67" dur="1500"/>
                                        <p:tgtEl>
                                          <p:spTgt spid="12321"/>
                                        </p:tgtEl>
                                      </p:cBhvr>
                                    </p:animEffect>
                                  </p:childTnLst>
                                </p:cTn>
                              </p:par>
                            </p:childTnLst>
                          </p:cTn>
                        </p:par>
                        <p:par>
                          <p:cTn id="68" fill="hold">
                            <p:stCondLst>
                              <p:cond delay="1500"/>
                            </p:stCondLst>
                            <p:childTnLst>
                              <p:par>
                                <p:cTn id="69" presetID="2" presetClass="entr" presetSubtype="8" fill="hold" grpId="0" nodeType="afterEffect">
                                  <p:stCondLst>
                                    <p:cond delay="5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2000" fill="hold"/>
                                        <p:tgtEl>
                                          <p:spTgt spid="15"/>
                                        </p:tgtEl>
                                        <p:attrNameLst>
                                          <p:attrName>ppt_x</p:attrName>
                                        </p:attrNameLst>
                                      </p:cBhvr>
                                      <p:tavLst>
                                        <p:tav tm="0">
                                          <p:val>
                                            <p:strVal val="0-#ppt_w/2"/>
                                          </p:val>
                                        </p:tav>
                                        <p:tav tm="100000">
                                          <p:val>
                                            <p:strVal val="#ppt_x"/>
                                          </p:val>
                                        </p:tav>
                                      </p:tavLst>
                                    </p:anim>
                                    <p:anim calcmode="lin" valueType="num">
                                      <p:cBhvr additive="base">
                                        <p:cTn id="72" dur="20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4000"/>
                            </p:stCondLst>
                            <p:childTnLst>
                              <p:par>
                                <p:cTn id="74" presetID="9" presetClass="entr" presetSubtype="0" fill="hold" grpId="0" nodeType="afterEffect">
                                  <p:stCondLst>
                                    <p:cond delay="500"/>
                                  </p:stCondLst>
                                  <p:childTnLst>
                                    <p:set>
                                      <p:cBhvr>
                                        <p:cTn id="75" dur="1" fill="hold">
                                          <p:stCondLst>
                                            <p:cond delay="0"/>
                                          </p:stCondLst>
                                        </p:cTn>
                                        <p:tgtEl>
                                          <p:spTgt spid="13"/>
                                        </p:tgtEl>
                                        <p:attrNameLst>
                                          <p:attrName>style.visibility</p:attrName>
                                        </p:attrNameLst>
                                      </p:cBhvr>
                                      <p:to>
                                        <p:strVal val="visible"/>
                                      </p:to>
                                    </p:set>
                                    <p:animEffect transition="in" filter="dissolve">
                                      <p:cBhvr>
                                        <p:cTn id="76" dur="1500"/>
                                        <p:tgtEl>
                                          <p:spTgt spid="1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dissolve">
                                      <p:cBhvr>
                                        <p:cTn id="81" dur="1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2319"/>
                                        </p:tgtEl>
                                        <p:attrNameLst>
                                          <p:attrName>style.visibility</p:attrName>
                                        </p:attrNameLst>
                                      </p:cBhvr>
                                      <p:to>
                                        <p:strVal val="visible"/>
                                      </p:to>
                                    </p:set>
                                    <p:animEffect transition="in" filter="dissolve">
                                      <p:cBhvr>
                                        <p:cTn id="86" dur="1500"/>
                                        <p:tgtEl>
                                          <p:spTgt spid="12319"/>
                                        </p:tgtEl>
                                      </p:cBhvr>
                                    </p:animEffect>
                                  </p:childTnLst>
                                </p:cTn>
                              </p:par>
                            </p:childTnLst>
                          </p:cTn>
                        </p:par>
                        <p:par>
                          <p:cTn id="87" fill="hold">
                            <p:stCondLst>
                              <p:cond delay="1500"/>
                            </p:stCondLst>
                            <p:childTnLst>
                              <p:par>
                                <p:cTn id="88" presetID="2" presetClass="entr" presetSubtype="2" fill="hold" grpId="0" nodeType="afterEffect">
                                  <p:stCondLst>
                                    <p:cond delay="50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2000" fill="hold"/>
                                        <p:tgtEl>
                                          <p:spTgt spid="16"/>
                                        </p:tgtEl>
                                        <p:attrNameLst>
                                          <p:attrName>ppt_x</p:attrName>
                                        </p:attrNameLst>
                                      </p:cBhvr>
                                      <p:tavLst>
                                        <p:tav tm="0">
                                          <p:val>
                                            <p:strVal val="1+#ppt_w/2"/>
                                          </p:val>
                                        </p:tav>
                                        <p:tav tm="100000">
                                          <p:val>
                                            <p:strVal val="#ppt_x"/>
                                          </p:val>
                                        </p:tav>
                                      </p:tavLst>
                                    </p:anim>
                                    <p:anim calcmode="lin" valueType="num">
                                      <p:cBhvr additive="base">
                                        <p:cTn id="9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16</a:t>
            </a:fld>
            <a:endParaRPr lang="el-GR"/>
          </a:p>
        </p:txBody>
      </p:sp>
      <p:sp>
        <p:nvSpPr>
          <p:cNvPr id="4" name="TextBox 3"/>
          <p:cNvSpPr txBox="1"/>
          <p:nvPr/>
        </p:nvSpPr>
        <p:spPr>
          <a:xfrm>
            <a:off x="1403648" y="332656"/>
            <a:ext cx="6264696" cy="707886"/>
          </a:xfrm>
          <a:prstGeom prst="rect">
            <a:avLst/>
          </a:prstGeom>
          <a:noFill/>
        </p:spPr>
        <p:txBody>
          <a:bodyPr wrap="square" rtlCol="0">
            <a:spAutoFit/>
          </a:bodyPr>
          <a:lstStyle/>
          <a:p>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Παρακάτω δίνονται διευθύνσεις όπου μπορείτε να βρείτε αναρτήσεις με το θέμα «Ελεύθερη Πτώση».</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1181200" y="1484784"/>
            <a:ext cx="6275379" cy="369332"/>
          </a:xfrm>
          <a:prstGeom prst="rect">
            <a:avLst/>
          </a:prstGeom>
          <a:noFill/>
        </p:spPr>
        <p:txBody>
          <a:bodyPr wrap="square" rtlCol="0">
            <a:spAutoFit/>
          </a:bodyPr>
          <a:lstStyle/>
          <a:p>
            <a:r>
              <a:rPr lang="el-GR" b="1" dirty="0" smtClean="0">
                <a:latin typeface="Comic Sans MS" panose="030F0702030302020204" pitchFamily="66" charset="0"/>
                <a:hlinkClick r:id="rId2"/>
              </a:rPr>
              <a:t>Από </a:t>
            </a:r>
            <a:r>
              <a:rPr lang="en-US" b="1" dirty="0" smtClean="0">
                <a:latin typeface="Comic Sans MS" panose="030F0702030302020204" pitchFamily="66" charset="0"/>
                <a:hlinkClick r:id="rId2"/>
              </a:rPr>
              <a:t>yliko.net - </a:t>
            </a:r>
            <a:r>
              <a:rPr lang="el-GR" b="1" dirty="0" smtClean="0">
                <a:latin typeface="Comic Sans MS" panose="030F0702030302020204" pitchFamily="66" charset="0"/>
                <a:hlinkClick r:id="rId2"/>
              </a:rPr>
              <a:t>Ιστοσελίδα Διονύση </a:t>
            </a:r>
            <a:r>
              <a:rPr lang="el-GR" b="1" dirty="0" err="1" smtClean="0">
                <a:latin typeface="Comic Sans MS" panose="030F0702030302020204" pitchFamily="66" charset="0"/>
                <a:hlinkClick r:id="rId2"/>
              </a:rPr>
              <a:t>Μάργαρη</a:t>
            </a:r>
            <a:endParaRPr lang="el-GR" b="1" dirty="0">
              <a:latin typeface="Comic Sans MS" panose="030F0702030302020204" pitchFamily="66" charset="0"/>
            </a:endParaRPr>
          </a:p>
        </p:txBody>
      </p:sp>
      <p:sp>
        <p:nvSpPr>
          <p:cNvPr id="6" name="TextBox 5"/>
          <p:cNvSpPr txBox="1"/>
          <p:nvPr/>
        </p:nvSpPr>
        <p:spPr>
          <a:xfrm>
            <a:off x="1205337" y="2276872"/>
            <a:ext cx="6264696" cy="400110"/>
          </a:xfrm>
          <a:prstGeom prst="rect">
            <a:avLst/>
          </a:prstGeom>
          <a:noFill/>
        </p:spPr>
        <p:txBody>
          <a:bodyPr wrap="square" rtlCol="0">
            <a:spAutoFit/>
          </a:bodyPr>
          <a:lstStyle/>
          <a:p>
            <a:r>
              <a:rPr lang="el-GR" sz="2000" b="1" dirty="0" smtClean="0">
                <a:latin typeface="Comic Sans MS" panose="030F0702030302020204" pitchFamily="66" charset="0"/>
                <a:hlinkClick r:id="rId3"/>
              </a:rPr>
              <a:t>Από την ιστοσελίδα του Ανδρέα Ιωάννου </a:t>
            </a:r>
            <a:r>
              <a:rPr lang="el-GR" sz="2000" b="1" dirty="0" err="1" smtClean="0">
                <a:latin typeface="Comic Sans MS" panose="030F0702030302020204" pitchFamily="66" charset="0"/>
                <a:hlinkClick r:id="rId3"/>
              </a:rPr>
              <a:t>Κασσέτα</a:t>
            </a:r>
            <a:endParaRPr lang="el-GR" sz="2000" b="1" dirty="0">
              <a:latin typeface="Comic Sans MS" panose="030F0702030302020204" pitchFamily="66" charset="0"/>
            </a:endParaRPr>
          </a:p>
        </p:txBody>
      </p:sp>
      <p:sp>
        <p:nvSpPr>
          <p:cNvPr id="7" name="TextBox 6"/>
          <p:cNvSpPr txBox="1"/>
          <p:nvPr/>
        </p:nvSpPr>
        <p:spPr>
          <a:xfrm>
            <a:off x="1193843" y="3717032"/>
            <a:ext cx="5737516" cy="400110"/>
          </a:xfrm>
          <a:prstGeom prst="rect">
            <a:avLst/>
          </a:prstGeom>
          <a:noFill/>
        </p:spPr>
        <p:txBody>
          <a:bodyPr wrap="square" rtlCol="0">
            <a:spAutoFit/>
          </a:bodyPr>
          <a:lstStyle/>
          <a:p>
            <a:r>
              <a:rPr lang="el-GR" sz="2000" b="1" dirty="0" smtClean="0">
                <a:latin typeface="Comic Sans MS" panose="030F0702030302020204" pitchFamily="66" charset="0"/>
                <a:hlinkClick r:id="rId4"/>
              </a:rPr>
              <a:t>Παρουσίαση </a:t>
            </a:r>
            <a:r>
              <a:rPr lang="en-US" sz="2000" b="1" dirty="0" err="1" smtClean="0">
                <a:latin typeface="Comic Sans MS" panose="030F0702030302020204" pitchFamily="66" charset="0"/>
                <a:hlinkClick r:id="rId4"/>
              </a:rPr>
              <a:t>ppt</a:t>
            </a:r>
            <a:r>
              <a:rPr lang="en-US" sz="2000" b="1" dirty="0" smtClean="0">
                <a:latin typeface="Comic Sans MS" panose="030F0702030302020204" pitchFamily="66" charset="0"/>
                <a:hlinkClick r:id="rId4"/>
              </a:rPr>
              <a:t> </a:t>
            </a:r>
            <a:r>
              <a:rPr lang="el-GR" sz="2000" b="1" dirty="0" smtClean="0">
                <a:latin typeface="Comic Sans MS" panose="030F0702030302020204" pitchFamily="66" charset="0"/>
                <a:hlinkClick r:id="rId4"/>
              </a:rPr>
              <a:t>από τον Γιάννη Κυριακόπουλο</a:t>
            </a:r>
            <a:endParaRPr lang="el-GR" sz="2000" b="1" dirty="0">
              <a:latin typeface="Comic Sans MS" panose="030F0702030302020204" pitchFamily="66" charset="0"/>
            </a:endParaRPr>
          </a:p>
        </p:txBody>
      </p:sp>
      <p:sp>
        <p:nvSpPr>
          <p:cNvPr id="8" name="TextBox 7"/>
          <p:cNvSpPr txBox="1"/>
          <p:nvPr/>
        </p:nvSpPr>
        <p:spPr>
          <a:xfrm>
            <a:off x="1204526" y="4581128"/>
            <a:ext cx="6097556" cy="707886"/>
          </a:xfrm>
          <a:prstGeom prst="rect">
            <a:avLst/>
          </a:prstGeom>
          <a:noFill/>
        </p:spPr>
        <p:txBody>
          <a:bodyPr wrap="square" rtlCol="0">
            <a:spAutoFit/>
          </a:bodyPr>
          <a:lstStyle/>
          <a:p>
            <a:r>
              <a:rPr lang="el-GR" sz="2000" b="1" dirty="0" smtClean="0">
                <a:effectLst>
                  <a:outerShdw blurRad="38100" dist="38100" dir="2700000" algn="tl">
                    <a:srgbClr val="000000">
                      <a:alpha val="43137"/>
                    </a:srgbClr>
                  </a:outerShdw>
                </a:effectLst>
                <a:latin typeface="Comic Sans MS" panose="030F0702030302020204" pitchFamily="66" charset="0"/>
                <a:hlinkClick r:id="rId5"/>
              </a:rPr>
              <a:t>Παρουσίαση </a:t>
            </a:r>
            <a:r>
              <a:rPr lang="en-US" sz="2000" b="1" dirty="0" err="1" smtClean="0">
                <a:effectLst>
                  <a:outerShdw blurRad="38100" dist="38100" dir="2700000" algn="tl">
                    <a:srgbClr val="000000">
                      <a:alpha val="43137"/>
                    </a:srgbClr>
                  </a:outerShdw>
                </a:effectLst>
                <a:latin typeface="Comic Sans MS" panose="030F0702030302020204" pitchFamily="66" charset="0"/>
                <a:hlinkClick r:id="rId5"/>
              </a:rPr>
              <a:t>ppt</a:t>
            </a:r>
            <a:r>
              <a:rPr lang="en-US" sz="2000" b="1" dirty="0" smtClean="0">
                <a:effectLst>
                  <a:outerShdw blurRad="38100" dist="38100" dir="2700000" algn="tl">
                    <a:srgbClr val="000000">
                      <a:alpha val="43137"/>
                    </a:srgbClr>
                  </a:outerShdw>
                </a:effectLst>
                <a:latin typeface="Comic Sans MS" panose="030F0702030302020204" pitchFamily="66" charset="0"/>
                <a:hlinkClick r:id="rId5"/>
              </a:rPr>
              <a:t> </a:t>
            </a:r>
            <a:r>
              <a:rPr lang="el-GR" sz="2000" b="1" dirty="0" smtClean="0">
                <a:effectLst>
                  <a:outerShdw blurRad="38100" dist="38100" dir="2700000" algn="tl">
                    <a:srgbClr val="000000">
                      <a:alpha val="43137"/>
                    </a:srgbClr>
                  </a:outerShdw>
                </a:effectLst>
                <a:latin typeface="Comic Sans MS" panose="030F0702030302020204" pitchFamily="66" charset="0"/>
                <a:hlinkClick r:id="rId5"/>
              </a:rPr>
              <a:t>από το σχολείο του </a:t>
            </a:r>
            <a:r>
              <a:rPr lang="en-US" sz="2000" b="1" dirty="0" smtClean="0">
                <a:effectLst>
                  <a:outerShdw blurRad="38100" dist="38100" dir="2700000" algn="tl">
                    <a:srgbClr val="000000">
                      <a:alpha val="43137"/>
                    </a:srgbClr>
                  </a:outerShdw>
                </a:effectLst>
                <a:latin typeface="Comic Sans MS" panose="030F0702030302020204" pitchFamily="66" charset="0"/>
                <a:hlinkClick r:id="rId5"/>
              </a:rPr>
              <a:t>Oak Ridge </a:t>
            </a:r>
            <a:r>
              <a:rPr lang="en-US" sz="2000" b="1" dirty="0" smtClean="0">
                <a:effectLst>
                  <a:outerShdw blurRad="38100" dist="38100" dir="2700000" algn="tl">
                    <a:srgbClr val="000000">
                      <a:alpha val="43137"/>
                    </a:srgbClr>
                  </a:outerShdw>
                </a:effectLst>
                <a:latin typeface="Comic Sans MS" panose="030F0702030302020204" pitchFamily="66" charset="0"/>
              </a:rPr>
              <a:t>– </a:t>
            </a:r>
            <a:r>
              <a:rPr lang="en-US" sz="2000" b="1" dirty="0" smtClean="0">
                <a:latin typeface="Comic Sans MS" panose="030F0702030302020204" pitchFamily="66" charset="0"/>
              </a:rPr>
              <a:t>Tennessee -USA</a:t>
            </a:r>
            <a:endParaRPr lang="el-GR" sz="2000" b="1" dirty="0">
              <a:latin typeface="Comic Sans MS" panose="030F0702030302020204" pitchFamily="66" charset="0"/>
            </a:endParaRPr>
          </a:p>
        </p:txBody>
      </p:sp>
      <p:sp>
        <p:nvSpPr>
          <p:cNvPr id="9" name="TextBox 8"/>
          <p:cNvSpPr txBox="1"/>
          <p:nvPr/>
        </p:nvSpPr>
        <p:spPr>
          <a:xfrm>
            <a:off x="1205337" y="5517231"/>
            <a:ext cx="6840760" cy="584775"/>
          </a:xfrm>
          <a:prstGeom prst="rect">
            <a:avLst/>
          </a:prstGeom>
          <a:noFill/>
        </p:spPr>
        <p:txBody>
          <a:bodyPr wrap="square" rtlCol="0">
            <a:spAutoFit/>
          </a:bodyPr>
          <a:lstStyle/>
          <a:p>
            <a:r>
              <a:rPr lang="el-GR" sz="1600" b="1" dirty="0" smtClean="0">
                <a:effectLst>
                  <a:outerShdw blurRad="38100" dist="38100" dir="2700000" algn="tl">
                    <a:srgbClr val="000000">
                      <a:alpha val="43137"/>
                    </a:srgbClr>
                  </a:outerShdw>
                </a:effectLst>
                <a:latin typeface="Comic Sans MS" panose="030F0702030302020204" pitchFamily="66" charset="0"/>
                <a:hlinkClick r:id="rId6"/>
              </a:rPr>
              <a:t>Παρουσίαση </a:t>
            </a:r>
            <a:r>
              <a:rPr lang="en-US" sz="1600" b="1" dirty="0" err="1" smtClean="0">
                <a:effectLst>
                  <a:outerShdw blurRad="38100" dist="38100" dir="2700000" algn="tl">
                    <a:srgbClr val="000000">
                      <a:alpha val="43137"/>
                    </a:srgbClr>
                  </a:outerShdw>
                </a:effectLst>
                <a:latin typeface="Comic Sans MS" panose="030F0702030302020204" pitchFamily="66" charset="0"/>
                <a:hlinkClick r:id="rId6"/>
              </a:rPr>
              <a:t>ppt</a:t>
            </a:r>
            <a:r>
              <a:rPr lang="en-US" sz="1600" b="1" dirty="0" smtClean="0">
                <a:effectLst>
                  <a:outerShdw blurRad="38100" dist="38100" dir="2700000" algn="tl">
                    <a:srgbClr val="000000">
                      <a:alpha val="43137"/>
                    </a:srgbClr>
                  </a:outerShdw>
                </a:effectLst>
                <a:latin typeface="Comic Sans MS" panose="030F0702030302020204" pitchFamily="66" charset="0"/>
                <a:hlinkClick r:id="rId6"/>
              </a:rPr>
              <a:t> </a:t>
            </a:r>
            <a:r>
              <a:rPr lang="el-GR" sz="1600" b="1" dirty="0" smtClean="0">
                <a:effectLst>
                  <a:outerShdw blurRad="38100" dist="38100" dir="2700000" algn="tl">
                    <a:srgbClr val="000000">
                      <a:alpha val="43137"/>
                    </a:srgbClr>
                  </a:outerShdw>
                </a:effectLst>
                <a:latin typeface="Comic Sans MS" panose="030F0702030302020204" pitchFamily="66" charset="0"/>
                <a:hlinkClick r:id="rId6"/>
              </a:rPr>
              <a:t>από τον </a:t>
            </a:r>
            <a:r>
              <a:rPr lang="en-US" sz="1600" b="1" dirty="0" smtClean="0">
                <a:effectLst>
                  <a:outerShdw blurRad="38100" dist="38100" dir="2700000" algn="tl">
                    <a:srgbClr val="000000">
                      <a:alpha val="43137"/>
                    </a:srgbClr>
                  </a:outerShdw>
                </a:effectLst>
                <a:latin typeface="Comic Sans MS" panose="030F0702030302020204" pitchFamily="66" charset="0"/>
                <a:hlinkClick r:id="rId6"/>
              </a:rPr>
              <a:t>Chris Bergmann</a:t>
            </a:r>
            <a:r>
              <a:rPr lang="en-US" sz="1600" b="1" dirty="0" smtClean="0">
                <a:effectLst>
                  <a:outerShdw blurRad="38100" dist="38100" dir="2700000" algn="tl">
                    <a:srgbClr val="000000">
                      <a:alpha val="43137"/>
                    </a:srgbClr>
                  </a:outerShdw>
                </a:effectLst>
                <a:latin typeface="Comic Sans MS" panose="030F0702030302020204" pitchFamily="66" charset="0"/>
              </a:rPr>
              <a:t>, </a:t>
            </a:r>
            <a:r>
              <a:rPr lang="el-GR" sz="1600" b="1" dirty="0" smtClean="0">
                <a:latin typeface="Comic Sans MS" panose="030F0702030302020204" pitchFamily="66" charset="0"/>
              </a:rPr>
              <a:t>καθηγητή στο σχολείο </a:t>
            </a:r>
            <a:r>
              <a:rPr lang="en-US" sz="1600" dirty="0" err="1">
                <a:latin typeface="Comic Sans MS" panose="030F0702030302020204" pitchFamily="66" charset="0"/>
                <a:hlinkClick r:id="rId7"/>
              </a:rPr>
              <a:t>Kinard</a:t>
            </a:r>
            <a:r>
              <a:rPr lang="en-US" sz="1600" dirty="0">
                <a:latin typeface="Comic Sans MS" panose="030F0702030302020204" pitchFamily="66" charset="0"/>
                <a:hlinkClick r:id="rId7"/>
              </a:rPr>
              <a:t> Core Knowledge Middle </a:t>
            </a:r>
            <a:r>
              <a:rPr lang="en-US" sz="1600" dirty="0" smtClean="0">
                <a:latin typeface="Comic Sans MS" panose="030F0702030302020204" pitchFamily="66" charset="0"/>
                <a:hlinkClick r:id="rId7"/>
              </a:rPr>
              <a:t>School</a:t>
            </a:r>
            <a:r>
              <a:rPr lang="el-GR" sz="1600" dirty="0" smtClean="0">
                <a:latin typeface="Comic Sans MS" panose="030F0702030302020204" pitchFamily="66" charset="0"/>
              </a:rPr>
              <a:t> </a:t>
            </a:r>
            <a:r>
              <a:rPr lang="el-GR" sz="1600" b="1" dirty="0" smtClean="0">
                <a:latin typeface="Comic Sans MS" panose="030F0702030302020204" pitchFamily="66" charset="0"/>
              </a:rPr>
              <a:t>στο </a:t>
            </a:r>
            <a:r>
              <a:rPr lang="en-US" sz="1600" b="1" dirty="0" smtClean="0">
                <a:latin typeface="Comic Sans MS" panose="030F0702030302020204" pitchFamily="66" charset="0"/>
              </a:rPr>
              <a:t>Ford Collins </a:t>
            </a:r>
            <a:r>
              <a:rPr lang="el-GR" sz="1600" b="1" dirty="0" smtClean="0">
                <a:latin typeface="Comic Sans MS" panose="030F0702030302020204" pitchFamily="66" charset="0"/>
              </a:rPr>
              <a:t>του </a:t>
            </a:r>
            <a:r>
              <a:rPr lang="en-US" sz="1600" b="1" dirty="0" smtClean="0">
                <a:latin typeface="Comic Sans MS" panose="030F0702030302020204" pitchFamily="66" charset="0"/>
              </a:rPr>
              <a:t>Colorado</a:t>
            </a:r>
            <a:endParaRPr lang="el-GR" sz="1600" b="1" dirty="0">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1240292" y="2996952"/>
            <a:ext cx="5958951" cy="400110"/>
          </a:xfrm>
          <a:prstGeom prst="rect">
            <a:avLst/>
          </a:prstGeom>
          <a:noFill/>
        </p:spPr>
        <p:txBody>
          <a:bodyPr wrap="square" rtlCol="0">
            <a:spAutoFit/>
          </a:bodyPr>
          <a:lstStyle/>
          <a:p>
            <a:pPr algn="just"/>
            <a:r>
              <a:rPr lang="el-GR" sz="2000" b="1" dirty="0" smtClean="0">
                <a:latin typeface="Comic Sans MS" panose="030F0702030302020204" pitchFamily="66" charset="0"/>
                <a:hlinkClick r:id="rId8"/>
              </a:rPr>
              <a:t>Από την ιστοσελίδα του Στέργιου </a:t>
            </a:r>
            <a:r>
              <a:rPr lang="el-GR" sz="2000" b="1" dirty="0" err="1" smtClean="0">
                <a:latin typeface="Comic Sans MS" panose="030F0702030302020204" pitchFamily="66" charset="0"/>
                <a:hlinkClick r:id="rId8"/>
              </a:rPr>
              <a:t>Πελλή</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21848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0-#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0-#ppt_w/2"/>
                                          </p:val>
                                        </p:tav>
                                        <p:tav tm="100000">
                                          <p:val>
                                            <p:strVal val="#ppt_x"/>
                                          </p:val>
                                        </p:tav>
                                      </p:tavLst>
                                    </p:anim>
                                    <p:anim calcmode="lin" valueType="num">
                                      <p:cBhvr additive="base">
                                        <p:cTn id="2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000" fill="hold"/>
                                        <p:tgtEl>
                                          <p:spTgt spid="9"/>
                                        </p:tgtEl>
                                        <p:attrNameLst>
                                          <p:attrName>ppt_x</p:attrName>
                                        </p:attrNameLst>
                                      </p:cBhvr>
                                      <p:tavLst>
                                        <p:tav tm="0">
                                          <p:val>
                                            <p:strVal val="0-#ppt_w/2"/>
                                          </p:val>
                                        </p:tav>
                                        <p:tav tm="100000">
                                          <p:val>
                                            <p:strVal val="#ppt_x"/>
                                          </p:val>
                                        </p:tav>
                                      </p:tavLst>
                                    </p:anim>
                                    <p:anim calcmode="lin" valueType="num">
                                      <p:cBhvr additive="base">
                                        <p:cTn id="44"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17</a:t>
            </a:fld>
            <a:endParaRPr lang="el-GR"/>
          </a:p>
        </p:txBody>
      </p:sp>
      <p:sp>
        <p:nvSpPr>
          <p:cNvPr id="4" name="TextBox 3"/>
          <p:cNvSpPr txBox="1"/>
          <p:nvPr/>
        </p:nvSpPr>
        <p:spPr>
          <a:xfrm>
            <a:off x="1571937" y="2204864"/>
            <a:ext cx="5976664" cy="954107"/>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r>
              <a:rPr lang="el-GR" sz="2000" b="1" dirty="0" smtClean="0">
                <a:solidFill>
                  <a:srgbClr val="800000"/>
                </a:solidFill>
                <a:latin typeface="Comic Sans MS" panose="030F0702030302020204" pitchFamily="66" charset="0"/>
              </a:rPr>
              <a:t>(από σελ</a:t>
            </a:r>
            <a:r>
              <a:rPr lang="el-GR" sz="2000" b="1" dirty="0">
                <a:solidFill>
                  <a:srgbClr val="800000"/>
                </a:solidFill>
                <a:latin typeface="Comic Sans MS" panose="030F0702030302020204" pitchFamily="66" charset="0"/>
              </a:rPr>
              <a:t>. </a:t>
            </a:r>
            <a:r>
              <a:rPr lang="el-GR" sz="2000" b="1" dirty="0" smtClean="0">
                <a:solidFill>
                  <a:srgbClr val="800000"/>
                </a:solidFill>
                <a:latin typeface="Comic Sans MS" panose="030F0702030302020204" pitchFamily="66" charset="0"/>
              </a:rPr>
              <a:t>101)</a:t>
            </a:r>
            <a:endParaRPr lang="el-GR" sz="2000" b="1"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val="3597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18</a:t>
            </a:fld>
            <a:endParaRPr lang="el-GR"/>
          </a:p>
        </p:txBody>
      </p:sp>
      <p:sp>
        <p:nvSpPr>
          <p:cNvPr id="4" name="Ορθογώνιο 3"/>
          <p:cNvSpPr/>
          <p:nvPr/>
        </p:nvSpPr>
        <p:spPr>
          <a:xfrm>
            <a:off x="263270" y="260648"/>
            <a:ext cx="8280920" cy="1323439"/>
          </a:xfrm>
          <a:prstGeom prst="rect">
            <a:avLst/>
          </a:prstGeom>
        </p:spPr>
        <p:txBody>
          <a:bodyPr wrap="square">
            <a:spAutoFit/>
          </a:bodyPr>
          <a:lstStyle/>
          <a:p>
            <a:pPr algn="just"/>
            <a:r>
              <a:rPr lang="el-GR" sz="2000" b="1" dirty="0">
                <a:latin typeface="Trebuchet MS" panose="020B0603020202020204" pitchFamily="34" charset="0"/>
              </a:rPr>
              <a:t>10. </a:t>
            </a:r>
            <a:r>
              <a:rPr lang="el-GR" sz="2000" b="1" dirty="0" smtClean="0">
                <a:latin typeface="Trebuchet MS" panose="020B0603020202020204" pitchFamily="34" charset="0"/>
              </a:rPr>
              <a:t> </a:t>
            </a:r>
            <a:r>
              <a:rPr lang="el-GR" sz="2000" dirty="0" smtClean="0">
                <a:latin typeface="Trebuchet MS" panose="020B0603020202020204" pitchFamily="34" charset="0"/>
              </a:rPr>
              <a:t>Μέσα </a:t>
            </a:r>
            <a:r>
              <a:rPr lang="el-GR" sz="2000" dirty="0">
                <a:latin typeface="Trebuchet MS" panose="020B0603020202020204" pitchFamily="34" charset="0"/>
              </a:rPr>
              <a:t>στην τάξη ένας μαθητής </a:t>
            </a:r>
            <a:r>
              <a:rPr lang="el-GR" sz="2000" dirty="0" smtClean="0">
                <a:latin typeface="Trebuchet MS" panose="020B0603020202020204" pitchFamily="34" charset="0"/>
              </a:rPr>
              <a:t>αφήνει </a:t>
            </a:r>
            <a:r>
              <a:rPr lang="el-GR" sz="2000" dirty="0">
                <a:latin typeface="Trebuchet MS" panose="020B0603020202020204" pitchFamily="34" charset="0"/>
              </a:rPr>
              <a:t>να πέσουν από το ίδιο ύψος </a:t>
            </a:r>
            <a:r>
              <a:rPr lang="el-GR" sz="2000" dirty="0" smtClean="0">
                <a:latin typeface="Trebuchet MS" panose="020B0603020202020204" pitchFamily="34" charset="0"/>
              </a:rPr>
              <a:t>ταυτόχρονα ένα </a:t>
            </a:r>
            <a:r>
              <a:rPr lang="el-GR" sz="2000" dirty="0">
                <a:latin typeface="Trebuchet MS" panose="020B0603020202020204" pitchFamily="34" charset="0"/>
              </a:rPr>
              <a:t>φύλλο χαρτί και ένα μολύβι. </a:t>
            </a:r>
            <a:r>
              <a:rPr lang="el-GR" sz="2000" dirty="0" err="1">
                <a:latin typeface="Trebuchet MS" panose="020B0603020202020204" pitchFamily="34" charset="0"/>
              </a:rPr>
              <a:t>To</a:t>
            </a:r>
            <a:r>
              <a:rPr lang="el-GR" sz="2000" dirty="0">
                <a:latin typeface="Trebuchet MS" panose="020B0603020202020204" pitchFamily="34" charset="0"/>
              </a:rPr>
              <a:t> </a:t>
            </a:r>
            <a:r>
              <a:rPr lang="el-GR" sz="2000" dirty="0" smtClean="0">
                <a:latin typeface="Trebuchet MS" panose="020B0603020202020204" pitchFamily="34" charset="0"/>
              </a:rPr>
              <a:t>μολύβι </a:t>
            </a:r>
            <a:r>
              <a:rPr lang="el-GR" sz="2000" dirty="0">
                <a:latin typeface="Trebuchet MS" panose="020B0603020202020204" pitchFamily="34" charset="0"/>
              </a:rPr>
              <a:t>θα φτάσει πιο γρήγορα στο πάτωμα </a:t>
            </a:r>
            <a:r>
              <a:rPr lang="el-GR" sz="2000" dirty="0" smtClean="0">
                <a:latin typeface="Trebuchet MS" panose="020B0603020202020204" pitchFamily="34" charset="0"/>
              </a:rPr>
              <a:t>της </a:t>
            </a:r>
            <a:r>
              <a:rPr lang="el-GR" sz="2000" dirty="0">
                <a:latin typeface="Trebuchet MS" panose="020B0603020202020204" pitchFamily="34" charset="0"/>
              </a:rPr>
              <a:t>τάξης. </a:t>
            </a:r>
            <a:r>
              <a:rPr lang="el-GR" sz="2000" dirty="0" smtClean="0">
                <a:latin typeface="Trebuchet MS" panose="020B0603020202020204" pitchFamily="34" charset="0"/>
              </a:rPr>
              <a:t>Ποια </a:t>
            </a:r>
            <a:r>
              <a:rPr lang="el-GR" sz="2000" dirty="0">
                <a:latin typeface="Trebuchet MS" panose="020B0603020202020204" pitchFamily="34" charset="0"/>
              </a:rPr>
              <a:t>εξήγηση δίνετε για το </a:t>
            </a:r>
            <a:r>
              <a:rPr lang="el-GR" sz="2000" dirty="0" smtClean="0">
                <a:latin typeface="Trebuchet MS" panose="020B0603020202020204" pitchFamily="34" charset="0"/>
              </a:rPr>
              <a:t>φαινόμενο </a:t>
            </a:r>
            <a:r>
              <a:rPr lang="el-GR" sz="2000" dirty="0">
                <a:latin typeface="Trebuchet MS" panose="020B0603020202020204" pitchFamily="34" charset="0"/>
              </a:rPr>
              <a:t>αυτό; </a:t>
            </a:r>
          </a:p>
        </p:txBody>
      </p:sp>
      <p:sp>
        <p:nvSpPr>
          <p:cNvPr id="6" name="Ορθογώνιο 5"/>
          <p:cNvSpPr/>
          <p:nvPr/>
        </p:nvSpPr>
        <p:spPr>
          <a:xfrm>
            <a:off x="263270" y="1719763"/>
            <a:ext cx="8496944" cy="707886"/>
          </a:xfrm>
          <a:prstGeom prst="rect">
            <a:avLst/>
          </a:prstGeom>
        </p:spPr>
        <p:txBody>
          <a:bodyPr wrap="square">
            <a:spAutoFit/>
          </a:bodyPr>
          <a:lstStyle/>
          <a:p>
            <a:r>
              <a:rPr lang="el-GR" sz="2000" b="1" dirty="0">
                <a:latin typeface="Trebuchet MS" panose="020B0603020202020204" pitchFamily="34" charset="0"/>
              </a:rPr>
              <a:t>13</a:t>
            </a:r>
            <a:r>
              <a:rPr lang="el-GR" sz="2000" b="1"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σώμα κάνει ελεύθερη πτώση. </a:t>
            </a:r>
            <a:r>
              <a:rPr lang="el-GR" sz="2000" dirty="0" smtClean="0">
                <a:latin typeface="Trebuchet MS" panose="020B0603020202020204" pitchFamily="34" charset="0"/>
              </a:rPr>
              <a:t>Να </a:t>
            </a:r>
            <a:r>
              <a:rPr lang="el-GR" sz="2000" dirty="0">
                <a:latin typeface="Trebuchet MS" panose="020B0603020202020204" pitchFamily="34" charset="0"/>
              </a:rPr>
              <a:t>συμπληρώσετε τον πίνακα </a:t>
            </a:r>
            <a:r>
              <a:rPr lang="el-GR" sz="2000" dirty="0" smtClean="0">
                <a:latin typeface="Trebuchet MS" panose="020B0603020202020204" pitchFamily="34" charset="0"/>
              </a:rPr>
              <a:t>τιμών (</a:t>
            </a:r>
            <a:r>
              <a:rPr lang="el-GR" sz="2000" i="1" dirty="0" smtClean="0">
                <a:latin typeface="Trebuchet MS" panose="020B0603020202020204" pitchFamily="34" charset="0"/>
              </a:rPr>
              <a:t>g</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1631909015"/>
              </p:ext>
            </p:extLst>
          </p:nvPr>
        </p:nvGraphicFramePr>
        <p:xfrm>
          <a:off x="2649798" y="2420888"/>
          <a:ext cx="3507864" cy="1828800"/>
        </p:xfrm>
        <a:graphic>
          <a:graphicData uri="http://schemas.openxmlformats.org/drawingml/2006/table">
            <a:tbl>
              <a:tblPr/>
              <a:tblGrid>
                <a:gridCol w="1131600"/>
                <a:gridCol w="1152128"/>
                <a:gridCol w="1224136"/>
              </a:tblGrid>
              <a:tr h="0">
                <a:tc>
                  <a:txBody>
                    <a:bodyPr/>
                    <a:lstStyle/>
                    <a:p>
                      <a:pPr algn="ctr"/>
                      <a:r>
                        <a:rPr lang="en-US" dirty="0">
                          <a:effectLst/>
                        </a:rPr>
                        <a:t>t(s)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a:effectLst/>
                        </a:rPr>
                        <a:t>υ(</a:t>
                      </a:r>
                      <a:r>
                        <a:rPr lang="en-US">
                          <a:effectLst/>
                        </a:rPr>
                        <a:t>m/s)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n-US">
                          <a:effectLst/>
                        </a:rPr>
                        <a:t>s(m)</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r>
              <a:tr h="0">
                <a:tc>
                  <a:txBody>
                    <a:bodyPr/>
                    <a:lstStyle/>
                    <a:p>
                      <a:pPr algn="ctr"/>
                      <a:r>
                        <a:rPr lang="el-GR" dirty="0">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r>
              <a:tr h="0">
                <a:tc>
                  <a:txBody>
                    <a:bodyPr/>
                    <a:lstStyle/>
                    <a:p>
                      <a:pPr algn="ctr"/>
                      <a:r>
                        <a:rPr lang="el-GR">
                          <a:effectLst/>
                        </a:rPr>
                        <a:t>1</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r>
              <a:tr h="0">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dirty="0">
                          <a:effectLst/>
                        </a:rPr>
                        <a:t>20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r>
              <a:tr h="0">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a:effectLst/>
                        </a:rPr>
                        <a:t>40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r>
            </a:tbl>
          </a:graphicData>
        </a:graphic>
      </p:graphicFrame>
      <p:sp>
        <p:nvSpPr>
          <p:cNvPr id="8" name="Rectangle 1"/>
          <p:cNvSpPr>
            <a:spLocks noChangeArrowheads="1"/>
          </p:cNvSpPr>
          <p:nvPr/>
        </p:nvSpPr>
        <p:spPr bwMode="auto">
          <a:xfrm>
            <a:off x="1279525"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charset="0"/>
                <a:cs typeface="Arial" charset="0"/>
              </a:rPr>
              <a:t/>
            </a:r>
            <a:br>
              <a:rPr kumimoji="0" lang="el-GR" altLang="el-GR" sz="1800" b="0" i="0" u="none" strike="noStrike" cap="none" normalizeH="0" baseline="0" smtClean="0">
                <a:ln>
                  <a:noFill/>
                </a:ln>
                <a:solidFill>
                  <a:schemeClr val="tx1"/>
                </a:solidFill>
                <a:effectLst/>
                <a:latin typeface="Arial" charset="0"/>
                <a:cs typeface="Arial" charset="0"/>
              </a:rPr>
            </a:br>
            <a:endParaRPr kumimoji="0" lang="el-GR" altLang="el-GR" sz="1800" b="0" i="0" u="none" strike="noStrike" cap="none" normalizeH="0" baseline="0" smtClean="0">
              <a:ln>
                <a:noFill/>
              </a:ln>
              <a:solidFill>
                <a:schemeClr val="tx1"/>
              </a:solidFill>
              <a:effectLst/>
              <a:latin typeface="Arial" charset="0"/>
              <a:cs typeface="Arial" charset="0"/>
            </a:endParaRPr>
          </a:p>
        </p:txBody>
      </p:sp>
      <p:grpSp>
        <p:nvGrpSpPr>
          <p:cNvPr id="13" name="Ομάδα 12"/>
          <p:cNvGrpSpPr/>
          <p:nvPr/>
        </p:nvGrpSpPr>
        <p:grpSpPr>
          <a:xfrm>
            <a:off x="407286" y="4553435"/>
            <a:ext cx="8352928" cy="1107996"/>
            <a:chOff x="395536" y="4437112"/>
            <a:chExt cx="8352928" cy="1107996"/>
          </a:xfrm>
        </p:grpSpPr>
        <p:sp>
          <p:nvSpPr>
            <p:cNvPr id="9" name="Ορθογώνιο 8"/>
            <p:cNvSpPr/>
            <p:nvPr/>
          </p:nvSpPr>
          <p:spPr>
            <a:xfrm>
              <a:off x="395536" y="4437112"/>
              <a:ext cx="7992888" cy="400110"/>
            </a:xfrm>
            <a:prstGeom prst="rect">
              <a:avLst/>
            </a:prstGeom>
          </p:spPr>
          <p:txBody>
            <a:bodyPr wrap="square">
              <a:spAutoFit/>
            </a:bodyPr>
            <a:lstStyle/>
            <a:p>
              <a:r>
                <a:rPr lang="el-GR" sz="2000" b="1" dirty="0">
                  <a:latin typeface="Trebuchet MS" panose="020B0603020202020204" pitchFamily="34" charset="0"/>
                </a:rPr>
                <a:t>16. </a:t>
              </a:r>
              <a:r>
                <a:rPr lang="el-GR" sz="2000" dirty="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συμπληρώσετε τα κενά </a:t>
              </a:r>
              <a:r>
                <a:rPr lang="el-GR" sz="2000" dirty="0" smtClean="0">
                  <a:latin typeface="Trebuchet MS" panose="020B0603020202020204" pitchFamily="34" charset="0"/>
                </a:rPr>
                <a:t>στην επόμενη πρόταση.</a:t>
              </a:r>
              <a:endParaRPr lang="el-GR" sz="2000" dirty="0">
                <a:latin typeface="Trebuchet MS" panose="020B0603020202020204" pitchFamily="34" charset="0"/>
              </a:endParaRPr>
            </a:p>
          </p:txBody>
        </p:sp>
        <p:sp>
          <p:nvSpPr>
            <p:cNvPr id="10" name="Ορθογώνιο 9"/>
            <p:cNvSpPr/>
            <p:nvPr/>
          </p:nvSpPr>
          <p:spPr>
            <a:xfrm>
              <a:off x="395536" y="4837222"/>
              <a:ext cx="8352928" cy="707886"/>
            </a:xfrm>
            <a:prstGeom prst="rect">
              <a:avLst/>
            </a:prstGeom>
          </p:spPr>
          <p:txBody>
            <a:bodyPr wrap="square">
              <a:spAutoFit/>
            </a:bodyPr>
            <a:lstStyle/>
            <a:p>
              <a:r>
                <a:rPr lang="el-GR" sz="2000" b="1" dirty="0" smtClean="0">
                  <a:latin typeface="Trebuchet MS" panose="020B0603020202020204" pitchFamily="34" charset="0"/>
                </a:rPr>
                <a:t>Β.  </a:t>
              </a:r>
              <a:r>
                <a:rPr lang="el-GR" sz="2000" dirty="0" smtClean="0">
                  <a:latin typeface="Trebuchet MS" panose="020B0603020202020204" pitchFamily="34" charset="0"/>
                </a:rPr>
                <a:t>H </a:t>
              </a:r>
              <a:r>
                <a:rPr lang="el-GR" sz="2000" dirty="0">
                  <a:latin typeface="Trebuchet MS" panose="020B0603020202020204" pitchFamily="34" charset="0"/>
                </a:rPr>
                <a:t>ελεύθερη πτώση ενός σώματος είναι κίνηση </a:t>
              </a:r>
              <a:r>
                <a:rPr lang="el-GR" sz="2000" dirty="0" smtClean="0">
                  <a:latin typeface="Trebuchet MS" panose="020B0603020202020204" pitchFamily="34" charset="0"/>
                </a:rPr>
                <a:t>……………………… </a:t>
              </a:r>
              <a:r>
                <a:rPr lang="el-GR" sz="2000" dirty="0">
                  <a:latin typeface="Trebuchet MS" panose="020B0603020202020204" pitchFamily="34" charset="0"/>
                </a:rPr>
                <a:t>ομαλά επιταχυνόμενη χωρίς </a:t>
              </a:r>
              <a:r>
                <a:rPr lang="el-GR" sz="2000" dirty="0" smtClean="0">
                  <a:latin typeface="Trebuchet MS" panose="020B0603020202020204" pitchFamily="34" charset="0"/>
                </a:rPr>
                <a:t>……………… </a:t>
              </a:r>
              <a:r>
                <a:rPr lang="el-GR" sz="2000" dirty="0">
                  <a:latin typeface="Trebuchet MS" panose="020B0603020202020204" pitchFamily="34" charset="0"/>
                </a:rPr>
                <a:t>ταχύτητα.</a:t>
              </a:r>
            </a:p>
          </p:txBody>
        </p:sp>
      </p:grpSp>
      <p:sp>
        <p:nvSpPr>
          <p:cNvPr id="11" name="TextBox 10"/>
          <p:cNvSpPr txBox="1"/>
          <p:nvPr/>
        </p:nvSpPr>
        <p:spPr>
          <a:xfrm>
            <a:off x="6185935" y="4894412"/>
            <a:ext cx="1656184"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ευθύγραμμη</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2" name="TextBox 11"/>
          <p:cNvSpPr txBox="1"/>
          <p:nvPr/>
        </p:nvSpPr>
        <p:spPr>
          <a:xfrm>
            <a:off x="3065037" y="5150049"/>
            <a:ext cx="1080120"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αρχική</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4" name="TextBox 13"/>
          <p:cNvSpPr txBox="1"/>
          <p:nvPr/>
        </p:nvSpPr>
        <p:spPr>
          <a:xfrm>
            <a:off x="5419477" y="3109570"/>
            <a:ext cx="288032"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5</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5" name="TextBox 14"/>
          <p:cNvSpPr txBox="1"/>
          <p:nvPr/>
        </p:nvSpPr>
        <p:spPr>
          <a:xfrm>
            <a:off x="4067944" y="3124756"/>
            <a:ext cx="576064"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10</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6" name="TextBox 15"/>
          <p:cNvSpPr txBox="1"/>
          <p:nvPr/>
        </p:nvSpPr>
        <p:spPr>
          <a:xfrm>
            <a:off x="4115698" y="3494144"/>
            <a:ext cx="52831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0</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7" name="TextBox 16"/>
          <p:cNvSpPr txBox="1"/>
          <p:nvPr/>
        </p:nvSpPr>
        <p:spPr>
          <a:xfrm>
            <a:off x="3042136" y="3494144"/>
            <a:ext cx="425542"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8" name="TextBox 17"/>
          <p:cNvSpPr txBox="1"/>
          <p:nvPr/>
        </p:nvSpPr>
        <p:spPr>
          <a:xfrm>
            <a:off x="5294068" y="3894254"/>
            <a:ext cx="576064" cy="400110"/>
          </a:xfrm>
          <a:prstGeom prst="rect">
            <a:avLst/>
          </a:prstGeom>
          <a:noFill/>
        </p:spPr>
        <p:txBody>
          <a:bodyPr wrap="square" rtlCol="0">
            <a:spAutoFit/>
          </a:bodyPr>
          <a:lstStyle/>
          <a:p>
            <a:r>
              <a:rPr lang="el-GR" sz="2000" b="1" dirty="0" smtClean="0">
                <a:solidFill>
                  <a:srgbClr val="FF0000"/>
                </a:solidFill>
                <a:effectLst>
                  <a:outerShdw blurRad="38100" dist="38100" dir="2700000" algn="tl">
                    <a:srgbClr val="000000">
                      <a:alpha val="43137"/>
                    </a:srgbClr>
                  </a:outerShdw>
                </a:effectLst>
                <a:latin typeface="Trebuchet MS" panose="020B0603020202020204" pitchFamily="34" charset="0"/>
              </a:rPr>
              <a:t>80</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9" name="TextBox 18"/>
          <p:cNvSpPr txBox="1"/>
          <p:nvPr/>
        </p:nvSpPr>
        <p:spPr>
          <a:xfrm>
            <a:off x="3065037" y="3894254"/>
            <a:ext cx="2880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4</a:t>
            </a:r>
          </a:p>
        </p:txBody>
      </p:sp>
    </p:spTree>
    <p:extLst>
      <p:ext uri="{BB962C8B-B14F-4D97-AF65-F5344CB8AC3E}">
        <p14:creationId xmlns:p14="http://schemas.microsoft.com/office/powerpoint/2010/main" val="154676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0-#ppt_w/2"/>
                                          </p:val>
                                        </p:tav>
                                        <p:tav tm="100000">
                                          <p:val>
                                            <p:strVal val="#ppt_x"/>
                                          </p:val>
                                        </p:tav>
                                      </p:tavLst>
                                    </p:anim>
                                    <p:anim calcmode="lin" valueType="num">
                                      <p:cBhvr additive="base">
                                        <p:cTn id="21"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000" fill="hold"/>
                                        <p:tgtEl>
                                          <p:spTgt spid="14"/>
                                        </p:tgtEl>
                                        <p:attrNameLst>
                                          <p:attrName>ppt_x</p:attrName>
                                        </p:attrNameLst>
                                      </p:cBhvr>
                                      <p:tavLst>
                                        <p:tav tm="0">
                                          <p:val>
                                            <p:strVal val="0-#ppt_w/2"/>
                                          </p:val>
                                        </p:tav>
                                        <p:tav tm="100000">
                                          <p:val>
                                            <p:strVal val="#ppt_x"/>
                                          </p:val>
                                        </p:tav>
                                      </p:tavLst>
                                    </p:anim>
                                    <p:anim calcmode="lin" valueType="num">
                                      <p:cBhvr additive="base">
                                        <p:cTn id="27"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0-#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2000" fill="hold"/>
                                        <p:tgtEl>
                                          <p:spTgt spid="16"/>
                                        </p:tgtEl>
                                        <p:attrNameLst>
                                          <p:attrName>ppt_x</p:attrName>
                                        </p:attrNameLst>
                                      </p:cBhvr>
                                      <p:tavLst>
                                        <p:tav tm="0">
                                          <p:val>
                                            <p:strVal val="0-#ppt_w/2"/>
                                          </p:val>
                                        </p:tav>
                                        <p:tav tm="100000">
                                          <p:val>
                                            <p:strVal val="#ppt_x"/>
                                          </p:val>
                                        </p:tav>
                                      </p:tavLst>
                                    </p:anim>
                                    <p:anim calcmode="lin" valueType="num">
                                      <p:cBhvr additive="base">
                                        <p:cTn id="39"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2000" fill="hold"/>
                                        <p:tgtEl>
                                          <p:spTgt spid="19"/>
                                        </p:tgtEl>
                                        <p:attrNameLst>
                                          <p:attrName>ppt_x</p:attrName>
                                        </p:attrNameLst>
                                      </p:cBhvr>
                                      <p:tavLst>
                                        <p:tav tm="0">
                                          <p:val>
                                            <p:strVal val="0-#ppt_w/2"/>
                                          </p:val>
                                        </p:tav>
                                        <p:tav tm="100000">
                                          <p:val>
                                            <p:strVal val="#ppt_x"/>
                                          </p:val>
                                        </p:tav>
                                      </p:tavLst>
                                    </p:anim>
                                    <p:anim calcmode="lin" valueType="num">
                                      <p:cBhvr additive="base">
                                        <p:cTn id="45"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2000" fill="hold"/>
                                        <p:tgtEl>
                                          <p:spTgt spid="18"/>
                                        </p:tgtEl>
                                        <p:attrNameLst>
                                          <p:attrName>ppt_x</p:attrName>
                                        </p:attrNameLst>
                                      </p:cBhvr>
                                      <p:tavLst>
                                        <p:tav tm="0">
                                          <p:val>
                                            <p:strVal val="0-#ppt_w/2"/>
                                          </p:val>
                                        </p:tav>
                                        <p:tav tm="100000">
                                          <p:val>
                                            <p:strVal val="#ppt_x"/>
                                          </p:val>
                                        </p:tav>
                                      </p:tavLst>
                                    </p:anim>
                                    <p:anim calcmode="lin" valueType="num">
                                      <p:cBhvr additive="base">
                                        <p:cTn id="5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2000" fill="hold"/>
                                        <p:tgtEl>
                                          <p:spTgt spid="11"/>
                                        </p:tgtEl>
                                        <p:attrNameLst>
                                          <p:attrName>ppt_x</p:attrName>
                                        </p:attrNameLst>
                                      </p:cBhvr>
                                      <p:tavLst>
                                        <p:tav tm="0">
                                          <p:val>
                                            <p:strVal val="0-#ppt_w/2"/>
                                          </p:val>
                                        </p:tav>
                                        <p:tav tm="100000">
                                          <p:val>
                                            <p:strVal val="#ppt_x"/>
                                          </p:val>
                                        </p:tav>
                                      </p:tavLst>
                                    </p:anim>
                                    <p:anim calcmode="lin" valueType="num">
                                      <p:cBhvr additive="base">
                                        <p:cTn id="6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2000" fill="hold"/>
                                        <p:tgtEl>
                                          <p:spTgt spid="12"/>
                                        </p:tgtEl>
                                        <p:attrNameLst>
                                          <p:attrName>ppt_x</p:attrName>
                                        </p:attrNameLst>
                                      </p:cBhvr>
                                      <p:tavLst>
                                        <p:tav tm="0">
                                          <p:val>
                                            <p:strVal val="0-#ppt_w/2"/>
                                          </p:val>
                                        </p:tav>
                                        <p:tav tm="100000">
                                          <p:val>
                                            <p:strVal val="#ppt_x"/>
                                          </p:val>
                                        </p:tav>
                                      </p:tavLst>
                                    </p:anim>
                                    <p:anim calcmode="lin" valueType="num">
                                      <p:cBhvr additive="base">
                                        <p:cTn id="6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19</a:t>
            </a:fld>
            <a:endParaRPr lang="el-GR"/>
          </a:p>
        </p:txBody>
      </p:sp>
      <mc:AlternateContent xmlns:mc="http://schemas.openxmlformats.org/markup-compatibility/2006" xmlns:a14="http://schemas.microsoft.com/office/drawing/2010/main">
        <mc:Choice Requires="a14">
          <p:sp>
            <p:nvSpPr>
              <p:cNvPr id="4" name="Ορθογώνιο 3"/>
              <p:cNvSpPr/>
              <p:nvPr/>
            </p:nvSpPr>
            <p:spPr>
              <a:xfrm>
                <a:off x="467544" y="332656"/>
                <a:ext cx="8280920" cy="4220258"/>
              </a:xfrm>
              <a:prstGeom prst="rect">
                <a:avLst/>
              </a:prstGeom>
            </p:spPr>
            <p:txBody>
              <a:bodyPr wrap="square">
                <a:spAutoFit/>
              </a:bodyPr>
              <a:lstStyle/>
              <a:p>
                <a:pPr algn="just"/>
                <a:r>
                  <a:rPr lang="el-GR" sz="2000" b="1" dirty="0" smtClean="0">
                    <a:latin typeface="Trebuchet MS" panose="020B0603020202020204" pitchFamily="34" charset="0"/>
                  </a:rPr>
                  <a:t>19. </a:t>
                </a:r>
                <a:r>
                  <a:rPr lang="el-GR" sz="2000" dirty="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σώμα πέφτει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Να χαρακτηρίσετε με το γράμμα (Σ) και με το γράμμα (Λ), τις σωστές και τις λάθος αντίστοιχα, προτάσεις.</a:t>
                </a:r>
              </a:p>
              <a:p>
                <a:pPr algn="just"/>
                <a:r>
                  <a:rPr lang="el-GR" sz="2000" dirty="0">
                    <a:latin typeface="Trebuchet MS" panose="020B0603020202020204" pitchFamily="34" charset="0"/>
                  </a:rPr>
                  <a:t>(Αντιστάσεις από τον αέρα παραλείπονται).</a:t>
                </a:r>
              </a:p>
              <a:p>
                <a:pPr algn="just"/>
                <a:endParaRPr lang="el-GR" sz="2000" b="1" dirty="0" smtClean="0">
                  <a:latin typeface="Trebuchet MS" panose="020B0603020202020204" pitchFamily="34" charset="0"/>
                </a:endParaRPr>
              </a:p>
              <a:p>
                <a:pPr algn="just"/>
                <a:r>
                  <a:rPr lang="el-GR" sz="2000" b="1" dirty="0" smtClean="0">
                    <a:latin typeface="Trebuchet MS" panose="020B0603020202020204" pitchFamily="34" charset="0"/>
                  </a:rPr>
                  <a:t>Α</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κάνει ομαλή </a:t>
                </a:r>
                <a:r>
                  <a:rPr lang="el-GR" sz="2000" dirty="0" smtClean="0">
                    <a:latin typeface="Trebuchet MS" panose="020B0603020202020204" pitchFamily="34" charset="0"/>
                  </a:rPr>
                  <a:t>κίνηση.</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smtClean="0">
                    <a:latin typeface="Trebuchet MS" panose="020B0603020202020204" pitchFamily="34" charset="0"/>
                  </a:rPr>
                  <a:t>Β.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στην αρχή έχει επιτάχυνση μηδέν και ταχύτητα μηδέν.</a:t>
                </a:r>
              </a:p>
              <a:p>
                <a:pPr algn="just"/>
                <a:r>
                  <a:rPr lang="el-GR" sz="2000" dirty="0">
                    <a:latin typeface="Trebuchet MS" panose="020B0603020202020204" pitchFamily="34" charset="0"/>
                  </a:rPr>
                  <a:t> </a:t>
                </a:r>
                <a:br>
                  <a:rPr lang="el-GR" sz="2000" dirty="0">
                    <a:latin typeface="Trebuchet MS" panose="020B0603020202020204" pitchFamily="34" charset="0"/>
                  </a:rPr>
                </a:br>
                <a:r>
                  <a:rPr lang="el-GR" sz="2000" b="1" dirty="0" smtClean="0">
                    <a:latin typeface="Trebuchet MS" panose="020B0603020202020204" pitchFamily="34" charset="0"/>
                  </a:rPr>
                  <a:t>Γ.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κάνει κίνηση ευθύγραμμη με σταθερή επιτάχυνση ίση με </a:t>
                </a:r>
                <a:r>
                  <a:rPr lang="el-GR" sz="2000" i="1" dirty="0">
                    <a:latin typeface="Trebuchet MS" panose="020B0603020202020204" pitchFamily="34" charset="0"/>
                  </a:rPr>
                  <a:t>g</a:t>
                </a:r>
                <a:r>
                  <a:rPr lang="el-GR" sz="2000" dirty="0">
                    <a:latin typeface="Trebuchet MS" panose="020B0603020202020204" pitchFamily="34" charset="0"/>
                  </a:rPr>
                  <a:t>.</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smtClean="0">
                    <a:latin typeface="Trebuchet MS" panose="020B0603020202020204" pitchFamily="34" charset="0"/>
                  </a:rPr>
                  <a:t>Δ.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κάθε στιγμή βρίσκεται σε ύψος </a:t>
                </a:r>
                <a:r>
                  <a:rPr lang="el-GR" sz="2000" i="1" dirty="0">
                    <a:latin typeface="Trebuchet MS" panose="020B0603020202020204" pitchFamily="34" charset="0"/>
                  </a:rPr>
                  <a:t>h</a:t>
                </a:r>
                <a:r>
                  <a:rPr lang="el-GR" sz="2000" dirty="0">
                    <a:latin typeface="Trebuchet MS" panose="020B0603020202020204" pitchFamily="34" charset="0"/>
                  </a:rPr>
                  <a:t> = </a:t>
                </a:r>
                <a14:m>
                  <m:oMath xmlns:m="http://schemas.openxmlformats.org/officeDocument/2006/math">
                    <m:f>
                      <m:fPr>
                        <m:ctrlPr>
                          <a:rPr lang="el-GR" sz="2000" i="1" smtClean="0">
                            <a:latin typeface="Cambria Math"/>
                          </a:rPr>
                        </m:ctrlPr>
                      </m:fPr>
                      <m:num>
                        <m:r>
                          <a:rPr lang="el-GR" sz="2000" b="0" i="1" smtClean="0">
                            <a:latin typeface="Cambria Math"/>
                          </a:rPr>
                          <m:t>1</m:t>
                        </m:r>
                      </m:num>
                      <m:den>
                        <m:r>
                          <a:rPr lang="el-GR" sz="2000" b="0" i="1" smtClean="0">
                            <a:latin typeface="Cambria Math"/>
                          </a:rPr>
                          <m:t>2</m:t>
                        </m:r>
                      </m:den>
                    </m:f>
                  </m:oMath>
                </a14:m>
                <a:r>
                  <a:rPr lang="el-GR" sz="2000" dirty="0">
                    <a:latin typeface="Trebuchet MS" panose="020B0603020202020204" pitchFamily="34" charset="0"/>
                  </a:rPr>
                  <a:t> </a:t>
                </a:r>
                <a:r>
                  <a:rPr lang="el-GR" sz="2000" i="1" dirty="0">
                    <a:latin typeface="Trebuchet MS" panose="020B0603020202020204" pitchFamily="34" charset="0"/>
                  </a:rPr>
                  <a:t>g</a:t>
                </a:r>
                <a:r>
                  <a:rPr lang="el-GR" sz="2000" dirty="0">
                    <a:latin typeface="Trebuchet MS" panose="020B0603020202020204" pitchFamily="34" charset="0"/>
                  </a:rPr>
                  <a:t> </a:t>
                </a:r>
                <a:r>
                  <a:rPr lang="el-GR" sz="2000" i="1" dirty="0">
                    <a:latin typeface="Trebuchet MS" panose="020B0603020202020204" pitchFamily="34" charset="0"/>
                  </a:rPr>
                  <a:t>t</a:t>
                </a:r>
                <a:r>
                  <a:rPr lang="el-GR" sz="2000" baseline="30000" dirty="0">
                    <a:latin typeface="Trebuchet MS" panose="020B0603020202020204" pitchFamily="34" charset="0"/>
                  </a:rPr>
                  <a:t>2</a:t>
                </a:r>
                <a:r>
                  <a:rPr lang="el-GR" sz="2000" dirty="0">
                    <a:latin typeface="Trebuchet MS" panose="020B0603020202020204" pitchFamily="34" charset="0"/>
                  </a:rPr>
                  <a:t> πάνω από το έδαφος.</a:t>
                </a:r>
              </a:p>
            </p:txBody>
          </p:sp>
        </mc:Choice>
        <mc:Fallback xmlns="">
          <p:sp>
            <p:nvSpPr>
              <p:cNvPr id="4" name="Ορθογώνιο 3"/>
              <p:cNvSpPr>
                <a:spLocks noRot="1" noChangeAspect="1" noMove="1" noResize="1" noEditPoints="1" noAdjustHandles="1" noChangeArrowheads="1" noChangeShapeType="1" noTextEdit="1"/>
              </p:cNvSpPr>
              <p:nvPr/>
            </p:nvSpPr>
            <p:spPr>
              <a:xfrm>
                <a:off x="467544" y="332656"/>
                <a:ext cx="8280920" cy="4220258"/>
              </a:xfrm>
              <a:prstGeom prst="rect">
                <a:avLst/>
              </a:prstGeom>
              <a:blipFill rotWithShape="1">
                <a:blip r:embed="rId2"/>
                <a:stretch>
                  <a:fillRect l="-810" t="-867" r="-736" b="-1590"/>
                </a:stretch>
              </a:blipFill>
            </p:spPr>
            <p:txBody>
              <a:bodyPr/>
              <a:lstStyle/>
              <a:p>
                <a:r>
                  <a:rPr lang="el-GR">
                    <a:noFill/>
                  </a:rPr>
                  <a:t> </a:t>
                </a:r>
              </a:p>
            </p:txBody>
          </p:sp>
        </mc:Fallback>
      </mc:AlternateContent>
      <p:sp>
        <p:nvSpPr>
          <p:cNvPr id="5" name="TextBox 4"/>
          <p:cNvSpPr txBox="1"/>
          <p:nvPr/>
        </p:nvSpPr>
        <p:spPr>
          <a:xfrm>
            <a:off x="4633223" y="1844824"/>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6" name="TextBox 5"/>
          <p:cNvSpPr txBox="1"/>
          <p:nvPr/>
        </p:nvSpPr>
        <p:spPr>
          <a:xfrm>
            <a:off x="8172400" y="244278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7" name="TextBox 6"/>
          <p:cNvSpPr txBox="1"/>
          <p:nvPr/>
        </p:nvSpPr>
        <p:spPr>
          <a:xfrm>
            <a:off x="1763688" y="408888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8" name="TextBox 7"/>
          <p:cNvSpPr txBox="1"/>
          <p:nvPr/>
        </p:nvSpPr>
        <p:spPr>
          <a:xfrm>
            <a:off x="8532440" y="3061726"/>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5054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1+#ppt_w/2"/>
                                          </p:val>
                                        </p:tav>
                                        <p:tav tm="100000">
                                          <p:val>
                                            <p:strVal val="#ppt_x"/>
                                          </p:val>
                                        </p:tav>
                                      </p:tavLst>
                                    </p:anim>
                                    <p:anim calcmode="lin" valueType="num">
                                      <p:cBhvr additive="base">
                                        <p:cTn id="19"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1+#ppt_w/2"/>
                                          </p:val>
                                        </p:tav>
                                        <p:tav tm="100000">
                                          <p:val>
                                            <p:strVal val="#ppt_x"/>
                                          </p:val>
                                        </p:tav>
                                      </p:tavLst>
                                    </p:anim>
                                    <p:anim calcmode="lin" valueType="num">
                                      <p:cBhvr additive="base">
                                        <p:cTn id="3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dissolve">
                                      <p:cBhvr>
                                        <p:cTn id="35" dur="10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2000" fill="hold"/>
                                        <p:tgtEl>
                                          <p:spTgt spid="8"/>
                                        </p:tgtEl>
                                        <p:attrNameLst>
                                          <p:attrName>ppt_x</p:attrName>
                                        </p:attrNameLst>
                                      </p:cBhvr>
                                      <p:tavLst>
                                        <p:tav tm="0">
                                          <p:val>
                                            <p:strVal val="1+#ppt_w/2"/>
                                          </p:val>
                                        </p:tav>
                                        <p:tav tm="100000">
                                          <p:val>
                                            <p:strVal val="#ppt_x"/>
                                          </p:val>
                                        </p:tav>
                                      </p:tavLst>
                                    </p:anim>
                                    <p:anim calcmode="lin" valueType="num">
                                      <p:cBhvr additive="base">
                                        <p:cTn id="41"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dissolve">
                                      <p:cBhvr>
                                        <p:cTn id="46" dur="10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2000" fill="hold"/>
                                        <p:tgtEl>
                                          <p:spTgt spid="7"/>
                                        </p:tgtEl>
                                        <p:attrNameLst>
                                          <p:attrName>ppt_x</p:attrName>
                                        </p:attrNameLst>
                                      </p:cBhvr>
                                      <p:tavLst>
                                        <p:tav tm="0">
                                          <p:val>
                                            <p:strVal val="1+#ppt_w/2"/>
                                          </p:val>
                                        </p:tav>
                                        <p:tav tm="100000">
                                          <p:val>
                                            <p:strVal val="#ppt_x"/>
                                          </p:val>
                                        </p:tav>
                                      </p:tavLst>
                                    </p:anim>
                                    <p:anim calcmode="lin" valueType="num">
                                      <p:cBhvr additive="base">
                                        <p:cTn id="5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a:t>
            </a:fld>
            <a:endParaRPr lang="el-GR"/>
          </a:p>
        </p:txBody>
      </p:sp>
      <p:sp>
        <p:nvSpPr>
          <p:cNvPr id="4" name="Text Box 4"/>
          <p:cNvSpPr txBox="1">
            <a:spLocks noChangeArrowheads="1"/>
          </p:cNvSpPr>
          <p:nvPr/>
        </p:nvSpPr>
        <p:spPr bwMode="auto">
          <a:xfrm>
            <a:off x="611560" y="274496"/>
            <a:ext cx="7848600" cy="18158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spcBef>
                <a:spcPct val="50000"/>
              </a:spcBef>
              <a:defRPr/>
            </a:pPr>
            <a:r>
              <a:rPr lang="el-GR" altLang="el-GR" sz="2800" b="1" dirty="0">
                <a:effectLst>
                  <a:outerShdw blurRad="38100" dist="38100" dir="2700000" algn="tl">
                    <a:srgbClr val="FFFFFF"/>
                  </a:outerShdw>
                </a:effectLst>
                <a:latin typeface="Comic Sans MS" pitchFamily="66" charset="0"/>
              </a:rPr>
              <a:t>Ένα σώμα κάνει </a:t>
            </a:r>
            <a:r>
              <a:rPr lang="el-GR" altLang="el-GR" sz="2800" b="1" dirty="0">
                <a:solidFill>
                  <a:srgbClr val="FF0000"/>
                </a:solidFill>
                <a:effectLst>
                  <a:outerShdw blurRad="38100" dist="38100" dir="2700000" algn="tl">
                    <a:srgbClr val="000000"/>
                  </a:outerShdw>
                </a:effectLst>
                <a:latin typeface="Comic Sans MS" pitchFamily="66" charset="0"/>
              </a:rPr>
              <a:t>ελεύθερη πτώση</a:t>
            </a:r>
            <a:r>
              <a:rPr lang="el-GR" altLang="el-GR" sz="2800" b="1" dirty="0">
                <a:effectLst>
                  <a:outerShdw blurRad="38100" dist="38100" dir="2700000" algn="tl">
                    <a:srgbClr val="FFFFFF"/>
                  </a:outerShdw>
                </a:effectLst>
                <a:latin typeface="Comic Sans MS" pitchFamily="66" charset="0"/>
              </a:rPr>
              <a:t> όταν το αφήσουμε να πέσει από κάποιο ύψος και </a:t>
            </a:r>
            <a:r>
              <a:rPr lang="el-GR" altLang="el-GR" sz="2800" b="1" dirty="0">
                <a:solidFill>
                  <a:srgbClr val="FF0000"/>
                </a:solidFill>
                <a:effectLst>
                  <a:outerShdw blurRad="38100" dist="38100" dir="2700000" algn="tl">
                    <a:srgbClr val="000000"/>
                  </a:outerShdw>
                </a:effectLst>
                <a:latin typeface="Comic Sans MS" pitchFamily="66" charset="0"/>
              </a:rPr>
              <a:t>η μόνη δύναμη που ενεργεί σ’ αυτό είναι το βάρος του</a:t>
            </a:r>
            <a:r>
              <a:rPr lang="el-GR" altLang="el-GR" sz="2800" b="1" dirty="0">
                <a:effectLst>
                  <a:outerShdw blurRad="38100" dist="38100" dir="2700000" algn="tl">
                    <a:srgbClr val="FFFFFF"/>
                  </a:outerShdw>
                </a:effectLst>
                <a:latin typeface="Comic Sans MS" pitchFamily="66" charset="0"/>
              </a:rPr>
              <a:t>, το οποίο θεωρείται σταθερό.</a:t>
            </a:r>
          </a:p>
        </p:txBody>
      </p:sp>
      <p:sp>
        <p:nvSpPr>
          <p:cNvPr id="5" name="Text Box 5"/>
          <p:cNvSpPr txBox="1">
            <a:spLocks noChangeArrowheads="1"/>
          </p:cNvSpPr>
          <p:nvPr/>
        </p:nvSpPr>
        <p:spPr bwMode="auto">
          <a:xfrm>
            <a:off x="1050886" y="5592791"/>
            <a:ext cx="7488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l-GR" altLang="el-GR" sz="2800" b="1" dirty="0">
                <a:solidFill>
                  <a:srgbClr val="008000"/>
                </a:solidFill>
                <a:effectLst>
                  <a:outerShdw blurRad="38100" dist="38100" dir="2700000" algn="tl">
                    <a:srgbClr val="000000"/>
                  </a:outerShdw>
                </a:effectLst>
                <a:latin typeface="Comic Sans MS" pitchFamily="66" charset="0"/>
              </a:rPr>
              <a:t>Η αντίσταση του αέρα θεωρείται αμελητέα.</a:t>
            </a:r>
          </a:p>
        </p:txBody>
      </p:sp>
      <p:grpSp>
        <p:nvGrpSpPr>
          <p:cNvPr id="8" name="Ομάδα 7"/>
          <p:cNvGrpSpPr/>
          <p:nvPr/>
        </p:nvGrpSpPr>
        <p:grpSpPr>
          <a:xfrm>
            <a:off x="524675" y="2298389"/>
            <a:ext cx="7647725" cy="3146835"/>
            <a:chOff x="524675" y="2298389"/>
            <a:chExt cx="7647725" cy="3146835"/>
          </a:xfrm>
        </p:grpSpPr>
        <p:pic>
          <p:nvPicPr>
            <p:cNvPr id="9218" name="Picture 2" descr="C:\Users\Merkouri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75" y="2298389"/>
              <a:ext cx="4081719" cy="314683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erkouris\Desktop\629px-Holiday_Park_Free_Fall_Tower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61" y="2298389"/>
              <a:ext cx="3304439" cy="3146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23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20</a:t>
            </a:fld>
            <a:endParaRPr lang="el-GR"/>
          </a:p>
        </p:txBody>
      </p:sp>
      <p:sp>
        <p:nvSpPr>
          <p:cNvPr id="4" name="Ορθογώνιο 3"/>
          <p:cNvSpPr/>
          <p:nvPr/>
        </p:nvSpPr>
        <p:spPr>
          <a:xfrm>
            <a:off x="323528" y="260648"/>
            <a:ext cx="8496944" cy="3785652"/>
          </a:xfrm>
          <a:prstGeom prst="rect">
            <a:avLst/>
          </a:prstGeom>
        </p:spPr>
        <p:txBody>
          <a:bodyPr wrap="square">
            <a:spAutoFit/>
          </a:bodyPr>
          <a:lstStyle/>
          <a:p>
            <a:pPr algn="just"/>
            <a:r>
              <a:rPr lang="el-GR" sz="2000" b="1" dirty="0">
                <a:latin typeface="Trebuchet MS" panose="020B0603020202020204" pitchFamily="34" charset="0"/>
              </a:rPr>
              <a:t>23. </a:t>
            </a:r>
            <a:r>
              <a:rPr lang="el-GR" sz="2000" dirty="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βαρύτερο σώμα έλκεται από τη Γη με δύναμη μεγαλύτερη από ένα ελαφρύτερο. Όταν τα αφήνουμε από το ίδιο ύψος φτάνουν ταυτόχρονα στην επιφάνεια της Γης (οι κινήσεις θεωρούμε ότι γίνονται μόνο υπό την επίδραση του βάρους των σωμάτων).</a:t>
            </a:r>
          </a:p>
          <a:p>
            <a:pPr algn="just"/>
            <a:r>
              <a:rPr lang="el-GR" sz="2000" dirty="0">
                <a:latin typeface="Trebuchet MS" panose="020B0603020202020204" pitchFamily="34" charset="0"/>
              </a:rPr>
              <a:t>Να χαρακτηρίσετε τις επόμενες προτάσεις με το γράμμα (Σ) αν είναι σωστές και με το γράμμα (Λ) τις λανθασμένες.</a:t>
            </a:r>
          </a:p>
          <a:p>
            <a:pPr algn="just"/>
            <a:endParaRPr lang="el-GR" sz="2000" b="1" dirty="0" smtClean="0">
              <a:latin typeface="Trebuchet MS" panose="020B0603020202020204" pitchFamily="34" charset="0"/>
            </a:endParaRP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Τα </a:t>
            </a:r>
            <a:r>
              <a:rPr lang="el-GR" sz="2000" dirty="0">
                <a:latin typeface="Trebuchet MS" panose="020B0603020202020204" pitchFamily="34" charset="0"/>
              </a:rPr>
              <a:t>δύο σώματα έχουν κάθε στιγμή την ίδια επιτάχυνση (επιτάχυνση βαρύτητας).</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smtClean="0">
                <a:latin typeface="Trebuchet MS" panose="020B0603020202020204" pitchFamily="34" charset="0"/>
              </a:rPr>
              <a:t>Β. </a:t>
            </a:r>
            <a:r>
              <a:rPr lang="el-GR" sz="2000" dirty="0" smtClean="0">
                <a:latin typeface="Trebuchet MS" panose="020B0603020202020204" pitchFamily="34" charset="0"/>
              </a:rPr>
              <a:t>Τα </a:t>
            </a:r>
            <a:r>
              <a:rPr lang="el-GR" sz="2000" dirty="0">
                <a:latin typeface="Trebuchet MS" panose="020B0603020202020204" pitchFamily="34" charset="0"/>
              </a:rPr>
              <a:t>δύο σώματα δέχονται διαφορετικές δυνάμεις, όμως έχουν κάθε στιγμή την ίδια ταχύτητα</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TextBox 4"/>
          <p:cNvSpPr txBox="1"/>
          <p:nvPr/>
        </p:nvSpPr>
        <p:spPr>
          <a:xfrm>
            <a:off x="3491880" y="3573016"/>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1979712" y="2708920"/>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0218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0-#ppt_w/2"/>
                                          </p:val>
                                        </p:tav>
                                        <p:tav tm="100000">
                                          <p:val>
                                            <p:strVal val="#ppt_x"/>
                                          </p:val>
                                        </p:tav>
                                      </p:tavLst>
                                    </p:anim>
                                    <p:anim calcmode="lin" valueType="num">
                                      <p:cBhvr additive="base">
                                        <p:cTn id="19"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10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000" fill="hold"/>
                                        <p:tgtEl>
                                          <p:spTgt spid="5"/>
                                        </p:tgtEl>
                                        <p:attrNameLst>
                                          <p:attrName>ppt_x</p:attrName>
                                        </p:attrNameLst>
                                      </p:cBhvr>
                                      <p:tavLst>
                                        <p:tav tm="0">
                                          <p:val>
                                            <p:strVal val="0-#ppt_w/2"/>
                                          </p:val>
                                        </p:tav>
                                        <p:tav tm="100000">
                                          <p:val>
                                            <p:strVal val="#ppt_x"/>
                                          </p:val>
                                        </p:tav>
                                      </p:tavLst>
                                    </p:anim>
                                    <p:anim calcmode="lin" valueType="num">
                                      <p:cBhvr additive="base">
                                        <p:cTn id="3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21</a:t>
            </a:fld>
            <a:endParaRPr lang="el-GR"/>
          </a:p>
        </p:txBody>
      </p:sp>
      <p:grpSp>
        <p:nvGrpSpPr>
          <p:cNvPr id="7" name="Ομάδα 6"/>
          <p:cNvGrpSpPr/>
          <p:nvPr/>
        </p:nvGrpSpPr>
        <p:grpSpPr>
          <a:xfrm>
            <a:off x="409769" y="404664"/>
            <a:ext cx="8053908" cy="5402348"/>
            <a:chOff x="409769" y="548679"/>
            <a:chExt cx="8053908" cy="5402348"/>
          </a:xfrm>
        </p:grpSpPr>
        <p:pic>
          <p:nvPicPr>
            <p:cNvPr id="6146"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7374" y="548679"/>
              <a:ext cx="2736303" cy="23206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Ομάδα 5"/>
            <p:cNvGrpSpPr/>
            <p:nvPr/>
          </p:nvGrpSpPr>
          <p:grpSpPr>
            <a:xfrm>
              <a:off x="409769" y="677377"/>
              <a:ext cx="7272808" cy="5273650"/>
              <a:chOff x="409769" y="677377"/>
              <a:chExt cx="7272808" cy="5273650"/>
            </a:xfrm>
          </p:grpSpPr>
          <p:sp>
            <p:nvSpPr>
              <p:cNvPr id="4" name="Ορθογώνιο 3"/>
              <p:cNvSpPr/>
              <p:nvPr/>
            </p:nvSpPr>
            <p:spPr>
              <a:xfrm>
                <a:off x="430729" y="677377"/>
                <a:ext cx="5256584" cy="1631216"/>
              </a:xfrm>
              <a:prstGeom prst="rect">
                <a:avLst/>
              </a:prstGeom>
            </p:spPr>
            <p:txBody>
              <a:bodyPr wrap="square">
                <a:spAutoFit/>
              </a:bodyPr>
              <a:lstStyle/>
              <a:p>
                <a:pPr algn="just"/>
                <a:r>
                  <a:rPr lang="el-GR" sz="2000" b="1" dirty="0">
                    <a:latin typeface="Trebuchet MS" panose="020B0603020202020204" pitchFamily="34" charset="0"/>
                  </a:rPr>
                  <a:t>30. </a:t>
                </a:r>
                <a:r>
                  <a:rPr lang="el-GR" sz="2000" dirty="0" smtClean="0">
                    <a:latin typeface="Trebuchet MS" panose="020B0603020202020204" pitchFamily="34" charset="0"/>
                  </a:rPr>
                  <a:t>H </a:t>
                </a:r>
                <a:r>
                  <a:rPr lang="el-GR" sz="2000" dirty="0">
                    <a:latin typeface="Trebuchet MS" panose="020B0603020202020204" pitchFamily="34" charset="0"/>
                  </a:rPr>
                  <a:t>ταχύτητα ενός σώματος που το αφήνουμε να πέσει από σχετικά μικρό ύψος μεταβάλλεται με το χρόνο, όπως φαίνεται στην εικόνα</a:t>
                </a:r>
                <a:r>
                  <a:rPr lang="el-GR" sz="2000" dirty="0" smtClean="0">
                    <a:latin typeface="Trebuchet MS" panose="020B0603020202020204" pitchFamily="34" charset="0"/>
                  </a:rPr>
                  <a:t>.</a:t>
                </a:r>
              </a:p>
              <a:p>
                <a:pPr algn="just"/>
                <a:r>
                  <a:rPr lang="en-US" sz="2000" dirty="0" smtClean="0">
                    <a:latin typeface="Trebuchet MS" panose="020B0603020202020204" pitchFamily="34" charset="0"/>
                  </a:rPr>
                  <a:t>(</a:t>
                </a:r>
                <a:r>
                  <a:rPr lang="el-GR" sz="2000" dirty="0" smtClean="0">
                    <a:latin typeface="Trebuchet MS" panose="020B0603020202020204" pitchFamily="34" charset="0"/>
                  </a:rPr>
                  <a:t>Επιλέξτε τη σωστή απάντηση)</a:t>
                </a:r>
              </a:p>
            </p:txBody>
          </p:sp>
          <p:sp>
            <p:nvSpPr>
              <p:cNvPr id="5" name="Ορθογώνιο 4"/>
              <p:cNvSpPr/>
              <p:nvPr/>
            </p:nvSpPr>
            <p:spPr>
              <a:xfrm>
                <a:off x="409769" y="2780928"/>
                <a:ext cx="7272808" cy="3170099"/>
              </a:xfrm>
              <a:prstGeom prst="rect">
                <a:avLst/>
              </a:prstGeom>
            </p:spPr>
            <p:txBody>
              <a:bodyPr wrap="square">
                <a:spAutoFit/>
              </a:bodyPr>
              <a:lstStyle/>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a:latin typeface="Trebuchet MS" panose="020B0603020202020204" pitchFamily="34" charset="0"/>
                  </a:rPr>
                  <a:t>H κίνηση που κάνει το σώμα </a:t>
                </a:r>
                <a:r>
                  <a:rPr lang="el-GR" sz="2000" dirty="0" smtClean="0">
                    <a:latin typeface="Trebuchet MS" panose="020B0603020202020204" pitchFamily="34" charset="0"/>
                  </a:rPr>
                  <a:t>είναι ε</a:t>
                </a:r>
                <a:r>
                  <a:rPr lang="el-GR" sz="2000" dirty="0" smtClean="0">
                    <a:latin typeface="Trebuchet MS" panose="020B0603020202020204" pitchFamily="34" charset="0"/>
                  </a:rPr>
                  <a:t>λεύθερη </a:t>
                </a:r>
                <a:r>
                  <a:rPr lang="el-GR" sz="2000" dirty="0">
                    <a:latin typeface="Trebuchet MS" panose="020B0603020202020204" pitchFamily="34" charset="0"/>
                  </a:rPr>
                  <a:t>πτώση.</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smtClean="0">
                    <a:latin typeface="Trebuchet MS" panose="020B0603020202020204" pitchFamily="34" charset="0"/>
                  </a:rPr>
                  <a:t>Β. </a:t>
                </a:r>
                <a:r>
                  <a:rPr lang="el-GR" sz="2000" dirty="0" smtClean="0">
                    <a:latin typeface="Trebuchet MS" panose="020B0603020202020204" pitchFamily="34" charset="0"/>
                  </a:rPr>
                  <a:t>Το σώμα κινείται </a:t>
                </a:r>
                <a:r>
                  <a:rPr lang="el-GR" sz="2000" dirty="0">
                    <a:latin typeface="Trebuchet MS" panose="020B0603020202020204" pitchFamily="34" charset="0"/>
                  </a:rPr>
                  <a:t>υπό την επίδραση του βάρους </a:t>
                </a:r>
                <a:r>
                  <a:rPr lang="el-GR" sz="2000" dirty="0" smtClean="0">
                    <a:latin typeface="Trebuchet MS" panose="020B0603020202020204" pitchFamily="34" charset="0"/>
                  </a:rPr>
                  <a:t>του </a:t>
                </a:r>
                <a:r>
                  <a:rPr lang="el-GR" sz="2000" dirty="0">
                    <a:latin typeface="Trebuchet MS" panose="020B0603020202020204" pitchFamily="34" charset="0"/>
                  </a:rPr>
                  <a:t>και μίας ακόμη δύναμης ομόρροπης με το βάρος του.</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smtClean="0">
                    <a:latin typeface="Trebuchet MS" panose="020B0603020202020204" pitchFamily="34" charset="0"/>
                  </a:rPr>
                  <a:t>Γ. </a:t>
                </a:r>
                <a:r>
                  <a:rPr lang="el-GR" sz="2000" dirty="0" smtClean="0">
                    <a:latin typeface="Trebuchet MS" panose="020B0603020202020204" pitchFamily="34" charset="0"/>
                  </a:rPr>
                  <a:t>Το σώμα </a:t>
                </a:r>
                <a:r>
                  <a:rPr lang="el-GR" sz="2000" dirty="0" smtClean="0">
                    <a:latin typeface="Trebuchet MS" panose="020B0603020202020204" pitchFamily="34" charset="0"/>
                  </a:rPr>
                  <a:t>κ</a:t>
                </a:r>
                <a:r>
                  <a:rPr lang="el-GR" sz="2000" dirty="0" smtClean="0">
                    <a:latin typeface="Trebuchet MS" panose="020B0603020202020204" pitchFamily="34" charset="0"/>
                  </a:rPr>
                  <a:t>ινείται </a:t>
                </a:r>
                <a:r>
                  <a:rPr lang="el-GR" sz="2000" dirty="0">
                    <a:latin typeface="Trebuchet MS" panose="020B0603020202020204" pitchFamily="34" charset="0"/>
                  </a:rPr>
                  <a:t>υπό την επίδραση του βάρους του και της αντίστασης του αέρα.</a:t>
                </a:r>
              </a:p>
              <a:p>
                <a:pPr algn="just"/>
                <a:r>
                  <a:rPr lang="el-GR" sz="2000" dirty="0">
                    <a:latin typeface="Trebuchet MS" panose="020B0603020202020204" pitchFamily="34" charset="0"/>
                  </a:rPr>
                  <a:t> </a:t>
                </a:r>
                <a:br>
                  <a:rPr lang="el-GR" sz="2000" dirty="0">
                    <a:latin typeface="Trebuchet MS" panose="020B0603020202020204" pitchFamily="34" charset="0"/>
                  </a:rPr>
                </a:br>
                <a:r>
                  <a:rPr lang="el-GR" sz="2000" b="1" dirty="0" smtClean="0">
                    <a:latin typeface="Trebuchet MS" panose="020B0603020202020204" pitchFamily="34" charset="0"/>
                  </a:rPr>
                  <a:t>Δ.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εκτελεί ευθύγραμμη ομαλή κίνηση, μέχρι τη στιγμή </a:t>
                </a:r>
                <a:r>
                  <a:rPr lang="el-GR" sz="2000" i="1" dirty="0">
                    <a:latin typeface="Trebuchet MS" panose="020B0603020202020204" pitchFamily="34" charset="0"/>
                  </a:rPr>
                  <a:t>t</a:t>
                </a:r>
                <a:r>
                  <a:rPr lang="el-GR" sz="2000" baseline="-25000" dirty="0">
                    <a:latin typeface="Trebuchet MS" panose="020B0603020202020204" pitchFamily="34" charset="0"/>
                  </a:rPr>
                  <a:t>1</a:t>
                </a:r>
                <a:r>
                  <a:rPr lang="el-GR" sz="2000" dirty="0">
                    <a:latin typeface="Trebuchet MS" panose="020B0603020202020204" pitchFamily="34" charset="0"/>
                  </a:rPr>
                  <a:t>.</a:t>
                </a:r>
              </a:p>
            </p:txBody>
          </p:sp>
        </p:grpSp>
      </p:grpSp>
      <p:sp>
        <p:nvSpPr>
          <p:cNvPr id="9" name="Έλλειψη 8"/>
          <p:cNvSpPr/>
          <p:nvPr/>
        </p:nvSpPr>
        <p:spPr>
          <a:xfrm>
            <a:off x="374068" y="4158203"/>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5850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0-#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22</a:t>
            </a:fld>
            <a:endParaRPr lang="el-GR"/>
          </a:p>
        </p:txBody>
      </p:sp>
      <p:sp>
        <p:nvSpPr>
          <p:cNvPr id="4" name="Ορθογώνιο 3"/>
          <p:cNvSpPr/>
          <p:nvPr/>
        </p:nvSpPr>
        <p:spPr>
          <a:xfrm>
            <a:off x="323528" y="404664"/>
            <a:ext cx="8280920" cy="4401205"/>
          </a:xfrm>
          <a:prstGeom prst="rect">
            <a:avLst/>
          </a:prstGeom>
        </p:spPr>
        <p:txBody>
          <a:bodyPr wrap="square">
            <a:spAutoFit/>
          </a:bodyPr>
          <a:lstStyle/>
          <a:p>
            <a:pPr algn="just"/>
            <a:r>
              <a:rPr lang="el-GR" sz="2000" b="1" dirty="0">
                <a:latin typeface="Trebuchet MS" panose="020B0603020202020204" pitchFamily="34" charset="0"/>
              </a:rPr>
              <a:t>35. </a:t>
            </a:r>
            <a:r>
              <a:rPr lang="el-GR" sz="2000" dirty="0">
                <a:latin typeface="Trebuchet MS" panose="020B0603020202020204" pitchFamily="34" charset="0"/>
              </a:rPr>
              <a:t> </a:t>
            </a:r>
            <a:r>
              <a:rPr lang="el-GR" sz="2000" dirty="0" smtClean="0">
                <a:latin typeface="Trebuchet MS" panose="020B0603020202020204" pitchFamily="34" charset="0"/>
              </a:rPr>
              <a:t>Πετάμε </a:t>
            </a:r>
            <a:r>
              <a:rPr lang="el-GR" sz="2000" dirty="0">
                <a:latin typeface="Trebuchet MS" panose="020B0603020202020204" pitchFamily="34" charset="0"/>
              </a:rPr>
              <a:t>ένα σώμα κατακόρυφα προς τα πάνω. Να σχεδιάσετε τα διανύσματα της επιτάχυνσης και της ταχύτητας του σώματος</a:t>
            </a:r>
            <a:r>
              <a:rPr lang="el-GR" sz="2000" dirty="0" smtClean="0">
                <a:latin typeface="Trebuchet MS" panose="020B0603020202020204" pitchFamily="34" charset="0"/>
              </a:rPr>
              <a:t>:</a:t>
            </a:r>
          </a:p>
          <a:p>
            <a:pPr algn="just"/>
            <a:r>
              <a:rPr lang="el-GR" sz="2000" b="1" dirty="0" smtClean="0">
                <a:latin typeface="Trebuchet MS" panose="020B0603020202020204" pitchFamily="34" charset="0"/>
              </a:rPr>
              <a:t>Α</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μια τυχαία χρονική στιγμή κατά τη διάρκεια της ανόδου του.</a:t>
            </a:r>
          </a:p>
          <a:p>
            <a:pPr algn="just"/>
            <a:endParaRPr lang="el-GR" sz="2000" dirty="0" smtClean="0">
              <a:latin typeface="Trebuchet MS" panose="020B0603020202020204" pitchFamily="34" charset="0"/>
            </a:endParaRPr>
          </a:p>
          <a:p>
            <a:pPr algn="just"/>
            <a:endParaRPr lang="en-US" sz="2000" b="1" dirty="0" smtClean="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smtClean="0">
              <a:latin typeface="Trebuchet MS" panose="020B0603020202020204" pitchFamily="34" charset="0"/>
            </a:endParaRPr>
          </a:p>
          <a:p>
            <a:pPr algn="just"/>
            <a:r>
              <a:rPr lang="el-GR" sz="2000" b="1" dirty="0" smtClean="0">
                <a:latin typeface="Trebuchet MS" panose="020B0603020202020204" pitchFamily="34" charset="0"/>
              </a:rPr>
              <a:t>Β</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Τη </a:t>
            </a:r>
            <a:r>
              <a:rPr lang="el-GR" sz="2000" dirty="0">
                <a:latin typeface="Trebuchet MS" panose="020B0603020202020204" pitchFamily="34" charset="0"/>
              </a:rPr>
              <a:t>χρονική στιγμή που βρίσκεται στο ανώτατο σημείο της τροχιάς του.</a:t>
            </a:r>
          </a:p>
          <a:p>
            <a:pPr algn="just"/>
            <a:endParaRPr lang="en-US" sz="2000" dirty="0" smtClean="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smtClean="0">
              <a:latin typeface="Trebuchet MS" panose="020B0603020202020204" pitchFamily="34" charset="0"/>
            </a:endParaRP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Γ</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Σε </a:t>
            </a:r>
            <a:r>
              <a:rPr lang="el-GR" sz="2000" dirty="0">
                <a:latin typeface="Trebuchet MS" panose="020B0603020202020204" pitchFamily="34" charset="0"/>
              </a:rPr>
              <a:t>μια τυχαία χρονική στιγμή κατά την διάρκεια της καθόδου του.</a:t>
            </a:r>
          </a:p>
        </p:txBody>
      </p:sp>
      <p:grpSp>
        <p:nvGrpSpPr>
          <p:cNvPr id="22" name="Ομάδα 21"/>
          <p:cNvGrpSpPr/>
          <p:nvPr/>
        </p:nvGrpSpPr>
        <p:grpSpPr>
          <a:xfrm>
            <a:off x="4030384" y="1412776"/>
            <a:ext cx="459702" cy="1173072"/>
            <a:chOff x="2555776" y="1329921"/>
            <a:chExt cx="459702" cy="1173072"/>
          </a:xfrm>
        </p:grpSpPr>
        <p:grpSp>
          <p:nvGrpSpPr>
            <p:cNvPr id="13" name="Ομάδα 12"/>
            <p:cNvGrpSpPr/>
            <p:nvPr/>
          </p:nvGrpSpPr>
          <p:grpSpPr>
            <a:xfrm>
              <a:off x="2555776" y="1700808"/>
              <a:ext cx="144016" cy="470983"/>
              <a:chOff x="2555776" y="1700808"/>
              <a:chExt cx="144016" cy="470983"/>
            </a:xfrm>
          </p:grpSpPr>
          <p:sp>
            <p:nvSpPr>
              <p:cNvPr id="5" name="Έλλειψη 4"/>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99792" y="1906892"/>
                <a:ext cx="0" cy="1899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Ευθύγραμμο βέλος σύνδεσης 14"/>
            <p:cNvCxnSpPr>
              <a:stCxn id="5" idx="0"/>
            </p:cNvCxnSpPr>
            <p:nvPr/>
          </p:nvCxnSpPr>
          <p:spPr>
            <a:xfrm flipV="1">
              <a:off x="2627784" y="1412776"/>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627784" y="1844824"/>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55438" y="1329921"/>
              <a:ext cx="360040"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1" name="TextBox 20"/>
            <p:cNvSpPr txBox="1"/>
            <p:nvPr/>
          </p:nvSpPr>
          <p:spPr>
            <a:xfrm>
              <a:off x="2627784" y="2133661"/>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3" name="Ομάδα 32"/>
          <p:cNvGrpSpPr/>
          <p:nvPr/>
        </p:nvGrpSpPr>
        <p:grpSpPr>
          <a:xfrm>
            <a:off x="3779336" y="3223688"/>
            <a:ext cx="710750" cy="1090352"/>
            <a:chOff x="3779336" y="3223688"/>
            <a:chExt cx="710750" cy="1090352"/>
          </a:xfrm>
        </p:grpSpPr>
        <p:sp>
          <p:nvSpPr>
            <p:cNvPr id="29" name="Έλλειψη 28"/>
            <p:cNvSpPr/>
            <p:nvPr/>
          </p:nvSpPr>
          <p:spPr>
            <a:xfrm>
              <a:off x="3779336" y="35118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Ευθύγραμμο βέλος σύνδεσης 25"/>
            <p:cNvCxnSpPr/>
            <p:nvPr/>
          </p:nvCxnSpPr>
          <p:spPr>
            <a:xfrm>
              <a:off x="3851344" y="3655871"/>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4454" y="3223688"/>
              <a:ext cx="685632"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dirty="0" smtClean="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8" name="TextBox 27"/>
            <p:cNvSpPr txBox="1"/>
            <p:nvPr/>
          </p:nvSpPr>
          <p:spPr>
            <a:xfrm>
              <a:off x="3851344" y="3944708"/>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5" name="Ομάδα 44"/>
          <p:cNvGrpSpPr/>
          <p:nvPr/>
        </p:nvGrpSpPr>
        <p:grpSpPr>
          <a:xfrm>
            <a:off x="3919093" y="4803165"/>
            <a:ext cx="769647" cy="1101402"/>
            <a:chOff x="4716015" y="5123785"/>
            <a:chExt cx="769647" cy="1101402"/>
          </a:xfrm>
        </p:grpSpPr>
        <p:grpSp>
          <p:nvGrpSpPr>
            <p:cNvPr id="35" name="Ομάδα 34"/>
            <p:cNvGrpSpPr/>
            <p:nvPr/>
          </p:nvGrpSpPr>
          <p:grpSpPr>
            <a:xfrm rot="10800000">
              <a:off x="5031701" y="5123785"/>
              <a:ext cx="144016" cy="470983"/>
              <a:chOff x="2555776" y="1700808"/>
              <a:chExt cx="144016" cy="470983"/>
            </a:xfrm>
          </p:grpSpPr>
          <p:sp>
            <p:nvSpPr>
              <p:cNvPr id="40" name="Έλλειψη 39"/>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2699792" y="1906892"/>
                <a:ext cx="0" cy="2267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Ομάδα 43"/>
            <p:cNvGrpSpPr/>
            <p:nvPr/>
          </p:nvGrpSpPr>
          <p:grpSpPr>
            <a:xfrm>
              <a:off x="4716015" y="5594768"/>
              <a:ext cx="769647" cy="630419"/>
              <a:chOff x="4716015" y="5594768"/>
              <a:chExt cx="769647" cy="630419"/>
            </a:xfrm>
          </p:grpSpPr>
          <p:cxnSp>
            <p:nvCxnSpPr>
              <p:cNvPr id="37" name="Ευθύγραμμο βέλος σύνδεσης 36"/>
              <p:cNvCxnSpPr/>
              <p:nvPr/>
            </p:nvCxnSpPr>
            <p:spPr>
              <a:xfrm rot="10800000">
                <a:off x="5105264" y="5594768"/>
                <a:ext cx="0" cy="504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40" idx="0"/>
              </p:cNvCxnSpPr>
              <p:nvPr/>
            </p:nvCxnSpPr>
            <p:spPr>
              <a:xfrm rot="10800000" flipV="1">
                <a:off x="5103709" y="5594768"/>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16015" y="5596323"/>
                <a:ext cx="360040"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39" name="TextBox 38"/>
              <p:cNvSpPr txBox="1"/>
              <p:nvPr/>
            </p:nvSpPr>
            <p:spPr>
              <a:xfrm rot="21422185">
                <a:off x="5125622" y="5855855"/>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spTree>
    <p:extLst>
      <p:ext uri="{BB962C8B-B14F-4D97-AF65-F5344CB8AC3E}">
        <p14:creationId xmlns:p14="http://schemas.microsoft.com/office/powerpoint/2010/main" val="148243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000" fill="hold"/>
                                        <p:tgtEl>
                                          <p:spTgt spid="22"/>
                                        </p:tgtEl>
                                        <p:attrNameLst>
                                          <p:attrName>ppt_x</p:attrName>
                                        </p:attrNameLst>
                                      </p:cBhvr>
                                      <p:tavLst>
                                        <p:tav tm="0">
                                          <p:val>
                                            <p:strVal val="#ppt_x"/>
                                          </p:val>
                                        </p:tav>
                                        <p:tav tm="100000">
                                          <p:val>
                                            <p:strVal val="#ppt_x"/>
                                          </p:val>
                                        </p:tav>
                                      </p:tavLst>
                                    </p:anim>
                                    <p:anim calcmode="lin" valueType="num">
                                      <p:cBhvr additive="base">
                                        <p:cTn id="17"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1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dissolve">
                                      <p:cBhvr>
                                        <p:cTn id="32" dur="10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2000" fill="hold"/>
                                        <p:tgtEl>
                                          <p:spTgt spid="45"/>
                                        </p:tgtEl>
                                        <p:attrNameLst>
                                          <p:attrName>ppt_x</p:attrName>
                                        </p:attrNameLst>
                                      </p:cBhvr>
                                      <p:tavLst>
                                        <p:tav tm="0">
                                          <p:val>
                                            <p:strVal val="#ppt_x"/>
                                          </p:val>
                                        </p:tav>
                                        <p:tav tm="100000">
                                          <p:val>
                                            <p:strVal val="#ppt_x"/>
                                          </p:val>
                                        </p:tav>
                                      </p:tavLst>
                                    </p:anim>
                                    <p:anim calcmode="lin" valueType="num">
                                      <p:cBhvr additive="base">
                                        <p:cTn id="38" dur="2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23</a:t>
            </a:fld>
            <a:endParaRPr lang="el-GR"/>
          </a:p>
        </p:txBody>
      </p:sp>
      <p:sp>
        <p:nvSpPr>
          <p:cNvPr id="5" name="Ορθογώνιο 4"/>
          <p:cNvSpPr/>
          <p:nvPr/>
        </p:nvSpPr>
        <p:spPr>
          <a:xfrm>
            <a:off x="323528" y="332656"/>
            <a:ext cx="8568952" cy="4093428"/>
          </a:xfrm>
          <a:prstGeom prst="rect">
            <a:avLst/>
          </a:prstGeom>
        </p:spPr>
        <p:txBody>
          <a:bodyPr wrap="square">
            <a:spAutoFit/>
          </a:bodyPr>
          <a:lstStyle/>
          <a:p>
            <a:pPr algn="just"/>
            <a:r>
              <a:rPr lang="el-GR" sz="2000" b="1" dirty="0">
                <a:latin typeface="Trebuchet MS" panose="020B0603020202020204" pitchFamily="34" charset="0"/>
              </a:rPr>
              <a:t>37. </a:t>
            </a:r>
            <a:r>
              <a:rPr lang="el-GR" sz="2000" dirty="0">
                <a:latin typeface="Trebuchet MS" panose="020B0603020202020204" pitchFamily="34" charset="0"/>
              </a:rPr>
              <a:t> </a:t>
            </a:r>
            <a:r>
              <a:rPr lang="el-GR" sz="2000" dirty="0" smtClean="0">
                <a:latin typeface="Trebuchet MS" panose="020B0603020202020204" pitchFamily="34" charset="0"/>
              </a:rPr>
              <a:t> Ρίχνουμε </a:t>
            </a:r>
            <a:r>
              <a:rPr lang="el-GR" sz="2000" dirty="0">
                <a:latin typeface="Trebuchet MS" panose="020B0603020202020204" pitchFamily="34" charset="0"/>
              </a:rPr>
              <a:t>μια μπάλα κατακόρυφα προς τα πάνω. Να σχεδιάσετε τις δυνάμεις που ασκούνται πάνω στη μπάλα σε ένα τυχαίο σημείο της τροχιάς της όταν:</a:t>
            </a: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Ανεβαίνει</a:t>
            </a:r>
            <a:r>
              <a:rPr lang="el-GR" sz="2000" dirty="0">
                <a:latin typeface="Trebuchet MS" panose="020B0603020202020204" pitchFamily="34" charset="0"/>
              </a:rPr>
              <a:t>.</a:t>
            </a:r>
          </a:p>
          <a:p>
            <a:pPr algn="just"/>
            <a:endParaRPr lang="en-US" sz="2000" dirty="0" smtClean="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Κατεβαίνει</a:t>
            </a:r>
            <a:r>
              <a:rPr lang="el-GR" sz="2000" dirty="0">
                <a:latin typeface="Trebuchet MS" panose="020B0603020202020204" pitchFamily="34" charset="0"/>
              </a:rPr>
              <a:t>.</a:t>
            </a:r>
          </a:p>
          <a:p>
            <a:pPr algn="just"/>
            <a:endParaRPr lang="en-US" sz="2000" dirty="0" smtClean="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smtClean="0">
              <a:latin typeface="Trebuchet MS" panose="020B0603020202020204" pitchFamily="34" charset="0"/>
            </a:endParaRP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Γ</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χρονική στιγμή που βρίσκεται στο ανώτατο σημείο της τροχιάς </a:t>
            </a:r>
            <a:r>
              <a:rPr lang="el-GR" sz="2000" dirty="0" smtClean="0">
                <a:latin typeface="Trebuchet MS" panose="020B0603020202020204" pitchFamily="34" charset="0"/>
              </a:rPr>
              <a:t>της.</a:t>
            </a:r>
            <a:endParaRPr lang="el-GR" sz="2000" dirty="0">
              <a:latin typeface="Trebuchet MS" panose="020B0603020202020204" pitchFamily="34" charset="0"/>
            </a:endParaRPr>
          </a:p>
        </p:txBody>
      </p:sp>
      <p:grpSp>
        <p:nvGrpSpPr>
          <p:cNvPr id="17" name="Ομάδα 16"/>
          <p:cNvGrpSpPr/>
          <p:nvPr/>
        </p:nvGrpSpPr>
        <p:grpSpPr>
          <a:xfrm>
            <a:off x="2987824" y="1588654"/>
            <a:ext cx="432048" cy="802185"/>
            <a:chOff x="4030384" y="1783663"/>
            <a:chExt cx="432048" cy="802185"/>
          </a:xfrm>
        </p:grpSpPr>
        <p:grpSp>
          <p:nvGrpSpPr>
            <p:cNvPr id="8" name="Ομάδα 7"/>
            <p:cNvGrpSpPr/>
            <p:nvPr/>
          </p:nvGrpSpPr>
          <p:grpSpPr>
            <a:xfrm>
              <a:off x="4030384" y="1783663"/>
              <a:ext cx="144016" cy="470983"/>
              <a:chOff x="2555776" y="1700808"/>
              <a:chExt cx="144016" cy="470983"/>
            </a:xfrm>
          </p:grpSpPr>
          <p:sp>
            <p:nvSpPr>
              <p:cNvPr id="13" name="Έλλειψη 12"/>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2555776" y="191683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699792" y="2006842"/>
                <a:ext cx="0" cy="1268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Ευθύγραμμο βέλος σύνδεσης 9"/>
            <p:cNvCxnSpPr/>
            <p:nvPr/>
          </p:nvCxnSpPr>
          <p:spPr>
            <a:xfrm>
              <a:off x="4102392" y="1927679"/>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2392" y="2216516"/>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26" name="Ομάδα 25"/>
          <p:cNvGrpSpPr/>
          <p:nvPr/>
        </p:nvGrpSpPr>
        <p:grpSpPr>
          <a:xfrm>
            <a:off x="3126904" y="2711086"/>
            <a:ext cx="432048" cy="1088051"/>
            <a:chOff x="3126904" y="2711086"/>
            <a:chExt cx="432048" cy="1088051"/>
          </a:xfrm>
        </p:grpSpPr>
        <p:sp>
          <p:nvSpPr>
            <p:cNvPr id="22" name="Έλλειψη 21"/>
            <p:cNvSpPr/>
            <p:nvPr/>
          </p:nvSpPr>
          <p:spPr>
            <a:xfrm>
              <a:off x="3126904" y="29969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p:cNvCxnSpPr/>
            <p:nvPr/>
          </p:nvCxnSpPr>
          <p:spPr>
            <a:xfrm>
              <a:off x="3198912" y="2711086"/>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126904" y="2714605"/>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270920" y="2770183"/>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3189243" y="3140968"/>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98912" y="3429805"/>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4" name="Ομάδα 33"/>
          <p:cNvGrpSpPr/>
          <p:nvPr/>
        </p:nvGrpSpPr>
        <p:grpSpPr>
          <a:xfrm>
            <a:off x="3131840" y="4538927"/>
            <a:ext cx="432048" cy="802185"/>
            <a:chOff x="3378932" y="4866994"/>
            <a:chExt cx="432048" cy="802185"/>
          </a:xfrm>
        </p:grpSpPr>
        <p:sp>
          <p:nvSpPr>
            <p:cNvPr id="28" name="Έλλειψη 27"/>
            <p:cNvSpPr/>
            <p:nvPr/>
          </p:nvSpPr>
          <p:spPr>
            <a:xfrm>
              <a:off x="3378932" y="48669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3461554" y="5011010"/>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0940" y="5299847"/>
              <a:ext cx="36004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spTree>
    <p:extLst>
      <p:ext uri="{BB962C8B-B14F-4D97-AF65-F5344CB8AC3E}">
        <p14:creationId xmlns:p14="http://schemas.microsoft.com/office/powerpoint/2010/main" val="957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000" fill="hold"/>
                                        <p:tgtEl>
                                          <p:spTgt spid="17"/>
                                        </p:tgtEl>
                                        <p:attrNameLst>
                                          <p:attrName>ppt_x</p:attrName>
                                        </p:attrNameLst>
                                      </p:cBhvr>
                                      <p:tavLst>
                                        <p:tav tm="0">
                                          <p:val>
                                            <p:strVal val="#ppt_x"/>
                                          </p:val>
                                        </p:tav>
                                        <p:tav tm="100000">
                                          <p:val>
                                            <p:strVal val="#ppt_x"/>
                                          </p:val>
                                        </p:tav>
                                      </p:tavLst>
                                    </p:anim>
                                    <p:anim calcmode="lin" valueType="num">
                                      <p:cBhvr additive="base">
                                        <p:cTn id="17"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ppt_x"/>
                                          </p:val>
                                        </p:tav>
                                        <p:tav tm="100000">
                                          <p:val>
                                            <p:strVal val="#ppt_x"/>
                                          </p:val>
                                        </p:tav>
                                      </p:tavLst>
                                    </p:anim>
                                    <p:anim calcmode="lin" valueType="num">
                                      <p:cBhvr additive="base">
                                        <p:cTn id="28" dur="2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dissolve">
                                      <p:cBhvr>
                                        <p:cTn id="33" dur="1000"/>
                                        <p:tgtEl>
                                          <p:spTgt spid="5">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24</a:t>
            </a:fld>
            <a:endParaRPr lang="el-GR"/>
          </a:p>
        </p:txBody>
      </p:sp>
      <p:grpSp>
        <p:nvGrpSpPr>
          <p:cNvPr id="7" name="Ομάδα 6"/>
          <p:cNvGrpSpPr/>
          <p:nvPr/>
        </p:nvGrpSpPr>
        <p:grpSpPr>
          <a:xfrm>
            <a:off x="450234" y="260648"/>
            <a:ext cx="8226222" cy="4567287"/>
            <a:chOff x="450234" y="260648"/>
            <a:chExt cx="8226222" cy="4567287"/>
          </a:xfrm>
        </p:grpSpPr>
        <p:sp>
          <p:nvSpPr>
            <p:cNvPr id="4" name="Ορθογώνιο 3"/>
            <p:cNvSpPr/>
            <p:nvPr/>
          </p:nvSpPr>
          <p:spPr>
            <a:xfrm>
              <a:off x="467544" y="260648"/>
              <a:ext cx="8208912" cy="707886"/>
            </a:xfrm>
            <a:prstGeom prst="rect">
              <a:avLst/>
            </a:prstGeom>
          </p:spPr>
          <p:txBody>
            <a:bodyPr wrap="square">
              <a:spAutoFit/>
            </a:bodyPr>
            <a:lstStyle/>
            <a:p>
              <a:pPr algn="just"/>
              <a:r>
                <a:rPr lang="el-GR" sz="2000" b="1" dirty="0">
                  <a:latin typeface="Trebuchet MS" panose="020B0603020202020204" pitchFamily="34" charset="0"/>
                </a:rPr>
                <a:t>40. </a:t>
              </a:r>
              <a:r>
                <a:rPr lang="el-GR" sz="2000" dirty="0">
                  <a:latin typeface="Trebuchet MS" panose="020B0603020202020204" pitchFamily="34" charset="0"/>
                </a:rPr>
                <a:t> </a:t>
              </a:r>
              <a:r>
                <a:rPr lang="el-GR" sz="2000" dirty="0" smtClean="0">
                  <a:latin typeface="Trebuchet MS" panose="020B0603020202020204" pitchFamily="34" charset="0"/>
                </a:rPr>
                <a:t>Μέσα </a:t>
              </a:r>
              <a:r>
                <a:rPr lang="el-GR" sz="2000" dirty="0">
                  <a:latin typeface="Trebuchet MS" panose="020B0603020202020204" pitchFamily="34" charset="0"/>
                </a:rPr>
                <a:t>σε </a:t>
              </a:r>
              <a:r>
                <a:rPr lang="el-GR" sz="2000" dirty="0" err="1">
                  <a:latin typeface="Trebuchet MS" panose="020B0603020202020204" pitchFamily="34" charset="0"/>
                </a:rPr>
                <a:t>αερόκενο</a:t>
              </a:r>
              <a:r>
                <a:rPr lang="el-GR" sz="2000" dirty="0">
                  <a:latin typeface="Trebuchet MS" panose="020B0603020202020204" pitchFamily="34" charset="0"/>
                </a:rPr>
                <a:t> σωλήνα αφήνουμε μια </a:t>
              </a:r>
              <a:r>
                <a:rPr lang="el-GR" sz="2000" dirty="0" smtClean="0">
                  <a:latin typeface="Trebuchet MS" panose="020B0603020202020204" pitchFamily="34" charset="0"/>
                </a:rPr>
                <a:t>σφαίρα. </a:t>
              </a:r>
              <a:r>
                <a:rPr lang="el-GR" sz="2000" dirty="0" smtClean="0">
                  <a:latin typeface="Trebuchet MS" panose="020B0603020202020204" pitchFamily="34" charset="0"/>
                </a:rPr>
                <a:t>Ποια </a:t>
              </a:r>
              <a:r>
                <a:rPr lang="el-GR" sz="2000" dirty="0">
                  <a:latin typeface="Trebuchet MS" panose="020B0603020202020204" pitchFamily="34" charset="0"/>
                </a:rPr>
                <a:t>από τις παρακάτω προτάσεις είναι </a:t>
              </a:r>
              <a:r>
                <a:rPr lang="el-GR" sz="2000" dirty="0" smtClean="0">
                  <a:latin typeface="Trebuchet MS" panose="020B0603020202020204" pitchFamily="34" charset="0"/>
                </a:rPr>
                <a:t>σωστή;</a:t>
              </a:r>
              <a:endParaRPr lang="el-GR" sz="2000" dirty="0">
                <a:latin typeface="Trebuchet MS" panose="020B0603020202020204" pitchFamily="34" charset="0"/>
              </a:endParaRPr>
            </a:p>
          </p:txBody>
        </p:sp>
        <p:pic>
          <p:nvPicPr>
            <p:cNvPr id="7170"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234" y="1052736"/>
              <a:ext cx="634487" cy="377519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Ορθογώνιο 4"/>
          <p:cNvSpPr/>
          <p:nvPr/>
        </p:nvSpPr>
        <p:spPr>
          <a:xfrm>
            <a:off x="1547664" y="1053900"/>
            <a:ext cx="7128792" cy="3170099"/>
          </a:xfrm>
          <a:prstGeom prst="rect">
            <a:avLst/>
          </a:prstGeom>
        </p:spPr>
        <p:txBody>
          <a:bodyPr wrap="square">
            <a:spAutoFit/>
          </a:bodyPr>
          <a:lstStyle/>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Δεν </a:t>
            </a:r>
            <a:r>
              <a:rPr lang="el-GR" sz="2000" dirty="0">
                <a:latin typeface="Trebuchet MS" panose="020B0603020202020204" pitchFamily="34" charset="0"/>
              </a:rPr>
              <a:t>υπάρχει βαρύτητα μέσα στον </a:t>
            </a:r>
            <a:r>
              <a:rPr lang="el-GR" sz="2000" dirty="0" err="1">
                <a:latin typeface="Trebuchet MS" panose="020B0603020202020204" pitchFamily="34" charset="0"/>
              </a:rPr>
              <a:t>αερόκενο</a:t>
            </a:r>
            <a:r>
              <a:rPr lang="el-GR" sz="2000" dirty="0">
                <a:latin typeface="Trebuchet MS" panose="020B0603020202020204" pitchFamily="34" charset="0"/>
              </a:rPr>
              <a:t> σωλήνα.</a:t>
            </a: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Β</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Στη </a:t>
            </a:r>
            <a:r>
              <a:rPr lang="el-GR" sz="2000" dirty="0">
                <a:latin typeface="Trebuchet MS" panose="020B0603020202020204" pitchFamily="34" charset="0"/>
              </a:rPr>
              <a:t>σφαίρα ασκείται μόνο το βάρος της, το οποίο την επιταχύνει.</a:t>
            </a: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Γ</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H </a:t>
            </a:r>
            <a:r>
              <a:rPr lang="el-GR" sz="2000" dirty="0">
                <a:latin typeface="Trebuchet MS" panose="020B0603020202020204" pitchFamily="34" charset="0"/>
              </a:rPr>
              <a:t>αντίσταση του αέρα εμποδίζει τη σφαίρα να πέσει ελεύθερα.</a:t>
            </a: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Δ</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βάρος ασκείται στη σφαίρα μόνο όταν την αφήσουμε να πέσει.</a:t>
            </a:r>
          </a:p>
        </p:txBody>
      </p:sp>
      <p:sp>
        <p:nvSpPr>
          <p:cNvPr id="9" name="TextBox 8"/>
          <p:cNvSpPr txBox="1"/>
          <p:nvPr/>
        </p:nvSpPr>
        <p:spPr>
          <a:xfrm>
            <a:off x="2987824" y="3784447"/>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Λ</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0" name="TextBox 9"/>
          <p:cNvSpPr txBox="1"/>
          <p:nvPr/>
        </p:nvSpPr>
        <p:spPr>
          <a:xfrm>
            <a:off x="2987824" y="2852936"/>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Λ</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1" name="TextBox 10"/>
          <p:cNvSpPr txBox="1"/>
          <p:nvPr/>
        </p:nvSpPr>
        <p:spPr>
          <a:xfrm>
            <a:off x="3203848" y="1916832"/>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Σ</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2" name="TextBox 11"/>
          <p:cNvSpPr txBox="1"/>
          <p:nvPr/>
        </p:nvSpPr>
        <p:spPr>
          <a:xfrm>
            <a:off x="8218175" y="1039327"/>
            <a:ext cx="43204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Λ</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7399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1+#ppt_w/2"/>
                                          </p:val>
                                        </p:tav>
                                        <p:tav tm="100000">
                                          <p:val>
                                            <p:strVal val="#ppt_x"/>
                                          </p:val>
                                        </p:tav>
                                      </p:tavLst>
                                    </p:anim>
                                    <p:anim calcmode="lin" valueType="num">
                                      <p:cBhvr additive="base">
                                        <p:cTn id="1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000" fill="hold"/>
                                        <p:tgtEl>
                                          <p:spTgt spid="11"/>
                                        </p:tgtEl>
                                        <p:attrNameLst>
                                          <p:attrName>ppt_x</p:attrName>
                                        </p:attrNameLst>
                                      </p:cBhvr>
                                      <p:tavLst>
                                        <p:tav tm="0">
                                          <p:val>
                                            <p:strVal val="0-#ppt_w/2"/>
                                          </p:val>
                                        </p:tav>
                                        <p:tav tm="100000">
                                          <p:val>
                                            <p:strVal val="#ppt_x"/>
                                          </p:val>
                                        </p:tav>
                                      </p:tavLst>
                                    </p:anim>
                                    <p:anim calcmode="lin" valueType="num">
                                      <p:cBhvr additive="base">
                                        <p:cTn id="29"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dissolve">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2000" fill="hold"/>
                                        <p:tgtEl>
                                          <p:spTgt spid="10"/>
                                        </p:tgtEl>
                                        <p:attrNameLst>
                                          <p:attrName>ppt_x</p:attrName>
                                        </p:attrNameLst>
                                      </p:cBhvr>
                                      <p:tavLst>
                                        <p:tav tm="0">
                                          <p:val>
                                            <p:strVal val="0-#ppt_w/2"/>
                                          </p:val>
                                        </p:tav>
                                        <p:tav tm="100000">
                                          <p:val>
                                            <p:strVal val="#ppt_x"/>
                                          </p:val>
                                        </p:tav>
                                      </p:tavLst>
                                    </p:anim>
                                    <p:anim calcmode="lin" valueType="num">
                                      <p:cBhvr additive="base">
                                        <p:cTn id="40"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dissolve">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000" fill="hold"/>
                                        <p:tgtEl>
                                          <p:spTgt spid="9"/>
                                        </p:tgtEl>
                                        <p:attrNameLst>
                                          <p:attrName>ppt_x</p:attrName>
                                        </p:attrNameLst>
                                      </p:cBhvr>
                                      <p:tavLst>
                                        <p:tav tm="0">
                                          <p:val>
                                            <p:strVal val="0-#ppt_w/2"/>
                                          </p:val>
                                        </p:tav>
                                        <p:tav tm="100000">
                                          <p:val>
                                            <p:strVal val="#ppt_x"/>
                                          </p:val>
                                        </p:tav>
                                      </p:tavLst>
                                    </p:anim>
                                    <p:anim calcmode="lin" valueType="num">
                                      <p:cBhvr additive="base">
                                        <p:cTn id="51"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25</a:t>
            </a:fld>
            <a:endParaRPr lang="el-GR"/>
          </a:p>
        </p:txBody>
      </p:sp>
      <p:sp>
        <p:nvSpPr>
          <p:cNvPr id="4" name="Ορθογώνιο 3"/>
          <p:cNvSpPr/>
          <p:nvPr/>
        </p:nvSpPr>
        <p:spPr>
          <a:xfrm>
            <a:off x="1741373" y="2204864"/>
            <a:ext cx="5243743" cy="1015663"/>
          </a:xfrm>
          <a:prstGeom prst="rect">
            <a:avLst/>
          </a:prstGeom>
        </p:spPr>
        <p:txBody>
          <a:bodyPr wrap="none">
            <a:spAutoFit/>
          </a:bodyPr>
          <a:lstStyle/>
          <a:p>
            <a:pPr algn="ct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βιβλίο</a:t>
            </a:r>
          </a:p>
          <a:p>
            <a:pPr algn="ct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(σελ. 108)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9285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26</a:t>
            </a:fld>
            <a:endParaRPr lang="el-GR"/>
          </a:p>
        </p:txBody>
      </p:sp>
      <p:sp>
        <p:nvSpPr>
          <p:cNvPr id="5" name="Ορθογώνιο 4"/>
          <p:cNvSpPr/>
          <p:nvPr/>
        </p:nvSpPr>
        <p:spPr>
          <a:xfrm>
            <a:off x="323528" y="332656"/>
            <a:ext cx="8496944" cy="1015663"/>
          </a:xfrm>
          <a:prstGeom prst="rect">
            <a:avLst/>
          </a:prstGeom>
        </p:spPr>
        <p:txBody>
          <a:bodyPr wrap="square">
            <a:spAutoFit/>
          </a:bodyPr>
          <a:lstStyle/>
          <a:p>
            <a:r>
              <a:rPr lang="el-GR" sz="2000" b="1" dirty="0">
                <a:latin typeface="Trebuchet MS" panose="020B0603020202020204" pitchFamily="34" charset="0"/>
              </a:rPr>
              <a:t>15. </a:t>
            </a:r>
            <a:r>
              <a:rPr lang="el-GR" sz="2000" b="1" dirty="0" smtClean="0">
                <a:latin typeface="Trebuchet MS" panose="020B0603020202020204" pitchFamily="34" charset="0"/>
              </a:rPr>
              <a:t> </a:t>
            </a:r>
            <a:r>
              <a:rPr lang="el-GR" sz="2000" dirty="0" smtClean="0">
                <a:latin typeface="Trebuchet MS" panose="020B0603020202020204" pitchFamily="34" charset="0"/>
              </a:rPr>
              <a:t>Μία </a:t>
            </a:r>
            <a:r>
              <a:rPr lang="el-GR" sz="2000" dirty="0">
                <a:latin typeface="Trebuchet MS" panose="020B0603020202020204" pitchFamily="34" charset="0"/>
              </a:rPr>
              <a:t>μπάλα αφήνεται να πέσει από </a:t>
            </a:r>
            <a:r>
              <a:rPr lang="el-GR" sz="2000" dirty="0" smtClean="0">
                <a:latin typeface="Trebuchet MS" panose="020B0603020202020204" pitchFamily="34" charset="0"/>
              </a:rPr>
              <a:t>την </a:t>
            </a:r>
            <a:r>
              <a:rPr lang="el-GR" sz="2000" dirty="0">
                <a:latin typeface="Trebuchet MS" panose="020B0603020202020204" pitchFamily="34" charset="0"/>
              </a:rPr>
              <a:t>ταράτσα </a:t>
            </a:r>
            <a:r>
              <a:rPr lang="el-GR" sz="2000" dirty="0" smtClean="0">
                <a:latin typeface="Trebuchet MS" panose="020B0603020202020204" pitchFamily="34" charset="0"/>
              </a:rPr>
              <a:t>μιας πολυκατοικίας </a:t>
            </a:r>
            <a:r>
              <a:rPr lang="el-GR" sz="2000" dirty="0">
                <a:latin typeface="Trebuchet MS" panose="020B0603020202020204" pitchFamily="34" charset="0"/>
              </a:rPr>
              <a:t>που έχει </a:t>
            </a:r>
            <a:r>
              <a:rPr lang="el-GR" sz="2000" dirty="0" smtClean="0">
                <a:latin typeface="Trebuchet MS" panose="020B0603020202020204" pitchFamily="34" charset="0"/>
              </a:rPr>
              <a:t>ύψος </a:t>
            </a:r>
            <a:r>
              <a:rPr lang="el-GR" sz="2000" i="1" dirty="0" smtClean="0">
                <a:latin typeface="Trebuchet MS" panose="020B0603020202020204" pitchFamily="34" charset="0"/>
              </a:rPr>
              <a:t>h</a:t>
            </a:r>
            <a:r>
              <a:rPr lang="el-GR" sz="2000" dirty="0" smtClean="0">
                <a:latin typeface="Trebuchet MS" panose="020B0603020202020204" pitchFamily="34" charset="0"/>
              </a:rPr>
              <a:t>=20 m</a:t>
            </a:r>
            <a:r>
              <a:rPr lang="el-GR" sz="2000" dirty="0">
                <a:latin typeface="Trebuchet MS" panose="020B0603020202020204" pitchFamily="34" charset="0"/>
              </a:rPr>
              <a:t>. Πόσο χρόνο θα χρειαστεί η </a:t>
            </a:r>
            <a:r>
              <a:rPr lang="el-GR" sz="2000" dirty="0" smtClean="0">
                <a:latin typeface="Trebuchet MS" panose="020B0603020202020204" pitchFamily="34" charset="0"/>
              </a:rPr>
              <a:t>μπάλα </a:t>
            </a:r>
            <a:r>
              <a:rPr lang="el-GR" sz="2000" dirty="0">
                <a:latin typeface="Trebuchet MS" panose="020B0603020202020204" pitchFamily="34" charset="0"/>
              </a:rPr>
              <a:t>για να </a:t>
            </a:r>
            <a:r>
              <a:rPr lang="el-GR" sz="2000" dirty="0" smtClean="0">
                <a:latin typeface="Trebuchet MS" panose="020B0603020202020204" pitchFamily="34" charset="0"/>
              </a:rPr>
              <a:t>φτάσει στο </a:t>
            </a:r>
            <a:r>
              <a:rPr lang="el-GR" sz="2000" dirty="0">
                <a:latin typeface="Trebuchet MS" panose="020B0603020202020204" pitchFamily="34" charset="0"/>
              </a:rPr>
              <a:t>έδαφος; </a:t>
            </a:r>
            <a:r>
              <a:rPr lang="el-GR" sz="2000" dirty="0" smtClean="0">
                <a:latin typeface="Trebuchet MS" panose="020B0603020202020204" pitchFamily="34" charset="0"/>
              </a:rPr>
              <a:t> Δίνεται </a:t>
            </a:r>
            <a:r>
              <a:rPr lang="el-GR" sz="2000" dirty="0">
                <a:latin typeface="Trebuchet MS" panose="020B0603020202020204" pitchFamily="34" charset="0"/>
              </a:rPr>
              <a:t>ότι </a:t>
            </a:r>
            <a:r>
              <a:rPr lang="el-GR" sz="2000" i="1" dirty="0" smtClean="0">
                <a:latin typeface="Trebuchet MS" panose="020B0603020202020204" pitchFamily="34" charset="0"/>
              </a:rPr>
              <a:t>g</a:t>
            </a:r>
            <a:r>
              <a:rPr lang="el-GR" sz="2000" dirty="0" smtClean="0">
                <a:latin typeface="Trebuchet MS" panose="020B0603020202020204" pitchFamily="34" charset="0"/>
              </a:rPr>
              <a:t>=10 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sp>
        <p:nvSpPr>
          <p:cNvPr id="6" name="Ορθογώνιο 5"/>
          <p:cNvSpPr/>
          <p:nvPr/>
        </p:nvSpPr>
        <p:spPr>
          <a:xfrm>
            <a:off x="251520" y="1997839"/>
            <a:ext cx="8424936" cy="1938992"/>
          </a:xfrm>
          <a:prstGeom prst="rect">
            <a:avLst/>
          </a:prstGeom>
        </p:spPr>
        <p:txBody>
          <a:bodyPr wrap="square">
            <a:spAutoFit/>
          </a:bodyPr>
          <a:lstStyle/>
          <a:p>
            <a:pPr algn="just"/>
            <a:r>
              <a:rPr lang="el-GR" sz="2000" b="1" dirty="0">
                <a:latin typeface="Trebuchet MS" panose="020B0603020202020204" pitchFamily="34" charset="0"/>
              </a:rPr>
              <a:t>*16. </a:t>
            </a:r>
            <a:r>
              <a:rPr lang="el-GR" sz="2000" dirty="0" smtClean="0">
                <a:latin typeface="Trebuchet MS" panose="020B0603020202020204" pitchFamily="34" charset="0"/>
              </a:rPr>
              <a:t>Ένα </a:t>
            </a:r>
            <a:r>
              <a:rPr lang="el-GR" sz="2000" dirty="0">
                <a:latin typeface="Trebuchet MS" panose="020B0603020202020204" pitchFamily="34" charset="0"/>
              </a:rPr>
              <a:t>πηγάδι έχει βάθος </a:t>
            </a:r>
            <a:r>
              <a:rPr lang="el-GR" sz="2000" dirty="0" smtClean="0">
                <a:latin typeface="Trebuchet MS" panose="020B0603020202020204" pitchFamily="34" charset="0"/>
              </a:rPr>
              <a:t>180 m</a:t>
            </a:r>
            <a:r>
              <a:rPr lang="el-GR" sz="2000" dirty="0">
                <a:latin typeface="Trebuchet MS" panose="020B0603020202020204" pitchFamily="34" charset="0"/>
              </a:rPr>
              <a:t>. Από </a:t>
            </a:r>
            <a:r>
              <a:rPr lang="el-GR" sz="2000" dirty="0" smtClean="0">
                <a:latin typeface="Trebuchet MS" panose="020B0603020202020204" pitchFamily="34" charset="0"/>
              </a:rPr>
              <a:t>το </a:t>
            </a:r>
            <a:r>
              <a:rPr lang="el-GR" sz="2000" dirty="0">
                <a:latin typeface="Trebuchet MS" panose="020B0603020202020204" pitchFamily="34" charset="0"/>
              </a:rPr>
              <a:t>χείλος του </a:t>
            </a:r>
            <a:r>
              <a:rPr lang="el-GR" sz="2000" dirty="0" smtClean="0">
                <a:latin typeface="Trebuchet MS" panose="020B0603020202020204" pitchFamily="34" charset="0"/>
              </a:rPr>
              <a:t>πηγαδιού αφήνουμε </a:t>
            </a:r>
            <a:r>
              <a:rPr lang="el-GR" sz="2000" dirty="0">
                <a:latin typeface="Trebuchet MS" panose="020B0603020202020204" pitchFamily="34" charset="0"/>
              </a:rPr>
              <a:t>να πέσει </a:t>
            </a:r>
            <a:r>
              <a:rPr lang="el-GR" sz="2000" dirty="0" smtClean="0">
                <a:latin typeface="Trebuchet MS" panose="020B0603020202020204" pitchFamily="34" charset="0"/>
              </a:rPr>
              <a:t>ελεύθερα </a:t>
            </a:r>
            <a:r>
              <a:rPr lang="el-GR" sz="2000" dirty="0">
                <a:latin typeface="Trebuchet MS" panose="020B0603020202020204" pitchFamily="34" charset="0"/>
              </a:rPr>
              <a:t>ένα σώμα A και μετά από ένα </a:t>
            </a:r>
            <a:r>
              <a:rPr lang="el-GR" sz="2000" dirty="0" smtClean="0">
                <a:latin typeface="Trebuchet MS" panose="020B0603020202020204" pitchFamily="34" charset="0"/>
              </a:rPr>
              <a:t>δευτερόλεπτο αφήνουμε να </a:t>
            </a:r>
            <a:r>
              <a:rPr lang="el-GR" sz="2000" dirty="0">
                <a:latin typeface="Trebuchet MS" panose="020B0603020202020204" pitchFamily="34" charset="0"/>
              </a:rPr>
              <a:t>πέσει ελεύθερα </a:t>
            </a:r>
            <a:r>
              <a:rPr lang="el-GR" sz="2000" dirty="0" smtClean="0">
                <a:latin typeface="Trebuchet MS" panose="020B0603020202020204" pitchFamily="34" charset="0"/>
              </a:rPr>
              <a:t>ένα </a:t>
            </a:r>
            <a:r>
              <a:rPr lang="el-GR" sz="2000" dirty="0">
                <a:latin typeface="Trebuchet MS" panose="020B0603020202020204" pitchFamily="34" charset="0"/>
              </a:rPr>
              <a:t>άλλο σώμα B. </a:t>
            </a:r>
          </a:p>
          <a:p>
            <a:pPr algn="just"/>
            <a:r>
              <a:rPr lang="el-GR" sz="2000" dirty="0" err="1">
                <a:latin typeface="Trebuchet MS" panose="020B0603020202020204" pitchFamily="34" charset="0"/>
              </a:rPr>
              <a:t>Av</a:t>
            </a:r>
            <a:r>
              <a:rPr lang="el-GR" sz="2000" dirty="0">
                <a:latin typeface="Trebuchet MS" panose="020B0603020202020204" pitchFamily="34" charset="0"/>
              </a:rPr>
              <a:t> η επιτάχυνση της βαρύτητας είναι </a:t>
            </a:r>
            <a:r>
              <a:rPr lang="el-GR" sz="2000" dirty="0" smtClean="0">
                <a:latin typeface="Trebuchet MS" panose="020B0603020202020204" pitchFamily="34" charset="0"/>
              </a:rPr>
              <a:t>10 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πόση </a:t>
            </a:r>
            <a:r>
              <a:rPr lang="el-GR" sz="2000" dirty="0" err="1">
                <a:latin typeface="Trebuchet MS" panose="020B0603020202020204" pitchFamily="34" charset="0"/>
              </a:rPr>
              <a:t>θά</a:t>
            </a:r>
            <a:r>
              <a:rPr lang="el-GR" sz="2000" dirty="0">
                <a:latin typeface="Trebuchet MS" panose="020B0603020202020204" pitchFamily="34" charset="0"/>
              </a:rPr>
              <a:t> 'ναι η </a:t>
            </a:r>
            <a:r>
              <a:rPr lang="el-GR" sz="2000" dirty="0" smtClean="0">
                <a:latin typeface="Trebuchet MS" panose="020B0603020202020204" pitchFamily="34" charset="0"/>
              </a:rPr>
              <a:t>απόσταση του σώματος </a:t>
            </a:r>
            <a:r>
              <a:rPr lang="el-GR" sz="2000" dirty="0">
                <a:latin typeface="Trebuchet MS" panose="020B0603020202020204" pitchFamily="34" charset="0"/>
              </a:rPr>
              <a:t>B από τον πυθμένα του </a:t>
            </a:r>
            <a:r>
              <a:rPr lang="el-GR" sz="2000" dirty="0" smtClean="0">
                <a:latin typeface="Trebuchet MS" panose="020B0603020202020204" pitchFamily="34" charset="0"/>
              </a:rPr>
              <a:t>πηγαδιού, όταν </a:t>
            </a:r>
            <a:r>
              <a:rPr lang="el-GR" sz="2000" dirty="0">
                <a:latin typeface="Trebuchet MS" panose="020B0603020202020204" pitchFamily="34" charset="0"/>
              </a:rPr>
              <a:t>σ' αυτόν θα φτάσει το σώμα Α; </a:t>
            </a:r>
          </a:p>
        </p:txBody>
      </p:sp>
    </p:spTree>
    <p:extLst>
      <p:ext uri="{BB962C8B-B14F-4D97-AF65-F5344CB8AC3E}">
        <p14:creationId xmlns:p14="http://schemas.microsoft.com/office/powerpoint/2010/main" val="18399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27</a:t>
            </a:fld>
            <a:endParaRPr lang="el-GR"/>
          </a:p>
        </p:txBody>
      </p:sp>
      <p:sp>
        <p:nvSpPr>
          <p:cNvPr id="4" name="Ορθογώνιο 3"/>
          <p:cNvSpPr/>
          <p:nvPr/>
        </p:nvSpPr>
        <p:spPr>
          <a:xfrm>
            <a:off x="454766" y="404664"/>
            <a:ext cx="7992888" cy="3170099"/>
          </a:xfrm>
          <a:prstGeom prst="rect">
            <a:avLst/>
          </a:prstGeom>
        </p:spPr>
        <p:txBody>
          <a:bodyPr wrap="square">
            <a:spAutoFit/>
          </a:bodyPr>
          <a:lstStyle/>
          <a:p>
            <a:pPr algn="just"/>
            <a:r>
              <a:rPr lang="el-GR" sz="2000" b="1" dirty="0">
                <a:latin typeface="Trebuchet MS" panose="020B0603020202020204" pitchFamily="34" charset="0"/>
              </a:rPr>
              <a:t>*18. </a:t>
            </a:r>
            <a:r>
              <a:rPr lang="el-GR" sz="2000" dirty="0">
                <a:latin typeface="Trebuchet MS" panose="020B0603020202020204" pitchFamily="34" charset="0"/>
              </a:rPr>
              <a:t>Από ένα σημείο που βρίσκεται σε </a:t>
            </a:r>
            <a:r>
              <a:rPr lang="el-GR" sz="2000" dirty="0" smtClean="0">
                <a:latin typeface="Trebuchet MS" panose="020B0603020202020204" pitchFamily="34" charset="0"/>
              </a:rPr>
              <a:t>ύψος </a:t>
            </a:r>
            <a:r>
              <a:rPr lang="el-GR" sz="2000" i="1" dirty="0" smtClean="0">
                <a:latin typeface="Trebuchet MS" panose="020B0603020202020204" pitchFamily="34" charset="0"/>
              </a:rPr>
              <a:t>h</a:t>
            </a:r>
            <a:r>
              <a:rPr lang="el-GR" sz="2000" dirty="0" smtClean="0">
                <a:latin typeface="Trebuchet MS" panose="020B0603020202020204" pitchFamily="34" charset="0"/>
              </a:rPr>
              <a:t>=45 m </a:t>
            </a:r>
            <a:r>
              <a:rPr lang="el-GR" sz="2000" dirty="0">
                <a:latin typeface="Trebuchet MS" panose="020B0603020202020204" pitchFamily="34" charset="0"/>
              </a:rPr>
              <a:t>αφήνουμε να πέσει ένα σώμα </a:t>
            </a:r>
            <a:r>
              <a:rPr lang="el-GR" sz="2000" dirty="0" smtClean="0">
                <a:latin typeface="Trebuchet MS" panose="020B0603020202020204" pitchFamily="34" charset="0"/>
              </a:rPr>
              <a:t>και </a:t>
            </a:r>
            <a:r>
              <a:rPr lang="el-GR" sz="2000" dirty="0">
                <a:latin typeface="Trebuchet MS" panose="020B0603020202020204" pitchFamily="34" charset="0"/>
              </a:rPr>
              <a:t>ένα δευτερόλεπτο αργότερα ρίχνουμε </a:t>
            </a:r>
            <a:r>
              <a:rPr lang="el-GR" sz="2000" dirty="0" smtClean="0">
                <a:latin typeface="Trebuchet MS" panose="020B0603020202020204" pitchFamily="34" charset="0"/>
              </a:rPr>
              <a:t>από </a:t>
            </a:r>
            <a:r>
              <a:rPr lang="el-GR" sz="2000" dirty="0">
                <a:latin typeface="Trebuchet MS" panose="020B0603020202020204" pitchFamily="34" charset="0"/>
              </a:rPr>
              <a:t>το ίδιο σημείο δεύτερο σώμα με </a:t>
            </a:r>
            <a:r>
              <a:rPr lang="el-GR" sz="2000" dirty="0" smtClean="0">
                <a:latin typeface="Trebuchet MS" panose="020B0603020202020204" pitchFamily="34" charset="0"/>
              </a:rPr>
              <a:t>αρχική </a:t>
            </a:r>
            <a:r>
              <a:rPr lang="el-GR" sz="2000" dirty="0">
                <a:latin typeface="Trebuchet MS" panose="020B0603020202020204" pitchFamily="34" charset="0"/>
              </a:rPr>
              <a:t>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τέτοια, ώστε τα δύο </a:t>
            </a:r>
            <a:r>
              <a:rPr lang="el-GR" sz="2000" dirty="0" smtClean="0">
                <a:latin typeface="Trebuchet MS" panose="020B0603020202020204" pitchFamily="34" charset="0"/>
              </a:rPr>
              <a:t>σώματα </a:t>
            </a:r>
            <a:r>
              <a:rPr lang="el-GR" sz="2000" dirty="0">
                <a:latin typeface="Trebuchet MS" panose="020B0603020202020204" pitchFamily="34" charset="0"/>
              </a:rPr>
              <a:t>να φτάσουν στο έδαφος ταυτόχρονα. </a:t>
            </a: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Α</a:t>
            </a:r>
            <a:r>
              <a:rPr lang="el-GR" sz="2000" b="1" dirty="0">
                <a:latin typeface="Trebuchet MS" panose="020B0603020202020204" pitchFamily="34" charset="0"/>
              </a:rPr>
              <a:t>. </a:t>
            </a:r>
            <a:r>
              <a:rPr lang="el-GR" sz="2000" dirty="0" err="1">
                <a:latin typeface="Trebuchet MS" panose="020B0603020202020204" pitchFamily="34" charset="0"/>
              </a:rPr>
              <a:t>Nα</a:t>
            </a:r>
            <a:r>
              <a:rPr lang="el-GR" sz="2000" dirty="0">
                <a:latin typeface="Trebuchet MS" panose="020B0603020202020204" pitchFamily="34" charset="0"/>
              </a:rPr>
              <a:t> βρείτε την </a:t>
            </a:r>
            <a:r>
              <a:rPr lang="el-GR" sz="2000" dirty="0" smtClean="0">
                <a:latin typeface="Trebuchet MS" panose="020B0603020202020204" pitchFamily="34" charset="0"/>
              </a:rPr>
              <a:t>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 </a:t>
            </a:r>
            <a:r>
              <a:rPr lang="el-GR" sz="2000" dirty="0" smtClean="0">
                <a:latin typeface="Trebuchet MS" panose="020B0603020202020204" pitchFamily="34" charset="0"/>
              </a:rPr>
              <a:t>χρόνο </a:t>
            </a:r>
            <a:r>
              <a:rPr lang="el-GR" sz="2000" dirty="0">
                <a:latin typeface="Trebuchet MS" panose="020B0603020202020204" pitchFamily="34" charset="0"/>
              </a:rPr>
              <a:t>που χρειάζεται το δεύτερο σώμα </a:t>
            </a:r>
            <a:r>
              <a:rPr lang="el-GR" sz="2000" dirty="0" smtClean="0">
                <a:latin typeface="Trebuchet MS" panose="020B0603020202020204" pitchFamily="34" charset="0"/>
              </a:rPr>
              <a:t>για </a:t>
            </a:r>
            <a:r>
              <a:rPr lang="el-GR" sz="2000" dirty="0">
                <a:latin typeface="Trebuchet MS" panose="020B0603020202020204" pitchFamily="34" charset="0"/>
              </a:rPr>
              <a:t>να φτάσει στο έδαφος. </a:t>
            </a:r>
          </a:p>
          <a:p>
            <a:pPr algn="just"/>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B</a:t>
            </a:r>
            <a:r>
              <a:rPr lang="el-GR" sz="2000" b="1" dirty="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κάνετε τα διαγράμματα </a:t>
            </a:r>
            <a:r>
              <a:rPr lang="el-GR" sz="2000" i="1" dirty="0" err="1" smtClean="0">
                <a:latin typeface="Trebuchet MS" panose="020B0603020202020204" pitchFamily="34" charset="0"/>
              </a:rPr>
              <a:t>υ</a:t>
            </a:r>
            <a:r>
              <a:rPr lang="el-GR" sz="2000" dirty="0" err="1" smtClean="0">
                <a:latin typeface="Trebuchet MS" panose="020B0603020202020204" pitchFamily="34" charset="0"/>
              </a:rPr>
              <a:t>=f(</a:t>
            </a:r>
            <a:r>
              <a:rPr lang="el-GR" sz="2000" i="1" dirty="0" err="1" smtClean="0">
                <a:latin typeface="Trebuchet MS" panose="020B0603020202020204" pitchFamily="34" charset="0"/>
              </a:rPr>
              <a:t>t</a:t>
            </a:r>
            <a:r>
              <a:rPr lang="el-GR" sz="2000" dirty="0" smtClean="0">
                <a:latin typeface="Trebuchet MS" panose="020B0603020202020204" pitchFamily="34" charset="0"/>
              </a:rPr>
              <a:t>) </a:t>
            </a:r>
            <a:r>
              <a:rPr lang="el-GR" sz="2000" dirty="0">
                <a:latin typeface="Trebuchet MS" panose="020B0603020202020204" pitchFamily="34" charset="0"/>
              </a:rPr>
              <a:t>και </a:t>
            </a:r>
            <a:r>
              <a:rPr lang="el-GR" sz="2000" i="1" dirty="0" err="1" smtClean="0">
                <a:latin typeface="Trebuchet MS" panose="020B0603020202020204" pitchFamily="34" charset="0"/>
              </a:rPr>
              <a:t>s</a:t>
            </a:r>
            <a:r>
              <a:rPr lang="el-GR" sz="2000" dirty="0" err="1" smtClean="0">
                <a:latin typeface="Trebuchet MS" panose="020B0603020202020204" pitchFamily="34" charset="0"/>
              </a:rPr>
              <a:t>=f(</a:t>
            </a:r>
            <a:r>
              <a:rPr lang="el-GR" sz="2000" i="1" dirty="0" err="1" smtClean="0">
                <a:latin typeface="Trebuchet MS" panose="020B0603020202020204" pitchFamily="34" charset="0"/>
              </a:rPr>
              <a:t>t</a:t>
            </a:r>
            <a:r>
              <a:rPr lang="el-GR" sz="2000" dirty="0">
                <a:latin typeface="Trebuchet MS" panose="020B0603020202020204" pitchFamily="34" charset="0"/>
              </a:rPr>
              <a:t>) για το πρώτο σώμα. </a:t>
            </a:r>
          </a:p>
          <a:p>
            <a:pPr algn="just"/>
            <a:r>
              <a:rPr lang="el-GR" sz="2000" dirty="0" smtClean="0">
                <a:latin typeface="Trebuchet MS" panose="020B0603020202020204" pitchFamily="34" charset="0"/>
              </a:rPr>
              <a:t>Δίνεται </a:t>
            </a:r>
            <a:r>
              <a:rPr lang="el-GR" sz="2000" dirty="0">
                <a:latin typeface="Trebuchet MS" panose="020B0603020202020204" pitchFamily="34" charset="0"/>
              </a:rPr>
              <a:t>ότι </a:t>
            </a:r>
            <a:r>
              <a:rPr lang="el-GR" sz="2000" i="1" dirty="0" smtClean="0">
                <a:latin typeface="Trebuchet MS" panose="020B0603020202020204" pitchFamily="34" charset="0"/>
              </a:rPr>
              <a:t>g</a:t>
            </a:r>
            <a:r>
              <a:rPr lang="el-GR" sz="2000" dirty="0" smtClean="0">
                <a:latin typeface="Trebuchet MS" panose="020B0603020202020204" pitchFamily="34" charset="0"/>
              </a:rPr>
              <a:t>=10 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Tree>
    <p:extLst>
      <p:ext uri="{BB962C8B-B14F-4D97-AF65-F5344CB8AC3E}">
        <p14:creationId xmlns:p14="http://schemas.microsoft.com/office/powerpoint/2010/main" val="14590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28</a:t>
            </a:fld>
            <a:endParaRPr lang="el-GR"/>
          </a:p>
        </p:txBody>
      </p:sp>
      <p:sp>
        <p:nvSpPr>
          <p:cNvPr id="7" name="TextBox 6"/>
          <p:cNvSpPr txBox="1"/>
          <p:nvPr/>
        </p:nvSpPr>
        <p:spPr>
          <a:xfrm>
            <a:off x="1691680" y="1628800"/>
            <a:ext cx="5328592" cy="1200329"/>
          </a:xfrm>
          <a:prstGeom prst="rect">
            <a:avLst/>
          </a:prstGeom>
          <a:noFill/>
        </p:spPr>
        <p:txBody>
          <a:bodyPr wrap="square" rtlCol="0">
            <a:spAutoFit/>
          </a:bodyPr>
          <a:lstStyle/>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Εφαρμογές</a:t>
            </a:r>
          </a:p>
          <a:p>
            <a:pPr algn="ct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(Ερωτήσεις – Ασκήσεις)</a:t>
            </a:r>
          </a:p>
        </p:txBody>
      </p:sp>
    </p:spTree>
    <p:extLst>
      <p:ext uri="{BB962C8B-B14F-4D97-AF65-F5344CB8AC3E}">
        <p14:creationId xmlns:p14="http://schemas.microsoft.com/office/powerpoint/2010/main" val="18320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29</a:t>
            </a:fld>
            <a:endParaRPr lang="el-GR"/>
          </a:p>
        </p:txBody>
      </p:sp>
      <p:sp>
        <p:nvSpPr>
          <p:cNvPr id="4" name="Ορθογώνιο 3"/>
          <p:cNvSpPr/>
          <p:nvPr/>
        </p:nvSpPr>
        <p:spPr>
          <a:xfrm>
            <a:off x="387963" y="260648"/>
            <a:ext cx="8404246" cy="3046988"/>
          </a:xfrm>
          <a:prstGeom prst="rect">
            <a:avLst/>
          </a:prstGeom>
        </p:spPr>
        <p:txBody>
          <a:bodyPr wrap="square">
            <a:spAutoFit/>
          </a:bodyPr>
          <a:lstStyle/>
          <a:p>
            <a:pPr algn="just"/>
            <a:r>
              <a:rPr lang="el-GR" sz="2400" b="1" dirty="0">
                <a:latin typeface="Trebuchet MS" panose="020B0603020202020204" pitchFamily="34" charset="0"/>
              </a:rPr>
              <a:t>1.</a:t>
            </a:r>
            <a:r>
              <a:rPr lang="el-GR" sz="2400" dirty="0">
                <a:latin typeface="Trebuchet MS" panose="020B0603020202020204" pitchFamily="34" charset="0"/>
              </a:rPr>
              <a:t>  </a:t>
            </a:r>
            <a:r>
              <a:rPr lang="el-GR" sz="2400" i="1" dirty="0">
                <a:latin typeface="Trebuchet MS" panose="020B0603020202020204" pitchFamily="34" charset="0"/>
              </a:rPr>
              <a:t>Στην ελεύθερη πτώση </a:t>
            </a:r>
          </a:p>
          <a:p>
            <a:pPr algn="just"/>
            <a:r>
              <a:rPr lang="el-GR" sz="2400" b="1" dirty="0" smtClean="0">
                <a:latin typeface="Trebuchet MS" panose="020B0603020202020204" pitchFamily="34" charset="0"/>
              </a:rPr>
              <a:t>α. </a:t>
            </a:r>
            <a:r>
              <a:rPr lang="el-GR" sz="2400" dirty="0" smtClean="0">
                <a:latin typeface="Trebuchet MS" panose="020B0603020202020204" pitchFamily="34" charset="0"/>
              </a:rPr>
              <a:t>το </a:t>
            </a:r>
            <a:r>
              <a:rPr lang="el-GR" sz="2400" dirty="0">
                <a:latin typeface="Trebuchet MS" panose="020B0603020202020204" pitchFamily="34" charset="0"/>
              </a:rPr>
              <a:t>σώμα με τη μεγαλύτερη μάζα έχει μεγαλύτερη επιτάχυνση.</a:t>
            </a:r>
          </a:p>
          <a:p>
            <a:pPr algn="just"/>
            <a:r>
              <a:rPr lang="el-GR" sz="2400" b="1" dirty="0" smtClean="0">
                <a:latin typeface="Trebuchet MS" panose="020B0603020202020204" pitchFamily="34" charset="0"/>
              </a:rPr>
              <a:t>β. </a:t>
            </a:r>
            <a:r>
              <a:rPr lang="el-GR" sz="2400" dirty="0" smtClean="0">
                <a:latin typeface="Trebuchet MS" panose="020B0603020202020204" pitchFamily="34" charset="0"/>
              </a:rPr>
              <a:t>το </a:t>
            </a:r>
            <a:r>
              <a:rPr lang="el-GR" sz="2400" dirty="0">
                <a:latin typeface="Trebuchet MS" panose="020B0603020202020204" pitchFamily="34" charset="0"/>
              </a:rPr>
              <a:t>σώμα με τη μικρότερη μάζα φτάνει στο έδαφος σε λιγότερο χρόνο.</a:t>
            </a:r>
          </a:p>
          <a:p>
            <a:pPr algn="just"/>
            <a:r>
              <a:rPr lang="el-GR" sz="2400" b="1" dirty="0" smtClean="0">
                <a:latin typeface="Trebuchet MS" panose="020B0603020202020204" pitchFamily="34" charset="0"/>
              </a:rPr>
              <a:t>γ.  </a:t>
            </a:r>
            <a:r>
              <a:rPr lang="el-GR" sz="2400" dirty="0" smtClean="0">
                <a:latin typeface="Trebuchet MS" panose="020B0603020202020204" pitchFamily="34" charset="0"/>
              </a:rPr>
              <a:t>η </a:t>
            </a:r>
            <a:r>
              <a:rPr lang="el-GR" sz="2400" dirty="0">
                <a:latin typeface="Trebuchet MS" panose="020B0603020202020204" pitchFamily="34" charset="0"/>
              </a:rPr>
              <a:t>ταχύτητα του σώματος είναι ανάλογη του χρόνου.</a:t>
            </a:r>
          </a:p>
          <a:p>
            <a:pPr algn="just"/>
            <a:r>
              <a:rPr lang="el-GR" sz="2400" b="1" dirty="0" smtClean="0">
                <a:latin typeface="Trebuchet MS" panose="020B0603020202020204" pitchFamily="34" charset="0"/>
              </a:rPr>
              <a:t>δ. </a:t>
            </a:r>
            <a:r>
              <a:rPr lang="el-GR" sz="2400" dirty="0" smtClean="0">
                <a:latin typeface="Trebuchet MS" panose="020B0603020202020204" pitchFamily="34" charset="0"/>
              </a:rPr>
              <a:t>η </a:t>
            </a:r>
            <a:r>
              <a:rPr lang="el-GR" sz="2400" dirty="0">
                <a:latin typeface="Trebuchet MS" panose="020B0603020202020204" pitchFamily="34" charset="0"/>
              </a:rPr>
              <a:t>επιτάχυνση κάθε σώματος είναι ανάλογη με την ταχύτητα του σώματος</a:t>
            </a:r>
            <a:r>
              <a:rPr lang="el-GR" sz="2400" dirty="0" smtClean="0">
                <a:latin typeface="Trebuchet MS" panose="020B0603020202020204" pitchFamily="34" charset="0"/>
              </a:rPr>
              <a:t>.</a:t>
            </a:r>
          </a:p>
        </p:txBody>
      </p:sp>
      <p:sp>
        <p:nvSpPr>
          <p:cNvPr id="7" name="Ορθογώνιο 6"/>
          <p:cNvSpPr/>
          <p:nvPr/>
        </p:nvSpPr>
        <p:spPr>
          <a:xfrm>
            <a:off x="378091" y="3573016"/>
            <a:ext cx="8298365" cy="2308324"/>
          </a:xfrm>
          <a:prstGeom prst="rect">
            <a:avLst/>
          </a:prstGeom>
        </p:spPr>
        <p:txBody>
          <a:bodyPr wrap="square">
            <a:spAutoFit/>
          </a:bodyPr>
          <a:lstStyle/>
          <a:p>
            <a:pPr algn="just"/>
            <a:r>
              <a:rPr lang="el-GR" sz="2400" b="1" dirty="0" smtClean="0">
                <a:latin typeface="Trebuchet MS" panose="020B0603020202020204" pitchFamily="34" charset="0"/>
              </a:rPr>
              <a:t>2.  </a:t>
            </a:r>
            <a:r>
              <a:rPr lang="el-GR" sz="2400" i="1" dirty="0">
                <a:latin typeface="Trebuchet MS" panose="020B0603020202020204" pitchFamily="34" charset="0"/>
              </a:rPr>
              <a:t>Όταν ένα σώμα πραγματοποιεί ελεύθερη πτώση, τότε</a:t>
            </a:r>
          </a:p>
          <a:p>
            <a:pPr algn="just"/>
            <a:r>
              <a:rPr lang="el-GR" sz="2400" b="1" dirty="0" smtClean="0">
                <a:latin typeface="Trebuchet MS" panose="020B0603020202020204" pitchFamily="34" charset="0"/>
              </a:rPr>
              <a:t>α.</a:t>
            </a:r>
            <a:r>
              <a:rPr lang="el-GR" sz="2400" dirty="0" smtClean="0">
                <a:latin typeface="Trebuchet MS" panose="020B0603020202020204" pitchFamily="34" charset="0"/>
              </a:rPr>
              <a:t>  </a:t>
            </a:r>
            <a:r>
              <a:rPr lang="el-GR" sz="2400" dirty="0">
                <a:latin typeface="Trebuchet MS" panose="020B0603020202020204" pitchFamily="34" charset="0"/>
              </a:rPr>
              <a:t>δέχεται μόνο μία δύναμη, το βάρος του.  </a:t>
            </a:r>
          </a:p>
          <a:p>
            <a:pPr algn="just"/>
            <a:r>
              <a:rPr lang="el-GR" sz="2400" b="1" dirty="0" smtClean="0">
                <a:latin typeface="Trebuchet MS" panose="020B0603020202020204" pitchFamily="34" charset="0"/>
              </a:rPr>
              <a:t>β. </a:t>
            </a:r>
            <a:r>
              <a:rPr lang="el-GR" sz="2400" dirty="0" smtClean="0">
                <a:latin typeface="Trebuchet MS" panose="020B0603020202020204" pitchFamily="34" charset="0"/>
              </a:rPr>
              <a:t> </a:t>
            </a:r>
            <a:r>
              <a:rPr lang="el-GR" sz="2400" dirty="0">
                <a:latin typeface="Trebuchet MS" panose="020B0603020202020204" pitchFamily="34" charset="0"/>
              </a:rPr>
              <a:t>εκτός των άλλων δυνάμεων δρα και το βάρος του.</a:t>
            </a:r>
          </a:p>
          <a:p>
            <a:pPr algn="just"/>
            <a:r>
              <a:rPr lang="el-GR" sz="2400" b="1" dirty="0" smtClean="0">
                <a:latin typeface="Trebuchet MS" panose="020B0603020202020204" pitchFamily="34" charset="0"/>
              </a:rPr>
              <a:t>γ.</a:t>
            </a:r>
            <a:r>
              <a:rPr lang="el-GR" sz="2400" dirty="0" smtClean="0">
                <a:latin typeface="Trebuchet MS" panose="020B0603020202020204" pitchFamily="34" charset="0"/>
              </a:rPr>
              <a:t> η </a:t>
            </a:r>
            <a:r>
              <a:rPr lang="el-GR" sz="2400" dirty="0">
                <a:latin typeface="Trebuchet MS" panose="020B0603020202020204" pitchFamily="34" charset="0"/>
              </a:rPr>
              <a:t>μεγαλύτερη από τις δυνάμεις που δέχεται είναι το βάρος του.</a:t>
            </a:r>
          </a:p>
          <a:p>
            <a:pPr algn="just"/>
            <a:r>
              <a:rPr lang="el-GR" sz="2400" b="1" dirty="0" smtClean="0">
                <a:latin typeface="Trebuchet MS" panose="020B0603020202020204" pitchFamily="34" charset="0"/>
              </a:rPr>
              <a:t>δ.</a:t>
            </a:r>
            <a:r>
              <a:rPr lang="el-GR" sz="2400" dirty="0" smtClean="0">
                <a:latin typeface="Trebuchet MS" panose="020B0603020202020204" pitchFamily="34" charset="0"/>
              </a:rPr>
              <a:t>  </a:t>
            </a:r>
            <a:r>
              <a:rPr lang="el-GR" sz="2400" dirty="0">
                <a:latin typeface="Trebuchet MS" panose="020B0603020202020204" pitchFamily="34" charset="0"/>
              </a:rPr>
              <a:t>δεν δέχεται καμία δύναμη.</a:t>
            </a:r>
          </a:p>
        </p:txBody>
      </p:sp>
      <p:sp>
        <p:nvSpPr>
          <p:cNvPr id="6" name="Έλλειψη 5"/>
          <p:cNvSpPr/>
          <p:nvPr/>
        </p:nvSpPr>
        <p:spPr>
          <a:xfrm>
            <a:off x="387963" y="2132856"/>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8" name="Έλλειψη 7"/>
          <p:cNvSpPr/>
          <p:nvPr/>
        </p:nvSpPr>
        <p:spPr>
          <a:xfrm>
            <a:off x="378091" y="3933056"/>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53821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0-#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a:t>
            </a:fld>
            <a:endParaRPr lang="el-GR"/>
          </a:p>
        </p:txBody>
      </p:sp>
      <p:grpSp>
        <p:nvGrpSpPr>
          <p:cNvPr id="6" name="Ομάδα 5"/>
          <p:cNvGrpSpPr/>
          <p:nvPr/>
        </p:nvGrpSpPr>
        <p:grpSpPr>
          <a:xfrm>
            <a:off x="1141235" y="310553"/>
            <a:ext cx="3163887" cy="4174887"/>
            <a:chOff x="1331913" y="692150"/>
            <a:chExt cx="3163887" cy="4174887"/>
          </a:xfrm>
        </p:grpSpPr>
        <p:pic>
          <p:nvPicPr>
            <p:cNvPr id="7" name="Picture 5"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92150"/>
              <a:ext cx="316388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403350" y="4005263"/>
              <a:ext cx="29511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sz="2000" b="1" dirty="0">
                  <a:latin typeface="Comic Sans MS" pitchFamily="66" charset="0"/>
                </a:rPr>
                <a:t>Αριστοτέλης</a:t>
              </a:r>
            </a:p>
            <a:p>
              <a:pPr algn="ctr" eaLnBrk="1" hangingPunct="1">
                <a:spcBef>
                  <a:spcPct val="50000"/>
                </a:spcBef>
              </a:pPr>
              <a:r>
                <a:rPr lang="el-GR" altLang="el-GR" sz="2000" b="1" dirty="0">
                  <a:latin typeface="Comic Sans MS" pitchFamily="66" charset="0"/>
                </a:rPr>
                <a:t>384π.Χ-323π.Χ.</a:t>
              </a:r>
            </a:p>
          </p:txBody>
        </p:sp>
      </p:grpSp>
      <p:grpSp>
        <p:nvGrpSpPr>
          <p:cNvPr id="9" name="Ομάδα 8"/>
          <p:cNvGrpSpPr/>
          <p:nvPr/>
        </p:nvGrpSpPr>
        <p:grpSpPr>
          <a:xfrm>
            <a:off x="4860032" y="310553"/>
            <a:ext cx="2808288" cy="4174887"/>
            <a:chOff x="5003800" y="692150"/>
            <a:chExt cx="2808288" cy="4174887"/>
          </a:xfrm>
        </p:grpSpPr>
        <p:pic>
          <p:nvPicPr>
            <p:cNvPr id="10" name="Picture 8"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92150"/>
              <a:ext cx="280828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5292725" y="4005263"/>
              <a:ext cx="23034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l-GR" sz="2000" b="1" dirty="0">
                  <a:latin typeface="Comic Sans MS" pitchFamily="66" charset="0"/>
                </a:rPr>
                <a:t>Galileo Galilei</a:t>
              </a:r>
            </a:p>
            <a:p>
              <a:pPr algn="ctr" eaLnBrk="1" hangingPunct="1">
                <a:spcBef>
                  <a:spcPct val="50000"/>
                </a:spcBef>
              </a:pPr>
              <a:r>
                <a:rPr lang="en-US" altLang="el-GR" sz="2000" b="1" dirty="0">
                  <a:latin typeface="Comic Sans MS" pitchFamily="66" charset="0"/>
                </a:rPr>
                <a:t>1564-1642</a:t>
              </a:r>
              <a:endParaRPr lang="el-GR" altLang="el-GR" sz="2000" b="1" dirty="0">
                <a:latin typeface="Comic Sans MS" pitchFamily="66" charset="0"/>
              </a:endParaRPr>
            </a:p>
          </p:txBody>
        </p:sp>
      </p:grpSp>
      <p:sp>
        <p:nvSpPr>
          <p:cNvPr id="4" name="TextBox 3"/>
          <p:cNvSpPr txBox="1"/>
          <p:nvPr/>
        </p:nvSpPr>
        <p:spPr>
          <a:xfrm>
            <a:off x="539552" y="4485440"/>
            <a:ext cx="7992888" cy="1631216"/>
          </a:xfrm>
          <a:prstGeom prst="rect">
            <a:avLst/>
          </a:prstGeom>
          <a:noFill/>
        </p:spPr>
        <p:txBody>
          <a:bodyPr wrap="square" rtlCol="0">
            <a:spAutoFit/>
          </a:bodyPr>
          <a:lstStyle/>
          <a:p>
            <a:pPr algn="just"/>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επιρροή των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hlinkClick r:id="rId6"/>
              </a:rPr>
              <a:t>απόψεων του Αριστοτέλη για την κίνηση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διατηρήθηκαν μέχρι τον 17</a:t>
            </a:r>
            <a:r>
              <a:rPr lang="el-GR" sz="2000" b="1" baseline="30000" dirty="0" smtClean="0">
                <a:solidFill>
                  <a:srgbClr val="0000FF"/>
                </a:solidFill>
                <a:effectLst>
                  <a:outerShdw blurRad="38100" dist="38100" dir="2700000" algn="tl">
                    <a:srgbClr val="000000">
                      <a:alpha val="43137"/>
                    </a:srgbClr>
                  </a:outerShdw>
                </a:effectLst>
                <a:latin typeface="Comic Sans MS" panose="030F0702030302020204" pitchFamily="66" charset="0"/>
              </a:rPr>
              <a:t>ο</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αιώνα. </a:t>
            </a:r>
          </a:p>
          <a:p>
            <a:pPr algn="just"/>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Με το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hlinkClick r:id="rId7"/>
              </a:rPr>
              <a:t>έργο του ο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hlinkClick r:id="rId7"/>
              </a:rPr>
              <a:t>Γαλιλαίος</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hlinkClick r:id="rId7"/>
              </a:rPr>
              <a:t>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θεσμοθέτησε κανόνες που καθιερώνουν ένα νέο τρόπο μελέτης της φύσης, που συνδυάζει τα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μαθηματικά</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και τον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πειραματικό έλεγχο</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8487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9" presetClass="entr" presetSubtype="0" fill="hold" nodeType="afterEffect">
                                  <p:stCondLst>
                                    <p:cond delay="5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30</a:t>
            </a:fld>
            <a:endParaRPr lang="el-GR"/>
          </a:p>
        </p:txBody>
      </p:sp>
      <p:sp>
        <p:nvSpPr>
          <p:cNvPr id="6" name="Ορθογώνιο 5"/>
          <p:cNvSpPr/>
          <p:nvPr/>
        </p:nvSpPr>
        <p:spPr>
          <a:xfrm>
            <a:off x="467544" y="404664"/>
            <a:ext cx="8136904" cy="3785652"/>
          </a:xfrm>
          <a:prstGeom prst="rect">
            <a:avLst/>
          </a:prstGeom>
        </p:spPr>
        <p:txBody>
          <a:bodyPr wrap="square">
            <a:spAutoFit/>
          </a:bodyPr>
          <a:lstStyle/>
          <a:p>
            <a:pPr algn="just"/>
            <a:r>
              <a:rPr lang="el-GR" sz="2400" b="1" dirty="0" smtClean="0">
                <a:latin typeface="Trebuchet MS" panose="020B0603020202020204" pitchFamily="34" charset="0"/>
              </a:rPr>
              <a:t>3. </a:t>
            </a:r>
            <a:r>
              <a:rPr lang="el-GR" sz="2400" i="1" dirty="0" smtClean="0">
                <a:latin typeface="Trebuchet MS" panose="020B0603020202020204" pitchFamily="34" charset="0"/>
              </a:rPr>
              <a:t>Από </a:t>
            </a:r>
            <a:r>
              <a:rPr lang="el-GR" sz="2400" i="1" dirty="0">
                <a:latin typeface="Trebuchet MS" panose="020B0603020202020204" pitchFamily="34" charset="0"/>
              </a:rPr>
              <a:t>ύψος 2</a:t>
            </a:r>
            <a:r>
              <a:rPr lang="en-US" sz="2400" i="1" dirty="0">
                <a:latin typeface="Trebuchet MS" panose="020B0603020202020204" pitchFamily="34" charset="0"/>
              </a:rPr>
              <a:t>m </a:t>
            </a:r>
            <a:r>
              <a:rPr lang="el-GR" sz="2400" i="1" dirty="0">
                <a:latin typeface="Trebuchet MS" panose="020B0603020202020204" pitchFamily="34" charset="0"/>
              </a:rPr>
              <a:t>από την επιφάνεια της Σελήνης ένα σφυρί και ένα πούπουλο αφήνονται να πέσουν. Τότε</a:t>
            </a:r>
          </a:p>
          <a:p>
            <a:pPr algn="just"/>
            <a:r>
              <a:rPr lang="el-GR" sz="2400" b="1" dirty="0" smtClean="0">
                <a:latin typeface="Trebuchet MS" panose="020B0603020202020204" pitchFamily="34" charset="0"/>
              </a:rPr>
              <a:t>α.</a:t>
            </a:r>
            <a:r>
              <a:rPr lang="el-GR" sz="2400" dirty="0" smtClean="0">
                <a:latin typeface="Trebuchet MS" panose="020B0603020202020204" pitchFamily="34" charset="0"/>
              </a:rPr>
              <a:t> θα </a:t>
            </a:r>
            <a:r>
              <a:rPr lang="el-GR" sz="2400" dirty="0">
                <a:latin typeface="Trebuchet MS" panose="020B0603020202020204" pitchFamily="34" charset="0"/>
              </a:rPr>
              <a:t>φτάσουν στο έδαφος και τα δύο σώματα ταυτόχρονα.</a:t>
            </a:r>
          </a:p>
          <a:p>
            <a:pPr algn="just"/>
            <a:r>
              <a:rPr lang="el-GR" sz="2400" b="1" dirty="0" smtClean="0">
                <a:latin typeface="Trebuchet MS" panose="020B0603020202020204" pitchFamily="34" charset="0"/>
              </a:rPr>
              <a:t>β.</a:t>
            </a:r>
            <a:r>
              <a:rPr lang="el-GR" sz="2400" dirty="0" smtClean="0">
                <a:latin typeface="Trebuchet MS" panose="020B0603020202020204" pitchFamily="34" charset="0"/>
              </a:rPr>
              <a:t> θα </a:t>
            </a:r>
            <a:r>
              <a:rPr lang="el-GR" sz="2400" dirty="0">
                <a:latin typeface="Trebuchet MS" panose="020B0603020202020204" pitchFamily="34" charset="0"/>
              </a:rPr>
              <a:t>φτάσει στο έδαφος πρώτα το σφυρί που είναι βαρύτερο.</a:t>
            </a:r>
          </a:p>
          <a:p>
            <a:pPr algn="just"/>
            <a:r>
              <a:rPr lang="el-GR" sz="2400" b="1" dirty="0" smtClean="0">
                <a:latin typeface="Trebuchet MS" panose="020B0603020202020204" pitchFamily="34" charset="0"/>
              </a:rPr>
              <a:t>γ.</a:t>
            </a:r>
            <a:r>
              <a:rPr lang="el-GR" sz="2400" dirty="0" smtClean="0">
                <a:latin typeface="Trebuchet MS" panose="020B0603020202020204" pitchFamily="34" charset="0"/>
              </a:rPr>
              <a:t> θα </a:t>
            </a:r>
            <a:r>
              <a:rPr lang="el-GR" sz="2400" dirty="0">
                <a:latin typeface="Trebuchet MS" panose="020B0603020202020204" pitchFamily="34" charset="0"/>
              </a:rPr>
              <a:t>φτάσει στο έδαφος πρώτα το πούπουλο που είναι ελαφρύτερο.</a:t>
            </a:r>
          </a:p>
          <a:p>
            <a:pPr algn="just"/>
            <a:r>
              <a:rPr lang="el-GR" sz="2400" b="1" dirty="0" smtClean="0">
                <a:latin typeface="Trebuchet MS" panose="020B0603020202020204" pitchFamily="34" charset="0"/>
              </a:rPr>
              <a:t>δ.</a:t>
            </a:r>
            <a:r>
              <a:rPr lang="el-GR" sz="2400" dirty="0" smtClean="0">
                <a:latin typeface="Trebuchet MS" panose="020B0603020202020204" pitchFamily="34" charset="0"/>
              </a:rPr>
              <a:t> δεν </a:t>
            </a:r>
            <a:r>
              <a:rPr lang="el-GR" sz="2400" dirty="0">
                <a:latin typeface="Trebuchet MS" panose="020B0603020202020204" pitchFamily="34" charset="0"/>
              </a:rPr>
              <a:t>μπορούμε να προβλέψουμε τι θα συμβεί στη Σελήνη</a:t>
            </a:r>
            <a:r>
              <a:rPr lang="el-GR" sz="2400" dirty="0" smtClean="0">
                <a:latin typeface="Trebuchet MS" panose="020B0603020202020204" pitchFamily="34" charset="0"/>
              </a:rPr>
              <a:t>.</a:t>
            </a:r>
            <a:endParaRPr lang="el-GR" sz="2400" dirty="0">
              <a:latin typeface="Trebuchet MS" panose="020B0603020202020204" pitchFamily="34" charset="0"/>
            </a:endParaRPr>
          </a:p>
        </p:txBody>
      </p:sp>
      <p:sp>
        <p:nvSpPr>
          <p:cNvPr id="5" name="Έλλειψη 4"/>
          <p:cNvSpPr/>
          <p:nvPr/>
        </p:nvSpPr>
        <p:spPr>
          <a:xfrm>
            <a:off x="467544" y="1196752"/>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67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0-#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31</a:t>
            </a:fld>
            <a:endParaRPr lang="el-GR"/>
          </a:p>
        </p:txBody>
      </p:sp>
      <p:sp>
        <p:nvSpPr>
          <p:cNvPr id="4" name="Ορθογώνιο 3"/>
          <p:cNvSpPr/>
          <p:nvPr/>
        </p:nvSpPr>
        <p:spPr>
          <a:xfrm>
            <a:off x="539553" y="332656"/>
            <a:ext cx="7704855" cy="3416320"/>
          </a:xfrm>
          <a:prstGeom prst="rect">
            <a:avLst/>
          </a:prstGeom>
        </p:spPr>
        <p:txBody>
          <a:bodyPr wrap="square">
            <a:spAutoFit/>
          </a:bodyPr>
          <a:lstStyle/>
          <a:p>
            <a:pPr algn="just"/>
            <a:r>
              <a:rPr lang="el-GR" sz="2400" b="1" dirty="0" smtClean="0">
                <a:latin typeface="Trebuchet MS" panose="020B0603020202020204" pitchFamily="34" charset="0"/>
              </a:rPr>
              <a:t>4. </a:t>
            </a:r>
            <a:r>
              <a:rPr lang="el-GR" sz="2400" i="1" dirty="0" smtClean="0">
                <a:latin typeface="Trebuchet MS" panose="020B0603020202020204" pitchFamily="34" charset="0"/>
              </a:rPr>
              <a:t>Στην </a:t>
            </a:r>
            <a:r>
              <a:rPr lang="el-GR" sz="2400" i="1" dirty="0">
                <a:latin typeface="Trebuchet MS" panose="020B0603020202020204" pitchFamily="34" charset="0"/>
              </a:rPr>
              <a:t>Ελλάδα η επιτάχυνση της βαρύτητας είναι </a:t>
            </a:r>
            <a:r>
              <a:rPr lang="el-GR" sz="2400" i="1" dirty="0" smtClean="0">
                <a:latin typeface="Trebuchet MS" panose="020B0603020202020204" pitchFamily="34" charset="0"/>
              </a:rPr>
              <a:t>             </a:t>
            </a:r>
            <a:r>
              <a:rPr lang="en-US" sz="2400" i="1" dirty="0" smtClean="0">
                <a:latin typeface="Trebuchet MS" panose="020B0603020202020204" pitchFamily="34" charset="0"/>
              </a:rPr>
              <a:t>g</a:t>
            </a:r>
            <a:r>
              <a:rPr lang="el-GR" sz="2400" i="1" dirty="0" smtClean="0">
                <a:latin typeface="Trebuchet MS" panose="020B0603020202020204" pitchFamily="34" charset="0"/>
              </a:rPr>
              <a:t>=9,81 </a:t>
            </a:r>
            <a:r>
              <a:rPr lang="en-US" sz="2400" i="1" dirty="0" smtClean="0">
                <a:latin typeface="Trebuchet MS" panose="020B0603020202020204" pitchFamily="34" charset="0"/>
              </a:rPr>
              <a:t>m</a:t>
            </a:r>
            <a:r>
              <a:rPr lang="el-GR" sz="2400" i="1" dirty="0">
                <a:latin typeface="Trebuchet MS" panose="020B0603020202020204" pitchFamily="34" charset="0"/>
              </a:rPr>
              <a:t>/</a:t>
            </a:r>
            <a:r>
              <a:rPr lang="en-US" sz="2400" i="1" dirty="0">
                <a:latin typeface="Trebuchet MS" panose="020B0603020202020204" pitchFamily="34" charset="0"/>
              </a:rPr>
              <a:t>s</a:t>
            </a:r>
            <a:r>
              <a:rPr lang="el-GR" sz="2400" i="1" baseline="30000" dirty="0">
                <a:latin typeface="Trebuchet MS" panose="020B0603020202020204" pitchFamily="34" charset="0"/>
              </a:rPr>
              <a:t>2</a:t>
            </a:r>
            <a:r>
              <a:rPr lang="el-GR" sz="2400" i="1" dirty="0" smtClean="0">
                <a:latin typeface="Trebuchet MS" panose="020B0603020202020204" pitchFamily="34" charset="0"/>
              </a:rPr>
              <a:t>. Αυτό </a:t>
            </a:r>
            <a:r>
              <a:rPr lang="el-GR" sz="2400" i="1" dirty="0">
                <a:latin typeface="Trebuchet MS" panose="020B0603020202020204" pitchFamily="34" charset="0"/>
              </a:rPr>
              <a:t>σημαίνει </a:t>
            </a:r>
            <a:r>
              <a:rPr lang="el-GR" sz="2400" i="1" dirty="0" smtClean="0">
                <a:latin typeface="Trebuchet MS" panose="020B0603020202020204" pitchFamily="34" charset="0"/>
              </a:rPr>
              <a:t>ότι </a:t>
            </a:r>
            <a:endParaRPr lang="el-GR" sz="2400" i="1" dirty="0">
              <a:latin typeface="Trebuchet MS" panose="020B0603020202020204" pitchFamily="34" charset="0"/>
            </a:endParaRPr>
          </a:p>
          <a:p>
            <a:pPr algn="just"/>
            <a:r>
              <a:rPr lang="el-GR" sz="2400" b="1" dirty="0" smtClean="0">
                <a:latin typeface="Trebuchet MS" panose="020B0603020202020204" pitchFamily="34" charset="0"/>
              </a:rPr>
              <a:t>α.</a:t>
            </a:r>
            <a:r>
              <a:rPr lang="el-GR" sz="2400" dirty="0" smtClean="0">
                <a:latin typeface="Trebuchet MS" panose="020B0603020202020204" pitchFamily="34" charset="0"/>
              </a:rPr>
              <a:t>  ένα </a:t>
            </a:r>
            <a:r>
              <a:rPr lang="el-GR" sz="2400" dirty="0">
                <a:latin typeface="Trebuchet MS" panose="020B0603020202020204" pitchFamily="34" charset="0"/>
              </a:rPr>
              <a:t>σώμα πέφτει κατά </a:t>
            </a:r>
            <a:r>
              <a:rPr lang="el-GR" sz="2400" dirty="0" smtClean="0">
                <a:latin typeface="Trebuchet MS" panose="020B0603020202020204" pitchFamily="34" charset="0"/>
              </a:rPr>
              <a:t>9,81 </a:t>
            </a:r>
            <a:r>
              <a:rPr lang="en-US" sz="2400" dirty="0" smtClean="0">
                <a:latin typeface="Trebuchet MS" panose="020B0603020202020204" pitchFamily="34" charset="0"/>
              </a:rPr>
              <a:t>m</a:t>
            </a:r>
            <a:r>
              <a:rPr lang="el-GR" sz="2400" dirty="0" smtClean="0">
                <a:latin typeface="Trebuchet MS" panose="020B0603020202020204" pitchFamily="34" charset="0"/>
              </a:rPr>
              <a:t> </a:t>
            </a:r>
            <a:r>
              <a:rPr lang="el-GR" sz="2400" dirty="0">
                <a:latin typeface="Trebuchet MS" panose="020B0603020202020204" pitchFamily="34" charset="0"/>
              </a:rPr>
              <a:t>κάθε δευτερόλεπτο.</a:t>
            </a:r>
          </a:p>
          <a:p>
            <a:pPr algn="just"/>
            <a:r>
              <a:rPr lang="el-GR" sz="2400" b="1" dirty="0" smtClean="0">
                <a:latin typeface="Trebuchet MS" panose="020B0603020202020204" pitchFamily="34" charset="0"/>
              </a:rPr>
              <a:t>β.</a:t>
            </a:r>
            <a:r>
              <a:rPr lang="el-GR" sz="2400" dirty="0" smtClean="0">
                <a:latin typeface="Trebuchet MS" panose="020B0603020202020204" pitchFamily="34" charset="0"/>
              </a:rPr>
              <a:t> η </a:t>
            </a:r>
            <a:r>
              <a:rPr lang="el-GR" sz="2400" dirty="0">
                <a:latin typeface="Trebuchet MS" panose="020B0603020202020204" pitchFamily="34" charset="0"/>
              </a:rPr>
              <a:t>επιτάχυνση του σώματος αυξάνεται κατά </a:t>
            </a:r>
            <a:r>
              <a:rPr lang="el-GR" sz="2400" dirty="0" smtClean="0">
                <a:latin typeface="Trebuchet MS" panose="020B0603020202020204" pitchFamily="34" charset="0"/>
              </a:rPr>
              <a:t>9,81 </a:t>
            </a:r>
            <a:r>
              <a:rPr lang="en-US" sz="2400" dirty="0" smtClean="0">
                <a:latin typeface="Trebuchet MS" panose="020B0603020202020204" pitchFamily="34" charset="0"/>
              </a:rPr>
              <a:t>m</a:t>
            </a:r>
            <a:r>
              <a:rPr lang="el-GR" sz="2400" dirty="0">
                <a:latin typeface="Trebuchet MS" panose="020B0603020202020204" pitchFamily="34" charset="0"/>
              </a:rPr>
              <a:t>/</a:t>
            </a:r>
            <a:r>
              <a:rPr lang="en-US" sz="2400" dirty="0">
                <a:latin typeface="Trebuchet MS" panose="020B0603020202020204" pitchFamily="34" charset="0"/>
              </a:rPr>
              <a:t>s</a:t>
            </a:r>
            <a:r>
              <a:rPr lang="el-GR" sz="2400" baseline="30000" dirty="0">
                <a:latin typeface="Trebuchet MS" panose="020B0603020202020204" pitchFamily="34" charset="0"/>
              </a:rPr>
              <a:t>2</a:t>
            </a:r>
            <a:r>
              <a:rPr lang="el-GR" sz="2400" dirty="0">
                <a:latin typeface="Trebuchet MS" panose="020B0603020202020204" pitchFamily="34" charset="0"/>
              </a:rPr>
              <a:t> κάθε δευτερόλεπτο.        </a:t>
            </a:r>
          </a:p>
          <a:p>
            <a:pPr algn="just"/>
            <a:r>
              <a:rPr lang="el-GR" sz="2400" b="1" dirty="0" smtClean="0">
                <a:latin typeface="Trebuchet MS" panose="020B0603020202020204" pitchFamily="34" charset="0"/>
              </a:rPr>
              <a:t>γ.</a:t>
            </a:r>
            <a:r>
              <a:rPr lang="el-GR" sz="2400" dirty="0" smtClean="0">
                <a:latin typeface="Trebuchet MS" panose="020B0603020202020204" pitchFamily="34" charset="0"/>
              </a:rPr>
              <a:t> η </a:t>
            </a:r>
            <a:r>
              <a:rPr lang="el-GR" sz="2400" dirty="0">
                <a:latin typeface="Trebuchet MS" panose="020B0603020202020204" pitchFamily="34" charset="0"/>
              </a:rPr>
              <a:t>ταχύτητα του σώματος αυξάνεται κατά </a:t>
            </a:r>
            <a:r>
              <a:rPr lang="el-GR" sz="2400" dirty="0" smtClean="0">
                <a:latin typeface="Trebuchet MS" panose="020B0603020202020204" pitchFamily="34" charset="0"/>
              </a:rPr>
              <a:t>9,81 </a:t>
            </a:r>
            <a:r>
              <a:rPr lang="en-US" sz="2400" dirty="0" smtClean="0">
                <a:latin typeface="Trebuchet MS" panose="020B0603020202020204" pitchFamily="34" charset="0"/>
              </a:rPr>
              <a:t>m</a:t>
            </a:r>
            <a:r>
              <a:rPr lang="el-GR" sz="2400" dirty="0">
                <a:latin typeface="Trebuchet MS" panose="020B0603020202020204" pitchFamily="34" charset="0"/>
              </a:rPr>
              <a:t>/</a:t>
            </a:r>
            <a:r>
              <a:rPr lang="en-US" sz="2400" dirty="0">
                <a:latin typeface="Trebuchet MS" panose="020B0603020202020204" pitchFamily="34" charset="0"/>
              </a:rPr>
              <a:t>s</a:t>
            </a:r>
            <a:r>
              <a:rPr lang="el-GR" sz="2400" dirty="0">
                <a:latin typeface="Trebuchet MS" panose="020B0603020202020204" pitchFamily="34" charset="0"/>
              </a:rPr>
              <a:t> κάθε δευτερόλεπτο.</a:t>
            </a:r>
          </a:p>
          <a:p>
            <a:pPr algn="just"/>
            <a:r>
              <a:rPr lang="el-GR" sz="2400" b="1" dirty="0" smtClean="0">
                <a:latin typeface="Trebuchet MS" panose="020B0603020202020204" pitchFamily="34" charset="0"/>
              </a:rPr>
              <a:t>δ.</a:t>
            </a:r>
            <a:r>
              <a:rPr lang="el-GR" sz="2400" dirty="0" smtClean="0">
                <a:latin typeface="Trebuchet MS" panose="020B0603020202020204" pitchFamily="34" charset="0"/>
              </a:rPr>
              <a:t> ένα </a:t>
            </a:r>
            <a:r>
              <a:rPr lang="el-GR" sz="2400" dirty="0">
                <a:latin typeface="Trebuchet MS" panose="020B0603020202020204" pitchFamily="34" charset="0"/>
              </a:rPr>
              <a:t>σώμα διανύει απόσταση </a:t>
            </a:r>
            <a:r>
              <a:rPr lang="el-GR" sz="2400" dirty="0" smtClean="0">
                <a:latin typeface="Trebuchet MS" panose="020B0603020202020204" pitchFamily="34" charset="0"/>
              </a:rPr>
              <a:t>9,81 </a:t>
            </a:r>
            <a:r>
              <a:rPr lang="en-US" sz="2400" dirty="0" smtClean="0">
                <a:latin typeface="Trebuchet MS" panose="020B0603020202020204" pitchFamily="34" charset="0"/>
              </a:rPr>
              <a:t>m</a:t>
            </a:r>
            <a:r>
              <a:rPr lang="el-GR" sz="2400" dirty="0" smtClean="0">
                <a:latin typeface="Trebuchet MS" panose="020B0603020202020204" pitchFamily="34" charset="0"/>
              </a:rPr>
              <a:t> </a:t>
            </a:r>
            <a:r>
              <a:rPr lang="el-GR" sz="2400" dirty="0">
                <a:latin typeface="Trebuchet MS" panose="020B0603020202020204" pitchFamily="34" charset="0"/>
              </a:rPr>
              <a:t>στο πρώτο δευτερόλεπτο</a:t>
            </a:r>
            <a:r>
              <a:rPr lang="el-GR" sz="2400" dirty="0" smtClean="0">
                <a:latin typeface="Trebuchet MS" panose="020B0603020202020204" pitchFamily="34" charset="0"/>
              </a:rPr>
              <a:t>.</a:t>
            </a:r>
            <a:endParaRPr lang="el-GR" sz="2400" dirty="0">
              <a:latin typeface="Trebuchet MS" panose="020B0603020202020204" pitchFamily="34" charset="0"/>
            </a:endParaRPr>
          </a:p>
        </p:txBody>
      </p:sp>
      <p:sp>
        <p:nvSpPr>
          <p:cNvPr id="5" name="Έλλειψη 4"/>
          <p:cNvSpPr/>
          <p:nvPr/>
        </p:nvSpPr>
        <p:spPr>
          <a:xfrm>
            <a:off x="539553" y="2204864"/>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6" name="Ορθογώνιο 5"/>
          <p:cNvSpPr/>
          <p:nvPr/>
        </p:nvSpPr>
        <p:spPr>
          <a:xfrm>
            <a:off x="539552" y="4005064"/>
            <a:ext cx="8064895" cy="1938992"/>
          </a:xfrm>
          <a:prstGeom prst="rect">
            <a:avLst/>
          </a:prstGeom>
        </p:spPr>
        <p:txBody>
          <a:bodyPr wrap="square">
            <a:spAutoFit/>
          </a:bodyPr>
          <a:lstStyle/>
          <a:p>
            <a:pPr algn="just"/>
            <a:r>
              <a:rPr lang="en-US" sz="2400" b="1" dirty="0" smtClean="0">
                <a:latin typeface="Trebuchet MS" panose="020B0603020202020204" pitchFamily="34" charset="0"/>
              </a:rPr>
              <a:t>5</a:t>
            </a:r>
            <a:r>
              <a:rPr lang="el-GR" sz="2400" b="1" dirty="0" smtClean="0">
                <a:latin typeface="Trebuchet MS" panose="020B0603020202020204" pitchFamily="34" charset="0"/>
              </a:rPr>
              <a:t>.  </a:t>
            </a:r>
            <a:r>
              <a:rPr lang="el-GR" sz="2400" i="1" dirty="0">
                <a:latin typeface="Trebuchet MS" panose="020B0603020202020204" pitchFamily="34" charset="0"/>
              </a:rPr>
              <a:t>Η ελεύθερη πτώση των σωμάτων </a:t>
            </a:r>
          </a:p>
          <a:p>
            <a:pPr algn="just"/>
            <a:r>
              <a:rPr lang="el-GR" sz="2400" b="1" dirty="0">
                <a:latin typeface="Trebuchet MS" panose="020B0603020202020204" pitchFamily="34" charset="0"/>
              </a:rPr>
              <a:t>α</a:t>
            </a:r>
            <a:r>
              <a:rPr lang="el-GR" sz="2400" b="1" dirty="0" smtClean="0">
                <a:latin typeface="Trebuchet MS" panose="020B0603020202020204" pitchFamily="34" charset="0"/>
              </a:rPr>
              <a:t>.  </a:t>
            </a:r>
            <a:r>
              <a:rPr lang="el-GR" sz="2400" dirty="0" smtClean="0">
                <a:latin typeface="Trebuchet MS" panose="020B0603020202020204" pitchFamily="34" charset="0"/>
              </a:rPr>
              <a:t>είναι </a:t>
            </a:r>
            <a:r>
              <a:rPr lang="el-GR" sz="2400" dirty="0">
                <a:latin typeface="Trebuchet MS" panose="020B0603020202020204" pitchFamily="34" charset="0"/>
              </a:rPr>
              <a:t>κίνηση ευθύγραμμη και </a:t>
            </a:r>
            <a:r>
              <a:rPr lang="el-GR" sz="2400" dirty="0" smtClean="0">
                <a:latin typeface="Trebuchet MS" panose="020B0603020202020204" pitchFamily="34" charset="0"/>
              </a:rPr>
              <a:t>ομαλή.</a:t>
            </a:r>
            <a:endParaRPr lang="el-GR" sz="2400" dirty="0">
              <a:latin typeface="Trebuchet MS" panose="020B0603020202020204" pitchFamily="34" charset="0"/>
            </a:endParaRPr>
          </a:p>
          <a:p>
            <a:pPr algn="just"/>
            <a:r>
              <a:rPr lang="el-GR" sz="2400" b="1" dirty="0" smtClean="0">
                <a:latin typeface="Trebuchet MS" panose="020B0603020202020204" pitchFamily="34" charset="0"/>
              </a:rPr>
              <a:t>β.  </a:t>
            </a:r>
            <a:r>
              <a:rPr lang="el-GR" sz="2400" dirty="0" smtClean="0">
                <a:latin typeface="Trebuchet MS" panose="020B0603020202020204" pitchFamily="34" charset="0"/>
              </a:rPr>
              <a:t>είναι </a:t>
            </a:r>
            <a:r>
              <a:rPr lang="el-GR" sz="2400" dirty="0">
                <a:latin typeface="Trebuchet MS" panose="020B0603020202020204" pitchFamily="34" charset="0"/>
              </a:rPr>
              <a:t>κίνηση ευθύγραμμη, ομαλά </a:t>
            </a:r>
            <a:r>
              <a:rPr lang="el-GR" sz="2400" dirty="0" smtClean="0">
                <a:latin typeface="Trebuchet MS" panose="020B0603020202020204" pitchFamily="34" charset="0"/>
              </a:rPr>
              <a:t>επιβραδυνόμενη.</a:t>
            </a:r>
            <a:endParaRPr lang="el-GR" sz="2400" dirty="0">
              <a:latin typeface="Trebuchet MS" panose="020B0603020202020204" pitchFamily="34" charset="0"/>
            </a:endParaRPr>
          </a:p>
          <a:p>
            <a:pPr algn="just"/>
            <a:r>
              <a:rPr lang="el-GR" sz="2400" b="1" dirty="0" smtClean="0">
                <a:latin typeface="Trebuchet MS" panose="020B0603020202020204" pitchFamily="34" charset="0"/>
              </a:rPr>
              <a:t>γ.  </a:t>
            </a:r>
            <a:r>
              <a:rPr lang="el-GR" sz="2400" dirty="0" smtClean="0">
                <a:latin typeface="Trebuchet MS" panose="020B0603020202020204" pitchFamily="34" charset="0"/>
              </a:rPr>
              <a:t>είναι </a:t>
            </a:r>
            <a:r>
              <a:rPr lang="el-GR" sz="2400" dirty="0">
                <a:latin typeface="Trebuchet MS" panose="020B0603020202020204" pitchFamily="34" charset="0"/>
              </a:rPr>
              <a:t>κίνηση που γίνεται με σταθερή </a:t>
            </a:r>
            <a:r>
              <a:rPr lang="el-GR" sz="2400" dirty="0" smtClean="0">
                <a:latin typeface="Trebuchet MS" panose="020B0603020202020204" pitchFamily="34" charset="0"/>
              </a:rPr>
              <a:t>ταχύτητα.</a:t>
            </a:r>
            <a:endParaRPr lang="el-GR" sz="2400" dirty="0">
              <a:latin typeface="Trebuchet MS" panose="020B0603020202020204" pitchFamily="34" charset="0"/>
            </a:endParaRPr>
          </a:p>
          <a:p>
            <a:pPr algn="just"/>
            <a:r>
              <a:rPr lang="el-GR" sz="2400" b="1" dirty="0" smtClean="0">
                <a:latin typeface="Trebuchet MS" panose="020B0603020202020204" pitchFamily="34" charset="0"/>
              </a:rPr>
              <a:t>δ.  </a:t>
            </a:r>
            <a:r>
              <a:rPr lang="el-GR" sz="2400" dirty="0" smtClean="0">
                <a:latin typeface="Trebuchet MS" panose="020B0603020202020204" pitchFamily="34" charset="0"/>
              </a:rPr>
              <a:t>είναι </a:t>
            </a:r>
            <a:r>
              <a:rPr lang="el-GR" sz="2400" dirty="0">
                <a:latin typeface="Trebuchet MS" panose="020B0603020202020204" pitchFamily="34" charset="0"/>
              </a:rPr>
              <a:t>κίνηση κατακόρυφη, ομαλά </a:t>
            </a:r>
            <a:r>
              <a:rPr lang="el-GR" sz="2400" dirty="0" smtClean="0">
                <a:latin typeface="Trebuchet MS" panose="020B0603020202020204" pitchFamily="34" charset="0"/>
              </a:rPr>
              <a:t>επιταχυνόμενη.</a:t>
            </a:r>
            <a:endParaRPr lang="el-GR" sz="2400" dirty="0">
              <a:latin typeface="Trebuchet MS" panose="020B0603020202020204" pitchFamily="34" charset="0"/>
            </a:endParaRPr>
          </a:p>
        </p:txBody>
      </p:sp>
      <p:sp>
        <p:nvSpPr>
          <p:cNvPr id="7" name="Έλλειψη 6"/>
          <p:cNvSpPr/>
          <p:nvPr/>
        </p:nvSpPr>
        <p:spPr>
          <a:xfrm>
            <a:off x="539552" y="5512008"/>
            <a:ext cx="413584"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0705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0-#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0-#ppt_w/2"/>
                                          </p:val>
                                        </p:tav>
                                        <p:tav tm="100000">
                                          <p:val>
                                            <p:strVal val="#ppt_x"/>
                                          </p:val>
                                        </p:tav>
                                      </p:tavLst>
                                    </p:anim>
                                    <p:anim calcmode="lin" valueType="num">
                                      <p:cBhvr additive="base">
                                        <p:cTn id="24"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32</a:t>
            </a:fld>
            <a:endParaRPr lang="el-GR"/>
          </a:p>
        </p:txBody>
      </p:sp>
      <p:sp>
        <p:nvSpPr>
          <p:cNvPr id="4" name="Ορθογώνιο 3"/>
          <p:cNvSpPr/>
          <p:nvPr/>
        </p:nvSpPr>
        <p:spPr>
          <a:xfrm>
            <a:off x="395536" y="260648"/>
            <a:ext cx="8352928" cy="3046988"/>
          </a:xfrm>
          <a:prstGeom prst="rect">
            <a:avLst/>
          </a:prstGeom>
        </p:spPr>
        <p:txBody>
          <a:bodyPr wrap="square">
            <a:spAutoFit/>
          </a:bodyPr>
          <a:lstStyle/>
          <a:p>
            <a:pPr algn="just"/>
            <a:r>
              <a:rPr lang="en-US" sz="2400" b="1" dirty="0" smtClean="0">
                <a:latin typeface="Trebuchet MS" panose="020B0603020202020204" pitchFamily="34" charset="0"/>
              </a:rPr>
              <a:t>6</a:t>
            </a:r>
            <a:r>
              <a:rPr lang="el-GR" sz="2400" b="1" dirty="0" smtClean="0">
                <a:latin typeface="Trebuchet MS" panose="020B0603020202020204" pitchFamily="34" charset="0"/>
              </a:rPr>
              <a:t>.  </a:t>
            </a:r>
            <a:r>
              <a:rPr lang="el-GR" sz="2400" i="1" dirty="0">
                <a:latin typeface="Trebuchet MS" panose="020B0603020202020204" pitchFamily="34" charset="0"/>
              </a:rPr>
              <a:t>Όταν ένα σώμα εκτελεί ελεύθερη πτώση γνωρίζουμε ότι ισχύει </a:t>
            </a:r>
            <a:r>
              <a:rPr lang="el-GR" sz="2400" i="1" dirty="0" smtClean="0">
                <a:latin typeface="Trebuchet MS" panose="020B0603020202020204" pitchFamily="34" charset="0"/>
              </a:rPr>
              <a:t>υ=</a:t>
            </a:r>
            <a:r>
              <a:rPr lang="en-US" sz="2400" i="1" dirty="0" smtClean="0">
                <a:latin typeface="Trebuchet MS" panose="020B0603020202020204" pitchFamily="34" charset="0"/>
              </a:rPr>
              <a:t>g</a:t>
            </a:r>
            <a:r>
              <a:rPr lang="el-GR" sz="2400" i="1" dirty="0">
                <a:latin typeface="Trebuchet MS" panose="020B0603020202020204" pitchFamily="34" charset="0"/>
              </a:rPr>
              <a:t>.</a:t>
            </a:r>
            <a:r>
              <a:rPr lang="en-US" sz="2400" i="1" dirty="0">
                <a:latin typeface="Trebuchet MS" panose="020B0603020202020204" pitchFamily="34" charset="0"/>
              </a:rPr>
              <a:t>t</a:t>
            </a:r>
            <a:r>
              <a:rPr lang="el-GR" sz="2400" i="1" dirty="0">
                <a:latin typeface="Trebuchet MS" panose="020B0603020202020204" pitchFamily="34" charset="0"/>
              </a:rPr>
              <a:t>, όπου υ η</a:t>
            </a:r>
            <a:r>
              <a:rPr lang="el-GR" sz="2400" b="1" i="1" dirty="0">
                <a:latin typeface="Trebuchet MS" panose="020B0603020202020204" pitchFamily="34" charset="0"/>
              </a:rPr>
              <a:t> </a:t>
            </a:r>
            <a:r>
              <a:rPr lang="el-GR" sz="2400" i="1" dirty="0">
                <a:latin typeface="Trebuchet MS" panose="020B0603020202020204" pitchFamily="34" charset="0"/>
              </a:rPr>
              <a:t>ταχύτητα</a:t>
            </a:r>
            <a:r>
              <a:rPr lang="el-GR" sz="2400" b="1" i="1" dirty="0">
                <a:latin typeface="Trebuchet MS" panose="020B0603020202020204" pitchFamily="34" charset="0"/>
              </a:rPr>
              <a:t> </a:t>
            </a:r>
            <a:r>
              <a:rPr lang="el-GR" sz="2400" i="1" dirty="0">
                <a:latin typeface="Trebuchet MS" panose="020B0603020202020204" pitchFamily="34" charset="0"/>
              </a:rPr>
              <a:t>του σώματος κάθε χρονική στιγμή </a:t>
            </a:r>
            <a:r>
              <a:rPr lang="en-US" sz="2400" i="1" dirty="0">
                <a:latin typeface="Trebuchet MS" panose="020B0603020202020204" pitchFamily="34" charset="0"/>
              </a:rPr>
              <a:t>t</a:t>
            </a:r>
            <a:r>
              <a:rPr lang="el-GR" sz="2400" i="1" dirty="0">
                <a:latin typeface="Trebuchet MS" panose="020B0603020202020204" pitchFamily="34" charset="0"/>
              </a:rPr>
              <a:t>. Από τη σχέση αυτή μπορούμε να συμπεράνουμε, ότι το μέτρο της επιτάχυνσης της βαρύτητας  </a:t>
            </a:r>
            <a:r>
              <a:rPr lang="en-US" sz="2400" i="1" dirty="0">
                <a:latin typeface="Trebuchet MS" panose="020B0603020202020204" pitchFamily="34" charset="0"/>
              </a:rPr>
              <a:t>g</a:t>
            </a:r>
            <a:r>
              <a:rPr lang="el-GR" sz="2400" i="1" dirty="0">
                <a:latin typeface="Trebuchet MS" panose="020B0603020202020204" pitchFamily="34" charset="0"/>
              </a:rPr>
              <a:t>  </a:t>
            </a:r>
          </a:p>
          <a:p>
            <a:pPr algn="just"/>
            <a:r>
              <a:rPr lang="el-GR" sz="2400" b="1" dirty="0" smtClean="0">
                <a:latin typeface="Trebuchet MS" panose="020B0603020202020204" pitchFamily="34" charset="0"/>
              </a:rPr>
              <a:t>α.</a:t>
            </a:r>
            <a:r>
              <a:rPr lang="el-GR" sz="2400" dirty="0" smtClean="0">
                <a:latin typeface="Trebuchet MS" panose="020B0603020202020204" pitchFamily="34" charset="0"/>
              </a:rPr>
              <a:t>  </a:t>
            </a:r>
            <a:r>
              <a:rPr lang="el-GR" sz="2400" dirty="0">
                <a:latin typeface="Trebuchet MS" panose="020B0603020202020204" pitchFamily="34" charset="0"/>
              </a:rPr>
              <a:t>είναι ανάλογο με το μέτρο της ταχύτητας.</a:t>
            </a:r>
          </a:p>
          <a:p>
            <a:pPr algn="just"/>
            <a:r>
              <a:rPr lang="el-GR" sz="2400" b="1" dirty="0" smtClean="0">
                <a:latin typeface="Trebuchet MS" panose="020B0603020202020204" pitchFamily="34" charset="0"/>
              </a:rPr>
              <a:t>β.</a:t>
            </a:r>
            <a:r>
              <a:rPr lang="el-GR" sz="2400" dirty="0" smtClean="0">
                <a:latin typeface="Trebuchet MS" panose="020B0603020202020204" pitchFamily="34" charset="0"/>
              </a:rPr>
              <a:t>  </a:t>
            </a:r>
            <a:r>
              <a:rPr lang="el-GR" sz="2400" dirty="0">
                <a:latin typeface="Trebuchet MS" panose="020B0603020202020204" pitchFamily="34" charset="0"/>
              </a:rPr>
              <a:t>είναι αντιστρόφως ανάλογο με το μέτρο της ταχύτητας.</a:t>
            </a:r>
          </a:p>
          <a:p>
            <a:pPr algn="just"/>
            <a:r>
              <a:rPr lang="el-GR" sz="2400" b="1" dirty="0" smtClean="0">
                <a:latin typeface="Trebuchet MS" panose="020B0603020202020204" pitchFamily="34" charset="0"/>
              </a:rPr>
              <a:t>γ.</a:t>
            </a:r>
            <a:r>
              <a:rPr lang="el-GR" sz="2400" dirty="0" smtClean="0">
                <a:latin typeface="Trebuchet MS" panose="020B0603020202020204" pitchFamily="34" charset="0"/>
              </a:rPr>
              <a:t>  </a:t>
            </a:r>
            <a:r>
              <a:rPr lang="el-GR" sz="2400" dirty="0">
                <a:latin typeface="Trebuchet MS" panose="020B0603020202020204" pitchFamily="34" charset="0"/>
              </a:rPr>
              <a:t>εξαρτάται από τη μάζα του σώματος.</a:t>
            </a:r>
          </a:p>
          <a:p>
            <a:pPr algn="just"/>
            <a:r>
              <a:rPr lang="el-GR" sz="2400" b="1" dirty="0" smtClean="0">
                <a:latin typeface="Trebuchet MS" panose="020B0603020202020204" pitchFamily="34" charset="0"/>
              </a:rPr>
              <a:t>δ.</a:t>
            </a:r>
            <a:r>
              <a:rPr lang="el-GR" sz="2400" dirty="0" smtClean="0">
                <a:latin typeface="Trebuchet MS" panose="020B0603020202020204" pitchFamily="34" charset="0"/>
              </a:rPr>
              <a:t>  </a:t>
            </a:r>
            <a:r>
              <a:rPr lang="el-GR" sz="2400" dirty="0">
                <a:latin typeface="Trebuchet MS" panose="020B0603020202020204" pitchFamily="34" charset="0"/>
              </a:rPr>
              <a:t>είναι ανεξάρτητο από όλα τα προηγούμενα.</a:t>
            </a:r>
          </a:p>
        </p:txBody>
      </p:sp>
      <p:sp>
        <p:nvSpPr>
          <p:cNvPr id="5" name="Ορθογώνιο 4"/>
          <p:cNvSpPr/>
          <p:nvPr/>
        </p:nvSpPr>
        <p:spPr>
          <a:xfrm>
            <a:off x="395536" y="3573016"/>
            <a:ext cx="8352928" cy="1938992"/>
          </a:xfrm>
          <a:prstGeom prst="rect">
            <a:avLst/>
          </a:prstGeom>
        </p:spPr>
        <p:txBody>
          <a:bodyPr wrap="square">
            <a:spAutoFit/>
          </a:bodyPr>
          <a:lstStyle/>
          <a:p>
            <a:pPr algn="just"/>
            <a:r>
              <a:rPr lang="en-US" sz="2400" b="1" dirty="0">
                <a:latin typeface="Trebuchet MS" panose="020B0603020202020204" pitchFamily="34" charset="0"/>
              </a:rPr>
              <a:t>7</a:t>
            </a:r>
            <a:r>
              <a:rPr lang="el-GR" sz="2400" b="1" dirty="0" smtClean="0">
                <a:latin typeface="Trebuchet MS" panose="020B0603020202020204" pitchFamily="34" charset="0"/>
              </a:rPr>
              <a:t>.  </a:t>
            </a:r>
            <a:r>
              <a:rPr lang="el-GR" sz="2400" i="1" dirty="0">
                <a:latin typeface="Trebuchet MS" panose="020B0603020202020204" pitchFamily="34" charset="0"/>
              </a:rPr>
              <a:t>Στην ελεύθερη πτώση ενός σώματος</a:t>
            </a:r>
            <a:endParaRPr lang="el-GR" sz="2400" dirty="0">
              <a:latin typeface="Trebuchet MS" panose="020B0603020202020204" pitchFamily="34" charset="0"/>
            </a:endParaRPr>
          </a:p>
          <a:p>
            <a:pPr algn="just"/>
            <a:r>
              <a:rPr lang="el-GR" sz="2400" b="1" dirty="0">
                <a:latin typeface="Trebuchet MS" panose="020B0603020202020204" pitchFamily="34" charset="0"/>
              </a:rPr>
              <a:t>α. </a:t>
            </a:r>
            <a:r>
              <a:rPr lang="el-GR" sz="2400" dirty="0">
                <a:latin typeface="Trebuchet MS" panose="020B0603020202020204" pitchFamily="34" charset="0"/>
              </a:rPr>
              <a:t> η επιτάχυνση αυξάνεται.</a:t>
            </a:r>
          </a:p>
          <a:p>
            <a:pPr algn="just"/>
            <a:r>
              <a:rPr lang="el-GR" sz="2400" b="1" dirty="0">
                <a:latin typeface="Trebuchet MS" panose="020B0603020202020204" pitchFamily="34" charset="0"/>
              </a:rPr>
              <a:t>β. </a:t>
            </a:r>
            <a:r>
              <a:rPr lang="el-GR" sz="2400" dirty="0">
                <a:latin typeface="Trebuchet MS" panose="020B0603020202020204" pitchFamily="34" charset="0"/>
              </a:rPr>
              <a:t> το διάστημα είναι ανάλογο του χρόνου.  </a:t>
            </a:r>
          </a:p>
          <a:p>
            <a:pPr algn="just"/>
            <a:r>
              <a:rPr lang="el-GR" sz="2400" b="1" dirty="0">
                <a:latin typeface="Trebuchet MS" panose="020B0603020202020204" pitchFamily="34" charset="0"/>
              </a:rPr>
              <a:t>γ.</a:t>
            </a:r>
            <a:r>
              <a:rPr lang="el-GR" sz="2400" dirty="0">
                <a:latin typeface="Trebuchet MS" panose="020B0603020202020204" pitchFamily="34" charset="0"/>
              </a:rPr>
              <a:t>  διανύονται ίσα διαστήματα σε ίσους χρόνους.</a:t>
            </a:r>
          </a:p>
          <a:p>
            <a:pPr algn="just"/>
            <a:r>
              <a:rPr lang="el-GR" sz="2400" b="1" dirty="0">
                <a:latin typeface="Trebuchet MS" panose="020B0603020202020204" pitchFamily="34" charset="0"/>
              </a:rPr>
              <a:t>δ.</a:t>
            </a:r>
            <a:r>
              <a:rPr lang="el-GR" sz="2400" dirty="0">
                <a:latin typeface="Trebuchet MS" panose="020B0603020202020204" pitchFamily="34" charset="0"/>
              </a:rPr>
              <a:t>  το μέτρο της ταχύτητας είναι ανάλογο του χρόνου.</a:t>
            </a:r>
          </a:p>
        </p:txBody>
      </p:sp>
      <p:sp>
        <p:nvSpPr>
          <p:cNvPr id="6" name="Έλλειψη 5"/>
          <p:cNvSpPr/>
          <p:nvPr/>
        </p:nvSpPr>
        <p:spPr>
          <a:xfrm>
            <a:off x="374068" y="2867871"/>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7" name="Έλλειψη 6"/>
          <p:cNvSpPr/>
          <p:nvPr/>
        </p:nvSpPr>
        <p:spPr>
          <a:xfrm>
            <a:off x="395536" y="5079960"/>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73001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0-#ppt_w/2"/>
                                          </p:val>
                                        </p:tav>
                                        <p:tav tm="100000">
                                          <p:val>
                                            <p:strVal val="#ppt_x"/>
                                          </p:val>
                                        </p:tav>
                                      </p:tavLst>
                                    </p:anim>
                                    <p:anim calcmode="lin" valueType="num">
                                      <p:cBhvr additive="base">
                                        <p:cTn id="24"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33</a:t>
            </a:fld>
            <a:endParaRPr lang="el-GR"/>
          </a:p>
        </p:txBody>
      </p:sp>
      <p:sp>
        <p:nvSpPr>
          <p:cNvPr id="4" name="Ορθογώνιο 3"/>
          <p:cNvSpPr/>
          <p:nvPr/>
        </p:nvSpPr>
        <p:spPr>
          <a:xfrm>
            <a:off x="323528" y="404664"/>
            <a:ext cx="8352928" cy="2677656"/>
          </a:xfrm>
          <a:prstGeom prst="rect">
            <a:avLst/>
          </a:prstGeom>
        </p:spPr>
        <p:txBody>
          <a:bodyPr wrap="square">
            <a:spAutoFit/>
          </a:bodyPr>
          <a:lstStyle/>
          <a:p>
            <a:pPr algn="just"/>
            <a:r>
              <a:rPr lang="el-GR" sz="2400" b="1" dirty="0" smtClean="0">
                <a:latin typeface="Trebuchet MS" panose="020B0603020202020204" pitchFamily="34" charset="0"/>
              </a:rPr>
              <a:t>8. </a:t>
            </a:r>
            <a:r>
              <a:rPr lang="el-GR" sz="2400" i="1" dirty="0" smtClean="0">
                <a:latin typeface="Trebuchet MS" panose="020B0603020202020204" pitchFamily="34" charset="0"/>
              </a:rPr>
              <a:t>Ένας </a:t>
            </a:r>
            <a:r>
              <a:rPr lang="el-GR" sz="2400" i="1" dirty="0">
                <a:latin typeface="Trebuchet MS" panose="020B0603020202020204" pitchFamily="34" charset="0"/>
              </a:rPr>
              <a:t>αλεξιπτωτιστής πέφτοντας αποκτά τελικά σταθερή ταχύτητα. </a:t>
            </a:r>
            <a:r>
              <a:rPr lang="el-GR" sz="2400" i="1" dirty="0" smtClean="0">
                <a:latin typeface="Trebuchet MS" panose="020B0603020202020204" pitchFamily="34" charset="0"/>
              </a:rPr>
              <a:t>Καταλαβαίνουμε ότι</a:t>
            </a:r>
            <a:endParaRPr lang="el-GR" sz="2400" i="1" dirty="0">
              <a:latin typeface="Trebuchet MS" panose="020B0603020202020204" pitchFamily="34" charset="0"/>
            </a:endParaRPr>
          </a:p>
          <a:p>
            <a:pPr algn="just"/>
            <a:r>
              <a:rPr lang="el-GR" sz="2400" b="1" dirty="0">
                <a:latin typeface="Trebuchet MS" panose="020B0603020202020204" pitchFamily="34" charset="0"/>
              </a:rPr>
              <a:t>α. </a:t>
            </a:r>
            <a:r>
              <a:rPr lang="el-GR" sz="2400" dirty="0" smtClean="0">
                <a:latin typeface="Trebuchet MS" panose="020B0603020202020204" pitchFamily="34" charset="0"/>
              </a:rPr>
              <a:t>ο αλεξιπτωτιστής κάνει ελεύθερη πτώση.</a:t>
            </a:r>
            <a:endParaRPr lang="el-GR" sz="2400" dirty="0">
              <a:latin typeface="Trebuchet MS" panose="020B0603020202020204" pitchFamily="34" charset="0"/>
            </a:endParaRPr>
          </a:p>
          <a:p>
            <a:pPr algn="just"/>
            <a:r>
              <a:rPr lang="el-GR" sz="2400" b="1" dirty="0" smtClean="0">
                <a:latin typeface="Trebuchet MS" panose="020B0603020202020204" pitchFamily="34" charset="0"/>
              </a:rPr>
              <a:t>β. </a:t>
            </a:r>
            <a:r>
              <a:rPr lang="el-GR" sz="2400" dirty="0" smtClean="0">
                <a:latin typeface="Trebuchet MS" panose="020B0603020202020204" pitchFamily="34" charset="0"/>
              </a:rPr>
              <a:t>από</a:t>
            </a:r>
            <a:r>
              <a:rPr lang="el-GR" sz="2400" b="1" dirty="0" smtClean="0">
                <a:latin typeface="Trebuchet MS" panose="020B0603020202020204" pitchFamily="34" charset="0"/>
              </a:rPr>
              <a:t> </a:t>
            </a:r>
            <a:r>
              <a:rPr lang="el-GR" sz="2400" dirty="0" smtClean="0">
                <a:latin typeface="Trebuchet MS" panose="020B0603020202020204" pitchFamily="34" charset="0"/>
              </a:rPr>
              <a:t>εκείνη τη στιγμή το </a:t>
            </a:r>
            <a:r>
              <a:rPr lang="el-GR" sz="2400" dirty="0">
                <a:latin typeface="Trebuchet MS" panose="020B0603020202020204" pitchFamily="34" charset="0"/>
              </a:rPr>
              <a:t>μέτρο της αντίστασης του αέρα είναι ίσο με το μέτρο του βάρους του αλεξιπτωτιστή</a:t>
            </a:r>
            <a:r>
              <a:rPr lang="el-GR" sz="2400" dirty="0" smtClean="0">
                <a:latin typeface="Trebuchet MS" panose="020B0603020202020204" pitchFamily="34" charset="0"/>
              </a:rPr>
              <a:t>.</a:t>
            </a:r>
            <a:endParaRPr lang="el-GR" sz="2400" b="1" dirty="0" smtClean="0">
              <a:latin typeface="Trebuchet MS" panose="020B0603020202020204" pitchFamily="34" charset="0"/>
            </a:endParaRPr>
          </a:p>
          <a:p>
            <a:pPr algn="just"/>
            <a:r>
              <a:rPr lang="el-GR" sz="2400" b="1" dirty="0" smtClean="0">
                <a:latin typeface="Trebuchet MS" panose="020B0603020202020204" pitchFamily="34" charset="0"/>
              </a:rPr>
              <a:t>γ</a:t>
            </a:r>
            <a:r>
              <a:rPr lang="el-GR" sz="2400" b="1" dirty="0">
                <a:latin typeface="Trebuchet MS" panose="020B0603020202020204" pitchFamily="34" charset="0"/>
              </a:rPr>
              <a:t>. </a:t>
            </a:r>
            <a:r>
              <a:rPr lang="el-GR" sz="2400" dirty="0">
                <a:latin typeface="Trebuchet MS" panose="020B0603020202020204" pitchFamily="34" charset="0"/>
              </a:rPr>
              <a:t>η αντίσταση του αέρα θεωρείται αμελητέα</a:t>
            </a:r>
            <a:r>
              <a:rPr lang="el-GR" sz="2400" dirty="0" smtClean="0">
                <a:latin typeface="Trebuchet MS" panose="020B0603020202020204" pitchFamily="34" charset="0"/>
              </a:rPr>
              <a:t>.</a:t>
            </a:r>
            <a:endParaRPr lang="el-GR" sz="2400" b="1" dirty="0" smtClean="0">
              <a:latin typeface="Trebuchet MS" panose="020B0603020202020204" pitchFamily="34" charset="0"/>
            </a:endParaRPr>
          </a:p>
          <a:p>
            <a:pPr algn="just"/>
            <a:r>
              <a:rPr lang="el-GR" sz="2400" b="1" dirty="0" smtClean="0">
                <a:latin typeface="Trebuchet MS" panose="020B0603020202020204" pitchFamily="34" charset="0"/>
              </a:rPr>
              <a:t>δ</a:t>
            </a:r>
            <a:r>
              <a:rPr lang="el-GR" sz="2400" b="1" dirty="0">
                <a:latin typeface="Trebuchet MS" panose="020B0603020202020204" pitchFamily="34" charset="0"/>
              </a:rPr>
              <a:t>. </a:t>
            </a:r>
            <a:r>
              <a:rPr lang="el-GR" sz="2400" dirty="0">
                <a:latin typeface="Trebuchet MS" panose="020B0603020202020204" pitchFamily="34" charset="0"/>
              </a:rPr>
              <a:t>το βάρος του αλεξιπτωτιστή </a:t>
            </a:r>
            <a:r>
              <a:rPr lang="el-GR" sz="2400" dirty="0" smtClean="0">
                <a:latin typeface="Trebuchet MS" panose="020B0603020202020204" pitchFamily="34" charset="0"/>
              </a:rPr>
              <a:t>θεωρείται αμελητέο. </a:t>
            </a:r>
            <a:endParaRPr lang="el-GR" sz="2400" dirty="0">
              <a:latin typeface="Trebuchet MS" panose="020B0603020202020204" pitchFamily="34" charset="0"/>
            </a:endParaRPr>
          </a:p>
        </p:txBody>
      </p:sp>
      <p:sp>
        <p:nvSpPr>
          <p:cNvPr id="6" name="Έλλειψη 5"/>
          <p:cNvSpPr/>
          <p:nvPr/>
        </p:nvSpPr>
        <p:spPr>
          <a:xfrm>
            <a:off x="323528" y="1527468"/>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6040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34</a:t>
            </a:fld>
            <a:endParaRPr lang="el-GR"/>
          </a:p>
        </p:txBody>
      </p:sp>
      <p:sp>
        <p:nvSpPr>
          <p:cNvPr id="4" name="Ορθογώνιο 3"/>
          <p:cNvSpPr/>
          <p:nvPr/>
        </p:nvSpPr>
        <p:spPr>
          <a:xfrm>
            <a:off x="370586" y="404664"/>
            <a:ext cx="8305870" cy="4524315"/>
          </a:xfrm>
          <a:prstGeom prst="rect">
            <a:avLst/>
          </a:prstGeom>
        </p:spPr>
        <p:txBody>
          <a:bodyPr wrap="square">
            <a:spAutoFit/>
          </a:bodyPr>
          <a:lstStyle/>
          <a:p>
            <a:pPr algn="just"/>
            <a:r>
              <a:rPr lang="el-GR" sz="2400" b="1" dirty="0" smtClean="0">
                <a:latin typeface="Trebuchet MS" panose="020B0603020202020204" pitchFamily="34" charset="0"/>
              </a:rPr>
              <a:t>9.</a:t>
            </a:r>
            <a:r>
              <a:rPr lang="el-GR" sz="2400" i="1" dirty="0" smtClean="0">
                <a:latin typeface="Trebuchet MS" panose="020B0603020202020204" pitchFamily="34" charset="0"/>
              </a:rPr>
              <a:t>  </a:t>
            </a:r>
            <a:r>
              <a:rPr lang="el-GR" sz="2400" i="1" dirty="0">
                <a:latin typeface="Trebuchet MS" panose="020B0603020202020204" pitchFamily="34" charset="0"/>
              </a:rPr>
              <a:t>Να σημειώσεις </a:t>
            </a:r>
            <a:r>
              <a:rPr lang="el-GR" sz="2400" i="1" dirty="0" smtClean="0">
                <a:latin typeface="Trebuchet MS" panose="020B0603020202020204" pitchFamily="34" charset="0"/>
              </a:rPr>
              <a:t>τη σωστή πρόταση.</a:t>
            </a:r>
            <a:endParaRPr lang="el-GR" sz="2400" dirty="0">
              <a:latin typeface="Trebuchet MS" panose="020B0603020202020204" pitchFamily="34" charset="0"/>
            </a:endParaRPr>
          </a:p>
          <a:p>
            <a:pPr algn="just"/>
            <a:r>
              <a:rPr lang="el-GR" sz="2400" dirty="0">
                <a:latin typeface="Trebuchet MS" panose="020B0603020202020204" pitchFamily="34" charset="0"/>
              </a:rPr>
              <a:t>Δύο σφαίρες, μια σιδερένια και μια ξύλινη, ίδιου όγκου αφήνονται να εκτε­λέσουν ελεύθερη πτώση την ίδια χρονική στιγμή και από το ίδιο ύψος από το έδαφος κοντά στην επιφάνεια της θάλασσας.</a:t>
            </a:r>
          </a:p>
          <a:p>
            <a:pPr algn="just"/>
            <a:r>
              <a:rPr lang="el-GR" sz="2400" dirty="0">
                <a:latin typeface="Trebuchet MS" panose="020B0603020202020204" pitchFamily="34" charset="0"/>
              </a:rPr>
              <a:t>Η σιδερένια εκτελεί την κίνηση στο Βόρειο Πόλο και η ξύλινη στον Ισημερινό. Αν αγνοήσουμε την αντίσταση του αέρα, </a:t>
            </a:r>
            <a:r>
              <a:rPr lang="el-GR" sz="2400" dirty="0" smtClean="0">
                <a:latin typeface="Trebuchet MS" panose="020B0603020202020204" pitchFamily="34" charset="0"/>
              </a:rPr>
              <a:t>τότε</a:t>
            </a:r>
            <a:endParaRPr lang="el-GR" sz="2400" dirty="0">
              <a:latin typeface="Trebuchet MS" panose="020B0603020202020204" pitchFamily="34" charset="0"/>
            </a:endParaRPr>
          </a:p>
          <a:p>
            <a:pPr algn="just"/>
            <a:r>
              <a:rPr lang="el-GR" sz="2400" b="1" dirty="0">
                <a:latin typeface="Trebuchet MS" panose="020B0603020202020204" pitchFamily="34" charset="0"/>
              </a:rPr>
              <a:t>α.</a:t>
            </a:r>
            <a:r>
              <a:rPr lang="el-GR" sz="2400" dirty="0">
                <a:latin typeface="Trebuchet MS" panose="020B0603020202020204" pitchFamily="34" charset="0"/>
              </a:rPr>
              <a:t>  </a:t>
            </a:r>
            <a:r>
              <a:rPr lang="el-GR" sz="2400" dirty="0" smtClean="0">
                <a:latin typeface="Trebuchet MS" panose="020B0603020202020204" pitchFamily="34" charset="0"/>
              </a:rPr>
              <a:t>η </a:t>
            </a:r>
            <a:r>
              <a:rPr lang="el-GR" sz="2400" dirty="0">
                <a:latin typeface="Trebuchet MS" panose="020B0603020202020204" pitchFamily="34" charset="0"/>
              </a:rPr>
              <a:t>σιδερένια θα φτάσει πιο γρήγορα στο έδαφος.	</a:t>
            </a:r>
          </a:p>
          <a:p>
            <a:pPr algn="just"/>
            <a:r>
              <a:rPr lang="el-GR" sz="2400" b="1" dirty="0">
                <a:latin typeface="Trebuchet MS" panose="020B0603020202020204" pitchFamily="34" charset="0"/>
              </a:rPr>
              <a:t>β.</a:t>
            </a:r>
            <a:r>
              <a:rPr lang="el-GR" sz="2400" dirty="0">
                <a:latin typeface="Trebuchet MS" panose="020B0603020202020204" pitchFamily="34" charset="0"/>
              </a:rPr>
              <a:t>  </a:t>
            </a:r>
            <a:r>
              <a:rPr lang="el-GR" sz="2400" dirty="0" smtClean="0">
                <a:latin typeface="Trebuchet MS" panose="020B0603020202020204" pitchFamily="34" charset="0"/>
              </a:rPr>
              <a:t>η </a:t>
            </a:r>
            <a:r>
              <a:rPr lang="el-GR" sz="2400" dirty="0">
                <a:latin typeface="Trebuchet MS" panose="020B0603020202020204" pitchFamily="34" charset="0"/>
              </a:rPr>
              <a:t>ξύλινη θα φτάσει πιο γρήγορα στο έδαφος.	</a:t>
            </a:r>
          </a:p>
          <a:p>
            <a:pPr algn="just"/>
            <a:r>
              <a:rPr lang="el-GR" sz="2400" b="1" dirty="0">
                <a:latin typeface="Trebuchet MS" panose="020B0603020202020204" pitchFamily="34" charset="0"/>
              </a:rPr>
              <a:t>γ.</a:t>
            </a:r>
            <a:r>
              <a:rPr lang="el-GR" sz="2400" dirty="0">
                <a:latin typeface="Trebuchet MS" panose="020B0603020202020204" pitchFamily="34" charset="0"/>
              </a:rPr>
              <a:t> </a:t>
            </a:r>
            <a:r>
              <a:rPr lang="el-GR" sz="2400" dirty="0" smtClean="0">
                <a:latin typeface="Trebuchet MS" panose="020B0603020202020204" pitchFamily="34" charset="0"/>
              </a:rPr>
              <a:t>και </a:t>
            </a:r>
            <a:r>
              <a:rPr lang="el-GR" sz="2400" dirty="0">
                <a:latin typeface="Trebuchet MS" panose="020B0603020202020204" pitchFamily="34" charset="0"/>
              </a:rPr>
              <a:t>οι δύο σφαίρες θα φτάσουν ταυτόχρονα στο έδαφος.</a:t>
            </a:r>
          </a:p>
        </p:txBody>
      </p:sp>
      <p:sp>
        <p:nvSpPr>
          <p:cNvPr id="5" name="Έλλειψη 4"/>
          <p:cNvSpPr/>
          <p:nvPr/>
        </p:nvSpPr>
        <p:spPr>
          <a:xfrm>
            <a:off x="370586" y="3356992"/>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21683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0-#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35</a:t>
            </a:fld>
            <a:endParaRPr lang="el-GR"/>
          </a:p>
        </p:txBody>
      </p:sp>
      <p:sp>
        <p:nvSpPr>
          <p:cNvPr id="4" name="Ορθογώνιο 3"/>
          <p:cNvSpPr/>
          <p:nvPr/>
        </p:nvSpPr>
        <p:spPr>
          <a:xfrm>
            <a:off x="323528" y="404663"/>
            <a:ext cx="8568952" cy="1200329"/>
          </a:xfrm>
          <a:prstGeom prst="rect">
            <a:avLst/>
          </a:prstGeom>
        </p:spPr>
        <p:txBody>
          <a:bodyPr wrap="square">
            <a:spAutoFit/>
          </a:bodyPr>
          <a:lstStyle/>
          <a:p>
            <a:pPr algn="just"/>
            <a:r>
              <a:rPr lang="el-GR" sz="2400" b="1" dirty="0" smtClean="0">
                <a:latin typeface="Trebuchet MS" panose="020B0603020202020204" pitchFamily="34" charset="0"/>
              </a:rPr>
              <a:t>10. </a:t>
            </a:r>
            <a:r>
              <a:rPr lang="el-GR" sz="2400" dirty="0">
                <a:latin typeface="Trebuchet MS" panose="020B0603020202020204" pitchFamily="34" charset="0"/>
              </a:rPr>
              <a:t>Σώμα </a:t>
            </a:r>
            <a:r>
              <a:rPr lang="el-GR" sz="2400" dirty="0" smtClean="0">
                <a:latin typeface="Trebuchet MS" panose="020B0603020202020204" pitchFamily="34" charset="0"/>
              </a:rPr>
              <a:t>αφήνεται να κάνει ελεύθερη </a:t>
            </a:r>
            <a:r>
              <a:rPr lang="el-GR" sz="2400" dirty="0">
                <a:latin typeface="Trebuchet MS" panose="020B0603020202020204" pitchFamily="34" charset="0"/>
              </a:rPr>
              <a:t>πτώση από ύψος </a:t>
            </a:r>
            <a:r>
              <a:rPr lang="en-US" sz="2400" i="1" dirty="0">
                <a:latin typeface="Trebuchet MS" panose="020B0603020202020204" pitchFamily="34" charset="0"/>
              </a:rPr>
              <a:t>h</a:t>
            </a:r>
            <a:r>
              <a:rPr lang="en-US" sz="2400" dirty="0">
                <a:latin typeface="Trebuchet MS" panose="020B0603020202020204" pitchFamily="34" charset="0"/>
              </a:rPr>
              <a:t> </a:t>
            </a:r>
            <a:r>
              <a:rPr lang="el-GR" sz="2400" dirty="0">
                <a:latin typeface="Trebuchet MS" panose="020B0603020202020204" pitchFamily="34" charset="0"/>
              </a:rPr>
              <a:t>και χτυπά στο έδαφος με ταχύτητα μέτρου 20 </a:t>
            </a:r>
            <a:r>
              <a:rPr lang="en-US" sz="2400" dirty="0">
                <a:latin typeface="Trebuchet MS" panose="020B0603020202020204" pitchFamily="34" charset="0"/>
              </a:rPr>
              <a:t>m</a:t>
            </a:r>
            <a:r>
              <a:rPr lang="el-GR" sz="2400" dirty="0">
                <a:latin typeface="Trebuchet MS" panose="020B0603020202020204" pitchFamily="34" charset="0"/>
              </a:rPr>
              <a:t>/</a:t>
            </a:r>
            <a:r>
              <a:rPr lang="en-US" sz="2400" dirty="0">
                <a:latin typeface="Trebuchet MS" panose="020B0603020202020204" pitchFamily="34" charset="0"/>
              </a:rPr>
              <a:t>s</a:t>
            </a:r>
            <a:r>
              <a:rPr lang="el-GR" sz="2400" dirty="0">
                <a:latin typeface="Trebuchet MS" panose="020B0603020202020204" pitchFamily="34" charset="0"/>
              </a:rPr>
              <a:t>. Να βρείτε το </a:t>
            </a:r>
            <a:r>
              <a:rPr lang="el-GR" sz="2400" dirty="0" smtClean="0">
                <a:latin typeface="Trebuchet MS" panose="020B0603020202020204" pitchFamily="34" charset="0"/>
              </a:rPr>
              <a:t>ύψος  </a:t>
            </a:r>
            <a:r>
              <a:rPr lang="en-US" sz="2400" i="1" dirty="0" smtClean="0">
                <a:latin typeface="Trebuchet MS" panose="020B0603020202020204" pitchFamily="34" charset="0"/>
              </a:rPr>
              <a:t>h</a:t>
            </a:r>
            <a:r>
              <a:rPr lang="el-GR" sz="2400" i="1" dirty="0" smtClean="0">
                <a:latin typeface="Trebuchet MS" panose="020B0603020202020204" pitchFamily="34" charset="0"/>
              </a:rPr>
              <a:t> </a:t>
            </a:r>
            <a:r>
              <a:rPr lang="el-GR" sz="2400" dirty="0" smtClean="0">
                <a:latin typeface="Trebuchet MS" panose="020B0603020202020204" pitchFamily="34" charset="0"/>
              </a:rPr>
              <a:t> από </a:t>
            </a:r>
            <a:r>
              <a:rPr lang="el-GR" sz="2400" dirty="0">
                <a:latin typeface="Trebuchet MS" panose="020B0603020202020204" pitchFamily="34" charset="0"/>
              </a:rPr>
              <a:t>το οποίο το αφήσαμε, </a:t>
            </a:r>
            <a:r>
              <a:rPr lang="el-GR" sz="2400" dirty="0" smtClean="0">
                <a:latin typeface="Trebuchet MS" panose="020B0603020202020204" pitchFamily="34" charset="0"/>
              </a:rPr>
              <a:t>όταν </a:t>
            </a:r>
            <a:r>
              <a:rPr lang="en-US" sz="2400" i="1" dirty="0" smtClean="0">
                <a:latin typeface="Trebuchet MS" panose="020B0603020202020204" pitchFamily="34" charset="0"/>
              </a:rPr>
              <a:t>g</a:t>
            </a:r>
            <a:r>
              <a:rPr lang="el-GR" sz="2400" dirty="0" smtClean="0">
                <a:latin typeface="Trebuchet MS" panose="020B0603020202020204" pitchFamily="34" charset="0"/>
              </a:rPr>
              <a:t>=10 </a:t>
            </a:r>
            <a:r>
              <a:rPr lang="en-US" sz="2400" dirty="0" smtClean="0">
                <a:latin typeface="Trebuchet MS" panose="020B0603020202020204" pitchFamily="34" charset="0"/>
              </a:rPr>
              <a:t>m</a:t>
            </a:r>
            <a:r>
              <a:rPr lang="el-GR" sz="2400" dirty="0">
                <a:latin typeface="Trebuchet MS" panose="020B0603020202020204" pitchFamily="34" charset="0"/>
              </a:rPr>
              <a:t>/</a:t>
            </a:r>
            <a:r>
              <a:rPr lang="en-US" sz="2400" dirty="0">
                <a:latin typeface="Trebuchet MS" panose="020B0603020202020204" pitchFamily="34" charset="0"/>
              </a:rPr>
              <a:t>s</a:t>
            </a:r>
            <a:r>
              <a:rPr lang="el-GR" sz="2400" baseline="30000" dirty="0">
                <a:latin typeface="Trebuchet MS" panose="020B0603020202020204" pitchFamily="34" charset="0"/>
              </a:rPr>
              <a:t>2</a:t>
            </a:r>
            <a:r>
              <a:rPr lang="el-GR" sz="2400" dirty="0">
                <a:latin typeface="Trebuchet MS" panose="020B0603020202020204" pitchFamily="34" charset="0"/>
              </a:rPr>
              <a:t>.</a:t>
            </a:r>
          </a:p>
        </p:txBody>
      </p:sp>
      <p:sp>
        <p:nvSpPr>
          <p:cNvPr id="5" name="TextBox 4"/>
          <p:cNvSpPr txBox="1"/>
          <p:nvPr/>
        </p:nvSpPr>
        <p:spPr>
          <a:xfrm>
            <a:off x="7380312" y="1484784"/>
            <a:ext cx="1296144"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h</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=20 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Ορθογώνιο 5"/>
          <p:cNvSpPr/>
          <p:nvPr/>
        </p:nvSpPr>
        <p:spPr>
          <a:xfrm>
            <a:off x="359532" y="2040730"/>
            <a:ext cx="8496944" cy="3785652"/>
          </a:xfrm>
          <a:prstGeom prst="rect">
            <a:avLst/>
          </a:prstGeom>
        </p:spPr>
        <p:txBody>
          <a:bodyPr wrap="square">
            <a:spAutoFit/>
          </a:bodyPr>
          <a:lstStyle/>
          <a:p>
            <a:pPr algn="just"/>
            <a:r>
              <a:rPr lang="el-GR" sz="2400" b="1" dirty="0" smtClean="0">
                <a:latin typeface="Trebuchet MS" panose="020B0603020202020204" pitchFamily="34" charset="0"/>
              </a:rPr>
              <a:t>11.  </a:t>
            </a:r>
            <a:r>
              <a:rPr lang="el-GR" sz="2400" dirty="0" smtClean="0">
                <a:latin typeface="Trebuchet MS" panose="020B0603020202020204" pitchFamily="34" charset="0"/>
              </a:rPr>
              <a:t>Δύο </a:t>
            </a:r>
            <a:r>
              <a:rPr lang="el-GR" sz="2400" dirty="0">
                <a:latin typeface="Trebuchet MS" panose="020B0603020202020204" pitchFamily="34" charset="0"/>
              </a:rPr>
              <a:t>σώματα </a:t>
            </a:r>
            <a:r>
              <a:rPr lang="el-GR" sz="2400" dirty="0" smtClean="0">
                <a:latin typeface="Trebuchet MS" panose="020B0603020202020204" pitchFamily="34" charset="0"/>
              </a:rPr>
              <a:t>Α</a:t>
            </a:r>
            <a:r>
              <a:rPr lang="en-US" sz="2400" dirty="0" smtClean="0">
                <a:latin typeface="Trebuchet MS" panose="020B0603020202020204" pitchFamily="34" charset="0"/>
              </a:rPr>
              <a:t> </a:t>
            </a:r>
            <a:r>
              <a:rPr lang="el-GR" sz="2400" dirty="0" smtClean="0">
                <a:latin typeface="Trebuchet MS" panose="020B0603020202020204" pitchFamily="34" charset="0"/>
              </a:rPr>
              <a:t>και Β</a:t>
            </a:r>
            <a:r>
              <a:rPr lang="en-US" sz="2400" dirty="0" smtClean="0">
                <a:latin typeface="Trebuchet MS" panose="020B0603020202020204" pitchFamily="34" charset="0"/>
              </a:rPr>
              <a:t> </a:t>
            </a:r>
            <a:r>
              <a:rPr lang="el-GR" sz="2400" dirty="0" smtClean="0">
                <a:latin typeface="Trebuchet MS" panose="020B0603020202020204" pitchFamily="34" charset="0"/>
              </a:rPr>
              <a:t>έχουν </a:t>
            </a:r>
            <a:r>
              <a:rPr lang="el-GR" sz="2400" dirty="0">
                <a:latin typeface="Trebuchet MS" panose="020B0603020202020204" pitchFamily="34" charset="0"/>
              </a:rPr>
              <a:t>μάζες </a:t>
            </a:r>
            <a:r>
              <a:rPr lang="en-US" sz="2400" i="1" dirty="0">
                <a:latin typeface="Trebuchet MS" panose="020B0603020202020204" pitchFamily="34" charset="0"/>
              </a:rPr>
              <a:t>m</a:t>
            </a:r>
            <a:r>
              <a:rPr lang="en-US" sz="2400" dirty="0">
                <a:latin typeface="Trebuchet MS" panose="020B0603020202020204" pitchFamily="34" charset="0"/>
              </a:rPr>
              <a:t> </a:t>
            </a:r>
            <a:r>
              <a:rPr lang="el-GR" sz="2400" dirty="0">
                <a:latin typeface="Trebuchet MS" panose="020B0603020202020204" pitchFamily="34" charset="0"/>
              </a:rPr>
              <a:t>και 4</a:t>
            </a:r>
            <a:r>
              <a:rPr lang="en-US" sz="2400" i="1" dirty="0">
                <a:latin typeface="Trebuchet MS" panose="020B0603020202020204" pitchFamily="34" charset="0"/>
              </a:rPr>
              <a:t>m</a:t>
            </a:r>
            <a:r>
              <a:rPr lang="en-US" sz="2400" dirty="0">
                <a:latin typeface="Trebuchet MS" panose="020B0603020202020204" pitchFamily="34" charset="0"/>
              </a:rPr>
              <a:t> </a:t>
            </a:r>
            <a:r>
              <a:rPr lang="el-GR" sz="2400" dirty="0">
                <a:latin typeface="Trebuchet MS" panose="020B0603020202020204" pitchFamily="34" charset="0"/>
              </a:rPr>
              <a:t>αντίστοιχα και αμελητέες διαστάσεις. </a:t>
            </a:r>
            <a:r>
              <a:rPr lang="el-GR" sz="2400" dirty="0" smtClean="0">
                <a:latin typeface="Trebuchet MS" panose="020B0603020202020204" pitchFamily="34" charset="0"/>
              </a:rPr>
              <a:t>Τη χρονική στιγμή </a:t>
            </a:r>
            <a:r>
              <a:rPr lang="en-US" sz="2400" i="1" dirty="0">
                <a:latin typeface="Trebuchet MS" panose="020B0603020202020204" pitchFamily="34" charset="0"/>
              </a:rPr>
              <a:t>t</a:t>
            </a:r>
            <a:r>
              <a:rPr lang="el-GR" sz="2400" dirty="0">
                <a:latin typeface="Trebuchet MS" panose="020B0603020202020204" pitchFamily="34" charset="0"/>
              </a:rPr>
              <a:t>=0 τα σώματα αφήνονται </a:t>
            </a:r>
            <a:r>
              <a:rPr lang="el-GR" sz="2400" dirty="0" smtClean="0">
                <a:latin typeface="Trebuchet MS" panose="020B0603020202020204" pitchFamily="34" charset="0"/>
              </a:rPr>
              <a:t>σε ελεύθερη πτώση από </a:t>
            </a:r>
            <a:r>
              <a:rPr lang="el-GR" sz="2400" dirty="0">
                <a:latin typeface="Trebuchet MS" panose="020B0603020202020204" pitchFamily="34" charset="0"/>
              </a:rPr>
              <a:t>το ίδιο ύψος </a:t>
            </a:r>
            <a:r>
              <a:rPr lang="en-US" sz="2400" i="1" dirty="0">
                <a:latin typeface="Trebuchet MS" panose="020B0603020202020204" pitchFamily="34" charset="0"/>
              </a:rPr>
              <a:t>h</a:t>
            </a:r>
            <a:r>
              <a:rPr lang="el-GR" sz="2400" b="1" dirty="0">
                <a:latin typeface="Trebuchet MS" panose="020B0603020202020204" pitchFamily="34" charset="0"/>
              </a:rPr>
              <a:t>.</a:t>
            </a:r>
            <a:endParaRPr lang="el-GR" sz="2400" dirty="0">
              <a:latin typeface="Trebuchet MS" panose="020B0603020202020204" pitchFamily="34" charset="0"/>
            </a:endParaRPr>
          </a:p>
          <a:p>
            <a:pPr algn="just"/>
            <a:r>
              <a:rPr lang="el-GR" sz="2400" dirty="0">
                <a:latin typeface="Trebuchet MS" panose="020B0603020202020204" pitchFamily="34" charset="0"/>
              </a:rPr>
              <a:t>Αν το Α </a:t>
            </a:r>
            <a:r>
              <a:rPr lang="el-GR" sz="2400" dirty="0" smtClean="0">
                <a:latin typeface="Trebuchet MS" panose="020B0603020202020204" pitchFamily="34" charset="0"/>
              </a:rPr>
              <a:t>φτάνει στο </a:t>
            </a:r>
            <a:r>
              <a:rPr lang="el-GR" sz="2400" dirty="0">
                <a:latin typeface="Trebuchet MS" panose="020B0603020202020204" pitchFamily="34" charset="0"/>
              </a:rPr>
              <a:t>έδαφος τη χρονική στιγμή </a:t>
            </a:r>
            <a:r>
              <a:rPr lang="en-US" sz="2400" i="1" dirty="0">
                <a:latin typeface="Trebuchet MS" panose="020B0603020202020204" pitchFamily="34" charset="0"/>
              </a:rPr>
              <a:t>t</a:t>
            </a:r>
            <a:r>
              <a:rPr lang="el-GR" sz="2400" dirty="0">
                <a:latin typeface="Trebuchet MS" panose="020B0603020202020204" pitchFamily="34" charset="0"/>
              </a:rPr>
              <a:t>=2 </a:t>
            </a:r>
            <a:r>
              <a:rPr lang="en-US" sz="2400" dirty="0">
                <a:latin typeface="Trebuchet MS" panose="020B0603020202020204" pitchFamily="34" charset="0"/>
              </a:rPr>
              <a:t>s</a:t>
            </a:r>
            <a:r>
              <a:rPr lang="el-GR" sz="2400" dirty="0">
                <a:latin typeface="Trebuchet MS" panose="020B0603020202020204" pitchFamily="34" charset="0"/>
              </a:rPr>
              <a:t>, το Β θα φτάσει στο έδαφος τη χρονική </a:t>
            </a:r>
            <a:r>
              <a:rPr lang="el-GR" sz="2400" dirty="0" smtClean="0">
                <a:latin typeface="Trebuchet MS" panose="020B0603020202020204" pitchFamily="34" charset="0"/>
              </a:rPr>
              <a:t>στιγμή</a:t>
            </a:r>
          </a:p>
          <a:p>
            <a:endParaRPr lang="el-GR" sz="2400" b="1" dirty="0" smtClean="0">
              <a:latin typeface="Trebuchet MS" panose="020B0603020202020204" pitchFamily="34" charset="0"/>
            </a:endParaRPr>
          </a:p>
          <a:p>
            <a:r>
              <a:rPr lang="el-GR" sz="2400" b="1" dirty="0" smtClean="0">
                <a:latin typeface="Trebuchet MS" panose="020B0603020202020204" pitchFamily="34" charset="0"/>
              </a:rPr>
              <a:t>α.   </a:t>
            </a:r>
            <a:r>
              <a:rPr lang="en-US" sz="2400" i="1" dirty="0">
                <a:latin typeface="Trebuchet MS" panose="020B0603020202020204" pitchFamily="34" charset="0"/>
              </a:rPr>
              <a:t>t</a:t>
            </a:r>
            <a:r>
              <a:rPr lang="el-GR" sz="2400" dirty="0">
                <a:latin typeface="Trebuchet MS" panose="020B0603020202020204" pitchFamily="34" charset="0"/>
              </a:rPr>
              <a:t>=2 </a:t>
            </a:r>
            <a:r>
              <a:rPr lang="en-US" sz="2400" dirty="0" smtClean="0">
                <a:latin typeface="Trebuchet MS" panose="020B0603020202020204" pitchFamily="34" charset="0"/>
              </a:rPr>
              <a:t>s</a:t>
            </a:r>
            <a:r>
              <a:rPr lang="el-GR" sz="2400" dirty="0" smtClean="0">
                <a:latin typeface="Trebuchet MS" panose="020B0603020202020204" pitchFamily="34" charset="0"/>
              </a:rPr>
              <a:t>.                    </a:t>
            </a:r>
            <a:r>
              <a:rPr lang="el-GR" sz="2400" b="1" dirty="0" smtClean="0">
                <a:latin typeface="Trebuchet MS" panose="020B0603020202020204" pitchFamily="34" charset="0"/>
              </a:rPr>
              <a:t>β.   </a:t>
            </a:r>
            <a:r>
              <a:rPr lang="en-US" sz="2400" i="1" dirty="0" smtClean="0">
                <a:latin typeface="Trebuchet MS" panose="020B0603020202020204" pitchFamily="34" charset="0"/>
              </a:rPr>
              <a:t>t</a:t>
            </a:r>
            <a:r>
              <a:rPr lang="el-GR" sz="2400" dirty="0">
                <a:latin typeface="Trebuchet MS" panose="020B0603020202020204" pitchFamily="34" charset="0"/>
              </a:rPr>
              <a:t>=4 </a:t>
            </a:r>
            <a:r>
              <a:rPr lang="en-US" sz="2400" dirty="0" smtClean="0">
                <a:latin typeface="Trebuchet MS" panose="020B0603020202020204" pitchFamily="34" charset="0"/>
              </a:rPr>
              <a:t>s</a:t>
            </a:r>
            <a:r>
              <a:rPr lang="el-GR" sz="2400" dirty="0" smtClean="0">
                <a:latin typeface="Trebuchet MS" panose="020B0603020202020204" pitchFamily="34" charset="0"/>
              </a:rPr>
              <a:t>. </a:t>
            </a:r>
            <a:r>
              <a:rPr lang="en-US" sz="2400" dirty="0" smtClean="0">
                <a:latin typeface="Trebuchet MS" panose="020B0603020202020204" pitchFamily="34" charset="0"/>
              </a:rPr>
              <a:t> </a:t>
            </a:r>
            <a:r>
              <a:rPr lang="el-GR" sz="2400" dirty="0" smtClean="0">
                <a:latin typeface="Trebuchet MS" panose="020B0603020202020204" pitchFamily="34" charset="0"/>
              </a:rPr>
              <a:t>                  </a:t>
            </a:r>
            <a:r>
              <a:rPr lang="el-GR" sz="2400" b="1" dirty="0" smtClean="0">
                <a:latin typeface="Trebuchet MS" panose="020B0603020202020204" pitchFamily="34" charset="0"/>
              </a:rPr>
              <a:t>γ.  </a:t>
            </a:r>
            <a:r>
              <a:rPr lang="en-US" sz="2400" i="1" dirty="0" smtClean="0">
                <a:latin typeface="Trebuchet MS" panose="020B0603020202020204" pitchFamily="34" charset="0"/>
              </a:rPr>
              <a:t>t</a:t>
            </a:r>
            <a:r>
              <a:rPr lang="el-GR" sz="2400" dirty="0">
                <a:latin typeface="Trebuchet MS" panose="020B0603020202020204" pitchFamily="34" charset="0"/>
              </a:rPr>
              <a:t>=1 </a:t>
            </a:r>
            <a:r>
              <a:rPr lang="en-US" sz="2400" dirty="0" smtClean="0">
                <a:latin typeface="Trebuchet MS" panose="020B0603020202020204" pitchFamily="34" charset="0"/>
              </a:rPr>
              <a:t>s</a:t>
            </a:r>
            <a:r>
              <a:rPr lang="el-GR" sz="2400" dirty="0" smtClean="0">
                <a:latin typeface="Trebuchet MS" panose="020B0603020202020204" pitchFamily="34" charset="0"/>
              </a:rPr>
              <a:t>.</a:t>
            </a:r>
            <a:r>
              <a:rPr lang="en-US" sz="2400" dirty="0" smtClean="0">
                <a:latin typeface="Trebuchet MS" panose="020B0603020202020204" pitchFamily="34" charset="0"/>
              </a:rPr>
              <a:t> </a:t>
            </a:r>
            <a:endParaRPr lang="el-GR" sz="2400" dirty="0" smtClean="0">
              <a:latin typeface="Trebuchet MS" panose="020B0603020202020204" pitchFamily="34" charset="0"/>
            </a:endParaRPr>
          </a:p>
          <a:p>
            <a:endParaRPr lang="el-GR" sz="2400" dirty="0" smtClean="0">
              <a:latin typeface="Trebuchet MS" panose="020B0603020202020204" pitchFamily="34" charset="0"/>
            </a:endParaRPr>
          </a:p>
          <a:p>
            <a:r>
              <a:rPr lang="el-GR" sz="2400" dirty="0" smtClean="0">
                <a:latin typeface="Trebuchet MS" panose="020B0603020202020204" pitchFamily="34" charset="0"/>
              </a:rPr>
              <a:t>Να </a:t>
            </a:r>
            <a:r>
              <a:rPr lang="el-GR" sz="2400" dirty="0">
                <a:latin typeface="Trebuchet MS" panose="020B0603020202020204" pitchFamily="34" charset="0"/>
              </a:rPr>
              <a:t>επιλέξετε τη σωστή απάντηση.</a:t>
            </a:r>
          </a:p>
          <a:p>
            <a:r>
              <a:rPr lang="el-GR" sz="2400" dirty="0" smtClean="0">
                <a:latin typeface="Trebuchet MS" panose="020B0603020202020204" pitchFamily="34" charset="0"/>
              </a:rPr>
              <a:t>Να </a:t>
            </a:r>
            <a:r>
              <a:rPr lang="el-GR" sz="2400" dirty="0">
                <a:latin typeface="Trebuchet MS" panose="020B0603020202020204" pitchFamily="34" charset="0"/>
              </a:rPr>
              <a:t>αιτιολογήσετε την επιλογή σας</a:t>
            </a:r>
            <a:r>
              <a:rPr lang="el-GR" sz="2400" dirty="0" smtClean="0">
                <a:latin typeface="Trebuchet MS" panose="020B0603020202020204" pitchFamily="34" charset="0"/>
              </a:rPr>
              <a:t>.</a:t>
            </a:r>
            <a:endParaRPr lang="el-GR" sz="2400" dirty="0">
              <a:latin typeface="Trebuchet MS" panose="020B0603020202020204" pitchFamily="34" charset="0"/>
            </a:endParaRPr>
          </a:p>
        </p:txBody>
      </p:sp>
      <p:sp>
        <p:nvSpPr>
          <p:cNvPr id="7" name="Έλλειψη 6"/>
          <p:cNvSpPr/>
          <p:nvPr/>
        </p:nvSpPr>
        <p:spPr>
          <a:xfrm>
            <a:off x="343067" y="4293096"/>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3227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1+#ppt_w/2"/>
                                          </p:val>
                                        </p:tav>
                                        <p:tav tm="100000">
                                          <p:val>
                                            <p:strVal val="#ppt_x"/>
                                          </p:val>
                                        </p:tav>
                                      </p:tavLst>
                                    </p:anim>
                                    <p:anim calcmode="lin" valueType="num">
                                      <p:cBhvr additive="base">
                                        <p:cTn id="13"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0-#ppt_w/2"/>
                                          </p:val>
                                        </p:tav>
                                        <p:tav tm="100000">
                                          <p:val>
                                            <p:strVal val="#ppt_x"/>
                                          </p:val>
                                        </p:tav>
                                      </p:tavLst>
                                    </p:anim>
                                    <p:anim calcmode="lin" valueType="num">
                                      <p:cBhvr additive="base">
                                        <p:cTn id="24"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36</a:t>
            </a:fld>
            <a:endParaRPr lang="el-GR"/>
          </a:p>
        </p:txBody>
      </p:sp>
      <p:grpSp>
        <p:nvGrpSpPr>
          <p:cNvPr id="6153" name="Ομάδα 6152"/>
          <p:cNvGrpSpPr/>
          <p:nvPr/>
        </p:nvGrpSpPr>
        <p:grpSpPr>
          <a:xfrm>
            <a:off x="395536" y="260648"/>
            <a:ext cx="8220104" cy="3416320"/>
            <a:chOff x="395536" y="260648"/>
            <a:chExt cx="8220104" cy="3416320"/>
          </a:xfrm>
        </p:grpSpPr>
        <p:sp>
          <p:nvSpPr>
            <p:cNvPr id="8" name="Ορθογώνιο 7"/>
            <p:cNvSpPr/>
            <p:nvPr/>
          </p:nvSpPr>
          <p:spPr>
            <a:xfrm>
              <a:off x="395536" y="260648"/>
              <a:ext cx="6264696" cy="3416320"/>
            </a:xfrm>
            <a:prstGeom prst="rect">
              <a:avLst/>
            </a:prstGeom>
          </p:spPr>
          <p:txBody>
            <a:bodyPr wrap="square">
              <a:spAutoFit/>
            </a:bodyPr>
            <a:lstStyle/>
            <a:p>
              <a:pPr algn="just"/>
              <a:r>
                <a:rPr lang="el-GR" sz="2400" b="1" dirty="0" smtClean="0">
                  <a:latin typeface="Trebuchet MS" panose="020B0603020202020204" pitchFamily="34" charset="0"/>
                </a:rPr>
                <a:t>12.</a:t>
              </a:r>
              <a:r>
                <a:rPr lang="el-GR" sz="2400" dirty="0" smtClean="0">
                  <a:latin typeface="Trebuchet MS" panose="020B0603020202020204" pitchFamily="34" charset="0"/>
                </a:rPr>
                <a:t>  Δύο </a:t>
              </a:r>
              <a:r>
                <a:rPr lang="el-GR" sz="2400" dirty="0">
                  <a:latin typeface="Trebuchet MS" panose="020B0603020202020204" pitchFamily="34" charset="0"/>
                </a:rPr>
                <a:t>μικρών διαστάσεων σώματα </a:t>
              </a:r>
              <a:r>
                <a:rPr lang="el-GR" sz="2400" dirty="0" smtClean="0">
                  <a:latin typeface="Trebuchet MS" panose="020B0603020202020204" pitchFamily="34" charset="0"/>
                </a:rPr>
                <a:t>Α και Β με μάζες</a:t>
              </a:r>
              <a:r>
                <a:rPr lang="en-US" sz="2400" dirty="0">
                  <a:latin typeface="Trebuchet MS" panose="020B0603020202020204" pitchFamily="34" charset="0"/>
                </a:rPr>
                <a:t> </a:t>
              </a:r>
              <a:r>
                <a:rPr lang="en-US" sz="2400" i="1" dirty="0">
                  <a:latin typeface="Trebuchet MS" panose="020B0603020202020204" pitchFamily="34" charset="0"/>
                </a:rPr>
                <a:t>m</a:t>
              </a:r>
              <a:r>
                <a:rPr lang="el-GR" sz="2400" dirty="0" smtClean="0">
                  <a:latin typeface="Trebuchet MS" panose="020B0603020202020204" pitchFamily="34" charset="0"/>
                </a:rPr>
                <a:t> και </a:t>
              </a:r>
              <a:r>
                <a:rPr lang="el-GR" sz="2400" dirty="0">
                  <a:latin typeface="Trebuchet MS" panose="020B0603020202020204" pitchFamily="34" charset="0"/>
                </a:rPr>
                <a:t>2</a:t>
              </a:r>
              <a:r>
                <a:rPr lang="en-US" sz="2400" i="1" dirty="0" smtClean="0">
                  <a:latin typeface="Trebuchet MS" panose="020B0603020202020204" pitchFamily="34" charset="0"/>
                </a:rPr>
                <a:t>m</a:t>
              </a:r>
              <a:r>
                <a:rPr lang="el-GR" sz="2400" dirty="0" smtClean="0">
                  <a:latin typeface="Trebuchet MS" panose="020B0603020202020204" pitchFamily="34" charset="0"/>
                </a:rPr>
                <a:t>,</a:t>
              </a:r>
              <a:r>
                <a:rPr lang="en-US" sz="2400" dirty="0" smtClean="0">
                  <a:latin typeface="Trebuchet MS" panose="020B0603020202020204" pitchFamily="34" charset="0"/>
                </a:rPr>
                <a:t> </a:t>
              </a:r>
              <a:r>
                <a:rPr lang="el-GR" sz="2400" dirty="0" smtClean="0">
                  <a:latin typeface="Trebuchet MS" panose="020B0603020202020204" pitchFamily="34" charset="0"/>
                </a:rPr>
                <a:t>πέφτουν </a:t>
              </a:r>
              <a:r>
                <a:rPr lang="el-GR" sz="2400" dirty="0">
                  <a:latin typeface="Trebuchet MS" panose="020B0603020202020204" pitchFamily="34" charset="0"/>
                </a:rPr>
                <a:t>ελεύθερα από μικρά </a:t>
              </a:r>
              <a:r>
                <a:rPr lang="el-GR" sz="2400" dirty="0" smtClean="0">
                  <a:latin typeface="Trebuchet MS" panose="020B0603020202020204" pitchFamily="34" charset="0"/>
                </a:rPr>
                <a:t>ύψη 2</a:t>
              </a:r>
              <a:r>
                <a:rPr lang="en-US" sz="2400" i="1" dirty="0" smtClean="0">
                  <a:latin typeface="Trebuchet MS" panose="020B0603020202020204" pitchFamily="34" charset="0"/>
                </a:rPr>
                <a:t>h</a:t>
              </a:r>
              <a:r>
                <a:rPr lang="el-GR" sz="2400" dirty="0" smtClean="0">
                  <a:latin typeface="Trebuchet MS" panose="020B0603020202020204" pitchFamily="34" charset="0"/>
                </a:rPr>
                <a:t> και </a:t>
              </a:r>
              <a:r>
                <a:rPr lang="en-US" sz="2400" i="1" dirty="0" smtClean="0">
                  <a:latin typeface="Trebuchet MS" panose="020B0603020202020204" pitchFamily="34" charset="0"/>
                </a:rPr>
                <a:t>h</a:t>
              </a:r>
              <a:r>
                <a:rPr lang="en-US" sz="2400" b="1" dirty="0" smtClean="0">
                  <a:latin typeface="Trebuchet MS" panose="020B0603020202020204" pitchFamily="34" charset="0"/>
                </a:rPr>
                <a:t> </a:t>
              </a:r>
              <a:r>
                <a:rPr lang="el-GR" sz="2400" dirty="0" smtClean="0">
                  <a:latin typeface="Trebuchet MS" panose="020B0603020202020204" pitchFamily="34" charset="0"/>
                </a:rPr>
                <a:t>αντίστοιχα, όπως φαίνεται στο </a:t>
              </a:r>
              <a:r>
                <a:rPr lang="el-GR" sz="2400" dirty="0">
                  <a:latin typeface="Trebuchet MS" panose="020B0603020202020204" pitchFamily="34" charset="0"/>
                </a:rPr>
                <a:t>διπλανό σχήμα. Αν κατά την κίνησή τους αγνοήσουμε </a:t>
              </a:r>
              <a:r>
                <a:rPr lang="el-GR" sz="2400" dirty="0" smtClean="0">
                  <a:latin typeface="Trebuchet MS" panose="020B0603020202020204" pitchFamily="34" charset="0"/>
                </a:rPr>
                <a:t>την </a:t>
              </a:r>
              <a:r>
                <a:rPr lang="el-GR" sz="2400" dirty="0">
                  <a:latin typeface="Trebuchet MS" panose="020B0603020202020204" pitchFamily="34" charset="0"/>
                </a:rPr>
                <a:t>αντίσταση </a:t>
              </a:r>
              <a:r>
                <a:rPr lang="el-GR" sz="2400" dirty="0" smtClean="0">
                  <a:latin typeface="Trebuchet MS" panose="020B0603020202020204" pitchFamily="34" charset="0"/>
                </a:rPr>
                <a:t>από </a:t>
              </a:r>
              <a:r>
                <a:rPr lang="el-GR" sz="2400" dirty="0">
                  <a:latin typeface="Trebuchet MS" panose="020B0603020202020204" pitchFamily="34" charset="0"/>
                </a:rPr>
                <a:t>τον αέρα, </a:t>
              </a:r>
              <a:r>
                <a:rPr lang="el-GR" sz="2400" dirty="0" smtClean="0">
                  <a:latin typeface="Trebuchet MS" panose="020B0603020202020204" pitchFamily="34" charset="0"/>
                </a:rPr>
                <a:t>τότε ο λόγος </a:t>
              </a:r>
              <a:r>
                <a:rPr lang="el-GR" sz="2400" i="1" dirty="0">
                  <a:latin typeface="Trebuchet MS" panose="020B0603020202020204" pitchFamily="34" charset="0"/>
                </a:rPr>
                <a:t>α</a:t>
              </a:r>
              <a:r>
                <a:rPr lang="el-GR" sz="2400" baseline="-25000" dirty="0">
                  <a:latin typeface="Trebuchet MS" panose="020B0603020202020204" pitchFamily="34" charset="0"/>
                </a:rPr>
                <a:t>Α</a:t>
              </a:r>
              <a:r>
                <a:rPr lang="el-GR" sz="2400" dirty="0">
                  <a:latin typeface="Trebuchet MS" panose="020B0603020202020204" pitchFamily="34" charset="0"/>
                </a:rPr>
                <a:t>/</a:t>
              </a:r>
              <a:r>
                <a:rPr lang="el-GR" sz="2400" i="1" dirty="0" err="1">
                  <a:latin typeface="Trebuchet MS" panose="020B0603020202020204" pitchFamily="34" charset="0"/>
                </a:rPr>
                <a:t>α</a:t>
              </a:r>
              <a:r>
                <a:rPr lang="el-GR" sz="2400" baseline="-25000" dirty="0" err="1">
                  <a:latin typeface="Trebuchet MS" panose="020B0603020202020204" pitchFamily="34" charset="0"/>
                </a:rPr>
                <a:t>Β</a:t>
              </a:r>
              <a:r>
                <a:rPr lang="el-GR" sz="2400" baseline="-25000" dirty="0">
                  <a:latin typeface="Trebuchet MS" panose="020B0603020202020204" pitchFamily="34" charset="0"/>
                </a:rPr>
                <a:t> </a:t>
              </a:r>
              <a:r>
                <a:rPr lang="el-GR" sz="2400" dirty="0" smtClean="0">
                  <a:latin typeface="Trebuchet MS" panose="020B0603020202020204" pitchFamily="34" charset="0"/>
                </a:rPr>
                <a:t>των επιταχύνσεων που αποκτούν είναι</a:t>
              </a:r>
            </a:p>
            <a:p>
              <a:pPr algn="just"/>
              <a:endParaRPr lang="el-GR" sz="2400" dirty="0" smtClean="0">
                <a:latin typeface="Trebuchet MS" panose="020B0603020202020204" pitchFamily="34" charset="0"/>
              </a:endParaRPr>
            </a:p>
            <a:p>
              <a:pPr algn="just"/>
              <a:r>
                <a:rPr lang="el-GR" sz="2400" b="1" dirty="0" smtClean="0">
                  <a:latin typeface="Trebuchet MS" panose="020B0603020202020204" pitchFamily="34" charset="0"/>
                </a:rPr>
                <a:t>α.  </a:t>
              </a:r>
              <a:r>
                <a:rPr lang="el-GR" sz="2400" dirty="0" smtClean="0">
                  <a:latin typeface="Trebuchet MS" panose="020B0603020202020204" pitchFamily="34" charset="0"/>
                </a:rPr>
                <a:t>0,5.                   </a:t>
              </a:r>
              <a:r>
                <a:rPr lang="el-GR" sz="2400" b="1" dirty="0" smtClean="0">
                  <a:latin typeface="Trebuchet MS" panose="020B0603020202020204" pitchFamily="34" charset="0"/>
                </a:rPr>
                <a:t>β.  1.                   γ.  </a:t>
              </a:r>
              <a:r>
                <a:rPr lang="el-GR" sz="2400" dirty="0" smtClean="0">
                  <a:latin typeface="Trebuchet MS" panose="020B0603020202020204" pitchFamily="34" charset="0"/>
                </a:rPr>
                <a:t>2.</a:t>
              </a:r>
              <a:endParaRPr lang="el-GR" sz="2400" b="1" dirty="0">
                <a:latin typeface="Trebuchet MS" panose="020B0603020202020204" pitchFamily="34" charset="0"/>
              </a:endParaRPr>
            </a:p>
          </p:txBody>
        </p:sp>
        <p:grpSp>
          <p:nvGrpSpPr>
            <p:cNvPr id="6152" name="Ομάδα 6151"/>
            <p:cNvGrpSpPr/>
            <p:nvPr/>
          </p:nvGrpSpPr>
          <p:grpSpPr>
            <a:xfrm>
              <a:off x="7070524" y="433479"/>
              <a:ext cx="1545116" cy="3008698"/>
              <a:chOff x="7070524" y="433479"/>
              <a:chExt cx="1545116" cy="3008698"/>
            </a:xfrm>
          </p:grpSpPr>
          <p:cxnSp>
            <p:nvCxnSpPr>
              <p:cNvPr id="10" name="Ευθεία γραμμή σύνδεσης 9"/>
              <p:cNvCxnSpPr/>
              <p:nvPr/>
            </p:nvCxnSpPr>
            <p:spPr>
              <a:xfrm flipV="1">
                <a:off x="7150781" y="3429000"/>
                <a:ext cx="1237643" cy="13177"/>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14338" y="433479"/>
                <a:ext cx="288032" cy="369332"/>
              </a:xfrm>
              <a:prstGeom prst="rect">
                <a:avLst/>
              </a:prstGeom>
              <a:noFill/>
            </p:spPr>
            <p:txBody>
              <a:bodyPr wrap="square" rtlCol="0">
                <a:spAutoFit/>
              </a:bodyPr>
              <a:lstStyle/>
              <a:p>
                <a:r>
                  <a:rPr lang="el-GR" dirty="0" smtClean="0"/>
                  <a:t>Α</a:t>
                </a:r>
                <a:endParaRPr lang="el-GR" dirty="0"/>
              </a:p>
            </p:txBody>
          </p:sp>
          <p:sp>
            <p:nvSpPr>
              <p:cNvPr id="13" name="Έλλειψη 12"/>
              <p:cNvSpPr/>
              <p:nvPr/>
            </p:nvSpPr>
            <p:spPr>
              <a:xfrm>
                <a:off x="7434318" y="600363"/>
                <a:ext cx="180020"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8176322" y="1865803"/>
                <a:ext cx="295302" cy="283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8327608" y="1604122"/>
                <a:ext cx="288032" cy="369332"/>
              </a:xfrm>
              <a:prstGeom prst="rect">
                <a:avLst/>
              </a:prstGeom>
              <a:noFill/>
            </p:spPr>
            <p:txBody>
              <a:bodyPr wrap="square" rtlCol="0">
                <a:spAutoFit/>
              </a:bodyPr>
              <a:lstStyle/>
              <a:p>
                <a:r>
                  <a:rPr lang="el-GR" dirty="0" smtClean="0"/>
                  <a:t>Β</a:t>
                </a:r>
                <a:endParaRPr lang="el-GR" dirty="0"/>
              </a:p>
            </p:txBody>
          </p:sp>
          <p:cxnSp>
            <p:nvCxnSpPr>
              <p:cNvPr id="18" name="Ευθεία γραμμή σύνδεσης 17"/>
              <p:cNvCxnSpPr/>
              <p:nvPr/>
            </p:nvCxnSpPr>
            <p:spPr>
              <a:xfrm>
                <a:off x="7150781" y="771203"/>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7258793" y="771204"/>
                <a:ext cx="0" cy="115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7258793" y="2218041"/>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70524" y="1902536"/>
                <a:ext cx="453804" cy="338554"/>
              </a:xfrm>
              <a:prstGeom prst="rect">
                <a:avLst/>
              </a:prstGeom>
              <a:noFill/>
            </p:spPr>
            <p:txBody>
              <a:bodyPr wrap="square" rtlCol="0">
                <a:spAutoFit/>
              </a:bodyPr>
              <a:lstStyle/>
              <a:p>
                <a:r>
                  <a:rPr lang="el-GR" sz="1600" i="1" dirty="0" smtClean="0">
                    <a:latin typeface="Trebuchet MS" panose="020B0603020202020204" pitchFamily="34" charset="0"/>
                  </a:rPr>
                  <a:t>2</a:t>
                </a:r>
                <a:r>
                  <a:rPr lang="en-US" sz="1600" i="1" dirty="0" smtClean="0">
                    <a:latin typeface="Trebuchet MS" panose="020B0603020202020204" pitchFamily="34" charset="0"/>
                  </a:rPr>
                  <a:t>h</a:t>
                </a:r>
                <a:endParaRPr lang="el-GR" sz="1600" i="1" dirty="0">
                  <a:latin typeface="Trebuchet MS" panose="020B0603020202020204" pitchFamily="34" charset="0"/>
                </a:endParaRPr>
              </a:p>
            </p:txBody>
          </p:sp>
          <p:cxnSp>
            <p:nvCxnSpPr>
              <p:cNvPr id="22" name="Ευθεία γραμμή σύνδεσης 21"/>
              <p:cNvCxnSpPr/>
              <p:nvPr/>
            </p:nvCxnSpPr>
            <p:spPr>
              <a:xfrm>
                <a:off x="8245776" y="21488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44" name="Ευθύγραμμο βέλος σύνδεσης 6143"/>
              <p:cNvCxnSpPr/>
              <p:nvPr/>
            </p:nvCxnSpPr>
            <p:spPr>
              <a:xfrm flipV="1">
                <a:off x="8353788" y="2148828"/>
                <a:ext cx="0" cy="488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48" name="TextBox 6147"/>
              <p:cNvSpPr txBox="1"/>
              <p:nvPr/>
            </p:nvSpPr>
            <p:spPr>
              <a:xfrm>
                <a:off x="8220388" y="2636912"/>
                <a:ext cx="316912" cy="338554"/>
              </a:xfrm>
              <a:prstGeom prst="rect">
                <a:avLst/>
              </a:prstGeom>
              <a:noFill/>
            </p:spPr>
            <p:txBody>
              <a:bodyPr wrap="square" rtlCol="0">
                <a:spAutoFit/>
              </a:bodyPr>
              <a:lstStyle/>
              <a:p>
                <a:r>
                  <a:rPr lang="en-US" sz="1600" i="1" dirty="0" smtClean="0">
                    <a:latin typeface="Trebuchet MS" panose="020B0603020202020204" pitchFamily="34" charset="0"/>
                  </a:rPr>
                  <a:t>h</a:t>
                </a:r>
                <a:endParaRPr lang="el-GR" sz="1600" i="1" dirty="0">
                  <a:latin typeface="Trebuchet MS" panose="020B0603020202020204" pitchFamily="34" charset="0"/>
                </a:endParaRPr>
              </a:p>
            </p:txBody>
          </p:sp>
          <p:cxnSp>
            <p:nvCxnSpPr>
              <p:cNvPr id="6150" name="Ευθύγραμμο βέλος σύνδεσης 6149"/>
              <p:cNvCxnSpPr>
                <a:stCxn id="6148" idx="2"/>
              </p:cNvCxnSpPr>
              <p:nvPr/>
            </p:nvCxnSpPr>
            <p:spPr>
              <a:xfrm>
                <a:off x="8378844" y="2975466"/>
                <a:ext cx="0" cy="453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41" name="Έλλειψη 40"/>
          <p:cNvSpPr/>
          <p:nvPr/>
        </p:nvSpPr>
        <p:spPr>
          <a:xfrm>
            <a:off x="3176464" y="3186705"/>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7889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ssolve">
                                      <p:cBhvr>
                                        <p:cTn id="7" dur="10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2000" fill="hold"/>
                                        <p:tgtEl>
                                          <p:spTgt spid="41"/>
                                        </p:tgtEl>
                                        <p:attrNameLst>
                                          <p:attrName>ppt_x</p:attrName>
                                        </p:attrNameLst>
                                      </p:cBhvr>
                                      <p:tavLst>
                                        <p:tav tm="0">
                                          <p:val>
                                            <p:strVal val="0-#ppt_w/2"/>
                                          </p:val>
                                        </p:tav>
                                        <p:tav tm="100000">
                                          <p:val>
                                            <p:strVal val="#ppt_x"/>
                                          </p:val>
                                        </p:tav>
                                      </p:tavLst>
                                    </p:anim>
                                    <p:anim calcmode="lin" valueType="num">
                                      <p:cBhvr additive="base">
                                        <p:cTn id="13"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4</a:t>
            </a:fld>
            <a:endParaRPr lang="el-GR"/>
          </a:p>
        </p:txBody>
      </p:sp>
      <p:pic>
        <p:nvPicPr>
          <p:cNvPr id="4" name="Picture 4"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88912"/>
            <a:ext cx="1236174" cy="129587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88913"/>
            <a:ext cx="1116047" cy="129587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50825" y="1557338"/>
            <a:ext cx="41767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Ένα σώμα πιο βαρύ παρουσιάζει πιο έντονη τάση να κινηθεί προς τη «φυσική» του θέση, το κέντρο της γης, σε σχέση με ένα </a:t>
            </a:r>
            <a:r>
              <a:rPr lang="el-GR" altLang="el-GR" sz="2400" b="1" dirty="0" smtClean="0">
                <a:solidFill>
                  <a:schemeClr val="hlink"/>
                </a:solidFill>
                <a:effectLst>
                  <a:outerShdw blurRad="38100" dist="38100" dir="2700000" algn="tl">
                    <a:srgbClr val="000000"/>
                  </a:outerShdw>
                </a:effectLst>
                <a:latin typeface="Comic Sans MS" pitchFamily="66" charset="0"/>
              </a:rPr>
              <a:t>ελαφρύτερο </a:t>
            </a:r>
            <a:r>
              <a:rPr lang="el-GR" altLang="el-GR" sz="2400" b="1" dirty="0">
                <a:solidFill>
                  <a:schemeClr val="hlink"/>
                </a:solidFill>
                <a:effectLst>
                  <a:outerShdw blurRad="38100" dist="38100" dir="2700000" algn="tl">
                    <a:srgbClr val="000000"/>
                  </a:outerShdw>
                </a:effectLst>
                <a:latin typeface="Comic Sans MS" pitchFamily="66" charset="0"/>
              </a:rPr>
              <a:t>σώμα. </a:t>
            </a:r>
          </a:p>
        </p:txBody>
      </p:sp>
      <p:sp>
        <p:nvSpPr>
          <p:cNvPr id="9" name="Text Box 14"/>
          <p:cNvSpPr txBox="1">
            <a:spLocks noChangeArrowheads="1"/>
          </p:cNvSpPr>
          <p:nvPr/>
        </p:nvSpPr>
        <p:spPr bwMode="auto">
          <a:xfrm>
            <a:off x="250824" y="3981360"/>
            <a:ext cx="4105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l-GR" altLang="el-GR" sz="2400" b="1" dirty="0">
                <a:latin typeface="Comic Sans MS" pitchFamily="66" charset="0"/>
              </a:rPr>
              <a:t>Έτσι, </a:t>
            </a:r>
            <a:r>
              <a:rPr lang="el-GR" altLang="el-GR" sz="2400" b="1" dirty="0">
                <a:solidFill>
                  <a:srgbClr val="FF0000"/>
                </a:solidFill>
                <a:effectLst>
                  <a:outerShdw blurRad="38100" dist="38100" dir="2700000" algn="tl">
                    <a:srgbClr val="000000"/>
                  </a:outerShdw>
                </a:effectLst>
                <a:latin typeface="Comic Sans MS" pitchFamily="66" charset="0"/>
              </a:rPr>
              <a:t>το πιο </a:t>
            </a:r>
            <a:r>
              <a:rPr lang="el-GR" altLang="el-GR" sz="2400" b="1" dirty="0" smtClean="0">
                <a:solidFill>
                  <a:srgbClr val="FF0000"/>
                </a:solidFill>
                <a:effectLst>
                  <a:outerShdw blurRad="38100" dist="38100" dir="2700000" algn="tl">
                    <a:srgbClr val="000000"/>
                  </a:outerShdw>
                </a:effectLst>
                <a:latin typeface="Comic Sans MS" pitchFamily="66" charset="0"/>
              </a:rPr>
              <a:t>βαρύ</a:t>
            </a:r>
            <a:r>
              <a:rPr lang="en-US" altLang="el-GR" sz="2400" b="1" dirty="0" smtClean="0">
                <a:solidFill>
                  <a:srgbClr val="FF0000"/>
                </a:solidFill>
                <a:effectLst>
                  <a:outerShdw blurRad="38100" dist="38100" dir="2700000" algn="tl">
                    <a:srgbClr val="000000"/>
                  </a:outerShdw>
                </a:effectLst>
                <a:latin typeface="Comic Sans MS" pitchFamily="66" charset="0"/>
              </a:rPr>
              <a:t> </a:t>
            </a:r>
            <a:r>
              <a:rPr lang="el-GR" altLang="el-GR" sz="2400" b="1" dirty="0" smtClean="0">
                <a:solidFill>
                  <a:srgbClr val="FF0000"/>
                </a:solidFill>
                <a:effectLst>
                  <a:outerShdw blurRad="38100" dist="38100" dir="2700000" algn="tl">
                    <a:srgbClr val="000000"/>
                  </a:outerShdw>
                </a:effectLst>
                <a:latin typeface="Comic Sans MS" pitchFamily="66" charset="0"/>
              </a:rPr>
              <a:t>σώμα  </a:t>
            </a:r>
            <a:r>
              <a:rPr lang="el-GR" altLang="el-GR" sz="2400" b="1" dirty="0">
                <a:solidFill>
                  <a:srgbClr val="FF0000"/>
                </a:solidFill>
                <a:effectLst>
                  <a:outerShdw blurRad="38100" dist="38100" dir="2700000" algn="tl">
                    <a:srgbClr val="000000"/>
                  </a:outerShdw>
                </a:effectLst>
                <a:latin typeface="Comic Sans MS" pitchFamily="66" charset="0"/>
              </a:rPr>
              <a:t>θα φτάσει στη Γη με μεγαλύτερη ταχύτητα.</a:t>
            </a:r>
            <a:r>
              <a:rPr lang="el-GR" altLang="el-GR" sz="2400" b="1" dirty="0">
                <a:effectLst>
                  <a:outerShdw blurRad="38100" dist="38100" dir="2700000" algn="tl">
                    <a:srgbClr val="FFFFFF"/>
                  </a:outerShdw>
                </a:effectLst>
                <a:latin typeface="Comic Sans MS" pitchFamily="66" charset="0"/>
              </a:rPr>
              <a:t> </a:t>
            </a:r>
          </a:p>
        </p:txBody>
      </p:sp>
      <p:sp>
        <p:nvSpPr>
          <p:cNvPr id="10" name="Text Box 16"/>
          <p:cNvSpPr txBox="1">
            <a:spLocks noChangeArrowheads="1"/>
          </p:cNvSpPr>
          <p:nvPr/>
        </p:nvSpPr>
        <p:spPr bwMode="auto">
          <a:xfrm>
            <a:off x="4643438" y="1557338"/>
            <a:ext cx="424904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n-US" altLang="el-GR" sz="2400" b="1" dirty="0">
                <a:solidFill>
                  <a:srgbClr val="C00000"/>
                </a:solidFill>
                <a:effectLst>
                  <a:outerShdw blurRad="38100" dist="38100" dir="2700000" algn="tl">
                    <a:srgbClr val="000000"/>
                  </a:outerShdw>
                </a:effectLst>
                <a:latin typeface="Comic Sans MS" pitchFamily="66" charset="0"/>
              </a:rPr>
              <a:t>M</a:t>
            </a:r>
            <a:r>
              <a:rPr lang="el-GR" altLang="el-GR" sz="2400" b="1" dirty="0">
                <a:solidFill>
                  <a:srgbClr val="C00000"/>
                </a:solidFill>
                <a:effectLst>
                  <a:outerShdw blurRad="38100" dist="38100" dir="2700000" algn="tl">
                    <a:srgbClr val="000000"/>
                  </a:outerShdw>
                </a:effectLst>
                <a:latin typeface="Comic Sans MS" pitchFamily="66" charset="0"/>
              </a:rPr>
              <a:t>ια σφαίρα με διπλάσιο βάρος από μια άλλη, δεν πέφτει με διπλάσια </a:t>
            </a:r>
            <a:r>
              <a:rPr lang="el-GR" altLang="el-GR" sz="2400" b="1" dirty="0" smtClean="0">
                <a:solidFill>
                  <a:srgbClr val="C00000"/>
                </a:solidFill>
                <a:effectLst>
                  <a:outerShdw blurRad="38100" dist="38100" dir="2700000" algn="tl">
                    <a:srgbClr val="000000"/>
                  </a:outerShdw>
                </a:effectLst>
                <a:latin typeface="Comic Sans MS" pitchFamily="66" charset="0"/>
              </a:rPr>
              <a:t>ταχύ-</a:t>
            </a:r>
            <a:r>
              <a:rPr lang="el-GR" altLang="el-GR" sz="2400" b="1" dirty="0" err="1" smtClean="0">
                <a:solidFill>
                  <a:srgbClr val="C00000"/>
                </a:solidFill>
                <a:effectLst>
                  <a:outerShdw blurRad="38100" dist="38100" dir="2700000" algn="tl">
                    <a:srgbClr val="000000"/>
                  </a:outerShdw>
                </a:effectLst>
                <a:latin typeface="Comic Sans MS" pitchFamily="66" charset="0"/>
              </a:rPr>
              <a:t>τητα</a:t>
            </a:r>
            <a:r>
              <a:rPr lang="el-GR" altLang="el-GR" sz="2400" b="1" dirty="0">
                <a:solidFill>
                  <a:srgbClr val="C00000"/>
                </a:solidFill>
                <a:effectLst>
                  <a:outerShdw blurRad="38100" dist="38100" dir="2700000" algn="tl">
                    <a:srgbClr val="000000"/>
                  </a:outerShdw>
                </a:effectLst>
                <a:latin typeface="Comic Sans MS" pitchFamily="66" charset="0"/>
              </a:rPr>
              <a:t>. </a:t>
            </a:r>
            <a:r>
              <a:rPr lang="el-GR" altLang="el-GR" sz="2400" b="1" dirty="0">
                <a:solidFill>
                  <a:srgbClr val="008000"/>
                </a:solidFill>
                <a:effectLst>
                  <a:outerShdw blurRad="38100" dist="38100" dir="2700000" algn="tl">
                    <a:srgbClr val="000000"/>
                  </a:outerShdw>
                </a:effectLst>
                <a:latin typeface="Comic Sans MS" pitchFamily="66" charset="0"/>
              </a:rPr>
              <a:t>Εκείνο που </a:t>
            </a:r>
            <a:r>
              <a:rPr lang="el-GR" altLang="el-GR" sz="2400" b="1" dirty="0" err="1" smtClean="0">
                <a:solidFill>
                  <a:srgbClr val="008000"/>
                </a:solidFill>
                <a:effectLst>
                  <a:outerShdw blurRad="38100" dist="38100" dir="2700000" algn="tl">
                    <a:srgbClr val="000000"/>
                  </a:outerShdw>
                </a:effectLst>
                <a:latin typeface="Comic Sans MS" pitchFamily="66" charset="0"/>
              </a:rPr>
              <a:t>καθυστε</a:t>
            </a:r>
            <a:r>
              <a:rPr lang="el-GR" altLang="el-GR" sz="2400" b="1" dirty="0">
                <a:solidFill>
                  <a:srgbClr val="008000"/>
                </a:solidFill>
                <a:effectLst>
                  <a:outerShdw blurRad="38100" dist="38100" dir="2700000" algn="tl">
                    <a:srgbClr val="000000"/>
                  </a:outerShdw>
                </a:effectLst>
                <a:latin typeface="Comic Sans MS" pitchFamily="66" charset="0"/>
              </a:rPr>
              <a:t>-</a:t>
            </a:r>
            <a:r>
              <a:rPr lang="el-GR" altLang="el-GR" sz="2400" b="1" dirty="0" err="1" smtClean="0">
                <a:solidFill>
                  <a:srgbClr val="008000"/>
                </a:solidFill>
                <a:effectLst>
                  <a:outerShdw blurRad="38100" dist="38100" dir="2700000" algn="tl">
                    <a:srgbClr val="000000"/>
                  </a:outerShdw>
                </a:effectLst>
                <a:latin typeface="Comic Sans MS" pitchFamily="66" charset="0"/>
              </a:rPr>
              <a:t>ρεί</a:t>
            </a:r>
            <a:r>
              <a:rPr lang="el-GR" altLang="el-GR" sz="2400" b="1" dirty="0" smtClean="0">
                <a:solidFill>
                  <a:srgbClr val="008000"/>
                </a:solidFill>
                <a:effectLst>
                  <a:outerShdw blurRad="38100" dist="38100" dir="2700000" algn="tl">
                    <a:srgbClr val="000000"/>
                  </a:outerShdw>
                </a:effectLst>
                <a:latin typeface="Comic Sans MS" pitchFamily="66" charset="0"/>
              </a:rPr>
              <a:t> </a:t>
            </a:r>
            <a:r>
              <a:rPr lang="el-GR" altLang="el-GR" sz="2400" b="1" dirty="0">
                <a:solidFill>
                  <a:srgbClr val="008000"/>
                </a:solidFill>
                <a:effectLst>
                  <a:outerShdw blurRad="38100" dist="38100" dir="2700000" algn="tl">
                    <a:srgbClr val="000000"/>
                  </a:outerShdw>
                </a:effectLst>
                <a:latin typeface="Comic Sans MS" pitchFamily="66" charset="0"/>
              </a:rPr>
              <a:t>τα ελαφριά σώματα είναι η παρουσία του αέρα.</a:t>
            </a:r>
          </a:p>
        </p:txBody>
      </p:sp>
      <p:sp>
        <p:nvSpPr>
          <p:cNvPr id="11" name="Text Box 18"/>
          <p:cNvSpPr txBox="1">
            <a:spLocks noChangeArrowheads="1"/>
          </p:cNvSpPr>
          <p:nvPr/>
        </p:nvSpPr>
        <p:spPr bwMode="auto">
          <a:xfrm>
            <a:off x="4643438" y="3937906"/>
            <a:ext cx="4176712" cy="230832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defRPr/>
            </a:pPr>
            <a:r>
              <a:rPr lang="el-GR" altLang="el-GR" sz="2400" b="1" dirty="0">
                <a:effectLst>
                  <a:outerShdw blurRad="38100" dist="38100" dir="2700000" algn="tl">
                    <a:srgbClr val="FFFFFF"/>
                  </a:outerShdw>
                </a:effectLst>
                <a:latin typeface="Comic Sans MS" pitchFamily="66" charset="0"/>
              </a:rPr>
              <a:t>Έτσι, ξεχνώντας τη μικρή επίδραση του αέρα, </a:t>
            </a:r>
            <a:r>
              <a:rPr lang="el-GR" altLang="el-GR" sz="2400" b="1" dirty="0">
                <a:solidFill>
                  <a:srgbClr val="FF0000"/>
                </a:solidFill>
                <a:effectLst>
                  <a:outerShdw blurRad="38100" dist="38100" dir="2700000" algn="tl">
                    <a:srgbClr val="000000"/>
                  </a:outerShdw>
                </a:effectLst>
                <a:latin typeface="Comic Sans MS" pitchFamily="66" charset="0"/>
              </a:rPr>
              <a:t>σώματα διαφορετικού </a:t>
            </a:r>
            <a:r>
              <a:rPr lang="el-GR" altLang="el-GR" sz="2400" b="1" dirty="0" smtClean="0">
                <a:solidFill>
                  <a:srgbClr val="FF0000"/>
                </a:solidFill>
                <a:effectLst>
                  <a:outerShdw blurRad="38100" dist="38100" dir="2700000" algn="tl">
                    <a:srgbClr val="000000"/>
                  </a:outerShdw>
                </a:effectLst>
                <a:latin typeface="Comic Sans MS" pitchFamily="66" charset="0"/>
              </a:rPr>
              <a:t>βάρους, </a:t>
            </a:r>
            <a:r>
              <a:rPr lang="el-GR" altLang="el-GR" sz="2400" b="1" dirty="0">
                <a:solidFill>
                  <a:srgbClr val="FF0000"/>
                </a:solidFill>
                <a:effectLst>
                  <a:outerShdw blurRad="38100" dist="38100" dir="2700000" algn="tl">
                    <a:srgbClr val="000000"/>
                  </a:outerShdw>
                </a:effectLst>
                <a:latin typeface="Comic Sans MS" pitchFamily="66" charset="0"/>
              </a:rPr>
              <a:t>όταν ξεκινούν την ίδια </a:t>
            </a:r>
            <a:r>
              <a:rPr lang="el-GR" altLang="el-GR" sz="2400" b="1" dirty="0" smtClean="0">
                <a:solidFill>
                  <a:srgbClr val="FF0000"/>
                </a:solidFill>
                <a:effectLst>
                  <a:outerShdw blurRad="38100" dist="38100" dir="2700000" algn="tl">
                    <a:srgbClr val="000000"/>
                  </a:outerShdw>
                </a:effectLst>
                <a:latin typeface="Comic Sans MS" pitchFamily="66" charset="0"/>
              </a:rPr>
              <a:t>στιγμή</a:t>
            </a:r>
            <a:r>
              <a:rPr lang="en-US" altLang="el-GR" sz="2400" b="1" dirty="0" smtClean="0">
                <a:solidFill>
                  <a:srgbClr val="FF0000"/>
                </a:solidFill>
                <a:effectLst>
                  <a:outerShdw blurRad="38100" dist="38100" dir="2700000" algn="tl">
                    <a:srgbClr val="000000"/>
                  </a:outerShdw>
                </a:effectLst>
                <a:latin typeface="Comic Sans MS" pitchFamily="66" charset="0"/>
              </a:rPr>
              <a:t>, </a:t>
            </a:r>
            <a:r>
              <a:rPr lang="el-GR" altLang="el-GR" sz="2400" b="1" dirty="0" smtClean="0">
                <a:solidFill>
                  <a:srgbClr val="FF0000"/>
                </a:solidFill>
                <a:effectLst>
                  <a:outerShdw blurRad="38100" dist="38100" dir="2700000" algn="tl">
                    <a:srgbClr val="000000"/>
                  </a:outerShdw>
                </a:effectLst>
                <a:latin typeface="Comic Sans MS" pitchFamily="66" charset="0"/>
              </a:rPr>
              <a:t>από την ίδια θέση, </a:t>
            </a:r>
            <a:r>
              <a:rPr lang="el-GR" altLang="el-GR" sz="2400" b="1" dirty="0">
                <a:solidFill>
                  <a:srgbClr val="FF0000"/>
                </a:solidFill>
                <a:effectLst>
                  <a:outerShdw blurRad="38100" dist="38100" dir="2700000" algn="tl">
                    <a:srgbClr val="000000"/>
                  </a:outerShdw>
                </a:effectLst>
                <a:latin typeface="Comic Sans MS" pitchFamily="66" charset="0"/>
              </a:rPr>
              <a:t>φτάνουν ταυτόχρονα στο έδαφος. </a:t>
            </a:r>
          </a:p>
        </p:txBody>
      </p:sp>
    </p:spTree>
    <p:extLst>
      <p:ext uri="{BB962C8B-B14F-4D97-AF65-F5344CB8AC3E}">
        <p14:creationId xmlns:p14="http://schemas.microsoft.com/office/powerpoint/2010/main" val="332654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500"/>
                            </p:stCondLst>
                            <p:childTnLst>
                              <p:par>
                                <p:cTn id="23" presetID="9"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5</a:t>
            </a:fld>
            <a:endParaRPr lang="el-GR"/>
          </a:p>
        </p:txBody>
      </p:sp>
      <p:sp>
        <p:nvSpPr>
          <p:cNvPr id="4" name="TextBox 3"/>
          <p:cNvSpPr txBox="1"/>
          <p:nvPr/>
        </p:nvSpPr>
        <p:spPr>
          <a:xfrm>
            <a:off x="395536" y="317847"/>
            <a:ext cx="8424936" cy="461665"/>
          </a:xfrm>
          <a:prstGeom prst="rect">
            <a:avLst/>
          </a:prstGeom>
          <a:noFill/>
        </p:spPr>
        <p:txBody>
          <a:bodyPr wrap="square" rtlCol="0">
            <a:spAutoFit/>
          </a:bodyPr>
          <a:lstStyle/>
          <a:p>
            <a:r>
              <a:rPr lang="el-GR" sz="2400" b="1" dirty="0" smtClean="0">
                <a:solidFill>
                  <a:srgbClr val="A50021"/>
                </a:solidFill>
                <a:effectLst>
                  <a:outerShdw blurRad="38100" dist="38100" dir="2700000" algn="tl">
                    <a:srgbClr val="000000">
                      <a:alpha val="43137"/>
                    </a:srgbClr>
                  </a:outerShdw>
                </a:effectLst>
                <a:latin typeface="Comic Sans MS" panose="030F0702030302020204" pitchFamily="66" charset="0"/>
              </a:rPr>
              <a:t>Πώς όμως ο Γαλιλαίος κατέληξε σ’ αυτό το συμπέρασμα</a:t>
            </a:r>
            <a:r>
              <a:rPr lang="en-US" sz="2400" b="1" dirty="0" smtClean="0">
                <a:solidFill>
                  <a:srgbClr val="A50021"/>
                </a:solidFill>
                <a:effectLst>
                  <a:outerShdw blurRad="38100" dist="38100" dir="2700000" algn="tl">
                    <a:srgbClr val="000000">
                      <a:alpha val="43137"/>
                    </a:srgbClr>
                  </a:outerShdw>
                </a:effectLst>
                <a:latin typeface="Comic Sans MS" panose="030F0702030302020204" pitchFamily="66" charset="0"/>
              </a:rPr>
              <a:t>;</a:t>
            </a:r>
            <a:endParaRPr lang="el-GR" sz="2400" b="1" dirty="0">
              <a:solidFill>
                <a:srgbClr val="A50021"/>
              </a:solidFill>
              <a:effectLst>
                <a:outerShdw blurRad="38100" dist="38100" dir="2700000" algn="tl">
                  <a:srgbClr val="000000">
                    <a:alpha val="43137"/>
                  </a:srgbClr>
                </a:outerShdw>
              </a:effectLst>
              <a:latin typeface="Comic Sans MS" panose="030F0702030302020204" pitchFamily="66" charset="0"/>
            </a:endParaRPr>
          </a:p>
        </p:txBody>
      </p:sp>
      <p:sp>
        <p:nvSpPr>
          <p:cNvPr id="5" name="Ορθογώνιο 4"/>
          <p:cNvSpPr/>
          <p:nvPr/>
        </p:nvSpPr>
        <p:spPr>
          <a:xfrm>
            <a:off x="443880" y="783077"/>
            <a:ext cx="8088560" cy="1631216"/>
          </a:xfrm>
          <a:prstGeom prst="rect">
            <a:avLst/>
          </a:prstGeom>
        </p:spPr>
        <p:txBody>
          <a:bodyPr wrap="square">
            <a:spAutoFit/>
          </a:bodyPr>
          <a:lstStyle/>
          <a:p>
            <a:pPr algn="just"/>
            <a:r>
              <a:rPr lang="el-GR" sz="2000" b="1" dirty="0">
                <a:latin typeface="Comic Sans MS" panose="030F0702030302020204" pitchFamily="66" charset="0"/>
              </a:rPr>
              <a:t>Ο</a:t>
            </a:r>
            <a:r>
              <a:rPr lang="el-GR" sz="2000" b="1" dirty="0" smtClean="0">
                <a:latin typeface="Comic Sans MS" panose="030F0702030302020204" pitchFamily="66" charset="0"/>
              </a:rPr>
              <a:t> </a:t>
            </a:r>
            <a:r>
              <a:rPr lang="el-GR" sz="2000" b="1" dirty="0">
                <a:latin typeface="Comic Sans MS" panose="030F0702030302020204" pitchFamily="66" charset="0"/>
                <a:hlinkClick r:id="rId2"/>
              </a:rPr>
              <a:t>Γαλιλαίος χρησιμοποίησε ένα κεκλιμένο επίπεδο </a:t>
            </a:r>
            <a:r>
              <a:rPr lang="el-GR" sz="2000" b="1" dirty="0">
                <a:latin typeface="Comic Sans MS" panose="030F0702030302020204" pitchFamily="66" charset="0"/>
              </a:rPr>
              <a:t>στο οποίο άφηνε να κυλήσει μια μικρή μεταλλική σφαίρα. Τα αποτελέσματα </a:t>
            </a:r>
            <a:r>
              <a:rPr lang="el-GR" sz="2000" b="1" dirty="0" smtClean="0">
                <a:latin typeface="Comic Sans MS" panose="030F0702030302020204" pitchFamily="66" charset="0"/>
              </a:rPr>
              <a:t>των </a:t>
            </a:r>
            <a:r>
              <a:rPr lang="el-GR" sz="2000" b="1" dirty="0">
                <a:latin typeface="Comic Sans MS" panose="030F0702030302020204" pitchFamily="66" charset="0"/>
              </a:rPr>
              <a:t>πειραμάτων </a:t>
            </a:r>
            <a:r>
              <a:rPr lang="el-GR" sz="2000" b="1" dirty="0" smtClean="0">
                <a:latin typeface="Comic Sans MS" panose="030F0702030302020204" pitchFamily="66" charset="0"/>
              </a:rPr>
              <a:t>που κατέγραφε δείχνουν </a:t>
            </a:r>
            <a:r>
              <a:rPr lang="el-GR" sz="2000" b="1" dirty="0">
                <a:latin typeface="Comic Sans MS" panose="030F0702030302020204" pitchFamily="66" charset="0"/>
              </a:rPr>
              <a:t>ότι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το διάστημα </a:t>
            </a:r>
            <a:r>
              <a:rPr lang="el-GR" sz="2000" b="1" dirty="0">
                <a:latin typeface="Comic Sans MS" panose="030F0702030302020204" pitchFamily="66" charset="0"/>
              </a:rPr>
              <a:t>που διανύει η σφαίρα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ανάλογο του τετραγώνου του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3"/>
              </a:rPr>
              <a:t>χρόνου</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περάσει από τη στιγμή που αφήνεται να κυλήσει.</a:t>
            </a:r>
            <a:r>
              <a:rPr lang="el-GR" dirty="0"/>
              <a:t> </a:t>
            </a:r>
          </a:p>
        </p:txBody>
      </p:sp>
      <p:pic>
        <p:nvPicPr>
          <p:cNvPr id="6" name="Picture 2" descr="C:\Users\Merkouris\Desktop\c9_9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189" y="4797152"/>
            <a:ext cx="4424579" cy="1386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Ομάδα 7"/>
          <p:cNvGrpSpPr/>
          <p:nvPr/>
        </p:nvGrpSpPr>
        <p:grpSpPr>
          <a:xfrm>
            <a:off x="448207" y="2463750"/>
            <a:ext cx="5619763" cy="3483789"/>
            <a:chOff x="448207" y="2463750"/>
            <a:chExt cx="5619763" cy="3483789"/>
          </a:xfrm>
        </p:grpSpPr>
        <p:pic>
          <p:nvPicPr>
            <p:cNvPr id="1026" name="Picture 2" descr="C:\Users\Merkouris\Desktop\8855_3082_0624-010_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02" y="2463750"/>
              <a:ext cx="2677914" cy="2677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Merkouris\Desktop\8514_3112_2286-011_9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0557" y="2463750"/>
              <a:ext cx="2157413"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8207" y="5301208"/>
              <a:ext cx="3331705" cy="646331"/>
            </a:xfrm>
            <a:prstGeom prst="rect">
              <a:avLst/>
            </a:prstGeom>
            <a:noFill/>
          </p:spPr>
          <p:txBody>
            <a:bodyPr wrap="square" rtlCol="0">
              <a:spAutoFit/>
            </a:bodyPr>
            <a:lstStyle/>
            <a:p>
              <a:pPr algn="just"/>
              <a:r>
                <a:rPr lang="el-GR" dirty="0" smtClean="0"/>
                <a:t>Κεκλιμένο επίπεδο από το </a:t>
              </a:r>
              <a:r>
                <a:rPr lang="el-GR" dirty="0" smtClean="0">
                  <a:hlinkClick r:id="rId7"/>
                </a:rPr>
                <a:t>Μουσείο </a:t>
              </a:r>
              <a:r>
                <a:rPr lang="en-US" dirty="0" smtClean="0">
                  <a:hlinkClick r:id="rId7"/>
                </a:rPr>
                <a:t>Galileo </a:t>
              </a:r>
              <a:r>
                <a:rPr lang="el-GR" dirty="0" smtClean="0"/>
                <a:t>στη Φλωρεντία.</a:t>
              </a:r>
              <a:endParaRPr lang="el-GR" dirty="0"/>
            </a:p>
          </p:txBody>
        </p:sp>
      </p:grpSp>
    </p:spTree>
    <p:extLst>
      <p:ext uri="{BB962C8B-B14F-4D97-AF65-F5344CB8AC3E}">
        <p14:creationId xmlns:p14="http://schemas.microsoft.com/office/powerpoint/2010/main" val="363359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par>
                          <p:cTn id="14" fill="hold">
                            <p:stCondLst>
                              <p:cond delay="1000"/>
                            </p:stCondLst>
                            <p:childTnLst>
                              <p:par>
                                <p:cTn id="15" presetID="9" presetClass="entr" presetSubtype="0"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1000"/>
                                        <p:tgtEl>
                                          <p:spTgt spid="8"/>
                                        </p:tgtEl>
                                      </p:cBhvr>
                                    </p:animEffect>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6</a:t>
            </a:fld>
            <a:endParaRPr lang="el-GR" dirty="0"/>
          </a:p>
        </p:txBody>
      </p:sp>
      <p:grpSp>
        <p:nvGrpSpPr>
          <p:cNvPr id="24" name="Ομάδα 23"/>
          <p:cNvGrpSpPr/>
          <p:nvPr/>
        </p:nvGrpSpPr>
        <p:grpSpPr>
          <a:xfrm>
            <a:off x="1832273" y="78921"/>
            <a:ext cx="5548039" cy="1047750"/>
            <a:chOff x="1832273" y="78921"/>
            <a:chExt cx="5548039" cy="1047750"/>
          </a:xfrm>
        </p:grpSpPr>
        <p:sp>
          <p:nvSpPr>
            <p:cNvPr id="4" name="Rectangle 4"/>
            <p:cNvSpPr txBox="1">
              <a:spLocks noChangeArrowheads="1"/>
            </p:cNvSpPr>
            <p:nvPr/>
          </p:nvSpPr>
          <p:spPr>
            <a:xfrm>
              <a:off x="2483768" y="141523"/>
              <a:ext cx="4896544" cy="9851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800" b="1" dirty="0" smtClean="0">
                  <a:solidFill>
                    <a:srgbClr val="A50021"/>
                  </a:solidFill>
                  <a:effectLst>
                    <a:outerShdw blurRad="38100" dist="38100" dir="2700000" algn="tl">
                      <a:srgbClr val="000000"/>
                    </a:outerShdw>
                  </a:effectLst>
                  <a:latin typeface="Comic Sans MS" pitchFamily="66" charset="0"/>
                </a:rPr>
                <a:t>Το πείραμα του Γαλιλαίου με το κεκλιμένο επίπεδο</a:t>
              </a:r>
              <a:endParaRPr lang="el-GR" altLang="el-GR" sz="2800" b="1" dirty="0">
                <a:solidFill>
                  <a:srgbClr val="A50021"/>
                </a:solidFill>
                <a:effectLst>
                  <a:outerShdw blurRad="38100" dist="38100" dir="2700000" algn="tl">
                    <a:srgbClr val="000000"/>
                  </a:outerShdw>
                </a:effectLst>
                <a:latin typeface="Comic Sans MS" pitchFamily="66" charset="0"/>
              </a:endParaRPr>
            </a:p>
          </p:txBody>
        </p:sp>
        <p:pic>
          <p:nvPicPr>
            <p:cNvPr id="5" name="Picture 5" descr="200px-%CE%93%CE%B1%CE%BB%CE%B9%CE%BB%CE%B1%CE%AF%CE%BF%CF%8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32273" y="78921"/>
              <a:ext cx="857250" cy="1047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 name="Text Box 9"/>
          <p:cNvSpPr txBox="1">
            <a:spLocks noChangeArrowheads="1"/>
          </p:cNvSpPr>
          <p:nvPr/>
        </p:nvSpPr>
        <p:spPr bwMode="auto">
          <a:xfrm>
            <a:off x="297684" y="4263479"/>
            <a:ext cx="8496300" cy="923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a:spcBef>
                <a:spcPct val="50000"/>
              </a:spcBef>
            </a:pPr>
            <a:r>
              <a:rPr lang="el-GR" altLang="el-GR" b="1" dirty="0" smtClean="0">
                <a:solidFill>
                  <a:srgbClr val="0000FF"/>
                </a:solidFill>
                <a:effectLst>
                  <a:outerShdw blurRad="38100" dist="38100" dir="2700000" algn="tl">
                    <a:srgbClr val="000000">
                      <a:alpha val="43137"/>
                    </a:srgbClr>
                  </a:outerShdw>
                </a:effectLst>
                <a:latin typeface="Comic Sans MS" pitchFamily="66" charset="0"/>
              </a:rPr>
              <a:t>Η </a:t>
            </a:r>
            <a:r>
              <a:rPr lang="el-GR" altLang="el-GR" b="1" dirty="0">
                <a:solidFill>
                  <a:srgbClr val="FF0000"/>
                </a:solidFill>
                <a:effectLst>
                  <a:outerShdw blurRad="38100" dist="38100" dir="2700000" algn="tl">
                    <a:srgbClr val="000000">
                      <a:alpha val="43137"/>
                    </a:srgbClr>
                  </a:outerShdw>
                </a:effectLst>
                <a:latin typeface="Comic Sans MS" pitchFamily="66" charset="0"/>
              </a:rPr>
              <a:t>κίνηση </a:t>
            </a:r>
            <a:r>
              <a:rPr lang="el-GR" altLang="el-GR" b="1" dirty="0">
                <a:solidFill>
                  <a:srgbClr val="0000FF"/>
                </a:solidFill>
                <a:effectLst>
                  <a:outerShdw blurRad="38100" dist="38100" dir="2700000" algn="tl">
                    <a:srgbClr val="000000">
                      <a:alpha val="43137"/>
                    </a:srgbClr>
                  </a:outerShdw>
                </a:effectLst>
                <a:latin typeface="Comic Sans MS" pitchFamily="66" charset="0"/>
              </a:rPr>
              <a:t>της</a:t>
            </a:r>
            <a:r>
              <a:rPr lang="el-GR" altLang="el-GR" b="1" dirty="0">
                <a:solidFill>
                  <a:srgbClr val="FF0000"/>
                </a:solidFill>
                <a:effectLst>
                  <a:outerShdw blurRad="38100" dist="38100" dir="2700000" algn="tl">
                    <a:srgbClr val="000000">
                      <a:alpha val="43137"/>
                    </a:srgbClr>
                  </a:outerShdw>
                </a:effectLst>
                <a:latin typeface="Comic Sans MS" pitchFamily="66" charset="0"/>
              </a:rPr>
              <a:t> σφαίρας στο εντελώς λείο οριζόντιο επίπεδο</a:t>
            </a:r>
            <a:r>
              <a:rPr lang="el-GR" altLang="el-GR" b="1" dirty="0">
                <a:solidFill>
                  <a:srgbClr val="0000FF"/>
                </a:solidFill>
                <a:effectLst>
                  <a:outerShdw blurRad="38100" dist="38100" dir="2700000" algn="tl">
                    <a:srgbClr val="000000">
                      <a:alpha val="43137"/>
                    </a:srgbClr>
                  </a:outerShdw>
                </a:effectLst>
                <a:latin typeface="Comic Sans MS" pitchFamily="66" charset="0"/>
              </a:rPr>
              <a:t> θα έπρεπε να είναι </a:t>
            </a:r>
            <a:r>
              <a:rPr lang="el-GR" altLang="el-GR" b="1" dirty="0">
                <a:solidFill>
                  <a:srgbClr val="FF0000"/>
                </a:solidFill>
                <a:effectLst>
                  <a:outerShdw blurRad="38100" dist="38100" dir="2700000" algn="tl">
                    <a:srgbClr val="000000">
                      <a:alpha val="43137"/>
                    </a:srgbClr>
                  </a:outerShdw>
                </a:effectLst>
                <a:latin typeface="Comic Sans MS" pitchFamily="66" charset="0"/>
              </a:rPr>
              <a:t>διαρκής</a:t>
            </a:r>
            <a:r>
              <a:rPr lang="el-GR" altLang="el-GR" b="1" dirty="0">
                <a:solidFill>
                  <a:srgbClr val="0000FF"/>
                </a:solidFill>
                <a:effectLst>
                  <a:outerShdw blurRad="38100" dist="38100" dir="2700000" algn="tl">
                    <a:srgbClr val="000000">
                      <a:alpha val="43137"/>
                    </a:srgbClr>
                  </a:outerShdw>
                </a:effectLst>
                <a:latin typeface="Comic Sans MS" pitchFamily="66" charset="0"/>
              </a:rPr>
              <a:t> και φυσικά </a:t>
            </a:r>
            <a:r>
              <a:rPr lang="el-GR" altLang="el-GR" b="1" dirty="0">
                <a:solidFill>
                  <a:srgbClr val="FF0000"/>
                </a:solidFill>
                <a:effectLst>
                  <a:outerShdw blurRad="38100" dist="38100" dir="2700000" algn="tl">
                    <a:srgbClr val="000000">
                      <a:alpha val="43137"/>
                    </a:srgbClr>
                  </a:outerShdw>
                </a:effectLst>
                <a:latin typeface="Comic Sans MS" pitchFamily="66" charset="0"/>
              </a:rPr>
              <a:t>ομαλή</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αν</a:t>
            </a:r>
            <a:r>
              <a:rPr lang="el-GR" altLang="el-GR" b="1" dirty="0">
                <a:solidFill>
                  <a:srgbClr val="0000FF"/>
                </a:solidFill>
                <a:effectLst>
                  <a:outerShdw blurRad="38100" dist="38100" dir="2700000" algn="tl">
                    <a:srgbClr val="000000">
                      <a:alpha val="43137"/>
                    </a:srgbClr>
                  </a:outerShdw>
                </a:effectLst>
                <a:latin typeface="Comic Sans MS" pitchFamily="66" charset="0"/>
              </a:rPr>
              <a:t> στη σφαίρα </a:t>
            </a:r>
            <a:r>
              <a:rPr lang="el-GR" altLang="el-GR" b="1" dirty="0">
                <a:solidFill>
                  <a:srgbClr val="FF0000"/>
                </a:solidFill>
                <a:effectLst>
                  <a:outerShdw blurRad="38100" dist="38100" dir="2700000" algn="tl">
                    <a:srgbClr val="000000">
                      <a:alpha val="43137"/>
                    </a:srgbClr>
                  </a:outerShdw>
                </a:effectLst>
                <a:latin typeface="Comic Sans MS" pitchFamily="66" charset="0"/>
              </a:rPr>
              <a:t>δεν</a:t>
            </a:r>
            <a:r>
              <a:rPr lang="el-GR" altLang="el-GR" b="1" dirty="0">
                <a:solidFill>
                  <a:srgbClr val="0000FF"/>
                </a:solidFill>
                <a:effectLst>
                  <a:outerShdw blurRad="38100" dist="38100" dir="2700000" algn="tl">
                    <a:srgbClr val="000000">
                      <a:alpha val="43137"/>
                    </a:srgbClr>
                  </a:outerShdw>
                </a:effectLst>
                <a:latin typeface="Comic Sans MS" pitchFamily="66" charset="0"/>
              </a:rPr>
              <a:t> εφαρμοζόταν κάποια συνισταμένη δύναμη που θα </a:t>
            </a:r>
            <a:r>
              <a:rPr lang="el-GR" altLang="el-GR" b="1" dirty="0">
                <a:solidFill>
                  <a:srgbClr val="FF0000"/>
                </a:solidFill>
                <a:effectLst>
                  <a:outerShdw blurRad="38100" dist="38100" dir="2700000" algn="tl">
                    <a:srgbClr val="000000">
                      <a:alpha val="43137"/>
                    </a:srgbClr>
                  </a:outerShdw>
                </a:effectLst>
                <a:latin typeface="Comic Sans MS" pitchFamily="66" charset="0"/>
              </a:rPr>
              <a:t>άλλαζε την κινητική της κατάσταση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p>
        </p:txBody>
      </p:sp>
      <p:graphicFrame>
        <p:nvGraphicFramePr>
          <p:cNvPr id="7" name="Object 11"/>
          <p:cNvGraphicFramePr>
            <a:graphicFrameLocks noChangeAspect="1"/>
          </p:cNvGraphicFramePr>
          <p:nvPr>
            <p:extLst>
              <p:ext uri="{D42A27DB-BD31-4B8C-83A1-F6EECF244321}">
                <p14:modId xmlns:p14="http://schemas.microsoft.com/office/powerpoint/2010/main" val="1486899595"/>
              </p:ext>
            </p:extLst>
          </p:nvPr>
        </p:nvGraphicFramePr>
        <p:xfrm>
          <a:off x="352248" y="1396596"/>
          <a:ext cx="4896544" cy="2721517"/>
        </p:xfrm>
        <a:graphic>
          <a:graphicData uri="http://schemas.openxmlformats.org/presentationml/2006/ole">
            <mc:AlternateContent xmlns:mc="http://schemas.openxmlformats.org/markup-compatibility/2006">
              <mc:Choice xmlns:v="urn:schemas-microsoft-com:vml" Requires="v">
                <p:oleObj spid="_x0000_s2285" name="Φωτογραφία του Photo Editor" r:id="rId5" imgW="8314286" imgH="4619048" progId="MSPhotoEd.3">
                  <p:embed/>
                </p:oleObj>
              </mc:Choice>
              <mc:Fallback>
                <p:oleObj name="Φωτογραφία του Photo Editor" r:id="rId5" imgW="8314286" imgH="4619048" progId="MSPhotoEd.3">
                  <p:embed/>
                  <p:pic>
                    <p:nvPicPr>
                      <p:cNvPr id="0" name=""/>
                      <p:cNvPicPr>
                        <a:picLocks noGrp="1" noChangeAspect="1" noChangeArrowheads="1"/>
                      </p:cNvPicPr>
                      <p:nvPr/>
                    </p:nvPicPr>
                    <p:blipFill>
                      <a:blip r:embed="rId6">
                        <a:lum bright="-12000" contrast="36000"/>
                        <a:extLst>
                          <a:ext uri="{28A0092B-C50C-407E-A947-70E740481C1C}">
                            <a14:useLocalDpi xmlns:a14="http://schemas.microsoft.com/office/drawing/2010/main" val="0"/>
                          </a:ext>
                        </a:extLst>
                      </a:blip>
                      <a:srcRect/>
                      <a:stretch>
                        <a:fillRect/>
                      </a:stretch>
                    </p:blipFill>
                    <p:spPr bwMode="auto">
                      <a:xfrm>
                        <a:off x="352248" y="1396596"/>
                        <a:ext cx="4896544" cy="2721517"/>
                      </a:xfrm>
                      <a:prstGeom prst="rect">
                        <a:avLst/>
                      </a:prstGeom>
                      <a:noFill/>
                      <a:ln>
                        <a:noFill/>
                      </a:ln>
                      <a:effectLst/>
                    </p:spPr>
                  </p:pic>
                </p:oleObj>
              </mc:Fallback>
            </mc:AlternateContent>
          </a:graphicData>
        </a:graphic>
      </p:graphicFrame>
      <p:grpSp>
        <p:nvGrpSpPr>
          <p:cNvPr id="26" name="Ομάδα 25"/>
          <p:cNvGrpSpPr/>
          <p:nvPr/>
        </p:nvGrpSpPr>
        <p:grpSpPr>
          <a:xfrm>
            <a:off x="416520" y="1340768"/>
            <a:ext cx="4011464" cy="1152128"/>
            <a:chOff x="416520" y="1340768"/>
            <a:chExt cx="4011464" cy="1152128"/>
          </a:xfrm>
        </p:grpSpPr>
        <p:sp>
          <p:nvSpPr>
            <p:cNvPr id="8" name="TextBox 7"/>
            <p:cNvSpPr txBox="1"/>
            <p:nvPr/>
          </p:nvSpPr>
          <p:spPr>
            <a:xfrm>
              <a:off x="416520" y="1340768"/>
              <a:ext cx="2091656" cy="523220"/>
            </a:xfrm>
            <a:prstGeom prst="rect">
              <a:avLst/>
            </a:prstGeom>
            <a:noFill/>
          </p:spPr>
          <p:txBody>
            <a:bodyPr wrap="square" rtlCol="0">
              <a:spAutoFit/>
            </a:bodyPr>
            <a:lstStyle/>
            <a:p>
              <a:pPr algn="just"/>
              <a:r>
                <a:rPr lang="el-GR" sz="1400" dirty="0" smtClean="0">
                  <a:latin typeface="Comic Sans MS" panose="030F0702030302020204" pitchFamily="66" charset="0"/>
                </a:rPr>
                <a:t>(σχεδόν) τελικές θέσεις για διαφορετική κλίση</a:t>
              </a:r>
              <a:endParaRPr lang="el-GR" sz="1400" dirty="0">
                <a:latin typeface="Comic Sans MS" panose="030F0702030302020204" pitchFamily="66" charset="0"/>
              </a:endParaRPr>
            </a:p>
          </p:txBody>
        </p:sp>
        <p:grpSp>
          <p:nvGrpSpPr>
            <p:cNvPr id="25" name="Ομάδα 24"/>
            <p:cNvGrpSpPr/>
            <p:nvPr/>
          </p:nvGrpSpPr>
          <p:grpSpPr>
            <a:xfrm>
              <a:off x="1403648" y="1863988"/>
              <a:ext cx="3024336" cy="628908"/>
              <a:chOff x="1403648" y="1863988"/>
              <a:chExt cx="3024336" cy="628908"/>
            </a:xfrm>
          </p:grpSpPr>
          <p:cxnSp>
            <p:nvCxnSpPr>
              <p:cNvPr id="10" name="Ευθύγραμμο βέλος σύνδεσης 9"/>
              <p:cNvCxnSpPr/>
              <p:nvPr/>
            </p:nvCxnSpPr>
            <p:spPr>
              <a:xfrm>
                <a:off x="1403648" y="1863988"/>
                <a:ext cx="1440160"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403648" y="1863988"/>
                <a:ext cx="2376264"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1462348" y="1863988"/>
                <a:ext cx="2965636"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Ορθογώνιο 20"/>
          <p:cNvSpPr/>
          <p:nvPr/>
        </p:nvSpPr>
        <p:spPr>
          <a:xfrm>
            <a:off x="5337922" y="1484784"/>
            <a:ext cx="3456062" cy="2446824"/>
          </a:xfrm>
          <a:prstGeom prst="rect">
            <a:avLst/>
          </a:prstGeom>
        </p:spPr>
        <p:txBody>
          <a:bodyPr wrap="square">
            <a:spAutoFit/>
          </a:bodyPr>
          <a:lstStyle/>
          <a:p>
            <a:pPr algn="just">
              <a:spcBef>
                <a:spcPct val="50000"/>
              </a:spcBef>
            </a:pPr>
            <a:r>
              <a:rPr lang="el-GR" altLang="el-GR" b="1" dirty="0">
                <a:effectLst>
                  <a:outerShdw blurRad="38100" dist="38100" dir="2700000" algn="tl">
                    <a:srgbClr val="FFFFFF"/>
                  </a:outerShdw>
                </a:effectLst>
                <a:latin typeface="Comic Sans MS" pitchFamily="66" charset="0"/>
              </a:rPr>
              <a:t>Αφήνοντας τη σφαίρα να κυλίσει από το ίδιο σημείο, θ’ ανέβει στο άλλο επίπεδο </a:t>
            </a:r>
            <a:r>
              <a:rPr lang="el-GR" altLang="el-GR" b="1" dirty="0" smtClean="0">
                <a:effectLst>
                  <a:outerShdw blurRad="38100" dist="38100" dir="2700000" algn="tl">
                    <a:srgbClr val="FFFFFF"/>
                  </a:outerShdw>
                </a:effectLst>
                <a:latin typeface="Comic Sans MS" pitchFamily="66" charset="0"/>
              </a:rPr>
              <a:t>φτάνοντας, πάντοτε, σχεδόν </a:t>
            </a:r>
            <a:r>
              <a:rPr lang="el-GR" altLang="el-GR" b="1" dirty="0">
                <a:effectLst>
                  <a:outerShdw blurRad="38100" dist="38100" dir="2700000" algn="tl">
                    <a:srgbClr val="FFFFFF"/>
                  </a:outerShdw>
                </a:effectLst>
                <a:latin typeface="Comic Sans MS" pitchFamily="66" charset="0"/>
              </a:rPr>
              <a:t>στο αρχικό ύψος</a:t>
            </a:r>
            <a:r>
              <a:rPr lang="el-GR" altLang="el-GR" b="1" dirty="0" smtClean="0">
                <a:effectLst>
                  <a:outerShdw blurRad="38100" dist="38100" dir="2700000" algn="tl">
                    <a:srgbClr val="FFFFFF"/>
                  </a:outerShdw>
                </a:effectLst>
                <a:latin typeface="Comic Sans MS" pitchFamily="66" charset="0"/>
              </a:rPr>
              <a:t>.</a:t>
            </a:r>
          </a:p>
          <a:p>
            <a:pPr algn="just">
              <a:spcBef>
                <a:spcPct val="50000"/>
              </a:spcBef>
            </a:pPr>
            <a:r>
              <a:rPr lang="el-GR" altLang="el-GR" b="1" dirty="0">
                <a:solidFill>
                  <a:srgbClr val="006600"/>
                </a:solidFill>
                <a:latin typeface="Comic Sans MS" pitchFamily="66" charset="0"/>
              </a:rPr>
              <a:t>Όσο πιο λείο είναι το επίπεδο, τόσο η σφαίρα θα πλησιάζει το αρχικό ύψος</a:t>
            </a:r>
            <a:r>
              <a:rPr lang="el-GR" altLang="el-GR" b="1" dirty="0" smtClean="0">
                <a:solidFill>
                  <a:srgbClr val="006600"/>
                </a:solidFill>
                <a:latin typeface="Comic Sans MS" pitchFamily="66" charset="0"/>
              </a:rPr>
              <a:t>.</a:t>
            </a:r>
          </a:p>
        </p:txBody>
      </p:sp>
      <p:sp>
        <p:nvSpPr>
          <p:cNvPr id="23" name="TextBox 22"/>
          <p:cNvSpPr txBox="1"/>
          <p:nvPr/>
        </p:nvSpPr>
        <p:spPr>
          <a:xfrm>
            <a:off x="4013144" y="2996952"/>
            <a:ext cx="1116124" cy="523220"/>
          </a:xfrm>
          <a:prstGeom prst="rect">
            <a:avLst/>
          </a:prstGeom>
          <a:noFill/>
        </p:spPr>
        <p:txBody>
          <a:bodyPr wrap="square" rtlCol="0">
            <a:spAutoFit/>
          </a:bodyPr>
          <a:lstStyle/>
          <a:p>
            <a:r>
              <a:rPr lang="el-GR" sz="1400" dirty="0" smtClean="0">
                <a:latin typeface="Comic Sans MS" panose="030F0702030302020204" pitchFamily="66" charset="0"/>
              </a:rPr>
              <a:t>πού θα σταματήσει</a:t>
            </a:r>
            <a:r>
              <a:rPr lang="en-US" sz="1400" dirty="0" smtClean="0">
                <a:latin typeface="Comic Sans MS" panose="030F0702030302020204" pitchFamily="66" charset="0"/>
              </a:rPr>
              <a:t>;</a:t>
            </a:r>
            <a:endParaRPr lang="el-GR" sz="1400" dirty="0">
              <a:latin typeface="Comic Sans MS" panose="030F0702030302020204" pitchFamily="66" charset="0"/>
            </a:endParaRPr>
          </a:p>
        </p:txBody>
      </p:sp>
    </p:spTree>
    <p:extLst>
      <p:ext uri="{BB962C8B-B14F-4D97-AF65-F5344CB8AC3E}">
        <p14:creationId xmlns:p14="http://schemas.microsoft.com/office/powerpoint/2010/main" val="22913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childTnLst>
                          </p:cTn>
                        </p:par>
                        <p:par>
                          <p:cTn id="14" fill="hold">
                            <p:stCondLst>
                              <p:cond delay="1000"/>
                            </p:stCondLst>
                            <p:childTnLst>
                              <p:par>
                                <p:cTn id="15" presetID="9" presetClass="entr" presetSubtype="0" fill="hold" nodeType="after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dissolve">
                                      <p:cBhvr>
                                        <p:cTn id="17" dur="1500"/>
                                        <p:tgtEl>
                                          <p:spTgt spid="21">
                                            <p:txEl>
                                              <p:pRg st="0" end="0"/>
                                            </p:txEl>
                                          </p:spTgt>
                                        </p:tgtEl>
                                      </p:cBhvr>
                                    </p:animEffect>
                                  </p:childTnLst>
                                </p:cTn>
                              </p:par>
                            </p:childTnLst>
                          </p:cTn>
                        </p:par>
                        <p:par>
                          <p:cTn id="18" fill="hold">
                            <p:stCondLst>
                              <p:cond delay="3500"/>
                            </p:stCondLst>
                            <p:childTnLst>
                              <p:par>
                                <p:cTn id="19" presetID="9"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1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dissolve">
                                      <p:cBhvr>
                                        <p:cTn id="26" dur="15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1500"/>
                                        <p:tgtEl>
                                          <p:spTgt spid="6"/>
                                        </p:tgtEl>
                                      </p:cBhvr>
                                    </p:animEffect>
                                  </p:childTnLst>
                                </p:cTn>
                              </p:par>
                            </p:childTnLst>
                          </p:cTn>
                        </p:par>
                        <p:par>
                          <p:cTn id="32" fill="hold">
                            <p:stCondLst>
                              <p:cond delay="1500"/>
                            </p:stCondLst>
                            <p:childTnLst>
                              <p:par>
                                <p:cTn id="33" presetID="9" presetClass="entr" presetSubtype="0" fill="hold" grpId="0" nodeType="afterEffect">
                                  <p:stCondLst>
                                    <p:cond delay="100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7</a:t>
            </a:fld>
            <a:endParaRPr lang="el-GR" dirty="0"/>
          </a:p>
        </p:txBody>
      </p:sp>
      <p:sp>
        <p:nvSpPr>
          <p:cNvPr id="8" name="TextBox 7"/>
          <p:cNvSpPr txBox="1"/>
          <p:nvPr/>
        </p:nvSpPr>
        <p:spPr>
          <a:xfrm>
            <a:off x="401351" y="1484784"/>
            <a:ext cx="6258881" cy="5016758"/>
          </a:xfrm>
          <a:prstGeom prst="rect">
            <a:avLst/>
          </a:prstGeom>
          <a:noFill/>
        </p:spPr>
        <p:txBody>
          <a:bodyPr wrap="square" rtlCol="0">
            <a:spAutoFit/>
          </a:bodyPr>
          <a:lstStyle/>
          <a:p>
            <a:pPr algn="just"/>
            <a:r>
              <a:rPr lang="el-GR" sz="2000" b="1" dirty="0" smtClean="0">
                <a:latin typeface="Comic Sans MS" panose="030F0702030302020204" pitchFamily="66" charset="0"/>
              </a:rPr>
              <a:t>Σύμφωνα με την παράδοση, ο Γαλιλαίος συγκέντρωσε κόσμο κάτω από τον κεκλιμένο πύργο της Πίζας, για να δουν την πτώση ενός ελαφρού και ενός </a:t>
            </a:r>
            <a:r>
              <a:rPr lang="el-GR" sz="2000" b="1" dirty="0" err="1" smtClean="0">
                <a:latin typeface="Comic Sans MS" panose="030F0702030302020204" pitchFamily="66" charset="0"/>
              </a:rPr>
              <a:t>βαριού</a:t>
            </a:r>
            <a:r>
              <a:rPr lang="el-GR" sz="2000" b="1" dirty="0" smtClean="0">
                <a:latin typeface="Comic Sans MS" panose="030F0702030302020204" pitchFamily="66" charset="0"/>
              </a:rPr>
              <a:t> αντικειμένου από την κορυφή του πύργου.</a:t>
            </a:r>
          </a:p>
          <a:p>
            <a:pPr algn="just"/>
            <a:endParaRPr lang="el-GR" sz="2000" b="1" dirty="0" smtClean="0">
              <a:latin typeface="Comic Sans MS" panose="030F0702030302020204" pitchFamily="66" charset="0"/>
            </a:endParaRPr>
          </a:p>
          <a:p>
            <a:pPr algn="just"/>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Αντίθετα με ότι ισχυριζόταν ο Αριστοτέλης, το πείραμα έδειξε ότι ένα πιο βαρύ αντικείμενο δεν πέφτει με μεγαλύτερη ταχύτητα από ένα πιο ελαφρύ. </a:t>
            </a:r>
          </a:p>
          <a:p>
            <a:pPr algn="just"/>
            <a:endPar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Αγνοώντας</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τη μικρή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hlinkClick r:id="rId2" action="ppaction://hlinkfile"/>
              </a:rPr>
              <a:t>επίδραση του αέρα</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ο Γαλιλαίος διαπίστωσε πως αντικείμενα διαφορετικού βάρους, όταν ξεκινούν την ίδια στιγμή από το ίδιο ύψος, φτάνουν συγχρόνως στο έδαφος.     </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grpSp>
        <p:nvGrpSpPr>
          <p:cNvPr id="4" name="Ομάδα 3"/>
          <p:cNvGrpSpPr/>
          <p:nvPr/>
        </p:nvGrpSpPr>
        <p:grpSpPr>
          <a:xfrm>
            <a:off x="1251181" y="260648"/>
            <a:ext cx="5548039" cy="1047750"/>
            <a:chOff x="1832273" y="78921"/>
            <a:chExt cx="5548039" cy="1047750"/>
          </a:xfrm>
        </p:grpSpPr>
        <p:sp>
          <p:nvSpPr>
            <p:cNvPr id="5" name="Rectangle 4"/>
            <p:cNvSpPr txBox="1">
              <a:spLocks noChangeArrowheads="1"/>
            </p:cNvSpPr>
            <p:nvPr/>
          </p:nvSpPr>
          <p:spPr>
            <a:xfrm>
              <a:off x="2483768" y="141523"/>
              <a:ext cx="4896544" cy="9851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800" b="1" dirty="0" smtClean="0">
                  <a:solidFill>
                    <a:srgbClr val="A50021"/>
                  </a:solidFill>
                  <a:effectLst>
                    <a:outerShdw blurRad="38100" dist="38100" dir="2700000" algn="tl">
                      <a:srgbClr val="000000"/>
                    </a:outerShdw>
                  </a:effectLst>
                  <a:latin typeface="Comic Sans MS" pitchFamily="66" charset="0"/>
                </a:rPr>
                <a:t>Το </a:t>
              </a:r>
              <a:r>
                <a:rPr lang="el-GR" altLang="el-GR" sz="2800" b="1" dirty="0" smtClean="0">
                  <a:solidFill>
                    <a:srgbClr val="A50021"/>
                  </a:solidFill>
                  <a:effectLst>
                    <a:outerShdw blurRad="38100" dist="38100" dir="2700000" algn="tl">
                      <a:srgbClr val="000000"/>
                    </a:outerShdw>
                  </a:effectLst>
                  <a:latin typeface="Comic Sans MS" pitchFamily="66" charset="0"/>
                  <a:hlinkClick r:id="rId3"/>
                </a:rPr>
                <a:t>πείραμα του Γαλιλαίου </a:t>
              </a:r>
              <a:r>
                <a:rPr lang="el-GR" altLang="el-GR" sz="2800" b="1" dirty="0" smtClean="0">
                  <a:solidFill>
                    <a:srgbClr val="A50021"/>
                  </a:solidFill>
                  <a:effectLst>
                    <a:outerShdw blurRad="38100" dist="38100" dir="2700000" algn="tl">
                      <a:srgbClr val="000000"/>
                    </a:outerShdw>
                  </a:effectLst>
                  <a:latin typeface="Comic Sans MS" pitchFamily="66" charset="0"/>
                </a:rPr>
                <a:t>στον πύργο της Πίζας</a:t>
              </a:r>
              <a:endParaRPr lang="el-GR" altLang="el-GR" sz="2800" b="1" dirty="0">
                <a:solidFill>
                  <a:srgbClr val="A50021"/>
                </a:solidFill>
                <a:effectLst>
                  <a:outerShdw blurRad="38100" dist="38100" dir="2700000" algn="tl">
                    <a:srgbClr val="000000"/>
                  </a:outerShdw>
                </a:effectLst>
                <a:latin typeface="Comic Sans MS" pitchFamily="66" charset="0"/>
              </a:endParaRPr>
            </a:p>
          </p:txBody>
        </p:sp>
        <p:pic>
          <p:nvPicPr>
            <p:cNvPr id="6" name="Picture 5"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832273" y="78921"/>
              <a:ext cx="857250" cy="1047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2" name="Picture 7" descr="Leaning Tower Of Pisa Clipar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1" y="302424"/>
            <a:ext cx="1478808" cy="499878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Ομάδα 15"/>
          <p:cNvGrpSpPr/>
          <p:nvPr/>
        </p:nvGrpSpPr>
        <p:grpSpPr>
          <a:xfrm>
            <a:off x="8232737" y="1155554"/>
            <a:ext cx="650578" cy="338138"/>
            <a:chOff x="8232737" y="1155554"/>
            <a:chExt cx="650578" cy="338138"/>
          </a:xfrm>
        </p:grpSpPr>
        <p:pic>
          <p:nvPicPr>
            <p:cNvPr id="13" name="Picture 8" descr="BD21294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2737" y="1155554"/>
              <a:ext cx="338137" cy="33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BD21294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9490" y="1369867"/>
              <a:ext cx="123825" cy="1238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58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dissolve">
                                      <p:cBhvr>
                                        <p:cTn id="13" dur="1000"/>
                                        <p:tgtEl>
                                          <p:spTgt spid="8">
                                            <p:txEl>
                                              <p:pRg st="0" end="0"/>
                                            </p:txEl>
                                          </p:spTgt>
                                        </p:tgtEl>
                                      </p:cBhvr>
                                    </p:animEffect>
                                  </p:childTnLst>
                                </p:cTn>
                              </p:par>
                            </p:childTnLst>
                          </p:cTn>
                        </p:par>
                        <p:par>
                          <p:cTn id="14" fill="hold">
                            <p:stCondLst>
                              <p:cond delay="1000"/>
                            </p:stCondLst>
                            <p:childTnLst>
                              <p:par>
                                <p:cTn id="15" presetID="9" presetClass="entr" presetSubtype="0"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childTnLst>
                          </p:cTn>
                        </p:par>
                        <p:par>
                          <p:cTn id="18" fill="hold">
                            <p:stCondLst>
                              <p:cond delay="3000"/>
                            </p:stCondLst>
                            <p:childTnLst>
                              <p:par>
                                <p:cTn id="19" presetID="42" presetClass="path" presetSubtype="0" repeatCount="5000" accel="50000" decel="50000" fill="hold" nodeType="afterEffect">
                                  <p:stCondLst>
                                    <p:cond delay="0"/>
                                  </p:stCondLst>
                                  <p:childTnLst>
                                    <p:animMotion origin="layout" path="M 2.5E-6 4.44444E-6 L -0.00278 0.54838 " pathEditMode="relative" rAng="0" ptsTypes="AA">
                                      <p:cBhvr>
                                        <p:cTn id="20" dur="2000" fill="hold"/>
                                        <p:tgtEl>
                                          <p:spTgt spid="16"/>
                                        </p:tgtEl>
                                        <p:attrNameLst>
                                          <p:attrName>ppt_x</p:attrName>
                                          <p:attrName>ppt_y</p:attrName>
                                        </p:attrNameLst>
                                      </p:cBhvr>
                                      <p:rCtr x="-139" y="27407"/>
                                    </p:animMotion>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dissolve">
                                      <p:cBhvr>
                                        <p:cTn id="25" dur="10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dissolve">
                                      <p:cBhvr>
                                        <p:cTn id="30"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t>Μερκ. Παναγιωτόπουλος - Φυσικός       </a:t>
            </a:r>
            <a:r>
              <a:rPr lang="en-US" smtClean="0"/>
              <a:t>www.merkopanas.blogspot.gr</a:t>
            </a:r>
            <a:endParaRPr lang="el-G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8</a:t>
            </a:fld>
            <a:endParaRPr lang="el-GR"/>
          </a:p>
        </p:txBody>
      </p:sp>
      <p:sp>
        <p:nvSpPr>
          <p:cNvPr id="4" name="TextBox 3"/>
          <p:cNvSpPr txBox="1"/>
          <p:nvPr/>
        </p:nvSpPr>
        <p:spPr>
          <a:xfrm>
            <a:off x="179512" y="332656"/>
            <a:ext cx="8640960"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Πώς εξηγείται το φαινόμενο «Ελεύθερη Πτώση»</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395536" y="1124744"/>
            <a:ext cx="8208912" cy="707886"/>
          </a:xfrm>
          <a:prstGeom prst="rect">
            <a:avLst/>
          </a:prstGeom>
          <a:noFill/>
        </p:spPr>
        <p:txBody>
          <a:bodyPr wrap="square" rtlCol="0">
            <a:spAutoFit/>
          </a:bodyPr>
          <a:lstStyle/>
          <a:p>
            <a:pPr algn="just"/>
            <a:r>
              <a:rPr lang="el-GR" sz="2000" b="1" dirty="0" smtClean="0">
                <a:latin typeface="Comic Sans MS" panose="030F0702030302020204" pitchFamily="66" charset="0"/>
              </a:rPr>
              <a:t>Ο Γαλιλαίος δεν εξήγησε το φαινόμενο, όμως την απάντηση δίνει ο 2</a:t>
            </a:r>
            <a:r>
              <a:rPr lang="el-GR" sz="2000" b="1" baseline="30000" dirty="0" smtClean="0">
                <a:latin typeface="Comic Sans MS" panose="030F0702030302020204" pitchFamily="66" charset="0"/>
              </a:rPr>
              <a:t>ος</a:t>
            </a:r>
            <a:r>
              <a:rPr lang="el-GR" sz="2000" b="1" dirty="0" smtClean="0">
                <a:latin typeface="Comic Sans MS" panose="030F0702030302020204" pitchFamily="66" charset="0"/>
              </a:rPr>
              <a:t> νόμος του Νεύτωνα.  </a:t>
            </a:r>
            <a:endParaRPr lang="el-GR" sz="2000" b="1" dirty="0">
              <a:latin typeface="Comic Sans MS" panose="030F0702030302020204" pitchFamily="66" charset="0"/>
            </a:endParaRPr>
          </a:p>
        </p:txBody>
      </p:sp>
      <p:grpSp>
        <p:nvGrpSpPr>
          <p:cNvPr id="10" name="Ομάδα 9"/>
          <p:cNvGrpSpPr/>
          <p:nvPr/>
        </p:nvGrpSpPr>
        <p:grpSpPr>
          <a:xfrm>
            <a:off x="565856" y="1953522"/>
            <a:ext cx="1152525" cy="1652878"/>
            <a:chOff x="565856" y="1953522"/>
            <a:chExt cx="1152525" cy="1652878"/>
          </a:xfrm>
        </p:grpSpPr>
        <p:pic>
          <p:nvPicPr>
            <p:cNvPr id="307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856" y="2520550"/>
              <a:ext cx="11525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Ομάδα 7"/>
            <p:cNvGrpSpPr/>
            <p:nvPr/>
          </p:nvGrpSpPr>
          <p:grpSpPr>
            <a:xfrm>
              <a:off x="899592" y="1953522"/>
              <a:ext cx="442392" cy="652896"/>
              <a:chOff x="899592" y="1832630"/>
              <a:chExt cx="442392" cy="652896"/>
            </a:xfrm>
          </p:grpSpPr>
          <p:cxnSp>
            <p:nvCxnSpPr>
              <p:cNvPr id="7" name="Ευθεία γραμμή σύνδεσης 6"/>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Ομάδα 10"/>
          <p:cNvGrpSpPr/>
          <p:nvPr/>
        </p:nvGrpSpPr>
        <p:grpSpPr>
          <a:xfrm>
            <a:off x="1649584" y="2024043"/>
            <a:ext cx="981411" cy="1434713"/>
            <a:chOff x="1649584" y="2024043"/>
            <a:chExt cx="981411" cy="1434713"/>
          </a:xfrm>
        </p:grpSpPr>
        <p:pic>
          <p:nvPicPr>
            <p:cNvPr id="3076" name="Picture 4" descr="C:\Users\Merkouris\Desktop\feather-purple.jpg"/>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1649584" y="2477345"/>
              <a:ext cx="981411" cy="98141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Ομάδα 18"/>
            <p:cNvGrpSpPr/>
            <p:nvPr/>
          </p:nvGrpSpPr>
          <p:grpSpPr>
            <a:xfrm>
              <a:off x="1987890" y="2024043"/>
              <a:ext cx="442392" cy="408203"/>
              <a:chOff x="899592" y="1832630"/>
              <a:chExt cx="442392" cy="652896"/>
            </a:xfrm>
          </p:grpSpPr>
          <p:cxnSp>
            <p:nvCxnSpPr>
              <p:cNvPr id="20" name="Ευθεία γραμμή σύνδεσης 19"/>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2780049" y="2024043"/>
            <a:ext cx="5904656" cy="3477875"/>
          </a:xfrm>
          <a:prstGeom prst="rect">
            <a:avLst/>
          </a:prstGeom>
          <a:noFill/>
        </p:spPr>
        <p:txBody>
          <a:bodyPr wrap="square" rtlCol="0">
            <a:spAutoFit/>
          </a:bodyPr>
          <a:lstStyle/>
          <a:p>
            <a:pPr algn="just"/>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Ο λόγος του βάρους </a:t>
            </a:r>
            <a:r>
              <a:rPr lang="en-US"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w</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προς τη μάζα </a:t>
            </a:r>
            <a:r>
              <a:rPr lang="en-US"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m</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είναι ίδιος για τη μεγάλη πέτρα και το μικρό φτερό</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στο ίδιο ύψος.</a:t>
            </a:r>
            <a:endPar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r>
              <a:rPr lang="el-GR" sz="2000" b="1" dirty="0" smtClean="0">
                <a:latin typeface="Comic Sans MS" panose="030F0702030302020204" pitchFamily="66" charset="0"/>
              </a:rPr>
              <a:t>Σε κάθε περίπτωση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ο λόγος είναι σταθερός και ίσος με την επιτάχυνση βαρύτητας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g</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smtClean="0">
              <a:latin typeface="Comic Sans MS" panose="030F0702030302020204" pitchFamily="66" charset="0"/>
            </a:endParaRPr>
          </a:p>
        </p:txBody>
      </p:sp>
      <p:grpSp>
        <p:nvGrpSpPr>
          <p:cNvPr id="27" name="Ομάδα 26"/>
          <p:cNvGrpSpPr/>
          <p:nvPr/>
        </p:nvGrpSpPr>
        <p:grpSpPr>
          <a:xfrm>
            <a:off x="4083703" y="3064219"/>
            <a:ext cx="1562578" cy="1432694"/>
            <a:chOff x="4083703" y="3206290"/>
            <a:chExt cx="1562578" cy="1432694"/>
          </a:xfrm>
        </p:grpSpPr>
        <p:grpSp>
          <p:nvGrpSpPr>
            <p:cNvPr id="18" name="Ομάδα 17"/>
            <p:cNvGrpSpPr/>
            <p:nvPr/>
          </p:nvGrpSpPr>
          <p:grpSpPr>
            <a:xfrm>
              <a:off x="4083703" y="3565036"/>
              <a:ext cx="1562578" cy="1073948"/>
              <a:chOff x="2109322" y="4227980"/>
              <a:chExt cx="1562578" cy="1073948"/>
            </a:xfrm>
          </p:grpSpPr>
          <mc:AlternateContent xmlns:mc="http://schemas.openxmlformats.org/markup-compatibility/2006" xmlns:a14="http://schemas.microsoft.com/office/drawing/2010/main">
            <mc:Choice Requires="a14">
              <p:sp>
                <p:nvSpPr>
                  <p:cNvPr id="12" name="TextBox 11"/>
                  <p:cNvSpPr txBox="1"/>
                  <p:nvPr/>
                </p:nvSpPr>
                <p:spPr>
                  <a:xfrm>
                    <a:off x="2109322" y="4227980"/>
                    <a:ext cx="900100" cy="1073948"/>
                  </a:xfrm>
                  <a:prstGeom prst="rect">
                    <a:avLst/>
                  </a:prstGeom>
                  <a:noFill/>
                </p:spPr>
                <p:txBody>
                  <a:bodyPr wrap="square" rtlCol="0">
                    <a:spAutoFit/>
                  </a:bodyPr>
                  <a:lstStyle/>
                  <a:p>
                    <a14:m>
                      <m:oMath xmlns:m="http://schemas.openxmlformats.org/officeDocument/2006/math">
                        <m:f>
                          <m:fPr>
                            <m:ctrlPr>
                              <a:rPr lang="el-GR" sz="4800" b="1" i="1" smtClean="0">
                                <a:solidFill>
                                  <a:srgbClr val="FF0000"/>
                                </a:solidFill>
                                <a:effectLst>
                                  <a:outerShdw blurRad="38100" dist="38100" dir="2700000" algn="tl">
                                    <a:srgbClr val="000000">
                                      <a:alpha val="43137"/>
                                    </a:srgbClr>
                                  </a:outerShdw>
                                </a:effectLst>
                                <a:latin typeface="Cambria Math"/>
                              </a:rPr>
                            </m:ctrlPr>
                          </m:fPr>
                          <m:num>
                            <m:r>
                              <a:rPr lang="en-US" sz="4800" b="1" i="1" smtClean="0">
                                <a:solidFill>
                                  <a:srgbClr val="FF0000"/>
                                </a:solidFill>
                                <a:effectLst>
                                  <a:outerShdw blurRad="38100" dist="38100" dir="2700000" algn="tl">
                                    <a:srgbClr val="000000">
                                      <a:alpha val="43137"/>
                                    </a:srgbClr>
                                  </a:outerShdw>
                                </a:effectLst>
                                <a:latin typeface="Cambria Math"/>
                              </a:rPr>
                              <m:t>𝒘</m:t>
                            </m:r>
                          </m:num>
                          <m:den>
                            <m:r>
                              <a:rPr lang="en-US" sz="4800" b="1" i="1" smtClean="0">
                                <a:solidFill>
                                  <a:srgbClr val="FF0000"/>
                                </a:solidFill>
                                <a:effectLst>
                                  <a:outerShdw blurRad="38100" dist="38100" dir="2700000" algn="tl">
                                    <a:srgbClr val="000000">
                                      <a:alpha val="43137"/>
                                    </a:srgbClr>
                                  </a:outerShdw>
                                </a:effectLst>
                                <a:latin typeface="Cambria Math"/>
                              </a:rPr>
                              <m:t>𝒎</m:t>
                            </m:r>
                          </m:den>
                        </m:f>
                        <m:r>
                          <a:rPr lang="en-US" sz="4800" b="1" i="0" smtClean="0">
                            <a:solidFill>
                              <a:srgbClr val="FF0000"/>
                            </a:solidFill>
                            <a:effectLst>
                              <a:outerShdw blurRad="38100" dist="38100" dir="2700000" algn="tl">
                                <a:srgbClr val="000000">
                                  <a:alpha val="43137"/>
                                </a:srgbClr>
                              </a:outerShdw>
                            </a:effectLst>
                            <a:latin typeface="Cambria Math"/>
                          </a:rPr>
                          <m:t>=</m:t>
                        </m:r>
                      </m:oMath>
                    </a14:m>
                    <a:r>
                      <a:rPr lang="en-US" sz="4800" b="1" dirty="0" smtClean="0">
                        <a:latin typeface="Comic Sans MS" panose="030F0702030302020204" pitchFamily="66" charset="0"/>
                      </a:rPr>
                      <a:t> </a:t>
                    </a:r>
                    <a:endParaRPr lang="el-GR" sz="4800" b="1"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09322" y="4227980"/>
                    <a:ext cx="900100" cy="1073948"/>
                  </a:xfrm>
                  <a:prstGeom prst="rect">
                    <a:avLst/>
                  </a:prstGeom>
                  <a:blipFill rotWithShape="1">
                    <a:blip r:embed="rId4"/>
                    <a:stretch>
                      <a:fillRect r="-26351"/>
                    </a:stretch>
                  </a:blipFill>
                </p:spPr>
                <p:txBody>
                  <a:bodyPr/>
                  <a:lstStyle/>
                  <a:p>
                    <a:r>
                      <a:rPr lang="el-GR">
                        <a:noFill/>
                      </a:rPr>
                      <a:t> </a:t>
                    </a:r>
                  </a:p>
                </p:txBody>
              </p:sp>
            </mc:Fallback>
          </mc:AlternateContent>
          <p:sp>
            <p:nvSpPr>
              <p:cNvPr id="14" name="TextBox 13"/>
              <p:cNvSpPr txBox="1"/>
              <p:nvPr/>
            </p:nvSpPr>
            <p:spPr>
              <a:xfrm>
                <a:off x="3311860" y="4495714"/>
                <a:ext cx="36004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g</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TextBox 5"/>
            <p:cNvSpPr txBox="1"/>
            <p:nvPr/>
          </p:nvSpPr>
          <p:spPr>
            <a:xfrm>
              <a:off x="4283968" y="3206290"/>
              <a:ext cx="911158" cy="400110"/>
            </a:xfrm>
            <a:prstGeom prst="rect">
              <a:avLst/>
            </a:prstGeom>
            <a:noFill/>
          </p:spPr>
          <p:txBody>
            <a:bodyPr wrap="square" rtlCol="0">
              <a:spAutoFit/>
            </a:bodyPr>
            <a:lstStyle/>
            <a:p>
              <a:r>
                <a:rPr lang="el-GR" sz="2000" b="1" dirty="0" smtClean="0">
                  <a:latin typeface="Comic Sans MS" panose="030F0702030302020204" pitchFamily="66" charset="0"/>
                </a:rPr>
                <a:t>πέτρα</a:t>
              </a:r>
              <a:endParaRPr lang="el-GR" sz="2000" b="1" dirty="0">
                <a:latin typeface="Comic Sans MS" panose="030F0702030302020204" pitchFamily="66" charset="0"/>
              </a:endParaRPr>
            </a:p>
          </p:txBody>
        </p:sp>
      </p:grpSp>
      <p:grpSp>
        <p:nvGrpSpPr>
          <p:cNvPr id="28" name="Ομάδα 27"/>
          <p:cNvGrpSpPr/>
          <p:nvPr/>
        </p:nvGrpSpPr>
        <p:grpSpPr>
          <a:xfrm>
            <a:off x="6358851" y="3147226"/>
            <a:ext cx="1371276" cy="1185616"/>
            <a:chOff x="6358851" y="3258701"/>
            <a:chExt cx="1037311" cy="1185616"/>
          </a:xfrm>
        </p:grpSpPr>
        <p:grpSp>
          <p:nvGrpSpPr>
            <p:cNvPr id="25" name="Ομάδα 24"/>
            <p:cNvGrpSpPr/>
            <p:nvPr/>
          </p:nvGrpSpPr>
          <p:grpSpPr>
            <a:xfrm>
              <a:off x="6358851" y="3822480"/>
              <a:ext cx="936104" cy="621837"/>
              <a:chOff x="5148064" y="3960246"/>
              <a:chExt cx="936104" cy="621837"/>
            </a:xfrm>
          </p:grpSpPr>
          <mc:AlternateContent xmlns:mc="http://schemas.openxmlformats.org/markup-compatibility/2006" xmlns:a14="http://schemas.microsoft.com/office/drawing/2010/main">
            <mc:Choice Requires="a14">
              <p:sp>
                <p:nvSpPr>
                  <p:cNvPr id="13" name="TextBox 12"/>
                  <p:cNvSpPr txBox="1"/>
                  <p:nvPr/>
                </p:nvSpPr>
                <p:spPr>
                  <a:xfrm>
                    <a:off x="5148064" y="3960246"/>
                    <a:ext cx="743217" cy="6218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effectLst>
                                    <a:outerShdw blurRad="38100" dist="38100" dir="2700000" algn="tl">
                                      <a:srgbClr val="000000">
                                        <a:alpha val="43137"/>
                                      </a:srgbClr>
                                    </a:outerShdw>
                                  </a:effectLst>
                                  <a:latin typeface="Cambria Math"/>
                                </a:rPr>
                              </m:ctrlPr>
                            </m:fPr>
                            <m:num>
                              <m:r>
                                <a:rPr lang="en-US" sz="2000" b="1" i="1" smtClean="0">
                                  <a:solidFill>
                                    <a:srgbClr val="FF0000"/>
                                  </a:solidFill>
                                  <a:effectLst>
                                    <a:outerShdw blurRad="38100" dist="38100" dir="2700000" algn="tl">
                                      <a:srgbClr val="000000">
                                        <a:alpha val="43137"/>
                                      </a:srgbClr>
                                    </a:outerShdw>
                                  </a:effectLst>
                                  <a:latin typeface="Cambria Math"/>
                                </a:rPr>
                                <m:t>𝒘</m:t>
                              </m:r>
                            </m:num>
                            <m:den>
                              <m:r>
                                <a:rPr lang="en-US" sz="2000" b="1" i="1" smtClean="0">
                                  <a:solidFill>
                                    <a:srgbClr val="FF0000"/>
                                  </a:solidFill>
                                  <a:effectLst>
                                    <a:outerShdw blurRad="38100" dist="38100" dir="2700000" algn="tl">
                                      <a:srgbClr val="000000">
                                        <a:alpha val="43137"/>
                                      </a:srgbClr>
                                    </a:outerShdw>
                                  </a:effectLst>
                                  <a:latin typeface="Cambria Math"/>
                                </a:rPr>
                                <m:t>𝒎</m:t>
                              </m:r>
                            </m:den>
                          </m:f>
                          <m:r>
                            <a:rPr lang="en-US" sz="2000" b="1" i="0" smtClean="0">
                              <a:solidFill>
                                <a:srgbClr val="FF0000"/>
                              </a:solidFill>
                              <a:effectLst>
                                <a:outerShdw blurRad="38100" dist="38100" dir="2700000" algn="tl">
                                  <a:srgbClr val="000000">
                                    <a:alpha val="43137"/>
                                  </a:srgbClr>
                                </a:outerShdw>
                              </a:effectLst>
                              <a:latin typeface="Cambria Math"/>
                            </a:rPr>
                            <m:t>=</m:t>
                          </m:r>
                        </m:oMath>
                      </m:oMathPara>
                    </a14:m>
                    <a:endParaRPr lang="el-GR" sz="2400" b="1" i="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48064" y="3960246"/>
                    <a:ext cx="743217" cy="621837"/>
                  </a:xfrm>
                  <a:prstGeom prst="rect">
                    <a:avLst/>
                  </a:prstGeom>
                  <a:blipFill rotWithShape="1">
                    <a:blip r:embed="rId5"/>
                    <a:stretch>
                      <a:fillRect/>
                    </a:stretch>
                  </a:blipFill>
                </p:spPr>
                <p:txBody>
                  <a:bodyPr/>
                  <a:lstStyle/>
                  <a:p>
                    <a:r>
                      <a:rPr lang="el-GR">
                        <a:noFill/>
                      </a:rPr>
                      <a:t> </a:t>
                    </a:r>
                  </a:p>
                </p:txBody>
              </p:sp>
            </mc:Fallback>
          </mc:AlternateContent>
          <p:sp>
            <p:nvSpPr>
              <p:cNvPr id="24" name="TextBox 23"/>
              <p:cNvSpPr txBox="1"/>
              <p:nvPr/>
            </p:nvSpPr>
            <p:spPr>
              <a:xfrm>
                <a:off x="5732377" y="4008943"/>
                <a:ext cx="35179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g</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29" name="TextBox 28"/>
            <p:cNvSpPr txBox="1"/>
            <p:nvPr/>
          </p:nvSpPr>
          <p:spPr>
            <a:xfrm>
              <a:off x="6490167" y="3258701"/>
              <a:ext cx="905995" cy="400110"/>
            </a:xfrm>
            <a:prstGeom prst="rect">
              <a:avLst/>
            </a:prstGeom>
            <a:noFill/>
          </p:spPr>
          <p:txBody>
            <a:bodyPr wrap="square" rtlCol="0">
              <a:spAutoFit/>
            </a:bodyPr>
            <a:lstStyle/>
            <a:p>
              <a:r>
                <a:rPr lang="el-GR" sz="2000" b="1" dirty="0" smtClean="0">
                  <a:latin typeface="Comic Sans MS" panose="030F0702030302020204" pitchFamily="66" charset="0"/>
                </a:rPr>
                <a:t>φτερό</a:t>
              </a:r>
              <a:endParaRPr lang="el-GR" sz="2000" b="1" dirty="0">
                <a:latin typeface="Comic Sans MS" panose="030F0702030302020204" pitchFamily="66" charset="0"/>
              </a:endParaRPr>
            </a:p>
          </p:txBody>
        </p:sp>
      </p:grpSp>
    </p:spTree>
    <p:extLst>
      <p:ext uri="{BB962C8B-B14F-4D97-AF65-F5344CB8AC3E}">
        <p14:creationId xmlns:p14="http://schemas.microsoft.com/office/powerpoint/2010/main" val="4678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3000" fill="hold"/>
                                        <p:tgtEl>
                                          <p:spTgt spid="10"/>
                                        </p:tgtEl>
                                        <p:attrNameLst>
                                          <p:attrName>ppt_x</p:attrName>
                                        </p:attrNameLst>
                                      </p:cBhvr>
                                      <p:tavLst>
                                        <p:tav tm="0">
                                          <p:val>
                                            <p:strVal val="#ppt_x"/>
                                          </p:val>
                                        </p:tav>
                                        <p:tav tm="100000">
                                          <p:val>
                                            <p:strVal val="#ppt_x"/>
                                          </p:val>
                                        </p:tav>
                                      </p:tavLst>
                                    </p:anim>
                                    <p:anim calcmode="lin" valueType="num">
                                      <p:cBhvr additive="base">
                                        <p:cTn id="19" dur="30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0" fill="hold"/>
                                        <p:tgtEl>
                                          <p:spTgt spid="11"/>
                                        </p:tgtEl>
                                        <p:attrNameLst>
                                          <p:attrName>ppt_x</p:attrName>
                                        </p:attrNameLst>
                                      </p:cBhvr>
                                      <p:tavLst>
                                        <p:tav tm="0">
                                          <p:val>
                                            <p:strVal val="#ppt_x"/>
                                          </p:val>
                                        </p:tav>
                                        <p:tav tm="100000">
                                          <p:val>
                                            <p:strVal val="#ppt_x"/>
                                          </p:val>
                                        </p:tav>
                                      </p:tavLst>
                                    </p:anim>
                                    <p:anim calcmode="lin" valueType="num">
                                      <p:cBhvr additive="base">
                                        <p:cTn id="23" dur="30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1000"/>
                                        <p:tgtEl>
                                          <p:spTgt spid="9">
                                            <p:txEl>
                                              <p:pRg st="0" end="0"/>
                                            </p:txEl>
                                          </p:spTgt>
                                        </p:tgtEl>
                                      </p:cBhvr>
                                    </p:animEffect>
                                  </p:childTnLst>
                                </p:cTn>
                              </p:par>
                            </p:childTnLst>
                          </p:cTn>
                        </p:par>
                        <p:par>
                          <p:cTn id="28" fill="hold">
                            <p:stCondLst>
                              <p:cond delay="4000"/>
                            </p:stCondLst>
                            <p:childTnLst>
                              <p:par>
                                <p:cTn id="29" presetID="2" presetClass="entr" presetSubtype="8" fill="hold" nodeType="afterEffect">
                                  <p:stCondLst>
                                    <p:cond delay="1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2000" fill="hold"/>
                                        <p:tgtEl>
                                          <p:spTgt spid="27"/>
                                        </p:tgtEl>
                                        <p:attrNameLst>
                                          <p:attrName>ppt_x</p:attrName>
                                        </p:attrNameLst>
                                      </p:cBhvr>
                                      <p:tavLst>
                                        <p:tav tm="0">
                                          <p:val>
                                            <p:strVal val="0-#ppt_w/2"/>
                                          </p:val>
                                        </p:tav>
                                        <p:tav tm="100000">
                                          <p:val>
                                            <p:strVal val="#ppt_x"/>
                                          </p:val>
                                        </p:tav>
                                      </p:tavLst>
                                    </p:anim>
                                    <p:anim calcmode="lin" valueType="num">
                                      <p:cBhvr additive="base">
                                        <p:cTn id="32" dur="20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2" presetClass="entr" presetSubtype="2" fill="hold" nodeType="afterEffect">
                                  <p:stCondLst>
                                    <p:cond delay="1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2000" fill="hold"/>
                                        <p:tgtEl>
                                          <p:spTgt spid="28"/>
                                        </p:tgtEl>
                                        <p:attrNameLst>
                                          <p:attrName>ppt_x</p:attrName>
                                        </p:attrNameLst>
                                      </p:cBhvr>
                                      <p:tavLst>
                                        <p:tav tm="0">
                                          <p:val>
                                            <p:strVal val="1+#ppt_w/2"/>
                                          </p:val>
                                        </p:tav>
                                        <p:tav tm="100000">
                                          <p:val>
                                            <p:strVal val="#ppt_x"/>
                                          </p:val>
                                        </p:tav>
                                      </p:tavLst>
                                    </p:anim>
                                    <p:anim calcmode="lin" valueType="num">
                                      <p:cBhvr additive="base">
                                        <p:cTn id="37" dur="20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11000"/>
                            </p:stCondLst>
                            <p:childTnLst>
                              <p:par>
                                <p:cTn id="39" presetID="9" presetClass="entr" presetSubtype="0" fill="hold" nodeType="afterEffect">
                                  <p:stCondLst>
                                    <p:cond delay="100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dissolve">
                                      <p:cBhvr>
                                        <p:cTn id="41"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t>Μερκ</a:t>
            </a:r>
            <a:r>
              <a:rPr lang="el-GR" dirty="0" smtClean="0"/>
              <a:t>. Παναγιωτόπουλος - Φυσικός       </a:t>
            </a:r>
            <a:r>
              <a:rPr lang="en-US" dirty="0" smtClean="0"/>
              <a:t>www.merkopanas.blogspot.gr</a:t>
            </a:r>
            <a:endParaRPr lang="el-GR" dirty="0"/>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t>9</a:t>
            </a:fld>
            <a:endParaRPr lang="el-GR" dirty="0"/>
          </a:p>
        </p:txBody>
      </p:sp>
      <p:sp>
        <p:nvSpPr>
          <p:cNvPr id="4" name="TextBox 3"/>
          <p:cNvSpPr txBox="1"/>
          <p:nvPr/>
        </p:nvSpPr>
        <p:spPr>
          <a:xfrm>
            <a:off x="878632" y="332656"/>
            <a:ext cx="7704856"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Πειραματική παρουσίαση του φαινομένου</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724136" y="4653136"/>
            <a:ext cx="7488832" cy="400110"/>
          </a:xfrm>
          <a:prstGeom prst="rect">
            <a:avLst/>
          </a:prstGeom>
          <a:noFill/>
        </p:spPr>
        <p:txBody>
          <a:bodyPr wrap="square" rtlCol="0">
            <a:spAutoFit/>
          </a:bodyPr>
          <a:lstStyle/>
          <a:p>
            <a:r>
              <a:rPr lang="el-GR" sz="2000" b="1" dirty="0">
                <a:latin typeface="Comic Sans MS" panose="030F0702030302020204" pitchFamily="66" charset="0"/>
              </a:rPr>
              <a:t>3</a:t>
            </a:r>
            <a:r>
              <a:rPr lang="el-GR" sz="2000" b="1" dirty="0" smtClean="0">
                <a:latin typeface="Comic Sans MS" panose="030F0702030302020204" pitchFamily="66" charset="0"/>
              </a:rPr>
              <a:t>. </a:t>
            </a:r>
            <a:r>
              <a:rPr lang="en-US" sz="2000" b="1" dirty="0" smtClean="0">
                <a:latin typeface="Comic Sans MS" panose="030F0702030302020204" pitchFamily="66" charset="0"/>
                <a:hlinkClick r:id="rId2"/>
              </a:rPr>
              <a:t>Animation</a:t>
            </a:r>
            <a:r>
              <a:rPr lang="en-US" sz="2000" b="1" dirty="0" smtClean="0">
                <a:latin typeface="Comic Sans MS" panose="030F0702030302020204" pitchFamily="66" charset="0"/>
              </a:rPr>
              <a:t> </a:t>
            </a:r>
            <a:r>
              <a:rPr lang="el-GR" sz="2000" b="1" dirty="0" smtClean="0">
                <a:latin typeface="Comic Sans MS" panose="030F0702030302020204" pitchFamily="66" charset="0"/>
              </a:rPr>
              <a:t>με ελεύθερη πτώση</a:t>
            </a:r>
            <a:endParaRPr lang="el-GR" sz="2000" b="1" dirty="0">
              <a:latin typeface="Comic Sans MS" panose="030F0702030302020204" pitchFamily="66" charset="0"/>
            </a:endParaRPr>
          </a:p>
        </p:txBody>
      </p:sp>
      <p:sp>
        <p:nvSpPr>
          <p:cNvPr id="7" name="TextBox 6"/>
          <p:cNvSpPr txBox="1"/>
          <p:nvPr/>
        </p:nvSpPr>
        <p:spPr>
          <a:xfrm>
            <a:off x="724136" y="3101715"/>
            <a:ext cx="7920880" cy="1323439"/>
          </a:xfrm>
          <a:prstGeom prst="rect">
            <a:avLst/>
          </a:prstGeom>
          <a:noFill/>
        </p:spPr>
        <p:txBody>
          <a:bodyPr wrap="square" rtlCol="0">
            <a:spAutoFit/>
          </a:bodyPr>
          <a:lstStyle/>
          <a:p>
            <a:pPr algn="just"/>
            <a:r>
              <a:rPr lang="el-GR" sz="2000" b="1" dirty="0" smtClean="0">
                <a:latin typeface="Comic Sans MS" panose="030F0702030302020204" pitchFamily="66" charset="0"/>
              </a:rPr>
              <a:t>2. </a:t>
            </a:r>
            <a:r>
              <a:rPr lang="en-US" sz="2000" b="1" dirty="0" smtClean="0">
                <a:latin typeface="Comic Sans MS" panose="030F0702030302020204" pitchFamily="66" charset="0"/>
                <a:hlinkClick r:id="rId3"/>
              </a:rPr>
              <a:t>Video</a:t>
            </a:r>
            <a:r>
              <a:rPr lang="en-US" sz="2000" b="1" dirty="0" smtClean="0">
                <a:latin typeface="Comic Sans MS" panose="030F0702030302020204" pitchFamily="66" charset="0"/>
              </a:rPr>
              <a:t> </a:t>
            </a:r>
            <a:r>
              <a:rPr lang="el-GR" sz="2000" b="1" dirty="0" smtClean="0">
                <a:latin typeface="Comic Sans MS" panose="030F0702030302020204" pitchFamily="66" charset="0"/>
              </a:rPr>
              <a:t>με παρουσίαση ελεύθερης πτώσης σωμάτων σε σωλήνα κενού (</a:t>
            </a:r>
            <a:r>
              <a:rPr lang="en-US" sz="2000" b="1" dirty="0" smtClean="0">
                <a:latin typeface="Comic Sans MS" panose="030F0702030302020204" pitchFamily="66" charset="0"/>
              </a:rPr>
              <a:t>MIT).</a:t>
            </a:r>
            <a:r>
              <a:rPr lang="el-GR" sz="2000" b="1" dirty="0" smtClean="0">
                <a:latin typeface="Comic Sans MS" panose="030F0702030302020204" pitchFamily="66" charset="0"/>
              </a:rPr>
              <a:t>   </a:t>
            </a:r>
            <a:endParaRPr lang="en-US" sz="2000" b="1" dirty="0" smtClean="0">
              <a:latin typeface="Comic Sans MS" panose="030F0702030302020204" pitchFamily="66" charset="0"/>
            </a:endParaRPr>
          </a:p>
          <a:p>
            <a:pPr algn="just"/>
            <a:r>
              <a:rPr lang="el-GR" sz="2000" b="1" dirty="0" smtClean="0">
                <a:latin typeface="Comic Sans MS" panose="030F0702030302020204" pitchFamily="66" charset="0"/>
              </a:rPr>
              <a:t>(Στο Ε.Κ.Φ.Ε. Χαλανδρίου υπάρχει τέτοιος σωλήνας. Το πείραμα αποτελεί μοναδική εμπειρία!) </a:t>
            </a:r>
            <a:endParaRPr lang="el-GR" sz="2000" b="1" dirty="0">
              <a:latin typeface="Comic Sans MS" panose="030F0702030302020204" pitchFamily="66" charset="0"/>
            </a:endParaRPr>
          </a:p>
        </p:txBody>
      </p:sp>
      <p:sp>
        <p:nvSpPr>
          <p:cNvPr id="9" name="TextBox 8"/>
          <p:cNvSpPr txBox="1"/>
          <p:nvPr/>
        </p:nvSpPr>
        <p:spPr>
          <a:xfrm>
            <a:off x="706354" y="908720"/>
            <a:ext cx="7827912" cy="2062103"/>
          </a:xfrm>
          <a:prstGeom prst="rect">
            <a:avLst/>
          </a:prstGeom>
          <a:noFill/>
        </p:spPr>
        <p:txBody>
          <a:bodyPr wrap="square" rtlCol="0">
            <a:spAutoFit/>
          </a:bodyPr>
          <a:lstStyle/>
          <a:p>
            <a:pPr algn="just"/>
            <a:r>
              <a:rPr lang="el-GR" sz="2000" b="1" dirty="0" smtClean="0">
                <a:latin typeface="Comic Sans MS" panose="030F0702030302020204" pitchFamily="66" charset="0"/>
              </a:rPr>
              <a:t>1.</a:t>
            </a:r>
            <a:r>
              <a:rPr lang="el-GR" sz="2400" b="1" dirty="0" smtClean="0">
                <a:latin typeface="Comic Sans MS" panose="030F0702030302020204" pitchFamily="66" charset="0"/>
              </a:rPr>
              <a:t> </a:t>
            </a:r>
            <a:r>
              <a:rPr lang="el-GR" sz="2000" b="1" dirty="0" smtClean="0">
                <a:latin typeface="Comic Sans MS" panose="030F0702030302020204" pitchFamily="66" charset="0"/>
              </a:rPr>
              <a:t>Διαλέγουμε δύο μικρά αντικείμενα συμπαγή, με ίδια περίπου μορφή και φανερά διαφορετικές μάζες (π.χ. δύο μικρά μεταλλικά σώματα, σφαιρικά ή κυλινδρικά, από διαφορετικό υλικό).</a:t>
            </a:r>
          </a:p>
          <a:p>
            <a:pPr algn="just"/>
            <a:r>
              <a:rPr lang="el-GR" sz="2000" b="1" dirty="0" smtClean="0">
                <a:latin typeface="Comic Sans MS" panose="030F0702030302020204" pitchFamily="66" charset="0"/>
              </a:rPr>
              <a:t>Αν τ’ αφήσουμε να πέσουν στον αέρα από ίδιο μικρό ύψος ταυτόχρονα, θα φτάσουν στο έδαφος μαζί, σαν να έκαναν ελεύθερη πτώση.  </a:t>
            </a:r>
            <a:r>
              <a:rPr lang="el-GR" sz="2400" b="1" dirty="0" smtClean="0">
                <a:latin typeface="Comic Sans MS" panose="030F0702030302020204" pitchFamily="66" charset="0"/>
              </a:rPr>
              <a:t> </a:t>
            </a:r>
            <a:endParaRPr lang="el-GR" sz="2400" b="1" dirty="0">
              <a:latin typeface="Comic Sans MS" panose="030F0702030302020204" pitchFamily="66" charset="0"/>
            </a:endParaRPr>
          </a:p>
        </p:txBody>
      </p:sp>
      <p:sp>
        <p:nvSpPr>
          <p:cNvPr id="5" name="TextBox 4"/>
          <p:cNvSpPr txBox="1"/>
          <p:nvPr/>
        </p:nvSpPr>
        <p:spPr>
          <a:xfrm>
            <a:off x="724136" y="5373216"/>
            <a:ext cx="7736296" cy="400110"/>
          </a:xfrm>
          <a:prstGeom prst="rect">
            <a:avLst/>
          </a:prstGeom>
          <a:noFill/>
        </p:spPr>
        <p:txBody>
          <a:bodyPr wrap="square" rtlCol="0">
            <a:spAutoFit/>
          </a:bodyPr>
          <a:lstStyle/>
          <a:p>
            <a:pPr algn="just"/>
            <a:r>
              <a:rPr lang="en-US" sz="2000" b="1" dirty="0" smtClean="0">
                <a:latin typeface="Comic Sans MS" panose="030F0702030302020204" pitchFamily="66" charset="0"/>
              </a:rPr>
              <a:t>4. </a:t>
            </a:r>
            <a:r>
              <a:rPr lang="el-GR" sz="2000" b="1" dirty="0" smtClean="0">
                <a:latin typeface="Comic Sans MS" panose="030F0702030302020204" pitchFamily="66" charset="0"/>
                <a:hlinkClick r:id="rId4" action="ppaction://hlinkfile"/>
              </a:rPr>
              <a:t>Φύλλο εργασίας </a:t>
            </a:r>
            <a:r>
              <a:rPr lang="el-GR" sz="2000" b="1" dirty="0" smtClean="0">
                <a:latin typeface="Comic Sans MS" panose="030F0702030302020204" pitchFamily="66" charset="0"/>
              </a:rPr>
              <a:t>στηριγμένο στο πρόγραμμα </a:t>
            </a:r>
            <a:r>
              <a:rPr lang="el-GR" sz="2000" b="1" dirty="0" smtClean="0">
                <a:latin typeface="Comic Sans MS" panose="030F0702030302020204" pitchFamily="66" charset="0"/>
                <a:hlinkClick r:id="rId5"/>
              </a:rPr>
              <a:t>Μ.Α.Θ.Η.Μ.Α.</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94754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0-#ppt_w/2"/>
                                          </p:val>
                                        </p:tav>
                                        <p:tav tm="100000">
                                          <p:val>
                                            <p:strVal val="#ppt_x"/>
                                          </p:val>
                                        </p:tav>
                                      </p:tavLst>
                                    </p:anim>
                                    <p:anim calcmode="lin" valueType="num">
                                      <p:cBhvr additive="base">
                                        <p:cTn id="25"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2000" fill="hold"/>
                                        <p:tgtEl>
                                          <p:spTgt spid="5"/>
                                        </p:tgtEl>
                                        <p:attrNameLst>
                                          <p:attrName>ppt_x</p:attrName>
                                        </p:attrNameLst>
                                      </p:cBhvr>
                                      <p:tavLst>
                                        <p:tav tm="0">
                                          <p:val>
                                            <p:strVal val="0-#ppt_w/2"/>
                                          </p:val>
                                        </p:tav>
                                        <p:tav tm="100000">
                                          <p:val>
                                            <p:strVal val="#ppt_x"/>
                                          </p:val>
                                        </p:tav>
                                      </p:tavLst>
                                    </p:anim>
                                    <p:anim calcmode="lin" valueType="num">
                                      <p:cBhvr additive="base">
                                        <p:cTn id="31"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2450</Words>
  <Application>Microsoft Office PowerPoint</Application>
  <PresentationFormat>Προβολή στην οθόνη (4:3)</PresentationFormat>
  <Paragraphs>366</Paragraphs>
  <Slides>36</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39" baseType="lpstr">
      <vt:lpstr>Θέμα του Office</vt:lpstr>
      <vt:lpstr>Φωτογραφία του Photo Editor</vt:lpstr>
      <vt:lpstr>Εξίσωση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Merkouris</cp:lastModifiedBy>
  <cp:revision>212</cp:revision>
  <dcterms:created xsi:type="dcterms:W3CDTF">2014-01-09T08:59:00Z</dcterms:created>
  <dcterms:modified xsi:type="dcterms:W3CDTF">2014-01-16T14:21:32Z</dcterms:modified>
</cp:coreProperties>
</file>