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3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17E8D8-7A8F-4858-92D1-5EC46A055CE5}" type="datetimeFigureOut">
              <a:rPr lang="en-US" smtClean="0"/>
              <a:t>06-Nov-23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ACA831B-44A6-4F88-B99D-995D935B79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99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E8D8-7A8F-4858-92D1-5EC46A055CE5}" type="datetimeFigureOut">
              <a:rPr lang="en-US" smtClean="0"/>
              <a:t>06-Nov-23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31B-44A6-4F88-B99D-995D935B7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E8D8-7A8F-4858-92D1-5EC46A055CE5}" type="datetimeFigureOut">
              <a:rPr lang="en-US" smtClean="0"/>
              <a:t>06-Nov-23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31B-44A6-4F88-B99D-995D935B79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37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E8D8-7A8F-4858-92D1-5EC46A055CE5}" type="datetimeFigureOut">
              <a:rPr lang="en-US" smtClean="0"/>
              <a:t>06-Nov-23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31B-44A6-4F88-B99D-995D935B79B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825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E8D8-7A8F-4858-92D1-5EC46A055CE5}" type="datetimeFigureOut">
              <a:rPr lang="en-US" smtClean="0"/>
              <a:t>06-Nov-23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31B-44A6-4F88-B99D-995D935B7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79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E8D8-7A8F-4858-92D1-5EC46A055CE5}" type="datetimeFigureOut">
              <a:rPr lang="en-US" smtClean="0"/>
              <a:t>06-Nov-23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31B-44A6-4F88-B99D-995D935B79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20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E8D8-7A8F-4858-92D1-5EC46A055CE5}" type="datetimeFigureOut">
              <a:rPr lang="en-US" smtClean="0"/>
              <a:t>06-Nov-23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31B-44A6-4F88-B99D-995D935B79B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19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E8D8-7A8F-4858-92D1-5EC46A055CE5}" type="datetimeFigureOut">
              <a:rPr lang="en-US" smtClean="0"/>
              <a:t>06-Nov-23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31B-44A6-4F88-B99D-995D935B79B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882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E8D8-7A8F-4858-92D1-5EC46A055CE5}" type="datetimeFigureOut">
              <a:rPr lang="en-US" smtClean="0"/>
              <a:t>06-Nov-23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31B-44A6-4F88-B99D-995D935B79B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68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E8D8-7A8F-4858-92D1-5EC46A055CE5}" type="datetimeFigureOut">
              <a:rPr lang="en-US" smtClean="0"/>
              <a:t>06-Nov-23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31B-44A6-4F88-B99D-995D935B7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0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E8D8-7A8F-4858-92D1-5EC46A055CE5}" type="datetimeFigureOut">
              <a:rPr lang="en-US" smtClean="0"/>
              <a:t>06-Nov-23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31B-44A6-4F88-B99D-995D935B79B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07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E8D8-7A8F-4858-92D1-5EC46A055CE5}" type="datetimeFigureOut">
              <a:rPr lang="en-US" smtClean="0"/>
              <a:t>06-Nov-23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31B-44A6-4F88-B99D-995D935B7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8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E8D8-7A8F-4858-92D1-5EC46A055CE5}" type="datetimeFigureOut">
              <a:rPr lang="en-US" smtClean="0"/>
              <a:t>06-Nov-23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31B-44A6-4F88-B99D-995D935B79B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51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E8D8-7A8F-4858-92D1-5EC46A055CE5}" type="datetimeFigureOut">
              <a:rPr lang="en-US" smtClean="0"/>
              <a:t>06-Nov-23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31B-44A6-4F88-B99D-995D935B79B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93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E8D8-7A8F-4858-92D1-5EC46A055CE5}" type="datetimeFigureOut">
              <a:rPr lang="en-US" smtClean="0"/>
              <a:t>06-Nov-23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31B-44A6-4F88-B99D-995D935B7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0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E8D8-7A8F-4858-92D1-5EC46A055CE5}" type="datetimeFigureOut">
              <a:rPr lang="en-US" smtClean="0"/>
              <a:t>06-Nov-23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31B-44A6-4F88-B99D-995D935B79B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0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E8D8-7A8F-4858-92D1-5EC46A055CE5}" type="datetimeFigureOut">
              <a:rPr lang="en-US" smtClean="0"/>
              <a:t>06-Nov-23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831B-44A6-4F88-B99D-995D935B7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3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17E8D8-7A8F-4858-92D1-5EC46A055CE5}" type="datetimeFigureOut">
              <a:rPr lang="en-US" smtClean="0"/>
              <a:t>06-Nov-23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CA831B-44A6-4F88-B99D-995D935B7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et/simulations/sugar-and-salt-solution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iKBkge3b2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/item/ds/8521/10791" TargetMode="External"/><Relationship Id="rId2" Type="http://schemas.openxmlformats.org/officeDocument/2006/relationships/hyperlink" Target="http://ekfe-omonoias.att.sch.gr/ekfe_omonoias/efarmoges/ETEROPOLIK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d2geiGKFve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dentro.edu.gr/v/item/ds/8521/1079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able.com/?lang=e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app=desktop&amp;v=0kfcigx-AUc&amp;feature=emb_log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589F136E-6909-A5CB-236E-D16D8C59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76" y="2834640"/>
            <a:ext cx="10783824" cy="1031212"/>
          </a:xfrm>
        </p:spPr>
        <p:txBody>
          <a:bodyPr>
            <a:normAutofit fontScale="90000"/>
          </a:bodyPr>
          <a:lstStyle/>
          <a:p>
            <a:pPr algn="l"/>
            <a:r>
              <a:rPr lang="el-GR" sz="4900" dirty="0">
                <a:solidFill>
                  <a:srgbClr val="FF0000"/>
                </a:solidFill>
              </a:rPr>
              <a:t>3.1. Ο χημικός δεσμός</a:t>
            </a:r>
            <a:r>
              <a:rPr lang="el-GR" dirty="0"/>
              <a:t>.                                                         </a:t>
            </a:r>
            <a:r>
              <a:rPr lang="el-GR" sz="4000" dirty="0"/>
              <a:t>3.1.1. Εισαγωγή στον χημικό δεσμό.                                3.1.2. Ο ιοντικός δεσμός.                                                      3.1.3. Ο ομοιοπολικός δεσμός.                                                                                    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8339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19BC63-E2B1-0953-A61E-21CC02E8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μοντέλων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2DE7CB-FD04-8271-875F-EF2E2FBFE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μαθητές/-</a:t>
            </a:r>
            <a:r>
              <a:rPr lang="el-GR" dirty="0" err="1"/>
              <a:t>τριες</a:t>
            </a:r>
            <a:r>
              <a:rPr lang="el-GR" dirty="0"/>
              <a:t> σε ομάδες, με τη βοήθεια κατάλληλου φύλλου εργασίας, κατασκευάζουν ομοιοπολικά μόρια με χρήση μοριακών μοντέλων. Στη συνέχεια τα παρουσιάζουν στην ολομέλεια και συζητούν για την τρισδιάστατη δομή των μορίων.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0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B198AA-47FE-5AB7-BFB4-43D116D88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</a:t>
            </a:r>
            <a:r>
              <a:rPr lang="el-GR" baseline="30000" dirty="0"/>
              <a:t>η</a:t>
            </a:r>
            <a:r>
              <a:rPr lang="el-GR" dirty="0"/>
              <a:t> Δραστηριότητα (1</a:t>
            </a:r>
            <a:r>
              <a:rPr lang="el-GR" baseline="30000" dirty="0"/>
              <a:t>η</a:t>
            </a:r>
            <a:r>
              <a:rPr lang="el-GR" dirty="0"/>
              <a:t> διδακτική ώρα)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C134AA-19AC-83D7-56C1-38A0EEA65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μαθητές/-</a:t>
            </a:r>
            <a:r>
              <a:rPr lang="el-GR" dirty="0" err="1"/>
              <a:t>τριες</a:t>
            </a:r>
            <a:r>
              <a:rPr lang="el-GR" dirty="0"/>
              <a:t> με βάση κατάλληλο ψηφιακό υλικό μελετούν διαφορές στην αγωγιμότητα υδατικών διαλυμάτων ζάχαρης και αλατιού και συζητούν για πιθανές διαφορές στη μικροσκοπική τους δομή.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https://phet.colorado.edu/et/simulations/sugar-and-salt-solutions</a:t>
            </a:r>
            <a:endParaRPr lang="en-US" dirty="0"/>
          </a:p>
          <a:p>
            <a:r>
              <a:rPr lang="el-GR" dirty="0"/>
              <a:t>Εναλλακτικά δουλεύουν στο εργαστήριο μετρώντας την αγωγιμότητα υδατικών διαλυμάτων ζάχαρης και αλατιού.</a:t>
            </a:r>
            <a:r>
              <a:rPr lang="en-US" dirty="0"/>
              <a:t> (</a:t>
            </a:r>
            <a:r>
              <a:rPr lang="el-GR" dirty="0"/>
              <a:t>Εργαστηριακή άσκηση: Μέτρηση ηλεκτρικής αγωγιμότητας. </a:t>
            </a:r>
            <a:r>
              <a:rPr lang="el-GR" dirty="0" err="1"/>
              <a:t>Αποστολόπουλος</a:t>
            </a:r>
            <a:r>
              <a:rPr lang="el-GR" dirty="0"/>
              <a:t> 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7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A63C80-A30C-B211-371B-DEC652F95D1E}"/>
              </a:ext>
            </a:extLst>
          </p:cNvPr>
          <p:cNvSpPr txBox="1"/>
          <p:nvPr/>
        </p:nvSpPr>
        <p:spPr>
          <a:xfrm>
            <a:off x="1030225" y="2423160"/>
            <a:ext cx="102869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/>
              <a:t>• </a:t>
            </a:r>
            <a:r>
              <a:rPr lang="el-GR" sz="2400" dirty="0"/>
              <a:t>αναφέρουν τι είναι ο χημικός δεσμός.                  </a:t>
            </a:r>
          </a:p>
          <a:p>
            <a:r>
              <a:rPr lang="el-GR" sz="3200" dirty="0"/>
              <a:t>• </a:t>
            </a:r>
            <a:r>
              <a:rPr lang="el-GR" sz="2400" dirty="0"/>
              <a:t>εξηγούν τον λόγο για τον οποίο τα άτομα σχηματίζουν χημικούς δεσμούς..                                • αναφέρουν ποια </a:t>
            </a:r>
            <a:r>
              <a:rPr lang="el-GR" sz="2400" dirty="0" err="1"/>
              <a:t>ηλεκτρονιακή</a:t>
            </a:r>
            <a:r>
              <a:rPr lang="el-GR" sz="2400" dirty="0"/>
              <a:t> δομή έχει αυξημένη σταθερότητα.                                                            • προσδιορίζουν τα ηλεκτρόνια που συμμετέχουν στον σχηματισμό των χημικών</a:t>
            </a:r>
            <a:endParaRPr lang="en-US" sz="24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46F5D9D-2DEC-3434-E2AC-74DC9AB63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2</a:t>
            </a:r>
            <a:r>
              <a:rPr lang="el-GR" baseline="30000" dirty="0"/>
              <a:t>η</a:t>
            </a:r>
            <a:r>
              <a:rPr lang="el-GR" dirty="0"/>
              <a:t> διδακτική ώρα </a:t>
            </a:r>
            <a:br>
              <a:rPr lang="en-US" dirty="0"/>
            </a:br>
            <a:r>
              <a:rPr lang="el-GR" dirty="0"/>
              <a:t>Ζητείται οι μαθητές να: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77E08-517B-E8A3-24C5-3AB719417DB8}"/>
              </a:ext>
            </a:extLst>
          </p:cNvPr>
          <p:cNvSpPr txBox="1"/>
          <p:nvPr/>
        </p:nvSpPr>
        <p:spPr>
          <a:xfrm>
            <a:off x="2634449" y="5229537"/>
            <a:ext cx="6280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https://www.youtube.com/watch?v=hiKBkge3b2U</a:t>
            </a:r>
            <a:endParaRPr lang="el-GR" dirty="0"/>
          </a:p>
          <a:p>
            <a:r>
              <a:rPr lang="el-GR" dirty="0"/>
              <a:t>Ένας χρήσιμος σύνδεσμος προκειμένου να απαντηθούν τα παραπάνω ερωτήματα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274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B30A30D-D74E-409D-C4EB-D611BACB4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870" y="635903"/>
            <a:ext cx="9601196" cy="828913"/>
          </a:xfrm>
        </p:spPr>
        <p:txBody>
          <a:bodyPr/>
          <a:lstStyle/>
          <a:p>
            <a:r>
              <a:rPr lang="el-GR" dirty="0"/>
              <a:t>3</a:t>
            </a:r>
            <a:r>
              <a:rPr lang="el-GR" baseline="30000" dirty="0"/>
              <a:t>η</a:t>
            </a:r>
            <a:r>
              <a:rPr lang="el-GR" dirty="0"/>
              <a:t> διδακτική ώρα: Ιοντικός δεσμός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698EA8-A8FB-504F-BE97-4E9F62E7C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60" y="1369368"/>
            <a:ext cx="9601196" cy="38418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l-GR" dirty="0"/>
              <a:t>Οι μαθητές ζητείται να: </a:t>
            </a:r>
          </a:p>
          <a:p>
            <a:r>
              <a:rPr lang="el-GR" dirty="0"/>
              <a:t>περιγράφουν τον τρόπο δημιουργίας του ιοντικού δεσμού. </a:t>
            </a:r>
            <a:r>
              <a:rPr lang="en-US" dirty="0">
                <a:solidFill>
                  <a:srgbClr val="A8BF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http://ekfeomonoias.att.sch.gr/ekfe_omonoias/efarmoges/ETEROPOLIKO/</a:t>
            </a:r>
            <a:endParaRPr lang="el-GR" dirty="0"/>
          </a:p>
          <a:p>
            <a:r>
              <a:rPr lang="el-GR" dirty="0"/>
              <a:t> αναφέρουν ορισμένες κοινές ιδιότητες που παρουσιάζουν οι ιοντικές ενώσεις (ιοντικό κρυσταλλικό πλέγμα, φυσική κατάσταση, σημείο τήξης, διαλυτότητα στο νερό, αγωγιμότητα διαλυμάτων και </a:t>
            </a:r>
            <a:r>
              <a:rPr lang="el-GR" dirty="0" err="1"/>
              <a:t>τηγμάτων</a:t>
            </a:r>
            <a:r>
              <a:rPr lang="el-GR" dirty="0"/>
              <a:t>). </a:t>
            </a:r>
            <a:r>
              <a:rPr lang="en-US" dirty="0">
                <a:hlinkClick r:id="rId3"/>
              </a:rPr>
              <a:t>http://photodentro.edu.gr/v/item/ds/8521/10791</a:t>
            </a:r>
            <a:endParaRPr lang="el-GR" dirty="0"/>
          </a:p>
          <a:p>
            <a:r>
              <a:rPr lang="el-GR" dirty="0"/>
              <a:t> προσδιορίζουν τους </a:t>
            </a:r>
            <a:r>
              <a:rPr lang="el-GR" dirty="0" err="1"/>
              <a:t>ηλεκτρονιακούς</a:t>
            </a:r>
            <a:r>
              <a:rPr lang="el-GR" dirty="0"/>
              <a:t> και χημικούς τύπους ορισμένων απλών ιοντικών ενώσεων, όταν δίνεται ο ατομικός αριθμός των στοιχείων που σχηματίζουν τον δεσμό.</a:t>
            </a:r>
            <a:r>
              <a:rPr lang="el-GR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(εργασία στην τάξη)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Παρασκευή χλωριούχου νατρίου (ή αλλιώς τι </a:t>
            </a:r>
            <a:r>
              <a:rPr lang="el-GR" dirty="0" err="1"/>
              <a:t>μπορει</a:t>
            </a:r>
            <a:r>
              <a:rPr lang="el-GR" dirty="0"/>
              <a:t> να κάνει ένας χημικός!!!!)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31C15-023B-287A-EAA6-C01969F0F748}"/>
              </a:ext>
            </a:extLst>
          </p:cNvPr>
          <p:cNvSpPr txBox="1"/>
          <p:nvPr/>
        </p:nvSpPr>
        <p:spPr>
          <a:xfrm>
            <a:off x="4557942" y="4431509"/>
            <a:ext cx="6116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https://youtu.be/d2geiGKFveE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82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9B4C3F-DF7D-90E2-5404-A0E5C9EB1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Ιδιότητες ιοντικών ενώσεων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08B917-A6D4-B472-6EDC-E97D6D738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http://photodentro.edu.gr/v/item/ds/8521/10791</a:t>
            </a:r>
            <a:endParaRPr lang="el-GR" dirty="0"/>
          </a:p>
          <a:p>
            <a:r>
              <a:rPr lang="el-GR" dirty="0"/>
              <a:t>Διάλυση αλατιού στο νερό –Ηλεκτρόλυση </a:t>
            </a:r>
            <a:r>
              <a:rPr lang="el-GR" dirty="0" err="1"/>
              <a:t>τήγματος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Δραστηριότητα: Οι μαθητές/-</a:t>
            </a:r>
            <a:r>
              <a:rPr lang="el-GR" dirty="0" err="1"/>
              <a:t>τριες</a:t>
            </a:r>
            <a:r>
              <a:rPr lang="el-GR" dirty="0"/>
              <a:t> με τη χρήση κατάλληλων προσομοιώσεων και βίντεο μελετούν: α) τον σχηματισμό ιοντικών ενώσεων, β) τις κοινές ιδιότητες που έχουν οι ιοντικές ενώσεις. Στη συνέχεια σε ομάδες με τη βοήθεια σχετικού φύλλου εργασίας γράφουν τους </a:t>
            </a:r>
            <a:r>
              <a:rPr lang="el-GR" dirty="0" err="1"/>
              <a:t>ηλεκτρονιακούς</a:t>
            </a:r>
            <a:r>
              <a:rPr lang="el-GR" dirty="0"/>
              <a:t> και τους χημικούς τύπους ορισμένων απλών ιοντικών ενώσεων, όπως των </a:t>
            </a:r>
            <a:r>
              <a:rPr lang="el-GR" dirty="0" err="1"/>
              <a:t>NaCI</a:t>
            </a:r>
            <a:r>
              <a:rPr lang="el-GR" dirty="0"/>
              <a:t>, MgBr</a:t>
            </a:r>
            <a:r>
              <a:rPr lang="el-GR" sz="1500" dirty="0"/>
              <a:t>2</a:t>
            </a:r>
            <a:r>
              <a:rPr lang="el-GR" dirty="0"/>
              <a:t> και K</a:t>
            </a:r>
            <a:r>
              <a:rPr lang="el-GR" sz="1500" dirty="0"/>
              <a:t>2</a:t>
            </a:r>
            <a:r>
              <a:rPr lang="el-GR" dirty="0"/>
              <a:t>S</a:t>
            </a:r>
            <a:endParaRPr lang="en-US" dirty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Φύλλο εργασίας στην τάξη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39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915803-9824-9A9C-F031-0E68B060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2η Δραστηριότητα: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948F52-9403-5B97-B8BF-EE140ACE6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Μελέτη της μεταβολής της ατομικής ακτίνας και της </a:t>
            </a:r>
            <a:r>
              <a:rPr lang="el-GR" dirty="0" err="1"/>
              <a:t>ηλεκτραρνητικότητας</a:t>
            </a:r>
            <a:r>
              <a:rPr lang="el-GR" dirty="0"/>
              <a:t> σε μία ομάδα και σε μία περίοδο του Περιοδικού Πίνακα, με αξιοποίηση σχετικού </a:t>
            </a:r>
            <a:r>
              <a:rPr lang="el-GR" dirty="0" err="1"/>
              <a:t>διαδραστικού</a:t>
            </a:r>
            <a:r>
              <a:rPr lang="el-GR" dirty="0"/>
              <a:t> λογισμικού.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B2646-7D61-937A-708D-70E809D7A83D}"/>
              </a:ext>
            </a:extLst>
          </p:cNvPr>
          <p:cNvSpPr txBox="1"/>
          <p:nvPr/>
        </p:nvSpPr>
        <p:spPr>
          <a:xfrm>
            <a:off x="3249228" y="4285240"/>
            <a:ext cx="6165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http://www.ptable.com/?lang=el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3D0C72-3A4B-C475-50FE-44789A789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4</a:t>
            </a:r>
            <a:r>
              <a:rPr lang="el-GR" baseline="30000" dirty="0"/>
              <a:t>η</a:t>
            </a:r>
            <a:r>
              <a:rPr lang="el-GR" dirty="0"/>
              <a:t> διδακτική </a:t>
            </a:r>
            <a:r>
              <a:rPr lang="el-GR" dirty="0" err="1"/>
              <a:t>ώρα:Ομοιοπολικός</a:t>
            </a:r>
            <a:r>
              <a:rPr lang="el-GR" dirty="0"/>
              <a:t> δεσμός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798916-59D6-9A95-1890-79D8C144D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Οι μαθητές πρέπει να:</a:t>
            </a:r>
          </a:p>
          <a:p>
            <a:r>
              <a:rPr lang="el-GR" dirty="0"/>
              <a:t>περιγράφουν τον τρόπο δημιουργίας του απλού, του διπλού και του τριπλού ομοιοπολικού δεσμού.</a:t>
            </a:r>
          </a:p>
          <a:p>
            <a:r>
              <a:rPr lang="el-GR" dirty="0"/>
              <a:t> ορίζουν την έννοια της </a:t>
            </a:r>
            <a:r>
              <a:rPr lang="el-GR" dirty="0" err="1"/>
              <a:t>ηλεκτραρνητικότητας</a:t>
            </a:r>
            <a:r>
              <a:rPr lang="el-GR" dirty="0"/>
              <a:t>. </a:t>
            </a:r>
          </a:p>
          <a:p>
            <a:r>
              <a:rPr lang="el-GR" dirty="0"/>
              <a:t>αναφέρουν πώς μεταβάλλεται η </a:t>
            </a:r>
            <a:r>
              <a:rPr lang="el-GR" dirty="0" err="1"/>
              <a:t>ηλεκτραρνητικότητα</a:t>
            </a:r>
            <a:r>
              <a:rPr lang="el-GR" dirty="0"/>
              <a:t> σε μια ομάδα και σε μια περίοδο του Περιοδικού Πίνακα. </a:t>
            </a:r>
          </a:p>
          <a:p>
            <a:r>
              <a:rPr lang="el-GR" dirty="0"/>
              <a:t>διακρίνουν τον ομοιοπολικό δεσμό σε πολικό και μη πολικό με κριτήριο τη διαφορά </a:t>
            </a:r>
            <a:r>
              <a:rPr lang="el-GR" dirty="0" err="1"/>
              <a:t>ηλεκτραρνητικότητας</a:t>
            </a:r>
            <a:r>
              <a:rPr lang="el-GR" dirty="0"/>
              <a:t> των δύο ατόμων.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BD2918-554D-8080-17A0-839A3CE80767}"/>
              </a:ext>
            </a:extLst>
          </p:cNvPr>
          <p:cNvSpPr txBox="1"/>
          <p:nvPr/>
        </p:nvSpPr>
        <p:spPr>
          <a:xfrm>
            <a:off x="1504765" y="1775134"/>
            <a:ext cx="6116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https://www.youtube.com/watch?app=desktop&amp;v=0kfcigx-AUc&amp;feature=emb_logo</a:t>
            </a:r>
            <a:endParaRPr lang="el-G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619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05F4BB-2F46-7625-20A7-85B58A2E9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Στο τέλος αυτής της διδακτικής ενότητας οι μαθητές θα πρέπει να: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FC4C13-FE35-A113-F923-169B6573A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/>
              <a:t>αναγνωρίζουν τον δοτικό ομοιοπολικό δεσμό (δεσμό συναρμογής), ως ειδική περίπτωση του ομοιοπολικού δεσμού.</a:t>
            </a:r>
          </a:p>
          <a:p>
            <a:r>
              <a:rPr lang="el-GR" dirty="0"/>
              <a:t> αναφέρουν ορισμένες κοινές ιδιότητες που έχουν οι ομοιοπολικές ενώσεις. </a:t>
            </a:r>
          </a:p>
          <a:p>
            <a:r>
              <a:rPr lang="el-GR" dirty="0"/>
              <a:t> προσδιορίζουν τους </a:t>
            </a:r>
            <a:r>
              <a:rPr lang="el-GR" dirty="0" err="1"/>
              <a:t>ηλεκτρονιακούς</a:t>
            </a:r>
            <a:r>
              <a:rPr lang="el-GR" dirty="0"/>
              <a:t>, συντακτικούς και μοριακούς τύπους ορισμένων απλών ομοιοπολικών ενώσεων και ιόντων με δεδομένο τον ατομικό αριθμό των στοιχείων που σχηματίζουν τον δεσμό, όπως των Cl</a:t>
            </a:r>
            <a:r>
              <a:rPr lang="el-GR" sz="1600" dirty="0"/>
              <a:t>2</a:t>
            </a:r>
            <a:r>
              <a:rPr lang="el-GR" dirty="0"/>
              <a:t>, Ο</a:t>
            </a:r>
            <a:r>
              <a:rPr lang="el-GR" sz="1600" dirty="0"/>
              <a:t>2</a:t>
            </a:r>
            <a:r>
              <a:rPr lang="el-GR" dirty="0"/>
              <a:t>, N</a:t>
            </a:r>
            <a:r>
              <a:rPr lang="el-GR" sz="1600" dirty="0"/>
              <a:t>2</a:t>
            </a:r>
            <a:r>
              <a:rPr lang="el-GR" dirty="0"/>
              <a:t>, HF, H</a:t>
            </a:r>
            <a:r>
              <a:rPr lang="el-GR" sz="1600" dirty="0"/>
              <a:t>2</a:t>
            </a:r>
            <a:r>
              <a:rPr lang="el-GR" dirty="0"/>
              <a:t>O, CCl</a:t>
            </a:r>
            <a:r>
              <a:rPr lang="el-GR" sz="1600" dirty="0"/>
              <a:t>4</a:t>
            </a:r>
            <a:r>
              <a:rPr lang="el-GR" dirty="0"/>
              <a:t>, CO</a:t>
            </a:r>
            <a:r>
              <a:rPr lang="el-GR" sz="1600" dirty="0"/>
              <a:t>2</a:t>
            </a:r>
            <a:r>
              <a:rPr lang="el-GR" dirty="0"/>
              <a:t>, ΝH</a:t>
            </a:r>
            <a:r>
              <a:rPr lang="el-GR" sz="1600" dirty="0"/>
              <a:t>3</a:t>
            </a:r>
            <a:r>
              <a:rPr lang="el-GR" dirty="0"/>
              <a:t> και το NH</a:t>
            </a:r>
            <a:r>
              <a:rPr lang="el-GR" sz="1600" dirty="0"/>
              <a:t>4+</a:t>
            </a:r>
            <a:r>
              <a:rPr lang="el-GR" dirty="0"/>
              <a:t> . </a:t>
            </a:r>
          </a:p>
          <a:p>
            <a:r>
              <a:rPr lang="el-GR" dirty="0"/>
              <a:t>αναφέρουν διαφορές μεταξύ του ομοιοπολικού και του ιοντικού δεσμού. </a:t>
            </a:r>
          </a:p>
          <a:p>
            <a:r>
              <a:rPr lang="el-GR" dirty="0"/>
              <a:t>συσχετίζουν τις διαφορές μεταξύ του ομοιοπολικού και του ιοντικού δεσμού με τις αντίστοιχες ιδιότητες των ομοιοπολικών και των ιοντικών ενώσεων.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5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C8D11DC-06A8-910C-1709-CC76A892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Φύλλο εργασίας</a:t>
            </a:r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9037875-9631-26F0-5988-842F4E7A0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Οι μαθητές να είναι σε θέση:                                                                                  •Να περιγράφουν τον τρόπο δημιουργίας του ομοιοπολικού δεσμού.                                     •Να αναφέρουν την έννοια της </a:t>
            </a:r>
            <a:r>
              <a:rPr lang="el-GR" dirty="0" err="1"/>
              <a:t>ηλεκτραρνητικότητας</a:t>
            </a:r>
            <a:r>
              <a:rPr lang="el-GR" dirty="0"/>
              <a:t> και να εξηγούν πως μεταβάλλεται σε μια ομάδα και μια περίοδο του περιοδικού πίνακα.                                            •Να διακρίνουν τον ομοιοπολικό δεσμό σε πολικό και σε μη πολικό σε </a:t>
            </a:r>
            <a:r>
              <a:rPr lang="el-GR" dirty="0" err="1"/>
              <a:t>διατομικά</a:t>
            </a:r>
            <a:r>
              <a:rPr lang="el-GR" dirty="0"/>
              <a:t> μόρια, με κριτήριο τη διαφορά </a:t>
            </a:r>
            <a:r>
              <a:rPr lang="el-GR" dirty="0" err="1"/>
              <a:t>ηλεκτραρνητικότητας</a:t>
            </a:r>
            <a:r>
              <a:rPr lang="el-GR" dirty="0"/>
              <a:t> .                                                          •Να γράφουν τους </a:t>
            </a:r>
            <a:r>
              <a:rPr lang="el-GR" dirty="0" err="1"/>
              <a:t>ηλεκτρονιακούς</a:t>
            </a:r>
            <a:r>
              <a:rPr lang="el-GR" dirty="0"/>
              <a:t>, συντακτικούς και μοριακούς τύπους ορισμένων απλών μορίων ( Cl</a:t>
            </a:r>
            <a:r>
              <a:rPr lang="el-GR" sz="1400" dirty="0"/>
              <a:t>2</a:t>
            </a:r>
            <a:r>
              <a:rPr lang="el-GR" dirty="0"/>
              <a:t>, Ο</a:t>
            </a:r>
            <a:r>
              <a:rPr lang="el-GR" sz="1400" dirty="0"/>
              <a:t>2</a:t>
            </a:r>
            <a:r>
              <a:rPr lang="el-GR" dirty="0"/>
              <a:t>, N</a:t>
            </a:r>
            <a:r>
              <a:rPr lang="el-GR" sz="1400" dirty="0"/>
              <a:t>2</a:t>
            </a:r>
            <a:r>
              <a:rPr lang="el-GR" dirty="0"/>
              <a:t>, HF, H</a:t>
            </a:r>
            <a:r>
              <a:rPr lang="el-GR" sz="1400" dirty="0"/>
              <a:t>2</a:t>
            </a:r>
            <a:r>
              <a:rPr lang="el-GR" dirty="0"/>
              <a:t>O, NH</a:t>
            </a:r>
            <a:r>
              <a:rPr lang="el-GR" sz="1400" dirty="0"/>
              <a:t>3</a:t>
            </a:r>
            <a:r>
              <a:rPr lang="el-GR" dirty="0"/>
              <a:t>, CCl</a:t>
            </a:r>
            <a:r>
              <a:rPr lang="el-GR" sz="1400" dirty="0"/>
              <a:t>4</a:t>
            </a:r>
            <a:r>
              <a:rPr lang="el-GR" dirty="0"/>
              <a:t>, CO</a:t>
            </a:r>
            <a:r>
              <a:rPr lang="el-GR" sz="1400" dirty="0"/>
              <a:t>2</a:t>
            </a:r>
            <a:r>
              <a:rPr lang="el-GR" dirty="0"/>
              <a:t>).                         •Να περιγράφουν ορισμένα κοινά χαρακτηριστικά των ομοιοπολικών ενώσεων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66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1172</TotalTime>
  <Words>779</Words>
  <Application>Microsoft Office PowerPoint</Application>
  <PresentationFormat>Ευρεία οθόνη</PresentationFormat>
  <Paragraphs>44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3" baseType="lpstr">
      <vt:lpstr>Arial</vt:lpstr>
      <vt:lpstr>Garamond</vt:lpstr>
      <vt:lpstr>Οργανικό</vt:lpstr>
      <vt:lpstr>3.1. Ο χημικός δεσμός.                                                         3.1.1. Εισαγωγή στον χημικό δεσμό.                                3.1.2. Ο ιοντικός δεσμός.                                                      3.1.3. Ο ομοιοπολικός δεσμός.                                                                                          </vt:lpstr>
      <vt:lpstr>1η Δραστηριότητα (1η διδακτική ώρα)</vt:lpstr>
      <vt:lpstr>2η διδακτική ώρα  Ζητείται οι μαθητές να:</vt:lpstr>
      <vt:lpstr>3η διδακτική ώρα: Ιοντικός δεσμός</vt:lpstr>
      <vt:lpstr>Ιδιότητες ιοντικών ενώσεων</vt:lpstr>
      <vt:lpstr>2η Δραστηριότητα:</vt:lpstr>
      <vt:lpstr>4η διδακτική ώρα:Ομοιοπολικός δεσμός</vt:lpstr>
      <vt:lpstr>Στο τέλος αυτής της διδακτικής ενότητας οι μαθητές θα πρέπει να:</vt:lpstr>
      <vt:lpstr>Φύλλο εργασίας</vt:lpstr>
      <vt:lpstr>Χρήση μοντέλων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3.1. Ο χημικός δεσμός.                                                         3.1.1. Εισαγωγή στον χημικό δεσμό.                                3.1.2. Ο ιοντικός δεσμός.                                                      3.1.3. Ο ομοιοπολικός δεσμός.                                           3.2. Οι διαμοριακές δυνάμεις.                                               3.2.1. Η διπολική ροπή.                                                                 3.2.2. Τα είδη των διαμοριακών δυνάμεων.                               3.2.3. Διαμοριακές δυνάμεις και φυσικές ιδιότητες ουσιών.   </dc:title>
  <dc:creator>Stavroula Vazeou</dc:creator>
  <cp:lastModifiedBy>Stavroula Vazeou</cp:lastModifiedBy>
  <cp:revision>22</cp:revision>
  <dcterms:created xsi:type="dcterms:W3CDTF">2023-09-22T10:09:34Z</dcterms:created>
  <dcterms:modified xsi:type="dcterms:W3CDTF">2023-11-06T09:23:52Z</dcterms:modified>
</cp:coreProperties>
</file>