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media/image1.jpeg" ContentType="image/jpeg"/>
  <Override PartName="/ppt/media/image2.gif" ContentType="image/gif"/>
  <Override PartName="/ppt/media/image11.png" ContentType="image/png"/>
  <Override PartName="/ppt/media/image5.jpeg" ContentType="image/jpeg"/>
  <Override PartName="/ppt/media/image7.png" ContentType="image/png"/>
  <Override PartName="/ppt/media/image3.jpeg" ContentType="image/jpeg"/>
  <Override PartName="/ppt/media/image4.jpeg" ContentType="image/jpeg"/>
  <Override PartName="/ppt/media/image6.png" ContentType="image/png"/>
  <Override PartName="/ppt/media/image8.png" ContentType="image/png"/>
  <Override PartName="/ppt/media/image9.png" ContentType="image/png"/>
  <Override PartName="/ppt/media/image10.jpeg" ContentType="image/jpeg"/>
  <Override PartName="/ppt/media/image12.png" ContentType="image/png"/>
  <Override PartName="/ppt/media/image13.jpeg" ContentType="image/jpeg"/>
  <Override PartName="/ppt/media/image14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30E183CB-1273-447F-A21A-D58E24A68C49}" type="datetime">
              <a:rPr b="0" lang="el-GR" sz="1200" spc="-1" strike="noStrike">
                <a:solidFill>
                  <a:srgbClr val="8b8b8b"/>
                </a:solidFill>
                <a:latin typeface="Calibri"/>
              </a:rPr>
              <a:t>4/10/2020</a:t>
            </a:fld>
            <a:endParaRPr b="0" lang="el-GR" sz="1200" spc="-1" strike="noStrike"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l-GR" sz="24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45917109-6283-430E-9332-99EF14C994BB}" type="slidenum">
              <a:rPr b="0" lang="el-GR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l-GR" sz="12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l-GR" sz="1800" spc="-1" strike="noStrike">
                <a:solidFill>
                  <a:srgbClr val="000000"/>
                </a:solidFill>
                <a:latin typeface="Calibri"/>
              </a:rPr>
              <a:t>Click to edit the title text format</a:t>
            </a:r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24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l-GR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l-GR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20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l-GR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l-GR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l-GR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l-GR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l-GR" sz="4400" spc="-1" strike="noStrike">
                <a:solidFill>
                  <a:srgbClr val="000000"/>
                </a:solidFill>
                <a:latin typeface="Calibri"/>
              </a:rPr>
              <a:t>Kλικ για επεξεργασία του τίτλου</a:t>
            </a:r>
            <a:endParaRPr b="0" lang="el-G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6735E600-7F09-401C-A8C4-6A0CCB8D9795}" type="datetime">
              <a:rPr b="0" lang="el-GR" sz="1200" spc="-1" strike="noStrike">
                <a:solidFill>
                  <a:srgbClr val="8b8b8b"/>
                </a:solidFill>
                <a:latin typeface="Calibri"/>
              </a:rPr>
              <a:t>4/10/2020</a:t>
            </a:fld>
            <a:endParaRPr b="0" lang="el-GR" sz="1200" spc="-1" strike="noStrike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l-GR" sz="24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2CBACB2E-E3CD-432D-BBB6-1347F1D354B7}" type="slidenum">
              <a:rPr b="0" lang="el-GR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l-GR" sz="12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24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l-GR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l-GR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20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l-GR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l-GR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l-GR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l-GR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hyperlink" Target="https://www.youtube.com/watch?v=KGD2-8XLWyQ" TargetMode="External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gif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17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7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7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2753640" y="1124640"/>
            <a:ext cx="6390000" cy="338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endParaRPr b="0" lang="el-G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l-GR" sz="1800" spc="-1" strike="noStrike">
                <a:solidFill>
                  <a:srgbClr val="000000"/>
                </a:solidFill>
                <a:latin typeface="Calibri"/>
              </a:rPr>
              <a:t>Η ατομική θεωρία του Dalton </a:t>
            </a:r>
            <a:endParaRPr b="0" lang="el-G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l-G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John Dalton (1776-1844)</a:t>
            </a:r>
            <a:endParaRPr b="0" lang="el-GR" sz="1800" spc="-1" strike="noStrike"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1" lang="el-GR" sz="1800" spc="-1" strike="noStrike">
                <a:solidFill>
                  <a:srgbClr val="000000"/>
                </a:solidFill>
                <a:latin typeface="Calibri"/>
              </a:rPr>
              <a:t>1. Η ύλη αποτελείται από άτομα.</a:t>
            </a:r>
            <a:endParaRPr b="0" lang="el-GR" sz="1800" spc="-1" strike="noStrike"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1" lang="el-GR" sz="1800" spc="-1" strike="noStrike">
                <a:solidFill>
                  <a:srgbClr val="000000"/>
                </a:solidFill>
                <a:latin typeface="Calibri"/>
              </a:rPr>
              <a:t>2. Κάθε στοιχείο αποτελείται από το ίδιο είδος ατόμων.</a:t>
            </a:r>
            <a:endParaRPr b="0" lang="el-GR" sz="1800" spc="-1" strike="noStrike"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1" lang="el-GR" sz="1800" spc="-1" strike="noStrike">
                <a:solidFill>
                  <a:srgbClr val="000000"/>
                </a:solidFill>
                <a:latin typeface="Calibri"/>
              </a:rPr>
              <a:t>3. Μια χημική ένωση αποτελείται από δύο ή περισσότερα στοιχεία χημικά ενωμένα μεταξύ τους σε σταθερή αναλογία.</a:t>
            </a:r>
            <a:endParaRPr b="0" lang="el-G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l-GR" sz="1800" spc="-1" strike="noStrike">
                <a:solidFill>
                  <a:srgbClr val="000000"/>
                </a:solidFill>
                <a:latin typeface="Calibri"/>
              </a:rPr>
              <a:t>4. Χημική αντίδραση είναι μια αναδιάταξη των ατόμων των ενώσεων που αντιδρούν και η δημιουργία, με τον τρόπο αυτό, νέων χημικών συνδυασμών στις ενώσεις που σχηματίζονται</a:t>
            </a:r>
            <a:endParaRPr b="0" lang="el-GR" sz="1800" spc="-1" strike="noStrike">
              <a:latin typeface="Arial"/>
            </a:endParaRPr>
          </a:p>
        </p:txBody>
      </p:sp>
      <p:pic>
        <p:nvPicPr>
          <p:cNvPr id="83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2699280" cy="343800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Picture 2" descr=""/>
          <p:cNvPicPr/>
          <p:nvPr/>
        </p:nvPicPr>
        <p:blipFill>
          <a:blip r:embed="rId1"/>
          <a:stretch/>
        </p:blipFill>
        <p:spPr>
          <a:xfrm>
            <a:off x="-396720" y="0"/>
            <a:ext cx="9963720" cy="685764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Picture 2" descr="C:\Users\user\Documents\20141005_143327.jpg"/>
          <p:cNvPicPr/>
          <p:nvPr/>
        </p:nvPicPr>
        <p:blipFill>
          <a:blip r:embed="rId1"/>
          <a:stretch/>
        </p:blipFill>
        <p:spPr>
          <a:xfrm rot="5400000">
            <a:off x="1260360" y="-1350360"/>
            <a:ext cx="6948000" cy="9468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Picture 2" descr="C:\Users\user\Desktop\HydrogenOrbitalApplet2D-1.0s.jar-29212149.jpg"/>
          <p:cNvPicPr/>
          <p:nvPr/>
        </p:nvPicPr>
        <p:blipFill>
          <a:blip r:embed="rId1"/>
          <a:stretch/>
        </p:blipFill>
        <p:spPr>
          <a:xfrm>
            <a:off x="467640" y="0"/>
            <a:ext cx="8136720" cy="6597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1890720" y="3253320"/>
            <a:ext cx="5347080" cy="346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l-GR" sz="1800" spc="-1" strike="noStrike">
                <a:latin typeface="Arial"/>
              </a:rPr>
              <a:t>https://www.youtube.com/watch?v=KGD2-8XLWyQ</a:t>
            </a:r>
            <a:endParaRPr b="0" lang="el-GR" sz="1800" spc="-1" strike="noStrike">
              <a:latin typeface="Arial"/>
            </a:endParaRPr>
          </a:p>
        </p:txBody>
      </p:sp>
      <p:sp>
        <p:nvSpPr>
          <p:cNvPr id="85" name="TextShape 2"/>
          <p:cNvSpPr txBox="1"/>
          <p:nvPr/>
        </p:nvSpPr>
        <p:spPr>
          <a:xfrm>
            <a:off x="1276560" y="3258000"/>
            <a:ext cx="6574680" cy="427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l-GR" sz="2400" spc="-1" strike="noStrike">
                <a:latin typeface="Times New Roman"/>
                <a:hlinkClick r:id="rId1"/>
              </a:rPr>
              <a:t>https://www.youtube.com/watch?v=KGD2-8XLWyQ</a:t>
            </a:r>
            <a:endParaRPr b="0" lang="el-GR" sz="24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2" descr="http://www.quantum-field-theory.net/wp-content/uploads/2014/02/atomic_model.gif"/>
          <p:cNvPicPr/>
          <p:nvPr/>
        </p:nvPicPr>
        <p:blipFill>
          <a:blip r:embed="rId1"/>
          <a:stretch/>
        </p:blipFill>
        <p:spPr>
          <a:xfrm>
            <a:off x="1259640" y="2853000"/>
            <a:ext cx="4438440" cy="3038040"/>
          </a:xfrm>
          <a:prstGeom prst="rect">
            <a:avLst/>
          </a:prstGeom>
          <a:ln>
            <a:noFill/>
          </a:ln>
        </p:spPr>
      </p:pic>
      <p:sp>
        <p:nvSpPr>
          <p:cNvPr id="8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l-GR" sz="4400" spc="-1" strike="noStrike">
                <a:solidFill>
                  <a:srgbClr val="000000"/>
                </a:solidFill>
                <a:latin typeface="Calibri"/>
              </a:rPr>
              <a:t>Πείραμα </a:t>
            </a:r>
            <a:r>
              <a:rPr b="0" lang="en-US" sz="4400" spc="-1" strike="noStrike">
                <a:solidFill>
                  <a:srgbClr val="000000"/>
                </a:solidFill>
                <a:latin typeface="Calibri"/>
              </a:rPr>
              <a:t>Rutherford</a:t>
            </a:r>
            <a:endParaRPr b="0" lang="el-GR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8" name="Picture 4" descr="https://encrypted-tbn3.gstatic.com/images?q=tbn:ANd9GcR4fhCQA0ojdAojvHQ7imc15PBm_uFxtj4o3-gXkCB-3TQM6ayi"/>
          <p:cNvPicPr/>
          <p:nvPr/>
        </p:nvPicPr>
        <p:blipFill>
          <a:blip r:embed="rId2"/>
          <a:stretch/>
        </p:blipFill>
        <p:spPr>
          <a:xfrm>
            <a:off x="5580000" y="1340640"/>
            <a:ext cx="2761920" cy="16570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2" descr="C:\Users\user\Documents\20141005_143244.jpg"/>
          <p:cNvPicPr/>
          <p:nvPr/>
        </p:nvPicPr>
        <p:blipFill>
          <a:blip r:embed="rId1"/>
          <a:stretch/>
        </p:blipFill>
        <p:spPr>
          <a:xfrm rot="5400000">
            <a:off x="1044000" y="-1242360"/>
            <a:ext cx="6876000" cy="9324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1" name="Picture 2" descr="C:\Users\user\Documents\20141005_143108.jpg"/>
          <p:cNvPicPr/>
          <p:nvPr/>
        </p:nvPicPr>
        <p:blipFill>
          <a:blip r:embed="rId1"/>
          <a:stretch/>
        </p:blipFill>
        <p:spPr>
          <a:xfrm rot="5400000">
            <a:off x="445680" y="-697680"/>
            <a:ext cx="8000640" cy="9396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755640" y="548640"/>
            <a:ext cx="5760360" cy="2559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l-GR" sz="1800" spc="-1" strike="noStrike">
                <a:solidFill>
                  <a:srgbClr val="000000"/>
                </a:solidFill>
                <a:latin typeface="Calibri"/>
              </a:rPr>
              <a:t>Ο πυρήνας του ατόμου</a:t>
            </a:r>
            <a:endParaRPr b="0" lang="el-G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l-GR" sz="1800" spc="-1" strike="noStrike">
                <a:solidFill>
                  <a:srgbClr val="000000"/>
                </a:solidFill>
                <a:latin typeface="Calibri"/>
              </a:rPr>
              <a:t>πρωτόνια (με θετικό φορτίο) και νετρόνια (χωρίς κανένα φορτίο). </a:t>
            </a:r>
            <a:endParaRPr b="0" lang="el-G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l-GR" sz="1800" spc="-1" strike="noStrike">
                <a:solidFill>
                  <a:srgbClr val="000000"/>
                </a:solidFill>
                <a:latin typeface="Calibri"/>
              </a:rPr>
              <a:t>Ατομικός αριθμός, </a:t>
            </a:r>
            <a:r>
              <a:rPr b="1" i="1" lang="el-GR" sz="1800" spc="-1" strike="noStrike">
                <a:solidFill>
                  <a:srgbClr val="000000"/>
                </a:solidFill>
                <a:latin typeface="Calibri"/>
              </a:rPr>
              <a:t>Ζ: ο</a:t>
            </a:r>
            <a:r>
              <a:rPr b="1" i="1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i="1" lang="el-GR" sz="1800" spc="-1" strike="noStrike">
                <a:solidFill>
                  <a:srgbClr val="000000"/>
                </a:solidFill>
                <a:latin typeface="Calibri"/>
              </a:rPr>
              <a:t>αριθμός των πρωτονίων του πυρήνα ενός ατόμου.</a:t>
            </a:r>
            <a:endParaRPr b="0" lang="el-G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l-GR" sz="1800" spc="-1" strike="noStrike">
                <a:solidFill>
                  <a:srgbClr val="000000"/>
                </a:solidFill>
                <a:latin typeface="Calibri"/>
              </a:rPr>
              <a:t>Μαζικός αριθμός, </a:t>
            </a:r>
            <a:r>
              <a:rPr b="1" i="1" lang="el-GR" sz="1800" spc="-1" strike="noStrike">
                <a:solidFill>
                  <a:srgbClr val="000000"/>
                </a:solidFill>
                <a:latin typeface="Calibri"/>
              </a:rPr>
              <a:t>Α: το άθροισμα των πρωτονίων και νετρονίων ενός πυρήνα.</a:t>
            </a:r>
            <a:endParaRPr b="0" lang="el-G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l-GR" sz="1800" spc="-1" strike="noStrike">
                <a:solidFill>
                  <a:srgbClr val="000000"/>
                </a:solidFill>
                <a:latin typeface="Calibri"/>
              </a:rPr>
              <a:t>Νουκλίδιο: κάθε άτομο που χαρακτηρίζεται από έναν ατομικό και ένα μαζικό αριθμό </a:t>
            </a:r>
            <a:endParaRPr b="0" lang="el-GR" sz="1800" spc="-1" strike="noStrike">
              <a:latin typeface="Arial"/>
            </a:endParaRPr>
          </a:p>
        </p:txBody>
      </p:sp>
      <p:pic>
        <p:nvPicPr>
          <p:cNvPr id="93" name="Picture 2" descr=""/>
          <p:cNvPicPr/>
          <p:nvPr/>
        </p:nvPicPr>
        <p:blipFill>
          <a:blip r:embed="rId1"/>
          <a:stretch/>
        </p:blipFill>
        <p:spPr>
          <a:xfrm>
            <a:off x="2195640" y="3213000"/>
            <a:ext cx="5222160" cy="3423960"/>
          </a:xfrm>
          <a:prstGeom prst="rect">
            <a:avLst/>
          </a:prstGeom>
          <a:ln w="9360">
            <a:noFill/>
          </a:ln>
        </p:spPr>
      </p:pic>
      <p:pic>
        <p:nvPicPr>
          <p:cNvPr id="94" name="Picture 3" descr=""/>
          <p:cNvPicPr/>
          <p:nvPr/>
        </p:nvPicPr>
        <p:blipFill>
          <a:blip r:embed="rId2"/>
          <a:stretch/>
        </p:blipFill>
        <p:spPr>
          <a:xfrm>
            <a:off x="6670080" y="620640"/>
            <a:ext cx="2311560" cy="223560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Picture 2" descr=""/>
          <p:cNvPicPr/>
          <p:nvPr/>
        </p:nvPicPr>
        <p:blipFill>
          <a:blip r:embed="rId1"/>
          <a:stretch/>
        </p:blipFill>
        <p:spPr>
          <a:xfrm>
            <a:off x="3748680" y="2565000"/>
            <a:ext cx="5071320" cy="3888000"/>
          </a:xfrm>
          <a:prstGeom prst="rect">
            <a:avLst/>
          </a:prstGeom>
          <a:ln w="9360">
            <a:noFill/>
          </a:ln>
        </p:spPr>
      </p:pic>
      <p:sp>
        <p:nvSpPr>
          <p:cNvPr id="96" name="CustomShape 1"/>
          <p:cNvSpPr/>
          <p:nvPr/>
        </p:nvSpPr>
        <p:spPr>
          <a:xfrm>
            <a:off x="467640" y="332640"/>
            <a:ext cx="5112360" cy="3107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l-GR" sz="1800" spc="-1" strike="noStrike">
                <a:solidFill>
                  <a:srgbClr val="000000"/>
                </a:solidFill>
                <a:latin typeface="Calibri"/>
              </a:rPr>
              <a:t>Πόσο μικρά είναι τα άτομα;</a:t>
            </a:r>
            <a:endParaRPr b="0" lang="el-G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l-GR" sz="1800" spc="-1" strike="noStrike">
                <a:solidFill>
                  <a:srgbClr val="000000"/>
                </a:solidFill>
                <a:latin typeface="Calibri"/>
              </a:rPr>
              <a:t>Άτομα νικελίου (Ni) στην επιφάνεια ενός κρυστάλλου νικελίου (εικόνα παρμένη με σαρωτικό μικροσκόπιο σήραγγας, STM)</a:t>
            </a:r>
            <a:endParaRPr b="0" lang="el-GR" sz="1800" spc="-1" strike="noStrike"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1" lang="el-GR" sz="1800" spc="-1" strike="noStrike">
                <a:solidFill>
                  <a:srgbClr val="000000"/>
                </a:solidFill>
                <a:latin typeface="Calibri"/>
              </a:rPr>
              <a:t>διάμετρος ατόμων: </a:t>
            </a:r>
            <a:endParaRPr b="0" lang="el-G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l-GR" sz="1800" spc="-1" strike="noStrike">
                <a:solidFill>
                  <a:srgbClr val="000000"/>
                </a:solidFill>
                <a:latin typeface="Calibri"/>
              </a:rPr>
              <a:t>1 έως 5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Å</a:t>
            </a:r>
            <a:endParaRPr b="0" lang="el-GR" sz="1800" spc="-1" strike="noStrike"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1" lang="nn-NO" sz="1800" spc="-1" strike="noStrike">
                <a:solidFill>
                  <a:srgbClr val="000000"/>
                </a:solidFill>
                <a:latin typeface="Calibri"/>
              </a:rPr>
              <a:t>(1 Å = 1 x 10</a:t>
            </a:r>
            <a:r>
              <a:rPr b="1" lang="nn-NO" sz="1200" spc="-1" strike="noStrike">
                <a:solidFill>
                  <a:srgbClr val="000000"/>
                </a:solidFill>
                <a:latin typeface="Calibri"/>
              </a:rPr>
              <a:t>–10 </a:t>
            </a:r>
            <a:r>
              <a:rPr b="1" lang="nn-NO" sz="1800" spc="-1" strike="noStrike">
                <a:solidFill>
                  <a:srgbClr val="000000"/>
                </a:solidFill>
                <a:latin typeface="Calibri"/>
              </a:rPr>
              <a:t>m)</a:t>
            </a:r>
            <a:endParaRPr b="0" lang="el-G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l-GR" sz="1800" spc="-1" strike="noStrike">
                <a:solidFill>
                  <a:srgbClr val="000000"/>
                </a:solidFill>
                <a:latin typeface="Calibri"/>
              </a:rPr>
              <a:t>Άτομο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Ni:</a:t>
            </a:r>
            <a:endParaRPr b="0" lang="el-GR" sz="1800" spc="-1" strike="noStrike"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1" lang="el-GR" sz="1800" spc="-1" strike="noStrike">
                <a:solidFill>
                  <a:srgbClr val="000000"/>
                </a:solidFill>
                <a:latin typeface="Calibri"/>
              </a:rPr>
              <a:t>διάμετρος 2,48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Å</a:t>
            </a:r>
            <a:endParaRPr b="0" lang="el-GR" sz="1800" spc="-1" strike="noStrike"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(2,48 x 10</a:t>
            </a:r>
            <a:r>
              <a:rPr b="1" lang="en-US" sz="1200" spc="-1" strike="noStrike">
                <a:solidFill>
                  <a:srgbClr val="000000"/>
                </a:solidFill>
                <a:latin typeface="Calibri"/>
              </a:rPr>
              <a:t>–8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cm). </a:t>
            </a:r>
            <a:endParaRPr b="0" lang="el-GR" sz="1800" spc="-1" strike="noStrike">
              <a:latin typeface="Arial"/>
            </a:endParaRPr>
          </a:p>
          <a:p>
            <a:pPr marL="1371600">
              <a:lnSpc>
                <a:spcPct val="100000"/>
              </a:lnSpc>
            </a:pPr>
            <a:r>
              <a:rPr b="1" lang="el-GR" sz="1800" spc="-1" strike="noStrike">
                <a:solidFill>
                  <a:srgbClr val="000000"/>
                </a:solidFill>
                <a:latin typeface="Calibri"/>
              </a:rPr>
              <a:t>1,5/2,48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x</a:t>
            </a:r>
            <a:r>
              <a:rPr b="1" lang="el-GR" sz="1800" spc="-1" strike="noStrike">
                <a:solidFill>
                  <a:srgbClr val="000000"/>
                </a:solidFill>
                <a:latin typeface="Calibri"/>
              </a:rPr>
              <a:t>10</a:t>
            </a:r>
            <a:r>
              <a:rPr b="1" lang="el-GR" sz="1200" spc="-1" strike="noStrike">
                <a:solidFill>
                  <a:srgbClr val="000000"/>
                </a:solidFill>
                <a:latin typeface="Calibri"/>
              </a:rPr>
              <a:t>–8 </a:t>
            </a:r>
            <a:r>
              <a:rPr b="1" lang="el-GR" sz="1800" spc="-1" strike="noStrike">
                <a:solidFill>
                  <a:srgbClr val="000000"/>
                </a:solidFill>
                <a:latin typeface="Calibri"/>
              </a:rPr>
              <a:t>=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6</a:t>
            </a:r>
            <a:r>
              <a:rPr b="1" lang="el-GR" sz="1800" spc="-1" strike="noStrike">
                <a:solidFill>
                  <a:srgbClr val="000000"/>
                </a:solidFill>
                <a:latin typeface="Calibri"/>
              </a:rPr>
              <a:t>0 εκατομμύρια </a:t>
            </a:r>
            <a:endParaRPr b="0" lang="el-GR" sz="1800" spc="-1" strike="noStrike">
              <a:latin typeface="Arial"/>
            </a:endParaRPr>
          </a:p>
        </p:txBody>
      </p:sp>
      <p:pic>
        <p:nvPicPr>
          <p:cNvPr id="97" name="Picture 3" descr=""/>
          <p:cNvPicPr/>
          <p:nvPr/>
        </p:nvPicPr>
        <p:blipFill>
          <a:blip r:embed="rId2"/>
          <a:stretch/>
        </p:blipFill>
        <p:spPr>
          <a:xfrm>
            <a:off x="6516360" y="908640"/>
            <a:ext cx="1456920" cy="1437840"/>
          </a:xfrm>
          <a:prstGeom prst="rect">
            <a:avLst/>
          </a:prstGeom>
          <a:ln w="9360">
            <a:noFill/>
          </a:ln>
        </p:spPr>
      </p:pic>
      <p:sp>
        <p:nvSpPr>
          <p:cNvPr id="98" name="CustomShape 2"/>
          <p:cNvSpPr/>
          <p:nvPr/>
        </p:nvSpPr>
        <p:spPr>
          <a:xfrm>
            <a:off x="3780000" y="1628640"/>
            <a:ext cx="457164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endParaRPr b="0" lang="el-G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l-GR" sz="1800" spc="-1" strike="noStrike">
                <a:solidFill>
                  <a:srgbClr val="000000"/>
                </a:solidFill>
                <a:latin typeface="Calibri"/>
              </a:rPr>
              <a:t>Κέρμα με</a:t>
            </a:r>
            <a:endParaRPr b="0" lang="el-G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el-GR" sz="1800" spc="-1" strike="noStrike">
                <a:solidFill>
                  <a:srgbClr val="000000"/>
                </a:solidFill>
                <a:latin typeface="Calibri"/>
              </a:rPr>
              <a:t>δ = 1,5 </a:t>
            </a:r>
            <a:r>
              <a:rPr b="1" i="1" lang="en-US" sz="1800" spc="-1" strike="noStrike">
                <a:solidFill>
                  <a:srgbClr val="000000"/>
                </a:solidFill>
                <a:latin typeface="Calibri"/>
              </a:rPr>
              <a:t>cm </a:t>
            </a:r>
            <a:endParaRPr b="0" lang="el-G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0" name="Picture 2" descr="http://image.slidesharecdn.com/random-130515014208-phpapp01/95/-11-638.jpg?cb=1396810918"/>
          <p:cNvPicPr/>
          <p:nvPr/>
        </p:nvPicPr>
        <p:blipFill>
          <a:blip r:embed="rId1"/>
          <a:stretch/>
        </p:blipFill>
        <p:spPr>
          <a:xfrm>
            <a:off x="684360" y="620640"/>
            <a:ext cx="7703640" cy="568764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539640" y="260640"/>
            <a:ext cx="4571640" cy="3656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l-GR" sz="1800" spc="-1" strike="noStrike">
                <a:solidFill>
                  <a:srgbClr val="000000"/>
                </a:solidFill>
                <a:latin typeface="Calibri"/>
              </a:rPr>
              <a:t>Χημικά Στοιχεία</a:t>
            </a:r>
            <a:endParaRPr b="0" lang="el-G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l-GR" sz="1800" spc="-1" strike="noStrike">
                <a:solidFill>
                  <a:srgbClr val="000000"/>
                </a:solidFill>
                <a:latin typeface="Calibri"/>
              </a:rPr>
              <a:t>Χημικό στοιχείο: η ουσία της οποίας όλα τα άτομα έχουν τον ίδιο ατομικό αριθμό. </a:t>
            </a:r>
            <a:endParaRPr b="0" lang="el-G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l-GR" sz="1800" spc="-1" strike="noStrike">
                <a:solidFill>
                  <a:srgbClr val="000000"/>
                </a:solidFill>
                <a:latin typeface="Calibri"/>
              </a:rPr>
              <a:t>Χημικό σύμβολο: ένα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l-GR" sz="1800" spc="-1" strike="noStrike">
                <a:solidFill>
                  <a:srgbClr val="000000"/>
                </a:solidFill>
                <a:latin typeface="Calibri"/>
              </a:rPr>
              <a:t>ή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l-GR" sz="1800" spc="-1" strike="noStrike">
                <a:solidFill>
                  <a:srgbClr val="000000"/>
                </a:solidFill>
                <a:latin typeface="Calibri"/>
              </a:rPr>
              <a:t>δύο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l-GR" sz="1800" spc="-1" strike="noStrike">
                <a:solidFill>
                  <a:srgbClr val="000000"/>
                </a:solidFill>
                <a:latin typeface="Calibri"/>
              </a:rPr>
              <a:t>λατινικά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l-GR" sz="1800" spc="-1" strike="noStrike">
                <a:solidFill>
                  <a:srgbClr val="000000"/>
                </a:solidFill>
                <a:latin typeface="Calibri"/>
              </a:rPr>
              <a:t>γράμματα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l-GR" sz="1800" spc="-1" strike="noStrike">
                <a:solidFill>
                  <a:srgbClr val="000000"/>
                </a:solidFill>
                <a:latin typeface="Calibri"/>
              </a:rPr>
              <a:t>που χρησιμοποιούμε για να παραστήσουμε το άτομο ενός συγκεκριμένου στοιχείου.</a:t>
            </a:r>
            <a:endParaRPr b="0" lang="el-G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l-GR" sz="1800" spc="-1" strike="noStrike">
                <a:solidFill>
                  <a:srgbClr val="000000"/>
                </a:solidFill>
                <a:latin typeface="Calibri"/>
              </a:rPr>
              <a:t>Ισότοπα: τα άτομα των οποίων οι πυρήνες έχουν τον ίδιο αριθμό πρωτονίων, αλλά διαφορετικό αριθμό νετρονίων.</a:t>
            </a:r>
            <a:endParaRPr b="0" lang="el-G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l-GR" sz="1800" spc="-1" strike="noStrike">
              <a:latin typeface="Arial"/>
            </a:endParaRPr>
          </a:p>
          <a:p>
            <a:pPr marL="914400">
              <a:lnSpc>
                <a:spcPct val="100000"/>
              </a:lnSpc>
            </a:pPr>
            <a:r>
              <a:rPr b="1" lang="en-US" sz="1800" spc="-1" strike="noStrike">
                <a:solidFill>
                  <a:srgbClr val="ff0000"/>
                </a:solidFill>
                <a:latin typeface="Calibri"/>
              </a:rPr>
              <a:t>             </a:t>
            </a:r>
            <a:r>
              <a:rPr b="1" lang="el-GR" sz="1800" spc="-1" strike="noStrike">
                <a:solidFill>
                  <a:srgbClr val="ff0000"/>
                </a:solidFill>
                <a:latin typeface="Calibri"/>
              </a:rPr>
              <a:t>Τα δύο φυσικά ισότοπα</a:t>
            </a:r>
            <a:endParaRPr b="0" lang="el-G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ff0000"/>
                </a:solidFill>
                <a:latin typeface="Calibri"/>
              </a:rPr>
              <a:t>                                              </a:t>
            </a:r>
            <a:r>
              <a:rPr b="1" lang="el-GR" sz="1800" spc="-1" strike="noStrike">
                <a:solidFill>
                  <a:srgbClr val="ff0000"/>
                </a:solidFill>
                <a:latin typeface="Calibri"/>
              </a:rPr>
              <a:t>του άνθρακα</a:t>
            </a:r>
            <a:endParaRPr b="0" lang="el-GR" sz="1800" spc="-1" strike="noStrike">
              <a:latin typeface="Arial"/>
            </a:endParaRPr>
          </a:p>
        </p:txBody>
      </p:sp>
      <p:pic>
        <p:nvPicPr>
          <p:cNvPr id="102" name="Picture 2" descr=""/>
          <p:cNvPicPr/>
          <p:nvPr/>
        </p:nvPicPr>
        <p:blipFill>
          <a:blip r:embed="rId1"/>
          <a:stretch/>
        </p:blipFill>
        <p:spPr>
          <a:xfrm>
            <a:off x="1619640" y="4293000"/>
            <a:ext cx="5770440" cy="2772360"/>
          </a:xfrm>
          <a:prstGeom prst="rect">
            <a:avLst/>
          </a:prstGeom>
          <a:ln w="9360">
            <a:noFill/>
          </a:ln>
        </p:spPr>
      </p:pic>
      <p:sp>
        <p:nvSpPr>
          <p:cNvPr id="103" name="CustomShape 2"/>
          <p:cNvSpPr/>
          <p:nvPr/>
        </p:nvSpPr>
        <p:spPr>
          <a:xfrm>
            <a:off x="2771640" y="5013000"/>
            <a:ext cx="70164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endParaRPr b="0" lang="el-G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6p</a:t>
            </a:r>
            <a:endParaRPr b="0" lang="el-G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6n</a:t>
            </a:r>
            <a:endParaRPr b="0" lang="el-GR" sz="1800" spc="-1" strike="noStrike">
              <a:latin typeface="Arial"/>
            </a:endParaRPr>
          </a:p>
        </p:txBody>
      </p:sp>
      <p:sp>
        <p:nvSpPr>
          <p:cNvPr id="104" name="CustomShape 3"/>
          <p:cNvSpPr/>
          <p:nvPr/>
        </p:nvSpPr>
        <p:spPr>
          <a:xfrm>
            <a:off x="5796000" y="5229360"/>
            <a:ext cx="55728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endParaRPr b="0" lang="el-G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6p</a:t>
            </a:r>
            <a:endParaRPr b="0" lang="el-G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7n</a:t>
            </a:r>
            <a:endParaRPr b="0" lang="el-GR" sz="1800" spc="-1" strike="noStrike">
              <a:latin typeface="Arial"/>
            </a:endParaRPr>
          </a:p>
        </p:txBody>
      </p:sp>
      <p:sp>
        <p:nvSpPr>
          <p:cNvPr id="105" name="CustomShape 4"/>
          <p:cNvSpPr/>
          <p:nvPr/>
        </p:nvSpPr>
        <p:spPr>
          <a:xfrm>
            <a:off x="5796000" y="4437000"/>
            <a:ext cx="136764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endParaRPr b="0" lang="el-G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6e–</a:t>
            </a:r>
            <a:endParaRPr b="0" lang="el-GR" sz="1800" spc="-1" strike="noStrike">
              <a:latin typeface="Arial"/>
            </a:endParaRPr>
          </a:p>
        </p:txBody>
      </p:sp>
      <p:sp>
        <p:nvSpPr>
          <p:cNvPr id="106" name="CustomShape 5"/>
          <p:cNvSpPr/>
          <p:nvPr/>
        </p:nvSpPr>
        <p:spPr>
          <a:xfrm>
            <a:off x="2555640" y="4509000"/>
            <a:ext cx="64764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endParaRPr b="0" lang="el-G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6e–</a:t>
            </a:r>
            <a:endParaRPr b="0" lang="el-G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</TotalTime>
  <Application>LibreOffice/6.4.2.2$Windows_x86 LibreOffice_project/4e471d8c02c9c90f512f7f9ead8875b57fcb1ec3</Application>
  <Words>276</Words>
  <Paragraphs>43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2014-10-18T18:11:38Z</dcterms:created>
  <dc:creator>user</dc:creator>
  <dc:description/>
  <dc:language>el-GR</dc:language>
  <cp:lastModifiedBy/>
  <dcterms:modified xsi:type="dcterms:W3CDTF">2020-10-04T11:12:09Z</dcterms:modified>
  <cp:revision>12</cp:revision>
  <dc:subject/>
  <dc:title>Διαφάνεια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Προβολή στην οθόνη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12</vt:i4>
  </property>
</Properties>
</file>