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83" r:id="rId5"/>
    <p:sldId id="259" r:id="rId6"/>
    <p:sldId id="260" r:id="rId7"/>
    <p:sldId id="262" r:id="rId8"/>
    <p:sldId id="261" r:id="rId9"/>
    <p:sldId id="263" r:id="rId10"/>
    <p:sldId id="269" r:id="rId11"/>
    <p:sldId id="271" r:id="rId12"/>
    <p:sldId id="278" r:id="rId13"/>
    <p:sldId id="273" r:id="rId14"/>
    <p:sldId id="274" r:id="rId15"/>
    <p:sldId id="275" r:id="rId16"/>
    <p:sldId id="276" r:id="rId17"/>
    <p:sldId id="267" r:id="rId18"/>
    <p:sldId id="268" r:id="rId19"/>
    <p:sldId id="266" r:id="rId20"/>
    <p:sldId id="265" r:id="rId21"/>
    <p:sldId id="264" r:id="rId22"/>
    <p:sldId id="277" r:id="rId23"/>
    <p:sldId id="281" r:id="rId24"/>
    <p:sldId id="279" r:id="rId25"/>
    <p:sldId id="284" r:id="rId26"/>
    <p:sldId id="280" r:id="rId27"/>
    <p:sldId id="282" r:id="rId28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0" name="Rectangle 114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7" name="Rectangle 84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85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113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4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5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80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2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6" name="Freeform 44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50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51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Hexagon 52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3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4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5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56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Freeform 57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58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0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1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2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3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4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5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66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Freeform 67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68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3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6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9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88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4557305E-778B-42BC-82E8-4CBBD3CBA164}" type="datetimeFigureOut">
              <a:rPr lang="el-GR"/>
              <a:pPr>
                <a:defRPr/>
              </a:pPr>
              <a:t>30/4/2020</a:t>
            </a:fld>
            <a:endParaRPr lang="el-GR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74E0E463-5052-4AD6-8088-F59B6C978DC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2872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D54B9-436C-4C7C-9FCE-4A9AF80BFB91}" type="datetimeFigureOut">
              <a:rPr lang="el-GR"/>
              <a:pPr>
                <a:defRPr/>
              </a:pPr>
              <a:t>30/4/2020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E6B09-2438-4E49-BF6F-8135D0759A2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550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60F57-568A-49FD-B00F-7A85FD4A4CAF}" type="datetimeFigureOut">
              <a:rPr lang="el-GR"/>
              <a:pPr>
                <a:defRPr/>
              </a:pPr>
              <a:t>30/4/2020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2FF8E-3A56-4ABF-A6F0-1BC35735719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4874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A77B7-B0E0-4C20-9628-076E3F7BACA3}" type="datetimeFigureOut">
              <a:rPr lang="el-GR"/>
              <a:pPr>
                <a:defRPr/>
              </a:pPr>
              <a:t>30/4/2020</a:t>
            </a:fld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8EBC4-9152-4F3C-B70A-7246472D52A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6624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FF14A-942A-4A57-9026-AAC7E4EB9656}" type="datetimeFigureOut">
              <a:rPr lang="el-GR"/>
              <a:pPr>
                <a:defRPr/>
              </a:pPr>
              <a:t>30/4/2020</a:t>
            </a:fld>
            <a:endParaRPr lang="el-G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32DB2-5414-4779-A1B6-CAEF8E62761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263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57B42-41DD-49B3-BC3A-4F221C93ADC4}" type="datetimeFigureOut">
              <a:rPr lang="el-GR"/>
              <a:pPr>
                <a:defRPr/>
              </a:pPr>
              <a:t>30/4/2020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7C748-DEAE-41DE-9AA8-F9D185E3A09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6348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E79E3-57DC-4AA9-9C59-513750140468}" type="datetimeFigureOut">
              <a:rPr lang="el-GR"/>
              <a:pPr>
                <a:defRPr/>
              </a:pPr>
              <a:t>30/4/2020</a:t>
            </a:fld>
            <a:endParaRPr lang="el-G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3FD32-3DAB-432C-8608-032BC2AA76C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450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1" name="Rectangle 83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8" name="Rectangle 80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81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82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5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79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4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4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5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5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5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58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1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2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3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4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5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6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67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68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69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70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56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57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60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18A8D-AEB9-469B-B09F-E88C1269E97D}" type="datetimeFigureOut">
              <a:rPr lang="el-GR"/>
              <a:pPr>
                <a:defRPr/>
              </a:pPr>
              <a:t>30/4/2020</a:t>
            </a:fld>
            <a:endParaRPr lang="el-GR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909A4-A5CB-4B9B-AF3E-756C426834D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8012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1" name="Rectangle 86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8" name="Rectangle 83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Rectangle 84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85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5" name="Rectangle 80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Rectangle 81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82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7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3" name="Rectangle 78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79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4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Freeform 4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4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4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4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Hexagon 5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5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59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60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61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62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Hexagon 63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64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65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66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67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68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69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70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71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Freeform 72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73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9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10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101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10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l-GR" noProof="0" smtClean="0"/>
              <a:t>Κάντε κλικ στο εικονίδιο για να προσθέσετε μια εικόνα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6F24B-EE9C-4195-9599-D1813E93F012}" type="datetimeFigureOut">
              <a:rPr lang="el-GR"/>
              <a:pPr>
                <a:defRPr/>
              </a:pPr>
              <a:t>30/4/2020</a:t>
            </a:fld>
            <a:endParaRPr lang="el-GR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C9FED-0F61-4279-B4BD-1682BF37D3D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5417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51ED9-15DB-4A52-A70F-FFD166B6B328}" type="datetimeFigureOut">
              <a:rPr lang="el-GR"/>
              <a:pPr>
                <a:defRPr/>
              </a:pPr>
              <a:t>30/4/2020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A0AED-2E2A-48B3-A606-4E2769EAE48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7778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7C60A-10DC-46BB-BC57-82DAA4A9E933}" type="datetimeFigureOut">
              <a:rPr lang="el-GR"/>
              <a:pPr>
                <a:defRPr/>
              </a:pPr>
              <a:t>30/4/2020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E8451-8C14-47E2-A415-32CBBA47EFA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2868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Στυλ κύριου τίτλου</a:t>
            </a:r>
            <a:endParaRPr lang="en-US" altLang="el-GR" smtClean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Στυλ υποδείγματος κειμένου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  <a:endParaRPr lang="en-US" altLang="el-G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5C7152-9DC6-4F1A-B6FF-A0011CEF85E7}" type="datetimeFigureOut">
              <a:rPr lang="el-GR"/>
              <a:pPr>
                <a:defRPr/>
              </a:pPr>
              <a:t>30/4/2020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96847D-DD16-4B76-9EB5-CA41AC8A47A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6" r:id="rId8"/>
    <p:sldLayoutId id="2147483797" r:id="rId9"/>
    <p:sldLayoutId id="2147483793" r:id="rId10"/>
    <p:sldLayoutId id="214748379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Haris\Dropbox\&#931;&#935;&#927;&#923;&#917;&#921;&#927;\&#915;'%20&#923;&#933;&#922;&#917;&#921;&#927;&#933;%20&#914;&#921;&#927;&#923;&#927;&#915;&#921;&#913;%20&#915;&#917;&#925;&#921;&#922;&#919;&#931;%20&#928;&#913;&#921;&#916;&#917;&#921;&#913;&#931;\&#928;&#961;&#959;&#946;&#959;&#955;&#941;&#962;\HIV.avi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C:\Users\Haris\Dropbox\&#931;&#935;&#927;&#923;&#917;&#921;&#927;\&#915;'%20&#923;&#933;&#922;&#917;&#921;&#927;&#933;%20&#914;&#921;&#927;&#923;&#927;&#915;&#921;&#913;%20&#915;&#917;&#925;&#921;&#922;&#919;&#931;%20&#928;&#913;&#921;&#916;&#917;&#921;&#913;&#931;\&#928;&#961;&#959;&#946;&#959;&#955;&#941;&#962;\AIDS_&#945;&#947;&#954;&#945;&#955;&#953;&#940;.wmv" TargetMode="External"/><Relationship Id="rId1" Type="http://schemas.openxmlformats.org/officeDocument/2006/relationships/video" Target="file:///C:\Users\Haris\Documents\&#931;&#935;&#927;&#923;&#917;&#921;&#927;\&#915;'%20&#923;&#933;&#922;&#917;&#921;&#927;&#933;%20&#914;&#921;&#927;&#923;&#927;&#915;&#921;&#913;%20&#915;&#917;&#925;&#921;&#922;&#919;&#931;%20&#928;&#913;&#921;&#916;&#917;&#921;&#913;&#931;\&#928;&#961;&#959;&#946;&#959;&#955;&#941;&#962;\&#932;&#959;%20&#954;&#940;&#957;&#949;&#953;&#962;%20&#963;&#965;&#967;&#957;&#940;;.avi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Haris\Dropbox\&#931;&#935;&#927;&#923;&#917;&#921;&#927;\&#915;'%20&#923;&#933;&#922;&#917;&#921;&#927;&#933;%20&#914;&#921;&#927;&#923;&#927;&#915;&#921;&#913;%20&#915;&#917;&#925;&#921;&#922;&#919;&#931;%20&#928;&#913;&#921;&#916;&#917;&#921;&#913;&#931;\&#928;&#961;&#959;&#946;&#959;&#955;&#941;&#962;\AIDS_&#960;&#945;&#947;&#954;&#940;&#954;&#953;.wmv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Haris\Dropbox\&#931;&#935;&#927;&#923;&#917;&#921;&#927;\&#915;'%20&#923;&#933;&#922;&#917;&#921;&#927;&#933;%20&#914;&#921;&#927;&#923;&#927;&#915;&#921;&#913;%20&#915;&#917;&#925;&#921;&#922;&#919;&#931;%20&#928;&#913;&#921;&#916;&#917;&#921;&#913;&#931;\&#928;&#961;&#959;&#946;&#959;&#955;&#941;&#962;\AIDS_&#964;&#959;%20&#954;&#940;&#957;&#949;&#953;&#962;%20&#963;&#965;&#967;&#957;&#940;.wmv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Haris\Dropbox\&#931;&#935;&#927;&#923;&#917;&#921;&#927;\&#915;'%20&#923;&#933;&#922;&#917;&#921;&#927;&#933;%20&#914;&#921;&#927;&#923;&#927;&#915;&#921;&#913;%20&#915;&#917;&#925;&#921;&#922;&#919;&#931;%20&#928;&#913;&#921;&#916;&#917;&#921;&#913;&#931;\&#928;&#961;&#959;&#946;&#959;&#955;&#941;&#962;\PSA_HIV_AIDS_Prevention_Awareness_and_Testing.wmv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Haris\Dropbox\&#931;&#935;&#927;&#923;&#917;&#921;&#927;\&#915;'%20&#923;&#933;&#922;&#917;&#921;&#927;&#933;%20&#914;&#921;&#927;&#923;&#927;&#915;&#921;&#913;%20&#915;&#917;&#925;&#921;&#922;&#919;&#931;%20&#928;&#913;&#921;&#916;&#917;&#921;&#913;&#931;\&#928;&#961;&#959;&#946;&#959;&#955;&#941;&#962;\&#931;&#964;&#959;%20&#960;&#945;&#961;&#945;%205%20-%20&#931;&#965;&#957;&#941;&#957;&#964;&#949;&#965;&#958;&#951;%20&#956;&#949;%20&#959;&#961;&#959;&#952;&#949;&#964;&#953;&#954;&#942;.wmv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Haris\Dropbox\&#931;&#935;&#927;&#923;&#917;&#921;&#927;\&#915;'%20&#923;&#933;&#922;&#917;&#921;&#927;&#933;%20&#914;&#921;&#927;&#923;&#927;&#915;&#921;&#913;%20&#915;&#917;&#925;&#921;&#922;&#919;&#931;%20&#928;&#913;&#921;&#916;&#917;&#921;&#913;&#931;\&#928;&#961;&#959;&#946;&#959;&#955;&#941;&#962;\SYNENTEYKSI_FOREA_TOU_AIDS_STOUS_FAKELOYS_ME_TON_A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Τίτλος 1"/>
          <p:cNvSpPr>
            <a:spLocks noGrp="1"/>
          </p:cNvSpPr>
          <p:nvPr>
            <p:ph type="ctrTitle"/>
          </p:nvPr>
        </p:nvSpPr>
        <p:spPr>
          <a:xfrm>
            <a:off x="4733925" y="2708275"/>
            <a:ext cx="3313113" cy="1701800"/>
          </a:xfrm>
        </p:spPr>
        <p:txBody>
          <a:bodyPr/>
          <a:lstStyle/>
          <a:p>
            <a:pPr eaLnBrk="1" hangingPunct="1"/>
            <a:r>
              <a:rPr lang="el-GR" altLang="el-GR" smtClean="0"/>
              <a:t>1. Άνθρωπος &amp; υγεία (1.3.4)</a:t>
            </a:r>
          </a:p>
        </p:txBody>
      </p:sp>
      <p:sp>
        <p:nvSpPr>
          <p:cNvPr id="5123" name="Υπότιτλος 2"/>
          <p:cNvSpPr>
            <a:spLocks noGrp="1"/>
          </p:cNvSpPr>
          <p:nvPr>
            <p:ph type="subTitle" idx="1"/>
          </p:nvPr>
        </p:nvSpPr>
        <p:spPr>
          <a:xfrm>
            <a:off x="4733925" y="4421188"/>
            <a:ext cx="3309938" cy="1260475"/>
          </a:xfrm>
        </p:spPr>
        <p:txBody>
          <a:bodyPr/>
          <a:lstStyle/>
          <a:p>
            <a:pPr eaLnBrk="1" hangingPunct="1"/>
            <a:r>
              <a:rPr lang="el-GR" altLang="el-GR" smtClean="0"/>
              <a:t>Βιολογία Γ’ Λυκείου Γενικής Παιδείας</a:t>
            </a:r>
          </a:p>
        </p:txBody>
      </p:sp>
      <p:pic>
        <p:nvPicPr>
          <p:cNvPr id="5124" name="Picture 2" descr="http://t0.gstatic.com/images?q=tbn:ANd9GcT796Ym3RpSTVNPxOotJvOKprjSP6MCv_B9UnxHlUK7T21bdRs1O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4724400"/>
            <a:ext cx="7413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1.3.4. Σύνδρομο Επίκτητης Ανοσολογικής Ανεπάρκειας</a:t>
            </a:r>
            <a:r>
              <a:rPr lang="en-US" dirty="0" smtClean="0"/>
              <a:t>(AIDS)</a:t>
            </a:r>
            <a:endParaRPr lang="el-GR" dirty="0"/>
          </a:p>
        </p:txBody>
      </p:sp>
      <p:sp>
        <p:nvSpPr>
          <p:cNvPr id="6147" name="Θέση περιεχομένου 2"/>
          <p:cNvSpPr>
            <a:spLocks noGrp="1"/>
          </p:cNvSpPr>
          <p:nvPr>
            <p:ph idx="1"/>
          </p:nvPr>
        </p:nvSpPr>
        <p:spPr>
          <a:xfrm>
            <a:off x="1042988" y="2324100"/>
            <a:ext cx="7632700" cy="3508375"/>
          </a:xfrm>
        </p:spPr>
        <p:txBody>
          <a:bodyPr/>
          <a:lstStyle/>
          <a:p>
            <a:pPr eaLnBrk="1" hangingPunct="1"/>
            <a:r>
              <a:rPr lang="el-GR" altLang="el-GR" smtClean="0"/>
              <a:t>Εξασθένηση ανοσοβιολογικού συστήματος ανθρώπου: ΣΥΝΗΘΩΣ επίκτητη</a:t>
            </a:r>
          </a:p>
          <a:p>
            <a:pPr eaLnBrk="1" hangingPunct="1"/>
            <a:r>
              <a:rPr lang="en-US" altLang="el-GR" smtClean="0"/>
              <a:t>AIDS (</a:t>
            </a:r>
            <a:r>
              <a:rPr lang="en-US" altLang="el-GR" b="1" smtClean="0"/>
              <a:t>Acquired</a:t>
            </a:r>
            <a:r>
              <a:rPr lang="en-US" altLang="el-GR" smtClean="0"/>
              <a:t> Immune Deficiency </a:t>
            </a:r>
            <a:r>
              <a:rPr lang="en-US" altLang="el-GR" u="sng" smtClean="0"/>
              <a:t>Syndrome</a:t>
            </a:r>
            <a:r>
              <a:rPr lang="en-US" altLang="el-GR" smtClean="0"/>
              <a:t>)</a:t>
            </a:r>
            <a:r>
              <a:rPr lang="el-GR" altLang="el-GR" smtClean="0"/>
              <a:t> </a:t>
            </a:r>
            <a:r>
              <a:rPr lang="el-GR" altLang="el-GR" smtClean="0">
                <a:sym typeface="Wingdings" pitchFamily="2" charset="2"/>
              </a:rPr>
              <a:t> ΑΣΘΕΝΕΙΑ</a:t>
            </a:r>
            <a:endParaRPr lang="en-US" altLang="el-GR" smtClean="0"/>
          </a:p>
          <a:p>
            <a:pPr eaLnBrk="1" hangingPunct="1"/>
            <a:r>
              <a:rPr lang="en-US" altLang="el-GR" smtClean="0"/>
              <a:t>HIV (Human Immunodeficiency </a:t>
            </a:r>
            <a:r>
              <a:rPr lang="en-US" altLang="el-GR" u="sng" smtClean="0"/>
              <a:t>Virus</a:t>
            </a:r>
            <a:r>
              <a:rPr lang="en-US" altLang="el-GR" smtClean="0"/>
              <a:t>)</a:t>
            </a:r>
            <a:r>
              <a:rPr lang="el-GR" altLang="el-GR" smtClean="0"/>
              <a:t> </a:t>
            </a:r>
            <a:r>
              <a:rPr lang="el-GR" altLang="el-GR" smtClean="0">
                <a:sym typeface="Wingdings" pitchFamily="2" charset="2"/>
              </a:rPr>
              <a:t> ΙΟΣ</a:t>
            </a:r>
            <a:endParaRPr lang="en-US" altLang="el-GR" smtClean="0"/>
          </a:p>
          <a:p>
            <a:pPr eaLnBrk="1" hangingPunct="1"/>
            <a:r>
              <a:rPr lang="el-GR" altLang="el-GR" smtClean="0"/>
              <a:t>Επικρατέστερη θεωρία προέλευσης:</a:t>
            </a:r>
          </a:p>
          <a:p>
            <a:pPr lvl="1" eaLnBrk="1" hangingPunct="1"/>
            <a:r>
              <a:rPr lang="el-GR" altLang="el-GR" smtClean="0"/>
              <a:t>Αφρικανικός πίθηκος </a:t>
            </a:r>
            <a:r>
              <a:rPr lang="el-GR" altLang="el-GR" smtClean="0">
                <a:sym typeface="Wingdings" pitchFamily="2" charset="2"/>
              </a:rPr>
              <a:t> μεταλλάξεις  άνθρωπος</a:t>
            </a:r>
            <a:endParaRPr lang="el-GR" altLang="el-GR" smtClean="0"/>
          </a:p>
        </p:txBody>
      </p:sp>
      <p:pic>
        <p:nvPicPr>
          <p:cNvPr id="6148" name="Picture 2" descr="http://t0.gstatic.com/images?q=tbn:ANd9GcT796Ym3RpSTVNPxOotJvOKprjSP6MCv_B9UnxHlUK7T21bdRs1O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188913"/>
            <a:ext cx="1195388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Δομή του ιού</a:t>
            </a:r>
          </a:p>
        </p:txBody>
      </p:sp>
      <p:sp>
        <p:nvSpPr>
          <p:cNvPr id="7171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5463" indent="-457200" eaLnBrk="1" hangingPunct="1">
              <a:buFont typeface="Century Gothic" pitchFamily="34" charset="0"/>
              <a:buAutoNum type="arabicPeriod"/>
            </a:pPr>
            <a:r>
              <a:rPr lang="en-US" altLang="el-GR" u="sng" smtClean="0">
                <a:sym typeface="Wingdings" pitchFamily="2" charset="2"/>
              </a:rPr>
              <a:t>RNA</a:t>
            </a:r>
            <a:r>
              <a:rPr lang="en-US" altLang="el-GR" smtClean="0">
                <a:sym typeface="Wingdings" pitchFamily="2" charset="2"/>
              </a:rPr>
              <a:t> (</a:t>
            </a:r>
            <a:r>
              <a:rPr lang="el-GR" altLang="el-GR" smtClean="0">
                <a:sym typeface="Wingdings" pitchFamily="2" charset="2"/>
              </a:rPr>
              <a:t>ρετροϊός)  γενετικό υλικό</a:t>
            </a:r>
          </a:p>
          <a:p>
            <a:pPr marL="525463" indent="-457200" eaLnBrk="1" hangingPunct="1">
              <a:buFont typeface="Century Gothic" pitchFamily="34" charset="0"/>
              <a:buAutoNum type="arabicPeriod"/>
            </a:pPr>
            <a:r>
              <a:rPr lang="el-GR" altLang="el-GR" u="sng" smtClean="0">
                <a:sym typeface="Wingdings" pitchFamily="2" charset="2"/>
              </a:rPr>
              <a:t>Αντίστροφη μεταγραφάση </a:t>
            </a:r>
            <a:r>
              <a:rPr lang="el-GR" altLang="el-GR" smtClean="0">
                <a:sym typeface="Wingdings" pitchFamily="2" charset="2"/>
              </a:rPr>
              <a:t> ένζυμο για </a:t>
            </a:r>
            <a:r>
              <a:rPr lang="en-US" altLang="el-GR" smtClean="0">
                <a:sym typeface="Wingdings" pitchFamily="2" charset="2"/>
              </a:rPr>
              <a:t>DNA</a:t>
            </a:r>
            <a:r>
              <a:rPr lang="el-GR" altLang="el-GR" smtClean="0">
                <a:sym typeface="Wingdings" pitchFamily="2" charset="2"/>
              </a:rPr>
              <a:t> από </a:t>
            </a:r>
            <a:r>
              <a:rPr lang="en-US" altLang="el-GR" smtClean="0">
                <a:sym typeface="Wingdings" pitchFamily="2" charset="2"/>
              </a:rPr>
              <a:t>RNA</a:t>
            </a:r>
            <a:endParaRPr lang="el-GR" altLang="el-GR" smtClean="0">
              <a:sym typeface="Wingdings" pitchFamily="2" charset="2"/>
            </a:endParaRPr>
          </a:p>
          <a:p>
            <a:pPr marL="525463" indent="-457200" eaLnBrk="1" hangingPunct="1">
              <a:buFont typeface="Century Gothic" pitchFamily="34" charset="0"/>
              <a:buAutoNum type="arabicPeriod"/>
            </a:pPr>
            <a:r>
              <a:rPr lang="el-GR" altLang="el-GR" u="sng" smtClean="0">
                <a:sym typeface="Wingdings" pitchFamily="2" charset="2"/>
              </a:rPr>
              <a:t>Ένζυμα</a:t>
            </a:r>
          </a:p>
          <a:p>
            <a:pPr marL="525463" indent="-457200" eaLnBrk="1" hangingPunct="1">
              <a:buFont typeface="Century Gothic" pitchFamily="34" charset="0"/>
              <a:buAutoNum type="arabicPeriod"/>
            </a:pPr>
            <a:r>
              <a:rPr lang="el-GR" altLang="el-GR" u="sng" smtClean="0">
                <a:sym typeface="Wingdings" pitchFamily="2" charset="2"/>
              </a:rPr>
              <a:t>Καψίδιο</a:t>
            </a:r>
            <a:r>
              <a:rPr lang="el-GR" altLang="el-GR" smtClean="0">
                <a:sym typeface="Wingdings" pitchFamily="2" charset="2"/>
              </a:rPr>
              <a:t>  πρωτεΐνες</a:t>
            </a:r>
          </a:p>
          <a:p>
            <a:pPr marL="525463" indent="-457200" eaLnBrk="1" hangingPunct="1">
              <a:buFont typeface="Century Gothic" pitchFamily="34" charset="0"/>
              <a:buAutoNum type="arabicPeriod"/>
            </a:pPr>
            <a:r>
              <a:rPr lang="el-GR" altLang="el-GR" u="sng" smtClean="0">
                <a:sym typeface="Wingdings" pitchFamily="2" charset="2"/>
              </a:rPr>
              <a:t>Έλυτρο</a:t>
            </a:r>
            <a:r>
              <a:rPr lang="el-GR" altLang="el-GR" smtClean="0">
                <a:sym typeface="Wingdings" pitchFamily="2" charset="2"/>
              </a:rPr>
              <a:t>  λιποπρωτεΐνες</a:t>
            </a:r>
            <a:endParaRPr lang="el-GR" altLang="el-GR" smtClean="0"/>
          </a:p>
        </p:txBody>
      </p:sp>
      <p:pic>
        <p:nvPicPr>
          <p:cNvPr id="7172" name="Picture 2" descr="http://t0.gstatic.com/images?q=tbn:ANd9GcSiKk44AAKuicxIs21sV_kolrQJ9SYtCCUsqqExfijP4L9Gdo_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716338"/>
            <a:ext cx="3509963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mtClean="0"/>
              <a:t>Δομή του ιού</a:t>
            </a:r>
          </a:p>
        </p:txBody>
      </p:sp>
      <p:pic>
        <p:nvPicPr>
          <p:cNvPr id="8195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8375" y="2324100"/>
            <a:ext cx="4926013" cy="394017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Ιός</a:t>
            </a:r>
          </a:p>
        </p:txBody>
      </p:sp>
      <p:sp>
        <p:nvSpPr>
          <p:cNvPr id="8195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Προσβάλλει:</a:t>
            </a:r>
          </a:p>
          <a:p>
            <a:pPr marL="822325" lvl="1" indent="-457200" eaLnBrk="1" hangingPunct="1">
              <a:buFont typeface="Century Gothic" pitchFamily="34" charset="0"/>
              <a:buAutoNum type="arabicPeriod"/>
            </a:pPr>
            <a:r>
              <a:rPr lang="el-GR" altLang="el-GR" smtClean="0"/>
              <a:t>Βοηθητικά Τ-λεμφοκύτταρα (ΚΥΡΙΩΣ)</a:t>
            </a:r>
          </a:p>
          <a:p>
            <a:pPr marL="822325" lvl="1" indent="-457200" eaLnBrk="1" hangingPunct="1">
              <a:buFont typeface="Century Gothic" pitchFamily="34" charset="0"/>
              <a:buAutoNum type="arabicPeriod"/>
            </a:pPr>
            <a:r>
              <a:rPr lang="el-GR" altLang="el-GR" smtClean="0"/>
              <a:t>Κυτταροτοξικά Τ-λεμφοκύτταρα</a:t>
            </a:r>
          </a:p>
          <a:p>
            <a:pPr marL="822325" lvl="1" indent="-457200" eaLnBrk="1" hangingPunct="1">
              <a:buFont typeface="Century Gothic" pitchFamily="34" charset="0"/>
              <a:buAutoNum type="arabicPeriod"/>
            </a:pPr>
            <a:r>
              <a:rPr lang="el-GR" altLang="el-GR" smtClean="0"/>
              <a:t>Νευρικά κύτταρα</a:t>
            </a:r>
          </a:p>
          <a:p>
            <a:pPr eaLnBrk="1" hangingPunct="1"/>
            <a:r>
              <a:rPr lang="el-GR" altLang="el-GR" smtClean="0"/>
              <a:t>Κύτταρα-στόχοι διαθέτουν τους κατάλληλους </a:t>
            </a:r>
            <a:r>
              <a:rPr lang="el-GR" altLang="el-GR" b="1" i="1" smtClean="0"/>
              <a:t>υποδοχείς</a:t>
            </a:r>
            <a:r>
              <a:rPr lang="el-GR" altLang="el-GR" smtClean="0"/>
              <a:t> στους οποίους προσδένεται ο ιός</a:t>
            </a:r>
          </a:p>
        </p:txBody>
      </p:sp>
      <p:pic>
        <p:nvPicPr>
          <p:cNvPr id="8196" name="Picture 2" descr="http://t2.gstatic.com/images?q=tbn:ANd9GcQRoANk91ZLueRxHbKmiHlO-wiNz8dEvLTBt9hJWm6g4xn9ZXQ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836613"/>
            <a:ext cx="25050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Μετάδοση της ασθένειας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l-GR" dirty="0" smtClean="0"/>
              <a:t>Ιός </a:t>
            </a:r>
            <a:r>
              <a:rPr lang="el-GR" dirty="0" smtClean="0">
                <a:sym typeface="Wingdings" pitchFamily="2" charset="2"/>
              </a:rPr>
              <a:t> ΥΓΡΑ του σώματος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Αίμα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Σπέρμα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Κολπικές εκκρίσεις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Σάλιο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Δάκρυα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Ιδρώτας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Μητρικό γάλα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Εγκεφαλονωτιαίο υγρό</a:t>
            </a:r>
            <a:endParaRPr lang="el-GR" dirty="0"/>
          </a:p>
        </p:txBody>
      </p:sp>
      <p:sp>
        <p:nvSpPr>
          <p:cNvPr id="4" name="Στρογγυλεμένο ορθογώνιο 3"/>
          <p:cNvSpPr/>
          <p:nvPr/>
        </p:nvSpPr>
        <p:spPr>
          <a:xfrm>
            <a:off x="1403350" y="2708275"/>
            <a:ext cx="2881313" cy="11525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cxnSp>
        <p:nvCxnSpPr>
          <p:cNvPr id="8" name="Ευθεία γραμμή σύνδεσης 7"/>
          <p:cNvCxnSpPr/>
          <p:nvPr/>
        </p:nvCxnSpPr>
        <p:spPr>
          <a:xfrm>
            <a:off x="1403350" y="3860800"/>
            <a:ext cx="3240088" cy="1800225"/>
          </a:xfrm>
          <a:prstGeom prst="line">
            <a:avLst/>
          </a:prstGeom>
          <a:ln w="762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εία γραμμή σύνδεσης 9"/>
          <p:cNvCxnSpPr/>
          <p:nvPr/>
        </p:nvCxnSpPr>
        <p:spPr>
          <a:xfrm flipH="1">
            <a:off x="1476375" y="3860800"/>
            <a:ext cx="2808288" cy="1800225"/>
          </a:xfrm>
          <a:prstGeom prst="line">
            <a:avLst/>
          </a:prstGeom>
          <a:ln w="762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Δεξιό άγκιστρο 10"/>
          <p:cNvSpPr/>
          <p:nvPr/>
        </p:nvSpPr>
        <p:spPr>
          <a:xfrm>
            <a:off x="4500563" y="2708275"/>
            <a:ext cx="287337" cy="11525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sp>
        <p:nvSpPr>
          <p:cNvPr id="12" name="Δεξιό άγκιστρο 11"/>
          <p:cNvSpPr/>
          <p:nvPr/>
        </p:nvSpPr>
        <p:spPr>
          <a:xfrm>
            <a:off x="4859338" y="3860800"/>
            <a:ext cx="649287" cy="172878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sp>
        <p:nvSpPr>
          <p:cNvPr id="9225" name="TextBox 12"/>
          <p:cNvSpPr txBox="1">
            <a:spLocks noChangeArrowheads="1"/>
          </p:cNvSpPr>
          <p:nvPr/>
        </p:nvSpPr>
        <p:spPr bwMode="auto">
          <a:xfrm>
            <a:off x="4859338" y="2962275"/>
            <a:ext cx="37449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 u="sng">
                <a:solidFill>
                  <a:schemeClr val="tx1"/>
                </a:solidFill>
              </a:rPr>
              <a:t>Μεγάλες συγκεντρώσεις </a:t>
            </a:r>
            <a:r>
              <a:rPr lang="el-GR" altLang="el-GR" sz="1800">
                <a:solidFill>
                  <a:schemeClr val="tx1"/>
                </a:solidFill>
                <a:sym typeface="Wingdings" pitchFamily="2" charset="2"/>
              </a:rPr>
              <a:t> αποδεδειγμένη ΜΕΤΑΔΟΣΗ</a:t>
            </a:r>
            <a:endParaRPr lang="el-GR" altLang="el-GR" sz="1800">
              <a:solidFill>
                <a:schemeClr val="tx1"/>
              </a:solidFill>
            </a:endParaRPr>
          </a:p>
        </p:txBody>
      </p:sp>
      <p:sp>
        <p:nvSpPr>
          <p:cNvPr id="9226" name="TextBox 13"/>
          <p:cNvSpPr txBox="1">
            <a:spLocks noChangeArrowheads="1"/>
          </p:cNvSpPr>
          <p:nvPr/>
        </p:nvSpPr>
        <p:spPr bwMode="auto">
          <a:xfrm>
            <a:off x="5507038" y="4264025"/>
            <a:ext cx="309721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 u="sng">
                <a:solidFill>
                  <a:schemeClr val="tx1"/>
                </a:solidFill>
              </a:rPr>
              <a:t>Μικρές συγκεντρώσεις </a:t>
            </a:r>
            <a:r>
              <a:rPr lang="el-GR" altLang="el-GR" sz="1800">
                <a:solidFill>
                  <a:schemeClr val="tx1"/>
                </a:solidFill>
                <a:sym typeface="Wingdings" pitchFamily="2" charset="2"/>
              </a:rPr>
              <a:t> ΜΗ αποδεδειγμένη μετάδοση</a:t>
            </a:r>
            <a:endParaRPr lang="el-GR" altLang="el-GR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11" grpId="0" animBg="1"/>
      <p:bldP spid="12" grpId="0" animBg="1"/>
      <p:bldP spid="9225" grpId="0"/>
      <p:bldP spid="92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Μετάδοση της ασθένειας</a:t>
            </a:r>
          </a:p>
        </p:txBody>
      </p:sp>
      <p:sp>
        <p:nvSpPr>
          <p:cNvPr id="11267" name="Θέση κειμένου 2"/>
          <p:cNvSpPr>
            <a:spLocks noGrp="1"/>
          </p:cNvSpPr>
          <p:nvPr>
            <p:ph type="body" idx="1"/>
          </p:nvPr>
        </p:nvSpPr>
        <p:spPr>
          <a:xfrm>
            <a:off x="1412875" y="2316163"/>
            <a:ext cx="3055938" cy="639762"/>
          </a:xfrm>
        </p:spPr>
        <p:txBody>
          <a:bodyPr/>
          <a:lstStyle/>
          <a:p>
            <a:pPr eaLnBrk="1" hangingPunct="1"/>
            <a:r>
              <a:rPr lang="el-GR" altLang="el-GR" smtClean="0"/>
              <a:t>ΜΕΤΑΔΙΔΕΤΑΙ</a:t>
            </a:r>
          </a:p>
        </p:txBody>
      </p:sp>
      <p:sp>
        <p:nvSpPr>
          <p:cNvPr id="1024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1041400" y="2974975"/>
            <a:ext cx="3419475" cy="2835275"/>
          </a:xfrm>
        </p:spPr>
        <p:txBody>
          <a:bodyPr/>
          <a:lstStyle/>
          <a:p>
            <a:pPr eaLnBrk="1" hangingPunct="1"/>
            <a:r>
              <a:rPr lang="el-GR" altLang="el-GR" smtClean="0"/>
              <a:t>Μεταγγίσεις</a:t>
            </a:r>
          </a:p>
          <a:p>
            <a:pPr eaLnBrk="1" hangingPunct="1"/>
            <a:r>
              <a:rPr lang="el-GR" altLang="el-GR" smtClean="0"/>
              <a:t>Κοινή χρήση σύριγγας</a:t>
            </a:r>
          </a:p>
          <a:p>
            <a:pPr eaLnBrk="1" hangingPunct="1"/>
            <a:r>
              <a:rPr lang="el-GR" altLang="el-GR" smtClean="0"/>
              <a:t>Τοκετός (ΠΙΘΑΝΟ)</a:t>
            </a:r>
          </a:p>
          <a:p>
            <a:pPr eaLnBrk="1" hangingPunct="1"/>
            <a:r>
              <a:rPr lang="el-GR" altLang="el-GR" smtClean="0"/>
              <a:t>Σεξουαλική επαφή</a:t>
            </a:r>
          </a:p>
        </p:txBody>
      </p:sp>
      <p:sp>
        <p:nvSpPr>
          <p:cNvPr id="11269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5011738" y="2316163"/>
            <a:ext cx="3055937" cy="639762"/>
          </a:xfrm>
        </p:spPr>
        <p:txBody>
          <a:bodyPr/>
          <a:lstStyle/>
          <a:p>
            <a:pPr eaLnBrk="1" hangingPunct="1"/>
            <a:r>
              <a:rPr lang="el-GR" altLang="el-GR" smtClean="0"/>
              <a:t>ΔΕ ΜΕΤΑΔΙΔΕΤΑΙ</a:t>
            </a:r>
          </a:p>
        </p:txBody>
      </p:sp>
      <p:sp>
        <p:nvSpPr>
          <p:cNvPr id="1024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974975"/>
            <a:ext cx="3419475" cy="2835275"/>
          </a:xfrm>
        </p:spPr>
        <p:txBody>
          <a:bodyPr/>
          <a:lstStyle/>
          <a:p>
            <a:pPr eaLnBrk="1" hangingPunct="1"/>
            <a:r>
              <a:rPr lang="el-GR" altLang="el-GR" smtClean="0"/>
              <a:t>Έντομα</a:t>
            </a:r>
          </a:p>
          <a:p>
            <a:pPr eaLnBrk="1" hangingPunct="1"/>
            <a:r>
              <a:rPr lang="el-GR" altLang="el-GR" smtClean="0"/>
              <a:t>Ασπασμοί</a:t>
            </a:r>
          </a:p>
          <a:p>
            <a:pPr eaLnBrk="1" hangingPunct="1"/>
            <a:r>
              <a:rPr lang="el-GR" altLang="el-GR" smtClean="0"/>
              <a:t>Σάλιο</a:t>
            </a:r>
          </a:p>
          <a:p>
            <a:pPr eaLnBrk="1" hangingPunct="1"/>
            <a:r>
              <a:rPr lang="el-GR" altLang="el-GR" smtClean="0"/>
              <a:t>Χειραψία</a:t>
            </a:r>
          </a:p>
          <a:p>
            <a:pPr eaLnBrk="1" hangingPunct="1"/>
            <a:r>
              <a:rPr lang="el-GR" altLang="el-GR" smtClean="0"/>
              <a:t>Κοινή χρήση σκευών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build="p"/>
      <p:bldP spid="1024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Μετάδοση της ασθένειας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l-GR" dirty="0" smtClean="0"/>
              <a:t>ΠΡΟΣΟΧΗ!!!</a:t>
            </a:r>
          </a:p>
          <a:p>
            <a:pPr marL="52578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l-GR" dirty="0" smtClean="0"/>
              <a:t>Έλεγχος αίματος για μεταγγίσεις</a:t>
            </a:r>
          </a:p>
          <a:p>
            <a:pPr marL="52578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l-GR" dirty="0" smtClean="0"/>
              <a:t>Χρησιμοποίηση συριγγών μία φορά</a:t>
            </a:r>
          </a:p>
          <a:p>
            <a:pPr marL="52578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l-GR" dirty="0" smtClean="0"/>
              <a:t>Πλήρης αποστείρωση χειρουργικών &amp; οδοντιατρικών εργαλείων</a:t>
            </a:r>
          </a:p>
          <a:p>
            <a:pPr marL="52578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l-GR" dirty="0" smtClean="0"/>
              <a:t>Χρήση προφυλακτικού κατά τη σεξουαλική επαφή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Διάγνωση της ασθένειας</a:t>
            </a:r>
          </a:p>
        </p:txBody>
      </p:sp>
      <p:sp>
        <p:nvSpPr>
          <p:cNvPr id="12291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ΕΙΔΙΚΕΣ εξετάσεις </a:t>
            </a:r>
            <a:r>
              <a:rPr lang="el-GR" altLang="el-GR" smtClean="0">
                <a:sym typeface="Wingdings" pitchFamily="2" charset="2"/>
              </a:rPr>
              <a:t> α</a:t>
            </a:r>
            <a:r>
              <a:rPr lang="el-GR" altLang="el-GR" smtClean="0"/>
              <a:t>νίχνευση:</a:t>
            </a:r>
          </a:p>
          <a:p>
            <a:pPr marL="822325" lvl="1" indent="-457200" eaLnBrk="1" hangingPunct="1">
              <a:buFont typeface="Century Gothic" pitchFamily="34" charset="0"/>
              <a:buAutoNum type="arabicPeriod"/>
            </a:pPr>
            <a:r>
              <a:rPr lang="el-GR" altLang="el-GR" b="1" smtClean="0"/>
              <a:t>αντισωμάτων</a:t>
            </a:r>
            <a:r>
              <a:rPr lang="el-GR" altLang="el-GR" smtClean="0"/>
              <a:t> κατά του ιού (από τον οργανισμό) </a:t>
            </a:r>
            <a:r>
              <a:rPr lang="el-GR" altLang="el-GR" smtClean="0">
                <a:sym typeface="Wingdings" pitchFamily="2" charset="2"/>
              </a:rPr>
              <a:t>[ΔΕΝ καταπολεμάται: συνύπαρξη αντισωμάτων – ιού]</a:t>
            </a:r>
            <a:endParaRPr lang="el-GR" altLang="el-GR" smtClean="0"/>
          </a:p>
          <a:p>
            <a:pPr marL="822325" lvl="1" indent="-457200" eaLnBrk="1" hangingPunct="1">
              <a:buFont typeface="Century Gothic" pitchFamily="34" charset="0"/>
              <a:buAutoNum type="arabicPeriod"/>
            </a:pPr>
            <a:r>
              <a:rPr lang="en-US" altLang="el-GR" b="1" smtClean="0"/>
              <a:t>RNA</a:t>
            </a:r>
            <a:r>
              <a:rPr lang="en-US" altLang="el-GR" smtClean="0"/>
              <a:t> </a:t>
            </a:r>
            <a:r>
              <a:rPr lang="el-GR" altLang="el-GR" smtClean="0"/>
              <a:t>του ιού</a:t>
            </a:r>
          </a:p>
          <a:p>
            <a:pPr eaLnBrk="1" hangingPunct="1"/>
            <a:endParaRPr lang="el-GR" altLang="el-GR" smtClean="0"/>
          </a:p>
        </p:txBody>
      </p:sp>
      <p:pic>
        <p:nvPicPr>
          <p:cNvPr id="13316" name="Picture 2" descr="http://t1.gstatic.com/images?q=tbn:ANd9GcRKWQkl3EBrVtF_bT89vPayli4b6snQHUn3_ErK4IORQ64QwNrs7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4267200"/>
            <a:ext cx="283845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Περιγραφή των σταδίων της ασθένειας</a:t>
            </a:r>
            <a:endParaRPr lang="el-GR" dirty="0"/>
          </a:p>
        </p:txBody>
      </p:sp>
      <p:sp>
        <p:nvSpPr>
          <p:cNvPr id="13315" name="Θέση περιεχομένου 2"/>
          <p:cNvSpPr>
            <a:spLocks noGrp="1"/>
          </p:cNvSpPr>
          <p:nvPr>
            <p:ph idx="1"/>
          </p:nvPr>
        </p:nvSpPr>
        <p:spPr>
          <a:xfrm>
            <a:off x="468313" y="2324100"/>
            <a:ext cx="8280400" cy="4200525"/>
          </a:xfrm>
        </p:spPr>
        <p:txBody>
          <a:bodyPr/>
          <a:lstStyle/>
          <a:p>
            <a:pPr marL="525463" indent="-457200" eaLnBrk="1" hangingPunct="1">
              <a:buFont typeface="Century Gothic" pitchFamily="34" charset="0"/>
              <a:buAutoNum type="arabicPeriod"/>
            </a:pPr>
            <a:r>
              <a:rPr lang="el-GR" altLang="el-GR" b="1" smtClean="0"/>
              <a:t>Είσοδος</a:t>
            </a:r>
            <a:r>
              <a:rPr lang="el-GR" altLang="el-GR" smtClean="0"/>
              <a:t> του </a:t>
            </a:r>
            <a:r>
              <a:rPr lang="en-US" altLang="el-GR" smtClean="0"/>
              <a:t>HIV</a:t>
            </a:r>
            <a:r>
              <a:rPr lang="el-GR" altLang="el-GR" smtClean="0"/>
              <a:t> στον οργανισμό</a:t>
            </a:r>
          </a:p>
          <a:p>
            <a:pPr marL="525463" indent="-457200" eaLnBrk="1" hangingPunct="1">
              <a:buFont typeface="Century Gothic" pitchFamily="34" charset="0"/>
              <a:buAutoNum type="arabicPeriod"/>
            </a:pPr>
            <a:r>
              <a:rPr lang="el-GR" altLang="el-GR" smtClean="0"/>
              <a:t>Σύνδεση με ειδικούς </a:t>
            </a:r>
            <a:r>
              <a:rPr lang="el-GR" altLang="el-GR" b="1" smtClean="0"/>
              <a:t>υποδοχείς</a:t>
            </a:r>
            <a:r>
              <a:rPr lang="el-GR" altLang="el-GR" smtClean="0"/>
              <a:t> στην πλασματική μεμβράνη των Τ-λεμφοκυττάρων</a:t>
            </a:r>
          </a:p>
          <a:p>
            <a:pPr marL="525463" indent="-457200" eaLnBrk="1" hangingPunct="1">
              <a:buFont typeface="Century Gothic" pitchFamily="34" charset="0"/>
              <a:buAutoNum type="arabicPeriod"/>
            </a:pPr>
            <a:r>
              <a:rPr lang="el-GR" altLang="el-GR" smtClean="0"/>
              <a:t>Το γενετικό υλικό του ιού </a:t>
            </a:r>
            <a:r>
              <a:rPr lang="el-GR" altLang="el-GR" b="1" smtClean="0"/>
              <a:t>εισέρχεται</a:t>
            </a:r>
            <a:r>
              <a:rPr lang="el-GR" altLang="el-GR" smtClean="0"/>
              <a:t> μέσα στο κύτταρο (με τα ένζυμα)</a:t>
            </a:r>
          </a:p>
          <a:p>
            <a:pPr marL="525463" indent="-457200" eaLnBrk="1" hangingPunct="1">
              <a:buFont typeface="Century Gothic" pitchFamily="34" charset="0"/>
              <a:buAutoNum type="arabicPeriod"/>
            </a:pPr>
            <a:r>
              <a:rPr lang="el-GR" altLang="el-GR" smtClean="0"/>
              <a:t>Το </a:t>
            </a:r>
            <a:r>
              <a:rPr lang="en-US" altLang="el-GR" smtClean="0"/>
              <a:t>RNA</a:t>
            </a:r>
            <a:r>
              <a:rPr lang="el-GR" altLang="el-GR" smtClean="0"/>
              <a:t> του ιού χρησιμοποιείται σαν καλούπι για να συνθέσει η αντίστροφη μεταγραφάση </a:t>
            </a:r>
            <a:r>
              <a:rPr lang="el-GR" altLang="el-GR" b="1" smtClean="0"/>
              <a:t>έναν κλώνο </a:t>
            </a:r>
            <a:r>
              <a:rPr lang="en-US" altLang="el-GR" b="1" smtClean="0"/>
              <a:t>DNA</a:t>
            </a:r>
          </a:p>
          <a:p>
            <a:pPr marL="525463" indent="-457200" eaLnBrk="1" hangingPunct="1">
              <a:buFont typeface="Century Gothic" pitchFamily="34" charset="0"/>
              <a:buAutoNum type="arabicPeriod"/>
            </a:pPr>
            <a:r>
              <a:rPr lang="el-GR" altLang="el-GR" smtClean="0"/>
              <a:t>Συντίθεται και ο 2</a:t>
            </a:r>
            <a:r>
              <a:rPr lang="el-GR" altLang="el-GR" baseline="30000" smtClean="0"/>
              <a:t>ος</a:t>
            </a:r>
            <a:r>
              <a:rPr lang="el-GR" altLang="el-GR" smtClean="0"/>
              <a:t> κλώνος </a:t>
            </a:r>
            <a:r>
              <a:rPr lang="en-US" altLang="el-GR" smtClean="0"/>
              <a:t>DNA </a:t>
            </a:r>
            <a:r>
              <a:rPr lang="el-GR" altLang="el-GR" smtClean="0"/>
              <a:t>μονόκλωνο</a:t>
            </a:r>
            <a:r>
              <a:rPr lang="en-US" altLang="el-GR" smtClean="0"/>
              <a:t> </a:t>
            </a:r>
            <a:r>
              <a:rPr lang="el-GR" altLang="el-GR" smtClean="0">
                <a:sym typeface="Wingdings" pitchFamily="2" charset="2"/>
              </a:rPr>
              <a:t></a:t>
            </a:r>
            <a:r>
              <a:rPr lang="en-US" altLang="el-GR" smtClean="0">
                <a:sym typeface="Wingdings" pitchFamily="2" charset="2"/>
              </a:rPr>
              <a:t> </a:t>
            </a:r>
            <a:r>
              <a:rPr lang="el-GR" altLang="el-GR" b="1" smtClean="0">
                <a:sym typeface="Wingdings" pitchFamily="2" charset="2"/>
              </a:rPr>
              <a:t>δίκλωνο</a:t>
            </a:r>
            <a:r>
              <a:rPr lang="el-GR" altLang="el-GR" smtClean="0">
                <a:sym typeface="Wingdings" pitchFamily="2" charset="2"/>
              </a:rPr>
              <a:t>)</a:t>
            </a:r>
          </a:p>
          <a:p>
            <a:pPr marL="525463" indent="-457200" eaLnBrk="1" hangingPunct="1">
              <a:buFont typeface="Century Gothic" pitchFamily="34" charset="0"/>
              <a:buAutoNum type="arabicPeriod"/>
            </a:pPr>
            <a:endParaRPr lang="el-GR" altLang="el-G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Περιγραφή των σταδίων της ασθένειας</a:t>
            </a:r>
            <a:endParaRPr lang="el-GR" dirty="0"/>
          </a:p>
        </p:txBody>
      </p:sp>
      <p:sp>
        <p:nvSpPr>
          <p:cNvPr id="14339" name="Θέση περιεχομένου 2"/>
          <p:cNvSpPr>
            <a:spLocks noGrp="1"/>
          </p:cNvSpPr>
          <p:nvPr>
            <p:ph sz="quarter" idx="13"/>
          </p:nvPr>
        </p:nvSpPr>
        <p:spPr>
          <a:xfrm>
            <a:off x="1042988" y="2312988"/>
            <a:ext cx="3457575" cy="3494087"/>
          </a:xfrm>
        </p:spPr>
        <p:txBody>
          <a:bodyPr/>
          <a:lstStyle/>
          <a:p>
            <a:pPr marL="525463" indent="-457200" eaLnBrk="1" hangingPunct="1">
              <a:buFont typeface="Century Gothic" pitchFamily="34" charset="0"/>
              <a:buAutoNum type="arabicPeriod" startAt="6"/>
            </a:pPr>
            <a:r>
              <a:rPr lang="el-GR" altLang="el-GR" smtClean="0"/>
              <a:t>Ο ιός ενεργοποιείται &amp; </a:t>
            </a:r>
            <a:r>
              <a:rPr lang="el-GR" altLang="el-GR" b="1" smtClean="0"/>
              <a:t>πολλαπλασιάζεται</a:t>
            </a:r>
          </a:p>
          <a:p>
            <a:pPr marL="525463" indent="-457200" eaLnBrk="1" hangingPunct="1">
              <a:buFont typeface="Century Gothic" pitchFamily="34" charset="0"/>
              <a:buAutoNum type="arabicPeriod" startAt="6"/>
            </a:pPr>
            <a:r>
              <a:rPr lang="el-GR" altLang="el-GR" smtClean="0"/>
              <a:t>Οι καινούριοι ιοί μολύνουν άλλα </a:t>
            </a:r>
            <a:r>
              <a:rPr lang="el-GR" altLang="el-GR" b="1" smtClean="0"/>
              <a:t>βοηθητικά Τ-λεμφοκύτταρα</a:t>
            </a:r>
          </a:p>
        </p:txBody>
      </p:sp>
      <p:sp>
        <p:nvSpPr>
          <p:cNvPr id="14340" name="Θέση περιεχομένου 3"/>
          <p:cNvSpPr>
            <a:spLocks noGrp="1"/>
          </p:cNvSpPr>
          <p:nvPr>
            <p:ph sz="quarter" idx="14"/>
          </p:nvPr>
        </p:nvSpPr>
        <p:spPr>
          <a:xfrm>
            <a:off x="4645025" y="2312988"/>
            <a:ext cx="4030663" cy="3494087"/>
          </a:xfrm>
        </p:spPr>
        <p:txBody>
          <a:bodyPr/>
          <a:lstStyle/>
          <a:p>
            <a:pPr marL="525463" indent="-457200" eaLnBrk="1" hangingPunct="1">
              <a:buFont typeface="Century Gothic" pitchFamily="34" charset="0"/>
              <a:buAutoNum type="arabicPeriod" startAt="6"/>
              <a:defRPr/>
            </a:pPr>
            <a:r>
              <a:rPr lang="el-GR" dirty="0" smtClean="0"/>
              <a:t>Το δίκλωνο </a:t>
            </a:r>
            <a:r>
              <a:rPr lang="en-US" dirty="0" smtClean="0"/>
              <a:t>DNA</a:t>
            </a:r>
            <a:r>
              <a:rPr lang="el-GR" dirty="0" smtClean="0"/>
              <a:t> </a:t>
            </a:r>
            <a:r>
              <a:rPr lang="el-GR" b="1" dirty="0" smtClean="0"/>
              <a:t>ενσωματώνεται</a:t>
            </a:r>
            <a:r>
              <a:rPr lang="el-GR" dirty="0" smtClean="0"/>
              <a:t> στο </a:t>
            </a:r>
            <a:r>
              <a:rPr lang="en-US" dirty="0" smtClean="0"/>
              <a:t>DNA</a:t>
            </a:r>
            <a:r>
              <a:rPr lang="el-GR" dirty="0" smtClean="0"/>
              <a:t> του κυττάρου-ξενιστή και παραμένει ανενεργό (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ΦΟΡΕΑΣ – μεταδίδει τον ιό</a:t>
            </a:r>
            <a:r>
              <a:rPr lang="el-GR" dirty="0" smtClean="0"/>
              <a:t>)</a:t>
            </a:r>
          </a:p>
          <a:p>
            <a:pPr marL="525463" indent="-457200" eaLnBrk="1" hangingPunct="1">
              <a:buFont typeface="Century Gothic" pitchFamily="34" charset="0"/>
              <a:buAutoNum type="arabicPeriod" startAt="6"/>
              <a:defRPr/>
            </a:pPr>
            <a:r>
              <a:rPr lang="el-GR" b="1" dirty="0" smtClean="0"/>
              <a:t>Ενεργοποίηση</a:t>
            </a:r>
            <a:r>
              <a:rPr lang="el-GR" dirty="0" smtClean="0"/>
              <a:t> μετά από ΧΡΟΝΙΑ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  <p:bldP spid="1434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Περιγραφή των σταδίων της ασθένειας</a:t>
            </a:r>
          </a:p>
        </p:txBody>
      </p:sp>
      <p:pic>
        <p:nvPicPr>
          <p:cNvPr id="3" name="HIV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133600"/>
            <a:ext cx="5329238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Περιγραφή των σταδίων της ασθένειας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l-GR" dirty="0" smtClean="0"/>
              <a:t>Διάγνωση: Το νωρίτερο από 6 βδομάδες έως 6 μήνες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l-GR" dirty="0" smtClean="0"/>
              <a:t>Δεν εμφανίζονται συμπτώματα (*ενδεχόμενες περιστασιακές λοιμώξεις που παρέρχονται και δεν κινούν υποψία)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l-GR" dirty="0" smtClean="0"/>
              <a:t>Μετά από χρόνια (~7-10) </a:t>
            </a:r>
            <a:r>
              <a:rPr lang="el-GR" dirty="0" smtClean="0">
                <a:sym typeface="Wingdings" pitchFamily="2" charset="2"/>
              </a:rPr>
              <a:t> συμπτώματα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Υψηλός πυρετός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Έντονες λοιμώξεις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Διάρροιες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Περιγραφή των σταδίων της ασθένειας</a:t>
            </a:r>
            <a:endParaRPr lang="el-GR" dirty="0"/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5463" indent="-457200" eaLnBrk="1" hangingPunct="1">
              <a:buFont typeface="Century Gothic" pitchFamily="34" charset="0"/>
              <a:buAutoNum type="arabicPeriod"/>
            </a:pPr>
            <a:r>
              <a:rPr lang="el-GR" altLang="el-GR" smtClean="0">
                <a:sym typeface="Wingdings" pitchFamily="2" charset="2"/>
              </a:rPr>
              <a:t>Μολύνονται όλο &amp; περισσότερα Τ-λεμφοκύτταρα</a:t>
            </a:r>
          </a:p>
          <a:p>
            <a:pPr marL="525463" indent="-457200" eaLnBrk="1" hangingPunct="1">
              <a:buFont typeface="Century Gothic" pitchFamily="34" charset="0"/>
              <a:buAutoNum type="arabicPeriod"/>
            </a:pPr>
            <a:r>
              <a:rPr lang="el-GR" altLang="el-GR" smtClean="0">
                <a:sym typeface="Wingdings" pitchFamily="2" charset="2"/>
              </a:rPr>
              <a:t>Εξασθενεί το ανοσοβιολογικό σύστημα</a:t>
            </a:r>
          </a:p>
          <a:p>
            <a:pPr marL="525463" indent="-457200" eaLnBrk="1" hangingPunct="1">
              <a:buFont typeface="Century Gothic" pitchFamily="34" charset="0"/>
              <a:buAutoNum type="arabicPeriod"/>
            </a:pPr>
            <a:r>
              <a:rPr lang="el-GR" altLang="el-GR" smtClean="0">
                <a:sym typeface="Wingdings" pitchFamily="2" charset="2"/>
              </a:rPr>
              <a:t>Ολοένα εντονότερα συμπτώματα</a:t>
            </a:r>
          </a:p>
          <a:p>
            <a:pPr marL="525463" indent="-457200" eaLnBrk="1" hangingPunct="1">
              <a:buFont typeface="Century Gothic" pitchFamily="34" charset="0"/>
              <a:buAutoNum type="arabicPeriod"/>
            </a:pPr>
            <a:r>
              <a:rPr lang="el-GR" altLang="el-GR" smtClean="0">
                <a:sym typeface="Wingdings" pitchFamily="2" charset="2"/>
              </a:rPr>
              <a:t>Θάνατος</a:t>
            </a:r>
            <a:endParaRPr lang="el-GR" altLang="el-G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042988" y="1027113"/>
            <a:ext cx="4608512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Αντιμετώπιση της ασθένειας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l-GR" b="1" dirty="0" smtClean="0"/>
              <a:t>Ανίατη</a:t>
            </a:r>
            <a:r>
              <a:rPr lang="el-GR" dirty="0" smtClean="0"/>
              <a:t> (ΓΙΑΤΙ;)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l-GR" dirty="0" smtClean="0"/>
              <a:t>Δεν υπάρχει εμβόλιο (ΓΙΑΤΙ;)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l-GR" dirty="0" smtClean="0"/>
              <a:t>Θεραπείες καταστολής του ιού </a:t>
            </a:r>
            <a:r>
              <a:rPr lang="el-GR" dirty="0" smtClean="0">
                <a:sym typeface="Wingdings" pitchFamily="2" charset="2"/>
              </a:rPr>
              <a:t> </a:t>
            </a:r>
            <a:r>
              <a:rPr lang="el-GR" b="1" dirty="0" smtClean="0">
                <a:sym typeface="Wingdings" pitchFamily="2" charset="2"/>
              </a:rPr>
              <a:t>ΕΓΚΑΙΡΗ ΔΙΑΓΝΩΣΗ</a:t>
            </a: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ym typeface="Wingdings" pitchFamily="2" charset="2"/>
              </a:rPr>
              <a:t>AZT</a:t>
            </a:r>
            <a:r>
              <a:rPr lang="en-US" dirty="0" smtClean="0">
                <a:sym typeface="Wingdings" pitchFamily="2" charset="2"/>
              </a:rPr>
              <a:t> &amp; </a:t>
            </a:r>
            <a:r>
              <a:rPr lang="en-US" b="1" dirty="0" smtClean="0">
                <a:sym typeface="Wingdings" pitchFamily="2" charset="2"/>
              </a:rPr>
              <a:t>DCC</a:t>
            </a:r>
            <a:r>
              <a:rPr lang="el-GR" dirty="0" smtClean="0">
                <a:sym typeface="Wingdings" pitchFamily="2" charset="2"/>
              </a:rPr>
              <a:t>  παρεμποδίζουν την </a:t>
            </a:r>
            <a:r>
              <a:rPr lang="el-GR" i="1" dirty="0" smtClean="0">
                <a:sym typeface="Wingdings" pitchFamily="2" charset="2"/>
              </a:rPr>
              <a:t>αντίστροφη </a:t>
            </a:r>
            <a:r>
              <a:rPr lang="el-GR" i="1" dirty="0" err="1" smtClean="0">
                <a:sym typeface="Wingdings" pitchFamily="2" charset="2"/>
              </a:rPr>
              <a:t>μεταγραφάση</a:t>
            </a:r>
            <a:endParaRPr lang="el-GR" i="1" dirty="0" smtClean="0">
              <a:sym typeface="Wingdings" pitchFamily="2" charset="2"/>
            </a:endParaRPr>
          </a:p>
          <a:p>
            <a:pPr marL="640080" lvl="1"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Αντιμετώπιση ευκαιριακών λοιμώξεων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ΛΥΣΗ: Ενημέρωση &amp; </a:t>
            </a:r>
            <a:r>
              <a:rPr lang="el-GR" b="1" dirty="0" smtClean="0">
                <a:sym typeface="Wingdings" pitchFamily="2" charset="2"/>
              </a:rPr>
              <a:t>προφύλαξη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Παγκόσμιο κοινωνικό πρόβλημα  πανδημία</a:t>
            </a:r>
          </a:p>
          <a:p>
            <a:pPr indent="-274320" eaLnBrk="1" fontAlgn="auto" hangingPunct="1">
              <a:spcAft>
                <a:spcPts val="0"/>
              </a:spcAft>
              <a:defRPr/>
            </a:pPr>
            <a:r>
              <a:rPr lang="el-GR" dirty="0" smtClean="0">
                <a:sym typeface="Wingdings" pitchFamily="2" charset="2"/>
              </a:rPr>
              <a:t>Ερευνητικά προγράμματα</a:t>
            </a:r>
            <a:endParaRPr lang="el-GR" dirty="0"/>
          </a:p>
        </p:txBody>
      </p:sp>
      <p:pic>
        <p:nvPicPr>
          <p:cNvPr id="17412" name="Picture 2" descr="http://t3.gstatic.com/images?q=tbn:ANd9GcTwQU7iLO_3V2b-Mmie4nuKbzf9ETLY3_UoKmAwOlLQDCPvRH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936625"/>
            <a:ext cx="254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Τίτλος 1"/>
          <p:cNvSpPr>
            <a:spLocks noGrp="1"/>
          </p:cNvSpPr>
          <p:nvPr>
            <p:ph type="title"/>
          </p:nvPr>
        </p:nvSpPr>
        <p:spPr>
          <a:xfrm>
            <a:off x="1258888" y="2900363"/>
            <a:ext cx="6637337" cy="1362075"/>
          </a:xfrm>
        </p:spPr>
        <p:txBody>
          <a:bodyPr/>
          <a:lstStyle/>
          <a:p>
            <a:pPr eaLnBrk="1" hangingPunct="1"/>
            <a:r>
              <a:rPr lang="en-US" altLang="el-GR" smtClean="0"/>
              <a:t>GALLERY</a:t>
            </a:r>
            <a:endParaRPr lang="el-GR" altLang="el-GR" smtClean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258888" y="4267200"/>
            <a:ext cx="6637337" cy="1520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err="1" smtClean="0"/>
              <a:t>Φωτο</a:t>
            </a:r>
            <a:r>
              <a:rPr lang="el-GR" dirty="0" smtClean="0"/>
              <a:t> &amp; βίντεο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8" descr="http://www.podilates.gr/sites/default/files/afisa%20final%20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00" y="-26988"/>
            <a:ext cx="4811713" cy="712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2" descr="http://www.pbs.org/independentlens/blog/wp-content/uploads/2012/06/i-have-aids-please-hug-me-poster-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188913"/>
            <a:ext cx="4425950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http://www.preventioninstitute.sk.ca/files/products/4d597f40-b0b0-4501-83dc-3d678ea595dc/c896d202fdcc1400933ebcbbb228b279-7-004_HIV_AIDS_Po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-3175"/>
            <a:ext cx="4464050" cy="689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4" descr="http://t0.gstatic.com/images?q=tbn:ANd9GcTfFHPKfI202RvHoGEtSFz-k1sMnJVRps7T5bixDEh2Li95yX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169863"/>
            <a:ext cx="4727576" cy="649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43438" y="-9525"/>
            <a:ext cx="3529012" cy="6143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Η.Π.Α. 1986</a:t>
            </a:r>
            <a:endParaRPr lang="el-GR" dirty="0"/>
          </a:p>
        </p:txBody>
      </p:sp>
      <p:pic>
        <p:nvPicPr>
          <p:cNvPr id="21507" name="Picture 2" descr="http://1.bp.blogspot.com/_MPFLST8Crbo/Smi4BkKIhNI/AAAAAAAAAbY/Ze3kteMIzRg/s400/New+Picture+%2844%2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692150"/>
            <a:ext cx="7827962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716463" y="-26988"/>
            <a:ext cx="3384550" cy="600076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Η.Π.Α.,1990</a:t>
            </a:r>
            <a:endParaRPr lang="el-GR" dirty="0"/>
          </a:p>
        </p:txBody>
      </p:sp>
      <p:pic>
        <p:nvPicPr>
          <p:cNvPr id="22531" name="Picture 2" descr="http://3.bp.blogspot.com/_MPFLST8Crbo/Smi5DhuGMaI/AAAAAAAAAb4/0uFR5Bn0X5k/s400/New+Picture+(48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908050"/>
            <a:ext cx="8083550" cy="51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716463" y="71438"/>
            <a:ext cx="3384550" cy="4048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Ελλάδα, 2012</a:t>
            </a:r>
            <a:endParaRPr lang="el-GR" dirty="0"/>
          </a:p>
        </p:txBody>
      </p:sp>
      <p:pic>
        <p:nvPicPr>
          <p:cNvPr id="23555" name="Picture 4" descr="http://feministikiprotovoulia.files.wordpress.com/2012/06/orothetik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04813"/>
            <a:ext cx="8056563" cy="604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Το κάνεις συχνά;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1196975"/>
            <a:ext cx="793750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4608513" y="115888"/>
            <a:ext cx="3635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>
                <a:solidFill>
                  <a:schemeClr val="tx1"/>
                </a:solidFill>
              </a:rPr>
              <a:t>Διαφήμιση Υπουργείου Υγείας</a:t>
            </a:r>
          </a:p>
        </p:txBody>
      </p:sp>
      <p:pic>
        <p:nvPicPr>
          <p:cNvPr id="4" name="AIDS_αγκαλιά.wm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196975"/>
            <a:ext cx="6408737" cy="4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2"/>
          <p:cNvSpPr txBox="1">
            <a:spLocks noChangeArrowheads="1"/>
          </p:cNvSpPr>
          <p:nvPr/>
        </p:nvSpPr>
        <p:spPr bwMode="auto">
          <a:xfrm>
            <a:off x="4608513" y="115888"/>
            <a:ext cx="3635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>
                <a:solidFill>
                  <a:schemeClr val="tx1"/>
                </a:solidFill>
              </a:rPr>
              <a:t>Διαφήμιση Υπουργείου Υγείας</a:t>
            </a:r>
          </a:p>
        </p:txBody>
      </p:sp>
      <p:pic>
        <p:nvPicPr>
          <p:cNvPr id="3" name="AIDS_παγκάκι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0" y="1177925"/>
            <a:ext cx="6362700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5435600" y="107950"/>
            <a:ext cx="2736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>
                <a:solidFill>
                  <a:schemeClr val="tx1"/>
                </a:solidFill>
              </a:rPr>
              <a:t>Το κάνεις συχνά;</a:t>
            </a:r>
          </a:p>
        </p:txBody>
      </p:sp>
      <p:pic>
        <p:nvPicPr>
          <p:cNvPr id="3" name="AIDS_το κάνεις συχνά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450975"/>
            <a:ext cx="7358062" cy="413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SA_HIV_AIDS_Prevention_Awareness_and_Testing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04825" y="1143000"/>
            <a:ext cx="813435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36096" y="11663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Why to test?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6053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Στο παρα 5 - Συνέντευξη με οροθετική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4643438" y="188913"/>
            <a:ext cx="35290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>
                <a:solidFill>
                  <a:schemeClr val="tx1"/>
                </a:solidFill>
              </a:rPr>
              <a:t>Συνέντευξη με έναν οροθετικό</a:t>
            </a:r>
          </a:p>
        </p:txBody>
      </p:sp>
      <p:pic>
        <p:nvPicPr>
          <p:cNvPr id="2" name="SYNENTEYKSI_FOREA_TOU_AIDS_STOUS_FAKELOYS_ME_TON_A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268413"/>
            <a:ext cx="768032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891</TotalTime>
  <Words>450</Words>
  <Application>Microsoft Office PowerPoint</Application>
  <PresentationFormat>Προβολή στην οθόνη (4:3)</PresentationFormat>
  <Paragraphs>98</Paragraphs>
  <Slides>27</Slides>
  <Notes>0</Notes>
  <HiddenSlides>0</HiddenSlides>
  <MMClips>8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27</vt:i4>
      </vt:variant>
    </vt:vector>
  </HeadingPairs>
  <TitlesOfParts>
    <vt:vector size="28" baseType="lpstr">
      <vt:lpstr>Austin</vt:lpstr>
      <vt:lpstr>1. Άνθρωπος &amp; υγεία (1.3.4)</vt:lpstr>
      <vt:lpstr>1.3.4. Σύνδρομο Επίκτητης Ανοσολογικής Ανεπάρκειας(AIDS)</vt:lpstr>
      <vt:lpstr>Δομή του ιού</vt:lpstr>
      <vt:lpstr>Δομή του ιού</vt:lpstr>
      <vt:lpstr>Ιός</vt:lpstr>
      <vt:lpstr>Μετάδοση της ασθένειας</vt:lpstr>
      <vt:lpstr>Μετάδοση της ασθένειας</vt:lpstr>
      <vt:lpstr>Μετάδοση της ασθένειας</vt:lpstr>
      <vt:lpstr>Διάγνωση της ασθένειας</vt:lpstr>
      <vt:lpstr>Περιγραφή των σταδίων της ασθένειας</vt:lpstr>
      <vt:lpstr>Περιγραφή των σταδίων της ασθένειας</vt:lpstr>
      <vt:lpstr>Περιγραφή των σταδίων της ασθένειας</vt:lpstr>
      <vt:lpstr>Περιγραφή των σταδίων της ασθένειας</vt:lpstr>
      <vt:lpstr>Περιγραφή των σταδίων της ασθένειας</vt:lpstr>
      <vt:lpstr>Αντιμετώπιση της ασθένειας</vt:lpstr>
      <vt:lpstr>GALLERY</vt:lpstr>
      <vt:lpstr>Παρουσίαση του PowerPoint</vt:lpstr>
      <vt:lpstr>Παρουσίαση του PowerPoint</vt:lpstr>
      <vt:lpstr>Η.Π.Α. 1986</vt:lpstr>
      <vt:lpstr>Η.Π.Α.,1990</vt:lpstr>
      <vt:lpstr>Ελλάδα, 2012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Άνθρωπος &amp; υγεία (1.3.4)</dc:title>
  <dc:creator>Haris</dc:creator>
  <cp:lastModifiedBy>Others</cp:lastModifiedBy>
  <cp:revision>29</cp:revision>
  <dcterms:created xsi:type="dcterms:W3CDTF">2012-10-23T17:23:50Z</dcterms:created>
  <dcterms:modified xsi:type="dcterms:W3CDTF">2020-04-30T09:26:09Z</dcterms:modified>
</cp:coreProperties>
</file>