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drawing1.xml" ContentType="application/vnd.ms-office.drawingml.diagramDrawing+xml"/>
  <Override PartName="/ppt/diagrams/quickStyle3.xml" ContentType="application/vnd.openxmlformats-officedocument.drawingml.diagramStyl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0" r:id="rId5"/>
    <p:sldId id="257" r:id="rId6"/>
    <p:sldId id="261" r:id="rId7"/>
    <p:sldId id="262" r:id="rId8"/>
    <p:sldId id="263" r:id="rId9"/>
    <p:sldId id="264" r:id="rId10"/>
    <p:sldId id="265" r:id="rId11"/>
    <p:sldId id="266" r:id="rId12"/>
    <p:sldId id="267" r:id="rId13"/>
    <p:sldId id="268" r:id="rId14"/>
    <p:sldId id="270" r:id="rId15"/>
    <p:sldId id="269" r:id="rId16"/>
    <p:sldId id="274" r:id="rId17"/>
    <p:sldId id="275" r:id="rId18"/>
    <p:sldId id="276" r:id="rId19"/>
    <p:sldId id="271" r:id="rId20"/>
    <p:sldId id="277" r:id="rId21"/>
    <p:sldId id="273" r:id="rId2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6" d="100"/>
          <a:sy n="116" d="100"/>
        </p:scale>
        <p:origin x="-564" y="-108"/>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7866E8-E5A1-4557-B41B-B4E25DB3B3D0}" type="doc">
      <dgm:prSet loTypeId="urn:microsoft.com/office/officeart/2005/8/layout/list1" loCatId="list" qsTypeId="urn:microsoft.com/office/officeart/2005/8/quickstyle/3d4" qsCatId="3D" csTypeId="urn:microsoft.com/office/officeart/2005/8/colors/colorful2" csCatId="colorful" phldr="1"/>
      <dgm:spPr/>
      <dgm:t>
        <a:bodyPr/>
        <a:lstStyle/>
        <a:p>
          <a:endParaRPr lang="el-GR"/>
        </a:p>
      </dgm:t>
    </dgm:pt>
    <dgm:pt modelId="{4262A7EA-8412-4B68-A005-89E9C7732046}">
      <dgm:prSet phldrT="[Κείμενο]" custT="1"/>
      <dgm:spPr/>
      <dgm:t>
        <a:bodyPr/>
        <a:lstStyle/>
        <a:p>
          <a:r>
            <a:rPr lang="el-GR" sz="2000" b="1" dirty="0" smtClean="0">
              <a:effectLst>
                <a:outerShdw blurRad="38100" dist="38100" dir="2700000" algn="tl">
                  <a:srgbClr val="000000">
                    <a:alpha val="43137"/>
                  </a:srgbClr>
                </a:outerShdw>
              </a:effectLst>
            </a:rPr>
            <a:t>Δεν υπάρχουν έμφυτες ιδέες. </a:t>
          </a:r>
          <a:endParaRPr lang="en-US" sz="2000" b="1" dirty="0" smtClean="0">
            <a:effectLst>
              <a:outerShdw blurRad="38100" dist="38100" dir="2700000" algn="tl">
                <a:srgbClr val="000000">
                  <a:alpha val="43137"/>
                </a:srgbClr>
              </a:outerShdw>
            </a:effectLst>
          </a:endParaRPr>
        </a:p>
        <a:p>
          <a:r>
            <a:rPr lang="el-GR" sz="2000" b="1" dirty="0" smtClean="0">
              <a:effectLst>
                <a:outerShdw blurRad="38100" dist="38100" dir="2700000" algn="tl">
                  <a:srgbClr val="000000">
                    <a:alpha val="43137"/>
                  </a:srgbClr>
                </a:outerShdw>
              </a:effectLst>
            </a:rPr>
            <a:t>Γεννιόμαστε με το νου σαν ένα άγραφο χαρτί </a:t>
          </a:r>
          <a:r>
            <a:rPr lang="en-US" sz="2000" b="1" dirty="0" smtClean="0">
              <a:effectLst>
                <a:outerShdw blurRad="38100" dist="38100" dir="2700000" algn="tl">
                  <a:srgbClr val="000000">
                    <a:alpha val="43137"/>
                  </a:srgbClr>
                </a:outerShdw>
              </a:effectLst>
            </a:rPr>
            <a:t> </a:t>
          </a:r>
          <a:r>
            <a:rPr lang="el-GR" sz="2000" b="1" dirty="0" smtClean="0">
              <a:effectLst>
                <a:outerShdw blurRad="38100" dist="38100" dir="2700000" algn="tl">
                  <a:srgbClr val="000000">
                    <a:alpha val="43137"/>
                  </a:srgbClr>
                </a:outerShdw>
              </a:effectLst>
            </a:rPr>
            <a:t>(</a:t>
          </a:r>
          <a:r>
            <a:rPr lang="en-US" sz="2000" b="1" dirty="0" smtClean="0">
              <a:effectLst>
                <a:outerShdw blurRad="38100" dist="38100" dir="2700000" algn="tl">
                  <a:srgbClr val="000000">
                    <a:alpha val="43137"/>
                  </a:srgbClr>
                </a:outerShdw>
              </a:effectLst>
            </a:rPr>
            <a:t>tabula rasa)</a:t>
          </a:r>
          <a:endParaRPr lang="el-GR" sz="2000" b="1" dirty="0">
            <a:effectLst>
              <a:outerShdw blurRad="38100" dist="38100" dir="2700000" algn="tl">
                <a:srgbClr val="000000">
                  <a:alpha val="43137"/>
                </a:srgbClr>
              </a:outerShdw>
            </a:effectLst>
          </a:endParaRPr>
        </a:p>
      </dgm:t>
    </dgm:pt>
    <dgm:pt modelId="{1E90ADDF-7C9D-4B4D-8F78-65C726954EF4}" type="parTrans" cxnId="{79F04ACE-5CE3-4DC1-B691-F0360E8023B6}">
      <dgm:prSet/>
      <dgm:spPr/>
      <dgm:t>
        <a:bodyPr/>
        <a:lstStyle/>
        <a:p>
          <a:endParaRPr lang="el-GR"/>
        </a:p>
      </dgm:t>
    </dgm:pt>
    <dgm:pt modelId="{A2830012-B611-4E9B-8AC0-BF82F3BAD739}" type="sibTrans" cxnId="{79F04ACE-5CE3-4DC1-B691-F0360E8023B6}">
      <dgm:prSet/>
      <dgm:spPr/>
      <dgm:t>
        <a:bodyPr/>
        <a:lstStyle/>
        <a:p>
          <a:endParaRPr lang="el-GR"/>
        </a:p>
      </dgm:t>
    </dgm:pt>
    <dgm:pt modelId="{334B1280-A445-48D3-91F1-F35830572A8E}">
      <dgm:prSet phldrT="[Κείμενο]" custT="1"/>
      <dgm:spPr/>
      <dgm:t>
        <a:bodyPr/>
        <a:lstStyle/>
        <a:p>
          <a:r>
            <a:rPr lang="el-GR" sz="2000" b="1" dirty="0" smtClean="0">
              <a:effectLst>
                <a:outerShdw blurRad="38100" dist="38100" dir="2700000" algn="tl">
                  <a:srgbClr val="000000">
                    <a:alpha val="43137"/>
                  </a:srgbClr>
                </a:outerShdw>
              </a:effectLst>
            </a:rPr>
            <a:t>Μέσω των αισθήσεων συλλέγουμε πληροφορίες που καταγράφονται στο νου ως ιδέες.</a:t>
          </a:r>
          <a:endParaRPr lang="el-GR" sz="2000" b="1" dirty="0">
            <a:effectLst>
              <a:outerShdw blurRad="38100" dist="38100" dir="2700000" algn="tl">
                <a:srgbClr val="000000">
                  <a:alpha val="43137"/>
                </a:srgbClr>
              </a:outerShdw>
            </a:effectLst>
          </a:endParaRPr>
        </a:p>
      </dgm:t>
    </dgm:pt>
    <dgm:pt modelId="{A4691F06-9A8B-4D36-8B52-CA4F345B34D9}" type="parTrans" cxnId="{C4AE32B3-5A63-43BD-B155-7721131ECE61}">
      <dgm:prSet/>
      <dgm:spPr/>
      <dgm:t>
        <a:bodyPr/>
        <a:lstStyle/>
        <a:p>
          <a:endParaRPr lang="el-GR"/>
        </a:p>
      </dgm:t>
    </dgm:pt>
    <dgm:pt modelId="{63BB5440-9C57-475F-BCB9-5C66584D31B4}" type="sibTrans" cxnId="{C4AE32B3-5A63-43BD-B155-7721131ECE61}">
      <dgm:prSet/>
      <dgm:spPr/>
      <dgm:t>
        <a:bodyPr/>
        <a:lstStyle/>
        <a:p>
          <a:endParaRPr lang="el-GR"/>
        </a:p>
      </dgm:t>
    </dgm:pt>
    <dgm:pt modelId="{0F84594C-771F-4625-A26F-7C2B37A28AF2}">
      <dgm:prSet phldrT="[Κείμενο]" custT="1"/>
      <dgm:spPr/>
      <dgm:t>
        <a:bodyPr/>
        <a:lstStyle/>
        <a:p>
          <a:r>
            <a:rPr lang="el-GR" sz="2000" b="1" dirty="0" smtClean="0">
              <a:effectLst>
                <a:outerShdw blurRad="38100" dist="38100" dir="2700000" algn="tl">
                  <a:srgbClr val="000000">
                    <a:alpha val="43137"/>
                  </a:srgbClr>
                </a:outerShdw>
              </a:effectLst>
            </a:rPr>
            <a:t>Χωρίς αυτές τις ιδέες ο νους/η λογική δεν έχει πού να στηριχτεί για να διακρίνει την αλήθεια από το </a:t>
          </a:r>
          <a:r>
            <a:rPr lang="el-GR" sz="2000" b="1" dirty="0" err="1" smtClean="0">
              <a:effectLst>
                <a:outerShdw blurRad="38100" dist="38100" dir="2700000" algn="tl">
                  <a:srgbClr val="000000">
                    <a:alpha val="43137"/>
                  </a:srgbClr>
                </a:outerShdw>
              </a:effectLst>
            </a:rPr>
            <a:t>ψέμμα</a:t>
          </a:r>
          <a:r>
            <a:rPr lang="el-GR" sz="2000" b="1" dirty="0" smtClean="0">
              <a:effectLst>
                <a:outerShdw blurRad="38100" dist="38100" dir="2700000" algn="tl">
                  <a:srgbClr val="000000">
                    <a:alpha val="43137"/>
                  </a:srgbClr>
                </a:outerShdw>
              </a:effectLst>
            </a:rPr>
            <a:t>.</a:t>
          </a:r>
          <a:endParaRPr lang="el-GR" sz="2000" b="1" dirty="0">
            <a:effectLst>
              <a:outerShdw blurRad="38100" dist="38100" dir="2700000" algn="tl">
                <a:srgbClr val="000000">
                  <a:alpha val="43137"/>
                </a:srgbClr>
              </a:outerShdw>
            </a:effectLst>
          </a:endParaRPr>
        </a:p>
      </dgm:t>
    </dgm:pt>
    <dgm:pt modelId="{E4B34C4A-7DD4-4248-A27E-1781C25E7CAD}" type="parTrans" cxnId="{19E12A99-F591-4336-92FF-B16AE3F61F3A}">
      <dgm:prSet/>
      <dgm:spPr/>
      <dgm:t>
        <a:bodyPr/>
        <a:lstStyle/>
        <a:p>
          <a:endParaRPr lang="el-GR"/>
        </a:p>
      </dgm:t>
    </dgm:pt>
    <dgm:pt modelId="{7A1F82AA-83AF-4FE1-9D4D-936AD778E5B6}" type="sibTrans" cxnId="{19E12A99-F591-4336-92FF-B16AE3F61F3A}">
      <dgm:prSet/>
      <dgm:spPr/>
      <dgm:t>
        <a:bodyPr/>
        <a:lstStyle/>
        <a:p>
          <a:endParaRPr lang="el-GR"/>
        </a:p>
      </dgm:t>
    </dgm:pt>
    <dgm:pt modelId="{44D0171A-4480-4D8E-9725-0A13DF373B61}">
      <dgm:prSet custT="1"/>
      <dgm:spPr>
        <a:solidFill>
          <a:schemeClr val="accent4">
            <a:lumMod val="60000"/>
            <a:lumOff val="40000"/>
          </a:schemeClr>
        </a:solidFill>
      </dgm:spPr>
      <dgm:t>
        <a:bodyPr/>
        <a:lstStyle/>
        <a:p>
          <a:r>
            <a:rPr lang="el-GR" sz="2000" b="1" dirty="0" smtClean="0">
              <a:effectLst>
                <a:outerShdw blurRad="38100" dist="38100" dir="2700000" algn="tl">
                  <a:srgbClr val="000000">
                    <a:alpha val="43137"/>
                  </a:srgbClr>
                </a:outerShdw>
              </a:effectLst>
            </a:rPr>
            <a:t>Όλες οι ιδέες μας προέρχονται </a:t>
          </a:r>
        </a:p>
        <a:p>
          <a:r>
            <a:rPr lang="el-GR" sz="2000" b="1" dirty="0" smtClean="0">
              <a:effectLst>
                <a:outerShdw blurRad="38100" dist="38100" dir="2700000" algn="tl">
                  <a:srgbClr val="000000">
                    <a:alpha val="43137"/>
                  </a:srgbClr>
                </a:outerShdw>
              </a:effectLst>
            </a:rPr>
            <a:t>από τις αισθήσεις και τον </a:t>
          </a:r>
          <a:r>
            <a:rPr lang="el-GR" sz="2000" b="1" dirty="0" err="1" smtClean="0">
              <a:effectLst>
                <a:outerShdw blurRad="38100" dist="38100" dir="2700000" algn="tl">
                  <a:srgbClr val="000000">
                    <a:alpha val="43137"/>
                  </a:srgbClr>
                </a:outerShdw>
              </a:effectLst>
            </a:rPr>
            <a:t>αναστοχασμό</a:t>
          </a:r>
          <a:r>
            <a:rPr lang="el-GR" sz="2000" b="1" dirty="0" smtClean="0">
              <a:effectLst>
                <a:outerShdw blurRad="38100" dist="38100" dir="2700000" algn="tl">
                  <a:srgbClr val="000000">
                    <a:alpha val="43137"/>
                  </a:srgbClr>
                </a:outerShdw>
              </a:effectLst>
            </a:rPr>
            <a:t>.</a:t>
          </a:r>
          <a:endParaRPr lang="el-GR" sz="2000" b="1" dirty="0">
            <a:effectLst>
              <a:outerShdw blurRad="38100" dist="38100" dir="2700000" algn="tl">
                <a:srgbClr val="000000">
                  <a:alpha val="43137"/>
                </a:srgbClr>
              </a:outerShdw>
            </a:effectLst>
          </a:endParaRPr>
        </a:p>
      </dgm:t>
    </dgm:pt>
    <dgm:pt modelId="{314E3C2C-B0A2-4FBE-9BF8-A06642735137}" type="parTrans" cxnId="{888BE990-0CA8-4E07-B0B6-B239ECDBD2B7}">
      <dgm:prSet/>
      <dgm:spPr/>
      <dgm:t>
        <a:bodyPr/>
        <a:lstStyle/>
        <a:p>
          <a:endParaRPr lang="el-GR"/>
        </a:p>
      </dgm:t>
    </dgm:pt>
    <dgm:pt modelId="{FD1F4BF3-E909-4DA4-A4C0-85F7FD5A2225}" type="sibTrans" cxnId="{888BE990-0CA8-4E07-B0B6-B239ECDBD2B7}">
      <dgm:prSet/>
      <dgm:spPr/>
      <dgm:t>
        <a:bodyPr/>
        <a:lstStyle/>
        <a:p>
          <a:endParaRPr lang="el-GR"/>
        </a:p>
      </dgm:t>
    </dgm:pt>
    <dgm:pt modelId="{B38BDA52-260F-4AD6-B8BE-AB3896153CDF}" type="pres">
      <dgm:prSet presAssocID="{E47866E8-E5A1-4557-B41B-B4E25DB3B3D0}" presName="linear" presStyleCnt="0">
        <dgm:presLayoutVars>
          <dgm:dir/>
          <dgm:animLvl val="lvl"/>
          <dgm:resizeHandles val="exact"/>
        </dgm:presLayoutVars>
      </dgm:prSet>
      <dgm:spPr/>
      <dgm:t>
        <a:bodyPr/>
        <a:lstStyle/>
        <a:p>
          <a:endParaRPr lang="el-GR"/>
        </a:p>
      </dgm:t>
    </dgm:pt>
    <dgm:pt modelId="{330139D0-4F9C-4242-B72A-BB300376B0BF}" type="pres">
      <dgm:prSet presAssocID="{4262A7EA-8412-4B68-A005-89E9C7732046}" presName="parentLin" presStyleCnt="0"/>
      <dgm:spPr/>
    </dgm:pt>
    <dgm:pt modelId="{E5544373-9CDC-4292-A919-4E8213AC5A71}" type="pres">
      <dgm:prSet presAssocID="{4262A7EA-8412-4B68-A005-89E9C7732046}" presName="parentLeftMargin" presStyleLbl="node1" presStyleIdx="0" presStyleCnt="4"/>
      <dgm:spPr/>
      <dgm:t>
        <a:bodyPr/>
        <a:lstStyle/>
        <a:p>
          <a:endParaRPr lang="el-GR"/>
        </a:p>
      </dgm:t>
    </dgm:pt>
    <dgm:pt modelId="{7AE7F918-079B-48F9-AB72-23D4F515D1AE}" type="pres">
      <dgm:prSet presAssocID="{4262A7EA-8412-4B68-A005-89E9C7732046}" presName="parentText" presStyleLbl="node1" presStyleIdx="0" presStyleCnt="4" custScaleX="115435" custScaleY="488355">
        <dgm:presLayoutVars>
          <dgm:chMax val="0"/>
          <dgm:bulletEnabled val="1"/>
        </dgm:presLayoutVars>
      </dgm:prSet>
      <dgm:spPr/>
      <dgm:t>
        <a:bodyPr/>
        <a:lstStyle/>
        <a:p>
          <a:endParaRPr lang="el-GR"/>
        </a:p>
      </dgm:t>
    </dgm:pt>
    <dgm:pt modelId="{3B3F40B7-8FA4-484D-9EC4-4FC8647B2EE8}" type="pres">
      <dgm:prSet presAssocID="{4262A7EA-8412-4B68-A005-89E9C7732046}" presName="negativeSpace" presStyleCnt="0"/>
      <dgm:spPr/>
    </dgm:pt>
    <dgm:pt modelId="{4D8802E9-BF70-40CB-AFCE-854F3ECE2B9E}" type="pres">
      <dgm:prSet presAssocID="{4262A7EA-8412-4B68-A005-89E9C7732046}" presName="childText" presStyleLbl="conFgAcc1" presStyleIdx="0" presStyleCnt="4">
        <dgm:presLayoutVars>
          <dgm:bulletEnabled val="1"/>
        </dgm:presLayoutVars>
      </dgm:prSet>
      <dgm:spPr/>
    </dgm:pt>
    <dgm:pt modelId="{E91BF03C-80A0-428D-B944-D3C931077521}" type="pres">
      <dgm:prSet presAssocID="{A2830012-B611-4E9B-8AC0-BF82F3BAD739}" presName="spaceBetweenRectangles" presStyleCnt="0"/>
      <dgm:spPr/>
    </dgm:pt>
    <dgm:pt modelId="{B5B062A8-7DFA-43E9-B8F9-067DE5D49FC1}" type="pres">
      <dgm:prSet presAssocID="{334B1280-A445-48D3-91F1-F35830572A8E}" presName="parentLin" presStyleCnt="0"/>
      <dgm:spPr/>
    </dgm:pt>
    <dgm:pt modelId="{26ADF34D-E1C1-4CDE-B535-72DE5C01BD1D}" type="pres">
      <dgm:prSet presAssocID="{334B1280-A445-48D3-91F1-F35830572A8E}" presName="parentLeftMargin" presStyleLbl="node1" presStyleIdx="0" presStyleCnt="4"/>
      <dgm:spPr/>
      <dgm:t>
        <a:bodyPr/>
        <a:lstStyle/>
        <a:p>
          <a:endParaRPr lang="el-GR"/>
        </a:p>
      </dgm:t>
    </dgm:pt>
    <dgm:pt modelId="{DD508AC6-A6E3-44D8-8205-9EC581CE356B}" type="pres">
      <dgm:prSet presAssocID="{334B1280-A445-48D3-91F1-F35830572A8E}" presName="parentText" presStyleLbl="node1" presStyleIdx="1" presStyleCnt="4" custScaleY="488500">
        <dgm:presLayoutVars>
          <dgm:chMax val="0"/>
          <dgm:bulletEnabled val="1"/>
        </dgm:presLayoutVars>
      </dgm:prSet>
      <dgm:spPr/>
      <dgm:t>
        <a:bodyPr/>
        <a:lstStyle/>
        <a:p>
          <a:endParaRPr lang="el-GR"/>
        </a:p>
      </dgm:t>
    </dgm:pt>
    <dgm:pt modelId="{FEF0B38A-CC7D-4C10-8F11-AA4833D2A7E6}" type="pres">
      <dgm:prSet presAssocID="{334B1280-A445-48D3-91F1-F35830572A8E}" presName="negativeSpace" presStyleCnt="0"/>
      <dgm:spPr/>
    </dgm:pt>
    <dgm:pt modelId="{49249307-F133-4C3E-9EA9-FC6FE69B6950}" type="pres">
      <dgm:prSet presAssocID="{334B1280-A445-48D3-91F1-F35830572A8E}" presName="childText" presStyleLbl="conFgAcc1" presStyleIdx="1" presStyleCnt="4">
        <dgm:presLayoutVars>
          <dgm:bulletEnabled val="1"/>
        </dgm:presLayoutVars>
      </dgm:prSet>
      <dgm:spPr/>
    </dgm:pt>
    <dgm:pt modelId="{05E55948-4B56-4883-802D-3C33FBFD2537}" type="pres">
      <dgm:prSet presAssocID="{63BB5440-9C57-475F-BCB9-5C66584D31B4}" presName="spaceBetweenRectangles" presStyleCnt="0"/>
      <dgm:spPr/>
    </dgm:pt>
    <dgm:pt modelId="{2C0DE57A-0CE5-4320-9100-CB51C059DA80}" type="pres">
      <dgm:prSet presAssocID="{0F84594C-771F-4625-A26F-7C2B37A28AF2}" presName="parentLin" presStyleCnt="0"/>
      <dgm:spPr/>
    </dgm:pt>
    <dgm:pt modelId="{FADB3295-2694-4210-8E55-D55576A5F7FB}" type="pres">
      <dgm:prSet presAssocID="{0F84594C-771F-4625-A26F-7C2B37A28AF2}" presName="parentLeftMargin" presStyleLbl="node1" presStyleIdx="1" presStyleCnt="4"/>
      <dgm:spPr/>
      <dgm:t>
        <a:bodyPr/>
        <a:lstStyle/>
        <a:p>
          <a:endParaRPr lang="el-GR"/>
        </a:p>
      </dgm:t>
    </dgm:pt>
    <dgm:pt modelId="{50C3551D-EA9F-481B-95E9-86672BAF92D3}" type="pres">
      <dgm:prSet presAssocID="{0F84594C-771F-4625-A26F-7C2B37A28AF2}" presName="parentText" presStyleLbl="node1" presStyleIdx="2" presStyleCnt="4" custScaleY="601329">
        <dgm:presLayoutVars>
          <dgm:chMax val="0"/>
          <dgm:bulletEnabled val="1"/>
        </dgm:presLayoutVars>
      </dgm:prSet>
      <dgm:spPr/>
      <dgm:t>
        <a:bodyPr/>
        <a:lstStyle/>
        <a:p>
          <a:endParaRPr lang="el-GR"/>
        </a:p>
      </dgm:t>
    </dgm:pt>
    <dgm:pt modelId="{D2BD863F-AED0-43B0-BF62-0817B9FC2651}" type="pres">
      <dgm:prSet presAssocID="{0F84594C-771F-4625-A26F-7C2B37A28AF2}" presName="negativeSpace" presStyleCnt="0"/>
      <dgm:spPr/>
    </dgm:pt>
    <dgm:pt modelId="{897CE85D-1706-4B7B-ABA9-29D3A894854C}" type="pres">
      <dgm:prSet presAssocID="{0F84594C-771F-4625-A26F-7C2B37A28AF2}" presName="childText" presStyleLbl="conFgAcc1" presStyleIdx="2" presStyleCnt="4">
        <dgm:presLayoutVars>
          <dgm:bulletEnabled val="1"/>
        </dgm:presLayoutVars>
      </dgm:prSet>
      <dgm:spPr/>
    </dgm:pt>
    <dgm:pt modelId="{2FF82A2D-3B56-49BD-84B1-AEC9EC8F0D36}" type="pres">
      <dgm:prSet presAssocID="{7A1F82AA-83AF-4FE1-9D4D-936AD778E5B6}" presName="spaceBetweenRectangles" presStyleCnt="0"/>
      <dgm:spPr/>
    </dgm:pt>
    <dgm:pt modelId="{F84A28AD-7392-4E74-9DB7-3D9F35BC458A}" type="pres">
      <dgm:prSet presAssocID="{44D0171A-4480-4D8E-9725-0A13DF373B61}" presName="parentLin" presStyleCnt="0"/>
      <dgm:spPr/>
    </dgm:pt>
    <dgm:pt modelId="{522D2F3B-E7A6-4F0C-B931-CA88C9133029}" type="pres">
      <dgm:prSet presAssocID="{44D0171A-4480-4D8E-9725-0A13DF373B61}" presName="parentLeftMargin" presStyleLbl="node1" presStyleIdx="2" presStyleCnt="4"/>
      <dgm:spPr/>
      <dgm:t>
        <a:bodyPr/>
        <a:lstStyle/>
        <a:p>
          <a:endParaRPr lang="el-GR"/>
        </a:p>
      </dgm:t>
    </dgm:pt>
    <dgm:pt modelId="{CB5079D2-5201-411B-AE96-2DE5518ADAB5}" type="pres">
      <dgm:prSet presAssocID="{44D0171A-4480-4D8E-9725-0A13DF373B61}" presName="parentText" presStyleLbl="node1" presStyleIdx="3" presStyleCnt="4" custScaleY="580845">
        <dgm:presLayoutVars>
          <dgm:chMax val="0"/>
          <dgm:bulletEnabled val="1"/>
        </dgm:presLayoutVars>
      </dgm:prSet>
      <dgm:spPr/>
      <dgm:t>
        <a:bodyPr/>
        <a:lstStyle/>
        <a:p>
          <a:endParaRPr lang="el-GR"/>
        </a:p>
      </dgm:t>
    </dgm:pt>
    <dgm:pt modelId="{E9C4E59C-E5F8-458A-BD07-B0B2F4C66833}" type="pres">
      <dgm:prSet presAssocID="{44D0171A-4480-4D8E-9725-0A13DF373B61}" presName="negativeSpace" presStyleCnt="0"/>
      <dgm:spPr/>
    </dgm:pt>
    <dgm:pt modelId="{F893819D-903B-41B0-BDB4-98E48EC430FF}" type="pres">
      <dgm:prSet presAssocID="{44D0171A-4480-4D8E-9725-0A13DF373B61}" presName="childText" presStyleLbl="conFgAcc1" presStyleIdx="3" presStyleCnt="4">
        <dgm:presLayoutVars>
          <dgm:bulletEnabled val="1"/>
        </dgm:presLayoutVars>
      </dgm:prSet>
      <dgm:spPr/>
    </dgm:pt>
  </dgm:ptLst>
  <dgm:cxnLst>
    <dgm:cxn modelId="{E7D837EB-FAE8-4351-B877-2CD1657CABB8}" type="presOf" srcId="{4262A7EA-8412-4B68-A005-89E9C7732046}" destId="{7AE7F918-079B-48F9-AB72-23D4F515D1AE}" srcOrd="1" destOrd="0" presId="urn:microsoft.com/office/officeart/2005/8/layout/list1"/>
    <dgm:cxn modelId="{AD1E5C55-4079-482F-B6EA-5087F672AACA}" type="presOf" srcId="{334B1280-A445-48D3-91F1-F35830572A8E}" destId="{26ADF34D-E1C1-4CDE-B535-72DE5C01BD1D}" srcOrd="0" destOrd="0" presId="urn:microsoft.com/office/officeart/2005/8/layout/list1"/>
    <dgm:cxn modelId="{377046B9-6D89-4269-876A-00210C2F7AE0}" type="presOf" srcId="{0F84594C-771F-4625-A26F-7C2B37A28AF2}" destId="{FADB3295-2694-4210-8E55-D55576A5F7FB}" srcOrd="0" destOrd="0" presId="urn:microsoft.com/office/officeart/2005/8/layout/list1"/>
    <dgm:cxn modelId="{DB3549C3-1C26-4211-9DD4-902FBD0E435D}" type="presOf" srcId="{E47866E8-E5A1-4557-B41B-B4E25DB3B3D0}" destId="{B38BDA52-260F-4AD6-B8BE-AB3896153CDF}" srcOrd="0" destOrd="0" presId="urn:microsoft.com/office/officeart/2005/8/layout/list1"/>
    <dgm:cxn modelId="{B91FA8BB-59B9-4F70-8AD6-CC25F5DB3DBC}" type="presOf" srcId="{44D0171A-4480-4D8E-9725-0A13DF373B61}" destId="{CB5079D2-5201-411B-AE96-2DE5518ADAB5}" srcOrd="1" destOrd="0" presId="urn:microsoft.com/office/officeart/2005/8/layout/list1"/>
    <dgm:cxn modelId="{888BE990-0CA8-4E07-B0B6-B239ECDBD2B7}" srcId="{E47866E8-E5A1-4557-B41B-B4E25DB3B3D0}" destId="{44D0171A-4480-4D8E-9725-0A13DF373B61}" srcOrd="3" destOrd="0" parTransId="{314E3C2C-B0A2-4FBE-9BF8-A06642735137}" sibTransId="{FD1F4BF3-E909-4DA4-A4C0-85F7FD5A2225}"/>
    <dgm:cxn modelId="{C4AE32B3-5A63-43BD-B155-7721131ECE61}" srcId="{E47866E8-E5A1-4557-B41B-B4E25DB3B3D0}" destId="{334B1280-A445-48D3-91F1-F35830572A8E}" srcOrd="1" destOrd="0" parTransId="{A4691F06-9A8B-4D36-8B52-CA4F345B34D9}" sibTransId="{63BB5440-9C57-475F-BCB9-5C66584D31B4}"/>
    <dgm:cxn modelId="{19E12A99-F591-4336-92FF-B16AE3F61F3A}" srcId="{E47866E8-E5A1-4557-B41B-B4E25DB3B3D0}" destId="{0F84594C-771F-4625-A26F-7C2B37A28AF2}" srcOrd="2" destOrd="0" parTransId="{E4B34C4A-7DD4-4248-A27E-1781C25E7CAD}" sibTransId="{7A1F82AA-83AF-4FE1-9D4D-936AD778E5B6}"/>
    <dgm:cxn modelId="{723C58D7-5224-4A54-A326-2AAC0715C909}" type="presOf" srcId="{334B1280-A445-48D3-91F1-F35830572A8E}" destId="{DD508AC6-A6E3-44D8-8205-9EC581CE356B}" srcOrd="1" destOrd="0" presId="urn:microsoft.com/office/officeart/2005/8/layout/list1"/>
    <dgm:cxn modelId="{1B7C6CD6-6FAA-4889-B4FC-38DCAADC9B88}" type="presOf" srcId="{0F84594C-771F-4625-A26F-7C2B37A28AF2}" destId="{50C3551D-EA9F-481B-95E9-86672BAF92D3}" srcOrd="1" destOrd="0" presId="urn:microsoft.com/office/officeart/2005/8/layout/list1"/>
    <dgm:cxn modelId="{79F04ACE-5CE3-4DC1-B691-F0360E8023B6}" srcId="{E47866E8-E5A1-4557-B41B-B4E25DB3B3D0}" destId="{4262A7EA-8412-4B68-A005-89E9C7732046}" srcOrd="0" destOrd="0" parTransId="{1E90ADDF-7C9D-4B4D-8F78-65C726954EF4}" sibTransId="{A2830012-B611-4E9B-8AC0-BF82F3BAD739}"/>
    <dgm:cxn modelId="{BD293157-293E-484E-8DF8-64DE443DE9F0}" type="presOf" srcId="{44D0171A-4480-4D8E-9725-0A13DF373B61}" destId="{522D2F3B-E7A6-4F0C-B931-CA88C9133029}" srcOrd="0" destOrd="0" presId="urn:microsoft.com/office/officeart/2005/8/layout/list1"/>
    <dgm:cxn modelId="{3D50DA9C-54E6-40C1-8A96-971F21422B19}" type="presOf" srcId="{4262A7EA-8412-4B68-A005-89E9C7732046}" destId="{E5544373-9CDC-4292-A919-4E8213AC5A71}" srcOrd="0" destOrd="0" presId="urn:microsoft.com/office/officeart/2005/8/layout/list1"/>
    <dgm:cxn modelId="{AD6B80FD-1BF4-4453-A45D-AF75607886C2}" type="presParOf" srcId="{B38BDA52-260F-4AD6-B8BE-AB3896153CDF}" destId="{330139D0-4F9C-4242-B72A-BB300376B0BF}" srcOrd="0" destOrd="0" presId="urn:microsoft.com/office/officeart/2005/8/layout/list1"/>
    <dgm:cxn modelId="{41F66745-2688-4064-9335-2AB84A2FE73D}" type="presParOf" srcId="{330139D0-4F9C-4242-B72A-BB300376B0BF}" destId="{E5544373-9CDC-4292-A919-4E8213AC5A71}" srcOrd="0" destOrd="0" presId="urn:microsoft.com/office/officeart/2005/8/layout/list1"/>
    <dgm:cxn modelId="{DA43EAC8-3C5A-41D5-8D3E-F140622C5F7D}" type="presParOf" srcId="{330139D0-4F9C-4242-B72A-BB300376B0BF}" destId="{7AE7F918-079B-48F9-AB72-23D4F515D1AE}" srcOrd="1" destOrd="0" presId="urn:microsoft.com/office/officeart/2005/8/layout/list1"/>
    <dgm:cxn modelId="{4A0E3C1A-0FFC-4370-8AAD-E9454C325947}" type="presParOf" srcId="{B38BDA52-260F-4AD6-B8BE-AB3896153CDF}" destId="{3B3F40B7-8FA4-484D-9EC4-4FC8647B2EE8}" srcOrd="1" destOrd="0" presId="urn:microsoft.com/office/officeart/2005/8/layout/list1"/>
    <dgm:cxn modelId="{0D76425D-E33E-4202-BE67-52537ADD9ED6}" type="presParOf" srcId="{B38BDA52-260F-4AD6-B8BE-AB3896153CDF}" destId="{4D8802E9-BF70-40CB-AFCE-854F3ECE2B9E}" srcOrd="2" destOrd="0" presId="urn:microsoft.com/office/officeart/2005/8/layout/list1"/>
    <dgm:cxn modelId="{5F46906C-982B-464A-94CA-60C566799D42}" type="presParOf" srcId="{B38BDA52-260F-4AD6-B8BE-AB3896153CDF}" destId="{E91BF03C-80A0-428D-B944-D3C931077521}" srcOrd="3" destOrd="0" presId="urn:microsoft.com/office/officeart/2005/8/layout/list1"/>
    <dgm:cxn modelId="{A10C54BC-421C-460F-B942-BFECA84BD56B}" type="presParOf" srcId="{B38BDA52-260F-4AD6-B8BE-AB3896153CDF}" destId="{B5B062A8-7DFA-43E9-B8F9-067DE5D49FC1}" srcOrd="4" destOrd="0" presId="urn:microsoft.com/office/officeart/2005/8/layout/list1"/>
    <dgm:cxn modelId="{50AED475-9614-459A-BF9C-D5C4DFF242D8}" type="presParOf" srcId="{B5B062A8-7DFA-43E9-B8F9-067DE5D49FC1}" destId="{26ADF34D-E1C1-4CDE-B535-72DE5C01BD1D}" srcOrd="0" destOrd="0" presId="urn:microsoft.com/office/officeart/2005/8/layout/list1"/>
    <dgm:cxn modelId="{E1382F88-A014-4800-B097-6831E28E7681}" type="presParOf" srcId="{B5B062A8-7DFA-43E9-B8F9-067DE5D49FC1}" destId="{DD508AC6-A6E3-44D8-8205-9EC581CE356B}" srcOrd="1" destOrd="0" presId="urn:microsoft.com/office/officeart/2005/8/layout/list1"/>
    <dgm:cxn modelId="{0AD3CE6D-1BB0-4755-9A62-A4F2D9D4E398}" type="presParOf" srcId="{B38BDA52-260F-4AD6-B8BE-AB3896153CDF}" destId="{FEF0B38A-CC7D-4C10-8F11-AA4833D2A7E6}" srcOrd="5" destOrd="0" presId="urn:microsoft.com/office/officeart/2005/8/layout/list1"/>
    <dgm:cxn modelId="{D629F810-C313-4EC1-A154-BC3E44ACC9C7}" type="presParOf" srcId="{B38BDA52-260F-4AD6-B8BE-AB3896153CDF}" destId="{49249307-F133-4C3E-9EA9-FC6FE69B6950}" srcOrd="6" destOrd="0" presId="urn:microsoft.com/office/officeart/2005/8/layout/list1"/>
    <dgm:cxn modelId="{46A158AB-3952-4803-97C7-E2A2E2EB6FF6}" type="presParOf" srcId="{B38BDA52-260F-4AD6-B8BE-AB3896153CDF}" destId="{05E55948-4B56-4883-802D-3C33FBFD2537}" srcOrd="7" destOrd="0" presId="urn:microsoft.com/office/officeart/2005/8/layout/list1"/>
    <dgm:cxn modelId="{482AADE6-6B4F-401C-9117-B07BB36FBA24}" type="presParOf" srcId="{B38BDA52-260F-4AD6-B8BE-AB3896153CDF}" destId="{2C0DE57A-0CE5-4320-9100-CB51C059DA80}" srcOrd="8" destOrd="0" presId="urn:microsoft.com/office/officeart/2005/8/layout/list1"/>
    <dgm:cxn modelId="{BF437CFB-7902-4F06-9C0E-A3015C2601E7}" type="presParOf" srcId="{2C0DE57A-0CE5-4320-9100-CB51C059DA80}" destId="{FADB3295-2694-4210-8E55-D55576A5F7FB}" srcOrd="0" destOrd="0" presId="urn:microsoft.com/office/officeart/2005/8/layout/list1"/>
    <dgm:cxn modelId="{6C34A9B4-E938-4251-BE47-1401C36F8668}" type="presParOf" srcId="{2C0DE57A-0CE5-4320-9100-CB51C059DA80}" destId="{50C3551D-EA9F-481B-95E9-86672BAF92D3}" srcOrd="1" destOrd="0" presId="urn:microsoft.com/office/officeart/2005/8/layout/list1"/>
    <dgm:cxn modelId="{82412FD3-108B-4A5A-AF23-1481064A8C9C}" type="presParOf" srcId="{B38BDA52-260F-4AD6-B8BE-AB3896153CDF}" destId="{D2BD863F-AED0-43B0-BF62-0817B9FC2651}" srcOrd="9" destOrd="0" presId="urn:microsoft.com/office/officeart/2005/8/layout/list1"/>
    <dgm:cxn modelId="{6DE1F07C-F516-4AF3-8D40-4295A534549F}" type="presParOf" srcId="{B38BDA52-260F-4AD6-B8BE-AB3896153CDF}" destId="{897CE85D-1706-4B7B-ABA9-29D3A894854C}" srcOrd="10" destOrd="0" presId="urn:microsoft.com/office/officeart/2005/8/layout/list1"/>
    <dgm:cxn modelId="{CC0B3DE2-3D5A-42D5-A3C0-854710502BC5}" type="presParOf" srcId="{B38BDA52-260F-4AD6-B8BE-AB3896153CDF}" destId="{2FF82A2D-3B56-49BD-84B1-AEC9EC8F0D36}" srcOrd="11" destOrd="0" presId="urn:microsoft.com/office/officeart/2005/8/layout/list1"/>
    <dgm:cxn modelId="{6CE1DED9-FAD9-4047-B1D4-6C89F97110DD}" type="presParOf" srcId="{B38BDA52-260F-4AD6-B8BE-AB3896153CDF}" destId="{F84A28AD-7392-4E74-9DB7-3D9F35BC458A}" srcOrd="12" destOrd="0" presId="urn:microsoft.com/office/officeart/2005/8/layout/list1"/>
    <dgm:cxn modelId="{ED22A452-3BCF-427F-8044-BCDA9AF457CC}" type="presParOf" srcId="{F84A28AD-7392-4E74-9DB7-3D9F35BC458A}" destId="{522D2F3B-E7A6-4F0C-B931-CA88C9133029}" srcOrd="0" destOrd="0" presId="urn:microsoft.com/office/officeart/2005/8/layout/list1"/>
    <dgm:cxn modelId="{E145593D-CE10-4DB9-A1F0-92B74EEDC3EE}" type="presParOf" srcId="{F84A28AD-7392-4E74-9DB7-3D9F35BC458A}" destId="{CB5079D2-5201-411B-AE96-2DE5518ADAB5}" srcOrd="1" destOrd="0" presId="urn:microsoft.com/office/officeart/2005/8/layout/list1"/>
    <dgm:cxn modelId="{D2E5B388-0481-4385-8DFF-0008B51B23B8}" type="presParOf" srcId="{B38BDA52-260F-4AD6-B8BE-AB3896153CDF}" destId="{E9C4E59C-E5F8-458A-BD07-B0B2F4C66833}" srcOrd="13" destOrd="0" presId="urn:microsoft.com/office/officeart/2005/8/layout/list1"/>
    <dgm:cxn modelId="{E3A41F31-1536-4098-832A-EC78368FB0A3}" type="presParOf" srcId="{B38BDA52-260F-4AD6-B8BE-AB3896153CDF}" destId="{F893819D-903B-41B0-BDB4-98E48EC430FF}" srcOrd="14"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47866E8-E5A1-4557-B41B-B4E25DB3B3D0}" type="doc">
      <dgm:prSet loTypeId="urn:microsoft.com/office/officeart/2005/8/layout/list1" loCatId="list" qsTypeId="urn:microsoft.com/office/officeart/2005/8/quickstyle/3d4" qsCatId="3D" csTypeId="urn:microsoft.com/office/officeart/2005/8/colors/colorful2" csCatId="colorful" phldr="1"/>
      <dgm:spPr/>
      <dgm:t>
        <a:bodyPr/>
        <a:lstStyle/>
        <a:p>
          <a:endParaRPr lang="el-GR"/>
        </a:p>
      </dgm:t>
    </dgm:pt>
    <dgm:pt modelId="{4262A7EA-8412-4B68-A005-89E9C7732046}">
      <dgm:prSet phldrT="[Κείμενο]" custT="1"/>
      <dgm:spPr/>
      <dgm:t>
        <a:bodyPr/>
        <a:lstStyle/>
        <a:p>
          <a:r>
            <a:rPr lang="el-GR" sz="2000" b="1" dirty="0" smtClean="0">
              <a:effectLst>
                <a:outerShdw blurRad="38100" dist="38100" dir="2700000" algn="tl">
                  <a:srgbClr val="000000">
                    <a:alpha val="43137"/>
                  </a:srgbClr>
                </a:outerShdw>
              </a:effectLst>
            </a:rPr>
            <a:t>Ο υλικός κόσμος δεν υπάρχει. </a:t>
          </a:r>
          <a:endParaRPr lang="el-GR" sz="2000" b="1" dirty="0">
            <a:effectLst>
              <a:outerShdw blurRad="38100" dist="38100" dir="2700000" algn="tl">
                <a:srgbClr val="000000">
                  <a:alpha val="43137"/>
                </a:srgbClr>
              </a:outerShdw>
            </a:effectLst>
          </a:endParaRPr>
        </a:p>
      </dgm:t>
    </dgm:pt>
    <dgm:pt modelId="{1E90ADDF-7C9D-4B4D-8F78-65C726954EF4}" type="parTrans" cxnId="{79F04ACE-5CE3-4DC1-B691-F0360E8023B6}">
      <dgm:prSet/>
      <dgm:spPr/>
      <dgm:t>
        <a:bodyPr/>
        <a:lstStyle/>
        <a:p>
          <a:endParaRPr lang="el-GR"/>
        </a:p>
      </dgm:t>
    </dgm:pt>
    <dgm:pt modelId="{A2830012-B611-4E9B-8AC0-BF82F3BAD739}" type="sibTrans" cxnId="{79F04ACE-5CE3-4DC1-B691-F0360E8023B6}">
      <dgm:prSet/>
      <dgm:spPr/>
      <dgm:t>
        <a:bodyPr/>
        <a:lstStyle/>
        <a:p>
          <a:endParaRPr lang="el-GR"/>
        </a:p>
      </dgm:t>
    </dgm:pt>
    <dgm:pt modelId="{334B1280-A445-48D3-91F1-F35830572A8E}">
      <dgm:prSet phldrT="[Κείμενο]" custT="1"/>
      <dgm:spPr/>
      <dgm:t>
        <a:bodyPr/>
        <a:lstStyle/>
        <a:p>
          <a:r>
            <a:rPr lang="el-GR" sz="2000" b="1" dirty="0" smtClean="0">
              <a:effectLst>
                <a:outerShdw blurRad="38100" dist="38100" dir="2700000" algn="tl">
                  <a:srgbClr val="000000">
                    <a:alpha val="43137"/>
                  </a:srgbClr>
                </a:outerShdw>
              </a:effectLst>
            </a:rPr>
            <a:t>ΜΟΝΟ οι ΙΔΕΕΣ υπάρχουν,</a:t>
          </a:r>
          <a:endParaRPr lang="el-GR" sz="2000" b="1" dirty="0">
            <a:effectLst>
              <a:outerShdw blurRad="38100" dist="38100" dir="2700000" algn="tl">
                <a:srgbClr val="000000">
                  <a:alpha val="43137"/>
                </a:srgbClr>
              </a:outerShdw>
            </a:effectLst>
          </a:endParaRPr>
        </a:p>
      </dgm:t>
    </dgm:pt>
    <dgm:pt modelId="{A4691F06-9A8B-4D36-8B52-CA4F345B34D9}" type="parTrans" cxnId="{C4AE32B3-5A63-43BD-B155-7721131ECE61}">
      <dgm:prSet/>
      <dgm:spPr/>
      <dgm:t>
        <a:bodyPr/>
        <a:lstStyle/>
        <a:p>
          <a:endParaRPr lang="el-GR"/>
        </a:p>
      </dgm:t>
    </dgm:pt>
    <dgm:pt modelId="{63BB5440-9C57-475F-BCB9-5C66584D31B4}" type="sibTrans" cxnId="{C4AE32B3-5A63-43BD-B155-7721131ECE61}">
      <dgm:prSet/>
      <dgm:spPr/>
      <dgm:t>
        <a:bodyPr/>
        <a:lstStyle/>
        <a:p>
          <a:endParaRPr lang="el-GR"/>
        </a:p>
      </dgm:t>
    </dgm:pt>
    <dgm:pt modelId="{0F84594C-771F-4625-A26F-7C2B37A28AF2}">
      <dgm:prSet phldrT="[Κείμενο]" custT="1"/>
      <dgm:spPr/>
      <dgm:t>
        <a:bodyPr/>
        <a:lstStyle/>
        <a:p>
          <a:r>
            <a:rPr lang="el-GR" sz="2000" b="1" dirty="0" smtClean="0">
              <a:effectLst>
                <a:outerShdw blurRad="38100" dist="38100" dir="2700000" algn="tl">
                  <a:srgbClr val="000000">
                    <a:alpha val="43137"/>
                  </a:srgbClr>
                </a:outerShdw>
              </a:effectLst>
            </a:rPr>
            <a:t>Οι οποίες ιδέες είναι πνευματικές καταστάσεις, όχι υλικά αντικείμενα.</a:t>
          </a:r>
          <a:endParaRPr lang="el-GR" sz="2000" b="1" dirty="0">
            <a:effectLst>
              <a:outerShdw blurRad="38100" dist="38100" dir="2700000" algn="tl">
                <a:srgbClr val="000000">
                  <a:alpha val="43137"/>
                </a:srgbClr>
              </a:outerShdw>
            </a:effectLst>
          </a:endParaRPr>
        </a:p>
      </dgm:t>
    </dgm:pt>
    <dgm:pt modelId="{E4B34C4A-7DD4-4248-A27E-1781C25E7CAD}" type="parTrans" cxnId="{19E12A99-F591-4336-92FF-B16AE3F61F3A}">
      <dgm:prSet/>
      <dgm:spPr/>
      <dgm:t>
        <a:bodyPr/>
        <a:lstStyle/>
        <a:p>
          <a:endParaRPr lang="el-GR"/>
        </a:p>
      </dgm:t>
    </dgm:pt>
    <dgm:pt modelId="{7A1F82AA-83AF-4FE1-9D4D-936AD778E5B6}" type="sibTrans" cxnId="{19E12A99-F591-4336-92FF-B16AE3F61F3A}">
      <dgm:prSet/>
      <dgm:spPr/>
      <dgm:t>
        <a:bodyPr/>
        <a:lstStyle/>
        <a:p>
          <a:endParaRPr lang="el-GR"/>
        </a:p>
      </dgm:t>
    </dgm:pt>
    <dgm:pt modelId="{B38BDA52-260F-4AD6-B8BE-AB3896153CDF}" type="pres">
      <dgm:prSet presAssocID="{E47866E8-E5A1-4557-B41B-B4E25DB3B3D0}" presName="linear" presStyleCnt="0">
        <dgm:presLayoutVars>
          <dgm:dir/>
          <dgm:animLvl val="lvl"/>
          <dgm:resizeHandles val="exact"/>
        </dgm:presLayoutVars>
      </dgm:prSet>
      <dgm:spPr/>
      <dgm:t>
        <a:bodyPr/>
        <a:lstStyle/>
        <a:p>
          <a:endParaRPr lang="el-GR"/>
        </a:p>
      </dgm:t>
    </dgm:pt>
    <dgm:pt modelId="{330139D0-4F9C-4242-B72A-BB300376B0BF}" type="pres">
      <dgm:prSet presAssocID="{4262A7EA-8412-4B68-A005-89E9C7732046}" presName="parentLin" presStyleCnt="0"/>
      <dgm:spPr/>
    </dgm:pt>
    <dgm:pt modelId="{E5544373-9CDC-4292-A919-4E8213AC5A71}" type="pres">
      <dgm:prSet presAssocID="{4262A7EA-8412-4B68-A005-89E9C7732046}" presName="parentLeftMargin" presStyleLbl="node1" presStyleIdx="0" presStyleCnt="3"/>
      <dgm:spPr/>
      <dgm:t>
        <a:bodyPr/>
        <a:lstStyle/>
        <a:p>
          <a:endParaRPr lang="el-GR"/>
        </a:p>
      </dgm:t>
    </dgm:pt>
    <dgm:pt modelId="{7AE7F918-079B-48F9-AB72-23D4F515D1AE}" type="pres">
      <dgm:prSet presAssocID="{4262A7EA-8412-4B68-A005-89E9C7732046}" presName="parentText" presStyleLbl="node1" presStyleIdx="0" presStyleCnt="3" custScaleX="115435" custScaleY="256795">
        <dgm:presLayoutVars>
          <dgm:chMax val="0"/>
          <dgm:bulletEnabled val="1"/>
        </dgm:presLayoutVars>
      </dgm:prSet>
      <dgm:spPr/>
      <dgm:t>
        <a:bodyPr/>
        <a:lstStyle/>
        <a:p>
          <a:endParaRPr lang="el-GR"/>
        </a:p>
      </dgm:t>
    </dgm:pt>
    <dgm:pt modelId="{3B3F40B7-8FA4-484D-9EC4-4FC8647B2EE8}" type="pres">
      <dgm:prSet presAssocID="{4262A7EA-8412-4B68-A005-89E9C7732046}" presName="negativeSpace" presStyleCnt="0"/>
      <dgm:spPr/>
    </dgm:pt>
    <dgm:pt modelId="{4D8802E9-BF70-40CB-AFCE-854F3ECE2B9E}" type="pres">
      <dgm:prSet presAssocID="{4262A7EA-8412-4B68-A005-89E9C7732046}" presName="childText" presStyleLbl="conFgAcc1" presStyleIdx="0" presStyleCnt="3">
        <dgm:presLayoutVars>
          <dgm:bulletEnabled val="1"/>
        </dgm:presLayoutVars>
      </dgm:prSet>
      <dgm:spPr/>
    </dgm:pt>
    <dgm:pt modelId="{E91BF03C-80A0-428D-B944-D3C931077521}" type="pres">
      <dgm:prSet presAssocID="{A2830012-B611-4E9B-8AC0-BF82F3BAD739}" presName="spaceBetweenRectangles" presStyleCnt="0"/>
      <dgm:spPr/>
    </dgm:pt>
    <dgm:pt modelId="{B5B062A8-7DFA-43E9-B8F9-067DE5D49FC1}" type="pres">
      <dgm:prSet presAssocID="{334B1280-A445-48D3-91F1-F35830572A8E}" presName="parentLin" presStyleCnt="0"/>
      <dgm:spPr/>
    </dgm:pt>
    <dgm:pt modelId="{26ADF34D-E1C1-4CDE-B535-72DE5C01BD1D}" type="pres">
      <dgm:prSet presAssocID="{334B1280-A445-48D3-91F1-F35830572A8E}" presName="parentLeftMargin" presStyleLbl="node1" presStyleIdx="0" presStyleCnt="3"/>
      <dgm:spPr/>
      <dgm:t>
        <a:bodyPr/>
        <a:lstStyle/>
        <a:p>
          <a:endParaRPr lang="el-GR"/>
        </a:p>
      </dgm:t>
    </dgm:pt>
    <dgm:pt modelId="{DD508AC6-A6E3-44D8-8205-9EC581CE356B}" type="pres">
      <dgm:prSet presAssocID="{334B1280-A445-48D3-91F1-F35830572A8E}" presName="parentText" presStyleLbl="node1" presStyleIdx="1" presStyleCnt="3" custScaleY="291199">
        <dgm:presLayoutVars>
          <dgm:chMax val="0"/>
          <dgm:bulletEnabled val="1"/>
        </dgm:presLayoutVars>
      </dgm:prSet>
      <dgm:spPr/>
      <dgm:t>
        <a:bodyPr/>
        <a:lstStyle/>
        <a:p>
          <a:endParaRPr lang="el-GR"/>
        </a:p>
      </dgm:t>
    </dgm:pt>
    <dgm:pt modelId="{FEF0B38A-CC7D-4C10-8F11-AA4833D2A7E6}" type="pres">
      <dgm:prSet presAssocID="{334B1280-A445-48D3-91F1-F35830572A8E}" presName="negativeSpace" presStyleCnt="0"/>
      <dgm:spPr/>
    </dgm:pt>
    <dgm:pt modelId="{49249307-F133-4C3E-9EA9-FC6FE69B6950}" type="pres">
      <dgm:prSet presAssocID="{334B1280-A445-48D3-91F1-F35830572A8E}" presName="childText" presStyleLbl="conFgAcc1" presStyleIdx="1" presStyleCnt="3">
        <dgm:presLayoutVars>
          <dgm:bulletEnabled val="1"/>
        </dgm:presLayoutVars>
      </dgm:prSet>
      <dgm:spPr/>
    </dgm:pt>
    <dgm:pt modelId="{05E55948-4B56-4883-802D-3C33FBFD2537}" type="pres">
      <dgm:prSet presAssocID="{63BB5440-9C57-475F-BCB9-5C66584D31B4}" presName="spaceBetweenRectangles" presStyleCnt="0"/>
      <dgm:spPr/>
    </dgm:pt>
    <dgm:pt modelId="{2C0DE57A-0CE5-4320-9100-CB51C059DA80}" type="pres">
      <dgm:prSet presAssocID="{0F84594C-771F-4625-A26F-7C2B37A28AF2}" presName="parentLin" presStyleCnt="0"/>
      <dgm:spPr/>
    </dgm:pt>
    <dgm:pt modelId="{FADB3295-2694-4210-8E55-D55576A5F7FB}" type="pres">
      <dgm:prSet presAssocID="{0F84594C-771F-4625-A26F-7C2B37A28AF2}" presName="parentLeftMargin" presStyleLbl="node1" presStyleIdx="1" presStyleCnt="3"/>
      <dgm:spPr/>
      <dgm:t>
        <a:bodyPr/>
        <a:lstStyle/>
        <a:p>
          <a:endParaRPr lang="el-GR"/>
        </a:p>
      </dgm:t>
    </dgm:pt>
    <dgm:pt modelId="{50C3551D-EA9F-481B-95E9-86672BAF92D3}" type="pres">
      <dgm:prSet presAssocID="{0F84594C-771F-4625-A26F-7C2B37A28AF2}" presName="parentText" presStyleLbl="node1" presStyleIdx="2" presStyleCnt="3" custScaleY="318246">
        <dgm:presLayoutVars>
          <dgm:chMax val="0"/>
          <dgm:bulletEnabled val="1"/>
        </dgm:presLayoutVars>
      </dgm:prSet>
      <dgm:spPr/>
      <dgm:t>
        <a:bodyPr/>
        <a:lstStyle/>
        <a:p>
          <a:endParaRPr lang="el-GR"/>
        </a:p>
      </dgm:t>
    </dgm:pt>
    <dgm:pt modelId="{D2BD863F-AED0-43B0-BF62-0817B9FC2651}" type="pres">
      <dgm:prSet presAssocID="{0F84594C-771F-4625-A26F-7C2B37A28AF2}" presName="negativeSpace" presStyleCnt="0"/>
      <dgm:spPr/>
    </dgm:pt>
    <dgm:pt modelId="{897CE85D-1706-4B7B-ABA9-29D3A894854C}" type="pres">
      <dgm:prSet presAssocID="{0F84594C-771F-4625-A26F-7C2B37A28AF2}" presName="childText" presStyleLbl="conFgAcc1" presStyleIdx="2" presStyleCnt="3">
        <dgm:presLayoutVars>
          <dgm:bulletEnabled val="1"/>
        </dgm:presLayoutVars>
      </dgm:prSet>
      <dgm:spPr/>
    </dgm:pt>
  </dgm:ptLst>
  <dgm:cxnLst>
    <dgm:cxn modelId="{F00C740A-64A5-47F2-81DA-FA6BECBF47C7}" type="presOf" srcId="{334B1280-A445-48D3-91F1-F35830572A8E}" destId="{DD508AC6-A6E3-44D8-8205-9EC581CE356B}" srcOrd="1" destOrd="0" presId="urn:microsoft.com/office/officeart/2005/8/layout/list1"/>
    <dgm:cxn modelId="{169FC8FE-19E8-4704-9054-73170355642E}" type="presOf" srcId="{E47866E8-E5A1-4557-B41B-B4E25DB3B3D0}" destId="{B38BDA52-260F-4AD6-B8BE-AB3896153CDF}" srcOrd="0" destOrd="0" presId="urn:microsoft.com/office/officeart/2005/8/layout/list1"/>
    <dgm:cxn modelId="{15325268-CF5A-4210-9350-E3915F55941F}" type="presOf" srcId="{4262A7EA-8412-4B68-A005-89E9C7732046}" destId="{7AE7F918-079B-48F9-AB72-23D4F515D1AE}" srcOrd="1" destOrd="0" presId="urn:microsoft.com/office/officeart/2005/8/layout/list1"/>
    <dgm:cxn modelId="{AA3F96B0-497A-4CBD-94CA-F1747527F4C4}" type="presOf" srcId="{334B1280-A445-48D3-91F1-F35830572A8E}" destId="{26ADF34D-E1C1-4CDE-B535-72DE5C01BD1D}" srcOrd="0" destOrd="0" presId="urn:microsoft.com/office/officeart/2005/8/layout/list1"/>
    <dgm:cxn modelId="{79A0F1D8-8B6E-4CA5-A15D-0A73E6E4215E}" type="presOf" srcId="{0F84594C-771F-4625-A26F-7C2B37A28AF2}" destId="{50C3551D-EA9F-481B-95E9-86672BAF92D3}" srcOrd="1" destOrd="0" presId="urn:microsoft.com/office/officeart/2005/8/layout/list1"/>
    <dgm:cxn modelId="{C4AE32B3-5A63-43BD-B155-7721131ECE61}" srcId="{E47866E8-E5A1-4557-B41B-B4E25DB3B3D0}" destId="{334B1280-A445-48D3-91F1-F35830572A8E}" srcOrd="1" destOrd="0" parTransId="{A4691F06-9A8B-4D36-8B52-CA4F345B34D9}" sibTransId="{63BB5440-9C57-475F-BCB9-5C66584D31B4}"/>
    <dgm:cxn modelId="{19E12A99-F591-4336-92FF-B16AE3F61F3A}" srcId="{E47866E8-E5A1-4557-B41B-B4E25DB3B3D0}" destId="{0F84594C-771F-4625-A26F-7C2B37A28AF2}" srcOrd="2" destOrd="0" parTransId="{E4B34C4A-7DD4-4248-A27E-1781C25E7CAD}" sibTransId="{7A1F82AA-83AF-4FE1-9D4D-936AD778E5B6}"/>
    <dgm:cxn modelId="{79F04ACE-5CE3-4DC1-B691-F0360E8023B6}" srcId="{E47866E8-E5A1-4557-B41B-B4E25DB3B3D0}" destId="{4262A7EA-8412-4B68-A005-89E9C7732046}" srcOrd="0" destOrd="0" parTransId="{1E90ADDF-7C9D-4B4D-8F78-65C726954EF4}" sibTransId="{A2830012-B611-4E9B-8AC0-BF82F3BAD739}"/>
    <dgm:cxn modelId="{955AB5E4-5817-4008-9D8B-73D1E7C846B2}" type="presOf" srcId="{4262A7EA-8412-4B68-A005-89E9C7732046}" destId="{E5544373-9CDC-4292-A919-4E8213AC5A71}" srcOrd="0" destOrd="0" presId="urn:microsoft.com/office/officeart/2005/8/layout/list1"/>
    <dgm:cxn modelId="{14CEDD56-79C4-44F4-9834-283F8C573BAB}" type="presOf" srcId="{0F84594C-771F-4625-A26F-7C2B37A28AF2}" destId="{FADB3295-2694-4210-8E55-D55576A5F7FB}" srcOrd="0" destOrd="0" presId="urn:microsoft.com/office/officeart/2005/8/layout/list1"/>
    <dgm:cxn modelId="{4B23E28F-756B-47E4-B87B-DF74D20D061A}" type="presParOf" srcId="{B38BDA52-260F-4AD6-B8BE-AB3896153CDF}" destId="{330139D0-4F9C-4242-B72A-BB300376B0BF}" srcOrd="0" destOrd="0" presId="urn:microsoft.com/office/officeart/2005/8/layout/list1"/>
    <dgm:cxn modelId="{ED4982C3-8A5E-41E3-B0DD-DEA72B3C7118}" type="presParOf" srcId="{330139D0-4F9C-4242-B72A-BB300376B0BF}" destId="{E5544373-9CDC-4292-A919-4E8213AC5A71}" srcOrd="0" destOrd="0" presId="urn:microsoft.com/office/officeart/2005/8/layout/list1"/>
    <dgm:cxn modelId="{4322284F-73B7-44BB-A870-9ACB27E1FCF3}" type="presParOf" srcId="{330139D0-4F9C-4242-B72A-BB300376B0BF}" destId="{7AE7F918-079B-48F9-AB72-23D4F515D1AE}" srcOrd="1" destOrd="0" presId="urn:microsoft.com/office/officeart/2005/8/layout/list1"/>
    <dgm:cxn modelId="{122202BD-3BBA-4503-AF8F-5FF21A763286}" type="presParOf" srcId="{B38BDA52-260F-4AD6-B8BE-AB3896153CDF}" destId="{3B3F40B7-8FA4-484D-9EC4-4FC8647B2EE8}" srcOrd="1" destOrd="0" presId="urn:microsoft.com/office/officeart/2005/8/layout/list1"/>
    <dgm:cxn modelId="{59ABAC66-39B2-422B-B683-6C4360C418BD}" type="presParOf" srcId="{B38BDA52-260F-4AD6-B8BE-AB3896153CDF}" destId="{4D8802E9-BF70-40CB-AFCE-854F3ECE2B9E}" srcOrd="2" destOrd="0" presId="urn:microsoft.com/office/officeart/2005/8/layout/list1"/>
    <dgm:cxn modelId="{457B6704-FC71-4D53-AC66-4CE907BA2171}" type="presParOf" srcId="{B38BDA52-260F-4AD6-B8BE-AB3896153CDF}" destId="{E91BF03C-80A0-428D-B944-D3C931077521}" srcOrd="3" destOrd="0" presId="urn:microsoft.com/office/officeart/2005/8/layout/list1"/>
    <dgm:cxn modelId="{79F87DFA-D512-42F2-8B5F-58D94E401A29}" type="presParOf" srcId="{B38BDA52-260F-4AD6-B8BE-AB3896153CDF}" destId="{B5B062A8-7DFA-43E9-B8F9-067DE5D49FC1}" srcOrd="4" destOrd="0" presId="urn:microsoft.com/office/officeart/2005/8/layout/list1"/>
    <dgm:cxn modelId="{945891E0-3D61-4CD3-944A-77DAAE71E1E9}" type="presParOf" srcId="{B5B062A8-7DFA-43E9-B8F9-067DE5D49FC1}" destId="{26ADF34D-E1C1-4CDE-B535-72DE5C01BD1D}" srcOrd="0" destOrd="0" presId="urn:microsoft.com/office/officeart/2005/8/layout/list1"/>
    <dgm:cxn modelId="{01DFAE27-EF3A-4CF9-A37B-A86123607FFA}" type="presParOf" srcId="{B5B062A8-7DFA-43E9-B8F9-067DE5D49FC1}" destId="{DD508AC6-A6E3-44D8-8205-9EC581CE356B}" srcOrd="1" destOrd="0" presId="urn:microsoft.com/office/officeart/2005/8/layout/list1"/>
    <dgm:cxn modelId="{72A51199-82B3-429B-A1D5-22DA451E51F5}" type="presParOf" srcId="{B38BDA52-260F-4AD6-B8BE-AB3896153CDF}" destId="{FEF0B38A-CC7D-4C10-8F11-AA4833D2A7E6}" srcOrd="5" destOrd="0" presId="urn:microsoft.com/office/officeart/2005/8/layout/list1"/>
    <dgm:cxn modelId="{9A2D2521-573E-477D-B743-B283537B1B75}" type="presParOf" srcId="{B38BDA52-260F-4AD6-B8BE-AB3896153CDF}" destId="{49249307-F133-4C3E-9EA9-FC6FE69B6950}" srcOrd="6" destOrd="0" presId="urn:microsoft.com/office/officeart/2005/8/layout/list1"/>
    <dgm:cxn modelId="{5382069E-A956-4FF1-B3AE-BAE614023A46}" type="presParOf" srcId="{B38BDA52-260F-4AD6-B8BE-AB3896153CDF}" destId="{05E55948-4B56-4883-802D-3C33FBFD2537}" srcOrd="7" destOrd="0" presId="urn:microsoft.com/office/officeart/2005/8/layout/list1"/>
    <dgm:cxn modelId="{A2819DA1-DBE8-46A1-955A-9B4E67C309A7}" type="presParOf" srcId="{B38BDA52-260F-4AD6-B8BE-AB3896153CDF}" destId="{2C0DE57A-0CE5-4320-9100-CB51C059DA80}" srcOrd="8" destOrd="0" presId="urn:microsoft.com/office/officeart/2005/8/layout/list1"/>
    <dgm:cxn modelId="{37DA3370-BFEC-40E8-850D-E4C626AD08C9}" type="presParOf" srcId="{2C0DE57A-0CE5-4320-9100-CB51C059DA80}" destId="{FADB3295-2694-4210-8E55-D55576A5F7FB}" srcOrd="0" destOrd="0" presId="urn:microsoft.com/office/officeart/2005/8/layout/list1"/>
    <dgm:cxn modelId="{BD450000-B5E7-4C0D-AEBE-A662B3304C98}" type="presParOf" srcId="{2C0DE57A-0CE5-4320-9100-CB51C059DA80}" destId="{50C3551D-EA9F-481B-95E9-86672BAF92D3}" srcOrd="1" destOrd="0" presId="urn:microsoft.com/office/officeart/2005/8/layout/list1"/>
    <dgm:cxn modelId="{8DB11094-5F26-401C-A59C-3B2AB7D6152D}" type="presParOf" srcId="{B38BDA52-260F-4AD6-B8BE-AB3896153CDF}" destId="{D2BD863F-AED0-43B0-BF62-0817B9FC2651}" srcOrd="9" destOrd="0" presId="urn:microsoft.com/office/officeart/2005/8/layout/list1"/>
    <dgm:cxn modelId="{55CE2BC4-E956-4097-A4E1-E7C0C1E6070D}" type="presParOf" srcId="{B38BDA52-260F-4AD6-B8BE-AB3896153CDF}" destId="{897CE85D-1706-4B7B-ABA9-29D3A894854C}" srcOrd="10" destOrd="0" presId="urn:microsoft.com/office/officeart/2005/8/layout/list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7866E8-E5A1-4557-B41B-B4E25DB3B3D0}" type="doc">
      <dgm:prSet loTypeId="urn:microsoft.com/office/officeart/2005/8/layout/list1" loCatId="list" qsTypeId="urn:microsoft.com/office/officeart/2005/8/quickstyle/3d4" qsCatId="3D" csTypeId="urn:microsoft.com/office/officeart/2005/8/colors/colorful2" csCatId="colorful" phldr="1"/>
      <dgm:spPr/>
      <dgm:t>
        <a:bodyPr/>
        <a:lstStyle/>
        <a:p>
          <a:endParaRPr lang="el-GR"/>
        </a:p>
      </dgm:t>
    </dgm:pt>
    <dgm:pt modelId="{4262A7EA-8412-4B68-A005-89E9C7732046}">
      <dgm:prSet phldrT="[Κείμενο]" custT="1"/>
      <dgm:spPr/>
      <dgm:t>
        <a:bodyPr anchor="t" anchorCtr="0"/>
        <a:lstStyle/>
        <a:p>
          <a:r>
            <a:rPr lang="el-GR" sz="2000" b="1" dirty="0" smtClean="0">
              <a:effectLst>
                <a:outerShdw blurRad="38100" dist="38100" dir="2700000" algn="tl">
                  <a:srgbClr val="000000">
                    <a:alpha val="43137"/>
                  </a:srgbClr>
                </a:outerShdw>
              </a:effectLst>
            </a:rPr>
            <a:t>Οι ιδέες μας δεν είναι αντίγραφα των πραγματικών αντικειμένων, όπως νόμιζε ο Λοκ.</a:t>
          </a:r>
          <a:endParaRPr lang="el-GR" sz="2000" b="1" dirty="0">
            <a:effectLst>
              <a:outerShdw blurRad="38100" dist="38100" dir="2700000" algn="tl">
                <a:srgbClr val="000000">
                  <a:alpha val="43137"/>
                </a:srgbClr>
              </a:outerShdw>
            </a:effectLst>
          </a:endParaRPr>
        </a:p>
      </dgm:t>
    </dgm:pt>
    <dgm:pt modelId="{1E90ADDF-7C9D-4B4D-8F78-65C726954EF4}" type="parTrans" cxnId="{79F04ACE-5CE3-4DC1-B691-F0360E8023B6}">
      <dgm:prSet/>
      <dgm:spPr/>
      <dgm:t>
        <a:bodyPr/>
        <a:lstStyle/>
        <a:p>
          <a:endParaRPr lang="el-GR"/>
        </a:p>
      </dgm:t>
    </dgm:pt>
    <dgm:pt modelId="{A2830012-B611-4E9B-8AC0-BF82F3BAD739}" type="sibTrans" cxnId="{79F04ACE-5CE3-4DC1-B691-F0360E8023B6}">
      <dgm:prSet/>
      <dgm:spPr/>
      <dgm:t>
        <a:bodyPr/>
        <a:lstStyle/>
        <a:p>
          <a:endParaRPr lang="el-GR"/>
        </a:p>
      </dgm:t>
    </dgm:pt>
    <dgm:pt modelId="{334B1280-A445-48D3-91F1-F35830572A8E}">
      <dgm:prSet phldrT="[Κείμενο]" custT="1"/>
      <dgm:spPr/>
      <dgm:t>
        <a:bodyPr anchor="t" anchorCtr="0"/>
        <a:lstStyle/>
        <a:p>
          <a:r>
            <a:rPr lang="el-GR" sz="2000" b="1" dirty="0" smtClean="0">
              <a:effectLst>
                <a:outerShdw blurRad="38100" dist="38100" dir="2700000" algn="tl">
                  <a:srgbClr val="000000">
                    <a:alpha val="43137"/>
                  </a:srgbClr>
                </a:outerShdw>
              </a:effectLst>
            </a:rPr>
            <a:t>Διότι τα αντικείμενα ΔΕΝ έχουν ΜΙΑ σταθερή φύση: αλλάζουν συνεχώς!</a:t>
          </a:r>
          <a:endParaRPr lang="el-GR" sz="2000" b="1" dirty="0">
            <a:effectLst>
              <a:outerShdw blurRad="38100" dist="38100" dir="2700000" algn="tl">
                <a:srgbClr val="000000">
                  <a:alpha val="43137"/>
                </a:srgbClr>
              </a:outerShdw>
            </a:effectLst>
          </a:endParaRPr>
        </a:p>
      </dgm:t>
    </dgm:pt>
    <dgm:pt modelId="{A4691F06-9A8B-4D36-8B52-CA4F345B34D9}" type="parTrans" cxnId="{C4AE32B3-5A63-43BD-B155-7721131ECE61}">
      <dgm:prSet/>
      <dgm:spPr/>
      <dgm:t>
        <a:bodyPr/>
        <a:lstStyle/>
        <a:p>
          <a:endParaRPr lang="el-GR"/>
        </a:p>
      </dgm:t>
    </dgm:pt>
    <dgm:pt modelId="{63BB5440-9C57-475F-BCB9-5C66584D31B4}" type="sibTrans" cxnId="{C4AE32B3-5A63-43BD-B155-7721131ECE61}">
      <dgm:prSet/>
      <dgm:spPr/>
      <dgm:t>
        <a:bodyPr/>
        <a:lstStyle/>
        <a:p>
          <a:endParaRPr lang="el-GR"/>
        </a:p>
      </dgm:t>
    </dgm:pt>
    <dgm:pt modelId="{0F84594C-771F-4625-A26F-7C2B37A28AF2}">
      <dgm:prSet phldrT="[Κείμενο]" custT="1"/>
      <dgm:spPr/>
      <dgm:t>
        <a:bodyPr anchor="t" anchorCtr="0"/>
        <a:lstStyle/>
        <a:p>
          <a:r>
            <a:rPr lang="el-GR" sz="1800" b="1" dirty="0" smtClean="0">
              <a:effectLst>
                <a:outerShdw blurRad="38100" dist="38100" dir="2700000" algn="tl">
                  <a:srgbClr val="000000">
                    <a:alpha val="43137"/>
                  </a:srgbClr>
                </a:outerShdw>
              </a:effectLst>
            </a:rPr>
            <a:t>Γιατί; Γιατί αλλάζει αυτός που τα αντιλαμβάνεται. Δεν υπάρχει λοιπόν "ένα" πράγμα, το οποίο "αντιγράφουμε" στον νου μας, παρά μόνο ένα σύμπλεγμα διαρκώς μεταβαλλόμενων αντιλήψεων. </a:t>
          </a:r>
          <a:endParaRPr lang="el-GR" sz="1800" b="1" dirty="0">
            <a:effectLst>
              <a:outerShdw blurRad="38100" dist="38100" dir="2700000" algn="tl">
                <a:srgbClr val="000000">
                  <a:alpha val="43137"/>
                </a:srgbClr>
              </a:outerShdw>
            </a:effectLst>
          </a:endParaRPr>
        </a:p>
      </dgm:t>
    </dgm:pt>
    <dgm:pt modelId="{E4B34C4A-7DD4-4248-A27E-1781C25E7CAD}" type="parTrans" cxnId="{19E12A99-F591-4336-92FF-B16AE3F61F3A}">
      <dgm:prSet/>
      <dgm:spPr/>
      <dgm:t>
        <a:bodyPr/>
        <a:lstStyle/>
        <a:p>
          <a:endParaRPr lang="el-GR"/>
        </a:p>
      </dgm:t>
    </dgm:pt>
    <dgm:pt modelId="{7A1F82AA-83AF-4FE1-9D4D-936AD778E5B6}" type="sibTrans" cxnId="{19E12A99-F591-4336-92FF-B16AE3F61F3A}">
      <dgm:prSet/>
      <dgm:spPr/>
      <dgm:t>
        <a:bodyPr/>
        <a:lstStyle/>
        <a:p>
          <a:endParaRPr lang="el-GR"/>
        </a:p>
      </dgm:t>
    </dgm:pt>
    <dgm:pt modelId="{B38BDA52-260F-4AD6-B8BE-AB3896153CDF}" type="pres">
      <dgm:prSet presAssocID="{E47866E8-E5A1-4557-B41B-B4E25DB3B3D0}" presName="linear" presStyleCnt="0">
        <dgm:presLayoutVars>
          <dgm:dir/>
          <dgm:animLvl val="lvl"/>
          <dgm:resizeHandles val="exact"/>
        </dgm:presLayoutVars>
      </dgm:prSet>
      <dgm:spPr/>
      <dgm:t>
        <a:bodyPr/>
        <a:lstStyle/>
        <a:p>
          <a:endParaRPr lang="el-GR"/>
        </a:p>
      </dgm:t>
    </dgm:pt>
    <dgm:pt modelId="{330139D0-4F9C-4242-B72A-BB300376B0BF}" type="pres">
      <dgm:prSet presAssocID="{4262A7EA-8412-4B68-A005-89E9C7732046}" presName="parentLin" presStyleCnt="0"/>
      <dgm:spPr/>
    </dgm:pt>
    <dgm:pt modelId="{E5544373-9CDC-4292-A919-4E8213AC5A71}" type="pres">
      <dgm:prSet presAssocID="{4262A7EA-8412-4B68-A005-89E9C7732046}" presName="parentLeftMargin" presStyleLbl="node1" presStyleIdx="0" presStyleCnt="3"/>
      <dgm:spPr/>
      <dgm:t>
        <a:bodyPr/>
        <a:lstStyle/>
        <a:p>
          <a:endParaRPr lang="el-GR"/>
        </a:p>
      </dgm:t>
    </dgm:pt>
    <dgm:pt modelId="{7AE7F918-079B-48F9-AB72-23D4F515D1AE}" type="pres">
      <dgm:prSet presAssocID="{4262A7EA-8412-4B68-A005-89E9C7732046}" presName="parentText" presStyleLbl="node1" presStyleIdx="0" presStyleCnt="3" custScaleX="115435" custScaleY="139979">
        <dgm:presLayoutVars>
          <dgm:chMax val="0"/>
          <dgm:bulletEnabled val="1"/>
        </dgm:presLayoutVars>
      </dgm:prSet>
      <dgm:spPr/>
      <dgm:t>
        <a:bodyPr/>
        <a:lstStyle/>
        <a:p>
          <a:endParaRPr lang="el-GR"/>
        </a:p>
      </dgm:t>
    </dgm:pt>
    <dgm:pt modelId="{3B3F40B7-8FA4-484D-9EC4-4FC8647B2EE8}" type="pres">
      <dgm:prSet presAssocID="{4262A7EA-8412-4B68-A005-89E9C7732046}" presName="negativeSpace" presStyleCnt="0"/>
      <dgm:spPr/>
    </dgm:pt>
    <dgm:pt modelId="{4D8802E9-BF70-40CB-AFCE-854F3ECE2B9E}" type="pres">
      <dgm:prSet presAssocID="{4262A7EA-8412-4B68-A005-89E9C7732046}" presName="childText" presStyleLbl="conFgAcc1" presStyleIdx="0" presStyleCnt="3">
        <dgm:presLayoutVars>
          <dgm:bulletEnabled val="1"/>
        </dgm:presLayoutVars>
      </dgm:prSet>
      <dgm:spPr/>
    </dgm:pt>
    <dgm:pt modelId="{E91BF03C-80A0-428D-B944-D3C931077521}" type="pres">
      <dgm:prSet presAssocID="{A2830012-B611-4E9B-8AC0-BF82F3BAD739}" presName="spaceBetweenRectangles" presStyleCnt="0"/>
      <dgm:spPr/>
    </dgm:pt>
    <dgm:pt modelId="{B5B062A8-7DFA-43E9-B8F9-067DE5D49FC1}" type="pres">
      <dgm:prSet presAssocID="{334B1280-A445-48D3-91F1-F35830572A8E}" presName="parentLin" presStyleCnt="0"/>
      <dgm:spPr/>
    </dgm:pt>
    <dgm:pt modelId="{26ADF34D-E1C1-4CDE-B535-72DE5C01BD1D}" type="pres">
      <dgm:prSet presAssocID="{334B1280-A445-48D3-91F1-F35830572A8E}" presName="parentLeftMargin" presStyleLbl="node1" presStyleIdx="0" presStyleCnt="3"/>
      <dgm:spPr/>
      <dgm:t>
        <a:bodyPr/>
        <a:lstStyle/>
        <a:p>
          <a:endParaRPr lang="el-GR"/>
        </a:p>
      </dgm:t>
    </dgm:pt>
    <dgm:pt modelId="{DD508AC6-A6E3-44D8-8205-9EC581CE356B}" type="pres">
      <dgm:prSet presAssocID="{334B1280-A445-48D3-91F1-F35830572A8E}" presName="parentText" presStyleLbl="node1" presStyleIdx="1" presStyleCnt="3" custScaleX="125336" custScaleY="133447">
        <dgm:presLayoutVars>
          <dgm:chMax val="0"/>
          <dgm:bulletEnabled val="1"/>
        </dgm:presLayoutVars>
      </dgm:prSet>
      <dgm:spPr/>
      <dgm:t>
        <a:bodyPr/>
        <a:lstStyle/>
        <a:p>
          <a:endParaRPr lang="el-GR"/>
        </a:p>
      </dgm:t>
    </dgm:pt>
    <dgm:pt modelId="{FEF0B38A-CC7D-4C10-8F11-AA4833D2A7E6}" type="pres">
      <dgm:prSet presAssocID="{334B1280-A445-48D3-91F1-F35830572A8E}" presName="negativeSpace" presStyleCnt="0"/>
      <dgm:spPr/>
    </dgm:pt>
    <dgm:pt modelId="{49249307-F133-4C3E-9EA9-FC6FE69B6950}" type="pres">
      <dgm:prSet presAssocID="{334B1280-A445-48D3-91F1-F35830572A8E}" presName="childText" presStyleLbl="conFgAcc1" presStyleIdx="1" presStyleCnt="3">
        <dgm:presLayoutVars>
          <dgm:bulletEnabled val="1"/>
        </dgm:presLayoutVars>
      </dgm:prSet>
      <dgm:spPr/>
    </dgm:pt>
    <dgm:pt modelId="{05E55948-4B56-4883-802D-3C33FBFD2537}" type="pres">
      <dgm:prSet presAssocID="{63BB5440-9C57-475F-BCB9-5C66584D31B4}" presName="spaceBetweenRectangles" presStyleCnt="0"/>
      <dgm:spPr/>
    </dgm:pt>
    <dgm:pt modelId="{2C0DE57A-0CE5-4320-9100-CB51C059DA80}" type="pres">
      <dgm:prSet presAssocID="{0F84594C-771F-4625-A26F-7C2B37A28AF2}" presName="parentLin" presStyleCnt="0"/>
      <dgm:spPr/>
    </dgm:pt>
    <dgm:pt modelId="{FADB3295-2694-4210-8E55-D55576A5F7FB}" type="pres">
      <dgm:prSet presAssocID="{0F84594C-771F-4625-A26F-7C2B37A28AF2}" presName="parentLeftMargin" presStyleLbl="node1" presStyleIdx="1" presStyleCnt="3"/>
      <dgm:spPr/>
      <dgm:t>
        <a:bodyPr/>
        <a:lstStyle/>
        <a:p>
          <a:endParaRPr lang="el-GR"/>
        </a:p>
      </dgm:t>
    </dgm:pt>
    <dgm:pt modelId="{50C3551D-EA9F-481B-95E9-86672BAF92D3}" type="pres">
      <dgm:prSet presAssocID="{0F84594C-771F-4625-A26F-7C2B37A28AF2}" presName="parentText" presStyleLbl="node1" presStyleIdx="2" presStyleCnt="3" custScaleX="142857" custScaleY="160630">
        <dgm:presLayoutVars>
          <dgm:chMax val="0"/>
          <dgm:bulletEnabled val="1"/>
        </dgm:presLayoutVars>
      </dgm:prSet>
      <dgm:spPr/>
      <dgm:t>
        <a:bodyPr/>
        <a:lstStyle/>
        <a:p>
          <a:endParaRPr lang="el-GR"/>
        </a:p>
      </dgm:t>
    </dgm:pt>
    <dgm:pt modelId="{D2BD863F-AED0-43B0-BF62-0817B9FC2651}" type="pres">
      <dgm:prSet presAssocID="{0F84594C-771F-4625-A26F-7C2B37A28AF2}" presName="negativeSpace" presStyleCnt="0"/>
      <dgm:spPr/>
    </dgm:pt>
    <dgm:pt modelId="{897CE85D-1706-4B7B-ABA9-29D3A894854C}" type="pres">
      <dgm:prSet presAssocID="{0F84594C-771F-4625-A26F-7C2B37A28AF2}" presName="childText" presStyleLbl="conFgAcc1" presStyleIdx="2" presStyleCnt="3">
        <dgm:presLayoutVars>
          <dgm:bulletEnabled val="1"/>
        </dgm:presLayoutVars>
      </dgm:prSet>
      <dgm:spPr/>
    </dgm:pt>
  </dgm:ptLst>
  <dgm:cxnLst>
    <dgm:cxn modelId="{C4AE32B3-5A63-43BD-B155-7721131ECE61}" srcId="{E47866E8-E5A1-4557-B41B-B4E25DB3B3D0}" destId="{334B1280-A445-48D3-91F1-F35830572A8E}" srcOrd="1" destOrd="0" parTransId="{A4691F06-9A8B-4D36-8B52-CA4F345B34D9}" sibTransId="{63BB5440-9C57-475F-BCB9-5C66584D31B4}"/>
    <dgm:cxn modelId="{9C53AF47-7E6F-45F3-B3F2-0DB644091FBC}" type="presOf" srcId="{E47866E8-E5A1-4557-B41B-B4E25DB3B3D0}" destId="{B38BDA52-260F-4AD6-B8BE-AB3896153CDF}" srcOrd="0" destOrd="0" presId="urn:microsoft.com/office/officeart/2005/8/layout/list1"/>
    <dgm:cxn modelId="{19E12A99-F591-4336-92FF-B16AE3F61F3A}" srcId="{E47866E8-E5A1-4557-B41B-B4E25DB3B3D0}" destId="{0F84594C-771F-4625-A26F-7C2B37A28AF2}" srcOrd="2" destOrd="0" parTransId="{E4B34C4A-7DD4-4248-A27E-1781C25E7CAD}" sibTransId="{7A1F82AA-83AF-4FE1-9D4D-936AD778E5B6}"/>
    <dgm:cxn modelId="{B23C766C-F048-4AFE-AFAB-37DD61A4259C}" type="presOf" srcId="{0F84594C-771F-4625-A26F-7C2B37A28AF2}" destId="{50C3551D-EA9F-481B-95E9-86672BAF92D3}" srcOrd="1" destOrd="0" presId="urn:microsoft.com/office/officeart/2005/8/layout/list1"/>
    <dgm:cxn modelId="{79F04ACE-5CE3-4DC1-B691-F0360E8023B6}" srcId="{E47866E8-E5A1-4557-B41B-B4E25DB3B3D0}" destId="{4262A7EA-8412-4B68-A005-89E9C7732046}" srcOrd="0" destOrd="0" parTransId="{1E90ADDF-7C9D-4B4D-8F78-65C726954EF4}" sibTransId="{A2830012-B611-4E9B-8AC0-BF82F3BAD739}"/>
    <dgm:cxn modelId="{D9441C6B-7CC1-4E91-A68F-D5DDBAD93E4B}" type="presOf" srcId="{4262A7EA-8412-4B68-A005-89E9C7732046}" destId="{E5544373-9CDC-4292-A919-4E8213AC5A71}" srcOrd="0" destOrd="0" presId="urn:microsoft.com/office/officeart/2005/8/layout/list1"/>
    <dgm:cxn modelId="{4993F340-84AC-4F2C-BB7E-71CE98857832}" type="presOf" srcId="{4262A7EA-8412-4B68-A005-89E9C7732046}" destId="{7AE7F918-079B-48F9-AB72-23D4F515D1AE}" srcOrd="1" destOrd="0" presId="urn:microsoft.com/office/officeart/2005/8/layout/list1"/>
    <dgm:cxn modelId="{9086E82F-C277-43AE-BF97-C82836A60B71}" type="presOf" srcId="{334B1280-A445-48D3-91F1-F35830572A8E}" destId="{26ADF34D-E1C1-4CDE-B535-72DE5C01BD1D}" srcOrd="0" destOrd="0" presId="urn:microsoft.com/office/officeart/2005/8/layout/list1"/>
    <dgm:cxn modelId="{EE338713-7581-416F-BF32-84621CACB680}" type="presOf" srcId="{0F84594C-771F-4625-A26F-7C2B37A28AF2}" destId="{FADB3295-2694-4210-8E55-D55576A5F7FB}" srcOrd="0" destOrd="0" presId="urn:microsoft.com/office/officeart/2005/8/layout/list1"/>
    <dgm:cxn modelId="{66B91294-55AC-4668-BAEA-D24C77D9F81C}" type="presOf" srcId="{334B1280-A445-48D3-91F1-F35830572A8E}" destId="{DD508AC6-A6E3-44D8-8205-9EC581CE356B}" srcOrd="1" destOrd="0" presId="urn:microsoft.com/office/officeart/2005/8/layout/list1"/>
    <dgm:cxn modelId="{9A6E26EF-2626-4238-9773-A819B86C73DA}" type="presParOf" srcId="{B38BDA52-260F-4AD6-B8BE-AB3896153CDF}" destId="{330139D0-4F9C-4242-B72A-BB300376B0BF}" srcOrd="0" destOrd="0" presId="urn:microsoft.com/office/officeart/2005/8/layout/list1"/>
    <dgm:cxn modelId="{8A616924-B725-4FE2-9EB3-EF55C948CB61}" type="presParOf" srcId="{330139D0-4F9C-4242-B72A-BB300376B0BF}" destId="{E5544373-9CDC-4292-A919-4E8213AC5A71}" srcOrd="0" destOrd="0" presId="urn:microsoft.com/office/officeart/2005/8/layout/list1"/>
    <dgm:cxn modelId="{9663C8F7-5AEA-4498-BF2C-B62F3BDDE155}" type="presParOf" srcId="{330139D0-4F9C-4242-B72A-BB300376B0BF}" destId="{7AE7F918-079B-48F9-AB72-23D4F515D1AE}" srcOrd="1" destOrd="0" presId="urn:microsoft.com/office/officeart/2005/8/layout/list1"/>
    <dgm:cxn modelId="{C3EDBDA2-E7B6-48DC-A66D-DC7E9F3568A5}" type="presParOf" srcId="{B38BDA52-260F-4AD6-B8BE-AB3896153CDF}" destId="{3B3F40B7-8FA4-484D-9EC4-4FC8647B2EE8}" srcOrd="1" destOrd="0" presId="urn:microsoft.com/office/officeart/2005/8/layout/list1"/>
    <dgm:cxn modelId="{C95466A6-8CEC-4E58-A4C5-1F136EBF17C7}" type="presParOf" srcId="{B38BDA52-260F-4AD6-B8BE-AB3896153CDF}" destId="{4D8802E9-BF70-40CB-AFCE-854F3ECE2B9E}" srcOrd="2" destOrd="0" presId="urn:microsoft.com/office/officeart/2005/8/layout/list1"/>
    <dgm:cxn modelId="{6BE390A6-6581-4919-97E4-D2346E0E00ED}" type="presParOf" srcId="{B38BDA52-260F-4AD6-B8BE-AB3896153CDF}" destId="{E91BF03C-80A0-428D-B944-D3C931077521}" srcOrd="3" destOrd="0" presId="urn:microsoft.com/office/officeart/2005/8/layout/list1"/>
    <dgm:cxn modelId="{9230C44B-E109-45A2-8C4D-8C2F0C3370E2}" type="presParOf" srcId="{B38BDA52-260F-4AD6-B8BE-AB3896153CDF}" destId="{B5B062A8-7DFA-43E9-B8F9-067DE5D49FC1}" srcOrd="4" destOrd="0" presId="urn:microsoft.com/office/officeart/2005/8/layout/list1"/>
    <dgm:cxn modelId="{88B156B7-6262-4703-89B9-D2DB1AE26C9D}" type="presParOf" srcId="{B5B062A8-7DFA-43E9-B8F9-067DE5D49FC1}" destId="{26ADF34D-E1C1-4CDE-B535-72DE5C01BD1D}" srcOrd="0" destOrd="0" presId="urn:microsoft.com/office/officeart/2005/8/layout/list1"/>
    <dgm:cxn modelId="{66411ADF-1EE8-411F-ABCE-24B991B93551}" type="presParOf" srcId="{B5B062A8-7DFA-43E9-B8F9-067DE5D49FC1}" destId="{DD508AC6-A6E3-44D8-8205-9EC581CE356B}" srcOrd="1" destOrd="0" presId="urn:microsoft.com/office/officeart/2005/8/layout/list1"/>
    <dgm:cxn modelId="{3DB04DEA-7981-4B58-8537-52AE85652A1E}" type="presParOf" srcId="{B38BDA52-260F-4AD6-B8BE-AB3896153CDF}" destId="{FEF0B38A-CC7D-4C10-8F11-AA4833D2A7E6}" srcOrd="5" destOrd="0" presId="urn:microsoft.com/office/officeart/2005/8/layout/list1"/>
    <dgm:cxn modelId="{D27AA889-2676-4A6A-B008-FA2B879D88DB}" type="presParOf" srcId="{B38BDA52-260F-4AD6-B8BE-AB3896153CDF}" destId="{49249307-F133-4C3E-9EA9-FC6FE69B6950}" srcOrd="6" destOrd="0" presId="urn:microsoft.com/office/officeart/2005/8/layout/list1"/>
    <dgm:cxn modelId="{E041AFD3-0D68-4A21-B653-0F00B7DAA373}" type="presParOf" srcId="{B38BDA52-260F-4AD6-B8BE-AB3896153CDF}" destId="{05E55948-4B56-4883-802D-3C33FBFD2537}" srcOrd="7" destOrd="0" presId="urn:microsoft.com/office/officeart/2005/8/layout/list1"/>
    <dgm:cxn modelId="{A427D8EB-AD0B-401D-9586-A6E6DB8926F9}" type="presParOf" srcId="{B38BDA52-260F-4AD6-B8BE-AB3896153CDF}" destId="{2C0DE57A-0CE5-4320-9100-CB51C059DA80}" srcOrd="8" destOrd="0" presId="urn:microsoft.com/office/officeart/2005/8/layout/list1"/>
    <dgm:cxn modelId="{DBB3B421-3CFE-47C3-B4D4-CDB6AA2D315F}" type="presParOf" srcId="{2C0DE57A-0CE5-4320-9100-CB51C059DA80}" destId="{FADB3295-2694-4210-8E55-D55576A5F7FB}" srcOrd="0" destOrd="0" presId="urn:microsoft.com/office/officeart/2005/8/layout/list1"/>
    <dgm:cxn modelId="{2C147748-7D8E-4948-B620-00F2FB2F20CB}" type="presParOf" srcId="{2C0DE57A-0CE5-4320-9100-CB51C059DA80}" destId="{50C3551D-EA9F-481B-95E9-86672BAF92D3}" srcOrd="1" destOrd="0" presId="urn:microsoft.com/office/officeart/2005/8/layout/list1"/>
    <dgm:cxn modelId="{4029AAB5-2EF1-4C87-92A7-9F936D4B88B9}" type="presParOf" srcId="{B38BDA52-260F-4AD6-B8BE-AB3896153CDF}" destId="{D2BD863F-AED0-43B0-BF62-0817B9FC2651}" srcOrd="9" destOrd="0" presId="urn:microsoft.com/office/officeart/2005/8/layout/list1"/>
    <dgm:cxn modelId="{EBD6DDC5-4339-4A88-9010-F9D4132DB4C3}" type="presParOf" srcId="{B38BDA52-260F-4AD6-B8BE-AB3896153CDF}" destId="{897CE85D-1706-4B7B-ABA9-29D3A894854C}" srcOrd="10" destOrd="0" presId="urn:microsoft.com/office/officeart/2005/8/layout/list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8802E9-BF70-40CB-AFCE-854F3ECE2B9E}">
      <dsp:nvSpPr>
        <dsp:cNvPr id="0" name=""/>
        <dsp:cNvSpPr/>
      </dsp:nvSpPr>
      <dsp:spPr>
        <a:xfrm>
          <a:off x="0" y="1064536"/>
          <a:ext cx="6096000" cy="1764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AE7F918-079B-48F9-AB72-23D4F515D1AE}">
      <dsp:nvSpPr>
        <dsp:cNvPr id="0" name=""/>
        <dsp:cNvSpPr/>
      </dsp:nvSpPr>
      <dsp:spPr>
        <a:xfrm>
          <a:off x="304502" y="158719"/>
          <a:ext cx="4921031" cy="1009136"/>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rPr>
            <a:t>Δεν υπάρχουν έμφυτες ιδέες. </a:t>
          </a:r>
          <a:endParaRPr lang="en-US" sz="2000" b="1" kern="1200" dirty="0" smtClean="0">
            <a:effectLst>
              <a:outerShdw blurRad="38100" dist="38100" dir="2700000" algn="tl">
                <a:srgbClr val="000000">
                  <a:alpha val="43137"/>
                </a:srgbClr>
              </a:outerShdw>
            </a:effectLst>
          </a:endParaRPr>
        </a:p>
        <a:p>
          <a:pPr lvl="0" algn="l"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rPr>
            <a:t>Γεννιόμαστε με το νου σαν ένα άγραφο χαρτί </a:t>
          </a:r>
          <a:r>
            <a:rPr lang="en-US" sz="2000" b="1" kern="1200" dirty="0" smtClean="0">
              <a:effectLst>
                <a:outerShdw blurRad="38100" dist="38100" dir="2700000" algn="tl">
                  <a:srgbClr val="000000">
                    <a:alpha val="43137"/>
                  </a:srgbClr>
                </a:outerShdw>
              </a:effectLst>
            </a:rPr>
            <a:t> </a:t>
          </a:r>
          <a:r>
            <a:rPr lang="el-GR" sz="2000" b="1" kern="1200" dirty="0" smtClean="0">
              <a:effectLst>
                <a:outerShdw blurRad="38100" dist="38100" dir="2700000" algn="tl">
                  <a:srgbClr val="000000">
                    <a:alpha val="43137"/>
                  </a:srgbClr>
                </a:outerShdw>
              </a:effectLst>
            </a:rPr>
            <a:t>(</a:t>
          </a:r>
          <a:r>
            <a:rPr lang="en-US" sz="2000" b="1" kern="1200" dirty="0" smtClean="0">
              <a:effectLst>
                <a:outerShdw blurRad="38100" dist="38100" dir="2700000" algn="tl">
                  <a:srgbClr val="000000">
                    <a:alpha val="43137"/>
                  </a:srgbClr>
                </a:outerShdw>
              </a:effectLst>
            </a:rPr>
            <a:t>tabula rasa)</a:t>
          </a:r>
          <a:endParaRPr lang="el-GR" sz="2000" b="1" kern="1200" dirty="0">
            <a:effectLst>
              <a:outerShdw blurRad="38100" dist="38100" dir="2700000" algn="tl">
                <a:srgbClr val="000000">
                  <a:alpha val="43137"/>
                </a:srgbClr>
              </a:outerShdw>
            </a:effectLst>
          </a:endParaRPr>
        </a:p>
      </dsp:txBody>
      <dsp:txXfrm>
        <a:off x="304502" y="158719"/>
        <a:ext cx="4921031" cy="1009136"/>
      </dsp:txXfrm>
    </dsp:sp>
    <dsp:sp modelId="{49249307-F133-4C3E-9EA9-FC6FE69B6950}">
      <dsp:nvSpPr>
        <dsp:cNvPr id="0" name=""/>
        <dsp:cNvSpPr/>
      </dsp:nvSpPr>
      <dsp:spPr>
        <a:xfrm>
          <a:off x="0" y="2184852"/>
          <a:ext cx="6096000" cy="176400"/>
        </a:xfrm>
        <a:prstGeom prst="rect">
          <a:avLst/>
        </a:prstGeom>
        <a:solidFill>
          <a:schemeClr val="lt1">
            <a:alpha val="90000"/>
            <a:hueOff val="0"/>
            <a:satOff val="0"/>
            <a:lumOff val="0"/>
            <a:alphaOff val="0"/>
          </a:schemeClr>
        </a:solidFill>
        <a:ln w="9525" cap="flat" cmpd="sng" algn="ctr">
          <a:solidFill>
            <a:schemeClr val="accent2">
              <a:hueOff val="1560506"/>
              <a:satOff val="-1946"/>
              <a:lumOff val="458"/>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D508AC6-A6E3-44D8-8205-9EC581CE356B}">
      <dsp:nvSpPr>
        <dsp:cNvPr id="0" name=""/>
        <dsp:cNvSpPr/>
      </dsp:nvSpPr>
      <dsp:spPr>
        <a:xfrm>
          <a:off x="304502" y="1278736"/>
          <a:ext cx="4263032" cy="1009436"/>
        </a:xfrm>
        <a:prstGeom prst="roundRect">
          <a:avLst/>
        </a:prstGeom>
        <a:solidFill>
          <a:schemeClr val="accent2">
            <a:hueOff val="1560506"/>
            <a:satOff val="-1946"/>
            <a:lumOff val="458"/>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rPr>
            <a:t>Μέσω των αισθήσεων συλλέγουμε πληροφορίες που καταγράφονται στο νου ως ιδέες.</a:t>
          </a:r>
          <a:endParaRPr lang="el-GR" sz="2000" b="1" kern="1200" dirty="0">
            <a:effectLst>
              <a:outerShdw blurRad="38100" dist="38100" dir="2700000" algn="tl">
                <a:srgbClr val="000000">
                  <a:alpha val="43137"/>
                </a:srgbClr>
              </a:outerShdw>
            </a:effectLst>
          </a:endParaRPr>
        </a:p>
      </dsp:txBody>
      <dsp:txXfrm>
        <a:off x="304502" y="1278736"/>
        <a:ext cx="4263032" cy="1009436"/>
      </dsp:txXfrm>
    </dsp:sp>
    <dsp:sp modelId="{897CE85D-1706-4B7B-ABA9-29D3A894854C}">
      <dsp:nvSpPr>
        <dsp:cNvPr id="0" name=""/>
        <dsp:cNvSpPr/>
      </dsp:nvSpPr>
      <dsp:spPr>
        <a:xfrm>
          <a:off x="0" y="3538318"/>
          <a:ext cx="6096000" cy="176400"/>
        </a:xfrm>
        <a:prstGeom prst="rect">
          <a:avLst/>
        </a:prstGeom>
        <a:solidFill>
          <a:schemeClr val="lt1">
            <a:alpha val="90000"/>
            <a:hueOff val="0"/>
            <a:satOff val="0"/>
            <a:lumOff val="0"/>
            <a:alphaOff val="0"/>
          </a:schemeClr>
        </a:solidFill>
        <a:ln w="9525" cap="flat" cmpd="sng" algn="ctr">
          <a:solidFill>
            <a:schemeClr val="accent2">
              <a:hueOff val="3121013"/>
              <a:satOff val="-3893"/>
              <a:lumOff val="915"/>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0C3551D-EA9F-481B-95E9-86672BAF92D3}">
      <dsp:nvSpPr>
        <dsp:cNvPr id="0" name=""/>
        <dsp:cNvSpPr/>
      </dsp:nvSpPr>
      <dsp:spPr>
        <a:xfrm>
          <a:off x="304502" y="2399052"/>
          <a:ext cx="4263032" cy="1242586"/>
        </a:xfrm>
        <a:prstGeom prst="roundRect">
          <a:avLst/>
        </a:prstGeom>
        <a:solidFill>
          <a:schemeClr val="accent2">
            <a:hueOff val="3121013"/>
            <a:satOff val="-3893"/>
            <a:lumOff val="915"/>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rPr>
            <a:t>Χωρίς αυτές τις ιδέες ο νους/η λογική δεν έχει πού να στηριχτεί για να διακρίνει την αλήθεια από το </a:t>
          </a:r>
          <a:r>
            <a:rPr lang="el-GR" sz="2000" b="1" kern="1200" dirty="0" err="1" smtClean="0">
              <a:effectLst>
                <a:outerShdw blurRad="38100" dist="38100" dir="2700000" algn="tl">
                  <a:srgbClr val="000000">
                    <a:alpha val="43137"/>
                  </a:srgbClr>
                </a:outerShdw>
              </a:effectLst>
            </a:rPr>
            <a:t>ψέμμα</a:t>
          </a:r>
          <a:r>
            <a:rPr lang="el-GR" sz="2000" b="1" kern="1200" dirty="0" smtClean="0">
              <a:effectLst>
                <a:outerShdw blurRad="38100" dist="38100" dir="2700000" algn="tl">
                  <a:srgbClr val="000000">
                    <a:alpha val="43137"/>
                  </a:srgbClr>
                </a:outerShdw>
              </a:effectLst>
            </a:rPr>
            <a:t>.</a:t>
          </a:r>
          <a:endParaRPr lang="el-GR" sz="2000" b="1" kern="1200" dirty="0">
            <a:effectLst>
              <a:outerShdw blurRad="38100" dist="38100" dir="2700000" algn="tl">
                <a:srgbClr val="000000">
                  <a:alpha val="43137"/>
                </a:srgbClr>
              </a:outerShdw>
            </a:effectLst>
          </a:endParaRPr>
        </a:p>
      </dsp:txBody>
      <dsp:txXfrm>
        <a:off x="304502" y="2399052"/>
        <a:ext cx="4263032" cy="1242586"/>
      </dsp:txXfrm>
    </dsp:sp>
    <dsp:sp modelId="{F893819D-903B-41B0-BDB4-98E48EC430FF}">
      <dsp:nvSpPr>
        <dsp:cNvPr id="0" name=""/>
        <dsp:cNvSpPr/>
      </dsp:nvSpPr>
      <dsp:spPr>
        <a:xfrm>
          <a:off x="0" y="4849456"/>
          <a:ext cx="6096000" cy="1764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CB5079D2-5201-411B-AE96-2DE5518ADAB5}">
      <dsp:nvSpPr>
        <dsp:cNvPr id="0" name=""/>
        <dsp:cNvSpPr/>
      </dsp:nvSpPr>
      <dsp:spPr>
        <a:xfrm>
          <a:off x="304502" y="3752518"/>
          <a:ext cx="4263032" cy="1200258"/>
        </a:xfrm>
        <a:prstGeom prst="roundRect">
          <a:avLst/>
        </a:prstGeom>
        <a:solidFill>
          <a:schemeClr val="accent4">
            <a:lumMod val="60000"/>
            <a:lumOff val="4000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rPr>
            <a:t>Όλες οι ιδέες μας προέρχονται </a:t>
          </a:r>
        </a:p>
        <a:p>
          <a:pPr lvl="0" algn="l"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rPr>
            <a:t>από τις αισθήσεις και τον </a:t>
          </a:r>
          <a:r>
            <a:rPr lang="el-GR" sz="2000" b="1" kern="1200" dirty="0" err="1" smtClean="0">
              <a:effectLst>
                <a:outerShdw blurRad="38100" dist="38100" dir="2700000" algn="tl">
                  <a:srgbClr val="000000">
                    <a:alpha val="43137"/>
                  </a:srgbClr>
                </a:outerShdw>
              </a:effectLst>
            </a:rPr>
            <a:t>αναστοχασμό</a:t>
          </a:r>
          <a:r>
            <a:rPr lang="el-GR" sz="2000" b="1" kern="1200" dirty="0" smtClean="0">
              <a:effectLst>
                <a:outerShdw blurRad="38100" dist="38100" dir="2700000" algn="tl">
                  <a:srgbClr val="000000">
                    <a:alpha val="43137"/>
                  </a:srgbClr>
                </a:outerShdw>
              </a:effectLst>
            </a:rPr>
            <a:t>.</a:t>
          </a:r>
          <a:endParaRPr lang="el-GR" sz="2000" b="1" kern="1200" dirty="0">
            <a:effectLst>
              <a:outerShdw blurRad="38100" dist="38100" dir="2700000" algn="tl">
                <a:srgbClr val="000000">
                  <a:alpha val="43137"/>
                </a:srgbClr>
              </a:outerShdw>
            </a:effectLst>
          </a:endParaRPr>
        </a:p>
      </dsp:txBody>
      <dsp:txXfrm>
        <a:off x="304502" y="3752518"/>
        <a:ext cx="4263032" cy="1200258"/>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8802E9-BF70-40CB-AFCE-854F3ECE2B9E}">
      <dsp:nvSpPr>
        <dsp:cNvPr id="0" name=""/>
        <dsp:cNvSpPr/>
      </dsp:nvSpPr>
      <dsp:spPr>
        <a:xfrm>
          <a:off x="0" y="973249"/>
          <a:ext cx="6096000" cy="3528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AE7F918-079B-48F9-AB72-23D4F515D1AE}">
      <dsp:nvSpPr>
        <dsp:cNvPr id="0" name=""/>
        <dsp:cNvSpPr/>
      </dsp:nvSpPr>
      <dsp:spPr>
        <a:xfrm>
          <a:off x="304502" y="118606"/>
          <a:ext cx="4921031" cy="1061282"/>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rPr>
            <a:t>Ο υλικός κόσμος δεν υπάρχει. </a:t>
          </a:r>
          <a:endParaRPr lang="el-GR" sz="2000" b="1" kern="1200" dirty="0">
            <a:effectLst>
              <a:outerShdw blurRad="38100" dist="38100" dir="2700000" algn="tl">
                <a:srgbClr val="000000">
                  <a:alpha val="43137"/>
                </a:srgbClr>
              </a:outerShdw>
            </a:effectLst>
          </a:endParaRPr>
        </a:p>
      </dsp:txBody>
      <dsp:txXfrm>
        <a:off x="304502" y="118606"/>
        <a:ext cx="4921031" cy="1061282"/>
      </dsp:txXfrm>
    </dsp:sp>
    <dsp:sp modelId="{49249307-F133-4C3E-9EA9-FC6FE69B6950}">
      <dsp:nvSpPr>
        <dsp:cNvPr id="0" name=""/>
        <dsp:cNvSpPr/>
      </dsp:nvSpPr>
      <dsp:spPr>
        <a:xfrm>
          <a:off x="0" y="2398476"/>
          <a:ext cx="6096000" cy="352800"/>
        </a:xfrm>
        <a:prstGeom prst="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D508AC6-A6E3-44D8-8205-9EC581CE356B}">
      <dsp:nvSpPr>
        <dsp:cNvPr id="0" name=""/>
        <dsp:cNvSpPr/>
      </dsp:nvSpPr>
      <dsp:spPr>
        <a:xfrm>
          <a:off x="304502" y="1401649"/>
          <a:ext cx="4263032" cy="1203467"/>
        </a:xfrm>
        <a:prstGeom prst="roundRect">
          <a:avLst/>
        </a:prstGeom>
        <a:solidFill>
          <a:schemeClr val="accent2">
            <a:hueOff val="2340759"/>
            <a:satOff val="-2919"/>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rPr>
            <a:t>ΜΟΝΟ οι ΙΔΕΕΣ υπάρχουν,</a:t>
          </a:r>
          <a:endParaRPr lang="el-GR" sz="2000" b="1" kern="1200" dirty="0">
            <a:effectLst>
              <a:outerShdw blurRad="38100" dist="38100" dir="2700000" algn="tl">
                <a:srgbClr val="000000">
                  <a:alpha val="43137"/>
                </a:srgbClr>
              </a:outerShdw>
            </a:effectLst>
          </a:endParaRPr>
        </a:p>
      </dsp:txBody>
      <dsp:txXfrm>
        <a:off x="304502" y="1401649"/>
        <a:ext cx="4263032" cy="1203467"/>
      </dsp:txXfrm>
    </dsp:sp>
    <dsp:sp modelId="{897CE85D-1706-4B7B-ABA9-29D3A894854C}">
      <dsp:nvSpPr>
        <dsp:cNvPr id="0" name=""/>
        <dsp:cNvSpPr/>
      </dsp:nvSpPr>
      <dsp:spPr>
        <a:xfrm>
          <a:off x="0" y="3935483"/>
          <a:ext cx="6096000" cy="3528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0C3551D-EA9F-481B-95E9-86672BAF92D3}">
      <dsp:nvSpPr>
        <dsp:cNvPr id="0" name=""/>
        <dsp:cNvSpPr/>
      </dsp:nvSpPr>
      <dsp:spPr>
        <a:xfrm>
          <a:off x="304502" y="2826876"/>
          <a:ext cx="4263032" cy="1315247"/>
        </a:xfrm>
        <a:prstGeom prst="roundRect">
          <a:avLst/>
        </a:prstGeom>
        <a:solidFill>
          <a:schemeClr val="accent2">
            <a:hueOff val="4681519"/>
            <a:satOff val="-5839"/>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ctr" anchorCtr="0">
          <a:noAutofit/>
        </a:bodyPr>
        <a:lstStyle/>
        <a:p>
          <a:pPr lvl="0" algn="l"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rPr>
            <a:t>Οι οποίες ιδέες είναι πνευματικές καταστάσεις, όχι υλικά αντικείμενα.</a:t>
          </a:r>
          <a:endParaRPr lang="el-GR" sz="2000" b="1" kern="1200" dirty="0">
            <a:effectLst>
              <a:outerShdw blurRad="38100" dist="38100" dir="2700000" algn="tl">
                <a:srgbClr val="000000">
                  <a:alpha val="43137"/>
                </a:srgbClr>
              </a:outerShdw>
            </a:effectLst>
          </a:endParaRPr>
        </a:p>
      </dsp:txBody>
      <dsp:txXfrm>
        <a:off x="304502" y="2826876"/>
        <a:ext cx="4263032" cy="1315247"/>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D8802E9-BF70-40CB-AFCE-854F3ECE2B9E}">
      <dsp:nvSpPr>
        <dsp:cNvPr id="0" name=""/>
        <dsp:cNvSpPr/>
      </dsp:nvSpPr>
      <dsp:spPr>
        <a:xfrm>
          <a:off x="0" y="739323"/>
          <a:ext cx="6096000" cy="6300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7AE7F918-079B-48F9-AB72-23D4F515D1AE}">
      <dsp:nvSpPr>
        <dsp:cNvPr id="0" name=""/>
        <dsp:cNvSpPr/>
      </dsp:nvSpPr>
      <dsp:spPr>
        <a:xfrm>
          <a:off x="304800" y="75278"/>
          <a:ext cx="4925842" cy="1033045"/>
        </a:xfrm>
        <a:prstGeom prst="roundRect">
          <a:avLst/>
        </a:prstGeom>
        <a:solidFill>
          <a:schemeClr val="accent2">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t" anchorCtr="0">
          <a:noAutofit/>
        </a:bodyPr>
        <a:lstStyle/>
        <a:p>
          <a:pPr lvl="0" algn="l"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rPr>
            <a:t>Οι ιδέες μας δεν είναι αντίγραφα των πραγματικών αντικειμένων, όπως νόμιζε ο Λοκ.</a:t>
          </a:r>
          <a:endParaRPr lang="el-GR" sz="2000" b="1" kern="1200" dirty="0">
            <a:effectLst>
              <a:outerShdw blurRad="38100" dist="38100" dir="2700000" algn="tl">
                <a:srgbClr val="000000">
                  <a:alpha val="43137"/>
                </a:srgbClr>
              </a:outerShdw>
            </a:effectLst>
          </a:endParaRPr>
        </a:p>
      </dsp:txBody>
      <dsp:txXfrm>
        <a:off x="304800" y="75278"/>
        <a:ext cx="4925842" cy="1033045"/>
      </dsp:txXfrm>
    </dsp:sp>
    <dsp:sp modelId="{49249307-F133-4C3E-9EA9-FC6FE69B6950}">
      <dsp:nvSpPr>
        <dsp:cNvPr id="0" name=""/>
        <dsp:cNvSpPr/>
      </dsp:nvSpPr>
      <dsp:spPr>
        <a:xfrm>
          <a:off x="0" y="2120162"/>
          <a:ext cx="6096000" cy="630000"/>
        </a:xfrm>
        <a:prstGeom prst="rect">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DD508AC6-A6E3-44D8-8205-9EC581CE356B}">
      <dsp:nvSpPr>
        <dsp:cNvPr id="0" name=""/>
        <dsp:cNvSpPr/>
      </dsp:nvSpPr>
      <dsp:spPr>
        <a:xfrm>
          <a:off x="304800" y="1504323"/>
          <a:ext cx="5348337" cy="984838"/>
        </a:xfrm>
        <a:prstGeom prst="roundRect">
          <a:avLst/>
        </a:prstGeom>
        <a:solidFill>
          <a:schemeClr val="accent2">
            <a:hueOff val="2340759"/>
            <a:satOff val="-2919"/>
            <a:lumOff val="686"/>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t" anchorCtr="0">
          <a:noAutofit/>
        </a:bodyPr>
        <a:lstStyle/>
        <a:p>
          <a:pPr lvl="0" algn="l" defTabSz="889000">
            <a:lnSpc>
              <a:spcPct val="90000"/>
            </a:lnSpc>
            <a:spcBef>
              <a:spcPct val="0"/>
            </a:spcBef>
            <a:spcAft>
              <a:spcPct val="35000"/>
            </a:spcAft>
          </a:pPr>
          <a:r>
            <a:rPr lang="el-GR" sz="2000" b="1" kern="1200" dirty="0" smtClean="0">
              <a:effectLst>
                <a:outerShdw blurRad="38100" dist="38100" dir="2700000" algn="tl">
                  <a:srgbClr val="000000">
                    <a:alpha val="43137"/>
                  </a:srgbClr>
                </a:outerShdw>
              </a:effectLst>
            </a:rPr>
            <a:t>Διότι τα αντικείμενα ΔΕΝ έχουν ΜΙΑ σταθερή φύση: αλλάζουν συνεχώς!</a:t>
          </a:r>
          <a:endParaRPr lang="el-GR" sz="2000" b="1" kern="1200" dirty="0">
            <a:effectLst>
              <a:outerShdw blurRad="38100" dist="38100" dir="2700000" algn="tl">
                <a:srgbClr val="000000">
                  <a:alpha val="43137"/>
                </a:srgbClr>
              </a:outerShdw>
            </a:effectLst>
          </a:endParaRPr>
        </a:p>
      </dsp:txBody>
      <dsp:txXfrm>
        <a:off x="304800" y="1504323"/>
        <a:ext cx="5348337" cy="984838"/>
      </dsp:txXfrm>
    </dsp:sp>
    <dsp:sp modelId="{897CE85D-1706-4B7B-ABA9-29D3A894854C}">
      <dsp:nvSpPr>
        <dsp:cNvPr id="0" name=""/>
        <dsp:cNvSpPr/>
      </dsp:nvSpPr>
      <dsp:spPr>
        <a:xfrm>
          <a:off x="0" y="3701611"/>
          <a:ext cx="6096000" cy="630000"/>
        </a:xfrm>
        <a:prstGeom prst="rect">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a:scene3d>
          <a:camera prst="orthographicFront"/>
          <a:lightRig rig="chilly" dir="t"/>
        </a:scene3d>
        <a:sp3d z="12700" extrusionH="1700" prstMaterial="dkEdge">
          <a:bevelT w="25400" h="6350" prst="softRound"/>
          <a:bevelB w="0" h="0" prst="convex"/>
        </a:sp3d>
      </dsp:spPr>
      <dsp:style>
        <a:lnRef idx="1">
          <a:scrgbClr r="0" g="0" b="0"/>
        </a:lnRef>
        <a:fillRef idx="1">
          <a:scrgbClr r="0" g="0" b="0"/>
        </a:fillRef>
        <a:effectRef idx="0">
          <a:scrgbClr r="0" g="0" b="0"/>
        </a:effectRef>
        <a:fontRef idx="minor"/>
      </dsp:style>
    </dsp:sp>
    <dsp:sp modelId="{50C3551D-EA9F-481B-95E9-86672BAF92D3}">
      <dsp:nvSpPr>
        <dsp:cNvPr id="0" name=""/>
        <dsp:cNvSpPr/>
      </dsp:nvSpPr>
      <dsp:spPr>
        <a:xfrm>
          <a:off x="290214" y="2885162"/>
          <a:ext cx="5804291" cy="1185449"/>
        </a:xfrm>
        <a:prstGeom prst="roundRect">
          <a:avLst/>
        </a:prstGeom>
        <a:solidFill>
          <a:schemeClr val="accent2">
            <a:hueOff val="4681519"/>
            <a:satOff val="-5839"/>
            <a:lumOff val="1373"/>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161290" tIns="0" rIns="161290" bIns="0" numCol="1" spcCol="1270" anchor="t" anchorCtr="0">
          <a:noAutofit/>
        </a:bodyPr>
        <a:lstStyle/>
        <a:p>
          <a:pPr lvl="0" algn="l" defTabSz="800100">
            <a:lnSpc>
              <a:spcPct val="90000"/>
            </a:lnSpc>
            <a:spcBef>
              <a:spcPct val="0"/>
            </a:spcBef>
            <a:spcAft>
              <a:spcPct val="35000"/>
            </a:spcAft>
          </a:pPr>
          <a:r>
            <a:rPr lang="el-GR" sz="1800" b="1" kern="1200" dirty="0" smtClean="0">
              <a:effectLst>
                <a:outerShdw blurRad="38100" dist="38100" dir="2700000" algn="tl">
                  <a:srgbClr val="000000">
                    <a:alpha val="43137"/>
                  </a:srgbClr>
                </a:outerShdw>
              </a:effectLst>
            </a:rPr>
            <a:t>Γιατί; Γιατί αλλάζει αυτός που τα αντιλαμβάνεται. Δεν υπάρχει λοιπόν "ένα" πράγμα, το οποίο "αντιγράφουμε" στον νου μας, παρά μόνο ένα σύμπλεγμα διαρκώς μεταβαλλόμενων αντιλήψεων. </a:t>
          </a:r>
          <a:endParaRPr lang="el-GR" sz="1800" b="1" kern="1200" dirty="0">
            <a:effectLst>
              <a:outerShdw blurRad="38100" dist="38100" dir="2700000" algn="tl">
                <a:srgbClr val="000000">
                  <a:alpha val="43137"/>
                </a:srgbClr>
              </a:outerShdw>
            </a:effectLst>
          </a:endParaRPr>
        </a:p>
      </dsp:txBody>
      <dsp:txXfrm>
        <a:off x="290214" y="2885162"/>
        <a:ext cx="5804291" cy="118544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2130425"/>
            <a:ext cx="7772400" cy="1470025"/>
          </a:xfrm>
        </p:spPr>
        <p:txBody>
          <a:bodyPr/>
          <a:lstStyle/>
          <a:p>
            <a:r>
              <a:rPr lang="el-GR" smtClean="0"/>
              <a:t>Kλικ για επεξεργασία του τίτλου</a:t>
            </a:r>
            <a:endParaRPr lang="el-GR"/>
          </a:p>
        </p:txBody>
      </p:sp>
      <p:sp>
        <p:nvSpPr>
          <p:cNvPr id="3" name="2 - Υπότιτλος"/>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Κάντε κλικ για να επεξεργαστείτε τον υπότιτλο του υποδείγματος</a:t>
            </a:r>
            <a:endParaRPr lang="el-GR"/>
          </a:p>
        </p:txBody>
      </p:sp>
      <p:sp>
        <p:nvSpPr>
          <p:cNvPr id="4" name="3 - Θέση ημερομηνίας"/>
          <p:cNvSpPr>
            <a:spLocks noGrp="1"/>
          </p:cNvSpPr>
          <p:nvPr>
            <p:ph type="dt" sz="half" idx="10"/>
          </p:nvPr>
        </p:nvSpPr>
        <p:spPr/>
        <p:txBody>
          <a:bodyPr/>
          <a:lstStyle/>
          <a:p>
            <a:fld id="{996829A7-D85B-410B-AE3C-95E71BC0B815}" type="datetimeFigureOut">
              <a:rPr lang="el-GR" smtClean="0"/>
              <a:pPr/>
              <a:t>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95639B-6413-42DE-91E1-A28E1D3CFEDA}"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96829A7-D85B-410B-AE3C-95E71BC0B815}" type="datetimeFigureOut">
              <a:rPr lang="el-GR" smtClean="0"/>
              <a:pPr/>
              <a:t>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95639B-6413-42DE-91E1-A28E1D3CFEDA}"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457200" y="274638"/>
            <a:ext cx="601980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96829A7-D85B-410B-AE3C-95E71BC0B815}" type="datetimeFigureOut">
              <a:rPr lang="el-GR" smtClean="0"/>
              <a:pPr/>
              <a:t>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95639B-6413-42DE-91E1-A28E1D3CFEDA}"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10"/>
          </p:nvPr>
        </p:nvSpPr>
        <p:spPr/>
        <p:txBody>
          <a:bodyPr/>
          <a:lstStyle/>
          <a:p>
            <a:fld id="{996829A7-D85B-410B-AE3C-95E71BC0B815}" type="datetimeFigureOut">
              <a:rPr lang="el-GR" smtClean="0"/>
              <a:pPr/>
              <a:t>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95639B-6413-42DE-91E1-A28E1D3CFEDA}"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Kλικ για επεξεργασία των στυλ του υποδείγματος</a:t>
            </a:r>
          </a:p>
        </p:txBody>
      </p:sp>
      <p:sp>
        <p:nvSpPr>
          <p:cNvPr id="4" name="3 - Θέση ημερομηνίας"/>
          <p:cNvSpPr>
            <a:spLocks noGrp="1"/>
          </p:cNvSpPr>
          <p:nvPr>
            <p:ph type="dt" sz="half" idx="10"/>
          </p:nvPr>
        </p:nvSpPr>
        <p:spPr/>
        <p:txBody>
          <a:bodyPr/>
          <a:lstStyle/>
          <a:p>
            <a:fld id="{996829A7-D85B-410B-AE3C-95E71BC0B815}" type="datetimeFigureOut">
              <a:rPr lang="el-GR" smtClean="0"/>
              <a:pPr/>
              <a:t>1/2/2016</a:t>
            </a:fld>
            <a:endParaRPr lang="el-GR"/>
          </a:p>
        </p:txBody>
      </p:sp>
      <p:sp>
        <p:nvSpPr>
          <p:cNvPr id="5" name="4 - Θέση υποσέλιδου"/>
          <p:cNvSpPr>
            <a:spLocks noGrp="1"/>
          </p:cNvSpPr>
          <p:nvPr>
            <p:ph type="ftr" sz="quarter" idx="11"/>
          </p:nvPr>
        </p:nvSpPr>
        <p:spPr/>
        <p:txBody>
          <a:bodyPr/>
          <a:lstStyle/>
          <a:p>
            <a:endParaRPr lang="el-GR"/>
          </a:p>
        </p:txBody>
      </p:sp>
      <p:sp>
        <p:nvSpPr>
          <p:cNvPr id="6" name="5 - Θέση αριθμού διαφάνειας"/>
          <p:cNvSpPr>
            <a:spLocks noGrp="1"/>
          </p:cNvSpPr>
          <p:nvPr>
            <p:ph type="sldNum" sz="quarter" idx="12"/>
          </p:nvPr>
        </p:nvSpPr>
        <p:spPr/>
        <p:txBody>
          <a:bodyPr/>
          <a:lstStyle/>
          <a:p>
            <a:fld id="{8595639B-6413-42DE-91E1-A28E1D3CFEDA}"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ημερομηνίας"/>
          <p:cNvSpPr>
            <a:spLocks noGrp="1"/>
          </p:cNvSpPr>
          <p:nvPr>
            <p:ph type="dt" sz="half" idx="10"/>
          </p:nvPr>
        </p:nvSpPr>
        <p:spPr/>
        <p:txBody>
          <a:bodyPr/>
          <a:lstStyle/>
          <a:p>
            <a:fld id="{996829A7-D85B-410B-AE3C-95E71BC0B815}" type="datetimeFigureOut">
              <a:rPr lang="el-GR" smtClean="0"/>
              <a:pPr/>
              <a:t>1/2/2016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595639B-6413-42DE-91E1-A28E1D3CFEDA}"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6 - Θέση ημερομηνίας"/>
          <p:cNvSpPr>
            <a:spLocks noGrp="1"/>
          </p:cNvSpPr>
          <p:nvPr>
            <p:ph type="dt" sz="half" idx="10"/>
          </p:nvPr>
        </p:nvSpPr>
        <p:spPr/>
        <p:txBody>
          <a:bodyPr/>
          <a:lstStyle/>
          <a:p>
            <a:fld id="{996829A7-D85B-410B-AE3C-95E71BC0B815}" type="datetimeFigureOut">
              <a:rPr lang="el-GR" smtClean="0"/>
              <a:pPr/>
              <a:t>1/2/2016</a:t>
            </a:fld>
            <a:endParaRPr lang="el-GR"/>
          </a:p>
        </p:txBody>
      </p:sp>
      <p:sp>
        <p:nvSpPr>
          <p:cNvPr id="8" name="7 - Θέση υποσέλιδου"/>
          <p:cNvSpPr>
            <a:spLocks noGrp="1"/>
          </p:cNvSpPr>
          <p:nvPr>
            <p:ph type="ftr" sz="quarter" idx="11"/>
          </p:nvPr>
        </p:nvSpPr>
        <p:spPr/>
        <p:txBody>
          <a:bodyPr/>
          <a:lstStyle/>
          <a:p>
            <a:endParaRPr lang="el-GR"/>
          </a:p>
        </p:txBody>
      </p:sp>
      <p:sp>
        <p:nvSpPr>
          <p:cNvPr id="9" name="8 - Θέση αριθμού διαφάνειας"/>
          <p:cNvSpPr>
            <a:spLocks noGrp="1"/>
          </p:cNvSpPr>
          <p:nvPr>
            <p:ph type="sldNum" sz="quarter" idx="12"/>
          </p:nvPr>
        </p:nvSpPr>
        <p:spPr/>
        <p:txBody>
          <a:bodyPr/>
          <a:lstStyle/>
          <a:p>
            <a:fld id="{8595639B-6413-42DE-91E1-A28E1D3CFEDA}"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ημερομηνίας"/>
          <p:cNvSpPr>
            <a:spLocks noGrp="1"/>
          </p:cNvSpPr>
          <p:nvPr>
            <p:ph type="dt" sz="half" idx="10"/>
          </p:nvPr>
        </p:nvSpPr>
        <p:spPr/>
        <p:txBody>
          <a:bodyPr/>
          <a:lstStyle/>
          <a:p>
            <a:fld id="{996829A7-D85B-410B-AE3C-95E71BC0B815}" type="datetimeFigureOut">
              <a:rPr lang="el-GR" smtClean="0"/>
              <a:pPr/>
              <a:t>1/2/2016</a:t>
            </a:fld>
            <a:endParaRPr lang="el-GR"/>
          </a:p>
        </p:txBody>
      </p:sp>
      <p:sp>
        <p:nvSpPr>
          <p:cNvPr id="4" name="3 - Θέση υποσέλιδου"/>
          <p:cNvSpPr>
            <a:spLocks noGrp="1"/>
          </p:cNvSpPr>
          <p:nvPr>
            <p:ph type="ftr" sz="quarter" idx="11"/>
          </p:nvPr>
        </p:nvSpPr>
        <p:spPr/>
        <p:txBody>
          <a:bodyPr/>
          <a:lstStyle/>
          <a:p>
            <a:endParaRPr lang="el-GR"/>
          </a:p>
        </p:txBody>
      </p:sp>
      <p:sp>
        <p:nvSpPr>
          <p:cNvPr id="5" name="4 - Θέση αριθμού διαφάνειας"/>
          <p:cNvSpPr>
            <a:spLocks noGrp="1"/>
          </p:cNvSpPr>
          <p:nvPr>
            <p:ph type="sldNum" sz="quarter" idx="12"/>
          </p:nvPr>
        </p:nvSpPr>
        <p:spPr/>
        <p:txBody>
          <a:bodyPr/>
          <a:lstStyle/>
          <a:p>
            <a:fld id="{8595639B-6413-42DE-91E1-A28E1D3CFEDA}"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996829A7-D85B-410B-AE3C-95E71BC0B815}" type="datetimeFigureOut">
              <a:rPr lang="el-GR" smtClean="0"/>
              <a:pPr/>
              <a:t>1/2/2016</a:t>
            </a:fld>
            <a:endParaRPr lang="el-GR"/>
          </a:p>
        </p:txBody>
      </p:sp>
      <p:sp>
        <p:nvSpPr>
          <p:cNvPr id="3" name="2 - Θέση υποσέλιδου"/>
          <p:cNvSpPr>
            <a:spLocks noGrp="1"/>
          </p:cNvSpPr>
          <p:nvPr>
            <p:ph type="ftr" sz="quarter" idx="11"/>
          </p:nvPr>
        </p:nvSpPr>
        <p:spPr/>
        <p:txBody>
          <a:bodyPr/>
          <a:lstStyle/>
          <a:p>
            <a:endParaRPr lang="el-GR"/>
          </a:p>
        </p:txBody>
      </p:sp>
      <p:sp>
        <p:nvSpPr>
          <p:cNvPr id="4" name="3 - Θέση αριθμού διαφάνειας"/>
          <p:cNvSpPr>
            <a:spLocks noGrp="1"/>
          </p:cNvSpPr>
          <p:nvPr>
            <p:ph type="sldNum" sz="quarter" idx="12"/>
          </p:nvPr>
        </p:nvSpPr>
        <p:spPr/>
        <p:txBody>
          <a:bodyPr/>
          <a:lstStyle/>
          <a:p>
            <a:fld id="{8595639B-6413-42DE-91E1-A28E1D3CFEDA}"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96829A7-D85B-410B-AE3C-95E71BC0B815}" type="datetimeFigureOut">
              <a:rPr lang="el-GR" smtClean="0"/>
              <a:pPr/>
              <a:t>1/2/2016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595639B-6413-42DE-91E1-A28E1D3CFEDA}"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4 - Θέση ημερομηνίας"/>
          <p:cNvSpPr>
            <a:spLocks noGrp="1"/>
          </p:cNvSpPr>
          <p:nvPr>
            <p:ph type="dt" sz="half" idx="10"/>
          </p:nvPr>
        </p:nvSpPr>
        <p:spPr/>
        <p:txBody>
          <a:bodyPr/>
          <a:lstStyle/>
          <a:p>
            <a:fld id="{996829A7-D85B-410B-AE3C-95E71BC0B815}" type="datetimeFigureOut">
              <a:rPr lang="el-GR" smtClean="0"/>
              <a:pPr/>
              <a:t>1/2/2016</a:t>
            </a:fld>
            <a:endParaRPr lang="el-GR"/>
          </a:p>
        </p:txBody>
      </p:sp>
      <p:sp>
        <p:nvSpPr>
          <p:cNvPr id="6" name="5 - Θέση υποσέλιδου"/>
          <p:cNvSpPr>
            <a:spLocks noGrp="1"/>
          </p:cNvSpPr>
          <p:nvPr>
            <p:ph type="ftr" sz="quarter" idx="11"/>
          </p:nvPr>
        </p:nvSpPr>
        <p:spPr/>
        <p:txBody>
          <a:bodyPr/>
          <a:lstStyle/>
          <a:p>
            <a:endParaRPr lang="el-GR"/>
          </a:p>
        </p:txBody>
      </p:sp>
      <p:sp>
        <p:nvSpPr>
          <p:cNvPr id="7" name="6 - Θέση αριθμού διαφάνειας"/>
          <p:cNvSpPr>
            <a:spLocks noGrp="1"/>
          </p:cNvSpPr>
          <p:nvPr>
            <p:ph type="sldNum" sz="quarter" idx="12"/>
          </p:nvPr>
        </p:nvSpPr>
        <p:spPr/>
        <p:txBody>
          <a:bodyPr/>
          <a:lstStyle/>
          <a:p>
            <a:fld id="{8595639B-6413-42DE-91E1-A28E1D3CFEDA}"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ημερομηνίας"/>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96829A7-D85B-410B-AE3C-95E71BC0B815}" type="datetimeFigureOut">
              <a:rPr lang="el-GR" smtClean="0"/>
              <a:pPr/>
              <a:t>1/2/2016</a:t>
            </a:fld>
            <a:endParaRPr lang="el-GR"/>
          </a:p>
        </p:txBody>
      </p:sp>
      <p:sp>
        <p:nvSpPr>
          <p:cNvPr id="5" name="4 - Θέση υποσέλιδου"/>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5 - Θέση αριθμού διαφάνειας"/>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595639B-6413-42DE-91E1-A28E1D3CFEDA}"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9.jpeg"/><Relationship Id="rId7" Type="http://schemas.openxmlformats.org/officeDocument/2006/relationships/diagramColors" Target="../diagrams/colors2.xml"/><Relationship Id="rId2" Type="http://schemas.openxmlformats.org/officeDocument/2006/relationships/audio" Target="../media/audio4.wav"/><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9.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 Τίτλος"/>
          <p:cNvSpPr>
            <a:spLocks noGrp="1"/>
          </p:cNvSpPr>
          <p:nvPr>
            <p:ph type="title"/>
          </p:nvPr>
        </p:nvSpPr>
        <p:spPr>
          <a:xfrm>
            <a:off x="467544" y="1484784"/>
            <a:ext cx="8229600" cy="1143000"/>
          </a:xfrm>
        </p:spPr>
        <p:txBody>
          <a:bodyPr>
            <a:noAutofit/>
          </a:bodyPr>
          <a:lstStyle/>
          <a:p>
            <a:r>
              <a:rPr lang="el-GR" sz="7200" b="1" dirty="0" smtClean="0">
                <a:solidFill>
                  <a:schemeClr val="bg1">
                    <a:lumMod val="95000"/>
                  </a:schemeClr>
                </a:solidFill>
                <a:effectLst>
                  <a:outerShdw blurRad="38100" dist="38100" dir="2700000" algn="tl">
                    <a:srgbClr val="000000">
                      <a:alpha val="43137"/>
                    </a:srgbClr>
                  </a:outerShdw>
                </a:effectLst>
              </a:rPr>
              <a:t>Εμπειρισμός</a:t>
            </a:r>
            <a:endParaRPr lang="el-GR" sz="7200" b="1" dirty="0">
              <a:solidFill>
                <a:schemeClr val="bg1">
                  <a:lumMod val="9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withEffect">
                                  <p:stCondLst>
                                    <p:cond delay="0"/>
                                  </p:stCondLst>
                                  <p:iterate type="lt">
                                    <p:tmPct val="10000"/>
                                  </p:iterate>
                                  <p:childTnLst>
                                    <p:animClr clrSpc="rgb">
                                      <p:cBhvr override="childStyle">
                                        <p:cTn id="6" dur="500" fill="hold"/>
                                        <p:tgtEl>
                                          <p:spTgt spid="4"/>
                                        </p:tgtEl>
                                        <p:attrNameLst>
                                          <p:attrName>style.color</p:attrName>
                                        </p:attrNameLst>
                                      </p:cBhvr>
                                      <p:to>
                                        <a:schemeClr val="accent1"/>
                                      </p:to>
                                    </p:animClr>
                                    <p:animClr clrSpc="rgb">
                                      <p:cBhvr>
                                        <p:cTn id="7" dur="500" fill="hold"/>
                                        <p:tgtEl>
                                          <p:spTgt spid="4"/>
                                        </p:tgtEl>
                                        <p:attrNameLst>
                                          <p:attrName>fillcolor</p:attrName>
                                        </p:attrNameLst>
                                      </p:cBhvr>
                                      <p:to>
                                        <a:schemeClr val="accent1"/>
                                      </p:to>
                                    </p:animClr>
                                    <p:set>
                                      <p:cBhvr>
                                        <p:cTn id="8" dur="500" fill="hold"/>
                                        <p:tgtEl>
                                          <p:spTgt spid="4"/>
                                        </p:tgtEl>
                                        <p:attrNameLst>
                                          <p:attrName>fill.type</p:attrName>
                                        </p:attrNameLst>
                                      </p:cBhvr>
                                      <p:to>
                                        <p:strVal val="solid"/>
                                      </p:to>
                                    </p:set>
                                    <p:anim to="1.5" calcmode="lin" valueType="num">
                                      <p:cBhvr override="childStyle">
                                        <p:cTn id="9" dur="500" fill="hold"/>
                                        <p:tgtEl>
                                          <p:spTgt spid="4"/>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539552" y="631722"/>
            <a:ext cx="8280920" cy="480131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Arial" pitchFamily="34" charset="0"/>
              </a:rPr>
              <a:t>Ο Λοκ πίστευε πως: </a:t>
            </a:r>
          </a:p>
          <a:p>
            <a:pPr marL="0" marR="0" lvl="0" indent="0" algn="l" defTabSz="914400" rtl="0" eaLnBrk="1" fontAlgn="base" latinLnBrk="0" hangingPunct="1">
              <a:lnSpc>
                <a:spcPct val="100000"/>
              </a:lnSpc>
              <a:spcBef>
                <a:spcPct val="0"/>
              </a:spcBef>
              <a:spcAft>
                <a:spcPct val="0"/>
              </a:spcAft>
              <a:buClr>
                <a:srgbClr val="FFC000"/>
              </a:buClr>
              <a:buSzTx/>
              <a:buFont typeface="Wingdings" pitchFamily="2" charset="2"/>
              <a:buChar char="q"/>
              <a:tabLst/>
            </a:pPr>
            <a:r>
              <a:rPr kumimoji="0" lang="el-GR"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Arial" pitchFamily="34" charset="0"/>
              </a:rPr>
              <a:t>κάθε ΙΔΕΑ μας αντιστοιχεί σε ένα στοιχείο της πραγματικότητας. </a:t>
            </a:r>
          </a:p>
          <a:p>
            <a:pPr marL="0" marR="0" lvl="0" indent="0" algn="l" defTabSz="914400" rtl="0" eaLnBrk="1" fontAlgn="base" latinLnBrk="0" hangingPunct="1">
              <a:lnSpc>
                <a:spcPct val="100000"/>
              </a:lnSpc>
              <a:spcBef>
                <a:spcPct val="0"/>
              </a:spcBef>
              <a:spcAft>
                <a:spcPct val="0"/>
              </a:spcAft>
              <a:buClr>
                <a:srgbClr val="FFC000"/>
              </a:buClr>
              <a:buSzTx/>
              <a:buFont typeface="Wingdings" pitchFamily="2" charset="2"/>
              <a:buChar char="q"/>
              <a:tabLst/>
            </a:pPr>
            <a:r>
              <a:rPr lang="el-GR" b="1" dirty="0" smtClean="0">
                <a:solidFill>
                  <a:schemeClr val="bg1">
                    <a:lumMod val="95000"/>
                  </a:schemeClr>
                </a:solidFill>
                <a:effectLst>
                  <a:outerShdw blurRad="38100" dist="38100" dir="2700000" algn="tl">
                    <a:srgbClr val="000000">
                      <a:alpha val="43137"/>
                    </a:srgbClr>
                  </a:outerShdw>
                </a:effectLst>
                <a:ea typeface="Times New Roman" pitchFamily="18" charset="0"/>
                <a:cs typeface="Arial" pitchFamily="34" charset="0"/>
              </a:rPr>
              <a:t>η </a:t>
            </a:r>
            <a:r>
              <a:rPr kumimoji="0" lang="el-GR"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Arial" pitchFamily="34" charset="0"/>
              </a:rPr>
              <a:t>ΙΔΕΑ είναι το ΑΝΤΙΓΡΑΦΟ του πράγματος ΜΕΣΑ στο ΝΟΥ. (Φανταστείτε το νου σαν ένα άγραφο χαρτί είπαμε, σαν έναν πίνακα, όπου πάνω του</a:t>
            </a:r>
            <a:r>
              <a:rPr kumimoji="0" lang="el-GR" b="1" i="0" u="none" strike="noStrike" cap="none" normalizeH="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Arial" pitchFamily="34" charset="0"/>
              </a:rPr>
              <a:t> </a:t>
            </a:r>
            <a:r>
              <a:rPr kumimoji="0" lang="el-GR"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Arial" pitchFamily="34" charset="0"/>
              </a:rPr>
              <a:t>"ζωγραφίζονται", εντυπώνονται όσα συλλαμβάνουν οι αισθήσεις). </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l-GR"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Arial" pitchFamily="34" charset="0"/>
              </a:rPr>
              <a:t>Όταν τα μάτια μας βλέπουν μια γάτα, στο νου μας σχηματίζεται η ιδέα της γάτας.</a:t>
            </a:r>
            <a:endParaRPr kumimoji="0" lang="el-GR"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Arial" pitchFamily="34" charset="0"/>
              </a:rPr>
              <a:t>Στο νου μας λοιπόν δεν μπαίνει μια αληθινή γάτα (εκτός αν διαλέξουμε να πεθάνουμε με περίεργο τρόπο!), αλλά η εικόνα, η ΙΔΕΑ της γάτας (καμία σχέση με τον Πλάτωνα όμως!)</a:t>
            </a:r>
            <a:endParaRPr kumimoji="0" lang="el-GR"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l-GR"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Arial" pitchFamily="34" charset="0"/>
              </a:rPr>
              <a:t>Μια ΙΔΕΑ </a:t>
            </a:r>
            <a:r>
              <a:rPr kumimoji="0" lang="el-GR" b="1" i="1"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Arial" pitchFamily="34" charset="0"/>
              </a:rPr>
              <a:t>για </a:t>
            </a:r>
            <a:r>
              <a:rPr kumimoji="0" lang="el-GR"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ea typeface="Times New Roman" pitchFamily="18" charset="0"/>
                <a:cs typeface="Arial" pitchFamily="34" charset="0"/>
              </a:rPr>
              <a:t>να είναι σωστή πρέπει να αντιστοιχεί στην πραγματικότητα.</a:t>
            </a:r>
            <a:endParaRPr kumimoji="0" lang="el-GR" b="1" i="0" u="none" strike="noStrike" cap="none" normalizeH="0" baseline="0" dirty="0" smtClean="0">
              <a:ln>
                <a:noFill/>
              </a:ln>
              <a:solidFill>
                <a:schemeClr val="bg1">
                  <a:lumMod val="95000"/>
                </a:schemeClr>
              </a:solidFill>
              <a:effectLst>
                <a:outerShdw blurRad="38100" dist="38100" dir="2700000" algn="tl">
                  <a:srgbClr val="000000">
                    <a:alpha val="43137"/>
                  </a:srgbClr>
                </a:outerShdw>
              </a:effectLs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dirty="0">
              <a:solidFill>
                <a:schemeClr val="bg1">
                  <a:lumMod val="95000"/>
                </a:schemeClr>
              </a:solidFill>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l-GR" dirty="0">
              <a:solidFill>
                <a:schemeClr val="bg1">
                  <a:lumMod val="95000"/>
                </a:schemeClr>
              </a:solidFill>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l-GR" b="0" i="0" u="none" strike="noStrike" cap="none" normalizeH="0" baseline="0" dirty="0" smtClean="0">
              <a:ln>
                <a:noFill/>
              </a:ln>
              <a:solidFill>
                <a:schemeClr val="bg1">
                  <a:lumMod val="95000"/>
                </a:schemeClr>
              </a:solidFill>
              <a:effectLst/>
              <a:ea typeface="Times New Roman" pitchFamily="18"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a typeface="Times New Roman" pitchFamily="18" charset="0"/>
                <a:cs typeface="Arial" pitchFamily="34" charset="0"/>
              </a:rPr>
              <a:t>Εδώ όμως υπάρχει ένα μικρό προβληματάκι ...</a:t>
            </a:r>
            <a:endParaRPr kumimoji="0" lang="el-GR" b="1" i="0" u="none" strike="noStrike" spc="50" normalizeH="0" baseline="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5"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sz="1000" b="0" i="0" u="none" strike="noStrike" cap="none" normalizeH="0" baseline="0" smtClean="0">
                <a:ln>
                  <a:noFill/>
                </a:ln>
                <a:solidFill>
                  <a:schemeClr val="tx1"/>
                </a:solidFill>
                <a:effectLst/>
                <a:latin typeface="Arial" pitchFamily="34" charset="0"/>
                <a:ea typeface="Times New Roman" pitchFamily="18" charset="0"/>
                <a:cs typeface="Arial" pitchFamily="34" charset="0"/>
              </a:rPr>
              <a:t>Το πρόβλημα: Αν όλες οι ΙΔΕΕΣ είναι ΑΝΤΙΓΡΑΦΑ, πως μπορώ ποτέ να βεβαιώσω την αντικειμενική, ανεξάρτητη εξωτερική πραγματικότητα;</a:t>
            </a:r>
            <a:endParaRPr kumimoji="0" lang="el-GR" sz="1800" b="0" i="0" u="none" strike="noStrike" cap="none" normalizeH="0" baseline="0" smtClean="0">
              <a:ln>
                <a:noFill/>
              </a:ln>
              <a:solidFill>
                <a:schemeClr val="tx1"/>
              </a:solidFill>
              <a:effectLst/>
              <a:latin typeface="Arial" pitchFamily="34" charset="0"/>
              <a:cs typeface="Arial" pitchFamily="34" charset="0"/>
            </a:endParaRPr>
          </a:p>
        </p:txBody>
      </p:sp>
      <p:sp>
        <p:nvSpPr>
          <p:cNvPr id="4" name="3 - TextBox"/>
          <p:cNvSpPr txBox="1"/>
          <p:nvPr/>
        </p:nvSpPr>
        <p:spPr>
          <a:xfrm>
            <a:off x="611560" y="476672"/>
            <a:ext cx="7776864" cy="923330"/>
          </a:xfrm>
          <a:prstGeom prst="rect">
            <a:avLst/>
          </a:prstGeom>
          <a:noFill/>
        </p:spPr>
        <p:txBody>
          <a:bodyPr wrap="square" rtlCol="0">
            <a:spAutoFit/>
          </a:bodyPr>
          <a:lstStyle/>
          <a:p>
            <a:r>
              <a:rPr lang="el-GR" b="1" dirty="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Το πρόβλημα: </a:t>
            </a:r>
            <a:r>
              <a:rPr lang="el-GR" b="1" dirty="0">
                <a:solidFill>
                  <a:schemeClr val="bg1">
                    <a:lumMod val="95000"/>
                  </a:schemeClr>
                </a:solidFill>
                <a:effectLst>
                  <a:outerShdw blurRad="38100" dist="38100" dir="2700000" algn="tl">
                    <a:srgbClr val="000000">
                      <a:alpha val="43137"/>
                    </a:srgbClr>
                  </a:outerShdw>
                </a:effectLst>
              </a:rPr>
              <a:t>Αν όλες οι ΙΔΕΕΣ είναι ΑΝΤΙΓΡΑΦΑ, πως μπορώ ποτέ να βεβαιώσω την αντικειμενική, ανεξάρτητη εξωτερική πραγματικότητα;</a:t>
            </a:r>
          </a:p>
          <a:p>
            <a:endParaRPr lang="el-GR" dirty="0"/>
          </a:p>
        </p:txBody>
      </p:sp>
      <p:grpSp>
        <p:nvGrpSpPr>
          <p:cNvPr id="6" name="5 - Ομάδα"/>
          <p:cNvGrpSpPr/>
          <p:nvPr/>
        </p:nvGrpSpPr>
        <p:grpSpPr>
          <a:xfrm>
            <a:off x="2771800" y="1340768"/>
            <a:ext cx="2438400" cy="1876425"/>
            <a:chOff x="2123728" y="2636912"/>
            <a:chExt cx="2438400" cy="1876425"/>
          </a:xfrm>
        </p:grpSpPr>
        <p:pic>
          <p:nvPicPr>
            <p:cNvPr id="23554" name="Picture 2" descr="http://www.edu4u.gr/Portals/0/ArticlePhotos/f541ec78c8d7443389cf735c5e16d6c8.jpg"/>
            <p:cNvPicPr>
              <a:picLocks noChangeAspect="1" noChangeArrowheads="1"/>
            </p:cNvPicPr>
            <p:nvPr/>
          </p:nvPicPr>
          <p:blipFill>
            <a:blip r:embed="rId2" cstate="print"/>
            <a:srcRect/>
            <a:stretch>
              <a:fillRect/>
            </a:stretch>
          </p:blipFill>
          <p:spPr bwMode="auto">
            <a:xfrm>
              <a:off x="2123728" y="2636912"/>
              <a:ext cx="2438400" cy="18764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5" name="4 - TextBox"/>
            <p:cNvSpPr txBox="1"/>
            <p:nvPr/>
          </p:nvSpPr>
          <p:spPr>
            <a:xfrm>
              <a:off x="2339752" y="2852936"/>
              <a:ext cx="1656184" cy="923330"/>
            </a:xfrm>
            <a:prstGeom prst="rect">
              <a:avLst/>
            </a:prstGeom>
            <a:noFill/>
          </p:spPr>
          <p:txBody>
            <a:bodyPr wrap="square" rtlCol="0">
              <a:spAutoFit/>
            </a:bodyPr>
            <a:lstStyle/>
            <a:p>
              <a:r>
                <a:rPr lang="el-GR" b="1" dirty="0" smtClean="0">
                  <a:effectLst>
                    <a:outerShdw blurRad="38100" dist="38100" dir="2700000" algn="tl">
                      <a:srgbClr val="000000">
                        <a:alpha val="43137"/>
                      </a:srgbClr>
                    </a:outerShdw>
                  </a:effectLst>
                </a:rPr>
                <a:t>Ορίστε; Τι θέλει να πει ο ποιητής;</a:t>
              </a:r>
              <a:endParaRPr lang="el-GR" b="1" dirty="0">
                <a:effectLst>
                  <a:outerShdw blurRad="38100" dist="38100" dir="2700000" algn="tl">
                    <a:srgbClr val="000000">
                      <a:alpha val="43137"/>
                    </a:srgbClr>
                  </a:outerShdw>
                </a:effectLst>
              </a:endParaRPr>
            </a:p>
          </p:txBody>
        </p:sp>
      </p:grpSp>
      <p:sp>
        <p:nvSpPr>
          <p:cNvPr id="7" name="6 - TextBox"/>
          <p:cNvSpPr txBox="1"/>
          <p:nvPr/>
        </p:nvSpPr>
        <p:spPr>
          <a:xfrm>
            <a:off x="539552" y="3933056"/>
            <a:ext cx="8208912" cy="1754326"/>
          </a:xfrm>
          <a:prstGeom prst="rect">
            <a:avLst/>
          </a:prstGeom>
          <a:noFill/>
        </p:spPr>
        <p:txBody>
          <a:bodyPr wrap="square" rtlCol="0">
            <a:spAutoFit/>
          </a:bodyPr>
          <a:lstStyle/>
          <a:p>
            <a:r>
              <a:rPr lang="el-GR" dirty="0">
                <a:solidFill>
                  <a:schemeClr val="bg1">
                    <a:lumMod val="95000"/>
                  </a:schemeClr>
                </a:solidFill>
              </a:rPr>
              <a:t>Ό,τι ξέρω είναι αυτό που βρίσκεται στο κεφάλι μου, στο νου μου δηλ. Αλλά εκεί υπάρχουν μόνο οι ΙΔΕΕΣ. Αλλά αυτές είναι αντίγραφα, όχι τα πραγματικά πράγματα (θυμηθείτε τη γάτα</a:t>
            </a:r>
            <a:r>
              <a:rPr lang="el-GR" dirty="0" smtClean="0">
                <a:solidFill>
                  <a:schemeClr val="bg1">
                    <a:lumMod val="95000"/>
                  </a:schemeClr>
                </a:solidFill>
              </a:rPr>
              <a:t>!!!). </a:t>
            </a:r>
          </a:p>
          <a:p>
            <a:r>
              <a:rPr lang="el-GR" dirty="0" smtClean="0">
                <a:solidFill>
                  <a:schemeClr val="bg1">
                    <a:lumMod val="95000"/>
                  </a:schemeClr>
                </a:solidFill>
              </a:rPr>
              <a:t>Άρα </a:t>
            </a:r>
            <a:r>
              <a:rPr lang="el-GR" dirty="0">
                <a:solidFill>
                  <a:schemeClr val="bg1">
                    <a:lumMod val="95000"/>
                  </a:schemeClr>
                </a:solidFill>
              </a:rPr>
              <a:t>δεν έχω ΚΑΝΕΝΑΝ τρόπο να φτάσω ποτέ στα πράγματα όπως ακριβώς υπάρχουν, πέρα από το πώς μου τα εμφανίζουν οι αισθήσεις μου</a:t>
            </a:r>
            <a:r>
              <a:rPr lang="el-GR" dirty="0" smtClean="0">
                <a:solidFill>
                  <a:schemeClr val="bg1">
                    <a:lumMod val="95000"/>
                  </a:schemeClr>
                </a:solidFill>
              </a:rPr>
              <a:t>. </a:t>
            </a:r>
            <a:r>
              <a:rPr lang="en-US" b="1" dirty="0" err="1">
                <a:solidFill>
                  <a:schemeClr val="bg1">
                    <a:lumMod val="95000"/>
                  </a:schemeClr>
                </a:solidFill>
              </a:rPr>
              <a:t>N</a:t>
            </a:r>
            <a:r>
              <a:rPr lang="en-US" b="1" dirty="0" err="1" smtClean="0">
                <a:solidFill>
                  <a:schemeClr val="bg1">
                    <a:lumMod val="95000"/>
                  </a:schemeClr>
                </a:solidFill>
              </a:rPr>
              <a:t>'est-ce</a:t>
            </a:r>
            <a:r>
              <a:rPr lang="en-US" b="1" dirty="0" smtClean="0">
                <a:solidFill>
                  <a:schemeClr val="bg1">
                    <a:lumMod val="95000"/>
                  </a:schemeClr>
                </a:solidFill>
              </a:rPr>
              <a:t> pas ?</a:t>
            </a:r>
            <a:endParaRPr lang="el-GR" b="1" dirty="0">
              <a:solidFill>
                <a:schemeClr val="bg1">
                  <a:lumMod val="95000"/>
                </a:schemeClr>
              </a:solidFill>
            </a:endParaRPr>
          </a:p>
          <a:p>
            <a:endParaRPr lang="el-GR" dirty="0">
              <a:solidFill>
                <a:schemeClr val="bg1">
                  <a:lumMod val="95000"/>
                </a:schemeClr>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3000" fill="hold"/>
                                        <p:tgtEl>
                                          <p:spTgt spid="6"/>
                                        </p:tgtEl>
                                        <p:attrNameLst>
                                          <p:attrName>ppt_x</p:attrName>
                                        </p:attrNameLst>
                                      </p:cBhvr>
                                      <p:tavLst>
                                        <p:tav tm="0">
                                          <p:val>
                                            <p:strVal val="1+#ppt_w/2"/>
                                          </p:val>
                                        </p:tav>
                                        <p:tav tm="100000">
                                          <p:val>
                                            <p:strVal val="#ppt_x"/>
                                          </p:val>
                                        </p:tav>
                                      </p:tavLst>
                                    </p:anim>
                                    <p:anim calcmode="lin" valueType="num">
                                      <p:cBhvr additive="base">
                                        <p:cTn id="8" dur="30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7"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fade">
                                      <p:cBhvr>
                                        <p:cTn id="13" dur="3000"/>
                                        <p:tgtEl>
                                          <p:spTgt spid="7"/>
                                        </p:tgtEl>
                                      </p:cBhvr>
                                    </p:animEffect>
                                    <p:anim calcmode="lin" valueType="num">
                                      <p:cBhvr>
                                        <p:cTn id="14" dur="3000" fill="hold"/>
                                        <p:tgtEl>
                                          <p:spTgt spid="7"/>
                                        </p:tgtEl>
                                        <p:attrNameLst>
                                          <p:attrName>ppt_x</p:attrName>
                                        </p:attrNameLst>
                                      </p:cBhvr>
                                      <p:tavLst>
                                        <p:tav tm="0">
                                          <p:val>
                                            <p:strVal val="#ppt_x"/>
                                          </p:val>
                                        </p:tav>
                                        <p:tav tm="100000">
                                          <p:val>
                                            <p:strVal val="#ppt_x"/>
                                          </p:val>
                                        </p:tav>
                                      </p:tavLst>
                                    </p:anim>
                                    <p:anim calcmode="lin" valueType="num">
                                      <p:cBhvr>
                                        <p:cTn id="15" dur="3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lack-cat12"/>
          <p:cNvPicPr>
            <a:picLocks noChangeAspect="1" noChangeArrowheads="1"/>
          </p:cNvPicPr>
          <p:nvPr/>
        </p:nvPicPr>
        <p:blipFill>
          <a:blip r:embed="rId2" cstate="print"/>
          <a:srcRect/>
          <a:stretch>
            <a:fillRect/>
          </a:stretch>
        </p:blipFill>
        <p:spPr bwMode="auto">
          <a:xfrm>
            <a:off x="323528" y="260648"/>
            <a:ext cx="3409950" cy="4248151"/>
          </a:xfrm>
          <a:prstGeom prst="rect">
            <a:avLst/>
          </a:prstGeom>
          <a:noFill/>
        </p:spPr>
      </p:pic>
      <p:sp>
        <p:nvSpPr>
          <p:cNvPr id="3" name="2 - TextBox"/>
          <p:cNvSpPr txBox="1"/>
          <p:nvPr/>
        </p:nvSpPr>
        <p:spPr>
          <a:xfrm>
            <a:off x="3995936" y="404664"/>
            <a:ext cx="4824536" cy="369332"/>
          </a:xfrm>
          <a:prstGeom prst="rect">
            <a:avLst/>
          </a:prstGeom>
          <a:noFill/>
        </p:spPr>
        <p:txBody>
          <a:bodyPr wrap="square" rtlCol="0">
            <a:spAutoFit/>
          </a:bodyPr>
          <a:lstStyle/>
          <a:p>
            <a:r>
              <a:rPr lang="el-G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Ωραία! Τώρα η γάτα κυνηγάει την ουρά της!</a:t>
            </a:r>
            <a:endParaRPr lang="el-G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
        <p:nvSpPr>
          <p:cNvPr id="4" name="3 - TextBox"/>
          <p:cNvSpPr txBox="1"/>
          <p:nvPr/>
        </p:nvSpPr>
        <p:spPr>
          <a:xfrm>
            <a:off x="4067944" y="1340768"/>
            <a:ext cx="4104456" cy="2585323"/>
          </a:xfrm>
          <a:prstGeom prst="rect">
            <a:avLst/>
          </a:prstGeom>
          <a:noFill/>
        </p:spPr>
        <p:txBody>
          <a:bodyPr wrap="square" rtlCol="0">
            <a:spAutoFit/>
          </a:bodyPr>
          <a:lstStyle/>
          <a:p>
            <a:r>
              <a:rPr lang="el-GR" b="1" dirty="0">
                <a:solidFill>
                  <a:schemeClr val="bg1">
                    <a:lumMod val="95000"/>
                  </a:schemeClr>
                </a:solidFill>
                <a:effectLst>
                  <a:outerShdw blurRad="38100" dist="38100" dir="2700000" algn="tl">
                    <a:srgbClr val="000000">
                      <a:alpha val="43137"/>
                    </a:srgbClr>
                  </a:outerShdw>
                </a:effectLst>
              </a:rPr>
              <a:t>Πώς </a:t>
            </a:r>
            <a:r>
              <a:rPr lang="el-GR" b="1" dirty="0" smtClean="0">
                <a:solidFill>
                  <a:schemeClr val="bg1">
                    <a:lumMod val="95000"/>
                  </a:schemeClr>
                </a:solidFill>
                <a:effectLst>
                  <a:outerShdw blurRad="38100" dist="38100" dir="2700000" algn="tl">
                    <a:srgbClr val="000000">
                      <a:alpha val="43137"/>
                    </a:srgbClr>
                  </a:outerShdw>
                </a:effectLst>
              </a:rPr>
              <a:t>φτάσαμε </a:t>
            </a:r>
            <a:r>
              <a:rPr lang="el-GR" b="1" dirty="0">
                <a:solidFill>
                  <a:schemeClr val="bg1">
                    <a:lumMod val="95000"/>
                  </a:schemeClr>
                </a:solidFill>
                <a:effectLst>
                  <a:outerShdw blurRad="38100" dist="38100" dir="2700000" algn="tl">
                    <a:srgbClr val="000000">
                      <a:alpha val="43137"/>
                    </a:srgbClr>
                  </a:outerShdw>
                </a:effectLst>
              </a:rPr>
              <a:t>στα ίδια με τους ορθολογιστές και τους σκεπτικιστές περί εξωτερικής πραγματικότητας, ενώ είχαμε ξεκινήσει τόσο καλά; Μας την έσκασαν οι εμπειριστές!!!</a:t>
            </a:r>
          </a:p>
          <a:p>
            <a:endParaRPr lang="el-GR" b="1" dirty="0" smtClean="0">
              <a:solidFill>
                <a:schemeClr val="bg1">
                  <a:lumMod val="95000"/>
                </a:schemeClr>
              </a:solidFill>
              <a:effectLst>
                <a:outerShdw blurRad="38100" dist="38100" dir="2700000" algn="tl">
                  <a:srgbClr val="000000">
                    <a:alpha val="43137"/>
                  </a:srgbClr>
                </a:outerShdw>
              </a:effectLst>
            </a:endParaRPr>
          </a:p>
          <a:p>
            <a:r>
              <a:rPr lang="el-GR" b="1" dirty="0" smtClean="0">
                <a:solidFill>
                  <a:schemeClr val="bg1">
                    <a:lumMod val="95000"/>
                  </a:schemeClr>
                </a:solidFill>
                <a:effectLst>
                  <a:outerShdw blurRad="38100" dist="38100" dir="2700000" algn="tl">
                    <a:srgbClr val="000000">
                      <a:alpha val="43137"/>
                    </a:srgbClr>
                  </a:outerShdw>
                </a:effectLst>
              </a:rPr>
              <a:t>Τα </a:t>
            </a:r>
            <a:r>
              <a:rPr lang="el-GR" b="1" dirty="0">
                <a:solidFill>
                  <a:schemeClr val="bg1">
                    <a:lumMod val="95000"/>
                  </a:schemeClr>
                </a:solidFill>
                <a:effectLst>
                  <a:outerShdw blurRad="38100" dist="38100" dir="2700000" algn="tl">
                    <a:srgbClr val="000000">
                      <a:alpha val="43137"/>
                    </a:srgbClr>
                  </a:outerShdw>
                </a:effectLst>
              </a:rPr>
              <a:t>πράγματα όμως δεν είναι όπως φαίνονται </a:t>
            </a:r>
            <a:r>
              <a:rPr lang="el-GR" b="1" dirty="0" smtClean="0">
                <a:solidFill>
                  <a:schemeClr val="bg1">
                    <a:lumMod val="95000"/>
                  </a:schemeClr>
                </a:solidFill>
                <a:effectLst>
                  <a:outerShdw blurRad="38100" dist="38100" dir="2700000" algn="tl">
                    <a:srgbClr val="000000">
                      <a:alpha val="43137"/>
                    </a:srgbClr>
                  </a:outerShdw>
                </a:effectLst>
              </a:rPr>
              <a:t>!</a:t>
            </a:r>
            <a:endParaRPr lang="el-GR" b="1" dirty="0">
              <a:solidFill>
                <a:schemeClr val="bg1">
                  <a:lumMod val="95000"/>
                </a:schemeClr>
              </a:solidFill>
              <a:effectLst>
                <a:outerShdw blurRad="38100" dist="38100" dir="2700000" algn="tl">
                  <a:srgbClr val="000000">
                    <a:alpha val="43137"/>
                  </a:srgbClr>
                </a:outerShdw>
              </a:effectLst>
            </a:endParaRPr>
          </a:p>
          <a:p>
            <a:endParaRPr lang="el-G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55576" y="692696"/>
            <a:ext cx="7344816" cy="3693319"/>
          </a:xfrm>
          <a:prstGeom prst="rect">
            <a:avLst/>
          </a:prstGeom>
          <a:noFill/>
        </p:spPr>
        <p:txBody>
          <a:bodyPr wrap="square" rtlCol="0">
            <a:spAutoFit/>
          </a:bodyPr>
          <a:lstStyle/>
          <a:p>
            <a:r>
              <a:rPr lang="el-GR" b="1" dirty="0">
                <a:solidFill>
                  <a:schemeClr val="bg1">
                    <a:lumMod val="95000"/>
                  </a:schemeClr>
                </a:solidFill>
                <a:effectLst>
                  <a:outerShdw blurRad="38100" dist="38100" dir="2700000" algn="tl">
                    <a:srgbClr val="000000">
                      <a:alpha val="43137"/>
                    </a:srgbClr>
                  </a:outerShdw>
                </a:effectLst>
              </a:rPr>
              <a:t>Οι εμπειριστές δεν αρνούνται ότι υπάρχει εξωτερική πραγματικότητα -στο κάτω </a:t>
            </a:r>
            <a:r>
              <a:rPr lang="el-GR" b="1" dirty="0" err="1">
                <a:solidFill>
                  <a:schemeClr val="bg1">
                    <a:lumMod val="95000"/>
                  </a:schemeClr>
                </a:solidFill>
                <a:effectLst>
                  <a:outerShdw blurRad="38100" dist="38100" dir="2700000" algn="tl">
                    <a:srgbClr val="000000">
                      <a:alpha val="43137"/>
                    </a:srgbClr>
                  </a:outerShdw>
                </a:effectLst>
              </a:rPr>
              <a:t>κάτω</a:t>
            </a:r>
            <a:r>
              <a:rPr lang="el-GR" b="1" dirty="0">
                <a:solidFill>
                  <a:schemeClr val="bg1">
                    <a:lumMod val="95000"/>
                  </a:schemeClr>
                </a:solidFill>
                <a:effectLst>
                  <a:outerShdw blurRad="38100" dist="38100" dir="2700000" algn="tl">
                    <a:srgbClr val="000000">
                      <a:alpha val="43137"/>
                    </a:srgbClr>
                  </a:outerShdw>
                </a:effectLst>
              </a:rPr>
              <a:t> από κάπου παίρνουν μηνύματα οι αισθήσεις μας, αλλιώς δεν θα σχηματίζονταν οι ιδέες στο μυαλό μας.</a:t>
            </a:r>
          </a:p>
          <a:p>
            <a:r>
              <a:rPr lang="el-G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Απλώς ισχυρίζονται πως δεν </a:t>
            </a:r>
            <a:r>
              <a:rPr lang="el-G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ξέρουμε </a:t>
            </a:r>
            <a:r>
              <a:rPr lang="el-G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πώς ΠΡΑΓΜΑΤΙΚΑ είναι </a:t>
            </a:r>
            <a:r>
              <a:rPr lang="el-G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η </a:t>
            </a:r>
            <a:r>
              <a:rPr lang="el-GR"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πραγματικότητα</a:t>
            </a:r>
            <a:r>
              <a:rPr lang="el-GR" b="1" spc="50" dirty="0" smtClean="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rPr>
              <a:t>!</a:t>
            </a:r>
          </a:p>
          <a:p>
            <a:endParaRPr lang="el-GR" b="1" dirty="0">
              <a:solidFill>
                <a:schemeClr val="bg1">
                  <a:lumMod val="95000"/>
                </a:schemeClr>
              </a:solidFill>
              <a:effectLst>
                <a:outerShdw blurRad="38100" dist="38100" dir="2700000" algn="tl">
                  <a:srgbClr val="000000">
                    <a:alpha val="43137"/>
                  </a:srgbClr>
                </a:outerShdw>
              </a:effectLst>
            </a:endParaRPr>
          </a:p>
          <a:p>
            <a:endParaRPr lang="el-GR" b="1" dirty="0" smtClean="0">
              <a:solidFill>
                <a:schemeClr val="bg1">
                  <a:lumMod val="95000"/>
                </a:schemeClr>
              </a:solidFill>
              <a:effectLst>
                <a:outerShdw blurRad="38100" dist="38100" dir="2700000" algn="tl">
                  <a:srgbClr val="000000">
                    <a:alpha val="43137"/>
                  </a:srgbClr>
                </a:outerShdw>
              </a:effectLst>
            </a:endParaRPr>
          </a:p>
          <a:p>
            <a:r>
              <a:rPr lang="el-GR" b="1" dirty="0" smtClean="0">
                <a:solidFill>
                  <a:schemeClr val="bg1">
                    <a:lumMod val="95000"/>
                  </a:schemeClr>
                </a:solidFill>
                <a:effectLst>
                  <a:outerShdw blurRad="38100" dist="38100" dir="2700000" algn="tl">
                    <a:srgbClr val="000000">
                      <a:alpha val="43137"/>
                    </a:srgbClr>
                  </a:outerShdw>
                </a:effectLst>
              </a:rPr>
              <a:t>(</a:t>
            </a:r>
            <a:r>
              <a:rPr lang="el-GR" b="1" dirty="0">
                <a:solidFill>
                  <a:schemeClr val="bg1">
                    <a:lumMod val="95000"/>
                  </a:schemeClr>
                </a:solidFill>
                <a:effectLst>
                  <a:outerShdw blurRad="38100" dist="38100" dir="2700000" algn="tl">
                    <a:srgbClr val="000000">
                      <a:alpha val="43137"/>
                    </a:srgbClr>
                  </a:outerShdw>
                </a:effectLst>
              </a:rPr>
              <a:t>Θυμηθείτε πως ο καθένας από εμάς αντιλαμβάνεται αλλιώς κάποια πράγματα, π.χ. ένα άρωμα σε έναν φαίνεται ελαφρύ και ευχάριστο και σε έναν άλλο βαρύ και απαίσιο. Ποιο πραγματικά είναι το άρωμα; Και οι δύο άνθρωποι έχουν από μια ΙΔΕΑ του αρώματος στο κεφάλι τους, ποια όμως είναι η πραγματική φύση του αρώματος αυτού;)</a:t>
            </a:r>
          </a:p>
          <a:p>
            <a:endParaRPr lang="el-GR"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 Οδοντωτό δεξιό βέλος"/>
          <p:cNvSpPr/>
          <p:nvPr/>
        </p:nvSpPr>
        <p:spPr>
          <a:xfrm>
            <a:off x="5076056" y="3284984"/>
            <a:ext cx="1872208" cy="792088"/>
          </a:xfrm>
          <a:prstGeom prst="notchedRightArrow">
            <a:avLst/>
          </a:prstGeom>
          <a:solidFill>
            <a:schemeClr val="accent4">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25602" name="Picture 2" descr="http://sqapo.com/berkeley.jpg"/>
          <p:cNvPicPr>
            <a:picLocks noChangeAspect="1" noChangeArrowheads="1"/>
          </p:cNvPicPr>
          <p:nvPr/>
        </p:nvPicPr>
        <p:blipFill>
          <a:blip r:embed="rId2" cstate="print"/>
          <a:srcRect/>
          <a:stretch>
            <a:fillRect/>
          </a:stretch>
        </p:blipFill>
        <p:spPr bwMode="auto">
          <a:xfrm>
            <a:off x="971600" y="2060848"/>
            <a:ext cx="3143250" cy="2457451"/>
          </a:xfrm>
          <a:prstGeom prst="rect">
            <a:avLst/>
          </a:prstGeom>
          <a:noFill/>
        </p:spPr>
      </p:pic>
      <p:sp>
        <p:nvSpPr>
          <p:cNvPr id="4" name="3 - Ελλειψοειδής επεξήγηση"/>
          <p:cNvSpPr/>
          <p:nvPr/>
        </p:nvSpPr>
        <p:spPr>
          <a:xfrm>
            <a:off x="1187624" y="188640"/>
            <a:ext cx="3672408" cy="2088232"/>
          </a:xfrm>
          <a:prstGeom prst="wedgeEllipseCallout">
            <a:avLst/>
          </a:prstGeom>
          <a:effectLst>
            <a:innerShdw blurRad="63500" dist="508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ctr"/>
          <a:lstStyle/>
          <a:p>
            <a:r>
              <a:rPr lang="el-GR" b="1" dirty="0" smtClean="0">
                <a:solidFill>
                  <a:schemeClr val="bg1">
                    <a:lumMod val="95000"/>
                  </a:schemeClr>
                </a:solidFill>
                <a:effectLst>
                  <a:outerShdw blurRad="38100" dist="38100" dir="2700000" algn="tl">
                    <a:srgbClr val="000000">
                      <a:alpha val="43137"/>
                    </a:srgbClr>
                  </a:outerShdw>
                </a:effectLst>
              </a:rPr>
              <a:t>Και ερωτώ: Ένα δέντρο που πέφτει σ’ ένα δάσος κάνει θόρυβο, αν δεν είναι εκεί κάποιος για να το ακούσει; </a:t>
            </a:r>
            <a:endParaRPr lang="el-GR" b="1" dirty="0">
              <a:solidFill>
                <a:schemeClr val="bg1">
                  <a:lumMod val="95000"/>
                </a:schemeClr>
              </a:solidFill>
              <a:effectLst>
                <a:outerShdw blurRad="38100" dist="38100" dir="2700000" algn="tl">
                  <a:srgbClr val="000000">
                    <a:alpha val="43137"/>
                  </a:srgbClr>
                </a:outerShdw>
              </a:effectLst>
            </a:endParaRPr>
          </a:p>
        </p:txBody>
      </p:sp>
      <p:sp>
        <p:nvSpPr>
          <p:cNvPr id="5" name="4 - TextBox"/>
          <p:cNvSpPr txBox="1"/>
          <p:nvPr/>
        </p:nvSpPr>
        <p:spPr>
          <a:xfrm>
            <a:off x="5292080" y="3501008"/>
            <a:ext cx="2880320" cy="369332"/>
          </a:xfrm>
          <a:prstGeom prst="rect">
            <a:avLst/>
          </a:prstGeom>
          <a:noFill/>
        </p:spPr>
        <p:txBody>
          <a:bodyPr wrap="square" rtlCol="0">
            <a:spAutoFit/>
          </a:bodyPr>
          <a:lstStyle/>
          <a:p>
            <a:r>
              <a:rPr lang="el-GR" b="1" dirty="0" smtClean="0">
                <a:solidFill>
                  <a:schemeClr val="bg1">
                    <a:lumMod val="95000"/>
                  </a:schemeClr>
                </a:solidFill>
                <a:effectLst>
                  <a:outerShdw blurRad="38100" dist="38100" dir="2700000" algn="tl">
                    <a:srgbClr val="000000">
                      <a:alpha val="43137"/>
                    </a:srgbClr>
                  </a:outerShdw>
                </a:effectLst>
              </a:rPr>
              <a:t>ΣΥΝΕΧΙΖΕΤΑΙ …</a:t>
            </a:r>
            <a:endParaRPr lang="el-GR" b="1" dirty="0">
              <a:solidFill>
                <a:schemeClr val="bg1">
                  <a:lumMod val="9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qapo.com/berkeley.jpg"/>
          <p:cNvPicPr>
            <a:picLocks noChangeAspect="1" noChangeArrowheads="1"/>
          </p:cNvPicPr>
          <p:nvPr/>
        </p:nvPicPr>
        <p:blipFill>
          <a:blip r:embed="rId4" cstate="print"/>
          <a:srcRect r="47310"/>
          <a:stretch>
            <a:fillRect/>
          </a:stretch>
        </p:blipFill>
        <p:spPr bwMode="auto">
          <a:xfrm>
            <a:off x="539552" y="1700808"/>
            <a:ext cx="2649886" cy="3931920"/>
          </a:xfrm>
          <a:prstGeom prst="rect">
            <a:avLst/>
          </a:prstGeom>
          <a:noFill/>
        </p:spPr>
      </p:pic>
      <p:sp>
        <p:nvSpPr>
          <p:cNvPr id="7" name="6 - TextBox"/>
          <p:cNvSpPr txBox="1"/>
          <p:nvPr/>
        </p:nvSpPr>
        <p:spPr>
          <a:xfrm>
            <a:off x="539552" y="5013176"/>
            <a:ext cx="2736304" cy="1231106"/>
          </a:xfrm>
          <a:prstGeom prst="rect">
            <a:avLst/>
          </a:prstGeom>
          <a:noFill/>
        </p:spPr>
        <p:txBody>
          <a:bodyPr wrap="square" rtlCol="0">
            <a:spAutoFit/>
          </a:bodyPr>
          <a:lstStyle/>
          <a:p>
            <a:r>
              <a:rPr lang="el-GR" sz="1400" b="1" dirty="0" smtClean="0">
                <a:solidFill>
                  <a:schemeClr val="bg1"/>
                </a:solidFill>
                <a:effectLst>
                  <a:outerShdw blurRad="38100" dist="38100" dir="2700000" algn="tl">
                    <a:srgbClr val="000000">
                      <a:alpha val="43137"/>
                    </a:srgbClr>
                  </a:outerShdw>
                </a:effectLst>
              </a:rPr>
              <a:t>Ο </a:t>
            </a:r>
            <a:r>
              <a:rPr lang="en-US" sz="1400" b="1" dirty="0" smtClean="0">
                <a:solidFill>
                  <a:schemeClr val="bg1"/>
                </a:solidFill>
                <a:effectLst>
                  <a:outerShdw blurRad="38100" dist="38100" dir="2700000" algn="tl">
                    <a:srgbClr val="000000">
                      <a:alpha val="43137"/>
                    </a:srgbClr>
                  </a:outerShdw>
                </a:effectLst>
              </a:rPr>
              <a:t>George Berkeley </a:t>
            </a:r>
            <a:r>
              <a:rPr lang="el-GR" sz="1400" b="1" dirty="0" smtClean="0">
                <a:solidFill>
                  <a:schemeClr val="bg1"/>
                </a:solidFill>
                <a:effectLst>
                  <a:outerShdw blurRad="38100" dist="38100" dir="2700000" algn="tl">
                    <a:srgbClr val="000000">
                      <a:alpha val="43137"/>
                    </a:srgbClr>
                  </a:outerShdw>
                </a:effectLst>
              </a:rPr>
              <a:t>(Τζορτζ Μπέρκλεϋ) (1685-1753) ήταν Ιρλανδός φιλόσοφος και Αγγλικανός επίσκοπος του </a:t>
            </a:r>
            <a:r>
              <a:rPr lang="el-GR" sz="1400" b="1" dirty="0" err="1" smtClean="0">
                <a:solidFill>
                  <a:schemeClr val="bg1"/>
                </a:solidFill>
                <a:effectLst>
                  <a:outerShdw blurRad="38100" dist="38100" dir="2700000" algn="tl">
                    <a:srgbClr val="000000">
                      <a:alpha val="43137"/>
                    </a:srgbClr>
                  </a:outerShdw>
                </a:effectLst>
              </a:rPr>
              <a:t>Κλόιν</a:t>
            </a:r>
            <a:endParaRPr lang="el-GR" sz="1400" b="1" dirty="0" smtClean="0">
              <a:solidFill>
                <a:schemeClr val="bg1"/>
              </a:solidFill>
              <a:effectLst>
                <a:outerShdw blurRad="38100" dist="38100" dir="2700000" algn="tl">
                  <a:srgbClr val="000000">
                    <a:alpha val="43137"/>
                  </a:srgbClr>
                </a:outerShdw>
              </a:effectLst>
            </a:endParaRPr>
          </a:p>
          <a:p>
            <a:endParaRPr lang="el-GR" dirty="0"/>
          </a:p>
        </p:txBody>
      </p:sp>
      <p:sp>
        <p:nvSpPr>
          <p:cNvPr id="9" name="8 - Ελλειψοειδής επεξήγηση"/>
          <p:cNvSpPr/>
          <p:nvPr/>
        </p:nvSpPr>
        <p:spPr>
          <a:xfrm>
            <a:off x="1547664" y="188640"/>
            <a:ext cx="3672408" cy="2088232"/>
          </a:xfrm>
          <a:prstGeom prst="wedgeEllipseCallout">
            <a:avLst/>
          </a:prstGeom>
          <a:effectLst>
            <a:innerShdw blurRad="63500" dist="508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ctr"/>
          <a:lstStyle/>
          <a:p>
            <a:r>
              <a:rPr lang="el-GR" b="1" dirty="0" smtClean="0">
                <a:solidFill>
                  <a:schemeClr val="bg1">
                    <a:lumMod val="95000"/>
                  </a:schemeClr>
                </a:solidFill>
                <a:effectLst>
                  <a:outerShdw blurRad="38100" dist="38100" dir="2700000" algn="tl">
                    <a:srgbClr val="000000">
                      <a:alpha val="43137"/>
                    </a:srgbClr>
                  </a:outerShdw>
                </a:effectLst>
              </a:rPr>
              <a:t>Και ερωτώ: Ένα δέντρο που πέφτει σ’ ένα δάσος κάνει θόρυβο, αν δεν είναι εκεί κάποιος για να το ακούσει; ΟΥΧΙ!</a:t>
            </a:r>
            <a:endParaRPr lang="el-GR" b="1" dirty="0">
              <a:solidFill>
                <a:schemeClr val="bg1">
                  <a:lumMod val="95000"/>
                </a:schemeClr>
              </a:solidFill>
              <a:effectLst>
                <a:outerShdw blurRad="38100" dist="38100" dir="2700000" algn="tl">
                  <a:srgbClr val="000000">
                    <a:alpha val="43137"/>
                  </a:srgbClr>
                </a:outerShdw>
              </a:effectLst>
            </a:endParaRPr>
          </a:p>
        </p:txBody>
      </p:sp>
      <p:sp>
        <p:nvSpPr>
          <p:cNvPr id="10" name="9 - TextBox"/>
          <p:cNvSpPr txBox="1"/>
          <p:nvPr/>
        </p:nvSpPr>
        <p:spPr>
          <a:xfrm>
            <a:off x="5652120" y="836712"/>
            <a:ext cx="3024336" cy="2031325"/>
          </a:xfrm>
          <a:prstGeom prst="rect">
            <a:avLst/>
          </a:prstGeom>
          <a:noFill/>
        </p:spPr>
        <p:txBody>
          <a:bodyPr wrap="square" rtlCol="0">
            <a:spAutoFit/>
          </a:bodyPr>
          <a:lstStyle/>
          <a:p>
            <a:r>
              <a:rPr lang="el-GR" dirty="0" smtClean="0">
                <a:solidFill>
                  <a:schemeClr val="bg1"/>
                </a:solidFill>
              </a:rPr>
              <a:t>Η απάντηση του </a:t>
            </a:r>
            <a:r>
              <a:rPr lang="en-US" dirty="0" smtClean="0">
                <a:solidFill>
                  <a:schemeClr val="bg1"/>
                </a:solidFill>
              </a:rPr>
              <a:t>Berkeley </a:t>
            </a:r>
            <a:r>
              <a:rPr lang="el-GR" dirty="0" smtClean="0">
                <a:solidFill>
                  <a:schemeClr val="bg1"/>
                </a:solidFill>
              </a:rPr>
              <a:t>έχει να κάνει με εκείνο το προβληματάκι που λέγαμε και στον Λοκ (έχουμε πρόσβαση μόνο στις ΙΔΕΕΣ όχι στα ΠΡΑΓΜΑΤΑ (τη Γάτα ...)</a:t>
            </a:r>
          </a:p>
          <a:p>
            <a:endParaRPr lang="el-GR" dirty="0"/>
          </a:p>
        </p:txBody>
      </p:sp>
      <p:grpSp>
        <p:nvGrpSpPr>
          <p:cNvPr id="13" name="12 - Ομάδα"/>
          <p:cNvGrpSpPr/>
          <p:nvPr/>
        </p:nvGrpSpPr>
        <p:grpSpPr>
          <a:xfrm>
            <a:off x="4067944" y="2708920"/>
            <a:ext cx="4896544" cy="3578804"/>
            <a:chOff x="4067944" y="2708920"/>
            <a:chExt cx="4896544" cy="3578804"/>
          </a:xfrm>
        </p:grpSpPr>
        <p:pic>
          <p:nvPicPr>
            <p:cNvPr id="2052" name="Picture 4" descr="https://i.ytimg.com/vi/7kSkhG8M1q8/hqdefault.jpg"/>
            <p:cNvPicPr>
              <a:picLocks noChangeAspect="1" noChangeArrowheads="1"/>
            </p:cNvPicPr>
            <p:nvPr/>
          </p:nvPicPr>
          <p:blipFill>
            <a:blip r:embed="rId5" cstate="print"/>
            <a:srcRect l="3150" t="6300" r="8651" b="5501"/>
            <a:stretch>
              <a:fillRect/>
            </a:stretch>
          </p:blipFill>
          <p:spPr bwMode="auto">
            <a:xfrm>
              <a:off x="4067944" y="3717032"/>
              <a:ext cx="3427589" cy="2570692"/>
            </a:xfrm>
            <a:prstGeom prst="rect">
              <a:avLst/>
            </a:prstGeom>
            <a:noFill/>
          </p:spPr>
        </p:pic>
        <p:sp>
          <p:nvSpPr>
            <p:cNvPr id="12" name="11 - Επεξήγηση με σύννεφο"/>
            <p:cNvSpPr/>
            <p:nvPr/>
          </p:nvSpPr>
          <p:spPr>
            <a:xfrm>
              <a:off x="6588224" y="2708920"/>
              <a:ext cx="2376264" cy="1656184"/>
            </a:xfrm>
            <a:prstGeom prst="cloud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1600" b="1" dirty="0" smtClean="0">
                  <a:effectLst>
                    <a:outerShdw blurRad="38100" dist="38100" dir="2700000" algn="tl">
                      <a:srgbClr val="000000">
                        <a:alpha val="43137"/>
                      </a:srgbClr>
                    </a:outerShdw>
                  </a:effectLst>
                </a:rPr>
                <a:t>Τα ‘παιξε ο Αιδεσιμότατος;</a:t>
              </a:r>
              <a:endParaRPr lang="el-GR" sz="1600" b="1" dirty="0">
                <a:effectLst>
                  <a:outerShdw blurRad="38100" dist="38100" dir="2700000" algn="tl">
                    <a:srgbClr val="000000">
                      <a:alpha val="43137"/>
                    </a:srgbClr>
                  </a:outerShdw>
                </a:effectLst>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3"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1+#ppt_w/2"/>
                                          </p:val>
                                        </p:tav>
                                        <p:tav tm="100000">
                                          <p:val>
                                            <p:strVal val="#ppt_x"/>
                                          </p:val>
                                        </p:tav>
                                      </p:tavLst>
                                    </p:anim>
                                    <p:anim calcmode="lin" valueType="num">
                                      <p:cBhvr additive="base">
                                        <p:cTn id="8" dur="3000" fill="hold"/>
                                        <p:tgtEl>
                                          <p:spTgt spid="9"/>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explode.wav"/>
                                        </p:tgtEl>
                                      </p:cMediaNode>
                                    </p:audio>
                                  </p:subTnLst>
                                </p:cTn>
                              </p:par>
                            </p:childTnLst>
                          </p:cTn>
                        </p:par>
                        <p:par>
                          <p:cTn id="9" fill="hold">
                            <p:stCondLst>
                              <p:cond delay="3000"/>
                            </p:stCondLst>
                            <p:childTnLst>
                              <p:par>
                                <p:cTn id="10" presetID="47" presetClass="entr" presetSubtype="0"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2000"/>
                                        <p:tgtEl>
                                          <p:spTgt spid="10"/>
                                        </p:tgtEl>
                                      </p:cBhvr>
                                    </p:animEffect>
                                    <p:anim calcmode="lin" valueType="num">
                                      <p:cBhvr>
                                        <p:cTn id="13" dur="2000" fill="hold"/>
                                        <p:tgtEl>
                                          <p:spTgt spid="10"/>
                                        </p:tgtEl>
                                        <p:attrNameLst>
                                          <p:attrName>ppt_x</p:attrName>
                                        </p:attrNameLst>
                                      </p:cBhvr>
                                      <p:tavLst>
                                        <p:tav tm="0">
                                          <p:val>
                                            <p:strVal val="#ppt_x"/>
                                          </p:val>
                                        </p:tav>
                                        <p:tav tm="100000">
                                          <p:val>
                                            <p:strVal val="#ppt_x"/>
                                          </p:val>
                                        </p:tav>
                                      </p:tavLst>
                                    </p:anim>
                                    <p:anim calcmode="lin" valueType="num">
                                      <p:cBhvr>
                                        <p:cTn id="14" dur="2000" fill="hold"/>
                                        <p:tgtEl>
                                          <p:spTgt spid="10"/>
                                        </p:tgtEl>
                                        <p:attrNameLst>
                                          <p:attrName>ppt_y</p:attrName>
                                        </p:attrNameLst>
                                      </p:cBhvr>
                                      <p:tavLst>
                                        <p:tav tm="0">
                                          <p:val>
                                            <p:strVal val="#ppt_y-.1"/>
                                          </p:val>
                                        </p:tav>
                                        <p:tav tm="100000">
                                          <p:val>
                                            <p:strVal val="#ppt_y"/>
                                          </p:val>
                                        </p:tav>
                                      </p:tavLst>
                                    </p:anim>
                                  </p:childTnLst>
                                </p:cTn>
                              </p:par>
                            </p:childTnLst>
                          </p:cTn>
                        </p:par>
                        <p:par>
                          <p:cTn id="15" fill="hold">
                            <p:stCondLst>
                              <p:cond delay="5000"/>
                            </p:stCondLst>
                            <p:childTnLst>
                              <p:par>
                                <p:cTn id="16" presetID="35" presetClass="entr" presetSubtype="0" fill="hold" nodeType="afterEffect">
                                  <p:stCondLst>
                                    <p:cond delay="500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2000"/>
                                        <p:tgtEl>
                                          <p:spTgt spid="13"/>
                                        </p:tgtEl>
                                      </p:cBhvr>
                                    </p:animEffect>
                                    <p:anim calcmode="lin" valueType="num">
                                      <p:cBhvr>
                                        <p:cTn id="19" dur="2000" fill="hold"/>
                                        <p:tgtEl>
                                          <p:spTgt spid="13"/>
                                        </p:tgtEl>
                                        <p:attrNameLst>
                                          <p:attrName>style.rotation</p:attrName>
                                        </p:attrNameLst>
                                      </p:cBhvr>
                                      <p:tavLst>
                                        <p:tav tm="0">
                                          <p:val>
                                            <p:fltVal val="720"/>
                                          </p:val>
                                        </p:tav>
                                        <p:tav tm="100000">
                                          <p:val>
                                            <p:fltVal val="0"/>
                                          </p:val>
                                        </p:tav>
                                      </p:tavLst>
                                    </p:anim>
                                    <p:anim calcmode="lin" valueType="num">
                                      <p:cBhvr>
                                        <p:cTn id="20" dur="2000" fill="hold"/>
                                        <p:tgtEl>
                                          <p:spTgt spid="13"/>
                                        </p:tgtEl>
                                        <p:attrNameLst>
                                          <p:attrName>ppt_h</p:attrName>
                                        </p:attrNameLst>
                                      </p:cBhvr>
                                      <p:tavLst>
                                        <p:tav tm="0">
                                          <p:val>
                                            <p:fltVal val="0"/>
                                          </p:val>
                                        </p:tav>
                                        <p:tav tm="100000">
                                          <p:val>
                                            <p:strVal val="#ppt_h"/>
                                          </p:val>
                                        </p:tav>
                                      </p:tavLst>
                                    </p:anim>
                                    <p:anim calcmode="lin" valueType="num">
                                      <p:cBhvr>
                                        <p:cTn id="21" dur="2000" fill="hold"/>
                                        <p:tgtEl>
                                          <p:spTgt spid="13"/>
                                        </p:tgtEl>
                                        <p:attrNameLst>
                                          <p:attrName>ppt_w</p:attrName>
                                        </p:attrNameLst>
                                      </p:cBhvr>
                                      <p:tavLst>
                                        <p:tav tm="0">
                                          <p:val>
                                            <p:fltVal val="0"/>
                                          </p:val>
                                        </p:tav>
                                        <p:tav tm="100000">
                                          <p:val>
                                            <p:strVal val="#ppt_w"/>
                                          </p:val>
                                        </p:tav>
                                      </p:tavLst>
                                    </p:anim>
                                  </p:childTnLst>
                                  <p:subTnLst>
                                    <p:audio>
                                      <p:cMediaNode vol="100000">
                                        <p:cTn display="0" masterRel="sameClick">
                                          <p:stCondLst>
                                            <p:cond evt="begin" delay="0">
                                              <p:tn val="16"/>
                                            </p:cond>
                                          </p:stCondLst>
                                          <p:endCondLst>
                                            <p:cond evt="onStopAudio" delay="0">
                                              <p:tgtEl>
                                                <p:sldTgt/>
                                              </p:tgtEl>
                                            </p:cond>
                                          </p:endCondLst>
                                        </p:cTn>
                                        <p:tgtEl>
                                          <p:sndTgt r:embed="rId3" name="voltag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1520" y="332656"/>
            <a:ext cx="4680520" cy="2031325"/>
          </a:xfrm>
          <a:prstGeom prst="rect">
            <a:avLst/>
          </a:prstGeom>
          <a:noFill/>
        </p:spPr>
        <p:txBody>
          <a:bodyPr wrap="square" rtlCol="0">
            <a:spAutoFit/>
          </a:bodyPr>
          <a:lstStyle/>
          <a:p>
            <a:r>
              <a:rPr lang="el-GR" b="1" dirty="0" smtClean="0">
                <a:solidFill>
                  <a:schemeClr val="bg1"/>
                </a:solidFill>
                <a:effectLst>
                  <a:outerShdw blurRad="38100" dist="38100" dir="2700000" algn="tl">
                    <a:srgbClr val="000000">
                      <a:alpha val="43137"/>
                    </a:srgbClr>
                  </a:outerShdw>
                </a:effectLst>
              </a:rPr>
              <a:t>Από την άποψη της "κοινής λογικής" μοιάζει παράλογο να αρνείται κανείς την ύπαρξη του ΥΛΙΚΟΥ κόσμου, αλλά ο Μπέρκλεϋ επεσήμανε ότι αν το καλοεξετάσουμε είναι πιο λογικό να αρνηθείς την ύπαρξη της ΥΛΗΣ παρά να την επιβεβαιώσεις.</a:t>
            </a:r>
          </a:p>
          <a:p>
            <a:endParaRPr lang="el-GR" dirty="0"/>
          </a:p>
        </p:txBody>
      </p:sp>
      <p:pic>
        <p:nvPicPr>
          <p:cNvPr id="31746" name="Picture 2" descr="http://www.theimaginativeconservative.org/wp-content/uploads/2015/08/Samuel_Johnson.jpg"/>
          <p:cNvPicPr>
            <a:picLocks noChangeAspect="1" noChangeArrowheads="1"/>
          </p:cNvPicPr>
          <p:nvPr/>
        </p:nvPicPr>
        <p:blipFill>
          <a:blip r:embed="rId2" cstate="print"/>
          <a:srcRect/>
          <a:stretch>
            <a:fillRect/>
          </a:stretch>
        </p:blipFill>
        <p:spPr bwMode="auto">
          <a:xfrm>
            <a:off x="2339752" y="1988840"/>
            <a:ext cx="6267450" cy="3524251"/>
          </a:xfrm>
          <a:prstGeom prst="rect">
            <a:avLst/>
          </a:prstGeom>
          <a:ln>
            <a:noFill/>
          </a:ln>
          <a:effectLst>
            <a:outerShdw blurRad="292100" dist="139700" dir="2700000" algn="tl" rotWithShape="0">
              <a:srgbClr val="333333">
                <a:alpha val="65000"/>
              </a:srgbClr>
            </a:outerShdw>
          </a:effectLst>
        </p:spPr>
      </p:pic>
      <p:sp>
        <p:nvSpPr>
          <p:cNvPr id="4" name="3 - TextBox"/>
          <p:cNvSpPr txBox="1"/>
          <p:nvPr/>
        </p:nvSpPr>
        <p:spPr>
          <a:xfrm>
            <a:off x="611560" y="5517232"/>
            <a:ext cx="6336704" cy="923330"/>
          </a:xfrm>
          <a:prstGeom prst="rect">
            <a:avLst/>
          </a:prstGeom>
          <a:noFill/>
        </p:spPr>
        <p:txBody>
          <a:bodyPr wrap="square" rtlCol="0">
            <a:spAutoFit/>
          </a:bodyPr>
          <a:lstStyle/>
          <a:p>
            <a:r>
              <a:rPr lang="el-GR" dirty="0" smtClean="0">
                <a:solidFill>
                  <a:schemeClr val="bg1"/>
                </a:solidFill>
              </a:rPr>
              <a:t>Σάμιουελ </a:t>
            </a:r>
            <a:r>
              <a:rPr lang="el-GR" dirty="0" err="1" smtClean="0">
                <a:solidFill>
                  <a:schemeClr val="bg1"/>
                </a:solidFill>
              </a:rPr>
              <a:t>Τζόνσον</a:t>
            </a:r>
            <a:r>
              <a:rPr lang="el-GR" dirty="0" smtClean="0">
                <a:solidFill>
                  <a:schemeClr val="bg1"/>
                </a:solidFill>
              </a:rPr>
              <a:t>: Όταν άκουσε τη θεωρία του Μπέρκλεϋ, κλώτσησε μια μεγάλη πέτρα στο δρόμο και είπε: «Εγώ το διαψεύδω έτσι».</a:t>
            </a:r>
            <a:endParaRPr lang="el-GR" dirty="0">
              <a:solidFill>
                <a:schemeClr val="bg1"/>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qapo.com/berkeley.jpg"/>
          <p:cNvPicPr>
            <a:picLocks noChangeAspect="1" noChangeArrowheads="1"/>
          </p:cNvPicPr>
          <p:nvPr/>
        </p:nvPicPr>
        <p:blipFill>
          <a:blip r:embed="rId3" cstate="print"/>
          <a:srcRect r="49601"/>
          <a:stretch>
            <a:fillRect/>
          </a:stretch>
        </p:blipFill>
        <p:spPr bwMode="auto">
          <a:xfrm>
            <a:off x="467544" y="1772816"/>
            <a:ext cx="1584176" cy="2457451"/>
          </a:xfrm>
          <a:prstGeom prst="rect">
            <a:avLst/>
          </a:prstGeom>
          <a:noFill/>
        </p:spPr>
      </p:pic>
      <p:graphicFrame>
        <p:nvGraphicFramePr>
          <p:cNvPr id="5" name="4 - Διάγραμμα"/>
          <p:cNvGraphicFramePr/>
          <p:nvPr/>
        </p:nvGraphicFramePr>
        <p:xfrm>
          <a:off x="2699792" y="2060848"/>
          <a:ext cx="6096000" cy="44068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5 - Ελλειψοειδής επεξήγηση"/>
          <p:cNvSpPr/>
          <p:nvPr/>
        </p:nvSpPr>
        <p:spPr>
          <a:xfrm>
            <a:off x="1187624" y="188640"/>
            <a:ext cx="3672408" cy="2088232"/>
          </a:xfrm>
          <a:prstGeom prst="wedgeEllipseCallout">
            <a:avLst/>
          </a:prstGeom>
          <a:effectLst>
            <a:innerShdw blurRad="63500" dist="508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t" anchorCtr="0">
            <a:normAutofit fontScale="85000" lnSpcReduction="20000"/>
          </a:bodyPr>
          <a:lstStyle/>
          <a:p>
            <a:r>
              <a:rPr lang="el-GR" sz="1600" b="1" dirty="0" smtClean="0">
                <a:effectLst>
                  <a:outerShdw blurRad="38100" dist="38100" dir="2700000" algn="tl">
                    <a:srgbClr val="000000">
                      <a:alpha val="43137"/>
                    </a:srgbClr>
                  </a:outerShdw>
                </a:effectLst>
              </a:rPr>
              <a:t>Η ιδέα ότι η ύλη υπάρχει χωρίς νοητικές ιδιότητες (χωρίς να την αντιλαμβάνεται ένας νους) είναι αυτοαναιρούμενη, γιατί δεν υπάρχει κανένας τρόπος να αντιληφθείς πώς θα ήταν μία ύπαρξη που δεν την αντιλαμβάνεται κανείς. </a:t>
            </a:r>
            <a:endParaRPr lang="el-GR" sz="1600" b="1" dirty="0">
              <a:effectLst>
                <a:outerShdw blurRad="38100" dist="38100" dir="2700000" algn="tl">
                  <a:srgbClr val="000000">
                    <a:alpha val="43137"/>
                  </a:srgbClr>
                </a:outerShdw>
              </a:effectLst>
            </a:endParaRPr>
          </a:p>
        </p:txBody>
      </p:sp>
      <p:sp>
        <p:nvSpPr>
          <p:cNvPr id="7" name="6 - Ταινία προς τα επάνω"/>
          <p:cNvSpPr/>
          <p:nvPr/>
        </p:nvSpPr>
        <p:spPr>
          <a:xfrm rot="2106719">
            <a:off x="6179585" y="337039"/>
            <a:ext cx="3384376" cy="1152128"/>
          </a:xfrm>
          <a:prstGeom prst="ribbon2">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t" anchorCtr="0">
            <a:normAutofit/>
          </a:bodyPr>
          <a:lstStyle/>
          <a:p>
            <a:pPr algn="ctr"/>
            <a:r>
              <a:rPr lang="el-GR" sz="1600" b="1" dirty="0" smtClean="0">
                <a:effectLst>
                  <a:outerShdw blurRad="38100" dist="38100" dir="2700000" algn="tl">
                    <a:srgbClr val="000000">
                      <a:alpha val="43137"/>
                    </a:srgbClr>
                  </a:outerShdw>
                </a:effectLst>
              </a:rPr>
              <a:t>ΙΔΕΑΛΙΣΜΟΣ</a:t>
            </a:r>
          </a:p>
          <a:p>
            <a:pPr algn="ctr"/>
            <a:r>
              <a:rPr lang="el-GR" sz="1600" b="1" dirty="0" smtClean="0">
                <a:effectLst>
                  <a:outerShdw blurRad="38100" dist="38100" dir="2700000" algn="tl">
                    <a:srgbClr val="000000">
                      <a:alpha val="43137"/>
                    </a:srgbClr>
                  </a:outerShdw>
                </a:effectLst>
              </a:rPr>
              <a:t>ή</a:t>
            </a:r>
          </a:p>
          <a:p>
            <a:pPr algn="ctr"/>
            <a:r>
              <a:rPr lang="el-GR" sz="1600" b="1" dirty="0" smtClean="0">
                <a:effectLst>
                  <a:outerShdw blurRad="38100" dist="38100" dir="2700000" algn="tl">
                    <a:srgbClr val="000000">
                      <a:alpha val="43137"/>
                    </a:srgbClr>
                  </a:outerShdw>
                </a:effectLst>
              </a:rPr>
              <a:t>ΑΫΛΟΚΡΑΤΙΑ</a:t>
            </a:r>
          </a:p>
          <a:p>
            <a:pPr algn="ctr"/>
            <a:endParaRPr lang="el-G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entr" presetSubtype="0" fill="hold" grpId="0" nodeType="afterEffect">
                                  <p:stCondLst>
                                    <p:cond delay="100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0"/>
                                        <p:tgtEl>
                                          <p:spTgt spid="7"/>
                                        </p:tgtEl>
                                      </p:cBhvr>
                                    </p:animEffect>
                                    <p:anim calcmode="lin" valueType="num">
                                      <p:cBhvr>
                                        <p:cTn id="8" dur="5000" fill="hold"/>
                                        <p:tgtEl>
                                          <p:spTgt spid="7"/>
                                        </p:tgtEl>
                                        <p:attrNameLst>
                                          <p:attrName>style.rotation</p:attrName>
                                        </p:attrNameLst>
                                      </p:cBhvr>
                                      <p:tavLst>
                                        <p:tav tm="0">
                                          <p:val>
                                            <p:fltVal val="720"/>
                                          </p:val>
                                        </p:tav>
                                        <p:tav tm="100000">
                                          <p:val>
                                            <p:fltVal val="0"/>
                                          </p:val>
                                        </p:tav>
                                      </p:tavLst>
                                    </p:anim>
                                    <p:anim calcmode="lin" valueType="num">
                                      <p:cBhvr>
                                        <p:cTn id="9" dur="5000" fill="hold"/>
                                        <p:tgtEl>
                                          <p:spTgt spid="7"/>
                                        </p:tgtEl>
                                        <p:attrNameLst>
                                          <p:attrName>ppt_h</p:attrName>
                                        </p:attrNameLst>
                                      </p:cBhvr>
                                      <p:tavLst>
                                        <p:tav tm="0">
                                          <p:val>
                                            <p:fltVal val="0"/>
                                          </p:val>
                                        </p:tav>
                                        <p:tav tm="100000">
                                          <p:val>
                                            <p:strVal val="#ppt_h"/>
                                          </p:val>
                                        </p:tav>
                                      </p:tavLst>
                                    </p:anim>
                                    <p:anim calcmode="lin" valueType="num">
                                      <p:cBhvr>
                                        <p:cTn id="10" dur="5000" fill="hold"/>
                                        <p:tgtEl>
                                          <p:spTgt spid="7"/>
                                        </p:tgtEl>
                                        <p:attrNameLst>
                                          <p:attrName>ppt_w</p:attrName>
                                        </p:attrNameLst>
                                      </p:cBhvr>
                                      <p:tavLst>
                                        <p:tav tm="0">
                                          <p:val>
                                            <p:fltVal val="0"/>
                                          </p:val>
                                        </p:tav>
                                        <p:tav tm="100000">
                                          <p:val>
                                            <p:strVal val="#ppt_w"/>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drumroll.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qapo.com/berkeley.jpg"/>
          <p:cNvPicPr>
            <a:picLocks noChangeAspect="1" noChangeArrowheads="1"/>
          </p:cNvPicPr>
          <p:nvPr/>
        </p:nvPicPr>
        <p:blipFill>
          <a:blip r:embed="rId2" cstate="print"/>
          <a:srcRect r="49601"/>
          <a:stretch>
            <a:fillRect/>
          </a:stretch>
        </p:blipFill>
        <p:spPr bwMode="auto">
          <a:xfrm>
            <a:off x="467544" y="1772816"/>
            <a:ext cx="1584176" cy="2457451"/>
          </a:xfrm>
          <a:prstGeom prst="rect">
            <a:avLst/>
          </a:prstGeom>
          <a:noFill/>
        </p:spPr>
      </p:pic>
      <p:graphicFrame>
        <p:nvGraphicFramePr>
          <p:cNvPr id="5" name="4 - Διάγραμμα"/>
          <p:cNvGraphicFramePr/>
          <p:nvPr/>
        </p:nvGraphicFramePr>
        <p:xfrm>
          <a:off x="2843808" y="1268760"/>
          <a:ext cx="6096000" cy="4406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7 - Ελλειψοειδής επεξήγηση"/>
          <p:cNvSpPr/>
          <p:nvPr/>
        </p:nvSpPr>
        <p:spPr>
          <a:xfrm>
            <a:off x="899592" y="1052736"/>
            <a:ext cx="2088232" cy="822305"/>
          </a:xfrm>
          <a:prstGeom prst="wedgeEllipseCallout">
            <a:avLst/>
          </a:prstGeom>
          <a:effectLst>
            <a:innerShdw blurRad="63500" dist="508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wrap="square" rtlCol="0" anchor="t" anchorCtr="0">
            <a:spAutoFit/>
          </a:bodyPr>
          <a:lstStyle/>
          <a:p>
            <a:r>
              <a:rPr lang="el-GR" sz="1600" b="1" dirty="0" smtClean="0">
                <a:effectLst>
                  <a:outerShdw blurRad="38100" dist="38100" dir="2700000" algn="tl">
                    <a:srgbClr val="000000">
                      <a:alpha val="43137"/>
                    </a:srgbClr>
                  </a:outerShdw>
                </a:effectLst>
              </a:rPr>
              <a:t>Και  συνεχίζω:</a:t>
            </a:r>
          </a:p>
          <a:p>
            <a:endParaRPr lang="el-GR" sz="1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neuroportraits.eu/sites/neuroportraits.eu/files/styles/colorbox_large/public/portraits/BerkeleyGeorge1685-1753.png?itok=VBW91_0O"/>
          <p:cNvPicPr>
            <a:picLocks noChangeAspect="1" noChangeArrowheads="1"/>
          </p:cNvPicPr>
          <p:nvPr/>
        </p:nvPicPr>
        <p:blipFill>
          <a:blip r:embed="rId2" cstate="print"/>
          <a:srcRect/>
          <a:stretch>
            <a:fillRect/>
          </a:stretch>
        </p:blipFill>
        <p:spPr bwMode="auto">
          <a:xfrm>
            <a:off x="323528" y="548680"/>
            <a:ext cx="8453665" cy="5715798"/>
          </a:xfrm>
          <a:prstGeom prst="rect">
            <a:avLst/>
          </a:prstGeom>
          <a:noFill/>
        </p:spPr>
      </p:pic>
      <p:sp>
        <p:nvSpPr>
          <p:cNvPr id="3" name="2 - Οριζόντιος πάπυρος"/>
          <p:cNvSpPr/>
          <p:nvPr/>
        </p:nvSpPr>
        <p:spPr>
          <a:xfrm>
            <a:off x="3419872" y="1772816"/>
            <a:ext cx="5184576" cy="2232248"/>
          </a:xfrm>
          <a:prstGeom prst="horizontalScroll">
            <a:avLst/>
          </a:prstGeom>
          <a:solidFill>
            <a:schemeClr val="accent4">
              <a:lumMod val="75000"/>
              <a:alpha val="28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err="1" smtClean="0">
                <a:effectLst>
                  <a:outerShdw blurRad="38100" dist="38100" dir="2700000" algn="tl">
                    <a:srgbClr val="000000">
                      <a:alpha val="43137"/>
                    </a:srgbClr>
                  </a:outerShdw>
                </a:effectLst>
              </a:rPr>
              <a:t>Esse</a:t>
            </a:r>
            <a:r>
              <a:rPr lang="en-US" sz="3600" b="1" dirty="0" smtClean="0">
                <a:effectLst>
                  <a:outerShdw blurRad="38100" dist="38100" dir="2700000" algn="tl">
                    <a:srgbClr val="000000">
                      <a:alpha val="43137"/>
                    </a:srgbClr>
                  </a:outerShdw>
                </a:effectLst>
              </a:rPr>
              <a:t> </a:t>
            </a:r>
            <a:r>
              <a:rPr lang="en-US" sz="3600" b="1" dirty="0" err="1" smtClean="0">
                <a:effectLst>
                  <a:outerShdw blurRad="38100" dist="38100" dir="2700000" algn="tl">
                    <a:srgbClr val="000000">
                      <a:alpha val="43137"/>
                    </a:srgbClr>
                  </a:outerShdw>
                </a:effectLst>
              </a:rPr>
              <a:t>est</a:t>
            </a:r>
            <a:r>
              <a:rPr lang="en-US" sz="3600" b="1" dirty="0" smtClean="0">
                <a:effectLst>
                  <a:outerShdw blurRad="38100" dist="38100" dir="2700000" algn="tl">
                    <a:srgbClr val="000000">
                      <a:alpha val="43137"/>
                    </a:srgbClr>
                  </a:outerShdw>
                </a:effectLst>
              </a:rPr>
              <a:t> </a:t>
            </a:r>
            <a:r>
              <a:rPr lang="en-US" sz="3600" b="1" dirty="0" err="1" smtClean="0">
                <a:effectLst>
                  <a:outerShdw blurRad="38100" dist="38100" dir="2700000" algn="tl">
                    <a:srgbClr val="000000">
                      <a:alpha val="43137"/>
                    </a:srgbClr>
                  </a:outerShdw>
                </a:effectLst>
              </a:rPr>
              <a:t>percipi</a:t>
            </a:r>
            <a:endParaRPr lang="en-US" sz="3600" b="1" dirty="0" smtClean="0">
              <a:effectLst>
                <a:outerShdw blurRad="38100" dist="38100" dir="2700000" algn="tl">
                  <a:srgbClr val="000000">
                    <a:alpha val="43137"/>
                  </a:srgbClr>
                </a:outerShdw>
              </a:effectLst>
            </a:endParaRPr>
          </a:p>
          <a:p>
            <a:pPr algn="ctr"/>
            <a:r>
              <a:rPr lang="el-GR" sz="3600" b="1" dirty="0" smtClean="0">
                <a:effectLst>
                  <a:outerShdw blurRad="38100" dist="38100" dir="2700000" algn="tl">
                    <a:srgbClr val="000000">
                      <a:alpha val="43137"/>
                    </a:srgbClr>
                  </a:outerShdw>
                </a:effectLst>
              </a:rPr>
              <a:t>Είναι εστί </a:t>
            </a:r>
            <a:r>
              <a:rPr lang="el-GR" sz="3600" b="1" dirty="0" err="1" smtClean="0">
                <a:effectLst>
                  <a:outerShdw blurRad="38100" dist="38100" dir="2700000" algn="tl">
                    <a:srgbClr val="000000">
                      <a:alpha val="43137"/>
                    </a:srgbClr>
                  </a:outerShdw>
                </a:effectLst>
              </a:rPr>
              <a:t>αντιλαμβάνεσθαι</a:t>
            </a:r>
            <a:endParaRPr lang="el-GR" sz="36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2555776" y="548680"/>
            <a:ext cx="3456384" cy="2308324"/>
          </a:xfrm>
          <a:prstGeom prst="rect">
            <a:avLst/>
          </a:prstGeom>
          <a:noFill/>
        </p:spPr>
        <p:txBody>
          <a:bodyPr wrap="square" rtlCol="0">
            <a:spAutoFit/>
          </a:bodyPr>
          <a:lstStyle/>
          <a:p>
            <a:pPr algn="ctr"/>
            <a:r>
              <a:rPr lang="el-GR" sz="4800" b="1" dirty="0" smtClean="0">
                <a:solidFill>
                  <a:schemeClr val="bg1">
                    <a:lumMod val="95000"/>
                  </a:schemeClr>
                </a:solidFill>
                <a:effectLst>
                  <a:outerShdw blurRad="38100" dist="38100" dir="2700000" algn="tl">
                    <a:srgbClr val="000000">
                      <a:alpha val="43137"/>
                    </a:srgbClr>
                  </a:outerShdw>
                </a:effectLst>
              </a:rPr>
              <a:t>Ποια είναι η πηγή της γνώσης;</a:t>
            </a:r>
            <a:endParaRPr lang="el-GR" sz="4800" b="1" dirty="0">
              <a:solidFill>
                <a:schemeClr val="bg1">
                  <a:lumMod val="95000"/>
                </a:schemeClr>
              </a:solidFill>
              <a:effectLst>
                <a:outerShdw blurRad="38100" dist="38100" dir="2700000" algn="tl">
                  <a:srgbClr val="000000">
                    <a:alpha val="43137"/>
                  </a:srgbClr>
                </a:outerShdw>
              </a:effectLst>
            </a:endParaRPr>
          </a:p>
        </p:txBody>
      </p:sp>
      <p:pic>
        <p:nvPicPr>
          <p:cNvPr id="17410" name="Picture 2" descr="http://johnlocke.org/images/about/johnlocke.jpg"/>
          <p:cNvPicPr>
            <a:picLocks noChangeAspect="1" noChangeArrowheads="1"/>
          </p:cNvPicPr>
          <p:nvPr/>
        </p:nvPicPr>
        <p:blipFill>
          <a:blip r:embed="rId2" cstate="print"/>
          <a:srcRect/>
          <a:stretch>
            <a:fillRect/>
          </a:stretch>
        </p:blipFill>
        <p:spPr bwMode="auto">
          <a:xfrm>
            <a:off x="827584" y="2708920"/>
            <a:ext cx="2000250" cy="20478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8" presetClass="emph" presetSubtype="0" fill="hold" grpId="0" nodeType="withEffect">
                                  <p:stCondLst>
                                    <p:cond delay="0"/>
                                  </p:stCondLst>
                                  <p:iterate type="lt">
                                    <p:tmPct val="10000"/>
                                  </p:iterate>
                                  <p:childTnLst>
                                    <p:animClr clrSpc="rgb">
                                      <p:cBhvr override="childStyle">
                                        <p:cTn id="6" dur="500" fill="hold"/>
                                        <p:tgtEl>
                                          <p:spTgt spid="2"/>
                                        </p:tgtEl>
                                        <p:attrNameLst>
                                          <p:attrName>style.color</p:attrName>
                                        </p:attrNameLst>
                                      </p:cBhvr>
                                      <p:to>
                                        <a:schemeClr val="hlink"/>
                                      </p:to>
                                    </p:animClr>
                                    <p:animClr clrSpc="rgb">
                                      <p:cBhvr>
                                        <p:cTn id="7" dur="500" fill="hold"/>
                                        <p:tgtEl>
                                          <p:spTgt spid="2"/>
                                        </p:tgtEl>
                                        <p:attrNameLst>
                                          <p:attrName>fillcolor</p:attrName>
                                        </p:attrNameLst>
                                      </p:cBhvr>
                                      <p:to>
                                        <a:schemeClr val="hlink"/>
                                      </p:to>
                                    </p:animClr>
                                    <p:set>
                                      <p:cBhvr>
                                        <p:cTn id="8" dur="500" fill="hold"/>
                                        <p:tgtEl>
                                          <p:spTgt spid="2"/>
                                        </p:tgtEl>
                                        <p:attrNameLst>
                                          <p:attrName>fill.type</p:attrName>
                                        </p:attrNameLst>
                                      </p:cBhvr>
                                      <p:to>
                                        <p:strVal val="solid"/>
                                      </p:to>
                                    </p:set>
                                    <p:anim to="1.5" calcmode="lin" valueType="num">
                                      <p:cBhvr override="childStyle">
                                        <p:cTn id="9" dur="500" fill="hold"/>
                                        <p:tgtEl>
                                          <p:spTgt spid="2"/>
                                        </p:tgtEl>
                                        <p:attrNameLst>
                                          <p:attrName>style.fontSize</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p.production.patheos.com/blogs/notesfromanapostate/files/2015/04/5547026834_4b6f7599fc_b.jpg"/>
          <p:cNvPicPr>
            <a:picLocks noChangeAspect="1" noChangeArrowheads="1"/>
          </p:cNvPicPr>
          <p:nvPr/>
        </p:nvPicPr>
        <p:blipFill>
          <a:blip r:embed="rId2" cstate="print"/>
          <a:srcRect/>
          <a:stretch>
            <a:fillRect/>
          </a:stretch>
        </p:blipFill>
        <p:spPr bwMode="auto">
          <a:xfrm>
            <a:off x="3923928" y="188640"/>
            <a:ext cx="5080000" cy="4254500"/>
          </a:xfrm>
          <a:prstGeom prst="roundRect">
            <a:avLst>
              <a:gd name="adj" fmla="val 8594"/>
            </a:avLst>
          </a:prstGeom>
          <a:solidFill>
            <a:srgbClr val="FFFFFF">
              <a:shade val="85000"/>
            </a:srgbClr>
          </a:solidFill>
          <a:ln>
            <a:noFill/>
          </a:ln>
          <a:effectLst>
            <a:reflection blurRad="12700" stA="38000" endPos="28000" dist="5000" dir="5400000" sy="-100000" algn="bl" rotWithShape="0"/>
            <a:softEdge rad="317500"/>
          </a:effectLst>
        </p:spPr>
      </p:pic>
      <p:pic>
        <p:nvPicPr>
          <p:cNvPr id="3" name="Picture 2" descr="http://sqapo.com/berkeley.jpg"/>
          <p:cNvPicPr>
            <a:picLocks noChangeAspect="1" noChangeArrowheads="1"/>
          </p:cNvPicPr>
          <p:nvPr/>
        </p:nvPicPr>
        <p:blipFill>
          <a:blip r:embed="rId3" cstate="print"/>
          <a:srcRect r="49601"/>
          <a:stretch>
            <a:fillRect/>
          </a:stretch>
        </p:blipFill>
        <p:spPr bwMode="auto">
          <a:xfrm>
            <a:off x="467544" y="3573016"/>
            <a:ext cx="1584176" cy="2457451"/>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
        <p:nvSpPr>
          <p:cNvPr id="4" name="3 - Ελλειψοειδής επεξήγηση"/>
          <p:cNvSpPr/>
          <p:nvPr/>
        </p:nvSpPr>
        <p:spPr>
          <a:xfrm>
            <a:off x="179512" y="1844824"/>
            <a:ext cx="3960440" cy="1428214"/>
          </a:xfrm>
          <a:prstGeom prst="wedgeEllipseCallout">
            <a:avLst/>
          </a:prstGeom>
          <a:effectLst>
            <a:innerShdw blurRad="63500" dist="508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t" anchorCtr="0">
            <a:spAutoFit/>
          </a:bodyPr>
          <a:lstStyle/>
          <a:p>
            <a:r>
              <a:rPr lang="en-US" sz="1200" b="1" dirty="0" smtClean="0">
                <a:effectLst>
                  <a:outerShdw blurRad="38100" dist="38100" dir="2700000" algn="tl">
                    <a:srgbClr val="000000">
                      <a:alpha val="43137"/>
                    </a:srgbClr>
                  </a:outerShdw>
                </a:effectLst>
              </a:rPr>
              <a:t>There once was a man who said “God</a:t>
            </a:r>
          </a:p>
          <a:p>
            <a:r>
              <a:rPr lang="en-US" sz="1200" b="1" dirty="0" smtClean="0">
                <a:effectLst>
                  <a:outerShdw blurRad="38100" dist="38100" dir="2700000" algn="tl">
                    <a:srgbClr val="000000">
                      <a:alpha val="43137"/>
                    </a:srgbClr>
                  </a:outerShdw>
                </a:effectLst>
              </a:rPr>
              <a:t>Must think it exceedingly odd</a:t>
            </a:r>
          </a:p>
          <a:p>
            <a:r>
              <a:rPr lang="en-US" sz="1200" b="1" dirty="0" smtClean="0">
                <a:effectLst>
                  <a:outerShdw blurRad="38100" dist="38100" dir="2700000" algn="tl">
                    <a:srgbClr val="000000">
                      <a:alpha val="43137"/>
                    </a:srgbClr>
                  </a:outerShdw>
                </a:effectLst>
              </a:rPr>
              <a:t>If he finds that this tree</a:t>
            </a:r>
          </a:p>
          <a:p>
            <a:r>
              <a:rPr lang="en-US" sz="1200" b="1" dirty="0" smtClean="0">
                <a:effectLst>
                  <a:outerShdw blurRad="38100" dist="38100" dir="2700000" algn="tl">
                    <a:srgbClr val="000000">
                      <a:alpha val="43137"/>
                    </a:srgbClr>
                  </a:outerShdw>
                </a:effectLst>
              </a:rPr>
              <a:t>Continues to be</a:t>
            </a:r>
          </a:p>
          <a:p>
            <a:r>
              <a:rPr lang="en-US" sz="1200" b="1" dirty="0" smtClean="0">
                <a:effectLst>
                  <a:outerShdw blurRad="38100" dist="38100" dir="2700000" algn="tl">
                    <a:srgbClr val="000000">
                      <a:alpha val="43137"/>
                    </a:srgbClr>
                  </a:outerShdw>
                </a:effectLst>
              </a:rPr>
              <a:t>When there’s no one about in the Quad”.</a:t>
            </a:r>
            <a:endParaRPr lang="el-GR" sz="1200" b="1" dirty="0">
              <a:effectLst>
                <a:outerShdw blurRad="38100" dist="38100" dir="2700000" algn="tl">
                  <a:srgbClr val="000000">
                    <a:alpha val="43137"/>
                  </a:srgbClr>
                </a:outerShdw>
              </a:effectLst>
            </a:endParaRPr>
          </a:p>
        </p:txBody>
      </p:sp>
      <p:sp>
        <p:nvSpPr>
          <p:cNvPr id="5" name="4 - Κατακόρυφος πάπυρος"/>
          <p:cNvSpPr/>
          <p:nvPr/>
        </p:nvSpPr>
        <p:spPr>
          <a:xfrm>
            <a:off x="4788024" y="3140968"/>
            <a:ext cx="4104456" cy="201622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lang="en-US" sz="1400" b="1" dirty="0" smtClean="0">
                <a:effectLst>
                  <a:outerShdw blurRad="38100" dist="38100" dir="2700000" algn="tl">
                    <a:srgbClr val="000000">
                      <a:alpha val="43137"/>
                    </a:srgbClr>
                  </a:outerShdw>
                </a:effectLst>
              </a:rPr>
              <a:t>Dear Sir, Your astonishment’s odd:</a:t>
            </a:r>
          </a:p>
          <a:p>
            <a:r>
              <a:rPr lang="en-US" sz="1400" b="1" dirty="0" smtClean="0">
                <a:effectLst>
                  <a:outerShdw blurRad="38100" dist="38100" dir="2700000" algn="tl">
                    <a:srgbClr val="000000">
                      <a:alpha val="43137"/>
                    </a:srgbClr>
                  </a:outerShdw>
                </a:effectLst>
              </a:rPr>
              <a:t>I’m always about in the Quad.</a:t>
            </a:r>
          </a:p>
          <a:p>
            <a:r>
              <a:rPr lang="en-US" sz="1400" b="1" dirty="0" smtClean="0">
                <a:effectLst>
                  <a:outerShdw blurRad="38100" dist="38100" dir="2700000" algn="tl">
                    <a:srgbClr val="000000">
                      <a:alpha val="43137"/>
                    </a:srgbClr>
                  </a:outerShdw>
                </a:effectLst>
              </a:rPr>
              <a:t>And that’s why the tree</a:t>
            </a:r>
          </a:p>
          <a:p>
            <a:r>
              <a:rPr lang="en-US" sz="1400" b="1" dirty="0" smtClean="0">
                <a:effectLst>
                  <a:outerShdw blurRad="38100" dist="38100" dir="2700000" algn="tl">
                    <a:srgbClr val="000000">
                      <a:alpha val="43137"/>
                    </a:srgbClr>
                  </a:outerShdw>
                </a:effectLst>
              </a:rPr>
              <a:t>Will continue to be,</a:t>
            </a:r>
          </a:p>
          <a:p>
            <a:r>
              <a:rPr lang="en-US" sz="1400" b="1" dirty="0" smtClean="0">
                <a:effectLst>
                  <a:outerShdw blurRad="38100" dist="38100" dir="2700000" algn="tl">
                    <a:srgbClr val="000000">
                      <a:alpha val="43137"/>
                    </a:srgbClr>
                  </a:outerShdw>
                </a:effectLst>
              </a:rPr>
              <a:t>Since observed by Yours faithfully, God.</a:t>
            </a:r>
            <a:endParaRPr lang="el-GR" sz="1400"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descr="http://sqapo.com/berkeley.jpg"/>
          <p:cNvPicPr>
            <a:picLocks noChangeAspect="1" noChangeArrowheads="1"/>
          </p:cNvPicPr>
          <p:nvPr/>
        </p:nvPicPr>
        <p:blipFill>
          <a:blip r:embed="rId2" cstate="print"/>
          <a:srcRect/>
          <a:stretch>
            <a:fillRect/>
          </a:stretch>
        </p:blipFill>
        <p:spPr bwMode="auto">
          <a:xfrm>
            <a:off x="971600" y="2060848"/>
            <a:ext cx="3143250" cy="2457451"/>
          </a:xfrm>
          <a:prstGeom prst="rect">
            <a:avLst/>
          </a:prstGeom>
          <a:noFill/>
        </p:spPr>
      </p:pic>
      <p:sp>
        <p:nvSpPr>
          <p:cNvPr id="4" name="3 - Ελλειψοειδής επεξήγηση"/>
          <p:cNvSpPr/>
          <p:nvPr/>
        </p:nvSpPr>
        <p:spPr>
          <a:xfrm>
            <a:off x="1187624" y="188640"/>
            <a:ext cx="3672408" cy="2088232"/>
          </a:xfrm>
          <a:prstGeom prst="wedgeEllipseCallout">
            <a:avLst/>
          </a:prstGeom>
          <a:effectLst>
            <a:innerShdw blurRad="63500" dist="50800">
              <a:prstClr val="black">
                <a:alpha val="50000"/>
              </a:prstClr>
            </a:innerShdw>
          </a:effectLst>
        </p:spPr>
        <p:style>
          <a:lnRef idx="1">
            <a:schemeClr val="accent4"/>
          </a:lnRef>
          <a:fillRef idx="3">
            <a:schemeClr val="accent4"/>
          </a:fillRef>
          <a:effectRef idx="2">
            <a:schemeClr val="accent4"/>
          </a:effectRef>
          <a:fontRef idx="minor">
            <a:schemeClr val="lt1"/>
          </a:fontRef>
        </p:style>
        <p:txBody>
          <a:bodyPr rtlCol="0" anchor="ctr"/>
          <a:lstStyle/>
          <a:p>
            <a:r>
              <a:rPr lang="en-US" b="1" dirty="0" smtClean="0"/>
              <a:t>"What is mind? No matter. What is matter? Never mind."</a:t>
            </a:r>
            <a:endParaRPr lang="en-US" b="1" dirty="0"/>
          </a:p>
        </p:txBody>
      </p:sp>
      <p:pic>
        <p:nvPicPr>
          <p:cNvPr id="30722" name="Picture 2" descr="paranoia[1]"/>
          <p:cNvPicPr>
            <a:picLocks noChangeAspect="1" noChangeArrowheads="1"/>
          </p:cNvPicPr>
          <p:nvPr/>
        </p:nvPicPr>
        <p:blipFill>
          <a:blip r:embed="rId3" cstate="print"/>
          <a:srcRect/>
          <a:stretch>
            <a:fillRect/>
          </a:stretch>
        </p:blipFill>
        <p:spPr bwMode="auto">
          <a:xfrm>
            <a:off x="4355976" y="620688"/>
            <a:ext cx="4619625" cy="39814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881447" y="1124744"/>
            <a:ext cx="7680629" cy="4247317"/>
          </a:xfrm>
          <a:prstGeom prst="rect">
            <a:avLst/>
          </a:prstGeom>
          <a:noFill/>
        </p:spPr>
        <p:txBody>
          <a:bodyPr wrap="none" lIns="91440" tIns="45720" rIns="91440" bIns="45720">
            <a:spAutoFit/>
          </a:bodyPr>
          <a:lstStyle/>
          <a:p>
            <a:pPr algn="ctr"/>
            <a:r>
              <a:rPr lang="el-G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Κάθε γνώση προέρχεται</a:t>
            </a:r>
          </a:p>
          <a:p>
            <a:pPr algn="ctr"/>
            <a:r>
              <a:rPr lang="el-G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από τις </a:t>
            </a:r>
            <a:r>
              <a:rPr lang="el-G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αισθήσεις</a:t>
            </a:r>
            <a:r>
              <a:rPr lang="el-G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και τις </a:t>
            </a:r>
          </a:p>
          <a:p>
            <a:pPr algn="ctr"/>
            <a:r>
              <a:rPr lang="el-G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εμπειρίες</a:t>
            </a:r>
            <a:r>
              <a:rPr lang="el-G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Vrinda"/>
              </a:rPr>
              <a:t>*</a:t>
            </a:r>
            <a:r>
              <a:rPr lang="el-GR" sz="5400" b="1" cap="none" spc="0"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rPr>
              <a:t> που αποκτάμε</a:t>
            </a:r>
          </a:p>
          <a:p>
            <a:pPr algn="ctr"/>
            <a:r>
              <a:rPr lang="el-GR" sz="54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απ’ αυτές.</a:t>
            </a:r>
          </a:p>
          <a:p>
            <a:r>
              <a:rPr lang="el-GR"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Vrinda"/>
              </a:rPr>
              <a:t>*Εμπειρισμός, </a:t>
            </a:r>
            <a:r>
              <a:rPr lang="en-US" sz="5400" b="1" dirty="0" smtClean="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cs typeface="Vrinda"/>
              </a:rPr>
              <a:t>Empiricism</a:t>
            </a:r>
            <a:endParaRPr lang="el-GR" sz="5400" b="1" dirty="0">
              <a:ln w="31550" cmpd="sng">
                <a:gradFill>
                  <a:gsLst>
                    <a:gs pos="70000">
                      <a:schemeClr val="accent6">
                        <a:shade val="50000"/>
                        <a:satMod val="190000"/>
                      </a:schemeClr>
                    </a:gs>
                    <a:gs pos="0">
                      <a:schemeClr val="accent6">
                        <a:tint val="77000"/>
                        <a:satMod val="180000"/>
                      </a:schemeClr>
                    </a:gs>
                  </a:gsLst>
                  <a:lin ang="5400000"/>
                </a:gra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path" presetSubtype="0" accel="50000" decel="50000" fill="hold" grpId="0" nodeType="clickEffect">
                                  <p:stCondLst>
                                    <p:cond delay="0"/>
                                  </p:stCondLst>
                                  <p:childTnLst>
                                    <p:animMotion origin="layout" path="M 0 0  C 0.012 -0.024  0.033 -0.05867  0.058 -0.05867  C 0.095 -0.05867  0.125 -0.02267  0.125 0.02267  C 0.125 0.03733  0.122 0.05067  0.116 0.06267  C 0.117 0.06267  0 0.24267  0 0.244  C 0 0.24267  -0.117 0.06267  -0.116 0.06267  C -0.122 0.05067  -0.125 0.03733  -0.125 0.02267  C -0.125 -0.02267  -0.095 -0.05867  -0.057 -0.05867  C -0.033 -0.05867  -0.012 -0.024  0 0  Z" pathEditMode="relative" ptsTypes="">
                                      <p:cBhvr>
                                        <p:cTn id="6" dur="2000" fill="hold"/>
                                        <p:tgtEl>
                                          <p:spTgt spid="2"/>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179512" y="620688"/>
            <a:ext cx="4824535" cy="4708981"/>
          </a:xfrm>
          <a:prstGeom prst="rect">
            <a:avLst/>
          </a:prstGeom>
          <a:noFill/>
        </p:spPr>
        <p:txBody>
          <a:bodyPr wrap="square" lIns="91440" tIns="45720" rIns="91440" bIns="45720">
            <a:spAutoFit/>
          </a:bodyPr>
          <a:lstStyle/>
          <a:p>
            <a:r>
              <a:rPr lang="el-GR" sz="5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Μόνος ο νους </a:t>
            </a:r>
            <a:r>
              <a:rPr lang="el-GR" sz="5000" b="1" dirty="0" smtClean="0">
                <a:ln w="24500" cmpd="dbl">
                  <a:solidFill>
                    <a:schemeClr val="accent2">
                      <a:shade val="85000"/>
                      <a:satMod val="155000"/>
                    </a:schemeClr>
                  </a:solidFill>
                  <a:prstDash val="solid"/>
                  <a:miter lim="800000"/>
                </a:ln>
                <a:gradFill>
                  <a:gsLst>
                    <a:gs pos="10000">
                      <a:schemeClr val="accent2">
                        <a:tint val="10000"/>
                        <a:satMod val="155000"/>
                      </a:schemeClr>
                    </a:gs>
                    <a:gs pos="60000">
                      <a:schemeClr val="accent2">
                        <a:tint val="30000"/>
                        <a:satMod val="155000"/>
                      </a:schemeClr>
                    </a:gs>
                    <a:gs pos="100000">
                      <a:schemeClr val="accent2">
                        <a:tint val="73000"/>
                        <a:satMod val="155000"/>
                      </a:schemeClr>
                    </a:gs>
                  </a:gsLst>
                  <a:lin ang="5400000"/>
                </a:gradFill>
                <a:effectLst>
                  <a:outerShdw blurRad="38100" dist="38100" dir="7020000" algn="tl">
                    <a:srgbClr val="000000">
                      <a:alpha val="35000"/>
                    </a:srgbClr>
                  </a:outerShdw>
                </a:effectLst>
              </a:rPr>
              <a:t>δεν</a:t>
            </a:r>
            <a:r>
              <a:rPr lang="el-GR" sz="5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μπορεί να</a:t>
            </a:r>
          </a:p>
          <a:p>
            <a:r>
              <a:rPr lang="el-GR" sz="5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παράσχει γνώση για</a:t>
            </a:r>
          </a:p>
          <a:p>
            <a:r>
              <a:rPr lang="el-GR" sz="5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την πραγματικότητα</a:t>
            </a:r>
            <a:endParaRPr lang="el-GR" sz="5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pic>
        <p:nvPicPr>
          <p:cNvPr id="15364" name="Picture 4" descr="https://img0.etsystatic.com/029/1/9199268/il_570xN.567782456_80er.jpg"/>
          <p:cNvPicPr>
            <a:picLocks noChangeAspect="1" noChangeArrowheads="1"/>
          </p:cNvPicPr>
          <p:nvPr/>
        </p:nvPicPr>
        <p:blipFill>
          <a:blip r:embed="rId2" cstate="print"/>
          <a:srcRect r="5077"/>
          <a:stretch>
            <a:fillRect/>
          </a:stretch>
        </p:blipFill>
        <p:spPr bwMode="auto">
          <a:xfrm>
            <a:off x="4932040" y="332656"/>
            <a:ext cx="4032448" cy="597217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5364"/>
                                        </p:tgtEl>
                                        <p:attrNameLst>
                                          <p:attrName>style.visibility</p:attrName>
                                        </p:attrNameLst>
                                      </p:cBhvr>
                                      <p:to>
                                        <p:strVal val="visible"/>
                                      </p:to>
                                    </p:set>
                                    <p:animEffect transition="in" filter="fade">
                                      <p:cBhvr>
                                        <p:cTn id="7" dur="5000"/>
                                        <p:tgtEl>
                                          <p:spTgt spid="15364"/>
                                        </p:tgtEl>
                                      </p:cBhvr>
                                    </p:animEffect>
                                    <p:anim calcmode="lin" valueType="num">
                                      <p:cBhvr>
                                        <p:cTn id="8" dur="5000" fill="hold"/>
                                        <p:tgtEl>
                                          <p:spTgt spid="15364"/>
                                        </p:tgtEl>
                                        <p:attrNameLst>
                                          <p:attrName>ppt_x</p:attrName>
                                        </p:attrNameLst>
                                      </p:cBhvr>
                                      <p:tavLst>
                                        <p:tav tm="0">
                                          <p:val>
                                            <p:strVal val="#ppt_x"/>
                                          </p:val>
                                        </p:tav>
                                        <p:tav tm="100000">
                                          <p:val>
                                            <p:strVal val="#ppt_x"/>
                                          </p:val>
                                        </p:tav>
                                      </p:tavLst>
                                    </p:anim>
                                    <p:anim calcmode="lin" valueType="num">
                                      <p:cBhvr>
                                        <p:cTn id="9" dur="5000" fill="hold"/>
                                        <p:tgtEl>
                                          <p:spTgt spid="153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ohnLocke.png"/>
          <p:cNvPicPr>
            <a:picLocks noChangeAspect="1" noChangeArrowheads="1"/>
          </p:cNvPicPr>
          <p:nvPr/>
        </p:nvPicPr>
        <p:blipFill>
          <a:blip r:embed="rId2" cstate="print"/>
          <a:srcRect/>
          <a:stretch>
            <a:fillRect/>
          </a:stretch>
        </p:blipFill>
        <p:spPr bwMode="auto">
          <a:xfrm>
            <a:off x="4465310" y="332656"/>
            <a:ext cx="4678690" cy="6035053"/>
          </a:xfrm>
          <a:prstGeom prst="rect">
            <a:avLst/>
          </a:prstGeom>
          <a:noFill/>
        </p:spPr>
      </p:pic>
      <p:pic>
        <p:nvPicPr>
          <p:cNvPr id="1028" name="Picture 4" descr="Locke sig.png"/>
          <p:cNvPicPr>
            <a:picLocks noChangeAspect="1" noChangeArrowheads="1"/>
          </p:cNvPicPr>
          <p:nvPr/>
        </p:nvPicPr>
        <p:blipFill>
          <a:blip r:embed="rId3" cstate="print">
            <a:duotone>
              <a:prstClr val="black"/>
              <a:srgbClr val="D9C3A5">
                <a:tint val="50000"/>
                <a:satMod val="180000"/>
              </a:srgbClr>
            </a:duotone>
          </a:blip>
          <a:srcRect/>
          <a:stretch>
            <a:fillRect/>
          </a:stretch>
        </p:blipFill>
        <p:spPr bwMode="auto">
          <a:xfrm>
            <a:off x="5076056" y="5085184"/>
            <a:ext cx="2743200" cy="1123950"/>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sp>
        <p:nvSpPr>
          <p:cNvPr id="4" name="3 - TextBox"/>
          <p:cNvSpPr txBox="1"/>
          <p:nvPr/>
        </p:nvSpPr>
        <p:spPr>
          <a:xfrm>
            <a:off x="5868144" y="6093296"/>
            <a:ext cx="1368152" cy="369332"/>
          </a:xfrm>
          <a:prstGeom prst="rect">
            <a:avLst/>
          </a:prstGeom>
          <a:noFill/>
        </p:spPr>
        <p:txBody>
          <a:bodyPr wrap="square" rtlCol="0">
            <a:spAutoFit/>
          </a:bodyPr>
          <a:lstStyle/>
          <a:p>
            <a:r>
              <a:rPr lang="en-US" dirty="0" smtClean="0">
                <a:solidFill>
                  <a:schemeClr val="bg1">
                    <a:lumMod val="95000"/>
                  </a:schemeClr>
                </a:solidFill>
              </a:rPr>
              <a:t>1632-1704</a:t>
            </a:r>
            <a:endParaRPr lang="el-GR" dirty="0">
              <a:solidFill>
                <a:schemeClr val="bg1">
                  <a:lumMod val="95000"/>
                </a:schemeClr>
              </a:solidFill>
            </a:endParaRPr>
          </a:p>
        </p:txBody>
      </p:sp>
      <p:sp>
        <p:nvSpPr>
          <p:cNvPr id="5" name="4 - Ψαλίδισμα μίας γωνίας του ορθογωνίου"/>
          <p:cNvSpPr/>
          <p:nvPr/>
        </p:nvSpPr>
        <p:spPr>
          <a:xfrm>
            <a:off x="395536" y="404664"/>
            <a:ext cx="5184576" cy="3744416"/>
          </a:xfrm>
          <a:prstGeom prst="snip1Rect">
            <a:avLst/>
          </a:prstGeom>
          <a:scene3d>
            <a:camera prst="perspectiveContrastingRightFacing"/>
            <a:lightRig rig="threePt" dir="t"/>
          </a:scene3d>
        </p:spPr>
        <p:style>
          <a:lnRef idx="3">
            <a:schemeClr val="lt1"/>
          </a:lnRef>
          <a:fillRef idx="1">
            <a:schemeClr val="dk1"/>
          </a:fillRef>
          <a:effectRef idx="1">
            <a:schemeClr val="dk1"/>
          </a:effectRef>
          <a:fontRef idx="minor">
            <a:schemeClr val="lt1"/>
          </a:fontRef>
        </p:style>
        <p:txBody>
          <a:bodyPr rtlCol="0" anchor="ctr"/>
          <a:lstStyle/>
          <a:p>
            <a:r>
              <a:rPr lang="el-GR" sz="2400" b="1" dirty="0" smtClean="0">
                <a:effectLst>
                  <a:outerShdw blurRad="38100" dist="38100" dir="2700000" algn="tl">
                    <a:srgbClr val="000000">
                      <a:alpha val="43137"/>
                    </a:srgbClr>
                  </a:outerShdw>
                </a:effectLst>
              </a:rPr>
              <a:t>Ως γιατρός δεν μπορείς να περιμένεις «μέχρι να έχεις φτάσει σε μαθηματική βεβαιότητα για την σωστή θεραπεία» πριν βοηθήσεις τον ασθενή.  Πρέπει να κάνεις τις παρατηρήσεις σου και να δράσεις βασισμένος σ’ αυτές. </a:t>
            </a:r>
            <a:r>
              <a:rPr lang="el-GR" sz="2400" b="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Πρέπει να στηριχτείς στα εμπειρικά σου δεδομένα.</a:t>
            </a:r>
            <a:endParaRPr lang="el-GR"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http://4.bp.blogspot.com/-O_JZtAU1EKo/UUF1oPHFCTI/AAAAAAAAA9w/3UZlCmlSSZc/s1600/JohnLocke-m.jpg"/>
          <p:cNvPicPr>
            <a:picLocks noChangeAspect="1" noChangeArrowheads="1"/>
          </p:cNvPicPr>
          <p:nvPr/>
        </p:nvPicPr>
        <p:blipFill>
          <a:blip r:embed="rId2" cstate="print"/>
          <a:srcRect/>
          <a:stretch>
            <a:fillRect/>
          </a:stretch>
        </p:blipFill>
        <p:spPr bwMode="auto">
          <a:xfrm>
            <a:off x="971600" y="2204864"/>
            <a:ext cx="2609850" cy="3048001"/>
          </a:xfrm>
          <a:prstGeom prst="rect">
            <a:avLst/>
          </a:prstGeom>
          <a:noFill/>
        </p:spPr>
      </p:pic>
      <p:sp>
        <p:nvSpPr>
          <p:cNvPr id="3" name="2 - Ορθογώνιο"/>
          <p:cNvSpPr/>
          <p:nvPr/>
        </p:nvSpPr>
        <p:spPr>
          <a:xfrm>
            <a:off x="611560" y="260648"/>
            <a:ext cx="7825168" cy="707886"/>
          </a:xfrm>
          <a:prstGeom prst="rect">
            <a:avLst/>
          </a:prstGeom>
          <a:noFill/>
        </p:spPr>
        <p:txBody>
          <a:bodyPr wrap="square" lIns="91440" tIns="45720" rIns="91440" bIns="45720">
            <a:spAutoFit/>
          </a:bodyPr>
          <a:lstStyle/>
          <a:p>
            <a:r>
              <a:rPr lang="el-GR"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Ιούνιος 1670, μετά από συζητήσεις </a:t>
            </a:r>
            <a:r>
              <a:rPr lang="el-GR" sz="20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με φίλους για θέματα Ηθικής και Θρησκείας …</a:t>
            </a:r>
            <a:r>
              <a:rPr lang="el-GR" sz="2000" b="1" cap="none" spc="0"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 </a:t>
            </a:r>
            <a:endParaRPr lang="el-GR" sz="20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sp>
        <p:nvSpPr>
          <p:cNvPr id="4" name="3 - Ελλειψοειδής επεξήγηση"/>
          <p:cNvSpPr/>
          <p:nvPr/>
        </p:nvSpPr>
        <p:spPr>
          <a:xfrm>
            <a:off x="3419872" y="908720"/>
            <a:ext cx="2808312" cy="2376264"/>
          </a:xfrm>
          <a:prstGeom prst="wedgeEllipseCallout">
            <a:avLst/>
          </a:prstGeom>
          <a:solidFill>
            <a:schemeClr val="accent6">
              <a:lumMod val="75000"/>
            </a:schemeClr>
          </a:solidFill>
          <a:ln>
            <a:noFill/>
          </a:ln>
          <a:effectLst>
            <a:outerShdw blurRad="127000" dist="38100" dir="2700000" algn="ctr">
              <a:srgbClr val="000000">
                <a:alpha val="45000"/>
              </a:srgbClr>
            </a:outerShdw>
          </a:effectLst>
          <a:scene3d>
            <a:camera prst="perspectiveFront" fov="2700000">
              <a:rot lat="20376000" lon="1938000" rev="20112001"/>
            </a:camera>
            <a:lightRig rig="soft" dir="t">
              <a:rot lat="0" lon="0" rev="0"/>
            </a:lightRig>
          </a:scene3d>
          <a:sp3d prstMaterial="translucentPowder">
            <a:bevelT w="2032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effectLst>
                  <a:outerShdw blurRad="38100" dist="38100" dir="2700000" algn="tl">
                    <a:srgbClr val="000000">
                      <a:alpha val="43137"/>
                    </a:srgbClr>
                  </a:outerShdw>
                </a:effectLst>
              </a:rPr>
              <a:t>Γιατί οι φιλόσοφοι δεν μπορούμε να φτάσουμε σε σίγουρες , απόλυτες απαντήσεις, όπως π.χ. οι χημικοί;</a:t>
            </a:r>
            <a:endParaRPr lang="el-G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O_JZtAU1EKo/UUF1oPHFCTI/AAAAAAAAA9w/3UZlCmlSSZc/s1600/JohnLocke-m.jpg"/>
          <p:cNvPicPr>
            <a:picLocks noChangeAspect="1" noChangeArrowheads="1"/>
          </p:cNvPicPr>
          <p:nvPr/>
        </p:nvPicPr>
        <p:blipFill>
          <a:blip r:embed="rId3" cstate="print"/>
          <a:srcRect/>
          <a:stretch>
            <a:fillRect/>
          </a:stretch>
        </p:blipFill>
        <p:spPr bwMode="auto">
          <a:xfrm>
            <a:off x="2267744" y="2564904"/>
            <a:ext cx="3392805" cy="3962400"/>
          </a:xfrm>
          <a:prstGeom prst="ellipse">
            <a:avLst/>
          </a:prstGeom>
          <a:ln>
            <a:noFill/>
          </a:ln>
          <a:effectLst>
            <a:softEdge rad="112500"/>
          </a:effectLst>
        </p:spPr>
      </p:pic>
      <p:sp>
        <p:nvSpPr>
          <p:cNvPr id="3" name="2 - Επεξήγηση με σύννεφο"/>
          <p:cNvSpPr/>
          <p:nvPr/>
        </p:nvSpPr>
        <p:spPr>
          <a:xfrm>
            <a:off x="4139952" y="404664"/>
            <a:ext cx="3600400" cy="2880320"/>
          </a:xfrm>
          <a:prstGeom prst="cloudCallout">
            <a:avLst/>
          </a:prstGeom>
          <a:solidFill>
            <a:schemeClr val="accent6">
              <a:lumMod val="75000"/>
            </a:schemeClr>
          </a:solidFill>
          <a:effectLst>
            <a:innerShdw blurRad="63500" dist="50800" dir="189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b="1" dirty="0" smtClean="0">
                <a:effectLst>
                  <a:outerShdw blurRad="38100" dist="38100" dir="2700000" algn="tl">
                    <a:srgbClr val="000000">
                      <a:alpha val="43137"/>
                    </a:srgbClr>
                  </a:outerShdw>
                </a:effectLst>
              </a:rPr>
              <a:t>Πάμε ένα βήμα πίσω! Πρέπει να εξετάσουμε τη φύση και τα όρια της γνώσης πριν αποφασίσουμε να ξεδιαλύνουμε αν κάποιες ιδέες είναι αληθείς ή ψευδείς.</a:t>
            </a:r>
            <a:endParaRPr lang="el-G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3000" fill="hold"/>
                                        <p:tgtEl>
                                          <p:spTgt spid="3"/>
                                        </p:tgtEl>
                                        <p:attrNameLst>
                                          <p:attrName>ppt_x</p:attrName>
                                        </p:attrNameLst>
                                      </p:cBhvr>
                                      <p:tavLst>
                                        <p:tav tm="0">
                                          <p:val>
                                            <p:strVal val="0-#ppt_w/2"/>
                                          </p:val>
                                        </p:tav>
                                        <p:tav tm="100000">
                                          <p:val>
                                            <p:strVal val="#ppt_x"/>
                                          </p:val>
                                        </p:tav>
                                      </p:tavLst>
                                    </p:anim>
                                    <p:anim calcmode="lin" valueType="num">
                                      <p:cBhvr additive="base">
                                        <p:cTn id="8" dur="3000" fill="hold"/>
                                        <p:tgtEl>
                                          <p:spTgt spid="3"/>
                                        </p:tgtEl>
                                        <p:attrNameLst>
                                          <p:attrName>ppt_y</p:attrName>
                                        </p:attrNameLst>
                                      </p:cBhvr>
                                      <p:tavLst>
                                        <p:tav tm="0">
                                          <p:val>
                                            <p:strVal val="0-#ppt_h/2"/>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wind.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4.bp.blogspot.com/-O_JZtAU1EKo/UUF1oPHFCTI/AAAAAAAAA9w/3UZlCmlSSZc/s1600/JohnLocke-m.jpg"/>
          <p:cNvPicPr>
            <a:picLocks noChangeAspect="1" noChangeArrowheads="1"/>
          </p:cNvPicPr>
          <p:nvPr/>
        </p:nvPicPr>
        <p:blipFill>
          <a:blip r:embed="rId2" cstate="print"/>
          <a:srcRect/>
          <a:stretch>
            <a:fillRect/>
          </a:stretch>
        </p:blipFill>
        <p:spPr bwMode="auto">
          <a:xfrm>
            <a:off x="0" y="332656"/>
            <a:ext cx="2609850" cy="3048001"/>
          </a:xfrm>
          <a:prstGeom prst="ellipse">
            <a:avLst/>
          </a:prstGeom>
          <a:ln>
            <a:noFill/>
          </a:ln>
          <a:effectLst>
            <a:softEdge rad="112500"/>
          </a:effectLst>
        </p:spPr>
      </p:pic>
      <p:graphicFrame>
        <p:nvGraphicFramePr>
          <p:cNvPr id="4" name="3 - Διάγραμμα"/>
          <p:cNvGraphicFramePr/>
          <p:nvPr/>
        </p:nvGraphicFramePr>
        <p:xfrm>
          <a:off x="2627784" y="1124744"/>
          <a:ext cx="6096000" cy="51845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4 - Επεξήγηση με παραλληλόγραμμο"/>
          <p:cNvSpPr/>
          <p:nvPr/>
        </p:nvSpPr>
        <p:spPr>
          <a:xfrm>
            <a:off x="2555776" y="260648"/>
            <a:ext cx="3240360" cy="648072"/>
          </a:xfrm>
          <a:prstGeom prst="wedgeRectCallout">
            <a:avLst/>
          </a:prstGeom>
          <a:effectLst>
            <a:glow rad="101600">
              <a:schemeClr val="accent2">
                <a:satMod val="175000"/>
                <a:alpha val="40000"/>
              </a:schemeClr>
            </a:glow>
            <a:outerShdw blurRad="40000" dist="20000" dir="5400000" rotWithShape="0">
              <a:srgbClr val="000000">
                <a:alpha val="38000"/>
              </a:srgbClr>
            </a:outerShdw>
          </a:effectLst>
        </p:spPr>
        <p:style>
          <a:lnRef idx="1">
            <a:schemeClr val="dk1"/>
          </a:lnRef>
          <a:fillRef idx="2">
            <a:schemeClr val="dk1"/>
          </a:fillRef>
          <a:effectRef idx="1">
            <a:schemeClr val="dk1"/>
          </a:effectRef>
          <a:fontRef idx="minor">
            <a:schemeClr val="dk1"/>
          </a:fontRef>
        </p:style>
        <p:txBody>
          <a:bodyPr rtlCol="0" anchor="ctr"/>
          <a:lstStyle/>
          <a:p>
            <a:pPr algn="ctr"/>
            <a:r>
              <a:rPr lang="el-GR" b="1" dirty="0" smtClean="0">
                <a:effectLst>
                  <a:outerShdw blurRad="38100" dist="38100" dir="2700000" algn="tl">
                    <a:srgbClr val="000000">
                      <a:alpha val="43137"/>
                    </a:srgbClr>
                  </a:outerShdw>
                </a:effectLst>
              </a:rPr>
              <a:t>Έχουμε και λέμε …</a:t>
            </a:r>
            <a:endParaRPr lang="el-GR" b="1" dirty="0">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www.skai.gr/files/temp/4BAF3120655BED97B934987B92712DE1.jpg"/>
          <p:cNvPicPr>
            <a:picLocks noChangeAspect="1" noChangeArrowheads="1"/>
          </p:cNvPicPr>
          <p:nvPr/>
        </p:nvPicPr>
        <p:blipFill>
          <a:blip r:embed="rId2" cstate="print"/>
          <a:srcRect/>
          <a:stretch>
            <a:fillRect/>
          </a:stretch>
        </p:blipFill>
        <p:spPr bwMode="auto">
          <a:xfrm>
            <a:off x="323528" y="404664"/>
            <a:ext cx="6286500" cy="3238501"/>
          </a:xfrm>
          <a:prstGeom prst="rect">
            <a:avLst/>
          </a:prstGeom>
          <a:noFill/>
        </p:spPr>
      </p:pic>
      <p:sp>
        <p:nvSpPr>
          <p:cNvPr id="3" name="2 - TextBox"/>
          <p:cNvSpPr txBox="1"/>
          <p:nvPr/>
        </p:nvSpPr>
        <p:spPr>
          <a:xfrm>
            <a:off x="899592" y="4005064"/>
            <a:ext cx="7488832" cy="1938992"/>
          </a:xfrm>
          <a:prstGeom prst="rect">
            <a:avLst/>
          </a:prstGeom>
          <a:noFill/>
        </p:spPr>
        <p:txBody>
          <a:bodyPr wrap="square" rtlCol="0">
            <a:spAutoFit/>
          </a:bodyPr>
          <a:lstStyle/>
          <a:p>
            <a:r>
              <a:rPr lang="el-GR" sz="2400" b="1" dirty="0" smtClean="0">
                <a:solidFill>
                  <a:schemeClr val="bg1">
                    <a:lumMod val="95000"/>
                  </a:schemeClr>
                </a:solidFill>
                <a:effectLst>
                  <a:outerShdw blurRad="38100" dist="38100" dir="2700000" algn="tl">
                    <a:srgbClr val="000000">
                      <a:alpha val="43137"/>
                    </a:srgbClr>
                  </a:outerShdw>
                </a:effectLst>
              </a:rPr>
              <a:t>Κανείς εκ γενετής τυφλός δεν μπορεί να αποκτήσει την ιδέα του χρώματος. Αν δίναμε σε έναν τυφλό και σε έναν μη τυφλό έναν χρωματιστό δίσκο, ο μη τυφλός θα αναγνώριζε και το σχήμα και το χρώμα, αλλά ο τυφλός μόνο το σχήμα.</a:t>
            </a:r>
            <a:endParaRPr lang="el-GR" sz="2400" b="1" dirty="0">
              <a:solidFill>
                <a:schemeClr val="bg1">
                  <a:lumMod val="95000"/>
                </a:schemeClr>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296</TotalTime>
  <Words>1026</Words>
  <Application>Microsoft Office PowerPoint</Application>
  <PresentationFormat>Προβολή στην οθόνη (4:3)</PresentationFormat>
  <Paragraphs>82</Paragraphs>
  <Slides>21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21</vt:i4>
      </vt:variant>
    </vt:vector>
  </HeadingPairs>
  <TitlesOfParts>
    <vt:vector size="22" baseType="lpstr">
      <vt:lpstr>Θέμα του Office</vt:lpstr>
      <vt:lpstr>Εμπειρισμός</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Εμπειρισμός</dc:title>
  <dc:creator>MOYO</dc:creator>
  <cp:lastModifiedBy>MOYO</cp:lastModifiedBy>
  <cp:revision>36</cp:revision>
  <dcterms:created xsi:type="dcterms:W3CDTF">2016-01-28T20:14:46Z</dcterms:created>
  <dcterms:modified xsi:type="dcterms:W3CDTF">2016-02-01T21:11:55Z</dcterms:modified>
</cp:coreProperties>
</file>