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4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EA261-102E-54C1-1039-E90C41F169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600" b="0" i="0" u="none" strike="noStrike" cap="none" dirty="0">
                <a:latin typeface="Calibri" panose="020F0502020204030204" pitchFamily="34" charset="0"/>
              </a:rPr>
              <a:t>Απορρίπτοντας τις ενστάσεις για τη</a:t>
            </a:r>
            <a:br>
              <a:rPr lang="el-GR" sz="3600" b="0" i="0" u="none" strike="noStrike" cap="none" dirty="0">
                <a:latin typeface="Calibri" panose="020F0502020204030204" pitchFamily="34" charset="0"/>
              </a:rPr>
            </a:br>
            <a:r>
              <a:rPr lang="el-GR" sz="3600" b="0" i="0" u="none" strike="noStrike" cap="none" dirty="0">
                <a:latin typeface="Calibri" panose="020F0502020204030204" pitchFamily="34" charset="0"/>
              </a:rPr>
              <a:t>δυνατότητα ηθικής σκέψης - πράξης</a:t>
            </a:r>
            <a:endParaRPr lang="el-GR" sz="3600" cap="none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EC84686-95D7-8FD6-455F-3B73C717B9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 b="1" i="0" u="none" strike="noStrike" cap="none" dirty="0">
                <a:solidFill>
                  <a:srgbClr val="FFFF00"/>
                </a:solidFill>
                <a:latin typeface="Cambria,Bold"/>
              </a:rPr>
              <a:t>Γιατί αξίζει να είναι ηθικός ένας άνθρωπος;</a:t>
            </a:r>
            <a:endParaRPr lang="el-GR" sz="2400" cap="non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DE2FB3-C0F0-C6CB-3C0D-87B172686B17}"/>
              </a:ext>
            </a:extLst>
          </p:cNvPr>
          <p:cNvSpPr txBox="1"/>
          <p:nvPr/>
        </p:nvSpPr>
        <p:spPr>
          <a:xfrm>
            <a:off x="646044" y="367798"/>
            <a:ext cx="990931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800" b="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</a:rPr>
              <a:t>1</a:t>
            </a:r>
            <a:r>
              <a:rPr lang="el-GR" sz="1800" b="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</a:rPr>
              <a:t>η </a:t>
            </a:r>
            <a:r>
              <a:rPr lang="el-GR" sz="2800" b="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</a:rPr>
              <a:t>ένσταση: Οι </a:t>
            </a:r>
            <a:r>
              <a:rPr lang="el-GR" sz="2800" b="0" i="0" u="none" strike="noStrike" baseline="0" dirty="0" err="1">
                <a:solidFill>
                  <a:srgbClr val="FFFF00"/>
                </a:solidFill>
                <a:latin typeface="Calibri" panose="020F0502020204030204" pitchFamily="34" charset="0"/>
              </a:rPr>
              <a:t>μεταηθικές</a:t>
            </a:r>
            <a:r>
              <a:rPr lang="el-GR" sz="2800" b="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</a:rPr>
              <a:t> θεωρίες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sz="2800" b="0" i="0" u="none" strike="noStrike" baseline="0" dirty="0"/>
              <a:t>Η ηθική είναι ζήτημα καθαρά υποκειμενικών συναισθηματικών αντιδράσεων, που δεν μπορούν να ελεγχθούν ορθολογικά.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sz="2800" b="0" i="0" u="none" strike="noStrike" baseline="0" dirty="0"/>
              <a:t>«</a:t>
            </a:r>
            <a:r>
              <a:rPr lang="el-GR" sz="2800" b="0" i="1" u="none" strike="noStrike" baseline="0" dirty="0"/>
              <a:t>Οι ηθικές έννοιες είναι μη αναλύσιμες, επειδή απλώς είναι </a:t>
            </a:r>
            <a:r>
              <a:rPr lang="el-GR" sz="2800" b="0" i="1" u="none" strike="noStrike" baseline="0" dirty="0" err="1"/>
              <a:t>ψευδοέννοιες</a:t>
            </a:r>
            <a:r>
              <a:rPr lang="el-GR" sz="2800" b="0" i="0" u="none" strike="noStrike" baseline="0" dirty="0"/>
              <a:t>» A. </a:t>
            </a:r>
            <a:r>
              <a:rPr lang="el-GR" sz="2800" b="0" i="0" u="none" strike="noStrike" baseline="0" dirty="0" err="1"/>
              <a:t>Ayer</a:t>
            </a:r>
            <a:endParaRPr lang="el-GR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2D3DD8-AE57-F45C-0623-1265E67739AA}"/>
              </a:ext>
            </a:extLst>
          </p:cNvPr>
          <p:cNvSpPr txBox="1"/>
          <p:nvPr/>
        </p:nvSpPr>
        <p:spPr>
          <a:xfrm>
            <a:off x="646045" y="3564350"/>
            <a:ext cx="1049572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800" b="1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Αντεπιχειρήματα:</a:t>
            </a:r>
          </a:p>
          <a:p>
            <a:pPr algn="l"/>
            <a:r>
              <a:rPr lang="el-GR" sz="2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1. Η καθημερινή διατύπωση περίπλοκων και πειστικών ηθικών επιχειρημάτων.</a:t>
            </a:r>
          </a:p>
          <a:p>
            <a:pPr algn="l"/>
            <a:r>
              <a:rPr lang="el-GR" sz="2800" b="0" i="0" u="none" strike="noStrike" baseline="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2. Οι άνθρωποι χαρακτηρίζονται από μία στοιχειώδη ευαισθησία, ένα συναίσθημα συμπάθειας (Χιουμ)</a:t>
            </a:r>
          </a:p>
        </p:txBody>
      </p:sp>
    </p:spTree>
    <p:extLst>
      <p:ext uri="{BB962C8B-B14F-4D97-AF65-F5344CB8AC3E}">
        <p14:creationId xmlns:p14="http://schemas.microsoft.com/office/powerpoint/2010/main" val="221126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53BCC7-C55C-0472-F304-16AB2C8ACE83}"/>
              </a:ext>
            </a:extLst>
          </p:cNvPr>
          <p:cNvSpPr txBox="1"/>
          <p:nvPr/>
        </p:nvSpPr>
        <p:spPr>
          <a:xfrm>
            <a:off x="815009" y="742909"/>
            <a:ext cx="996894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800" b="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</a:rPr>
              <a:t>2</a:t>
            </a:r>
            <a:r>
              <a:rPr lang="el-GR" sz="1800" b="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</a:rPr>
              <a:t>η </a:t>
            </a:r>
            <a:r>
              <a:rPr lang="el-GR" sz="2800" b="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</a:rPr>
              <a:t>ένσταση: Ο ηθικός σχετικισμός</a:t>
            </a:r>
          </a:p>
          <a:p>
            <a:pPr algn="just"/>
            <a:r>
              <a:rPr lang="el-GR" sz="2800" b="0" i="0" u="none" strike="noStrike" baseline="0" dirty="0">
                <a:latin typeface="Cambria" panose="02040503050406030204" pitchFamily="18" charset="0"/>
              </a:rPr>
              <a:t>Δεν μπορούν να υπάρξουν αξίες και αρχές που να ισχύουν καθολικά, ανεξάρτητα από την εποχή και τον τρόπο εφαρμογής τους.</a:t>
            </a:r>
            <a:endParaRPr lang="el-GR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45D9C1-759D-3CAB-D6D7-71320C2AFDDB}"/>
              </a:ext>
            </a:extLst>
          </p:cNvPr>
          <p:cNvSpPr txBox="1"/>
          <p:nvPr/>
        </p:nvSpPr>
        <p:spPr>
          <a:xfrm>
            <a:off x="815009" y="2744938"/>
            <a:ext cx="1105479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Αντεπιχειρήματα: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1.</a:t>
            </a:r>
            <a:r>
              <a:rPr lang="el-GR" sz="1600" b="0" i="0" u="none" strike="noStrike" baseline="0" dirty="0">
                <a:solidFill>
                  <a:srgbClr val="D44817"/>
                </a:solidFill>
                <a:latin typeface="Cambria" panose="02040503050406030204" pitchFamily="18" charset="0"/>
              </a:rPr>
              <a:t> </a:t>
            </a:r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Οι αντιτιθέμενες πεποιθήσεις υπόκεινται σε ανάλογες αρχές που αποσκοπούν στην ωφέλεια του συνόλου (κοινό </a:t>
            </a:r>
            <a:r>
              <a:rPr lang="el-GR" sz="2800" dirty="0" err="1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αξιακό</a:t>
            </a:r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 υπόβαθρο).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2. Το ρυθμιστικό ιδεώδες· η συνειδητοποίηση της σημασίας της υιοθέτησης μιας ηθικής στάσης.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3. Η αυτοαναίρεση του σχετικισμού.</a:t>
            </a:r>
          </a:p>
        </p:txBody>
      </p:sp>
    </p:spTree>
    <p:extLst>
      <p:ext uri="{BB962C8B-B14F-4D97-AF65-F5344CB8AC3E}">
        <p14:creationId xmlns:p14="http://schemas.microsoft.com/office/powerpoint/2010/main" val="20772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4D0CA5-D4B0-251D-91EE-7460E0715FBB}"/>
              </a:ext>
            </a:extLst>
          </p:cNvPr>
          <p:cNvSpPr txBox="1"/>
          <p:nvPr/>
        </p:nvSpPr>
        <p:spPr>
          <a:xfrm>
            <a:off x="623679" y="544126"/>
            <a:ext cx="1083613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800" dirty="0">
                <a:solidFill>
                  <a:srgbClr val="FFFF00"/>
                </a:solidFill>
                <a:latin typeface="Calibri" panose="020F0502020204030204" pitchFamily="34" charset="0"/>
              </a:rPr>
              <a:t>3η ένσταση: Τα εγωιστικά κίνητρα</a:t>
            </a:r>
          </a:p>
          <a:p>
            <a:pPr algn="l"/>
            <a:r>
              <a:rPr lang="el-GR" sz="2800" dirty="0">
                <a:latin typeface="Cambria" panose="02040503050406030204" pitchFamily="18" charset="0"/>
              </a:rPr>
              <a:t>Το βαθύτερο κίνητρο κάθε ηθικής πράξης είναι η προσωπική μας ικανοποίηση: να νιώσουμε καλά εμείς.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A8ADF2-D758-1073-A78A-328318753BCC}"/>
              </a:ext>
            </a:extLst>
          </p:cNvPr>
          <p:cNvSpPr txBox="1"/>
          <p:nvPr/>
        </p:nvSpPr>
        <p:spPr>
          <a:xfrm>
            <a:off x="516833" y="2960638"/>
            <a:ext cx="1068456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Αντεπιχειρήματα: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1. Βασικό κίνητρο μίας αλτρουιστικής πράξης: η ωφέλεια του άλλου.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2. Στόχος της πράξης: η αντιμετώπιση του προβλήματος του άλλου.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3. Σημασία έχει η ίδια η δυνατότητα αλτρουιστικής συμπεριφοράς, πολλές φορές με κίνδυνο για εμάς.</a:t>
            </a:r>
          </a:p>
        </p:txBody>
      </p:sp>
    </p:spTree>
    <p:extLst>
      <p:ext uri="{BB962C8B-B14F-4D97-AF65-F5344CB8AC3E}">
        <p14:creationId xmlns:p14="http://schemas.microsoft.com/office/powerpoint/2010/main" val="321330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AE1131-FCD6-232E-0A2D-14B236B43433}"/>
              </a:ext>
            </a:extLst>
          </p:cNvPr>
          <p:cNvSpPr txBox="1"/>
          <p:nvPr/>
        </p:nvSpPr>
        <p:spPr>
          <a:xfrm>
            <a:off x="546651" y="718879"/>
            <a:ext cx="1015779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800" dirty="0">
                <a:solidFill>
                  <a:srgbClr val="FFFF00"/>
                </a:solidFill>
                <a:latin typeface="Calibri" panose="020F0502020204030204" pitchFamily="34" charset="0"/>
              </a:rPr>
              <a:t>4η ένσταση: Η απουσία ελεύθερης βούλησης</a:t>
            </a:r>
          </a:p>
          <a:p>
            <a:pPr algn="l"/>
            <a:r>
              <a:rPr lang="el-GR" sz="2800" dirty="0">
                <a:latin typeface="Cambria" panose="02040503050406030204" pitchFamily="18" charset="0"/>
              </a:rPr>
              <a:t>Ντετερμινισμός: Όλα τα συμβάντα στον κόσμο μας καθορίζονται από προηγούμενα συμβάντα σύμφωνα με νόμους </a:t>
            </a:r>
            <a:r>
              <a:rPr lang="el-GR" sz="2800" dirty="0" err="1">
                <a:latin typeface="Cambria" panose="02040503050406030204" pitchFamily="18" charset="0"/>
              </a:rPr>
              <a:t>αιτιακούς</a:t>
            </a:r>
            <a:r>
              <a:rPr lang="el-GR" sz="2800" dirty="0">
                <a:latin typeface="Cambria" panose="02040503050406030204" pitchFamily="18" charset="0"/>
              </a:rPr>
              <a:t> και οι πράξεις μας δεν αποτελούν εξαίρεση.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C02D78-ADCC-3225-C8D2-C64DF148A236}"/>
              </a:ext>
            </a:extLst>
          </p:cNvPr>
          <p:cNvSpPr txBox="1"/>
          <p:nvPr/>
        </p:nvSpPr>
        <p:spPr>
          <a:xfrm>
            <a:off x="447262" y="3009686"/>
            <a:ext cx="1137036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Αντεπιχειρήματα: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1. Σύγχρονη φυσική (αρχή της απροσδιοριστίας).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2. Δυνατότητα κρίσης της ηθικής ποιότητας των αποφάσεων και των </a:t>
            </a:r>
            <a:r>
              <a:rPr lang="el-GR" sz="2800" dirty="0" err="1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πράξεών</a:t>
            </a:r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 μας.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«να ενεργεί κατά τρόπο που συμβάλλει στην εναρμόνιση του πνεύματός του με τη βούληση</a:t>
            </a:r>
          </a:p>
          <a:p>
            <a:pPr algn="l"/>
            <a:r>
              <a:rPr lang="el-GR" sz="2800" dirty="0">
                <a:solidFill>
                  <a:schemeClr val="tx1">
                    <a:lumMod val="95000"/>
                  </a:schemeClr>
                </a:solidFill>
                <a:latin typeface="Cambria" panose="02040503050406030204" pitchFamily="18" charset="0"/>
              </a:rPr>
              <a:t>εκείνου που κυβερνά το σύμπαν»</a:t>
            </a:r>
          </a:p>
        </p:txBody>
      </p:sp>
    </p:spTree>
    <p:extLst>
      <p:ext uri="{BB962C8B-B14F-4D97-AF65-F5344CB8AC3E}">
        <p14:creationId xmlns:p14="http://schemas.microsoft.com/office/powerpoint/2010/main" val="420955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υράνιο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{9A0B718C-F014-4523-822D-5B02F4A59DD6}tf03457452</Template>
  <TotalTime>44</TotalTime>
  <Words>305</Words>
  <Application>Microsoft Office PowerPoint</Application>
  <PresentationFormat>Ευρεία οθόνη</PresentationFormat>
  <Paragraphs>27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Cambria,Bold</vt:lpstr>
      <vt:lpstr>Ουράνιο</vt:lpstr>
      <vt:lpstr>Απορρίπτοντας τις ενστάσεις για τη δυνατότητα ηθικής σκέψης - πράξης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ΦΩΤΕΙΝΗ ΣΑΦΛΑΓΙΟΥΡΑ</dc:creator>
  <cp:lastModifiedBy>ΦΩΤΕΙΝΗ ΣΑΦΛΑΓΙΟΥΡΑ</cp:lastModifiedBy>
  <cp:revision>2</cp:revision>
  <dcterms:created xsi:type="dcterms:W3CDTF">2025-01-20T22:25:31Z</dcterms:created>
  <dcterms:modified xsi:type="dcterms:W3CDTF">2025-01-20T23:10:12Z</dcterms:modified>
</cp:coreProperties>
</file>