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7"/>
  </p:notesMasterIdLst>
  <p:sldIdLst>
    <p:sldId id="354" r:id="rId2"/>
    <p:sldId id="382" r:id="rId3"/>
    <p:sldId id="418" r:id="rId4"/>
    <p:sldId id="463" r:id="rId5"/>
    <p:sldId id="419" r:id="rId6"/>
    <p:sldId id="469" r:id="rId7"/>
    <p:sldId id="420" r:id="rId8"/>
    <p:sldId id="426" r:id="rId9"/>
    <p:sldId id="465" r:id="rId10"/>
    <p:sldId id="427" r:id="rId11"/>
    <p:sldId id="429" r:id="rId12"/>
    <p:sldId id="467" r:id="rId13"/>
    <p:sldId id="455" r:id="rId14"/>
    <p:sldId id="468" r:id="rId15"/>
    <p:sldId id="415" r:id="rId16"/>
    <p:sldId id="430" r:id="rId17"/>
    <p:sldId id="431" r:id="rId18"/>
    <p:sldId id="466" r:id="rId19"/>
    <p:sldId id="416" r:id="rId20"/>
    <p:sldId id="453" r:id="rId21"/>
    <p:sldId id="454" r:id="rId22"/>
    <p:sldId id="438" r:id="rId23"/>
    <p:sldId id="470" r:id="rId24"/>
    <p:sldId id="449" r:id="rId25"/>
    <p:sldId id="439" r:id="rId26"/>
    <p:sldId id="440" r:id="rId27"/>
    <p:sldId id="434" r:id="rId28"/>
    <p:sldId id="417" r:id="rId29"/>
    <p:sldId id="442" r:id="rId30"/>
    <p:sldId id="443" r:id="rId31"/>
    <p:sldId id="444" r:id="rId32"/>
    <p:sldId id="445" r:id="rId33"/>
    <p:sldId id="446" r:id="rId34"/>
    <p:sldId id="374" r:id="rId35"/>
    <p:sldId id="376" r:id="rId36"/>
    <p:sldId id="457" r:id="rId37"/>
    <p:sldId id="458" r:id="rId38"/>
    <p:sldId id="464" r:id="rId39"/>
    <p:sldId id="459" r:id="rId40"/>
    <p:sldId id="410" r:id="rId41"/>
    <p:sldId id="461" r:id="rId42"/>
    <p:sldId id="411" r:id="rId43"/>
    <p:sldId id="462" r:id="rId44"/>
    <p:sldId id="377" r:id="rId45"/>
    <p:sldId id="456" r:id="rId4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0909"/>
    <a:srgbClr val="009999"/>
    <a:srgbClr val="FF6600"/>
    <a:srgbClr val="008000"/>
    <a:srgbClr val="212911"/>
    <a:srgbClr val="E7F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Φωτεινό στυλ 2 - Έμφαση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Στυλ με θέμα 1 - Έμφαση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Φωτεινό στυλ 1 - Έμφαση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Φωτεινό στυλ 1 - Έμφαση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EBBBCC-DAD2-459C-BE2E-F6DE35CF9A28}" styleName="Σκούρο στυλ 2 - Έμφαση 3/Έμφαση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Σκούρο στυλ 2 - Έμφαση 5/Έμφαση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Μεσαίο στυλ 3 - Έμφαση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344D84-9AFB-497E-A393-DC336BA19D2E}" styleName="Μεσαίο στυλ 3 - Έμφαση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Μεσαίο στυλ 3 - Έμφαση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31" d="100"/>
          <a:sy n="131" d="100"/>
        </p:scale>
        <p:origin x="23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image" Target="../media/image24.jpeg"/></Relationships>
</file>

<file path=ppt/diagrams/_rels/data5.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image" Target="../media/image24.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1273EF-7D0B-464E-8B16-6E3089A043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0CF38CA7-8981-4C87-8A40-EAE4F2A38519}">
      <dgm:prSet phldrT="[Κείμενο]" custT="1"/>
      <dgm:spPr>
        <a:solidFill>
          <a:schemeClr val="accent1">
            <a:lumMod val="75000"/>
          </a:schemeClr>
        </a:solidFill>
      </dgm:spPr>
      <dgm:t>
        <a:bodyPr/>
        <a:lstStyle/>
        <a:p>
          <a:pPr algn="ctr"/>
          <a:r>
            <a:rPr lang="el-GR" sz="4400" i="0" dirty="0">
              <a:latin typeface="+mj-lt"/>
            </a:rPr>
            <a:t>α</a:t>
          </a:r>
          <a:r>
            <a:rPr lang="el-GR" sz="4400" b="1" i="0" dirty="0">
              <a:latin typeface="+mj-lt"/>
            </a:rPr>
            <a:t>. Τα αίτια και οι αφορμές</a:t>
          </a:r>
        </a:p>
      </dgm:t>
    </dgm:pt>
    <dgm:pt modelId="{26AD2768-B8CE-4C72-90A8-9A41BA0AFCB9}" type="parTrans" cxnId="{E5FF6D60-135E-4365-A3B0-95CD7797AE7E}">
      <dgm:prSet/>
      <dgm:spPr/>
      <dgm:t>
        <a:bodyPr/>
        <a:lstStyle/>
        <a:p>
          <a:endParaRPr lang="el-GR"/>
        </a:p>
      </dgm:t>
    </dgm:pt>
    <dgm:pt modelId="{05EF15E6-9C16-4995-BE99-0F498524108F}" type="sibTrans" cxnId="{E5FF6D60-135E-4365-A3B0-95CD7797AE7E}">
      <dgm:prSet/>
      <dgm:spPr/>
      <dgm:t>
        <a:bodyPr/>
        <a:lstStyle/>
        <a:p>
          <a:endParaRPr lang="el-GR"/>
        </a:p>
      </dgm:t>
    </dgm:pt>
    <dgm:pt modelId="{EB5E280E-9B96-45E6-8159-FBA608B3EB94}" type="pres">
      <dgm:prSet presAssocID="{AE1273EF-7D0B-464E-8B16-6E3089A04396}" presName="linear" presStyleCnt="0">
        <dgm:presLayoutVars>
          <dgm:animLvl val="lvl"/>
          <dgm:resizeHandles val="exact"/>
        </dgm:presLayoutVars>
      </dgm:prSet>
      <dgm:spPr/>
    </dgm:pt>
    <dgm:pt modelId="{0E97ABEB-C04B-4149-BE79-6A0E6A614224}" type="pres">
      <dgm:prSet presAssocID="{0CF38CA7-8981-4C87-8A40-EAE4F2A38519}" presName="parentText" presStyleLbl="node1" presStyleIdx="0" presStyleCnt="1">
        <dgm:presLayoutVars>
          <dgm:chMax val="0"/>
          <dgm:bulletEnabled val="1"/>
        </dgm:presLayoutVars>
      </dgm:prSet>
      <dgm:spPr/>
    </dgm:pt>
  </dgm:ptLst>
  <dgm:cxnLst>
    <dgm:cxn modelId="{E5FF6D60-135E-4365-A3B0-95CD7797AE7E}" srcId="{AE1273EF-7D0B-464E-8B16-6E3089A04396}" destId="{0CF38CA7-8981-4C87-8A40-EAE4F2A38519}" srcOrd="0" destOrd="0" parTransId="{26AD2768-B8CE-4C72-90A8-9A41BA0AFCB9}" sibTransId="{05EF15E6-9C16-4995-BE99-0F498524108F}"/>
    <dgm:cxn modelId="{832175A1-8C52-477A-84A2-E44BDF492D67}" type="presOf" srcId="{0CF38CA7-8981-4C87-8A40-EAE4F2A38519}" destId="{0E97ABEB-C04B-4149-BE79-6A0E6A614224}" srcOrd="0" destOrd="0" presId="urn:microsoft.com/office/officeart/2005/8/layout/vList2"/>
    <dgm:cxn modelId="{E29AC3B6-D226-4512-8E0C-6F37434BFB72}" type="presOf" srcId="{AE1273EF-7D0B-464E-8B16-6E3089A04396}" destId="{EB5E280E-9B96-45E6-8159-FBA608B3EB94}" srcOrd="0" destOrd="0" presId="urn:microsoft.com/office/officeart/2005/8/layout/vList2"/>
    <dgm:cxn modelId="{92183F00-2188-49DE-82F4-5FE77681053A}" type="presParOf" srcId="{EB5E280E-9B96-45E6-8159-FBA608B3EB94}" destId="{0E97ABEB-C04B-4149-BE79-6A0E6A61422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E1273EF-7D0B-464E-8B16-6E3089A043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0CF38CA7-8981-4C87-8A40-EAE4F2A38519}">
      <dgm:prSet phldrT="[Κείμενο]" custT="1"/>
      <dgm:spPr>
        <a:solidFill>
          <a:schemeClr val="accent1">
            <a:lumMod val="75000"/>
          </a:schemeClr>
        </a:solidFill>
      </dgm:spPr>
      <dgm:t>
        <a:bodyPr/>
        <a:lstStyle/>
        <a:p>
          <a:pPr algn="ctr"/>
          <a:r>
            <a:rPr lang="el-GR" sz="3200" b="1" i="0" dirty="0">
              <a:latin typeface="+mj-lt"/>
            </a:rPr>
            <a:t>δ. Το τέλος της επανάστασης του Θερίσου και ο θρίαμβος της πολιτικής του Ελευθερίου Βενιζέλου </a:t>
          </a:r>
        </a:p>
      </dgm:t>
    </dgm:pt>
    <dgm:pt modelId="{26AD2768-B8CE-4C72-90A8-9A41BA0AFCB9}" type="parTrans" cxnId="{E5FF6D60-135E-4365-A3B0-95CD7797AE7E}">
      <dgm:prSet/>
      <dgm:spPr/>
      <dgm:t>
        <a:bodyPr/>
        <a:lstStyle/>
        <a:p>
          <a:endParaRPr lang="el-GR"/>
        </a:p>
      </dgm:t>
    </dgm:pt>
    <dgm:pt modelId="{05EF15E6-9C16-4995-BE99-0F498524108F}" type="sibTrans" cxnId="{E5FF6D60-135E-4365-A3B0-95CD7797AE7E}">
      <dgm:prSet/>
      <dgm:spPr/>
      <dgm:t>
        <a:bodyPr/>
        <a:lstStyle/>
        <a:p>
          <a:endParaRPr lang="el-GR"/>
        </a:p>
      </dgm:t>
    </dgm:pt>
    <dgm:pt modelId="{EB5E280E-9B96-45E6-8159-FBA608B3EB94}" type="pres">
      <dgm:prSet presAssocID="{AE1273EF-7D0B-464E-8B16-6E3089A04396}" presName="linear" presStyleCnt="0">
        <dgm:presLayoutVars>
          <dgm:animLvl val="lvl"/>
          <dgm:resizeHandles val="exact"/>
        </dgm:presLayoutVars>
      </dgm:prSet>
      <dgm:spPr/>
    </dgm:pt>
    <dgm:pt modelId="{0E97ABEB-C04B-4149-BE79-6A0E6A614224}" type="pres">
      <dgm:prSet presAssocID="{0CF38CA7-8981-4C87-8A40-EAE4F2A38519}" presName="parentText" presStyleLbl="node1" presStyleIdx="0" presStyleCnt="1">
        <dgm:presLayoutVars>
          <dgm:chMax val="0"/>
          <dgm:bulletEnabled val="1"/>
        </dgm:presLayoutVars>
      </dgm:prSet>
      <dgm:spPr/>
    </dgm:pt>
  </dgm:ptLst>
  <dgm:cxnLst>
    <dgm:cxn modelId="{5A3B1D39-0F44-450F-A626-4681389562B3}" type="presOf" srcId="{0CF38CA7-8981-4C87-8A40-EAE4F2A38519}" destId="{0E97ABEB-C04B-4149-BE79-6A0E6A614224}" srcOrd="0" destOrd="0" presId="urn:microsoft.com/office/officeart/2005/8/layout/vList2"/>
    <dgm:cxn modelId="{E5FF6D60-135E-4365-A3B0-95CD7797AE7E}" srcId="{AE1273EF-7D0B-464E-8B16-6E3089A04396}" destId="{0CF38CA7-8981-4C87-8A40-EAE4F2A38519}" srcOrd="0" destOrd="0" parTransId="{26AD2768-B8CE-4C72-90A8-9A41BA0AFCB9}" sibTransId="{05EF15E6-9C16-4995-BE99-0F498524108F}"/>
    <dgm:cxn modelId="{7A348244-1E3E-4129-B4D1-EB57E0D3B063}" type="presOf" srcId="{AE1273EF-7D0B-464E-8B16-6E3089A04396}" destId="{EB5E280E-9B96-45E6-8159-FBA608B3EB94}" srcOrd="0" destOrd="0" presId="urn:microsoft.com/office/officeart/2005/8/layout/vList2"/>
    <dgm:cxn modelId="{63B36CF7-B9CC-4DB9-8996-A22A8027C3CC}" type="presParOf" srcId="{EB5E280E-9B96-45E6-8159-FBA608B3EB94}" destId="{0E97ABEB-C04B-4149-BE79-6A0E6A61422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3DC004-944C-4AFB-B5DD-F4D078A2047F}" type="doc">
      <dgm:prSet loTypeId="urn:microsoft.com/office/officeart/2008/layout/HorizontalMultiLevelHierarchy" loCatId="hierarchy" qsTypeId="urn:microsoft.com/office/officeart/2005/8/quickstyle/simple1" qsCatId="simple" csTypeId="urn:microsoft.com/office/officeart/2005/8/colors/accent1_4" csCatId="accent1" phldr="1"/>
      <dgm:spPr/>
      <dgm:t>
        <a:bodyPr/>
        <a:lstStyle/>
        <a:p>
          <a:endParaRPr lang="el-GR"/>
        </a:p>
      </dgm:t>
    </dgm:pt>
    <dgm:pt modelId="{017879C0-DA4A-449A-B692-73AB059C308B}">
      <dgm:prSet phldrT="[Κείμενο]"/>
      <dgm:spPr>
        <a:solidFill>
          <a:schemeClr val="accent6">
            <a:lumMod val="20000"/>
            <a:lumOff val="80000"/>
          </a:schemeClr>
        </a:solidFill>
        <a:effectLst>
          <a:outerShdw blurRad="50800" dist="38100" dir="2700000" algn="tl" rotWithShape="0">
            <a:prstClr val="black">
              <a:alpha val="40000"/>
            </a:prstClr>
          </a:outerShdw>
        </a:effectLst>
      </dgm:spPr>
      <dgm:t>
        <a:bodyPr/>
        <a:lstStyle/>
        <a:p>
          <a:r>
            <a:rPr lang="el-GR" dirty="0">
              <a:solidFill>
                <a:schemeClr val="tx1"/>
              </a:solidFill>
            </a:rPr>
            <a:t>Συμφωνία</a:t>
          </a:r>
        </a:p>
      </dgm:t>
    </dgm:pt>
    <dgm:pt modelId="{6427BBB7-9340-4734-9ADF-75712EECA416}" type="parTrans" cxnId="{416588BE-5E29-4FC2-8E06-F752036A4F01}">
      <dgm:prSet/>
      <dgm:spPr/>
      <dgm:t>
        <a:bodyPr/>
        <a:lstStyle/>
        <a:p>
          <a:endParaRPr lang="el-GR"/>
        </a:p>
      </dgm:t>
    </dgm:pt>
    <dgm:pt modelId="{77ACC384-6E05-4F0F-8DC5-06A3345A01C3}" type="sibTrans" cxnId="{416588BE-5E29-4FC2-8E06-F752036A4F01}">
      <dgm:prSet/>
      <dgm:spPr/>
      <dgm:t>
        <a:bodyPr/>
        <a:lstStyle/>
        <a:p>
          <a:endParaRPr lang="el-GR"/>
        </a:p>
      </dgm:t>
    </dgm:pt>
    <dgm:pt modelId="{0CA6DC1F-2BC5-4168-AFF6-7E194B91D2C0}">
      <dgm:prSet phldrT="[Κείμενο]" custT="1"/>
      <dgm:spPr>
        <a:solidFill>
          <a:schemeClr val="accent5">
            <a:lumMod val="20000"/>
            <a:lumOff val="80000"/>
          </a:schemeClr>
        </a:solidFill>
      </dgm:spPr>
      <dgm:t>
        <a:bodyPr/>
        <a:lstStyle/>
        <a:p>
          <a:r>
            <a:rPr lang="el-GR" sz="2000" dirty="0">
              <a:solidFill>
                <a:schemeClr val="tx1"/>
              </a:solidFill>
            </a:rPr>
            <a:t> Εξασφαλίστηκε </a:t>
          </a:r>
          <a:r>
            <a:rPr lang="el-GR" sz="2000" b="1" dirty="0">
              <a:solidFill>
                <a:schemeClr val="tx1"/>
              </a:solidFill>
            </a:rPr>
            <a:t>γενική αμνηστία </a:t>
          </a:r>
        </a:p>
      </dgm:t>
    </dgm:pt>
    <dgm:pt modelId="{43457E37-29F4-400A-9E90-D9FE35256445}" type="parTrans" cxnId="{929A85C9-236F-4457-945C-B95CC5BFCE3C}">
      <dgm:prSet/>
      <dgm:spPr>
        <a:solidFill>
          <a:schemeClr val="accent2">
            <a:lumMod val="20000"/>
            <a:lumOff val="80000"/>
          </a:schemeClr>
        </a:solidFill>
        <a:ln>
          <a:solidFill>
            <a:schemeClr val="accent2">
              <a:lumMod val="20000"/>
              <a:lumOff val="80000"/>
            </a:schemeClr>
          </a:solidFill>
        </a:ln>
      </dgm:spPr>
      <dgm:t>
        <a:bodyPr/>
        <a:lstStyle/>
        <a:p>
          <a:endParaRPr lang="el-GR">
            <a:solidFill>
              <a:schemeClr val="tx1"/>
            </a:solidFill>
          </a:endParaRPr>
        </a:p>
      </dgm:t>
    </dgm:pt>
    <dgm:pt modelId="{B5A36DE4-BEC0-4420-A89A-2A6B97C9E9CE}" type="sibTrans" cxnId="{929A85C9-236F-4457-945C-B95CC5BFCE3C}">
      <dgm:prSet/>
      <dgm:spPr/>
      <dgm:t>
        <a:bodyPr/>
        <a:lstStyle/>
        <a:p>
          <a:endParaRPr lang="el-GR"/>
        </a:p>
      </dgm:t>
    </dgm:pt>
    <dgm:pt modelId="{1B3B193A-59AA-4D51-B26C-051C4C792C9B}">
      <dgm:prSet phldrT="[Κείμενο]" custT="1"/>
      <dgm:spPr>
        <a:solidFill>
          <a:schemeClr val="accent4">
            <a:lumMod val="20000"/>
            <a:lumOff val="80000"/>
          </a:schemeClr>
        </a:solidFill>
      </dgm:spPr>
      <dgm:t>
        <a:bodyPr/>
        <a:lstStyle/>
        <a:p>
          <a:r>
            <a:rPr lang="el-GR" sz="2000" dirty="0">
              <a:solidFill>
                <a:schemeClr val="tx1"/>
              </a:solidFill>
            </a:rPr>
            <a:t>και οι Μ. Δυνάμεις δεσμεύτηκαν να επεξεργαστούν ένα </a:t>
          </a:r>
          <a:r>
            <a:rPr lang="el-GR" sz="2000" b="1" dirty="0">
              <a:solidFill>
                <a:schemeClr val="tx1"/>
              </a:solidFill>
            </a:rPr>
            <a:t>χάρτη νέων παραχωρήσεων </a:t>
          </a:r>
          <a:r>
            <a:rPr lang="el-GR" sz="2000" dirty="0">
              <a:solidFill>
                <a:schemeClr val="tx1"/>
              </a:solidFill>
            </a:rPr>
            <a:t>στον κρητικό λαό, </a:t>
          </a:r>
        </a:p>
      </dgm:t>
    </dgm:pt>
    <dgm:pt modelId="{C6BF36EA-77EF-4567-872F-B1170BFCAEA4}" type="parTrans" cxnId="{E1844B55-D634-4CBD-A110-A9C40B2463F1}">
      <dgm:prSet/>
      <dgm:spPr>
        <a:ln>
          <a:solidFill>
            <a:schemeClr val="accent2">
              <a:lumMod val="20000"/>
              <a:lumOff val="80000"/>
            </a:schemeClr>
          </a:solidFill>
        </a:ln>
      </dgm:spPr>
      <dgm:t>
        <a:bodyPr/>
        <a:lstStyle/>
        <a:p>
          <a:endParaRPr lang="el-GR">
            <a:solidFill>
              <a:schemeClr val="tx1"/>
            </a:solidFill>
          </a:endParaRPr>
        </a:p>
      </dgm:t>
    </dgm:pt>
    <dgm:pt modelId="{3F3080DF-4280-4380-832F-9C39799FA18B}" type="sibTrans" cxnId="{E1844B55-D634-4CBD-A110-A9C40B2463F1}">
      <dgm:prSet/>
      <dgm:spPr/>
      <dgm:t>
        <a:bodyPr/>
        <a:lstStyle/>
        <a:p>
          <a:endParaRPr lang="el-GR"/>
        </a:p>
      </dgm:t>
    </dgm:pt>
    <dgm:pt modelId="{B3BE8536-EDD8-4BF1-A190-FC6A199BB90C}">
      <dgm:prSet phldrT="[Κείμενο]" custT="1"/>
      <dgm:spPr>
        <a:solidFill>
          <a:schemeClr val="accent3">
            <a:lumMod val="20000"/>
            <a:lumOff val="80000"/>
          </a:schemeClr>
        </a:solidFill>
      </dgm:spPr>
      <dgm:t>
        <a:bodyPr/>
        <a:lstStyle/>
        <a:p>
          <a:r>
            <a:rPr lang="el-GR" sz="2000" b="1" dirty="0">
              <a:solidFill>
                <a:schemeClr val="tx1"/>
              </a:solidFill>
            </a:rPr>
            <a:t>αρνούμενες</a:t>
          </a:r>
          <a:r>
            <a:rPr lang="el-GR" sz="2000" dirty="0">
              <a:solidFill>
                <a:schemeClr val="tx1"/>
              </a:solidFill>
            </a:rPr>
            <a:t> πάντως </a:t>
          </a:r>
          <a:r>
            <a:rPr lang="el-GR" sz="2000" b="1" dirty="0">
              <a:solidFill>
                <a:schemeClr val="tx1"/>
              </a:solidFill>
            </a:rPr>
            <a:t>να επιτρέψουν την ένωση </a:t>
          </a:r>
          <a:r>
            <a:rPr lang="el-GR" sz="2000" dirty="0">
              <a:solidFill>
                <a:schemeClr val="tx1"/>
              </a:solidFill>
            </a:rPr>
            <a:t>της Κρήτης με την Ελλάδα. </a:t>
          </a:r>
        </a:p>
      </dgm:t>
    </dgm:pt>
    <dgm:pt modelId="{3CF91AE2-524E-4309-AC5E-C4A3ECAFF004}" type="parTrans" cxnId="{651988D0-C6D8-402C-8BD6-2F0A5AAEAE4E}">
      <dgm:prSet/>
      <dgm:spPr>
        <a:solidFill>
          <a:schemeClr val="accent2">
            <a:lumMod val="20000"/>
            <a:lumOff val="80000"/>
          </a:schemeClr>
        </a:solidFill>
        <a:ln>
          <a:solidFill>
            <a:schemeClr val="accent2">
              <a:lumMod val="20000"/>
              <a:lumOff val="80000"/>
            </a:schemeClr>
          </a:solidFill>
        </a:ln>
      </dgm:spPr>
      <dgm:t>
        <a:bodyPr/>
        <a:lstStyle/>
        <a:p>
          <a:endParaRPr lang="el-GR">
            <a:solidFill>
              <a:schemeClr val="tx1"/>
            </a:solidFill>
          </a:endParaRPr>
        </a:p>
      </dgm:t>
    </dgm:pt>
    <dgm:pt modelId="{8AF5D1F0-9565-4061-A05C-CE69594F871D}" type="sibTrans" cxnId="{651988D0-C6D8-402C-8BD6-2F0A5AAEAE4E}">
      <dgm:prSet/>
      <dgm:spPr/>
      <dgm:t>
        <a:bodyPr/>
        <a:lstStyle/>
        <a:p>
          <a:endParaRPr lang="el-GR"/>
        </a:p>
      </dgm:t>
    </dgm:pt>
    <dgm:pt modelId="{B6E4C3A8-4AD0-43E7-8F49-68601208EF5E}" type="pres">
      <dgm:prSet presAssocID="{A93DC004-944C-4AFB-B5DD-F4D078A2047F}" presName="Name0" presStyleCnt="0">
        <dgm:presLayoutVars>
          <dgm:chPref val="1"/>
          <dgm:dir/>
          <dgm:animOne val="branch"/>
          <dgm:animLvl val="lvl"/>
          <dgm:resizeHandles val="exact"/>
        </dgm:presLayoutVars>
      </dgm:prSet>
      <dgm:spPr/>
    </dgm:pt>
    <dgm:pt modelId="{53CE69E5-8F73-4E02-8712-8D3CAC0906F0}" type="pres">
      <dgm:prSet presAssocID="{017879C0-DA4A-449A-B692-73AB059C308B}" presName="root1" presStyleCnt="0"/>
      <dgm:spPr/>
    </dgm:pt>
    <dgm:pt modelId="{619B9592-E94F-40D3-AC36-3740EC32E282}" type="pres">
      <dgm:prSet presAssocID="{017879C0-DA4A-449A-B692-73AB059C308B}" presName="LevelOneTextNode" presStyleLbl="node0" presStyleIdx="0" presStyleCnt="1">
        <dgm:presLayoutVars>
          <dgm:chPref val="3"/>
        </dgm:presLayoutVars>
      </dgm:prSet>
      <dgm:spPr/>
    </dgm:pt>
    <dgm:pt modelId="{1A6B0017-04FD-4355-97B0-D5922BA72422}" type="pres">
      <dgm:prSet presAssocID="{017879C0-DA4A-449A-B692-73AB059C308B}" presName="level2hierChild" presStyleCnt="0"/>
      <dgm:spPr/>
    </dgm:pt>
    <dgm:pt modelId="{A31FDE89-CA70-4564-AA0D-366E1E61976B}" type="pres">
      <dgm:prSet presAssocID="{43457E37-29F4-400A-9E90-D9FE35256445}" presName="conn2-1" presStyleLbl="parChTrans1D2" presStyleIdx="0" presStyleCnt="3"/>
      <dgm:spPr/>
    </dgm:pt>
    <dgm:pt modelId="{1714A8CE-1EDC-4D37-BFC4-5B8BE535E32A}" type="pres">
      <dgm:prSet presAssocID="{43457E37-29F4-400A-9E90-D9FE35256445}" presName="connTx" presStyleLbl="parChTrans1D2" presStyleIdx="0" presStyleCnt="3"/>
      <dgm:spPr/>
    </dgm:pt>
    <dgm:pt modelId="{5B1590C6-2187-4E89-8CD7-47BD9B3023FA}" type="pres">
      <dgm:prSet presAssocID="{0CA6DC1F-2BC5-4168-AFF6-7E194B91D2C0}" presName="root2" presStyleCnt="0"/>
      <dgm:spPr/>
    </dgm:pt>
    <dgm:pt modelId="{85C6DD8F-E3F3-4130-99BF-4EAA848E2E46}" type="pres">
      <dgm:prSet presAssocID="{0CA6DC1F-2BC5-4168-AFF6-7E194B91D2C0}" presName="LevelTwoTextNode" presStyleLbl="node2" presStyleIdx="0" presStyleCnt="3" custScaleX="189900">
        <dgm:presLayoutVars>
          <dgm:chPref val="3"/>
        </dgm:presLayoutVars>
      </dgm:prSet>
      <dgm:spPr/>
    </dgm:pt>
    <dgm:pt modelId="{72F0827C-441D-49DA-BC88-C284503A2D97}" type="pres">
      <dgm:prSet presAssocID="{0CA6DC1F-2BC5-4168-AFF6-7E194B91D2C0}" presName="level3hierChild" presStyleCnt="0"/>
      <dgm:spPr/>
    </dgm:pt>
    <dgm:pt modelId="{5C738E08-0C7E-42F3-B3E9-405721153D7A}" type="pres">
      <dgm:prSet presAssocID="{C6BF36EA-77EF-4567-872F-B1170BFCAEA4}" presName="conn2-1" presStyleLbl="parChTrans1D2" presStyleIdx="1" presStyleCnt="3"/>
      <dgm:spPr/>
    </dgm:pt>
    <dgm:pt modelId="{D5F9C0EB-8B95-4C28-B78F-047FDDC52FC0}" type="pres">
      <dgm:prSet presAssocID="{C6BF36EA-77EF-4567-872F-B1170BFCAEA4}" presName="connTx" presStyleLbl="parChTrans1D2" presStyleIdx="1" presStyleCnt="3"/>
      <dgm:spPr/>
    </dgm:pt>
    <dgm:pt modelId="{51A13C23-1C23-4309-8F29-2433F84E1206}" type="pres">
      <dgm:prSet presAssocID="{1B3B193A-59AA-4D51-B26C-051C4C792C9B}" presName="root2" presStyleCnt="0"/>
      <dgm:spPr/>
    </dgm:pt>
    <dgm:pt modelId="{D85DA9C6-8C22-4E92-B474-EF61915A2D97}" type="pres">
      <dgm:prSet presAssocID="{1B3B193A-59AA-4D51-B26C-051C4C792C9B}" presName="LevelTwoTextNode" presStyleLbl="node2" presStyleIdx="1" presStyleCnt="3" custScaleX="189900">
        <dgm:presLayoutVars>
          <dgm:chPref val="3"/>
        </dgm:presLayoutVars>
      </dgm:prSet>
      <dgm:spPr/>
    </dgm:pt>
    <dgm:pt modelId="{65D1645E-E7A0-4363-B96D-D70959C7F45E}" type="pres">
      <dgm:prSet presAssocID="{1B3B193A-59AA-4D51-B26C-051C4C792C9B}" presName="level3hierChild" presStyleCnt="0"/>
      <dgm:spPr/>
    </dgm:pt>
    <dgm:pt modelId="{42F5E669-B281-455C-A5FE-E801B56A3612}" type="pres">
      <dgm:prSet presAssocID="{3CF91AE2-524E-4309-AC5E-C4A3ECAFF004}" presName="conn2-1" presStyleLbl="parChTrans1D2" presStyleIdx="2" presStyleCnt="3"/>
      <dgm:spPr/>
    </dgm:pt>
    <dgm:pt modelId="{9BCB5C25-A97C-4DF4-839E-C757586C3DB8}" type="pres">
      <dgm:prSet presAssocID="{3CF91AE2-524E-4309-AC5E-C4A3ECAFF004}" presName="connTx" presStyleLbl="parChTrans1D2" presStyleIdx="2" presStyleCnt="3"/>
      <dgm:spPr/>
    </dgm:pt>
    <dgm:pt modelId="{7B5F460C-D843-458D-B98A-F7C5BFE2EC82}" type="pres">
      <dgm:prSet presAssocID="{B3BE8536-EDD8-4BF1-A190-FC6A199BB90C}" presName="root2" presStyleCnt="0"/>
      <dgm:spPr/>
    </dgm:pt>
    <dgm:pt modelId="{89A7A1AA-6377-4D83-BA7D-2F0BF1F21BFC}" type="pres">
      <dgm:prSet presAssocID="{B3BE8536-EDD8-4BF1-A190-FC6A199BB90C}" presName="LevelTwoTextNode" presStyleLbl="node2" presStyleIdx="2" presStyleCnt="3" custScaleX="189900">
        <dgm:presLayoutVars>
          <dgm:chPref val="3"/>
        </dgm:presLayoutVars>
      </dgm:prSet>
      <dgm:spPr/>
    </dgm:pt>
    <dgm:pt modelId="{A17C059A-8CFF-4201-A444-184B6D2E9ABE}" type="pres">
      <dgm:prSet presAssocID="{B3BE8536-EDD8-4BF1-A190-FC6A199BB90C}" presName="level3hierChild" presStyleCnt="0"/>
      <dgm:spPr/>
    </dgm:pt>
  </dgm:ptLst>
  <dgm:cxnLst>
    <dgm:cxn modelId="{6237D50D-FBBB-4476-B425-039F1B433F3F}" type="presOf" srcId="{43457E37-29F4-400A-9E90-D9FE35256445}" destId="{A31FDE89-CA70-4564-AA0D-366E1E61976B}" srcOrd="0" destOrd="0" presId="urn:microsoft.com/office/officeart/2008/layout/HorizontalMultiLevelHierarchy"/>
    <dgm:cxn modelId="{96B95921-8D0C-4E90-9ABC-56E4885C2CB1}" type="presOf" srcId="{C6BF36EA-77EF-4567-872F-B1170BFCAEA4}" destId="{5C738E08-0C7E-42F3-B3E9-405721153D7A}" srcOrd="0" destOrd="0" presId="urn:microsoft.com/office/officeart/2008/layout/HorizontalMultiLevelHierarchy"/>
    <dgm:cxn modelId="{4EE01625-AE8A-48D6-8CE3-BBA256F295AB}" type="presOf" srcId="{A93DC004-944C-4AFB-B5DD-F4D078A2047F}" destId="{B6E4C3A8-4AD0-43E7-8F49-68601208EF5E}" srcOrd="0" destOrd="0" presId="urn:microsoft.com/office/officeart/2008/layout/HorizontalMultiLevelHierarchy"/>
    <dgm:cxn modelId="{8011BC25-809B-4D8F-BA76-F9EE8E2E516A}" type="presOf" srcId="{0CA6DC1F-2BC5-4168-AFF6-7E194B91D2C0}" destId="{85C6DD8F-E3F3-4130-99BF-4EAA848E2E46}" srcOrd="0" destOrd="0" presId="urn:microsoft.com/office/officeart/2008/layout/HorizontalMultiLevelHierarchy"/>
    <dgm:cxn modelId="{E5B0E44E-405B-438D-B982-B2E7B14BFE17}" type="presOf" srcId="{43457E37-29F4-400A-9E90-D9FE35256445}" destId="{1714A8CE-1EDC-4D37-BFC4-5B8BE535E32A}" srcOrd="1" destOrd="0" presId="urn:microsoft.com/office/officeart/2008/layout/HorizontalMultiLevelHierarchy"/>
    <dgm:cxn modelId="{E1844B55-D634-4CBD-A110-A9C40B2463F1}" srcId="{017879C0-DA4A-449A-B692-73AB059C308B}" destId="{1B3B193A-59AA-4D51-B26C-051C4C792C9B}" srcOrd="1" destOrd="0" parTransId="{C6BF36EA-77EF-4567-872F-B1170BFCAEA4}" sibTransId="{3F3080DF-4280-4380-832F-9C39799FA18B}"/>
    <dgm:cxn modelId="{9F4B4D81-07A1-498A-B6F9-82B5D19DB0DF}" type="presOf" srcId="{3CF91AE2-524E-4309-AC5E-C4A3ECAFF004}" destId="{9BCB5C25-A97C-4DF4-839E-C757586C3DB8}" srcOrd="1" destOrd="0" presId="urn:microsoft.com/office/officeart/2008/layout/HorizontalMultiLevelHierarchy"/>
    <dgm:cxn modelId="{9A75309A-983E-4805-91AC-325151DFCA28}" type="presOf" srcId="{B3BE8536-EDD8-4BF1-A190-FC6A199BB90C}" destId="{89A7A1AA-6377-4D83-BA7D-2F0BF1F21BFC}" srcOrd="0" destOrd="0" presId="urn:microsoft.com/office/officeart/2008/layout/HorizontalMultiLevelHierarchy"/>
    <dgm:cxn modelId="{BE44DDB7-7232-4364-B00A-85922AAA43C0}" type="presOf" srcId="{C6BF36EA-77EF-4567-872F-B1170BFCAEA4}" destId="{D5F9C0EB-8B95-4C28-B78F-047FDDC52FC0}" srcOrd="1" destOrd="0" presId="urn:microsoft.com/office/officeart/2008/layout/HorizontalMultiLevelHierarchy"/>
    <dgm:cxn modelId="{416588BE-5E29-4FC2-8E06-F752036A4F01}" srcId="{A93DC004-944C-4AFB-B5DD-F4D078A2047F}" destId="{017879C0-DA4A-449A-B692-73AB059C308B}" srcOrd="0" destOrd="0" parTransId="{6427BBB7-9340-4734-9ADF-75712EECA416}" sibTransId="{77ACC384-6E05-4F0F-8DC5-06A3345A01C3}"/>
    <dgm:cxn modelId="{929A85C9-236F-4457-945C-B95CC5BFCE3C}" srcId="{017879C0-DA4A-449A-B692-73AB059C308B}" destId="{0CA6DC1F-2BC5-4168-AFF6-7E194B91D2C0}" srcOrd="0" destOrd="0" parTransId="{43457E37-29F4-400A-9E90-D9FE35256445}" sibTransId="{B5A36DE4-BEC0-4420-A89A-2A6B97C9E9CE}"/>
    <dgm:cxn modelId="{651988D0-C6D8-402C-8BD6-2F0A5AAEAE4E}" srcId="{017879C0-DA4A-449A-B692-73AB059C308B}" destId="{B3BE8536-EDD8-4BF1-A190-FC6A199BB90C}" srcOrd="2" destOrd="0" parTransId="{3CF91AE2-524E-4309-AC5E-C4A3ECAFF004}" sibTransId="{8AF5D1F0-9565-4061-A05C-CE69594F871D}"/>
    <dgm:cxn modelId="{C3ECABDA-BBD8-4880-BD77-8DFDCC7A3EB8}" type="presOf" srcId="{3CF91AE2-524E-4309-AC5E-C4A3ECAFF004}" destId="{42F5E669-B281-455C-A5FE-E801B56A3612}" srcOrd="0" destOrd="0" presId="urn:microsoft.com/office/officeart/2008/layout/HorizontalMultiLevelHierarchy"/>
    <dgm:cxn modelId="{126461ED-6B08-48E2-BB1A-55ADB7AB988F}" type="presOf" srcId="{1B3B193A-59AA-4D51-B26C-051C4C792C9B}" destId="{D85DA9C6-8C22-4E92-B474-EF61915A2D97}" srcOrd="0" destOrd="0" presId="urn:microsoft.com/office/officeart/2008/layout/HorizontalMultiLevelHierarchy"/>
    <dgm:cxn modelId="{BD375EFC-E315-46E9-AC9E-64900FA89381}" type="presOf" srcId="{017879C0-DA4A-449A-B692-73AB059C308B}" destId="{619B9592-E94F-40D3-AC36-3740EC32E282}" srcOrd="0" destOrd="0" presId="urn:microsoft.com/office/officeart/2008/layout/HorizontalMultiLevelHierarchy"/>
    <dgm:cxn modelId="{29BBC4CD-0417-4260-B61D-DBFADEF4513E}" type="presParOf" srcId="{B6E4C3A8-4AD0-43E7-8F49-68601208EF5E}" destId="{53CE69E5-8F73-4E02-8712-8D3CAC0906F0}" srcOrd="0" destOrd="0" presId="urn:microsoft.com/office/officeart/2008/layout/HorizontalMultiLevelHierarchy"/>
    <dgm:cxn modelId="{5EAEC9AE-C84C-4DF8-8321-74FF6D21AA5D}" type="presParOf" srcId="{53CE69E5-8F73-4E02-8712-8D3CAC0906F0}" destId="{619B9592-E94F-40D3-AC36-3740EC32E282}" srcOrd="0" destOrd="0" presId="urn:microsoft.com/office/officeart/2008/layout/HorizontalMultiLevelHierarchy"/>
    <dgm:cxn modelId="{9C92466A-5506-4947-A91B-F90FC8591623}" type="presParOf" srcId="{53CE69E5-8F73-4E02-8712-8D3CAC0906F0}" destId="{1A6B0017-04FD-4355-97B0-D5922BA72422}" srcOrd="1" destOrd="0" presId="urn:microsoft.com/office/officeart/2008/layout/HorizontalMultiLevelHierarchy"/>
    <dgm:cxn modelId="{E33B184A-0D7D-442F-87ED-06518FFF42F5}" type="presParOf" srcId="{1A6B0017-04FD-4355-97B0-D5922BA72422}" destId="{A31FDE89-CA70-4564-AA0D-366E1E61976B}" srcOrd="0" destOrd="0" presId="urn:microsoft.com/office/officeart/2008/layout/HorizontalMultiLevelHierarchy"/>
    <dgm:cxn modelId="{7400203B-D739-4D3E-AE72-680AEC465937}" type="presParOf" srcId="{A31FDE89-CA70-4564-AA0D-366E1E61976B}" destId="{1714A8CE-1EDC-4D37-BFC4-5B8BE535E32A}" srcOrd="0" destOrd="0" presId="urn:microsoft.com/office/officeart/2008/layout/HorizontalMultiLevelHierarchy"/>
    <dgm:cxn modelId="{3FAEB8DA-ECE7-47ED-8A2E-5C0498BD55A7}" type="presParOf" srcId="{1A6B0017-04FD-4355-97B0-D5922BA72422}" destId="{5B1590C6-2187-4E89-8CD7-47BD9B3023FA}" srcOrd="1" destOrd="0" presId="urn:microsoft.com/office/officeart/2008/layout/HorizontalMultiLevelHierarchy"/>
    <dgm:cxn modelId="{45609C74-A52D-4D00-955E-5DD89EBBC7F2}" type="presParOf" srcId="{5B1590C6-2187-4E89-8CD7-47BD9B3023FA}" destId="{85C6DD8F-E3F3-4130-99BF-4EAA848E2E46}" srcOrd="0" destOrd="0" presId="urn:microsoft.com/office/officeart/2008/layout/HorizontalMultiLevelHierarchy"/>
    <dgm:cxn modelId="{FB579893-3067-4734-A506-14616807567F}" type="presParOf" srcId="{5B1590C6-2187-4E89-8CD7-47BD9B3023FA}" destId="{72F0827C-441D-49DA-BC88-C284503A2D97}" srcOrd="1" destOrd="0" presId="urn:microsoft.com/office/officeart/2008/layout/HorizontalMultiLevelHierarchy"/>
    <dgm:cxn modelId="{8E3FD489-4B79-4B4C-873A-065D857AF6A2}" type="presParOf" srcId="{1A6B0017-04FD-4355-97B0-D5922BA72422}" destId="{5C738E08-0C7E-42F3-B3E9-405721153D7A}" srcOrd="2" destOrd="0" presId="urn:microsoft.com/office/officeart/2008/layout/HorizontalMultiLevelHierarchy"/>
    <dgm:cxn modelId="{FBB6E553-EA3C-40B3-AB41-6D5DE6CD3733}" type="presParOf" srcId="{5C738E08-0C7E-42F3-B3E9-405721153D7A}" destId="{D5F9C0EB-8B95-4C28-B78F-047FDDC52FC0}" srcOrd="0" destOrd="0" presId="urn:microsoft.com/office/officeart/2008/layout/HorizontalMultiLevelHierarchy"/>
    <dgm:cxn modelId="{8AFDD31D-38CC-4145-8841-0783B51BE44F}" type="presParOf" srcId="{1A6B0017-04FD-4355-97B0-D5922BA72422}" destId="{51A13C23-1C23-4309-8F29-2433F84E1206}" srcOrd="3" destOrd="0" presId="urn:microsoft.com/office/officeart/2008/layout/HorizontalMultiLevelHierarchy"/>
    <dgm:cxn modelId="{CCF94844-83C4-48AC-9769-780F50AD9E96}" type="presParOf" srcId="{51A13C23-1C23-4309-8F29-2433F84E1206}" destId="{D85DA9C6-8C22-4E92-B474-EF61915A2D97}" srcOrd="0" destOrd="0" presId="urn:microsoft.com/office/officeart/2008/layout/HorizontalMultiLevelHierarchy"/>
    <dgm:cxn modelId="{857BD250-86E5-4AB6-ACC1-AA5D304084B5}" type="presParOf" srcId="{51A13C23-1C23-4309-8F29-2433F84E1206}" destId="{65D1645E-E7A0-4363-B96D-D70959C7F45E}" srcOrd="1" destOrd="0" presId="urn:microsoft.com/office/officeart/2008/layout/HorizontalMultiLevelHierarchy"/>
    <dgm:cxn modelId="{746B9FB8-1525-460E-915F-657DACE929B7}" type="presParOf" srcId="{1A6B0017-04FD-4355-97B0-D5922BA72422}" destId="{42F5E669-B281-455C-A5FE-E801B56A3612}" srcOrd="4" destOrd="0" presId="urn:microsoft.com/office/officeart/2008/layout/HorizontalMultiLevelHierarchy"/>
    <dgm:cxn modelId="{3FEC0E1F-F2B3-4A39-928F-A7FAF8869609}" type="presParOf" srcId="{42F5E669-B281-455C-A5FE-E801B56A3612}" destId="{9BCB5C25-A97C-4DF4-839E-C757586C3DB8}" srcOrd="0" destOrd="0" presId="urn:microsoft.com/office/officeart/2008/layout/HorizontalMultiLevelHierarchy"/>
    <dgm:cxn modelId="{3D691D95-25BC-4605-9707-187AC64AC672}" type="presParOf" srcId="{1A6B0017-04FD-4355-97B0-D5922BA72422}" destId="{7B5F460C-D843-458D-B98A-F7C5BFE2EC82}" srcOrd="5" destOrd="0" presId="urn:microsoft.com/office/officeart/2008/layout/HorizontalMultiLevelHierarchy"/>
    <dgm:cxn modelId="{294D7278-4BFA-4239-9899-976A14A4147F}" type="presParOf" srcId="{7B5F460C-D843-458D-B98A-F7C5BFE2EC82}" destId="{89A7A1AA-6377-4D83-BA7D-2F0BF1F21BFC}" srcOrd="0" destOrd="0" presId="urn:microsoft.com/office/officeart/2008/layout/HorizontalMultiLevelHierarchy"/>
    <dgm:cxn modelId="{D4C9855B-073C-4059-BCD0-77301617D01B}" type="presParOf" srcId="{7B5F460C-D843-458D-B98A-F7C5BFE2EC82}" destId="{A17C059A-8CFF-4201-A444-184B6D2E9AB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C4240F2-0AE9-4771-B45A-73C506F8B9D7}"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el-GR"/>
        </a:p>
      </dgm:t>
    </dgm:pt>
    <dgm:pt modelId="{4B536CA8-16C6-435C-BC46-9D0254EE9F0D}">
      <dgm:prSet phldrT="[Κείμενο]" custT="1"/>
      <dgm:spPr/>
      <dgm:t>
        <a:bodyPr/>
        <a:lstStyle/>
        <a:p>
          <a:r>
            <a:rPr lang="el-GR" sz="1800" dirty="0"/>
            <a:t>Αμέσως έπειτα συγκροτήθηκε η Β' Συντακτική Συνέλευση, </a:t>
          </a:r>
        </a:p>
        <a:p>
          <a:r>
            <a:rPr lang="el-GR" sz="1800" dirty="0">
              <a:sym typeface="Wingdings"/>
            </a:rPr>
            <a:t> </a:t>
          </a:r>
          <a:r>
            <a:rPr lang="el-GR" sz="1800" dirty="0"/>
            <a:t>για την εκπόνηση νέου συντάγματος,</a:t>
          </a:r>
        </a:p>
        <a:p>
          <a:r>
            <a:rPr lang="el-GR" sz="1800" dirty="0">
              <a:sym typeface="Wingdings"/>
            </a:rPr>
            <a:t></a:t>
          </a:r>
          <a:r>
            <a:rPr lang="el-GR" sz="1800" dirty="0"/>
            <a:t> και η πρώτη πράξη της ήταν η έκδοση ενωτικού ψηφίσματος, μέσα σε ατμόσφαιρα συμφιλίωσης και εθνικής έξαρσης. </a:t>
          </a:r>
        </a:p>
      </dgm:t>
    </dgm:pt>
    <dgm:pt modelId="{3121268C-DF56-44F6-B30E-1655EB97D0DC}" type="parTrans" cxnId="{411137CF-3F1A-45FC-B738-C9F7E4C46B0D}">
      <dgm:prSet/>
      <dgm:spPr/>
      <dgm:t>
        <a:bodyPr/>
        <a:lstStyle/>
        <a:p>
          <a:endParaRPr lang="el-GR"/>
        </a:p>
      </dgm:t>
    </dgm:pt>
    <dgm:pt modelId="{BA7CE9A2-7D0F-40A4-AC3C-B42B1E7BA7AB}" type="sibTrans" cxnId="{411137CF-3F1A-45FC-B738-C9F7E4C46B0D}">
      <dgm:prSet custT="1"/>
      <dgm:spPr/>
      <dgm:t>
        <a:bodyPr/>
        <a:lstStyle/>
        <a:p>
          <a:endParaRPr lang="el-GR" sz="1800"/>
        </a:p>
      </dgm:t>
    </dgm:pt>
    <dgm:pt modelId="{5213F1C7-A581-42CF-8384-794DF58D9160}">
      <dgm:prSet phldrT="[Κείμενο]" custT="1"/>
      <dgm:spPr/>
      <dgm:t>
        <a:bodyPr/>
        <a:lstStyle/>
        <a:p>
          <a:r>
            <a:rPr lang="el-GR" sz="1800" dirty="0"/>
            <a:t>Με νέα απόφασή τους οι Δυνάμεις παραχωρούσαν </a:t>
          </a:r>
        </a:p>
        <a:p>
          <a:r>
            <a:rPr lang="el-GR" sz="1800" dirty="0">
              <a:sym typeface="Wingdings"/>
            </a:rPr>
            <a:t> </a:t>
          </a:r>
          <a:r>
            <a:rPr lang="el-GR" sz="1800" dirty="0"/>
            <a:t>στο βασιλιά των Ελλήνων Γεώργιο Α' το δικαίωμα να διορίζει εκείνος τον Ύπατο Αρμοστή της Κρήτης (14 Αυγούστου 1906). </a:t>
          </a:r>
        </a:p>
      </dgm:t>
    </dgm:pt>
    <dgm:pt modelId="{DD4DCCC3-7D7D-4C82-855A-03696A6B899A}" type="parTrans" cxnId="{D8356630-9CAB-45AF-97F4-72A71555619E}">
      <dgm:prSet/>
      <dgm:spPr/>
      <dgm:t>
        <a:bodyPr/>
        <a:lstStyle/>
        <a:p>
          <a:endParaRPr lang="el-GR"/>
        </a:p>
      </dgm:t>
    </dgm:pt>
    <dgm:pt modelId="{1D3CD9B5-8E65-4A45-B78B-D7120DA97EFD}" type="sibTrans" cxnId="{D8356630-9CAB-45AF-97F4-72A71555619E}">
      <dgm:prSet custT="1"/>
      <dgm:spPr/>
      <dgm:t>
        <a:bodyPr/>
        <a:lstStyle/>
        <a:p>
          <a:endParaRPr lang="el-GR" sz="1800"/>
        </a:p>
      </dgm:t>
    </dgm:pt>
    <dgm:pt modelId="{AF30DD14-2277-4CBA-9745-1DC64DCAC3DE}">
      <dgm:prSet phldrT="[Κείμενο]" custT="1"/>
      <dgm:spPr/>
      <dgm:t>
        <a:bodyPr/>
        <a:lstStyle/>
        <a:p>
          <a:r>
            <a:rPr lang="el-GR" sz="1800" dirty="0"/>
            <a:t>Το νησί είχε ουσιαστικά καταστεί μια </a:t>
          </a:r>
          <a:r>
            <a:rPr lang="el-GR" sz="2800" b="1" u="sng" dirty="0"/>
            <a:t>ιδιότυπη ελληνική επαρχία</a:t>
          </a:r>
          <a:r>
            <a:rPr lang="el-GR" sz="2800" dirty="0"/>
            <a:t>.</a:t>
          </a:r>
        </a:p>
      </dgm:t>
    </dgm:pt>
    <dgm:pt modelId="{54A98599-BA27-40AE-9339-9702F2D154B9}" type="parTrans" cxnId="{1419082C-A5E9-4CB7-8AA5-5776D36D91AA}">
      <dgm:prSet/>
      <dgm:spPr/>
      <dgm:t>
        <a:bodyPr/>
        <a:lstStyle/>
        <a:p>
          <a:endParaRPr lang="el-GR"/>
        </a:p>
      </dgm:t>
    </dgm:pt>
    <dgm:pt modelId="{F0E896EE-1627-4B74-8F61-B3E93F285F8E}" type="sibTrans" cxnId="{1419082C-A5E9-4CB7-8AA5-5776D36D91AA}">
      <dgm:prSet/>
      <dgm:spPr/>
      <dgm:t>
        <a:bodyPr/>
        <a:lstStyle/>
        <a:p>
          <a:endParaRPr lang="el-GR"/>
        </a:p>
      </dgm:t>
    </dgm:pt>
    <dgm:pt modelId="{A0BB685B-B681-49D9-B14B-E07331BAFDC8}" type="pres">
      <dgm:prSet presAssocID="{AC4240F2-0AE9-4771-B45A-73C506F8B9D7}" presName="Name0" presStyleCnt="0">
        <dgm:presLayoutVars>
          <dgm:dir/>
          <dgm:resizeHandles val="exact"/>
        </dgm:presLayoutVars>
      </dgm:prSet>
      <dgm:spPr/>
    </dgm:pt>
    <dgm:pt modelId="{9A915F61-D063-4635-9505-3B7ADCB2E0B6}" type="pres">
      <dgm:prSet presAssocID="{4B536CA8-16C6-435C-BC46-9D0254EE9F0D}" presName="node" presStyleLbl="node1" presStyleIdx="0" presStyleCnt="3">
        <dgm:presLayoutVars>
          <dgm:bulletEnabled val="1"/>
        </dgm:presLayoutVars>
      </dgm:prSet>
      <dgm:spPr/>
    </dgm:pt>
    <dgm:pt modelId="{0E9E96C1-C99C-4443-999C-85FA8546F6B2}" type="pres">
      <dgm:prSet presAssocID="{BA7CE9A2-7D0F-40A4-AC3C-B42B1E7BA7AB}" presName="sibTrans" presStyleLbl="sibTrans2D1" presStyleIdx="0" presStyleCnt="2"/>
      <dgm:spPr/>
    </dgm:pt>
    <dgm:pt modelId="{4F3AA2CE-B8C4-435F-B94B-2AFF4C5C0EC8}" type="pres">
      <dgm:prSet presAssocID="{BA7CE9A2-7D0F-40A4-AC3C-B42B1E7BA7AB}" presName="connectorText" presStyleLbl="sibTrans2D1" presStyleIdx="0" presStyleCnt="2"/>
      <dgm:spPr/>
    </dgm:pt>
    <dgm:pt modelId="{CA18B6D4-39B8-4071-B72C-83765635DFEA}" type="pres">
      <dgm:prSet presAssocID="{5213F1C7-A581-42CF-8384-794DF58D9160}" presName="node" presStyleLbl="node1" presStyleIdx="1" presStyleCnt="3">
        <dgm:presLayoutVars>
          <dgm:bulletEnabled val="1"/>
        </dgm:presLayoutVars>
      </dgm:prSet>
      <dgm:spPr/>
    </dgm:pt>
    <dgm:pt modelId="{9B2602C1-BBBD-4ACA-ACD2-6994544491A3}" type="pres">
      <dgm:prSet presAssocID="{1D3CD9B5-8E65-4A45-B78B-D7120DA97EFD}" presName="sibTrans" presStyleLbl="sibTrans2D1" presStyleIdx="1" presStyleCnt="2"/>
      <dgm:spPr/>
    </dgm:pt>
    <dgm:pt modelId="{A4F1F38C-EF16-4D3E-8656-48123CDC7804}" type="pres">
      <dgm:prSet presAssocID="{1D3CD9B5-8E65-4A45-B78B-D7120DA97EFD}" presName="connectorText" presStyleLbl="sibTrans2D1" presStyleIdx="1" presStyleCnt="2"/>
      <dgm:spPr/>
    </dgm:pt>
    <dgm:pt modelId="{B4A0C2EC-FE48-4CAF-B182-F3AB315CEC66}" type="pres">
      <dgm:prSet presAssocID="{AF30DD14-2277-4CBA-9745-1DC64DCAC3DE}" presName="node" presStyleLbl="node1" presStyleIdx="2" presStyleCnt="3">
        <dgm:presLayoutVars>
          <dgm:bulletEnabled val="1"/>
        </dgm:presLayoutVars>
      </dgm:prSet>
      <dgm:spPr/>
    </dgm:pt>
  </dgm:ptLst>
  <dgm:cxnLst>
    <dgm:cxn modelId="{77E10006-0633-4761-9880-945F45A342B5}" type="presOf" srcId="{BA7CE9A2-7D0F-40A4-AC3C-B42B1E7BA7AB}" destId="{4F3AA2CE-B8C4-435F-B94B-2AFF4C5C0EC8}" srcOrd="1" destOrd="0" presId="urn:microsoft.com/office/officeart/2005/8/layout/process1"/>
    <dgm:cxn modelId="{1419082C-A5E9-4CB7-8AA5-5776D36D91AA}" srcId="{AC4240F2-0AE9-4771-B45A-73C506F8B9D7}" destId="{AF30DD14-2277-4CBA-9745-1DC64DCAC3DE}" srcOrd="2" destOrd="0" parTransId="{54A98599-BA27-40AE-9339-9702F2D154B9}" sibTransId="{F0E896EE-1627-4B74-8F61-B3E93F285F8E}"/>
    <dgm:cxn modelId="{D8356630-9CAB-45AF-97F4-72A71555619E}" srcId="{AC4240F2-0AE9-4771-B45A-73C506F8B9D7}" destId="{5213F1C7-A581-42CF-8384-794DF58D9160}" srcOrd="1" destOrd="0" parTransId="{DD4DCCC3-7D7D-4C82-855A-03696A6B899A}" sibTransId="{1D3CD9B5-8E65-4A45-B78B-D7120DA97EFD}"/>
    <dgm:cxn modelId="{11A3655E-FD7A-4500-A9F9-9255D2575000}" type="presOf" srcId="{AC4240F2-0AE9-4771-B45A-73C506F8B9D7}" destId="{A0BB685B-B681-49D9-B14B-E07331BAFDC8}" srcOrd="0" destOrd="0" presId="urn:microsoft.com/office/officeart/2005/8/layout/process1"/>
    <dgm:cxn modelId="{4E0B3863-B3B5-4096-A103-C2CA3AD6FF46}" type="presOf" srcId="{1D3CD9B5-8E65-4A45-B78B-D7120DA97EFD}" destId="{9B2602C1-BBBD-4ACA-ACD2-6994544491A3}" srcOrd="0" destOrd="0" presId="urn:microsoft.com/office/officeart/2005/8/layout/process1"/>
    <dgm:cxn modelId="{FFC6C369-DA53-4AEC-8CC3-2C62E97A881A}" type="presOf" srcId="{5213F1C7-A581-42CF-8384-794DF58D9160}" destId="{CA18B6D4-39B8-4071-B72C-83765635DFEA}" srcOrd="0" destOrd="0" presId="urn:microsoft.com/office/officeart/2005/8/layout/process1"/>
    <dgm:cxn modelId="{FD1FD193-3D6C-4655-BA60-83ED96E3198F}" type="presOf" srcId="{BA7CE9A2-7D0F-40A4-AC3C-B42B1E7BA7AB}" destId="{0E9E96C1-C99C-4443-999C-85FA8546F6B2}" srcOrd="0" destOrd="0" presId="urn:microsoft.com/office/officeart/2005/8/layout/process1"/>
    <dgm:cxn modelId="{411137CF-3F1A-45FC-B738-C9F7E4C46B0D}" srcId="{AC4240F2-0AE9-4771-B45A-73C506F8B9D7}" destId="{4B536CA8-16C6-435C-BC46-9D0254EE9F0D}" srcOrd="0" destOrd="0" parTransId="{3121268C-DF56-44F6-B30E-1655EB97D0DC}" sibTransId="{BA7CE9A2-7D0F-40A4-AC3C-B42B1E7BA7AB}"/>
    <dgm:cxn modelId="{1CF3D3DE-C94C-4E23-A361-418A6AD0DD77}" type="presOf" srcId="{AF30DD14-2277-4CBA-9745-1DC64DCAC3DE}" destId="{B4A0C2EC-FE48-4CAF-B182-F3AB315CEC66}" srcOrd="0" destOrd="0" presId="urn:microsoft.com/office/officeart/2005/8/layout/process1"/>
    <dgm:cxn modelId="{D3E6F6EB-F072-4E7F-AACF-762A2531DFDA}" type="presOf" srcId="{4B536CA8-16C6-435C-BC46-9D0254EE9F0D}" destId="{9A915F61-D063-4635-9505-3B7ADCB2E0B6}" srcOrd="0" destOrd="0" presId="urn:microsoft.com/office/officeart/2005/8/layout/process1"/>
    <dgm:cxn modelId="{F05A81F6-9D73-4B0C-8A79-8C889F95181F}" type="presOf" srcId="{1D3CD9B5-8E65-4A45-B78B-D7120DA97EFD}" destId="{A4F1F38C-EF16-4D3E-8656-48123CDC7804}" srcOrd="1" destOrd="0" presId="urn:microsoft.com/office/officeart/2005/8/layout/process1"/>
    <dgm:cxn modelId="{B5D83F4E-7A4E-42E7-9FB1-491ACF3C43F3}" type="presParOf" srcId="{A0BB685B-B681-49D9-B14B-E07331BAFDC8}" destId="{9A915F61-D063-4635-9505-3B7ADCB2E0B6}" srcOrd="0" destOrd="0" presId="urn:microsoft.com/office/officeart/2005/8/layout/process1"/>
    <dgm:cxn modelId="{C0F78FEF-34E7-4D6A-88D7-298778E4A9B9}" type="presParOf" srcId="{A0BB685B-B681-49D9-B14B-E07331BAFDC8}" destId="{0E9E96C1-C99C-4443-999C-85FA8546F6B2}" srcOrd="1" destOrd="0" presId="urn:microsoft.com/office/officeart/2005/8/layout/process1"/>
    <dgm:cxn modelId="{0BE0F66E-7116-4860-8D6A-FBADBB58911C}" type="presParOf" srcId="{0E9E96C1-C99C-4443-999C-85FA8546F6B2}" destId="{4F3AA2CE-B8C4-435F-B94B-2AFF4C5C0EC8}" srcOrd="0" destOrd="0" presId="urn:microsoft.com/office/officeart/2005/8/layout/process1"/>
    <dgm:cxn modelId="{364AEEE8-5AB3-4F79-9BCD-401C95EA6809}" type="presParOf" srcId="{A0BB685B-B681-49D9-B14B-E07331BAFDC8}" destId="{CA18B6D4-39B8-4071-B72C-83765635DFEA}" srcOrd="2" destOrd="0" presId="urn:microsoft.com/office/officeart/2005/8/layout/process1"/>
    <dgm:cxn modelId="{91AE4A74-2FD6-4CBA-905C-00CF2E27FE7D}" type="presParOf" srcId="{A0BB685B-B681-49D9-B14B-E07331BAFDC8}" destId="{9B2602C1-BBBD-4ACA-ACD2-6994544491A3}" srcOrd="3" destOrd="0" presId="urn:microsoft.com/office/officeart/2005/8/layout/process1"/>
    <dgm:cxn modelId="{DBC8C290-CD82-498C-BAD2-EF51096DB76E}" type="presParOf" srcId="{9B2602C1-BBBD-4ACA-ACD2-6994544491A3}" destId="{A4F1F38C-EF16-4D3E-8656-48123CDC7804}" srcOrd="0" destOrd="0" presId="urn:microsoft.com/office/officeart/2005/8/layout/process1"/>
    <dgm:cxn modelId="{79262BAD-9542-4685-BFBE-CFBB98CCC500}" type="presParOf" srcId="{A0BB685B-B681-49D9-B14B-E07331BAFDC8}" destId="{B4A0C2EC-FE48-4CAF-B182-F3AB315CEC6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B9EAACE-9D70-4959-B659-8CBB222E26FA}" type="doc">
      <dgm:prSet loTypeId="urn:microsoft.com/office/officeart/2005/8/layout/vList3" loCatId="list" qsTypeId="urn:microsoft.com/office/officeart/2005/8/quickstyle/simple1" qsCatId="simple" csTypeId="urn:microsoft.com/office/officeart/2005/8/colors/accent1_1" csCatId="accent1" phldr="1"/>
      <dgm:spPr/>
      <dgm:t>
        <a:bodyPr/>
        <a:lstStyle/>
        <a:p>
          <a:endParaRPr lang="el-GR"/>
        </a:p>
      </dgm:t>
    </dgm:pt>
    <dgm:pt modelId="{92E97398-BD11-450A-AEBD-C9AEE4F2DD62}">
      <dgm:prSet custT="1"/>
      <dgm:spPr>
        <a:solidFill>
          <a:schemeClr val="accent2">
            <a:lumMod val="20000"/>
            <a:lumOff val="80000"/>
          </a:schemeClr>
        </a:solidFill>
        <a:ln>
          <a:solidFill>
            <a:schemeClr val="bg1"/>
          </a:solidFill>
        </a:ln>
      </dgm:spPr>
      <dgm:t>
        <a:bodyPr/>
        <a:lstStyle/>
        <a:p>
          <a:pPr rtl="0"/>
          <a:r>
            <a:rPr lang="el-GR" sz="1600" dirty="0"/>
            <a:t>ο Πρίγκιπας Γεώργιος δεν μπορούσε πια να παραμένει στην Αρμοστεία της Κρήτης. </a:t>
          </a:r>
        </a:p>
        <a:p>
          <a:pPr rtl="0"/>
          <a:r>
            <a:rPr lang="el-GR" sz="1600" dirty="0">
              <a:sym typeface="Wingdings 3"/>
            </a:rPr>
            <a:t> </a:t>
          </a:r>
          <a:r>
            <a:rPr lang="el-GR" sz="1600" dirty="0"/>
            <a:t>Παρά τις επίμονες παρακλήσεις των </a:t>
          </a:r>
          <a:r>
            <a:rPr lang="el-GR" sz="1600" dirty="0" err="1"/>
            <a:t>αντιβενιζελικών</a:t>
          </a:r>
          <a:r>
            <a:rPr lang="el-GR" sz="1600" dirty="0"/>
            <a:t> φίλων του, </a:t>
          </a:r>
        </a:p>
        <a:p>
          <a:pPr rtl="0"/>
          <a:r>
            <a:rPr lang="el-GR" sz="1600" dirty="0">
              <a:sym typeface="Wingdings 3"/>
            </a:rPr>
            <a:t> </a:t>
          </a:r>
          <a:r>
            <a:rPr lang="el-GR" sz="1400" dirty="0"/>
            <a:t>εκείνος</a:t>
          </a:r>
          <a:r>
            <a:rPr lang="el-GR" sz="1600" dirty="0"/>
            <a:t> υπέβαλε </a:t>
          </a:r>
          <a:r>
            <a:rPr lang="el-GR" sz="1400" dirty="0"/>
            <a:t>την</a:t>
          </a:r>
          <a:r>
            <a:rPr lang="el-GR" sz="1600" dirty="0"/>
            <a:t> παραίτησή </a:t>
          </a:r>
          <a:r>
            <a:rPr lang="el-GR" sz="1400" dirty="0"/>
            <a:t>του </a:t>
          </a:r>
          <a:r>
            <a:rPr lang="el-GR" sz="1600" dirty="0"/>
            <a:t>(12 Σεπτεμβρίου 1906) </a:t>
          </a:r>
          <a:r>
            <a:rPr lang="el-GR" sz="1400" dirty="0"/>
            <a:t>και αναχώρησε από την Κρήτη. </a:t>
          </a:r>
        </a:p>
      </dgm:t>
    </dgm:pt>
    <dgm:pt modelId="{05F96943-D749-4223-9DB2-6AD4B1660BB3}" type="parTrans" cxnId="{3E5A8D34-CB62-40C1-AD76-4B67BDF9327F}">
      <dgm:prSet/>
      <dgm:spPr/>
      <dgm:t>
        <a:bodyPr/>
        <a:lstStyle/>
        <a:p>
          <a:endParaRPr lang="el-GR"/>
        </a:p>
      </dgm:t>
    </dgm:pt>
    <dgm:pt modelId="{7D438B81-56DD-472E-ACF1-FA33CCD550B8}" type="sibTrans" cxnId="{3E5A8D34-CB62-40C1-AD76-4B67BDF9327F}">
      <dgm:prSet/>
      <dgm:spPr/>
      <dgm:t>
        <a:bodyPr/>
        <a:lstStyle/>
        <a:p>
          <a:endParaRPr lang="el-GR"/>
        </a:p>
      </dgm:t>
    </dgm:pt>
    <dgm:pt modelId="{F2EF721F-8B85-49C8-B5CA-3B640D97B8E2}">
      <dgm:prSet custT="1"/>
      <dgm:spPr>
        <a:solidFill>
          <a:schemeClr val="accent4">
            <a:lumMod val="20000"/>
            <a:lumOff val="80000"/>
          </a:schemeClr>
        </a:solidFill>
        <a:ln>
          <a:solidFill>
            <a:schemeClr val="bg1"/>
          </a:solidFill>
        </a:ln>
      </dgm:spPr>
      <dgm:t>
        <a:bodyPr/>
        <a:lstStyle/>
        <a:p>
          <a:pPr rtl="0"/>
          <a:r>
            <a:rPr lang="el-GR" sz="1800" dirty="0"/>
            <a:t>Ο βασιλιάς της Ελλάδας Γεώργιος Α' υπέδειξε ως νέο Ύπατο Αρμοστή τον Αλέξανδρο Ζαΐμη. </a:t>
          </a:r>
        </a:p>
      </dgm:t>
    </dgm:pt>
    <dgm:pt modelId="{0C5F5645-2020-4D8B-BAFE-7DE5B748678A}" type="parTrans" cxnId="{D69AA56B-1948-4851-B16A-C4D17A3D51B5}">
      <dgm:prSet/>
      <dgm:spPr/>
      <dgm:t>
        <a:bodyPr/>
        <a:lstStyle/>
        <a:p>
          <a:endParaRPr lang="el-GR"/>
        </a:p>
      </dgm:t>
    </dgm:pt>
    <dgm:pt modelId="{C8E009CE-9E3A-4E3A-A2EB-BB446E5107D3}" type="sibTrans" cxnId="{D69AA56B-1948-4851-B16A-C4D17A3D51B5}">
      <dgm:prSet/>
      <dgm:spPr/>
      <dgm:t>
        <a:bodyPr/>
        <a:lstStyle/>
        <a:p>
          <a:endParaRPr lang="el-GR"/>
        </a:p>
      </dgm:t>
    </dgm:pt>
    <dgm:pt modelId="{4FE7B92E-52DB-4ED5-BE0B-3358A13C58D3}">
      <dgm:prSet custT="1"/>
      <dgm:spPr>
        <a:solidFill>
          <a:schemeClr val="accent1">
            <a:lumMod val="20000"/>
            <a:lumOff val="80000"/>
          </a:schemeClr>
        </a:solidFill>
        <a:ln>
          <a:solidFill>
            <a:schemeClr val="bg1"/>
          </a:solidFill>
        </a:ln>
      </dgm:spPr>
      <dgm:t>
        <a:bodyPr/>
        <a:lstStyle/>
        <a:p>
          <a:pPr rtl="0"/>
          <a:r>
            <a:rPr lang="el-GR" sz="1800" dirty="0"/>
            <a:t>Το Κρητικό Ζήτημα είχε πλέον εισέλθει στη φάση της οριστικής του επίλυσης. </a:t>
          </a:r>
        </a:p>
      </dgm:t>
    </dgm:pt>
    <dgm:pt modelId="{878D1760-00AD-44A8-8059-54016E729CF0}" type="parTrans" cxnId="{7D47B50F-F59E-4A00-BCF9-EFEA5F47FD88}">
      <dgm:prSet/>
      <dgm:spPr/>
      <dgm:t>
        <a:bodyPr/>
        <a:lstStyle/>
        <a:p>
          <a:endParaRPr lang="el-GR"/>
        </a:p>
      </dgm:t>
    </dgm:pt>
    <dgm:pt modelId="{E47CBA79-0CEB-43FF-B7F7-5A2DD1875D51}" type="sibTrans" cxnId="{7D47B50F-F59E-4A00-BCF9-EFEA5F47FD88}">
      <dgm:prSet/>
      <dgm:spPr/>
      <dgm:t>
        <a:bodyPr/>
        <a:lstStyle/>
        <a:p>
          <a:endParaRPr lang="el-GR"/>
        </a:p>
      </dgm:t>
    </dgm:pt>
    <dgm:pt modelId="{50B1AC15-EFB7-41B8-8195-7AD3AD34C2D8}" type="pres">
      <dgm:prSet presAssocID="{AB9EAACE-9D70-4959-B659-8CBB222E26FA}" presName="linearFlow" presStyleCnt="0">
        <dgm:presLayoutVars>
          <dgm:dir/>
          <dgm:resizeHandles val="exact"/>
        </dgm:presLayoutVars>
      </dgm:prSet>
      <dgm:spPr/>
    </dgm:pt>
    <dgm:pt modelId="{9F512B5B-412B-422C-B869-3088F8962F08}" type="pres">
      <dgm:prSet presAssocID="{92E97398-BD11-450A-AEBD-C9AEE4F2DD62}" presName="composite" presStyleCnt="0"/>
      <dgm:spPr/>
    </dgm:pt>
    <dgm:pt modelId="{21D8FB42-9CF5-4D7A-A22A-84F31989267B}" type="pres">
      <dgm:prSet presAssocID="{92E97398-BD11-450A-AEBD-C9AEE4F2DD62}" presName="imgShp" presStyleLbl="fgImgPlace1" presStyleIdx="0" presStyleCnt="3" custScaleX="76006" custLinFactNeighborX="-71049" custLinFactNeighborY="-5466"/>
      <dgm:spPr>
        <a:blipFill rotWithShape="0">
          <a:blip xmlns:r="http://schemas.openxmlformats.org/officeDocument/2006/relationships" r:embed="rId1"/>
          <a:stretch>
            <a:fillRect/>
          </a:stretch>
        </a:blipFill>
      </dgm:spPr>
    </dgm:pt>
    <dgm:pt modelId="{A4D6AEAA-6989-4783-A70F-9F5DD19CB54E}" type="pres">
      <dgm:prSet presAssocID="{92E97398-BD11-450A-AEBD-C9AEE4F2DD62}" presName="txShp" presStyleLbl="node1" presStyleIdx="0" presStyleCnt="3" custScaleX="147911">
        <dgm:presLayoutVars>
          <dgm:bulletEnabled val="1"/>
        </dgm:presLayoutVars>
      </dgm:prSet>
      <dgm:spPr/>
    </dgm:pt>
    <dgm:pt modelId="{72F4BDD8-51F9-43F9-9BFE-47D40BAF36E8}" type="pres">
      <dgm:prSet presAssocID="{7D438B81-56DD-472E-ACF1-FA33CCD550B8}" presName="spacing" presStyleCnt="0"/>
      <dgm:spPr/>
    </dgm:pt>
    <dgm:pt modelId="{FD599AEB-A337-4859-B891-4C4250152614}" type="pres">
      <dgm:prSet presAssocID="{F2EF721F-8B85-49C8-B5CA-3B640D97B8E2}" presName="composite" presStyleCnt="0"/>
      <dgm:spPr/>
    </dgm:pt>
    <dgm:pt modelId="{B0BE78D0-CC62-4C53-B2AA-3A1F239FBB07}" type="pres">
      <dgm:prSet presAssocID="{F2EF721F-8B85-49C8-B5CA-3B640D97B8E2}" presName="imgShp" presStyleLbl="fgImgPlace1" presStyleIdx="1" presStyleCnt="3"/>
      <dgm:spPr>
        <a:blipFill rotWithShape="0">
          <a:blip xmlns:r="http://schemas.openxmlformats.org/officeDocument/2006/relationships" r:embed="rId2"/>
          <a:stretch>
            <a:fillRect/>
          </a:stretch>
        </a:blipFill>
      </dgm:spPr>
    </dgm:pt>
    <dgm:pt modelId="{2906DC62-C256-462C-B211-B41F69D0CE81}" type="pres">
      <dgm:prSet presAssocID="{F2EF721F-8B85-49C8-B5CA-3B640D97B8E2}" presName="txShp" presStyleLbl="node1" presStyleIdx="1" presStyleCnt="3">
        <dgm:presLayoutVars>
          <dgm:bulletEnabled val="1"/>
        </dgm:presLayoutVars>
      </dgm:prSet>
      <dgm:spPr/>
    </dgm:pt>
    <dgm:pt modelId="{1ACF2496-F7B3-4286-9A3D-80309BB11334}" type="pres">
      <dgm:prSet presAssocID="{C8E009CE-9E3A-4E3A-A2EB-BB446E5107D3}" presName="spacing" presStyleCnt="0"/>
      <dgm:spPr/>
    </dgm:pt>
    <dgm:pt modelId="{2EC94B0C-8B34-47CC-9B7F-73A51599B0F4}" type="pres">
      <dgm:prSet presAssocID="{4FE7B92E-52DB-4ED5-BE0B-3358A13C58D3}" presName="composite" presStyleCnt="0"/>
      <dgm:spPr/>
    </dgm:pt>
    <dgm:pt modelId="{883F23F2-F0BA-4163-8F28-FEC11FC6545F}" type="pres">
      <dgm:prSet presAssocID="{4FE7B92E-52DB-4ED5-BE0B-3358A13C58D3}" presName="imgShp" presStyleLbl="fgImgPlace1" presStyleIdx="2" presStyleCnt="3"/>
      <dgm:spPr>
        <a:blipFill rotWithShape="0">
          <a:blip xmlns:r="http://schemas.openxmlformats.org/officeDocument/2006/relationships" r:embed="rId3"/>
          <a:stretch>
            <a:fillRect/>
          </a:stretch>
        </a:blipFill>
      </dgm:spPr>
    </dgm:pt>
    <dgm:pt modelId="{68314A8C-2173-4B39-B5B1-767077C4B6C1}" type="pres">
      <dgm:prSet presAssocID="{4FE7B92E-52DB-4ED5-BE0B-3358A13C58D3}" presName="txShp" presStyleLbl="node1" presStyleIdx="2" presStyleCnt="3">
        <dgm:presLayoutVars>
          <dgm:bulletEnabled val="1"/>
        </dgm:presLayoutVars>
      </dgm:prSet>
      <dgm:spPr/>
    </dgm:pt>
  </dgm:ptLst>
  <dgm:cxnLst>
    <dgm:cxn modelId="{E6F28C02-0BE1-4583-80B0-8E3034B4728B}" type="presOf" srcId="{F2EF721F-8B85-49C8-B5CA-3B640D97B8E2}" destId="{2906DC62-C256-462C-B211-B41F69D0CE81}" srcOrd="0" destOrd="0" presId="urn:microsoft.com/office/officeart/2005/8/layout/vList3"/>
    <dgm:cxn modelId="{7D47B50F-F59E-4A00-BCF9-EFEA5F47FD88}" srcId="{AB9EAACE-9D70-4959-B659-8CBB222E26FA}" destId="{4FE7B92E-52DB-4ED5-BE0B-3358A13C58D3}" srcOrd="2" destOrd="0" parTransId="{878D1760-00AD-44A8-8059-54016E729CF0}" sibTransId="{E47CBA79-0CEB-43FF-B7F7-5A2DD1875D51}"/>
    <dgm:cxn modelId="{3E5A8D34-CB62-40C1-AD76-4B67BDF9327F}" srcId="{AB9EAACE-9D70-4959-B659-8CBB222E26FA}" destId="{92E97398-BD11-450A-AEBD-C9AEE4F2DD62}" srcOrd="0" destOrd="0" parTransId="{05F96943-D749-4223-9DB2-6AD4B1660BB3}" sibTransId="{7D438B81-56DD-472E-ACF1-FA33CCD550B8}"/>
    <dgm:cxn modelId="{D69AA56B-1948-4851-B16A-C4D17A3D51B5}" srcId="{AB9EAACE-9D70-4959-B659-8CBB222E26FA}" destId="{F2EF721F-8B85-49C8-B5CA-3B640D97B8E2}" srcOrd="1" destOrd="0" parTransId="{0C5F5645-2020-4D8B-BAFE-7DE5B748678A}" sibTransId="{C8E009CE-9E3A-4E3A-A2EB-BB446E5107D3}"/>
    <dgm:cxn modelId="{275D9686-B99C-4D6E-993C-86C81A215FA2}" type="presOf" srcId="{92E97398-BD11-450A-AEBD-C9AEE4F2DD62}" destId="{A4D6AEAA-6989-4783-A70F-9F5DD19CB54E}" srcOrd="0" destOrd="0" presId="urn:microsoft.com/office/officeart/2005/8/layout/vList3"/>
    <dgm:cxn modelId="{1172CB88-0119-44D6-8DB9-F794DA38378E}" type="presOf" srcId="{4FE7B92E-52DB-4ED5-BE0B-3358A13C58D3}" destId="{68314A8C-2173-4B39-B5B1-767077C4B6C1}" srcOrd="0" destOrd="0" presId="urn:microsoft.com/office/officeart/2005/8/layout/vList3"/>
    <dgm:cxn modelId="{B482AAC8-3D55-415F-857A-18E2FC58A6BD}" type="presOf" srcId="{AB9EAACE-9D70-4959-B659-8CBB222E26FA}" destId="{50B1AC15-EFB7-41B8-8195-7AD3AD34C2D8}" srcOrd="0" destOrd="0" presId="urn:microsoft.com/office/officeart/2005/8/layout/vList3"/>
    <dgm:cxn modelId="{7C9A2A63-469E-44C8-9A7B-6DD9D63B19C1}" type="presParOf" srcId="{50B1AC15-EFB7-41B8-8195-7AD3AD34C2D8}" destId="{9F512B5B-412B-422C-B869-3088F8962F08}" srcOrd="0" destOrd="0" presId="urn:microsoft.com/office/officeart/2005/8/layout/vList3"/>
    <dgm:cxn modelId="{60784295-1166-4CC3-B531-2F29E6008164}" type="presParOf" srcId="{9F512B5B-412B-422C-B869-3088F8962F08}" destId="{21D8FB42-9CF5-4D7A-A22A-84F31989267B}" srcOrd="0" destOrd="0" presId="urn:microsoft.com/office/officeart/2005/8/layout/vList3"/>
    <dgm:cxn modelId="{B47B0A11-9588-4914-8229-5918C158DB7B}" type="presParOf" srcId="{9F512B5B-412B-422C-B869-3088F8962F08}" destId="{A4D6AEAA-6989-4783-A70F-9F5DD19CB54E}" srcOrd="1" destOrd="0" presId="urn:microsoft.com/office/officeart/2005/8/layout/vList3"/>
    <dgm:cxn modelId="{DFE831A3-5E93-420B-A4B2-19B6C59B1AF2}" type="presParOf" srcId="{50B1AC15-EFB7-41B8-8195-7AD3AD34C2D8}" destId="{72F4BDD8-51F9-43F9-9BFE-47D40BAF36E8}" srcOrd="1" destOrd="0" presId="urn:microsoft.com/office/officeart/2005/8/layout/vList3"/>
    <dgm:cxn modelId="{EE6F87C6-52E6-44BF-9FD9-9BF56FBE24FE}" type="presParOf" srcId="{50B1AC15-EFB7-41B8-8195-7AD3AD34C2D8}" destId="{FD599AEB-A337-4859-B891-4C4250152614}" srcOrd="2" destOrd="0" presId="urn:microsoft.com/office/officeart/2005/8/layout/vList3"/>
    <dgm:cxn modelId="{3CBA66C7-0114-4D5F-A2B4-FD29E5EA35AE}" type="presParOf" srcId="{FD599AEB-A337-4859-B891-4C4250152614}" destId="{B0BE78D0-CC62-4C53-B2AA-3A1F239FBB07}" srcOrd="0" destOrd="0" presId="urn:microsoft.com/office/officeart/2005/8/layout/vList3"/>
    <dgm:cxn modelId="{9EED5C31-9B09-4219-A244-C375493DE5C6}" type="presParOf" srcId="{FD599AEB-A337-4859-B891-4C4250152614}" destId="{2906DC62-C256-462C-B211-B41F69D0CE81}" srcOrd="1" destOrd="0" presId="urn:microsoft.com/office/officeart/2005/8/layout/vList3"/>
    <dgm:cxn modelId="{CA6DC54F-70FA-4E0E-9352-1FADB1B2233C}" type="presParOf" srcId="{50B1AC15-EFB7-41B8-8195-7AD3AD34C2D8}" destId="{1ACF2496-F7B3-4286-9A3D-80309BB11334}" srcOrd="3" destOrd="0" presId="urn:microsoft.com/office/officeart/2005/8/layout/vList3"/>
    <dgm:cxn modelId="{7B57F2EF-9D9A-4851-B0FF-1FF0FBEF5906}" type="presParOf" srcId="{50B1AC15-EFB7-41B8-8195-7AD3AD34C2D8}" destId="{2EC94B0C-8B34-47CC-9B7F-73A51599B0F4}" srcOrd="4" destOrd="0" presId="urn:microsoft.com/office/officeart/2005/8/layout/vList3"/>
    <dgm:cxn modelId="{835B0270-3B38-4DD7-B62A-28F5BFC175CE}" type="presParOf" srcId="{2EC94B0C-8B34-47CC-9B7F-73A51599B0F4}" destId="{883F23F2-F0BA-4163-8F28-FEC11FC6545F}" srcOrd="0" destOrd="0" presId="urn:microsoft.com/office/officeart/2005/8/layout/vList3"/>
    <dgm:cxn modelId="{4072B0A2-445E-42D4-9016-FE39F9070F52}" type="presParOf" srcId="{2EC94B0C-8B34-47CC-9B7F-73A51599B0F4}" destId="{68314A8C-2173-4B39-B5B1-767077C4B6C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E8858C-FE01-4F79-8E35-12FAF36B5385}" type="doc">
      <dgm:prSet loTypeId="urn:microsoft.com/office/officeart/2005/8/layout/hList6" loCatId="list" qsTypeId="urn:microsoft.com/office/officeart/2005/8/quickstyle/3d1" qsCatId="3D" csTypeId="urn:microsoft.com/office/officeart/2005/8/colors/colorful1#4" csCatId="colorful" phldr="1"/>
      <dgm:spPr/>
      <dgm:t>
        <a:bodyPr/>
        <a:lstStyle/>
        <a:p>
          <a:endParaRPr lang="el-GR"/>
        </a:p>
      </dgm:t>
    </dgm:pt>
    <dgm:pt modelId="{C1CFD701-143B-46E7-8610-83E9F80DC015}">
      <dgm:prSet/>
      <dgm:spPr/>
      <dgm:t>
        <a:bodyPr/>
        <a:lstStyle/>
        <a:p>
          <a:pPr rtl="0"/>
          <a:r>
            <a:rPr lang="el-GR" dirty="0"/>
            <a:t>Κάτω από τις συνθήκες αυτές, </a:t>
          </a:r>
        </a:p>
        <a:p>
          <a:pPr rtl="0"/>
          <a:r>
            <a:rPr lang="el-GR" dirty="0">
              <a:sym typeface="Wingdings 3"/>
            </a:rPr>
            <a:t> </a:t>
          </a:r>
          <a:r>
            <a:rPr lang="el-GR" dirty="0"/>
            <a:t>τα πολιτικά πράγματα στην Κρήτη οδηγήθηκαν σε </a:t>
          </a:r>
          <a:r>
            <a:rPr lang="el-GR" b="1" dirty="0"/>
            <a:t>πλήρες αδιέξοδο </a:t>
          </a:r>
        </a:p>
        <a:p>
          <a:pPr rtl="0"/>
          <a:r>
            <a:rPr lang="el-GR" b="1" dirty="0">
              <a:sym typeface="Wingdings 3"/>
            </a:rPr>
            <a:t> </a:t>
          </a:r>
          <a:r>
            <a:rPr lang="el-GR" dirty="0"/>
            <a:t>και όλες οι προσπάθειες συνδιαλλαγής των αντίπαλων πολιτικών μερίδων </a:t>
          </a:r>
          <a:r>
            <a:rPr lang="el-GR" b="1" dirty="0"/>
            <a:t>ναυάγησαν</a:t>
          </a:r>
          <a:r>
            <a:rPr lang="el-GR" dirty="0"/>
            <a:t>. </a:t>
          </a:r>
        </a:p>
      </dgm:t>
    </dgm:pt>
    <dgm:pt modelId="{CE299C66-9286-4484-8481-07EFE04B1990}" type="parTrans" cxnId="{D310AA42-9090-4021-8DE2-A4DE7F8D051F}">
      <dgm:prSet/>
      <dgm:spPr/>
      <dgm:t>
        <a:bodyPr/>
        <a:lstStyle/>
        <a:p>
          <a:endParaRPr lang="el-GR"/>
        </a:p>
      </dgm:t>
    </dgm:pt>
    <dgm:pt modelId="{D9B083BD-DDA0-4739-903E-907B0E81229B}" type="sibTrans" cxnId="{D310AA42-9090-4021-8DE2-A4DE7F8D051F}">
      <dgm:prSet/>
      <dgm:spPr/>
      <dgm:t>
        <a:bodyPr/>
        <a:lstStyle/>
        <a:p>
          <a:endParaRPr lang="el-GR"/>
        </a:p>
      </dgm:t>
    </dgm:pt>
    <dgm:pt modelId="{AE768B5A-798D-4560-BFFD-905210A4EC82}">
      <dgm:prSet/>
      <dgm:spPr/>
      <dgm:t>
        <a:bodyPr/>
        <a:lstStyle/>
        <a:p>
          <a:pPr rtl="0"/>
          <a:r>
            <a:rPr lang="el-GR" dirty="0"/>
            <a:t>Γύρω από τον </a:t>
          </a:r>
          <a:r>
            <a:rPr lang="el-GR" b="1" dirty="0"/>
            <a:t>Βενιζέλο</a:t>
          </a:r>
          <a:r>
            <a:rPr lang="el-GR" dirty="0"/>
            <a:t> συνασπίστηκαν όσοι ήταν </a:t>
          </a:r>
        </a:p>
        <a:p>
          <a:pPr rtl="0"/>
          <a:r>
            <a:rPr lang="el-GR" dirty="0">
              <a:sym typeface="Wingdings"/>
            </a:rPr>
            <a:t> </a:t>
          </a:r>
          <a:r>
            <a:rPr lang="el-GR" b="1" dirty="0"/>
            <a:t>δυσαρεστημένοι</a:t>
          </a:r>
          <a:r>
            <a:rPr lang="el-GR" dirty="0"/>
            <a:t> από την </a:t>
          </a:r>
          <a:r>
            <a:rPr lang="el-GR" b="1" dirty="0"/>
            <a:t>αυταρχική πολιτική του Πρίγκιπα </a:t>
          </a:r>
        </a:p>
      </dgm:t>
    </dgm:pt>
    <dgm:pt modelId="{8B37E175-DDC4-4AF8-BE6D-6162DD589DE2}" type="parTrans" cxnId="{E9A3EC13-DC63-4061-B059-660ABE9D14C7}">
      <dgm:prSet/>
      <dgm:spPr/>
      <dgm:t>
        <a:bodyPr/>
        <a:lstStyle/>
        <a:p>
          <a:endParaRPr lang="el-GR"/>
        </a:p>
      </dgm:t>
    </dgm:pt>
    <dgm:pt modelId="{B9EBADBE-BE53-44E2-8504-B86E748D9329}" type="sibTrans" cxnId="{E9A3EC13-DC63-4061-B059-660ABE9D14C7}">
      <dgm:prSet/>
      <dgm:spPr/>
      <dgm:t>
        <a:bodyPr/>
        <a:lstStyle/>
        <a:p>
          <a:endParaRPr lang="el-GR"/>
        </a:p>
      </dgm:t>
    </dgm:pt>
    <dgm:pt modelId="{4B47FA75-DBDD-4896-A9B4-90E1F902F8F3}">
      <dgm:prSet/>
      <dgm:spPr/>
      <dgm:t>
        <a:bodyPr/>
        <a:lstStyle/>
        <a:p>
          <a:pPr rtl="0"/>
          <a:r>
            <a:rPr lang="el-GR" dirty="0"/>
            <a:t>και σχηματίστηκε μια ισχυρότατη </a:t>
          </a:r>
          <a:r>
            <a:rPr lang="el-GR" b="1" dirty="0">
              <a:effectLst>
                <a:outerShdw blurRad="38100" dist="38100" dir="2700000" algn="tl">
                  <a:srgbClr val="000000">
                    <a:alpha val="43137"/>
                  </a:srgbClr>
                </a:outerShdw>
              </a:effectLst>
            </a:rPr>
            <a:t>«</a:t>
          </a:r>
          <a:r>
            <a:rPr lang="el-GR" b="1" i="1" dirty="0">
              <a:effectLst>
                <a:outerShdw blurRad="38100" dist="38100" dir="2700000" algn="tl">
                  <a:srgbClr val="000000">
                    <a:alpha val="43137"/>
                  </a:srgbClr>
                </a:outerShdw>
              </a:effectLst>
            </a:rPr>
            <a:t>Ηνωμένη </a:t>
          </a:r>
          <a:r>
            <a:rPr lang="el-GR" b="1" i="1" dirty="0" err="1">
              <a:effectLst>
                <a:outerShdw blurRad="38100" dist="38100" dir="2700000" algn="tl">
                  <a:srgbClr val="000000">
                    <a:alpha val="43137"/>
                  </a:srgbClr>
                </a:outerShdw>
              </a:effectLst>
            </a:rPr>
            <a:t>Αντιπολίτευσις</a:t>
          </a:r>
          <a:r>
            <a:rPr lang="el-GR" b="1" dirty="0">
              <a:effectLst>
                <a:outerShdw blurRad="38100" dist="38100" dir="2700000" algn="tl">
                  <a:srgbClr val="000000">
                    <a:alpha val="43137"/>
                  </a:srgbClr>
                </a:outerShdw>
              </a:effectLst>
            </a:rPr>
            <a:t>»</a:t>
          </a:r>
          <a:r>
            <a:rPr lang="el-GR" b="0" dirty="0">
              <a:effectLst>
                <a:outerShdw blurRad="38100" dist="38100" dir="2700000" algn="tl">
                  <a:srgbClr val="000000">
                    <a:alpha val="43137"/>
                  </a:srgbClr>
                </a:outerShdw>
              </a:effectLst>
            </a:rPr>
            <a:t>. </a:t>
          </a:r>
        </a:p>
      </dgm:t>
    </dgm:pt>
    <dgm:pt modelId="{9F9B60C8-F547-45CD-822F-627A4D0A998F}" type="parTrans" cxnId="{7F78C70F-1C93-4645-91A4-D350CD12BC42}">
      <dgm:prSet/>
      <dgm:spPr/>
      <dgm:t>
        <a:bodyPr/>
        <a:lstStyle/>
        <a:p>
          <a:endParaRPr lang="el-GR"/>
        </a:p>
      </dgm:t>
    </dgm:pt>
    <dgm:pt modelId="{C7FAE45C-9D0A-4309-84A4-C0A0B4017447}" type="sibTrans" cxnId="{7F78C70F-1C93-4645-91A4-D350CD12BC42}">
      <dgm:prSet/>
      <dgm:spPr/>
      <dgm:t>
        <a:bodyPr/>
        <a:lstStyle/>
        <a:p>
          <a:endParaRPr lang="el-GR"/>
        </a:p>
      </dgm:t>
    </dgm:pt>
    <dgm:pt modelId="{9E6F06F0-2FDD-4B89-8466-92B994E64AC2}">
      <dgm:prSet/>
      <dgm:spPr/>
      <dgm:t>
        <a:bodyPr/>
        <a:lstStyle/>
        <a:p>
          <a:pPr rtl="0"/>
          <a:r>
            <a:rPr lang="el-GR" dirty="0">
              <a:sym typeface="Wingdings 3"/>
            </a:rPr>
            <a:t> </a:t>
          </a:r>
          <a:r>
            <a:rPr lang="el-GR" dirty="0"/>
            <a:t>Έμπιστοι συνεργάτες του Βενιζέλου </a:t>
          </a:r>
        </a:p>
        <a:p>
          <a:pPr rtl="0"/>
          <a:r>
            <a:rPr lang="el-GR" dirty="0">
              <a:sym typeface="Wingdings 3"/>
            </a:rPr>
            <a:t> </a:t>
          </a:r>
          <a:r>
            <a:rPr lang="el-GR" dirty="0"/>
            <a:t>ήταν ο Κ. </a:t>
          </a:r>
          <a:r>
            <a:rPr lang="el-GR" b="1" dirty="0" err="1"/>
            <a:t>Φούμης</a:t>
          </a:r>
          <a:r>
            <a:rPr lang="el-GR" b="1" dirty="0"/>
            <a:t> </a:t>
          </a:r>
          <a:r>
            <a:rPr lang="el-GR" b="0" dirty="0"/>
            <a:t>και</a:t>
          </a:r>
          <a:r>
            <a:rPr lang="el-GR" b="1" dirty="0"/>
            <a:t> </a:t>
          </a:r>
          <a:r>
            <a:rPr lang="el-GR" b="0" dirty="0"/>
            <a:t>ο</a:t>
          </a:r>
          <a:r>
            <a:rPr lang="el-GR" b="1" dirty="0"/>
            <a:t> Κ. Μάνος</a:t>
          </a:r>
          <a:r>
            <a:rPr lang="el-GR" dirty="0"/>
            <a:t>.</a:t>
          </a:r>
        </a:p>
        <a:p>
          <a:pPr rtl="0"/>
          <a:r>
            <a:rPr lang="el-GR" dirty="0">
              <a:sym typeface="Wingdings 3"/>
            </a:rPr>
            <a:t> </a:t>
          </a:r>
          <a:r>
            <a:rPr lang="el-GR" dirty="0"/>
            <a:t> Οι τρεις αυτοί αποτέλεσαν μια </a:t>
          </a:r>
          <a:r>
            <a:rPr lang="el-GR" b="1" dirty="0"/>
            <a:t>τριανδρία</a:t>
          </a:r>
          <a:r>
            <a:rPr lang="el-GR" dirty="0"/>
            <a:t>, </a:t>
          </a:r>
        </a:p>
        <a:p>
          <a:pPr rtl="0"/>
          <a:r>
            <a:rPr lang="el-GR" dirty="0">
              <a:sym typeface="Wingdings"/>
            </a:rPr>
            <a:t> </a:t>
          </a:r>
          <a:r>
            <a:rPr lang="el-GR" dirty="0"/>
            <a:t>που δεν δίστασε να προχωρήσει σε </a:t>
          </a:r>
          <a:r>
            <a:rPr lang="el-GR" b="1" dirty="0"/>
            <a:t>δυναμική αναμέτρηση με τον Πρίγκιπα.</a:t>
          </a:r>
        </a:p>
      </dgm:t>
    </dgm:pt>
    <dgm:pt modelId="{BAAC279C-0D4C-41C1-A3D7-E9C32B8EF7C4}" type="parTrans" cxnId="{F196C08B-5446-46FF-A58F-BE2BE729B603}">
      <dgm:prSet/>
      <dgm:spPr/>
      <dgm:t>
        <a:bodyPr/>
        <a:lstStyle/>
        <a:p>
          <a:endParaRPr lang="el-GR"/>
        </a:p>
      </dgm:t>
    </dgm:pt>
    <dgm:pt modelId="{CB0DC083-3E03-4614-88D6-7055AD99B56E}" type="sibTrans" cxnId="{F196C08B-5446-46FF-A58F-BE2BE729B603}">
      <dgm:prSet/>
      <dgm:spPr/>
      <dgm:t>
        <a:bodyPr/>
        <a:lstStyle/>
        <a:p>
          <a:endParaRPr lang="el-GR"/>
        </a:p>
      </dgm:t>
    </dgm:pt>
    <dgm:pt modelId="{FD270C43-3516-4B2A-A3C5-2E7B3A198609}" type="pres">
      <dgm:prSet presAssocID="{DDE8858C-FE01-4F79-8E35-12FAF36B5385}" presName="Name0" presStyleCnt="0">
        <dgm:presLayoutVars>
          <dgm:dir/>
          <dgm:resizeHandles val="exact"/>
        </dgm:presLayoutVars>
      </dgm:prSet>
      <dgm:spPr/>
    </dgm:pt>
    <dgm:pt modelId="{784502F7-2B80-4FAD-A456-B3A416147A43}" type="pres">
      <dgm:prSet presAssocID="{C1CFD701-143B-46E7-8610-83E9F80DC015}" presName="node" presStyleLbl="node1" presStyleIdx="0" presStyleCnt="4">
        <dgm:presLayoutVars>
          <dgm:bulletEnabled val="1"/>
        </dgm:presLayoutVars>
      </dgm:prSet>
      <dgm:spPr/>
    </dgm:pt>
    <dgm:pt modelId="{F0000DE9-AC82-4F31-BE9E-B81DDFE13663}" type="pres">
      <dgm:prSet presAssocID="{D9B083BD-DDA0-4739-903E-907B0E81229B}" presName="sibTrans" presStyleCnt="0"/>
      <dgm:spPr/>
    </dgm:pt>
    <dgm:pt modelId="{707EA741-95C7-4EAE-A919-7450830A3D96}" type="pres">
      <dgm:prSet presAssocID="{AE768B5A-798D-4560-BFFD-905210A4EC82}" presName="node" presStyleLbl="node1" presStyleIdx="1" presStyleCnt="4">
        <dgm:presLayoutVars>
          <dgm:bulletEnabled val="1"/>
        </dgm:presLayoutVars>
      </dgm:prSet>
      <dgm:spPr/>
    </dgm:pt>
    <dgm:pt modelId="{219E7938-48FA-4499-A15C-6C58422FD0B8}" type="pres">
      <dgm:prSet presAssocID="{B9EBADBE-BE53-44E2-8504-B86E748D9329}" presName="sibTrans" presStyleCnt="0"/>
      <dgm:spPr/>
    </dgm:pt>
    <dgm:pt modelId="{35D16B25-5538-4D03-AF0B-DB1B9DEFDC5C}" type="pres">
      <dgm:prSet presAssocID="{4B47FA75-DBDD-4896-A9B4-90E1F902F8F3}" presName="node" presStyleLbl="node1" presStyleIdx="2" presStyleCnt="4">
        <dgm:presLayoutVars>
          <dgm:bulletEnabled val="1"/>
        </dgm:presLayoutVars>
      </dgm:prSet>
      <dgm:spPr/>
    </dgm:pt>
    <dgm:pt modelId="{3C4B13F6-2EC8-4CD0-B686-8A5585B1741B}" type="pres">
      <dgm:prSet presAssocID="{C7FAE45C-9D0A-4309-84A4-C0A0B4017447}" presName="sibTrans" presStyleCnt="0"/>
      <dgm:spPr/>
    </dgm:pt>
    <dgm:pt modelId="{A15E6389-F44C-484B-B866-454C239888FA}" type="pres">
      <dgm:prSet presAssocID="{9E6F06F0-2FDD-4B89-8466-92B994E64AC2}" presName="node" presStyleLbl="node1" presStyleIdx="3" presStyleCnt="4">
        <dgm:presLayoutVars>
          <dgm:bulletEnabled val="1"/>
        </dgm:presLayoutVars>
      </dgm:prSet>
      <dgm:spPr/>
    </dgm:pt>
  </dgm:ptLst>
  <dgm:cxnLst>
    <dgm:cxn modelId="{7F78C70F-1C93-4645-91A4-D350CD12BC42}" srcId="{DDE8858C-FE01-4F79-8E35-12FAF36B5385}" destId="{4B47FA75-DBDD-4896-A9B4-90E1F902F8F3}" srcOrd="2" destOrd="0" parTransId="{9F9B60C8-F547-45CD-822F-627A4D0A998F}" sibTransId="{C7FAE45C-9D0A-4309-84A4-C0A0B4017447}"/>
    <dgm:cxn modelId="{E9A3EC13-DC63-4061-B059-660ABE9D14C7}" srcId="{DDE8858C-FE01-4F79-8E35-12FAF36B5385}" destId="{AE768B5A-798D-4560-BFFD-905210A4EC82}" srcOrd="1" destOrd="0" parTransId="{8B37E175-DDC4-4AF8-BE6D-6162DD589DE2}" sibTransId="{B9EBADBE-BE53-44E2-8504-B86E748D9329}"/>
    <dgm:cxn modelId="{D310AA42-9090-4021-8DE2-A4DE7F8D051F}" srcId="{DDE8858C-FE01-4F79-8E35-12FAF36B5385}" destId="{C1CFD701-143B-46E7-8610-83E9F80DC015}" srcOrd="0" destOrd="0" parTransId="{CE299C66-9286-4484-8481-07EFE04B1990}" sibTransId="{D9B083BD-DDA0-4739-903E-907B0E81229B}"/>
    <dgm:cxn modelId="{9178F34E-75A9-4FA3-B923-7F5D0C8BCC1B}" type="presOf" srcId="{9E6F06F0-2FDD-4B89-8466-92B994E64AC2}" destId="{A15E6389-F44C-484B-B866-454C239888FA}" srcOrd="0" destOrd="0" presId="urn:microsoft.com/office/officeart/2005/8/layout/hList6"/>
    <dgm:cxn modelId="{F196C08B-5446-46FF-A58F-BE2BE729B603}" srcId="{DDE8858C-FE01-4F79-8E35-12FAF36B5385}" destId="{9E6F06F0-2FDD-4B89-8466-92B994E64AC2}" srcOrd="3" destOrd="0" parTransId="{BAAC279C-0D4C-41C1-A3D7-E9C32B8EF7C4}" sibTransId="{CB0DC083-3E03-4614-88D6-7055AD99B56E}"/>
    <dgm:cxn modelId="{1B4925A4-B4EB-4C27-A2E0-BF330EE54CB5}" type="presOf" srcId="{DDE8858C-FE01-4F79-8E35-12FAF36B5385}" destId="{FD270C43-3516-4B2A-A3C5-2E7B3A198609}" srcOrd="0" destOrd="0" presId="urn:microsoft.com/office/officeart/2005/8/layout/hList6"/>
    <dgm:cxn modelId="{717DBEC7-BADB-4FBF-A751-90D164F3E539}" type="presOf" srcId="{4B47FA75-DBDD-4896-A9B4-90E1F902F8F3}" destId="{35D16B25-5538-4D03-AF0B-DB1B9DEFDC5C}" srcOrd="0" destOrd="0" presId="urn:microsoft.com/office/officeart/2005/8/layout/hList6"/>
    <dgm:cxn modelId="{9B9C55F1-AB4F-4D03-A970-6E4E026BF792}" type="presOf" srcId="{AE768B5A-798D-4560-BFFD-905210A4EC82}" destId="{707EA741-95C7-4EAE-A919-7450830A3D96}" srcOrd="0" destOrd="0" presId="urn:microsoft.com/office/officeart/2005/8/layout/hList6"/>
    <dgm:cxn modelId="{52ABC2FA-AFDD-4487-B6B9-8FA3826DCE30}" type="presOf" srcId="{C1CFD701-143B-46E7-8610-83E9F80DC015}" destId="{784502F7-2B80-4FAD-A456-B3A416147A43}" srcOrd="0" destOrd="0" presId="urn:microsoft.com/office/officeart/2005/8/layout/hList6"/>
    <dgm:cxn modelId="{D214ADC8-330B-4D8B-A618-563B0930A8A4}" type="presParOf" srcId="{FD270C43-3516-4B2A-A3C5-2E7B3A198609}" destId="{784502F7-2B80-4FAD-A456-B3A416147A43}" srcOrd="0" destOrd="0" presId="urn:microsoft.com/office/officeart/2005/8/layout/hList6"/>
    <dgm:cxn modelId="{99E525D8-04AB-4122-A0A0-73D9E08E3E96}" type="presParOf" srcId="{FD270C43-3516-4B2A-A3C5-2E7B3A198609}" destId="{F0000DE9-AC82-4F31-BE9E-B81DDFE13663}" srcOrd="1" destOrd="0" presId="urn:microsoft.com/office/officeart/2005/8/layout/hList6"/>
    <dgm:cxn modelId="{B557ACC1-E901-4D8E-81CC-C4C836509840}" type="presParOf" srcId="{FD270C43-3516-4B2A-A3C5-2E7B3A198609}" destId="{707EA741-95C7-4EAE-A919-7450830A3D96}" srcOrd="2" destOrd="0" presId="urn:microsoft.com/office/officeart/2005/8/layout/hList6"/>
    <dgm:cxn modelId="{42A7F636-A96B-4661-BE59-161BEF09D7F1}" type="presParOf" srcId="{FD270C43-3516-4B2A-A3C5-2E7B3A198609}" destId="{219E7938-48FA-4499-A15C-6C58422FD0B8}" srcOrd="3" destOrd="0" presId="urn:microsoft.com/office/officeart/2005/8/layout/hList6"/>
    <dgm:cxn modelId="{6A05077D-E480-4D73-B08D-11A99C01F95C}" type="presParOf" srcId="{FD270C43-3516-4B2A-A3C5-2E7B3A198609}" destId="{35D16B25-5538-4D03-AF0B-DB1B9DEFDC5C}" srcOrd="4" destOrd="0" presId="urn:microsoft.com/office/officeart/2005/8/layout/hList6"/>
    <dgm:cxn modelId="{D69C7933-606E-4DE5-956D-02C460160269}" type="presParOf" srcId="{FD270C43-3516-4B2A-A3C5-2E7B3A198609}" destId="{3C4B13F6-2EC8-4CD0-B686-8A5585B1741B}" srcOrd="5" destOrd="0" presId="urn:microsoft.com/office/officeart/2005/8/layout/hList6"/>
    <dgm:cxn modelId="{9DDD2F31-8A62-4F02-B467-9A2BFFAF5FEE}" type="presParOf" srcId="{FD270C43-3516-4B2A-A3C5-2E7B3A198609}" destId="{A15E6389-F44C-484B-B866-454C239888FA}"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2ECF61-BC6F-41AF-8012-1FF014EA3FE7}" type="doc">
      <dgm:prSet loTypeId="urn:microsoft.com/office/officeart/2005/8/layout/hList9" loCatId="list" qsTypeId="urn:microsoft.com/office/officeart/2005/8/quickstyle/simple1" qsCatId="simple" csTypeId="urn:microsoft.com/office/officeart/2005/8/colors/colorful5" csCatId="colorful" phldr="1"/>
      <dgm:spPr/>
      <dgm:t>
        <a:bodyPr/>
        <a:lstStyle/>
        <a:p>
          <a:endParaRPr lang="el-GR"/>
        </a:p>
      </dgm:t>
    </dgm:pt>
    <dgm:pt modelId="{C081FFDB-7602-4B10-8FBE-1152895F31A0}">
      <dgm:prSet phldrT="[Κείμενο]"/>
      <dgm:spPr/>
      <dgm:t>
        <a:bodyPr/>
        <a:lstStyle/>
        <a:p>
          <a:r>
            <a:rPr lang="el-GR" b="1" dirty="0">
              <a:latin typeface="+mj-lt"/>
            </a:rPr>
            <a:t>ΠΡΙΓΚΙΠΑΣ</a:t>
          </a:r>
        </a:p>
      </dgm:t>
    </dgm:pt>
    <dgm:pt modelId="{B1CEBDB1-90CD-4D96-9A0E-5A9C1CDD8FE4}" type="parTrans" cxnId="{29346169-2313-48CB-95AF-903DF028768B}">
      <dgm:prSet/>
      <dgm:spPr/>
      <dgm:t>
        <a:bodyPr/>
        <a:lstStyle/>
        <a:p>
          <a:endParaRPr lang="el-GR"/>
        </a:p>
      </dgm:t>
    </dgm:pt>
    <dgm:pt modelId="{D19A2521-37A9-4F68-9BFA-AB666E4C1E7E}" type="sibTrans" cxnId="{29346169-2313-48CB-95AF-903DF028768B}">
      <dgm:prSet/>
      <dgm:spPr/>
      <dgm:t>
        <a:bodyPr/>
        <a:lstStyle/>
        <a:p>
          <a:endParaRPr lang="el-GR"/>
        </a:p>
      </dgm:t>
    </dgm:pt>
    <dgm:pt modelId="{105669C9-18D7-4879-B9FE-ED75220F4ACD}">
      <dgm:prSet phldrT="[Κείμενο]" custT="1"/>
      <dgm:spPr/>
      <dgm:t>
        <a:bodyPr/>
        <a:lstStyle/>
        <a:p>
          <a:r>
            <a:rPr lang="el-GR" sz="1600" dirty="0"/>
            <a:t>Όλοι πλέον είχαν πεισθεί ότι μια </a:t>
          </a:r>
          <a:r>
            <a:rPr lang="el-GR" sz="1600" b="1" dirty="0"/>
            <a:t>ένοπλη εξέγερση </a:t>
          </a:r>
          <a:r>
            <a:rPr lang="el-GR" sz="1600" dirty="0"/>
            <a:t>ήταν επί θύραις.</a:t>
          </a:r>
        </a:p>
      </dgm:t>
    </dgm:pt>
    <dgm:pt modelId="{D7909B47-B1C5-4580-AD2A-D94D89E8C304}" type="parTrans" cxnId="{648225A3-42D9-4A61-B36D-94E2FA751DA5}">
      <dgm:prSet/>
      <dgm:spPr/>
      <dgm:t>
        <a:bodyPr/>
        <a:lstStyle/>
        <a:p>
          <a:endParaRPr lang="el-GR"/>
        </a:p>
      </dgm:t>
    </dgm:pt>
    <dgm:pt modelId="{94DB431B-5FB2-4023-B70F-B06417F19DBD}" type="sibTrans" cxnId="{648225A3-42D9-4A61-B36D-94E2FA751DA5}">
      <dgm:prSet/>
      <dgm:spPr/>
      <dgm:t>
        <a:bodyPr/>
        <a:lstStyle/>
        <a:p>
          <a:endParaRPr lang="el-GR"/>
        </a:p>
      </dgm:t>
    </dgm:pt>
    <dgm:pt modelId="{6F427246-196C-42C0-BB5C-99ACE18DD18E}">
      <dgm:prSet phldrT="[Κείμενο]" custT="1"/>
      <dgm:spPr/>
      <dgm:t>
        <a:bodyPr/>
        <a:lstStyle/>
        <a:p>
          <a:r>
            <a:rPr lang="el-GR" sz="1600" dirty="0"/>
            <a:t>Οι υπηρεσίες του Πρίγκιπα είχαν συγκεντρώσει πληροφορίες,</a:t>
          </a:r>
        </a:p>
      </dgm:t>
    </dgm:pt>
    <dgm:pt modelId="{77F6EB6C-B46B-46B4-AB9E-20F27982BFDA}" type="parTrans" cxnId="{F06048E1-B755-468F-8F90-57E7CC692A0B}">
      <dgm:prSet/>
      <dgm:spPr/>
      <dgm:t>
        <a:bodyPr/>
        <a:lstStyle/>
        <a:p>
          <a:endParaRPr lang="el-GR"/>
        </a:p>
      </dgm:t>
    </dgm:pt>
    <dgm:pt modelId="{803B6DCA-FC4D-4541-BA42-2387E9B447B7}" type="sibTrans" cxnId="{F06048E1-B755-468F-8F90-57E7CC692A0B}">
      <dgm:prSet/>
      <dgm:spPr/>
      <dgm:t>
        <a:bodyPr/>
        <a:lstStyle/>
        <a:p>
          <a:endParaRPr lang="el-GR"/>
        </a:p>
      </dgm:t>
    </dgm:pt>
    <dgm:pt modelId="{F9C3CE86-4C6F-4631-860E-B305458D897E}">
      <dgm:prSet phldrT="[Κείμενο]"/>
      <dgm:spPr>
        <a:solidFill>
          <a:srgbClr val="FF6600"/>
        </a:solidFill>
      </dgm:spPr>
      <dgm:t>
        <a:bodyPr/>
        <a:lstStyle/>
        <a:p>
          <a:r>
            <a:rPr lang="el-GR" b="1" dirty="0">
              <a:latin typeface="+mj-lt"/>
            </a:rPr>
            <a:t>ΕΠΑΝΑΣΤΑΤΕΣ</a:t>
          </a:r>
        </a:p>
      </dgm:t>
    </dgm:pt>
    <dgm:pt modelId="{467F2161-4F02-4C07-991C-264F541BC57E}" type="parTrans" cxnId="{5AFF0C80-8653-406C-BD35-96468D5AE860}">
      <dgm:prSet/>
      <dgm:spPr/>
      <dgm:t>
        <a:bodyPr/>
        <a:lstStyle/>
        <a:p>
          <a:endParaRPr lang="el-GR"/>
        </a:p>
      </dgm:t>
    </dgm:pt>
    <dgm:pt modelId="{F2A5DAA7-8AC3-4443-98A9-2F8B08AC957F}" type="sibTrans" cxnId="{5AFF0C80-8653-406C-BD35-96468D5AE860}">
      <dgm:prSet/>
      <dgm:spPr/>
      <dgm:t>
        <a:bodyPr/>
        <a:lstStyle/>
        <a:p>
          <a:endParaRPr lang="el-GR"/>
        </a:p>
      </dgm:t>
    </dgm:pt>
    <dgm:pt modelId="{DE791DA2-A366-48D6-83FE-E1E49BB7AAE1}">
      <dgm:prSet phldrT="[Κείμενο]" custT="1"/>
      <dgm:spPr/>
      <dgm:t>
        <a:bodyPr/>
        <a:lstStyle/>
        <a:p>
          <a:r>
            <a:rPr lang="el-GR" sz="1600" dirty="0"/>
            <a:t>ενώ η ενωμένη αντιπολίτευση άφηνε σκόπιμα να διαρρεύσει η πληροφορία </a:t>
          </a:r>
        </a:p>
        <a:p>
          <a:r>
            <a:rPr lang="el-GR" sz="1600" dirty="0">
              <a:sym typeface="Wingdings"/>
            </a:rPr>
            <a:t> </a:t>
          </a:r>
          <a:r>
            <a:rPr lang="el-GR" sz="1600" dirty="0"/>
            <a:t>ότι </a:t>
          </a:r>
          <a:r>
            <a:rPr lang="el-GR" sz="1600" b="1" dirty="0"/>
            <a:t>πιθανή ημέρα εξέγερσης </a:t>
          </a:r>
          <a:r>
            <a:rPr lang="el-GR" sz="1600" dirty="0"/>
            <a:t>θα ήταν η </a:t>
          </a:r>
          <a:r>
            <a:rPr lang="el-GR" sz="1600" b="1" u="sng" dirty="0"/>
            <a:t>14η Μαρτίου. </a:t>
          </a:r>
        </a:p>
      </dgm:t>
    </dgm:pt>
    <dgm:pt modelId="{1B01743A-B63A-488B-8E41-BF9343504A50}" type="parTrans" cxnId="{630DBB3C-90CE-4719-8DDF-26D26CD30CD3}">
      <dgm:prSet/>
      <dgm:spPr/>
      <dgm:t>
        <a:bodyPr/>
        <a:lstStyle/>
        <a:p>
          <a:endParaRPr lang="el-GR"/>
        </a:p>
      </dgm:t>
    </dgm:pt>
    <dgm:pt modelId="{245BD765-BF11-4178-BEF2-082C1FFA548C}" type="sibTrans" cxnId="{630DBB3C-90CE-4719-8DDF-26D26CD30CD3}">
      <dgm:prSet/>
      <dgm:spPr/>
      <dgm:t>
        <a:bodyPr/>
        <a:lstStyle/>
        <a:p>
          <a:endParaRPr lang="el-GR"/>
        </a:p>
      </dgm:t>
    </dgm:pt>
    <dgm:pt modelId="{BE7E6B3F-E299-4A22-8B93-7FDE4A772168}">
      <dgm:prSet phldrT="[Κείμενο]" custT="1"/>
      <dgm:spPr/>
      <dgm:t>
        <a:bodyPr/>
        <a:lstStyle/>
        <a:p>
          <a:r>
            <a:rPr lang="el-GR" sz="1600" dirty="0"/>
            <a:t>Στο ενδιάμεσο διάστημα άρχισαν να συρρέουν με μεγάλη μυστικότητα ομάδες ενόπλων στο </a:t>
          </a:r>
          <a:r>
            <a:rPr lang="el-GR" sz="2800" b="1" u="sng" dirty="0" err="1">
              <a:solidFill>
                <a:srgbClr val="FF0000"/>
              </a:solidFill>
            </a:rPr>
            <a:t>Θέρισο.</a:t>
          </a:r>
          <a:r>
            <a:rPr lang="el-GR" sz="1600" dirty="0" err="1"/>
            <a:t>Ο</a:t>
          </a:r>
          <a:r>
            <a:rPr lang="el-GR" sz="1600" dirty="0"/>
            <a:t> Βενιζέλος και οι συνεργάτες του είχαν επιλέξει το χωριό αυτό ως έδρα της επανάστασης, </a:t>
          </a:r>
        </a:p>
        <a:p>
          <a:r>
            <a:rPr lang="el-GR" sz="1600" dirty="0">
              <a:sym typeface="Wingdings 3"/>
            </a:rPr>
            <a:t> </a:t>
          </a:r>
          <a:r>
            <a:rPr lang="el-GR" sz="1600" dirty="0"/>
            <a:t>γιατί </a:t>
          </a:r>
          <a:r>
            <a:rPr lang="el-GR" sz="1600" b="1" dirty="0"/>
            <a:t>ήταν κοντά </a:t>
          </a:r>
          <a:r>
            <a:rPr lang="el-GR" sz="1600" b="0" dirty="0"/>
            <a:t>στα</a:t>
          </a:r>
          <a:r>
            <a:rPr lang="el-GR" sz="1600" b="1" dirty="0"/>
            <a:t> Χανιά </a:t>
          </a:r>
        </a:p>
        <a:p>
          <a:r>
            <a:rPr lang="el-GR" sz="1600" dirty="0">
              <a:sym typeface="Wingdings 3"/>
            </a:rPr>
            <a:t> </a:t>
          </a:r>
          <a:r>
            <a:rPr lang="el-GR" sz="1600" dirty="0"/>
            <a:t>και επίσης ήταν περιοχή </a:t>
          </a:r>
          <a:r>
            <a:rPr lang="el-GR" sz="1600" b="1" dirty="0"/>
            <a:t>δυσπρόσιτη</a:t>
          </a:r>
          <a:r>
            <a:rPr lang="el-GR" sz="1600" dirty="0"/>
            <a:t>, ένα </a:t>
          </a:r>
          <a:r>
            <a:rPr lang="el-GR" sz="1600" b="1" dirty="0"/>
            <a:t>φυσικό οχυρό</a:t>
          </a:r>
          <a:r>
            <a:rPr lang="el-GR" sz="1600" dirty="0"/>
            <a:t>. </a:t>
          </a:r>
        </a:p>
      </dgm:t>
    </dgm:pt>
    <dgm:pt modelId="{02AF8DC5-8973-4B63-BD76-9F90320E5BD1}" type="parTrans" cxnId="{E6081240-71E1-4DB5-A4B1-813D88F12DFC}">
      <dgm:prSet/>
      <dgm:spPr/>
      <dgm:t>
        <a:bodyPr/>
        <a:lstStyle/>
        <a:p>
          <a:endParaRPr lang="el-GR"/>
        </a:p>
      </dgm:t>
    </dgm:pt>
    <dgm:pt modelId="{1513D858-169B-47AB-88A4-5A71EB5C38CF}" type="sibTrans" cxnId="{E6081240-71E1-4DB5-A4B1-813D88F12DFC}">
      <dgm:prSet/>
      <dgm:spPr/>
      <dgm:t>
        <a:bodyPr/>
        <a:lstStyle/>
        <a:p>
          <a:endParaRPr lang="el-GR"/>
        </a:p>
      </dgm:t>
    </dgm:pt>
    <dgm:pt modelId="{F0208A36-2B5C-45FE-8311-7EDAEDEFCAB1}" type="pres">
      <dgm:prSet presAssocID="{322ECF61-BC6F-41AF-8012-1FF014EA3FE7}" presName="list" presStyleCnt="0">
        <dgm:presLayoutVars>
          <dgm:dir/>
          <dgm:animLvl val="lvl"/>
        </dgm:presLayoutVars>
      </dgm:prSet>
      <dgm:spPr/>
    </dgm:pt>
    <dgm:pt modelId="{254E5F7F-B500-4DC4-A6E2-B37B42673AED}" type="pres">
      <dgm:prSet presAssocID="{C081FFDB-7602-4B10-8FBE-1152895F31A0}" presName="posSpace" presStyleCnt="0"/>
      <dgm:spPr/>
    </dgm:pt>
    <dgm:pt modelId="{16F653F8-F66B-48D4-9D85-E7544B00022E}" type="pres">
      <dgm:prSet presAssocID="{C081FFDB-7602-4B10-8FBE-1152895F31A0}" presName="vertFlow" presStyleCnt="0"/>
      <dgm:spPr/>
    </dgm:pt>
    <dgm:pt modelId="{1FDD3C6D-3657-4723-B72C-892FA9C86A93}" type="pres">
      <dgm:prSet presAssocID="{C081FFDB-7602-4B10-8FBE-1152895F31A0}" presName="topSpace" presStyleCnt="0"/>
      <dgm:spPr/>
    </dgm:pt>
    <dgm:pt modelId="{FBBFCACF-5623-47D4-A946-D9A0392A85E8}" type="pres">
      <dgm:prSet presAssocID="{C081FFDB-7602-4B10-8FBE-1152895F31A0}" presName="firstComp" presStyleCnt="0"/>
      <dgm:spPr/>
    </dgm:pt>
    <dgm:pt modelId="{18273348-DCF5-47EF-9E38-D7A53F9B3791}" type="pres">
      <dgm:prSet presAssocID="{C081FFDB-7602-4B10-8FBE-1152895F31A0}" presName="firstChild" presStyleLbl="bgAccFollowNode1" presStyleIdx="0" presStyleCnt="4" custScaleX="81321" custLinFactNeighborX="-22863" custLinFactNeighborY="9520"/>
      <dgm:spPr/>
    </dgm:pt>
    <dgm:pt modelId="{40BE5E26-42EC-4775-9599-6A6A252CDF3C}" type="pres">
      <dgm:prSet presAssocID="{C081FFDB-7602-4B10-8FBE-1152895F31A0}" presName="firstChildTx" presStyleLbl="bgAccFollowNode1" presStyleIdx="0" presStyleCnt="4">
        <dgm:presLayoutVars>
          <dgm:bulletEnabled val="1"/>
        </dgm:presLayoutVars>
      </dgm:prSet>
      <dgm:spPr/>
    </dgm:pt>
    <dgm:pt modelId="{65B739B1-C220-4FB9-865B-F3E5744152BD}" type="pres">
      <dgm:prSet presAssocID="{6F427246-196C-42C0-BB5C-99ACE18DD18E}" presName="comp" presStyleCnt="0"/>
      <dgm:spPr/>
    </dgm:pt>
    <dgm:pt modelId="{7546C00E-7F3A-4161-8348-EFD485657CFF}" type="pres">
      <dgm:prSet presAssocID="{6F427246-196C-42C0-BB5C-99ACE18DD18E}" presName="child" presStyleLbl="bgAccFollowNode1" presStyleIdx="1" presStyleCnt="4" custScaleX="81321" custLinFactNeighborX="-22863" custLinFactNeighborY="9520"/>
      <dgm:spPr/>
    </dgm:pt>
    <dgm:pt modelId="{CB1D9CF8-FFCE-434F-A845-0A81E1875819}" type="pres">
      <dgm:prSet presAssocID="{6F427246-196C-42C0-BB5C-99ACE18DD18E}" presName="childTx" presStyleLbl="bgAccFollowNode1" presStyleIdx="1" presStyleCnt="4">
        <dgm:presLayoutVars>
          <dgm:bulletEnabled val="1"/>
        </dgm:presLayoutVars>
      </dgm:prSet>
      <dgm:spPr/>
    </dgm:pt>
    <dgm:pt modelId="{C889CE93-B698-4A34-A615-606B9662CC77}" type="pres">
      <dgm:prSet presAssocID="{C081FFDB-7602-4B10-8FBE-1152895F31A0}" presName="negSpace" presStyleCnt="0"/>
      <dgm:spPr/>
    </dgm:pt>
    <dgm:pt modelId="{39F5E959-25F2-470E-9B5E-0E880711E836}" type="pres">
      <dgm:prSet presAssocID="{C081FFDB-7602-4B10-8FBE-1152895F31A0}" presName="circle" presStyleLbl="node1" presStyleIdx="0" presStyleCnt="2" custScaleX="81321" custLinFactNeighborX="26432" custLinFactNeighborY="-6484"/>
      <dgm:spPr/>
    </dgm:pt>
    <dgm:pt modelId="{82EF73E8-F178-454C-8430-DB1D81B58C6D}" type="pres">
      <dgm:prSet presAssocID="{D19A2521-37A9-4F68-9BFA-AB666E4C1E7E}" presName="transSpace" presStyleCnt="0"/>
      <dgm:spPr/>
    </dgm:pt>
    <dgm:pt modelId="{BADD5853-0AA1-4796-BFFA-B46AE293574E}" type="pres">
      <dgm:prSet presAssocID="{F9C3CE86-4C6F-4631-860E-B305458D897E}" presName="posSpace" presStyleCnt="0"/>
      <dgm:spPr/>
    </dgm:pt>
    <dgm:pt modelId="{EC59BA31-3FDB-4726-A488-A129C3F8B8D8}" type="pres">
      <dgm:prSet presAssocID="{F9C3CE86-4C6F-4631-860E-B305458D897E}" presName="vertFlow" presStyleCnt="0"/>
      <dgm:spPr/>
    </dgm:pt>
    <dgm:pt modelId="{22985AC5-368B-49BC-8637-6AE55687ABA7}" type="pres">
      <dgm:prSet presAssocID="{F9C3CE86-4C6F-4631-860E-B305458D897E}" presName="topSpace" presStyleCnt="0"/>
      <dgm:spPr/>
    </dgm:pt>
    <dgm:pt modelId="{D1E75578-8AC9-4649-B399-92AD2C7F1BD0}" type="pres">
      <dgm:prSet presAssocID="{F9C3CE86-4C6F-4631-860E-B305458D897E}" presName="firstComp" presStyleCnt="0"/>
      <dgm:spPr/>
    </dgm:pt>
    <dgm:pt modelId="{2047AD55-6872-480F-A6F1-3445CD41DD0E}" type="pres">
      <dgm:prSet presAssocID="{F9C3CE86-4C6F-4631-860E-B305458D897E}" presName="firstChild" presStyleLbl="bgAccFollowNode1" presStyleIdx="2" presStyleCnt="4" custScaleX="135182" custLinFactNeighborX="-20423" custLinFactNeighborY="3085"/>
      <dgm:spPr/>
    </dgm:pt>
    <dgm:pt modelId="{1693B3CF-B7F4-414D-82D1-28ABB161B2AF}" type="pres">
      <dgm:prSet presAssocID="{F9C3CE86-4C6F-4631-860E-B305458D897E}" presName="firstChildTx" presStyleLbl="bgAccFollowNode1" presStyleIdx="2" presStyleCnt="4">
        <dgm:presLayoutVars>
          <dgm:bulletEnabled val="1"/>
        </dgm:presLayoutVars>
      </dgm:prSet>
      <dgm:spPr/>
    </dgm:pt>
    <dgm:pt modelId="{49B65CF1-29E1-440B-A998-49E447F0ED34}" type="pres">
      <dgm:prSet presAssocID="{BE7E6B3F-E299-4A22-8B93-7FDE4A772168}" presName="comp" presStyleCnt="0"/>
      <dgm:spPr/>
    </dgm:pt>
    <dgm:pt modelId="{5C575FA1-7064-4F09-93EC-D4B5A35F830A}" type="pres">
      <dgm:prSet presAssocID="{BE7E6B3F-E299-4A22-8B93-7FDE4A772168}" presName="child" presStyleLbl="bgAccFollowNode1" presStyleIdx="3" presStyleCnt="4" custScaleX="135182" custScaleY="174244" custLinFactNeighborX="-21755" custLinFactNeighborY="303"/>
      <dgm:spPr/>
    </dgm:pt>
    <dgm:pt modelId="{2617AC37-C66D-4B25-9F2E-B477CA0EF8DB}" type="pres">
      <dgm:prSet presAssocID="{BE7E6B3F-E299-4A22-8B93-7FDE4A772168}" presName="childTx" presStyleLbl="bgAccFollowNode1" presStyleIdx="3" presStyleCnt="4">
        <dgm:presLayoutVars>
          <dgm:bulletEnabled val="1"/>
        </dgm:presLayoutVars>
      </dgm:prSet>
      <dgm:spPr/>
    </dgm:pt>
    <dgm:pt modelId="{6428791D-8F14-4307-B27D-03D17E8FB313}" type="pres">
      <dgm:prSet presAssocID="{F9C3CE86-4C6F-4631-860E-B305458D897E}" presName="negSpace" presStyleCnt="0"/>
      <dgm:spPr/>
    </dgm:pt>
    <dgm:pt modelId="{1D82F03E-81F5-47B5-8381-59CF24C8E326}" type="pres">
      <dgm:prSet presAssocID="{F9C3CE86-4C6F-4631-860E-B305458D897E}" presName="circle" presStyleLbl="node1" presStyleIdx="1" presStyleCnt="2" custLinFactNeighborX="-58443" custLinFactNeighborY="-11522"/>
      <dgm:spPr/>
    </dgm:pt>
  </dgm:ptLst>
  <dgm:cxnLst>
    <dgm:cxn modelId="{A2DDE417-B919-43EE-A6A7-09A7135FCE87}" type="presOf" srcId="{BE7E6B3F-E299-4A22-8B93-7FDE4A772168}" destId="{2617AC37-C66D-4B25-9F2E-B477CA0EF8DB}" srcOrd="1" destOrd="0" presId="urn:microsoft.com/office/officeart/2005/8/layout/hList9"/>
    <dgm:cxn modelId="{03C6A836-C69D-4483-96FD-2003BF150D8D}" type="presOf" srcId="{BE7E6B3F-E299-4A22-8B93-7FDE4A772168}" destId="{5C575FA1-7064-4F09-93EC-D4B5A35F830A}" srcOrd="0" destOrd="0" presId="urn:microsoft.com/office/officeart/2005/8/layout/hList9"/>
    <dgm:cxn modelId="{630DBB3C-90CE-4719-8DDF-26D26CD30CD3}" srcId="{F9C3CE86-4C6F-4631-860E-B305458D897E}" destId="{DE791DA2-A366-48D6-83FE-E1E49BB7AAE1}" srcOrd="0" destOrd="0" parTransId="{1B01743A-B63A-488B-8E41-BF9343504A50}" sibTransId="{245BD765-BF11-4178-BEF2-082C1FFA548C}"/>
    <dgm:cxn modelId="{E6081240-71E1-4DB5-A4B1-813D88F12DFC}" srcId="{F9C3CE86-4C6F-4631-860E-B305458D897E}" destId="{BE7E6B3F-E299-4A22-8B93-7FDE4A772168}" srcOrd="1" destOrd="0" parTransId="{02AF8DC5-8973-4B63-BD76-9F90320E5BD1}" sibTransId="{1513D858-169B-47AB-88A4-5A71EB5C38CF}"/>
    <dgm:cxn modelId="{5DAA4B40-7792-4399-968E-FD1479A6B04D}" type="presOf" srcId="{105669C9-18D7-4879-B9FE-ED75220F4ACD}" destId="{18273348-DCF5-47EF-9E38-D7A53F9B3791}" srcOrd="0" destOrd="0" presId="urn:microsoft.com/office/officeart/2005/8/layout/hList9"/>
    <dgm:cxn modelId="{4BD0FD60-83B2-473B-9CD2-AA8DD7A1D250}" type="presOf" srcId="{C081FFDB-7602-4B10-8FBE-1152895F31A0}" destId="{39F5E959-25F2-470E-9B5E-0E880711E836}" srcOrd="0" destOrd="0" presId="urn:microsoft.com/office/officeart/2005/8/layout/hList9"/>
    <dgm:cxn modelId="{29346169-2313-48CB-95AF-903DF028768B}" srcId="{322ECF61-BC6F-41AF-8012-1FF014EA3FE7}" destId="{C081FFDB-7602-4B10-8FBE-1152895F31A0}" srcOrd="0" destOrd="0" parTransId="{B1CEBDB1-90CD-4D96-9A0E-5A9C1CDD8FE4}" sibTransId="{D19A2521-37A9-4F68-9BFA-AB666E4C1E7E}"/>
    <dgm:cxn modelId="{C0EA2C6E-8AB9-41D8-AA8C-977B0117EEE2}" type="presOf" srcId="{6F427246-196C-42C0-BB5C-99ACE18DD18E}" destId="{CB1D9CF8-FFCE-434F-A845-0A81E1875819}" srcOrd="1" destOrd="0" presId="urn:microsoft.com/office/officeart/2005/8/layout/hList9"/>
    <dgm:cxn modelId="{A897BF5A-6942-4213-93C6-80C42746CD9B}" type="presOf" srcId="{322ECF61-BC6F-41AF-8012-1FF014EA3FE7}" destId="{F0208A36-2B5C-45FE-8311-7EDAEDEFCAB1}" srcOrd="0" destOrd="0" presId="urn:microsoft.com/office/officeart/2005/8/layout/hList9"/>
    <dgm:cxn modelId="{5AFF0C80-8653-406C-BD35-96468D5AE860}" srcId="{322ECF61-BC6F-41AF-8012-1FF014EA3FE7}" destId="{F9C3CE86-4C6F-4631-860E-B305458D897E}" srcOrd="1" destOrd="0" parTransId="{467F2161-4F02-4C07-991C-264F541BC57E}" sibTransId="{F2A5DAA7-8AC3-4443-98A9-2F8B08AC957F}"/>
    <dgm:cxn modelId="{3188D68D-DFEF-487A-8BE9-F9CCF0DAE62E}" type="presOf" srcId="{6F427246-196C-42C0-BB5C-99ACE18DD18E}" destId="{7546C00E-7F3A-4161-8348-EFD485657CFF}" srcOrd="0" destOrd="0" presId="urn:microsoft.com/office/officeart/2005/8/layout/hList9"/>
    <dgm:cxn modelId="{648225A3-42D9-4A61-B36D-94E2FA751DA5}" srcId="{C081FFDB-7602-4B10-8FBE-1152895F31A0}" destId="{105669C9-18D7-4879-B9FE-ED75220F4ACD}" srcOrd="0" destOrd="0" parTransId="{D7909B47-B1C5-4580-AD2A-D94D89E8C304}" sibTransId="{94DB431B-5FB2-4023-B70F-B06417F19DBD}"/>
    <dgm:cxn modelId="{BF9D24B7-5488-4186-878A-73798C3E8D48}" type="presOf" srcId="{DE791DA2-A366-48D6-83FE-E1E49BB7AAE1}" destId="{1693B3CF-B7F4-414D-82D1-28ABB161B2AF}" srcOrd="1" destOrd="0" presId="urn:microsoft.com/office/officeart/2005/8/layout/hList9"/>
    <dgm:cxn modelId="{88415BBC-4352-4A98-81C2-E8E023FDD225}" type="presOf" srcId="{DE791DA2-A366-48D6-83FE-E1E49BB7AAE1}" destId="{2047AD55-6872-480F-A6F1-3445CD41DD0E}" srcOrd="0" destOrd="0" presId="urn:microsoft.com/office/officeart/2005/8/layout/hList9"/>
    <dgm:cxn modelId="{5E03A0BF-C2A7-48B2-B873-9E2321F747A2}" type="presOf" srcId="{105669C9-18D7-4879-B9FE-ED75220F4ACD}" destId="{40BE5E26-42EC-4775-9599-6A6A252CDF3C}" srcOrd="1" destOrd="0" presId="urn:microsoft.com/office/officeart/2005/8/layout/hList9"/>
    <dgm:cxn modelId="{ADACEAD0-832E-4748-B561-DBA0CBECD3E3}" type="presOf" srcId="{F9C3CE86-4C6F-4631-860E-B305458D897E}" destId="{1D82F03E-81F5-47B5-8381-59CF24C8E326}" srcOrd="0" destOrd="0" presId="urn:microsoft.com/office/officeart/2005/8/layout/hList9"/>
    <dgm:cxn modelId="{F06048E1-B755-468F-8F90-57E7CC692A0B}" srcId="{C081FFDB-7602-4B10-8FBE-1152895F31A0}" destId="{6F427246-196C-42C0-BB5C-99ACE18DD18E}" srcOrd="1" destOrd="0" parTransId="{77F6EB6C-B46B-46B4-AB9E-20F27982BFDA}" sibTransId="{803B6DCA-FC4D-4541-BA42-2387E9B447B7}"/>
    <dgm:cxn modelId="{B6B46825-3CF5-40FB-9F8A-0E0F087EC4A2}" type="presParOf" srcId="{F0208A36-2B5C-45FE-8311-7EDAEDEFCAB1}" destId="{254E5F7F-B500-4DC4-A6E2-B37B42673AED}" srcOrd="0" destOrd="0" presId="urn:microsoft.com/office/officeart/2005/8/layout/hList9"/>
    <dgm:cxn modelId="{9B68ED27-CCA0-48AA-B56C-166C425F6637}" type="presParOf" srcId="{F0208A36-2B5C-45FE-8311-7EDAEDEFCAB1}" destId="{16F653F8-F66B-48D4-9D85-E7544B00022E}" srcOrd="1" destOrd="0" presId="urn:microsoft.com/office/officeart/2005/8/layout/hList9"/>
    <dgm:cxn modelId="{789B84FF-CB19-492F-8D7C-FC595058D578}" type="presParOf" srcId="{16F653F8-F66B-48D4-9D85-E7544B00022E}" destId="{1FDD3C6D-3657-4723-B72C-892FA9C86A93}" srcOrd="0" destOrd="0" presId="urn:microsoft.com/office/officeart/2005/8/layout/hList9"/>
    <dgm:cxn modelId="{902EB9E6-BDB6-45A7-B64E-954A3CABFB4F}" type="presParOf" srcId="{16F653F8-F66B-48D4-9D85-E7544B00022E}" destId="{FBBFCACF-5623-47D4-A946-D9A0392A85E8}" srcOrd="1" destOrd="0" presId="urn:microsoft.com/office/officeart/2005/8/layout/hList9"/>
    <dgm:cxn modelId="{2AA8F77F-B6A5-4D9E-B1CD-E746F9A95354}" type="presParOf" srcId="{FBBFCACF-5623-47D4-A946-D9A0392A85E8}" destId="{18273348-DCF5-47EF-9E38-D7A53F9B3791}" srcOrd="0" destOrd="0" presId="urn:microsoft.com/office/officeart/2005/8/layout/hList9"/>
    <dgm:cxn modelId="{AFBBF7F9-78DF-4E12-94E7-9186B26EA19A}" type="presParOf" srcId="{FBBFCACF-5623-47D4-A946-D9A0392A85E8}" destId="{40BE5E26-42EC-4775-9599-6A6A252CDF3C}" srcOrd="1" destOrd="0" presId="urn:microsoft.com/office/officeart/2005/8/layout/hList9"/>
    <dgm:cxn modelId="{47E79B7C-78D2-4A07-9D74-E52F2D7EF26E}" type="presParOf" srcId="{16F653F8-F66B-48D4-9D85-E7544B00022E}" destId="{65B739B1-C220-4FB9-865B-F3E5744152BD}" srcOrd="2" destOrd="0" presId="urn:microsoft.com/office/officeart/2005/8/layout/hList9"/>
    <dgm:cxn modelId="{82C49926-0F2C-4BEB-9CDD-E1138EE78553}" type="presParOf" srcId="{65B739B1-C220-4FB9-865B-F3E5744152BD}" destId="{7546C00E-7F3A-4161-8348-EFD485657CFF}" srcOrd="0" destOrd="0" presId="urn:microsoft.com/office/officeart/2005/8/layout/hList9"/>
    <dgm:cxn modelId="{297420DD-1C8B-4E0A-947B-974B0BE8CB66}" type="presParOf" srcId="{65B739B1-C220-4FB9-865B-F3E5744152BD}" destId="{CB1D9CF8-FFCE-434F-A845-0A81E1875819}" srcOrd="1" destOrd="0" presId="urn:microsoft.com/office/officeart/2005/8/layout/hList9"/>
    <dgm:cxn modelId="{D9495696-DC79-4451-B4B1-D0D269E95B81}" type="presParOf" srcId="{F0208A36-2B5C-45FE-8311-7EDAEDEFCAB1}" destId="{C889CE93-B698-4A34-A615-606B9662CC77}" srcOrd="2" destOrd="0" presId="urn:microsoft.com/office/officeart/2005/8/layout/hList9"/>
    <dgm:cxn modelId="{65AD1C97-8CCB-4429-8270-FB7215C4C1DA}" type="presParOf" srcId="{F0208A36-2B5C-45FE-8311-7EDAEDEFCAB1}" destId="{39F5E959-25F2-470E-9B5E-0E880711E836}" srcOrd="3" destOrd="0" presId="urn:microsoft.com/office/officeart/2005/8/layout/hList9"/>
    <dgm:cxn modelId="{11527D3F-2760-4F6D-9FA0-6BE828E0781D}" type="presParOf" srcId="{F0208A36-2B5C-45FE-8311-7EDAEDEFCAB1}" destId="{82EF73E8-F178-454C-8430-DB1D81B58C6D}" srcOrd="4" destOrd="0" presId="urn:microsoft.com/office/officeart/2005/8/layout/hList9"/>
    <dgm:cxn modelId="{B381C95F-DBB8-4FB2-9BC3-92664C87D498}" type="presParOf" srcId="{F0208A36-2B5C-45FE-8311-7EDAEDEFCAB1}" destId="{BADD5853-0AA1-4796-BFFA-B46AE293574E}" srcOrd="5" destOrd="0" presId="urn:microsoft.com/office/officeart/2005/8/layout/hList9"/>
    <dgm:cxn modelId="{0A4E7E69-B598-497C-8D6B-036BE5D6C4FC}" type="presParOf" srcId="{F0208A36-2B5C-45FE-8311-7EDAEDEFCAB1}" destId="{EC59BA31-3FDB-4726-A488-A129C3F8B8D8}" srcOrd="6" destOrd="0" presId="urn:microsoft.com/office/officeart/2005/8/layout/hList9"/>
    <dgm:cxn modelId="{E3FBC969-1A4B-4349-AE74-6A177A5A17CC}" type="presParOf" srcId="{EC59BA31-3FDB-4726-A488-A129C3F8B8D8}" destId="{22985AC5-368B-49BC-8637-6AE55687ABA7}" srcOrd="0" destOrd="0" presId="urn:microsoft.com/office/officeart/2005/8/layout/hList9"/>
    <dgm:cxn modelId="{E7934295-F194-473F-9618-42D1B18305B5}" type="presParOf" srcId="{EC59BA31-3FDB-4726-A488-A129C3F8B8D8}" destId="{D1E75578-8AC9-4649-B399-92AD2C7F1BD0}" srcOrd="1" destOrd="0" presId="urn:microsoft.com/office/officeart/2005/8/layout/hList9"/>
    <dgm:cxn modelId="{8591CCDE-E041-492D-99D6-146374EB1F2C}" type="presParOf" srcId="{D1E75578-8AC9-4649-B399-92AD2C7F1BD0}" destId="{2047AD55-6872-480F-A6F1-3445CD41DD0E}" srcOrd="0" destOrd="0" presId="urn:microsoft.com/office/officeart/2005/8/layout/hList9"/>
    <dgm:cxn modelId="{AA9129DE-5F05-4EC7-BA4B-6E3DD6148B4F}" type="presParOf" srcId="{D1E75578-8AC9-4649-B399-92AD2C7F1BD0}" destId="{1693B3CF-B7F4-414D-82D1-28ABB161B2AF}" srcOrd="1" destOrd="0" presId="urn:microsoft.com/office/officeart/2005/8/layout/hList9"/>
    <dgm:cxn modelId="{D1E63164-03C1-412B-81BE-7A62BC2A99E1}" type="presParOf" srcId="{EC59BA31-3FDB-4726-A488-A129C3F8B8D8}" destId="{49B65CF1-29E1-440B-A998-49E447F0ED34}" srcOrd="2" destOrd="0" presId="urn:microsoft.com/office/officeart/2005/8/layout/hList9"/>
    <dgm:cxn modelId="{F0999756-C0BB-4889-BC3F-A1F0AA592D06}" type="presParOf" srcId="{49B65CF1-29E1-440B-A998-49E447F0ED34}" destId="{5C575FA1-7064-4F09-93EC-D4B5A35F830A}" srcOrd="0" destOrd="0" presId="urn:microsoft.com/office/officeart/2005/8/layout/hList9"/>
    <dgm:cxn modelId="{FA636E1C-D3A9-4AD2-81B2-2D899E00F34F}" type="presParOf" srcId="{49B65CF1-29E1-440B-A998-49E447F0ED34}" destId="{2617AC37-C66D-4B25-9F2E-B477CA0EF8DB}" srcOrd="1" destOrd="0" presId="urn:microsoft.com/office/officeart/2005/8/layout/hList9"/>
    <dgm:cxn modelId="{E4019470-05F0-45F4-B907-9D28024A40AB}" type="presParOf" srcId="{F0208A36-2B5C-45FE-8311-7EDAEDEFCAB1}" destId="{6428791D-8F14-4307-B27D-03D17E8FB313}" srcOrd="7" destOrd="0" presId="urn:microsoft.com/office/officeart/2005/8/layout/hList9"/>
    <dgm:cxn modelId="{15913C00-A95B-437E-A986-192E50231850}" type="presParOf" srcId="{F0208A36-2B5C-45FE-8311-7EDAEDEFCAB1}" destId="{1D82F03E-81F5-47B5-8381-59CF24C8E326}"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1273EF-7D0B-464E-8B16-6E3089A043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0CF38CA7-8981-4C87-8A40-EAE4F2A38519}">
      <dgm:prSet phldrT="[Κείμενο]" custT="1"/>
      <dgm:spPr>
        <a:solidFill>
          <a:schemeClr val="accent2"/>
        </a:solidFill>
      </dgm:spPr>
      <dgm:t>
        <a:bodyPr/>
        <a:lstStyle/>
        <a:p>
          <a:pPr algn="ctr"/>
          <a:r>
            <a:rPr lang="el-GR" sz="4000" b="1" i="0" dirty="0">
              <a:latin typeface="+mj-lt"/>
            </a:rPr>
            <a:t>β. Η αντίδραση του Πρίγκιπα</a:t>
          </a:r>
        </a:p>
      </dgm:t>
    </dgm:pt>
    <dgm:pt modelId="{26AD2768-B8CE-4C72-90A8-9A41BA0AFCB9}" type="parTrans" cxnId="{E5FF6D60-135E-4365-A3B0-95CD7797AE7E}">
      <dgm:prSet/>
      <dgm:spPr/>
      <dgm:t>
        <a:bodyPr/>
        <a:lstStyle/>
        <a:p>
          <a:endParaRPr lang="el-GR"/>
        </a:p>
      </dgm:t>
    </dgm:pt>
    <dgm:pt modelId="{05EF15E6-9C16-4995-BE99-0F498524108F}" type="sibTrans" cxnId="{E5FF6D60-135E-4365-A3B0-95CD7797AE7E}">
      <dgm:prSet/>
      <dgm:spPr/>
      <dgm:t>
        <a:bodyPr/>
        <a:lstStyle/>
        <a:p>
          <a:endParaRPr lang="el-GR"/>
        </a:p>
      </dgm:t>
    </dgm:pt>
    <dgm:pt modelId="{EB5E280E-9B96-45E6-8159-FBA608B3EB94}" type="pres">
      <dgm:prSet presAssocID="{AE1273EF-7D0B-464E-8B16-6E3089A04396}" presName="linear" presStyleCnt="0">
        <dgm:presLayoutVars>
          <dgm:animLvl val="lvl"/>
          <dgm:resizeHandles val="exact"/>
        </dgm:presLayoutVars>
      </dgm:prSet>
      <dgm:spPr/>
    </dgm:pt>
    <dgm:pt modelId="{0E97ABEB-C04B-4149-BE79-6A0E6A614224}" type="pres">
      <dgm:prSet presAssocID="{0CF38CA7-8981-4C87-8A40-EAE4F2A38519}" presName="parentText" presStyleLbl="node1" presStyleIdx="0" presStyleCnt="1">
        <dgm:presLayoutVars>
          <dgm:chMax val="0"/>
          <dgm:bulletEnabled val="1"/>
        </dgm:presLayoutVars>
      </dgm:prSet>
      <dgm:spPr/>
    </dgm:pt>
  </dgm:ptLst>
  <dgm:cxnLst>
    <dgm:cxn modelId="{B3FBD623-C40F-46CB-A7B6-760FA834D846}" type="presOf" srcId="{AE1273EF-7D0B-464E-8B16-6E3089A04396}" destId="{EB5E280E-9B96-45E6-8159-FBA608B3EB94}" srcOrd="0" destOrd="0" presId="urn:microsoft.com/office/officeart/2005/8/layout/vList2"/>
    <dgm:cxn modelId="{E5FF6D60-135E-4365-A3B0-95CD7797AE7E}" srcId="{AE1273EF-7D0B-464E-8B16-6E3089A04396}" destId="{0CF38CA7-8981-4C87-8A40-EAE4F2A38519}" srcOrd="0" destOrd="0" parTransId="{26AD2768-B8CE-4C72-90A8-9A41BA0AFCB9}" sibTransId="{05EF15E6-9C16-4995-BE99-0F498524108F}"/>
    <dgm:cxn modelId="{B54F1F65-833D-4A8D-BAD2-A43A88E06944}" type="presOf" srcId="{0CF38CA7-8981-4C87-8A40-EAE4F2A38519}" destId="{0E97ABEB-C04B-4149-BE79-6A0E6A614224}" srcOrd="0" destOrd="0" presId="urn:microsoft.com/office/officeart/2005/8/layout/vList2"/>
    <dgm:cxn modelId="{186D8A8B-9608-49F3-9535-A827A00FF744}" type="presParOf" srcId="{EB5E280E-9B96-45E6-8159-FBA608B3EB94}" destId="{0E97ABEB-C04B-4149-BE79-6A0E6A61422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43C8BF-3F96-416A-B1A6-FCD65006EAE3}"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l-GR"/>
        </a:p>
      </dgm:t>
    </dgm:pt>
    <dgm:pt modelId="{C39DCA0D-79E8-4A34-BECE-D0D50BB7D688}">
      <dgm:prSet phldrT="[Κείμενο]" custT="1"/>
      <dgm:spPr/>
      <dgm:t>
        <a:bodyPr/>
        <a:lstStyle/>
        <a:p>
          <a:r>
            <a:rPr lang="el-GR" sz="1600" i="0" dirty="0">
              <a:sym typeface="Wingdings 3"/>
            </a:rPr>
            <a:t> </a:t>
          </a:r>
          <a:r>
            <a:rPr lang="el-GR" sz="1100" i="0" dirty="0"/>
            <a:t>Ο πρίγκιπας Γεώργιος σε νεαρή ηλικία </a:t>
          </a:r>
        </a:p>
      </dgm:t>
    </dgm:pt>
    <dgm:pt modelId="{A31B3F51-6604-4ADB-B77B-B3B453E4A112}" type="parTrans" cxnId="{6F840542-DBD8-432F-BBCB-17BB2FBAFCC7}">
      <dgm:prSet/>
      <dgm:spPr/>
      <dgm:t>
        <a:bodyPr/>
        <a:lstStyle/>
        <a:p>
          <a:endParaRPr lang="el-GR"/>
        </a:p>
      </dgm:t>
    </dgm:pt>
    <dgm:pt modelId="{B6B155DF-17A5-4F4B-96B2-DBA91708F116}" type="sibTrans" cxnId="{6F840542-DBD8-432F-BBCB-17BB2FBAFCC7}">
      <dgm:prSet/>
      <dgm:spPr/>
      <dgm:t>
        <a:bodyPr/>
        <a:lstStyle/>
        <a:p>
          <a:endParaRPr lang="el-GR"/>
        </a:p>
      </dgm:t>
    </dgm:pt>
    <dgm:pt modelId="{DD1BAA2E-1D85-4116-A0B6-8061DC31EA02}" type="pres">
      <dgm:prSet presAssocID="{E543C8BF-3F96-416A-B1A6-FCD65006EAE3}" presName="Name0" presStyleCnt="0">
        <dgm:presLayoutVars>
          <dgm:chMax/>
          <dgm:chPref/>
          <dgm:dir/>
          <dgm:animLvl val="lvl"/>
        </dgm:presLayoutVars>
      </dgm:prSet>
      <dgm:spPr/>
    </dgm:pt>
    <dgm:pt modelId="{FF9C9468-F678-4E76-8D86-5A586F1A05E2}" type="pres">
      <dgm:prSet presAssocID="{C39DCA0D-79E8-4A34-BECE-D0D50BB7D688}" presName="composite" presStyleCnt="0"/>
      <dgm:spPr/>
    </dgm:pt>
    <dgm:pt modelId="{CAE7A244-902F-494B-B0A1-5766E3CF7827}" type="pres">
      <dgm:prSet presAssocID="{C39DCA0D-79E8-4A34-BECE-D0D50BB7D688}" presName="ParentAccentShape" presStyleLbl="trBgShp" presStyleIdx="0" presStyleCnt="1" custScaleX="46530" custLinFactNeighborX="-18692" custLinFactNeighborY="-22596"/>
      <dgm:spPr/>
    </dgm:pt>
    <dgm:pt modelId="{FB7857E4-E6E1-45AB-97AA-1F9A6BA2A8C2}" type="pres">
      <dgm:prSet presAssocID="{C39DCA0D-79E8-4A34-BECE-D0D50BB7D688}" presName="ParentText" presStyleLbl="revTx" presStyleIdx="0" presStyleCnt="2" custScaleX="52584" custScaleY="213605" custLinFactNeighborX="-9909" custLinFactNeighborY="17007">
        <dgm:presLayoutVars>
          <dgm:chMax val="1"/>
          <dgm:chPref val="1"/>
          <dgm:bulletEnabled val="1"/>
        </dgm:presLayoutVars>
      </dgm:prSet>
      <dgm:spPr/>
    </dgm:pt>
    <dgm:pt modelId="{F775E686-3BDD-439B-A5CE-876A4E090F5B}" type="pres">
      <dgm:prSet presAssocID="{C39DCA0D-79E8-4A34-BECE-D0D50BB7D688}" presName="ChildText" presStyleLbl="revTx" presStyleIdx="1" presStyleCnt="2" custScaleX="275916" custScaleY="163202">
        <dgm:presLayoutVars>
          <dgm:chMax val="0"/>
          <dgm:chPref val="0"/>
        </dgm:presLayoutVars>
      </dgm:prSet>
      <dgm:spPr/>
    </dgm:pt>
    <dgm:pt modelId="{71964B32-D7C6-409E-A150-5FFE9467B885}" type="pres">
      <dgm:prSet presAssocID="{C39DCA0D-79E8-4A34-BECE-D0D50BB7D688}" presName="ChildAccentShape" presStyleLbl="trBgShp" presStyleIdx="0" presStyleCnt="1" custLinFactX="454309" custLinFactNeighborX="500000" custLinFactNeighborY="-2736"/>
      <dgm:spPr/>
    </dgm:pt>
    <dgm:pt modelId="{B1BB0311-0DAC-4034-92A2-78F13C105977}" type="pres">
      <dgm:prSet presAssocID="{C39DCA0D-79E8-4A34-BECE-D0D50BB7D688}" presName="Image" presStyleLbl="alignImgPlace1" presStyleIdx="0" presStyleCnt="1" custScaleX="46530" custLinFactNeighborX="-17149" custLinFactNeighborY="-11221"/>
      <dgm:spPr>
        <a:blipFill rotWithShape="0">
          <a:blip xmlns:r="http://schemas.openxmlformats.org/officeDocument/2006/relationships" r:embed="rId1"/>
          <a:stretch>
            <a:fillRect/>
          </a:stretch>
        </a:blipFill>
      </dgm:spPr>
    </dgm:pt>
  </dgm:ptLst>
  <dgm:cxnLst>
    <dgm:cxn modelId="{EDCC7209-BAEA-42F1-89E1-A3DCDF52614D}" type="presOf" srcId="{C39DCA0D-79E8-4A34-BECE-D0D50BB7D688}" destId="{FB7857E4-E6E1-45AB-97AA-1F9A6BA2A8C2}" srcOrd="0" destOrd="0" presId="urn:microsoft.com/office/officeart/2009/3/layout/SnapshotPictureList"/>
    <dgm:cxn modelId="{6F840542-DBD8-432F-BBCB-17BB2FBAFCC7}" srcId="{E543C8BF-3F96-416A-B1A6-FCD65006EAE3}" destId="{C39DCA0D-79E8-4A34-BECE-D0D50BB7D688}" srcOrd="0" destOrd="0" parTransId="{A31B3F51-6604-4ADB-B77B-B3B453E4A112}" sibTransId="{B6B155DF-17A5-4F4B-96B2-DBA91708F116}"/>
    <dgm:cxn modelId="{FF5D7099-0592-48FE-A86E-7EF6D09808DF}" type="presOf" srcId="{E543C8BF-3F96-416A-B1A6-FCD65006EAE3}" destId="{DD1BAA2E-1D85-4116-A0B6-8061DC31EA02}" srcOrd="0" destOrd="0" presId="urn:microsoft.com/office/officeart/2009/3/layout/SnapshotPictureList"/>
    <dgm:cxn modelId="{FA18A522-A14A-4B3B-9886-15840B06D031}" type="presParOf" srcId="{DD1BAA2E-1D85-4116-A0B6-8061DC31EA02}" destId="{FF9C9468-F678-4E76-8D86-5A586F1A05E2}" srcOrd="0" destOrd="0" presId="urn:microsoft.com/office/officeart/2009/3/layout/SnapshotPictureList"/>
    <dgm:cxn modelId="{0DEFA3C1-E714-4C27-819E-D7191306A123}" type="presParOf" srcId="{FF9C9468-F678-4E76-8D86-5A586F1A05E2}" destId="{CAE7A244-902F-494B-B0A1-5766E3CF7827}" srcOrd="0" destOrd="0" presId="urn:microsoft.com/office/officeart/2009/3/layout/SnapshotPictureList"/>
    <dgm:cxn modelId="{6DB5365F-7AAC-4A51-A6C7-D3D759FE442F}" type="presParOf" srcId="{FF9C9468-F678-4E76-8D86-5A586F1A05E2}" destId="{FB7857E4-E6E1-45AB-97AA-1F9A6BA2A8C2}" srcOrd="1" destOrd="0" presId="urn:microsoft.com/office/officeart/2009/3/layout/SnapshotPictureList"/>
    <dgm:cxn modelId="{6CC74C22-7C47-4F4A-8CA2-F397147366AE}" type="presParOf" srcId="{FF9C9468-F678-4E76-8D86-5A586F1A05E2}" destId="{F775E686-3BDD-439B-A5CE-876A4E090F5B}" srcOrd="2" destOrd="0" presId="urn:microsoft.com/office/officeart/2009/3/layout/SnapshotPictureList"/>
    <dgm:cxn modelId="{21E36751-4382-42CD-8344-48C52C1E2300}" type="presParOf" srcId="{FF9C9468-F678-4E76-8D86-5A586F1A05E2}" destId="{71964B32-D7C6-409E-A150-5FFE9467B885}" srcOrd="3" destOrd="0" presId="urn:microsoft.com/office/officeart/2009/3/layout/SnapshotPictureList"/>
    <dgm:cxn modelId="{AD8B49BB-F04B-4EE9-AAC3-4FFD89796D20}" type="presParOf" srcId="{FF9C9468-F678-4E76-8D86-5A586F1A05E2}" destId="{B1BB0311-0DAC-4034-92A2-78F13C105977}"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35A70F-22A4-405D-B143-C3A34C859887}" type="doc">
      <dgm:prSet loTypeId="urn:microsoft.com/office/officeart/2009/3/layout/PlusandMinus" loCatId="relationship" qsTypeId="urn:microsoft.com/office/officeart/2005/8/quickstyle/simple1" qsCatId="simple" csTypeId="urn:microsoft.com/office/officeart/2005/8/colors/colorful2" csCatId="colorful" phldr="1"/>
      <dgm:spPr/>
      <dgm:t>
        <a:bodyPr/>
        <a:lstStyle/>
        <a:p>
          <a:endParaRPr lang="el-GR"/>
        </a:p>
      </dgm:t>
    </dgm:pt>
    <dgm:pt modelId="{DA69F147-DB9A-4A73-ABB9-D498A8AF22B5}">
      <dgm:prSet phldrT="[Κείμενο]"/>
      <dgm:spPr/>
      <dgm:t>
        <a:bodyPr/>
        <a:lstStyle/>
        <a:p>
          <a:pPr algn="just"/>
          <a:r>
            <a:rPr lang="el-GR" dirty="0"/>
            <a:t>Εντούτοις, </a:t>
          </a:r>
        </a:p>
        <a:p>
          <a:pPr algn="just"/>
          <a:r>
            <a:rPr lang="el-GR" dirty="0"/>
            <a:t>το κίνημα έβρισκε </a:t>
          </a:r>
          <a:r>
            <a:rPr lang="el-GR" b="1" dirty="0"/>
            <a:t>θετική ανταπόκριση</a:t>
          </a:r>
        </a:p>
        <a:p>
          <a:pPr algn="just"/>
          <a:r>
            <a:rPr lang="el-GR" dirty="0">
              <a:sym typeface="Wingdings"/>
            </a:rPr>
            <a:t></a:t>
          </a:r>
          <a:r>
            <a:rPr lang="el-GR" dirty="0"/>
            <a:t> στο </a:t>
          </a:r>
          <a:r>
            <a:rPr lang="el-GR" b="1" dirty="0"/>
            <a:t>κοινό αίσθημα </a:t>
          </a:r>
        </a:p>
        <a:p>
          <a:pPr algn="just"/>
          <a:r>
            <a:rPr lang="el-GR" dirty="0">
              <a:sym typeface="Wingdings"/>
            </a:rPr>
            <a:t> </a:t>
          </a:r>
          <a:r>
            <a:rPr lang="el-GR" dirty="0"/>
            <a:t>και </a:t>
          </a:r>
          <a:r>
            <a:rPr lang="el-GR" b="1" dirty="0"/>
            <a:t>οι περισσότερες αθηναϊκές εφημερίδες το υποστήριζαν ανοιχτά. </a:t>
          </a:r>
        </a:p>
      </dgm:t>
    </dgm:pt>
    <dgm:pt modelId="{675127BB-1018-4E75-801A-AC948EFEF693}" type="parTrans" cxnId="{D88E2F74-B4D0-4CA9-8D81-317ACBF7F492}">
      <dgm:prSet/>
      <dgm:spPr/>
      <dgm:t>
        <a:bodyPr/>
        <a:lstStyle/>
        <a:p>
          <a:endParaRPr lang="el-GR"/>
        </a:p>
      </dgm:t>
    </dgm:pt>
    <dgm:pt modelId="{2C526A14-E875-4000-BD36-B14EBC6DE894}" type="sibTrans" cxnId="{D88E2F74-B4D0-4CA9-8D81-317ACBF7F492}">
      <dgm:prSet/>
      <dgm:spPr/>
      <dgm:t>
        <a:bodyPr/>
        <a:lstStyle/>
        <a:p>
          <a:endParaRPr lang="el-GR"/>
        </a:p>
      </dgm:t>
    </dgm:pt>
    <dgm:pt modelId="{D52DB25E-009F-440E-B32D-1D92FE71DDCE}">
      <dgm:prSet phldrT="[Κείμενο]"/>
      <dgm:spPr/>
      <dgm:t>
        <a:bodyPr/>
        <a:lstStyle/>
        <a:p>
          <a:pPr algn="just"/>
          <a:r>
            <a:rPr lang="el-GR" dirty="0"/>
            <a:t>Το </a:t>
          </a:r>
          <a:r>
            <a:rPr lang="el-GR" b="1" dirty="0"/>
            <a:t>βασιλικό</a:t>
          </a:r>
          <a:r>
            <a:rPr lang="el-GR" dirty="0"/>
            <a:t> </a:t>
          </a:r>
          <a:r>
            <a:rPr lang="el-GR" b="1" dirty="0"/>
            <a:t>περιβάλλον</a:t>
          </a:r>
          <a:r>
            <a:rPr lang="el-GR" dirty="0"/>
            <a:t> στην Αθήνα ανησυχούσε για τις εξελίξεις στην Κρήτη</a:t>
          </a:r>
        </a:p>
        <a:p>
          <a:pPr algn="just"/>
          <a:r>
            <a:rPr lang="el-GR" dirty="0">
              <a:sym typeface="Wingdings"/>
            </a:rPr>
            <a:t></a:t>
          </a:r>
          <a:r>
            <a:rPr lang="el-GR" dirty="0"/>
            <a:t> και </a:t>
          </a:r>
          <a:r>
            <a:rPr lang="el-GR" b="1" dirty="0"/>
            <a:t>πίεζε</a:t>
          </a:r>
          <a:r>
            <a:rPr lang="el-GR" dirty="0"/>
            <a:t> την </a:t>
          </a:r>
          <a:r>
            <a:rPr lang="el-GR" b="1" dirty="0"/>
            <a:t>ελληνική</a:t>
          </a:r>
          <a:r>
            <a:rPr lang="el-GR" dirty="0"/>
            <a:t> </a:t>
          </a:r>
          <a:r>
            <a:rPr lang="el-GR" b="1" dirty="0"/>
            <a:t>κυβέρνηση</a:t>
          </a:r>
          <a:r>
            <a:rPr lang="el-GR" dirty="0"/>
            <a:t> να </a:t>
          </a:r>
          <a:r>
            <a:rPr lang="el-GR" b="1" dirty="0"/>
            <a:t>καταδικάσει</a:t>
          </a:r>
          <a:r>
            <a:rPr lang="el-GR" dirty="0"/>
            <a:t> το κίνημα του Θερίσου. </a:t>
          </a:r>
        </a:p>
        <a:p>
          <a:pPr algn="just"/>
          <a:r>
            <a:rPr lang="el-GR" dirty="0"/>
            <a:t>Ο </a:t>
          </a:r>
          <a:r>
            <a:rPr lang="el-GR" b="1" dirty="0"/>
            <a:t>πρωθυπουργός Δηλιγιάννης </a:t>
          </a:r>
          <a:r>
            <a:rPr lang="el-GR" dirty="0"/>
            <a:t>κάλεσε στις </a:t>
          </a:r>
          <a:r>
            <a:rPr lang="el-GR" b="1" dirty="0"/>
            <a:t>12 Μαρτίου </a:t>
          </a:r>
          <a:r>
            <a:rPr lang="el-GR" dirty="0"/>
            <a:t>τους αντιπροσώπους του αθηναϊκού τύπου </a:t>
          </a:r>
        </a:p>
        <a:p>
          <a:pPr algn="just"/>
          <a:r>
            <a:rPr lang="el-GR" dirty="0">
              <a:sym typeface="Wingdings 3"/>
            </a:rPr>
            <a:t> </a:t>
          </a:r>
          <a:r>
            <a:rPr lang="el-GR" dirty="0"/>
            <a:t>και προέβη σε </a:t>
          </a:r>
          <a:r>
            <a:rPr lang="el-GR" b="1" u="sng" dirty="0"/>
            <a:t>σκληρές δηλώσεις </a:t>
          </a:r>
          <a:r>
            <a:rPr lang="el-GR" dirty="0"/>
            <a:t>κατά του Βενιζέλου και των συνεργατών του.</a:t>
          </a:r>
        </a:p>
      </dgm:t>
    </dgm:pt>
    <dgm:pt modelId="{69A681DB-020D-4D47-A6E6-E86F785D8177}" type="parTrans" cxnId="{BF8D7BE1-559C-4C8E-99A3-CECEDA6EE6E5}">
      <dgm:prSet/>
      <dgm:spPr/>
      <dgm:t>
        <a:bodyPr/>
        <a:lstStyle/>
        <a:p>
          <a:endParaRPr lang="el-GR"/>
        </a:p>
      </dgm:t>
    </dgm:pt>
    <dgm:pt modelId="{1BDC2C79-DB6A-47E8-A9FB-0AF5D4BD170A}" type="sibTrans" cxnId="{BF8D7BE1-559C-4C8E-99A3-CECEDA6EE6E5}">
      <dgm:prSet/>
      <dgm:spPr/>
      <dgm:t>
        <a:bodyPr/>
        <a:lstStyle/>
        <a:p>
          <a:endParaRPr lang="el-GR"/>
        </a:p>
      </dgm:t>
    </dgm:pt>
    <dgm:pt modelId="{45D9F8AF-D894-4E84-B4DD-09066872DF41}" type="pres">
      <dgm:prSet presAssocID="{3035A70F-22A4-405D-B143-C3A34C859887}" presName="Name0" presStyleCnt="0">
        <dgm:presLayoutVars>
          <dgm:chMax val="2"/>
          <dgm:chPref val="2"/>
          <dgm:dir val="rev"/>
          <dgm:animOne/>
          <dgm:resizeHandles val="exact"/>
        </dgm:presLayoutVars>
      </dgm:prSet>
      <dgm:spPr/>
    </dgm:pt>
    <dgm:pt modelId="{6CD0B712-3F5A-4945-A048-7EA27942EEBF}" type="pres">
      <dgm:prSet presAssocID="{3035A70F-22A4-405D-B143-C3A34C859887}" presName="Background" presStyleLbl="bgImgPlace1" presStyleIdx="0" presStyleCnt="1"/>
      <dgm:spPr>
        <a:solidFill>
          <a:srgbClr val="FFFFCC"/>
        </a:solidFill>
      </dgm:spPr>
    </dgm:pt>
    <dgm:pt modelId="{62F52E29-161F-47F3-B6EE-8DFD8AB4DD3D}" type="pres">
      <dgm:prSet presAssocID="{3035A70F-22A4-405D-B143-C3A34C859887}" presName="ParentText1" presStyleLbl="revTx" presStyleIdx="0" presStyleCnt="2" custScaleX="73597">
        <dgm:presLayoutVars>
          <dgm:chMax val="0"/>
          <dgm:chPref val="0"/>
          <dgm:bulletEnabled val="1"/>
        </dgm:presLayoutVars>
      </dgm:prSet>
      <dgm:spPr/>
    </dgm:pt>
    <dgm:pt modelId="{61ACFF66-D6CD-4396-BEB3-C48372304110}" type="pres">
      <dgm:prSet presAssocID="{3035A70F-22A4-405D-B143-C3A34C859887}" presName="ParentText2" presStyleLbl="revTx" presStyleIdx="1" presStyleCnt="2" custScaleX="114356">
        <dgm:presLayoutVars>
          <dgm:chMax val="0"/>
          <dgm:chPref val="0"/>
          <dgm:bulletEnabled val="1"/>
        </dgm:presLayoutVars>
      </dgm:prSet>
      <dgm:spPr/>
    </dgm:pt>
    <dgm:pt modelId="{B2A48EED-287A-4655-BAB4-538AB20E6D17}" type="pres">
      <dgm:prSet presAssocID="{3035A70F-22A4-405D-B143-C3A34C859887}" presName="Plus" presStyleLbl="alignNode1" presStyleIdx="0" presStyleCnt="2"/>
      <dgm:spPr/>
    </dgm:pt>
    <dgm:pt modelId="{39431728-A860-43D2-974D-904697CD5EA0}" type="pres">
      <dgm:prSet presAssocID="{3035A70F-22A4-405D-B143-C3A34C859887}" presName="Minus" presStyleLbl="alignNode1" presStyleIdx="1" presStyleCnt="2"/>
      <dgm:spPr>
        <a:solidFill>
          <a:schemeClr val="accent5">
            <a:lumMod val="75000"/>
          </a:schemeClr>
        </a:solidFill>
        <a:ln>
          <a:solidFill>
            <a:schemeClr val="accent5">
              <a:lumMod val="75000"/>
            </a:schemeClr>
          </a:solidFill>
        </a:ln>
      </dgm:spPr>
    </dgm:pt>
    <dgm:pt modelId="{5F00DE0E-9916-45BB-943D-973B585E5A41}" type="pres">
      <dgm:prSet presAssocID="{3035A70F-22A4-405D-B143-C3A34C859887}" presName="Divider" presStyleLbl="parChTrans1D1" presStyleIdx="0" presStyleCnt="1" custLinFactX="16700000" custLinFactNeighborX="16733420" custLinFactNeighborY="-1884"/>
      <dgm:spPr/>
    </dgm:pt>
  </dgm:ptLst>
  <dgm:cxnLst>
    <dgm:cxn modelId="{D88E2F74-B4D0-4CA9-8D81-317ACBF7F492}" srcId="{3035A70F-22A4-405D-B143-C3A34C859887}" destId="{DA69F147-DB9A-4A73-ABB9-D498A8AF22B5}" srcOrd="0" destOrd="0" parTransId="{675127BB-1018-4E75-801A-AC948EFEF693}" sibTransId="{2C526A14-E875-4000-BD36-B14EBC6DE894}"/>
    <dgm:cxn modelId="{33DDBBA6-6EC1-463B-AC83-781BCD2E2F96}" type="presOf" srcId="{D52DB25E-009F-440E-B32D-1D92FE71DDCE}" destId="{61ACFF66-D6CD-4396-BEB3-C48372304110}" srcOrd="0" destOrd="0" presId="urn:microsoft.com/office/officeart/2009/3/layout/PlusandMinus"/>
    <dgm:cxn modelId="{9591A1D9-4649-4B7D-A420-49B74952C7F0}" type="presOf" srcId="{3035A70F-22A4-405D-B143-C3A34C859887}" destId="{45D9F8AF-D894-4E84-B4DD-09066872DF41}" srcOrd="0" destOrd="0" presId="urn:microsoft.com/office/officeart/2009/3/layout/PlusandMinus"/>
    <dgm:cxn modelId="{BF8D7BE1-559C-4C8E-99A3-CECEDA6EE6E5}" srcId="{3035A70F-22A4-405D-B143-C3A34C859887}" destId="{D52DB25E-009F-440E-B32D-1D92FE71DDCE}" srcOrd="1" destOrd="0" parTransId="{69A681DB-020D-4D47-A6E6-E86F785D8177}" sibTransId="{1BDC2C79-DB6A-47E8-A9FB-0AF5D4BD170A}"/>
    <dgm:cxn modelId="{CED98FED-DAE7-4EE3-85B5-D692C8D84457}" type="presOf" srcId="{DA69F147-DB9A-4A73-ABB9-D498A8AF22B5}" destId="{62F52E29-161F-47F3-B6EE-8DFD8AB4DD3D}" srcOrd="0" destOrd="0" presId="urn:microsoft.com/office/officeart/2009/3/layout/PlusandMinus"/>
    <dgm:cxn modelId="{4DFBEDCB-BECB-4F87-B7CD-318FAE727810}" type="presParOf" srcId="{45D9F8AF-D894-4E84-B4DD-09066872DF41}" destId="{6CD0B712-3F5A-4945-A048-7EA27942EEBF}" srcOrd="0" destOrd="0" presId="urn:microsoft.com/office/officeart/2009/3/layout/PlusandMinus"/>
    <dgm:cxn modelId="{A257D9DF-59B2-4F36-92B4-88A2ACEAAA7B}" type="presParOf" srcId="{45D9F8AF-D894-4E84-B4DD-09066872DF41}" destId="{62F52E29-161F-47F3-B6EE-8DFD8AB4DD3D}" srcOrd="1" destOrd="0" presId="urn:microsoft.com/office/officeart/2009/3/layout/PlusandMinus"/>
    <dgm:cxn modelId="{293A0717-08F2-4DDA-B4DA-04B319B92722}" type="presParOf" srcId="{45D9F8AF-D894-4E84-B4DD-09066872DF41}" destId="{61ACFF66-D6CD-4396-BEB3-C48372304110}" srcOrd="2" destOrd="0" presId="urn:microsoft.com/office/officeart/2009/3/layout/PlusandMinus"/>
    <dgm:cxn modelId="{1105CD21-EC51-4DB9-9D25-875E99AB179B}" type="presParOf" srcId="{45D9F8AF-D894-4E84-B4DD-09066872DF41}" destId="{B2A48EED-287A-4655-BAB4-538AB20E6D17}" srcOrd="3" destOrd="0" presId="urn:microsoft.com/office/officeart/2009/3/layout/PlusandMinus"/>
    <dgm:cxn modelId="{CE9EDA32-EEF9-45E3-B4B1-FE6C77CC8662}" type="presParOf" srcId="{45D9F8AF-D894-4E84-B4DD-09066872DF41}" destId="{39431728-A860-43D2-974D-904697CD5EA0}" srcOrd="4" destOrd="0" presId="urn:microsoft.com/office/officeart/2009/3/layout/PlusandMinus"/>
    <dgm:cxn modelId="{F65565E2-D1A6-4230-9169-CA948B3DBF62}" type="presParOf" srcId="{45D9F8AF-D894-4E84-B4DD-09066872DF41}" destId="{5F00DE0E-9916-45BB-943D-973B585E5A41}"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1273EF-7D0B-464E-8B16-6E3089A043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0CF38CA7-8981-4C87-8A40-EAE4F2A38519}">
      <dgm:prSet phldrT="[Κείμενο]" custT="1"/>
      <dgm:spPr>
        <a:solidFill>
          <a:srgbClr val="009999"/>
        </a:solidFill>
      </dgm:spPr>
      <dgm:t>
        <a:bodyPr/>
        <a:lstStyle/>
        <a:p>
          <a:pPr algn="ctr"/>
          <a:r>
            <a:rPr lang="el-GR" sz="3600" b="1" i="0" dirty="0">
              <a:latin typeface="+mj-lt"/>
            </a:rPr>
            <a:t>γ. Η στάση των Μεγάλων Δυνάμεων και οι διπλωματικοί ελιγμοί του Ελ. Βενιζέλου</a:t>
          </a:r>
        </a:p>
      </dgm:t>
    </dgm:pt>
    <dgm:pt modelId="{26AD2768-B8CE-4C72-90A8-9A41BA0AFCB9}" type="parTrans" cxnId="{E5FF6D60-135E-4365-A3B0-95CD7797AE7E}">
      <dgm:prSet/>
      <dgm:spPr/>
      <dgm:t>
        <a:bodyPr/>
        <a:lstStyle/>
        <a:p>
          <a:endParaRPr lang="el-GR"/>
        </a:p>
      </dgm:t>
    </dgm:pt>
    <dgm:pt modelId="{05EF15E6-9C16-4995-BE99-0F498524108F}" type="sibTrans" cxnId="{E5FF6D60-135E-4365-A3B0-95CD7797AE7E}">
      <dgm:prSet/>
      <dgm:spPr/>
      <dgm:t>
        <a:bodyPr/>
        <a:lstStyle/>
        <a:p>
          <a:endParaRPr lang="el-GR"/>
        </a:p>
      </dgm:t>
    </dgm:pt>
    <dgm:pt modelId="{EB5E280E-9B96-45E6-8159-FBA608B3EB94}" type="pres">
      <dgm:prSet presAssocID="{AE1273EF-7D0B-464E-8B16-6E3089A04396}" presName="linear" presStyleCnt="0">
        <dgm:presLayoutVars>
          <dgm:animLvl val="lvl"/>
          <dgm:resizeHandles val="exact"/>
        </dgm:presLayoutVars>
      </dgm:prSet>
      <dgm:spPr/>
    </dgm:pt>
    <dgm:pt modelId="{0E97ABEB-C04B-4149-BE79-6A0E6A614224}" type="pres">
      <dgm:prSet presAssocID="{0CF38CA7-8981-4C87-8A40-EAE4F2A38519}" presName="parentText" presStyleLbl="node1" presStyleIdx="0" presStyleCnt="1">
        <dgm:presLayoutVars>
          <dgm:chMax val="0"/>
          <dgm:bulletEnabled val="1"/>
        </dgm:presLayoutVars>
      </dgm:prSet>
      <dgm:spPr/>
    </dgm:pt>
  </dgm:ptLst>
  <dgm:cxnLst>
    <dgm:cxn modelId="{E5FF6D60-135E-4365-A3B0-95CD7797AE7E}" srcId="{AE1273EF-7D0B-464E-8B16-6E3089A04396}" destId="{0CF38CA7-8981-4C87-8A40-EAE4F2A38519}" srcOrd="0" destOrd="0" parTransId="{26AD2768-B8CE-4C72-90A8-9A41BA0AFCB9}" sibTransId="{05EF15E6-9C16-4995-BE99-0F498524108F}"/>
    <dgm:cxn modelId="{D50DFEB8-67A4-4F12-884E-EC25E45C5FF8}" type="presOf" srcId="{AE1273EF-7D0B-464E-8B16-6E3089A04396}" destId="{EB5E280E-9B96-45E6-8159-FBA608B3EB94}" srcOrd="0" destOrd="0" presId="urn:microsoft.com/office/officeart/2005/8/layout/vList2"/>
    <dgm:cxn modelId="{05C757C9-C954-4D37-AC1B-EA052431F2E6}" type="presOf" srcId="{0CF38CA7-8981-4C87-8A40-EAE4F2A38519}" destId="{0E97ABEB-C04B-4149-BE79-6A0E6A614224}" srcOrd="0" destOrd="0" presId="urn:microsoft.com/office/officeart/2005/8/layout/vList2"/>
    <dgm:cxn modelId="{9E62E966-58F2-47FE-8FD0-03855006E293}" type="presParOf" srcId="{EB5E280E-9B96-45E6-8159-FBA608B3EB94}" destId="{0E97ABEB-C04B-4149-BE79-6A0E6A61422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82C177-1025-4A51-9D55-FCA7B3F2840B}" type="doc">
      <dgm:prSet loTypeId="urn:microsoft.com/office/officeart/2008/layout/LinedList" loCatId="list" qsTypeId="urn:microsoft.com/office/officeart/2005/8/quickstyle/simple1" qsCatId="simple" csTypeId="urn:microsoft.com/office/officeart/2005/8/colors/colorful1#5" csCatId="colorful" phldr="1"/>
      <dgm:spPr/>
      <dgm:t>
        <a:bodyPr/>
        <a:lstStyle/>
        <a:p>
          <a:endParaRPr lang="el-GR"/>
        </a:p>
      </dgm:t>
    </dgm:pt>
    <dgm:pt modelId="{9B91AAE6-2593-4FEF-B27A-B5858845EF9B}">
      <dgm:prSet phldrT="[Κείμενο]" custT="1"/>
      <dgm:spPr/>
      <dgm:t>
        <a:bodyPr/>
        <a:lstStyle/>
        <a:p>
          <a:pPr algn="ctr"/>
          <a:endParaRPr lang="el-GR" sz="2400" dirty="0">
            <a:latin typeface="+mj-lt"/>
          </a:endParaRPr>
        </a:p>
        <a:p>
          <a:pPr algn="ctr"/>
          <a:r>
            <a:rPr lang="el-GR" sz="2400" dirty="0">
              <a:latin typeface="+mj-lt"/>
            </a:rPr>
            <a:t>Η στάση των δυνάμεων</a:t>
          </a:r>
        </a:p>
      </dgm:t>
    </dgm:pt>
    <dgm:pt modelId="{37832715-CFF4-4CAA-89B0-B1B4D980DCE4}" type="parTrans" cxnId="{26D6B404-603B-4801-8CCA-BC2104DE0223}">
      <dgm:prSet/>
      <dgm:spPr/>
      <dgm:t>
        <a:bodyPr/>
        <a:lstStyle/>
        <a:p>
          <a:endParaRPr lang="el-GR"/>
        </a:p>
      </dgm:t>
    </dgm:pt>
    <dgm:pt modelId="{1AB15E85-F3F1-4EE7-98B3-6B7BD163C03E}" type="sibTrans" cxnId="{26D6B404-603B-4801-8CCA-BC2104DE0223}">
      <dgm:prSet/>
      <dgm:spPr/>
      <dgm:t>
        <a:bodyPr/>
        <a:lstStyle/>
        <a:p>
          <a:endParaRPr lang="el-GR"/>
        </a:p>
      </dgm:t>
    </dgm:pt>
    <dgm:pt modelId="{E2E3154F-167C-430A-AE3C-E5D31F0DEBF9}">
      <dgm:prSet phldrT="[Κείμενο]" custT="1"/>
      <dgm:spPr>
        <a:solidFill>
          <a:srgbClr val="FFFFCC"/>
        </a:solidFill>
      </dgm:spPr>
      <dgm:t>
        <a:bodyPr/>
        <a:lstStyle/>
        <a:p>
          <a:pPr algn="just"/>
          <a:r>
            <a:rPr lang="el-GR" sz="1600" u="sng" dirty="0"/>
            <a:t>Οι </a:t>
          </a:r>
          <a:r>
            <a:rPr lang="el-GR" sz="1600" b="1" u="sng" dirty="0"/>
            <a:t>Μεγάλες Δυνάμεις δεν</a:t>
          </a:r>
          <a:r>
            <a:rPr lang="el-GR" sz="1600" b="1" dirty="0"/>
            <a:t> τήρησαν ενιαία στάση έναντι των επαναστατών</a:t>
          </a:r>
          <a:r>
            <a:rPr lang="el-GR" sz="1600" dirty="0"/>
            <a:t>. </a:t>
          </a:r>
        </a:p>
        <a:p>
          <a:pPr algn="just"/>
          <a:r>
            <a:rPr lang="el-GR" sz="1600" dirty="0">
              <a:sym typeface="Wingdings 3"/>
            </a:rPr>
            <a:t> </a:t>
          </a:r>
          <a:r>
            <a:rPr lang="el-GR" sz="1600" dirty="0"/>
            <a:t>Οι περισσότερες ανέμεναν τις εξελίξεις </a:t>
          </a:r>
        </a:p>
        <a:p>
          <a:pPr algn="just"/>
          <a:r>
            <a:rPr lang="el-GR" sz="1600" dirty="0">
              <a:sym typeface="Wingdings 3"/>
            </a:rPr>
            <a:t> </a:t>
          </a:r>
          <a:r>
            <a:rPr lang="el-GR" sz="1600" dirty="0"/>
            <a:t>και μόνο η </a:t>
          </a:r>
          <a:r>
            <a:rPr lang="el-GR" sz="1600" b="1" u="sng" dirty="0">
              <a:solidFill>
                <a:srgbClr val="FF0000"/>
              </a:solidFill>
            </a:rPr>
            <a:t>Ρωσία</a:t>
          </a:r>
          <a:r>
            <a:rPr lang="el-GR" sz="1600" dirty="0"/>
            <a:t> υποστήριζε φανερά τον Πρίγκιπα. </a:t>
          </a:r>
          <a:endParaRPr lang="el-GR" sz="1200" dirty="0"/>
        </a:p>
      </dgm:t>
    </dgm:pt>
    <dgm:pt modelId="{9090E79D-BC63-4DE9-A05F-A83FE04092FF}" type="parTrans" cxnId="{8F34A120-A26A-42E0-A75C-437F1F7C3143}">
      <dgm:prSet/>
      <dgm:spPr/>
      <dgm:t>
        <a:bodyPr/>
        <a:lstStyle/>
        <a:p>
          <a:endParaRPr lang="el-GR"/>
        </a:p>
      </dgm:t>
    </dgm:pt>
    <dgm:pt modelId="{F8388BDD-5B02-4068-8E26-9B05F1773C52}" type="sibTrans" cxnId="{8F34A120-A26A-42E0-A75C-437F1F7C3143}">
      <dgm:prSet/>
      <dgm:spPr/>
      <dgm:t>
        <a:bodyPr/>
        <a:lstStyle/>
        <a:p>
          <a:endParaRPr lang="el-GR"/>
        </a:p>
      </dgm:t>
    </dgm:pt>
    <dgm:pt modelId="{B2D1C5E5-7695-43B5-89F2-839B4F5FD635}">
      <dgm:prSet phldrT="[Κείμενο]" custT="1"/>
      <dgm:spPr>
        <a:solidFill>
          <a:schemeClr val="accent6">
            <a:lumMod val="20000"/>
            <a:lumOff val="80000"/>
          </a:schemeClr>
        </a:solidFill>
      </dgm:spPr>
      <dgm:t>
        <a:bodyPr/>
        <a:lstStyle/>
        <a:p>
          <a:r>
            <a:rPr lang="el-GR" sz="1800" b="1" u="sng" dirty="0"/>
            <a:t>Ο Βενιζέλος </a:t>
          </a:r>
        </a:p>
        <a:p>
          <a:r>
            <a:rPr lang="el-GR" sz="1600" dirty="0">
              <a:sym typeface="Wingdings"/>
            </a:rPr>
            <a:t> </a:t>
          </a:r>
          <a:r>
            <a:rPr lang="el-GR" sz="1600" b="1" u="sng" dirty="0"/>
            <a:t>είχε σωστά εκτιμήσει τη διεθνή πολιτική </a:t>
          </a:r>
        </a:p>
        <a:p>
          <a:r>
            <a:rPr lang="el-GR" sz="1600" dirty="0">
              <a:sym typeface="Wingdings"/>
            </a:rPr>
            <a:t> </a:t>
          </a:r>
          <a:r>
            <a:rPr lang="el-GR" sz="1600" dirty="0"/>
            <a:t>και ήταν βέβαιος ότι οι Μεγάλες Δυνάμεις ήταν αδύνατο να συμφωνήσουν στην τήρηση ενιαίας στάσης έναντι του κινήματος.  </a:t>
          </a:r>
        </a:p>
      </dgm:t>
    </dgm:pt>
    <dgm:pt modelId="{AB48BB3A-F7AF-4BD3-8DA3-5C4D8F359EED}" type="parTrans" cxnId="{1377634B-C09C-4E7E-8882-D9335394E41F}">
      <dgm:prSet/>
      <dgm:spPr/>
      <dgm:t>
        <a:bodyPr/>
        <a:lstStyle/>
        <a:p>
          <a:endParaRPr lang="el-GR"/>
        </a:p>
      </dgm:t>
    </dgm:pt>
    <dgm:pt modelId="{DED80949-7E0A-4B05-A61D-B7A40801FBE3}" type="sibTrans" cxnId="{1377634B-C09C-4E7E-8882-D9335394E41F}">
      <dgm:prSet/>
      <dgm:spPr/>
      <dgm:t>
        <a:bodyPr/>
        <a:lstStyle/>
        <a:p>
          <a:endParaRPr lang="el-GR"/>
        </a:p>
      </dgm:t>
    </dgm:pt>
    <dgm:pt modelId="{CBBCCDC8-C854-44B9-9E48-743281B497AB}">
      <dgm:prSet phldrT="[Κείμενο]" custT="1"/>
      <dgm:spPr>
        <a:solidFill>
          <a:schemeClr val="accent1">
            <a:lumMod val="20000"/>
            <a:lumOff val="80000"/>
          </a:schemeClr>
        </a:solidFill>
      </dgm:spPr>
      <dgm:t>
        <a:bodyPr/>
        <a:lstStyle/>
        <a:p>
          <a:pPr algn="just"/>
          <a:r>
            <a:rPr lang="el-GR" sz="1600" dirty="0"/>
            <a:t>Ο παλαίμαχος πολιτικός </a:t>
          </a:r>
          <a:r>
            <a:rPr lang="el-GR" sz="1800" b="1" u="sng" dirty="0"/>
            <a:t>Ιωάννης Σφακιανάκης</a:t>
          </a:r>
          <a:r>
            <a:rPr lang="el-GR" sz="1600" dirty="0"/>
            <a:t>, </a:t>
          </a:r>
        </a:p>
        <a:p>
          <a:pPr algn="just"/>
          <a:r>
            <a:rPr lang="el-GR" sz="1600" dirty="0">
              <a:sym typeface="Wingdings 3"/>
            </a:rPr>
            <a:t> </a:t>
          </a:r>
          <a:r>
            <a:rPr lang="el-GR" sz="1600" dirty="0"/>
            <a:t>σε </a:t>
          </a:r>
          <a:r>
            <a:rPr lang="el-GR" sz="1600" b="1" dirty="0"/>
            <a:t>πάνδημο συλλαλητήριο </a:t>
          </a:r>
          <a:r>
            <a:rPr lang="el-GR" sz="1600" dirty="0"/>
            <a:t>στο </a:t>
          </a:r>
          <a:r>
            <a:rPr lang="el-GR" sz="1600" b="1" dirty="0"/>
            <a:t>Ηράκλειο</a:t>
          </a:r>
          <a:r>
            <a:rPr lang="el-GR" sz="1600" dirty="0"/>
            <a:t> (21 Μαρτίου) </a:t>
          </a:r>
        </a:p>
        <a:p>
          <a:pPr algn="just"/>
          <a:r>
            <a:rPr lang="el-GR" sz="1600" dirty="0">
              <a:sym typeface="Wingdings 3"/>
            </a:rPr>
            <a:t> </a:t>
          </a:r>
          <a:r>
            <a:rPr lang="el-GR" sz="1600" dirty="0"/>
            <a:t>μίλησε ανοικτά για την </a:t>
          </a:r>
          <a:r>
            <a:rPr lang="el-GR" sz="1600" b="1" dirty="0"/>
            <a:t>απαράδεκτη ξένη ανάμειξη </a:t>
          </a:r>
        </a:p>
        <a:p>
          <a:pPr algn="just"/>
          <a:r>
            <a:rPr lang="el-GR" sz="1600" dirty="0">
              <a:sym typeface="Wingdings 3"/>
            </a:rPr>
            <a:t> </a:t>
          </a:r>
          <a:r>
            <a:rPr lang="el-GR" sz="1600" dirty="0"/>
            <a:t>και κάλεσε το λαό </a:t>
          </a:r>
          <a:r>
            <a:rPr lang="el-GR" sz="1600" b="0" dirty="0"/>
            <a:t>σε </a:t>
          </a:r>
          <a:r>
            <a:rPr lang="el-GR" sz="1600" b="1" dirty="0"/>
            <a:t>καθολική συμπαράσταση </a:t>
          </a:r>
          <a:r>
            <a:rPr lang="el-GR" sz="1600" b="0" dirty="0"/>
            <a:t>προς τους επαναστάτες.</a:t>
          </a:r>
        </a:p>
      </dgm:t>
    </dgm:pt>
    <dgm:pt modelId="{305ADEDA-12CC-4571-81FA-10316A3C8FDD}" type="parTrans" cxnId="{E671C0A9-1924-4EBE-8454-943D0B8D055F}">
      <dgm:prSet/>
      <dgm:spPr/>
      <dgm:t>
        <a:bodyPr/>
        <a:lstStyle/>
        <a:p>
          <a:endParaRPr lang="el-GR"/>
        </a:p>
      </dgm:t>
    </dgm:pt>
    <dgm:pt modelId="{4F6ED3C6-0B91-48F1-8476-4D4CAA9C808A}" type="sibTrans" cxnId="{E671C0A9-1924-4EBE-8454-943D0B8D055F}">
      <dgm:prSet/>
      <dgm:spPr/>
      <dgm:t>
        <a:bodyPr/>
        <a:lstStyle/>
        <a:p>
          <a:endParaRPr lang="el-GR"/>
        </a:p>
      </dgm:t>
    </dgm:pt>
    <dgm:pt modelId="{93BAB8A6-7EC7-4E73-9CD5-CEDF7B498059}">
      <dgm:prSet phldrT="[Κείμενο]" custT="1"/>
      <dgm:spPr>
        <a:solidFill>
          <a:schemeClr val="accent3">
            <a:lumMod val="20000"/>
            <a:lumOff val="80000"/>
          </a:schemeClr>
        </a:solidFill>
      </dgm:spPr>
      <dgm:t>
        <a:bodyPr/>
        <a:lstStyle/>
        <a:p>
          <a:r>
            <a:rPr lang="el-GR" sz="1600" dirty="0"/>
            <a:t>οι Δυνάμεις δεν μπορούσαν </a:t>
          </a:r>
        </a:p>
        <a:p>
          <a:r>
            <a:rPr lang="el-GR" sz="1600" dirty="0">
              <a:sym typeface="Wingdings"/>
            </a:rPr>
            <a:t> </a:t>
          </a:r>
          <a:r>
            <a:rPr lang="el-GR" sz="1600" dirty="0"/>
            <a:t>να παραβλέψουν τον </a:t>
          </a:r>
          <a:r>
            <a:rPr lang="el-GR" sz="1600" b="1" dirty="0"/>
            <a:t>κίνδυνο εμφύλιου πολέμου</a:t>
          </a:r>
          <a:r>
            <a:rPr lang="el-GR" sz="1600" dirty="0"/>
            <a:t>, </a:t>
          </a:r>
        </a:p>
        <a:p>
          <a:r>
            <a:rPr lang="el-GR" sz="1600" dirty="0">
              <a:sym typeface="Wingdings"/>
            </a:rPr>
            <a:t>        </a:t>
          </a:r>
          <a:r>
            <a:rPr lang="el-GR" sz="1600" dirty="0"/>
            <a:t>που θα γενικευόταν στην Κρήτη με αφορμή τη δική τους ανάμειξη</a:t>
          </a:r>
          <a:r>
            <a:rPr lang="el-GR" sz="2100" dirty="0"/>
            <a:t>. </a:t>
          </a:r>
        </a:p>
      </dgm:t>
    </dgm:pt>
    <dgm:pt modelId="{FAE340D3-1D33-4537-974F-130351FC70E4}" type="parTrans" cxnId="{10B7D608-820E-48F8-9AC5-3E13A16D4F6F}">
      <dgm:prSet/>
      <dgm:spPr/>
      <dgm:t>
        <a:bodyPr/>
        <a:lstStyle/>
        <a:p>
          <a:endParaRPr lang="el-GR"/>
        </a:p>
      </dgm:t>
    </dgm:pt>
    <dgm:pt modelId="{8A609E5C-7928-48DB-987E-90899FD2C195}" type="sibTrans" cxnId="{10B7D608-820E-48F8-9AC5-3E13A16D4F6F}">
      <dgm:prSet/>
      <dgm:spPr/>
      <dgm:t>
        <a:bodyPr/>
        <a:lstStyle/>
        <a:p>
          <a:endParaRPr lang="el-GR"/>
        </a:p>
      </dgm:t>
    </dgm:pt>
    <dgm:pt modelId="{AFC4F4B3-EB3D-4CCF-AAD7-4154CDAB6F01}" type="pres">
      <dgm:prSet presAssocID="{4182C177-1025-4A51-9D55-FCA7B3F2840B}" presName="vert0" presStyleCnt="0">
        <dgm:presLayoutVars>
          <dgm:dir/>
          <dgm:animOne val="branch"/>
          <dgm:animLvl val="lvl"/>
        </dgm:presLayoutVars>
      </dgm:prSet>
      <dgm:spPr/>
    </dgm:pt>
    <dgm:pt modelId="{E1B977DB-4491-45CB-9376-E601A82307CF}" type="pres">
      <dgm:prSet presAssocID="{9B91AAE6-2593-4FEF-B27A-B5858845EF9B}" presName="thickLine" presStyleLbl="alignNode1" presStyleIdx="0" presStyleCnt="1"/>
      <dgm:spPr/>
    </dgm:pt>
    <dgm:pt modelId="{C133A0C3-C54D-4AAC-8C7A-584261A69E9F}" type="pres">
      <dgm:prSet presAssocID="{9B91AAE6-2593-4FEF-B27A-B5858845EF9B}" presName="horz1" presStyleCnt="0"/>
      <dgm:spPr/>
    </dgm:pt>
    <dgm:pt modelId="{9663BF65-45E8-4314-B859-FCBB0970E339}" type="pres">
      <dgm:prSet presAssocID="{9B91AAE6-2593-4FEF-B27A-B5858845EF9B}" presName="tx1" presStyleLbl="revTx" presStyleIdx="0" presStyleCnt="5"/>
      <dgm:spPr/>
    </dgm:pt>
    <dgm:pt modelId="{AA290D92-D0AF-4BD1-850C-A5DAD56791E0}" type="pres">
      <dgm:prSet presAssocID="{9B91AAE6-2593-4FEF-B27A-B5858845EF9B}" presName="vert1" presStyleCnt="0"/>
      <dgm:spPr/>
    </dgm:pt>
    <dgm:pt modelId="{529919F7-DBAB-44B4-A8E0-8EEBB5FBB321}" type="pres">
      <dgm:prSet presAssocID="{E2E3154F-167C-430A-AE3C-E5D31F0DEBF9}" presName="vertSpace2a" presStyleCnt="0"/>
      <dgm:spPr/>
    </dgm:pt>
    <dgm:pt modelId="{B10D2903-08F5-45FE-8037-6E183C41EFB4}" type="pres">
      <dgm:prSet presAssocID="{E2E3154F-167C-430A-AE3C-E5D31F0DEBF9}" presName="horz2" presStyleCnt="0"/>
      <dgm:spPr/>
    </dgm:pt>
    <dgm:pt modelId="{EDC5A7C1-56C2-40F8-806E-9028E73CA556}" type="pres">
      <dgm:prSet presAssocID="{E2E3154F-167C-430A-AE3C-E5D31F0DEBF9}" presName="horzSpace2" presStyleCnt="0"/>
      <dgm:spPr/>
    </dgm:pt>
    <dgm:pt modelId="{B5291675-102E-460A-8057-7281EEB37937}" type="pres">
      <dgm:prSet presAssocID="{E2E3154F-167C-430A-AE3C-E5D31F0DEBF9}" presName="tx2" presStyleLbl="revTx" presStyleIdx="1" presStyleCnt="5"/>
      <dgm:spPr/>
    </dgm:pt>
    <dgm:pt modelId="{19945AC2-6BEB-4FE8-A64C-64C1B43F8ABF}" type="pres">
      <dgm:prSet presAssocID="{E2E3154F-167C-430A-AE3C-E5D31F0DEBF9}" presName="vert2" presStyleCnt="0"/>
      <dgm:spPr/>
    </dgm:pt>
    <dgm:pt modelId="{5459DE09-BF82-4F5B-9AED-91A1B0AB3CFB}" type="pres">
      <dgm:prSet presAssocID="{E2E3154F-167C-430A-AE3C-E5D31F0DEBF9}" presName="thinLine2b" presStyleLbl="callout" presStyleIdx="0" presStyleCnt="4"/>
      <dgm:spPr>
        <a:ln>
          <a:solidFill>
            <a:srgbClr val="008000"/>
          </a:solidFill>
        </a:ln>
      </dgm:spPr>
    </dgm:pt>
    <dgm:pt modelId="{085CB982-ED77-47A7-A0D3-CC28311D0EAE}" type="pres">
      <dgm:prSet presAssocID="{E2E3154F-167C-430A-AE3C-E5D31F0DEBF9}" presName="vertSpace2b" presStyleCnt="0"/>
      <dgm:spPr/>
    </dgm:pt>
    <dgm:pt modelId="{FA5692BD-EF26-4022-BBE6-BDC16676D8E1}" type="pres">
      <dgm:prSet presAssocID="{B2D1C5E5-7695-43B5-89F2-839B4F5FD635}" presName="horz2" presStyleCnt="0"/>
      <dgm:spPr/>
    </dgm:pt>
    <dgm:pt modelId="{4EACB526-ABC0-41A0-B4B8-C523CAF6E810}" type="pres">
      <dgm:prSet presAssocID="{B2D1C5E5-7695-43B5-89F2-839B4F5FD635}" presName="horzSpace2" presStyleCnt="0"/>
      <dgm:spPr/>
    </dgm:pt>
    <dgm:pt modelId="{7FBB8148-5DAB-428F-9394-C6698F86FF86}" type="pres">
      <dgm:prSet presAssocID="{B2D1C5E5-7695-43B5-89F2-839B4F5FD635}" presName="tx2" presStyleLbl="revTx" presStyleIdx="2" presStyleCnt="5"/>
      <dgm:spPr/>
    </dgm:pt>
    <dgm:pt modelId="{3018C2C2-AF47-4664-BD95-261A474D6A99}" type="pres">
      <dgm:prSet presAssocID="{B2D1C5E5-7695-43B5-89F2-839B4F5FD635}" presName="vert2" presStyleCnt="0"/>
      <dgm:spPr/>
    </dgm:pt>
    <dgm:pt modelId="{5FDF3FDF-BC45-48BA-9174-9E65A67143BC}" type="pres">
      <dgm:prSet presAssocID="{B2D1C5E5-7695-43B5-89F2-839B4F5FD635}" presName="thinLine2b" presStyleLbl="callout" presStyleIdx="1" presStyleCnt="4"/>
      <dgm:spPr>
        <a:ln>
          <a:solidFill>
            <a:srgbClr val="FF6600"/>
          </a:solidFill>
        </a:ln>
      </dgm:spPr>
    </dgm:pt>
    <dgm:pt modelId="{5F76DAC0-78F5-45CE-8C4C-79A8236A1EF4}" type="pres">
      <dgm:prSet presAssocID="{B2D1C5E5-7695-43B5-89F2-839B4F5FD635}" presName="vertSpace2b" presStyleCnt="0"/>
      <dgm:spPr/>
    </dgm:pt>
    <dgm:pt modelId="{264A4625-C9AB-4102-B9E7-7094A6385BBD}" type="pres">
      <dgm:prSet presAssocID="{93BAB8A6-7EC7-4E73-9CD5-CEDF7B498059}" presName="horz2" presStyleCnt="0"/>
      <dgm:spPr/>
    </dgm:pt>
    <dgm:pt modelId="{6A5A86D7-336B-44C9-8680-29401F3501A4}" type="pres">
      <dgm:prSet presAssocID="{93BAB8A6-7EC7-4E73-9CD5-CEDF7B498059}" presName="horzSpace2" presStyleCnt="0"/>
      <dgm:spPr/>
    </dgm:pt>
    <dgm:pt modelId="{62C69996-75CF-4AA1-AC33-487D8FC79EDA}" type="pres">
      <dgm:prSet presAssocID="{93BAB8A6-7EC7-4E73-9CD5-CEDF7B498059}" presName="tx2" presStyleLbl="revTx" presStyleIdx="3" presStyleCnt="5"/>
      <dgm:spPr/>
    </dgm:pt>
    <dgm:pt modelId="{24B292E0-C11A-49F1-9D92-C8D35349E3C2}" type="pres">
      <dgm:prSet presAssocID="{93BAB8A6-7EC7-4E73-9CD5-CEDF7B498059}" presName="vert2" presStyleCnt="0"/>
      <dgm:spPr/>
    </dgm:pt>
    <dgm:pt modelId="{89DE59EA-7727-4525-B08F-7C217447D9FD}" type="pres">
      <dgm:prSet presAssocID="{93BAB8A6-7EC7-4E73-9CD5-CEDF7B498059}" presName="thinLine2b" presStyleLbl="callout" presStyleIdx="2" presStyleCnt="4"/>
      <dgm:spPr>
        <a:ln>
          <a:solidFill>
            <a:srgbClr val="0070C0"/>
          </a:solidFill>
        </a:ln>
      </dgm:spPr>
    </dgm:pt>
    <dgm:pt modelId="{73D22766-CD9F-4BBD-A0ED-3827D88B654B}" type="pres">
      <dgm:prSet presAssocID="{93BAB8A6-7EC7-4E73-9CD5-CEDF7B498059}" presName="vertSpace2b" presStyleCnt="0"/>
      <dgm:spPr/>
    </dgm:pt>
    <dgm:pt modelId="{0ADA1E22-07F9-4870-8C05-80F99095B40D}" type="pres">
      <dgm:prSet presAssocID="{CBBCCDC8-C854-44B9-9E48-743281B497AB}" presName="horz2" presStyleCnt="0"/>
      <dgm:spPr/>
    </dgm:pt>
    <dgm:pt modelId="{6DFCD1B7-ED4A-41CF-BDB2-77212B187902}" type="pres">
      <dgm:prSet presAssocID="{CBBCCDC8-C854-44B9-9E48-743281B497AB}" presName="horzSpace2" presStyleCnt="0"/>
      <dgm:spPr/>
    </dgm:pt>
    <dgm:pt modelId="{8459B6AE-6706-4727-9C39-9906EBD80553}" type="pres">
      <dgm:prSet presAssocID="{CBBCCDC8-C854-44B9-9E48-743281B497AB}" presName="tx2" presStyleLbl="revTx" presStyleIdx="4" presStyleCnt="5"/>
      <dgm:spPr/>
    </dgm:pt>
    <dgm:pt modelId="{E54675D8-DC2F-453E-B543-C87D7AEE6617}" type="pres">
      <dgm:prSet presAssocID="{CBBCCDC8-C854-44B9-9E48-743281B497AB}" presName="vert2" presStyleCnt="0"/>
      <dgm:spPr/>
    </dgm:pt>
    <dgm:pt modelId="{68CCF5BB-1E7F-4FAC-BF9B-14B9004009D0}" type="pres">
      <dgm:prSet presAssocID="{CBBCCDC8-C854-44B9-9E48-743281B497AB}" presName="thinLine2b" presStyleLbl="callout" presStyleIdx="3" presStyleCnt="4"/>
      <dgm:spPr>
        <a:ln>
          <a:solidFill>
            <a:srgbClr val="00B050"/>
          </a:solidFill>
        </a:ln>
      </dgm:spPr>
    </dgm:pt>
    <dgm:pt modelId="{D6B4CBDC-B9B2-46F7-ACE1-B154F5A060BC}" type="pres">
      <dgm:prSet presAssocID="{CBBCCDC8-C854-44B9-9E48-743281B497AB}" presName="vertSpace2b" presStyleCnt="0"/>
      <dgm:spPr/>
    </dgm:pt>
  </dgm:ptLst>
  <dgm:cxnLst>
    <dgm:cxn modelId="{26D6B404-603B-4801-8CCA-BC2104DE0223}" srcId="{4182C177-1025-4A51-9D55-FCA7B3F2840B}" destId="{9B91AAE6-2593-4FEF-B27A-B5858845EF9B}" srcOrd="0" destOrd="0" parTransId="{37832715-CFF4-4CAA-89B0-B1B4D980DCE4}" sibTransId="{1AB15E85-F3F1-4EE7-98B3-6B7BD163C03E}"/>
    <dgm:cxn modelId="{10B7D608-820E-48F8-9AC5-3E13A16D4F6F}" srcId="{9B91AAE6-2593-4FEF-B27A-B5858845EF9B}" destId="{93BAB8A6-7EC7-4E73-9CD5-CEDF7B498059}" srcOrd="2" destOrd="0" parTransId="{FAE340D3-1D33-4537-974F-130351FC70E4}" sibTransId="{8A609E5C-7928-48DB-987E-90899FD2C195}"/>
    <dgm:cxn modelId="{8F34A120-A26A-42E0-A75C-437F1F7C3143}" srcId="{9B91AAE6-2593-4FEF-B27A-B5858845EF9B}" destId="{E2E3154F-167C-430A-AE3C-E5D31F0DEBF9}" srcOrd="0" destOrd="0" parTransId="{9090E79D-BC63-4DE9-A05F-A83FE04092FF}" sibTransId="{F8388BDD-5B02-4068-8E26-9B05F1773C52}"/>
    <dgm:cxn modelId="{3D6F412E-984C-4428-894F-B05BAA86719A}" type="presOf" srcId="{93BAB8A6-7EC7-4E73-9CD5-CEDF7B498059}" destId="{62C69996-75CF-4AA1-AC33-487D8FC79EDA}" srcOrd="0" destOrd="0" presId="urn:microsoft.com/office/officeart/2008/layout/LinedList"/>
    <dgm:cxn modelId="{B61DEF42-5C3C-49F1-89CA-6425E62CC03B}" type="presOf" srcId="{E2E3154F-167C-430A-AE3C-E5D31F0DEBF9}" destId="{B5291675-102E-460A-8057-7281EEB37937}" srcOrd="0" destOrd="0" presId="urn:microsoft.com/office/officeart/2008/layout/LinedList"/>
    <dgm:cxn modelId="{98D69D6A-D4F6-4AFE-95FC-7BEBF247CB10}" type="presOf" srcId="{9B91AAE6-2593-4FEF-B27A-B5858845EF9B}" destId="{9663BF65-45E8-4314-B859-FCBB0970E339}" srcOrd="0" destOrd="0" presId="urn:microsoft.com/office/officeart/2008/layout/LinedList"/>
    <dgm:cxn modelId="{1377634B-C09C-4E7E-8882-D9335394E41F}" srcId="{9B91AAE6-2593-4FEF-B27A-B5858845EF9B}" destId="{B2D1C5E5-7695-43B5-89F2-839B4F5FD635}" srcOrd="1" destOrd="0" parTransId="{AB48BB3A-F7AF-4BD3-8DA3-5C4D8F359EED}" sibTransId="{DED80949-7E0A-4B05-A61D-B7A40801FBE3}"/>
    <dgm:cxn modelId="{D0D9898F-96F9-460D-A0C2-32A3543C61D6}" type="presOf" srcId="{CBBCCDC8-C854-44B9-9E48-743281B497AB}" destId="{8459B6AE-6706-4727-9C39-9906EBD80553}" srcOrd="0" destOrd="0" presId="urn:microsoft.com/office/officeart/2008/layout/LinedList"/>
    <dgm:cxn modelId="{26C7E5A4-B0F5-45FC-BC65-0F6D2F4B3FCC}" type="presOf" srcId="{4182C177-1025-4A51-9D55-FCA7B3F2840B}" destId="{AFC4F4B3-EB3D-4CCF-AAD7-4154CDAB6F01}" srcOrd="0" destOrd="0" presId="urn:microsoft.com/office/officeart/2008/layout/LinedList"/>
    <dgm:cxn modelId="{E671C0A9-1924-4EBE-8454-943D0B8D055F}" srcId="{9B91AAE6-2593-4FEF-B27A-B5858845EF9B}" destId="{CBBCCDC8-C854-44B9-9E48-743281B497AB}" srcOrd="3" destOrd="0" parTransId="{305ADEDA-12CC-4571-81FA-10316A3C8FDD}" sibTransId="{4F6ED3C6-0B91-48F1-8476-4D4CAA9C808A}"/>
    <dgm:cxn modelId="{C2612FF9-CC9F-4F8D-8423-3AEE72825363}" type="presOf" srcId="{B2D1C5E5-7695-43B5-89F2-839B4F5FD635}" destId="{7FBB8148-5DAB-428F-9394-C6698F86FF86}" srcOrd="0" destOrd="0" presId="urn:microsoft.com/office/officeart/2008/layout/LinedList"/>
    <dgm:cxn modelId="{BFAF678E-73A5-4BF6-B97B-CACBCCB4AA73}" type="presParOf" srcId="{AFC4F4B3-EB3D-4CCF-AAD7-4154CDAB6F01}" destId="{E1B977DB-4491-45CB-9376-E601A82307CF}" srcOrd="0" destOrd="0" presId="urn:microsoft.com/office/officeart/2008/layout/LinedList"/>
    <dgm:cxn modelId="{2E9FEB7C-1B07-4765-B1D2-9283FD115981}" type="presParOf" srcId="{AFC4F4B3-EB3D-4CCF-AAD7-4154CDAB6F01}" destId="{C133A0C3-C54D-4AAC-8C7A-584261A69E9F}" srcOrd="1" destOrd="0" presId="urn:microsoft.com/office/officeart/2008/layout/LinedList"/>
    <dgm:cxn modelId="{208D7CB1-6462-47AA-BAC1-AD4D031D4ACD}" type="presParOf" srcId="{C133A0C3-C54D-4AAC-8C7A-584261A69E9F}" destId="{9663BF65-45E8-4314-B859-FCBB0970E339}" srcOrd="0" destOrd="0" presId="urn:microsoft.com/office/officeart/2008/layout/LinedList"/>
    <dgm:cxn modelId="{4539419D-DC83-49E4-8169-2EA41273019F}" type="presParOf" srcId="{C133A0C3-C54D-4AAC-8C7A-584261A69E9F}" destId="{AA290D92-D0AF-4BD1-850C-A5DAD56791E0}" srcOrd="1" destOrd="0" presId="urn:microsoft.com/office/officeart/2008/layout/LinedList"/>
    <dgm:cxn modelId="{04894677-B198-4A88-A422-3386CC00CA57}" type="presParOf" srcId="{AA290D92-D0AF-4BD1-850C-A5DAD56791E0}" destId="{529919F7-DBAB-44B4-A8E0-8EEBB5FBB321}" srcOrd="0" destOrd="0" presId="urn:microsoft.com/office/officeart/2008/layout/LinedList"/>
    <dgm:cxn modelId="{0AA8B365-AF51-4D06-8929-96B03A59FA2E}" type="presParOf" srcId="{AA290D92-D0AF-4BD1-850C-A5DAD56791E0}" destId="{B10D2903-08F5-45FE-8037-6E183C41EFB4}" srcOrd="1" destOrd="0" presId="urn:microsoft.com/office/officeart/2008/layout/LinedList"/>
    <dgm:cxn modelId="{38B36F46-D980-44A9-BF0B-0DD65271CEE5}" type="presParOf" srcId="{B10D2903-08F5-45FE-8037-6E183C41EFB4}" destId="{EDC5A7C1-56C2-40F8-806E-9028E73CA556}" srcOrd="0" destOrd="0" presId="urn:microsoft.com/office/officeart/2008/layout/LinedList"/>
    <dgm:cxn modelId="{B46F847C-51DC-436B-B45A-54A6BEFAC32B}" type="presParOf" srcId="{B10D2903-08F5-45FE-8037-6E183C41EFB4}" destId="{B5291675-102E-460A-8057-7281EEB37937}" srcOrd="1" destOrd="0" presId="urn:microsoft.com/office/officeart/2008/layout/LinedList"/>
    <dgm:cxn modelId="{9F86214D-97D8-4271-A49E-EFDEE9E114C2}" type="presParOf" srcId="{B10D2903-08F5-45FE-8037-6E183C41EFB4}" destId="{19945AC2-6BEB-4FE8-A64C-64C1B43F8ABF}" srcOrd="2" destOrd="0" presId="urn:microsoft.com/office/officeart/2008/layout/LinedList"/>
    <dgm:cxn modelId="{12DB04F7-7C6B-4A33-B169-E572CBB4AA0A}" type="presParOf" srcId="{AA290D92-D0AF-4BD1-850C-A5DAD56791E0}" destId="{5459DE09-BF82-4F5B-9AED-91A1B0AB3CFB}" srcOrd="2" destOrd="0" presId="urn:microsoft.com/office/officeart/2008/layout/LinedList"/>
    <dgm:cxn modelId="{7B6D3AB2-198D-4B21-BEE7-C82571FAB31E}" type="presParOf" srcId="{AA290D92-D0AF-4BD1-850C-A5DAD56791E0}" destId="{085CB982-ED77-47A7-A0D3-CC28311D0EAE}" srcOrd="3" destOrd="0" presId="urn:microsoft.com/office/officeart/2008/layout/LinedList"/>
    <dgm:cxn modelId="{EE4E9B8F-E6F1-456D-9986-8E95ECDB94C2}" type="presParOf" srcId="{AA290D92-D0AF-4BD1-850C-A5DAD56791E0}" destId="{FA5692BD-EF26-4022-BBE6-BDC16676D8E1}" srcOrd="4" destOrd="0" presId="urn:microsoft.com/office/officeart/2008/layout/LinedList"/>
    <dgm:cxn modelId="{0CECFEDC-8CC0-4D11-AB9C-27680DD4054D}" type="presParOf" srcId="{FA5692BD-EF26-4022-BBE6-BDC16676D8E1}" destId="{4EACB526-ABC0-41A0-B4B8-C523CAF6E810}" srcOrd="0" destOrd="0" presId="urn:microsoft.com/office/officeart/2008/layout/LinedList"/>
    <dgm:cxn modelId="{C53490AC-461D-4BDB-A6FD-08569A9349F9}" type="presParOf" srcId="{FA5692BD-EF26-4022-BBE6-BDC16676D8E1}" destId="{7FBB8148-5DAB-428F-9394-C6698F86FF86}" srcOrd="1" destOrd="0" presId="urn:microsoft.com/office/officeart/2008/layout/LinedList"/>
    <dgm:cxn modelId="{F368255E-33D9-4710-9509-160620ADE7B8}" type="presParOf" srcId="{FA5692BD-EF26-4022-BBE6-BDC16676D8E1}" destId="{3018C2C2-AF47-4664-BD95-261A474D6A99}" srcOrd="2" destOrd="0" presId="urn:microsoft.com/office/officeart/2008/layout/LinedList"/>
    <dgm:cxn modelId="{E1A09978-C193-4583-9A6B-84B8805538B4}" type="presParOf" srcId="{AA290D92-D0AF-4BD1-850C-A5DAD56791E0}" destId="{5FDF3FDF-BC45-48BA-9174-9E65A67143BC}" srcOrd="5" destOrd="0" presId="urn:microsoft.com/office/officeart/2008/layout/LinedList"/>
    <dgm:cxn modelId="{3DB9635E-DFB6-405B-B07B-3119563D7D2D}" type="presParOf" srcId="{AA290D92-D0AF-4BD1-850C-A5DAD56791E0}" destId="{5F76DAC0-78F5-45CE-8C4C-79A8236A1EF4}" srcOrd="6" destOrd="0" presId="urn:microsoft.com/office/officeart/2008/layout/LinedList"/>
    <dgm:cxn modelId="{60DFAD1A-4AE9-49F0-ADF3-4708014143AE}" type="presParOf" srcId="{AA290D92-D0AF-4BD1-850C-A5DAD56791E0}" destId="{264A4625-C9AB-4102-B9E7-7094A6385BBD}" srcOrd="7" destOrd="0" presId="urn:microsoft.com/office/officeart/2008/layout/LinedList"/>
    <dgm:cxn modelId="{AE2A8FE9-EAAC-4DD8-BEF1-CD577690A01A}" type="presParOf" srcId="{264A4625-C9AB-4102-B9E7-7094A6385BBD}" destId="{6A5A86D7-336B-44C9-8680-29401F3501A4}" srcOrd="0" destOrd="0" presId="urn:microsoft.com/office/officeart/2008/layout/LinedList"/>
    <dgm:cxn modelId="{330DDE73-2DF0-4455-8DDA-81030EBE5D72}" type="presParOf" srcId="{264A4625-C9AB-4102-B9E7-7094A6385BBD}" destId="{62C69996-75CF-4AA1-AC33-487D8FC79EDA}" srcOrd="1" destOrd="0" presId="urn:microsoft.com/office/officeart/2008/layout/LinedList"/>
    <dgm:cxn modelId="{4D5F086C-415A-4B1E-A5A0-A90654FA7A96}" type="presParOf" srcId="{264A4625-C9AB-4102-B9E7-7094A6385BBD}" destId="{24B292E0-C11A-49F1-9D92-C8D35349E3C2}" srcOrd="2" destOrd="0" presId="urn:microsoft.com/office/officeart/2008/layout/LinedList"/>
    <dgm:cxn modelId="{F11C90F7-B8F6-44E5-B482-80DFDA157C65}" type="presParOf" srcId="{AA290D92-D0AF-4BD1-850C-A5DAD56791E0}" destId="{89DE59EA-7727-4525-B08F-7C217447D9FD}" srcOrd="8" destOrd="0" presId="urn:microsoft.com/office/officeart/2008/layout/LinedList"/>
    <dgm:cxn modelId="{41787583-B1CB-4868-9B79-6EB1BAA9983A}" type="presParOf" srcId="{AA290D92-D0AF-4BD1-850C-A5DAD56791E0}" destId="{73D22766-CD9F-4BBD-A0ED-3827D88B654B}" srcOrd="9" destOrd="0" presId="urn:microsoft.com/office/officeart/2008/layout/LinedList"/>
    <dgm:cxn modelId="{297536BA-3179-4515-B0FB-47510B2A498D}" type="presParOf" srcId="{AA290D92-D0AF-4BD1-850C-A5DAD56791E0}" destId="{0ADA1E22-07F9-4870-8C05-80F99095B40D}" srcOrd="10" destOrd="0" presId="urn:microsoft.com/office/officeart/2008/layout/LinedList"/>
    <dgm:cxn modelId="{1904A9D4-F2A1-4DDF-96F1-65F422C9F69F}" type="presParOf" srcId="{0ADA1E22-07F9-4870-8C05-80F99095B40D}" destId="{6DFCD1B7-ED4A-41CF-BDB2-77212B187902}" srcOrd="0" destOrd="0" presId="urn:microsoft.com/office/officeart/2008/layout/LinedList"/>
    <dgm:cxn modelId="{BD7EFA21-AFCD-450F-8BE6-588392F62112}" type="presParOf" srcId="{0ADA1E22-07F9-4870-8C05-80F99095B40D}" destId="{8459B6AE-6706-4727-9C39-9906EBD80553}" srcOrd="1" destOrd="0" presId="urn:microsoft.com/office/officeart/2008/layout/LinedList"/>
    <dgm:cxn modelId="{659FE193-BA69-4CD2-BFEF-F7B311BFCF75}" type="presParOf" srcId="{0ADA1E22-07F9-4870-8C05-80F99095B40D}" destId="{E54675D8-DC2F-453E-B543-C87D7AEE6617}" srcOrd="2" destOrd="0" presId="urn:microsoft.com/office/officeart/2008/layout/LinedList"/>
    <dgm:cxn modelId="{DC15A8A8-9389-4180-AAFF-8D4322299F46}" type="presParOf" srcId="{AA290D92-D0AF-4BD1-850C-A5DAD56791E0}" destId="{68CCF5BB-1E7F-4FAC-BF9B-14B9004009D0}" srcOrd="11" destOrd="0" presId="urn:microsoft.com/office/officeart/2008/layout/LinedList"/>
    <dgm:cxn modelId="{FADF46BC-5FC5-41CA-9365-5EB2A7010254}" type="presParOf" srcId="{AA290D92-D0AF-4BD1-850C-A5DAD56791E0}" destId="{D6B4CBDC-B9B2-46F7-ACE1-B154F5A060BC}" srcOrd="12" destOrd="0" presId="urn:microsoft.com/office/officeart/2008/layout/Lin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7C13E8-5A57-4C80-B21E-1E9E5F9158E6}" type="doc">
      <dgm:prSet loTypeId="urn:microsoft.com/office/officeart/2005/8/layout/bProcess3" loCatId="process" qsTypeId="urn:microsoft.com/office/officeart/2005/8/quickstyle/simple3" qsCatId="simple" csTypeId="urn:microsoft.com/office/officeart/2005/8/colors/colorful4" csCatId="colorful" phldr="1"/>
      <dgm:spPr/>
      <dgm:t>
        <a:bodyPr/>
        <a:lstStyle/>
        <a:p>
          <a:endParaRPr lang="el-GR"/>
        </a:p>
      </dgm:t>
    </dgm:pt>
    <dgm:pt modelId="{BD4D982E-5593-438C-85C8-CB5DA273E678}">
      <dgm:prSet custT="1"/>
      <dgm:spPr/>
      <dgm:t>
        <a:bodyPr/>
        <a:lstStyle/>
        <a:p>
          <a:pPr algn="l" rtl="0"/>
          <a:r>
            <a:rPr lang="el-GR" sz="1600" dirty="0"/>
            <a:t>Στο μεταξύ, η επανάσταση είχε αποκτήσει</a:t>
          </a:r>
        </a:p>
        <a:p>
          <a:pPr algn="l" rtl="0"/>
          <a:r>
            <a:rPr lang="el-GR" sz="1600" dirty="0">
              <a:sym typeface="Wingdings"/>
            </a:rPr>
            <a:t> </a:t>
          </a:r>
          <a:r>
            <a:rPr lang="el-GR" sz="1600" dirty="0"/>
            <a:t> </a:t>
          </a:r>
          <a:r>
            <a:rPr lang="el-GR" sz="1600" b="1" dirty="0"/>
            <a:t>ισχυρά ερείσματα </a:t>
          </a:r>
          <a:r>
            <a:rPr lang="el-GR" sz="1600" dirty="0"/>
            <a:t>σε όλη την Κρήτη.</a:t>
          </a:r>
        </a:p>
      </dgm:t>
    </dgm:pt>
    <dgm:pt modelId="{85913D36-4E19-4CA0-8276-0A5D9F8F27F0}" type="parTrans" cxnId="{34189C60-01DB-4BC0-AACA-CCA3FA4AD89E}">
      <dgm:prSet/>
      <dgm:spPr/>
      <dgm:t>
        <a:bodyPr/>
        <a:lstStyle/>
        <a:p>
          <a:endParaRPr lang="el-GR"/>
        </a:p>
      </dgm:t>
    </dgm:pt>
    <dgm:pt modelId="{000D41A7-49CB-4338-B420-6FB33C868F9C}" type="sibTrans" cxnId="{34189C60-01DB-4BC0-AACA-CCA3FA4AD89E}">
      <dgm:prSet custT="1"/>
      <dgm:spPr/>
      <dgm:t>
        <a:bodyPr/>
        <a:lstStyle/>
        <a:p>
          <a:pPr algn="l"/>
          <a:endParaRPr lang="el-GR" sz="1600"/>
        </a:p>
      </dgm:t>
    </dgm:pt>
    <dgm:pt modelId="{8CB4257A-C003-4AE8-B9A6-034335FE8DBC}">
      <dgm:prSet custT="1"/>
      <dgm:spPr/>
      <dgm:t>
        <a:bodyPr/>
        <a:lstStyle/>
        <a:p>
          <a:pPr algn="l" rtl="0"/>
          <a:r>
            <a:rPr lang="el-GR" sz="1600" dirty="0"/>
            <a:t>Οργανώθηκε </a:t>
          </a:r>
          <a:r>
            <a:rPr lang="el-GR" sz="1600" b="1" i="0" dirty="0"/>
            <a:t>«Προσωρινή </a:t>
          </a:r>
          <a:r>
            <a:rPr lang="el-GR" sz="1600" b="1" i="0" dirty="0" err="1"/>
            <a:t>Κυβέρνησις</a:t>
          </a:r>
          <a:r>
            <a:rPr lang="el-GR" sz="1600" b="1" i="0" dirty="0"/>
            <a:t> της Κρήτης» </a:t>
          </a:r>
          <a:r>
            <a:rPr lang="el-GR" sz="1600" dirty="0"/>
            <a:t>στο Θέρισο, </a:t>
          </a:r>
          <a:r>
            <a:rPr lang="el-GR" sz="1600" dirty="0">
              <a:sym typeface="Wingdings 3"/>
            </a:rPr>
            <a:t></a:t>
          </a:r>
          <a:r>
            <a:rPr lang="en-US" sz="1600" dirty="0">
              <a:sym typeface="Wingdings 3"/>
            </a:rPr>
            <a:t> </a:t>
          </a:r>
          <a:r>
            <a:rPr lang="el-GR" sz="1400" dirty="0"/>
            <a:t>με πρόεδρο τον </a:t>
          </a:r>
          <a:r>
            <a:rPr lang="el-GR" sz="1600" dirty="0"/>
            <a:t>Βενιζέλο</a:t>
          </a:r>
          <a:endParaRPr lang="en-US" sz="1600" dirty="0"/>
        </a:p>
        <a:p>
          <a:pPr algn="l" rtl="0"/>
          <a:r>
            <a:rPr lang="el-GR" sz="1600" dirty="0">
              <a:sym typeface="Wingdings 3"/>
            </a:rPr>
            <a:t></a:t>
          </a:r>
          <a:r>
            <a:rPr lang="en-US" sz="1600" dirty="0">
              <a:sym typeface="Wingdings 3"/>
            </a:rPr>
            <a:t> </a:t>
          </a:r>
          <a:r>
            <a:rPr lang="el-GR" sz="1600" dirty="0"/>
            <a:t> και υπουργούς τους Κ. </a:t>
          </a:r>
          <a:r>
            <a:rPr lang="el-GR" sz="1600" dirty="0" err="1"/>
            <a:t>Φούμη</a:t>
          </a:r>
          <a:r>
            <a:rPr lang="el-GR" sz="1600" dirty="0"/>
            <a:t> και Κ. Μάνο. </a:t>
          </a:r>
        </a:p>
      </dgm:t>
    </dgm:pt>
    <dgm:pt modelId="{55E4CE90-4878-43B8-B53F-A8F7E5540C78}" type="parTrans" cxnId="{1C3D7360-724D-46EA-91C5-C96A7574C681}">
      <dgm:prSet/>
      <dgm:spPr/>
      <dgm:t>
        <a:bodyPr/>
        <a:lstStyle/>
        <a:p>
          <a:endParaRPr lang="el-GR"/>
        </a:p>
      </dgm:t>
    </dgm:pt>
    <dgm:pt modelId="{3F3E7993-FFB5-462E-8CD0-F96560175B83}" type="sibTrans" cxnId="{1C3D7360-724D-46EA-91C5-C96A7574C681}">
      <dgm:prSet custT="1"/>
      <dgm:spPr/>
      <dgm:t>
        <a:bodyPr/>
        <a:lstStyle/>
        <a:p>
          <a:pPr algn="l"/>
          <a:endParaRPr lang="el-GR" sz="1600"/>
        </a:p>
      </dgm:t>
    </dgm:pt>
    <dgm:pt modelId="{FDB343E0-DB36-45BB-9A5E-672A8A325753}">
      <dgm:prSet custT="1"/>
      <dgm:spPr/>
      <dgm:t>
        <a:bodyPr/>
        <a:lstStyle/>
        <a:p>
          <a:pPr algn="l" rtl="0"/>
          <a:r>
            <a:rPr lang="el-GR" sz="1600" dirty="0"/>
            <a:t>Η κυβέρνηση προέβη στην έκδοση γραμματίων </a:t>
          </a:r>
          <a:r>
            <a:rPr lang="el-GR" sz="1600" dirty="0">
              <a:sym typeface="Wingdings 3"/>
            </a:rPr>
            <a:t></a:t>
          </a:r>
          <a:r>
            <a:rPr lang="en-US" sz="1600" dirty="0">
              <a:sym typeface="Wingdings 3"/>
            </a:rPr>
            <a:t> </a:t>
          </a:r>
          <a:r>
            <a:rPr lang="el-GR" sz="1600" b="1" dirty="0"/>
            <a:t>για εσωτερικό πατριωτικό δάνειο 100.000 δραχμών</a:t>
          </a:r>
          <a:r>
            <a:rPr lang="el-GR" sz="1600" dirty="0"/>
            <a:t>,</a:t>
          </a:r>
        </a:p>
      </dgm:t>
    </dgm:pt>
    <dgm:pt modelId="{1C345BA1-16C4-4DF9-9206-7928F1E5C9ED}" type="parTrans" cxnId="{10CF7348-A88C-4DB5-A2F1-9E2F598786C1}">
      <dgm:prSet/>
      <dgm:spPr/>
      <dgm:t>
        <a:bodyPr/>
        <a:lstStyle/>
        <a:p>
          <a:endParaRPr lang="el-GR"/>
        </a:p>
      </dgm:t>
    </dgm:pt>
    <dgm:pt modelId="{F685C0AF-A9BE-4048-AE23-B4710A9DFB10}" type="sibTrans" cxnId="{10CF7348-A88C-4DB5-A2F1-9E2F598786C1}">
      <dgm:prSet custT="1"/>
      <dgm:spPr/>
      <dgm:t>
        <a:bodyPr/>
        <a:lstStyle/>
        <a:p>
          <a:pPr algn="l"/>
          <a:endParaRPr lang="el-GR" sz="1600"/>
        </a:p>
      </dgm:t>
    </dgm:pt>
    <dgm:pt modelId="{294E76F9-D930-40D9-923E-DDD06A900941}">
      <dgm:prSet custT="1"/>
      <dgm:spPr/>
      <dgm:t>
        <a:bodyPr/>
        <a:lstStyle/>
        <a:p>
          <a:pPr algn="l" rtl="0"/>
          <a:r>
            <a:rPr lang="el-GR" sz="1600" dirty="0"/>
            <a:t>οργάνωσε υπηρεσίες </a:t>
          </a:r>
        </a:p>
        <a:p>
          <a:pPr algn="l" rtl="0"/>
          <a:r>
            <a:rPr lang="el-GR" sz="1600" b="1" dirty="0">
              <a:sym typeface="Wingdings 3"/>
            </a:rPr>
            <a:t> </a:t>
          </a:r>
          <a:r>
            <a:rPr lang="el-GR" sz="1600" b="1" dirty="0"/>
            <a:t>οικονομικών,                     </a:t>
          </a:r>
          <a:r>
            <a:rPr lang="el-GR" sz="1600" b="1" dirty="0">
              <a:sym typeface="Wingdings 3"/>
            </a:rPr>
            <a:t> </a:t>
          </a:r>
          <a:r>
            <a:rPr lang="el-GR" sz="1600" b="1" dirty="0"/>
            <a:t>συγκοινωνιών και             </a:t>
          </a:r>
          <a:r>
            <a:rPr lang="el-GR" sz="1600" b="1" dirty="0">
              <a:sym typeface="Wingdings 3"/>
            </a:rPr>
            <a:t> </a:t>
          </a:r>
          <a:r>
            <a:rPr lang="el-GR" sz="1600" b="1" dirty="0"/>
            <a:t>διοίκησης</a:t>
          </a:r>
          <a:r>
            <a:rPr lang="el-GR" sz="1600" dirty="0"/>
            <a:t>, </a:t>
          </a:r>
        </a:p>
      </dgm:t>
    </dgm:pt>
    <dgm:pt modelId="{7E6D8DF0-0AA5-4C5C-83A0-E626C042FBD5}" type="parTrans" cxnId="{6465E6A7-26B4-46E2-88BE-B1B411123BEF}">
      <dgm:prSet/>
      <dgm:spPr/>
      <dgm:t>
        <a:bodyPr/>
        <a:lstStyle/>
        <a:p>
          <a:endParaRPr lang="el-GR"/>
        </a:p>
      </dgm:t>
    </dgm:pt>
    <dgm:pt modelId="{1B2C7388-B0F7-4664-8DD4-77DCCE336790}" type="sibTrans" cxnId="{6465E6A7-26B4-46E2-88BE-B1B411123BEF}">
      <dgm:prSet custT="1"/>
      <dgm:spPr/>
      <dgm:t>
        <a:bodyPr/>
        <a:lstStyle/>
        <a:p>
          <a:pPr algn="l"/>
          <a:endParaRPr lang="el-GR" sz="1600"/>
        </a:p>
      </dgm:t>
    </dgm:pt>
    <dgm:pt modelId="{CE778429-0096-4C70-9793-00A2F26855AB}">
      <dgm:prSet custT="1"/>
      <dgm:spPr/>
      <dgm:t>
        <a:bodyPr/>
        <a:lstStyle/>
        <a:p>
          <a:pPr algn="l" rtl="0"/>
          <a:r>
            <a:rPr lang="el-GR" sz="1600" dirty="0"/>
            <a:t>Τ</a:t>
          </a:r>
          <a:r>
            <a:rPr lang="el-GR" sz="1400" dirty="0"/>
            <a:t>ύπωσε</a:t>
          </a:r>
          <a:r>
            <a:rPr lang="en-US" sz="1400" dirty="0"/>
            <a:t> </a:t>
          </a:r>
          <a:r>
            <a:rPr lang="en-US" sz="1600" dirty="0">
              <a:sym typeface="Wingdings 3"/>
            </a:rPr>
            <a:t></a:t>
          </a:r>
          <a:r>
            <a:rPr lang="el-GR" sz="1600" dirty="0"/>
            <a:t> </a:t>
          </a:r>
          <a:r>
            <a:rPr lang="el-GR" sz="1600" b="1" dirty="0"/>
            <a:t>γραμματόσημα</a:t>
          </a:r>
          <a:r>
            <a:rPr lang="el-GR" sz="1600" dirty="0"/>
            <a:t> </a:t>
          </a:r>
        </a:p>
      </dgm:t>
    </dgm:pt>
    <dgm:pt modelId="{55BB139E-D48B-49B4-8303-0289AECB6F8C}" type="parTrans" cxnId="{A62E7FC0-59D3-4E52-8005-AEA2936CFB5D}">
      <dgm:prSet/>
      <dgm:spPr/>
      <dgm:t>
        <a:bodyPr/>
        <a:lstStyle/>
        <a:p>
          <a:endParaRPr lang="el-GR"/>
        </a:p>
      </dgm:t>
    </dgm:pt>
    <dgm:pt modelId="{60B92E8E-2282-4053-AFDC-CB9CE11F2E58}" type="sibTrans" cxnId="{A62E7FC0-59D3-4E52-8005-AEA2936CFB5D}">
      <dgm:prSet custT="1"/>
      <dgm:spPr/>
      <dgm:t>
        <a:bodyPr/>
        <a:lstStyle/>
        <a:p>
          <a:pPr algn="l"/>
          <a:endParaRPr lang="el-GR" sz="1600"/>
        </a:p>
      </dgm:t>
    </dgm:pt>
    <dgm:pt modelId="{744C1238-CA7A-47F4-948D-C7862FC3AEA6}">
      <dgm:prSet custT="1"/>
      <dgm:spPr/>
      <dgm:t>
        <a:bodyPr/>
        <a:lstStyle/>
        <a:p>
          <a:pPr algn="l" rtl="0"/>
          <a:r>
            <a:rPr lang="el-GR" sz="1400" dirty="0"/>
            <a:t>και εξέδιδε την </a:t>
          </a:r>
          <a:r>
            <a:rPr lang="el-GR" sz="1400" b="1" dirty="0"/>
            <a:t>εφημερίδα</a:t>
          </a:r>
          <a:r>
            <a:rPr lang="el-GR" sz="1400" dirty="0"/>
            <a:t>, </a:t>
          </a:r>
          <a:r>
            <a:rPr lang="el-GR" sz="1600" b="1" i="0" dirty="0"/>
            <a:t>«Το </a:t>
          </a:r>
          <a:r>
            <a:rPr lang="el-GR" sz="1600" b="1" i="0" dirty="0" err="1"/>
            <a:t>Θέρισo</a:t>
          </a:r>
          <a:r>
            <a:rPr lang="el-GR" sz="1600" b="1" i="0" dirty="0"/>
            <a:t>». </a:t>
          </a:r>
        </a:p>
      </dgm:t>
    </dgm:pt>
    <dgm:pt modelId="{3F27AAE8-A460-459A-842C-2383BA80AC53}" type="parTrans" cxnId="{69552C64-24D4-406B-8017-DC3FCB2275FF}">
      <dgm:prSet/>
      <dgm:spPr/>
      <dgm:t>
        <a:bodyPr/>
        <a:lstStyle/>
        <a:p>
          <a:endParaRPr lang="el-GR"/>
        </a:p>
      </dgm:t>
    </dgm:pt>
    <dgm:pt modelId="{D5A866D8-19F3-4389-83CA-EAFD2D9BBAD5}" type="sibTrans" cxnId="{69552C64-24D4-406B-8017-DC3FCB2275FF}">
      <dgm:prSet custT="1"/>
      <dgm:spPr/>
      <dgm:t>
        <a:bodyPr/>
        <a:lstStyle/>
        <a:p>
          <a:pPr algn="l"/>
          <a:endParaRPr lang="el-GR" sz="1600"/>
        </a:p>
      </dgm:t>
    </dgm:pt>
    <dgm:pt modelId="{FEC3BFC3-6072-413B-BED6-59041639E79F}">
      <dgm:prSet custT="1"/>
      <dgm:spPr/>
      <dgm:t>
        <a:bodyPr/>
        <a:lstStyle/>
        <a:p>
          <a:pPr algn="just" rtl="0"/>
          <a:r>
            <a:rPr lang="el-GR" sz="1600" dirty="0"/>
            <a:t>Η </a:t>
          </a:r>
          <a:r>
            <a:rPr lang="el-GR" sz="1600" b="1" dirty="0"/>
            <a:t>χωροφυλακή</a:t>
          </a:r>
          <a:r>
            <a:rPr lang="el-GR" sz="1600" dirty="0"/>
            <a:t>, που υποστήριζε τον Πρίγκιπα, δεν ήταν σε θέση να ελέγχει τα πράγματα, </a:t>
          </a:r>
        </a:p>
        <a:p>
          <a:pPr algn="r" rtl="0"/>
          <a:r>
            <a:rPr lang="el-GR" sz="1600" dirty="0">
              <a:sym typeface="Wingdings 3"/>
            </a:rPr>
            <a:t></a:t>
          </a:r>
          <a:r>
            <a:rPr lang="en-US" sz="1600" dirty="0">
              <a:sym typeface="Wingdings 3"/>
            </a:rPr>
            <a:t> </a:t>
          </a:r>
          <a:r>
            <a:rPr lang="el-GR" sz="1600" dirty="0"/>
            <a:t>καθώς μάλιστα </a:t>
          </a:r>
          <a:r>
            <a:rPr lang="el-GR" sz="1600" b="1" dirty="0"/>
            <a:t>πολλοί χωροφύλακες αυτομόλησαν </a:t>
          </a:r>
          <a:r>
            <a:rPr lang="el-GR" sz="1600" dirty="0"/>
            <a:t>προς τους επαναστάτες.</a:t>
          </a:r>
        </a:p>
      </dgm:t>
    </dgm:pt>
    <dgm:pt modelId="{6BE733D1-016F-42A3-912D-E30CD2C69C27}" type="parTrans" cxnId="{78987F2A-F552-4BE9-8721-AA75030373C9}">
      <dgm:prSet/>
      <dgm:spPr/>
      <dgm:t>
        <a:bodyPr/>
        <a:lstStyle/>
        <a:p>
          <a:endParaRPr lang="el-GR"/>
        </a:p>
      </dgm:t>
    </dgm:pt>
    <dgm:pt modelId="{6DB51DE3-3D19-40D9-A1CE-0B406BCD11E1}" type="sibTrans" cxnId="{78987F2A-F552-4BE9-8721-AA75030373C9}">
      <dgm:prSet/>
      <dgm:spPr/>
      <dgm:t>
        <a:bodyPr/>
        <a:lstStyle/>
        <a:p>
          <a:endParaRPr lang="el-GR"/>
        </a:p>
      </dgm:t>
    </dgm:pt>
    <dgm:pt modelId="{F475F3B2-E94D-4986-A62C-B81975C60506}" type="pres">
      <dgm:prSet presAssocID="{FF7C13E8-5A57-4C80-B21E-1E9E5F9158E6}" presName="Name0" presStyleCnt="0">
        <dgm:presLayoutVars>
          <dgm:dir/>
          <dgm:resizeHandles val="exact"/>
        </dgm:presLayoutVars>
      </dgm:prSet>
      <dgm:spPr/>
    </dgm:pt>
    <dgm:pt modelId="{903917C3-39D1-4738-AC3B-819D0B1B00C3}" type="pres">
      <dgm:prSet presAssocID="{BD4D982E-5593-438C-85C8-CB5DA273E678}" presName="node" presStyleLbl="node1" presStyleIdx="0" presStyleCnt="7" custLinFactNeighborX="-173" custLinFactNeighborY="-18269">
        <dgm:presLayoutVars>
          <dgm:bulletEnabled val="1"/>
        </dgm:presLayoutVars>
      </dgm:prSet>
      <dgm:spPr/>
    </dgm:pt>
    <dgm:pt modelId="{9D47C803-981F-425E-B030-72FE480B5CC1}" type="pres">
      <dgm:prSet presAssocID="{000D41A7-49CB-4338-B420-6FB33C868F9C}" presName="sibTrans" presStyleLbl="sibTrans1D1" presStyleIdx="0" presStyleCnt="6"/>
      <dgm:spPr/>
    </dgm:pt>
    <dgm:pt modelId="{FD5257B0-E42B-4301-B99B-EB09210686D1}" type="pres">
      <dgm:prSet presAssocID="{000D41A7-49CB-4338-B420-6FB33C868F9C}" presName="connectorText" presStyleLbl="sibTrans1D1" presStyleIdx="0" presStyleCnt="6"/>
      <dgm:spPr/>
    </dgm:pt>
    <dgm:pt modelId="{30D549A1-8E9A-4BF0-878E-01E51B9A3256}" type="pres">
      <dgm:prSet presAssocID="{8CB4257A-C003-4AE8-B9A6-034335FE8DBC}" presName="node" presStyleLbl="node1" presStyleIdx="1" presStyleCnt="7" custScaleY="145659">
        <dgm:presLayoutVars>
          <dgm:bulletEnabled val="1"/>
        </dgm:presLayoutVars>
      </dgm:prSet>
      <dgm:spPr/>
    </dgm:pt>
    <dgm:pt modelId="{AD8FAC52-E5CE-4575-B05B-4FEC17201FF6}" type="pres">
      <dgm:prSet presAssocID="{3F3E7993-FFB5-462E-8CD0-F96560175B83}" presName="sibTrans" presStyleLbl="sibTrans1D1" presStyleIdx="1" presStyleCnt="6"/>
      <dgm:spPr/>
    </dgm:pt>
    <dgm:pt modelId="{0A03DA1F-7B40-40F5-8818-EFDD34AEC64B}" type="pres">
      <dgm:prSet presAssocID="{3F3E7993-FFB5-462E-8CD0-F96560175B83}" presName="connectorText" presStyleLbl="sibTrans1D1" presStyleIdx="1" presStyleCnt="6"/>
      <dgm:spPr/>
    </dgm:pt>
    <dgm:pt modelId="{72095A10-F119-4E57-8F22-7E94B5AE7D39}" type="pres">
      <dgm:prSet presAssocID="{FDB343E0-DB36-45BB-9A5E-672A8A325753}" presName="node" presStyleLbl="node1" presStyleIdx="2" presStyleCnt="7" custLinFactNeighborX="3410" custLinFactNeighborY="10752">
        <dgm:presLayoutVars>
          <dgm:bulletEnabled val="1"/>
        </dgm:presLayoutVars>
      </dgm:prSet>
      <dgm:spPr/>
    </dgm:pt>
    <dgm:pt modelId="{35756FA5-2F22-4F71-9498-7BE0D0CE5B53}" type="pres">
      <dgm:prSet presAssocID="{F685C0AF-A9BE-4048-AE23-B4710A9DFB10}" presName="sibTrans" presStyleLbl="sibTrans1D1" presStyleIdx="2" presStyleCnt="6"/>
      <dgm:spPr/>
    </dgm:pt>
    <dgm:pt modelId="{2E369E76-769F-48B7-8E40-A507B66E1E4C}" type="pres">
      <dgm:prSet presAssocID="{F685C0AF-A9BE-4048-AE23-B4710A9DFB10}" presName="connectorText" presStyleLbl="sibTrans1D1" presStyleIdx="2" presStyleCnt="6"/>
      <dgm:spPr/>
    </dgm:pt>
    <dgm:pt modelId="{E9C33628-3010-4406-8D8D-F75C5BB24FDB}" type="pres">
      <dgm:prSet presAssocID="{294E76F9-D930-40D9-923E-DDD06A900941}" presName="node" presStyleLbl="node1" presStyleIdx="3" presStyleCnt="7" custScaleY="82312">
        <dgm:presLayoutVars>
          <dgm:bulletEnabled val="1"/>
        </dgm:presLayoutVars>
      </dgm:prSet>
      <dgm:spPr/>
    </dgm:pt>
    <dgm:pt modelId="{2A7E1913-1A00-4C81-8353-B047B674B090}" type="pres">
      <dgm:prSet presAssocID="{1B2C7388-B0F7-4664-8DD4-77DCCE336790}" presName="sibTrans" presStyleLbl="sibTrans1D1" presStyleIdx="3" presStyleCnt="6"/>
      <dgm:spPr/>
    </dgm:pt>
    <dgm:pt modelId="{C1022385-B398-4D17-8D22-F5CD31E66A11}" type="pres">
      <dgm:prSet presAssocID="{1B2C7388-B0F7-4664-8DD4-77DCCE336790}" presName="connectorText" presStyleLbl="sibTrans1D1" presStyleIdx="3" presStyleCnt="6"/>
      <dgm:spPr/>
    </dgm:pt>
    <dgm:pt modelId="{5CAA9139-5ED7-40D3-8B9D-1F032ED71858}" type="pres">
      <dgm:prSet presAssocID="{CE778429-0096-4C70-9793-00A2F26855AB}" presName="node" presStyleLbl="node1" presStyleIdx="4" presStyleCnt="7" custScaleY="43447">
        <dgm:presLayoutVars>
          <dgm:bulletEnabled val="1"/>
        </dgm:presLayoutVars>
      </dgm:prSet>
      <dgm:spPr/>
    </dgm:pt>
    <dgm:pt modelId="{D29C2877-BB85-4CE7-9802-DDB879088E87}" type="pres">
      <dgm:prSet presAssocID="{60B92E8E-2282-4053-AFDC-CB9CE11F2E58}" presName="sibTrans" presStyleLbl="sibTrans1D1" presStyleIdx="4" presStyleCnt="6"/>
      <dgm:spPr/>
    </dgm:pt>
    <dgm:pt modelId="{C0E9D9FF-81DF-4CC1-A63C-2BEFCE8CD7FE}" type="pres">
      <dgm:prSet presAssocID="{60B92E8E-2282-4053-AFDC-CB9CE11F2E58}" presName="connectorText" presStyleLbl="sibTrans1D1" presStyleIdx="4" presStyleCnt="6"/>
      <dgm:spPr/>
    </dgm:pt>
    <dgm:pt modelId="{5BEDF6B9-BEDD-429E-B6FD-5477A57731D4}" type="pres">
      <dgm:prSet presAssocID="{744C1238-CA7A-47F4-948D-C7862FC3AEA6}" presName="node" presStyleLbl="node1" presStyleIdx="5" presStyleCnt="7" custScaleY="44170">
        <dgm:presLayoutVars>
          <dgm:bulletEnabled val="1"/>
        </dgm:presLayoutVars>
      </dgm:prSet>
      <dgm:spPr/>
    </dgm:pt>
    <dgm:pt modelId="{FE08754F-4C75-4148-9778-0D5F3C8A504C}" type="pres">
      <dgm:prSet presAssocID="{D5A866D8-19F3-4389-83CA-EAFD2D9BBAD5}" presName="sibTrans" presStyleLbl="sibTrans1D1" presStyleIdx="5" presStyleCnt="6"/>
      <dgm:spPr/>
    </dgm:pt>
    <dgm:pt modelId="{4BA749BF-DC4B-4752-993B-CDF4AC4722A1}" type="pres">
      <dgm:prSet presAssocID="{D5A866D8-19F3-4389-83CA-EAFD2D9BBAD5}" presName="connectorText" presStyleLbl="sibTrans1D1" presStyleIdx="5" presStyleCnt="6"/>
      <dgm:spPr/>
    </dgm:pt>
    <dgm:pt modelId="{0E7ED343-88C1-48DA-A77E-32D5D5C7F154}" type="pres">
      <dgm:prSet presAssocID="{FEC3BFC3-6072-413B-BED6-59041639E79F}" presName="node" presStyleLbl="node1" presStyleIdx="6" presStyleCnt="7" custScaleX="353713" custScaleY="44723" custLinFactNeighborX="-173" custLinFactNeighborY="10035">
        <dgm:presLayoutVars>
          <dgm:bulletEnabled val="1"/>
        </dgm:presLayoutVars>
      </dgm:prSet>
      <dgm:spPr/>
    </dgm:pt>
  </dgm:ptLst>
  <dgm:cxnLst>
    <dgm:cxn modelId="{0920ED02-7B48-4417-97CE-028BF7F9244A}" type="presOf" srcId="{FDB343E0-DB36-45BB-9A5E-672A8A325753}" destId="{72095A10-F119-4E57-8F22-7E94B5AE7D39}" srcOrd="0" destOrd="0" presId="urn:microsoft.com/office/officeart/2005/8/layout/bProcess3"/>
    <dgm:cxn modelId="{B4450705-A346-445F-83C6-0F1DB4D919FF}" type="presOf" srcId="{1B2C7388-B0F7-4664-8DD4-77DCCE336790}" destId="{2A7E1913-1A00-4C81-8353-B047B674B090}" srcOrd="0" destOrd="0" presId="urn:microsoft.com/office/officeart/2005/8/layout/bProcess3"/>
    <dgm:cxn modelId="{6EC2F60C-250D-4641-8978-4C3659D49969}" type="presOf" srcId="{744C1238-CA7A-47F4-948D-C7862FC3AEA6}" destId="{5BEDF6B9-BEDD-429E-B6FD-5477A57731D4}" srcOrd="0" destOrd="0" presId="urn:microsoft.com/office/officeart/2005/8/layout/bProcess3"/>
    <dgm:cxn modelId="{B0F4D022-9262-4B02-ADF1-66FF13A609C1}" type="presOf" srcId="{D5A866D8-19F3-4389-83CA-EAFD2D9BBAD5}" destId="{FE08754F-4C75-4148-9778-0D5F3C8A504C}" srcOrd="0" destOrd="0" presId="urn:microsoft.com/office/officeart/2005/8/layout/bProcess3"/>
    <dgm:cxn modelId="{78987F2A-F552-4BE9-8721-AA75030373C9}" srcId="{FF7C13E8-5A57-4C80-B21E-1E9E5F9158E6}" destId="{FEC3BFC3-6072-413B-BED6-59041639E79F}" srcOrd="6" destOrd="0" parTransId="{6BE733D1-016F-42A3-912D-E30CD2C69C27}" sibTransId="{6DB51DE3-3D19-40D9-A1CE-0B406BCD11E1}"/>
    <dgm:cxn modelId="{1C3D7360-724D-46EA-91C5-C96A7574C681}" srcId="{FF7C13E8-5A57-4C80-B21E-1E9E5F9158E6}" destId="{8CB4257A-C003-4AE8-B9A6-034335FE8DBC}" srcOrd="1" destOrd="0" parTransId="{55E4CE90-4878-43B8-B53F-A8F7E5540C78}" sibTransId="{3F3E7993-FFB5-462E-8CD0-F96560175B83}"/>
    <dgm:cxn modelId="{34189C60-01DB-4BC0-AACA-CCA3FA4AD89E}" srcId="{FF7C13E8-5A57-4C80-B21E-1E9E5F9158E6}" destId="{BD4D982E-5593-438C-85C8-CB5DA273E678}" srcOrd="0" destOrd="0" parTransId="{85913D36-4E19-4CA0-8276-0A5D9F8F27F0}" sibTransId="{000D41A7-49CB-4338-B420-6FB33C868F9C}"/>
    <dgm:cxn modelId="{69552C64-24D4-406B-8017-DC3FCB2275FF}" srcId="{FF7C13E8-5A57-4C80-B21E-1E9E5F9158E6}" destId="{744C1238-CA7A-47F4-948D-C7862FC3AEA6}" srcOrd="5" destOrd="0" parTransId="{3F27AAE8-A460-459A-842C-2383BA80AC53}" sibTransId="{D5A866D8-19F3-4389-83CA-EAFD2D9BBAD5}"/>
    <dgm:cxn modelId="{FF677945-E491-4EBC-8F84-FE856912B26E}" type="presOf" srcId="{000D41A7-49CB-4338-B420-6FB33C868F9C}" destId="{FD5257B0-E42B-4301-B99B-EB09210686D1}" srcOrd="1" destOrd="0" presId="urn:microsoft.com/office/officeart/2005/8/layout/bProcess3"/>
    <dgm:cxn modelId="{10CF7348-A88C-4DB5-A2F1-9E2F598786C1}" srcId="{FF7C13E8-5A57-4C80-B21E-1E9E5F9158E6}" destId="{FDB343E0-DB36-45BB-9A5E-672A8A325753}" srcOrd="2" destOrd="0" parTransId="{1C345BA1-16C4-4DF9-9206-7928F1E5C9ED}" sibTransId="{F685C0AF-A9BE-4048-AE23-B4710A9DFB10}"/>
    <dgm:cxn modelId="{51F94A4F-A615-4C50-A9CB-DD5CE3847CA5}" type="presOf" srcId="{60B92E8E-2282-4053-AFDC-CB9CE11F2E58}" destId="{C0E9D9FF-81DF-4CC1-A63C-2BEFCE8CD7FE}" srcOrd="1" destOrd="0" presId="urn:microsoft.com/office/officeart/2005/8/layout/bProcess3"/>
    <dgm:cxn modelId="{76C58184-70B9-4054-8C09-5B2BECBFF316}" type="presOf" srcId="{BD4D982E-5593-438C-85C8-CB5DA273E678}" destId="{903917C3-39D1-4738-AC3B-819D0B1B00C3}" srcOrd="0" destOrd="0" presId="urn:microsoft.com/office/officeart/2005/8/layout/bProcess3"/>
    <dgm:cxn modelId="{8F42BA84-1361-486D-B270-C2425D9124F6}" type="presOf" srcId="{3F3E7993-FFB5-462E-8CD0-F96560175B83}" destId="{AD8FAC52-E5CE-4575-B05B-4FEC17201FF6}" srcOrd="0" destOrd="0" presId="urn:microsoft.com/office/officeart/2005/8/layout/bProcess3"/>
    <dgm:cxn modelId="{4F47418C-84E6-4743-87F3-7C8F75F3AEAB}" type="presOf" srcId="{8CB4257A-C003-4AE8-B9A6-034335FE8DBC}" destId="{30D549A1-8E9A-4BF0-878E-01E51B9A3256}" srcOrd="0" destOrd="0" presId="urn:microsoft.com/office/officeart/2005/8/layout/bProcess3"/>
    <dgm:cxn modelId="{A1063B98-0D49-4FA3-819A-0645D7C48CF5}" type="presOf" srcId="{CE778429-0096-4C70-9793-00A2F26855AB}" destId="{5CAA9139-5ED7-40D3-8B9D-1F032ED71858}" srcOrd="0" destOrd="0" presId="urn:microsoft.com/office/officeart/2005/8/layout/bProcess3"/>
    <dgm:cxn modelId="{677C259A-87A9-4796-BCF5-2D07464C0C4C}" type="presOf" srcId="{FF7C13E8-5A57-4C80-B21E-1E9E5F9158E6}" destId="{F475F3B2-E94D-4986-A62C-B81975C60506}" srcOrd="0" destOrd="0" presId="urn:microsoft.com/office/officeart/2005/8/layout/bProcess3"/>
    <dgm:cxn modelId="{8354C6A2-0818-4D4E-98A0-31E8DA419CD9}" type="presOf" srcId="{D5A866D8-19F3-4389-83CA-EAFD2D9BBAD5}" destId="{4BA749BF-DC4B-4752-993B-CDF4AC4722A1}" srcOrd="1" destOrd="0" presId="urn:microsoft.com/office/officeart/2005/8/layout/bProcess3"/>
    <dgm:cxn modelId="{6465E6A7-26B4-46E2-88BE-B1B411123BEF}" srcId="{FF7C13E8-5A57-4C80-B21E-1E9E5F9158E6}" destId="{294E76F9-D930-40D9-923E-DDD06A900941}" srcOrd="3" destOrd="0" parTransId="{7E6D8DF0-0AA5-4C5C-83A0-E626C042FBD5}" sibTransId="{1B2C7388-B0F7-4664-8DD4-77DCCE336790}"/>
    <dgm:cxn modelId="{E2C904BF-1F35-4062-8589-925C36208DF7}" type="presOf" srcId="{000D41A7-49CB-4338-B420-6FB33C868F9C}" destId="{9D47C803-981F-425E-B030-72FE480B5CC1}" srcOrd="0" destOrd="0" presId="urn:microsoft.com/office/officeart/2005/8/layout/bProcess3"/>
    <dgm:cxn modelId="{B1996DBF-34C1-418D-A19E-4D5AE057F221}" type="presOf" srcId="{60B92E8E-2282-4053-AFDC-CB9CE11F2E58}" destId="{D29C2877-BB85-4CE7-9802-DDB879088E87}" srcOrd="0" destOrd="0" presId="urn:microsoft.com/office/officeart/2005/8/layout/bProcess3"/>
    <dgm:cxn modelId="{A62E7FC0-59D3-4E52-8005-AEA2936CFB5D}" srcId="{FF7C13E8-5A57-4C80-B21E-1E9E5F9158E6}" destId="{CE778429-0096-4C70-9793-00A2F26855AB}" srcOrd="4" destOrd="0" parTransId="{55BB139E-D48B-49B4-8303-0289AECB6F8C}" sibTransId="{60B92E8E-2282-4053-AFDC-CB9CE11F2E58}"/>
    <dgm:cxn modelId="{9BD43EC9-3DAB-4CFD-8CAB-4212F069894F}" type="presOf" srcId="{FEC3BFC3-6072-413B-BED6-59041639E79F}" destId="{0E7ED343-88C1-48DA-A77E-32D5D5C7F154}" srcOrd="0" destOrd="0" presId="urn:microsoft.com/office/officeart/2005/8/layout/bProcess3"/>
    <dgm:cxn modelId="{0F8EF3D8-3AA7-4B7D-B7E1-8F39B66FEB64}" type="presOf" srcId="{F685C0AF-A9BE-4048-AE23-B4710A9DFB10}" destId="{35756FA5-2F22-4F71-9498-7BE0D0CE5B53}" srcOrd="0" destOrd="0" presId="urn:microsoft.com/office/officeart/2005/8/layout/bProcess3"/>
    <dgm:cxn modelId="{867854DD-E967-40CE-93D5-BF61546509DF}" type="presOf" srcId="{F685C0AF-A9BE-4048-AE23-B4710A9DFB10}" destId="{2E369E76-769F-48B7-8E40-A507B66E1E4C}" srcOrd="1" destOrd="0" presId="urn:microsoft.com/office/officeart/2005/8/layout/bProcess3"/>
    <dgm:cxn modelId="{273629E3-2259-44CE-AE16-6F486160979F}" type="presOf" srcId="{1B2C7388-B0F7-4664-8DD4-77DCCE336790}" destId="{C1022385-B398-4D17-8D22-F5CD31E66A11}" srcOrd="1" destOrd="0" presId="urn:microsoft.com/office/officeart/2005/8/layout/bProcess3"/>
    <dgm:cxn modelId="{C64F91EF-6DC7-4DA0-ABE3-CE8554F8E16D}" type="presOf" srcId="{294E76F9-D930-40D9-923E-DDD06A900941}" destId="{E9C33628-3010-4406-8D8D-F75C5BB24FDB}" srcOrd="0" destOrd="0" presId="urn:microsoft.com/office/officeart/2005/8/layout/bProcess3"/>
    <dgm:cxn modelId="{FD55EEFF-02DC-46A8-9CD1-87B4FDD49F76}" type="presOf" srcId="{3F3E7993-FFB5-462E-8CD0-F96560175B83}" destId="{0A03DA1F-7B40-40F5-8818-EFDD34AEC64B}" srcOrd="1" destOrd="0" presId="urn:microsoft.com/office/officeart/2005/8/layout/bProcess3"/>
    <dgm:cxn modelId="{83350B07-386D-4302-BA46-B8C7F26C21DF}" type="presParOf" srcId="{F475F3B2-E94D-4986-A62C-B81975C60506}" destId="{903917C3-39D1-4738-AC3B-819D0B1B00C3}" srcOrd="0" destOrd="0" presId="urn:microsoft.com/office/officeart/2005/8/layout/bProcess3"/>
    <dgm:cxn modelId="{C988F9A7-2A13-4DED-8410-E1AF60E928F1}" type="presParOf" srcId="{F475F3B2-E94D-4986-A62C-B81975C60506}" destId="{9D47C803-981F-425E-B030-72FE480B5CC1}" srcOrd="1" destOrd="0" presId="urn:microsoft.com/office/officeart/2005/8/layout/bProcess3"/>
    <dgm:cxn modelId="{3F05E922-6812-40D5-9984-C9BE6FDEDE90}" type="presParOf" srcId="{9D47C803-981F-425E-B030-72FE480B5CC1}" destId="{FD5257B0-E42B-4301-B99B-EB09210686D1}" srcOrd="0" destOrd="0" presId="urn:microsoft.com/office/officeart/2005/8/layout/bProcess3"/>
    <dgm:cxn modelId="{5A46331D-BC43-4ECC-B575-98115620BD6D}" type="presParOf" srcId="{F475F3B2-E94D-4986-A62C-B81975C60506}" destId="{30D549A1-8E9A-4BF0-878E-01E51B9A3256}" srcOrd="2" destOrd="0" presId="urn:microsoft.com/office/officeart/2005/8/layout/bProcess3"/>
    <dgm:cxn modelId="{AD5633C8-4694-490A-A43E-27FCE1ACFAC6}" type="presParOf" srcId="{F475F3B2-E94D-4986-A62C-B81975C60506}" destId="{AD8FAC52-E5CE-4575-B05B-4FEC17201FF6}" srcOrd="3" destOrd="0" presId="urn:microsoft.com/office/officeart/2005/8/layout/bProcess3"/>
    <dgm:cxn modelId="{2F492B8C-AF9F-4ABE-9238-729644041A5D}" type="presParOf" srcId="{AD8FAC52-E5CE-4575-B05B-4FEC17201FF6}" destId="{0A03DA1F-7B40-40F5-8818-EFDD34AEC64B}" srcOrd="0" destOrd="0" presId="urn:microsoft.com/office/officeart/2005/8/layout/bProcess3"/>
    <dgm:cxn modelId="{C0685817-6FC3-4280-ADE0-559411AD8188}" type="presParOf" srcId="{F475F3B2-E94D-4986-A62C-B81975C60506}" destId="{72095A10-F119-4E57-8F22-7E94B5AE7D39}" srcOrd="4" destOrd="0" presId="urn:microsoft.com/office/officeart/2005/8/layout/bProcess3"/>
    <dgm:cxn modelId="{D7489048-5FBB-48D5-BF58-0796314BCD2F}" type="presParOf" srcId="{F475F3B2-E94D-4986-A62C-B81975C60506}" destId="{35756FA5-2F22-4F71-9498-7BE0D0CE5B53}" srcOrd="5" destOrd="0" presId="urn:microsoft.com/office/officeart/2005/8/layout/bProcess3"/>
    <dgm:cxn modelId="{B547F088-BB55-46AD-918C-BE0C186CD1AC}" type="presParOf" srcId="{35756FA5-2F22-4F71-9498-7BE0D0CE5B53}" destId="{2E369E76-769F-48B7-8E40-A507B66E1E4C}" srcOrd="0" destOrd="0" presId="urn:microsoft.com/office/officeart/2005/8/layout/bProcess3"/>
    <dgm:cxn modelId="{DE9237A8-8077-4904-B637-DA37D74D37F4}" type="presParOf" srcId="{F475F3B2-E94D-4986-A62C-B81975C60506}" destId="{E9C33628-3010-4406-8D8D-F75C5BB24FDB}" srcOrd="6" destOrd="0" presId="urn:microsoft.com/office/officeart/2005/8/layout/bProcess3"/>
    <dgm:cxn modelId="{F944369F-4174-4F28-BC79-069782E61BC8}" type="presParOf" srcId="{F475F3B2-E94D-4986-A62C-B81975C60506}" destId="{2A7E1913-1A00-4C81-8353-B047B674B090}" srcOrd="7" destOrd="0" presId="urn:microsoft.com/office/officeart/2005/8/layout/bProcess3"/>
    <dgm:cxn modelId="{C85257A9-E291-4F7B-AE38-F57BD93DCAE4}" type="presParOf" srcId="{2A7E1913-1A00-4C81-8353-B047B674B090}" destId="{C1022385-B398-4D17-8D22-F5CD31E66A11}" srcOrd="0" destOrd="0" presId="urn:microsoft.com/office/officeart/2005/8/layout/bProcess3"/>
    <dgm:cxn modelId="{570D7D30-A4BF-4C01-AA62-DD226697115E}" type="presParOf" srcId="{F475F3B2-E94D-4986-A62C-B81975C60506}" destId="{5CAA9139-5ED7-40D3-8B9D-1F032ED71858}" srcOrd="8" destOrd="0" presId="urn:microsoft.com/office/officeart/2005/8/layout/bProcess3"/>
    <dgm:cxn modelId="{E86D79EB-7733-4944-A624-909B8E6E263A}" type="presParOf" srcId="{F475F3B2-E94D-4986-A62C-B81975C60506}" destId="{D29C2877-BB85-4CE7-9802-DDB879088E87}" srcOrd="9" destOrd="0" presId="urn:microsoft.com/office/officeart/2005/8/layout/bProcess3"/>
    <dgm:cxn modelId="{0E8267BC-234C-46AC-9D4E-59A4969979FF}" type="presParOf" srcId="{D29C2877-BB85-4CE7-9802-DDB879088E87}" destId="{C0E9D9FF-81DF-4CC1-A63C-2BEFCE8CD7FE}" srcOrd="0" destOrd="0" presId="urn:microsoft.com/office/officeart/2005/8/layout/bProcess3"/>
    <dgm:cxn modelId="{8BCFFFF7-12E2-4EA0-B4E3-5FF6C798C12B}" type="presParOf" srcId="{F475F3B2-E94D-4986-A62C-B81975C60506}" destId="{5BEDF6B9-BEDD-429E-B6FD-5477A57731D4}" srcOrd="10" destOrd="0" presId="urn:microsoft.com/office/officeart/2005/8/layout/bProcess3"/>
    <dgm:cxn modelId="{7B8052E8-91DD-4CCB-8B26-028C507F59E0}" type="presParOf" srcId="{F475F3B2-E94D-4986-A62C-B81975C60506}" destId="{FE08754F-4C75-4148-9778-0D5F3C8A504C}" srcOrd="11" destOrd="0" presId="urn:microsoft.com/office/officeart/2005/8/layout/bProcess3"/>
    <dgm:cxn modelId="{A09BDCBB-C134-40AF-B8FF-D1489FEC3E73}" type="presParOf" srcId="{FE08754F-4C75-4148-9778-0D5F3C8A504C}" destId="{4BA749BF-DC4B-4752-993B-CDF4AC4722A1}" srcOrd="0" destOrd="0" presId="urn:microsoft.com/office/officeart/2005/8/layout/bProcess3"/>
    <dgm:cxn modelId="{3F6DC04E-9E1A-484F-A88F-E0B535FECD83}" type="presParOf" srcId="{F475F3B2-E94D-4986-A62C-B81975C60506}" destId="{0E7ED343-88C1-48DA-A77E-32D5D5C7F154}" srcOrd="12" destOrd="0" presId="urn:microsoft.com/office/officeart/2005/8/layout/bProcess3"/>
  </dgm:cxnLst>
  <dgm:bg>
    <a:solidFill>
      <a:schemeClr val="accent3">
        <a:lumMod val="20000"/>
        <a:lumOff val="80000"/>
      </a:schemeClr>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7ABEB-C04B-4149-BE79-6A0E6A614224}">
      <dsp:nvSpPr>
        <dsp:cNvPr id="0" name=""/>
        <dsp:cNvSpPr/>
      </dsp:nvSpPr>
      <dsp:spPr>
        <a:xfrm>
          <a:off x="0" y="8183"/>
          <a:ext cx="8643998" cy="119808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l-GR" sz="4400" i="0" kern="1200" dirty="0">
              <a:latin typeface="+mj-lt"/>
            </a:rPr>
            <a:t>α</a:t>
          </a:r>
          <a:r>
            <a:rPr lang="el-GR" sz="4400" b="1" i="0" kern="1200" dirty="0">
              <a:latin typeface="+mj-lt"/>
            </a:rPr>
            <a:t>. Τα αίτια και οι αφορμές</a:t>
          </a:r>
        </a:p>
      </dsp:txBody>
      <dsp:txXfrm>
        <a:off x="0" y="8183"/>
        <a:ext cx="8643998" cy="11980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7ABEB-C04B-4149-BE79-6A0E6A614224}">
      <dsp:nvSpPr>
        <dsp:cNvPr id="0" name=""/>
        <dsp:cNvSpPr/>
      </dsp:nvSpPr>
      <dsp:spPr>
        <a:xfrm>
          <a:off x="0" y="440109"/>
          <a:ext cx="8643998" cy="197730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b="1" i="0" kern="1200" dirty="0">
              <a:latin typeface="+mj-lt"/>
            </a:rPr>
            <a:t>δ. Το τέλος της επανάστασης του Θερίσου και ο θρίαμβος της πολιτικής του Ελευθερίου Βενιζέλου </a:t>
          </a:r>
        </a:p>
      </dsp:txBody>
      <dsp:txXfrm>
        <a:off x="96524" y="536633"/>
        <a:ext cx="8450950" cy="17842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5E669-B281-455C-A5FE-E801B56A3612}">
      <dsp:nvSpPr>
        <dsp:cNvPr id="0" name=""/>
        <dsp:cNvSpPr/>
      </dsp:nvSpPr>
      <dsp:spPr>
        <a:xfrm>
          <a:off x="1616008" y="2424909"/>
          <a:ext cx="603301" cy="1149583"/>
        </a:xfrm>
        <a:custGeom>
          <a:avLst/>
          <a:gdLst/>
          <a:ahLst/>
          <a:cxnLst/>
          <a:rect l="0" t="0" r="0" b="0"/>
          <a:pathLst>
            <a:path>
              <a:moveTo>
                <a:pt x="0" y="0"/>
              </a:moveTo>
              <a:lnTo>
                <a:pt x="301650" y="0"/>
              </a:lnTo>
              <a:lnTo>
                <a:pt x="301650" y="1149583"/>
              </a:lnTo>
              <a:lnTo>
                <a:pt x="603301" y="1149583"/>
              </a:lnTo>
            </a:path>
          </a:pathLst>
        </a:custGeom>
        <a:noFill/>
        <a:ln w="25400" cap="flat" cmpd="sng" algn="ctr">
          <a:solidFill>
            <a:schemeClr val="accent2">
              <a:lumMod val="20000"/>
              <a:lumOff val="8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solidFill>
              <a:schemeClr val="tx1"/>
            </a:solidFill>
          </a:endParaRPr>
        </a:p>
      </dsp:txBody>
      <dsp:txXfrm>
        <a:off x="1885202" y="2967243"/>
        <a:ext cx="64913" cy="64913"/>
      </dsp:txXfrm>
    </dsp:sp>
    <dsp:sp modelId="{5C738E08-0C7E-42F3-B3E9-405721153D7A}">
      <dsp:nvSpPr>
        <dsp:cNvPr id="0" name=""/>
        <dsp:cNvSpPr/>
      </dsp:nvSpPr>
      <dsp:spPr>
        <a:xfrm>
          <a:off x="1616008" y="2379189"/>
          <a:ext cx="603301" cy="91440"/>
        </a:xfrm>
        <a:custGeom>
          <a:avLst/>
          <a:gdLst/>
          <a:ahLst/>
          <a:cxnLst/>
          <a:rect l="0" t="0" r="0" b="0"/>
          <a:pathLst>
            <a:path>
              <a:moveTo>
                <a:pt x="0" y="45720"/>
              </a:moveTo>
              <a:lnTo>
                <a:pt x="603301" y="45720"/>
              </a:lnTo>
            </a:path>
          </a:pathLst>
        </a:custGeom>
        <a:noFill/>
        <a:ln w="25400" cap="flat" cmpd="sng" algn="ctr">
          <a:solidFill>
            <a:schemeClr val="accent2">
              <a:lumMod val="20000"/>
              <a:lumOff val="8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solidFill>
              <a:schemeClr val="tx1"/>
            </a:solidFill>
          </a:endParaRPr>
        </a:p>
      </dsp:txBody>
      <dsp:txXfrm>
        <a:off x="1902576" y="2409826"/>
        <a:ext cx="30165" cy="30165"/>
      </dsp:txXfrm>
    </dsp:sp>
    <dsp:sp modelId="{A31FDE89-CA70-4564-AA0D-366E1E61976B}">
      <dsp:nvSpPr>
        <dsp:cNvPr id="0" name=""/>
        <dsp:cNvSpPr/>
      </dsp:nvSpPr>
      <dsp:spPr>
        <a:xfrm>
          <a:off x="1616008" y="1275325"/>
          <a:ext cx="603301" cy="1149583"/>
        </a:xfrm>
        <a:custGeom>
          <a:avLst/>
          <a:gdLst/>
          <a:ahLst/>
          <a:cxnLst/>
          <a:rect l="0" t="0" r="0" b="0"/>
          <a:pathLst>
            <a:path>
              <a:moveTo>
                <a:pt x="0" y="1149583"/>
              </a:moveTo>
              <a:lnTo>
                <a:pt x="301650" y="1149583"/>
              </a:lnTo>
              <a:lnTo>
                <a:pt x="301650" y="0"/>
              </a:lnTo>
              <a:lnTo>
                <a:pt x="603301" y="0"/>
              </a:lnTo>
            </a:path>
          </a:pathLst>
        </a:custGeom>
        <a:noFill/>
        <a:ln w="25400" cap="flat" cmpd="sng" algn="ctr">
          <a:solidFill>
            <a:schemeClr val="accent2">
              <a:lumMod val="20000"/>
              <a:lumOff val="8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solidFill>
              <a:schemeClr val="tx1"/>
            </a:solidFill>
          </a:endParaRPr>
        </a:p>
      </dsp:txBody>
      <dsp:txXfrm>
        <a:off x="1885202" y="1817660"/>
        <a:ext cx="64913" cy="64913"/>
      </dsp:txXfrm>
    </dsp:sp>
    <dsp:sp modelId="{619B9592-E94F-40D3-AC36-3740EC32E282}">
      <dsp:nvSpPr>
        <dsp:cNvPr id="0" name=""/>
        <dsp:cNvSpPr/>
      </dsp:nvSpPr>
      <dsp:spPr>
        <a:xfrm rot="16200000">
          <a:off x="-1263999" y="1965075"/>
          <a:ext cx="4840350" cy="919666"/>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marL="0" lvl="0" indent="0" algn="ctr" defTabSz="2355850">
            <a:lnSpc>
              <a:spcPct val="90000"/>
            </a:lnSpc>
            <a:spcBef>
              <a:spcPct val="0"/>
            </a:spcBef>
            <a:spcAft>
              <a:spcPct val="35000"/>
            </a:spcAft>
            <a:buNone/>
          </a:pPr>
          <a:r>
            <a:rPr lang="el-GR" sz="5300" kern="1200" dirty="0">
              <a:solidFill>
                <a:schemeClr val="tx1"/>
              </a:solidFill>
            </a:rPr>
            <a:t>Συμφωνία</a:t>
          </a:r>
        </a:p>
      </dsp:txBody>
      <dsp:txXfrm>
        <a:off x="-1263999" y="1965075"/>
        <a:ext cx="4840350" cy="919666"/>
      </dsp:txXfrm>
    </dsp:sp>
    <dsp:sp modelId="{85C6DD8F-E3F3-4130-99BF-4EAA848E2E46}">
      <dsp:nvSpPr>
        <dsp:cNvPr id="0" name=""/>
        <dsp:cNvSpPr/>
      </dsp:nvSpPr>
      <dsp:spPr>
        <a:xfrm>
          <a:off x="2219310" y="815492"/>
          <a:ext cx="5728345" cy="919666"/>
        </a:xfrm>
        <a:prstGeom prst="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chemeClr val="tx1"/>
              </a:solidFill>
            </a:rPr>
            <a:t> Εξασφαλίστηκε </a:t>
          </a:r>
          <a:r>
            <a:rPr lang="el-GR" sz="2000" b="1" kern="1200" dirty="0">
              <a:solidFill>
                <a:schemeClr val="tx1"/>
              </a:solidFill>
            </a:rPr>
            <a:t>γενική αμνηστία </a:t>
          </a:r>
        </a:p>
      </dsp:txBody>
      <dsp:txXfrm>
        <a:off x="2219310" y="815492"/>
        <a:ext cx="5728345" cy="919666"/>
      </dsp:txXfrm>
    </dsp:sp>
    <dsp:sp modelId="{D85DA9C6-8C22-4E92-B474-EF61915A2D97}">
      <dsp:nvSpPr>
        <dsp:cNvPr id="0" name=""/>
        <dsp:cNvSpPr/>
      </dsp:nvSpPr>
      <dsp:spPr>
        <a:xfrm>
          <a:off x="2219310" y="1965075"/>
          <a:ext cx="5728345" cy="919666"/>
        </a:xfrm>
        <a:prstGeom prst="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chemeClr val="tx1"/>
              </a:solidFill>
            </a:rPr>
            <a:t>και οι Μ. Δυνάμεις δεσμεύτηκαν να επεξεργαστούν ένα </a:t>
          </a:r>
          <a:r>
            <a:rPr lang="el-GR" sz="2000" b="1" kern="1200" dirty="0">
              <a:solidFill>
                <a:schemeClr val="tx1"/>
              </a:solidFill>
            </a:rPr>
            <a:t>χάρτη νέων παραχωρήσεων </a:t>
          </a:r>
          <a:r>
            <a:rPr lang="el-GR" sz="2000" kern="1200" dirty="0">
              <a:solidFill>
                <a:schemeClr val="tx1"/>
              </a:solidFill>
            </a:rPr>
            <a:t>στον κρητικό λαό, </a:t>
          </a:r>
        </a:p>
      </dsp:txBody>
      <dsp:txXfrm>
        <a:off x="2219310" y="1965075"/>
        <a:ext cx="5728345" cy="919666"/>
      </dsp:txXfrm>
    </dsp:sp>
    <dsp:sp modelId="{89A7A1AA-6377-4D83-BA7D-2F0BF1F21BFC}">
      <dsp:nvSpPr>
        <dsp:cNvPr id="0" name=""/>
        <dsp:cNvSpPr/>
      </dsp:nvSpPr>
      <dsp:spPr>
        <a:xfrm>
          <a:off x="2219310" y="3114658"/>
          <a:ext cx="5728345" cy="919666"/>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tx1"/>
              </a:solidFill>
            </a:rPr>
            <a:t>αρνούμενες</a:t>
          </a:r>
          <a:r>
            <a:rPr lang="el-GR" sz="2000" kern="1200" dirty="0">
              <a:solidFill>
                <a:schemeClr val="tx1"/>
              </a:solidFill>
            </a:rPr>
            <a:t> πάντως </a:t>
          </a:r>
          <a:r>
            <a:rPr lang="el-GR" sz="2000" b="1" kern="1200" dirty="0">
              <a:solidFill>
                <a:schemeClr val="tx1"/>
              </a:solidFill>
            </a:rPr>
            <a:t>να επιτρέψουν την ένωση </a:t>
          </a:r>
          <a:r>
            <a:rPr lang="el-GR" sz="2000" kern="1200" dirty="0">
              <a:solidFill>
                <a:schemeClr val="tx1"/>
              </a:solidFill>
            </a:rPr>
            <a:t>της Κρήτης με την Ελλάδα. </a:t>
          </a:r>
        </a:p>
      </dsp:txBody>
      <dsp:txXfrm>
        <a:off x="2219310" y="3114658"/>
        <a:ext cx="5728345" cy="9196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15F61-D063-4635-9505-3B7ADCB2E0B6}">
      <dsp:nvSpPr>
        <dsp:cNvPr id="0" name=""/>
        <dsp:cNvSpPr/>
      </dsp:nvSpPr>
      <dsp:spPr>
        <a:xfrm>
          <a:off x="7094" y="471212"/>
          <a:ext cx="2120606" cy="4558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Αμέσως έπειτα συγκροτήθηκε η Β' Συντακτική Συνέλευση, </a:t>
          </a:r>
        </a:p>
        <a:p>
          <a:pPr marL="0" lvl="0" indent="0" algn="ctr" defTabSz="800100">
            <a:lnSpc>
              <a:spcPct val="90000"/>
            </a:lnSpc>
            <a:spcBef>
              <a:spcPct val="0"/>
            </a:spcBef>
            <a:spcAft>
              <a:spcPct val="35000"/>
            </a:spcAft>
            <a:buNone/>
          </a:pPr>
          <a:r>
            <a:rPr lang="el-GR" sz="1800" kern="1200" dirty="0">
              <a:sym typeface="Wingdings"/>
            </a:rPr>
            <a:t> </a:t>
          </a:r>
          <a:r>
            <a:rPr lang="el-GR" sz="1800" kern="1200" dirty="0"/>
            <a:t>για την εκπόνηση νέου συντάγματος,</a:t>
          </a:r>
        </a:p>
        <a:p>
          <a:pPr marL="0" lvl="0" indent="0" algn="ctr" defTabSz="800100">
            <a:lnSpc>
              <a:spcPct val="90000"/>
            </a:lnSpc>
            <a:spcBef>
              <a:spcPct val="0"/>
            </a:spcBef>
            <a:spcAft>
              <a:spcPct val="35000"/>
            </a:spcAft>
            <a:buNone/>
          </a:pPr>
          <a:r>
            <a:rPr lang="el-GR" sz="1800" kern="1200" dirty="0">
              <a:sym typeface="Wingdings"/>
            </a:rPr>
            <a:t></a:t>
          </a:r>
          <a:r>
            <a:rPr lang="el-GR" sz="1800" kern="1200" dirty="0"/>
            <a:t> και η πρώτη πράξη της ήταν η έκδοση ενωτικού ψηφίσματος, μέσα σε ατμόσφαιρα συμφιλίωσης και εθνικής έξαρσης. </a:t>
          </a:r>
        </a:p>
      </dsp:txBody>
      <dsp:txXfrm>
        <a:off x="69204" y="533322"/>
        <a:ext cx="1996386" cy="4434080"/>
      </dsp:txXfrm>
    </dsp:sp>
    <dsp:sp modelId="{0E9E96C1-C99C-4443-999C-85FA8546F6B2}">
      <dsp:nvSpPr>
        <dsp:cNvPr id="0" name=""/>
        <dsp:cNvSpPr/>
      </dsp:nvSpPr>
      <dsp:spPr>
        <a:xfrm>
          <a:off x="2339761" y="2487407"/>
          <a:ext cx="449568" cy="52591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l-GR" sz="1800" kern="1200"/>
        </a:p>
      </dsp:txBody>
      <dsp:txXfrm>
        <a:off x="2339761" y="2592589"/>
        <a:ext cx="314698" cy="315546"/>
      </dsp:txXfrm>
    </dsp:sp>
    <dsp:sp modelId="{CA18B6D4-39B8-4071-B72C-83765635DFEA}">
      <dsp:nvSpPr>
        <dsp:cNvPr id="0" name=""/>
        <dsp:cNvSpPr/>
      </dsp:nvSpPr>
      <dsp:spPr>
        <a:xfrm>
          <a:off x="2975943" y="471212"/>
          <a:ext cx="2120606" cy="4558300"/>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Με νέα απόφασή τους οι Δυνάμεις παραχωρούσαν </a:t>
          </a:r>
        </a:p>
        <a:p>
          <a:pPr marL="0" lvl="0" indent="0" algn="ctr" defTabSz="800100">
            <a:lnSpc>
              <a:spcPct val="90000"/>
            </a:lnSpc>
            <a:spcBef>
              <a:spcPct val="0"/>
            </a:spcBef>
            <a:spcAft>
              <a:spcPct val="35000"/>
            </a:spcAft>
            <a:buNone/>
          </a:pPr>
          <a:r>
            <a:rPr lang="el-GR" sz="1800" kern="1200" dirty="0">
              <a:sym typeface="Wingdings"/>
            </a:rPr>
            <a:t> </a:t>
          </a:r>
          <a:r>
            <a:rPr lang="el-GR" sz="1800" kern="1200" dirty="0"/>
            <a:t>στο βασιλιά των Ελλήνων Γεώργιο Α' το δικαίωμα να διορίζει εκείνος τον Ύπατο Αρμοστή της Κρήτης (14 Αυγούστου 1906). </a:t>
          </a:r>
        </a:p>
      </dsp:txBody>
      <dsp:txXfrm>
        <a:off x="3038053" y="533322"/>
        <a:ext cx="1996386" cy="4434080"/>
      </dsp:txXfrm>
    </dsp:sp>
    <dsp:sp modelId="{9B2602C1-BBBD-4ACA-ACD2-6994544491A3}">
      <dsp:nvSpPr>
        <dsp:cNvPr id="0" name=""/>
        <dsp:cNvSpPr/>
      </dsp:nvSpPr>
      <dsp:spPr>
        <a:xfrm>
          <a:off x="5308610" y="2487407"/>
          <a:ext cx="449568" cy="525910"/>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l-GR" sz="1800" kern="1200"/>
        </a:p>
      </dsp:txBody>
      <dsp:txXfrm>
        <a:off x="5308610" y="2592589"/>
        <a:ext cx="314698" cy="315546"/>
      </dsp:txXfrm>
    </dsp:sp>
    <dsp:sp modelId="{B4A0C2EC-FE48-4CAF-B182-F3AB315CEC66}">
      <dsp:nvSpPr>
        <dsp:cNvPr id="0" name=""/>
        <dsp:cNvSpPr/>
      </dsp:nvSpPr>
      <dsp:spPr>
        <a:xfrm>
          <a:off x="5944792" y="471212"/>
          <a:ext cx="2120606" cy="4558300"/>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Το νησί είχε ουσιαστικά καταστεί μια </a:t>
          </a:r>
          <a:r>
            <a:rPr lang="el-GR" sz="2800" b="1" u="sng" kern="1200" dirty="0"/>
            <a:t>ιδιότυπη ελληνική επαρχία</a:t>
          </a:r>
          <a:r>
            <a:rPr lang="el-GR" sz="2800" kern="1200" dirty="0"/>
            <a:t>.</a:t>
          </a:r>
        </a:p>
      </dsp:txBody>
      <dsp:txXfrm>
        <a:off x="6006902" y="533322"/>
        <a:ext cx="1996386" cy="44340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6AEAA-6989-4783-A70F-9F5DD19CB54E}">
      <dsp:nvSpPr>
        <dsp:cNvPr id="0" name=""/>
        <dsp:cNvSpPr/>
      </dsp:nvSpPr>
      <dsp:spPr>
        <a:xfrm rot="10800000">
          <a:off x="71431" y="2473"/>
          <a:ext cx="8572573" cy="1448430"/>
        </a:xfrm>
        <a:prstGeom prst="homePlate">
          <a:avLst/>
        </a:prstGeom>
        <a:solidFill>
          <a:schemeClr val="accent2">
            <a:lumMod val="20000"/>
            <a:lumOff val="8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718" tIns="60960" rIns="113792" bIns="60960" numCol="1" spcCol="1270" anchor="ctr" anchorCtr="0">
          <a:noAutofit/>
        </a:bodyPr>
        <a:lstStyle/>
        <a:p>
          <a:pPr marL="0" lvl="0" indent="0" algn="ctr" defTabSz="711200" rtl="0">
            <a:lnSpc>
              <a:spcPct val="90000"/>
            </a:lnSpc>
            <a:spcBef>
              <a:spcPct val="0"/>
            </a:spcBef>
            <a:spcAft>
              <a:spcPct val="35000"/>
            </a:spcAft>
            <a:buNone/>
          </a:pPr>
          <a:r>
            <a:rPr lang="el-GR" sz="1600" kern="1200" dirty="0"/>
            <a:t>ο Πρίγκιπας Γεώργιος δεν μπορούσε πια να παραμένει στην Αρμοστεία της Κρήτης. </a:t>
          </a:r>
        </a:p>
        <a:p>
          <a:pPr marL="0" lvl="0" indent="0" algn="ctr" defTabSz="711200" rtl="0">
            <a:lnSpc>
              <a:spcPct val="90000"/>
            </a:lnSpc>
            <a:spcBef>
              <a:spcPct val="0"/>
            </a:spcBef>
            <a:spcAft>
              <a:spcPct val="35000"/>
            </a:spcAft>
            <a:buNone/>
          </a:pPr>
          <a:r>
            <a:rPr lang="el-GR" sz="1600" kern="1200" dirty="0">
              <a:sym typeface="Wingdings 3"/>
            </a:rPr>
            <a:t> </a:t>
          </a:r>
          <a:r>
            <a:rPr lang="el-GR" sz="1600" kern="1200" dirty="0"/>
            <a:t>Παρά τις επίμονες παρακλήσεις των </a:t>
          </a:r>
          <a:r>
            <a:rPr lang="el-GR" sz="1600" kern="1200" dirty="0" err="1"/>
            <a:t>αντιβενιζελικών</a:t>
          </a:r>
          <a:r>
            <a:rPr lang="el-GR" sz="1600" kern="1200" dirty="0"/>
            <a:t> φίλων του, </a:t>
          </a:r>
        </a:p>
        <a:p>
          <a:pPr marL="0" lvl="0" indent="0" algn="ctr" defTabSz="711200" rtl="0">
            <a:lnSpc>
              <a:spcPct val="90000"/>
            </a:lnSpc>
            <a:spcBef>
              <a:spcPct val="0"/>
            </a:spcBef>
            <a:spcAft>
              <a:spcPct val="35000"/>
            </a:spcAft>
            <a:buNone/>
          </a:pPr>
          <a:r>
            <a:rPr lang="el-GR" sz="1600" kern="1200" dirty="0">
              <a:sym typeface="Wingdings 3"/>
            </a:rPr>
            <a:t> </a:t>
          </a:r>
          <a:r>
            <a:rPr lang="el-GR" sz="1400" kern="1200" dirty="0"/>
            <a:t>εκείνος</a:t>
          </a:r>
          <a:r>
            <a:rPr lang="el-GR" sz="1600" kern="1200" dirty="0"/>
            <a:t> υπέβαλε </a:t>
          </a:r>
          <a:r>
            <a:rPr lang="el-GR" sz="1400" kern="1200" dirty="0"/>
            <a:t>την</a:t>
          </a:r>
          <a:r>
            <a:rPr lang="el-GR" sz="1600" kern="1200" dirty="0"/>
            <a:t> παραίτησή </a:t>
          </a:r>
          <a:r>
            <a:rPr lang="el-GR" sz="1400" kern="1200" dirty="0"/>
            <a:t>του </a:t>
          </a:r>
          <a:r>
            <a:rPr lang="el-GR" sz="1600" kern="1200" dirty="0"/>
            <a:t>(12 Σεπτεμβρίου 1906) </a:t>
          </a:r>
          <a:r>
            <a:rPr lang="el-GR" sz="1400" kern="1200" dirty="0"/>
            <a:t>και αναχώρησε από την Κρήτη. </a:t>
          </a:r>
        </a:p>
      </dsp:txBody>
      <dsp:txXfrm rot="10800000">
        <a:off x="433538" y="2473"/>
        <a:ext cx="8210466" cy="1448430"/>
      </dsp:txXfrm>
    </dsp:sp>
    <dsp:sp modelId="{21D8FB42-9CF5-4D7A-A22A-84F31989267B}">
      <dsp:nvSpPr>
        <dsp:cNvPr id="0" name=""/>
        <dsp:cNvSpPr/>
      </dsp:nvSpPr>
      <dsp:spPr>
        <a:xfrm>
          <a:off x="0" y="0"/>
          <a:ext cx="1100894" cy="1448430"/>
        </a:xfrm>
        <a:prstGeom prst="ellipse">
          <a:avLst/>
        </a:prstGeom>
        <a:blipFill rotWithShape="0">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06DC62-C256-462C-B211-B41F69D0CE81}">
      <dsp:nvSpPr>
        <dsp:cNvPr id="0" name=""/>
        <dsp:cNvSpPr/>
      </dsp:nvSpPr>
      <dsp:spPr>
        <a:xfrm rot="10800000">
          <a:off x="1821943" y="1883271"/>
          <a:ext cx="5795764" cy="1448430"/>
        </a:xfrm>
        <a:prstGeom prst="homePlate">
          <a:avLst/>
        </a:prstGeom>
        <a:solidFill>
          <a:schemeClr val="accent4">
            <a:lumMod val="20000"/>
            <a:lumOff val="8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718" tIns="68580" rIns="128016" bIns="68580" numCol="1" spcCol="1270" anchor="ctr" anchorCtr="0">
          <a:noAutofit/>
        </a:bodyPr>
        <a:lstStyle/>
        <a:p>
          <a:pPr marL="0" lvl="0" indent="0" algn="ctr" defTabSz="800100" rtl="0">
            <a:lnSpc>
              <a:spcPct val="90000"/>
            </a:lnSpc>
            <a:spcBef>
              <a:spcPct val="0"/>
            </a:spcBef>
            <a:spcAft>
              <a:spcPct val="35000"/>
            </a:spcAft>
            <a:buNone/>
          </a:pPr>
          <a:r>
            <a:rPr lang="el-GR" sz="1800" kern="1200" dirty="0"/>
            <a:t>Ο βασιλιάς της Ελλάδας Γεώργιος Α' υπέδειξε ως νέο Ύπατο Αρμοστή τον Αλέξανδρο Ζαΐμη. </a:t>
          </a:r>
        </a:p>
      </dsp:txBody>
      <dsp:txXfrm rot="10800000">
        <a:off x="2184050" y="1883271"/>
        <a:ext cx="5433657" cy="1448430"/>
      </dsp:txXfrm>
    </dsp:sp>
    <dsp:sp modelId="{B0BE78D0-CC62-4C53-B2AA-3A1F239FBB07}">
      <dsp:nvSpPr>
        <dsp:cNvPr id="0" name=""/>
        <dsp:cNvSpPr/>
      </dsp:nvSpPr>
      <dsp:spPr>
        <a:xfrm>
          <a:off x="1097727" y="1883271"/>
          <a:ext cx="1448430" cy="1448430"/>
        </a:xfrm>
        <a:prstGeom prst="ellipse">
          <a:avLst/>
        </a:prstGeom>
        <a:blipFill rotWithShape="0">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314A8C-2173-4B39-B5B1-767077C4B6C1}">
      <dsp:nvSpPr>
        <dsp:cNvPr id="0" name=""/>
        <dsp:cNvSpPr/>
      </dsp:nvSpPr>
      <dsp:spPr>
        <a:xfrm rot="10800000">
          <a:off x="1821943" y="3764069"/>
          <a:ext cx="5795764" cy="1448430"/>
        </a:xfrm>
        <a:prstGeom prst="homePlate">
          <a:avLst/>
        </a:prstGeom>
        <a:solidFill>
          <a:schemeClr val="accent1">
            <a:lumMod val="20000"/>
            <a:lumOff val="8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718" tIns="68580" rIns="128016" bIns="68580" numCol="1" spcCol="1270" anchor="ctr" anchorCtr="0">
          <a:noAutofit/>
        </a:bodyPr>
        <a:lstStyle/>
        <a:p>
          <a:pPr marL="0" lvl="0" indent="0" algn="ctr" defTabSz="800100" rtl="0">
            <a:lnSpc>
              <a:spcPct val="90000"/>
            </a:lnSpc>
            <a:spcBef>
              <a:spcPct val="0"/>
            </a:spcBef>
            <a:spcAft>
              <a:spcPct val="35000"/>
            </a:spcAft>
            <a:buNone/>
          </a:pPr>
          <a:r>
            <a:rPr lang="el-GR" sz="1800" kern="1200" dirty="0"/>
            <a:t>Το Κρητικό Ζήτημα είχε πλέον εισέλθει στη φάση της οριστικής του επίλυσης. </a:t>
          </a:r>
        </a:p>
      </dsp:txBody>
      <dsp:txXfrm rot="10800000">
        <a:off x="2184050" y="3764069"/>
        <a:ext cx="5433657" cy="1448430"/>
      </dsp:txXfrm>
    </dsp:sp>
    <dsp:sp modelId="{883F23F2-F0BA-4163-8F28-FEC11FC6545F}">
      <dsp:nvSpPr>
        <dsp:cNvPr id="0" name=""/>
        <dsp:cNvSpPr/>
      </dsp:nvSpPr>
      <dsp:spPr>
        <a:xfrm>
          <a:off x="1097727" y="3764069"/>
          <a:ext cx="1448430" cy="1448430"/>
        </a:xfrm>
        <a:prstGeom prst="ellipse">
          <a:avLst/>
        </a:prstGeom>
        <a:blipFill rotWithShape="0">
          <a:blip xmlns:r="http://schemas.openxmlformats.org/officeDocument/2006/relationships" r:embed="rId3"/>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502F7-2B80-4FAD-A456-B3A416147A43}">
      <dsp:nvSpPr>
        <dsp:cNvPr id="0" name=""/>
        <dsp:cNvSpPr/>
      </dsp:nvSpPr>
      <dsp:spPr>
        <a:xfrm rot="16200000">
          <a:off x="-1707029" y="1709078"/>
          <a:ext cx="5429287" cy="2011129"/>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91002" bIns="0" numCol="1" spcCol="1270" anchor="ctr" anchorCtr="0">
          <a:noAutofit/>
        </a:bodyPr>
        <a:lstStyle/>
        <a:p>
          <a:pPr marL="0" lvl="0" indent="0" algn="ctr" defTabSz="622300" rtl="0">
            <a:lnSpc>
              <a:spcPct val="90000"/>
            </a:lnSpc>
            <a:spcBef>
              <a:spcPct val="0"/>
            </a:spcBef>
            <a:spcAft>
              <a:spcPct val="35000"/>
            </a:spcAft>
            <a:buNone/>
          </a:pPr>
          <a:r>
            <a:rPr lang="el-GR" sz="1400" kern="1200" dirty="0"/>
            <a:t>Κάτω από τις συνθήκες αυτές, </a:t>
          </a:r>
        </a:p>
        <a:p>
          <a:pPr marL="0" lvl="0" indent="0" algn="ctr" defTabSz="622300" rtl="0">
            <a:lnSpc>
              <a:spcPct val="90000"/>
            </a:lnSpc>
            <a:spcBef>
              <a:spcPct val="0"/>
            </a:spcBef>
            <a:spcAft>
              <a:spcPct val="35000"/>
            </a:spcAft>
            <a:buNone/>
          </a:pPr>
          <a:r>
            <a:rPr lang="el-GR" sz="1400" kern="1200" dirty="0">
              <a:sym typeface="Wingdings 3"/>
            </a:rPr>
            <a:t> </a:t>
          </a:r>
          <a:r>
            <a:rPr lang="el-GR" sz="1400" kern="1200" dirty="0"/>
            <a:t>τα πολιτικά πράγματα στην Κρήτη οδηγήθηκαν σε </a:t>
          </a:r>
          <a:r>
            <a:rPr lang="el-GR" sz="1400" b="1" kern="1200" dirty="0"/>
            <a:t>πλήρες αδιέξοδο </a:t>
          </a:r>
        </a:p>
        <a:p>
          <a:pPr marL="0" lvl="0" indent="0" algn="ctr" defTabSz="622300" rtl="0">
            <a:lnSpc>
              <a:spcPct val="90000"/>
            </a:lnSpc>
            <a:spcBef>
              <a:spcPct val="0"/>
            </a:spcBef>
            <a:spcAft>
              <a:spcPct val="35000"/>
            </a:spcAft>
            <a:buNone/>
          </a:pPr>
          <a:r>
            <a:rPr lang="el-GR" sz="1400" b="1" kern="1200" dirty="0">
              <a:sym typeface="Wingdings 3"/>
            </a:rPr>
            <a:t> </a:t>
          </a:r>
          <a:r>
            <a:rPr lang="el-GR" sz="1400" kern="1200" dirty="0"/>
            <a:t>και όλες οι προσπάθειες συνδιαλλαγής των αντίπαλων πολιτικών μερίδων </a:t>
          </a:r>
          <a:r>
            <a:rPr lang="el-GR" sz="1400" b="1" kern="1200" dirty="0"/>
            <a:t>ναυάγησαν</a:t>
          </a:r>
          <a:r>
            <a:rPr lang="el-GR" sz="1400" kern="1200" dirty="0"/>
            <a:t>. </a:t>
          </a:r>
        </a:p>
      </dsp:txBody>
      <dsp:txXfrm rot="5400000">
        <a:off x="2050" y="1085856"/>
        <a:ext cx="2011129" cy="3257573"/>
      </dsp:txXfrm>
    </dsp:sp>
    <dsp:sp modelId="{707EA741-95C7-4EAE-A919-7450830A3D96}">
      <dsp:nvSpPr>
        <dsp:cNvPr id="0" name=""/>
        <dsp:cNvSpPr/>
      </dsp:nvSpPr>
      <dsp:spPr>
        <a:xfrm rot="16200000">
          <a:off x="454935" y="1709078"/>
          <a:ext cx="5429287" cy="2011129"/>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91002" bIns="0" numCol="1" spcCol="1270" anchor="ctr" anchorCtr="0">
          <a:noAutofit/>
        </a:bodyPr>
        <a:lstStyle/>
        <a:p>
          <a:pPr marL="0" lvl="0" indent="0" algn="ctr" defTabSz="622300" rtl="0">
            <a:lnSpc>
              <a:spcPct val="90000"/>
            </a:lnSpc>
            <a:spcBef>
              <a:spcPct val="0"/>
            </a:spcBef>
            <a:spcAft>
              <a:spcPct val="35000"/>
            </a:spcAft>
            <a:buNone/>
          </a:pPr>
          <a:r>
            <a:rPr lang="el-GR" sz="1400" kern="1200" dirty="0"/>
            <a:t>Γύρω από τον </a:t>
          </a:r>
          <a:r>
            <a:rPr lang="el-GR" sz="1400" b="1" kern="1200" dirty="0"/>
            <a:t>Βενιζέλο</a:t>
          </a:r>
          <a:r>
            <a:rPr lang="el-GR" sz="1400" kern="1200" dirty="0"/>
            <a:t> συνασπίστηκαν όσοι ήταν </a:t>
          </a:r>
        </a:p>
        <a:p>
          <a:pPr marL="0" lvl="0" indent="0" algn="ctr" defTabSz="622300" rtl="0">
            <a:lnSpc>
              <a:spcPct val="90000"/>
            </a:lnSpc>
            <a:spcBef>
              <a:spcPct val="0"/>
            </a:spcBef>
            <a:spcAft>
              <a:spcPct val="35000"/>
            </a:spcAft>
            <a:buNone/>
          </a:pPr>
          <a:r>
            <a:rPr lang="el-GR" sz="1400" kern="1200" dirty="0">
              <a:sym typeface="Wingdings"/>
            </a:rPr>
            <a:t> </a:t>
          </a:r>
          <a:r>
            <a:rPr lang="el-GR" sz="1400" b="1" kern="1200" dirty="0"/>
            <a:t>δυσαρεστημένοι</a:t>
          </a:r>
          <a:r>
            <a:rPr lang="el-GR" sz="1400" kern="1200" dirty="0"/>
            <a:t> από την </a:t>
          </a:r>
          <a:r>
            <a:rPr lang="el-GR" sz="1400" b="1" kern="1200" dirty="0"/>
            <a:t>αυταρχική πολιτική του Πρίγκιπα </a:t>
          </a:r>
        </a:p>
      </dsp:txBody>
      <dsp:txXfrm rot="5400000">
        <a:off x="2164014" y="1085856"/>
        <a:ext cx="2011129" cy="3257573"/>
      </dsp:txXfrm>
    </dsp:sp>
    <dsp:sp modelId="{35D16B25-5538-4D03-AF0B-DB1B9DEFDC5C}">
      <dsp:nvSpPr>
        <dsp:cNvPr id="0" name=""/>
        <dsp:cNvSpPr/>
      </dsp:nvSpPr>
      <dsp:spPr>
        <a:xfrm rot="16200000">
          <a:off x="2616899" y="1709078"/>
          <a:ext cx="5429287" cy="2011129"/>
        </a:xfrm>
        <a:prstGeom prst="flowChartManualOperati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91002" bIns="0" numCol="1" spcCol="1270" anchor="ctr" anchorCtr="0">
          <a:noAutofit/>
        </a:bodyPr>
        <a:lstStyle/>
        <a:p>
          <a:pPr marL="0" lvl="0" indent="0" algn="ctr" defTabSz="622300" rtl="0">
            <a:lnSpc>
              <a:spcPct val="90000"/>
            </a:lnSpc>
            <a:spcBef>
              <a:spcPct val="0"/>
            </a:spcBef>
            <a:spcAft>
              <a:spcPct val="35000"/>
            </a:spcAft>
            <a:buNone/>
          </a:pPr>
          <a:r>
            <a:rPr lang="el-GR" sz="1400" kern="1200" dirty="0"/>
            <a:t>και σχηματίστηκε μια ισχυρότατη </a:t>
          </a:r>
          <a:r>
            <a:rPr lang="el-GR" sz="1400" b="1" kern="1200" dirty="0">
              <a:effectLst>
                <a:outerShdw blurRad="38100" dist="38100" dir="2700000" algn="tl">
                  <a:srgbClr val="000000">
                    <a:alpha val="43137"/>
                  </a:srgbClr>
                </a:outerShdw>
              </a:effectLst>
            </a:rPr>
            <a:t>«</a:t>
          </a:r>
          <a:r>
            <a:rPr lang="el-GR" sz="1400" b="1" i="1" kern="1200" dirty="0">
              <a:effectLst>
                <a:outerShdw blurRad="38100" dist="38100" dir="2700000" algn="tl">
                  <a:srgbClr val="000000">
                    <a:alpha val="43137"/>
                  </a:srgbClr>
                </a:outerShdw>
              </a:effectLst>
            </a:rPr>
            <a:t>Ηνωμένη </a:t>
          </a:r>
          <a:r>
            <a:rPr lang="el-GR" sz="1400" b="1" i="1" kern="1200" dirty="0" err="1">
              <a:effectLst>
                <a:outerShdw blurRad="38100" dist="38100" dir="2700000" algn="tl">
                  <a:srgbClr val="000000">
                    <a:alpha val="43137"/>
                  </a:srgbClr>
                </a:outerShdw>
              </a:effectLst>
            </a:rPr>
            <a:t>Αντιπολίτευσις</a:t>
          </a:r>
          <a:r>
            <a:rPr lang="el-GR" sz="1400" b="1" kern="1200" dirty="0">
              <a:effectLst>
                <a:outerShdw blurRad="38100" dist="38100" dir="2700000" algn="tl">
                  <a:srgbClr val="000000">
                    <a:alpha val="43137"/>
                  </a:srgbClr>
                </a:outerShdw>
              </a:effectLst>
            </a:rPr>
            <a:t>»</a:t>
          </a:r>
          <a:r>
            <a:rPr lang="el-GR" sz="1400" b="0" kern="1200" dirty="0">
              <a:effectLst>
                <a:outerShdw blurRad="38100" dist="38100" dir="2700000" algn="tl">
                  <a:srgbClr val="000000">
                    <a:alpha val="43137"/>
                  </a:srgbClr>
                </a:outerShdw>
              </a:effectLst>
            </a:rPr>
            <a:t>. </a:t>
          </a:r>
        </a:p>
      </dsp:txBody>
      <dsp:txXfrm rot="5400000">
        <a:off x="4325978" y="1085856"/>
        <a:ext cx="2011129" cy="3257573"/>
      </dsp:txXfrm>
    </dsp:sp>
    <dsp:sp modelId="{A15E6389-F44C-484B-B866-454C239888FA}">
      <dsp:nvSpPr>
        <dsp:cNvPr id="0" name=""/>
        <dsp:cNvSpPr/>
      </dsp:nvSpPr>
      <dsp:spPr>
        <a:xfrm rot="16200000">
          <a:off x="4778864" y="1709078"/>
          <a:ext cx="5429287" cy="2011129"/>
        </a:xfrm>
        <a:prstGeom prst="flowChartManualOperati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91002" bIns="0" numCol="1" spcCol="1270" anchor="ctr" anchorCtr="0">
          <a:noAutofit/>
        </a:bodyPr>
        <a:lstStyle/>
        <a:p>
          <a:pPr marL="0" lvl="0" indent="0" algn="ctr" defTabSz="622300" rtl="0">
            <a:lnSpc>
              <a:spcPct val="90000"/>
            </a:lnSpc>
            <a:spcBef>
              <a:spcPct val="0"/>
            </a:spcBef>
            <a:spcAft>
              <a:spcPct val="35000"/>
            </a:spcAft>
            <a:buNone/>
          </a:pPr>
          <a:r>
            <a:rPr lang="el-GR" sz="1400" kern="1200" dirty="0">
              <a:sym typeface="Wingdings 3"/>
            </a:rPr>
            <a:t> </a:t>
          </a:r>
          <a:r>
            <a:rPr lang="el-GR" sz="1400" kern="1200" dirty="0"/>
            <a:t>Έμπιστοι συνεργάτες του Βενιζέλου </a:t>
          </a:r>
        </a:p>
        <a:p>
          <a:pPr marL="0" lvl="0" indent="0" algn="ctr" defTabSz="622300" rtl="0">
            <a:lnSpc>
              <a:spcPct val="90000"/>
            </a:lnSpc>
            <a:spcBef>
              <a:spcPct val="0"/>
            </a:spcBef>
            <a:spcAft>
              <a:spcPct val="35000"/>
            </a:spcAft>
            <a:buNone/>
          </a:pPr>
          <a:r>
            <a:rPr lang="el-GR" sz="1400" kern="1200" dirty="0">
              <a:sym typeface="Wingdings 3"/>
            </a:rPr>
            <a:t> </a:t>
          </a:r>
          <a:r>
            <a:rPr lang="el-GR" sz="1400" kern="1200" dirty="0"/>
            <a:t>ήταν ο Κ. </a:t>
          </a:r>
          <a:r>
            <a:rPr lang="el-GR" sz="1400" b="1" kern="1200" dirty="0" err="1"/>
            <a:t>Φούμης</a:t>
          </a:r>
          <a:r>
            <a:rPr lang="el-GR" sz="1400" b="1" kern="1200" dirty="0"/>
            <a:t> </a:t>
          </a:r>
          <a:r>
            <a:rPr lang="el-GR" sz="1400" b="0" kern="1200" dirty="0"/>
            <a:t>και</a:t>
          </a:r>
          <a:r>
            <a:rPr lang="el-GR" sz="1400" b="1" kern="1200" dirty="0"/>
            <a:t> </a:t>
          </a:r>
          <a:r>
            <a:rPr lang="el-GR" sz="1400" b="0" kern="1200" dirty="0"/>
            <a:t>ο</a:t>
          </a:r>
          <a:r>
            <a:rPr lang="el-GR" sz="1400" b="1" kern="1200" dirty="0"/>
            <a:t> Κ. Μάνος</a:t>
          </a:r>
          <a:r>
            <a:rPr lang="el-GR" sz="1400" kern="1200" dirty="0"/>
            <a:t>.</a:t>
          </a:r>
        </a:p>
        <a:p>
          <a:pPr marL="0" lvl="0" indent="0" algn="ctr" defTabSz="622300" rtl="0">
            <a:lnSpc>
              <a:spcPct val="90000"/>
            </a:lnSpc>
            <a:spcBef>
              <a:spcPct val="0"/>
            </a:spcBef>
            <a:spcAft>
              <a:spcPct val="35000"/>
            </a:spcAft>
            <a:buNone/>
          </a:pPr>
          <a:r>
            <a:rPr lang="el-GR" sz="1400" kern="1200" dirty="0">
              <a:sym typeface="Wingdings 3"/>
            </a:rPr>
            <a:t> </a:t>
          </a:r>
          <a:r>
            <a:rPr lang="el-GR" sz="1400" kern="1200" dirty="0"/>
            <a:t> Οι τρεις αυτοί αποτέλεσαν μια </a:t>
          </a:r>
          <a:r>
            <a:rPr lang="el-GR" sz="1400" b="1" kern="1200" dirty="0"/>
            <a:t>τριανδρία</a:t>
          </a:r>
          <a:r>
            <a:rPr lang="el-GR" sz="1400" kern="1200" dirty="0"/>
            <a:t>, </a:t>
          </a:r>
        </a:p>
        <a:p>
          <a:pPr marL="0" lvl="0" indent="0" algn="ctr" defTabSz="622300" rtl="0">
            <a:lnSpc>
              <a:spcPct val="90000"/>
            </a:lnSpc>
            <a:spcBef>
              <a:spcPct val="0"/>
            </a:spcBef>
            <a:spcAft>
              <a:spcPct val="35000"/>
            </a:spcAft>
            <a:buNone/>
          </a:pPr>
          <a:r>
            <a:rPr lang="el-GR" sz="1400" kern="1200" dirty="0">
              <a:sym typeface="Wingdings"/>
            </a:rPr>
            <a:t> </a:t>
          </a:r>
          <a:r>
            <a:rPr lang="el-GR" sz="1400" kern="1200" dirty="0"/>
            <a:t>που δεν δίστασε να προχωρήσει σε </a:t>
          </a:r>
          <a:r>
            <a:rPr lang="el-GR" sz="1400" b="1" kern="1200" dirty="0"/>
            <a:t>δυναμική αναμέτρηση με τον Πρίγκιπα.</a:t>
          </a:r>
        </a:p>
      </dsp:txBody>
      <dsp:txXfrm rot="5400000">
        <a:off x="6487943" y="1085856"/>
        <a:ext cx="2011129" cy="32575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73348-DCF5-47EF-9E38-D7A53F9B3791}">
      <dsp:nvSpPr>
        <dsp:cNvPr id="0" name=""/>
        <dsp:cNvSpPr/>
      </dsp:nvSpPr>
      <dsp:spPr>
        <a:xfrm>
          <a:off x="1142998" y="1033960"/>
          <a:ext cx="1680114" cy="1694569"/>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l-GR" sz="1600" kern="1200" dirty="0"/>
            <a:t>Όλοι πλέον είχαν πεισθεί ότι μια </a:t>
          </a:r>
          <a:r>
            <a:rPr lang="el-GR" sz="1600" b="1" kern="1200" dirty="0"/>
            <a:t>ένοπλη εξέγερση </a:t>
          </a:r>
          <a:r>
            <a:rPr lang="el-GR" sz="1600" kern="1200" dirty="0"/>
            <a:t>ήταν επί θύραις.</a:t>
          </a:r>
        </a:p>
      </dsp:txBody>
      <dsp:txXfrm>
        <a:off x="1411817" y="1033960"/>
        <a:ext cx="1411296" cy="1694569"/>
      </dsp:txXfrm>
    </dsp:sp>
    <dsp:sp modelId="{7546C00E-7F3A-4161-8348-EFD485657CFF}">
      <dsp:nvSpPr>
        <dsp:cNvPr id="0" name=""/>
        <dsp:cNvSpPr/>
      </dsp:nvSpPr>
      <dsp:spPr>
        <a:xfrm>
          <a:off x="1142998" y="2728529"/>
          <a:ext cx="1680114" cy="1694569"/>
        </a:xfrm>
        <a:prstGeom prst="rect">
          <a:avLst/>
        </a:prstGeom>
        <a:solidFill>
          <a:schemeClr val="accent5">
            <a:tint val="40000"/>
            <a:alpha val="90000"/>
            <a:hueOff val="-3580161"/>
            <a:satOff val="16084"/>
            <a:lumOff val="1106"/>
            <a:alphaOff val="0"/>
          </a:schemeClr>
        </a:solidFill>
        <a:ln w="25400" cap="flat" cmpd="sng" algn="ctr">
          <a:solidFill>
            <a:schemeClr val="accent5">
              <a:tint val="40000"/>
              <a:alpha val="90000"/>
              <a:hueOff val="-3580161"/>
              <a:satOff val="16084"/>
              <a:lumOff val="11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l-GR" sz="1600" kern="1200" dirty="0"/>
            <a:t>Οι υπηρεσίες του Πρίγκιπα είχαν συγκεντρώσει πληροφορίες,</a:t>
          </a:r>
        </a:p>
      </dsp:txBody>
      <dsp:txXfrm>
        <a:off x="1411817" y="2728529"/>
        <a:ext cx="1411296" cy="1694569"/>
      </dsp:txXfrm>
    </dsp:sp>
    <dsp:sp modelId="{39F5E959-25F2-470E-9B5E-0E880711E836}">
      <dsp:nvSpPr>
        <dsp:cNvPr id="0" name=""/>
        <dsp:cNvSpPr/>
      </dsp:nvSpPr>
      <dsp:spPr>
        <a:xfrm>
          <a:off x="71435" y="85327"/>
          <a:ext cx="1377352" cy="169372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l-GR" sz="1100" b="1" kern="1200" dirty="0">
              <a:latin typeface="+mj-lt"/>
            </a:rPr>
            <a:t>ΠΡΙΓΚΙΠΑΣ</a:t>
          </a:r>
        </a:p>
      </dsp:txBody>
      <dsp:txXfrm>
        <a:off x="273144" y="333367"/>
        <a:ext cx="973934" cy="1197642"/>
      </dsp:txXfrm>
    </dsp:sp>
    <dsp:sp modelId="{2047AD55-6872-480F-A6F1-3445CD41DD0E}">
      <dsp:nvSpPr>
        <dsp:cNvPr id="0" name=""/>
        <dsp:cNvSpPr/>
      </dsp:nvSpPr>
      <dsp:spPr>
        <a:xfrm>
          <a:off x="3971411" y="924914"/>
          <a:ext cx="4642706" cy="1694569"/>
        </a:xfrm>
        <a:prstGeom prst="rect">
          <a:avLst/>
        </a:prstGeom>
        <a:solidFill>
          <a:schemeClr val="accent5">
            <a:tint val="40000"/>
            <a:alpha val="90000"/>
            <a:hueOff val="-7160321"/>
            <a:satOff val="32169"/>
            <a:lumOff val="2211"/>
            <a:alphaOff val="0"/>
          </a:schemeClr>
        </a:solidFill>
        <a:ln w="25400" cap="flat" cmpd="sng" algn="ctr">
          <a:solidFill>
            <a:schemeClr val="accent5">
              <a:tint val="40000"/>
              <a:alpha val="90000"/>
              <a:hueOff val="-7160321"/>
              <a:satOff val="32169"/>
              <a:lumOff val="22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l-GR" sz="1600" kern="1200" dirty="0"/>
            <a:t>ενώ η ενωμένη αντιπολίτευση άφηνε σκόπιμα να διαρρεύσει η πληροφορία </a:t>
          </a:r>
        </a:p>
        <a:p>
          <a:pPr marL="0" lvl="0" indent="0" algn="l" defTabSz="711200">
            <a:lnSpc>
              <a:spcPct val="90000"/>
            </a:lnSpc>
            <a:spcBef>
              <a:spcPct val="0"/>
            </a:spcBef>
            <a:spcAft>
              <a:spcPct val="35000"/>
            </a:spcAft>
            <a:buNone/>
          </a:pPr>
          <a:r>
            <a:rPr lang="el-GR" sz="1600" kern="1200" dirty="0">
              <a:sym typeface="Wingdings"/>
            </a:rPr>
            <a:t> </a:t>
          </a:r>
          <a:r>
            <a:rPr lang="el-GR" sz="1600" kern="1200" dirty="0"/>
            <a:t>ότι </a:t>
          </a:r>
          <a:r>
            <a:rPr lang="el-GR" sz="1600" b="1" kern="1200" dirty="0"/>
            <a:t>πιθανή ημέρα εξέγερσης </a:t>
          </a:r>
          <a:r>
            <a:rPr lang="el-GR" sz="1600" kern="1200" dirty="0"/>
            <a:t>θα ήταν η </a:t>
          </a:r>
          <a:r>
            <a:rPr lang="el-GR" sz="1600" b="1" u="sng" kern="1200" dirty="0"/>
            <a:t>14η Μαρτίου. </a:t>
          </a:r>
        </a:p>
      </dsp:txBody>
      <dsp:txXfrm>
        <a:off x="4714244" y="924914"/>
        <a:ext cx="3899873" cy="1694569"/>
      </dsp:txXfrm>
    </dsp:sp>
    <dsp:sp modelId="{5C575FA1-7064-4F09-93EC-D4B5A35F830A}">
      <dsp:nvSpPr>
        <dsp:cNvPr id="0" name=""/>
        <dsp:cNvSpPr/>
      </dsp:nvSpPr>
      <dsp:spPr>
        <a:xfrm>
          <a:off x="3925665" y="2572341"/>
          <a:ext cx="4642706" cy="2952685"/>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l-GR" sz="1600" kern="1200" dirty="0"/>
            <a:t>Στο ενδιάμεσο διάστημα άρχισαν να συρρέουν με μεγάλη μυστικότητα ομάδες ενόπλων στο </a:t>
          </a:r>
          <a:r>
            <a:rPr lang="el-GR" sz="2800" b="1" u="sng" kern="1200" dirty="0" err="1">
              <a:solidFill>
                <a:srgbClr val="FF0000"/>
              </a:solidFill>
            </a:rPr>
            <a:t>Θέρισο.</a:t>
          </a:r>
          <a:r>
            <a:rPr lang="el-GR" sz="1600" kern="1200" dirty="0" err="1"/>
            <a:t>Ο</a:t>
          </a:r>
          <a:r>
            <a:rPr lang="el-GR" sz="1600" kern="1200" dirty="0"/>
            <a:t> Βενιζέλος και οι συνεργάτες του είχαν επιλέξει το χωριό αυτό ως έδρα της επανάστασης, </a:t>
          </a:r>
        </a:p>
        <a:p>
          <a:pPr marL="0" lvl="0" indent="0" algn="l" defTabSz="711200">
            <a:lnSpc>
              <a:spcPct val="90000"/>
            </a:lnSpc>
            <a:spcBef>
              <a:spcPct val="0"/>
            </a:spcBef>
            <a:spcAft>
              <a:spcPct val="35000"/>
            </a:spcAft>
            <a:buNone/>
          </a:pPr>
          <a:r>
            <a:rPr lang="el-GR" sz="1600" kern="1200" dirty="0">
              <a:sym typeface="Wingdings 3"/>
            </a:rPr>
            <a:t> </a:t>
          </a:r>
          <a:r>
            <a:rPr lang="el-GR" sz="1600" kern="1200" dirty="0"/>
            <a:t>γιατί </a:t>
          </a:r>
          <a:r>
            <a:rPr lang="el-GR" sz="1600" b="1" kern="1200" dirty="0"/>
            <a:t>ήταν κοντά </a:t>
          </a:r>
          <a:r>
            <a:rPr lang="el-GR" sz="1600" b="0" kern="1200" dirty="0"/>
            <a:t>στα</a:t>
          </a:r>
          <a:r>
            <a:rPr lang="el-GR" sz="1600" b="1" kern="1200" dirty="0"/>
            <a:t> Χανιά </a:t>
          </a:r>
        </a:p>
        <a:p>
          <a:pPr marL="0" lvl="0" indent="0" algn="l" defTabSz="711200">
            <a:lnSpc>
              <a:spcPct val="90000"/>
            </a:lnSpc>
            <a:spcBef>
              <a:spcPct val="0"/>
            </a:spcBef>
            <a:spcAft>
              <a:spcPct val="35000"/>
            </a:spcAft>
            <a:buNone/>
          </a:pPr>
          <a:r>
            <a:rPr lang="el-GR" sz="1600" kern="1200" dirty="0">
              <a:sym typeface="Wingdings 3"/>
            </a:rPr>
            <a:t> </a:t>
          </a:r>
          <a:r>
            <a:rPr lang="el-GR" sz="1600" kern="1200" dirty="0"/>
            <a:t>και επίσης ήταν περιοχή </a:t>
          </a:r>
          <a:r>
            <a:rPr lang="el-GR" sz="1600" b="1" kern="1200" dirty="0"/>
            <a:t>δυσπρόσιτη</a:t>
          </a:r>
          <a:r>
            <a:rPr lang="el-GR" sz="1600" kern="1200" dirty="0"/>
            <a:t>, ένα </a:t>
          </a:r>
          <a:r>
            <a:rPr lang="el-GR" sz="1600" b="1" kern="1200" dirty="0"/>
            <a:t>φυσικό οχυρό</a:t>
          </a:r>
          <a:r>
            <a:rPr lang="el-GR" sz="1600" kern="1200" dirty="0"/>
            <a:t>. </a:t>
          </a:r>
        </a:p>
      </dsp:txBody>
      <dsp:txXfrm>
        <a:off x="4668498" y="2572341"/>
        <a:ext cx="3899873" cy="2952685"/>
      </dsp:txXfrm>
    </dsp:sp>
    <dsp:sp modelId="{1D82F03E-81F5-47B5-8381-59CF24C8E326}">
      <dsp:nvSpPr>
        <dsp:cNvPr id="0" name=""/>
        <dsp:cNvSpPr/>
      </dsp:nvSpPr>
      <dsp:spPr>
        <a:xfrm>
          <a:off x="3143283" y="0"/>
          <a:ext cx="1693722" cy="1693722"/>
        </a:xfrm>
        <a:prstGeom prst="ellipse">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l-GR" sz="1100" b="1" kern="1200" dirty="0">
              <a:latin typeface="+mj-lt"/>
            </a:rPr>
            <a:t>ΕΠΑΝΑΣΤΑΤΕΣ</a:t>
          </a:r>
        </a:p>
      </dsp:txBody>
      <dsp:txXfrm>
        <a:off x="3391323" y="248040"/>
        <a:ext cx="1197642" cy="11976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7ABEB-C04B-4149-BE79-6A0E6A614224}">
      <dsp:nvSpPr>
        <dsp:cNvPr id="0" name=""/>
        <dsp:cNvSpPr/>
      </dsp:nvSpPr>
      <dsp:spPr>
        <a:xfrm>
          <a:off x="0" y="8183"/>
          <a:ext cx="8643998" cy="11980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l-GR" sz="4000" b="1" i="0" kern="1200" dirty="0">
              <a:latin typeface="+mj-lt"/>
            </a:rPr>
            <a:t>β. Η αντίδραση του Πρίγκιπα</a:t>
          </a:r>
        </a:p>
      </dsp:txBody>
      <dsp:txXfrm>
        <a:off x="0" y="8183"/>
        <a:ext cx="8643998" cy="1198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7A244-902F-494B-B0A1-5766E3CF7827}">
      <dsp:nvSpPr>
        <dsp:cNvPr id="0" name=""/>
        <dsp:cNvSpPr/>
      </dsp:nvSpPr>
      <dsp:spPr>
        <a:xfrm>
          <a:off x="0" y="314095"/>
          <a:ext cx="2258676" cy="3454330"/>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BB0311-0DAC-4034-92A2-78F13C105977}">
      <dsp:nvSpPr>
        <dsp:cNvPr id="0" name=""/>
        <dsp:cNvSpPr/>
      </dsp:nvSpPr>
      <dsp:spPr>
        <a:xfrm>
          <a:off x="0" y="314089"/>
          <a:ext cx="2171832" cy="3267494"/>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7857E4-E6E1-45AB-97AA-1F9A6BA2A8C2}">
      <dsp:nvSpPr>
        <dsp:cNvPr id="0" name=""/>
        <dsp:cNvSpPr/>
      </dsp:nvSpPr>
      <dsp:spPr>
        <a:xfrm>
          <a:off x="0" y="3786215"/>
          <a:ext cx="2354616" cy="87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560" tIns="60960" rIns="162560" bIns="60960" numCol="1" spcCol="1270" anchor="ctr" anchorCtr="0">
          <a:noAutofit/>
        </a:bodyPr>
        <a:lstStyle/>
        <a:p>
          <a:pPr marL="0" lvl="0" indent="0" algn="l" defTabSz="711200">
            <a:lnSpc>
              <a:spcPct val="90000"/>
            </a:lnSpc>
            <a:spcBef>
              <a:spcPct val="0"/>
            </a:spcBef>
            <a:spcAft>
              <a:spcPct val="35000"/>
            </a:spcAft>
            <a:buNone/>
          </a:pPr>
          <a:r>
            <a:rPr lang="el-GR" sz="1600" i="0" kern="1200" dirty="0">
              <a:sym typeface="Wingdings 3"/>
            </a:rPr>
            <a:t> </a:t>
          </a:r>
          <a:r>
            <a:rPr lang="el-GR" sz="1100" i="0" kern="1200" dirty="0"/>
            <a:t>Ο πρίγκιπας Γεώργιος σε νεαρή ηλικία </a:t>
          </a:r>
        </a:p>
      </dsp:txBody>
      <dsp:txXfrm>
        <a:off x="0" y="3786215"/>
        <a:ext cx="2354616" cy="875849"/>
      </dsp:txXfrm>
    </dsp:sp>
    <dsp:sp modelId="{F775E686-3BDD-439B-A5CE-876A4E090F5B}">
      <dsp:nvSpPr>
        <dsp:cNvPr id="0" name=""/>
        <dsp:cNvSpPr/>
      </dsp:nvSpPr>
      <dsp:spPr>
        <a:xfrm>
          <a:off x="2279571" y="3032"/>
          <a:ext cx="6123415" cy="563753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0B712-3F5A-4945-A048-7EA27942EEBF}">
      <dsp:nvSpPr>
        <dsp:cNvPr id="0" name=""/>
        <dsp:cNvSpPr/>
      </dsp:nvSpPr>
      <dsp:spPr>
        <a:xfrm>
          <a:off x="348617" y="1147461"/>
          <a:ext cx="7582429" cy="3918553"/>
        </a:xfrm>
        <a:prstGeom prst="rect">
          <a:avLst/>
        </a:prstGeom>
        <a:solidFill>
          <a:srgbClr val="FF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52E29-161F-47F3-B6EE-8DFD8AB4DD3D}">
      <dsp:nvSpPr>
        <dsp:cNvPr id="0" name=""/>
        <dsp:cNvSpPr/>
      </dsp:nvSpPr>
      <dsp:spPr>
        <a:xfrm>
          <a:off x="4648238" y="1605741"/>
          <a:ext cx="2591376" cy="3352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t" anchorCtr="0">
          <a:noAutofit/>
        </a:bodyPr>
        <a:lstStyle/>
        <a:p>
          <a:pPr marL="0" lvl="0" indent="0" algn="just" defTabSz="755650">
            <a:lnSpc>
              <a:spcPct val="90000"/>
            </a:lnSpc>
            <a:spcBef>
              <a:spcPct val="0"/>
            </a:spcBef>
            <a:spcAft>
              <a:spcPct val="35000"/>
            </a:spcAft>
            <a:buNone/>
          </a:pPr>
          <a:r>
            <a:rPr lang="el-GR" sz="1700" kern="1200" dirty="0"/>
            <a:t>Εντούτοις, </a:t>
          </a:r>
        </a:p>
        <a:p>
          <a:pPr marL="0" lvl="0" indent="0" algn="just" defTabSz="755650">
            <a:lnSpc>
              <a:spcPct val="90000"/>
            </a:lnSpc>
            <a:spcBef>
              <a:spcPct val="0"/>
            </a:spcBef>
            <a:spcAft>
              <a:spcPct val="35000"/>
            </a:spcAft>
            <a:buNone/>
          </a:pPr>
          <a:r>
            <a:rPr lang="el-GR" sz="1700" kern="1200" dirty="0"/>
            <a:t>το κίνημα έβρισκε </a:t>
          </a:r>
          <a:r>
            <a:rPr lang="el-GR" sz="1700" b="1" kern="1200" dirty="0"/>
            <a:t>θετική ανταπόκριση</a:t>
          </a:r>
        </a:p>
        <a:p>
          <a:pPr marL="0" lvl="0" indent="0" algn="just" defTabSz="755650">
            <a:lnSpc>
              <a:spcPct val="90000"/>
            </a:lnSpc>
            <a:spcBef>
              <a:spcPct val="0"/>
            </a:spcBef>
            <a:spcAft>
              <a:spcPct val="35000"/>
            </a:spcAft>
            <a:buNone/>
          </a:pPr>
          <a:r>
            <a:rPr lang="el-GR" sz="1700" kern="1200" dirty="0">
              <a:sym typeface="Wingdings"/>
            </a:rPr>
            <a:t></a:t>
          </a:r>
          <a:r>
            <a:rPr lang="el-GR" sz="1700" kern="1200" dirty="0"/>
            <a:t> στο </a:t>
          </a:r>
          <a:r>
            <a:rPr lang="el-GR" sz="1700" b="1" kern="1200" dirty="0"/>
            <a:t>κοινό αίσθημα </a:t>
          </a:r>
        </a:p>
        <a:p>
          <a:pPr marL="0" lvl="0" indent="0" algn="just" defTabSz="755650">
            <a:lnSpc>
              <a:spcPct val="90000"/>
            </a:lnSpc>
            <a:spcBef>
              <a:spcPct val="0"/>
            </a:spcBef>
            <a:spcAft>
              <a:spcPct val="35000"/>
            </a:spcAft>
            <a:buNone/>
          </a:pPr>
          <a:r>
            <a:rPr lang="el-GR" sz="1700" kern="1200" dirty="0">
              <a:sym typeface="Wingdings"/>
            </a:rPr>
            <a:t> </a:t>
          </a:r>
          <a:r>
            <a:rPr lang="el-GR" sz="1700" kern="1200" dirty="0"/>
            <a:t>και </a:t>
          </a:r>
          <a:r>
            <a:rPr lang="el-GR" sz="1700" b="1" kern="1200" dirty="0"/>
            <a:t>οι περισσότερες αθηναϊκές εφημερίδες το υποστήριζαν ανοιχτά. </a:t>
          </a:r>
        </a:p>
      </dsp:txBody>
      <dsp:txXfrm>
        <a:off x="4648238" y="1605741"/>
        <a:ext cx="2591376" cy="3352274"/>
      </dsp:txXfrm>
    </dsp:sp>
    <dsp:sp modelId="{61ACFF66-D6CD-4396-BEB3-C48372304110}">
      <dsp:nvSpPr>
        <dsp:cNvPr id="0" name=""/>
        <dsp:cNvSpPr/>
      </dsp:nvSpPr>
      <dsp:spPr>
        <a:xfrm>
          <a:off x="331194" y="1605741"/>
          <a:ext cx="4026516" cy="3352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t" anchorCtr="0">
          <a:noAutofit/>
        </a:bodyPr>
        <a:lstStyle/>
        <a:p>
          <a:pPr marL="0" lvl="0" indent="0" algn="just" defTabSz="755650">
            <a:lnSpc>
              <a:spcPct val="90000"/>
            </a:lnSpc>
            <a:spcBef>
              <a:spcPct val="0"/>
            </a:spcBef>
            <a:spcAft>
              <a:spcPct val="35000"/>
            </a:spcAft>
            <a:buNone/>
          </a:pPr>
          <a:r>
            <a:rPr lang="el-GR" sz="1700" kern="1200" dirty="0"/>
            <a:t>Το </a:t>
          </a:r>
          <a:r>
            <a:rPr lang="el-GR" sz="1700" b="1" kern="1200" dirty="0"/>
            <a:t>βασιλικό</a:t>
          </a:r>
          <a:r>
            <a:rPr lang="el-GR" sz="1700" kern="1200" dirty="0"/>
            <a:t> </a:t>
          </a:r>
          <a:r>
            <a:rPr lang="el-GR" sz="1700" b="1" kern="1200" dirty="0"/>
            <a:t>περιβάλλον</a:t>
          </a:r>
          <a:r>
            <a:rPr lang="el-GR" sz="1700" kern="1200" dirty="0"/>
            <a:t> στην Αθήνα ανησυχούσε για τις εξελίξεις στην Κρήτη</a:t>
          </a:r>
        </a:p>
        <a:p>
          <a:pPr marL="0" lvl="0" indent="0" algn="just" defTabSz="755650">
            <a:lnSpc>
              <a:spcPct val="90000"/>
            </a:lnSpc>
            <a:spcBef>
              <a:spcPct val="0"/>
            </a:spcBef>
            <a:spcAft>
              <a:spcPct val="35000"/>
            </a:spcAft>
            <a:buNone/>
          </a:pPr>
          <a:r>
            <a:rPr lang="el-GR" sz="1700" kern="1200" dirty="0">
              <a:sym typeface="Wingdings"/>
            </a:rPr>
            <a:t></a:t>
          </a:r>
          <a:r>
            <a:rPr lang="el-GR" sz="1700" kern="1200" dirty="0"/>
            <a:t> και </a:t>
          </a:r>
          <a:r>
            <a:rPr lang="el-GR" sz="1700" b="1" kern="1200" dirty="0"/>
            <a:t>πίεζε</a:t>
          </a:r>
          <a:r>
            <a:rPr lang="el-GR" sz="1700" kern="1200" dirty="0"/>
            <a:t> την </a:t>
          </a:r>
          <a:r>
            <a:rPr lang="el-GR" sz="1700" b="1" kern="1200" dirty="0"/>
            <a:t>ελληνική</a:t>
          </a:r>
          <a:r>
            <a:rPr lang="el-GR" sz="1700" kern="1200" dirty="0"/>
            <a:t> </a:t>
          </a:r>
          <a:r>
            <a:rPr lang="el-GR" sz="1700" b="1" kern="1200" dirty="0"/>
            <a:t>κυβέρνηση</a:t>
          </a:r>
          <a:r>
            <a:rPr lang="el-GR" sz="1700" kern="1200" dirty="0"/>
            <a:t> να </a:t>
          </a:r>
          <a:r>
            <a:rPr lang="el-GR" sz="1700" b="1" kern="1200" dirty="0"/>
            <a:t>καταδικάσει</a:t>
          </a:r>
          <a:r>
            <a:rPr lang="el-GR" sz="1700" kern="1200" dirty="0"/>
            <a:t> το κίνημα του Θερίσου. </a:t>
          </a:r>
        </a:p>
        <a:p>
          <a:pPr marL="0" lvl="0" indent="0" algn="just" defTabSz="755650">
            <a:lnSpc>
              <a:spcPct val="90000"/>
            </a:lnSpc>
            <a:spcBef>
              <a:spcPct val="0"/>
            </a:spcBef>
            <a:spcAft>
              <a:spcPct val="35000"/>
            </a:spcAft>
            <a:buNone/>
          </a:pPr>
          <a:r>
            <a:rPr lang="el-GR" sz="1700" kern="1200" dirty="0"/>
            <a:t>Ο </a:t>
          </a:r>
          <a:r>
            <a:rPr lang="el-GR" sz="1700" b="1" kern="1200" dirty="0"/>
            <a:t>πρωθυπουργός Δηλιγιάννης </a:t>
          </a:r>
          <a:r>
            <a:rPr lang="el-GR" sz="1700" kern="1200" dirty="0"/>
            <a:t>κάλεσε στις </a:t>
          </a:r>
          <a:r>
            <a:rPr lang="el-GR" sz="1700" b="1" kern="1200" dirty="0"/>
            <a:t>12 Μαρτίου </a:t>
          </a:r>
          <a:r>
            <a:rPr lang="el-GR" sz="1700" kern="1200" dirty="0"/>
            <a:t>τους αντιπροσώπους του αθηναϊκού τύπου </a:t>
          </a:r>
        </a:p>
        <a:p>
          <a:pPr marL="0" lvl="0" indent="0" algn="just" defTabSz="755650">
            <a:lnSpc>
              <a:spcPct val="90000"/>
            </a:lnSpc>
            <a:spcBef>
              <a:spcPct val="0"/>
            </a:spcBef>
            <a:spcAft>
              <a:spcPct val="35000"/>
            </a:spcAft>
            <a:buNone/>
          </a:pPr>
          <a:r>
            <a:rPr lang="el-GR" sz="1700" kern="1200" dirty="0">
              <a:sym typeface="Wingdings 3"/>
            </a:rPr>
            <a:t> </a:t>
          </a:r>
          <a:r>
            <a:rPr lang="el-GR" sz="1700" kern="1200" dirty="0"/>
            <a:t>και προέβη σε </a:t>
          </a:r>
          <a:r>
            <a:rPr lang="el-GR" sz="1700" b="1" u="sng" kern="1200" dirty="0"/>
            <a:t>σκληρές δηλώσεις </a:t>
          </a:r>
          <a:r>
            <a:rPr lang="el-GR" sz="1700" kern="1200" dirty="0"/>
            <a:t>κατά του Βενιζέλου και των συνεργατών του.</a:t>
          </a:r>
        </a:p>
      </dsp:txBody>
      <dsp:txXfrm>
        <a:off x="331194" y="1605741"/>
        <a:ext cx="4026516" cy="3352274"/>
      </dsp:txXfrm>
    </dsp:sp>
    <dsp:sp modelId="{B2A48EED-287A-4655-BAB4-538AB20E6D17}">
      <dsp:nvSpPr>
        <dsp:cNvPr id="0" name=""/>
        <dsp:cNvSpPr/>
      </dsp:nvSpPr>
      <dsp:spPr>
        <a:xfrm>
          <a:off x="7233811" y="363273"/>
          <a:ext cx="1481624" cy="1481624"/>
        </a:xfrm>
        <a:prstGeom prst="plus">
          <a:avLst>
            <a:gd name="adj" fmla="val 328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431728-A860-43D2-974D-904697CD5EA0}">
      <dsp:nvSpPr>
        <dsp:cNvPr id="0" name=""/>
        <dsp:cNvSpPr/>
      </dsp:nvSpPr>
      <dsp:spPr>
        <a:xfrm>
          <a:off x="0" y="896100"/>
          <a:ext cx="1394469" cy="477872"/>
        </a:xfrm>
        <a:prstGeom prst="rect">
          <a:avLst/>
        </a:prstGeom>
        <a:solidFill>
          <a:schemeClr val="accent5">
            <a:lumMod val="7500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5F00DE0E-9916-45BB-943D-973B585E5A41}">
      <dsp:nvSpPr>
        <dsp:cNvPr id="0" name=""/>
        <dsp:cNvSpPr/>
      </dsp:nvSpPr>
      <dsp:spPr>
        <a:xfrm>
          <a:off x="4430347" y="1552588"/>
          <a:ext cx="871" cy="3201744"/>
        </a:xfrm>
        <a:prstGeom prst="line">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7ABEB-C04B-4149-BE79-6A0E6A614224}">
      <dsp:nvSpPr>
        <dsp:cNvPr id="0" name=""/>
        <dsp:cNvSpPr/>
      </dsp:nvSpPr>
      <dsp:spPr>
        <a:xfrm>
          <a:off x="0" y="92708"/>
          <a:ext cx="8643998" cy="2243475"/>
        </a:xfrm>
        <a:prstGeom prst="round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l-GR" sz="3600" b="1" i="0" kern="1200" dirty="0">
              <a:latin typeface="+mj-lt"/>
            </a:rPr>
            <a:t>γ. Η στάση των Μεγάλων Δυνάμεων και οι διπλωματικοί ελιγμοί του Ελ. Βενιζέλου</a:t>
          </a:r>
        </a:p>
      </dsp:txBody>
      <dsp:txXfrm>
        <a:off x="0" y="92708"/>
        <a:ext cx="8643998" cy="22434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977DB-4491-45CB-9376-E601A82307CF}">
      <dsp:nvSpPr>
        <dsp:cNvPr id="0" name=""/>
        <dsp:cNvSpPr/>
      </dsp:nvSpPr>
      <dsp:spPr>
        <a:xfrm>
          <a:off x="0" y="0"/>
          <a:ext cx="871543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63BF65-45E8-4314-B859-FCBB0970E339}">
      <dsp:nvSpPr>
        <dsp:cNvPr id="0" name=""/>
        <dsp:cNvSpPr/>
      </dsp:nvSpPr>
      <dsp:spPr>
        <a:xfrm>
          <a:off x="0" y="0"/>
          <a:ext cx="1743087" cy="6357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endParaRPr lang="el-GR" sz="2400" kern="1200" dirty="0">
            <a:latin typeface="+mj-lt"/>
          </a:endParaRPr>
        </a:p>
        <a:p>
          <a:pPr marL="0" lvl="0" indent="0" algn="ctr" defTabSz="1066800">
            <a:lnSpc>
              <a:spcPct val="90000"/>
            </a:lnSpc>
            <a:spcBef>
              <a:spcPct val="0"/>
            </a:spcBef>
            <a:spcAft>
              <a:spcPct val="35000"/>
            </a:spcAft>
            <a:buNone/>
          </a:pPr>
          <a:r>
            <a:rPr lang="el-GR" sz="2400" kern="1200" dirty="0">
              <a:latin typeface="+mj-lt"/>
            </a:rPr>
            <a:t>Η στάση των δυνάμεων</a:t>
          </a:r>
        </a:p>
      </dsp:txBody>
      <dsp:txXfrm>
        <a:off x="0" y="0"/>
        <a:ext cx="1743087" cy="6357981"/>
      </dsp:txXfrm>
    </dsp:sp>
    <dsp:sp modelId="{B5291675-102E-460A-8057-7281EEB37937}">
      <dsp:nvSpPr>
        <dsp:cNvPr id="0" name=""/>
        <dsp:cNvSpPr/>
      </dsp:nvSpPr>
      <dsp:spPr>
        <a:xfrm>
          <a:off x="1873818" y="74740"/>
          <a:ext cx="6841617" cy="1494808"/>
        </a:xfrm>
        <a:prstGeom prst="rect">
          <a:avLst/>
        </a:prstGeom>
        <a:solidFill>
          <a:srgbClr val="FFFFCC"/>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l-GR" sz="1600" u="sng" kern="1200" dirty="0"/>
            <a:t>Οι </a:t>
          </a:r>
          <a:r>
            <a:rPr lang="el-GR" sz="1600" b="1" u="sng" kern="1200" dirty="0"/>
            <a:t>Μεγάλες Δυνάμεις δεν</a:t>
          </a:r>
          <a:r>
            <a:rPr lang="el-GR" sz="1600" b="1" kern="1200" dirty="0"/>
            <a:t> τήρησαν ενιαία στάση έναντι των επαναστατών</a:t>
          </a:r>
          <a:r>
            <a:rPr lang="el-GR" sz="1600" kern="1200" dirty="0"/>
            <a:t>. </a:t>
          </a:r>
        </a:p>
        <a:p>
          <a:pPr marL="0" lvl="0" indent="0" algn="just" defTabSz="711200">
            <a:lnSpc>
              <a:spcPct val="90000"/>
            </a:lnSpc>
            <a:spcBef>
              <a:spcPct val="0"/>
            </a:spcBef>
            <a:spcAft>
              <a:spcPct val="35000"/>
            </a:spcAft>
            <a:buNone/>
          </a:pPr>
          <a:r>
            <a:rPr lang="el-GR" sz="1600" kern="1200" dirty="0">
              <a:sym typeface="Wingdings 3"/>
            </a:rPr>
            <a:t> </a:t>
          </a:r>
          <a:r>
            <a:rPr lang="el-GR" sz="1600" kern="1200" dirty="0"/>
            <a:t>Οι περισσότερες ανέμεναν τις εξελίξεις </a:t>
          </a:r>
        </a:p>
        <a:p>
          <a:pPr marL="0" lvl="0" indent="0" algn="just" defTabSz="711200">
            <a:lnSpc>
              <a:spcPct val="90000"/>
            </a:lnSpc>
            <a:spcBef>
              <a:spcPct val="0"/>
            </a:spcBef>
            <a:spcAft>
              <a:spcPct val="35000"/>
            </a:spcAft>
            <a:buNone/>
          </a:pPr>
          <a:r>
            <a:rPr lang="el-GR" sz="1600" kern="1200" dirty="0">
              <a:sym typeface="Wingdings 3"/>
            </a:rPr>
            <a:t> </a:t>
          </a:r>
          <a:r>
            <a:rPr lang="el-GR" sz="1600" kern="1200" dirty="0"/>
            <a:t>και μόνο η </a:t>
          </a:r>
          <a:r>
            <a:rPr lang="el-GR" sz="1600" b="1" u="sng" kern="1200" dirty="0">
              <a:solidFill>
                <a:srgbClr val="FF0000"/>
              </a:solidFill>
            </a:rPr>
            <a:t>Ρωσία</a:t>
          </a:r>
          <a:r>
            <a:rPr lang="el-GR" sz="1600" kern="1200" dirty="0"/>
            <a:t> υποστήριζε φανερά τον Πρίγκιπα. </a:t>
          </a:r>
          <a:endParaRPr lang="el-GR" sz="1200" kern="1200" dirty="0"/>
        </a:p>
      </dsp:txBody>
      <dsp:txXfrm>
        <a:off x="1873818" y="74740"/>
        <a:ext cx="6841617" cy="1494808"/>
      </dsp:txXfrm>
    </dsp:sp>
    <dsp:sp modelId="{5459DE09-BF82-4F5B-9AED-91A1B0AB3CFB}">
      <dsp:nvSpPr>
        <dsp:cNvPr id="0" name=""/>
        <dsp:cNvSpPr/>
      </dsp:nvSpPr>
      <dsp:spPr>
        <a:xfrm>
          <a:off x="1743087" y="1569549"/>
          <a:ext cx="6972348" cy="0"/>
        </a:xfrm>
        <a:prstGeom prst="line">
          <a:avLst/>
        </a:prstGeom>
        <a:solidFill>
          <a:schemeClr val="accent2">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dsp:style>
    </dsp:sp>
    <dsp:sp modelId="{7FBB8148-5DAB-428F-9394-C6698F86FF86}">
      <dsp:nvSpPr>
        <dsp:cNvPr id="0" name=""/>
        <dsp:cNvSpPr/>
      </dsp:nvSpPr>
      <dsp:spPr>
        <a:xfrm>
          <a:off x="1873818" y="1644289"/>
          <a:ext cx="6841617" cy="1494808"/>
        </a:xfrm>
        <a:prstGeom prst="rect">
          <a:avLst/>
        </a:prstGeom>
        <a:solidFill>
          <a:schemeClr val="accent6">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b="1" u="sng" kern="1200" dirty="0"/>
            <a:t>Ο Βενιζέλος </a:t>
          </a:r>
        </a:p>
        <a:p>
          <a:pPr marL="0" lvl="0" indent="0" algn="l" defTabSz="800100">
            <a:lnSpc>
              <a:spcPct val="90000"/>
            </a:lnSpc>
            <a:spcBef>
              <a:spcPct val="0"/>
            </a:spcBef>
            <a:spcAft>
              <a:spcPct val="35000"/>
            </a:spcAft>
            <a:buNone/>
          </a:pPr>
          <a:r>
            <a:rPr lang="el-GR" sz="1600" kern="1200" dirty="0">
              <a:sym typeface="Wingdings"/>
            </a:rPr>
            <a:t> </a:t>
          </a:r>
          <a:r>
            <a:rPr lang="el-GR" sz="1600" b="1" u="sng" kern="1200" dirty="0"/>
            <a:t>είχε σωστά εκτιμήσει τη διεθνή πολιτική </a:t>
          </a:r>
        </a:p>
        <a:p>
          <a:pPr marL="0" lvl="0" indent="0" algn="l" defTabSz="800100">
            <a:lnSpc>
              <a:spcPct val="90000"/>
            </a:lnSpc>
            <a:spcBef>
              <a:spcPct val="0"/>
            </a:spcBef>
            <a:spcAft>
              <a:spcPct val="35000"/>
            </a:spcAft>
            <a:buNone/>
          </a:pPr>
          <a:r>
            <a:rPr lang="el-GR" sz="1600" kern="1200" dirty="0">
              <a:sym typeface="Wingdings"/>
            </a:rPr>
            <a:t> </a:t>
          </a:r>
          <a:r>
            <a:rPr lang="el-GR" sz="1600" kern="1200" dirty="0"/>
            <a:t>και ήταν βέβαιος ότι οι Μεγάλες Δυνάμεις ήταν αδύνατο να συμφωνήσουν στην τήρηση ενιαίας στάσης έναντι του κινήματος.  </a:t>
          </a:r>
        </a:p>
      </dsp:txBody>
      <dsp:txXfrm>
        <a:off x="1873818" y="1644289"/>
        <a:ext cx="6841617" cy="1494808"/>
      </dsp:txXfrm>
    </dsp:sp>
    <dsp:sp modelId="{5FDF3FDF-BC45-48BA-9174-9E65A67143BC}">
      <dsp:nvSpPr>
        <dsp:cNvPr id="0" name=""/>
        <dsp:cNvSpPr/>
      </dsp:nvSpPr>
      <dsp:spPr>
        <a:xfrm>
          <a:off x="1743087" y="3139098"/>
          <a:ext cx="6972348" cy="0"/>
        </a:xfrm>
        <a:prstGeom prst="line">
          <a:avLst/>
        </a:prstGeom>
        <a:solidFill>
          <a:schemeClr val="accent2">
            <a:hueOff val="0"/>
            <a:satOff val="0"/>
            <a:lumOff val="0"/>
            <a:alphaOff val="0"/>
          </a:schemeClr>
        </a:solidFill>
        <a:ln w="25400" cap="flat" cmpd="sng" algn="ctr">
          <a:solidFill>
            <a:srgbClr val="FF6600"/>
          </a:solidFill>
          <a:prstDash val="solid"/>
        </a:ln>
        <a:effectLst/>
      </dsp:spPr>
      <dsp:style>
        <a:lnRef idx="2">
          <a:scrgbClr r="0" g="0" b="0"/>
        </a:lnRef>
        <a:fillRef idx="1">
          <a:scrgbClr r="0" g="0" b="0"/>
        </a:fillRef>
        <a:effectRef idx="0">
          <a:scrgbClr r="0" g="0" b="0"/>
        </a:effectRef>
        <a:fontRef idx="minor"/>
      </dsp:style>
    </dsp:sp>
    <dsp:sp modelId="{62C69996-75CF-4AA1-AC33-487D8FC79EDA}">
      <dsp:nvSpPr>
        <dsp:cNvPr id="0" name=""/>
        <dsp:cNvSpPr/>
      </dsp:nvSpPr>
      <dsp:spPr>
        <a:xfrm>
          <a:off x="1873818" y="3213838"/>
          <a:ext cx="6841617" cy="1494808"/>
        </a:xfrm>
        <a:prstGeom prst="rect">
          <a:avLst/>
        </a:prstGeom>
        <a:solidFill>
          <a:schemeClr val="accent3">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kern="1200" dirty="0"/>
            <a:t>οι Δυνάμεις δεν μπορούσαν </a:t>
          </a:r>
        </a:p>
        <a:p>
          <a:pPr marL="0" lvl="0" indent="0" algn="l" defTabSz="711200">
            <a:lnSpc>
              <a:spcPct val="90000"/>
            </a:lnSpc>
            <a:spcBef>
              <a:spcPct val="0"/>
            </a:spcBef>
            <a:spcAft>
              <a:spcPct val="35000"/>
            </a:spcAft>
            <a:buNone/>
          </a:pPr>
          <a:r>
            <a:rPr lang="el-GR" sz="1600" kern="1200" dirty="0">
              <a:sym typeface="Wingdings"/>
            </a:rPr>
            <a:t> </a:t>
          </a:r>
          <a:r>
            <a:rPr lang="el-GR" sz="1600" kern="1200" dirty="0"/>
            <a:t>να παραβλέψουν τον </a:t>
          </a:r>
          <a:r>
            <a:rPr lang="el-GR" sz="1600" b="1" kern="1200" dirty="0"/>
            <a:t>κίνδυνο εμφύλιου πολέμου</a:t>
          </a:r>
          <a:r>
            <a:rPr lang="el-GR" sz="1600" kern="1200" dirty="0"/>
            <a:t>, </a:t>
          </a:r>
        </a:p>
        <a:p>
          <a:pPr marL="0" lvl="0" indent="0" algn="l" defTabSz="711200">
            <a:lnSpc>
              <a:spcPct val="90000"/>
            </a:lnSpc>
            <a:spcBef>
              <a:spcPct val="0"/>
            </a:spcBef>
            <a:spcAft>
              <a:spcPct val="35000"/>
            </a:spcAft>
            <a:buNone/>
          </a:pPr>
          <a:r>
            <a:rPr lang="el-GR" sz="1600" kern="1200" dirty="0">
              <a:sym typeface="Wingdings"/>
            </a:rPr>
            <a:t>        </a:t>
          </a:r>
          <a:r>
            <a:rPr lang="el-GR" sz="1600" kern="1200" dirty="0"/>
            <a:t>που θα γενικευόταν στην Κρήτη με αφορμή τη δική τους ανάμειξη</a:t>
          </a:r>
          <a:r>
            <a:rPr lang="el-GR" sz="2100" kern="1200" dirty="0"/>
            <a:t>. </a:t>
          </a:r>
        </a:p>
      </dsp:txBody>
      <dsp:txXfrm>
        <a:off x="1873818" y="3213838"/>
        <a:ext cx="6841617" cy="1494808"/>
      </dsp:txXfrm>
    </dsp:sp>
    <dsp:sp modelId="{89DE59EA-7727-4525-B08F-7C217447D9FD}">
      <dsp:nvSpPr>
        <dsp:cNvPr id="0" name=""/>
        <dsp:cNvSpPr/>
      </dsp:nvSpPr>
      <dsp:spPr>
        <a:xfrm>
          <a:off x="1743087" y="4708647"/>
          <a:ext cx="6972348" cy="0"/>
        </a:xfrm>
        <a:prstGeom prst="line">
          <a:avLst/>
        </a:prstGeom>
        <a:solidFill>
          <a:schemeClr val="accent2">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8459B6AE-6706-4727-9C39-9906EBD80553}">
      <dsp:nvSpPr>
        <dsp:cNvPr id="0" name=""/>
        <dsp:cNvSpPr/>
      </dsp:nvSpPr>
      <dsp:spPr>
        <a:xfrm>
          <a:off x="1873818" y="4783388"/>
          <a:ext cx="6841617" cy="1494808"/>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l-GR" sz="1600" kern="1200" dirty="0"/>
            <a:t>Ο παλαίμαχος πολιτικός </a:t>
          </a:r>
          <a:r>
            <a:rPr lang="el-GR" sz="1800" b="1" u="sng" kern="1200" dirty="0"/>
            <a:t>Ιωάννης Σφακιανάκης</a:t>
          </a:r>
          <a:r>
            <a:rPr lang="el-GR" sz="1600" kern="1200" dirty="0"/>
            <a:t>, </a:t>
          </a:r>
        </a:p>
        <a:p>
          <a:pPr marL="0" lvl="0" indent="0" algn="just" defTabSz="711200">
            <a:lnSpc>
              <a:spcPct val="90000"/>
            </a:lnSpc>
            <a:spcBef>
              <a:spcPct val="0"/>
            </a:spcBef>
            <a:spcAft>
              <a:spcPct val="35000"/>
            </a:spcAft>
            <a:buNone/>
          </a:pPr>
          <a:r>
            <a:rPr lang="el-GR" sz="1600" kern="1200" dirty="0">
              <a:sym typeface="Wingdings 3"/>
            </a:rPr>
            <a:t> </a:t>
          </a:r>
          <a:r>
            <a:rPr lang="el-GR" sz="1600" kern="1200" dirty="0"/>
            <a:t>σε </a:t>
          </a:r>
          <a:r>
            <a:rPr lang="el-GR" sz="1600" b="1" kern="1200" dirty="0"/>
            <a:t>πάνδημο συλλαλητήριο </a:t>
          </a:r>
          <a:r>
            <a:rPr lang="el-GR" sz="1600" kern="1200" dirty="0"/>
            <a:t>στο </a:t>
          </a:r>
          <a:r>
            <a:rPr lang="el-GR" sz="1600" b="1" kern="1200" dirty="0"/>
            <a:t>Ηράκλειο</a:t>
          </a:r>
          <a:r>
            <a:rPr lang="el-GR" sz="1600" kern="1200" dirty="0"/>
            <a:t> (21 Μαρτίου) </a:t>
          </a:r>
        </a:p>
        <a:p>
          <a:pPr marL="0" lvl="0" indent="0" algn="just" defTabSz="711200">
            <a:lnSpc>
              <a:spcPct val="90000"/>
            </a:lnSpc>
            <a:spcBef>
              <a:spcPct val="0"/>
            </a:spcBef>
            <a:spcAft>
              <a:spcPct val="35000"/>
            </a:spcAft>
            <a:buNone/>
          </a:pPr>
          <a:r>
            <a:rPr lang="el-GR" sz="1600" kern="1200" dirty="0">
              <a:sym typeface="Wingdings 3"/>
            </a:rPr>
            <a:t> </a:t>
          </a:r>
          <a:r>
            <a:rPr lang="el-GR" sz="1600" kern="1200" dirty="0"/>
            <a:t>μίλησε ανοικτά για την </a:t>
          </a:r>
          <a:r>
            <a:rPr lang="el-GR" sz="1600" b="1" kern="1200" dirty="0"/>
            <a:t>απαράδεκτη ξένη ανάμειξη </a:t>
          </a:r>
        </a:p>
        <a:p>
          <a:pPr marL="0" lvl="0" indent="0" algn="just" defTabSz="711200">
            <a:lnSpc>
              <a:spcPct val="90000"/>
            </a:lnSpc>
            <a:spcBef>
              <a:spcPct val="0"/>
            </a:spcBef>
            <a:spcAft>
              <a:spcPct val="35000"/>
            </a:spcAft>
            <a:buNone/>
          </a:pPr>
          <a:r>
            <a:rPr lang="el-GR" sz="1600" kern="1200" dirty="0">
              <a:sym typeface="Wingdings 3"/>
            </a:rPr>
            <a:t> </a:t>
          </a:r>
          <a:r>
            <a:rPr lang="el-GR" sz="1600" kern="1200" dirty="0"/>
            <a:t>και κάλεσε το λαό </a:t>
          </a:r>
          <a:r>
            <a:rPr lang="el-GR" sz="1600" b="0" kern="1200" dirty="0"/>
            <a:t>σε </a:t>
          </a:r>
          <a:r>
            <a:rPr lang="el-GR" sz="1600" b="1" kern="1200" dirty="0"/>
            <a:t>καθολική συμπαράσταση </a:t>
          </a:r>
          <a:r>
            <a:rPr lang="el-GR" sz="1600" b="0" kern="1200" dirty="0"/>
            <a:t>προς τους επαναστάτες.</a:t>
          </a:r>
        </a:p>
      </dsp:txBody>
      <dsp:txXfrm>
        <a:off x="1873818" y="4783388"/>
        <a:ext cx="6841617" cy="1494808"/>
      </dsp:txXfrm>
    </dsp:sp>
    <dsp:sp modelId="{68CCF5BB-1E7F-4FAC-BF9B-14B9004009D0}">
      <dsp:nvSpPr>
        <dsp:cNvPr id="0" name=""/>
        <dsp:cNvSpPr/>
      </dsp:nvSpPr>
      <dsp:spPr>
        <a:xfrm>
          <a:off x="1743087" y="6278196"/>
          <a:ext cx="6972348" cy="0"/>
        </a:xfrm>
        <a:prstGeom prst="line">
          <a:avLst/>
        </a:prstGeom>
        <a:solidFill>
          <a:schemeClr val="accent2">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7C803-981F-425E-B030-72FE480B5CC1}">
      <dsp:nvSpPr>
        <dsp:cNvPr id="0" name=""/>
        <dsp:cNvSpPr/>
      </dsp:nvSpPr>
      <dsp:spPr>
        <a:xfrm>
          <a:off x="2459777" y="1011976"/>
          <a:ext cx="539821" cy="269823"/>
        </a:xfrm>
        <a:custGeom>
          <a:avLst/>
          <a:gdLst/>
          <a:ahLst/>
          <a:cxnLst/>
          <a:rect l="0" t="0" r="0" b="0"/>
          <a:pathLst>
            <a:path>
              <a:moveTo>
                <a:pt x="0" y="0"/>
              </a:moveTo>
              <a:lnTo>
                <a:pt x="287010" y="0"/>
              </a:lnTo>
              <a:lnTo>
                <a:pt x="287010" y="269823"/>
              </a:lnTo>
              <a:lnTo>
                <a:pt x="539821" y="269823"/>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711200">
            <a:lnSpc>
              <a:spcPct val="90000"/>
            </a:lnSpc>
            <a:spcBef>
              <a:spcPct val="0"/>
            </a:spcBef>
            <a:spcAft>
              <a:spcPct val="35000"/>
            </a:spcAft>
            <a:buNone/>
          </a:pPr>
          <a:endParaRPr lang="el-GR" sz="1600" kern="1200"/>
        </a:p>
      </dsp:txBody>
      <dsp:txXfrm>
        <a:off x="2713912" y="1144054"/>
        <a:ext cx="31550" cy="5667"/>
      </dsp:txXfrm>
    </dsp:sp>
    <dsp:sp modelId="{903917C3-39D1-4738-AC3B-819D0B1B00C3}">
      <dsp:nvSpPr>
        <dsp:cNvPr id="0" name=""/>
        <dsp:cNvSpPr/>
      </dsp:nvSpPr>
      <dsp:spPr>
        <a:xfrm>
          <a:off x="0" y="273503"/>
          <a:ext cx="2461576" cy="147694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l" defTabSz="711200" rtl="0">
            <a:lnSpc>
              <a:spcPct val="90000"/>
            </a:lnSpc>
            <a:spcBef>
              <a:spcPct val="0"/>
            </a:spcBef>
            <a:spcAft>
              <a:spcPct val="35000"/>
            </a:spcAft>
            <a:buNone/>
          </a:pPr>
          <a:r>
            <a:rPr lang="el-GR" sz="1600" kern="1200" dirty="0"/>
            <a:t>Στο μεταξύ, η επανάσταση είχε αποκτήσει</a:t>
          </a:r>
        </a:p>
        <a:p>
          <a:pPr marL="0" lvl="0" indent="0" algn="l" defTabSz="711200" rtl="0">
            <a:lnSpc>
              <a:spcPct val="90000"/>
            </a:lnSpc>
            <a:spcBef>
              <a:spcPct val="0"/>
            </a:spcBef>
            <a:spcAft>
              <a:spcPct val="35000"/>
            </a:spcAft>
            <a:buNone/>
          </a:pPr>
          <a:r>
            <a:rPr lang="el-GR" sz="1600" kern="1200" dirty="0">
              <a:sym typeface="Wingdings"/>
            </a:rPr>
            <a:t> </a:t>
          </a:r>
          <a:r>
            <a:rPr lang="el-GR" sz="1600" kern="1200" dirty="0"/>
            <a:t> </a:t>
          </a:r>
          <a:r>
            <a:rPr lang="el-GR" sz="1600" b="1" kern="1200" dirty="0"/>
            <a:t>ισχυρά ερείσματα </a:t>
          </a:r>
          <a:r>
            <a:rPr lang="el-GR" sz="1600" kern="1200" dirty="0"/>
            <a:t>σε όλη την Κρήτη.</a:t>
          </a:r>
        </a:p>
      </dsp:txBody>
      <dsp:txXfrm>
        <a:off x="0" y="273503"/>
        <a:ext cx="2461576" cy="1476946"/>
      </dsp:txXfrm>
    </dsp:sp>
    <dsp:sp modelId="{AD8FAC52-E5CE-4575-B05B-4FEC17201FF6}">
      <dsp:nvSpPr>
        <dsp:cNvPr id="0" name=""/>
        <dsp:cNvSpPr/>
      </dsp:nvSpPr>
      <dsp:spPr>
        <a:xfrm>
          <a:off x="5491775" y="1281800"/>
          <a:ext cx="619502" cy="158801"/>
        </a:xfrm>
        <a:custGeom>
          <a:avLst/>
          <a:gdLst/>
          <a:ahLst/>
          <a:cxnLst/>
          <a:rect l="0" t="0" r="0" b="0"/>
          <a:pathLst>
            <a:path>
              <a:moveTo>
                <a:pt x="0" y="0"/>
              </a:moveTo>
              <a:lnTo>
                <a:pt x="326851" y="0"/>
              </a:lnTo>
              <a:lnTo>
                <a:pt x="326851" y="158801"/>
              </a:lnTo>
              <a:lnTo>
                <a:pt x="619502" y="158801"/>
              </a:lnTo>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711200">
            <a:lnSpc>
              <a:spcPct val="90000"/>
            </a:lnSpc>
            <a:spcBef>
              <a:spcPct val="0"/>
            </a:spcBef>
            <a:spcAft>
              <a:spcPct val="35000"/>
            </a:spcAft>
            <a:buNone/>
          </a:pPr>
          <a:endParaRPr lang="el-GR" sz="1600" kern="1200"/>
        </a:p>
      </dsp:txBody>
      <dsp:txXfrm>
        <a:off x="5784796" y="1358367"/>
        <a:ext cx="33460" cy="5667"/>
      </dsp:txXfrm>
    </dsp:sp>
    <dsp:sp modelId="{30D549A1-8E9A-4BF0-878E-01E51B9A3256}">
      <dsp:nvSpPr>
        <dsp:cNvPr id="0" name=""/>
        <dsp:cNvSpPr/>
      </dsp:nvSpPr>
      <dsp:spPr>
        <a:xfrm>
          <a:off x="3031998" y="206147"/>
          <a:ext cx="2461576" cy="2151304"/>
        </a:xfrm>
        <a:prstGeom prst="rect">
          <a:avLst/>
        </a:prstGeom>
        <a:gradFill rotWithShape="0">
          <a:gsLst>
            <a:gs pos="0">
              <a:schemeClr val="accent4">
                <a:hueOff val="-744128"/>
                <a:satOff val="4483"/>
                <a:lumOff val="359"/>
                <a:alphaOff val="0"/>
                <a:tint val="50000"/>
                <a:satMod val="300000"/>
              </a:schemeClr>
            </a:gs>
            <a:gs pos="35000">
              <a:schemeClr val="accent4">
                <a:hueOff val="-744128"/>
                <a:satOff val="4483"/>
                <a:lumOff val="359"/>
                <a:alphaOff val="0"/>
                <a:tint val="37000"/>
                <a:satMod val="300000"/>
              </a:schemeClr>
            </a:gs>
            <a:gs pos="100000">
              <a:schemeClr val="accent4">
                <a:hueOff val="-744128"/>
                <a:satOff val="4483"/>
                <a:lumOff val="3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l" defTabSz="711200" rtl="0">
            <a:lnSpc>
              <a:spcPct val="90000"/>
            </a:lnSpc>
            <a:spcBef>
              <a:spcPct val="0"/>
            </a:spcBef>
            <a:spcAft>
              <a:spcPct val="35000"/>
            </a:spcAft>
            <a:buNone/>
          </a:pPr>
          <a:r>
            <a:rPr lang="el-GR" sz="1600" kern="1200" dirty="0"/>
            <a:t>Οργανώθηκε </a:t>
          </a:r>
          <a:r>
            <a:rPr lang="el-GR" sz="1600" b="1" i="0" kern="1200" dirty="0"/>
            <a:t>«Προσωρινή </a:t>
          </a:r>
          <a:r>
            <a:rPr lang="el-GR" sz="1600" b="1" i="0" kern="1200" dirty="0" err="1"/>
            <a:t>Κυβέρνησις</a:t>
          </a:r>
          <a:r>
            <a:rPr lang="el-GR" sz="1600" b="1" i="0" kern="1200" dirty="0"/>
            <a:t> της Κρήτης» </a:t>
          </a:r>
          <a:r>
            <a:rPr lang="el-GR" sz="1600" kern="1200" dirty="0"/>
            <a:t>στο Θέρισο, </a:t>
          </a:r>
          <a:r>
            <a:rPr lang="el-GR" sz="1600" kern="1200" dirty="0">
              <a:sym typeface="Wingdings 3"/>
            </a:rPr>
            <a:t></a:t>
          </a:r>
          <a:r>
            <a:rPr lang="en-US" sz="1600" kern="1200" dirty="0">
              <a:sym typeface="Wingdings 3"/>
            </a:rPr>
            <a:t> </a:t>
          </a:r>
          <a:r>
            <a:rPr lang="el-GR" sz="1400" kern="1200" dirty="0"/>
            <a:t>με πρόεδρο τον </a:t>
          </a:r>
          <a:r>
            <a:rPr lang="el-GR" sz="1600" kern="1200" dirty="0"/>
            <a:t>Βενιζέλο</a:t>
          </a:r>
          <a:endParaRPr lang="en-US" sz="1600" kern="1200" dirty="0"/>
        </a:p>
        <a:p>
          <a:pPr marL="0" lvl="0" indent="0" algn="l" defTabSz="711200" rtl="0">
            <a:lnSpc>
              <a:spcPct val="90000"/>
            </a:lnSpc>
            <a:spcBef>
              <a:spcPct val="0"/>
            </a:spcBef>
            <a:spcAft>
              <a:spcPct val="35000"/>
            </a:spcAft>
            <a:buNone/>
          </a:pPr>
          <a:r>
            <a:rPr lang="el-GR" sz="1600" kern="1200" dirty="0">
              <a:sym typeface="Wingdings 3"/>
            </a:rPr>
            <a:t></a:t>
          </a:r>
          <a:r>
            <a:rPr lang="en-US" sz="1600" kern="1200" dirty="0">
              <a:sym typeface="Wingdings 3"/>
            </a:rPr>
            <a:t> </a:t>
          </a:r>
          <a:r>
            <a:rPr lang="el-GR" sz="1600" kern="1200" dirty="0"/>
            <a:t> και υπουργούς τους Κ. </a:t>
          </a:r>
          <a:r>
            <a:rPr lang="el-GR" sz="1600" kern="1200" dirty="0" err="1"/>
            <a:t>Φούμη</a:t>
          </a:r>
          <a:r>
            <a:rPr lang="el-GR" sz="1600" kern="1200" dirty="0"/>
            <a:t> και Κ. Μάνο. </a:t>
          </a:r>
        </a:p>
      </dsp:txBody>
      <dsp:txXfrm>
        <a:off x="3031998" y="206147"/>
        <a:ext cx="2461576" cy="2151304"/>
      </dsp:txXfrm>
    </dsp:sp>
    <dsp:sp modelId="{35756FA5-2F22-4F71-9498-7BE0D0CE5B53}">
      <dsp:nvSpPr>
        <dsp:cNvPr id="0" name=""/>
        <dsp:cNvSpPr/>
      </dsp:nvSpPr>
      <dsp:spPr>
        <a:xfrm>
          <a:off x="1235047" y="2177274"/>
          <a:ext cx="6139418" cy="713940"/>
        </a:xfrm>
        <a:custGeom>
          <a:avLst/>
          <a:gdLst/>
          <a:ahLst/>
          <a:cxnLst/>
          <a:rect l="0" t="0" r="0" b="0"/>
          <a:pathLst>
            <a:path>
              <a:moveTo>
                <a:pt x="6139418" y="0"/>
              </a:moveTo>
              <a:lnTo>
                <a:pt x="6139418" y="374070"/>
              </a:lnTo>
              <a:lnTo>
                <a:pt x="0" y="374070"/>
              </a:lnTo>
              <a:lnTo>
                <a:pt x="0" y="713940"/>
              </a:lnTo>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711200">
            <a:lnSpc>
              <a:spcPct val="90000"/>
            </a:lnSpc>
            <a:spcBef>
              <a:spcPct val="0"/>
            </a:spcBef>
            <a:spcAft>
              <a:spcPct val="35000"/>
            </a:spcAft>
            <a:buNone/>
          </a:pPr>
          <a:endParaRPr lang="el-GR" sz="1600" kern="1200"/>
        </a:p>
      </dsp:txBody>
      <dsp:txXfrm>
        <a:off x="4150147" y="2531411"/>
        <a:ext cx="309220" cy="5667"/>
      </dsp:txXfrm>
    </dsp:sp>
    <dsp:sp modelId="{72095A10-F119-4E57-8F22-7E94B5AE7D39}">
      <dsp:nvSpPr>
        <dsp:cNvPr id="0" name=""/>
        <dsp:cNvSpPr/>
      </dsp:nvSpPr>
      <dsp:spPr>
        <a:xfrm>
          <a:off x="6143678" y="702128"/>
          <a:ext cx="2461576" cy="1476946"/>
        </a:xfrm>
        <a:prstGeom prst="rect">
          <a:avLst/>
        </a:prstGeom>
        <a:gradFill rotWithShape="0">
          <a:gsLst>
            <a:gs pos="0">
              <a:schemeClr val="accent4">
                <a:hueOff val="-1488257"/>
                <a:satOff val="8966"/>
                <a:lumOff val="719"/>
                <a:alphaOff val="0"/>
                <a:tint val="50000"/>
                <a:satMod val="300000"/>
              </a:schemeClr>
            </a:gs>
            <a:gs pos="35000">
              <a:schemeClr val="accent4">
                <a:hueOff val="-1488257"/>
                <a:satOff val="8966"/>
                <a:lumOff val="719"/>
                <a:alphaOff val="0"/>
                <a:tint val="37000"/>
                <a:satMod val="300000"/>
              </a:schemeClr>
            </a:gs>
            <a:gs pos="100000">
              <a:schemeClr val="accent4">
                <a:hueOff val="-1488257"/>
                <a:satOff val="8966"/>
                <a:lumOff val="7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l" defTabSz="711200" rtl="0">
            <a:lnSpc>
              <a:spcPct val="90000"/>
            </a:lnSpc>
            <a:spcBef>
              <a:spcPct val="0"/>
            </a:spcBef>
            <a:spcAft>
              <a:spcPct val="35000"/>
            </a:spcAft>
            <a:buNone/>
          </a:pPr>
          <a:r>
            <a:rPr lang="el-GR" sz="1600" kern="1200" dirty="0"/>
            <a:t>Η κυβέρνηση προέβη στην έκδοση γραμματίων </a:t>
          </a:r>
          <a:r>
            <a:rPr lang="el-GR" sz="1600" kern="1200" dirty="0">
              <a:sym typeface="Wingdings 3"/>
            </a:rPr>
            <a:t></a:t>
          </a:r>
          <a:r>
            <a:rPr lang="en-US" sz="1600" kern="1200" dirty="0">
              <a:sym typeface="Wingdings 3"/>
            </a:rPr>
            <a:t> </a:t>
          </a:r>
          <a:r>
            <a:rPr lang="el-GR" sz="1600" b="1" kern="1200" dirty="0"/>
            <a:t>για εσωτερικό πατριωτικό δάνειο 100.000 δραχμών</a:t>
          </a:r>
          <a:r>
            <a:rPr lang="el-GR" sz="1600" kern="1200" dirty="0"/>
            <a:t>,</a:t>
          </a:r>
        </a:p>
      </dsp:txBody>
      <dsp:txXfrm>
        <a:off x="6143678" y="702128"/>
        <a:ext cx="2461576" cy="1476946"/>
      </dsp:txXfrm>
    </dsp:sp>
    <dsp:sp modelId="{2A7E1913-1A00-4C81-8353-B047B674B090}">
      <dsp:nvSpPr>
        <dsp:cNvPr id="0" name=""/>
        <dsp:cNvSpPr/>
      </dsp:nvSpPr>
      <dsp:spPr>
        <a:xfrm>
          <a:off x="2464036" y="3485747"/>
          <a:ext cx="535562" cy="91440"/>
        </a:xfrm>
        <a:custGeom>
          <a:avLst/>
          <a:gdLst/>
          <a:ahLst/>
          <a:cxnLst/>
          <a:rect l="0" t="0" r="0" b="0"/>
          <a:pathLst>
            <a:path>
              <a:moveTo>
                <a:pt x="0" y="45720"/>
              </a:moveTo>
              <a:lnTo>
                <a:pt x="535562" y="45720"/>
              </a:lnTo>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711200">
            <a:lnSpc>
              <a:spcPct val="90000"/>
            </a:lnSpc>
            <a:spcBef>
              <a:spcPct val="0"/>
            </a:spcBef>
            <a:spcAft>
              <a:spcPct val="35000"/>
            </a:spcAft>
            <a:buNone/>
          </a:pPr>
          <a:endParaRPr lang="el-GR" sz="1600" kern="1200"/>
        </a:p>
      </dsp:txBody>
      <dsp:txXfrm>
        <a:off x="2717663" y="3528633"/>
        <a:ext cx="28308" cy="5667"/>
      </dsp:txXfrm>
    </dsp:sp>
    <dsp:sp modelId="{E9C33628-3010-4406-8D8D-F75C5BB24FDB}">
      <dsp:nvSpPr>
        <dsp:cNvPr id="0" name=""/>
        <dsp:cNvSpPr/>
      </dsp:nvSpPr>
      <dsp:spPr>
        <a:xfrm>
          <a:off x="4259" y="2923615"/>
          <a:ext cx="2461576" cy="1215703"/>
        </a:xfrm>
        <a:prstGeom prst="rect">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l" defTabSz="711200" rtl="0">
            <a:lnSpc>
              <a:spcPct val="90000"/>
            </a:lnSpc>
            <a:spcBef>
              <a:spcPct val="0"/>
            </a:spcBef>
            <a:spcAft>
              <a:spcPct val="35000"/>
            </a:spcAft>
            <a:buNone/>
          </a:pPr>
          <a:r>
            <a:rPr lang="el-GR" sz="1600" kern="1200" dirty="0"/>
            <a:t>οργάνωσε υπηρεσίες </a:t>
          </a:r>
        </a:p>
        <a:p>
          <a:pPr marL="0" lvl="0" indent="0" algn="l" defTabSz="711200" rtl="0">
            <a:lnSpc>
              <a:spcPct val="90000"/>
            </a:lnSpc>
            <a:spcBef>
              <a:spcPct val="0"/>
            </a:spcBef>
            <a:spcAft>
              <a:spcPct val="35000"/>
            </a:spcAft>
            <a:buNone/>
          </a:pPr>
          <a:r>
            <a:rPr lang="el-GR" sz="1600" b="1" kern="1200" dirty="0">
              <a:sym typeface="Wingdings 3"/>
            </a:rPr>
            <a:t> </a:t>
          </a:r>
          <a:r>
            <a:rPr lang="el-GR" sz="1600" b="1" kern="1200" dirty="0"/>
            <a:t>οικονομικών,                     </a:t>
          </a:r>
          <a:r>
            <a:rPr lang="el-GR" sz="1600" b="1" kern="1200" dirty="0">
              <a:sym typeface="Wingdings 3"/>
            </a:rPr>
            <a:t> </a:t>
          </a:r>
          <a:r>
            <a:rPr lang="el-GR" sz="1600" b="1" kern="1200" dirty="0"/>
            <a:t>συγκοινωνιών και             </a:t>
          </a:r>
          <a:r>
            <a:rPr lang="el-GR" sz="1600" b="1" kern="1200" dirty="0">
              <a:sym typeface="Wingdings 3"/>
            </a:rPr>
            <a:t> </a:t>
          </a:r>
          <a:r>
            <a:rPr lang="el-GR" sz="1600" b="1" kern="1200" dirty="0"/>
            <a:t>διοίκησης</a:t>
          </a:r>
          <a:r>
            <a:rPr lang="el-GR" sz="1600" kern="1200" dirty="0"/>
            <a:t>, </a:t>
          </a:r>
        </a:p>
      </dsp:txBody>
      <dsp:txXfrm>
        <a:off x="4259" y="2923615"/>
        <a:ext cx="2461576" cy="1215703"/>
      </dsp:txXfrm>
    </dsp:sp>
    <dsp:sp modelId="{D29C2877-BB85-4CE7-9802-DDB879088E87}">
      <dsp:nvSpPr>
        <dsp:cNvPr id="0" name=""/>
        <dsp:cNvSpPr/>
      </dsp:nvSpPr>
      <dsp:spPr>
        <a:xfrm>
          <a:off x="5491775" y="3485747"/>
          <a:ext cx="535562" cy="91440"/>
        </a:xfrm>
        <a:custGeom>
          <a:avLst/>
          <a:gdLst/>
          <a:ahLst/>
          <a:cxnLst/>
          <a:rect l="0" t="0" r="0" b="0"/>
          <a:pathLst>
            <a:path>
              <a:moveTo>
                <a:pt x="0" y="45720"/>
              </a:moveTo>
              <a:lnTo>
                <a:pt x="535562" y="45720"/>
              </a:lnTo>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711200">
            <a:lnSpc>
              <a:spcPct val="90000"/>
            </a:lnSpc>
            <a:spcBef>
              <a:spcPct val="0"/>
            </a:spcBef>
            <a:spcAft>
              <a:spcPct val="35000"/>
            </a:spcAft>
            <a:buNone/>
          </a:pPr>
          <a:endParaRPr lang="el-GR" sz="1600" kern="1200"/>
        </a:p>
      </dsp:txBody>
      <dsp:txXfrm>
        <a:off x="5745403" y="3528633"/>
        <a:ext cx="28308" cy="5667"/>
      </dsp:txXfrm>
    </dsp:sp>
    <dsp:sp modelId="{5CAA9139-5ED7-40D3-8B9D-1F032ED71858}">
      <dsp:nvSpPr>
        <dsp:cNvPr id="0" name=""/>
        <dsp:cNvSpPr/>
      </dsp:nvSpPr>
      <dsp:spPr>
        <a:xfrm>
          <a:off x="3031998" y="3210622"/>
          <a:ext cx="2461576" cy="641688"/>
        </a:xfrm>
        <a:prstGeom prst="rect">
          <a:avLst/>
        </a:prstGeom>
        <a:gradFill rotWithShape="0">
          <a:gsLst>
            <a:gs pos="0">
              <a:schemeClr val="accent4">
                <a:hueOff val="-2976513"/>
                <a:satOff val="17933"/>
                <a:lumOff val="1437"/>
                <a:alphaOff val="0"/>
                <a:tint val="50000"/>
                <a:satMod val="300000"/>
              </a:schemeClr>
            </a:gs>
            <a:gs pos="35000">
              <a:schemeClr val="accent4">
                <a:hueOff val="-2976513"/>
                <a:satOff val="17933"/>
                <a:lumOff val="1437"/>
                <a:alphaOff val="0"/>
                <a:tint val="37000"/>
                <a:satMod val="300000"/>
              </a:schemeClr>
            </a:gs>
            <a:gs pos="100000">
              <a:schemeClr val="accent4">
                <a:hueOff val="-2976513"/>
                <a:satOff val="17933"/>
                <a:lumOff val="14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l" defTabSz="711200" rtl="0">
            <a:lnSpc>
              <a:spcPct val="90000"/>
            </a:lnSpc>
            <a:spcBef>
              <a:spcPct val="0"/>
            </a:spcBef>
            <a:spcAft>
              <a:spcPct val="35000"/>
            </a:spcAft>
            <a:buNone/>
          </a:pPr>
          <a:r>
            <a:rPr lang="el-GR" sz="1600" kern="1200" dirty="0"/>
            <a:t>Τ</a:t>
          </a:r>
          <a:r>
            <a:rPr lang="el-GR" sz="1400" kern="1200" dirty="0"/>
            <a:t>ύπωσε</a:t>
          </a:r>
          <a:r>
            <a:rPr lang="en-US" sz="1400" kern="1200" dirty="0"/>
            <a:t> </a:t>
          </a:r>
          <a:r>
            <a:rPr lang="en-US" sz="1600" kern="1200" dirty="0">
              <a:sym typeface="Wingdings 3"/>
            </a:rPr>
            <a:t></a:t>
          </a:r>
          <a:r>
            <a:rPr lang="el-GR" sz="1600" kern="1200" dirty="0"/>
            <a:t> </a:t>
          </a:r>
          <a:r>
            <a:rPr lang="el-GR" sz="1600" b="1" kern="1200" dirty="0"/>
            <a:t>γραμματόσημα</a:t>
          </a:r>
          <a:r>
            <a:rPr lang="el-GR" sz="1600" kern="1200" dirty="0"/>
            <a:t> </a:t>
          </a:r>
        </a:p>
      </dsp:txBody>
      <dsp:txXfrm>
        <a:off x="3031998" y="3210622"/>
        <a:ext cx="2461576" cy="641688"/>
      </dsp:txXfrm>
    </dsp:sp>
    <dsp:sp modelId="{FE08754F-4C75-4148-9778-0D5F3C8A504C}">
      <dsp:nvSpPr>
        <dsp:cNvPr id="0" name=""/>
        <dsp:cNvSpPr/>
      </dsp:nvSpPr>
      <dsp:spPr>
        <a:xfrm>
          <a:off x="4353459" y="3855850"/>
          <a:ext cx="2937067" cy="965442"/>
        </a:xfrm>
        <a:custGeom>
          <a:avLst/>
          <a:gdLst/>
          <a:ahLst/>
          <a:cxnLst/>
          <a:rect l="0" t="0" r="0" b="0"/>
          <a:pathLst>
            <a:path>
              <a:moveTo>
                <a:pt x="2937067" y="0"/>
              </a:moveTo>
              <a:lnTo>
                <a:pt x="2937067" y="499821"/>
              </a:lnTo>
              <a:lnTo>
                <a:pt x="0" y="499821"/>
              </a:lnTo>
              <a:lnTo>
                <a:pt x="0" y="965442"/>
              </a:lnTo>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711200">
            <a:lnSpc>
              <a:spcPct val="90000"/>
            </a:lnSpc>
            <a:spcBef>
              <a:spcPct val="0"/>
            </a:spcBef>
            <a:spcAft>
              <a:spcPct val="35000"/>
            </a:spcAft>
            <a:buNone/>
          </a:pPr>
          <a:endParaRPr lang="el-GR" sz="1600" kern="1200"/>
        </a:p>
      </dsp:txBody>
      <dsp:txXfrm>
        <a:off x="5744459" y="4335738"/>
        <a:ext cx="155068" cy="5667"/>
      </dsp:txXfrm>
    </dsp:sp>
    <dsp:sp modelId="{5BEDF6B9-BEDD-429E-B6FD-5477A57731D4}">
      <dsp:nvSpPr>
        <dsp:cNvPr id="0" name=""/>
        <dsp:cNvSpPr/>
      </dsp:nvSpPr>
      <dsp:spPr>
        <a:xfrm>
          <a:off x="6059738" y="3205283"/>
          <a:ext cx="2461576" cy="652367"/>
        </a:xfrm>
        <a:prstGeom prst="rect">
          <a:avLst/>
        </a:prstGeom>
        <a:gradFill rotWithShape="0">
          <a:gsLst>
            <a:gs pos="0">
              <a:schemeClr val="accent4">
                <a:hueOff val="-3720641"/>
                <a:satOff val="22416"/>
                <a:lumOff val="1797"/>
                <a:alphaOff val="0"/>
                <a:tint val="50000"/>
                <a:satMod val="300000"/>
              </a:schemeClr>
            </a:gs>
            <a:gs pos="35000">
              <a:schemeClr val="accent4">
                <a:hueOff val="-3720641"/>
                <a:satOff val="22416"/>
                <a:lumOff val="1797"/>
                <a:alphaOff val="0"/>
                <a:tint val="37000"/>
                <a:satMod val="300000"/>
              </a:schemeClr>
            </a:gs>
            <a:gs pos="100000">
              <a:schemeClr val="accent4">
                <a:hueOff val="-3720641"/>
                <a:satOff val="22416"/>
                <a:lumOff val="179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l" defTabSz="622300" rtl="0">
            <a:lnSpc>
              <a:spcPct val="90000"/>
            </a:lnSpc>
            <a:spcBef>
              <a:spcPct val="0"/>
            </a:spcBef>
            <a:spcAft>
              <a:spcPct val="35000"/>
            </a:spcAft>
            <a:buNone/>
          </a:pPr>
          <a:r>
            <a:rPr lang="el-GR" sz="1400" kern="1200" dirty="0"/>
            <a:t>και εξέδιδε την </a:t>
          </a:r>
          <a:r>
            <a:rPr lang="el-GR" sz="1400" b="1" kern="1200" dirty="0"/>
            <a:t>εφημερίδα</a:t>
          </a:r>
          <a:r>
            <a:rPr lang="el-GR" sz="1400" kern="1200" dirty="0"/>
            <a:t>, </a:t>
          </a:r>
          <a:r>
            <a:rPr lang="el-GR" sz="1600" b="1" i="0" kern="1200" dirty="0"/>
            <a:t>«Το </a:t>
          </a:r>
          <a:r>
            <a:rPr lang="el-GR" sz="1600" b="1" i="0" kern="1200" dirty="0" err="1"/>
            <a:t>Θέρισo</a:t>
          </a:r>
          <a:r>
            <a:rPr lang="el-GR" sz="1600" b="1" i="0" kern="1200" dirty="0"/>
            <a:t>». </a:t>
          </a:r>
        </a:p>
      </dsp:txBody>
      <dsp:txXfrm>
        <a:off x="6059738" y="3205283"/>
        <a:ext cx="2461576" cy="652367"/>
      </dsp:txXfrm>
    </dsp:sp>
    <dsp:sp modelId="{0E7ED343-88C1-48DA-A77E-32D5D5C7F154}">
      <dsp:nvSpPr>
        <dsp:cNvPr id="0" name=""/>
        <dsp:cNvSpPr/>
      </dsp:nvSpPr>
      <dsp:spPr>
        <a:xfrm>
          <a:off x="0" y="4853693"/>
          <a:ext cx="8706917" cy="660534"/>
        </a:xfrm>
        <a:prstGeom prst="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just" defTabSz="711200" rtl="0">
            <a:lnSpc>
              <a:spcPct val="90000"/>
            </a:lnSpc>
            <a:spcBef>
              <a:spcPct val="0"/>
            </a:spcBef>
            <a:spcAft>
              <a:spcPct val="35000"/>
            </a:spcAft>
            <a:buNone/>
          </a:pPr>
          <a:r>
            <a:rPr lang="el-GR" sz="1600" kern="1200" dirty="0"/>
            <a:t>Η </a:t>
          </a:r>
          <a:r>
            <a:rPr lang="el-GR" sz="1600" b="1" kern="1200" dirty="0"/>
            <a:t>χωροφυλακή</a:t>
          </a:r>
          <a:r>
            <a:rPr lang="el-GR" sz="1600" kern="1200" dirty="0"/>
            <a:t>, που υποστήριζε τον Πρίγκιπα, δεν ήταν σε θέση να ελέγχει τα πράγματα, </a:t>
          </a:r>
        </a:p>
        <a:p>
          <a:pPr marL="0" lvl="0" indent="0" algn="r" defTabSz="711200" rtl="0">
            <a:lnSpc>
              <a:spcPct val="90000"/>
            </a:lnSpc>
            <a:spcBef>
              <a:spcPct val="0"/>
            </a:spcBef>
            <a:spcAft>
              <a:spcPct val="35000"/>
            </a:spcAft>
            <a:buNone/>
          </a:pPr>
          <a:r>
            <a:rPr lang="el-GR" sz="1600" kern="1200" dirty="0">
              <a:sym typeface="Wingdings 3"/>
            </a:rPr>
            <a:t></a:t>
          </a:r>
          <a:r>
            <a:rPr lang="en-US" sz="1600" kern="1200" dirty="0">
              <a:sym typeface="Wingdings 3"/>
            </a:rPr>
            <a:t> </a:t>
          </a:r>
          <a:r>
            <a:rPr lang="el-GR" sz="1600" kern="1200" dirty="0"/>
            <a:t>καθώς μάλιστα </a:t>
          </a:r>
          <a:r>
            <a:rPr lang="el-GR" sz="1600" b="1" kern="1200" dirty="0"/>
            <a:t>πολλοί χωροφύλακες αυτομόλησαν </a:t>
          </a:r>
          <a:r>
            <a:rPr lang="el-GR" sz="1600" kern="1200" dirty="0"/>
            <a:t>προς τους επαναστάτες.</a:t>
          </a:r>
        </a:p>
      </dsp:txBody>
      <dsp:txXfrm>
        <a:off x="0" y="4853693"/>
        <a:ext cx="8706917" cy="6605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3CCB90-08E5-4EA1-9403-8861553DA532}" type="datetimeFigureOut">
              <a:rPr lang="el-GR" smtClean="0"/>
              <a:pPr/>
              <a:t>12/3/2019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DB5368-8378-4095-B791-026A161EA734}"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685800" y="1981200"/>
            <a:ext cx="3810000" cy="4114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981200"/>
            <a:ext cx="3810000" cy="4114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C98E1FC0-E472-41C7-8D62-C2646E9F9C64}" type="slidenum">
              <a:rPr lang="el-GR"/>
              <a:pPr>
                <a:defRPr/>
              </a:pPr>
              <a:t>‹#›</a:t>
            </a:fld>
            <a:endParaRPr lang="el-GR"/>
          </a:p>
        </p:txBody>
      </p:sp>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12/3/2019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12/3/2019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12/3/2019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12/3/2019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12/3/2019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12/3/2019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12/3/2019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slow">
    <p:randomBa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V5W4Uzup6_k"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4.gif"/><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hyperlink" Target="https://el.wikipedia.org/w/index.php?title=%CE%97%CE%BC%CE%B5%CF%81%CE%BF%CE%BB%CF%8C%CE%B3%CE%B9%CE%BF_%CE%A3%CE%BA%CF%8C%CE%BA%CE%BF%CF%85&amp;action=edit&amp;redlink=1"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85720" y="214290"/>
            <a:ext cx="8572560" cy="1077218"/>
          </a:xfrm>
          <a:prstGeom prst="rect">
            <a:avLst/>
          </a:prstGeom>
        </p:spPr>
        <p:txBody>
          <a:bodyPr wrap="square">
            <a:spAutoFit/>
          </a:bodyPr>
          <a:lstStyle/>
          <a:p>
            <a:pPr algn="r"/>
            <a:r>
              <a:rPr lang="el-GR" sz="2000" b="1" dirty="0">
                <a:latin typeface="+mj-lt"/>
              </a:rPr>
              <a:t>Ε. Η ΠΕΡΙΟΔΟΣ ΤΗΣ ΑΥΤΟΝΟΜΙΑΣ</a:t>
            </a:r>
          </a:p>
          <a:p>
            <a:pPr algn="r"/>
            <a:r>
              <a:rPr lang="el-GR" sz="2000" b="1" dirty="0">
                <a:latin typeface="+mj-lt"/>
              </a:rPr>
              <a:t>ΚΑΙ Η ΕΝΩΣΗ ΤΗΣ ΚΡΗΤΗΣ ΜΕ ΤΗΝ ΕΛΛΑΔΑ </a:t>
            </a:r>
            <a:endParaRPr lang="el-GR" sz="2400" b="1" dirty="0">
              <a:latin typeface="+mj-lt"/>
            </a:endParaRPr>
          </a:p>
          <a:p>
            <a:pPr algn="r"/>
            <a:r>
              <a:rPr lang="en-US" sz="2400" b="1" dirty="0">
                <a:solidFill>
                  <a:srgbClr val="00B0F0"/>
                </a:solidFill>
                <a:latin typeface="+mj-lt"/>
                <a:cs typeface="Lucida Sans Unicode" pitchFamily="34" charset="0"/>
              </a:rPr>
              <a:t> </a:t>
            </a:r>
            <a:r>
              <a:rPr lang="en-US" sz="2400" b="1" dirty="0">
                <a:solidFill>
                  <a:srgbClr val="00B0F0"/>
                </a:solidFill>
                <a:effectLst>
                  <a:outerShdw blurRad="38100" dist="38100" dir="2700000" algn="tl">
                    <a:srgbClr val="000000">
                      <a:alpha val="43137"/>
                    </a:srgbClr>
                  </a:outerShdw>
                </a:effectLst>
                <a:latin typeface="+mj-lt"/>
                <a:cs typeface="Lucida Sans Unicode" pitchFamily="34" charset="0"/>
              </a:rPr>
              <a:t>4.</a:t>
            </a:r>
            <a:r>
              <a:rPr lang="el-GR" sz="2400" b="1" dirty="0">
                <a:solidFill>
                  <a:srgbClr val="00B0F0"/>
                </a:solidFill>
                <a:effectLst>
                  <a:outerShdw blurRad="38100" dist="38100" dir="2700000" algn="tl">
                    <a:srgbClr val="000000">
                      <a:alpha val="43137"/>
                    </a:srgbClr>
                  </a:outerShdw>
                </a:effectLst>
                <a:latin typeface="+mj-lt"/>
                <a:cs typeface="Lucida Sans Unicode" pitchFamily="34" charset="0"/>
              </a:rPr>
              <a:t>Η ΕΠΑΝΑΣΤΑΣΗ ΤΟΥ ΘΕΡΙΣΟΥ (1905)</a:t>
            </a:r>
          </a:p>
        </p:txBody>
      </p:sp>
      <p:pic>
        <p:nvPicPr>
          <p:cNvPr id="5" name="Picture 2"/>
          <p:cNvPicPr>
            <a:picLocks noChangeAspect="1" noChangeArrowheads="1"/>
          </p:cNvPicPr>
          <p:nvPr/>
        </p:nvPicPr>
        <p:blipFill>
          <a:blip r:embed="rId2" cstate="print"/>
          <a:srcRect/>
          <a:stretch>
            <a:fillRect/>
          </a:stretch>
        </p:blipFill>
        <p:spPr bwMode="auto">
          <a:xfrm>
            <a:off x="285720" y="1285860"/>
            <a:ext cx="3990975" cy="5029200"/>
          </a:xfrm>
          <a:prstGeom prst="rect">
            <a:avLst/>
          </a:prstGeom>
          <a:noFill/>
          <a:ln w="9525">
            <a:noFill/>
            <a:miter lim="800000"/>
            <a:headEnd/>
            <a:tailEnd/>
          </a:ln>
          <a:effectLst/>
        </p:spPr>
      </p:pic>
      <p:sp>
        <p:nvSpPr>
          <p:cNvPr id="6" name="5 - Ορθογώνιο"/>
          <p:cNvSpPr/>
          <p:nvPr/>
        </p:nvSpPr>
        <p:spPr>
          <a:xfrm>
            <a:off x="4357686" y="5643578"/>
            <a:ext cx="3857652" cy="553998"/>
          </a:xfrm>
          <a:prstGeom prst="rect">
            <a:avLst/>
          </a:prstGeom>
        </p:spPr>
        <p:txBody>
          <a:bodyPr wrap="square">
            <a:spAutoFit/>
          </a:bodyPr>
          <a:lstStyle/>
          <a:p>
            <a:r>
              <a:rPr lang="el-GR" sz="1600" dirty="0">
                <a:sym typeface="Wingdings 3"/>
              </a:rPr>
              <a:t> </a:t>
            </a:r>
            <a:r>
              <a:rPr lang="el-GR" sz="1400" dirty="0"/>
              <a:t>Λιθογραφία αφιερωμένη</a:t>
            </a:r>
          </a:p>
          <a:p>
            <a:r>
              <a:rPr lang="el-GR" sz="1400" dirty="0"/>
              <a:t>στην Επανάσταση του Θερίσου</a:t>
            </a:r>
          </a:p>
        </p:txBody>
      </p:sp>
      <p:sp>
        <p:nvSpPr>
          <p:cNvPr id="51202" name="AutoShape 2" descr="http://1.bp.blogspot.com/-DE8nzewW4a0/VZ9dEkkiwEI/AAAAAAAAfoc/k5cGQgqp15M/s400/Noname7.jpg"/>
          <p:cNvSpPr>
            <a:spLocks noChangeAspect="1" noChangeArrowheads="1"/>
          </p:cNvSpPr>
          <p:nvPr/>
        </p:nvSpPr>
        <p:spPr bwMode="auto">
          <a:xfrm>
            <a:off x="63500" y="-136525"/>
            <a:ext cx="3810000" cy="22193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1203" name="Picture 3"/>
          <p:cNvPicPr>
            <a:picLocks noChangeAspect="1" noChangeArrowheads="1"/>
          </p:cNvPicPr>
          <p:nvPr/>
        </p:nvPicPr>
        <p:blipFill>
          <a:blip r:embed="rId3" cstate="print"/>
          <a:srcRect/>
          <a:stretch>
            <a:fillRect/>
          </a:stretch>
        </p:blipFill>
        <p:spPr bwMode="auto">
          <a:xfrm>
            <a:off x="4429123" y="1500174"/>
            <a:ext cx="4437993" cy="3286148"/>
          </a:xfrm>
          <a:prstGeom prst="rect">
            <a:avLst/>
          </a:prstGeom>
          <a:noFill/>
          <a:ln w="9525">
            <a:noFill/>
            <a:miter lim="800000"/>
            <a:headEnd/>
            <a:tailEnd/>
          </a:ln>
          <a:effectLst/>
        </p:spPr>
      </p:pic>
      <p:sp>
        <p:nvSpPr>
          <p:cNvPr id="8" name="7 - Ορθογώνιο"/>
          <p:cNvSpPr/>
          <p:nvPr/>
        </p:nvSpPr>
        <p:spPr>
          <a:xfrm>
            <a:off x="4357686" y="4786322"/>
            <a:ext cx="4500594" cy="523220"/>
          </a:xfrm>
          <a:prstGeom prst="rect">
            <a:avLst/>
          </a:prstGeom>
        </p:spPr>
        <p:txBody>
          <a:bodyPr wrap="square">
            <a:spAutoFit/>
          </a:bodyPr>
          <a:lstStyle/>
          <a:p>
            <a:pPr>
              <a:buFont typeface="Wingdings 3" pitchFamily="18" charset="2"/>
              <a:buChar char="p"/>
            </a:pPr>
            <a:r>
              <a:rPr lang="el-GR" sz="1400" dirty="0"/>
              <a:t>Τα μέλη της προσωρινής κυβερνήσεως Κρήτης </a:t>
            </a:r>
          </a:p>
          <a:p>
            <a:r>
              <a:rPr lang="el-GR" sz="1400" dirty="0"/>
              <a:t>στο Θέρισο : Βενιζέλος, </a:t>
            </a:r>
            <a:r>
              <a:rPr lang="el-GR" sz="1400" dirty="0" err="1"/>
              <a:t>Φούμης</a:t>
            </a:r>
            <a:r>
              <a:rPr lang="el-GR" sz="1400" dirty="0"/>
              <a:t>, Μάνος </a:t>
            </a:r>
          </a:p>
        </p:txBody>
      </p:sp>
    </p:spTree>
  </p:cSld>
  <p:clrMapOvr>
    <a:masterClrMapping/>
  </p:clrMapOvr>
  <p:transition spd="slow">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1285860"/>
            <a:ext cx="3857652" cy="1723549"/>
          </a:xfrm>
          <a:prstGeom prst="rect">
            <a:avLst/>
          </a:prstGeom>
        </p:spPr>
        <p:txBody>
          <a:bodyPr wrap="square">
            <a:spAutoFit/>
          </a:bodyPr>
          <a:lstStyle/>
          <a:p>
            <a:pPr algn="just"/>
            <a:r>
              <a:rPr lang="el-GR" sz="1600" dirty="0"/>
              <a:t>Οι επαναστάτες αιφνιδίασαν τον Ηγεμόνα </a:t>
            </a:r>
          </a:p>
          <a:p>
            <a:pPr algn="just">
              <a:buFont typeface="Wingdings" pitchFamily="2" charset="2"/>
              <a:buChar char="ü"/>
            </a:pPr>
            <a:r>
              <a:rPr lang="el-GR" dirty="0"/>
              <a:t> και κήρυξαν την επανάσταση στις </a:t>
            </a:r>
            <a:r>
              <a:rPr lang="el-GR" b="1" dirty="0">
                <a:solidFill>
                  <a:srgbClr val="FF0000"/>
                </a:solidFill>
                <a:latin typeface="+mj-lt"/>
              </a:rPr>
              <a:t>10 Μαρτίου 1905</a:t>
            </a:r>
            <a:r>
              <a:rPr lang="el-GR" dirty="0"/>
              <a:t>. </a:t>
            </a:r>
          </a:p>
          <a:p>
            <a:pPr algn="just">
              <a:buFont typeface="Wingdings" pitchFamily="2" charset="2"/>
              <a:buChar char="ü"/>
            </a:pPr>
            <a:r>
              <a:rPr lang="el-GR" dirty="0"/>
              <a:t> Το πρωί της ημέρας εκείνης βρέθηκαν τοιχοκολλημένες στους δρόμους των Χανίων προκηρύξεις</a:t>
            </a:r>
          </a:p>
        </p:txBody>
      </p:sp>
      <p:grpSp>
        <p:nvGrpSpPr>
          <p:cNvPr id="4" name="Group 2"/>
          <p:cNvGrpSpPr>
            <a:grpSpLocks/>
          </p:cNvGrpSpPr>
          <p:nvPr/>
        </p:nvGrpSpPr>
        <p:grpSpPr bwMode="auto">
          <a:xfrm>
            <a:off x="428596" y="285728"/>
            <a:ext cx="8429684" cy="642942"/>
            <a:chOff x="108120660" y="106981543"/>
            <a:chExt cx="1399746" cy="1648280"/>
          </a:xfrm>
        </p:grpSpPr>
        <p:sp>
          <p:nvSpPr>
            <p:cNvPr id="5" name="Rectangle 3" hidden="1"/>
            <p:cNvSpPr>
              <a:spLocks noChangeArrowheads="1" noChangeShapeType="1"/>
            </p:cNvSpPr>
            <p:nvPr/>
          </p:nvSpPr>
          <p:spPr bwMode="auto">
            <a:xfrm>
              <a:off x="108120660" y="106981560"/>
              <a:ext cx="1399736" cy="1648263"/>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6" name="Text Box 4"/>
            <p:cNvSpPr txBox="1">
              <a:spLocks noChangeArrowheads="1" noChangeShapeType="1"/>
            </p:cNvSpPr>
            <p:nvPr/>
          </p:nvSpPr>
          <p:spPr bwMode="auto">
            <a:xfrm>
              <a:off x="108120660" y="107214923"/>
              <a:ext cx="1399736" cy="1181100"/>
            </a:xfrm>
            <a:prstGeom prst="rect">
              <a:avLst/>
            </a:prstGeom>
            <a:solidFill>
              <a:srgbClr val="FFFFFF"/>
            </a:solidFill>
            <a:ln w="0" algn="in">
              <a:noFill/>
              <a:miter lim="800000"/>
              <a:headEnd/>
              <a:tailEnd/>
            </a:ln>
            <a:effectLst/>
          </p:spPr>
          <p:txBody>
            <a:bodyPr vert="horz" wrap="square" lIns="36195" tIns="36195" rIns="36195" bIns="36195" numCol="1" anchor="t" anchorCtr="0" compatLnSpc="1">
              <a:prstTxWarp prst="textNoShape">
                <a:avLst/>
              </a:prstTxWarp>
            </a:bodyPr>
            <a:lstStyle/>
            <a:p>
              <a:pPr algn="ctr" fontAlgn="base">
                <a:spcBef>
                  <a:spcPct val="0"/>
                </a:spcBef>
                <a:spcAft>
                  <a:spcPct val="0"/>
                </a:spcAft>
              </a:pPr>
              <a:r>
                <a:rPr lang="el-GR" b="1" dirty="0"/>
                <a:t>Η κήρυξη της επανάστασης (10 Μαρτίου 1905) και η ταχύτατη επέκτασή της </a:t>
              </a:r>
              <a:endParaRPr lang="el-GR" dirty="0"/>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7" name="AutoShape 5"/>
            <p:cNvSpPr>
              <a:spLocks noChangeArrowheads="1" noChangeShapeType="1"/>
            </p:cNvSpPr>
            <p:nvPr/>
          </p:nvSpPr>
          <p:spPr bwMode="auto">
            <a:xfrm rot="10800000" flipH="1">
              <a:off x="108120670" y="106981543"/>
              <a:ext cx="1399736" cy="190937"/>
            </a:xfrm>
            <a:prstGeom prst="rtTriangle">
              <a:avLst/>
            </a:prstGeom>
            <a:solidFill>
              <a:schemeClr val="accent5">
                <a:lumMod val="7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8" name="AutoShape 6"/>
            <p:cNvSpPr>
              <a:spLocks noChangeArrowheads="1" noChangeShapeType="1"/>
            </p:cNvSpPr>
            <p:nvPr/>
          </p:nvSpPr>
          <p:spPr bwMode="auto">
            <a:xfrm flipH="1">
              <a:off x="108120660" y="108438885"/>
              <a:ext cx="1399736" cy="190938"/>
            </a:xfrm>
            <a:prstGeom prst="rtTriangle">
              <a:avLst/>
            </a:prstGeom>
            <a:solidFill>
              <a:schemeClr val="accent2"/>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grpSp>
      <p:grpSp>
        <p:nvGrpSpPr>
          <p:cNvPr id="9" name="Group 2"/>
          <p:cNvGrpSpPr>
            <a:grpSpLocks/>
          </p:cNvGrpSpPr>
          <p:nvPr/>
        </p:nvGrpSpPr>
        <p:grpSpPr bwMode="auto">
          <a:xfrm>
            <a:off x="3714744" y="1000108"/>
            <a:ext cx="5214974" cy="2714644"/>
            <a:chOff x="108120660" y="106981560"/>
            <a:chExt cx="1593533" cy="3095694"/>
          </a:xfrm>
        </p:grpSpPr>
        <p:sp>
          <p:nvSpPr>
            <p:cNvPr id="10" name="Rectangle 3" hidden="1"/>
            <p:cNvSpPr>
              <a:spLocks noChangeArrowheads="1" noChangeShapeType="1"/>
            </p:cNvSpPr>
            <p:nvPr/>
          </p:nvSpPr>
          <p:spPr bwMode="auto">
            <a:xfrm>
              <a:off x="108120660" y="106981560"/>
              <a:ext cx="1593533" cy="3095694"/>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11" name="Text Box 4"/>
            <p:cNvSpPr txBox="1">
              <a:spLocks noChangeArrowheads="1" noChangeShapeType="1"/>
            </p:cNvSpPr>
            <p:nvPr/>
          </p:nvSpPr>
          <p:spPr bwMode="auto">
            <a:xfrm>
              <a:off x="108426413" y="107288742"/>
              <a:ext cx="1287780" cy="2788512"/>
            </a:xfrm>
            <a:prstGeom prst="rect">
              <a:avLst/>
            </a:prstGeom>
            <a:solidFill>
              <a:schemeClr val="accent3">
                <a:lumMod val="20000"/>
                <a:lumOff val="80000"/>
              </a:schemeClr>
            </a:solidFill>
            <a:ln w="0" algn="in">
              <a:noFill/>
              <a:miter lim="800000"/>
              <a:headEnd/>
              <a:tailEnd/>
            </a:ln>
            <a:effectLst/>
          </p:spPr>
          <p:txBody>
            <a:bodyPr vert="horz" wrap="square" lIns="36195" tIns="36195" rIns="36195" bIns="36195" numCol="1" anchor="t" anchorCtr="0" compatLnSpc="1">
              <a:prstTxWarp prst="textNoShape">
                <a:avLst/>
              </a:prstTxWarp>
            </a:bodyPr>
            <a:lstStyle/>
            <a:p>
              <a:pPr lvl="0" fontAlgn="base">
                <a:spcBef>
                  <a:spcPct val="0"/>
                </a:spcBef>
                <a:spcAft>
                  <a:spcPts val="600"/>
                </a:spcAft>
                <a:buFont typeface="Wingdings" pitchFamily="2" charset="2"/>
                <a:buChar char="O"/>
              </a:pPr>
              <a:r>
                <a:rPr lang="el-GR" sz="2400" dirty="0"/>
                <a:t> </a:t>
              </a:r>
              <a:r>
                <a:rPr lang="el-GR" dirty="0"/>
                <a:t>που κήρυτταν την </a:t>
              </a:r>
              <a:r>
                <a:rPr lang="el-GR" b="1" dirty="0"/>
                <a:t>κατάργηση</a:t>
              </a:r>
              <a:r>
                <a:rPr lang="el-GR" dirty="0"/>
                <a:t> της </a:t>
              </a:r>
              <a:r>
                <a:rPr lang="el-GR" b="1" dirty="0"/>
                <a:t>αρμοστείας</a:t>
              </a:r>
              <a:r>
                <a:rPr lang="el-GR" dirty="0"/>
                <a:t>,</a:t>
              </a:r>
            </a:p>
            <a:p>
              <a:pPr lvl="0" fontAlgn="base">
                <a:spcBef>
                  <a:spcPct val="0"/>
                </a:spcBef>
                <a:spcAft>
                  <a:spcPts val="600"/>
                </a:spcAft>
                <a:buFont typeface="Wingdings" pitchFamily="2" charset="2"/>
                <a:buChar char="O"/>
              </a:pPr>
              <a:r>
                <a:rPr lang="el-GR" dirty="0"/>
                <a:t>  καλούσαν το λαό σε </a:t>
              </a:r>
              <a:r>
                <a:rPr lang="el-GR" b="1" dirty="0"/>
                <a:t>συμπαράσταση</a:t>
              </a:r>
              <a:r>
                <a:rPr lang="el-GR" dirty="0"/>
                <a:t>, για να πραγματωθεί το όνειρο της ένωσης, </a:t>
              </a:r>
            </a:p>
            <a:p>
              <a:pPr lvl="0" fontAlgn="base">
                <a:spcBef>
                  <a:spcPct val="0"/>
                </a:spcBef>
                <a:spcAft>
                  <a:spcPts val="600"/>
                </a:spcAft>
                <a:buFont typeface="Wingdings" pitchFamily="2" charset="2"/>
                <a:buChar char="O"/>
              </a:pPr>
              <a:r>
                <a:rPr lang="el-GR" dirty="0"/>
                <a:t> και </a:t>
              </a:r>
              <a:r>
                <a:rPr lang="el-GR" b="1" dirty="0"/>
                <a:t>συνιστούσαν</a:t>
              </a:r>
              <a:r>
                <a:rPr lang="el-GR" dirty="0"/>
                <a:t> στη </a:t>
              </a:r>
              <a:r>
                <a:rPr lang="el-GR" b="1" dirty="0"/>
                <a:t>χωροφυλακή</a:t>
              </a:r>
              <a:r>
                <a:rPr lang="el-GR" dirty="0"/>
                <a:t> να </a:t>
              </a:r>
              <a:r>
                <a:rPr lang="el-GR" b="1" u="sng" dirty="0"/>
                <a:t>μην</a:t>
              </a:r>
              <a:r>
                <a:rPr lang="el-GR" dirty="0"/>
                <a:t> </a:t>
              </a:r>
              <a:r>
                <a:rPr lang="el-GR" b="1" dirty="0"/>
                <a:t>υπακούει</a:t>
              </a:r>
              <a:r>
                <a:rPr lang="el-GR" dirty="0"/>
                <a:t> στις </a:t>
              </a:r>
              <a:r>
                <a:rPr lang="el-GR" b="1" dirty="0"/>
                <a:t>διαταγές</a:t>
              </a:r>
              <a:r>
                <a:rPr lang="el-GR" dirty="0"/>
                <a:t> του </a:t>
              </a:r>
              <a:r>
                <a:rPr lang="el-GR" b="1" dirty="0"/>
                <a:t>Πρίγκιπα</a:t>
              </a:r>
              <a:r>
                <a:rPr lang="el-GR" dirty="0"/>
                <a:t>.</a:t>
              </a:r>
              <a:endParaRPr kumimoji="0" lang="el-GR" b="0" i="0" u="none" strike="noStrike" cap="none" normalizeH="0" baseline="0" dirty="0">
                <a:ln>
                  <a:noFill/>
                </a:ln>
                <a:solidFill>
                  <a:srgbClr val="0070C0"/>
                </a:solidFill>
                <a:effectLst/>
                <a:latin typeface="PF Libera" pitchFamily="50" charset="0"/>
                <a:cs typeface="Arial" pitchFamily="34" charset="0"/>
              </a:endParaRPr>
            </a:p>
          </p:txBody>
        </p:sp>
        <p:sp>
          <p:nvSpPr>
            <p:cNvPr id="12" name="Rectangle 5"/>
            <p:cNvSpPr>
              <a:spLocks noChangeArrowheads="1" noChangeShapeType="1"/>
            </p:cNvSpPr>
            <p:nvPr/>
          </p:nvSpPr>
          <p:spPr bwMode="auto">
            <a:xfrm>
              <a:off x="108297825" y="106981560"/>
              <a:ext cx="58579" cy="3095694"/>
            </a:xfrm>
            <a:prstGeom prst="rect">
              <a:avLst/>
            </a:prstGeom>
            <a:solidFill>
              <a:schemeClr val="accent2">
                <a:lumMod val="60000"/>
                <a:lumOff val="40000"/>
              </a:schemeClr>
            </a:solidFill>
            <a:ln w="0" algn="in">
              <a:solidFill>
                <a:schemeClr val="accent2">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13" name="Oval 6"/>
            <p:cNvSpPr>
              <a:spLocks noChangeArrowheads="1" noChangeShapeType="1"/>
            </p:cNvSpPr>
            <p:nvPr/>
          </p:nvSpPr>
          <p:spPr bwMode="auto">
            <a:xfrm>
              <a:off x="108120660" y="107060142"/>
              <a:ext cx="933261" cy="159747"/>
            </a:xfrm>
            <a:prstGeom prst="ellipse">
              <a:avLst/>
            </a:prstGeom>
            <a:solidFill>
              <a:schemeClr val="accent1">
                <a:lumMod val="60000"/>
                <a:lumOff val="40000"/>
              </a:schemeClr>
            </a:solidFill>
            <a:ln w="0" algn="in">
              <a:noFill/>
              <a:round/>
              <a:headEnd/>
              <a:tailEnd/>
            </a:ln>
            <a:effectLst/>
          </p:spPr>
          <p:txBody>
            <a:bodyPr vert="horz" wrap="square" lIns="36576" tIns="36576" rIns="36576" bIns="36576" numCol="1" anchor="t" anchorCtr="0" compatLnSpc="1">
              <a:prstTxWarp prst="textNoShape">
                <a:avLst/>
              </a:prstTxWarp>
            </a:bodyPr>
            <a:lstStyle/>
            <a:p>
              <a:endParaRPr lang="el-GR"/>
            </a:p>
          </p:txBody>
        </p:sp>
      </p:grpSp>
      <p:sp>
        <p:nvSpPr>
          <p:cNvPr id="15" name="14 - Ορθογώνιο"/>
          <p:cNvSpPr/>
          <p:nvPr/>
        </p:nvSpPr>
        <p:spPr>
          <a:xfrm>
            <a:off x="214282" y="3786190"/>
            <a:ext cx="8715436" cy="2862322"/>
          </a:xfrm>
          <a:prstGeom prst="rect">
            <a:avLst/>
          </a:prstGeom>
        </p:spPr>
        <p:txBody>
          <a:bodyPr wrap="square">
            <a:spAutoFit/>
          </a:bodyPr>
          <a:lstStyle/>
          <a:p>
            <a:pPr marL="342900" indent="-342900" algn="just">
              <a:buClr>
                <a:srgbClr val="FF0909"/>
              </a:buClr>
              <a:buFont typeface="Wingdings 2" pitchFamily="18" charset="2"/>
              <a:buChar char="©"/>
            </a:pPr>
            <a:r>
              <a:rPr lang="el-GR" dirty="0"/>
              <a:t>Παράλληλα, εκπρόσωποι των επαναστατών διασκορπίστηκαν σε όλη την Κρήτη, για να μεταδώσουν και να προπαγανδίσουν το επαναστατικό μήνυμα. </a:t>
            </a:r>
          </a:p>
          <a:p>
            <a:pPr marL="342900" indent="-342900" algn="just">
              <a:buClr>
                <a:srgbClr val="FF0909"/>
              </a:buClr>
              <a:buFont typeface="Wingdings 2" pitchFamily="18" charset="2"/>
              <a:buChar char="©"/>
            </a:pPr>
            <a:r>
              <a:rPr lang="el-GR" dirty="0"/>
              <a:t>Μέσα σε λίγες ημέρες ολόκληρη η κρητική ύπαιθρος βρισκόταν σε επαναστατικό αναβρασμό. </a:t>
            </a:r>
          </a:p>
          <a:p>
            <a:pPr marL="342900" indent="-342900" algn="just">
              <a:buClr>
                <a:srgbClr val="FF0909"/>
              </a:buClr>
            </a:pPr>
            <a:r>
              <a:rPr lang="el-GR" dirty="0"/>
              <a:t>        </a:t>
            </a:r>
            <a:r>
              <a:rPr lang="el-GR" dirty="0">
                <a:sym typeface="Wingdings"/>
              </a:rPr>
              <a:t> </a:t>
            </a:r>
            <a:r>
              <a:rPr lang="el-GR" dirty="0"/>
              <a:t>Ψηφίσματα συμπαράστασης έφταναν από παντού, </a:t>
            </a:r>
          </a:p>
          <a:p>
            <a:pPr marL="342900" indent="-342900" algn="just">
              <a:buClr>
                <a:srgbClr val="FF0909"/>
              </a:buClr>
            </a:pPr>
            <a:r>
              <a:rPr lang="el-GR" dirty="0"/>
              <a:t>        </a:t>
            </a:r>
            <a:r>
              <a:rPr lang="el-GR" dirty="0">
                <a:sym typeface="Wingdings"/>
              </a:rPr>
              <a:t> </a:t>
            </a:r>
            <a:r>
              <a:rPr lang="el-GR" dirty="0"/>
              <a:t>ενώ οι ισχυρότεροι παράγοντες του νησιού, ακόμη και πολιτικοί αντίπαλοι του Βενιζέλου, προσχώρησαν στην επανάσταση. </a:t>
            </a:r>
          </a:p>
          <a:p>
            <a:pPr marL="342900" indent="-342900" algn="just">
              <a:buClr>
                <a:srgbClr val="FF0909"/>
              </a:buClr>
              <a:buFont typeface="Wingdings 2" pitchFamily="18" charset="2"/>
              <a:buChar char="©"/>
            </a:pPr>
            <a:r>
              <a:rPr lang="el-GR" dirty="0"/>
              <a:t>Ο </a:t>
            </a:r>
            <a:r>
              <a:rPr lang="el-GR" b="1" dirty="0"/>
              <a:t>Βενιζέλος</a:t>
            </a:r>
            <a:r>
              <a:rPr lang="el-GR" dirty="0"/>
              <a:t>, που ήταν ο </a:t>
            </a:r>
            <a:r>
              <a:rPr lang="el-GR" b="1" dirty="0"/>
              <a:t>φυσικός αρχηγός </a:t>
            </a:r>
            <a:r>
              <a:rPr lang="el-GR" dirty="0"/>
              <a:t>του νέου αυτού επαναστατικού κινήματος, ανέλαβε </a:t>
            </a:r>
            <a:r>
              <a:rPr lang="el-GR" dirty="0">
                <a:sym typeface="Wingdings 3"/>
              </a:rPr>
              <a:t></a:t>
            </a:r>
            <a:r>
              <a:rPr lang="el-GR" dirty="0"/>
              <a:t> να ενημερώσει το λαό και </a:t>
            </a:r>
            <a:r>
              <a:rPr lang="el-GR" dirty="0">
                <a:sym typeface="Wingdings 3"/>
              </a:rPr>
              <a:t></a:t>
            </a:r>
            <a:r>
              <a:rPr lang="el-GR" dirty="0"/>
              <a:t> τους αντιπροσώπους των Μεγάλων Δυνάμεων, για τους λόγους και τους σκοπούς της επανάστασης.</a:t>
            </a:r>
          </a:p>
        </p:txBody>
      </p:sp>
    </p:spTree>
  </p:cSld>
  <p:clrMapOvr>
    <a:masterClrMapping/>
  </p:clrMapOvr>
  <p:transition spd="slow">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57158" y="354722"/>
            <a:ext cx="8477284" cy="5777938"/>
          </a:xfrm>
          <a:prstGeom prst="rect">
            <a:avLst/>
          </a:prstGeom>
          <a:noFill/>
          <a:ln w="9525">
            <a:noFill/>
            <a:miter lim="800000"/>
            <a:headEnd/>
            <a:tailEnd/>
          </a:ln>
          <a:effectLst/>
        </p:spPr>
      </p:pic>
      <p:sp>
        <p:nvSpPr>
          <p:cNvPr id="3" name="2 - Ορθογώνιο"/>
          <p:cNvSpPr/>
          <p:nvPr/>
        </p:nvSpPr>
        <p:spPr>
          <a:xfrm>
            <a:off x="5286380" y="6143644"/>
            <a:ext cx="3926075" cy="369332"/>
          </a:xfrm>
          <a:prstGeom prst="rect">
            <a:avLst/>
          </a:prstGeom>
        </p:spPr>
        <p:txBody>
          <a:bodyPr wrap="none">
            <a:spAutoFit/>
          </a:bodyPr>
          <a:lstStyle/>
          <a:p>
            <a:r>
              <a:rPr lang="el-GR" dirty="0">
                <a:sym typeface="Wingdings 3"/>
              </a:rPr>
              <a:t> </a:t>
            </a:r>
            <a:r>
              <a:rPr lang="el-GR" i="1" dirty="0"/>
              <a:t>Επαναστάτες του Θερίσου </a:t>
            </a:r>
            <a:r>
              <a:rPr lang="el-GR" dirty="0"/>
              <a:t>(1905)</a:t>
            </a:r>
          </a:p>
        </p:txBody>
      </p:sp>
    </p:spTree>
  </p:cSld>
  <p:clrMapOvr>
    <a:masterClrMapping/>
  </p:clrMapOvr>
  <p:transition spd="slow">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3.bp.blogspot.com/-vZfysM1wzus/VZ4b0K179sI/AAAAAAAAfm4/_hklSknmJDE/s1600/j60a6a.jpg"/>
          <p:cNvPicPr>
            <a:picLocks noChangeAspect="1" noChangeArrowheads="1"/>
          </p:cNvPicPr>
          <p:nvPr/>
        </p:nvPicPr>
        <p:blipFill>
          <a:blip r:embed="rId2" cstate="print"/>
          <a:srcRect/>
          <a:stretch>
            <a:fillRect/>
          </a:stretch>
        </p:blipFill>
        <p:spPr bwMode="auto">
          <a:xfrm>
            <a:off x="928662" y="500042"/>
            <a:ext cx="7620000" cy="4972050"/>
          </a:xfrm>
          <a:prstGeom prst="rect">
            <a:avLst/>
          </a:prstGeom>
          <a:noFill/>
        </p:spPr>
      </p:pic>
      <p:sp>
        <p:nvSpPr>
          <p:cNvPr id="3" name="2 - Ορθογώνιο"/>
          <p:cNvSpPr/>
          <p:nvPr/>
        </p:nvSpPr>
        <p:spPr>
          <a:xfrm>
            <a:off x="928662" y="5500702"/>
            <a:ext cx="7572428" cy="923330"/>
          </a:xfrm>
          <a:prstGeom prst="rect">
            <a:avLst/>
          </a:prstGeom>
        </p:spPr>
        <p:txBody>
          <a:bodyPr wrap="square">
            <a:spAutoFit/>
          </a:bodyPr>
          <a:lstStyle/>
          <a:p>
            <a:r>
              <a:rPr lang="el-GR" dirty="0">
                <a:sym typeface="Wingdings 3"/>
              </a:rPr>
              <a:t> </a:t>
            </a:r>
            <a:r>
              <a:rPr lang="el-GR" dirty="0"/>
              <a:t>Η βυζαντινή εκκλησία του Αγίου Γεωργίου όπου κηρύχθηκε η επανάσταση του Θερίσου. </a:t>
            </a:r>
            <a:r>
              <a:rPr lang="en-US" dirty="0"/>
              <a:t>http://greekworldhistory.blogspot.gr/2015/07/10-1905.html</a:t>
            </a:r>
            <a:endParaRPr lang="el-GR" dirty="0"/>
          </a:p>
        </p:txBody>
      </p:sp>
    </p:spTree>
  </p:cSld>
  <p:clrMapOvr>
    <a:masterClrMapping/>
  </p:clrMapOvr>
  <p:transition spd="slow">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descr="http://4.bp.blogspot.com/-28-fclRbzJI/VaC6sd9jVEI/AAAAAAAAfro/ZtN9b21C52Q/s400/kairoi1.jpg"/>
          <p:cNvSpPr>
            <a:spLocks noChangeAspect="1" noChangeArrowheads="1"/>
          </p:cNvSpPr>
          <p:nvPr/>
        </p:nvSpPr>
        <p:spPr bwMode="auto">
          <a:xfrm>
            <a:off x="155575" y="-1828800"/>
            <a:ext cx="2762250" cy="38100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 name="2 - Εικόνα" descr="kairoi1.jpg"/>
          <p:cNvPicPr>
            <a:picLocks noChangeAspect="1"/>
          </p:cNvPicPr>
          <p:nvPr/>
        </p:nvPicPr>
        <p:blipFill>
          <a:blip r:embed="rId2" cstate="print"/>
          <a:stretch>
            <a:fillRect/>
          </a:stretch>
        </p:blipFill>
        <p:spPr>
          <a:xfrm>
            <a:off x="4214810" y="357166"/>
            <a:ext cx="4533924" cy="6253688"/>
          </a:xfrm>
          <a:prstGeom prst="rect">
            <a:avLst/>
          </a:prstGeom>
        </p:spPr>
      </p:pic>
      <p:sp>
        <p:nvSpPr>
          <p:cNvPr id="4" name="3 - Ορθογώνιο"/>
          <p:cNvSpPr/>
          <p:nvPr/>
        </p:nvSpPr>
        <p:spPr>
          <a:xfrm>
            <a:off x="428596" y="5929330"/>
            <a:ext cx="3643338" cy="646331"/>
          </a:xfrm>
          <a:prstGeom prst="rect">
            <a:avLst/>
          </a:prstGeom>
        </p:spPr>
        <p:txBody>
          <a:bodyPr wrap="square">
            <a:spAutoFit/>
          </a:bodyPr>
          <a:lstStyle/>
          <a:p>
            <a:pPr algn="r"/>
            <a:r>
              <a:rPr lang="en-US" dirty="0">
                <a:sym typeface="Wingdings 3"/>
              </a:rPr>
              <a:t></a:t>
            </a:r>
            <a:r>
              <a:rPr lang="en-US" dirty="0"/>
              <a:t>http://greekworldhistory.blogspot.gr/2015/07/10-1905.html</a:t>
            </a:r>
            <a:endParaRPr lang="el-GR" dirty="0"/>
          </a:p>
        </p:txBody>
      </p:sp>
      <p:pic>
        <p:nvPicPr>
          <p:cNvPr id="1026" name="Picture 2"/>
          <p:cNvPicPr>
            <a:picLocks noChangeAspect="1" noChangeArrowheads="1"/>
          </p:cNvPicPr>
          <p:nvPr/>
        </p:nvPicPr>
        <p:blipFill>
          <a:blip r:embed="rId3" cstate="print"/>
          <a:srcRect/>
          <a:stretch>
            <a:fillRect/>
          </a:stretch>
        </p:blipFill>
        <p:spPr bwMode="auto">
          <a:xfrm>
            <a:off x="928662" y="0"/>
            <a:ext cx="3071834" cy="3570451"/>
          </a:xfrm>
          <a:prstGeom prst="rect">
            <a:avLst/>
          </a:prstGeom>
          <a:noFill/>
          <a:ln w="9525">
            <a:noFill/>
            <a:miter lim="800000"/>
            <a:headEnd/>
            <a:tailEnd/>
          </a:ln>
          <a:effectLst/>
        </p:spPr>
      </p:pic>
      <p:sp>
        <p:nvSpPr>
          <p:cNvPr id="6" name="5 - Ορθογώνιο"/>
          <p:cNvSpPr/>
          <p:nvPr/>
        </p:nvSpPr>
        <p:spPr>
          <a:xfrm>
            <a:off x="214282" y="3714752"/>
            <a:ext cx="3857652" cy="1661993"/>
          </a:xfrm>
          <a:prstGeom prst="rect">
            <a:avLst/>
          </a:prstGeom>
        </p:spPr>
        <p:txBody>
          <a:bodyPr wrap="square">
            <a:spAutoFit/>
          </a:bodyPr>
          <a:lstStyle/>
          <a:p>
            <a:pPr algn="just">
              <a:buFont typeface="Wingdings 3"/>
              <a:buChar char="p"/>
            </a:pPr>
            <a:r>
              <a:rPr lang="el-GR" sz="1600" dirty="0"/>
              <a:t>Ο πρίγκιπας Γεώργιος, ύπατος αρμοστής της Κρήτης. Η αυταρχική του νοοτροπία και η εμμονή του στην άσκηση προσωπικής διπλωματίας οδήγησαν σε ρήξη με τον Ελευθέριο Βενιζέλο</a:t>
            </a:r>
            <a:r>
              <a:rPr lang="el-GR" dirty="0"/>
              <a:t>. </a:t>
            </a:r>
          </a:p>
          <a:p>
            <a:pPr algn="just"/>
            <a:r>
              <a:rPr lang="el-GR" sz="1000" dirty="0"/>
              <a:t>Ελλήνων Ιστορικά, 100 ΧΡΟΝΙΑ από την Ένωση της Κρήτης τ.18, σ.90</a:t>
            </a:r>
          </a:p>
        </p:txBody>
      </p:sp>
    </p:spTree>
  </p:cSld>
  <p:clrMapOvr>
    <a:masterClrMapping/>
  </p:clrMapOvr>
  <p:transition spd="slow">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0" y="3105835"/>
            <a:ext cx="4572000" cy="646331"/>
          </a:xfrm>
          <a:prstGeom prst="rect">
            <a:avLst/>
          </a:prstGeom>
        </p:spPr>
        <p:txBody>
          <a:bodyPr>
            <a:spAutoFit/>
          </a:bodyPr>
          <a:lstStyle/>
          <a:p>
            <a:r>
              <a:rPr lang="en-US" dirty="0">
                <a:hlinkClick r:id="rId2"/>
              </a:rPr>
              <a:t>https://www.youtube.com/watch?v=V5W4Uzup6_k</a:t>
            </a:r>
            <a:r>
              <a:rPr lang="el-GR" dirty="0"/>
              <a:t> </a:t>
            </a:r>
          </a:p>
        </p:txBody>
      </p:sp>
    </p:spTree>
  </p:cSld>
  <p:clrMapOvr>
    <a:masterClrMapping/>
  </p:clrMapOvr>
  <p:transition spd="slow">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Διάγραμμα"/>
          <p:cNvGraphicFramePr/>
          <p:nvPr/>
        </p:nvGraphicFramePr>
        <p:xfrm>
          <a:off x="285720" y="1214422"/>
          <a:ext cx="8643998" cy="121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428596" y="285728"/>
            <a:ext cx="8286808" cy="642942"/>
            <a:chOff x="108120660" y="106981543"/>
            <a:chExt cx="1399746" cy="1648280"/>
          </a:xfrm>
        </p:grpSpPr>
        <p:sp>
          <p:nvSpPr>
            <p:cNvPr id="5" name="Rectangle 3" hidden="1"/>
            <p:cNvSpPr>
              <a:spLocks noChangeArrowheads="1" noChangeShapeType="1"/>
            </p:cNvSpPr>
            <p:nvPr/>
          </p:nvSpPr>
          <p:spPr bwMode="auto">
            <a:xfrm>
              <a:off x="108120660" y="106981560"/>
              <a:ext cx="1399736" cy="1648263"/>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6" name="Text Box 4"/>
            <p:cNvSpPr txBox="1">
              <a:spLocks noChangeArrowheads="1" noChangeShapeType="1"/>
            </p:cNvSpPr>
            <p:nvPr/>
          </p:nvSpPr>
          <p:spPr bwMode="auto">
            <a:xfrm>
              <a:off x="108120660" y="107214923"/>
              <a:ext cx="1399736" cy="1181100"/>
            </a:xfrm>
            <a:prstGeom prst="rect">
              <a:avLst/>
            </a:prstGeom>
            <a:solidFill>
              <a:srgbClr val="FFFFFF"/>
            </a:solidFill>
            <a:ln w="0" algn="in">
              <a:noFill/>
              <a:miter lim="800000"/>
              <a:headEnd/>
              <a:tailEnd/>
            </a:ln>
            <a:effectLst/>
          </p:spPr>
          <p:txBody>
            <a:bodyPr vert="horz" wrap="square" lIns="36195" tIns="36195" rIns="36195" bIns="36195" numCol="1" anchor="t" anchorCtr="0" compatLnSpc="1">
              <a:prstTxWarp prst="textNoShape">
                <a:avLst/>
              </a:prstTxWarp>
            </a:bodyPr>
            <a:lstStyle/>
            <a:p>
              <a:pPr algn="ctr" fontAlgn="base">
                <a:spcBef>
                  <a:spcPct val="0"/>
                </a:spcBef>
                <a:spcAft>
                  <a:spcPct val="0"/>
                </a:spcAft>
              </a:pPr>
              <a:r>
                <a:rPr lang="el-GR" sz="2400" b="1" dirty="0">
                  <a:latin typeface="+mj-lt"/>
                </a:rPr>
                <a:t>Ανησυχία – σπασμωδικά μέτρα Πρίγκιπα</a:t>
              </a:r>
            </a:p>
            <a:p>
              <a:pPr algn="ctr" fontAlgn="base">
                <a:spcBef>
                  <a:spcPct val="0"/>
                </a:spcBef>
                <a:spcAft>
                  <a:spcPct val="0"/>
                </a:spcAf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7" name="AutoShape 5"/>
            <p:cNvSpPr>
              <a:spLocks noChangeArrowheads="1" noChangeShapeType="1"/>
            </p:cNvSpPr>
            <p:nvPr/>
          </p:nvSpPr>
          <p:spPr bwMode="auto">
            <a:xfrm rot="10800000" flipH="1">
              <a:off x="108120670" y="106981543"/>
              <a:ext cx="1399736" cy="190937"/>
            </a:xfrm>
            <a:prstGeom prst="rtTriangle">
              <a:avLst/>
            </a:prstGeom>
            <a:solidFill>
              <a:schemeClr val="accent5">
                <a:lumMod val="7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8" name="AutoShape 6"/>
            <p:cNvSpPr>
              <a:spLocks noChangeArrowheads="1" noChangeShapeType="1"/>
            </p:cNvSpPr>
            <p:nvPr/>
          </p:nvSpPr>
          <p:spPr bwMode="auto">
            <a:xfrm flipH="1">
              <a:off x="108120660" y="108438885"/>
              <a:ext cx="1399736" cy="190938"/>
            </a:xfrm>
            <a:prstGeom prst="rtTriangle">
              <a:avLst/>
            </a:prstGeom>
            <a:solidFill>
              <a:schemeClr val="accent2"/>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grpSp>
      <p:graphicFrame>
        <p:nvGraphicFramePr>
          <p:cNvPr id="9" name="Διάγραμμα 1"/>
          <p:cNvGraphicFramePr/>
          <p:nvPr/>
        </p:nvGraphicFramePr>
        <p:xfrm>
          <a:off x="285720" y="1000108"/>
          <a:ext cx="8643998"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 Ορθογώνιο"/>
          <p:cNvSpPr/>
          <p:nvPr/>
        </p:nvSpPr>
        <p:spPr>
          <a:xfrm>
            <a:off x="8929718" y="4689554"/>
            <a:ext cx="214282" cy="2168446"/>
          </a:xfrm>
          <a:prstGeom prst="rect">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1" name="10 - Ορθογώνιο"/>
          <p:cNvSpPr/>
          <p:nvPr/>
        </p:nvSpPr>
        <p:spPr>
          <a:xfrm>
            <a:off x="2643174" y="1071546"/>
            <a:ext cx="6286544" cy="5755422"/>
          </a:xfrm>
          <a:prstGeom prst="rect">
            <a:avLst/>
          </a:prstGeom>
        </p:spPr>
        <p:txBody>
          <a:bodyPr wrap="square">
            <a:spAutoFit/>
          </a:bodyPr>
          <a:lstStyle/>
          <a:p>
            <a:pPr algn="just"/>
            <a:r>
              <a:rPr lang="el-GR" sz="1600" dirty="0"/>
              <a:t>Η έκρηξη και η ταχύτατη επέκταση της επανάστασης </a:t>
            </a:r>
            <a:r>
              <a:rPr lang="el-GR" sz="1600" b="1" dirty="0"/>
              <a:t>καταθορύβησε</a:t>
            </a:r>
            <a:r>
              <a:rPr lang="el-GR" sz="1600" dirty="0"/>
              <a:t>, όπως ήταν φυσικό,</a:t>
            </a:r>
          </a:p>
          <a:p>
            <a:pPr marL="342900" indent="-342900" algn="just">
              <a:buFont typeface="+mj-lt"/>
              <a:buAutoNum type="arabicPeriod"/>
            </a:pPr>
            <a:r>
              <a:rPr lang="el-GR" sz="1600" dirty="0"/>
              <a:t> όχι μόνο τον </a:t>
            </a:r>
            <a:r>
              <a:rPr lang="el-GR" sz="1600" b="1" dirty="0"/>
              <a:t>Πρίγκιπα</a:t>
            </a:r>
            <a:r>
              <a:rPr lang="el-GR" sz="1600" dirty="0"/>
              <a:t> και το </a:t>
            </a:r>
            <a:r>
              <a:rPr lang="el-GR" sz="1600" b="1" dirty="0"/>
              <a:t>περιβάλλον</a:t>
            </a:r>
            <a:r>
              <a:rPr lang="el-GR" sz="1600" dirty="0"/>
              <a:t> του,</a:t>
            </a:r>
          </a:p>
          <a:p>
            <a:pPr marL="342900" indent="-342900" algn="just">
              <a:buFont typeface="+mj-lt"/>
              <a:buAutoNum type="arabicPeriod"/>
            </a:pPr>
            <a:r>
              <a:rPr lang="el-GR" sz="1600" dirty="0"/>
              <a:t> αλλά και την </a:t>
            </a:r>
            <a:r>
              <a:rPr lang="el-GR" sz="1600" b="1" dirty="0"/>
              <a:t>ελληνική</a:t>
            </a:r>
            <a:r>
              <a:rPr lang="el-GR" sz="1600" dirty="0"/>
              <a:t> </a:t>
            </a:r>
            <a:r>
              <a:rPr lang="el-GR" sz="1600" b="1" dirty="0"/>
              <a:t>κυβέρνηση</a:t>
            </a:r>
            <a:r>
              <a:rPr lang="el-GR" sz="1600" dirty="0"/>
              <a:t> </a:t>
            </a:r>
          </a:p>
          <a:p>
            <a:pPr marL="342900" indent="-342900" algn="just">
              <a:buFont typeface="+mj-lt"/>
              <a:buAutoNum type="arabicPeriod"/>
            </a:pPr>
            <a:r>
              <a:rPr lang="el-GR" sz="1600" dirty="0"/>
              <a:t>και τις </a:t>
            </a:r>
            <a:r>
              <a:rPr lang="el-GR" sz="1600" b="1" dirty="0"/>
              <a:t>Προστάτιδες</a:t>
            </a:r>
            <a:r>
              <a:rPr lang="el-GR" sz="1600" dirty="0"/>
              <a:t> </a:t>
            </a:r>
            <a:r>
              <a:rPr lang="el-GR" sz="1600" b="1" dirty="0"/>
              <a:t>Δυνάμεις</a:t>
            </a:r>
            <a:r>
              <a:rPr lang="el-GR" sz="1600" dirty="0"/>
              <a:t>. </a:t>
            </a:r>
          </a:p>
          <a:p>
            <a:pPr marL="342900" indent="-342900" algn="just">
              <a:buFont typeface="+mj-lt"/>
              <a:buAutoNum type="arabicPeriod"/>
            </a:pPr>
            <a:endParaRPr lang="el-GR" sz="1600" dirty="0"/>
          </a:p>
          <a:p>
            <a:pPr marL="342900" indent="-342900" algn="just"/>
            <a:r>
              <a:rPr lang="el-GR" sz="1600" dirty="0"/>
              <a:t>Ο Πρίγκιπας προχώρησε στη λήψη </a:t>
            </a:r>
            <a:r>
              <a:rPr lang="el-GR" sz="1600" b="1" dirty="0"/>
              <a:t>σπασμωδικών</a:t>
            </a:r>
            <a:r>
              <a:rPr lang="el-GR" sz="1600" dirty="0"/>
              <a:t> </a:t>
            </a:r>
            <a:r>
              <a:rPr lang="el-GR" sz="1600" b="1" dirty="0"/>
              <a:t>μέτρων</a:t>
            </a:r>
            <a:r>
              <a:rPr lang="el-GR" sz="1600" dirty="0"/>
              <a:t>. </a:t>
            </a:r>
          </a:p>
          <a:p>
            <a:pPr marL="342900" indent="-342900" algn="just">
              <a:buBlip>
                <a:blip r:embed="rId7"/>
              </a:buBlip>
            </a:pPr>
            <a:r>
              <a:rPr lang="el-GR" sz="1600" dirty="0"/>
              <a:t>Με αυστηρή προειδοποίηση έδινε στους επαναστάτες </a:t>
            </a:r>
            <a:r>
              <a:rPr lang="el-GR" sz="1600" b="1" dirty="0"/>
              <a:t>προθεσμία</a:t>
            </a:r>
            <a:r>
              <a:rPr lang="el-GR" sz="1600" dirty="0"/>
              <a:t> </a:t>
            </a:r>
            <a:r>
              <a:rPr lang="el-GR" sz="1600" b="1" dirty="0"/>
              <a:t>36</a:t>
            </a:r>
            <a:r>
              <a:rPr lang="el-GR" sz="1600" dirty="0"/>
              <a:t> </a:t>
            </a:r>
            <a:r>
              <a:rPr lang="el-GR" sz="1600" b="1" dirty="0"/>
              <a:t>ωρών</a:t>
            </a:r>
            <a:r>
              <a:rPr lang="el-GR" sz="1600" dirty="0"/>
              <a:t>, να </a:t>
            </a:r>
            <a:r>
              <a:rPr lang="el-GR" sz="1600" b="1" dirty="0"/>
              <a:t>καταθέσουν</a:t>
            </a:r>
            <a:r>
              <a:rPr lang="el-GR" sz="1600" dirty="0"/>
              <a:t> τα </a:t>
            </a:r>
            <a:r>
              <a:rPr lang="el-GR" sz="1600" b="1" dirty="0"/>
              <a:t>όπλα</a:t>
            </a:r>
            <a:r>
              <a:rPr lang="el-GR" sz="1600" dirty="0"/>
              <a:t>. </a:t>
            </a:r>
          </a:p>
          <a:p>
            <a:pPr marL="342900" indent="-342900" algn="just">
              <a:buBlip>
                <a:blip r:embed="rId7"/>
              </a:buBlip>
            </a:pPr>
            <a:r>
              <a:rPr lang="el-GR" sz="1600" dirty="0"/>
              <a:t>Όταν η προθεσμία αυτή παρήλθε, κήρυξε, με τη συγκατάθεση των Μεγάλων Δυνάμεων, το </a:t>
            </a:r>
            <a:r>
              <a:rPr lang="el-GR" sz="1600" b="1" dirty="0"/>
              <a:t>στρατιωτικό</a:t>
            </a:r>
            <a:r>
              <a:rPr lang="el-GR" sz="1600" dirty="0"/>
              <a:t> </a:t>
            </a:r>
            <a:r>
              <a:rPr lang="el-GR" sz="1600" b="1" dirty="0"/>
              <a:t>νόμο</a:t>
            </a:r>
            <a:r>
              <a:rPr lang="el-GR" sz="1600" dirty="0"/>
              <a:t> σε </a:t>
            </a:r>
            <a:r>
              <a:rPr lang="el-GR" sz="1600" b="1" dirty="0"/>
              <a:t>όλη</a:t>
            </a:r>
            <a:r>
              <a:rPr lang="el-GR" sz="1600" dirty="0"/>
              <a:t> την </a:t>
            </a:r>
            <a:r>
              <a:rPr lang="el-GR" sz="1600" b="1" dirty="0"/>
              <a:t>Κρήτη</a:t>
            </a:r>
            <a:r>
              <a:rPr lang="el-GR" sz="1600" dirty="0"/>
              <a:t>. </a:t>
            </a:r>
          </a:p>
          <a:p>
            <a:pPr marL="342900" indent="-342900" algn="just">
              <a:buBlip>
                <a:blip r:embed="rId7"/>
              </a:buBlip>
            </a:pPr>
            <a:r>
              <a:rPr lang="el-GR" sz="1600" dirty="0"/>
              <a:t>Η </a:t>
            </a:r>
            <a:r>
              <a:rPr lang="el-GR" sz="1600" b="1" dirty="0"/>
              <a:t>Κρητική</a:t>
            </a:r>
            <a:r>
              <a:rPr lang="el-GR" sz="1600" dirty="0"/>
              <a:t> </a:t>
            </a:r>
            <a:r>
              <a:rPr lang="el-GR" sz="1600" b="1" dirty="0"/>
              <a:t>Βουλή</a:t>
            </a:r>
            <a:r>
              <a:rPr lang="el-GR" sz="1600" dirty="0"/>
              <a:t>, που ενεργούσε κατά τις εντολές του </a:t>
            </a:r>
            <a:r>
              <a:rPr lang="el-GR" sz="1600" dirty="0" err="1"/>
              <a:t>αρμοστειακού</a:t>
            </a:r>
            <a:r>
              <a:rPr lang="el-GR" sz="1600" dirty="0"/>
              <a:t> περιβάλλοντος, αφού δεν υπήρχε αντιπολίτευση, ψήφισε το νόμο «</a:t>
            </a:r>
            <a:r>
              <a:rPr lang="el-GR" sz="1600" b="1" dirty="0"/>
              <a:t>Περί ιδρύσεως σώματος </a:t>
            </a:r>
            <a:r>
              <a:rPr lang="el-GR" sz="1600" b="1" dirty="0" err="1"/>
              <a:t>δημοφρουρών</a:t>
            </a:r>
            <a:r>
              <a:rPr lang="el-GR" sz="1600" b="1" dirty="0"/>
              <a:t>»</a:t>
            </a:r>
            <a:r>
              <a:rPr lang="el-GR" sz="1600" dirty="0"/>
              <a:t>, οι οποίοι θα στήριζαν την έννομη τάξη. Αυτούς τους αποκαλούσαν οι επαναστάτες </a:t>
            </a:r>
            <a:r>
              <a:rPr lang="el-GR" sz="1600" b="1" dirty="0"/>
              <a:t>«ροπαλοφόρους». </a:t>
            </a:r>
          </a:p>
          <a:p>
            <a:pPr marL="342900" indent="-342900" algn="just"/>
            <a:endParaRPr lang="el-GR" sz="1600" b="1" dirty="0"/>
          </a:p>
          <a:p>
            <a:pPr marL="342900" indent="-342900" algn="just"/>
            <a:r>
              <a:rPr lang="el-GR" sz="1600" dirty="0"/>
              <a:t>Στην Κρήτη υπήρχαν πια </a:t>
            </a:r>
            <a:r>
              <a:rPr lang="el-GR" sz="1600" b="1" dirty="0"/>
              <a:t>δύο</a:t>
            </a:r>
            <a:r>
              <a:rPr lang="el-GR" sz="1600" dirty="0"/>
              <a:t> </a:t>
            </a:r>
            <a:r>
              <a:rPr lang="el-GR" sz="1600" b="1" dirty="0"/>
              <a:t>κυβερνήσεις</a:t>
            </a:r>
            <a:r>
              <a:rPr lang="el-GR" sz="1600" dirty="0"/>
              <a:t>, </a:t>
            </a:r>
          </a:p>
          <a:p>
            <a:pPr marL="342900" indent="-342900" algn="just">
              <a:buFont typeface="Wingdings" pitchFamily="2" charset="2"/>
              <a:buChar char="ü"/>
            </a:pPr>
            <a:r>
              <a:rPr lang="el-GR" sz="1600" dirty="0"/>
              <a:t>του </a:t>
            </a:r>
            <a:r>
              <a:rPr lang="el-GR" sz="1600" b="1" dirty="0"/>
              <a:t>Αρμοστή</a:t>
            </a:r>
            <a:r>
              <a:rPr lang="el-GR" sz="1600" dirty="0"/>
              <a:t> στα </a:t>
            </a:r>
            <a:r>
              <a:rPr lang="el-GR" sz="1600" b="1" dirty="0"/>
              <a:t>Χανιά</a:t>
            </a:r>
            <a:r>
              <a:rPr lang="el-GR" sz="1600" dirty="0"/>
              <a:t> </a:t>
            </a:r>
          </a:p>
          <a:p>
            <a:pPr marL="342900" indent="-342900" algn="just">
              <a:buFont typeface="Wingdings" pitchFamily="2" charset="2"/>
              <a:buChar char="ü"/>
            </a:pPr>
            <a:r>
              <a:rPr lang="el-GR" sz="1600" dirty="0"/>
              <a:t>και των </a:t>
            </a:r>
            <a:r>
              <a:rPr lang="el-GR" sz="1600" b="1" dirty="0"/>
              <a:t>επαναστατών</a:t>
            </a:r>
            <a:r>
              <a:rPr lang="el-GR" sz="1600" dirty="0"/>
              <a:t> στο </a:t>
            </a:r>
            <a:r>
              <a:rPr lang="el-GR" sz="1600" b="1" dirty="0"/>
              <a:t>Θέρισο</a:t>
            </a:r>
            <a:r>
              <a:rPr lang="el-GR" sz="1600" dirty="0"/>
              <a:t>. </a:t>
            </a:r>
          </a:p>
          <a:p>
            <a:pPr marL="342900" indent="-342900" algn="just"/>
            <a:r>
              <a:rPr lang="el-GR" sz="1600" b="1" dirty="0">
                <a:solidFill>
                  <a:srgbClr val="FF0000"/>
                </a:solidFill>
                <a:effectLst>
                  <a:outerShdw blurRad="38100" dist="38100" dir="2700000" algn="tl">
                    <a:srgbClr val="000000">
                      <a:alpha val="43137"/>
                    </a:srgbClr>
                  </a:outerShdw>
                </a:effectLst>
              </a:rPr>
              <a:t>Η διάσπαση ήταν πλήρης και η απειλή εμφύλιου πολέμου ήταν πλέον ορατή</a:t>
            </a:r>
            <a:r>
              <a:rPr lang="el-GR" sz="1600" dirty="0">
                <a:effectLst>
                  <a:outerShdw blurRad="38100" dist="38100" dir="2700000" algn="tl">
                    <a:srgbClr val="000000">
                      <a:alpha val="43137"/>
                    </a:srgbClr>
                  </a:outerShdw>
                </a:effectLst>
              </a:rPr>
              <a:t>.</a:t>
            </a:r>
          </a:p>
        </p:txBody>
      </p:sp>
    </p:spTree>
  </p:cSld>
  <p:clrMapOvr>
    <a:masterClrMapping/>
  </p:clrMapOvr>
  <p:transition spd="slow">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214282" y="285728"/>
            <a:ext cx="8643998" cy="642942"/>
            <a:chOff x="108120660" y="106981543"/>
            <a:chExt cx="1399746" cy="1648280"/>
          </a:xfrm>
        </p:grpSpPr>
        <p:sp>
          <p:nvSpPr>
            <p:cNvPr id="5" name="Rectangle 3" hidden="1"/>
            <p:cNvSpPr>
              <a:spLocks noChangeArrowheads="1" noChangeShapeType="1"/>
            </p:cNvSpPr>
            <p:nvPr/>
          </p:nvSpPr>
          <p:spPr bwMode="auto">
            <a:xfrm>
              <a:off x="108120660" y="106981560"/>
              <a:ext cx="1399736" cy="1648263"/>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6" name="Text Box 4"/>
            <p:cNvSpPr txBox="1">
              <a:spLocks noChangeArrowheads="1" noChangeShapeType="1"/>
            </p:cNvSpPr>
            <p:nvPr/>
          </p:nvSpPr>
          <p:spPr bwMode="auto">
            <a:xfrm>
              <a:off x="108120660" y="107214923"/>
              <a:ext cx="1399736" cy="1181100"/>
            </a:xfrm>
            <a:prstGeom prst="rect">
              <a:avLst/>
            </a:prstGeom>
            <a:solidFill>
              <a:srgbClr val="FFFFFF"/>
            </a:solidFill>
            <a:ln w="0" algn="in">
              <a:noFill/>
              <a:miter lim="800000"/>
              <a:headEnd/>
              <a:tailEnd/>
            </a:ln>
            <a:effectLst/>
          </p:spPr>
          <p:txBody>
            <a:bodyPr vert="horz" wrap="square" lIns="36195" tIns="36195" rIns="36195" bIns="36195" numCol="1" anchor="t" anchorCtr="0" compatLnSpc="1">
              <a:prstTxWarp prst="textNoShape">
                <a:avLst/>
              </a:prstTxWarp>
            </a:bodyPr>
            <a:lstStyle/>
            <a:p>
              <a:pPr algn="ctr" fontAlgn="base">
                <a:spcBef>
                  <a:spcPct val="0"/>
                </a:spcBef>
                <a:spcAft>
                  <a:spcPct val="0"/>
                </a:spcAft>
              </a:pPr>
              <a:r>
                <a:rPr lang="el-GR" b="1" dirty="0">
                  <a:latin typeface="+mj-lt"/>
                </a:rPr>
                <a:t>Βασιλικές πιέσεις στην ελληνική κυβέρνηση για καταδίκη κινήματος </a:t>
              </a:r>
            </a:p>
            <a:p>
              <a:pPr algn="ctr" fontAlgn="base">
                <a:spcBef>
                  <a:spcPct val="0"/>
                </a:spcBef>
                <a:spcAft>
                  <a:spcPct val="0"/>
                </a:spcAft>
              </a:pPr>
              <a:r>
                <a:rPr lang="el-GR" sz="2400" b="1" dirty="0">
                  <a:latin typeface="+mj-lt"/>
                </a:rPr>
                <a:t> </a:t>
              </a:r>
              <a:endParaRPr lang="el-GR" sz="2400" dirty="0">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7" name="AutoShape 5"/>
            <p:cNvSpPr>
              <a:spLocks noChangeArrowheads="1" noChangeShapeType="1"/>
            </p:cNvSpPr>
            <p:nvPr/>
          </p:nvSpPr>
          <p:spPr bwMode="auto">
            <a:xfrm rot="10800000" flipH="1">
              <a:off x="108120670" y="106981543"/>
              <a:ext cx="1399736" cy="190937"/>
            </a:xfrm>
            <a:prstGeom prst="rtTriangle">
              <a:avLst/>
            </a:prstGeom>
            <a:solidFill>
              <a:schemeClr val="accent5">
                <a:lumMod val="7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8" name="AutoShape 6"/>
            <p:cNvSpPr>
              <a:spLocks noChangeArrowheads="1" noChangeShapeType="1"/>
            </p:cNvSpPr>
            <p:nvPr/>
          </p:nvSpPr>
          <p:spPr bwMode="auto">
            <a:xfrm flipH="1">
              <a:off x="108120660" y="108438885"/>
              <a:ext cx="1399736" cy="190938"/>
            </a:xfrm>
            <a:prstGeom prst="rtTriangle">
              <a:avLst/>
            </a:prstGeom>
            <a:solidFill>
              <a:schemeClr val="accent2"/>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grpSp>
      <p:graphicFrame>
        <p:nvGraphicFramePr>
          <p:cNvPr id="9" name="Διάγραμμα 2"/>
          <p:cNvGraphicFramePr/>
          <p:nvPr/>
        </p:nvGraphicFramePr>
        <p:xfrm>
          <a:off x="214282" y="1142984"/>
          <a:ext cx="8715436"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714612" y="642918"/>
            <a:ext cx="6215106" cy="4675584"/>
          </a:xfrm>
          <a:prstGeom prst="rect">
            <a:avLst/>
          </a:prstGeom>
          <a:noFill/>
          <a:ln w="9525">
            <a:noFill/>
            <a:miter lim="800000"/>
            <a:headEnd/>
            <a:tailEnd/>
          </a:ln>
          <a:effectLst/>
        </p:spPr>
      </p:pic>
      <p:sp>
        <p:nvSpPr>
          <p:cNvPr id="3" name="2 - Ορθογώνιο"/>
          <p:cNvSpPr/>
          <p:nvPr/>
        </p:nvSpPr>
        <p:spPr>
          <a:xfrm>
            <a:off x="285720" y="642918"/>
            <a:ext cx="2357454" cy="5278368"/>
          </a:xfrm>
          <a:prstGeom prst="rect">
            <a:avLst/>
          </a:prstGeom>
        </p:spPr>
        <p:txBody>
          <a:bodyPr wrap="square">
            <a:spAutoFit/>
          </a:bodyPr>
          <a:lstStyle/>
          <a:p>
            <a:pPr algn="r">
              <a:buFont typeface="Wingdings 3"/>
              <a:buChar char="u"/>
            </a:pPr>
            <a:r>
              <a:rPr lang="el-GR" sz="1600" dirty="0"/>
              <a:t>Ο Έλληνας πρωθυπουργός Θεόδωρος Δηλιγιάννης καταδίκασε την επανάσταση. Οι μεγαλύτερες, ωστόσο, εφημερίδες των Αθηνών υποστήριξαν «εκθύμως και αναφανδόν» το κίνημα. Πρωτοσέλιδο του «Εμπρός» (10 Απριλίου 1905) για τη συζήτηση του Κρητικού Ζητήματος στη Βουλή με σκίτσα του πρωθυπουργού και των Γ. Θεοτόκη και Στ. Δραγούμη.</a:t>
            </a:r>
          </a:p>
          <a:p>
            <a:pPr algn="r"/>
            <a:r>
              <a:rPr lang="el-GR" sz="1100" dirty="0"/>
              <a:t>Ελλήνων Ιστορικά, 100 ΧΡΟΝΙΑ από την Ένωση της Κρήτης τ.18, σ.104</a:t>
            </a:r>
          </a:p>
        </p:txBody>
      </p:sp>
    </p:spTree>
  </p:cSld>
  <p:clrMapOvr>
    <a:masterClrMapping/>
  </p:clrMapOvr>
  <p:transition spd="slow">
    <p:randomBa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Διάγραμμα"/>
          <p:cNvGraphicFramePr/>
          <p:nvPr/>
        </p:nvGraphicFramePr>
        <p:xfrm>
          <a:off x="285720" y="928670"/>
          <a:ext cx="8643998" cy="2428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Διάγραμμα"/>
          <p:cNvGraphicFramePr/>
          <p:nvPr/>
        </p:nvGraphicFramePr>
        <p:xfrm>
          <a:off x="285720" y="1214422"/>
          <a:ext cx="8643998" cy="121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Ba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5720" y="571480"/>
            <a:ext cx="1571636" cy="1357322"/>
            <a:chOff x="108120660" y="106981543"/>
            <a:chExt cx="1399746" cy="1648280"/>
          </a:xfrm>
        </p:grpSpPr>
        <p:sp>
          <p:nvSpPr>
            <p:cNvPr id="5" name="Rectangle 3" hidden="1"/>
            <p:cNvSpPr>
              <a:spLocks noChangeArrowheads="1" noChangeShapeType="1"/>
            </p:cNvSpPr>
            <p:nvPr/>
          </p:nvSpPr>
          <p:spPr bwMode="auto">
            <a:xfrm>
              <a:off x="108120660" y="106981560"/>
              <a:ext cx="1399736" cy="1648263"/>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7" name="AutoShape 5"/>
            <p:cNvSpPr>
              <a:spLocks noChangeArrowheads="1" noChangeShapeType="1"/>
            </p:cNvSpPr>
            <p:nvPr/>
          </p:nvSpPr>
          <p:spPr bwMode="auto">
            <a:xfrm rot="10800000" flipH="1">
              <a:off x="108120670" y="106981543"/>
              <a:ext cx="1399736" cy="190937"/>
            </a:xfrm>
            <a:prstGeom prst="rtTriangle">
              <a:avLst/>
            </a:prstGeom>
            <a:solidFill>
              <a:schemeClr val="accent5">
                <a:lumMod val="7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8" name="AutoShape 6"/>
            <p:cNvSpPr>
              <a:spLocks noChangeArrowheads="1" noChangeShapeType="1"/>
            </p:cNvSpPr>
            <p:nvPr/>
          </p:nvSpPr>
          <p:spPr bwMode="auto">
            <a:xfrm flipH="1">
              <a:off x="108120660" y="108438885"/>
              <a:ext cx="1399736" cy="190938"/>
            </a:xfrm>
            <a:prstGeom prst="rtTriangle">
              <a:avLst/>
            </a:prstGeom>
            <a:solidFill>
              <a:schemeClr val="accent2"/>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grpSp>
      <p:graphicFrame>
        <p:nvGraphicFramePr>
          <p:cNvPr id="10" name="Διάγραμμα 1"/>
          <p:cNvGraphicFramePr/>
          <p:nvPr/>
        </p:nvGraphicFramePr>
        <p:xfrm>
          <a:off x="214282" y="214290"/>
          <a:ext cx="8715436" cy="6357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descr="http://4.bp.blogspot.com/-28-fclRbzJI/VaC6sd9jVEI/AAAAAAAAfro/ZtN9b21C52Q/s400/kairoi1.jpg"/>
          <p:cNvSpPr>
            <a:spLocks noChangeAspect="1" noChangeArrowheads="1"/>
          </p:cNvSpPr>
          <p:nvPr/>
        </p:nvSpPr>
        <p:spPr bwMode="auto">
          <a:xfrm>
            <a:off x="155575" y="-1828800"/>
            <a:ext cx="2762250" cy="38100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 name="3 - Ορθογώνιο"/>
          <p:cNvSpPr/>
          <p:nvPr/>
        </p:nvSpPr>
        <p:spPr>
          <a:xfrm>
            <a:off x="5286380" y="5786454"/>
            <a:ext cx="3500462" cy="584775"/>
          </a:xfrm>
          <a:prstGeom prst="rect">
            <a:avLst/>
          </a:prstGeom>
        </p:spPr>
        <p:txBody>
          <a:bodyPr wrap="square">
            <a:spAutoFit/>
          </a:bodyPr>
          <a:lstStyle/>
          <a:p>
            <a:pPr algn="r"/>
            <a:r>
              <a:rPr lang="en-US" dirty="0">
                <a:sym typeface="Wingdings 3"/>
              </a:rPr>
              <a:t></a:t>
            </a:r>
            <a:r>
              <a:rPr lang="en-US" sz="1400" dirty="0"/>
              <a:t>http://greekworldhistory.blogspot.gr/2015/07/10-1905.html</a:t>
            </a:r>
            <a:endParaRPr lang="el-GR" sz="1400" dirty="0"/>
          </a:p>
        </p:txBody>
      </p:sp>
      <p:sp>
        <p:nvSpPr>
          <p:cNvPr id="5" name="4 - Ορθογώνιο"/>
          <p:cNvSpPr/>
          <p:nvPr/>
        </p:nvSpPr>
        <p:spPr>
          <a:xfrm>
            <a:off x="5357818" y="214290"/>
            <a:ext cx="3429024" cy="5093702"/>
          </a:xfrm>
          <a:prstGeom prst="rect">
            <a:avLst/>
          </a:prstGeom>
        </p:spPr>
        <p:txBody>
          <a:bodyPr wrap="square">
            <a:spAutoFit/>
          </a:bodyPr>
          <a:lstStyle/>
          <a:p>
            <a:pPr algn="just"/>
            <a:r>
              <a:rPr lang="el-GR" b="1" dirty="0"/>
              <a:t>Ο I. Σφακιανάκης στον Κρητικό λαό:</a:t>
            </a:r>
            <a:endParaRPr lang="el-GR" dirty="0"/>
          </a:p>
          <a:p>
            <a:r>
              <a:rPr lang="el-GR" sz="1700" dirty="0"/>
              <a:t>«Υπάρχει κανείς από σας, υπάρχει κανείς </a:t>
            </a:r>
            <a:r>
              <a:rPr lang="el-GR" sz="1700" dirty="0" err="1"/>
              <a:t>Κρης</a:t>
            </a:r>
            <a:r>
              <a:rPr lang="el-GR" sz="1700" dirty="0"/>
              <a:t>, υπάρχει κανείς Έλλην, έχων τοιαύτην κατασκευήν νεύρων, ώστε να δύναται να μένη απαθής, όταν </a:t>
            </a:r>
            <a:r>
              <a:rPr lang="el-GR" sz="1700" dirty="0" err="1"/>
              <a:t>μανθάνη</a:t>
            </a:r>
            <a:r>
              <a:rPr lang="el-GR" sz="1700" dirty="0"/>
              <a:t> ότι </a:t>
            </a:r>
            <a:r>
              <a:rPr lang="el-GR" sz="1700" dirty="0" err="1"/>
              <a:t>στρατιώται</a:t>
            </a:r>
            <a:r>
              <a:rPr lang="el-GR" sz="1700" dirty="0"/>
              <a:t> ξένοι πρόκειται να κτυπήσουν αδελφούς, οι οποίοι άλλο δεν ζητούν παρά εκείνο το οποίον όλοι ημείς χιλιάκις </a:t>
            </a:r>
            <a:r>
              <a:rPr lang="el-GR" sz="1700" dirty="0" err="1"/>
              <a:t>εζητήσαμεν</a:t>
            </a:r>
            <a:r>
              <a:rPr lang="el-GR" sz="1700" dirty="0"/>
              <a:t>; Προτείνω να </a:t>
            </a:r>
            <a:r>
              <a:rPr lang="el-GR" sz="1700" dirty="0" err="1"/>
              <a:t>εκφρασθή</a:t>
            </a:r>
            <a:r>
              <a:rPr lang="el-GR" sz="1700" dirty="0"/>
              <a:t> </a:t>
            </a:r>
            <a:r>
              <a:rPr lang="el-GR" sz="1700" dirty="0" err="1"/>
              <a:t>ανενδοιάστως</a:t>
            </a:r>
            <a:r>
              <a:rPr lang="el-GR" sz="1700" dirty="0"/>
              <a:t> το φρόνημα των παρόντων και να </a:t>
            </a:r>
            <a:r>
              <a:rPr lang="el-GR" sz="1700" dirty="0" err="1"/>
              <a:t>δηλωθή</a:t>
            </a:r>
            <a:r>
              <a:rPr lang="el-GR" sz="1700" dirty="0"/>
              <a:t> προς τας Δυνάμεις, ότι, εις την </a:t>
            </a:r>
            <a:r>
              <a:rPr lang="el-GR" sz="1700" dirty="0" err="1"/>
              <a:t>προκειμένην</a:t>
            </a:r>
            <a:r>
              <a:rPr lang="el-GR" sz="1700" dirty="0"/>
              <a:t> </a:t>
            </a:r>
            <a:r>
              <a:rPr lang="el-GR" sz="1700" dirty="0" err="1"/>
              <a:t>περίστασιν</a:t>
            </a:r>
            <a:r>
              <a:rPr lang="el-GR" sz="1700" dirty="0"/>
              <a:t>, πάντες οι </a:t>
            </a:r>
            <a:r>
              <a:rPr lang="el-GR" sz="1700" dirty="0" err="1"/>
              <a:t>Κρήτες</a:t>
            </a:r>
            <a:r>
              <a:rPr lang="el-GR" sz="1700" dirty="0"/>
              <a:t> συντάσσονται, ψυχή και σώματι μετά των εν Θερίσω». </a:t>
            </a:r>
          </a:p>
        </p:txBody>
      </p:sp>
      <p:pic>
        <p:nvPicPr>
          <p:cNvPr id="24578" name="Picture 2" descr="https://upload.wikimedia.org/wikipedia/commons/0/05/Ioannis_Sfakianakis.JPG"/>
          <p:cNvPicPr>
            <a:picLocks noChangeAspect="1" noChangeArrowheads="1"/>
          </p:cNvPicPr>
          <p:nvPr/>
        </p:nvPicPr>
        <p:blipFill>
          <a:blip r:embed="rId2" cstate="print"/>
          <a:srcRect/>
          <a:stretch>
            <a:fillRect/>
          </a:stretch>
        </p:blipFill>
        <p:spPr bwMode="auto">
          <a:xfrm>
            <a:off x="283492" y="285728"/>
            <a:ext cx="4945708" cy="5357850"/>
          </a:xfrm>
          <a:prstGeom prst="rect">
            <a:avLst/>
          </a:prstGeom>
          <a:noFill/>
        </p:spPr>
      </p:pic>
      <p:sp>
        <p:nvSpPr>
          <p:cNvPr id="7" name="6 - Ορθογώνιο"/>
          <p:cNvSpPr/>
          <p:nvPr/>
        </p:nvSpPr>
        <p:spPr>
          <a:xfrm>
            <a:off x="285720" y="5715016"/>
            <a:ext cx="4572000" cy="584775"/>
          </a:xfrm>
          <a:prstGeom prst="rect">
            <a:avLst/>
          </a:prstGeom>
        </p:spPr>
        <p:txBody>
          <a:bodyPr>
            <a:spAutoFit/>
          </a:bodyPr>
          <a:lstStyle/>
          <a:p>
            <a:r>
              <a:rPr lang="en-US" dirty="0">
                <a:sym typeface="Wingdings 3"/>
              </a:rPr>
              <a:t> </a:t>
            </a:r>
            <a:r>
              <a:rPr lang="en-US" sz="1400" dirty="0"/>
              <a:t>T</a:t>
            </a:r>
            <a:r>
              <a:rPr lang="el-GR" sz="1400" dirty="0" err="1"/>
              <a:t>σιγκογραφία</a:t>
            </a:r>
            <a:r>
              <a:rPr lang="el-GR" sz="1400" dirty="0"/>
              <a:t> του Ιωάννη Σφακιανάκη από το περιοδικό </a:t>
            </a:r>
            <a:r>
              <a:rPr lang="el-GR" sz="1400" dirty="0">
                <a:hlinkClick r:id="rId3" tooltip="Ημερολόγιο Σκόκου (δεν έχει γραφτεί ακόμα)"/>
              </a:rPr>
              <a:t>Ημερολόγιο </a:t>
            </a:r>
            <a:r>
              <a:rPr lang="el-GR" sz="1400" dirty="0" err="1">
                <a:hlinkClick r:id="rId3" tooltip="Ημερολόγιο Σκόκου (δεν έχει γραφτεί ακόμα)"/>
              </a:rPr>
              <a:t>Σκόκου</a:t>
            </a:r>
            <a:r>
              <a:rPr lang="el-GR" sz="1400" dirty="0"/>
              <a:t> του 1900.</a:t>
            </a:r>
            <a:r>
              <a:rPr lang="en-US" sz="1400" dirty="0"/>
              <a:t> </a:t>
            </a:r>
            <a:endParaRPr lang="el-GR" sz="1400" dirty="0"/>
          </a:p>
        </p:txBody>
      </p:sp>
    </p:spTree>
  </p:cSld>
  <p:clrMapOvr>
    <a:masterClrMapping/>
  </p:clrMapOvr>
  <p:transition spd="slow">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 Διάγραμμα"/>
          <p:cNvGraphicFramePr/>
          <p:nvPr/>
        </p:nvGraphicFramePr>
        <p:xfrm>
          <a:off x="214282" y="1071546"/>
          <a:ext cx="8715436"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2"/>
          <p:cNvGrpSpPr>
            <a:grpSpLocks/>
          </p:cNvGrpSpPr>
          <p:nvPr/>
        </p:nvGrpSpPr>
        <p:grpSpPr bwMode="auto">
          <a:xfrm>
            <a:off x="428596" y="285728"/>
            <a:ext cx="8286808" cy="642942"/>
            <a:chOff x="108120660" y="106981543"/>
            <a:chExt cx="1399746" cy="1648280"/>
          </a:xfrm>
        </p:grpSpPr>
        <p:sp>
          <p:nvSpPr>
            <p:cNvPr id="5" name="Rectangle 3" hidden="1"/>
            <p:cNvSpPr>
              <a:spLocks noChangeArrowheads="1" noChangeShapeType="1"/>
            </p:cNvSpPr>
            <p:nvPr/>
          </p:nvSpPr>
          <p:spPr bwMode="auto">
            <a:xfrm>
              <a:off x="108120660" y="106981560"/>
              <a:ext cx="1399736" cy="1648263"/>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6" name="Text Box 4"/>
            <p:cNvSpPr txBox="1">
              <a:spLocks noChangeArrowheads="1" noChangeShapeType="1"/>
            </p:cNvSpPr>
            <p:nvPr/>
          </p:nvSpPr>
          <p:spPr bwMode="auto">
            <a:xfrm>
              <a:off x="108120660" y="107214923"/>
              <a:ext cx="1399736" cy="1181100"/>
            </a:xfrm>
            <a:prstGeom prst="rect">
              <a:avLst/>
            </a:prstGeom>
            <a:solidFill>
              <a:srgbClr val="FFFFFF"/>
            </a:solidFill>
            <a:ln w="0" algn="in">
              <a:noFill/>
              <a:miter lim="800000"/>
              <a:headEnd/>
              <a:tailEnd/>
            </a:ln>
            <a:effectLst/>
          </p:spPr>
          <p:txBody>
            <a:bodyPr vert="horz" wrap="square" lIns="36195" tIns="36195" rIns="36195" bIns="36195" numCol="1" anchor="t" anchorCtr="0" compatLnSpc="1">
              <a:prstTxWarp prst="textNoShape">
                <a:avLst/>
              </a:prstTxWarp>
            </a:bodyPr>
            <a:lstStyle/>
            <a:p>
              <a:pPr algn="ctr" fontAlgn="base">
                <a:spcBef>
                  <a:spcPct val="0"/>
                </a:spcBef>
                <a:spcAft>
                  <a:spcPct val="0"/>
                </a:spcAft>
              </a:pPr>
              <a:r>
                <a:rPr lang="el-GR" sz="2400" b="1" dirty="0">
                  <a:latin typeface="+mj-lt"/>
                </a:rPr>
                <a:t>Η προσωρινή </a:t>
              </a:r>
              <a:r>
                <a:rPr lang="el-GR" sz="2400" b="1" dirty="0" err="1">
                  <a:latin typeface="+mj-lt"/>
                </a:rPr>
                <a:t>κυβέρνησις</a:t>
              </a:r>
              <a:r>
                <a:rPr lang="el-GR" sz="2400" b="1" dirty="0">
                  <a:latin typeface="+mj-lt"/>
                </a:rPr>
                <a:t> της Κρήτης </a:t>
              </a:r>
            </a:p>
            <a:p>
              <a:pPr algn="ctr" fontAlgn="base">
                <a:spcBef>
                  <a:spcPct val="0"/>
                </a:spcBef>
                <a:spcAft>
                  <a:spcPct val="0"/>
                </a:spcAf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7" name="AutoShape 5"/>
            <p:cNvSpPr>
              <a:spLocks noChangeArrowheads="1" noChangeShapeType="1"/>
            </p:cNvSpPr>
            <p:nvPr/>
          </p:nvSpPr>
          <p:spPr bwMode="auto">
            <a:xfrm rot="10800000" flipH="1">
              <a:off x="108120670" y="106981543"/>
              <a:ext cx="1399736" cy="190937"/>
            </a:xfrm>
            <a:prstGeom prst="rtTriangle">
              <a:avLst/>
            </a:prstGeom>
            <a:solidFill>
              <a:schemeClr val="accent5">
                <a:lumMod val="7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8" name="AutoShape 6"/>
            <p:cNvSpPr>
              <a:spLocks noChangeArrowheads="1" noChangeShapeType="1"/>
            </p:cNvSpPr>
            <p:nvPr/>
          </p:nvSpPr>
          <p:spPr bwMode="auto">
            <a:xfrm flipH="1">
              <a:off x="108120660" y="108438885"/>
              <a:ext cx="1399736" cy="190938"/>
            </a:xfrm>
            <a:prstGeom prst="rtTriangle">
              <a:avLst/>
            </a:prstGeom>
            <a:solidFill>
              <a:schemeClr val="accent2"/>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grpSp>
    </p:spTree>
  </p:cSld>
  <p:clrMapOvr>
    <a:masterClrMapping/>
  </p:clrMapOvr>
  <p:transition spd="slow">
    <p:randomBa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A24E108A-BE42-4599-AE0A-773BB4D87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640"/>
            <a:ext cx="9144000" cy="6081117"/>
          </a:xfrm>
          <a:prstGeom prst="rect">
            <a:avLst/>
          </a:prstGeom>
        </p:spPr>
      </p:pic>
      <p:sp>
        <p:nvSpPr>
          <p:cNvPr id="4" name="TextBox 3">
            <a:extLst>
              <a:ext uri="{FF2B5EF4-FFF2-40B4-BE49-F238E27FC236}">
                <a16:creationId xmlns:a16="http://schemas.microsoft.com/office/drawing/2014/main" id="{FE10BAB9-E0F7-4105-9622-449163482700}"/>
              </a:ext>
            </a:extLst>
          </p:cNvPr>
          <p:cNvSpPr txBox="1"/>
          <p:nvPr/>
        </p:nvSpPr>
        <p:spPr>
          <a:xfrm>
            <a:off x="0" y="6346194"/>
            <a:ext cx="9144000" cy="369332"/>
          </a:xfrm>
          <a:prstGeom prst="rect">
            <a:avLst/>
          </a:prstGeom>
          <a:noFill/>
        </p:spPr>
        <p:txBody>
          <a:bodyPr wrap="square" rtlCol="0">
            <a:spAutoFit/>
          </a:bodyPr>
          <a:lstStyle/>
          <a:p>
            <a:r>
              <a:rPr lang="el-GR" dirty="0"/>
              <a:t>Ο Βενιζέλος ενημερώνει ξένους διπλωμάτες και εκπροσώπους του Τύπου στο </a:t>
            </a:r>
            <a:r>
              <a:rPr lang="el-GR" dirty="0" err="1"/>
              <a:t>Θέρισο</a:t>
            </a:r>
            <a:r>
              <a:rPr lang="el-GR" dirty="0"/>
              <a:t>.</a:t>
            </a:r>
          </a:p>
        </p:txBody>
      </p:sp>
    </p:spTree>
    <p:extLst>
      <p:ext uri="{BB962C8B-B14F-4D97-AF65-F5344CB8AC3E}">
        <p14:creationId xmlns:p14="http://schemas.microsoft.com/office/powerpoint/2010/main" val="3106088363"/>
      </p:ext>
    </p:extLst>
  </p:cSld>
  <p:clrMapOvr>
    <a:masterClrMapping/>
  </p:clrMapOvr>
  <p:transition spd="slow">
    <p:randomBa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7358082" y="3786190"/>
            <a:ext cx="1352550" cy="19050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5072066" y="428604"/>
            <a:ext cx="3752848" cy="3292593"/>
          </a:xfrm>
          <a:prstGeom prst="rect">
            <a:avLst/>
          </a:prstGeom>
          <a:noFill/>
          <a:ln w="9525">
            <a:noFill/>
            <a:miter lim="800000"/>
            <a:headEnd/>
            <a:tailEnd/>
          </a:ln>
          <a:effectLst/>
        </p:spPr>
      </p:pic>
      <p:sp>
        <p:nvSpPr>
          <p:cNvPr id="4" name="3 - Ορθογώνιο"/>
          <p:cNvSpPr/>
          <p:nvPr/>
        </p:nvSpPr>
        <p:spPr>
          <a:xfrm>
            <a:off x="5072066" y="3786190"/>
            <a:ext cx="2143108" cy="1569660"/>
          </a:xfrm>
          <a:prstGeom prst="rect">
            <a:avLst/>
          </a:prstGeom>
        </p:spPr>
        <p:txBody>
          <a:bodyPr wrap="square">
            <a:spAutoFit/>
          </a:bodyPr>
          <a:lstStyle/>
          <a:p>
            <a:pPr algn="r"/>
            <a:r>
              <a:rPr lang="el-GR" sz="1600" dirty="0">
                <a:sym typeface="Wingdings 3"/>
              </a:rPr>
              <a:t></a:t>
            </a:r>
            <a:r>
              <a:rPr lang="en-US" sz="1600" dirty="0">
                <a:sym typeface="Wingdings 3"/>
              </a:rPr>
              <a:t>  </a:t>
            </a:r>
            <a:r>
              <a:rPr lang="el-GR" sz="1600" dirty="0"/>
              <a:t>Φύλλο της εφημερίδας «Το Θέρισο» και γραμματόσημο της προσωρινής κυβερνήσεως </a:t>
            </a:r>
          </a:p>
        </p:txBody>
      </p:sp>
      <p:pic>
        <p:nvPicPr>
          <p:cNvPr id="5" name="Picture 2"/>
          <p:cNvPicPr>
            <a:picLocks noChangeAspect="1" noChangeArrowheads="1"/>
          </p:cNvPicPr>
          <p:nvPr/>
        </p:nvPicPr>
        <p:blipFill>
          <a:blip r:embed="rId4" cstate="print"/>
          <a:srcRect/>
          <a:stretch>
            <a:fillRect/>
          </a:stretch>
        </p:blipFill>
        <p:spPr bwMode="auto">
          <a:xfrm>
            <a:off x="285720" y="285728"/>
            <a:ext cx="4630950" cy="3429024"/>
          </a:xfrm>
          <a:prstGeom prst="rect">
            <a:avLst/>
          </a:prstGeom>
          <a:noFill/>
          <a:ln w="9525">
            <a:noFill/>
            <a:miter lim="800000"/>
            <a:headEnd/>
            <a:tailEnd/>
          </a:ln>
          <a:effectLst/>
        </p:spPr>
      </p:pic>
      <p:sp>
        <p:nvSpPr>
          <p:cNvPr id="6" name="5 - Ορθογώνιο"/>
          <p:cNvSpPr/>
          <p:nvPr/>
        </p:nvSpPr>
        <p:spPr>
          <a:xfrm>
            <a:off x="285720" y="3786190"/>
            <a:ext cx="4572000" cy="553998"/>
          </a:xfrm>
          <a:prstGeom prst="rect">
            <a:avLst/>
          </a:prstGeom>
        </p:spPr>
        <p:txBody>
          <a:bodyPr>
            <a:spAutoFit/>
          </a:bodyPr>
          <a:lstStyle/>
          <a:p>
            <a:pPr algn="just"/>
            <a:r>
              <a:rPr lang="el-GR" sz="1600" dirty="0">
                <a:sym typeface="Wingdings 3"/>
              </a:rPr>
              <a:t></a:t>
            </a:r>
            <a:r>
              <a:rPr lang="en-US" sz="1600" dirty="0">
                <a:sym typeface="Wingdings 3"/>
              </a:rPr>
              <a:t> </a:t>
            </a:r>
            <a:r>
              <a:rPr lang="el-GR" sz="1400" dirty="0"/>
              <a:t>Τα μέλη της προσωρινής κυβερνήσεως Κρήτης στο Θέρισο : Βενιζέλος, </a:t>
            </a:r>
            <a:r>
              <a:rPr lang="el-GR" sz="1400" dirty="0" err="1"/>
              <a:t>Φούμης</a:t>
            </a:r>
            <a:r>
              <a:rPr lang="el-GR" sz="1400" dirty="0"/>
              <a:t>, Μάνος </a:t>
            </a:r>
          </a:p>
        </p:txBody>
      </p:sp>
      <p:pic>
        <p:nvPicPr>
          <p:cNvPr id="7" name="Picture 2"/>
          <p:cNvPicPr>
            <a:picLocks noChangeAspect="1" noChangeArrowheads="1"/>
          </p:cNvPicPr>
          <p:nvPr/>
        </p:nvPicPr>
        <p:blipFill>
          <a:blip r:embed="rId5" cstate="print"/>
          <a:srcRect/>
          <a:stretch>
            <a:fillRect/>
          </a:stretch>
        </p:blipFill>
        <p:spPr bwMode="auto">
          <a:xfrm>
            <a:off x="214283" y="4564102"/>
            <a:ext cx="3214710" cy="2150530"/>
          </a:xfrm>
          <a:prstGeom prst="rect">
            <a:avLst/>
          </a:prstGeom>
          <a:noFill/>
          <a:ln w="9525">
            <a:noFill/>
            <a:miter lim="800000"/>
            <a:headEnd/>
            <a:tailEnd/>
          </a:ln>
          <a:effectLst/>
        </p:spPr>
      </p:pic>
      <p:sp>
        <p:nvSpPr>
          <p:cNvPr id="8" name="7 - Ορθογώνιο"/>
          <p:cNvSpPr/>
          <p:nvPr/>
        </p:nvSpPr>
        <p:spPr>
          <a:xfrm>
            <a:off x="3500430" y="5715016"/>
            <a:ext cx="5214974" cy="861774"/>
          </a:xfrm>
          <a:prstGeom prst="rect">
            <a:avLst/>
          </a:prstGeom>
        </p:spPr>
        <p:txBody>
          <a:bodyPr wrap="square">
            <a:spAutoFit/>
          </a:bodyPr>
          <a:lstStyle/>
          <a:p>
            <a:r>
              <a:rPr lang="el-GR" dirty="0">
                <a:sym typeface="Wingdings 3"/>
              </a:rPr>
              <a:t> </a:t>
            </a:r>
            <a:r>
              <a:rPr lang="el-GR" sz="1600" dirty="0"/>
              <a:t>Γραμμάτιο «Πατριωτικού Δανείου» αξίας πέντε δραχμών που εξέδωσαν οι επαναστάτες για την οικονομική ενίσχυση του κινήματος.</a:t>
            </a:r>
          </a:p>
        </p:txBody>
      </p:sp>
    </p:spTree>
  </p:cSld>
  <p:clrMapOvr>
    <a:masterClrMapping/>
  </p:clrMapOvr>
  <p:transition spd="slow">
    <p:randomBa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428596" y="285728"/>
            <a:ext cx="8358246" cy="428628"/>
            <a:chOff x="108120660" y="106981543"/>
            <a:chExt cx="1399746" cy="1648280"/>
          </a:xfrm>
        </p:grpSpPr>
        <p:sp>
          <p:nvSpPr>
            <p:cNvPr id="5" name="Rectangle 3" hidden="1"/>
            <p:cNvSpPr>
              <a:spLocks noChangeArrowheads="1" noChangeShapeType="1"/>
            </p:cNvSpPr>
            <p:nvPr/>
          </p:nvSpPr>
          <p:spPr bwMode="auto">
            <a:xfrm>
              <a:off x="108120660" y="106981560"/>
              <a:ext cx="1399736" cy="1648263"/>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6" name="Text Box 4"/>
            <p:cNvSpPr txBox="1">
              <a:spLocks noChangeArrowheads="1" noChangeShapeType="1"/>
            </p:cNvSpPr>
            <p:nvPr/>
          </p:nvSpPr>
          <p:spPr bwMode="auto">
            <a:xfrm>
              <a:off x="108120660" y="107214923"/>
              <a:ext cx="1399736" cy="1181100"/>
            </a:xfrm>
            <a:prstGeom prst="rect">
              <a:avLst/>
            </a:prstGeom>
            <a:solidFill>
              <a:srgbClr val="FFFFFF"/>
            </a:solidFill>
            <a:ln w="0" algn="in">
              <a:noFill/>
              <a:miter lim="800000"/>
              <a:headEnd/>
              <a:tailEnd/>
            </a:ln>
            <a:effectLst/>
          </p:spPr>
          <p:txBody>
            <a:bodyPr vert="horz" wrap="square" lIns="36195" tIns="36195" rIns="36195" bIns="36195" numCol="1" anchor="t" anchorCtr="0" compatLnSpc="1">
              <a:prstTxWarp prst="textNoShape">
                <a:avLst/>
              </a:prstTxWarp>
            </a:bodyPr>
            <a:lstStyle/>
            <a:p>
              <a:pPr algn="ctr" fontAlgn="base">
                <a:spcBef>
                  <a:spcPct val="0"/>
                </a:spcBef>
                <a:spcAft>
                  <a:spcPct val="0"/>
                </a:spcAft>
              </a:pPr>
              <a:r>
                <a:rPr lang="el-GR" b="1" dirty="0">
                  <a:latin typeface="+mj-lt"/>
                </a:rPr>
                <a:t>Οι διπλωματικές προσπάθειες των Δυνάμεων και του Βενιζέλου </a:t>
              </a:r>
              <a:endParaRPr lang="el-GR" dirty="0">
                <a:latin typeface="+mj-lt"/>
              </a:endParaRPr>
            </a:p>
            <a:p>
              <a:pPr algn="ctr" fontAlgn="base">
                <a:spcBef>
                  <a:spcPct val="0"/>
                </a:spcBef>
                <a:spcAft>
                  <a:spcPct val="0"/>
                </a:spcAf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7" name="AutoShape 5"/>
            <p:cNvSpPr>
              <a:spLocks noChangeArrowheads="1" noChangeShapeType="1"/>
            </p:cNvSpPr>
            <p:nvPr/>
          </p:nvSpPr>
          <p:spPr bwMode="auto">
            <a:xfrm rot="10800000" flipH="1">
              <a:off x="108120670" y="106981543"/>
              <a:ext cx="1399736" cy="190937"/>
            </a:xfrm>
            <a:prstGeom prst="rtTriangle">
              <a:avLst/>
            </a:prstGeom>
            <a:solidFill>
              <a:schemeClr val="accent5">
                <a:lumMod val="7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8" name="AutoShape 6"/>
            <p:cNvSpPr>
              <a:spLocks noChangeArrowheads="1" noChangeShapeType="1"/>
            </p:cNvSpPr>
            <p:nvPr/>
          </p:nvSpPr>
          <p:spPr bwMode="auto">
            <a:xfrm flipH="1">
              <a:off x="108120660" y="108438885"/>
              <a:ext cx="1399736" cy="190938"/>
            </a:xfrm>
            <a:prstGeom prst="rtTriangle">
              <a:avLst/>
            </a:prstGeom>
            <a:solidFill>
              <a:schemeClr val="accent2"/>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grpSp>
      <p:grpSp>
        <p:nvGrpSpPr>
          <p:cNvPr id="9" name="Group184"/>
          <p:cNvGrpSpPr>
            <a:grpSpLocks/>
          </p:cNvGrpSpPr>
          <p:nvPr/>
        </p:nvGrpSpPr>
        <p:grpSpPr bwMode="auto">
          <a:xfrm>
            <a:off x="214282" y="1357298"/>
            <a:ext cx="8713787" cy="5286412"/>
            <a:chOff x="770769" y="1938472"/>
            <a:chExt cx="7602462" cy="2981055"/>
          </a:xfrm>
        </p:grpSpPr>
        <p:grpSp>
          <p:nvGrpSpPr>
            <p:cNvPr id="10" name="166 - Ομάδα"/>
            <p:cNvGrpSpPr>
              <a:grpSpLocks/>
            </p:cNvGrpSpPr>
            <p:nvPr/>
          </p:nvGrpSpPr>
          <p:grpSpPr bwMode="auto">
            <a:xfrm>
              <a:off x="777694" y="1945775"/>
              <a:ext cx="2403185" cy="2965773"/>
              <a:chOff x="777694" y="1945775"/>
              <a:chExt cx="2403185" cy="2965773"/>
            </a:xfrm>
          </p:grpSpPr>
          <p:sp>
            <p:nvSpPr>
              <p:cNvPr id="20" name="42 - Ελεύθερη σχεδίαση"/>
              <p:cNvSpPr>
                <a:spLocks/>
              </p:cNvSpPr>
              <p:nvPr/>
            </p:nvSpPr>
            <p:spPr bwMode="auto">
              <a:xfrm>
                <a:off x="778369" y="2386872"/>
                <a:ext cx="2176334" cy="2524676"/>
              </a:xfrm>
              <a:custGeom>
                <a:avLst/>
                <a:gdLst>
                  <a:gd name="T0" fmla="*/ 0 w 2176334"/>
                  <a:gd name="T1" fmla="*/ 0 h 2524676"/>
                  <a:gd name="T2" fmla="*/ 2176334 w 2176334"/>
                  <a:gd name="T3" fmla="*/ 0 h 2524676"/>
                  <a:gd name="T4" fmla="*/ 2176334 w 2176334"/>
                  <a:gd name="T5" fmla="*/ 2463876 h 2524676"/>
                  <a:gd name="T6" fmla="*/ 2115534 w 2176334"/>
                  <a:gd name="T7" fmla="*/ 2524676 h 2524676"/>
                  <a:gd name="T8" fmla="*/ 60800 w 2176334"/>
                  <a:gd name="T9" fmla="*/ 2524676 h 2524676"/>
                  <a:gd name="T10" fmla="*/ 0 w 2176334"/>
                  <a:gd name="T11" fmla="*/ 2463876 h 2524676"/>
                  <a:gd name="T12" fmla="*/ 0 w 2176334"/>
                  <a:gd name="T13" fmla="*/ 60800 h 2524676"/>
                  <a:gd name="T14" fmla="*/ 0 w 2176334"/>
                  <a:gd name="T15" fmla="*/ 0 h 2524676"/>
                  <a:gd name="T16" fmla="*/ 0 60000 65536"/>
                  <a:gd name="T17" fmla="*/ 0 60000 65536"/>
                  <a:gd name="T18" fmla="*/ 0 60000 65536"/>
                  <a:gd name="T19" fmla="*/ 0 60000 65536"/>
                  <a:gd name="T20" fmla="*/ 0 60000 65536"/>
                  <a:gd name="T21" fmla="*/ 0 60000 65536"/>
                  <a:gd name="T22" fmla="*/ 0 60000 65536"/>
                  <a:gd name="T23" fmla="*/ 0 60000 65536"/>
                  <a:gd name="T24" fmla="*/ 0 w 2176334"/>
                  <a:gd name="T25" fmla="*/ 0 h 2524676"/>
                  <a:gd name="T26" fmla="*/ 2176334 w 2176334"/>
                  <a:gd name="T27" fmla="*/ 2524676 h 25246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76334" h="2524676">
                    <a:moveTo>
                      <a:pt x="0" y="0"/>
                    </a:moveTo>
                    <a:lnTo>
                      <a:pt x="2176334" y="0"/>
                    </a:lnTo>
                    <a:lnTo>
                      <a:pt x="2176334" y="2463876"/>
                    </a:lnTo>
                    <a:cubicBezTo>
                      <a:pt x="2176334" y="2497456"/>
                      <a:pt x="2149114" y="2524676"/>
                      <a:pt x="2115534" y="2524676"/>
                    </a:cubicBezTo>
                    <a:lnTo>
                      <a:pt x="60800" y="2524676"/>
                    </a:lnTo>
                    <a:cubicBezTo>
                      <a:pt x="27220" y="2524676"/>
                      <a:pt x="0" y="2497456"/>
                      <a:pt x="0" y="2463876"/>
                    </a:cubicBezTo>
                    <a:lnTo>
                      <a:pt x="0" y="60800"/>
                    </a:lnTo>
                    <a:lnTo>
                      <a:pt x="0" y="0"/>
                    </a:lnTo>
                    <a:close/>
                  </a:path>
                </a:pathLst>
              </a:custGeom>
              <a:solidFill>
                <a:srgbClr val="FFFFFF"/>
              </a:solidFill>
              <a:ln w="7600" cap="flat">
                <a:solidFill>
                  <a:srgbClr val="0082B2"/>
                </a:solidFill>
                <a:bevel/>
                <a:headEnd/>
                <a:tailEnd/>
              </a:ln>
            </p:spPr>
            <p:txBody>
              <a:bodyPr/>
              <a:lstStyle/>
              <a:p>
                <a:endParaRPr lang="el-GR"/>
              </a:p>
            </p:txBody>
          </p:sp>
          <p:sp>
            <p:nvSpPr>
              <p:cNvPr id="21" name="20 - Ελεύθερη σχεδίαση"/>
              <p:cNvSpPr/>
              <p:nvPr/>
            </p:nvSpPr>
            <p:spPr>
              <a:xfrm>
                <a:off x="815090" y="2424847"/>
                <a:ext cx="2102484" cy="2449403"/>
              </a:xfrm>
              <a:custGeom>
                <a:avLst/>
                <a:gdLst/>
                <a:ahLst/>
                <a:cxnLst/>
                <a:rect l="l" t="t" r="r" b="b"/>
                <a:pathLst>
                  <a:path w="2100334" h="2448676">
                    <a:moveTo>
                      <a:pt x="0" y="0"/>
                    </a:moveTo>
                    <a:lnTo>
                      <a:pt x="2100334" y="0"/>
                    </a:lnTo>
                    <a:lnTo>
                      <a:pt x="2100334" y="2387876"/>
                    </a:lnTo>
                    <a:cubicBezTo>
                      <a:pt x="2100334" y="2421456"/>
                      <a:pt x="2073114" y="2448676"/>
                      <a:pt x="2039534" y="2448676"/>
                    </a:cubicBezTo>
                    <a:lnTo>
                      <a:pt x="60800" y="2448676"/>
                    </a:lnTo>
                    <a:cubicBezTo>
                      <a:pt x="27220" y="2448676"/>
                      <a:pt x="0" y="2421456"/>
                      <a:pt x="0" y="2387876"/>
                    </a:cubicBezTo>
                    <a:lnTo>
                      <a:pt x="0" y="0"/>
                    </a:lnTo>
                    <a:close/>
                  </a:path>
                </a:pathLst>
              </a:custGeom>
              <a:solidFill>
                <a:srgbClr val="CCEFFC"/>
              </a:solidFill>
              <a:ln w="7600" cap="flat">
                <a:solidFill>
                  <a:srgbClr val="4CC6F3"/>
                </a:solidFill>
                <a:bevel/>
              </a:ln>
            </p:spPr>
            <p:txBody>
              <a:bodyPr lIns="36000" tIns="18000" rIns="36000" bIns="18000" anchor="ctr"/>
              <a:lstStyle/>
              <a:p>
                <a:pPr algn="ctr">
                  <a:defRPr/>
                </a:pPr>
                <a:r>
                  <a:rPr lang="el-GR" sz="1600" dirty="0"/>
                  <a:t>Οι αντιπρόσωποι των Μεγάλων Δυνάμεων, εκτιμώντας την κατάσταση που διαμορφώθηκε στο νησί, </a:t>
                </a:r>
                <a:r>
                  <a:rPr lang="el-GR" sz="1600" dirty="0">
                    <a:sym typeface="Wingdings"/>
                  </a:rPr>
                  <a:t> </a:t>
                </a:r>
                <a:r>
                  <a:rPr lang="el-GR" sz="1600" dirty="0"/>
                  <a:t>με φανερή την πτώση της δημοτικότητας του Πρίγκιπα, </a:t>
                </a:r>
              </a:p>
              <a:p>
                <a:pPr algn="ctr">
                  <a:buFont typeface="Wingdings"/>
                  <a:buChar char=""/>
                  <a:defRPr/>
                </a:pPr>
                <a:r>
                  <a:rPr lang="el-GR" sz="1600" dirty="0"/>
                  <a:t> αλλά και με την καθολική σχεδόν αποδοχή των επαναστατικών ιδεών από το λαό, </a:t>
                </a:r>
              </a:p>
              <a:p>
                <a:pPr algn="ctr">
                  <a:defRPr/>
                </a:pPr>
                <a:r>
                  <a:rPr lang="el-GR" sz="1600" dirty="0">
                    <a:sym typeface="Wingdings"/>
                  </a:rPr>
                  <a:t> </a:t>
                </a:r>
                <a:r>
                  <a:rPr lang="el-GR" sz="1600" dirty="0"/>
                  <a:t>κινήθηκαν προς εξομάλυνση της κρίσης με διαπραγματεύσεις.</a:t>
                </a:r>
                <a:endParaRPr sz="1600" dirty="0">
                  <a:solidFill>
                    <a:srgbClr val="000000"/>
                  </a:solidFill>
                  <a:latin typeface="+mn-lt"/>
                </a:endParaRPr>
              </a:p>
            </p:txBody>
          </p:sp>
          <p:sp>
            <p:nvSpPr>
              <p:cNvPr id="22" name="21 - Ελεύθερη σχεδίαση"/>
              <p:cNvSpPr/>
              <p:nvPr/>
            </p:nvSpPr>
            <p:spPr>
              <a:xfrm>
                <a:off x="777694" y="1945775"/>
                <a:ext cx="2177276" cy="379752"/>
              </a:xfrm>
              <a:custGeom>
                <a:avLst/>
                <a:gdLst/>
                <a:ahLst/>
                <a:cxnLst/>
                <a:rect l="l" t="t" r="r" b="b"/>
                <a:pathLst>
                  <a:path w="2176334" h="380000">
                    <a:moveTo>
                      <a:pt x="0" y="0"/>
                    </a:moveTo>
                    <a:lnTo>
                      <a:pt x="2176334" y="0"/>
                    </a:lnTo>
                    <a:lnTo>
                      <a:pt x="2176334" y="380000"/>
                    </a:lnTo>
                    <a:lnTo>
                      <a:pt x="0" y="380000"/>
                    </a:lnTo>
                    <a:lnTo>
                      <a:pt x="0" y="0"/>
                    </a:lnTo>
                    <a:close/>
                  </a:path>
                </a:pathLst>
              </a:custGeom>
              <a:gradFill>
                <a:gsLst>
                  <a:gs pos="0">
                    <a:srgbClr val="009DD6"/>
                  </a:gs>
                  <a:gs pos="6000">
                    <a:srgbClr val="B2E7FA"/>
                  </a:gs>
                  <a:gs pos="30000">
                    <a:srgbClr val="40C2F2"/>
                  </a:gs>
                  <a:gs pos="100000">
                    <a:srgbClr val="00709A"/>
                  </a:gs>
                </a:gsLst>
                <a:lin ang="5400000" scaled="0"/>
              </a:gradFill>
              <a:ln w="7600" cap="flat">
                <a:solidFill>
                  <a:srgbClr val="008BBE"/>
                </a:solidFill>
                <a:bevel/>
              </a:ln>
            </p:spPr>
            <p:txBody>
              <a:bodyPr lIns="36000" tIns="18000" rIns="36000" bIns="18000" anchor="ctr"/>
              <a:lstStyle/>
              <a:p>
                <a:pPr algn="ctr">
                  <a:defRPr/>
                </a:pPr>
                <a:r>
                  <a:rPr lang="el-GR" b="1" dirty="0">
                    <a:solidFill>
                      <a:srgbClr val="FFFFFF"/>
                    </a:solidFill>
                  </a:rPr>
                  <a:t>ΜΕΓΑΛΕΣ ΔΥΝΑΜΕΙΣ</a:t>
                </a:r>
                <a:endParaRPr sz="1800" b="1">
                  <a:solidFill>
                    <a:srgbClr val="FFFFFF"/>
                  </a:solidFill>
                  <a:latin typeface="+mn-lt"/>
                </a:endParaRPr>
              </a:p>
            </p:txBody>
          </p:sp>
          <p:sp>
            <p:nvSpPr>
              <p:cNvPr id="23" name="45 - Ελεύθερη σχεδίαση"/>
              <p:cNvSpPr>
                <a:spLocks/>
              </p:cNvSpPr>
              <p:nvPr/>
            </p:nvSpPr>
            <p:spPr bwMode="auto">
              <a:xfrm>
                <a:off x="2803919" y="4513479"/>
                <a:ext cx="376960" cy="331725"/>
              </a:xfrm>
              <a:custGeom>
                <a:avLst/>
                <a:gdLst>
                  <a:gd name="T0" fmla="*/ 0 w 376960"/>
                  <a:gd name="T1" fmla="*/ 99517 h 331725"/>
                  <a:gd name="T2" fmla="*/ 203558 w 376960"/>
                  <a:gd name="T3" fmla="*/ 99517 h 331725"/>
                  <a:gd name="T4" fmla="*/ 203558 w 376960"/>
                  <a:gd name="T5" fmla="*/ 0 h 331725"/>
                  <a:gd name="T6" fmla="*/ 376960 w 376960"/>
                  <a:gd name="T7" fmla="*/ 165862 h 331725"/>
                  <a:gd name="T8" fmla="*/ 203558 w 376960"/>
                  <a:gd name="T9" fmla="*/ 331725 h 331725"/>
                  <a:gd name="T10" fmla="*/ 203558 w 376960"/>
                  <a:gd name="T11" fmla="*/ 232207 h 331725"/>
                  <a:gd name="T12" fmla="*/ 0 w 376960"/>
                  <a:gd name="T13" fmla="*/ 232207 h 331725"/>
                  <a:gd name="T14" fmla="*/ 0 w 376960"/>
                  <a:gd name="T15" fmla="*/ 99517 h 331725"/>
                  <a:gd name="T16" fmla="*/ 0 60000 65536"/>
                  <a:gd name="T17" fmla="*/ 0 60000 65536"/>
                  <a:gd name="T18" fmla="*/ 0 60000 65536"/>
                  <a:gd name="T19" fmla="*/ 0 60000 65536"/>
                  <a:gd name="T20" fmla="*/ 0 60000 65536"/>
                  <a:gd name="T21" fmla="*/ 0 60000 65536"/>
                  <a:gd name="T22" fmla="*/ 0 60000 65536"/>
                  <a:gd name="T23" fmla="*/ 0 60000 65536"/>
                  <a:gd name="T24" fmla="*/ 0 w 376960"/>
                  <a:gd name="T25" fmla="*/ 0 h 331725"/>
                  <a:gd name="T26" fmla="*/ 376960 w 376960"/>
                  <a:gd name="T27" fmla="*/ 331725 h 3317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6960" h="331725">
                    <a:moveTo>
                      <a:pt x="0" y="99517"/>
                    </a:moveTo>
                    <a:lnTo>
                      <a:pt x="203558" y="99517"/>
                    </a:lnTo>
                    <a:lnTo>
                      <a:pt x="203558" y="0"/>
                    </a:lnTo>
                    <a:lnTo>
                      <a:pt x="376960" y="165862"/>
                    </a:lnTo>
                    <a:lnTo>
                      <a:pt x="203558" y="331725"/>
                    </a:lnTo>
                    <a:lnTo>
                      <a:pt x="203558" y="232207"/>
                    </a:lnTo>
                    <a:lnTo>
                      <a:pt x="0" y="232207"/>
                    </a:lnTo>
                    <a:lnTo>
                      <a:pt x="0" y="99517"/>
                    </a:lnTo>
                    <a:close/>
                  </a:path>
                </a:pathLst>
              </a:custGeom>
              <a:solidFill>
                <a:srgbClr val="00AEEE"/>
              </a:solidFill>
              <a:ln w="7600" cap="flat">
                <a:solidFill>
                  <a:srgbClr val="00AEEE"/>
                </a:solidFill>
                <a:bevel/>
                <a:headEnd/>
                <a:tailEnd/>
              </a:ln>
              <a:scene3d>
                <a:camera prst="orthographicFront"/>
                <a:lightRig rig="threePt" dir="t"/>
              </a:scene3d>
              <a:sp3d>
                <a:bevelT/>
              </a:sp3d>
            </p:spPr>
            <p:txBody>
              <a:bodyPr/>
              <a:lstStyle/>
              <a:p>
                <a:endParaRPr lang="el-GR"/>
              </a:p>
            </p:txBody>
          </p:sp>
        </p:grpSp>
        <p:grpSp>
          <p:nvGrpSpPr>
            <p:cNvPr id="11" name="171 - Ομάδα"/>
            <p:cNvGrpSpPr>
              <a:grpSpLocks/>
            </p:cNvGrpSpPr>
            <p:nvPr/>
          </p:nvGrpSpPr>
          <p:grpSpPr bwMode="auto">
            <a:xfrm>
              <a:off x="3483795" y="1945775"/>
              <a:ext cx="2402510" cy="2965773"/>
              <a:chOff x="3483795" y="1945775"/>
              <a:chExt cx="2402510" cy="2965773"/>
            </a:xfrm>
          </p:grpSpPr>
          <p:sp>
            <p:nvSpPr>
              <p:cNvPr id="16" name="38 - Ελεύθερη σχεδίαση"/>
              <p:cNvSpPr>
                <a:spLocks/>
              </p:cNvSpPr>
              <p:nvPr/>
            </p:nvSpPr>
            <p:spPr bwMode="auto">
              <a:xfrm>
                <a:off x="3483795" y="2386872"/>
                <a:ext cx="2176334" cy="2524676"/>
              </a:xfrm>
              <a:custGeom>
                <a:avLst/>
                <a:gdLst>
                  <a:gd name="T0" fmla="*/ 0 w 2176334"/>
                  <a:gd name="T1" fmla="*/ 0 h 2524676"/>
                  <a:gd name="T2" fmla="*/ 2176334 w 2176334"/>
                  <a:gd name="T3" fmla="*/ 0 h 2524676"/>
                  <a:gd name="T4" fmla="*/ 2176334 w 2176334"/>
                  <a:gd name="T5" fmla="*/ 2463876 h 2524676"/>
                  <a:gd name="T6" fmla="*/ 2115534 w 2176334"/>
                  <a:gd name="T7" fmla="*/ 2524676 h 2524676"/>
                  <a:gd name="T8" fmla="*/ 60800 w 2176334"/>
                  <a:gd name="T9" fmla="*/ 2524676 h 2524676"/>
                  <a:gd name="T10" fmla="*/ 0 w 2176334"/>
                  <a:gd name="T11" fmla="*/ 2463876 h 2524676"/>
                  <a:gd name="T12" fmla="*/ 0 w 2176334"/>
                  <a:gd name="T13" fmla="*/ 60800 h 2524676"/>
                  <a:gd name="T14" fmla="*/ 0 w 2176334"/>
                  <a:gd name="T15" fmla="*/ 0 h 2524676"/>
                  <a:gd name="T16" fmla="*/ 0 60000 65536"/>
                  <a:gd name="T17" fmla="*/ 0 60000 65536"/>
                  <a:gd name="T18" fmla="*/ 0 60000 65536"/>
                  <a:gd name="T19" fmla="*/ 0 60000 65536"/>
                  <a:gd name="T20" fmla="*/ 0 60000 65536"/>
                  <a:gd name="T21" fmla="*/ 0 60000 65536"/>
                  <a:gd name="T22" fmla="*/ 0 60000 65536"/>
                  <a:gd name="T23" fmla="*/ 0 60000 65536"/>
                  <a:gd name="T24" fmla="*/ 0 w 2176334"/>
                  <a:gd name="T25" fmla="*/ 0 h 2524676"/>
                  <a:gd name="T26" fmla="*/ 2176334 w 2176334"/>
                  <a:gd name="T27" fmla="*/ 2524676 h 25246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76334" h="2524676">
                    <a:moveTo>
                      <a:pt x="0" y="0"/>
                    </a:moveTo>
                    <a:lnTo>
                      <a:pt x="2176334" y="0"/>
                    </a:lnTo>
                    <a:lnTo>
                      <a:pt x="2176334" y="2463876"/>
                    </a:lnTo>
                    <a:cubicBezTo>
                      <a:pt x="2176334" y="2497456"/>
                      <a:pt x="2149114" y="2524676"/>
                      <a:pt x="2115534" y="2524676"/>
                    </a:cubicBezTo>
                    <a:lnTo>
                      <a:pt x="60800" y="2524676"/>
                    </a:lnTo>
                    <a:cubicBezTo>
                      <a:pt x="27220" y="2524676"/>
                      <a:pt x="0" y="2497456"/>
                      <a:pt x="0" y="2463876"/>
                    </a:cubicBezTo>
                    <a:lnTo>
                      <a:pt x="0" y="60800"/>
                    </a:lnTo>
                    <a:lnTo>
                      <a:pt x="0" y="0"/>
                    </a:lnTo>
                    <a:close/>
                  </a:path>
                </a:pathLst>
              </a:custGeom>
              <a:solidFill>
                <a:srgbClr val="FFFFFF"/>
              </a:solidFill>
              <a:ln w="7600" cap="flat">
                <a:solidFill>
                  <a:srgbClr val="FF6347"/>
                </a:solidFill>
                <a:bevel/>
                <a:headEnd/>
                <a:tailEnd/>
              </a:ln>
            </p:spPr>
            <p:txBody>
              <a:bodyPr/>
              <a:lstStyle/>
              <a:p>
                <a:endParaRPr lang="el-GR" sz="1400"/>
              </a:p>
            </p:txBody>
          </p:sp>
          <p:sp>
            <p:nvSpPr>
              <p:cNvPr id="17" name="16 - Ελεύθερη σχεδίαση"/>
              <p:cNvSpPr/>
              <p:nvPr/>
            </p:nvSpPr>
            <p:spPr>
              <a:xfrm>
                <a:off x="3521451" y="2424847"/>
                <a:ext cx="2101099" cy="2449403"/>
              </a:xfrm>
              <a:custGeom>
                <a:avLst/>
                <a:gdLst/>
                <a:ahLst/>
                <a:cxnLst/>
                <a:rect l="l" t="t" r="r" b="b"/>
                <a:pathLst>
                  <a:path w="2100334" h="2448676">
                    <a:moveTo>
                      <a:pt x="0" y="0"/>
                    </a:moveTo>
                    <a:lnTo>
                      <a:pt x="2100334" y="0"/>
                    </a:lnTo>
                    <a:lnTo>
                      <a:pt x="2100334" y="2387876"/>
                    </a:lnTo>
                    <a:cubicBezTo>
                      <a:pt x="2100334" y="2421456"/>
                      <a:pt x="2073114" y="2448676"/>
                      <a:pt x="2039534" y="2448676"/>
                    </a:cubicBezTo>
                    <a:lnTo>
                      <a:pt x="60800" y="2448676"/>
                    </a:lnTo>
                    <a:cubicBezTo>
                      <a:pt x="27220" y="2448676"/>
                      <a:pt x="0" y="2421456"/>
                      <a:pt x="0" y="2387876"/>
                    </a:cubicBezTo>
                    <a:lnTo>
                      <a:pt x="0" y="0"/>
                    </a:lnTo>
                    <a:close/>
                  </a:path>
                </a:pathLst>
              </a:custGeom>
              <a:solidFill>
                <a:srgbClr val="FFE0DA"/>
              </a:solidFill>
              <a:ln w="7600" cap="flat">
                <a:solidFill>
                  <a:srgbClr val="FF6347"/>
                </a:solidFill>
                <a:bevel/>
              </a:ln>
            </p:spPr>
            <p:txBody>
              <a:bodyPr lIns="36000" tIns="18000" rIns="36000" bIns="18000" anchor="ctr"/>
              <a:lstStyle/>
              <a:p>
                <a:pPr algn="ctr">
                  <a:defRPr/>
                </a:pPr>
                <a:r>
                  <a:rPr lang="el-GR" sz="1600" b="1" u="sng" dirty="0"/>
                  <a:t>Ήταν αυτό ακριβώς που προέβλεψε ο Βενιζέλος</a:t>
                </a:r>
                <a:r>
                  <a:rPr lang="el-GR" sz="1600" dirty="0"/>
                  <a:t>, ότι ο επαναστατικός αγώνας τον οποίο ανέλαβε «</a:t>
                </a:r>
                <a:r>
                  <a:rPr lang="el-GR" sz="1600" dirty="0" err="1"/>
                  <a:t>απέδειξεν</a:t>
                </a:r>
                <a:r>
                  <a:rPr lang="el-GR" sz="1600" dirty="0"/>
                  <a:t> ότι η διπλωματία εις των ζητημάτων των υποδούλων λαών την λύσιν προβαίνει μόνον όταν ταύτα τίθενται προ αυτής υπό την </a:t>
                </a:r>
                <a:r>
                  <a:rPr lang="el-GR" sz="1600" dirty="0" err="1"/>
                  <a:t>οξυτάτην</a:t>
                </a:r>
                <a:r>
                  <a:rPr lang="el-GR" sz="1600" dirty="0"/>
                  <a:t> </a:t>
                </a:r>
                <a:r>
                  <a:rPr lang="el-GR" sz="1600" dirty="0" err="1"/>
                  <a:t>μορφήν</a:t>
                </a:r>
                <a:r>
                  <a:rPr lang="el-GR" sz="1600" dirty="0"/>
                  <a:t> της εθνικής εξεγέρσεως...». </a:t>
                </a:r>
              </a:p>
              <a:p>
                <a:pPr algn="ctr">
                  <a:defRPr/>
                </a:pPr>
                <a:endParaRPr sz="1600" dirty="0">
                  <a:solidFill>
                    <a:srgbClr val="000000"/>
                  </a:solidFill>
                  <a:latin typeface="+mn-lt"/>
                </a:endParaRPr>
              </a:p>
            </p:txBody>
          </p:sp>
          <p:sp>
            <p:nvSpPr>
              <p:cNvPr id="18" name="17 - Ελεύθερη σχεδίαση"/>
              <p:cNvSpPr/>
              <p:nvPr/>
            </p:nvSpPr>
            <p:spPr>
              <a:xfrm>
                <a:off x="3484054" y="1945775"/>
                <a:ext cx="2175892" cy="379752"/>
              </a:xfrm>
              <a:custGeom>
                <a:avLst/>
                <a:gdLst/>
                <a:ahLst/>
                <a:cxnLst/>
                <a:rect l="l" t="t" r="r" b="b"/>
                <a:pathLst>
                  <a:path w="2176334" h="380000">
                    <a:moveTo>
                      <a:pt x="0" y="0"/>
                    </a:moveTo>
                    <a:lnTo>
                      <a:pt x="2176334" y="0"/>
                    </a:lnTo>
                    <a:lnTo>
                      <a:pt x="2176334" y="380000"/>
                    </a:lnTo>
                    <a:lnTo>
                      <a:pt x="0" y="380000"/>
                    </a:lnTo>
                    <a:lnTo>
                      <a:pt x="0" y="0"/>
                    </a:lnTo>
                    <a:close/>
                  </a:path>
                </a:pathLst>
              </a:custGeom>
              <a:gradFill>
                <a:gsLst>
                  <a:gs pos="0">
                    <a:srgbClr val="FF4726"/>
                  </a:gs>
                  <a:gs pos="6000">
                    <a:srgbClr val="FFD0C8"/>
                  </a:gs>
                  <a:gs pos="30000">
                    <a:srgbClr val="FF8A75"/>
                  </a:gs>
                  <a:gs pos="100000">
                    <a:srgbClr val="D42000"/>
                  </a:gs>
                </a:gsLst>
                <a:lin ang="5400000" scaled="0"/>
              </a:gradFill>
              <a:ln w="7600" cap="flat">
                <a:solidFill>
                  <a:srgbClr val="FF6347"/>
                </a:solidFill>
                <a:bevel/>
              </a:ln>
            </p:spPr>
            <p:txBody>
              <a:bodyPr lIns="36000" tIns="18000" rIns="36000" bIns="18000" anchor="ctr"/>
              <a:lstStyle/>
              <a:p>
                <a:pPr algn="ctr">
                  <a:defRPr/>
                </a:pPr>
                <a:r>
                  <a:rPr lang="el-GR" b="1" dirty="0">
                    <a:solidFill>
                      <a:srgbClr val="FFFFFF"/>
                    </a:solidFill>
                  </a:rPr>
                  <a:t>ΒΕΝΙΖΕΛΟΣ</a:t>
                </a:r>
                <a:endParaRPr sz="1800" b="1">
                  <a:solidFill>
                    <a:srgbClr val="FFFFFF"/>
                  </a:solidFill>
                  <a:latin typeface="+mn-lt"/>
                </a:endParaRPr>
              </a:p>
            </p:txBody>
          </p:sp>
          <p:sp>
            <p:nvSpPr>
              <p:cNvPr id="19" name="41 - Ελεύθερη σχεδίαση"/>
              <p:cNvSpPr>
                <a:spLocks/>
              </p:cNvSpPr>
              <p:nvPr/>
            </p:nvSpPr>
            <p:spPr bwMode="auto">
              <a:xfrm>
                <a:off x="5509345" y="4513479"/>
                <a:ext cx="376960" cy="331725"/>
              </a:xfrm>
              <a:custGeom>
                <a:avLst/>
                <a:gdLst>
                  <a:gd name="T0" fmla="*/ 0 w 376960"/>
                  <a:gd name="T1" fmla="*/ 99517 h 331725"/>
                  <a:gd name="T2" fmla="*/ 203558 w 376960"/>
                  <a:gd name="T3" fmla="*/ 99517 h 331725"/>
                  <a:gd name="T4" fmla="*/ 203558 w 376960"/>
                  <a:gd name="T5" fmla="*/ 0 h 331725"/>
                  <a:gd name="T6" fmla="*/ 376960 w 376960"/>
                  <a:gd name="T7" fmla="*/ 165862 h 331725"/>
                  <a:gd name="T8" fmla="*/ 203558 w 376960"/>
                  <a:gd name="T9" fmla="*/ 331725 h 331725"/>
                  <a:gd name="T10" fmla="*/ 203558 w 376960"/>
                  <a:gd name="T11" fmla="*/ 232207 h 331725"/>
                  <a:gd name="T12" fmla="*/ 0 w 376960"/>
                  <a:gd name="T13" fmla="*/ 232207 h 331725"/>
                  <a:gd name="T14" fmla="*/ 0 w 376960"/>
                  <a:gd name="T15" fmla="*/ 99517 h 331725"/>
                  <a:gd name="T16" fmla="*/ 0 60000 65536"/>
                  <a:gd name="T17" fmla="*/ 0 60000 65536"/>
                  <a:gd name="T18" fmla="*/ 0 60000 65536"/>
                  <a:gd name="T19" fmla="*/ 0 60000 65536"/>
                  <a:gd name="T20" fmla="*/ 0 60000 65536"/>
                  <a:gd name="T21" fmla="*/ 0 60000 65536"/>
                  <a:gd name="T22" fmla="*/ 0 60000 65536"/>
                  <a:gd name="T23" fmla="*/ 0 60000 65536"/>
                  <a:gd name="T24" fmla="*/ 0 w 376960"/>
                  <a:gd name="T25" fmla="*/ 0 h 331725"/>
                  <a:gd name="T26" fmla="*/ 376960 w 376960"/>
                  <a:gd name="T27" fmla="*/ 331725 h 3317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6960" h="331725">
                    <a:moveTo>
                      <a:pt x="0" y="99517"/>
                    </a:moveTo>
                    <a:lnTo>
                      <a:pt x="203558" y="99517"/>
                    </a:lnTo>
                    <a:lnTo>
                      <a:pt x="203558" y="0"/>
                    </a:lnTo>
                    <a:lnTo>
                      <a:pt x="376960" y="165862"/>
                    </a:lnTo>
                    <a:lnTo>
                      <a:pt x="203558" y="331725"/>
                    </a:lnTo>
                    <a:lnTo>
                      <a:pt x="203558" y="232207"/>
                    </a:lnTo>
                    <a:lnTo>
                      <a:pt x="0" y="232207"/>
                    </a:lnTo>
                    <a:lnTo>
                      <a:pt x="0" y="99517"/>
                    </a:lnTo>
                    <a:close/>
                  </a:path>
                </a:pathLst>
              </a:custGeom>
              <a:solidFill>
                <a:srgbClr val="FF6347"/>
              </a:solidFill>
              <a:ln w="7600" cap="flat">
                <a:solidFill>
                  <a:srgbClr val="FF6347"/>
                </a:solidFill>
                <a:bevel/>
                <a:headEnd/>
                <a:tailEnd/>
              </a:ln>
              <a:scene3d>
                <a:camera prst="orthographicFront"/>
                <a:lightRig rig="threePt" dir="t"/>
              </a:scene3d>
              <a:sp3d>
                <a:bevelT w="139700" h="139700" prst="divot"/>
              </a:sp3d>
            </p:spPr>
            <p:txBody>
              <a:bodyPr/>
              <a:lstStyle/>
              <a:p>
                <a:endParaRPr lang="el-GR"/>
              </a:p>
            </p:txBody>
          </p:sp>
        </p:grpSp>
        <p:grpSp>
          <p:nvGrpSpPr>
            <p:cNvPr id="12" name="176 - Ομάδα"/>
            <p:cNvGrpSpPr>
              <a:grpSpLocks/>
            </p:cNvGrpSpPr>
            <p:nvPr/>
          </p:nvGrpSpPr>
          <p:grpSpPr bwMode="auto">
            <a:xfrm>
              <a:off x="6189030" y="1945775"/>
              <a:ext cx="2176524" cy="2965773"/>
              <a:chOff x="6189030" y="1945775"/>
              <a:chExt cx="2176524" cy="2965773"/>
            </a:xfrm>
          </p:grpSpPr>
          <p:sp>
            <p:nvSpPr>
              <p:cNvPr id="13" name="35 - Ελεύθερη σχεδίαση"/>
              <p:cNvSpPr>
                <a:spLocks/>
              </p:cNvSpPr>
              <p:nvPr/>
            </p:nvSpPr>
            <p:spPr bwMode="auto">
              <a:xfrm>
                <a:off x="6189220" y="2386872"/>
                <a:ext cx="2176334" cy="2524676"/>
              </a:xfrm>
              <a:custGeom>
                <a:avLst/>
                <a:gdLst>
                  <a:gd name="T0" fmla="*/ 0 w 2176334"/>
                  <a:gd name="T1" fmla="*/ 0 h 2524676"/>
                  <a:gd name="T2" fmla="*/ 2176334 w 2176334"/>
                  <a:gd name="T3" fmla="*/ 0 h 2524676"/>
                  <a:gd name="T4" fmla="*/ 2176334 w 2176334"/>
                  <a:gd name="T5" fmla="*/ 2463876 h 2524676"/>
                  <a:gd name="T6" fmla="*/ 2115534 w 2176334"/>
                  <a:gd name="T7" fmla="*/ 2524676 h 2524676"/>
                  <a:gd name="T8" fmla="*/ 60800 w 2176334"/>
                  <a:gd name="T9" fmla="*/ 2524676 h 2524676"/>
                  <a:gd name="T10" fmla="*/ 0 w 2176334"/>
                  <a:gd name="T11" fmla="*/ 2463876 h 2524676"/>
                  <a:gd name="T12" fmla="*/ 0 w 2176334"/>
                  <a:gd name="T13" fmla="*/ 60800 h 2524676"/>
                  <a:gd name="T14" fmla="*/ 0 w 2176334"/>
                  <a:gd name="T15" fmla="*/ 0 h 2524676"/>
                  <a:gd name="T16" fmla="*/ 0 60000 65536"/>
                  <a:gd name="T17" fmla="*/ 0 60000 65536"/>
                  <a:gd name="T18" fmla="*/ 0 60000 65536"/>
                  <a:gd name="T19" fmla="*/ 0 60000 65536"/>
                  <a:gd name="T20" fmla="*/ 0 60000 65536"/>
                  <a:gd name="T21" fmla="*/ 0 60000 65536"/>
                  <a:gd name="T22" fmla="*/ 0 60000 65536"/>
                  <a:gd name="T23" fmla="*/ 0 60000 65536"/>
                  <a:gd name="T24" fmla="*/ 0 w 2176334"/>
                  <a:gd name="T25" fmla="*/ 0 h 2524676"/>
                  <a:gd name="T26" fmla="*/ 2176334 w 2176334"/>
                  <a:gd name="T27" fmla="*/ 2524676 h 25246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76334" h="2524676">
                    <a:moveTo>
                      <a:pt x="0" y="0"/>
                    </a:moveTo>
                    <a:lnTo>
                      <a:pt x="2176334" y="0"/>
                    </a:lnTo>
                    <a:lnTo>
                      <a:pt x="2176334" y="2463876"/>
                    </a:lnTo>
                    <a:cubicBezTo>
                      <a:pt x="2176334" y="2497456"/>
                      <a:pt x="2149114" y="2524676"/>
                      <a:pt x="2115534" y="2524676"/>
                    </a:cubicBezTo>
                    <a:lnTo>
                      <a:pt x="60800" y="2524676"/>
                    </a:lnTo>
                    <a:cubicBezTo>
                      <a:pt x="27220" y="2524676"/>
                      <a:pt x="0" y="2497456"/>
                      <a:pt x="0" y="2463876"/>
                    </a:cubicBezTo>
                    <a:lnTo>
                      <a:pt x="0" y="60800"/>
                    </a:lnTo>
                    <a:lnTo>
                      <a:pt x="0" y="0"/>
                    </a:lnTo>
                    <a:close/>
                  </a:path>
                </a:pathLst>
              </a:custGeom>
              <a:solidFill>
                <a:srgbClr val="FFFFFF"/>
              </a:solidFill>
              <a:ln w="7600" cap="flat">
                <a:solidFill>
                  <a:srgbClr val="3CB371"/>
                </a:solidFill>
                <a:bevel/>
                <a:headEnd/>
                <a:tailEnd/>
              </a:ln>
            </p:spPr>
            <p:txBody>
              <a:bodyPr/>
              <a:lstStyle/>
              <a:p>
                <a:endParaRPr lang="el-GR"/>
              </a:p>
            </p:txBody>
          </p:sp>
          <p:sp>
            <p:nvSpPr>
              <p:cNvPr id="14" name="13 - Ελεύθερη σχεδίαση"/>
              <p:cNvSpPr/>
              <p:nvPr/>
            </p:nvSpPr>
            <p:spPr>
              <a:xfrm>
                <a:off x="6226425" y="2424847"/>
                <a:ext cx="2101100" cy="2449403"/>
              </a:xfrm>
              <a:custGeom>
                <a:avLst/>
                <a:gdLst/>
                <a:ahLst/>
                <a:cxnLst/>
                <a:rect l="l" t="t" r="r" b="b"/>
                <a:pathLst>
                  <a:path w="2100334" h="2448676">
                    <a:moveTo>
                      <a:pt x="0" y="0"/>
                    </a:moveTo>
                    <a:lnTo>
                      <a:pt x="2100334" y="0"/>
                    </a:lnTo>
                    <a:lnTo>
                      <a:pt x="2100334" y="2387876"/>
                    </a:lnTo>
                    <a:cubicBezTo>
                      <a:pt x="2100334" y="2421456"/>
                      <a:pt x="2073114" y="2448676"/>
                      <a:pt x="2039534" y="2448676"/>
                    </a:cubicBezTo>
                    <a:lnTo>
                      <a:pt x="60800" y="2448676"/>
                    </a:lnTo>
                    <a:cubicBezTo>
                      <a:pt x="27220" y="2448676"/>
                      <a:pt x="0" y="2421456"/>
                      <a:pt x="0" y="2387876"/>
                    </a:cubicBezTo>
                    <a:lnTo>
                      <a:pt x="0" y="0"/>
                    </a:lnTo>
                    <a:close/>
                  </a:path>
                </a:pathLst>
              </a:custGeom>
              <a:solidFill>
                <a:srgbClr val="D8F0E3"/>
              </a:solidFill>
              <a:ln w="7600" cap="flat">
                <a:solidFill>
                  <a:srgbClr val="3CB371"/>
                </a:solidFill>
                <a:bevel/>
              </a:ln>
            </p:spPr>
            <p:txBody>
              <a:bodyPr lIns="36000" tIns="18000" rIns="36000" bIns="18000" anchor="ctr"/>
              <a:lstStyle/>
              <a:p>
                <a:pPr algn="ctr">
                  <a:defRPr/>
                </a:pPr>
                <a:r>
                  <a:rPr lang="el-GR" sz="1600" dirty="0"/>
                  <a:t>Τα πρώτα υπομνήματα των επαναστατών προς τους εκπροσώπους των Δυνάμεων </a:t>
                </a:r>
              </a:p>
              <a:p>
                <a:pPr algn="ctr">
                  <a:defRPr/>
                </a:pPr>
                <a:r>
                  <a:rPr lang="el-GR" sz="1600" dirty="0">
                    <a:sym typeface="Wingdings 3"/>
                  </a:rPr>
                  <a:t> </a:t>
                </a:r>
                <a:r>
                  <a:rPr lang="el-GR" sz="1600" dirty="0"/>
                  <a:t>έθεταν ως ανυποχώρητη βάση συζήτησης το </a:t>
                </a:r>
                <a:r>
                  <a:rPr lang="el-GR" sz="2000" b="1" u="sng" dirty="0"/>
                  <a:t>ενωτικό ζήτημα</a:t>
                </a:r>
                <a:r>
                  <a:rPr lang="el-GR" sz="1600" dirty="0"/>
                  <a:t>.</a:t>
                </a:r>
              </a:p>
              <a:p>
                <a:pPr algn="ctr">
                  <a:defRPr/>
                </a:pPr>
                <a:r>
                  <a:rPr lang="el-GR" sz="1600" dirty="0">
                    <a:sym typeface="Wingdings 3"/>
                  </a:rPr>
                  <a:t> </a:t>
                </a:r>
                <a:r>
                  <a:rPr lang="el-GR" sz="1600" dirty="0"/>
                  <a:t>Νωρίς όμως κατέστη σαφές ότι οι Ευρωπαϊκές Δυνάμεις </a:t>
                </a:r>
                <a:r>
                  <a:rPr lang="el-GR" sz="1600" b="1" u="sng" dirty="0"/>
                  <a:t>δεν </a:t>
                </a:r>
                <a:r>
                  <a:rPr lang="el-GR" sz="1600" dirty="0"/>
                  <a:t>ήταν ακόμη </a:t>
                </a:r>
                <a:r>
                  <a:rPr lang="el-GR" sz="1600" b="1" dirty="0"/>
                  <a:t>έτοιμες</a:t>
                </a:r>
                <a:r>
                  <a:rPr lang="el-GR" sz="1600" dirty="0"/>
                  <a:t> για τη λύση αυτή.</a:t>
                </a:r>
                <a:endParaRPr sz="1600" dirty="0">
                  <a:solidFill>
                    <a:srgbClr val="000000"/>
                  </a:solidFill>
                  <a:latin typeface="+mn-lt"/>
                </a:endParaRPr>
              </a:p>
            </p:txBody>
          </p:sp>
          <p:sp>
            <p:nvSpPr>
              <p:cNvPr id="15" name="14 - Ελεύθερη σχεδίαση"/>
              <p:cNvSpPr/>
              <p:nvPr/>
            </p:nvSpPr>
            <p:spPr>
              <a:xfrm>
                <a:off x="6189030" y="1945775"/>
                <a:ext cx="2175891" cy="379752"/>
              </a:xfrm>
              <a:custGeom>
                <a:avLst/>
                <a:gdLst/>
                <a:ahLst/>
                <a:cxnLst/>
                <a:rect l="l" t="t" r="r" b="b"/>
                <a:pathLst>
                  <a:path w="2176334" h="380000">
                    <a:moveTo>
                      <a:pt x="0" y="0"/>
                    </a:moveTo>
                    <a:lnTo>
                      <a:pt x="2176334" y="0"/>
                    </a:lnTo>
                    <a:lnTo>
                      <a:pt x="2176334" y="380000"/>
                    </a:lnTo>
                    <a:lnTo>
                      <a:pt x="0" y="380000"/>
                    </a:lnTo>
                    <a:lnTo>
                      <a:pt x="0" y="0"/>
                    </a:lnTo>
                    <a:close/>
                  </a:path>
                </a:pathLst>
              </a:custGeom>
              <a:gradFill>
                <a:gsLst>
                  <a:gs pos="0">
                    <a:srgbClr val="36A166"/>
                  </a:gs>
                  <a:gs pos="6000">
                    <a:srgbClr val="C4E8D4"/>
                  </a:gs>
                  <a:gs pos="30000">
                    <a:srgbClr val="6DC695"/>
                  </a:gs>
                  <a:gs pos="100000">
                    <a:srgbClr val="277449"/>
                  </a:gs>
                </a:gsLst>
                <a:lin ang="5400000" scaled="0"/>
              </a:gradFill>
              <a:ln w="7600" cap="flat">
                <a:solidFill>
                  <a:srgbClr val="3CB371"/>
                </a:solidFill>
                <a:bevel/>
              </a:ln>
            </p:spPr>
            <p:txBody>
              <a:bodyPr lIns="36000" tIns="18000" rIns="36000" bIns="18000" anchor="ctr"/>
              <a:lstStyle/>
              <a:p>
                <a:pPr algn="ctr">
                  <a:defRPr/>
                </a:pPr>
                <a:r>
                  <a:rPr lang="el-GR" b="1" dirty="0">
                    <a:solidFill>
                      <a:srgbClr val="FFFFFF"/>
                    </a:solidFill>
                  </a:rPr>
                  <a:t>ΕΠΑΝΑΣΤΑΤΕΣ</a:t>
                </a:r>
                <a:endParaRPr sz="1800" b="1">
                  <a:solidFill>
                    <a:srgbClr val="FFFFFF"/>
                  </a:solidFill>
                  <a:latin typeface="+mn-lt"/>
                </a:endParaRPr>
              </a:p>
            </p:txBody>
          </p:sp>
        </p:grpSp>
      </p:grpSp>
      <p:sp>
        <p:nvSpPr>
          <p:cNvPr id="24" name="23 - Ορθογώνιο"/>
          <p:cNvSpPr/>
          <p:nvPr/>
        </p:nvSpPr>
        <p:spPr>
          <a:xfrm>
            <a:off x="285720" y="785794"/>
            <a:ext cx="8572560" cy="353943"/>
          </a:xfrm>
          <a:prstGeom prst="rect">
            <a:avLst/>
          </a:prstGeom>
          <a:solidFill>
            <a:schemeClr val="accent3">
              <a:lumMod val="20000"/>
              <a:lumOff val="80000"/>
            </a:schemeClr>
          </a:solidFill>
        </p:spPr>
        <p:txBody>
          <a:bodyPr wrap="square">
            <a:spAutoFit/>
          </a:bodyPr>
          <a:lstStyle/>
          <a:p>
            <a:r>
              <a:rPr lang="el-GR" sz="1700" dirty="0">
                <a:effectLst>
                  <a:outerShdw blurRad="38100" dist="38100" dir="2700000" algn="tl">
                    <a:srgbClr val="000000">
                      <a:alpha val="43137"/>
                    </a:srgbClr>
                  </a:outerShdw>
                </a:effectLst>
              </a:rPr>
              <a:t>Η κρίση μετατοπίστηκε στο πεδίο της διπλωματίας και αναζητήθηκε πολιτική λύση. </a:t>
            </a:r>
          </a:p>
        </p:txBody>
      </p:sp>
    </p:spTree>
  </p:cSld>
  <p:clrMapOvr>
    <a:masterClrMapping/>
  </p:clrMapOvr>
  <p:transition spd="slow">
    <p:randomBa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1071546"/>
            <a:ext cx="3571900" cy="4893647"/>
          </a:xfrm>
          <a:prstGeom prst="rect">
            <a:avLst/>
          </a:prstGeom>
          <a:solidFill>
            <a:schemeClr val="tx2">
              <a:lumMod val="20000"/>
              <a:lumOff val="80000"/>
            </a:schemeClr>
          </a:solidFill>
        </p:spPr>
        <p:txBody>
          <a:bodyPr wrap="square">
            <a:spAutoFit/>
          </a:bodyPr>
          <a:lstStyle/>
          <a:p>
            <a:r>
              <a:rPr lang="el-GR" sz="2800" dirty="0"/>
              <a:t>και ο</a:t>
            </a:r>
            <a:r>
              <a:rPr lang="el-GR" sz="2800" b="1" dirty="0"/>
              <a:t> Βενιζέλος</a:t>
            </a:r>
            <a:r>
              <a:rPr lang="el-GR" dirty="0"/>
              <a:t>, </a:t>
            </a:r>
          </a:p>
          <a:p>
            <a:pPr>
              <a:buFont typeface="Wingdings" pitchFamily="2" charset="2"/>
              <a:buChar char="ü"/>
            </a:pPr>
            <a:r>
              <a:rPr lang="el-GR" dirty="0"/>
              <a:t> σταθμίζοντας πάντοτε την υφισταμένη κατάσταση, </a:t>
            </a:r>
          </a:p>
          <a:p>
            <a:pPr>
              <a:buFont typeface="Wingdings" pitchFamily="2" charset="2"/>
              <a:buChar char="ü"/>
            </a:pPr>
            <a:r>
              <a:rPr lang="el-GR" dirty="0"/>
              <a:t> άρχισε να σχεδιάζει τις υποχωρήσεις του,</a:t>
            </a:r>
          </a:p>
          <a:p>
            <a:pPr>
              <a:buFont typeface="Wingdings" pitchFamily="2" charset="2"/>
              <a:buChar char="ü"/>
            </a:pPr>
            <a:r>
              <a:rPr lang="el-GR" dirty="0"/>
              <a:t> για να εξασφαλίσει τα μεγαλύτερα δυνατά κέρδη. </a:t>
            </a:r>
          </a:p>
          <a:p>
            <a:pPr>
              <a:buFont typeface="Wingdings" pitchFamily="2" charset="2"/>
              <a:buChar char="ü"/>
            </a:pPr>
            <a:endParaRPr lang="el-GR" dirty="0"/>
          </a:p>
          <a:p>
            <a:r>
              <a:rPr lang="el-GR" sz="3200" b="1" dirty="0"/>
              <a:t>Στόχος</a:t>
            </a:r>
            <a:r>
              <a:rPr lang="el-GR" dirty="0"/>
              <a:t> του ήταν </a:t>
            </a:r>
          </a:p>
          <a:p>
            <a:pPr>
              <a:buFont typeface="Wingdings" pitchFamily="2" charset="2"/>
              <a:buChar char="ü"/>
            </a:pPr>
            <a:r>
              <a:rPr lang="el-GR" dirty="0"/>
              <a:t> να δημιουργηθεί προς το παρόν και στην Κρήτη ένα καθεστώς ανάλογο με εκείνο της Ανατολικής Ρωμυλίας, </a:t>
            </a:r>
          </a:p>
          <a:p>
            <a:pPr>
              <a:buFont typeface="Wingdings" pitchFamily="2" charset="2"/>
              <a:buChar char="ü"/>
            </a:pPr>
            <a:r>
              <a:rPr lang="el-GR" dirty="0"/>
              <a:t>ουσιαστικά ελεύθερο, </a:t>
            </a:r>
          </a:p>
          <a:p>
            <a:pPr>
              <a:buFont typeface="Wingdings" pitchFamily="2" charset="2"/>
              <a:buChar char="ü"/>
            </a:pPr>
            <a:r>
              <a:rPr lang="el-GR" dirty="0"/>
              <a:t>με σκιώδη σουλτανική επικυριαρχία.</a:t>
            </a:r>
          </a:p>
        </p:txBody>
      </p:sp>
      <p:grpSp>
        <p:nvGrpSpPr>
          <p:cNvPr id="3" name="Group 2"/>
          <p:cNvGrpSpPr>
            <a:grpSpLocks/>
          </p:cNvGrpSpPr>
          <p:nvPr/>
        </p:nvGrpSpPr>
        <p:grpSpPr bwMode="auto">
          <a:xfrm>
            <a:off x="428596" y="285728"/>
            <a:ext cx="8429684" cy="642942"/>
            <a:chOff x="108120660" y="106981543"/>
            <a:chExt cx="1399746" cy="1648280"/>
          </a:xfrm>
        </p:grpSpPr>
        <p:sp>
          <p:nvSpPr>
            <p:cNvPr id="4" name="Rectangle 3" hidden="1"/>
            <p:cNvSpPr>
              <a:spLocks noChangeArrowheads="1" noChangeShapeType="1"/>
            </p:cNvSpPr>
            <p:nvPr/>
          </p:nvSpPr>
          <p:spPr bwMode="auto">
            <a:xfrm>
              <a:off x="108120660" y="106981560"/>
              <a:ext cx="1399736" cy="1648263"/>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5" name="Text Box 4"/>
            <p:cNvSpPr txBox="1">
              <a:spLocks noChangeArrowheads="1" noChangeShapeType="1"/>
            </p:cNvSpPr>
            <p:nvPr/>
          </p:nvSpPr>
          <p:spPr bwMode="auto">
            <a:xfrm>
              <a:off x="108120660" y="107214923"/>
              <a:ext cx="1399736" cy="1181100"/>
            </a:xfrm>
            <a:prstGeom prst="rect">
              <a:avLst/>
            </a:prstGeom>
            <a:solidFill>
              <a:srgbClr val="FFFFFF"/>
            </a:solidFill>
            <a:ln w="0" algn="in">
              <a:noFill/>
              <a:miter lim="800000"/>
              <a:headEnd/>
              <a:tailEnd/>
            </a:ln>
            <a:effectLst/>
          </p:spPr>
          <p:txBody>
            <a:bodyPr vert="horz" wrap="square" lIns="36195" tIns="36195" rIns="36195" bIns="36195" numCol="1" anchor="t" anchorCtr="0" compatLnSpc="1">
              <a:prstTxWarp prst="textNoShape">
                <a:avLst/>
              </a:prstTxWarp>
            </a:bodyPr>
            <a:lstStyle/>
            <a:p>
              <a:pPr algn="ctr" fontAlgn="base">
                <a:spcBef>
                  <a:spcPct val="0"/>
                </a:spcBef>
                <a:spcAft>
                  <a:spcPct val="0"/>
                </a:spcAft>
              </a:pPr>
              <a:r>
                <a:rPr lang="el-GR" sz="2400" b="1" dirty="0">
                  <a:latin typeface="+mj-lt"/>
                </a:rPr>
                <a:t>Η τακτική κι ο στόχος του Βενιζέλου </a:t>
              </a:r>
              <a:endParaRPr lang="el-GR" sz="2400" dirty="0">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6" name="AutoShape 5"/>
            <p:cNvSpPr>
              <a:spLocks noChangeArrowheads="1" noChangeShapeType="1"/>
            </p:cNvSpPr>
            <p:nvPr/>
          </p:nvSpPr>
          <p:spPr bwMode="auto">
            <a:xfrm rot="10800000" flipH="1">
              <a:off x="108120670" y="106981543"/>
              <a:ext cx="1399736" cy="190937"/>
            </a:xfrm>
            <a:prstGeom prst="rtTriangle">
              <a:avLst/>
            </a:prstGeom>
            <a:solidFill>
              <a:schemeClr val="accent5">
                <a:lumMod val="7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7" name="AutoShape 6"/>
            <p:cNvSpPr>
              <a:spLocks noChangeArrowheads="1" noChangeShapeType="1"/>
            </p:cNvSpPr>
            <p:nvPr/>
          </p:nvSpPr>
          <p:spPr bwMode="auto">
            <a:xfrm flipH="1">
              <a:off x="108120660" y="108438885"/>
              <a:ext cx="1399736" cy="190938"/>
            </a:xfrm>
            <a:prstGeom prst="rtTriangle">
              <a:avLst/>
            </a:prstGeom>
            <a:solidFill>
              <a:schemeClr val="accent2"/>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grpSp>
      <p:pic>
        <p:nvPicPr>
          <p:cNvPr id="21506" name="Picture 2" descr="http://2.bp.blogspot.com/-OB4F12r6SuI/VZ4pf3aF5wI/AAAAAAAAfnQ/b6IYMIx5XRc/s400/Noname53.jpg"/>
          <p:cNvPicPr>
            <a:picLocks noChangeAspect="1" noChangeArrowheads="1"/>
          </p:cNvPicPr>
          <p:nvPr/>
        </p:nvPicPr>
        <p:blipFill>
          <a:blip r:embed="rId2" cstate="print"/>
          <a:srcRect/>
          <a:stretch>
            <a:fillRect/>
          </a:stretch>
        </p:blipFill>
        <p:spPr bwMode="auto">
          <a:xfrm>
            <a:off x="4151922" y="1071546"/>
            <a:ext cx="4620610" cy="5500726"/>
          </a:xfrm>
          <a:prstGeom prst="rect">
            <a:avLst/>
          </a:prstGeom>
          <a:noFill/>
        </p:spPr>
      </p:pic>
      <p:sp>
        <p:nvSpPr>
          <p:cNvPr id="9" name="8 - Αριστερή αγκύλη"/>
          <p:cNvSpPr/>
          <p:nvPr/>
        </p:nvSpPr>
        <p:spPr>
          <a:xfrm>
            <a:off x="357158" y="1500174"/>
            <a:ext cx="71438" cy="1714512"/>
          </a:xfrm>
          <a:prstGeom prst="leftBracket">
            <a:avLst/>
          </a:prstGeom>
          <a:ln w="76200">
            <a:solidFill>
              <a:srgbClr val="FF090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cSld>
  <p:clrMapOvr>
    <a:masterClrMapping/>
  </p:clrMapOvr>
  <p:transition spd="slow">
    <p:randomBa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857224" y="571480"/>
            <a:ext cx="7143750" cy="4733925"/>
          </a:xfrm>
          <a:prstGeom prst="rect">
            <a:avLst/>
          </a:prstGeom>
          <a:noFill/>
          <a:ln w="9525">
            <a:noFill/>
            <a:miter lim="800000"/>
            <a:headEnd/>
            <a:tailEnd/>
          </a:ln>
          <a:effectLst/>
        </p:spPr>
      </p:pic>
      <p:sp>
        <p:nvSpPr>
          <p:cNvPr id="3" name="2 - Ορθογώνιο"/>
          <p:cNvSpPr/>
          <p:nvPr/>
        </p:nvSpPr>
        <p:spPr>
          <a:xfrm>
            <a:off x="857224" y="5429264"/>
            <a:ext cx="7675216" cy="646331"/>
          </a:xfrm>
          <a:prstGeom prst="rect">
            <a:avLst/>
          </a:prstGeom>
        </p:spPr>
        <p:txBody>
          <a:bodyPr wrap="square">
            <a:spAutoFit/>
          </a:bodyPr>
          <a:lstStyle/>
          <a:p>
            <a:pPr algn="just"/>
            <a:r>
              <a:rPr lang="el-GR" dirty="0">
                <a:sym typeface="Wingdings 3"/>
              </a:rPr>
              <a:t></a:t>
            </a:r>
            <a:r>
              <a:rPr lang="en-US" dirty="0">
                <a:sym typeface="Wingdings 3"/>
              </a:rPr>
              <a:t> </a:t>
            </a:r>
            <a:r>
              <a:rPr lang="el-GR" dirty="0"/>
              <a:t>Στιγμιότυπο από το μεγάλο συλλαλητήριο στα Χανιά (20 Απριλίου 1905)</a:t>
            </a:r>
          </a:p>
        </p:txBody>
      </p:sp>
    </p:spTree>
  </p:cSld>
  <p:clrMapOvr>
    <a:masterClrMapping/>
  </p:clrMapOvr>
  <p:transition spd="slow">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Διάγραμμα"/>
          <p:cNvGraphicFramePr/>
          <p:nvPr/>
        </p:nvGraphicFramePr>
        <p:xfrm>
          <a:off x="285720" y="500042"/>
          <a:ext cx="8643998" cy="285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Ba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4500562" y="3071810"/>
            <a:ext cx="4429156" cy="3693319"/>
          </a:xfrm>
          <a:prstGeom prst="rect">
            <a:avLst/>
          </a:prstGeom>
          <a:solidFill>
            <a:schemeClr val="accent3">
              <a:lumMod val="20000"/>
              <a:lumOff val="80000"/>
            </a:schemeClr>
          </a:solidFill>
        </p:spPr>
        <p:txBody>
          <a:bodyPr wrap="square">
            <a:spAutoFit/>
          </a:bodyPr>
          <a:lstStyle/>
          <a:p>
            <a:r>
              <a:rPr lang="el-GR" dirty="0"/>
              <a:t>Οι Γενικοί Πρόξενοι των Δυνάμεων, οι οποίοι υπέγραψαν αυτήν τη διακοίνωση,</a:t>
            </a:r>
          </a:p>
          <a:p>
            <a:pPr marL="342900" indent="-342900">
              <a:buFont typeface="+mj-lt"/>
              <a:buAutoNum type="arabicPeriod"/>
            </a:pPr>
            <a:r>
              <a:rPr lang="el-GR" dirty="0"/>
              <a:t> καθιστούσαν σαφές ότι </a:t>
            </a:r>
            <a:r>
              <a:rPr lang="el-GR" b="1" u="sng" dirty="0"/>
              <a:t>δεν</a:t>
            </a:r>
            <a:r>
              <a:rPr lang="el-GR" dirty="0"/>
              <a:t> μπορούσαν να </a:t>
            </a:r>
            <a:r>
              <a:rPr lang="el-GR" b="1" dirty="0"/>
              <a:t>μεταβάλουν </a:t>
            </a:r>
            <a:r>
              <a:rPr lang="el-GR" dirty="0"/>
              <a:t>το</a:t>
            </a:r>
            <a:r>
              <a:rPr lang="el-GR" b="1" dirty="0"/>
              <a:t> πολιτικό καθεστώς </a:t>
            </a:r>
            <a:r>
              <a:rPr lang="el-GR" dirty="0"/>
              <a:t>του νησιού. </a:t>
            </a:r>
          </a:p>
          <a:p>
            <a:pPr marL="342900" indent="-342900">
              <a:buFont typeface="+mj-lt"/>
              <a:buAutoNum type="arabicPeriod"/>
            </a:pPr>
            <a:r>
              <a:rPr lang="el-GR" dirty="0"/>
              <a:t>Διαβεβαίωναν όμως ότι θα επιφέρουν </a:t>
            </a:r>
            <a:r>
              <a:rPr lang="el-GR" b="1" dirty="0"/>
              <a:t>ουσιώδεις εσωτερικές μεταρρυθμίσεις</a:t>
            </a:r>
            <a:r>
              <a:rPr lang="el-GR" dirty="0"/>
              <a:t>, που θα βελτίωναν θεαματικά την κατάσταση, </a:t>
            </a:r>
          </a:p>
          <a:p>
            <a:pPr marL="342900" indent="-342900">
              <a:buFont typeface="+mj-lt"/>
              <a:buAutoNum type="arabicPeriod"/>
            </a:pPr>
            <a:r>
              <a:rPr lang="el-GR" dirty="0"/>
              <a:t>υπό το </a:t>
            </a:r>
            <a:r>
              <a:rPr lang="el-GR" b="1" dirty="0"/>
              <a:t>ρητό όρο </a:t>
            </a:r>
            <a:r>
              <a:rPr lang="el-GR" dirty="0"/>
              <a:t>ότι εντός </a:t>
            </a:r>
            <a:r>
              <a:rPr lang="el-GR" b="1" dirty="0"/>
              <a:t>15 ημερών </a:t>
            </a:r>
            <a:r>
              <a:rPr lang="el-GR" dirty="0"/>
              <a:t>οι επαναστάτες όφειλαν να </a:t>
            </a:r>
            <a:r>
              <a:rPr lang="el-GR" b="1" dirty="0"/>
              <a:t>καταθέσουν</a:t>
            </a:r>
            <a:r>
              <a:rPr lang="el-GR" dirty="0"/>
              <a:t> τα </a:t>
            </a:r>
            <a:r>
              <a:rPr lang="el-GR" b="1" dirty="0"/>
              <a:t>όπλα</a:t>
            </a:r>
            <a:r>
              <a:rPr lang="el-GR" dirty="0"/>
              <a:t>, με παράλληλη χορήγηση </a:t>
            </a:r>
            <a:r>
              <a:rPr lang="el-GR" b="1" dirty="0"/>
              <a:t>γενικής αμνηστίας</a:t>
            </a:r>
            <a:r>
              <a:rPr lang="el-GR" dirty="0"/>
              <a:t>. </a:t>
            </a:r>
          </a:p>
        </p:txBody>
      </p:sp>
      <p:grpSp>
        <p:nvGrpSpPr>
          <p:cNvPr id="4" name="Group 2"/>
          <p:cNvGrpSpPr>
            <a:grpSpLocks/>
          </p:cNvGrpSpPr>
          <p:nvPr/>
        </p:nvGrpSpPr>
        <p:grpSpPr bwMode="auto">
          <a:xfrm>
            <a:off x="428596" y="285728"/>
            <a:ext cx="6643734" cy="642942"/>
            <a:chOff x="108120660" y="106981543"/>
            <a:chExt cx="1399746" cy="1648280"/>
          </a:xfrm>
        </p:grpSpPr>
        <p:sp>
          <p:nvSpPr>
            <p:cNvPr id="5" name="Rectangle 3" hidden="1"/>
            <p:cNvSpPr>
              <a:spLocks noChangeArrowheads="1" noChangeShapeType="1"/>
            </p:cNvSpPr>
            <p:nvPr/>
          </p:nvSpPr>
          <p:spPr bwMode="auto">
            <a:xfrm>
              <a:off x="108120660" y="106981560"/>
              <a:ext cx="1399736" cy="1648263"/>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6" name="Text Box 4"/>
            <p:cNvSpPr txBox="1">
              <a:spLocks noChangeArrowheads="1" noChangeShapeType="1"/>
            </p:cNvSpPr>
            <p:nvPr/>
          </p:nvSpPr>
          <p:spPr bwMode="auto">
            <a:xfrm>
              <a:off x="108120660" y="107214923"/>
              <a:ext cx="1399736" cy="1181100"/>
            </a:xfrm>
            <a:prstGeom prst="rect">
              <a:avLst/>
            </a:prstGeom>
            <a:solidFill>
              <a:srgbClr val="FFFFFF"/>
            </a:solidFill>
            <a:ln w="0" algn="in">
              <a:noFill/>
              <a:miter lim="800000"/>
              <a:headEnd/>
              <a:tailEnd/>
            </a:ln>
            <a:effectLst/>
          </p:spPr>
          <p:txBody>
            <a:bodyPr vert="horz" wrap="square" lIns="36195" tIns="36195" rIns="36195" bIns="36195" numCol="1" anchor="t" anchorCtr="0" compatLnSpc="1">
              <a:prstTxWarp prst="textNoShape">
                <a:avLst/>
              </a:prstTxWarp>
            </a:bodyPr>
            <a:lstStyle/>
            <a:p>
              <a:pPr algn="ctr" fontAlgn="base">
                <a:spcBef>
                  <a:spcPct val="0"/>
                </a:spcBef>
                <a:spcAft>
                  <a:spcPct val="0"/>
                </a:spcAft>
              </a:pPr>
              <a:r>
                <a:rPr lang="el-GR" b="1" dirty="0">
                  <a:latin typeface="+mj-lt"/>
                </a:rPr>
                <a:t>Το Τελεσίγραφο των Δυνάμεων (2 Ιουλίου 1905) </a:t>
              </a:r>
              <a:endParaRPr lang="el-GR" dirty="0">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7" name="AutoShape 5"/>
            <p:cNvSpPr>
              <a:spLocks noChangeArrowheads="1" noChangeShapeType="1"/>
            </p:cNvSpPr>
            <p:nvPr/>
          </p:nvSpPr>
          <p:spPr bwMode="auto">
            <a:xfrm rot="10800000" flipH="1">
              <a:off x="108120670" y="106981543"/>
              <a:ext cx="1399736" cy="190937"/>
            </a:xfrm>
            <a:prstGeom prst="rtTriangle">
              <a:avLst/>
            </a:prstGeom>
            <a:solidFill>
              <a:schemeClr val="accent5">
                <a:lumMod val="7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8" name="AutoShape 6"/>
            <p:cNvSpPr>
              <a:spLocks noChangeArrowheads="1" noChangeShapeType="1"/>
            </p:cNvSpPr>
            <p:nvPr/>
          </p:nvSpPr>
          <p:spPr bwMode="auto">
            <a:xfrm flipH="1">
              <a:off x="108120660" y="108438885"/>
              <a:ext cx="1399736" cy="190938"/>
            </a:xfrm>
            <a:prstGeom prst="rtTriangle">
              <a:avLst/>
            </a:prstGeom>
            <a:solidFill>
              <a:schemeClr val="accent2"/>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grpSp>
      <p:graphicFrame>
        <p:nvGraphicFramePr>
          <p:cNvPr id="9" name="8 - Πίνακας"/>
          <p:cNvGraphicFramePr>
            <a:graphicFrameLocks noGrp="1"/>
          </p:cNvGraphicFramePr>
          <p:nvPr/>
        </p:nvGraphicFramePr>
        <p:xfrm>
          <a:off x="214282" y="1142984"/>
          <a:ext cx="8643998" cy="2468880"/>
        </p:xfrm>
        <a:graphic>
          <a:graphicData uri="http://schemas.openxmlformats.org/drawingml/2006/table">
            <a:tbl>
              <a:tblPr firstRow="1" bandRow="1">
                <a:tableStyleId>{2D5ABB26-0587-4C30-8999-92F81FD0307C}</a:tableStyleId>
              </a:tblPr>
              <a:tblGrid>
                <a:gridCol w="4175491">
                  <a:extLst>
                    <a:ext uri="{9D8B030D-6E8A-4147-A177-3AD203B41FA5}">
                      <a16:colId xmlns:a16="http://schemas.microsoft.com/office/drawing/2014/main" val="20000"/>
                    </a:ext>
                  </a:extLst>
                </a:gridCol>
                <a:gridCol w="4468507">
                  <a:extLst>
                    <a:ext uri="{9D8B030D-6E8A-4147-A177-3AD203B41FA5}">
                      <a16:colId xmlns:a16="http://schemas.microsoft.com/office/drawing/2014/main" val="20001"/>
                    </a:ext>
                  </a:extLst>
                </a:gridCol>
              </a:tblGrid>
              <a:tr h="370840">
                <a:tc>
                  <a:txBody>
                    <a:bodyPr/>
                    <a:lstStyle/>
                    <a:p>
                      <a:pPr algn="ctr"/>
                      <a:r>
                        <a:rPr lang="el-GR" dirty="0"/>
                        <a:t>Η επιμονή των επαναστατών στον ένοπλο αγώνα </a:t>
                      </a:r>
                    </a:p>
                  </a:txBody>
                  <a:tcPr>
                    <a:solidFill>
                      <a:schemeClr val="tx2">
                        <a:lumMod val="20000"/>
                        <a:lumOff val="80000"/>
                      </a:schemeClr>
                    </a:solidFill>
                  </a:tcPr>
                </a:tc>
                <a:tc>
                  <a:txBody>
                    <a:bodyPr/>
                    <a:lstStyle/>
                    <a:p>
                      <a:pPr algn="r"/>
                      <a:endParaRPr lang="el-GR" dirty="0"/>
                    </a:p>
                  </a:txBody>
                  <a:tcPr/>
                </a:tc>
                <a:extLst>
                  <a:ext uri="{0D108BD9-81ED-4DB2-BD59-A6C34878D82A}">
                    <a16:rowId xmlns:a16="http://schemas.microsoft.com/office/drawing/2014/main" val="10000"/>
                  </a:ext>
                </a:extLst>
              </a:tr>
              <a:tr h="370840">
                <a:tc>
                  <a:txBody>
                    <a:bodyPr/>
                    <a:lstStyle/>
                    <a:p>
                      <a:pPr algn="ctr"/>
                      <a:r>
                        <a:rPr lang="el-GR" dirty="0"/>
                        <a:t>και η παράταση της έκρυθμης κατάστασης,</a:t>
                      </a:r>
                    </a:p>
                  </a:txBody>
                  <a:tcPr>
                    <a:solidFill>
                      <a:schemeClr val="accent6">
                        <a:lumMod val="20000"/>
                        <a:lumOff val="80000"/>
                      </a:schemeClr>
                    </a:solidFill>
                  </a:tcPr>
                </a:tc>
                <a:tc>
                  <a:txBody>
                    <a:bodyPr/>
                    <a:lstStyle/>
                    <a:p>
                      <a:pPr algn="r"/>
                      <a:r>
                        <a:rPr lang="el-GR" dirty="0"/>
                        <a:t>ανάγκασε τις Προστάτιδες Δυνάμεις να αποστείλουν </a:t>
                      </a:r>
                      <a:r>
                        <a:rPr lang="el-GR" b="1" dirty="0"/>
                        <a:t>αυστηρό τελεσίγραφο </a:t>
                      </a:r>
                      <a:r>
                        <a:rPr lang="el-GR" dirty="0"/>
                        <a:t>προς τους επαναστάτες στις </a:t>
                      </a:r>
                      <a:r>
                        <a:rPr lang="el-GR" b="1" dirty="0"/>
                        <a:t>2 Ιουλίου 1905</a:t>
                      </a:r>
                      <a:r>
                        <a:rPr lang="el-GR" dirty="0"/>
                        <a:t>. </a:t>
                      </a:r>
                    </a:p>
                  </a:txBody>
                  <a:tcPr>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ctr"/>
                      <a:r>
                        <a:rPr lang="el-GR" dirty="0"/>
                        <a:t>που απειλούσε με κατάρρευση την οικονομική και πολιτική υπόσταση της Κρήτης, </a:t>
                      </a:r>
                    </a:p>
                  </a:txBody>
                  <a:tcPr>
                    <a:solidFill>
                      <a:schemeClr val="accent4">
                        <a:lumMod val="20000"/>
                        <a:lumOff val="80000"/>
                      </a:schemeClr>
                    </a:solidFill>
                  </a:tcPr>
                </a:tc>
                <a:tc>
                  <a:txBody>
                    <a:bodyPr/>
                    <a:lstStyle/>
                    <a:p>
                      <a:endParaRPr lang="el-GR" dirty="0"/>
                    </a:p>
                  </a:txBody>
                  <a:tcPr/>
                </a:tc>
                <a:extLst>
                  <a:ext uri="{0D108BD9-81ED-4DB2-BD59-A6C34878D82A}">
                    <a16:rowId xmlns:a16="http://schemas.microsoft.com/office/drawing/2014/main" val="10002"/>
                  </a:ext>
                </a:extLst>
              </a:tr>
            </a:tbl>
          </a:graphicData>
        </a:graphic>
      </p:graphicFrame>
      <p:sp>
        <p:nvSpPr>
          <p:cNvPr id="13" name="12 - Δεξιό άγκιστρο"/>
          <p:cNvSpPr/>
          <p:nvPr/>
        </p:nvSpPr>
        <p:spPr>
          <a:xfrm>
            <a:off x="4067944" y="1124744"/>
            <a:ext cx="500066" cy="2500330"/>
          </a:xfrm>
          <a:prstGeom prst="rightBrace">
            <a:avLst/>
          </a:prstGeom>
          <a:ln w="57150">
            <a:solidFill>
              <a:srgbClr val="FF0909"/>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pic>
        <p:nvPicPr>
          <p:cNvPr id="14" name="Picture 2"/>
          <p:cNvPicPr>
            <a:picLocks noChangeAspect="1" noChangeArrowheads="1"/>
          </p:cNvPicPr>
          <p:nvPr/>
        </p:nvPicPr>
        <p:blipFill>
          <a:blip r:embed="rId2" cstate="print"/>
          <a:srcRect/>
          <a:stretch>
            <a:fillRect/>
          </a:stretch>
        </p:blipFill>
        <p:spPr bwMode="auto">
          <a:xfrm>
            <a:off x="285720" y="3857628"/>
            <a:ext cx="3143272" cy="2199622"/>
          </a:xfrm>
          <a:prstGeom prst="rect">
            <a:avLst/>
          </a:prstGeom>
          <a:noFill/>
          <a:ln w="9525">
            <a:noFill/>
            <a:miter lim="800000"/>
            <a:headEnd/>
            <a:tailEnd/>
          </a:ln>
          <a:effectLst/>
        </p:spPr>
      </p:pic>
      <p:sp>
        <p:nvSpPr>
          <p:cNvPr id="15" name="14 - Ορθογώνιο"/>
          <p:cNvSpPr/>
          <p:nvPr/>
        </p:nvSpPr>
        <p:spPr>
          <a:xfrm>
            <a:off x="214282" y="6072206"/>
            <a:ext cx="3357586" cy="584775"/>
          </a:xfrm>
          <a:prstGeom prst="rect">
            <a:avLst/>
          </a:prstGeom>
        </p:spPr>
        <p:txBody>
          <a:bodyPr wrap="square">
            <a:spAutoFit/>
          </a:bodyPr>
          <a:lstStyle/>
          <a:p>
            <a:pPr algn="just"/>
            <a:r>
              <a:rPr lang="el-GR" sz="1600" dirty="0">
                <a:sym typeface="Wingdings 3"/>
              </a:rPr>
              <a:t> </a:t>
            </a:r>
            <a:r>
              <a:rPr lang="el-GR" sz="1600" dirty="0"/>
              <a:t>Γελοιογραφία που σατιρίζει τις βλέψεις των Δυνάμεων στην Κρήτη </a:t>
            </a:r>
          </a:p>
        </p:txBody>
      </p:sp>
    </p:spTree>
  </p:cSld>
  <p:clrMapOvr>
    <a:masterClrMapping/>
  </p:clrMapOvr>
  <p:transition spd="slow">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p:cNvGrpSpPr>
          <p:nvPr/>
        </p:nvGrpSpPr>
        <p:grpSpPr bwMode="auto">
          <a:xfrm>
            <a:off x="428596" y="285728"/>
            <a:ext cx="5072098" cy="642942"/>
            <a:chOff x="108120660" y="106981543"/>
            <a:chExt cx="1399746" cy="1648280"/>
          </a:xfrm>
        </p:grpSpPr>
        <p:sp>
          <p:nvSpPr>
            <p:cNvPr id="1027" name="Rectangle 3" hidden="1"/>
            <p:cNvSpPr>
              <a:spLocks noChangeArrowheads="1" noChangeShapeType="1"/>
            </p:cNvSpPr>
            <p:nvPr/>
          </p:nvSpPr>
          <p:spPr bwMode="auto">
            <a:xfrm>
              <a:off x="108120660" y="106981560"/>
              <a:ext cx="1399736" cy="1648263"/>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1028" name="Text Box 4"/>
            <p:cNvSpPr txBox="1">
              <a:spLocks noChangeArrowheads="1" noChangeShapeType="1"/>
            </p:cNvSpPr>
            <p:nvPr/>
          </p:nvSpPr>
          <p:spPr bwMode="auto">
            <a:xfrm>
              <a:off x="108120660" y="107214923"/>
              <a:ext cx="1399736" cy="1181100"/>
            </a:xfrm>
            <a:prstGeom prst="rect">
              <a:avLst/>
            </a:prstGeom>
            <a:solidFill>
              <a:srgbClr val="FFFFFF"/>
            </a:solidFill>
            <a:ln w="0" algn="in">
              <a:noFill/>
              <a:miter lim="800000"/>
              <a:headEnd/>
              <a:tailEnd/>
            </a:ln>
            <a:effectLst/>
          </p:spPr>
          <p:txBody>
            <a:bodyPr vert="horz" wrap="square" lIns="36195" tIns="36195" rIns="36195" bIns="36195" numCol="1" anchor="t" anchorCtr="0" compatLnSpc="1">
              <a:prstTxWarp prst="textNoShape">
                <a:avLst/>
              </a:prstTxWarp>
            </a:bodyPr>
            <a:lstStyle/>
            <a:p>
              <a:pPr algn="ctr" fontAlgn="base">
                <a:spcBef>
                  <a:spcPct val="0"/>
                </a:spcBef>
                <a:spcAft>
                  <a:spcPct val="0"/>
                </a:spcAft>
              </a:pPr>
              <a:r>
                <a:rPr lang="el-GR" sz="2400" b="1" dirty="0">
                  <a:latin typeface="+mj-lt"/>
                </a:rPr>
                <a:t>Η απόλυση του Βενιζέλου </a:t>
              </a:r>
              <a:endParaRPr lang="el-GR" sz="2400" dirty="0">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1029" name="AutoShape 5"/>
            <p:cNvSpPr>
              <a:spLocks noChangeArrowheads="1" noChangeShapeType="1"/>
            </p:cNvSpPr>
            <p:nvPr/>
          </p:nvSpPr>
          <p:spPr bwMode="auto">
            <a:xfrm rot="10800000" flipH="1">
              <a:off x="108120670" y="106981543"/>
              <a:ext cx="1399736" cy="190937"/>
            </a:xfrm>
            <a:prstGeom prst="rtTriangle">
              <a:avLst/>
            </a:prstGeom>
            <a:solidFill>
              <a:schemeClr val="accent5">
                <a:lumMod val="7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1030" name="AutoShape 6"/>
            <p:cNvSpPr>
              <a:spLocks noChangeArrowheads="1" noChangeShapeType="1"/>
            </p:cNvSpPr>
            <p:nvPr/>
          </p:nvSpPr>
          <p:spPr bwMode="auto">
            <a:xfrm flipH="1">
              <a:off x="108120660" y="108438885"/>
              <a:ext cx="1399736" cy="190938"/>
            </a:xfrm>
            <a:prstGeom prst="rtTriangle">
              <a:avLst/>
            </a:prstGeom>
            <a:solidFill>
              <a:schemeClr val="accent2"/>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grpSp>
      <p:graphicFrame>
        <p:nvGraphicFramePr>
          <p:cNvPr id="11" name="10 - Πίνακας"/>
          <p:cNvGraphicFramePr>
            <a:graphicFrameLocks noGrp="1"/>
          </p:cNvGraphicFramePr>
          <p:nvPr/>
        </p:nvGraphicFramePr>
        <p:xfrm>
          <a:off x="214282" y="1214422"/>
          <a:ext cx="8715436" cy="5278120"/>
        </p:xfrm>
        <a:graphic>
          <a:graphicData uri="http://schemas.openxmlformats.org/drawingml/2006/table">
            <a:tbl>
              <a:tblPr firstRow="1" bandRow="1">
                <a:tableStyleId>{9D7B26C5-4107-4FEC-AEDC-1716B250A1EF}</a:tableStyleId>
              </a:tblPr>
              <a:tblGrid>
                <a:gridCol w="4357718">
                  <a:extLst>
                    <a:ext uri="{9D8B030D-6E8A-4147-A177-3AD203B41FA5}">
                      <a16:colId xmlns:a16="http://schemas.microsoft.com/office/drawing/2014/main" val="20000"/>
                    </a:ext>
                  </a:extLst>
                </a:gridCol>
                <a:gridCol w="4357718">
                  <a:extLst>
                    <a:ext uri="{9D8B030D-6E8A-4147-A177-3AD203B41FA5}">
                      <a16:colId xmlns:a16="http://schemas.microsoft.com/office/drawing/2014/main" val="20001"/>
                    </a:ext>
                  </a:extLst>
                </a:gridCol>
              </a:tblGrid>
              <a:tr h="370840">
                <a:tc>
                  <a:txBody>
                    <a:bodyPr/>
                    <a:lstStyle/>
                    <a:p>
                      <a:pPr algn="ctr"/>
                      <a:r>
                        <a:rPr lang="el-GR" dirty="0">
                          <a:solidFill>
                            <a:schemeClr val="accent6">
                              <a:lumMod val="75000"/>
                            </a:schemeClr>
                          </a:solidFill>
                          <a:latin typeface="+mj-lt"/>
                        </a:rPr>
                        <a:t>ΥΠΑΤΟΣ</a:t>
                      </a:r>
                      <a:r>
                        <a:rPr lang="el-GR" baseline="0" dirty="0">
                          <a:solidFill>
                            <a:schemeClr val="accent6">
                              <a:lumMod val="75000"/>
                            </a:schemeClr>
                          </a:solidFill>
                          <a:latin typeface="+mj-lt"/>
                        </a:rPr>
                        <a:t> ΑΡΜΟΣΤΗΣ: </a:t>
                      </a:r>
                      <a:r>
                        <a:rPr lang="el-GR" dirty="0">
                          <a:solidFill>
                            <a:schemeClr val="accent6">
                              <a:lumMod val="75000"/>
                            </a:schemeClr>
                          </a:solidFill>
                          <a:latin typeface="+mj-lt"/>
                        </a:rPr>
                        <a:t>ΓΕΩΡΓΙΟΣ</a:t>
                      </a:r>
                    </a:p>
                  </a:txBody>
                  <a:tcPr/>
                </a:tc>
                <a:tc>
                  <a:txBody>
                    <a:bodyPr/>
                    <a:lstStyle/>
                    <a:p>
                      <a:pPr algn="ctr"/>
                      <a:r>
                        <a:rPr lang="el-GR" dirty="0">
                          <a:solidFill>
                            <a:schemeClr val="accent1">
                              <a:lumMod val="75000"/>
                            </a:schemeClr>
                          </a:solidFill>
                          <a:latin typeface="+mj-lt"/>
                        </a:rPr>
                        <a:t>ΕΛΕΥΘΕΡΙΟΣ ΒΕΝΙΖΕΛΟΣ</a:t>
                      </a:r>
                    </a:p>
                  </a:txBody>
                  <a:tcPr/>
                </a:tc>
                <a:extLst>
                  <a:ext uri="{0D108BD9-81ED-4DB2-BD59-A6C34878D82A}">
                    <a16:rowId xmlns:a16="http://schemas.microsoft.com/office/drawing/2014/main" val="10000"/>
                  </a:ext>
                </a:extLst>
              </a:tr>
              <a:tr h="370840">
                <a:tc>
                  <a:txBody>
                    <a:bodyPr/>
                    <a:lstStyle/>
                    <a:p>
                      <a:r>
                        <a:rPr lang="el-GR" dirty="0"/>
                        <a:t>Η κρίση κορυφώθηκε όταν ο Γεώργιος </a:t>
                      </a:r>
                    </a:p>
                    <a:p>
                      <a:pPr>
                        <a:buFont typeface="Wingdings" pitchFamily="2" charset="2"/>
                        <a:buChar char="§"/>
                      </a:pPr>
                      <a:r>
                        <a:rPr lang="el-GR" dirty="0"/>
                        <a:t> στις </a:t>
                      </a:r>
                      <a:r>
                        <a:rPr lang="el-GR" b="1" dirty="0"/>
                        <a:t>18 Μαρτίου 1901</a:t>
                      </a:r>
                      <a:r>
                        <a:rPr lang="el-GR" dirty="0"/>
                        <a:t>, </a:t>
                      </a:r>
                    </a:p>
                    <a:p>
                      <a:pPr>
                        <a:buFont typeface="Wingdings" pitchFamily="2" charset="2"/>
                        <a:buChar char="§"/>
                      </a:pPr>
                      <a:r>
                        <a:rPr lang="el-GR" dirty="0"/>
                        <a:t>απέλυσε τον Βενιζέλο από το αξίωμα του υπουργού. </a:t>
                      </a:r>
                    </a:p>
                  </a:txBody>
                  <a:tcPr>
                    <a:solidFill>
                      <a:schemeClr val="bg1">
                        <a:lumMod val="85000"/>
                        <a:alpha val="20000"/>
                      </a:schemeClr>
                    </a:solidFill>
                  </a:tcPr>
                </a:tc>
                <a:tc>
                  <a:txBody>
                    <a:bodyPr/>
                    <a:lstStyle/>
                    <a:p>
                      <a:endParaRPr lang="el-GR" dirty="0"/>
                    </a:p>
                  </a:txBody>
                  <a:tcPr>
                    <a:solidFill>
                      <a:schemeClr val="bg1">
                        <a:lumMod val="85000"/>
                        <a:alpha val="20000"/>
                      </a:schemeClr>
                    </a:solidFill>
                  </a:tcPr>
                </a:tc>
                <a:extLst>
                  <a:ext uri="{0D108BD9-81ED-4DB2-BD59-A6C34878D82A}">
                    <a16:rowId xmlns:a16="http://schemas.microsoft.com/office/drawing/2014/main" val="10001"/>
                  </a:ext>
                </a:extLst>
              </a:tr>
              <a:tr h="370840">
                <a:tc>
                  <a:txBody>
                    <a:bodyPr/>
                    <a:lstStyle/>
                    <a:p>
                      <a:endParaRPr lang="el-GR" dirty="0"/>
                    </a:p>
                  </a:txBody>
                  <a:tcPr/>
                </a:tc>
                <a:tc>
                  <a:txBody>
                    <a:bodyPr/>
                    <a:lstStyle/>
                    <a:p>
                      <a:r>
                        <a:rPr lang="el-GR" dirty="0"/>
                        <a:t>Για να υποστηρίξει τις απόψεις του στο εθνικό ζήτημα της Κρήτης, </a:t>
                      </a:r>
                    </a:p>
                    <a:p>
                      <a:pPr>
                        <a:buFont typeface="Wingdings 3" pitchFamily="18" charset="2"/>
                        <a:buChar char="}"/>
                      </a:pPr>
                      <a:r>
                        <a:rPr lang="el-GR" dirty="0"/>
                        <a:t> ο Βενιζέλος δημοσίευσε στην εφημερίδα </a:t>
                      </a:r>
                      <a:r>
                        <a:rPr lang="el-GR" b="1" dirty="0">
                          <a:solidFill>
                            <a:srgbClr val="00B0F0"/>
                          </a:solidFill>
                        </a:rPr>
                        <a:t>«Κήρυξ» των Χανίων</a:t>
                      </a:r>
                      <a:r>
                        <a:rPr lang="el-GR" dirty="0"/>
                        <a:t>, που ο ίδιος εξέδιδε, πέντε πολύκροτα άρθρα, </a:t>
                      </a:r>
                    </a:p>
                    <a:p>
                      <a:pPr>
                        <a:buFont typeface="Wingdings 3" pitchFamily="18" charset="2"/>
                        <a:buChar char="}"/>
                      </a:pPr>
                      <a:r>
                        <a:rPr lang="el-GR" sz="1600" dirty="0"/>
                        <a:t> </a:t>
                      </a:r>
                      <a:r>
                        <a:rPr lang="el-GR" sz="1400" dirty="0"/>
                        <a:t>με το χαρακτηριστικό τίτλο </a:t>
                      </a:r>
                      <a:r>
                        <a:rPr lang="el-GR" sz="1600" dirty="0">
                          <a:solidFill>
                            <a:srgbClr val="FF0000"/>
                          </a:solidFill>
                        </a:rPr>
                        <a:t>«</a:t>
                      </a:r>
                      <a:r>
                        <a:rPr lang="el-GR" sz="1600" b="1" dirty="0" err="1">
                          <a:solidFill>
                            <a:srgbClr val="FF0000"/>
                          </a:solidFill>
                        </a:rPr>
                        <a:t>Γεννηθήτω</a:t>
                      </a:r>
                      <a:r>
                        <a:rPr lang="el-GR" sz="1600" b="1" dirty="0">
                          <a:solidFill>
                            <a:srgbClr val="FF0000"/>
                          </a:solidFill>
                        </a:rPr>
                        <a:t> φως». </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Ο Γεώργιος ακολούθησε πολιτική αδιαλλαξίας και προχώρησε σε μέτρα περισσότερο αυταρχικά, </a:t>
                      </a:r>
                    </a:p>
                    <a:p>
                      <a:pPr marL="0" marR="0" indent="0" algn="l" defTabSz="914400" rtl="0" eaLnBrk="1" fontAlgn="auto" latinLnBrk="0" hangingPunct="1">
                        <a:lnSpc>
                          <a:spcPct val="100000"/>
                        </a:lnSpc>
                        <a:spcBef>
                          <a:spcPts val="0"/>
                        </a:spcBef>
                        <a:spcAft>
                          <a:spcPts val="0"/>
                        </a:spcAft>
                        <a:buClrTx/>
                        <a:buSzTx/>
                        <a:buFont typeface="Webdings" pitchFamily="18" charset="2"/>
                        <a:buChar char="~"/>
                        <a:tabLst/>
                        <a:defRPr/>
                      </a:pPr>
                      <a:r>
                        <a:rPr lang="el-GR" dirty="0"/>
                        <a:t> με την </a:t>
                      </a:r>
                      <a:r>
                        <a:rPr lang="el-GR" sz="1600" b="1" dirty="0"/>
                        <a:t>απαγόρευση</a:t>
                      </a:r>
                      <a:r>
                        <a:rPr lang="el-GR" dirty="0"/>
                        <a:t> της </a:t>
                      </a:r>
                      <a:r>
                        <a:rPr lang="el-GR" sz="1600" b="1" dirty="0"/>
                        <a:t>ελευθεροτυπίας</a:t>
                      </a:r>
                    </a:p>
                    <a:p>
                      <a:pPr marL="0" marR="0" indent="0" algn="l" defTabSz="914400" rtl="0" eaLnBrk="1" fontAlgn="auto" latinLnBrk="0" hangingPunct="1">
                        <a:lnSpc>
                          <a:spcPct val="100000"/>
                        </a:lnSpc>
                        <a:spcBef>
                          <a:spcPts val="0"/>
                        </a:spcBef>
                        <a:spcAft>
                          <a:spcPts val="0"/>
                        </a:spcAft>
                        <a:buClrTx/>
                        <a:buSzTx/>
                        <a:buFont typeface="Webdings" pitchFamily="18" charset="2"/>
                        <a:buChar char="~"/>
                        <a:tabLst/>
                        <a:defRPr/>
                      </a:pPr>
                      <a:r>
                        <a:rPr lang="el-GR" dirty="0"/>
                        <a:t> και με </a:t>
                      </a:r>
                      <a:r>
                        <a:rPr lang="el-GR" b="1" dirty="0"/>
                        <a:t>διώξεις</a:t>
                      </a:r>
                      <a:r>
                        <a:rPr lang="el-GR" dirty="0"/>
                        <a:t> και </a:t>
                      </a:r>
                      <a:r>
                        <a:rPr lang="el-GR" b="1" dirty="0"/>
                        <a:t>φυλακίσεις</a:t>
                      </a:r>
                      <a:r>
                        <a:rPr lang="el-GR" dirty="0"/>
                        <a:t> διακεκριμένων μελών της κρητικής αντιπολίτευσης. </a:t>
                      </a:r>
                    </a:p>
                  </a:txBody>
                  <a:tcPr>
                    <a:solidFill>
                      <a:schemeClr val="bg1">
                        <a:lumMod val="65000"/>
                        <a:alpha val="20000"/>
                      </a:schemeClr>
                    </a:solidFill>
                  </a:tcPr>
                </a:tc>
                <a:tc>
                  <a:txBody>
                    <a:bodyPr/>
                    <a:lstStyle/>
                    <a:p>
                      <a:endParaRPr lang="el-GR" dirty="0"/>
                    </a:p>
                  </a:txBody>
                  <a:tcPr>
                    <a:solidFill>
                      <a:schemeClr val="bg1">
                        <a:lumMod val="65000"/>
                        <a:alpha val="20000"/>
                      </a:schemeClr>
                    </a:solidFill>
                  </a:tcPr>
                </a:tc>
                <a:extLst>
                  <a:ext uri="{0D108BD9-81ED-4DB2-BD59-A6C34878D82A}">
                    <a16:rowId xmlns:a16="http://schemas.microsoft.com/office/drawing/2014/main" val="10003"/>
                  </a:ext>
                </a:extLst>
              </a:tr>
            </a:tbl>
          </a:graphicData>
        </a:graphic>
      </p:graphicFrame>
    </p:spTree>
  </p:cSld>
  <p:clrMapOvr>
    <a:masterClrMapping/>
  </p:clrMapOvr>
  <p:transition spd="slow">
    <p:randomBa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1000108"/>
            <a:ext cx="8643998" cy="830997"/>
          </a:xfrm>
          <a:prstGeom prst="rect">
            <a:avLst/>
          </a:prstGeom>
          <a:solidFill>
            <a:srgbClr val="FFFFCC"/>
          </a:solidFill>
        </p:spPr>
        <p:txBody>
          <a:bodyPr wrap="square">
            <a:spAutoFit/>
          </a:bodyPr>
          <a:lstStyle/>
          <a:p>
            <a:r>
              <a:rPr lang="el-GR" sz="1600" dirty="0"/>
              <a:t>Οι διαπραγματεύσεις ήταν σκληρές και διήρκεσαν όλο το καλοκαίρι του 1905. Η τελική συμφωνία υπογράφηκε από τον Ελ. Βενιζέλο </a:t>
            </a:r>
            <a:r>
              <a:rPr lang="el-GR" sz="1600" b="1" dirty="0"/>
              <a:t>στις 2 Νοεμβρίου 1905 </a:t>
            </a:r>
            <a:r>
              <a:rPr lang="el-GR" sz="1400" dirty="0"/>
              <a:t>στο</a:t>
            </a:r>
            <a:r>
              <a:rPr lang="el-GR" sz="1600" dirty="0"/>
              <a:t> μοναστήρι </a:t>
            </a:r>
            <a:r>
              <a:rPr lang="el-GR" sz="1400" dirty="0"/>
              <a:t>των</a:t>
            </a:r>
            <a:r>
              <a:rPr lang="el-GR" sz="1600" dirty="0"/>
              <a:t> </a:t>
            </a:r>
            <a:r>
              <a:rPr lang="el-GR" sz="1600" dirty="0" err="1"/>
              <a:t>Μουρνιών</a:t>
            </a:r>
            <a:r>
              <a:rPr lang="el-GR" sz="1600" dirty="0"/>
              <a:t> Κυδωνιάς. </a:t>
            </a:r>
          </a:p>
        </p:txBody>
      </p:sp>
      <p:grpSp>
        <p:nvGrpSpPr>
          <p:cNvPr id="4" name="Group 2"/>
          <p:cNvGrpSpPr>
            <a:grpSpLocks/>
          </p:cNvGrpSpPr>
          <p:nvPr/>
        </p:nvGrpSpPr>
        <p:grpSpPr bwMode="auto">
          <a:xfrm>
            <a:off x="428596" y="285728"/>
            <a:ext cx="8358246" cy="642942"/>
            <a:chOff x="108120660" y="106981543"/>
            <a:chExt cx="1399746" cy="1648280"/>
          </a:xfrm>
        </p:grpSpPr>
        <p:sp>
          <p:nvSpPr>
            <p:cNvPr id="5" name="Rectangle 3" hidden="1"/>
            <p:cNvSpPr>
              <a:spLocks noChangeArrowheads="1" noChangeShapeType="1"/>
            </p:cNvSpPr>
            <p:nvPr/>
          </p:nvSpPr>
          <p:spPr bwMode="auto">
            <a:xfrm>
              <a:off x="108120660" y="106981560"/>
              <a:ext cx="1399736" cy="1648263"/>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6" name="Text Box 4"/>
            <p:cNvSpPr txBox="1">
              <a:spLocks noChangeArrowheads="1" noChangeShapeType="1"/>
            </p:cNvSpPr>
            <p:nvPr/>
          </p:nvSpPr>
          <p:spPr bwMode="auto">
            <a:xfrm>
              <a:off x="108120660" y="107214923"/>
              <a:ext cx="1399736" cy="1181100"/>
            </a:xfrm>
            <a:prstGeom prst="rect">
              <a:avLst/>
            </a:prstGeom>
            <a:solidFill>
              <a:srgbClr val="FFFFFF"/>
            </a:solidFill>
            <a:ln w="0" algn="in">
              <a:noFill/>
              <a:miter lim="800000"/>
              <a:headEnd/>
              <a:tailEnd/>
            </a:ln>
            <a:effectLst/>
          </p:spPr>
          <p:txBody>
            <a:bodyPr vert="horz" wrap="square" lIns="36195" tIns="36195" rIns="36195" bIns="36195" numCol="1" anchor="t" anchorCtr="0" compatLnSpc="1">
              <a:prstTxWarp prst="textNoShape">
                <a:avLst/>
              </a:prstTxWarp>
            </a:bodyPr>
            <a:lstStyle/>
            <a:p>
              <a:pPr algn="ctr" fontAlgn="base">
                <a:spcBef>
                  <a:spcPct val="0"/>
                </a:spcBef>
                <a:spcAft>
                  <a:spcPct val="0"/>
                </a:spcAft>
              </a:pPr>
              <a:r>
                <a:rPr lang="el-GR" b="1" dirty="0">
                  <a:latin typeface="+mj-lt"/>
                </a:rPr>
                <a:t>Οι διαπραγματεύσεις και η συμφωνία των </a:t>
              </a:r>
              <a:r>
                <a:rPr lang="el-GR" b="1" dirty="0" err="1">
                  <a:latin typeface="+mj-lt"/>
                </a:rPr>
                <a:t>Μουρνιών</a:t>
              </a:r>
              <a:r>
                <a:rPr lang="el-GR" b="1" dirty="0">
                  <a:latin typeface="+mj-lt"/>
                </a:rPr>
                <a:t> </a:t>
              </a:r>
              <a:endParaRPr lang="el-GR" dirty="0">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7" name="AutoShape 5"/>
            <p:cNvSpPr>
              <a:spLocks noChangeArrowheads="1" noChangeShapeType="1"/>
            </p:cNvSpPr>
            <p:nvPr/>
          </p:nvSpPr>
          <p:spPr bwMode="auto">
            <a:xfrm rot="10800000" flipH="1">
              <a:off x="108120670" y="106981543"/>
              <a:ext cx="1399736" cy="190937"/>
            </a:xfrm>
            <a:prstGeom prst="rtTriangle">
              <a:avLst/>
            </a:prstGeom>
            <a:solidFill>
              <a:schemeClr val="accent5">
                <a:lumMod val="7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8" name="AutoShape 6"/>
            <p:cNvSpPr>
              <a:spLocks noChangeArrowheads="1" noChangeShapeType="1"/>
            </p:cNvSpPr>
            <p:nvPr/>
          </p:nvSpPr>
          <p:spPr bwMode="auto">
            <a:xfrm flipH="1">
              <a:off x="108120660" y="108438885"/>
              <a:ext cx="1399736" cy="190938"/>
            </a:xfrm>
            <a:prstGeom prst="rtTriangle">
              <a:avLst/>
            </a:prstGeom>
            <a:solidFill>
              <a:schemeClr val="accent2"/>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grpSp>
      <p:graphicFrame>
        <p:nvGraphicFramePr>
          <p:cNvPr id="9" name="Διάγραμμα 1"/>
          <p:cNvGraphicFramePr/>
          <p:nvPr/>
        </p:nvGraphicFramePr>
        <p:xfrm>
          <a:off x="214282" y="1785926"/>
          <a:ext cx="8643998" cy="4849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Ba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428596" y="214290"/>
            <a:ext cx="5715040" cy="500066"/>
            <a:chOff x="108120660" y="106981543"/>
            <a:chExt cx="1399746" cy="1648280"/>
          </a:xfrm>
        </p:grpSpPr>
        <p:sp>
          <p:nvSpPr>
            <p:cNvPr id="5" name="Rectangle 3" hidden="1"/>
            <p:cNvSpPr>
              <a:spLocks noChangeArrowheads="1" noChangeShapeType="1"/>
            </p:cNvSpPr>
            <p:nvPr/>
          </p:nvSpPr>
          <p:spPr bwMode="auto">
            <a:xfrm>
              <a:off x="108120660" y="106981560"/>
              <a:ext cx="1399736" cy="1648263"/>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6" name="Text Box 4"/>
            <p:cNvSpPr txBox="1">
              <a:spLocks noChangeArrowheads="1" noChangeShapeType="1"/>
            </p:cNvSpPr>
            <p:nvPr/>
          </p:nvSpPr>
          <p:spPr bwMode="auto">
            <a:xfrm>
              <a:off x="108120660" y="107214923"/>
              <a:ext cx="1399736" cy="1181100"/>
            </a:xfrm>
            <a:prstGeom prst="rect">
              <a:avLst/>
            </a:prstGeom>
            <a:solidFill>
              <a:srgbClr val="FFFFFF"/>
            </a:solidFill>
            <a:ln w="0" algn="in">
              <a:noFill/>
              <a:miter lim="800000"/>
              <a:headEnd/>
              <a:tailEnd/>
            </a:ln>
            <a:effectLst/>
          </p:spPr>
          <p:txBody>
            <a:bodyPr vert="horz" wrap="square" lIns="36195" tIns="36195" rIns="36195" bIns="36195" numCol="1" anchor="t" anchorCtr="0" compatLnSpc="1">
              <a:prstTxWarp prst="textNoShape">
                <a:avLst/>
              </a:prstTxWarp>
            </a:bodyPr>
            <a:lstStyle/>
            <a:p>
              <a:pPr algn="ctr" fontAlgn="base">
                <a:spcBef>
                  <a:spcPct val="0"/>
                </a:spcBef>
                <a:spcAft>
                  <a:spcPct val="0"/>
                </a:spcAft>
              </a:pPr>
              <a:r>
                <a:rPr lang="el-GR" b="1" dirty="0">
                  <a:latin typeface="+mj-lt"/>
                </a:rPr>
                <a:t>Η Διεθνής Επιτροπή: νέες ευνοϊκές ρυθμίσεις </a:t>
              </a:r>
              <a:endParaRPr lang="el-GR" dirty="0">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mj-lt"/>
                <a:cs typeface="Arial" pitchFamily="34" charset="0"/>
              </a:endParaRPr>
            </a:p>
          </p:txBody>
        </p:sp>
        <p:sp>
          <p:nvSpPr>
            <p:cNvPr id="7" name="AutoShape 5"/>
            <p:cNvSpPr>
              <a:spLocks noChangeArrowheads="1" noChangeShapeType="1"/>
            </p:cNvSpPr>
            <p:nvPr/>
          </p:nvSpPr>
          <p:spPr bwMode="auto">
            <a:xfrm rot="10800000" flipH="1">
              <a:off x="108120670" y="106981543"/>
              <a:ext cx="1399736" cy="190937"/>
            </a:xfrm>
            <a:prstGeom prst="rtTriangle">
              <a:avLst/>
            </a:prstGeom>
            <a:solidFill>
              <a:schemeClr val="accent5">
                <a:lumMod val="7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8" name="AutoShape 6"/>
            <p:cNvSpPr>
              <a:spLocks noChangeArrowheads="1" noChangeShapeType="1"/>
            </p:cNvSpPr>
            <p:nvPr/>
          </p:nvSpPr>
          <p:spPr bwMode="auto">
            <a:xfrm flipH="1">
              <a:off x="108120660" y="108438885"/>
              <a:ext cx="1399736" cy="190938"/>
            </a:xfrm>
            <a:prstGeom prst="rtTriangle">
              <a:avLst/>
            </a:prstGeom>
            <a:solidFill>
              <a:schemeClr val="accent2"/>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grpSp>
      <p:grpSp>
        <p:nvGrpSpPr>
          <p:cNvPr id="13313" name="Group 1"/>
          <p:cNvGrpSpPr>
            <a:grpSpLocks/>
          </p:cNvGrpSpPr>
          <p:nvPr/>
        </p:nvGrpSpPr>
        <p:grpSpPr bwMode="auto">
          <a:xfrm>
            <a:off x="214282" y="857232"/>
            <a:ext cx="8643997" cy="5786478"/>
            <a:chOff x="110635020" y="107982068"/>
            <a:chExt cx="2865600" cy="4249403"/>
          </a:xfrm>
        </p:grpSpPr>
        <p:sp>
          <p:nvSpPr>
            <p:cNvPr id="13314" name="AutoShape 2"/>
            <p:cNvSpPr>
              <a:spLocks noChangeArrowheads="1" noChangeShapeType="1"/>
            </p:cNvSpPr>
            <p:nvPr/>
          </p:nvSpPr>
          <p:spPr bwMode="auto">
            <a:xfrm>
              <a:off x="110635020" y="107982068"/>
              <a:ext cx="2865600" cy="4249403"/>
            </a:xfrm>
            <a:prstGeom prst="roundRect">
              <a:avLst>
                <a:gd name="adj" fmla="val 10000"/>
              </a:avLst>
            </a:prstGeom>
            <a:solidFill>
              <a:srgbClr val="336666"/>
            </a:solidFill>
            <a:ln w="0" algn="in">
              <a:noFill/>
              <a:round/>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13315" name="AutoShape 3"/>
            <p:cNvSpPr>
              <a:spLocks noChangeArrowheads="1" noChangeShapeType="1"/>
            </p:cNvSpPr>
            <p:nvPr/>
          </p:nvSpPr>
          <p:spPr bwMode="auto">
            <a:xfrm>
              <a:off x="110690127" y="108038652"/>
              <a:ext cx="2759977" cy="3611964"/>
            </a:xfrm>
            <a:prstGeom prst="roundRect">
              <a:avLst>
                <a:gd name="adj" fmla="val 10000"/>
              </a:avLst>
            </a:prstGeom>
            <a:solidFill>
              <a:srgbClr val="FFFFFF"/>
            </a:solidFill>
            <a:ln w="0" algn="in">
              <a:noFill/>
              <a:round/>
              <a:headEnd/>
              <a:tailEnd/>
            </a:ln>
            <a:effectLst/>
          </p:spPr>
          <p:txBody>
            <a:bodyPr vert="horz" wrap="square" lIns="36576" tIns="36576" rIns="36576" bIns="36576" numCol="1" anchor="t" anchorCtr="0" compatLnSpc="1">
              <a:prstTxWarp prst="textNoShape">
                <a:avLst/>
              </a:prstTxWarp>
            </a:bodyPr>
            <a:lstStyle/>
            <a:p>
              <a:endParaRPr lang="el-GR"/>
            </a:p>
          </p:txBody>
        </p:sp>
      </p:grpSp>
      <p:sp>
        <p:nvSpPr>
          <p:cNvPr id="12" name="11 - Ορθογώνιο"/>
          <p:cNvSpPr/>
          <p:nvPr/>
        </p:nvSpPr>
        <p:spPr>
          <a:xfrm>
            <a:off x="642910" y="928670"/>
            <a:ext cx="7929618" cy="4893647"/>
          </a:xfrm>
          <a:prstGeom prst="rect">
            <a:avLst/>
          </a:prstGeom>
        </p:spPr>
        <p:txBody>
          <a:bodyPr wrap="square">
            <a:spAutoFit/>
          </a:bodyPr>
          <a:lstStyle/>
          <a:p>
            <a:pPr algn="just"/>
            <a:r>
              <a:rPr lang="el-GR" sz="2400" b="1" dirty="0">
                <a:solidFill>
                  <a:srgbClr val="00B0F0"/>
                </a:solidFill>
              </a:rPr>
              <a:t>Το κίνημα του Θερίσου </a:t>
            </a:r>
          </a:p>
          <a:p>
            <a:pPr algn="just">
              <a:buFont typeface="Arial" pitchFamily="34" charset="0"/>
              <a:buChar char="•"/>
            </a:pPr>
            <a:r>
              <a:rPr lang="el-GR" sz="1600" dirty="0"/>
              <a:t> δεν πέτυχε πλήρως τους στόχους του, </a:t>
            </a:r>
          </a:p>
          <a:p>
            <a:pPr algn="just">
              <a:buFont typeface="Arial" pitchFamily="34" charset="0"/>
              <a:buChar char="•"/>
            </a:pPr>
            <a:r>
              <a:rPr lang="el-GR" sz="1600" dirty="0"/>
              <a:t> αλλά έδωσε νέα ισχυρή ώθηση στο Κρητικό Ζήτημα </a:t>
            </a:r>
          </a:p>
          <a:p>
            <a:pPr algn="just">
              <a:buFont typeface="Arial" pitchFamily="34" charset="0"/>
              <a:buChar char="•"/>
            </a:pPr>
            <a:r>
              <a:rPr lang="el-GR" sz="1600" dirty="0"/>
              <a:t> και προκάλεσε θετικές εξελίξεις. </a:t>
            </a:r>
          </a:p>
          <a:p>
            <a:pPr algn="just"/>
            <a:r>
              <a:rPr lang="el-GR" sz="2000" b="1" dirty="0">
                <a:solidFill>
                  <a:schemeClr val="accent6">
                    <a:lumMod val="75000"/>
                  </a:schemeClr>
                </a:solidFill>
              </a:rPr>
              <a:t>Διεθνής Επιτροπή </a:t>
            </a:r>
            <a:r>
              <a:rPr lang="el-GR" sz="1600" dirty="0"/>
              <a:t>που ήλθε στην Κρήτη το </a:t>
            </a:r>
            <a:r>
              <a:rPr lang="el-GR" sz="1600" b="1" dirty="0"/>
              <a:t>Φεβρουάριο 1906</a:t>
            </a:r>
            <a:r>
              <a:rPr lang="el-GR" sz="1600" dirty="0"/>
              <a:t>, </a:t>
            </a:r>
          </a:p>
          <a:p>
            <a:pPr algn="just">
              <a:buFont typeface="Arial" pitchFamily="34" charset="0"/>
              <a:buChar char="•"/>
            </a:pPr>
            <a:r>
              <a:rPr lang="el-GR" sz="1600" dirty="0"/>
              <a:t> ανέλαβε να εξετάσει την κατάσταση </a:t>
            </a:r>
          </a:p>
          <a:p>
            <a:pPr algn="just">
              <a:buFont typeface="Arial" pitchFamily="34" charset="0"/>
              <a:buChar char="•"/>
            </a:pPr>
            <a:r>
              <a:rPr lang="el-GR" sz="1600" dirty="0"/>
              <a:t> και τους όρους λειτουργίας του </a:t>
            </a:r>
            <a:r>
              <a:rPr lang="el-GR" sz="1600" dirty="0" err="1"/>
              <a:t>αρμοστειακού</a:t>
            </a:r>
            <a:r>
              <a:rPr lang="el-GR" sz="1600" dirty="0"/>
              <a:t> καθεστώτος</a:t>
            </a:r>
          </a:p>
          <a:p>
            <a:pPr algn="just">
              <a:buFont typeface="Arial" pitchFamily="34" charset="0"/>
              <a:buChar char="•"/>
            </a:pPr>
            <a:r>
              <a:rPr lang="el-GR" sz="1600" dirty="0"/>
              <a:t>  και να υποβάλει σχετική έκθεση. </a:t>
            </a:r>
          </a:p>
          <a:p>
            <a:pPr algn="just"/>
            <a:r>
              <a:rPr lang="el-GR" b="1" dirty="0">
                <a:solidFill>
                  <a:schemeClr val="tx2">
                    <a:lumMod val="50000"/>
                  </a:schemeClr>
                </a:solidFill>
              </a:rPr>
              <a:t>Έπειτα από μακρότατες και επίπονες διαβουλεύσεις </a:t>
            </a:r>
          </a:p>
          <a:p>
            <a:pPr algn="just">
              <a:buFont typeface="Wingdings" pitchFamily="2" charset="2"/>
              <a:buChar char="ü"/>
            </a:pPr>
            <a:r>
              <a:rPr lang="el-GR" sz="1600" dirty="0"/>
              <a:t>με τον Ελ. Βενιζέλο </a:t>
            </a:r>
          </a:p>
          <a:p>
            <a:pPr algn="just">
              <a:buFont typeface="Wingdings" pitchFamily="2" charset="2"/>
              <a:buChar char="ü"/>
            </a:pPr>
            <a:r>
              <a:rPr lang="el-GR" sz="1600" dirty="0"/>
              <a:t>και με την Ελληνική Κυβέρνηση, </a:t>
            </a:r>
          </a:p>
          <a:p>
            <a:pPr algn="just"/>
            <a:r>
              <a:rPr lang="el-GR" sz="1600" dirty="0"/>
              <a:t>     </a:t>
            </a:r>
            <a:r>
              <a:rPr lang="el-GR" sz="1600" dirty="0">
                <a:sym typeface="Wingdings"/>
              </a:rPr>
              <a:t> </a:t>
            </a:r>
            <a:r>
              <a:rPr lang="el-GR" sz="1600" dirty="0"/>
              <a:t>οι Μεγάλες Δυνάμεις κατέληξαν σε μια νέα ρύθμιση του Κρητικού Ζητήματος. </a:t>
            </a:r>
          </a:p>
          <a:p>
            <a:pPr algn="just"/>
            <a:r>
              <a:rPr lang="el-GR" sz="1600" dirty="0"/>
              <a:t>Το οριστικό κείμενο των </a:t>
            </a:r>
            <a:r>
              <a:rPr lang="el-GR" sz="1600" b="1" dirty="0"/>
              <a:t>μεταρρυθμίσεων</a:t>
            </a:r>
            <a:r>
              <a:rPr lang="el-GR" sz="1600" dirty="0"/>
              <a:t> προέβλεπε:</a:t>
            </a:r>
            <a:endParaRPr lang="el-GR" i="1" dirty="0"/>
          </a:p>
          <a:p>
            <a:pPr marL="342900" indent="-342900" algn="just">
              <a:buFont typeface="+mj-lt"/>
              <a:buAutoNum type="arabicPeriod"/>
            </a:pPr>
            <a:r>
              <a:rPr lang="el-GR" i="1" dirty="0"/>
              <a:t> </a:t>
            </a:r>
            <a:r>
              <a:rPr lang="el-GR" dirty="0"/>
              <a:t>την οργάνωση Κρητικής Χωροφυλακής με εντελώς νέο σχήμα, </a:t>
            </a:r>
          </a:p>
          <a:p>
            <a:pPr marL="342900" indent="-342900" algn="just">
              <a:buFont typeface="+mj-lt"/>
              <a:buAutoNum type="arabicPeriod"/>
            </a:pPr>
            <a:r>
              <a:rPr lang="el-GR" dirty="0"/>
              <a:t>την ίδρυση Κρητικής Πολιτοφυλακής, με Έλληνες αξιωματικούς που προηγουμένως θα παραιτούνταν από τον ελληνικό στρατό, </a:t>
            </a:r>
          </a:p>
          <a:p>
            <a:pPr marL="342900" indent="-342900" algn="just">
              <a:buFont typeface="+mj-lt"/>
              <a:buAutoNum type="arabicPeriod"/>
            </a:pPr>
            <a:r>
              <a:rPr lang="el-GR" dirty="0"/>
              <a:t>και την ανάκληση των ξένων στρατευμάτων, μετά την αποκατάσταση της εσωτερικής γαλήνης στην Κρήτη. </a:t>
            </a:r>
          </a:p>
        </p:txBody>
      </p:sp>
    </p:spTree>
  </p:cSld>
  <p:clrMapOvr>
    <a:masterClrMapping/>
  </p:clrMapOvr>
  <p:transition spd="slow">
    <p:randomBa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428596" y="285728"/>
            <a:ext cx="6143668" cy="642942"/>
            <a:chOff x="108120660" y="106981543"/>
            <a:chExt cx="1399746" cy="1648280"/>
          </a:xfrm>
        </p:grpSpPr>
        <p:sp>
          <p:nvSpPr>
            <p:cNvPr id="5" name="Rectangle 3" hidden="1"/>
            <p:cNvSpPr>
              <a:spLocks noChangeArrowheads="1" noChangeShapeType="1"/>
            </p:cNvSpPr>
            <p:nvPr/>
          </p:nvSpPr>
          <p:spPr bwMode="auto">
            <a:xfrm>
              <a:off x="108120660" y="106981560"/>
              <a:ext cx="1399736" cy="1648263"/>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6" name="Text Box 4"/>
            <p:cNvSpPr txBox="1">
              <a:spLocks noChangeArrowheads="1" noChangeShapeType="1"/>
            </p:cNvSpPr>
            <p:nvPr/>
          </p:nvSpPr>
          <p:spPr bwMode="auto">
            <a:xfrm>
              <a:off x="108120660" y="107214923"/>
              <a:ext cx="1399736" cy="1181100"/>
            </a:xfrm>
            <a:prstGeom prst="rect">
              <a:avLst/>
            </a:prstGeom>
            <a:solidFill>
              <a:srgbClr val="FFFFFF"/>
            </a:solidFill>
            <a:ln w="0" algn="in">
              <a:noFill/>
              <a:miter lim="800000"/>
              <a:headEnd/>
              <a:tailEnd/>
            </a:ln>
            <a:effectLst/>
          </p:spPr>
          <p:txBody>
            <a:bodyPr vert="horz" wrap="square" lIns="36195" tIns="36195" rIns="36195" bIns="36195" numCol="1" anchor="t" anchorCtr="0" compatLnSpc="1">
              <a:prstTxWarp prst="textNoShape">
                <a:avLst/>
              </a:prstTxWarp>
            </a:bodyPr>
            <a:lstStyle/>
            <a:p>
              <a:pPr algn="ctr" fontAlgn="base">
                <a:spcBef>
                  <a:spcPct val="0"/>
                </a:spcBef>
                <a:spcAft>
                  <a:spcPct val="0"/>
                </a:spcAft>
              </a:pPr>
              <a:r>
                <a:rPr lang="el-GR" b="1" dirty="0">
                  <a:latin typeface="+mj-lt"/>
                </a:rPr>
                <a:t>Η Β΄ Συντακτική Συνέλευση (για νέο Σύνταγμα) </a:t>
              </a:r>
              <a:endParaRPr lang="el-GR" dirty="0">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mj-lt"/>
                <a:cs typeface="Arial" pitchFamily="34" charset="0"/>
              </a:endParaRPr>
            </a:p>
          </p:txBody>
        </p:sp>
        <p:sp>
          <p:nvSpPr>
            <p:cNvPr id="7" name="AutoShape 5"/>
            <p:cNvSpPr>
              <a:spLocks noChangeArrowheads="1" noChangeShapeType="1"/>
            </p:cNvSpPr>
            <p:nvPr/>
          </p:nvSpPr>
          <p:spPr bwMode="auto">
            <a:xfrm rot="10800000" flipH="1">
              <a:off x="108120670" y="106981543"/>
              <a:ext cx="1399736" cy="190937"/>
            </a:xfrm>
            <a:prstGeom prst="rtTriangle">
              <a:avLst/>
            </a:prstGeom>
            <a:solidFill>
              <a:schemeClr val="accent5">
                <a:lumMod val="7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8" name="AutoShape 6"/>
            <p:cNvSpPr>
              <a:spLocks noChangeArrowheads="1" noChangeShapeType="1"/>
            </p:cNvSpPr>
            <p:nvPr/>
          </p:nvSpPr>
          <p:spPr bwMode="auto">
            <a:xfrm flipH="1">
              <a:off x="108120660" y="108438885"/>
              <a:ext cx="1399736" cy="190938"/>
            </a:xfrm>
            <a:prstGeom prst="rtTriangle">
              <a:avLst/>
            </a:prstGeom>
            <a:solidFill>
              <a:schemeClr val="accent2"/>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grpSp>
      <p:graphicFrame>
        <p:nvGraphicFramePr>
          <p:cNvPr id="9" name="Διάγραμμα 1"/>
          <p:cNvGraphicFramePr/>
          <p:nvPr/>
        </p:nvGraphicFramePr>
        <p:xfrm>
          <a:off x="857224" y="1142984"/>
          <a:ext cx="8072494"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 Ορθογώνιο"/>
          <p:cNvSpPr/>
          <p:nvPr/>
        </p:nvSpPr>
        <p:spPr>
          <a:xfrm rot="16200000">
            <a:off x="-2332595" y="3304942"/>
            <a:ext cx="5593825" cy="369332"/>
          </a:xfrm>
          <a:prstGeom prst="rect">
            <a:avLst/>
          </a:prstGeom>
          <a:solidFill>
            <a:srgbClr val="FFFFCC"/>
          </a:solidFill>
          <a:effectLst>
            <a:outerShdw blurRad="50800" dist="38100" dir="2700000" algn="tl" rotWithShape="0">
              <a:prstClr val="black">
                <a:alpha val="40000"/>
              </a:prstClr>
            </a:outerShdw>
          </a:effectLst>
        </p:spPr>
        <p:txBody>
          <a:bodyPr wrap="square">
            <a:spAutoFit/>
          </a:bodyPr>
          <a:lstStyle/>
          <a:p>
            <a:r>
              <a:rPr lang="el-GR" b="1" dirty="0"/>
              <a:t>Η πολιτική του Βενιζέλου είχε θριαμβεύσει.. </a:t>
            </a:r>
          </a:p>
        </p:txBody>
      </p:sp>
    </p:spTree>
  </p:cSld>
  <p:clrMapOvr>
    <a:masterClrMapping/>
  </p:clrMapOvr>
  <p:transition spd="slow">
    <p:randomBa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 Διάγραμμα"/>
          <p:cNvGraphicFramePr/>
          <p:nvPr/>
        </p:nvGraphicFramePr>
        <p:xfrm>
          <a:off x="214282" y="1428736"/>
          <a:ext cx="8715436"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2"/>
          <p:cNvGrpSpPr>
            <a:grpSpLocks/>
          </p:cNvGrpSpPr>
          <p:nvPr/>
        </p:nvGrpSpPr>
        <p:grpSpPr bwMode="auto">
          <a:xfrm>
            <a:off x="428596" y="285728"/>
            <a:ext cx="5072098" cy="642942"/>
            <a:chOff x="108120660" y="106981543"/>
            <a:chExt cx="1399746" cy="1648280"/>
          </a:xfrm>
        </p:grpSpPr>
        <p:sp>
          <p:nvSpPr>
            <p:cNvPr id="5" name="Rectangle 3" hidden="1"/>
            <p:cNvSpPr>
              <a:spLocks noChangeArrowheads="1" noChangeShapeType="1"/>
            </p:cNvSpPr>
            <p:nvPr/>
          </p:nvSpPr>
          <p:spPr bwMode="auto">
            <a:xfrm>
              <a:off x="108120660" y="106981560"/>
              <a:ext cx="1399736" cy="1648263"/>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6" name="Text Box 4"/>
            <p:cNvSpPr txBox="1">
              <a:spLocks noChangeArrowheads="1" noChangeShapeType="1"/>
            </p:cNvSpPr>
            <p:nvPr/>
          </p:nvSpPr>
          <p:spPr bwMode="auto">
            <a:xfrm>
              <a:off x="108120660" y="107214923"/>
              <a:ext cx="1399736" cy="1181100"/>
            </a:xfrm>
            <a:prstGeom prst="rect">
              <a:avLst/>
            </a:prstGeom>
            <a:solidFill>
              <a:srgbClr val="FFFFFF"/>
            </a:solidFill>
            <a:ln w="0" algn="in">
              <a:noFill/>
              <a:miter lim="800000"/>
              <a:headEnd/>
              <a:tailEnd/>
            </a:ln>
            <a:effectLst/>
          </p:spPr>
          <p:txBody>
            <a:bodyPr vert="horz" wrap="square" lIns="36195" tIns="36195" rIns="36195" bIns="36195" numCol="1" anchor="t" anchorCtr="0" compatLnSpc="1">
              <a:prstTxWarp prst="textNoShape">
                <a:avLst/>
              </a:prstTxWarp>
            </a:bodyPr>
            <a:lstStyle/>
            <a:p>
              <a:pPr algn="ctr" fontAlgn="base">
                <a:spcBef>
                  <a:spcPct val="0"/>
                </a:spcBef>
                <a:spcAft>
                  <a:spcPct val="0"/>
                </a:spcAft>
              </a:pPr>
              <a:r>
                <a:rPr lang="el-GR" b="1" dirty="0">
                  <a:latin typeface="+mj-lt"/>
                </a:rPr>
                <a:t>Η παραίτηση του Πρίγκιπα Γεώργιου </a:t>
              </a:r>
              <a:endParaRPr lang="el-GR" dirty="0">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7" name="AutoShape 5"/>
            <p:cNvSpPr>
              <a:spLocks noChangeArrowheads="1" noChangeShapeType="1"/>
            </p:cNvSpPr>
            <p:nvPr/>
          </p:nvSpPr>
          <p:spPr bwMode="auto">
            <a:xfrm rot="10800000" flipH="1">
              <a:off x="108120670" y="106981543"/>
              <a:ext cx="1399736" cy="190937"/>
            </a:xfrm>
            <a:prstGeom prst="rtTriangle">
              <a:avLst/>
            </a:prstGeom>
            <a:solidFill>
              <a:schemeClr val="accent5">
                <a:lumMod val="7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8" name="AutoShape 6"/>
            <p:cNvSpPr>
              <a:spLocks noChangeArrowheads="1" noChangeShapeType="1"/>
            </p:cNvSpPr>
            <p:nvPr/>
          </p:nvSpPr>
          <p:spPr bwMode="auto">
            <a:xfrm flipH="1">
              <a:off x="108120660" y="108438885"/>
              <a:ext cx="1399736" cy="190938"/>
            </a:xfrm>
            <a:prstGeom prst="rtTriangle">
              <a:avLst/>
            </a:prstGeom>
            <a:solidFill>
              <a:schemeClr val="accent2"/>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grpSp>
      <p:sp>
        <p:nvSpPr>
          <p:cNvPr id="13" name="12 - Ορθογώνιο"/>
          <p:cNvSpPr/>
          <p:nvPr/>
        </p:nvSpPr>
        <p:spPr>
          <a:xfrm>
            <a:off x="1000100" y="1000108"/>
            <a:ext cx="2639504" cy="341632"/>
          </a:xfrm>
          <a:prstGeom prst="rect">
            <a:avLst/>
          </a:prstGeom>
        </p:spPr>
        <p:txBody>
          <a:bodyPr wrap="none">
            <a:spAutoFit/>
          </a:bodyPr>
          <a:lstStyle/>
          <a:p>
            <a:pPr lvl="0" algn="ctr" defTabSz="400050">
              <a:lnSpc>
                <a:spcPct val="90000"/>
              </a:lnSpc>
              <a:spcBef>
                <a:spcPct val="0"/>
              </a:spcBef>
              <a:spcAft>
                <a:spcPct val="35000"/>
              </a:spcAft>
            </a:pPr>
            <a:r>
              <a:rPr lang="el-GR" dirty="0"/>
              <a:t>Μετά τις εξελίξεις αυτές: </a:t>
            </a:r>
          </a:p>
        </p:txBody>
      </p:sp>
    </p:spTree>
  </p:cSld>
  <p:clrMapOvr>
    <a:masterClrMapping/>
  </p:clrMapOvr>
  <p:transition spd="slow">
    <p:randomBa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428736"/>
            <a:ext cx="9144000" cy="1938992"/>
          </a:xfrm>
          <a:prstGeom prst="rect">
            <a:avLst/>
          </a:prstGeom>
          <a:gradFill flip="none" rotWithShape="1">
            <a:gsLst>
              <a:gs pos="0">
                <a:schemeClr val="accent2">
                  <a:lumMod val="60000"/>
                  <a:lumOff val="40000"/>
                </a:schemeClr>
              </a:gs>
              <a:gs pos="21001">
                <a:schemeClr val="accent1">
                  <a:lumMod val="60000"/>
                  <a:lumOff val="40000"/>
                </a:schemeClr>
              </a:gs>
              <a:gs pos="35001">
                <a:schemeClr val="bg1"/>
              </a:gs>
              <a:gs pos="52000">
                <a:schemeClr val="accent3">
                  <a:lumMod val="60000"/>
                  <a:lumOff val="40000"/>
                </a:schemeClr>
              </a:gs>
              <a:gs pos="73000">
                <a:schemeClr val="bg1"/>
              </a:gs>
              <a:gs pos="88000">
                <a:schemeClr val="bg1"/>
              </a:gs>
              <a:gs pos="100000">
                <a:schemeClr val="accent2">
                  <a:lumMod val="20000"/>
                  <a:lumOff val="80000"/>
                </a:schemeClr>
              </a:gs>
            </a:gsLst>
            <a:lin ang="18900000" scaled="1"/>
            <a:tileRect/>
          </a:gradFill>
        </p:spPr>
        <p:txBody>
          <a:bodyPr wrap="square">
            <a:spAutoFit/>
          </a:bodyPr>
          <a:lstStyle/>
          <a:p>
            <a:pPr algn="ctr"/>
            <a:r>
              <a:rPr lang="el-GR" sz="6000" dirty="0">
                <a:solidFill>
                  <a:schemeClr val="accent2">
                    <a:lumMod val="75000"/>
                  </a:schemeClr>
                </a:solidFill>
                <a:latin typeface="Mistral" pitchFamily="66" charset="0"/>
              </a:rPr>
              <a:t>ΘΕΜΑΤΑ </a:t>
            </a:r>
          </a:p>
          <a:p>
            <a:pPr algn="ctr"/>
            <a:r>
              <a:rPr lang="el-GR" sz="6000" dirty="0">
                <a:solidFill>
                  <a:schemeClr val="accent2">
                    <a:lumMod val="75000"/>
                  </a:schemeClr>
                </a:solidFill>
                <a:latin typeface="Mistral" pitchFamily="66" charset="0"/>
              </a:rPr>
              <a:t>ΑΠΟ ΤΟ Κ.Ε.Ε.</a:t>
            </a:r>
          </a:p>
        </p:txBody>
      </p:sp>
      <p:sp>
        <p:nvSpPr>
          <p:cNvPr id="3" name="2 - Ορθογώνιο"/>
          <p:cNvSpPr/>
          <p:nvPr/>
        </p:nvSpPr>
        <p:spPr>
          <a:xfrm>
            <a:off x="428596" y="3429000"/>
            <a:ext cx="8286807" cy="3139321"/>
          </a:xfrm>
          <a:prstGeom prst="rect">
            <a:avLst/>
          </a:prstGeom>
        </p:spPr>
        <p:txBody>
          <a:bodyPr wrap="square">
            <a:spAutoFit/>
          </a:bodyPr>
          <a:lstStyle/>
          <a:p>
            <a:r>
              <a:rPr lang="el-GR" b="1" dirty="0"/>
              <a:t>ΙΣΤΟΡΙΚΟΙ ΟΡΟΙ:</a:t>
            </a:r>
          </a:p>
          <a:p>
            <a:pPr>
              <a:buFont typeface="Wingdings"/>
              <a:buChar char="¶"/>
            </a:pPr>
            <a:r>
              <a:rPr lang="el-GR" dirty="0"/>
              <a:t>Κρητική Χωροφυλακή</a:t>
            </a:r>
          </a:p>
          <a:p>
            <a:pPr>
              <a:buFont typeface="Wingdings"/>
              <a:buChar char="¶"/>
            </a:pPr>
            <a:r>
              <a:rPr lang="el-GR" dirty="0"/>
              <a:t>Κρητική Πολιτοφυλακή</a:t>
            </a:r>
          </a:p>
          <a:p>
            <a:pPr>
              <a:buFont typeface="Wingdings"/>
              <a:buChar char="¶"/>
            </a:pPr>
            <a:r>
              <a:rPr lang="el-GR" dirty="0"/>
              <a:t>Προκήρυξη της 26 Φεβρουαρίου 1905</a:t>
            </a:r>
          </a:p>
          <a:p>
            <a:pPr>
              <a:buFont typeface="Wingdings"/>
              <a:buChar char="¶"/>
            </a:pPr>
            <a:r>
              <a:rPr lang="el-GR" dirty="0"/>
              <a:t>«Ροπαλοφόροι» </a:t>
            </a:r>
          </a:p>
          <a:p>
            <a:pPr>
              <a:buFont typeface="Wingdings"/>
              <a:buChar char="¶"/>
            </a:pPr>
            <a:r>
              <a:rPr lang="el-GR" dirty="0"/>
              <a:t>Προσωρινή κυβέρνηση Κρήτης (1905)</a:t>
            </a:r>
          </a:p>
          <a:p>
            <a:pPr>
              <a:buFont typeface="Wingdings"/>
              <a:buChar char="¶"/>
            </a:pPr>
            <a:r>
              <a:rPr lang="el-GR" dirty="0"/>
              <a:t>Συλλαλητήριο 21 Μαρτίου 1905 </a:t>
            </a:r>
          </a:p>
          <a:p>
            <a:pPr>
              <a:buFont typeface="Wingdings"/>
              <a:buChar char="¶"/>
            </a:pPr>
            <a:r>
              <a:rPr lang="el-GR" dirty="0"/>
              <a:t>Τελεσίγραφο Δυνάμεων 1905</a:t>
            </a:r>
          </a:p>
          <a:p>
            <a:pPr>
              <a:buFont typeface="Wingdings"/>
              <a:buChar char="¶"/>
            </a:pPr>
            <a:r>
              <a:rPr lang="el-GR" dirty="0"/>
              <a:t>Συμφωνία </a:t>
            </a:r>
            <a:r>
              <a:rPr lang="el-GR" dirty="0" err="1"/>
              <a:t>Μουρνιών</a:t>
            </a:r>
            <a:endParaRPr lang="el-GR" dirty="0"/>
          </a:p>
          <a:p>
            <a:pPr>
              <a:buFont typeface="Wingdings"/>
              <a:buChar char="¶"/>
            </a:pPr>
            <a:r>
              <a:rPr lang="el-GR" dirty="0"/>
              <a:t>Διεθνής Επιτροπή 1906</a:t>
            </a:r>
          </a:p>
          <a:p>
            <a:pPr>
              <a:buFont typeface="Wingdings"/>
              <a:buChar char="¶"/>
            </a:pPr>
            <a:r>
              <a:rPr lang="el-GR" dirty="0" err="1"/>
              <a:t>Β΄Συντακτική</a:t>
            </a:r>
            <a:r>
              <a:rPr lang="el-GR" dirty="0"/>
              <a:t> Συνέλευση Κρήτης</a:t>
            </a:r>
          </a:p>
        </p:txBody>
      </p:sp>
    </p:spTree>
  </p:cSld>
  <p:clrMapOvr>
    <a:masterClrMapping/>
  </p:clrMapOvr>
  <p:transition spd="slow">
    <p:randomBa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85720" y="214290"/>
            <a:ext cx="1370012" cy="493713"/>
            <a:chOff x="109489607" y="109934679"/>
            <a:chExt cx="1369762" cy="494563"/>
          </a:xfrm>
        </p:grpSpPr>
        <p:sp>
          <p:nvSpPr>
            <p:cNvPr id="3" name="Rectangle 8" hidden="1"/>
            <p:cNvSpPr>
              <a:spLocks noChangeArrowheads="1" noChangeShapeType="1"/>
            </p:cNvSpPr>
            <p:nvPr/>
          </p:nvSpPr>
          <p:spPr bwMode="auto">
            <a:xfrm>
              <a:off x="109489607" y="109934679"/>
              <a:ext cx="1369762" cy="494563"/>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4" name="Rectangle 9"/>
            <p:cNvSpPr>
              <a:spLocks noChangeArrowheads="1" noChangeShapeType="1"/>
            </p:cNvSpPr>
            <p:nvPr/>
          </p:nvSpPr>
          <p:spPr bwMode="auto">
            <a:xfrm>
              <a:off x="109489607" y="109934679"/>
              <a:ext cx="1369762" cy="494563"/>
            </a:xfrm>
            <a:prstGeom prst="rect">
              <a:avLst/>
            </a:prstGeom>
            <a:solidFill>
              <a:srgbClr val="0000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5" name="AutoShape 10"/>
            <p:cNvSpPr>
              <a:spLocks noChangeArrowheads="1" noChangeShapeType="1"/>
            </p:cNvSpPr>
            <p:nvPr/>
          </p:nvSpPr>
          <p:spPr bwMode="auto">
            <a:xfrm>
              <a:off x="109560500" y="109934679"/>
              <a:ext cx="1227975" cy="494563"/>
            </a:xfrm>
            <a:custGeom>
              <a:avLst/>
              <a:gdLst>
                <a:gd name="G0" fmla="+- 1379 0 0"/>
                <a:gd name="G1" fmla="+- 21600 0 1379"/>
                <a:gd name="G2" fmla="+- 2823 0 0"/>
                <a:gd name="G3" fmla="+- 21600 0 2823"/>
                <a:gd name="G4" fmla="*/ 1379 1 2"/>
                <a:gd name="G5" fmla="*/ G1 1 2"/>
                <a:gd name="G6" fmla="*/ 2823 1 2"/>
                <a:gd name="G7" fmla="*/ G3 1 2"/>
                <a:gd name="T0" fmla="*/ 10800 w 21600"/>
                <a:gd name="T1" fmla="*/ 0 h 21600"/>
                <a:gd name="T2" fmla="*/ 0 w 21600"/>
                <a:gd name="T3" fmla="*/ 10800 h 21600"/>
                <a:gd name="T4" fmla="*/ 10800 w 21600"/>
                <a:gd name="T5" fmla="*/ 21600 h 21600"/>
                <a:gd name="T6" fmla="*/ 21600 w 21600"/>
                <a:gd name="T7" fmla="*/ 10800 h 21600"/>
                <a:gd name="T8" fmla="*/ G0 w 21600"/>
                <a:gd name="T9" fmla="*/ G2 h 21600"/>
                <a:gd name="T10" fmla="*/ G1 w 21600"/>
                <a:gd name="T11" fmla="*/ G3 h 21600"/>
              </a:gdLst>
              <a:ahLst/>
              <a:cxnLst>
                <a:cxn ang="0">
                  <a:pos x="T0" y="T1"/>
                </a:cxn>
                <a:cxn ang="0">
                  <a:pos x="T2" y="T3"/>
                </a:cxn>
                <a:cxn ang="0">
                  <a:pos x="T4" y="T5"/>
                </a:cxn>
                <a:cxn ang="0">
                  <a:pos x="T6" y="T7"/>
                </a:cxn>
              </a:cxnLst>
              <a:rect l="T8" t="T9" r="T10" b="T11"/>
              <a:pathLst>
                <a:path w="21600" h="21600">
                  <a:moveTo>
                    <a:pt x="1379" y="0"/>
                  </a:moveTo>
                  <a:lnTo>
                    <a:pt x="1379" y="2823"/>
                  </a:lnTo>
                  <a:lnTo>
                    <a:pt x="0" y="2823"/>
                  </a:lnTo>
                  <a:lnTo>
                    <a:pt x="0" y="18777"/>
                  </a:lnTo>
                  <a:lnTo>
                    <a:pt x="1379" y="18777"/>
                  </a:lnTo>
                  <a:lnTo>
                    <a:pt x="1379" y="21600"/>
                  </a:lnTo>
                  <a:lnTo>
                    <a:pt x="20221" y="21600"/>
                  </a:lnTo>
                  <a:lnTo>
                    <a:pt x="20221" y="18777"/>
                  </a:lnTo>
                  <a:lnTo>
                    <a:pt x="21600" y="18777"/>
                  </a:lnTo>
                  <a:lnTo>
                    <a:pt x="21600" y="2823"/>
                  </a:lnTo>
                  <a:lnTo>
                    <a:pt x="20221" y="2823"/>
                  </a:lnTo>
                  <a:lnTo>
                    <a:pt x="20221" y="0"/>
                  </a:lnTo>
                  <a:close/>
                </a:path>
              </a:pathLst>
            </a:custGeom>
            <a:solidFill>
              <a:srgbClr val="FFFFFF"/>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6" name="Text Box 11"/>
            <p:cNvSpPr txBox="1">
              <a:spLocks noChangeArrowheads="1" noChangeShapeType="1"/>
            </p:cNvSpPr>
            <p:nvPr/>
          </p:nvSpPr>
          <p:spPr bwMode="auto">
            <a:xfrm>
              <a:off x="109605459" y="110033029"/>
              <a:ext cx="1138057" cy="289432"/>
            </a:xfrm>
            <a:prstGeom prst="rect">
              <a:avLst/>
            </a:prstGeom>
            <a:noFill/>
            <a:ln w="0" algn="in">
              <a:noFill/>
              <a:miter lim="800000"/>
              <a:headEnd/>
              <a:tailEnd/>
            </a:ln>
            <a:effectLst/>
          </p:spPr>
          <p:txBody>
            <a:bodyPr vert="horz" wrap="square" lIns="36195" tIns="0" rIns="36195"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a:ln>
                    <a:noFill/>
                  </a:ln>
                  <a:solidFill>
                    <a:srgbClr val="FF0909"/>
                  </a:solidFill>
                  <a:effectLst/>
                  <a:latin typeface="Impact" pitchFamily="34" charset="0"/>
                  <a:cs typeface="Arial" pitchFamily="34" charset="0"/>
                </a:rPr>
                <a:t>ΘΕΜΑ</a:t>
              </a:r>
              <a:r>
                <a:rPr kumimoji="0" lang="el-GR" sz="2400" b="0" i="0" u="none" strike="noStrike" cap="none" normalizeH="0" dirty="0">
                  <a:ln>
                    <a:noFill/>
                  </a:ln>
                  <a:solidFill>
                    <a:srgbClr val="FF0909"/>
                  </a:solidFill>
                  <a:effectLst/>
                  <a:latin typeface="Impact" pitchFamily="34" charset="0"/>
                  <a:cs typeface="Arial" pitchFamily="34" charset="0"/>
                </a:rPr>
                <a:t> </a:t>
              </a:r>
              <a:r>
                <a:rPr kumimoji="0" lang="en-US" sz="2400" b="0" i="0" u="none" strike="noStrike" cap="none" normalizeH="0" dirty="0">
                  <a:ln>
                    <a:noFill/>
                  </a:ln>
                  <a:solidFill>
                    <a:srgbClr val="FF0909"/>
                  </a:solidFill>
                  <a:effectLst/>
                  <a:latin typeface="Impact" pitchFamily="34" charset="0"/>
                  <a:cs typeface="Arial" pitchFamily="34" charset="0"/>
                </a:rPr>
                <a:t>1</a:t>
              </a:r>
              <a:endParaRPr kumimoji="0" lang="el-GR" sz="2400" b="0" i="0" u="none" strike="noStrike" cap="none" normalizeH="0" baseline="0" dirty="0">
                <a:ln>
                  <a:noFill/>
                </a:ln>
                <a:solidFill>
                  <a:srgbClr val="FF0909"/>
                </a:solidFill>
                <a:effectLst/>
                <a:latin typeface="Arial" pitchFamily="34" charset="0"/>
                <a:cs typeface="Arial" pitchFamily="34" charset="0"/>
              </a:endParaRPr>
            </a:p>
          </p:txBody>
        </p:sp>
      </p:grpSp>
      <p:sp>
        <p:nvSpPr>
          <p:cNvPr id="7" name="6 - Ορθογώνιο"/>
          <p:cNvSpPr/>
          <p:nvPr/>
        </p:nvSpPr>
        <p:spPr>
          <a:xfrm>
            <a:off x="1785918" y="214290"/>
            <a:ext cx="7072362" cy="1200329"/>
          </a:xfrm>
          <a:prstGeom prst="rect">
            <a:avLst/>
          </a:prstGeom>
        </p:spPr>
        <p:txBody>
          <a:bodyPr wrap="square">
            <a:spAutoFit/>
          </a:bodyPr>
          <a:lstStyle/>
          <a:p>
            <a:pPr algn="just"/>
            <a:r>
              <a:rPr lang="el-GR" dirty="0">
                <a:latin typeface="+mj-lt"/>
              </a:rPr>
              <a:t>Λαμβάνοντας υπόψη το περιεχόμενο των παραθεμάτων και τις ιστορικές σας γνώσεις </a:t>
            </a:r>
            <a:r>
              <a:rPr lang="el-GR" b="1" dirty="0">
                <a:latin typeface="+mj-lt"/>
              </a:rPr>
              <a:t>να επισημάνετε και να αναλύσετε τα αίτια και τους σκοπούς της επανάστασης του Θερίσου (1905). </a:t>
            </a:r>
            <a:endParaRPr lang="el-GR" dirty="0">
              <a:latin typeface="+mj-lt"/>
            </a:endParaRPr>
          </a:p>
        </p:txBody>
      </p:sp>
      <p:sp>
        <p:nvSpPr>
          <p:cNvPr id="8" name="7 - Ορθογώνιο"/>
          <p:cNvSpPr/>
          <p:nvPr/>
        </p:nvSpPr>
        <p:spPr>
          <a:xfrm>
            <a:off x="214282" y="1571612"/>
            <a:ext cx="8715436" cy="4801314"/>
          </a:xfrm>
          <a:prstGeom prst="rect">
            <a:avLst/>
          </a:prstGeom>
        </p:spPr>
        <p:txBody>
          <a:bodyPr wrap="square">
            <a:spAutoFit/>
          </a:bodyPr>
          <a:lstStyle/>
          <a:p>
            <a:pPr algn="just"/>
            <a:r>
              <a:rPr lang="el-GR" b="1" dirty="0"/>
              <a:t>ΠΗΓΗ </a:t>
            </a:r>
            <a:r>
              <a:rPr lang="en-US" b="1" dirty="0"/>
              <a:t>1</a:t>
            </a:r>
          </a:p>
          <a:p>
            <a:pPr algn="just"/>
            <a:r>
              <a:rPr lang="en-US" b="1" dirty="0"/>
              <a:t> </a:t>
            </a:r>
            <a:r>
              <a:rPr lang="el-GR" b="1" dirty="0"/>
              <a:t>Η Προκήρυξη της Αντιπολίτευσης (26 Φεβρουαρίου 1905) </a:t>
            </a:r>
          </a:p>
          <a:p>
            <a:pPr algn="just"/>
            <a:r>
              <a:rPr lang="el-GR" b="1" dirty="0"/>
              <a:t>[Το προμήνυμα της επανάστασης του Θερίσου] </a:t>
            </a:r>
          </a:p>
          <a:p>
            <a:pPr algn="just"/>
            <a:r>
              <a:rPr lang="el-GR" dirty="0"/>
              <a:t>«Οι υπογεγραμμένοι, αποτελούντες την </a:t>
            </a:r>
            <a:r>
              <a:rPr lang="el-GR" dirty="0" err="1"/>
              <a:t>ηνωμένην</a:t>
            </a:r>
            <a:r>
              <a:rPr lang="el-GR" dirty="0"/>
              <a:t> εν Κρήτη </a:t>
            </a:r>
            <a:r>
              <a:rPr lang="el-GR" dirty="0" err="1"/>
              <a:t>αντιπολίτευσιν</a:t>
            </a:r>
            <a:r>
              <a:rPr lang="el-GR" dirty="0"/>
              <a:t>, συνελθόντες εν </a:t>
            </a:r>
            <a:r>
              <a:rPr lang="el-GR" dirty="0" err="1"/>
              <a:t>Χανίοις</a:t>
            </a:r>
            <a:r>
              <a:rPr lang="el-GR" dirty="0"/>
              <a:t> τη 26 Φεβρουαρίου 1905, </a:t>
            </a:r>
            <a:r>
              <a:rPr lang="el-GR" dirty="0" err="1"/>
              <a:t>αποσκοπούντες</a:t>
            </a:r>
            <a:r>
              <a:rPr lang="el-GR" dirty="0"/>
              <a:t> εις την </a:t>
            </a:r>
            <a:r>
              <a:rPr lang="el-GR" dirty="0" err="1"/>
              <a:t>εκπλήρωσιν</a:t>
            </a:r>
            <a:r>
              <a:rPr lang="el-GR" dirty="0"/>
              <a:t> του Εθνικού Προγράμματος, </a:t>
            </a:r>
            <a:r>
              <a:rPr lang="el-GR" dirty="0" err="1"/>
              <a:t>αποφασίζομεν</a:t>
            </a:r>
            <a:r>
              <a:rPr lang="el-GR" dirty="0"/>
              <a:t>: α) Πρώτον και </a:t>
            </a:r>
            <a:r>
              <a:rPr lang="el-GR" dirty="0" err="1"/>
              <a:t>κύριον</a:t>
            </a:r>
            <a:r>
              <a:rPr lang="el-GR" dirty="0"/>
              <a:t> μέλημα ημών έστω η </a:t>
            </a:r>
            <a:r>
              <a:rPr lang="el-GR" dirty="0" err="1"/>
              <a:t>επίτευξις</a:t>
            </a:r>
            <a:r>
              <a:rPr lang="el-GR" dirty="0"/>
              <a:t> του από αιώνων επιδιωκομένου σκοπού της ενώσεως της Κρήτης μετά της ελευθέρας Ελλάδος. β) Αδυνάτου αποβαίνοντος του σκοπού τούτου, </a:t>
            </a:r>
            <a:r>
              <a:rPr lang="el-GR" dirty="0" err="1"/>
              <a:t>θέλομεν</a:t>
            </a:r>
            <a:r>
              <a:rPr lang="el-GR" dirty="0"/>
              <a:t> επιδιώξει την </a:t>
            </a:r>
            <a:r>
              <a:rPr lang="el-GR" dirty="0" err="1"/>
              <a:t>πολιτικήν</a:t>
            </a:r>
            <a:r>
              <a:rPr lang="el-GR" dirty="0"/>
              <a:t> προσέγγισιν της πατρίδος μας προς την </a:t>
            </a:r>
            <a:r>
              <a:rPr lang="el-GR" dirty="0" err="1"/>
              <a:t>ελευθέραν</a:t>
            </a:r>
            <a:r>
              <a:rPr lang="el-GR" dirty="0"/>
              <a:t> Ελλάδα, </a:t>
            </a:r>
            <a:r>
              <a:rPr lang="el-GR" dirty="0" err="1"/>
              <a:t>μεταβαλλομένης</a:t>
            </a:r>
            <a:r>
              <a:rPr lang="el-GR" dirty="0"/>
              <a:t> από διεθνούς απόψεως της σημερινής καταστάσεως. γ) Μη </a:t>
            </a:r>
            <a:r>
              <a:rPr lang="el-GR" dirty="0" err="1"/>
              <a:t>εκπληρουμένου</a:t>
            </a:r>
            <a:r>
              <a:rPr lang="el-GR" dirty="0"/>
              <a:t> μηδέ του σκοπού τούτου </a:t>
            </a:r>
            <a:r>
              <a:rPr lang="el-GR" dirty="0" err="1"/>
              <a:t>θέλομεν</a:t>
            </a:r>
            <a:r>
              <a:rPr lang="el-GR" dirty="0"/>
              <a:t> επιδιώξει την </a:t>
            </a:r>
            <a:r>
              <a:rPr lang="el-GR" dirty="0" err="1"/>
              <a:t>αναθεώρησιν</a:t>
            </a:r>
            <a:r>
              <a:rPr lang="el-GR" dirty="0"/>
              <a:t> του ημετέρου συντάγματος κατά το </a:t>
            </a:r>
            <a:r>
              <a:rPr lang="el-GR" dirty="0" err="1"/>
              <a:t>πρότυπον</a:t>
            </a:r>
            <a:r>
              <a:rPr lang="el-GR" dirty="0"/>
              <a:t> του ελληνικού, όπως απαλλαγή ο τόπος του δεσποτισμού. Του προγράμματος τούτου την </a:t>
            </a:r>
            <a:r>
              <a:rPr lang="el-GR" dirty="0" err="1"/>
              <a:t>πραγμάτωσιν</a:t>
            </a:r>
            <a:r>
              <a:rPr lang="el-GR" dirty="0"/>
              <a:t> </a:t>
            </a:r>
            <a:r>
              <a:rPr lang="el-GR" dirty="0" err="1"/>
              <a:t>θέλομεν</a:t>
            </a:r>
            <a:r>
              <a:rPr lang="el-GR" dirty="0"/>
              <a:t> επιδιώξει και </a:t>
            </a:r>
            <a:r>
              <a:rPr lang="el-GR" dirty="0" err="1"/>
              <a:t>δι</a:t>
            </a:r>
            <a:r>
              <a:rPr lang="el-GR" dirty="0"/>
              <a:t>’ ενόπλων λαϊκών συναθροίσεων. Εν ταις </a:t>
            </a:r>
            <a:r>
              <a:rPr lang="el-GR" dirty="0" err="1"/>
              <a:t>ενεργείαις</a:t>
            </a:r>
            <a:r>
              <a:rPr lang="el-GR" dirty="0"/>
              <a:t> ημών δεν </a:t>
            </a:r>
            <a:r>
              <a:rPr lang="el-GR" dirty="0" err="1"/>
              <a:t>θέλομεν</a:t>
            </a:r>
            <a:r>
              <a:rPr lang="el-GR" dirty="0"/>
              <a:t> επιδιώξει </a:t>
            </a:r>
            <a:r>
              <a:rPr lang="el-GR" dirty="0" err="1"/>
              <a:t>προσωπικήν</a:t>
            </a:r>
            <a:r>
              <a:rPr lang="el-GR" dirty="0"/>
              <a:t> </a:t>
            </a:r>
            <a:r>
              <a:rPr lang="el-GR" dirty="0" err="1"/>
              <a:t>μεταβολήν</a:t>
            </a:r>
            <a:r>
              <a:rPr lang="el-GR" dirty="0"/>
              <a:t>, </a:t>
            </a:r>
            <a:r>
              <a:rPr lang="el-GR" dirty="0" err="1"/>
              <a:t>αλλ</a:t>
            </a:r>
            <a:r>
              <a:rPr lang="el-GR" dirty="0"/>
              <a:t>’ επελθούσης τοιαύτης </a:t>
            </a:r>
            <a:r>
              <a:rPr lang="el-GR" dirty="0" err="1"/>
              <a:t>θέλομεν</a:t>
            </a:r>
            <a:r>
              <a:rPr lang="el-GR" dirty="0"/>
              <a:t> αποκρούσει </a:t>
            </a:r>
            <a:r>
              <a:rPr lang="el-GR" dirty="0" err="1"/>
              <a:t>παντί</a:t>
            </a:r>
            <a:r>
              <a:rPr lang="el-GR" dirty="0"/>
              <a:t> </a:t>
            </a:r>
            <a:r>
              <a:rPr lang="el-GR" dirty="0" err="1"/>
              <a:t>σθένει</a:t>
            </a:r>
            <a:r>
              <a:rPr lang="el-GR" dirty="0"/>
              <a:t> και δια των όπλων έτι πάντα μη Έλληνα </a:t>
            </a:r>
            <a:r>
              <a:rPr lang="el-GR" dirty="0" err="1"/>
              <a:t>κυβερνήτην</a:t>
            </a:r>
            <a:r>
              <a:rPr lang="el-GR" dirty="0"/>
              <a:t>». </a:t>
            </a:r>
          </a:p>
          <a:p>
            <a:r>
              <a:rPr lang="el-GR" b="1" dirty="0"/>
              <a:t>Παράθεμα σχολικού βιβλίου, σ. 21</a:t>
            </a:r>
            <a:r>
              <a:rPr lang="en-US" b="1" dirty="0"/>
              <a:t>0</a:t>
            </a:r>
            <a:r>
              <a:rPr lang="el-GR" b="1" dirty="0"/>
              <a:t> </a:t>
            </a:r>
          </a:p>
        </p:txBody>
      </p:sp>
    </p:spTree>
  </p:cSld>
  <p:clrMapOvr>
    <a:masterClrMapping/>
  </p:clrMapOvr>
  <p:transition spd="slow">
    <p:randomBa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214290"/>
            <a:ext cx="3857652" cy="6494085"/>
          </a:xfrm>
          <a:prstGeom prst="rect">
            <a:avLst/>
          </a:prstGeom>
          <a:solidFill>
            <a:schemeClr val="bg1"/>
          </a:solidFill>
        </p:spPr>
        <p:txBody>
          <a:bodyPr wrap="square">
            <a:spAutoFit/>
          </a:bodyPr>
          <a:lstStyle/>
          <a:p>
            <a:pPr algn="just"/>
            <a:r>
              <a:rPr lang="el-GR" sz="1600" b="1" dirty="0"/>
              <a:t>ΠΗΓΗ </a:t>
            </a:r>
            <a:r>
              <a:rPr lang="en-US" sz="1600" b="1" dirty="0"/>
              <a:t>2. </a:t>
            </a:r>
            <a:r>
              <a:rPr lang="el-GR" sz="1600" b="1" dirty="0"/>
              <a:t>Πανηγυρικός λόγος του Ε. Βενιζέλου (25/3/1905):</a:t>
            </a:r>
            <a:r>
              <a:rPr lang="el-GR" sz="1600" dirty="0"/>
              <a:t> </a:t>
            </a:r>
          </a:p>
          <a:p>
            <a:pPr algn="just"/>
            <a:r>
              <a:rPr lang="el-GR" sz="1600" dirty="0"/>
              <a:t>«... Ευθύς εξ αρχής ονόμασαν τον Πρίγκιπα </a:t>
            </a:r>
            <a:r>
              <a:rPr lang="el-GR" sz="1600" dirty="0" err="1"/>
              <a:t>αντιπρόσωπον</a:t>
            </a:r>
            <a:r>
              <a:rPr lang="el-GR" sz="1600" dirty="0"/>
              <a:t> της Εθνικής Ιδέας εν Κρήτη. Κατά του τίτλου τούτου </a:t>
            </a:r>
            <a:r>
              <a:rPr lang="el-GR" sz="1600" dirty="0" err="1"/>
              <a:t>διεμαρτυρήθην</a:t>
            </a:r>
            <a:r>
              <a:rPr lang="el-GR" sz="1600" dirty="0"/>
              <a:t> και διαμαρτύρομαι. Η Κρήτη δεν έχει ανάγκην αντιπροσώπων της Εθνικής Ιδέας. Τίτλοι αυτής είναι οι αγώνες της. Εδέχθημεν τον </a:t>
            </a:r>
            <a:r>
              <a:rPr lang="el-GR" sz="1600" dirty="0" err="1"/>
              <a:t>Ύπατον</a:t>
            </a:r>
            <a:r>
              <a:rPr lang="el-GR" sz="1600" dirty="0"/>
              <a:t> </a:t>
            </a:r>
            <a:r>
              <a:rPr lang="el-GR" sz="1600" dirty="0" err="1"/>
              <a:t>Αρμοστήν</a:t>
            </a:r>
            <a:r>
              <a:rPr lang="el-GR" sz="1600" dirty="0"/>
              <a:t> μόνον ως κομίζοντα τον αρραβώνα της ενώσεως της Κρήτης μετά της Ελλάδος. </a:t>
            </a:r>
            <a:r>
              <a:rPr lang="el-GR" sz="1600" dirty="0" err="1"/>
              <a:t>Αλλ</a:t>
            </a:r>
            <a:r>
              <a:rPr lang="el-GR" sz="1600" dirty="0"/>
              <a:t>' ο </a:t>
            </a:r>
            <a:r>
              <a:rPr lang="el-GR" sz="1600" dirty="0" err="1"/>
              <a:t>αρραβών</a:t>
            </a:r>
            <a:r>
              <a:rPr lang="el-GR" sz="1600" dirty="0"/>
              <a:t> διήρκεσε τόσον πολύ, ώστε το </a:t>
            </a:r>
            <a:r>
              <a:rPr lang="el-GR" sz="1600" dirty="0" err="1"/>
              <a:t>στάδιον</a:t>
            </a:r>
            <a:r>
              <a:rPr lang="el-GR" sz="1600" dirty="0"/>
              <a:t> της μνηστείας </a:t>
            </a:r>
            <a:r>
              <a:rPr lang="el-GR" sz="1600" dirty="0" err="1"/>
              <a:t>κατήντησεν</a:t>
            </a:r>
            <a:r>
              <a:rPr lang="el-GR" sz="1600" dirty="0"/>
              <a:t> απεχθές, καθ' όσον δεν </a:t>
            </a:r>
            <a:r>
              <a:rPr lang="el-GR" sz="1600" dirty="0" err="1"/>
              <a:t>επήλθεν</a:t>
            </a:r>
            <a:r>
              <a:rPr lang="el-GR" sz="1600" dirty="0"/>
              <a:t> η πρόοδος η </a:t>
            </a:r>
            <a:r>
              <a:rPr lang="el-GR" sz="1600" dirty="0" err="1"/>
              <a:t>προσδοκωμένη</a:t>
            </a:r>
            <a:r>
              <a:rPr lang="el-GR" sz="1600" dirty="0"/>
              <a:t> και συμφυής προς την </a:t>
            </a:r>
            <a:r>
              <a:rPr lang="el-GR" sz="1600" dirty="0" err="1"/>
              <a:t>απόκτησιν</a:t>
            </a:r>
            <a:r>
              <a:rPr lang="el-GR" sz="1600" dirty="0"/>
              <a:t> της ελευθερίας. Υπό το απεχθές τούτο καθεστώς </a:t>
            </a:r>
            <a:r>
              <a:rPr lang="el-GR" sz="1400" dirty="0" err="1"/>
              <a:t>παρενεβλήθησαν</a:t>
            </a:r>
            <a:r>
              <a:rPr lang="el-GR" sz="1600" dirty="0"/>
              <a:t> παρεξηγήσεις, </a:t>
            </a:r>
            <a:r>
              <a:rPr lang="el-GR" sz="1600" dirty="0" err="1"/>
              <a:t>αίτινες</a:t>
            </a:r>
            <a:r>
              <a:rPr lang="el-GR" sz="1600" dirty="0"/>
              <a:t> το κατέστησαν </a:t>
            </a:r>
            <a:r>
              <a:rPr lang="el-GR" sz="1600" dirty="0" err="1"/>
              <a:t>απεχθέστερον</a:t>
            </a:r>
            <a:r>
              <a:rPr lang="el-GR" sz="1600" dirty="0"/>
              <a:t>. Καθ' έκαστον </a:t>
            </a:r>
            <a:r>
              <a:rPr lang="el-GR" sz="1600" dirty="0" err="1"/>
              <a:t>ταξίδιον</a:t>
            </a:r>
            <a:r>
              <a:rPr lang="el-GR" sz="1600" dirty="0"/>
              <a:t> του </a:t>
            </a:r>
            <a:r>
              <a:rPr lang="el-GR" sz="1600" dirty="0" err="1"/>
              <a:t>Πρίγκιπος</a:t>
            </a:r>
            <a:r>
              <a:rPr lang="el-GR" sz="1600" dirty="0"/>
              <a:t> </a:t>
            </a:r>
            <a:r>
              <a:rPr lang="el-GR" sz="1600" dirty="0" err="1"/>
              <a:t>επιστεύετο</a:t>
            </a:r>
            <a:r>
              <a:rPr lang="el-GR" sz="1600" dirty="0"/>
              <a:t> ότι θα </a:t>
            </a:r>
            <a:r>
              <a:rPr lang="el-GR" sz="1600" dirty="0" err="1"/>
              <a:t>γίνη</a:t>
            </a:r>
            <a:r>
              <a:rPr lang="el-GR" sz="1600" dirty="0"/>
              <a:t> η </a:t>
            </a:r>
            <a:r>
              <a:rPr lang="el-GR" sz="1600" dirty="0" err="1"/>
              <a:t>ένωσις</a:t>
            </a:r>
            <a:r>
              <a:rPr lang="el-GR" sz="1600" dirty="0"/>
              <a:t>. </a:t>
            </a:r>
            <a:r>
              <a:rPr lang="el-GR" sz="1600" dirty="0" err="1"/>
              <a:t>Παρήλθον</a:t>
            </a:r>
            <a:r>
              <a:rPr lang="el-GR" sz="1600" dirty="0"/>
              <a:t> ήδη </a:t>
            </a:r>
            <a:r>
              <a:rPr lang="el-GR" sz="1600" dirty="0" err="1"/>
              <a:t>έξ</a:t>
            </a:r>
            <a:r>
              <a:rPr lang="el-GR" sz="1600" dirty="0"/>
              <a:t> έτη. Ήτο </a:t>
            </a:r>
            <a:r>
              <a:rPr lang="el-GR" sz="1600" dirty="0" err="1"/>
              <a:t>φυσικόν</a:t>
            </a:r>
            <a:r>
              <a:rPr lang="el-GR" sz="1600" dirty="0"/>
              <a:t> ο Κρητικός Λαός να </a:t>
            </a:r>
            <a:r>
              <a:rPr lang="el-GR" sz="1600" dirty="0" err="1"/>
              <a:t>προσφύγη</a:t>
            </a:r>
            <a:r>
              <a:rPr lang="el-GR" sz="1600" dirty="0"/>
              <a:t> άπαξ έτι εις τα όπλα, όπως </a:t>
            </a:r>
            <a:r>
              <a:rPr lang="el-GR" sz="1600" dirty="0" err="1"/>
              <a:t>καταστήση</a:t>
            </a:r>
            <a:r>
              <a:rPr lang="el-GR" sz="1600" dirty="0"/>
              <a:t> </a:t>
            </a:r>
            <a:r>
              <a:rPr lang="el-GR" sz="1600" dirty="0" err="1"/>
              <a:t>εναργεστέραν</a:t>
            </a:r>
            <a:r>
              <a:rPr lang="el-GR" sz="1600" dirty="0"/>
              <a:t> την ανάγκην της εθνικής του αποκαταστάσεως. </a:t>
            </a:r>
          </a:p>
        </p:txBody>
      </p:sp>
      <p:sp>
        <p:nvSpPr>
          <p:cNvPr id="8" name="7 - Ορθογώνιο"/>
          <p:cNvSpPr/>
          <p:nvPr/>
        </p:nvSpPr>
        <p:spPr>
          <a:xfrm>
            <a:off x="4143372" y="4572008"/>
            <a:ext cx="5000628" cy="2062103"/>
          </a:xfrm>
          <a:prstGeom prst="rect">
            <a:avLst/>
          </a:prstGeom>
          <a:solidFill>
            <a:schemeClr val="bg1"/>
          </a:solidFill>
        </p:spPr>
        <p:txBody>
          <a:bodyPr wrap="square">
            <a:spAutoFit/>
          </a:bodyPr>
          <a:lstStyle/>
          <a:p>
            <a:pPr algn="just"/>
            <a:r>
              <a:rPr lang="el-GR" sz="1600" dirty="0"/>
              <a:t>Υπάρχουν οι </a:t>
            </a:r>
            <a:r>
              <a:rPr lang="el-GR" sz="1600" dirty="0" err="1"/>
              <a:t>φρονούντες</a:t>
            </a:r>
            <a:r>
              <a:rPr lang="el-GR" sz="1600" dirty="0"/>
              <a:t> ότι το κίνημα τούτο είναι </a:t>
            </a:r>
            <a:r>
              <a:rPr lang="el-GR" sz="1600" dirty="0" err="1"/>
              <a:t>άκαιρον</a:t>
            </a:r>
            <a:r>
              <a:rPr lang="el-GR" sz="1600" dirty="0"/>
              <a:t>. Δεν έχει, άραγε, </a:t>
            </a:r>
            <a:r>
              <a:rPr lang="el-GR" sz="1600" dirty="0" err="1"/>
              <a:t>αναγνωρισθή</a:t>
            </a:r>
            <a:r>
              <a:rPr lang="el-GR" sz="1600" dirty="0"/>
              <a:t> ότι η μόνη λύσις του Κρητικού Ζητήματος είναι η </a:t>
            </a:r>
            <a:r>
              <a:rPr lang="el-GR" sz="1600" dirty="0" err="1"/>
              <a:t>ένωσις</a:t>
            </a:r>
            <a:r>
              <a:rPr lang="el-GR" sz="1600" dirty="0"/>
              <a:t> της Κρήτης μετά του Βασιλείου της Ελλάδος; Την </a:t>
            </a:r>
            <a:r>
              <a:rPr lang="el-GR" sz="1600" dirty="0" err="1"/>
              <a:t>ένωσιν</a:t>
            </a:r>
            <a:r>
              <a:rPr lang="el-GR" sz="1600" dirty="0"/>
              <a:t>, λέγουν, θα την </a:t>
            </a:r>
            <a:r>
              <a:rPr lang="el-GR" sz="1600" dirty="0" err="1"/>
              <a:t>κάμη</a:t>
            </a:r>
            <a:r>
              <a:rPr lang="el-GR" sz="1600" dirty="0"/>
              <a:t> μόνον όταν </a:t>
            </a:r>
            <a:r>
              <a:rPr lang="el-GR" sz="1600" dirty="0" err="1"/>
              <a:t>θελήση</a:t>
            </a:r>
            <a:r>
              <a:rPr lang="el-GR" sz="1600" dirty="0"/>
              <a:t> ο υιός του βασιλέως της Ελλάδος! Διαμαρτύρομαι και κατά της αντιλήψεως αυτής. Δεν δυνάμεθα να </a:t>
            </a:r>
            <a:r>
              <a:rPr lang="el-GR" sz="1600" dirty="0" err="1"/>
              <a:t>αναθέσωμεν</a:t>
            </a:r>
            <a:r>
              <a:rPr lang="el-GR" sz="1600" dirty="0"/>
              <a:t> το </a:t>
            </a:r>
            <a:r>
              <a:rPr lang="el-GR" sz="1600" dirty="0" err="1"/>
              <a:t>εθνικόν</a:t>
            </a:r>
            <a:r>
              <a:rPr lang="el-GR" sz="1600" dirty="0"/>
              <a:t> μας μέλλον εις μίαν </a:t>
            </a:r>
            <a:r>
              <a:rPr lang="el-GR" sz="1600" dirty="0" err="1"/>
              <a:t>οικογένειαν</a:t>
            </a:r>
            <a:r>
              <a:rPr lang="el-GR" sz="1600" dirty="0"/>
              <a:t>...». </a:t>
            </a:r>
          </a:p>
        </p:txBody>
      </p:sp>
      <p:pic>
        <p:nvPicPr>
          <p:cNvPr id="9" name="Picture 3"/>
          <p:cNvPicPr>
            <a:picLocks noChangeAspect="1" noChangeArrowheads="1"/>
          </p:cNvPicPr>
          <p:nvPr/>
        </p:nvPicPr>
        <p:blipFill>
          <a:blip r:embed="rId2" cstate="print"/>
          <a:srcRect/>
          <a:stretch>
            <a:fillRect/>
          </a:stretch>
        </p:blipFill>
        <p:spPr bwMode="auto">
          <a:xfrm>
            <a:off x="4214810" y="214290"/>
            <a:ext cx="4670567" cy="3857652"/>
          </a:xfrm>
          <a:prstGeom prst="rect">
            <a:avLst/>
          </a:prstGeom>
          <a:noFill/>
          <a:ln w="9525">
            <a:noFill/>
            <a:miter lim="800000"/>
            <a:headEnd/>
            <a:tailEnd/>
          </a:ln>
          <a:effectLst/>
        </p:spPr>
      </p:pic>
      <p:sp>
        <p:nvSpPr>
          <p:cNvPr id="10" name="9 - Ορθογώνιο"/>
          <p:cNvSpPr/>
          <p:nvPr/>
        </p:nvSpPr>
        <p:spPr>
          <a:xfrm>
            <a:off x="4214810" y="4143380"/>
            <a:ext cx="3034677" cy="369332"/>
          </a:xfrm>
          <a:prstGeom prst="rect">
            <a:avLst/>
          </a:prstGeom>
        </p:spPr>
        <p:txBody>
          <a:bodyPr wrap="none">
            <a:spAutoFit/>
          </a:bodyPr>
          <a:lstStyle/>
          <a:p>
            <a:r>
              <a:rPr lang="el-GR" dirty="0">
                <a:sym typeface="Wingdings 3"/>
              </a:rPr>
              <a:t> </a:t>
            </a:r>
            <a:r>
              <a:rPr lang="el-GR" i="1" dirty="0"/>
              <a:t>Ο Ελ. Βενιζέλος στο Θέρισο </a:t>
            </a:r>
            <a:endParaRPr lang="el-GR" dirty="0"/>
          </a:p>
        </p:txBody>
      </p:sp>
    </p:spTree>
  </p:cSld>
  <p:clrMapOvr>
    <a:masterClrMapping/>
  </p:clrMapOvr>
  <p:transition spd="slow">
    <p:randomBa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1"/>
            <a:ext cx="8715436" cy="6801862"/>
          </a:xfrm>
          <a:prstGeom prst="rect">
            <a:avLst/>
          </a:prstGeom>
        </p:spPr>
        <p:txBody>
          <a:bodyPr wrap="square">
            <a:spAutoFit/>
          </a:bodyPr>
          <a:lstStyle/>
          <a:p>
            <a:pPr algn="just"/>
            <a:r>
              <a:rPr lang="el-GR" sz="1600" b="1" dirty="0"/>
              <a:t>ΠΗΓΗ 3 </a:t>
            </a:r>
          </a:p>
          <a:p>
            <a:pPr algn="just"/>
            <a:r>
              <a:rPr lang="el-GR" sz="1600" b="1" dirty="0"/>
              <a:t>Σύμπτωση των προγραμματικών αρχών του Βενιζέλου με τις βαθύτερες αναζητήσεις μεγάλης μερίδας της κοινής γνώμης </a:t>
            </a:r>
          </a:p>
          <a:p>
            <a:pPr algn="just"/>
            <a:r>
              <a:rPr lang="el-GR" sz="1600" dirty="0"/>
              <a:t>Η σύμπτωση των προγραμματικών αρχών του Βενιζέλου με τις βαθύτερες αναζητήσεις μεγάλης μερίδας της κοινής γνώμης δεν εξέφρασε τις κοινές μόνο παροδικές αντιδράσεις απέναντι στην </a:t>
            </a:r>
            <a:r>
              <a:rPr lang="el-GR" sz="1600" dirty="0" err="1"/>
              <a:t>αρμοστειακή</a:t>
            </a:r>
            <a:r>
              <a:rPr lang="el-GR" sz="1600" dirty="0"/>
              <a:t> διοίκηση. Ο Κρητικός ηγέτης, ουσιαστικός εισηγητής των νεώτερων μορφών του φιλελευθερισμού στο πεδίο της ελληνικής πολιτικής και οικονομικής πρακτικής, έτεινε έκτοτε να ανταποκριθεί στις νέες αναζητήσεις της φιλελεύθερης κοινής γνώμης… Η διαφοροποίηση της κοινής γνώμης ήταν πραγματικά άμεσα συνυφασμένη με την εξέλιξη των πολιτικών γεγονότων, στο μέτρο που αυτά αντικατόπτριζαν αντιθέσεις ή βαθύτερους ανταγωνισμούς, απότοκους των δυναμικών διαμορφώσεων στους κόλπους της κρητικής κοινωνίας. Τα πολιτικά γεγονότα της τελευταίας δεκαετίας του 19ου αι. και, τέλος, η ανακήρυξη του αυτόνομου καθεστώτος είχαν συντελέσει στην, περιορισμένη έστω, αλλά σταθερή διακίνηση των κατοίκων της υπαίθρου προς τα αστικά κέντρα. Η σημασία του φαινομένου αποβαίνει ακόμη μεγαλύτερη, αν συσχετισθεί με την υποχώρηση του μουσουλμανικού και τη χειραφέτηση του χριστιανικού στοιχείου. Παράλληλα προς τη δημογραφική διαφοροποίηση, η δημιουργία νέων προϋποθέσεων στο επίπεδο τόσο της κρατικής οργανώσεως όσο και της οικονομικής δραστηριότητας συνέβαλε αποφασιστικά στην αριθμητική διεύρυνση και την κοινωνική ανάδειξη των μεσοαστικών ιδίως και των μικροαστικών στρωμάτων. Η συνακόλουθη παρουσία τους στο πεδίο της πολιτικής ζωής ήταν φυσικό να συναφθεί με την παράλληλη προοδευτική κατίσχυση των αντιπροσωπευτικών τους αναζητήσεων. … Φορείς νέων δυναμικών αντιλήψεων στα πλαίσια της δημόσιας ζωής, οι εκπρόσωποι της ανερχόμενης τάξεως, ήταν εύλογο να διεκδικούν το δικαίωμα της ενεργότερης συμμετοχής στα κοινά και να κατατείνουν στην αξιοποίηση των παραγωγικών δυνάμεων του τόπου, ενώ η συγκεντρωτική διακυβέρνηση της αρμοστείας στο επίπεδο της διοικήσεως και η στατική αντίληψη στον τομέα της οικονομίας ήταν φυσικό να προκαλέσουν τη ζωηρή αντίδρασή τους. </a:t>
            </a:r>
          </a:p>
          <a:p>
            <a:pPr algn="just"/>
            <a:r>
              <a:rPr lang="el-GR" sz="1600" dirty="0"/>
              <a:t>Κ. </a:t>
            </a:r>
            <a:r>
              <a:rPr lang="el-GR" sz="1600" dirty="0" err="1"/>
              <a:t>Σβολόπουλος</a:t>
            </a:r>
            <a:r>
              <a:rPr lang="el-GR" sz="1600" dirty="0"/>
              <a:t>, «Η διάσταση ανάμεσα στον πρίγκιπα Γεώργιο και τον Ελευθέριο Βενιζέλο», Ι.Ε.Ε., τόμος ΙΔ΄, σ. 207 </a:t>
            </a:r>
          </a:p>
        </p:txBody>
      </p:sp>
    </p:spTree>
  </p:cSld>
  <p:clrMapOvr>
    <a:masterClrMapping/>
  </p:clrMapOvr>
  <p:transition spd="slow">
    <p:randomBa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57158" y="428604"/>
            <a:ext cx="6018860" cy="4214842"/>
          </a:xfrm>
          <a:prstGeom prst="rect">
            <a:avLst/>
          </a:prstGeom>
          <a:noFill/>
          <a:ln w="9525">
            <a:noFill/>
            <a:miter lim="800000"/>
            <a:headEnd/>
            <a:tailEnd/>
          </a:ln>
          <a:effectLst/>
        </p:spPr>
      </p:pic>
      <p:sp>
        <p:nvSpPr>
          <p:cNvPr id="3" name="2 - Ορθογώνιο"/>
          <p:cNvSpPr/>
          <p:nvPr/>
        </p:nvSpPr>
        <p:spPr>
          <a:xfrm>
            <a:off x="6500826" y="428604"/>
            <a:ext cx="1785934" cy="5909310"/>
          </a:xfrm>
          <a:prstGeom prst="rect">
            <a:avLst/>
          </a:prstGeom>
        </p:spPr>
        <p:txBody>
          <a:bodyPr wrap="square">
            <a:spAutoFit/>
          </a:bodyPr>
          <a:lstStyle/>
          <a:p>
            <a:r>
              <a:rPr lang="el-GR" dirty="0">
                <a:sym typeface="Wingdings 3"/>
              </a:rPr>
              <a:t></a:t>
            </a:r>
            <a:r>
              <a:rPr lang="el-GR" i="1" dirty="0">
                <a:sym typeface="Wingdings 3"/>
              </a:rPr>
              <a:t> </a:t>
            </a:r>
            <a:r>
              <a:rPr lang="el-GR" i="1" dirty="0"/>
              <a:t>Οι χριστιανοί</a:t>
            </a:r>
          </a:p>
          <a:p>
            <a:r>
              <a:rPr lang="el-GR" i="1" dirty="0"/>
              <a:t>των πόλεων</a:t>
            </a:r>
          </a:p>
          <a:p>
            <a:r>
              <a:rPr lang="el-GR" i="1" dirty="0"/>
              <a:t>στήριξαν και</a:t>
            </a:r>
          </a:p>
          <a:p>
            <a:r>
              <a:rPr lang="el-GR" i="1" dirty="0"/>
              <a:t>επιχορήγησαν</a:t>
            </a:r>
          </a:p>
          <a:p>
            <a:r>
              <a:rPr lang="el-GR" i="1" dirty="0"/>
              <a:t>το </a:t>
            </a:r>
            <a:r>
              <a:rPr lang="el-GR" i="1" dirty="0" err="1"/>
              <a:t>θερισιανό</a:t>
            </a:r>
            <a:endParaRPr lang="el-GR" i="1" dirty="0"/>
          </a:p>
          <a:p>
            <a:r>
              <a:rPr lang="el-GR" i="1" dirty="0"/>
              <a:t>κίνημα καθώς</a:t>
            </a:r>
          </a:p>
          <a:p>
            <a:r>
              <a:rPr lang="el-GR" i="1" dirty="0"/>
              <a:t>ασφυκτιούσαν</a:t>
            </a:r>
          </a:p>
          <a:p>
            <a:r>
              <a:rPr lang="el-GR" i="1" dirty="0"/>
              <a:t>μέσα στην</a:t>
            </a:r>
          </a:p>
          <a:p>
            <a:r>
              <a:rPr lang="el-GR" i="1" dirty="0"/>
              <a:t>καταθλιπτική</a:t>
            </a:r>
          </a:p>
          <a:p>
            <a:r>
              <a:rPr lang="el-GR" i="1" dirty="0"/>
              <a:t>οικονομική</a:t>
            </a:r>
          </a:p>
          <a:p>
            <a:r>
              <a:rPr lang="el-GR" i="1" dirty="0"/>
              <a:t>πραγματικότητα</a:t>
            </a:r>
          </a:p>
          <a:p>
            <a:r>
              <a:rPr lang="el-GR" i="1" dirty="0"/>
              <a:t>του νησιού.</a:t>
            </a:r>
          </a:p>
          <a:p>
            <a:r>
              <a:rPr lang="el-GR" i="1" dirty="0"/>
              <a:t>Χανιώτες αστοί</a:t>
            </a:r>
          </a:p>
          <a:p>
            <a:r>
              <a:rPr lang="el-GR" i="1" dirty="0"/>
              <a:t>σε κοινωνική</a:t>
            </a:r>
          </a:p>
          <a:p>
            <a:r>
              <a:rPr lang="el-GR" i="1" dirty="0"/>
              <a:t>εκδήλωση.</a:t>
            </a:r>
          </a:p>
          <a:p>
            <a:r>
              <a:rPr lang="el-GR" i="1" dirty="0"/>
              <a:t>Ανάμεσά τους</a:t>
            </a:r>
          </a:p>
          <a:p>
            <a:r>
              <a:rPr lang="el-GR" i="1" dirty="0"/>
              <a:t>ο Ελευθέριος</a:t>
            </a:r>
          </a:p>
          <a:p>
            <a:r>
              <a:rPr lang="el-GR" i="1" dirty="0"/>
              <a:t>Βενιζέλος</a:t>
            </a:r>
          </a:p>
          <a:p>
            <a:r>
              <a:rPr lang="el-GR" i="1" dirty="0"/>
              <a:t>(πάνω,</a:t>
            </a:r>
          </a:p>
          <a:p>
            <a:r>
              <a:rPr lang="el-GR" i="1" dirty="0"/>
              <a:t>τέταρτος από</a:t>
            </a:r>
          </a:p>
          <a:p>
            <a:r>
              <a:rPr lang="el-GR" i="1" dirty="0"/>
              <a:t>αριστερά).</a:t>
            </a:r>
            <a:endParaRPr lang="el-GR" dirty="0"/>
          </a:p>
        </p:txBody>
      </p:sp>
      <p:sp>
        <p:nvSpPr>
          <p:cNvPr id="4" name="3 - Ορθογώνιο"/>
          <p:cNvSpPr/>
          <p:nvPr/>
        </p:nvSpPr>
        <p:spPr>
          <a:xfrm>
            <a:off x="357158" y="4714884"/>
            <a:ext cx="5929354" cy="646331"/>
          </a:xfrm>
          <a:prstGeom prst="rect">
            <a:avLst/>
          </a:prstGeom>
        </p:spPr>
        <p:txBody>
          <a:bodyPr wrap="square">
            <a:spAutoFit/>
          </a:bodyPr>
          <a:lstStyle/>
          <a:p>
            <a:pPr algn="just"/>
            <a:r>
              <a:rPr lang="el-GR" dirty="0">
                <a:sym typeface="Wingdings 3"/>
              </a:rPr>
              <a:t> </a:t>
            </a:r>
            <a:r>
              <a:rPr lang="el-GR" dirty="0"/>
              <a:t>Πηγή: Ελλήνων Ιστορικά, 100 ΧΡΟΝΙΑ από την Ένωση της Κρήτης τ.18, σ.95</a:t>
            </a:r>
            <a:endParaRPr lang="el-GR" i="1" dirty="0"/>
          </a:p>
        </p:txBody>
      </p:sp>
    </p:spTree>
  </p:cSld>
  <p:clrMapOvr>
    <a:masterClrMapping/>
  </p:clrMapOvr>
  <p:transition spd="slow">
    <p:randomBa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214290"/>
            <a:ext cx="8715436" cy="2092881"/>
          </a:xfrm>
          <a:prstGeom prst="rect">
            <a:avLst/>
          </a:prstGeom>
        </p:spPr>
        <p:txBody>
          <a:bodyPr wrap="square">
            <a:spAutoFit/>
          </a:bodyPr>
          <a:lstStyle/>
          <a:p>
            <a:r>
              <a:rPr lang="el-GR" b="1" dirty="0"/>
              <a:t>ΠΗΓΗ 4 </a:t>
            </a:r>
          </a:p>
          <a:p>
            <a:pPr algn="just"/>
            <a:r>
              <a:rPr lang="el-GR" sz="1600" b="1" dirty="0"/>
              <a:t>Ο Μ. </a:t>
            </a:r>
            <a:r>
              <a:rPr lang="el-GR" sz="1600" b="1" dirty="0" err="1"/>
              <a:t>Φούμης</a:t>
            </a:r>
            <a:r>
              <a:rPr lang="el-GR" sz="1600" b="1" dirty="0"/>
              <a:t> (γιος του οπλαρχηγού Κων/νου </a:t>
            </a:r>
            <a:r>
              <a:rPr lang="el-GR" sz="1600" b="1" dirty="0" err="1"/>
              <a:t>Φούμη</a:t>
            </a:r>
            <a:r>
              <a:rPr lang="el-GR" sz="1600" b="1" dirty="0"/>
              <a:t>, συνεργάτη και φίλου του Βενιζέλου) χαρακτήρισε το Θέρισο (1905) «σκηνοθετημένο κίνημα»: </a:t>
            </a:r>
          </a:p>
          <a:p>
            <a:pPr algn="just"/>
            <a:r>
              <a:rPr lang="el-GR" sz="1600" dirty="0"/>
              <a:t>«Ήταν ένα είδος σκηνοθετημένου κινήματος, ένας ευφυής πολιτικός ελιγμός, ο οποίος επέτρεψε στον Βενιζέλο να ανακτήσει τα ενωτικά του διαπιστευτήρια, που τα είχε χάσει στο διάστημα μεταξύ του 1901 και του 1905. Ήταν ταυτόχρονα διακήρυξη της ενωτικής του τοποθέτησης και αντιδυναστική πράξη, παρά τις διαβεβαιώσεις του περί του αντιθέτου…» </a:t>
            </a:r>
          </a:p>
          <a:p>
            <a:pPr algn="just"/>
            <a:r>
              <a:rPr lang="el-GR" sz="1600" dirty="0"/>
              <a:t>Λ. </a:t>
            </a:r>
            <a:r>
              <a:rPr lang="el-GR" sz="1600" dirty="0" err="1"/>
              <a:t>Μακράκη</a:t>
            </a:r>
            <a:r>
              <a:rPr lang="el-GR" sz="1600" dirty="0"/>
              <a:t>, Ελευθέριος Βενιζέλος, </a:t>
            </a:r>
            <a:r>
              <a:rPr lang="el-GR" sz="1600" dirty="0" err="1"/>
              <a:t>ό.π</a:t>
            </a:r>
            <a:r>
              <a:rPr lang="el-GR" sz="1600" dirty="0"/>
              <a:t>., </a:t>
            </a:r>
            <a:r>
              <a:rPr lang="el-GR" sz="1600" dirty="0" err="1"/>
              <a:t>σσ</a:t>
            </a:r>
            <a:r>
              <a:rPr lang="el-GR" sz="1600" dirty="0"/>
              <a:t>. 408 και 424 </a:t>
            </a:r>
          </a:p>
        </p:txBody>
      </p:sp>
      <p:pic>
        <p:nvPicPr>
          <p:cNvPr id="1026" name="Picture 2"/>
          <p:cNvPicPr>
            <a:picLocks noChangeAspect="1" noChangeArrowheads="1"/>
          </p:cNvPicPr>
          <p:nvPr/>
        </p:nvPicPr>
        <p:blipFill>
          <a:blip r:embed="rId2" cstate="print"/>
          <a:srcRect/>
          <a:stretch>
            <a:fillRect/>
          </a:stretch>
        </p:blipFill>
        <p:spPr bwMode="auto">
          <a:xfrm>
            <a:off x="357158" y="2643182"/>
            <a:ext cx="6045823" cy="3571900"/>
          </a:xfrm>
          <a:prstGeom prst="rect">
            <a:avLst/>
          </a:prstGeom>
          <a:noFill/>
          <a:ln w="9525">
            <a:noFill/>
            <a:miter lim="800000"/>
            <a:headEnd/>
            <a:tailEnd/>
          </a:ln>
          <a:effectLst/>
        </p:spPr>
      </p:pic>
      <p:sp>
        <p:nvSpPr>
          <p:cNvPr id="4" name="3 - Ορθογώνιο"/>
          <p:cNvSpPr/>
          <p:nvPr/>
        </p:nvSpPr>
        <p:spPr>
          <a:xfrm>
            <a:off x="6429388" y="2643182"/>
            <a:ext cx="2214578" cy="3539430"/>
          </a:xfrm>
          <a:prstGeom prst="rect">
            <a:avLst/>
          </a:prstGeom>
        </p:spPr>
        <p:txBody>
          <a:bodyPr wrap="square">
            <a:spAutoFit/>
          </a:bodyPr>
          <a:lstStyle/>
          <a:p>
            <a:r>
              <a:rPr lang="el-GR" sz="1600" i="1" dirty="0"/>
              <a:t>Ο Κωνσταντίνος </a:t>
            </a:r>
            <a:r>
              <a:rPr lang="el-GR" sz="1600" i="1" dirty="0" err="1"/>
              <a:t>Φούμης</a:t>
            </a:r>
            <a:r>
              <a:rPr lang="el-GR" sz="1600" i="1" dirty="0"/>
              <a:t> (3ος πάνω) μετά το Ακρωτήρι ακολούθησε τον Ελευθέριο Βενιζέλο (2ος) και στο</a:t>
            </a:r>
          </a:p>
          <a:p>
            <a:r>
              <a:rPr lang="el-GR" sz="1600" i="1" dirty="0"/>
              <a:t>Θέρισο. Διακρίνονται ακόμη οι </a:t>
            </a:r>
            <a:r>
              <a:rPr lang="el-GR" sz="1600" i="1" dirty="0" err="1"/>
              <a:t>Πιστολάκης</a:t>
            </a:r>
            <a:r>
              <a:rPr lang="el-GR" sz="1600" i="1" dirty="0"/>
              <a:t> (1ος) και οι Παπαδάκης, </a:t>
            </a:r>
            <a:r>
              <a:rPr lang="el-GR" sz="1600" i="1" dirty="0" err="1"/>
              <a:t>Σήφακας</a:t>
            </a:r>
            <a:r>
              <a:rPr lang="el-GR" sz="1600" i="1" dirty="0"/>
              <a:t>, </a:t>
            </a:r>
            <a:r>
              <a:rPr lang="el-GR" sz="1600" i="1" dirty="0" err="1"/>
              <a:t>Μυλωνογιάννης</a:t>
            </a:r>
            <a:r>
              <a:rPr lang="el-GR" sz="1600" i="1" dirty="0"/>
              <a:t> (κάτω).</a:t>
            </a:r>
            <a:endParaRPr lang="en-US" sz="1600" i="1" dirty="0"/>
          </a:p>
          <a:p>
            <a:r>
              <a:rPr lang="el-GR" sz="1600" dirty="0"/>
              <a:t>Ελλήνων Ιστορικά, 100 ΧΡΟΝΙΑ από την </a:t>
            </a:r>
            <a:r>
              <a:rPr lang="el-GR" sz="1600" dirty="0" err="1"/>
              <a:t>Eνωση</a:t>
            </a:r>
            <a:r>
              <a:rPr lang="el-GR" sz="1600" dirty="0"/>
              <a:t> της Κρήτης τ.18, σ.56</a:t>
            </a:r>
          </a:p>
        </p:txBody>
      </p:sp>
    </p:spTree>
  </p:cSld>
  <p:clrMapOvr>
    <a:masterClrMapping/>
  </p:clrMapOvr>
  <p:transition spd="slow">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928662" y="2786058"/>
            <a:ext cx="3186493" cy="3643338"/>
          </a:xfrm>
          <a:prstGeom prst="rect">
            <a:avLst/>
          </a:prstGeom>
          <a:noFill/>
          <a:ln w="9525">
            <a:noFill/>
            <a:miter lim="800000"/>
            <a:headEnd/>
            <a:tailEnd/>
          </a:ln>
          <a:effectLst/>
        </p:spPr>
      </p:pic>
      <p:sp>
        <p:nvSpPr>
          <p:cNvPr id="4" name="3 - Ορθογώνιο"/>
          <p:cNvSpPr/>
          <p:nvPr/>
        </p:nvSpPr>
        <p:spPr>
          <a:xfrm>
            <a:off x="4214810" y="4857760"/>
            <a:ext cx="4572000" cy="1815882"/>
          </a:xfrm>
          <a:prstGeom prst="rect">
            <a:avLst/>
          </a:prstGeom>
        </p:spPr>
        <p:txBody>
          <a:bodyPr>
            <a:spAutoFit/>
          </a:bodyPr>
          <a:lstStyle/>
          <a:p>
            <a:pPr>
              <a:buFont typeface="Wingdings 3"/>
              <a:buChar char="t"/>
            </a:pPr>
            <a:r>
              <a:rPr lang="el-GR" sz="1600" dirty="0"/>
              <a:t>Με μια σειρά πέντε άρθρων με τον εντυπωσιακό τίτλο «Γενηθήτω φως», ο «αυθάδης σύμβουλος του αρμοστού» εξηγούσε τους λόγους της ρήξης με τον πρίγκιπα. Ιδιόχειρο του Βενιζέλου.</a:t>
            </a:r>
          </a:p>
          <a:p>
            <a:r>
              <a:rPr lang="el-GR" sz="1600" dirty="0"/>
              <a:t>Ελλήνων Ιστορικά, 100 ΧΡΟΝΙΑ από την Ένωση της Κρήτης τ.18, σ.93</a:t>
            </a:r>
          </a:p>
        </p:txBody>
      </p:sp>
      <p:sp>
        <p:nvSpPr>
          <p:cNvPr id="5" name="4 - Ορθογώνιο"/>
          <p:cNvSpPr/>
          <p:nvPr/>
        </p:nvSpPr>
        <p:spPr>
          <a:xfrm>
            <a:off x="214282" y="357166"/>
            <a:ext cx="5072098" cy="1569660"/>
          </a:xfrm>
          <a:prstGeom prst="rect">
            <a:avLst/>
          </a:prstGeom>
        </p:spPr>
        <p:txBody>
          <a:bodyPr wrap="square">
            <a:spAutoFit/>
          </a:bodyPr>
          <a:lstStyle/>
          <a:p>
            <a:pPr algn="r">
              <a:buFont typeface="Wingdings 3"/>
              <a:buChar char="u"/>
            </a:pPr>
            <a:r>
              <a:rPr lang="el-GR" sz="1600" dirty="0"/>
              <a:t>Το πρώτο φύλλο της εφημερίδας «Κήρυξ» (7 Δεκεμβρίου 1901) την οποία εξέδωσε ο Ελευθέριος Βενιζέλος ύστερα από την αποπομπή του από το υπουργικό αξίωμα.</a:t>
            </a:r>
          </a:p>
          <a:p>
            <a:pPr algn="r"/>
            <a:r>
              <a:rPr lang="el-GR" sz="1600" dirty="0"/>
              <a:t>Ελλήνων Ιστορικά, 100 ΧΡΟΝΙΑ από την Ένωση της Κρήτης τ.18, σ.93</a:t>
            </a:r>
          </a:p>
        </p:txBody>
      </p:sp>
      <p:pic>
        <p:nvPicPr>
          <p:cNvPr id="2052" name="Picture 4"/>
          <p:cNvPicPr>
            <a:picLocks noChangeAspect="1" noChangeArrowheads="1"/>
          </p:cNvPicPr>
          <p:nvPr/>
        </p:nvPicPr>
        <p:blipFill>
          <a:blip r:embed="rId3" cstate="print"/>
          <a:srcRect/>
          <a:stretch>
            <a:fillRect/>
          </a:stretch>
        </p:blipFill>
        <p:spPr bwMode="auto">
          <a:xfrm>
            <a:off x="5357817" y="214290"/>
            <a:ext cx="3206681" cy="4214842"/>
          </a:xfrm>
          <a:prstGeom prst="rect">
            <a:avLst/>
          </a:prstGeom>
          <a:noFill/>
          <a:ln w="9525">
            <a:noFill/>
            <a:miter lim="800000"/>
            <a:headEnd/>
            <a:tailEnd/>
          </a:ln>
          <a:effectLst/>
        </p:spPr>
      </p:pic>
    </p:spTree>
  </p:cSld>
  <p:clrMapOvr>
    <a:masterClrMapping/>
  </p:clrMapOvr>
  <p:transition spd="slow">
    <p:randomBa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85720" y="214290"/>
            <a:ext cx="1370012" cy="493713"/>
            <a:chOff x="109489607" y="109934679"/>
            <a:chExt cx="1369762" cy="494563"/>
          </a:xfrm>
        </p:grpSpPr>
        <p:sp>
          <p:nvSpPr>
            <p:cNvPr id="3" name="Rectangle 8" hidden="1"/>
            <p:cNvSpPr>
              <a:spLocks noChangeArrowheads="1" noChangeShapeType="1"/>
            </p:cNvSpPr>
            <p:nvPr/>
          </p:nvSpPr>
          <p:spPr bwMode="auto">
            <a:xfrm>
              <a:off x="109489607" y="109934679"/>
              <a:ext cx="1369762" cy="494563"/>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4" name="Rectangle 9"/>
            <p:cNvSpPr>
              <a:spLocks noChangeArrowheads="1" noChangeShapeType="1"/>
            </p:cNvSpPr>
            <p:nvPr/>
          </p:nvSpPr>
          <p:spPr bwMode="auto">
            <a:xfrm>
              <a:off x="109489607" y="109934679"/>
              <a:ext cx="1369762" cy="494563"/>
            </a:xfrm>
            <a:prstGeom prst="rect">
              <a:avLst/>
            </a:prstGeom>
            <a:solidFill>
              <a:srgbClr val="0000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5" name="AutoShape 10"/>
            <p:cNvSpPr>
              <a:spLocks noChangeArrowheads="1" noChangeShapeType="1"/>
            </p:cNvSpPr>
            <p:nvPr/>
          </p:nvSpPr>
          <p:spPr bwMode="auto">
            <a:xfrm>
              <a:off x="109560500" y="109934679"/>
              <a:ext cx="1227975" cy="494563"/>
            </a:xfrm>
            <a:custGeom>
              <a:avLst/>
              <a:gdLst>
                <a:gd name="G0" fmla="+- 1379 0 0"/>
                <a:gd name="G1" fmla="+- 21600 0 1379"/>
                <a:gd name="G2" fmla="+- 2823 0 0"/>
                <a:gd name="G3" fmla="+- 21600 0 2823"/>
                <a:gd name="G4" fmla="*/ 1379 1 2"/>
                <a:gd name="G5" fmla="*/ G1 1 2"/>
                <a:gd name="G6" fmla="*/ 2823 1 2"/>
                <a:gd name="G7" fmla="*/ G3 1 2"/>
                <a:gd name="T0" fmla="*/ 10800 w 21600"/>
                <a:gd name="T1" fmla="*/ 0 h 21600"/>
                <a:gd name="T2" fmla="*/ 0 w 21600"/>
                <a:gd name="T3" fmla="*/ 10800 h 21600"/>
                <a:gd name="T4" fmla="*/ 10800 w 21600"/>
                <a:gd name="T5" fmla="*/ 21600 h 21600"/>
                <a:gd name="T6" fmla="*/ 21600 w 21600"/>
                <a:gd name="T7" fmla="*/ 10800 h 21600"/>
                <a:gd name="T8" fmla="*/ G0 w 21600"/>
                <a:gd name="T9" fmla="*/ G2 h 21600"/>
                <a:gd name="T10" fmla="*/ G1 w 21600"/>
                <a:gd name="T11" fmla="*/ G3 h 21600"/>
              </a:gdLst>
              <a:ahLst/>
              <a:cxnLst>
                <a:cxn ang="0">
                  <a:pos x="T0" y="T1"/>
                </a:cxn>
                <a:cxn ang="0">
                  <a:pos x="T2" y="T3"/>
                </a:cxn>
                <a:cxn ang="0">
                  <a:pos x="T4" y="T5"/>
                </a:cxn>
                <a:cxn ang="0">
                  <a:pos x="T6" y="T7"/>
                </a:cxn>
              </a:cxnLst>
              <a:rect l="T8" t="T9" r="T10" b="T11"/>
              <a:pathLst>
                <a:path w="21600" h="21600">
                  <a:moveTo>
                    <a:pt x="1379" y="0"/>
                  </a:moveTo>
                  <a:lnTo>
                    <a:pt x="1379" y="2823"/>
                  </a:lnTo>
                  <a:lnTo>
                    <a:pt x="0" y="2823"/>
                  </a:lnTo>
                  <a:lnTo>
                    <a:pt x="0" y="18777"/>
                  </a:lnTo>
                  <a:lnTo>
                    <a:pt x="1379" y="18777"/>
                  </a:lnTo>
                  <a:lnTo>
                    <a:pt x="1379" y="21600"/>
                  </a:lnTo>
                  <a:lnTo>
                    <a:pt x="20221" y="21600"/>
                  </a:lnTo>
                  <a:lnTo>
                    <a:pt x="20221" y="18777"/>
                  </a:lnTo>
                  <a:lnTo>
                    <a:pt x="21600" y="18777"/>
                  </a:lnTo>
                  <a:lnTo>
                    <a:pt x="21600" y="2823"/>
                  </a:lnTo>
                  <a:lnTo>
                    <a:pt x="20221" y="2823"/>
                  </a:lnTo>
                  <a:lnTo>
                    <a:pt x="20221" y="0"/>
                  </a:lnTo>
                  <a:close/>
                </a:path>
              </a:pathLst>
            </a:custGeom>
            <a:solidFill>
              <a:srgbClr val="FFFFFF"/>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6" name="Text Box 11"/>
            <p:cNvSpPr txBox="1">
              <a:spLocks noChangeArrowheads="1" noChangeShapeType="1"/>
            </p:cNvSpPr>
            <p:nvPr/>
          </p:nvSpPr>
          <p:spPr bwMode="auto">
            <a:xfrm>
              <a:off x="109605459" y="110033029"/>
              <a:ext cx="1138057" cy="289432"/>
            </a:xfrm>
            <a:prstGeom prst="rect">
              <a:avLst/>
            </a:prstGeom>
            <a:noFill/>
            <a:ln w="0" algn="in">
              <a:noFill/>
              <a:miter lim="800000"/>
              <a:headEnd/>
              <a:tailEnd/>
            </a:ln>
            <a:effectLst/>
          </p:spPr>
          <p:txBody>
            <a:bodyPr vert="horz" wrap="square" lIns="36195" tIns="0" rIns="36195"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a:ln>
                    <a:noFill/>
                  </a:ln>
                  <a:solidFill>
                    <a:srgbClr val="FF0909"/>
                  </a:solidFill>
                  <a:effectLst/>
                  <a:latin typeface="Impact" pitchFamily="34" charset="0"/>
                  <a:cs typeface="Arial" pitchFamily="34" charset="0"/>
                </a:rPr>
                <a:t>ΘΕΜΑ</a:t>
              </a:r>
              <a:r>
                <a:rPr kumimoji="0" lang="el-GR" sz="2400" b="0" i="0" u="none" strike="noStrike" cap="none" normalizeH="0" dirty="0">
                  <a:ln>
                    <a:noFill/>
                  </a:ln>
                  <a:solidFill>
                    <a:srgbClr val="FF0909"/>
                  </a:solidFill>
                  <a:effectLst/>
                  <a:latin typeface="Impact" pitchFamily="34" charset="0"/>
                  <a:cs typeface="Arial" pitchFamily="34" charset="0"/>
                </a:rPr>
                <a:t> 2</a:t>
              </a:r>
              <a:endParaRPr kumimoji="0" lang="el-GR" sz="2400" b="0" i="0" u="none" strike="noStrike" cap="none" normalizeH="0" baseline="0" dirty="0">
                <a:ln>
                  <a:noFill/>
                </a:ln>
                <a:solidFill>
                  <a:srgbClr val="FF0909"/>
                </a:solidFill>
                <a:effectLst/>
                <a:latin typeface="Arial" pitchFamily="34" charset="0"/>
                <a:cs typeface="Arial" pitchFamily="34" charset="0"/>
              </a:endParaRPr>
            </a:p>
          </p:txBody>
        </p:sp>
      </p:grpSp>
      <p:sp>
        <p:nvSpPr>
          <p:cNvPr id="7" name="6 - Ορθογώνιο"/>
          <p:cNvSpPr/>
          <p:nvPr/>
        </p:nvSpPr>
        <p:spPr>
          <a:xfrm>
            <a:off x="1785918" y="214290"/>
            <a:ext cx="7143800" cy="1323439"/>
          </a:xfrm>
          <a:prstGeom prst="rect">
            <a:avLst/>
          </a:prstGeom>
        </p:spPr>
        <p:txBody>
          <a:bodyPr wrap="square">
            <a:spAutoFit/>
          </a:bodyPr>
          <a:lstStyle/>
          <a:p>
            <a:pPr algn="just"/>
            <a:r>
              <a:rPr lang="el-GR" sz="1600" dirty="0">
                <a:latin typeface="+mj-lt"/>
              </a:rPr>
              <a:t>Λαμβάνοντας υπόψη το περιεχόμενο του παραθέματος και τις γνώσεις σας από το σχολικό βιβλίο </a:t>
            </a:r>
            <a:r>
              <a:rPr lang="el-GR" sz="1600" b="1" dirty="0">
                <a:latin typeface="+mj-lt"/>
              </a:rPr>
              <a:t>να σχολιάσετε τη φράση του βιβλίου σας (σ. 21</a:t>
            </a:r>
            <a:r>
              <a:rPr lang="en-US" sz="1600" b="1" dirty="0">
                <a:latin typeface="+mj-lt"/>
              </a:rPr>
              <a:t>5</a:t>
            </a:r>
            <a:r>
              <a:rPr lang="el-GR" sz="1600" b="1" dirty="0">
                <a:latin typeface="+mj-lt"/>
              </a:rPr>
              <a:t>): «το κίνημα του Θερίσου δεν πέτυχε πλήρως τους στόχους του, αλλά έδωσε νέα ισχυρή ώθηση στο Κρητικό Ζήτημα και προκάλεσε θετικές εξελίξεις». </a:t>
            </a:r>
            <a:endParaRPr lang="el-GR" sz="1600" dirty="0">
              <a:latin typeface="+mj-lt"/>
            </a:endParaRPr>
          </a:p>
        </p:txBody>
      </p:sp>
      <p:sp>
        <p:nvSpPr>
          <p:cNvPr id="8" name="7 - Ορθογώνιο"/>
          <p:cNvSpPr/>
          <p:nvPr/>
        </p:nvSpPr>
        <p:spPr>
          <a:xfrm>
            <a:off x="214282" y="1571612"/>
            <a:ext cx="8715436" cy="5078313"/>
          </a:xfrm>
          <a:prstGeom prst="rect">
            <a:avLst/>
          </a:prstGeom>
        </p:spPr>
        <p:txBody>
          <a:bodyPr wrap="square">
            <a:spAutoFit/>
          </a:bodyPr>
          <a:lstStyle/>
          <a:p>
            <a:r>
              <a:rPr lang="el-GR" b="1" dirty="0"/>
              <a:t>ΠΗΓΗ </a:t>
            </a:r>
          </a:p>
          <a:p>
            <a:pPr algn="just"/>
            <a:r>
              <a:rPr lang="el-GR" b="1" dirty="0"/>
              <a:t>Ο Ελευθέριος Βενιζέλος αναλύει τη σημασία των πολιτικών εξελίξεων ενώπιον των </a:t>
            </a:r>
            <a:r>
              <a:rPr lang="el-GR" b="1" dirty="0" err="1"/>
              <a:t>Κρητών</a:t>
            </a:r>
            <a:r>
              <a:rPr lang="el-GR" b="1" dirty="0"/>
              <a:t> πληρεξουσίων στη συνεδρίαση της 7ης Οκτωβρίου 1906 της Β΄ Συντακτικής Συνέλευσης των </a:t>
            </a:r>
            <a:r>
              <a:rPr lang="el-GR" b="1" dirty="0" err="1"/>
              <a:t>Κρητών</a:t>
            </a:r>
            <a:r>
              <a:rPr lang="el-GR" b="1" dirty="0"/>
              <a:t>. </a:t>
            </a:r>
          </a:p>
          <a:p>
            <a:pPr algn="just"/>
            <a:r>
              <a:rPr lang="el-GR" dirty="0"/>
              <a:t>«Αντιλαμβάνομαι εγώ και είμαι βέβαιος, Κύριοι πληρεξούσιοι, ότι πολύ ταχέως θα </a:t>
            </a:r>
            <a:r>
              <a:rPr lang="el-GR" dirty="0" err="1"/>
              <a:t>συμφωνήσωμεν</a:t>
            </a:r>
            <a:r>
              <a:rPr lang="el-GR" dirty="0"/>
              <a:t> όλοι ότι το </a:t>
            </a:r>
            <a:r>
              <a:rPr lang="el-GR" dirty="0" err="1"/>
              <a:t>Κρητικόν</a:t>
            </a:r>
            <a:r>
              <a:rPr lang="el-GR" dirty="0"/>
              <a:t> Ζήτημα </a:t>
            </a:r>
            <a:r>
              <a:rPr lang="el-GR" dirty="0" err="1"/>
              <a:t>έκαμεν</a:t>
            </a:r>
            <a:r>
              <a:rPr lang="el-GR" dirty="0"/>
              <a:t> εν βήμα </a:t>
            </a:r>
            <a:r>
              <a:rPr lang="el-GR" dirty="0" err="1"/>
              <a:t>γενναιότατον</a:t>
            </a:r>
            <a:r>
              <a:rPr lang="el-GR" dirty="0"/>
              <a:t> προς τα εμπρός δια της επιτευχθείσης λύσεως, όχι μόνον από απόψεως εσωτερικής </a:t>
            </a:r>
            <a:r>
              <a:rPr lang="el-GR" dirty="0" err="1"/>
              <a:t>διοίκησεως</a:t>
            </a:r>
            <a:r>
              <a:rPr lang="el-GR" dirty="0"/>
              <a:t>, αλλά και από καθαρώς εθνικής απόψεως… Του λοιπού, το Πολίτευμα, τον οποίον θα μας </a:t>
            </a:r>
            <a:r>
              <a:rPr lang="el-GR" dirty="0" err="1"/>
              <a:t>διέπη</a:t>
            </a:r>
            <a:r>
              <a:rPr lang="el-GR" dirty="0"/>
              <a:t> θα είναι οι ελεύθεροι θεσμοί του Ελληνικού Βασιλείου. Νομίζω, ότι αυτό δεν είναι κάτι τι, το οποίον θα μας </a:t>
            </a:r>
            <a:r>
              <a:rPr lang="el-GR" dirty="0" err="1"/>
              <a:t>ανησυχή</a:t>
            </a:r>
            <a:r>
              <a:rPr lang="el-GR" dirty="0"/>
              <a:t> διότι εις αυτό όλοι </a:t>
            </a:r>
            <a:r>
              <a:rPr lang="el-GR" dirty="0" err="1"/>
              <a:t>εσπεύδομεν</a:t>
            </a:r>
            <a:r>
              <a:rPr lang="el-GR" dirty="0"/>
              <a:t> ημείς μεν από του φανερού, άλλοι δε λεληθότως, μη </a:t>
            </a:r>
            <a:r>
              <a:rPr lang="el-GR" dirty="0" err="1"/>
              <a:t>θέλοντες</a:t>
            </a:r>
            <a:r>
              <a:rPr lang="el-GR" dirty="0"/>
              <a:t> να αντιμετωπίσουν τους κινδύνους, τους οποίους </a:t>
            </a:r>
            <a:r>
              <a:rPr lang="el-GR" dirty="0" err="1"/>
              <a:t>είχεν</a:t>
            </a:r>
            <a:r>
              <a:rPr lang="el-GR" dirty="0"/>
              <a:t> η διεξαγωγή του αγώνος αυτού … Του λοιπού, κύριοι, η </a:t>
            </a:r>
            <a:r>
              <a:rPr lang="el-GR" dirty="0" err="1"/>
              <a:t>διοίκησις</a:t>
            </a:r>
            <a:r>
              <a:rPr lang="el-GR" dirty="0"/>
              <a:t> ημών θα είναι </a:t>
            </a:r>
            <a:r>
              <a:rPr lang="el-GR" dirty="0" err="1"/>
              <a:t>διοίκησις</a:t>
            </a:r>
            <a:r>
              <a:rPr lang="el-GR" dirty="0"/>
              <a:t> καθαρώς ελληνική, όχι μόνον διότι ο </a:t>
            </a:r>
            <a:r>
              <a:rPr lang="el-GR" dirty="0" err="1"/>
              <a:t>κεκλημένος</a:t>
            </a:r>
            <a:r>
              <a:rPr lang="el-GR" dirty="0"/>
              <a:t> να </a:t>
            </a:r>
            <a:r>
              <a:rPr lang="el-GR" dirty="0" err="1"/>
              <a:t>εφαρμόση</a:t>
            </a:r>
            <a:r>
              <a:rPr lang="el-GR" dirty="0"/>
              <a:t> το νέον Πολίτευμα διορίζεται παρά του Βασιλέως των Ελλήνων, </a:t>
            </a:r>
            <a:r>
              <a:rPr lang="el-GR" dirty="0" err="1"/>
              <a:t>αλλ</a:t>
            </a:r>
            <a:r>
              <a:rPr lang="el-GR" dirty="0"/>
              <a:t>’ ελληνική και κατά τούτο, διότι το πνεύμα ακόμη της διοικήσεως θα είναι </a:t>
            </a:r>
            <a:r>
              <a:rPr lang="el-GR" dirty="0" err="1"/>
              <a:t>Ελληνικόν</a:t>
            </a:r>
            <a:r>
              <a:rPr lang="el-GR" dirty="0"/>
              <a:t>, αφ’ ου θα </a:t>
            </a:r>
            <a:r>
              <a:rPr lang="el-GR" dirty="0" err="1"/>
              <a:t>γίνηται</a:t>
            </a:r>
            <a:r>
              <a:rPr lang="el-GR" dirty="0"/>
              <a:t> επί τη βάσει των αρχών του Ελληνικού Συντάγματος, το οποίον διέπει το </a:t>
            </a:r>
            <a:r>
              <a:rPr lang="el-GR" dirty="0" err="1"/>
              <a:t>Ελληνικόν</a:t>
            </a:r>
            <a:r>
              <a:rPr lang="el-GR" dirty="0"/>
              <a:t> Κράτος επί του παρόντος και τον οποίον είμαι βέβαιος, ότι θα είναι και το μέλλον Σύνταγμα του Έθνους ακόμη. </a:t>
            </a:r>
          </a:p>
        </p:txBody>
      </p:sp>
    </p:spTree>
  </p:cSld>
  <p:clrMapOvr>
    <a:masterClrMapping/>
  </p:clrMapOvr>
  <p:transition spd="slow">
    <p:randomBa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500042"/>
            <a:ext cx="8572560" cy="4524315"/>
          </a:xfrm>
          <a:prstGeom prst="rect">
            <a:avLst/>
          </a:prstGeom>
        </p:spPr>
        <p:txBody>
          <a:bodyPr wrap="square">
            <a:spAutoFit/>
          </a:bodyPr>
          <a:lstStyle/>
          <a:p>
            <a:pPr algn="just"/>
            <a:r>
              <a:rPr lang="el-GR" dirty="0"/>
              <a:t>Αλλά η Κρήτη, δεν πρέπει να </a:t>
            </a:r>
            <a:r>
              <a:rPr lang="el-GR" dirty="0" err="1"/>
              <a:t>παραγνωρίζωμεν</a:t>
            </a:r>
            <a:r>
              <a:rPr lang="el-GR" dirty="0"/>
              <a:t> ότι, αν </a:t>
            </a:r>
            <a:r>
              <a:rPr lang="el-GR" dirty="0" err="1"/>
              <a:t>απετέλει</a:t>
            </a:r>
            <a:r>
              <a:rPr lang="el-GR" dirty="0"/>
              <a:t> προ μικρού ηθικόν απλώς εξάρτημα του Ελληνικού Βασιλείου, ήδη από των τελευταίων παραχωρήσεων των Δυνάμεων, η Κρήτη αποτελεί </a:t>
            </a:r>
            <a:r>
              <a:rPr lang="el-GR" dirty="0" err="1"/>
              <a:t>πολιτικόν</a:t>
            </a:r>
            <a:r>
              <a:rPr lang="el-GR" dirty="0"/>
              <a:t> πλέον εξάρτημα του Ελληνικού Βασιλείου. Αν οι Δυνάμεις δια των ανακοινώσεών των οφείλουν να </a:t>
            </a:r>
            <a:r>
              <a:rPr lang="el-GR" dirty="0" err="1"/>
              <a:t>περιορίζωνται</a:t>
            </a:r>
            <a:r>
              <a:rPr lang="el-GR" dirty="0"/>
              <a:t> εις την </a:t>
            </a:r>
            <a:r>
              <a:rPr lang="el-GR" dirty="0" err="1"/>
              <a:t>διπλωματικήν</a:t>
            </a:r>
            <a:r>
              <a:rPr lang="el-GR" dirty="0"/>
              <a:t> </a:t>
            </a:r>
            <a:r>
              <a:rPr lang="el-GR" dirty="0" err="1"/>
              <a:t>γλώσσαν</a:t>
            </a:r>
            <a:r>
              <a:rPr lang="el-GR" dirty="0"/>
              <a:t>, η οποία δύναται τέλος πάντων να μη </a:t>
            </a:r>
            <a:r>
              <a:rPr lang="el-GR" dirty="0" err="1"/>
              <a:t>εγείρη</a:t>
            </a:r>
            <a:r>
              <a:rPr lang="el-GR" dirty="0"/>
              <a:t> τας αντιρρήσεις, είτε του έχοντος το δικαίωμα της επικυριαρχίας εν Κρήτη, είτε άλλων αντιζήλων κρατών εν τη Ανατολή, ημείς όμως </a:t>
            </a:r>
            <a:r>
              <a:rPr lang="el-GR" dirty="0" err="1"/>
              <a:t>έχομεν</a:t>
            </a:r>
            <a:r>
              <a:rPr lang="el-GR" dirty="0"/>
              <a:t> καθήκον, λαμβάνοντες τα πράγματα υπ’ όψιν όπως </a:t>
            </a:r>
            <a:r>
              <a:rPr lang="el-GR" dirty="0" err="1"/>
              <a:t>έχουσι</a:t>
            </a:r>
            <a:r>
              <a:rPr lang="el-GR" dirty="0"/>
              <a:t> να </a:t>
            </a:r>
            <a:r>
              <a:rPr lang="el-GR" dirty="0" err="1"/>
              <a:t>διακηρύξωμεν</a:t>
            </a:r>
            <a:r>
              <a:rPr lang="el-GR" dirty="0"/>
              <a:t>, ότι κατ’ </a:t>
            </a:r>
            <a:r>
              <a:rPr lang="el-GR" dirty="0" err="1"/>
              <a:t>ουσίαν</a:t>
            </a:r>
            <a:r>
              <a:rPr lang="el-GR" dirty="0"/>
              <a:t> αι Δυνάμεις </a:t>
            </a:r>
            <a:r>
              <a:rPr lang="el-GR" dirty="0" err="1"/>
              <a:t>ενούσι</a:t>
            </a:r>
            <a:r>
              <a:rPr lang="el-GR" dirty="0"/>
              <a:t> την </a:t>
            </a:r>
            <a:r>
              <a:rPr lang="el-GR" dirty="0" err="1"/>
              <a:t>Κρήτην</a:t>
            </a:r>
            <a:r>
              <a:rPr lang="el-GR" dirty="0"/>
              <a:t> προς την Ελλάδα … </a:t>
            </a:r>
            <a:r>
              <a:rPr lang="el-GR" dirty="0" err="1"/>
              <a:t>Λείπουσι</a:t>
            </a:r>
            <a:r>
              <a:rPr lang="el-GR" dirty="0"/>
              <a:t>, κύριοι συνάδελφοι, οι τύποι και δεν </a:t>
            </a:r>
            <a:r>
              <a:rPr lang="el-GR" dirty="0" err="1"/>
              <a:t>εξεύρομεν</a:t>
            </a:r>
            <a:r>
              <a:rPr lang="el-GR" dirty="0"/>
              <a:t> πόσον </a:t>
            </a:r>
            <a:r>
              <a:rPr lang="el-GR" dirty="0" err="1"/>
              <a:t>χρόνον</a:t>
            </a:r>
            <a:r>
              <a:rPr lang="el-GR" dirty="0"/>
              <a:t> ακόμη θα </a:t>
            </a:r>
            <a:r>
              <a:rPr lang="el-GR" dirty="0" err="1"/>
              <a:t>λείπωσι</a:t>
            </a:r>
            <a:r>
              <a:rPr lang="el-GR" dirty="0"/>
              <a:t>, </a:t>
            </a:r>
            <a:r>
              <a:rPr lang="el-GR" dirty="0" err="1"/>
              <a:t>αλλ</a:t>
            </a:r>
            <a:r>
              <a:rPr lang="el-GR" dirty="0"/>
              <a:t>’ η αλήθεια </a:t>
            </a:r>
            <a:r>
              <a:rPr lang="el-GR" dirty="0" err="1"/>
              <a:t>είνε</a:t>
            </a:r>
            <a:r>
              <a:rPr lang="el-GR" dirty="0"/>
              <a:t>, ότι ουσιαστικώς δια της αναγνωρίσεως εις τον Βασιλέα των Ελλήνων του δικαιώματος να </a:t>
            </a:r>
            <a:r>
              <a:rPr lang="el-GR" dirty="0" err="1"/>
              <a:t>διορίζη</a:t>
            </a:r>
            <a:r>
              <a:rPr lang="el-GR" dirty="0"/>
              <a:t> τον </a:t>
            </a:r>
            <a:r>
              <a:rPr lang="el-GR" dirty="0" err="1"/>
              <a:t>Ύπατον</a:t>
            </a:r>
            <a:r>
              <a:rPr lang="el-GR" dirty="0"/>
              <a:t> </a:t>
            </a:r>
            <a:r>
              <a:rPr lang="el-GR" dirty="0" err="1"/>
              <a:t>Αρμοστήν</a:t>
            </a:r>
            <a:r>
              <a:rPr lang="el-GR" dirty="0"/>
              <a:t> η Κρήτη </a:t>
            </a:r>
            <a:r>
              <a:rPr lang="el-GR" dirty="0" err="1"/>
              <a:t>ηνώθη</a:t>
            </a:r>
            <a:r>
              <a:rPr lang="el-GR" dirty="0"/>
              <a:t> μετά της Ελλάδος…» </a:t>
            </a:r>
          </a:p>
          <a:p>
            <a:pPr algn="just"/>
            <a:r>
              <a:rPr lang="el-GR" dirty="0" err="1"/>
              <a:t>Εστενογραφημένα</a:t>
            </a:r>
            <a:r>
              <a:rPr lang="el-GR" dirty="0"/>
              <a:t> Πρακτικά της Β΄ Συντακτικής Συνελεύσεως των </a:t>
            </a:r>
            <a:r>
              <a:rPr lang="el-GR" dirty="0" err="1"/>
              <a:t>Κρητών</a:t>
            </a:r>
            <a:r>
              <a:rPr lang="el-GR" dirty="0"/>
              <a:t>, </a:t>
            </a:r>
          </a:p>
          <a:p>
            <a:pPr algn="just"/>
            <a:r>
              <a:rPr lang="el-GR" dirty="0"/>
              <a:t>Χανιά 1907, </a:t>
            </a:r>
            <a:r>
              <a:rPr lang="el-GR" dirty="0" err="1"/>
              <a:t>σσ</a:t>
            </a:r>
            <a:r>
              <a:rPr lang="el-GR" dirty="0"/>
              <a:t>. 38-39 </a:t>
            </a:r>
          </a:p>
          <a:p>
            <a:pPr algn="just"/>
            <a:r>
              <a:rPr lang="el-GR" dirty="0"/>
              <a:t>[Πηγή: Κ. </a:t>
            </a:r>
            <a:r>
              <a:rPr lang="el-GR" dirty="0" err="1"/>
              <a:t>Σβολόπουλος</a:t>
            </a:r>
            <a:r>
              <a:rPr lang="el-GR" dirty="0"/>
              <a:t>, Ο Ελευθέριος Βενιζέλος και η πολιτική κρίσις </a:t>
            </a:r>
          </a:p>
          <a:p>
            <a:pPr algn="just"/>
            <a:r>
              <a:rPr lang="el-GR" dirty="0"/>
              <a:t>εις την </a:t>
            </a:r>
            <a:r>
              <a:rPr lang="el-GR" dirty="0" err="1"/>
              <a:t>Αυτόνομον</a:t>
            </a:r>
            <a:r>
              <a:rPr lang="el-GR" dirty="0"/>
              <a:t> </a:t>
            </a:r>
            <a:r>
              <a:rPr lang="el-GR" dirty="0" err="1"/>
              <a:t>Κρήτην</a:t>
            </a:r>
            <a:r>
              <a:rPr lang="el-GR" dirty="0"/>
              <a:t>, </a:t>
            </a:r>
            <a:r>
              <a:rPr lang="el-GR" dirty="0" err="1"/>
              <a:t>εκδ</a:t>
            </a:r>
            <a:r>
              <a:rPr lang="el-GR" dirty="0"/>
              <a:t>. Ίκαρος, Αθήναι 1974, </a:t>
            </a:r>
            <a:r>
              <a:rPr lang="el-GR" dirty="0" err="1"/>
              <a:t>σσ</a:t>
            </a:r>
            <a:r>
              <a:rPr lang="el-GR" dirty="0"/>
              <a:t>. 273-274] </a:t>
            </a:r>
          </a:p>
        </p:txBody>
      </p:sp>
    </p:spTree>
  </p:cSld>
  <p:clrMapOvr>
    <a:masterClrMapping/>
  </p:clrMapOvr>
  <p:transition spd="slow">
    <p:randomBa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85720" y="214290"/>
            <a:ext cx="5214974" cy="493713"/>
            <a:chOff x="109489607" y="109934679"/>
            <a:chExt cx="1369762" cy="494563"/>
          </a:xfrm>
        </p:grpSpPr>
        <p:sp>
          <p:nvSpPr>
            <p:cNvPr id="3" name="Rectangle 8" hidden="1"/>
            <p:cNvSpPr>
              <a:spLocks noChangeArrowheads="1" noChangeShapeType="1"/>
            </p:cNvSpPr>
            <p:nvPr/>
          </p:nvSpPr>
          <p:spPr bwMode="auto">
            <a:xfrm>
              <a:off x="109489607" y="109934679"/>
              <a:ext cx="1369762" cy="494563"/>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4" name="Rectangle 9"/>
            <p:cNvSpPr>
              <a:spLocks noChangeArrowheads="1" noChangeShapeType="1"/>
            </p:cNvSpPr>
            <p:nvPr/>
          </p:nvSpPr>
          <p:spPr bwMode="auto">
            <a:xfrm>
              <a:off x="109489607" y="109934679"/>
              <a:ext cx="1369762" cy="494563"/>
            </a:xfrm>
            <a:prstGeom prst="rect">
              <a:avLst/>
            </a:prstGeom>
            <a:solidFill>
              <a:srgbClr val="0000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5" name="AutoShape 10"/>
            <p:cNvSpPr>
              <a:spLocks noChangeArrowheads="1" noChangeShapeType="1"/>
            </p:cNvSpPr>
            <p:nvPr/>
          </p:nvSpPr>
          <p:spPr bwMode="auto">
            <a:xfrm>
              <a:off x="109560500" y="109934679"/>
              <a:ext cx="1227975" cy="494563"/>
            </a:xfrm>
            <a:custGeom>
              <a:avLst/>
              <a:gdLst>
                <a:gd name="G0" fmla="+- 1379 0 0"/>
                <a:gd name="G1" fmla="+- 21600 0 1379"/>
                <a:gd name="G2" fmla="+- 2823 0 0"/>
                <a:gd name="G3" fmla="+- 21600 0 2823"/>
                <a:gd name="G4" fmla="*/ 1379 1 2"/>
                <a:gd name="G5" fmla="*/ G1 1 2"/>
                <a:gd name="G6" fmla="*/ 2823 1 2"/>
                <a:gd name="G7" fmla="*/ G3 1 2"/>
                <a:gd name="T0" fmla="*/ 10800 w 21600"/>
                <a:gd name="T1" fmla="*/ 0 h 21600"/>
                <a:gd name="T2" fmla="*/ 0 w 21600"/>
                <a:gd name="T3" fmla="*/ 10800 h 21600"/>
                <a:gd name="T4" fmla="*/ 10800 w 21600"/>
                <a:gd name="T5" fmla="*/ 21600 h 21600"/>
                <a:gd name="T6" fmla="*/ 21600 w 21600"/>
                <a:gd name="T7" fmla="*/ 10800 h 21600"/>
                <a:gd name="T8" fmla="*/ G0 w 21600"/>
                <a:gd name="T9" fmla="*/ G2 h 21600"/>
                <a:gd name="T10" fmla="*/ G1 w 21600"/>
                <a:gd name="T11" fmla="*/ G3 h 21600"/>
              </a:gdLst>
              <a:ahLst/>
              <a:cxnLst>
                <a:cxn ang="0">
                  <a:pos x="T0" y="T1"/>
                </a:cxn>
                <a:cxn ang="0">
                  <a:pos x="T2" y="T3"/>
                </a:cxn>
                <a:cxn ang="0">
                  <a:pos x="T4" y="T5"/>
                </a:cxn>
                <a:cxn ang="0">
                  <a:pos x="T6" y="T7"/>
                </a:cxn>
              </a:cxnLst>
              <a:rect l="T8" t="T9" r="T10" b="T11"/>
              <a:pathLst>
                <a:path w="21600" h="21600">
                  <a:moveTo>
                    <a:pt x="1379" y="0"/>
                  </a:moveTo>
                  <a:lnTo>
                    <a:pt x="1379" y="2823"/>
                  </a:lnTo>
                  <a:lnTo>
                    <a:pt x="0" y="2823"/>
                  </a:lnTo>
                  <a:lnTo>
                    <a:pt x="0" y="18777"/>
                  </a:lnTo>
                  <a:lnTo>
                    <a:pt x="1379" y="18777"/>
                  </a:lnTo>
                  <a:lnTo>
                    <a:pt x="1379" y="21600"/>
                  </a:lnTo>
                  <a:lnTo>
                    <a:pt x="20221" y="21600"/>
                  </a:lnTo>
                  <a:lnTo>
                    <a:pt x="20221" y="18777"/>
                  </a:lnTo>
                  <a:lnTo>
                    <a:pt x="21600" y="18777"/>
                  </a:lnTo>
                  <a:lnTo>
                    <a:pt x="21600" y="2823"/>
                  </a:lnTo>
                  <a:lnTo>
                    <a:pt x="20221" y="2823"/>
                  </a:lnTo>
                  <a:lnTo>
                    <a:pt x="20221" y="0"/>
                  </a:lnTo>
                  <a:close/>
                </a:path>
              </a:pathLst>
            </a:custGeom>
            <a:solidFill>
              <a:srgbClr val="FFFFFF"/>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6" name="Text Box 11"/>
            <p:cNvSpPr txBox="1">
              <a:spLocks noChangeArrowheads="1" noChangeShapeType="1"/>
            </p:cNvSpPr>
            <p:nvPr/>
          </p:nvSpPr>
          <p:spPr bwMode="auto">
            <a:xfrm>
              <a:off x="109605459" y="110033029"/>
              <a:ext cx="1138057" cy="289432"/>
            </a:xfrm>
            <a:prstGeom prst="rect">
              <a:avLst/>
            </a:prstGeom>
            <a:noFill/>
            <a:ln w="0" algn="in">
              <a:noFill/>
              <a:miter lim="800000"/>
              <a:headEnd/>
              <a:tailEnd/>
            </a:ln>
            <a:effectLst/>
          </p:spPr>
          <p:txBody>
            <a:bodyPr vert="horz" wrap="square" lIns="36195" tIns="0" rIns="36195" bIns="0" numCol="1" anchor="t" anchorCtr="0" compatLnSpc="1">
              <a:prstTxWarp prst="textNoShape">
                <a:avLst/>
              </a:prstTxWarp>
            </a:bodyPr>
            <a:lstStyle/>
            <a:p>
              <a:pPr algn="ctr" fontAlgn="base">
                <a:spcBef>
                  <a:spcPct val="0"/>
                </a:spcBef>
                <a:spcAft>
                  <a:spcPct val="0"/>
                </a:spcAft>
              </a:pPr>
              <a:r>
                <a:rPr lang="en-US" sz="2400" dirty="0">
                  <a:solidFill>
                    <a:srgbClr val="FF0909"/>
                  </a:solidFill>
                  <a:latin typeface="Impact" pitchFamily="34" charset="0"/>
                  <a:cs typeface="Arial" pitchFamily="34" charset="0"/>
                </a:rPr>
                <a:t>E</a:t>
              </a:r>
              <a:r>
                <a:rPr lang="el-GR" sz="2400" dirty="0">
                  <a:solidFill>
                    <a:srgbClr val="FF0909"/>
                  </a:solidFill>
                  <a:latin typeface="Impact" pitchFamily="34" charset="0"/>
                  <a:cs typeface="Arial" pitchFamily="34" charset="0"/>
                </a:rPr>
                <a:t>ΠΑΝΑΛΗΠΤΙΚΕΣ ΕΣΠΕΡΙΝΩΝ 2007 </a:t>
              </a:r>
              <a:endParaRPr kumimoji="0" lang="el-GR" sz="2400" b="0" i="0" u="none" strike="noStrike" cap="none" normalizeH="0" baseline="0" dirty="0">
                <a:ln>
                  <a:noFill/>
                </a:ln>
                <a:solidFill>
                  <a:srgbClr val="FF0909"/>
                </a:solidFill>
                <a:effectLst/>
                <a:latin typeface="Arial" pitchFamily="34" charset="0"/>
                <a:cs typeface="Arial" pitchFamily="34" charset="0"/>
              </a:endParaRPr>
            </a:p>
          </p:txBody>
        </p:sp>
      </p:grpSp>
      <p:sp>
        <p:nvSpPr>
          <p:cNvPr id="7" name="6 - Ορθογώνιο"/>
          <p:cNvSpPr/>
          <p:nvPr/>
        </p:nvSpPr>
        <p:spPr>
          <a:xfrm>
            <a:off x="214282" y="1000108"/>
            <a:ext cx="8715436" cy="5078313"/>
          </a:xfrm>
          <a:prstGeom prst="rect">
            <a:avLst/>
          </a:prstGeom>
        </p:spPr>
        <p:txBody>
          <a:bodyPr wrap="square">
            <a:spAutoFit/>
          </a:bodyPr>
          <a:lstStyle/>
          <a:p>
            <a:pPr algn="just"/>
            <a:r>
              <a:rPr lang="el-GR" dirty="0"/>
              <a:t>Αντλώντας στοιχεία από τα κείμενα που ακολουθούν και αξιοποιώντας τις ιστορικές σας γνώσεις, να επισημάνετε τους λόγους που προκάλεσαν τη ρήξη του Ελευθερίου Βενιζέλου με τον πρίγκιπα Γεώργιο. </a:t>
            </a:r>
          </a:p>
          <a:p>
            <a:pPr algn="just"/>
            <a:r>
              <a:rPr lang="el-GR" b="1" i="1" dirty="0"/>
              <a:t>Μονάδες 25 </a:t>
            </a:r>
          </a:p>
          <a:p>
            <a:pPr algn="just"/>
            <a:r>
              <a:rPr lang="el-GR" b="1" dirty="0"/>
              <a:t>ΚΕΙΜΕΝΟ Α΄ </a:t>
            </a:r>
          </a:p>
          <a:p>
            <a:pPr algn="just"/>
            <a:r>
              <a:rPr lang="el-GR" b="1" dirty="0"/>
              <a:t>Πανηγυρικός λόγος του Ε. Βενιζέλου </a:t>
            </a:r>
          </a:p>
          <a:p>
            <a:pPr algn="just"/>
            <a:r>
              <a:rPr lang="el-GR" dirty="0"/>
              <a:t>«...Ευθύς εξ αρχής </a:t>
            </a:r>
            <a:r>
              <a:rPr lang="el-GR" dirty="0" err="1"/>
              <a:t>ωνόμασαν</a:t>
            </a:r>
            <a:r>
              <a:rPr lang="el-GR" dirty="0"/>
              <a:t> τον Πρίγκιπα </a:t>
            </a:r>
            <a:r>
              <a:rPr lang="el-GR" dirty="0" err="1"/>
              <a:t>αντιπρόσωπον</a:t>
            </a:r>
            <a:r>
              <a:rPr lang="el-GR" dirty="0"/>
              <a:t> της Εθνικής Ιδέας εν Κρήτη. Κατά του τίτλου τούτου </a:t>
            </a:r>
            <a:r>
              <a:rPr lang="el-GR" dirty="0" err="1"/>
              <a:t>διεμαρτυρήθην</a:t>
            </a:r>
            <a:r>
              <a:rPr lang="el-GR" dirty="0"/>
              <a:t> και διαμαρτύρομαι. Η Κρήτη δεν έχει ανάγκην αντιπροσώπων της Εθνικής Ιδέας. Τίτλοι αυτής είναι οι αγώνες της. Εδέχθημεν τον </a:t>
            </a:r>
            <a:r>
              <a:rPr lang="el-GR" dirty="0" err="1"/>
              <a:t>΄Υπατον</a:t>
            </a:r>
            <a:r>
              <a:rPr lang="el-GR" dirty="0"/>
              <a:t> </a:t>
            </a:r>
            <a:r>
              <a:rPr lang="el-GR" dirty="0" err="1"/>
              <a:t>Αρμοστήν</a:t>
            </a:r>
            <a:r>
              <a:rPr lang="el-GR" dirty="0"/>
              <a:t> μόνον ως κομίζοντα τον αρραβώνα της ενώσεως της Κρήτης μετά της Ελλάδος. [...] Υπό το απεχθές1 τούτο καθεστώς </a:t>
            </a:r>
            <a:r>
              <a:rPr lang="el-GR" dirty="0" err="1"/>
              <a:t>παρενεβλήθησαν</a:t>
            </a:r>
            <a:r>
              <a:rPr lang="el-GR" dirty="0"/>
              <a:t> παρεξηγήσεις, </a:t>
            </a:r>
            <a:r>
              <a:rPr lang="el-GR" dirty="0" err="1"/>
              <a:t>αίτινες</a:t>
            </a:r>
            <a:r>
              <a:rPr lang="el-GR" dirty="0"/>
              <a:t> το κατέστησαν </a:t>
            </a:r>
            <a:r>
              <a:rPr lang="el-GR" dirty="0" err="1"/>
              <a:t>απεχθέστερον</a:t>
            </a:r>
            <a:r>
              <a:rPr lang="el-GR" dirty="0"/>
              <a:t>. Καθ’ έκαστον </a:t>
            </a:r>
            <a:r>
              <a:rPr lang="el-GR" dirty="0" err="1"/>
              <a:t>ταξίδιον</a:t>
            </a:r>
            <a:r>
              <a:rPr lang="el-GR" dirty="0"/>
              <a:t> του </a:t>
            </a:r>
            <a:r>
              <a:rPr lang="el-GR" dirty="0" err="1"/>
              <a:t>Πρίγκιπος</a:t>
            </a:r>
            <a:r>
              <a:rPr lang="el-GR" dirty="0"/>
              <a:t> </a:t>
            </a:r>
            <a:r>
              <a:rPr lang="el-GR" dirty="0" err="1"/>
              <a:t>επιστεύετο</a:t>
            </a:r>
            <a:r>
              <a:rPr lang="el-GR" dirty="0"/>
              <a:t> ότι θα </a:t>
            </a:r>
            <a:r>
              <a:rPr lang="el-GR" dirty="0" err="1"/>
              <a:t>γίνη</a:t>
            </a:r>
            <a:r>
              <a:rPr lang="el-GR" dirty="0"/>
              <a:t> η </a:t>
            </a:r>
            <a:r>
              <a:rPr lang="el-GR" dirty="0" err="1"/>
              <a:t>ένωσις</a:t>
            </a:r>
            <a:r>
              <a:rPr lang="el-GR" dirty="0"/>
              <a:t>. </a:t>
            </a:r>
            <a:r>
              <a:rPr lang="el-GR" dirty="0" err="1"/>
              <a:t>Παρήλθον</a:t>
            </a:r>
            <a:r>
              <a:rPr lang="el-GR" dirty="0"/>
              <a:t> ήδη εξ έτη. </a:t>
            </a:r>
            <a:r>
              <a:rPr lang="el-GR" dirty="0" err="1"/>
              <a:t>΄Ητο</a:t>
            </a:r>
            <a:r>
              <a:rPr lang="el-GR" dirty="0"/>
              <a:t> </a:t>
            </a:r>
            <a:r>
              <a:rPr lang="el-GR" dirty="0" err="1"/>
              <a:t>φυσικόν</a:t>
            </a:r>
            <a:r>
              <a:rPr lang="el-GR" dirty="0"/>
              <a:t> ο Κρητικός Λαός να </a:t>
            </a:r>
            <a:r>
              <a:rPr lang="el-GR" dirty="0" err="1"/>
              <a:t>προσφύγη</a:t>
            </a:r>
            <a:r>
              <a:rPr lang="el-GR" dirty="0"/>
              <a:t> άπαξ έτι εις τα όπλα, όπως </a:t>
            </a:r>
            <a:r>
              <a:rPr lang="el-GR" dirty="0" err="1"/>
              <a:t>καταστήση</a:t>
            </a:r>
            <a:r>
              <a:rPr lang="el-GR" dirty="0"/>
              <a:t> εναργεστέραν2 την ανάγκην της εθνικής του αποκαταστάσεως. </a:t>
            </a:r>
          </a:p>
          <a:p>
            <a:pPr algn="just"/>
            <a:r>
              <a:rPr lang="el-GR" dirty="0"/>
              <a:t>Παράθεμα σχολικού βιβλίου, σ. 212 </a:t>
            </a:r>
          </a:p>
          <a:p>
            <a:pPr algn="just"/>
            <a:r>
              <a:rPr lang="el-GR" dirty="0"/>
              <a:t>1 απεχθές: αυτό που προκαλεί έντονη αντιπάθεια, αποστροφή. </a:t>
            </a:r>
          </a:p>
          <a:p>
            <a:pPr algn="just"/>
            <a:r>
              <a:rPr lang="el-GR" dirty="0"/>
              <a:t>2 </a:t>
            </a:r>
            <a:r>
              <a:rPr lang="el-GR" dirty="0" err="1"/>
              <a:t>εναργεστέραν</a:t>
            </a:r>
            <a:r>
              <a:rPr lang="el-GR" dirty="0"/>
              <a:t>: πιο φανερή. </a:t>
            </a:r>
          </a:p>
        </p:txBody>
      </p:sp>
    </p:spTree>
  </p:cSld>
  <p:clrMapOvr>
    <a:masterClrMapping/>
  </p:clrMapOvr>
  <p:transition spd="slow">
    <p:randomBa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6248" y="214290"/>
            <a:ext cx="4572000" cy="6463308"/>
          </a:xfrm>
          <a:prstGeom prst="rect">
            <a:avLst/>
          </a:prstGeom>
        </p:spPr>
        <p:txBody>
          <a:bodyPr>
            <a:spAutoFit/>
          </a:bodyPr>
          <a:lstStyle/>
          <a:p>
            <a:pPr algn="just"/>
            <a:r>
              <a:rPr lang="el-GR" b="1" dirty="0"/>
              <a:t>ΚΕΙΜΕΝΟ Β΄ </a:t>
            </a:r>
          </a:p>
          <a:p>
            <a:pPr algn="just"/>
            <a:r>
              <a:rPr lang="el-GR" dirty="0"/>
              <a:t>[...] Η δημιουργία νέων προϋποθέσεων στο επίπεδο τόσο της κρατικής οργανώσεως όσο και της οικονομικής δραστηριότητας συνέβαλε αποφασιστικά στην αριθμητική διεύρυνση και την κοινωνική ανάδειξη των μεσοαστικών ιδίως και των μικροαστικών στρωμάτων. [...] Φορείς νέων δυναμικών αντιλήψεων στα πλαίσια της δημόσιας ζωής, οι εκπρόσωποι της ανερχόμενης τάξεως, ήταν εύλογο να διεκδικούν το δικαίωμα της ενεργότερης συμμετοχής στα κοινά και να κατατείνουν στην αξιοποίηση των παραγωγικών δυνάμεων του τόπου, ενώ η συγκεντρωτική διακυβέρνηση της αρμοστείας στο επίπεδο της διοικήσεως και η στατική αντίληψη στον τομέα της οικονομίας ήταν φυσικό να προκαλέσουν τη ζωηρή αντίδρασή τους. </a:t>
            </a:r>
          </a:p>
          <a:p>
            <a:pPr algn="just"/>
            <a:r>
              <a:rPr lang="el-GR" dirty="0"/>
              <a:t>Κ. </a:t>
            </a:r>
            <a:r>
              <a:rPr lang="el-GR" dirty="0" err="1"/>
              <a:t>Σβολόπουλος</a:t>
            </a:r>
            <a:r>
              <a:rPr lang="el-GR" dirty="0"/>
              <a:t>, «Η διάσταση ανάμεσα στον πρίγκιπα Γεώργιο και τον Ελευθέριο Βενιζέλο</a:t>
            </a:r>
            <a:r>
              <a:rPr lang="el-GR" i="1" dirty="0"/>
              <a:t>», Ιστορία του Ελληνικού </a:t>
            </a:r>
            <a:r>
              <a:rPr lang="el-GR" i="1" dirty="0" err="1"/>
              <a:t>΄Εθνους</a:t>
            </a:r>
            <a:r>
              <a:rPr lang="el-GR" i="1" dirty="0"/>
              <a:t>, τ. ΙΔ΄, Αθήνα 1977: Εκδοτική Αθηνών, σ. 207. </a:t>
            </a:r>
            <a:endParaRPr lang="el-GR" dirty="0"/>
          </a:p>
        </p:txBody>
      </p:sp>
      <p:pic>
        <p:nvPicPr>
          <p:cNvPr id="7170" name="Picture 2" descr="http://2.bp.blogspot.com/-pw4oNQjZciM/VaC9i_BYv1I/AAAAAAAAfss/qomG2PmEcDY/s1600/Noname4a.jpg"/>
          <p:cNvPicPr>
            <a:picLocks noChangeAspect="1" noChangeArrowheads="1"/>
          </p:cNvPicPr>
          <p:nvPr/>
        </p:nvPicPr>
        <p:blipFill>
          <a:blip r:embed="rId2" cstate="print"/>
          <a:srcRect/>
          <a:stretch>
            <a:fillRect/>
          </a:stretch>
        </p:blipFill>
        <p:spPr bwMode="auto">
          <a:xfrm>
            <a:off x="208119" y="285729"/>
            <a:ext cx="3771926" cy="5500726"/>
          </a:xfrm>
          <a:prstGeom prst="rect">
            <a:avLst/>
          </a:prstGeom>
          <a:noFill/>
        </p:spPr>
      </p:pic>
      <p:sp>
        <p:nvSpPr>
          <p:cNvPr id="4" name="3 - Ορθογώνιο"/>
          <p:cNvSpPr/>
          <p:nvPr/>
        </p:nvSpPr>
        <p:spPr>
          <a:xfrm>
            <a:off x="214282" y="5786454"/>
            <a:ext cx="3786214" cy="646331"/>
          </a:xfrm>
          <a:prstGeom prst="rect">
            <a:avLst/>
          </a:prstGeom>
        </p:spPr>
        <p:txBody>
          <a:bodyPr wrap="square">
            <a:spAutoFit/>
          </a:bodyPr>
          <a:lstStyle/>
          <a:p>
            <a:r>
              <a:rPr lang="en-US" dirty="0">
                <a:sym typeface="Wingdings 3"/>
              </a:rPr>
              <a:t></a:t>
            </a:r>
            <a:r>
              <a:rPr lang="en-US" dirty="0"/>
              <a:t>http://greekworldhistory.blogspot.gr/2015/07/10-1905.html</a:t>
            </a:r>
            <a:endParaRPr lang="el-GR" dirty="0"/>
          </a:p>
        </p:txBody>
      </p:sp>
    </p:spTree>
  </p:cSld>
  <p:clrMapOvr>
    <a:masterClrMapping/>
  </p:clrMapOvr>
  <p:transition spd="slow">
    <p:randomBa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214282" y="214290"/>
          <a:ext cx="8715436" cy="6405880"/>
        </p:xfrm>
        <a:graphic>
          <a:graphicData uri="http://schemas.openxmlformats.org/drawingml/2006/table">
            <a:tbl>
              <a:tblPr firstRow="1" bandRow="1">
                <a:tableStyleId>{2A488322-F2BA-4B5B-9748-0D474271808F}</a:tableStyleId>
              </a:tblPr>
              <a:tblGrid>
                <a:gridCol w="1121789">
                  <a:extLst>
                    <a:ext uri="{9D8B030D-6E8A-4147-A177-3AD203B41FA5}">
                      <a16:colId xmlns:a16="http://schemas.microsoft.com/office/drawing/2014/main" val="20000"/>
                    </a:ext>
                  </a:extLst>
                </a:gridCol>
                <a:gridCol w="1832597">
                  <a:extLst>
                    <a:ext uri="{9D8B030D-6E8A-4147-A177-3AD203B41FA5}">
                      <a16:colId xmlns:a16="http://schemas.microsoft.com/office/drawing/2014/main" val="20001"/>
                    </a:ext>
                  </a:extLst>
                </a:gridCol>
                <a:gridCol w="5761050">
                  <a:extLst>
                    <a:ext uri="{9D8B030D-6E8A-4147-A177-3AD203B41FA5}">
                      <a16:colId xmlns:a16="http://schemas.microsoft.com/office/drawing/2014/main" val="20002"/>
                    </a:ext>
                  </a:extLst>
                </a:gridCol>
              </a:tblGrid>
              <a:tr h="37084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a:t>ΧΡΟΝΟΛΟΓΙΟ: </a:t>
                      </a:r>
                      <a:r>
                        <a:rPr lang="el-GR" sz="1800" dirty="0"/>
                        <a:t>4. Η επανάσταση στο</a:t>
                      </a:r>
                      <a:r>
                        <a:rPr lang="el-GR" sz="1800" baseline="0" dirty="0"/>
                        <a:t> Θέρισο (1905)</a:t>
                      </a:r>
                      <a:endParaRPr lang="el-GR" dirty="0"/>
                    </a:p>
                  </a:txBody>
                  <a:tcPr/>
                </a:tc>
                <a:tc hMerge="1">
                  <a:txBody>
                    <a:bodyPr/>
                    <a:lstStyle/>
                    <a:p>
                      <a:endParaRPr lang="el-GR"/>
                    </a:p>
                  </a:txBody>
                  <a:tcPr/>
                </a:tc>
                <a:tc hMerge="1">
                  <a:txBody>
                    <a:bodyPr/>
                    <a:lstStyle/>
                    <a:p>
                      <a:pPr algn="ctr"/>
                      <a:endParaRPr lang="el-GR" dirty="0"/>
                    </a:p>
                  </a:txBody>
                  <a:tcPr/>
                </a:tc>
                <a:extLst>
                  <a:ext uri="{0D108BD9-81ED-4DB2-BD59-A6C34878D82A}">
                    <a16:rowId xmlns:a16="http://schemas.microsoft.com/office/drawing/2014/main" val="10000"/>
                  </a:ext>
                </a:extLst>
              </a:tr>
              <a:tr h="370840">
                <a:tc>
                  <a:txBody>
                    <a:bodyPr/>
                    <a:lstStyle/>
                    <a:p>
                      <a:r>
                        <a:rPr lang="el-GR" sz="2000" b="1" dirty="0"/>
                        <a:t>1901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i="0" kern="1200" baseline="0" dirty="0">
                          <a:solidFill>
                            <a:schemeClr val="dk1"/>
                          </a:solidFill>
                          <a:latin typeface="+mn-lt"/>
                          <a:ea typeface="+mn-ea"/>
                          <a:cs typeface="+mn-cs"/>
                        </a:rPr>
                        <a:t>18 Μαρτίου</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baseline="0" dirty="0">
                          <a:solidFill>
                            <a:schemeClr val="dk1"/>
                          </a:solidFill>
                          <a:latin typeface="+mn-lt"/>
                          <a:ea typeface="+mn-ea"/>
                          <a:cs typeface="+mn-cs"/>
                        </a:rPr>
                        <a:t>ο Γεώργιος απέλυσε το Βενιζέλο από το αξίωμα του υπουργού. </a:t>
                      </a:r>
                      <a:endParaRPr lang="el-GR" sz="1600" i="0" kern="1200" baseline="0" dirty="0">
                        <a:solidFill>
                          <a:schemeClr val="dk1"/>
                        </a:solidFill>
                        <a:latin typeface="+mn-lt"/>
                        <a:ea typeface="+mn-ea"/>
                        <a:cs typeface="+mn-cs"/>
                      </a:endParaRPr>
                    </a:p>
                  </a:txBody>
                  <a:tcPr/>
                </a:tc>
                <a:extLst>
                  <a:ext uri="{0D108BD9-81ED-4DB2-BD59-A6C34878D82A}">
                    <a16:rowId xmlns:a16="http://schemas.microsoft.com/office/drawing/2014/main" val="10001"/>
                  </a:ext>
                </a:extLst>
              </a:tr>
              <a:tr h="370840">
                <a:tc>
                  <a:txBody>
                    <a:bodyPr/>
                    <a:lstStyle/>
                    <a:p>
                      <a:r>
                        <a:rPr lang="el-GR" sz="2000" b="1" dirty="0"/>
                        <a:t>1904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i="0" kern="1200" baseline="0" dirty="0">
                          <a:solidFill>
                            <a:schemeClr val="dk1"/>
                          </a:solidFill>
                          <a:latin typeface="+mn-lt"/>
                          <a:ea typeface="+mn-ea"/>
                          <a:cs typeface="+mn-cs"/>
                        </a:rPr>
                        <a:t>τέλος</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baseline="0" dirty="0">
                          <a:solidFill>
                            <a:schemeClr val="dk1"/>
                          </a:solidFill>
                          <a:latin typeface="+mn-lt"/>
                          <a:ea typeface="+mn-ea"/>
                          <a:cs typeface="+mn-cs"/>
                        </a:rPr>
                        <a:t>προκήρυξη εκλογών για ανάδειξη 64 βουλευτών-  10 ακόμη θα διορίζονταν από Πρίγκιπα.</a:t>
                      </a:r>
                      <a:endParaRPr lang="el-GR" sz="1600" i="0" kern="1200" baseline="0" dirty="0">
                        <a:solidFill>
                          <a:schemeClr val="dk1"/>
                        </a:solidFill>
                        <a:latin typeface="+mn-lt"/>
                        <a:ea typeface="+mn-ea"/>
                        <a:cs typeface="+mn-cs"/>
                      </a:endParaRPr>
                    </a:p>
                  </a:txBody>
                  <a:tcPr/>
                </a:tc>
                <a:extLst>
                  <a:ext uri="{0D108BD9-81ED-4DB2-BD59-A6C34878D82A}">
                    <a16:rowId xmlns:a16="http://schemas.microsoft.com/office/drawing/2014/main" val="10002"/>
                  </a:ext>
                </a:extLst>
              </a:tr>
              <a:tr h="370840">
                <a:tc>
                  <a:txBody>
                    <a:bodyPr/>
                    <a:lstStyle/>
                    <a:p>
                      <a:pPr marL="342900" indent="-342900">
                        <a:buNone/>
                      </a:pPr>
                      <a:r>
                        <a:rPr lang="el-GR" sz="2000" b="1" dirty="0"/>
                        <a:t>1905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i="0" dirty="0"/>
                        <a:t>26 Φεβρουαρίου</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i="0" dirty="0"/>
                    </a:p>
                    <a:p>
                      <a:r>
                        <a:rPr lang="el-GR" sz="1600" i="0" dirty="0"/>
                        <a:t>10 Μαρτίου</a:t>
                      </a:r>
                    </a:p>
                    <a:p>
                      <a:r>
                        <a:rPr lang="el-GR" sz="1600" i="0" dirty="0"/>
                        <a:t>12 Μαρτίου</a:t>
                      </a:r>
                    </a:p>
                    <a:p>
                      <a:pPr marL="0" marR="0" indent="0" algn="l" defTabSz="914400" rtl="0" eaLnBrk="1" fontAlgn="auto" latinLnBrk="0" hangingPunct="1">
                        <a:lnSpc>
                          <a:spcPct val="100000"/>
                        </a:lnSpc>
                        <a:spcBef>
                          <a:spcPts val="0"/>
                        </a:spcBef>
                        <a:spcAft>
                          <a:spcPts val="0"/>
                        </a:spcAft>
                        <a:buClrTx/>
                        <a:buSzTx/>
                        <a:buFontTx/>
                        <a:buAutoNum type="arabicPlain" startAt="14"/>
                        <a:tabLst/>
                        <a:defRPr/>
                      </a:pPr>
                      <a:r>
                        <a:rPr lang="el-GR" sz="1600" i="0" dirty="0"/>
                        <a:t> Μαρτίου</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i="0" dirty="0"/>
                        <a:t>21 Μαρτίου</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i="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i="0" dirty="0"/>
                    </a:p>
                    <a:p>
                      <a:pPr marL="0" marR="0" indent="0" algn="l" defTabSz="914400" rtl="0" eaLnBrk="1" fontAlgn="auto" latinLnBrk="0" hangingPunct="1">
                        <a:lnSpc>
                          <a:spcPct val="100000"/>
                        </a:lnSpc>
                        <a:spcBef>
                          <a:spcPts val="0"/>
                        </a:spcBef>
                        <a:spcAft>
                          <a:spcPts val="0"/>
                        </a:spcAft>
                        <a:buClrTx/>
                        <a:buSzTx/>
                        <a:buFontTx/>
                        <a:buNone/>
                        <a:tabLst/>
                        <a:defRPr/>
                      </a:pPr>
                      <a:r>
                        <a:rPr lang="el-GR" sz="1600" i="0" dirty="0"/>
                        <a:t>2 Ιουλίου</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i="0" dirty="0"/>
                        <a:t>Όλο το καλοκαίρι</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i="0" dirty="0"/>
                        <a:t>2 Νοεμβρίου</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baseline="0" dirty="0">
                          <a:solidFill>
                            <a:schemeClr val="dk1"/>
                          </a:solidFill>
                          <a:latin typeface="+mn-lt"/>
                          <a:ea typeface="+mn-ea"/>
                          <a:cs typeface="+mn-cs"/>
                        </a:rPr>
                        <a:t>προκήρυξη της αντιπολίτευσης για μεταβολή Συντάγματος (το πρώτο επίσημο επαναστατικό κείμενο) </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baseline="0" dirty="0">
                          <a:solidFill>
                            <a:schemeClr val="dk1"/>
                          </a:solidFill>
                          <a:latin typeface="+mn-lt"/>
                          <a:ea typeface="+mn-ea"/>
                          <a:cs typeface="+mn-cs"/>
                        </a:rPr>
                        <a:t>Κήρυξη της επανάστασης στο Θέρισο</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baseline="0" dirty="0">
                          <a:solidFill>
                            <a:schemeClr val="dk1"/>
                          </a:solidFill>
                          <a:latin typeface="+mn-lt"/>
                          <a:ea typeface="+mn-ea"/>
                          <a:cs typeface="+mn-cs"/>
                        </a:rPr>
                        <a:t> Σκληρές δηλώσεις Δηλιγιάννη εναντίον Βενιζέλου</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baseline="0" dirty="0">
                          <a:solidFill>
                            <a:schemeClr val="dk1"/>
                          </a:solidFill>
                          <a:latin typeface="+mn-lt"/>
                          <a:ea typeface="+mn-ea"/>
                          <a:cs typeface="+mn-cs"/>
                        </a:rPr>
                        <a:t>Παραπλανητικά σκόπιμη ημερομηνία πιθανής εξέγερσης</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i="0" kern="1200" baseline="0" dirty="0">
                          <a:solidFill>
                            <a:schemeClr val="dk1"/>
                          </a:solidFill>
                          <a:latin typeface="+mn-lt"/>
                          <a:ea typeface="+mn-ea"/>
                          <a:cs typeface="+mn-cs"/>
                        </a:rPr>
                        <a:t>Ιωάννης Σφακιανάκης ομιλεί σε πάνδημο συλλαλητήριο στο Ηράκλειο για απαράδεκτη ξένη επέμβαση και κάλεσμα στο λαό για καθολική συμπαράσταση.</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baseline="0" dirty="0">
                          <a:solidFill>
                            <a:schemeClr val="dk1"/>
                          </a:solidFill>
                          <a:latin typeface="+mn-lt"/>
                          <a:ea typeface="+mn-ea"/>
                          <a:cs typeface="+mn-cs"/>
                        </a:rPr>
                        <a:t>Τελεσίγραφο των Δυνάμεων προς του επαναστάτες του Θερίσου</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baseline="0" dirty="0">
                          <a:solidFill>
                            <a:schemeClr val="dk1"/>
                          </a:solidFill>
                          <a:latin typeface="+mn-lt"/>
                          <a:ea typeface="+mn-ea"/>
                          <a:cs typeface="+mn-cs"/>
                        </a:rPr>
                        <a:t>σκληρές διαπραγματεύσεις Βενιζέλου – Δυνάμεων 	</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baseline="0" dirty="0">
                          <a:solidFill>
                            <a:schemeClr val="dk1"/>
                          </a:solidFill>
                          <a:latin typeface="+mn-lt"/>
                          <a:ea typeface="+mn-ea"/>
                          <a:cs typeface="+mn-cs"/>
                        </a:rPr>
                        <a:t>Συμφωνία </a:t>
                      </a:r>
                      <a:r>
                        <a:rPr lang="el-GR" sz="1600" kern="1200" baseline="0" dirty="0" err="1">
                          <a:solidFill>
                            <a:schemeClr val="dk1"/>
                          </a:solidFill>
                          <a:latin typeface="+mn-lt"/>
                          <a:ea typeface="+mn-ea"/>
                          <a:cs typeface="+mn-cs"/>
                        </a:rPr>
                        <a:t>Μουρνιών</a:t>
                      </a:r>
                      <a:r>
                        <a:rPr lang="el-GR" sz="1600" kern="1200" baseline="0" dirty="0">
                          <a:solidFill>
                            <a:schemeClr val="dk1"/>
                          </a:solidFill>
                          <a:latin typeface="+mn-lt"/>
                          <a:ea typeface="+mn-ea"/>
                          <a:cs typeface="+mn-cs"/>
                        </a:rPr>
                        <a:t> Κυδωνίας </a:t>
                      </a:r>
                      <a:endParaRPr lang="el-GR" sz="1600" i="0" dirty="0"/>
                    </a:p>
                  </a:txBody>
                  <a:tcPr/>
                </a:tc>
                <a:extLst>
                  <a:ext uri="{0D108BD9-81ED-4DB2-BD59-A6C34878D82A}">
                    <a16:rowId xmlns:a16="http://schemas.microsoft.com/office/drawing/2014/main" val="10003"/>
                  </a:ext>
                </a:extLst>
              </a:tr>
              <a:tr h="370840">
                <a:tc>
                  <a:txBody>
                    <a:bodyPr/>
                    <a:lstStyle/>
                    <a:p>
                      <a:pPr marL="342900" indent="-342900">
                        <a:buNone/>
                      </a:pPr>
                      <a:r>
                        <a:rPr lang="el-GR" sz="2000" b="1" dirty="0"/>
                        <a:t>1906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i="0" dirty="0"/>
                        <a:t>Φεβρουάριος</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i="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i="0" dirty="0"/>
                    </a:p>
                    <a:p>
                      <a:pPr marL="0" marR="0" indent="0" algn="l" defTabSz="914400" rtl="0" eaLnBrk="1" fontAlgn="auto" latinLnBrk="0" hangingPunct="1">
                        <a:lnSpc>
                          <a:spcPct val="100000"/>
                        </a:lnSpc>
                        <a:spcBef>
                          <a:spcPts val="0"/>
                        </a:spcBef>
                        <a:spcAft>
                          <a:spcPts val="0"/>
                        </a:spcAft>
                        <a:buClrTx/>
                        <a:buSzTx/>
                        <a:buFontTx/>
                        <a:buNone/>
                        <a:tabLst/>
                        <a:defRPr/>
                      </a:pPr>
                      <a:r>
                        <a:rPr lang="el-GR" sz="1600" i="0" dirty="0"/>
                        <a:t>14 Αυγούστου</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i="0" dirty="0"/>
                    </a:p>
                    <a:p>
                      <a:pPr marL="0" marR="0" indent="0" algn="l" defTabSz="914400" rtl="0" eaLnBrk="1" fontAlgn="auto" latinLnBrk="0" hangingPunct="1">
                        <a:lnSpc>
                          <a:spcPct val="100000"/>
                        </a:lnSpc>
                        <a:spcBef>
                          <a:spcPts val="0"/>
                        </a:spcBef>
                        <a:spcAft>
                          <a:spcPts val="0"/>
                        </a:spcAft>
                        <a:buClrTx/>
                        <a:buSzTx/>
                        <a:buFontTx/>
                        <a:buNone/>
                        <a:tabLst/>
                        <a:defRPr/>
                      </a:pPr>
                      <a:r>
                        <a:rPr lang="el-GR" sz="1600" i="0" dirty="0"/>
                        <a:t>12 Σεπτεμβρίου</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i="0" dirty="0"/>
                        <a:t>άφιξη στην Κρήτη της Διεθνούς Επιτροπής για εξέταση της κατάστασης και των όρων λειτουργίας του </a:t>
                      </a:r>
                      <a:r>
                        <a:rPr lang="el-GR" sz="1600" i="0" dirty="0" err="1"/>
                        <a:t>αρμοστειακού</a:t>
                      </a:r>
                      <a:r>
                        <a:rPr lang="el-GR" sz="1600" i="0" dirty="0"/>
                        <a:t> καθεστώτος και για υποβολή έκθεσης 	</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i="0" dirty="0"/>
                        <a:t>Οι </a:t>
                      </a:r>
                      <a:r>
                        <a:rPr lang="el-GR" sz="1600" i="0" dirty="0" err="1"/>
                        <a:t>Μεγ</a:t>
                      </a:r>
                      <a:r>
                        <a:rPr lang="el-GR" sz="1600" i="0" dirty="0"/>
                        <a:t>. Δυνάμεις παραχωρούν στο βασιλιά Γεώργιο Α΄ το δικαίωμα διορισμού του Ύπατου Αρμοστή της Κρήτης </a:t>
                      </a:r>
                    </a:p>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baseline="0" dirty="0">
                          <a:solidFill>
                            <a:schemeClr val="dk1"/>
                          </a:solidFill>
                          <a:latin typeface="+mn-lt"/>
                          <a:ea typeface="+mn-ea"/>
                          <a:cs typeface="+mn-cs"/>
                        </a:rPr>
                        <a:t>Παρά τις παρακλήσεις των </a:t>
                      </a:r>
                      <a:r>
                        <a:rPr lang="el-GR" sz="1800" kern="1200" baseline="0" dirty="0" err="1">
                          <a:solidFill>
                            <a:schemeClr val="dk1"/>
                          </a:solidFill>
                          <a:latin typeface="+mn-lt"/>
                          <a:ea typeface="+mn-ea"/>
                          <a:cs typeface="+mn-cs"/>
                        </a:rPr>
                        <a:t>αντιβενιζελικών</a:t>
                      </a:r>
                      <a:r>
                        <a:rPr lang="el-GR" sz="1800" kern="1200" baseline="0" dirty="0">
                          <a:solidFill>
                            <a:schemeClr val="dk1"/>
                          </a:solidFill>
                          <a:latin typeface="+mn-lt"/>
                          <a:ea typeface="+mn-ea"/>
                          <a:cs typeface="+mn-cs"/>
                        </a:rPr>
                        <a:t> ο Γεώργιος παραιτείται 	</a:t>
                      </a:r>
                      <a:endParaRPr lang="el-GR" sz="1600" i="0" dirty="0"/>
                    </a:p>
                  </a:txBody>
                  <a:tcPr/>
                </a:tc>
                <a:extLst>
                  <a:ext uri="{0D108BD9-81ED-4DB2-BD59-A6C34878D82A}">
                    <a16:rowId xmlns:a16="http://schemas.microsoft.com/office/drawing/2014/main" val="10004"/>
                  </a:ext>
                </a:extLst>
              </a:tr>
            </a:tbl>
          </a:graphicData>
        </a:graphic>
      </p:graphicFrame>
    </p:spTree>
  </p:cSld>
  <p:clrMapOvr>
    <a:masterClrMapping/>
  </p:clrMapOvr>
  <p:transition spd="slow">
    <p:randomBa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571480"/>
            <a:ext cx="8429684" cy="5878532"/>
          </a:xfrm>
          <a:prstGeom prst="rect">
            <a:avLst/>
          </a:prstGeom>
        </p:spPr>
        <p:txBody>
          <a:bodyPr wrap="square">
            <a:spAutoFit/>
          </a:bodyPr>
          <a:lstStyle/>
          <a:p>
            <a:pPr marL="342900" indent="-342900" algn="just"/>
            <a:r>
              <a:rPr lang="el-GR" dirty="0"/>
              <a:t>ΕΡΩΤΗΣΕΙΣ</a:t>
            </a:r>
          </a:p>
          <a:p>
            <a:pPr marL="342900" indent="-342900" algn="just">
              <a:buFont typeface="+mj-lt"/>
              <a:buAutoNum type="arabicPeriod"/>
            </a:pPr>
            <a:r>
              <a:rPr lang="el-GR" dirty="0"/>
              <a:t>Οι πολιτικές εξελίξεις στην Κρήτη από την απόλυση του Βενιζέλου έως τη συγκρότηση της «Ηνωμένης Αντιπολιτεύσεως». </a:t>
            </a:r>
          </a:p>
          <a:p>
            <a:pPr marL="342900" indent="-342900" algn="just">
              <a:buFont typeface="+mj-lt"/>
              <a:buAutoNum type="arabicPeriod"/>
            </a:pPr>
            <a:r>
              <a:rPr lang="el-GR" dirty="0"/>
              <a:t>Η προκήρυξη της Αντιπολίτευσης της 26/2/1905 : με ποια αφορμή προέβη η αντιπολίτευση στη σύνταξή της και ποιο το περιεχόμενό της. </a:t>
            </a:r>
          </a:p>
          <a:p>
            <a:pPr marL="342900" indent="-342900" algn="just">
              <a:buFont typeface="+mj-lt"/>
              <a:buAutoNum type="arabicPeriod"/>
            </a:pPr>
            <a:r>
              <a:rPr lang="el-GR" dirty="0"/>
              <a:t>Η προετοιμασία της Επανάστασης του Θερίσου, η κήρυξη και η επέκτασή της. </a:t>
            </a:r>
          </a:p>
          <a:p>
            <a:pPr marL="342900" indent="-342900" algn="just">
              <a:buFont typeface="+mj-lt"/>
              <a:buAutoNum type="arabicPeriod"/>
            </a:pPr>
            <a:r>
              <a:rPr lang="el-GR" dirty="0"/>
              <a:t>Η αντίδραση του Πρίγκιπα μετά την έκρηξη της επανάστασης του Θερίσου. </a:t>
            </a:r>
          </a:p>
          <a:p>
            <a:pPr marL="342900" indent="-342900" algn="just">
              <a:buFont typeface="+mj-lt"/>
              <a:buAutoNum type="arabicPeriod"/>
            </a:pPr>
            <a:r>
              <a:rPr lang="el-GR" dirty="0"/>
              <a:t>Η αντίδραση της ελληνικής κυβέρνησης του Θ. Δηλιγιάννη μετά την έκρηξη της επανάστασης του Θερίσου. </a:t>
            </a:r>
          </a:p>
          <a:p>
            <a:pPr marL="342900" indent="-342900" algn="just">
              <a:buFont typeface="+mj-lt"/>
              <a:buAutoNum type="arabicPeriod"/>
            </a:pPr>
            <a:r>
              <a:rPr lang="el-GR" dirty="0"/>
              <a:t>Η στάση των Μ. Δυνάμεων μετά την έκρηξη της επανάστασης του Θερίσου.</a:t>
            </a:r>
          </a:p>
          <a:p>
            <a:pPr marL="342900" indent="-342900" algn="just">
              <a:buFont typeface="+mj-lt"/>
              <a:buAutoNum type="arabicPeriod"/>
            </a:pPr>
            <a:r>
              <a:rPr lang="el-GR" dirty="0"/>
              <a:t>Η οργάνωση της «Προσωρινής Κυβερνήσεως της Κρήτης» στο Θέρισο.</a:t>
            </a:r>
          </a:p>
          <a:p>
            <a:pPr marL="342900" indent="-342900" algn="just">
              <a:buFont typeface="+mj-lt"/>
              <a:buAutoNum type="arabicPeriod"/>
            </a:pPr>
            <a:r>
              <a:rPr lang="el-GR" dirty="0"/>
              <a:t>Για ποιους λόγους οι Μ. Δυνάμεις προσανατολίστηκαν προς πολιτική λύση του κρητικού ζητήματος με διαπραγματεύσεις και ποιες οι πρώτες διπλωματικές ενέργειες των επαναστατών και του Βενιζέλου.</a:t>
            </a:r>
          </a:p>
          <a:p>
            <a:pPr marL="342900" indent="-342900" algn="just">
              <a:buFont typeface="+mj-lt"/>
              <a:buAutoNum type="arabicPeriod"/>
            </a:pPr>
            <a:r>
              <a:rPr lang="el-GR" dirty="0"/>
              <a:t>Το τελεσίγραφο των Μ. Δυνάμεων προς τους επαναστάτες (2/7/1905)</a:t>
            </a:r>
          </a:p>
          <a:p>
            <a:pPr marL="342900" indent="-342900" algn="just">
              <a:buFont typeface="+mj-lt"/>
              <a:buAutoNum type="arabicPeriod"/>
            </a:pPr>
            <a:r>
              <a:rPr lang="el-GR" dirty="0"/>
              <a:t>Η συμφωνία των </a:t>
            </a:r>
            <a:r>
              <a:rPr lang="el-GR" dirty="0" err="1"/>
              <a:t>Μουρνιών</a:t>
            </a:r>
            <a:r>
              <a:rPr lang="el-GR" dirty="0"/>
              <a:t> Κυδωνίας (2/11/1905)</a:t>
            </a:r>
          </a:p>
          <a:p>
            <a:pPr marL="342900" indent="-342900" algn="just">
              <a:buFont typeface="+mj-lt"/>
              <a:buAutoNum type="arabicPeriod"/>
            </a:pPr>
            <a:r>
              <a:rPr lang="el-GR" dirty="0"/>
              <a:t>Οι εξελίξεις στο κρητικό ζήτημα από την άφιξη της Διεθνούς Επιτροπής (</a:t>
            </a:r>
            <a:r>
              <a:rPr lang="el-GR" dirty="0" err="1"/>
              <a:t>Φεβρ</a:t>
            </a:r>
            <a:r>
              <a:rPr lang="el-GR" dirty="0"/>
              <a:t>. 1906) έως το διορισμό του </a:t>
            </a:r>
            <a:r>
              <a:rPr lang="el-GR" dirty="0" err="1"/>
              <a:t>Αλ.Ζαϊμη</a:t>
            </a:r>
            <a:r>
              <a:rPr lang="el-GR" dirty="0"/>
              <a:t> ως Υπάτου Αρμοστή Κρήτης.</a:t>
            </a:r>
          </a:p>
          <a:p>
            <a:pPr marL="342900" indent="-342900" algn="just">
              <a:buFont typeface="+mj-lt"/>
              <a:buAutoNum type="arabicPeriod"/>
            </a:pPr>
            <a:r>
              <a:rPr lang="el-GR" dirty="0"/>
              <a:t>Η «νέα ρύθμιση» του Κρητικού Ζητήματος : τι περιελάμβανε το τελικό κείμενο των μεταρρυθμίσεων. </a:t>
            </a:r>
          </a:p>
          <a:p>
            <a:pPr marL="342900" lvl="1" indent="-342900" algn="just"/>
            <a:r>
              <a:rPr lang="el-GR" sz="1600" b="1" dirty="0">
                <a:cs typeface="Lucida Sans Unicode" pitchFamily="34" charset="0"/>
              </a:rPr>
              <a:t>Πηγή: </a:t>
            </a:r>
            <a:r>
              <a:rPr lang="en-US" sz="1600" b="1" dirty="0">
                <a:cs typeface="Lucida Sans Unicode" pitchFamily="34" charset="0"/>
              </a:rPr>
              <a:t>http://www.venetokleio.gr/</a:t>
            </a:r>
            <a:r>
              <a:rPr lang="el-GR" sz="1600" b="1" dirty="0">
                <a:cs typeface="Lucida Sans Unicode" pitchFamily="34" charset="0"/>
              </a:rPr>
              <a:t>Παναγιώτης Αθανασόπουλος</a:t>
            </a:r>
            <a:endParaRPr lang="el-GR" b="1" dirty="0"/>
          </a:p>
        </p:txBody>
      </p:sp>
    </p:spTree>
  </p:cSld>
  <p:clrMapOvr>
    <a:masterClrMapping/>
  </p:clrMapOvr>
  <p:transition spd="slow">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 Διάγραμμα"/>
          <p:cNvGraphicFramePr/>
          <p:nvPr/>
        </p:nvGraphicFramePr>
        <p:xfrm>
          <a:off x="357158" y="1142984"/>
          <a:ext cx="8501122" cy="5429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2"/>
          <p:cNvGrpSpPr>
            <a:grpSpLocks/>
          </p:cNvGrpSpPr>
          <p:nvPr/>
        </p:nvGrpSpPr>
        <p:grpSpPr bwMode="auto">
          <a:xfrm>
            <a:off x="428596" y="285728"/>
            <a:ext cx="7215238" cy="642942"/>
            <a:chOff x="108120660" y="106981543"/>
            <a:chExt cx="1399746" cy="1648280"/>
          </a:xfrm>
        </p:grpSpPr>
        <p:sp>
          <p:nvSpPr>
            <p:cNvPr id="5" name="Rectangle 3" hidden="1"/>
            <p:cNvSpPr>
              <a:spLocks noChangeArrowheads="1" noChangeShapeType="1"/>
            </p:cNvSpPr>
            <p:nvPr/>
          </p:nvSpPr>
          <p:spPr bwMode="auto">
            <a:xfrm>
              <a:off x="108120660" y="106981560"/>
              <a:ext cx="1399736" cy="1648263"/>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6" name="Text Box 4"/>
            <p:cNvSpPr txBox="1">
              <a:spLocks noChangeArrowheads="1" noChangeShapeType="1"/>
            </p:cNvSpPr>
            <p:nvPr/>
          </p:nvSpPr>
          <p:spPr bwMode="auto">
            <a:xfrm>
              <a:off x="108120660" y="107214923"/>
              <a:ext cx="1399736" cy="1181100"/>
            </a:xfrm>
            <a:prstGeom prst="rect">
              <a:avLst/>
            </a:prstGeom>
            <a:solidFill>
              <a:srgbClr val="FFFFFF"/>
            </a:solidFill>
            <a:ln w="0" algn="in">
              <a:noFill/>
              <a:miter lim="800000"/>
              <a:headEnd/>
              <a:tailEnd/>
            </a:ln>
            <a:effectLst/>
          </p:spPr>
          <p:txBody>
            <a:bodyPr vert="horz" wrap="square" lIns="36195" tIns="36195" rIns="36195" bIns="36195" numCol="1" anchor="t" anchorCtr="0" compatLnSpc="1">
              <a:prstTxWarp prst="textNoShape">
                <a:avLst/>
              </a:prstTxWarp>
            </a:bodyPr>
            <a:lstStyle/>
            <a:p>
              <a:pPr algn="ctr" fontAlgn="base">
                <a:spcBef>
                  <a:spcPct val="0"/>
                </a:spcBef>
                <a:spcAft>
                  <a:spcPct val="0"/>
                </a:spcAft>
              </a:pPr>
              <a:r>
                <a:rPr lang="el-GR" sz="2400" b="1" dirty="0">
                  <a:latin typeface="+mj-lt"/>
                </a:rPr>
                <a:t>Η συγκρότηση της Ηνωμένης Αντιπολιτεύσεως </a:t>
              </a:r>
              <a:endParaRPr lang="el-GR" sz="2400" dirty="0">
                <a:latin typeface="+mj-lt"/>
              </a:endParaRPr>
            </a:p>
            <a:p>
              <a:pPr algn="ctr" fontAlgn="base">
                <a:spcBef>
                  <a:spcPct val="0"/>
                </a:spcBef>
                <a:spcAft>
                  <a:spcPct val="0"/>
                </a:spcAft>
              </a:pPr>
              <a:r>
                <a:rPr lang="el-GR" sz="2400" b="1" dirty="0">
                  <a:latin typeface="+mj-lt"/>
                </a:rPr>
                <a:t> </a:t>
              </a:r>
              <a:endParaRPr lang="el-GR" sz="2400" dirty="0">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mj-lt"/>
                <a:cs typeface="Arial" pitchFamily="34" charset="0"/>
              </a:endParaRPr>
            </a:p>
          </p:txBody>
        </p:sp>
        <p:sp>
          <p:nvSpPr>
            <p:cNvPr id="7" name="AutoShape 5"/>
            <p:cNvSpPr>
              <a:spLocks noChangeArrowheads="1" noChangeShapeType="1"/>
            </p:cNvSpPr>
            <p:nvPr/>
          </p:nvSpPr>
          <p:spPr bwMode="auto">
            <a:xfrm rot="10800000" flipH="1">
              <a:off x="108120670" y="106981543"/>
              <a:ext cx="1399736" cy="190937"/>
            </a:xfrm>
            <a:prstGeom prst="rtTriangle">
              <a:avLst/>
            </a:prstGeom>
            <a:solidFill>
              <a:schemeClr val="accent5">
                <a:lumMod val="7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8" name="AutoShape 6"/>
            <p:cNvSpPr>
              <a:spLocks noChangeArrowheads="1" noChangeShapeType="1"/>
            </p:cNvSpPr>
            <p:nvPr/>
          </p:nvSpPr>
          <p:spPr bwMode="auto">
            <a:xfrm flipH="1">
              <a:off x="108120660" y="108438885"/>
              <a:ext cx="1399736" cy="190938"/>
            </a:xfrm>
            <a:prstGeom prst="rtTriangle">
              <a:avLst/>
            </a:prstGeom>
            <a:solidFill>
              <a:schemeClr val="accent2"/>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grpSp>
    </p:spTree>
  </p:cSld>
  <p:clrMapOvr>
    <a:masterClrMapping/>
  </p:clrMapOvr>
  <p:transition spd="slow">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F20D80F4-9133-43F3-A85A-A2E75DE36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16632"/>
            <a:ext cx="6624736" cy="5760640"/>
          </a:xfrm>
          <a:prstGeom prst="rect">
            <a:avLst/>
          </a:prstGeom>
        </p:spPr>
      </p:pic>
      <p:sp>
        <p:nvSpPr>
          <p:cNvPr id="4" name="Ορθογώνιο 3">
            <a:extLst>
              <a:ext uri="{FF2B5EF4-FFF2-40B4-BE49-F238E27FC236}">
                <a16:creationId xmlns:a16="http://schemas.microsoft.com/office/drawing/2014/main" id="{9836AFD4-DE1E-4764-94A4-74763C9BCD6F}"/>
              </a:ext>
            </a:extLst>
          </p:cNvPr>
          <p:cNvSpPr/>
          <p:nvPr/>
        </p:nvSpPr>
        <p:spPr>
          <a:xfrm>
            <a:off x="1979712" y="5877272"/>
            <a:ext cx="4572000" cy="646331"/>
          </a:xfrm>
          <a:prstGeom prst="rect">
            <a:avLst/>
          </a:prstGeom>
        </p:spPr>
        <p:txBody>
          <a:bodyPr>
            <a:spAutoFit/>
          </a:bodyPr>
          <a:lstStyle/>
          <a:p>
            <a:r>
              <a:rPr lang="el-GR" dirty="0"/>
              <a:t>H ηγεσία της επανάστασης. Ελ. Βενιζέλος, Κ. </a:t>
            </a:r>
            <a:r>
              <a:rPr lang="el-GR" dirty="0" err="1"/>
              <a:t>Φούμης</a:t>
            </a:r>
            <a:r>
              <a:rPr lang="el-GR" dirty="0"/>
              <a:t> και Κ. Μάνος, </a:t>
            </a:r>
            <a:r>
              <a:rPr lang="el-GR" dirty="0" err="1"/>
              <a:t>Θέρισο</a:t>
            </a:r>
            <a:r>
              <a:rPr lang="el-GR" dirty="0"/>
              <a:t> 1905. </a:t>
            </a:r>
          </a:p>
        </p:txBody>
      </p:sp>
    </p:spTree>
    <p:extLst>
      <p:ext uri="{BB962C8B-B14F-4D97-AF65-F5344CB8AC3E}">
        <p14:creationId xmlns:p14="http://schemas.microsoft.com/office/powerpoint/2010/main" val="3116380104"/>
      </p:ext>
    </p:extLst>
  </p:cSld>
  <p:clrMapOvr>
    <a:masterClrMapping/>
  </p:clrMapOvr>
  <p:transition spd="slow">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a:grpSpLocks/>
          </p:cNvGrpSpPr>
          <p:nvPr/>
        </p:nvGrpSpPr>
        <p:grpSpPr bwMode="auto">
          <a:xfrm>
            <a:off x="428596" y="285728"/>
            <a:ext cx="8358246" cy="642942"/>
            <a:chOff x="108120660" y="106981543"/>
            <a:chExt cx="1399746" cy="1648280"/>
          </a:xfrm>
        </p:grpSpPr>
        <p:sp>
          <p:nvSpPr>
            <p:cNvPr id="6" name="Rectangle 3" hidden="1"/>
            <p:cNvSpPr>
              <a:spLocks noChangeArrowheads="1" noChangeShapeType="1"/>
            </p:cNvSpPr>
            <p:nvPr/>
          </p:nvSpPr>
          <p:spPr bwMode="auto">
            <a:xfrm>
              <a:off x="108120660" y="106981560"/>
              <a:ext cx="1399736" cy="1648263"/>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7" name="Text Box 4"/>
            <p:cNvSpPr txBox="1">
              <a:spLocks noChangeArrowheads="1" noChangeShapeType="1"/>
            </p:cNvSpPr>
            <p:nvPr/>
          </p:nvSpPr>
          <p:spPr bwMode="auto">
            <a:xfrm>
              <a:off x="108120660" y="107214923"/>
              <a:ext cx="1399736" cy="1181100"/>
            </a:xfrm>
            <a:prstGeom prst="rect">
              <a:avLst/>
            </a:prstGeom>
            <a:solidFill>
              <a:srgbClr val="FFFFFF"/>
            </a:solidFill>
            <a:ln w="0" algn="in">
              <a:noFill/>
              <a:miter lim="800000"/>
              <a:headEnd/>
              <a:tailEnd/>
            </a:ln>
            <a:effectLst/>
          </p:spPr>
          <p:txBody>
            <a:bodyPr vert="horz" wrap="square" lIns="36195" tIns="36195" rIns="36195" bIns="36195" numCol="1" anchor="t" anchorCtr="0" compatLnSpc="1">
              <a:prstTxWarp prst="textNoShape">
                <a:avLst/>
              </a:prstTxWarp>
            </a:bodyPr>
            <a:lstStyle/>
            <a:p>
              <a:pPr algn="ctr" fontAlgn="base">
                <a:spcBef>
                  <a:spcPct val="0"/>
                </a:spcBef>
                <a:spcAft>
                  <a:spcPct val="0"/>
                </a:spcAft>
              </a:pPr>
              <a:r>
                <a:rPr lang="el-GR" sz="2000" b="1" dirty="0">
                  <a:latin typeface="+mj-lt"/>
                </a:rPr>
                <a:t>Οι εκλογές του 1904 και η προκήρυξη της Αντιπολίτευσης </a:t>
              </a:r>
              <a:endParaRPr lang="el-GR" sz="2000" dirty="0">
                <a:latin typeface="+mj-lt"/>
              </a:endParaRPr>
            </a:p>
            <a:p>
              <a:pPr algn="ctr" fontAlgn="base">
                <a:spcBef>
                  <a:spcPct val="0"/>
                </a:spcBef>
                <a:spcAft>
                  <a:spcPct val="0"/>
                </a:spcAft>
              </a:pPr>
              <a:r>
                <a:rPr lang="el-GR" sz="2000" b="1" dirty="0">
                  <a:latin typeface="+mj-lt"/>
                </a:rPr>
                <a:t> </a:t>
              </a:r>
              <a:endParaRPr lang="el-GR" sz="2000" dirty="0">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a:ln>
                  <a:noFill/>
                </a:ln>
                <a:solidFill>
                  <a:schemeClr val="tx1"/>
                </a:solidFill>
                <a:effectLst/>
                <a:latin typeface="+mj-lt"/>
                <a:cs typeface="Arial" pitchFamily="34" charset="0"/>
              </a:endParaRPr>
            </a:p>
          </p:txBody>
        </p:sp>
        <p:sp>
          <p:nvSpPr>
            <p:cNvPr id="8" name="AutoShape 5"/>
            <p:cNvSpPr>
              <a:spLocks noChangeArrowheads="1" noChangeShapeType="1"/>
            </p:cNvSpPr>
            <p:nvPr/>
          </p:nvSpPr>
          <p:spPr bwMode="auto">
            <a:xfrm rot="10800000" flipH="1">
              <a:off x="108120670" y="106981543"/>
              <a:ext cx="1399736" cy="190937"/>
            </a:xfrm>
            <a:prstGeom prst="rtTriangle">
              <a:avLst/>
            </a:prstGeom>
            <a:solidFill>
              <a:schemeClr val="accent5">
                <a:lumMod val="7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9" name="AutoShape 6"/>
            <p:cNvSpPr>
              <a:spLocks noChangeArrowheads="1" noChangeShapeType="1"/>
            </p:cNvSpPr>
            <p:nvPr/>
          </p:nvSpPr>
          <p:spPr bwMode="auto">
            <a:xfrm flipH="1">
              <a:off x="108120660" y="108438885"/>
              <a:ext cx="1399736" cy="190938"/>
            </a:xfrm>
            <a:prstGeom prst="rtTriangle">
              <a:avLst/>
            </a:prstGeom>
            <a:solidFill>
              <a:schemeClr val="accent2"/>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grpSp>
      <p:graphicFrame>
        <p:nvGraphicFramePr>
          <p:cNvPr id="10" name="9 - Πίνακας"/>
          <p:cNvGraphicFramePr>
            <a:graphicFrameLocks noGrp="1"/>
          </p:cNvGraphicFramePr>
          <p:nvPr/>
        </p:nvGraphicFramePr>
        <p:xfrm>
          <a:off x="285720" y="1214422"/>
          <a:ext cx="8643998" cy="5120640"/>
        </p:xfrm>
        <a:graphic>
          <a:graphicData uri="http://schemas.openxmlformats.org/drawingml/2006/table">
            <a:tbl>
              <a:tblPr firstRow="1" bandRow="1">
                <a:tableStyleId>{85BE263C-DBD7-4A20-BB59-AAB30ACAA65A}</a:tableStyleId>
              </a:tblPr>
              <a:tblGrid>
                <a:gridCol w="2357454">
                  <a:extLst>
                    <a:ext uri="{9D8B030D-6E8A-4147-A177-3AD203B41FA5}">
                      <a16:colId xmlns:a16="http://schemas.microsoft.com/office/drawing/2014/main" val="20000"/>
                    </a:ext>
                  </a:extLst>
                </a:gridCol>
                <a:gridCol w="6286544">
                  <a:extLst>
                    <a:ext uri="{9D8B030D-6E8A-4147-A177-3AD203B41FA5}">
                      <a16:colId xmlns:a16="http://schemas.microsoft.com/office/drawing/2014/main" val="20001"/>
                    </a:ext>
                  </a:extLst>
                </a:gridCol>
              </a:tblGrid>
              <a:tr h="370840">
                <a:tc>
                  <a:txBody>
                    <a:bodyPr/>
                    <a:lstStyle/>
                    <a:p>
                      <a:pPr algn="just"/>
                      <a:r>
                        <a:rPr lang="el-GR" dirty="0">
                          <a:solidFill>
                            <a:schemeClr val="tx1"/>
                          </a:solidFill>
                        </a:rPr>
                        <a:t>ΕΚΛΟΓΕΣ</a:t>
                      </a:r>
                      <a:r>
                        <a:rPr lang="el-GR" baseline="0" dirty="0">
                          <a:solidFill>
                            <a:schemeClr val="tx1"/>
                          </a:solidFill>
                        </a:rPr>
                        <a:t> 1904</a:t>
                      </a:r>
                      <a:endParaRPr lang="el-GR" dirty="0">
                        <a:solidFill>
                          <a:schemeClr val="tx1"/>
                        </a:solidFill>
                      </a:endParaRPr>
                    </a:p>
                  </a:txBody>
                  <a:tcPr>
                    <a:solidFill>
                      <a:schemeClr val="accent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l-GR" b="0" dirty="0">
                          <a:solidFill>
                            <a:schemeClr val="tx1"/>
                          </a:solidFill>
                        </a:rPr>
                        <a:t>Στο τέλος του 1904 έληξε η περίοδος της Γενικής Συνέλευσης</a:t>
                      </a: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l-GR" b="0" dirty="0">
                          <a:solidFill>
                            <a:schemeClr val="tx1"/>
                          </a:solidFill>
                        </a:rPr>
                        <a:t> </a:t>
                      </a:r>
                      <a:r>
                        <a:rPr lang="el-GR" b="0" dirty="0">
                          <a:solidFill>
                            <a:schemeClr val="tx1"/>
                          </a:solidFill>
                          <a:sym typeface="Wingdings"/>
                        </a:rPr>
                        <a:t> </a:t>
                      </a:r>
                      <a:r>
                        <a:rPr lang="el-GR" b="0" dirty="0">
                          <a:solidFill>
                            <a:schemeClr val="tx1"/>
                          </a:solidFill>
                        </a:rPr>
                        <a:t>και προκηρύχθηκαν εκλογές </a:t>
                      </a: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l-GR" b="0" dirty="0">
                          <a:solidFill>
                            <a:schemeClr val="tx1"/>
                          </a:solidFill>
                        </a:rPr>
                        <a:t>        </a:t>
                      </a:r>
                      <a:r>
                        <a:rPr lang="el-GR" b="0" dirty="0">
                          <a:solidFill>
                            <a:schemeClr val="tx1"/>
                          </a:solidFill>
                          <a:sym typeface="Wingdings 3"/>
                        </a:rPr>
                        <a:t>  </a:t>
                      </a:r>
                      <a:r>
                        <a:rPr lang="el-GR" b="0" dirty="0">
                          <a:solidFill>
                            <a:schemeClr val="tx1"/>
                          </a:solidFill>
                        </a:rPr>
                        <a:t>για την ανάδειξη 64 βουλευτών.</a:t>
                      </a: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l-GR" b="0" dirty="0">
                          <a:solidFill>
                            <a:schemeClr val="tx1"/>
                          </a:solidFill>
                        </a:rPr>
                        <a:t>        </a:t>
                      </a:r>
                      <a:r>
                        <a:rPr lang="el-GR" b="0" dirty="0">
                          <a:solidFill>
                            <a:schemeClr val="tx1"/>
                          </a:solidFill>
                          <a:sym typeface="Wingdings 3"/>
                        </a:rPr>
                        <a:t> </a:t>
                      </a:r>
                      <a:r>
                        <a:rPr lang="el-GR" b="0" dirty="0">
                          <a:solidFill>
                            <a:schemeClr val="tx1"/>
                          </a:solidFill>
                        </a:rPr>
                        <a:t>Σύμφωνα με το σύνταγμα, 10 ακόμη θα διορίζονταν απευθείας από τον Πρίγκιπα. </a:t>
                      </a: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b="0" dirty="0">
                          <a:solidFill>
                            <a:schemeClr val="tx1"/>
                          </a:solidFill>
                        </a:rPr>
                        <a:t> Η αντιπολίτευση αποφάσισε </a:t>
                      </a: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l-GR" b="0" dirty="0">
                          <a:solidFill>
                            <a:schemeClr val="tx1"/>
                          </a:solidFill>
                        </a:rPr>
                        <a:t>        </a:t>
                      </a:r>
                      <a:r>
                        <a:rPr lang="el-GR" b="0" dirty="0">
                          <a:solidFill>
                            <a:schemeClr val="tx1"/>
                          </a:solidFill>
                          <a:sym typeface="Wingdings 3"/>
                        </a:rPr>
                        <a:t> </a:t>
                      </a:r>
                      <a:r>
                        <a:rPr lang="el-GR" b="0" dirty="0">
                          <a:solidFill>
                            <a:schemeClr val="tx1"/>
                          </a:solidFill>
                        </a:rPr>
                        <a:t>να μη συμμετέχει στις εκλογές αυτές, </a:t>
                      </a: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l-GR" b="0" dirty="0">
                          <a:solidFill>
                            <a:schemeClr val="tx1"/>
                          </a:solidFill>
                        </a:rPr>
                        <a:t>        </a:t>
                      </a:r>
                      <a:r>
                        <a:rPr lang="el-GR" b="0" dirty="0">
                          <a:solidFill>
                            <a:schemeClr val="tx1"/>
                          </a:solidFill>
                          <a:sym typeface="Wingdings 3"/>
                        </a:rPr>
                        <a:t> </a:t>
                      </a:r>
                      <a:r>
                        <a:rPr lang="el-GR" b="0" dirty="0">
                          <a:solidFill>
                            <a:schemeClr val="tx1"/>
                          </a:solidFill>
                        </a:rPr>
                        <a:t>κατήγγειλε τα ανελεύθερα μέτρα του Πρίγκιπα </a:t>
                      </a: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l-GR" b="0" dirty="0">
                          <a:solidFill>
                            <a:schemeClr val="tx1"/>
                          </a:solidFill>
                        </a:rPr>
                        <a:t>        </a:t>
                      </a:r>
                      <a:r>
                        <a:rPr lang="el-GR" b="0" dirty="0">
                          <a:solidFill>
                            <a:schemeClr val="tx1"/>
                          </a:solidFill>
                          <a:sym typeface="Wingdings 3"/>
                        </a:rPr>
                        <a:t></a:t>
                      </a:r>
                      <a:r>
                        <a:rPr lang="el-GR" b="0" dirty="0">
                          <a:solidFill>
                            <a:schemeClr val="tx1"/>
                          </a:solidFill>
                        </a:rPr>
                        <a:t>  και κάλεσε το λαό σε αποχή. </a:t>
                      </a:r>
                      <a:endParaRPr lang="el-GR" dirty="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10000"/>
                  </a:ext>
                </a:extLst>
              </a:tr>
              <a:tr h="370840">
                <a:tc>
                  <a:txBody>
                    <a:bodyPr/>
                    <a:lstStyle/>
                    <a:p>
                      <a:pPr algn="just"/>
                      <a:r>
                        <a:rPr lang="el-GR" sz="1600" b="1" dirty="0"/>
                        <a:t>ΠΡΟΚΗΡΥΞΗ ΑΝΤΙΠΟΛΙΤΕΥΣΗΣ</a:t>
                      </a:r>
                    </a:p>
                    <a:p>
                      <a:pPr algn="just"/>
                      <a:r>
                        <a:rPr lang="el-GR" sz="1600" b="1" dirty="0"/>
                        <a:t>26</a:t>
                      </a:r>
                      <a:r>
                        <a:rPr lang="el-GR" sz="1600" b="1" baseline="0" dirty="0"/>
                        <a:t> Φεβρουαρίου 1905</a:t>
                      </a:r>
                      <a:endParaRPr lang="el-GR" sz="1600" b="1" dirty="0"/>
                    </a:p>
                  </a:txBody>
                  <a:tcPr>
                    <a:solidFill>
                      <a:schemeClr val="bg1"/>
                    </a:solidFill>
                  </a:tcPr>
                </a:tc>
                <a:tc>
                  <a:txBody>
                    <a:bodyPr/>
                    <a:lstStyle/>
                    <a:p>
                      <a:pPr algn="just"/>
                      <a:r>
                        <a:rPr lang="el-GR" dirty="0"/>
                        <a:t>Η κατάσταση εκτραχύνθηκε στις 26 Φεβρουαρίου 1905, </a:t>
                      </a:r>
                    </a:p>
                    <a:p>
                      <a:pPr algn="just">
                        <a:buFont typeface="Wingdings 3" pitchFamily="18" charset="2"/>
                        <a:buChar char="}"/>
                      </a:pPr>
                      <a:r>
                        <a:rPr lang="el-GR" dirty="0"/>
                        <a:t> όταν η τριανδρία της αντιπολίτευσης </a:t>
                      </a:r>
                    </a:p>
                    <a:p>
                      <a:pPr algn="just">
                        <a:buFont typeface="Wingdings 3" pitchFamily="18" charset="2"/>
                        <a:buChar char="}"/>
                      </a:pPr>
                      <a:r>
                        <a:rPr lang="el-GR" dirty="0"/>
                        <a:t> και 15 άλλοι επιφανείς πολιτευτές </a:t>
                      </a:r>
                    </a:p>
                    <a:p>
                      <a:pPr algn="just">
                        <a:buFont typeface="Wingdings 3" pitchFamily="18" charset="2"/>
                        <a:buChar char="}"/>
                      </a:pPr>
                      <a:r>
                        <a:rPr lang="el-GR" dirty="0"/>
                        <a:t> συνέταξαν και υπέγραψαν προκήρυξη, </a:t>
                      </a:r>
                      <a:r>
                        <a:rPr lang="el-GR" dirty="0">
                          <a:sym typeface="Wingdings"/>
                        </a:rPr>
                        <a:t></a:t>
                      </a:r>
                      <a:r>
                        <a:rPr lang="el-GR" dirty="0"/>
                        <a:t> με την οποία </a:t>
                      </a:r>
                      <a:r>
                        <a:rPr lang="el-GR" sz="1600" b="0" dirty="0"/>
                        <a:t>ζητούσαν</a:t>
                      </a:r>
                      <a:r>
                        <a:rPr lang="el-GR" b="1" dirty="0"/>
                        <a:t> μεταβολή </a:t>
                      </a:r>
                      <a:r>
                        <a:rPr lang="el-GR" b="0" dirty="0"/>
                        <a:t>του</a:t>
                      </a:r>
                      <a:r>
                        <a:rPr lang="el-GR" b="1" dirty="0"/>
                        <a:t> συντάγματος </a:t>
                      </a:r>
                      <a:r>
                        <a:rPr lang="el-GR" b="0" dirty="0"/>
                        <a:t>της</a:t>
                      </a:r>
                      <a:r>
                        <a:rPr lang="el-GR" b="1" dirty="0"/>
                        <a:t> Κρητικής Πολιτείας</a:t>
                      </a:r>
                      <a:r>
                        <a:rPr lang="el-GR" dirty="0"/>
                        <a:t>.</a:t>
                      </a:r>
                    </a:p>
                    <a:p>
                      <a:pPr algn="just">
                        <a:buFont typeface="Wingdings 3" pitchFamily="18" charset="2"/>
                        <a:buChar char="}"/>
                      </a:pPr>
                      <a:r>
                        <a:rPr lang="el-GR" dirty="0"/>
                        <a:t>  Η προκήρυξη αυτή είναι το πρώτο επίσημο επαναστατικό κείμενο, το προμήνυμα της επανάστασης του Θερίσου.</a:t>
                      </a:r>
                    </a:p>
                  </a:txBody>
                  <a:tcPr>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transition spd="slow">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57158" y="285728"/>
            <a:ext cx="8358246" cy="428628"/>
            <a:chOff x="108120660" y="106981543"/>
            <a:chExt cx="1399746" cy="1648280"/>
          </a:xfrm>
        </p:grpSpPr>
        <p:sp>
          <p:nvSpPr>
            <p:cNvPr id="5" name="Rectangle 3" hidden="1"/>
            <p:cNvSpPr>
              <a:spLocks noChangeArrowheads="1" noChangeShapeType="1"/>
            </p:cNvSpPr>
            <p:nvPr/>
          </p:nvSpPr>
          <p:spPr bwMode="auto">
            <a:xfrm>
              <a:off x="108120660" y="106981560"/>
              <a:ext cx="1399736" cy="1648263"/>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6" name="Text Box 4"/>
            <p:cNvSpPr txBox="1">
              <a:spLocks noChangeArrowheads="1" noChangeShapeType="1"/>
            </p:cNvSpPr>
            <p:nvPr/>
          </p:nvSpPr>
          <p:spPr bwMode="auto">
            <a:xfrm>
              <a:off x="108120666" y="107214923"/>
              <a:ext cx="1399736" cy="1181100"/>
            </a:xfrm>
            <a:prstGeom prst="rect">
              <a:avLst/>
            </a:prstGeom>
            <a:solidFill>
              <a:srgbClr val="FFFFFF"/>
            </a:solidFill>
            <a:ln w="0" algn="in">
              <a:noFill/>
              <a:miter lim="800000"/>
              <a:headEnd/>
              <a:tailEnd/>
            </a:ln>
            <a:effectLst/>
          </p:spPr>
          <p:txBody>
            <a:bodyPr vert="horz" wrap="square" lIns="36195" tIns="36195" rIns="36195" bIns="36195" numCol="1" anchor="t" anchorCtr="0" compatLnSpc="1">
              <a:prstTxWarp prst="textNoShape">
                <a:avLst/>
              </a:prstTxWarp>
            </a:bodyPr>
            <a:lstStyle/>
            <a:p>
              <a:pPr algn="ctr" fontAlgn="base">
                <a:spcBef>
                  <a:spcPct val="0"/>
                </a:spcBef>
                <a:spcAft>
                  <a:spcPct val="0"/>
                </a:spcAft>
              </a:pPr>
              <a:r>
                <a:rPr lang="el-GR" b="1" dirty="0">
                  <a:latin typeface="+mj-lt"/>
                </a:rPr>
                <a:t>Η προετοιμασία της Επανάστασης </a:t>
              </a:r>
              <a:endParaRPr kumimoji="0" lang="el-GR" b="0" i="0" u="none" strike="noStrike" cap="none" normalizeH="0" baseline="0" dirty="0">
                <a:ln>
                  <a:noFill/>
                </a:ln>
                <a:solidFill>
                  <a:schemeClr val="tx1"/>
                </a:solidFill>
                <a:effectLst/>
                <a:latin typeface="+mj-lt"/>
                <a:cs typeface="Arial" pitchFamily="34" charset="0"/>
              </a:endParaRPr>
            </a:p>
          </p:txBody>
        </p:sp>
        <p:sp>
          <p:nvSpPr>
            <p:cNvPr id="7" name="AutoShape 5"/>
            <p:cNvSpPr>
              <a:spLocks noChangeArrowheads="1" noChangeShapeType="1"/>
            </p:cNvSpPr>
            <p:nvPr/>
          </p:nvSpPr>
          <p:spPr bwMode="auto">
            <a:xfrm rot="10800000" flipH="1">
              <a:off x="108120670" y="106981543"/>
              <a:ext cx="1399736" cy="190937"/>
            </a:xfrm>
            <a:prstGeom prst="rtTriangle">
              <a:avLst/>
            </a:prstGeom>
            <a:solidFill>
              <a:schemeClr val="accent5">
                <a:lumMod val="7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8" name="AutoShape 6"/>
            <p:cNvSpPr>
              <a:spLocks noChangeArrowheads="1" noChangeShapeType="1"/>
            </p:cNvSpPr>
            <p:nvPr/>
          </p:nvSpPr>
          <p:spPr bwMode="auto">
            <a:xfrm flipH="1">
              <a:off x="108120660" y="108438885"/>
              <a:ext cx="1399736" cy="190938"/>
            </a:xfrm>
            <a:prstGeom prst="rtTriangle">
              <a:avLst/>
            </a:prstGeom>
            <a:solidFill>
              <a:schemeClr val="accent2"/>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grpSp>
      <p:graphicFrame>
        <p:nvGraphicFramePr>
          <p:cNvPr id="9" name="8 - Διάγραμμα"/>
          <p:cNvGraphicFramePr/>
          <p:nvPr/>
        </p:nvGraphicFramePr>
        <p:xfrm>
          <a:off x="214282" y="928670"/>
          <a:ext cx="8715436"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t="1415"/>
          <a:stretch>
            <a:fillRect/>
          </a:stretch>
        </p:blipFill>
        <p:spPr bwMode="auto">
          <a:xfrm>
            <a:off x="214282" y="214290"/>
            <a:ext cx="5148254" cy="3286148"/>
          </a:xfrm>
          <a:prstGeom prst="rect">
            <a:avLst/>
          </a:prstGeom>
          <a:noFill/>
          <a:ln w="9525">
            <a:noFill/>
            <a:miter lim="800000"/>
            <a:headEnd/>
            <a:tailEnd/>
          </a:ln>
          <a:effectLst/>
        </p:spPr>
      </p:pic>
      <p:sp>
        <p:nvSpPr>
          <p:cNvPr id="3" name="2 - Ορθογώνιο"/>
          <p:cNvSpPr/>
          <p:nvPr/>
        </p:nvSpPr>
        <p:spPr>
          <a:xfrm>
            <a:off x="5500694" y="285728"/>
            <a:ext cx="3429024" cy="1231106"/>
          </a:xfrm>
          <a:prstGeom prst="rect">
            <a:avLst/>
          </a:prstGeom>
        </p:spPr>
        <p:txBody>
          <a:bodyPr wrap="square">
            <a:spAutoFit/>
          </a:bodyPr>
          <a:lstStyle/>
          <a:p>
            <a:r>
              <a:rPr lang="el-GR" sz="1600" dirty="0">
                <a:sym typeface="Wingdings 3"/>
              </a:rPr>
              <a:t> </a:t>
            </a:r>
            <a:r>
              <a:rPr lang="el-GR" sz="1400" dirty="0"/>
              <a:t>Η οχυρή θέση του Θερίσου το καθιστούσε ιδανικό ορμητήριο για τους επαναστάτες. Καρτ ποστάλ εποχής.</a:t>
            </a:r>
          </a:p>
          <a:p>
            <a:r>
              <a:rPr lang="el-GR" sz="1400" dirty="0"/>
              <a:t>Ελλήνων Ιστορικά, 100 ΧΡΟΝΙΑ από την Ένωση της Κρήτης τ.18, </a:t>
            </a:r>
            <a:r>
              <a:rPr lang="el-GR" sz="1600" dirty="0"/>
              <a:t>σ.97</a:t>
            </a:r>
          </a:p>
        </p:txBody>
      </p:sp>
      <p:pic>
        <p:nvPicPr>
          <p:cNvPr id="4100" name="Picture 4" descr="https://upload.wikimedia.org/wikipedia/commons/thumb/1/1d/%CE%98%CE%AD%CF%81%CE%B9%CF%83%CE%BF_4462.JPG/268px-%CE%98%CE%AD%CF%81%CE%B9%CF%83%CE%BF_4462.JPG"/>
          <p:cNvPicPr>
            <a:picLocks noChangeAspect="1" noChangeArrowheads="1"/>
          </p:cNvPicPr>
          <p:nvPr/>
        </p:nvPicPr>
        <p:blipFill>
          <a:blip r:embed="rId3" cstate="print"/>
          <a:srcRect/>
          <a:stretch>
            <a:fillRect/>
          </a:stretch>
        </p:blipFill>
        <p:spPr bwMode="auto">
          <a:xfrm>
            <a:off x="1357290" y="3571876"/>
            <a:ext cx="4000528" cy="3000396"/>
          </a:xfrm>
          <a:prstGeom prst="rect">
            <a:avLst/>
          </a:prstGeom>
          <a:noFill/>
        </p:spPr>
      </p:pic>
      <p:pic>
        <p:nvPicPr>
          <p:cNvPr id="7" name="6 - Θέση περιεχομένου" descr="1885 Προσάρτηση Ανατολικής Ρωμυλίας.png"/>
          <p:cNvPicPr>
            <a:picLocks noChangeAspect="1"/>
          </p:cNvPicPr>
          <p:nvPr/>
        </p:nvPicPr>
        <p:blipFill>
          <a:blip r:embed="rId4" cstate="print">
            <a:lum contrast="30000"/>
          </a:blip>
          <a:srcRect l="23210" t="40904" r="36662" b="6505"/>
          <a:stretch>
            <a:fillRect/>
          </a:stretch>
        </p:blipFill>
        <p:spPr bwMode="auto">
          <a:xfrm>
            <a:off x="5500693" y="1785926"/>
            <a:ext cx="3278231" cy="4214842"/>
          </a:xfrm>
          <a:prstGeom prst="rect">
            <a:avLst/>
          </a:prstGeom>
          <a:noFill/>
          <a:ln w="9525">
            <a:noFill/>
            <a:miter lim="800000"/>
            <a:headEnd/>
            <a:tailEnd/>
          </a:ln>
        </p:spPr>
      </p:pic>
      <p:sp>
        <p:nvSpPr>
          <p:cNvPr id="8" name="7 - Ορθογώνιο"/>
          <p:cNvSpPr/>
          <p:nvPr/>
        </p:nvSpPr>
        <p:spPr>
          <a:xfrm>
            <a:off x="7072330" y="4857760"/>
            <a:ext cx="380232" cy="369332"/>
          </a:xfrm>
          <a:prstGeom prst="rect">
            <a:avLst/>
          </a:prstGeom>
        </p:spPr>
        <p:txBody>
          <a:bodyPr wrap="none">
            <a:spAutoFit/>
          </a:bodyPr>
          <a:lstStyle/>
          <a:p>
            <a:r>
              <a:rPr lang="el-GR" dirty="0">
                <a:solidFill>
                  <a:srgbClr val="FF0000"/>
                </a:solidFill>
                <a:sym typeface="Wingdings"/>
              </a:rPr>
              <a:t></a:t>
            </a:r>
            <a:endParaRPr lang="el-GR" dirty="0">
              <a:solidFill>
                <a:srgbClr val="FF0000"/>
              </a:solidFill>
            </a:endParaRPr>
          </a:p>
        </p:txBody>
      </p:sp>
    </p:spTree>
  </p:cSld>
  <p:clrMapOvr>
    <a:masterClrMapping/>
  </p:clrMapOvr>
  <p:transition spd="slow">
    <p:randomBar/>
  </p:transition>
</p:sld>
</file>

<file path=ppt/theme/theme1.xml><?xml version="1.0" encoding="utf-8"?>
<a:theme xmlns:a="http://schemas.openxmlformats.org/drawingml/2006/main" name="Θερισος">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Προσαρμοσμένος 4">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Θερισος</Template>
  <TotalTime>96</TotalTime>
  <Words>4652</Words>
  <Application>Microsoft Office PowerPoint</Application>
  <PresentationFormat>Προβολή στην οθόνη (4:3)</PresentationFormat>
  <Paragraphs>354</Paragraphs>
  <Slides>45</Slides>
  <Notes>0</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45</vt:i4>
      </vt:variant>
    </vt:vector>
  </HeadingPairs>
  <TitlesOfParts>
    <vt:vector size="56" baseType="lpstr">
      <vt:lpstr>Arial</vt:lpstr>
      <vt:lpstr>Calibri</vt:lpstr>
      <vt:lpstr>Comic Sans MS</vt:lpstr>
      <vt:lpstr>Impact</vt:lpstr>
      <vt:lpstr>Mistral</vt:lpstr>
      <vt:lpstr>PF Libera</vt:lpstr>
      <vt:lpstr>Webdings</vt:lpstr>
      <vt:lpstr>Wingdings</vt:lpstr>
      <vt:lpstr>Wingdings 2</vt:lpstr>
      <vt:lpstr>Wingdings 3</vt:lpstr>
      <vt:lpstr>Θερισος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MOYO</dc:creator>
  <cp:lastModifiedBy>photinis@otenet.gr</cp:lastModifiedBy>
  <cp:revision>12</cp:revision>
  <dcterms:created xsi:type="dcterms:W3CDTF">2016-04-10T20:49:53Z</dcterms:created>
  <dcterms:modified xsi:type="dcterms:W3CDTF">2019-03-12T20:38:22Z</dcterms:modified>
</cp:coreProperties>
</file>