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354" r:id="rId2"/>
    <p:sldId id="416" r:id="rId3"/>
    <p:sldId id="417" r:id="rId4"/>
    <p:sldId id="424" r:id="rId5"/>
    <p:sldId id="423" r:id="rId6"/>
    <p:sldId id="427" r:id="rId7"/>
    <p:sldId id="418" r:id="rId8"/>
    <p:sldId id="425" r:id="rId9"/>
    <p:sldId id="426" r:id="rId10"/>
    <p:sldId id="374" r:id="rId11"/>
    <p:sldId id="376" r:id="rId12"/>
    <p:sldId id="410" r:id="rId13"/>
    <p:sldId id="411" r:id="rId14"/>
    <p:sldId id="420" r:id="rId15"/>
    <p:sldId id="412" r:id="rId16"/>
    <p:sldId id="422" r:id="rId17"/>
    <p:sldId id="377"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EF2C5BC5-132F-4D21-8E98-EC2ADEE2383B}">
          <p14:sldIdLst>
            <p14:sldId id="354"/>
            <p14:sldId id="416"/>
            <p14:sldId id="417"/>
            <p14:sldId id="424"/>
            <p14:sldId id="423"/>
          </p14:sldIdLst>
        </p14:section>
        <p14:section name="Ενότητα χωρίς τίτλο" id="{D72DD2F1-1880-4F58-A78E-F29CA15082E5}">
          <p14:sldIdLst>
            <p14:sldId id="427"/>
            <p14:sldId id="418"/>
            <p14:sldId id="425"/>
            <p14:sldId id="426"/>
            <p14:sldId id="374"/>
            <p14:sldId id="376"/>
            <p14:sldId id="410"/>
            <p14:sldId id="411"/>
            <p14:sldId id="420"/>
            <p14:sldId id="412"/>
            <p14:sldId id="422"/>
            <p14:sldId id="3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909"/>
    <a:srgbClr val="00CC99"/>
    <a:srgbClr val="66CCFF"/>
    <a:srgbClr val="009999"/>
    <a:srgbClr val="008000"/>
    <a:srgbClr val="FFCCFF"/>
    <a:srgbClr val="CCCCFF"/>
    <a:srgbClr val="FF6600"/>
    <a:srgbClr val="21291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Φωτεινό στυλ 2 - Έμφαση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Φωτεινό στυλ 1 - Έμφαση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EBBBCC-DAD2-459C-BE2E-F6DE35CF9A28}" styleName="Σκούρο στυλ 2 - Έμφαση 3/Έμφαση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Σκούρο στυλ 2 - Έμφαση 5/Έμφαση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Μεσαίο στυλ 3 - Έμφαση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31" d="100"/>
          <a:sy n="131" d="100"/>
        </p:scale>
        <p:origin x="23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ata3.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3C57B-1B35-4EF8-BF2B-F653F5B571DF}" type="doc">
      <dgm:prSet loTypeId="urn:microsoft.com/office/officeart/2005/8/layout/list1" loCatId="list" qsTypeId="urn:microsoft.com/office/officeart/2005/8/quickstyle/simple4" qsCatId="simple" csTypeId="urn:microsoft.com/office/officeart/2005/8/colors/colorful1#1" csCatId="colorful" phldr="1"/>
      <dgm:spPr/>
      <dgm:t>
        <a:bodyPr/>
        <a:lstStyle/>
        <a:p>
          <a:endParaRPr lang="en-US"/>
        </a:p>
      </dgm:t>
    </dgm:pt>
    <dgm:pt modelId="{92CEFF62-C798-46D9-96FD-EECD63BF1EAF}">
      <dgm:prSet phldrT="[Text]" custT="1"/>
      <dgm:spPr/>
      <dgm:t>
        <a:bodyPr/>
        <a:lstStyle/>
        <a:p>
          <a:r>
            <a:rPr lang="el-GR" sz="1800" b="1" dirty="0">
              <a:effectLst>
                <a:outerShdw blurRad="38100" dist="38100" dir="2700000" algn="tl">
                  <a:srgbClr val="000000">
                    <a:alpha val="43137"/>
                  </a:srgbClr>
                </a:outerShdw>
              </a:effectLst>
            </a:rPr>
            <a:t>Το Σύνταγμα της Κρητικής Πολιτείας </a:t>
          </a:r>
          <a:endParaRPr lang="en-US" sz="1800" b="1" dirty="0">
            <a:effectLst>
              <a:outerShdw blurRad="38100" dist="38100" dir="2700000" algn="tl">
                <a:srgbClr val="000000">
                  <a:alpha val="43137"/>
                </a:srgbClr>
              </a:outerShdw>
            </a:effectLst>
            <a:latin typeface="+mn-lt"/>
          </a:endParaRPr>
        </a:p>
      </dgm:t>
    </dgm:pt>
    <dgm:pt modelId="{29F74064-F2C6-4035-AFD9-F77B5B4B0152}" type="parTrans" cxnId="{FA4F92B9-90C4-4E4D-ADED-F487DC6C6745}">
      <dgm:prSet/>
      <dgm:spPr/>
      <dgm:t>
        <a:bodyPr/>
        <a:lstStyle/>
        <a:p>
          <a:endParaRPr lang="en-US"/>
        </a:p>
      </dgm:t>
    </dgm:pt>
    <dgm:pt modelId="{00702E46-B68A-420B-A1BA-30F2229C0C58}" type="sibTrans" cxnId="{FA4F92B9-90C4-4E4D-ADED-F487DC6C6745}">
      <dgm:prSet/>
      <dgm:spPr/>
      <dgm:t>
        <a:bodyPr/>
        <a:lstStyle/>
        <a:p>
          <a:endParaRPr lang="en-US"/>
        </a:p>
      </dgm:t>
    </dgm:pt>
    <dgm:pt modelId="{C0D67B9D-1F30-4142-A752-1A38FFC692C3}">
      <dgm:prSet phldrT="[Text]" custT="1"/>
      <dgm:spPr>
        <a:solidFill>
          <a:schemeClr val="bg1">
            <a:lumMod val="50000"/>
          </a:schemeClr>
        </a:solidFill>
      </dgm:spPr>
      <dgm:t>
        <a:bodyPr/>
        <a:lstStyle/>
        <a:p>
          <a:r>
            <a:rPr lang="el-GR" sz="1800" b="1" dirty="0">
              <a:effectLst>
                <a:outerShdw blurRad="38100" dist="38100" dir="2700000" algn="tl">
                  <a:srgbClr val="000000">
                    <a:alpha val="43137"/>
                  </a:srgbClr>
                </a:outerShdw>
              </a:effectLst>
            </a:rPr>
            <a:t>και παραχωρούσε στον Ηγεμόνα, </a:t>
          </a:r>
          <a:endParaRPr lang="en-US" sz="1800" b="1" dirty="0">
            <a:effectLst>
              <a:outerShdw blurRad="38100" dist="38100" dir="2700000" algn="tl">
                <a:srgbClr val="000000">
                  <a:alpha val="43137"/>
                </a:srgbClr>
              </a:outerShdw>
            </a:effectLst>
            <a:latin typeface="+mn-lt"/>
          </a:endParaRPr>
        </a:p>
      </dgm:t>
    </dgm:pt>
    <dgm:pt modelId="{67F9C1B5-39D7-449D-AFE8-FDEF522B572F}" type="parTrans" cxnId="{DAAC40A0-EEB9-4FC3-ADA5-C674768565CA}">
      <dgm:prSet/>
      <dgm:spPr/>
      <dgm:t>
        <a:bodyPr/>
        <a:lstStyle/>
        <a:p>
          <a:endParaRPr lang="en-US"/>
        </a:p>
      </dgm:t>
    </dgm:pt>
    <dgm:pt modelId="{E501AF77-7EE6-48FB-AC86-B1321864AB18}" type="sibTrans" cxnId="{DAAC40A0-EEB9-4FC3-ADA5-C674768565CA}">
      <dgm:prSet/>
      <dgm:spPr/>
      <dgm:t>
        <a:bodyPr/>
        <a:lstStyle/>
        <a:p>
          <a:endParaRPr lang="en-US"/>
        </a:p>
      </dgm:t>
    </dgm:pt>
    <dgm:pt modelId="{FB57E137-7908-4995-AF7B-E1531442AF72}">
      <dgm:prSet phldrT="[Text]" custT="1"/>
      <dgm:spPr/>
      <dgm:t>
        <a:bodyPr/>
        <a:lstStyle/>
        <a:p>
          <a:r>
            <a:rPr lang="el-GR" sz="1600" b="1" dirty="0">
              <a:effectLst>
                <a:outerShdw blurRad="38100" dist="38100" dir="2700000" algn="tl">
                  <a:srgbClr val="000000">
                    <a:alpha val="43137"/>
                  </a:srgbClr>
                </a:outerShdw>
              </a:effectLst>
            </a:rPr>
            <a:t>Επιπλέον, η ασάφεια στον ακριβή</a:t>
          </a:r>
          <a:r>
            <a:rPr lang="el-GR" sz="1600" b="1" i="0" dirty="0">
              <a:effectLst>
                <a:outerShdw blurRad="38100" dist="38100" dir="2700000" algn="tl">
                  <a:srgbClr val="000000">
                    <a:alpha val="43137"/>
                  </a:srgbClr>
                </a:outerShdw>
              </a:effectLst>
            </a:rPr>
            <a:t> </a:t>
          </a:r>
          <a:r>
            <a:rPr lang="el-GR" sz="1600" b="1" dirty="0">
              <a:effectLst>
                <a:outerShdw blurRad="38100" dist="38100" dir="2700000" algn="tl">
                  <a:srgbClr val="000000">
                    <a:alpha val="43137"/>
                  </a:srgbClr>
                </a:outerShdw>
              </a:effectLst>
            </a:rPr>
            <a:t>καθορισμό αρμοδιοτήτων </a:t>
          </a:r>
          <a:endParaRPr lang="en-US" sz="1600" b="1" dirty="0">
            <a:effectLst>
              <a:outerShdw blurRad="38100" dist="38100" dir="2700000" algn="tl">
                <a:srgbClr val="000000">
                  <a:alpha val="43137"/>
                </a:srgbClr>
              </a:outerShdw>
            </a:effectLst>
            <a:latin typeface="+mn-lt"/>
          </a:endParaRPr>
        </a:p>
      </dgm:t>
    </dgm:pt>
    <dgm:pt modelId="{ADB8F74E-8F77-42B1-9232-E35F2436124F}" type="parTrans" cxnId="{2AF67327-80CE-4659-A7EC-E1C443E85A55}">
      <dgm:prSet/>
      <dgm:spPr/>
      <dgm:t>
        <a:bodyPr/>
        <a:lstStyle/>
        <a:p>
          <a:endParaRPr lang="en-US"/>
        </a:p>
      </dgm:t>
    </dgm:pt>
    <dgm:pt modelId="{A2662ED0-861B-49FD-89FA-825871D04865}" type="sibTrans" cxnId="{2AF67327-80CE-4659-A7EC-E1C443E85A55}">
      <dgm:prSet/>
      <dgm:spPr/>
      <dgm:t>
        <a:bodyPr/>
        <a:lstStyle/>
        <a:p>
          <a:endParaRPr lang="en-US"/>
        </a:p>
      </dgm:t>
    </dgm:pt>
    <dgm:pt modelId="{161ACDA8-29BF-409E-9E55-B2AEEFD91544}">
      <dgm:prSet phldrT="[Text]" custT="1"/>
      <dgm:spPr/>
      <dgm:t>
        <a:bodyPr/>
        <a:lstStyle/>
        <a:p>
          <a:r>
            <a:rPr lang="el-GR" sz="1600" b="1" dirty="0">
              <a:effectLst>
                <a:outerShdw blurRad="38100" dist="38100" dir="2700000" algn="tl">
                  <a:srgbClr val="000000">
                    <a:alpha val="43137"/>
                  </a:srgbClr>
                </a:outerShdw>
              </a:effectLst>
            </a:rPr>
            <a:t>Οι τοπικοί παράγοντες της Κρήτης, </a:t>
          </a:r>
          <a:endParaRPr lang="en-US" sz="1600" b="1" i="0" dirty="0">
            <a:effectLst>
              <a:outerShdw blurRad="38100" dist="38100" dir="2700000" algn="tl">
                <a:srgbClr val="000000">
                  <a:alpha val="43137"/>
                </a:srgbClr>
              </a:outerShdw>
            </a:effectLst>
            <a:latin typeface="+mn-lt"/>
          </a:endParaRPr>
        </a:p>
      </dgm:t>
    </dgm:pt>
    <dgm:pt modelId="{D7EF4F46-EDDD-4483-86AA-D130BE1AD681}" type="parTrans" cxnId="{DED94EED-B4A6-4200-A713-17C143C74414}">
      <dgm:prSet/>
      <dgm:spPr/>
      <dgm:t>
        <a:bodyPr/>
        <a:lstStyle/>
        <a:p>
          <a:endParaRPr lang="en-US"/>
        </a:p>
      </dgm:t>
    </dgm:pt>
    <dgm:pt modelId="{637A501B-5AB7-4F04-8772-6EBF076E65D0}" type="sibTrans" cxnId="{DED94EED-B4A6-4200-A713-17C143C74414}">
      <dgm:prSet/>
      <dgm:spPr/>
      <dgm:t>
        <a:bodyPr/>
        <a:lstStyle/>
        <a:p>
          <a:endParaRPr lang="en-US"/>
        </a:p>
      </dgm:t>
    </dgm:pt>
    <dgm:pt modelId="{D2271A3E-5934-4C6E-963D-86A9AB6F5033}">
      <dgm:prSet phldrT="[Text]" custT="1"/>
      <dgm:spPr>
        <a:ln>
          <a:noFill/>
        </a:ln>
      </dgm:spPr>
      <dgm:t>
        <a:bodyPr/>
        <a:lstStyle/>
        <a:p>
          <a:pPr algn="just" rtl="0"/>
          <a:r>
            <a:rPr lang="el-GR" sz="1800" dirty="0"/>
            <a:t>που πολέμησαν για την ελευθερία του νησιού</a:t>
          </a:r>
          <a:endParaRPr lang="en-US" sz="1800" b="1" i="0" dirty="0">
            <a:solidFill>
              <a:schemeClr val="tx1"/>
            </a:solidFill>
            <a:latin typeface="+mn-lt"/>
          </a:endParaRPr>
        </a:p>
      </dgm:t>
    </dgm:pt>
    <dgm:pt modelId="{033E5788-5814-449E-8FCC-D0123D31D051}" type="parTrans" cxnId="{CBB0B4FB-D764-4CB4-BACE-439499BD4ABB}">
      <dgm:prSet/>
      <dgm:spPr/>
      <dgm:t>
        <a:bodyPr/>
        <a:lstStyle/>
        <a:p>
          <a:endParaRPr lang="en-US"/>
        </a:p>
      </dgm:t>
    </dgm:pt>
    <dgm:pt modelId="{A5BD65E7-DF58-4B04-991B-D1ED7A6D23E4}" type="sibTrans" cxnId="{CBB0B4FB-D764-4CB4-BACE-439499BD4ABB}">
      <dgm:prSet/>
      <dgm:spPr/>
      <dgm:t>
        <a:bodyPr/>
        <a:lstStyle/>
        <a:p>
          <a:endParaRPr lang="en-US"/>
        </a:p>
      </dgm:t>
    </dgm:pt>
    <dgm:pt modelId="{DB9FA112-1387-48A2-94A8-A89E5D6B9688}">
      <dgm:prSet phldrT="[Text]" custT="1"/>
      <dgm:spPr>
        <a:ln>
          <a:noFill/>
        </a:ln>
      </dgm:spPr>
      <dgm:t>
        <a:bodyPr/>
        <a:lstStyle/>
        <a:p>
          <a:r>
            <a:rPr lang="el-GR" sz="1800" dirty="0"/>
            <a:t>ήταν υπερβολικά </a:t>
          </a:r>
          <a:r>
            <a:rPr lang="el-GR" sz="1800" b="1" dirty="0"/>
            <a:t>συντηρητικό </a:t>
          </a:r>
          <a:endParaRPr lang="en-US" sz="1800" b="1" dirty="0">
            <a:latin typeface="+mn-lt"/>
          </a:endParaRPr>
        </a:p>
      </dgm:t>
    </dgm:pt>
    <dgm:pt modelId="{8B400625-3B5B-47D3-B94C-D05FD71E34EF}" type="parTrans" cxnId="{9193BB09-5829-4EC1-BD07-3131CF01BABE}">
      <dgm:prSet/>
      <dgm:spPr/>
      <dgm:t>
        <a:bodyPr/>
        <a:lstStyle/>
        <a:p>
          <a:endParaRPr lang="en-US"/>
        </a:p>
      </dgm:t>
    </dgm:pt>
    <dgm:pt modelId="{DBD1E36E-1724-4DDD-9E35-C0F521A83ACC}" type="sibTrans" cxnId="{9193BB09-5829-4EC1-BD07-3131CF01BABE}">
      <dgm:prSet/>
      <dgm:spPr/>
      <dgm:t>
        <a:bodyPr/>
        <a:lstStyle/>
        <a:p>
          <a:endParaRPr lang="en-US"/>
        </a:p>
      </dgm:t>
    </dgm:pt>
    <dgm:pt modelId="{8FF818FC-1D25-41F8-A076-327B015D01FD}">
      <dgm:prSet phldrT="[Text]" custT="1"/>
      <dgm:spPr>
        <a:ln>
          <a:noFill/>
        </a:ln>
      </dgm:spPr>
      <dgm:t>
        <a:bodyPr/>
        <a:lstStyle/>
        <a:p>
          <a:pPr algn="just" rtl="0"/>
          <a:r>
            <a:rPr lang="el-GR" sz="1800" b="0" dirty="0"/>
            <a:t>όπως ονομάστηκε ο Ύπατος Αρμοστής, </a:t>
          </a:r>
          <a:r>
            <a:rPr lang="el-GR" sz="1800" b="1" dirty="0"/>
            <a:t>υπερεξουσίες</a:t>
          </a:r>
          <a:r>
            <a:rPr lang="el-GR" sz="1800" dirty="0"/>
            <a:t>, που εύκολα μπορούσαν να τον οδηγήσουν </a:t>
          </a:r>
          <a:r>
            <a:rPr lang="el-GR" sz="1800" dirty="0">
              <a:sym typeface="Wingdings 3"/>
            </a:rPr>
            <a:t></a:t>
          </a:r>
          <a:r>
            <a:rPr lang="el-GR" sz="1800" dirty="0"/>
            <a:t> σε </a:t>
          </a:r>
          <a:r>
            <a:rPr lang="el-GR" sz="1800" b="1" dirty="0"/>
            <a:t>δεσποτική συμπεριφορά</a:t>
          </a:r>
          <a:r>
            <a:rPr lang="el-GR" sz="1800" dirty="0"/>
            <a:t>.</a:t>
          </a:r>
          <a:r>
            <a:rPr lang="el-GR" sz="1800" b="0" dirty="0"/>
            <a:t> </a:t>
          </a:r>
          <a:endParaRPr lang="en-US" sz="1800" b="0" dirty="0">
            <a:latin typeface="+mn-lt"/>
          </a:endParaRPr>
        </a:p>
      </dgm:t>
    </dgm:pt>
    <dgm:pt modelId="{BCBBF5FC-06B9-47D3-B2A5-D0E510F7303B}" type="parTrans" cxnId="{12EEDFA2-FA07-440E-A8A4-EE178F15A227}">
      <dgm:prSet/>
      <dgm:spPr/>
      <dgm:t>
        <a:bodyPr/>
        <a:lstStyle/>
        <a:p>
          <a:endParaRPr lang="en-US"/>
        </a:p>
      </dgm:t>
    </dgm:pt>
    <dgm:pt modelId="{3D4ADEA7-70C4-4B2D-A0B6-09300C4C5F43}" type="sibTrans" cxnId="{12EEDFA2-FA07-440E-A8A4-EE178F15A227}">
      <dgm:prSet/>
      <dgm:spPr/>
      <dgm:t>
        <a:bodyPr/>
        <a:lstStyle/>
        <a:p>
          <a:endParaRPr lang="en-US"/>
        </a:p>
      </dgm:t>
    </dgm:pt>
    <dgm:pt modelId="{0805CC4F-9FC4-4EBD-9D84-4EF1788337C1}">
      <dgm:prSet phldrT="[Text]" custT="1"/>
      <dgm:spPr>
        <a:ln>
          <a:noFill/>
        </a:ln>
      </dgm:spPr>
      <dgm:t>
        <a:bodyPr/>
        <a:lstStyle/>
        <a:p>
          <a:pPr algn="just" rtl="0"/>
          <a:r>
            <a:rPr lang="el-GR" sz="1800" dirty="0"/>
            <a:t>Προκάλεσε </a:t>
          </a:r>
          <a:r>
            <a:rPr lang="el-GR" sz="1800" b="1" dirty="0"/>
            <a:t>τριβές</a:t>
          </a:r>
          <a:r>
            <a:rPr lang="el-GR" sz="1800" dirty="0"/>
            <a:t> και </a:t>
          </a:r>
          <a:r>
            <a:rPr lang="el-GR" sz="1800" b="1" dirty="0"/>
            <a:t>προσωπικές</a:t>
          </a:r>
          <a:r>
            <a:rPr lang="el-GR" sz="1800" dirty="0"/>
            <a:t> </a:t>
          </a:r>
          <a:r>
            <a:rPr lang="el-GR" sz="1800" b="1" dirty="0"/>
            <a:t>αντιπαραθέσεις</a:t>
          </a:r>
          <a:r>
            <a:rPr lang="el-GR" sz="1800" dirty="0"/>
            <a:t> στο έργο της διοίκησης. </a:t>
          </a:r>
          <a:endParaRPr lang="en-US" sz="1800" i="0" dirty="0">
            <a:latin typeface="+mn-lt"/>
          </a:endParaRPr>
        </a:p>
      </dgm:t>
    </dgm:pt>
    <dgm:pt modelId="{E4902702-5462-4D18-952E-35F4DC59FF89}" type="parTrans" cxnId="{817E0523-CD67-42E2-92CD-4DEEAD1BB961}">
      <dgm:prSet/>
      <dgm:spPr/>
      <dgm:t>
        <a:bodyPr/>
        <a:lstStyle/>
        <a:p>
          <a:endParaRPr lang="en-US"/>
        </a:p>
      </dgm:t>
    </dgm:pt>
    <dgm:pt modelId="{DDCA9F23-C4A7-42AA-A12F-166A2AB85FF6}" type="sibTrans" cxnId="{817E0523-CD67-42E2-92CD-4DEEAD1BB961}">
      <dgm:prSet/>
      <dgm:spPr/>
      <dgm:t>
        <a:bodyPr/>
        <a:lstStyle/>
        <a:p>
          <a:endParaRPr lang="en-US"/>
        </a:p>
      </dgm:t>
    </dgm:pt>
    <dgm:pt modelId="{CD8E8A7B-FA66-4780-A1D1-C1BA15B327B7}">
      <dgm:prSet phldrT="[Text]" custT="1"/>
      <dgm:spPr>
        <a:ln>
          <a:noFill/>
        </a:ln>
      </dgm:spPr>
      <dgm:t>
        <a:bodyPr/>
        <a:lstStyle/>
        <a:p>
          <a:pPr algn="l" rtl="0"/>
          <a:r>
            <a:rPr lang="el-GR" sz="1800" dirty="0"/>
            <a:t>και στήριξαν με ενθουσιασμό τον Πρίγκιπα, </a:t>
          </a:r>
          <a:endParaRPr lang="en-US" sz="1800" b="1" i="0" dirty="0">
            <a:solidFill>
              <a:schemeClr val="tx1"/>
            </a:solidFill>
            <a:latin typeface="+mn-lt"/>
          </a:endParaRPr>
        </a:p>
      </dgm:t>
    </dgm:pt>
    <dgm:pt modelId="{C279DC0B-2BE2-486E-8400-541EBEDFBD13}" type="parTrans" cxnId="{F6406F6B-7B10-4B03-A045-3DF8B8EEC057}">
      <dgm:prSet/>
      <dgm:spPr/>
      <dgm:t>
        <a:bodyPr/>
        <a:lstStyle/>
        <a:p>
          <a:endParaRPr lang="el-GR"/>
        </a:p>
      </dgm:t>
    </dgm:pt>
    <dgm:pt modelId="{716E2B12-300D-478C-AFCB-F2E594F89906}" type="sibTrans" cxnId="{F6406F6B-7B10-4B03-A045-3DF8B8EEC057}">
      <dgm:prSet/>
      <dgm:spPr/>
      <dgm:t>
        <a:bodyPr/>
        <a:lstStyle/>
        <a:p>
          <a:endParaRPr lang="el-GR"/>
        </a:p>
      </dgm:t>
    </dgm:pt>
    <dgm:pt modelId="{9FDDE8AF-E6F1-450D-A301-E7FC420F3D9F}">
      <dgm:prSet phldrT="[Text]" custT="1"/>
      <dgm:spPr>
        <a:ln>
          <a:noFill/>
        </a:ln>
      </dgm:spPr>
      <dgm:t>
        <a:bodyPr/>
        <a:lstStyle/>
        <a:p>
          <a:pPr algn="just" rtl="0"/>
          <a:r>
            <a:rPr lang="el-GR" sz="1800" dirty="0"/>
            <a:t>έβλεπαν τώρα με δυσφορία και πικρία να </a:t>
          </a:r>
          <a:r>
            <a:rPr lang="el-GR" sz="1800" b="1" dirty="0"/>
            <a:t>παραγκωνίζονται</a:t>
          </a:r>
          <a:r>
            <a:rPr lang="el-GR" sz="1800" dirty="0"/>
            <a:t> και να </a:t>
          </a:r>
          <a:r>
            <a:rPr lang="el-GR" sz="1800" b="1" dirty="0"/>
            <a:t>διορίζονται</a:t>
          </a:r>
          <a:r>
            <a:rPr lang="el-GR" sz="1800" dirty="0"/>
            <a:t> σε καίριες θέσεις </a:t>
          </a:r>
          <a:r>
            <a:rPr lang="el-GR" sz="1800" dirty="0">
              <a:sym typeface="Wingdings 3"/>
            </a:rPr>
            <a:t> </a:t>
          </a:r>
          <a:r>
            <a:rPr lang="el-GR" sz="1800" b="1" dirty="0"/>
            <a:t>Αθηναίοι σύμβουλοι </a:t>
          </a:r>
          <a:r>
            <a:rPr lang="el-GR" sz="1800" dirty="0"/>
            <a:t>του Γεωργίου, που αγνοούσαν </a:t>
          </a:r>
          <a:r>
            <a:rPr lang="el-GR" sz="1800" dirty="0">
              <a:sym typeface="Wingdings"/>
            </a:rPr>
            <a:t></a:t>
          </a:r>
          <a:r>
            <a:rPr lang="el-GR" sz="1800" dirty="0"/>
            <a:t> τα κρητικά πράγματα και την ψυχολογία των </a:t>
          </a:r>
          <a:r>
            <a:rPr lang="el-GR" sz="1800" dirty="0" err="1"/>
            <a:t>Κρητών</a:t>
          </a:r>
          <a:r>
            <a:rPr lang="el-GR" sz="1800" dirty="0"/>
            <a:t>. </a:t>
          </a:r>
          <a:endParaRPr lang="en-US" sz="1800" b="1" i="0" dirty="0">
            <a:solidFill>
              <a:schemeClr val="tx1"/>
            </a:solidFill>
            <a:latin typeface="+mn-lt"/>
          </a:endParaRPr>
        </a:p>
      </dgm:t>
    </dgm:pt>
    <dgm:pt modelId="{294560FD-7EFC-48FC-9FBF-56799C08DE1D}" type="parTrans" cxnId="{C343F681-BC15-4071-8F9B-02902A0AAD59}">
      <dgm:prSet/>
      <dgm:spPr/>
      <dgm:t>
        <a:bodyPr/>
        <a:lstStyle/>
        <a:p>
          <a:endParaRPr lang="el-GR"/>
        </a:p>
      </dgm:t>
    </dgm:pt>
    <dgm:pt modelId="{1B950266-D401-411B-AC36-D123BE494CE2}" type="sibTrans" cxnId="{C343F681-BC15-4071-8F9B-02902A0AAD59}">
      <dgm:prSet/>
      <dgm:spPr/>
      <dgm:t>
        <a:bodyPr/>
        <a:lstStyle/>
        <a:p>
          <a:endParaRPr lang="el-GR"/>
        </a:p>
      </dgm:t>
    </dgm:pt>
    <dgm:pt modelId="{1243FF6F-2E3F-422A-B8BC-02D722A08E98}" type="pres">
      <dgm:prSet presAssocID="{4193C57B-1B35-4EF8-BF2B-F653F5B571DF}" presName="linear" presStyleCnt="0">
        <dgm:presLayoutVars>
          <dgm:dir/>
          <dgm:animLvl val="lvl"/>
          <dgm:resizeHandles val="exact"/>
        </dgm:presLayoutVars>
      </dgm:prSet>
      <dgm:spPr/>
    </dgm:pt>
    <dgm:pt modelId="{B397AAAF-7B00-4B4A-A6CB-D494A259ADB9}" type="pres">
      <dgm:prSet presAssocID="{92CEFF62-C798-46D9-96FD-EECD63BF1EAF}" presName="parentLin" presStyleCnt="0"/>
      <dgm:spPr/>
    </dgm:pt>
    <dgm:pt modelId="{81D4F8AA-6BD1-48A7-BDEC-0E654EF32932}" type="pres">
      <dgm:prSet presAssocID="{92CEFF62-C798-46D9-96FD-EECD63BF1EAF}" presName="parentLeftMargin" presStyleLbl="node1" presStyleIdx="0" presStyleCnt="4"/>
      <dgm:spPr/>
    </dgm:pt>
    <dgm:pt modelId="{77093FFC-466E-4B72-B518-37ABC64AA6AD}" type="pres">
      <dgm:prSet presAssocID="{92CEFF62-C798-46D9-96FD-EECD63BF1EAF}" presName="parentText" presStyleLbl="node1" presStyleIdx="0" presStyleCnt="4" custScaleX="126116" custScaleY="142334" custLinFactNeighborX="15789">
        <dgm:presLayoutVars>
          <dgm:chMax val="0"/>
          <dgm:bulletEnabled val="1"/>
        </dgm:presLayoutVars>
      </dgm:prSet>
      <dgm:spPr/>
    </dgm:pt>
    <dgm:pt modelId="{C360A031-7B8A-4E5E-AD5A-5A76433E9D1A}" type="pres">
      <dgm:prSet presAssocID="{92CEFF62-C798-46D9-96FD-EECD63BF1EAF}" presName="negativeSpace" presStyleCnt="0"/>
      <dgm:spPr/>
    </dgm:pt>
    <dgm:pt modelId="{D46D7DEB-BFD0-4B4F-B6C5-0AF658E6E582}" type="pres">
      <dgm:prSet presAssocID="{92CEFF62-C798-46D9-96FD-EECD63BF1EAF}" presName="childText" presStyleLbl="conFgAcc1" presStyleIdx="0" presStyleCnt="4" custLinFactNeighborY="37581">
        <dgm:presLayoutVars>
          <dgm:bulletEnabled val="1"/>
        </dgm:presLayoutVars>
      </dgm:prSet>
      <dgm:spPr>
        <a:prstGeom prst="roundRect">
          <a:avLst/>
        </a:prstGeom>
      </dgm:spPr>
    </dgm:pt>
    <dgm:pt modelId="{3F982EFB-91E9-414A-8075-0F689DE2D9AC}" type="pres">
      <dgm:prSet presAssocID="{00702E46-B68A-420B-A1BA-30F2229C0C58}" presName="spaceBetweenRectangles" presStyleCnt="0"/>
      <dgm:spPr/>
    </dgm:pt>
    <dgm:pt modelId="{7D69FC51-6D96-42AE-9E2F-C6EA77AD6F69}" type="pres">
      <dgm:prSet presAssocID="{C0D67B9D-1F30-4142-A752-1A38FFC692C3}" presName="parentLin" presStyleCnt="0"/>
      <dgm:spPr/>
    </dgm:pt>
    <dgm:pt modelId="{9C9CC29C-BD17-404D-836C-4F12C749258B}" type="pres">
      <dgm:prSet presAssocID="{C0D67B9D-1F30-4142-A752-1A38FFC692C3}" presName="parentLeftMargin" presStyleLbl="node1" presStyleIdx="0" presStyleCnt="4"/>
      <dgm:spPr/>
    </dgm:pt>
    <dgm:pt modelId="{9D8F78CC-3799-488D-AE03-D6A3955113F7}" type="pres">
      <dgm:prSet presAssocID="{C0D67B9D-1F30-4142-A752-1A38FFC692C3}" presName="parentText" presStyleLbl="node1" presStyleIdx="1" presStyleCnt="4" custScaleX="126116" custScaleY="178313" custLinFactNeighborX="15789">
        <dgm:presLayoutVars>
          <dgm:chMax val="0"/>
          <dgm:bulletEnabled val="1"/>
        </dgm:presLayoutVars>
      </dgm:prSet>
      <dgm:spPr/>
    </dgm:pt>
    <dgm:pt modelId="{F1C88A2B-DC69-4032-8A5B-829CD645DD1B}" type="pres">
      <dgm:prSet presAssocID="{C0D67B9D-1F30-4142-A752-1A38FFC692C3}" presName="negativeSpace" presStyleCnt="0"/>
      <dgm:spPr/>
    </dgm:pt>
    <dgm:pt modelId="{D95347C8-B10D-4BF9-A9B9-95FBEDD7F796}" type="pres">
      <dgm:prSet presAssocID="{C0D67B9D-1F30-4142-A752-1A38FFC692C3}" presName="childText" presStyleLbl="conFgAcc1" presStyleIdx="1" presStyleCnt="4">
        <dgm:presLayoutVars>
          <dgm:bulletEnabled val="1"/>
        </dgm:presLayoutVars>
      </dgm:prSet>
      <dgm:spPr>
        <a:prstGeom prst="roundRect">
          <a:avLst/>
        </a:prstGeom>
      </dgm:spPr>
    </dgm:pt>
    <dgm:pt modelId="{B69DE415-7613-41A5-A0CC-1C8C36F8478A}" type="pres">
      <dgm:prSet presAssocID="{E501AF77-7EE6-48FB-AC86-B1321864AB18}" presName="spaceBetweenRectangles" presStyleCnt="0"/>
      <dgm:spPr/>
    </dgm:pt>
    <dgm:pt modelId="{45312CE9-F9EF-42C0-9D31-ECC531C247FF}" type="pres">
      <dgm:prSet presAssocID="{FB57E137-7908-4995-AF7B-E1531442AF72}" presName="parentLin" presStyleCnt="0"/>
      <dgm:spPr/>
    </dgm:pt>
    <dgm:pt modelId="{0D24A39D-89FD-4E20-BC08-6D4AF7E0470A}" type="pres">
      <dgm:prSet presAssocID="{FB57E137-7908-4995-AF7B-E1531442AF72}" presName="parentLeftMargin" presStyleLbl="node1" presStyleIdx="1" presStyleCnt="4"/>
      <dgm:spPr/>
    </dgm:pt>
    <dgm:pt modelId="{4463BF08-0C77-4929-A034-8A3136943032}" type="pres">
      <dgm:prSet presAssocID="{FB57E137-7908-4995-AF7B-E1531442AF72}" presName="parentText" presStyleLbl="node1" presStyleIdx="2" presStyleCnt="4" custScaleX="126116" custScaleY="64770" custLinFactNeighborX="15789">
        <dgm:presLayoutVars>
          <dgm:chMax val="0"/>
          <dgm:bulletEnabled val="1"/>
        </dgm:presLayoutVars>
      </dgm:prSet>
      <dgm:spPr/>
    </dgm:pt>
    <dgm:pt modelId="{8254BDEB-0307-4D83-AD04-2215C1BCCEFC}" type="pres">
      <dgm:prSet presAssocID="{FB57E137-7908-4995-AF7B-E1531442AF72}" presName="negativeSpace" presStyleCnt="0"/>
      <dgm:spPr/>
    </dgm:pt>
    <dgm:pt modelId="{EBD5BA86-8028-424D-87D6-F3CA21B6F700}" type="pres">
      <dgm:prSet presAssocID="{FB57E137-7908-4995-AF7B-E1531442AF72}" presName="childText" presStyleLbl="conFgAcc1" presStyleIdx="2" presStyleCnt="4">
        <dgm:presLayoutVars>
          <dgm:bulletEnabled val="1"/>
        </dgm:presLayoutVars>
      </dgm:prSet>
      <dgm:spPr>
        <a:prstGeom prst="roundRect">
          <a:avLst/>
        </a:prstGeom>
      </dgm:spPr>
    </dgm:pt>
    <dgm:pt modelId="{9568370D-6087-4E0C-98FB-DA981A40AEA7}" type="pres">
      <dgm:prSet presAssocID="{A2662ED0-861B-49FD-89FA-825871D04865}" presName="spaceBetweenRectangles" presStyleCnt="0"/>
      <dgm:spPr/>
    </dgm:pt>
    <dgm:pt modelId="{88CBE2CF-F6BE-4EA3-A181-02869910EA6E}" type="pres">
      <dgm:prSet presAssocID="{161ACDA8-29BF-409E-9E55-B2AEEFD91544}" presName="parentLin" presStyleCnt="0"/>
      <dgm:spPr/>
    </dgm:pt>
    <dgm:pt modelId="{AA85AE6A-2212-459F-9049-20C307AB8323}" type="pres">
      <dgm:prSet presAssocID="{161ACDA8-29BF-409E-9E55-B2AEEFD91544}" presName="parentLeftMargin" presStyleLbl="node1" presStyleIdx="2" presStyleCnt="4"/>
      <dgm:spPr/>
    </dgm:pt>
    <dgm:pt modelId="{49687B7A-1FA0-4127-9619-C6AEE7BDCAD3}" type="pres">
      <dgm:prSet presAssocID="{161ACDA8-29BF-409E-9E55-B2AEEFD91544}" presName="parentText" presStyleLbl="node1" presStyleIdx="3" presStyleCnt="4" custScaleX="126116" custScaleY="64770" custLinFactNeighborX="15789">
        <dgm:presLayoutVars>
          <dgm:chMax val="0"/>
          <dgm:bulletEnabled val="1"/>
        </dgm:presLayoutVars>
      </dgm:prSet>
      <dgm:spPr/>
    </dgm:pt>
    <dgm:pt modelId="{93F194C6-7BFF-4E6F-B7AB-954A0BA2EC6E}" type="pres">
      <dgm:prSet presAssocID="{161ACDA8-29BF-409E-9E55-B2AEEFD91544}" presName="negativeSpace" presStyleCnt="0"/>
      <dgm:spPr/>
    </dgm:pt>
    <dgm:pt modelId="{045D64FB-4785-4E6A-B3A5-9C68AA5C5A3D}" type="pres">
      <dgm:prSet presAssocID="{161ACDA8-29BF-409E-9E55-B2AEEFD91544}" presName="childText" presStyleLbl="conFgAcc1" presStyleIdx="3" presStyleCnt="4">
        <dgm:presLayoutVars>
          <dgm:bulletEnabled val="1"/>
        </dgm:presLayoutVars>
      </dgm:prSet>
      <dgm:spPr>
        <a:prstGeom prst="roundRect">
          <a:avLst/>
        </a:prstGeom>
      </dgm:spPr>
    </dgm:pt>
  </dgm:ptLst>
  <dgm:cxnLst>
    <dgm:cxn modelId="{9B9F1C04-1309-43E4-BB8C-F4E0021B54EC}" type="presOf" srcId="{FB57E137-7908-4995-AF7B-E1531442AF72}" destId="{4463BF08-0C77-4929-A034-8A3136943032}" srcOrd="1" destOrd="0" presId="urn:microsoft.com/office/officeart/2005/8/layout/list1"/>
    <dgm:cxn modelId="{9193BB09-5829-4EC1-BD07-3131CF01BABE}" srcId="{92CEFF62-C798-46D9-96FD-EECD63BF1EAF}" destId="{DB9FA112-1387-48A2-94A8-A89E5D6B9688}" srcOrd="0" destOrd="0" parTransId="{8B400625-3B5B-47D3-B94C-D05FD71E34EF}" sibTransId="{DBD1E36E-1724-4DDD-9E35-C0F521A83ACC}"/>
    <dgm:cxn modelId="{C743150A-FFB1-4EE4-B5F0-C52C471C8051}" type="presOf" srcId="{9FDDE8AF-E6F1-450D-A301-E7FC420F3D9F}" destId="{045D64FB-4785-4E6A-B3A5-9C68AA5C5A3D}" srcOrd="0" destOrd="2" presId="urn:microsoft.com/office/officeart/2005/8/layout/list1"/>
    <dgm:cxn modelId="{817E0523-CD67-42E2-92CD-4DEEAD1BB961}" srcId="{FB57E137-7908-4995-AF7B-E1531442AF72}" destId="{0805CC4F-9FC4-4EBD-9D84-4EF1788337C1}" srcOrd="0" destOrd="0" parTransId="{E4902702-5462-4D18-952E-35F4DC59FF89}" sibTransId="{DDCA9F23-C4A7-42AA-A12F-166A2AB85FF6}"/>
    <dgm:cxn modelId="{2AF67327-80CE-4659-A7EC-E1C443E85A55}" srcId="{4193C57B-1B35-4EF8-BF2B-F653F5B571DF}" destId="{FB57E137-7908-4995-AF7B-E1531442AF72}" srcOrd="2" destOrd="0" parTransId="{ADB8F74E-8F77-42B1-9232-E35F2436124F}" sibTransId="{A2662ED0-861B-49FD-89FA-825871D04865}"/>
    <dgm:cxn modelId="{5E329133-E5B4-4CEE-8372-CE663C782124}" type="presOf" srcId="{D2271A3E-5934-4C6E-963D-86A9AB6F5033}" destId="{045D64FB-4785-4E6A-B3A5-9C68AA5C5A3D}" srcOrd="0" destOrd="0" presId="urn:microsoft.com/office/officeart/2005/8/layout/list1"/>
    <dgm:cxn modelId="{B2DC2334-15AB-46E7-9A7B-715FF7CD52CA}" type="presOf" srcId="{0805CC4F-9FC4-4EBD-9D84-4EF1788337C1}" destId="{EBD5BA86-8028-424D-87D6-F3CA21B6F700}" srcOrd="0" destOrd="0" presId="urn:microsoft.com/office/officeart/2005/8/layout/list1"/>
    <dgm:cxn modelId="{C97A665D-FB5B-463A-8DB2-1B9589152CE7}" type="presOf" srcId="{92CEFF62-C798-46D9-96FD-EECD63BF1EAF}" destId="{81D4F8AA-6BD1-48A7-BDEC-0E654EF32932}" srcOrd="0" destOrd="0" presId="urn:microsoft.com/office/officeart/2005/8/layout/list1"/>
    <dgm:cxn modelId="{F6406F6B-7B10-4B03-A045-3DF8B8EEC057}" srcId="{161ACDA8-29BF-409E-9E55-B2AEEFD91544}" destId="{CD8E8A7B-FA66-4780-A1D1-C1BA15B327B7}" srcOrd="1" destOrd="0" parTransId="{C279DC0B-2BE2-486E-8400-541EBEDFBD13}" sibTransId="{716E2B12-300D-478C-AFCB-F2E594F89906}"/>
    <dgm:cxn modelId="{12ECC774-FFAB-4296-BBB1-2CA4E22E0110}" type="presOf" srcId="{92CEFF62-C798-46D9-96FD-EECD63BF1EAF}" destId="{77093FFC-466E-4B72-B518-37ABC64AA6AD}" srcOrd="1" destOrd="0" presId="urn:microsoft.com/office/officeart/2005/8/layout/list1"/>
    <dgm:cxn modelId="{3B88E878-ED6D-4193-AC19-66C6BCC52DEB}" type="presOf" srcId="{DB9FA112-1387-48A2-94A8-A89E5D6B9688}" destId="{D46D7DEB-BFD0-4B4F-B6C5-0AF658E6E582}" srcOrd="0" destOrd="0" presId="urn:microsoft.com/office/officeart/2005/8/layout/list1"/>
    <dgm:cxn modelId="{C343F681-BC15-4071-8F9B-02902A0AAD59}" srcId="{161ACDA8-29BF-409E-9E55-B2AEEFD91544}" destId="{9FDDE8AF-E6F1-450D-A301-E7FC420F3D9F}" srcOrd="2" destOrd="0" parTransId="{294560FD-7EFC-48FC-9FBF-56799C08DE1D}" sibTransId="{1B950266-D401-411B-AC36-D123BE494CE2}"/>
    <dgm:cxn modelId="{829F3F8E-2548-4928-8883-E68516A7A65D}" type="presOf" srcId="{C0D67B9D-1F30-4142-A752-1A38FFC692C3}" destId="{9C9CC29C-BD17-404D-836C-4F12C749258B}" srcOrd="0" destOrd="0" presId="urn:microsoft.com/office/officeart/2005/8/layout/list1"/>
    <dgm:cxn modelId="{DAAC40A0-EEB9-4FC3-ADA5-C674768565CA}" srcId="{4193C57B-1B35-4EF8-BF2B-F653F5B571DF}" destId="{C0D67B9D-1F30-4142-A752-1A38FFC692C3}" srcOrd="1" destOrd="0" parTransId="{67F9C1B5-39D7-449D-AFE8-FDEF522B572F}" sibTransId="{E501AF77-7EE6-48FB-AC86-B1321864AB18}"/>
    <dgm:cxn modelId="{12EEDFA2-FA07-440E-A8A4-EE178F15A227}" srcId="{C0D67B9D-1F30-4142-A752-1A38FFC692C3}" destId="{8FF818FC-1D25-41F8-A076-327B015D01FD}" srcOrd="0" destOrd="0" parTransId="{BCBBF5FC-06B9-47D3-B2A5-D0E510F7303B}" sibTransId="{3D4ADEA7-70C4-4B2D-A0B6-09300C4C5F43}"/>
    <dgm:cxn modelId="{35C603A7-8A4D-4BFC-B14E-7544DFA1712F}" type="presOf" srcId="{C0D67B9D-1F30-4142-A752-1A38FFC692C3}" destId="{9D8F78CC-3799-488D-AE03-D6A3955113F7}" srcOrd="1" destOrd="0" presId="urn:microsoft.com/office/officeart/2005/8/layout/list1"/>
    <dgm:cxn modelId="{82C0CEAA-B24D-411C-A7EA-597298A57DFB}" type="presOf" srcId="{161ACDA8-29BF-409E-9E55-B2AEEFD91544}" destId="{AA85AE6A-2212-459F-9049-20C307AB8323}" srcOrd="0" destOrd="0" presId="urn:microsoft.com/office/officeart/2005/8/layout/list1"/>
    <dgm:cxn modelId="{D6DAD4AF-0496-4537-B561-14AE00CEDC9A}" type="presOf" srcId="{CD8E8A7B-FA66-4780-A1D1-C1BA15B327B7}" destId="{045D64FB-4785-4E6A-B3A5-9C68AA5C5A3D}" srcOrd="0" destOrd="1" presId="urn:microsoft.com/office/officeart/2005/8/layout/list1"/>
    <dgm:cxn modelId="{FA4F92B9-90C4-4E4D-ADED-F487DC6C6745}" srcId="{4193C57B-1B35-4EF8-BF2B-F653F5B571DF}" destId="{92CEFF62-C798-46D9-96FD-EECD63BF1EAF}" srcOrd="0" destOrd="0" parTransId="{29F74064-F2C6-4035-AFD9-F77B5B4B0152}" sibTransId="{00702E46-B68A-420B-A1BA-30F2229C0C58}"/>
    <dgm:cxn modelId="{A76EAED1-3D0A-4B0C-90BA-3DFC4232DEE9}" type="presOf" srcId="{FB57E137-7908-4995-AF7B-E1531442AF72}" destId="{0D24A39D-89FD-4E20-BC08-6D4AF7E0470A}" srcOrd="0" destOrd="0" presId="urn:microsoft.com/office/officeart/2005/8/layout/list1"/>
    <dgm:cxn modelId="{443528D9-F494-4151-94A9-088C620D69DA}" type="presOf" srcId="{4193C57B-1B35-4EF8-BF2B-F653F5B571DF}" destId="{1243FF6F-2E3F-422A-B8BC-02D722A08E98}" srcOrd="0" destOrd="0" presId="urn:microsoft.com/office/officeart/2005/8/layout/list1"/>
    <dgm:cxn modelId="{FDA30EE3-0376-4609-8491-482093B89AFF}" type="presOf" srcId="{161ACDA8-29BF-409E-9E55-B2AEEFD91544}" destId="{49687B7A-1FA0-4127-9619-C6AEE7BDCAD3}" srcOrd="1" destOrd="0" presId="urn:microsoft.com/office/officeart/2005/8/layout/list1"/>
    <dgm:cxn modelId="{DED94EED-B4A6-4200-A713-17C143C74414}" srcId="{4193C57B-1B35-4EF8-BF2B-F653F5B571DF}" destId="{161ACDA8-29BF-409E-9E55-B2AEEFD91544}" srcOrd="3" destOrd="0" parTransId="{D7EF4F46-EDDD-4483-86AA-D130BE1AD681}" sibTransId="{637A501B-5AB7-4F04-8772-6EBF076E65D0}"/>
    <dgm:cxn modelId="{358068F2-3AC2-4427-88D2-3C186D92208A}" type="presOf" srcId="{8FF818FC-1D25-41F8-A076-327B015D01FD}" destId="{D95347C8-B10D-4BF9-A9B9-95FBEDD7F796}" srcOrd="0" destOrd="0" presId="urn:microsoft.com/office/officeart/2005/8/layout/list1"/>
    <dgm:cxn modelId="{CBB0B4FB-D764-4CB4-BACE-439499BD4ABB}" srcId="{161ACDA8-29BF-409E-9E55-B2AEEFD91544}" destId="{D2271A3E-5934-4C6E-963D-86A9AB6F5033}" srcOrd="0" destOrd="0" parTransId="{033E5788-5814-449E-8FCC-D0123D31D051}" sibTransId="{A5BD65E7-DF58-4B04-991B-D1ED7A6D23E4}"/>
    <dgm:cxn modelId="{8FEB0D7D-6657-4B61-9D8A-F4D4B2A5DE68}" type="presParOf" srcId="{1243FF6F-2E3F-422A-B8BC-02D722A08E98}" destId="{B397AAAF-7B00-4B4A-A6CB-D494A259ADB9}" srcOrd="0" destOrd="0" presId="urn:microsoft.com/office/officeart/2005/8/layout/list1"/>
    <dgm:cxn modelId="{567BA7DF-A636-4D34-B396-71D0B7B2D707}" type="presParOf" srcId="{B397AAAF-7B00-4B4A-A6CB-D494A259ADB9}" destId="{81D4F8AA-6BD1-48A7-BDEC-0E654EF32932}" srcOrd="0" destOrd="0" presId="urn:microsoft.com/office/officeart/2005/8/layout/list1"/>
    <dgm:cxn modelId="{EF71148E-084B-454A-A43A-2919AE389EAB}" type="presParOf" srcId="{B397AAAF-7B00-4B4A-A6CB-D494A259ADB9}" destId="{77093FFC-466E-4B72-B518-37ABC64AA6AD}" srcOrd="1" destOrd="0" presId="urn:microsoft.com/office/officeart/2005/8/layout/list1"/>
    <dgm:cxn modelId="{581ABA87-8134-4CE6-A933-72716F6CD9D1}" type="presParOf" srcId="{1243FF6F-2E3F-422A-B8BC-02D722A08E98}" destId="{C360A031-7B8A-4E5E-AD5A-5A76433E9D1A}" srcOrd="1" destOrd="0" presId="urn:microsoft.com/office/officeart/2005/8/layout/list1"/>
    <dgm:cxn modelId="{1E646A10-86DA-4CE7-AC6F-61B9FD25026C}" type="presParOf" srcId="{1243FF6F-2E3F-422A-B8BC-02D722A08E98}" destId="{D46D7DEB-BFD0-4B4F-B6C5-0AF658E6E582}" srcOrd="2" destOrd="0" presId="urn:microsoft.com/office/officeart/2005/8/layout/list1"/>
    <dgm:cxn modelId="{5E3F01C0-CA8E-481B-AE10-FA9ED0E0CF0A}" type="presParOf" srcId="{1243FF6F-2E3F-422A-B8BC-02D722A08E98}" destId="{3F982EFB-91E9-414A-8075-0F689DE2D9AC}" srcOrd="3" destOrd="0" presId="urn:microsoft.com/office/officeart/2005/8/layout/list1"/>
    <dgm:cxn modelId="{E1C79CEB-1D93-46F8-9A3C-AA609D02E166}" type="presParOf" srcId="{1243FF6F-2E3F-422A-B8BC-02D722A08E98}" destId="{7D69FC51-6D96-42AE-9E2F-C6EA77AD6F69}" srcOrd="4" destOrd="0" presId="urn:microsoft.com/office/officeart/2005/8/layout/list1"/>
    <dgm:cxn modelId="{608F8C8C-4452-4F33-9EA5-A3D042C222D1}" type="presParOf" srcId="{7D69FC51-6D96-42AE-9E2F-C6EA77AD6F69}" destId="{9C9CC29C-BD17-404D-836C-4F12C749258B}" srcOrd="0" destOrd="0" presId="urn:microsoft.com/office/officeart/2005/8/layout/list1"/>
    <dgm:cxn modelId="{E7556EF0-70E5-4D92-85AD-23A835FB1DB6}" type="presParOf" srcId="{7D69FC51-6D96-42AE-9E2F-C6EA77AD6F69}" destId="{9D8F78CC-3799-488D-AE03-D6A3955113F7}" srcOrd="1" destOrd="0" presId="urn:microsoft.com/office/officeart/2005/8/layout/list1"/>
    <dgm:cxn modelId="{21B812BB-6BF5-4551-B72E-04E70BAF40FC}" type="presParOf" srcId="{1243FF6F-2E3F-422A-B8BC-02D722A08E98}" destId="{F1C88A2B-DC69-4032-8A5B-829CD645DD1B}" srcOrd="5" destOrd="0" presId="urn:microsoft.com/office/officeart/2005/8/layout/list1"/>
    <dgm:cxn modelId="{2C353E21-CA82-42CC-B6F7-9D5D8102A56C}" type="presParOf" srcId="{1243FF6F-2E3F-422A-B8BC-02D722A08E98}" destId="{D95347C8-B10D-4BF9-A9B9-95FBEDD7F796}" srcOrd="6" destOrd="0" presId="urn:microsoft.com/office/officeart/2005/8/layout/list1"/>
    <dgm:cxn modelId="{26C39B2D-09B6-4137-957C-E69388EDD849}" type="presParOf" srcId="{1243FF6F-2E3F-422A-B8BC-02D722A08E98}" destId="{B69DE415-7613-41A5-A0CC-1C8C36F8478A}" srcOrd="7" destOrd="0" presId="urn:microsoft.com/office/officeart/2005/8/layout/list1"/>
    <dgm:cxn modelId="{73D3CED1-0E51-482E-B010-7BBA6B552229}" type="presParOf" srcId="{1243FF6F-2E3F-422A-B8BC-02D722A08E98}" destId="{45312CE9-F9EF-42C0-9D31-ECC531C247FF}" srcOrd="8" destOrd="0" presId="urn:microsoft.com/office/officeart/2005/8/layout/list1"/>
    <dgm:cxn modelId="{845C912F-AE66-4F44-BCDA-40E21F660AF1}" type="presParOf" srcId="{45312CE9-F9EF-42C0-9D31-ECC531C247FF}" destId="{0D24A39D-89FD-4E20-BC08-6D4AF7E0470A}" srcOrd="0" destOrd="0" presId="urn:microsoft.com/office/officeart/2005/8/layout/list1"/>
    <dgm:cxn modelId="{A5E28552-9FEF-4E21-BF5C-057819E9014A}" type="presParOf" srcId="{45312CE9-F9EF-42C0-9D31-ECC531C247FF}" destId="{4463BF08-0C77-4929-A034-8A3136943032}" srcOrd="1" destOrd="0" presId="urn:microsoft.com/office/officeart/2005/8/layout/list1"/>
    <dgm:cxn modelId="{E7783A11-BF70-4041-85FA-A7C232869167}" type="presParOf" srcId="{1243FF6F-2E3F-422A-B8BC-02D722A08E98}" destId="{8254BDEB-0307-4D83-AD04-2215C1BCCEFC}" srcOrd="9" destOrd="0" presId="urn:microsoft.com/office/officeart/2005/8/layout/list1"/>
    <dgm:cxn modelId="{25E75513-ED41-4B13-8D0E-85DBAA9B8F4D}" type="presParOf" srcId="{1243FF6F-2E3F-422A-B8BC-02D722A08E98}" destId="{EBD5BA86-8028-424D-87D6-F3CA21B6F700}" srcOrd="10" destOrd="0" presId="urn:microsoft.com/office/officeart/2005/8/layout/list1"/>
    <dgm:cxn modelId="{FD90BBEB-0ABB-4A25-AB33-B0E27D4701E8}" type="presParOf" srcId="{1243FF6F-2E3F-422A-B8BC-02D722A08E98}" destId="{9568370D-6087-4E0C-98FB-DA981A40AEA7}" srcOrd="11" destOrd="0" presId="urn:microsoft.com/office/officeart/2005/8/layout/list1"/>
    <dgm:cxn modelId="{3EA162D1-1DFC-4320-8D60-0073825C4D13}" type="presParOf" srcId="{1243FF6F-2E3F-422A-B8BC-02D722A08E98}" destId="{88CBE2CF-F6BE-4EA3-A181-02869910EA6E}" srcOrd="12" destOrd="0" presId="urn:microsoft.com/office/officeart/2005/8/layout/list1"/>
    <dgm:cxn modelId="{E4841E6E-7DD2-43CB-998C-3DC8A9E67B94}" type="presParOf" srcId="{88CBE2CF-F6BE-4EA3-A181-02869910EA6E}" destId="{AA85AE6A-2212-459F-9049-20C307AB8323}" srcOrd="0" destOrd="0" presId="urn:microsoft.com/office/officeart/2005/8/layout/list1"/>
    <dgm:cxn modelId="{C946C002-6A1F-4E21-ABAC-CA3648E6F14B}" type="presParOf" srcId="{88CBE2CF-F6BE-4EA3-A181-02869910EA6E}" destId="{49687B7A-1FA0-4127-9619-C6AEE7BDCAD3}" srcOrd="1" destOrd="0" presId="urn:microsoft.com/office/officeart/2005/8/layout/list1"/>
    <dgm:cxn modelId="{73D9367C-8377-4E2F-81D5-8B780208E9A1}" type="presParOf" srcId="{1243FF6F-2E3F-422A-B8BC-02D722A08E98}" destId="{93F194C6-7BFF-4E6F-B7AB-954A0BA2EC6E}" srcOrd="13" destOrd="0" presId="urn:microsoft.com/office/officeart/2005/8/layout/list1"/>
    <dgm:cxn modelId="{DFFBF47E-C8FE-4727-96CF-432F47E06888}" type="presParOf" srcId="{1243FF6F-2E3F-422A-B8BC-02D722A08E98}" destId="{045D64FB-4785-4E6A-B3A5-9C68AA5C5A3D}" srcOrd="14" destOrd="0" presId="urn:microsoft.com/office/officeart/2005/8/layout/list1"/>
  </dgm:cxnLst>
  <dgm:bg>
    <a:effect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43C8BF-3F96-416A-B1A6-FCD65006EAE3}" type="doc">
      <dgm:prSet loTypeId="urn:microsoft.com/office/officeart/2009/3/layout/SnapshotPictureList" loCatId="picture" qsTypeId="urn:microsoft.com/office/officeart/2005/8/quickstyle/simple1" qsCatId="simple" csTypeId="urn:microsoft.com/office/officeart/2005/8/colors/colorful2" csCatId="colorful" phldr="1"/>
      <dgm:spPr/>
      <dgm:t>
        <a:bodyPr/>
        <a:lstStyle/>
        <a:p>
          <a:endParaRPr lang="el-GR"/>
        </a:p>
      </dgm:t>
    </dgm:pt>
    <dgm:pt modelId="{C39DCA0D-79E8-4A34-BECE-D0D50BB7D688}">
      <dgm:prSet phldrT="[Κείμενο]" custT="1"/>
      <dgm:spPr/>
      <dgm:t>
        <a:bodyPr/>
        <a:lstStyle/>
        <a:p>
          <a:r>
            <a:rPr lang="el-GR" sz="2000" b="1" u="sng" dirty="0"/>
            <a:t>Ο </a:t>
          </a:r>
          <a:r>
            <a:rPr lang="el-GR" sz="2000" b="1" u="sng" dirty="0">
              <a:latin typeface="+mj-lt"/>
            </a:rPr>
            <a:t>Γεώργιος</a:t>
          </a:r>
        </a:p>
      </dgm:t>
    </dgm:pt>
    <dgm:pt modelId="{A31B3F51-6604-4ADB-B77B-B3B453E4A112}" type="parTrans" cxnId="{6F840542-DBD8-432F-BBCB-17BB2FBAFCC7}">
      <dgm:prSet/>
      <dgm:spPr/>
      <dgm:t>
        <a:bodyPr/>
        <a:lstStyle/>
        <a:p>
          <a:endParaRPr lang="el-GR"/>
        </a:p>
      </dgm:t>
    </dgm:pt>
    <dgm:pt modelId="{B6B155DF-17A5-4F4B-96B2-DBA91708F116}" type="sibTrans" cxnId="{6F840542-DBD8-432F-BBCB-17BB2FBAFCC7}">
      <dgm:prSet/>
      <dgm:spPr/>
      <dgm:t>
        <a:bodyPr/>
        <a:lstStyle/>
        <a:p>
          <a:endParaRPr lang="el-GR"/>
        </a:p>
      </dgm:t>
    </dgm:pt>
    <dgm:pt modelId="{9CEC8B80-3DEE-42E2-8836-941F21C58793}">
      <dgm:prSet phldrT="[Κείμενο]" custT="1"/>
      <dgm:spPr>
        <a:solidFill>
          <a:schemeClr val="accent1">
            <a:lumMod val="20000"/>
            <a:lumOff val="80000"/>
          </a:schemeClr>
        </a:solidFill>
      </dgm:spPr>
      <dgm:t>
        <a:bodyPr/>
        <a:lstStyle/>
        <a:p>
          <a:pPr algn="l"/>
          <a:endParaRPr lang="el-GR" sz="1600" dirty="0"/>
        </a:p>
        <a:p>
          <a:pPr algn="l"/>
          <a:r>
            <a:rPr lang="el-GR" sz="1600" dirty="0"/>
            <a:t>πίστευε ότι η λύση του εθνικού ζητήματος θα ωρίμαζε </a:t>
          </a:r>
        </a:p>
        <a:p>
          <a:pPr algn="l"/>
          <a:r>
            <a:rPr lang="el-GR" sz="1600" dirty="0">
              <a:sym typeface="Wingdings 3"/>
            </a:rPr>
            <a:t> </a:t>
          </a:r>
          <a:r>
            <a:rPr lang="el-GR" sz="1600" dirty="0"/>
            <a:t>με </a:t>
          </a:r>
          <a:r>
            <a:rPr lang="el-GR" sz="1600" b="1" dirty="0"/>
            <a:t>συνεχείς παραστάσεις </a:t>
          </a:r>
        </a:p>
        <a:p>
          <a:pPr algn="ctr"/>
          <a:r>
            <a:rPr lang="el-GR" sz="1600" dirty="0"/>
            <a:t>και</a:t>
          </a:r>
        </a:p>
        <a:p>
          <a:pPr algn="l"/>
          <a:r>
            <a:rPr lang="el-GR" sz="1600" dirty="0">
              <a:sym typeface="Wingdings 3"/>
            </a:rPr>
            <a:t> </a:t>
          </a:r>
          <a:r>
            <a:rPr lang="el-GR" sz="1600" dirty="0"/>
            <a:t> </a:t>
          </a:r>
          <a:r>
            <a:rPr lang="el-GR" sz="1600" b="1" dirty="0"/>
            <a:t>υπομνήματα</a:t>
          </a:r>
          <a:r>
            <a:rPr lang="el-GR" sz="1600" dirty="0"/>
            <a:t> προς τις Μεγάλες Δυνάμεις</a:t>
          </a:r>
        </a:p>
      </dgm:t>
    </dgm:pt>
    <dgm:pt modelId="{2DC54B1B-36DC-4502-8D2D-7AFB87523C15}" type="parTrans" cxnId="{7B3F7FB8-A912-449D-A4C8-AD0E7C1583CA}">
      <dgm:prSet/>
      <dgm:spPr/>
      <dgm:t>
        <a:bodyPr/>
        <a:lstStyle/>
        <a:p>
          <a:endParaRPr lang="el-GR"/>
        </a:p>
      </dgm:t>
    </dgm:pt>
    <dgm:pt modelId="{027F970B-B767-41F0-9684-53AF2837879B}" type="sibTrans" cxnId="{7B3F7FB8-A912-449D-A4C8-AD0E7C1583CA}">
      <dgm:prSet/>
      <dgm:spPr/>
      <dgm:t>
        <a:bodyPr/>
        <a:lstStyle/>
        <a:p>
          <a:endParaRPr lang="el-GR"/>
        </a:p>
      </dgm:t>
    </dgm:pt>
    <dgm:pt modelId="{DD1BAA2E-1D85-4116-A0B6-8061DC31EA02}" type="pres">
      <dgm:prSet presAssocID="{E543C8BF-3F96-416A-B1A6-FCD65006EAE3}" presName="Name0" presStyleCnt="0">
        <dgm:presLayoutVars>
          <dgm:chMax/>
          <dgm:chPref/>
          <dgm:dir/>
          <dgm:animLvl val="lvl"/>
        </dgm:presLayoutVars>
      </dgm:prSet>
      <dgm:spPr/>
    </dgm:pt>
    <dgm:pt modelId="{FF9C9468-F678-4E76-8D86-5A586F1A05E2}" type="pres">
      <dgm:prSet presAssocID="{C39DCA0D-79E8-4A34-BECE-D0D50BB7D688}" presName="composite" presStyleCnt="0"/>
      <dgm:spPr/>
    </dgm:pt>
    <dgm:pt modelId="{CAE7A244-902F-494B-B0A1-5766E3CF7827}" type="pres">
      <dgm:prSet presAssocID="{C39DCA0D-79E8-4A34-BECE-D0D50BB7D688}" presName="ParentAccentShape" presStyleLbl="trBgShp" presStyleIdx="0" presStyleCnt="2" custScaleX="85286" custScaleY="233190" custLinFactNeighborX="-1558" custLinFactNeighborY="-29458"/>
      <dgm:spPr/>
    </dgm:pt>
    <dgm:pt modelId="{FB7857E4-E6E1-45AB-97AA-1F9A6BA2A8C2}" type="pres">
      <dgm:prSet presAssocID="{C39DCA0D-79E8-4A34-BECE-D0D50BB7D688}" presName="ParentText" presStyleLbl="revTx" presStyleIdx="0" presStyleCnt="2" custLinFactY="200000" custLinFactNeighborX="-4444" custLinFactNeighborY="296707">
        <dgm:presLayoutVars>
          <dgm:chMax val="1"/>
          <dgm:chPref val="1"/>
          <dgm:bulletEnabled val="1"/>
        </dgm:presLayoutVars>
      </dgm:prSet>
      <dgm:spPr/>
    </dgm:pt>
    <dgm:pt modelId="{F775E686-3BDD-439B-A5CE-876A4E090F5B}" type="pres">
      <dgm:prSet presAssocID="{C39DCA0D-79E8-4A34-BECE-D0D50BB7D688}" presName="ChildText" presStyleLbl="revTx" presStyleIdx="1" presStyleCnt="2" custScaleX="122246" custScaleY="283254" custLinFactNeighborX="-5973" custLinFactNeighborY="-44809">
        <dgm:presLayoutVars>
          <dgm:chMax val="0"/>
          <dgm:chPref val="0"/>
        </dgm:presLayoutVars>
      </dgm:prSet>
      <dgm:spPr/>
    </dgm:pt>
    <dgm:pt modelId="{71964B32-D7C6-409E-A150-5FFE9467B885}" type="pres">
      <dgm:prSet presAssocID="{C39DCA0D-79E8-4A34-BECE-D0D50BB7D688}" presName="ChildAccentShape" presStyleLbl="trBgShp" presStyleIdx="1" presStyleCnt="2" custFlipHor="0" custScaleX="164227" custScaleY="174788" custLinFactNeighborX="13683" custLinFactNeighborY="-48247"/>
      <dgm:spPr>
        <a:solidFill>
          <a:srgbClr val="FF0000">
            <a:alpha val="40000"/>
          </a:srgbClr>
        </a:solidFill>
      </dgm:spPr>
    </dgm:pt>
    <dgm:pt modelId="{B1BB0311-0DAC-4034-92A2-78F13C105977}" type="pres">
      <dgm:prSet presAssocID="{C39DCA0D-79E8-4A34-BECE-D0D50BB7D688}" presName="Image" presStyleLbl="alignImgPlace1" presStyleIdx="0" presStyleCnt="1" custScaleX="84467" custScaleY="220931" custLinFactNeighborX="-851" custLinFactNeighborY="-17405"/>
      <dgm:spPr>
        <a:blipFill rotWithShape="0">
          <a:blip xmlns:r="http://schemas.openxmlformats.org/officeDocument/2006/relationships" r:embed="rId1"/>
          <a:stretch>
            <a:fillRect/>
          </a:stretch>
        </a:blipFill>
      </dgm:spPr>
    </dgm:pt>
  </dgm:ptLst>
  <dgm:cxnLst>
    <dgm:cxn modelId="{AE5DD30D-8541-4C37-B304-81F5A1E698AE}" type="presOf" srcId="{9CEC8B80-3DEE-42E2-8836-941F21C58793}" destId="{F775E686-3BDD-439B-A5CE-876A4E090F5B}" srcOrd="0" destOrd="0" presId="urn:microsoft.com/office/officeart/2009/3/layout/SnapshotPictureList"/>
    <dgm:cxn modelId="{6F840542-DBD8-432F-BBCB-17BB2FBAFCC7}" srcId="{E543C8BF-3F96-416A-B1A6-FCD65006EAE3}" destId="{C39DCA0D-79E8-4A34-BECE-D0D50BB7D688}" srcOrd="0" destOrd="0" parTransId="{A31B3F51-6604-4ADB-B77B-B3B453E4A112}" sibTransId="{B6B155DF-17A5-4F4B-96B2-DBA91708F116}"/>
    <dgm:cxn modelId="{7B3F7FB8-A912-449D-A4C8-AD0E7C1583CA}" srcId="{C39DCA0D-79E8-4A34-BECE-D0D50BB7D688}" destId="{9CEC8B80-3DEE-42E2-8836-941F21C58793}" srcOrd="0" destOrd="0" parTransId="{2DC54B1B-36DC-4502-8D2D-7AFB87523C15}" sibTransId="{027F970B-B767-41F0-9684-53AF2837879B}"/>
    <dgm:cxn modelId="{A547B7BC-8D63-42A0-8276-F396778CA35C}" type="presOf" srcId="{E543C8BF-3F96-416A-B1A6-FCD65006EAE3}" destId="{DD1BAA2E-1D85-4116-A0B6-8061DC31EA02}" srcOrd="0" destOrd="0" presId="urn:microsoft.com/office/officeart/2009/3/layout/SnapshotPictureList"/>
    <dgm:cxn modelId="{6FC2D5E1-9139-4726-B367-2E88DAD5FBED}" type="presOf" srcId="{C39DCA0D-79E8-4A34-BECE-D0D50BB7D688}" destId="{FB7857E4-E6E1-45AB-97AA-1F9A6BA2A8C2}" srcOrd="0" destOrd="0" presId="urn:microsoft.com/office/officeart/2009/3/layout/SnapshotPictureList"/>
    <dgm:cxn modelId="{2E94A119-44DE-4F46-8E05-C7E13F477028}" type="presParOf" srcId="{DD1BAA2E-1D85-4116-A0B6-8061DC31EA02}" destId="{FF9C9468-F678-4E76-8D86-5A586F1A05E2}" srcOrd="0" destOrd="0" presId="urn:microsoft.com/office/officeart/2009/3/layout/SnapshotPictureList"/>
    <dgm:cxn modelId="{7CB79387-B397-4AF2-99B5-9C7E454F4F7F}" type="presParOf" srcId="{FF9C9468-F678-4E76-8D86-5A586F1A05E2}" destId="{CAE7A244-902F-494B-B0A1-5766E3CF7827}" srcOrd="0" destOrd="0" presId="urn:microsoft.com/office/officeart/2009/3/layout/SnapshotPictureList"/>
    <dgm:cxn modelId="{BDD7F640-07D6-4442-9A77-FDB1B1978D01}" type="presParOf" srcId="{FF9C9468-F678-4E76-8D86-5A586F1A05E2}" destId="{FB7857E4-E6E1-45AB-97AA-1F9A6BA2A8C2}" srcOrd="1" destOrd="0" presId="urn:microsoft.com/office/officeart/2009/3/layout/SnapshotPictureList"/>
    <dgm:cxn modelId="{C217BFD8-E9DE-41DB-8E42-7586AFDCCFB1}" type="presParOf" srcId="{FF9C9468-F678-4E76-8D86-5A586F1A05E2}" destId="{F775E686-3BDD-439B-A5CE-876A4E090F5B}" srcOrd="2" destOrd="0" presId="urn:microsoft.com/office/officeart/2009/3/layout/SnapshotPictureList"/>
    <dgm:cxn modelId="{DDD3C9FA-F950-4DEB-9DCC-D265A17DB822}" type="presParOf" srcId="{FF9C9468-F678-4E76-8D86-5A586F1A05E2}" destId="{71964B32-D7C6-409E-A150-5FFE9467B885}" srcOrd="3" destOrd="0" presId="urn:microsoft.com/office/officeart/2009/3/layout/SnapshotPictureList"/>
    <dgm:cxn modelId="{F0002EB2-C4B9-4134-ABED-04A1B99396A1}" type="presParOf" srcId="{FF9C9468-F678-4E76-8D86-5A586F1A05E2}" destId="{B1BB0311-0DAC-4034-92A2-78F13C105977}"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43C8BF-3F96-416A-B1A6-FCD65006EAE3}" type="doc">
      <dgm:prSet loTypeId="urn:microsoft.com/office/officeart/2009/3/layout/SnapshotPictureList" loCatId="picture" qsTypeId="urn:microsoft.com/office/officeart/2005/8/quickstyle/simple1" qsCatId="simple" csTypeId="urn:microsoft.com/office/officeart/2005/8/colors/accent5_3" csCatId="accent5" phldr="1"/>
      <dgm:spPr/>
      <dgm:t>
        <a:bodyPr/>
        <a:lstStyle/>
        <a:p>
          <a:endParaRPr lang="el-GR"/>
        </a:p>
      </dgm:t>
    </dgm:pt>
    <dgm:pt modelId="{C39DCA0D-79E8-4A34-BECE-D0D50BB7D688}">
      <dgm:prSet phldrT="[Κείμενο]" custT="1"/>
      <dgm:spPr/>
      <dgm:t>
        <a:bodyPr/>
        <a:lstStyle/>
        <a:p>
          <a:endParaRPr lang="el-GR" sz="1600" b="1" dirty="0"/>
        </a:p>
        <a:p>
          <a:r>
            <a:rPr lang="el-GR" sz="1600" b="1" dirty="0"/>
            <a:t>ενώ </a:t>
          </a:r>
          <a:r>
            <a:rPr lang="el-GR" sz="1600" b="1" u="sng" dirty="0"/>
            <a:t>ο Βενιζέλος</a:t>
          </a:r>
        </a:p>
        <a:p>
          <a:r>
            <a:rPr lang="el-GR" sz="1600" dirty="0"/>
            <a:t> </a:t>
          </a:r>
          <a:endParaRPr lang="el-GR" sz="1600" b="1" dirty="0"/>
        </a:p>
      </dgm:t>
    </dgm:pt>
    <dgm:pt modelId="{A31B3F51-6604-4ADB-B77B-B3B453E4A112}" type="parTrans" cxnId="{6F840542-DBD8-432F-BBCB-17BB2FBAFCC7}">
      <dgm:prSet/>
      <dgm:spPr/>
      <dgm:t>
        <a:bodyPr/>
        <a:lstStyle/>
        <a:p>
          <a:endParaRPr lang="el-GR"/>
        </a:p>
      </dgm:t>
    </dgm:pt>
    <dgm:pt modelId="{B6B155DF-17A5-4F4B-96B2-DBA91708F116}" type="sibTrans" cxnId="{6F840542-DBD8-432F-BBCB-17BB2FBAFCC7}">
      <dgm:prSet/>
      <dgm:spPr/>
      <dgm:t>
        <a:bodyPr/>
        <a:lstStyle/>
        <a:p>
          <a:endParaRPr lang="el-GR"/>
        </a:p>
      </dgm:t>
    </dgm:pt>
    <dgm:pt modelId="{DD1BAA2E-1D85-4116-A0B6-8061DC31EA02}" type="pres">
      <dgm:prSet presAssocID="{E543C8BF-3F96-416A-B1A6-FCD65006EAE3}" presName="Name0" presStyleCnt="0">
        <dgm:presLayoutVars>
          <dgm:chMax/>
          <dgm:chPref/>
          <dgm:dir/>
          <dgm:animLvl val="lvl"/>
        </dgm:presLayoutVars>
      </dgm:prSet>
      <dgm:spPr/>
    </dgm:pt>
    <dgm:pt modelId="{FF9C9468-F678-4E76-8D86-5A586F1A05E2}" type="pres">
      <dgm:prSet presAssocID="{C39DCA0D-79E8-4A34-BECE-D0D50BB7D688}" presName="composite" presStyleCnt="0"/>
      <dgm:spPr/>
    </dgm:pt>
    <dgm:pt modelId="{CAE7A244-902F-494B-B0A1-5766E3CF7827}" type="pres">
      <dgm:prSet presAssocID="{C39DCA0D-79E8-4A34-BECE-D0D50BB7D688}" presName="ParentAccentShape" presStyleLbl="trBgShp" presStyleIdx="0" presStyleCnt="1" custScaleX="75379" custScaleY="207675" custLinFactNeighborX="-4463" custLinFactNeighborY="-25762"/>
      <dgm:spPr/>
    </dgm:pt>
    <dgm:pt modelId="{FB7857E4-E6E1-45AB-97AA-1F9A6BA2A8C2}" type="pres">
      <dgm:prSet presAssocID="{C39DCA0D-79E8-4A34-BECE-D0D50BB7D688}" presName="ParentText" presStyleLbl="revTx" presStyleIdx="0" presStyleCnt="2" custScaleX="75287" custScaleY="446380" custLinFactY="241315" custLinFactNeighborX="-8087" custLinFactNeighborY="300000">
        <dgm:presLayoutVars>
          <dgm:chMax val="1"/>
          <dgm:chPref val="1"/>
          <dgm:bulletEnabled val="1"/>
        </dgm:presLayoutVars>
      </dgm:prSet>
      <dgm:spPr/>
    </dgm:pt>
    <dgm:pt modelId="{F775E686-3BDD-439B-A5CE-876A4E090F5B}" type="pres">
      <dgm:prSet presAssocID="{C39DCA0D-79E8-4A34-BECE-D0D50BB7D688}" presName="ChildText" presStyleLbl="revTx" presStyleIdx="1" presStyleCnt="2" custScaleX="163733" custScaleY="249978" custLinFactNeighborX="-12802" custLinFactNeighborY="-1060">
        <dgm:presLayoutVars>
          <dgm:chMax val="0"/>
          <dgm:chPref val="0"/>
        </dgm:presLayoutVars>
      </dgm:prSet>
      <dgm:spPr/>
    </dgm:pt>
    <dgm:pt modelId="{71964B32-D7C6-409E-A150-5FFE9467B885}" type="pres">
      <dgm:prSet presAssocID="{C39DCA0D-79E8-4A34-BECE-D0D50BB7D688}" presName="ChildAccentShape" presStyleLbl="trBgShp" presStyleIdx="0" presStyleCnt="1" custScaleY="211700" custLinFactX="24556" custLinFactNeighborX="100000" custLinFactNeighborY="-1386"/>
      <dgm:spPr/>
    </dgm:pt>
    <dgm:pt modelId="{B1BB0311-0DAC-4034-92A2-78F13C105977}" type="pres">
      <dgm:prSet presAssocID="{C39DCA0D-79E8-4A34-BECE-D0D50BB7D688}" presName="Image" presStyleLbl="alignImgPlace1" presStyleIdx="0" presStyleCnt="1" custScaleX="75379" custScaleY="196895" custLinFactNeighborX="-2778" custLinFactNeighborY="-13373"/>
      <dgm:spPr>
        <a:blipFill rotWithShape="0">
          <a:blip xmlns:r="http://schemas.openxmlformats.org/officeDocument/2006/relationships" r:embed="rId1"/>
          <a:stretch>
            <a:fillRect/>
          </a:stretch>
        </a:blipFill>
      </dgm:spPr>
    </dgm:pt>
  </dgm:ptLst>
  <dgm:cxnLst>
    <dgm:cxn modelId="{6F840542-DBD8-432F-BBCB-17BB2FBAFCC7}" srcId="{E543C8BF-3F96-416A-B1A6-FCD65006EAE3}" destId="{C39DCA0D-79E8-4A34-BECE-D0D50BB7D688}" srcOrd="0" destOrd="0" parTransId="{A31B3F51-6604-4ADB-B77B-B3B453E4A112}" sibTransId="{B6B155DF-17A5-4F4B-96B2-DBA91708F116}"/>
    <dgm:cxn modelId="{72F3F173-2EA2-4C2A-9C03-F20EE0CF7165}" type="presOf" srcId="{C39DCA0D-79E8-4A34-BECE-D0D50BB7D688}" destId="{FB7857E4-E6E1-45AB-97AA-1F9A6BA2A8C2}" srcOrd="0" destOrd="0" presId="urn:microsoft.com/office/officeart/2009/3/layout/SnapshotPictureList"/>
    <dgm:cxn modelId="{907DB4B6-E24D-4417-8403-949BC7E8437D}" type="presOf" srcId="{E543C8BF-3F96-416A-B1A6-FCD65006EAE3}" destId="{DD1BAA2E-1D85-4116-A0B6-8061DC31EA02}" srcOrd="0" destOrd="0" presId="urn:microsoft.com/office/officeart/2009/3/layout/SnapshotPictureList"/>
    <dgm:cxn modelId="{C53E8126-A8E1-4EBC-8464-6D4EBBBEDD4E}" type="presParOf" srcId="{DD1BAA2E-1D85-4116-A0B6-8061DC31EA02}" destId="{FF9C9468-F678-4E76-8D86-5A586F1A05E2}" srcOrd="0" destOrd="0" presId="urn:microsoft.com/office/officeart/2009/3/layout/SnapshotPictureList"/>
    <dgm:cxn modelId="{879A4E59-14DA-4AB1-9697-1BC2B712D899}" type="presParOf" srcId="{FF9C9468-F678-4E76-8D86-5A586F1A05E2}" destId="{CAE7A244-902F-494B-B0A1-5766E3CF7827}" srcOrd="0" destOrd="0" presId="urn:microsoft.com/office/officeart/2009/3/layout/SnapshotPictureList"/>
    <dgm:cxn modelId="{3CD71837-27C1-40F5-B3CC-87F1EC1096E0}" type="presParOf" srcId="{FF9C9468-F678-4E76-8D86-5A586F1A05E2}" destId="{FB7857E4-E6E1-45AB-97AA-1F9A6BA2A8C2}" srcOrd="1" destOrd="0" presId="urn:microsoft.com/office/officeart/2009/3/layout/SnapshotPictureList"/>
    <dgm:cxn modelId="{0BE55100-A247-4310-979B-C19577F54817}" type="presParOf" srcId="{FF9C9468-F678-4E76-8D86-5A586F1A05E2}" destId="{F775E686-3BDD-439B-A5CE-876A4E090F5B}" srcOrd="2" destOrd="0" presId="urn:microsoft.com/office/officeart/2009/3/layout/SnapshotPictureList"/>
    <dgm:cxn modelId="{FF4E2465-BBB9-4BBB-AA47-1C4C4A75EA46}" type="presParOf" srcId="{FF9C9468-F678-4E76-8D86-5A586F1A05E2}" destId="{71964B32-D7C6-409E-A150-5FFE9467B885}" srcOrd="3" destOrd="0" presId="urn:microsoft.com/office/officeart/2009/3/layout/SnapshotPictureList"/>
    <dgm:cxn modelId="{8197731E-93DD-4E1E-8BE3-8D5FFC6E5215}" type="presParOf" srcId="{FF9C9468-F678-4E76-8D86-5A586F1A05E2}" destId="{B1BB0311-0DAC-4034-92A2-78F13C105977}" srcOrd="4" destOrd="0" presId="urn:microsoft.com/office/officeart/2009/3/layout/Snapshot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7EE580-0976-4DD2-A964-B456A9DC7F19}" type="doc">
      <dgm:prSet loTypeId="urn:microsoft.com/office/officeart/2009/layout/ReverseList" loCatId="relationship" qsTypeId="urn:microsoft.com/office/officeart/2005/8/quickstyle/simple1" qsCatId="simple" csTypeId="urn:microsoft.com/office/officeart/2005/8/colors/accent2_3" csCatId="accent2" phldr="1"/>
      <dgm:spPr/>
      <dgm:t>
        <a:bodyPr/>
        <a:lstStyle/>
        <a:p>
          <a:endParaRPr lang="el-GR"/>
        </a:p>
      </dgm:t>
    </dgm:pt>
    <dgm:pt modelId="{463C5D04-AD22-4306-989C-5B517DE668BC}">
      <dgm:prSet phldrT="[Κείμενο]" custT="1"/>
      <dgm:spPr/>
      <dgm:t>
        <a:bodyPr/>
        <a:lstStyle/>
        <a:p>
          <a:r>
            <a:rPr lang="el-GR" sz="1800" dirty="0"/>
            <a:t>Ο </a:t>
          </a:r>
          <a:r>
            <a:rPr lang="el-GR" sz="1800" b="1" u="sng" dirty="0"/>
            <a:t>Βενιζέλος</a:t>
          </a:r>
          <a:r>
            <a:rPr lang="el-GR" sz="1800" dirty="0"/>
            <a:t> είχε καταστήσει σαφές </a:t>
          </a:r>
        </a:p>
        <a:p>
          <a:r>
            <a:rPr lang="el-GR" sz="1800" dirty="0">
              <a:sym typeface="Wingdings 3"/>
            </a:rPr>
            <a:t> </a:t>
          </a:r>
          <a:r>
            <a:rPr lang="el-GR" sz="1800" dirty="0"/>
            <a:t>ότι </a:t>
          </a:r>
          <a:r>
            <a:rPr lang="el-GR" sz="1800" b="1" dirty="0"/>
            <a:t>δεν αναγνωρίζει στον Πρίγκιπα το δικαίωμα να διαχειρίζεται προσωπικώς το εθνικό ζήτημα της Κρήτης: </a:t>
          </a:r>
        </a:p>
        <a:p>
          <a:r>
            <a:rPr lang="el-GR" sz="1800" dirty="0">
              <a:sym typeface="Wingdings"/>
            </a:rPr>
            <a:t> </a:t>
          </a:r>
          <a:r>
            <a:rPr lang="el-GR" sz="1800" dirty="0"/>
            <a:t>«Ως ένας εκ των τριακοσίων χιλιάδων </a:t>
          </a:r>
          <a:r>
            <a:rPr lang="el-GR" sz="1800" dirty="0" err="1"/>
            <a:t>Κρητών</a:t>
          </a:r>
          <a:r>
            <a:rPr lang="el-GR" sz="1800" dirty="0"/>
            <a:t>, δεν σας εκχωρώ το δικαίωμά μου, ώστε μόνος σεις να ρυθμίζετε αυτοβούλως την </a:t>
          </a:r>
          <a:r>
            <a:rPr lang="el-GR" sz="1800" dirty="0" err="1"/>
            <a:t>εθνικήν</a:t>
          </a:r>
          <a:r>
            <a:rPr lang="el-GR" sz="1800" dirty="0"/>
            <a:t> </a:t>
          </a:r>
          <a:r>
            <a:rPr lang="el-GR" sz="1800" dirty="0" err="1"/>
            <a:t>πολιτικήν</a:t>
          </a:r>
          <a:r>
            <a:rPr lang="el-GR" sz="1800" dirty="0"/>
            <a:t> του τόπου μου!».</a:t>
          </a:r>
        </a:p>
      </dgm:t>
    </dgm:pt>
    <dgm:pt modelId="{4D9F2348-C118-412D-9A9C-1FD6E81153DC}" type="parTrans" cxnId="{344DFD47-7265-44A8-A8C9-C4128E7F0FD8}">
      <dgm:prSet/>
      <dgm:spPr/>
      <dgm:t>
        <a:bodyPr/>
        <a:lstStyle/>
        <a:p>
          <a:endParaRPr lang="el-GR"/>
        </a:p>
      </dgm:t>
    </dgm:pt>
    <dgm:pt modelId="{F38341BD-8D7B-4C6B-9753-9B8E286D20E7}" type="sibTrans" cxnId="{344DFD47-7265-44A8-A8C9-C4128E7F0FD8}">
      <dgm:prSet/>
      <dgm:spPr/>
      <dgm:t>
        <a:bodyPr/>
        <a:lstStyle/>
        <a:p>
          <a:endParaRPr lang="el-GR"/>
        </a:p>
      </dgm:t>
    </dgm:pt>
    <dgm:pt modelId="{922DA181-E384-47C0-B039-FC219DD73E79}">
      <dgm:prSet phldrT="[Κείμενο]" custT="1"/>
      <dgm:spPr/>
      <dgm:t>
        <a:bodyPr/>
        <a:lstStyle/>
        <a:p>
          <a:r>
            <a:rPr lang="el-GR" sz="1800" b="1" dirty="0"/>
            <a:t>Κακοί σύμβουλοι </a:t>
          </a:r>
          <a:r>
            <a:rPr lang="el-GR" sz="1800" dirty="0"/>
            <a:t>του </a:t>
          </a:r>
          <a:r>
            <a:rPr lang="el-GR" sz="1800" b="1" u="sng" dirty="0"/>
            <a:t>Γεωργίου</a:t>
          </a:r>
          <a:r>
            <a:rPr lang="el-GR" sz="1800" dirty="0"/>
            <a:t> </a:t>
          </a:r>
          <a:r>
            <a:rPr lang="el-GR" sz="1800" dirty="0">
              <a:sym typeface="Wingdings 3"/>
            </a:rPr>
            <a:t> </a:t>
          </a:r>
          <a:r>
            <a:rPr lang="el-GR" sz="1800" dirty="0"/>
            <a:t>διοχέτευαν </a:t>
          </a:r>
          <a:r>
            <a:rPr lang="el-GR" sz="1800" b="1" dirty="0"/>
            <a:t>χαλκευμένα και συκοφαντικά κείμενα </a:t>
          </a:r>
          <a:r>
            <a:rPr lang="el-GR" sz="1800" dirty="0"/>
            <a:t>στις αθηναϊκές εφημερίδες εναντίον του Ελευθερίου Βενιζέλου,</a:t>
          </a:r>
        </a:p>
        <a:p>
          <a:r>
            <a:rPr lang="el-GR" sz="1800" dirty="0">
              <a:sym typeface="Wingdings 3"/>
            </a:rPr>
            <a:t> </a:t>
          </a:r>
          <a:r>
            <a:rPr lang="el-GR" sz="1800" dirty="0"/>
            <a:t> γεγονός που προκάλεσε </a:t>
          </a:r>
          <a:r>
            <a:rPr lang="el-GR" sz="1800" b="1" dirty="0"/>
            <a:t>βαρύ κλίμα διχασμού.</a:t>
          </a:r>
        </a:p>
      </dgm:t>
    </dgm:pt>
    <dgm:pt modelId="{2C8A44AF-95CA-455E-9D96-60E8FE03F7EC}" type="parTrans" cxnId="{7C2C853D-F468-4606-9A56-574507F97FBA}">
      <dgm:prSet/>
      <dgm:spPr/>
      <dgm:t>
        <a:bodyPr/>
        <a:lstStyle/>
        <a:p>
          <a:endParaRPr lang="el-GR"/>
        </a:p>
      </dgm:t>
    </dgm:pt>
    <dgm:pt modelId="{C984CABC-1018-4413-BE85-98A0A2B1190D}" type="sibTrans" cxnId="{7C2C853D-F468-4606-9A56-574507F97FBA}">
      <dgm:prSet/>
      <dgm:spPr/>
      <dgm:t>
        <a:bodyPr/>
        <a:lstStyle/>
        <a:p>
          <a:endParaRPr lang="el-GR"/>
        </a:p>
      </dgm:t>
    </dgm:pt>
    <dgm:pt modelId="{5095A242-EA22-4BD7-97A3-90D668C1FE05}" type="pres">
      <dgm:prSet presAssocID="{767EE580-0976-4DD2-A964-B456A9DC7F19}" presName="Name0" presStyleCnt="0">
        <dgm:presLayoutVars>
          <dgm:chMax val="2"/>
          <dgm:chPref val="2"/>
          <dgm:animLvl val="lvl"/>
        </dgm:presLayoutVars>
      </dgm:prSet>
      <dgm:spPr/>
    </dgm:pt>
    <dgm:pt modelId="{ED2CD812-85C4-4C07-9AF3-B4FF4A9CBFC5}" type="pres">
      <dgm:prSet presAssocID="{767EE580-0976-4DD2-A964-B456A9DC7F19}" presName="LeftText" presStyleLbl="revTx" presStyleIdx="0" presStyleCnt="0">
        <dgm:presLayoutVars>
          <dgm:bulletEnabled val="1"/>
        </dgm:presLayoutVars>
      </dgm:prSet>
      <dgm:spPr/>
    </dgm:pt>
    <dgm:pt modelId="{8E8FD679-77A2-4AD6-96F3-480C2AF01EB1}" type="pres">
      <dgm:prSet presAssocID="{767EE580-0976-4DD2-A964-B456A9DC7F19}" presName="LeftNode" presStyleLbl="bgImgPlace1" presStyleIdx="0" presStyleCnt="2" custScaleX="184560" custScaleY="117149" custLinFactNeighborX="1163" custLinFactNeighborY="-2555">
        <dgm:presLayoutVars>
          <dgm:chMax val="2"/>
          <dgm:chPref val="2"/>
        </dgm:presLayoutVars>
      </dgm:prSet>
      <dgm:spPr/>
    </dgm:pt>
    <dgm:pt modelId="{8E537057-7FE9-4F88-AD33-43ED77F5529F}" type="pres">
      <dgm:prSet presAssocID="{767EE580-0976-4DD2-A964-B456A9DC7F19}" presName="RightText" presStyleLbl="revTx" presStyleIdx="0" presStyleCnt="0">
        <dgm:presLayoutVars>
          <dgm:bulletEnabled val="1"/>
        </dgm:presLayoutVars>
      </dgm:prSet>
      <dgm:spPr/>
    </dgm:pt>
    <dgm:pt modelId="{61DFCFD5-0150-4E57-97A9-AE6FD6883F98}" type="pres">
      <dgm:prSet presAssocID="{767EE580-0976-4DD2-A964-B456A9DC7F19}" presName="RightNode" presStyleLbl="bgImgPlace1" presStyleIdx="1" presStyleCnt="2" custScaleX="141454" custLinFactNeighborX="57500" custLinFactNeighborY="-2555">
        <dgm:presLayoutVars>
          <dgm:chMax val="0"/>
          <dgm:chPref val="0"/>
        </dgm:presLayoutVars>
      </dgm:prSet>
      <dgm:spPr/>
    </dgm:pt>
    <dgm:pt modelId="{4F05285B-B9A4-490E-9945-E1E6C1A50B6B}" type="pres">
      <dgm:prSet presAssocID="{767EE580-0976-4DD2-A964-B456A9DC7F19}" presName="TopArrow" presStyleLbl="node1" presStyleIdx="0" presStyleCnt="2" custScaleX="167267" custLinFactNeighborX="55527" custLinFactNeighborY="-10578"/>
      <dgm:spPr>
        <a:solidFill>
          <a:srgbClr val="00CC99"/>
        </a:solidFill>
        <a:effectLst>
          <a:innerShdw blurRad="63500" dist="50800" dir="2700000">
            <a:prstClr val="black">
              <a:alpha val="50000"/>
            </a:prstClr>
          </a:innerShdw>
        </a:effectLst>
      </dgm:spPr>
    </dgm:pt>
    <dgm:pt modelId="{8C7FA74E-9A55-4B7A-899B-8AAB93FD3BB4}" type="pres">
      <dgm:prSet presAssocID="{767EE580-0976-4DD2-A964-B456A9DC7F19}" presName="BottomArrow" presStyleLbl="node1" presStyleIdx="1" presStyleCnt="2" custScaleX="167267" custLinFactNeighborX="55527" custLinFactNeighborY="10954"/>
      <dgm:spPr>
        <a:solidFill>
          <a:schemeClr val="accent5">
            <a:lumMod val="75000"/>
          </a:schemeClr>
        </a:solidFill>
        <a:effectLst>
          <a:outerShdw blurRad="76200" dir="18900000" sy="23000" kx="-1200000" algn="bl" rotWithShape="0">
            <a:prstClr val="black">
              <a:alpha val="20000"/>
            </a:prstClr>
          </a:outerShdw>
        </a:effectLst>
      </dgm:spPr>
    </dgm:pt>
  </dgm:ptLst>
  <dgm:cxnLst>
    <dgm:cxn modelId="{7C2C853D-F468-4606-9A56-574507F97FBA}" srcId="{767EE580-0976-4DD2-A964-B456A9DC7F19}" destId="{922DA181-E384-47C0-B039-FC219DD73E79}" srcOrd="1" destOrd="0" parTransId="{2C8A44AF-95CA-455E-9D96-60E8FE03F7EC}" sibTransId="{C984CABC-1018-4413-BE85-98A0A2B1190D}"/>
    <dgm:cxn modelId="{344DFD47-7265-44A8-A8C9-C4128E7F0FD8}" srcId="{767EE580-0976-4DD2-A964-B456A9DC7F19}" destId="{463C5D04-AD22-4306-989C-5B517DE668BC}" srcOrd="0" destOrd="0" parTransId="{4D9F2348-C118-412D-9A9C-1FD6E81153DC}" sibTransId="{F38341BD-8D7B-4C6B-9753-9B8E286D20E7}"/>
    <dgm:cxn modelId="{BC250496-C0C7-4682-802C-2278460576EB}" type="presOf" srcId="{767EE580-0976-4DD2-A964-B456A9DC7F19}" destId="{5095A242-EA22-4BD7-97A3-90D668C1FE05}" srcOrd="0" destOrd="0" presId="urn:microsoft.com/office/officeart/2009/layout/ReverseList"/>
    <dgm:cxn modelId="{C9F07BA6-C02F-43D8-8EAC-70C8A61E11F5}" type="presOf" srcId="{922DA181-E384-47C0-B039-FC219DD73E79}" destId="{8E537057-7FE9-4F88-AD33-43ED77F5529F}" srcOrd="0" destOrd="0" presId="urn:microsoft.com/office/officeart/2009/layout/ReverseList"/>
    <dgm:cxn modelId="{863F38A9-A307-4EA1-ACFE-B3ED2BB32A6E}" type="presOf" srcId="{463C5D04-AD22-4306-989C-5B517DE668BC}" destId="{8E8FD679-77A2-4AD6-96F3-480C2AF01EB1}" srcOrd="1" destOrd="0" presId="urn:microsoft.com/office/officeart/2009/layout/ReverseList"/>
    <dgm:cxn modelId="{4D2F1CB4-AB12-4DDF-91CA-A8D53FD0114C}" type="presOf" srcId="{463C5D04-AD22-4306-989C-5B517DE668BC}" destId="{ED2CD812-85C4-4C07-9AF3-B4FF4A9CBFC5}" srcOrd="0" destOrd="0" presId="urn:microsoft.com/office/officeart/2009/layout/ReverseList"/>
    <dgm:cxn modelId="{3E315DC1-1C9D-413A-A61D-52D9AFF083CF}" type="presOf" srcId="{922DA181-E384-47C0-B039-FC219DD73E79}" destId="{61DFCFD5-0150-4E57-97A9-AE6FD6883F98}" srcOrd="1" destOrd="0" presId="urn:microsoft.com/office/officeart/2009/layout/ReverseList"/>
    <dgm:cxn modelId="{47C09CDD-96D6-4EEA-AA45-189F776D7F31}" type="presParOf" srcId="{5095A242-EA22-4BD7-97A3-90D668C1FE05}" destId="{ED2CD812-85C4-4C07-9AF3-B4FF4A9CBFC5}" srcOrd="0" destOrd="0" presId="urn:microsoft.com/office/officeart/2009/layout/ReverseList"/>
    <dgm:cxn modelId="{94A9CFA0-A116-48DC-B8A8-8173D61E7C10}" type="presParOf" srcId="{5095A242-EA22-4BD7-97A3-90D668C1FE05}" destId="{8E8FD679-77A2-4AD6-96F3-480C2AF01EB1}" srcOrd="1" destOrd="0" presId="urn:microsoft.com/office/officeart/2009/layout/ReverseList"/>
    <dgm:cxn modelId="{2C03BD98-A3AF-4272-AF07-E08D8458477E}" type="presParOf" srcId="{5095A242-EA22-4BD7-97A3-90D668C1FE05}" destId="{8E537057-7FE9-4F88-AD33-43ED77F5529F}" srcOrd="2" destOrd="0" presId="urn:microsoft.com/office/officeart/2009/layout/ReverseList"/>
    <dgm:cxn modelId="{DF48BFBB-CABC-4E55-9864-88DE7CC8468E}" type="presParOf" srcId="{5095A242-EA22-4BD7-97A3-90D668C1FE05}" destId="{61DFCFD5-0150-4E57-97A9-AE6FD6883F98}" srcOrd="3" destOrd="0" presId="urn:microsoft.com/office/officeart/2009/layout/ReverseList"/>
    <dgm:cxn modelId="{86DA0A62-447D-4DB9-BEB2-ACAD9FE39007}" type="presParOf" srcId="{5095A242-EA22-4BD7-97A3-90D668C1FE05}" destId="{4F05285B-B9A4-490E-9945-E1E6C1A50B6B}" srcOrd="4" destOrd="0" presId="urn:microsoft.com/office/officeart/2009/layout/ReverseList"/>
    <dgm:cxn modelId="{5A6E677C-BB56-4C86-9649-A6369263B56C}" type="presParOf" srcId="{5095A242-EA22-4BD7-97A3-90D668C1FE05}" destId="{8C7FA74E-9A55-4B7A-899B-8AAB93FD3BB4}"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D7DEB-BFD0-4B4F-B6C5-0AF658E6E582}">
      <dsp:nvSpPr>
        <dsp:cNvPr id="0" name=""/>
        <dsp:cNvSpPr/>
      </dsp:nvSpPr>
      <dsp:spPr>
        <a:xfrm>
          <a:off x="0" y="179898"/>
          <a:ext cx="8715436" cy="604800"/>
        </a:xfrm>
        <a:prstGeom prst="roundRect">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676415" tIns="124968" rIns="676415"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t>ήταν υπερβολικά </a:t>
          </a:r>
          <a:r>
            <a:rPr lang="el-GR" sz="1800" b="1" kern="1200" dirty="0"/>
            <a:t>συντηρητικό </a:t>
          </a:r>
          <a:endParaRPr lang="en-US" sz="1800" b="1" kern="1200" dirty="0">
            <a:latin typeface="+mn-lt"/>
          </a:endParaRPr>
        </a:p>
      </dsp:txBody>
      <dsp:txXfrm>
        <a:off x="29524" y="209422"/>
        <a:ext cx="8656388" cy="545752"/>
      </dsp:txXfrm>
    </dsp:sp>
    <dsp:sp modelId="{77093FFC-466E-4B72-B518-37ABC64AA6AD}">
      <dsp:nvSpPr>
        <dsp:cNvPr id="0" name=""/>
        <dsp:cNvSpPr/>
      </dsp:nvSpPr>
      <dsp:spPr>
        <a:xfrm>
          <a:off x="504575" y="4180"/>
          <a:ext cx="7694091" cy="2521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0596" tIns="0" rIns="230596" bIns="0" numCol="1" spcCol="1270" anchor="ctr" anchorCtr="0">
          <a:noAutofit/>
        </a:bodyPr>
        <a:lstStyle/>
        <a:p>
          <a:pPr marL="0" lvl="0" indent="0" algn="l" defTabSz="800100">
            <a:lnSpc>
              <a:spcPct val="90000"/>
            </a:lnSpc>
            <a:spcBef>
              <a:spcPct val="0"/>
            </a:spcBef>
            <a:spcAft>
              <a:spcPct val="35000"/>
            </a:spcAft>
            <a:buNone/>
          </a:pPr>
          <a:r>
            <a:rPr lang="el-GR" sz="1800" b="1" kern="1200" dirty="0">
              <a:effectLst>
                <a:outerShdw blurRad="38100" dist="38100" dir="2700000" algn="tl">
                  <a:srgbClr val="000000">
                    <a:alpha val="43137"/>
                  </a:srgbClr>
                </a:outerShdw>
              </a:effectLst>
            </a:rPr>
            <a:t>Το Σύνταγμα της Κρητικής Πολιτείας </a:t>
          </a:r>
          <a:endParaRPr lang="en-US" sz="1800" b="1" kern="1200" dirty="0">
            <a:effectLst>
              <a:outerShdw blurRad="38100" dist="38100" dir="2700000" algn="tl">
                <a:srgbClr val="000000">
                  <a:alpha val="43137"/>
                </a:srgbClr>
              </a:outerShdw>
            </a:effectLst>
            <a:latin typeface="+mn-lt"/>
          </a:endParaRPr>
        </a:p>
      </dsp:txBody>
      <dsp:txXfrm>
        <a:off x="516882" y="16487"/>
        <a:ext cx="7669477" cy="227487"/>
      </dsp:txXfrm>
    </dsp:sp>
    <dsp:sp modelId="{D95347C8-B10D-4BF9-A9B9-95FBEDD7F796}">
      <dsp:nvSpPr>
        <dsp:cNvPr id="0" name=""/>
        <dsp:cNvSpPr/>
      </dsp:nvSpPr>
      <dsp:spPr>
        <a:xfrm>
          <a:off x="0" y="1032190"/>
          <a:ext cx="8715436" cy="926100"/>
        </a:xfrm>
        <a:prstGeom prst="roundRect">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676415" tIns="124968" rIns="676415" bIns="128016" numCol="1" spcCol="1270" anchor="t" anchorCtr="0">
          <a:noAutofit/>
        </a:bodyPr>
        <a:lstStyle/>
        <a:p>
          <a:pPr marL="171450" lvl="1" indent="-171450" algn="just" defTabSz="800100" rtl="0">
            <a:lnSpc>
              <a:spcPct val="90000"/>
            </a:lnSpc>
            <a:spcBef>
              <a:spcPct val="0"/>
            </a:spcBef>
            <a:spcAft>
              <a:spcPct val="15000"/>
            </a:spcAft>
            <a:buChar char="•"/>
          </a:pPr>
          <a:r>
            <a:rPr lang="el-GR" sz="1800" b="0" kern="1200" dirty="0"/>
            <a:t>όπως ονομάστηκε ο Ύπατος Αρμοστής, </a:t>
          </a:r>
          <a:r>
            <a:rPr lang="el-GR" sz="1800" b="1" kern="1200" dirty="0"/>
            <a:t>υπερεξουσίες</a:t>
          </a:r>
          <a:r>
            <a:rPr lang="el-GR" sz="1800" kern="1200" dirty="0"/>
            <a:t>, που εύκολα μπορούσαν να τον οδηγήσουν </a:t>
          </a:r>
          <a:r>
            <a:rPr lang="el-GR" sz="1800" kern="1200" dirty="0">
              <a:sym typeface="Wingdings 3"/>
            </a:rPr>
            <a:t></a:t>
          </a:r>
          <a:r>
            <a:rPr lang="el-GR" sz="1800" kern="1200" dirty="0"/>
            <a:t> σε </a:t>
          </a:r>
          <a:r>
            <a:rPr lang="el-GR" sz="1800" b="1" kern="1200" dirty="0"/>
            <a:t>δεσποτική συμπεριφορά</a:t>
          </a:r>
          <a:r>
            <a:rPr lang="el-GR" sz="1800" kern="1200" dirty="0"/>
            <a:t>.</a:t>
          </a:r>
          <a:r>
            <a:rPr lang="el-GR" sz="1800" b="0" kern="1200" dirty="0"/>
            <a:t> </a:t>
          </a:r>
          <a:endParaRPr lang="en-US" sz="1800" b="0" kern="1200" dirty="0">
            <a:latin typeface="+mn-lt"/>
          </a:endParaRPr>
        </a:p>
      </dsp:txBody>
      <dsp:txXfrm>
        <a:off x="45208" y="1077398"/>
        <a:ext cx="8625020" cy="835684"/>
      </dsp:txXfrm>
    </dsp:sp>
    <dsp:sp modelId="{9D8F78CC-3799-488D-AE03-D6A3955113F7}">
      <dsp:nvSpPr>
        <dsp:cNvPr id="0" name=""/>
        <dsp:cNvSpPr/>
      </dsp:nvSpPr>
      <dsp:spPr>
        <a:xfrm>
          <a:off x="504575" y="804922"/>
          <a:ext cx="7694091" cy="315827"/>
        </a:xfrm>
        <a:prstGeom prst="roundRect">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0596" tIns="0" rIns="230596" bIns="0" numCol="1" spcCol="1270" anchor="ctr" anchorCtr="0">
          <a:noAutofit/>
        </a:bodyPr>
        <a:lstStyle/>
        <a:p>
          <a:pPr marL="0" lvl="0" indent="0" algn="l" defTabSz="800100">
            <a:lnSpc>
              <a:spcPct val="90000"/>
            </a:lnSpc>
            <a:spcBef>
              <a:spcPct val="0"/>
            </a:spcBef>
            <a:spcAft>
              <a:spcPct val="35000"/>
            </a:spcAft>
            <a:buNone/>
          </a:pPr>
          <a:r>
            <a:rPr lang="el-GR" sz="1800" b="1" kern="1200" dirty="0">
              <a:effectLst>
                <a:outerShdw blurRad="38100" dist="38100" dir="2700000" algn="tl">
                  <a:srgbClr val="000000">
                    <a:alpha val="43137"/>
                  </a:srgbClr>
                </a:outerShdw>
              </a:effectLst>
            </a:rPr>
            <a:t>και παραχωρούσε στον Ηγεμόνα, </a:t>
          </a:r>
          <a:endParaRPr lang="en-US" sz="1800" b="1" kern="1200" dirty="0">
            <a:effectLst>
              <a:outerShdw blurRad="38100" dist="38100" dir="2700000" algn="tl">
                <a:srgbClr val="000000">
                  <a:alpha val="43137"/>
                </a:srgbClr>
              </a:outerShdw>
            </a:effectLst>
            <a:latin typeface="+mn-lt"/>
          </a:endParaRPr>
        </a:p>
      </dsp:txBody>
      <dsp:txXfrm>
        <a:off x="519992" y="820339"/>
        <a:ext cx="7663257" cy="284993"/>
      </dsp:txXfrm>
    </dsp:sp>
    <dsp:sp modelId="{EBD5BA86-8028-424D-87D6-F3CA21B6F700}">
      <dsp:nvSpPr>
        <dsp:cNvPr id="0" name=""/>
        <dsp:cNvSpPr/>
      </dsp:nvSpPr>
      <dsp:spPr>
        <a:xfrm>
          <a:off x="0" y="2016850"/>
          <a:ext cx="8715436" cy="926100"/>
        </a:xfrm>
        <a:prstGeom prst="roundRect">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676415" tIns="124968" rIns="676415" bIns="128016" numCol="1" spcCol="1270" anchor="t" anchorCtr="0">
          <a:noAutofit/>
        </a:bodyPr>
        <a:lstStyle/>
        <a:p>
          <a:pPr marL="171450" lvl="1" indent="-171450" algn="just" defTabSz="800100" rtl="0">
            <a:lnSpc>
              <a:spcPct val="90000"/>
            </a:lnSpc>
            <a:spcBef>
              <a:spcPct val="0"/>
            </a:spcBef>
            <a:spcAft>
              <a:spcPct val="15000"/>
            </a:spcAft>
            <a:buChar char="•"/>
          </a:pPr>
          <a:r>
            <a:rPr lang="el-GR" sz="1800" kern="1200" dirty="0"/>
            <a:t>Προκάλεσε </a:t>
          </a:r>
          <a:r>
            <a:rPr lang="el-GR" sz="1800" b="1" kern="1200" dirty="0"/>
            <a:t>τριβές</a:t>
          </a:r>
          <a:r>
            <a:rPr lang="el-GR" sz="1800" kern="1200" dirty="0"/>
            <a:t> και </a:t>
          </a:r>
          <a:r>
            <a:rPr lang="el-GR" sz="1800" b="1" kern="1200" dirty="0"/>
            <a:t>προσωπικές</a:t>
          </a:r>
          <a:r>
            <a:rPr lang="el-GR" sz="1800" kern="1200" dirty="0"/>
            <a:t> </a:t>
          </a:r>
          <a:r>
            <a:rPr lang="el-GR" sz="1800" b="1" kern="1200" dirty="0"/>
            <a:t>αντιπαραθέσεις</a:t>
          </a:r>
          <a:r>
            <a:rPr lang="el-GR" sz="1800" kern="1200" dirty="0"/>
            <a:t> στο έργο της διοίκησης. </a:t>
          </a:r>
          <a:endParaRPr lang="en-US" sz="1800" i="0" kern="1200" dirty="0">
            <a:latin typeface="+mn-lt"/>
          </a:endParaRPr>
        </a:p>
      </dsp:txBody>
      <dsp:txXfrm>
        <a:off x="45208" y="2062058"/>
        <a:ext cx="8625020" cy="835684"/>
      </dsp:txXfrm>
    </dsp:sp>
    <dsp:sp modelId="{4463BF08-0C77-4929-A034-8A3136943032}">
      <dsp:nvSpPr>
        <dsp:cNvPr id="0" name=""/>
        <dsp:cNvSpPr/>
      </dsp:nvSpPr>
      <dsp:spPr>
        <a:xfrm>
          <a:off x="504575" y="1990690"/>
          <a:ext cx="7694091" cy="1147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0596" tIns="0" rIns="230596" bIns="0" numCol="1" spcCol="1270" anchor="ctr" anchorCtr="0">
          <a:noAutofit/>
        </a:bodyPr>
        <a:lstStyle/>
        <a:p>
          <a:pPr marL="0" lvl="0" indent="0" algn="l" defTabSz="711200">
            <a:lnSpc>
              <a:spcPct val="90000"/>
            </a:lnSpc>
            <a:spcBef>
              <a:spcPct val="0"/>
            </a:spcBef>
            <a:spcAft>
              <a:spcPct val="35000"/>
            </a:spcAft>
            <a:buNone/>
          </a:pPr>
          <a:r>
            <a:rPr lang="el-GR" sz="1600" b="1" kern="1200" dirty="0">
              <a:effectLst>
                <a:outerShdw blurRad="38100" dist="38100" dir="2700000" algn="tl">
                  <a:srgbClr val="000000">
                    <a:alpha val="43137"/>
                  </a:srgbClr>
                </a:outerShdw>
              </a:effectLst>
            </a:rPr>
            <a:t>Επιπλέον, η ασάφεια στον ακριβή</a:t>
          </a:r>
          <a:r>
            <a:rPr lang="el-GR" sz="1600" b="1" i="0" kern="1200" dirty="0">
              <a:effectLst>
                <a:outerShdw blurRad="38100" dist="38100" dir="2700000" algn="tl">
                  <a:srgbClr val="000000">
                    <a:alpha val="43137"/>
                  </a:srgbClr>
                </a:outerShdw>
              </a:effectLst>
            </a:rPr>
            <a:t> </a:t>
          </a:r>
          <a:r>
            <a:rPr lang="el-GR" sz="1600" b="1" kern="1200" dirty="0">
              <a:effectLst>
                <a:outerShdw blurRad="38100" dist="38100" dir="2700000" algn="tl">
                  <a:srgbClr val="000000">
                    <a:alpha val="43137"/>
                  </a:srgbClr>
                </a:outerShdw>
              </a:effectLst>
            </a:rPr>
            <a:t>καθορισμό αρμοδιοτήτων </a:t>
          </a:r>
          <a:endParaRPr lang="en-US" sz="1600" b="1" kern="1200" dirty="0">
            <a:effectLst>
              <a:outerShdw blurRad="38100" dist="38100" dir="2700000" algn="tl">
                <a:srgbClr val="000000">
                  <a:alpha val="43137"/>
                </a:srgbClr>
              </a:outerShdw>
            </a:effectLst>
            <a:latin typeface="+mn-lt"/>
          </a:endParaRPr>
        </a:p>
      </dsp:txBody>
      <dsp:txXfrm>
        <a:off x="510175" y="1996290"/>
        <a:ext cx="7682891" cy="103520"/>
      </dsp:txXfrm>
    </dsp:sp>
    <dsp:sp modelId="{045D64FB-4785-4E6A-B3A5-9C68AA5C5A3D}">
      <dsp:nvSpPr>
        <dsp:cNvPr id="0" name=""/>
        <dsp:cNvSpPr/>
      </dsp:nvSpPr>
      <dsp:spPr>
        <a:xfrm>
          <a:off x="0" y="3001511"/>
          <a:ext cx="8715436" cy="2305800"/>
        </a:xfrm>
        <a:prstGeom prst="roundRect">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676415" tIns="124968" rIns="676415" bIns="128016" numCol="1" spcCol="1270" anchor="t" anchorCtr="0">
          <a:noAutofit/>
        </a:bodyPr>
        <a:lstStyle/>
        <a:p>
          <a:pPr marL="171450" lvl="1" indent="-171450" algn="just" defTabSz="800100" rtl="0">
            <a:lnSpc>
              <a:spcPct val="90000"/>
            </a:lnSpc>
            <a:spcBef>
              <a:spcPct val="0"/>
            </a:spcBef>
            <a:spcAft>
              <a:spcPct val="15000"/>
            </a:spcAft>
            <a:buChar char="•"/>
          </a:pPr>
          <a:r>
            <a:rPr lang="el-GR" sz="1800" kern="1200" dirty="0"/>
            <a:t>που πολέμησαν για την ελευθερία του νησιού</a:t>
          </a:r>
          <a:endParaRPr lang="en-US" sz="1800" b="1" i="0" kern="1200" dirty="0">
            <a:solidFill>
              <a:schemeClr val="tx1"/>
            </a:solidFill>
            <a:latin typeface="+mn-lt"/>
          </a:endParaRPr>
        </a:p>
        <a:p>
          <a:pPr marL="171450" lvl="1" indent="-171450" algn="l" defTabSz="800100" rtl="0">
            <a:lnSpc>
              <a:spcPct val="90000"/>
            </a:lnSpc>
            <a:spcBef>
              <a:spcPct val="0"/>
            </a:spcBef>
            <a:spcAft>
              <a:spcPct val="15000"/>
            </a:spcAft>
            <a:buChar char="•"/>
          </a:pPr>
          <a:r>
            <a:rPr lang="el-GR" sz="1800" kern="1200" dirty="0"/>
            <a:t>και στήριξαν με ενθουσιασμό τον Πρίγκιπα, </a:t>
          </a:r>
          <a:endParaRPr lang="en-US" sz="1800" b="1" i="0" kern="1200" dirty="0">
            <a:solidFill>
              <a:schemeClr val="tx1"/>
            </a:solidFill>
            <a:latin typeface="+mn-lt"/>
          </a:endParaRPr>
        </a:p>
        <a:p>
          <a:pPr marL="171450" lvl="1" indent="-171450" algn="just" defTabSz="800100" rtl="0">
            <a:lnSpc>
              <a:spcPct val="90000"/>
            </a:lnSpc>
            <a:spcBef>
              <a:spcPct val="0"/>
            </a:spcBef>
            <a:spcAft>
              <a:spcPct val="15000"/>
            </a:spcAft>
            <a:buChar char="•"/>
          </a:pPr>
          <a:r>
            <a:rPr lang="el-GR" sz="1800" kern="1200" dirty="0"/>
            <a:t>έβλεπαν τώρα με δυσφορία και πικρία να </a:t>
          </a:r>
          <a:r>
            <a:rPr lang="el-GR" sz="1800" b="1" kern="1200" dirty="0"/>
            <a:t>παραγκωνίζονται</a:t>
          </a:r>
          <a:r>
            <a:rPr lang="el-GR" sz="1800" kern="1200" dirty="0"/>
            <a:t> και να </a:t>
          </a:r>
          <a:r>
            <a:rPr lang="el-GR" sz="1800" b="1" kern="1200" dirty="0"/>
            <a:t>διορίζονται</a:t>
          </a:r>
          <a:r>
            <a:rPr lang="el-GR" sz="1800" kern="1200" dirty="0"/>
            <a:t> σε καίριες θέσεις </a:t>
          </a:r>
          <a:r>
            <a:rPr lang="el-GR" sz="1800" kern="1200" dirty="0">
              <a:sym typeface="Wingdings 3"/>
            </a:rPr>
            <a:t> </a:t>
          </a:r>
          <a:r>
            <a:rPr lang="el-GR" sz="1800" b="1" kern="1200" dirty="0"/>
            <a:t>Αθηναίοι σύμβουλοι </a:t>
          </a:r>
          <a:r>
            <a:rPr lang="el-GR" sz="1800" kern="1200" dirty="0"/>
            <a:t>του Γεωργίου, που αγνοούσαν </a:t>
          </a:r>
          <a:r>
            <a:rPr lang="el-GR" sz="1800" kern="1200" dirty="0">
              <a:sym typeface="Wingdings"/>
            </a:rPr>
            <a:t></a:t>
          </a:r>
          <a:r>
            <a:rPr lang="el-GR" sz="1800" kern="1200" dirty="0"/>
            <a:t> τα κρητικά πράγματα και την ψυχολογία των </a:t>
          </a:r>
          <a:r>
            <a:rPr lang="el-GR" sz="1800" kern="1200" dirty="0" err="1"/>
            <a:t>Κρητών</a:t>
          </a:r>
          <a:r>
            <a:rPr lang="el-GR" sz="1800" kern="1200" dirty="0"/>
            <a:t>. </a:t>
          </a:r>
          <a:endParaRPr lang="en-US" sz="1800" b="1" i="0" kern="1200" dirty="0">
            <a:solidFill>
              <a:schemeClr val="tx1"/>
            </a:solidFill>
            <a:latin typeface="+mn-lt"/>
          </a:endParaRPr>
        </a:p>
      </dsp:txBody>
      <dsp:txXfrm>
        <a:off x="112560" y="3114071"/>
        <a:ext cx="8490316" cy="2080680"/>
      </dsp:txXfrm>
    </dsp:sp>
    <dsp:sp modelId="{49687B7A-1FA0-4127-9619-C6AEE7BDCAD3}">
      <dsp:nvSpPr>
        <dsp:cNvPr id="0" name=""/>
        <dsp:cNvSpPr/>
      </dsp:nvSpPr>
      <dsp:spPr>
        <a:xfrm>
          <a:off x="504575" y="2975350"/>
          <a:ext cx="7694091" cy="11472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0596" tIns="0" rIns="230596" bIns="0" numCol="1" spcCol="1270" anchor="ctr" anchorCtr="0">
          <a:noAutofit/>
        </a:bodyPr>
        <a:lstStyle/>
        <a:p>
          <a:pPr marL="0" lvl="0" indent="0" algn="l" defTabSz="711200">
            <a:lnSpc>
              <a:spcPct val="90000"/>
            </a:lnSpc>
            <a:spcBef>
              <a:spcPct val="0"/>
            </a:spcBef>
            <a:spcAft>
              <a:spcPct val="35000"/>
            </a:spcAft>
            <a:buNone/>
          </a:pPr>
          <a:r>
            <a:rPr lang="el-GR" sz="1600" b="1" kern="1200" dirty="0">
              <a:effectLst>
                <a:outerShdw blurRad="38100" dist="38100" dir="2700000" algn="tl">
                  <a:srgbClr val="000000">
                    <a:alpha val="43137"/>
                  </a:srgbClr>
                </a:outerShdw>
              </a:effectLst>
            </a:rPr>
            <a:t>Οι τοπικοί παράγοντες της Κρήτης, </a:t>
          </a:r>
          <a:endParaRPr lang="en-US" sz="1600" b="1" i="0" kern="1200" dirty="0">
            <a:effectLst>
              <a:outerShdw blurRad="38100" dist="38100" dir="2700000" algn="tl">
                <a:srgbClr val="000000">
                  <a:alpha val="43137"/>
                </a:srgbClr>
              </a:outerShdw>
            </a:effectLst>
            <a:latin typeface="+mn-lt"/>
          </a:endParaRPr>
        </a:p>
      </dsp:txBody>
      <dsp:txXfrm>
        <a:off x="510175" y="2980950"/>
        <a:ext cx="7682891" cy="103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64B32-D7C6-409E-A150-5FFE9467B885}">
      <dsp:nvSpPr>
        <dsp:cNvPr id="0" name=""/>
        <dsp:cNvSpPr/>
      </dsp:nvSpPr>
      <dsp:spPr>
        <a:xfrm>
          <a:off x="3643338" y="335270"/>
          <a:ext cx="150633" cy="2967179"/>
        </a:xfrm>
        <a:prstGeom prst="rect">
          <a:avLst/>
        </a:prstGeom>
        <a:solidFill>
          <a:srgbClr val="FF0000">
            <a:alpha val="40000"/>
          </a:srgbClr>
        </a:solidFill>
        <a:ln>
          <a:noFill/>
        </a:ln>
        <a:effectLst/>
      </dsp:spPr>
      <dsp:style>
        <a:lnRef idx="0">
          <a:scrgbClr r="0" g="0" b="0"/>
        </a:lnRef>
        <a:fillRef idx="1">
          <a:scrgbClr r="0" g="0" b="0"/>
        </a:fillRef>
        <a:effectRef idx="0">
          <a:scrgbClr r="0" g="0" b="0"/>
        </a:effectRef>
        <a:fontRef idx="minor"/>
      </dsp:style>
    </dsp:sp>
    <dsp:sp modelId="{CAE7A244-902F-494B-B0A1-5766E3CF7827}">
      <dsp:nvSpPr>
        <dsp:cNvPr id="0" name=""/>
        <dsp:cNvSpPr/>
      </dsp:nvSpPr>
      <dsp:spPr>
        <a:xfrm>
          <a:off x="128141" y="158518"/>
          <a:ext cx="2034544" cy="3958604"/>
        </a:xfrm>
        <a:prstGeom prst="frame">
          <a:avLst>
            <a:gd name="adj1" fmla="val 5450"/>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BB0311-0DAC-4034-92A2-78F13C105977}">
      <dsp:nvSpPr>
        <dsp:cNvPr id="0" name=""/>
        <dsp:cNvSpPr/>
      </dsp:nvSpPr>
      <dsp:spPr>
        <a:xfrm>
          <a:off x="56710" y="335274"/>
          <a:ext cx="1937531" cy="3547642"/>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857E4-E6E1-45AB-97AA-1F9A6BA2A8C2}">
      <dsp:nvSpPr>
        <dsp:cNvPr id="0" name=""/>
        <dsp:cNvSpPr/>
      </dsp:nvSpPr>
      <dsp:spPr>
        <a:xfrm>
          <a:off x="0" y="4192926"/>
          <a:ext cx="2200568" cy="20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marL="0" lvl="0" indent="0" algn="l" defTabSz="889000">
            <a:lnSpc>
              <a:spcPct val="90000"/>
            </a:lnSpc>
            <a:spcBef>
              <a:spcPct val="0"/>
            </a:spcBef>
            <a:spcAft>
              <a:spcPct val="35000"/>
            </a:spcAft>
            <a:buNone/>
          </a:pPr>
          <a:r>
            <a:rPr lang="el-GR" sz="2000" b="1" u="sng" kern="1200" dirty="0"/>
            <a:t>Ο </a:t>
          </a:r>
          <a:r>
            <a:rPr lang="el-GR" sz="2000" b="1" u="sng" kern="1200" dirty="0">
              <a:latin typeface="+mj-lt"/>
            </a:rPr>
            <a:t>Γεώργιος</a:t>
          </a:r>
        </a:p>
      </dsp:txBody>
      <dsp:txXfrm>
        <a:off x="0" y="4192926"/>
        <a:ext cx="2200568" cy="201505"/>
      </dsp:txXfrm>
    </dsp:sp>
    <dsp:sp modelId="{F775E686-3BDD-439B-A5CE-876A4E090F5B}">
      <dsp:nvSpPr>
        <dsp:cNvPr id="0" name=""/>
        <dsp:cNvSpPr/>
      </dsp:nvSpPr>
      <dsp:spPr>
        <a:xfrm>
          <a:off x="2286018" y="0"/>
          <a:ext cx="1333275" cy="4808484"/>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endParaRPr lang="el-GR" sz="1600" kern="1200" dirty="0"/>
        </a:p>
        <a:p>
          <a:pPr marL="0" lvl="0" indent="0" algn="l" defTabSz="711200">
            <a:lnSpc>
              <a:spcPct val="90000"/>
            </a:lnSpc>
            <a:spcBef>
              <a:spcPct val="0"/>
            </a:spcBef>
            <a:spcAft>
              <a:spcPct val="35000"/>
            </a:spcAft>
            <a:buNone/>
          </a:pPr>
          <a:r>
            <a:rPr lang="el-GR" sz="1600" kern="1200" dirty="0"/>
            <a:t>πίστευε ότι η λύση του εθνικού ζητήματος θα ωρίμαζε </a:t>
          </a:r>
        </a:p>
        <a:p>
          <a:pPr marL="0" lvl="0" indent="0" algn="l" defTabSz="711200">
            <a:lnSpc>
              <a:spcPct val="90000"/>
            </a:lnSpc>
            <a:spcBef>
              <a:spcPct val="0"/>
            </a:spcBef>
            <a:spcAft>
              <a:spcPct val="35000"/>
            </a:spcAft>
            <a:buNone/>
          </a:pPr>
          <a:r>
            <a:rPr lang="el-GR" sz="1600" kern="1200" dirty="0">
              <a:sym typeface="Wingdings 3"/>
            </a:rPr>
            <a:t> </a:t>
          </a:r>
          <a:r>
            <a:rPr lang="el-GR" sz="1600" kern="1200" dirty="0"/>
            <a:t>με </a:t>
          </a:r>
          <a:r>
            <a:rPr lang="el-GR" sz="1600" b="1" kern="1200" dirty="0"/>
            <a:t>συνεχείς παραστάσεις </a:t>
          </a:r>
        </a:p>
        <a:p>
          <a:pPr marL="0" lvl="0" indent="0" algn="ctr" defTabSz="711200">
            <a:lnSpc>
              <a:spcPct val="90000"/>
            </a:lnSpc>
            <a:spcBef>
              <a:spcPct val="0"/>
            </a:spcBef>
            <a:spcAft>
              <a:spcPct val="35000"/>
            </a:spcAft>
            <a:buNone/>
          </a:pPr>
          <a:r>
            <a:rPr lang="el-GR" sz="1600" kern="1200" dirty="0"/>
            <a:t>και</a:t>
          </a:r>
        </a:p>
        <a:p>
          <a:pPr marL="0" lvl="0" indent="0" algn="l" defTabSz="711200">
            <a:lnSpc>
              <a:spcPct val="90000"/>
            </a:lnSpc>
            <a:spcBef>
              <a:spcPct val="0"/>
            </a:spcBef>
            <a:spcAft>
              <a:spcPct val="35000"/>
            </a:spcAft>
            <a:buNone/>
          </a:pPr>
          <a:r>
            <a:rPr lang="el-GR" sz="1600" kern="1200" dirty="0">
              <a:sym typeface="Wingdings 3"/>
            </a:rPr>
            <a:t> </a:t>
          </a:r>
          <a:r>
            <a:rPr lang="el-GR" sz="1600" kern="1200" dirty="0"/>
            <a:t> </a:t>
          </a:r>
          <a:r>
            <a:rPr lang="el-GR" sz="1600" b="1" kern="1200" dirty="0"/>
            <a:t>υπομνήματα</a:t>
          </a:r>
          <a:r>
            <a:rPr lang="el-GR" sz="1600" kern="1200" dirty="0"/>
            <a:t> προς τις Μεγάλες Δυνάμεις</a:t>
          </a:r>
        </a:p>
      </dsp:txBody>
      <dsp:txXfrm>
        <a:off x="2286018" y="0"/>
        <a:ext cx="1333275" cy="4808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7A244-902F-494B-B0A1-5766E3CF7827}">
      <dsp:nvSpPr>
        <dsp:cNvPr id="0" name=""/>
        <dsp:cNvSpPr/>
      </dsp:nvSpPr>
      <dsp:spPr>
        <a:xfrm>
          <a:off x="71425" y="71440"/>
          <a:ext cx="2131208" cy="4178328"/>
        </a:xfrm>
        <a:prstGeom prst="frame">
          <a:avLst>
            <a:gd name="adj1" fmla="val 5450"/>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BB0311-0DAC-4034-92A2-78F13C105977}">
      <dsp:nvSpPr>
        <dsp:cNvPr id="0" name=""/>
        <dsp:cNvSpPr/>
      </dsp:nvSpPr>
      <dsp:spPr>
        <a:xfrm>
          <a:off x="0" y="255345"/>
          <a:ext cx="2049265" cy="3747176"/>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857E4-E6E1-45AB-97AA-1F9A6BA2A8C2}">
      <dsp:nvSpPr>
        <dsp:cNvPr id="0" name=""/>
        <dsp:cNvSpPr/>
      </dsp:nvSpPr>
      <dsp:spPr>
        <a:xfrm>
          <a:off x="71438" y="4214843"/>
          <a:ext cx="1963545" cy="106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60" tIns="60960" rIns="162560" bIns="60960" numCol="1" spcCol="1270" anchor="ctr" anchorCtr="0">
          <a:noAutofit/>
        </a:bodyPr>
        <a:lstStyle/>
        <a:p>
          <a:pPr marL="0" lvl="0" indent="0" algn="l" defTabSz="711200">
            <a:lnSpc>
              <a:spcPct val="90000"/>
            </a:lnSpc>
            <a:spcBef>
              <a:spcPct val="0"/>
            </a:spcBef>
            <a:spcAft>
              <a:spcPct val="35000"/>
            </a:spcAft>
            <a:buNone/>
          </a:pPr>
          <a:endParaRPr lang="el-GR" sz="1600" b="1" kern="1200" dirty="0"/>
        </a:p>
        <a:p>
          <a:pPr marL="0" lvl="0" indent="0" algn="l" defTabSz="711200">
            <a:lnSpc>
              <a:spcPct val="90000"/>
            </a:lnSpc>
            <a:spcBef>
              <a:spcPct val="0"/>
            </a:spcBef>
            <a:spcAft>
              <a:spcPct val="35000"/>
            </a:spcAft>
            <a:buNone/>
          </a:pPr>
          <a:r>
            <a:rPr lang="el-GR" sz="1600" b="1" kern="1200" dirty="0"/>
            <a:t>ενώ </a:t>
          </a:r>
          <a:r>
            <a:rPr lang="el-GR" sz="1600" b="1" u="sng" kern="1200" dirty="0"/>
            <a:t>ο Βενιζέλος</a:t>
          </a:r>
        </a:p>
        <a:p>
          <a:pPr marL="0" lvl="0" indent="0" algn="l" defTabSz="711200">
            <a:lnSpc>
              <a:spcPct val="90000"/>
            </a:lnSpc>
            <a:spcBef>
              <a:spcPct val="0"/>
            </a:spcBef>
            <a:spcAft>
              <a:spcPct val="35000"/>
            </a:spcAft>
            <a:buNone/>
          </a:pPr>
          <a:r>
            <a:rPr lang="el-GR" sz="1600" kern="1200" dirty="0"/>
            <a:t> </a:t>
          </a:r>
          <a:endParaRPr lang="el-GR" sz="1600" b="1" kern="1200" dirty="0"/>
        </a:p>
      </dsp:txBody>
      <dsp:txXfrm>
        <a:off x="71438" y="4214843"/>
        <a:ext cx="1963545" cy="1066049"/>
      </dsp:txXfrm>
    </dsp:sp>
    <dsp:sp modelId="{F775E686-3BDD-439B-A5CE-876A4E090F5B}">
      <dsp:nvSpPr>
        <dsp:cNvPr id="0" name=""/>
        <dsp:cNvSpPr/>
      </dsp:nvSpPr>
      <dsp:spPr>
        <a:xfrm>
          <a:off x="2214583" y="142875"/>
          <a:ext cx="2116447" cy="502944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D679-77A2-4AD6-96F3-480C2AF01EB1}">
      <dsp:nvSpPr>
        <dsp:cNvPr id="0" name=""/>
        <dsp:cNvSpPr/>
      </dsp:nvSpPr>
      <dsp:spPr>
        <a:xfrm rot="16200000">
          <a:off x="1351424" y="656060"/>
          <a:ext cx="4081074" cy="3929072"/>
        </a:xfrm>
        <a:prstGeom prst="round2SameRect">
          <a:avLst>
            <a:gd name="adj1" fmla="val 1667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14300" rIns="102870" bIns="114300" numCol="1" spcCol="1270" anchor="t" anchorCtr="0">
          <a:noAutofit/>
        </a:bodyPr>
        <a:lstStyle/>
        <a:p>
          <a:pPr marL="0" lvl="0" indent="0" algn="l" defTabSz="800100">
            <a:lnSpc>
              <a:spcPct val="90000"/>
            </a:lnSpc>
            <a:spcBef>
              <a:spcPct val="0"/>
            </a:spcBef>
            <a:spcAft>
              <a:spcPct val="35000"/>
            </a:spcAft>
            <a:buNone/>
          </a:pPr>
          <a:r>
            <a:rPr lang="el-GR" sz="1800" kern="1200" dirty="0"/>
            <a:t>Ο </a:t>
          </a:r>
          <a:r>
            <a:rPr lang="el-GR" sz="1800" b="1" u="sng" kern="1200" dirty="0"/>
            <a:t>Βενιζέλος</a:t>
          </a:r>
          <a:r>
            <a:rPr lang="el-GR" sz="1800" kern="1200" dirty="0"/>
            <a:t> είχε καταστήσει σαφές </a:t>
          </a:r>
        </a:p>
        <a:p>
          <a:pPr marL="0" lvl="0" indent="0" algn="l" defTabSz="800100">
            <a:lnSpc>
              <a:spcPct val="90000"/>
            </a:lnSpc>
            <a:spcBef>
              <a:spcPct val="0"/>
            </a:spcBef>
            <a:spcAft>
              <a:spcPct val="35000"/>
            </a:spcAft>
            <a:buNone/>
          </a:pPr>
          <a:r>
            <a:rPr lang="el-GR" sz="1800" kern="1200" dirty="0">
              <a:sym typeface="Wingdings 3"/>
            </a:rPr>
            <a:t> </a:t>
          </a:r>
          <a:r>
            <a:rPr lang="el-GR" sz="1800" kern="1200" dirty="0"/>
            <a:t>ότι </a:t>
          </a:r>
          <a:r>
            <a:rPr lang="el-GR" sz="1800" b="1" kern="1200" dirty="0"/>
            <a:t>δεν αναγνωρίζει στον Πρίγκιπα το δικαίωμα να διαχειρίζεται προσωπικώς το εθνικό ζήτημα της Κρήτης: </a:t>
          </a:r>
        </a:p>
        <a:p>
          <a:pPr marL="0" lvl="0" indent="0" algn="l" defTabSz="800100">
            <a:lnSpc>
              <a:spcPct val="90000"/>
            </a:lnSpc>
            <a:spcBef>
              <a:spcPct val="0"/>
            </a:spcBef>
            <a:spcAft>
              <a:spcPct val="35000"/>
            </a:spcAft>
            <a:buNone/>
          </a:pPr>
          <a:r>
            <a:rPr lang="el-GR" sz="1800" kern="1200" dirty="0">
              <a:sym typeface="Wingdings"/>
            </a:rPr>
            <a:t> </a:t>
          </a:r>
          <a:r>
            <a:rPr lang="el-GR" sz="1800" kern="1200" dirty="0"/>
            <a:t>«Ως ένας εκ των τριακοσίων χιλιάδων </a:t>
          </a:r>
          <a:r>
            <a:rPr lang="el-GR" sz="1800" kern="1200" dirty="0" err="1"/>
            <a:t>Κρητών</a:t>
          </a:r>
          <a:r>
            <a:rPr lang="el-GR" sz="1800" kern="1200" dirty="0"/>
            <a:t>, δεν σας εκχωρώ το δικαίωμά μου, ώστε μόνος σεις να ρυθμίζετε αυτοβούλως την </a:t>
          </a:r>
          <a:r>
            <a:rPr lang="el-GR" sz="1800" kern="1200" dirty="0" err="1"/>
            <a:t>εθνικήν</a:t>
          </a:r>
          <a:r>
            <a:rPr lang="el-GR" sz="1800" kern="1200" dirty="0"/>
            <a:t> </a:t>
          </a:r>
          <a:r>
            <a:rPr lang="el-GR" sz="1800" kern="1200" dirty="0" err="1"/>
            <a:t>πολιτικήν</a:t>
          </a:r>
          <a:r>
            <a:rPr lang="el-GR" sz="1800" kern="1200" dirty="0"/>
            <a:t> του τόπου μου!».</a:t>
          </a:r>
        </a:p>
      </dsp:txBody>
      <dsp:txXfrm rot="5400000">
        <a:off x="1619261" y="771895"/>
        <a:ext cx="3737236" cy="3697402"/>
      </dsp:txXfrm>
    </dsp:sp>
    <dsp:sp modelId="{61DFCFD5-0150-4E57-97A9-AE6FD6883F98}">
      <dsp:nvSpPr>
        <dsp:cNvPr id="0" name=""/>
        <dsp:cNvSpPr/>
      </dsp:nvSpPr>
      <dsp:spPr>
        <a:xfrm rot="5400000">
          <a:off x="5075036" y="1114899"/>
          <a:ext cx="3483661" cy="3011394"/>
        </a:xfrm>
        <a:prstGeom prst="round2SameRect">
          <a:avLst>
            <a:gd name="adj1" fmla="val 16670"/>
            <a:gd name="adj2" fmla="val 0"/>
          </a:avLst>
        </a:prstGeom>
        <a:solidFill>
          <a:schemeClr val="accent2">
            <a:tint val="50000"/>
            <a:hueOff val="-3809"/>
            <a:satOff val="-2729"/>
            <a:lumOff val="111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14300" rIns="68580" bIns="114300" numCol="1" spcCol="1270" anchor="t" anchorCtr="0">
          <a:noAutofit/>
        </a:bodyPr>
        <a:lstStyle/>
        <a:p>
          <a:pPr marL="0" lvl="0" indent="0" algn="l" defTabSz="800100">
            <a:lnSpc>
              <a:spcPct val="90000"/>
            </a:lnSpc>
            <a:spcBef>
              <a:spcPct val="0"/>
            </a:spcBef>
            <a:spcAft>
              <a:spcPct val="35000"/>
            </a:spcAft>
            <a:buNone/>
          </a:pPr>
          <a:r>
            <a:rPr lang="el-GR" sz="1800" b="1" kern="1200" dirty="0"/>
            <a:t>Κακοί σύμβουλοι </a:t>
          </a:r>
          <a:r>
            <a:rPr lang="el-GR" sz="1800" kern="1200" dirty="0"/>
            <a:t>του </a:t>
          </a:r>
          <a:r>
            <a:rPr lang="el-GR" sz="1800" b="1" u="sng" kern="1200" dirty="0"/>
            <a:t>Γεωργίου</a:t>
          </a:r>
          <a:r>
            <a:rPr lang="el-GR" sz="1800" kern="1200" dirty="0"/>
            <a:t> </a:t>
          </a:r>
          <a:r>
            <a:rPr lang="el-GR" sz="1800" kern="1200" dirty="0">
              <a:sym typeface="Wingdings 3"/>
            </a:rPr>
            <a:t> </a:t>
          </a:r>
          <a:r>
            <a:rPr lang="el-GR" sz="1800" kern="1200" dirty="0"/>
            <a:t>διοχέτευαν </a:t>
          </a:r>
          <a:r>
            <a:rPr lang="el-GR" sz="1800" b="1" kern="1200" dirty="0"/>
            <a:t>χαλκευμένα και συκοφαντικά κείμενα </a:t>
          </a:r>
          <a:r>
            <a:rPr lang="el-GR" sz="1800" kern="1200" dirty="0"/>
            <a:t>στις αθηναϊκές εφημερίδες εναντίον του Ελευθερίου Βενιζέλου,</a:t>
          </a:r>
        </a:p>
        <a:p>
          <a:pPr marL="0" lvl="0" indent="0" algn="l" defTabSz="800100">
            <a:lnSpc>
              <a:spcPct val="90000"/>
            </a:lnSpc>
            <a:spcBef>
              <a:spcPct val="0"/>
            </a:spcBef>
            <a:spcAft>
              <a:spcPct val="35000"/>
            </a:spcAft>
            <a:buNone/>
          </a:pPr>
          <a:r>
            <a:rPr lang="el-GR" sz="1800" kern="1200" dirty="0">
              <a:sym typeface="Wingdings 3"/>
            </a:rPr>
            <a:t> </a:t>
          </a:r>
          <a:r>
            <a:rPr lang="el-GR" sz="1800" kern="1200" dirty="0"/>
            <a:t> γεγονός που προκάλεσε </a:t>
          </a:r>
          <a:r>
            <a:rPr lang="el-GR" sz="1800" b="1" kern="1200" dirty="0"/>
            <a:t>βαρύ κλίμα διχασμού.</a:t>
          </a:r>
        </a:p>
      </dsp:txBody>
      <dsp:txXfrm rot="-5400000">
        <a:off x="5311170" y="1025797"/>
        <a:ext cx="2864363" cy="3189599"/>
      </dsp:txXfrm>
    </dsp:sp>
    <dsp:sp modelId="{4F05285B-B9A4-490E-9945-E1E6C1A50B6B}">
      <dsp:nvSpPr>
        <dsp:cNvPr id="0" name=""/>
        <dsp:cNvSpPr/>
      </dsp:nvSpPr>
      <dsp:spPr>
        <a:xfrm>
          <a:off x="3854237" y="-235407"/>
          <a:ext cx="3722618" cy="2225446"/>
        </a:xfrm>
        <a:prstGeom prst="circularArrow">
          <a:avLst>
            <a:gd name="adj1" fmla="val 12500"/>
            <a:gd name="adj2" fmla="val 1142322"/>
            <a:gd name="adj3" fmla="val 20457678"/>
            <a:gd name="adj4" fmla="val 10800000"/>
            <a:gd name="adj5" fmla="val 12500"/>
          </a:avLst>
        </a:prstGeom>
        <a:solidFill>
          <a:srgbClr val="00CC99"/>
        </a:solidFill>
        <a:ln w="25400" cap="flat" cmpd="sng" algn="ctr">
          <a:solidFill>
            <a:schemeClr val="lt1">
              <a:hueOff val="0"/>
              <a:satOff val="0"/>
              <a:lumOff val="0"/>
              <a:alphaOff val="0"/>
            </a:schemeClr>
          </a:solidFill>
          <a:prstDash val="solid"/>
        </a:ln>
        <a:effectLst>
          <a:innerShdw blurRad="63500" dist="50800" dir="27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8C7FA74E-9A55-4B7A-899B-8AAB93FD3BB4}">
      <dsp:nvSpPr>
        <dsp:cNvPr id="0" name=""/>
        <dsp:cNvSpPr/>
      </dsp:nvSpPr>
      <dsp:spPr>
        <a:xfrm rot="10800000">
          <a:off x="3854237" y="3436995"/>
          <a:ext cx="3722618" cy="2225446"/>
        </a:xfrm>
        <a:prstGeom prst="circularArrow">
          <a:avLst>
            <a:gd name="adj1" fmla="val 12500"/>
            <a:gd name="adj2" fmla="val 1142322"/>
            <a:gd name="adj3" fmla="val 20457678"/>
            <a:gd name="adj4" fmla="val 10800000"/>
            <a:gd name="adj5" fmla="val 12500"/>
          </a:avLst>
        </a:prstGeom>
        <a:solidFill>
          <a:schemeClr val="accent5">
            <a:lumMod val="75000"/>
          </a:schemeClr>
        </a:solidFill>
        <a:ln w="25400" cap="flat" cmpd="sng" algn="ctr">
          <a:solidFill>
            <a:schemeClr val="lt1">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3CCB90-08E5-4EA1-9403-8861553DA532}" type="datetimeFigureOut">
              <a:rPr lang="el-GR" smtClean="0"/>
              <a:pPr/>
              <a:t>5/3/2019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DB5368-8378-4095-B791-026A161EA73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673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αριθμού διαφάνειας"/>
          <p:cNvSpPr>
            <a:spLocks noGrp="1"/>
          </p:cNvSpPr>
          <p:nvPr>
            <p:ph type="sldNum" sz="quarter" idx="5"/>
          </p:nvPr>
        </p:nvSpPr>
        <p:spPr/>
        <p:txBody>
          <a:bodyPr/>
          <a:lstStyle/>
          <a:p>
            <a:pPr>
              <a:defRPr/>
            </a:pPr>
            <a:fld id="{EF273B5E-FBC0-4298-A416-AE5483B7AB19}" type="slidenum">
              <a:rPr lang="el-GR" smtClean="0"/>
              <a:pPr>
                <a:defRPr/>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85800" y="1981200"/>
            <a:ext cx="381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981200"/>
            <a:ext cx="381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C98E1FC0-E472-41C7-8D62-C2646E9F9C64}" type="slidenum">
              <a:rPr lang="el-GR"/>
              <a:pPr>
                <a:defRPr/>
              </a:pPr>
              <a:t>‹#›</a:t>
            </a:fld>
            <a:endParaRPr lang="el-GR"/>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5/3/2019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5/3/2019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5/3/2019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slow">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5/3/2019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randomBa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85720" y="214290"/>
            <a:ext cx="8572560" cy="1077218"/>
          </a:xfrm>
          <a:prstGeom prst="rect">
            <a:avLst/>
          </a:prstGeom>
        </p:spPr>
        <p:txBody>
          <a:bodyPr wrap="square">
            <a:spAutoFit/>
          </a:bodyPr>
          <a:lstStyle/>
          <a:p>
            <a:r>
              <a:rPr lang="el-GR" sz="2000" b="1" dirty="0">
                <a:latin typeface="+mj-lt"/>
              </a:rPr>
              <a:t>Ε. Η ΠΕΡΙΟΔΟΣ ΤΗΣ ΑΥΤΟΝΟΜΙΑΣ</a:t>
            </a:r>
          </a:p>
          <a:p>
            <a:pPr algn="r"/>
            <a:r>
              <a:rPr lang="el-GR" sz="2000" b="1" dirty="0">
                <a:latin typeface="+mj-lt"/>
              </a:rPr>
              <a:t>ΚΑΙ Η ΕΝΩΣΗ ΤΗΣ ΚΡΗΤΗΣ ΜΕ ΤΗΝ ΕΛΛΑΔΑ </a:t>
            </a:r>
            <a:endParaRPr lang="el-GR" sz="2400" b="1" dirty="0">
              <a:latin typeface="+mj-lt"/>
            </a:endParaRPr>
          </a:p>
          <a:p>
            <a:pPr algn="ctr"/>
            <a:r>
              <a:rPr lang="en-US" sz="2400" b="1" dirty="0">
                <a:solidFill>
                  <a:srgbClr val="00B0F0"/>
                </a:solidFill>
                <a:latin typeface="+mj-lt"/>
                <a:cs typeface="Lucida Sans Unicode" pitchFamily="34" charset="0"/>
              </a:rPr>
              <a:t> </a:t>
            </a:r>
            <a:r>
              <a:rPr lang="en-US" sz="2400" b="1" dirty="0">
                <a:solidFill>
                  <a:srgbClr val="00B0F0"/>
                </a:solidFill>
                <a:effectLst>
                  <a:outerShdw blurRad="38100" dist="38100" dir="2700000" algn="tl">
                    <a:srgbClr val="000000">
                      <a:alpha val="43137"/>
                    </a:srgbClr>
                  </a:outerShdw>
                </a:effectLst>
                <a:latin typeface="+mj-lt"/>
                <a:cs typeface="Lucida Sans Unicode" pitchFamily="34" charset="0"/>
              </a:rPr>
              <a:t>3. </a:t>
            </a:r>
            <a:r>
              <a:rPr lang="el-GR" sz="2400" b="1" dirty="0">
                <a:solidFill>
                  <a:srgbClr val="00B0F0"/>
                </a:solidFill>
                <a:effectLst>
                  <a:outerShdw blurRad="38100" dist="38100" dir="2700000" algn="tl">
                    <a:srgbClr val="000000">
                      <a:alpha val="43137"/>
                    </a:srgbClr>
                  </a:outerShdw>
                </a:effectLst>
                <a:latin typeface="+mj-lt"/>
                <a:cs typeface="Lucida Sans Unicode" pitchFamily="34" charset="0"/>
              </a:rPr>
              <a:t>ΤΑ ΠΡΩΤΑ ΝΕΦΗ</a:t>
            </a:r>
          </a:p>
        </p:txBody>
      </p:sp>
      <p:pic>
        <p:nvPicPr>
          <p:cNvPr id="5" name="4 - Εικόνα" descr="Documents1.jpg"/>
          <p:cNvPicPr>
            <a:picLocks noChangeAspect="1"/>
          </p:cNvPicPr>
          <p:nvPr/>
        </p:nvPicPr>
        <p:blipFill>
          <a:blip r:embed="rId2" cstate="print"/>
          <a:stretch>
            <a:fillRect/>
          </a:stretch>
        </p:blipFill>
        <p:spPr>
          <a:xfrm>
            <a:off x="0" y="1340768"/>
            <a:ext cx="9144000" cy="5143500"/>
          </a:xfrm>
          <a:prstGeom prst="rect">
            <a:avLst/>
          </a:prstGeom>
        </p:spPr>
      </p:pic>
      <p:pic>
        <p:nvPicPr>
          <p:cNvPr id="6" name="Picture 2"/>
          <p:cNvPicPr>
            <a:picLocks noChangeAspect="1" noChangeArrowheads="1"/>
          </p:cNvPicPr>
          <p:nvPr/>
        </p:nvPicPr>
        <p:blipFill>
          <a:blip r:embed="rId3" cstate="print"/>
          <a:srcRect/>
          <a:stretch>
            <a:fillRect/>
          </a:stretch>
        </p:blipFill>
        <p:spPr bwMode="auto">
          <a:xfrm>
            <a:off x="4786314" y="5000636"/>
            <a:ext cx="642942" cy="439320"/>
          </a:xfrm>
          <a:prstGeom prst="rect">
            <a:avLst/>
          </a:prstGeom>
          <a:solidFill>
            <a:schemeClr val="accent5">
              <a:lumMod val="40000"/>
              <a:lumOff val="60000"/>
            </a:schemeClr>
          </a:solidFill>
          <a:ln w="9525">
            <a:noFill/>
            <a:miter lim="800000"/>
            <a:headEnd/>
            <a:tailEnd/>
          </a:ln>
          <a:effectLst/>
        </p:spPr>
      </p:pic>
    </p:spTree>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428736"/>
            <a:ext cx="9144000" cy="1938992"/>
          </a:xfrm>
          <a:prstGeom prst="rect">
            <a:avLst/>
          </a:prstGeom>
          <a:gradFill flip="none" rotWithShape="1">
            <a:gsLst>
              <a:gs pos="0">
                <a:schemeClr val="accent2">
                  <a:lumMod val="60000"/>
                  <a:lumOff val="40000"/>
                </a:schemeClr>
              </a:gs>
              <a:gs pos="21001">
                <a:schemeClr val="accent1">
                  <a:lumMod val="60000"/>
                  <a:lumOff val="40000"/>
                </a:schemeClr>
              </a:gs>
              <a:gs pos="35001">
                <a:schemeClr val="bg1"/>
              </a:gs>
              <a:gs pos="52000">
                <a:schemeClr val="accent3">
                  <a:lumMod val="60000"/>
                  <a:lumOff val="40000"/>
                </a:schemeClr>
              </a:gs>
              <a:gs pos="73000">
                <a:schemeClr val="bg1"/>
              </a:gs>
              <a:gs pos="88000">
                <a:schemeClr val="bg1"/>
              </a:gs>
              <a:gs pos="100000">
                <a:schemeClr val="accent2">
                  <a:lumMod val="20000"/>
                  <a:lumOff val="80000"/>
                </a:schemeClr>
              </a:gs>
            </a:gsLst>
            <a:lin ang="18900000" scaled="1"/>
            <a:tileRect/>
          </a:gradFill>
        </p:spPr>
        <p:txBody>
          <a:bodyPr wrap="square">
            <a:spAutoFit/>
          </a:bodyPr>
          <a:lstStyle/>
          <a:p>
            <a:pPr algn="ctr"/>
            <a:r>
              <a:rPr lang="el-GR" sz="6000" dirty="0">
                <a:solidFill>
                  <a:schemeClr val="accent2">
                    <a:lumMod val="75000"/>
                  </a:schemeClr>
                </a:solidFill>
                <a:latin typeface="Mistral" pitchFamily="66" charset="0"/>
              </a:rPr>
              <a:t>ΘΕΜΑΤΑ </a:t>
            </a:r>
          </a:p>
          <a:p>
            <a:pPr algn="ctr"/>
            <a:r>
              <a:rPr lang="el-GR" sz="6000" dirty="0">
                <a:solidFill>
                  <a:schemeClr val="accent2">
                    <a:lumMod val="75000"/>
                  </a:schemeClr>
                </a:solidFill>
                <a:latin typeface="Mistral" pitchFamily="66" charset="0"/>
              </a:rPr>
              <a:t>ΑΠΟ ΤΟ Κ.Ε.Ε.</a:t>
            </a:r>
          </a:p>
        </p:txBody>
      </p:sp>
      <p:sp>
        <p:nvSpPr>
          <p:cNvPr id="3" name="2 - Ορθογώνιο"/>
          <p:cNvSpPr/>
          <p:nvPr/>
        </p:nvSpPr>
        <p:spPr>
          <a:xfrm>
            <a:off x="500034" y="3786190"/>
            <a:ext cx="8286807" cy="646331"/>
          </a:xfrm>
          <a:prstGeom prst="rect">
            <a:avLst/>
          </a:prstGeom>
        </p:spPr>
        <p:txBody>
          <a:bodyPr wrap="square">
            <a:spAutoFit/>
          </a:bodyPr>
          <a:lstStyle/>
          <a:p>
            <a:r>
              <a:rPr lang="el-GR" b="1" dirty="0"/>
              <a:t>ΙΣΤΟΡΙΚΟΙ ΟΡΟΙ:</a:t>
            </a:r>
          </a:p>
          <a:p>
            <a:r>
              <a:rPr lang="el-GR" dirty="0">
                <a:sym typeface="Wingdings"/>
              </a:rPr>
              <a:t> </a:t>
            </a:r>
            <a:r>
              <a:rPr lang="el-GR" dirty="0"/>
              <a:t>Κρητική Πολιτοφυλακή </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85720" y="214290"/>
            <a:ext cx="1370012" cy="493713"/>
            <a:chOff x="109489607" y="109934679"/>
            <a:chExt cx="1369762" cy="494563"/>
          </a:xfrm>
        </p:grpSpPr>
        <p:sp>
          <p:nvSpPr>
            <p:cNvPr id="3" name="Rectangle 8" hidden="1"/>
            <p:cNvSpPr>
              <a:spLocks noChangeArrowheads="1" noChangeShapeType="1"/>
            </p:cNvSpPr>
            <p:nvPr/>
          </p:nvSpPr>
          <p:spPr bwMode="auto">
            <a:xfrm>
              <a:off x="109489607" y="109934679"/>
              <a:ext cx="1369762" cy="4945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4" name="Rectangle 9"/>
            <p:cNvSpPr>
              <a:spLocks noChangeArrowheads="1" noChangeShapeType="1"/>
            </p:cNvSpPr>
            <p:nvPr/>
          </p:nvSpPr>
          <p:spPr bwMode="auto">
            <a:xfrm>
              <a:off x="109489607" y="109934679"/>
              <a:ext cx="1369762" cy="494563"/>
            </a:xfrm>
            <a:prstGeom prst="rect">
              <a:avLst/>
            </a:prstGeom>
            <a:solidFill>
              <a:srgbClr val="0000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5" name="AutoShape 10"/>
            <p:cNvSpPr>
              <a:spLocks noChangeArrowheads="1" noChangeShapeType="1"/>
            </p:cNvSpPr>
            <p:nvPr/>
          </p:nvSpPr>
          <p:spPr bwMode="auto">
            <a:xfrm>
              <a:off x="109560500" y="109934679"/>
              <a:ext cx="1227975" cy="494563"/>
            </a:xfrm>
            <a:custGeom>
              <a:avLst/>
              <a:gdLst>
                <a:gd name="G0" fmla="+- 1379 0 0"/>
                <a:gd name="G1" fmla="+- 21600 0 1379"/>
                <a:gd name="G2" fmla="+- 2823 0 0"/>
                <a:gd name="G3" fmla="+- 21600 0 2823"/>
                <a:gd name="G4" fmla="*/ 1379 1 2"/>
                <a:gd name="G5" fmla="*/ G1 1 2"/>
                <a:gd name="G6" fmla="*/ 2823 1 2"/>
                <a:gd name="G7" fmla="*/ G3 1 2"/>
                <a:gd name="T0" fmla="*/ 10800 w 21600"/>
                <a:gd name="T1" fmla="*/ 0 h 21600"/>
                <a:gd name="T2" fmla="*/ 0 w 21600"/>
                <a:gd name="T3" fmla="*/ 10800 h 21600"/>
                <a:gd name="T4" fmla="*/ 10800 w 21600"/>
                <a:gd name="T5" fmla="*/ 21600 h 21600"/>
                <a:gd name="T6" fmla="*/ 21600 w 21600"/>
                <a:gd name="T7" fmla="*/ 10800 h 21600"/>
                <a:gd name="T8" fmla="*/ G0 w 21600"/>
                <a:gd name="T9" fmla="*/ G2 h 21600"/>
                <a:gd name="T10" fmla="*/ G1 w 21600"/>
                <a:gd name="T11" fmla="*/ G3 h 21600"/>
              </a:gdLst>
              <a:ahLst/>
              <a:cxnLst>
                <a:cxn ang="0">
                  <a:pos x="T0" y="T1"/>
                </a:cxn>
                <a:cxn ang="0">
                  <a:pos x="T2" y="T3"/>
                </a:cxn>
                <a:cxn ang="0">
                  <a:pos x="T4" y="T5"/>
                </a:cxn>
                <a:cxn ang="0">
                  <a:pos x="T6" y="T7"/>
                </a:cxn>
              </a:cxnLst>
              <a:rect l="T8" t="T9" r="T10" b="T11"/>
              <a:pathLst>
                <a:path w="21600" h="21600">
                  <a:moveTo>
                    <a:pt x="1379" y="0"/>
                  </a:moveTo>
                  <a:lnTo>
                    <a:pt x="1379" y="2823"/>
                  </a:lnTo>
                  <a:lnTo>
                    <a:pt x="0" y="2823"/>
                  </a:lnTo>
                  <a:lnTo>
                    <a:pt x="0" y="18777"/>
                  </a:lnTo>
                  <a:lnTo>
                    <a:pt x="1379" y="18777"/>
                  </a:lnTo>
                  <a:lnTo>
                    <a:pt x="1379" y="21600"/>
                  </a:lnTo>
                  <a:lnTo>
                    <a:pt x="20221" y="21600"/>
                  </a:lnTo>
                  <a:lnTo>
                    <a:pt x="20221" y="18777"/>
                  </a:lnTo>
                  <a:lnTo>
                    <a:pt x="21600" y="18777"/>
                  </a:lnTo>
                  <a:lnTo>
                    <a:pt x="21600" y="2823"/>
                  </a:lnTo>
                  <a:lnTo>
                    <a:pt x="20221" y="2823"/>
                  </a:lnTo>
                  <a:lnTo>
                    <a:pt x="20221" y="0"/>
                  </a:lnTo>
                  <a:close/>
                </a:path>
              </a:pathLst>
            </a:custGeom>
            <a:solidFill>
              <a:srgbClr val="FFFFFF"/>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11"/>
            <p:cNvSpPr txBox="1">
              <a:spLocks noChangeArrowheads="1" noChangeShapeType="1"/>
            </p:cNvSpPr>
            <p:nvPr/>
          </p:nvSpPr>
          <p:spPr bwMode="auto">
            <a:xfrm>
              <a:off x="109605459" y="110033029"/>
              <a:ext cx="1138057" cy="289432"/>
            </a:xfrm>
            <a:prstGeom prst="rect">
              <a:avLst/>
            </a:prstGeom>
            <a:noFill/>
            <a:ln w="0" algn="in">
              <a:noFill/>
              <a:miter lim="800000"/>
              <a:headEnd/>
              <a:tailEnd/>
            </a:ln>
            <a:effectLst/>
          </p:spPr>
          <p:txBody>
            <a:bodyPr vert="horz" wrap="square" lIns="36195" tIns="0" rIns="36195"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rgbClr val="FF0909"/>
                  </a:solidFill>
                  <a:effectLst/>
                  <a:latin typeface="Impact" pitchFamily="34" charset="0"/>
                  <a:cs typeface="Arial" pitchFamily="34" charset="0"/>
                </a:rPr>
                <a:t>ΘΕΜΑ</a:t>
              </a:r>
              <a:r>
                <a:rPr kumimoji="0" lang="el-GR" sz="2400" b="0" i="0" u="none" strike="noStrike" cap="none" normalizeH="0" dirty="0">
                  <a:ln>
                    <a:noFill/>
                  </a:ln>
                  <a:solidFill>
                    <a:srgbClr val="FF0909"/>
                  </a:solidFill>
                  <a:effectLst/>
                  <a:latin typeface="Impact" pitchFamily="34" charset="0"/>
                  <a:cs typeface="Arial" pitchFamily="34" charset="0"/>
                </a:rPr>
                <a:t> </a:t>
              </a:r>
              <a:r>
                <a:rPr kumimoji="0" lang="en-US" sz="2400" b="0" i="0" u="none" strike="noStrike" cap="none" normalizeH="0" dirty="0">
                  <a:ln>
                    <a:noFill/>
                  </a:ln>
                  <a:solidFill>
                    <a:srgbClr val="FF0909"/>
                  </a:solidFill>
                  <a:effectLst/>
                  <a:latin typeface="Impact" pitchFamily="34" charset="0"/>
                  <a:cs typeface="Arial" pitchFamily="34" charset="0"/>
                </a:rPr>
                <a:t>1</a:t>
              </a:r>
              <a:endParaRPr kumimoji="0" lang="el-GR" sz="2400" b="0" i="0" u="none" strike="noStrike" cap="none" normalizeH="0" baseline="0" dirty="0">
                <a:ln>
                  <a:noFill/>
                </a:ln>
                <a:solidFill>
                  <a:srgbClr val="FF0909"/>
                </a:solidFill>
                <a:effectLst/>
                <a:latin typeface="Arial" pitchFamily="34" charset="0"/>
                <a:cs typeface="Arial" pitchFamily="34" charset="0"/>
              </a:endParaRPr>
            </a:p>
          </p:txBody>
        </p:sp>
      </p:grpSp>
      <p:sp>
        <p:nvSpPr>
          <p:cNvPr id="7" name="6 - Ορθογώνιο"/>
          <p:cNvSpPr/>
          <p:nvPr/>
        </p:nvSpPr>
        <p:spPr>
          <a:xfrm>
            <a:off x="1857356" y="214290"/>
            <a:ext cx="7072362" cy="646331"/>
          </a:xfrm>
          <a:prstGeom prst="rect">
            <a:avLst/>
          </a:prstGeom>
        </p:spPr>
        <p:txBody>
          <a:bodyPr wrap="square">
            <a:spAutoFit/>
          </a:bodyPr>
          <a:lstStyle/>
          <a:p>
            <a:pPr algn="just"/>
            <a:r>
              <a:rPr lang="el-GR" dirty="0">
                <a:latin typeface="+mj-lt"/>
              </a:rPr>
              <a:t>Λαμβάνοντας υπόψη τα παραθέματα και τις πληροφορίες του βιβλίου σας: </a:t>
            </a:r>
          </a:p>
        </p:txBody>
      </p:sp>
      <p:sp>
        <p:nvSpPr>
          <p:cNvPr id="8" name="7 - Ορθογώνιο"/>
          <p:cNvSpPr/>
          <p:nvPr/>
        </p:nvSpPr>
        <p:spPr>
          <a:xfrm>
            <a:off x="214282" y="928670"/>
            <a:ext cx="8715436" cy="5693866"/>
          </a:xfrm>
          <a:prstGeom prst="rect">
            <a:avLst/>
          </a:prstGeom>
        </p:spPr>
        <p:txBody>
          <a:bodyPr wrap="square">
            <a:spAutoFit/>
          </a:bodyPr>
          <a:lstStyle/>
          <a:p>
            <a:pPr algn="just"/>
            <a:r>
              <a:rPr lang="el-GR" sz="1400" b="1" dirty="0">
                <a:latin typeface="+mj-lt"/>
              </a:rPr>
              <a:t>α) Να επισημάνετε τα στοιχεία εκείνα που υποδηλώνουν το συντηρητικό χαρακτήρα του Κρητικού Συντάγματος του 1899. </a:t>
            </a:r>
          </a:p>
          <a:p>
            <a:pPr algn="just"/>
            <a:r>
              <a:rPr lang="el-GR" sz="1400" b="1" dirty="0">
                <a:latin typeface="+mj-lt"/>
              </a:rPr>
              <a:t>β) Να προσδιορίσετε τα κριτήρια βάσει των οποίων η συντακτική επιτροπή προχώρησε στη διαμόρφωση του συγκεκριμένου Συντάγματος.</a:t>
            </a:r>
          </a:p>
          <a:p>
            <a:r>
              <a:rPr lang="el-GR" sz="1400" b="1" dirty="0"/>
              <a:t>ΠΗΓΗ 1 </a:t>
            </a:r>
          </a:p>
          <a:p>
            <a:r>
              <a:rPr lang="el-GR" sz="1400" b="1" dirty="0"/>
              <a:t>Ο Βενιζέλος και το Κρητικό Σύνταγμα του 1899 </a:t>
            </a:r>
          </a:p>
          <a:p>
            <a:r>
              <a:rPr lang="el-GR" sz="1400" b="1" dirty="0"/>
              <a:t>Απόσπασμα από επιστολή του Ελ. Βενιζέλου της 12ης Φεβρουαρίου του 1906 στον Α. </a:t>
            </a:r>
            <a:r>
              <a:rPr lang="el-GR" sz="1400" b="1" dirty="0" err="1"/>
              <a:t>Βορεάδη</a:t>
            </a:r>
            <a:r>
              <a:rPr lang="el-GR" sz="1400" b="1" dirty="0"/>
              <a:t> </a:t>
            </a:r>
          </a:p>
          <a:p>
            <a:pPr algn="just"/>
            <a:r>
              <a:rPr lang="el-GR" sz="1400" dirty="0"/>
              <a:t>«Όλοι </a:t>
            </a:r>
            <a:r>
              <a:rPr lang="el-GR" sz="1400" dirty="0" err="1"/>
              <a:t>είχομεν</a:t>
            </a:r>
            <a:r>
              <a:rPr lang="el-GR" sz="1400" dirty="0"/>
              <a:t> </a:t>
            </a:r>
            <a:r>
              <a:rPr lang="el-GR" sz="1400" dirty="0" err="1"/>
              <a:t>πλανηθή</a:t>
            </a:r>
            <a:r>
              <a:rPr lang="el-GR" sz="1400" dirty="0"/>
              <a:t> </a:t>
            </a:r>
            <a:r>
              <a:rPr lang="el-GR" sz="1400" dirty="0" err="1"/>
              <a:t>επιζητήσαντες</a:t>
            </a:r>
            <a:r>
              <a:rPr lang="el-GR" sz="1400" dirty="0"/>
              <a:t> … την </a:t>
            </a:r>
            <a:r>
              <a:rPr lang="el-GR" sz="1400" dirty="0" err="1"/>
              <a:t>υπέρμετρον</a:t>
            </a:r>
            <a:r>
              <a:rPr lang="el-GR" sz="1400" dirty="0"/>
              <a:t> </a:t>
            </a:r>
            <a:r>
              <a:rPr lang="el-GR" sz="1400" dirty="0" err="1"/>
              <a:t>ενίσχυσιν</a:t>
            </a:r>
            <a:r>
              <a:rPr lang="el-GR" sz="1400" dirty="0"/>
              <a:t> του ανεύθυνου παράγοντος προς </a:t>
            </a:r>
            <a:r>
              <a:rPr lang="el-GR" sz="1400" dirty="0" err="1"/>
              <a:t>περιορισμόν</a:t>
            </a:r>
            <a:r>
              <a:rPr lang="el-GR" sz="1400" dirty="0"/>
              <a:t> του κοινοβουλευτισμού, εις ον </a:t>
            </a:r>
            <a:r>
              <a:rPr lang="el-GR" sz="1400" dirty="0" err="1"/>
              <a:t>αποδίδομεν</a:t>
            </a:r>
            <a:r>
              <a:rPr lang="el-GR" sz="1400" dirty="0"/>
              <a:t> … την </a:t>
            </a:r>
            <a:r>
              <a:rPr lang="el-GR" sz="1400" dirty="0" err="1"/>
              <a:t>εθνικήν</a:t>
            </a:r>
            <a:r>
              <a:rPr lang="el-GR" sz="1400" dirty="0"/>
              <a:t> γυμνότητα, ην </a:t>
            </a:r>
            <a:r>
              <a:rPr lang="el-GR" sz="1400" dirty="0" err="1"/>
              <a:t>απεκάλυψεν</a:t>
            </a:r>
            <a:r>
              <a:rPr lang="el-GR" sz="1400" dirty="0"/>
              <a:t> ο πόλεμος του 1897. Η ευθύνη δε εμού είναι </a:t>
            </a:r>
            <a:r>
              <a:rPr lang="el-GR" sz="1400" dirty="0" err="1"/>
              <a:t>μεγαλυτέρα</a:t>
            </a:r>
            <a:r>
              <a:rPr lang="el-GR" sz="1400" dirty="0"/>
              <a:t> ως </a:t>
            </a:r>
            <a:r>
              <a:rPr lang="el-GR" sz="1400" dirty="0" err="1"/>
              <a:t>επιδράσαντος</a:t>
            </a:r>
            <a:r>
              <a:rPr lang="el-GR" sz="1400" dirty="0"/>
              <a:t> </a:t>
            </a:r>
            <a:r>
              <a:rPr lang="el-GR" sz="1400" dirty="0" err="1"/>
              <a:t>πλειότερον</a:t>
            </a:r>
            <a:r>
              <a:rPr lang="el-GR" sz="1400" dirty="0"/>
              <a:t> εις την </a:t>
            </a:r>
            <a:r>
              <a:rPr lang="el-GR" sz="1400" dirty="0" err="1"/>
              <a:t>σύνταξιν</a:t>
            </a:r>
            <a:r>
              <a:rPr lang="el-GR" sz="1400" dirty="0"/>
              <a:t> του συντηρητικού πολιτεύματος το 1899».  ΙΑΧ, Αρχείο Θερίσου, 18/4 </a:t>
            </a:r>
          </a:p>
          <a:p>
            <a:r>
              <a:rPr lang="el-GR" sz="1400" b="1" dirty="0"/>
              <a:t>ΠΗΓΗ 2 </a:t>
            </a:r>
          </a:p>
          <a:p>
            <a:pPr algn="just"/>
            <a:r>
              <a:rPr lang="el-GR" sz="1400" b="1" dirty="0"/>
              <a:t>Ο συντηρητικός χαρακτήρας του Κρητικού Συντάγματος του 1899 </a:t>
            </a:r>
          </a:p>
          <a:p>
            <a:pPr algn="just"/>
            <a:r>
              <a:rPr lang="el-GR" sz="1400" dirty="0"/>
              <a:t>Σύμφωνα με μια θεωρία, το σύνταγμα (σημ.: του 1899) είχε συντηρητικό χαρακτήρα επειδή ο λαός της Κρήτης - και τα δεκαέξι μέλη της συντακτικής επιτροπής - πίστευε ότι μια εκτελεστική εξουσία με ενισχυμένες αρμοδιότητες και απαλλαγμένη από κοινοβουλευτικούς περιορισμούς και επεμβάσεις βραχυπρόθεσμα θα συνέβαλε πιο αποτελεσματικά στην επίλυση των πολιτικών προβλημάτων του νησιού … Οι συντάκτες της τελικής μορφής του σχεδίου του συντάγματος δεν θεωρούσαν οριστικό το καθεστώς της αυτονομίας, αφού δεν ικανοποιούσε τις εθνικές προσδοκίες των </a:t>
            </a:r>
            <a:r>
              <a:rPr lang="el-GR" sz="1400" dirty="0" err="1"/>
              <a:t>Κρητών</a:t>
            </a:r>
            <a:r>
              <a:rPr lang="el-GR" sz="1400" dirty="0"/>
              <a:t>. Η αρμοστεία αντιπροσώπευε γι’ αυτούς ένα σύντομο μεταβατικό στάδιο, το προοίμιο της ένωσης της Κρήτης με την Ελλάδα. Με την αντίληψη αυτή ως προϋπόθεση των συνταγματικών τους επιλογών, τα μέλη της επιτροπής ενίσχυσαν τις σχεδόν μοναρχικές εξουσίες του προσωρινού ηγέτη της Κρήτης, για να διευκολύνουν τη γρήγορη επίλυση των εσωτερικών προβλημάτων του τόπου τους και να αποκλείσουν τις πιθανές τραγικές συνέπειες (όπως η ήττα της Ελλάδας στον πόλεμο του 1897) που μπορούσαν να έχουν οι τυχόν εκτροπές των εκλεγμένων εθνικών αντιπροσώπων από τα πλαίσια της κοινοβουλευτικής δεοντολογίας. </a:t>
            </a:r>
          </a:p>
          <a:p>
            <a:pPr algn="just"/>
            <a:r>
              <a:rPr lang="el-GR" sz="1400" dirty="0"/>
              <a:t>Λ. </a:t>
            </a:r>
            <a:r>
              <a:rPr lang="el-GR" sz="1400" dirty="0" err="1"/>
              <a:t>Μακράκη</a:t>
            </a:r>
            <a:r>
              <a:rPr lang="el-GR" sz="1400" dirty="0"/>
              <a:t>, Ελευθέριος Βενιζέλος, </a:t>
            </a:r>
            <a:r>
              <a:rPr lang="el-GR" sz="1400" dirty="0" err="1"/>
              <a:t>ό.π</a:t>
            </a:r>
            <a:r>
              <a:rPr lang="el-GR" sz="1400" dirty="0"/>
              <a:t>., </a:t>
            </a:r>
            <a:r>
              <a:rPr lang="el-GR" sz="1400" dirty="0" err="1"/>
              <a:t>σσ</a:t>
            </a:r>
            <a:r>
              <a:rPr lang="el-GR" sz="1400" dirty="0"/>
              <a:t>. 382-383 </a:t>
            </a:r>
            <a:r>
              <a:rPr lang="el-GR" sz="1400" b="1" dirty="0"/>
              <a:t> </a:t>
            </a:r>
            <a:endParaRPr lang="el-GR" sz="1400"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85720" y="214290"/>
            <a:ext cx="1370012" cy="493713"/>
            <a:chOff x="109489607" y="109934679"/>
            <a:chExt cx="1369762" cy="494563"/>
          </a:xfrm>
        </p:grpSpPr>
        <p:sp>
          <p:nvSpPr>
            <p:cNvPr id="3" name="Rectangle 8" hidden="1"/>
            <p:cNvSpPr>
              <a:spLocks noChangeArrowheads="1" noChangeShapeType="1"/>
            </p:cNvSpPr>
            <p:nvPr/>
          </p:nvSpPr>
          <p:spPr bwMode="auto">
            <a:xfrm>
              <a:off x="109489607" y="109934679"/>
              <a:ext cx="1369762" cy="4945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4" name="Rectangle 9"/>
            <p:cNvSpPr>
              <a:spLocks noChangeArrowheads="1" noChangeShapeType="1"/>
            </p:cNvSpPr>
            <p:nvPr/>
          </p:nvSpPr>
          <p:spPr bwMode="auto">
            <a:xfrm>
              <a:off x="109489607" y="109934679"/>
              <a:ext cx="1369762" cy="494563"/>
            </a:xfrm>
            <a:prstGeom prst="rect">
              <a:avLst/>
            </a:prstGeom>
            <a:solidFill>
              <a:srgbClr val="0000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5" name="AutoShape 10"/>
            <p:cNvSpPr>
              <a:spLocks noChangeArrowheads="1" noChangeShapeType="1"/>
            </p:cNvSpPr>
            <p:nvPr/>
          </p:nvSpPr>
          <p:spPr bwMode="auto">
            <a:xfrm>
              <a:off x="109560500" y="109934679"/>
              <a:ext cx="1227975" cy="494563"/>
            </a:xfrm>
            <a:custGeom>
              <a:avLst/>
              <a:gdLst>
                <a:gd name="G0" fmla="+- 1379 0 0"/>
                <a:gd name="G1" fmla="+- 21600 0 1379"/>
                <a:gd name="G2" fmla="+- 2823 0 0"/>
                <a:gd name="G3" fmla="+- 21600 0 2823"/>
                <a:gd name="G4" fmla="*/ 1379 1 2"/>
                <a:gd name="G5" fmla="*/ G1 1 2"/>
                <a:gd name="G6" fmla="*/ 2823 1 2"/>
                <a:gd name="G7" fmla="*/ G3 1 2"/>
                <a:gd name="T0" fmla="*/ 10800 w 21600"/>
                <a:gd name="T1" fmla="*/ 0 h 21600"/>
                <a:gd name="T2" fmla="*/ 0 w 21600"/>
                <a:gd name="T3" fmla="*/ 10800 h 21600"/>
                <a:gd name="T4" fmla="*/ 10800 w 21600"/>
                <a:gd name="T5" fmla="*/ 21600 h 21600"/>
                <a:gd name="T6" fmla="*/ 21600 w 21600"/>
                <a:gd name="T7" fmla="*/ 10800 h 21600"/>
                <a:gd name="T8" fmla="*/ G0 w 21600"/>
                <a:gd name="T9" fmla="*/ G2 h 21600"/>
                <a:gd name="T10" fmla="*/ G1 w 21600"/>
                <a:gd name="T11" fmla="*/ G3 h 21600"/>
              </a:gdLst>
              <a:ahLst/>
              <a:cxnLst>
                <a:cxn ang="0">
                  <a:pos x="T0" y="T1"/>
                </a:cxn>
                <a:cxn ang="0">
                  <a:pos x="T2" y="T3"/>
                </a:cxn>
                <a:cxn ang="0">
                  <a:pos x="T4" y="T5"/>
                </a:cxn>
                <a:cxn ang="0">
                  <a:pos x="T6" y="T7"/>
                </a:cxn>
              </a:cxnLst>
              <a:rect l="T8" t="T9" r="T10" b="T11"/>
              <a:pathLst>
                <a:path w="21600" h="21600">
                  <a:moveTo>
                    <a:pt x="1379" y="0"/>
                  </a:moveTo>
                  <a:lnTo>
                    <a:pt x="1379" y="2823"/>
                  </a:lnTo>
                  <a:lnTo>
                    <a:pt x="0" y="2823"/>
                  </a:lnTo>
                  <a:lnTo>
                    <a:pt x="0" y="18777"/>
                  </a:lnTo>
                  <a:lnTo>
                    <a:pt x="1379" y="18777"/>
                  </a:lnTo>
                  <a:lnTo>
                    <a:pt x="1379" y="21600"/>
                  </a:lnTo>
                  <a:lnTo>
                    <a:pt x="20221" y="21600"/>
                  </a:lnTo>
                  <a:lnTo>
                    <a:pt x="20221" y="18777"/>
                  </a:lnTo>
                  <a:lnTo>
                    <a:pt x="21600" y="18777"/>
                  </a:lnTo>
                  <a:lnTo>
                    <a:pt x="21600" y="2823"/>
                  </a:lnTo>
                  <a:lnTo>
                    <a:pt x="20221" y="2823"/>
                  </a:lnTo>
                  <a:lnTo>
                    <a:pt x="20221" y="0"/>
                  </a:lnTo>
                  <a:close/>
                </a:path>
              </a:pathLst>
            </a:custGeom>
            <a:solidFill>
              <a:srgbClr val="FFFFFF"/>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11"/>
            <p:cNvSpPr txBox="1">
              <a:spLocks noChangeArrowheads="1" noChangeShapeType="1"/>
            </p:cNvSpPr>
            <p:nvPr/>
          </p:nvSpPr>
          <p:spPr bwMode="auto">
            <a:xfrm>
              <a:off x="109605459" y="110033029"/>
              <a:ext cx="1138057" cy="289432"/>
            </a:xfrm>
            <a:prstGeom prst="rect">
              <a:avLst/>
            </a:prstGeom>
            <a:noFill/>
            <a:ln w="0" algn="in">
              <a:noFill/>
              <a:miter lim="800000"/>
              <a:headEnd/>
              <a:tailEnd/>
            </a:ln>
            <a:effectLst/>
          </p:spPr>
          <p:txBody>
            <a:bodyPr vert="horz" wrap="square" lIns="36195" tIns="0" rIns="36195"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rgbClr val="FF0909"/>
                  </a:solidFill>
                  <a:effectLst/>
                  <a:latin typeface="Impact" pitchFamily="34" charset="0"/>
                  <a:cs typeface="Arial" pitchFamily="34" charset="0"/>
                </a:rPr>
                <a:t>ΘΕΜΑ</a:t>
              </a:r>
              <a:r>
                <a:rPr kumimoji="0" lang="el-GR" sz="2400" b="0" i="0" u="none" strike="noStrike" cap="none" normalizeH="0" dirty="0">
                  <a:ln>
                    <a:noFill/>
                  </a:ln>
                  <a:solidFill>
                    <a:srgbClr val="FF0909"/>
                  </a:solidFill>
                  <a:effectLst/>
                  <a:latin typeface="Impact" pitchFamily="34" charset="0"/>
                  <a:cs typeface="Arial" pitchFamily="34" charset="0"/>
                </a:rPr>
                <a:t> 2</a:t>
              </a:r>
              <a:endParaRPr kumimoji="0" lang="el-GR" sz="2400" b="0" i="0" u="none" strike="noStrike" cap="none" normalizeH="0" baseline="0" dirty="0">
                <a:ln>
                  <a:noFill/>
                </a:ln>
                <a:solidFill>
                  <a:srgbClr val="FF0909"/>
                </a:solidFill>
                <a:effectLst/>
                <a:latin typeface="Arial" pitchFamily="34" charset="0"/>
                <a:cs typeface="Arial" pitchFamily="34" charset="0"/>
              </a:endParaRPr>
            </a:p>
          </p:txBody>
        </p:sp>
      </p:grpSp>
      <p:sp>
        <p:nvSpPr>
          <p:cNvPr id="7" name="6 - Ορθογώνιο"/>
          <p:cNvSpPr/>
          <p:nvPr/>
        </p:nvSpPr>
        <p:spPr>
          <a:xfrm>
            <a:off x="214282" y="785794"/>
            <a:ext cx="8715436" cy="5509200"/>
          </a:xfrm>
          <a:prstGeom prst="rect">
            <a:avLst/>
          </a:prstGeom>
        </p:spPr>
        <p:txBody>
          <a:bodyPr wrap="square">
            <a:spAutoFit/>
          </a:bodyPr>
          <a:lstStyle/>
          <a:p>
            <a:pPr algn="just"/>
            <a:r>
              <a:rPr lang="el-GR" sz="1600" b="1" dirty="0">
                <a:latin typeface="+mj-lt"/>
              </a:rPr>
              <a:t>α) Να επισημάνετε τις αδυναμίες στην οργάνωση της Κρητικής Πολιτείας που προκάλεσαν εσωτερική κρίση μετά τα δύο πρώτα έτη της λειτουργίας της. </a:t>
            </a:r>
          </a:p>
          <a:p>
            <a:pPr algn="just"/>
            <a:r>
              <a:rPr lang="el-GR" sz="1600" b="1" dirty="0">
                <a:latin typeface="+mj-lt"/>
              </a:rPr>
              <a:t>β) Να εξηγήσετε πώς εκδηλώθηκε αυτή η κρίση σε πολιτικό επίπεδο και πώς, στη συνέχεια, η διάσταση των απόψεων πήρε τη μορφή προσωπικής αντιπαράθεσης. </a:t>
            </a:r>
          </a:p>
          <a:p>
            <a:pPr algn="just"/>
            <a:r>
              <a:rPr lang="el-GR" b="1" dirty="0"/>
              <a:t>ΠΗΓΗ </a:t>
            </a:r>
          </a:p>
          <a:p>
            <a:pPr algn="just"/>
            <a:r>
              <a:rPr lang="el-GR" b="1" dirty="0"/>
              <a:t>Το Κρητικό Σύνταγμα του 1899 </a:t>
            </a:r>
          </a:p>
          <a:p>
            <a:pPr algn="just"/>
            <a:r>
              <a:rPr lang="el-GR" dirty="0"/>
              <a:t>Τα σοβαρά προβλήματα που γεννήθηκαν στην εφαρμογή του ήταν συνέπεια των ατελειών του. Για παράδειγμα, ο ύπατος αρμοστής οριζόταν ως αντιπρόσωπος των Μεγάλων Δυνάμεων στην Κρήτη, αλλά συνδεόταν και με το λαό της με μια «σύμβαση». Ήταν ο κεντρικός παράγοντας του κράτους και ο κύριος εκτελεστικός λειτουργός και σημαντικό στέλεχος της νομοθετικής εξουσίας. Όπως παρατηρούσε ο πρόεδρος της συντακτικής επιτροπής Ι. Σφακιανάκης, «το πρόσωπον του Ηγεμόνος είναι το </a:t>
            </a:r>
            <a:r>
              <a:rPr lang="el-GR" dirty="0" err="1"/>
              <a:t>κέντρον</a:t>
            </a:r>
            <a:r>
              <a:rPr lang="el-GR" dirty="0"/>
              <a:t> όλων των εξουσιών». Από την άλλη μεριά, τα μέλη της </a:t>
            </a:r>
            <a:r>
              <a:rPr lang="el-GR" dirty="0" err="1"/>
              <a:t>αρμοστειακής</a:t>
            </a:r>
            <a:r>
              <a:rPr lang="el-GR" dirty="0"/>
              <a:t> κυβέρνησης, σύμφωνα πάντοτε με το σύνταγμα, ήταν σύμβουλοι του πρίγκιπα, ελεγχόμενοι και άμεσα υπόλογοι σ’ αυτόν μάλλον παρά στη Συνέλευση από την οποία προέρχονταν … Η Κρητική Συνέλευση, η οποία εκλεγόταν με γενική ψηφοφορία κάθε δύο χρόνια, δεν είχε σαφείς εξουσίες ούτε αρκετές αρμοδιότητες. Πραγματοποίησε μόνο μια συνεδρίαση στη διάρκεια της θητείας της και, καθώς φαίνεται, είχε περιορισμένη δικαιοδοσία, αφού η τελική επικύρωση των νόμων ενέπιπτε στην αρμοδιότητα του ύπατου αρμοστή. </a:t>
            </a:r>
          </a:p>
          <a:p>
            <a:pPr algn="just"/>
            <a:r>
              <a:rPr lang="el-GR" dirty="0"/>
              <a:t>Λ. </a:t>
            </a:r>
            <a:r>
              <a:rPr lang="el-GR" dirty="0" err="1"/>
              <a:t>Μακράκη</a:t>
            </a:r>
            <a:r>
              <a:rPr lang="el-GR" dirty="0"/>
              <a:t>, Ελευθέριος Βενιζέλος, </a:t>
            </a:r>
            <a:r>
              <a:rPr lang="el-GR" dirty="0" err="1"/>
              <a:t>ό.π</a:t>
            </a:r>
            <a:r>
              <a:rPr lang="el-GR" dirty="0"/>
              <a:t>., σ. 382 </a:t>
            </a:r>
          </a:p>
        </p:txBody>
      </p:sp>
      <p:sp>
        <p:nvSpPr>
          <p:cNvPr id="8" name="7 - Ορθογώνιο"/>
          <p:cNvSpPr/>
          <p:nvPr/>
        </p:nvSpPr>
        <p:spPr>
          <a:xfrm>
            <a:off x="1785918" y="214290"/>
            <a:ext cx="7072362" cy="584775"/>
          </a:xfrm>
          <a:prstGeom prst="rect">
            <a:avLst/>
          </a:prstGeom>
        </p:spPr>
        <p:txBody>
          <a:bodyPr wrap="square">
            <a:spAutoFit/>
          </a:bodyPr>
          <a:lstStyle/>
          <a:p>
            <a:pPr algn="just"/>
            <a:r>
              <a:rPr lang="el-GR" sz="1600" dirty="0">
                <a:latin typeface="+mj-lt"/>
              </a:rPr>
              <a:t>Λαμβάνοντας υπόψη το περιεχόμενο της πηγής και τις πληροφορίες του βιβλίου σας: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85720" y="214290"/>
            <a:ext cx="1370012" cy="493713"/>
            <a:chOff x="109489607" y="109934679"/>
            <a:chExt cx="1369762" cy="494563"/>
          </a:xfrm>
        </p:grpSpPr>
        <p:sp>
          <p:nvSpPr>
            <p:cNvPr id="3" name="Rectangle 8" hidden="1"/>
            <p:cNvSpPr>
              <a:spLocks noChangeArrowheads="1" noChangeShapeType="1"/>
            </p:cNvSpPr>
            <p:nvPr/>
          </p:nvSpPr>
          <p:spPr bwMode="auto">
            <a:xfrm>
              <a:off x="109489607" y="109934679"/>
              <a:ext cx="1369762" cy="4945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4" name="Rectangle 9"/>
            <p:cNvSpPr>
              <a:spLocks noChangeArrowheads="1" noChangeShapeType="1"/>
            </p:cNvSpPr>
            <p:nvPr/>
          </p:nvSpPr>
          <p:spPr bwMode="auto">
            <a:xfrm>
              <a:off x="109489607" y="109934679"/>
              <a:ext cx="1369762" cy="494563"/>
            </a:xfrm>
            <a:prstGeom prst="rect">
              <a:avLst/>
            </a:prstGeom>
            <a:solidFill>
              <a:srgbClr val="0000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5" name="AutoShape 10"/>
            <p:cNvSpPr>
              <a:spLocks noChangeArrowheads="1" noChangeShapeType="1"/>
            </p:cNvSpPr>
            <p:nvPr/>
          </p:nvSpPr>
          <p:spPr bwMode="auto">
            <a:xfrm>
              <a:off x="109560500" y="109934679"/>
              <a:ext cx="1227975" cy="494563"/>
            </a:xfrm>
            <a:custGeom>
              <a:avLst/>
              <a:gdLst>
                <a:gd name="G0" fmla="+- 1379 0 0"/>
                <a:gd name="G1" fmla="+- 21600 0 1379"/>
                <a:gd name="G2" fmla="+- 2823 0 0"/>
                <a:gd name="G3" fmla="+- 21600 0 2823"/>
                <a:gd name="G4" fmla="*/ 1379 1 2"/>
                <a:gd name="G5" fmla="*/ G1 1 2"/>
                <a:gd name="G6" fmla="*/ 2823 1 2"/>
                <a:gd name="G7" fmla="*/ G3 1 2"/>
                <a:gd name="T0" fmla="*/ 10800 w 21600"/>
                <a:gd name="T1" fmla="*/ 0 h 21600"/>
                <a:gd name="T2" fmla="*/ 0 w 21600"/>
                <a:gd name="T3" fmla="*/ 10800 h 21600"/>
                <a:gd name="T4" fmla="*/ 10800 w 21600"/>
                <a:gd name="T5" fmla="*/ 21600 h 21600"/>
                <a:gd name="T6" fmla="*/ 21600 w 21600"/>
                <a:gd name="T7" fmla="*/ 10800 h 21600"/>
                <a:gd name="T8" fmla="*/ G0 w 21600"/>
                <a:gd name="T9" fmla="*/ G2 h 21600"/>
                <a:gd name="T10" fmla="*/ G1 w 21600"/>
                <a:gd name="T11" fmla="*/ G3 h 21600"/>
              </a:gdLst>
              <a:ahLst/>
              <a:cxnLst>
                <a:cxn ang="0">
                  <a:pos x="T0" y="T1"/>
                </a:cxn>
                <a:cxn ang="0">
                  <a:pos x="T2" y="T3"/>
                </a:cxn>
                <a:cxn ang="0">
                  <a:pos x="T4" y="T5"/>
                </a:cxn>
                <a:cxn ang="0">
                  <a:pos x="T6" y="T7"/>
                </a:cxn>
              </a:cxnLst>
              <a:rect l="T8" t="T9" r="T10" b="T11"/>
              <a:pathLst>
                <a:path w="21600" h="21600">
                  <a:moveTo>
                    <a:pt x="1379" y="0"/>
                  </a:moveTo>
                  <a:lnTo>
                    <a:pt x="1379" y="2823"/>
                  </a:lnTo>
                  <a:lnTo>
                    <a:pt x="0" y="2823"/>
                  </a:lnTo>
                  <a:lnTo>
                    <a:pt x="0" y="18777"/>
                  </a:lnTo>
                  <a:lnTo>
                    <a:pt x="1379" y="18777"/>
                  </a:lnTo>
                  <a:lnTo>
                    <a:pt x="1379" y="21600"/>
                  </a:lnTo>
                  <a:lnTo>
                    <a:pt x="20221" y="21600"/>
                  </a:lnTo>
                  <a:lnTo>
                    <a:pt x="20221" y="18777"/>
                  </a:lnTo>
                  <a:lnTo>
                    <a:pt x="21600" y="18777"/>
                  </a:lnTo>
                  <a:lnTo>
                    <a:pt x="21600" y="2823"/>
                  </a:lnTo>
                  <a:lnTo>
                    <a:pt x="20221" y="2823"/>
                  </a:lnTo>
                  <a:lnTo>
                    <a:pt x="20221" y="0"/>
                  </a:lnTo>
                  <a:close/>
                </a:path>
              </a:pathLst>
            </a:custGeom>
            <a:solidFill>
              <a:srgbClr val="FFFFFF"/>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11"/>
            <p:cNvSpPr txBox="1">
              <a:spLocks noChangeArrowheads="1" noChangeShapeType="1"/>
            </p:cNvSpPr>
            <p:nvPr/>
          </p:nvSpPr>
          <p:spPr bwMode="auto">
            <a:xfrm>
              <a:off x="109605459" y="110033029"/>
              <a:ext cx="1138057" cy="289432"/>
            </a:xfrm>
            <a:prstGeom prst="rect">
              <a:avLst/>
            </a:prstGeom>
            <a:noFill/>
            <a:ln w="0" algn="in">
              <a:noFill/>
              <a:miter lim="800000"/>
              <a:headEnd/>
              <a:tailEnd/>
            </a:ln>
            <a:effectLst/>
          </p:spPr>
          <p:txBody>
            <a:bodyPr vert="horz" wrap="square" lIns="36195" tIns="0" rIns="36195"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rgbClr val="FF0909"/>
                  </a:solidFill>
                  <a:effectLst/>
                  <a:latin typeface="Impact" pitchFamily="34" charset="0"/>
                  <a:cs typeface="Arial" pitchFamily="34" charset="0"/>
                </a:rPr>
                <a:t>ΘΕΜΑ</a:t>
              </a:r>
              <a:r>
                <a:rPr kumimoji="0" lang="el-GR" sz="2400" b="0" i="0" u="none" strike="noStrike" cap="none" normalizeH="0" dirty="0">
                  <a:ln>
                    <a:noFill/>
                  </a:ln>
                  <a:solidFill>
                    <a:srgbClr val="FF0909"/>
                  </a:solidFill>
                  <a:effectLst/>
                  <a:latin typeface="Impact" pitchFamily="34" charset="0"/>
                  <a:cs typeface="Arial" pitchFamily="34" charset="0"/>
                </a:rPr>
                <a:t> 3</a:t>
              </a:r>
              <a:endParaRPr kumimoji="0" lang="el-GR" sz="2400" b="0" i="0" u="none" strike="noStrike" cap="none" normalizeH="0" baseline="0" dirty="0">
                <a:ln>
                  <a:noFill/>
                </a:ln>
                <a:solidFill>
                  <a:srgbClr val="FF0909"/>
                </a:solidFill>
                <a:effectLst/>
                <a:latin typeface="Arial" pitchFamily="34" charset="0"/>
                <a:cs typeface="Arial" pitchFamily="34" charset="0"/>
              </a:endParaRPr>
            </a:p>
          </p:txBody>
        </p:sp>
      </p:grpSp>
      <p:sp>
        <p:nvSpPr>
          <p:cNvPr id="7" name="6 - Ορθογώνιο"/>
          <p:cNvSpPr/>
          <p:nvPr/>
        </p:nvSpPr>
        <p:spPr>
          <a:xfrm>
            <a:off x="1857356" y="214290"/>
            <a:ext cx="7072362" cy="584775"/>
          </a:xfrm>
          <a:prstGeom prst="rect">
            <a:avLst/>
          </a:prstGeom>
        </p:spPr>
        <p:txBody>
          <a:bodyPr wrap="square">
            <a:spAutoFit/>
          </a:bodyPr>
          <a:lstStyle/>
          <a:p>
            <a:r>
              <a:rPr lang="el-GR" sz="1600" b="1" dirty="0">
                <a:latin typeface="+mj-lt"/>
              </a:rPr>
              <a:t>Με αφετηρία τα παραθέματα και τις πληροφορίες του βιβλίου σας να αναφερθείτε : </a:t>
            </a:r>
            <a:endParaRPr lang="el-GR" sz="1600" dirty="0">
              <a:latin typeface="+mj-lt"/>
            </a:endParaRPr>
          </a:p>
        </p:txBody>
      </p:sp>
      <p:sp>
        <p:nvSpPr>
          <p:cNvPr id="8" name="7 - Ορθογώνιο"/>
          <p:cNvSpPr/>
          <p:nvPr/>
        </p:nvSpPr>
        <p:spPr>
          <a:xfrm>
            <a:off x="214282" y="733246"/>
            <a:ext cx="8715436" cy="5910464"/>
          </a:xfrm>
          <a:prstGeom prst="rect">
            <a:avLst/>
          </a:prstGeom>
        </p:spPr>
        <p:txBody>
          <a:bodyPr wrap="square">
            <a:spAutoFit/>
          </a:bodyPr>
          <a:lstStyle/>
          <a:p>
            <a:pPr algn="just"/>
            <a:r>
              <a:rPr lang="el-GR" sz="1400" b="1" dirty="0"/>
              <a:t>α) στη διάσταση απόψεων μεταξύ του πρίγκιπα Γεωργίου και του Ελ. Βενιζέλου ως προς τη διαχείριση του εθνικού ζητήματος της ένωσης της Κρήτης με την Ελλάδα. </a:t>
            </a:r>
          </a:p>
          <a:p>
            <a:pPr algn="just"/>
            <a:r>
              <a:rPr lang="el-GR" sz="1400" b="1" dirty="0"/>
              <a:t>β) στα κριτήρια που επέδρασαν στη διαμόρφωση των διισταμένων απόψεων στο ουσιώδες αυτό ζήτημα. </a:t>
            </a:r>
          </a:p>
          <a:p>
            <a:pPr algn="just"/>
            <a:r>
              <a:rPr lang="el-GR" sz="1400" b="1" dirty="0"/>
              <a:t>ΠΗΓΗ 1 </a:t>
            </a:r>
          </a:p>
          <a:p>
            <a:pPr algn="just"/>
            <a:r>
              <a:rPr lang="el-GR" sz="1400" b="1" dirty="0"/>
              <a:t>Ο Βενιζέλος υπέρ της σταδιακής πορείας προς την ενωτική λύση </a:t>
            </a:r>
          </a:p>
          <a:p>
            <a:pPr algn="just"/>
            <a:r>
              <a:rPr lang="el-GR" sz="1400" dirty="0"/>
              <a:t>Η πίστη στην ενωτική αναγκαιότητα είχε σφραγίσει την πολιτική δράση και την αγωνιστική συμμετοχή του Ελ. Βενιζέλου στην κοινοβουλευτική ζωή και την επαναστατική αναταραχή της γενέτειράς του … </a:t>
            </a:r>
          </a:p>
          <a:p>
            <a:pPr algn="just"/>
            <a:r>
              <a:rPr lang="el-GR" sz="1400" dirty="0"/>
              <a:t>Η προσήλωση όμως του Κρητικού ηγέτη στην ενωτική ιδέα, ενιαία συνισταμένη του πολιτικού προγράμματος όλων των κομματικών μερίδων της Μεγαλονήσου, δε συμβάδιζε πάντοτε με την υιοθέτηση μιας ταυτόσημης τακτικής στην προβολή της κοινής εθνικής επιδιώξεως … Η διπλωματική στρατηγική του Βενιζέλου κατέτεινε στην εξασφάλιση των προϋποθέσεων που θα επέτρεπαν τη δυναμική προσαρμογή στον αδυσώπητο διεθνή ανταγωνισμό. Το 1896, δε δίστασε να υποστηρίξει την αρχή ότι τα μικρά έθνη όχι μόνο έχουν συμφέρον να αποφεύγουν τη σύγκρουση με τις Μεγάλες Δυνάμεις, αλλά και να προσαρμόζονται στις περιστάσεις και να επιδιώκουν την εκπλήρωση των εθνικών τους διεκδικήσεων κατά στάδια. </a:t>
            </a:r>
          </a:p>
          <a:p>
            <a:pPr algn="just"/>
            <a:r>
              <a:rPr lang="el-GR" sz="1400" dirty="0"/>
              <a:t>Η πεποίθηση στη μακροπρόθεσμη αποδοτικότητα των συμμαχικών δεσμών με τις ισχυρές ναυτικές δυνάμεις της Μεσογείου, και ιδιαίτερα τα μεγάλα δημοκρατικά έθνη της Δ. Ευρώπης, σε συνδυασμό με την πίστη στην ανάγκη της εσωτερικής οργανώσεως και ενδυναμώσεως του έθνους αποτέλεσε έκτοτε τη βασική συνισταμένη της διπλωματικής δράσεως του Κρητικού ηγέτη. </a:t>
            </a:r>
          </a:p>
          <a:p>
            <a:pPr algn="just"/>
            <a:r>
              <a:rPr lang="el-GR" sz="1400" dirty="0"/>
              <a:t>...........................................................................................................................</a:t>
            </a:r>
          </a:p>
          <a:p>
            <a:pPr algn="just"/>
            <a:r>
              <a:rPr lang="el-GR" sz="1400" dirty="0"/>
              <a:t>Κάτω από την επίδραση των γενικών αυτών καθοριστικών κριτηρίων, ο σύμβουλος της δικαιοσύνης (: Βενιζέλος) εισηγήθηκε εμπιστευτικά στον ύπατο αρμοστή (πρίγκιπα Γεώργιο) το καλοκαίρι ήδη του 1900 τη διπλωματική μεθόδευση της σταδιακής εξελίξεως προς την ενωτική λύση. </a:t>
            </a:r>
          </a:p>
          <a:p>
            <a:pPr algn="just"/>
            <a:r>
              <a:rPr lang="el-GR" sz="1400" dirty="0"/>
              <a:t>........................................................................................................................... </a:t>
            </a:r>
          </a:p>
          <a:p>
            <a:pPr algn="just"/>
            <a:r>
              <a:rPr lang="el-GR" sz="1400" dirty="0"/>
              <a:t>Ο ύπατος αρμοστής, φορέας των εντολών της Αυλής των Αθηνών, με τη συγκατάθεση πάντοτε και της ελληνικής κυβερνήσεως, απέκρουσε τη συμβιβαστική εξελικτική διαδικασία και επιδίωκε περισσότερο να καταστήσει αβάσταχτη την πίεση από τις εσωτερικές συνθήκες, με την ελπίδα να εκβιάσει την ταχύτερη κατά το δυνατό συγκατάνευση των ευρωπαϊκών Δυνάμεων στην ενωτική λύση.  Ι.Ε.Ε., τόμος ΙΔ΄, σ. 201</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0"/>
            <a:ext cx="8715436" cy="6740307"/>
          </a:xfrm>
          <a:prstGeom prst="rect">
            <a:avLst/>
          </a:prstGeom>
        </p:spPr>
        <p:txBody>
          <a:bodyPr wrap="square">
            <a:spAutoFit/>
          </a:bodyPr>
          <a:lstStyle/>
          <a:p>
            <a:pPr algn="just"/>
            <a:r>
              <a:rPr lang="el-GR" sz="1600" b="1" dirty="0"/>
              <a:t>ΠΗΓΗ 2 </a:t>
            </a:r>
          </a:p>
          <a:p>
            <a:pPr algn="just"/>
            <a:r>
              <a:rPr lang="el-GR" sz="1600" b="1" dirty="0"/>
              <a:t>Η διάσταση ανάμεσα στον πρίγκιπα Γεώργιο και τον Ελευθέριο Βενιζέλο </a:t>
            </a:r>
          </a:p>
          <a:p>
            <a:pPr algn="just"/>
            <a:r>
              <a:rPr lang="el-GR" sz="1600" dirty="0"/>
              <a:t>Ο πρίγκιπας Γεώργιος, έχοντας την αντίληψη ότι η άσκηση της εξωτερικής πολιτικής της Κρήτης ήταν αρμοδιότητα της ελληνικής μοναρχίας, ανέλαβε μόνος τη μεθόδευση της προσάρτησης της Μεγαλονήσου στη μητέρα πατρίδα χωρίς να συμβουλευτεί τους υπουργούς του για τις ενδεδειγμένες ενέργειες και διαπραγματεύσεις.</a:t>
            </a:r>
          </a:p>
          <a:p>
            <a:pPr algn="just"/>
            <a:r>
              <a:rPr lang="el-GR" sz="1600" dirty="0"/>
              <a:t>Η πρωτοβουλία του είχε τη μορφή προσωπικών συζητήσεων με τον τσάρο της Ρωσίας και απευθείας διαπραγματεύσεων με τους υπουργούς Εξωτερικών της Ρωσίας, της Γαλλίας, της Αγγλίας και της Ιταλίας. Ο Βενιζέλος θεώρησε πρόωρες τις ενέργειες του ύπατου αρμοστή, κρίνοντας ότι η κρητική κυβέρνηση ήταν ασταθής και τα συνταγματικά θεμέλια ασαφή. Πίστευε και υποστήριζε την ανακήρυξη της Κρήτης σε ανεξάρτητο πριγκιπάτο ως τελευταίο στάδιο για τη νομότυπη πραγματοποίηση της ένωσής της με την Ελλάδα. </a:t>
            </a:r>
          </a:p>
          <a:p>
            <a:pPr algn="just"/>
            <a:r>
              <a:rPr lang="el-GR" sz="1600" dirty="0"/>
              <a:t>...........................................................................................................................</a:t>
            </a:r>
          </a:p>
          <a:p>
            <a:pPr algn="just"/>
            <a:r>
              <a:rPr lang="el-GR" sz="1600" dirty="0"/>
              <a:t>Είναι βέβαιο ότι ο πρίγκιπας, όπως και ο περισσότερος κόσμος της εποχής εκείνης, δεν κατανόησε το γεγονός πως ήταν δυνατό να υπάρχουν διαφορετικές μεθοδεύσεις για την πραγματοποίηση της ένωσης. Δεν ήταν η επίπλαστη η εναντίωσή του στον Βενιζέλο. Ο αυταρχικός πρίγκιπας δεν ήταν ικανός να αντιληφθεί τη λεπτή διαφορά μεταξύ της δεσποτικής διακυβέρνησης με ξένη κηδεμονία και, από την άλλη μεριά, της πλήρους αυτονομίας, χωρίς ξένες επεμβάσεις και με κυβερνήτη διορισμένο από την ελληνική κυβέρνηση που υποστήριζε ο Βενιζέλος ως ασφαλέστερη μεθόδευση για την απώτερη επίτευξη του ενωτικού σκοπού … </a:t>
            </a:r>
          </a:p>
          <a:p>
            <a:pPr algn="just"/>
            <a:r>
              <a:rPr lang="el-GR" sz="1600" dirty="0"/>
              <a:t>Ο πρίγκιπας Γεώργιος είχε την πεποίθηση ότι οποιαδήποτε λύση του Κρητικού θα προερχόταν από τις Μεγάλες Δυνάμεις και κατά τη γνώμη του, οι πολιτικοί παράγοντες της Κρήτης ήταν άσχετοι με το θέμα, αν όχι επιζήμιοι … Στάθηκε αδύνατο γι’ αυτόν να αντιληφθεί τη σημασία της πολιτικής κινητοποίησης των ίδιων των Κρητικών, καθώς και την εύλογη απαίτησή τους να αποκτήσουν τον έλεγχο της τύχης τους μετά από αιώνες αγώνων κατά των Τούρκων κυριάρχων. </a:t>
            </a:r>
          </a:p>
          <a:p>
            <a:pPr algn="just"/>
            <a:r>
              <a:rPr lang="el-GR" sz="1600" dirty="0"/>
              <a:t>Λ. </a:t>
            </a:r>
            <a:r>
              <a:rPr lang="el-GR" sz="1600" dirty="0" err="1"/>
              <a:t>Μακράκη</a:t>
            </a:r>
            <a:r>
              <a:rPr lang="el-GR" sz="1600" dirty="0"/>
              <a:t>, Ελευθέριος Βενιζέλος, </a:t>
            </a:r>
            <a:r>
              <a:rPr lang="el-GR" sz="1600" dirty="0" err="1"/>
              <a:t>ό.π</a:t>
            </a:r>
            <a:r>
              <a:rPr lang="el-GR" sz="1600" dirty="0"/>
              <a:t>., </a:t>
            </a:r>
            <a:r>
              <a:rPr lang="el-GR" sz="1600" dirty="0" err="1"/>
              <a:t>σσ</a:t>
            </a:r>
            <a:r>
              <a:rPr lang="el-GR" sz="1600" dirty="0"/>
              <a:t>. 397-403</a:t>
            </a:r>
          </a:p>
          <a:p>
            <a:pPr algn="just"/>
            <a:endParaRPr lang="el-GR" sz="1600"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85720" y="214290"/>
            <a:ext cx="2143140" cy="857256"/>
            <a:chOff x="109489607" y="109934679"/>
            <a:chExt cx="1369762" cy="494563"/>
          </a:xfrm>
        </p:grpSpPr>
        <p:sp>
          <p:nvSpPr>
            <p:cNvPr id="3" name="Rectangle 8" hidden="1"/>
            <p:cNvSpPr>
              <a:spLocks noChangeArrowheads="1" noChangeShapeType="1"/>
            </p:cNvSpPr>
            <p:nvPr/>
          </p:nvSpPr>
          <p:spPr bwMode="auto">
            <a:xfrm>
              <a:off x="109489607" y="109934679"/>
              <a:ext cx="1369762" cy="4945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4" name="Rectangle 9"/>
            <p:cNvSpPr>
              <a:spLocks noChangeArrowheads="1" noChangeShapeType="1"/>
            </p:cNvSpPr>
            <p:nvPr/>
          </p:nvSpPr>
          <p:spPr bwMode="auto">
            <a:xfrm>
              <a:off x="109489607" y="109934679"/>
              <a:ext cx="1369762" cy="494563"/>
            </a:xfrm>
            <a:prstGeom prst="rect">
              <a:avLst/>
            </a:prstGeom>
            <a:solidFill>
              <a:srgbClr val="0000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5" name="AutoShape 10"/>
            <p:cNvSpPr>
              <a:spLocks noChangeArrowheads="1" noChangeShapeType="1"/>
            </p:cNvSpPr>
            <p:nvPr/>
          </p:nvSpPr>
          <p:spPr bwMode="auto">
            <a:xfrm>
              <a:off x="109560500" y="109934679"/>
              <a:ext cx="1227975" cy="494563"/>
            </a:xfrm>
            <a:custGeom>
              <a:avLst/>
              <a:gdLst>
                <a:gd name="G0" fmla="+- 1379 0 0"/>
                <a:gd name="G1" fmla="+- 21600 0 1379"/>
                <a:gd name="G2" fmla="+- 2823 0 0"/>
                <a:gd name="G3" fmla="+- 21600 0 2823"/>
                <a:gd name="G4" fmla="*/ 1379 1 2"/>
                <a:gd name="G5" fmla="*/ G1 1 2"/>
                <a:gd name="G6" fmla="*/ 2823 1 2"/>
                <a:gd name="G7" fmla="*/ G3 1 2"/>
                <a:gd name="T0" fmla="*/ 10800 w 21600"/>
                <a:gd name="T1" fmla="*/ 0 h 21600"/>
                <a:gd name="T2" fmla="*/ 0 w 21600"/>
                <a:gd name="T3" fmla="*/ 10800 h 21600"/>
                <a:gd name="T4" fmla="*/ 10800 w 21600"/>
                <a:gd name="T5" fmla="*/ 21600 h 21600"/>
                <a:gd name="T6" fmla="*/ 21600 w 21600"/>
                <a:gd name="T7" fmla="*/ 10800 h 21600"/>
                <a:gd name="T8" fmla="*/ G0 w 21600"/>
                <a:gd name="T9" fmla="*/ G2 h 21600"/>
                <a:gd name="T10" fmla="*/ G1 w 21600"/>
                <a:gd name="T11" fmla="*/ G3 h 21600"/>
              </a:gdLst>
              <a:ahLst/>
              <a:cxnLst>
                <a:cxn ang="0">
                  <a:pos x="T0" y="T1"/>
                </a:cxn>
                <a:cxn ang="0">
                  <a:pos x="T2" y="T3"/>
                </a:cxn>
                <a:cxn ang="0">
                  <a:pos x="T4" y="T5"/>
                </a:cxn>
                <a:cxn ang="0">
                  <a:pos x="T6" y="T7"/>
                </a:cxn>
              </a:cxnLst>
              <a:rect l="T8" t="T9" r="T10" b="T11"/>
              <a:pathLst>
                <a:path w="21600" h="21600">
                  <a:moveTo>
                    <a:pt x="1379" y="0"/>
                  </a:moveTo>
                  <a:lnTo>
                    <a:pt x="1379" y="2823"/>
                  </a:lnTo>
                  <a:lnTo>
                    <a:pt x="0" y="2823"/>
                  </a:lnTo>
                  <a:lnTo>
                    <a:pt x="0" y="18777"/>
                  </a:lnTo>
                  <a:lnTo>
                    <a:pt x="1379" y="18777"/>
                  </a:lnTo>
                  <a:lnTo>
                    <a:pt x="1379" y="21600"/>
                  </a:lnTo>
                  <a:lnTo>
                    <a:pt x="20221" y="21600"/>
                  </a:lnTo>
                  <a:lnTo>
                    <a:pt x="20221" y="18777"/>
                  </a:lnTo>
                  <a:lnTo>
                    <a:pt x="21600" y="18777"/>
                  </a:lnTo>
                  <a:lnTo>
                    <a:pt x="21600" y="2823"/>
                  </a:lnTo>
                  <a:lnTo>
                    <a:pt x="20221" y="2823"/>
                  </a:lnTo>
                  <a:lnTo>
                    <a:pt x="20221" y="0"/>
                  </a:lnTo>
                  <a:close/>
                </a:path>
              </a:pathLst>
            </a:custGeom>
            <a:solidFill>
              <a:srgbClr val="FFFFFF"/>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Text Box 11"/>
            <p:cNvSpPr txBox="1">
              <a:spLocks noChangeArrowheads="1" noChangeShapeType="1"/>
            </p:cNvSpPr>
            <p:nvPr/>
          </p:nvSpPr>
          <p:spPr bwMode="auto">
            <a:xfrm>
              <a:off x="109605459" y="110033029"/>
              <a:ext cx="1138057" cy="289432"/>
            </a:xfrm>
            <a:prstGeom prst="rect">
              <a:avLst/>
            </a:prstGeom>
            <a:noFill/>
            <a:ln w="0" algn="in">
              <a:noFill/>
              <a:miter lim="800000"/>
              <a:headEnd/>
              <a:tailEnd/>
            </a:ln>
            <a:effectLst/>
          </p:spPr>
          <p:txBody>
            <a:bodyPr vert="horz" wrap="square" lIns="36195" tIns="0" rIns="36195"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rgbClr val="FF0909"/>
                  </a:solidFill>
                  <a:effectLst/>
                  <a:latin typeface="Impact" pitchFamily="34" charset="0"/>
                  <a:cs typeface="Arial" pitchFamily="34" charset="0"/>
                </a:rPr>
                <a:t>ΕΣΠΕΡΙΝΩΝ</a:t>
              </a:r>
              <a:r>
                <a:rPr kumimoji="0" lang="el-GR" sz="2400" b="0" i="0" u="none" strike="noStrike" cap="none" normalizeH="0" dirty="0">
                  <a:ln>
                    <a:noFill/>
                  </a:ln>
                  <a:solidFill>
                    <a:srgbClr val="FF0909"/>
                  </a:solidFill>
                  <a:effectLst/>
                  <a:latin typeface="Impact" pitchFamily="34" charset="0"/>
                  <a:cs typeface="Arial" pitchFamily="34" charset="0"/>
                </a:rPr>
                <a:t> 2013</a:t>
              </a:r>
              <a:endParaRPr kumimoji="0" lang="el-GR" sz="2400" b="0" i="0" u="none" strike="noStrike" cap="none" normalizeH="0" baseline="0" dirty="0">
                <a:ln>
                  <a:noFill/>
                </a:ln>
                <a:solidFill>
                  <a:srgbClr val="FF0909"/>
                </a:solidFill>
                <a:effectLst/>
                <a:latin typeface="Arial" pitchFamily="34" charset="0"/>
                <a:cs typeface="Arial" pitchFamily="34" charset="0"/>
              </a:endParaRPr>
            </a:p>
          </p:txBody>
        </p:sp>
      </p:grpSp>
      <p:sp>
        <p:nvSpPr>
          <p:cNvPr id="7" name="6 - Ορθογώνιο"/>
          <p:cNvSpPr/>
          <p:nvPr/>
        </p:nvSpPr>
        <p:spPr>
          <a:xfrm>
            <a:off x="2643174" y="214290"/>
            <a:ext cx="6286544" cy="1107996"/>
          </a:xfrm>
          <a:prstGeom prst="rect">
            <a:avLst/>
          </a:prstGeom>
        </p:spPr>
        <p:txBody>
          <a:bodyPr wrap="square">
            <a:spAutoFit/>
          </a:bodyPr>
          <a:lstStyle/>
          <a:p>
            <a:pPr algn="just"/>
            <a:r>
              <a:rPr lang="el-GR" sz="1600" dirty="0">
                <a:latin typeface="+mj-lt"/>
              </a:rPr>
              <a:t>Να αναφερθείτε στα προβλήματα, που έφεραν τα πρώτα νέφη στη λειτουργία της Κρητικής Πολιτείας, εκτός από τη διαχείριση του εθνικού ζητήματος της Ένωσης της Κρήτης με την Ελλάδα</a:t>
            </a:r>
            <a:r>
              <a:rPr lang="el-GR" dirty="0"/>
              <a:t>. </a:t>
            </a:r>
          </a:p>
        </p:txBody>
      </p:sp>
      <p:sp>
        <p:nvSpPr>
          <p:cNvPr id="8" name="7 - Ορθογώνιο"/>
          <p:cNvSpPr/>
          <p:nvPr/>
        </p:nvSpPr>
        <p:spPr>
          <a:xfrm>
            <a:off x="214282" y="1428736"/>
            <a:ext cx="8715436" cy="4832092"/>
          </a:xfrm>
          <a:prstGeom prst="rect">
            <a:avLst/>
          </a:prstGeom>
        </p:spPr>
        <p:txBody>
          <a:bodyPr wrap="square">
            <a:spAutoFit/>
          </a:bodyPr>
          <a:lstStyle/>
          <a:p>
            <a:pPr algn="just"/>
            <a:r>
              <a:rPr lang="el-GR" sz="1400" b="1" dirty="0"/>
              <a:t>ΚΕΙΜΕΝΟ </a:t>
            </a:r>
          </a:p>
          <a:p>
            <a:pPr algn="just"/>
            <a:r>
              <a:rPr lang="el-GR" sz="1400" b="1" dirty="0"/>
              <a:t>[ΧΑΡΑΚΤΗΡΙΣΤΙΚΑ ΤΟΥ ΣΥΝΤΑΓΜΑΤΟΣ ΚΑΙ ΔΕΣΠΟΤΙΣΜΟΣ ΤΟΥ ΓΕΩΡΓΙΟΥ] </a:t>
            </a:r>
          </a:p>
          <a:p>
            <a:pPr algn="just"/>
            <a:r>
              <a:rPr lang="el-GR" sz="1400" dirty="0"/>
              <a:t>Σύμφωνα </a:t>
            </a:r>
            <a:r>
              <a:rPr lang="el-GR" sz="1400" dirty="0" err="1"/>
              <a:t>μὲ</a:t>
            </a:r>
            <a:r>
              <a:rPr lang="el-GR" sz="1400" dirty="0"/>
              <a:t> </a:t>
            </a:r>
            <a:r>
              <a:rPr lang="el-GR" sz="1400" dirty="0" err="1"/>
              <a:t>μιὰ</a:t>
            </a:r>
            <a:r>
              <a:rPr lang="el-GR" sz="1400" dirty="0"/>
              <a:t> θεωρία, </a:t>
            </a:r>
            <a:r>
              <a:rPr lang="el-GR" sz="1400" dirty="0" err="1"/>
              <a:t>τὸ</a:t>
            </a:r>
            <a:r>
              <a:rPr lang="el-GR" sz="1400" dirty="0"/>
              <a:t> σύνταγμα </a:t>
            </a:r>
            <a:r>
              <a:rPr lang="el-GR" sz="1400" dirty="0" err="1"/>
              <a:t>εἶχε</a:t>
            </a:r>
            <a:r>
              <a:rPr lang="el-GR" sz="1400" dirty="0"/>
              <a:t> </a:t>
            </a:r>
            <a:r>
              <a:rPr lang="el-GR" sz="1400" dirty="0" err="1"/>
              <a:t>συντηρητικὸ</a:t>
            </a:r>
            <a:r>
              <a:rPr lang="el-GR" sz="1400" dirty="0"/>
              <a:t> χαρακτήρα </a:t>
            </a:r>
            <a:r>
              <a:rPr lang="el-GR" sz="1400" dirty="0" err="1"/>
              <a:t>ἐπειδὴ</a:t>
            </a:r>
            <a:r>
              <a:rPr lang="el-GR" sz="1400" dirty="0"/>
              <a:t> ὁ </a:t>
            </a:r>
            <a:r>
              <a:rPr lang="el-GR" sz="1400" dirty="0" err="1"/>
              <a:t>λαὸς</a:t>
            </a:r>
            <a:r>
              <a:rPr lang="el-GR" sz="1400" dirty="0"/>
              <a:t> </a:t>
            </a:r>
            <a:r>
              <a:rPr lang="el-GR" sz="1400" dirty="0" err="1"/>
              <a:t>τῆς</a:t>
            </a:r>
            <a:r>
              <a:rPr lang="el-GR" sz="1400" dirty="0"/>
              <a:t> </a:t>
            </a:r>
            <a:r>
              <a:rPr lang="el-GR" sz="1400" dirty="0" err="1"/>
              <a:t>Κρήτης⎯καὶ</a:t>
            </a:r>
            <a:r>
              <a:rPr lang="el-GR" sz="1400" dirty="0"/>
              <a:t> </a:t>
            </a:r>
            <a:r>
              <a:rPr lang="el-GR" sz="1400" dirty="0" err="1"/>
              <a:t>τὰ</a:t>
            </a:r>
            <a:r>
              <a:rPr lang="el-GR" sz="1400" dirty="0"/>
              <a:t> δεκαέξι μέλη </a:t>
            </a:r>
            <a:r>
              <a:rPr lang="el-GR" sz="1400" dirty="0" err="1"/>
              <a:t>τῆς</a:t>
            </a:r>
            <a:r>
              <a:rPr lang="el-GR" sz="1400" dirty="0"/>
              <a:t> </a:t>
            </a:r>
            <a:r>
              <a:rPr lang="el-GR" sz="1400" dirty="0" err="1"/>
              <a:t>συντακτικῆς</a:t>
            </a:r>
            <a:r>
              <a:rPr lang="el-GR" sz="1400" dirty="0"/>
              <a:t> </a:t>
            </a:r>
            <a:r>
              <a:rPr lang="el-GR" sz="1400" dirty="0" err="1"/>
              <a:t>ἐπιτροπῆς⎯πίστευε</a:t>
            </a:r>
            <a:r>
              <a:rPr lang="el-GR" sz="1400" dirty="0"/>
              <a:t> </a:t>
            </a:r>
            <a:r>
              <a:rPr lang="el-GR" sz="1400" dirty="0" err="1"/>
              <a:t>ὅτι</a:t>
            </a:r>
            <a:r>
              <a:rPr lang="el-GR" sz="1400" dirty="0"/>
              <a:t> </a:t>
            </a:r>
            <a:r>
              <a:rPr lang="el-GR" sz="1400" dirty="0" err="1"/>
              <a:t>μιὰ</a:t>
            </a:r>
            <a:r>
              <a:rPr lang="el-GR" sz="1400" dirty="0"/>
              <a:t> </a:t>
            </a:r>
            <a:r>
              <a:rPr lang="el-GR" sz="1400" dirty="0" err="1"/>
              <a:t>ἐκτελεστικὴ</a:t>
            </a:r>
            <a:r>
              <a:rPr lang="el-GR" sz="1400" dirty="0"/>
              <a:t> </a:t>
            </a:r>
            <a:r>
              <a:rPr lang="el-GR" sz="1400" dirty="0" err="1"/>
              <a:t>ἐξουσία</a:t>
            </a:r>
            <a:r>
              <a:rPr lang="el-GR" sz="1400" dirty="0"/>
              <a:t> </a:t>
            </a:r>
            <a:r>
              <a:rPr lang="el-GR" sz="1400" dirty="0" err="1"/>
              <a:t>μὲ</a:t>
            </a:r>
            <a:r>
              <a:rPr lang="el-GR" sz="1400" dirty="0"/>
              <a:t> </a:t>
            </a:r>
            <a:r>
              <a:rPr lang="el-GR" sz="1400" dirty="0" err="1"/>
              <a:t>ἐνισχυμένες</a:t>
            </a:r>
            <a:r>
              <a:rPr lang="el-GR" sz="1400" dirty="0"/>
              <a:t> </a:t>
            </a:r>
            <a:r>
              <a:rPr lang="el-GR" sz="1400" dirty="0" err="1"/>
              <a:t>ἁρμοδιότητες</a:t>
            </a:r>
            <a:r>
              <a:rPr lang="el-GR" sz="1400" dirty="0"/>
              <a:t> </a:t>
            </a:r>
            <a:r>
              <a:rPr lang="el-GR" sz="1400" dirty="0" err="1"/>
              <a:t>καὶ</a:t>
            </a:r>
            <a:r>
              <a:rPr lang="el-GR" sz="1400" dirty="0"/>
              <a:t> </a:t>
            </a:r>
            <a:r>
              <a:rPr lang="el-GR" sz="1400" dirty="0" err="1"/>
              <a:t>ἀπαλλαγμένη</a:t>
            </a:r>
            <a:r>
              <a:rPr lang="el-GR" sz="1400" dirty="0"/>
              <a:t> </a:t>
            </a:r>
            <a:r>
              <a:rPr lang="el-GR" sz="1400" dirty="0" err="1"/>
              <a:t>ἀπὸ</a:t>
            </a:r>
            <a:r>
              <a:rPr lang="el-GR" sz="1400" dirty="0"/>
              <a:t> </a:t>
            </a:r>
            <a:r>
              <a:rPr lang="el-GR" sz="1400" dirty="0" err="1"/>
              <a:t>κοινοβουλευτικοὺς</a:t>
            </a:r>
            <a:r>
              <a:rPr lang="el-GR" sz="1400" dirty="0"/>
              <a:t> </a:t>
            </a:r>
            <a:r>
              <a:rPr lang="el-GR" sz="1400" dirty="0" err="1"/>
              <a:t>περιορισμοὺς</a:t>
            </a:r>
            <a:r>
              <a:rPr lang="el-GR" sz="1400" dirty="0"/>
              <a:t> </a:t>
            </a:r>
            <a:r>
              <a:rPr lang="el-GR" sz="1400" dirty="0" err="1"/>
              <a:t>καὶ</a:t>
            </a:r>
            <a:r>
              <a:rPr lang="el-GR" sz="1400" dirty="0"/>
              <a:t> </a:t>
            </a:r>
            <a:r>
              <a:rPr lang="el-GR" sz="1400" dirty="0" err="1"/>
              <a:t>ἐπεμβάσεις</a:t>
            </a:r>
            <a:r>
              <a:rPr lang="el-GR" sz="1400" dirty="0"/>
              <a:t> βραχυπρόθεσμα </a:t>
            </a:r>
            <a:r>
              <a:rPr lang="el-GR" sz="1400" dirty="0" err="1"/>
              <a:t>θὰ</a:t>
            </a:r>
            <a:r>
              <a:rPr lang="el-GR" sz="1400" dirty="0"/>
              <a:t> συνέβαλλε </a:t>
            </a:r>
            <a:r>
              <a:rPr lang="el-GR" sz="1400" dirty="0" err="1"/>
              <a:t>πιὸ</a:t>
            </a:r>
            <a:r>
              <a:rPr lang="el-GR" sz="1400" dirty="0"/>
              <a:t> </a:t>
            </a:r>
            <a:r>
              <a:rPr lang="el-GR" sz="1400" dirty="0" err="1"/>
              <a:t>ἀποτελεσματικὰ</a:t>
            </a:r>
            <a:r>
              <a:rPr lang="el-GR" sz="1400" dirty="0"/>
              <a:t> </a:t>
            </a:r>
            <a:r>
              <a:rPr lang="el-GR" sz="1400" dirty="0" err="1"/>
              <a:t>στὴν</a:t>
            </a:r>
            <a:r>
              <a:rPr lang="el-GR" sz="1400" dirty="0"/>
              <a:t> </a:t>
            </a:r>
            <a:r>
              <a:rPr lang="el-GR" sz="1400" dirty="0" err="1"/>
              <a:t>ἐπίλυση</a:t>
            </a:r>
            <a:r>
              <a:rPr lang="el-GR" sz="1400" dirty="0"/>
              <a:t> </a:t>
            </a:r>
            <a:r>
              <a:rPr lang="el-GR" sz="1400" dirty="0" err="1"/>
              <a:t>τῶν</a:t>
            </a:r>
            <a:r>
              <a:rPr lang="el-GR" sz="1400" dirty="0"/>
              <a:t> </a:t>
            </a:r>
            <a:r>
              <a:rPr lang="el-GR" sz="1400" dirty="0" err="1"/>
              <a:t>πολιτικῶν</a:t>
            </a:r>
            <a:r>
              <a:rPr lang="el-GR" sz="1400" dirty="0"/>
              <a:t> προβλημάτων </a:t>
            </a:r>
            <a:r>
              <a:rPr lang="el-GR" sz="1400" dirty="0" err="1"/>
              <a:t>τοῦ</a:t>
            </a:r>
            <a:r>
              <a:rPr lang="el-GR" sz="1400" dirty="0"/>
              <a:t> </a:t>
            </a:r>
            <a:r>
              <a:rPr lang="el-GR" sz="1400" dirty="0" err="1"/>
              <a:t>νησιοῦ</a:t>
            </a:r>
            <a:r>
              <a:rPr lang="el-GR" sz="1400" dirty="0"/>
              <a:t>. […] </a:t>
            </a:r>
            <a:r>
              <a:rPr lang="el-GR" sz="1400" dirty="0" err="1"/>
              <a:t>Οἱ</a:t>
            </a:r>
            <a:r>
              <a:rPr lang="el-GR" sz="1400" dirty="0"/>
              <a:t> συντάκτες </a:t>
            </a:r>
            <a:r>
              <a:rPr lang="el-GR" sz="1400" dirty="0" err="1"/>
              <a:t>τῆς</a:t>
            </a:r>
            <a:r>
              <a:rPr lang="el-GR" sz="1400" dirty="0"/>
              <a:t> </a:t>
            </a:r>
            <a:r>
              <a:rPr lang="el-GR" sz="1400" dirty="0" err="1"/>
              <a:t>τελικῆς</a:t>
            </a:r>
            <a:r>
              <a:rPr lang="el-GR" sz="1400" dirty="0"/>
              <a:t> </a:t>
            </a:r>
            <a:r>
              <a:rPr lang="el-GR" sz="1400" dirty="0" err="1"/>
              <a:t>μορφῆς</a:t>
            </a:r>
            <a:r>
              <a:rPr lang="el-GR" sz="1400" dirty="0"/>
              <a:t> </a:t>
            </a:r>
            <a:r>
              <a:rPr lang="el-GR" sz="1400" dirty="0" err="1"/>
              <a:t>τοῦ</a:t>
            </a:r>
            <a:r>
              <a:rPr lang="el-GR" sz="1400" dirty="0"/>
              <a:t> σχεδίου </a:t>
            </a:r>
            <a:r>
              <a:rPr lang="el-GR" sz="1400" dirty="0" err="1"/>
              <a:t>τοῦ</a:t>
            </a:r>
            <a:r>
              <a:rPr lang="el-GR" sz="1400" dirty="0"/>
              <a:t> συντάγματος </a:t>
            </a:r>
            <a:r>
              <a:rPr lang="el-GR" sz="1400" dirty="0" err="1"/>
              <a:t>δὲν</a:t>
            </a:r>
            <a:r>
              <a:rPr lang="el-GR" sz="1400" dirty="0"/>
              <a:t> </a:t>
            </a:r>
            <a:r>
              <a:rPr lang="el-GR" sz="1400" dirty="0" err="1"/>
              <a:t>θεωροῦσαν</a:t>
            </a:r>
            <a:r>
              <a:rPr lang="el-GR" sz="1400" dirty="0"/>
              <a:t> </a:t>
            </a:r>
            <a:r>
              <a:rPr lang="el-GR" sz="1400" dirty="0" err="1"/>
              <a:t>ὁριστικὸ</a:t>
            </a:r>
            <a:r>
              <a:rPr lang="el-GR" sz="1400" dirty="0"/>
              <a:t> </a:t>
            </a:r>
            <a:r>
              <a:rPr lang="el-GR" sz="1400" dirty="0" err="1"/>
              <a:t>τὸ</a:t>
            </a:r>
            <a:r>
              <a:rPr lang="el-GR" sz="1400" dirty="0"/>
              <a:t> </a:t>
            </a:r>
            <a:r>
              <a:rPr lang="el-GR" sz="1400" dirty="0" err="1"/>
              <a:t>καθεστὼς</a:t>
            </a:r>
            <a:r>
              <a:rPr lang="el-GR" sz="1400" dirty="0"/>
              <a:t> </a:t>
            </a:r>
            <a:r>
              <a:rPr lang="el-GR" sz="1400" dirty="0" err="1"/>
              <a:t>τῆς</a:t>
            </a:r>
            <a:r>
              <a:rPr lang="el-GR" sz="1400" dirty="0"/>
              <a:t> </a:t>
            </a:r>
            <a:r>
              <a:rPr lang="el-GR" sz="1400" dirty="0" err="1"/>
              <a:t>αὐτονομίας</a:t>
            </a:r>
            <a:r>
              <a:rPr lang="el-GR" sz="1400" dirty="0"/>
              <a:t>, </a:t>
            </a:r>
            <a:r>
              <a:rPr lang="el-GR" sz="1400" dirty="0" err="1"/>
              <a:t>ἀφοῦ</a:t>
            </a:r>
            <a:r>
              <a:rPr lang="el-GR" sz="1400" dirty="0"/>
              <a:t> </a:t>
            </a:r>
            <a:r>
              <a:rPr lang="el-GR" sz="1400" dirty="0" err="1"/>
              <a:t>δὲν</a:t>
            </a:r>
            <a:r>
              <a:rPr lang="el-GR" sz="1400" dirty="0"/>
              <a:t> </a:t>
            </a:r>
            <a:r>
              <a:rPr lang="el-GR" sz="1400" dirty="0" err="1"/>
              <a:t>ἱκανοποιοῦσε</a:t>
            </a:r>
            <a:r>
              <a:rPr lang="el-GR" sz="1400" dirty="0"/>
              <a:t> </a:t>
            </a:r>
            <a:r>
              <a:rPr lang="el-GR" sz="1400" dirty="0" err="1"/>
              <a:t>τὶς</a:t>
            </a:r>
            <a:r>
              <a:rPr lang="el-GR" sz="1400" dirty="0"/>
              <a:t> </a:t>
            </a:r>
            <a:r>
              <a:rPr lang="el-GR" sz="1400" dirty="0" err="1"/>
              <a:t>ἐθνικὲς</a:t>
            </a:r>
            <a:r>
              <a:rPr lang="el-GR" sz="1400" dirty="0"/>
              <a:t> προσδοκίες </a:t>
            </a:r>
            <a:r>
              <a:rPr lang="el-GR" sz="1400" dirty="0" err="1"/>
              <a:t>τῶν</a:t>
            </a:r>
            <a:r>
              <a:rPr lang="el-GR" sz="1400" dirty="0"/>
              <a:t> </a:t>
            </a:r>
            <a:r>
              <a:rPr lang="el-GR" sz="1400" dirty="0" err="1"/>
              <a:t>Κρητῶν</a:t>
            </a:r>
            <a:r>
              <a:rPr lang="el-GR" sz="1400" dirty="0"/>
              <a:t>. </a:t>
            </a:r>
          </a:p>
          <a:p>
            <a:pPr algn="just"/>
            <a:r>
              <a:rPr lang="el-GR" sz="1400" dirty="0"/>
              <a:t>[…] Ὁ </a:t>
            </a:r>
            <a:r>
              <a:rPr lang="el-GR" sz="1400" dirty="0" err="1"/>
              <a:t>Ἰωάννης</a:t>
            </a:r>
            <a:r>
              <a:rPr lang="el-GR" sz="1400" dirty="0"/>
              <a:t> Σφακιανάκης </a:t>
            </a:r>
            <a:r>
              <a:rPr lang="el-GR" sz="1400" dirty="0" err="1"/>
              <a:t>ἀποποιήθηκε</a:t>
            </a:r>
            <a:r>
              <a:rPr lang="el-GR" sz="1400" dirty="0"/>
              <a:t> </a:t>
            </a:r>
            <a:r>
              <a:rPr lang="el-GR" sz="1400" dirty="0" err="1"/>
              <a:t>τὴν</a:t>
            </a:r>
            <a:r>
              <a:rPr lang="el-GR" sz="1400" dirty="0"/>
              <a:t> πρόταση </a:t>
            </a:r>
            <a:r>
              <a:rPr lang="el-GR" sz="1400" dirty="0" err="1"/>
              <a:t>νὰ</a:t>
            </a:r>
            <a:r>
              <a:rPr lang="el-GR" sz="1400" dirty="0"/>
              <a:t> </a:t>
            </a:r>
            <a:r>
              <a:rPr lang="el-GR" sz="1400" dirty="0" err="1"/>
              <a:t>ὑπηρετήσει</a:t>
            </a:r>
            <a:r>
              <a:rPr lang="el-GR" sz="1400" dirty="0"/>
              <a:t> </a:t>
            </a:r>
            <a:r>
              <a:rPr lang="el-GR" sz="1400" dirty="0" err="1"/>
              <a:t>ὑπὸ</a:t>
            </a:r>
            <a:r>
              <a:rPr lang="el-GR" sz="1400" dirty="0"/>
              <a:t> </a:t>
            </a:r>
            <a:r>
              <a:rPr lang="el-GR" sz="1400" dirty="0" err="1"/>
              <a:t>τὸν</a:t>
            </a:r>
            <a:r>
              <a:rPr lang="el-GR" sz="1400" dirty="0"/>
              <a:t> </a:t>
            </a:r>
            <a:r>
              <a:rPr lang="el-GR" sz="1400" dirty="0" err="1"/>
              <a:t>ὕπατο</a:t>
            </a:r>
            <a:r>
              <a:rPr lang="el-GR" sz="1400" dirty="0"/>
              <a:t> </a:t>
            </a:r>
            <a:r>
              <a:rPr lang="el-GR" sz="1400" dirty="0" err="1"/>
              <a:t>ἁρμοστὴ</a:t>
            </a:r>
            <a:r>
              <a:rPr lang="el-GR" sz="1400" dirty="0"/>
              <a:t> προφασιζόμενος λόγους </a:t>
            </a:r>
            <a:r>
              <a:rPr lang="el-GR" sz="1400" dirty="0" err="1"/>
              <a:t>ὑγείας</a:t>
            </a:r>
            <a:r>
              <a:rPr lang="el-GR" sz="1400" dirty="0"/>
              <a:t>. </a:t>
            </a:r>
            <a:r>
              <a:rPr lang="el-GR" sz="1400" dirty="0" err="1"/>
              <a:t>Στὴν</a:t>
            </a:r>
            <a:r>
              <a:rPr lang="el-GR" sz="1400" dirty="0"/>
              <a:t> πραγματικότητα </a:t>
            </a:r>
            <a:r>
              <a:rPr lang="el-GR" sz="1400" dirty="0" err="1"/>
              <a:t>εἶχε</a:t>
            </a:r>
            <a:r>
              <a:rPr lang="el-GR" sz="1400" dirty="0"/>
              <a:t> </a:t>
            </a:r>
            <a:r>
              <a:rPr lang="el-GR" sz="1400" dirty="0" err="1"/>
              <a:t>σοβαρὲς</a:t>
            </a:r>
            <a:r>
              <a:rPr lang="el-GR" sz="1400" dirty="0"/>
              <a:t> </a:t>
            </a:r>
            <a:r>
              <a:rPr lang="el-GR" sz="1400" dirty="0" err="1"/>
              <a:t>ἐπιφυλάξεις</a:t>
            </a:r>
            <a:r>
              <a:rPr lang="el-GR" sz="1400" dirty="0"/>
              <a:t> </a:t>
            </a:r>
            <a:r>
              <a:rPr lang="el-GR" sz="1400" dirty="0" err="1"/>
              <a:t>γιὰ</a:t>
            </a:r>
            <a:r>
              <a:rPr lang="el-GR" sz="1400" dirty="0"/>
              <a:t> </a:t>
            </a:r>
            <a:r>
              <a:rPr lang="el-GR" sz="1400" dirty="0" err="1"/>
              <a:t>τὶς</a:t>
            </a:r>
            <a:r>
              <a:rPr lang="el-GR" sz="1400" dirty="0"/>
              <a:t> προθέσεις </a:t>
            </a:r>
            <a:r>
              <a:rPr lang="el-GR" sz="1400" dirty="0" err="1"/>
              <a:t>καὶ</a:t>
            </a:r>
            <a:r>
              <a:rPr lang="el-GR" sz="1400" dirty="0"/>
              <a:t> </a:t>
            </a:r>
            <a:r>
              <a:rPr lang="el-GR" sz="1400" dirty="0" err="1"/>
              <a:t>τὴν</a:t>
            </a:r>
            <a:r>
              <a:rPr lang="el-GR" sz="1400" dirty="0"/>
              <a:t> </a:t>
            </a:r>
            <a:r>
              <a:rPr lang="el-GR" sz="1400" dirty="0" err="1"/>
              <a:t>ἱκανότητα</a:t>
            </a:r>
            <a:r>
              <a:rPr lang="el-GR" sz="1400" dirty="0"/>
              <a:t> </a:t>
            </a:r>
            <a:r>
              <a:rPr lang="el-GR" sz="1400" dirty="0" err="1"/>
              <a:t>τοῦ</a:t>
            </a:r>
            <a:r>
              <a:rPr lang="el-GR" sz="1400" dirty="0"/>
              <a:t> πρίγκιπα Γεωργίου </a:t>
            </a:r>
            <a:r>
              <a:rPr lang="el-GR" sz="1400" dirty="0" err="1"/>
              <a:t>νὰ</a:t>
            </a:r>
            <a:r>
              <a:rPr lang="el-GR" sz="1400" dirty="0"/>
              <a:t> κυβερνήσει </a:t>
            </a:r>
            <a:r>
              <a:rPr lang="el-GR" sz="1400" dirty="0" err="1"/>
              <a:t>τὴν</a:t>
            </a:r>
            <a:r>
              <a:rPr lang="el-GR" sz="1400" dirty="0"/>
              <a:t> Κρήτη </a:t>
            </a:r>
            <a:r>
              <a:rPr lang="el-GR" sz="1400" dirty="0" err="1"/>
              <a:t>ἐποικοδομητικά</a:t>
            </a:r>
            <a:r>
              <a:rPr lang="el-GR" sz="1400" dirty="0"/>
              <a:t>. </a:t>
            </a:r>
            <a:r>
              <a:rPr lang="el-GR" sz="1400" dirty="0" err="1"/>
              <a:t>Στὴν</a:t>
            </a:r>
            <a:r>
              <a:rPr lang="el-GR" sz="1400" dirty="0"/>
              <a:t> </a:t>
            </a:r>
            <a:r>
              <a:rPr lang="el-GR" sz="1400" dirty="0" err="1"/>
              <a:t>Ἐπίσημον</a:t>
            </a:r>
            <a:r>
              <a:rPr lang="el-GR" sz="1400" dirty="0"/>
              <a:t> </a:t>
            </a:r>
            <a:r>
              <a:rPr lang="el-GR" sz="1400" dirty="0" err="1"/>
              <a:t>Ἐφημερίδα</a:t>
            </a:r>
            <a:r>
              <a:rPr lang="el-GR" sz="1400" dirty="0"/>
              <a:t> […] </a:t>
            </a:r>
            <a:r>
              <a:rPr lang="el-GR" sz="1400" dirty="0" err="1"/>
              <a:t>ἀναφέρεται</a:t>
            </a:r>
            <a:r>
              <a:rPr lang="el-GR" sz="1400" dirty="0"/>
              <a:t> </a:t>
            </a:r>
            <a:r>
              <a:rPr lang="el-GR" sz="1400" dirty="0" err="1"/>
              <a:t>ὅτι</a:t>
            </a:r>
            <a:r>
              <a:rPr lang="el-GR" sz="1400" dirty="0"/>
              <a:t> ὁ πρίγκιπας </a:t>
            </a:r>
            <a:r>
              <a:rPr lang="el-GR" sz="1400" dirty="0" err="1"/>
              <a:t>εἶχε</a:t>
            </a:r>
            <a:r>
              <a:rPr lang="el-GR" sz="1400" dirty="0"/>
              <a:t> δηλώσει: «Κύριοι, πρέπει </a:t>
            </a:r>
            <a:r>
              <a:rPr lang="el-GR" sz="1400" dirty="0" err="1"/>
              <a:t>νὰ</a:t>
            </a:r>
            <a:r>
              <a:rPr lang="el-GR" sz="1400" dirty="0"/>
              <a:t> </a:t>
            </a:r>
            <a:r>
              <a:rPr lang="el-GR" sz="1400" dirty="0" err="1"/>
              <a:t>ἠξεύρετε</a:t>
            </a:r>
            <a:r>
              <a:rPr lang="el-GR" sz="1400" dirty="0"/>
              <a:t> </a:t>
            </a:r>
            <a:r>
              <a:rPr lang="el-GR" sz="1400" dirty="0" err="1"/>
              <a:t>ὅτι</a:t>
            </a:r>
            <a:r>
              <a:rPr lang="el-GR" sz="1400" dirty="0"/>
              <a:t> </a:t>
            </a:r>
            <a:r>
              <a:rPr lang="el-GR" sz="1400" dirty="0" err="1"/>
              <a:t>ἦλθον</a:t>
            </a:r>
            <a:r>
              <a:rPr lang="el-GR" sz="1400" dirty="0"/>
              <a:t> </a:t>
            </a:r>
            <a:r>
              <a:rPr lang="el-GR" sz="1400" dirty="0" err="1"/>
              <a:t>ἐδῶ</a:t>
            </a:r>
            <a:r>
              <a:rPr lang="el-GR" sz="1400" dirty="0"/>
              <a:t> </a:t>
            </a:r>
            <a:r>
              <a:rPr lang="el-GR" sz="1400" dirty="0" err="1"/>
              <a:t>διὰ</a:t>
            </a:r>
            <a:r>
              <a:rPr lang="el-GR" sz="1400" dirty="0"/>
              <a:t> </a:t>
            </a:r>
            <a:r>
              <a:rPr lang="el-GR" sz="1400" dirty="0" err="1"/>
              <a:t>νὰ</a:t>
            </a:r>
            <a:r>
              <a:rPr lang="el-GR" sz="1400" dirty="0"/>
              <a:t> διοικήσω </a:t>
            </a:r>
            <a:r>
              <a:rPr lang="el-GR" sz="1400" dirty="0" err="1"/>
              <a:t>ὡς</a:t>
            </a:r>
            <a:r>
              <a:rPr lang="el-GR" sz="1400" dirty="0"/>
              <a:t> ὁ Μέγας Πέτρος», </a:t>
            </a:r>
            <a:r>
              <a:rPr lang="el-GR" sz="1400" dirty="0" err="1"/>
              <a:t>καὶ</a:t>
            </a:r>
            <a:r>
              <a:rPr lang="el-GR" sz="1400" dirty="0"/>
              <a:t> </a:t>
            </a:r>
            <a:r>
              <a:rPr lang="el-GR" sz="1400" dirty="0" err="1"/>
              <a:t>ὅτι</a:t>
            </a:r>
            <a:r>
              <a:rPr lang="el-GR" sz="1400" dirty="0"/>
              <a:t> ὁ Σφακιανάκης </a:t>
            </a:r>
            <a:r>
              <a:rPr lang="el-GR" sz="1400" dirty="0" err="1"/>
              <a:t>εἶχε</a:t>
            </a:r>
            <a:r>
              <a:rPr lang="el-GR" sz="1400" dirty="0"/>
              <a:t> </a:t>
            </a:r>
            <a:r>
              <a:rPr lang="el-GR" sz="1400" dirty="0" err="1"/>
              <a:t>ἀπαντήσει:«Πολὺ</a:t>
            </a:r>
            <a:r>
              <a:rPr lang="el-GR" sz="1400" dirty="0"/>
              <a:t> καλά, </a:t>
            </a:r>
            <a:r>
              <a:rPr lang="el-GR" sz="1400" dirty="0" err="1"/>
              <a:t>Ὑψηλότατε</a:t>
            </a:r>
            <a:r>
              <a:rPr lang="el-GR" sz="1400" dirty="0"/>
              <a:t>, </a:t>
            </a:r>
            <a:r>
              <a:rPr lang="el-GR" sz="1400" dirty="0" err="1"/>
              <a:t>εἶσθε</a:t>
            </a:r>
            <a:r>
              <a:rPr lang="el-GR" sz="1400" dirty="0"/>
              <a:t> </a:t>
            </a:r>
            <a:r>
              <a:rPr lang="el-GR" sz="1400" dirty="0" err="1"/>
              <a:t>ἐλεύθερος</a:t>
            </a:r>
            <a:r>
              <a:rPr lang="el-GR" sz="1400" dirty="0"/>
              <a:t>, </a:t>
            </a:r>
            <a:r>
              <a:rPr lang="el-GR" sz="1400" dirty="0" err="1"/>
              <a:t>ἡμεῖς</a:t>
            </a:r>
            <a:r>
              <a:rPr lang="el-GR" sz="1400" dirty="0"/>
              <a:t> μόνον </a:t>
            </a:r>
            <a:r>
              <a:rPr lang="el-GR" sz="1400" dirty="0" err="1"/>
              <a:t>θὰ</a:t>
            </a:r>
            <a:r>
              <a:rPr lang="el-GR" sz="1400" dirty="0"/>
              <a:t> </a:t>
            </a:r>
            <a:r>
              <a:rPr lang="el-GR" sz="1400" dirty="0" err="1"/>
              <a:t>σᾶς</a:t>
            </a:r>
            <a:r>
              <a:rPr lang="el-GR" sz="1400" dirty="0"/>
              <a:t> </a:t>
            </a:r>
            <a:r>
              <a:rPr lang="el-GR" sz="1400" dirty="0" err="1"/>
              <a:t>παρακαλέσωμεν</a:t>
            </a:r>
            <a:r>
              <a:rPr lang="el-GR" sz="1400" dirty="0"/>
              <a:t> </a:t>
            </a:r>
            <a:r>
              <a:rPr lang="el-GR" sz="1400" dirty="0" err="1"/>
              <a:t>νὰ</a:t>
            </a:r>
            <a:r>
              <a:rPr lang="el-GR" sz="1400" dirty="0"/>
              <a:t> </a:t>
            </a:r>
            <a:r>
              <a:rPr lang="el-GR" sz="1400" dirty="0" err="1"/>
              <a:t>μᾶς</a:t>
            </a:r>
            <a:r>
              <a:rPr lang="el-GR" sz="1400" dirty="0"/>
              <a:t> </a:t>
            </a:r>
            <a:r>
              <a:rPr lang="el-GR" sz="1400" dirty="0" err="1"/>
              <a:t>χαρίσητε</a:t>
            </a:r>
            <a:r>
              <a:rPr lang="el-GR" sz="1400" dirty="0"/>
              <a:t> </a:t>
            </a:r>
            <a:r>
              <a:rPr lang="el-GR" sz="1400" dirty="0" err="1"/>
              <a:t>τὰς</a:t>
            </a:r>
            <a:r>
              <a:rPr lang="el-GR" sz="1400" dirty="0"/>
              <a:t> </a:t>
            </a:r>
            <a:r>
              <a:rPr lang="el-GR" sz="1400" dirty="0" err="1"/>
              <a:t>σφαγὰς</a:t>
            </a:r>
            <a:r>
              <a:rPr lang="el-GR" sz="1400" dirty="0"/>
              <a:t> </a:t>
            </a:r>
            <a:r>
              <a:rPr lang="el-GR" sz="1400" dirty="0" err="1"/>
              <a:t>τοῦ</a:t>
            </a:r>
            <a:r>
              <a:rPr lang="el-GR" sz="1400" dirty="0"/>
              <a:t> Μεγάλου Πέτρου». </a:t>
            </a:r>
            <a:r>
              <a:rPr lang="el-GR" sz="1400" dirty="0" err="1"/>
              <a:t>Εἴτε</a:t>
            </a:r>
            <a:r>
              <a:rPr lang="el-GR" sz="1400" dirty="0"/>
              <a:t> </a:t>
            </a:r>
            <a:r>
              <a:rPr lang="el-GR" sz="1400" dirty="0" err="1"/>
              <a:t>αὐθεντική</a:t>
            </a:r>
            <a:r>
              <a:rPr lang="el-GR" sz="1400" dirty="0"/>
              <a:t>, </a:t>
            </a:r>
            <a:r>
              <a:rPr lang="el-GR" sz="1400" dirty="0" err="1"/>
              <a:t>εἴτε</a:t>
            </a:r>
            <a:r>
              <a:rPr lang="el-GR" sz="1400" dirty="0"/>
              <a:t> κατασκευασμένη, ἡ στιχομυθία </a:t>
            </a:r>
            <a:r>
              <a:rPr lang="el-GR" sz="1400" dirty="0" err="1"/>
              <a:t>αὐτὴ</a:t>
            </a:r>
            <a:r>
              <a:rPr lang="el-GR" sz="1400" dirty="0"/>
              <a:t> </a:t>
            </a:r>
            <a:r>
              <a:rPr lang="el-GR" sz="1400" dirty="0" err="1"/>
              <a:t>εἶναι</a:t>
            </a:r>
            <a:r>
              <a:rPr lang="el-GR" sz="1400" dirty="0"/>
              <a:t> </a:t>
            </a:r>
            <a:r>
              <a:rPr lang="el-GR" sz="1400" dirty="0" err="1"/>
              <a:t>ἀσφαλῶς</a:t>
            </a:r>
            <a:r>
              <a:rPr lang="el-GR" sz="1400" dirty="0"/>
              <a:t> </a:t>
            </a:r>
            <a:r>
              <a:rPr lang="el-GR" sz="1400" dirty="0" err="1"/>
              <a:t>ἐνδεικτικὴ</a:t>
            </a:r>
            <a:r>
              <a:rPr lang="el-GR" sz="1400" dirty="0"/>
              <a:t> </a:t>
            </a:r>
            <a:r>
              <a:rPr lang="el-GR" sz="1400" dirty="0" err="1"/>
              <a:t>γιὰ</a:t>
            </a:r>
            <a:r>
              <a:rPr lang="el-GR" sz="1400" dirty="0"/>
              <a:t> </a:t>
            </a:r>
            <a:r>
              <a:rPr lang="el-GR" sz="1400" dirty="0" err="1"/>
              <a:t>τὸ</a:t>
            </a:r>
            <a:r>
              <a:rPr lang="el-GR" sz="1400" dirty="0"/>
              <a:t> </a:t>
            </a:r>
            <a:r>
              <a:rPr lang="el-GR" sz="1400" dirty="0" err="1"/>
              <a:t>εἶδος</a:t>
            </a:r>
            <a:r>
              <a:rPr lang="el-GR" sz="1400" dirty="0"/>
              <a:t> </a:t>
            </a:r>
            <a:r>
              <a:rPr lang="el-GR" sz="1400" dirty="0" err="1"/>
              <a:t>τῶν</a:t>
            </a:r>
            <a:r>
              <a:rPr lang="el-GR" sz="1400" dirty="0"/>
              <a:t> σχέσεων </a:t>
            </a:r>
            <a:r>
              <a:rPr lang="el-GR" sz="1400" dirty="0" err="1"/>
              <a:t>τῶν</a:t>
            </a:r>
            <a:r>
              <a:rPr lang="el-GR" sz="1400" dirty="0"/>
              <a:t> δύο </a:t>
            </a:r>
            <a:r>
              <a:rPr lang="el-GR" sz="1400" dirty="0" err="1"/>
              <a:t>ἀνδρῶν</a:t>
            </a:r>
            <a:r>
              <a:rPr lang="el-GR" sz="1400" dirty="0"/>
              <a:t>. </a:t>
            </a:r>
          </a:p>
          <a:p>
            <a:pPr algn="just"/>
            <a:r>
              <a:rPr lang="el-GR" sz="1400" dirty="0"/>
              <a:t>[…] [Ὁ τότε </a:t>
            </a:r>
            <a:r>
              <a:rPr lang="el-GR" sz="1400" dirty="0" err="1"/>
              <a:t>γενικὸς</a:t>
            </a:r>
            <a:r>
              <a:rPr lang="el-GR" sz="1400" dirty="0"/>
              <a:t> πρόξενος] </a:t>
            </a:r>
            <a:r>
              <a:rPr lang="el-GR" sz="1400" dirty="0" err="1"/>
              <a:t>τῆς</a:t>
            </a:r>
            <a:r>
              <a:rPr lang="el-GR" sz="1400" dirty="0"/>
              <a:t> </a:t>
            </a:r>
            <a:r>
              <a:rPr lang="el-GR" sz="1400" dirty="0" err="1"/>
              <a:t>Ἀγγλίας</a:t>
            </a:r>
            <a:r>
              <a:rPr lang="el-GR" sz="1400" dirty="0"/>
              <a:t> </a:t>
            </a:r>
            <a:r>
              <a:rPr lang="en-US" sz="1400" dirty="0" err="1"/>
              <a:t>Esmé</a:t>
            </a:r>
            <a:r>
              <a:rPr lang="en-US" sz="1400" dirty="0"/>
              <a:t> Howard […] </a:t>
            </a:r>
            <a:r>
              <a:rPr lang="el-GR" sz="1400" dirty="0"/>
              <a:t>παρουσίαζε </a:t>
            </a:r>
            <a:r>
              <a:rPr lang="el-GR" sz="1400" dirty="0" err="1"/>
              <a:t>τὸν</a:t>
            </a:r>
            <a:r>
              <a:rPr lang="el-GR" sz="1400" dirty="0"/>
              <a:t> </a:t>
            </a:r>
            <a:r>
              <a:rPr lang="el-GR" sz="1400" dirty="0" err="1"/>
              <a:t>ὕπατο</a:t>
            </a:r>
            <a:r>
              <a:rPr lang="el-GR" sz="1400" dirty="0"/>
              <a:t> </a:t>
            </a:r>
            <a:r>
              <a:rPr lang="el-GR" sz="1400" dirty="0" err="1"/>
              <a:t>ἁρμοστὴ</a:t>
            </a:r>
            <a:r>
              <a:rPr lang="el-GR" sz="1400" dirty="0"/>
              <a:t> </a:t>
            </a:r>
            <a:r>
              <a:rPr lang="el-GR" sz="1400" dirty="0" err="1"/>
              <a:t>ἀπρόθυμο</a:t>
            </a:r>
            <a:r>
              <a:rPr lang="el-GR" sz="1400" dirty="0"/>
              <a:t> </a:t>
            </a:r>
            <a:r>
              <a:rPr lang="el-GR" sz="1400" dirty="0" err="1"/>
              <a:t>νὰ</a:t>
            </a:r>
            <a:r>
              <a:rPr lang="el-GR" sz="1400" dirty="0"/>
              <a:t> </a:t>
            </a:r>
            <a:r>
              <a:rPr lang="el-GR" sz="1400" dirty="0" err="1"/>
              <a:t>συνεργαστεῖ</a:t>
            </a:r>
            <a:r>
              <a:rPr lang="el-GR" sz="1400" dirty="0"/>
              <a:t> </a:t>
            </a:r>
            <a:r>
              <a:rPr lang="el-GR" sz="1400" dirty="0" err="1"/>
              <a:t>μὲ</a:t>
            </a:r>
            <a:r>
              <a:rPr lang="el-GR" sz="1400" dirty="0"/>
              <a:t> </a:t>
            </a:r>
            <a:r>
              <a:rPr lang="el-GR" sz="1400" dirty="0" err="1"/>
              <a:t>τὴν</a:t>
            </a:r>
            <a:r>
              <a:rPr lang="el-GR" sz="1400" dirty="0"/>
              <a:t> κυβέρνηση: «</a:t>
            </a:r>
            <a:r>
              <a:rPr lang="el-GR" sz="1400" dirty="0" err="1"/>
              <a:t>Δὲν</a:t>
            </a:r>
            <a:r>
              <a:rPr lang="el-GR" sz="1400" dirty="0"/>
              <a:t> </a:t>
            </a:r>
            <a:r>
              <a:rPr lang="el-GR" sz="1400" dirty="0" err="1"/>
              <a:t>ἀπέκρυπτε</a:t>
            </a:r>
            <a:r>
              <a:rPr lang="el-GR" sz="1400" dirty="0"/>
              <a:t> </a:t>
            </a:r>
            <a:r>
              <a:rPr lang="el-GR" sz="1400" dirty="0" err="1"/>
              <a:t>τὴν</a:t>
            </a:r>
            <a:r>
              <a:rPr lang="el-GR" sz="1400" dirty="0"/>
              <a:t> </a:t>
            </a:r>
            <a:r>
              <a:rPr lang="el-GR" sz="1400" dirty="0" err="1"/>
              <a:t>ἀντιπάθειά</a:t>
            </a:r>
            <a:r>
              <a:rPr lang="el-GR" sz="1400" dirty="0"/>
              <a:t> του </a:t>
            </a:r>
            <a:r>
              <a:rPr lang="el-GR" sz="1400" dirty="0" err="1"/>
              <a:t>γιὰ</a:t>
            </a:r>
            <a:r>
              <a:rPr lang="el-GR" sz="1400" dirty="0"/>
              <a:t> </a:t>
            </a:r>
            <a:r>
              <a:rPr lang="el-GR" sz="1400" dirty="0" err="1"/>
              <a:t>τὸ</a:t>
            </a:r>
            <a:r>
              <a:rPr lang="el-GR" sz="1400" dirty="0"/>
              <a:t> </a:t>
            </a:r>
            <a:r>
              <a:rPr lang="el-GR" sz="1400" dirty="0" err="1"/>
              <a:t>συνταγματικὸ</a:t>
            </a:r>
            <a:r>
              <a:rPr lang="el-GR" sz="1400" dirty="0"/>
              <a:t> πολίτευμα. </a:t>
            </a:r>
            <a:r>
              <a:rPr lang="el-GR" sz="1400" dirty="0" err="1"/>
              <a:t>Μοῦ</a:t>
            </a:r>
            <a:r>
              <a:rPr lang="el-GR" sz="1400" dirty="0"/>
              <a:t> </a:t>
            </a:r>
            <a:r>
              <a:rPr lang="el-GR" sz="1400" dirty="0" err="1"/>
              <a:t>εἶχε</a:t>
            </a:r>
            <a:r>
              <a:rPr lang="el-GR" sz="1400" dirty="0"/>
              <a:t> </a:t>
            </a:r>
            <a:r>
              <a:rPr lang="el-GR" sz="1400" dirty="0" err="1"/>
              <a:t>πεῖ</a:t>
            </a:r>
            <a:r>
              <a:rPr lang="el-GR" sz="1400" dirty="0"/>
              <a:t> κάποτε </a:t>
            </a:r>
            <a:r>
              <a:rPr lang="el-GR" sz="1400" dirty="0" err="1"/>
              <a:t>ὅτι</a:t>
            </a:r>
            <a:r>
              <a:rPr lang="el-GR" sz="1400" dirty="0"/>
              <a:t> </a:t>
            </a:r>
            <a:r>
              <a:rPr lang="el-GR" sz="1400" dirty="0" err="1"/>
              <a:t>θεωροῦσε</a:t>
            </a:r>
            <a:r>
              <a:rPr lang="el-GR" sz="1400" dirty="0"/>
              <a:t> </a:t>
            </a:r>
            <a:r>
              <a:rPr lang="el-GR" sz="1400" dirty="0" err="1"/>
              <a:t>ἄχρηστες</a:t>
            </a:r>
            <a:r>
              <a:rPr lang="el-GR" sz="1400" dirty="0"/>
              <a:t> </a:t>
            </a:r>
            <a:r>
              <a:rPr lang="el-GR" sz="1400" dirty="0" err="1"/>
              <a:t>τὶς</a:t>
            </a:r>
            <a:r>
              <a:rPr lang="el-GR" sz="1400" dirty="0"/>
              <a:t> </a:t>
            </a:r>
            <a:r>
              <a:rPr lang="el-GR" sz="1400" dirty="0" err="1"/>
              <a:t>κοινοβουλευτικὲς</a:t>
            </a:r>
            <a:r>
              <a:rPr lang="el-GR" sz="1400" dirty="0"/>
              <a:t> κυβερνήσεις, </a:t>
            </a:r>
            <a:r>
              <a:rPr lang="el-GR" sz="1400" dirty="0" err="1"/>
              <a:t>ὅτι</a:t>
            </a:r>
            <a:r>
              <a:rPr lang="el-GR" sz="1400" dirty="0"/>
              <a:t>, </a:t>
            </a:r>
            <a:r>
              <a:rPr lang="el-GR" sz="1400" dirty="0" err="1"/>
              <a:t>ὄντας</a:t>
            </a:r>
            <a:r>
              <a:rPr lang="el-GR" sz="1400" dirty="0"/>
              <a:t> ναυτικός, </a:t>
            </a:r>
            <a:r>
              <a:rPr lang="el-GR" sz="1400" dirty="0" err="1"/>
              <a:t>δὲν</a:t>
            </a:r>
            <a:r>
              <a:rPr lang="el-GR" sz="1400" dirty="0"/>
              <a:t> </a:t>
            </a:r>
            <a:r>
              <a:rPr lang="el-GR" sz="1400" dirty="0" err="1"/>
              <a:t>ἀντιλαμβανόταν</a:t>
            </a:r>
            <a:r>
              <a:rPr lang="el-GR" sz="1400" dirty="0"/>
              <a:t> τίποτε </a:t>
            </a:r>
            <a:r>
              <a:rPr lang="el-GR" sz="1400" dirty="0" err="1"/>
              <a:t>ἄλλο</a:t>
            </a:r>
            <a:r>
              <a:rPr lang="el-GR" sz="1400" dirty="0"/>
              <a:t> </a:t>
            </a:r>
            <a:r>
              <a:rPr lang="el-GR" sz="1400" dirty="0" err="1"/>
              <a:t>ἀπὸ</a:t>
            </a:r>
            <a:r>
              <a:rPr lang="el-GR" sz="1400" dirty="0"/>
              <a:t> </a:t>
            </a:r>
            <a:r>
              <a:rPr lang="el-GR" sz="1400" dirty="0" err="1"/>
              <a:t>τὴν</a:t>
            </a:r>
            <a:r>
              <a:rPr lang="el-GR" sz="1400" dirty="0"/>
              <a:t> </a:t>
            </a:r>
            <a:r>
              <a:rPr lang="el-GR" sz="1400" dirty="0" err="1"/>
              <a:t>αὐστηρὴ</a:t>
            </a:r>
            <a:r>
              <a:rPr lang="el-GR" sz="1400" dirty="0"/>
              <a:t> πειθαρχία </a:t>
            </a:r>
            <a:r>
              <a:rPr lang="el-GR" sz="1400" dirty="0" err="1"/>
              <a:t>καὶ</a:t>
            </a:r>
            <a:r>
              <a:rPr lang="el-GR" sz="1400" dirty="0"/>
              <a:t> </a:t>
            </a:r>
            <a:r>
              <a:rPr lang="el-GR" sz="1400" dirty="0" err="1"/>
              <a:t>ὅτι</a:t>
            </a:r>
            <a:r>
              <a:rPr lang="el-GR" sz="1400" dirty="0"/>
              <a:t> </a:t>
            </a:r>
            <a:r>
              <a:rPr lang="el-GR" sz="1400" dirty="0" err="1"/>
              <a:t>εἶχε</a:t>
            </a:r>
            <a:r>
              <a:rPr lang="el-GR" sz="1400" dirty="0"/>
              <a:t> </a:t>
            </a:r>
            <a:r>
              <a:rPr lang="el-GR" sz="1400" dirty="0" err="1"/>
              <a:t>σκοπὸ</a:t>
            </a:r>
            <a:r>
              <a:rPr lang="el-GR" sz="1400" dirty="0"/>
              <a:t> </a:t>
            </a:r>
            <a:r>
              <a:rPr lang="el-GR" sz="1400" dirty="0" err="1"/>
              <a:t>νὰ</a:t>
            </a:r>
            <a:r>
              <a:rPr lang="el-GR" sz="1400" dirty="0"/>
              <a:t> κυβερνήσει </a:t>
            </a:r>
            <a:r>
              <a:rPr lang="el-GR" sz="1400" dirty="0" err="1"/>
              <a:t>τὴν</a:t>
            </a:r>
            <a:r>
              <a:rPr lang="el-GR" sz="1400" dirty="0"/>
              <a:t> Κρήτη </a:t>
            </a:r>
            <a:r>
              <a:rPr lang="el-GR" sz="1400" dirty="0" err="1"/>
              <a:t>σὰν</a:t>
            </a:r>
            <a:r>
              <a:rPr lang="el-GR" sz="1400" dirty="0"/>
              <a:t> </a:t>
            </a:r>
            <a:r>
              <a:rPr lang="el-GR" sz="1400" dirty="0" err="1"/>
              <a:t>πολεμικὸ</a:t>
            </a:r>
            <a:r>
              <a:rPr lang="el-GR" sz="1400" dirty="0"/>
              <a:t> </a:t>
            </a:r>
            <a:r>
              <a:rPr lang="el-GR" sz="1400" dirty="0" err="1"/>
              <a:t>πλοῖο</a:t>
            </a:r>
            <a:r>
              <a:rPr lang="el-GR" sz="1400" dirty="0"/>
              <a:t>, </a:t>
            </a:r>
            <a:r>
              <a:rPr lang="el-GR" sz="1400" dirty="0" err="1"/>
              <a:t>μὲ</a:t>
            </a:r>
            <a:r>
              <a:rPr lang="el-GR" sz="1400" dirty="0"/>
              <a:t> </a:t>
            </a:r>
            <a:r>
              <a:rPr lang="el-GR" sz="1400" dirty="0" err="1"/>
              <a:t>τὸν</a:t>
            </a:r>
            <a:r>
              <a:rPr lang="el-GR" sz="1400" dirty="0"/>
              <a:t> </a:t>
            </a:r>
            <a:r>
              <a:rPr lang="el-GR" sz="1400" dirty="0" err="1"/>
              <a:t>ἴδιο</a:t>
            </a:r>
            <a:r>
              <a:rPr lang="el-GR" sz="1400" dirty="0"/>
              <a:t> καπετάνιο, </a:t>
            </a:r>
            <a:r>
              <a:rPr lang="el-GR" sz="1400" dirty="0" err="1"/>
              <a:t>ὅ,τι</a:t>
            </a:r>
            <a:r>
              <a:rPr lang="el-GR" sz="1400" dirty="0"/>
              <a:t> </a:t>
            </a:r>
            <a:r>
              <a:rPr lang="el-GR" sz="1400" dirty="0" err="1"/>
              <a:t>καὶ</a:t>
            </a:r>
            <a:r>
              <a:rPr lang="el-GR" sz="1400" dirty="0"/>
              <a:t> </a:t>
            </a:r>
            <a:r>
              <a:rPr lang="el-GR" sz="1400" dirty="0" err="1"/>
              <a:t>ἂν</a:t>
            </a:r>
            <a:r>
              <a:rPr lang="el-GR" sz="1400" dirty="0"/>
              <a:t> </a:t>
            </a:r>
            <a:r>
              <a:rPr lang="el-GR" sz="1400" dirty="0" err="1"/>
              <a:t>εἶχαν</a:t>
            </a:r>
            <a:r>
              <a:rPr lang="el-GR" sz="1400" dirty="0"/>
              <a:t> </a:t>
            </a:r>
            <a:r>
              <a:rPr lang="el-GR" sz="1400" dirty="0" err="1"/>
              <a:t>κατὰ</a:t>
            </a:r>
            <a:r>
              <a:rPr lang="el-GR" sz="1400" dirty="0"/>
              <a:t> </a:t>
            </a:r>
            <a:r>
              <a:rPr lang="el-GR" sz="1400" dirty="0" err="1"/>
              <a:t>νοῦν</a:t>
            </a:r>
            <a:r>
              <a:rPr lang="el-GR" sz="1400" dirty="0"/>
              <a:t> </a:t>
            </a:r>
            <a:r>
              <a:rPr lang="el-GR" sz="1400" dirty="0" err="1"/>
              <a:t>οἱ</a:t>
            </a:r>
            <a:r>
              <a:rPr lang="el-GR" sz="1400" dirty="0"/>
              <a:t> Δυνάμεις </a:t>
            </a:r>
            <a:r>
              <a:rPr lang="el-GR" sz="1400" dirty="0" err="1"/>
              <a:t>γιὰ</a:t>
            </a:r>
            <a:r>
              <a:rPr lang="el-GR" sz="1400" dirty="0"/>
              <a:t> </a:t>
            </a:r>
            <a:r>
              <a:rPr lang="el-GR" sz="1400" dirty="0" err="1"/>
              <a:t>τὸ</a:t>
            </a:r>
            <a:r>
              <a:rPr lang="el-GR" sz="1400" dirty="0"/>
              <a:t> σύνταγμα </a:t>
            </a:r>
            <a:r>
              <a:rPr lang="el-GR" sz="1400" dirty="0" err="1"/>
              <a:t>μὲ</a:t>
            </a:r>
            <a:r>
              <a:rPr lang="el-GR" sz="1400" dirty="0"/>
              <a:t> </a:t>
            </a:r>
            <a:r>
              <a:rPr lang="el-GR" sz="1400" dirty="0" err="1"/>
              <a:t>τὸ</a:t>
            </a:r>
            <a:r>
              <a:rPr lang="el-GR" sz="1400" dirty="0"/>
              <a:t> </a:t>
            </a:r>
            <a:r>
              <a:rPr lang="el-GR" sz="1400" dirty="0" err="1"/>
              <a:t>ὁποῖο</a:t>
            </a:r>
            <a:r>
              <a:rPr lang="el-GR" sz="1400" dirty="0"/>
              <a:t> </a:t>
            </a:r>
            <a:r>
              <a:rPr lang="el-GR" sz="1400" dirty="0" err="1"/>
              <a:t>εἶχαν</a:t>
            </a:r>
            <a:r>
              <a:rPr lang="el-GR" sz="1400" dirty="0"/>
              <a:t> προικοδοτήσει </a:t>
            </a:r>
            <a:r>
              <a:rPr lang="el-GR" sz="1400" dirty="0" err="1"/>
              <a:t>τὸ</a:t>
            </a:r>
            <a:r>
              <a:rPr lang="el-GR" sz="1400" dirty="0"/>
              <a:t> νησί». </a:t>
            </a:r>
          </a:p>
          <a:p>
            <a:pPr algn="just"/>
            <a:r>
              <a:rPr lang="el-GR" sz="1400" dirty="0"/>
              <a:t>Λ. </a:t>
            </a:r>
            <a:r>
              <a:rPr lang="el-GR" sz="1400" dirty="0" err="1"/>
              <a:t>Μακράκη</a:t>
            </a:r>
            <a:r>
              <a:rPr lang="el-GR" sz="1400" dirty="0"/>
              <a:t>, </a:t>
            </a:r>
            <a:r>
              <a:rPr lang="el-GR" sz="1400" dirty="0" err="1"/>
              <a:t>Ἐλευθέριος</a:t>
            </a:r>
            <a:r>
              <a:rPr lang="el-GR" sz="1400" dirty="0"/>
              <a:t> Βενιζέλος, 1864-1910 . Ἡ διάπλαση </a:t>
            </a:r>
            <a:r>
              <a:rPr lang="el-GR" sz="1400" dirty="0" err="1"/>
              <a:t>ἑνὸς</a:t>
            </a:r>
            <a:r>
              <a:rPr lang="el-GR" sz="1400" dirty="0"/>
              <a:t> </a:t>
            </a:r>
            <a:r>
              <a:rPr lang="el-GR" sz="1400" dirty="0" err="1"/>
              <a:t>ἐθνικοῦ</a:t>
            </a:r>
            <a:r>
              <a:rPr lang="el-GR" sz="1400" dirty="0"/>
              <a:t> </a:t>
            </a:r>
            <a:r>
              <a:rPr lang="el-GR" sz="1400" dirty="0" err="1"/>
              <a:t>ἡγέτη</a:t>
            </a:r>
            <a:r>
              <a:rPr lang="el-GR" sz="1400" dirty="0"/>
              <a:t> , μετ. Τ. Κίρκης, </a:t>
            </a:r>
            <a:r>
              <a:rPr lang="el-GR" sz="1400" dirty="0" err="1"/>
              <a:t>Ἀθήνα</a:t>
            </a:r>
            <a:r>
              <a:rPr lang="el-GR" sz="1400" dirty="0"/>
              <a:t>: </a:t>
            </a:r>
            <a:r>
              <a:rPr lang="el-GR" sz="1400" dirty="0" err="1"/>
              <a:t>Μορφωτικὸ</a:t>
            </a:r>
            <a:r>
              <a:rPr lang="el-GR" sz="1400" dirty="0"/>
              <a:t> </a:t>
            </a:r>
            <a:r>
              <a:rPr lang="el-GR" sz="1400" dirty="0" err="1"/>
              <a:t>Ἵδρυμα</a:t>
            </a:r>
            <a:r>
              <a:rPr lang="el-GR" sz="1400" dirty="0"/>
              <a:t> </a:t>
            </a:r>
            <a:r>
              <a:rPr lang="el-GR" sz="1400" dirty="0" err="1"/>
              <a:t>Ἐθνικῆς</a:t>
            </a:r>
            <a:r>
              <a:rPr lang="el-GR" sz="1400" dirty="0"/>
              <a:t> Τραπέζης, 1992, </a:t>
            </a:r>
            <a:r>
              <a:rPr lang="el-GR" sz="1400" dirty="0" err="1"/>
              <a:t>σσ</a:t>
            </a:r>
            <a:r>
              <a:rPr lang="el-GR" sz="1400" dirty="0"/>
              <a:t>. 382-383, 388, 393-394.]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1285860"/>
            <a:ext cx="8643998" cy="5262979"/>
          </a:xfrm>
          <a:prstGeom prst="rect">
            <a:avLst/>
          </a:prstGeom>
        </p:spPr>
        <p:txBody>
          <a:bodyPr wrap="square">
            <a:spAutoFit/>
          </a:bodyPr>
          <a:lstStyle/>
          <a:p>
            <a:pPr algn="just"/>
            <a:r>
              <a:rPr lang="el-GR" sz="1600" dirty="0"/>
              <a:t>Αντλώντας στοιχεία από το παρακάτω κείμενο και αξιοποιώντας τις ιστορικές σας γνώσεις να επισημάνετε τα στοιχεία που υποδηλώνουν τον συντηρητικό χαρακτήρα του συντάγματος του 1899 της Κρητικής Πολιτείας και να εξηγήσετε πώς ο χαρακτήρας αυτός συνετέλεσε στην απαρχή της εμφάνισης των πρώτων νεφών στις σχέσεις Ύπατου Αρμοστή και Ελευθερίου Βενιζέλου. </a:t>
            </a:r>
          </a:p>
          <a:p>
            <a:pPr algn="just"/>
            <a:r>
              <a:rPr lang="el-GR" sz="1600" b="1" dirty="0"/>
              <a:t>Μονάδες 25 </a:t>
            </a:r>
          </a:p>
          <a:p>
            <a:pPr algn="just"/>
            <a:r>
              <a:rPr lang="el-GR" sz="1600" b="1" dirty="0"/>
              <a:t>ΚΕΙΜΕΝΟ </a:t>
            </a:r>
          </a:p>
          <a:p>
            <a:pPr algn="just"/>
            <a:r>
              <a:rPr lang="el-GR" sz="1600" dirty="0"/>
              <a:t>«Σύμφωνα με μια θεωρία, το σύνταγμα είχε συντηρητικό χαρακτήρα επειδή ό λαός της Κρήτης — και τα δεκαέξι μέλη της συντακτικής επιτροπής — πίστευε ότι μια εκτελεστική εξουσία με ενισχυμένες αρμοδιότητες και απαλλαγμένη από κοινοβουλευτικούς περιορισμούς και επεμβάσεις βραχυπρόθεσμα θα συνέβαλλε πιο αποτελεσματικά στην επίλυση των πολιτικών προβλημάτων του νησιού ... Οι συντάκτες της τελικής μορφής του σχεδίου του συντάγματος δεν θεωρούσαν οριστικό το καθεστώς της αυτονομίας, αφού δεν ικανοποιούσε τις εθνικές προσδοκίες των </a:t>
            </a:r>
            <a:r>
              <a:rPr lang="el-GR" sz="1600" dirty="0" err="1"/>
              <a:t>Κρητών</a:t>
            </a:r>
            <a:r>
              <a:rPr lang="el-GR" sz="1600" dirty="0"/>
              <a:t>. Ή αρμοστεία αντιπροσώπευε γι' αυτούς ένα σύντομο μεταβατικό στάδιο, το προοίμιο της ένωσης της Κρήτης με την Ελλάδα. Με την αντίληψη αυτή ως προϋπόθεση των συνταγματικών τους επιλογών, τα μέλη της επιτροπής ενίσχυσαν τις σχεδόν μοναρχικές εξουσίες του προσωρινού ηγέτη της Κρήτης, για να διευκολύνουν τη γρήγορη επίλυση των εσωτερικών προβλημάτων του τόπου τους και να αποκλείσουν τις πιθανές τραγικές συνέπειες (όπως η ήττα της Ελλάδας στον πόλεμο του 1897) πού μπορούσαν να έχουν οι τυχόν εκτροπές των εκλεγμένων εθνικών αντιπροσώπων από τα πλαίσια της κοινοβουλευτικής δεοντολογίας». </a:t>
            </a:r>
          </a:p>
          <a:p>
            <a:pPr algn="just"/>
            <a:r>
              <a:rPr lang="el-GR" sz="1600" dirty="0"/>
              <a:t>Λ. </a:t>
            </a:r>
            <a:r>
              <a:rPr lang="el-GR" sz="1600" dirty="0" err="1"/>
              <a:t>Μακράκη</a:t>
            </a:r>
            <a:r>
              <a:rPr lang="el-GR" sz="1600" dirty="0"/>
              <a:t>, Ελευθέριος Βενιζέλος, 1864-1910. Η διάπλαση ενός εθνικού ηγέτη, (Αθήνα 1992), </a:t>
            </a:r>
            <a:r>
              <a:rPr lang="el-GR" sz="1600" dirty="0" err="1"/>
              <a:t>σσ</a:t>
            </a:r>
            <a:r>
              <a:rPr lang="el-GR" sz="1600" dirty="0"/>
              <a:t>. 382-383. </a:t>
            </a:r>
          </a:p>
        </p:txBody>
      </p:sp>
      <p:grpSp>
        <p:nvGrpSpPr>
          <p:cNvPr id="3" name="Group 7"/>
          <p:cNvGrpSpPr>
            <a:grpSpLocks/>
          </p:cNvGrpSpPr>
          <p:nvPr/>
        </p:nvGrpSpPr>
        <p:grpSpPr bwMode="auto">
          <a:xfrm>
            <a:off x="428596" y="428604"/>
            <a:ext cx="2643206" cy="493713"/>
            <a:chOff x="109489607" y="109934679"/>
            <a:chExt cx="1369762" cy="494563"/>
          </a:xfrm>
        </p:grpSpPr>
        <p:sp>
          <p:nvSpPr>
            <p:cNvPr id="4" name="Rectangle 8" hidden="1"/>
            <p:cNvSpPr>
              <a:spLocks noChangeArrowheads="1" noChangeShapeType="1"/>
            </p:cNvSpPr>
            <p:nvPr/>
          </p:nvSpPr>
          <p:spPr bwMode="auto">
            <a:xfrm>
              <a:off x="109489607" y="109934679"/>
              <a:ext cx="1369762" cy="494563"/>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5" name="Rectangle 9"/>
            <p:cNvSpPr>
              <a:spLocks noChangeArrowheads="1" noChangeShapeType="1"/>
            </p:cNvSpPr>
            <p:nvPr/>
          </p:nvSpPr>
          <p:spPr bwMode="auto">
            <a:xfrm>
              <a:off x="109489607" y="109934679"/>
              <a:ext cx="1369762" cy="494563"/>
            </a:xfrm>
            <a:prstGeom prst="rect">
              <a:avLst/>
            </a:prstGeom>
            <a:solidFill>
              <a:srgbClr val="0000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6" name="AutoShape 10"/>
            <p:cNvSpPr>
              <a:spLocks noChangeArrowheads="1" noChangeShapeType="1"/>
            </p:cNvSpPr>
            <p:nvPr/>
          </p:nvSpPr>
          <p:spPr bwMode="auto">
            <a:xfrm>
              <a:off x="109560500" y="109934679"/>
              <a:ext cx="1227975" cy="494563"/>
            </a:xfrm>
            <a:custGeom>
              <a:avLst/>
              <a:gdLst>
                <a:gd name="G0" fmla="+- 1379 0 0"/>
                <a:gd name="G1" fmla="+- 21600 0 1379"/>
                <a:gd name="G2" fmla="+- 2823 0 0"/>
                <a:gd name="G3" fmla="+- 21600 0 2823"/>
                <a:gd name="G4" fmla="*/ 1379 1 2"/>
                <a:gd name="G5" fmla="*/ G1 1 2"/>
                <a:gd name="G6" fmla="*/ 2823 1 2"/>
                <a:gd name="G7" fmla="*/ G3 1 2"/>
                <a:gd name="T0" fmla="*/ 10800 w 21600"/>
                <a:gd name="T1" fmla="*/ 0 h 21600"/>
                <a:gd name="T2" fmla="*/ 0 w 21600"/>
                <a:gd name="T3" fmla="*/ 10800 h 21600"/>
                <a:gd name="T4" fmla="*/ 10800 w 21600"/>
                <a:gd name="T5" fmla="*/ 21600 h 21600"/>
                <a:gd name="T6" fmla="*/ 21600 w 21600"/>
                <a:gd name="T7" fmla="*/ 10800 h 21600"/>
                <a:gd name="T8" fmla="*/ G0 w 21600"/>
                <a:gd name="T9" fmla="*/ G2 h 21600"/>
                <a:gd name="T10" fmla="*/ G1 w 21600"/>
                <a:gd name="T11" fmla="*/ G3 h 21600"/>
              </a:gdLst>
              <a:ahLst/>
              <a:cxnLst>
                <a:cxn ang="0">
                  <a:pos x="T0" y="T1"/>
                </a:cxn>
                <a:cxn ang="0">
                  <a:pos x="T2" y="T3"/>
                </a:cxn>
                <a:cxn ang="0">
                  <a:pos x="T4" y="T5"/>
                </a:cxn>
                <a:cxn ang="0">
                  <a:pos x="T6" y="T7"/>
                </a:cxn>
              </a:cxnLst>
              <a:rect l="T8" t="T9" r="T10" b="T11"/>
              <a:pathLst>
                <a:path w="21600" h="21600">
                  <a:moveTo>
                    <a:pt x="1379" y="0"/>
                  </a:moveTo>
                  <a:lnTo>
                    <a:pt x="1379" y="2823"/>
                  </a:lnTo>
                  <a:lnTo>
                    <a:pt x="0" y="2823"/>
                  </a:lnTo>
                  <a:lnTo>
                    <a:pt x="0" y="18777"/>
                  </a:lnTo>
                  <a:lnTo>
                    <a:pt x="1379" y="18777"/>
                  </a:lnTo>
                  <a:lnTo>
                    <a:pt x="1379" y="21600"/>
                  </a:lnTo>
                  <a:lnTo>
                    <a:pt x="20221" y="21600"/>
                  </a:lnTo>
                  <a:lnTo>
                    <a:pt x="20221" y="18777"/>
                  </a:lnTo>
                  <a:lnTo>
                    <a:pt x="21600" y="18777"/>
                  </a:lnTo>
                  <a:lnTo>
                    <a:pt x="21600" y="2823"/>
                  </a:lnTo>
                  <a:lnTo>
                    <a:pt x="20221" y="2823"/>
                  </a:lnTo>
                  <a:lnTo>
                    <a:pt x="20221" y="0"/>
                  </a:lnTo>
                  <a:close/>
                </a:path>
              </a:pathLst>
            </a:custGeom>
            <a:solidFill>
              <a:srgbClr val="FFFFFF"/>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l-GR"/>
            </a:p>
          </p:txBody>
        </p:sp>
        <p:sp>
          <p:nvSpPr>
            <p:cNvPr id="7" name="Text Box 11"/>
            <p:cNvSpPr txBox="1">
              <a:spLocks noChangeArrowheads="1" noChangeShapeType="1"/>
            </p:cNvSpPr>
            <p:nvPr/>
          </p:nvSpPr>
          <p:spPr bwMode="auto">
            <a:xfrm>
              <a:off x="109605459" y="110033029"/>
              <a:ext cx="1138057" cy="289432"/>
            </a:xfrm>
            <a:prstGeom prst="rect">
              <a:avLst/>
            </a:prstGeom>
            <a:noFill/>
            <a:ln w="0" algn="in">
              <a:noFill/>
              <a:miter lim="800000"/>
              <a:headEnd/>
              <a:tailEnd/>
            </a:ln>
            <a:effectLst/>
          </p:spPr>
          <p:txBody>
            <a:bodyPr vert="horz" wrap="square" lIns="36195" tIns="0" rIns="36195"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2400" dirty="0">
                  <a:solidFill>
                    <a:srgbClr val="FF0909"/>
                  </a:solidFill>
                  <a:latin typeface="Impact" pitchFamily="34" charset="0"/>
                  <a:cs typeface="Arial" pitchFamily="34" charset="0"/>
                </a:rPr>
                <a:t>Ο</a:t>
              </a:r>
              <a:r>
                <a:rPr kumimoji="0" lang="el-GR" sz="2400" b="0" i="0" u="none" strike="noStrike" cap="none" normalizeH="0" baseline="0" dirty="0">
                  <a:ln>
                    <a:noFill/>
                  </a:ln>
                  <a:solidFill>
                    <a:srgbClr val="FF0909"/>
                  </a:solidFill>
                  <a:effectLst/>
                  <a:latin typeface="Impact" pitchFamily="34" charset="0"/>
                  <a:cs typeface="Arial" pitchFamily="34" charset="0"/>
                </a:rPr>
                <a:t>ΜΟΓΕΝΩΝ 2007</a:t>
              </a:r>
              <a:endParaRPr kumimoji="0" lang="el-GR" sz="2400" b="0" i="0" u="none" strike="noStrike" cap="none" normalizeH="0" baseline="0" dirty="0">
                <a:ln>
                  <a:noFill/>
                </a:ln>
                <a:solidFill>
                  <a:srgbClr val="FF0909"/>
                </a:solidFill>
                <a:effectLst/>
                <a:latin typeface="Arial" pitchFamily="34" charset="0"/>
                <a:cs typeface="Arial" pitchFamily="34" charset="0"/>
              </a:endParaRPr>
            </a:p>
          </p:txBody>
        </p: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357158" y="428604"/>
          <a:ext cx="8572560" cy="1437640"/>
        </p:xfrm>
        <a:graphic>
          <a:graphicData uri="http://schemas.openxmlformats.org/drawingml/2006/table">
            <a:tbl>
              <a:tblPr firstRow="1" bandRow="1">
                <a:tableStyleId>{2A488322-F2BA-4B5B-9748-0D474271808F}</a:tableStyleId>
              </a:tblPr>
              <a:tblGrid>
                <a:gridCol w="2143140">
                  <a:extLst>
                    <a:ext uri="{9D8B030D-6E8A-4147-A177-3AD203B41FA5}">
                      <a16:colId xmlns:a16="http://schemas.microsoft.com/office/drawing/2014/main" val="20000"/>
                    </a:ext>
                  </a:extLst>
                </a:gridCol>
                <a:gridCol w="6429420">
                  <a:extLst>
                    <a:ext uri="{9D8B030D-6E8A-4147-A177-3AD203B41FA5}">
                      <a16:colId xmlns:a16="http://schemas.microsoft.com/office/drawing/2014/main" val="20001"/>
                    </a:ext>
                  </a:extLst>
                </a:gridCol>
              </a:tblGrid>
              <a:tr h="370840">
                <a:tc gridSpan="2">
                  <a:txBody>
                    <a:bodyPr/>
                    <a:lstStyle/>
                    <a:p>
                      <a:pPr algn="ctr"/>
                      <a:r>
                        <a:rPr lang="el-GR" dirty="0"/>
                        <a:t>ΧΡΟΝΟΛΟΓΙΟ</a:t>
                      </a:r>
                    </a:p>
                  </a:txBody>
                  <a:tcPr/>
                </a:tc>
                <a:tc hMerge="1">
                  <a:txBody>
                    <a:bodyPr/>
                    <a:lstStyle/>
                    <a:p>
                      <a:endParaRPr lang="el-G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3. ΤΑ ΠΡΩΤΑ ΝΕΦΗ</a:t>
                      </a:r>
                    </a:p>
                  </a:txBody>
                  <a:tcPr>
                    <a:solidFill>
                      <a:schemeClr val="accent3">
                        <a:lumMod val="40000"/>
                        <a:lumOff val="60000"/>
                      </a:schemeClr>
                    </a:solidFill>
                  </a:tcPr>
                </a:tc>
                <a:tc>
                  <a:txBody>
                    <a:bodyPr/>
                    <a:lstStyle/>
                    <a:p>
                      <a:pPr algn="just"/>
                      <a:r>
                        <a:rPr lang="el-GR" sz="1600" dirty="0"/>
                        <a:t>Το θετικό και αισιόδοξο κλίμα των δύο πρώτων ετών της λειτουργίας του νέου καθεστώτος άρχισαν να σκιάζουν απειλητικά σύννεφα, τα οποία επρόκειτο να δημιουργήσουν λίγο αργότερα σοβαρή εσωτερική κρίση. </a:t>
                      </a:r>
                    </a:p>
                  </a:txBody>
                  <a:tcPr/>
                </a:tc>
                <a:extLst>
                  <a:ext uri="{0D108BD9-81ED-4DB2-BD59-A6C34878D82A}">
                    <a16:rowId xmlns:a16="http://schemas.microsoft.com/office/drawing/2014/main" val="10001"/>
                  </a:ext>
                </a:extLst>
              </a:tr>
            </a:tbl>
          </a:graphicData>
        </a:graphic>
      </p:graphicFrame>
      <p:sp>
        <p:nvSpPr>
          <p:cNvPr id="4" name="3 - Ορθογώνιο"/>
          <p:cNvSpPr/>
          <p:nvPr/>
        </p:nvSpPr>
        <p:spPr>
          <a:xfrm>
            <a:off x="285720" y="4500570"/>
            <a:ext cx="8501154" cy="1815882"/>
          </a:xfrm>
          <a:prstGeom prst="rect">
            <a:avLst/>
          </a:prstGeom>
        </p:spPr>
        <p:txBody>
          <a:bodyPr wrap="square">
            <a:spAutoFit/>
          </a:bodyPr>
          <a:lstStyle/>
          <a:p>
            <a:pPr marL="342900" indent="-342900" algn="just"/>
            <a:r>
              <a:rPr lang="el-GR" sz="1600" b="1" dirty="0"/>
              <a:t>ΕΡΩΤΗΣΕΙΣ</a:t>
            </a:r>
          </a:p>
          <a:p>
            <a:pPr marL="342900" indent="-342900" algn="just">
              <a:buFont typeface="+mj-lt"/>
              <a:buAutoNum type="arabicPeriod"/>
            </a:pPr>
            <a:r>
              <a:rPr lang="el-GR" sz="1600" dirty="0"/>
              <a:t>Ποια ήταν τα αίτια της εσωτερικής πολιτικής κρίσης που εμφανίστηκε στην Κρητική Πολιτεία μετά τα δύο πρώτα έτη της λειτουργίας του. </a:t>
            </a:r>
          </a:p>
          <a:p>
            <a:pPr marL="342900" indent="-342900" algn="just">
              <a:buFont typeface="+mj-lt"/>
              <a:buAutoNum type="arabicPeriod"/>
            </a:pPr>
            <a:r>
              <a:rPr lang="el-GR" sz="1600" dirty="0"/>
              <a:t>Τα μειονεκτήματα του Κρητικού Συντάγματος.</a:t>
            </a:r>
          </a:p>
          <a:p>
            <a:pPr marL="342900" indent="-342900" algn="just">
              <a:buFont typeface="+mj-lt"/>
              <a:buAutoNum type="arabicPeriod"/>
            </a:pPr>
            <a:r>
              <a:rPr lang="el-GR" sz="1600" dirty="0"/>
              <a:t>Να αναφερθείτε στη διάσταση απόψεων Βενιζέλου-Γεωργίου στο ζήτημα της Ένωσης της Κρήτης με την Ελλάδα. </a:t>
            </a:r>
          </a:p>
          <a:p>
            <a:pPr marL="342900" indent="-342900" algn="just"/>
            <a:r>
              <a:rPr lang="el-GR" sz="1600" b="1" dirty="0"/>
              <a:t> </a:t>
            </a:r>
          </a:p>
        </p:txBody>
      </p:sp>
      <p:sp>
        <p:nvSpPr>
          <p:cNvPr id="5122" name="AutoShape 2" descr="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4" name="AutoShape 4" descr="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6" name="AutoShape 6" descr="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 name="6 - Εικόνα" descr="img4_18.jpg"/>
          <p:cNvPicPr>
            <a:picLocks noChangeAspect="1"/>
          </p:cNvPicPr>
          <p:nvPr/>
        </p:nvPicPr>
        <p:blipFill>
          <a:blip r:embed="rId2" cstate="print"/>
          <a:stretch>
            <a:fillRect/>
          </a:stretch>
        </p:blipFill>
        <p:spPr>
          <a:xfrm>
            <a:off x="2571736" y="2000240"/>
            <a:ext cx="4962525" cy="2514600"/>
          </a:xfrm>
          <a:prstGeom prst="rect">
            <a:avLst/>
          </a:prstGeom>
        </p:spPr>
      </p:pic>
      <p:sp>
        <p:nvSpPr>
          <p:cNvPr id="8" name="7 - Ορθογώνιο"/>
          <p:cNvSpPr/>
          <p:nvPr/>
        </p:nvSpPr>
        <p:spPr>
          <a:xfrm>
            <a:off x="285720" y="2000240"/>
            <a:ext cx="2244140" cy="369332"/>
          </a:xfrm>
          <a:prstGeom prst="rect">
            <a:avLst/>
          </a:prstGeom>
        </p:spPr>
        <p:txBody>
          <a:bodyPr wrap="none">
            <a:spAutoFit/>
          </a:bodyPr>
          <a:lstStyle/>
          <a:p>
            <a:pPr algn="r"/>
            <a:r>
              <a:rPr lang="el-GR" dirty="0">
                <a:sym typeface="Wingdings 3"/>
              </a:rPr>
              <a:t> </a:t>
            </a:r>
            <a:r>
              <a:rPr lang="el-GR" dirty="0"/>
              <a:t>Παρέλαση Άγγλων</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40"/>
          <p:cNvGraphicFramePr/>
          <p:nvPr/>
        </p:nvGraphicFramePr>
        <p:xfrm>
          <a:off x="214282" y="1285860"/>
          <a:ext cx="8715436" cy="5311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 Ορθογώνιο"/>
          <p:cNvSpPr/>
          <p:nvPr/>
        </p:nvSpPr>
        <p:spPr>
          <a:xfrm>
            <a:off x="214282" y="214290"/>
            <a:ext cx="8715436" cy="830997"/>
          </a:xfrm>
          <a:prstGeom prst="rect">
            <a:avLst/>
          </a:prstGeom>
          <a:gradFill>
            <a:gsLst>
              <a:gs pos="0">
                <a:srgbClr val="5E9EFF"/>
              </a:gs>
              <a:gs pos="39999">
                <a:srgbClr val="85C2FF"/>
              </a:gs>
              <a:gs pos="70000">
                <a:srgbClr val="C4D6EB"/>
              </a:gs>
              <a:gs pos="100000">
                <a:srgbClr val="FFEBFA"/>
              </a:gs>
            </a:gsLst>
            <a:lin ang="5400000" scaled="0"/>
          </a:gradFill>
          <a:ln>
            <a:solidFill>
              <a:srgbClr val="00B0F0"/>
            </a:solidFill>
            <a:prstDash val="lgDashDot"/>
          </a:ln>
        </p:spPr>
        <p:txBody>
          <a:bodyPr wrap="square">
            <a:spAutoFit/>
          </a:bodyPr>
          <a:lstStyle/>
          <a:p>
            <a:pPr algn="just"/>
            <a:r>
              <a:rPr lang="el-GR" sz="1600" dirty="0"/>
              <a:t>Το θετικό και αισιόδοξο κλίμα των δύο πρώτων ετών της λειτουργίας του νέου καθεστώτος άρχισαν</a:t>
            </a:r>
            <a:r>
              <a:rPr lang="en-US" sz="1600" dirty="0"/>
              <a:t> </a:t>
            </a:r>
            <a:r>
              <a:rPr lang="el-GR" sz="1600" dirty="0">
                <a:sym typeface="Wingdings 3"/>
              </a:rPr>
              <a:t></a:t>
            </a:r>
            <a:r>
              <a:rPr lang="el-GR" sz="1600" dirty="0"/>
              <a:t> να σκιάζουν απειλητικά σύννεφα, </a:t>
            </a:r>
            <a:r>
              <a:rPr lang="en-US" sz="1600" dirty="0">
                <a:sym typeface="Wingdings"/>
              </a:rPr>
              <a:t> </a:t>
            </a:r>
            <a:r>
              <a:rPr lang="el-GR" sz="1600" dirty="0"/>
              <a:t>τα οποία επρόκειτο να δημιουργήσουν λίγο αργότερα </a:t>
            </a:r>
            <a:r>
              <a:rPr lang="el-GR" sz="1600" dirty="0">
                <a:sym typeface="Wingdings"/>
              </a:rPr>
              <a:t> </a:t>
            </a:r>
            <a:r>
              <a:rPr lang="el-GR" sz="1600" b="1" dirty="0"/>
              <a:t>σοβαρή εσωτερική κρίση.</a:t>
            </a:r>
          </a:p>
        </p:txBody>
      </p:sp>
      <p:sp>
        <p:nvSpPr>
          <p:cNvPr id="4" name="3 - Ορθογώνιο"/>
          <p:cNvSpPr/>
          <p:nvPr/>
        </p:nvSpPr>
        <p:spPr>
          <a:xfrm rot="16200000">
            <a:off x="-2320039" y="3688351"/>
            <a:ext cx="5286414" cy="338554"/>
          </a:xfrm>
          <a:prstGeom prst="rect">
            <a:avLst/>
          </a:prstGeom>
        </p:spPr>
        <p:txBody>
          <a:bodyPr wrap="square">
            <a:spAutoFit/>
          </a:bodyPr>
          <a:lstStyle/>
          <a:p>
            <a:r>
              <a:rPr lang="el-GR" sz="1600" b="1" dirty="0"/>
              <a:t>Προβλήματα μετά τα δύο πρώτα χρόνια ενθουσιασμού</a:t>
            </a: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77093FFC-466E-4B72-B518-37ABC64AA6AD}"/>
                                            </p:graphicEl>
                                          </p:spTgt>
                                        </p:tgtEl>
                                        <p:attrNameLst>
                                          <p:attrName>style.visibility</p:attrName>
                                        </p:attrNameLst>
                                      </p:cBhvr>
                                      <p:to>
                                        <p:strVal val="visible"/>
                                      </p:to>
                                    </p:set>
                                    <p:animEffect transition="in" filter="fade">
                                      <p:cBhvr>
                                        <p:cTn id="7" dur="2000"/>
                                        <p:tgtEl>
                                          <p:spTgt spid="2">
                                            <p:graphicEl>
                                              <a:dgm id="{77093FFC-466E-4B72-B518-37ABC64AA6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D46D7DEB-BFD0-4B4F-B6C5-0AF658E6E582}"/>
                                            </p:graphicEl>
                                          </p:spTgt>
                                        </p:tgtEl>
                                        <p:attrNameLst>
                                          <p:attrName>style.visibility</p:attrName>
                                        </p:attrNameLst>
                                      </p:cBhvr>
                                      <p:to>
                                        <p:strVal val="visible"/>
                                      </p:to>
                                    </p:set>
                                    <p:animEffect transition="in" filter="fade">
                                      <p:cBhvr>
                                        <p:cTn id="12" dur="2000"/>
                                        <p:tgtEl>
                                          <p:spTgt spid="2">
                                            <p:graphicEl>
                                              <a:dgm id="{D46D7DEB-BFD0-4B4F-B6C5-0AF658E6E58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9D8F78CC-3799-488D-AE03-D6A3955113F7}"/>
                                            </p:graphicEl>
                                          </p:spTgt>
                                        </p:tgtEl>
                                        <p:attrNameLst>
                                          <p:attrName>style.visibility</p:attrName>
                                        </p:attrNameLst>
                                      </p:cBhvr>
                                      <p:to>
                                        <p:strVal val="visible"/>
                                      </p:to>
                                    </p:set>
                                    <p:animEffect transition="in" filter="fade">
                                      <p:cBhvr>
                                        <p:cTn id="17" dur="2000"/>
                                        <p:tgtEl>
                                          <p:spTgt spid="2">
                                            <p:graphicEl>
                                              <a:dgm id="{9D8F78CC-3799-488D-AE03-D6A3955113F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D95347C8-B10D-4BF9-A9B9-95FBEDD7F796}"/>
                                            </p:graphicEl>
                                          </p:spTgt>
                                        </p:tgtEl>
                                        <p:attrNameLst>
                                          <p:attrName>style.visibility</p:attrName>
                                        </p:attrNameLst>
                                      </p:cBhvr>
                                      <p:to>
                                        <p:strVal val="visible"/>
                                      </p:to>
                                    </p:set>
                                    <p:animEffect transition="in" filter="fade">
                                      <p:cBhvr>
                                        <p:cTn id="22" dur="2000"/>
                                        <p:tgtEl>
                                          <p:spTgt spid="2">
                                            <p:graphicEl>
                                              <a:dgm id="{D95347C8-B10D-4BF9-A9B9-95FBEDD7F79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4463BF08-0C77-4929-A034-8A3136943032}"/>
                                            </p:graphicEl>
                                          </p:spTgt>
                                        </p:tgtEl>
                                        <p:attrNameLst>
                                          <p:attrName>style.visibility</p:attrName>
                                        </p:attrNameLst>
                                      </p:cBhvr>
                                      <p:to>
                                        <p:strVal val="visible"/>
                                      </p:to>
                                    </p:set>
                                    <p:animEffect transition="in" filter="fade">
                                      <p:cBhvr>
                                        <p:cTn id="27" dur="2000"/>
                                        <p:tgtEl>
                                          <p:spTgt spid="2">
                                            <p:graphicEl>
                                              <a:dgm id="{4463BF08-0C77-4929-A034-8A313694303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EBD5BA86-8028-424D-87D6-F3CA21B6F700}"/>
                                            </p:graphicEl>
                                          </p:spTgt>
                                        </p:tgtEl>
                                        <p:attrNameLst>
                                          <p:attrName>style.visibility</p:attrName>
                                        </p:attrNameLst>
                                      </p:cBhvr>
                                      <p:to>
                                        <p:strVal val="visible"/>
                                      </p:to>
                                    </p:set>
                                    <p:animEffect transition="in" filter="fade">
                                      <p:cBhvr>
                                        <p:cTn id="32" dur="2000"/>
                                        <p:tgtEl>
                                          <p:spTgt spid="2">
                                            <p:graphicEl>
                                              <a:dgm id="{EBD5BA86-8028-424D-87D6-F3CA21B6F70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49687B7A-1FA0-4127-9619-C6AEE7BDCAD3}"/>
                                            </p:graphicEl>
                                          </p:spTgt>
                                        </p:tgtEl>
                                        <p:attrNameLst>
                                          <p:attrName>style.visibility</p:attrName>
                                        </p:attrNameLst>
                                      </p:cBhvr>
                                      <p:to>
                                        <p:strVal val="visible"/>
                                      </p:to>
                                    </p:set>
                                    <p:animEffect transition="in" filter="fade">
                                      <p:cBhvr>
                                        <p:cTn id="37" dur="2000"/>
                                        <p:tgtEl>
                                          <p:spTgt spid="2">
                                            <p:graphicEl>
                                              <a:dgm id="{49687B7A-1FA0-4127-9619-C6AEE7BDCAD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045D64FB-4785-4E6A-B3A5-9C68AA5C5A3D}"/>
                                            </p:graphicEl>
                                          </p:spTgt>
                                        </p:tgtEl>
                                        <p:attrNameLst>
                                          <p:attrName>style.visibility</p:attrName>
                                        </p:attrNameLst>
                                      </p:cBhvr>
                                      <p:to>
                                        <p:strVal val="visible"/>
                                      </p:to>
                                    </p:set>
                                    <p:animEffect transition="in" filter="fade">
                                      <p:cBhvr>
                                        <p:cTn id="42" dur="2000"/>
                                        <p:tgtEl>
                                          <p:spTgt spid="2">
                                            <p:graphicEl>
                                              <a:dgm id="{045D64FB-4785-4E6A-B3A5-9C68AA5C5A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14282" y="214290"/>
            <a:ext cx="8715436" cy="923330"/>
          </a:xfrm>
          <a:prstGeom prst="rect">
            <a:avLst/>
          </a:prstGeom>
          <a:solidFill>
            <a:schemeClr val="accent3">
              <a:lumMod val="20000"/>
              <a:lumOff val="80000"/>
            </a:schemeClr>
          </a:solidFill>
        </p:spPr>
        <p:txBody>
          <a:bodyPr wrap="square">
            <a:spAutoFit/>
          </a:bodyPr>
          <a:lstStyle/>
          <a:p>
            <a:pPr algn="just"/>
            <a:r>
              <a:rPr lang="el-GR" dirty="0"/>
              <a:t>Αλλά το πιο σημαντικό ήταν η </a:t>
            </a:r>
            <a:r>
              <a:rPr lang="el-GR" b="1" u="sng" dirty="0"/>
              <a:t>διαχείριση του εθνικού ζητήματος της ένωσης της Κρήτης με την Ελλάδα</a:t>
            </a:r>
            <a:r>
              <a:rPr lang="el-GR" dirty="0"/>
              <a:t>. Στο ουσιώδες αυτό ζήτημα παρατηρήθηκε εξαρχής διάσταση απόψεων μεταξύ του Γεωργίου και του Ελευθερίου Βενιζέλου.</a:t>
            </a:r>
          </a:p>
        </p:txBody>
      </p:sp>
      <p:graphicFrame>
        <p:nvGraphicFramePr>
          <p:cNvPr id="4" name="Διάγραμμα 1"/>
          <p:cNvGraphicFramePr/>
          <p:nvPr/>
        </p:nvGraphicFramePr>
        <p:xfrm>
          <a:off x="285720" y="1285860"/>
          <a:ext cx="3857652" cy="5275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1"/>
          <p:cNvGraphicFramePr/>
          <p:nvPr/>
        </p:nvGraphicFramePr>
        <p:xfrm>
          <a:off x="4357686" y="1285860"/>
          <a:ext cx="4572032" cy="53578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5 - Ορθογώνιο"/>
          <p:cNvSpPr/>
          <p:nvPr/>
        </p:nvSpPr>
        <p:spPr>
          <a:xfrm>
            <a:off x="6643702" y="1428736"/>
            <a:ext cx="2071702" cy="4524315"/>
          </a:xfrm>
          <a:prstGeom prst="rect">
            <a:avLst/>
          </a:prstGeom>
          <a:solidFill>
            <a:schemeClr val="accent2">
              <a:lumMod val="20000"/>
              <a:lumOff val="80000"/>
            </a:schemeClr>
          </a:solidFill>
        </p:spPr>
        <p:txBody>
          <a:bodyPr wrap="square">
            <a:spAutoFit/>
          </a:bodyPr>
          <a:lstStyle/>
          <a:p>
            <a:pPr lvl="0">
              <a:buClr>
                <a:srgbClr val="FF0909"/>
              </a:buClr>
            </a:pPr>
            <a:r>
              <a:rPr lang="el-GR" sz="1600" dirty="0"/>
              <a:t>θεωρούσε ότι η λύση έπρεπε να είναι  </a:t>
            </a:r>
          </a:p>
          <a:p>
            <a:pPr lvl="0">
              <a:buClr>
                <a:srgbClr val="FF0909"/>
              </a:buClr>
              <a:buFont typeface="Wingdings 3" pitchFamily="18" charset="2"/>
              <a:buChar char=""/>
            </a:pPr>
            <a:r>
              <a:rPr lang="el-GR" sz="1600" dirty="0"/>
              <a:t> </a:t>
            </a:r>
            <a:r>
              <a:rPr lang="el-GR" sz="1600" b="1" dirty="0"/>
              <a:t>σταδιακή</a:t>
            </a:r>
            <a:r>
              <a:rPr lang="el-GR" sz="1600" dirty="0"/>
              <a:t>, </a:t>
            </a:r>
          </a:p>
          <a:p>
            <a:pPr lvl="0">
              <a:buClr>
                <a:srgbClr val="FF0909"/>
              </a:buClr>
              <a:buFont typeface="Wingdings 3" pitchFamily="18" charset="2"/>
              <a:buChar char=""/>
            </a:pPr>
            <a:r>
              <a:rPr lang="el-GR" sz="1600" dirty="0"/>
              <a:t> με </a:t>
            </a:r>
            <a:r>
              <a:rPr lang="el-GR" sz="1600" b="1" dirty="0"/>
              <a:t>βαθμιαίες κατακτήσεις. </a:t>
            </a:r>
          </a:p>
          <a:p>
            <a:pPr lvl="0">
              <a:buClr>
                <a:srgbClr val="FF0909"/>
              </a:buClr>
              <a:buFont typeface="Wingdings 3" pitchFamily="18" charset="2"/>
              <a:buChar char=""/>
            </a:pPr>
            <a:r>
              <a:rPr lang="el-GR" sz="1600" dirty="0"/>
              <a:t> Ως πρώτη μάλιστα κατάκτηση θεωρούσε την </a:t>
            </a:r>
            <a:r>
              <a:rPr lang="el-GR" sz="1600" b="1" dirty="0"/>
              <a:t>απομάκρυνση</a:t>
            </a:r>
            <a:r>
              <a:rPr lang="el-GR" sz="1600" dirty="0"/>
              <a:t> των </a:t>
            </a:r>
            <a:r>
              <a:rPr lang="el-GR" sz="1600" b="1" dirty="0"/>
              <a:t>ξένων</a:t>
            </a:r>
            <a:r>
              <a:rPr lang="el-GR" sz="1600" dirty="0"/>
              <a:t> </a:t>
            </a:r>
            <a:r>
              <a:rPr lang="el-GR" sz="1600" b="1" dirty="0"/>
              <a:t>στρατευμάτων</a:t>
            </a:r>
            <a:r>
              <a:rPr lang="el-GR" sz="1600" dirty="0"/>
              <a:t> από τις κρητικές πόλεις </a:t>
            </a:r>
          </a:p>
          <a:p>
            <a:pPr lvl="0">
              <a:buClr>
                <a:srgbClr val="FF0909"/>
              </a:buClr>
              <a:buFont typeface="Wingdings 3" pitchFamily="18" charset="2"/>
              <a:buChar char=""/>
            </a:pPr>
            <a:r>
              <a:rPr lang="el-GR" sz="1600" dirty="0"/>
              <a:t> και την αντικατάστασή τους από ντόπια </a:t>
            </a:r>
            <a:r>
              <a:rPr lang="el-GR" sz="1600" b="1" dirty="0"/>
              <a:t>πολιτοφυλακή</a:t>
            </a:r>
            <a:r>
              <a:rPr lang="el-GR" sz="1600" dirty="0"/>
              <a:t>, με Έλληνες αξιωματικούς. </a:t>
            </a:r>
          </a:p>
        </p:txBody>
      </p:sp>
      <p:sp>
        <p:nvSpPr>
          <p:cNvPr id="7" name="6 - Ορθογώνιο"/>
          <p:cNvSpPr/>
          <p:nvPr/>
        </p:nvSpPr>
        <p:spPr>
          <a:xfrm flipH="1">
            <a:off x="8786842" y="1428737"/>
            <a:ext cx="142876" cy="4357718"/>
          </a:xfrm>
          <a:prstGeom prst="rect">
            <a:avLst/>
          </a:prstGeom>
          <a:solidFill>
            <a:srgbClr val="00B0F0">
              <a:alpha val="40000"/>
            </a:srgbClr>
          </a:solidFill>
        </p:spPr>
        <p:style>
          <a:lnRef idx="0">
            <a:schemeClr val="accent2">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70991678"/>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F5F7FA5-33F9-4FD7-9250-91A49B151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7944"/>
            <a:ext cx="1944216" cy="2527481"/>
          </a:xfrm>
          <a:prstGeom prst="rect">
            <a:avLst/>
          </a:prstGeom>
        </p:spPr>
      </p:pic>
      <p:sp>
        <p:nvSpPr>
          <p:cNvPr id="4" name="Ορθογώνιο 3">
            <a:extLst>
              <a:ext uri="{FF2B5EF4-FFF2-40B4-BE49-F238E27FC236}">
                <a16:creationId xmlns:a16="http://schemas.microsoft.com/office/drawing/2014/main" id="{E4F0879A-8C18-44FD-B091-B8597E6320A1}"/>
              </a:ext>
            </a:extLst>
          </p:cNvPr>
          <p:cNvSpPr/>
          <p:nvPr/>
        </p:nvSpPr>
        <p:spPr>
          <a:xfrm>
            <a:off x="179512" y="2750897"/>
            <a:ext cx="2088232" cy="1938992"/>
          </a:xfrm>
          <a:prstGeom prst="rect">
            <a:avLst/>
          </a:prstGeom>
        </p:spPr>
        <p:txBody>
          <a:bodyPr wrap="square">
            <a:spAutoFit/>
          </a:bodyPr>
          <a:lstStyle/>
          <a:p>
            <a:r>
              <a:rPr lang="el-GR" sz="1000" b="1" dirty="0"/>
              <a:t>Ο ιδιαίτερος γραμματέας του Γεωργίου, Ανδρέας Παπαδιαμαντόπουλος που συχνά από το παρασκήνιο κατηύθυνε την πολιτική στην Κρήτη, προκαλώντας πολλά προβλήματα και αναίτιες ρήξεις. Η φωτογραφία είχε δημοσιευτεί στο Λεύκωμα που κυκλοφόρησε το 1896, εν όψει των πρώτων σύγχρονων Ολυμπιακών Αγώνων. </a:t>
            </a:r>
            <a:endParaRPr lang="el-GR" sz="1000" dirty="0"/>
          </a:p>
        </p:txBody>
      </p:sp>
      <p:sp>
        <p:nvSpPr>
          <p:cNvPr id="5" name="Ορθογώνιο 4">
            <a:extLst>
              <a:ext uri="{FF2B5EF4-FFF2-40B4-BE49-F238E27FC236}">
                <a16:creationId xmlns:a16="http://schemas.microsoft.com/office/drawing/2014/main" id="{DE54C681-C409-4DA5-BDDA-AF9B874D3792}"/>
              </a:ext>
            </a:extLst>
          </p:cNvPr>
          <p:cNvSpPr/>
          <p:nvPr/>
        </p:nvSpPr>
        <p:spPr>
          <a:xfrm>
            <a:off x="1547664" y="4361732"/>
            <a:ext cx="4572000" cy="369332"/>
          </a:xfrm>
          <a:prstGeom prst="rect">
            <a:avLst/>
          </a:prstGeom>
        </p:spPr>
        <p:txBody>
          <a:bodyPr>
            <a:spAutoFit/>
          </a:bodyPr>
          <a:lstStyle/>
          <a:p>
            <a:endParaRPr lang="el-GR" dirty="0"/>
          </a:p>
        </p:txBody>
      </p:sp>
      <p:sp>
        <p:nvSpPr>
          <p:cNvPr id="6" name="Ορθογώνιο 5">
            <a:extLst>
              <a:ext uri="{FF2B5EF4-FFF2-40B4-BE49-F238E27FC236}">
                <a16:creationId xmlns:a16="http://schemas.microsoft.com/office/drawing/2014/main" id="{1B4B6A91-5251-44E8-B354-906CD61EB9D5}"/>
              </a:ext>
            </a:extLst>
          </p:cNvPr>
          <p:cNvSpPr/>
          <p:nvPr/>
        </p:nvSpPr>
        <p:spPr>
          <a:xfrm>
            <a:off x="2267744" y="404664"/>
            <a:ext cx="6444208" cy="5509200"/>
          </a:xfrm>
          <a:prstGeom prst="rect">
            <a:avLst/>
          </a:prstGeom>
        </p:spPr>
        <p:txBody>
          <a:bodyPr wrap="square">
            <a:spAutoFit/>
          </a:bodyPr>
          <a:lstStyle/>
          <a:p>
            <a:pPr marL="285750" indent="-285750">
              <a:buFont typeface="Wingdings" panose="05000000000000000000" pitchFamily="2" charset="2"/>
              <a:buChar char="§"/>
            </a:pPr>
            <a:r>
              <a:rPr lang="el-GR" sz="1600" dirty="0">
                <a:latin typeface="Comic Sans MS" panose="030F0702030302020204" pitchFamily="66" charset="0"/>
                <a:ea typeface="Calibri" panose="020F0502020204030204" pitchFamily="34" charset="0"/>
              </a:rPr>
              <a:t>Μετά το πρώτο ταξίδι του Γεωργίου στην Ευρώπη, το 1900, με το οποίο ο ίδιος είχε προαναγγείλει ότι θα προσπαθούσε να πείσει τους ηγέτες των ευρωπαϊκών δυνάμεων ώστε να προχωρήσει η διαδικασία της ένωσης, ο Βενιζέλος άρχισε να θέτει ερωτήματα για τις πραγματικές προθέσεις του πρίγκιπα. </a:t>
            </a:r>
          </a:p>
          <a:p>
            <a:pPr marL="285750" indent="-285750">
              <a:buFont typeface="Wingdings" panose="05000000000000000000" pitchFamily="2" charset="2"/>
              <a:buChar char="§"/>
            </a:pPr>
            <a:r>
              <a:rPr lang="el-GR" sz="1600" dirty="0">
                <a:latin typeface="Comic Sans MS" panose="030F0702030302020204" pitchFamily="66" charset="0"/>
                <a:ea typeface="Calibri" panose="020F0502020204030204" pitchFamily="34" charset="0"/>
              </a:rPr>
              <a:t>Μια τέτοια συζήτηση προσπάθησε να ανοίξει σε συνεδρίαση του ηγεμονικού συμβουλίου, αρχές του 1901. </a:t>
            </a:r>
          </a:p>
          <a:p>
            <a:pPr marL="285750" indent="-285750">
              <a:buFont typeface="Wingdings" panose="05000000000000000000" pitchFamily="2" charset="2"/>
              <a:buChar char="§"/>
            </a:pPr>
            <a:r>
              <a:rPr lang="el-GR" sz="1600" dirty="0">
                <a:latin typeface="Comic Sans MS" panose="030F0702030302020204" pitchFamily="66" charset="0"/>
                <a:ea typeface="Calibri" panose="020F0502020204030204" pitchFamily="34" charset="0"/>
              </a:rPr>
              <a:t>Αποτέλεσμα ήταν τις επόμενες ημέρες αρκετές εφημερίδες, κυρίως της Αθήνας, να δημοσιεύσουν άρθρα σύμφωνα με τα οποία ο Βενιζέλος ζητούσε να κηρυχθεί οριστικά η Κρήτη </a:t>
            </a:r>
            <a:r>
              <a:rPr lang="el-GR" sz="1600" u="sng"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rPr>
              <a:t>ανεξάρτητη ηγεμονία. </a:t>
            </a:r>
          </a:p>
          <a:p>
            <a:pPr marL="285750" indent="-285750">
              <a:buFont typeface="Wingdings" panose="05000000000000000000" pitchFamily="2" charset="2"/>
              <a:buChar char="§"/>
            </a:pPr>
            <a:r>
              <a:rPr lang="el-GR" sz="1600" dirty="0">
                <a:latin typeface="Comic Sans MS" panose="030F0702030302020204" pitchFamily="66" charset="0"/>
                <a:ea typeface="Calibri" panose="020F0502020204030204" pitchFamily="34" charset="0"/>
              </a:rPr>
              <a:t>Μια τέτοια πρόταση συγκρουόταν με τον πόθο του κρητικού αλλά και του ελληνικού λαού για την ένωση. Ο Βενιζέλος έγινε ο αποδιοπομπαίος τράγος του ελληνικού Τύπου.</a:t>
            </a:r>
          </a:p>
          <a:p>
            <a:pPr marL="285750" indent="-285750">
              <a:buFont typeface="Wingdings" panose="05000000000000000000" pitchFamily="2" charset="2"/>
              <a:buChar char="§"/>
            </a:pPr>
            <a:r>
              <a:rPr lang="el-GR" sz="1600" dirty="0">
                <a:latin typeface="Comic Sans MS" panose="030F0702030302020204" pitchFamily="66" charset="0"/>
              </a:rPr>
              <a:t>Τις διαρροές και τη διαμόρφωση σε βάρος του, ενός τέτοιου κλίματος ο Βενιζέλος τις χρέωσε στον Παπαδιαμαντόπουλο, ο οποίος σε ανυπόγραφα άρθρα του στην εφημερίδα των Χανίων «Πατρίς» είχε υποστηρίξει ότι για το εθνικό ζήτημα </a:t>
            </a:r>
            <a:r>
              <a:rPr lang="el-GR" sz="1600" i="1" dirty="0">
                <a:solidFill>
                  <a:srgbClr val="7030A0"/>
                </a:solidFill>
                <a:effectLst>
                  <a:outerShdw blurRad="38100" dist="38100" dir="2700000" algn="tl">
                    <a:srgbClr val="000000">
                      <a:alpha val="43137"/>
                    </a:srgbClr>
                  </a:outerShdw>
                </a:effectLst>
                <a:latin typeface="Comic Sans MS" panose="030F0702030302020204" pitchFamily="66" charset="0"/>
              </a:rPr>
              <a:t>η γνώμη των υπουργών του πρίγκιπα δεν μετρούσε περισσότερο από αυτή ενός τυχαίου Κρητικού</a:t>
            </a:r>
            <a:r>
              <a:rPr lang="el-GR" sz="1600" dirty="0">
                <a:latin typeface="Comic Sans MS" panose="030F0702030302020204" pitchFamily="66" charset="0"/>
              </a:rPr>
              <a:t>. </a:t>
            </a:r>
          </a:p>
          <a:p>
            <a:br>
              <a:rPr lang="el-GR" sz="1600" dirty="0">
                <a:latin typeface="Comic Sans MS" panose="030F0702030302020204" pitchFamily="66" charset="0"/>
              </a:rPr>
            </a:br>
            <a:endParaRPr lang="el-GR" sz="1600" dirty="0">
              <a:latin typeface="Comic Sans MS" panose="030F0702030302020204" pitchFamily="66" charset="0"/>
            </a:endParaRPr>
          </a:p>
        </p:txBody>
      </p:sp>
    </p:spTree>
    <p:extLst>
      <p:ext uri="{BB962C8B-B14F-4D97-AF65-F5344CB8AC3E}">
        <p14:creationId xmlns:p14="http://schemas.microsoft.com/office/powerpoint/2010/main" val="3796924582"/>
      </p:ext>
    </p:extLst>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DDEBB34-F086-49F6-8341-D8BAEE461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06436"/>
            <a:ext cx="5576267" cy="6445127"/>
          </a:xfrm>
          <a:prstGeom prst="rect">
            <a:avLst/>
          </a:prstGeom>
        </p:spPr>
      </p:pic>
      <p:sp>
        <p:nvSpPr>
          <p:cNvPr id="6" name="TextBox 5">
            <a:extLst>
              <a:ext uri="{FF2B5EF4-FFF2-40B4-BE49-F238E27FC236}">
                <a16:creationId xmlns:a16="http://schemas.microsoft.com/office/drawing/2014/main" id="{835B2D27-55D0-4653-AA86-EE161C6BDA08}"/>
              </a:ext>
            </a:extLst>
          </p:cNvPr>
          <p:cNvSpPr txBox="1"/>
          <p:nvPr/>
        </p:nvSpPr>
        <p:spPr>
          <a:xfrm>
            <a:off x="6084168" y="692696"/>
            <a:ext cx="2808312" cy="203132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l-GR" b="1" dirty="0"/>
              <a:t>Το φύλλο της «Ακροπόλεως» με την ιστορική συνέντευξη του Βενιζέλου (Βιβλιοθήκη της Βουλής των Ελλήνων</a:t>
            </a:r>
            <a:br>
              <a:rPr lang="el-GR" dirty="0"/>
            </a:br>
            <a:r>
              <a:rPr lang="el-GR" dirty="0"/>
              <a:t>17/3/1901</a:t>
            </a:r>
          </a:p>
        </p:txBody>
      </p:sp>
    </p:spTree>
    <p:extLst>
      <p:ext uri="{BB962C8B-B14F-4D97-AF65-F5344CB8AC3E}">
        <p14:creationId xmlns:p14="http://schemas.microsoft.com/office/powerpoint/2010/main" val="1327738502"/>
      </p:ext>
    </p:extLst>
  </p:cSld>
  <p:clrMapOvr>
    <a:masterClrMapping/>
  </p:clrMapOvr>
  <p:transition spd="slow">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FA9624C3-86C2-421B-B5CB-483095A2A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92" y="2132856"/>
            <a:ext cx="2016224" cy="2330380"/>
          </a:xfrm>
          <a:prstGeom prst="rect">
            <a:avLst/>
          </a:prstGeom>
        </p:spPr>
      </p:pic>
      <p:sp>
        <p:nvSpPr>
          <p:cNvPr id="3" name="Τίτλος 2">
            <a:extLst>
              <a:ext uri="{FF2B5EF4-FFF2-40B4-BE49-F238E27FC236}">
                <a16:creationId xmlns:a16="http://schemas.microsoft.com/office/drawing/2014/main" id="{B9381993-8034-49C9-BD3B-BACF19F70A2F}"/>
              </a:ext>
            </a:extLst>
          </p:cNvPr>
          <p:cNvSpPr>
            <a:spLocks noGrp="1"/>
          </p:cNvSpPr>
          <p:nvPr>
            <p:ph type="title"/>
          </p:nvPr>
        </p:nvSpPr>
        <p:spPr/>
        <p:txBody>
          <a:bodyPr/>
          <a:lstStyle/>
          <a:p>
            <a:r>
              <a:rPr lang="el-GR" dirty="0"/>
              <a:t>Την ίδια ημέρα της συνέντευξης</a:t>
            </a:r>
          </a:p>
        </p:txBody>
      </p:sp>
      <p:sp>
        <p:nvSpPr>
          <p:cNvPr id="4" name="Θέση περιεχομένου 3">
            <a:extLst>
              <a:ext uri="{FF2B5EF4-FFF2-40B4-BE49-F238E27FC236}">
                <a16:creationId xmlns:a16="http://schemas.microsoft.com/office/drawing/2014/main" id="{2C55EC03-9A3A-4EC1-A990-A3290685EB5F}"/>
              </a:ext>
            </a:extLst>
          </p:cNvPr>
          <p:cNvSpPr>
            <a:spLocks noGrp="1"/>
          </p:cNvSpPr>
          <p:nvPr>
            <p:ph idx="1"/>
          </p:nvPr>
        </p:nvSpPr>
        <p:spPr>
          <a:xfrm>
            <a:off x="3575050" y="278083"/>
            <a:ext cx="5111750" cy="5853113"/>
          </a:xfrm>
        </p:spPr>
        <p:txBody>
          <a:bodyPr>
            <a:normAutofit fontScale="92500" lnSpcReduction="10000"/>
          </a:bodyPr>
          <a:lstStyle/>
          <a:p>
            <a:r>
              <a:rPr lang="el-GR" dirty="0"/>
              <a:t>Απόρρητη επιστολή του Βενιζέλου, με πολλές αναφορές για τη δράση του πριγκιπικού περιβάλλοντος και ιδιαιτέρως του γραμματέα του. </a:t>
            </a:r>
          </a:p>
          <a:p>
            <a:r>
              <a:rPr lang="el-GR"/>
              <a:t>Ο </a:t>
            </a:r>
            <a:r>
              <a:rPr lang="el-GR" dirty="0"/>
              <a:t>Βενιζέλος ζητούσε από τον αρμοστή να αποδοκιμάσει τις σε βάρος του δραστηριότητες και την αρθρογραφία του Παπαδιαμαντόπουλου. </a:t>
            </a:r>
          </a:p>
        </p:txBody>
      </p:sp>
      <p:sp>
        <p:nvSpPr>
          <p:cNvPr id="5" name="Θέση κειμένου 4">
            <a:extLst>
              <a:ext uri="{FF2B5EF4-FFF2-40B4-BE49-F238E27FC236}">
                <a16:creationId xmlns:a16="http://schemas.microsoft.com/office/drawing/2014/main" id="{7C148405-F41E-41A7-96F1-F511B3B07034}"/>
              </a:ext>
            </a:extLst>
          </p:cNvPr>
          <p:cNvSpPr>
            <a:spLocks noGrp="1"/>
          </p:cNvSpPr>
          <p:nvPr>
            <p:ph type="body" sz="half" idx="2"/>
          </p:nvPr>
        </p:nvSpPr>
        <p:spPr/>
        <p:txBody>
          <a:bodyPr/>
          <a:lstStyle/>
          <a:p>
            <a:endParaRPr lang="el-GR" dirty="0"/>
          </a:p>
        </p:txBody>
      </p:sp>
    </p:spTree>
    <p:extLst>
      <p:ext uri="{BB962C8B-B14F-4D97-AF65-F5344CB8AC3E}">
        <p14:creationId xmlns:p14="http://schemas.microsoft.com/office/powerpoint/2010/main" val="2798697419"/>
      </p:ext>
    </p:extLst>
  </p:cSld>
  <p:clrMapOvr>
    <a:masterClrMapping/>
  </p:clrMapOvr>
  <p:transition spd="slow">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p:cNvGraphicFramePr/>
          <p:nvPr/>
        </p:nvGraphicFramePr>
        <p:xfrm>
          <a:off x="285720" y="1000108"/>
          <a:ext cx="850112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Ορθογώνιο"/>
          <p:cNvSpPr/>
          <p:nvPr/>
        </p:nvSpPr>
        <p:spPr>
          <a:xfrm>
            <a:off x="214282" y="285728"/>
            <a:ext cx="3286148"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l-GR" dirty="0"/>
              <a:t>Η διάσταση των απόψεων στο πολιτικό ζήτημα δεν άργησε να λάβει τη μορφή </a:t>
            </a:r>
            <a:r>
              <a:rPr lang="el-GR" dirty="0">
                <a:sym typeface="Wingdings 3"/>
              </a:rPr>
              <a:t> </a:t>
            </a:r>
            <a:r>
              <a:rPr lang="el-GR" dirty="0"/>
              <a:t> </a:t>
            </a:r>
            <a:r>
              <a:rPr lang="el-GR" b="1" dirty="0"/>
              <a:t>προσωπικής αντιπαράθεσης. </a:t>
            </a:r>
          </a:p>
        </p:txBody>
      </p:sp>
      <p:sp>
        <p:nvSpPr>
          <p:cNvPr id="4" name="3 - Ορθογώνιο"/>
          <p:cNvSpPr/>
          <p:nvPr/>
        </p:nvSpPr>
        <p:spPr>
          <a:xfrm rot="16200000">
            <a:off x="-2101366" y="3887260"/>
            <a:ext cx="5143504" cy="369332"/>
          </a:xfrm>
          <a:prstGeom prst="rect">
            <a:avLst/>
          </a:prstGeom>
        </p:spPr>
        <p:txBody>
          <a:bodyPr wrap="square">
            <a:spAutoFit/>
          </a:bodyPr>
          <a:lstStyle/>
          <a:p>
            <a:r>
              <a:rPr lang="el-GR" dirty="0"/>
              <a:t>Προσωπική αντιπαράθεση Βενιζέλου-Γεωργίου</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19B463E-0C4A-468D-9C85-4F3140AFA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5504259" cy="5593863"/>
          </a:xfrm>
          <a:prstGeom prst="rect">
            <a:avLst/>
          </a:prstGeom>
        </p:spPr>
      </p:pic>
      <p:sp>
        <p:nvSpPr>
          <p:cNvPr id="4" name="Ορθογώνιο 3">
            <a:extLst>
              <a:ext uri="{FF2B5EF4-FFF2-40B4-BE49-F238E27FC236}">
                <a16:creationId xmlns:a16="http://schemas.microsoft.com/office/drawing/2014/main" id="{F65B7D11-4051-49CF-882B-812727AA2F53}"/>
              </a:ext>
            </a:extLst>
          </p:cNvPr>
          <p:cNvSpPr/>
          <p:nvPr/>
        </p:nvSpPr>
        <p:spPr>
          <a:xfrm>
            <a:off x="6300192" y="1844824"/>
            <a:ext cx="2444872" cy="203132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l-GR" b="1" dirty="0"/>
              <a:t>Το Ηγεμονικό Διάταγμα με το οποίο έγινε η απόλυση (</a:t>
            </a:r>
            <a:r>
              <a:rPr lang="el-GR" b="1" dirty="0" err="1"/>
              <a:t>Βικελαία</a:t>
            </a:r>
            <a:r>
              <a:rPr lang="el-GR" b="1" dirty="0"/>
              <a:t> Δημοτική Βιβλιοθήκη Ηρακλείου)</a:t>
            </a:r>
            <a:br>
              <a:rPr lang="el-GR" dirty="0"/>
            </a:br>
            <a:endParaRPr lang="el-GR" dirty="0"/>
          </a:p>
        </p:txBody>
      </p:sp>
    </p:spTree>
    <p:extLst>
      <p:ext uri="{BB962C8B-B14F-4D97-AF65-F5344CB8AC3E}">
        <p14:creationId xmlns:p14="http://schemas.microsoft.com/office/powerpoint/2010/main" val="1208402342"/>
      </p:ext>
    </p:extLst>
  </p:cSld>
  <p:clrMapOvr>
    <a:masterClrMapping/>
  </p:clrMapOvr>
  <p:transition spd="slow">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9721A94-6DF5-410D-BD4A-7F1E73EA3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675"/>
            <a:ext cx="9144000" cy="2152650"/>
          </a:xfrm>
          <a:prstGeom prst="rect">
            <a:avLst/>
          </a:prstGeom>
        </p:spPr>
      </p:pic>
    </p:spTree>
    <p:extLst>
      <p:ext uri="{BB962C8B-B14F-4D97-AF65-F5344CB8AC3E}">
        <p14:creationId xmlns:p14="http://schemas.microsoft.com/office/powerpoint/2010/main" val="1633733467"/>
      </p:ext>
    </p:extLst>
  </p:cSld>
  <p:clrMapOvr>
    <a:masterClrMapping/>
  </p:clrMapOvr>
  <p:transition spd="slow">
    <p:randomBar/>
  </p:transition>
</p:sld>
</file>

<file path=ppt/theme/theme1.xml><?xml version="1.0" encoding="utf-8"?>
<a:theme xmlns:a="http://schemas.openxmlformats.org/drawingml/2006/main" name="Τα πρώτα νέφ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ς 4">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Τα πρώτα νέφη</Template>
  <TotalTime>149</TotalTime>
  <Words>2680</Words>
  <Application>Microsoft Office PowerPoint</Application>
  <PresentationFormat>Προβολή στην οθόνη (4:3)</PresentationFormat>
  <Paragraphs>118</Paragraphs>
  <Slides>17</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17</vt:i4>
      </vt:variant>
    </vt:vector>
  </HeadingPairs>
  <TitlesOfParts>
    <vt:vector size="25" baseType="lpstr">
      <vt:lpstr>Arial</vt:lpstr>
      <vt:lpstr>Calibri</vt:lpstr>
      <vt:lpstr>Comic Sans MS</vt:lpstr>
      <vt:lpstr>Impact</vt:lpstr>
      <vt:lpstr>Mistral</vt:lpstr>
      <vt:lpstr>Wingdings</vt:lpstr>
      <vt:lpstr>Wingdings 3</vt:lpstr>
      <vt:lpstr>Τα πρώτα νέφη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Την ίδια ημέρα της συνέντευξης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MOYO</dc:creator>
  <cp:lastModifiedBy>photinis@otenet.gr</cp:lastModifiedBy>
  <cp:revision>10</cp:revision>
  <dcterms:created xsi:type="dcterms:W3CDTF">2016-04-03T22:53:52Z</dcterms:created>
  <dcterms:modified xsi:type="dcterms:W3CDTF">2019-03-05T21:48:34Z</dcterms:modified>
</cp:coreProperties>
</file>