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99" r:id="rId2"/>
    <p:sldId id="259" r:id="rId3"/>
    <p:sldId id="282" r:id="rId4"/>
    <p:sldId id="30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8" r:id="rId23"/>
    <p:sldId id="301" r:id="rId24"/>
    <p:sldId id="278" r:id="rId25"/>
    <p:sldId id="279" r:id="rId26"/>
    <p:sldId id="285" r:id="rId27"/>
    <p:sldId id="286" r:id="rId28"/>
    <p:sldId id="287" r:id="rId29"/>
    <p:sldId id="290" r:id="rId30"/>
    <p:sldId id="291" r:id="rId31"/>
    <p:sldId id="283" r:id="rId32"/>
    <p:sldId id="284" r:id="rId33"/>
    <p:sldId id="280" r:id="rId34"/>
    <p:sldId id="281" r:id="rId35"/>
    <p:sldId id="296" r:id="rId36"/>
    <p:sldId id="297" r:id="rId37"/>
    <p:sldId id="292" r:id="rId38"/>
    <p:sldId id="295" r:id="rId39"/>
    <p:sldId id="298" r:id="rId40"/>
    <p:sldId id="293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8000"/>
    <a:srgbClr val="588824"/>
    <a:srgbClr val="FFFF66"/>
    <a:srgbClr val="CC3300"/>
    <a:srgbClr val="0000FF"/>
    <a:srgbClr val="FF9900"/>
    <a:srgbClr val="49CE42"/>
    <a:srgbClr val="8BC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9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E0F26-9C1A-46A7-ADA5-0A95B1CF1D27}" type="datetimeFigureOut">
              <a:rPr lang="el-GR" smtClean="0"/>
              <a:t>27/11/2019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82C98-35DF-4F5E-B267-83CC6B056D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878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0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1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1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7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9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4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7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4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5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7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3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http://www.physics.brown.edu/physics/demopages/Demo/waves/demo/3a6040.gif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7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s://el.wikipedia.org/wiki/%CE%91%CF%81%CF%87%CE%AE_%CF%84%CE%B7%CF%82_%CE%B5%CF%80%CE%B1%CE%BB%CE%BB%CE%B7%CE%BB%CE%AF%CE%B1%CF%82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ilias.gr/index.php?option=com_content&amp;task=view&amp;id=279&amp;Itemid=32&amp;catid=21" TargetMode="External"/><Relationship Id="rId3" Type="http://schemas.openxmlformats.org/officeDocument/2006/relationships/hyperlink" Target="https://www.youtube.com/watch?v=ftrNYhTcldQ" TargetMode="External"/><Relationship Id="rId7" Type="http://schemas.openxmlformats.org/officeDocument/2006/relationships/hyperlink" Target="https://www.seilias.gr/index.php?option=com_content&amp;task=view&amp;id=263&amp;Itemid=32&amp;catid=21" TargetMode="External"/><Relationship Id="rId2" Type="http://schemas.openxmlformats.org/officeDocument/2006/relationships/hyperlink" Target="http://www.schooldoctor.g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eilias.gr/" TargetMode="External"/><Relationship Id="rId11" Type="http://schemas.openxmlformats.org/officeDocument/2006/relationships/hyperlink" Target="http://ylikonet200.blogspot.gr/p/blog-page_01.html" TargetMode="External"/><Relationship Id="rId5" Type="http://schemas.openxmlformats.org/officeDocument/2006/relationships/hyperlink" Target="https://www.youtube.com/watch?v=fkiWpczx7ig&amp;t=15s" TargetMode="External"/><Relationship Id="rId10" Type="http://schemas.openxmlformats.org/officeDocument/2006/relationships/hyperlink" Target="https://www.seilias.gr/index.php?option=com_content&amp;task=view&amp;id=268&amp;Itemid=32&amp;catid=21" TargetMode="External"/><Relationship Id="rId4" Type="http://schemas.openxmlformats.org/officeDocument/2006/relationships/hyperlink" Target="https://www.youtube.com/watch?v=hk_rRO3fF9E&amp;t=4s" TargetMode="External"/><Relationship Id="rId9" Type="http://schemas.openxmlformats.org/officeDocument/2006/relationships/hyperlink" Target="https://www.seilias.gr/index.php?option=com_content&amp;task=view&amp;id=164&amp;Itemid=32&amp;catid=21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com/2017/12/newton-hot-potatoes.html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enciencia.com/images/robert_hooke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ropbox.com/s/tlc32e8wsr5gp7a/%CE%A6%CF%8D%CE%BB%CE%BB%CE%BF%20%CE%B5%CF%81%CE%B3%CE%B1%CF%83%CE%AF%CE%B1%CF%82%20%CE%9D%CF%8C%CE%BC%CE%BF%CF%85%20Hooke.doc?dl=0" TargetMode="External"/><Relationship Id="rId4" Type="http://schemas.openxmlformats.org/officeDocument/2006/relationships/hyperlink" Target="http://merkopanas.blogspot.com/2018/03/1703-robert-hook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94042" y="404664"/>
            <a:ext cx="6025958" cy="14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Δυναμική (του υλικού σημείου) σε μία διάσταση</a:t>
            </a:r>
            <a:r>
              <a:rPr lang="en-US" alt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6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036-2BAE-40A9-9A10-47EDAEAC0DBB}" type="slidenum">
              <a:rPr lang="en-US" altLang="el-GR"/>
              <a:pPr/>
              <a:t>10</a:t>
            </a:fld>
            <a:endParaRPr lang="en-US" altLang="el-GR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259633" y="1484784"/>
            <a:ext cx="684076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Πώς «σχεδιάζουμε» με διανύσματα  τις δυνάμεις που ασκούνται σε ένα σώμα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5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DFC41-754C-4EF7-B140-571086976B41}" type="slidenum">
              <a:rPr lang="en-US" altLang="el-GR"/>
              <a:pPr/>
              <a:t>11</a:t>
            </a:fld>
            <a:endParaRPr lang="en-US" altLang="el-GR"/>
          </a:p>
        </p:txBody>
      </p:sp>
      <p:pic>
        <p:nvPicPr>
          <p:cNvPr id="14340" name="Picture 4" descr="QOCCAHDCCZLCARAMY91CA2OIW4NCAG0QS5KCAASRJSVCATQLA5NCAKI798LCA2WCDSTCA7ZLI5ACAXOO8U8CATJO4TTCA8G763UCAU5YQWSCAG58F7VCAMLWTBCCASRJN5QCAVDDRMBCAXCRBY4CAIWPA5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374900" cy="23193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32138" y="1125538"/>
            <a:ext cx="4752230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anose="030F0702030302020204" pitchFamily="66" charset="0"/>
              </a:rPr>
              <a:t>Να σχεδιάσετε τις δυνάμεις που ασκούνται στο διπλανό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σχήμα</a:t>
            </a:r>
            <a:r>
              <a:rPr lang="el-GR" altLang="el-GR" sz="24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51512" y="3645024"/>
            <a:ext cx="734474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anose="030F0702030302020204" pitchFamily="66" charset="0"/>
              </a:rPr>
              <a:t>Δεν έχει νόημα αυτή η έκφραση, γιατί χρειάζεται να προσδιορίσουμε το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ΣΩΜΑ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για το οποίο ζητάμε να βρούμε τις δυνάμεις που ασκούνται επάνω του.</a:t>
            </a:r>
          </a:p>
        </p:txBody>
      </p:sp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3132138" y="999219"/>
            <a:ext cx="5183188" cy="1689100"/>
            <a:chOff x="1973" y="572"/>
            <a:chExt cx="3265" cy="1064"/>
          </a:xfrm>
        </p:grpSpPr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1973" y="572"/>
              <a:ext cx="3265" cy="10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 flipV="1">
              <a:off x="1973" y="572"/>
              <a:ext cx="3265" cy="9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41272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1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437A-0CDB-4C67-8522-1998C26CCFB1}" type="slidenum">
              <a:rPr lang="en-US" altLang="el-GR"/>
              <a:pPr/>
              <a:t>12</a:t>
            </a:fld>
            <a:endParaRPr lang="en-US" altLang="el-GR"/>
          </a:p>
        </p:txBody>
      </p:sp>
      <p:pic>
        <p:nvPicPr>
          <p:cNvPr id="15364" name="Picture 4" descr="QOCCAHDCCZLCARAMY91CA2OIW4NCAG0QS5KCAASRJSVCATQLA5NCAKI798LCA2WCDSTCA7ZLI5ACAXOO8U8CATJO4TTCA8G763UCAU5YQWSCAG58F7VCAMLWTBCCASRJN5QCAVDDRMBCAXCRBY4CAIWPA5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2378075" cy="23209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311524" y="315219"/>
            <a:ext cx="522091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Π.χ. θα μπορούσαμε να πούμε</a:t>
            </a:r>
            <a:r>
              <a:rPr lang="en-US" altLang="el-GR" sz="2000" b="1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Να σχεδιάσετε τις  δυνάμεις που ασκούνται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στη </a:t>
            </a:r>
            <a:r>
              <a:rPr lang="el-GR" alt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«συσκευή του τηλεφώνου».</a:t>
            </a:r>
            <a:endParaRPr lang="el-GR" alt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006157" y="1848575"/>
            <a:ext cx="531025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ΔΕΝ ΞΕΧΝΩ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altLang="el-GR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Για 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να υπάρχει </a:t>
            </a:r>
            <a:r>
              <a:rPr lang="el-GR" altLang="el-GR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 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που ασκείται σ’ ένα σώμα, πρέπει να υπάρχει  κάποιο άλλο σώμα που την ασκεί.</a:t>
            </a:r>
          </a:p>
        </p:txBody>
      </p:sp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755651" y="1700213"/>
            <a:ext cx="431800" cy="904875"/>
            <a:chOff x="476" y="1071"/>
            <a:chExt cx="272" cy="570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567" y="1071"/>
              <a:ext cx="0" cy="363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6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76" y="1389"/>
                  <a:ext cx="272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5369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6" y="1389"/>
                  <a:ext cx="272" cy="2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372" name="Group 12"/>
          <p:cNvGrpSpPr>
            <a:grpSpLocks/>
          </p:cNvGrpSpPr>
          <p:nvPr/>
        </p:nvGrpSpPr>
        <p:grpSpPr bwMode="auto">
          <a:xfrm>
            <a:off x="755650" y="836613"/>
            <a:ext cx="431800" cy="863600"/>
            <a:chOff x="476" y="527"/>
            <a:chExt cx="272" cy="544"/>
          </a:xfrm>
        </p:grpSpPr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V="1">
              <a:off x="567" y="754"/>
              <a:ext cx="0" cy="317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7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76" y="527"/>
                  <a:ext cx="272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5370" name="Text 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6" y="527"/>
                  <a:ext cx="272" cy="2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373" name="Text Box 13" descr="Δημοσιογραφικό χαρτί"/>
              <p:cNvSpPr txBox="1">
                <a:spLocks noChangeArrowheads="1"/>
              </p:cNvSpPr>
              <p:nvPr/>
            </p:nvSpPr>
            <p:spPr bwMode="auto">
              <a:xfrm>
                <a:off x="1259632" y="3861048"/>
                <a:ext cx="6691993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0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«βάρος»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altLang="el-GR" sz="24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altLang="el-GR" sz="24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δύναμη από απόσταση). </a:t>
                </a:r>
              </a:p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Ασκείται από τη μάζα της Γης στη μάζα του σώματος.</a:t>
                </a:r>
              </a:p>
            </p:txBody>
          </p:sp>
        </mc:Choice>
        <mc:Fallback xmlns="">
          <p:sp>
            <p:nvSpPr>
              <p:cNvPr id="15373" name="Text Box 13" descr="Δημοσιογραφικό χαρτί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861048"/>
                <a:ext cx="6691993" cy="1077218"/>
              </a:xfrm>
              <a:prstGeom prst="rect">
                <a:avLst/>
              </a:prstGeom>
              <a:blipFill>
                <a:blip r:embed="rId6"/>
                <a:stretch>
                  <a:fillRect l="-1003" b="-39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74" name="Text Box 14" descr="Περγαμηνή"/>
              <p:cNvSpPr txBox="1">
                <a:spLocks noChangeArrowheads="1"/>
              </p:cNvSpPr>
              <p:nvPr/>
            </p:nvSpPr>
            <p:spPr bwMode="auto">
              <a:xfrm>
                <a:off x="1259632" y="4962326"/>
                <a:ext cx="5328195" cy="968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8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0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n-US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δύναμη από επαφή).</a:t>
                </a:r>
              </a:p>
              <a:p>
                <a:pPr algn="just">
                  <a:spcBef>
                    <a:spcPct val="50000"/>
                  </a:spcBef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Ασκείται από την επιφάνεια του τραπεζιού.</a:t>
                </a:r>
              </a:p>
            </p:txBody>
          </p:sp>
        </mc:Choice>
        <mc:Fallback xmlns="">
          <p:sp>
            <p:nvSpPr>
              <p:cNvPr id="15374" name="Text Box 14" descr="Περγαμηνή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962326"/>
                <a:ext cx="5328195" cy="968086"/>
              </a:xfrm>
              <a:prstGeom prst="rect">
                <a:avLst/>
              </a:prstGeom>
              <a:blipFill>
                <a:blip r:embed="rId9"/>
                <a:stretch>
                  <a:fillRect l="-1259" r="-801" b="-100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4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16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B5EC-174A-471D-A4E6-4829B3890E62}" type="slidenum">
              <a:rPr lang="en-US" altLang="el-GR"/>
              <a:pPr/>
              <a:t>13</a:t>
            </a:fld>
            <a:endParaRPr lang="en-US" altLang="el-GR"/>
          </a:p>
        </p:txBody>
      </p:sp>
      <p:pic>
        <p:nvPicPr>
          <p:cNvPr id="16388" name="Picture 4" descr="3a6040.gif (40939 bytes)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3670"/>
          <a:stretch>
            <a:fillRect/>
          </a:stretch>
        </p:blipFill>
        <p:spPr bwMode="auto">
          <a:xfrm>
            <a:off x="539750" y="1484313"/>
            <a:ext cx="255270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19931" y="21370"/>
            <a:ext cx="7704138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Να σχεδιάσετε τις δυνάμεις που ασκούνται στο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σφαιρίδιο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που είναι δεμένο στην άκρη του ελατηρίου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0" name="Text Box 6" descr="Δημοσιογραφικό χαρτί"/>
              <p:cNvSpPr txBox="1">
                <a:spLocks noChangeArrowheads="1"/>
              </p:cNvSpPr>
              <p:nvPr/>
            </p:nvSpPr>
            <p:spPr bwMode="auto">
              <a:xfrm>
                <a:off x="3348038" y="1103803"/>
                <a:ext cx="489637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«βάρος»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που ασκείται από τη μάζα της Γης στη μάζα του σφαιριδίου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(δύναμη από απόσταση).</a:t>
                </a:r>
              </a:p>
            </p:txBody>
          </p:sp>
        </mc:Choice>
        <mc:Fallback xmlns="">
          <p:sp>
            <p:nvSpPr>
              <p:cNvPr id="16390" name="Text Box 6" descr="Δημοσιογραφικό χαρτί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8038" y="1103803"/>
                <a:ext cx="4896370" cy="1569660"/>
              </a:xfrm>
              <a:prstGeom prst="rect">
                <a:avLst/>
              </a:prstGeom>
              <a:blipFill>
                <a:blip r:embed="rId5"/>
                <a:stretch>
                  <a:fillRect l="-1245" r="-1370" b="-42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Text Box 7" descr="Περγαμηνή"/>
              <p:cNvSpPr txBox="1">
                <a:spLocks noChangeArrowheads="1"/>
              </p:cNvSpPr>
              <p:nvPr/>
            </p:nvSpPr>
            <p:spPr bwMode="auto">
              <a:xfrm>
                <a:off x="3434521" y="2681819"/>
                <a:ext cx="4248298" cy="1267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i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που ασκείται από το ελατήριο</a:t>
                </a:r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(δύναμη από επαφή).</a:t>
                </a:r>
              </a:p>
            </p:txBody>
          </p:sp>
        </mc:Choice>
        <mc:Fallback xmlns="">
          <p:sp>
            <p:nvSpPr>
              <p:cNvPr id="16391" name="Text Box 7" descr="Περγαμηνή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4521" y="2681819"/>
                <a:ext cx="4248298" cy="1267463"/>
              </a:xfrm>
              <a:prstGeom prst="rect">
                <a:avLst/>
              </a:prstGeom>
              <a:blipFill>
                <a:blip r:embed="rId8"/>
                <a:stretch>
                  <a:fillRect l="-1435" r="-1578" b="-38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9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4237264" y="3957638"/>
            <a:ext cx="2642811" cy="1296987"/>
          </a:xfrm>
          <a:prstGeom prst="cloudCallout">
            <a:avLst>
              <a:gd name="adj1" fmla="val 62264"/>
              <a:gd name="adj2" fmla="val 3809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l-GR" altLang="el-GR" b="1" dirty="0">
                <a:latin typeface="Comic Sans MS" panose="030F0702030302020204" pitchFamily="66" charset="0"/>
              </a:rPr>
              <a:t>Το χέρι δεν ασκεί </a:t>
            </a:r>
            <a:r>
              <a:rPr lang="el-GR" altLang="el-GR" b="1" dirty="0" smtClean="0">
                <a:latin typeface="Comic Sans MS" panose="030F0702030302020204" pitchFamily="66" charset="0"/>
              </a:rPr>
              <a:t>δύναμη</a:t>
            </a:r>
            <a:r>
              <a:rPr lang="en-US" altLang="el-GR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b="1" dirty="0">
                <a:latin typeface="Comic Sans MS" panose="030F0702030302020204" pitchFamily="66" charset="0"/>
              </a:rPr>
              <a:t>στο σφαιρίδιο</a:t>
            </a:r>
            <a:r>
              <a:rPr lang="en-US" altLang="el-GR" b="1" dirty="0">
                <a:latin typeface="Comic Sans MS" panose="030F0702030302020204" pitchFamily="66" charset="0"/>
              </a:rPr>
              <a:t>;</a:t>
            </a:r>
            <a:endParaRPr lang="el-GR" altLang="el-GR" b="1" dirty="0">
              <a:latin typeface="Comic Sans MS" panose="030F0702030302020204" pitchFamily="66" charset="0"/>
            </a:endParaRP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1439864" y="5445125"/>
            <a:ext cx="503238" cy="723900"/>
            <a:chOff x="997" y="3067"/>
            <a:chExt cx="317" cy="456"/>
          </a:xfrm>
        </p:grpSpPr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>
              <a:off x="1020" y="3067"/>
              <a:ext cx="0" cy="408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997" y="3271"/>
                  <a:ext cx="317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396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97" y="3271"/>
                  <a:ext cx="317" cy="2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1476373" y="4657725"/>
            <a:ext cx="431800" cy="787400"/>
            <a:chOff x="1020" y="2571"/>
            <a:chExt cx="272" cy="496"/>
          </a:xfrm>
        </p:grpSpPr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 flipV="1">
              <a:off x="1020" y="2704"/>
              <a:ext cx="0" cy="363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020" y="2571"/>
                  <a:ext cx="272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397" name="Text 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20" y="2571"/>
                  <a:ext cx="272" cy="276"/>
                </a:xfrm>
                <a:prstGeom prst="rect">
                  <a:avLst/>
                </a:prstGeom>
                <a:blipFill>
                  <a:blip r:embed="rId11"/>
                  <a:stretch>
                    <a:fillRect t="-20833" r="-3802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400" name="Picture 1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33169"/>
            <a:ext cx="720080" cy="10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4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1" grpId="0"/>
      <p:bldP spid="163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26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DE97A-D560-466E-BCF6-70C5FEAFE142}" type="slidenum">
              <a:rPr lang="en-US" altLang="el-GR"/>
              <a:pPr/>
              <a:t>14</a:t>
            </a:fld>
            <a:endParaRPr lang="en-US" altLang="el-GR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077377" y="1143698"/>
            <a:ext cx="43745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Να </a:t>
            </a: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σχεδιάσετε τις δυνάμεις που δρουν στο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σώμα</a:t>
            </a:r>
            <a:r>
              <a:rPr lang="en-US" altLang="el-GR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όσο αυτό κινείται</a:t>
            </a:r>
            <a:r>
              <a:rPr lang="en-US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56" name="Text Box 24"/>
              <p:cNvSpPr txBox="1">
                <a:spLocks noChangeArrowheads="1"/>
              </p:cNvSpPr>
              <p:nvPr/>
            </p:nvSpPr>
            <p:spPr bwMode="auto">
              <a:xfrm>
                <a:off x="528059" y="4440698"/>
                <a:ext cx="743643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«βάρος»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altLang="el-GR" sz="24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 </a:t>
                </a:r>
                <a:r>
                  <a:rPr lang="en-US" altLang="el-GR" sz="2000" b="1" dirty="0" smtClean="0"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ασκείται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από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την μάζα της Γης</a:t>
                </a:r>
                <a:r>
                  <a:rPr lang="en-US" altLang="el-GR" sz="2000" b="1" dirty="0" smtClean="0">
                    <a:latin typeface="Comic Sans MS" panose="030F0702030302020204" pitchFamily="66" charset="0"/>
                  </a:rPr>
                  <a:t>)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.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456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059" y="4440698"/>
                <a:ext cx="7436430" cy="461665"/>
              </a:xfrm>
              <a:prstGeom prst="rect">
                <a:avLst/>
              </a:prstGeom>
              <a:blipFill>
                <a:blip r:embed="rId2"/>
                <a:stretch>
                  <a:fillRect l="-902" t="-10526" r="-82" b="-368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57" name="Text Box 25"/>
              <p:cNvSpPr txBox="1">
                <a:spLocks noChangeArrowheads="1"/>
              </p:cNvSpPr>
              <p:nvPr/>
            </p:nvSpPr>
            <p:spPr bwMode="auto">
              <a:xfrm>
                <a:off x="528059" y="4931510"/>
                <a:ext cx="7284302" cy="506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(ασκείται από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την επιφάνεια του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τραπεζιού).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457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059" y="4931510"/>
                <a:ext cx="7284302" cy="506421"/>
              </a:xfrm>
              <a:prstGeom prst="rect">
                <a:avLst/>
              </a:prstGeom>
              <a:blipFill>
                <a:blip r:embed="rId3"/>
                <a:stretch>
                  <a:fillRect l="-921" t="-1205" b="-349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58" name="Text Box 26"/>
              <p:cNvSpPr txBox="1">
                <a:spLocks noChangeArrowheads="1"/>
              </p:cNvSpPr>
              <p:nvPr/>
            </p:nvSpPr>
            <p:spPr bwMode="auto">
              <a:xfrm>
                <a:off x="526230" y="5265515"/>
                <a:ext cx="8482588" cy="713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«τριβή»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(ασκείται από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την επιφάνεια του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τραπεζιού).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458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230" y="5265515"/>
                <a:ext cx="8482588" cy="713465"/>
              </a:xfrm>
              <a:prstGeom prst="rect">
                <a:avLst/>
              </a:prstGeom>
              <a:blipFill>
                <a:blip r:embed="rId4"/>
                <a:stretch>
                  <a:fillRect l="-718" r="-144" b="-128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61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3353235"/>
            <a:ext cx="8159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5922376" y="1874193"/>
            <a:ext cx="2892428" cy="1262260"/>
          </a:xfrm>
          <a:prstGeom prst="cloudCallout">
            <a:avLst>
              <a:gd name="adj1" fmla="val 26387"/>
              <a:gd name="adj2" fmla="val 7026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l-GR" altLang="el-GR" b="1" dirty="0">
                <a:effectLst/>
                <a:latin typeface="Comic Sans MS" panose="030F0702030302020204" pitchFamily="66" charset="0"/>
              </a:rPr>
              <a:t>Κατά τη φορά της κίνησης </a:t>
            </a:r>
            <a:r>
              <a:rPr lang="el-GR" altLang="el-GR" b="1" dirty="0" smtClean="0">
                <a:effectLst/>
                <a:latin typeface="Comic Sans MS" panose="030F0702030302020204" pitchFamily="66" charset="0"/>
              </a:rPr>
              <a:t>δρα </a:t>
            </a:r>
            <a:r>
              <a:rPr lang="el-GR" altLang="el-GR" b="1" dirty="0">
                <a:effectLst/>
                <a:latin typeface="Comic Sans MS" panose="030F0702030302020204" pitchFamily="66" charset="0"/>
              </a:rPr>
              <a:t>κάποια δύναμη</a:t>
            </a:r>
            <a:r>
              <a:rPr lang="en-US" altLang="el-GR" b="1" dirty="0">
                <a:effectLst/>
                <a:latin typeface="Comic Sans MS" panose="030F0702030302020204" pitchFamily="66" charset="0"/>
              </a:rPr>
              <a:t>;</a:t>
            </a:r>
            <a:endParaRPr lang="el-GR" altLang="el-GR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607564" y="225119"/>
            <a:ext cx="58517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Ένα σώμα έχει σπρωχτεί πάνω στο τραπέζι και ολισθαίνει με ταχύτητα που συνεχώς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μειώνεται.</a:t>
            </a:r>
            <a:endParaRPr lang="en-US" altLang="el-GR" sz="2000" b="1" dirty="0" smtClean="0">
              <a:latin typeface="Comic Sans MS" panose="030F0702030302020204" pitchFamily="66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406399" y="2748523"/>
            <a:ext cx="5899150" cy="1254026"/>
            <a:chOff x="404018" y="2806801"/>
            <a:chExt cx="5899150" cy="1254026"/>
          </a:xfrm>
        </p:grpSpPr>
        <p:grpSp>
          <p:nvGrpSpPr>
            <p:cNvPr id="18460" name="Group 28"/>
            <p:cNvGrpSpPr>
              <a:grpSpLocks/>
            </p:cNvGrpSpPr>
            <p:nvPr/>
          </p:nvGrpSpPr>
          <p:grpSpPr bwMode="auto">
            <a:xfrm>
              <a:off x="404018" y="3068639"/>
              <a:ext cx="5899150" cy="992188"/>
              <a:chOff x="249" y="1933"/>
              <a:chExt cx="3716" cy="625"/>
            </a:xfrm>
          </p:grpSpPr>
          <p:grpSp>
            <p:nvGrpSpPr>
              <p:cNvPr id="18459" name="Group 27"/>
              <p:cNvGrpSpPr>
                <a:grpSpLocks/>
              </p:cNvGrpSpPr>
              <p:nvPr/>
            </p:nvGrpSpPr>
            <p:grpSpPr bwMode="auto">
              <a:xfrm>
                <a:off x="249" y="1933"/>
                <a:ext cx="3716" cy="625"/>
                <a:chOff x="249" y="1933"/>
                <a:chExt cx="3716" cy="625"/>
              </a:xfrm>
            </p:grpSpPr>
            <p:sp>
              <p:nvSpPr>
                <p:cNvPr id="18439" name="AutoShape 7" descr="Δημοσιογραφικό χαρτί"/>
                <p:cNvSpPr>
                  <a:spLocks noChangeArrowheads="1"/>
                </p:cNvSpPr>
                <p:nvPr/>
              </p:nvSpPr>
              <p:spPr bwMode="auto">
                <a:xfrm>
                  <a:off x="249" y="1933"/>
                  <a:ext cx="3629" cy="499"/>
                </a:xfrm>
                <a:prstGeom prst="parallelogram">
                  <a:avLst>
                    <a:gd name="adj" fmla="val 158111"/>
                  </a:avLst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8440" name="Rectangle 8" descr="Δημοσιογραφικό χαρτί"/>
                <p:cNvSpPr>
                  <a:spLocks noChangeArrowheads="1"/>
                </p:cNvSpPr>
                <p:nvPr/>
              </p:nvSpPr>
              <p:spPr bwMode="auto">
                <a:xfrm>
                  <a:off x="249" y="2432"/>
                  <a:ext cx="2858" cy="126"/>
                </a:xfrm>
                <a:prstGeom prst="rect">
                  <a:avLst/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8441" name="Rectangle 9" descr="Δημοσιογραφικό χαρτί"/>
                <p:cNvSpPr>
                  <a:spLocks noChangeArrowheads="1"/>
                </p:cNvSpPr>
                <p:nvPr/>
              </p:nvSpPr>
              <p:spPr bwMode="auto">
                <a:xfrm rot="19749822">
                  <a:off x="2989" y="2190"/>
                  <a:ext cx="976" cy="127"/>
                </a:xfrm>
                <a:prstGeom prst="rect">
                  <a:avLst/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sp>
            <p:nvSpPr>
              <p:cNvPr id="18442" name="AutoShape 10"/>
              <p:cNvSpPr>
                <a:spLocks noChangeArrowheads="1"/>
              </p:cNvSpPr>
              <p:nvPr/>
            </p:nvSpPr>
            <p:spPr bwMode="auto">
              <a:xfrm>
                <a:off x="1927" y="2069"/>
                <a:ext cx="363" cy="136"/>
              </a:xfrm>
              <a:prstGeom prst="cube">
                <a:avLst>
                  <a:gd name="adj" fmla="val 78856"/>
                </a:avLst>
              </a:prstGeom>
              <a:solidFill>
                <a:srgbClr val="CC6600"/>
              </a:solidFill>
              <a:ln w="9525">
                <a:solidFill>
                  <a:srgbClr val="CC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8444" name="Line 12"/>
              <p:cNvSpPr>
                <a:spLocks noChangeShapeType="1"/>
              </p:cNvSpPr>
              <p:nvPr/>
            </p:nvSpPr>
            <p:spPr bwMode="auto">
              <a:xfrm>
                <a:off x="2504" y="2030"/>
                <a:ext cx="318" cy="0"/>
              </a:xfrm>
              <a:prstGeom prst="line">
                <a:avLst/>
              </a:prstGeom>
              <a:noFill/>
              <a:ln w="57150">
                <a:solidFill>
                  <a:srgbClr val="CC66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4262289" y="2806801"/>
                  <a:ext cx="27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dirty="0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1" i="1" dirty="0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𝝊</m:t>
                            </m:r>
                          </m:e>
                        </m:acc>
                      </m:oMath>
                    </m:oMathPara>
                  </a14:m>
                  <a:endParaRPr lang="el-GR" b="1" i="1" dirty="0">
                    <a:solidFill>
                      <a:srgbClr val="80000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2289" y="2806801"/>
                  <a:ext cx="27012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681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46" name="Group 14"/>
          <p:cNvGrpSpPr>
            <a:grpSpLocks/>
          </p:cNvGrpSpPr>
          <p:nvPr/>
        </p:nvGrpSpPr>
        <p:grpSpPr bwMode="auto">
          <a:xfrm>
            <a:off x="3348042" y="3357565"/>
            <a:ext cx="442913" cy="960438"/>
            <a:chOff x="2064" y="1842"/>
            <a:chExt cx="279" cy="605"/>
          </a:xfrm>
        </p:grpSpPr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>
              <a:off x="2064" y="1842"/>
              <a:ext cx="0" cy="499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4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071" y="2234"/>
                  <a:ext cx="27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1600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1600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altLang="el-GR" sz="16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8448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71" y="2234"/>
                  <a:ext cx="272" cy="21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49" name="Group 17"/>
          <p:cNvGrpSpPr>
            <a:grpSpLocks/>
          </p:cNvGrpSpPr>
          <p:nvPr/>
        </p:nvGrpSpPr>
        <p:grpSpPr bwMode="auto">
          <a:xfrm>
            <a:off x="3348041" y="2492375"/>
            <a:ext cx="431800" cy="865188"/>
            <a:chOff x="2064" y="1298"/>
            <a:chExt cx="272" cy="545"/>
          </a:xfrm>
        </p:grpSpPr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V="1">
              <a:off x="2064" y="1389"/>
              <a:ext cx="0" cy="454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5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064" y="1298"/>
                  <a:ext cx="272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1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1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altLang="el-GR" sz="1600" b="1" i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8451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64" y="1298"/>
                  <a:ext cx="272" cy="2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2611438" y="2995617"/>
            <a:ext cx="674687" cy="411163"/>
            <a:chOff x="1192" y="1615"/>
            <a:chExt cx="425" cy="259"/>
          </a:xfrm>
        </p:grpSpPr>
        <p:sp>
          <p:nvSpPr>
            <p:cNvPr id="18453" name="Line 21"/>
            <p:cNvSpPr>
              <a:spLocks noChangeShapeType="1"/>
            </p:cNvSpPr>
            <p:nvPr/>
          </p:nvSpPr>
          <p:spPr bwMode="auto">
            <a:xfrm flipH="1">
              <a:off x="1208" y="1874"/>
              <a:ext cx="409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5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192" y="1615"/>
                  <a:ext cx="227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1600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el-GR" sz="1600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𝜯</m:t>
                            </m:r>
                          </m:e>
                        </m:acc>
                      </m:oMath>
                    </m:oMathPara>
                  </a14:m>
                  <a:endParaRPr lang="el-GR" altLang="el-GR" sz="16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8454" name="Text 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92" y="1615"/>
                  <a:ext cx="227" cy="2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617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56" grpId="0"/>
      <p:bldP spid="18457" grpId="0"/>
      <p:bldP spid="18458" grpId="0"/>
      <p:bldP spid="18462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C500-E781-427C-98A5-B87832E48DDF}" type="slidenum">
              <a:rPr lang="en-US" altLang="el-GR"/>
              <a:pPr/>
              <a:t>15</a:t>
            </a:fld>
            <a:endParaRPr lang="en-US" altLang="el-GR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31639" y="692696"/>
            <a:ext cx="6480721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Σύνθεση και Ανάλυση δυνάμεων σε μία διάσταση (</a:t>
            </a:r>
            <a:r>
              <a:rPr lang="el-GR" altLang="el-GR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συγγραμμικές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δυνάμεις)</a:t>
            </a:r>
            <a:endParaRPr lang="en-US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Merkouris\Desktop\1737051_orig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83" y="2132856"/>
            <a:ext cx="52006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1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3550-197E-4286-AC2A-26A508A64F1E}" type="slidenum">
              <a:rPr lang="en-US" altLang="el-GR"/>
              <a:pPr/>
              <a:t>16</a:t>
            </a:fld>
            <a:endParaRPr lang="en-US" altLang="el-GR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75656" y="102114"/>
            <a:ext cx="61926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Σύνθεση δυνάμεων</a:t>
            </a:r>
            <a:r>
              <a:rPr lang="el-GR" alt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είναι η διαδικασία με την οποία προσπαθούμε να προσδιορίσουμε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μία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μόνη</a:t>
            </a:r>
            <a:r>
              <a:rPr lang="el-GR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της θα</a:t>
            </a:r>
            <a:r>
              <a:rPr lang="el-GR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προκαλεί τα ίδια αποτελέσματα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στο σώμα που δρα,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αν αντικαταστήσει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όλες τις επιμέρους δυνάμεις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ασκούνται σ’ αυτό.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Αυτή η δύναμη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ονομάζεται</a:t>
            </a:r>
            <a:r>
              <a:rPr lang="en-US" altLang="el-GR" sz="2000" b="1" dirty="0" smtClean="0">
                <a:latin typeface="Comic Sans MS" panose="030F0702030302020204" pitchFamily="66" charset="0"/>
              </a:rPr>
              <a:t>               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altLang="el-GR" sz="2000" b="1" dirty="0" smtClean="0">
                <a:latin typeface="Comic Sans MS" panose="030F0702030302020204" pitchFamily="66" charset="0"/>
              </a:rPr>
              <a:t> 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63911" y="5085184"/>
            <a:ext cx="7272163" cy="104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Κάθε δύναμη μπορεί να αναλυθεί σε δύο επιμέρους δυνάμεις που λέγονται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συνιστώσες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και την έχουν συνισταμένη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.</a:t>
            </a:r>
            <a:endParaRPr lang="en-US" altLang="el-GR" sz="2000" b="1" dirty="0" smtClean="0">
              <a:latin typeface="Comic Sans MS" panose="030F0702030302020204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2483769" y="3239753"/>
            <a:ext cx="4032448" cy="1754780"/>
            <a:chOff x="2483769" y="3239753"/>
            <a:chExt cx="4032448" cy="1754780"/>
          </a:xfrm>
        </p:grpSpPr>
        <p:pic>
          <p:nvPicPr>
            <p:cNvPr id="20489" name="Picture 9" descr="Εικόνα 1.2.4 Οι δυνάμεις F1 και F2 μπορούν να αντικατασταθουν από μία δύναμη.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9" y="3239753"/>
              <a:ext cx="4032448" cy="1754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Ευθύγραμμο βέλος σύνδεσης 8"/>
            <p:cNvCxnSpPr/>
            <p:nvPr/>
          </p:nvCxnSpPr>
          <p:spPr>
            <a:xfrm>
              <a:off x="5580112" y="3857667"/>
              <a:ext cx="42366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Ευθύγραμμο βέλος σύνδεσης 10"/>
            <p:cNvCxnSpPr/>
            <p:nvPr/>
          </p:nvCxnSpPr>
          <p:spPr>
            <a:xfrm>
              <a:off x="4515133" y="3857667"/>
              <a:ext cx="4581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Ευθύγραμμο βέλος σύνδεσης 2"/>
          <p:cNvCxnSpPr/>
          <p:nvPr/>
        </p:nvCxnSpPr>
        <p:spPr>
          <a:xfrm>
            <a:off x="4168142" y="3857667"/>
            <a:ext cx="115212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/>
          <p:cNvSpPr/>
          <p:nvPr/>
        </p:nvSpPr>
        <p:spPr>
          <a:xfrm>
            <a:off x="4632176" y="2526081"/>
            <a:ext cx="2010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συνισταμένη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5404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9649-3272-4FFA-B819-EC7924181821}" type="slidenum">
              <a:rPr lang="en-US" altLang="el-GR"/>
              <a:pPr/>
              <a:t>17</a:t>
            </a:fld>
            <a:endParaRPr lang="en-US" altLang="el-GR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99369" y="173611"/>
            <a:ext cx="554526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</a:t>
            </a:r>
            <a:r>
              <a:rPr lang="el-GR" alt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συνισταμένη δύναμη</a:t>
            </a:r>
            <a:r>
              <a:rPr lang="el-GR" alt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προκύπτει με τη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διανυσματική πρόσθεση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των συνιστωσών δυνάμεων (</a:t>
            </a:r>
            <a:r>
              <a:rPr lang="el-GR" altLang="el-GR" sz="2400" b="1" dirty="0">
                <a:latin typeface="Comic Sans MS" panose="030F0702030302020204" pitchFamily="66" charset="0"/>
                <a:hlinkClick r:id="rId2"/>
              </a:rPr>
              <a:t>αρχή της επαλληλίας</a:t>
            </a:r>
            <a:r>
              <a:rPr lang="el-GR" altLang="el-GR" sz="2000" b="1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30771" y="3934172"/>
            <a:ext cx="2232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ΠΡΟΣΟΧΗ !!!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569169" y="3118565"/>
            <a:ext cx="53469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2000" b="1" dirty="0">
                <a:latin typeface="Comic Sans MS" panose="030F0702030302020204" pitchFamily="66" charset="0"/>
              </a:rPr>
              <a:t>  Οι δυνάμεις για να προστεθούν πρέπει να δρουν στο ίδιο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σώμα (σημείο).</a:t>
            </a:r>
            <a:endParaRPr lang="el-GR" altLang="el-GR" sz="2000" b="1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2000" b="1" dirty="0">
                <a:latin typeface="Comic Sans MS" panose="030F0702030302020204" pitchFamily="66" charset="0"/>
              </a:rPr>
              <a:t>  Αν στην εκφώνηση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μιας άσκησης </a:t>
            </a:r>
            <a:r>
              <a:rPr lang="el-GR" altLang="el-GR" sz="2000" b="1" dirty="0">
                <a:latin typeface="Comic Sans MS" panose="030F0702030302020204" pitchFamily="66" charset="0"/>
              </a:rPr>
              <a:t>ή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σε κάποιο </a:t>
            </a:r>
            <a:r>
              <a:rPr lang="el-GR" altLang="el-GR" sz="2000" b="1" dirty="0">
                <a:latin typeface="Comic Sans MS" panose="030F0702030302020204" pitchFamily="66" charset="0"/>
              </a:rPr>
              <a:t>σχέδιο το σώμα έχει διαστάσεις, εμείς το θεωρούμε σαν υλικό σημείο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.  </a:t>
            </a:r>
            <a:endParaRPr lang="en-US" alt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11759" y="2132856"/>
                <a:ext cx="4031681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𝑭</m:t>
                          </m:r>
                        </m:e>
                      </m:acc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 …</m:t>
                      </m:r>
                    </m:oMath>
                  </m:oMathPara>
                </a14:m>
                <a:endParaRPr lang="el-GR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59" y="2132856"/>
                <a:ext cx="4031681" cy="575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7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3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6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C34F-AF95-4784-9CAF-D5FEDCB9D3F3}" type="slidenum">
              <a:rPr lang="en-US" altLang="el-GR"/>
              <a:pPr/>
              <a:t>18</a:t>
            </a:fld>
            <a:endParaRPr lang="en-US" altLang="el-GR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187624" y="332656"/>
            <a:ext cx="6984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Α. 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Σύνθεση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δύο δυνάμεων ίδιας κατεύθυνσης.</a:t>
            </a:r>
          </a:p>
        </p:txBody>
      </p:sp>
      <p:sp>
        <p:nvSpPr>
          <p:cNvPr id="21509" name="Rectangle 5" descr="Επιστολόχαρτο"/>
          <p:cNvSpPr>
            <a:spLocks noChangeArrowheads="1"/>
          </p:cNvSpPr>
          <p:nvPr/>
        </p:nvSpPr>
        <p:spPr bwMode="auto">
          <a:xfrm>
            <a:off x="3469141" y="1237493"/>
            <a:ext cx="576262" cy="4333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4045403" y="1453397"/>
            <a:ext cx="1582738" cy="403226"/>
            <a:chOff x="1610" y="1026"/>
            <a:chExt cx="997" cy="254"/>
          </a:xfrm>
        </p:grpSpPr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flipV="1">
              <a:off x="1610" y="1117"/>
              <a:ext cx="72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290" y="1026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1</a:t>
                  </a:r>
                  <a:endParaRPr lang="el-GR" altLang="el-GR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12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90" y="1026"/>
                  <a:ext cx="317" cy="254"/>
                </a:xfrm>
                <a:prstGeom prst="rect">
                  <a:avLst/>
                </a:prstGeom>
                <a:blipFill>
                  <a:blip r:embed="rId3"/>
                  <a:stretch>
                    <a:fillRect b="-2388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513" name="Group 9"/>
            <p:cNvGrpSpPr>
              <a:grpSpLocks/>
            </p:cNvGrpSpPr>
            <p:nvPr/>
          </p:nvGrpSpPr>
          <p:grpSpPr bwMode="auto">
            <a:xfrm>
              <a:off x="1746" y="1071"/>
              <a:ext cx="408" cy="45"/>
              <a:chOff x="1746" y="1071"/>
              <a:chExt cx="408" cy="45"/>
            </a:xfrm>
          </p:grpSpPr>
          <p:sp>
            <p:nvSpPr>
              <p:cNvPr id="21514" name="Line 10"/>
              <p:cNvSpPr>
                <a:spLocks noChangeShapeType="1"/>
              </p:cNvSpPr>
              <p:nvPr/>
            </p:nvSpPr>
            <p:spPr bwMode="auto">
              <a:xfrm>
                <a:off x="1746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15" name="Line 11"/>
              <p:cNvSpPr>
                <a:spLocks noChangeShapeType="1"/>
              </p:cNvSpPr>
              <p:nvPr/>
            </p:nvSpPr>
            <p:spPr bwMode="auto">
              <a:xfrm>
                <a:off x="2018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16" name="Line 12"/>
              <p:cNvSpPr>
                <a:spLocks noChangeShapeType="1"/>
              </p:cNvSpPr>
              <p:nvPr/>
            </p:nvSpPr>
            <p:spPr bwMode="auto">
              <a:xfrm>
                <a:off x="2154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17" name="Line 13"/>
              <p:cNvSpPr>
                <a:spLocks noChangeShapeType="1"/>
              </p:cNvSpPr>
              <p:nvPr/>
            </p:nvSpPr>
            <p:spPr bwMode="auto">
              <a:xfrm>
                <a:off x="1882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4045403" y="950159"/>
            <a:ext cx="1006475" cy="403226"/>
            <a:chOff x="1610" y="709"/>
            <a:chExt cx="634" cy="254"/>
          </a:xfrm>
        </p:grpSpPr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>
              <a:off x="1610" y="935"/>
              <a:ext cx="454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pSp>
          <p:nvGrpSpPr>
            <p:cNvPr id="21520" name="Group 16"/>
            <p:cNvGrpSpPr>
              <a:grpSpLocks/>
            </p:cNvGrpSpPr>
            <p:nvPr/>
          </p:nvGrpSpPr>
          <p:grpSpPr bwMode="auto">
            <a:xfrm>
              <a:off x="1746" y="890"/>
              <a:ext cx="136" cy="45"/>
              <a:chOff x="1746" y="890"/>
              <a:chExt cx="136" cy="45"/>
            </a:xfrm>
          </p:grpSpPr>
          <p:sp>
            <p:nvSpPr>
              <p:cNvPr id="21521" name="Line 17"/>
              <p:cNvSpPr>
                <a:spLocks noChangeShapeType="1"/>
              </p:cNvSpPr>
              <p:nvPr/>
            </p:nvSpPr>
            <p:spPr bwMode="auto">
              <a:xfrm>
                <a:off x="1746" y="89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22" name="Line 18"/>
              <p:cNvSpPr>
                <a:spLocks noChangeShapeType="1"/>
              </p:cNvSpPr>
              <p:nvPr/>
            </p:nvSpPr>
            <p:spPr bwMode="auto">
              <a:xfrm>
                <a:off x="1882" y="89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2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927" y="709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l-GR" b="1" i="1" dirty="0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2</a:t>
                  </a:r>
                  <a:endParaRPr lang="el-GR" altLang="el-GR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23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7" y="709"/>
                  <a:ext cx="317" cy="254"/>
                </a:xfrm>
                <a:prstGeom prst="rect">
                  <a:avLst/>
                </a:prstGeom>
                <a:blipFill>
                  <a:blip r:embed="rId4"/>
                  <a:stretch>
                    <a:fillRect b="-2575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524" name="Group 20"/>
          <p:cNvGrpSpPr>
            <a:grpSpLocks/>
          </p:cNvGrpSpPr>
          <p:nvPr/>
        </p:nvGrpSpPr>
        <p:grpSpPr bwMode="auto">
          <a:xfrm>
            <a:off x="4045403" y="1093034"/>
            <a:ext cx="2087563" cy="403226"/>
            <a:chOff x="1610" y="799"/>
            <a:chExt cx="1315" cy="254"/>
          </a:xfrm>
        </p:grpSpPr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>
              <a:off x="1882" y="981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>
              <a:off x="1746" y="981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pSp>
          <p:nvGrpSpPr>
            <p:cNvPr id="21527" name="Group 23"/>
            <p:cNvGrpSpPr>
              <a:grpSpLocks/>
            </p:cNvGrpSpPr>
            <p:nvPr/>
          </p:nvGrpSpPr>
          <p:grpSpPr bwMode="auto">
            <a:xfrm>
              <a:off x="1610" y="799"/>
              <a:ext cx="1315" cy="254"/>
              <a:chOff x="1610" y="799"/>
              <a:chExt cx="1315" cy="254"/>
            </a:xfrm>
          </p:grpSpPr>
          <p:sp>
            <p:nvSpPr>
              <p:cNvPr id="21528" name="Line 24"/>
              <p:cNvSpPr>
                <a:spLocks noChangeShapeType="1"/>
              </p:cNvSpPr>
              <p:nvPr/>
            </p:nvSpPr>
            <p:spPr bwMode="auto">
              <a:xfrm>
                <a:off x="2018" y="98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29" name="Line 25"/>
              <p:cNvSpPr>
                <a:spLocks noChangeShapeType="1"/>
              </p:cNvSpPr>
              <p:nvPr/>
            </p:nvSpPr>
            <p:spPr bwMode="auto">
              <a:xfrm>
                <a:off x="2154" y="98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21530" name="Group 26"/>
              <p:cNvGrpSpPr>
                <a:grpSpLocks/>
              </p:cNvGrpSpPr>
              <p:nvPr/>
            </p:nvGrpSpPr>
            <p:grpSpPr bwMode="auto">
              <a:xfrm>
                <a:off x="1610" y="799"/>
                <a:ext cx="1315" cy="254"/>
                <a:chOff x="1610" y="799"/>
                <a:chExt cx="1315" cy="254"/>
              </a:xfrm>
            </p:grpSpPr>
            <p:sp>
              <p:nvSpPr>
                <p:cNvPr id="21531" name="Line 27"/>
                <p:cNvSpPr>
                  <a:spLocks noChangeShapeType="1"/>
                </p:cNvSpPr>
                <p:nvPr/>
              </p:nvSpPr>
              <p:spPr bwMode="auto">
                <a:xfrm>
                  <a:off x="2290" y="981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532" name="Line 28"/>
                <p:cNvSpPr>
                  <a:spLocks noChangeShapeType="1"/>
                </p:cNvSpPr>
                <p:nvPr/>
              </p:nvSpPr>
              <p:spPr bwMode="auto">
                <a:xfrm>
                  <a:off x="2426" y="981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21533" name="Group 29"/>
                <p:cNvGrpSpPr>
                  <a:grpSpLocks/>
                </p:cNvGrpSpPr>
                <p:nvPr/>
              </p:nvGrpSpPr>
              <p:grpSpPr bwMode="auto">
                <a:xfrm>
                  <a:off x="1610" y="799"/>
                  <a:ext cx="1315" cy="254"/>
                  <a:chOff x="1610" y="799"/>
                  <a:chExt cx="1315" cy="254"/>
                </a:xfrm>
              </p:grpSpPr>
              <p:sp>
                <p:nvSpPr>
                  <p:cNvPr id="2153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1026"/>
                    <a:ext cx="113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535" name="Text Box 3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699" y="799"/>
                        <a:ext cx="226" cy="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altLang="el-GR" b="1" i="1" dirty="0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l-GR" b="1" i="1" dirty="0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</m:acc>
                            </m:oMath>
                          </m:oMathPara>
                        </a14:m>
                        <a:endParaRPr lang="el-GR" altLang="el-GR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535" name="Text Box 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2699" y="799"/>
                        <a:ext cx="226" cy="25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1536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562" y="981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37" name="Text Box 33"/>
              <p:cNvSpPr txBox="1">
                <a:spLocks noChangeArrowheads="1"/>
              </p:cNvSpPr>
              <p:nvPr/>
            </p:nvSpPr>
            <p:spPr bwMode="auto">
              <a:xfrm>
                <a:off x="2123728" y="1823283"/>
                <a:ext cx="4824536" cy="1206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 συνισταμένη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4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έχει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ίδια φορά με τις συνιστώσες και μέτρο </a:t>
                </a:r>
                <a:r>
                  <a:rPr lang="en-US" altLang="el-GR" sz="2400" b="1" dirty="0">
                    <a:latin typeface="Comic Sans MS" panose="030F0702030302020204" pitchFamily="66" charset="0"/>
                  </a:rPr>
                  <a:t> </a:t>
                </a:r>
                <a:r>
                  <a:rPr lang="en-US" altLang="el-GR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= </a:t>
                </a:r>
                <a:r>
                  <a:rPr lang="en-US" altLang="el-GR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altLang="el-GR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1 </a:t>
                </a:r>
                <a:r>
                  <a:rPr lang="en-US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+ </a:t>
                </a:r>
                <a:r>
                  <a:rPr lang="en-US" altLang="el-GR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altLang="el-GR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2</a:t>
                </a:r>
                <a:r>
                  <a:rPr lang="en-US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.</a:t>
                </a:r>
                <a:endParaRPr lang="el-GR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1537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1823283"/>
                <a:ext cx="4824536" cy="1206228"/>
              </a:xfrm>
              <a:prstGeom prst="rect">
                <a:avLst/>
              </a:prstGeom>
              <a:blipFill>
                <a:blip r:embed="rId6"/>
                <a:stretch>
                  <a:fillRect l="-1263" r="-1263" b="-131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734584" y="3310094"/>
            <a:ext cx="7924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Β. 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Σύνθεση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δύο δυνάμεων αντίθετης  κατεύθυνσης.</a:t>
            </a:r>
          </a:p>
        </p:txBody>
      </p:sp>
      <p:sp>
        <p:nvSpPr>
          <p:cNvPr id="21542" name="Rectangle 38" descr="Επιστολόχαρτο"/>
          <p:cNvSpPr>
            <a:spLocks noChangeArrowheads="1"/>
          </p:cNvSpPr>
          <p:nvPr/>
        </p:nvSpPr>
        <p:spPr bwMode="auto">
          <a:xfrm>
            <a:off x="4229214" y="4105844"/>
            <a:ext cx="576263" cy="4333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grpSp>
        <p:nvGrpSpPr>
          <p:cNvPr id="21543" name="Group 39"/>
          <p:cNvGrpSpPr>
            <a:grpSpLocks/>
          </p:cNvGrpSpPr>
          <p:nvPr/>
        </p:nvGrpSpPr>
        <p:grpSpPr bwMode="auto">
          <a:xfrm>
            <a:off x="4805477" y="4034417"/>
            <a:ext cx="1439862" cy="431801"/>
            <a:chOff x="1655" y="2523"/>
            <a:chExt cx="907" cy="272"/>
          </a:xfrm>
        </p:grpSpPr>
        <p:sp>
          <p:nvSpPr>
            <p:cNvPr id="21544" name="Line 40"/>
            <p:cNvSpPr>
              <a:spLocks noChangeShapeType="1"/>
            </p:cNvSpPr>
            <p:nvPr/>
          </p:nvSpPr>
          <p:spPr bwMode="auto">
            <a:xfrm flipV="1">
              <a:off x="1655" y="2795"/>
              <a:ext cx="72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4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245" y="2523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1</a:t>
                  </a:r>
                  <a:endParaRPr lang="el-GR" altLang="el-GR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4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45" y="2523"/>
                  <a:ext cx="317" cy="254"/>
                </a:xfrm>
                <a:prstGeom prst="rect">
                  <a:avLst/>
                </a:prstGeom>
                <a:blipFill>
                  <a:blip r:embed="rId7"/>
                  <a:stretch>
                    <a:fillRect b="-2424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546" name="Group 42"/>
            <p:cNvGrpSpPr>
              <a:grpSpLocks/>
            </p:cNvGrpSpPr>
            <p:nvPr/>
          </p:nvGrpSpPr>
          <p:grpSpPr bwMode="auto">
            <a:xfrm>
              <a:off x="1791" y="2750"/>
              <a:ext cx="409" cy="45"/>
              <a:chOff x="1791" y="2750"/>
              <a:chExt cx="409" cy="45"/>
            </a:xfrm>
          </p:grpSpPr>
          <p:sp>
            <p:nvSpPr>
              <p:cNvPr id="21547" name="Line 43"/>
              <p:cNvSpPr>
                <a:spLocks noChangeShapeType="1"/>
              </p:cNvSpPr>
              <p:nvPr/>
            </p:nvSpPr>
            <p:spPr bwMode="auto">
              <a:xfrm>
                <a:off x="2200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48" name="Line 44"/>
              <p:cNvSpPr>
                <a:spLocks noChangeShapeType="1"/>
              </p:cNvSpPr>
              <p:nvPr/>
            </p:nvSpPr>
            <p:spPr bwMode="auto">
              <a:xfrm>
                <a:off x="1791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49" name="Line 45"/>
              <p:cNvSpPr>
                <a:spLocks noChangeShapeType="1"/>
              </p:cNvSpPr>
              <p:nvPr/>
            </p:nvSpPr>
            <p:spPr bwMode="auto">
              <a:xfrm>
                <a:off x="1927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50" name="Line 46"/>
              <p:cNvSpPr>
                <a:spLocks noChangeShapeType="1"/>
              </p:cNvSpPr>
              <p:nvPr/>
            </p:nvSpPr>
            <p:spPr bwMode="auto">
              <a:xfrm>
                <a:off x="2064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21551" name="Group 47"/>
          <p:cNvGrpSpPr>
            <a:grpSpLocks/>
          </p:cNvGrpSpPr>
          <p:nvPr/>
        </p:nvGrpSpPr>
        <p:grpSpPr bwMode="auto">
          <a:xfrm>
            <a:off x="3365614" y="4034417"/>
            <a:ext cx="865188" cy="431801"/>
            <a:chOff x="748" y="2523"/>
            <a:chExt cx="545" cy="272"/>
          </a:xfrm>
        </p:grpSpPr>
        <p:grpSp>
          <p:nvGrpSpPr>
            <p:cNvPr id="21552" name="Group 48"/>
            <p:cNvGrpSpPr>
              <a:grpSpLocks/>
            </p:cNvGrpSpPr>
            <p:nvPr/>
          </p:nvGrpSpPr>
          <p:grpSpPr bwMode="auto">
            <a:xfrm>
              <a:off x="748" y="2523"/>
              <a:ext cx="545" cy="272"/>
              <a:chOff x="748" y="2523"/>
              <a:chExt cx="545" cy="272"/>
            </a:xfrm>
          </p:grpSpPr>
          <p:sp>
            <p:nvSpPr>
              <p:cNvPr id="21553" name="Line 49"/>
              <p:cNvSpPr>
                <a:spLocks noChangeShapeType="1"/>
              </p:cNvSpPr>
              <p:nvPr/>
            </p:nvSpPr>
            <p:spPr bwMode="auto">
              <a:xfrm>
                <a:off x="839" y="2795"/>
                <a:ext cx="454" cy="0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554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2523"/>
                    <a:ext cx="317" cy="2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a14:m>
                    <a:r>
                      <a:rPr lang="el-GR" altLang="el-GR" b="1" baseline="-25000" dirty="0" smtClean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</a:rPr>
                      <a:t>2</a:t>
                    </a:r>
                    <a:endParaRPr lang="el-GR" altLang="el-GR" b="1" dirty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21554" name="Text 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48" y="2523"/>
                    <a:ext cx="317" cy="2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4242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555" name="Line 51"/>
            <p:cNvSpPr>
              <a:spLocks noChangeShapeType="1"/>
            </p:cNvSpPr>
            <p:nvPr/>
          </p:nvSpPr>
          <p:spPr bwMode="auto">
            <a:xfrm>
              <a:off x="1156" y="275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1020" y="275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1557" name="Group 53"/>
          <p:cNvGrpSpPr>
            <a:grpSpLocks/>
          </p:cNvGrpSpPr>
          <p:nvPr/>
        </p:nvGrpSpPr>
        <p:grpSpPr bwMode="auto">
          <a:xfrm>
            <a:off x="4805477" y="3818507"/>
            <a:ext cx="790575" cy="431800"/>
            <a:chOff x="1655" y="2387"/>
            <a:chExt cx="498" cy="272"/>
          </a:xfrm>
        </p:grpSpPr>
        <p:sp>
          <p:nvSpPr>
            <p:cNvPr id="21558" name="Line 54"/>
            <p:cNvSpPr>
              <a:spLocks noChangeShapeType="1"/>
            </p:cNvSpPr>
            <p:nvPr/>
          </p:nvSpPr>
          <p:spPr bwMode="auto">
            <a:xfrm>
              <a:off x="1655" y="2659"/>
              <a:ext cx="31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59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927" y="2387"/>
                  <a:ext cx="226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59" name="Text 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7" y="2387"/>
                  <a:ext cx="226" cy="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560" name="Line 56"/>
            <p:cNvSpPr>
              <a:spLocks noChangeShapeType="1"/>
            </p:cNvSpPr>
            <p:nvPr/>
          </p:nvSpPr>
          <p:spPr bwMode="auto">
            <a:xfrm>
              <a:off x="179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62" name="Text Box 58"/>
              <p:cNvSpPr txBox="1">
                <a:spLocks noChangeArrowheads="1"/>
              </p:cNvSpPr>
              <p:nvPr/>
            </p:nvSpPr>
            <p:spPr bwMode="auto">
              <a:xfrm>
                <a:off x="1348993" y="4666356"/>
                <a:ext cx="6336704" cy="1126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 συνισταμένη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4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έχει ίδια φορά με την μεγαλύτερη από τις συνιστώσες και μέτρο</a:t>
                </a:r>
                <a:r>
                  <a:rPr lang="en-US" altLang="el-GR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l-GR" sz="2000" b="1" i="0" smtClean="0">
                        <a:latin typeface="Cambria Math"/>
                      </a:rPr>
                      <m:t> </m:t>
                    </m:r>
                    <m:r>
                      <a:rPr lang="en-US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𝑭</m:t>
                    </m:r>
                    <m:r>
                      <a:rPr lang="en-US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alt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− </m:t>
                        </m:r>
                        <m:sSub>
                          <m:sSubPr>
                            <m:ctrlP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l-GR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.</m:t>
                    </m:r>
                  </m:oMath>
                </a14:m>
                <a:endParaRPr lang="el-GR" altLang="el-G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562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993" y="4666356"/>
                <a:ext cx="6336704" cy="1126655"/>
              </a:xfrm>
              <a:prstGeom prst="rect">
                <a:avLst/>
              </a:prstGeom>
              <a:blipFill>
                <a:blip r:embed="rId10"/>
                <a:stretch>
                  <a:fillRect l="-962" r="-962" b="-81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0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20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 animBg="1"/>
      <p:bldP spid="21537" grpId="0"/>
      <p:bldP spid="21541" grpId="0"/>
      <p:bldP spid="21542" grpId="0" animBg="1"/>
      <p:bldP spid="215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AB80-A4C7-44C1-A047-E8CD321984E8}" type="slidenum">
              <a:rPr lang="en-US" altLang="el-GR"/>
              <a:pPr/>
              <a:t>19</a:t>
            </a:fld>
            <a:endParaRPr lang="en-US" altLang="el-G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159732" y="1484784"/>
            <a:ext cx="482453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Πώς σχεδιάζουμε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δυνάμεις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;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μερικές περιπτώσεις)</a:t>
            </a:r>
          </a:p>
        </p:txBody>
      </p:sp>
    </p:spTree>
    <p:extLst>
      <p:ext uri="{BB962C8B-B14F-4D97-AF65-F5344CB8AC3E}">
        <p14:creationId xmlns:p14="http://schemas.microsoft.com/office/powerpoint/2010/main" val="11715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6E9-F0F1-4E05-A26B-D6041C348AD6}" type="slidenum">
              <a:rPr lang="en-US" altLang="el-GR"/>
              <a:pPr/>
              <a:t>2</a:t>
            </a:fld>
            <a:endParaRPr lang="en-US" altLang="el-GR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77750" y="188640"/>
            <a:ext cx="5174569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Στην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ΚΙΝΗΤΙΚΗ</a:t>
            </a:r>
            <a:r>
              <a:rPr lang="el-GR" altLang="el-GR" sz="2000" b="1" dirty="0">
                <a:latin typeface="Comic Sans MS" panose="030F0702030302020204" pitchFamily="66" charset="0"/>
              </a:rPr>
              <a:t> μελετήσαμε την αλλαγή της θέσης</a:t>
            </a:r>
            <a:r>
              <a:rPr lang="en-US" altLang="el-GR" sz="2000" b="1" dirty="0">
                <a:latin typeface="Comic Sans MS" panose="030F0702030302020204" pitchFamily="66" charset="0"/>
              </a:rPr>
              <a:t>,</a:t>
            </a:r>
            <a:r>
              <a:rPr lang="el-GR" altLang="el-GR" sz="2000" b="1" dirty="0">
                <a:latin typeface="Comic Sans MS" panose="030F0702030302020204" pitchFamily="66" charset="0"/>
              </a:rPr>
              <a:t>  την μεταβολή της ταχύτητας και γενικά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την κίνηση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κάνει ένα κινητό,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χωρίς να εξετάσουμε την πιθανή αιτία από την οποία προκαλείται αυτή.</a:t>
            </a:r>
            <a:r>
              <a:rPr lang="el-GR" altLang="el-GR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  </a:t>
            </a:r>
            <a:endParaRPr lang="en-US" altLang="el-GR" sz="2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77749" y="3140968"/>
            <a:ext cx="517456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Στη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ΔΥΝΑΜΙΚΗ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θα μελετήσουμε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τις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δυνάμεις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δρουν σ’ ένα σώμα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και </a:t>
            </a:r>
            <a:r>
              <a:rPr lang="el-GR" altLang="el-G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ό,τι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μπορούν να προκαλέσουν αυτές.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1133241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05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3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794B-F8A3-471D-804A-8560D1EC16B9}" type="slidenum">
              <a:rPr lang="en-US" altLang="el-GR"/>
              <a:pPr/>
              <a:t>20</a:t>
            </a:fld>
            <a:endParaRPr lang="en-US" altLang="el-GR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61154" y="425708"/>
            <a:ext cx="32060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 δύναμη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βάρος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707557" y="238425"/>
            <a:ext cx="3528268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σχεδιάζεται πάντοτε κατακόρυφα προς τα κάτω.</a:t>
            </a:r>
          </a:p>
        </p:txBody>
      </p:sp>
      <p:grpSp>
        <p:nvGrpSpPr>
          <p:cNvPr id="22545" name="Group 17"/>
          <p:cNvGrpSpPr>
            <a:grpSpLocks/>
          </p:cNvGrpSpPr>
          <p:nvPr/>
        </p:nvGrpSpPr>
        <p:grpSpPr bwMode="auto">
          <a:xfrm>
            <a:off x="2195513" y="1916113"/>
            <a:ext cx="2520950" cy="288925"/>
            <a:chOff x="1383" y="1207"/>
            <a:chExt cx="1588" cy="182"/>
          </a:xfrm>
        </p:grpSpPr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1383" y="1389"/>
              <a:ext cx="15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7" name="Rectangle 9" descr="Επιστολόχαρτο"/>
            <p:cNvSpPr>
              <a:spLocks noChangeArrowheads="1"/>
            </p:cNvSpPr>
            <p:nvPr/>
          </p:nvSpPr>
          <p:spPr bwMode="auto">
            <a:xfrm>
              <a:off x="2064" y="1207"/>
              <a:ext cx="362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46" name="Group 18"/>
          <p:cNvGrpSpPr>
            <a:grpSpLocks/>
          </p:cNvGrpSpPr>
          <p:nvPr/>
        </p:nvGrpSpPr>
        <p:grpSpPr bwMode="auto">
          <a:xfrm>
            <a:off x="4716463" y="1341438"/>
            <a:ext cx="1584325" cy="863600"/>
            <a:chOff x="2971" y="845"/>
            <a:chExt cx="998" cy="544"/>
          </a:xfrm>
        </p:grpSpPr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2971" y="845"/>
              <a:ext cx="998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8" name="Rectangle 10" descr="Επιστολόχαρτο"/>
            <p:cNvSpPr>
              <a:spLocks noChangeArrowheads="1"/>
            </p:cNvSpPr>
            <p:nvPr/>
          </p:nvSpPr>
          <p:spPr bwMode="auto">
            <a:xfrm rot="-1812679">
              <a:off x="3152" y="1026"/>
              <a:ext cx="318" cy="18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5292725" y="1773239"/>
            <a:ext cx="503238" cy="730250"/>
            <a:chOff x="3334" y="1117"/>
            <a:chExt cx="317" cy="460"/>
          </a:xfrm>
        </p:grpSpPr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>
              <a:off x="3334" y="1117"/>
              <a:ext cx="0" cy="4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4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334" y="1344"/>
                  <a:ext cx="31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41" name="Text 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34" y="1344"/>
                  <a:ext cx="317" cy="23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3563938" y="2060574"/>
            <a:ext cx="503237" cy="730250"/>
            <a:chOff x="2245" y="1298"/>
            <a:chExt cx="317" cy="460"/>
          </a:xfrm>
        </p:grpSpPr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>
              <a:off x="2245" y="1298"/>
              <a:ext cx="0" cy="4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4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245" y="1525"/>
                  <a:ext cx="31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44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45" y="1525"/>
                  <a:ext cx="317" cy="23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1200162" y="2884034"/>
            <a:ext cx="58921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 δύναμη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αντίδραση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el-GR" alt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el-GR" sz="2000" b="1" dirty="0">
                <a:latin typeface="Comic Sans MS" panose="030F0702030302020204" pitchFamily="66" charset="0"/>
              </a:rPr>
              <a:t>(</a:t>
            </a:r>
            <a:r>
              <a:rPr lang="el-GR" altLang="el-GR" sz="2000" b="1" dirty="0">
                <a:latin typeface="Comic Sans MS" panose="030F0702030302020204" pitchFamily="66" charset="0"/>
              </a:rPr>
              <a:t>από λείο επίπεδο</a:t>
            </a:r>
            <a:r>
              <a:rPr lang="en-US" altLang="el-GR" sz="2000" b="1" dirty="0">
                <a:latin typeface="Comic Sans MS" panose="030F0702030302020204" pitchFamily="66" charset="0"/>
              </a:rPr>
              <a:t>):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1200162" y="3345699"/>
            <a:ext cx="682822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σχεδιάζεται κάθετα προς το επίπεδο. Η φορά της εξαρτάται από τη θέση του επιπέδου ως προς το σώμα.</a:t>
            </a:r>
          </a:p>
        </p:txBody>
      </p:sp>
      <p:grpSp>
        <p:nvGrpSpPr>
          <p:cNvPr id="22561" name="Group 33"/>
          <p:cNvGrpSpPr>
            <a:grpSpLocks/>
          </p:cNvGrpSpPr>
          <p:nvPr/>
        </p:nvGrpSpPr>
        <p:grpSpPr bwMode="auto">
          <a:xfrm>
            <a:off x="3767262" y="4936332"/>
            <a:ext cx="1584325" cy="936625"/>
            <a:chOff x="2925" y="2840"/>
            <a:chExt cx="998" cy="590"/>
          </a:xfrm>
        </p:grpSpPr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 flipV="1">
              <a:off x="2925" y="2840"/>
              <a:ext cx="998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2" name="Rectangle 24" descr="Επιστολόχαρτο"/>
            <p:cNvSpPr>
              <a:spLocks noChangeArrowheads="1"/>
            </p:cNvSpPr>
            <p:nvPr/>
          </p:nvSpPr>
          <p:spPr bwMode="auto">
            <a:xfrm rot="-1728647">
              <a:off x="3107" y="3022"/>
              <a:ext cx="362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57" name="Group 29"/>
          <p:cNvGrpSpPr>
            <a:grpSpLocks/>
          </p:cNvGrpSpPr>
          <p:nvPr/>
        </p:nvGrpSpPr>
        <p:grpSpPr bwMode="auto">
          <a:xfrm>
            <a:off x="1319337" y="5585620"/>
            <a:ext cx="2447925" cy="287337"/>
            <a:chOff x="1383" y="3249"/>
            <a:chExt cx="1542" cy="181"/>
          </a:xfrm>
        </p:grpSpPr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1383" y="3430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1" name="Rectangle 23" descr="Επιστολόχαρτο"/>
            <p:cNvSpPr>
              <a:spLocks noChangeArrowheads="1"/>
            </p:cNvSpPr>
            <p:nvPr/>
          </p:nvSpPr>
          <p:spPr bwMode="auto">
            <a:xfrm>
              <a:off x="1973" y="3249"/>
              <a:ext cx="362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59" name="Group 31"/>
          <p:cNvGrpSpPr>
            <a:grpSpLocks/>
          </p:cNvGrpSpPr>
          <p:nvPr/>
        </p:nvGrpSpPr>
        <p:grpSpPr bwMode="auto">
          <a:xfrm>
            <a:off x="2471862" y="4936332"/>
            <a:ext cx="574675" cy="792163"/>
            <a:chOff x="2109" y="2840"/>
            <a:chExt cx="362" cy="499"/>
          </a:xfrm>
        </p:grpSpPr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 flipV="1">
              <a:off x="2154" y="2976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5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109" y="2840"/>
                  <a:ext cx="362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55" name="Text 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09" y="2840"/>
                  <a:ext cx="362" cy="2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4056187" y="4648995"/>
            <a:ext cx="574675" cy="720725"/>
            <a:chOff x="3107" y="2659"/>
            <a:chExt cx="362" cy="454"/>
          </a:xfrm>
        </p:grpSpPr>
        <p:sp>
          <p:nvSpPr>
            <p:cNvPr id="22554" name="Line 26"/>
            <p:cNvSpPr>
              <a:spLocks noChangeShapeType="1"/>
            </p:cNvSpPr>
            <p:nvPr/>
          </p:nvSpPr>
          <p:spPr bwMode="auto">
            <a:xfrm flipH="1" flipV="1">
              <a:off x="3107" y="2795"/>
              <a:ext cx="181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5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107" y="2659"/>
                  <a:ext cx="362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56" name="Text 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7" y="2659"/>
                  <a:ext cx="362" cy="2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564" name="Group 36"/>
          <p:cNvGrpSpPr>
            <a:grpSpLocks/>
          </p:cNvGrpSpPr>
          <p:nvPr/>
        </p:nvGrpSpPr>
        <p:grpSpPr bwMode="auto">
          <a:xfrm>
            <a:off x="6156325" y="4813300"/>
            <a:ext cx="1354138" cy="1254125"/>
            <a:chOff x="3878" y="2976"/>
            <a:chExt cx="853" cy="790"/>
          </a:xfrm>
        </p:grpSpPr>
        <p:sp>
          <p:nvSpPr>
            <p:cNvPr id="22562" name="Arc 34"/>
            <p:cNvSpPr>
              <a:spLocks/>
            </p:cNvSpPr>
            <p:nvPr/>
          </p:nvSpPr>
          <p:spPr bwMode="auto">
            <a:xfrm rot="13181575" flipV="1">
              <a:off x="3878" y="2976"/>
              <a:ext cx="853" cy="790"/>
            </a:xfrm>
            <a:custGeom>
              <a:avLst/>
              <a:gdLst>
                <a:gd name="G0" fmla="+- 13938 0 0"/>
                <a:gd name="G1" fmla="+- 21600 0 0"/>
                <a:gd name="G2" fmla="+- 21600 0 0"/>
                <a:gd name="T0" fmla="*/ 0 w 35538"/>
                <a:gd name="T1" fmla="*/ 5099 h 32330"/>
                <a:gd name="T2" fmla="*/ 32684 w 35538"/>
                <a:gd name="T3" fmla="*/ 32330 h 32330"/>
                <a:gd name="T4" fmla="*/ 13938 w 35538"/>
                <a:gd name="T5" fmla="*/ 21600 h 32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538" h="32330" fill="none" extrusionOk="0">
                  <a:moveTo>
                    <a:pt x="-1" y="5098"/>
                  </a:moveTo>
                  <a:cubicBezTo>
                    <a:pt x="3897" y="1806"/>
                    <a:pt x="8835" y="0"/>
                    <a:pt x="13938" y="0"/>
                  </a:cubicBezTo>
                  <a:cubicBezTo>
                    <a:pt x="25867" y="0"/>
                    <a:pt x="35538" y="9670"/>
                    <a:pt x="35538" y="21600"/>
                  </a:cubicBezTo>
                  <a:cubicBezTo>
                    <a:pt x="35538" y="25364"/>
                    <a:pt x="34554" y="29063"/>
                    <a:pt x="32684" y="32330"/>
                  </a:cubicBezTo>
                </a:path>
                <a:path w="35538" h="32330" stroke="0" extrusionOk="0">
                  <a:moveTo>
                    <a:pt x="-1" y="5098"/>
                  </a:moveTo>
                  <a:cubicBezTo>
                    <a:pt x="3897" y="1806"/>
                    <a:pt x="8835" y="0"/>
                    <a:pt x="13938" y="0"/>
                  </a:cubicBezTo>
                  <a:cubicBezTo>
                    <a:pt x="25867" y="0"/>
                    <a:pt x="35538" y="9670"/>
                    <a:pt x="35538" y="21600"/>
                  </a:cubicBezTo>
                  <a:cubicBezTo>
                    <a:pt x="35538" y="25364"/>
                    <a:pt x="34554" y="29063"/>
                    <a:pt x="32684" y="32330"/>
                  </a:cubicBezTo>
                  <a:lnTo>
                    <a:pt x="13938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auto">
            <a:xfrm>
              <a:off x="4190" y="3019"/>
              <a:ext cx="181" cy="181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67" name="Group 39"/>
          <p:cNvGrpSpPr>
            <a:grpSpLocks/>
          </p:cNvGrpSpPr>
          <p:nvPr/>
        </p:nvGrpSpPr>
        <p:grpSpPr bwMode="auto">
          <a:xfrm>
            <a:off x="6804025" y="4886325"/>
            <a:ext cx="431800" cy="798513"/>
            <a:chOff x="4286" y="3022"/>
            <a:chExt cx="272" cy="503"/>
          </a:xfrm>
        </p:grpSpPr>
        <p:sp>
          <p:nvSpPr>
            <p:cNvPr id="22565" name="Line 37"/>
            <p:cNvSpPr>
              <a:spLocks noChangeShapeType="1"/>
            </p:cNvSpPr>
            <p:nvPr/>
          </p:nvSpPr>
          <p:spPr bwMode="auto">
            <a:xfrm>
              <a:off x="4286" y="3022"/>
              <a:ext cx="0" cy="4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6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332" y="3249"/>
                  <a:ext cx="226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sz="2000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n-US" altLang="el-GR" sz="20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2566" name="Text 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32" y="3249"/>
                  <a:ext cx="226" cy="276"/>
                </a:xfrm>
                <a:prstGeom prst="rect">
                  <a:avLst/>
                </a:prstGeom>
                <a:blipFill>
                  <a:blip r:embed="rId7"/>
                  <a:stretch>
                    <a:fillRect r="-1186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10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500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4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60E-A1DC-4C71-AA3F-A429A2170B9B}" type="slidenum">
              <a:rPr lang="en-US" altLang="el-GR"/>
              <a:pPr/>
              <a:t>21</a:t>
            </a:fld>
            <a:endParaRPr lang="en-US" altLang="el-GR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91041" y="449402"/>
            <a:ext cx="27072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Δύναμη από</a:t>
            </a:r>
            <a:r>
              <a:rPr lang="el-GR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σχοινί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038914" y="202210"/>
            <a:ext cx="3153734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συμπίπτει με τη διεύθυνση του σχοινιού.</a:t>
            </a:r>
          </a:p>
        </p:txBody>
      </p: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971550" y="2060575"/>
            <a:ext cx="2087563" cy="2376488"/>
            <a:chOff x="612" y="1298"/>
            <a:chExt cx="1315" cy="1497"/>
          </a:xfrm>
        </p:grpSpPr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>
              <a:off x="612" y="1298"/>
              <a:ext cx="1315" cy="0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66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l-GR"/>
            </a:p>
          </p:txBody>
        </p:sp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>
              <a:off x="1338" y="1298"/>
              <a:ext cx="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562" name="Rectangle 10" descr="Επιστολόχαρτο"/>
            <p:cNvSpPr>
              <a:spLocks noChangeArrowheads="1"/>
            </p:cNvSpPr>
            <p:nvPr/>
          </p:nvSpPr>
          <p:spPr bwMode="auto">
            <a:xfrm>
              <a:off x="1202" y="2341"/>
              <a:ext cx="272" cy="45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2124075" y="2852738"/>
            <a:ext cx="430213" cy="863600"/>
            <a:chOff x="1338" y="1797"/>
            <a:chExt cx="271" cy="544"/>
          </a:xfrm>
        </p:grpSpPr>
        <p:sp>
          <p:nvSpPr>
            <p:cNvPr id="23563" name="Line 11"/>
            <p:cNvSpPr>
              <a:spLocks noChangeShapeType="1"/>
            </p:cNvSpPr>
            <p:nvPr/>
          </p:nvSpPr>
          <p:spPr bwMode="auto">
            <a:xfrm flipV="1">
              <a:off x="1338" y="1842"/>
              <a:ext cx="0" cy="49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6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383" y="1797"/>
                  <a:ext cx="226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564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83" y="1797"/>
                  <a:ext cx="226" cy="254"/>
                </a:xfrm>
                <a:prstGeom prst="rect">
                  <a:avLst/>
                </a:prstGeom>
                <a:blipFill>
                  <a:blip r:embed="rId3"/>
                  <a:stretch>
                    <a:fillRect l="-6780" b="-151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591" name="Group 39"/>
          <p:cNvGrpSpPr>
            <a:grpSpLocks/>
          </p:cNvGrpSpPr>
          <p:nvPr/>
        </p:nvGrpSpPr>
        <p:grpSpPr bwMode="auto">
          <a:xfrm>
            <a:off x="5292725" y="1916113"/>
            <a:ext cx="1727200" cy="2952750"/>
            <a:chOff x="2835" y="1298"/>
            <a:chExt cx="1088" cy="1860"/>
          </a:xfrm>
        </p:grpSpPr>
        <p:grpSp>
          <p:nvGrpSpPr>
            <p:cNvPr id="23589" name="Group 37"/>
            <p:cNvGrpSpPr>
              <a:grpSpLocks/>
            </p:cNvGrpSpPr>
            <p:nvPr/>
          </p:nvGrpSpPr>
          <p:grpSpPr bwMode="auto">
            <a:xfrm>
              <a:off x="2835" y="1298"/>
              <a:ext cx="1088" cy="1860"/>
              <a:chOff x="2835" y="1298"/>
              <a:chExt cx="1088" cy="1860"/>
            </a:xfrm>
          </p:grpSpPr>
          <p:grpSp>
            <p:nvGrpSpPr>
              <p:cNvPr id="23588" name="Group 36"/>
              <p:cNvGrpSpPr>
                <a:grpSpLocks/>
              </p:cNvGrpSpPr>
              <p:nvPr/>
            </p:nvGrpSpPr>
            <p:grpSpPr bwMode="auto">
              <a:xfrm>
                <a:off x="3651" y="2024"/>
                <a:ext cx="272" cy="1134"/>
                <a:chOff x="3651" y="2024"/>
                <a:chExt cx="272" cy="1134"/>
              </a:xfrm>
            </p:grpSpPr>
            <p:sp>
              <p:nvSpPr>
                <p:cNvPr id="23577" name="Line 25"/>
                <p:cNvSpPr>
                  <a:spLocks noChangeShapeType="1"/>
                </p:cNvSpPr>
                <p:nvPr/>
              </p:nvSpPr>
              <p:spPr bwMode="auto">
                <a:xfrm>
                  <a:off x="3787" y="2024"/>
                  <a:ext cx="0" cy="6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578" name="Rectangle 26" descr="Επιστολόχαρτο"/>
                <p:cNvSpPr>
                  <a:spLocks noChangeArrowheads="1"/>
                </p:cNvSpPr>
                <p:nvPr/>
              </p:nvSpPr>
              <p:spPr bwMode="auto">
                <a:xfrm>
                  <a:off x="3651" y="2704"/>
                  <a:ext cx="272" cy="45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grpSp>
            <p:nvGrpSpPr>
              <p:cNvPr id="23579" name="Group 27"/>
              <p:cNvGrpSpPr>
                <a:grpSpLocks/>
              </p:cNvGrpSpPr>
              <p:nvPr/>
            </p:nvGrpSpPr>
            <p:grpSpPr bwMode="auto">
              <a:xfrm>
                <a:off x="3107" y="2069"/>
                <a:ext cx="272" cy="681"/>
                <a:chOff x="3107" y="1933"/>
                <a:chExt cx="272" cy="681"/>
              </a:xfrm>
            </p:grpSpPr>
            <p:sp>
              <p:nvSpPr>
                <p:cNvPr id="23580" name="Line 28"/>
                <p:cNvSpPr>
                  <a:spLocks noChangeShapeType="1"/>
                </p:cNvSpPr>
                <p:nvPr/>
              </p:nvSpPr>
              <p:spPr bwMode="auto">
                <a:xfrm>
                  <a:off x="3243" y="1933"/>
                  <a:ext cx="0" cy="45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581" name="Rectangle 29" descr="Επιστολόχαρτο"/>
                <p:cNvSpPr>
                  <a:spLocks noChangeArrowheads="1"/>
                </p:cNvSpPr>
                <p:nvPr/>
              </p:nvSpPr>
              <p:spPr bwMode="auto">
                <a:xfrm>
                  <a:off x="3107" y="2387"/>
                  <a:ext cx="272" cy="227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grpSp>
            <p:nvGrpSpPr>
              <p:cNvPr id="23587" name="Group 35"/>
              <p:cNvGrpSpPr>
                <a:grpSpLocks/>
              </p:cNvGrpSpPr>
              <p:nvPr/>
            </p:nvGrpSpPr>
            <p:grpSpPr bwMode="auto">
              <a:xfrm>
                <a:off x="2835" y="1298"/>
                <a:ext cx="1088" cy="842"/>
                <a:chOff x="2835" y="1298"/>
                <a:chExt cx="1088" cy="842"/>
              </a:xfrm>
            </p:grpSpPr>
            <p:sp>
              <p:nvSpPr>
                <p:cNvPr id="23582" name="floorlamp"/>
                <p:cNvSpPr>
                  <a:spLocks noEditPoints="1" noChangeArrowheads="1"/>
                </p:cNvSpPr>
                <p:nvPr/>
              </p:nvSpPr>
              <p:spPr bwMode="auto">
                <a:xfrm rot="16200000">
                  <a:off x="3095" y="1492"/>
                  <a:ext cx="660" cy="635"/>
                </a:xfrm>
                <a:custGeom>
                  <a:avLst/>
                  <a:gdLst>
                    <a:gd name="T0" fmla="*/ 10800 w 21600"/>
                    <a:gd name="T1" fmla="*/ 0 h 21600"/>
                    <a:gd name="T2" fmla="*/ 21600 w 21600"/>
                    <a:gd name="T3" fmla="*/ 10800 h 21600"/>
                    <a:gd name="T4" fmla="*/ 10800 w 21600"/>
                    <a:gd name="T5" fmla="*/ 21600 h 21600"/>
                    <a:gd name="T6" fmla="*/ 0 w 21600"/>
                    <a:gd name="T7" fmla="*/ 10800 h 21600"/>
                    <a:gd name="T8" fmla="*/ 2990 w 21600"/>
                    <a:gd name="T9" fmla="*/ 4615 h 21600"/>
                    <a:gd name="T10" fmla="*/ 18622 w 21600"/>
                    <a:gd name="T11" fmla="*/ 1698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 extrusionOk="0">
                      <a:moveTo>
                        <a:pt x="3089" y="18511"/>
                      </a:moveTo>
                      <a:lnTo>
                        <a:pt x="3903" y="19110"/>
                      </a:lnTo>
                      <a:lnTo>
                        <a:pt x="4813" y="19852"/>
                      </a:lnTo>
                      <a:lnTo>
                        <a:pt x="5651" y="20235"/>
                      </a:lnTo>
                      <a:lnTo>
                        <a:pt x="6537" y="20834"/>
                      </a:lnTo>
                      <a:lnTo>
                        <a:pt x="7519" y="21145"/>
                      </a:lnTo>
                      <a:lnTo>
                        <a:pt x="8573" y="21432"/>
                      </a:lnTo>
                      <a:lnTo>
                        <a:pt x="9698" y="21600"/>
                      </a:lnTo>
                      <a:lnTo>
                        <a:pt x="10824" y="21600"/>
                      </a:lnTo>
                      <a:lnTo>
                        <a:pt x="11878" y="21600"/>
                      </a:lnTo>
                      <a:lnTo>
                        <a:pt x="12859" y="21432"/>
                      </a:lnTo>
                      <a:lnTo>
                        <a:pt x="13913" y="21145"/>
                      </a:lnTo>
                      <a:lnTo>
                        <a:pt x="14895" y="20834"/>
                      </a:lnTo>
                      <a:lnTo>
                        <a:pt x="15949" y="20379"/>
                      </a:lnTo>
                      <a:lnTo>
                        <a:pt x="16787" y="19852"/>
                      </a:lnTo>
                      <a:lnTo>
                        <a:pt x="17529" y="19253"/>
                      </a:lnTo>
                      <a:lnTo>
                        <a:pt x="18367" y="18511"/>
                      </a:lnTo>
                      <a:lnTo>
                        <a:pt x="19110" y="17816"/>
                      </a:lnTo>
                      <a:lnTo>
                        <a:pt x="19708" y="16930"/>
                      </a:lnTo>
                      <a:lnTo>
                        <a:pt x="20235" y="16092"/>
                      </a:lnTo>
                      <a:lnTo>
                        <a:pt x="20690" y="15039"/>
                      </a:lnTo>
                      <a:lnTo>
                        <a:pt x="21145" y="14057"/>
                      </a:lnTo>
                      <a:lnTo>
                        <a:pt x="21432" y="13003"/>
                      </a:lnTo>
                      <a:lnTo>
                        <a:pt x="21600" y="11878"/>
                      </a:lnTo>
                      <a:lnTo>
                        <a:pt x="21600" y="10824"/>
                      </a:lnTo>
                      <a:lnTo>
                        <a:pt x="21600" y="9698"/>
                      </a:lnTo>
                      <a:lnTo>
                        <a:pt x="21432" y="8717"/>
                      </a:lnTo>
                      <a:lnTo>
                        <a:pt x="21145" y="7663"/>
                      </a:lnTo>
                      <a:lnTo>
                        <a:pt x="20834" y="6681"/>
                      </a:lnTo>
                      <a:lnTo>
                        <a:pt x="20379" y="5795"/>
                      </a:lnTo>
                      <a:lnTo>
                        <a:pt x="19852" y="4957"/>
                      </a:lnTo>
                      <a:lnTo>
                        <a:pt x="19253" y="4047"/>
                      </a:lnTo>
                      <a:lnTo>
                        <a:pt x="18511" y="3376"/>
                      </a:lnTo>
                      <a:lnTo>
                        <a:pt x="17840" y="2634"/>
                      </a:lnTo>
                      <a:lnTo>
                        <a:pt x="16930" y="1868"/>
                      </a:lnTo>
                      <a:lnTo>
                        <a:pt x="16092" y="1341"/>
                      </a:lnTo>
                      <a:lnTo>
                        <a:pt x="15039" y="910"/>
                      </a:lnTo>
                      <a:lnTo>
                        <a:pt x="14057" y="455"/>
                      </a:lnTo>
                      <a:lnTo>
                        <a:pt x="13027" y="144"/>
                      </a:lnTo>
                      <a:lnTo>
                        <a:pt x="11878" y="0"/>
                      </a:lnTo>
                      <a:lnTo>
                        <a:pt x="10824" y="0"/>
                      </a:lnTo>
                      <a:lnTo>
                        <a:pt x="9698" y="0"/>
                      </a:lnTo>
                      <a:lnTo>
                        <a:pt x="8573" y="144"/>
                      </a:lnTo>
                      <a:lnTo>
                        <a:pt x="7519" y="455"/>
                      </a:lnTo>
                      <a:lnTo>
                        <a:pt x="6537" y="742"/>
                      </a:lnTo>
                      <a:lnTo>
                        <a:pt x="5651" y="1341"/>
                      </a:lnTo>
                      <a:lnTo>
                        <a:pt x="4813" y="1724"/>
                      </a:lnTo>
                      <a:lnTo>
                        <a:pt x="3903" y="2467"/>
                      </a:lnTo>
                      <a:lnTo>
                        <a:pt x="3089" y="3089"/>
                      </a:lnTo>
                      <a:lnTo>
                        <a:pt x="2490" y="3903"/>
                      </a:lnTo>
                      <a:lnTo>
                        <a:pt x="1724" y="4813"/>
                      </a:lnTo>
                      <a:lnTo>
                        <a:pt x="1341" y="5627"/>
                      </a:lnTo>
                      <a:lnTo>
                        <a:pt x="742" y="6537"/>
                      </a:lnTo>
                      <a:lnTo>
                        <a:pt x="455" y="7519"/>
                      </a:lnTo>
                      <a:lnTo>
                        <a:pt x="144" y="8573"/>
                      </a:lnTo>
                      <a:lnTo>
                        <a:pt x="0" y="9698"/>
                      </a:lnTo>
                      <a:lnTo>
                        <a:pt x="0" y="10824"/>
                      </a:lnTo>
                      <a:lnTo>
                        <a:pt x="0" y="11878"/>
                      </a:lnTo>
                      <a:lnTo>
                        <a:pt x="144" y="13003"/>
                      </a:lnTo>
                      <a:lnTo>
                        <a:pt x="455" y="14057"/>
                      </a:lnTo>
                      <a:lnTo>
                        <a:pt x="742" y="15039"/>
                      </a:lnTo>
                      <a:lnTo>
                        <a:pt x="1341" y="15949"/>
                      </a:lnTo>
                      <a:lnTo>
                        <a:pt x="1724" y="16763"/>
                      </a:lnTo>
                      <a:lnTo>
                        <a:pt x="2490" y="17673"/>
                      </a:lnTo>
                      <a:lnTo>
                        <a:pt x="3089" y="18511"/>
                      </a:lnTo>
                      <a:close/>
                    </a:path>
                    <a:path w="21600" h="21600" extrusionOk="0">
                      <a:moveTo>
                        <a:pt x="10824" y="16332"/>
                      </a:moveTo>
                      <a:lnTo>
                        <a:pt x="11878" y="16236"/>
                      </a:lnTo>
                      <a:lnTo>
                        <a:pt x="12859" y="15949"/>
                      </a:lnTo>
                      <a:lnTo>
                        <a:pt x="13913" y="15350"/>
                      </a:lnTo>
                      <a:lnTo>
                        <a:pt x="14584" y="14584"/>
                      </a:lnTo>
                      <a:lnTo>
                        <a:pt x="15350" y="13913"/>
                      </a:lnTo>
                      <a:lnTo>
                        <a:pt x="15949" y="12859"/>
                      </a:lnTo>
                      <a:lnTo>
                        <a:pt x="16260" y="11878"/>
                      </a:lnTo>
                      <a:lnTo>
                        <a:pt x="16332" y="10824"/>
                      </a:lnTo>
                      <a:lnTo>
                        <a:pt x="16260" y="9698"/>
                      </a:lnTo>
                      <a:lnTo>
                        <a:pt x="15949" y="8717"/>
                      </a:lnTo>
                      <a:lnTo>
                        <a:pt x="15350" y="7663"/>
                      </a:lnTo>
                      <a:lnTo>
                        <a:pt x="14584" y="6849"/>
                      </a:lnTo>
                      <a:lnTo>
                        <a:pt x="13913" y="6250"/>
                      </a:lnTo>
                      <a:lnTo>
                        <a:pt x="12859" y="5651"/>
                      </a:lnTo>
                      <a:lnTo>
                        <a:pt x="11878" y="5340"/>
                      </a:lnTo>
                      <a:lnTo>
                        <a:pt x="10824" y="5268"/>
                      </a:lnTo>
                      <a:lnTo>
                        <a:pt x="9698" y="5340"/>
                      </a:lnTo>
                      <a:lnTo>
                        <a:pt x="8717" y="5651"/>
                      </a:lnTo>
                      <a:lnTo>
                        <a:pt x="7663" y="6250"/>
                      </a:lnTo>
                      <a:lnTo>
                        <a:pt x="6849" y="6849"/>
                      </a:lnTo>
                      <a:lnTo>
                        <a:pt x="6250" y="7663"/>
                      </a:lnTo>
                      <a:lnTo>
                        <a:pt x="5651" y="8717"/>
                      </a:lnTo>
                      <a:lnTo>
                        <a:pt x="5340" y="9698"/>
                      </a:lnTo>
                      <a:lnTo>
                        <a:pt x="5268" y="10824"/>
                      </a:lnTo>
                      <a:lnTo>
                        <a:pt x="5340" y="11878"/>
                      </a:lnTo>
                      <a:lnTo>
                        <a:pt x="5651" y="12859"/>
                      </a:lnTo>
                      <a:lnTo>
                        <a:pt x="6250" y="13913"/>
                      </a:lnTo>
                      <a:lnTo>
                        <a:pt x="6849" y="14584"/>
                      </a:lnTo>
                      <a:lnTo>
                        <a:pt x="7663" y="15350"/>
                      </a:lnTo>
                      <a:lnTo>
                        <a:pt x="8717" y="15949"/>
                      </a:lnTo>
                      <a:lnTo>
                        <a:pt x="9698" y="16236"/>
                      </a:lnTo>
                      <a:lnTo>
                        <a:pt x="10824" y="16332"/>
                      </a:lnTo>
                      <a:moveTo>
                        <a:pt x="9770" y="5340"/>
                      </a:moveTo>
                      <a:lnTo>
                        <a:pt x="9770" y="7160"/>
                      </a:lnTo>
                      <a:lnTo>
                        <a:pt x="9770" y="13985"/>
                      </a:lnTo>
                      <a:lnTo>
                        <a:pt x="9770" y="16236"/>
                      </a:lnTo>
                      <a:moveTo>
                        <a:pt x="11806" y="5340"/>
                      </a:moveTo>
                      <a:lnTo>
                        <a:pt x="11806" y="7160"/>
                      </a:lnTo>
                      <a:lnTo>
                        <a:pt x="11806" y="13985"/>
                      </a:lnTo>
                      <a:lnTo>
                        <a:pt x="11806" y="16236"/>
                      </a:lnTo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79605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583" name="Rectangle 31"/>
                <p:cNvSpPr>
                  <a:spLocks noChangeArrowheads="1"/>
                </p:cNvSpPr>
                <p:nvPr/>
              </p:nvSpPr>
              <p:spPr bwMode="auto">
                <a:xfrm>
                  <a:off x="3379" y="1343"/>
                  <a:ext cx="91" cy="409"/>
                </a:xfrm>
                <a:prstGeom prst="rect">
                  <a:avLst/>
                </a:prstGeom>
                <a:solidFill>
                  <a:srgbClr val="CC6600"/>
                </a:solidFill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23584" name="Rectangle 32"/>
                <p:cNvSpPr>
                  <a:spLocks noChangeArrowheads="1"/>
                </p:cNvSpPr>
                <p:nvPr/>
              </p:nvSpPr>
              <p:spPr bwMode="auto">
                <a:xfrm>
                  <a:off x="2835" y="1298"/>
                  <a:ext cx="1088" cy="45"/>
                </a:xfrm>
                <a:prstGeom prst="rect">
                  <a:avLst/>
                </a:prstGeom>
                <a:solidFill>
                  <a:srgbClr val="CC6600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CC66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l-GR"/>
                </a:p>
              </p:txBody>
            </p:sp>
          </p:grpSp>
        </p:grpSp>
        <p:sp>
          <p:nvSpPr>
            <p:cNvPr id="23585" name="Arc 33"/>
            <p:cNvSpPr>
              <a:spLocks/>
            </p:cNvSpPr>
            <p:nvPr/>
          </p:nvSpPr>
          <p:spPr bwMode="auto">
            <a:xfrm>
              <a:off x="3606" y="1706"/>
              <a:ext cx="181" cy="346"/>
            </a:xfrm>
            <a:custGeom>
              <a:avLst/>
              <a:gdLst>
                <a:gd name="G0" fmla="+- 0 0 0"/>
                <a:gd name="G1" fmla="+- 15540 0 0"/>
                <a:gd name="G2" fmla="+- 21600 0 0"/>
                <a:gd name="T0" fmla="*/ 15003 w 21595"/>
                <a:gd name="T1" fmla="*/ 0 h 15540"/>
                <a:gd name="T2" fmla="*/ 21595 w 21595"/>
                <a:gd name="T3" fmla="*/ 15072 h 15540"/>
                <a:gd name="T4" fmla="*/ 0 w 21595"/>
                <a:gd name="T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5" h="15540" fill="none" extrusionOk="0">
                  <a:moveTo>
                    <a:pt x="15002" y="0"/>
                  </a:moveTo>
                  <a:cubicBezTo>
                    <a:pt x="19102" y="3958"/>
                    <a:pt x="21471" y="9375"/>
                    <a:pt x="21594" y="15072"/>
                  </a:cubicBezTo>
                </a:path>
                <a:path w="21595" h="15540" stroke="0" extrusionOk="0">
                  <a:moveTo>
                    <a:pt x="15002" y="0"/>
                  </a:moveTo>
                  <a:cubicBezTo>
                    <a:pt x="19102" y="3958"/>
                    <a:pt x="21471" y="9375"/>
                    <a:pt x="21594" y="15072"/>
                  </a:cubicBezTo>
                  <a:lnTo>
                    <a:pt x="0" y="1554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3592" name="Group 40"/>
          <p:cNvGrpSpPr>
            <a:grpSpLocks/>
          </p:cNvGrpSpPr>
          <p:nvPr/>
        </p:nvGrpSpPr>
        <p:grpSpPr bwMode="auto">
          <a:xfrm>
            <a:off x="6732588" y="3355975"/>
            <a:ext cx="647700" cy="792163"/>
            <a:chOff x="3742" y="2205"/>
            <a:chExt cx="408" cy="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7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742" y="2205"/>
                  <a:ext cx="408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1</a:t>
                  </a:r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572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42" y="2205"/>
                  <a:ext cx="408" cy="254"/>
                </a:xfrm>
                <a:prstGeom prst="rect">
                  <a:avLst/>
                </a:prstGeom>
                <a:blipFill>
                  <a:blip r:embed="rId4"/>
                  <a:stretch>
                    <a:fillRect b="-2424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 flipV="1">
              <a:off x="3787" y="2251"/>
              <a:ext cx="0" cy="4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3593" name="Group 41"/>
          <p:cNvGrpSpPr>
            <a:grpSpLocks/>
          </p:cNvGrpSpPr>
          <p:nvPr/>
        </p:nvGrpSpPr>
        <p:grpSpPr bwMode="auto">
          <a:xfrm>
            <a:off x="5292725" y="3140075"/>
            <a:ext cx="647700" cy="720725"/>
            <a:chOff x="2835" y="2069"/>
            <a:chExt cx="408" cy="454"/>
          </a:xfrm>
        </p:grpSpPr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 flipV="1">
              <a:off x="3243" y="2205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69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35" y="2069"/>
                  <a:ext cx="40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2</a:t>
                  </a:r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569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35" y="2069"/>
                  <a:ext cx="407" cy="254"/>
                </a:xfrm>
                <a:prstGeom prst="rect">
                  <a:avLst/>
                </a:prstGeom>
                <a:blipFill>
                  <a:blip r:embed="rId5"/>
                  <a:stretch>
                    <a:fillRect b="-2575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602" name="Group 50"/>
          <p:cNvGrpSpPr>
            <a:grpSpLocks/>
          </p:cNvGrpSpPr>
          <p:nvPr/>
        </p:nvGrpSpPr>
        <p:grpSpPr bwMode="auto">
          <a:xfrm>
            <a:off x="5294313" y="5300673"/>
            <a:ext cx="1077912" cy="403226"/>
            <a:chOff x="2654" y="3430"/>
            <a:chExt cx="679" cy="254"/>
          </a:xfrm>
        </p:grpSpPr>
        <p:sp>
          <p:nvSpPr>
            <p:cNvPr id="23597" name="Line 45"/>
            <p:cNvSpPr>
              <a:spLocks noChangeShapeType="1"/>
            </p:cNvSpPr>
            <p:nvPr/>
          </p:nvSpPr>
          <p:spPr bwMode="auto">
            <a:xfrm>
              <a:off x="2654" y="3430"/>
              <a:ext cx="4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0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061" y="3430"/>
                  <a:ext cx="272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n-US" altLang="el-GR" b="1" i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600" name="Text 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61" y="3430"/>
                  <a:ext cx="272" cy="2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6804025" y="5300663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altLang="el-G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3608" name="Group 56"/>
          <p:cNvGrpSpPr>
            <a:grpSpLocks/>
          </p:cNvGrpSpPr>
          <p:nvPr/>
        </p:nvGrpSpPr>
        <p:grpSpPr bwMode="auto">
          <a:xfrm>
            <a:off x="3708400" y="4868863"/>
            <a:ext cx="649288" cy="431800"/>
            <a:chOff x="1655" y="3158"/>
            <a:chExt cx="409" cy="272"/>
          </a:xfrm>
        </p:grpSpPr>
        <p:sp>
          <p:nvSpPr>
            <p:cNvPr id="23598" name="Line 46"/>
            <p:cNvSpPr>
              <a:spLocks noChangeShapeType="1"/>
            </p:cNvSpPr>
            <p:nvPr/>
          </p:nvSpPr>
          <p:spPr bwMode="auto">
            <a:xfrm flipH="1">
              <a:off x="1746" y="3430"/>
              <a:ext cx="3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0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655" y="3158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oMath>
                    </m:oMathPara>
                  </a14:m>
                  <a:endParaRPr lang="en-US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605" name="Text 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55" y="3158"/>
                  <a:ext cx="317" cy="2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607" name="Group 55"/>
          <p:cNvGrpSpPr>
            <a:grpSpLocks/>
          </p:cNvGrpSpPr>
          <p:nvPr/>
        </p:nvGrpSpPr>
        <p:grpSpPr bwMode="auto">
          <a:xfrm>
            <a:off x="3060700" y="4868863"/>
            <a:ext cx="647700" cy="431800"/>
            <a:chOff x="1247" y="3158"/>
            <a:chExt cx="408" cy="272"/>
          </a:xfrm>
        </p:grpSpPr>
        <p:sp>
          <p:nvSpPr>
            <p:cNvPr id="23599" name="Line 47"/>
            <p:cNvSpPr>
              <a:spLocks noChangeShapeType="1"/>
            </p:cNvSpPr>
            <p:nvPr/>
          </p:nvSpPr>
          <p:spPr bwMode="auto">
            <a:xfrm>
              <a:off x="1247" y="3430"/>
              <a:ext cx="2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06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338" y="3158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oMath>
                    </m:oMathPara>
                  </a14:m>
                  <a:endParaRPr lang="en-US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606" name="Text 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38" y="3158"/>
                  <a:ext cx="317" cy="2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Ομάδα 4"/>
          <p:cNvGrpSpPr/>
          <p:nvPr/>
        </p:nvGrpSpPr>
        <p:grpSpPr>
          <a:xfrm>
            <a:off x="2484438" y="5084767"/>
            <a:ext cx="4319588" cy="431800"/>
            <a:chOff x="2484438" y="5084767"/>
            <a:chExt cx="4319588" cy="431800"/>
          </a:xfrm>
        </p:grpSpPr>
        <p:sp>
          <p:nvSpPr>
            <p:cNvPr id="23595" name="Line 43"/>
            <p:cNvSpPr>
              <a:spLocks noChangeShapeType="1"/>
            </p:cNvSpPr>
            <p:nvPr/>
          </p:nvSpPr>
          <p:spPr bwMode="auto">
            <a:xfrm>
              <a:off x="3060700" y="5300667"/>
              <a:ext cx="12969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pSp>
          <p:nvGrpSpPr>
            <p:cNvPr id="2" name="Ομάδα 1"/>
            <p:cNvGrpSpPr/>
            <p:nvPr/>
          </p:nvGrpSpPr>
          <p:grpSpPr>
            <a:xfrm>
              <a:off x="2484438" y="5084767"/>
              <a:ext cx="2809875" cy="431800"/>
              <a:chOff x="2484438" y="5084767"/>
              <a:chExt cx="2809875" cy="431800"/>
            </a:xfrm>
          </p:grpSpPr>
          <p:sp>
            <p:nvSpPr>
              <p:cNvPr id="23594" name="Rectangle 42" descr="Επιστολόχαρτο"/>
              <p:cNvSpPr>
                <a:spLocks noChangeArrowheads="1"/>
              </p:cNvSpPr>
              <p:nvPr/>
            </p:nvSpPr>
            <p:spPr bwMode="auto">
              <a:xfrm>
                <a:off x="2484438" y="5084767"/>
                <a:ext cx="576262" cy="431800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3596" name="Rectangle 44" descr="Επιστολόχαρτο"/>
              <p:cNvSpPr>
                <a:spLocks noChangeArrowheads="1"/>
              </p:cNvSpPr>
              <p:nvPr/>
            </p:nvSpPr>
            <p:spPr bwMode="auto">
              <a:xfrm>
                <a:off x="4357688" y="5084767"/>
                <a:ext cx="936625" cy="431800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cxnSp>
          <p:nvCxnSpPr>
            <p:cNvPr id="4" name="Ευθεία γραμμή σύνδεσης 3"/>
            <p:cNvCxnSpPr>
              <a:stCxn id="23597" idx="0"/>
            </p:cNvCxnSpPr>
            <p:nvPr/>
          </p:nvCxnSpPr>
          <p:spPr>
            <a:xfrm>
              <a:off x="5294313" y="5300667"/>
              <a:ext cx="15097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52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schemeClr val="bg1">
                    <a:lumMod val="65000"/>
                  </a:scheme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www.merkopanas.blogspot.gr</a:t>
            </a:r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65000"/>
                  </a:schemeClr>
                </a:solidFill>
              </a:rPr>
              <a:pPr/>
              <a:t>22</a:t>
            </a:fld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508" y="1196752"/>
            <a:ext cx="750891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Διαδικτυακή </a:t>
            </a:r>
            <a:r>
              <a:rPr lang="el-GR" b="1" dirty="0">
                <a:latin typeface="Comic Sans MS" panose="030F0702030302020204" pitchFamily="66" charset="0"/>
              </a:rPr>
              <a:t>παρουσίαση θεωρίας από </a:t>
            </a:r>
            <a:r>
              <a:rPr lang="el-GR" b="1" dirty="0" smtClean="0">
                <a:latin typeface="Comic Sans MS" panose="030F0702030302020204" pitchFamily="66" charset="0"/>
              </a:rPr>
              <a:t>τον Σωκράτη </a:t>
            </a:r>
            <a:r>
              <a:rPr lang="el-GR" b="1" dirty="0" err="1" smtClean="0">
                <a:latin typeface="Comic Sans MS" panose="030F0702030302020204" pitchFamily="66" charset="0"/>
              </a:rPr>
              <a:t>Καλελή</a:t>
            </a:r>
            <a:r>
              <a:rPr lang="el-GR" b="1" dirty="0" smtClean="0">
                <a:latin typeface="Comic Sans MS" panose="030F0702030302020204" pitchFamily="66" charset="0"/>
              </a:rPr>
              <a:t> στο κανάλι </a:t>
            </a:r>
            <a:r>
              <a:rPr lang="en-US" b="1" dirty="0" smtClean="0">
                <a:latin typeface="Comic Sans MS" panose="030F0702030302020204" pitchFamily="66" charset="0"/>
                <a:hlinkClick r:id="rId2"/>
              </a:rPr>
              <a:t>schooldoctor.gr</a:t>
            </a:r>
            <a:r>
              <a:rPr lang="el-GR" b="1" dirty="0" smtClean="0">
                <a:latin typeface="Comic Sans MS" panose="030F0702030302020204" pitchFamily="66" charset="0"/>
              </a:rPr>
              <a:t>,  </a:t>
            </a:r>
            <a:r>
              <a:rPr lang="el-GR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10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Διαδικτυακή </a:t>
            </a:r>
            <a:r>
              <a:rPr lang="el-GR" b="1" dirty="0" smtClean="0">
                <a:latin typeface="Comic Sans MS" panose="030F0702030302020204" pitchFamily="66" charset="0"/>
              </a:rPr>
              <a:t>παρουσίαση από </a:t>
            </a:r>
            <a:r>
              <a:rPr lang="el-GR" b="1" dirty="0">
                <a:latin typeface="Comic Sans MS" panose="030F0702030302020204" pitchFamily="66" charset="0"/>
              </a:rPr>
              <a:t>τον Άρη </a:t>
            </a:r>
            <a:r>
              <a:rPr lang="el-GR" b="1" dirty="0" err="1">
                <a:latin typeface="Comic Sans MS" panose="030F0702030302020204" pitchFamily="66" charset="0"/>
              </a:rPr>
              <a:t>Ροντούλη</a:t>
            </a:r>
            <a:r>
              <a:rPr lang="el-GR" b="1" dirty="0">
                <a:latin typeface="Comic Sans MS" panose="030F0702030302020204" pitchFamily="66" charset="0"/>
              </a:rPr>
              <a:t>  </a:t>
            </a:r>
            <a:r>
              <a:rPr lang="el-GR" b="1" dirty="0">
                <a:latin typeface="Comic Sans MS" panose="030F0702030302020204" pitchFamily="66" charset="0"/>
                <a:hlinkClick r:id="rId4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l-GR" sz="10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Διαδικτυακή παρουσίαση από τον Νίκο </a:t>
            </a:r>
            <a:r>
              <a:rPr lang="el-GR" b="1" dirty="0" err="1">
                <a:latin typeface="Comic Sans MS" panose="030F0702030302020204" pitchFamily="66" charset="0"/>
              </a:rPr>
              <a:t>Παπούλα</a:t>
            </a:r>
            <a:r>
              <a:rPr lang="el-GR" b="1" dirty="0">
                <a:latin typeface="Comic Sans MS" panose="030F0702030302020204" pitchFamily="66" charset="0"/>
              </a:rPr>
              <a:t>  </a:t>
            </a:r>
            <a:r>
              <a:rPr lang="el-GR" b="1" dirty="0">
                <a:latin typeface="Comic Sans MS" panose="030F0702030302020204" pitchFamily="66" charset="0"/>
                <a:hlinkClick r:id="rId5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n-US" b="1" dirty="0">
              <a:latin typeface="Comic Sans MS" panose="030F0702030302020204" pitchFamily="66" charset="0"/>
            </a:endParaRPr>
          </a:p>
          <a:p>
            <a:pPr algn="just"/>
            <a:endParaRPr lang="el-GR" sz="10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Προσομοιώσεις του Ηλία </a:t>
            </a:r>
            <a:r>
              <a:rPr lang="el-GR" b="1" dirty="0" err="1" smtClean="0">
                <a:latin typeface="Comic Sans MS" panose="030F0702030302020204" pitchFamily="66" charset="0"/>
              </a:rPr>
              <a:t>Σιτσανλή</a:t>
            </a:r>
            <a:r>
              <a:rPr lang="el-GR" b="1" dirty="0" smtClean="0">
                <a:latin typeface="Comic Sans MS" panose="030F0702030302020204" pitchFamily="66" charset="0"/>
              </a:rPr>
              <a:t> από το </a:t>
            </a:r>
            <a:r>
              <a:rPr lang="en-US" b="1" dirty="0" smtClean="0">
                <a:latin typeface="Comic Sans MS" panose="030F0702030302020204" pitchFamily="66" charset="0"/>
                <a:hlinkClick r:id="rId6"/>
              </a:rPr>
              <a:t>www.seilias.gr</a:t>
            </a:r>
            <a:r>
              <a:rPr lang="el-GR" b="1" dirty="0" smtClean="0">
                <a:latin typeface="Comic Sans MS" panose="030F0702030302020204" pitchFamily="66" charset="0"/>
              </a:rPr>
              <a:t> για εύρεση συνισταμένης </a:t>
            </a:r>
            <a:r>
              <a:rPr lang="el-GR" b="1" dirty="0" smtClean="0">
                <a:latin typeface="Comic Sans MS" panose="030F0702030302020204" pitchFamily="66" charset="0"/>
                <a:hlinkClick r:id="rId7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, </a:t>
            </a:r>
            <a:r>
              <a:rPr lang="el-GR" b="1" dirty="0">
                <a:latin typeface="Comic Sans MS" panose="030F0702030302020204" pitchFamily="66" charset="0"/>
                <a:hlinkClick r:id="rId8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, </a:t>
            </a:r>
            <a:r>
              <a:rPr lang="el-GR" b="1" dirty="0">
                <a:latin typeface="Comic Sans MS" panose="030F0702030302020204" pitchFamily="66" charset="0"/>
                <a:hlinkClick r:id="rId9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 και ανάλυση δύναμης  </a:t>
            </a:r>
            <a:r>
              <a:rPr lang="el-GR" b="1" dirty="0" smtClean="0">
                <a:latin typeface="Comic Sans MS" panose="030F0702030302020204" pitchFamily="66" charset="0"/>
                <a:hlinkClick r:id="rId10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l-GR" sz="1000" b="1" dirty="0" smtClean="0"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Μεγάλη ποικιλία ερωτήσεων και ασκήσεων από το «Υλικό Φυσικής-Χημείας»  </a:t>
            </a:r>
            <a:r>
              <a:rPr lang="el-GR" b="1" dirty="0" smtClean="0">
                <a:latin typeface="Comic Sans MS" panose="030F0702030302020204" pitchFamily="66" charset="0"/>
                <a:hlinkClick r:id="rId11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82677" y="125345"/>
            <a:ext cx="71786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Παρακάτω δίνονται μερικές διευθύνσεις όπου μπορείτε να βρείτε αναρτήσεις με </a:t>
            </a: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θέμα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Δυναμική σε μία διάσταση ».</a:t>
            </a:r>
          </a:p>
        </p:txBody>
      </p:sp>
    </p:spTree>
    <p:extLst>
      <p:ext uri="{BB962C8B-B14F-4D97-AF65-F5344CB8AC3E}">
        <p14:creationId xmlns:p14="http://schemas.microsoft.com/office/powerpoint/2010/main" val="35975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schemeClr val="bg1">
                    <a:lumMod val="50000"/>
                  </a:scheme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www.merkopanas.blogspot.gr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1620" y="4101885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 smtClean="0">
                <a:latin typeface="Comic Sans MS" panose="030F0702030302020204" pitchFamily="66" charset="0"/>
              </a:rPr>
              <a:t>(Οι </a:t>
            </a:r>
            <a:r>
              <a:rPr lang="el-GR" dirty="0" smtClean="0">
                <a:latin typeface="Comic Sans MS" panose="030F0702030302020204" pitchFamily="66" charset="0"/>
              </a:rPr>
              <a:t>αναρτήσεις περιέχουν ερωτήσεις από το σύνολο του κεφαλαίου «Δυναμική σε μία διάσταση – Νόμοι του </a:t>
            </a:r>
            <a:r>
              <a:rPr lang="en-US" dirty="0" smtClean="0">
                <a:latin typeface="Comic Sans MS" panose="030F0702030302020204" pitchFamily="66" charset="0"/>
              </a:rPr>
              <a:t>Newton</a:t>
            </a:r>
            <a:r>
              <a:rPr lang="el-GR" dirty="0" smtClean="0">
                <a:latin typeface="Comic Sans MS" panose="030F0702030302020204" pitchFamily="66" charset="0"/>
              </a:rPr>
              <a:t>».)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401552" y="1981437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Στην </a:t>
            </a:r>
            <a:r>
              <a:rPr lang="el-GR" sz="2000" b="1" dirty="0">
                <a:latin typeface="Comic Sans MS" panose="030F0702030302020204" pitchFamily="66" charset="0"/>
              </a:rPr>
              <a:t>ανάρτηση </a:t>
            </a:r>
            <a:r>
              <a:rPr lang="el-GR" sz="2000" b="1" dirty="0" smtClean="0">
                <a:latin typeface="Comic Sans MS" panose="030F0702030302020204" pitchFamily="66" charset="0"/>
              </a:rPr>
              <a:t>θα βρείτε </a:t>
            </a:r>
            <a:r>
              <a:rPr lang="el-GR" sz="2000" b="1" dirty="0">
                <a:latin typeface="Comic Sans MS" panose="030F0702030302020204" pitchFamily="66" charset="0"/>
              </a:rPr>
              <a:t>95 Ερωτήσεις Πολλαπλής Επιλογής μοιρασμένες σε 3 αρχεία και </a:t>
            </a:r>
            <a:r>
              <a:rPr lang="el-GR" sz="2000" b="1" dirty="0" smtClean="0">
                <a:latin typeface="Comic Sans MS" panose="030F0702030302020204" pitchFamily="66" charset="0"/>
              </a:rPr>
              <a:t>35 </a:t>
            </a:r>
            <a:r>
              <a:rPr lang="el-GR" sz="2000" b="1" dirty="0">
                <a:latin typeface="Comic Sans MS" panose="030F0702030302020204" pitchFamily="66" charset="0"/>
              </a:rPr>
              <a:t>Ερωτήσεις Σωστού </a:t>
            </a:r>
            <a:r>
              <a:rPr lang="el-GR" sz="2000" b="1" dirty="0" smtClean="0">
                <a:latin typeface="Comic Sans MS" panose="030F0702030302020204" pitchFamily="66" charset="0"/>
              </a:rPr>
              <a:t>– Λάθους σε 1 αρχείο. 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Μπορείτε να κατεβάσετε την ανάρτηση από  </a:t>
            </a:r>
            <a:r>
              <a:rPr lang="el-GR" sz="2000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51620" y="465635"/>
            <a:ext cx="68407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Ερωτήσεις στην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Δυναμική σε μία διάσταση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 το πρόγραμμα 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Potatoes</a:t>
            </a:r>
            <a:r>
              <a:rPr lang="el-GR" altLang="el-GR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9FF1-5915-4B95-8069-04D0E57D5159}" type="slidenum">
              <a:rPr lang="en-US" altLang="el-GR"/>
              <a:pPr/>
              <a:t>24</a:t>
            </a:fld>
            <a:endParaRPr lang="en-US" altLang="el-GR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979712" y="1733451"/>
            <a:ext cx="5040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Εφαρμογές από το βιβλίο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1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C6DF-19F2-479B-BC54-D59C8BD99487}" type="slidenum">
              <a:rPr lang="en-US" altLang="el-GR"/>
              <a:pPr/>
              <a:t>25</a:t>
            </a:fld>
            <a:endParaRPr lang="en-US" altLang="el-GR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55576" y="499765"/>
            <a:ext cx="3096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Παράδειγμα  (σελ. 80)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755576" y="1052736"/>
            <a:ext cx="7704856" cy="3029179"/>
            <a:chOff x="755576" y="1052736"/>
            <a:chExt cx="7704856" cy="3029179"/>
          </a:xfrm>
        </p:grpSpPr>
        <p:pic>
          <p:nvPicPr>
            <p:cNvPr id="27659" name="Picture 11" descr="Εικόνα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3202440"/>
              <a:ext cx="4986338" cy="8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  <p:sp>
          <p:nvSpPr>
            <p:cNvPr id="2" name="Ορθογώνιο 1"/>
            <p:cNvSpPr/>
            <p:nvPr/>
          </p:nvSpPr>
          <p:spPr>
            <a:xfrm>
              <a:off x="755576" y="1052736"/>
              <a:ext cx="770485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l-GR" sz="2400" dirty="0"/>
                <a:t>Να β</a:t>
              </a:r>
              <a:r>
                <a:rPr lang="en-US" altLang="el-GR" sz="2400" dirty="0" err="1"/>
                <a:t>ρεθεί</a:t>
              </a:r>
              <a:r>
                <a:rPr lang="en-US" altLang="el-GR" sz="2400" dirty="0"/>
                <a:t> η </a:t>
              </a:r>
              <a:r>
                <a:rPr lang="en-US" altLang="el-GR" sz="2400" dirty="0" err="1"/>
                <a:t>συνιστ</a:t>
              </a:r>
              <a:r>
                <a:rPr lang="en-US" altLang="el-GR" sz="2400" dirty="0"/>
                <a:t>αμένη των δυνάμεων που ασκούνται σ' ένα σώμα όπως φαίνεται στην εικόνα. </a:t>
              </a:r>
              <a:endParaRPr lang="el-GR" altLang="el-GR" sz="24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400" dirty="0" err="1"/>
                <a:t>Δίνοντ</a:t>
              </a:r>
              <a:r>
                <a:rPr lang="en-US" altLang="el-GR" sz="2400" dirty="0"/>
                <a:t>αι: </a:t>
              </a:r>
              <a:r>
                <a:rPr lang="en-US" altLang="el-GR" sz="2400" dirty="0" smtClean="0"/>
                <a:t> </a:t>
              </a:r>
              <a:r>
                <a:rPr lang="en-US" altLang="el-GR" sz="2400" i="1" dirty="0" smtClean="0"/>
                <a:t>F</a:t>
              </a:r>
              <a:r>
                <a:rPr lang="en-US" altLang="el-GR" sz="2400" baseline="-25000" dirty="0" smtClean="0"/>
                <a:t>1</a:t>
              </a:r>
              <a:r>
                <a:rPr lang="en-US" altLang="el-GR" sz="2400" dirty="0"/>
                <a:t> = 10Ν, </a:t>
              </a:r>
              <a:r>
                <a:rPr lang="en-US" altLang="el-GR" sz="2400" i="1" dirty="0"/>
                <a:t>F</a:t>
              </a:r>
              <a:r>
                <a:rPr lang="en-US" altLang="el-GR" sz="2400" baseline="-25000" dirty="0"/>
                <a:t>2</a:t>
              </a:r>
              <a:r>
                <a:rPr lang="en-US" altLang="el-GR" sz="2400" dirty="0"/>
                <a:t> = 25Ν και </a:t>
              </a:r>
              <a:r>
                <a:rPr lang="en-US" altLang="el-GR" sz="2400" i="1" dirty="0"/>
                <a:t>F</a:t>
              </a:r>
              <a:r>
                <a:rPr lang="en-US" altLang="el-GR" sz="2400" baseline="-25000" dirty="0"/>
                <a:t>3</a:t>
              </a:r>
              <a:r>
                <a:rPr lang="en-US" altLang="el-GR" sz="2400" dirty="0"/>
                <a:t>= 12Ν.</a:t>
              </a:r>
              <a:r>
                <a:rPr lang="en-US" altLang="el-GR" sz="2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96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07704" y="2204864"/>
            <a:ext cx="5256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Ερωτήσεις (σελ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101)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3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71600" y="548680"/>
            <a:ext cx="698477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Να </a:t>
            </a:r>
            <a:r>
              <a:rPr lang="el-GR" sz="2000" dirty="0">
                <a:latin typeface="Trebuchet MS" panose="020B0603020202020204" pitchFamily="34" charset="0"/>
              </a:rPr>
              <a:t>αναφέρετε παραδείγματα από τα οποία να φαίνεται ότι η δύναμη είναι διανυσματικό φυσικό μέγεθος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2400" dirty="0"/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Περιγράψτε </a:t>
            </a:r>
            <a:r>
              <a:rPr lang="el-GR" sz="2000" dirty="0">
                <a:latin typeface="Trebuchet MS" panose="020B0603020202020204" pitchFamily="34" charset="0"/>
              </a:rPr>
              <a:t>απλό πείραμα από το οποίο να φαίνεται ότι η συνισταμένη δύο ομόρροπων δυνάμεων έχει τιμή που είναι ίση με το άθροισμα των τιμών των δυνάμεων αυτών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99592" y="548680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3. 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Περιγράψτε </a:t>
            </a:r>
            <a:r>
              <a:rPr lang="el-GR" sz="2000" dirty="0">
                <a:latin typeface="Trebuchet MS" panose="020B0603020202020204" pitchFamily="34" charset="0"/>
              </a:rPr>
              <a:t>απλό πείραμα από το οποίο να φαίνεται ότι η συνισταμένη δύο αντίρροπων δυνάμεων έχει τιμή που είναι ίση με τη διαφορά των τιμών των δυνάμεων αυτών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4. 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Ποια </a:t>
            </a:r>
            <a:r>
              <a:rPr lang="el-GR" sz="2000" dirty="0">
                <a:latin typeface="Trebuchet MS" panose="020B0603020202020204" pitchFamily="34" charset="0"/>
              </a:rPr>
              <a:t>είναι η φορά της συνισταμένης δύο αντίρροπων δυνάμεων</a:t>
            </a:r>
            <a:r>
              <a:rPr lang="el-GR" sz="2000" dirty="0" smtClean="0">
                <a:latin typeface="Trebuchet MS" panose="020B0603020202020204" pitchFamily="34" charset="0"/>
              </a:rPr>
              <a:t>;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260648"/>
            <a:ext cx="74888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14. </a:t>
            </a:r>
            <a:r>
              <a:rPr lang="el-GR" sz="2000" dirty="0" smtClean="0">
                <a:latin typeface="Trebuchet MS" panose="020B0603020202020204" pitchFamily="34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</a:rPr>
              <a:t>συμπληρώσετε με τους όρους: </a:t>
            </a:r>
            <a:r>
              <a:rPr lang="el-GR" sz="2000" b="1" i="1" dirty="0">
                <a:latin typeface="Trebuchet MS" panose="020B0603020202020204" pitchFamily="34" charset="0"/>
              </a:rPr>
              <a:t>δύναμη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b="1" i="1" dirty="0">
                <a:latin typeface="Trebuchet MS" panose="020B0603020202020204" pitchFamily="34" charset="0"/>
              </a:rPr>
              <a:t>πλαστική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b="1" i="1" dirty="0">
                <a:latin typeface="Trebuchet MS" panose="020B0603020202020204" pitchFamily="34" charset="0"/>
              </a:rPr>
              <a:t>ελαστική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b="1" i="1" dirty="0">
                <a:latin typeface="Trebuchet MS" panose="020B0603020202020204" pitchFamily="34" charset="0"/>
              </a:rPr>
              <a:t>διανυσματικό μέγεθος</a:t>
            </a:r>
            <a:r>
              <a:rPr lang="el-GR" sz="2000" dirty="0">
                <a:latin typeface="Trebuchet MS" panose="020B0603020202020204" pitchFamily="34" charset="0"/>
              </a:rPr>
              <a:t>, τα κενά στις επόμενες προτάσεις.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 </a:t>
            </a:r>
            <a:r>
              <a:rPr lang="el-GR" sz="2000" dirty="0" smtClean="0">
                <a:latin typeface="Trebuchet MS" panose="020B0603020202020204" pitchFamily="34" charset="0"/>
              </a:rPr>
              <a:t> H </a:t>
            </a:r>
            <a:r>
              <a:rPr lang="el-GR" sz="2000" dirty="0">
                <a:latin typeface="Trebuchet MS" panose="020B0603020202020204" pitchFamily="34" charset="0"/>
              </a:rPr>
              <a:t>δύναμη για να ορισθεί πλήρως χρειάζεται τιμή, διεύθυνση και φορά, δηλαδή είναι </a:t>
            </a:r>
            <a:r>
              <a:rPr lang="el-GR" sz="2000" dirty="0" smtClean="0">
                <a:latin typeface="Trebuchet MS" panose="020B0603020202020204" pitchFamily="34" charset="0"/>
              </a:rPr>
              <a:t>……………………………………… 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H </a:t>
            </a:r>
            <a:r>
              <a:rPr lang="el-GR" sz="2000" dirty="0">
                <a:latin typeface="Trebuchet MS" panose="020B0603020202020204" pitchFamily="34" charset="0"/>
              </a:rPr>
              <a:t>παραμόρφωση ενός ελατηρίου χαρακτηρίζεται ως </a:t>
            </a:r>
            <a:r>
              <a:rPr lang="el-GR" sz="2000" dirty="0" smtClean="0">
                <a:latin typeface="Trebuchet MS" panose="020B0603020202020204" pitchFamily="34" charset="0"/>
              </a:rPr>
              <a:t>………………… 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H </a:t>
            </a:r>
            <a:r>
              <a:rPr lang="el-GR" sz="2000" dirty="0">
                <a:latin typeface="Trebuchet MS" panose="020B0603020202020204" pitchFamily="34" charset="0"/>
              </a:rPr>
              <a:t>παραμόρφωση μιας πλαστελίνης χαρακτηρίζεται ως </a:t>
            </a:r>
            <a:r>
              <a:rPr lang="el-GR" sz="2000" dirty="0" smtClean="0">
                <a:latin typeface="Trebuchet MS" panose="020B0603020202020204" pitchFamily="34" charset="0"/>
              </a:rPr>
              <a:t>………………… 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 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H ……………… </a:t>
            </a:r>
            <a:r>
              <a:rPr lang="el-GR" sz="2000" dirty="0">
                <a:latin typeface="Trebuchet MS" panose="020B0603020202020204" pitchFamily="34" charset="0"/>
              </a:rPr>
              <a:t>προκαλεί την παραμόρφωση ή τη μεταβολή της κινητικής κατάστασης του σώματος στο οποίο ασκείται.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3563888" y="2132856"/>
            <a:ext cx="2816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διανυσματικό μέγεθος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49911" y="3021541"/>
            <a:ext cx="1257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ελαστική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849911" y="3933056"/>
            <a:ext cx="12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πλαστική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576231" y="4395584"/>
            <a:ext cx="106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δύναμη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979712" y="2890504"/>
            <a:ext cx="597666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Στη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ΔΥΝΑΜΙΚΗ </a:t>
            </a:r>
            <a:r>
              <a:rPr lang="el-GR" altLang="el-GR" sz="2000" b="1" dirty="0">
                <a:latin typeface="Comic Sans MS" panose="030F0702030302020204" pitchFamily="66" charset="0"/>
              </a:rPr>
              <a:t>ουσιαστικά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μελετάμε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την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σχέση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που έχει η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δύναμη με </a:t>
            </a:r>
            <a:r>
              <a:rPr lang="el-GR" altLang="el-GR" sz="2000" b="1" dirty="0">
                <a:latin typeface="Comic Sans MS" panose="030F0702030302020204" pitchFamily="66" charset="0"/>
              </a:rPr>
              <a:t>την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κίνηση.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51720" y="548680"/>
            <a:ext cx="561662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 smtClean="0">
                <a:latin typeface="Comic Sans MS" panose="030F0702030302020204" pitchFamily="66" charset="0"/>
              </a:rPr>
              <a:t>Ειδικά</a:t>
            </a:r>
            <a:r>
              <a:rPr lang="en-US" altLang="el-GR" sz="2000" b="1" dirty="0" smtClean="0">
                <a:latin typeface="Comic Sans MS" panose="030F0702030302020204" pitchFamily="66" charset="0"/>
              </a:rPr>
              <a:t>,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στη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ΔΥΝΑΜΙΚΗ σε μία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διάσταση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θα μελετήσουμε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δυνάμεις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δρουν κατά μήκος του ίδιου άξονα (ευθεία), δηλαδή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έχουν την ίδια διεύθυνση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 </a:t>
            </a:r>
            <a:endParaRPr lang="en-US" altLang="el-GR" sz="20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84" y="908720"/>
            <a:ext cx="1100977" cy="104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5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827584" y="548680"/>
                <a:ext cx="7560840" cy="2051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16. 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Να </a:t>
                </a:r>
                <a:r>
                  <a:rPr lang="el-GR" sz="2000" dirty="0">
                    <a:latin typeface="Trebuchet MS" panose="020B0603020202020204" pitchFamily="34" charset="0"/>
                  </a:rPr>
                  <a:t>συμπληρώσετε τα κενά στις επόμενες προτάσεις.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</a:rPr>
                  <a:t>Α.</a:t>
                </a:r>
                <a:r>
                  <a:rPr lang="el-GR" sz="2000" dirty="0">
                    <a:latin typeface="Trebuchet MS" panose="020B0603020202020204" pitchFamily="34" charset="0"/>
                  </a:rPr>
                  <a:t> 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Μια δύναμη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που </a:t>
                </a:r>
                <a:r>
                  <a:rPr lang="el-GR" sz="2000" dirty="0">
                    <a:latin typeface="Trebuchet MS" panose="020B0603020202020204" pitchFamily="34" charset="0"/>
                  </a:rPr>
                  <a:t>επενεργεί σε ένα σώμα, μπορεί να αναλυθεί σε συνιστώσες οι οποίες επιφέρουν το ίδιο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…………………… </a:t>
                </a:r>
                <a:r>
                  <a:rPr lang="el-GR" sz="2000" dirty="0">
                    <a:latin typeface="Trebuchet MS" panose="020B0603020202020204" pitchFamily="34" charset="0"/>
                  </a:rPr>
                  <a:t>με τη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δύναμη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l-GR" sz="2000" dirty="0" smtClean="0">
                    <a:latin typeface="Trebuchet MS" panose="020B0603020202020204" pitchFamily="34" charset="0"/>
                  </a:rPr>
                  <a:t>.</a:t>
                </a:r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48680"/>
                <a:ext cx="7560840" cy="2051203"/>
              </a:xfrm>
              <a:prstGeom prst="rect">
                <a:avLst/>
              </a:prstGeom>
              <a:blipFill>
                <a:blip r:embed="rId2"/>
                <a:stretch>
                  <a:fillRect l="-887" r="-806" b="-89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899592" y="2060848"/>
            <a:ext cx="1606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αποτέλεσμα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0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43894" y="1628800"/>
            <a:ext cx="52562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Ασκήσεις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και 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Προβλήματα  (σελ. 107)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23934" y="404664"/>
            <a:ext cx="77644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l-GR" sz="2400" b="1" dirty="0"/>
              <a:t>1.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err="1" smtClean="0"/>
              <a:t>Δύο</a:t>
            </a:r>
            <a:r>
              <a:rPr lang="en-US" altLang="el-GR" sz="2400" dirty="0" smtClean="0"/>
              <a:t> </a:t>
            </a:r>
            <a:r>
              <a:rPr lang="en-US" altLang="el-GR" sz="2400" dirty="0" err="1"/>
              <a:t>δυνάμεις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με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τιμές</a:t>
            </a:r>
            <a:r>
              <a:rPr lang="en-US" altLang="el-GR" sz="2400" dirty="0"/>
              <a:t> 80Ν και 60Ν </a:t>
            </a:r>
            <a:r>
              <a:rPr lang="en-US" altLang="el-GR" sz="2400" dirty="0" err="1"/>
              <a:t>ενεργούν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στο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ίδιο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σημείο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ενός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σώμ</a:t>
            </a:r>
            <a:r>
              <a:rPr lang="en-US" altLang="el-GR" sz="2400" dirty="0"/>
              <a:t>ατος.</a:t>
            </a:r>
            <a:endParaRPr lang="el-GR" altLang="el-GR" sz="2400" dirty="0"/>
          </a:p>
          <a:p>
            <a:pPr algn="just">
              <a:lnSpc>
                <a:spcPct val="150000"/>
              </a:lnSpc>
            </a:pPr>
            <a:r>
              <a:rPr lang="en-US" altLang="el-GR" sz="2400" dirty="0"/>
              <a:t>Να β</a:t>
            </a:r>
            <a:r>
              <a:rPr lang="en-US" altLang="el-GR" sz="2400" dirty="0" err="1"/>
              <a:t>ρείτε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συνιστ</a:t>
            </a:r>
            <a:r>
              <a:rPr lang="en-US" altLang="el-GR" sz="2400" dirty="0"/>
              <a:t>αμένη τους αν οι διευθύνσεις τους σχηματίζουν μεταξύ τους γωνία</a:t>
            </a:r>
            <a:r>
              <a:rPr lang="el-GR" altLang="el-GR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α.  </a:t>
            </a:r>
            <a:r>
              <a:rPr lang="el-GR" altLang="el-GR" sz="2400" dirty="0"/>
              <a:t>0</a:t>
            </a:r>
            <a:r>
              <a:rPr lang="el-GR" altLang="el-GR" sz="2400" baseline="30000" dirty="0"/>
              <a:t>0</a:t>
            </a:r>
            <a:r>
              <a:rPr lang="el-GR" altLang="el-GR" sz="2400" dirty="0"/>
              <a:t>,                                 </a:t>
            </a:r>
            <a:r>
              <a:rPr lang="el-GR" altLang="el-GR" sz="2400" dirty="0" smtClean="0"/>
              <a:t>                   </a:t>
            </a:r>
            <a:r>
              <a:rPr lang="el-GR" altLang="el-GR" sz="2400" b="1" dirty="0" smtClean="0"/>
              <a:t>β.  </a:t>
            </a:r>
            <a:r>
              <a:rPr lang="el-GR" altLang="el-GR" sz="2400" dirty="0"/>
              <a:t>180</a:t>
            </a:r>
            <a:r>
              <a:rPr lang="el-GR" altLang="el-GR" sz="2400" baseline="30000" dirty="0"/>
              <a:t>0</a:t>
            </a:r>
            <a:r>
              <a:rPr lang="el-GR" altLang="el-GR" sz="2400" dirty="0"/>
              <a:t>.</a:t>
            </a:r>
            <a:endParaRPr lang="en-US" altLang="el-GR" sz="2400" dirty="0"/>
          </a:p>
        </p:txBody>
      </p:sp>
      <p:sp>
        <p:nvSpPr>
          <p:cNvPr id="5" name="Ορθογώνιο 4"/>
          <p:cNvSpPr/>
          <p:nvPr/>
        </p:nvSpPr>
        <p:spPr>
          <a:xfrm>
            <a:off x="630425" y="3573016"/>
            <a:ext cx="78300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l-GR" sz="2400" b="1" dirty="0"/>
              <a:t>3.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err="1" smtClean="0"/>
              <a:t>Μι</a:t>
            </a:r>
            <a:r>
              <a:rPr lang="en-US" altLang="el-GR" sz="2400" dirty="0" smtClean="0"/>
              <a:t>α </a:t>
            </a:r>
            <a:r>
              <a:rPr lang="en-US" altLang="el-GR" sz="2400" dirty="0"/>
              <a:t>δύναμη </a:t>
            </a:r>
            <a:r>
              <a:rPr lang="en-US" altLang="el-GR" sz="2400" i="1" dirty="0"/>
              <a:t>F</a:t>
            </a:r>
            <a:r>
              <a:rPr lang="en-US" altLang="el-GR" sz="2400" dirty="0"/>
              <a:t> = 10N να αναλυθεί σε </a:t>
            </a:r>
            <a:r>
              <a:rPr lang="en-US" altLang="el-GR" sz="2400" dirty="0" smtClean="0"/>
              <a:t>δ</a:t>
            </a:r>
            <a:r>
              <a:rPr lang="el-GR" altLang="el-GR" sz="2400" dirty="0" smtClean="0"/>
              <a:t>ύ</a:t>
            </a:r>
            <a:r>
              <a:rPr lang="en-US" altLang="el-GR" sz="2400" dirty="0" smtClean="0"/>
              <a:t>ο </a:t>
            </a:r>
            <a:r>
              <a:rPr lang="en-US" altLang="el-GR" sz="2400" dirty="0"/>
              <a:t>συνιστώσες,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1</a:t>
            </a:r>
            <a:r>
              <a:rPr lang="en-US" altLang="el-GR" sz="2400" dirty="0"/>
              <a:t> και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2</a:t>
            </a:r>
            <a:r>
              <a:rPr lang="en-US" altLang="el-GR" sz="2400" dirty="0"/>
              <a:t> που είναι: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α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</a:t>
            </a:r>
            <a:r>
              <a:rPr lang="en-US" altLang="el-GR" sz="2400" dirty="0"/>
              <a:t>  </a:t>
            </a:r>
            <a:r>
              <a:rPr lang="en-US" altLang="el-GR" sz="2400" dirty="0" err="1"/>
              <a:t>συγγρ</a:t>
            </a:r>
            <a:r>
              <a:rPr lang="en-US" altLang="el-GR" sz="2400" dirty="0"/>
              <a:t>αμμικές ομόρροπες και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1</a:t>
            </a:r>
            <a:r>
              <a:rPr lang="en-US" altLang="el-GR" sz="2400" dirty="0"/>
              <a:t> = 4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2</a:t>
            </a:r>
            <a:r>
              <a:rPr lang="el-GR" altLang="el-GR" sz="2400" dirty="0"/>
              <a:t>,</a:t>
            </a:r>
            <a:endParaRPr lang="en-US" altLang="el-GR" sz="2400" baseline="-25000" dirty="0"/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β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  </a:t>
            </a:r>
            <a:r>
              <a:rPr lang="en-US" altLang="el-GR" sz="2400" dirty="0" err="1"/>
              <a:t>συγγρ</a:t>
            </a:r>
            <a:r>
              <a:rPr lang="en-US" altLang="el-GR" sz="2400" dirty="0"/>
              <a:t>αμμικές αντίρροπες και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1</a:t>
            </a:r>
            <a:r>
              <a:rPr lang="en-US" altLang="el-GR" sz="2400" dirty="0"/>
              <a:t> = 3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2</a:t>
            </a:r>
            <a:r>
              <a:rPr lang="el-GR" altLang="el-GR" sz="2400" dirty="0"/>
              <a:t>.</a:t>
            </a:r>
            <a:endParaRPr lang="en-US" altLang="el-G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5075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A6C6-4045-4DC9-8373-A9FB94F1F1BA}" type="slidenum">
              <a:rPr lang="en-US" altLang="el-GR"/>
              <a:pPr/>
              <a:t>33</a:t>
            </a:fld>
            <a:endParaRPr lang="en-US" altLang="el-GR"/>
          </a:p>
        </p:txBody>
      </p:sp>
      <p:grpSp>
        <p:nvGrpSpPr>
          <p:cNvPr id="3" name="Ομάδα 2"/>
          <p:cNvGrpSpPr/>
          <p:nvPr/>
        </p:nvGrpSpPr>
        <p:grpSpPr>
          <a:xfrm>
            <a:off x="640532" y="404664"/>
            <a:ext cx="8035924" cy="4882512"/>
            <a:chOff x="640532" y="404664"/>
            <a:chExt cx="8035924" cy="4882512"/>
          </a:xfrm>
        </p:grpSpPr>
        <p:sp>
          <p:nvSpPr>
            <p:cNvPr id="2" name="Ορθογώνιο 1"/>
            <p:cNvSpPr/>
            <p:nvPr/>
          </p:nvSpPr>
          <p:spPr>
            <a:xfrm>
              <a:off x="640532" y="404664"/>
              <a:ext cx="803592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l-GR" sz="2400" b="1" dirty="0"/>
                <a:t>2</a:t>
              </a:r>
              <a:r>
                <a:rPr lang="en-US" altLang="el-GR" sz="2400" b="1" dirty="0" smtClean="0"/>
                <a:t>.</a:t>
              </a:r>
              <a:r>
                <a:rPr lang="el-GR" altLang="el-GR" sz="2400" b="1" dirty="0" smtClean="0"/>
                <a:t> </a:t>
              </a:r>
              <a:r>
                <a:rPr lang="en-US" altLang="el-GR" sz="2400" dirty="0"/>
                <a:t> </a:t>
              </a:r>
              <a:r>
                <a:rPr lang="en-US" altLang="el-GR" sz="2400" dirty="0" err="1"/>
                <a:t>Στην</a:t>
              </a:r>
              <a:r>
                <a:rPr lang="en-US" altLang="el-GR" sz="2400" dirty="0"/>
                <a:t> </a:t>
              </a:r>
              <a:r>
                <a:rPr lang="en-US" altLang="el-GR" sz="2400" dirty="0" err="1"/>
                <a:t>εικόν</a:t>
              </a:r>
              <a:r>
                <a:rPr lang="en-US" altLang="el-GR" sz="2400" dirty="0"/>
                <a:t>α φαίνεται ένα σώμα και οι δυνάμεις που δέχεται σε τρεις περιπτώσεις. </a:t>
              </a:r>
              <a:r>
                <a:rPr lang="en-US" altLang="el-GR" sz="2400" dirty="0" err="1"/>
                <a:t>Σε</a:t>
              </a:r>
              <a:r>
                <a:rPr lang="en-US" altLang="el-GR" sz="2400" dirty="0"/>
                <a:t> </a:t>
              </a:r>
              <a:r>
                <a:rPr lang="en-US" altLang="el-GR" sz="2400" dirty="0" err="1"/>
                <a:t>κάθε</a:t>
              </a:r>
              <a:r>
                <a:rPr lang="en-US" altLang="el-GR" sz="2400" dirty="0"/>
                <a:t> π</a:t>
              </a:r>
              <a:r>
                <a:rPr lang="en-US" altLang="el-GR" sz="2400" dirty="0" err="1"/>
                <a:t>ερί</a:t>
              </a:r>
              <a:r>
                <a:rPr lang="en-US" altLang="el-GR" sz="2400" dirty="0"/>
                <a:t>πτωση να υπολογίσετε την συνισταμένη δύναμη σε τιμή και κατέυθυνση.</a:t>
              </a:r>
              <a:r>
                <a:rPr lang="en-US" altLang="el-GR" sz="2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</p:txBody>
        </p:sp>
        <p:pic>
          <p:nvPicPr>
            <p:cNvPr id="1026" name="Picture 2" descr="C:\Users\Merkouris\Desktop\1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276872"/>
              <a:ext cx="2952328" cy="157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Merkouris\Desktop\2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175" y="2411306"/>
              <a:ext cx="3305482" cy="13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Merkouris\Desktop\3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005064"/>
              <a:ext cx="3481946" cy="128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08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3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634F-F4BD-424E-95F4-66AC04C0BE9A}" type="slidenum">
              <a:rPr lang="en-US" altLang="el-GR"/>
              <a:pPr/>
              <a:t>34</a:t>
            </a:fld>
            <a:endParaRPr lang="en-US" altLang="el-GR"/>
          </a:p>
        </p:txBody>
      </p:sp>
      <p:sp>
        <p:nvSpPr>
          <p:cNvPr id="2" name="Ορθογώνιο 1"/>
          <p:cNvSpPr/>
          <p:nvPr/>
        </p:nvSpPr>
        <p:spPr>
          <a:xfrm>
            <a:off x="827584" y="332656"/>
            <a:ext cx="74168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l-GR" sz="2400" b="1" dirty="0"/>
              <a:t>4.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smtClean="0"/>
              <a:t>Από </a:t>
            </a:r>
            <a:r>
              <a:rPr lang="en-US" altLang="el-GR" sz="2400" dirty="0" err="1"/>
              <a:t>έν</a:t>
            </a:r>
            <a:r>
              <a:rPr lang="en-US" altLang="el-GR" sz="2400" dirty="0"/>
              <a:t>α δυναμόμετρο κρεμάμε σώματα διαφορετικών βαρών.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α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</a:t>
            </a:r>
            <a:r>
              <a:rPr lang="en-US" altLang="el-GR" sz="2400" dirty="0"/>
              <a:t>Να </a:t>
            </a:r>
            <a:r>
              <a:rPr lang="en-US" altLang="el-GR" sz="2400" dirty="0" err="1"/>
              <a:t>συμ</a:t>
            </a:r>
            <a:r>
              <a:rPr lang="en-US" altLang="el-GR" sz="2400" dirty="0"/>
              <a:t>πληρώσετε τον </a:t>
            </a:r>
            <a:r>
              <a:rPr lang="el-GR" altLang="el-GR" sz="2400" dirty="0"/>
              <a:t>παρακάτω </a:t>
            </a:r>
            <a:r>
              <a:rPr lang="en-US" altLang="el-GR" sz="2400" dirty="0"/>
              <a:t>π</a:t>
            </a:r>
            <a:r>
              <a:rPr lang="en-US" altLang="el-GR" sz="2400" dirty="0" err="1"/>
              <a:t>ίν</a:t>
            </a:r>
            <a:r>
              <a:rPr lang="en-US" altLang="el-GR" sz="2400" dirty="0"/>
              <a:t>ακα</a:t>
            </a:r>
            <a:r>
              <a:rPr lang="en-US" altLang="el-GR" sz="2400" dirty="0" smtClean="0"/>
              <a:t>.</a:t>
            </a:r>
            <a:endParaRPr lang="el-GR" altLang="el-GR" sz="2400" dirty="0" smtClean="0"/>
          </a:p>
          <a:p>
            <a:pPr algn="just">
              <a:lnSpc>
                <a:spcPct val="150000"/>
              </a:lnSpc>
            </a:pPr>
            <a:endParaRPr lang="el-GR" altLang="el-GR" sz="2400" dirty="0"/>
          </a:p>
          <a:p>
            <a:pPr algn="just">
              <a:lnSpc>
                <a:spcPct val="150000"/>
              </a:lnSpc>
            </a:pPr>
            <a:endParaRPr lang="el-GR" altLang="el-GR" sz="2400" dirty="0" smtClean="0"/>
          </a:p>
          <a:p>
            <a:pPr algn="just">
              <a:lnSpc>
                <a:spcPct val="150000"/>
              </a:lnSpc>
            </a:pPr>
            <a:endParaRPr lang="el-GR" altLang="el-GR" sz="2400" dirty="0" smtClean="0"/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β</a:t>
            </a:r>
            <a:r>
              <a:rPr lang="en-US" altLang="el-GR" sz="2400" b="1" dirty="0" smtClean="0"/>
              <a:t>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smtClean="0"/>
              <a:t>Να </a:t>
            </a:r>
            <a:r>
              <a:rPr lang="en-US" altLang="el-GR" sz="2400" dirty="0" err="1"/>
              <a:t>κάνετε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διάγρ</a:t>
            </a:r>
            <a:r>
              <a:rPr lang="en-US" altLang="el-GR" sz="2400" dirty="0"/>
              <a:t>αμμα της δύναμης που επιμηκύνει το δυναμόμετρο σε συνάρτηση με την επιμήκυνση.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γ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</a:t>
            </a:r>
            <a:r>
              <a:rPr lang="el-GR" altLang="el-GR" sz="2400" dirty="0"/>
              <a:t> </a:t>
            </a:r>
            <a:r>
              <a:rPr lang="el-GR" altLang="el-GR" sz="2400" dirty="0" smtClean="0"/>
              <a:t> </a:t>
            </a:r>
            <a:r>
              <a:rPr lang="en-US" altLang="el-GR" sz="2400" dirty="0" smtClean="0"/>
              <a:t>Να </a:t>
            </a:r>
            <a:r>
              <a:rPr lang="en-US" altLang="el-GR" sz="2400" dirty="0"/>
              <a:t>υπ</a:t>
            </a:r>
            <a:r>
              <a:rPr lang="en-US" altLang="el-GR" sz="2400" dirty="0" err="1"/>
              <a:t>ολογίσετε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την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κλίση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γρ</a:t>
            </a:r>
            <a:r>
              <a:rPr lang="en-US" altLang="el-GR" sz="2400" dirty="0"/>
              <a:t>αφικής παράστασης</a:t>
            </a:r>
            <a:r>
              <a:rPr lang="en-US" altLang="el-GR" sz="2400" dirty="0" smtClean="0"/>
              <a:t>.</a:t>
            </a:r>
            <a:endParaRPr lang="en-US" altLang="el-GR" sz="2400" dirty="0"/>
          </a:p>
        </p:txBody>
      </p:sp>
      <p:graphicFrame>
        <p:nvGraphicFramePr>
          <p:cNvPr id="1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058413"/>
              </p:ext>
            </p:extLst>
          </p:nvPr>
        </p:nvGraphicFramePr>
        <p:xfrm>
          <a:off x="2111883" y="2348880"/>
          <a:ext cx="5196422" cy="1008112"/>
        </p:xfrm>
        <a:graphic>
          <a:graphicData uri="http://schemas.openxmlformats.org/drawingml/2006/table">
            <a:tbl>
              <a:tblPr/>
              <a:tblGrid>
                <a:gridCol w="241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Επιμήκυνση  (</a:t>
                      </a:r>
                      <a:r>
                        <a:rPr kumimoji="0" lang="en-US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20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Βάρος  (Ν)</a:t>
                      </a:r>
                      <a:endParaRPr kumimoji="0" lang="en-US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40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80</a:t>
                      </a:r>
                      <a:endParaRPr kumimoji="0" lang="en-US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35996" y="2876521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 smtClean="0">
                <a:solidFill>
                  <a:srgbClr val="FF0000"/>
                </a:solidFill>
              </a:rPr>
              <a:t>20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1026" y="2876521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32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2348880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 smtClean="0">
                <a:solidFill>
                  <a:srgbClr val="FF0000"/>
                </a:solidFill>
              </a:rPr>
              <a:t>10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2871812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 smtClean="0">
                <a:solidFill>
                  <a:srgbClr val="FF0000"/>
                </a:solidFill>
              </a:rPr>
              <a:t>60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51720" y="2060848"/>
            <a:ext cx="5256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Ερωτήσεις εκτός βιβλίου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568" y="404664"/>
            <a:ext cx="7560840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   </a:t>
            </a:r>
            <a:r>
              <a:rPr lang="el-GR" sz="2000" dirty="0" smtClean="0">
                <a:latin typeface="Trebuchet MS" panose="020B0603020202020204" pitchFamily="34" charset="0"/>
              </a:rPr>
              <a:t>∆</a:t>
            </a:r>
            <a:r>
              <a:rPr lang="el-GR" sz="2000" dirty="0" err="1" smtClean="0">
                <a:latin typeface="Trebuchet MS" panose="020B0603020202020204" pitchFamily="34" charset="0"/>
              </a:rPr>
              <a:t>ύο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δυνάµεις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6Ν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2Ν </a:t>
            </a:r>
            <a:r>
              <a:rPr lang="el-GR" sz="2000" dirty="0">
                <a:latin typeface="Trebuchet MS" panose="020B0603020202020204" pitchFamily="34" charset="0"/>
              </a:rPr>
              <a:t>ασκούνται στο ίδιο </a:t>
            </a:r>
            <a:r>
              <a:rPr lang="el-GR" sz="2000" dirty="0" err="1">
                <a:latin typeface="Trebuchet MS" panose="020B0603020202020204" pitchFamily="34" charset="0"/>
              </a:rPr>
              <a:t>σώµα</a:t>
            </a:r>
            <a:r>
              <a:rPr lang="el-GR" sz="2000" dirty="0">
                <a:latin typeface="Trebuchet MS" panose="020B0603020202020204" pitchFamily="34" charset="0"/>
              </a:rPr>
              <a:t>.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συνισταµένη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θα είναι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8Ν.     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4Ν.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>
                <a:latin typeface="Trebuchet MS" panose="020B0603020202020204" pitchFamily="34" charset="0"/>
              </a:rPr>
              <a:t>3Ν.           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Τα στοιχεία δεν επαρκούν για να απαντήσω.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628582" y="2788529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8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Πλαίσιο κειμένου 1"/>
          <p:cNvSpPr txBox="1"/>
          <p:nvPr/>
        </p:nvSpPr>
        <p:spPr>
          <a:xfrm>
            <a:off x="2305050" y="1172845"/>
            <a:ext cx="3067050" cy="5905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" name="Εικόνα 4" descr="https://dl.dropboxusercontent.com/u/74817406/FOTOS%20HOT%20POTATOES/10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90" y="1115323"/>
            <a:ext cx="252407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Ομάδα 23"/>
          <p:cNvGrpSpPr/>
          <p:nvPr/>
        </p:nvGrpSpPr>
        <p:grpSpPr>
          <a:xfrm>
            <a:off x="721026" y="188640"/>
            <a:ext cx="7598744" cy="6001643"/>
            <a:chOff x="721026" y="188640"/>
            <a:chExt cx="7598744" cy="6001643"/>
          </a:xfrm>
        </p:grpSpPr>
        <p:sp>
          <p:nvSpPr>
            <p:cNvPr id="9" name="Ορθογώνιο 8"/>
            <p:cNvSpPr/>
            <p:nvPr/>
          </p:nvSpPr>
          <p:spPr>
            <a:xfrm>
              <a:off x="721026" y="188640"/>
              <a:ext cx="7560840" cy="6001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2. 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Στο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παρακάτω σχήμα φαίνεται σώμα μάζας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2kg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που ολισθαίνει κατά μήκος κεκλιμένου επιπέδου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.</a:t>
              </a:r>
              <a:endParaRPr lang="en-US" altLang="el-GR" sz="20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itchFamily="34" charset="0"/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latin typeface="Arial" pitchFamily="34" charset="0"/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latin typeface="Arial" pitchFamily="34" charset="0"/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8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Ποιο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από τα παρακάτω σχέδια παριστάνει σωστά τις δυνάμεις του βάρους </a:t>
              </a:r>
              <a:r>
                <a:rPr lang="el-GR" altLang="el-GR" sz="2000" b="1" i="1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w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του σώματος και της αντίδρασης </a:t>
              </a:r>
              <a:r>
                <a:rPr lang="el-GR" altLang="el-GR" sz="2000" b="1" i="1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N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από το κεκλιμένο επίπεδο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;</a:t>
              </a: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α.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Α.        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β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Β.    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     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γ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Γ.        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 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δ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Δ.   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</p:txBody>
        </p:sp>
        <p:grpSp>
          <p:nvGrpSpPr>
            <p:cNvPr id="23" name="Ομάδα 22"/>
            <p:cNvGrpSpPr/>
            <p:nvPr/>
          </p:nvGrpSpPr>
          <p:grpSpPr>
            <a:xfrm>
              <a:off x="797243" y="3856740"/>
              <a:ext cx="7522527" cy="1498780"/>
              <a:chOff x="797243" y="3856740"/>
              <a:chExt cx="7522527" cy="1498780"/>
            </a:xfrm>
          </p:grpSpPr>
          <p:grpSp>
            <p:nvGrpSpPr>
              <p:cNvPr id="22" name="Ομάδα 21"/>
              <p:cNvGrpSpPr/>
              <p:nvPr/>
            </p:nvGrpSpPr>
            <p:grpSpPr>
              <a:xfrm>
                <a:off x="797243" y="3856740"/>
                <a:ext cx="1686525" cy="1468733"/>
                <a:chOff x="797243" y="3856740"/>
                <a:chExt cx="1686525" cy="1468733"/>
              </a:xfrm>
            </p:grpSpPr>
            <p:pic>
              <p:nvPicPr>
                <p:cNvPr id="12" name="Εικόνα 11" descr="https://dl.dropboxusercontent.com/u/74817406/FOTOS%20HOT%20POTATOES/110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9261" y="3856740"/>
                  <a:ext cx="1524507" cy="1468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797243" y="3895692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Α</a:t>
                  </a:r>
                  <a:endParaRPr lang="el-GR" sz="1600" dirty="0"/>
                </a:p>
              </p:txBody>
            </p:sp>
          </p:grpSp>
          <p:grpSp>
            <p:nvGrpSpPr>
              <p:cNvPr id="21" name="Ομάδα 20"/>
              <p:cNvGrpSpPr/>
              <p:nvPr/>
            </p:nvGrpSpPr>
            <p:grpSpPr>
              <a:xfrm>
                <a:off x="3027894" y="3915360"/>
                <a:ext cx="1472817" cy="1440160"/>
                <a:chOff x="2811151" y="3915360"/>
                <a:chExt cx="1472817" cy="1440160"/>
              </a:xfrm>
            </p:grpSpPr>
            <p:pic>
              <p:nvPicPr>
                <p:cNvPr id="13" name="Εικόνα 12" descr="https://dl.dropboxusercontent.com/u/74817406/FOTOS%20HOT%20POTATOES/108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43808" y="3915360"/>
                  <a:ext cx="1440160" cy="1440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2811151" y="3924789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Β</a:t>
                  </a:r>
                  <a:endParaRPr lang="el-GR" sz="1600" dirty="0"/>
                </a:p>
              </p:txBody>
            </p:sp>
          </p:grpSp>
          <p:grpSp>
            <p:nvGrpSpPr>
              <p:cNvPr id="20" name="Ομάδα 19"/>
              <p:cNvGrpSpPr/>
              <p:nvPr/>
            </p:nvGrpSpPr>
            <p:grpSpPr>
              <a:xfrm>
                <a:off x="4929582" y="3881959"/>
                <a:ext cx="1664213" cy="1429053"/>
                <a:chOff x="4767563" y="3896420"/>
                <a:chExt cx="1664213" cy="1429053"/>
              </a:xfrm>
            </p:grpSpPr>
            <p:pic>
              <p:nvPicPr>
                <p:cNvPr id="14" name="Εικόνα 10" descr="https://dl.dropboxusercontent.com/u/74817406/FOTOS%20HOT%20POTATOES/109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7563" y="3896420"/>
                  <a:ext cx="1664213" cy="14290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767564" y="3915360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Γ</a:t>
                  </a:r>
                  <a:endParaRPr lang="el-GR" sz="1600" dirty="0"/>
                </a:p>
              </p:txBody>
            </p:sp>
          </p:grpSp>
          <p:grpSp>
            <p:nvGrpSpPr>
              <p:cNvPr id="16" name="Ομάδα 15"/>
              <p:cNvGrpSpPr/>
              <p:nvPr/>
            </p:nvGrpSpPr>
            <p:grpSpPr>
              <a:xfrm>
                <a:off x="6876255" y="3881958"/>
                <a:ext cx="1443515" cy="1443515"/>
                <a:chOff x="6876255" y="3881958"/>
                <a:chExt cx="1443515" cy="1443515"/>
              </a:xfrm>
            </p:grpSpPr>
            <p:pic>
              <p:nvPicPr>
                <p:cNvPr id="15" name="Εικόνα 9" descr="https://dl.dropboxusercontent.com/u/74817406/FOTOS%20HOT%20POTATOES/107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6255" y="3881958"/>
                  <a:ext cx="1443515" cy="14435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7038273" y="3925949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Δ</a:t>
                  </a:r>
                  <a:endParaRPr lang="el-GR" sz="1600" dirty="0"/>
                </a:p>
              </p:txBody>
            </p:sp>
          </p:grpSp>
        </p:grpSp>
      </p:grpSp>
      <p:sp>
        <p:nvSpPr>
          <p:cNvPr id="26" name="Έλλειψη 25"/>
          <p:cNvSpPr/>
          <p:nvPr/>
        </p:nvSpPr>
        <p:spPr>
          <a:xfrm>
            <a:off x="683568" y="5661248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25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568" y="397364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3.  </a:t>
            </a:r>
            <a:r>
              <a:rPr lang="el-GR" sz="2000" dirty="0">
                <a:latin typeface="Trebuchet MS" panose="020B0603020202020204" pitchFamily="34" charset="0"/>
              </a:rPr>
              <a:t>Στη σχέση </a:t>
            </a:r>
            <a:r>
              <a:rPr lang="el-GR" sz="2000" i="1" dirty="0" smtClean="0">
                <a:latin typeface="Trebuchet MS" panose="020B0603020202020204" pitchFamily="34" charset="0"/>
              </a:rPr>
              <a:t>F </a:t>
            </a:r>
            <a:r>
              <a:rPr lang="el-GR" sz="2000" dirty="0" smtClean="0">
                <a:latin typeface="Trebuchet MS" panose="020B0603020202020204" pitchFamily="34" charset="0"/>
              </a:rPr>
              <a:t>= </a:t>
            </a:r>
            <a:r>
              <a:rPr lang="el-GR" sz="2000" i="1" dirty="0" err="1" smtClean="0">
                <a:latin typeface="Trebuchet MS" panose="020B0603020202020204" pitchFamily="34" charset="0"/>
              </a:rPr>
              <a:t>k</a:t>
            </a:r>
            <a:r>
              <a:rPr lang="el-GR" sz="2000" dirty="0" err="1" smtClean="0">
                <a:latin typeface="Trebuchet MS" panose="020B0603020202020204" pitchFamily="34" charset="0"/>
              </a:rPr>
              <a:t>.Δ</a:t>
            </a:r>
            <a:r>
              <a:rPr lang="el-GR" sz="2000" i="1" dirty="0" err="1" smtClean="0">
                <a:latin typeface="Trebuchet MS" panose="020B0603020202020204" pitchFamily="34" charset="0"/>
              </a:rPr>
              <a:t>ℓ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, που ισχύει για τις ελαστικές παραμορφώσεις ελατηρίου, η </a:t>
            </a:r>
            <a:r>
              <a:rPr lang="el-GR" sz="2000" i="1" dirty="0">
                <a:latin typeface="Trebuchet MS" panose="020B0603020202020204" pitchFamily="34" charset="0"/>
              </a:rPr>
              <a:t>k</a:t>
            </a:r>
            <a:r>
              <a:rPr lang="el-GR" sz="2000" dirty="0">
                <a:latin typeface="Trebuchet MS" panose="020B0603020202020204" pitchFamily="34" charset="0"/>
              </a:rPr>
              <a:t> 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 ανάλογη </a:t>
            </a:r>
            <a:r>
              <a:rPr lang="el-GR" sz="2000" dirty="0">
                <a:latin typeface="Trebuchet MS" panose="020B0603020202020204" pitchFamily="34" charset="0"/>
              </a:rPr>
              <a:t>της δύναμης.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 αντιστρόφως </a:t>
            </a:r>
            <a:r>
              <a:rPr lang="el-GR" sz="2000" dirty="0">
                <a:latin typeface="Trebuchet MS" panose="020B0603020202020204" pitchFamily="34" charset="0"/>
              </a:rPr>
              <a:t>ανάλογη της επιμήκυνσης </a:t>
            </a:r>
            <a:r>
              <a:rPr lang="el-GR" sz="2000" i="1" dirty="0" err="1">
                <a:latin typeface="Trebuchet MS" panose="020B0603020202020204" pitchFamily="34" charset="0"/>
              </a:rPr>
              <a:t>Δℓ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μία </a:t>
            </a:r>
            <a:r>
              <a:rPr lang="el-GR" sz="2000" dirty="0" smtClean="0">
                <a:latin typeface="Trebuchet MS" panose="020B0603020202020204" pitchFamily="34" charset="0"/>
              </a:rPr>
              <a:t>σταθερά </a:t>
            </a:r>
            <a:r>
              <a:rPr lang="el-GR" sz="2000" dirty="0">
                <a:latin typeface="Trebuchet MS" panose="020B0603020202020204" pitchFamily="34" charset="0"/>
              </a:rPr>
              <a:t>που εξαρτάται από την κατασκευή του ελατηρίου.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μία σταθερά </a:t>
            </a:r>
            <a:r>
              <a:rPr lang="el-GR" sz="2000" dirty="0">
                <a:latin typeface="Trebuchet MS" panose="020B0603020202020204" pitchFamily="34" charset="0"/>
              </a:rPr>
              <a:t>που εξαρτάται από την δύναμη που ασκείται στο ελατήριο.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611560" y="2292749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73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755576" y="404663"/>
            <a:ext cx="7441367" cy="4801314"/>
            <a:chOff x="755576" y="404663"/>
            <a:chExt cx="7441367" cy="4801314"/>
          </a:xfrm>
        </p:grpSpPr>
        <p:sp>
          <p:nvSpPr>
            <p:cNvPr id="4" name="Ορθογώνιο 3"/>
            <p:cNvSpPr/>
            <p:nvPr/>
          </p:nvSpPr>
          <p:spPr>
            <a:xfrm>
              <a:off x="755576" y="404663"/>
              <a:ext cx="7441367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4.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Στο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παρακάτω σχέδιο φαίνεται σώμα στο οποίο ασκούνται οι δυνάμεις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lang="el-GR" altLang="el-GR" sz="2000" i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F</a:t>
              </a:r>
              <a:r>
                <a:rPr lang="el-GR" altLang="el-GR" sz="2000" baseline="-30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1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 =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5Ν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,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lang="el-GR" altLang="el-GR" sz="2000" i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F</a:t>
              </a:r>
              <a:r>
                <a:rPr lang="el-GR" altLang="el-GR" sz="2000" baseline="-30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2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 =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20Ν  και  </a:t>
              </a:r>
              <a:r>
                <a:rPr lang="el-GR" altLang="el-GR" sz="2000" i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F</a:t>
              </a:r>
              <a:r>
                <a:rPr lang="el-GR" altLang="el-GR" sz="2000" baseline="-30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3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=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8Ν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. </a:t>
              </a:r>
              <a:endParaRPr lang="en-US" altLang="el-GR" sz="20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itchFamily="34" charset="0"/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>
                <a:solidFill>
                  <a:srgbClr val="000000"/>
                </a:solidFill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Η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συνισταμένη των δυνάμεων που ασκούνται στο σώμα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α.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7Ν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δεξιά.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β.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7Ν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αριστερά.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γ.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33Ν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δεξιά.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δ.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33Ν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αριστερά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1229981" y="1830338"/>
              <a:ext cx="6078323" cy="990600"/>
              <a:chOff x="1229981" y="1830338"/>
              <a:chExt cx="6078323" cy="99060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372200" y="1942556"/>
                <a:ext cx="504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F</a:t>
                </a:r>
                <a:r>
                  <a:rPr lang="en-US" b="1" baseline="-25000" dirty="0" smtClean="0"/>
                  <a:t>1</a:t>
                </a:r>
                <a:endParaRPr lang="el-GR" b="1" baseline="-25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29981" y="1942556"/>
                <a:ext cx="499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F</a:t>
                </a:r>
                <a:r>
                  <a:rPr lang="en-US" b="1" baseline="-25000" dirty="0" smtClean="0"/>
                  <a:t>2</a:t>
                </a:r>
                <a:endParaRPr lang="el-GR" b="1" baseline="-250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860164" y="2446758"/>
                <a:ext cx="4481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F</a:t>
                </a:r>
                <a:r>
                  <a:rPr lang="en-US" b="1" baseline="-25000" dirty="0" smtClean="0"/>
                  <a:t>3</a:t>
                </a:r>
                <a:endParaRPr lang="el-GR" b="1" baseline="-25000" dirty="0"/>
              </a:p>
            </p:txBody>
          </p:sp>
          <p:pic>
            <p:nvPicPr>
              <p:cNvPr id="1026" name="Picture 2" descr="C:\Users\Merkouris\Desktop\Χωρίς τίτλο.jp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1830338"/>
                <a:ext cx="5953125" cy="990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Έλλειψη 11"/>
          <p:cNvSpPr/>
          <p:nvPr/>
        </p:nvSpPr>
        <p:spPr>
          <a:xfrm>
            <a:off x="683568" y="3789040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014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852" y="635635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Isaac Newton</a:t>
            </a:r>
            <a:endParaRPr lang="el-G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51720" y="260648"/>
            <a:ext cx="5040560" cy="70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έννοια της δύναμης</a:t>
            </a:r>
          </a:p>
        </p:txBody>
      </p:sp>
    </p:spTree>
    <p:extLst>
      <p:ext uri="{BB962C8B-B14F-4D97-AF65-F5344CB8AC3E}">
        <p14:creationId xmlns:p14="http://schemas.microsoft.com/office/powerpoint/2010/main" val="11033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Πλαίσιο κειμένου 3"/>
          <p:cNvSpPr txBox="1"/>
          <p:nvPr/>
        </p:nvSpPr>
        <p:spPr>
          <a:xfrm>
            <a:off x="2933065" y="7715250"/>
            <a:ext cx="1609725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28" name="Πλαίσιο κειμένου 5"/>
          <p:cNvSpPr txBox="1"/>
          <p:nvPr/>
        </p:nvSpPr>
        <p:spPr>
          <a:xfrm>
            <a:off x="1285875" y="9001125"/>
            <a:ext cx="962025" cy="914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29" name="Πλαίσιο κειμένου 6"/>
          <p:cNvSpPr txBox="1"/>
          <p:nvPr/>
        </p:nvSpPr>
        <p:spPr>
          <a:xfrm>
            <a:off x="2838450" y="9000490"/>
            <a:ext cx="971550" cy="7905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30" name="Πλαίσιο κειμένου 7"/>
          <p:cNvSpPr txBox="1"/>
          <p:nvPr/>
        </p:nvSpPr>
        <p:spPr>
          <a:xfrm>
            <a:off x="4257675" y="9001125"/>
            <a:ext cx="866775" cy="8001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31" name="Πλαίσιο κειμένου 8"/>
          <p:cNvSpPr txBox="1"/>
          <p:nvPr/>
        </p:nvSpPr>
        <p:spPr>
          <a:xfrm>
            <a:off x="5381625" y="9048750"/>
            <a:ext cx="1085850" cy="8382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0" y="16383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0" y="23907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0" y="31432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0" y="39814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870382" y="629033"/>
            <a:ext cx="7344816" cy="403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5.   </a:t>
            </a:r>
            <a:r>
              <a:rPr lang="el-GR" sz="2000" dirty="0">
                <a:latin typeface="Trebuchet MS" panose="020B0603020202020204" pitchFamily="34" charset="0"/>
              </a:rPr>
              <a:t>Δύο δυνάμεις με τιμές </a:t>
            </a:r>
            <a:r>
              <a:rPr lang="el-GR" sz="2000" dirty="0" smtClean="0">
                <a:latin typeface="Trebuchet MS" panose="020B0603020202020204" pitchFamily="34" charset="0"/>
              </a:rPr>
              <a:t>100Ν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40Ν </a:t>
            </a:r>
            <a:r>
              <a:rPr lang="el-GR" sz="2000" dirty="0">
                <a:latin typeface="Trebuchet MS" panose="020B0603020202020204" pitchFamily="34" charset="0"/>
              </a:rPr>
              <a:t>ενεργούν στο ίδιο σημείο ενός σώματος. Αν οι </a:t>
            </a:r>
            <a:r>
              <a:rPr lang="el-GR" sz="2000" dirty="0" smtClean="0">
                <a:latin typeface="Trebuchet MS" panose="020B0603020202020204" pitchFamily="34" charset="0"/>
              </a:rPr>
              <a:t>κατευθύνσεις </a:t>
            </a:r>
            <a:r>
              <a:rPr lang="el-GR" sz="2000" dirty="0">
                <a:latin typeface="Trebuchet MS" panose="020B0603020202020204" pitchFamily="34" charset="0"/>
              </a:rPr>
              <a:t>τους σχηματίζουν μεταξύ τους γωνία 0</a:t>
            </a:r>
            <a:r>
              <a:rPr lang="el-GR" sz="2000" baseline="30000" dirty="0">
                <a:latin typeface="Trebuchet MS" panose="020B0603020202020204" pitchFamily="34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</a:rPr>
              <a:t>, η συνισταμένη τους θα έχει μέτρο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</a:t>
            </a:r>
            <a:r>
              <a:rPr lang="el-GR" sz="2000" dirty="0" smtClean="0">
                <a:latin typeface="Trebuchet MS" panose="020B0603020202020204" pitchFamily="34" charset="0"/>
              </a:rPr>
              <a:t>  60Ν</a:t>
            </a:r>
            <a:r>
              <a:rPr lang="el-GR" sz="2000" dirty="0">
                <a:latin typeface="Trebuchet MS" panose="020B0603020202020204" pitchFamily="34" charset="0"/>
              </a:rPr>
              <a:t>.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</a:t>
            </a:r>
            <a:r>
              <a:rPr lang="el-GR" sz="2000" dirty="0" smtClean="0">
                <a:latin typeface="Trebuchet MS" panose="020B0603020202020204" pitchFamily="34" charset="0"/>
              </a:rPr>
              <a:t>  80Ν</a:t>
            </a:r>
            <a:r>
              <a:rPr lang="el-GR" sz="2000" dirty="0">
                <a:latin typeface="Trebuchet MS" panose="020B0603020202020204" pitchFamily="34" charset="0"/>
              </a:rPr>
              <a:t>.          </a:t>
            </a:r>
            <a:r>
              <a:rPr lang="el-GR" sz="2000" dirty="0" smtClean="0">
                <a:latin typeface="Trebuchet MS" panose="020B0603020202020204" pitchFamily="34" charset="0"/>
              </a:rPr>
              <a:t>    </a:t>
            </a: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dirty="0" smtClean="0">
                <a:latin typeface="Trebuchet MS" panose="020B0603020202020204" pitchFamily="34" charset="0"/>
              </a:rPr>
              <a:t>  120Ν</a:t>
            </a:r>
            <a:r>
              <a:rPr lang="el-GR" sz="2000" dirty="0">
                <a:latin typeface="Trebuchet MS" panose="020B0603020202020204" pitchFamily="34" charset="0"/>
              </a:rPr>
              <a:t>.     </a:t>
            </a:r>
            <a:r>
              <a:rPr lang="el-GR" sz="2000" dirty="0" smtClean="0">
                <a:latin typeface="Trebuchet MS" panose="020B0603020202020204" pitchFamily="34" charset="0"/>
              </a:rPr>
              <a:t>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δ.</a:t>
            </a:r>
            <a:r>
              <a:rPr lang="el-GR" sz="2000" dirty="0" smtClean="0">
                <a:latin typeface="Trebuchet MS" panose="020B0603020202020204" pitchFamily="34" charset="0"/>
              </a:rPr>
              <a:t>  140Ν.</a:t>
            </a:r>
          </a:p>
          <a:p>
            <a:pPr algn="just"/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 </a:t>
            </a:r>
            <a:r>
              <a:rPr lang="el-GR" sz="2000" dirty="0" smtClean="0">
                <a:latin typeface="Trebuchet MS" panose="020B0603020202020204" pitchFamily="34" charset="0"/>
              </a:rPr>
              <a:t>Δύο </a:t>
            </a:r>
            <a:r>
              <a:rPr lang="el-GR" sz="2000" dirty="0">
                <a:latin typeface="Trebuchet MS" panose="020B0603020202020204" pitchFamily="34" charset="0"/>
              </a:rPr>
              <a:t>δυνάμεις με τιμές </a:t>
            </a:r>
            <a:r>
              <a:rPr lang="el-GR" sz="2000" dirty="0" smtClean="0">
                <a:latin typeface="Trebuchet MS" panose="020B0603020202020204" pitchFamily="34" charset="0"/>
              </a:rPr>
              <a:t>100Ν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40Ν </a:t>
            </a:r>
            <a:r>
              <a:rPr lang="el-GR" sz="2000" dirty="0">
                <a:latin typeface="Trebuchet MS" panose="020B0603020202020204" pitchFamily="34" charset="0"/>
              </a:rPr>
              <a:t>ενεργούν στο ίδιο σημείο ενός σώματος. Αν οι </a:t>
            </a:r>
            <a:r>
              <a:rPr lang="el-GR" sz="2000" dirty="0" smtClean="0">
                <a:latin typeface="Trebuchet MS" panose="020B0603020202020204" pitchFamily="34" charset="0"/>
              </a:rPr>
              <a:t>κατευθύνσεις </a:t>
            </a:r>
            <a:r>
              <a:rPr lang="el-GR" sz="2000" dirty="0">
                <a:latin typeface="Trebuchet MS" panose="020B0603020202020204" pitchFamily="34" charset="0"/>
              </a:rPr>
              <a:t>τους σχηματίζουν μεταξύ τους γωνία 180</a:t>
            </a:r>
            <a:r>
              <a:rPr lang="el-GR" sz="2000" baseline="30000" dirty="0">
                <a:latin typeface="Trebuchet MS" panose="020B0603020202020204" pitchFamily="34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</a:rPr>
              <a:t>, η συνισταμένη τους θα έχει μέτρο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</a:t>
            </a:r>
            <a:r>
              <a:rPr lang="el-GR" sz="2000" dirty="0" smtClean="0">
                <a:latin typeface="Trebuchet MS" panose="020B0603020202020204" pitchFamily="34" charset="0"/>
              </a:rPr>
              <a:t>  140Ν</a:t>
            </a:r>
            <a:r>
              <a:rPr lang="el-GR" sz="2000" dirty="0">
                <a:latin typeface="Trebuchet MS" panose="020B0603020202020204" pitchFamily="34" charset="0"/>
              </a:rPr>
              <a:t>.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</a:t>
            </a:r>
            <a:r>
              <a:rPr lang="el-GR" sz="2000" dirty="0" smtClean="0">
                <a:latin typeface="Trebuchet MS" panose="020B0603020202020204" pitchFamily="34" charset="0"/>
              </a:rPr>
              <a:t>  120Ν</a:t>
            </a:r>
            <a:r>
              <a:rPr lang="el-GR" sz="2000" dirty="0">
                <a:latin typeface="Trebuchet MS" panose="020B0603020202020204" pitchFamily="34" charset="0"/>
              </a:rPr>
              <a:t>.            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dirty="0" smtClean="0">
                <a:latin typeface="Trebuchet MS" panose="020B0603020202020204" pitchFamily="34" charset="0"/>
              </a:rPr>
              <a:t>  80Ν</a:t>
            </a:r>
            <a:r>
              <a:rPr lang="el-GR" sz="2000" dirty="0">
                <a:latin typeface="Trebuchet MS" panose="020B0603020202020204" pitchFamily="34" charset="0"/>
              </a:rPr>
              <a:t>.         </a:t>
            </a:r>
            <a:r>
              <a:rPr lang="el-GR" sz="2000" dirty="0" smtClean="0">
                <a:latin typeface="Trebuchet MS" panose="020B0603020202020204" pitchFamily="34" charset="0"/>
              </a:rPr>
              <a:t>      </a:t>
            </a:r>
            <a:r>
              <a:rPr lang="el-GR" sz="2000" b="1" dirty="0" smtClean="0">
                <a:latin typeface="Trebuchet MS" panose="020B0603020202020204" pitchFamily="34" charset="0"/>
              </a:rPr>
              <a:t>δ.</a:t>
            </a:r>
            <a:r>
              <a:rPr lang="el-GR" sz="2000" dirty="0" smtClean="0">
                <a:latin typeface="Trebuchet MS" panose="020B0603020202020204" pitchFamily="34" charset="0"/>
              </a:rPr>
              <a:t>  60Ν.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25" name="Έλλειψη 24"/>
          <p:cNvSpPr/>
          <p:nvPr/>
        </p:nvSpPr>
        <p:spPr>
          <a:xfrm>
            <a:off x="6876256" y="2122764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Έλλειψη 31"/>
          <p:cNvSpPr/>
          <p:nvPr/>
        </p:nvSpPr>
        <p:spPr>
          <a:xfrm>
            <a:off x="7085384" y="4233924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96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D8538-8352-45FF-9D9B-3BE1042495EF}" type="slidenum">
              <a:rPr lang="en-US" altLang="el-GR"/>
              <a:pPr/>
              <a:t>5</a:t>
            </a:fld>
            <a:endParaRPr lang="en-US" altLang="el-GR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07704" y="2820170"/>
            <a:ext cx="597666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l-GR" altLang="el-GR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ονομάζουμε 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αίτιο</a:t>
            </a:r>
            <a:r>
              <a:rPr lang="el-GR" altLang="el-GR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που μπορεί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 να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μεταβάλλει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την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κινητική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κατάσταση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ενός σώματος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,</a:t>
            </a:r>
            <a:endParaRPr lang="el-GR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 algn="just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 να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παραμορφώσει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ένα σώμα.</a:t>
            </a:r>
          </a:p>
        </p:txBody>
      </p:sp>
      <p:pic>
        <p:nvPicPr>
          <p:cNvPr id="8198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9" y="1412876"/>
            <a:ext cx="648344" cy="97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5580111" y="270561"/>
            <a:ext cx="1800201" cy="1070207"/>
          </a:xfrm>
          <a:prstGeom prst="cloudCallout">
            <a:avLst>
              <a:gd name="adj1" fmla="val 78263"/>
              <a:gd name="adj2" fmla="val 643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l-GR" altLang="el-GR" b="1" dirty="0">
                <a:latin typeface="Comic Sans MS" panose="030F0702030302020204" pitchFamily="66" charset="0"/>
              </a:rPr>
              <a:t>Τι είναι δύναμη</a:t>
            </a:r>
            <a:r>
              <a:rPr lang="en-US" altLang="el-GR" b="1" dirty="0">
                <a:latin typeface="Comic Sans MS" panose="030F0702030302020204" pitchFamily="66" charset="0"/>
              </a:rPr>
              <a:t>;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105769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2AC0-417F-4860-8DD4-004DE0651218}" type="slidenum">
              <a:rPr lang="en-US" altLang="el-GR"/>
              <a:pPr/>
              <a:t>6</a:t>
            </a:fld>
            <a:endParaRPr lang="en-US" altLang="el-GR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403648" y="212702"/>
            <a:ext cx="6336704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400" b="1" dirty="0">
                <a:latin typeface="Comic Sans MS" panose="030F0702030302020204" pitchFamily="66" charset="0"/>
              </a:rPr>
              <a:t>Η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l-GR" altLang="el-GR" sz="2400" b="1" dirty="0">
                <a:latin typeface="Comic Sans MS" panose="030F0702030302020204" pitchFamily="66" charset="0"/>
              </a:rPr>
              <a:t> είναι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αποτέλεσμα αλληλεπίδρασης</a:t>
            </a:r>
            <a:r>
              <a:rPr lang="el-GR" alt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μεταξύ δύο σωμάτων και ασκείται</a:t>
            </a:r>
            <a:endParaRPr lang="en-US" alt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5123" name="Picture 3" descr="C:\Users\Merkouris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62102"/>
            <a:ext cx="3566142" cy="2005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erkouris\Desktop\tumblr_ni9y84pdQD1u8p16ro1_250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EDDC9"/>
              </a:clrFrom>
              <a:clrTo>
                <a:srgbClr val="EEDD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216024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942192" y="2035593"/>
            <a:ext cx="2496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l-GR" altLang="el-GR" b="1" dirty="0" smtClean="0">
                <a:latin typeface="Comic Sans MS" panose="030F0702030302020204" pitchFamily="66" charset="0"/>
              </a:rPr>
              <a:t>είτε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με 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επαφή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912585" y="3421260"/>
            <a:ext cx="3188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altLang="el-GR" b="1" dirty="0">
                <a:latin typeface="Comic Sans MS" panose="030F0702030302020204" pitchFamily="66" charset="0"/>
              </a:rPr>
              <a:t>είτε</a:t>
            </a:r>
            <a:r>
              <a:rPr lang="el-GR" alt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από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απόσταση</a:t>
            </a:r>
            <a:endParaRPr lang="el-GR" sz="2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35172"/>
            <a:ext cx="1944216" cy="165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00892"/>
            <a:ext cx="2333116" cy="155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2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13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762C3-C8B8-4B13-91BC-A9D399DCC082}" type="slidenum">
              <a:rPr lang="en-US" altLang="el-GR"/>
              <a:pPr/>
              <a:t>7</a:t>
            </a:fld>
            <a:endParaRPr lang="en-US" altLang="el-GR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11352" y="260648"/>
            <a:ext cx="51185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Χαρακτηριστικά μιας δύναμης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55776" y="1556792"/>
            <a:ext cx="34640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Η δύναμη είναι διανυσματικό μέγεθος.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24145" y="3291006"/>
            <a:ext cx="48245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Το διάνυσμα με το οποίο παριστάνουμε μία δύναμη έχει ως αρχή το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(σημειακό) </a:t>
            </a:r>
            <a:r>
              <a:rPr lang="el-GR" altLang="el-GR" sz="2000" b="1" dirty="0">
                <a:latin typeface="Comic Sans MS" panose="030F0702030302020204" pitchFamily="66" charset="0"/>
              </a:rPr>
              <a:t>αντικείμενο όπου δρα αυτή η δύναμη.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585212" y="4743162"/>
            <a:ext cx="58360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Μονάδα μέτρησης </a:t>
            </a:r>
            <a:r>
              <a:rPr lang="el-GR" altLang="el-GR" sz="2000" b="1" dirty="0">
                <a:latin typeface="Comic Sans MS" panose="030F0702030302020204" pitchFamily="66" charset="0"/>
              </a:rPr>
              <a:t>της δύναμης στο </a:t>
            </a:r>
            <a:r>
              <a:rPr lang="en-US" altLang="el-GR" sz="2000" b="1" dirty="0">
                <a:latin typeface="Comic Sans MS" panose="030F0702030302020204" pitchFamily="66" charset="0"/>
              </a:rPr>
              <a:t>SI </a:t>
            </a:r>
            <a:r>
              <a:rPr lang="el-GR" altLang="el-GR" sz="2000" b="1" dirty="0">
                <a:latin typeface="Comic Sans MS" panose="030F0702030302020204" pitchFamily="66" charset="0"/>
              </a:rPr>
              <a:t>είναι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το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6148857" y="3770274"/>
            <a:ext cx="1180640" cy="505675"/>
            <a:chOff x="6812759" y="5155322"/>
            <a:chExt cx="1180640" cy="505675"/>
          </a:xfrm>
        </p:grpSpPr>
        <p:grpSp>
          <p:nvGrpSpPr>
            <p:cNvPr id="10251" name="Group 11"/>
            <p:cNvGrpSpPr>
              <a:grpSpLocks/>
            </p:cNvGrpSpPr>
            <p:nvPr/>
          </p:nvGrpSpPr>
          <p:grpSpPr bwMode="auto">
            <a:xfrm>
              <a:off x="6812759" y="5445097"/>
              <a:ext cx="957263" cy="215900"/>
              <a:chOff x="3606" y="2341"/>
              <a:chExt cx="603" cy="136"/>
            </a:xfrm>
          </p:grpSpPr>
          <p:sp>
            <p:nvSpPr>
              <p:cNvPr id="10248" name="Oval 8"/>
              <p:cNvSpPr>
                <a:spLocks noChangeArrowheads="1"/>
              </p:cNvSpPr>
              <p:nvPr/>
            </p:nvSpPr>
            <p:spPr bwMode="auto">
              <a:xfrm>
                <a:off x="3606" y="2341"/>
                <a:ext cx="141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49" name="AutoShape 9"/>
              <p:cNvSpPr>
                <a:spLocks noChangeArrowheads="1"/>
              </p:cNvSpPr>
              <p:nvPr/>
            </p:nvSpPr>
            <p:spPr bwMode="auto">
              <a:xfrm>
                <a:off x="3755" y="2393"/>
                <a:ext cx="454" cy="45"/>
              </a:xfrm>
              <a:prstGeom prst="rightArrow">
                <a:avLst>
                  <a:gd name="adj1" fmla="val 50000"/>
                  <a:gd name="adj2" fmla="val 252222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536200" y="5155322"/>
                  <a:ext cx="457199" cy="437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l-G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6200" y="5155322"/>
                  <a:ext cx="457199" cy="43749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Ορθογώνιο 3"/>
          <p:cNvSpPr/>
          <p:nvPr/>
        </p:nvSpPr>
        <p:spPr>
          <a:xfrm>
            <a:off x="2209191" y="5226242"/>
            <a:ext cx="4588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Newton (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 </a:t>
            </a:r>
            <a:r>
              <a:rPr lang="en-US" altLang="el-GR" sz="2400" b="1" dirty="0" smtClean="0">
                <a:latin typeface="Comic Sans MS" panose="030F0702030302020204" pitchFamily="66" charset="0"/>
              </a:rPr>
              <a:t>(1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Νιούτον)</a:t>
            </a:r>
            <a:endParaRPr lang="el-GR" alt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6471894" y="972648"/>
            <a:ext cx="2384343" cy="2384343"/>
            <a:chOff x="6471894" y="972648"/>
            <a:chExt cx="2384343" cy="2384343"/>
          </a:xfrm>
        </p:grpSpPr>
        <p:grpSp>
          <p:nvGrpSpPr>
            <p:cNvPr id="6" name="Ομάδα 5"/>
            <p:cNvGrpSpPr/>
            <p:nvPr/>
          </p:nvGrpSpPr>
          <p:grpSpPr>
            <a:xfrm>
              <a:off x="6471894" y="972648"/>
              <a:ext cx="2384343" cy="2384343"/>
              <a:chOff x="6471894" y="972648"/>
              <a:chExt cx="2384343" cy="2384343"/>
            </a:xfrm>
          </p:grpSpPr>
          <p:pic>
            <p:nvPicPr>
              <p:cNvPr id="2083" name="Picture 35" descr="C:\Users\Merkouris\Desktop\a-phy-linvec-dia07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1894" y="972648"/>
                <a:ext cx="2384343" cy="23843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542655" y="2895325"/>
                <a:ext cx="522093" cy="461665"/>
              </a:xfrm>
              <a:prstGeom prst="rect">
                <a:avLst/>
              </a:prstGeom>
              <a:solidFill>
                <a:srgbClr val="58882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800" dirty="0" smtClean="0"/>
                  <a:t>Δύναμη ανέμου </a:t>
                </a:r>
              </a:p>
              <a:p>
                <a:pPr algn="ctr"/>
                <a:r>
                  <a:rPr lang="el-GR" sz="800" dirty="0" smtClean="0"/>
                  <a:t>300 Ν</a:t>
                </a:r>
                <a:endParaRPr lang="el-GR" sz="800" dirty="0"/>
              </a:p>
            </p:txBody>
          </p:sp>
        </p:grpSp>
        <p:cxnSp>
          <p:nvCxnSpPr>
            <p:cNvPr id="8" name="Ευθύγραμμο βέλος σύνδεσης 7"/>
            <p:cNvCxnSpPr/>
            <p:nvPr/>
          </p:nvCxnSpPr>
          <p:spPr>
            <a:xfrm>
              <a:off x="7751097" y="2636912"/>
              <a:ext cx="0" cy="57606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Ευθύγραμμο βέλος σύνδεσης 25"/>
            <p:cNvCxnSpPr/>
            <p:nvPr/>
          </p:nvCxnSpPr>
          <p:spPr>
            <a:xfrm flipV="1">
              <a:off x="7149316" y="2583737"/>
              <a:ext cx="360362" cy="3675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Ευθύγραμμο βέλος σύνδεσης 26"/>
            <p:cNvCxnSpPr>
              <a:endCxn id="2083" idx="0"/>
            </p:cNvCxnSpPr>
            <p:nvPr/>
          </p:nvCxnSpPr>
          <p:spPr>
            <a:xfrm flipH="1" flipV="1">
              <a:off x="7664066" y="972648"/>
              <a:ext cx="18504" cy="42458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Ομάδα 32"/>
          <p:cNvGrpSpPr/>
          <p:nvPr/>
        </p:nvGrpSpPr>
        <p:grpSpPr>
          <a:xfrm>
            <a:off x="611560" y="882141"/>
            <a:ext cx="1504999" cy="2377647"/>
            <a:chOff x="730425" y="972648"/>
            <a:chExt cx="1504999" cy="2377647"/>
          </a:xfrm>
        </p:grpSpPr>
        <p:pic>
          <p:nvPicPr>
            <p:cNvPr id="2090" name="Picture 42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074" y="972648"/>
              <a:ext cx="1296144" cy="210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Ομάδα 31"/>
            <p:cNvGrpSpPr/>
            <p:nvPr/>
          </p:nvGrpSpPr>
          <p:grpSpPr>
            <a:xfrm>
              <a:off x="730425" y="1397232"/>
              <a:ext cx="1504999" cy="1953063"/>
              <a:chOff x="730425" y="1397232"/>
              <a:chExt cx="1504999" cy="1953063"/>
            </a:xfrm>
          </p:grpSpPr>
          <p:grpSp>
            <p:nvGrpSpPr>
              <p:cNvPr id="30" name="Ομάδα 29"/>
              <p:cNvGrpSpPr/>
              <p:nvPr/>
            </p:nvGrpSpPr>
            <p:grpSpPr>
              <a:xfrm>
                <a:off x="730425" y="1397232"/>
                <a:ext cx="889247" cy="1900900"/>
                <a:chOff x="730425" y="1397232"/>
                <a:chExt cx="889247" cy="1900900"/>
              </a:xfrm>
            </p:grpSpPr>
            <p:cxnSp>
              <p:nvCxnSpPr>
                <p:cNvPr id="40" name="Ευθύγραμμο βέλος σύνδεσης 39"/>
                <p:cNvCxnSpPr/>
                <p:nvPr/>
              </p:nvCxnSpPr>
              <p:spPr>
                <a:xfrm flipV="1">
                  <a:off x="1187624" y="1525431"/>
                  <a:ext cx="0" cy="446859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730425" y="1397232"/>
                      <a:ext cx="457199" cy="368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l-GR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𝑭</m:t>
                                </m:r>
                              </m:e>
                            </m:acc>
                          </m:oMath>
                        </m:oMathPara>
                      </a14:m>
                      <a:endParaRPr lang="el-GR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425" y="1397232"/>
                      <a:ext cx="457199" cy="368499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9" name="Ευθύγραμμο βέλος σύνδεσης 38"/>
                <p:cNvCxnSpPr/>
                <p:nvPr/>
              </p:nvCxnSpPr>
              <p:spPr>
                <a:xfrm>
                  <a:off x="1619672" y="2954182"/>
                  <a:ext cx="0" cy="34395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659360" y="3011741"/>
                    <a:ext cx="57606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m.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/>
                              </a:rPr>
                              <m:t>𝒈</m:t>
                            </m:r>
                          </m:e>
                        </m:acc>
                      </m:oMath>
                    </a14:m>
                    <a:endParaRPr lang="el-GR" sz="1600" b="1" i="1" dirty="0">
                      <a:latin typeface="Comic Sans MS" panose="030F0702030302020204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9360" y="3011741"/>
                    <a:ext cx="576064" cy="33855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l="-6383" t="-7143" b="-19643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315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1024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32412-18E1-4201-B5B2-0D8FE20E3FB2}" type="slidenum">
              <a:rPr lang="en-US" altLang="el-GR"/>
              <a:pPr/>
              <a:t>8</a:t>
            </a:fld>
            <a:endParaRPr lang="en-US" altLang="el-GR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292821" y="363499"/>
            <a:ext cx="46827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Πώς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μετράμε μια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70" name="Picture 6" descr="forceme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3030391"/>
            <a:ext cx="2809875" cy="245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549400" y="1268413"/>
            <a:ext cx="5761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400" b="1" dirty="0">
                <a:latin typeface="Comic Sans MS" panose="030F0702030302020204" pitchFamily="66" charset="0"/>
              </a:rPr>
              <a:t>Μια δύναμη μπορεί να μετρηθεί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μ’ </a:t>
            </a:r>
            <a:r>
              <a:rPr lang="el-GR" altLang="el-GR" sz="2400" b="1" dirty="0">
                <a:latin typeface="Comic Sans MS" panose="030F0702030302020204" pitchFamily="66" charset="0"/>
              </a:rPr>
              <a:t>ένα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95288" y="6021388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altLang="el-G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229488" y="2205038"/>
            <a:ext cx="24784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ζυγό ελατηρίου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366643" y="2241157"/>
            <a:ext cx="21576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δυναμόμετρο</a:t>
            </a:r>
            <a:endParaRPr lang="en-US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Merkouris\Desktop\51frMmGOqh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76" y="2945833"/>
            <a:ext cx="2654312" cy="27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Αποτέλεσμα εικόνας για κανταράκι  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536" y="3084516"/>
            <a:ext cx="1133759" cy="23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1" grpId="0"/>
      <p:bldP spid="11273" grpId="0"/>
      <p:bldP spid="112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l-GR"/>
              <a:t>Μερκ. Παναγιωτόπουλος - Φυσικός                  www.merkopanas.blogspot.gr</a:t>
            </a:r>
          </a:p>
        </p:txBody>
      </p:sp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D62A-550E-4C4C-92CE-37C838C514B1}" type="slidenum">
              <a:rPr lang="en-US" altLang="el-GR"/>
              <a:pPr/>
              <a:t>9</a:t>
            </a:fld>
            <a:endParaRPr lang="en-US" altLang="el-GR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308208" y="251203"/>
            <a:ext cx="64649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 λειτουργία των παραπάνω οργάνων μέτρησης στηρίζεται στην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ελαστική παραμόρφωση</a:t>
            </a:r>
            <a:r>
              <a:rPr lang="el-GR" alt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προκαλεί η δύναμη στο ελατήριο της κάθε συσκευής.</a:t>
            </a:r>
          </a:p>
        </p:txBody>
      </p:sp>
      <p:sp>
        <p:nvSpPr>
          <p:cNvPr id="12293" name="Text Box 5" descr="Δημοσιογραφικό χαρτί"/>
          <p:cNvSpPr txBox="1">
            <a:spLocks noChangeArrowheads="1"/>
          </p:cNvSpPr>
          <p:nvPr/>
        </p:nvSpPr>
        <p:spPr bwMode="auto">
          <a:xfrm>
            <a:off x="2123728" y="2096096"/>
            <a:ext cx="3240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Νόμος του 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Hooke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043608" y="2719002"/>
            <a:ext cx="5400603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Οι ελαστικές παραμορφώσεις είναι ανάλογες με τις δυνάμεις που τις προκάλεσαν.</a:t>
            </a:r>
            <a:r>
              <a:rPr lang="el-GR" altLang="el-GR" sz="20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6586666" y="1820863"/>
            <a:ext cx="1812925" cy="3054350"/>
            <a:chOff x="3774" y="1570"/>
            <a:chExt cx="1142" cy="1924"/>
          </a:xfrm>
        </p:grpSpPr>
        <p:pic>
          <p:nvPicPr>
            <p:cNvPr id="12294" name="Picture 6" descr="robert_hook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1129" cy="14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3774" y="3003"/>
              <a:ext cx="1134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800" b="1" dirty="0">
                  <a:effectLst/>
                  <a:latin typeface="Comic Sans MS" panose="030F0702030302020204" pitchFamily="66" charset="0"/>
                  <a:hlinkClick r:id="rId4"/>
                </a:rPr>
                <a:t>Robert Hooke</a:t>
              </a:r>
              <a:endParaRPr lang="en-US" altLang="el-GR" sz="1800" b="1" dirty="0">
                <a:effectLst/>
                <a:latin typeface="Comic Sans MS" panose="030F0702030302020204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l-GR" sz="1800" b="0" dirty="0">
                  <a:effectLst/>
                  <a:latin typeface="Comic Sans MS" panose="030F0702030302020204" pitchFamily="66" charset="0"/>
                </a:rPr>
                <a:t>(1635 – 1703)</a:t>
              </a:r>
              <a:endParaRPr lang="el-GR" altLang="el-GR" sz="1800" b="0" dirty="0"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12297" name="Text Box 9" descr="Δημοσιογραφικό χαρτί"/>
          <p:cNvSpPr txBox="1">
            <a:spLocks noChangeArrowheads="1"/>
          </p:cNvSpPr>
          <p:nvPr/>
        </p:nvSpPr>
        <p:spPr bwMode="auto">
          <a:xfrm>
            <a:off x="2755911" y="3743346"/>
            <a:ext cx="1975645" cy="5847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alt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= </a:t>
            </a:r>
            <a:r>
              <a:rPr lang="en-US" alt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altLang="el-G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alt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x</a:t>
            </a:r>
            <a:endParaRPr lang="el-GR" altLang="el-G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4259061"/>
            <a:ext cx="3615580" cy="87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k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σταθερά του ελατηρίου,  </a:t>
            </a:r>
            <a:endParaRPr lang="en-US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Comic Sans MS" panose="030F0702030302020204" pitchFamily="66" charset="0"/>
              </a:rPr>
              <a:t>x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παραμόρφωση του ελατηρίου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578901" y="5136417"/>
            <a:ext cx="6305309" cy="877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Φύλλο εργασίας για </a:t>
            </a:r>
            <a:r>
              <a:rPr lang="el-GR" b="1" dirty="0" smtClean="0">
                <a:latin typeface="Comic Sans MS" panose="030F0702030302020204" pitchFamily="66" charset="0"/>
              </a:rPr>
              <a:t>το </a:t>
            </a:r>
            <a:r>
              <a:rPr lang="en-US" b="1" dirty="0" smtClean="0">
                <a:latin typeface="Comic Sans MS" panose="030F0702030302020204" pitchFamily="66" charset="0"/>
              </a:rPr>
              <a:t>“</a:t>
            </a:r>
            <a:r>
              <a:rPr lang="el-GR" b="1" dirty="0">
                <a:latin typeface="Comic Sans MS" panose="030F0702030302020204" pitchFamily="66" charset="0"/>
              </a:rPr>
              <a:t>Νόμο του </a:t>
            </a:r>
            <a:r>
              <a:rPr lang="en-US" b="1" dirty="0">
                <a:latin typeface="Comic Sans MS" panose="030F0702030302020204" pitchFamily="66" charset="0"/>
              </a:rPr>
              <a:t>Hooke” </a:t>
            </a:r>
            <a:r>
              <a:rPr lang="el-GR" b="1" dirty="0">
                <a:latin typeface="Comic Sans MS" panose="030F0702030302020204" pitchFamily="66" charset="0"/>
              </a:rPr>
              <a:t>στηριγμένο σε δεδομένα από το </a:t>
            </a:r>
            <a:r>
              <a:rPr lang="en-US" b="1" dirty="0">
                <a:latin typeface="Comic Sans MS" panose="030F0702030302020204" pitchFamily="66" charset="0"/>
              </a:rPr>
              <a:t>PHET Colorado  </a:t>
            </a:r>
            <a:r>
              <a:rPr lang="el-GR" b="1" dirty="0">
                <a:latin typeface="Comic Sans MS" panose="030F0702030302020204" pitchFamily="66" charset="0"/>
                <a:hlinkClick r:id="rId5"/>
              </a:rPr>
              <a:t>εδώ</a:t>
            </a:r>
            <a:r>
              <a:rPr lang="en-US" b="1" dirty="0">
                <a:latin typeface="Comic Sans MS" panose="030F0702030302020204" pitchFamily="66" charset="0"/>
              </a:rPr>
              <a:t>. 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2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5" grpId="0"/>
      <p:bldP spid="12297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1433</Words>
  <Application>Microsoft Office PowerPoint</Application>
  <PresentationFormat>Προβολή στην οθόνη (4:3)</PresentationFormat>
  <Paragraphs>291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Comic Sans MS</vt:lpstr>
      <vt:lpstr>Times New Roman</vt:lpstr>
      <vt:lpstr>Trebuchet MS</vt:lpstr>
      <vt:lpstr>Wingdings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Μερκούριος Παναγιωτόπουλος</cp:lastModifiedBy>
  <cp:revision>279</cp:revision>
  <dcterms:created xsi:type="dcterms:W3CDTF">2017-11-09T14:34:28Z</dcterms:created>
  <dcterms:modified xsi:type="dcterms:W3CDTF">2019-11-27T21:11:12Z</dcterms:modified>
</cp:coreProperties>
</file>