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41" r:id="rId2"/>
    <p:sldId id="310" r:id="rId3"/>
    <p:sldId id="265" r:id="rId4"/>
    <p:sldId id="266" r:id="rId5"/>
    <p:sldId id="267" r:id="rId6"/>
    <p:sldId id="268" r:id="rId7"/>
    <p:sldId id="269" r:id="rId8"/>
    <p:sldId id="270" r:id="rId9"/>
    <p:sldId id="34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13" r:id="rId39"/>
    <p:sldId id="314" r:id="rId40"/>
    <p:sldId id="300" r:id="rId41"/>
    <p:sldId id="315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17" r:id="rId55"/>
    <p:sldId id="301" r:id="rId56"/>
    <p:sldId id="302" r:id="rId57"/>
    <p:sldId id="303" r:id="rId58"/>
    <p:sldId id="304" r:id="rId59"/>
    <p:sldId id="305" r:id="rId60"/>
    <p:sldId id="306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66CCFF"/>
    <a:srgbClr val="FFFF99"/>
    <a:srgbClr val="FFFFCC"/>
    <a:srgbClr val="006600"/>
    <a:srgbClr val="FFFF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.xlsx"/><Relationship Id="rId1" Type="http://schemas.openxmlformats.org/officeDocument/2006/relationships/image" Target="../media/image5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1952191235059763"/>
          <c:y val="8.2706766917293242E-2"/>
          <c:w val="0.86254980079681287"/>
          <c:h val="0.68421052631578971"/>
        </c:manualLayout>
      </c:layout>
      <c:lineChart>
        <c:grouping val="standard"/>
        <c:ser>
          <c:idx val="0"/>
          <c:order val="0"/>
          <c:tx>
            <c:strRef>
              <c:f>Φύλλο1!$B$1</c:f>
              <c:strCache>
                <c:ptCount val="1"/>
                <c:pt idx="0">
                  <c:v>x</c:v>
                </c:pt>
              </c:strCache>
            </c:strRef>
          </c:tx>
          <c:spPr>
            <a:ln w="2036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65-4EA6-B4A8-757A71FB17AB}"/>
              </c:ext>
            </c:extLst>
          </c:dPt>
          <c:dPt>
            <c:idx val="2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65-4EA6-B4A8-757A71FB17AB}"/>
              </c:ext>
            </c:extLst>
          </c:dPt>
          <c:dPt>
            <c:idx val="3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65-4EA6-B4A8-757A71FB17AB}"/>
              </c:ext>
            </c:extLst>
          </c:dPt>
          <c:dPt>
            <c:idx val="4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65-4EA6-B4A8-757A71FB17AB}"/>
              </c:ext>
            </c:extLst>
          </c:dPt>
          <c:dPt>
            <c:idx val="5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65-4EA6-B4A8-757A71FB17AB}"/>
              </c:ext>
            </c:extLst>
          </c:dPt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0565-4EA6-B4A8-757A71FB17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x</c:v>
                </c:pt>
              </c:strCache>
            </c:strRef>
          </c:tx>
          <c:spPr>
            <a:ln w="407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28</c:v>
                </c:pt>
                <c:pt idx="5">
                  <c:v>40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0565-4EA6-B4A8-757A71FB17AB}"/>
            </c:ext>
          </c:extLst>
        </c:ser>
        <c:dLbls/>
        <c:marker val="1"/>
        <c:axId val="151771008"/>
        <c:axId val="151777280"/>
      </c:lineChart>
      <c:catAx>
        <c:axId val="151771008"/>
        <c:scaling>
          <c:orientation val="minMax"/>
        </c:scaling>
        <c:axPos val="b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t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(s)</a:t>
                </a:r>
              </a:p>
            </c:rich>
          </c:tx>
          <c:layout>
            <c:manualLayout>
              <c:xMode val="edge"/>
              <c:yMode val="edge"/>
              <c:x val="0.51992030193306127"/>
              <c:y val="0.87594003452271174"/>
            </c:manualLayout>
          </c:layout>
          <c:spPr>
            <a:noFill/>
            <a:ln w="40725">
              <a:noFill/>
            </a:ln>
          </c:spPr>
        </c:title>
        <c:numFmt formatCode="General" sourceLinked="1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51777280"/>
        <c:crosses val="autoZero"/>
        <c:auto val="1"/>
        <c:lblAlgn val="ctr"/>
        <c:lblOffset val="100"/>
        <c:tickLblSkip val="1"/>
        <c:tickMarkSkip val="1"/>
      </c:catAx>
      <c:valAx>
        <c:axId val="151777280"/>
        <c:scaling>
          <c:orientation val="minMax"/>
        </c:scaling>
        <c:axPos val="l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x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(m)</a:t>
                </a:r>
              </a:p>
            </c:rich>
          </c:tx>
          <c:layout>
            <c:manualLayout>
              <c:xMode val="edge"/>
              <c:yMode val="edge"/>
              <c:x val="2.1912370442745757E-2"/>
              <c:y val="0.35714289092241852"/>
            </c:manualLayout>
          </c:layout>
          <c:spPr>
            <a:noFill/>
            <a:ln w="40725">
              <a:noFill/>
            </a:ln>
          </c:spPr>
        </c:title>
        <c:numFmt formatCode="General" sourceLinked="1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51771008"/>
        <c:crosses val="autoZero"/>
        <c:crossBetween val="between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62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5090">
      <a:solidFill>
        <a:srgbClr val="000000"/>
      </a:solidFill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CDD5-9CFF-4AD5-BCE8-51EA9E2DD0C4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1526-BDD1-44F1-9D04-C83C3C960CA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17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0007F-E592-4765-95F7-B2C9D0F0CCD8}" type="slidenum">
              <a:rPr lang="el-GR" altLang="el-GR" sz="1200" smtClean="0"/>
              <a:pPr eaLnBrk="1" hangingPunct="1"/>
              <a:t>3</a:t>
            </a:fld>
            <a:endParaRPr lang="el-GR" altLang="el-GR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418552-D52F-4BA1-83FE-429A6EAD9E5C}" type="slidenum">
              <a:rPr lang="el-GR" altLang="el-GR" sz="1200" smtClean="0"/>
              <a:pPr eaLnBrk="1" hangingPunct="1"/>
              <a:t>27</a:t>
            </a:fld>
            <a:endParaRPr lang="el-GR" altLang="el-GR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68591-838B-4693-84A4-4CA9D31AB9CD}" type="slidenum">
              <a:rPr lang="el-GR" altLang="el-GR" sz="1200" smtClean="0"/>
              <a:pPr eaLnBrk="1" hangingPunct="1"/>
              <a:t>35</a:t>
            </a:fld>
            <a:endParaRPr lang="el-GR" altLang="el-G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F90B3-0147-40FE-A531-DD1261D3B524}" type="slidenum">
              <a:rPr lang="el-GR" altLang="el-GR" sz="1200" smtClean="0"/>
              <a:pPr eaLnBrk="1" hangingPunct="1"/>
              <a:t>36</a:t>
            </a:fld>
            <a:endParaRPr lang="el-GR" altLang="el-GR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81AA8-1A0B-4790-AE52-D2E90486187A}" type="slidenum">
              <a:rPr lang="el-GR" altLang="el-GR" sz="1200" smtClean="0"/>
              <a:pPr eaLnBrk="1" hangingPunct="1"/>
              <a:t>37</a:t>
            </a:fld>
            <a:endParaRPr lang="el-GR" altLang="el-G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40886-0845-4B68-BE9F-2982502C1DE5}" type="slidenum">
              <a:rPr lang="el-GR" altLang="el-GR" sz="1200" smtClean="0"/>
              <a:pPr eaLnBrk="1" hangingPunct="1"/>
              <a:t>4</a:t>
            </a:fld>
            <a:endParaRPr lang="el-GR" altLang="el-GR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78B59-729F-4D1E-9BCF-53ACBD6307B1}" type="slidenum">
              <a:rPr lang="el-GR" altLang="el-GR" sz="1200" smtClean="0"/>
              <a:pPr eaLnBrk="1" hangingPunct="1"/>
              <a:t>6</a:t>
            </a:fld>
            <a:endParaRPr lang="el-GR" altLang="el-G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27015-90BC-406B-B714-7EC63CE7A121}" type="slidenum">
              <a:rPr lang="el-GR" altLang="el-GR" sz="1200" smtClean="0"/>
              <a:pPr eaLnBrk="1" hangingPunct="1"/>
              <a:t>7</a:t>
            </a:fld>
            <a:endParaRPr lang="el-GR" altLang="el-G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0D9D3-80B5-471C-A089-3243BB99B658}" type="slidenum">
              <a:rPr lang="el-GR" altLang="el-GR" sz="1200" smtClean="0"/>
              <a:pPr eaLnBrk="1" hangingPunct="1"/>
              <a:t>19</a:t>
            </a:fld>
            <a:endParaRPr lang="el-GR" altLang="el-G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5E282-BDEA-42E6-BD57-B7304D52AFAB}" type="slidenum">
              <a:rPr lang="el-GR" altLang="el-GR" sz="1200" smtClean="0"/>
              <a:pPr eaLnBrk="1" hangingPunct="1"/>
              <a:t>20</a:t>
            </a:fld>
            <a:endParaRPr lang="el-GR" altLang="el-GR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8B4AC8-714A-4C60-AEF3-DC1F6BFB7E2F}" type="slidenum">
              <a:rPr lang="el-GR" altLang="el-GR" sz="1200" smtClean="0"/>
              <a:pPr eaLnBrk="1" hangingPunct="1"/>
              <a:t>21</a:t>
            </a:fld>
            <a:endParaRPr lang="el-GR" altLang="el-G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E04AF-D79A-44F2-A8AA-43207BF8A37D}" type="slidenum">
              <a:rPr lang="el-GR" altLang="el-GR" sz="1200" smtClean="0"/>
              <a:pPr eaLnBrk="1" hangingPunct="1"/>
              <a:t>24</a:t>
            </a:fld>
            <a:endParaRPr lang="el-GR" altLang="el-G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15392-2E89-46EA-84A7-1C07694E4C4C}" type="slidenum">
              <a:rPr lang="el-GR" altLang="el-GR" sz="1200" smtClean="0"/>
              <a:pPr eaLnBrk="1" hangingPunct="1"/>
              <a:t>26</a:t>
            </a:fld>
            <a:endParaRPr lang="el-GR" altLang="el-G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1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2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9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2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6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5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1.png"/><Relationship Id="rId4" Type="http://schemas.openxmlformats.org/officeDocument/2006/relationships/oleObject" Target="../embeddings/____________Microsoft_Office_Excel1.xls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7.jpeg"/><Relationship Id="rId1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452&amp;Itemid=60&amp;catid=63" TargetMode="External"/><Relationship Id="rId3" Type="http://schemas.openxmlformats.org/officeDocument/2006/relationships/hyperlink" Target="https://www.youtube.com/watch?v=kQzyNpigNuw" TargetMode="External"/><Relationship Id="rId7" Type="http://schemas.openxmlformats.org/officeDocument/2006/relationships/hyperlink" Target="http://www.seilias.gr/index.php?option=com_content&amp;task=view&amp;id=454&amp;Itemid=60&amp;catid=63" TargetMode="External"/><Relationship Id="rId2" Type="http://schemas.openxmlformats.org/officeDocument/2006/relationships/hyperlink" Target="https://www.youtube.com/watch?v=NVPh2W8hJi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kaioulakos.gr/wp-content/uploads/2015/11/%CE%95%CF%85%CE%B8%CF%8D%CE%B3%CF%81%CE%B1%CE%BC%CE%BC%CE%B7-%CE%9F%CE%BC%CE%B1%CE%BB%CE%AC-%CE%9C%CE%B5%CF%84%CE%B1%CE%B2%CE%B1%CE%BB%CE%BB%CF%8C%CE%BC%CE%B5%CE%BD%CE%B7-%CE%9A%CE%AF%CE%BD%CE%B7%CF%83%CE%B7.pdf" TargetMode="External"/><Relationship Id="rId11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://users.sch.gr/kassetas/yPhysicsALyceum2.htm" TargetMode="External"/><Relationship Id="rId10" Type="http://schemas.openxmlformats.org/officeDocument/2006/relationships/hyperlink" Target="https://www.dropbox.com/s/tea3dgkarfck32n/%CE%9F%CE%BC%CE%B1%CE%BB%CE%AC%20%CE%BC%CE%B5%CF%84%CE%B1%CE%B2%CE%B1%CE%BB%CE%BB%CF%8C%CE%BC%CE%B5%CE%BD%CE%B7%20%CE%BA%CE%AF%CE%BD%CE%B7%CF%83%CE%B7.doc?dl=0" TargetMode="External"/><Relationship Id="rId4" Type="http://schemas.openxmlformats.org/officeDocument/2006/relationships/hyperlink" Target="https://www.youtube.com/watch?v=5kI3xQ5vN-0&amp;t=12s" TargetMode="External"/><Relationship Id="rId9" Type="http://schemas.openxmlformats.org/officeDocument/2006/relationships/hyperlink" Target="http://slideplayer.gr/slide/2869975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8/11/hot-potatoes_21.html" TargetMode="External"/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h6FngllHo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Wt9hWH4VFX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.wikipedia.org/wiki/List_of_fastest_production_cars_by_accele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s://en.wikipedia.org/wiki/List_of_fastest_production_motorcycles_by_accele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2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404664"/>
            <a:ext cx="59046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κίνηση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398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715C87-B249-455E-B84D-AE37BA66491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47667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και επιτάχυνση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επιτάχυνσης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έχει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την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 κατεύθυνση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με το </a:t>
                </a:r>
                <a:r>
                  <a:rPr 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μεταβολής της ταχύτητας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0033CC"/>
                    </a:solidFill>
                    <a:effectLst/>
                    <a:latin typeface="Comic Sans MS" pitchFamily="66" charset="0"/>
                  </a:rPr>
                  <a:t>,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/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αλλά δεν έχει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οπωσδήποτε την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ίδια κατεύθυνση με το διάνυσμα της ταχύτητας.</a:t>
                </a:r>
              </a:p>
            </p:txBody>
          </p:sp>
        </mc:Choice>
        <mc:Fallback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blipFill>
                <a:blip r:embed="rId3"/>
                <a:stretch>
                  <a:fillRect l="-1382" r="-1813" b="-2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341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F49E3C-94CC-47FD-8421-80F1FF21D23C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2038" y="784786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επιταχυνόμενη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27650" name="Picture 2" descr="C:\Users\Merkouris\Desktop\TomRunningSlowMoMediu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17432" cy="2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C38E7-B3FD-46B5-B42D-E4A70CE3119F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12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068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970053"/>
              </p:ext>
            </p:extLst>
          </p:nvPr>
        </p:nvGraphicFramePr>
        <p:xfrm>
          <a:off x="684213" y="2133600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Ομόρροπα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Επιταχυνόμενη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Αυξάνεται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78209-D4BE-41BC-AA2E-EE97C9D19AE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0124" name="Picture 3" descr="posvelposaccgrma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05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195736" y="864198"/>
            <a:ext cx="4536504" cy="548578"/>
            <a:chOff x="2195736" y="864198"/>
            <a:chExt cx="4536504" cy="54857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3" name="Ευθύγραμμο βέλος σύνδεσης 2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Ομάδα 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600" y="248594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α.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8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326976-657E-4635-B668-F30D8B00A084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1148" name="Picture 4" descr="neg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69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1699568"/>
            <a:ext cx="2664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9923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580003" y="790342"/>
            <a:ext cx="4536504" cy="548578"/>
            <a:chOff x="2195736" y="864198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16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F786-83C1-485B-AFE5-44A26555C89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7401" y="170080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επιβραδυνόμενη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4314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4BF09-0AF4-4608-A7CE-C7421A36AC5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09006" y="476672"/>
            <a:ext cx="6192688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μειώνεται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31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818258"/>
              </p:ext>
            </p:extLst>
          </p:nvPr>
        </p:nvGraphicFramePr>
        <p:xfrm>
          <a:off x="827584" y="2132856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Αντίρροπα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Επιβραδυνόμενη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Μειώνεται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8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BB40FD-DAA4-4BF0-B14C-11533BD2F7D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4220" name="Picture 4" descr="pos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8"/>
            <a:ext cx="8305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999629" y="2001173"/>
            <a:ext cx="2735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5904" y="381405"/>
            <a:ext cx="7595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131191" y="966180"/>
            <a:ext cx="4529041" cy="584808"/>
            <a:chOff x="2131191" y="966180"/>
            <a:chExt cx="4529041" cy="58480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31191" y="1022899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796136" y="966180"/>
              <a:ext cx="864096" cy="542503"/>
              <a:chOff x="5868144" y="849650"/>
              <a:chExt cx="864096" cy="542503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3895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F07135-F4E8-4249-B58C-0AF81639713E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5244" name="Picture 4" descr="negvelpos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77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395725" y="1876782"/>
            <a:ext cx="2808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7584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303748" y="904857"/>
            <a:ext cx="4536504" cy="548578"/>
            <a:chOff x="2586936" y="863137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586936" y="883626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6259344" y="863137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125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45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4D514-8954-482D-9482-FDAD3020297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556792"/>
            <a:ext cx="396044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Εξισώσεις κίνησης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0608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10" y="794690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1084" y="121253"/>
            <a:ext cx="2129041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ενός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υλικού σημείου είναι το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μέγεθος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/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τη σχέση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=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 .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blipFill>
                <a:blip r:embed="rId3"/>
                <a:stretch>
                  <a:fillRect l="-1072" r="-1179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Ορθογώνιο 8"/>
              <p:cNvSpPr/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641822" y="1275118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διανυσματικό</a:t>
            </a: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Όταν η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είναι σταθερή, η κίνηση που κάνει είναι 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 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blipFill>
                <a:blip r:embed="rId5"/>
                <a:stretch>
                  <a:fillRect l="-984" r="-1699" b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4047263" y="3106130"/>
            <a:ext cx="3125665" cy="463705"/>
            <a:chOff x="4208953" y="3664450"/>
            <a:chExt cx="3125665" cy="463705"/>
          </a:xfrm>
        </p:grpSpPr>
        <p:sp>
          <p:nvSpPr>
            <p:cNvPr id="12" name="Ορθογώνιο 11"/>
            <p:cNvSpPr/>
            <p:nvPr/>
          </p:nvSpPr>
          <p:spPr>
            <a:xfrm>
              <a:off x="6245858" y="3664450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ομαλή</a:t>
              </a:r>
              <a:r>
                <a:rPr lang="el-GR" altLang="el-G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208953" y="3666490"/>
              <a:ext cx="1954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ευθύγραμμη</a:t>
              </a:r>
              <a:endParaRPr lang="el-GR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9280" y="388547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η εξίσωση κίνησης ενός υλικού σημείου δίνεται από τη σχέση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να εξηγήσετε τι παριστάνει κάθε σύμβολο.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7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7A4B8C-689F-4E22-B56E-575207EDDE8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67557" y="2833657"/>
            <a:ext cx="251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Για  </a:t>
            </a:r>
            <a:r>
              <a:rPr lang="en-US" altLang="el-GR" sz="2000" b="1" i="1" dirty="0">
                <a:latin typeface="Comic Sans MS" pitchFamily="66" charset="0"/>
              </a:rPr>
              <a:t>t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=0  </a:t>
            </a:r>
            <a:r>
              <a:rPr lang="el-GR" altLang="el-GR" sz="2000" b="1" dirty="0">
                <a:latin typeface="Comic Sans MS" pitchFamily="66" charset="0"/>
              </a:rPr>
              <a:t>έχουμε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4892" y="4293628"/>
            <a:ext cx="340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</a:t>
            </a:r>
            <a:r>
              <a:rPr lang="el-GR" altLang="el-GR" sz="2000" b="1" dirty="0" smtClean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=0  έχουμε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46387" y="4054142"/>
            <a:ext cx="1871663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blipFill rotWithShape="1"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7831" y="854626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 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α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. (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/>
      <p:bldP spid="13320" grpId="0" animBg="1"/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150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l-GR" altLang="el-GR" sz="14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7744" y="1700808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</a:t>
            </a:r>
            <a:endParaRPr lang="el-GR" sz="32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l-GR" altLang="el-GR" sz="1400" dirty="0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74794" y="2132856"/>
            <a:ext cx="7917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Ε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πιτάχυνση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l-GR" altLang="el-GR" sz="1400" dirty="0" smtClean="0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3419475" y="1628775"/>
            <a:ext cx="1079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2555875" y="1341438"/>
            <a:ext cx="1154113" cy="1847850"/>
            <a:chOff x="1610" y="845"/>
            <a:chExt cx="727" cy="1164"/>
          </a:xfrm>
        </p:grpSpPr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610" y="93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837" y="102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Text Box 16"/>
            <p:cNvSpPr txBox="1">
              <a:spLocks noChangeArrowheads="1"/>
            </p:cNvSpPr>
            <p:nvPr/>
          </p:nvSpPr>
          <p:spPr bwMode="auto">
            <a:xfrm>
              <a:off x="206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81" name="Text Box 19"/>
            <p:cNvSpPr txBox="1">
              <a:spLocks noChangeArrowheads="1"/>
            </p:cNvSpPr>
            <p:nvPr/>
          </p:nvSpPr>
          <p:spPr bwMode="auto">
            <a:xfrm>
              <a:off x="2064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3582" name="Line 20"/>
            <p:cNvSpPr>
              <a:spLocks noChangeShapeType="1"/>
            </p:cNvSpPr>
            <p:nvPr/>
          </p:nvSpPr>
          <p:spPr bwMode="auto">
            <a:xfrm>
              <a:off x="2154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3" name="Text Box 22"/>
            <p:cNvSpPr txBox="1">
              <a:spLocks noChangeArrowheads="1"/>
            </p:cNvSpPr>
            <p:nvPr/>
          </p:nvSpPr>
          <p:spPr bwMode="auto">
            <a:xfrm>
              <a:off x="1973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2916238" y="1341438"/>
            <a:ext cx="1911350" cy="1847850"/>
            <a:chOff x="1837" y="845"/>
            <a:chExt cx="1204" cy="1164"/>
          </a:xfrm>
        </p:grpSpPr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274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2789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835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35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Γ</a:t>
              </a:r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1837" y="102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469244" y="3564701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υπολογίζεται από την γραφική παράσταση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547663" y="4149725"/>
            <a:ext cx="63302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 Ε</a:t>
            </a:r>
            <a:r>
              <a:rPr lang="el-GR" sz="20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που περικλείεται μεταξύ της γραφικής παράστασης και του άξονα του χρόνου είναι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αριθμητικά ίσο με τη μεταβολή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του </a:t>
            </a:r>
            <a:r>
              <a:rPr lang="el-GR" sz="2000" b="1" dirty="0">
                <a:latin typeface="Comic Sans MS" pitchFamily="66" charset="0"/>
              </a:rPr>
              <a:t>κινητού στο χρονικό διάστημα Δ</a:t>
            </a:r>
            <a:r>
              <a:rPr lang="en-US" sz="2000" b="1" i="1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419475" y="1484313"/>
            <a:ext cx="2665413" cy="1370012"/>
            <a:chOff x="2154" y="935"/>
            <a:chExt cx="1679" cy="863"/>
          </a:xfrm>
        </p:grpSpPr>
        <p:cxnSp>
          <p:nvCxnSpPr>
            <p:cNvPr id="23568" name="AutoShape 30"/>
            <p:cNvCxnSpPr>
              <a:cxnSpLocks noChangeShapeType="1"/>
            </p:cNvCxnSpPr>
            <p:nvPr/>
          </p:nvCxnSpPr>
          <p:spPr bwMode="auto">
            <a:xfrm flipV="1">
              <a:off x="2835" y="1071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>
              <a:off x="3198" y="93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lang="el-GR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ΑΒΓΔ</a:t>
              </a:r>
              <a:endParaRPr lang="el-GR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570" name="Group 33"/>
            <p:cNvGrpSpPr>
              <a:grpSpLocks/>
            </p:cNvGrpSpPr>
            <p:nvPr/>
          </p:nvGrpSpPr>
          <p:grpSpPr bwMode="auto">
            <a:xfrm>
              <a:off x="2154" y="1026"/>
              <a:ext cx="680" cy="772"/>
              <a:chOff x="2154" y="1026"/>
              <a:chExt cx="680" cy="772"/>
            </a:xfrm>
          </p:grpSpPr>
          <p:sp>
            <p:nvSpPr>
              <p:cNvPr id="23571" name="Rectangle 29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680" cy="7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90" y="1207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926013" y="84114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673600" y="3175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&gt;0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113463" y="244475"/>
            <a:ext cx="2430462" cy="519113"/>
            <a:chOff x="4059" y="164"/>
            <a:chExt cx="1531" cy="327"/>
          </a:xfrm>
        </p:grpSpPr>
        <p:sp>
          <p:nvSpPr>
            <p:cNvPr id="23566" name="AutoShape 3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197100" y="692150"/>
            <a:ext cx="3671888" cy="2497138"/>
            <a:chOff x="2197100" y="692150"/>
            <a:chExt cx="3671888" cy="2497138"/>
          </a:xfrm>
        </p:grpSpPr>
        <p:grpSp>
          <p:nvGrpSpPr>
            <p:cNvPr id="97293" name="Group 13"/>
            <p:cNvGrpSpPr>
              <a:grpSpLocks/>
            </p:cNvGrpSpPr>
            <p:nvPr/>
          </p:nvGrpSpPr>
          <p:grpSpPr bwMode="auto">
            <a:xfrm>
              <a:off x="2197100" y="692150"/>
              <a:ext cx="3671888" cy="2497138"/>
              <a:chOff x="1384" y="436"/>
              <a:chExt cx="2313" cy="1573"/>
            </a:xfrm>
          </p:grpSpPr>
          <p:sp>
            <p:nvSpPr>
              <p:cNvPr id="23584" name="Line 5"/>
              <p:cNvSpPr>
                <a:spLocks noChangeShapeType="1"/>
              </p:cNvSpPr>
              <p:nvPr/>
            </p:nvSpPr>
            <p:spPr bwMode="auto">
              <a:xfrm flipV="1">
                <a:off x="1837" y="43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5" name="Line 6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18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6" name="Text Box 8"/>
              <p:cNvSpPr txBox="1">
                <a:spLocks noChangeArrowheads="1"/>
              </p:cNvSpPr>
              <p:nvPr/>
            </p:nvSpPr>
            <p:spPr bwMode="auto">
              <a:xfrm>
                <a:off x="3289" y="1797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alt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751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9" name="Text Box 7"/>
              <p:cNvSpPr txBox="1">
                <a:spLocks noChangeArrowheads="1"/>
              </p:cNvSpPr>
              <p:nvPr/>
            </p:nvSpPr>
            <p:spPr bwMode="auto">
              <a:xfrm>
                <a:off x="1384" y="481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631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307" grpId="0"/>
      <p:bldP spid="97308" grpId="0"/>
      <p:bldP spid="97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l-GR" altLang="el-GR" sz="1400" dirty="0" smtClean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3635375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4300" y="4762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 0     </a:t>
            </a:r>
            <a:r>
              <a:rPr lang="el-GR" sz="2800" b="1">
                <a:latin typeface="Comic Sans MS" pitchFamily="66" charset="0"/>
              </a:rPr>
              <a:t> 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3276600" y="3213100"/>
            <a:ext cx="129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763713" y="1484313"/>
            <a:ext cx="4465637" cy="3097212"/>
            <a:chOff x="1111" y="935"/>
            <a:chExt cx="2813" cy="1951"/>
          </a:xfrm>
        </p:grpSpPr>
        <p:sp>
          <p:nvSpPr>
            <p:cNvPr id="24611" name="Line 4"/>
            <p:cNvSpPr>
              <a:spLocks noChangeShapeType="1"/>
            </p:cNvSpPr>
            <p:nvPr/>
          </p:nvSpPr>
          <p:spPr bwMode="auto">
            <a:xfrm flipV="1">
              <a:off x="1565" y="981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Line 5"/>
            <p:cNvSpPr>
              <a:spLocks noChangeShapeType="1"/>
            </p:cNvSpPr>
            <p:nvPr/>
          </p:nvSpPr>
          <p:spPr bwMode="auto">
            <a:xfrm>
              <a:off x="1565" y="20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 </a:t>
              </a:r>
              <a:r>
                <a:rPr lang="en-US" alt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l-GR" alt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4" name="Text Box 9"/>
            <p:cNvSpPr txBox="1">
              <a:spLocks noChangeArrowheads="1"/>
            </p:cNvSpPr>
            <p:nvPr/>
          </p:nvSpPr>
          <p:spPr bwMode="auto">
            <a:xfrm>
              <a:off x="1338" y="1933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6" name="Text Box 7"/>
            <p:cNvSpPr txBox="1">
              <a:spLocks noChangeArrowheads="1"/>
            </p:cNvSpPr>
            <p:nvPr/>
          </p:nvSpPr>
          <p:spPr bwMode="auto">
            <a:xfrm>
              <a:off x="1111" y="935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051050" y="2852738"/>
            <a:ext cx="1441450" cy="1417637"/>
            <a:chOff x="1292" y="1797"/>
            <a:chExt cx="908" cy="893"/>
          </a:xfrm>
        </p:grpSpPr>
        <p:grpSp>
          <p:nvGrpSpPr>
            <p:cNvPr id="24604" name="Group 29"/>
            <p:cNvGrpSpPr>
              <a:grpSpLocks/>
            </p:cNvGrpSpPr>
            <p:nvPr/>
          </p:nvGrpSpPr>
          <p:grpSpPr bwMode="auto">
            <a:xfrm>
              <a:off x="1292" y="1797"/>
              <a:ext cx="908" cy="756"/>
              <a:chOff x="1292" y="1797"/>
              <a:chExt cx="908" cy="756"/>
            </a:xfrm>
          </p:grpSpPr>
          <p:sp>
            <p:nvSpPr>
              <p:cNvPr id="24607" name="Line 11"/>
              <p:cNvSpPr>
                <a:spLocks noChangeShapeType="1"/>
              </p:cNvSpPr>
              <p:nvPr/>
            </p:nvSpPr>
            <p:spPr bwMode="auto">
              <a:xfrm>
                <a:off x="2064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9" name="Text Box 17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610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</a:p>
            </p:txBody>
          </p:sp>
        </p:grp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1927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Α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1882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Β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2486026" y="2852738"/>
            <a:ext cx="2517775" cy="1417637"/>
            <a:chOff x="1566" y="1797"/>
            <a:chExt cx="1586" cy="893"/>
          </a:xfrm>
        </p:grpSpPr>
        <p:grpSp>
          <p:nvGrpSpPr>
            <p:cNvPr id="24598" name="Group 30"/>
            <p:cNvGrpSpPr>
              <a:grpSpLocks/>
            </p:cNvGrpSpPr>
            <p:nvPr/>
          </p:nvGrpSpPr>
          <p:grpSpPr bwMode="auto">
            <a:xfrm>
              <a:off x="1566" y="1797"/>
              <a:ext cx="1451" cy="726"/>
              <a:chOff x="1566" y="1797"/>
              <a:chExt cx="1451" cy="726"/>
            </a:xfrm>
          </p:grpSpPr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2880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2" name="Line 14"/>
              <p:cNvSpPr>
                <a:spLocks noChangeShapeType="1"/>
              </p:cNvSpPr>
              <p:nvPr/>
            </p:nvSpPr>
            <p:spPr bwMode="auto">
              <a:xfrm flipH="1">
                <a:off x="1566" y="2504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3" name="Text Box 19"/>
              <p:cNvSpPr txBox="1">
                <a:spLocks noChangeArrowheads="1"/>
              </p:cNvSpPr>
              <p:nvPr/>
            </p:nvSpPr>
            <p:spPr bwMode="auto">
              <a:xfrm>
                <a:off x="2744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l-GR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835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Γ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0" name="Text Box 35"/>
            <p:cNvSpPr txBox="1">
              <a:spLocks noChangeArrowheads="1"/>
            </p:cNvSpPr>
            <p:nvPr/>
          </p:nvSpPr>
          <p:spPr bwMode="auto">
            <a:xfrm>
              <a:off x="2880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Δ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3276600" y="3213100"/>
            <a:ext cx="2879725" cy="801688"/>
            <a:chOff x="2064" y="2024"/>
            <a:chExt cx="1814" cy="505"/>
          </a:xfrm>
        </p:grpSpPr>
        <p:grpSp>
          <p:nvGrpSpPr>
            <p:cNvPr id="24592" name="Group 49"/>
            <p:cNvGrpSpPr>
              <a:grpSpLocks/>
            </p:cNvGrpSpPr>
            <p:nvPr/>
          </p:nvGrpSpPr>
          <p:grpSpPr bwMode="auto">
            <a:xfrm>
              <a:off x="2064" y="2024"/>
              <a:ext cx="816" cy="480"/>
              <a:chOff x="2064" y="2024"/>
              <a:chExt cx="816" cy="480"/>
            </a:xfrm>
          </p:grpSpPr>
          <p:sp>
            <p:nvSpPr>
              <p:cNvPr id="2459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2024"/>
                <a:ext cx="816" cy="480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endParaRPr lang="el-GR" altLang="el-GR" sz="4400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123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4593" name="Group 44"/>
            <p:cNvGrpSpPr>
              <a:grpSpLocks/>
            </p:cNvGrpSpPr>
            <p:nvPr/>
          </p:nvGrpSpPr>
          <p:grpSpPr bwMode="auto">
            <a:xfrm>
              <a:off x="2880" y="2242"/>
              <a:ext cx="998" cy="287"/>
              <a:chOff x="2880" y="2205"/>
              <a:chExt cx="998" cy="239"/>
            </a:xfrm>
          </p:grpSpPr>
          <p:cxnSp>
            <p:nvCxnSpPr>
              <p:cNvPr id="24594" name="AutoShape 39"/>
              <p:cNvCxnSpPr>
                <a:cxnSpLocks noChangeShapeType="1"/>
              </p:cNvCxnSpPr>
              <p:nvPr/>
            </p:nvCxnSpPr>
            <p:spPr bwMode="auto">
              <a:xfrm>
                <a:off x="2880" y="2296"/>
                <a:ext cx="363" cy="91"/>
              </a:xfrm>
              <a:prstGeom prst="curvedConnector3">
                <a:avLst>
                  <a:gd name="adj1" fmla="val 49861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3243" y="2205"/>
                <a:ext cx="63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5508625" y="404813"/>
            <a:ext cx="2430463" cy="519112"/>
            <a:chOff x="4059" y="164"/>
            <a:chExt cx="1531" cy="327"/>
          </a:xfrm>
        </p:grpSpPr>
        <p:sp>
          <p:nvSpPr>
            <p:cNvPr id="24590" name="AutoShape 4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75013" y="3968296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1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5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1" grpId="0"/>
      <p:bldP spid="25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l-GR" altLang="el-GR" sz="1400" dirty="0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62333" y="213360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«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l-GR" altLang="el-GR" sz="1400" dirty="0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258888" y="2205038"/>
            <a:ext cx="17287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4581525"/>
            <a:ext cx="15843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8441" y="3017260"/>
            <a:ext cx="487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n-US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alt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508625" y="2093132"/>
            <a:ext cx="1943100" cy="11914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580063" y="4581525"/>
            <a:ext cx="26638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U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900113" y="2420938"/>
            <a:ext cx="1871662" cy="1776412"/>
            <a:chOff x="567" y="1616"/>
            <a:chExt cx="1179" cy="1119"/>
          </a:xfrm>
        </p:grpSpPr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1610" y="175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8" name="Line 20"/>
            <p:cNvSpPr>
              <a:spLocks noChangeShapeType="1"/>
            </p:cNvSpPr>
            <p:nvPr/>
          </p:nvSpPr>
          <p:spPr bwMode="auto">
            <a:xfrm flipH="1">
              <a:off x="793" y="175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9" name="Text Box 21"/>
            <p:cNvSpPr txBox="1">
              <a:spLocks noChangeArrowheads="1"/>
            </p:cNvSpPr>
            <p:nvPr/>
          </p:nvSpPr>
          <p:spPr bwMode="auto">
            <a:xfrm>
              <a:off x="1474" y="2523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60" name="Text Box 22"/>
            <p:cNvSpPr txBox="1">
              <a:spLocks noChangeArrowheads="1"/>
            </p:cNvSpPr>
            <p:nvPr/>
          </p:nvSpPr>
          <p:spPr bwMode="auto">
            <a:xfrm>
              <a:off x="567" y="161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5148263" y="2060575"/>
            <a:ext cx="2303462" cy="2136775"/>
            <a:chOff x="3243" y="1298"/>
            <a:chExt cx="1451" cy="1346"/>
          </a:xfrm>
        </p:grpSpPr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 flipV="1">
              <a:off x="4513" y="143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 flipH="1">
              <a:off x="3470" y="1434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Text Box 25"/>
            <p:cNvSpPr txBox="1">
              <a:spLocks noChangeArrowheads="1"/>
            </p:cNvSpPr>
            <p:nvPr/>
          </p:nvSpPr>
          <p:spPr bwMode="auto">
            <a:xfrm>
              <a:off x="4422" y="243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56" name="Text Box 26"/>
            <p:cNvSpPr txBox="1">
              <a:spLocks noChangeArrowheads="1"/>
            </p:cNvSpPr>
            <p:nvPr/>
          </p:nvSpPr>
          <p:spPr bwMode="auto">
            <a:xfrm>
              <a:off x="3243" y="1298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124075" y="4048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11188" y="1628775"/>
            <a:ext cx="3384550" cy="2590800"/>
            <a:chOff x="611188" y="1628775"/>
            <a:chExt cx="3384550" cy="2590800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611188" y="1628775"/>
              <a:ext cx="3384550" cy="2590800"/>
              <a:chOff x="249" y="890"/>
              <a:chExt cx="1905" cy="1409"/>
            </a:xfrm>
          </p:grpSpPr>
          <p:sp>
            <p:nvSpPr>
              <p:cNvPr id="26646" name="Line 3"/>
              <p:cNvSpPr>
                <a:spLocks noChangeShapeType="1"/>
              </p:cNvSpPr>
              <p:nvPr/>
            </p:nvSpPr>
            <p:spPr bwMode="auto">
              <a:xfrm flipV="1">
                <a:off x="612" y="935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7" name="Line 4"/>
              <p:cNvSpPr>
                <a:spLocks noChangeShapeType="1"/>
              </p:cNvSpPr>
              <p:nvPr/>
            </p:nvSpPr>
            <p:spPr bwMode="auto">
              <a:xfrm>
                <a:off x="612" y="2115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8" name="Text Box 7"/>
              <p:cNvSpPr txBox="1">
                <a:spLocks noChangeArrowheads="1"/>
              </p:cNvSpPr>
              <p:nvPr/>
            </p:nvSpPr>
            <p:spPr bwMode="auto">
              <a:xfrm>
                <a:off x="1791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9" name="Text Box 12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51" name="Text Box 6"/>
              <p:cNvSpPr txBox="1">
                <a:spLocks noChangeArrowheads="1"/>
              </p:cNvSpPr>
              <p:nvPr/>
            </p:nvSpPr>
            <p:spPr bwMode="auto">
              <a:xfrm>
                <a:off x="249" y="890"/>
                <a:ext cx="31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4859338" y="1552290"/>
            <a:ext cx="3457575" cy="2664110"/>
            <a:chOff x="4859338" y="1552290"/>
            <a:chExt cx="3457575" cy="2664110"/>
          </a:xfrm>
        </p:grpSpPr>
        <p:grpSp>
          <p:nvGrpSpPr>
            <p:cNvPr id="16440" name="Group 56"/>
            <p:cNvGrpSpPr>
              <a:grpSpLocks/>
            </p:cNvGrpSpPr>
            <p:nvPr/>
          </p:nvGrpSpPr>
          <p:grpSpPr bwMode="auto">
            <a:xfrm>
              <a:off x="4859338" y="1557338"/>
              <a:ext cx="3457575" cy="2659062"/>
              <a:chOff x="3107" y="845"/>
              <a:chExt cx="1905" cy="1454"/>
            </a:xfrm>
          </p:grpSpPr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 flipV="1">
                <a:off x="3470" y="890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3470" y="2115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1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034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4" name="Text Box 46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3" name="Text Box 4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831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1" grpId="0"/>
      <p:bldP spid="16400" grpId="0" animBg="1"/>
      <p:bldP spid="16402" grpId="0" animBg="1"/>
      <p:bldP spid="16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l-GR" altLang="el-GR" sz="1400" dirty="0" smtClean="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933700" y="1763003"/>
            <a:ext cx="5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el-GR" altLang="el-G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916238" y="2420938"/>
            <a:ext cx="1582737" cy="1631950"/>
            <a:chOff x="1837" y="1525"/>
            <a:chExt cx="997" cy="1028"/>
          </a:xfrm>
        </p:grpSpPr>
        <p:sp>
          <p:nvSpPr>
            <p:cNvPr id="27669" name="Line 24"/>
            <p:cNvSpPr>
              <a:spLocks noChangeShapeType="1"/>
            </p:cNvSpPr>
            <p:nvPr/>
          </p:nvSpPr>
          <p:spPr bwMode="auto">
            <a:xfrm flipV="1">
              <a:off x="2653" y="166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Line 25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Text Box 26"/>
            <p:cNvSpPr txBox="1">
              <a:spLocks noChangeArrowheads="1"/>
            </p:cNvSpPr>
            <p:nvPr/>
          </p:nvSpPr>
          <p:spPr bwMode="auto">
            <a:xfrm>
              <a:off x="2562" y="234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1837" y="1525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76600" y="1989138"/>
            <a:ext cx="2590800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484438" y="1246257"/>
            <a:ext cx="4406900" cy="2822506"/>
            <a:chOff x="2484438" y="1246257"/>
            <a:chExt cx="4406900" cy="2822506"/>
          </a:xfrm>
        </p:grpSpPr>
        <p:grpSp>
          <p:nvGrpSpPr>
            <p:cNvPr id="100407" name="Group 55"/>
            <p:cNvGrpSpPr>
              <a:grpSpLocks/>
            </p:cNvGrpSpPr>
            <p:nvPr/>
          </p:nvGrpSpPr>
          <p:grpSpPr bwMode="auto">
            <a:xfrm>
              <a:off x="2484438" y="1265238"/>
              <a:ext cx="4406900" cy="2803525"/>
              <a:chOff x="1701" y="933"/>
              <a:chExt cx="2776" cy="1766"/>
            </a:xfrm>
          </p:grpSpPr>
          <p:sp>
            <p:nvSpPr>
              <p:cNvPr id="27662" name="Line 48"/>
              <p:cNvSpPr>
                <a:spLocks noChangeShapeType="1"/>
              </p:cNvSpPr>
              <p:nvPr/>
            </p:nvSpPr>
            <p:spPr bwMode="auto">
              <a:xfrm flipV="1">
                <a:off x="2207" y="968"/>
                <a:ext cx="0" cy="1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3" name="Line 49"/>
              <p:cNvSpPr>
                <a:spLocks noChangeShapeType="1"/>
              </p:cNvSpPr>
              <p:nvPr/>
            </p:nvSpPr>
            <p:spPr bwMode="auto">
              <a:xfrm flipV="1">
                <a:off x="2207" y="2487"/>
                <a:ext cx="21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4" name="Text Box 50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  <p:sp>
            <p:nvSpPr>
              <p:cNvPr id="27665" name="Text Box 51"/>
              <p:cNvSpPr txBox="1">
                <a:spLocks noChangeArrowheads="1"/>
              </p:cNvSpPr>
              <p:nvPr/>
            </p:nvSpPr>
            <p:spPr bwMode="auto">
              <a:xfrm>
                <a:off x="4062" y="2487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l-GR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667" name="Text Box 53" descr="Λευκό μάρμαρο"/>
              <p:cNvSpPr txBox="1">
                <a:spLocks noChangeArrowheads="1"/>
              </p:cNvSpPr>
              <p:nvPr/>
            </p:nvSpPr>
            <p:spPr bwMode="auto">
              <a:xfrm>
                <a:off x="1701" y="933"/>
                <a:ext cx="4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l-GR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88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100374" grpId="0"/>
      <p:bldP spid="100381" grpId="0" animBg="1"/>
      <p:bldP spid="2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el-GR" altLang="el-GR" sz="14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6192838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 υπολογίζεται από την γραφική παράσταση</a:t>
            </a:r>
            <a:r>
              <a:rPr lang="el-GR" sz="32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l-GR" altLang="el-GR" sz="1400" dirty="0" smtClean="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29731" name="Line 4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32" name="Group 5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29733" name="Line 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4" name="Line 7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5" name="Text Box 8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29736" name="Text Box 9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t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9737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>
                    <a:latin typeface="Comic Sans MS" pitchFamily="66" charset="0"/>
                  </a:rPr>
                  <a:t>0</a:t>
                </a: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9738" name="Text Box 11"/>
              <p:cNvSpPr txBox="1">
                <a:spLocks noChangeArrowheads="1"/>
              </p:cNvSpPr>
              <p:nvPr/>
            </p:nvSpPr>
            <p:spPr bwMode="auto">
              <a:xfrm>
                <a:off x="552" y="1883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400" b="1" baseline="-25000" dirty="0">
                    <a:latin typeface="Comic Sans MS" pitchFamily="66" charset="0"/>
                  </a:rPr>
                  <a:t>0</a:t>
                </a:r>
                <a:endParaRPr lang="el-GR" alt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29724" name="Line 13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5" name="Line 14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26" name="Group 15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29729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itchFamily="66" charset="0"/>
                  </a:rPr>
                  <a:t>Δ</a:t>
                </a:r>
                <a:r>
                  <a:rPr lang="en-US" altLang="el-GR" sz="1400" b="1" i="1">
                    <a:latin typeface="Comic Sans MS" pitchFamily="66" charset="0"/>
                  </a:rPr>
                  <a:t>t</a:t>
                </a:r>
                <a:endParaRPr lang="el-GR" altLang="el-GR" sz="1400" b="1" i="1">
                  <a:latin typeface="Comic Sans MS" pitchFamily="66" charset="0"/>
                </a:endParaRPr>
              </a:p>
            </p:txBody>
          </p:sp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 err="1">
                    <a:latin typeface="Comic Sans MS" pitchFamily="66" charset="0"/>
                  </a:rPr>
                  <a:t>Δ</a:t>
                </a:r>
                <a:r>
                  <a:rPr lang="el-GR" altLang="el-GR" sz="1600" b="1" i="1" dirty="0" err="1">
                    <a:latin typeface="Comic Sans MS" pitchFamily="66" charset="0"/>
                  </a:rPr>
                  <a:t>υ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9727" name="Line 18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885826" y="1484313"/>
            <a:ext cx="2608263" cy="2497137"/>
            <a:chOff x="558" y="935"/>
            <a:chExt cx="1643" cy="1573"/>
          </a:xfrm>
        </p:grpSpPr>
        <p:sp>
          <p:nvSpPr>
            <p:cNvPr id="29711" name="Line 21"/>
            <p:cNvSpPr>
              <a:spLocks noChangeShapeType="1"/>
            </p:cNvSpPr>
            <p:nvPr/>
          </p:nvSpPr>
          <p:spPr bwMode="auto">
            <a:xfrm>
              <a:off x="1519" y="1480"/>
              <a:ext cx="1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1390" y="2296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t</a:t>
              </a:r>
              <a:r>
                <a:rPr lang="en-US" altLang="el-GR" sz="1600" b="1" baseline="-25000" dirty="0">
                  <a:latin typeface="Comic Sans MS" pitchFamily="66" charset="0"/>
                </a:rPr>
                <a:t>1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882" y="2296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2</a:t>
              </a:r>
              <a:endParaRPr lang="el-GR" altLang="el-GR" sz="1600" b="1">
                <a:latin typeface="Comic Sans MS" pitchFamily="66" charset="0"/>
              </a:endParaRPr>
            </a:p>
          </p:txBody>
        </p: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558" y="935"/>
              <a:ext cx="1596" cy="1361"/>
              <a:chOff x="558" y="935"/>
              <a:chExt cx="1596" cy="1361"/>
            </a:xfrm>
          </p:grpSpPr>
          <p:sp>
            <p:nvSpPr>
              <p:cNvPr id="29715" name="Line 25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1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26"/>
              <p:cNvSpPr>
                <a:spLocks noChangeShapeType="1"/>
              </p:cNvSpPr>
              <p:nvPr/>
            </p:nvSpPr>
            <p:spPr bwMode="auto">
              <a:xfrm>
                <a:off x="839" y="1117"/>
                <a:ext cx="11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2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Text Box 28"/>
              <p:cNvSpPr txBox="1">
                <a:spLocks noChangeArrowheads="1"/>
              </p:cNvSpPr>
              <p:nvPr/>
            </p:nvSpPr>
            <p:spPr bwMode="auto">
              <a:xfrm>
                <a:off x="558" y="134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1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19" name="Text Box 29"/>
              <p:cNvSpPr txBox="1">
                <a:spLocks noChangeArrowheads="1"/>
              </p:cNvSpPr>
              <p:nvPr/>
            </p:nvSpPr>
            <p:spPr bwMode="auto">
              <a:xfrm>
                <a:off x="568" y="981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2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1972" y="1344"/>
                <a:ext cx="1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29721" name="Text Box 31"/>
              <p:cNvSpPr txBox="1">
                <a:spLocks noChangeArrowheads="1"/>
              </p:cNvSpPr>
              <p:nvPr/>
            </p:nvSpPr>
            <p:spPr bwMode="auto">
              <a:xfrm>
                <a:off x="1338" y="1298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Α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2" name="Text Box 32"/>
              <p:cNvSpPr txBox="1">
                <a:spLocks noChangeArrowheads="1"/>
              </p:cNvSpPr>
              <p:nvPr/>
            </p:nvSpPr>
            <p:spPr bwMode="auto">
              <a:xfrm>
                <a:off x="1882" y="93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Β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3" name="Text Box 33"/>
              <p:cNvSpPr txBox="1">
                <a:spLocks noChangeArrowheads="1"/>
              </p:cNvSpPr>
              <p:nvPr/>
            </p:nvSpPr>
            <p:spPr bwMode="auto">
              <a:xfrm>
                <a:off x="1701" y="1286"/>
                <a:ext cx="24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b="1" i="1" dirty="0">
                    <a:latin typeface="Comic Sans MS" pitchFamily="66" charset="0"/>
                  </a:rPr>
                  <a:t>φ</a:t>
                </a:r>
                <a:endParaRPr lang="en-US" altLang="el-GR" sz="1400" b="1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427539" y="981075"/>
            <a:ext cx="43195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ευθεία της γραφικής παράστασης ως προς τον οριζόντιο άξονα σχηματίζει κλίση γωνίας </a:t>
            </a:r>
            <a:r>
              <a:rPr lang="el-GR" altLang="el-GR" sz="2000" b="1" i="1" dirty="0">
                <a:latin typeface="Comic Sans MS" pitchFamily="66" charset="0"/>
              </a:rPr>
              <a:t>φ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547813" y="4149725"/>
            <a:ext cx="6281146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Στη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γραφική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παράσταση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η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αριθμητικά είναι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ίση με το μέτρο της επιτάχυνσης,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δηλαδή 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330326" y="247775"/>
            <a:ext cx="50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latin typeface="Comic Sans MS" pitchFamily="66" charset="0"/>
              </a:rPr>
              <a:t>1</a:t>
            </a:r>
            <a:r>
              <a:rPr lang="en-US" b="1" dirty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258888" y="2905129"/>
            <a:ext cx="1944687" cy="307975"/>
            <a:chOff x="793" y="1830"/>
            <a:chExt cx="1225" cy="194"/>
          </a:xfrm>
        </p:grpSpPr>
        <p:sp>
          <p:nvSpPr>
            <p:cNvPr id="29709" name="Line 40"/>
            <p:cNvSpPr>
              <a:spLocks noChangeShapeType="1"/>
            </p:cNvSpPr>
            <p:nvPr/>
          </p:nvSpPr>
          <p:spPr bwMode="auto">
            <a:xfrm>
              <a:off x="793" y="202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0" name="Text Box 41"/>
            <p:cNvSpPr txBox="1">
              <a:spLocks noChangeArrowheads="1"/>
            </p:cNvSpPr>
            <p:nvPr/>
          </p:nvSpPr>
          <p:spPr bwMode="auto">
            <a:xfrm>
              <a:off x="975" y="1830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i="1" dirty="0">
                  <a:latin typeface="Comic Sans MS" pitchFamily="66" charset="0"/>
                </a:rPr>
                <a:t>φ</a:t>
              </a:r>
              <a:endParaRPr lang="en-US" altLang="el-GR" sz="14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119850" y="2615234"/>
            <a:ext cx="2930799" cy="710579"/>
            <a:chOff x="3946078" y="2615234"/>
            <a:chExt cx="2930799" cy="710579"/>
          </a:xfrm>
        </p:grpSpPr>
        <p:sp>
          <p:nvSpPr>
            <p:cNvPr id="2" name="TextBox 1"/>
            <p:cNvSpPr txBox="1"/>
            <p:nvPr/>
          </p:nvSpPr>
          <p:spPr>
            <a:xfrm>
              <a:off x="3946078" y="2697415"/>
              <a:ext cx="225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κλίση  =  </a:t>
              </a:r>
              <a:r>
                <a:rPr lang="el-GR" sz="2800" b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εφ</a:t>
              </a:r>
              <a:r>
                <a:rPr lang="el-GR" sz="28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l-GR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800" b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𝚩𝚪</m:t>
                          </m:r>
                        </m:num>
                        <m:den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𝚨𝚪</m:t>
                          </m:r>
                        </m:den>
                      </m:f>
                    </m:oMath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94" b="-1709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Ορθογώνιο 44"/>
              <p:cNvSpPr/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  <a:blipFill rotWithShape="1">
                <a:blip r:embed="rId3"/>
                <a:stretch>
                  <a:fillRect l="-15108" b="-16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Ορθογώνιο 45"/>
              <p:cNvSpPr/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88" t="-11628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11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8" grpId="0"/>
      <p:bldP spid="103461" grpId="0"/>
      <p:bldP spid="103463" grpId="0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075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BCAD4-752F-4433-96DA-359436579355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Μεταβαλλόμενη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sz="2400" b="1" dirty="0">
                    <a:latin typeface="Comic Sans MS" pitchFamily="66" charset="0"/>
                  </a:rPr>
                  <a:t>λέμε μια κίνηση κατά τη διάρκεια της οποίας 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ταχύτητα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 του κινητού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δεν μένει σταθερή</a:t>
                </a:r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41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 l="-1411" r="-141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av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55776" y="2636912"/>
            <a:ext cx="4257898" cy="257271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4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/>
              <a:t>30</a:t>
            </a:fld>
            <a:endParaRPr lang="el-GR" altLang="el-GR" sz="1200" dirty="0"/>
          </a:p>
          <a:p>
            <a:pPr eaLnBrk="1" hangingPunct="1"/>
            <a:endParaRPr lang="el-GR" altLang="el-GR" sz="1400" dirty="0" smtClean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24521" y="406072"/>
            <a:ext cx="539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2.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555875" y="1052513"/>
            <a:ext cx="3671888" cy="2767012"/>
            <a:chOff x="1111" y="663"/>
            <a:chExt cx="1996" cy="1550"/>
          </a:xfrm>
        </p:grpSpPr>
        <p:sp>
          <p:nvSpPr>
            <p:cNvPr id="30752" name="Line 5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3" name="Line 6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555875" y="2708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2484438" y="1557338"/>
            <a:ext cx="2447925" cy="2352675"/>
            <a:chOff x="1565" y="981"/>
            <a:chExt cx="1542" cy="1482"/>
          </a:xfrm>
        </p:grpSpPr>
        <p:sp>
          <p:nvSpPr>
            <p:cNvPr id="30748" name="Text Box 12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49" name="Text Box 13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0" name="Line 14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1" name="Line 15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2843213" y="1484313"/>
            <a:ext cx="2089150" cy="2305050"/>
            <a:chOff x="1791" y="935"/>
            <a:chExt cx="1316" cy="1462"/>
          </a:xfrm>
        </p:grpSpPr>
        <p:grpSp>
          <p:nvGrpSpPr>
            <p:cNvPr id="30740" name="Group 26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0746" name="Rectangle 24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0747" name="AutoShape 25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0741" name="Group 23"/>
            <p:cNvGrpSpPr>
              <a:grpSpLocks/>
            </p:cNvGrpSpPr>
            <p:nvPr/>
          </p:nvGrpSpPr>
          <p:grpSpPr bwMode="auto">
            <a:xfrm>
              <a:off x="1791" y="935"/>
              <a:ext cx="1316" cy="1462"/>
              <a:chOff x="1791" y="935"/>
              <a:chExt cx="1316" cy="1462"/>
            </a:xfrm>
          </p:grpSpPr>
          <p:sp>
            <p:nvSpPr>
              <p:cNvPr id="30742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20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0743" name="Text Box 20"/>
              <p:cNvSpPr txBox="1">
                <a:spLocks noChangeArrowheads="1"/>
              </p:cNvSpPr>
              <p:nvPr/>
            </p:nvSpPr>
            <p:spPr bwMode="auto">
              <a:xfrm>
                <a:off x="1791" y="179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0744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3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0745" name="Text Box 22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3563938" y="2205038"/>
            <a:ext cx="2524125" cy="950912"/>
            <a:chOff x="2245" y="1389"/>
            <a:chExt cx="1590" cy="599"/>
          </a:xfrm>
        </p:grpSpPr>
        <p:sp>
          <p:nvSpPr>
            <p:cNvPr id="104476" name="Text Box 28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0737" name="Group 32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4478" name="Text Box 30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0739" name="AutoShape 31"/>
              <p:cNvCxnSpPr>
                <a:cxnSpLocks noChangeShapeType="1"/>
              </p:cNvCxnSpPr>
              <p:nvPr/>
            </p:nvCxnSpPr>
            <p:spPr bwMode="auto">
              <a:xfrm rot="10800000" flipV="1">
                <a:off x="2197" y="1385"/>
                <a:ext cx="318" cy="2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684213" y="4149725"/>
            <a:ext cx="77771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που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περικλείεται μεταξύ της γραφικής παράστασης και του άξονα του χρόνου </a:t>
            </a:r>
            <a:r>
              <a:rPr lang="el-GR" sz="2000" b="1" dirty="0" smtClean="0">
                <a:latin typeface="Comic Sans MS" pitchFamily="66" charset="0"/>
              </a:rPr>
              <a:t>αριθμητικά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είναι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ίσο με τη μετατόπιση 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2916238" y="184467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916238" y="3573463"/>
            <a:ext cx="1727200" cy="336550"/>
            <a:chOff x="1837" y="2251"/>
            <a:chExt cx="1088" cy="212"/>
          </a:xfrm>
        </p:grpSpPr>
        <p:sp>
          <p:nvSpPr>
            <p:cNvPr id="30733" name="Line 35"/>
            <p:cNvSpPr>
              <a:spLocks noChangeShapeType="1"/>
            </p:cNvSpPr>
            <p:nvPr/>
          </p:nvSpPr>
          <p:spPr bwMode="auto">
            <a:xfrm flipH="1">
              <a:off x="183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4" name="Line 36"/>
            <p:cNvSpPr>
              <a:spLocks noChangeShapeType="1"/>
            </p:cNvSpPr>
            <p:nvPr/>
          </p:nvSpPr>
          <p:spPr bwMode="auto">
            <a:xfrm>
              <a:off x="251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2245" y="225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itchFamily="66" charset="0"/>
                </a:rPr>
                <a:t>Δ</a:t>
              </a:r>
              <a:r>
                <a:rPr lang="en-US" altLang="el-GR" sz="1600" b="1" i="1">
                  <a:latin typeface="Comic Sans MS" pitchFamily="66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1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9" grpId="0"/>
      <p:bldP spid="104482" grpId="0"/>
      <p:bldP spid="1044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31</a:t>
            </a:fld>
            <a:endParaRPr lang="el-GR" altLang="el-GR" sz="1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6769050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της μετατόπισης και της τελικής θέσης του κινητού</a:t>
            </a:r>
          </a:p>
        </p:txBody>
      </p:sp>
    </p:spTree>
    <p:extLst>
      <p:ext uri="{BB962C8B-B14F-4D97-AF65-F5344CB8AC3E}">
        <p14:creationId xmlns:p14="http://schemas.microsoft.com/office/powerpoint/2010/main" xmlns="" val="14388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32</a:t>
            </a:fld>
            <a:endParaRPr lang="el-GR" altLang="el-GR" sz="1200" dirty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627313" y="404813"/>
            <a:ext cx="3671887" cy="2767012"/>
            <a:chOff x="1111" y="663"/>
            <a:chExt cx="1996" cy="1550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5" name="Line 5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6" name="Text Box 6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8" name="Text Box 8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273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555875" y="909638"/>
            <a:ext cx="2447925" cy="2352675"/>
            <a:chOff x="1565" y="981"/>
            <a:chExt cx="1542" cy="1482"/>
          </a:xfrm>
        </p:grpSpPr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1" name="Text Box 12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 υ</a:t>
              </a:r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2900363" y="905985"/>
            <a:ext cx="2103438" cy="2265634"/>
            <a:chOff x="1782" y="979"/>
            <a:chExt cx="1325" cy="1437"/>
          </a:xfrm>
        </p:grpSpPr>
        <p:grpSp>
          <p:nvGrpSpPr>
            <p:cNvPr id="32792" name="Group 17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2799" name="AutoShape 19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2793" name="Group 20"/>
            <p:cNvGrpSpPr>
              <a:grpSpLocks/>
            </p:cNvGrpSpPr>
            <p:nvPr/>
          </p:nvGrpSpPr>
          <p:grpSpPr bwMode="auto">
            <a:xfrm>
              <a:off x="1782" y="979"/>
              <a:ext cx="1325" cy="1437"/>
              <a:chOff x="1782" y="979"/>
              <a:chExt cx="1325" cy="1437"/>
            </a:xfrm>
          </p:grpSpPr>
          <p:sp>
            <p:nvSpPr>
              <p:cNvPr id="32794" name="Text Box 21"/>
              <p:cNvSpPr txBox="1">
                <a:spLocks noChangeArrowheads="1"/>
              </p:cNvSpPr>
              <p:nvPr/>
            </p:nvSpPr>
            <p:spPr bwMode="auto">
              <a:xfrm>
                <a:off x="1782" y="222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2795" name="Text Box 22"/>
              <p:cNvSpPr txBox="1">
                <a:spLocks noChangeArrowheads="1"/>
              </p:cNvSpPr>
              <p:nvPr/>
            </p:nvSpPr>
            <p:spPr bwMode="auto">
              <a:xfrm>
                <a:off x="1802" y="183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279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97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2797" name="Text Box 24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3635375" y="1557338"/>
            <a:ext cx="2524125" cy="950912"/>
            <a:chOff x="2245" y="1389"/>
            <a:chExt cx="1590" cy="599"/>
          </a:xfrm>
        </p:grpSpPr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7548" name="Text Box 28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2791" name="AutoShape 29"/>
              <p:cNvCxnSpPr>
                <a:cxnSpLocks noChangeShapeType="1"/>
                <a:stCxn id="107548" idx="1"/>
              </p:cNvCxnSpPr>
              <p:nvPr/>
            </p:nvCxnSpPr>
            <p:spPr bwMode="auto">
              <a:xfrm rot="10800000" flipV="1">
                <a:off x="2197" y="1397"/>
                <a:ext cx="275" cy="268"/>
              </a:xfrm>
              <a:prstGeom prst="curvedConnector4">
                <a:avLst>
                  <a:gd name="adj1" fmla="val 48727"/>
                  <a:gd name="adj2" fmla="val 94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2987675" y="1196972"/>
            <a:ext cx="1727199" cy="1057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blipFill rotWithShape="1">
                <a:blip r:embed="rId3"/>
                <a:stretch>
                  <a:fillRect l="-7292" b="-8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𝚫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𝚨𝚩𝚪𝚫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(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62349" y="4228812"/>
            <a:ext cx="4285811" cy="898964"/>
            <a:chOff x="3562349" y="4228812"/>
            <a:chExt cx="4285811" cy="898964"/>
          </a:xfrm>
        </p:grpSpPr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3562349" y="4726508"/>
              <a:ext cx="504825" cy="71438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b="1" i="1" dirty="0"/>
                </a:p>
              </p:txBody>
            </p:sp>
          </mc:Choice>
          <mc:Fallback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804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5" grpId="0" animBg="1"/>
      <p:bldP spid="4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33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176303" y="1405164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n-US" altLang="el-GR" sz="2000" b="1" i="1" dirty="0" smtClean="0">
                <a:latin typeface="Comic Sans MS" pitchFamily="66" charset="0"/>
              </a:rPr>
              <a:t>x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3609" y="2573388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l-GR" altLang="el-GR" sz="2000" b="1" dirty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49337" y="4443164"/>
            <a:ext cx="73230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 smtClean="0">
                <a:latin typeface="Comic Sans MS" pitchFamily="66" charset="0"/>
              </a:rPr>
              <a:t>όπου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τελική θέση του κινητού, 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αρχική θέση του κινητού, </a:t>
            </a:r>
            <a:r>
              <a:rPr lang="en-US" altLang="el-GR" sz="1800" dirty="0">
                <a:latin typeface="Comic Sans MS" pitchFamily="66" charset="0"/>
              </a:rPr>
              <a:t>  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n-US" altLang="el-GR" sz="1800" i="1" dirty="0" smtClean="0">
                <a:latin typeface="Comic Sans MS" pitchFamily="66" charset="0"/>
              </a:rPr>
              <a:t>t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τελική του θέση, 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 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αρχική του θέση,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l-GR" altLang="el-GR" sz="1800" i="1" dirty="0" smtClean="0">
                <a:latin typeface="Comic Sans MS" pitchFamily="66" charset="0"/>
              </a:rPr>
              <a:t>υ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= αρχική ταχύτητα (τη χρονική στιγμή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)</a:t>
            </a:r>
            <a:r>
              <a:rPr lang="el-GR" altLang="el-GR" sz="1800" dirty="0">
                <a:latin typeface="Comic Sans MS" pitchFamily="66" charset="0"/>
              </a:rPr>
              <a:t>, </a:t>
            </a:r>
            <a:r>
              <a:rPr lang="el-GR" altLang="el-GR" sz="1800" i="1" dirty="0">
                <a:latin typeface="Comic Sans MS" pitchFamily="66" charset="0"/>
              </a:rPr>
              <a:t>α</a:t>
            </a:r>
            <a:r>
              <a:rPr lang="el-GR" altLang="el-GR" sz="1800" dirty="0">
                <a:latin typeface="Comic Sans MS" pitchFamily="66" charset="0"/>
              </a:rPr>
              <a:t> = σταθερή επιτάχυνση.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49337" y="3609411"/>
            <a:ext cx="3700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επιβραδυνόμενη κίνηση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635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  <p:bldP spid="108552" grpId="0"/>
      <p:bldP spid="108554" grpId="0"/>
      <p:bldP spid="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34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9632" y="1902401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Γ. 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Θέση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»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74414" y="630932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altLang="el-GR" sz="1400" dirty="0" smtClean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53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0621243"/>
              </p:ext>
            </p:extLst>
          </p:nvPr>
        </p:nvGraphicFramePr>
        <p:xfrm>
          <a:off x="776288" y="1427163"/>
          <a:ext cx="7929562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724525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724525" y="3573463"/>
            <a:ext cx="0" cy="10795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/>
              <a:t>t</a:t>
            </a:r>
            <a:r>
              <a:rPr lang="en-US" altLang="el-GR" sz="1800" baseline="-25000"/>
              <a:t>1</a:t>
            </a:r>
            <a:endParaRPr lang="el-GR" altLang="el-GR" sz="1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1835150" y="4149725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835150" y="3573463"/>
            <a:ext cx="388937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585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127" name="Εξίσωση" r:id="rId5" imgW="114151" imgH="215619" progId="Equation.3">
              <p:embed/>
            </p:oleObj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625650" y="2077145"/>
            <a:ext cx="3334150" cy="1103752"/>
            <a:chOff x="3625650" y="2077145"/>
            <a:chExt cx="3334150" cy="110375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364163" y="2891972"/>
              <a:ext cx="8636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6300192" y="3628754"/>
            <a:ext cx="2394012" cy="1015758"/>
            <a:chOff x="6300192" y="3628754"/>
            <a:chExt cx="2394012" cy="1015758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7019925" y="3628754"/>
              <a:ext cx="144463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4"/>
                <p:cNvSpPr txBox="1"/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>
            <p:sp>
              <p:nvSpPr>
                <p:cNvPr id="18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0072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Graphic spid="2" grpId="0">
        <p:bldAsOne/>
      </p:bldGraphic>
      <p:bldP spid="21517" grpId="0" animBg="1"/>
      <p:bldP spid="21518" grpId="0" animBg="1"/>
      <p:bldP spid="21519" grpId="0"/>
      <p:bldP spid="21520" grpId="0" animBg="1"/>
      <p:bldP spid="21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el-GR" altLang="el-GR" sz="1400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1196975"/>
          <a:ext cx="7489825" cy="4264025"/>
        </p:xfrm>
        <a:graphic>
          <a:graphicData uri="http://schemas.openxmlformats.org/presentationml/2006/ole">
            <p:oleObj spid="_x0000_s20000" name="Γράφημα" r:id="rId4" imgW="4667098" imgH="2657531" progId="Excel.Chart.8">
              <p:embed/>
            </p:oleObj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466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0" grpId="0"/>
      <p:bldP spid="24581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l-GR" altLang="el-GR" sz="1400" dirty="0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782" name="Εξίσωση" r:id="rId4" imgW="114151" imgH="215619" progId="Equation.3">
              <p:embed/>
            </p:oleObj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98693" y="1274763"/>
            <a:ext cx="5336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</a:t>
            </a:r>
            <a:r>
              <a:rPr lang="el-G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κινητό επιβραδύνεται </a:t>
            </a: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ομαλά, τότε</a:t>
            </a:r>
            <a:r>
              <a:rPr lang="el-G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892175" y="1494984"/>
            <a:ext cx="3162300" cy="2644775"/>
            <a:chOff x="1652" y="919"/>
            <a:chExt cx="1992" cy="1666"/>
          </a:xfrm>
        </p:grpSpPr>
        <p:sp>
          <p:nvSpPr>
            <p:cNvPr id="37934" name="Line 5"/>
            <p:cNvSpPr>
              <a:spLocks noChangeShapeType="1"/>
            </p:cNvSpPr>
            <p:nvPr/>
          </p:nvSpPr>
          <p:spPr bwMode="auto">
            <a:xfrm>
              <a:off x="1883" y="1344"/>
              <a:ext cx="1316" cy="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935" name="Group 20"/>
            <p:cNvGrpSpPr>
              <a:grpSpLocks/>
            </p:cNvGrpSpPr>
            <p:nvPr/>
          </p:nvGrpSpPr>
          <p:grpSpPr bwMode="auto">
            <a:xfrm>
              <a:off x="1652" y="919"/>
              <a:ext cx="1992" cy="1666"/>
              <a:chOff x="1652" y="919"/>
              <a:chExt cx="1992" cy="1666"/>
            </a:xfrm>
          </p:grpSpPr>
          <p:sp>
            <p:nvSpPr>
              <p:cNvPr id="37936" name="Line 3"/>
              <p:cNvSpPr>
                <a:spLocks noChangeShapeType="1"/>
              </p:cNvSpPr>
              <p:nvPr/>
            </p:nvSpPr>
            <p:spPr bwMode="auto">
              <a:xfrm>
                <a:off x="1883" y="1002"/>
                <a:ext cx="0" cy="1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7" name="Line 4"/>
              <p:cNvSpPr>
                <a:spLocks noChangeShapeType="1"/>
              </p:cNvSpPr>
              <p:nvPr/>
            </p:nvSpPr>
            <p:spPr bwMode="auto">
              <a:xfrm>
                <a:off x="1883" y="2341"/>
                <a:ext cx="17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8" name="Text Box 6"/>
              <p:cNvSpPr txBox="1">
                <a:spLocks noChangeArrowheads="1"/>
              </p:cNvSpPr>
              <p:nvPr/>
            </p:nvSpPr>
            <p:spPr bwMode="auto">
              <a:xfrm>
                <a:off x="1652" y="919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37939" name="Text Box 7"/>
              <p:cNvSpPr txBox="1">
                <a:spLocks noChangeArrowheads="1"/>
              </p:cNvSpPr>
              <p:nvPr/>
            </p:nvSpPr>
            <p:spPr bwMode="auto">
              <a:xfrm>
                <a:off x="1655" y="2251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37940" name="Text Box 8"/>
              <p:cNvSpPr txBox="1">
                <a:spLocks noChangeArrowheads="1"/>
              </p:cNvSpPr>
              <p:nvPr/>
            </p:nvSpPr>
            <p:spPr bwMode="auto">
              <a:xfrm>
                <a:off x="3346" y="233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i="1">
                    <a:latin typeface="Comic Sans MS" pitchFamily="66" charset="0"/>
                  </a:rPr>
                  <a:t>t</a:t>
                </a:r>
                <a:endParaRPr lang="el-GR" altLang="el-GR" sz="2000" i="1">
                  <a:latin typeface="Comic Sans MS" pitchFamily="66" charset="0"/>
                </a:endParaRPr>
              </a:p>
            </p:txBody>
          </p:sp>
          <p:sp>
            <p:nvSpPr>
              <p:cNvPr id="37941" name="Text Box 12"/>
              <p:cNvSpPr txBox="1">
                <a:spLocks noChangeArrowheads="1"/>
              </p:cNvSpPr>
              <p:nvPr/>
            </p:nvSpPr>
            <p:spPr bwMode="auto">
              <a:xfrm>
                <a:off x="1652" y="1202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  <a:r>
                  <a:rPr lang="el-GR" altLang="el-GR" sz="2000" baseline="-25000" dirty="0">
                    <a:latin typeface="Comic Sans MS" pitchFamily="66" charset="0"/>
                  </a:rPr>
                  <a:t>0</a:t>
                </a:r>
                <a:endParaRPr lang="el-GR" altLang="el-GR" sz="2000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896937" y="4407835"/>
            <a:ext cx="4437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b="1" dirty="0">
                <a:latin typeface="Comic Sans MS" pitchFamily="66" charset="0"/>
              </a:rPr>
              <a:t> 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358179" y="5413891"/>
            <a:ext cx="3515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διανύσει απόσταση</a:t>
            </a:r>
            <a:r>
              <a:rPr lang="el-GR" b="1" dirty="0">
                <a:latin typeface="Comic Sans MS" pitchFamily="66" charset="0"/>
              </a:rPr>
              <a:t>                        </a:t>
            </a:r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6661150" y="260350"/>
            <a:ext cx="863600" cy="958850"/>
            <a:chOff x="0" y="3251"/>
            <a:chExt cx="791" cy="995"/>
          </a:xfrm>
        </p:grpSpPr>
        <p:pic>
          <p:nvPicPr>
            <p:cNvPr id="37931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2" name="Text Box 24"/>
            <p:cNvSpPr txBox="1">
              <a:spLocks noChangeArrowheads="1"/>
            </p:cNvSpPr>
            <p:nvPr/>
          </p:nvSpPr>
          <p:spPr bwMode="auto">
            <a:xfrm>
              <a:off x="134" y="3251"/>
              <a:ext cx="4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s</a:t>
              </a:r>
            </a:p>
          </p:txBody>
        </p:sp>
        <p:sp>
          <p:nvSpPr>
            <p:cNvPr id="37933" name="Text Box 25"/>
            <p:cNvSpPr txBox="1">
              <a:spLocks noChangeArrowheads="1"/>
            </p:cNvSpPr>
            <p:nvPr/>
          </p:nvSpPr>
          <p:spPr bwMode="auto">
            <a:xfrm>
              <a:off x="48" y="3897"/>
              <a:ext cx="7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>
            <a:off x="5868988" y="260350"/>
            <a:ext cx="827087" cy="1014413"/>
            <a:chOff x="624" y="3241"/>
            <a:chExt cx="851" cy="1007"/>
          </a:xfrm>
        </p:grpSpPr>
        <p:pic>
          <p:nvPicPr>
            <p:cNvPr id="37928" name="Picture 27" descr="MPj04364060000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28"/>
            <p:cNvSpPr txBox="1">
              <a:spLocks noChangeArrowheads="1"/>
            </p:cNvSpPr>
            <p:nvPr/>
          </p:nvSpPr>
          <p:spPr bwMode="auto">
            <a:xfrm>
              <a:off x="720" y="3241"/>
              <a:ext cx="50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3 s</a:t>
              </a:r>
            </a:p>
          </p:txBody>
        </p:sp>
        <p:sp>
          <p:nvSpPr>
            <p:cNvPr id="37930" name="Text Box 29"/>
            <p:cNvSpPr txBox="1">
              <a:spLocks noChangeArrowheads="1"/>
            </p:cNvSpPr>
            <p:nvPr/>
          </p:nvSpPr>
          <p:spPr bwMode="auto">
            <a:xfrm>
              <a:off x="671" y="3914"/>
              <a:ext cx="80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129054" name="Group 30"/>
          <p:cNvGrpSpPr>
            <a:grpSpLocks/>
          </p:cNvGrpSpPr>
          <p:nvPr/>
        </p:nvGrpSpPr>
        <p:grpSpPr bwMode="auto">
          <a:xfrm>
            <a:off x="4716463" y="260350"/>
            <a:ext cx="1046162" cy="965200"/>
            <a:chOff x="1392" y="3242"/>
            <a:chExt cx="989" cy="1005"/>
          </a:xfrm>
        </p:grpSpPr>
        <p:grpSp>
          <p:nvGrpSpPr>
            <p:cNvPr id="37921" name="Group 31"/>
            <p:cNvGrpSpPr>
              <a:grpSpLocks/>
            </p:cNvGrpSpPr>
            <p:nvPr/>
          </p:nvGrpSpPr>
          <p:grpSpPr bwMode="auto">
            <a:xfrm>
              <a:off x="1536" y="3242"/>
              <a:ext cx="845" cy="1005"/>
              <a:chOff x="1536" y="3242"/>
              <a:chExt cx="845" cy="1005"/>
            </a:xfrm>
          </p:grpSpPr>
          <p:pic>
            <p:nvPicPr>
              <p:cNvPr id="37925" name="Picture 32" descr="MPj0436406000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6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242"/>
                <a:ext cx="464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37927" name="Text Box 34"/>
              <p:cNvSpPr txBox="1">
                <a:spLocks noChangeArrowheads="1"/>
              </p:cNvSpPr>
              <p:nvPr/>
            </p:nvSpPr>
            <p:spPr bwMode="auto">
              <a:xfrm>
                <a:off x="1572" y="3896"/>
                <a:ext cx="80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37922" name="Line 35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3" name="Line 36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3276600" y="260350"/>
            <a:ext cx="1252538" cy="942975"/>
            <a:chOff x="2688" y="3243"/>
            <a:chExt cx="1185" cy="1005"/>
          </a:xfrm>
        </p:grpSpPr>
        <p:grpSp>
          <p:nvGrpSpPr>
            <p:cNvPr id="37914" name="Group 39"/>
            <p:cNvGrpSpPr>
              <a:grpSpLocks/>
            </p:cNvGrpSpPr>
            <p:nvPr/>
          </p:nvGrpSpPr>
          <p:grpSpPr bwMode="auto">
            <a:xfrm>
              <a:off x="2976" y="3243"/>
              <a:ext cx="897" cy="1005"/>
              <a:chOff x="2976" y="3243"/>
              <a:chExt cx="897" cy="1005"/>
            </a:xfrm>
          </p:grpSpPr>
          <p:pic>
            <p:nvPicPr>
              <p:cNvPr id="37918" name="Picture 40" descr="MPj0436406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9" name="Text Box 41"/>
              <p:cNvSpPr txBox="1">
                <a:spLocks noChangeArrowheads="1"/>
              </p:cNvSpPr>
              <p:nvPr/>
            </p:nvSpPr>
            <p:spPr bwMode="auto">
              <a:xfrm>
                <a:off x="3075" y="3243"/>
                <a:ext cx="46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 s</a:t>
                </a:r>
              </a:p>
            </p:txBody>
          </p:sp>
          <p:sp>
            <p:nvSpPr>
              <p:cNvPr id="37920" name="Text Box 42"/>
              <p:cNvSpPr txBox="1">
                <a:spLocks noChangeArrowheads="1"/>
              </p:cNvSpPr>
              <p:nvPr/>
            </p:nvSpPr>
            <p:spPr bwMode="auto">
              <a:xfrm>
                <a:off x="2976" y="3889"/>
                <a:ext cx="89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6" name="Line 44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7" name="Line 45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1476375" y="260350"/>
            <a:ext cx="1387475" cy="966788"/>
            <a:chOff x="4608" y="3243"/>
            <a:chExt cx="1373" cy="1033"/>
          </a:xfrm>
        </p:grpSpPr>
        <p:grpSp>
          <p:nvGrpSpPr>
            <p:cNvPr id="37907" name="Group 47"/>
            <p:cNvGrpSpPr>
              <a:grpSpLocks/>
            </p:cNvGrpSpPr>
            <p:nvPr/>
          </p:nvGrpSpPr>
          <p:grpSpPr bwMode="auto">
            <a:xfrm>
              <a:off x="5081" y="3243"/>
              <a:ext cx="900" cy="1033"/>
              <a:chOff x="5081" y="3243"/>
              <a:chExt cx="900" cy="1033"/>
            </a:xfrm>
          </p:grpSpPr>
          <p:pic>
            <p:nvPicPr>
              <p:cNvPr id="37911" name="Picture 48" descr="MPj04364060000[1]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 Box 49"/>
              <p:cNvSpPr txBox="1">
                <a:spLocks noChangeArrowheads="1"/>
              </p:cNvSpPr>
              <p:nvPr/>
            </p:nvSpPr>
            <p:spPr bwMode="auto">
              <a:xfrm>
                <a:off x="5280" y="3243"/>
                <a:ext cx="486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0 s</a:t>
                </a:r>
              </a:p>
            </p:txBody>
          </p:sp>
          <p:sp>
            <p:nvSpPr>
              <p:cNvPr id="37913" name="Text Box 50"/>
              <p:cNvSpPr txBox="1">
                <a:spLocks noChangeArrowheads="1"/>
              </p:cNvSpPr>
              <p:nvPr/>
            </p:nvSpPr>
            <p:spPr bwMode="auto">
              <a:xfrm>
                <a:off x="5081" y="3916"/>
                <a:ext cx="90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37908" name="Line 51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blipFill>
                <a:blip r:embed="rId1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blipFill>
                <a:blip r:embed="rId14"/>
                <a:stretch>
                  <a:fillRect r="-890" b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66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40" grpId="0"/>
      <p:bldP spid="129042" grpId="0"/>
      <p:bldP spid="2" grpId="0" animBg="1"/>
      <p:bldP spid="55" grpId="0" animBg="1"/>
      <p:bldP spid="3" grpId="0" animBg="1"/>
      <p:bldP spid="58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196752"/>
            <a:ext cx="803305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</a:t>
            </a:r>
            <a:r>
              <a:rPr lang="el-GR" b="1" dirty="0">
                <a:latin typeface="Comic Sans MS" panose="030F0702030302020204" pitchFamily="66" charset="0"/>
              </a:rPr>
              <a:t>Κωνσταντίνο </a:t>
            </a:r>
            <a:r>
              <a:rPr lang="el-GR" b="1" dirty="0" err="1" smtClean="0">
                <a:latin typeface="Comic Sans MS" panose="030F0702030302020204" pitchFamily="66" charset="0"/>
              </a:rPr>
              <a:t>Παπαγιαννούλη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www.praxisgroup.gr</a:t>
            </a:r>
            <a:r>
              <a:rPr lang="el-GR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Διδακτική της Κίνησης από τον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Δικαιουλάκο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Μια άλλη παρουσίαση </a:t>
            </a:r>
            <a:r>
              <a:rPr lang="en-US" b="1" dirty="0" err="1" smtClean="0">
                <a:latin typeface="Comic Sans MS" panose="030F0702030302020204" pitchFamily="66" charset="0"/>
              </a:rPr>
              <a:t>ppt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από </a:t>
            </a:r>
            <a:r>
              <a:rPr lang="en-US" b="1" dirty="0">
                <a:latin typeface="Comic Sans MS" panose="030F0702030302020204" pitchFamily="66" charset="0"/>
              </a:rPr>
              <a:t>Zoe </a:t>
            </a:r>
            <a:r>
              <a:rPr lang="en-US" b="1" dirty="0" err="1" smtClean="0">
                <a:latin typeface="Comic Sans MS" panose="030F0702030302020204" pitchFamily="66" charset="0"/>
              </a:rPr>
              <a:t>Economou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για Εργαστηριακή άσκηση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1089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endParaRPr lang="el-GR" altLang="el-GR" sz="2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Επιτάχυνση – Ευθύγραμμη Ομαλά Μεταβαλλόμενη Κίνηση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50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7674" y="220785"/>
            <a:ext cx="5544616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7674" y="2250163"/>
            <a:ext cx="58686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  40 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ακόμη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30 Ερωτήσεις Πολλαπλής Επιλογής 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96056"/>
            <a:ext cx="50405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ερωτήσεις από το σύνολο του κεφαλαίου «Ευθύγραμμη Κίνηση».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108" y="40191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Από την ΤΡΑΠΕΖΑ ΘΕΜΑΤΩΝ της Ε.Ε.Φ.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πολλαπλής </a:t>
            </a:r>
            <a:r>
              <a:rPr lang="el-GR" sz="2000" b="1" dirty="0" smtClean="0">
                <a:latin typeface="Comic Sans MS" panose="030F0702030302020204" pitchFamily="66" charset="0"/>
              </a:rPr>
              <a:t>επιλογής,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και άλλες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25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6B04BC-227A-4AEE-9647-BD3FF47C665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13593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ταχύτητα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όταν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μεταβάλλεται η διεύθυνσή 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μεταβάλλεται 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φορά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μεταβάλλεται το μέτρο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υπάρχει συνδυασμός των παραπάνω.</a:t>
            </a:r>
          </a:p>
        </p:txBody>
      </p:sp>
      <p:pic>
        <p:nvPicPr>
          <p:cNvPr id="1361" name="Picture 337" descr="C:\Users\Merkouris\Desktop\winding-roa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869" y="935499"/>
            <a:ext cx="3272382" cy="24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erkouris\Download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573" y="4165660"/>
            <a:ext cx="7318854" cy="14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5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l-GR" altLang="el-GR" sz="1400" dirty="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23728" y="1052736"/>
            <a:ext cx="46808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C:\Users\Merkouris\Downloads\a-phy-linvec-dia0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C:\Users\Merkouris\Downloads\Eccentric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37248" cy="3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71662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61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39552" y="260648"/>
            <a:ext cx="7992888" cy="4608512"/>
            <a:chOff x="539552" y="260648"/>
            <a:chExt cx="7992888" cy="460851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260648"/>
              <a:ext cx="7992888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12.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Ένας </a:t>
              </a:r>
              <a:r>
                <a:rPr lang="el-GR" sz="2000" dirty="0"/>
                <a:t>σκιέρ κινείται ευθύγραμμα σε οριζόντια πίστα και το διάγραμμα της θέσης του με το χρόνο φαίνεται στην εικόνα. Μπορούμε από το διάγραμμα να συμπεράνουμε ότι η ταχύτητα του σκιέρ αυξάνεται;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060848"/>
              <a:ext cx="302433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03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60986" y="260648"/>
            <a:ext cx="8352928" cy="5539978"/>
            <a:chOff x="360986" y="260648"/>
            <a:chExt cx="8352928" cy="5539978"/>
          </a:xfrm>
        </p:grpSpPr>
        <p:sp>
          <p:nvSpPr>
            <p:cNvPr id="4" name="Ορθογώνιο 3"/>
            <p:cNvSpPr/>
            <p:nvPr/>
          </p:nvSpPr>
          <p:spPr>
            <a:xfrm>
              <a:off x="360986" y="260648"/>
              <a:ext cx="8352928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13.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Δύο </a:t>
              </a:r>
              <a:r>
                <a:rPr lang="el-GR" sz="2000" dirty="0"/>
                <a:t>μαθητές A και B συζητούν για ένα θέμα Φυσικής. O μαθητής A ρωτά τον B. “Στην εικόνα φαίνεται το διάγραμμα της </a:t>
              </a:r>
              <a:r>
                <a:rPr lang="el-GR" sz="2000" dirty="0" smtClean="0"/>
                <a:t>ταχύτητας </a:t>
              </a:r>
              <a:r>
                <a:rPr lang="el-GR" sz="2000" dirty="0"/>
                <a:t>ενός κινητού σε συνάρτηση με το χρόνο. Μπορούμε να υπολογίσουμε το διάστημα που διέτρεξε το κινητό, μέχρι να σταματήσει</a:t>
              </a:r>
              <a:r>
                <a:rPr lang="el-GR" sz="2000" dirty="0" smtClean="0"/>
                <a:t>;”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O </a:t>
              </a:r>
              <a:r>
                <a:rPr lang="el-GR" sz="2000" dirty="0"/>
                <a:t>μαθητής B αφού σκέφτηκε λίγο είπε: “Το διάστημα που διέτρεξε το κινητό είναι 25m”. Να εξετάσετε την ορθότητα της απάντησης του μαθητή B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88" y="2276872"/>
              <a:ext cx="2808312" cy="25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42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11560" y="260648"/>
            <a:ext cx="7992888" cy="5355312"/>
            <a:chOff x="611560" y="260648"/>
            <a:chExt cx="7992888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260648"/>
              <a:ext cx="799288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πώς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η ταχύτητα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κινητών, που κινούνται ευθύγραμμα</a:t>
              </a:r>
              <a:r>
                <a:rPr lang="el-GR" sz="2000" dirty="0" smtClean="0"/>
                <a:t>,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σε </a:t>
              </a:r>
              <a:r>
                <a:rPr lang="el-GR" sz="2000" dirty="0"/>
                <a:t>συνάρτηση με το χρόνο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ctr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Να </a:t>
              </a:r>
              <a:r>
                <a:rPr lang="el-GR" sz="2000" dirty="0"/>
                <a:t>συγκρίνετε τις επιταχύνσεις των δυο κινητών.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δύο κινητά διανύει μεγαλύτερη απόσταση στον ίδιο χρόνο κίνησης;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86" y="1492252"/>
              <a:ext cx="2943835" cy="272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3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58083"/>
            <a:ext cx="7272808" cy="5632311"/>
            <a:chOff x="899592" y="258083"/>
            <a:chExt cx="727280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58083"/>
              <a:ext cx="727280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17.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Για </a:t>
              </a:r>
              <a:r>
                <a:rPr lang="el-GR" sz="2000" dirty="0"/>
                <a:t>τρία οχήματα που κάνουν ευθύγραμμη κίνηση, ομαλή ή ομαλά επιταχυνόμενη δίνεται ο παρακάτω πίνακας</a:t>
              </a:r>
              <a:r>
                <a:rPr lang="el-GR" sz="2000" dirty="0" smtClean="0"/>
                <a:t>:</a:t>
              </a:r>
              <a:endParaRPr lang="en-US" sz="2000" dirty="0" smtClean="0"/>
            </a:p>
            <a:p>
              <a:pPr algn="just"/>
              <a:endParaRPr lang="el-GR" sz="2400" dirty="0"/>
            </a:p>
            <a:p>
              <a:pPr algn="just"/>
              <a:r>
                <a:rPr lang="el-GR" sz="2400" dirty="0"/>
                <a:t> </a:t>
              </a:r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 err="1"/>
                <a:t>Tι</a:t>
              </a:r>
              <a:r>
                <a:rPr lang="el-GR" sz="2000" dirty="0"/>
                <a:t> είδους κίνηση κάνει το κάθε όχημα;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 smtClean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40768"/>
              <a:ext cx="4132857" cy="350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46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20.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έκφραση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</a:t>
            </a:r>
            <a:r>
              <a:rPr lang="el-GR" sz="2000" baseline="30000" dirty="0"/>
              <a:t>2</a:t>
            </a:r>
            <a:r>
              <a:rPr lang="el-GR" sz="2000" dirty="0"/>
              <a:t> δηλώνει ότι: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n-US" sz="2000" b="1" dirty="0" smtClean="0"/>
              <a:t>  </a:t>
            </a:r>
            <a:r>
              <a:rPr lang="el-GR" sz="2000" dirty="0" smtClean="0"/>
              <a:t>T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/>
              <a:t>διάστημα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n-US" sz="2000" b="1" dirty="0" smtClean="0"/>
              <a:t>   </a:t>
            </a:r>
            <a:r>
              <a:rPr lang="el-GR" sz="2000" dirty="0" smtClean="0"/>
              <a:t>H </a:t>
            </a:r>
            <a:r>
              <a:rPr lang="el-GR" sz="2000" dirty="0"/>
              <a:t>ταχύτητα του κινητού μεταβάλλεται κατά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Δ.</a:t>
            </a:r>
            <a:r>
              <a:rPr lang="en-US" sz="2000" b="1" dirty="0" smtClean="0"/>
              <a:t>   </a:t>
            </a:r>
            <a:r>
              <a:rPr lang="el-GR" sz="2000" dirty="0" smtClean="0"/>
              <a:t>Τίποτα </a:t>
            </a:r>
            <a:r>
              <a:rPr lang="el-GR" sz="2000" dirty="0"/>
              <a:t>από τα παραπάνω.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3568" y="2636912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551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80964" y="188639"/>
            <a:ext cx="8474012" cy="5447645"/>
            <a:chOff x="683567" y="188640"/>
            <a:chExt cx="8474012" cy="5447645"/>
          </a:xfrm>
        </p:grpSpPr>
        <p:sp>
          <p:nvSpPr>
            <p:cNvPr id="4" name="Ορθογώνιο 3"/>
            <p:cNvSpPr/>
            <p:nvPr/>
          </p:nvSpPr>
          <p:spPr>
            <a:xfrm>
              <a:off x="683567" y="188640"/>
              <a:ext cx="8099821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24.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δίνεται το διάγραμμα επιτάχυνση - χρόνος, ενός οχήματος που ξεκινά από την ηρεμία και κινείται ευθύγραμμα για χρόνο </a:t>
              </a:r>
              <a:r>
                <a:rPr lang="el-GR" sz="2000" i="1" dirty="0"/>
                <a:t>t</a:t>
              </a:r>
              <a:r>
                <a:rPr lang="el-GR" sz="2000" dirty="0"/>
                <a:t> = </a:t>
              </a:r>
              <a:r>
                <a:rPr lang="el-GR" sz="2000" dirty="0" smtClean="0"/>
                <a:t>6s.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0 – 2s η κίνηση είναι </a:t>
              </a:r>
              <a:r>
                <a:rPr lang="el-GR" sz="2000" dirty="0" smtClean="0"/>
                <a:t>…………………… 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2s – 4s η κίνηση είναι 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4s – 6s η κίνηση είναι </a:t>
              </a:r>
              <a:r>
                <a:rPr lang="el-GR" sz="2000" dirty="0" smtClean="0"/>
                <a:t>…………………… .</a:t>
              </a:r>
              <a:endParaRPr lang="el-GR" sz="20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691" y="1519898"/>
              <a:ext cx="3590888" cy="278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511" y="1054134"/>
              <a:ext cx="53722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συμπληρωθούν τα κενά στις επόμενες προτάσεις με έναν από τους όρους: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ομαλή</a:t>
              </a:r>
              <a:r>
                <a:rPr lang="el-GR" sz="2000" dirty="0" smtClean="0"/>
                <a:t>”</a:t>
              </a:r>
              <a:r>
                <a:rPr lang="en-US" sz="2000" dirty="0" smtClean="0"/>
                <a:t>  (</a:t>
              </a:r>
              <a:r>
                <a:rPr lang="el-GR" sz="2000" dirty="0" smtClean="0"/>
                <a:t>ε. ο.).</a:t>
              </a:r>
              <a:endParaRPr lang="en-US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επιβραδυνόμενη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</a:t>
              </a:r>
              <a:r>
                <a:rPr lang="el-GR" sz="2000" dirty="0" smtClean="0"/>
                <a:t>. ο. </a:t>
              </a:r>
              <a:r>
                <a:rPr lang="el-GR" sz="2000" dirty="0" err="1" smtClean="0"/>
                <a:t>επιβ</a:t>
              </a:r>
              <a:r>
                <a:rPr lang="el-GR" sz="2000" dirty="0" smtClean="0"/>
                <a:t>.).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επιταχυνόμενη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 smtClean="0"/>
                <a:t>επιτ</a:t>
              </a:r>
              <a:r>
                <a:rPr lang="el-GR" sz="2000" dirty="0" smtClean="0"/>
                <a:t>.).</a:t>
              </a:r>
              <a:endParaRPr lang="el-GR" sz="2000" b="1" dirty="0"/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5984427" y="458795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868144" y="501654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 </a:t>
            </a:r>
            <a:r>
              <a:rPr lang="el-GR" sz="2400" b="1" dirty="0" err="1">
                <a:solidFill>
                  <a:srgbClr val="FF0000"/>
                </a:solidFill>
              </a:rPr>
              <a:t>επιβ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58591" y="4080282"/>
            <a:ext cx="158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</a:rPr>
              <a:t>(ε</a:t>
            </a:r>
            <a:r>
              <a:rPr lang="el-GR" sz="2400" b="1" dirty="0">
                <a:solidFill>
                  <a:srgbClr val="FF0000"/>
                </a:solidFill>
              </a:rPr>
              <a:t>. ο. </a:t>
            </a:r>
            <a:r>
              <a:rPr lang="el-GR" sz="2400" b="1" dirty="0" err="1" smtClean="0">
                <a:solidFill>
                  <a:srgbClr val="FF0000"/>
                </a:solidFill>
              </a:rPr>
              <a:t>επιτ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249223"/>
            <a:ext cx="6912768" cy="5078313"/>
            <a:chOff x="827584" y="249223"/>
            <a:chExt cx="6912768" cy="5078313"/>
          </a:xfrm>
        </p:grpSpPr>
        <p:sp>
          <p:nvSpPr>
            <p:cNvPr id="5" name="Ορθογώνιο 4"/>
            <p:cNvSpPr/>
            <p:nvPr/>
          </p:nvSpPr>
          <p:spPr>
            <a:xfrm>
              <a:off x="827584" y="249223"/>
              <a:ext cx="691276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28.</a:t>
              </a:r>
              <a:r>
                <a:rPr lang="el-GR" sz="2000" dirty="0" smtClean="0"/>
                <a:t> </a:t>
              </a:r>
              <a:r>
                <a:rPr lang="en-US" sz="2000" dirty="0" smtClean="0"/>
                <a:t>  </a:t>
              </a:r>
              <a:r>
                <a:rPr lang="el-GR" sz="2000" dirty="0" smtClean="0"/>
                <a:t>Ένα </a:t>
              </a:r>
              <a:r>
                <a:rPr lang="el-GR" sz="2000" dirty="0"/>
                <a:t>κινητό κάνει ευθύγραμμη κίνηση και το διάστημα που διανύει μεταβάλλεται όπως στην εικόνα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ctr"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dirty="0" smtClean="0"/>
                <a:t>Σε </a:t>
              </a:r>
              <a:r>
                <a:rPr lang="el-GR" sz="2000" dirty="0"/>
                <a:t>ποια από τις χρονικές στιγμές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1</a:t>
              </a:r>
              <a:r>
                <a:rPr lang="el-GR" sz="2000" dirty="0"/>
                <a:t> και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2</a:t>
              </a:r>
              <a:r>
                <a:rPr lang="el-GR" sz="2000" dirty="0"/>
                <a:t> η ταχύτητα του κινητού είναι μεγαλύτερη;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Να δικαιολογήσετε γιατί η κίνησή του δεν είναι ομαλή.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68760"/>
              <a:ext cx="2796704" cy="265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90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88640"/>
            <a:ext cx="7920880" cy="5239102"/>
            <a:chOff x="683568" y="188640"/>
            <a:chExt cx="7920880" cy="5239102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188640"/>
              <a:ext cx="7920880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29.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διαγράμματα της εικόνας ανταποκρίνεται σε ευθύγραμμη επιταχυνόμενη κίνηση;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748" y="1282991"/>
              <a:ext cx="4496519" cy="414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2987824" y="357301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882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B9F190-D7E1-4967-8818-12C1FFF5050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800225" y="769958"/>
            <a:ext cx="554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Ομαλά Μεταβαλλόμενη Κίνηση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Merkouris\Desktop\accel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440" y="2204864"/>
            <a:ext cx="6593120" cy="22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51179"/>
            <a:ext cx="7920880" cy="5400189"/>
            <a:chOff x="755576" y="151179"/>
            <a:chExt cx="7920880" cy="5400189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51179"/>
              <a:ext cx="79208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30.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χρόνου, ενός αυτοκινήτου.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εμβαδό </a:t>
              </a:r>
              <a:r>
                <a:rPr lang="el-GR" sz="2000" dirty="0"/>
                <a:t>του τραπεζίου </a:t>
              </a:r>
              <a:r>
                <a:rPr lang="el-GR" sz="2000" dirty="0" smtClean="0"/>
                <a:t>αντιπροσωπεύει</a:t>
              </a:r>
              <a:r>
                <a:rPr lang="en-US" sz="2000" dirty="0" smtClean="0"/>
                <a:t>: </a:t>
              </a: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ταχύτητα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επιτάχυνση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 smtClean="0"/>
                <a:t>  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</a:t>
              </a:r>
              <a:r>
                <a:rPr lang="el-GR" sz="2000" dirty="0"/>
                <a:t>διανυόμενο διάστημα.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Δ.</a:t>
              </a:r>
              <a:r>
                <a:rPr lang="en-US" sz="2000" b="1" dirty="0" smtClean="0"/>
                <a:t>   </a:t>
              </a:r>
              <a:r>
                <a:rPr lang="el-GR" sz="2000" dirty="0" smtClean="0"/>
                <a:t>Δεν </a:t>
              </a:r>
              <a:r>
                <a:rPr lang="el-GR" sz="2000" dirty="0"/>
                <a:t>αντιπροσωπεύει τίποτα από αυτά.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965796"/>
              <a:ext cx="3240360" cy="258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83568" y="206084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71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352928" cy="5940088"/>
            <a:chOff x="467544" y="188640"/>
            <a:chExt cx="8352928" cy="5940088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188640"/>
              <a:ext cx="835292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/>
                <a:t>32.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φαίνονται τα διαγράμματα διαστήματος - χρόνου για τρία σώματα Α, B και Γ που κινούνται ευθύγραμμα. Ποια από τις παρακάτω προτάσεις είναι η σωστή</a:t>
              </a:r>
              <a:r>
                <a:rPr lang="el-GR" sz="2000" dirty="0" smtClean="0"/>
                <a:t>;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επιτάχυνση, το σώμα B κινείται με σταθερή ταχύτητα και το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ταχύτητα, το σώμα B με σταθερή επιτάχυνση και το σώμα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</a:t>
              </a:r>
              <a:r>
                <a:rPr lang="el-GR" sz="2000" dirty="0" smtClean="0"/>
                <a:t>επιτάχυνση </a:t>
              </a:r>
              <a:r>
                <a:rPr lang="el-GR" sz="2000" dirty="0"/>
                <a:t>το σώμα B είναι σταματημένο και το σώμα Γ με σταθερή ταχύτητα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96752"/>
              <a:ext cx="226649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5536" y="422108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549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77145" y="201604"/>
            <a:ext cx="8280920" cy="4546791"/>
            <a:chOff x="777145" y="201604"/>
            <a:chExt cx="8280920" cy="4546791"/>
          </a:xfrm>
        </p:grpSpPr>
        <p:sp>
          <p:nvSpPr>
            <p:cNvPr id="4" name="Ορθογώνιο 3"/>
            <p:cNvSpPr/>
            <p:nvPr/>
          </p:nvSpPr>
          <p:spPr>
            <a:xfrm>
              <a:off x="777145" y="201604"/>
              <a:ext cx="8280920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37.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Να </a:t>
              </a:r>
              <a:r>
                <a:rPr lang="el-GR" sz="2000" dirty="0"/>
                <a:t>αντιστοιχίσετε τα είδη κινήσεων με τα διαγράμματα.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ομαλή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επιταχυνόμενη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επιβραδυνόμενη ………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20091"/>
              <a:ext cx="4808364" cy="242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62" y="2193591"/>
              <a:ext cx="2520280" cy="25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24596" y="153686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64" y="10300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640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6691" y="345121"/>
            <a:ext cx="73496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39. </a:t>
            </a:r>
            <a:r>
              <a:rPr lang="el-GR" sz="2000" b="1" dirty="0" smtClean="0"/>
              <a:t> </a:t>
            </a:r>
            <a:r>
              <a:rPr lang="el-GR" sz="2000" dirty="0" smtClean="0"/>
              <a:t>O </a:t>
            </a:r>
            <a:r>
              <a:rPr lang="el-GR" sz="2000" dirty="0"/>
              <a:t>οδηγός ενός αυτοκινήτου φρενάρει όταν βλέπει να ανάβει το πορτοκαλί φως στο σηματοδότη ενός δρόμου: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αντίθετη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την ίδια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ίδια φορά με τη μεταβολή της ταχύτητας.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αντίθετη φορά με τη μεταβολή της ταχύτητας.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531436" y="1754701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533290" y="2669235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6889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54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6828" y="1340768"/>
            <a:ext cx="56703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3223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lang="el-GR" altLang="el-GR" sz="1400" dirty="0" smtClean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26036" y="416685"/>
            <a:ext cx="721837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+mn-lt"/>
              </a:rPr>
              <a:t>1</a:t>
            </a:r>
            <a:r>
              <a:rPr lang="el-GR" altLang="el-GR" sz="2000" b="1" dirty="0">
                <a:latin typeface="+mn-lt"/>
              </a:rPr>
              <a:t>.  </a:t>
            </a:r>
            <a:r>
              <a:rPr lang="el-GR" altLang="el-GR" sz="2000" dirty="0">
                <a:latin typeface="+mn-lt"/>
              </a:rPr>
              <a:t>Στην ευθύγραμμη ομαλά επιταχυνόμενη κίνηση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η ταχύτητα είναι σταθερή.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ο ρυθμός μεταβολής της θέσης είναι σταθερός.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οι τιμές της μετατόπισης είναι ανάλογες του χρόνου.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 ο ρυθμός μεταβολής της ταχύτητας είναι σταθερός.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6917" y="3140968"/>
            <a:ext cx="63360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2.  </a:t>
            </a:r>
            <a:r>
              <a:rPr lang="el-GR" altLang="el-GR" sz="2000" dirty="0">
                <a:latin typeface="+mn-lt"/>
              </a:rPr>
              <a:t>Λέμε ότι ένα σώμα επιβραδύνεται όταν	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επιτάχυνσή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η επιτάχυνση και η ταχύτητα έχουν αντίθετη φορά.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η ταχύτητά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κινείται στον αρνητικό </a:t>
            </a:r>
            <a:r>
              <a:rPr lang="el-GR" altLang="el-GR" sz="2000" dirty="0" err="1">
                <a:latin typeface="+mn-lt"/>
              </a:rPr>
              <a:t>ημιάξονα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962929" y="2421191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84673" y="40888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37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 animBg="1"/>
      <p:bldP spid="11469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lang="el-GR" altLang="el-GR" sz="1400" dirty="0" smtClean="0"/>
          </a:p>
        </p:txBody>
      </p:sp>
      <p:sp>
        <p:nvSpPr>
          <p:cNvPr id="116795" name="Oval 59"/>
          <p:cNvSpPr>
            <a:spLocks noChangeArrowheads="1"/>
          </p:cNvSpPr>
          <p:nvPr/>
        </p:nvSpPr>
        <p:spPr bwMode="auto">
          <a:xfrm>
            <a:off x="539552" y="241061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683568" y="116549"/>
            <a:ext cx="7775575" cy="5070606"/>
            <a:chOff x="683568" y="116549"/>
            <a:chExt cx="7775575" cy="5070606"/>
          </a:xfrm>
        </p:grpSpPr>
        <p:sp>
          <p:nvSpPr>
            <p:cNvPr id="40966" name="Text Box 57"/>
            <p:cNvSpPr txBox="1">
              <a:spLocks noChangeArrowheads="1"/>
            </p:cNvSpPr>
            <p:nvPr/>
          </p:nvSpPr>
          <p:spPr bwMode="auto">
            <a:xfrm>
              <a:off x="683568" y="116549"/>
              <a:ext cx="7775575" cy="254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3.  </a:t>
              </a:r>
              <a:r>
                <a:rPr lang="en-US" altLang="el-GR" sz="2000" dirty="0" err="1">
                  <a:latin typeface="+mn-lt"/>
                </a:rPr>
                <a:t>Στη</a:t>
              </a:r>
              <a:r>
                <a:rPr lang="el-GR" altLang="el-GR" sz="2000" dirty="0">
                  <a:latin typeface="+mn-lt"/>
                </a:rPr>
                <a:t>ν παρακάτω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γρ</a:t>
              </a:r>
              <a:r>
                <a:rPr lang="en-US" altLang="el-GR" sz="2000" dirty="0">
                  <a:latin typeface="+mn-lt"/>
                </a:rPr>
                <a:t>αφική παράσταση </a:t>
              </a:r>
              <a:r>
                <a:rPr lang="en-US" altLang="el-GR" sz="2000" b="1" dirty="0">
                  <a:latin typeface="+mn-lt"/>
                </a:rPr>
                <a:t>επιτάχυνση - χρόνος, </a:t>
              </a:r>
              <a:r>
                <a:rPr lang="en-US" altLang="el-GR" sz="2000" dirty="0">
                  <a:latin typeface="+mn-lt"/>
                </a:rPr>
                <a:t>το εμβαδόν του ορθογωνίου που είναι </a:t>
              </a:r>
              <a:r>
                <a:rPr lang="en-US" altLang="el-GR" sz="2000" dirty="0" smtClean="0">
                  <a:latin typeface="+mn-lt"/>
                </a:rPr>
                <a:t>σκιασμένο</a:t>
              </a:r>
              <a:r>
                <a:rPr lang="el-GR" altLang="el-GR" sz="2000" dirty="0" smtClean="0">
                  <a:latin typeface="+mn-lt"/>
                </a:rPr>
                <a:t>,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αριθμητικά  είναι ίσο με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</a:t>
              </a:r>
              <a:r>
                <a:rPr lang="en-US" altLang="el-GR" sz="2000" dirty="0">
                  <a:latin typeface="+mn-lt"/>
                </a:rPr>
                <a:t> 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θέση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στιγμι</a:t>
              </a:r>
              <a:r>
                <a:rPr lang="en-US" altLang="el-GR" sz="2000" dirty="0">
                  <a:latin typeface="+mn-lt"/>
                </a:rPr>
                <a:t>αία ταχύτητα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δ.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αβολή της ταχύτητας του κινητού.  </a:t>
              </a:r>
            </a:p>
          </p:txBody>
        </p:sp>
        <p:grpSp>
          <p:nvGrpSpPr>
            <p:cNvPr id="40967" name="Group 69"/>
            <p:cNvGrpSpPr>
              <a:grpSpLocks/>
            </p:cNvGrpSpPr>
            <p:nvPr/>
          </p:nvGrpSpPr>
          <p:grpSpPr bwMode="auto">
            <a:xfrm>
              <a:off x="2978381" y="3058317"/>
              <a:ext cx="3221038" cy="2128838"/>
              <a:chOff x="1927" y="1513"/>
              <a:chExt cx="2029" cy="1341"/>
            </a:xfrm>
          </p:grpSpPr>
          <p:sp>
            <p:nvSpPr>
              <p:cNvPr id="40968" name="Rectangle 63"/>
              <p:cNvSpPr>
                <a:spLocks noChangeArrowheads="1"/>
              </p:cNvSpPr>
              <p:nvPr/>
            </p:nvSpPr>
            <p:spPr bwMode="auto">
              <a:xfrm>
                <a:off x="2517" y="2102"/>
                <a:ext cx="740" cy="52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40969" name="Group 66"/>
              <p:cNvGrpSpPr>
                <a:grpSpLocks/>
              </p:cNvGrpSpPr>
              <p:nvPr/>
            </p:nvGrpSpPr>
            <p:grpSpPr bwMode="auto">
              <a:xfrm>
                <a:off x="1927" y="1513"/>
                <a:ext cx="2029" cy="1341"/>
                <a:chOff x="1927" y="1513"/>
                <a:chExt cx="2029" cy="1341"/>
              </a:xfrm>
            </p:grpSpPr>
            <p:grpSp>
              <p:nvGrpSpPr>
                <p:cNvPr id="40970" name="Group 64"/>
                <p:cNvGrpSpPr>
                  <a:grpSpLocks/>
                </p:cNvGrpSpPr>
                <p:nvPr/>
              </p:nvGrpSpPr>
              <p:grpSpPr bwMode="auto">
                <a:xfrm>
                  <a:off x="1927" y="1513"/>
                  <a:ext cx="2029" cy="1341"/>
                  <a:chOff x="1927" y="1513"/>
                  <a:chExt cx="2029" cy="1341"/>
                </a:xfrm>
              </p:grpSpPr>
              <p:sp>
                <p:nvSpPr>
                  <p:cNvPr id="40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513"/>
                    <a:ext cx="2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>
                        <a:latin typeface="Trebuchet MS" pitchFamily="34" charset="0"/>
                      </a:rPr>
                      <a:t>α</a:t>
                    </a:r>
                    <a:endParaRPr lang="en-US" altLang="el-GR" sz="2000"/>
                  </a:p>
                </p:txBody>
              </p:sp>
              <p:sp>
                <p:nvSpPr>
                  <p:cNvPr id="4097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1585"/>
                    <a:ext cx="0" cy="10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2622"/>
                    <a:ext cx="169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602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 dirty="0">
                        <a:latin typeface="Trebuchet MS" pitchFamily="34" charset="0"/>
                      </a:rPr>
                      <a:t>t</a:t>
                    </a:r>
                    <a:endParaRPr lang="en-US" altLang="el-GR" sz="2000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7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2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8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1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971" name="Group 65"/>
                <p:cNvGrpSpPr>
                  <a:grpSpLocks/>
                </p:cNvGrpSpPr>
                <p:nvPr/>
              </p:nvGrpSpPr>
              <p:grpSpPr bwMode="auto">
                <a:xfrm>
                  <a:off x="2517" y="2102"/>
                  <a:ext cx="740" cy="545"/>
                  <a:chOff x="2517" y="2102"/>
                  <a:chExt cx="740" cy="545"/>
                </a:xfrm>
              </p:grpSpPr>
              <p:sp>
                <p:nvSpPr>
                  <p:cNvPr id="409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02"/>
                    <a:ext cx="0" cy="5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0" cy="5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7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3819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lang="el-GR" altLang="el-GR" sz="1400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5929" y="120651"/>
            <a:ext cx="74171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4.  </a:t>
            </a:r>
            <a:r>
              <a:rPr lang="el-GR" altLang="el-GR" sz="2000" dirty="0">
                <a:latin typeface="+mn-lt"/>
              </a:rPr>
              <a:t>Η επιτάχυνση μετράει το ρυθμό μεταβολής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της θέσης.                                                </a:t>
            </a:r>
            <a:r>
              <a:rPr lang="en-US" altLang="el-GR" sz="2000" dirty="0">
                <a:latin typeface="+mn-lt"/>
              </a:rPr>
              <a:t>         </a:t>
            </a:r>
            <a:endParaRPr lang="el-GR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του διαστήματος.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της ταχύτητας.              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του διανύσματος θέσης.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957125" y="161359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929" y="2719954"/>
            <a:ext cx="66644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5.  </a:t>
            </a:r>
            <a:r>
              <a:rPr lang="el-GR" altLang="el-GR" sz="2000" dirty="0">
                <a:latin typeface="+mn-lt"/>
              </a:rPr>
              <a:t>Το μέτρο της ταχύτητας ενός σώματος αυξάνεται, όταν η ταχύτητα και η επιτάχυνση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έχουν την ίδια κατεύθυνση.                           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είναι κάθετες μεταξύ τους.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έχουν την ίδια διεύθυνση, αλλά αντίθετες φορές.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έχουν την ίδια διεύθυνση.                                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57125" y="3726737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6436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 animBg="1"/>
      <p:bldP spid="9" grpId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lang="el-GR" altLang="el-GR" sz="1400" dirty="0" smtClean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972368" y="380812"/>
            <a:ext cx="67679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6. </a:t>
            </a:r>
            <a:r>
              <a:rPr lang="el-GR" altLang="el-GR" sz="2000" dirty="0" smtClean="0">
                <a:latin typeface="+mn-lt"/>
              </a:rPr>
              <a:t>Ποια </a:t>
            </a:r>
            <a:r>
              <a:rPr lang="el-GR" altLang="el-GR" sz="2000" dirty="0">
                <a:latin typeface="+mn-lt"/>
              </a:rPr>
              <a:t>από τις παρακάτω εξισώσεις κίνησης αφορά ευθύγραμμη ομαλά επιταχυνόμενη κίνηση;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 + 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</a:t>
            </a:r>
            <a:r>
              <a:rPr lang="el-GR" altLang="el-GR" sz="2000" dirty="0">
                <a:latin typeface="+mn-lt"/>
              </a:rPr>
              <a:t>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99592" y="27581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361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lang="el-GR" altLang="el-GR" sz="1400" dirty="0" smtClean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236706"/>
            <a:ext cx="7345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7. </a:t>
            </a:r>
            <a:r>
              <a:rPr lang="el-GR" altLang="el-GR" sz="2000" dirty="0">
                <a:latin typeface="+mn-lt"/>
              </a:rPr>
              <a:t>Κάθε μία από τις επόμενες προτάσεις να χαρακτηριστεί με </a:t>
            </a:r>
            <a:r>
              <a:rPr lang="el-GR" altLang="el-GR" sz="2000" b="1" dirty="0">
                <a:latin typeface="+mn-lt"/>
              </a:rPr>
              <a:t>Σ </a:t>
            </a:r>
            <a:r>
              <a:rPr lang="el-GR" altLang="el-GR" sz="2000" dirty="0">
                <a:latin typeface="+mn-lt"/>
              </a:rPr>
              <a:t>αν είναι Σωστή ή με </a:t>
            </a:r>
            <a:r>
              <a:rPr lang="el-GR" altLang="el-GR" sz="2000" b="1" dirty="0">
                <a:latin typeface="+mn-lt"/>
              </a:rPr>
              <a:t>Λ</a:t>
            </a:r>
            <a:r>
              <a:rPr lang="el-GR" altLang="el-GR" sz="2000" dirty="0">
                <a:latin typeface="+mn-lt"/>
              </a:rPr>
              <a:t> αν είναι Λάθος.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0526" y="1252369"/>
            <a:ext cx="7345064" cy="37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Ο οδηγός ενός αυτοκινήτου φρενάρει σ’ έναν ευθύγραμμο δρόμο. Τότε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επιτάχυνση και η ταχύτητα έχουν την ίδια φορά.           (…….)</a:t>
            </a:r>
            <a:endParaRPr lang="en-US" altLang="el-GR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η επιτάχυνση και η ταχύτητα έχουν αντίθετη φορά.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</a:t>
            </a:r>
            <a:r>
              <a:rPr lang="el-GR" altLang="el-GR" sz="2000" dirty="0">
                <a:latin typeface="+mn-lt"/>
              </a:rPr>
              <a:t>η επιτάχυνση έχει την ίδια φορά με τη μεταβολή της ταχύτητας.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η επιτάχυνση έχει αντίθετη φορά από τη μετατόπιση. 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ε. </a:t>
            </a:r>
            <a:r>
              <a:rPr lang="el-GR" altLang="el-GR" sz="2000" b="1" dirty="0" smtClean="0">
                <a:latin typeface="+mn-lt"/>
              </a:rPr>
              <a:t>  </a:t>
            </a: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επιτάχυνση έχει ίδια φορά με τη μετατόπιση.           (……..)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76380" y="445567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042988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88200" y="211091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092280" y="259897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76716" y="39718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ACB9B-522B-4D94-94E3-6C3A7E07AAA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Ευθύγραμμη ομαλά μεταβαλλόμενη κίνηση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sz="2000" b="1" dirty="0">
                    <a:latin typeface="Comic Sans MS" pitchFamily="66" charset="0"/>
                  </a:rPr>
                  <a:t>λέμε την ευθύγραμμη κίνηση στην οποία το διάνυσμα της ταχύτητας</a:t>
                </a:r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μεταβάλλεται με σταθερό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ρυθμό,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82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blipFill>
                <a:blip r:embed="rId3"/>
                <a:stretch>
                  <a:fillRect l="-1472" r="-1472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013" y="5085185"/>
            <a:ext cx="701404" cy="1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AutoShape 17"/>
          <p:cNvSpPr>
            <a:spLocks noChangeArrowheads="1"/>
          </p:cNvSpPr>
          <p:nvPr/>
        </p:nvSpPr>
        <p:spPr bwMode="auto">
          <a:xfrm>
            <a:off x="5110163" y="3643191"/>
            <a:ext cx="2381250" cy="1201705"/>
          </a:xfrm>
          <a:prstGeom prst="cloudCallout">
            <a:avLst>
              <a:gd name="adj1" fmla="val 56946"/>
              <a:gd name="adj2" fmla="val 70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b="1" dirty="0">
                <a:latin typeface="Comic Sans MS" pitchFamily="66" charset="0"/>
              </a:rPr>
              <a:t>Αυτό δεν έχει κάποιο όνομα;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95288" y="260350"/>
            <a:ext cx="990600" cy="1433513"/>
            <a:chOff x="0" y="3225"/>
            <a:chExt cx="624" cy="903"/>
          </a:xfrm>
        </p:grpSpPr>
        <p:pic>
          <p:nvPicPr>
            <p:cNvPr id="6180" name="Picture 19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134" y="32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s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48" y="3897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476375" y="260350"/>
            <a:ext cx="990600" cy="1433513"/>
            <a:chOff x="624" y="3216"/>
            <a:chExt cx="624" cy="903"/>
          </a:xfrm>
        </p:grpSpPr>
        <p:pic>
          <p:nvPicPr>
            <p:cNvPr id="6177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20" y="3216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1 s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auto">
            <a:xfrm>
              <a:off x="672" y="3888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2627313" y="260350"/>
            <a:ext cx="1219200" cy="1447800"/>
            <a:chOff x="1392" y="3216"/>
            <a:chExt cx="768" cy="912"/>
          </a:xfrm>
        </p:grpSpPr>
        <p:grpSp>
          <p:nvGrpSpPr>
            <p:cNvPr id="6170" name="Group 27"/>
            <p:cNvGrpSpPr>
              <a:grpSpLocks/>
            </p:cNvGrpSpPr>
            <p:nvPr/>
          </p:nvGrpSpPr>
          <p:grpSpPr bwMode="auto">
            <a:xfrm>
              <a:off x="1536" y="3216"/>
              <a:ext cx="624" cy="912"/>
              <a:chOff x="1536" y="3216"/>
              <a:chExt cx="624" cy="912"/>
            </a:xfrm>
          </p:grpSpPr>
          <p:pic>
            <p:nvPicPr>
              <p:cNvPr id="6174" name="Picture 28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5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6176" name="Text Box 30"/>
              <p:cNvSpPr txBox="1">
                <a:spLocks noChangeArrowheads="1"/>
              </p:cNvSpPr>
              <p:nvPr/>
            </p:nvSpPr>
            <p:spPr bwMode="auto">
              <a:xfrm>
                <a:off x="1573" y="3897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Line 32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500563" y="260350"/>
            <a:ext cx="1458912" cy="1433513"/>
            <a:chOff x="2688" y="3216"/>
            <a:chExt cx="919" cy="903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2976" y="3216"/>
              <a:ext cx="631" cy="903"/>
              <a:chOff x="2976" y="3216"/>
              <a:chExt cx="631" cy="903"/>
            </a:xfrm>
          </p:grpSpPr>
          <p:pic>
            <p:nvPicPr>
              <p:cNvPr id="6167" name="Picture 36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Text Box 37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3 s</a:t>
                </a:r>
              </a:p>
            </p:txBody>
          </p:sp>
          <p:sp>
            <p:nvSpPr>
              <p:cNvPr id="6169" name="Text Box 38"/>
              <p:cNvSpPr txBox="1">
                <a:spLocks noChangeArrowheads="1"/>
              </p:cNvSpPr>
              <p:nvPr/>
            </p:nvSpPr>
            <p:spPr bwMode="auto">
              <a:xfrm>
                <a:off x="2976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804025" y="260350"/>
            <a:ext cx="1828800" cy="1433513"/>
            <a:chOff x="4608" y="3216"/>
            <a:chExt cx="1152" cy="903"/>
          </a:xfrm>
        </p:grpSpPr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5081" y="3216"/>
              <a:ext cx="679" cy="903"/>
              <a:chOff x="5081" y="3216"/>
              <a:chExt cx="679" cy="903"/>
            </a:xfrm>
          </p:grpSpPr>
          <p:pic>
            <p:nvPicPr>
              <p:cNvPr id="6160" name="Picture 44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Text Box 45"/>
              <p:cNvSpPr txBox="1">
                <a:spLocks noChangeArrowheads="1"/>
              </p:cNvSpPr>
              <p:nvPr/>
            </p:nvSpPr>
            <p:spPr bwMode="auto">
              <a:xfrm>
                <a:off x="5280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4 s</a:t>
                </a:r>
              </a:p>
            </p:txBody>
          </p:sp>
          <p:sp>
            <p:nvSpPr>
              <p:cNvPr id="6162" name="Text Box 46"/>
              <p:cNvSpPr txBox="1">
                <a:spLocks noChangeArrowheads="1"/>
              </p:cNvSpPr>
              <p:nvPr/>
            </p:nvSpPr>
            <p:spPr bwMode="auto">
              <a:xfrm>
                <a:off x="5081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48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49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599870" y="3831923"/>
            <a:ext cx="3048660" cy="842218"/>
            <a:chOff x="796359" y="3750132"/>
            <a:chExt cx="3048660" cy="842218"/>
          </a:xfrm>
        </p:grpSpPr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>
              <a:off x="796359" y="4050642"/>
              <a:ext cx="10615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 smtClean="0">
                  <a:latin typeface="Comic Sans MS" pitchFamily="66" charset="0"/>
                </a:rPr>
                <a:t>δηλαδή</a:t>
              </a:r>
              <a:endParaRPr lang="el-GR" altLang="el-GR" sz="2000" b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el-GR" sz="3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/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σταθ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.</a:t>
                  </a:r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blipFill>
                  <a:blip r:embed="rId6"/>
                  <a:stretch>
                    <a:fillRect r="-6863" b="-57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245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61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lang="el-GR" altLang="el-GR" sz="1400" dirty="0" smtClean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1079612" y="332656"/>
            <a:ext cx="69847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8.  </a:t>
            </a:r>
            <a:r>
              <a:rPr lang="el-GR" altLang="el-GR" sz="2000" dirty="0">
                <a:latin typeface="+mn-lt"/>
              </a:rPr>
              <a:t>Δίνεται η σχέση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+ 2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που περιγράφει τη θέση ενός κινητού που κάνει  ευθύγραμμη κίνηση, σε συνάρτηση με το χρόνο.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Να χαρακτηρίσεις το είδος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Να </a:t>
            </a:r>
            <a:r>
              <a:rPr lang="el-GR" altLang="el-GR" sz="2000" dirty="0" smtClean="0">
                <a:latin typeface="+mn-lt"/>
              </a:rPr>
              <a:t>βρεις </a:t>
            </a:r>
            <a:r>
              <a:rPr lang="el-GR" altLang="el-GR" sz="2000" dirty="0">
                <a:latin typeface="+mn-lt"/>
              </a:rPr>
              <a:t>το μέτρο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 </a:t>
            </a:r>
            <a:r>
              <a:rPr lang="el-GR" altLang="el-GR" sz="2000" dirty="0">
                <a:latin typeface="+mn-lt"/>
              </a:rPr>
              <a:t>της αρχικής ταχύτητας          και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 </a:t>
            </a:r>
            <a:r>
              <a:rPr lang="el-GR" altLang="el-GR" sz="2000" dirty="0">
                <a:latin typeface="+mn-lt"/>
              </a:rPr>
              <a:t>της επιτάχυνσης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 </a:t>
            </a:r>
            <a:r>
              <a:rPr lang="el-GR" altLang="el-GR" sz="2000" dirty="0">
                <a:latin typeface="+mn-lt"/>
              </a:rPr>
              <a:t>Να δικαιολογήσεις τις απαντήσεις σου.</a:t>
            </a:r>
          </a:p>
        </p:txBody>
      </p:sp>
    </p:spTree>
    <p:extLst>
      <p:ext uri="{BB962C8B-B14F-4D97-AF65-F5344CB8AC3E}">
        <p14:creationId xmlns:p14="http://schemas.microsoft.com/office/powerpoint/2010/main" xmlns="" val="3484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2E2C43-F140-48E2-BCB5-6CB52EEAC26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000" b="1" dirty="0" smtClean="0">
                    <a:latin typeface="Comic Sans MS" pitchFamily="66" charset="0"/>
                  </a:rPr>
                  <a:t>Το διανυσματικό φυσικό μέγεθος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που </a:t>
                </a:r>
                <a:r>
                  <a:rPr lang="el-GR" sz="2000" b="1" dirty="0">
                    <a:latin typeface="Comic Sans MS" pitchFamily="66" charset="0"/>
                  </a:rPr>
                  <a:t>εκφράζει το ρυθμό με τον οποίο μεταβάλλεται η ταχύτητα </a:t>
                </a:r>
                <a:r>
                  <a:rPr lang="el-GR" sz="2000" b="1" dirty="0" smtClean="0">
                    <a:latin typeface="Comic Sans MS" pitchFamily="66" charset="0"/>
                  </a:rPr>
                  <a:t>του κινητού ονομάζεται</a:t>
                </a:r>
                <a:r>
                  <a:rPr 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. </a:t>
                </a:r>
                <a:endParaRPr lang="el-GR" sz="24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2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blipFill>
                <a:blip r:embed="rId3"/>
                <a:stretch>
                  <a:fillRect l="-1096" r="-996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5032037" y="2845004"/>
            <a:ext cx="566057" cy="1939730"/>
          </a:xfrm>
          <a:custGeom>
            <a:avLst/>
            <a:gdLst>
              <a:gd name="connsiteX0" fmla="*/ 0 w 566057"/>
              <a:gd name="connsiteY0" fmla="*/ 0 h 1939730"/>
              <a:gd name="connsiteX1" fmla="*/ 174171 w 566057"/>
              <a:gd name="connsiteY1" fmla="*/ 43543 h 1939730"/>
              <a:gd name="connsiteX2" fmla="*/ 239486 w 566057"/>
              <a:gd name="connsiteY2" fmla="*/ 76200 h 1939730"/>
              <a:gd name="connsiteX3" fmla="*/ 272143 w 566057"/>
              <a:gd name="connsiteY3" fmla="*/ 119743 h 1939730"/>
              <a:gd name="connsiteX4" fmla="*/ 304800 w 566057"/>
              <a:gd name="connsiteY4" fmla="*/ 141514 h 1939730"/>
              <a:gd name="connsiteX5" fmla="*/ 326571 w 566057"/>
              <a:gd name="connsiteY5" fmla="*/ 174171 h 1939730"/>
              <a:gd name="connsiteX6" fmla="*/ 348343 w 566057"/>
              <a:gd name="connsiteY6" fmla="*/ 195943 h 1939730"/>
              <a:gd name="connsiteX7" fmla="*/ 381000 w 566057"/>
              <a:gd name="connsiteY7" fmla="*/ 250371 h 1939730"/>
              <a:gd name="connsiteX8" fmla="*/ 391886 w 566057"/>
              <a:gd name="connsiteY8" fmla="*/ 283028 h 1939730"/>
              <a:gd name="connsiteX9" fmla="*/ 413657 w 566057"/>
              <a:gd name="connsiteY9" fmla="*/ 315686 h 1939730"/>
              <a:gd name="connsiteX10" fmla="*/ 435428 w 566057"/>
              <a:gd name="connsiteY10" fmla="*/ 381000 h 1939730"/>
              <a:gd name="connsiteX11" fmla="*/ 446314 w 566057"/>
              <a:gd name="connsiteY11" fmla="*/ 413657 h 1939730"/>
              <a:gd name="connsiteX12" fmla="*/ 457200 w 566057"/>
              <a:gd name="connsiteY12" fmla="*/ 446314 h 1939730"/>
              <a:gd name="connsiteX13" fmla="*/ 478971 w 566057"/>
              <a:gd name="connsiteY13" fmla="*/ 468086 h 1939730"/>
              <a:gd name="connsiteX14" fmla="*/ 500743 w 566057"/>
              <a:gd name="connsiteY14" fmla="*/ 544286 h 1939730"/>
              <a:gd name="connsiteX15" fmla="*/ 511628 w 566057"/>
              <a:gd name="connsiteY15" fmla="*/ 609600 h 1939730"/>
              <a:gd name="connsiteX16" fmla="*/ 522514 w 566057"/>
              <a:gd name="connsiteY16" fmla="*/ 642257 h 1939730"/>
              <a:gd name="connsiteX17" fmla="*/ 533400 w 566057"/>
              <a:gd name="connsiteY17" fmla="*/ 696686 h 1939730"/>
              <a:gd name="connsiteX18" fmla="*/ 544286 w 566057"/>
              <a:gd name="connsiteY18" fmla="*/ 816428 h 1939730"/>
              <a:gd name="connsiteX19" fmla="*/ 555171 w 566057"/>
              <a:gd name="connsiteY19" fmla="*/ 892628 h 1939730"/>
              <a:gd name="connsiteX20" fmla="*/ 566057 w 566057"/>
              <a:gd name="connsiteY20" fmla="*/ 1012371 h 1939730"/>
              <a:gd name="connsiteX21" fmla="*/ 555171 w 566057"/>
              <a:gd name="connsiteY21" fmla="*/ 1262743 h 1939730"/>
              <a:gd name="connsiteX22" fmla="*/ 544286 w 566057"/>
              <a:gd name="connsiteY22" fmla="*/ 1306286 h 1939730"/>
              <a:gd name="connsiteX23" fmla="*/ 522514 w 566057"/>
              <a:gd name="connsiteY23" fmla="*/ 1447800 h 1939730"/>
              <a:gd name="connsiteX24" fmla="*/ 511628 w 566057"/>
              <a:gd name="connsiteY24" fmla="*/ 1480457 h 1939730"/>
              <a:gd name="connsiteX25" fmla="*/ 500743 w 566057"/>
              <a:gd name="connsiteY25" fmla="*/ 1524000 h 1939730"/>
              <a:gd name="connsiteX26" fmla="*/ 478971 w 566057"/>
              <a:gd name="connsiteY26" fmla="*/ 1589314 h 1939730"/>
              <a:gd name="connsiteX27" fmla="*/ 446314 w 566057"/>
              <a:gd name="connsiteY27" fmla="*/ 1698171 h 1939730"/>
              <a:gd name="connsiteX28" fmla="*/ 424543 w 566057"/>
              <a:gd name="connsiteY28" fmla="*/ 1741714 h 1939730"/>
              <a:gd name="connsiteX29" fmla="*/ 402771 w 566057"/>
              <a:gd name="connsiteY29" fmla="*/ 1763486 h 1939730"/>
              <a:gd name="connsiteX30" fmla="*/ 381000 w 566057"/>
              <a:gd name="connsiteY30" fmla="*/ 1796143 h 1939730"/>
              <a:gd name="connsiteX31" fmla="*/ 348343 w 566057"/>
              <a:gd name="connsiteY31" fmla="*/ 1817914 h 1939730"/>
              <a:gd name="connsiteX32" fmla="*/ 304800 w 566057"/>
              <a:gd name="connsiteY32" fmla="*/ 1872343 h 1939730"/>
              <a:gd name="connsiteX33" fmla="*/ 272143 w 566057"/>
              <a:gd name="connsiteY33" fmla="*/ 1894114 h 1939730"/>
              <a:gd name="connsiteX34" fmla="*/ 250371 w 566057"/>
              <a:gd name="connsiteY34" fmla="*/ 1915886 h 1939730"/>
              <a:gd name="connsiteX35" fmla="*/ 217714 w 566057"/>
              <a:gd name="connsiteY35" fmla="*/ 1937657 h 1939730"/>
              <a:gd name="connsiteX36" fmla="*/ 272143 w 566057"/>
              <a:gd name="connsiteY36" fmla="*/ 1926771 h 19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6057" h="1939730">
                <a:moveTo>
                  <a:pt x="0" y="0"/>
                </a:moveTo>
                <a:cubicBezTo>
                  <a:pt x="15708" y="3142"/>
                  <a:pt x="145476" y="24414"/>
                  <a:pt x="174171" y="43543"/>
                </a:cubicBezTo>
                <a:cubicBezTo>
                  <a:pt x="216376" y="71679"/>
                  <a:pt x="194416" y="61177"/>
                  <a:pt x="239486" y="76200"/>
                </a:cubicBezTo>
                <a:cubicBezTo>
                  <a:pt x="250372" y="90714"/>
                  <a:pt x="259314" y="106914"/>
                  <a:pt x="272143" y="119743"/>
                </a:cubicBezTo>
                <a:cubicBezTo>
                  <a:pt x="281394" y="128994"/>
                  <a:pt x="295549" y="132263"/>
                  <a:pt x="304800" y="141514"/>
                </a:cubicBezTo>
                <a:cubicBezTo>
                  <a:pt x="314051" y="150765"/>
                  <a:pt x="318398" y="163955"/>
                  <a:pt x="326571" y="174171"/>
                </a:cubicBezTo>
                <a:cubicBezTo>
                  <a:pt x="332982" y="182185"/>
                  <a:pt x="341086" y="188686"/>
                  <a:pt x="348343" y="195943"/>
                </a:cubicBezTo>
                <a:cubicBezTo>
                  <a:pt x="379176" y="288449"/>
                  <a:pt x="336174" y="175664"/>
                  <a:pt x="381000" y="250371"/>
                </a:cubicBezTo>
                <a:cubicBezTo>
                  <a:pt x="386904" y="260210"/>
                  <a:pt x="386754" y="272765"/>
                  <a:pt x="391886" y="283028"/>
                </a:cubicBezTo>
                <a:cubicBezTo>
                  <a:pt x="397737" y="294730"/>
                  <a:pt x="408344" y="303730"/>
                  <a:pt x="413657" y="315686"/>
                </a:cubicBezTo>
                <a:cubicBezTo>
                  <a:pt x="422977" y="336657"/>
                  <a:pt x="428171" y="359229"/>
                  <a:pt x="435428" y="381000"/>
                </a:cubicBezTo>
                <a:lnTo>
                  <a:pt x="446314" y="413657"/>
                </a:lnTo>
                <a:cubicBezTo>
                  <a:pt x="449943" y="424543"/>
                  <a:pt x="449086" y="438200"/>
                  <a:pt x="457200" y="446314"/>
                </a:cubicBezTo>
                <a:lnTo>
                  <a:pt x="478971" y="468086"/>
                </a:lnTo>
                <a:cubicBezTo>
                  <a:pt x="489346" y="499210"/>
                  <a:pt x="493909" y="510116"/>
                  <a:pt x="500743" y="544286"/>
                </a:cubicBezTo>
                <a:cubicBezTo>
                  <a:pt x="505072" y="565929"/>
                  <a:pt x="506840" y="588054"/>
                  <a:pt x="511628" y="609600"/>
                </a:cubicBezTo>
                <a:cubicBezTo>
                  <a:pt x="514117" y="620801"/>
                  <a:pt x="519731" y="631125"/>
                  <a:pt x="522514" y="642257"/>
                </a:cubicBezTo>
                <a:cubicBezTo>
                  <a:pt x="527002" y="660207"/>
                  <a:pt x="529771" y="678543"/>
                  <a:pt x="533400" y="696686"/>
                </a:cubicBezTo>
                <a:cubicBezTo>
                  <a:pt x="537029" y="736600"/>
                  <a:pt x="539860" y="776595"/>
                  <a:pt x="544286" y="816428"/>
                </a:cubicBezTo>
                <a:cubicBezTo>
                  <a:pt x="547119" y="841929"/>
                  <a:pt x="552338" y="867127"/>
                  <a:pt x="555171" y="892628"/>
                </a:cubicBezTo>
                <a:cubicBezTo>
                  <a:pt x="559597" y="932462"/>
                  <a:pt x="562428" y="972457"/>
                  <a:pt x="566057" y="1012371"/>
                </a:cubicBezTo>
                <a:cubicBezTo>
                  <a:pt x="562428" y="1095828"/>
                  <a:pt x="561342" y="1179435"/>
                  <a:pt x="555171" y="1262743"/>
                </a:cubicBezTo>
                <a:cubicBezTo>
                  <a:pt x="554066" y="1277663"/>
                  <a:pt x="546962" y="1291566"/>
                  <a:pt x="544286" y="1306286"/>
                </a:cubicBezTo>
                <a:cubicBezTo>
                  <a:pt x="535607" y="1354022"/>
                  <a:pt x="533035" y="1400459"/>
                  <a:pt x="522514" y="1447800"/>
                </a:cubicBezTo>
                <a:cubicBezTo>
                  <a:pt x="520025" y="1459001"/>
                  <a:pt x="514780" y="1469424"/>
                  <a:pt x="511628" y="1480457"/>
                </a:cubicBezTo>
                <a:cubicBezTo>
                  <a:pt x="507518" y="1494842"/>
                  <a:pt x="505042" y="1509670"/>
                  <a:pt x="500743" y="1524000"/>
                </a:cubicBezTo>
                <a:cubicBezTo>
                  <a:pt x="494149" y="1545981"/>
                  <a:pt x="484537" y="1567050"/>
                  <a:pt x="478971" y="1589314"/>
                </a:cubicBezTo>
                <a:cubicBezTo>
                  <a:pt x="471157" y="1620571"/>
                  <a:pt x="459569" y="1671660"/>
                  <a:pt x="446314" y="1698171"/>
                </a:cubicBezTo>
                <a:cubicBezTo>
                  <a:pt x="439057" y="1712685"/>
                  <a:pt x="433544" y="1728212"/>
                  <a:pt x="424543" y="1741714"/>
                </a:cubicBezTo>
                <a:cubicBezTo>
                  <a:pt x="418850" y="1750254"/>
                  <a:pt x="409182" y="1755472"/>
                  <a:pt x="402771" y="1763486"/>
                </a:cubicBezTo>
                <a:cubicBezTo>
                  <a:pt x="394598" y="1773702"/>
                  <a:pt x="390251" y="1786892"/>
                  <a:pt x="381000" y="1796143"/>
                </a:cubicBezTo>
                <a:cubicBezTo>
                  <a:pt x="371749" y="1805394"/>
                  <a:pt x="359229" y="1810657"/>
                  <a:pt x="348343" y="1817914"/>
                </a:cubicBezTo>
                <a:cubicBezTo>
                  <a:pt x="332179" y="1842159"/>
                  <a:pt x="326956" y="1854618"/>
                  <a:pt x="304800" y="1872343"/>
                </a:cubicBezTo>
                <a:cubicBezTo>
                  <a:pt x="294584" y="1880516"/>
                  <a:pt x="282359" y="1885941"/>
                  <a:pt x="272143" y="1894114"/>
                </a:cubicBezTo>
                <a:cubicBezTo>
                  <a:pt x="264129" y="1900525"/>
                  <a:pt x="258385" y="1909475"/>
                  <a:pt x="250371" y="1915886"/>
                </a:cubicBezTo>
                <a:cubicBezTo>
                  <a:pt x="240155" y="1924059"/>
                  <a:pt x="206012" y="1931807"/>
                  <a:pt x="217714" y="1937657"/>
                </a:cubicBezTo>
                <a:cubicBezTo>
                  <a:pt x="234263" y="1945931"/>
                  <a:pt x="272143" y="1926771"/>
                  <a:pt x="272143" y="192677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 4"/>
          <p:cNvSpPr/>
          <p:nvPr/>
        </p:nvSpPr>
        <p:spPr>
          <a:xfrm>
            <a:off x="5007805" y="3378913"/>
            <a:ext cx="540776" cy="1872342"/>
          </a:xfrm>
          <a:custGeom>
            <a:avLst/>
            <a:gdLst>
              <a:gd name="connsiteX0" fmla="*/ 0 w 589074"/>
              <a:gd name="connsiteY0" fmla="*/ 0 h 1872342"/>
              <a:gd name="connsiteX1" fmla="*/ 54428 w 589074"/>
              <a:gd name="connsiteY1" fmla="*/ 10885 h 1872342"/>
              <a:gd name="connsiteX2" fmla="*/ 141514 w 589074"/>
              <a:gd name="connsiteY2" fmla="*/ 32657 h 1872342"/>
              <a:gd name="connsiteX3" fmla="*/ 206828 w 589074"/>
              <a:gd name="connsiteY3" fmla="*/ 76200 h 1872342"/>
              <a:gd name="connsiteX4" fmla="*/ 228600 w 589074"/>
              <a:gd name="connsiteY4" fmla="*/ 97971 h 1872342"/>
              <a:gd name="connsiteX5" fmla="*/ 261257 w 589074"/>
              <a:gd name="connsiteY5" fmla="*/ 108857 h 1872342"/>
              <a:gd name="connsiteX6" fmla="*/ 283028 w 589074"/>
              <a:gd name="connsiteY6" fmla="*/ 141514 h 1872342"/>
              <a:gd name="connsiteX7" fmla="*/ 326571 w 589074"/>
              <a:gd name="connsiteY7" fmla="*/ 185057 h 1872342"/>
              <a:gd name="connsiteX8" fmla="*/ 359228 w 589074"/>
              <a:gd name="connsiteY8" fmla="*/ 228600 h 1872342"/>
              <a:gd name="connsiteX9" fmla="*/ 413657 w 589074"/>
              <a:gd name="connsiteY9" fmla="*/ 283028 h 1872342"/>
              <a:gd name="connsiteX10" fmla="*/ 424543 w 589074"/>
              <a:gd name="connsiteY10" fmla="*/ 315685 h 1872342"/>
              <a:gd name="connsiteX11" fmla="*/ 446314 w 589074"/>
              <a:gd name="connsiteY11" fmla="*/ 337457 h 1872342"/>
              <a:gd name="connsiteX12" fmla="*/ 468085 w 589074"/>
              <a:gd name="connsiteY12" fmla="*/ 370114 h 1872342"/>
              <a:gd name="connsiteX13" fmla="*/ 500743 w 589074"/>
              <a:gd name="connsiteY13" fmla="*/ 424542 h 1872342"/>
              <a:gd name="connsiteX14" fmla="*/ 522514 w 589074"/>
              <a:gd name="connsiteY14" fmla="*/ 500742 h 1872342"/>
              <a:gd name="connsiteX15" fmla="*/ 533400 w 589074"/>
              <a:gd name="connsiteY15" fmla="*/ 533400 h 1872342"/>
              <a:gd name="connsiteX16" fmla="*/ 544285 w 589074"/>
              <a:gd name="connsiteY16" fmla="*/ 587828 h 1872342"/>
              <a:gd name="connsiteX17" fmla="*/ 566057 w 589074"/>
              <a:gd name="connsiteY17" fmla="*/ 696685 h 1872342"/>
              <a:gd name="connsiteX18" fmla="*/ 587828 w 589074"/>
              <a:gd name="connsiteY18" fmla="*/ 859971 h 1872342"/>
              <a:gd name="connsiteX19" fmla="*/ 566057 w 589074"/>
              <a:gd name="connsiteY19" fmla="*/ 1251857 h 1872342"/>
              <a:gd name="connsiteX20" fmla="*/ 555171 w 589074"/>
              <a:gd name="connsiteY20" fmla="*/ 1284514 h 1872342"/>
              <a:gd name="connsiteX21" fmla="*/ 533400 w 589074"/>
              <a:gd name="connsiteY21" fmla="*/ 1328057 h 1872342"/>
              <a:gd name="connsiteX22" fmla="*/ 500743 w 589074"/>
              <a:gd name="connsiteY22" fmla="*/ 1393371 h 1872342"/>
              <a:gd name="connsiteX23" fmla="*/ 468085 w 589074"/>
              <a:gd name="connsiteY23" fmla="*/ 1469571 h 1872342"/>
              <a:gd name="connsiteX24" fmla="*/ 435428 w 589074"/>
              <a:gd name="connsiteY24" fmla="*/ 1524000 h 1872342"/>
              <a:gd name="connsiteX25" fmla="*/ 402771 w 589074"/>
              <a:gd name="connsiteY25" fmla="*/ 1600200 h 1872342"/>
              <a:gd name="connsiteX26" fmla="*/ 348343 w 589074"/>
              <a:gd name="connsiteY26" fmla="*/ 1698171 h 1872342"/>
              <a:gd name="connsiteX27" fmla="*/ 304800 w 589074"/>
              <a:gd name="connsiteY27" fmla="*/ 1741714 h 1872342"/>
              <a:gd name="connsiteX28" fmla="*/ 261257 w 589074"/>
              <a:gd name="connsiteY28" fmla="*/ 1817914 h 1872342"/>
              <a:gd name="connsiteX29" fmla="*/ 206828 w 589074"/>
              <a:gd name="connsiteY29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74" h="1872342">
                <a:moveTo>
                  <a:pt x="0" y="0"/>
                </a:moveTo>
                <a:cubicBezTo>
                  <a:pt x="18143" y="3628"/>
                  <a:pt x="36400" y="6725"/>
                  <a:pt x="54428" y="10885"/>
                </a:cubicBezTo>
                <a:cubicBezTo>
                  <a:pt x="83584" y="17613"/>
                  <a:pt x="141514" y="32657"/>
                  <a:pt x="141514" y="32657"/>
                </a:cubicBezTo>
                <a:cubicBezTo>
                  <a:pt x="163285" y="47171"/>
                  <a:pt x="188325" y="57698"/>
                  <a:pt x="206828" y="76200"/>
                </a:cubicBezTo>
                <a:cubicBezTo>
                  <a:pt x="214085" y="83457"/>
                  <a:pt x="219799" y="92691"/>
                  <a:pt x="228600" y="97971"/>
                </a:cubicBezTo>
                <a:cubicBezTo>
                  <a:pt x="238439" y="103875"/>
                  <a:pt x="250371" y="105228"/>
                  <a:pt x="261257" y="108857"/>
                </a:cubicBezTo>
                <a:cubicBezTo>
                  <a:pt x="268514" y="119743"/>
                  <a:pt x="274514" y="131581"/>
                  <a:pt x="283028" y="141514"/>
                </a:cubicBezTo>
                <a:cubicBezTo>
                  <a:pt x="296386" y="157099"/>
                  <a:pt x="314255" y="168636"/>
                  <a:pt x="326571" y="185057"/>
                </a:cubicBezTo>
                <a:cubicBezTo>
                  <a:pt x="337457" y="199571"/>
                  <a:pt x="347174" y="215040"/>
                  <a:pt x="359228" y="228600"/>
                </a:cubicBezTo>
                <a:cubicBezTo>
                  <a:pt x="376274" y="247777"/>
                  <a:pt x="413657" y="283028"/>
                  <a:pt x="413657" y="283028"/>
                </a:cubicBezTo>
                <a:cubicBezTo>
                  <a:pt x="417286" y="293914"/>
                  <a:pt x="418639" y="305846"/>
                  <a:pt x="424543" y="315685"/>
                </a:cubicBezTo>
                <a:cubicBezTo>
                  <a:pt x="429823" y="324486"/>
                  <a:pt x="439903" y="329443"/>
                  <a:pt x="446314" y="337457"/>
                </a:cubicBezTo>
                <a:cubicBezTo>
                  <a:pt x="454487" y="347673"/>
                  <a:pt x="462234" y="358412"/>
                  <a:pt x="468085" y="370114"/>
                </a:cubicBezTo>
                <a:cubicBezTo>
                  <a:pt x="496346" y="426636"/>
                  <a:pt x="458219" y="382020"/>
                  <a:pt x="500743" y="424542"/>
                </a:cubicBezTo>
                <a:cubicBezTo>
                  <a:pt x="526849" y="502866"/>
                  <a:pt x="495168" y="405034"/>
                  <a:pt x="522514" y="500742"/>
                </a:cubicBezTo>
                <a:cubicBezTo>
                  <a:pt x="525666" y="511775"/>
                  <a:pt x="530617" y="522268"/>
                  <a:pt x="533400" y="533400"/>
                </a:cubicBezTo>
                <a:cubicBezTo>
                  <a:pt x="537887" y="551350"/>
                  <a:pt x="540271" y="569767"/>
                  <a:pt x="544285" y="587828"/>
                </a:cubicBezTo>
                <a:cubicBezTo>
                  <a:pt x="557676" y="648086"/>
                  <a:pt x="556914" y="623543"/>
                  <a:pt x="566057" y="696685"/>
                </a:cubicBezTo>
                <a:cubicBezTo>
                  <a:pt x="587270" y="866387"/>
                  <a:pt x="565486" y="748253"/>
                  <a:pt x="587828" y="859971"/>
                </a:cubicBezTo>
                <a:cubicBezTo>
                  <a:pt x="581797" y="1052988"/>
                  <a:pt x="604434" y="1117541"/>
                  <a:pt x="566057" y="1251857"/>
                </a:cubicBezTo>
                <a:cubicBezTo>
                  <a:pt x="562905" y="1262890"/>
                  <a:pt x="559691" y="1273967"/>
                  <a:pt x="555171" y="1284514"/>
                </a:cubicBezTo>
                <a:cubicBezTo>
                  <a:pt x="548779" y="1299429"/>
                  <a:pt x="539792" y="1313142"/>
                  <a:pt x="533400" y="1328057"/>
                </a:cubicBezTo>
                <a:cubicBezTo>
                  <a:pt x="506360" y="1391151"/>
                  <a:pt x="542580" y="1330614"/>
                  <a:pt x="500743" y="1393371"/>
                </a:cubicBezTo>
                <a:cubicBezTo>
                  <a:pt x="478086" y="1483998"/>
                  <a:pt x="505675" y="1394391"/>
                  <a:pt x="468085" y="1469571"/>
                </a:cubicBezTo>
                <a:cubicBezTo>
                  <a:pt x="439822" y="1526098"/>
                  <a:pt x="477955" y="1481473"/>
                  <a:pt x="435428" y="1524000"/>
                </a:cubicBezTo>
                <a:cubicBezTo>
                  <a:pt x="409904" y="1600577"/>
                  <a:pt x="443121" y="1506053"/>
                  <a:pt x="402771" y="1600200"/>
                </a:cubicBezTo>
                <a:cubicBezTo>
                  <a:pt x="382238" y="1648109"/>
                  <a:pt x="401379" y="1645135"/>
                  <a:pt x="348343" y="1698171"/>
                </a:cubicBezTo>
                <a:cubicBezTo>
                  <a:pt x="333829" y="1712685"/>
                  <a:pt x="313980" y="1723355"/>
                  <a:pt x="304800" y="1741714"/>
                </a:cubicBezTo>
                <a:cubicBezTo>
                  <a:pt x="292446" y="1766421"/>
                  <a:pt x="279719" y="1796375"/>
                  <a:pt x="261257" y="1817914"/>
                </a:cubicBezTo>
                <a:cubicBezTo>
                  <a:pt x="261231" y="1817944"/>
                  <a:pt x="220443" y="1858728"/>
                  <a:pt x="206828" y="187234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Ορθογώνιο 5"/>
              <p:cNvSpPr/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  <a:blipFill>
                <a:blip r:embed="rId6"/>
                <a:stretch>
                  <a:fillRect l="-11976" b="-1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14" y="980728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62270" y="4443513"/>
            <a:ext cx="327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b="1" dirty="0">
                <a:latin typeface="Comic Sans MS" panose="030F0702030302020204" pitchFamily="66" charset="0"/>
              </a:rPr>
              <a:t>Μονάδα μέτρησης της </a:t>
            </a:r>
            <a:r>
              <a:rPr lang="el-GR" altLang="el-GR" b="1" dirty="0" smtClean="0">
                <a:latin typeface="Comic Sans MS" panose="030F0702030302020204" pitchFamily="66" charset="0"/>
              </a:rPr>
              <a:t>επιτάχυνσης στο </a:t>
            </a:r>
            <a:r>
              <a:rPr lang="en-US" altLang="el-GR" b="1" dirty="0">
                <a:latin typeface="Comic Sans MS" panose="030F0702030302020204" pitchFamily="66" charset="0"/>
              </a:rPr>
              <a:t>SI </a:t>
            </a:r>
            <a:r>
              <a:rPr lang="el-GR" altLang="el-GR" b="1" dirty="0">
                <a:latin typeface="Comic Sans MS" panose="030F0702030302020204" pitchFamily="66" charset="0"/>
              </a:rPr>
              <a:t>είναι το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64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3B85C-E83D-4CB9-9A98-418B74363EE1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63688" y="188913"/>
            <a:ext cx="585631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επιτάχυνσης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(στην ευθύγραμμη ομαλά μεταβαλλόμενη  κίνηση)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10" name="AutoShape 5"/>
          <p:cNvSpPr>
            <a:spLocks noChangeArrowheads="1"/>
          </p:cNvSpPr>
          <p:nvPr/>
        </p:nvSpPr>
        <p:spPr bwMode="auto">
          <a:xfrm>
            <a:off x="6226411" y="1206141"/>
            <a:ext cx="2736105" cy="1701693"/>
          </a:xfrm>
          <a:prstGeom prst="cloudCallout">
            <a:avLst>
              <a:gd name="adj1" fmla="val 34833"/>
              <a:gd name="adj2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 smtClean="0">
                <a:latin typeface="Comic Sans MS" pitchFamily="66" charset="0"/>
              </a:rPr>
              <a:t>Τι σημαίνει επιτάχυνση ίση με 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1800" b="1" baseline="30000" dirty="0" smtClean="0">
                <a:latin typeface="Comic Sans MS" pitchFamily="66" charset="0"/>
              </a:rPr>
              <a:t>2</a:t>
            </a:r>
            <a:r>
              <a:rPr lang="en-US" altLang="el-GR" sz="1800" dirty="0" smtClean="0">
                <a:latin typeface="Comic Sans MS" pitchFamily="66" charset="0"/>
              </a:rPr>
              <a:t>;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211334" y="3522615"/>
            <a:ext cx="60695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b="1" dirty="0">
                <a:latin typeface="Comic Sans MS" pitchFamily="66" charset="0"/>
                <a:hlinkClick r:id="rId3"/>
              </a:rPr>
              <a:t>F. Alonso </a:t>
            </a:r>
            <a:r>
              <a:rPr lang="el-GR" altLang="el-GR" sz="1800" b="1" dirty="0">
                <a:latin typeface="Comic Sans MS" pitchFamily="66" charset="0"/>
                <a:hlinkClick r:id="rId3"/>
              </a:rPr>
              <a:t>με </a:t>
            </a:r>
            <a:r>
              <a:rPr lang="en-US" altLang="el-GR" sz="1800" b="1" dirty="0">
                <a:latin typeface="Comic Sans MS" pitchFamily="66" charset="0"/>
                <a:hlinkClick r:id="rId3"/>
              </a:rPr>
              <a:t>Ferrari</a:t>
            </a:r>
            <a:r>
              <a:rPr lang="el-GR" altLang="el-GR" sz="1800" b="1" dirty="0">
                <a:latin typeface="Comic Sans MS" pitchFamily="66" charset="0"/>
              </a:rPr>
              <a:t> πιάνει  0 – 100</a:t>
            </a:r>
            <a:r>
              <a:rPr lang="en-US" altLang="el-GR" sz="1800" b="1" dirty="0">
                <a:latin typeface="Comic Sans MS" pitchFamily="66" charset="0"/>
              </a:rPr>
              <a:t>km/h </a:t>
            </a:r>
            <a:r>
              <a:rPr lang="el-GR" altLang="el-GR" sz="1800" b="1" dirty="0">
                <a:latin typeface="Comic Sans MS" pitchFamily="66" charset="0"/>
              </a:rPr>
              <a:t>σε 2,6</a:t>
            </a:r>
            <a:r>
              <a:rPr lang="en-US" altLang="el-GR" sz="1800" b="1" dirty="0">
                <a:latin typeface="Comic Sans MS" pitchFamily="66" charset="0"/>
              </a:rPr>
              <a:t>s</a:t>
            </a:r>
            <a:r>
              <a:rPr lang="en-US" altLang="el-GR" sz="1800" b="1" dirty="0" smtClean="0">
                <a:latin typeface="Comic Sans MS" pitchFamily="66" charset="0"/>
              </a:rPr>
              <a:t>.</a:t>
            </a:r>
            <a:endParaRPr lang="el-GR" altLang="el-GR" sz="1800" b="1" dirty="0" smtClean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1600" dirty="0" smtClean="0">
                <a:latin typeface="Comic Sans MS" pitchFamily="66" charset="0"/>
              </a:rPr>
              <a:t>(ανοίχτε τον ήχο)</a:t>
            </a:r>
            <a:endParaRPr lang="en-US" altLang="el-GR" sz="1600" dirty="0">
              <a:latin typeface="Comic Sans MS" pitchFamily="66" charset="0"/>
            </a:endParaRP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619251" y="1598613"/>
            <a:ext cx="4494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 smtClean="0">
                <a:latin typeface="Comic Sans MS" pitchFamily="66" charset="0"/>
              </a:rPr>
              <a:t>Για το σώμα που έχει αυτή την σταθερή επιτάχυνση, σε κάθε</a:t>
            </a:r>
            <a:r>
              <a:rPr lang="en-US" altLang="el-GR" sz="1800" b="1" dirty="0" smtClean="0">
                <a:latin typeface="Comic Sans MS" pitchFamily="66" charset="0"/>
              </a:rPr>
              <a:t> </a:t>
            </a:r>
            <a:r>
              <a:rPr lang="el-GR" altLang="el-GR" sz="1800" b="1" dirty="0" smtClean="0">
                <a:latin typeface="Comic Sans MS" pitchFamily="66" charset="0"/>
              </a:rPr>
              <a:t>1</a:t>
            </a:r>
            <a:r>
              <a:rPr lang="en-US" altLang="el-GR" sz="1800" b="1" dirty="0">
                <a:latin typeface="Comic Sans MS" pitchFamily="66" charset="0"/>
              </a:rPr>
              <a:t>s </a:t>
            </a:r>
            <a:r>
              <a:rPr lang="el-GR" altLang="el-GR" sz="1800" b="1" dirty="0">
                <a:latin typeface="Comic Sans MS" pitchFamily="66" charset="0"/>
              </a:rPr>
              <a:t>η ταχύτητά του μεταβάλλεται  κατά </a:t>
            </a:r>
            <a:r>
              <a:rPr lang="el-GR" altLang="el-GR" sz="1800" b="1" dirty="0" smtClean="0">
                <a:latin typeface="Comic Sans MS" pitchFamily="66" charset="0"/>
              </a:rPr>
              <a:t>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2000" b="1" dirty="0" smtClean="0">
                <a:latin typeface="Comic Sans MS" pitchFamily="66" charset="0"/>
              </a:rPr>
              <a:t>. </a:t>
            </a:r>
            <a:endParaRPr lang="en-US" altLang="el-GR" sz="2000" b="1" dirty="0">
              <a:latin typeface="Comic Sans MS" pitchFamily="66" charset="0"/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290" y="3203298"/>
            <a:ext cx="664103" cy="9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7" y="198916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1211334" y="4565036"/>
            <a:ext cx="5641925" cy="1150938"/>
            <a:chOff x="1395463" y="3619499"/>
            <a:chExt cx="5641925" cy="1150938"/>
          </a:xfrm>
        </p:grpSpPr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547813" y="3619499"/>
              <a:ext cx="5489575" cy="1150938"/>
              <a:chOff x="975" y="2280"/>
              <a:chExt cx="3458" cy="725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975" y="2523"/>
                <a:ext cx="190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000" b="1" dirty="0" err="1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Ρεπρίζ</a:t>
                </a:r>
                <a:r>
                  <a:rPr lang="el-GR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 μιας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BMW  Z4</a:t>
                </a:r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8208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44906499"/>
                  </p:ext>
                </p:extLst>
              </p:nvPr>
            </p:nvGraphicFramePr>
            <p:xfrm>
              <a:off x="3061" y="2280"/>
              <a:ext cx="1372" cy="725"/>
            </p:xfrm>
            <a:graphic>
              <a:graphicData uri="http://schemas.openxmlformats.org/presentationml/2006/ole">
                <p:oleObj spid="_x0000_s4575" name="Bitmap Image" r:id="rId7" imgW="5772956" imgH="3048426" progId="PBrush">
                  <p:embed/>
                </p:oleObj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1395463" y="4346813"/>
              <a:ext cx="3312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Comic Sans MS" panose="030F0702030302020204" pitchFamily="66" charset="0"/>
                </a:rPr>
                <a:t>(προσομοίωση, ανοίχτε τον ήχο)</a:t>
              </a:r>
              <a:endParaRPr lang="el-G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4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10" grpId="0" animBg="1"/>
      <p:bldP spid="7886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7544" y="1340768"/>
            <a:ext cx="44644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  <a:hlinkClick r:id="rId2"/>
              </a:rPr>
              <a:t>Πίνακας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αυτοκινήτων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004048" y="749298"/>
            <a:ext cx="3776738" cy="2570299"/>
            <a:chOff x="5004048" y="749298"/>
            <a:chExt cx="3776738" cy="25702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4048" y="749298"/>
              <a:ext cx="3776738" cy="219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5727675" y="2981043"/>
              <a:ext cx="2090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Porsche 918 </a:t>
              </a:r>
              <a:r>
                <a:rPr lang="en-US" sz="16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Spyder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60" y="4342451"/>
            <a:ext cx="4733836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4"/>
              </a:rPr>
              <a:t>Πίνακας</a:t>
            </a:r>
            <a:r>
              <a:rPr lang="el-GR" altLang="el-GR" sz="2000" dirty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μοτοσυκλετών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436096" y="3501008"/>
            <a:ext cx="3024336" cy="2606807"/>
            <a:chOff x="5436096" y="3501008"/>
            <a:chExt cx="3024336" cy="260680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36096" y="3501008"/>
              <a:ext cx="3024336" cy="226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Ορθογώνιο 9"/>
            <p:cNvSpPr/>
            <p:nvPr/>
          </p:nvSpPr>
          <p:spPr>
            <a:xfrm>
              <a:off x="5951035" y="5769261"/>
              <a:ext cx="1994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Suzuki GSX-R1000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2385</Words>
  <Application>Microsoft Office PowerPoint</Application>
  <PresentationFormat>Προβολή στην οθόνη (4:3)</PresentationFormat>
  <Paragraphs>558</Paragraphs>
  <Slides>60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60</vt:i4>
      </vt:variant>
    </vt:vector>
  </HeadingPairs>
  <TitlesOfParts>
    <vt:vector size="64" baseType="lpstr">
      <vt:lpstr>2_Θέμα του Office</vt:lpstr>
      <vt:lpstr>Bitmap Image</vt:lpstr>
      <vt:lpstr>Εξίσωση</vt:lpstr>
      <vt:lpstr>Γράφημα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Εξισώσεις κίνησης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User</cp:lastModifiedBy>
  <cp:revision>324</cp:revision>
  <dcterms:created xsi:type="dcterms:W3CDTF">2017-10-11T21:41:19Z</dcterms:created>
  <dcterms:modified xsi:type="dcterms:W3CDTF">2020-11-08T21:06:56Z</dcterms:modified>
</cp:coreProperties>
</file>