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43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304" r:id="rId13"/>
    <p:sldId id="272" r:id="rId14"/>
    <p:sldId id="273" r:id="rId15"/>
    <p:sldId id="306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31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07" r:id="rId33"/>
    <p:sldId id="290" r:id="rId34"/>
    <p:sldId id="291" r:id="rId35"/>
    <p:sldId id="292" r:id="rId36"/>
    <p:sldId id="308" r:id="rId37"/>
    <p:sldId id="299" r:id="rId38"/>
    <p:sldId id="300" r:id="rId39"/>
    <p:sldId id="309" r:id="rId40"/>
    <p:sldId id="301" r:id="rId41"/>
    <p:sldId id="302" r:id="rId4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FFFFCC"/>
    <a:srgbClr val="006600"/>
    <a:srgbClr val="0000FF"/>
    <a:srgbClr val="800000"/>
    <a:srgbClr val="0033CC"/>
    <a:srgbClr val="003300"/>
    <a:srgbClr val="B2B2B2"/>
    <a:srgbClr val="C0C0C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C319F-ED59-4E3C-8A5F-8A0DF6EFAD1C}" type="datetimeFigureOut">
              <a:rPr lang="el-GR" smtClean="0"/>
              <a:pPr/>
              <a:t>8/11/2020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D0B11-D1A6-4836-8A90-8C8DE8374BE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89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45E2-A6FC-41A6-8CCF-8138F6D42FDD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8450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346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11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27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6785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8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5312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25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53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37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62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54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78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2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87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23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73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youtu.be/d7iYZPp2zYY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TM4-Miytfv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hyperlink" Target="https://www.youtube.com/watch?v=CTybEtDw4V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ysicsclassroom.com/mmedia/momentum" TargetMode="External"/><Relationship Id="rId3" Type="http://schemas.openxmlformats.org/officeDocument/2006/relationships/hyperlink" Target="https://www.youtube.com/watch?v=TqBlMnMUBPM" TargetMode="External"/><Relationship Id="rId7" Type="http://schemas.openxmlformats.org/officeDocument/2006/relationships/hyperlink" Target="https://www.science-animations.com/Physics_learn.html" TargetMode="External"/><Relationship Id="rId2" Type="http://schemas.openxmlformats.org/officeDocument/2006/relationships/hyperlink" Target="https://www.youtube.com/watch?v=H7dzY_phyn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nimations.physics.unsw.edu.au/jw/smashing-bricks.html" TargetMode="External"/><Relationship Id="rId5" Type="http://schemas.openxmlformats.org/officeDocument/2006/relationships/hyperlink" Target="http://www.animations.physics.unsw.edu.au/mechanics/chapter9_momentum.html" TargetMode="External"/><Relationship Id="rId4" Type="http://schemas.openxmlformats.org/officeDocument/2006/relationships/hyperlink" Target="https://ylikonet.gr/2014/11/01/%ce%b4%ce%b9%ce%b1%cf%84%ce%ae%cf%81%ce%b7%cf%83%ce%b7-%cf%84%ce%b7%cf%82-%ce%bf%cf%81%ce%bc%ce%ae%cf%82/" TargetMode="External"/><Relationship Id="rId9" Type="http://schemas.openxmlformats.org/officeDocument/2006/relationships/hyperlink" Target="http://ylikonet300.blogspot.gr/2012/06/blog-post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merkopanas.blogspot.gr/2017/11/hot-potatoes.html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0872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έννοια του συστήματος σωμάτων – Εσωτερικές και εξωτερικές δυνάμεις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:\Users\Merkouris\Desktop\timbo_pulling_traci_in_a_wagon_hg_wht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2418" y="2381250"/>
            <a:ext cx="4187155" cy="26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17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969696"/>
                </a:solidFill>
              </a:rPr>
              <a:t>Μερκ</a:t>
            </a:r>
            <a:r>
              <a:rPr lang="el-GR" dirty="0" smtClean="0">
                <a:solidFill>
                  <a:srgbClr val="969696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rgbClr val="969696"/>
                </a:solidFill>
              </a:rPr>
              <a:t>www.merkopanas.blogspot.gr</a:t>
            </a:r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10</a:t>
            </a:fld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9750" y="332656"/>
            <a:ext cx="7848600" cy="280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Στη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Μηχανική,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κρούση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ονομάζουμε το φαινόμενο κατά το οποίο δύο ή περισσότερα σώματα έρχονται σε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επαφή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μεταξύ τους για πολύ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μικρό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χρονικό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διάστημα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κατά τη διάρκεια του οποίου αναπτύσσονται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ισχυρές δυνάμεις.   </a:t>
            </a:r>
          </a:p>
        </p:txBody>
      </p:sp>
      <p:pic>
        <p:nvPicPr>
          <p:cNvPr id="3074" name="Picture 2" descr="C:\Users\Merkouris\Desktop\Χωρίς τίτλο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27684"/>
            <a:ext cx="5452711" cy="24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2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>
          <a:xfrm>
            <a:off x="3131840" y="6357675"/>
            <a:ext cx="2895600" cy="365125"/>
          </a:xfrm>
        </p:spPr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961771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 smtClean="0">
                <a:latin typeface="Comic Sans MS" panose="030F0702030302020204" pitchFamily="66" charset="0"/>
              </a:rPr>
              <a:t>Στην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κρούση τα σώματα </a:t>
            </a:r>
            <a:r>
              <a:rPr lang="el-GR" sz="2400" b="1" dirty="0" smtClean="0">
                <a:latin typeface="Comic Sans MS" panose="030F0702030302020204" pitchFamily="66" charset="0"/>
              </a:rPr>
              <a:t>που συμμετέχουν</a:t>
            </a:r>
          </a:p>
          <a:p>
            <a:pPr algn="just"/>
            <a:endParaRPr lang="el-GR" sz="1000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αλληλεπιδρούν</a:t>
            </a:r>
            <a:r>
              <a:rPr lang="el-GR" sz="2400" b="1" dirty="0" smtClean="0">
                <a:latin typeface="Comic Sans MS" panose="030F0702030302020204" pitchFamily="66" charset="0"/>
              </a:rPr>
              <a:t> και </a:t>
            </a:r>
          </a:p>
          <a:p>
            <a:pPr algn="just"/>
            <a:endParaRPr lang="el-GR" sz="1400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μπορούμε να θεωρήσουμε ότι αποτελούν </a:t>
            </a:r>
          </a:p>
          <a:p>
            <a:pPr algn="just">
              <a:lnSpc>
                <a:spcPct val="150000"/>
              </a:lnSpc>
            </a:pP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latin typeface="Comic Sans MS" panose="030F0702030302020204" pitchFamily="66" charset="0"/>
              </a:rPr>
              <a:t>  ένα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μονωμένο σύστημα.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3480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972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>
          <a:xfrm>
            <a:off x="3131840" y="6357675"/>
            <a:ext cx="2895600" cy="365125"/>
          </a:xfrm>
        </p:spPr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4" descr="Δημοσιογραφικό χαρτί"/>
          <p:cNvSpPr txBox="1">
            <a:spLocks noChangeArrowheads="1"/>
          </p:cNvSpPr>
          <p:nvPr/>
        </p:nvSpPr>
        <p:spPr bwMode="auto">
          <a:xfrm>
            <a:off x="741409" y="4845553"/>
            <a:ext cx="791735" cy="40011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θέση</a:t>
            </a:r>
          </a:p>
        </p:txBody>
      </p:sp>
      <p:sp>
        <p:nvSpPr>
          <p:cNvPr id="8" name="Text Box 6" descr="Δημοσιογραφικό χαρτί"/>
          <p:cNvSpPr txBox="1">
            <a:spLocks noChangeArrowheads="1"/>
          </p:cNvSpPr>
          <p:nvPr/>
        </p:nvSpPr>
        <p:spPr bwMode="auto">
          <a:xfrm>
            <a:off x="2089504" y="4652717"/>
            <a:ext cx="1181551" cy="707886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μετατό</a:t>
            </a: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el-GR" altLang="el-GR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πιση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Text Box 8" descr="Δημοσιογραφικό χαρτί"/>
          <p:cNvSpPr txBox="1">
            <a:spLocks noChangeArrowheads="1"/>
          </p:cNvSpPr>
          <p:nvPr/>
        </p:nvSpPr>
        <p:spPr bwMode="auto">
          <a:xfrm>
            <a:off x="3781234" y="4662211"/>
            <a:ext cx="936625" cy="707886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ταχύ-</a:t>
            </a:r>
            <a:r>
              <a:rPr lang="el-GR" altLang="el-GR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τητα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Text Box 11" descr="Δημοσιογραφικό χαρτί"/>
          <p:cNvSpPr txBox="1">
            <a:spLocks noChangeArrowheads="1"/>
          </p:cNvSpPr>
          <p:nvPr/>
        </p:nvSpPr>
        <p:spPr bwMode="auto">
          <a:xfrm>
            <a:off x="5242968" y="4602394"/>
            <a:ext cx="973441" cy="707886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επιτά</a:t>
            </a: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el-GR" altLang="el-GR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χυνση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 Box 12" descr="Δημοσιογραφικό χαρτί"/>
          <p:cNvSpPr txBox="1">
            <a:spLocks noChangeArrowheads="1"/>
          </p:cNvSpPr>
          <p:nvPr/>
        </p:nvSpPr>
        <p:spPr bwMode="auto">
          <a:xfrm>
            <a:off x="6699069" y="4699265"/>
            <a:ext cx="1368425" cy="40011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δύναμη</a:t>
            </a:r>
          </a:p>
        </p:txBody>
      </p:sp>
      <p:grpSp>
        <p:nvGrpSpPr>
          <p:cNvPr id="36" name="Ομάδα 35"/>
          <p:cNvGrpSpPr/>
          <p:nvPr/>
        </p:nvGrpSpPr>
        <p:grpSpPr>
          <a:xfrm>
            <a:off x="5701646" y="3882739"/>
            <a:ext cx="1648135" cy="692640"/>
            <a:chOff x="5745656" y="3920059"/>
            <a:chExt cx="1648135" cy="692640"/>
          </a:xfrm>
        </p:grpSpPr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6192226" y="3920059"/>
              <a:ext cx="769765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>
                  <a:latin typeface="Comic Sans MS" pitchFamily="66" charset="0"/>
                </a:rPr>
                <a:t>μάζα</a:t>
              </a:r>
            </a:p>
          </p:txBody>
        </p:sp>
        <p:grpSp>
          <p:nvGrpSpPr>
            <p:cNvPr id="35" name="Ομάδα 34"/>
            <p:cNvGrpSpPr/>
            <p:nvPr/>
          </p:nvGrpSpPr>
          <p:grpSpPr>
            <a:xfrm>
              <a:off x="5745656" y="4109228"/>
              <a:ext cx="1648135" cy="503471"/>
              <a:chOff x="5745656" y="4109228"/>
              <a:chExt cx="1648135" cy="503471"/>
            </a:xfrm>
          </p:grpSpPr>
          <p:sp>
            <p:nvSpPr>
              <p:cNvPr id="15" name="Line 21"/>
              <p:cNvSpPr>
                <a:spLocks noChangeShapeType="1"/>
              </p:cNvSpPr>
              <p:nvPr/>
            </p:nvSpPr>
            <p:spPr bwMode="auto">
              <a:xfrm flipV="1">
                <a:off x="5777569" y="4144387"/>
                <a:ext cx="0" cy="32385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" name="Line 23"/>
              <p:cNvSpPr>
                <a:spLocks noChangeShapeType="1"/>
              </p:cNvSpPr>
              <p:nvPr/>
            </p:nvSpPr>
            <p:spPr bwMode="auto">
              <a:xfrm>
                <a:off x="5745656" y="4120114"/>
                <a:ext cx="440011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>
                <a:off x="6961991" y="4109228"/>
                <a:ext cx="431800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>
                <a:off x="7373687" y="4109228"/>
                <a:ext cx="20104" cy="50347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22" name="Text Box 17" descr="Δημοσιογραφικό χαρτί"/>
          <p:cNvSpPr txBox="1">
            <a:spLocks noChangeArrowheads="1"/>
          </p:cNvSpPr>
          <p:nvPr/>
        </p:nvSpPr>
        <p:spPr bwMode="auto">
          <a:xfrm>
            <a:off x="5824134" y="5797135"/>
            <a:ext cx="822743" cy="40011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8" name="Ομάδα 37"/>
          <p:cNvGrpSpPr/>
          <p:nvPr/>
        </p:nvGrpSpPr>
        <p:grpSpPr>
          <a:xfrm>
            <a:off x="3830144" y="5089170"/>
            <a:ext cx="3650174" cy="1108076"/>
            <a:chOff x="3874154" y="5126490"/>
            <a:chExt cx="3650174" cy="1108076"/>
          </a:xfrm>
        </p:grpSpPr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3874154" y="5834456"/>
              <a:ext cx="817031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>
                  <a:latin typeface="Comic Sans MS" pitchFamily="66" charset="0"/>
                </a:rPr>
                <a:t>μάζα</a:t>
              </a:r>
            </a:p>
          </p:txBody>
        </p:sp>
        <p:grpSp>
          <p:nvGrpSpPr>
            <p:cNvPr id="37" name="Ομάδα 36"/>
            <p:cNvGrpSpPr/>
            <p:nvPr/>
          </p:nvGrpSpPr>
          <p:grpSpPr>
            <a:xfrm>
              <a:off x="4293556" y="5126490"/>
              <a:ext cx="3230772" cy="908020"/>
              <a:chOff x="4293556" y="5126490"/>
              <a:chExt cx="3230772" cy="908020"/>
            </a:xfrm>
          </p:grpSpPr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>
                <a:off x="4293556" y="5397924"/>
                <a:ext cx="0" cy="43653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4691185" y="6034510"/>
                <a:ext cx="1176959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flipV="1">
                <a:off x="6804248" y="5982654"/>
                <a:ext cx="720080" cy="908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 flipV="1">
                <a:off x="7524328" y="5126490"/>
                <a:ext cx="0" cy="86562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657704" y="5005889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" name="TextBox 25"/>
          <p:cNvSpPr txBox="1"/>
          <p:nvPr/>
        </p:nvSpPr>
        <p:spPr>
          <a:xfrm>
            <a:off x="1287630" y="4282849"/>
            <a:ext cx="105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Comic Sans MS" panose="030F0702030302020204" pitchFamily="66" charset="0"/>
              </a:rPr>
              <a:t>Μεταβολή</a:t>
            </a:r>
            <a:endParaRPr lang="el-GR" sz="1400" i="1" dirty="0">
              <a:latin typeface="Comic Sans MS" panose="030F0702030302020204" pitchFamily="66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808074" y="4951395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8" name="TextBox 27"/>
          <p:cNvSpPr txBox="1"/>
          <p:nvPr/>
        </p:nvSpPr>
        <p:spPr>
          <a:xfrm>
            <a:off x="4537986" y="3915740"/>
            <a:ext cx="106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Comic Sans MS" panose="030F0702030302020204" pitchFamily="66" charset="0"/>
              </a:rPr>
              <a:t>ρυθμός μεταβολής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348426" y="4949140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9" name="TextBox 28"/>
          <p:cNvSpPr txBox="1"/>
          <p:nvPr/>
        </p:nvSpPr>
        <p:spPr>
          <a:xfrm>
            <a:off x="3115701" y="3977962"/>
            <a:ext cx="1133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Comic Sans MS" panose="030F0702030302020204" pitchFamily="66" charset="0"/>
              </a:rPr>
              <a:t>ρυθμός μεταβολής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3661" y="116632"/>
            <a:ext cx="7272338" cy="169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Το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αποτέλεσμα</a:t>
            </a:r>
            <a:r>
              <a:rPr lang="en-US" altLang="el-GR" sz="2400" dirty="0" smtClean="0"/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μιας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κρούσης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επηρεάζεται τόσο από τη</a:t>
            </a:r>
            <a:r>
              <a:rPr lang="el-GR" altLang="el-GR" sz="2400" b="1" dirty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μάζα,</a:t>
            </a:r>
            <a:r>
              <a:rPr lang="en-US" altLang="el-GR" sz="2400" b="1" dirty="0" smtClean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όσο </a:t>
            </a:r>
            <a:r>
              <a:rPr lang="el-GR" altLang="el-GR" sz="2400" b="1" dirty="0">
                <a:latin typeface="Comic Sans MS" pitchFamily="66" charset="0"/>
              </a:rPr>
              <a:t>και από την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ταχύτητα</a:t>
            </a:r>
            <a:r>
              <a:rPr lang="en-US" altLang="el-GR" sz="2400" dirty="0" smtClean="0"/>
              <a:t> </a:t>
            </a:r>
            <a:r>
              <a:rPr lang="el-GR" altLang="el-GR" sz="2400" b="1" dirty="0" smtClean="0">
                <a:latin typeface="Comic Sans MS" pitchFamily="66" charset="0"/>
              </a:rPr>
              <a:t>των </a:t>
            </a:r>
            <a:r>
              <a:rPr lang="el-GR" altLang="el-GR" sz="2400" b="1" dirty="0">
                <a:latin typeface="Comic Sans MS" pitchFamily="66" charset="0"/>
              </a:rPr>
              <a:t>συγκρουόμενων σωμάτων. 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5999" y="3003925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Επεξήγηση με σύννεφο 39"/>
          <p:cNvSpPr/>
          <p:nvPr/>
        </p:nvSpPr>
        <p:spPr>
          <a:xfrm>
            <a:off x="5092605" y="1580641"/>
            <a:ext cx="3383496" cy="1296144"/>
          </a:xfrm>
          <a:prstGeom prst="cloudCallout">
            <a:avLst>
              <a:gd name="adj1" fmla="val 52411"/>
              <a:gd name="adj2" fmla="val 75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Ποιο μέγεθος συνδέει τη μάζα με την ταχύτητα</a:t>
            </a:r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l-GR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4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3" grpId="0" animBg="1"/>
      <p:bldP spid="22" grpId="0" animBg="1"/>
      <p:bldP spid="7" grpId="0" animBg="1"/>
      <p:bldP spid="26" grpId="0"/>
      <p:bldP spid="11" grpId="0" animBg="1"/>
      <p:bldP spid="28" grpId="0"/>
      <p:bldP spid="9" grpId="0" animBg="1"/>
      <p:bldP spid="29" grpId="0"/>
      <p:bldP spid="5" grpId="0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995936" y="331806"/>
            <a:ext cx="1277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Ορμή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723230" y="1154603"/>
            <a:ext cx="792162" cy="792163"/>
            <a:chOff x="567" y="754"/>
            <a:chExt cx="499" cy="499"/>
          </a:xfrm>
          <a:effectLst/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567" y="754"/>
              <a:ext cx="499" cy="49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567" y="890"/>
              <a:ext cx="4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2000" b="1" i="1" dirty="0">
                  <a:solidFill>
                    <a:schemeClr val="bg1"/>
                  </a:solidFill>
                  <a:latin typeface="Comic Sans MS" pitchFamily="66" charset="0"/>
                </a:rPr>
                <a:t>m</a:t>
              </a:r>
              <a:endParaRPr lang="el-GR" altLang="el-GR" sz="2000" b="1" i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2515392" y="1299066"/>
            <a:ext cx="1370013" cy="401637"/>
            <a:chOff x="1066" y="845"/>
            <a:chExt cx="863" cy="253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066" y="1026"/>
              <a:ext cx="68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graphicFrame>
          <p:nvGraphicFramePr>
            <p:cNvPr id="10" name="Object 11"/>
            <p:cNvGraphicFramePr>
              <a:graphicFrameLocks noChangeAspect="1"/>
            </p:cNvGraphicFramePr>
            <p:nvPr/>
          </p:nvGraphicFramePr>
          <p:xfrm>
            <a:off x="1746" y="845"/>
            <a:ext cx="183" cy="253"/>
          </p:xfrm>
          <a:graphic>
            <a:graphicData uri="http://schemas.openxmlformats.org/presentationml/2006/ole">
              <p:oleObj spid="_x0000_s1396" name="Εξίσωση" r:id="rId3" imgW="203040" imgH="292680" progId="Equation.3">
                <p:embed/>
              </p:oleObj>
            </a:graphicData>
          </a:graphic>
        </p:graphicFrame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185305" y="2168593"/>
            <a:ext cx="43448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Μονάδα </a:t>
            </a:r>
            <a:r>
              <a:rPr lang="el-GR" altLang="el-GR" sz="2000" b="1" dirty="0" smtClean="0">
                <a:latin typeface="Comic Sans MS" pitchFamily="66" charset="0"/>
              </a:rPr>
              <a:t>μέτρησης ορμής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στο </a:t>
            </a:r>
            <a:r>
              <a:rPr lang="en-US" altLang="el-GR" sz="2000" b="1" dirty="0" smtClean="0">
                <a:latin typeface="Comic Sans MS" pitchFamily="66" charset="0"/>
              </a:rPr>
              <a:t>(SI):</a:t>
            </a:r>
            <a:endParaRPr lang="el-GR" altLang="el-GR" sz="2000" b="1" dirty="0">
              <a:latin typeface="Comic Sans MS" pitchFamily="66" charset="0"/>
            </a:endParaRPr>
          </a:p>
        </p:txBody>
      </p: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2515392" y="1010141"/>
            <a:ext cx="796925" cy="576262"/>
            <a:chOff x="1066" y="663"/>
            <a:chExt cx="502" cy="363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1066" y="1026"/>
              <a:ext cx="453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graphicFrame>
          <p:nvGraphicFramePr>
            <p:cNvPr id="18" name="Object 10"/>
            <p:cNvGraphicFramePr>
              <a:graphicFrameLocks noChangeAspect="1"/>
            </p:cNvGraphicFramePr>
            <p:nvPr/>
          </p:nvGraphicFramePr>
          <p:xfrm>
            <a:off x="1338" y="663"/>
            <a:ext cx="230" cy="287"/>
          </p:xfrm>
          <a:graphic>
            <a:graphicData uri="http://schemas.openxmlformats.org/presentationml/2006/ole">
              <p:oleObj spid="_x0000_s1397" name="Εξίσωση" r:id="rId4" imgW="190440" imgH="241560" progId="Equation.3">
                <p:embed/>
              </p:oleObj>
            </a:graphicData>
          </a:graphic>
        </p:graphicFrame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TextBox 28"/>
              <p:cNvSpPr txBox="1"/>
              <p:nvPr/>
            </p:nvSpPr>
            <p:spPr>
              <a:xfrm>
                <a:off x="5973018" y="1092607"/>
                <a:ext cx="22478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4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4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𝝊</m:t>
                          </m:r>
                        </m:e>
                      </m:acc>
                    </m:oMath>
                  </m:oMathPara>
                </a14:m>
                <a:endParaRPr lang="el-GR" sz="4000" b="1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18" y="1092607"/>
                <a:ext cx="2247859" cy="70788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759502" y="2924944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Η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ορμή</a:t>
            </a:r>
            <a:r>
              <a:rPr lang="el-GR" sz="2400" b="1" dirty="0" smtClean="0">
                <a:latin typeface="Comic Sans MS" panose="030F0702030302020204" pitchFamily="66" charset="0"/>
              </a:rPr>
              <a:t> ως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διανυσματικό μέγεθος </a:t>
            </a:r>
            <a:r>
              <a:rPr lang="el-GR" sz="2400" b="1" dirty="0" smtClean="0">
                <a:latin typeface="Comic Sans MS" panose="030F0702030302020204" pitchFamily="66" charset="0"/>
              </a:rPr>
              <a:t>έχει τα χαρακτηριστικά (αρχή, κατεύθυνση) της ταχύτητας.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grpSp>
        <p:nvGrpSpPr>
          <p:cNvPr id="40" name="Ομάδα 39"/>
          <p:cNvGrpSpPr/>
          <p:nvPr/>
        </p:nvGrpSpPr>
        <p:grpSpPr>
          <a:xfrm>
            <a:off x="7514581" y="1683750"/>
            <a:ext cx="776383" cy="1039989"/>
            <a:chOff x="7280152" y="1809750"/>
            <a:chExt cx="776383" cy="1039989"/>
          </a:xfrm>
        </p:grpSpPr>
        <p:cxnSp>
          <p:nvCxnSpPr>
            <p:cNvPr id="34" name="Ευθύγραμμο βέλος σύνδεσης 33"/>
            <p:cNvCxnSpPr/>
            <p:nvPr/>
          </p:nvCxnSpPr>
          <p:spPr>
            <a:xfrm>
              <a:off x="7668344" y="1809750"/>
              <a:ext cx="0" cy="3951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280152" y="2119603"/>
                  <a:ext cx="776383" cy="730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f>
                          <m:fPr>
                            <m:ctrlPr>
                              <a:rPr lang="en-US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0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𝐦</m:t>
                            </m:r>
                          </m:num>
                          <m:den>
                            <m:r>
                              <a:rPr lang="en-US" sz="2400" b="1" i="0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𝐬</m:t>
                            </m:r>
                          </m:den>
                        </m:f>
                      </m:oMath>
                    </m:oMathPara>
                  </a14:m>
                  <a:endParaRPr lang="el-GR" sz="2400" b="1" dirty="0"/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0152" y="2119603"/>
                  <a:ext cx="776383" cy="73013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Ομάδα 40"/>
          <p:cNvGrpSpPr/>
          <p:nvPr/>
        </p:nvGrpSpPr>
        <p:grpSpPr>
          <a:xfrm>
            <a:off x="6892485" y="1683749"/>
            <a:ext cx="792204" cy="931341"/>
            <a:chOff x="6658056" y="1809749"/>
            <a:chExt cx="792204" cy="931341"/>
          </a:xfrm>
        </p:grpSpPr>
        <p:cxnSp>
          <p:nvCxnSpPr>
            <p:cNvPr id="33" name="Ευθύγραμμο βέλος σύνδεσης 32"/>
            <p:cNvCxnSpPr/>
            <p:nvPr/>
          </p:nvCxnSpPr>
          <p:spPr>
            <a:xfrm>
              <a:off x="7164288" y="1809749"/>
              <a:ext cx="0" cy="3951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39" name="Ορθογώνιο 38"/>
                <p:cNvSpPr/>
                <p:nvPr/>
              </p:nvSpPr>
              <p:spPr>
                <a:xfrm>
                  <a:off x="6658056" y="2279425"/>
                  <a:ext cx="7922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𝟏𝐤𝐠</m:t>
                        </m:r>
                      </m:oMath>
                    </m:oMathPara>
                  </a14:m>
                  <a:endParaRPr lang="el-GR" sz="2400" dirty="0"/>
                </a:p>
              </p:txBody>
            </p:sp>
          </mc:Choice>
          <mc:Fallback>
            <p:sp>
              <p:nvSpPr>
                <p:cNvPr id="39" name="Ορθογώνιο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8056" y="2279425"/>
                  <a:ext cx="792204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3077" r="-5385" b="-23684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Ομάδα 42"/>
          <p:cNvGrpSpPr/>
          <p:nvPr/>
        </p:nvGrpSpPr>
        <p:grpSpPr>
          <a:xfrm>
            <a:off x="5713235" y="1800493"/>
            <a:ext cx="1383712" cy="916695"/>
            <a:chOff x="5478806" y="1926493"/>
            <a:chExt cx="1383712" cy="916695"/>
          </a:xfrm>
        </p:grpSpPr>
        <p:cxnSp>
          <p:nvCxnSpPr>
            <p:cNvPr id="32" name="Ευθύγραμμο βέλος σύνδεσης 31"/>
            <p:cNvCxnSpPr/>
            <p:nvPr/>
          </p:nvCxnSpPr>
          <p:spPr>
            <a:xfrm>
              <a:off x="6012160" y="1926493"/>
              <a:ext cx="0" cy="377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42" name="Ορθογώνιο 41"/>
                <p:cNvSpPr/>
                <p:nvPr/>
              </p:nvSpPr>
              <p:spPr>
                <a:xfrm>
                  <a:off x="5478806" y="2258284"/>
                  <a:ext cx="1383712" cy="5849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𝟏𝐤𝐠</m:t>
                      </m:r>
                      <m:r>
                        <a:rPr lang="en-US" sz="2400" b="1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num>
                        <m:den>
                          <m:r>
                            <a:rPr lang="en-US" sz="2400" b="1" i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den>
                      </m:f>
                    </m:oMath>
                  </a14:m>
                  <a:r>
                    <a:rPr lang="en-US" sz="2400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/>
                  </a:r>
                  <a:r>
                    <a:rPr lang="en-US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</a:t>
                  </a:r>
                  <a:endParaRPr 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2" name="Ορθογώνιο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806" y="2258284"/>
                  <a:ext cx="1383712" cy="58490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3125" r="-5286" b="-1354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/>
          <p:cNvSpPr txBox="1"/>
          <p:nvPr/>
        </p:nvSpPr>
        <p:spPr>
          <a:xfrm>
            <a:off x="835437" y="4293096"/>
            <a:ext cx="7336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μελέτη μιας κίνησης και ιδιαίτερα μιας κρούσης γίνεται καλά με τη βοήθεια της ορμής, γιατί η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ορμή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ως φυσικό μέγεθος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διατηρείται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89" y="71804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7584" y="470306"/>
            <a:ext cx="293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Το μέγεθος αυτό είναι η 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8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9" grpId="0" animBg="1"/>
      <p:bldP spid="30" grpId="0"/>
      <p:bldP spid="4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620688"/>
            <a:ext cx="822960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δύναμη και η μεταβολή της ορμής</a:t>
            </a:r>
            <a:endParaRPr lang="el-GR" alt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C:\Users\Merkouris\Desktop\pool-ball-hits-tab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219" y="1988840"/>
            <a:ext cx="5189562" cy="29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260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59632" y="332656"/>
            <a:ext cx="54718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Από το 2ο νόμο του </a:t>
            </a:r>
            <a:r>
              <a:rPr lang="en-US" altLang="el-GR" sz="2400" b="1" dirty="0">
                <a:latin typeface="Comic Sans MS" pitchFamily="66" charset="0"/>
              </a:rPr>
              <a:t>Newton </a:t>
            </a:r>
            <a:r>
              <a:rPr lang="el-GR" altLang="el-GR" sz="2400" b="1" dirty="0">
                <a:latin typeface="Comic Sans MS" pitchFamily="66" charset="0"/>
              </a:rPr>
              <a:t>έχουμε</a:t>
            </a:r>
            <a:r>
              <a:rPr lang="en-US" altLang="el-GR" sz="2400" b="1" dirty="0">
                <a:latin typeface="Comic Sans MS" pitchFamily="66" charset="0"/>
              </a:rPr>
              <a:t>:</a:t>
            </a:r>
            <a:endParaRPr lang="el-GR" altLang="el-GR" sz="2400" b="1" dirty="0">
              <a:latin typeface="Comic Sans MS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323528" y="1052736"/>
                <a:ext cx="2281266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2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3200" b="1" i="1" smtClean="0">
                        <a:latin typeface="Cambria Math"/>
                      </a:rPr>
                      <m:t> =  </m:t>
                    </m:r>
                    <m:r>
                      <a:rPr lang="en-US" sz="3200" b="1" i="1" smtClean="0">
                        <a:latin typeface="Cambria Math"/>
                      </a:rPr>
                      <m:t>𝒎</m:t>
                    </m:r>
                    <m:r>
                      <a:rPr lang="en-US" sz="3200" b="1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3200" b="1" i="1" smtClean="0">
                            <a:latin typeface="Cambria Math"/>
                          </a:rPr>
                          <m:t>𝜶</m:t>
                        </m:r>
                      </m:e>
                    </m:acc>
                  </m:oMath>
                </a14:m>
                <a:endParaRPr lang="el-GR" sz="32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052736"/>
                <a:ext cx="2281266" cy="644664"/>
              </a:xfrm>
              <a:prstGeom prst="rect">
                <a:avLst/>
              </a:prstGeom>
              <a:blipFill rotWithShape="1">
                <a:blip r:embed="rId2"/>
                <a:stretch>
                  <a:fillRect l="-6684" t="-4762" b="-2952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Δεξιό βέλος 8"/>
          <p:cNvSpPr/>
          <p:nvPr/>
        </p:nvSpPr>
        <p:spPr>
          <a:xfrm>
            <a:off x="2699792" y="1380550"/>
            <a:ext cx="503803" cy="1155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/>
              <p:cNvSpPr txBox="1"/>
              <p:nvPr/>
            </p:nvSpPr>
            <p:spPr>
              <a:xfrm>
                <a:off x="3275856" y="953959"/>
                <a:ext cx="2281266" cy="842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2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3200" b="1" i="1" smtClean="0">
                        <a:latin typeface="Cambria Math"/>
                      </a:rPr>
                      <m:t> = </m:t>
                    </m:r>
                    <m:r>
                      <a:rPr lang="en-US" sz="3200" b="1" i="1" smtClean="0">
                        <a:latin typeface="Cambria Math"/>
                      </a:rPr>
                      <m:t>𝒎</m:t>
                    </m:r>
                    <m:r>
                      <a:rPr lang="en-US" sz="3200" b="1" i="1" smtClean="0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acc>
                          <m:accPr>
                            <m:chr m:val="⃗"/>
                            <m:ctrlPr>
                              <a:rPr lang="el-GR" sz="3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3200" b="1" i="1" smtClean="0">
                                <a:latin typeface="Cambria Math"/>
                              </a:rPr>
                              <m:t>𝝊</m:t>
                            </m:r>
                          </m:e>
                        </m:acc>
                      </m:num>
                      <m:den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r>
                          <a:rPr lang="en-US" sz="3200" b="1" i="1" smtClean="0">
                            <a:latin typeface="Cambria Math"/>
                          </a:rPr>
                          <m:t>𝒕</m:t>
                        </m:r>
                      </m:den>
                    </m:f>
                  </m:oMath>
                </a14:m>
                <a:endParaRPr lang="el-GR" sz="3200" b="1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953959"/>
                <a:ext cx="2281266" cy="842218"/>
              </a:xfrm>
              <a:prstGeom prst="rect">
                <a:avLst/>
              </a:prstGeom>
              <a:blipFill rotWithShape="1">
                <a:blip r:embed="rId3"/>
                <a:stretch>
                  <a:fillRect l="-6667" b="-86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TextBox 11"/>
              <p:cNvSpPr txBox="1"/>
              <p:nvPr/>
            </p:nvSpPr>
            <p:spPr>
              <a:xfrm>
                <a:off x="5508104" y="925359"/>
                <a:ext cx="3250826" cy="871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</a:rPr>
                      <m:t>= </m:t>
                    </m:r>
                    <m:r>
                      <a:rPr lang="en-US" sz="3200" b="1" i="1" smtClean="0">
                        <a:latin typeface="Cambria Math"/>
                      </a:rPr>
                      <m:t>𝒎</m:t>
                    </m:r>
                  </m:oMath>
                </a14:m>
                <a:r>
                  <a:rPr lang="el-GR" sz="2400" b="1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32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3200" b="1" i="1" dirty="0" smtClean="0">
                                    <a:latin typeface="Cambria Math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l-GR" sz="3200" b="1" i="0" dirty="0" smtClean="0">
                                <a:latin typeface="Cambria Math"/>
                              </a:rPr>
                              <m:t>𝛕𝛆𝛌</m:t>
                            </m:r>
                          </m:sub>
                        </m:sSub>
                        <m:r>
                          <a:rPr lang="el-GR" sz="3200" b="1" i="1" dirty="0" smtClean="0">
                            <a:latin typeface="Cambria Math"/>
                          </a:rPr>
                          <m:t> −  </m:t>
                        </m:r>
                        <m:sSub>
                          <m:sSubPr>
                            <m:ctrlPr>
                              <a:rPr lang="el-GR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32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3200" b="1" i="1" dirty="0" smtClean="0">
                                    <a:latin typeface="Cambria Math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l-GR" sz="3200" b="1" i="0" dirty="0" smtClean="0">
                                <a:latin typeface="Cambria Math"/>
                              </a:rPr>
                              <m:t>𝛂𝛒𝛘</m:t>
                            </m:r>
                          </m:sub>
                        </m:sSub>
                      </m:num>
                      <m:den>
                        <m:r>
                          <a:rPr lang="el-GR" sz="3200" b="1" i="0" dirty="0" smtClean="0">
                            <a:latin typeface="Cambria Math"/>
                          </a:rPr>
                          <m:t>𝚫</m:t>
                        </m:r>
                        <m:r>
                          <a:rPr lang="en-US" sz="3200" b="1" i="1" dirty="0" smtClean="0">
                            <a:latin typeface="Cambria Math"/>
                          </a:rPr>
                          <m:t>𝒕</m:t>
                        </m:r>
                      </m:den>
                    </m:f>
                    <m:r>
                      <a:rPr lang="el-GR" sz="3200" b="1" i="1" dirty="0" smtClean="0">
                        <a:latin typeface="Cambria Math"/>
                      </a:rPr>
                      <m:t>=</m:t>
                    </m:r>
                  </m:oMath>
                </a14:m>
                <a:endParaRPr lang="el-GR" sz="3200" b="1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925359"/>
                <a:ext cx="3250826" cy="871649"/>
              </a:xfrm>
              <a:prstGeom prst="rect">
                <a:avLst/>
              </a:prstGeom>
              <a:blipFill rotWithShape="1">
                <a:blip r:embed="rId4"/>
                <a:stretch>
                  <a:fillRect b="-69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Box 13"/>
              <p:cNvSpPr txBox="1"/>
              <p:nvPr/>
            </p:nvSpPr>
            <p:spPr>
              <a:xfrm>
                <a:off x="342730" y="1988840"/>
                <a:ext cx="3377720" cy="839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l-GR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/>
                                </a:rPr>
                                <m:t>𝒎</m:t>
                              </m:r>
                              <m:r>
                                <a:rPr lang="en-US" sz="2400" b="1" i="1" dirty="0" smtClean="0">
                                  <a:latin typeface="Cambria Math"/>
                                </a:rPr>
                                <m:t>. </m:t>
                              </m:r>
                              <m:acc>
                                <m:accPr>
                                  <m:chr m:val="⃗"/>
                                  <m:ctrlPr>
                                    <a:rPr lang="el-GR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 dirty="0" smtClean="0">
                                      <a:latin typeface="Cambria Math"/>
                                    </a:rPr>
                                    <m:t>𝝊</m:t>
                                  </m:r>
                                </m:e>
                              </m:acc>
                            </m:e>
                            <m:sub>
                              <m:r>
                                <a:rPr lang="el-GR" sz="2400" b="1" i="0" dirty="0" smtClean="0">
                                  <a:latin typeface="Cambria Math"/>
                                </a:rPr>
                                <m:t>𝛕𝛆𝛌</m:t>
                              </m:r>
                            </m:sub>
                          </m:sSub>
                          <m:r>
                            <a:rPr lang="en-US" sz="2400" b="1" i="1" dirty="0" smtClean="0">
                              <a:latin typeface="Cambria Math"/>
                            </a:rPr>
                            <m:t> </m:t>
                          </m:r>
                          <m:r>
                            <a:rPr lang="el-GR" sz="2400" b="1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𝒎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. </m:t>
                          </m:r>
                          <m:sSub>
                            <m:sSubPr>
                              <m:ctrlP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 dirty="0" smtClean="0">
                                      <a:latin typeface="Cambria Math"/>
                                    </a:rPr>
                                    <m:t>𝝊</m:t>
                                  </m:r>
                                </m:e>
                              </m:acc>
                            </m:e>
                            <m:sub>
                              <m:r>
                                <a:rPr lang="el-GR" sz="2400" b="1" i="0" dirty="0" smtClean="0">
                                  <a:latin typeface="Cambria Math"/>
                                </a:rPr>
                                <m:t>𝛂𝛒𝛘</m:t>
                              </m:r>
                            </m:sub>
                          </m:sSub>
                        </m:num>
                        <m:den>
                          <m:r>
                            <a:rPr lang="el-GR" sz="2400" b="1" i="0" dirty="0" smtClean="0">
                              <a:latin typeface="Cambria Math"/>
                            </a:rPr>
                            <m:t>𝚫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𝒕</m:t>
                          </m:r>
                        </m:den>
                      </m:f>
                      <m:r>
                        <a:rPr lang="el-GR" sz="2400" b="1" i="1" dirty="0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30" y="1988840"/>
                <a:ext cx="3377720" cy="83958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TextBox 15"/>
              <p:cNvSpPr txBox="1"/>
              <p:nvPr/>
            </p:nvSpPr>
            <p:spPr>
              <a:xfrm>
                <a:off x="3563888" y="1988840"/>
                <a:ext cx="2008755" cy="839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l-GR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l-GR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dirty="0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l-GR" sz="2400" b="1" i="0" dirty="0" smtClean="0">
                                  <a:latin typeface="Cambria Math"/>
                                </a:rPr>
                                <m:t>𝛕𝛆𝛌</m:t>
                              </m:r>
                              <m:r>
                                <a:rPr lang="en-US" sz="2400" b="1" i="0" dirty="0" smtClean="0">
                                  <a:latin typeface="Cambria Math"/>
                                </a:rPr>
                                <m:t>  </m:t>
                              </m:r>
                            </m:sub>
                          </m:sSub>
                          <m:r>
                            <a:rPr lang="el-GR" sz="2400" b="1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  </m:t>
                          </m:r>
                          <m:sSub>
                            <m:sSubPr>
                              <m:ctrlP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dirty="0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l-GR" sz="2400" b="1" i="0" dirty="0" smtClean="0">
                                  <a:latin typeface="Cambria Math"/>
                                </a:rPr>
                                <m:t>𝛂𝛒𝛘</m:t>
                              </m:r>
                            </m:sub>
                          </m:sSub>
                        </m:num>
                        <m:den>
                          <m:r>
                            <a:rPr lang="el-GR" sz="2400" b="1" i="0" dirty="0" smtClean="0">
                              <a:latin typeface="Cambria Math"/>
                            </a:rPr>
                            <m:t>𝚫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988840"/>
                <a:ext cx="2008755" cy="83958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Δεξιό βέλος 18"/>
          <p:cNvSpPr/>
          <p:nvPr/>
        </p:nvSpPr>
        <p:spPr>
          <a:xfrm>
            <a:off x="5724128" y="2425393"/>
            <a:ext cx="503287" cy="1080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0" name="TextBox 19"/>
              <p:cNvSpPr txBox="1"/>
              <p:nvPr/>
            </p:nvSpPr>
            <p:spPr>
              <a:xfrm>
                <a:off x="6372200" y="2004284"/>
                <a:ext cx="1747979" cy="842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2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3200" b="1" i="1" smtClean="0">
                        <a:latin typeface="Cambria Math"/>
                      </a:rPr>
                      <m:t> = 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acc>
                          <m:accPr>
                            <m:chr m:val="⃗"/>
                            <m:ctrlPr>
                              <a:rPr lang="el-GR" sz="3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latin typeface="Cambria Math"/>
                              </a:rPr>
                              <m:t>𝒑</m:t>
                            </m:r>
                          </m:e>
                        </m:acc>
                      </m:num>
                      <m:den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r>
                          <a:rPr lang="en-US" sz="3200" b="1" i="1" smtClean="0">
                            <a:latin typeface="Cambria Math"/>
                          </a:rPr>
                          <m:t>𝒕</m:t>
                        </m:r>
                      </m:den>
                    </m:f>
                  </m:oMath>
                </a14:m>
                <a:endParaRPr lang="el-GR" sz="3200" b="1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004284"/>
                <a:ext cx="1747979" cy="842218"/>
              </a:xfrm>
              <a:prstGeom prst="rect">
                <a:avLst/>
              </a:prstGeom>
              <a:blipFill rotWithShape="1">
                <a:blip r:embed="rId7"/>
                <a:stretch>
                  <a:fillRect l="-8711" b="-942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21" name="TextBox 20"/>
              <p:cNvSpPr txBox="1"/>
              <p:nvPr/>
            </p:nvSpPr>
            <p:spPr>
              <a:xfrm>
                <a:off x="2888274" y="3140968"/>
                <a:ext cx="2668848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4000" b="1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𝚺</m:t>
                    </m:r>
                    <m:acc>
                      <m:accPr>
                        <m:chr m:val="⃗"/>
                        <m:ctrlPr>
                          <a:rPr lang="el-GR" sz="4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4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a:rPr lang="el-GR" sz="4000" b="1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𝚫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𝒕</m:t>
                    </m:r>
                  </m:oMath>
                </a14:m>
                <a:r>
                  <a:rPr lang="en-US" sz="40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:r>
                  <a:rPr lang="el-GR" sz="4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4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endParaRPr lang="el-GR" sz="4000" b="1" i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274" y="3140968"/>
                <a:ext cx="2668848" cy="782587"/>
              </a:xfrm>
              <a:prstGeom prst="rect">
                <a:avLst/>
              </a:prstGeom>
              <a:blipFill rotWithShape="1">
                <a:blip r:embed="rId8"/>
                <a:stretch>
                  <a:fillRect t="-4651" b="-387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2" descr="Δημοσιογραφικό χαρτί"/>
          <p:cNvSpPr txBox="1">
            <a:spLocks noChangeArrowheads="1"/>
          </p:cNvSpPr>
          <p:nvPr/>
        </p:nvSpPr>
        <p:spPr bwMode="auto">
          <a:xfrm>
            <a:off x="5387193" y="4362085"/>
            <a:ext cx="1368425" cy="40011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δύναμη</a:t>
            </a:r>
          </a:p>
        </p:txBody>
      </p:sp>
      <p:grpSp>
        <p:nvGrpSpPr>
          <p:cNvPr id="23" name="Ομάδα 22"/>
          <p:cNvGrpSpPr/>
          <p:nvPr/>
        </p:nvGrpSpPr>
        <p:grpSpPr>
          <a:xfrm>
            <a:off x="2059082" y="4524298"/>
            <a:ext cx="3149349" cy="1335767"/>
            <a:chOff x="1782692" y="4577198"/>
            <a:chExt cx="3149349" cy="1335767"/>
          </a:xfrm>
        </p:grpSpPr>
        <p:sp>
          <p:nvSpPr>
            <p:cNvPr id="24" name="Text Box 8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1782692" y="4577198"/>
              <a:ext cx="1509921" cy="400110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F8F8"/>
              </a:extrusionClr>
            </a:sp3d>
          </p:spPr>
          <p:txBody>
            <a:bodyPr wrap="square">
              <a:spAutoFit/>
              <a:flatTx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ταχύτητα</a:t>
              </a:r>
              <a:endPara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5" name="Text Box 17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3851921" y="5512855"/>
              <a:ext cx="1080120" cy="400110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F8F8"/>
              </a:extrusionClr>
            </a:sp3d>
          </p:spPr>
          <p:txBody>
            <a:bodyPr wrap="square">
              <a:spAutoFit/>
              <a:flatTx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ΟΡΜΗ</a:t>
              </a:r>
              <a:endPara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6" name="Ομάδα 25"/>
          <p:cNvGrpSpPr/>
          <p:nvPr/>
        </p:nvGrpSpPr>
        <p:grpSpPr>
          <a:xfrm>
            <a:off x="2518268" y="4924408"/>
            <a:ext cx="1610043" cy="935658"/>
            <a:chOff x="2241878" y="4977308"/>
            <a:chExt cx="1610043" cy="935658"/>
          </a:xfrm>
        </p:grpSpPr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2241878" y="5512856"/>
              <a:ext cx="817031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μάζα</a:t>
              </a:r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2661280" y="4977308"/>
              <a:ext cx="0" cy="5355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3058910" y="5712910"/>
              <a:ext cx="793011" cy="882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0" name="Ομάδα 29"/>
          <p:cNvGrpSpPr/>
          <p:nvPr/>
        </p:nvGrpSpPr>
        <p:grpSpPr>
          <a:xfrm>
            <a:off x="5280438" y="4751990"/>
            <a:ext cx="1475180" cy="856164"/>
            <a:chOff x="5004048" y="4804890"/>
            <a:chExt cx="1475180" cy="856164"/>
          </a:xfrm>
        </p:grpSpPr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V="1">
              <a:off x="5004048" y="5661054"/>
              <a:ext cx="8880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 flipV="1">
              <a:off x="5892052" y="4804890"/>
              <a:ext cx="0" cy="2802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45383" y="5020802"/>
              <a:ext cx="11338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ρυθμός μεταβολής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 flipH="1" flipV="1">
              <a:off x="5892051" y="5428808"/>
              <a:ext cx="0" cy="23224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5" name="TextBox 34"/>
              <p:cNvSpPr txBox="1"/>
              <p:nvPr/>
            </p:nvSpPr>
            <p:spPr>
              <a:xfrm>
                <a:off x="3113104" y="4925939"/>
                <a:ext cx="12146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𝝊</m:t>
                          </m:r>
                        </m:e>
                      </m:acc>
                    </m:oMath>
                  </m:oMathPara>
                </a14:m>
                <a:endParaRPr lang="el-GR" sz="2000" b="1" dirty="0"/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04" y="4925939"/>
                <a:ext cx="1214692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6" name="TextBox 35"/>
              <p:cNvSpPr txBox="1"/>
              <p:nvPr/>
            </p:nvSpPr>
            <p:spPr>
              <a:xfrm>
                <a:off x="6709136" y="4845532"/>
                <a:ext cx="1170320" cy="560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= 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𝚫</m:t>
                        </m:r>
                        <m:acc>
                          <m:accPr>
                            <m:chr m:val="⃗"/>
                            <m:ctrlPr>
                              <a:rPr 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𝒑</m:t>
                            </m:r>
                          </m:e>
                        </m:acc>
                      </m:num>
                      <m:den>
                        <m:r>
                          <a:rPr lang="el-GR" sz="20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𝚫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𝒕</m:t>
                        </m:r>
                      </m:den>
                    </m:f>
                  </m:oMath>
                </a14:m>
                <a:endPara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136" y="4845532"/>
                <a:ext cx="1170320" cy="560923"/>
              </a:xfrm>
              <a:prstGeom prst="rect">
                <a:avLst/>
              </a:prstGeom>
              <a:blipFill rotWithShape="1">
                <a:blip r:embed="rId10"/>
                <a:stretch>
                  <a:fillRect l="-6250" b="-1195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9329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10" grpId="0" animBg="1"/>
      <p:bldP spid="12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384111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Συμπέρασμα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15" name="Πίνακας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1498876"/>
              </p:ext>
            </p:extLst>
          </p:nvPr>
        </p:nvGraphicFramePr>
        <p:xfrm>
          <a:off x="2123728" y="332656"/>
          <a:ext cx="5616624" cy="9184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642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Αιτία</a:t>
                      </a:r>
                      <a:endParaRPr lang="el-GR" sz="2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Αποτέλεσμα</a:t>
                      </a:r>
                      <a:endParaRPr lang="el-GR" sz="2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032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Δύναμη</a:t>
                      </a:r>
                      <a:endParaRPr lang="el-GR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Μεταβολή Ορμής</a:t>
                      </a:r>
                      <a:endParaRPr lang="el-GR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1403648" y="3014930"/>
                <a:ext cx="6696744" cy="1821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400" b="1" dirty="0" smtClean="0">
                    <a:latin typeface="Comic Sans MS" panose="030F0702030302020204" pitchFamily="66" charset="0"/>
                  </a:rPr>
                  <a:t>Αν η συνισταμένη δύναμη είναι μηδέν (</a:t>
                </a:r>
                <a:r>
                  <a:rPr lang="el-GR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l-GR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= 0)        η ορμή δεν μεταβάλλεται (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latin typeface="Cambria Math"/>
                      </a:rPr>
                      <m:t>𝚫</m:t>
                    </m:r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400" b="1" dirty="0" smtClean="0">
                    <a:latin typeface="Comic Sans MS" panose="030F0702030302020204" pitchFamily="66" charset="0"/>
                  </a:rPr>
                  <a:t>=</a:t>
                </a:r>
                <a:r>
                  <a:rPr lang="el-GR" sz="2400" b="1" dirty="0" smtClean="0">
                    <a:latin typeface="Comic Sans MS" panose="030F0702030302020204" pitchFamily="66" charset="0"/>
                  </a:rPr>
                  <a:t> 0), δηλαδή παραμένει σταθερή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0" baseline="-25000" smtClean="0">
                        <a:latin typeface="Cambria Math"/>
                      </a:rPr>
                      <m:t>𝛂𝛒𝛘</m:t>
                    </m:r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0" baseline="-25000" smtClean="0">
                        <a:latin typeface="Cambria Math"/>
                      </a:rPr>
                      <m:t>𝛕𝛆𝛌</m:t>
                    </m:r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).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014930"/>
                <a:ext cx="6696744" cy="1821461"/>
              </a:xfrm>
              <a:prstGeom prst="rect">
                <a:avLst/>
              </a:prstGeom>
              <a:blipFill rotWithShape="1">
                <a:blip r:embed="rId2"/>
                <a:stretch>
                  <a:fillRect l="-1365" r="-1456" b="-36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833331" y="4797152"/>
                <a:ext cx="7776864" cy="126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400" b="1" dirty="0" smtClean="0">
                    <a:latin typeface="Comic Sans MS" panose="030F0702030302020204" pitchFamily="66" charset="0"/>
                  </a:rPr>
                  <a:t>Αν η μεταβολή της ταχύτητας (ορμής) είναι σταθερή (Δ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400" b="1" dirty="0" smtClean="0">
                    <a:latin typeface="Comic Sans MS" panose="030F0702030302020204" pitchFamily="66" charset="0"/>
                  </a:rPr>
                  <a:t> = </a:t>
                </a:r>
                <a:r>
                  <a:rPr lang="el-GR" sz="2400" b="1" dirty="0" err="1" smtClean="0">
                    <a:latin typeface="Comic Sans MS" panose="030F0702030302020204" pitchFamily="66" charset="0"/>
                  </a:rPr>
                  <a:t>σταθ</a:t>
                </a:r>
                <a:r>
                  <a:rPr lang="el-GR" sz="2400" b="1" dirty="0" smtClean="0">
                    <a:latin typeface="Comic Sans MS" panose="030F0702030302020204" pitchFamily="66" charset="0"/>
                  </a:rPr>
                  <a:t>.</a:t>
                </a:r>
                <a:r>
                  <a:rPr lang="en-US" sz="2400" b="1" dirty="0" smtClean="0">
                    <a:latin typeface="Comic Sans MS" panose="030F0702030302020204" pitchFamily="66" charset="0"/>
                  </a:rPr>
                  <a:t>)</a:t>
                </a:r>
                <a:r>
                  <a:rPr lang="el-GR" sz="2400" b="1" dirty="0" smtClean="0">
                    <a:latin typeface="Comic Sans MS" panose="030F0702030302020204" pitchFamily="66" charset="0"/>
                  </a:rPr>
                  <a:t> το γινόμενο </a:t>
                </a:r>
                <a:r>
                  <a:rPr lang="el-GR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2400" b="1" i="1" smtClean="0">
                        <a:latin typeface="Cambria Math"/>
                      </a:rPr>
                      <m:t>.</m:t>
                    </m:r>
                    <m:r>
                      <a:rPr lang="el-GR" sz="2400" b="1" i="0" smtClean="0">
                        <a:latin typeface="Cambria Math"/>
                      </a:rPr>
                      <m:t>𝚫</m:t>
                    </m:r>
                    <m:r>
                      <a:rPr lang="en-US" sz="2400" b="1" i="1" smtClean="0">
                        <a:latin typeface="Cambria Math"/>
                      </a:rPr>
                      <m:t>𝒕</m:t>
                    </m:r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 παραμένει σταθερό.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31" y="4797152"/>
                <a:ext cx="7776864" cy="1267463"/>
              </a:xfrm>
              <a:prstGeom prst="rect">
                <a:avLst/>
              </a:prstGeom>
              <a:blipFill rotWithShape="1">
                <a:blip r:embed="rId3"/>
                <a:stretch>
                  <a:fillRect l="-1255" r="-1255" b="-43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51720" y="1784221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Για να υπάρξει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μεταβολή της ορμής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ενός σώματος απαιτείται η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άσκηση δύναμης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992" y="1801868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105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2374911" y="1196752"/>
            <a:ext cx="4176464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Παραδείγματα</a:t>
            </a:r>
            <a:endParaRPr lang="el-GR" altLang="el-GR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132856"/>
            <a:ext cx="69847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Στα παραδείγματα που ακολουθούν, σε κάθε περίπτωση,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μεταβολή της ταχύτητας </a:t>
            </a:r>
            <a:r>
              <a:rPr lang="el-GR" sz="2000" b="1" dirty="0" smtClean="0">
                <a:latin typeface="Comic Sans MS" panose="030F0702030302020204" pitchFamily="66" charset="0"/>
              </a:rPr>
              <a:t>(άρα και της ορμής) του σώματος που μελετάμε είναι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σταθερή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Συνεπώς,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γινόμενο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παραμένει σταθερό.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γινόμενο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ονομάζεται</a:t>
            </a:r>
            <a:r>
              <a:rPr lang="el-G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Ώθηση.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7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428437" y="116632"/>
            <a:ext cx="612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Σύγκρουση με ακίνητο εμπόδιο</a:t>
            </a:r>
          </a:p>
        </p:txBody>
      </p:sp>
      <p:pic>
        <p:nvPicPr>
          <p:cNvPr id="10242" name="Picture 2" descr="C:\Users\Merkouris\Desktop\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5F6"/>
              </a:clrFrom>
              <a:clrTo>
                <a:srgbClr val="F1F5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8665" y="828084"/>
            <a:ext cx="6750769" cy="17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606633" y="1936711"/>
            <a:ext cx="10625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400" b="1" i="1" dirty="0">
                <a:latin typeface="Comic Sans MS" pitchFamily="66" charset="0"/>
              </a:rPr>
              <a:t>m</a:t>
            </a:r>
            <a:r>
              <a:rPr lang="en-US" altLang="el-GR" sz="2400" b="1" dirty="0">
                <a:latin typeface="Comic Sans MS" pitchFamily="66" charset="0"/>
              </a:rPr>
              <a:t>.</a:t>
            </a:r>
            <a:r>
              <a:rPr lang="el-GR" altLang="el-GR" sz="2400" b="1" i="1" dirty="0">
                <a:latin typeface="Comic Sans MS" pitchFamily="66" charset="0"/>
              </a:rPr>
              <a:t>υ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856881" y="1791080"/>
            <a:ext cx="1365434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000" b="1" i="1" dirty="0" smtClean="0"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n-US" altLang="el-G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endParaRPr lang="el-GR" altLang="el-G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3" name="Picture 3" descr="C:\Users\Merkouris\Desktop\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824" y="3210326"/>
            <a:ext cx="4863190" cy="23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771687" y="4788307"/>
            <a:ext cx="10080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400" b="1" i="1" dirty="0">
                <a:latin typeface="Comic Sans MS" pitchFamily="66" charset="0"/>
              </a:rPr>
              <a:t>m</a:t>
            </a:r>
            <a:r>
              <a:rPr lang="en-US" altLang="el-GR" sz="2400" b="1" dirty="0">
                <a:latin typeface="Comic Sans MS" pitchFamily="66" charset="0"/>
              </a:rPr>
              <a:t>.</a:t>
            </a:r>
            <a:r>
              <a:rPr lang="el-GR" altLang="el-GR" sz="2400" b="1" i="1" dirty="0">
                <a:latin typeface="Comic Sans MS" pitchFamily="66" charset="0"/>
              </a:rPr>
              <a:t>υ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503133" y="4786900"/>
            <a:ext cx="1090613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latin typeface="Comic Sans MS" pitchFamily="66" charset="0"/>
              </a:rPr>
              <a:t>Δ</a:t>
            </a:r>
            <a:r>
              <a:rPr lang="en-US" altLang="el-GR" sz="2400" b="1" i="1" dirty="0" smtClean="0">
                <a:latin typeface="Comic Sans MS" pitchFamily="66" charset="0"/>
              </a:rPr>
              <a:t>t</a:t>
            </a:r>
            <a:endParaRPr lang="el-GR" altLang="el-GR" sz="2400" b="1" i="1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0406" y="2224634"/>
            <a:ext cx="1338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l-GR" sz="16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</a:t>
            </a:r>
            <a:r>
              <a:rPr lang="el-GR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 </a:t>
            </a:r>
            <a:r>
              <a:rPr lang="el-GR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σταθ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8741" y="5076230"/>
            <a:ext cx="1360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l-GR" sz="16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</a:t>
            </a:r>
            <a:r>
              <a:rPr lang="el-GR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 </a:t>
            </a:r>
            <a:r>
              <a:rPr lang="el-GR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σταθ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sz="1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1" name="Ομάδα 20"/>
          <p:cNvGrpSpPr/>
          <p:nvPr/>
        </p:nvGrpSpPr>
        <p:grpSpPr>
          <a:xfrm>
            <a:off x="371174" y="2639204"/>
            <a:ext cx="8235925" cy="369332"/>
            <a:chOff x="296514" y="5368107"/>
            <a:chExt cx="823592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Μεγάλος χρόνος για τη μεταβολή της ταχύτητας (ορμής)      μικρή δύναμη 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9" name="Δεξιό βέλος 18"/>
            <p:cNvSpPr/>
            <p:nvPr/>
          </p:nvSpPr>
          <p:spPr>
            <a:xfrm>
              <a:off x="6483355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4" name="Ομάδα 23"/>
          <p:cNvGrpSpPr/>
          <p:nvPr/>
        </p:nvGrpSpPr>
        <p:grpSpPr>
          <a:xfrm>
            <a:off x="539552" y="5596782"/>
            <a:ext cx="8235925" cy="369332"/>
            <a:chOff x="296514" y="5368107"/>
            <a:chExt cx="8235925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Μικρός χρόνος για τη μεταβολή της ταχύτητας (ορμής)       μεγάλη δύναμη </a:t>
              </a:r>
              <a:endParaRPr lang="el-G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6" name="Δεξιό βέλος 25"/>
            <p:cNvSpPr/>
            <p:nvPr/>
          </p:nvSpPr>
          <p:spPr>
            <a:xfrm>
              <a:off x="6350708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xmlns="" val="18727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1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771775" y="260350"/>
            <a:ext cx="37449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Κτύπημα καράτε</a:t>
            </a:r>
          </a:p>
        </p:txBody>
      </p:sp>
      <p:pic>
        <p:nvPicPr>
          <p:cNvPr id="5" name="fghj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052735"/>
            <a:ext cx="5923035" cy="3329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Ομάδα 5"/>
          <p:cNvGrpSpPr/>
          <p:nvPr/>
        </p:nvGrpSpPr>
        <p:grpSpPr>
          <a:xfrm>
            <a:off x="1403871" y="4795503"/>
            <a:ext cx="6480719" cy="307777"/>
            <a:chOff x="1277528" y="5360585"/>
            <a:chExt cx="6480719" cy="307777"/>
          </a:xfrm>
        </p:grpSpPr>
        <p:sp>
          <p:nvSpPr>
            <p:cNvPr id="7" name="TextBox 6"/>
            <p:cNvSpPr txBox="1"/>
            <p:nvPr/>
          </p:nvSpPr>
          <p:spPr>
            <a:xfrm>
              <a:off x="1277528" y="5360585"/>
              <a:ext cx="6480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(πατήστε το       στο κάτω μέρος της εικόνας για ενεργοποίηση του </a:t>
              </a:r>
              <a:r>
                <a:rPr lang="en-US" sz="1400" dirty="0" smtClean="0">
                  <a:latin typeface="Comic Sans MS" panose="030F0702030302020204" pitchFamily="66" charset="0"/>
                </a:rPr>
                <a:t>video)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2" descr="C:\Users\Merkouris\Desktop\Χωρίς τίτλο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258" y="5399579"/>
              <a:ext cx="219075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23928" y="5463799"/>
            <a:ext cx="11521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latin typeface="Comic Sans MS" pitchFamily="66" charset="0"/>
              </a:rPr>
              <a:t>Δ</a:t>
            </a:r>
            <a:r>
              <a:rPr lang="en-US" altLang="el-GR" sz="2400" b="1" i="1" dirty="0" smtClean="0">
                <a:latin typeface="Comic Sans MS" pitchFamily="66" charset="0"/>
              </a:rPr>
              <a:t>t</a:t>
            </a:r>
            <a:endParaRPr lang="el-GR" altLang="el-GR" sz="2400" b="1" i="1" dirty="0">
              <a:latin typeface="Comic Sans MS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564704" y="5175767"/>
            <a:ext cx="8235925" cy="369332"/>
            <a:chOff x="296514" y="5368107"/>
            <a:chExt cx="8235925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Μικρός χρόνος για τη μεταβολή της ταχύτητας (ορμής)       μεγάλη δύναμη </a:t>
              </a:r>
              <a:endParaRPr lang="el-G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2" name="Δεξιό βέλος 11"/>
            <p:cNvSpPr/>
            <p:nvPr/>
          </p:nvSpPr>
          <p:spPr>
            <a:xfrm>
              <a:off x="6350708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xmlns="" val="15708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969696"/>
                </a:solidFill>
              </a:rPr>
              <a:t>Μερκ</a:t>
            </a:r>
            <a:r>
              <a:rPr lang="el-GR" dirty="0" smtClean="0">
                <a:solidFill>
                  <a:srgbClr val="969696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rgbClr val="969696"/>
                </a:solidFill>
              </a:rPr>
              <a:t>www.merkopanas.blogspot.gr</a:t>
            </a:r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2</a:t>
            </a:fld>
            <a:endParaRPr lang="el-GR" dirty="0">
              <a:solidFill>
                <a:srgbClr val="969696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89297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2411760" y="548680"/>
            <a:ext cx="5040560" cy="2016224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Επεξήγηση με στρογγυλεμένο παραλληλόγραμμο 10"/>
              <p:cNvSpPr/>
              <p:nvPr/>
            </p:nvSpPr>
            <p:spPr>
              <a:xfrm>
                <a:off x="1391290" y="185176"/>
                <a:ext cx="7272808" cy="3306824"/>
              </a:xfrm>
              <a:prstGeom prst="wedgeRoundRectCallout">
                <a:avLst>
                  <a:gd name="adj1" fmla="val -59642"/>
                  <a:gd name="adj2" fmla="val 47383"/>
                  <a:gd name="adj3" fmla="val 16667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l-GR" sz="2400" b="1" dirty="0" smtClean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Ας θυμηθούμε…</a:t>
                </a:r>
                <a:endParaRPr lang="el-GR" sz="2400" b="1" dirty="0" smtClean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  <a:p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1</a:t>
                </a:r>
                <a:r>
                  <a:rPr lang="el-GR" sz="2000" b="1" baseline="30000" dirty="0" smtClean="0">
                    <a:solidFill>
                      <a:schemeClr val="tx1"/>
                    </a:solidFill>
                    <a:latin typeface="Comic Sans MS" pitchFamily="66" charset="0"/>
                  </a:rPr>
                  <a:t>ος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:r>
                  <a:rPr lang="el-GR" sz="2000" b="1" dirty="0">
                    <a:solidFill>
                      <a:schemeClr val="tx1"/>
                    </a:solidFill>
                    <a:latin typeface="Comic Sans MS" pitchFamily="66" charset="0"/>
                  </a:rPr>
                  <a:t>νόμος του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Newton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14:m>
                  <m:oMath xmlns:m="http://schemas.openxmlformats.org/officeDocument/2006/math">
                    <m:r>
                      <a:rPr lang="el-GR" sz="2000" b="1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        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</m:nary>
                    <m:r>
                      <a:rPr lang="en-US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 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……</a:t>
                </a:r>
                <a:r>
                  <a:rPr lang="el-GR" sz="2000" b="1" dirty="0">
                    <a:solidFill>
                      <a:schemeClr val="tx1"/>
                    </a:solidFill>
                    <a:latin typeface="Comic Sans MS" pitchFamily="66" charset="0"/>
                  </a:rPr>
                  <a:t>,</a:t>
                </a:r>
                <a:endParaRPr lang="en-US" sz="2000" b="1" dirty="0" smtClean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   (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για σώμα μάζας </a:t>
                </a:r>
                <a:r>
                  <a:rPr lang="en-US" sz="2000" b="1" i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m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)</a:t>
                </a:r>
                <a:endParaRPr lang="en-US" sz="2000" b="1" dirty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endParaRPr lang="en-US" sz="2400" b="1" dirty="0" smtClean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2</a:t>
                </a:r>
                <a:r>
                  <a:rPr lang="el-GR" sz="2000" b="1" baseline="30000" dirty="0" smtClean="0">
                    <a:solidFill>
                      <a:schemeClr val="tx1"/>
                    </a:solidFill>
                    <a:latin typeface="Comic Sans MS" pitchFamily="66" charset="0"/>
                  </a:rPr>
                  <a:t>ος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νόμος του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Newton 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</m:nary>
                    <m:r>
                      <a:rPr lang="en-US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………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,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</a:p>
              <a:p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(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σε συνάρτηση με επιτάχυνση) </a:t>
                </a:r>
              </a:p>
              <a:p>
                <a:r>
                  <a:rPr lang="el-GR" sz="2400" b="1" dirty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:r>
                  <a:rPr lang="el-GR" sz="24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:r>
                  <a:rPr lang="el-GR" sz="16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ή</a:t>
                </a:r>
                <a:endParaRPr lang="en-US" sz="1600" b="1" dirty="0" smtClean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(σε </a:t>
                </a:r>
                <a:r>
                  <a:rPr lang="el-GR" sz="2000" b="1" dirty="0">
                    <a:solidFill>
                      <a:schemeClr val="tx1"/>
                    </a:solidFill>
                    <a:latin typeface="Comic Sans MS" pitchFamily="66" charset="0"/>
                  </a:rPr>
                  <a:t>συνάρτηση με τη μεταβολή 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ταχύτητας</a:t>
                </a:r>
                <a:r>
                  <a:rPr lang="en-US" sz="2000" b="1" dirty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</m:nary>
                    <m:r>
                      <a:rPr lang="en-US" sz="20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</m:oMath>
                </a14:m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………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…</a:t>
                </a:r>
                <a:r>
                  <a:rPr lang="el-GR" sz="24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/>
                </a:r>
              </a:p>
            </p:txBody>
          </p:sp>
        </mc:Choice>
        <mc:Fallback>
          <p:sp>
            <p:nvSpPr>
              <p:cNvPr id="11" name="Επεξήγηση με στρογγυλεμένο παραλληλόγραμμο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90" y="185176"/>
                <a:ext cx="7272808" cy="3306824"/>
              </a:xfrm>
              <a:prstGeom prst="wedgeRoundRectCallout">
                <a:avLst>
                  <a:gd name="adj1" fmla="val -59642"/>
                  <a:gd name="adj2" fmla="val 47383"/>
                  <a:gd name="adj3" fmla="val 16667"/>
                </a:avLst>
              </a:prstGeom>
              <a:blipFill>
                <a:blip r:embed="rId3"/>
                <a:stretch>
                  <a:fillRect b="-160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6069718" y="1700808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endParaRPr 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718" y="1700808"/>
                <a:ext cx="792088" cy="461665"/>
              </a:xfrm>
              <a:prstGeom prst="rect">
                <a:avLst/>
              </a:prstGeom>
              <a:blipFill>
                <a:blip r:embed="rId4"/>
                <a:stretch>
                  <a:fillRect l="-13077" t="-14474" b="-3289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7236296" y="2676721"/>
                <a:ext cx="1080120" cy="703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𝚫</m:t>
                          </m:r>
                          <m:acc>
                            <m:accPr>
                              <m:chr m:val="⃗"/>
                              <m:ctrlPr>
                                <a:rPr lang="el-GR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𝝊</m:t>
                              </m:r>
                            </m:e>
                          </m:acc>
                        </m:num>
                        <m:den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𝚫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2676721"/>
                <a:ext cx="1080120" cy="703462"/>
              </a:xfrm>
              <a:prstGeom prst="rect">
                <a:avLst/>
              </a:prstGeom>
              <a:blipFill>
                <a:blip r:embed="rId5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893489" y="692517"/>
            <a:ext cx="37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Ορθογώνιο 7"/>
              <p:cNvSpPr/>
              <p:nvPr/>
            </p:nvSpPr>
            <p:spPr>
              <a:xfrm>
                <a:off x="1614736" y="3776214"/>
                <a:ext cx="5328592" cy="506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latin typeface="Comic Sans MS" pitchFamily="66" charset="0"/>
                  </a:rPr>
                  <a:t>3</a:t>
                </a:r>
                <a:r>
                  <a:rPr lang="el-GR" sz="2400" b="1" baseline="30000" dirty="0" err="1" smtClean="0">
                    <a:latin typeface="Comic Sans MS" pitchFamily="66" charset="0"/>
                  </a:rPr>
                  <a:t>ος</a:t>
                </a:r>
                <a:r>
                  <a:rPr lang="el-GR" sz="2400" b="1" dirty="0" smtClean="0">
                    <a:latin typeface="Comic Sans MS" pitchFamily="66" charset="0"/>
                  </a:rPr>
                  <a:t/>
                </a:r>
                <a:r>
                  <a:rPr lang="el-GR" sz="2400" b="1" dirty="0">
                    <a:latin typeface="Comic Sans MS" pitchFamily="66" charset="0"/>
                  </a:rPr>
                  <a:t>νόμος του </a:t>
                </a:r>
                <a:r>
                  <a:rPr lang="en-US" sz="2400" b="1" dirty="0" smtClean="0">
                    <a:latin typeface="Comic Sans MS" pitchFamily="66" charset="0"/>
                  </a:rPr>
                  <a:t>Newton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2400" b="1" i="1" baseline="-250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𝑨𝑩</m:t>
                    </m:r>
                    <m:r>
                      <a:rPr lang="en-US" sz="2400" b="1" i="1" baseline="-250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:r>
                  <a:rPr lang="en-US" sz="2400" b="1" dirty="0" smtClean="0"/>
                  <a:t>………</a:t>
                </a:r>
                <a:endParaRPr lang="el-GR" sz="2400" b="1" dirty="0"/>
              </a:p>
            </p:txBody>
          </p:sp>
        </mc:Choice>
        <mc:Fallback>
          <p:sp>
            <p:nvSpPr>
              <p:cNvPr id="8" name="Ορθογώνιο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736" y="3776214"/>
                <a:ext cx="5328592" cy="506421"/>
              </a:xfrm>
              <a:prstGeom prst="rect">
                <a:avLst/>
              </a:prstGeom>
              <a:blipFill>
                <a:blip r:embed="rId6"/>
                <a:stretch>
                  <a:fillRect l="-1831" t="-1190" b="-321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TextBox 11"/>
              <p:cNvSpPr txBox="1"/>
              <p:nvPr/>
            </p:nvSpPr>
            <p:spPr>
              <a:xfrm>
                <a:off x="5918305" y="3670770"/>
                <a:ext cx="864096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2400" b="1" i="1" baseline="-2500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𝑩𝑨</m:t>
                    </m:r>
                  </m:oMath>
                </a14:m>
                <a:endParaRPr lang="el-GR" sz="2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305" y="3670770"/>
                <a:ext cx="864096" cy="506421"/>
              </a:xfrm>
              <a:prstGeom prst="rect">
                <a:avLst/>
              </a:prstGeom>
              <a:blipFill>
                <a:blip r:embed="rId7"/>
                <a:stretch>
                  <a:fillRect l="-11972" t="-1205" b="-349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Ομάδα 12"/>
          <p:cNvGrpSpPr/>
          <p:nvPr/>
        </p:nvGrpSpPr>
        <p:grpSpPr>
          <a:xfrm>
            <a:off x="3491880" y="4388079"/>
            <a:ext cx="1761958" cy="1149930"/>
            <a:chOff x="3552825" y="2857500"/>
            <a:chExt cx="2038350" cy="1303819"/>
          </a:xfrm>
        </p:grpSpPr>
        <p:grpSp>
          <p:nvGrpSpPr>
            <p:cNvPr id="14" name="Ομάδα 13"/>
            <p:cNvGrpSpPr/>
            <p:nvPr/>
          </p:nvGrpSpPr>
          <p:grpSpPr>
            <a:xfrm>
              <a:off x="3552825" y="2857500"/>
              <a:ext cx="2038350" cy="1303819"/>
              <a:chOff x="3552825" y="2857500"/>
              <a:chExt cx="2038350" cy="1303819"/>
            </a:xfrm>
          </p:grpSpPr>
          <p:pic>
            <p:nvPicPr>
              <p:cNvPr id="20" name="Picture 2" descr="C:\Users\Merkouris\Desktop\Χωρίς τίτλο.png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825" y="2857500"/>
                <a:ext cx="2038350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923928" y="3846611"/>
                <a:ext cx="360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 smtClean="0"/>
                  <a:t>Α</a:t>
                </a:r>
                <a:endParaRPr lang="el-GR" sz="14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968044" y="3853542"/>
                <a:ext cx="360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 smtClean="0"/>
                  <a:t>Β</a:t>
                </a:r>
                <a:endParaRPr lang="el-GR" sz="1400" b="1" dirty="0"/>
              </a:p>
            </p:txBody>
          </p:sp>
        </p:grpSp>
        <p:grpSp>
          <p:nvGrpSpPr>
            <p:cNvPr id="15" name="Ομάδα 14"/>
            <p:cNvGrpSpPr/>
            <p:nvPr/>
          </p:nvGrpSpPr>
          <p:grpSpPr>
            <a:xfrm>
              <a:off x="3552825" y="2977205"/>
              <a:ext cx="2038349" cy="348967"/>
              <a:chOff x="3552825" y="2977205"/>
              <a:chExt cx="2038349" cy="348967"/>
            </a:xfrm>
          </p:grpSpPr>
          <p:cxnSp>
            <p:nvCxnSpPr>
              <p:cNvPr id="16" name="Ευθύγραμμο βέλος σύνδεσης 15"/>
              <p:cNvCxnSpPr/>
              <p:nvPr/>
            </p:nvCxnSpPr>
            <p:spPr>
              <a:xfrm>
                <a:off x="4572000" y="3284984"/>
                <a:ext cx="57606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Ευθύγραμμο βέλος σύνδεσης 16"/>
              <p:cNvCxnSpPr/>
              <p:nvPr/>
            </p:nvCxnSpPr>
            <p:spPr>
              <a:xfrm flipH="1">
                <a:off x="3923928" y="3288230"/>
                <a:ext cx="581067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968043" y="2977207"/>
                <a:ext cx="623131" cy="348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</a:t>
                </a:r>
                <a:r>
                  <a:rPr lang="en-US" sz="1400" b="1" baseline="-25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AB</a:t>
                </a:r>
                <a:endParaRPr lang="el-GR" sz="1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52825" y="2977205"/>
                <a:ext cx="531921" cy="348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</a:t>
                </a:r>
                <a:r>
                  <a:rPr lang="en-US" sz="1400" b="1" baseline="-25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</a:t>
                </a:r>
                <a:endParaRPr lang="el-GR" sz="1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1029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24075" y="333375"/>
            <a:ext cx="4968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hlinkClick r:id="rId2"/>
              </a:rPr>
              <a:t>Χρήση αερόσακων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960811" y="4652682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400" b="1" i="1" dirty="0" smtClean="0"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n-US" altLang="el-G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</a:t>
            </a:r>
            <a:endParaRPr lang="el-GR" altLang="el-G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490549" y="5253578"/>
            <a:ext cx="8235925" cy="369332"/>
            <a:chOff x="296514" y="5368107"/>
            <a:chExt cx="8235925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Μεγάλος χρόνος για τη μεταβολή της ταχύτητας (ορμής)      μικρή δύναμη 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Δεξιό βέλος 8"/>
            <p:cNvSpPr/>
            <p:nvPr/>
          </p:nvSpPr>
          <p:spPr>
            <a:xfrm>
              <a:off x="6483355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9218" name="Picture 2" descr="C:\Users\Merkouris\Desktop\αρχείο λήψη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134"/>
            <a:ext cx="4825206" cy="341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17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15616" y="392915"/>
            <a:ext cx="69127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 στρώματα των αλμάτων ύψους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058681" y="5166484"/>
            <a:ext cx="1295400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400" b="1" i="1" dirty="0" smtClean="0"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n-US" altLang="el-G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endParaRPr lang="el-GR" altLang="el-G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611560" y="4797152"/>
            <a:ext cx="8235925" cy="369332"/>
            <a:chOff x="296514" y="5368107"/>
            <a:chExt cx="8235925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Μεγάλος χρόνος για τη μεταβολή της ταχύτητας (ορμής)      μικρή δύναμη 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" name="Δεξιό βέλος 12"/>
            <p:cNvSpPr/>
            <p:nvPr/>
          </p:nvSpPr>
          <p:spPr>
            <a:xfrm>
              <a:off x="6483355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8" name="Ομάδα 7"/>
          <p:cNvGrpSpPr/>
          <p:nvPr/>
        </p:nvGrpSpPr>
        <p:grpSpPr>
          <a:xfrm>
            <a:off x="526470" y="1465278"/>
            <a:ext cx="3709919" cy="3123497"/>
            <a:chOff x="526470" y="1465278"/>
            <a:chExt cx="3709919" cy="3123497"/>
          </a:xfrm>
        </p:grpSpPr>
        <p:sp>
          <p:nvSpPr>
            <p:cNvPr id="5" name="TextBox 4"/>
            <p:cNvSpPr txBox="1"/>
            <p:nvPr/>
          </p:nvSpPr>
          <p:spPr>
            <a:xfrm>
              <a:off x="1547664" y="4250221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Comic Sans MS" panose="030F0702030302020204" pitchFamily="66" charset="0"/>
                  <a:hlinkClick r:id="rId2"/>
                </a:rPr>
                <a:t>πατήστε εδώ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9" name="Picture 7" descr="PhEdjump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70" y="1465278"/>
              <a:ext cx="3709919" cy="26986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Ομάδα 14"/>
          <p:cNvGrpSpPr/>
          <p:nvPr/>
        </p:nvGrpSpPr>
        <p:grpSpPr>
          <a:xfrm>
            <a:off x="4349983" y="1634555"/>
            <a:ext cx="4497501" cy="2954220"/>
            <a:chOff x="4349984" y="1465278"/>
            <a:chExt cx="4497501" cy="2954220"/>
          </a:xfrm>
        </p:grpSpPr>
        <p:sp>
          <p:nvSpPr>
            <p:cNvPr id="14" name="TextBox 13"/>
            <p:cNvSpPr txBox="1"/>
            <p:nvPr/>
          </p:nvSpPr>
          <p:spPr>
            <a:xfrm>
              <a:off x="5940152" y="4080944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Comic Sans MS" panose="030F0702030302020204" pitchFamily="66" charset="0"/>
                  <a:hlinkClick r:id="rId4"/>
                </a:rPr>
                <a:t>πατήστε εδώ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3074" name="Picture 2" descr="C:\Users\Merkouris\Desktop\3567-004-C3208A0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984" y="1465278"/>
              <a:ext cx="4497501" cy="24986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7107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45320"/>
            <a:ext cx="7920880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για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θέμα </a:t>
            </a:r>
            <a:r>
              <a:rPr lang="en-US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Ορμή – Μεταβολή της Ορμής</a:t>
            </a:r>
            <a:r>
              <a:rPr lang="en-US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l-GR" alt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76688" y="1196752"/>
            <a:ext cx="7467720" cy="457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Διαδικτυακό μάθημα από τον Σταύρο </a:t>
            </a:r>
            <a:r>
              <a:rPr lang="el-GR" altLang="el-GR" b="1" dirty="0" err="1" smtClean="0">
                <a:latin typeface="Comic Sans MS" pitchFamily="66" charset="0"/>
              </a:rPr>
              <a:t>Λουβερδή</a:t>
            </a:r>
            <a:r>
              <a:rPr lang="el-GR" altLang="el-GR" b="1" dirty="0" smtClean="0">
                <a:latin typeface="Comic Sans MS" pitchFamily="66" charset="0"/>
              </a:rPr>
              <a:t> </a:t>
            </a:r>
            <a:r>
              <a:rPr lang="el-GR" altLang="el-GR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 και </a:t>
            </a:r>
            <a:r>
              <a:rPr lang="el-GR" altLang="el-GR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Ένα </a:t>
            </a:r>
            <a:r>
              <a:rPr lang="en-US" altLang="el-GR" b="1" dirty="0" err="1" smtClean="0">
                <a:latin typeface="Comic Sans MS" pitchFamily="66" charset="0"/>
              </a:rPr>
              <a:t>ppt</a:t>
            </a:r>
            <a:r>
              <a:rPr lang="en-US" altLang="el-GR" b="1" dirty="0" smtClean="0">
                <a:latin typeface="Comic Sans MS" pitchFamily="66" charset="0"/>
              </a:rPr>
              <a:t> </a:t>
            </a:r>
            <a:r>
              <a:rPr lang="el-GR" altLang="el-GR" b="1" dirty="0">
                <a:latin typeface="Comic Sans MS" pitchFamily="66" charset="0"/>
              </a:rPr>
              <a:t>από </a:t>
            </a:r>
            <a:r>
              <a:rPr lang="el-GR" altLang="el-GR" b="1" dirty="0" smtClean="0">
                <a:latin typeface="Comic Sans MS" pitchFamily="66" charset="0"/>
              </a:rPr>
              <a:t>τον Κων/νο </a:t>
            </a:r>
            <a:r>
              <a:rPr lang="el-GR" altLang="el-GR" b="1" dirty="0" err="1" smtClean="0">
                <a:latin typeface="Comic Sans MS" pitchFamily="66" charset="0"/>
              </a:rPr>
              <a:t>Σαράμπαλη</a:t>
            </a:r>
            <a:r>
              <a:rPr lang="el-GR" altLang="el-GR" b="1" dirty="0" smtClean="0">
                <a:latin typeface="Comic Sans MS" pitchFamily="66" charset="0"/>
              </a:rPr>
              <a:t> (ΓΕΛ </a:t>
            </a:r>
            <a:r>
              <a:rPr lang="el-GR" altLang="el-GR" b="1" dirty="0" err="1" smtClean="0">
                <a:latin typeface="Comic Sans MS" pitchFamily="66" charset="0"/>
              </a:rPr>
              <a:t>Δερβενίου</a:t>
            </a:r>
            <a:r>
              <a:rPr lang="el-GR" altLang="el-GR" b="1" dirty="0" smtClean="0">
                <a:latin typeface="Comic Sans MS" pitchFamily="66" charset="0"/>
              </a:rPr>
              <a:t>) </a:t>
            </a:r>
            <a:r>
              <a:rPr lang="el-GR" alt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n-US" altLang="el-GR" sz="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Μια παρουσίαση από το τμήμα Φυσικής του Πανεπιστημίου </a:t>
            </a:r>
            <a:r>
              <a:rPr lang="en-US" altLang="el-GR" b="1" dirty="0" smtClean="0">
                <a:latin typeface="Comic Sans MS" pitchFamily="66" charset="0"/>
              </a:rPr>
              <a:t>UNSW </a:t>
            </a:r>
            <a:r>
              <a:rPr lang="el-GR" altLang="el-GR" b="1" dirty="0" smtClean="0">
                <a:latin typeface="Comic Sans MS" pitchFamily="66" charset="0"/>
              </a:rPr>
              <a:t>του </a:t>
            </a:r>
            <a:r>
              <a:rPr lang="en-US" altLang="el-GR" b="1" dirty="0" smtClean="0">
                <a:latin typeface="Comic Sans MS" pitchFamily="66" charset="0"/>
              </a:rPr>
              <a:t>Sydney, </a:t>
            </a:r>
            <a:r>
              <a:rPr lang="el-GR" altLang="el-GR" b="1" dirty="0" smtClean="0">
                <a:latin typeface="Comic Sans MS" pitchFamily="66" charset="0"/>
              </a:rPr>
              <a:t>Αυστραλία με αρκετές προσομοιώσεις </a:t>
            </a:r>
            <a:r>
              <a:rPr lang="el-GR" altLang="el-GR" b="1" dirty="0" smtClean="0">
                <a:latin typeface="Comic Sans MS" pitchFamily="66" charset="0"/>
                <a:hlinkClick r:id="rId5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Από το ίδιο Πανεπιστήμιο ένα ενδιαφέρον πείραμα με την εξήγησή του </a:t>
            </a:r>
            <a:r>
              <a:rPr lang="el-GR" alt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 </a:t>
            </a:r>
            <a:endParaRPr lang="el-GR" altLang="el-GR" b="1" dirty="0">
              <a:latin typeface="Comic Sans MS" pitchFamily="66" charset="0"/>
            </a:endParaRPr>
          </a:p>
          <a:p>
            <a:pPr algn="just"/>
            <a:endParaRPr lang="el-GR" altLang="el-GR" sz="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Μερικές προσομοιώσεις για παιχνίδι από το «</a:t>
            </a:r>
            <a:r>
              <a:rPr lang="en-US" altLang="el-GR" b="1" dirty="0" smtClean="0">
                <a:latin typeface="Comic Sans MS" pitchFamily="66" charset="0"/>
              </a:rPr>
              <a:t>science-animations.com</a:t>
            </a:r>
            <a:r>
              <a:rPr lang="el-GR" altLang="el-GR" b="1" dirty="0" smtClean="0">
                <a:latin typeface="Comic Sans MS" pitchFamily="66" charset="0"/>
              </a:rPr>
              <a:t>» </a:t>
            </a:r>
            <a:r>
              <a:rPr lang="el-GR" altLang="el-GR" b="1" dirty="0" smtClean="0">
                <a:latin typeface="Comic Sans MS" pitchFamily="66" charset="0"/>
                <a:hlinkClick r:id="rId7"/>
              </a:rPr>
              <a:t>εδώ</a:t>
            </a:r>
            <a:r>
              <a:rPr lang="en-US" altLang="el-GR" b="1" dirty="0" smtClean="0">
                <a:latin typeface="Comic Sans MS" pitchFamily="66" charset="0"/>
              </a:rPr>
              <a:t> (6</a:t>
            </a:r>
            <a:r>
              <a:rPr lang="el-GR" altLang="el-GR" b="1" baseline="30000" dirty="0" smtClean="0">
                <a:latin typeface="Comic Sans MS" pitchFamily="66" charset="0"/>
              </a:rPr>
              <a:t>ο</a:t>
            </a:r>
            <a:r>
              <a:rPr lang="el-GR" altLang="el-GR" b="1" dirty="0" smtClean="0">
                <a:latin typeface="Comic Sans MS" pitchFamily="66" charset="0"/>
              </a:rPr>
              <a:t> σε σειρά).</a:t>
            </a:r>
          </a:p>
          <a:p>
            <a:pPr algn="just"/>
            <a:endParaRPr lang="el-GR" altLang="el-GR" sz="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Μια παρουσίαση από το «</a:t>
            </a:r>
            <a:r>
              <a:rPr lang="en-US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Physics Classroom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»</a:t>
            </a:r>
            <a:r>
              <a:rPr lang="en-US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8"/>
              </a:rPr>
              <a:t>εδώ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Πολλές ερωτήσεις και ασκήσεις από το «Υλικό Φυσικής-Χημείας» 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9"/>
              </a:rPr>
              <a:t>εδώ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2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969696"/>
                </a:solidFill>
              </a:rPr>
              <a:t>Μερκ</a:t>
            </a:r>
            <a:r>
              <a:rPr lang="el-GR" dirty="0" smtClean="0">
                <a:solidFill>
                  <a:srgbClr val="969696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rgbClr val="969696"/>
                </a:solidFill>
              </a:rPr>
              <a:t>www.merkopanas.blogspot.gr</a:t>
            </a:r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23</a:t>
            </a:fld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3608" y="1018183"/>
            <a:ext cx="7200800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στην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Ορμή – Διατήρηση Ορμής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πρόγραμμα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Hot </a:t>
            </a:r>
            <a:r>
              <a:rPr lang="en-US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Potatoes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55576" y="2492896"/>
            <a:ext cx="78488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l-GR" altLang="el-GR" sz="2400" b="1" dirty="0" smtClean="0">
                <a:latin typeface="Comic Sans MS" pitchFamily="66" charset="0"/>
              </a:rPr>
              <a:t>Ερωτήσεις </a:t>
            </a:r>
            <a:r>
              <a:rPr lang="el-GR" altLang="el-GR" sz="2400" b="1" dirty="0">
                <a:latin typeface="Comic Sans MS" pitchFamily="66" charset="0"/>
              </a:rPr>
              <a:t>Πολλαπλής </a:t>
            </a:r>
            <a:r>
              <a:rPr lang="el-GR" altLang="el-GR" sz="2400" b="1" dirty="0" smtClean="0">
                <a:latin typeface="Comic Sans MS" pitchFamily="66" charset="0"/>
              </a:rPr>
              <a:t>Επιλογής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sz="24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(</a:t>
            </a:r>
            <a:r>
              <a:rPr lang="en-US" altLang="el-GR" sz="2000" b="1" dirty="0" smtClean="0">
                <a:latin typeface="Comic Sans MS" pitchFamily="66" charset="0"/>
              </a:rPr>
              <a:t>3</a:t>
            </a:r>
            <a:r>
              <a:rPr lang="el-GR" altLang="el-GR" sz="2000" b="1" dirty="0" smtClean="0">
                <a:latin typeface="Comic Sans MS" pitchFamily="66" charset="0"/>
              </a:rPr>
              <a:t>5 ερωτήσεις)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259632" y="3071049"/>
            <a:ext cx="6840760" cy="1292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 smtClean="0">
                <a:latin typeface="Comic Sans MS" panose="030F0702030302020204" pitchFamily="66" charset="0"/>
              </a:rPr>
              <a:t>Η ανάρτηση περιέχει ερωτήσεις από το </a:t>
            </a:r>
            <a:r>
              <a:rPr lang="el-GR" dirty="0">
                <a:latin typeface="Comic Sans MS" panose="030F0702030302020204" pitchFamily="66" charset="0"/>
              </a:rPr>
              <a:t>σύνολο του 2ου κεφαλαίου "Ορμή - Διατήρηση της Ορμής", του βιβλίου Φυσικής Β' Λυκείου Θετικού Προσανατολισμού.</a:t>
            </a:r>
          </a:p>
        </p:txBody>
      </p:sp>
    </p:spTree>
    <p:extLst>
      <p:ext uri="{BB962C8B-B14F-4D97-AF65-F5344CB8AC3E}">
        <p14:creationId xmlns:p14="http://schemas.microsoft.com/office/powerpoint/2010/main" xmlns="" val="7222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328561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Δραστηριότητα 1 </a:t>
            </a:r>
            <a:r>
              <a:rPr lang="el-GR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(σελ. 49 βιβλίου)</a:t>
            </a:r>
            <a:endParaRPr lang="el-GR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615888" y="858407"/>
            <a:ext cx="7696200" cy="4531987"/>
            <a:chOff x="615888" y="858407"/>
            <a:chExt cx="7696200" cy="4531987"/>
          </a:xfrm>
        </p:grpSpPr>
        <p:grpSp>
          <p:nvGrpSpPr>
            <p:cNvPr id="22" name="Ομάδα 21"/>
            <p:cNvGrpSpPr/>
            <p:nvPr/>
          </p:nvGrpSpPr>
          <p:grpSpPr>
            <a:xfrm>
              <a:off x="615888" y="858407"/>
              <a:ext cx="7696200" cy="4531987"/>
              <a:chOff x="615888" y="858407"/>
              <a:chExt cx="7696200" cy="4531987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615888" y="858407"/>
                <a:ext cx="7696200" cy="4519613"/>
                <a:chOff x="346" y="35"/>
                <a:chExt cx="4848" cy="2847"/>
              </a:xfrm>
            </p:grpSpPr>
            <p:sp>
              <p:nvSpPr>
                <p:cNvPr id="6" name="Rectangle 5"/>
                <p:cNvSpPr>
                  <a:spLocks noChangeArrowheads="1"/>
                </p:cNvSpPr>
                <p:nvPr/>
              </p:nvSpPr>
              <p:spPr bwMode="auto">
                <a:xfrm>
                  <a:off x="346" y="35"/>
                  <a:ext cx="4848" cy="15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altLang="el-GR" sz="2000" dirty="0" err="1">
                      <a:latin typeface="Trebuchet MS" pitchFamily="34" charset="0"/>
                    </a:rPr>
                    <a:t>Έν</a:t>
                  </a:r>
                  <a:r>
                    <a:rPr lang="en-US" altLang="el-GR" sz="2000" dirty="0">
                      <a:latin typeface="Trebuchet MS" pitchFamily="34" charset="0"/>
                    </a:rPr>
                    <a:t>α μπαλάκι του πινγκ - πονγκ προσπίπτει κάθετα πάνω στη ρακέτα με ταχύτητα </a:t>
                  </a:r>
                  <a:r>
                    <a:rPr lang="en-US" altLang="el-GR" sz="2000" i="1" dirty="0">
                      <a:latin typeface="Trebuchet MS" pitchFamily="34" charset="0"/>
                    </a:rPr>
                    <a:t>υ</a:t>
                  </a:r>
                  <a:r>
                    <a:rPr lang="en-US" altLang="el-GR" sz="2000" baseline="-25000" dirty="0">
                      <a:latin typeface="Trebuchet MS" pitchFamily="34" charset="0"/>
                    </a:rPr>
                    <a:t>1</a:t>
                  </a:r>
                  <a:r>
                    <a:rPr lang="en-US" altLang="el-GR" sz="2000" dirty="0">
                      <a:latin typeface="Trebuchet MS" pitchFamily="34" charset="0"/>
                    </a:rPr>
                    <a:t> και ανακλάται με ταχύτητα αντίθετης κατεύθυνσης </a:t>
                  </a:r>
                  <a:r>
                    <a:rPr lang="en-US" altLang="el-GR" sz="2000" i="1" dirty="0">
                      <a:latin typeface="Trebuchet MS" pitchFamily="34" charset="0"/>
                    </a:rPr>
                    <a:t>υ</a:t>
                  </a:r>
                  <a:r>
                    <a:rPr lang="en-US" altLang="el-GR" sz="2000" baseline="-25000" dirty="0">
                      <a:latin typeface="Trebuchet MS" pitchFamily="34" charset="0"/>
                    </a:rPr>
                    <a:t>2</a:t>
                  </a:r>
                  <a:r>
                    <a:rPr lang="en-US" altLang="el-GR" sz="2000" dirty="0">
                      <a:latin typeface="Trebuchet MS" pitchFamily="34" charset="0"/>
                    </a:rPr>
                    <a:t>.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Αν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γνωρίζουμε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ότι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το</a:t>
                  </a:r>
                  <a:r>
                    <a:rPr lang="en-US" altLang="el-GR" sz="2000" dirty="0">
                      <a:latin typeface="Trebuchet MS" pitchFamily="34" charset="0"/>
                    </a:rPr>
                    <a:t> μπα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λάκι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έχει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μάζ</a:t>
                  </a:r>
                  <a:r>
                    <a:rPr lang="en-US" altLang="el-GR" sz="2000" dirty="0">
                      <a:latin typeface="Trebuchet MS" pitchFamily="34" charset="0"/>
                    </a:rPr>
                    <a:t>α </a:t>
                  </a:r>
                  <a:r>
                    <a:rPr lang="en-US" altLang="el-GR" sz="2000" i="1" dirty="0">
                      <a:latin typeface="Trebuchet MS" pitchFamily="34" charset="0"/>
                    </a:rPr>
                    <a:t>m</a:t>
                  </a:r>
                  <a:r>
                    <a:rPr lang="en-US" altLang="el-GR" sz="2000" dirty="0">
                      <a:latin typeface="Trebuchet MS" pitchFamily="34" charset="0"/>
                    </a:rPr>
                    <a:t>=10g </a:t>
                  </a:r>
                  <a:r>
                    <a:rPr lang="el-GR" altLang="el-GR" sz="2000" dirty="0">
                      <a:latin typeface="Trebuchet MS" pitchFamily="34" charset="0"/>
                    </a:rPr>
                    <a:t>και σε χρόνο 0,1</a:t>
                  </a:r>
                  <a:r>
                    <a:rPr lang="en-US" altLang="el-GR" sz="2000" dirty="0">
                      <a:latin typeface="Trebuchet MS" pitchFamily="34" charset="0"/>
                    </a:rPr>
                    <a:t>s </a:t>
                  </a:r>
                  <a:r>
                    <a:rPr lang="el-GR" altLang="el-GR" sz="2000" dirty="0">
                      <a:latin typeface="Trebuchet MS" pitchFamily="34" charset="0"/>
                    </a:rPr>
                    <a:t>η ταχύτητά του μεταβάλλεται κατά 10</a:t>
                  </a:r>
                  <a:r>
                    <a:rPr lang="en-US" altLang="el-GR" sz="2000" dirty="0">
                      <a:latin typeface="Trebuchet MS" pitchFamily="34" charset="0"/>
                    </a:rPr>
                    <a:t>m/s, να υπ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ολογίσουμε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τη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δύν</a:t>
                  </a:r>
                  <a:r>
                    <a:rPr lang="en-US" altLang="el-GR" sz="2000" dirty="0">
                      <a:latin typeface="Trebuchet MS" pitchFamily="34" charset="0"/>
                    </a:rPr>
                    <a:t>αμη που </a:t>
                  </a:r>
                  <a:r>
                    <a:rPr lang="el-GR" altLang="el-GR" sz="2000" dirty="0">
                      <a:latin typeface="Trebuchet MS" pitchFamily="34" charset="0"/>
                    </a:rPr>
                    <a:t>του </a:t>
                  </a:r>
                  <a:r>
                    <a:rPr lang="en-US" altLang="el-GR" sz="2000" dirty="0">
                      <a:latin typeface="Trebuchet MS" pitchFamily="34" charset="0"/>
                    </a:rPr>
                    <a:t>α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σκήθηκε</a:t>
                  </a:r>
                  <a:r>
                    <a:rPr lang="en-US" altLang="el-GR" sz="2000" dirty="0">
                      <a:latin typeface="Trebuchet MS" pitchFamily="34" charset="0"/>
                    </a:rPr>
                    <a:t>. </a:t>
                  </a:r>
                </a:p>
              </p:txBody>
            </p:sp>
            <p:pic>
              <p:nvPicPr>
                <p:cNvPr id="7" name="Picture 7" descr="Εικόνα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EF9D1"/>
                    </a:clrFrom>
                    <a:clrTo>
                      <a:srgbClr val="FEF9D1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6" y="1591"/>
                  <a:ext cx="3087" cy="12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" name="Ομάδα 20"/>
              <p:cNvGrpSpPr/>
              <p:nvPr/>
            </p:nvGrpSpPr>
            <p:grpSpPr>
              <a:xfrm>
                <a:off x="1779245" y="3501008"/>
                <a:ext cx="3296811" cy="1889386"/>
                <a:chOff x="1779245" y="3501008"/>
                <a:chExt cx="3296811" cy="1889386"/>
              </a:xfrm>
            </p:grpSpPr>
            <p:cxnSp>
              <p:nvCxnSpPr>
                <p:cNvPr id="9" name="Ευθύγραμμο βέλος σύνδεσης 8"/>
                <p:cNvCxnSpPr/>
                <p:nvPr/>
              </p:nvCxnSpPr>
              <p:spPr>
                <a:xfrm>
                  <a:off x="2411760" y="3953881"/>
                  <a:ext cx="432048" cy="0"/>
                </a:xfrm>
                <a:prstGeom prst="straightConnector1">
                  <a:avLst/>
                </a:prstGeom>
                <a:ln w="28575">
                  <a:solidFill>
                    <a:srgbClr val="0066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Ευθύγραμμο βέλος σύνδεσης 10"/>
                <p:cNvCxnSpPr/>
                <p:nvPr/>
              </p:nvCxnSpPr>
              <p:spPr>
                <a:xfrm flipH="1">
                  <a:off x="4644008" y="4077072"/>
                  <a:ext cx="432048" cy="0"/>
                </a:xfrm>
                <a:prstGeom prst="straightConnector1">
                  <a:avLst/>
                </a:prstGeom>
                <a:ln w="28575">
                  <a:solidFill>
                    <a:srgbClr val="0066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2375756" y="3501008"/>
                  <a:ext cx="504056" cy="36933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i="1" dirty="0" smtClean="0">
                      <a:solidFill>
                        <a:srgbClr val="006600"/>
                      </a:solidFill>
                    </a:rPr>
                    <a:t>υ</a:t>
                  </a:r>
                  <a:r>
                    <a:rPr lang="el-GR" b="1" baseline="-25000" dirty="0" smtClean="0">
                      <a:solidFill>
                        <a:srgbClr val="006600"/>
                      </a:solidFill>
                    </a:rPr>
                    <a:t>1</a:t>
                  </a:r>
                  <a:endParaRPr lang="el-GR" b="1" baseline="-25000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491844" y="3590069"/>
                  <a:ext cx="504056" cy="36933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i="1" dirty="0" smtClean="0">
                      <a:solidFill>
                        <a:srgbClr val="006600"/>
                      </a:solidFill>
                    </a:rPr>
                    <a:t>υ</a:t>
                  </a:r>
                  <a:r>
                    <a:rPr lang="el-GR" b="1" baseline="-25000" dirty="0" smtClean="0">
                      <a:solidFill>
                        <a:srgbClr val="006600"/>
                      </a:solidFill>
                    </a:rPr>
                    <a:t>2</a:t>
                  </a:r>
                  <a:endParaRPr lang="el-GR" b="1" baseline="-25000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779245" y="5008688"/>
                  <a:ext cx="504056" cy="36933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 smtClean="0"/>
                    <a:t>(α)</a:t>
                  </a:r>
                  <a:endParaRPr lang="el-GR" b="1" baseline="-250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463988" y="5021062"/>
                  <a:ext cx="504056" cy="36933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 smtClean="0"/>
                    <a:t>(β)</a:t>
                  </a:r>
                  <a:endParaRPr lang="el-GR" b="1" baseline="-25000" dirty="0"/>
                </a:p>
              </p:txBody>
            </p:sp>
          </p:grpSp>
        </p:grpSp>
        <p:sp>
          <p:nvSpPr>
            <p:cNvPr id="23" name="TextBox 22"/>
            <p:cNvSpPr txBox="1"/>
            <p:nvPr/>
          </p:nvSpPr>
          <p:spPr>
            <a:xfrm>
              <a:off x="4059796" y="3328557"/>
              <a:ext cx="432048" cy="2031325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endParaRPr lang="el-GR" dirty="0" smtClean="0"/>
            </a:p>
            <a:p>
              <a:endParaRPr lang="el-GR" dirty="0"/>
            </a:p>
            <a:p>
              <a:endParaRPr lang="el-GR" dirty="0" smtClean="0"/>
            </a:p>
            <a:p>
              <a:endParaRPr lang="el-GR" dirty="0"/>
            </a:p>
            <a:p>
              <a:endParaRPr lang="el-GR" dirty="0" smtClean="0"/>
            </a:p>
            <a:p>
              <a:endParaRPr lang="el-GR" dirty="0"/>
            </a:p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9269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8864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Δραστηριότητα 2 </a:t>
            </a:r>
            <a:r>
              <a:rPr lang="el-GR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(σελ. 50 βιβλίου)</a:t>
            </a:r>
            <a:endParaRPr lang="el-GR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Πίνακας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0989134"/>
              </p:ext>
            </p:extLst>
          </p:nvPr>
        </p:nvGraphicFramePr>
        <p:xfrm>
          <a:off x="1115616" y="1628800"/>
          <a:ext cx="5568280" cy="3850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71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l-GR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</a:t>
                      </a:r>
                      <a:endParaRPr kumimoji="0" lang="en-US" altLang="el-GR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Περιγρ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αφή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Τιμές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τα</a:t>
                      </a: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χύτητ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Τιμή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μάζ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ας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752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1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Αθλητής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δρόμου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100m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m/s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80kg</a:t>
                      </a:r>
                    </a:p>
                    <a:p>
                      <a:pPr algn="ctr"/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2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Βλήμ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 πυροβόλου όπλου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m/s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10g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3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Κουνού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πι που πετάει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m/s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4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Μόριο</a:t>
                      </a: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Ν</a:t>
                      </a:r>
                      <a:r>
                        <a:rPr kumimoji="0" lang="en-US" altLang="el-GR" sz="14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kumimoji="0" lang="en-US" altLang="el-GR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του</a:t>
                      </a: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α</a:t>
                      </a:r>
                      <a:r>
                        <a:rPr kumimoji="0" lang="en-US" altLang="el-GR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τμοσφ</a:t>
                      </a: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αιρικού </a:t>
                      </a:r>
                      <a:b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αέρα σε θερμοκρασία 23°C</a:t>
                      </a:r>
                      <a:endParaRPr kumimoji="0" lang="en-US" alt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800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m/s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4,66.10</a:t>
                      </a:r>
                      <a:r>
                        <a:rPr lang="el-GR" sz="1600" baseline="30000" dirty="0" smtClean="0"/>
                        <a:t>-23</a:t>
                      </a:r>
                      <a:r>
                        <a:rPr lang="en-US" sz="1600" baseline="0" dirty="0" smtClean="0"/>
                        <a:t>g</a:t>
                      </a:r>
                      <a:endParaRPr lang="el-GR" sz="1600" baseline="300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5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Πετρελ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αιοφόρο πλοίο </a:t>
                      </a:r>
                      <a:b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(1mi/h = 1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669km/h)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mi/h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2·10</a:t>
                      </a:r>
                      <a:r>
                        <a:rPr kumimoji="0" lang="en-US" altLang="el-GR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kg</a:t>
                      </a:r>
                    </a:p>
                    <a:p>
                      <a:pPr algn="ctr"/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6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Μπ</a:t>
                      </a: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άλ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 ποδοσφαίρου </a:t>
                      </a:r>
                      <a:b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που κινείται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 m/s</a:t>
                      </a:r>
                    </a:p>
                    <a:p>
                      <a:pPr algn="ctr"/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425g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11" name="Ομάδα 10"/>
          <p:cNvGrpSpPr/>
          <p:nvPr/>
        </p:nvGrpSpPr>
        <p:grpSpPr>
          <a:xfrm>
            <a:off x="322040" y="703984"/>
            <a:ext cx="8642250" cy="5586931"/>
            <a:chOff x="322040" y="703984"/>
            <a:chExt cx="8642250" cy="5586931"/>
          </a:xfrm>
        </p:grpSpPr>
        <p:sp>
          <p:nvSpPr>
            <p:cNvPr id="5" name="Ορθογώνιο 4"/>
            <p:cNvSpPr/>
            <p:nvPr/>
          </p:nvSpPr>
          <p:spPr>
            <a:xfrm>
              <a:off x="322040" y="703984"/>
              <a:ext cx="84969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dirty="0">
                  <a:latin typeface="Trebuchet MS" panose="020B0603020202020204" pitchFamily="34" charset="0"/>
                </a:rPr>
                <a:t>Στον πίνακα που ακολουθεί δίνονται κατ’ εκτίμηση τιμές για τη μάζα και </a:t>
              </a:r>
            </a:p>
            <a:p>
              <a:r>
                <a:rPr lang="el-GR" sz="2000" dirty="0">
                  <a:latin typeface="Trebuchet MS" panose="020B0603020202020204" pitchFamily="34" charset="0"/>
                </a:rPr>
                <a:t>την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ταχύτητα κάποιων σωμάτων.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10" name="Rectangle 95"/>
            <p:cNvSpPr>
              <a:spLocks noChangeArrowheads="1"/>
            </p:cNvSpPr>
            <p:nvPr/>
          </p:nvSpPr>
          <p:spPr bwMode="auto">
            <a:xfrm>
              <a:off x="323528" y="5589240"/>
              <a:ext cx="8640762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just"/>
              <a:r>
                <a:rPr lang="el-GR" altLang="el-GR" sz="2000" b="1" dirty="0">
                  <a:latin typeface="Trebuchet MS" panose="020B0603020202020204" pitchFamily="34" charset="0"/>
                </a:rPr>
                <a:t>1. 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Χρησιμο</a:t>
              </a:r>
              <a:r>
                <a:rPr lang="en-US" altLang="el-GR" sz="2000" dirty="0">
                  <a:latin typeface="Trebuchet MS" panose="020B0603020202020204" pitchFamily="34" charset="0"/>
                </a:rPr>
                <a:t>ποιώντας τα στοιχεία του πίνακα να υπολογίσετε την ορμή σε κάθε μία περίπτωση.  </a:t>
              </a:r>
            </a:p>
          </p:txBody>
        </p:sp>
      </p:grpSp>
      <p:graphicFrame>
        <p:nvGraphicFramePr>
          <p:cNvPr id="12" name="Πίνακας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9152041"/>
              </p:ext>
            </p:extLst>
          </p:nvPr>
        </p:nvGraphicFramePr>
        <p:xfrm>
          <a:off x="6660232" y="1628800"/>
          <a:ext cx="2052228" cy="38945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313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8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Τιμή ορμής</a:t>
                      </a:r>
                    </a:p>
                    <a:p>
                      <a:pPr algn="ctr"/>
                      <a:endParaRPr lang="el-GR" sz="18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800 </a:t>
                      </a:r>
                      <a:r>
                        <a:rPr lang="en-US" altLang="el-GR" sz="1600" b="1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kg.m</a:t>
                      </a:r>
                      <a:r>
                        <a:rPr lang="en-US" altLang="el-GR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/s</a:t>
                      </a:r>
                      <a:endParaRPr lang="el-GR" altLang="el-GR" sz="16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altLang="el-GR" sz="16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14.10</a:t>
                      </a:r>
                      <a:r>
                        <a:rPr lang="en-US" altLang="el-GR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-3 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5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37.10</a:t>
                      </a:r>
                      <a:r>
                        <a:rPr lang="en-US" altLang="el-GR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-2</a:t>
                      </a:r>
                      <a:r>
                        <a:rPr lang="el-GR" altLang="el-GR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  <a:endParaRPr lang="el-GR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9,27.10</a:t>
                      </a:r>
                      <a:r>
                        <a:rPr lang="en-US" altLang="el-GR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  <a:endParaRPr lang="el-GR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5,1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  <a:endParaRPr lang="el-GR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138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7164388" y="260350"/>
            <a:ext cx="1655762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l-GR" sz="1600" dirty="0">
              <a:latin typeface="Trebuchet MS" panose="020B0603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l-GR" sz="1600" dirty="0">
              <a:latin typeface="Trebuchet MS" panose="020B0603020202020204" pitchFamily="34" charset="0"/>
            </a:endParaRPr>
          </a:p>
          <a:p>
            <a:pPr>
              <a:spcBef>
                <a:spcPct val="50000"/>
              </a:spcBef>
            </a:pPr>
            <a:endParaRPr lang="el-GR" altLang="el-G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Rectangle 96"/>
          <p:cNvSpPr>
            <a:spLocks noChangeArrowheads="1"/>
          </p:cNvSpPr>
          <p:nvPr/>
        </p:nvSpPr>
        <p:spPr bwMode="auto">
          <a:xfrm>
            <a:off x="596953" y="260350"/>
            <a:ext cx="7848872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2. </a:t>
            </a:r>
            <a:r>
              <a:rPr lang="en-US" altLang="el-GR" sz="2000" dirty="0">
                <a:latin typeface="Trebuchet MS" panose="020B0603020202020204" pitchFamily="34" charset="0"/>
              </a:rPr>
              <a:t>Υπ</a:t>
            </a:r>
            <a:r>
              <a:rPr lang="en-US" altLang="el-GR" sz="2000" dirty="0" err="1">
                <a:latin typeface="Trebuchet MS" panose="020B0603020202020204" pitchFamily="34" charset="0"/>
              </a:rPr>
              <a:t>οθέστε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ότι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όλ</a:t>
            </a:r>
            <a:r>
              <a:rPr lang="en-US" altLang="el-GR" sz="2000" dirty="0">
                <a:latin typeface="Trebuchet MS" panose="020B0603020202020204" pitchFamily="34" charset="0"/>
              </a:rPr>
              <a:t>α τα σώματα ακινητοποιούνται στο ίδιο χρονικό διάστημα Δ</a:t>
            </a:r>
            <a:r>
              <a:rPr lang="en-US" altLang="el-GR" sz="2000" i="1" dirty="0">
                <a:latin typeface="Trebuchet MS" panose="020B0603020202020204" pitchFamily="34" charset="0"/>
              </a:rPr>
              <a:t>t</a:t>
            </a:r>
            <a:r>
              <a:rPr lang="en-US" altLang="el-GR" sz="2000" dirty="0">
                <a:latin typeface="Trebuchet MS" panose="020B0603020202020204" pitchFamily="34" charset="0"/>
              </a:rPr>
              <a:t>. </a:t>
            </a:r>
            <a:r>
              <a:rPr lang="en-US" altLang="el-GR" sz="2000" dirty="0" err="1">
                <a:latin typeface="Trebuchet MS" panose="020B0603020202020204" pitchFamily="34" charset="0"/>
              </a:rPr>
              <a:t>Γι</a:t>
            </a:r>
            <a:r>
              <a:rPr lang="en-US" altLang="el-GR" sz="2000" dirty="0">
                <a:latin typeface="Trebuchet MS" panose="020B0603020202020204" pitchFamily="34" charset="0"/>
              </a:rPr>
              <a:t>α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ποι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ο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>
                <a:latin typeface="Trebuchet MS" panose="020B0603020202020204" pitchFamily="34" charset="0"/>
              </a:rPr>
              <a:t>απ' όλα απαιτείται μεγαλύτερη δύναμη; </a:t>
            </a:r>
            <a:endParaRPr lang="el-GR" alt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altLang="el-GR" sz="8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3.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Χρησιμοποιώντας </a:t>
            </a:r>
            <a:r>
              <a:rPr lang="el-GR" altLang="el-GR" sz="2000" dirty="0">
                <a:latin typeface="Trebuchet MS" panose="020B0603020202020204" pitchFamily="34" charset="0"/>
              </a:rPr>
              <a:t>τα στοιχεία του πίνακα και τα δικά σας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αποτελέσματα, να ερμηνεύσετε τα εξής δεδομένα</a:t>
            </a:r>
            <a:r>
              <a:rPr lang="el-GR" altLang="el-GR" sz="2000" dirty="0">
                <a:latin typeface="Trebuchet MS" panose="020B0603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α)  </a:t>
            </a:r>
            <a:r>
              <a:rPr lang="el-GR" altLang="el-GR" sz="2000" dirty="0">
                <a:latin typeface="Trebuchet MS" panose="020B0603020202020204" pitchFamily="34" charset="0"/>
              </a:rPr>
              <a:t>Ζώντας στην ατμόσφαιρα της Γης βομβαρδιζόμαστε διαρκώς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από κινούμενα </a:t>
            </a:r>
            <a:r>
              <a:rPr lang="el-GR" altLang="el-GR" sz="2000" dirty="0">
                <a:latin typeface="Trebuchet MS" panose="020B0603020202020204" pitchFamily="34" charset="0"/>
              </a:rPr>
              <a:t>μόρια, αλλά δεν “αισθανόμαστε τίποτα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β)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Στους </a:t>
            </a:r>
            <a:r>
              <a:rPr lang="el-GR" altLang="el-GR" sz="2000" dirty="0">
                <a:latin typeface="Trebuchet MS" panose="020B0603020202020204" pitchFamily="34" charset="0"/>
              </a:rPr>
              <a:t>κλειστούς στίβους και συγκεκριμένα στο τέλος της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διαδρομής των 100m </a:t>
            </a:r>
            <a:r>
              <a:rPr lang="el-GR" altLang="el-GR" sz="2000" dirty="0">
                <a:latin typeface="Trebuchet MS" panose="020B0603020202020204" pitchFamily="34" charset="0"/>
              </a:rPr>
              <a:t>υπάρχουν κατακόρυφοι τοίχοι καλυμμένοι με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παχύ αφρώδες </a:t>
            </a:r>
            <a:r>
              <a:rPr lang="el-GR" altLang="el-GR" sz="2000" dirty="0">
                <a:latin typeface="Trebuchet MS" panose="020B0603020202020204" pitchFamily="34" charset="0"/>
              </a:rPr>
              <a:t>υλικό. </a:t>
            </a:r>
            <a:endParaRPr lang="el-GR" alt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altLang="el-GR" sz="8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4. </a:t>
            </a:r>
            <a:r>
              <a:rPr lang="en-US" altLang="el-GR" sz="2000" dirty="0" err="1">
                <a:latin typeface="Trebuchet MS" panose="020B0603020202020204" pitchFamily="34" charset="0"/>
              </a:rPr>
              <a:t>Γι</a:t>
            </a:r>
            <a:r>
              <a:rPr lang="en-US" altLang="el-GR" sz="2000" dirty="0">
                <a:latin typeface="Trebuchet MS" panose="020B0603020202020204" pitchFamily="34" charset="0"/>
              </a:rPr>
              <a:t>ατί μας τραυματίζει μία σφαίρα και όχι η μπάλα ποδοσφαίρου</a:t>
            </a:r>
            <a:r>
              <a:rPr lang="el-GR" altLang="el-GR" sz="2000" dirty="0">
                <a:latin typeface="Trebuchet MS" panose="020B0603020202020204" pitchFamily="34" charset="0"/>
              </a:rPr>
              <a:t>,</a:t>
            </a:r>
            <a:r>
              <a:rPr lang="en-US" altLang="el-GR" sz="2000" dirty="0">
                <a:latin typeface="Trebuchet MS" panose="020B0603020202020204" pitchFamily="34" charset="0"/>
              </a:rPr>
              <a:t> αν και </a:t>
            </a:r>
            <a:r>
              <a:rPr lang="en-US" altLang="el-GR" sz="2000" dirty="0" err="1">
                <a:latin typeface="Trebuchet MS" panose="020B0603020202020204" pitchFamily="34" charset="0"/>
              </a:rPr>
              <a:t>έχουν</a:t>
            </a:r>
            <a:r>
              <a:rPr lang="en-US" altLang="el-GR" sz="2000" dirty="0">
                <a:latin typeface="Trebuchet MS" panose="020B0603020202020204" pitchFamily="34" charset="0"/>
              </a:rPr>
              <a:t> π</a:t>
            </a:r>
            <a:r>
              <a:rPr lang="en-US" altLang="el-GR" sz="2000" dirty="0" err="1">
                <a:latin typeface="Trebuchet MS" panose="020B0603020202020204" pitchFamily="34" charset="0"/>
              </a:rPr>
              <a:t>ερί</a:t>
            </a:r>
            <a:r>
              <a:rPr lang="en-US" altLang="el-GR" sz="2000" dirty="0">
                <a:latin typeface="Trebuchet MS" panose="020B0603020202020204" pitchFamily="34" charset="0"/>
              </a:rPr>
              <a:t>που ίσες ορμές; </a:t>
            </a:r>
            <a:endParaRPr lang="el-GR" alt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6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200" dirty="0" err="1" smtClean="0">
                <a:solidFill>
                  <a:srgbClr val="969696"/>
                </a:solidFill>
                <a:latin typeface="+mn-lt"/>
              </a:rPr>
              <a:t>Μερκ</a:t>
            </a:r>
            <a:r>
              <a:rPr lang="el-GR" sz="1200" dirty="0" smtClean="0">
                <a:solidFill>
                  <a:srgbClr val="969696"/>
                </a:solidFill>
                <a:latin typeface="+mn-lt"/>
              </a:rPr>
              <a:t>. Παναγιωτόπουλος - Φυσικός        </a:t>
            </a:r>
            <a:r>
              <a:rPr lang="en-US" sz="1200" dirty="0" smtClean="0">
                <a:solidFill>
                  <a:srgbClr val="969696"/>
                </a:solidFill>
                <a:latin typeface="+mn-lt"/>
              </a:rPr>
              <a:t>www.merkopanas.blogspot.gr</a:t>
            </a:r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9562C4-339C-4F76-A138-07B1469EAE8C}" type="slidenum">
              <a:rPr lang="el-GR" sz="1200">
                <a:solidFill>
                  <a:srgbClr val="969696"/>
                </a:solidFill>
                <a:latin typeface="+mn-lt"/>
              </a:rPr>
              <a:pPr eaLnBrk="1" hangingPunct="1"/>
              <a:t>27</a:t>
            </a:fld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627784" y="1989138"/>
            <a:ext cx="36718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xmlns="" val="12530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200" dirty="0" err="1">
                <a:solidFill>
                  <a:schemeClr val="tx1">
                    <a:tint val="75000"/>
                  </a:schemeClr>
                </a:solidFill>
                <a:latin typeface="+mn-lt"/>
              </a:rPr>
              <a:t>Μερκ</a:t>
            </a:r>
            <a:r>
              <a:rPr lang="el-GR" sz="12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. Παναγιωτόπουλος - Φυσικός               </a:t>
            </a: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www.merkopanas.blogspot.gr </a:t>
            </a:r>
            <a:endParaRPr lang="el-GR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B4F9902-5FF7-4E5D-8AC9-5C3460509B77}" type="slidenum">
              <a:rPr lang="el-GR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l-GR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25" y="2205038"/>
            <a:ext cx="5976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βιβλίο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</a:t>
            </a:r>
            <a:r>
              <a:rPr lang="el-GR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60)</a:t>
            </a:r>
            <a:endParaRPr lang="el-GR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969696"/>
                </a:solidFill>
              </a:rPr>
              <a:t>Μερκ</a:t>
            </a:r>
            <a:r>
              <a:rPr lang="el-GR" dirty="0" smtClean="0">
                <a:solidFill>
                  <a:srgbClr val="969696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rgbClr val="969696"/>
                </a:solidFill>
              </a:rPr>
              <a:t>www.merkopanas.blogspot.gr</a:t>
            </a:r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28</a:t>
            </a:fld>
            <a:endParaRPr lang="el-GR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200" dirty="0" err="1" smtClean="0">
                <a:solidFill>
                  <a:srgbClr val="969696"/>
                </a:solidFill>
                <a:latin typeface="+mn-lt"/>
              </a:rPr>
              <a:t>Μερκ</a:t>
            </a:r>
            <a:r>
              <a:rPr lang="el-GR" sz="1200" dirty="0" smtClean="0">
                <a:solidFill>
                  <a:srgbClr val="969696"/>
                </a:solidFill>
                <a:latin typeface="+mn-lt"/>
              </a:rPr>
              <a:t>. Παναγιωτόπουλος - Φυσικός        </a:t>
            </a:r>
            <a:r>
              <a:rPr lang="en-US" sz="1200" dirty="0" smtClean="0">
                <a:solidFill>
                  <a:srgbClr val="969696"/>
                </a:solidFill>
                <a:latin typeface="+mn-lt"/>
              </a:rPr>
              <a:t>www.merkopanas.blogspot.gr</a:t>
            </a:r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9562C4-339C-4F76-A138-07B1469EAE8C}" type="slidenum">
              <a:rPr lang="el-GR" sz="1200">
                <a:solidFill>
                  <a:srgbClr val="969696"/>
                </a:solidFill>
                <a:latin typeface="+mn-lt"/>
              </a:rPr>
              <a:pPr eaLnBrk="1" hangingPunct="1"/>
              <a:t>29</a:t>
            </a:fld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67544" y="26064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rebuchet MS" panose="020B0603020202020204" pitchFamily="34" charset="0"/>
              </a:rPr>
              <a:t>2.</a:t>
            </a:r>
            <a:r>
              <a:rPr lang="en-US" sz="2000" dirty="0" smtClean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Η μονάδα </a:t>
            </a:r>
            <a:r>
              <a:rPr lang="el-GR" sz="2000" dirty="0">
                <a:latin typeface="Trebuchet MS" panose="020B0603020202020204" pitchFamily="34" charset="0"/>
              </a:rPr>
              <a:t>μέτρησης της ορμής στο Διεθνές Σύστημα (S.I.) είναι</a:t>
            </a:r>
            <a:r>
              <a:rPr lang="el-GR" sz="2000" dirty="0" smtClean="0">
                <a:latin typeface="Trebuchet MS" panose="020B0603020202020204" pitchFamily="34" charset="0"/>
              </a:rPr>
              <a:t>: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endParaRPr lang="el-GR" sz="800" dirty="0" smtClean="0">
              <a:latin typeface="Trebuchet MS" panose="020B0603020202020204" pitchFamily="34" charset="0"/>
            </a:endParaRPr>
          </a:p>
          <a:p>
            <a:pPr algn="just"/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1</a:t>
            </a:r>
            <a:r>
              <a:rPr lang="en-US" sz="2000" dirty="0" err="1" smtClean="0">
                <a:latin typeface="Trebuchet MS" panose="020B0603020202020204" pitchFamily="34" charset="0"/>
              </a:rPr>
              <a:t>kg.m</a:t>
            </a:r>
            <a:r>
              <a:rPr lang="en-US" sz="2000" dirty="0" smtClean="0">
                <a:latin typeface="Trebuchet MS" panose="020B0603020202020204" pitchFamily="34" charset="0"/>
              </a:rPr>
              <a:t>/s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2</a:t>
            </a:r>
            <a:r>
              <a:rPr lang="en-US" sz="2000" dirty="0" smtClean="0">
                <a:latin typeface="Trebuchet MS" panose="020B0603020202020204" pitchFamily="34" charset="0"/>
              </a:rPr>
              <a:t>.    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</a:rPr>
              <a:t>    </a:t>
            </a:r>
            <a:r>
              <a:rPr lang="en-US" sz="2000" b="1" dirty="0" smtClean="0">
                <a:latin typeface="Trebuchet MS" panose="020B0603020202020204" pitchFamily="34" charset="0"/>
              </a:rPr>
              <a:t>B.  </a:t>
            </a:r>
            <a:r>
              <a:rPr lang="en-US" sz="2000" dirty="0" smtClean="0">
                <a:latin typeface="Trebuchet MS" panose="020B0603020202020204" pitchFamily="34" charset="0"/>
              </a:rPr>
              <a:t>1N.s.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Γ. </a:t>
            </a:r>
            <a:r>
              <a:rPr lang="el-GR" sz="2000" dirty="0">
                <a:latin typeface="Trebuchet MS" panose="020B0603020202020204" pitchFamily="34" charset="0"/>
              </a:rPr>
              <a:t>1</a:t>
            </a:r>
            <a:r>
              <a:rPr lang="en-US" sz="2000" dirty="0" err="1" smtClean="0">
                <a:latin typeface="Trebuchet MS" panose="020B0603020202020204" pitchFamily="34" charset="0"/>
              </a:rPr>
              <a:t>kg.m</a:t>
            </a:r>
            <a:r>
              <a:rPr lang="en-US" sz="2000" dirty="0" smtClean="0">
                <a:latin typeface="Trebuchet MS" panose="020B0603020202020204" pitchFamily="34" charset="0"/>
              </a:rPr>
              <a:t>/s.</a:t>
            </a:r>
            <a:r>
              <a:rPr lang="el-GR" sz="2000" dirty="0" smtClean="0">
                <a:latin typeface="Trebuchet MS" panose="020B0603020202020204" pitchFamily="34" charset="0"/>
              </a:rPr>
              <a:t>       </a:t>
            </a:r>
            <a:r>
              <a:rPr lang="en-US" sz="2000" dirty="0" smtClean="0">
                <a:latin typeface="Trebuchet MS" panose="020B0603020202020204" pitchFamily="34" charset="0"/>
              </a:rPr>
              <a:t>   </a:t>
            </a: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1Ν</a:t>
            </a:r>
            <a:r>
              <a:rPr lang="en-US" sz="2000" dirty="0" smtClean="0">
                <a:latin typeface="Trebuchet MS" panose="020B0603020202020204" pitchFamily="34" charset="0"/>
              </a:rPr>
              <a:t>.m/s.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endParaRPr lang="el-GR" sz="2400" dirty="0">
              <a:latin typeface="Trebuchet MS" panose="020B0603020202020204" pitchFamily="34" charset="0"/>
            </a:endParaRPr>
          </a:p>
        </p:txBody>
      </p:sp>
      <p:sp>
        <p:nvSpPr>
          <p:cNvPr id="4" name="Έλλειψη 3"/>
          <p:cNvSpPr/>
          <p:nvPr/>
        </p:nvSpPr>
        <p:spPr>
          <a:xfrm>
            <a:off x="4372709" y="608784"/>
            <a:ext cx="50405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8" name="Ομάδα 17"/>
          <p:cNvGrpSpPr/>
          <p:nvPr/>
        </p:nvGrpSpPr>
        <p:grpSpPr>
          <a:xfrm>
            <a:off x="467544" y="1340768"/>
            <a:ext cx="7704856" cy="4093428"/>
            <a:chOff x="395536" y="1340768"/>
            <a:chExt cx="7776864" cy="4093428"/>
          </a:xfrm>
        </p:grpSpPr>
        <p:sp>
          <p:nvSpPr>
            <p:cNvPr id="5" name="Ορθογώνιο 4"/>
            <p:cNvSpPr/>
            <p:nvPr/>
          </p:nvSpPr>
          <p:spPr>
            <a:xfrm>
              <a:off x="395536" y="1340768"/>
              <a:ext cx="7776864" cy="4093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3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.</a:t>
              </a:r>
              <a:r>
                <a:rPr lang="en-US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Πάνω </a:t>
              </a:r>
              <a:r>
                <a:rPr lang="el-GR" sz="2000" dirty="0">
                  <a:latin typeface="Trebuchet MS" panose="020B0603020202020204" pitchFamily="34" charset="0"/>
                </a:rPr>
                <a:t>στην ακίνητη βάρκα βρίσκεται ένας άνθρωπος, όπως </a:t>
              </a:r>
              <a:r>
                <a:rPr lang="el-GR" sz="2000" dirty="0" smtClean="0">
                  <a:latin typeface="Trebuchet MS" panose="020B0603020202020204" pitchFamily="34" charset="0"/>
                </a:rPr>
                <a:t>φαίνεται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στην </a:t>
              </a:r>
              <a:r>
                <a:rPr lang="el-GR" sz="2000" dirty="0">
                  <a:latin typeface="Trebuchet MS" panose="020B0603020202020204" pitchFamily="34" charset="0"/>
                </a:rPr>
                <a:t>εικόνα. </a:t>
              </a:r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b="1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b="1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Α</a:t>
              </a:r>
              <a:r>
                <a:rPr lang="el-GR" sz="2000" b="1" dirty="0">
                  <a:latin typeface="Trebuchet MS" panose="020B0603020202020204" pitchFamily="34" charset="0"/>
                </a:rPr>
                <a:t>. </a:t>
              </a:r>
              <a:r>
                <a:rPr lang="el-GR" sz="2000" dirty="0">
                  <a:latin typeface="Trebuchet MS" panose="020B0603020202020204" pitchFamily="34" charset="0"/>
                </a:rPr>
                <a:t>Να σχεδιάσετε όλες τις δυνάμεις για το σύστημα βάρκα-άνθρωπος.</a:t>
              </a: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Β. </a:t>
              </a:r>
              <a:r>
                <a:rPr lang="el-GR" sz="2000" dirty="0">
                  <a:latin typeface="Trebuchet MS" panose="020B0603020202020204" pitchFamily="34" charset="0"/>
                </a:rPr>
                <a:t>Ποιες από τις δυνάμεις αυτές είναι εξωτερικές και ποιες είναι </a:t>
              </a:r>
              <a:r>
                <a:rPr lang="el-GR" sz="2000" dirty="0" smtClean="0">
                  <a:latin typeface="Trebuchet MS" panose="020B0603020202020204" pitchFamily="34" charset="0"/>
                </a:rPr>
                <a:t>εσωτερικές</a:t>
              </a:r>
              <a:r>
                <a:rPr lang="el-GR" sz="2000" dirty="0">
                  <a:latin typeface="Trebuchet MS" panose="020B0603020202020204" pitchFamily="34" charset="0"/>
                </a:rPr>
                <a:t>;</a:t>
              </a:r>
            </a:p>
          </p:txBody>
        </p: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5038" y="2060848"/>
              <a:ext cx="3265891" cy="15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Ομάδα 20"/>
          <p:cNvGrpSpPr/>
          <p:nvPr/>
        </p:nvGrpSpPr>
        <p:grpSpPr>
          <a:xfrm>
            <a:off x="4031940" y="3068960"/>
            <a:ext cx="504056" cy="710682"/>
            <a:chOff x="4031940" y="3068960"/>
            <a:chExt cx="504056" cy="710682"/>
          </a:xfrm>
        </p:grpSpPr>
        <p:cxnSp>
          <p:nvCxnSpPr>
            <p:cNvPr id="7" name="Ευθύγραμμο βέλος σύνδεσης 6"/>
            <p:cNvCxnSpPr/>
            <p:nvPr/>
          </p:nvCxnSpPr>
          <p:spPr>
            <a:xfrm>
              <a:off x="4427983" y="3068960"/>
              <a:ext cx="1" cy="6480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031940" y="3441088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latin typeface="Trebuchet MS" panose="020B0603020202020204" pitchFamily="34" charset="0"/>
                </a:rPr>
                <a:t>w</a:t>
              </a:r>
              <a:r>
                <a:rPr lang="el-GR" sz="1600" baseline="-25000" dirty="0" smtClean="0"/>
                <a:t>β</a:t>
              </a:r>
              <a:endParaRPr lang="el-GR" sz="1600" baseline="-25000" dirty="0"/>
            </a:p>
          </p:txBody>
        </p:sp>
      </p:grpSp>
      <p:grpSp>
        <p:nvGrpSpPr>
          <p:cNvPr id="23" name="Ομάδα 22"/>
          <p:cNvGrpSpPr/>
          <p:nvPr/>
        </p:nvGrpSpPr>
        <p:grpSpPr>
          <a:xfrm>
            <a:off x="4624737" y="2624671"/>
            <a:ext cx="504056" cy="580389"/>
            <a:chOff x="4624737" y="2624671"/>
            <a:chExt cx="504056" cy="580389"/>
          </a:xfrm>
        </p:grpSpPr>
        <p:cxnSp>
          <p:nvCxnSpPr>
            <p:cNvPr id="14" name="Ευθύγραμμο βέλος σύνδεσης 13"/>
            <p:cNvCxnSpPr/>
            <p:nvPr/>
          </p:nvCxnSpPr>
          <p:spPr>
            <a:xfrm>
              <a:off x="5084439" y="2624671"/>
              <a:ext cx="1" cy="4634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624737" y="2866506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w</a:t>
              </a:r>
              <a:r>
                <a:rPr lang="el-GR" sz="1600" baseline="-250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α</a:t>
              </a:r>
              <a:endParaRPr lang="el-GR" sz="1600" baseline="-25000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4" name="Ομάδα 23"/>
          <p:cNvGrpSpPr/>
          <p:nvPr/>
        </p:nvGrpSpPr>
        <p:grpSpPr>
          <a:xfrm>
            <a:off x="5084439" y="2236222"/>
            <a:ext cx="504056" cy="633456"/>
            <a:chOff x="5084439" y="2236222"/>
            <a:chExt cx="504056" cy="633456"/>
          </a:xfrm>
        </p:grpSpPr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5084440" y="2420888"/>
              <a:ext cx="0" cy="448790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084439" y="2236222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1" dirty="0" smtClean="0">
                  <a:solidFill>
                    <a:srgbClr val="FF9900"/>
                  </a:solidFill>
                  <a:latin typeface="Trebuchet MS" panose="020B0603020202020204" pitchFamily="34" charset="0"/>
                </a:rPr>
                <a:t>Ν</a:t>
              </a:r>
              <a:r>
                <a:rPr lang="el-GR" sz="1600" b="1" baseline="-25000" dirty="0" smtClean="0">
                  <a:solidFill>
                    <a:srgbClr val="FF9900"/>
                  </a:solidFill>
                  <a:latin typeface="Trebuchet MS" panose="020B0603020202020204" pitchFamily="34" charset="0"/>
                </a:rPr>
                <a:t>1</a:t>
              </a:r>
              <a:endParaRPr lang="el-GR" sz="1600" b="1" baseline="-25000" dirty="0">
                <a:solidFill>
                  <a:srgbClr val="FF990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4120681" y="2455394"/>
            <a:ext cx="504056" cy="791079"/>
            <a:chOff x="4120681" y="2455394"/>
            <a:chExt cx="504056" cy="791079"/>
          </a:xfrm>
        </p:grpSpPr>
        <p:cxnSp>
          <p:nvCxnSpPr>
            <p:cNvPr id="20" name="Ευθύγραμμο βέλος σύνδεσης 19"/>
            <p:cNvCxnSpPr/>
            <p:nvPr/>
          </p:nvCxnSpPr>
          <p:spPr>
            <a:xfrm flipV="1">
              <a:off x="4427984" y="2780928"/>
              <a:ext cx="0" cy="46554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120681" y="2455394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1" dirty="0" smtClean="0">
                  <a:solidFill>
                    <a:srgbClr val="0000FF"/>
                  </a:solidFill>
                  <a:latin typeface="Trebuchet MS" panose="020B0603020202020204" pitchFamily="34" charset="0"/>
                </a:rPr>
                <a:t>Α</a:t>
              </a:r>
              <a:endParaRPr lang="el-GR" sz="1600" b="1" baseline="-25000" dirty="0">
                <a:solidFill>
                  <a:srgbClr val="0000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7" name="Ομάδα 26"/>
          <p:cNvGrpSpPr/>
          <p:nvPr/>
        </p:nvGrpSpPr>
        <p:grpSpPr>
          <a:xfrm>
            <a:off x="5084439" y="2894035"/>
            <a:ext cx="504056" cy="562183"/>
            <a:chOff x="7236296" y="3005323"/>
            <a:chExt cx="504056" cy="562183"/>
          </a:xfrm>
        </p:grpSpPr>
        <p:cxnSp>
          <p:nvCxnSpPr>
            <p:cNvPr id="31" name="Ευθύγραμμο βέλος σύνδεσης 30"/>
            <p:cNvCxnSpPr/>
            <p:nvPr/>
          </p:nvCxnSpPr>
          <p:spPr>
            <a:xfrm>
              <a:off x="7236296" y="3005323"/>
              <a:ext cx="0" cy="435765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236296" y="3228952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1" dirty="0" smtClean="0">
                  <a:solidFill>
                    <a:srgbClr val="006600"/>
                  </a:solidFill>
                  <a:latin typeface="Trebuchet MS" panose="020B0603020202020204" pitchFamily="34" charset="0"/>
                </a:rPr>
                <a:t>Ν</a:t>
              </a:r>
              <a:r>
                <a:rPr lang="el-GR" sz="1600" b="1" baseline="-25000" dirty="0" smtClean="0">
                  <a:solidFill>
                    <a:srgbClr val="006600"/>
                  </a:solidFill>
                  <a:latin typeface="Trebuchet MS" panose="020B0603020202020204" pitchFamily="34" charset="0"/>
                </a:rPr>
                <a:t>2</a:t>
              </a:r>
              <a:endParaRPr lang="el-GR" sz="1600" b="1" baseline="-25000" dirty="0">
                <a:solidFill>
                  <a:srgbClr val="006600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979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68866" y="736919"/>
            <a:ext cx="6840760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Ένα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σύστημα σωμάτων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 </a:t>
            </a:r>
            <a:r>
              <a:rPr lang="el-GR" altLang="el-GR" sz="2400" b="1" dirty="0">
                <a:latin typeface="Comic Sans MS" pitchFamily="66" charset="0"/>
              </a:rPr>
              <a:t>είναι μια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ομάδα</a:t>
            </a:r>
            <a:r>
              <a:rPr lang="el-GR" altLang="el-GR" sz="2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δύο ή </a:t>
            </a:r>
            <a:r>
              <a:rPr lang="el-GR" altLang="el-GR" sz="2400" b="1" dirty="0" smtClean="0">
                <a:latin typeface="Comic Sans MS" pitchFamily="66" charset="0"/>
              </a:rPr>
              <a:t>περισσότερων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σωμάτων</a:t>
            </a:r>
            <a:r>
              <a:rPr lang="el-GR" altLang="el-GR" sz="2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που</a:t>
            </a:r>
            <a:r>
              <a:rPr lang="el-GR" altLang="el-GR" sz="2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αλληλεπιδρούν</a:t>
            </a:r>
            <a:r>
              <a:rPr lang="el-GR" altLang="el-GR" sz="2400" b="1" dirty="0">
                <a:latin typeface="Comic Sans MS" pitchFamily="66" charset="0"/>
              </a:rPr>
              <a:t>.</a:t>
            </a:r>
          </a:p>
        </p:txBody>
      </p:sp>
      <p:grpSp>
        <p:nvGrpSpPr>
          <p:cNvPr id="14" name="Ομάδα 13"/>
          <p:cNvGrpSpPr/>
          <p:nvPr/>
        </p:nvGrpSpPr>
        <p:grpSpPr>
          <a:xfrm>
            <a:off x="755576" y="2043381"/>
            <a:ext cx="5110811" cy="1990258"/>
            <a:chOff x="292625" y="2043381"/>
            <a:chExt cx="5110811" cy="1990258"/>
          </a:xfrm>
        </p:grpSpPr>
        <p:grpSp>
          <p:nvGrpSpPr>
            <p:cNvPr id="8" name="Ομάδα 7"/>
            <p:cNvGrpSpPr/>
            <p:nvPr/>
          </p:nvGrpSpPr>
          <p:grpSpPr>
            <a:xfrm>
              <a:off x="292625" y="2043382"/>
              <a:ext cx="2607352" cy="1990257"/>
              <a:chOff x="596496" y="2348881"/>
              <a:chExt cx="2607352" cy="199025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496" y="2348881"/>
                <a:ext cx="2607352" cy="16824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94230" y="4031361"/>
                <a:ext cx="24118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 smtClean="0">
                    <a:latin typeface="Comic Sans MS" panose="030F0702030302020204" pitchFamily="66" charset="0"/>
                  </a:rPr>
                  <a:t>Ο μαγνήτης έλκει τη σφαίρα</a:t>
                </a:r>
                <a:endParaRPr lang="el-GR" sz="1400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9" name="Ομάδα 8"/>
            <p:cNvGrpSpPr/>
            <p:nvPr/>
          </p:nvGrpSpPr>
          <p:grpSpPr>
            <a:xfrm>
              <a:off x="2849155" y="2043381"/>
              <a:ext cx="2554281" cy="1990257"/>
              <a:chOff x="3491881" y="2296182"/>
              <a:chExt cx="2554281" cy="2107272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81" y="2296182"/>
                <a:ext cx="2554281" cy="17813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543330" y="4095676"/>
                <a:ext cx="2411884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 smtClean="0">
                    <a:latin typeface="Comic Sans MS" panose="030F0702030302020204" pitchFamily="66" charset="0"/>
                  </a:rPr>
                  <a:t>Η σφαίρα </a:t>
                </a:r>
                <a:r>
                  <a:rPr lang="el-GR" sz="1400" dirty="0">
                    <a:latin typeface="Comic Sans MS" panose="030F0702030302020204" pitchFamily="66" charset="0"/>
                  </a:rPr>
                  <a:t>έλκει </a:t>
                </a:r>
                <a:r>
                  <a:rPr lang="el-GR" sz="1400" dirty="0" smtClean="0">
                    <a:latin typeface="Comic Sans MS" panose="030F0702030302020204" pitchFamily="66" charset="0"/>
                  </a:rPr>
                  <a:t>το μαγνήτη</a:t>
                </a:r>
                <a:endParaRPr lang="el-GR" sz="1400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0" name="Ομάδα 9"/>
          <p:cNvGrpSpPr/>
          <p:nvPr/>
        </p:nvGrpSpPr>
        <p:grpSpPr>
          <a:xfrm>
            <a:off x="6390319" y="2069397"/>
            <a:ext cx="2397721" cy="2269094"/>
            <a:chOff x="6241999" y="2348880"/>
            <a:chExt cx="2397721" cy="226909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560" y="2348880"/>
              <a:ext cx="1752600" cy="1714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241999" y="4094754"/>
              <a:ext cx="239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Η </a:t>
              </a:r>
              <a:r>
                <a:rPr lang="el-GR" sz="1400" dirty="0" err="1" smtClean="0">
                  <a:latin typeface="Comic Sans MS" panose="030F0702030302020204" pitchFamily="66" charset="0"/>
                </a:rPr>
                <a:t>βαρυτική</a:t>
              </a:r>
              <a:r>
                <a:rPr lang="el-GR" sz="1400" dirty="0" smtClean="0">
                  <a:latin typeface="Comic Sans MS" panose="030F0702030302020204" pitchFamily="66" charset="0"/>
                </a:rPr>
                <a:t> αλληλεπίδραση Γης - Σελήνης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Ομάδα 12"/>
          <p:cNvGrpSpPr/>
          <p:nvPr/>
        </p:nvGrpSpPr>
        <p:grpSpPr>
          <a:xfrm>
            <a:off x="2555776" y="4219046"/>
            <a:ext cx="3562350" cy="2062778"/>
            <a:chOff x="827584" y="4194908"/>
            <a:chExt cx="3562350" cy="20627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194908"/>
              <a:ext cx="3562350" cy="1695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99592" y="5949909"/>
              <a:ext cx="3490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Έλξη ανάμεσα σε ηλεκτρικά φορτία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15616" y="132239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έννοια του συστήματος σωμάτων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64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200" dirty="0" err="1" smtClean="0">
                <a:solidFill>
                  <a:srgbClr val="969696"/>
                </a:solidFill>
                <a:latin typeface="+mn-lt"/>
              </a:rPr>
              <a:t>Μερκ</a:t>
            </a:r>
            <a:r>
              <a:rPr lang="el-GR" sz="1200" dirty="0" smtClean="0">
                <a:solidFill>
                  <a:srgbClr val="969696"/>
                </a:solidFill>
                <a:latin typeface="+mn-lt"/>
              </a:rPr>
              <a:t>. Παναγιωτόπουλος - Φυσικός        </a:t>
            </a:r>
            <a:r>
              <a:rPr lang="en-US" sz="1200" dirty="0" smtClean="0">
                <a:solidFill>
                  <a:srgbClr val="969696"/>
                </a:solidFill>
                <a:latin typeface="+mn-lt"/>
              </a:rPr>
              <a:t>www.merkopanas.blogspot.gr</a:t>
            </a:r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9562C4-339C-4F76-A138-07B1469EAE8C}" type="slidenum">
              <a:rPr lang="el-GR" sz="1200">
                <a:solidFill>
                  <a:srgbClr val="969696"/>
                </a:solidFill>
                <a:latin typeface="+mn-lt"/>
              </a:rPr>
              <a:pPr eaLnBrk="1" hangingPunct="1"/>
              <a:t>30</a:t>
            </a:fld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395536" y="404664"/>
            <a:ext cx="8108354" cy="5016758"/>
            <a:chOff x="323528" y="3429000"/>
            <a:chExt cx="8108354" cy="5016758"/>
          </a:xfrm>
        </p:grpSpPr>
        <p:sp>
          <p:nvSpPr>
            <p:cNvPr id="2" name="Ορθογώνιο 1"/>
            <p:cNvSpPr/>
            <p:nvPr/>
          </p:nvSpPr>
          <p:spPr>
            <a:xfrm>
              <a:off x="323528" y="3429000"/>
              <a:ext cx="8108354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4.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Ένας </a:t>
              </a:r>
              <a:r>
                <a:rPr lang="el-GR" sz="2000" dirty="0">
                  <a:latin typeface="Trebuchet MS" panose="020B0603020202020204" pitchFamily="34" charset="0"/>
                </a:rPr>
                <a:t>μαθητής τραβάει προς το μέρος του το κιβώτιο, με τη βοήθεια ενός </a:t>
              </a:r>
              <a:r>
                <a:rPr lang="el-GR" sz="2000" dirty="0" smtClean="0">
                  <a:latin typeface="Trebuchet MS" panose="020B0603020202020204" pitchFamily="34" charset="0"/>
                </a:rPr>
                <a:t> σχοινιού</a:t>
              </a:r>
              <a:r>
                <a:rPr lang="el-GR" sz="2000" dirty="0">
                  <a:latin typeface="Trebuchet MS" panose="020B0603020202020204" pitchFamily="34" charset="0"/>
                </a:rPr>
                <a:t>. </a:t>
              </a:r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</a:rPr>
                <a:t>ελέγξετε την ορθότητα των παρακάτω προτάσεων.</a:t>
              </a:r>
            </a:p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Α.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Η </a:t>
              </a:r>
              <a:r>
                <a:rPr lang="el-GR" sz="2000" dirty="0">
                  <a:latin typeface="Trebuchet MS" panose="020B0603020202020204" pitchFamily="34" charset="0"/>
                </a:rPr>
                <a:t>δύναμη </a:t>
              </a:r>
              <a:r>
                <a:rPr lang="el-GR" sz="2000" i="1" dirty="0">
                  <a:latin typeface="Trebuchet MS" panose="020B0603020202020204" pitchFamily="34" charset="0"/>
                </a:rPr>
                <a:t>F</a:t>
              </a:r>
              <a:r>
                <a:rPr lang="el-GR" sz="2000" dirty="0">
                  <a:latin typeface="Trebuchet MS" panose="020B0603020202020204" pitchFamily="34" charset="0"/>
                </a:rPr>
                <a:t> που ασκεί ο μαθητής είναι εσωτερική δύναμη για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σύστημα μαθητής – κιβώτιο - </a:t>
              </a:r>
              <a:r>
                <a:rPr lang="el-GR" sz="2000" dirty="0">
                  <a:latin typeface="Trebuchet MS" panose="020B0603020202020204" pitchFamily="34" charset="0"/>
                </a:rPr>
                <a:t>Γη.</a:t>
              </a:r>
            </a:p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Β.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Η </a:t>
              </a:r>
              <a:r>
                <a:rPr lang="el-GR" sz="2000" dirty="0">
                  <a:latin typeface="Trebuchet MS" panose="020B0603020202020204" pitchFamily="34" charset="0"/>
                </a:rPr>
                <a:t>δύναμη </a:t>
              </a:r>
              <a:r>
                <a:rPr lang="el-GR" sz="2000" i="1" dirty="0">
                  <a:latin typeface="Trebuchet MS" panose="020B0603020202020204" pitchFamily="34" charset="0"/>
                </a:rPr>
                <a:t>F</a:t>
              </a:r>
              <a:r>
                <a:rPr lang="el-GR" sz="2000" dirty="0">
                  <a:latin typeface="Trebuchet MS" panose="020B0603020202020204" pitchFamily="34" charset="0"/>
                </a:rPr>
                <a:t> είναι εξωτερική δύναμη για το σύστημα κιβώτιο - Γη.</a:t>
              </a: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Γ.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</a:t>
              </a:r>
              <a:r>
                <a:rPr lang="el-GR" sz="2000" dirty="0">
                  <a:latin typeface="Trebuchet MS" panose="020B0603020202020204" pitchFamily="34" charset="0"/>
                </a:rPr>
                <a:t>βάρος του κιβωτίου είναι εσωτερική δύναμη για το σύστημα </a:t>
              </a:r>
              <a:r>
                <a:rPr lang="el-GR" sz="2000" dirty="0" smtClean="0">
                  <a:latin typeface="Trebuchet MS" panose="020B0603020202020204" pitchFamily="34" charset="0"/>
                </a:rPr>
                <a:t>μαθητής </a:t>
              </a:r>
              <a:r>
                <a:rPr lang="el-GR" sz="2000" dirty="0">
                  <a:latin typeface="Trebuchet MS" panose="020B0603020202020204" pitchFamily="34" charset="0"/>
                </a:rPr>
                <a:t>- κιβώτιο.</a:t>
              </a: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Δ. </a:t>
              </a:r>
              <a:r>
                <a:rPr lang="el-GR" sz="2000" dirty="0">
                  <a:latin typeface="Trebuchet MS" panose="020B0603020202020204" pitchFamily="34" charset="0"/>
                </a:rPr>
                <a:t>Το βάρος του κιβωτίου είναι εξωτερική δύναμη για το σύστημα </a:t>
              </a:r>
              <a:r>
                <a:rPr lang="el-GR" sz="2000" dirty="0" smtClean="0">
                  <a:latin typeface="Trebuchet MS" panose="020B0603020202020204" pitchFamily="34" charset="0"/>
                </a:rPr>
                <a:t>  μαθητής </a:t>
              </a:r>
              <a:r>
                <a:rPr lang="el-GR" sz="2000" dirty="0">
                  <a:latin typeface="Trebuchet MS" panose="020B0603020202020204" pitchFamily="34" charset="0"/>
                </a:rPr>
                <a:t>- κιβώτιο - Γη.</a:t>
              </a: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548" y="4077072"/>
              <a:ext cx="2982905" cy="186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445404" y="494278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342900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371246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3356" y="436510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53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Θέση υποσέλιδου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l-GR" sz="1200" dirty="0" err="1" smtClean="0">
                <a:solidFill>
                  <a:srgbClr val="969696"/>
                </a:solidFill>
                <a:latin typeface="+mn-lt"/>
              </a:rPr>
              <a:t>Μερκ</a:t>
            </a:r>
            <a:r>
              <a:rPr lang="el-GR" sz="1200" dirty="0" smtClean="0">
                <a:solidFill>
                  <a:srgbClr val="969696"/>
                </a:solidFill>
                <a:latin typeface="+mn-lt"/>
              </a:rPr>
              <a:t>. Παναγιωτόπουλος - Φυσικός        </a:t>
            </a:r>
            <a:r>
              <a:rPr lang="en-US" sz="1200" dirty="0" smtClean="0">
                <a:solidFill>
                  <a:srgbClr val="969696"/>
                </a:solidFill>
                <a:latin typeface="+mn-lt"/>
              </a:rPr>
              <a:t>www.merkopanas.blogspot.gr</a:t>
            </a:r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9562C4-339C-4F76-A138-07B1469EAE8C}" type="slidenum">
              <a:rPr lang="el-GR" sz="1200">
                <a:solidFill>
                  <a:srgbClr val="969696"/>
                </a:solidFill>
                <a:latin typeface="+mn-lt"/>
              </a:rPr>
              <a:pPr eaLnBrk="1" hangingPunct="1"/>
              <a:t>31</a:t>
            </a:fld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539552" y="404664"/>
            <a:ext cx="7992888" cy="188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5. </a:t>
            </a:r>
            <a:r>
              <a:rPr lang="el-GR" sz="2000" dirty="0">
                <a:latin typeface="Trebuchet MS" panose="020B0603020202020204" pitchFamily="34" charset="0"/>
              </a:rPr>
              <a:t>Ένας ψαράς έχει πιασμένο στη λεπτή πετονιά του ένα μεγάλο ψάρι, το </a:t>
            </a:r>
            <a:r>
              <a:rPr lang="el-GR" sz="2000" dirty="0" smtClean="0">
                <a:latin typeface="Trebuchet MS" panose="020B0603020202020204" pitchFamily="34" charset="0"/>
              </a:rPr>
              <a:t>οποίο </a:t>
            </a:r>
            <a:r>
              <a:rPr lang="el-GR" sz="2000" dirty="0">
                <a:latin typeface="Trebuchet MS" panose="020B0603020202020204" pitchFamily="34" charset="0"/>
              </a:rPr>
              <a:t>έχει πάψει να αντιστέκεται. Αν τραβήξει την πετονιά </a:t>
            </a:r>
            <a:r>
              <a:rPr lang="el-GR" sz="2000" dirty="0" smtClean="0">
                <a:latin typeface="Trebuchet MS" panose="020B0603020202020204" pitchFamily="34" charset="0"/>
              </a:rPr>
              <a:t>απότομα, αυτή </a:t>
            </a:r>
            <a:r>
              <a:rPr lang="el-GR" sz="2000" dirty="0">
                <a:latin typeface="Trebuchet MS" panose="020B0603020202020204" pitchFamily="34" charset="0"/>
              </a:rPr>
              <a:t>μάλλον θα σπάσει, ενώ αν τραβήξει σιγά - σιγά θα αντέξει. </a:t>
            </a:r>
            <a:r>
              <a:rPr lang="el-GR" sz="2000" dirty="0" smtClean="0">
                <a:latin typeface="Trebuchet MS" panose="020B0603020202020204" pitchFamily="34" charset="0"/>
              </a:rPr>
              <a:t>Μπορείτε να εξηγήσετε γιατί</a:t>
            </a:r>
            <a:r>
              <a:rPr lang="el-GR" sz="2000" dirty="0">
                <a:latin typeface="Trebuchet MS" panose="020B0603020202020204" pitchFamily="34" charset="0"/>
              </a:rPr>
              <a:t>;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TextBox 2"/>
              <p:cNvSpPr txBox="1"/>
              <p:nvPr/>
            </p:nvSpPr>
            <p:spPr>
              <a:xfrm>
                <a:off x="719572" y="2679160"/>
                <a:ext cx="7632848" cy="1938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l-GR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/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= </a:t>
                </a:r>
                <a:r>
                  <a:rPr lang="el-GR" sz="2000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σταθ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.        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sz="2000" b="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l-GR" sz="2000" b="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Δ</m:t>
                    </m:r>
                    <m:r>
                      <a:rPr lang="en-US" sz="2000" b="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𝑡</m:t>
                    </m:r>
                  </m:oMath>
                </a14:m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= </a:t>
                </a:r>
                <a:r>
                  <a:rPr lang="el-GR" sz="2000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σταθ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endParaRPr lang="el-GR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Απότομα</a:t>
                </a:r>
                <a:r>
                  <a:rPr lang="en-US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: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/>
                </a:r>
                <a:r>
                  <a:rPr lang="en-US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/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μικρός χρόνος        μεγάλη δύναμη  </a:t>
                </a:r>
              </a:p>
              <a:p>
                <a:pPr>
                  <a:lnSpc>
                    <a:spcPct val="150000"/>
                  </a:lnSpc>
                </a:pPr>
                <a:endParaRPr lang="el-GR" sz="1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Σιγά-σιγά</a:t>
                </a:r>
                <a:r>
                  <a:rPr lang="en-US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: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/>
                </a:r>
                <a:r>
                  <a:rPr lang="en-US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/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μεγάλος χρόνος        μικρή δύναμη </a:t>
                </a:r>
                <a:endParaRPr lang="el-GR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2679160"/>
                <a:ext cx="7632848" cy="1938608"/>
              </a:xfrm>
              <a:prstGeom prst="rect">
                <a:avLst/>
              </a:prstGeom>
              <a:blipFill rotWithShape="1">
                <a:blip r:embed="rId2"/>
                <a:stretch>
                  <a:fillRect l="-879" b="-56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Ευθύγραμμο βέλος σύνδεσης 4"/>
          <p:cNvCxnSpPr/>
          <p:nvPr/>
        </p:nvCxnSpPr>
        <p:spPr>
          <a:xfrm>
            <a:off x="2030117" y="2996952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>
            <a:off x="3975145" y="3717032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100094" y="4437112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85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3568" y="502734"/>
            <a:ext cx="776848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8.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Ποιες </a:t>
            </a:r>
            <a:r>
              <a:rPr lang="el-GR" sz="2000" dirty="0">
                <a:latin typeface="Trebuchet MS" panose="020B0603020202020204" pitchFamily="34" charset="0"/>
              </a:rPr>
              <a:t>από τις παρακάτω προτάσεις είναι σωστές και γιατί;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</a:t>
            </a:r>
            <a:r>
              <a:rPr lang="el-GR" sz="2000" dirty="0" smtClean="0">
                <a:latin typeface="Trebuchet MS" panose="020B0603020202020204" pitchFamily="34" charset="0"/>
              </a:rPr>
              <a:t>Ένα </a:t>
            </a:r>
            <a:r>
              <a:rPr lang="el-GR" sz="2000" dirty="0">
                <a:latin typeface="Trebuchet MS" panose="020B0603020202020204" pitchFamily="34" charset="0"/>
              </a:rPr>
              <a:t>σύστημα δύο σωμάτων μπορεί να έχει μηδενική ορμή ακόμη και </a:t>
            </a:r>
            <a:r>
              <a:rPr lang="el-GR" sz="2000" dirty="0" smtClean="0">
                <a:latin typeface="Trebuchet MS" panose="020B0603020202020204" pitchFamily="34" charset="0"/>
              </a:rPr>
              <a:t>αν </a:t>
            </a:r>
            <a:r>
              <a:rPr lang="el-GR" sz="2000" dirty="0">
                <a:latin typeface="Trebuchet MS" panose="020B0603020202020204" pitchFamily="34" charset="0"/>
              </a:rPr>
              <a:t>τα σώματα κινούνται.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</a:t>
            </a:r>
            <a:r>
              <a:rPr lang="el-GR" sz="2000" dirty="0" smtClean="0">
                <a:latin typeface="Trebuchet MS" panose="020B0603020202020204" pitchFamily="34" charset="0"/>
              </a:rPr>
              <a:t>Η έλξη </a:t>
            </a:r>
            <a:r>
              <a:rPr lang="el-GR" sz="2000" dirty="0">
                <a:latin typeface="Trebuchet MS" panose="020B0603020202020204" pitchFamily="34" charset="0"/>
              </a:rPr>
              <a:t>που ασκεί η Γη στη Σελήνη δεν είναι εσωτερική δύναμη </a:t>
            </a:r>
            <a:r>
              <a:rPr lang="el-GR" sz="2000" dirty="0" smtClean="0">
                <a:latin typeface="Trebuchet MS" panose="020B0603020202020204" pitchFamily="34" charset="0"/>
              </a:rPr>
              <a:t>του συστήματος</a:t>
            </a:r>
            <a:r>
              <a:rPr lang="el-GR" sz="2000" dirty="0">
                <a:latin typeface="Trebuchet MS" panose="020B0603020202020204" pitchFamily="34" charset="0"/>
              </a:rPr>
              <a:t>, γιατί προκαλεί την περιφορά της Σελήνης γύρω από τη </a:t>
            </a:r>
            <a:r>
              <a:rPr lang="el-GR" sz="2000" dirty="0" smtClean="0">
                <a:latin typeface="Trebuchet MS" panose="020B0603020202020204" pitchFamily="34" charset="0"/>
              </a:rPr>
              <a:t>Γη.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Δύο </a:t>
            </a:r>
            <a:r>
              <a:rPr lang="el-GR" sz="2000" dirty="0">
                <a:latin typeface="Trebuchet MS" panose="020B0603020202020204" pitchFamily="34" charset="0"/>
              </a:rPr>
              <a:t>σώματα με διαφορετικές μάζες έχουν πάντα διαφορετικές ορμές.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</a:t>
            </a:r>
            <a:r>
              <a:rPr lang="el-GR" sz="2000" b="1" dirty="0" smtClean="0">
                <a:latin typeface="Trebuchet MS" panose="020B0603020202020204" pitchFamily="34" charset="0"/>
              </a:rPr>
              <a:t>. </a:t>
            </a:r>
            <a:r>
              <a:rPr lang="el-GR" sz="2000" dirty="0" smtClean="0">
                <a:latin typeface="Trebuchet MS" panose="020B0603020202020204" pitchFamily="34" charset="0"/>
              </a:rPr>
              <a:t>Δύο </a:t>
            </a:r>
            <a:r>
              <a:rPr lang="el-GR" sz="2000" dirty="0">
                <a:latin typeface="Trebuchet MS" panose="020B0603020202020204" pitchFamily="34" charset="0"/>
              </a:rPr>
              <a:t>ίσες δυνάμεις που ασκούνται σε δύο σώματα με διαφορετικές </a:t>
            </a:r>
            <a:r>
              <a:rPr lang="el-GR" sz="2000" dirty="0" smtClean="0">
                <a:latin typeface="Trebuchet MS" panose="020B0603020202020204" pitchFamily="34" charset="0"/>
              </a:rPr>
              <a:t>ορμές </a:t>
            </a:r>
            <a:r>
              <a:rPr lang="el-GR" sz="2000" dirty="0">
                <a:latin typeface="Trebuchet MS" panose="020B0603020202020204" pitchFamily="34" charset="0"/>
              </a:rPr>
              <a:t>προκαλούν στον </a:t>
            </a:r>
            <a:r>
              <a:rPr lang="el-GR" sz="2000" dirty="0" smtClean="0">
                <a:latin typeface="Trebuchet MS" panose="020B0603020202020204" pitchFamily="34" charset="0"/>
              </a:rPr>
              <a:t>ίδιο χρόνο ίσες </a:t>
            </a:r>
            <a:r>
              <a:rPr lang="el-GR" sz="2000" dirty="0">
                <a:latin typeface="Trebuchet MS" panose="020B0603020202020204" pitchFamily="34" charset="0"/>
              </a:rPr>
              <a:t>μεταβολές </a:t>
            </a:r>
            <a:r>
              <a:rPr lang="el-GR" sz="2000" dirty="0" smtClean="0">
                <a:latin typeface="Trebuchet MS" panose="020B0603020202020204" pitchFamily="34" charset="0"/>
              </a:rPr>
              <a:t>στην </a:t>
            </a:r>
            <a:r>
              <a:rPr lang="el-GR" sz="2000" dirty="0">
                <a:latin typeface="Trebuchet MS" panose="020B0603020202020204" pitchFamily="34" charset="0"/>
              </a:rPr>
              <a:t>ορμή των </a:t>
            </a:r>
            <a:r>
              <a:rPr lang="el-GR" sz="2000" dirty="0" smtClean="0">
                <a:latin typeface="Trebuchet MS" panose="020B0603020202020204" pitchFamily="34" charset="0"/>
              </a:rPr>
              <a:t>σωμάτων</a:t>
            </a:r>
            <a:r>
              <a:rPr lang="el-GR" sz="2000" dirty="0">
                <a:latin typeface="Trebuchet MS" panose="020B0603020202020204" pitchFamily="34" charset="0"/>
              </a:rPr>
              <a:t>. </a:t>
            </a:r>
            <a:endParaRPr lang="el-GR" sz="2000" dirty="0" smtClean="0"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143664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28572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2214" y="373738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515719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8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95536" y="332656"/>
            <a:ext cx="82809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9. </a:t>
            </a:r>
            <a:r>
              <a:rPr lang="el-GR" sz="2000" dirty="0" smtClean="0">
                <a:latin typeface="Trebuchet MS" panose="020B0603020202020204" pitchFamily="34" charset="0"/>
              </a:rPr>
              <a:t>Ένας </a:t>
            </a:r>
            <a:r>
              <a:rPr lang="el-GR" sz="2000" dirty="0">
                <a:latin typeface="Trebuchet MS" panose="020B0603020202020204" pitchFamily="34" charset="0"/>
              </a:rPr>
              <a:t>μαθητής ρίχνει κατακόρυφα προς τα πάνω μια μπάλα, η οποία </a:t>
            </a:r>
            <a:r>
              <a:rPr lang="el-GR" sz="2000" dirty="0" smtClean="0">
                <a:latin typeface="Trebuchet MS" panose="020B0603020202020204" pitchFamily="34" charset="0"/>
              </a:rPr>
              <a:t>επιστρέφει στο </a:t>
            </a:r>
            <a:r>
              <a:rPr lang="el-GR" sz="2000" dirty="0">
                <a:latin typeface="Trebuchet MS" panose="020B0603020202020204" pitchFamily="34" charset="0"/>
              </a:rPr>
              <a:t>χέρι του με ταχύτητα ίδιου μέτρου. Ο μαθητής θεωρεί </a:t>
            </a:r>
            <a:r>
              <a:rPr lang="el-GR" sz="2000" dirty="0" smtClean="0">
                <a:latin typeface="Trebuchet MS" panose="020B0603020202020204" pitchFamily="34" charset="0"/>
              </a:rPr>
              <a:t>ότι στην </a:t>
            </a:r>
            <a:r>
              <a:rPr lang="el-GR" sz="2000" dirty="0">
                <a:latin typeface="Trebuchet MS" panose="020B0603020202020204" pitchFamily="34" charset="0"/>
              </a:rPr>
              <a:t>περίπτωση αυτή παραβιάζεται ο θεμελιώδης νόμος του </a:t>
            </a:r>
            <a:r>
              <a:rPr lang="el-GR" sz="2000" dirty="0" smtClean="0">
                <a:latin typeface="Trebuchet MS" panose="020B0603020202020204" pitchFamily="34" charset="0"/>
              </a:rPr>
              <a:t>Νεύτωνα επειδή </a:t>
            </a:r>
            <a:r>
              <a:rPr lang="el-GR" sz="2000" dirty="0">
                <a:latin typeface="Trebuchet MS" panose="020B0603020202020204" pitchFamily="34" charset="0"/>
              </a:rPr>
              <a:t>θεωρεί τη μεταβολή της ορμής της μπάλας </a:t>
            </a:r>
            <a:r>
              <a:rPr lang="el-GR" sz="2000" dirty="0" smtClean="0">
                <a:latin typeface="Trebuchet MS" panose="020B0603020202020204" pitchFamily="34" charset="0"/>
              </a:rPr>
              <a:t>μηδέν. Ποια </a:t>
            </a:r>
            <a:r>
              <a:rPr lang="el-GR" sz="2000" dirty="0">
                <a:latin typeface="Trebuchet MS" panose="020B0603020202020204" pitchFamily="34" charset="0"/>
              </a:rPr>
              <a:t>είναι η δική σας άποψη;</a:t>
            </a:r>
          </a:p>
        </p:txBody>
      </p:sp>
      <p:grpSp>
        <p:nvGrpSpPr>
          <p:cNvPr id="12" name="Ομάδα 11"/>
          <p:cNvGrpSpPr/>
          <p:nvPr/>
        </p:nvGrpSpPr>
        <p:grpSpPr>
          <a:xfrm>
            <a:off x="2688957" y="2930665"/>
            <a:ext cx="612068" cy="1120770"/>
            <a:chOff x="1152667" y="3028310"/>
            <a:chExt cx="612068" cy="1120770"/>
          </a:xfrm>
        </p:grpSpPr>
        <p:sp>
          <p:nvSpPr>
            <p:cNvPr id="7" name="Έλλειψη 6"/>
            <p:cNvSpPr/>
            <p:nvPr/>
          </p:nvSpPr>
          <p:spPr>
            <a:xfrm>
              <a:off x="1152667" y="3789040"/>
              <a:ext cx="360040" cy="360040"/>
            </a:xfrm>
            <a:prstGeom prst="ellipse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11" name="Ομάδα 10"/>
            <p:cNvGrpSpPr/>
            <p:nvPr/>
          </p:nvGrpSpPr>
          <p:grpSpPr>
            <a:xfrm>
              <a:off x="1332687" y="3028310"/>
              <a:ext cx="432048" cy="760730"/>
              <a:chOff x="1332687" y="3028310"/>
              <a:chExt cx="432048" cy="760730"/>
            </a:xfrm>
          </p:grpSpPr>
          <p:cxnSp>
            <p:nvCxnSpPr>
              <p:cNvPr id="9" name="Ευθύγραμμο βέλος σύνδεσης 8"/>
              <p:cNvCxnSpPr>
                <a:stCxn id="7" idx="0"/>
              </p:cNvCxnSpPr>
              <p:nvPr/>
            </p:nvCxnSpPr>
            <p:spPr>
              <a:xfrm flipV="1">
                <a:off x="1332687" y="3212976"/>
                <a:ext cx="0" cy="57606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xmlns=""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332687" y="3028310"/>
                    <a:ext cx="4320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l-GR" b="0" i="0" baseline="-25000" smtClean="0">
                              <a:latin typeface="Cambria Math"/>
                            </a:rPr>
                            <m:t>αρχ</m:t>
                          </m:r>
                        </m:oMath>
                      </m:oMathPara>
                    </a14:m>
                    <a:endParaRPr lang="el-GR" baseline="-25000" dirty="0"/>
                  </a:p>
                </p:txBody>
              </p:sp>
            </mc:Choice>
            <mc:Fallback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2687" y="3028310"/>
                    <a:ext cx="432048" cy="369332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t="-21311" r="-18310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Ομάδα 16"/>
          <p:cNvGrpSpPr/>
          <p:nvPr/>
        </p:nvGrpSpPr>
        <p:grpSpPr>
          <a:xfrm>
            <a:off x="3360508" y="3685954"/>
            <a:ext cx="620418" cy="1158073"/>
            <a:chOff x="3707904" y="3719500"/>
            <a:chExt cx="620418" cy="1158073"/>
          </a:xfrm>
        </p:grpSpPr>
        <p:sp>
          <p:nvSpPr>
            <p:cNvPr id="13" name="Έλλειψη 12"/>
            <p:cNvSpPr/>
            <p:nvPr/>
          </p:nvSpPr>
          <p:spPr>
            <a:xfrm>
              <a:off x="3707904" y="3719500"/>
              <a:ext cx="360040" cy="360040"/>
            </a:xfrm>
            <a:prstGeom prst="ellipse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4" name="Ευθύγραμμο βέλος σύνδεσης 13"/>
            <p:cNvCxnSpPr/>
            <p:nvPr/>
          </p:nvCxnSpPr>
          <p:spPr>
            <a:xfrm>
              <a:off x="3889648" y="4079540"/>
              <a:ext cx="0" cy="6133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896274" y="4508241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l-GR" b="0" i="0" baseline="-25000" smtClean="0">
                            <a:latin typeface="Cambria Math"/>
                          </a:rPr>
                          <m:t>τελ</m:t>
                        </m:r>
                      </m:oMath>
                    </m:oMathPara>
                  </a14:m>
                  <a:endParaRPr lang="el-GR" baseline="-25000" dirty="0"/>
                </a:p>
              </p:txBody>
            </p:sp>
          </mc:Choice>
          <mc:Fallback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274" y="4508241"/>
                  <a:ext cx="432048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1667" r="-19718" b="-833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TextBox 17"/>
              <p:cNvSpPr txBox="1"/>
              <p:nvPr/>
            </p:nvSpPr>
            <p:spPr>
              <a:xfrm>
                <a:off x="1633467" y="5157193"/>
                <a:ext cx="43454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400" b="1" i="0" smtClean="0">
                        <a:latin typeface="Cambria Math"/>
                      </a:rPr>
                      <m:t>𝚫</m:t>
                    </m:r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n-US" sz="2400" b="1" i="1" smtClean="0">
                        <a:latin typeface="Cambria Math"/>
                      </a:rPr>
                      <m:t>= </m:t>
                    </m:r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1" baseline="-25000">
                        <a:latin typeface="Cambria Math"/>
                      </a:rPr>
                      <m:t>𝛕𝛆𝛌</m:t>
                    </m:r>
                  </m:oMath>
                </a14:m>
                <a:r>
                  <a:rPr lang="en-US" sz="2400" b="1" dirty="0" smtClean="0"/>
                  <a:t>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0" baseline="-25000" smtClean="0">
                        <a:latin typeface="Cambria Math"/>
                      </a:rPr>
                      <m:t>𝛂𝛒𝛘</m:t>
                    </m:r>
                  </m:oMath>
                </a14:m>
                <a:r>
                  <a:rPr lang="el-GR" sz="2400" b="1" dirty="0" smtClean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1" baseline="-25000">
                        <a:latin typeface="Cambria Math"/>
                      </a:rPr>
                      <m:t>𝛕𝛆𝛌</m:t>
                    </m:r>
                  </m:oMath>
                </a14:m>
                <a:r>
                  <a:rPr lang="en-US" sz="2400" b="1" dirty="0"/>
                  <a:t/>
                </a:r>
                <a:r>
                  <a:rPr lang="el-GR" sz="2400" b="1" dirty="0" smtClean="0"/>
                  <a:t>+ (</a:t>
                </a:r>
                <a:r>
                  <a:rPr lang="en-US" sz="2400" b="1" dirty="0" smtClean="0"/>
                  <a:t>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1" baseline="-25000">
                        <a:latin typeface="Cambria Math"/>
                      </a:rPr>
                      <m:t>𝛂𝛒𝛘</m:t>
                    </m:r>
                  </m:oMath>
                </a14:m>
                <a:r>
                  <a:rPr lang="el-GR" sz="2400" b="1" dirty="0" smtClean="0"/>
                  <a:t>)</a:t>
                </a:r>
                <a:endParaRPr lang="el-GR" sz="2400" b="1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467" y="5157193"/>
                <a:ext cx="4345485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421" t="-10526" r="-1122" b="-28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Ομάδα 24"/>
          <p:cNvGrpSpPr/>
          <p:nvPr/>
        </p:nvGrpSpPr>
        <p:grpSpPr>
          <a:xfrm>
            <a:off x="5812263" y="3022652"/>
            <a:ext cx="438674" cy="798033"/>
            <a:chOff x="6437582" y="2653839"/>
            <a:chExt cx="438674" cy="798033"/>
          </a:xfrm>
        </p:grpSpPr>
        <p:cxnSp>
          <p:nvCxnSpPr>
            <p:cNvPr id="19" name="Ευθύγραμμο βέλος σύνδεσης 18"/>
            <p:cNvCxnSpPr/>
            <p:nvPr/>
          </p:nvCxnSpPr>
          <p:spPr>
            <a:xfrm>
              <a:off x="6437582" y="2653839"/>
              <a:ext cx="0" cy="6133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444208" y="3082540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l-GR" b="0" i="0" baseline="-25000" smtClean="0">
                            <a:latin typeface="Cambria Math"/>
                          </a:rPr>
                          <m:t>τελ</m:t>
                        </m:r>
                      </m:oMath>
                    </m:oMathPara>
                  </a14:m>
                  <a:endParaRPr lang="el-GR" baseline="-25000" dirty="0"/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4208" y="3082540"/>
                  <a:ext cx="432048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21311" r="-18310" b="-6557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Ομάδα 23"/>
          <p:cNvGrpSpPr/>
          <p:nvPr/>
        </p:nvGrpSpPr>
        <p:grpSpPr>
          <a:xfrm>
            <a:off x="5823691" y="3589858"/>
            <a:ext cx="807707" cy="708806"/>
            <a:chOff x="7812360" y="2959615"/>
            <a:chExt cx="807707" cy="708806"/>
          </a:xfrm>
        </p:grpSpPr>
        <p:cxnSp>
          <p:nvCxnSpPr>
            <p:cNvPr id="21" name="Ευθύγραμμο βέλος σύνδεσης 20"/>
            <p:cNvCxnSpPr/>
            <p:nvPr/>
          </p:nvCxnSpPr>
          <p:spPr>
            <a:xfrm>
              <a:off x="7812360" y="2959615"/>
              <a:ext cx="0" cy="614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827979" y="3268311"/>
                  <a:ext cx="792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2000" dirty="0" smtClean="0"/>
                    <a:t>-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b="0" i="0" baseline="-25000" smtClean="0">
                          <a:latin typeface="Cambria Math"/>
                        </a:rPr>
                        <m:t>αρχ</m:t>
                      </m:r>
                    </m:oMath>
                  </a14:m>
                  <a:endParaRPr lang="el-GR" baseline="-25000" dirty="0"/>
                </a:p>
              </p:txBody>
            </p:sp>
          </mc:Choice>
          <mc:Fallback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979" y="3268311"/>
                  <a:ext cx="792088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7692" t="-15385" b="-2769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Ομάδα 32"/>
          <p:cNvGrpSpPr/>
          <p:nvPr/>
        </p:nvGrpSpPr>
        <p:grpSpPr>
          <a:xfrm>
            <a:off x="5056035" y="3022652"/>
            <a:ext cx="737702" cy="1411854"/>
            <a:chOff x="5223276" y="2115224"/>
            <a:chExt cx="737702" cy="1411854"/>
          </a:xfrm>
        </p:grpSpPr>
        <p:cxnSp>
          <p:nvCxnSpPr>
            <p:cNvPr id="27" name="Ευθύγραμμο βέλος σύνδεσης 26"/>
            <p:cNvCxnSpPr/>
            <p:nvPr/>
          </p:nvCxnSpPr>
          <p:spPr>
            <a:xfrm>
              <a:off x="5770106" y="2115224"/>
              <a:ext cx="0" cy="12271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8" name="Ορθογώνιο 27"/>
                <p:cNvSpPr/>
                <p:nvPr/>
              </p:nvSpPr>
              <p:spPr>
                <a:xfrm>
                  <a:off x="5223276" y="3157746"/>
                  <a:ext cx="7377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l-GR" b="1" dirty="0" smtClean="0">
                      <a:solidFill>
                        <a:srgbClr val="FF0000"/>
                      </a:solidFill>
                    </a:rPr>
                    <a:t>2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l-GR" b="1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𝛕𝛆𝛌</m:t>
                      </m:r>
                    </m:oMath>
                  </a14:m>
                  <a:r>
                    <a:rPr lang="el-GR" b="1" dirty="0">
                      <a:solidFill>
                        <a:srgbClr val="FF0000"/>
                      </a:solidFill>
                    </a:rPr>
                    <a:t/>
                  </a:r>
                </a:p>
              </p:txBody>
            </p:sp>
          </mc:Choice>
          <mc:Fallback>
            <p:sp>
              <p:nvSpPr>
                <p:cNvPr id="28" name="Ορθογώνιο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276" y="3157746"/>
                  <a:ext cx="737702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7438" t="-8197" b="-2459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Ομάδα 31"/>
          <p:cNvGrpSpPr/>
          <p:nvPr/>
        </p:nvGrpSpPr>
        <p:grpSpPr>
          <a:xfrm>
            <a:off x="6612161" y="2871300"/>
            <a:ext cx="1936811" cy="584775"/>
            <a:chOff x="6948264" y="1874312"/>
            <a:chExt cx="390632" cy="584775"/>
          </a:xfrm>
        </p:grpSpPr>
        <p:cxnSp>
          <p:nvCxnSpPr>
            <p:cNvPr id="30" name="Ευθύγραμμο βέλος σύνδεσης 29"/>
            <p:cNvCxnSpPr/>
            <p:nvPr/>
          </p:nvCxnSpPr>
          <p:spPr>
            <a:xfrm>
              <a:off x="6948264" y="1963872"/>
              <a:ext cx="0" cy="4952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975842" y="1874312"/>
              <a:ext cx="363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Trebuchet MS" panose="020B0603020202020204" pitchFamily="34" charset="0"/>
                </a:rPr>
                <a:t>(+) </a:t>
              </a:r>
              <a:r>
                <a:rPr lang="el-GR" sz="1400" dirty="0" smtClean="0">
                  <a:latin typeface="Trebuchet MS" panose="020B0603020202020204" pitchFamily="34" charset="0"/>
                </a:rPr>
                <a:t>(θετική φορά   </a:t>
              </a:r>
            </a:p>
            <a:p>
              <a:r>
                <a:rPr lang="el-GR" sz="1400" dirty="0">
                  <a:latin typeface="Trebuchet MS" panose="020B0603020202020204" pitchFamily="34" charset="0"/>
                </a:rPr>
                <a:t> </a:t>
              </a:r>
              <a:r>
                <a:rPr lang="el-GR" sz="1400" dirty="0" smtClean="0">
                  <a:latin typeface="Trebuchet MS" panose="020B0603020202020204" pitchFamily="34" charset="0"/>
                </a:rPr>
                <a:t>      προς τα κάτω)</a:t>
              </a:r>
              <a:endParaRPr lang="el-GR" sz="1400" dirty="0"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Ορθογώνιο 4"/>
              <p:cNvSpPr/>
              <p:nvPr/>
            </p:nvSpPr>
            <p:spPr>
              <a:xfrm>
                <a:off x="5846547" y="5157192"/>
                <a:ext cx="11432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b="1" dirty="0"/>
                  <a:t>= 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1" baseline="-25000">
                        <a:latin typeface="Cambria Math"/>
                      </a:rPr>
                      <m:t>𝛕𝛆𝛌</m:t>
                    </m:r>
                  </m:oMath>
                </a14:m>
                <a:r>
                  <a:rPr lang="el-GR" sz="2400" b="1" dirty="0"/>
                  <a:t/>
                </a:r>
              </a:p>
            </p:txBody>
          </p:sp>
        </mc:Choice>
        <mc:Fallback>
          <p:sp>
            <p:nvSpPr>
              <p:cNvPr id="5" name="Ορθογώνι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547" y="5157192"/>
                <a:ext cx="1143262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7979" t="-10526" b="-28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81426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590196" y="220349"/>
            <a:ext cx="8064896" cy="5940088"/>
            <a:chOff x="539552" y="332656"/>
            <a:chExt cx="8064896" cy="5940088"/>
          </a:xfrm>
        </p:grpSpPr>
        <p:sp>
          <p:nvSpPr>
            <p:cNvPr id="5" name="Ορθογώνιο 4"/>
            <p:cNvSpPr/>
            <p:nvPr/>
          </p:nvSpPr>
          <p:spPr>
            <a:xfrm>
              <a:off x="539552" y="332656"/>
              <a:ext cx="8064896" cy="5940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11.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Στο </a:t>
              </a:r>
              <a:r>
                <a:rPr lang="el-GR" sz="2000" dirty="0">
                  <a:latin typeface="Trebuchet MS" panose="020B0603020202020204" pitchFamily="34" charset="0"/>
                </a:rPr>
                <a:t>σύστημα των δύο σωμάτων </a:t>
              </a:r>
              <a:r>
                <a:rPr lang="el-GR" sz="2000" dirty="0" smtClean="0">
                  <a:latin typeface="Trebuchet MS" panose="020B0603020202020204" pitchFamily="34" charset="0"/>
                </a:rPr>
                <a:t>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</a:t>
              </a:r>
              <a:r>
                <a:rPr lang="el-GR" sz="2000" dirty="0" smtClean="0">
                  <a:latin typeface="Trebuchet MS" panose="020B0603020202020204" pitchFamily="34" charset="0"/>
                </a:rPr>
                <a:t> και  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, </a:t>
              </a:r>
              <a:r>
                <a:rPr lang="el-GR" sz="2000" dirty="0">
                  <a:latin typeface="Trebuchet MS" panose="020B0603020202020204" pitchFamily="34" charset="0"/>
                </a:rPr>
                <a:t>που έχουν ίδια μάζα </a:t>
              </a:r>
              <a:r>
                <a:rPr lang="el-GR" sz="2000" i="1" dirty="0">
                  <a:latin typeface="Trebuchet MS" panose="020B0603020202020204" pitchFamily="34" charset="0"/>
                </a:rPr>
                <a:t>m</a:t>
              </a:r>
              <a:r>
                <a:rPr lang="el-GR" sz="2000" dirty="0">
                  <a:latin typeface="Trebuchet MS" panose="020B0603020202020204" pitchFamily="34" charset="0"/>
                </a:rPr>
                <a:t>,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ασκούμε σταθερή οριζόντια δύναμη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F</a:t>
              </a:r>
              <a:r>
                <a:rPr lang="el-GR" sz="2000" dirty="0" smtClean="0">
                  <a:latin typeface="Trebuchet MS" panose="020B0603020202020204" pitchFamily="34" charset="0"/>
                </a:rPr>
                <a:t> και το κινούμε στο λείο οριζόντιο επίπεδο</a:t>
              </a:r>
              <a:r>
                <a:rPr lang="el-GR" sz="2000" dirty="0">
                  <a:latin typeface="Trebuchet MS" panose="020B060302020202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l-GR" sz="2000" dirty="0" smtClean="0">
                  <a:latin typeface="Trebuchet MS" panose="020B0603020202020204" pitchFamily="34" charset="0"/>
                </a:rPr>
                <a:t>Ποια ή ποιες από τις παρακάτω προτάσεις είναι σωστές και γιατί;</a:t>
              </a:r>
            </a:p>
            <a:p>
              <a:pPr algn="ctr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1000" dirty="0" smtClean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Α. 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</a:t>
              </a:r>
              <a:r>
                <a:rPr lang="el-GR" sz="2000" dirty="0">
                  <a:latin typeface="Trebuchet MS" panose="020B0603020202020204" pitchFamily="34" charset="0"/>
                </a:rPr>
                <a:t>σύστημα </a:t>
              </a:r>
              <a:r>
                <a:rPr lang="el-GR" sz="2000" dirty="0" smtClean="0">
                  <a:latin typeface="Trebuchet MS" panose="020B0603020202020204" pitchFamily="34" charset="0"/>
                </a:rPr>
                <a:t>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 </a:t>
              </a:r>
              <a:r>
                <a:rPr lang="el-GR" sz="2000" dirty="0" smtClean="0">
                  <a:latin typeface="Trebuchet MS" panose="020B0603020202020204" pitchFamily="34" charset="0"/>
                </a:rPr>
                <a:t>- 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 δεν </a:t>
              </a:r>
              <a:r>
                <a:rPr lang="el-GR" sz="2000" dirty="0">
                  <a:latin typeface="Trebuchet MS" panose="020B0603020202020204" pitchFamily="34" charset="0"/>
                </a:rPr>
                <a:t>είναι μονωμένο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</a:p>
            <a:p>
              <a:pPr algn="just"/>
              <a:endParaRPr lang="el-GR" sz="1000" dirty="0">
                <a:latin typeface="Trebuchet MS" panose="020B0603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Β.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Ο </a:t>
              </a:r>
              <a:r>
                <a:rPr lang="el-GR" sz="2000" dirty="0">
                  <a:latin typeface="Trebuchet MS" panose="020B0603020202020204" pitchFamily="34" charset="0"/>
                </a:rPr>
                <a:t>ρυθμός μεταβολής της ορμής του σώματος </a:t>
              </a:r>
              <a:r>
                <a:rPr lang="el-GR" sz="2000" dirty="0" smtClean="0">
                  <a:latin typeface="Trebuchet MS" panose="020B0603020202020204" pitchFamily="34" charset="0"/>
                </a:rPr>
                <a:t>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</a:t>
              </a:r>
              <a:r>
                <a:rPr lang="el-GR" sz="2000" dirty="0" smtClean="0">
                  <a:latin typeface="Trebuchet MS" panose="020B0603020202020204" pitchFamily="34" charset="0"/>
                </a:rPr>
                <a:t> είναι </a:t>
              </a:r>
              <a:r>
                <a:rPr lang="el-GR" sz="2000" dirty="0">
                  <a:latin typeface="Trebuchet MS" panose="020B0603020202020204" pitchFamily="34" charset="0"/>
                </a:rPr>
                <a:t>μικρότερος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απ’ τον </a:t>
              </a:r>
              <a:r>
                <a:rPr lang="el-GR" sz="2000" dirty="0">
                  <a:latin typeface="Trebuchet MS" panose="020B0603020202020204" pitchFamily="34" charset="0"/>
                </a:rPr>
                <a:t>αντίστοιχο ρυθμό μεταβολής του σώματος </a:t>
              </a:r>
              <a:r>
                <a:rPr lang="el-GR" sz="2000" dirty="0" smtClean="0">
                  <a:latin typeface="Trebuchet MS" panose="020B0603020202020204" pitchFamily="34" charset="0"/>
                </a:rPr>
                <a:t>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</a:p>
            <a:p>
              <a:pPr algn="just"/>
              <a:endParaRPr lang="el-GR" sz="1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Γ.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Οι </a:t>
              </a:r>
              <a:r>
                <a:rPr lang="el-GR" sz="2000" dirty="0">
                  <a:latin typeface="Trebuchet MS" panose="020B0603020202020204" pitchFamily="34" charset="0"/>
                </a:rPr>
                <a:t>ρυθμοί μεταβολής της ορμής και για τα δύο σώματα είναι ίσοι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</a:p>
            <a:p>
              <a:pPr algn="just"/>
              <a:endParaRPr lang="el-GR" sz="1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Δ.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Για </a:t>
              </a:r>
              <a:r>
                <a:rPr lang="el-GR" sz="2000" dirty="0">
                  <a:latin typeface="Trebuchet MS" panose="020B0603020202020204" pitchFamily="34" charset="0"/>
                </a:rPr>
                <a:t>τις δυνάμεις που δέχονται τα δύο σώματα ισχύει: </a:t>
              </a:r>
              <a:r>
                <a:rPr lang="el-GR" sz="2000" i="1" dirty="0">
                  <a:latin typeface="Trebuchet MS" panose="020B0603020202020204" pitchFamily="34" charset="0"/>
                </a:rPr>
                <a:t>F</a:t>
              </a:r>
              <a:r>
                <a:rPr lang="el-GR" sz="2000" dirty="0">
                  <a:latin typeface="Trebuchet MS" panose="020B0603020202020204" pitchFamily="34" charset="0"/>
                </a:rPr>
                <a:t> - </a:t>
              </a:r>
              <a:r>
                <a:rPr lang="el-GR" sz="2000" i="1" dirty="0">
                  <a:latin typeface="Trebuchet MS" panose="020B0603020202020204" pitchFamily="34" charset="0"/>
                </a:rPr>
                <a:t>T</a:t>
              </a:r>
              <a:r>
                <a:rPr lang="el-GR" sz="2000" dirty="0">
                  <a:latin typeface="Trebuchet MS" panose="020B0603020202020204" pitchFamily="34" charset="0"/>
                </a:rPr>
                <a:t> = </a:t>
              </a:r>
              <a:r>
                <a:rPr lang="el-GR" sz="2000" i="1" dirty="0">
                  <a:latin typeface="Trebuchet MS" panose="020B0603020202020204" pitchFamily="34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116" y="2382855"/>
              <a:ext cx="416206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741708" y="366957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6256" y="472514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9068" y="518680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2957" y="567544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00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Ορθογώνιο 3"/>
              <p:cNvSpPr/>
              <p:nvPr/>
            </p:nvSpPr>
            <p:spPr>
              <a:xfrm>
                <a:off x="434818" y="332656"/>
                <a:ext cx="8385654" cy="5633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17.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Μπαλάκι του πινγκ-πονγκ πέφτει κάθετα πάνω σε ακίνητη ρακέτα. Η ταχύτητα πρόσπτωσης έχει μεγαλύτερη τιμή από την ταχύτητα απομάκρυνσης.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Ποια από τις παρακάτω προτάσεις είναι σωστή και γιατί;</a:t>
                </a:r>
                <a:endParaRPr lang="el-GR" sz="1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Α.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Η δύναμη που προκάλεσε την αλλαγή στην ορμή έχει τιμή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F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</a:rPr>
                      <m:t>,</m:t>
                    </m:r>
                  </m:oMath>
                </a14:m>
                <a:endParaRPr lang="el-GR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όπου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Δ</a:t>
                </a:r>
                <a:r>
                  <a:rPr lang="el-GR" sz="2000" i="1" dirty="0" err="1" smtClean="0">
                    <a:latin typeface="Trebuchet MS" panose="020B0603020202020204" pitchFamily="34" charset="0"/>
                  </a:rPr>
                  <a:t>t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/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η χρονική διάρκεια επαφής με τη ρακέτα.</a:t>
                </a:r>
              </a:p>
              <a:p>
                <a:pPr algn="just">
                  <a:lnSpc>
                    <a:spcPct val="150000"/>
                  </a:lnSpc>
                </a:pPr>
                <a:endParaRPr lang="el-GR" sz="1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Β.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Η κατεύθυνση της δύναμης που προκάλεσε την αλλαγή της ορμής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είναι ίδια με της ταχύτητας πρόσπτωσης.</a:t>
                </a:r>
              </a:p>
              <a:p>
                <a:pPr algn="just">
                  <a:lnSpc>
                    <a:spcPct val="150000"/>
                  </a:lnSpc>
                </a:pPr>
                <a:endParaRPr lang="el-GR" sz="1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Γ.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Η κατεύθυνση της δύναμης που προκάλεσε την αλλαγή της ορμής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είναι ίδια με της ταχύτητας απομάκρυνσης.</a:t>
                </a:r>
                <a:endParaRPr lang="el-GR" sz="2000" dirty="0"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18" y="332656"/>
                <a:ext cx="8385654" cy="5633593"/>
              </a:xfrm>
              <a:prstGeom prst="rect">
                <a:avLst/>
              </a:prstGeom>
              <a:blipFill rotWithShape="1">
                <a:blip r:embed="rId2"/>
                <a:stretch>
                  <a:fillRect l="-727" r="-79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467063" y="299695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5306" y="41490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8165" y="530120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0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611560" y="404664"/>
                <a:ext cx="7953606" cy="181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18.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Οι αθλητές του καράτε δίνουν απότομα και «κοφτά» κτυπήματα και πετυχαίνουν να σπάσουν στερεά σώματα όπως τούβλα, καδρόνια κλπ. Νομίζετε ότι αυτό σχετίζεται με τη σχέση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F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/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=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>
                            <a:latin typeface="Cambria Math"/>
                          </a:rPr>
                          <m:t>Δ</m:t>
                        </m:r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>
                            <a:latin typeface="Cambria Math"/>
                          </a:rPr>
                          <m:t>Δ</m:t>
                        </m:r>
                        <m:r>
                          <a:rPr lang="en-US" sz="240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;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/>
                </a:r>
                <a:endParaRPr lang="el-GR" sz="2000" dirty="0"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04664"/>
                <a:ext cx="7953606" cy="1817998"/>
              </a:xfrm>
              <a:prstGeom prst="rect">
                <a:avLst/>
              </a:prstGeom>
              <a:blipFill rotWithShape="1">
                <a:blip r:embed="rId2"/>
                <a:stretch>
                  <a:fillRect l="-766" r="-76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6884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rgbClr val="969696"/>
                </a:solidFill>
              </a:rPr>
              <a:t>Μερκ</a:t>
            </a:r>
            <a:r>
              <a:rPr lang="el-GR" dirty="0" smtClean="0">
                <a:solidFill>
                  <a:srgbClr val="969696"/>
                </a:solidFill>
              </a:rPr>
              <a:t>. Παναγιωτόπουλος - Φυσικός        </a:t>
            </a:r>
            <a:r>
              <a:rPr lang="en-US" dirty="0" smtClean="0">
                <a:solidFill>
                  <a:srgbClr val="969696"/>
                </a:solidFill>
              </a:rPr>
              <a:t>www.merkopanas.blogspot.gr</a:t>
            </a:r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37</a:t>
            </a:fld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2205038"/>
            <a:ext cx="6360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</a:t>
            </a:r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και Ασκήσεις εκτός του βιβλίου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4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13790" y="332656"/>
            <a:ext cx="8090657" cy="2805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1.</a:t>
            </a:r>
            <a:r>
              <a:rPr lang="el-GR" sz="2000" dirty="0" smtClean="0">
                <a:latin typeface="Trebuchet MS" panose="020B0603020202020204" pitchFamily="34" charset="0"/>
              </a:rPr>
              <a:t>  </a:t>
            </a:r>
            <a:r>
              <a:rPr lang="el-GR" sz="2000" dirty="0">
                <a:latin typeface="Trebuchet MS" panose="020B0603020202020204" pitchFamily="34" charset="0"/>
              </a:rPr>
              <a:t>Ένας βαρκάρης πάνω σε µια βάρκα προσπαθεί να τη µ</a:t>
            </a:r>
            <a:r>
              <a:rPr lang="el-GR" sz="2000" dirty="0" err="1">
                <a:latin typeface="Trebuchet MS" panose="020B0603020202020204" pitchFamily="34" charset="0"/>
              </a:rPr>
              <a:t>ετακινήσει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σπρώχνοντας </a:t>
            </a:r>
            <a:r>
              <a:rPr lang="el-GR" sz="2000" dirty="0">
                <a:latin typeface="Trebuchet MS" panose="020B0603020202020204" pitchFamily="34" charset="0"/>
              </a:rPr>
              <a:t>την από µ</a:t>
            </a:r>
            <a:r>
              <a:rPr lang="el-GR" sz="2000" dirty="0" err="1">
                <a:latin typeface="Trebuchet MS" panose="020B0603020202020204" pitchFamily="34" charset="0"/>
              </a:rPr>
              <a:t>έσα</a:t>
            </a:r>
            <a:r>
              <a:rPr lang="el-GR" sz="2000" dirty="0">
                <a:latin typeface="Trebuchet MS" panose="020B0603020202020204" pitchFamily="34" charset="0"/>
              </a:rPr>
              <a:t>, αλλά αυτό δεν γίνεται. Ο λόγος είναι ότι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είναι </a:t>
            </a:r>
            <a:r>
              <a:rPr lang="el-GR" sz="2000" dirty="0" smtClean="0">
                <a:latin typeface="Trebuchet MS" panose="020B0603020202020204" pitchFamily="34" charset="0"/>
              </a:rPr>
              <a:t>µ</a:t>
            </a:r>
            <a:r>
              <a:rPr lang="el-GR" sz="2000" dirty="0" err="1" smtClean="0">
                <a:latin typeface="Trebuchet MS" panose="020B0603020202020204" pitchFamily="34" charset="0"/>
              </a:rPr>
              <a:t>ικρή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υπάρχουν τριβές.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είναι </a:t>
            </a:r>
            <a:r>
              <a:rPr lang="el-GR" sz="2000" dirty="0" smtClean="0">
                <a:latin typeface="Trebuchet MS" panose="020B0603020202020204" pitchFamily="34" charset="0"/>
              </a:rPr>
              <a:t>εσωτερική.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είναι </a:t>
            </a:r>
            <a:r>
              <a:rPr lang="el-GR" sz="2000" dirty="0" smtClean="0">
                <a:latin typeface="Trebuchet MS" panose="020B0603020202020204" pitchFamily="34" charset="0"/>
              </a:rPr>
              <a:t>εξωτερική.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9" name="Έλλειψη 8"/>
          <p:cNvSpPr/>
          <p:nvPr/>
        </p:nvSpPr>
        <p:spPr>
          <a:xfrm>
            <a:off x="503375" y="2276872"/>
            <a:ext cx="43204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0506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177281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Ξ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223530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Ξ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7558" y="268114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Ξ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4368" y="316378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2477" y="362544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517368" y="332656"/>
            <a:ext cx="81590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2.  </a:t>
            </a:r>
            <a:r>
              <a:rPr lang="el-GR" sz="2000" dirty="0">
                <a:latin typeface="Trebuchet MS" panose="020B0603020202020204" pitchFamily="34" charset="0"/>
              </a:rPr>
              <a:t>Ένας άνθρωπος βρίσκεται µ</a:t>
            </a:r>
            <a:r>
              <a:rPr lang="el-GR" sz="2000" dirty="0" err="1">
                <a:latin typeface="Trebuchet MS" panose="020B0603020202020204" pitchFamily="34" charset="0"/>
              </a:rPr>
              <a:t>έσα</a:t>
            </a:r>
            <a:r>
              <a:rPr lang="el-GR" sz="2000" dirty="0">
                <a:latin typeface="Trebuchet MS" panose="020B0603020202020204" pitchFamily="34" charset="0"/>
              </a:rPr>
              <a:t> σε </a:t>
            </a:r>
            <a:r>
              <a:rPr lang="el-GR" sz="2000" dirty="0" smtClean="0">
                <a:latin typeface="Trebuchet MS" panose="020B0603020202020204" pitchFamily="34" charset="0"/>
              </a:rPr>
              <a:t>ασανσέρ </a:t>
            </a:r>
            <a:r>
              <a:rPr lang="el-GR" sz="2000" dirty="0">
                <a:latin typeface="Trebuchet MS" panose="020B0603020202020204" pitchFamily="34" charset="0"/>
              </a:rPr>
              <a:t>που ανεβαίνει.</a:t>
            </a:r>
          </a:p>
          <a:p>
            <a:pPr algn="just">
              <a:lnSpc>
                <a:spcPct val="150000"/>
              </a:lnSpc>
            </a:pPr>
            <a:r>
              <a:rPr lang="el-GR" sz="2000" dirty="0">
                <a:latin typeface="Trebuchet MS" panose="020B0603020202020204" pitchFamily="34" charset="0"/>
              </a:rPr>
              <a:t>Χαρακτηρίστε µε Σ τις εσωτερικές και µε </a:t>
            </a:r>
            <a:r>
              <a:rPr lang="el-GR" sz="2000" dirty="0" smtClean="0">
                <a:latin typeface="Trebuchet MS" panose="020B0603020202020204" pitchFamily="34" charset="0"/>
              </a:rPr>
              <a:t>Ξ </a:t>
            </a:r>
            <a:r>
              <a:rPr lang="el-GR" sz="2000" dirty="0">
                <a:latin typeface="Trebuchet MS" panose="020B0603020202020204" pitchFamily="34" charset="0"/>
              </a:rPr>
              <a:t>τις εξωτερικές </a:t>
            </a:r>
            <a:r>
              <a:rPr lang="el-GR" sz="2000" dirty="0" err="1">
                <a:latin typeface="Trebuchet MS" panose="020B0603020202020204" pitchFamily="34" charset="0"/>
              </a:rPr>
              <a:t>δυνάµεις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του </a:t>
            </a:r>
            <a:r>
              <a:rPr lang="el-GR" sz="2000" dirty="0" err="1" smtClean="0">
                <a:latin typeface="Trebuchet MS" panose="020B0603020202020204" pitchFamily="34" charset="0"/>
              </a:rPr>
              <a:t>συστήµατος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b="1" i="1" dirty="0">
                <a:latin typeface="Trebuchet MS" panose="020B0603020202020204" pitchFamily="34" charset="0"/>
              </a:rPr>
              <a:t>ασανσέρ - άνθρωπος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το </a:t>
            </a:r>
            <a:r>
              <a:rPr lang="el-GR" sz="2000" dirty="0">
                <a:latin typeface="Trebuchet MS" panose="020B0603020202020204" pitchFamily="34" charset="0"/>
              </a:rPr>
              <a:t>βάρος του </a:t>
            </a:r>
            <a:r>
              <a:rPr lang="el-GR" sz="2000" dirty="0" smtClean="0">
                <a:latin typeface="Trebuchet MS" panose="020B0603020202020204" pitchFamily="34" charset="0"/>
              </a:rPr>
              <a:t>ασανσέρ.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το </a:t>
            </a:r>
            <a:r>
              <a:rPr lang="el-GR" sz="2000" dirty="0">
                <a:latin typeface="Trebuchet MS" panose="020B0603020202020204" pitchFamily="34" charset="0"/>
              </a:rPr>
              <a:t>βάρος του </a:t>
            </a:r>
            <a:r>
              <a:rPr lang="el-GR" sz="2000" dirty="0" smtClean="0">
                <a:latin typeface="Trebuchet MS" panose="020B0603020202020204" pitchFamily="34" charset="0"/>
              </a:rPr>
              <a:t>ανθρώπου.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που ασκεί το </a:t>
            </a:r>
            <a:r>
              <a:rPr lang="el-GR" sz="2000" dirty="0" err="1">
                <a:latin typeface="Trebuchet MS" panose="020B0603020202020204" pitchFamily="34" charset="0"/>
              </a:rPr>
              <a:t>συρµατόσχοινο</a:t>
            </a:r>
            <a:r>
              <a:rPr lang="el-GR" sz="2000" dirty="0">
                <a:latin typeface="Trebuchet MS" panose="020B0603020202020204" pitchFamily="34" charset="0"/>
              </a:rPr>
              <a:t> συγκράτησης του </a:t>
            </a:r>
            <a:r>
              <a:rPr lang="el-GR" sz="2000" dirty="0" smtClean="0">
                <a:latin typeface="Trebuchet MS" panose="020B0603020202020204" pitchFamily="34" charset="0"/>
              </a:rPr>
              <a:t>ασανσέρ.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που ασκεί το δάπεδο του ασανσέρ στον </a:t>
            </a:r>
            <a:r>
              <a:rPr lang="el-GR" sz="2000" dirty="0" smtClean="0">
                <a:latin typeface="Trebuchet MS" panose="020B0603020202020204" pitchFamily="34" charset="0"/>
              </a:rPr>
              <a:t>άνθρωπο.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ε.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που ασκεί ο άνθρωπος στο δάπεδο του </a:t>
            </a:r>
            <a:r>
              <a:rPr lang="el-GR" sz="2000" dirty="0" smtClean="0">
                <a:latin typeface="Trebuchet MS" panose="020B0603020202020204" pitchFamily="34" charset="0"/>
              </a:rPr>
              <a:t>ασανσέρ. 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1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71600" y="188913"/>
            <a:ext cx="7416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Εσωτερικές και εξωτερικές δυνάμεις</a:t>
            </a:r>
          </a:p>
        </p:txBody>
      </p:sp>
      <p:pic>
        <p:nvPicPr>
          <p:cNvPr id="5" name="Picture 12" descr="C:\DOCUME~1\WALTOL~1\LOCALS~1\Temp\\msotw9_temp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9555" y="830263"/>
            <a:ext cx="3260427" cy="103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2132856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Για να ορίσουμε ποιες δυνάμεις είναι εσωτερικές ή εξωτερικές χρειάζεται να καθορίσουμε το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σύστημα σωμάτων</a:t>
            </a:r>
            <a:r>
              <a:rPr lang="el-GR" sz="2000" b="1" dirty="0" smtClean="0">
                <a:latin typeface="Comic Sans MS" panose="030F0702030302020204" pitchFamily="66" charset="0"/>
              </a:rPr>
              <a:t> που μελετάμε.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Οι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εξωτερικές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δυνάμεις </a:t>
            </a:r>
            <a:r>
              <a:rPr lang="el-GR" sz="2000" b="1" dirty="0">
                <a:latin typeface="Comic Sans MS" panose="030F0702030302020204" pitchFamily="66" charset="0"/>
              </a:rPr>
              <a:t>ασκούνται </a:t>
            </a:r>
            <a:r>
              <a:rPr lang="el-GR" sz="2000" b="1" dirty="0" smtClean="0">
                <a:latin typeface="Comic Sans MS" panose="030F0702030302020204" pitchFamily="66" charset="0"/>
              </a:rPr>
              <a:t>από σώματα εκτός του συστήματος σε </a:t>
            </a:r>
            <a:r>
              <a:rPr lang="el-GR" sz="2000" b="1" dirty="0">
                <a:latin typeface="Comic Sans MS" panose="030F0702030302020204" pitchFamily="66" charset="0"/>
              </a:rPr>
              <a:t>μέλη του </a:t>
            </a:r>
            <a:r>
              <a:rPr lang="el-GR" sz="2000" b="1" dirty="0" smtClean="0">
                <a:latin typeface="Comic Sans MS" panose="030F0702030302020204" pitchFamily="66" charset="0"/>
              </a:rPr>
              <a:t>συστήματος </a:t>
            </a:r>
            <a:r>
              <a:rPr lang="el-GR" sz="2000" b="1" dirty="0">
                <a:latin typeface="Comic Sans MS" panose="030F0702030302020204" pitchFamily="66" charset="0"/>
              </a:rPr>
              <a:t>σωμάτων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  <a:endParaRPr lang="el-GR" sz="2000" b="1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Αυτές προέρχονται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από επαφή </a:t>
            </a:r>
            <a:r>
              <a:rPr lang="el-GR" sz="2000" b="1" dirty="0" smtClean="0">
                <a:latin typeface="Comic Sans MS" panose="030F0702030302020204" pitchFamily="66" charset="0"/>
              </a:rPr>
              <a:t>ή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από </a:t>
            </a:r>
            <a:r>
              <a:rPr lang="el-G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βαρυτική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έλξη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Οι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εσωτερικές δυνάμεις </a:t>
            </a:r>
            <a:r>
              <a:rPr lang="el-GR" sz="2000" b="1" dirty="0" smtClean="0">
                <a:latin typeface="Comic Sans MS" panose="030F0702030302020204" pitchFamily="66" charset="0"/>
              </a:rPr>
              <a:t>ασκούνται ανάμεσα στα μέλη του συστήματος των σωμάτων.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Αυτές προσπαθούν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να κρατήσουν τα σώματα</a:t>
            </a:r>
            <a:r>
              <a:rPr lang="el-GR" sz="2000" b="1" dirty="0" smtClean="0">
                <a:latin typeface="Comic Sans MS" panose="030F0702030302020204" pitchFamily="66" charset="0"/>
              </a:rPr>
              <a:t> του συστήματος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μαζί</a:t>
            </a:r>
            <a:r>
              <a:rPr lang="el-GR" sz="2000" b="1" dirty="0" smtClean="0">
                <a:latin typeface="Comic Sans MS" panose="030F0702030302020204" pitchFamily="66" charset="0"/>
              </a:rPr>
              <a:t>.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79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403109" y="332656"/>
            <a:ext cx="8057324" cy="5606920"/>
            <a:chOff x="403109" y="332656"/>
            <a:chExt cx="8057324" cy="5606920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4" name="Ορθογώνιο 3"/>
                <p:cNvSpPr/>
                <p:nvPr/>
              </p:nvSpPr>
              <p:spPr>
                <a:xfrm>
                  <a:off x="403109" y="332656"/>
                  <a:ext cx="8057324" cy="56069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l-GR" sz="2000" b="1" dirty="0" smtClean="0">
                      <a:latin typeface="Trebuchet MS" panose="020B0603020202020204" pitchFamily="34" charset="0"/>
                    </a:rPr>
                    <a:t>3. 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∆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ύο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άνθρωποι µ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άζας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/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100kg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ο καθένας, ξεκινούν από το ίδιο 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σηµείο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/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µε ταχύτητες 3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s</m:t>
                          </m:r>
                        </m:den>
                      </m:f>
                    </m:oMath>
                  </a14:m>
                  <a:r>
                    <a:rPr lang="el-GR" sz="2000" dirty="0" smtClean="0">
                      <a:latin typeface="Trebuchet MS" panose="020B0603020202020204" pitchFamily="34" charset="0"/>
                    </a:rPr>
                    <a:t/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και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4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s</m:t>
                          </m:r>
                        </m:den>
                      </m:f>
                    </m:oMath>
                  </a14:m>
                  <a:r>
                    <a:rPr lang="el-GR" sz="2000" dirty="0" smtClean="0">
                      <a:latin typeface="Trebuchet MS" panose="020B0603020202020204" pitchFamily="34" charset="0"/>
                    </a:rPr>
                    <a:t/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και κατευθύνσεις ο ένας Βόρεια και ο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άλλος Ανατολικά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.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l-GR" sz="2000" b="1" dirty="0" smtClean="0">
                      <a:latin typeface="Trebuchet MS" panose="020B0603020202020204" pitchFamily="34" charset="0"/>
                    </a:rPr>
                    <a:t>Α</a:t>
                  </a:r>
                  <a:r>
                    <a:rPr lang="el-GR" sz="2000" b="1" dirty="0">
                      <a:latin typeface="Trebuchet MS" panose="020B0603020202020204" pitchFamily="34" charset="0"/>
                    </a:rPr>
                    <a:t>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Ποιο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από τα παρακάτω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σχέδια για τα 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διανύσµατα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 των 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ορµών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/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αντιστοιχεί στην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παραπάνω περιγραφή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; </a:t>
                  </a:r>
                  <a:endParaRPr lang="el-GR" sz="2000" dirty="0" smtClean="0">
                    <a:latin typeface="Trebuchet MS" panose="020B0603020202020204" pitchFamily="34" charset="0"/>
                  </a:endParaRPr>
                </a:p>
                <a:p>
                  <a:pPr algn="just"/>
                  <a:endParaRPr lang="el-GR" dirty="0"/>
                </a:p>
                <a:p>
                  <a:pPr algn="just"/>
                  <a:endParaRPr lang="el-GR" dirty="0" smtClean="0"/>
                </a:p>
                <a:p>
                  <a:pPr algn="just"/>
                  <a:endParaRPr lang="el-GR" dirty="0"/>
                </a:p>
                <a:p>
                  <a:pPr algn="just"/>
                  <a:endParaRPr lang="el-GR" dirty="0"/>
                </a:p>
                <a:p>
                  <a:pPr algn="just">
                    <a:lnSpc>
                      <a:spcPct val="150000"/>
                    </a:lnSpc>
                  </a:pPr>
                  <a:r>
                    <a:rPr lang="el-GR" sz="2000" b="1" dirty="0">
                      <a:latin typeface="Trebuchet MS" panose="020B0603020202020204" pitchFamily="34" charset="0"/>
                    </a:rPr>
                    <a:t>Β. 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Πόσο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είναι το µ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έτρο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της συνολικής 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ορµής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του 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συστήµατος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των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δύο 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σωµάτων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/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σε 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kg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⋅</a:t>
                  </a:r>
                  <a:r>
                    <a:rPr lang="el-GR" sz="2000" dirty="0"/>
                    <a:t/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s</m:t>
                          </m:r>
                        </m:den>
                      </m:f>
                    </m:oMath>
                  </a14:m>
                  <a:r>
                    <a:rPr lang="el-GR" sz="2000" dirty="0" smtClean="0">
                      <a:latin typeface="Trebuchet MS" panose="020B0603020202020204" pitchFamily="34" charset="0"/>
                    </a:rPr>
                    <a:t>; </a:t>
                  </a:r>
                </a:p>
                <a:p>
                  <a:pPr algn="just"/>
                  <a:endParaRPr lang="el-GR" sz="2000" dirty="0">
                    <a:latin typeface="Trebuchet MS" panose="020B0603020202020204" pitchFamily="34" charset="0"/>
                  </a:endParaRPr>
                </a:p>
                <a:p>
                  <a:pPr algn="just"/>
                  <a:r>
                    <a:rPr lang="el-GR" sz="2000" b="1" dirty="0">
                      <a:latin typeface="Trebuchet MS" panose="020B0603020202020204" pitchFamily="34" charset="0"/>
                    </a:rPr>
                    <a:t> α.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100.               </a:t>
                  </a:r>
                  <a:r>
                    <a:rPr lang="el-GR" sz="2000" b="1" dirty="0" smtClean="0">
                      <a:latin typeface="Trebuchet MS" panose="020B0603020202020204" pitchFamily="34" charset="0"/>
                    </a:rPr>
                    <a:t>β.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500.               </a:t>
                  </a:r>
                  <a:r>
                    <a:rPr lang="el-GR" sz="2000" b="1" dirty="0" smtClean="0">
                      <a:latin typeface="Trebuchet MS" panose="020B0603020202020204" pitchFamily="34" charset="0"/>
                    </a:rPr>
                    <a:t>γ.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700.               </a:t>
                  </a:r>
                  <a:r>
                    <a:rPr lang="el-GR" sz="2000" b="1" dirty="0" smtClean="0">
                      <a:latin typeface="Trebuchet MS" panose="020B0603020202020204" pitchFamily="34" charset="0"/>
                    </a:rPr>
                    <a:t>δ</a:t>
                  </a:r>
                  <a:r>
                    <a:rPr lang="el-GR" sz="2000" b="1" dirty="0">
                      <a:latin typeface="Trebuchet MS" panose="020B0603020202020204" pitchFamily="34" charset="0"/>
                    </a:rPr>
                    <a:t>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1200. </a:t>
                  </a:r>
                  <a:endParaRPr lang="el-GR" sz="2000" dirty="0">
                    <a:latin typeface="Trebuchet MS" panose="020B0603020202020204" pitchFamily="34" charset="0"/>
                  </a:endParaRPr>
                </a:p>
              </p:txBody>
            </p:sp>
          </mc:Choice>
          <mc:Fallback>
            <p:sp>
              <p:nvSpPr>
                <p:cNvPr id="4" name="Ορθογώνιο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109" y="332656"/>
                  <a:ext cx="8057324" cy="560692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756" r="-832" b="-97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433" y="2554307"/>
              <a:ext cx="5703024" cy="115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Έλλειψη 5"/>
          <p:cNvSpPr/>
          <p:nvPr/>
        </p:nvSpPr>
        <p:spPr>
          <a:xfrm>
            <a:off x="5209119" y="3312000"/>
            <a:ext cx="43204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Έλλειψη 6"/>
          <p:cNvSpPr/>
          <p:nvPr/>
        </p:nvSpPr>
        <p:spPr>
          <a:xfrm>
            <a:off x="2390123" y="5507528"/>
            <a:ext cx="43204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444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4" descr="bolderbo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EFE"/>
              </a:clrFrom>
              <a:clrTo>
                <a:srgbClr val="F8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044700">
            <a:off x="470620" y="611648"/>
            <a:ext cx="2911234" cy="327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51920" y="476250"/>
            <a:ext cx="489654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 smtClean="0">
                <a:latin typeface="Trebuchet MS" pitchFamily="34" charset="0"/>
              </a:rPr>
              <a:t>4. </a:t>
            </a:r>
            <a:r>
              <a:rPr lang="el-GR" altLang="el-GR" sz="2000" dirty="0" smtClean="0">
                <a:latin typeface="Trebuchet MS" pitchFamily="34" charset="0"/>
              </a:rPr>
              <a:t>Αν </a:t>
            </a:r>
            <a:r>
              <a:rPr lang="el-GR" altLang="el-GR" sz="2000" dirty="0">
                <a:latin typeface="Trebuchet MS" pitchFamily="34" charset="0"/>
              </a:rPr>
              <a:t>ο τεράστιος </a:t>
            </a:r>
            <a:r>
              <a:rPr lang="el-GR" altLang="el-GR" sz="2000" dirty="0" smtClean="0">
                <a:latin typeface="Trebuchet MS" pitchFamily="34" charset="0"/>
              </a:rPr>
              <a:t>βράχος </a:t>
            </a:r>
            <a:r>
              <a:rPr lang="el-GR" altLang="el-GR" sz="2000" dirty="0">
                <a:latin typeface="Trebuchet MS" pitchFamily="34" charset="0"/>
              </a:rPr>
              <a:t>που κατρακυλάει και το παιδί που τρέχει έχουν την ίδια </a:t>
            </a:r>
            <a:r>
              <a:rPr lang="el-GR" altLang="el-GR" sz="2000" dirty="0" smtClean="0">
                <a:latin typeface="Trebuchet MS" pitchFamily="34" charset="0"/>
              </a:rPr>
              <a:t>ορμή (</a:t>
            </a:r>
            <a:r>
              <a:rPr lang="en-US" sz="2000" i="1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m</a:t>
            </a:r>
            <a:r>
              <a:rPr lang="el-GR" sz="2000" baseline="-25000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π</a:t>
            </a:r>
            <a:r>
              <a:rPr lang="el-GR" sz="2000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&lt;</a:t>
            </a:r>
            <a:r>
              <a:rPr lang="en-US" sz="2000" i="1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m</a:t>
            </a:r>
            <a:r>
              <a:rPr lang="el-GR" sz="2000" baseline="-25000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β</a:t>
            </a:r>
            <a:r>
              <a:rPr lang="el-GR" sz="2000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)</a:t>
            </a:r>
            <a:r>
              <a:rPr lang="el-GR" altLang="el-GR" sz="2000" dirty="0" smtClean="0">
                <a:latin typeface="Trebuchet MS" pitchFamily="34" charset="0"/>
              </a:rPr>
              <a:t>, </a:t>
            </a:r>
            <a:r>
              <a:rPr lang="el-GR" altLang="el-GR" sz="2000" dirty="0">
                <a:latin typeface="Trebuchet MS" pitchFamily="34" charset="0"/>
              </a:rPr>
              <a:t>θα μπορέσει ο βράχος να προλάβει το παιδί;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dirty="0">
                <a:latin typeface="Trebuchet MS" pitchFamily="34" charset="0"/>
              </a:rPr>
              <a:t>Ποιος έχει τη μεγαλύτερη ταχύτητα;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3995936" y="3573016"/>
                <a:ext cx="1512168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l-GR" sz="2400" b="1" i="0" baseline="-2500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𝛑</m:t>
                      </m:r>
                      <m:r>
                        <a:rPr lang="el-GR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l-GR" sz="2400" b="1" i="0" baseline="-2500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𝛃</m:t>
                      </m:r>
                    </m:oMath>
                  </m:oMathPara>
                </a14:m>
                <a:endParaRPr lang="el-GR" sz="2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3573016"/>
                <a:ext cx="1512168" cy="453137"/>
              </a:xfrm>
              <a:prstGeom prst="rect">
                <a:avLst/>
              </a:prstGeom>
              <a:blipFill rotWithShape="1">
                <a:blip r:embed="rId3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29910" y="4206279"/>
            <a:ext cx="1444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π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&lt;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851" y="4725144"/>
            <a:ext cx="148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υ</a:t>
            </a:r>
            <a:r>
              <a:rPr lang="el-GR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π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&gt;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υ</a:t>
            </a:r>
            <a:r>
              <a:rPr lang="el-GR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endParaRPr 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5508104" y="3541155"/>
            <a:ext cx="3071799" cy="461665"/>
            <a:chOff x="5508104" y="3541155"/>
            <a:chExt cx="3071799" cy="461665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189238" y="3541155"/>
                  <a:ext cx="239066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i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el-GR" sz="2400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π</a:t>
                  </a:r>
                  <a:r>
                    <a:rPr lang="el-GR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.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</m:acc>
                    </m:oMath>
                  </a14:m>
                  <a:r>
                    <a:rPr lang="el-GR" sz="2400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π</a:t>
                  </a:r>
                  <a:r>
                    <a:rPr lang="en-US" sz="2400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/>
                  </a:r>
                  <a:r>
                    <a:rPr lang="en-US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 </a:t>
                  </a:r>
                  <a:r>
                    <a:rPr lang="en-US" sz="2400" b="1" i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el-GR" sz="2400" b="1" baseline="-25000" dirty="0" err="1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β</a:t>
                  </a:r>
                  <a:r>
                    <a:rPr lang="el-GR" sz="2400" b="1" dirty="0" err="1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.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400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</m:acc>
                    </m:oMath>
                  </a14:m>
                  <a:r>
                    <a:rPr lang="el-GR" sz="2400" b="1" baseline="-25000" dirty="0" err="1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β</a:t>
                  </a:r>
                  <a:r>
                    <a:rPr lang="en-US" sz="2400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/>
                  </a:r>
                  <a:endParaRPr lang="el-GR" sz="24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9238" y="3541155"/>
                  <a:ext cx="2390665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4082" t="-11842" b="-3552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Δεξιό βέλος 9"/>
            <p:cNvSpPr/>
            <p:nvPr/>
          </p:nvSpPr>
          <p:spPr>
            <a:xfrm>
              <a:off x="5508104" y="3799584"/>
              <a:ext cx="576064" cy="7200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xmlns="" val="353072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2429" y="2564904"/>
            <a:ext cx="666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Σύστημα σωμάτων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Αυτοκίνητο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Γη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619672" y="260648"/>
            <a:ext cx="5452744" cy="2230494"/>
            <a:chOff x="1619672" y="260648"/>
            <a:chExt cx="5452744" cy="2230494"/>
          </a:xfrm>
        </p:grpSpPr>
        <p:pic>
          <p:nvPicPr>
            <p:cNvPr id="4" name="Picture 12" descr="C:\DOCUME~1\WALTOL~1\LOCALS~1\Temp\\msotw9_temp0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60648"/>
              <a:ext cx="5452744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Ομάδα 4"/>
            <p:cNvGrpSpPr/>
            <p:nvPr/>
          </p:nvGrpSpPr>
          <p:grpSpPr>
            <a:xfrm>
              <a:off x="1923187" y="904735"/>
              <a:ext cx="3548913" cy="1586407"/>
              <a:chOff x="1923187" y="904735"/>
              <a:chExt cx="3548913" cy="1586407"/>
            </a:xfrm>
          </p:grpSpPr>
          <p:grpSp>
            <p:nvGrpSpPr>
              <p:cNvPr id="25" name="Ομάδα 24"/>
              <p:cNvGrpSpPr/>
              <p:nvPr/>
            </p:nvGrpSpPr>
            <p:grpSpPr>
              <a:xfrm>
                <a:off x="2396006" y="904735"/>
                <a:ext cx="3076094" cy="1454017"/>
                <a:chOff x="2396006" y="904735"/>
                <a:chExt cx="3076094" cy="1454017"/>
              </a:xfrm>
            </p:grpSpPr>
            <p:grpSp>
              <p:nvGrpSpPr>
                <p:cNvPr id="9" name="Ομάδα 8"/>
                <p:cNvGrpSpPr/>
                <p:nvPr/>
              </p:nvGrpSpPr>
              <p:grpSpPr>
                <a:xfrm>
                  <a:off x="4572000" y="914292"/>
                  <a:ext cx="900100" cy="406530"/>
                  <a:chOff x="4572000" y="914292"/>
                  <a:chExt cx="900100" cy="406530"/>
                </a:xfrm>
              </p:grpSpPr>
              <p:cxnSp>
                <p:nvCxnSpPr>
                  <p:cNvPr id="6" name="Ευθύγραμμο βέλος σύνδεσης 5"/>
                  <p:cNvCxnSpPr/>
                  <p:nvPr/>
                </p:nvCxnSpPr>
                <p:spPr>
                  <a:xfrm>
                    <a:off x="4572000" y="1320822"/>
                    <a:ext cx="720080" cy="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5112060" y="914292"/>
                    <a:ext cx="36004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F</a:t>
                    </a:r>
                    <a:endParaRPr lang="el-GR" sz="1600" b="1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21" name="Ομάδα 20"/>
                <p:cNvGrpSpPr/>
                <p:nvPr/>
              </p:nvGrpSpPr>
              <p:grpSpPr>
                <a:xfrm>
                  <a:off x="3131840" y="1098958"/>
                  <a:ext cx="504056" cy="1259794"/>
                  <a:chOff x="3131840" y="1098958"/>
                  <a:chExt cx="504056" cy="1259794"/>
                </a:xfrm>
              </p:grpSpPr>
              <p:cxnSp>
                <p:nvCxnSpPr>
                  <p:cNvPr id="11" name="Ευθύγραμμο βέλος σύνδεσης 10"/>
                  <p:cNvCxnSpPr/>
                  <p:nvPr/>
                </p:nvCxnSpPr>
                <p:spPr>
                  <a:xfrm>
                    <a:off x="3131840" y="1098958"/>
                    <a:ext cx="0" cy="1105906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3131840" y="2020198"/>
                    <a:ext cx="50405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err="1" smtClean="0">
                        <a:latin typeface="Comic Sans MS" panose="030F0702030302020204" pitchFamily="66" charset="0"/>
                      </a:rPr>
                      <a:t>w</a:t>
                    </a:r>
                    <a:r>
                      <a:rPr lang="en-US" sz="1600" b="1" baseline="-25000" dirty="0" err="1" smtClean="0">
                        <a:latin typeface="Comic Sans MS" panose="030F0702030302020204" pitchFamily="66" charset="0"/>
                      </a:rPr>
                      <a:t>A</a:t>
                    </a:r>
                    <a:endParaRPr lang="el-GR" sz="1600" b="1" dirty="0"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22" name="Ομάδα 21"/>
                <p:cNvGrpSpPr/>
                <p:nvPr/>
              </p:nvGrpSpPr>
              <p:grpSpPr>
                <a:xfrm>
                  <a:off x="2396006" y="904735"/>
                  <a:ext cx="517511" cy="819184"/>
                  <a:chOff x="2396006" y="904735"/>
                  <a:chExt cx="517511" cy="819184"/>
                </a:xfrm>
              </p:grpSpPr>
              <p:cxnSp>
                <p:nvCxnSpPr>
                  <p:cNvPr id="15" name="Ευθύγραμμο βέλος σύνδεσης 14"/>
                  <p:cNvCxnSpPr/>
                  <p:nvPr/>
                </p:nvCxnSpPr>
                <p:spPr>
                  <a:xfrm flipV="1">
                    <a:off x="2396006" y="1098958"/>
                    <a:ext cx="0" cy="624961"/>
                  </a:xfrm>
                  <a:prstGeom prst="straightConnector1">
                    <a:avLst/>
                  </a:prstGeom>
                  <a:ln w="571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396006" y="904735"/>
                    <a:ext cx="51751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N</a:t>
                    </a:r>
                    <a:r>
                      <a:rPr lang="en-US" sz="1600" b="1" baseline="-25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1</a:t>
                    </a:r>
                    <a:endParaRPr lang="el-GR" sz="1600" b="1" baseline="-250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23" name="Ομάδα 22"/>
                <p:cNvGrpSpPr/>
                <p:nvPr/>
              </p:nvGrpSpPr>
              <p:grpSpPr>
                <a:xfrm>
                  <a:off x="3888033" y="914292"/>
                  <a:ext cx="517511" cy="816630"/>
                  <a:chOff x="3888033" y="914292"/>
                  <a:chExt cx="517511" cy="816630"/>
                </a:xfrm>
              </p:grpSpPr>
              <p:cxnSp>
                <p:nvCxnSpPr>
                  <p:cNvPr id="18" name="Ευθύγραμμο βέλος σύνδεσης 17"/>
                  <p:cNvCxnSpPr/>
                  <p:nvPr/>
                </p:nvCxnSpPr>
                <p:spPr>
                  <a:xfrm flipV="1">
                    <a:off x="4346044" y="1105961"/>
                    <a:ext cx="0" cy="624961"/>
                  </a:xfrm>
                  <a:prstGeom prst="straightConnector1">
                    <a:avLst/>
                  </a:prstGeom>
                  <a:ln w="571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888033" y="914292"/>
                    <a:ext cx="51751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N</a:t>
                    </a:r>
                    <a:r>
                      <a:rPr lang="en-US" sz="1600" b="1" baseline="-25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2</a:t>
                    </a:r>
                    <a:endParaRPr lang="el-GR" sz="1600" b="1" baseline="-250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</p:grpSp>
          <p:grpSp>
            <p:nvGrpSpPr>
              <p:cNvPr id="36" name="Ομάδα 35"/>
              <p:cNvGrpSpPr/>
              <p:nvPr/>
            </p:nvGrpSpPr>
            <p:grpSpPr>
              <a:xfrm>
                <a:off x="1923187" y="1707717"/>
                <a:ext cx="2907568" cy="783425"/>
                <a:chOff x="1923187" y="1707717"/>
                <a:chExt cx="2907568" cy="783425"/>
              </a:xfrm>
            </p:grpSpPr>
            <p:grpSp>
              <p:nvGrpSpPr>
                <p:cNvPr id="32" name="Ομάδα 31"/>
                <p:cNvGrpSpPr/>
                <p:nvPr/>
              </p:nvGrpSpPr>
              <p:grpSpPr>
                <a:xfrm>
                  <a:off x="1923187" y="1707717"/>
                  <a:ext cx="517511" cy="783425"/>
                  <a:chOff x="1923187" y="1707717"/>
                  <a:chExt cx="517511" cy="783425"/>
                </a:xfrm>
              </p:grpSpPr>
              <p:cxnSp>
                <p:nvCxnSpPr>
                  <p:cNvPr id="28" name="Ευθύγραμμο βέλος σύνδεσης 27"/>
                  <p:cNvCxnSpPr/>
                  <p:nvPr/>
                </p:nvCxnSpPr>
                <p:spPr>
                  <a:xfrm flipV="1">
                    <a:off x="2397155" y="1707717"/>
                    <a:ext cx="0" cy="624961"/>
                  </a:xfrm>
                  <a:prstGeom prst="straightConnector1">
                    <a:avLst/>
                  </a:prstGeom>
                  <a:ln w="57150">
                    <a:solidFill>
                      <a:srgbClr val="0000FF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923187" y="2152588"/>
                    <a:ext cx="51751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N</a:t>
                    </a:r>
                    <a:r>
                      <a:rPr lang="en-US" sz="1600" b="1" baseline="-250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1</a:t>
                    </a:r>
                    <a:r>
                      <a:rPr lang="el-GR" sz="2000" b="1" baseline="300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’</a:t>
                    </a:r>
                    <a:endParaRPr lang="el-GR" sz="2000" b="1" baseline="-25000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33" name="Ομάδα 32"/>
                <p:cNvGrpSpPr/>
                <p:nvPr/>
              </p:nvGrpSpPr>
              <p:grpSpPr>
                <a:xfrm>
                  <a:off x="4313244" y="1723919"/>
                  <a:ext cx="517511" cy="756632"/>
                  <a:chOff x="4313244" y="1723919"/>
                  <a:chExt cx="517511" cy="756632"/>
                </a:xfrm>
              </p:grpSpPr>
              <p:cxnSp>
                <p:nvCxnSpPr>
                  <p:cNvPr id="30" name="Ευθύγραμμο βέλος σύνδεσης 29"/>
                  <p:cNvCxnSpPr/>
                  <p:nvPr/>
                </p:nvCxnSpPr>
                <p:spPr>
                  <a:xfrm flipV="1">
                    <a:off x="4359574" y="1723919"/>
                    <a:ext cx="0" cy="624961"/>
                  </a:xfrm>
                  <a:prstGeom prst="straightConnector1">
                    <a:avLst/>
                  </a:prstGeom>
                  <a:ln w="57150">
                    <a:solidFill>
                      <a:srgbClr val="0000FF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313244" y="2141997"/>
                    <a:ext cx="51751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N</a:t>
                    </a:r>
                    <a:r>
                      <a:rPr lang="el-GR" sz="1600" b="1" baseline="-250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2</a:t>
                    </a:r>
                    <a:r>
                      <a:rPr lang="el-GR" sz="2000" b="1" baseline="300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’</a:t>
                    </a:r>
                    <a:endParaRPr lang="el-GR" sz="2000" b="1" baseline="-25000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</p:grpSp>
        </p:grp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4" name="TextBox 33"/>
              <p:cNvSpPr txBox="1"/>
              <p:nvPr/>
            </p:nvSpPr>
            <p:spPr>
              <a:xfrm>
                <a:off x="1247849" y="3173338"/>
                <a:ext cx="4680520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Εξωτερικές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:endParaRPr lang="el-GR" sz="20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49" y="3173338"/>
                <a:ext cx="4680520" cy="506421"/>
              </a:xfrm>
              <a:prstGeom prst="rect">
                <a:avLst/>
              </a:prstGeom>
              <a:blipFill rotWithShape="1">
                <a:blip r:embed="rId3"/>
                <a:stretch>
                  <a:fillRect l="-1432" b="-192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5" name="TextBox 34"/>
              <p:cNvSpPr txBox="1"/>
              <p:nvPr/>
            </p:nvSpPr>
            <p:spPr>
              <a:xfrm>
                <a:off x="1247849" y="3749402"/>
                <a:ext cx="6130787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Εσωτερικές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 i="0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𝐀</m:t>
                        </m:r>
                      </m:sub>
                    </m:sSub>
                  </m:oMath>
                </a14:m>
                <a:r>
                  <a:rPr lang="el-GR" sz="2400" b="1" i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0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0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sz="24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l-GR" sz="20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l-GR" sz="2800" b="1" baseline="30000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’</a:t>
                </a:r>
                <a:r>
                  <a:rPr lang="el-GR" sz="24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l-GR" sz="2400" b="1" baseline="-25000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sz="2800" b="1" baseline="30000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’</a:t>
                </a:r>
                <a:endParaRPr lang="el-GR" sz="2800" b="1" baseline="-250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49" y="3749402"/>
                <a:ext cx="6130787" cy="506421"/>
              </a:xfrm>
              <a:prstGeom prst="rect">
                <a:avLst/>
              </a:prstGeom>
              <a:blipFill rotWithShape="1">
                <a:blip r:embed="rId4"/>
                <a:stretch>
                  <a:fillRect l="-1095" t="-6024" b="-349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252429" y="4365104"/>
            <a:ext cx="648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Σύστημα σωμάτων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αυτοκίνητο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άνθρωποι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8" name="TextBox 37"/>
              <p:cNvSpPr txBox="1"/>
              <p:nvPr/>
            </p:nvSpPr>
            <p:spPr>
              <a:xfrm>
                <a:off x="1247849" y="4918197"/>
                <a:ext cx="4680520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Εξωτερικές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𝐀</m:t>
                        </m:r>
                      </m:sub>
                    </m:sSub>
                  </m:oMath>
                </a14:m>
                <a:r>
                  <a:rPr lang="el-GR" sz="20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0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sz="2400" b="1" i="1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endParaRPr lang="el-GR" sz="24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49" y="4918197"/>
                <a:ext cx="4680520" cy="506421"/>
              </a:xfrm>
              <a:prstGeom prst="rect">
                <a:avLst/>
              </a:prstGeom>
              <a:blipFill rotWithShape="1">
                <a:blip r:embed="rId5"/>
                <a:stretch>
                  <a:fillRect l="-1432" t="-1205" b="-3373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39" name="TextBox 38"/>
              <p:cNvSpPr txBox="1"/>
              <p:nvPr/>
            </p:nvSpPr>
            <p:spPr>
              <a:xfrm>
                <a:off x="1252429" y="5445224"/>
                <a:ext cx="3507063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Εσωτερικές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</a:t>
                </a:r>
                <a:r>
                  <a:rPr lang="el-GR" sz="20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24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:endParaRPr lang="el-GR" sz="2400" b="1" baseline="-250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429" y="5445224"/>
                <a:ext cx="3507063" cy="506421"/>
              </a:xfrm>
              <a:prstGeom prst="rect">
                <a:avLst/>
              </a:prstGeom>
              <a:blipFill rotWithShape="1">
                <a:blip r:embed="rId6"/>
                <a:stretch>
                  <a:fillRect l="-1736" b="-1807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0259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 animBg="1"/>
      <p:bldP spid="35" grpId="0" animBg="1"/>
      <p:bldP spid="37" grpId="0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8" name="Ομάδα 87"/>
          <p:cNvGrpSpPr/>
          <p:nvPr/>
        </p:nvGrpSpPr>
        <p:grpSpPr>
          <a:xfrm>
            <a:off x="2445310" y="622718"/>
            <a:ext cx="4247678" cy="3304473"/>
            <a:chOff x="2445310" y="622718"/>
            <a:chExt cx="4247678" cy="3304473"/>
          </a:xfrm>
        </p:grpSpPr>
        <p:grpSp>
          <p:nvGrpSpPr>
            <p:cNvPr id="68" name="Ομάδα 67"/>
            <p:cNvGrpSpPr/>
            <p:nvPr/>
          </p:nvGrpSpPr>
          <p:grpSpPr>
            <a:xfrm>
              <a:off x="2445310" y="622718"/>
              <a:ext cx="4247678" cy="3304473"/>
              <a:chOff x="2411760" y="260648"/>
              <a:chExt cx="4247678" cy="3304473"/>
            </a:xfrm>
            <a:effectLst/>
          </p:grpSpPr>
          <p:pic>
            <p:nvPicPr>
              <p:cNvPr id="63" name="Picture 4" descr="coll_mass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60648"/>
                <a:ext cx="4247678" cy="330447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3563888" y="836712"/>
                <a:ext cx="64807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716016" y="467380"/>
                <a:ext cx="64807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687330" y="836712"/>
                <a:ext cx="64807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771800" y="1728218"/>
                <a:ext cx="64807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</p:grpSp>
        <p:sp>
          <p:nvSpPr>
            <p:cNvPr id="69" name="Text Box 9"/>
            <p:cNvSpPr txBox="1">
              <a:spLocks noChangeArrowheads="1"/>
            </p:cNvSpPr>
            <p:nvPr/>
          </p:nvSpPr>
          <p:spPr bwMode="auto">
            <a:xfrm>
              <a:off x="2948597" y="2315992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F</a:t>
              </a:r>
              <a:r>
                <a:rPr lang="en-US" altLang="el-GR" sz="1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0" name="Text Box 10"/>
            <p:cNvSpPr txBox="1">
              <a:spLocks noChangeArrowheads="1"/>
            </p:cNvSpPr>
            <p:nvPr/>
          </p:nvSpPr>
          <p:spPr bwMode="auto">
            <a:xfrm>
              <a:off x="5413857" y="1214171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F</a:t>
              </a:r>
              <a:r>
                <a:rPr lang="en-US" altLang="el-GR" sz="1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grpSp>
          <p:nvGrpSpPr>
            <p:cNvPr id="71" name="Group 19"/>
            <p:cNvGrpSpPr>
              <a:grpSpLocks/>
            </p:cNvGrpSpPr>
            <p:nvPr/>
          </p:nvGrpSpPr>
          <p:grpSpPr bwMode="auto">
            <a:xfrm>
              <a:off x="3961353" y="2195320"/>
              <a:ext cx="423863" cy="925513"/>
              <a:chOff x="2610" y="1661"/>
              <a:chExt cx="267" cy="583"/>
            </a:xfrm>
          </p:grpSpPr>
          <p:sp>
            <p:nvSpPr>
              <p:cNvPr id="72" name="Line 11"/>
              <p:cNvSpPr>
                <a:spLocks noChangeShapeType="1"/>
              </p:cNvSpPr>
              <p:nvPr/>
            </p:nvSpPr>
            <p:spPr bwMode="auto">
              <a:xfrm flipH="1">
                <a:off x="2744" y="1661"/>
                <a:ext cx="0" cy="4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3" name="Text Box 12"/>
              <p:cNvSpPr txBox="1">
                <a:spLocks noChangeArrowheads="1"/>
              </p:cNvSpPr>
              <p:nvPr/>
            </p:nvSpPr>
            <p:spPr bwMode="auto">
              <a:xfrm>
                <a:off x="2610" y="2031"/>
                <a:ext cx="26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sz="1600" b="1" i="1" dirty="0" smtClean="0">
                    <a:latin typeface="Comic Sans MS" pitchFamily="66" charset="0"/>
                  </a:rPr>
                  <a:t>w</a:t>
                </a:r>
                <a:r>
                  <a:rPr lang="en-US" altLang="el-GR" sz="1600" b="1" baseline="-25000" dirty="0" smtClean="0">
                    <a:latin typeface="Comic Sans MS" pitchFamily="66" charset="0"/>
                  </a:rPr>
                  <a:t>1</a:t>
                </a:r>
                <a:endParaRPr lang="el-GR" altLang="el-GR" sz="1600" b="1" i="1" dirty="0">
                  <a:latin typeface="Comic Sans MS" pitchFamily="66" charset="0"/>
                </a:endParaRPr>
              </a:p>
            </p:txBody>
          </p:sp>
        </p:grpSp>
        <p:grpSp>
          <p:nvGrpSpPr>
            <p:cNvPr id="74" name="Group 20"/>
            <p:cNvGrpSpPr>
              <a:grpSpLocks/>
            </p:cNvGrpSpPr>
            <p:nvPr/>
          </p:nvGrpSpPr>
          <p:grpSpPr bwMode="auto">
            <a:xfrm>
              <a:off x="3821644" y="1298380"/>
              <a:ext cx="431800" cy="896938"/>
              <a:chOff x="2522" y="1096"/>
              <a:chExt cx="272" cy="565"/>
            </a:xfrm>
          </p:grpSpPr>
          <p:sp>
            <p:nvSpPr>
              <p:cNvPr id="75" name="Line 13"/>
              <p:cNvSpPr>
                <a:spLocks noChangeShapeType="1"/>
              </p:cNvSpPr>
              <p:nvPr/>
            </p:nvSpPr>
            <p:spPr bwMode="auto">
              <a:xfrm flipV="1">
                <a:off x="2744" y="1266"/>
                <a:ext cx="0" cy="395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6" name="Text Box 14"/>
              <p:cNvSpPr txBox="1">
                <a:spLocks noChangeArrowheads="1"/>
              </p:cNvSpPr>
              <p:nvPr/>
            </p:nvSpPr>
            <p:spPr bwMode="auto">
              <a:xfrm>
                <a:off x="2522" y="1096"/>
                <a:ext cx="27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sz="1600" b="1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N</a:t>
                </a:r>
                <a:r>
                  <a:rPr lang="en-US" altLang="el-GR" sz="1600" b="1" baseline="-25000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1</a:t>
                </a:r>
                <a:endParaRPr lang="el-GR" altLang="el-GR" sz="16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endParaRPr>
              </a:p>
            </p:txBody>
          </p:sp>
        </p:grpSp>
        <p:grpSp>
          <p:nvGrpSpPr>
            <p:cNvPr id="77" name="Group 21"/>
            <p:cNvGrpSpPr>
              <a:grpSpLocks/>
            </p:cNvGrpSpPr>
            <p:nvPr/>
          </p:nvGrpSpPr>
          <p:grpSpPr bwMode="auto">
            <a:xfrm>
              <a:off x="4748748" y="1850855"/>
              <a:ext cx="503238" cy="842963"/>
              <a:chOff x="3198" y="1389"/>
              <a:chExt cx="317" cy="531"/>
            </a:xfrm>
          </p:grpSpPr>
          <p:sp>
            <p:nvSpPr>
              <p:cNvPr id="78" name="Line 15"/>
              <p:cNvSpPr>
                <a:spLocks noChangeShapeType="1"/>
              </p:cNvSpPr>
              <p:nvPr/>
            </p:nvSpPr>
            <p:spPr bwMode="auto">
              <a:xfrm>
                <a:off x="3334" y="1389"/>
                <a:ext cx="0" cy="38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9" name="Text Box 16"/>
              <p:cNvSpPr txBox="1">
                <a:spLocks noChangeArrowheads="1"/>
              </p:cNvSpPr>
              <p:nvPr/>
            </p:nvSpPr>
            <p:spPr bwMode="auto">
              <a:xfrm>
                <a:off x="3198" y="1707"/>
                <a:ext cx="31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sz="1600" b="1" i="1" dirty="0" smtClean="0">
                    <a:latin typeface="Comic Sans MS" pitchFamily="66" charset="0"/>
                  </a:rPr>
                  <a:t>w</a:t>
                </a:r>
                <a:r>
                  <a:rPr lang="en-US" altLang="el-GR" sz="1600" b="1" baseline="-25000" dirty="0" smtClean="0">
                    <a:latin typeface="Comic Sans MS" pitchFamily="66" charset="0"/>
                  </a:rPr>
                  <a:t>2</a:t>
                </a:r>
                <a:endParaRPr lang="el-GR" altLang="el-GR" sz="1600" i="1" dirty="0">
                  <a:latin typeface="Comic Sans MS" pitchFamily="66" charset="0"/>
                </a:endParaRPr>
              </a:p>
            </p:txBody>
          </p:sp>
        </p:grpSp>
        <p:grpSp>
          <p:nvGrpSpPr>
            <p:cNvPr id="80" name="Group 22"/>
            <p:cNvGrpSpPr>
              <a:grpSpLocks/>
            </p:cNvGrpSpPr>
            <p:nvPr/>
          </p:nvGrpSpPr>
          <p:grpSpPr bwMode="auto">
            <a:xfrm>
              <a:off x="4602699" y="918246"/>
              <a:ext cx="649287" cy="919163"/>
              <a:chOff x="3106" y="810"/>
              <a:chExt cx="409" cy="579"/>
            </a:xfrm>
          </p:grpSpPr>
          <p:sp>
            <p:nvSpPr>
              <p:cNvPr id="81" name="Line 17"/>
              <p:cNvSpPr>
                <a:spLocks noChangeShapeType="1"/>
              </p:cNvSpPr>
              <p:nvPr/>
            </p:nvSpPr>
            <p:spPr bwMode="auto">
              <a:xfrm flipV="1">
                <a:off x="3334" y="1023"/>
                <a:ext cx="0" cy="366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82" name="Text Box 18"/>
              <p:cNvSpPr txBox="1">
                <a:spLocks noChangeArrowheads="1"/>
              </p:cNvSpPr>
              <p:nvPr/>
            </p:nvSpPr>
            <p:spPr bwMode="auto">
              <a:xfrm>
                <a:off x="3106" y="810"/>
                <a:ext cx="40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sz="1600" b="1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N</a:t>
                </a:r>
                <a:r>
                  <a:rPr lang="en-US" altLang="el-GR" sz="1600" b="1" baseline="-25000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2</a:t>
                </a:r>
                <a:endParaRPr lang="el-GR" altLang="el-GR" sz="16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Δύο σφαίρες σε επαφή που ακουμπάνε σε μια επιφάνεια. 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40502" y="3689125"/>
            <a:ext cx="485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Σύστημα σωμάτων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δύο σφαίρες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5" name="TextBox 84"/>
              <p:cNvSpPr txBox="1"/>
              <p:nvPr/>
            </p:nvSpPr>
            <p:spPr>
              <a:xfrm>
                <a:off x="2182318" y="4365104"/>
                <a:ext cx="5197994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Εξωτερικές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l-GR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l-GR" sz="20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318" y="4365104"/>
                <a:ext cx="5197994" cy="506421"/>
              </a:xfrm>
              <a:prstGeom prst="rect">
                <a:avLst/>
              </a:prstGeom>
              <a:blipFill rotWithShape="1">
                <a:blip r:embed="rId3"/>
                <a:stretch>
                  <a:fillRect l="-1290" t="-1205" b="-349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86" name="TextBox 85"/>
              <p:cNvSpPr txBox="1"/>
              <p:nvPr/>
            </p:nvSpPr>
            <p:spPr>
              <a:xfrm>
                <a:off x="2261010" y="5085184"/>
                <a:ext cx="3969000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Εσωτερικές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:endParaRPr lang="el-GR" sz="24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010" y="5085184"/>
                <a:ext cx="3969000" cy="506421"/>
              </a:xfrm>
              <a:prstGeom prst="rect">
                <a:avLst/>
              </a:prstGeom>
              <a:blipFill rotWithShape="1">
                <a:blip r:embed="rId4"/>
                <a:stretch>
                  <a:fillRect l="-1690" t="-1205" b="-349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175739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739585" y="2348880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atin typeface="Comic Sans MS" panose="030F0702030302020204" pitchFamily="66" charset="0"/>
              </a:rPr>
              <a:t>Σύστημα σωμάτων</a:t>
            </a:r>
            <a:r>
              <a:rPr lang="en-US" sz="2400" b="1" dirty="0" smtClean="0">
                <a:latin typeface="Comic Sans MS" panose="030F0702030302020204" pitchFamily="66" charset="0"/>
              </a:rPr>
              <a:t>:</a:t>
            </a:r>
            <a:r>
              <a:rPr lang="el-GR" sz="2400" b="1" dirty="0" smtClean="0">
                <a:latin typeface="Comic Sans MS" panose="030F0702030302020204" pitchFamily="66" charset="0"/>
              </a:rPr>
              <a:t> 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Μαγνήτης - Σφαίρα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(έχουν </a:t>
            </a:r>
            <a:r>
              <a:rPr lang="el-GR" sz="2000" b="1" dirty="0">
                <a:latin typeface="Comic Sans MS" panose="030F0702030302020204" pitchFamily="66" charset="0"/>
              </a:rPr>
              <a:t>στερεωθεί πάνω σε αμαξάκια τα οποία μπορούν να </a:t>
            </a:r>
            <a:r>
              <a:rPr lang="el-GR" sz="2000" b="1" dirty="0" smtClean="0">
                <a:latin typeface="Comic Sans MS" panose="030F0702030302020204" pitchFamily="66" charset="0"/>
              </a:rPr>
              <a:t>κινούνται χωρίς τριβές σ</a:t>
            </a:r>
            <a:r>
              <a:rPr lang="en-US" sz="2000" b="1" dirty="0" smtClean="0">
                <a:latin typeface="Comic Sans MS" panose="030F0702030302020204" pitchFamily="66" charset="0"/>
              </a:rPr>
              <a:t>’</a:t>
            </a:r>
            <a:r>
              <a:rPr lang="el-GR" sz="2000" b="1" dirty="0" smtClean="0">
                <a:latin typeface="Comic Sans MS" panose="030F0702030302020204" pitchFamily="66" charset="0"/>
              </a:rPr>
              <a:t> ένα οριζόντιο τραπέζι)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3399" y="4108726"/>
            <a:ext cx="6232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Εξωτερικές δυνάμεις</a:t>
            </a:r>
            <a:r>
              <a:rPr lang="en-US" sz="2400" b="1" dirty="0" smtClean="0">
                <a:latin typeface="Comic Sans MS" panose="030F0702030302020204" pitchFamily="66" charset="0"/>
              </a:rPr>
              <a:t>: ……………………………….</a:t>
            </a:r>
            <a:endParaRPr lang="el-GR" sz="2400" b="1" baseline="-25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0026" y="4980950"/>
            <a:ext cx="488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Εσωτερικές δυνάμεις</a:t>
            </a:r>
            <a:r>
              <a:rPr lang="en-US" sz="2400" b="1" dirty="0" smtClean="0">
                <a:latin typeface="Comic Sans MS" panose="030F0702030302020204" pitchFamily="66" charset="0"/>
              </a:rPr>
              <a:t>: ………………</a:t>
            </a:r>
            <a:endParaRPr lang="el-GR" sz="2400" b="1" baseline="-25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0" name="Ομάδα 29"/>
          <p:cNvGrpSpPr/>
          <p:nvPr/>
        </p:nvGrpSpPr>
        <p:grpSpPr>
          <a:xfrm>
            <a:off x="2717039" y="300444"/>
            <a:ext cx="3743325" cy="1929688"/>
            <a:chOff x="2717039" y="300445"/>
            <a:chExt cx="3743325" cy="1929688"/>
          </a:xfrm>
        </p:grpSpPr>
        <p:pic>
          <p:nvPicPr>
            <p:cNvPr id="1027" name="Picture 3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039" y="332656"/>
              <a:ext cx="3743325" cy="187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Ορθογώνιο 24"/>
            <p:cNvSpPr/>
            <p:nvPr/>
          </p:nvSpPr>
          <p:spPr>
            <a:xfrm>
              <a:off x="3162994" y="486544"/>
              <a:ext cx="404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i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Ν</a:t>
              </a:r>
              <a:r>
                <a:rPr lang="el-GR" sz="14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endParaRPr lang="el-GR" sz="1400" dirty="0"/>
            </a:p>
          </p:txBody>
        </p:sp>
        <p:sp>
          <p:nvSpPr>
            <p:cNvPr id="28" name="Ορθογώνιο 27"/>
            <p:cNvSpPr/>
            <p:nvPr/>
          </p:nvSpPr>
          <p:spPr>
            <a:xfrm>
              <a:off x="5745197" y="300445"/>
              <a:ext cx="404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i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Ν</a:t>
              </a:r>
              <a:r>
                <a:rPr lang="el-GR" sz="1400" b="1" baseline="-25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endParaRPr lang="el-GR" sz="1400" dirty="0"/>
            </a:p>
          </p:txBody>
        </p:sp>
        <p:sp>
          <p:nvSpPr>
            <p:cNvPr id="31" name="Ορθογώνιο 30"/>
            <p:cNvSpPr/>
            <p:nvPr/>
          </p:nvSpPr>
          <p:spPr>
            <a:xfrm>
              <a:off x="4096580" y="963091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l-GR" sz="1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Ορθογώνιο 31"/>
            <p:cNvSpPr/>
            <p:nvPr/>
          </p:nvSpPr>
          <p:spPr>
            <a:xfrm>
              <a:off x="4651850" y="950125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1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29" name="Ορθογώνιο 28"/>
            <p:cNvSpPr/>
            <p:nvPr/>
          </p:nvSpPr>
          <p:spPr>
            <a:xfrm>
              <a:off x="3129332" y="1839749"/>
              <a:ext cx="381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latin typeface="Comic Sans MS" panose="030F0702030302020204" pitchFamily="66" charset="0"/>
                </a:rPr>
                <a:t>w</a:t>
              </a:r>
              <a:r>
                <a:rPr lang="el-GR" sz="1400" b="1" baseline="-25000" dirty="0">
                  <a:latin typeface="Comic Sans MS" panose="030F0702030302020204" pitchFamily="66" charset="0"/>
                </a:rPr>
                <a:t>1</a:t>
              </a:r>
              <a:endParaRPr lang="el-GR" sz="1400" dirty="0"/>
            </a:p>
          </p:txBody>
        </p:sp>
        <p:sp>
          <p:nvSpPr>
            <p:cNvPr id="34" name="Ορθογώνιο 33"/>
            <p:cNvSpPr/>
            <p:nvPr/>
          </p:nvSpPr>
          <p:spPr>
            <a:xfrm>
              <a:off x="5666452" y="1922356"/>
              <a:ext cx="381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latin typeface="Comic Sans MS" panose="030F0702030302020204" pitchFamily="66" charset="0"/>
                </a:rPr>
                <a:t>w</a:t>
              </a:r>
              <a:r>
                <a:rPr lang="en-US" sz="1400" b="1" baseline="-25000" dirty="0" smtClean="0">
                  <a:latin typeface="Comic Sans MS" panose="030F0702030302020204" pitchFamily="66" charset="0"/>
                </a:rPr>
                <a:t>2</a:t>
              </a:r>
              <a:endParaRPr lang="el-GR" sz="1400" dirty="0"/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Ορθογώνιο 3"/>
              <p:cNvSpPr/>
              <p:nvPr/>
            </p:nvSpPr>
            <p:spPr>
              <a:xfrm>
                <a:off x="4560034" y="3942150"/>
                <a:ext cx="2524794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l-GR" sz="2400" dirty="0"/>
              </a:p>
            </p:txBody>
          </p:sp>
        </mc:Choice>
        <mc:Fallback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034" y="3942150"/>
                <a:ext cx="2524794" cy="506421"/>
              </a:xfrm>
              <a:prstGeom prst="rect">
                <a:avLst/>
              </a:prstGeom>
              <a:blipFill rotWithShape="1">
                <a:blip r:embed="rId3"/>
                <a:stretch>
                  <a:fillRect t="-2410" b="-3253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Ορθογώνιο 4"/>
              <p:cNvSpPr/>
              <p:nvPr/>
            </p:nvSpPr>
            <p:spPr>
              <a:xfrm>
                <a:off x="4683081" y="4797152"/>
                <a:ext cx="1272977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/>
                </a:r>
                <a:endParaRPr lang="el-GR" sz="2400" dirty="0"/>
              </a:p>
            </p:txBody>
          </p:sp>
        </mc:Choice>
        <mc:Fallback>
          <p:sp>
            <p:nvSpPr>
              <p:cNvPr id="5" name="Ορθογώνι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081" y="4797152"/>
                <a:ext cx="1272977" cy="506421"/>
              </a:xfrm>
              <a:prstGeom prst="rect">
                <a:avLst/>
              </a:prstGeom>
              <a:blipFill rotWithShape="1">
                <a:blip r:embed="rId4"/>
                <a:stretch>
                  <a:fillRect t="-2410" b="-3373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404716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2717039" y="146556"/>
            <a:ext cx="3655161" cy="1775799"/>
            <a:chOff x="2717039" y="300445"/>
            <a:chExt cx="3743325" cy="1929688"/>
          </a:xfrm>
        </p:grpSpPr>
        <p:pic>
          <p:nvPicPr>
            <p:cNvPr id="5" name="Picture 3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039" y="332656"/>
              <a:ext cx="3743325" cy="187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Ορθογώνιο 5"/>
            <p:cNvSpPr/>
            <p:nvPr/>
          </p:nvSpPr>
          <p:spPr>
            <a:xfrm>
              <a:off x="3106891" y="454333"/>
              <a:ext cx="404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i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Ν</a:t>
              </a:r>
              <a:r>
                <a:rPr lang="el-GR" sz="14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endParaRPr lang="el-GR" sz="1400" dirty="0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5745197" y="300445"/>
              <a:ext cx="404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i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Ν</a:t>
              </a:r>
              <a:r>
                <a:rPr lang="el-GR" sz="1400" b="1" baseline="-25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endParaRPr lang="el-GR" sz="1400" dirty="0"/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4096580" y="963091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l-GR" sz="1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Ορθογώνιο 8"/>
            <p:cNvSpPr/>
            <p:nvPr/>
          </p:nvSpPr>
          <p:spPr>
            <a:xfrm>
              <a:off x="4651850" y="950125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1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Ορθογώνιο 9"/>
            <p:cNvSpPr/>
            <p:nvPr/>
          </p:nvSpPr>
          <p:spPr>
            <a:xfrm>
              <a:off x="3129332" y="1839749"/>
              <a:ext cx="381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latin typeface="Comic Sans MS" panose="030F0702030302020204" pitchFamily="66" charset="0"/>
                </a:rPr>
                <a:t>w</a:t>
              </a:r>
              <a:r>
                <a:rPr lang="el-GR" sz="1400" b="1" baseline="-25000" dirty="0">
                  <a:latin typeface="Comic Sans MS" panose="030F0702030302020204" pitchFamily="66" charset="0"/>
                </a:rPr>
                <a:t>1</a:t>
              </a:r>
              <a:endParaRPr lang="el-GR" sz="1400" dirty="0"/>
            </a:p>
          </p:txBody>
        </p:sp>
        <p:sp>
          <p:nvSpPr>
            <p:cNvPr id="11" name="Ορθογώνιο 10"/>
            <p:cNvSpPr/>
            <p:nvPr/>
          </p:nvSpPr>
          <p:spPr>
            <a:xfrm>
              <a:off x="5666452" y="1922356"/>
              <a:ext cx="381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latin typeface="Comic Sans MS" panose="030F0702030302020204" pitchFamily="66" charset="0"/>
                </a:rPr>
                <a:t>w</a:t>
              </a:r>
              <a:r>
                <a:rPr lang="en-US" sz="1400" b="1" baseline="-25000" dirty="0" smtClean="0">
                  <a:latin typeface="Comic Sans MS" panose="030F0702030302020204" pitchFamily="66" charset="0"/>
                </a:rPr>
                <a:t>2</a:t>
              </a:r>
              <a:endParaRPr lang="el-GR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90585" y="2060847"/>
            <a:ext cx="371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Για το μαγνήτη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l-GR" sz="2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8196" y="2060848"/>
            <a:ext cx="380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Για τ</a:t>
            </a:r>
            <a:r>
              <a:rPr lang="el-GR" sz="2400" b="1" dirty="0">
                <a:latin typeface="Comic Sans MS" panose="030F0702030302020204" pitchFamily="66" charset="0"/>
              </a:rPr>
              <a:t>η</a:t>
            </a:r>
            <a:r>
              <a:rPr lang="el-GR" sz="2400" b="1" dirty="0" smtClean="0">
                <a:latin typeface="Comic Sans MS" panose="030F0702030302020204" pitchFamily="66" charset="0"/>
              </a:rPr>
              <a:t> σφαίρα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l-GR" sz="2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586" y="2634952"/>
            <a:ext cx="7437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Για το κάθε σώμα του συστήματος, η συνισταμένη των εξωτερικών δυνάμεων είναι …………… 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73757" y="304098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μηδέν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90586" y="3573016"/>
            <a:ext cx="75258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Ένα 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σύστημα σωμάτων </a:t>
            </a:r>
            <a:r>
              <a:rPr lang="el-GR" altLang="el-GR" sz="2000" b="1" dirty="0">
                <a:latin typeface="Comic Sans MS" pitchFamily="66" charset="0"/>
              </a:rPr>
              <a:t>στο οποίο δεν ασκούνται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εξωτερικές δυνάμεις </a:t>
            </a:r>
            <a:r>
              <a:rPr lang="el-GR" altLang="el-GR" sz="2000" b="1" dirty="0">
                <a:latin typeface="Comic Sans MS" pitchFamily="66" charset="0"/>
              </a:rPr>
              <a:t>ή αν ασκούνται</a:t>
            </a:r>
            <a:r>
              <a:rPr lang="el-GR" altLang="el-GR" sz="2000" b="1" dirty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 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έχουν συνισταμένη ίση με το μηδέν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λέμε ότι είναι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900" y="5050344"/>
            <a:ext cx="7508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Παρόλο ότι στη φύση δεν υπάρχουν μονωμένα συστήματα, προσεγγιστικά μπορούμε να θεωρούμε συστήματα σωμάτων σαν μονωμένα.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2529700" y="4562921"/>
            <a:ext cx="3236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μονωμένο ή κλειστό.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xmlns="" val="13668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 - Φυσικός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059832" y="277814"/>
            <a:ext cx="2664296" cy="569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Κρούσεις </a:t>
            </a:r>
            <a:endParaRPr lang="el-GR" alt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5" descr="animated-pool-table-aga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21409" y="1268760"/>
            <a:ext cx="4248695" cy="424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6614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2027</Words>
  <Application>Microsoft Office PowerPoint</Application>
  <PresentationFormat>Προβολή στην οθόνη (4:3)</PresentationFormat>
  <Paragraphs>418</Paragraphs>
  <Slides>41</Slides>
  <Notes>1</Notes>
  <HiddenSlides>0</HiddenSlides>
  <MMClips>1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3" baseType="lpstr">
      <vt:lpstr>3_Θέμα του Office</vt:lpstr>
      <vt:lpstr>Εξίσωση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User</cp:lastModifiedBy>
  <cp:revision>153</cp:revision>
  <dcterms:created xsi:type="dcterms:W3CDTF">2017-11-13T07:57:52Z</dcterms:created>
  <dcterms:modified xsi:type="dcterms:W3CDTF">2020-11-08T22:04:42Z</dcterms:modified>
</cp:coreProperties>
</file>