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305" r:id="rId16"/>
    <p:sldId id="304" r:id="rId17"/>
    <p:sldId id="293" r:id="rId18"/>
    <p:sldId id="294" r:id="rId19"/>
    <p:sldId id="302" r:id="rId20"/>
    <p:sldId id="270" r:id="rId21"/>
    <p:sldId id="272" r:id="rId22"/>
    <p:sldId id="287" r:id="rId23"/>
    <p:sldId id="288" r:id="rId24"/>
    <p:sldId id="273" r:id="rId25"/>
    <p:sldId id="274" r:id="rId26"/>
    <p:sldId id="275" r:id="rId27"/>
    <p:sldId id="276" r:id="rId28"/>
    <p:sldId id="289" r:id="rId29"/>
    <p:sldId id="290" r:id="rId30"/>
    <p:sldId id="306" r:id="rId31"/>
    <p:sldId id="291" r:id="rId32"/>
    <p:sldId id="292" r:id="rId33"/>
    <p:sldId id="277" r:id="rId34"/>
    <p:sldId id="279" r:id="rId35"/>
    <p:sldId id="278" r:id="rId36"/>
    <p:sldId id="280" r:id="rId37"/>
    <p:sldId id="281" r:id="rId38"/>
    <p:sldId id="282" r:id="rId39"/>
    <p:sldId id="300" r:id="rId40"/>
    <p:sldId id="284" r:id="rId41"/>
    <p:sldId id="301" r:id="rId42"/>
    <p:sldId id="286" r:id="rId43"/>
    <p:sldId id="303" r:id="rId44"/>
    <p:sldId id="296" r:id="rId45"/>
    <p:sldId id="283" r:id="rId46"/>
    <p:sldId id="285" r:id="rId47"/>
    <p:sldId id="298" r:id="rId48"/>
    <p:sldId id="295" r:id="rId49"/>
    <p:sldId id="297" r:id="rId50"/>
    <p:sldId id="299" r:id="rId5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800000"/>
    <a:srgbClr val="FFFFCC"/>
    <a:srgbClr val="E1FFE1"/>
    <a:srgbClr val="99FF99"/>
    <a:srgbClr val="A7FFFF"/>
    <a:srgbClr val="FF000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DD4BF-084F-481E-95CE-06254E8B404A}" type="datetimeFigureOut">
              <a:rPr lang="el-GR" smtClean="0"/>
              <a:t>30/11/2018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05E23-1A21-435B-A3A2-6B1D78DC7F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06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5DDB9C6-F0CD-46E1-AFFD-746C518EC86B}" type="slidenum">
              <a:rPr lang="el-GR" altLang="el-GR" sz="1200"/>
              <a:pPr eaLnBrk="1" hangingPunct="1"/>
              <a:t>22</a:t>
            </a:fld>
            <a:endParaRPr lang="el-GR" altLang="el-GR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415705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98B1D7F-3DEB-4421-AB2C-83E1D56B161D}" type="slidenum">
              <a:rPr lang="el-GR" altLang="el-GR" sz="1200"/>
              <a:pPr eaLnBrk="1" hangingPunct="1"/>
              <a:t>23</a:t>
            </a:fld>
            <a:endParaRPr lang="el-GR" altLang="el-GR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6668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AF23CDC-0FD9-496F-98C2-318CD31BAE65}" type="slidenum">
              <a:rPr lang="el-GR" altLang="el-GR"/>
              <a:pPr>
                <a:spcBef>
                  <a:spcPct val="0"/>
                </a:spcBef>
              </a:pPr>
              <a:t>28</a:t>
            </a:fld>
            <a:endParaRPr lang="el-GR" altLang="el-G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21553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7BD954-29C7-439A-A3B6-13A138DA7BB9}" type="slidenum">
              <a:rPr lang="el-GR" altLang="el-GR"/>
              <a:pPr>
                <a:spcBef>
                  <a:spcPct val="0"/>
                </a:spcBef>
              </a:pPr>
              <a:t>29</a:t>
            </a:fld>
            <a:endParaRPr lang="el-GR" alt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25586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2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2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63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0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2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30/11/2018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5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3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91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4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7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5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1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30/11/2018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merkopanas.blogspot.com/search?q=Blaise+Pasc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rc.nasa.gov/WWW/K-12/airplane/boyl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famousscientists.org/robert-boyle/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0.jpg"/><Relationship Id="rId2" Type="http://schemas.openxmlformats.org/officeDocument/2006/relationships/hyperlink" Target="https://www.grc.nasa.gov/WWW/K-12/airplane/glussac.html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hyperlink" Target="http://merkopanas.blogspot.com/2017/11/1746-jacques-charles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2" Type="http://schemas.openxmlformats.org/officeDocument/2006/relationships/hyperlink" Target="https://www.grc.nasa.gov/WWW/K-12/airplane/glussac.html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hyperlink" Target="https://el.wikipedia.org/wiki/%CE%96%CE%BF%CE%B6%CE%AD%CF%86_%CE%9B%CE%BF%CF%85%CE%AF_%CE%93%CE%BA%CE%B1%CE%B9-%CE%9B%CF%85%CF%83%CE%AC%CE%BA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ylikonet300.blogspot.com/2012/06/6.html" TargetMode="External"/><Relationship Id="rId3" Type="http://schemas.openxmlformats.org/officeDocument/2006/relationships/hyperlink" Target="https://www.youtube.com/watch?v=kecG6tta3AM" TargetMode="External"/><Relationship Id="rId7" Type="http://schemas.openxmlformats.org/officeDocument/2006/relationships/hyperlink" Target="https://www.dropbox.com/s/zz7u4xm4clsath9/%CE%9D%CF%8C%CE%BC%CE%BF%CF%82%20%CF%84%CE%BF%CF%85%20Boyle.doc?dl=0" TargetMode="External"/><Relationship Id="rId2" Type="http://schemas.openxmlformats.org/officeDocument/2006/relationships/hyperlink" Target="https://www.youtube.com/watch?v=yqxGi-rAGIM&amp;list=PLvhQahQYhvbhsyea8gme61ED2jsSOXNt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nekfe.gr/downloads/lab-manuals/nomoi_aeriwn_odhgies.pdf" TargetMode="External"/><Relationship Id="rId5" Type="http://schemas.openxmlformats.org/officeDocument/2006/relationships/hyperlink" Target="https://phet.colorado.edu/el/simulation/legacy/gas-properties" TargetMode="External"/><Relationship Id="rId4" Type="http://schemas.openxmlformats.org/officeDocument/2006/relationships/hyperlink" Target="https://www.seilias.gr/index.php?option=com_content&amp;task=view&amp;id=397&amp;Itemid=32&amp;catid=4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rkopanas.blogspot.com/2018/11/hot-potatoes_30.html" TargetMode="External"/><Relationship Id="rId2" Type="http://schemas.openxmlformats.org/officeDocument/2006/relationships/hyperlink" Target="http://merkopanas.blogspot.com/2016/10/blog-post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el.wikipedia.org/wiki/%CE%99%CE%BE%CF%8E%CE%B4%CE%B5%CF%8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3558" y="455022"/>
            <a:ext cx="558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Εισαγωγή στα αέρια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50" y="1531917"/>
            <a:ext cx="7806368" cy="439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9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656" y="493776"/>
            <a:ext cx="779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και Μικροσκοπική μελέτη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56" y="1497711"/>
            <a:ext cx="5110544" cy="293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5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9" y="84453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5328" y="444429"/>
            <a:ext cx="541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Βλέποντας τον καπνό του τσιγάρου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λέμε ότι κάνουμε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20909"/>
            <a:ext cx="3455084" cy="198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Ορθογώνιο 7"/>
          <p:cNvSpPr/>
          <p:nvPr/>
        </p:nvSpPr>
        <p:spPr>
          <a:xfrm>
            <a:off x="2756456" y="95226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παρατήρηση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060704" y="1655064"/>
            <a:ext cx="7494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Θα χρησιμοποιούσαμε τον ίδιο χαρακτηρισμό, αν ο καπνός βρισκόταν σ’ ένα κλειστό μπουκάλι και μετρούσαμε κατάλληλα 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πίεση</a:t>
            </a:r>
            <a:r>
              <a:rPr lang="el-GR" sz="2000" b="1" dirty="0" smtClean="0">
                <a:latin typeface="Comic Sans MS" panose="030F0702030302020204" pitchFamily="66" charset="0"/>
              </a:rPr>
              <a:t> του, 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ή τον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όγκο</a:t>
            </a:r>
            <a:r>
              <a:rPr lang="el-GR" sz="2000" b="1" dirty="0" smtClean="0">
                <a:latin typeface="Comic Sans MS" panose="030F0702030302020204" pitchFamily="66" charset="0"/>
              </a:rPr>
              <a:t> του.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704" y="3327364"/>
            <a:ext cx="864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Γενικά, 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μελέτη</a:t>
            </a:r>
            <a:r>
              <a:rPr lang="el-GR" sz="2000" b="1" dirty="0" smtClean="0">
                <a:latin typeface="Comic Sans MS" panose="030F0702030302020204" pitchFamily="66" charset="0"/>
              </a:rPr>
              <a:t> θα λέγεται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όταν σ’ αυτή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δεν υπεισέρχονται υποθέσεις, θεωρίες ή μεγέθη που έχουν σχέση με τα δομικά συστατικά των αντικειμένων,</a:t>
            </a:r>
            <a:r>
              <a:rPr lang="el-GR" sz="2000" b="1" dirty="0" smtClean="0">
                <a:latin typeface="Comic Sans MS" panose="030F0702030302020204" pitchFamily="66" charset="0"/>
              </a:rPr>
              <a:t> που συμμετέχουν στο φαινόμενο.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29" y="276998"/>
            <a:ext cx="4358935" cy="280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22708" y="276998"/>
            <a:ext cx="5248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Παρατηρώντας το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άναμμα της λάμπας</a:t>
            </a:r>
            <a:r>
              <a:rPr lang="el-GR" sz="2000" b="1" dirty="0" smtClean="0">
                <a:latin typeface="Comic Sans MS" panose="030F0702030302020204" pitchFamily="66" charset="0"/>
              </a:rPr>
              <a:t>, κάνουμε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96466" y="2183329"/>
            <a:ext cx="8576387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Αν μετρήσουμε με τα κατάλληλα </a:t>
            </a:r>
            <a:r>
              <a:rPr lang="el-GR" sz="2000" b="1" dirty="0" smtClean="0">
                <a:latin typeface="Comic Sans MS" panose="030F0702030302020204" pitchFamily="66" charset="0"/>
              </a:rPr>
              <a:t>όργανα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τάση</a:t>
            </a:r>
            <a:r>
              <a:rPr lang="el-GR" sz="2000" b="1" dirty="0" smtClean="0">
                <a:latin typeface="Comic Sans MS" panose="030F0702030302020204" pitchFamily="66" charset="0"/>
              </a:rPr>
              <a:t> στα άκρα της λάμπας 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ένταση του ρεύματος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διατρέχει το σύρμα της λάμπας 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σύρματος,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τότε κάνουμε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μελέτη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47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6880" y="50292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…… αντίθετα,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20909"/>
            <a:ext cx="3455084" cy="198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5399" y="964585"/>
            <a:ext cx="7157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Αν πάρουμε υπόψη μας για τον καπνό ότι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αποτελείται από σωματίδια</a:t>
            </a:r>
            <a:r>
              <a:rPr lang="el-GR" sz="2000" b="1" dirty="0" smtClean="0">
                <a:latin typeface="Comic Sans MS" panose="030F0702030302020204" pitchFamily="66" charset="0"/>
              </a:rPr>
              <a:t> και μελετήσουμε τον τρόπο που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κινούνται</a:t>
            </a:r>
            <a:r>
              <a:rPr lang="el-GR" sz="2000" b="1" dirty="0" smtClean="0">
                <a:latin typeface="Comic Sans MS" panose="030F0702030302020204" pitchFamily="66" charset="0"/>
              </a:rPr>
              <a:t> και που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συγκρούονται,</a:t>
            </a:r>
            <a:r>
              <a:rPr lang="el-GR" sz="2000" b="1" dirty="0" smtClean="0">
                <a:latin typeface="Comic Sans MS" panose="030F0702030302020204" pitchFamily="66" charset="0"/>
              </a:rPr>
              <a:t> μεταξύ τους ή με τα τοιχώματα του δοχείου, τότε θα κάνουμε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μικροσκοπική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3204865"/>
            <a:ext cx="3290839" cy="211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45400" y="3063775"/>
            <a:ext cx="75102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Παρόμοια, αν για τη λάμπα πάρουμε υπόψη μας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το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είδος των σωματιδίων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κινούνται μέσα στο σύρμα ή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ταχύτητά</a:t>
            </a:r>
            <a:r>
              <a:rPr lang="el-GR" sz="2000" b="1" dirty="0" smtClean="0">
                <a:latin typeface="Comic Sans MS" panose="030F0702030302020204" pitchFamily="66" charset="0"/>
              </a:rPr>
              <a:t> τους ή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τις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κρούσεις</a:t>
            </a:r>
            <a:r>
              <a:rPr lang="el-GR" sz="2000" b="1" dirty="0" smtClean="0">
                <a:latin typeface="Comic Sans MS" panose="030F0702030302020204" pitchFamily="66" charset="0"/>
              </a:rPr>
              <a:t> τους,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τότε θα κάνουμε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μικροσκοπική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298192" y="208128"/>
            <a:ext cx="7412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Για να περιγράψουμε τη συμπεριφορά μιας ποσότητας αερίου, χρειάζεται να γνωρίζουμε τις τιμές των φυσικών μεγεθών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 (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n-US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όγκος 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altLang="el-GR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n-US" alt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 </a:t>
            </a:r>
            <a:r>
              <a:rPr lang="el-GR" altLang="el-G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endParaRPr lang="el-GR" altLang="el-GR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Τα μεγέθη αυτά είναι οι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θερμοδυναμικές μεταβλητές </a:t>
            </a:r>
            <a:r>
              <a:rPr lang="el-GR" altLang="el-GR" sz="2000" b="1" dirty="0">
                <a:latin typeface="Comic Sans MS" pitchFamily="66" charset="0"/>
              </a:rPr>
              <a:t>του ιδανικού αερίου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>
              <a:latin typeface="Comic Sans MS" pitchFamily="66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684274" y="2701118"/>
            <a:ext cx="8494014" cy="3198603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Θα μελετήσουμε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μακροσκοπικά</a:t>
            </a:r>
            <a:r>
              <a:rPr lang="el-GR" altLang="el-GR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ένα αέριο μέσα από το συσχετισμό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της πίεσης,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του όγκου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και της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θερμοκρασίας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</a:t>
            </a:r>
            <a:r>
              <a:rPr lang="el-GR" altLang="el-GR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5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" y="80592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168906" y="389755"/>
            <a:ext cx="8134096" cy="23083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Ένα </a:t>
            </a:r>
            <a:r>
              <a:rPr lang="el-GR" altLang="el-GR" sz="2000" b="1" dirty="0" err="1">
                <a:latin typeface="Comic Sans MS" pitchFamily="66" charset="0"/>
              </a:rPr>
              <a:t>θερμοδυναμικό</a:t>
            </a:r>
            <a:r>
              <a:rPr lang="el-GR" altLang="el-GR" sz="2000" b="1" dirty="0">
                <a:latin typeface="Comic Sans MS" pitchFamily="66" charset="0"/>
              </a:rPr>
              <a:t> σύστημα είναι σε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θερμοδυναμική ισορροπία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όταν οι</a:t>
            </a:r>
            <a:r>
              <a:rPr lang="el-GR" altLang="el-GR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θερμοδυναμικές μεταβλητές (</a:t>
            </a:r>
            <a:r>
              <a:rPr lang="en-US" altLang="el-GR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p, V, T)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που το περιγράφουν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έχουν την ίδια τιμή σε όλη την έκταση του αερίου.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364581" y="3628517"/>
            <a:ext cx="1943100" cy="865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l-GR" b="1" i="1" dirty="0">
                <a:latin typeface="Comic Sans MS" pitchFamily="66" charset="0"/>
              </a:rPr>
              <a:t>p</a:t>
            </a:r>
            <a:r>
              <a:rPr lang="el-GR" altLang="el-GR" b="1" baseline="-25000" dirty="0">
                <a:latin typeface="Comic Sans MS" pitchFamily="66" charset="0"/>
              </a:rPr>
              <a:t>0</a:t>
            </a:r>
            <a:r>
              <a:rPr lang="en-US" altLang="el-GR" b="1" i="1" dirty="0">
                <a:latin typeface="Comic Sans MS" pitchFamily="66" charset="0"/>
              </a:rPr>
              <a:t>, </a:t>
            </a:r>
            <a:r>
              <a:rPr lang="el-GR" altLang="el-GR" b="1" i="1" dirty="0" smtClean="0"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latin typeface="Comic Sans MS" pitchFamily="66" charset="0"/>
              </a:rPr>
              <a:t>0</a:t>
            </a:r>
            <a:endParaRPr lang="el-GR" altLang="el-GR" b="1" i="1" dirty="0">
              <a:latin typeface="Comic Sans MS" pitchFamily="66" charset="0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7826533" y="3628517"/>
            <a:ext cx="1943100" cy="865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 b="1" i="1" dirty="0">
                <a:latin typeface="Comic Sans MS" panose="030F0702030302020204" pitchFamily="66" charset="0"/>
              </a:rPr>
              <a:t>p</a:t>
            </a:r>
            <a:r>
              <a:rPr lang="el-GR" altLang="el-GR" sz="2000" b="1" baseline="-25000" dirty="0">
                <a:latin typeface="Comic Sans MS" panose="030F0702030302020204" pitchFamily="66" charset="0"/>
              </a:rPr>
              <a:t>1</a:t>
            </a:r>
            <a:r>
              <a:rPr lang="en-US" altLang="el-GR" sz="2000" b="1" i="1" dirty="0">
                <a:latin typeface="Comic Sans MS" panose="030F0702030302020204" pitchFamily="66" charset="0"/>
              </a:rPr>
              <a:t>, </a:t>
            </a:r>
            <a:r>
              <a:rPr lang="el-GR" altLang="el-GR" sz="2000" b="1" i="1" dirty="0" smtClean="0">
                <a:latin typeface="Comic Sans MS" panose="030F0702030302020204" pitchFamily="66" charset="0"/>
              </a:rPr>
              <a:t>Τ</a:t>
            </a:r>
            <a:r>
              <a:rPr lang="el-GR" altLang="el-GR" sz="2000" b="1" baseline="-25000" dirty="0" smtClean="0">
                <a:latin typeface="Comic Sans MS" panose="030F0702030302020204" pitchFamily="66" charset="0"/>
              </a:rPr>
              <a:t>1</a:t>
            </a:r>
            <a:endParaRPr lang="el-GR" altLang="el-GR" sz="2000" b="1" i="1" dirty="0">
              <a:latin typeface="Comic Sans MS" panose="030F0702030302020204" pitchFamily="66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64581" y="4636580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ισορροπίας Α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7765256" y="4563555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 ισορροπίας Β</a:t>
            </a: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5101431" y="2836355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μη ισορροπίας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5101431" y="3628517"/>
            <a:ext cx="1943100" cy="1571880"/>
            <a:chOff x="5101431" y="3628517"/>
            <a:chExt cx="1943100" cy="1571880"/>
          </a:xfrm>
        </p:grpSpPr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101431" y="3628517"/>
              <a:ext cx="1943100" cy="86518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2400" b="1" i="1">
                <a:latin typeface="Comic Sans MS" panose="030F0702030302020204" pitchFamily="66" charset="0"/>
              </a:endParaRPr>
            </a:p>
          </p:txBody>
        </p:sp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158" y="4386581"/>
              <a:ext cx="1281684" cy="813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4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36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130296" y="26115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Η κατάσταση θερμοδυναμικής ισορροπίας ενός συστήματος μπορεί να παρασταθεί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γραφικά</a:t>
            </a:r>
            <a:r>
              <a:rPr lang="el-GR" altLang="el-GR" sz="2000" b="1" dirty="0">
                <a:latin typeface="Comic Sans MS" pitchFamily="66" charset="0"/>
              </a:rPr>
              <a:t> στο επίπεδο με ένα σημείο.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4737466" y="2146459"/>
            <a:ext cx="2871421" cy="2308849"/>
            <a:chOff x="4737466" y="2146459"/>
            <a:chExt cx="2871421" cy="2308849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5016500" y="2172067"/>
              <a:ext cx="0" cy="1943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5016500" y="4116754"/>
              <a:ext cx="2447925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7105650" y="4116754"/>
              <a:ext cx="50323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4737466" y="2146459"/>
              <a:ext cx="27903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Ομάδα 24"/>
          <p:cNvGrpSpPr/>
          <p:nvPr/>
        </p:nvGrpSpPr>
        <p:grpSpPr>
          <a:xfrm>
            <a:off x="4689508" y="2680445"/>
            <a:ext cx="2257390" cy="1774863"/>
            <a:chOff x="4689508" y="2680445"/>
            <a:chExt cx="2257390" cy="1774863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6529387" y="2964229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016500" y="2892792"/>
              <a:ext cx="1439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515098" y="2692766"/>
              <a:ext cx="431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2000" b="1" dirty="0">
                  <a:latin typeface="Comic Sans MS" panose="030F0702030302020204" pitchFamily="66" charset="0"/>
                </a:rPr>
                <a:t>Β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6313487" y="4116754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4689508" y="2680445"/>
              <a:ext cx="4234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6464727" y="2891204"/>
              <a:ext cx="73025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4666058" y="3107898"/>
            <a:ext cx="1616043" cy="1347410"/>
            <a:chOff x="4666058" y="3107898"/>
            <a:chExt cx="1616043" cy="1347410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880100" y="3324592"/>
              <a:ext cx="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016500" y="3324592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664200" y="4116754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0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66058" y="3153495"/>
              <a:ext cx="4218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0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 flipH="1">
              <a:off x="5817027" y="3323004"/>
              <a:ext cx="73025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5850301" y="3107898"/>
              <a:ext cx="431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2000" b="1" dirty="0">
                  <a:latin typeface="Comic Sans MS" panose="030F0702030302020204" pitchFamily="66" charset="0"/>
                </a:rPr>
                <a:t>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0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" y="7206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853469" y="97582"/>
            <a:ext cx="2558888" cy="774086"/>
          </a:xfrm>
          <a:prstGeom prst="wedgeRoundRectCallout">
            <a:avLst>
              <a:gd name="adj1" fmla="val -50257"/>
              <a:gd name="adj2" fmla="val 1397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Ας θυμηθούμε…</a:t>
            </a:r>
            <a:endParaRPr lang="en-US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226056" y="593775"/>
            <a:ext cx="7933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Πίεση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είναι το μονόμετρο μέγεθος που υπολογίζεται από το πηλίκο του μέτρου της δύναμης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που ασκείται κάθετα σε μία επιφάνεια </a:t>
            </a:r>
            <a:r>
              <a:rPr lang="en-US" alt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προς το εμβαδόν της επιφάνειας.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98236" y="2242757"/>
                <a:ext cx="930768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236" y="2242757"/>
                <a:ext cx="930768" cy="689035"/>
              </a:xfrm>
              <a:prstGeom prst="rect">
                <a:avLst/>
              </a:prstGeom>
              <a:blipFill>
                <a:blip r:embed="rId3"/>
                <a:stretch>
                  <a:fillRect r="-1974" b="-61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71310" y="3597581"/>
            <a:ext cx="422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Μονάδα μέτρησης της πίεσης στο </a:t>
            </a:r>
            <a:r>
              <a:rPr lang="en-US" b="1" dirty="0" smtClean="0">
                <a:latin typeface="Comic Sans MS" panose="030F0702030302020204" pitchFamily="66" charset="0"/>
              </a:rPr>
              <a:t>SI: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5904" y="3545220"/>
            <a:ext cx="74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1Pa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48430" y="3457865"/>
                <a:ext cx="495264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430" y="3457865"/>
                <a:ext cx="495264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Ομάδα 15"/>
          <p:cNvGrpSpPr/>
          <p:nvPr/>
        </p:nvGrpSpPr>
        <p:grpSpPr>
          <a:xfrm>
            <a:off x="6056407" y="2456164"/>
            <a:ext cx="1141872" cy="1508760"/>
            <a:chOff x="5990448" y="2825496"/>
            <a:chExt cx="1141872" cy="1508760"/>
          </a:xfrm>
        </p:grpSpPr>
        <p:sp>
          <p:nvSpPr>
            <p:cNvPr id="13" name="Ελεύθερη σχεδίαση 12"/>
            <p:cNvSpPr/>
            <p:nvPr/>
          </p:nvSpPr>
          <p:spPr>
            <a:xfrm>
              <a:off x="6510528" y="2825496"/>
              <a:ext cx="621792" cy="1152144"/>
            </a:xfrm>
            <a:custGeom>
              <a:avLst/>
              <a:gdLst>
                <a:gd name="connsiteX0" fmla="*/ 0 w 621792"/>
                <a:gd name="connsiteY0" fmla="*/ 0 h 1152144"/>
                <a:gd name="connsiteX1" fmla="*/ 137160 w 621792"/>
                <a:gd name="connsiteY1" fmla="*/ 45720 h 1152144"/>
                <a:gd name="connsiteX2" fmla="*/ 182880 w 621792"/>
                <a:gd name="connsiteY2" fmla="*/ 64008 h 1152144"/>
                <a:gd name="connsiteX3" fmla="*/ 210312 w 621792"/>
                <a:gd name="connsiteY3" fmla="*/ 73152 h 1152144"/>
                <a:gd name="connsiteX4" fmla="*/ 237744 w 621792"/>
                <a:gd name="connsiteY4" fmla="*/ 91440 h 1152144"/>
                <a:gd name="connsiteX5" fmla="*/ 292608 w 621792"/>
                <a:gd name="connsiteY5" fmla="*/ 118872 h 1152144"/>
                <a:gd name="connsiteX6" fmla="*/ 338328 w 621792"/>
                <a:gd name="connsiteY6" fmla="*/ 155448 h 1152144"/>
                <a:gd name="connsiteX7" fmla="*/ 457200 w 621792"/>
                <a:gd name="connsiteY7" fmla="*/ 256032 h 1152144"/>
                <a:gd name="connsiteX8" fmla="*/ 521208 w 621792"/>
                <a:gd name="connsiteY8" fmla="*/ 347472 h 1152144"/>
                <a:gd name="connsiteX9" fmla="*/ 557784 w 621792"/>
                <a:gd name="connsiteY9" fmla="*/ 393192 h 1152144"/>
                <a:gd name="connsiteX10" fmla="*/ 576072 w 621792"/>
                <a:gd name="connsiteY10" fmla="*/ 448056 h 1152144"/>
                <a:gd name="connsiteX11" fmla="*/ 594360 w 621792"/>
                <a:gd name="connsiteY11" fmla="*/ 502920 h 1152144"/>
                <a:gd name="connsiteX12" fmla="*/ 612648 w 621792"/>
                <a:gd name="connsiteY12" fmla="*/ 621792 h 1152144"/>
                <a:gd name="connsiteX13" fmla="*/ 621792 w 621792"/>
                <a:gd name="connsiteY13" fmla="*/ 649224 h 1152144"/>
                <a:gd name="connsiteX14" fmla="*/ 603504 w 621792"/>
                <a:gd name="connsiteY14" fmla="*/ 877824 h 1152144"/>
                <a:gd name="connsiteX15" fmla="*/ 594360 w 621792"/>
                <a:gd name="connsiteY15" fmla="*/ 905256 h 1152144"/>
                <a:gd name="connsiteX16" fmla="*/ 576072 w 621792"/>
                <a:gd name="connsiteY16" fmla="*/ 932688 h 1152144"/>
                <a:gd name="connsiteX17" fmla="*/ 539496 w 621792"/>
                <a:gd name="connsiteY17" fmla="*/ 1014984 h 1152144"/>
                <a:gd name="connsiteX18" fmla="*/ 512064 w 621792"/>
                <a:gd name="connsiteY18" fmla="*/ 1051560 h 1152144"/>
                <a:gd name="connsiteX19" fmla="*/ 484632 w 621792"/>
                <a:gd name="connsiteY19" fmla="*/ 1060704 h 1152144"/>
                <a:gd name="connsiteX20" fmla="*/ 457200 w 621792"/>
                <a:gd name="connsiteY20" fmla="*/ 1078992 h 1152144"/>
                <a:gd name="connsiteX21" fmla="*/ 402336 w 621792"/>
                <a:gd name="connsiteY21" fmla="*/ 1097280 h 1152144"/>
                <a:gd name="connsiteX22" fmla="*/ 347472 w 621792"/>
                <a:gd name="connsiteY22" fmla="*/ 1115568 h 1152144"/>
                <a:gd name="connsiteX23" fmla="*/ 320040 w 621792"/>
                <a:gd name="connsiteY23" fmla="*/ 1124712 h 1152144"/>
                <a:gd name="connsiteX24" fmla="*/ 237744 w 621792"/>
                <a:gd name="connsiteY24" fmla="*/ 1143000 h 1152144"/>
                <a:gd name="connsiteX25" fmla="*/ 210312 w 621792"/>
                <a:gd name="connsiteY25" fmla="*/ 1152144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1792" h="1152144">
                  <a:moveTo>
                    <a:pt x="0" y="0"/>
                  </a:moveTo>
                  <a:cubicBezTo>
                    <a:pt x="119413" y="17059"/>
                    <a:pt x="8786" y="-5630"/>
                    <a:pt x="137160" y="45720"/>
                  </a:cubicBezTo>
                  <a:cubicBezTo>
                    <a:pt x="152400" y="51816"/>
                    <a:pt x="167511" y="58245"/>
                    <a:pt x="182880" y="64008"/>
                  </a:cubicBezTo>
                  <a:cubicBezTo>
                    <a:pt x="191905" y="67392"/>
                    <a:pt x="201691" y="68841"/>
                    <a:pt x="210312" y="73152"/>
                  </a:cubicBezTo>
                  <a:cubicBezTo>
                    <a:pt x="220142" y="78067"/>
                    <a:pt x="228137" y="86103"/>
                    <a:pt x="237744" y="91440"/>
                  </a:cubicBezTo>
                  <a:cubicBezTo>
                    <a:pt x="255618" y="101370"/>
                    <a:pt x="275358" y="107895"/>
                    <a:pt x="292608" y="118872"/>
                  </a:cubicBezTo>
                  <a:cubicBezTo>
                    <a:pt x="309074" y="129350"/>
                    <a:pt x="322544" y="143969"/>
                    <a:pt x="338328" y="155448"/>
                  </a:cubicBezTo>
                  <a:cubicBezTo>
                    <a:pt x="387075" y="190901"/>
                    <a:pt x="420513" y="201002"/>
                    <a:pt x="457200" y="256032"/>
                  </a:cubicBezTo>
                  <a:cubicBezTo>
                    <a:pt x="502230" y="323576"/>
                    <a:pt x="480588" y="293312"/>
                    <a:pt x="521208" y="347472"/>
                  </a:cubicBezTo>
                  <a:cubicBezTo>
                    <a:pt x="554556" y="447516"/>
                    <a:pt x="498698" y="298654"/>
                    <a:pt x="557784" y="393192"/>
                  </a:cubicBezTo>
                  <a:cubicBezTo>
                    <a:pt x="568001" y="409539"/>
                    <a:pt x="569976" y="429768"/>
                    <a:pt x="576072" y="448056"/>
                  </a:cubicBezTo>
                  <a:lnTo>
                    <a:pt x="594360" y="502920"/>
                  </a:lnTo>
                  <a:cubicBezTo>
                    <a:pt x="597277" y="523338"/>
                    <a:pt x="607573" y="598955"/>
                    <a:pt x="612648" y="621792"/>
                  </a:cubicBezTo>
                  <a:cubicBezTo>
                    <a:pt x="614739" y="631201"/>
                    <a:pt x="618744" y="640080"/>
                    <a:pt x="621792" y="649224"/>
                  </a:cubicBezTo>
                  <a:cubicBezTo>
                    <a:pt x="615647" y="778277"/>
                    <a:pt x="627485" y="793892"/>
                    <a:pt x="603504" y="877824"/>
                  </a:cubicBezTo>
                  <a:cubicBezTo>
                    <a:pt x="600856" y="887092"/>
                    <a:pt x="598671" y="896635"/>
                    <a:pt x="594360" y="905256"/>
                  </a:cubicBezTo>
                  <a:cubicBezTo>
                    <a:pt x="589445" y="915086"/>
                    <a:pt x="580535" y="922645"/>
                    <a:pt x="576072" y="932688"/>
                  </a:cubicBezTo>
                  <a:cubicBezTo>
                    <a:pt x="541087" y="1011405"/>
                    <a:pt x="576015" y="963858"/>
                    <a:pt x="539496" y="1014984"/>
                  </a:cubicBezTo>
                  <a:cubicBezTo>
                    <a:pt x="530638" y="1027385"/>
                    <a:pt x="523772" y="1041804"/>
                    <a:pt x="512064" y="1051560"/>
                  </a:cubicBezTo>
                  <a:cubicBezTo>
                    <a:pt x="504659" y="1057730"/>
                    <a:pt x="493253" y="1056393"/>
                    <a:pt x="484632" y="1060704"/>
                  </a:cubicBezTo>
                  <a:cubicBezTo>
                    <a:pt x="474802" y="1065619"/>
                    <a:pt x="467243" y="1074529"/>
                    <a:pt x="457200" y="1078992"/>
                  </a:cubicBezTo>
                  <a:cubicBezTo>
                    <a:pt x="439584" y="1086821"/>
                    <a:pt x="420624" y="1091184"/>
                    <a:pt x="402336" y="1097280"/>
                  </a:cubicBezTo>
                  <a:lnTo>
                    <a:pt x="347472" y="1115568"/>
                  </a:lnTo>
                  <a:cubicBezTo>
                    <a:pt x="338328" y="1118616"/>
                    <a:pt x="329491" y="1122822"/>
                    <a:pt x="320040" y="1124712"/>
                  </a:cubicBezTo>
                  <a:cubicBezTo>
                    <a:pt x="288613" y="1130997"/>
                    <a:pt x="267875" y="1134391"/>
                    <a:pt x="237744" y="1143000"/>
                  </a:cubicBezTo>
                  <a:cubicBezTo>
                    <a:pt x="228476" y="1145648"/>
                    <a:pt x="210312" y="1152144"/>
                    <a:pt x="210312" y="115214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4" name="Ελεύθερη σχεδίαση 13"/>
            <p:cNvSpPr/>
            <p:nvPr/>
          </p:nvSpPr>
          <p:spPr>
            <a:xfrm>
              <a:off x="5990448" y="3227832"/>
              <a:ext cx="346344" cy="1106424"/>
            </a:xfrm>
            <a:custGeom>
              <a:avLst/>
              <a:gdLst>
                <a:gd name="connsiteX0" fmla="*/ 246888 w 256032"/>
                <a:gd name="connsiteY0" fmla="*/ 0 h 1106424"/>
                <a:gd name="connsiteX1" fmla="*/ 164592 w 256032"/>
                <a:gd name="connsiteY1" fmla="*/ 27432 h 1106424"/>
                <a:gd name="connsiteX2" fmla="*/ 91440 w 256032"/>
                <a:gd name="connsiteY2" fmla="*/ 82296 h 1106424"/>
                <a:gd name="connsiteX3" fmla="*/ 73152 w 256032"/>
                <a:gd name="connsiteY3" fmla="*/ 118872 h 1106424"/>
                <a:gd name="connsiteX4" fmla="*/ 27432 w 256032"/>
                <a:gd name="connsiteY4" fmla="*/ 173736 h 1106424"/>
                <a:gd name="connsiteX5" fmla="*/ 18288 w 256032"/>
                <a:gd name="connsiteY5" fmla="*/ 201168 h 1106424"/>
                <a:gd name="connsiteX6" fmla="*/ 0 w 256032"/>
                <a:gd name="connsiteY6" fmla="*/ 237744 h 1106424"/>
                <a:gd name="connsiteX7" fmla="*/ 18288 w 256032"/>
                <a:gd name="connsiteY7" fmla="*/ 566928 h 1106424"/>
                <a:gd name="connsiteX8" fmla="*/ 27432 w 256032"/>
                <a:gd name="connsiteY8" fmla="*/ 594360 h 1106424"/>
                <a:gd name="connsiteX9" fmla="*/ 45720 w 256032"/>
                <a:gd name="connsiteY9" fmla="*/ 658368 h 1106424"/>
                <a:gd name="connsiteX10" fmla="*/ 82296 w 256032"/>
                <a:gd name="connsiteY10" fmla="*/ 731520 h 1106424"/>
                <a:gd name="connsiteX11" fmla="*/ 109728 w 256032"/>
                <a:gd name="connsiteY11" fmla="*/ 795528 h 1106424"/>
                <a:gd name="connsiteX12" fmla="*/ 155448 w 256032"/>
                <a:gd name="connsiteY12" fmla="*/ 886968 h 1106424"/>
                <a:gd name="connsiteX13" fmla="*/ 173736 w 256032"/>
                <a:gd name="connsiteY13" fmla="*/ 941832 h 1106424"/>
                <a:gd name="connsiteX14" fmla="*/ 210312 w 256032"/>
                <a:gd name="connsiteY14" fmla="*/ 1014984 h 1106424"/>
                <a:gd name="connsiteX15" fmla="*/ 219456 w 256032"/>
                <a:gd name="connsiteY15" fmla="*/ 1042416 h 1106424"/>
                <a:gd name="connsiteX16" fmla="*/ 237744 w 256032"/>
                <a:gd name="connsiteY16" fmla="*/ 1078992 h 1106424"/>
                <a:gd name="connsiteX17" fmla="*/ 256032 w 256032"/>
                <a:gd name="connsiteY17" fmla="*/ 1106424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6032" h="1106424">
                  <a:moveTo>
                    <a:pt x="246888" y="0"/>
                  </a:moveTo>
                  <a:cubicBezTo>
                    <a:pt x="189001" y="9648"/>
                    <a:pt x="202817" y="-368"/>
                    <a:pt x="164592" y="27432"/>
                  </a:cubicBezTo>
                  <a:cubicBezTo>
                    <a:pt x="139942" y="45359"/>
                    <a:pt x="91440" y="82296"/>
                    <a:pt x="91440" y="82296"/>
                  </a:cubicBezTo>
                  <a:cubicBezTo>
                    <a:pt x="85344" y="94488"/>
                    <a:pt x="81075" y="107780"/>
                    <a:pt x="73152" y="118872"/>
                  </a:cubicBezTo>
                  <a:cubicBezTo>
                    <a:pt x="39447" y="166059"/>
                    <a:pt x="51620" y="125360"/>
                    <a:pt x="27432" y="173736"/>
                  </a:cubicBezTo>
                  <a:cubicBezTo>
                    <a:pt x="23121" y="182357"/>
                    <a:pt x="22085" y="192309"/>
                    <a:pt x="18288" y="201168"/>
                  </a:cubicBezTo>
                  <a:cubicBezTo>
                    <a:pt x="12918" y="213697"/>
                    <a:pt x="6096" y="225552"/>
                    <a:pt x="0" y="237744"/>
                  </a:cubicBezTo>
                  <a:cubicBezTo>
                    <a:pt x="2392" y="302318"/>
                    <a:pt x="2655" y="473131"/>
                    <a:pt x="18288" y="566928"/>
                  </a:cubicBezTo>
                  <a:cubicBezTo>
                    <a:pt x="19873" y="576435"/>
                    <a:pt x="24784" y="585092"/>
                    <a:pt x="27432" y="594360"/>
                  </a:cubicBezTo>
                  <a:cubicBezTo>
                    <a:pt x="32804" y="613163"/>
                    <a:pt x="37288" y="639817"/>
                    <a:pt x="45720" y="658368"/>
                  </a:cubicBezTo>
                  <a:cubicBezTo>
                    <a:pt x="57001" y="683187"/>
                    <a:pt x="75684" y="705072"/>
                    <a:pt x="82296" y="731520"/>
                  </a:cubicBezTo>
                  <a:cubicBezTo>
                    <a:pt x="106485" y="828274"/>
                    <a:pt x="73644" y="714338"/>
                    <a:pt x="109728" y="795528"/>
                  </a:cubicBezTo>
                  <a:cubicBezTo>
                    <a:pt x="151741" y="890058"/>
                    <a:pt x="101503" y="815042"/>
                    <a:pt x="155448" y="886968"/>
                  </a:cubicBezTo>
                  <a:cubicBezTo>
                    <a:pt x="161544" y="905256"/>
                    <a:pt x="165115" y="924590"/>
                    <a:pt x="173736" y="941832"/>
                  </a:cubicBezTo>
                  <a:cubicBezTo>
                    <a:pt x="185928" y="966216"/>
                    <a:pt x="201691" y="989121"/>
                    <a:pt x="210312" y="1014984"/>
                  </a:cubicBezTo>
                  <a:cubicBezTo>
                    <a:pt x="213360" y="1024128"/>
                    <a:pt x="215659" y="1033557"/>
                    <a:pt x="219456" y="1042416"/>
                  </a:cubicBezTo>
                  <a:cubicBezTo>
                    <a:pt x="224826" y="1054945"/>
                    <a:pt x="230981" y="1067157"/>
                    <a:pt x="237744" y="1078992"/>
                  </a:cubicBezTo>
                  <a:cubicBezTo>
                    <a:pt x="243196" y="1088534"/>
                    <a:pt x="256032" y="1106424"/>
                    <a:pt x="256032" y="110642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991929" y="3587182"/>
            <a:ext cx="343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=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895" y="4994281"/>
            <a:ext cx="282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Άλλες μονάδες πίεσης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447" y="4524499"/>
            <a:ext cx="397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err="1" smtClean="0">
                <a:latin typeface="Comic Sans MS" panose="030F0702030302020204" pitchFamily="66" charset="0"/>
              </a:rPr>
              <a:t>atm</a:t>
            </a:r>
            <a:r>
              <a:rPr lang="en-US" sz="2000" b="1" dirty="0" smtClean="0">
                <a:latin typeface="Comic Sans MS" panose="030F0702030302020204" pitchFamily="66" charset="0"/>
              </a:rPr>
              <a:t> = 1,013.10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 ≈ 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1447" y="4994281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bar = 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 ≈ 1atm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46486" y="5364895"/>
                <a:ext cx="3369882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Comic Sans MS" panose="030F0702030302020204" pitchFamily="66" charset="0"/>
                  </a:rPr>
                  <a:t>1Torr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≈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1mm</a:t>
                </a:r>
                <a:r>
                  <a:rPr lang="en-US" sz="2000" b="1" baseline="-25000" dirty="0" smtClean="0">
                    <a:latin typeface="Comic Sans MS" panose="030F0702030302020204" pitchFamily="66" charset="0"/>
                  </a:rPr>
                  <a:t>Hg 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𝟕𝟔𝟎</m:t>
                        </m:r>
                      </m:den>
                    </m:f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atm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486" y="5364895"/>
                <a:ext cx="3369882" cy="625812"/>
              </a:xfrm>
              <a:prstGeom prst="rect">
                <a:avLst/>
              </a:prstGeom>
              <a:blipFill>
                <a:blip r:embed="rId5"/>
                <a:stretch>
                  <a:fillRect l="-1808" b="-9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Ορθογώνιο 21"/>
          <p:cNvSpPr/>
          <p:nvPr/>
        </p:nvSpPr>
        <p:spPr>
          <a:xfrm>
            <a:off x="7842416" y="4524499"/>
            <a:ext cx="1557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=</a:t>
            </a:r>
            <a:r>
              <a:rPr lang="el-GR" sz="2000" b="1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el-GR" sz="2000" b="1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760</a:t>
            </a:r>
            <a:r>
              <a:rPr lang="en-US" sz="2000" b="1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Torr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2712" y="3585797"/>
            <a:ext cx="14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Πασκάλ</a:t>
            </a:r>
            <a:r>
              <a:rPr lang="el-GR" sz="2000" b="1" dirty="0" smtClean="0">
                <a:latin typeface="Comic Sans MS" panose="030F0702030302020204" pitchFamily="66" charset="0"/>
              </a:rPr>
              <a:t>)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27" name="Ομάδα 26"/>
          <p:cNvGrpSpPr/>
          <p:nvPr/>
        </p:nvGrpSpPr>
        <p:grpSpPr>
          <a:xfrm>
            <a:off x="9872536" y="2242757"/>
            <a:ext cx="1726977" cy="2143644"/>
            <a:chOff x="10101184" y="1998780"/>
            <a:chExt cx="1726977" cy="2143644"/>
          </a:xfrm>
        </p:grpSpPr>
        <p:pic>
          <p:nvPicPr>
            <p:cNvPr id="25" name="Εικόνα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184" y="1998780"/>
              <a:ext cx="1644681" cy="171943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439908" y="3619204"/>
              <a:ext cx="1388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mic Sans MS" panose="030F0702030302020204" pitchFamily="66" charset="0"/>
                  <a:hlinkClick r:id="rId7"/>
                </a:rPr>
                <a:t>Blaise </a:t>
              </a:r>
              <a:r>
                <a:rPr lang="en-US" sz="1400" b="1" dirty="0" smtClean="0">
                  <a:latin typeface="Comic Sans MS" panose="030F0702030302020204" pitchFamily="66" charset="0"/>
                  <a:hlinkClick r:id="rId7"/>
                </a:rPr>
                <a:t>Pascal</a:t>
              </a:r>
              <a:endParaRPr lang="el-GR" sz="1400" b="1" dirty="0" smtClean="0">
                <a:latin typeface="Comic Sans MS" panose="030F0702030302020204" pitchFamily="66" charset="0"/>
              </a:endParaRPr>
            </a:p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1623 -1662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9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12530" y="316890"/>
            <a:ext cx="2447925" cy="461665"/>
          </a:xfrm>
          <a:prstGeom prst="rect">
            <a:avLst/>
          </a:prstGeom>
          <a:solidFill>
            <a:srgbClr val="A7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Για τον όγκο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48705" y="1109052"/>
            <a:ext cx="45081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όγκου στο </a:t>
            </a:r>
            <a:r>
              <a:rPr lang="en-US" altLang="el-GR" sz="2000" b="1" dirty="0">
                <a:latin typeface="Comic Sans MS" pitchFamily="66" charset="0"/>
              </a:rPr>
              <a:t>S.I. </a:t>
            </a:r>
            <a:r>
              <a:rPr lang="el-GR" altLang="el-GR" sz="2000" b="1" dirty="0">
                <a:latin typeface="Comic Sans MS" pitchFamily="66" charset="0"/>
              </a:rPr>
              <a:t>είναι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1m</a:t>
            </a:r>
            <a:r>
              <a:rPr lang="en-US" alt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960455" y="1298412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1m</a:t>
            </a:r>
            <a:r>
              <a:rPr lang="en-US" altLang="el-GR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1000L</a:t>
            </a:r>
            <a:endParaRPr lang="el-GR" altLang="el-GR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67954" y="2508155"/>
            <a:ext cx="4968875" cy="461665"/>
          </a:xfrm>
          <a:prstGeom prst="rect">
            <a:avLst/>
          </a:prstGeom>
          <a:solidFill>
            <a:srgbClr val="E1FFE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Για την (απόλυτη) θερμοκρασία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endParaRPr lang="el-GR" altLang="el-GR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51130" y="3159180"/>
            <a:ext cx="7998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θερμοκρασίας στο </a:t>
            </a:r>
            <a:r>
              <a:rPr lang="en-US" altLang="el-GR" sz="2000" b="1" dirty="0" smtClean="0">
                <a:latin typeface="Comic Sans MS" pitchFamily="66" charset="0"/>
              </a:rPr>
              <a:t>S.I.</a:t>
            </a:r>
            <a:r>
              <a:rPr lang="el-GR" altLang="el-GR" sz="2000" b="1" dirty="0" smtClean="0">
                <a:latin typeface="Comic Sans MS" pitchFamily="66" charset="0"/>
              </a:rPr>
              <a:t> είναι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βαθμός </a:t>
            </a:r>
            <a:r>
              <a:rPr lang="el-GR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Κέλβιν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K)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73588" y="4385843"/>
            <a:ext cx="6756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atin typeface="Comic Sans MS" panose="030F0702030302020204" pitchFamily="66" charset="0"/>
              </a:rPr>
              <a:t>Σχέση κλίμακας </a:t>
            </a:r>
            <a:r>
              <a:rPr lang="el-GR" altLang="el-GR" sz="2400" b="1" dirty="0" err="1">
                <a:latin typeface="Comic Sans MS" panose="030F0702030302020204" pitchFamily="66" charset="0"/>
              </a:rPr>
              <a:t>Κέλβιν</a:t>
            </a:r>
            <a:r>
              <a:rPr lang="el-GR" altLang="el-GR" sz="2400" b="1" dirty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(</a:t>
            </a:r>
            <a:r>
              <a:rPr lang="el-GR" altLang="el-GR" sz="2400" b="1" i="1" dirty="0" smtClean="0">
                <a:latin typeface="Comic Sans MS" panose="030F0702030302020204" pitchFamily="66" charset="0"/>
              </a:rPr>
              <a:t>Τ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) και </a:t>
            </a:r>
            <a:r>
              <a:rPr lang="el-GR" altLang="el-GR" sz="2400" b="1" dirty="0">
                <a:latin typeface="Comic Sans MS" panose="030F0702030302020204" pitchFamily="66" charset="0"/>
              </a:rPr>
              <a:t>Κελσίου (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θ) </a:t>
            </a:r>
            <a:endParaRPr lang="el-GR" alt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051425" y="4943500"/>
            <a:ext cx="208915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273 +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8026" y="1638005"/>
            <a:ext cx="252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Άλλη μονάδα όγκου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0262" y="1585648"/>
            <a:ext cx="162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 </a:t>
            </a:r>
            <a:r>
              <a:rPr lang="en-US" b="1" dirty="0" smtClean="0">
                <a:latin typeface="Comic Sans MS" panose="030F0702030302020204" pitchFamily="66" charset="0"/>
              </a:rPr>
              <a:t>(</a:t>
            </a:r>
            <a:r>
              <a:rPr lang="el-GR" b="1" dirty="0" smtClean="0">
                <a:latin typeface="Comic Sans MS" panose="030F0702030302020204" pitchFamily="66" charset="0"/>
              </a:rPr>
              <a:t>1 λίτρο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5797" y="3778392"/>
            <a:ext cx="346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Άλλη μονάδα θερμοκρασίας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2390" y="3717898"/>
            <a:ext cx="295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 </a:t>
            </a:r>
            <a:r>
              <a:rPr lang="en-US" b="1" dirty="0" smtClean="0">
                <a:latin typeface="Comic Sans MS" panose="030F0702030302020204" pitchFamily="66" charset="0"/>
              </a:rPr>
              <a:t>(</a:t>
            </a:r>
            <a:r>
              <a:rPr lang="el-GR" b="1" dirty="0" smtClean="0">
                <a:latin typeface="Comic Sans MS" panose="030F0702030302020204" pitchFamily="66" charset="0"/>
              </a:rPr>
              <a:t>1 βαθμός Κελσίου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731" y="5612506"/>
            <a:ext cx="215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π.χ.  </a:t>
            </a:r>
            <a:r>
              <a:rPr lang="el-GR" sz="2000" b="1" i="1" dirty="0" smtClean="0">
                <a:latin typeface="Comic Sans MS" panose="030F0702030302020204" pitchFamily="66" charset="0"/>
              </a:rPr>
              <a:t>θ</a:t>
            </a:r>
            <a:r>
              <a:rPr lang="el-GR" sz="2000" b="1" dirty="0" smtClean="0">
                <a:latin typeface="Comic Sans MS" panose="030F0702030302020204" pitchFamily="66" charset="0"/>
              </a:rPr>
              <a:t> = 27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0</a:t>
            </a:r>
            <a:r>
              <a:rPr lang="en-US" sz="2000" b="1" dirty="0" smtClean="0">
                <a:latin typeface="Comic Sans MS" panose="030F0702030302020204" pitchFamily="66" charset="0"/>
              </a:rPr>
              <a:t>C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6951" y="5612506"/>
            <a:ext cx="306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</a:t>
            </a:r>
            <a:r>
              <a:rPr lang="el-GR" sz="2000" b="1" dirty="0" smtClean="0">
                <a:latin typeface="Comic Sans MS" panose="030F0702030302020204" pitchFamily="66" charset="0"/>
              </a:rPr>
              <a:t> = 273 + 27 =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300Κ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85" y="70382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3795" y="1115568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όγκου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116376" y="1054013"/>
            <a:ext cx="1566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Εκτόνωση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591" y="1944624"/>
            <a:ext cx="202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πίεσης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190114" y="1913846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Συμπίεση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4783" y="2773679"/>
            <a:ext cx="290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θερμοκρασίας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4783" y="3558431"/>
            <a:ext cx="290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Μείωση θερμοκρασίας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056812" y="2749448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Θέρμανση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7304878" y="3518438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Ψύξη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547872" y="342804"/>
            <a:ext cx="4910328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Χαρακτηρισμός μεταβολών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8086" y="4163054"/>
            <a:ext cx="6169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Είναι δυνατόν μια μεταβολή κατάστασης να μπορεί να χαρακτηριστεί με δύο διαφορετικούς τρόπους π.χ.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«θέρμανση», </a:t>
            </a:r>
            <a:r>
              <a:rPr lang="el-GR" sz="2000" b="1" dirty="0" smtClean="0">
                <a:latin typeface="Comic Sans MS" panose="030F0702030302020204" pitchFamily="66" charset="0"/>
              </a:rPr>
              <a:t>αλλά και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«εκτόνωση».  </a:t>
            </a:r>
            <a:endParaRPr lang="el-GR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3" y="22847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1205085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9197" y="1744925"/>
            <a:ext cx="7220197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Τα σώματα σε αέρια κατάσταση είναι η πιο διαδεδομένη μορφή σωμάτων που βρίσκονται στο περιβάλλον μας, στη Γη.</a:t>
            </a:r>
          </a:p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ατμόσφαιρα της Γης αποτελείται από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ά</a:t>
            </a:r>
            <a:r>
              <a:rPr lang="el-GR" sz="2400" b="1" dirty="0" smtClean="0">
                <a:latin typeface="Comic Sans MS" panose="030F0702030302020204" pitchFamily="66" charset="0"/>
              </a:rPr>
              <a:t>ζωτο (περιεκτικότητα 78% </a:t>
            </a:r>
            <a:r>
              <a:rPr lang="en-US" sz="2400" b="1" dirty="0" smtClean="0">
                <a:latin typeface="Comic Sans MS" panose="030F0702030302020204" pitchFamily="66" charset="0"/>
              </a:rPr>
              <a:t>v/v)</a:t>
            </a:r>
            <a:r>
              <a:rPr lang="el-GR" sz="2400" b="1" dirty="0" smtClean="0">
                <a:latin typeface="Comic Sans MS" panose="030F0702030302020204" pitchFamily="66" charset="0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οξυγόνο (</a:t>
            </a:r>
            <a:r>
              <a:rPr lang="el-GR" sz="2400" b="1" dirty="0">
                <a:latin typeface="Comic Sans MS" panose="030F0702030302020204" pitchFamily="66" charset="0"/>
              </a:rPr>
              <a:t>περιεκτικότητα </a:t>
            </a:r>
            <a:r>
              <a:rPr lang="el-GR" sz="2400" b="1" dirty="0" smtClean="0">
                <a:latin typeface="Comic Sans MS" panose="030F0702030302020204" pitchFamily="66" charset="0"/>
              </a:rPr>
              <a:t>21% </a:t>
            </a:r>
            <a:r>
              <a:rPr lang="en-US" sz="2400" b="1" dirty="0">
                <a:latin typeface="Comic Sans MS" panose="030F0702030302020204" pitchFamily="66" charset="0"/>
              </a:rPr>
              <a:t>v/v</a:t>
            </a:r>
            <a:r>
              <a:rPr lang="en-US" sz="2400" b="1" dirty="0" smtClean="0">
                <a:latin typeface="Comic Sans MS" panose="030F0702030302020204" pitchFamily="66" charset="0"/>
              </a:rPr>
              <a:t>)</a:t>
            </a:r>
            <a:r>
              <a:rPr lang="el-GR" sz="2400" b="1" dirty="0" smtClean="0">
                <a:latin typeface="Comic Sans MS" panose="030F0702030302020204" pitchFamily="66" charset="0"/>
              </a:rPr>
              <a:t>, αλλά και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αργό, διοξείδιο του άνθρακα, υδρογόνο κλπ.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124988" y="320220"/>
            <a:ext cx="3035012" cy="1116694"/>
          </a:xfrm>
          <a:prstGeom prst="cloudCallout">
            <a:avLst>
              <a:gd name="adj1" fmla="val 61520"/>
              <a:gd name="adj2" fmla="val 377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sz="2000" b="1" dirty="0" smtClean="0">
                <a:latin typeface="Comic Sans MS" pitchFamily="66" charset="0"/>
              </a:rPr>
              <a:t>Γιατί μελετάμε τα αέρια</a:t>
            </a:r>
            <a:r>
              <a:rPr lang="en-US" sz="2000" b="1" dirty="0" smtClean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621024" y="364681"/>
            <a:ext cx="4797298" cy="7051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Νόμοι των αερίων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07" y="1772983"/>
            <a:ext cx="4624731" cy="28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830174" y="212056"/>
            <a:ext cx="5703883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Boyle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Μπόιλ)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Ισόθερμη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553696" y="1730138"/>
            <a:ext cx="6325323" cy="178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πίεση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</a:t>
            </a:r>
            <a:r>
              <a:rPr lang="en-US" altLang="el-GR" sz="2400" b="1" dirty="0">
                <a:latin typeface="Comic Sans MS" pitchFamily="66" charset="0"/>
              </a:rPr>
              <a:t>,</a:t>
            </a:r>
            <a:r>
              <a:rPr lang="el-GR" altLang="el-GR" sz="2400" b="1" dirty="0">
                <a:latin typeface="Comic Sans MS" pitchFamily="66" charset="0"/>
              </a:rPr>
              <a:t> του οποίου</a:t>
            </a:r>
            <a:r>
              <a:rPr lang="el-GR" altLang="el-G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θερμοκρασία παραμένει σταθερή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είναι αντίστροφα ανάλογη με τον όγκο του.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3" y="1654255"/>
            <a:ext cx="2781641" cy="217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606800" y="4241500"/>
            <a:ext cx="6553200" cy="58477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p.V</a:t>
            </a:r>
            <a:r>
              <a:rPr lang="en-US" altLang="el-G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</a:t>
            </a:r>
            <a:r>
              <a:rPr lang="el-GR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l-GR" altLang="el-GR" sz="3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3200" b="1" dirty="0">
                <a:latin typeface="Comic Sans MS" pitchFamily="66" charset="0"/>
              </a:rPr>
              <a:t>όταν</a:t>
            </a:r>
            <a:r>
              <a:rPr lang="el-GR" altLang="el-G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3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l-GR" altLang="el-GR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 = </a:t>
            </a:r>
            <a:r>
              <a:rPr lang="el-GR" altLang="el-GR" sz="32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10248797" y="196123"/>
            <a:ext cx="1429929" cy="2543140"/>
            <a:chOff x="10248797" y="196123"/>
            <a:chExt cx="1429929" cy="2543140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10263164" y="2108321"/>
              <a:ext cx="1415562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  <a:hlinkClick r:id="rId5"/>
                </a:rPr>
                <a:t>Robert Boyle</a:t>
              </a:r>
              <a:endParaRPr lang="en-US" altLang="el-GR" sz="1400" b="1" dirty="0">
                <a:effectLst/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</a:rPr>
                <a:t>(1627 – 1691)</a:t>
              </a:r>
              <a:endParaRPr lang="el-GR" altLang="el-GR" sz="1400" b="1" dirty="0">
                <a:effectLst/>
                <a:latin typeface="Comic Sans MS" panose="030F0702030302020204" pitchFamily="66" charset="0"/>
              </a:endParaRPr>
            </a:p>
          </p:txBody>
        </p:sp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797" y="196123"/>
              <a:ext cx="1429929" cy="1912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Ορθογώνιο 6"/>
          <p:cNvSpPr/>
          <p:nvPr/>
        </p:nvSpPr>
        <p:spPr>
          <a:xfrm>
            <a:off x="185928" y="3824270"/>
            <a:ext cx="3243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 αέριο βρίσκεται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μέσα σε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ογκομετρικό δοχείο. Το δοχείο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με το αέριο περιβάλλεται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από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λουτρό με νερό,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του οποίου η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θερμοκρασία διατηρείται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σταθερή.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0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Θέση υποσέλιδου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200" dirty="0" smtClean="0">
                <a:latin typeface="+mj-lt"/>
              </a:rPr>
              <a:t>Μερκούρης </a:t>
            </a:r>
            <a:r>
              <a:rPr lang="el-GR" altLang="el-GR" sz="1200" dirty="0">
                <a:latin typeface="+mj-lt"/>
              </a:rPr>
              <a:t>Παναγιωτόπουλος - Φυσικός         www.merkopanas.blogspot.gr</a:t>
            </a:r>
          </a:p>
        </p:txBody>
      </p:sp>
      <p:sp>
        <p:nvSpPr>
          <p:cNvPr id="1331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195399-4E72-43D2-8338-3B75694E14A7}" type="slidenum">
              <a:rPr lang="el-GR" altLang="el-GR" sz="1400"/>
              <a:pPr eaLnBrk="1" hangingPunct="1"/>
              <a:t>22</a:t>
            </a:fld>
            <a:endParaRPr lang="el-GR" altLang="el-GR" sz="1400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266710" y="976776"/>
            <a:ext cx="523332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  Πίεσης –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4513264" y="2060575"/>
            <a:ext cx="3671886" cy="2814639"/>
            <a:chOff x="4513264" y="2060575"/>
            <a:chExt cx="3671886" cy="2814639"/>
          </a:xfrm>
        </p:grpSpPr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4872039" y="4292601"/>
              <a:ext cx="358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3" name="Ομάδα 2"/>
            <p:cNvGrpSpPr/>
            <p:nvPr/>
          </p:nvGrpSpPr>
          <p:grpSpPr>
            <a:xfrm>
              <a:off x="4513264" y="2060575"/>
              <a:ext cx="3671886" cy="2814639"/>
              <a:chOff x="4513264" y="2060575"/>
              <a:chExt cx="3671886" cy="2814639"/>
            </a:xfrm>
          </p:grpSpPr>
          <p:sp>
            <p:nvSpPr>
              <p:cNvPr id="45063" name="Line 7"/>
              <p:cNvSpPr>
                <a:spLocks noChangeShapeType="1"/>
              </p:cNvSpPr>
              <p:nvPr/>
            </p:nvSpPr>
            <p:spPr bwMode="auto">
              <a:xfrm flipV="1">
                <a:off x="5160963" y="2060575"/>
                <a:ext cx="0" cy="2376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64" name="Line 8"/>
              <p:cNvSpPr>
                <a:spLocks noChangeShapeType="1"/>
              </p:cNvSpPr>
              <p:nvPr/>
            </p:nvSpPr>
            <p:spPr bwMode="auto">
              <a:xfrm>
                <a:off x="5160963" y="4437063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66" name="Text Box 10"/>
              <p:cNvSpPr txBox="1">
                <a:spLocks noChangeArrowheads="1"/>
              </p:cNvSpPr>
              <p:nvPr/>
            </p:nvSpPr>
            <p:spPr bwMode="auto">
              <a:xfrm>
                <a:off x="4513264" y="2060576"/>
                <a:ext cx="72072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/Pa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67" name="Text Box 11"/>
              <p:cNvSpPr txBox="1">
                <a:spLocks noChangeArrowheads="1"/>
              </p:cNvSpPr>
              <p:nvPr/>
            </p:nvSpPr>
            <p:spPr bwMode="auto">
              <a:xfrm>
                <a:off x="7392988" y="4508501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4800600" y="5013325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  <a:endParaRPr lang="el-GR" altLang="el-GR" sz="2400" b="1" dirty="0">
              <a:solidFill>
                <a:srgbClr val="800000"/>
              </a:solidFill>
              <a:latin typeface="Comic Sans MS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5595938" y="2135189"/>
            <a:ext cx="1701800" cy="1874837"/>
            <a:chOff x="5595938" y="2135189"/>
            <a:chExt cx="1701800" cy="1874837"/>
          </a:xfrm>
        </p:grpSpPr>
        <p:sp>
          <p:nvSpPr>
            <p:cNvPr id="45068" name="Arc 12"/>
            <p:cNvSpPr>
              <a:spLocks/>
            </p:cNvSpPr>
            <p:nvPr/>
          </p:nvSpPr>
          <p:spPr bwMode="auto">
            <a:xfrm rot="11113799">
              <a:off x="5751514" y="2135189"/>
              <a:ext cx="1481137" cy="1692275"/>
            </a:xfrm>
            <a:custGeom>
              <a:avLst/>
              <a:gdLst>
                <a:gd name="G0" fmla="+- 0 0 0"/>
                <a:gd name="G1" fmla="+- 21132 0 0"/>
                <a:gd name="G2" fmla="+- 21600 0 0"/>
                <a:gd name="T0" fmla="*/ 4472 w 18355"/>
                <a:gd name="T1" fmla="*/ 0 h 21132"/>
                <a:gd name="T2" fmla="*/ 18355 w 18355"/>
                <a:gd name="T3" fmla="*/ 9745 h 21132"/>
                <a:gd name="T4" fmla="*/ 0 w 18355"/>
                <a:gd name="T5" fmla="*/ 21132 h 2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55" h="21132" fill="none" extrusionOk="0">
                  <a:moveTo>
                    <a:pt x="4471" y="0"/>
                  </a:moveTo>
                  <a:cubicBezTo>
                    <a:pt x="10234" y="1219"/>
                    <a:pt x="15249" y="4739"/>
                    <a:pt x="18354" y="9745"/>
                  </a:cubicBezTo>
                </a:path>
                <a:path w="18355" h="21132" stroke="0" extrusionOk="0">
                  <a:moveTo>
                    <a:pt x="4471" y="0"/>
                  </a:moveTo>
                  <a:cubicBezTo>
                    <a:pt x="10234" y="1219"/>
                    <a:pt x="15249" y="4739"/>
                    <a:pt x="18354" y="9745"/>
                  </a:cubicBezTo>
                  <a:lnTo>
                    <a:pt x="0" y="21132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5078" name="Arc 22"/>
            <p:cNvSpPr>
              <a:spLocks/>
            </p:cNvSpPr>
            <p:nvPr/>
          </p:nvSpPr>
          <p:spPr bwMode="auto">
            <a:xfrm rot="9128421">
              <a:off x="6737350" y="3500439"/>
              <a:ext cx="560388" cy="509587"/>
            </a:xfrm>
            <a:custGeom>
              <a:avLst/>
              <a:gdLst>
                <a:gd name="G0" fmla="+- 0 0 0"/>
                <a:gd name="G1" fmla="+- 18484 0 0"/>
                <a:gd name="G2" fmla="+- 21600 0 0"/>
                <a:gd name="T0" fmla="*/ 11177 w 19634"/>
                <a:gd name="T1" fmla="*/ 0 h 18484"/>
                <a:gd name="T2" fmla="*/ 19634 w 19634"/>
                <a:gd name="T3" fmla="*/ 9480 h 18484"/>
                <a:gd name="T4" fmla="*/ 0 w 19634"/>
                <a:gd name="T5" fmla="*/ 18484 h 18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34" h="18484" fill="none" extrusionOk="0">
                  <a:moveTo>
                    <a:pt x="11176" y="0"/>
                  </a:moveTo>
                  <a:cubicBezTo>
                    <a:pt x="14882" y="2241"/>
                    <a:pt x="17828" y="5543"/>
                    <a:pt x="19633" y="9480"/>
                  </a:cubicBezTo>
                </a:path>
                <a:path w="19634" h="18484" stroke="0" extrusionOk="0">
                  <a:moveTo>
                    <a:pt x="11176" y="0"/>
                  </a:moveTo>
                  <a:cubicBezTo>
                    <a:pt x="14882" y="2241"/>
                    <a:pt x="17828" y="5543"/>
                    <a:pt x="19633" y="9480"/>
                  </a:cubicBezTo>
                  <a:lnTo>
                    <a:pt x="0" y="1848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5079" name="Arc 23"/>
            <p:cNvSpPr>
              <a:spLocks/>
            </p:cNvSpPr>
            <p:nvPr/>
          </p:nvSpPr>
          <p:spPr bwMode="auto">
            <a:xfrm rot="11547687">
              <a:off x="5595938" y="2563814"/>
              <a:ext cx="393700" cy="441325"/>
            </a:xfrm>
            <a:custGeom>
              <a:avLst/>
              <a:gdLst>
                <a:gd name="G0" fmla="+- 0 0 0"/>
                <a:gd name="G1" fmla="+- 19047 0 0"/>
                <a:gd name="G2" fmla="+- 21600 0 0"/>
                <a:gd name="T0" fmla="*/ 10187 w 20701"/>
                <a:gd name="T1" fmla="*/ 0 h 19047"/>
                <a:gd name="T2" fmla="*/ 20701 w 20701"/>
                <a:gd name="T3" fmla="*/ 12881 h 19047"/>
                <a:gd name="T4" fmla="*/ 0 w 20701"/>
                <a:gd name="T5" fmla="*/ 19047 h 19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1" h="19047" fill="none" extrusionOk="0">
                  <a:moveTo>
                    <a:pt x="10186" y="0"/>
                  </a:moveTo>
                  <a:cubicBezTo>
                    <a:pt x="15270" y="2718"/>
                    <a:pt x="19055" y="7356"/>
                    <a:pt x="20701" y="12880"/>
                  </a:cubicBezTo>
                </a:path>
                <a:path w="20701" h="19047" stroke="0" extrusionOk="0">
                  <a:moveTo>
                    <a:pt x="10186" y="0"/>
                  </a:moveTo>
                  <a:cubicBezTo>
                    <a:pt x="15270" y="2718"/>
                    <a:pt x="19055" y="7356"/>
                    <a:pt x="20701" y="12880"/>
                  </a:cubicBezTo>
                  <a:lnTo>
                    <a:pt x="0" y="1904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4800600" y="2636839"/>
            <a:ext cx="1223964" cy="2166936"/>
            <a:chOff x="4800600" y="2636839"/>
            <a:chExt cx="1223964" cy="2166936"/>
          </a:xfrm>
        </p:grpSpPr>
        <p:sp>
          <p:nvSpPr>
            <p:cNvPr id="45071" name="Text Box 15"/>
            <p:cNvSpPr txBox="1">
              <a:spLocks noChangeArrowheads="1"/>
            </p:cNvSpPr>
            <p:nvPr/>
          </p:nvSpPr>
          <p:spPr bwMode="auto">
            <a:xfrm>
              <a:off x="5664201" y="263683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A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4" name="Ομάδα 3"/>
            <p:cNvGrpSpPr/>
            <p:nvPr/>
          </p:nvGrpSpPr>
          <p:grpSpPr>
            <a:xfrm>
              <a:off x="4800600" y="2781301"/>
              <a:ext cx="1150938" cy="2022474"/>
              <a:chOff x="4800600" y="2781301"/>
              <a:chExt cx="1150938" cy="2022474"/>
            </a:xfrm>
          </p:grpSpPr>
          <p:sp>
            <p:nvSpPr>
              <p:cNvPr id="45069" name="Line 13"/>
              <p:cNvSpPr>
                <a:spLocks noChangeShapeType="1"/>
              </p:cNvSpPr>
              <p:nvPr/>
            </p:nvSpPr>
            <p:spPr bwMode="auto">
              <a:xfrm flipH="1">
                <a:off x="5159376" y="2997200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73" name="Text Box 17"/>
              <p:cNvSpPr txBox="1">
                <a:spLocks noChangeArrowheads="1"/>
              </p:cNvSpPr>
              <p:nvPr/>
            </p:nvSpPr>
            <p:spPr bwMode="auto">
              <a:xfrm>
                <a:off x="4800600" y="2781301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80" name="Line 24"/>
              <p:cNvSpPr>
                <a:spLocks noChangeShapeType="1"/>
              </p:cNvSpPr>
              <p:nvPr/>
            </p:nvSpPr>
            <p:spPr bwMode="auto">
              <a:xfrm>
                <a:off x="5735638" y="2997201"/>
                <a:ext cx="0" cy="1439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82" name="Text Box 26"/>
              <p:cNvSpPr txBox="1">
                <a:spLocks noChangeArrowheads="1"/>
              </p:cNvSpPr>
              <p:nvPr/>
            </p:nvSpPr>
            <p:spPr bwMode="auto">
              <a:xfrm>
                <a:off x="5519738" y="44370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7" name="Ομάδα 6"/>
          <p:cNvGrpSpPr/>
          <p:nvPr/>
        </p:nvGrpSpPr>
        <p:grpSpPr>
          <a:xfrm>
            <a:off x="4800600" y="3573463"/>
            <a:ext cx="2303464" cy="1230312"/>
            <a:chOff x="4800600" y="3573463"/>
            <a:chExt cx="2303464" cy="1230312"/>
          </a:xfrm>
        </p:grpSpPr>
        <p:sp>
          <p:nvSpPr>
            <p:cNvPr id="45072" name="Text Box 16"/>
            <p:cNvSpPr txBox="1">
              <a:spLocks noChangeArrowheads="1"/>
            </p:cNvSpPr>
            <p:nvPr/>
          </p:nvSpPr>
          <p:spPr bwMode="auto">
            <a:xfrm>
              <a:off x="6743701" y="3573464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B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5" name="Ομάδα 4"/>
            <p:cNvGrpSpPr/>
            <p:nvPr/>
          </p:nvGrpSpPr>
          <p:grpSpPr>
            <a:xfrm>
              <a:off x="4800600" y="3573463"/>
              <a:ext cx="2159000" cy="1230312"/>
              <a:chOff x="4800600" y="3573463"/>
              <a:chExt cx="2159000" cy="1230312"/>
            </a:xfrm>
          </p:grpSpPr>
          <p:sp>
            <p:nvSpPr>
              <p:cNvPr id="45070" name="Line 14"/>
              <p:cNvSpPr>
                <a:spLocks noChangeShapeType="1"/>
              </p:cNvSpPr>
              <p:nvPr/>
            </p:nvSpPr>
            <p:spPr bwMode="auto">
              <a:xfrm flipH="1">
                <a:off x="5159376" y="3860800"/>
                <a:ext cx="15859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74" name="Text Box 18"/>
              <p:cNvSpPr txBox="1">
                <a:spLocks noChangeArrowheads="1"/>
              </p:cNvSpPr>
              <p:nvPr/>
            </p:nvSpPr>
            <p:spPr bwMode="auto">
              <a:xfrm>
                <a:off x="4800600" y="35734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2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81" name="Line 25"/>
              <p:cNvSpPr>
                <a:spLocks noChangeShapeType="1"/>
              </p:cNvSpPr>
              <p:nvPr/>
            </p:nvSpPr>
            <p:spPr bwMode="auto">
              <a:xfrm>
                <a:off x="6743700" y="3860801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83" name="Text Box 27"/>
              <p:cNvSpPr txBox="1">
                <a:spLocks noChangeArrowheads="1"/>
              </p:cNvSpPr>
              <p:nvPr/>
            </p:nvSpPr>
            <p:spPr bwMode="auto">
              <a:xfrm>
                <a:off x="6527800" y="44370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6311900" y="2565400"/>
            <a:ext cx="1079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</a:t>
            </a:r>
            <a:r>
              <a:rPr lang="el-GR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</a:t>
            </a:r>
            <a:endParaRPr lang="el-GR" altLang="el-GR" b="1" baseline="-2500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>
          <a:xfrm>
            <a:off x="2549589" y="344488"/>
            <a:ext cx="6667563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Boyle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Επεξήγηση με στρογγυλεμένο παραλληλόγραμμο 10"/>
          <p:cNvSpPr/>
          <p:nvPr/>
        </p:nvSpPr>
        <p:spPr>
          <a:xfrm>
            <a:off x="7955280" y="3139991"/>
            <a:ext cx="1124712" cy="566928"/>
          </a:xfrm>
          <a:prstGeom prst="wedgeRoundRectCallout">
            <a:avLst>
              <a:gd name="adj1" fmla="val -137730"/>
              <a:gd name="adj2" fmla="val 9273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ισόθερμη καμπύλη</a:t>
            </a:r>
            <a:endParaRPr lang="el-GR" sz="1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075" grpId="0"/>
      <p:bldP spid="45085" grpId="0"/>
      <p:bldP spid="27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200" dirty="0" smtClean="0">
                <a:latin typeface="+mj-lt"/>
              </a:rPr>
              <a:t>Μερκούρης </a:t>
            </a:r>
            <a:r>
              <a:rPr lang="el-GR" altLang="el-GR" sz="1200" dirty="0">
                <a:latin typeface="+mj-lt"/>
              </a:rPr>
              <a:t>Παναγιωτόπουλος - Φυσικός         www.merkopanas.blogspot.gr</a:t>
            </a:r>
          </a:p>
        </p:txBody>
      </p:sp>
      <p:sp>
        <p:nvSpPr>
          <p:cNvPr id="143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F4D23AC-DEBE-4FB0-9325-A3492D2E7846}" type="slidenum">
              <a:rPr lang="el-GR" altLang="el-GR" sz="1400"/>
              <a:pPr eaLnBrk="1" hangingPunct="1"/>
              <a:t>23</a:t>
            </a:fld>
            <a:endParaRPr lang="el-GR" altLang="el-GR" sz="1400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3375667" y="2493963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34622" y="606944"/>
            <a:ext cx="486654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345237" y="620713"/>
            <a:ext cx="466273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992314" y="1701801"/>
            <a:ext cx="3671886" cy="2814638"/>
            <a:chOff x="1992314" y="1701801"/>
            <a:chExt cx="3671886" cy="2814638"/>
          </a:xfrm>
        </p:grpSpPr>
        <p:sp>
          <p:nvSpPr>
            <p:cNvPr id="48134" name="Line 6"/>
            <p:cNvSpPr>
              <a:spLocks noChangeShapeType="1"/>
            </p:cNvSpPr>
            <p:nvPr/>
          </p:nvSpPr>
          <p:spPr bwMode="auto">
            <a:xfrm flipV="1">
              <a:off x="2640013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8135" name="Line 7"/>
            <p:cNvSpPr>
              <a:spLocks noChangeShapeType="1"/>
            </p:cNvSpPr>
            <p:nvPr/>
          </p:nvSpPr>
          <p:spPr bwMode="auto">
            <a:xfrm>
              <a:off x="2640013" y="4149725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1992314" y="1701801"/>
              <a:ext cx="720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800" dirty="0">
                  <a:latin typeface="Comic Sans MS" panose="030F0702030302020204" pitchFamily="66" charset="0"/>
                </a:rPr>
                <a:t>/Pa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8137" name="Text Box 9"/>
            <p:cNvSpPr txBox="1">
              <a:spLocks noChangeArrowheads="1"/>
            </p:cNvSpPr>
            <p:nvPr/>
          </p:nvSpPr>
          <p:spPr bwMode="auto">
            <a:xfrm>
              <a:off x="5016500" y="4149726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48138" name="Text Box 10"/>
            <p:cNvSpPr txBox="1">
              <a:spLocks noChangeArrowheads="1"/>
            </p:cNvSpPr>
            <p:nvPr/>
          </p:nvSpPr>
          <p:spPr bwMode="auto">
            <a:xfrm>
              <a:off x="2351089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2100262" y="4646613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6457950" y="1700213"/>
            <a:ext cx="3814763" cy="2816226"/>
            <a:chOff x="6457950" y="1700213"/>
            <a:chExt cx="3814763" cy="2816226"/>
          </a:xfrm>
        </p:grpSpPr>
        <p:sp>
          <p:nvSpPr>
            <p:cNvPr id="48150" name="Text Box 22"/>
            <p:cNvSpPr txBox="1">
              <a:spLocks noChangeArrowheads="1"/>
            </p:cNvSpPr>
            <p:nvPr/>
          </p:nvSpPr>
          <p:spPr bwMode="auto">
            <a:xfrm>
              <a:off x="6888164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6457950" y="1700213"/>
              <a:ext cx="3814763" cy="2816226"/>
              <a:chOff x="6457950" y="1700213"/>
              <a:chExt cx="3814763" cy="2816226"/>
            </a:xfrm>
          </p:grpSpPr>
          <p:sp>
            <p:nvSpPr>
              <p:cNvPr id="48148" name="Line 20"/>
              <p:cNvSpPr>
                <a:spLocks noChangeShapeType="1"/>
              </p:cNvSpPr>
              <p:nvPr/>
            </p:nvSpPr>
            <p:spPr bwMode="auto">
              <a:xfrm flipV="1">
                <a:off x="7177088" y="1773239"/>
                <a:ext cx="0" cy="23764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49" name="Line 21"/>
              <p:cNvSpPr>
                <a:spLocks noChangeShapeType="1"/>
              </p:cNvSpPr>
              <p:nvPr/>
            </p:nvSpPr>
            <p:spPr bwMode="auto">
              <a:xfrm>
                <a:off x="7177088" y="4149725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51" name="Text Box 23"/>
              <p:cNvSpPr txBox="1">
                <a:spLocks noChangeArrowheads="1"/>
              </p:cNvSpPr>
              <p:nvPr/>
            </p:nvSpPr>
            <p:spPr bwMode="auto">
              <a:xfrm>
                <a:off x="6457950" y="1700213"/>
                <a:ext cx="8636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52" name="Text Box 24"/>
              <p:cNvSpPr txBox="1">
                <a:spLocks noChangeArrowheads="1"/>
              </p:cNvSpPr>
              <p:nvPr/>
            </p:nvSpPr>
            <p:spPr bwMode="auto">
              <a:xfrm>
                <a:off x="9625013" y="4149726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/K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7177088" y="4671665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</a:p>
        </p:txBody>
      </p:sp>
      <p:sp>
        <p:nvSpPr>
          <p:cNvPr id="48154" name="Line 26"/>
          <p:cNvSpPr>
            <a:spLocks noChangeShapeType="1"/>
          </p:cNvSpPr>
          <p:nvPr/>
        </p:nvSpPr>
        <p:spPr bwMode="auto">
          <a:xfrm>
            <a:off x="7907978" y="2563813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19" name="Ομάδα 18"/>
          <p:cNvGrpSpPr/>
          <p:nvPr/>
        </p:nvGrpSpPr>
        <p:grpSpPr>
          <a:xfrm>
            <a:off x="2279650" y="3141663"/>
            <a:ext cx="1439864" cy="1020908"/>
            <a:chOff x="2279650" y="3141663"/>
            <a:chExt cx="1439864" cy="1020908"/>
          </a:xfrm>
        </p:grpSpPr>
        <p:grpSp>
          <p:nvGrpSpPr>
            <p:cNvPr id="6" name="Ομάδα 5"/>
            <p:cNvGrpSpPr/>
            <p:nvPr/>
          </p:nvGrpSpPr>
          <p:grpSpPr>
            <a:xfrm>
              <a:off x="2279650" y="3141663"/>
              <a:ext cx="1439864" cy="396876"/>
              <a:chOff x="2279650" y="3141663"/>
              <a:chExt cx="1439864" cy="396876"/>
            </a:xfrm>
          </p:grpSpPr>
          <p:sp>
            <p:nvSpPr>
              <p:cNvPr id="48141" name="Line 13"/>
              <p:cNvSpPr>
                <a:spLocks noChangeShapeType="1"/>
              </p:cNvSpPr>
              <p:nvPr/>
            </p:nvSpPr>
            <p:spPr bwMode="auto">
              <a:xfrm flipH="1">
                <a:off x="2640014" y="3357563"/>
                <a:ext cx="719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44" name="Text Box 16"/>
              <p:cNvSpPr txBox="1">
                <a:spLocks noChangeArrowheads="1"/>
              </p:cNvSpPr>
              <p:nvPr/>
            </p:nvSpPr>
            <p:spPr bwMode="auto">
              <a:xfrm>
                <a:off x="2279650" y="31416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46" name="Text Box 18"/>
              <p:cNvSpPr txBox="1">
                <a:spLocks noChangeArrowheads="1"/>
              </p:cNvSpPr>
              <p:nvPr/>
            </p:nvSpPr>
            <p:spPr bwMode="auto">
              <a:xfrm>
                <a:off x="3359151" y="3141664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 dirty="0">
                    <a:latin typeface="Comic Sans MS" panose="030F0702030302020204" pitchFamily="66" charset="0"/>
                  </a:rPr>
                  <a:t>B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3362967" y="3345214"/>
              <a:ext cx="12700" cy="817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6816725" y="3213101"/>
            <a:ext cx="1439864" cy="1285362"/>
            <a:chOff x="6816725" y="3213101"/>
            <a:chExt cx="1439864" cy="1285362"/>
          </a:xfrm>
        </p:grpSpPr>
        <p:grpSp>
          <p:nvGrpSpPr>
            <p:cNvPr id="12" name="Ομάδα 11"/>
            <p:cNvGrpSpPr/>
            <p:nvPr/>
          </p:nvGrpSpPr>
          <p:grpSpPr>
            <a:xfrm>
              <a:off x="6816725" y="3213101"/>
              <a:ext cx="1439864" cy="396875"/>
              <a:chOff x="6816725" y="3213101"/>
              <a:chExt cx="1439864" cy="396875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7896226" y="3213101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 dirty="0">
                    <a:latin typeface="Comic Sans MS" panose="030F0702030302020204" pitchFamily="66" charset="0"/>
                  </a:rPr>
                  <a:t>A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1" name="Ομάδα 10"/>
              <p:cNvGrpSpPr/>
              <p:nvPr/>
            </p:nvGrpSpPr>
            <p:grpSpPr>
              <a:xfrm>
                <a:off x="6816725" y="3213101"/>
                <a:ext cx="1079501" cy="366713"/>
                <a:chOff x="6816725" y="3213101"/>
                <a:chExt cx="1079501" cy="366713"/>
              </a:xfrm>
            </p:grpSpPr>
            <p:sp>
              <p:nvSpPr>
                <p:cNvPr id="4815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177089" y="3429000"/>
                  <a:ext cx="719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815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816725" y="3213101"/>
                  <a:ext cx="431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1800" i="1" dirty="0">
                      <a:latin typeface="Comic Sans MS" panose="030F0702030302020204" pitchFamily="66" charset="0"/>
                    </a:rPr>
                    <a:t>V</a:t>
                  </a:r>
                  <a:r>
                    <a:rPr lang="en-US" altLang="el-GR" sz="1800" baseline="-25000" dirty="0">
                      <a:latin typeface="Comic Sans MS" panose="030F0702030302020204" pitchFamily="66" charset="0"/>
                    </a:rPr>
                    <a:t>1</a:t>
                  </a:r>
                  <a:endParaRPr lang="el-GR" altLang="el-GR" sz="1800" i="1" dirty="0">
                    <a:latin typeface="Comic Sans MS" panose="030F0702030302020204" pitchFamily="66" charset="0"/>
                  </a:endParaRPr>
                </a:p>
              </p:txBody>
            </p:sp>
          </p:grpSp>
        </p:grpSp>
        <p:grpSp>
          <p:nvGrpSpPr>
            <p:cNvPr id="10" name="Ομάδα 9"/>
            <p:cNvGrpSpPr/>
            <p:nvPr/>
          </p:nvGrpSpPr>
          <p:grpSpPr>
            <a:xfrm>
              <a:off x="7718993" y="3429000"/>
              <a:ext cx="341760" cy="1069463"/>
              <a:chOff x="7974196" y="3464187"/>
              <a:chExt cx="341760" cy="1069463"/>
            </a:xfrm>
          </p:grpSpPr>
          <p:sp>
            <p:nvSpPr>
              <p:cNvPr id="48161" name="Line 33"/>
              <p:cNvSpPr>
                <a:spLocks noChangeShapeType="1"/>
              </p:cNvSpPr>
              <p:nvPr/>
            </p:nvSpPr>
            <p:spPr bwMode="auto">
              <a:xfrm>
                <a:off x="8163941" y="3464187"/>
                <a:ext cx="0" cy="6974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974196" y="4164318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 smtClean="0">
                    <a:latin typeface="Comic Sans MS" panose="030F0702030302020204" pitchFamily="66" charset="0"/>
                  </a:rPr>
                  <a:t>Τ</a:t>
                </a:r>
                <a:endParaRPr lang="el-GR" i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1" name="Ομάδα 20"/>
          <p:cNvGrpSpPr/>
          <p:nvPr/>
        </p:nvGrpSpPr>
        <p:grpSpPr>
          <a:xfrm>
            <a:off x="2279649" y="5259091"/>
            <a:ext cx="2736850" cy="369332"/>
            <a:chOff x="2279650" y="5268913"/>
            <a:chExt cx="2736850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l-GR" b="1" i="1" dirty="0" smtClean="0">
                  <a:latin typeface="Comic Sans MS" panose="030F0702030302020204" pitchFamily="66" charset="0"/>
                </a:rPr>
                <a:t>Τ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Ευθύγραμμο βέλος σύνδεσης 5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Ομάδα 56"/>
          <p:cNvGrpSpPr/>
          <p:nvPr/>
        </p:nvGrpSpPr>
        <p:grpSpPr>
          <a:xfrm>
            <a:off x="7423150" y="5155685"/>
            <a:ext cx="2736850" cy="369332"/>
            <a:chOff x="2279650" y="5268913"/>
            <a:chExt cx="2736850" cy="369332"/>
          </a:xfrm>
        </p:grpSpPr>
        <p:sp>
          <p:nvSpPr>
            <p:cNvPr id="58" name="TextBox 57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l-GR" b="1" i="1" dirty="0" smtClean="0">
                  <a:latin typeface="Comic Sans MS" panose="030F0702030302020204" pitchFamily="66" charset="0"/>
                </a:rPr>
                <a:t>Τ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59" name="Ευθύγραμμο βέλος σύνδεσης 58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Ευθύγραμμο βέλος σύνδεσης 59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Ομάδα 2"/>
          <p:cNvGrpSpPr/>
          <p:nvPr/>
        </p:nvGrpSpPr>
        <p:grpSpPr>
          <a:xfrm>
            <a:off x="6816725" y="2205039"/>
            <a:ext cx="1368425" cy="1944686"/>
            <a:chOff x="6816725" y="2205039"/>
            <a:chExt cx="1368425" cy="1944686"/>
          </a:xfrm>
        </p:grpSpPr>
        <p:grpSp>
          <p:nvGrpSpPr>
            <p:cNvPr id="13" name="Ομάδα 12"/>
            <p:cNvGrpSpPr/>
            <p:nvPr/>
          </p:nvGrpSpPr>
          <p:grpSpPr>
            <a:xfrm>
              <a:off x="6816725" y="2205039"/>
              <a:ext cx="1368425" cy="511175"/>
              <a:chOff x="6816725" y="2205039"/>
              <a:chExt cx="1368425" cy="511175"/>
            </a:xfrm>
          </p:grpSpPr>
          <p:sp>
            <p:nvSpPr>
              <p:cNvPr id="48155" name="Line 27"/>
              <p:cNvSpPr>
                <a:spLocks noChangeShapeType="1"/>
              </p:cNvSpPr>
              <p:nvPr/>
            </p:nvSpPr>
            <p:spPr bwMode="auto">
              <a:xfrm flipH="1">
                <a:off x="7177089" y="2563813"/>
                <a:ext cx="719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57" name="Text Box 29"/>
              <p:cNvSpPr txBox="1">
                <a:spLocks noChangeArrowheads="1"/>
              </p:cNvSpPr>
              <p:nvPr/>
            </p:nvSpPr>
            <p:spPr bwMode="auto">
              <a:xfrm>
                <a:off x="7824788" y="2205039"/>
                <a:ext cx="36036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latin typeface="Comic Sans MS" panose="030F0702030302020204" pitchFamily="66" charset="0"/>
                  </a:rPr>
                  <a:t>B</a:t>
                </a:r>
                <a:endParaRPr lang="el-GR" altLang="el-GR" sz="2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60" name="Text Box 32"/>
              <p:cNvSpPr txBox="1">
                <a:spLocks noChangeArrowheads="1"/>
              </p:cNvSpPr>
              <p:nvPr/>
            </p:nvSpPr>
            <p:spPr bwMode="auto">
              <a:xfrm>
                <a:off x="6816725" y="2349501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 flipH="1">
              <a:off x="7907978" y="2575440"/>
              <a:ext cx="761" cy="1574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20" name="Ομάδα 19"/>
          <p:cNvGrpSpPr/>
          <p:nvPr/>
        </p:nvGrpSpPr>
        <p:grpSpPr>
          <a:xfrm>
            <a:off x="2279649" y="2129328"/>
            <a:ext cx="1368425" cy="2409127"/>
            <a:chOff x="2279649" y="2129328"/>
            <a:chExt cx="1368425" cy="2409127"/>
          </a:xfrm>
        </p:grpSpPr>
        <p:sp>
          <p:nvSpPr>
            <p:cNvPr id="7" name="TextBox 6"/>
            <p:cNvSpPr txBox="1"/>
            <p:nvPr/>
          </p:nvSpPr>
          <p:spPr>
            <a:xfrm>
              <a:off x="3196047" y="4158273"/>
              <a:ext cx="341760" cy="380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Comic Sans MS" panose="030F0702030302020204" pitchFamily="66" charset="0"/>
                </a:rPr>
                <a:t>Τ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18" name="Ομάδα 17"/>
            <p:cNvGrpSpPr/>
            <p:nvPr/>
          </p:nvGrpSpPr>
          <p:grpSpPr>
            <a:xfrm>
              <a:off x="2279649" y="2129328"/>
              <a:ext cx="1368425" cy="2016124"/>
              <a:chOff x="2279650" y="2133601"/>
              <a:chExt cx="1368425" cy="2016124"/>
            </a:xfrm>
          </p:grpSpPr>
          <p:grpSp>
            <p:nvGrpSpPr>
              <p:cNvPr id="5" name="Ομάδα 4"/>
              <p:cNvGrpSpPr/>
              <p:nvPr/>
            </p:nvGrpSpPr>
            <p:grpSpPr>
              <a:xfrm>
                <a:off x="2279650" y="2133601"/>
                <a:ext cx="1368425" cy="509588"/>
                <a:chOff x="2279650" y="2133601"/>
                <a:chExt cx="1368425" cy="509588"/>
              </a:xfrm>
            </p:grpSpPr>
            <p:sp>
              <p:nvSpPr>
                <p:cNvPr id="4814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640014" y="2492375"/>
                  <a:ext cx="719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814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279650" y="2276476"/>
                  <a:ext cx="431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1800" i="1" dirty="0">
                      <a:latin typeface="Comic Sans MS" panose="030F0702030302020204" pitchFamily="66" charset="0"/>
                    </a:rPr>
                    <a:t>p</a:t>
                  </a:r>
                  <a:r>
                    <a:rPr lang="en-US" altLang="el-GR" sz="1800" baseline="-25000" dirty="0">
                      <a:latin typeface="Comic Sans MS" panose="030F0702030302020204" pitchFamily="66" charset="0"/>
                    </a:rPr>
                    <a:t>1</a:t>
                  </a:r>
                  <a:endParaRPr lang="el-GR" altLang="el-GR" sz="1800" i="1" dirty="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814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287713" y="2133601"/>
                  <a:ext cx="360362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2000" b="1" dirty="0">
                      <a:latin typeface="Comic Sans MS" panose="030F0702030302020204" pitchFamily="66" charset="0"/>
                    </a:rPr>
                    <a:t>A</a:t>
                  </a:r>
                  <a:endParaRPr lang="el-GR" altLang="el-GR" sz="2000" b="1" dirty="0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1" name="Line 14"/>
              <p:cNvSpPr>
                <a:spLocks noChangeShapeType="1"/>
              </p:cNvSpPr>
              <p:nvPr/>
            </p:nvSpPr>
            <p:spPr bwMode="auto">
              <a:xfrm>
                <a:off x="3375667" y="2492375"/>
                <a:ext cx="0" cy="16573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24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  <p:bldP spid="48147" grpId="0"/>
      <p:bldP spid="48153" grpId="0"/>
      <p:bldP spid="481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830174" y="212056"/>
            <a:ext cx="5703883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Charles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Σαρλ)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Ισόχωρη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10172138" y="54271"/>
            <a:ext cx="1776607" cy="3064894"/>
            <a:chOff x="10172138" y="54271"/>
            <a:chExt cx="1776607" cy="3064894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138" y="54271"/>
              <a:ext cx="1776607" cy="2433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231735" y="2488223"/>
              <a:ext cx="1657411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  <a:hlinkClick r:id="rId4"/>
                </a:rPr>
                <a:t>Jacques Charles</a:t>
              </a:r>
              <a:endParaRPr lang="en-US" altLang="el-GR" sz="1400" b="1" dirty="0">
                <a:effectLst/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</a:rPr>
                <a:t>(1746 – 1823)</a:t>
              </a:r>
              <a:endParaRPr lang="el-GR" altLang="el-GR" sz="1400" b="1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81373" y="1989138"/>
            <a:ext cx="70065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</a:t>
            </a:r>
            <a:r>
              <a:rPr lang="el-GR" alt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 του οποίου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 όγκος διατηρείται σταθερός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είναι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ανάλογη με την απόλυτη θερμοκρασία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του αερίου. </a:t>
            </a:r>
            <a:endParaRPr lang="el-GR" altLang="el-GR" sz="2400" dirty="0">
              <a:latin typeface="Comic Sans MS" pitchFamily="66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5" y="1181344"/>
            <a:ext cx="2335134" cy="261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38060" y="4311171"/>
                <a:ext cx="6013938" cy="654475"/>
              </a:xfrm>
              <a:prstGeom prst="rect">
                <a:avLst/>
              </a:prstGeom>
              <a:solidFill>
                <a:srgbClr val="A7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= </a:t>
                </a:r>
                <a:r>
                  <a:rPr lang="el-GR" sz="3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.,  </a:t>
                </a:r>
                <a:r>
                  <a:rPr lang="el-GR" sz="3200" b="1" dirty="0" smtClean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όταν  </a:t>
                </a:r>
                <a:r>
                  <a:rPr lang="en-US" sz="32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V</a:t>
                </a:r>
                <a:r>
                  <a:rPr lang="en-US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 = </a:t>
                </a:r>
                <a:r>
                  <a:rPr lang="el-GR" sz="32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</a:t>
                </a:r>
                <a:endParaRPr lang="el-GR" sz="32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060" y="4311171"/>
                <a:ext cx="6013938" cy="6544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Ορθογώνιο 3"/>
          <p:cNvSpPr/>
          <p:nvPr/>
        </p:nvSpPr>
        <p:spPr>
          <a:xfrm>
            <a:off x="105435" y="3853578"/>
            <a:ext cx="2830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 αέριο βρίσκεται μέσα</a:t>
            </a:r>
            <a:b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σε δοχείο σταθερού όγκου. </a:t>
            </a:r>
            <a:endParaRPr lang="el-GR" sz="1600" dirty="0" smtClean="0">
              <a:solidFill>
                <a:srgbClr val="24202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Καθώς θερμαίνεται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αυξάνεται η πίεσή του.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3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66710" y="976776"/>
            <a:ext cx="6389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 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Πίεσης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– Θερμοκρασίας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</a:t>
            </a:r>
            <a:r>
              <a:rPr lang="el-GR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549589" y="344488"/>
            <a:ext cx="7106475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Charles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Line 21"/>
          <p:cNvSpPr>
            <a:spLocks noChangeShapeType="1"/>
          </p:cNvSpPr>
          <p:nvPr/>
        </p:nvSpPr>
        <p:spPr bwMode="auto">
          <a:xfrm flipV="1">
            <a:off x="5976620" y="2781047"/>
            <a:ext cx="1152525" cy="792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Line 22"/>
          <p:cNvSpPr>
            <a:spLocks noChangeShapeType="1"/>
          </p:cNvSpPr>
          <p:nvPr/>
        </p:nvSpPr>
        <p:spPr bwMode="auto">
          <a:xfrm flipH="1">
            <a:off x="5113020" y="3573209"/>
            <a:ext cx="863600" cy="576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760720" y="2204784"/>
            <a:ext cx="1295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039995" y="4581272"/>
            <a:ext cx="2879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4465320" y="1701547"/>
            <a:ext cx="3671888" cy="2814637"/>
            <a:chOff x="4465320" y="1701547"/>
            <a:chExt cx="3671888" cy="2814637"/>
          </a:xfrm>
        </p:grpSpPr>
        <p:sp>
          <p:nvSpPr>
            <p:cNvPr id="6" name="Line 19"/>
            <p:cNvSpPr>
              <a:spLocks noChangeShapeType="1"/>
            </p:cNvSpPr>
            <p:nvPr/>
          </p:nvSpPr>
          <p:spPr bwMode="auto">
            <a:xfrm flipV="1">
              <a:off x="5113020" y="1772984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>
              <a:off x="5113020" y="4149472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4465320" y="1701547"/>
              <a:ext cx="7207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>
                  <a:effectLst/>
                  <a:latin typeface="Comic Sans MS" panose="030F0702030302020204" pitchFamily="66" charset="0"/>
                </a:rPr>
                <a:t>/Pa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7489508" y="4149472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/K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4824095" y="4005009"/>
              <a:ext cx="358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Ομάδα 26"/>
          <p:cNvGrpSpPr/>
          <p:nvPr/>
        </p:nvGrpSpPr>
        <p:grpSpPr>
          <a:xfrm>
            <a:off x="4752658" y="2493709"/>
            <a:ext cx="2665412" cy="2022475"/>
            <a:chOff x="4752658" y="2493709"/>
            <a:chExt cx="2665412" cy="2022475"/>
          </a:xfrm>
        </p:grpSpPr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7129145" y="2781047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6" name="Line 32"/>
            <p:cNvSpPr>
              <a:spLocks noChangeShapeType="1"/>
            </p:cNvSpPr>
            <p:nvPr/>
          </p:nvSpPr>
          <p:spPr bwMode="auto">
            <a:xfrm flipH="1">
              <a:off x="5113020" y="2781047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8" name="Text Box 34"/>
            <p:cNvSpPr txBox="1">
              <a:spLocks noChangeArrowheads="1"/>
            </p:cNvSpPr>
            <p:nvPr/>
          </p:nvSpPr>
          <p:spPr bwMode="auto">
            <a:xfrm>
              <a:off x="7056120" y="249370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4752658" y="2565147"/>
              <a:ext cx="431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 baseline="-2500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2" name="Text Box 38"/>
            <p:cNvSpPr txBox="1">
              <a:spLocks noChangeArrowheads="1"/>
            </p:cNvSpPr>
            <p:nvPr/>
          </p:nvSpPr>
          <p:spPr bwMode="auto">
            <a:xfrm>
              <a:off x="6913245" y="4149472"/>
              <a:ext cx="5048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4752658" y="3357309"/>
            <a:ext cx="1512887" cy="1158875"/>
            <a:chOff x="4752658" y="3357309"/>
            <a:chExt cx="1512887" cy="1158875"/>
          </a:xfrm>
        </p:grpSpPr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5905183" y="3501772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26" name="Ομάδα 25"/>
            <p:cNvGrpSpPr/>
            <p:nvPr/>
          </p:nvGrpSpPr>
          <p:grpSpPr>
            <a:xfrm>
              <a:off x="4752658" y="3357309"/>
              <a:ext cx="1439862" cy="1158875"/>
              <a:chOff x="4752658" y="3357309"/>
              <a:chExt cx="1439862" cy="1158875"/>
            </a:xfrm>
          </p:grpSpPr>
          <p:sp>
            <p:nvSpPr>
              <p:cNvPr id="19" name="Text Box 35"/>
              <p:cNvSpPr txBox="1">
                <a:spLocks noChangeArrowheads="1"/>
              </p:cNvSpPr>
              <p:nvPr/>
            </p:nvSpPr>
            <p:spPr bwMode="auto">
              <a:xfrm>
                <a:off x="4752658" y="3357309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Text Box 37"/>
              <p:cNvSpPr txBox="1">
                <a:spLocks noChangeArrowheads="1"/>
              </p:cNvSpPr>
              <p:nvPr/>
            </p:nvSpPr>
            <p:spPr bwMode="auto">
              <a:xfrm>
                <a:off x="5760720" y="4149472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>
                <a:off x="5976620" y="3589973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flipH="1">
                <a:off x="5113020" y="3573209"/>
                <a:ext cx="863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5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0383" y="620713"/>
            <a:ext cx="367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Όγκου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45237" y="620713"/>
            <a:ext cx="466273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011492" y="1681798"/>
            <a:ext cx="3671887" cy="2814637"/>
            <a:chOff x="1011492" y="1681798"/>
            <a:chExt cx="3671887" cy="2814637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1011492" y="1681798"/>
              <a:ext cx="3671887" cy="2814637"/>
              <a:chOff x="1011492" y="1681798"/>
              <a:chExt cx="3671887" cy="2814637"/>
            </a:xfrm>
          </p:grpSpPr>
          <p:sp>
            <p:nvSpPr>
              <p:cNvPr id="6" name="Line 6"/>
              <p:cNvSpPr>
                <a:spLocks noChangeShapeType="1"/>
              </p:cNvSpPr>
              <p:nvPr/>
            </p:nvSpPr>
            <p:spPr bwMode="auto">
              <a:xfrm flipV="1">
                <a:off x="1659192" y="1681798"/>
                <a:ext cx="0" cy="23764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>
                <a:off x="1659192" y="4058285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1011492" y="1681798"/>
                <a:ext cx="720725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>
                    <a:effectLst/>
                    <a:latin typeface="Comic Sans MS" panose="030F0702030302020204" pitchFamily="66" charset="0"/>
                  </a:rPr>
                  <a:t>/Pa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3891217" y="4129723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effectLst/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effectLst/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400383" y="3946367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1300417" y="2209803"/>
            <a:ext cx="1727200" cy="1079500"/>
            <a:chOff x="1300417" y="2209803"/>
            <a:chExt cx="1727200" cy="1079500"/>
          </a:xfrm>
        </p:grpSpPr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2740279" y="2568578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659192" y="2568578"/>
              <a:ext cx="10810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667254" y="2209803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1300417" y="2352678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 baseline="-25000" dirty="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1811557" y="1278575"/>
            <a:ext cx="2219325" cy="2301873"/>
            <a:chOff x="1811557" y="1278575"/>
            <a:chExt cx="2219325" cy="2301873"/>
          </a:xfrm>
        </p:grpSpPr>
        <p:sp>
          <p:nvSpPr>
            <p:cNvPr id="23" name="Arc 16"/>
            <p:cNvSpPr>
              <a:spLocks/>
            </p:cNvSpPr>
            <p:nvPr/>
          </p:nvSpPr>
          <p:spPr bwMode="auto">
            <a:xfrm rot="10800000">
              <a:off x="2108385" y="1278575"/>
              <a:ext cx="1658937" cy="1581150"/>
            </a:xfrm>
            <a:custGeom>
              <a:avLst/>
              <a:gdLst>
                <a:gd name="G0" fmla="+- 0 0 0"/>
                <a:gd name="G1" fmla="+- 21279 0 0"/>
                <a:gd name="G2" fmla="+- 21600 0 0"/>
                <a:gd name="T0" fmla="*/ 3709 w 20554"/>
                <a:gd name="T1" fmla="*/ 0 h 21279"/>
                <a:gd name="T2" fmla="*/ 20554 w 20554"/>
                <a:gd name="T3" fmla="*/ 14639 h 21279"/>
                <a:gd name="T4" fmla="*/ 0 w 20554"/>
                <a:gd name="T5" fmla="*/ 21279 h 2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279" fill="none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</a:path>
                <a:path w="20554" h="21279" stroke="0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  <a:lnTo>
                    <a:pt x="0" y="21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3454619" y="3213736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3310157" y="2564448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6" name="Arc 19"/>
            <p:cNvSpPr>
              <a:spLocks/>
            </p:cNvSpPr>
            <p:nvPr/>
          </p:nvSpPr>
          <p:spPr bwMode="auto">
            <a:xfrm rot="11113799">
              <a:off x="1811557" y="1848486"/>
              <a:ext cx="1876425" cy="1604962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2843250" y="1780225"/>
              <a:ext cx="9970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r>
                <a:rPr lang="el-GR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18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&gt;</a:t>
              </a:r>
              <a:r>
                <a:rPr lang="el-GR" altLang="el-GR" sz="18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18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9" name="Line 11"/>
          <p:cNvSpPr>
            <a:spLocks noChangeShapeType="1"/>
          </p:cNvSpPr>
          <p:nvPr/>
        </p:nvSpPr>
        <p:spPr bwMode="auto">
          <a:xfrm flipV="1">
            <a:off x="2749769" y="2586674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33" name="Ομάδα 32"/>
          <p:cNvGrpSpPr/>
          <p:nvPr/>
        </p:nvGrpSpPr>
        <p:grpSpPr>
          <a:xfrm>
            <a:off x="4306000" y="1780225"/>
            <a:ext cx="1240443" cy="575554"/>
            <a:chOff x="4306000" y="1780225"/>
            <a:chExt cx="1240443" cy="575554"/>
          </a:xfrm>
        </p:grpSpPr>
        <p:sp>
          <p:nvSpPr>
            <p:cNvPr id="32" name="Επεξήγηση με στρογγυλεμένο παραλληλόγραμμο 31"/>
            <p:cNvSpPr/>
            <p:nvPr/>
          </p:nvSpPr>
          <p:spPr>
            <a:xfrm>
              <a:off x="4316096" y="1780225"/>
              <a:ext cx="1230347" cy="566928"/>
            </a:xfrm>
            <a:prstGeom prst="wedgeRoundRectCallout">
              <a:avLst>
                <a:gd name="adj1" fmla="val -153337"/>
                <a:gd name="adj2" fmla="val 110478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" name="Επεξήγηση με στρογγυλεμένο παραλληλόγραμμο 29"/>
            <p:cNvSpPr/>
            <p:nvPr/>
          </p:nvSpPr>
          <p:spPr>
            <a:xfrm>
              <a:off x="4306000" y="1788851"/>
              <a:ext cx="1230347" cy="566928"/>
            </a:xfrm>
            <a:prstGeom prst="wedgeRoundRectCallout">
              <a:avLst>
                <a:gd name="adj1" fmla="val -140703"/>
                <a:gd name="adj2" fmla="val 23789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b="1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ισόθερμες καμπύλες</a:t>
              </a:r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371138" y="4529803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35" name="Ομάδα 34"/>
          <p:cNvGrpSpPr/>
          <p:nvPr/>
        </p:nvGrpSpPr>
        <p:grpSpPr>
          <a:xfrm>
            <a:off x="1611927" y="5004833"/>
            <a:ext cx="2736850" cy="369332"/>
            <a:chOff x="2279650" y="5268913"/>
            <a:chExt cx="2736850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37" name="Ευθύγραμμο βέλος σύνδεσης 36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Ευθύγραμμο βέλος σύνδεσης 37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Ομάδα 39"/>
          <p:cNvGrpSpPr/>
          <p:nvPr/>
        </p:nvGrpSpPr>
        <p:grpSpPr>
          <a:xfrm>
            <a:off x="1300417" y="3091499"/>
            <a:ext cx="1650520" cy="1323787"/>
            <a:chOff x="1300417" y="3091499"/>
            <a:chExt cx="1650520" cy="1323787"/>
          </a:xfrm>
        </p:grpSpPr>
        <p:grpSp>
          <p:nvGrpSpPr>
            <p:cNvPr id="17" name="Ομάδα 16"/>
            <p:cNvGrpSpPr/>
            <p:nvPr/>
          </p:nvGrpSpPr>
          <p:grpSpPr>
            <a:xfrm>
              <a:off x="1300417" y="3091499"/>
              <a:ext cx="1511300" cy="936625"/>
              <a:chOff x="1300417" y="3091499"/>
              <a:chExt cx="1511300" cy="936625"/>
            </a:xfrm>
          </p:grpSpPr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1659192" y="3307399"/>
                <a:ext cx="10810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" name="Text Box 20"/>
              <p:cNvSpPr txBox="1">
                <a:spLocks noChangeArrowheads="1"/>
              </p:cNvSpPr>
              <p:nvPr/>
            </p:nvSpPr>
            <p:spPr bwMode="auto">
              <a:xfrm>
                <a:off x="2451354" y="3307399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A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1300417" y="3091499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2740279" y="330739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548601" y="4045954"/>
              <a:ext cx="402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omic Sans MS" panose="030F0702030302020204" pitchFamily="66" charset="0"/>
                </a:rPr>
                <a:t>V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Ομάδα 45"/>
          <p:cNvGrpSpPr/>
          <p:nvPr/>
        </p:nvGrpSpPr>
        <p:grpSpPr>
          <a:xfrm>
            <a:off x="6685979" y="1578612"/>
            <a:ext cx="3814762" cy="2816225"/>
            <a:chOff x="6685979" y="1578612"/>
            <a:chExt cx="3814762" cy="2816225"/>
          </a:xfrm>
        </p:grpSpPr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7405116" y="1651637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7405116" y="4028124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7116191" y="3883662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6685979" y="1578612"/>
              <a:ext cx="863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V</a:t>
              </a: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 dirty="0">
                  <a:effectLst/>
                  <a:latin typeface="Comic Sans MS" panose="030F0702030302020204" pitchFamily="66" charset="0"/>
                </a:rPr>
                <a:t>3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9853041" y="4028124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effectLst/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53" name="Ομάδα 52"/>
          <p:cNvGrpSpPr/>
          <p:nvPr/>
        </p:nvGrpSpPr>
        <p:grpSpPr>
          <a:xfrm>
            <a:off x="7072630" y="2348933"/>
            <a:ext cx="1360347" cy="2024063"/>
            <a:chOff x="7072630" y="2348933"/>
            <a:chExt cx="1360347" cy="2024063"/>
          </a:xfrm>
        </p:grpSpPr>
        <p:grpSp>
          <p:nvGrpSpPr>
            <p:cNvPr id="51" name="Ομάδα 50"/>
            <p:cNvGrpSpPr/>
            <p:nvPr/>
          </p:nvGrpSpPr>
          <p:grpSpPr>
            <a:xfrm>
              <a:off x="7424914" y="2348933"/>
              <a:ext cx="1008063" cy="2024063"/>
              <a:chOff x="7424914" y="2348933"/>
              <a:chExt cx="1008063" cy="2024063"/>
            </a:xfrm>
          </p:grpSpPr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H="1">
                <a:off x="7424914" y="2709296"/>
                <a:ext cx="6477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8072614" y="2709296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9" name="Text Box 37"/>
              <p:cNvSpPr txBox="1">
                <a:spLocks noChangeArrowheads="1"/>
              </p:cNvSpPr>
              <p:nvPr/>
            </p:nvSpPr>
            <p:spPr bwMode="auto">
              <a:xfrm>
                <a:off x="7856714" y="2348933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A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50" name="Text Box 39"/>
              <p:cNvSpPr txBox="1">
                <a:spLocks noChangeArrowheads="1"/>
              </p:cNvSpPr>
              <p:nvPr/>
            </p:nvSpPr>
            <p:spPr bwMode="auto">
              <a:xfrm>
                <a:off x="7856714" y="4006283"/>
                <a:ext cx="5762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b="1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b="1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072630" y="2500709"/>
              <a:ext cx="402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omic Sans MS" panose="030F0702030302020204" pitchFamily="66" charset="0"/>
                </a:rPr>
                <a:t>V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093051" y="2704851"/>
            <a:ext cx="12969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60" name="Ομάδα 59"/>
          <p:cNvGrpSpPr/>
          <p:nvPr/>
        </p:nvGrpSpPr>
        <p:grpSpPr>
          <a:xfrm>
            <a:off x="8076150" y="2361082"/>
            <a:ext cx="1680530" cy="2024063"/>
            <a:chOff x="8069873" y="2330198"/>
            <a:chExt cx="1680530" cy="2024063"/>
          </a:xfrm>
        </p:grpSpPr>
        <p:grpSp>
          <p:nvGrpSpPr>
            <p:cNvPr id="58" name="Ομάδα 57"/>
            <p:cNvGrpSpPr/>
            <p:nvPr/>
          </p:nvGrpSpPr>
          <p:grpSpPr>
            <a:xfrm>
              <a:off x="9174141" y="2330198"/>
              <a:ext cx="576262" cy="2024063"/>
              <a:chOff x="8989440" y="2341280"/>
              <a:chExt cx="576262" cy="2024063"/>
            </a:xfrm>
          </p:grpSpPr>
          <p:sp>
            <p:nvSpPr>
              <p:cNvPr id="54" name="Line 36"/>
              <p:cNvSpPr>
                <a:spLocks noChangeShapeType="1"/>
              </p:cNvSpPr>
              <p:nvPr/>
            </p:nvSpPr>
            <p:spPr bwMode="auto">
              <a:xfrm>
                <a:off x="9205340" y="2701643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5" name="Text Box 38"/>
              <p:cNvSpPr txBox="1">
                <a:spLocks noChangeArrowheads="1"/>
              </p:cNvSpPr>
              <p:nvPr/>
            </p:nvSpPr>
            <p:spPr bwMode="auto">
              <a:xfrm>
                <a:off x="8989440" y="2341280"/>
                <a:ext cx="36036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B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56" name="Text Box 40"/>
              <p:cNvSpPr txBox="1">
                <a:spLocks noChangeArrowheads="1"/>
              </p:cNvSpPr>
              <p:nvPr/>
            </p:nvSpPr>
            <p:spPr bwMode="auto">
              <a:xfrm>
                <a:off x="8989440" y="3998630"/>
                <a:ext cx="57626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b="1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>
                    <a:effectLst/>
                    <a:latin typeface="Comic Sans MS" panose="030F0702030302020204" pitchFamily="66" charset="0"/>
                  </a:rPr>
                  <a:t>2</a:t>
                </a:r>
                <a:endParaRPr lang="el-GR" altLang="el-GR" sz="1800" b="1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9" name="Line 34"/>
            <p:cNvSpPr>
              <a:spLocks noChangeShapeType="1"/>
            </p:cNvSpPr>
            <p:nvPr/>
          </p:nvSpPr>
          <p:spPr bwMode="auto">
            <a:xfrm flipH="1">
              <a:off x="8069873" y="2672731"/>
              <a:ext cx="1320165" cy="129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7299865" y="4419633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62" name="Ομάδα 61"/>
          <p:cNvGrpSpPr/>
          <p:nvPr/>
        </p:nvGrpSpPr>
        <p:grpSpPr>
          <a:xfrm>
            <a:off x="7540654" y="4894663"/>
            <a:ext cx="2736850" cy="369332"/>
            <a:chOff x="2279650" y="5268913"/>
            <a:chExt cx="2736850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64" name="Ευθύγραμμο βέλος σύνδεσης 63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Ευθύγραμμο βέλος σύνδεσης 64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977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9" grpId="0" animBg="1"/>
      <p:bldP spid="34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03120" y="230344"/>
            <a:ext cx="7571232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Gay-Lussac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Γκέι-</a:t>
            </a:r>
            <a:r>
              <a:rPr lang="el-GR" altLang="el-GR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Λουσάκ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Ισοβαρής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9893617" y="230344"/>
            <a:ext cx="1914525" cy="3012192"/>
            <a:chOff x="9893617" y="230344"/>
            <a:chExt cx="1914525" cy="3012192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617" y="230344"/>
              <a:ext cx="1914525" cy="23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Ορθογώνιο 7"/>
            <p:cNvSpPr/>
            <p:nvPr/>
          </p:nvSpPr>
          <p:spPr>
            <a:xfrm>
              <a:off x="9909238" y="2611594"/>
              <a:ext cx="1898904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anose="030F0702030302020204" pitchFamily="66" charset="0"/>
                  <a:hlinkClick r:id="rId4"/>
                </a:rPr>
                <a:t>Joseph </a:t>
              </a:r>
              <a:r>
                <a:rPr lang="en-US" altLang="el-GR" sz="1400" b="1" dirty="0" smtClean="0">
                  <a:latin typeface="Comic Sans MS" panose="030F0702030302020204" pitchFamily="66" charset="0"/>
                  <a:hlinkClick r:id="rId4"/>
                </a:rPr>
                <a:t>Gay-Lussac</a:t>
              </a:r>
              <a:endParaRPr lang="en-US" altLang="el-GR" sz="1400" b="1" dirty="0"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anose="030F0702030302020204" pitchFamily="66" charset="0"/>
                </a:rPr>
                <a:t>(1778 – 1850)</a:t>
              </a:r>
              <a:endParaRPr lang="el-GR" altLang="el-GR" sz="14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4" y="1403566"/>
            <a:ext cx="2224684" cy="241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118104" y="1734431"/>
            <a:ext cx="63733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 όγκος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αερίου, όταν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πίεσή του διατηρείται σταθερή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είναι ανάλογος με την απόλυτη θερμοκρασία του.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7819" y="4307313"/>
                <a:ext cx="6013938" cy="706668"/>
              </a:xfrm>
              <a:prstGeom prst="rect">
                <a:avLst/>
              </a:prstGeom>
              <a:solidFill>
                <a:srgbClr val="A7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= </a:t>
                </a:r>
                <a:r>
                  <a:rPr lang="el-GR" sz="3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.,  </a:t>
                </a:r>
                <a:r>
                  <a:rPr lang="el-GR" sz="3200" b="1" dirty="0" smtClean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όταν  </a:t>
                </a:r>
                <a:r>
                  <a:rPr lang="en-US" sz="32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p</a:t>
                </a:r>
                <a:r>
                  <a:rPr lang="en-US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 = </a:t>
                </a:r>
                <a:r>
                  <a:rPr lang="el-GR" sz="32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</a:t>
                </a:r>
                <a:endParaRPr lang="el-GR" sz="32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19" y="4307313"/>
                <a:ext cx="6013938" cy="7066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7012" y="3953058"/>
            <a:ext cx="3051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Καθώς το αέριο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θερμαίνεται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ο όγκος του αυξάνεται.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Η πίεση του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αερίου διατηρείται σταθερή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με ένα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βάρος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τοποθετημένο πάνω στο έμβολο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5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dirty="0" smtClean="0">
                <a:latin typeface="+mn-lt"/>
              </a:rPr>
              <a:t>Μερκούρης </a:t>
            </a:r>
            <a:r>
              <a:rPr lang="el-GR" altLang="el-GR" sz="1200" dirty="0">
                <a:latin typeface="+mn-lt"/>
              </a:rPr>
              <a:t>Παναγιωτόπουλος - Φυσικός         www.merkopanas.blogspot.gr</a:t>
            </a:r>
          </a:p>
        </p:txBody>
      </p:sp>
      <p:sp>
        <p:nvSpPr>
          <p:cNvPr id="37891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0B78D0-A06E-43F7-84C5-CE99DE95419B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40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430587" y="908051"/>
            <a:ext cx="5184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α.  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Όγκου - Θερμοκρασίας</a:t>
            </a: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5807076" y="2708276"/>
            <a:ext cx="1152525" cy="792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4943475" y="3500438"/>
            <a:ext cx="863600" cy="576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5591175" y="2003424"/>
            <a:ext cx="1368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4224338" y="1700213"/>
            <a:ext cx="3743325" cy="2743201"/>
            <a:chOff x="4224338" y="1700213"/>
            <a:chExt cx="3743325" cy="2743201"/>
          </a:xfrm>
        </p:grpSpPr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flipV="1">
              <a:off x="4943475" y="1700214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>
              <a:off x="4943476" y="4076700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7319963" y="4076701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>
              <a:off x="4654551" y="3932238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4224338" y="1700213"/>
              <a:ext cx="863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>
                  <a:latin typeface="Comic Sans MS" panose="030F0702030302020204" pitchFamily="66" charset="0"/>
                </a:rPr>
                <a:t>3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Ομάδα 2"/>
          <p:cNvGrpSpPr/>
          <p:nvPr/>
        </p:nvGrpSpPr>
        <p:grpSpPr>
          <a:xfrm>
            <a:off x="4511675" y="3284538"/>
            <a:ext cx="1584325" cy="1158876"/>
            <a:chOff x="4511675" y="3284538"/>
            <a:chExt cx="1584325" cy="1158876"/>
          </a:xfrm>
        </p:grpSpPr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5735638" y="34290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5591175" y="4076701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 flipH="1">
              <a:off x="4943475" y="3500438"/>
              <a:ext cx="8651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4511675" y="3284538"/>
              <a:ext cx="431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>
                  <a:latin typeface="Comic Sans MS" panose="030F0702030302020204" pitchFamily="66" charset="0"/>
                </a:rPr>
                <a:t>1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>
              <a:off x="5808663" y="3500438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4511675" y="2420939"/>
            <a:ext cx="2736851" cy="2022475"/>
            <a:chOff x="4511675" y="2420939"/>
            <a:chExt cx="2736851" cy="2022475"/>
          </a:xfrm>
        </p:grpSpPr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6886576" y="242093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6743701" y="4076701"/>
              <a:ext cx="504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 flipH="1">
              <a:off x="4943476" y="27082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511675" y="249237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>
                  <a:latin typeface="Comic Sans MS" panose="030F0702030302020204" pitchFamily="66" charset="0"/>
                </a:rPr>
                <a:t>2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6959600" y="2708276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872038" y="4508501"/>
            <a:ext cx="2952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sp>
        <p:nvSpPr>
          <p:cNvPr id="25" name="Rectangle 5"/>
          <p:cNvSpPr txBox="1">
            <a:spLocks noChangeArrowheads="1"/>
          </p:cNvSpPr>
          <p:nvPr/>
        </p:nvSpPr>
        <p:spPr>
          <a:xfrm>
            <a:off x="2112264" y="232920"/>
            <a:ext cx="7854696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Gay-Lussac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8" grpId="0"/>
      <p:bldP spid="3996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dirty="0" smtClean="0">
                <a:latin typeface="+mn-lt"/>
              </a:rPr>
              <a:t>Μερκούρης </a:t>
            </a:r>
            <a:r>
              <a:rPr lang="el-GR" altLang="el-GR" sz="1200" dirty="0">
                <a:latin typeface="+mn-lt"/>
              </a:rPr>
              <a:t>Παναγιωτόπουλος - Φυσικός         www.merkopanas.blogspot.gr</a:t>
            </a:r>
          </a:p>
        </p:txBody>
      </p:sp>
      <p:sp>
        <p:nvSpPr>
          <p:cNvPr id="399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0EE0B-FDA0-4A90-A0B6-15139FFC84C9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l-GR" altLang="el-GR" sz="14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703388" y="908051"/>
            <a:ext cx="3529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Πίεσης - Όγκου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454776" y="865190"/>
            <a:ext cx="4737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703389" y="1773238"/>
            <a:ext cx="3671886" cy="2814637"/>
            <a:chOff x="1703389" y="1773238"/>
            <a:chExt cx="3671886" cy="2814637"/>
          </a:xfrm>
        </p:grpSpPr>
        <p:sp>
          <p:nvSpPr>
            <p:cNvPr id="40966" name="Line 6"/>
            <p:cNvSpPr>
              <a:spLocks noChangeShapeType="1"/>
            </p:cNvSpPr>
            <p:nvPr/>
          </p:nvSpPr>
          <p:spPr bwMode="auto">
            <a:xfrm flipV="1">
              <a:off x="2351088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67" name="Line 7"/>
            <p:cNvSpPr>
              <a:spLocks noChangeShapeType="1"/>
            </p:cNvSpPr>
            <p:nvPr/>
          </p:nvSpPr>
          <p:spPr bwMode="auto">
            <a:xfrm>
              <a:off x="2351088" y="4149725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2062164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40969" name="Text Box 9"/>
            <p:cNvSpPr txBox="1">
              <a:spLocks noChangeArrowheads="1"/>
            </p:cNvSpPr>
            <p:nvPr/>
          </p:nvSpPr>
          <p:spPr bwMode="auto">
            <a:xfrm>
              <a:off x="1703389" y="1773238"/>
              <a:ext cx="7207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800" dirty="0">
                  <a:latin typeface="Comic Sans MS" panose="030F0702030302020204" pitchFamily="66" charset="0"/>
                </a:rPr>
                <a:t>/Pa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70" name="Text Box 10"/>
            <p:cNvSpPr txBox="1">
              <a:spLocks noChangeArrowheads="1"/>
            </p:cNvSpPr>
            <p:nvPr/>
          </p:nvSpPr>
          <p:spPr bwMode="auto">
            <a:xfrm>
              <a:off x="4583113" y="4221163"/>
              <a:ext cx="7921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>
                  <a:latin typeface="Comic Sans MS" panose="030F0702030302020204" pitchFamily="66" charset="0"/>
                </a:rPr>
                <a:t>3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2687638" y="1703388"/>
            <a:ext cx="2400301" cy="2236787"/>
            <a:chOff x="2687638" y="1703388"/>
            <a:chExt cx="2400301" cy="2236787"/>
          </a:xfrm>
        </p:grpSpPr>
        <p:sp>
          <p:nvSpPr>
            <p:cNvPr id="40971" name="Arc 11"/>
            <p:cNvSpPr>
              <a:spLocks/>
            </p:cNvSpPr>
            <p:nvPr/>
          </p:nvSpPr>
          <p:spPr bwMode="auto">
            <a:xfrm rot="10800000">
              <a:off x="3141664" y="1703388"/>
              <a:ext cx="1658937" cy="1581150"/>
            </a:xfrm>
            <a:custGeom>
              <a:avLst/>
              <a:gdLst>
                <a:gd name="G0" fmla="+- 0 0 0"/>
                <a:gd name="G1" fmla="+- 21279 0 0"/>
                <a:gd name="G2" fmla="+- 21600 0 0"/>
                <a:gd name="T0" fmla="*/ 3709 w 20554"/>
                <a:gd name="T1" fmla="*/ 0 h 21279"/>
                <a:gd name="T2" fmla="*/ 20554 w 20554"/>
                <a:gd name="T3" fmla="*/ 14639 h 21279"/>
                <a:gd name="T4" fmla="*/ 0 w 20554"/>
                <a:gd name="T5" fmla="*/ 21279 h 2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279" fill="none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</a:path>
                <a:path w="20554" h="21279" stroke="0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  <a:lnTo>
                    <a:pt x="0" y="21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72" name="Text Box 12"/>
            <p:cNvSpPr txBox="1">
              <a:spLocks noChangeArrowheads="1"/>
            </p:cNvSpPr>
            <p:nvPr/>
          </p:nvSpPr>
          <p:spPr bwMode="auto">
            <a:xfrm>
              <a:off x="4511676" y="3573463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4367213" y="2924176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0974" name="Arc 14"/>
            <p:cNvSpPr>
              <a:spLocks/>
            </p:cNvSpPr>
            <p:nvPr/>
          </p:nvSpPr>
          <p:spPr bwMode="auto">
            <a:xfrm rot="11113799">
              <a:off x="2687638" y="2274889"/>
              <a:ext cx="1935162" cy="1512887"/>
            </a:xfrm>
            <a:custGeom>
              <a:avLst/>
              <a:gdLst>
                <a:gd name="G0" fmla="+- 2385 0 0"/>
                <a:gd name="G1" fmla="+- 21600 0 0"/>
                <a:gd name="G2" fmla="+- 21600 0 0"/>
                <a:gd name="T0" fmla="*/ 0 w 23980"/>
                <a:gd name="T1" fmla="*/ 132 h 21600"/>
                <a:gd name="T2" fmla="*/ 23980 w 23980"/>
                <a:gd name="T3" fmla="*/ 21116 h 21600"/>
                <a:gd name="T4" fmla="*/ 2385 w 2398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980" h="21600" fill="none" extrusionOk="0">
                  <a:moveTo>
                    <a:pt x="0" y="132"/>
                  </a:moveTo>
                  <a:cubicBezTo>
                    <a:pt x="791" y="44"/>
                    <a:pt x="1588" y="0"/>
                    <a:pt x="2385" y="0"/>
                  </a:cubicBezTo>
                  <a:cubicBezTo>
                    <a:pt x="14125" y="0"/>
                    <a:pt x="23716" y="9378"/>
                    <a:pt x="23979" y="21116"/>
                  </a:cubicBezTo>
                </a:path>
                <a:path w="23980" h="21600" stroke="0" extrusionOk="0">
                  <a:moveTo>
                    <a:pt x="0" y="132"/>
                  </a:moveTo>
                  <a:cubicBezTo>
                    <a:pt x="791" y="44"/>
                    <a:pt x="1588" y="0"/>
                    <a:pt x="2385" y="0"/>
                  </a:cubicBezTo>
                  <a:cubicBezTo>
                    <a:pt x="14125" y="0"/>
                    <a:pt x="23716" y="9378"/>
                    <a:pt x="23979" y="21116"/>
                  </a:cubicBezTo>
                  <a:lnTo>
                    <a:pt x="2385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>
              <a:off x="3009189" y="1761948"/>
              <a:ext cx="1079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 </a:t>
              </a:r>
              <a:r>
                <a:rPr lang="en-US" altLang="el-GR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&gt; </a:t>
              </a:r>
              <a:r>
                <a:rPr lang="en-US" altLang="el-GR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2927350" y="2924175"/>
            <a:ext cx="7207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927351" y="2565401"/>
            <a:ext cx="936624" cy="1951038"/>
            <a:chOff x="2927351" y="2565401"/>
            <a:chExt cx="936624" cy="1951038"/>
          </a:xfrm>
        </p:grpSpPr>
        <p:sp>
          <p:nvSpPr>
            <p:cNvPr id="41001" name="Line 41"/>
            <p:cNvSpPr>
              <a:spLocks noChangeShapeType="1"/>
            </p:cNvSpPr>
            <p:nvPr/>
          </p:nvSpPr>
          <p:spPr bwMode="auto">
            <a:xfrm>
              <a:off x="2927351" y="2924175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3648075" y="2924175"/>
              <a:ext cx="0" cy="1225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3" name="Text Box 23"/>
            <p:cNvSpPr txBox="1">
              <a:spLocks noChangeArrowheads="1"/>
            </p:cNvSpPr>
            <p:nvPr/>
          </p:nvSpPr>
          <p:spPr bwMode="auto">
            <a:xfrm>
              <a:off x="3432175" y="414972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85" name="Text Box 25"/>
            <p:cNvSpPr txBox="1">
              <a:spLocks noChangeArrowheads="1"/>
            </p:cNvSpPr>
            <p:nvPr/>
          </p:nvSpPr>
          <p:spPr bwMode="auto">
            <a:xfrm>
              <a:off x="3503613" y="25654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024571" y="4641115"/>
            <a:ext cx="326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6096001" y="1773239"/>
            <a:ext cx="3743324" cy="2743200"/>
            <a:chOff x="6096001" y="1773239"/>
            <a:chExt cx="3743324" cy="2743200"/>
          </a:xfrm>
        </p:grpSpPr>
        <p:sp>
          <p:nvSpPr>
            <p:cNvPr id="40987" name="Line 27"/>
            <p:cNvSpPr>
              <a:spLocks noChangeShapeType="1"/>
            </p:cNvSpPr>
            <p:nvPr/>
          </p:nvSpPr>
          <p:spPr bwMode="auto">
            <a:xfrm flipV="1">
              <a:off x="6743700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8" name="Line 28"/>
            <p:cNvSpPr>
              <a:spLocks noChangeShapeType="1"/>
            </p:cNvSpPr>
            <p:nvPr/>
          </p:nvSpPr>
          <p:spPr bwMode="auto">
            <a:xfrm>
              <a:off x="6743701" y="4149725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9" name="Text Box 29"/>
            <p:cNvSpPr txBox="1">
              <a:spLocks noChangeArrowheads="1"/>
            </p:cNvSpPr>
            <p:nvPr/>
          </p:nvSpPr>
          <p:spPr bwMode="auto">
            <a:xfrm>
              <a:off x="6454776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40990" name="Text Box 30"/>
            <p:cNvSpPr txBox="1">
              <a:spLocks noChangeArrowheads="1"/>
            </p:cNvSpPr>
            <p:nvPr/>
          </p:nvSpPr>
          <p:spPr bwMode="auto">
            <a:xfrm>
              <a:off x="9191625" y="4149726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40999" name="Text Box 39"/>
            <p:cNvSpPr txBox="1">
              <a:spLocks noChangeArrowheads="1"/>
            </p:cNvSpPr>
            <p:nvPr/>
          </p:nvSpPr>
          <p:spPr bwMode="auto">
            <a:xfrm>
              <a:off x="6096001" y="1844676"/>
              <a:ext cx="720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p</a:t>
              </a:r>
              <a:r>
                <a:rPr lang="en-US" altLang="el-GR" sz="1800">
                  <a:latin typeface="Comic Sans MS" panose="030F0702030302020204" pitchFamily="66" charset="0"/>
                </a:rPr>
                <a:t>/Pa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7391400" y="2492376"/>
            <a:ext cx="1657350" cy="2024063"/>
            <a:chOff x="7391400" y="2492376"/>
            <a:chExt cx="1657350" cy="2024063"/>
          </a:xfrm>
        </p:grpSpPr>
        <p:sp>
          <p:nvSpPr>
            <p:cNvPr id="40994" name="Line 34"/>
            <p:cNvSpPr>
              <a:spLocks noChangeShapeType="1"/>
            </p:cNvSpPr>
            <p:nvPr/>
          </p:nvSpPr>
          <p:spPr bwMode="auto">
            <a:xfrm>
              <a:off x="8688388" y="2852739"/>
              <a:ext cx="0" cy="1296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96" name="Text Box 36"/>
            <p:cNvSpPr txBox="1">
              <a:spLocks noChangeArrowheads="1"/>
            </p:cNvSpPr>
            <p:nvPr/>
          </p:nvSpPr>
          <p:spPr bwMode="auto">
            <a:xfrm>
              <a:off x="8472488" y="2492376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40998" name="Text Box 38"/>
            <p:cNvSpPr txBox="1">
              <a:spLocks noChangeArrowheads="1"/>
            </p:cNvSpPr>
            <p:nvPr/>
          </p:nvSpPr>
          <p:spPr bwMode="auto">
            <a:xfrm>
              <a:off x="8472488" y="4149726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41002" name="Line 42"/>
            <p:cNvSpPr>
              <a:spLocks noChangeShapeType="1"/>
            </p:cNvSpPr>
            <p:nvPr/>
          </p:nvSpPr>
          <p:spPr bwMode="auto">
            <a:xfrm>
              <a:off x="7391400" y="2852738"/>
              <a:ext cx="12969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991" name="Line 31"/>
          <p:cNvSpPr>
            <a:spLocks noChangeShapeType="1"/>
          </p:cNvSpPr>
          <p:nvPr/>
        </p:nvSpPr>
        <p:spPr bwMode="auto">
          <a:xfrm>
            <a:off x="7391400" y="2852738"/>
            <a:ext cx="12969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066101" y="2565401"/>
            <a:ext cx="1077149" cy="1951038"/>
            <a:chOff x="2066101" y="2565401"/>
            <a:chExt cx="1077149" cy="1951038"/>
          </a:xfrm>
        </p:grpSpPr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flipH="1">
              <a:off x="2351088" y="2924175"/>
              <a:ext cx="576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2927350" y="2924175"/>
              <a:ext cx="0" cy="1225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2" name="Text Box 22"/>
            <p:cNvSpPr txBox="1">
              <a:spLocks noChangeArrowheads="1"/>
            </p:cNvSpPr>
            <p:nvPr/>
          </p:nvSpPr>
          <p:spPr bwMode="auto">
            <a:xfrm>
              <a:off x="2711450" y="414972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84" name="Text Box 24"/>
            <p:cNvSpPr txBox="1">
              <a:spLocks noChangeArrowheads="1"/>
            </p:cNvSpPr>
            <p:nvPr/>
          </p:nvSpPr>
          <p:spPr bwMode="auto">
            <a:xfrm>
              <a:off x="2782888" y="25654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2066101" y="2740819"/>
              <a:ext cx="3548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Ομάδα 45"/>
          <p:cNvGrpSpPr/>
          <p:nvPr/>
        </p:nvGrpSpPr>
        <p:grpSpPr>
          <a:xfrm>
            <a:off x="4315504" y="1735848"/>
            <a:ext cx="1240443" cy="575554"/>
            <a:chOff x="4306000" y="1780225"/>
            <a:chExt cx="1240443" cy="575554"/>
          </a:xfrm>
        </p:grpSpPr>
        <p:sp>
          <p:nvSpPr>
            <p:cNvPr id="47" name="Επεξήγηση με στρογγυλεμένο παραλληλόγραμμο 46"/>
            <p:cNvSpPr/>
            <p:nvPr/>
          </p:nvSpPr>
          <p:spPr>
            <a:xfrm>
              <a:off x="4316096" y="1780225"/>
              <a:ext cx="1230347" cy="566928"/>
            </a:xfrm>
            <a:prstGeom prst="wedgeRoundRectCallout">
              <a:avLst>
                <a:gd name="adj1" fmla="val -128811"/>
                <a:gd name="adj2" fmla="val 9434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" name="Επεξήγηση με στρογγυλεμένο παραλληλόγραμμο 47"/>
            <p:cNvSpPr/>
            <p:nvPr/>
          </p:nvSpPr>
          <p:spPr>
            <a:xfrm>
              <a:off x="4306000" y="1788851"/>
              <a:ext cx="1230347" cy="566928"/>
            </a:xfrm>
            <a:prstGeom prst="wedgeRoundRectCallout">
              <a:avLst>
                <a:gd name="adj1" fmla="val -87192"/>
                <a:gd name="adj2" fmla="val 29918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b="1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ισόθερμες καμπύλες</a:t>
              </a:r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Ομάδα 48"/>
          <p:cNvGrpSpPr/>
          <p:nvPr/>
        </p:nvGrpSpPr>
        <p:grpSpPr>
          <a:xfrm>
            <a:off x="2279650" y="5487870"/>
            <a:ext cx="2736850" cy="369332"/>
            <a:chOff x="2279650" y="5268913"/>
            <a:chExt cx="2736850" cy="369332"/>
          </a:xfrm>
        </p:grpSpPr>
        <p:sp>
          <p:nvSpPr>
            <p:cNvPr id="50" name="TextBox 49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51" name="Ευθύγραμμο βέλος σύνδεσης 50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Ευθύγραμμο βέλος σύνδεσης 5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Ομάδα 7"/>
          <p:cNvGrpSpPr/>
          <p:nvPr/>
        </p:nvGrpSpPr>
        <p:grpSpPr>
          <a:xfrm>
            <a:off x="6459920" y="2492376"/>
            <a:ext cx="1221994" cy="2024063"/>
            <a:chOff x="6459920" y="2492376"/>
            <a:chExt cx="1221994" cy="2024063"/>
          </a:xfrm>
        </p:grpSpPr>
        <p:sp>
          <p:nvSpPr>
            <p:cNvPr id="40995" name="Text Box 35"/>
            <p:cNvSpPr txBox="1">
              <a:spLocks noChangeArrowheads="1"/>
            </p:cNvSpPr>
            <p:nvPr/>
          </p:nvSpPr>
          <p:spPr bwMode="auto">
            <a:xfrm>
              <a:off x="7175501" y="2492376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A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7" name="Ομάδα 6"/>
            <p:cNvGrpSpPr/>
            <p:nvPr/>
          </p:nvGrpSpPr>
          <p:grpSpPr>
            <a:xfrm>
              <a:off x="6459920" y="2643189"/>
              <a:ext cx="1221994" cy="1873250"/>
              <a:chOff x="6459920" y="2643189"/>
              <a:chExt cx="1221994" cy="1873250"/>
            </a:xfrm>
          </p:grpSpPr>
          <p:sp>
            <p:nvSpPr>
              <p:cNvPr id="40992" name="Line 32"/>
              <p:cNvSpPr>
                <a:spLocks noChangeShapeType="1"/>
              </p:cNvSpPr>
              <p:nvPr/>
            </p:nvSpPr>
            <p:spPr bwMode="auto">
              <a:xfrm flipH="1">
                <a:off x="6743700" y="2852738"/>
                <a:ext cx="6477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993" name="Line 33"/>
              <p:cNvSpPr>
                <a:spLocks noChangeShapeType="1"/>
              </p:cNvSpPr>
              <p:nvPr/>
            </p:nvSpPr>
            <p:spPr bwMode="auto">
              <a:xfrm>
                <a:off x="7391400" y="2852739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997" name="Text Box 37"/>
              <p:cNvSpPr txBox="1">
                <a:spLocks noChangeArrowheads="1"/>
              </p:cNvSpPr>
              <p:nvPr/>
            </p:nvSpPr>
            <p:spPr bwMode="auto">
              <a:xfrm>
                <a:off x="7175502" y="4149726"/>
                <a:ext cx="50641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800" b="1" i="1" dirty="0"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8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54" name="Text Box 22"/>
              <p:cNvSpPr txBox="1">
                <a:spLocks noChangeArrowheads="1"/>
              </p:cNvSpPr>
              <p:nvPr/>
            </p:nvSpPr>
            <p:spPr bwMode="auto">
              <a:xfrm>
                <a:off x="6459920" y="2643189"/>
                <a:ext cx="354838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p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6553709" y="4582996"/>
            <a:ext cx="326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grpSp>
        <p:nvGrpSpPr>
          <p:cNvPr id="59" name="Ομάδα 58"/>
          <p:cNvGrpSpPr/>
          <p:nvPr/>
        </p:nvGrpSpPr>
        <p:grpSpPr>
          <a:xfrm>
            <a:off x="6888164" y="5400678"/>
            <a:ext cx="2736850" cy="369332"/>
            <a:chOff x="2279650" y="5268913"/>
            <a:chExt cx="2736850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61" name="Ευθύγραμμο βέλος σύνδεσης 60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Ευθύγραμμο βέλος σύνδεσης 6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71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78" grpId="0" animBg="1"/>
      <p:bldP spid="40986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8520" y="370195"/>
            <a:ext cx="693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Χαρακτηριστικά των αερίων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634" y="1161386"/>
            <a:ext cx="8312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Ένα αέριο αποτελείται από σωματίδια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latin typeface="Comic Sans MS" panose="030F0702030302020204" pitchFamily="66" charset="0"/>
              </a:rPr>
              <a:t>(μόρια ή άτομα).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αποστάσεις μεταξύ των σωματιδίων είναι μεγάλες.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μεταξύ των </a:t>
            </a:r>
            <a:r>
              <a:rPr lang="el-GR" sz="2400" b="1" dirty="0">
                <a:latin typeface="Comic Sans MS" panose="030F0702030302020204" pitchFamily="66" charset="0"/>
              </a:rPr>
              <a:t>σωματιδίων </a:t>
            </a:r>
            <a:r>
              <a:rPr lang="el-GR" sz="2400" b="1" dirty="0" smtClean="0">
                <a:latin typeface="Comic Sans MS" panose="030F0702030302020204" pitchFamily="66" charset="0"/>
              </a:rPr>
              <a:t>είναι πολύ μικρές.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Τα σωματίδια βρίσκονται σε διαρκή κίνηση και συγκρούονται μεταξύ τους ή με τα τοιχώματα του χώρου όπου μέσα βρίσκονται.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25" y="1400957"/>
            <a:ext cx="2765558" cy="31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Ορθογώνιο 6"/>
          <p:cNvSpPr/>
          <p:nvPr/>
        </p:nvSpPr>
        <p:spPr>
          <a:xfrm>
            <a:off x="320634" y="4577706"/>
            <a:ext cx="9165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Μεταξύ δύο διαδοχικών συγκρούσεων, η κίνηση θεωρείται ευθύγραμμη ομαλή, με ταχύτητα που φτάνει τα 1600 </a:t>
            </a:r>
            <a:r>
              <a:rPr lang="en-US" sz="2400" b="1" dirty="0">
                <a:latin typeface="Comic Sans MS" panose="030F0702030302020204" pitchFamily="66" charset="0"/>
              </a:rPr>
              <a:t>km/h</a:t>
            </a:r>
            <a:r>
              <a:rPr lang="el-GR" sz="2400" b="1" dirty="0">
                <a:latin typeface="Comic Sans MS" panose="030F0702030302020204" pitchFamily="66" charset="0"/>
              </a:rPr>
              <a:t>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1653" y="747346"/>
            <a:ext cx="7033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ολοκλήρωση της μελέτης του θέματος 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«Νόμοι των Αερίων»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θα γίνει στην επόμενη ανάρτηση, αφού εξετασθεί και το θέμα 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«Καταστατική Εξίσωση των Ιδανικών Αερίων».</a:t>
            </a:r>
            <a:endParaRPr lang="el-G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7" y="145392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dirty="0" smtClean="0">
                <a:latin typeface="+mn-lt"/>
              </a:rPr>
              <a:t>Μερκούρης </a:t>
            </a:r>
            <a:r>
              <a:rPr lang="el-GR" altLang="el-GR" sz="1200" dirty="0">
                <a:latin typeface="+mn-lt"/>
              </a:rPr>
              <a:t>Παναγιωτόπουλος - Φυσικός         www.merkopanas.blogspot.gr</a:t>
            </a:r>
          </a:p>
        </p:txBody>
      </p:sp>
      <p:sp>
        <p:nvSpPr>
          <p:cNvPr id="41987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778DC2-9D34-4638-8113-D52E6682D8D5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l-GR" altLang="el-GR" sz="14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24063" y="977520"/>
            <a:ext cx="8135937" cy="16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l-GR" altLang="el-GR" sz="2400" dirty="0">
                <a:latin typeface="Comic Sans MS" panose="030F0702030302020204" pitchFamily="66" charset="0"/>
              </a:rPr>
              <a:t>Με τις πειραματικές τιμές που δίνονται στους παρακάτω πίνακες, να σχεδιάσετε σε </a:t>
            </a:r>
            <a:r>
              <a:rPr lang="el-GR" altLang="el-GR" sz="2400" dirty="0" err="1">
                <a:latin typeface="Comic Sans MS" panose="030F0702030302020204" pitchFamily="66" charset="0"/>
              </a:rPr>
              <a:t>μιλιμετρέ</a:t>
            </a:r>
            <a:r>
              <a:rPr lang="el-GR" altLang="el-GR" sz="2400" dirty="0">
                <a:latin typeface="Comic Sans MS" panose="030F0702030302020204" pitchFamily="66" charset="0"/>
              </a:rPr>
              <a:t> χαρτί τις αντίστοιχες γραφικές παραστάσεις</a:t>
            </a:r>
            <a:r>
              <a:rPr lang="en-US" altLang="el-GR" sz="2400" dirty="0">
                <a:latin typeface="Comic Sans MS" panose="030F0702030302020204" pitchFamily="66" charset="0"/>
              </a:rPr>
              <a:t>:</a:t>
            </a:r>
            <a:endParaRPr lang="el-GR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3124009" y="347287"/>
            <a:ext cx="6163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Σχεδίαση Γραφικών Παραστάσεων</a:t>
            </a:r>
            <a:endParaRPr lang="el-GR" altLang="el-GR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114786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647727"/>
              </p:ext>
            </p:extLst>
          </p:nvPr>
        </p:nvGraphicFramePr>
        <p:xfrm>
          <a:off x="1805781" y="3501144"/>
          <a:ext cx="8572500" cy="1213162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964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=300K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altLang="el-G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=1mol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6,98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14.98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6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</a:t>
                      </a:r>
                      <a:r>
                        <a:rPr kumimoji="0" lang="en-US" altLang="el-G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atm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4,12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3,53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3,09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2,75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2,47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2,25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2,06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1,90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1,77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1,65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4724" name="Text Box 36"/>
          <p:cNvSpPr txBox="1">
            <a:spLocks noChangeArrowheads="1"/>
          </p:cNvSpPr>
          <p:nvPr/>
        </p:nvSpPr>
        <p:spPr bwMode="auto">
          <a:xfrm>
            <a:off x="2259615" y="2777625"/>
            <a:ext cx="1728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b="1" dirty="0">
                <a:latin typeface="Comic Sans MS" pitchFamily="66" charset="0"/>
              </a:rPr>
              <a:t>1.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7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7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dirty="0" smtClean="0">
                <a:latin typeface="+mn-lt"/>
              </a:rPr>
              <a:t>Μερκούρης </a:t>
            </a:r>
            <a:r>
              <a:rPr lang="el-GR" altLang="el-GR" sz="1200" dirty="0">
                <a:latin typeface="+mn-lt"/>
              </a:rPr>
              <a:t>Παναγιωτόπουλος - Φυσικός         www.merkopanas.blogspot.gr</a:t>
            </a:r>
          </a:p>
        </p:txBody>
      </p:sp>
      <p:sp>
        <p:nvSpPr>
          <p:cNvPr id="43011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5D48D8-4906-4D4B-B2CA-A53255DBF615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40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649285" y="303511"/>
            <a:ext cx="1728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b="1" dirty="0">
                <a:latin typeface="Comic Sans MS" pitchFamily="66" charset="0"/>
              </a:rPr>
              <a:t>2</a:t>
            </a:r>
            <a:r>
              <a:rPr lang="en-US" altLang="el-GR" b="1" dirty="0">
                <a:latin typeface="Comic Sans MS" pitchFamily="66" charset="0"/>
              </a:rPr>
              <a:t>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  <p:graphicFrame>
        <p:nvGraphicFramePr>
          <p:cNvPr id="11571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44000"/>
              </p:ext>
            </p:extLst>
          </p:nvPr>
        </p:nvGraphicFramePr>
        <p:xfrm>
          <a:off x="2566989" y="1125538"/>
          <a:ext cx="4968875" cy="1168400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2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=5atm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=1mol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/K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304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330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350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5,10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5,19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5,43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5,76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2566989" y="2781300"/>
            <a:ext cx="1728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b="1" dirty="0">
                <a:latin typeface="Comic Sans MS" pitchFamily="66" charset="0"/>
              </a:rPr>
              <a:t>3</a:t>
            </a:r>
            <a:r>
              <a:rPr lang="en-US" altLang="el-GR" b="1" dirty="0">
                <a:latin typeface="Comic Sans MS" pitchFamily="66" charset="0"/>
              </a:rPr>
              <a:t>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  <p:graphicFrame>
        <p:nvGraphicFramePr>
          <p:cNvPr id="115781" name="Group 69"/>
          <p:cNvGraphicFramePr>
            <a:graphicFrameLocks noGrp="1"/>
          </p:cNvGraphicFramePr>
          <p:nvPr/>
        </p:nvGraphicFramePr>
        <p:xfrm>
          <a:off x="2566989" y="3429001"/>
          <a:ext cx="5184775" cy="1223963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2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V=4L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n=1mol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T/K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148,11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245,23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342,35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366,63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p/atm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7,55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782" name="Text Box 70"/>
          <p:cNvSpPr txBox="1">
            <a:spLocks noChangeArrowheads="1"/>
          </p:cNvSpPr>
          <p:nvPr/>
        </p:nvSpPr>
        <p:spPr bwMode="auto">
          <a:xfrm>
            <a:off x="2782888" y="5013326"/>
            <a:ext cx="5383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1L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</a:t>
            </a:r>
            <a:r>
              <a:rPr lang="en-US" altLang="el-GR" sz="2000" b="1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-3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  <a:r>
              <a:rPr lang="en-US" altLang="el-GR" sz="20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sz="20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1atm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1,013.10</a:t>
            </a:r>
            <a:r>
              <a:rPr lang="en-US" altLang="el-GR" sz="2000" b="1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</a:t>
            </a:r>
            <a:endParaRPr lang="el-GR" altLang="el-GR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  <p:bldP spid="115742" grpId="0"/>
      <p:bldP spid="1157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218" y="258477"/>
            <a:ext cx="7044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</a:t>
            </a:r>
            <a:endParaRPr lang="el-GR" altLang="el-GR" sz="2000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Νόμοι των αερίων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  <a:endParaRPr lang="el-GR" altLang="el-GR" sz="20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39218" y="1078766"/>
            <a:ext cx="671779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itchFamily="66" charset="0"/>
              </a:rPr>
              <a:t>Δ</a:t>
            </a:r>
            <a:r>
              <a:rPr lang="el-GR" b="1" dirty="0" smtClean="0">
                <a:latin typeface="Comic Sans MS" pitchFamily="66" charset="0"/>
              </a:rPr>
              <a:t>ιαδικτυακό </a:t>
            </a:r>
            <a:r>
              <a:rPr lang="el-GR" b="1" dirty="0">
                <a:latin typeface="Comic Sans MS" pitchFamily="66" charset="0"/>
              </a:rPr>
              <a:t>μάθημα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</a:t>
            </a:r>
            <a:r>
              <a:rPr lang="el-GR" b="1" dirty="0">
                <a:latin typeface="Comic Sans MS" pitchFamily="66" charset="0"/>
              </a:rPr>
              <a:t>τον </a:t>
            </a:r>
            <a:r>
              <a:rPr lang="el-GR" b="1" dirty="0" smtClean="0">
                <a:latin typeface="Comic Sans MS" pitchFamily="66" charset="0"/>
              </a:rPr>
              <a:t>Σωκράτη </a:t>
            </a:r>
            <a:r>
              <a:rPr lang="el-GR" b="1" dirty="0" err="1" smtClean="0">
                <a:latin typeface="Comic Sans MS" pitchFamily="66" charset="0"/>
              </a:rPr>
              <a:t>Καλέλη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sz="1000" b="1" dirty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Διαδικτυακή παρουσίαση προσομοίωσης (</a:t>
            </a:r>
            <a:r>
              <a:rPr lang="en-US" b="1" dirty="0" smtClean="0">
                <a:latin typeface="Comic Sans MS" pitchFamily="66" charset="0"/>
              </a:rPr>
              <a:t>applet) </a:t>
            </a:r>
            <a:r>
              <a:rPr lang="el-GR" b="1" dirty="0" smtClean="0">
                <a:latin typeface="Comic Sans MS" pitchFamily="66" charset="0"/>
              </a:rPr>
              <a:t>από τον Σταύρο </a:t>
            </a:r>
            <a:r>
              <a:rPr lang="el-GR" b="1" dirty="0" err="1" smtClean="0">
                <a:latin typeface="Comic Sans MS" pitchFamily="66" charset="0"/>
              </a:rPr>
              <a:t>Λουβερδή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προσομοιώσεων από τον Ηλία </a:t>
            </a:r>
            <a:r>
              <a:rPr lang="el-GR" b="1" dirty="0" err="1" smtClean="0">
                <a:latin typeface="Comic Sans MS" pitchFamily="66" charset="0"/>
              </a:rPr>
              <a:t>Σιτσανλή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προσομοίωσης από το </a:t>
            </a:r>
            <a:r>
              <a:rPr lang="en-US" b="1" dirty="0" err="1" smtClean="0">
                <a:latin typeface="Comic Sans MS" pitchFamily="66" charset="0"/>
              </a:rPr>
              <a:t>phet</a:t>
            </a:r>
            <a:r>
              <a:rPr lang="en-US" b="1" dirty="0" smtClean="0">
                <a:latin typeface="Comic Sans MS" pitchFamily="66" charset="0"/>
              </a:rPr>
              <a:t> Colorado </a:t>
            </a:r>
            <a:r>
              <a:rPr 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Εγχειρίδιο οδηγιών χρήσης της συσκευής πειραμάτων για τους νόμους των αερίων </a:t>
            </a:r>
            <a:r>
              <a:rPr 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(Η συσκευή υπάρχει στα εργαστήρια των Λυκείων).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Φύλλο πειραματικής άσκησης στο νόμο του </a:t>
            </a:r>
            <a:r>
              <a:rPr lang="en-US" b="1" dirty="0" smtClean="0">
                <a:latin typeface="Comic Sans MS" pitchFamily="66" charset="0"/>
              </a:rPr>
              <a:t>Boyle </a:t>
            </a:r>
            <a:r>
              <a:rPr 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Πολλές ερωτήσεις και ασκήσεις από το Υλικό Φυσικής – Χημείας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8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54136" y="692988"/>
            <a:ext cx="5029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σε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Νόμοι Αερίων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6352" y="1558853"/>
            <a:ext cx="702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 35 Ερωτήσεις Β’ Θέματος από την Τράπεζα Θεμάτων του ΙΕΠ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792320" y="25518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dirty="0">
                <a:latin typeface="Comic Sans MS" panose="030F0702030302020204" pitchFamily="66" charset="0"/>
              </a:rPr>
              <a:t>Στο αρχείο θα βρείτε 35 ερωτήσεις </a:t>
            </a:r>
            <a:r>
              <a:rPr lang="el-GR" dirty="0" smtClean="0">
                <a:latin typeface="Comic Sans MS" panose="030F0702030302020204" pitchFamily="66" charset="0"/>
              </a:rPr>
              <a:t>Β</a:t>
            </a:r>
            <a:r>
              <a:rPr lang="el-GR" dirty="0">
                <a:latin typeface="Comic Sans MS" panose="030F0702030302020204" pitchFamily="66" charset="0"/>
              </a:rPr>
              <a:t>' θέματος της ύλης Θετικού Προσανατολισμού, σχετικά με την Κινητική των Αερίων (Νόμοι των αερίων, Καταστατική εξίσωση των ιδανικών αερίων, Κινητική θεωρία).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6352" y="4060946"/>
            <a:ext cx="664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15 Ερωτήσεις Πολλαπλής Επιλογής με το πρόγραμμα </a:t>
            </a:r>
            <a:r>
              <a:rPr lang="en-US" sz="2400" b="1" dirty="0" smtClean="0">
                <a:latin typeface="Comic Sans MS" panose="030F0702030302020204" pitchFamily="66" charset="0"/>
              </a:rPr>
              <a:t>Hot Potatoes </a:t>
            </a:r>
            <a:r>
              <a:rPr lang="el-GR" sz="24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694176" y="2064131"/>
            <a:ext cx="3566160" cy="7522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4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4015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7531" y="1958150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n-US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88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818896" y="414820"/>
            <a:ext cx="9705848" cy="3298536"/>
            <a:chOff x="818896" y="414820"/>
            <a:chExt cx="9705848" cy="3298536"/>
          </a:xfrm>
        </p:grpSpPr>
        <p:sp>
          <p:nvSpPr>
            <p:cNvPr id="4" name="Ορθογώνιο 3"/>
            <p:cNvSpPr/>
            <p:nvPr/>
          </p:nvSpPr>
          <p:spPr>
            <a:xfrm>
              <a:off x="818896" y="414820"/>
              <a:ext cx="9705848" cy="959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1.  </a:t>
              </a: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Ποιο 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από τα παρακάτω διαγράμματα αντιστοιχεί </a:t>
              </a:r>
              <a:endPara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) σε </a:t>
              </a: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ισοβαρή     και      2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) σε ισόθερμη μεταβολή;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5737" y="1673458"/>
              <a:ext cx="7575189" cy="2039898"/>
            </a:xfrm>
            <a:prstGeom prst="rect">
              <a:avLst/>
            </a:prstGeom>
          </p:spPr>
        </p:pic>
      </p:grpSp>
      <p:sp>
        <p:nvSpPr>
          <p:cNvPr id="8" name="Ορθογώνιο 7"/>
          <p:cNvSpPr/>
          <p:nvPr/>
        </p:nvSpPr>
        <p:spPr>
          <a:xfrm>
            <a:off x="2052493" y="3764604"/>
            <a:ext cx="1705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Ισοβαρής</a:t>
            </a:r>
            <a:r>
              <a:rPr lang="en-US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(γ)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499045" y="3764604"/>
            <a:ext cx="1888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Ισόθερμη</a:t>
            </a:r>
            <a:r>
              <a:rPr lang="en-US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(α)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5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309116" y="177926"/>
            <a:ext cx="9573768" cy="4802000"/>
            <a:chOff x="1309116" y="177926"/>
            <a:chExt cx="9573768" cy="4802000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37456" y="177926"/>
              <a:ext cx="2701671" cy="2319617"/>
            </a:xfrm>
            <a:prstGeom prst="rect">
              <a:avLst/>
            </a:prstGeom>
          </p:spPr>
        </p:pic>
        <p:sp>
          <p:nvSpPr>
            <p:cNvPr id="7" name="Ορθογώνιο 6"/>
            <p:cNvSpPr/>
            <p:nvPr/>
          </p:nvSpPr>
          <p:spPr>
            <a:xfrm>
              <a:off x="1309116" y="2579269"/>
              <a:ext cx="9573768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2.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μεταβολή ΑΒΓΔ που παριστάνεται στο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παραπάνω διάγραμμα αποτελείται</a:t>
              </a:r>
              <a:r>
                <a:rPr lang="el-GR" sz="2000" dirty="0">
                  <a:latin typeface="Trebuchet MS" panose="020B0603020202020204" pitchFamily="34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)  </a:t>
              </a:r>
              <a:r>
                <a:rPr lang="el-GR" sz="2000" dirty="0">
                  <a:latin typeface="Trebuchet MS" panose="020B0603020202020204" pitchFamily="34" charset="0"/>
                </a:rPr>
                <a:t>Από δύο ισόχωρες και δύο ισόθερμες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β)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Από </a:t>
              </a:r>
              <a:r>
                <a:rPr lang="el-GR" sz="2000" dirty="0">
                  <a:latin typeface="Trebuchet MS" panose="020B0603020202020204" pitchFamily="34" charset="0"/>
                </a:rPr>
                <a:t>δύο ισοβαρείς και δύο ισόθερμες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γ)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Από </a:t>
              </a:r>
              <a:r>
                <a:rPr lang="el-GR" sz="2000" dirty="0">
                  <a:latin typeface="Trebuchet MS" panose="020B0603020202020204" pitchFamily="34" charset="0"/>
                </a:rPr>
                <a:t>δύο ισοβαρείς και δύο ισόχωρες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Να επιλέξετε τη σωστή απάντηση.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1292352" y="3145536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3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618488" y="210741"/>
            <a:ext cx="8659368" cy="3916909"/>
            <a:chOff x="1618488" y="210741"/>
            <a:chExt cx="8659368" cy="3916909"/>
          </a:xfrm>
        </p:grpSpPr>
        <p:sp>
          <p:nvSpPr>
            <p:cNvPr id="4" name="Ορθογώνιο 3"/>
            <p:cNvSpPr/>
            <p:nvPr/>
          </p:nvSpPr>
          <p:spPr>
            <a:xfrm>
              <a:off x="1618488" y="210741"/>
              <a:ext cx="86593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3.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αντιστοιχίσετε τις μεταβολές της αριστερής στήλης σε σχέσεις της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δεξιάς στήλης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17192" y="1611576"/>
              <a:ext cx="265480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rebuchet MS" panose="020B0603020202020204" pitchFamily="34" charset="0"/>
                </a:rPr>
                <a:t>1) Ισόθερμη μεταβολή</a:t>
              </a:r>
            </a:p>
            <a:p>
              <a:endParaRPr lang="el-GR" dirty="0" smtClean="0"/>
            </a:p>
            <a:p>
              <a:endParaRPr lang="el-GR" dirty="0"/>
            </a:p>
            <a:p>
              <a:r>
                <a:rPr lang="el-GR" dirty="0">
                  <a:latin typeface="Trebuchet MS" panose="020B0603020202020204" pitchFamily="34" charset="0"/>
                </a:rPr>
                <a:t>2) Ισόχωρη </a:t>
              </a:r>
              <a:r>
                <a:rPr lang="el-GR" dirty="0" smtClean="0">
                  <a:latin typeface="Trebuchet MS" panose="020B0603020202020204" pitchFamily="34" charset="0"/>
                </a:rPr>
                <a:t>μεταβολή</a:t>
              </a:r>
            </a:p>
            <a:p>
              <a:endParaRPr lang="el-GR" dirty="0">
                <a:latin typeface="Trebuchet MS" panose="020B0603020202020204" pitchFamily="34" charset="0"/>
              </a:endParaRPr>
            </a:p>
            <a:p>
              <a:endParaRPr lang="el-GR" dirty="0" smtClean="0">
                <a:latin typeface="Trebuchet MS" panose="020B0603020202020204" pitchFamily="34" charset="0"/>
              </a:endParaRPr>
            </a:p>
            <a:p>
              <a:r>
                <a:rPr lang="el-GR" dirty="0">
                  <a:latin typeface="Trebuchet MS" panose="020B0603020202020204" pitchFamily="34" charset="0"/>
                </a:rPr>
                <a:t>3) Ισοβαρής μεταβολή</a:t>
              </a:r>
              <a:endParaRPr lang="el-GR" dirty="0"/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5948172" y="1126829"/>
              <a:ext cx="1697901" cy="3000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α) p/V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 smtClean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β) p/T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 smtClean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γ) V/T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 smtClean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δ) </a:t>
              </a:r>
              <a:r>
                <a:rPr lang="el-GR" dirty="0" err="1">
                  <a:latin typeface="Trebuchet MS" panose="020B0603020202020204" pitchFamily="34" charset="0"/>
                </a:rPr>
                <a:t>pV</a:t>
              </a:r>
              <a:r>
                <a:rPr lang="el-GR" dirty="0">
                  <a:latin typeface="Trebuchet MS" panose="020B0603020202020204" pitchFamily="34" charset="0"/>
                </a:rPr>
                <a:t>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 smtClean="0">
                  <a:latin typeface="Trebuchet MS" panose="020B0603020202020204" pitchFamily="34" charset="0"/>
                </a:rPr>
                <a:t>.</a:t>
              </a:r>
              <a:endParaRPr lang="el-GR" dirty="0">
                <a:latin typeface="Trebuchet MS" panose="020B0603020202020204" pitchFamily="34" charset="0"/>
              </a:endParaRPr>
            </a:p>
          </p:txBody>
        </p:sp>
      </p:grpSp>
      <p:cxnSp>
        <p:nvCxnSpPr>
          <p:cNvPr id="11" name="Ευθύγραμμο βέλος σύνδεσης 10"/>
          <p:cNvCxnSpPr/>
          <p:nvPr/>
        </p:nvCxnSpPr>
        <p:spPr>
          <a:xfrm>
            <a:off x="4279392" y="1901952"/>
            <a:ext cx="1737360" cy="1883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V="1">
            <a:off x="4306824" y="2240280"/>
            <a:ext cx="1641348" cy="386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4279392" y="3081528"/>
            <a:ext cx="1731347" cy="3735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5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830" y="1832036"/>
            <a:ext cx="8503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Παρουσιάζουν μεγάλη συμπιεστότητα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Δεν </a:t>
            </a:r>
            <a:r>
              <a:rPr lang="el-GR" sz="2400" b="1" dirty="0">
                <a:latin typeface="Comic Sans MS" panose="030F0702030302020204" pitchFamily="66" charset="0"/>
              </a:rPr>
              <a:t>έχουν σταθερό σχήμα και όγκο, αλλά «δανείζονται» το σχήμα και τον όγκο του χώρου που τα «φιλοξενεί». </a:t>
            </a:r>
            <a:endParaRPr lang="el-GR" sz="2400" b="1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Η ταχύτητα των σωματιδίων και ο όγκος τους μεταβάλλονται με την μεταβολή της θερμοκρασίας τους.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Παρουσιάζουν μεγάλο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ιξώδες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Συνήθως έχουν χαμηλή πυκνότητα.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Αναμειγνύονται πολύ εύκολα.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08" y="133735"/>
            <a:ext cx="3941441" cy="169830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" y="249298"/>
            <a:ext cx="1905000" cy="14287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4432301"/>
            <a:ext cx="1924050" cy="19240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50" y="2222054"/>
            <a:ext cx="2454240" cy="18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945" y="2150174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</a:t>
            </a: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n-US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91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78171" y="599944"/>
            <a:ext cx="96275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16.  </a:t>
            </a:r>
            <a:r>
              <a:rPr lang="el-GR" sz="2000" dirty="0" smtClean="0">
                <a:latin typeface="Trebuchet MS" panose="020B0603020202020204" pitchFamily="34" charset="0"/>
              </a:rPr>
              <a:t>Δοχείο </a:t>
            </a:r>
            <a:r>
              <a:rPr lang="el-GR" sz="2000" dirty="0">
                <a:latin typeface="Trebuchet MS" panose="020B0603020202020204" pitchFamily="34" charset="0"/>
              </a:rPr>
              <a:t>σταθερού όγκου περιέχει αέρα σε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27°C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πίεση 1atm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δοχείο ώστε η θερμοκρασία του αερίου </a:t>
            </a:r>
            <a:r>
              <a:rPr lang="el-GR" sz="2000" dirty="0" smtClean="0">
                <a:latin typeface="Trebuchet MS" panose="020B0603020202020204" pitchFamily="34" charset="0"/>
              </a:rPr>
              <a:t>να αυξηθεί </a:t>
            </a:r>
            <a:r>
              <a:rPr lang="el-GR" sz="2000" dirty="0">
                <a:latin typeface="Trebuchet MS" panose="020B0603020202020204" pitchFamily="34" charset="0"/>
              </a:rPr>
              <a:t>κατά </a:t>
            </a:r>
            <a:r>
              <a:rPr lang="el-GR" sz="2000" dirty="0" smtClean="0">
                <a:latin typeface="Trebuchet MS" panose="020B0603020202020204" pitchFamily="34" charset="0"/>
              </a:rPr>
              <a:t>60°C</a:t>
            </a:r>
            <a:r>
              <a:rPr lang="el-GR" sz="2000" dirty="0">
                <a:latin typeface="Trebuchet MS" panose="020B0603020202020204" pitchFamily="34" charset="0"/>
              </a:rPr>
              <a:t>. Πόση θα γίνει η πίεση;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(1,2atm)</a:t>
            </a:r>
          </a:p>
          <a:p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17.  </a:t>
            </a:r>
            <a:r>
              <a:rPr lang="el-GR" sz="2000" dirty="0" smtClean="0">
                <a:latin typeface="Trebuchet MS" panose="020B0603020202020204" pitchFamily="34" charset="0"/>
              </a:rPr>
              <a:t>Αέριο </a:t>
            </a:r>
            <a:r>
              <a:rPr lang="el-GR" sz="2000" dirty="0">
                <a:latin typeface="Trebuchet MS" panose="020B0603020202020204" pitchFamily="34" charset="0"/>
              </a:rPr>
              <a:t>βρίσκεται μέσα σε κατακόρυφο κυλινδρικό δοχείο. Το </a:t>
            </a:r>
            <a:r>
              <a:rPr lang="el-GR" sz="2000" dirty="0" smtClean="0">
                <a:latin typeface="Trebuchet MS" panose="020B0603020202020204" pitchFamily="34" charset="0"/>
              </a:rPr>
              <a:t>δοχείο κλείνεται </a:t>
            </a:r>
            <a:r>
              <a:rPr lang="el-GR" sz="2000" dirty="0">
                <a:latin typeface="Trebuchet MS" panose="020B0603020202020204" pitchFamily="34" charset="0"/>
              </a:rPr>
              <a:t>με εφαρμοστό έμβολο, πάνω στο οποίο </a:t>
            </a:r>
            <a:r>
              <a:rPr lang="el-GR" sz="2000" dirty="0" smtClean="0">
                <a:latin typeface="Trebuchet MS" panose="020B0603020202020204" pitchFamily="34" charset="0"/>
              </a:rPr>
              <a:t>τοποθετούνται διάφορα </a:t>
            </a:r>
            <a:r>
              <a:rPr lang="el-GR" sz="2000" dirty="0">
                <a:latin typeface="Trebuchet MS" panose="020B0603020202020204" pitchFamily="34" charset="0"/>
              </a:rPr>
              <a:t>σταθμά. Το αέριο βρίσκεται σε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27°C και καταλαμβάνει </a:t>
            </a:r>
            <a:r>
              <a:rPr lang="el-GR" sz="2000" dirty="0">
                <a:latin typeface="Trebuchet MS" panose="020B0603020202020204" pitchFamily="34" charset="0"/>
              </a:rPr>
              <a:t>όγκο </a:t>
            </a:r>
            <a:r>
              <a:rPr lang="el-GR" sz="2000" dirty="0" smtClean="0">
                <a:latin typeface="Trebuchet MS" panose="020B0603020202020204" pitchFamily="34" charset="0"/>
              </a:rPr>
              <a:t>0,20m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 smtClean="0">
                <a:latin typeface="Trebuchet MS" panose="020B0603020202020204" pitchFamily="34" charset="0"/>
              </a:rPr>
              <a:t>. </a:t>
            </a:r>
            <a:r>
              <a:rPr lang="el-GR" sz="2000" dirty="0">
                <a:latin typeface="Trebuchet MS" panose="020B0603020202020204" pitchFamily="34" charset="0"/>
              </a:rPr>
              <a:t>Ψύχουμε </a:t>
            </a:r>
            <a:r>
              <a:rPr lang="el-GR" sz="2000" dirty="0" smtClean="0">
                <a:latin typeface="Trebuchet MS" panose="020B0603020202020204" pitchFamily="34" charset="0"/>
              </a:rPr>
              <a:t>το αέριο </a:t>
            </a:r>
            <a:r>
              <a:rPr lang="el-GR" sz="2000" dirty="0">
                <a:latin typeface="Trebuchet MS" panose="020B0603020202020204" pitchFamily="34" charset="0"/>
              </a:rPr>
              <a:t>στους -</a:t>
            </a:r>
            <a:r>
              <a:rPr lang="el-GR" sz="2000" dirty="0" smtClean="0">
                <a:latin typeface="Trebuchet MS" panose="020B0603020202020204" pitchFamily="34" charset="0"/>
              </a:rPr>
              <a:t>3°C</a:t>
            </a:r>
            <a:r>
              <a:rPr lang="el-GR" sz="2000" dirty="0">
                <a:latin typeface="Trebuchet MS" panose="020B0603020202020204" pitchFamily="34" charset="0"/>
              </a:rPr>
              <a:t>. Ποιος </a:t>
            </a:r>
            <a:r>
              <a:rPr lang="el-GR" sz="2000" dirty="0" smtClean="0">
                <a:latin typeface="Trebuchet MS" panose="020B0603020202020204" pitchFamily="34" charset="0"/>
              </a:rPr>
              <a:t>θα είναι </a:t>
            </a:r>
            <a:r>
              <a:rPr lang="el-GR" sz="2000" dirty="0">
                <a:latin typeface="Trebuchet MS" panose="020B0603020202020204" pitchFamily="34" charset="0"/>
              </a:rPr>
              <a:t>ο νέος όγκος του αερίου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(0,18m</a:t>
            </a:r>
            <a:r>
              <a:rPr lang="el-GR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6096" y="2077022"/>
            <a:ext cx="6360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εκτός του βιβλίου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764792" y="563571"/>
            <a:ext cx="849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1.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συμπληρώσετε τα κενά στις παρακάτω προτάσεις γράφοντας τις κατάλληλες λέξεις.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“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νόμος του 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Boyle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αναφέρει, ότι η πίεση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ορισμένης ποσότητας αερίου μεταβάλλεται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………………………………………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με τον όγκο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του αερίου, όταν η θερμοκρασία παραμένει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Η μαθηματική έκφραση αυτού του νόμου είναι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…………………… .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”</a:t>
            </a:r>
            <a:endParaRPr lang="el-GR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7872" y="1921580"/>
            <a:ext cx="288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αντιστρόφως ανάλογα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4692" y="2382051"/>
            <a:ext cx="123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σταθερή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200" y="285534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p.V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σταθ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Οβάλ 7"/>
          <p:cNvSpPr/>
          <p:nvPr/>
        </p:nvSpPr>
        <p:spPr>
          <a:xfrm>
            <a:off x="820904" y="1366817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20904" y="2942234"/>
            <a:ext cx="862484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-14859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-14859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-1485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3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Στην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ισόχωρη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θέρμ</a:t>
            </a:r>
            <a:r>
              <a:rPr lang="en-US" altLang="el-GR" sz="2000" dirty="0">
                <a:latin typeface="Trebuchet MS" panose="020B0603020202020204" pitchFamily="34" charset="0"/>
              </a:rPr>
              <a:t>ανση ιδανικού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αερίου</a:t>
            </a:r>
            <a:endParaRPr lang="en-US" altLang="el-GR" sz="2000" dirty="0">
              <a:latin typeface="Trebuchet MS" panose="020B0603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α.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ο </a:t>
            </a:r>
            <a:r>
              <a:rPr lang="en-US" altLang="el-GR" sz="2000" dirty="0" err="1">
                <a:latin typeface="Trebuchet MS" panose="020B0603020202020204" pitchFamily="34" charset="0"/>
              </a:rPr>
              <a:t>όγκος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παρα</a:t>
            </a:r>
            <a:r>
              <a:rPr lang="en-US" altLang="el-GR" sz="2000" dirty="0" err="1">
                <a:latin typeface="Trebuchet MS" panose="020B0603020202020204" pitchFamily="34" charset="0"/>
              </a:rPr>
              <a:t>μένει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αθερός.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β.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η 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ίεσ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ή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παρα</a:t>
            </a:r>
            <a:r>
              <a:rPr lang="en-US" altLang="el-GR" sz="2000" dirty="0" err="1">
                <a:latin typeface="Trebuchet MS" panose="020B0603020202020204" pitchFamily="34" charset="0"/>
              </a:rPr>
              <a:t>μένει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αθερή.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γ. </a:t>
            </a:r>
            <a:r>
              <a:rPr lang="en-US" altLang="el-GR" sz="2000" dirty="0">
                <a:latin typeface="Trebuchet MS" panose="020B0603020202020204" pitchFamily="34" charset="0"/>
              </a:rPr>
              <a:t>η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ίεσ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ή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μειώνεται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.</a:t>
            </a:r>
            <a:endParaRPr lang="en-US" altLang="el-GR" sz="2000" dirty="0">
              <a:latin typeface="Trebuchet MS" panose="020B0603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δ.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η </a:t>
            </a:r>
            <a:r>
              <a:rPr lang="en-US" altLang="el-GR" sz="2000" dirty="0" err="1">
                <a:latin typeface="Trebuchet MS" panose="020B0603020202020204" pitchFamily="34" charset="0"/>
              </a:rPr>
              <a:t>θερμοκρ</a:t>
            </a:r>
            <a:r>
              <a:rPr lang="en-US" altLang="el-GR" sz="2000" dirty="0">
                <a:latin typeface="Trebuchet MS" panose="020B0603020202020204" pitchFamily="34" charset="0"/>
              </a:rPr>
              <a:t>ασία του παραμένει σταθερή.	</a:t>
            </a:r>
          </a:p>
        </p:txBody>
      </p:sp>
      <p:sp>
        <p:nvSpPr>
          <p:cNvPr id="10" name="Οβάλ 9"/>
          <p:cNvSpPr/>
          <p:nvPr/>
        </p:nvSpPr>
        <p:spPr>
          <a:xfrm>
            <a:off x="820904" y="3524164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820904" y="385945"/>
            <a:ext cx="90363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2.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Κατά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την εκτόνωση ενός αερίου υπό σταθερή θερμοκρασία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 του αερίου αυξάνεται.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 του αερίου ελαττώνεται.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γραφική παράσταση της μεταβολής σε διάγραμμα 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είναι ευθεία.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όγκος του αερίου μεταβάλλεται ανάλογα με την πίεση. 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Οβάλ 6"/>
          <p:cNvSpPr/>
          <p:nvPr/>
        </p:nvSpPr>
        <p:spPr>
          <a:xfrm>
            <a:off x="6210743" y="1232769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9" name="Ομάδα 8"/>
          <p:cNvGrpSpPr/>
          <p:nvPr/>
        </p:nvGrpSpPr>
        <p:grpSpPr>
          <a:xfrm>
            <a:off x="1135824" y="291380"/>
            <a:ext cx="8840279" cy="5335695"/>
            <a:chOff x="1135824" y="291380"/>
            <a:chExt cx="8840279" cy="5335695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1135824" y="291380"/>
              <a:ext cx="8840279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-14859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-14859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2000" b="1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altLang="el-GR" sz="2000" b="1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Ποιο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 από τα παρα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κάτω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δι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αγράμματα αντιστοιχεί σε μια ισόθερμη μεταβολή;</a:t>
              </a:r>
              <a:endParaRPr lang="en-US" alt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777" y="1158707"/>
              <a:ext cx="5957824" cy="446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64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85176" y="316750"/>
            <a:ext cx="820737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9001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9001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9001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5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Ιδ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ανικό </a:t>
            </a:r>
            <a:r>
              <a:rPr lang="en-US" altLang="el-GR" sz="2000" dirty="0">
                <a:latin typeface="Trebuchet MS" panose="020B0603020202020204" pitchFamily="34" charset="0"/>
              </a:rPr>
              <a:t>αέριο βρίσκεται σε δοχείο σταθερού όγκου </a:t>
            </a:r>
            <a:r>
              <a:rPr lang="en-US" altLang="el-GR" sz="2000" i="1" dirty="0">
                <a:latin typeface="Trebuchet MS" panose="020B0603020202020204" pitchFamily="34" charset="0"/>
              </a:rPr>
              <a:t>V</a:t>
            </a:r>
            <a:r>
              <a:rPr lang="en-US" altLang="el-GR" sz="2000" dirty="0">
                <a:latin typeface="Trebuchet MS" panose="020B0603020202020204" pitchFamily="34" charset="0"/>
              </a:rPr>
              <a:t>.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</a:t>
            </a:r>
            <a:r>
              <a:rPr lang="en-US" altLang="el-GR" sz="2000" dirty="0">
                <a:latin typeface="Trebuchet MS" panose="020B0603020202020204" pitchFamily="34" charset="0"/>
              </a:rPr>
              <a:t> α</a:t>
            </a:r>
            <a:r>
              <a:rPr lang="en-US" altLang="el-GR" sz="2000" dirty="0" err="1">
                <a:latin typeface="Trebuchet MS" panose="020B0603020202020204" pitchFamily="34" charset="0"/>
              </a:rPr>
              <a:t>έριο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ψύχουμε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μέχρις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ότου</a:t>
            </a:r>
            <a:r>
              <a:rPr lang="en-US" altLang="el-GR" sz="2000" dirty="0">
                <a:latin typeface="Trebuchet MS" panose="020B0603020202020204" pitchFamily="34" charset="0"/>
              </a:rPr>
              <a:t> η απ</a:t>
            </a:r>
            <a:r>
              <a:rPr lang="en-US" altLang="el-GR" sz="2000" dirty="0" err="1">
                <a:latin typeface="Trebuchet MS" panose="020B0603020202020204" pitchFamily="34" charset="0"/>
              </a:rPr>
              <a:t>όλυτη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θερμοκρ</a:t>
            </a:r>
            <a:r>
              <a:rPr lang="en-US" altLang="el-GR" sz="2000" dirty="0">
                <a:latin typeface="Trebuchet MS" panose="020B0603020202020204" pitchFamily="34" charset="0"/>
              </a:rPr>
              <a:t>ασία του υποδιπλασιαστεί.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dirty="0" err="1">
                <a:latin typeface="Trebuchet MS" panose="020B0603020202020204" pitchFamily="34" charset="0"/>
              </a:rPr>
              <a:t>Τότε</a:t>
            </a:r>
            <a:r>
              <a:rPr lang="en-US" altLang="el-GR" sz="2000" dirty="0">
                <a:latin typeface="Trebuchet MS" panose="020B0603020202020204" pitchFamily="34" charset="0"/>
              </a:rPr>
              <a:t> η π</a:t>
            </a:r>
            <a:r>
              <a:rPr lang="en-US" altLang="el-GR" sz="2000" dirty="0" err="1">
                <a:latin typeface="Trebuchet MS" panose="020B0603020202020204" pitchFamily="34" charset="0"/>
              </a:rPr>
              <a:t>ίεση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i="1" dirty="0">
                <a:latin typeface="Trebuchet MS" panose="020B0603020202020204" pitchFamily="34" charset="0"/>
              </a:rPr>
              <a:t>p</a:t>
            </a:r>
            <a:r>
              <a:rPr lang="en-US" altLang="el-GR" sz="2000" dirty="0">
                <a:latin typeface="Trebuchet MS" panose="020B0603020202020204" pitchFamily="34" charset="0"/>
              </a:rPr>
              <a:t> θα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α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>
                <a:latin typeface="Trebuchet MS" panose="020B0603020202020204" pitchFamily="34" charset="0"/>
              </a:rPr>
              <a:t>δι</a:t>
            </a:r>
            <a:r>
              <a:rPr lang="en-US" altLang="el-GR" sz="2000" dirty="0">
                <a:latin typeface="Trebuchet MS" panose="020B0603020202020204" pitchFamily="34" charset="0"/>
              </a:rPr>
              <a:t>πλασιαστεί.                                 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β</a:t>
            </a:r>
            <a:r>
              <a:rPr lang="en-US" altLang="el-GR" sz="2000" b="1" dirty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μείνει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αθερή.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γ.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υπ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οδι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πλασιαστεί</a:t>
            </a:r>
            <a:r>
              <a:rPr lang="en-US" altLang="el-GR" sz="2000" dirty="0">
                <a:latin typeface="Trebuchet MS" panose="020B0603020202020204" pitchFamily="34" charset="0"/>
              </a:rPr>
              <a:t>.                             </a:t>
            </a:r>
            <a:r>
              <a:rPr lang="en-US" altLang="el-GR" sz="2000" b="1" dirty="0">
                <a:latin typeface="Trebuchet MS" panose="020B0603020202020204" pitchFamily="34" charset="0"/>
              </a:rPr>
              <a:t>δ.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τετρ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απλασιαστεί.</a:t>
            </a:r>
            <a:endParaRPr lang="el-GR" altLang="el-GR" sz="2000" dirty="0" smtClean="0">
              <a:latin typeface="Trebuchet MS" panose="020B0603020202020204" pitchFamily="34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1721168" y="2278495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785176" y="2980266"/>
            <a:ext cx="899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6.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Κατά την συμπίεση ενός ιδανικού αερίου υπό σταθερή θερμοκρασία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αυξάνεται.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η  γραφική παράσταση της μεταβολής σε διάγραμμα 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είναι ευθεία.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μεταβάλλεται ανάλογα με την πίεση.         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ελαττώνεται. </a:t>
            </a:r>
          </a:p>
        </p:txBody>
      </p:sp>
      <p:sp>
        <p:nvSpPr>
          <p:cNvPr id="7" name="Οβάλ 6"/>
          <p:cNvSpPr/>
          <p:nvPr/>
        </p:nvSpPr>
        <p:spPr>
          <a:xfrm>
            <a:off x="1750696" y="4872343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8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194274" y="363974"/>
            <a:ext cx="9869277" cy="5993570"/>
            <a:chOff x="1194274" y="363974"/>
            <a:chExt cx="9869277" cy="5993570"/>
          </a:xfrm>
        </p:grpSpPr>
        <p:sp>
          <p:nvSpPr>
            <p:cNvPr id="4" name="Ορθογώνιο 3"/>
            <p:cNvSpPr/>
            <p:nvPr/>
          </p:nvSpPr>
          <p:spPr>
            <a:xfrm>
              <a:off x="1194274" y="363974"/>
              <a:ext cx="59426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l-GR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7.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Δίνονται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οι παρακάτω γραφικές παραστάσεις:</a:t>
              </a:r>
            </a:p>
          </p:txBody>
        </p:sp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74" y="757500"/>
              <a:ext cx="9869277" cy="3667637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194274" y="4418552"/>
              <a:ext cx="960479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 err="1">
                  <a:latin typeface="Trebuchet MS" panose="020B0603020202020204" pitchFamily="34" charset="0"/>
                  <a:ea typeface="Times New Roman" panose="02020603050405020304" pitchFamily="18" charset="0"/>
                </a:rPr>
                <a:t>i</a:t>
              </a: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)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χαρακτηρίσετε με το κατάλληλο όνομα κάθε μεταβολή που αντιστοιχεί στις γραφικές παραστάσεις (α), (β), (γ), της πρώτης σειράς.                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ii</a:t>
              </a: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)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Στη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συνέχεια, για κάθε μία από αυτές, να βρείτε την αντίστοιχη γραφική παράσταση της δεύτερης σειράς.                                                                      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91944" y="1526197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ισοβαρής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9896" y="1411196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ισόθερμη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7360" y="1726252"/>
            <a:ext cx="1240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ισόχωρη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5294376" y="5904040"/>
            <a:ext cx="4233672" cy="400110"/>
            <a:chOff x="5468112" y="5934456"/>
            <a:chExt cx="4233672" cy="400110"/>
          </a:xfrm>
        </p:grpSpPr>
        <p:sp>
          <p:nvSpPr>
            <p:cNvPr id="11" name="TextBox 10"/>
            <p:cNvSpPr txBox="1"/>
            <p:nvPr/>
          </p:nvSpPr>
          <p:spPr>
            <a:xfrm>
              <a:off x="5468112" y="5934456"/>
              <a:ext cx="423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α        Δ,      β        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Α</a:t>
              </a:r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,    γ         </a:t>
              </a:r>
              <a:r>
                <a:rPr lang="el-GR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Γ</a:t>
              </a:r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     </a:t>
              </a:r>
              <a:endPara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cxnSp>
          <p:nvCxnSpPr>
            <p:cNvPr id="13" name="Ευθύγραμμο βέλος σύνδεσης 12"/>
            <p:cNvCxnSpPr/>
            <p:nvPr/>
          </p:nvCxnSpPr>
          <p:spPr>
            <a:xfrm>
              <a:off x="5797296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Ευθύγραμμο βέλος σύνδεσης 13"/>
            <p:cNvCxnSpPr/>
            <p:nvPr/>
          </p:nvCxnSpPr>
          <p:spPr>
            <a:xfrm>
              <a:off x="7255798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ύγραμμο βέλος σύνδεσης 14"/>
            <p:cNvCxnSpPr/>
            <p:nvPr/>
          </p:nvCxnSpPr>
          <p:spPr>
            <a:xfrm>
              <a:off x="8601456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53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712025" y="291952"/>
            <a:ext cx="8220201" cy="5693283"/>
            <a:chOff x="1712025" y="291952"/>
            <a:chExt cx="8220201" cy="569328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712025" y="291952"/>
              <a:ext cx="8199818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457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7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2000" b="1" dirty="0" smtClean="0">
                  <a:latin typeface="Trebuchet MS" panose="020B0603020202020204" pitchFamily="34" charset="0"/>
                </a:rPr>
                <a:t>8</a:t>
              </a:r>
              <a:r>
                <a:rPr lang="en-US" altLang="el-GR" sz="2000" b="1" dirty="0" smtClean="0">
                  <a:latin typeface="Trebuchet MS" panose="020B0603020202020204" pitchFamily="34" charset="0"/>
                </a:rPr>
                <a:t>. </a:t>
              </a:r>
              <a:r>
                <a:rPr lang="en-US" altLang="el-GR" sz="2000" dirty="0" err="1" smtClean="0">
                  <a:latin typeface="Trebuchet MS" panose="020B0603020202020204" pitchFamily="34" charset="0"/>
                </a:rPr>
                <a:t>Στο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παρα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κάτω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διάγρ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αμμα πίεσης - όγκου (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p</a:t>
              </a:r>
              <a:r>
                <a:rPr lang="el-GR" altLang="el-GR" sz="2000" i="1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–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V</a:t>
              </a:r>
              <a:r>
                <a:rPr lang="en-US" altLang="el-GR" sz="2000" dirty="0">
                  <a:latin typeface="Trebuchet MS" panose="020B0603020202020204" pitchFamily="34" charset="0"/>
                </a:rPr>
                <a:t>) παριστάνονται αντιστρεπτές μεταβολές ορισμένης ποσότητας ιδανικού αερίου.</a:t>
              </a: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617" y="1316197"/>
              <a:ext cx="3682047" cy="2641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712025" y="4046243"/>
              <a:ext cx="8220201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latin typeface="Trebuchet MS" panose="020B0603020202020204" pitchFamily="34" charset="0"/>
                </a:rPr>
                <a:t>Α. 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χαρα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κτηρίσετε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τις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μετ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αβολές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Α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Β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και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Β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Γ</a:t>
              </a:r>
              <a:r>
                <a:rPr lang="en-US" altLang="el-GR" sz="2000" dirty="0">
                  <a:latin typeface="Trebuchet MS" panose="020B0603020202020204" pitchFamily="34" charset="0"/>
                </a:rPr>
                <a:t>, που υφίσταται το αέριο, αν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Τ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1</a:t>
              </a:r>
              <a:r>
                <a:rPr lang="el-GR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&lt;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Τ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2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. </a:t>
              </a: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latin typeface="Trebuchet MS" panose="020B0603020202020204" pitchFamily="34" charset="0"/>
                  <a:sym typeface="Symbol" panose="05050102010706020507" pitchFamily="18" charset="2"/>
                </a:rPr>
                <a:t>Β.  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Να παρα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στήσετε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π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οιοτικά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τις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παραπ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άνω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μετ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αβολές σε διάγραμμα πίεσης - θερμοκρασίας (</a:t>
              </a:r>
              <a:r>
                <a:rPr lang="en-US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p</a:t>
              </a:r>
              <a:r>
                <a:rPr lang="el-GR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–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T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).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34256" y="4615629"/>
            <a:ext cx="57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ΑΒ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ισόθερμη εκτόνωση,     ΒΓ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: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ισόχωρη ψύξη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886968" y="373271"/>
            <a:ext cx="10430002" cy="5765141"/>
            <a:chOff x="886968" y="373271"/>
            <a:chExt cx="10430002" cy="5765141"/>
          </a:xfrm>
        </p:grpSpPr>
        <p:sp>
          <p:nvSpPr>
            <p:cNvPr id="5" name="Πλαίσιο κειμένου 19"/>
            <p:cNvSpPr txBox="1"/>
            <p:nvPr/>
          </p:nvSpPr>
          <p:spPr>
            <a:xfrm>
              <a:off x="886968" y="373271"/>
              <a:ext cx="7781544" cy="26716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 </a:t>
              </a:r>
              <a:r>
                <a:rPr lang="el-GR" sz="2000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Δίνεται </a:t>
              </a:r>
              <a:r>
                <a:rPr lang="el-GR" sz="20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το διπλανό διάγραμμα το οποίο απεικονίζει μια μεταβολή ιδανικού αερίου.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</a:t>
              </a:r>
              <a:r>
                <a:rPr lang="el-GR" sz="2000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Να επιλέξετε τη σωστή απάντηση. 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</a:rPr>
                <a:t>Ποια από τις πιο κάτω πειραματικές διατάξεις μπορεί να εκτελέσει μια μεταβολή σαν αυτή που παριστάνεται στο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διάγραμμα;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endParaRPr lang="el-GR" sz="2000" dirty="0" smtClean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endParaRPr lang="el-GR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" name="Εικόνα 6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7600" y="621546"/>
              <a:ext cx="2579370" cy="1754505"/>
            </a:xfrm>
            <a:prstGeom prst="rect">
              <a:avLst/>
            </a:prstGeom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264" y="3044952"/>
              <a:ext cx="6462433" cy="2194560"/>
            </a:xfrm>
            <a:prstGeom prst="rect">
              <a:avLst/>
            </a:prstGeom>
          </p:spPr>
        </p:pic>
        <p:sp>
          <p:nvSpPr>
            <p:cNvPr id="10" name="Ορθογώνιο 9"/>
            <p:cNvSpPr/>
            <p:nvPr/>
          </p:nvSpPr>
          <p:spPr>
            <a:xfrm>
              <a:off x="886968" y="5239512"/>
              <a:ext cx="8970264" cy="898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η Α.	        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η Β.                                       	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η Γ.</a:t>
              </a: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Να αιτιολογήσετε της απάντηση σας.</a:t>
              </a:r>
            </a:p>
          </p:txBody>
        </p:sp>
      </p:grpSp>
      <p:sp>
        <p:nvSpPr>
          <p:cNvPr id="12" name="Οβάλ 11"/>
          <p:cNvSpPr/>
          <p:nvPr/>
        </p:nvSpPr>
        <p:spPr>
          <a:xfrm>
            <a:off x="886968" y="5250050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678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6880" y="50292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…… σε αντίθεση,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" y="1205654"/>
            <a:ext cx="7086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 σωματίδια που δομούν τα στερεά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βρίσκονται σε μικρή απόσταση μεταξύ τους,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που αναπτύσσονται ανάμεσά τους είναι ισχυρές,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έχουν ορισμένο σχήμα και όγκο,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ταλαντώνονται και δεν μετατοπίζονται.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7764780" y="1331502"/>
            <a:ext cx="4051300" cy="3667218"/>
            <a:chOff x="7764780" y="1331502"/>
            <a:chExt cx="4051300" cy="3667218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780" y="1331502"/>
              <a:ext cx="4051300" cy="35585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037320" y="4572000"/>
              <a:ext cx="1447800" cy="4267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9001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92491"/>
              </p:ext>
            </p:extLst>
          </p:nvPr>
        </p:nvGraphicFramePr>
        <p:xfrm>
          <a:off x="2313432" y="2551124"/>
          <a:ext cx="6647688" cy="3522104"/>
        </p:xfrm>
        <a:graphic>
          <a:graphicData uri="http://schemas.openxmlformats.org/drawingml/2006/table">
            <a:tbl>
              <a:tblPr/>
              <a:tblGrid>
                <a:gridCol w="1402057">
                  <a:extLst>
                    <a:ext uri="{9D8B030D-6E8A-4147-A177-3AD203B41FA5}">
                      <a16:colId xmlns:a16="http://schemas.microsoft.com/office/drawing/2014/main" val="766780059"/>
                    </a:ext>
                  </a:extLst>
                </a:gridCol>
                <a:gridCol w="1660330">
                  <a:extLst>
                    <a:ext uri="{9D8B030D-6E8A-4147-A177-3AD203B41FA5}">
                      <a16:colId xmlns:a16="http://schemas.microsoft.com/office/drawing/2014/main" val="4265268073"/>
                    </a:ext>
                  </a:extLst>
                </a:gridCol>
                <a:gridCol w="1475849">
                  <a:extLst>
                    <a:ext uri="{9D8B030D-6E8A-4147-A177-3AD203B41FA5}">
                      <a16:colId xmlns:a16="http://schemas.microsoft.com/office/drawing/2014/main" val="2394702284"/>
                    </a:ext>
                  </a:extLst>
                </a:gridCol>
                <a:gridCol w="2109452">
                  <a:extLst>
                    <a:ext uri="{9D8B030D-6E8A-4147-A177-3AD203B41FA5}">
                      <a16:colId xmlns:a16="http://schemas.microsoft.com/office/drawing/2014/main" val="966927074"/>
                    </a:ext>
                  </a:extLst>
                </a:gridCol>
              </a:tblGrid>
              <a:tr h="46283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ΠΙΝΑΚΑΣ</a:t>
                      </a:r>
                      <a:endParaRPr lang="el-GR" sz="2000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942657"/>
                  </a:ext>
                </a:extLst>
              </a:tr>
              <a:tr h="4628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Κατάσταση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l-GR" sz="2000" baseline="30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l-GR" sz="20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</a:t>
                      </a: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de-DE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(m</a:t>
                      </a:r>
                      <a:r>
                        <a:rPr lang="de-DE" sz="20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 </a:t>
                      </a: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de-DE" sz="2000" b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(K)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24013"/>
                  </a:ext>
                </a:extLst>
              </a:tr>
              <a:tr h="542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600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492861"/>
                  </a:ext>
                </a:extLst>
              </a:tr>
              <a:tr h="694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Β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181311"/>
                  </a:ext>
                </a:extLst>
              </a:tr>
              <a:tr h="694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Γ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209206"/>
                  </a:ext>
                </a:extLst>
              </a:tr>
            </a:tbl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92024" y="3108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11" name="Ομάδα 10"/>
          <p:cNvGrpSpPr/>
          <p:nvPr/>
        </p:nvGrpSpPr>
        <p:grpSpPr>
          <a:xfrm>
            <a:off x="1459992" y="150467"/>
            <a:ext cx="9272016" cy="2400657"/>
            <a:chOff x="1459992" y="150467"/>
            <a:chExt cx="9272016" cy="2400657"/>
          </a:xfrm>
        </p:grpSpPr>
        <p:sp>
          <p:nvSpPr>
            <p:cNvPr id="7" name="Ορθογώνιο 6"/>
            <p:cNvSpPr/>
            <p:nvPr/>
          </p:nvSpPr>
          <p:spPr>
            <a:xfrm>
              <a:off x="1459992" y="150467"/>
              <a:ext cx="9272016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10. </a:t>
              </a:r>
              <a:r>
                <a:rPr lang="el-GR" sz="2000" dirty="0">
                  <a:latin typeface="Trebuchet MS" panose="020B0603020202020204" pitchFamily="34" charset="0"/>
                </a:rPr>
                <a:t>Ιδανικό αέριο ξεκινώντας από την κατάσταση  </a:t>
              </a:r>
              <a:r>
                <a:rPr lang="el-GR" sz="2000" dirty="0" smtClean="0">
                  <a:latin typeface="Trebuchet MS" panose="020B0603020202020204" pitchFamily="34" charset="0"/>
                </a:rPr>
                <a:t>Α, </a:t>
              </a:r>
              <a:r>
                <a:rPr lang="el-GR" sz="2000" dirty="0">
                  <a:latin typeface="Trebuchet MS" panose="020B0603020202020204" pitchFamily="34" charset="0"/>
                </a:rPr>
                <a:t>παθαίνει την παρακάτω κυκλική μεταβολή:                      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συμπληρώσετε τον παρακάτω πίνακα τιμών, παίρνοντας υπόψη σας το είδος της μεταβολής και τις τιμές που δίνονται. </a:t>
              </a:r>
            </a:p>
          </p:txBody>
        </p:sp>
        <p:graphicFrame>
          <p:nvGraphicFramePr>
            <p:cNvPr id="10" name="Αντικείμενο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3336114"/>
                </p:ext>
              </p:extLst>
            </p:nvPr>
          </p:nvGraphicFramePr>
          <p:xfrm>
            <a:off x="3009018" y="1141269"/>
            <a:ext cx="5416416" cy="440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r:id="rId3" imgW="2463800" imgH="203200" progId="Equation.3">
                    <p:embed/>
                  </p:oleObj>
                </mc:Choice>
                <mc:Fallback>
                  <p:oleObj r:id="rId3" imgW="2463800" imgH="2032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9018" y="1141269"/>
                          <a:ext cx="5416416" cy="4403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7601204" y="4791351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600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832" y="5474380"/>
            <a:ext cx="31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5020" y="4112121"/>
            <a:ext cx="58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8172" y="4791351"/>
            <a:ext cx="29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5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4148" y="5478619"/>
            <a:ext cx="78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1200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" y="123614"/>
            <a:ext cx="73482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τα σωματίδια των υγρών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βρίσκονται σε κοντινή απόσταση μεταξύ τους,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που αναπτύσσονται ανάμεσά τους είναι σημαντικές,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έχουν ορισμένο όγκο αλλά όχι δικό τους σχήμα.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5140960" y="3170602"/>
            <a:ext cx="6441440" cy="3031808"/>
            <a:chOff x="5140960" y="3170602"/>
            <a:chExt cx="6441440" cy="3031808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960" y="3170602"/>
              <a:ext cx="5389880" cy="3031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0683240" y="4058418"/>
              <a:ext cx="899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latin typeface="Comic Sans MS" panose="030F0702030302020204" pitchFamily="66" charset="0"/>
                </a:rPr>
                <a:t>μόρια υγρού νερού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8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3" y="94364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5173" y="531890"/>
            <a:ext cx="8702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Προσπαθώντας να κατανοήσουμε την συμπεριφορά των αερίων θα μελετήσουμε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τους νόμους των αερίων.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Οι νόμοι των αερίων μας δίνουν την μαθηματική ερμηνεία της συμπεριφοράς των αερίων.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Στη συνέχεια, θα μελετήσουμε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την κινητική θεωρία των αερίων.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2155173" y="4502208"/>
            <a:ext cx="726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Η μελέτη της Κινητικής θεωρίας θα στηριχτεί στη μελέτη της </a:t>
            </a:r>
            <a:r>
              <a:rPr lang="el-GR" sz="2400" b="1" dirty="0" smtClean="0">
                <a:latin typeface="Comic Sans MS" panose="030F0702030302020204" pitchFamily="66" charset="0"/>
              </a:rPr>
              <a:t>συμπεριφοράς ενός ιδανικού αερίου.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395531" y="333726"/>
            <a:ext cx="7271239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Εισαγωγή στους Νόμους των αερίων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3385740" y="1316353"/>
            <a:ext cx="5252880" cy="4742182"/>
            <a:chOff x="3385740" y="1316353"/>
            <a:chExt cx="5252880" cy="4742182"/>
          </a:xfrm>
        </p:grpSpPr>
        <p:grpSp>
          <p:nvGrpSpPr>
            <p:cNvPr id="7" name="Ομάδα 6"/>
            <p:cNvGrpSpPr/>
            <p:nvPr/>
          </p:nvGrpSpPr>
          <p:grpSpPr>
            <a:xfrm>
              <a:off x="3385740" y="1424304"/>
              <a:ext cx="5252880" cy="4634231"/>
              <a:chOff x="3450589" y="1234440"/>
              <a:chExt cx="5252880" cy="4634231"/>
            </a:xfrm>
          </p:grpSpPr>
          <p:pic>
            <p:nvPicPr>
              <p:cNvPr id="5" name="Εικόνα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8531" y="1234440"/>
                <a:ext cx="5214938" cy="452628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450589" y="4391343"/>
                <a:ext cx="5252879" cy="14773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l-GR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001984" y="1316353"/>
              <a:ext cx="1436915" cy="7078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μικρή</a:t>
              </a:r>
            </a:p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πίεση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1245" y="1316353"/>
              <a:ext cx="1436915" cy="7078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μεγάλη</a:t>
              </a:r>
            </a:p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πίεση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Μερκούρης Παναγιωτόπουλος – Φυσικός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33" y="9131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747010" y="628015"/>
            <a:ext cx="7661910" cy="3258185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Θα μελετήσουμε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μακροσκοπικά</a:t>
            </a:r>
            <a:r>
              <a:rPr lang="el-GR" altLang="el-GR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ένα αέριο μέσα από το συσχετισμό 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της πίεσης,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του όγκου</a:t>
            </a:r>
            <a:endParaRPr lang="el-GR" altLang="el-G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θερμοκρασίας,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 αερίου.</a:t>
            </a:r>
            <a:endParaRPr lang="el-GR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237533" y="2543929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και της</a:t>
            </a:r>
            <a:r>
              <a:rPr lang="el-GR" alt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86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2657</Words>
  <Application>Microsoft Office PowerPoint</Application>
  <PresentationFormat>Ευρεία οθόνη</PresentationFormat>
  <Paragraphs>563</Paragraphs>
  <Slides>50</Slides>
  <Notes>4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60" baseType="lpstr">
      <vt:lpstr>Arial</vt:lpstr>
      <vt:lpstr>Calibri</vt:lpstr>
      <vt:lpstr>Cambria Math</vt:lpstr>
      <vt:lpstr>Comic Sans MS</vt:lpstr>
      <vt:lpstr>Symbol</vt:lpstr>
      <vt:lpstr>Times New Roman</vt:lpstr>
      <vt:lpstr>Trebuchet MS</vt:lpstr>
      <vt:lpstr>Wingdings</vt:lpstr>
      <vt:lpstr>2_Θέμα του Office</vt:lpstr>
      <vt:lpstr>Equation.3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Μερκούριος Παναγιωτόπουλος</cp:lastModifiedBy>
  <cp:revision>301</cp:revision>
  <dcterms:created xsi:type="dcterms:W3CDTF">2018-06-26T13:54:08Z</dcterms:created>
  <dcterms:modified xsi:type="dcterms:W3CDTF">2018-11-30T16:46:29Z</dcterms:modified>
</cp:coreProperties>
</file>