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7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3" r:id="rId18"/>
    <p:sldId id="272" r:id="rId19"/>
    <p:sldId id="276" r:id="rId20"/>
    <p:sldId id="277" r:id="rId21"/>
    <p:sldId id="279" r:id="rId22"/>
    <p:sldId id="280" r:id="rId23"/>
    <p:sldId id="278" r:id="rId24"/>
    <p:sldId id="284" r:id="rId25"/>
    <p:sldId id="282" r:id="rId26"/>
    <p:sldId id="283" r:id="rId27"/>
    <p:sldId id="285" r:id="rId28"/>
    <p:sldId id="288" r:id="rId29"/>
    <p:sldId id="287" r:id="rId30"/>
    <p:sldId id="286" r:id="rId31"/>
    <p:sldId id="290" r:id="rId32"/>
    <p:sldId id="281" r:id="rId33"/>
    <p:sldId id="291" r:id="rId34"/>
    <p:sldId id="300" r:id="rId35"/>
    <p:sldId id="297" r:id="rId36"/>
    <p:sldId id="296" r:id="rId37"/>
    <p:sldId id="289" r:id="rId38"/>
    <p:sldId id="298" r:id="rId39"/>
    <p:sldId id="299" r:id="rId40"/>
    <p:sldId id="294" r:id="rId41"/>
    <p:sldId id="295" r:id="rId42"/>
    <p:sldId id="292" r:id="rId43"/>
    <p:sldId id="293" r:id="rId4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A50021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8B48D-2844-46E3-B381-CB4D77A92C3B}" type="datetimeFigureOut">
              <a:rPr lang="el-GR" smtClean="0"/>
              <a:t>5/12/2018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B9F56-5E25-4823-8798-B276FF9EF9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02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B9F56-5E25-4823-8798-B276FF9EF97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424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1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8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0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4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5/12/2018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5/12/2018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5/12/2018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4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7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0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7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5/12/2018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9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_shXtUW38" TargetMode="External"/><Relationship Id="rId7" Type="http://schemas.openxmlformats.org/officeDocument/2006/relationships/hyperlink" Target="http://ylikonet300.blogspot.com/2012/06/6.html" TargetMode="External"/><Relationship Id="rId2" Type="http://schemas.openxmlformats.org/officeDocument/2006/relationships/hyperlink" Target="https://www.youtube.com/watch?v=khuwB0r6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ytvt0wlZK8" TargetMode="External"/><Relationship Id="rId5" Type="http://schemas.openxmlformats.org/officeDocument/2006/relationships/hyperlink" Target="http://cdn4.ylikonet.gr/wp-content/uploads/2016/11/kyr4.ppt" TargetMode="External"/><Relationship Id="rId4" Type="http://schemas.openxmlformats.org/officeDocument/2006/relationships/hyperlink" Target="http://www.seilias.gr/index.php?option=com_content&amp;task=view&amp;id=397&amp;Itemid=32&amp;catid=4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rkopanas.blogspot.com/2018/11/hot-potatoes_30.html" TargetMode="External"/><Relationship Id="rId2" Type="http://schemas.openxmlformats.org/officeDocument/2006/relationships/hyperlink" Target="http://merkopanas.blogspot.com/2016/10/blog-post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9" y="7206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853469" y="97582"/>
            <a:ext cx="2558888" cy="604336"/>
          </a:xfrm>
          <a:prstGeom prst="wedgeRoundRectCallout">
            <a:avLst>
              <a:gd name="adj1" fmla="val -50257"/>
              <a:gd name="adj2" fmla="val 1397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Ας θυμηθούμε…</a:t>
            </a:r>
            <a:endParaRPr lang="en-US" sz="2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154114" y="648678"/>
            <a:ext cx="80449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Στην …………………… μεταβολή, η </a:t>
            </a:r>
            <a:r>
              <a:rPr lang="el-GR" altLang="el-GR" sz="2000" b="1" dirty="0">
                <a:latin typeface="Comic Sans MS" pitchFamily="66" charset="0"/>
              </a:rPr>
              <a:t>πίεση ορισμένης ποσότητας αερίου</a:t>
            </a:r>
            <a:r>
              <a:rPr lang="en-US" altLang="el-GR" sz="2000" b="1" dirty="0"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του οποίου</a:t>
            </a:r>
            <a:r>
              <a:rPr lang="el-GR" altLang="el-GR" sz="2000" dirty="0"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θερμοκρασία παραμένει σταθερή</a:t>
            </a:r>
            <a:r>
              <a:rPr lang="en-US" altLang="el-GR" sz="2000" b="1" dirty="0"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είναι αντίστροφα ανάλογη με τον όγκο του.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8870" y="602953"/>
            <a:ext cx="15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ισόθερμη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54114" y="2097752"/>
            <a:ext cx="79394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Στην ………………… μεταβολή, η </a:t>
            </a:r>
            <a:r>
              <a:rPr lang="el-GR" altLang="el-GR" sz="2000" b="1" dirty="0">
                <a:latin typeface="Comic Sans MS" pitchFamily="66" charset="0"/>
              </a:rPr>
              <a:t>πίεση</a:t>
            </a:r>
            <a:r>
              <a:rPr lang="el-GR" altLang="el-GR" sz="2000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ορισμένης ποσότητας </a:t>
            </a:r>
            <a:r>
              <a:rPr lang="el-GR" altLang="el-GR" sz="2000" b="1" dirty="0" smtClean="0">
                <a:latin typeface="Comic Sans MS" pitchFamily="66" charset="0"/>
              </a:rPr>
              <a:t>αερίου, </a:t>
            </a:r>
            <a:r>
              <a:rPr lang="el-GR" altLang="el-GR" sz="2000" b="1" dirty="0">
                <a:latin typeface="Comic Sans MS" pitchFamily="66" charset="0"/>
              </a:rPr>
              <a:t>του οποίου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όγκος διατηρείται </a:t>
            </a:r>
            <a:r>
              <a:rPr lang="el-GR" alt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σταθερός,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είναι ανάλογη με την απόλυτη θερμοκρασία του αερίου. </a:t>
            </a:r>
            <a:endParaRPr lang="el-GR" altLang="el-GR" sz="20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6891" y="2059101"/>
            <a:ext cx="136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ισόχωρη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54114" y="3544272"/>
            <a:ext cx="793945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Στην ………………… μεταβολή, ο </a:t>
            </a:r>
            <a:r>
              <a:rPr lang="el-GR" altLang="el-GR" sz="2000" b="1" dirty="0">
                <a:latin typeface="Comic Sans MS" pitchFamily="66" charset="0"/>
              </a:rPr>
              <a:t>όγκος ορισμένης ποσότητας αερίου, </a:t>
            </a:r>
            <a:r>
              <a:rPr lang="el-GR" altLang="el-GR" sz="2000" b="1" dirty="0" smtClean="0">
                <a:latin typeface="Comic Sans MS" pitchFamily="66" charset="0"/>
              </a:rPr>
              <a:t>του οποίου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</a:t>
            </a:r>
            <a:r>
              <a:rPr lang="el-GR" alt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πίεση διατηρείται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σταθερή</a:t>
            </a:r>
            <a:r>
              <a:rPr lang="el-GR" altLang="el-GR" sz="2000" b="1" dirty="0">
                <a:latin typeface="Comic Sans MS" pitchFamily="66" charset="0"/>
              </a:rPr>
              <a:t>, είναι ανάλογος με την απόλυτη θερμοκρασία του.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6891" y="3521840"/>
            <a:ext cx="136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ισοβαρή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4114" y="5021600"/>
            <a:ext cx="8044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Σώμα μάζα</a:t>
            </a:r>
            <a:r>
              <a:rPr lang="el-GR" sz="2000" b="1" dirty="0">
                <a:latin typeface="Comic Sans MS" panose="030F0702030302020204" pitchFamily="66" charset="0"/>
              </a:rPr>
              <a:t>ς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i="1" dirty="0" smtClean="0">
                <a:latin typeface="Comic Sans MS" panose="030F0702030302020204" pitchFamily="66" charset="0"/>
              </a:rPr>
              <a:t>m</a:t>
            </a:r>
            <a:r>
              <a:rPr lang="el-GR" sz="2000" b="1" dirty="0" smtClean="0">
                <a:latin typeface="Comic Sans MS" panose="030F0702030302020204" pitchFamily="66" charset="0"/>
              </a:rPr>
              <a:t> που καταλαμβάνει όγκο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έχει πυκνότητα 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ρ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</a:t>
            </a:r>
            <a:r>
              <a:rPr lang="en-US" sz="2000" b="1" dirty="0" smtClean="0">
                <a:latin typeface="Comic Sans MS" panose="030F0702030302020204" pitchFamily="66" charset="0"/>
              </a:rPr>
              <a:t> …….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95691" y="4859216"/>
                <a:ext cx="562708" cy="72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691" y="4859216"/>
                <a:ext cx="562708" cy="724878"/>
              </a:xfrm>
              <a:prstGeom prst="rect">
                <a:avLst/>
              </a:prstGeom>
              <a:blipFill>
                <a:blip r:embed="rId3"/>
                <a:stretch>
                  <a:fillRect b="-8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54113" y="5675774"/>
            <a:ext cx="8759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Οι συνθήκες </a:t>
            </a:r>
            <a:r>
              <a:rPr lang="en-US" sz="2000" b="1" dirty="0" err="1" smtClean="0">
                <a:latin typeface="Comic Sans MS" panose="030F0702030302020204" pitchFamily="66" charset="0"/>
              </a:rPr>
              <a:t>stp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είναι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</a:t>
            </a:r>
            <a:r>
              <a:rPr lang="el-GR" sz="2000" b="1" dirty="0" smtClean="0">
                <a:latin typeface="Comic Sans MS" panose="030F0702030302020204" pitchFamily="66" charset="0"/>
              </a:rPr>
              <a:t> …………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και 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 </a:t>
            </a:r>
            <a:r>
              <a:rPr lang="en-US" sz="2000" b="1" dirty="0" smtClean="0">
                <a:latin typeface="Comic Sans MS" panose="030F0702030302020204" pitchFamily="66" charset="0"/>
              </a:rPr>
              <a:t>(</a:t>
            </a:r>
            <a:r>
              <a:rPr lang="el-GR" sz="2000" b="1" dirty="0" smtClean="0">
                <a:latin typeface="Comic Sans MS" panose="030F0702030302020204" pitchFamily="66" charset="0"/>
              </a:rPr>
              <a:t>τότε </a:t>
            </a:r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n-US" sz="2000" b="1" dirty="0" smtClean="0">
                <a:latin typeface="Comic Sans MS" panose="030F0702030302020204" pitchFamily="66" charset="0"/>
              </a:rPr>
              <a:t>…………)</a:t>
            </a:r>
            <a:r>
              <a:rPr lang="el-GR" sz="2000" b="1" dirty="0" smtClean="0">
                <a:latin typeface="Comic Sans MS" panose="030F0702030302020204" pitchFamily="66" charset="0"/>
              </a:rPr>
              <a:t>.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5455163" y="5583439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1atm</a:t>
            </a:r>
            <a:endParaRPr 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7245414" y="55834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273Κ</a:t>
            </a:r>
            <a:endParaRPr 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59638" y="5615953"/>
            <a:ext cx="954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22,4L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58948" y="450899"/>
            <a:ext cx="71412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Διαφορετικές ποσότητες </a:t>
            </a:r>
            <a:r>
              <a:rPr lang="el-GR" altLang="el-GR" sz="2000" b="1" dirty="0">
                <a:latin typeface="Comic Sans MS" panose="030F0702030302020204" pitchFamily="66" charset="0"/>
              </a:rPr>
              <a:t>αερίου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στην ίδια θερμοκρασία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4044395" y="1261432"/>
            <a:ext cx="3743325" cy="2715041"/>
            <a:chOff x="4001965" y="1815490"/>
            <a:chExt cx="3743325" cy="2715041"/>
          </a:xfrm>
        </p:grpSpPr>
        <p:sp>
          <p:nvSpPr>
            <p:cNvPr id="6" name="Line 33"/>
            <p:cNvSpPr>
              <a:spLocks noChangeShapeType="1"/>
            </p:cNvSpPr>
            <p:nvPr/>
          </p:nvSpPr>
          <p:spPr bwMode="auto">
            <a:xfrm flipV="1">
              <a:off x="4649665" y="1815490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>
              <a:off x="4649665" y="4191977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 Box 35"/>
            <p:cNvSpPr txBox="1">
              <a:spLocks noChangeArrowheads="1"/>
            </p:cNvSpPr>
            <p:nvPr/>
          </p:nvSpPr>
          <p:spPr bwMode="auto">
            <a:xfrm>
              <a:off x="4360740" y="4047515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dirty="0">
                  <a:latin typeface="Comic Sans MS" panose="030F0702030302020204" pitchFamily="66" charset="0"/>
                </a:rPr>
                <a:t>0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4001965" y="1815490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6953128" y="4191977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>
                  <a:latin typeface="Comic Sans MS" panose="030F0702030302020204" pitchFamily="66" charset="0"/>
                </a:rPr>
                <a:t>3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5964259" y="1496146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2" name="Ομάδα 21"/>
          <p:cNvGrpSpPr/>
          <p:nvPr/>
        </p:nvGrpSpPr>
        <p:grpSpPr>
          <a:xfrm>
            <a:off x="5133771" y="1543579"/>
            <a:ext cx="2073783" cy="2008030"/>
            <a:chOff x="5091341" y="2097637"/>
            <a:chExt cx="2073783" cy="2008030"/>
          </a:xfrm>
        </p:grpSpPr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6734911" y="3738954"/>
              <a:ext cx="4302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Arc 42"/>
            <p:cNvSpPr>
              <a:spLocks/>
            </p:cNvSpPr>
            <p:nvPr/>
          </p:nvSpPr>
          <p:spPr bwMode="auto">
            <a:xfrm rot="11113799">
              <a:off x="5091341" y="2097637"/>
              <a:ext cx="1876425" cy="1604962"/>
            </a:xfrm>
            <a:custGeom>
              <a:avLst/>
              <a:gdLst>
                <a:gd name="G0" fmla="+- 1967 0 0"/>
                <a:gd name="G1" fmla="+- 21600 0 0"/>
                <a:gd name="G2" fmla="+- 21600 0 0"/>
                <a:gd name="T0" fmla="*/ 0 w 23253"/>
                <a:gd name="T1" fmla="*/ 90 h 21600"/>
                <a:gd name="T2" fmla="*/ 23253 w 23253"/>
                <a:gd name="T3" fmla="*/ 17933 h 21600"/>
                <a:gd name="T4" fmla="*/ 1967 w 232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3" h="21600" fill="none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</a:path>
                <a:path w="23253" h="21600" stroke="0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  <a:lnTo>
                    <a:pt x="1967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Ομάδα 20"/>
          <p:cNvGrpSpPr/>
          <p:nvPr/>
        </p:nvGrpSpPr>
        <p:grpSpPr>
          <a:xfrm>
            <a:off x="4415550" y="2001735"/>
            <a:ext cx="1147675" cy="1991944"/>
            <a:chOff x="4373120" y="2555793"/>
            <a:chExt cx="1147675" cy="1991944"/>
          </a:xfrm>
        </p:grpSpPr>
        <p:sp>
          <p:nvSpPr>
            <p:cNvPr id="16" name="Text Box 43"/>
            <p:cNvSpPr txBox="1">
              <a:spLocks noChangeArrowheads="1"/>
            </p:cNvSpPr>
            <p:nvPr/>
          </p:nvSpPr>
          <p:spPr bwMode="auto">
            <a:xfrm>
              <a:off x="4993175" y="2555793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anose="030F0702030302020204" pitchFamily="66" charset="0"/>
                </a:rPr>
                <a:t>A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20" name="Ομάδα 19"/>
            <p:cNvGrpSpPr/>
            <p:nvPr/>
          </p:nvGrpSpPr>
          <p:grpSpPr>
            <a:xfrm>
              <a:off x="4373120" y="2687881"/>
              <a:ext cx="1147675" cy="1859856"/>
              <a:chOff x="4373120" y="2687881"/>
              <a:chExt cx="1147675" cy="1859856"/>
            </a:xfrm>
          </p:grpSpPr>
          <p:sp>
            <p:nvSpPr>
              <p:cNvPr id="13" name="Line 38"/>
              <p:cNvSpPr>
                <a:spLocks noChangeShapeType="1"/>
              </p:cNvSpPr>
              <p:nvPr/>
            </p:nvSpPr>
            <p:spPr bwMode="auto">
              <a:xfrm>
                <a:off x="4657195" y="2865905"/>
                <a:ext cx="647700" cy="1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Line 45"/>
              <p:cNvSpPr>
                <a:spLocks noChangeShapeType="1"/>
              </p:cNvSpPr>
              <p:nvPr/>
            </p:nvSpPr>
            <p:spPr bwMode="auto">
              <a:xfrm>
                <a:off x="5304895" y="2867491"/>
                <a:ext cx="0" cy="1295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 Box 47"/>
              <p:cNvSpPr txBox="1">
                <a:spLocks noChangeArrowheads="1"/>
              </p:cNvSpPr>
              <p:nvPr/>
            </p:nvSpPr>
            <p:spPr bwMode="auto">
              <a:xfrm>
                <a:off x="5088995" y="4209183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9" name="Text Box 47"/>
              <p:cNvSpPr txBox="1">
                <a:spLocks noChangeArrowheads="1"/>
              </p:cNvSpPr>
              <p:nvPr/>
            </p:nvSpPr>
            <p:spPr bwMode="auto">
              <a:xfrm>
                <a:off x="4373120" y="2687881"/>
                <a:ext cx="34639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 smtClean="0">
                    <a:latin typeface="Comic Sans MS" panose="030F0702030302020204" pitchFamily="66" charset="0"/>
                  </a:rPr>
                  <a:t>p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7" name="Ομάδα 26"/>
          <p:cNvGrpSpPr/>
          <p:nvPr/>
        </p:nvGrpSpPr>
        <p:grpSpPr>
          <a:xfrm>
            <a:off x="5364808" y="2006650"/>
            <a:ext cx="948124" cy="2000979"/>
            <a:chOff x="5322378" y="2560708"/>
            <a:chExt cx="948124" cy="2000979"/>
          </a:xfrm>
        </p:grpSpPr>
        <p:sp>
          <p:nvSpPr>
            <p:cNvPr id="23" name="Text Box 44"/>
            <p:cNvSpPr txBox="1">
              <a:spLocks noChangeArrowheads="1"/>
            </p:cNvSpPr>
            <p:nvPr/>
          </p:nvSpPr>
          <p:spPr bwMode="auto">
            <a:xfrm>
              <a:off x="5910139" y="2560708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B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>
              <a:off x="5938918" y="2865905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48"/>
            <p:cNvSpPr txBox="1">
              <a:spLocks noChangeArrowheads="1"/>
            </p:cNvSpPr>
            <p:nvPr/>
          </p:nvSpPr>
          <p:spPr bwMode="auto">
            <a:xfrm>
              <a:off x="5720048" y="4223133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5322378" y="2865904"/>
              <a:ext cx="616539" cy="1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Ομάδα 29"/>
          <p:cNvGrpSpPr/>
          <p:nvPr/>
        </p:nvGrpSpPr>
        <p:grpSpPr>
          <a:xfrm>
            <a:off x="5556488" y="839845"/>
            <a:ext cx="1841723" cy="2240825"/>
            <a:chOff x="5514058" y="1393903"/>
            <a:chExt cx="1841723" cy="2240825"/>
          </a:xfrm>
        </p:grpSpPr>
        <p:sp>
          <p:nvSpPr>
            <p:cNvPr id="28" name="Arc 39"/>
            <p:cNvSpPr>
              <a:spLocks/>
            </p:cNvSpPr>
            <p:nvPr/>
          </p:nvSpPr>
          <p:spPr bwMode="auto">
            <a:xfrm rot="11233874">
              <a:off x="5514058" y="1393903"/>
              <a:ext cx="1512887" cy="1970087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60 w 20554"/>
                <a:gd name="T1" fmla="*/ 0 h 21598"/>
                <a:gd name="T2" fmla="*/ 20554 w 20554"/>
                <a:gd name="T3" fmla="*/ 14958 h 21598"/>
                <a:gd name="T4" fmla="*/ 0 w 20554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598" fill="none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</a:path>
                <a:path w="20554" h="21598" stroke="0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 Box 41"/>
            <p:cNvSpPr txBox="1">
              <a:spLocks noChangeArrowheads="1"/>
            </p:cNvSpPr>
            <p:nvPr/>
          </p:nvSpPr>
          <p:spPr bwMode="auto">
            <a:xfrm>
              <a:off x="6850956" y="3268016"/>
              <a:ext cx="5048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2" name="Text Box 50"/>
          <p:cNvSpPr txBox="1">
            <a:spLocks noChangeArrowheads="1"/>
          </p:cNvSpPr>
          <p:nvPr/>
        </p:nvSpPr>
        <p:spPr bwMode="auto">
          <a:xfrm>
            <a:off x="4761945" y="5246954"/>
            <a:ext cx="1390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000" b="1" i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l-GR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l-GR" altLang="el-GR" sz="24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</a:t>
            </a:r>
            <a:r>
              <a:rPr lang="el-GR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l-GR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6992446" y="4204955"/>
            <a:ext cx="447142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Όσο</a:t>
            </a:r>
            <a:r>
              <a:rPr lang="el-GR" altLang="el-GR" sz="2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μεγαλύτερη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ποσότητα αερίου</a:t>
            </a:r>
            <a:r>
              <a:rPr lang="el-GR" altLang="el-G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2000" b="1" dirty="0">
                <a:latin typeface="Comic Sans MS" pitchFamily="66" charset="0"/>
              </a:rPr>
              <a:t>τόσο η υπερβολή απομακρύνεται από την αρχή των αξόνων.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60882" y="4271824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60054" y="4873048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6" name="Δεξί άγκιστρο 35"/>
          <p:cNvSpPr/>
          <p:nvPr/>
        </p:nvSpPr>
        <p:spPr>
          <a:xfrm>
            <a:off x="3930526" y="4328993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062672" y="4411291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672" y="4411291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852372" y="4559019"/>
                <a:ext cx="1027782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372" y="4559019"/>
                <a:ext cx="1027782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969777" y="4716607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777" y="4716607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2821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1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9287" y="304229"/>
            <a:ext cx="835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Παρατηρήσεις στην</a:t>
            </a:r>
            <a:r>
              <a:rPr lang="el-GR" altLang="el-GR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μεταβολή.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79446" y="1049800"/>
            <a:ext cx="6601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>
                <a:latin typeface="Comic Sans MS" panose="030F0702030302020204" pitchFamily="66" charset="0"/>
              </a:rPr>
              <a:t>Ίδια ποσότητα αερίου σε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διαφορετικούς όγκους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13" name="Ομάδα 12"/>
          <p:cNvGrpSpPr/>
          <p:nvPr/>
        </p:nvGrpSpPr>
        <p:grpSpPr>
          <a:xfrm>
            <a:off x="3968877" y="1583373"/>
            <a:ext cx="3671888" cy="2786479"/>
            <a:chOff x="3968877" y="1583373"/>
            <a:chExt cx="3671888" cy="2786479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345365" y="2015173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2" name="Ομάδα 31"/>
          <p:cNvGrpSpPr/>
          <p:nvPr/>
        </p:nvGrpSpPr>
        <p:grpSpPr>
          <a:xfrm>
            <a:off x="4292727" y="3148194"/>
            <a:ext cx="1763713" cy="1256936"/>
            <a:chOff x="4292727" y="3148194"/>
            <a:chExt cx="1763713" cy="1256936"/>
          </a:xfrm>
        </p:grpSpPr>
        <p:grpSp>
          <p:nvGrpSpPr>
            <p:cNvPr id="17" name="Ομάδα 16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14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4247704" y="2216297"/>
            <a:ext cx="1512888" cy="1217436"/>
            <a:chOff x="4247704" y="2216297"/>
            <a:chExt cx="1512888" cy="1217436"/>
          </a:xfrm>
        </p:grpSpPr>
        <p:sp>
          <p:nvSpPr>
            <p:cNvPr id="19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4" name="Line 10"/>
          <p:cNvSpPr>
            <a:spLocks noChangeShapeType="1"/>
          </p:cNvSpPr>
          <p:nvPr/>
        </p:nvSpPr>
        <p:spPr bwMode="auto">
          <a:xfrm flipH="1">
            <a:off x="4604699" y="3027963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>
            <a:off x="4614989" y="3608576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Ομάδα 29"/>
          <p:cNvGrpSpPr/>
          <p:nvPr/>
        </p:nvGrpSpPr>
        <p:grpSpPr>
          <a:xfrm>
            <a:off x="5430903" y="2816927"/>
            <a:ext cx="1933447" cy="791647"/>
            <a:chOff x="5430903" y="2816927"/>
            <a:chExt cx="1933447" cy="791647"/>
          </a:xfrm>
        </p:grpSpPr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V</a:t>
              </a:r>
              <a:r>
                <a:rPr lang="en-US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9" name="Ομάδα 28"/>
          <p:cNvGrpSpPr/>
          <p:nvPr/>
        </p:nvGrpSpPr>
        <p:grpSpPr>
          <a:xfrm>
            <a:off x="5422391" y="1510810"/>
            <a:ext cx="861633" cy="1500199"/>
            <a:chOff x="5422391" y="1510810"/>
            <a:chExt cx="861633" cy="1500199"/>
          </a:xfrm>
        </p:grpSpPr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V</a:t>
              </a:r>
              <a:r>
                <a:rPr lang="en-US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5760592" y="5461610"/>
            <a:ext cx="13601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&gt;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6251" y="4460276"/>
            <a:ext cx="27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5424" y="5061500"/>
            <a:ext cx="254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6" name="Δεξί άγκιστρο 35"/>
          <p:cNvSpPr/>
          <p:nvPr/>
        </p:nvSpPr>
        <p:spPr>
          <a:xfrm>
            <a:off x="4014663" y="4517445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177947" y="4755398"/>
                <a:ext cx="826325" cy="435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947" y="4755398"/>
                <a:ext cx="826325" cy="4351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672320" y="4686353"/>
                <a:ext cx="1019766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20" y="4686353"/>
                <a:ext cx="1019766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805966" y="4846492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966" y="4846492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58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4979376" y="4800327"/>
            <a:ext cx="1953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 </a:t>
            </a:r>
            <a:r>
              <a:rPr lang="en-US" sz="2000" b="1" dirty="0" smtClean="0">
                <a:latin typeface="Comic Sans MS" panose="030F0702030302020204" pitchFamily="66" charset="0"/>
              </a:rPr>
              <a:t>= 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endParaRPr lang="el-GR" sz="2000" dirty="0"/>
          </a:p>
        </p:txBody>
      </p:sp>
      <p:sp>
        <p:nvSpPr>
          <p:cNvPr id="31" name="Δεξί βέλος 30"/>
          <p:cNvSpPr/>
          <p:nvPr/>
        </p:nvSpPr>
        <p:spPr>
          <a:xfrm flipV="1">
            <a:off x="6932550" y="5038640"/>
            <a:ext cx="490362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24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24" grpId="0" animBg="1"/>
      <p:bldP spid="26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5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426037" y="4548071"/>
            <a:ext cx="1307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&gt;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06294" y="574312"/>
            <a:ext cx="6601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Διαφορετικές ποσότητες </a:t>
            </a:r>
            <a:r>
              <a:rPr lang="el-GR" altLang="el-GR" sz="2000" b="1" dirty="0">
                <a:latin typeface="Comic Sans MS" panose="030F0702030302020204" pitchFamily="66" charset="0"/>
              </a:rPr>
              <a:t>αερίου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στον ίδιο όγκο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29" name="Ομάδα 28"/>
          <p:cNvGrpSpPr/>
          <p:nvPr/>
        </p:nvGrpSpPr>
        <p:grpSpPr>
          <a:xfrm>
            <a:off x="4165600" y="1208584"/>
            <a:ext cx="3671888" cy="2786479"/>
            <a:chOff x="3968877" y="1583373"/>
            <a:chExt cx="3671888" cy="2786479"/>
          </a:xfrm>
        </p:grpSpPr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Ομάδα 34"/>
          <p:cNvGrpSpPr/>
          <p:nvPr/>
        </p:nvGrpSpPr>
        <p:grpSpPr>
          <a:xfrm>
            <a:off x="4489450" y="2773405"/>
            <a:ext cx="1763713" cy="1256936"/>
            <a:chOff x="4292727" y="3148194"/>
            <a:chExt cx="1763713" cy="1256936"/>
          </a:xfrm>
        </p:grpSpPr>
        <p:grpSp>
          <p:nvGrpSpPr>
            <p:cNvPr id="36" name="Ομάδα 35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38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7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Ομάδα 40"/>
          <p:cNvGrpSpPr/>
          <p:nvPr/>
        </p:nvGrpSpPr>
        <p:grpSpPr>
          <a:xfrm>
            <a:off x="4444427" y="1841508"/>
            <a:ext cx="1512888" cy="1217436"/>
            <a:chOff x="4247704" y="2216297"/>
            <a:chExt cx="1512888" cy="1217436"/>
          </a:xfrm>
        </p:grpSpPr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5" name="Line 10"/>
          <p:cNvSpPr>
            <a:spLocks noChangeShapeType="1"/>
          </p:cNvSpPr>
          <p:nvPr/>
        </p:nvSpPr>
        <p:spPr bwMode="auto">
          <a:xfrm flipH="1">
            <a:off x="4801422" y="2653174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Line 12"/>
          <p:cNvSpPr>
            <a:spLocks noChangeShapeType="1"/>
          </p:cNvSpPr>
          <p:nvPr/>
        </p:nvSpPr>
        <p:spPr bwMode="auto">
          <a:xfrm flipH="1">
            <a:off x="4811712" y="3233787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Ομάδα 46"/>
          <p:cNvGrpSpPr/>
          <p:nvPr/>
        </p:nvGrpSpPr>
        <p:grpSpPr>
          <a:xfrm>
            <a:off x="5627626" y="2442138"/>
            <a:ext cx="1933447" cy="791647"/>
            <a:chOff x="5430903" y="2816927"/>
            <a:chExt cx="1933447" cy="791647"/>
          </a:xfrm>
        </p:grpSpPr>
        <p:sp>
          <p:nvSpPr>
            <p:cNvPr id="48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50" name="Ομάδα 49"/>
          <p:cNvGrpSpPr/>
          <p:nvPr/>
        </p:nvGrpSpPr>
        <p:grpSpPr>
          <a:xfrm>
            <a:off x="5619114" y="1136021"/>
            <a:ext cx="861633" cy="1500199"/>
            <a:chOff x="5422391" y="1510810"/>
            <a:chExt cx="861633" cy="1500199"/>
          </a:xfrm>
        </p:grpSpPr>
        <p:sp>
          <p:nvSpPr>
            <p:cNvPr id="51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789324" y="4278679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88496" y="4879903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56" name="Δεξί άγκιστρο 55"/>
          <p:cNvSpPr/>
          <p:nvPr/>
        </p:nvSpPr>
        <p:spPr>
          <a:xfrm>
            <a:off x="5458968" y="4335848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591114" y="4418146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14" y="4418146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417439" y="4593062"/>
                <a:ext cx="1019766" cy="583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439" y="4593062"/>
                <a:ext cx="1019766" cy="5833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513638" y="4701959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638" y="4701959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58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6481573" y="1724654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5" grpId="0" animBg="1"/>
      <p:bldP spid="46" grpId="0" animBg="1"/>
      <p:bldP spid="54" grpId="0"/>
      <p:bldP spid="55" grpId="0"/>
      <p:bldP spid="56" grpId="0" animBg="1"/>
      <p:bldP spid="57" grpId="0"/>
      <p:bldP spid="58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9287" y="304229"/>
            <a:ext cx="835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Παρατηρήσεις στην</a:t>
            </a:r>
            <a:r>
              <a:rPr lang="el-GR" altLang="el-GR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μεταβολή.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07462" y="1004951"/>
            <a:ext cx="6299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>
                <a:latin typeface="Comic Sans MS" panose="030F0702030302020204" pitchFamily="66" charset="0"/>
              </a:rPr>
              <a:t>Ίδια ποσότητα αερίου σε διαφορετικές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πιέσεις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3968877" y="1583373"/>
            <a:ext cx="3671888" cy="2786479"/>
            <a:chOff x="3968877" y="1583373"/>
            <a:chExt cx="3671888" cy="2786479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 smtClean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 smtClean="0">
                  <a:latin typeface="Comic Sans MS" panose="030F0702030302020204" pitchFamily="66" charset="0"/>
                </a:rPr>
                <a:t>3</a:t>
              </a:r>
              <a:endParaRPr lang="el-GR" altLang="el-GR" sz="1600" i="1" baseline="300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345365" y="2015173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3" name="Ομάδα 12"/>
          <p:cNvGrpSpPr/>
          <p:nvPr/>
        </p:nvGrpSpPr>
        <p:grpSpPr>
          <a:xfrm>
            <a:off x="4292727" y="3148194"/>
            <a:ext cx="1763713" cy="1256936"/>
            <a:chOff x="4292727" y="3148194"/>
            <a:chExt cx="1763713" cy="1256936"/>
          </a:xfrm>
        </p:grpSpPr>
        <p:grpSp>
          <p:nvGrpSpPr>
            <p:cNvPr id="14" name="Ομάδα 13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 smtClean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 smtClean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Ομάδα 18"/>
          <p:cNvGrpSpPr/>
          <p:nvPr/>
        </p:nvGrpSpPr>
        <p:grpSpPr>
          <a:xfrm>
            <a:off x="4247704" y="2216297"/>
            <a:ext cx="1512888" cy="1217436"/>
            <a:chOff x="4247704" y="2216297"/>
            <a:chExt cx="1512888" cy="1217436"/>
          </a:xfrm>
        </p:grpSpPr>
        <p:sp>
          <p:nvSpPr>
            <p:cNvPr id="20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Line 10"/>
          <p:cNvSpPr>
            <a:spLocks noChangeShapeType="1"/>
          </p:cNvSpPr>
          <p:nvPr/>
        </p:nvSpPr>
        <p:spPr bwMode="auto">
          <a:xfrm flipH="1">
            <a:off x="4604699" y="3027963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H="1">
            <a:off x="4614989" y="3608576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Ομάδα 24"/>
          <p:cNvGrpSpPr/>
          <p:nvPr/>
        </p:nvGrpSpPr>
        <p:grpSpPr>
          <a:xfrm>
            <a:off x="5430903" y="2816927"/>
            <a:ext cx="1933447" cy="791647"/>
            <a:chOff x="5430903" y="2816927"/>
            <a:chExt cx="1933447" cy="791647"/>
          </a:xfrm>
        </p:grpSpPr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8" name="Ομάδα 27"/>
          <p:cNvGrpSpPr/>
          <p:nvPr/>
        </p:nvGrpSpPr>
        <p:grpSpPr>
          <a:xfrm>
            <a:off x="5422391" y="1510810"/>
            <a:ext cx="861633" cy="1500199"/>
            <a:chOff x="5422391" y="1510810"/>
            <a:chExt cx="861633" cy="1500199"/>
          </a:xfrm>
        </p:grpSpPr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51589" y="4458521"/>
            <a:ext cx="27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50762" y="5059745"/>
            <a:ext cx="254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3" name="Δεξί άγκιστρο 32"/>
          <p:cNvSpPr/>
          <p:nvPr/>
        </p:nvSpPr>
        <p:spPr>
          <a:xfrm>
            <a:off x="4430001" y="4515690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593285" y="4753643"/>
                <a:ext cx="826325" cy="435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85" y="4753643"/>
                <a:ext cx="826325" cy="4351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087658" y="4684598"/>
                <a:ext cx="1019766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658" y="4684598"/>
                <a:ext cx="1019766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221304" y="4844737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304" y="4844737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Ορθογώνιο 36"/>
          <p:cNvSpPr/>
          <p:nvPr/>
        </p:nvSpPr>
        <p:spPr>
          <a:xfrm>
            <a:off x="5394714" y="4798572"/>
            <a:ext cx="1953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 </a:t>
            </a:r>
            <a:r>
              <a:rPr lang="en-US" sz="2000" b="1" dirty="0" smtClean="0">
                <a:latin typeface="Comic Sans MS" panose="030F0702030302020204" pitchFamily="66" charset="0"/>
              </a:rPr>
              <a:t>= 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endParaRPr lang="el-GR" sz="2000" dirty="0"/>
          </a:p>
        </p:txBody>
      </p:sp>
      <p:sp>
        <p:nvSpPr>
          <p:cNvPr id="38" name="Δεξί βέλος 37"/>
          <p:cNvSpPr/>
          <p:nvPr/>
        </p:nvSpPr>
        <p:spPr>
          <a:xfrm flipV="1">
            <a:off x="7347888" y="5036885"/>
            <a:ext cx="490362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5760592" y="5376659"/>
            <a:ext cx="13601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 </a:t>
            </a:r>
            <a:r>
              <a:rPr lang="en-US" altLang="el-GR" sz="2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23" grpId="0" animBg="1"/>
      <p:bldP spid="24" grpId="0" animBg="1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38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3804285" y="1162749"/>
            <a:ext cx="3671888" cy="2786479"/>
            <a:chOff x="3968877" y="1583373"/>
            <a:chExt cx="3671888" cy="2786479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 smtClean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 smtClean="0">
                  <a:latin typeface="Comic Sans MS" panose="030F0702030302020204" pitchFamily="66" charset="0"/>
                </a:rPr>
                <a:t>3</a:t>
              </a:r>
              <a:endParaRPr lang="el-GR" altLang="el-GR" sz="1600" i="1" baseline="30000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180772" y="1594549"/>
            <a:ext cx="13996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4128135" y="2727570"/>
            <a:ext cx="1763713" cy="1256936"/>
            <a:chOff x="4292727" y="3148194"/>
            <a:chExt cx="1763713" cy="1256936"/>
          </a:xfrm>
        </p:grpSpPr>
        <p:grpSp>
          <p:nvGrpSpPr>
            <p:cNvPr id="12" name="Ομάδα 11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14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 smtClean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 smtClean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083112" y="1795673"/>
            <a:ext cx="1512888" cy="1217436"/>
            <a:chOff x="4247704" y="2216297"/>
            <a:chExt cx="1512888" cy="1217436"/>
          </a:xfrm>
        </p:grpSpPr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4440107" y="2607339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>
            <a:off x="4450397" y="3187952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Ομάδα 22"/>
          <p:cNvGrpSpPr/>
          <p:nvPr/>
        </p:nvGrpSpPr>
        <p:grpSpPr>
          <a:xfrm>
            <a:off x="5266311" y="2396303"/>
            <a:ext cx="1933447" cy="791647"/>
            <a:chOff x="5430903" y="2816927"/>
            <a:chExt cx="1933447" cy="791647"/>
          </a:xfrm>
        </p:grpSpPr>
        <p:sp>
          <p:nvSpPr>
            <p:cNvPr id="24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5257799" y="1090186"/>
            <a:ext cx="861633" cy="1500199"/>
            <a:chOff x="5422391" y="1510810"/>
            <a:chExt cx="861633" cy="1500199"/>
          </a:xfrm>
        </p:grpSpPr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590991" y="481380"/>
            <a:ext cx="6601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Διαφορετικές ποσότητες </a:t>
            </a:r>
            <a:r>
              <a:rPr lang="el-GR" altLang="el-GR" sz="2000" b="1" dirty="0">
                <a:latin typeface="Comic Sans MS" panose="030F0702030302020204" pitchFamily="66" charset="0"/>
              </a:rPr>
              <a:t>αερίου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στην ίδια πίεση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8169730" y="4502327"/>
            <a:ext cx="1307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&gt;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33017" y="4232935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2189" y="4834159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3" name="Δεξί άγκιστρο 32"/>
          <p:cNvSpPr/>
          <p:nvPr/>
        </p:nvSpPr>
        <p:spPr>
          <a:xfrm>
            <a:off x="5202661" y="4290104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34807" y="4372402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807" y="4372402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141143" y="4520130"/>
                <a:ext cx="1027782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143" y="4520130"/>
                <a:ext cx="1027782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257331" y="4656215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331" y="4656215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390" r="-12987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4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22" grpId="0" animBg="1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87368" y="304229"/>
            <a:ext cx="3712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Κυκλική μεταβολή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06396" y="745745"/>
            <a:ext cx="785317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Κυκλική</a:t>
            </a:r>
            <a:r>
              <a:rPr lang="el-GR" altLang="el-GR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ονομάζεται η μεταβολή της κατάστασης ορισμένης ποσότητας ιδανικού αερίου, η οποία αποτελείται από ένα σύνολο διαδοχικών καταστάσεων ισορροπίας διαφορετικών μεταξύ τους, εκτός από την αρχική και τελική κατάσταση που συμπίπτουν.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2" y="1226549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Ομάδα 26"/>
          <p:cNvGrpSpPr/>
          <p:nvPr/>
        </p:nvGrpSpPr>
        <p:grpSpPr>
          <a:xfrm>
            <a:off x="4584002" y="2869403"/>
            <a:ext cx="3671887" cy="2786479"/>
            <a:chOff x="4584002" y="2869403"/>
            <a:chExt cx="3671887" cy="2786479"/>
          </a:xfrm>
        </p:grpSpPr>
        <p:sp>
          <p:nvSpPr>
            <p:cNvPr id="7" name="Line 16"/>
            <p:cNvSpPr>
              <a:spLocks noChangeShapeType="1"/>
            </p:cNvSpPr>
            <p:nvPr/>
          </p:nvSpPr>
          <p:spPr bwMode="auto">
            <a:xfrm flipV="1">
              <a:off x="5231702" y="2869403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5231702" y="5245891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942777" y="5101428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4584002" y="286940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7463727" y="5317328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>
                  <a:latin typeface="Comic Sans MS" panose="030F0702030302020204" pitchFamily="66" charset="0"/>
                </a:rPr>
                <a:t>3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Arc 21"/>
          <p:cNvSpPr>
            <a:spLocks/>
          </p:cNvSpPr>
          <p:nvPr/>
        </p:nvSpPr>
        <p:spPr bwMode="auto">
          <a:xfrm rot="11113799">
            <a:off x="5828985" y="2967257"/>
            <a:ext cx="1425501" cy="1682424"/>
          </a:xfrm>
          <a:custGeom>
            <a:avLst/>
            <a:gdLst>
              <a:gd name="G0" fmla="+- 0 0 0"/>
              <a:gd name="G1" fmla="+- 21132 0 0"/>
              <a:gd name="G2" fmla="+- 21600 0 0"/>
              <a:gd name="T0" fmla="*/ 4472 w 18355"/>
              <a:gd name="T1" fmla="*/ 0 h 21132"/>
              <a:gd name="T2" fmla="*/ 18355 w 18355"/>
              <a:gd name="T3" fmla="*/ 9745 h 21132"/>
              <a:gd name="T4" fmla="*/ 0 w 18355"/>
              <a:gd name="T5" fmla="*/ 21132 h 2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355" h="21132" fill="none" extrusionOk="0">
                <a:moveTo>
                  <a:pt x="4471" y="0"/>
                </a:moveTo>
                <a:cubicBezTo>
                  <a:pt x="10234" y="1219"/>
                  <a:pt x="15249" y="4739"/>
                  <a:pt x="18354" y="9745"/>
                </a:cubicBezTo>
              </a:path>
              <a:path w="18355" h="21132" stroke="0" extrusionOk="0">
                <a:moveTo>
                  <a:pt x="4471" y="0"/>
                </a:moveTo>
                <a:cubicBezTo>
                  <a:pt x="10234" y="1219"/>
                  <a:pt x="15249" y="4739"/>
                  <a:pt x="18354" y="9745"/>
                </a:cubicBezTo>
                <a:lnTo>
                  <a:pt x="0" y="2113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5807964" y="3806028"/>
            <a:ext cx="0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>
            <a:off x="5806375" y="4673069"/>
            <a:ext cx="1008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5560769" y="4637865"/>
            <a:ext cx="360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Γ</a:t>
            </a:r>
          </a:p>
        </p:txBody>
      </p:sp>
      <p:grpSp>
        <p:nvGrpSpPr>
          <p:cNvPr id="38" name="Ομάδα 37"/>
          <p:cNvGrpSpPr/>
          <p:nvPr/>
        </p:nvGrpSpPr>
        <p:grpSpPr>
          <a:xfrm>
            <a:off x="5259720" y="3517042"/>
            <a:ext cx="2195348" cy="1726769"/>
            <a:chOff x="5259720" y="3517042"/>
            <a:chExt cx="2195348" cy="1726769"/>
          </a:xfrm>
        </p:grpSpPr>
        <p:sp>
          <p:nvSpPr>
            <p:cNvPr id="23" name="Arc 38"/>
            <p:cNvSpPr>
              <a:spLocks/>
            </p:cNvSpPr>
            <p:nvPr/>
          </p:nvSpPr>
          <p:spPr bwMode="auto">
            <a:xfrm rot="11427061">
              <a:off x="5259720" y="3517042"/>
              <a:ext cx="1779588" cy="1439863"/>
            </a:xfrm>
            <a:custGeom>
              <a:avLst/>
              <a:gdLst>
                <a:gd name="G0" fmla="+- 2979 0 0"/>
                <a:gd name="G1" fmla="+- 21600 0 0"/>
                <a:gd name="G2" fmla="+- 21600 0 0"/>
                <a:gd name="T0" fmla="*/ 0 w 22898"/>
                <a:gd name="T1" fmla="*/ 206 h 21600"/>
                <a:gd name="T2" fmla="*/ 22898 w 22898"/>
                <a:gd name="T3" fmla="*/ 13247 h 21600"/>
                <a:gd name="T4" fmla="*/ 2979 w 228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98" h="21600" fill="none" extrusionOk="0">
                  <a:moveTo>
                    <a:pt x="0" y="206"/>
                  </a:moveTo>
                  <a:cubicBezTo>
                    <a:pt x="987" y="68"/>
                    <a:pt x="1982" y="0"/>
                    <a:pt x="2979" y="0"/>
                  </a:cubicBezTo>
                  <a:cubicBezTo>
                    <a:pt x="11680" y="0"/>
                    <a:pt x="19533" y="5221"/>
                    <a:pt x="22898" y="13246"/>
                  </a:cubicBezTo>
                </a:path>
                <a:path w="22898" h="21600" stroke="0" extrusionOk="0">
                  <a:moveTo>
                    <a:pt x="0" y="206"/>
                  </a:moveTo>
                  <a:cubicBezTo>
                    <a:pt x="987" y="68"/>
                    <a:pt x="1982" y="0"/>
                    <a:pt x="2979" y="0"/>
                  </a:cubicBezTo>
                  <a:cubicBezTo>
                    <a:pt x="11680" y="0"/>
                    <a:pt x="19533" y="5221"/>
                    <a:pt x="22898" y="13246"/>
                  </a:cubicBezTo>
                  <a:lnTo>
                    <a:pt x="2979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6950243" y="4905257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l-GR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</a:t>
              </a:r>
              <a:r>
                <a:rPr lang="el-GR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39" name="Ομάδα 38"/>
          <p:cNvGrpSpPr/>
          <p:nvPr/>
        </p:nvGrpSpPr>
        <p:grpSpPr>
          <a:xfrm>
            <a:off x="4876625" y="3467475"/>
            <a:ext cx="1207851" cy="2116970"/>
            <a:chOff x="4871339" y="3467475"/>
            <a:chExt cx="1207851" cy="2116970"/>
          </a:xfrm>
        </p:grpSpPr>
        <p:sp>
          <p:nvSpPr>
            <p:cNvPr id="26" name="Text Box 34"/>
            <p:cNvSpPr txBox="1">
              <a:spLocks noChangeArrowheads="1"/>
            </p:cNvSpPr>
            <p:nvPr/>
          </p:nvSpPr>
          <p:spPr bwMode="auto">
            <a:xfrm>
              <a:off x="5718827" y="3467475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800" b="1" dirty="0" smtClean="0">
                  <a:latin typeface="Comic Sans MS" panose="030F0702030302020204" pitchFamily="66" charset="0"/>
                </a:rPr>
                <a:t>Α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34" name="Ομάδα 33"/>
            <p:cNvGrpSpPr/>
            <p:nvPr/>
          </p:nvGrpSpPr>
          <p:grpSpPr>
            <a:xfrm>
              <a:off x="4871339" y="3590128"/>
              <a:ext cx="1150938" cy="1994317"/>
              <a:chOff x="4871339" y="3590128"/>
              <a:chExt cx="1150938" cy="1994317"/>
            </a:xfrm>
          </p:grpSpPr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4871339" y="3590128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 flipH="1">
                <a:off x="5241218" y="3804493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auto">
              <a:xfrm>
                <a:off x="5590477" y="5245891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Line 35"/>
              <p:cNvSpPr>
                <a:spLocks noChangeShapeType="1"/>
              </p:cNvSpPr>
              <p:nvPr/>
            </p:nvSpPr>
            <p:spPr bwMode="auto">
              <a:xfrm flipH="1">
                <a:off x="5808540" y="3806028"/>
                <a:ext cx="7927" cy="1423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7" name="Ομάδα 36"/>
          <p:cNvGrpSpPr/>
          <p:nvPr/>
        </p:nvGrpSpPr>
        <p:grpSpPr>
          <a:xfrm rot="233536">
            <a:off x="5636161" y="2886109"/>
            <a:ext cx="1892873" cy="1918714"/>
            <a:chOff x="5696842" y="2962517"/>
            <a:chExt cx="1892873" cy="1918714"/>
          </a:xfrm>
        </p:grpSpPr>
        <p:sp>
          <p:nvSpPr>
            <p:cNvPr id="22" name="Text Box 37"/>
            <p:cNvSpPr txBox="1">
              <a:spLocks noChangeArrowheads="1"/>
            </p:cNvSpPr>
            <p:nvPr/>
          </p:nvSpPr>
          <p:spPr bwMode="auto">
            <a:xfrm>
              <a:off x="7084890" y="4542677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l-GR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</a:t>
              </a:r>
              <a:r>
                <a:rPr lang="el-GR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grpSp>
          <p:nvGrpSpPr>
            <p:cNvPr id="36" name="Ομάδα 35"/>
            <p:cNvGrpSpPr/>
            <p:nvPr/>
          </p:nvGrpSpPr>
          <p:grpSpPr>
            <a:xfrm>
              <a:off x="5696842" y="2962517"/>
              <a:ext cx="1671635" cy="1856336"/>
              <a:chOff x="5696842" y="2962517"/>
              <a:chExt cx="1671635" cy="1856336"/>
            </a:xfrm>
          </p:grpSpPr>
          <p:sp>
            <p:nvSpPr>
              <p:cNvPr id="15" name="Arc 26"/>
              <p:cNvSpPr>
                <a:spLocks/>
              </p:cNvSpPr>
              <p:nvPr/>
            </p:nvSpPr>
            <p:spPr bwMode="auto">
              <a:xfrm rot="9128421">
                <a:off x="6808089" y="4309266"/>
                <a:ext cx="560388" cy="509587"/>
              </a:xfrm>
              <a:custGeom>
                <a:avLst/>
                <a:gdLst>
                  <a:gd name="G0" fmla="+- 0 0 0"/>
                  <a:gd name="G1" fmla="+- 18484 0 0"/>
                  <a:gd name="G2" fmla="+- 21600 0 0"/>
                  <a:gd name="T0" fmla="*/ 11177 w 19634"/>
                  <a:gd name="T1" fmla="*/ 0 h 18484"/>
                  <a:gd name="T2" fmla="*/ 19634 w 19634"/>
                  <a:gd name="T3" fmla="*/ 9480 h 18484"/>
                  <a:gd name="T4" fmla="*/ 0 w 19634"/>
                  <a:gd name="T5" fmla="*/ 18484 h 18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34" h="18484" fill="none" extrusionOk="0">
                    <a:moveTo>
                      <a:pt x="11176" y="0"/>
                    </a:moveTo>
                    <a:cubicBezTo>
                      <a:pt x="14882" y="2241"/>
                      <a:pt x="17828" y="5543"/>
                      <a:pt x="19633" y="9480"/>
                    </a:cubicBezTo>
                  </a:path>
                  <a:path w="19634" h="18484" stroke="0" extrusionOk="0">
                    <a:moveTo>
                      <a:pt x="11176" y="0"/>
                    </a:moveTo>
                    <a:cubicBezTo>
                      <a:pt x="14882" y="2241"/>
                      <a:pt x="17828" y="5543"/>
                      <a:pt x="19633" y="9480"/>
                    </a:cubicBezTo>
                    <a:lnTo>
                      <a:pt x="0" y="18484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Arc 27"/>
              <p:cNvSpPr>
                <a:spLocks/>
              </p:cNvSpPr>
              <p:nvPr/>
            </p:nvSpPr>
            <p:spPr bwMode="auto">
              <a:xfrm rot="11703724">
                <a:off x="5696842" y="3150499"/>
                <a:ext cx="445980" cy="660013"/>
              </a:xfrm>
              <a:custGeom>
                <a:avLst/>
                <a:gdLst>
                  <a:gd name="G0" fmla="+- 0 0 0"/>
                  <a:gd name="G1" fmla="+- 18933 0 0"/>
                  <a:gd name="G2" fmla="+- 21600 0 0"/>
                  <a:gd name="T0" fmla="*/ 10398 w 21017"/>
                  <a:gd name="T1" fmla="*/ 0 h 18933"/>
                  <a:gd name="T2" fmla="*/ 21017 w 21017"/>
                  <a:gd name="T3" fmla="*/ 13949 h 18933"/>
                  <a:gd name="T4" fmla="*/ 0 w 21017"/>
                  <a:gd name="T5" fmla="*/ 18933 h 18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17" h="18933" fill="none" extrusionOk="0">
                    <a:moveTo>
                      <a:pt x="10397" y="0"/>
                    </a:moveTo>
                    <a:cubicBezTo>
                      <a:pt x="15750" y="2939"/>
                      <a:pt x="19608" y="8007"/>
                      <a:pt x="21017" y="13948"/>
                    </a:cubicBezTo>
                  </a:path>
                  <a:path w="21017" h="18933" stroke="0" extrusionOk="0">
                    <a:moveTo>
                      <a:pt x="10397" y="0"/>
                    </a:moveTo>
                    <a:cubicBezTo>
                      <a:pt x="15750" y="2939"/>
                      <a:pt x="19608" y="8007"/>
                      <a:pt x="21017" y="13948"/>
                    </a:cubicBezTo>
                    <a:lnTo>
                      <a:pt x="0" y="1893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Arc 21"/>
              <p:cNvSpPr>
                <a:spLocks/>
              </p:cNvSpPr>
              <p:nvPr/>
            </p:nvSpPr>
            <p:spPr bwMode="auto">
              <a:xfrm rot="11243670">
                <a:off x="5821565" y="2962517"/>
                <a:ext cx="1481137" cy="1692275"/>
              </a:xfrm>
              <a:custGeom>
                <a:avLst/>
                <a:gdLst>
                  <a:gd name="G0" fmla="+- 0 0 0"/>
                  <a:gd name="G1" fmla="+- 21132 0 0"/>
                  <a:gd name="G2" fmla="+- 21600 0 0"/>
                  <a:gd name="T0" fmla="*/ 4472 w 18355"/>
                  <a:gd name="T1" fmla="*/ 0 h 21132"/>
                  <a:gd name="T2" fmla="*/ 18355 w 18355"/>
                  <a:gd name="T3" fmla="*/ 9745 h 21132"/>
                  <a:gd name="T4" fmla="*/ 0 w 18355"/>
                  <a:gd name="T5" fmla="*/ 21132 h 2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55" h="21132" fill="none" extrusionOk="0">
                    <a:moveTo>
                      <a:pt x="4471" y="0"/>
                    </a:moveTo>
                    <a:cubicBezTo>
                      <a:pt x="10234" y="1219"/>
                      <a:pt x="15249" y="4739"/>
                      <a:pt x="18354" y="9745"/>
                    </a:cubicBezTo>
                  </a:path>
                  <a:path w="18355" h="21132" stroke="0" extrusionOk="0">
                    <a:moveTo>
                      <a:pt x="4471" y="0"/>
                    </a:moveTo>
                    <a:cubicBezTo>
                      <a:pt x="10234" y="1219"/>
                      <a:pt x="15249" y="4739"/>
                      <a:pt x="18354" y="9745"/>
                    </a:cubicBezTo>
                    <a:lnTo>
                      <a:pt x="0" y="2113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2" name="Ομάδα 41"/>
          <p:cNvGrpSpPr/>
          <p:nvPr/>
        </p:nvGrpSpPr>
        <p:grpSpPr>
          <a:xfrm>
            <a:off x="4861996" y="4356698"/>
            <a:ext cx="2222893" cy="1227747"/>
            <a:chOff x="4871339" y="4356698"/>
            <a:chExt cx="2222893" cy="1227747"/>
          </a:xfrm>
        </p:grpSpPr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6733869" y="4356698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800" b="1" dirty="0" smtClean="0">
                  <a:latin typeface="Comic Sans MS" panose="030F0702030302020204" pitchFamily="66" charset="0"/>
                </a:rPr>
                <a:t>Β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41" name="Ομάδα 40"/>
            <p:cNvGrpSpPr/>
            <p:nvPr/>
          </p:nvGrpSpPr>
          <p:grpSpPr>
            <a:xfrm>
              <a:off x="4871339" y="4382291"/>
              <a:ext cx="2159000" cy="1202154"/>
              <a:chOff x="4871339" y="4382291"/>
              <a:chExt cx="2159000" cy="1202154"/>
            </a:xfrm>
          </p:grpSpPr>
          <p:sp>
            <p:nvSpPr>
              <p:cNvPr id="18" name="Text Box 29"/>
              <p:cNvSpPr txBox="1">
                <a:spLocks noChangeArrowheads="1"/>
              </p:cNvSpPr>
              <p:nvPr/>
            </p:nvSpPr>
            <p:spPr bwMode="auto">
              <a:xfrm>
                <a:off x="6598539" y="5245891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Text Box 25"/>
              <p:cNvSpPr txBox="1">
                <a:spLocks noChangeArrowheads="1"/>
              </p:cNvSpPr>
              <p:nvPr/>
            </p:nvSpPr>
            <p:spPr bwMode="auto">
              <a:xfrm>
                <a:off x="4871339" y="4382291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" name="Line 36"/>
              <p:cNvSpPr>
                <a:spLocks noChangeShapeType="1"/>
              </p:cNvSpPr>
              <p:nvPr/>
            </p:nvSpPr>
            <p:spPr bwMode="auto">
              <a:xfrm>
                <a:off x="6814439" y="4687672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 flipV="1">
                <a:off x="5255847" y="4669626"/>
                <a:ext cx="1558593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12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7755" y="389106"/>
            <a:ext cx="83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βρείτε </a:t>
            </a:r>
            <a:endParaRPr lang="el-GR" altLang="el-GR" sz="2000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αναρτήσεις 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Καταστατική Εξίσωση Ιδανικών αερίων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  <a:endParaRPr lang="el-GR" altLang="el-GR" sz="20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39218" y="1328147"/>
            <a:ext cx="7181676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itchFamily="66" charset="0"/>
              </a:rPr>
              <a:t>Δ</a:t>
            </a:r>
            <a:r>
              <a:rPr lang="el-GR" b="1" dirty="0" smtClean="0">
                <a:latin typeface="Comic Sans MS" pitchFamily="66" charset="0"/>
              </a:rPr>
              <a:t>ιαδικτυακό </a:t>
            </a:r>
            <a:r>
              <a:rPr lang="el-GR" b="1" dirty="0">
                <a:latin typeface="Comic Sans MS" pitchFamily="66" charset="0"/>
              </a:rPr>
              <a:t>μάθημα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από </a:t>
            </a:r>
            <a:r>
              <a:rPr lang="el-GR" b="1" dirty="0">
                <a:latin typeface="Comic Sans MS" pitchFamily="66" charset="0"/>
              </a:rPr>
              <a:t>τον Σταύρο </a:t>
            </a:r>
            <a:r>
              <a:rPr lang="el-GR" b="1" dirty="0" err="1">
                <a:latin typeface="Comic Sans MS" pitchFamily="66" charset="0"/>
              </a:rPr>
              <a:t>Λουβερδή</a:t>
            </a:r>
            <a:r>
              <a:rPr lang="el-GR" b="1" dirty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>
              <a:latin typeface="Comic Sans MS" pitchFamily="66" charset="0"/>
            </a:endParaRPr>
          </a:p>
          <a:p>
            <a:pPr algn="just"/>
            <a:endParaRPr lang="el-GR" sz="1000" b="1" dirty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Διαδικτυακή επίλυση άσκησης από τον Σωκράτη </a:t>
            </a:r>
            <a:r>
              <a:rPr lang="el-GR" b="1" dirty="0" err="1" smtClean="0">
                <a:latin typeface="Comic Sans MS" pitchFamily="66" charset="0"/>
              </a:rPr>
              <a:t>Καλέλη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Παρουσίαση προσομοιώσεων για τους νόμους των αερίων από τον Ηλία </a:t>
            </a:r>
            <a:r>
              <a:rPr lang="el-GR" b="1" dirty="0" err="1" smtClean="0">
                <a:latin typeface="Comic Sans MS" pitchFamily="66" charset="0"/>
              </a:rPr>
              <a:t>Σιτσανλή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Ένα άλλο </a:t>
            </a:r>
            <a:r>
              <a:rPr lang="en-US" b="1" dirty="0" err="1" smtClean="0">
                <a:latin typeface="Comic Sans MS" pitchFamily="66" charset="0"/>
              </a:rPr>
              <a:t>ppt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από τον Γιάννη Κυριακόπουλο </a:t>
            </a:r>
            <a:r>
              <a:rPr 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Βίντεο προσομοίωσης για τον νόμο των ιδανικών αερίων </a:t>
            </a:r>
            <a:r>
              <a:rPr 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 </a:t>
            </a:r>
            <a:endParaRPr lang="en-US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Πολλές </a:t>
            </a:r>
            <a:r>
              <a:rPr lang="el-GR" altLang="el-GR" b="1" dirty="0">
                <a:latin typeface="Comic Sans MS" pitchFamily="66" charset="0"/>
              </a:rPr>
              <a:t>ερωτήσεις και ασκήσεις από το Υλικό Φυσικής – Χημείας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9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54077" y="619664"/>
            <a:ext cx="921173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στην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Καταστατική Εξίσωση των Αερίων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6352" y="1558853"/>
            <a:ext cx="702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 35 Ερωτήσεις Β’ Θέματος από την Τράπεζα Θεμάτων του ΙΕΠ </a:t>
            </a:r>
            <a:r>
              <a:rPr lang="el-GR" sz="24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792320" y="25518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dirty="0">
                <a:latin typeface="Comic Sans MS" panose="030F0702030302020204" pitchFamily="66" charset="0"/>
              </a:rPr>
              <a:t>Στο αρχείο θα βρείτε 35 ερωτήσεις </a:t>
            </a:r>
            <a:r>
              <a:rPr lang="el-GR" dirty="0" smtClean="0">
                <a:latin typeface="Comic Sans MS" panose="030F0702030302020204" pitchFamily="66" charset="0"/>
              </a:rPr>
              <a:t>Β</a:t>
            </a:r>
            <a:r>
              <a:rPr lang="el-GR" dirty="0">
                <a:latin typeface="Comic Sans MS" panose="030F0702030302020204" pitchFamily="66" charset="0"/>
              </a:rPr>
              <a:t>' θέματος της ύλης Θετικού Προσανατολισμού, σχετικά με την Κινητική των Αερίων (Νόμοι των αερίων, Καταστατική εξίσωση των ιδανικών αερίων, Κινητική θεωρία).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352" y="4060946"/>
            <a:ext cx="664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latin typeface="Comic Sans MS" panose="030F0702030302020204" pitchFamily="66" charset="0"/>
              </a:rPr>
              <a:t>25</a:t>
            </a:r>
            <a:r>
              <a:rPr lang="el-GR" sz="2400" b="1" dirty="0" smtClean="0">
                <a:latin typeface="Comic Sans MS" panose="030F0702030302020204" pitchFamily="66" charset="0"/>
              </a:rPr>
              <a:t> Ερωτήσεις Πολλαπλής Επιλογής με το πρόγραμμα </a:t>
            </a:r>
            <a:r>
              <a:rPr lang="en-US" sz="2400" b="1" dirty="0" smtClean="0">
                <a:latin typeface="Comic Sans MS" panose="030F0702030302020204" pitchFamily="66" charset="0"/>
              </a:rPr>
              <a:t>Hot Potatoes </a:t>
            </a:r>
            <a:r>
              <a:rPr lang="el-GR" sz="2400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016587" y="922387"/>
            <a:ext cx="3641969" cy="7578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26" y="2095871"/>
            <a:ext cx="3438030" cy="343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2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73918" y="1859896"/>
            <a:ext cx="62441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από το βιβλίο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(από σελ. 88)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053254" y="307349"/>
            <a:ext cx="3112478" cy="619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Ιδανικά Αέρια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54" y="1232259"/>
            <a:ext cx="3479507" cy="396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0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80160" y="376535"/>
            <a:ext cx="922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4.  </a:t>
            </a:r>
            <a:r>
              <a:rPr lang="el-GR" sz="2000" dirty="0" smtClean="0">
                <a:latin typeface="Trebuchet MS" panose="020B0603020202020204" pitchFamily="34" charset="0"/>
              </a:rPr>
              <a:t>Ποσότητα </a:t>
            </a:r>
            <a:r>
              <a:rPr lang="el-GR" sz="2000" dirty="0">
                <a:latin typeface="Trebuchet MS" panose="020B0603020202020204" pitchFamily="34" charset="0"/>
              </a:rPr>
              <a:t>αερίου θερμαίνεται με σταθερό όγκο. Η πυκνότητά του 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</a:t>
            </a:r>
            <a:r>
              <a:rPr lang="el-GR" sz="2000" b="1" dirty="0">
                <a:latin typeface="Trebuchet MS" panose="020B0603020202020204" pitchFamily="34" charset="0"/>
              </a:rPr>
              <a:t>)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α</a:t>
            </a:r>
            <a:r>
              <a:rPr lang="el-GR" sz="2000" dirty="0" smtClean="0">
                <a:latin typeface="Trebuchet MS" panose="020B0603020202020204" pitchFamily="34" charset="0"/>
              </a:rPr>
              <a:t>υξάνεται</a:t>
            </a:r>
            <a:r>
              <a:rPr lang="el-GR" sz="2000" dirty="0">
                <a:latin typeface="Trebuchet MS" panose="020B0603020202020204" pitchFamily="34" charset="0"/>
              </a:rPr>
              <a:t>.  </a:t>
            </a:r>
            <a:r>
              <a:rPr lang="en-US" sz="2000" dirty="0" smtClean="0">
                <a:latin typeface="Trebuchet MS" panose="020B0603020202020204" pitchFamily="34" charset="0"/>
              </a:rPr>
              <a:t>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β)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μειώνεται</a:t>
            </a:r>
            <a:r>
              <a:rPr lang="el-GR" sz="2000" dirty="0">
                <a:latin typeface="Trebuchet MS" panose="020B0603020202020204" pitchFamily="34" charset="0"/>
              </a:rPr>
              <a:t>.  </a:t>
            </a:r>
            <a:r>
              <a:rPr lang="en-US" sz="2000" dirty="0" smtClean="0">
                <a:latin typeface="Trebuchet MS" panose="020B0603020202020204" pitchFamily="34" charset="0"/>
              </a:rPr>
              <a:t>                  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</a:rPr>
              <a:t>)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μένει </a:t>
            </a:r>
            <a:r>
              <a:rPr lang="el-GR" sz="2000" dirty="0">
                <a:latin typeface="Trebuchet MS" panose="020B0603020202020204" pitchFamily="34" charset="0"/>
              </a:rPr>
              <a:t>σταθερή.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Ποια </a:t>
            </a:r>
            <a:r>
              <a:rPr lang="el-GR" sz="2000" dirty="0">
                <a:latin typeface="Trebuchet MS" panose="020B0603020202020204" pitchFamily="34" charset="0"/>
              </a:rPr>
              <a:t>απάντηση είναι σωστή;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1280160" y="2166619"/>
            <a:ext cx="10127611" cy="2862322"/>
            <a:chOff x="1280160" y="2166619"/>
            <a:chExt cx="10127611" cy="2862322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225" y="2434159"/>
              <a:ext cx="2749546" cy="2375348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280160" y="2166619"/>
              <a:ext cx="71869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smtClean="0">
                  <a:latin typeface="Trebuchet MS" panose="020B0603020202020204" pitchFamily="34" charset="0"/>
                </a:rPr>
                <a:t>5.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Στο </a:t>
              </a:r>
              <a:r>
                <a:rPr lang="el-GR" sz="2000" dirty="0">
                  <a:latin typeface="Trebuchet MS" panose="020B0603020202020204" pitchFamily="34" charset="0"/>
                </a:rPr>
                <a:t>διάγραμμα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p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-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V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του </a:t>
              </a:r>
              <a:r>
                <a:rPr lang="el-GR" sz="2000" dirty="0" smtClean="0">
                  <a:latin typeface="Trebuchet MS" panose="020B0603020202020204" pitchFamily="34" charset="0"/>
                </a:rPr>
                <a:t>διπλανού σχήματος οι </a:t>
              </a:r>
              <a:r>
                <a:rPr lang="el-GR" sz="2000" dirty="0">
                  <a:latin typeface="Trebuchet MS" panose="020B0603020202020204" pitchFamily="34" charset="0"/>
                </a:rPr>
                <a:t>καμπύλες (1) και (2) αντιστοιχούν στις ισόθερμες μεταβολές δύο αερίων που πραγματοποιήθηκαν στην ίδια θερμοκρασία. Αν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και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 τα </a:t>
              </a:r>
              <a:r>
                <a:rPr lang="el-GR" sz="2000" dirty="0" err="1">
                  <a:latin typeface="Trebuchet MS" panose="020B0603020202020204" pitchFamily="34" charset="0"/>
                </a:rPr>
                <a:t>moles</a:t>
              </a:r>
              <a:r>
                <a:rPr lang="el-GR" sz="2000" dirty="0">
                  <a:latin typeface="Trebuchet MS" panose="020B0603020202020204" pitchFamily="34" charset="0"/>
                </a:rPr>
                <a:t> των δύο αερίων τότε: 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α)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=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</a:rPr>
                <a:t>) 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&gt;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γ) 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&lt;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Επιλέξτε το σωστό.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7992061" y="866687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/>
          <p:cNvSpPr/>
          <p:nvPr/>
        </p:nvSpPr>
        <p:spPr>
          <a:xfrm>
            <a:off x="6381782" y="4055591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2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60020" y="343166"/>
            <a:ext cx="102365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Ποιες </a:t>
            </a:r>
            <a:r>
              <a:rPr lang="el-GR" sz="2000" dirty="0">
                <a:latin typeface="Trebuchet MS" panose="020B0603020202020204" pitchFamily="34" charset="0"/>
              </a:rPr>
              <a:t>από τις επόμενες προτάσεις είναι σωστές;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α)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καταστατική εξίσωση ισχύει μόνο αν το αέριο αποτελείται από ένα είδος μορίων.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β)   </a:t>
            </a:r>
            <a:r>
              <a:rPr lang="el-GR" sz="2000" dirty="0" smtClean="0">
                <a:latin typeface="Trebuchet MS" panose="020B0603020202020204" pitchFamily="34" charset="0"/>
              </a:rPr>
              <a:t>Τα </a:t>
            </a:r>
            <a:r>
              <a:rPr lang="el-GR" sz="2000" dirty="0">
                <a:latin typeface="Trebuchet MS" panose="020B0603020202020204" pitchFamily="34" charset="0"/>
              </a:rPr>
              <a:t>αέρια για τα οποία ισχύει η καταστατική εξίσωση ονομάζονται ιδανικά.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γ)   </a:t>
            </a:r>
            <a:r>
              <a:rPr lang="el-GR" sz="2000" dirty="0" smtClean="0">
                <a:latin typeface="Trebuchet MS" panose="020B0603020202020204" pitchFamily="34" charset="0"/>
              </a:rPr>
              <a:t>Σε </a:t>
            </a:r>
            <a:r>
              <a:rPr lang="el-GR" sz="2000" dirty="0">
                <a:latin typeface="Trebuchet MS" panose="020B0603020202020204" pitchFamily="34" charset="0"/>
              </a:rPr>
              <a:t>ορισμένη ποσότητα ιδανικού αερίου η παράσταση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err="1" smtClean="0">
                <a:latin typeface="Trebuchet MS" panose="020B0603020202020204" pitchFamily="34" charset="0"/>
              </a:rPr>
              <a:t>pV</a:t>
            </a:r>
            <a:r>
              <a:rPr lang="el-GR" sz="2000" dirty="0" smtClean="0">
                <a:latin typeface="Trebuchet MS" panose="020B0603020202020204" pitchFamily="34" charset="0"/>
              </a:rPr>
              <a:t>/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</a:rPr>
              <a:t>  παραμένει </a:t>
            </a:r>
            <a:r>
              <a:rPr lang="el-GR" sz="2000" dirty="0">
                <a:latin typeface="Trebuchet MS" panose="020B0603020202020204" pitchFamily="34" charset="0"/>
              </a:rPr>
              <a:t>σταθερή.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δ)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καταστατική εξίσωση ισχύει μόνο στα </a:t>
            </a:r>
            <a:r>
              <a:rPr lang="el-GR" sz="2000" dirty="0" err="1">
                <a:latin typeface="Trebuchet MS" panose="020B0603020202020204" pitchFamily="34" charset="0"/>
              </a:rPr>
              <a:t>μονοατομικά</a:t>
            </a:r>
            <a:r>
              <a:rPr lang="el-GR" sz="2000" dirty="0">
                <a:latin typeface="Trebuchet MS" panose="020B0603020202020204" pitchFamily="34" charset="0"/>
              </a:rPr>
              <a:t> αέρια.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815439" y="2977835"/>
            <a:ext cx="10561122" cy="3056911"/>
            <a:chOff x="815439" y="2977835"/>
            <a:chExt cx="10561122" cy="3056911"/>
          </a:xfrm>
        </p:grpSpPr>
        <p:sp>
          <p:nvSpPr>
            <p:cNvPr id="5" name="Ορθογώνιο 4"/>
            <p:cNvSpPr/>
            <p:nvPr/>
          </p:nvSpPr>
          <p:spPr>
            <a:xfrm>
              <a:off x="815439" y="2977835"/>
              <a:ext cx="10561122" cy="959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7.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Ποιο </a:t>
              </a:r>
              <a:r>
                <a:rPr lang="el-GR" sz="2000" dirty="0">
                  <a:latin typeface="Trebuchet MS" panose="020B0603020202020204" pitchFamily="34" charset="0"/>
                </a:rPr>
                <a:t>από τα επόμενα διαγράμματα παριστάνει το γινόμενο </a:t>
              </a:r>
              <a:r>
                <a:rPr lang="el-GR" sz="2000" i="1" dirty="0" err="1" smtClean="0">
                  <a:latin typeface="Trebuchet MS" panose="020B0603020202020204" pitchFamily="34" charset="0"/>
                </a:rPr>
                <a:t>p.V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ορισμένης ποσότητας αερίου σε συνάρτηση με την απόλυτη θερμοκρασία του;</a:t>
              </a:r>
            </a:p>
          </p:txBody>
        </p:sp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27" y="4138146"/>
              <a:ext cx="10379034" cy="1896600"/>
            </a:xfrm>
            <a:prstGeom prst="rect">
              <a:avLst/>
            </a:prstGeom>
          </p:spPr>
        </p:pic>
      </p:grpSp>
      <p:sp>
        <p:nvSpPr>
          <p:cNvPr id="8" name="Οβάλ 7"/>
          <p:cNvSpPr/>
          <p:nvPr/>
        </p:nvSpPr>
        <p:spPr>
          <a:xfrm>
            <a:off x="777891" y="1294982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/>
          <p:cNvSpPr/>
          <p:nvPr/>
        </p:nvSpPr>
        <p:spPr>
          <a:xfrm>
            <a:off x="814242" y="1792006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/>
          <p:cNvSpPr/>
          <p:nvPr/>
        </p:nvSpPr>
        <p:spPr>
          <a:xfrm>
            <a:off x="6187044" y="5752041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53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140030" y="402265"/>
            <a:ext cx="9583388" cy="4122233"/>
            <a:chOff x="1140030" y="402265"/>
            <a:chExt cx="9583388" cy="4122233"/>
          </a:xfrm>
        </p:grpSpPr>
        <p:sp>
          <p:nvSpPr>
            <p:cNvPr id="4" name="Ορθογώνιο 3"/>
            <p:cNvSpPr/>
            <p:nvPr/>
          </p:nvSpPr>
          <p:spPr>
            <a:xfrm>
              <a:off x="1140030" y="402265"/>
              <a:ext cx="95833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8.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Δύο </a:t>
              </a:r>
              <a:r>
                <a:rPr lang="el-GR" sz="2000" dirty="0">
                  <a:latin typeface="Trebuchet MS" panose="020B0603020202020204" pitchFamily="34" charset="0"/>
                </a:rPr>
                <a:t>ποσότητες αερίων με αριθμό γραμμομορίων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και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 εκτελούν ισοβαρή μεταβολή στην ίδια πίεση. Ποιο από τα παρακάτω διαγράμματα είναι το σωστό; (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&gt;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).</a:t>
              </a:r>
            </a:p>
          </p:txBody>
        </p:sp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839" y="2214417"/>
              <a:ext cx="9012355" cy="2310081"/>
            </a:xfrm>
            <a:prstGeom prst="rect">
              <a:avLst/>
            </a:prstGeom>
          </p:spPr>
        </p:pic>
      </p:grpSp>
      <p:sp>
        <p:nvSpPr>
          <p:cNvPr id="7" name="Οβάλ 6"/>
          <p:cNvSpPr/>
          <p:nvPr/>
        </p:nvSpPr>
        <p:spPr>
          <a:xfrm>
            <a:off x="5355762" y="4144276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19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97955" y="1907398"/>
            <a:ext cx="6244164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Ασκήσεις και προβλήματα από το βιβλίο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(από σελ. 91)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4"/>
              <p:cNvSpPr/>
              <p:nvPr/>
            </p:nvSpPr>
            <p:spPr>
              <a:xfrm>
                <a:off x="1187533" y="883238"/>
                <a:ext cx="9607138" cy="2142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dirty="0">
                    <a:latin typeface="Trebuchet MS" panose="020B0603020202020204" pitchFamily="34" charset="0"/>
                  </a:rPr>
                  <a:t>Να βρεθεί η πυκνότητα του αέρα μια καλοκαιρινή μέρα που η θερμοκρασία είναι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    27 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Υποθέτουμε ότι η ατμοσφαιρική πίεση είναι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1atm (</a:t>
                </a:r>
                <a:r>
                  <a:rPr lang="el-GR" sz="2000" dirty="0">
                    <a:latin typeface="Trebuchet MS" panose="020B0603020202020204" pitchFamily="34" charset="0"/>
                  </a:rPr>
                  <a:t>1atm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= 1,013×10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,  και </a:t>
                </a:r>
                <a:r>
                  <a:rPr lang="el-GR" sz="2000" dirty="0">
                    <a:latin typeface="Trebuchet MS" panose="020B0603020202020204" pitchFamily="34" charset="0"/>
                  </a:rPr>
                  <a:t>ότι ο αέρας συμπεριφέρεται σαν ιδανικό αέριο με γραμμομοριακή μάζα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    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29×10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-3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kg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m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ol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.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Δίνεται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533" y="883238"/>
                <a:ext cx="9607138" cy="2142253"/>
              </a:xfrm>
              <a:prstGeom prst="rect">
                <a:avLst/>
              </a:prstGeom>
              <a:blipFill>
                <a:blip r:embed="rId2"/>
                <a:stretch>
                  <a:fillRect l="-698" r="-6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253352" y="2737728"/>
            <a:ext cx="25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ρ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1,18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kg/m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533" y="3428553"/>
            <a:ext cx="9500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(εκτός βιβλίου) </a:t>
            </a:r>
            <a:r>
              <a:rPr lang="el-GR" sz="2000" dirty="0" smtClean="0">
                <a:latin typeface="Trebuchet MS" panose="020B0603020202020204" pitchFamily="34" charset="0"/>
              </a:rPr>
              <a:t>Με βάση το προηγούμενο αποτέλεσμα, να εκτιμήσεις πόσο εύκολο θα είναι για σένα να σηκώσεις τον αέρα που υπάρχει σε μια σχολική αίθουσα διαστάσεων</a:t>
            </a:r>
            <a:r>
              <a:rPr lang="en-US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8</a:t>
            </a:r>
            <a:r>
              <a:rPr lang="en-US" sz="2000" dirty="0" smtClean="0">
                <a:latin typeface="Trebuchet MS" panose="020B0603020202020204" pitchFamily="34" charset="0"/>
              </a:rPr>
              <a:t>m</a:t>
            </a:r>
            <a:r>
              <a:rPr lang="el-GR" sz="2000" dirty="0" smtClean="0">
                <a:latin typeface="Trebuchet MS" panose="020B0603020202020204" pitchFamily="34" charset="0"/>
              </a:rPr>
              <a:t> ×</a:t>
            </a:r>
            <a:r>
              <a:rPr lang="en-US" sz="2000" dirty="0" smtClean="0">
                <a:latin typeface="Trebuchet MS" panose="020B0603020202020204" pitchFamily="34" charset="0"/>
              </a:rPr>
              <a:t> 8m </a:t>
            </a:r>
            <a:r>
              <a:rPr lang="el-GR" sz="2000" dirty="0" smtClean="0">
                <a:latin typeface="Trebuchet MS" panose="020B0603020202020204" pitchFamily="34" charset="0"/>
              </a:rPr>
              <a:t>×</a:t>
            </a:r>
            <a:r>
              <a:rPr lang="en-US" sz="2000" dirty="0" smtClean="0">
                <a:latin typeface="Trebuchet MS" panose="020B0603020202020204" pitchFamily="34" charset="0"/>
              </a:rPr>
              <a:t> 4m.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80009" y="351909"/>
            <a:ext cx="5450775" cy="4844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ΠΑΡΑΔΕΙΓΜΑ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3-2    </a:t>
            </a:r>
            <a:r>
              <a:rPr lang="el-GR" sz="1600" b="1" dirty="0" smtClean="0">
                <a:latin typeface="Trebuchet MS" panose="020B0603020202020204" pitchFamily="34" charset="0"/>
              </a:rPr>
              <a:t>(σελίδα 75)</a:t>
            </a:r>
            <a:endParaRPr lang="el-GR" sz="1600" b="1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3353" y="4679926"/>
            <a:ext cx="243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αέρα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302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kg)</a:t>
            </a:r>
            <a:endParaRPr lang="el-GR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642753" y="449191"/>
            <a:ext cx="89064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16.  </a:t>
            </a:r>
            <a:r>
              <a:rPr lang="el-GR" sz="2000" dirty="0" smtClean="0">
                <a:latin typeface="Trebuchet MS" panose="020B0603020202020204" pitchFamily="34" charset="0"/>
              </a:rPr>
              <a:t>Δοχείο </a:t>
            </a:r>
            <a:r>
              <a:rPr lang="el-GR" sz="2000" dirty="0">
                <a:latin typeface="Trebuchet MS" panose="020B0603020202020204" pitchFamily="34" charset="0"/>
              </a:rPr>
              <a:t>σταθερού όγκου περιέχει αέρα σε θερμοκρασία 27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 </a:t>
            </a:r>
            <a:r>
              <a:rPr lang="el-GR" sz="2000" dirty="0">
                <a:latin typeface="Trebuchet MS" panose="020B0603020202020204" pitchFamily="34" charset="0"/>
              </a:rPr>
              <a:t>και πίεση  </a:t>
            </a:r>
            <a:r>
              <a:rPr lang="el-GR" sz="2000" dirty="0" smtClean="0">
                <a:latin typeface="Trebuchet MS" panose="020B0603020202020204" pitchFamily="34" charset="0"/>
              </a:rPr>
              <a:t>1atm</a:t>
            </a:r>
            <a:r>
              <a:rPr lang="el-GR" sz="2000" dirty="0">
                <a:latin typeface="Trebuchet MS" panose="020B0603020202020204" pitchFamily="34" charset="0"/>
              </a:rPr>
              <a:t>. Θερμαίνουμε το δοχείο ώστε η θερμοκρασία του αερίου να  αυξηθεί κατά 60 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Πόση θα γίνει η πίεση;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17.  </a:t>
            </a:r>
            <a:r>
              <a:rPr lang="el-GR" sz="2000" dirty="0" smtClean="0">
                <a:latin typeface="Trebuchet MS" panose="020B0603020202020204" pitchFamily="34" charset="0"/>
              </a:rPr>
              <a:t>Αέριο </a:t>
            </a:r>
            <a:r>
              <a:rPr lang="el-GR" sz="2000" dirty="0">
                <a:latin typeface="Trebuchet MS" panose="020B0603020202020204" pitchFamily="34" charset="0"/>
              </a:rPr>
              <a:t>βρίσκεται μέσα σε κατακόρυφο κυλινδρικό δοχείο. Το δοχείο  κλείνεται με εφαρμοστό έμβολο, πάνω στο οποίο τοποθετούνται  διάφορα σταθμά. Το αέριο βρίσκεται σε θερμοκρασία 27 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 </a:t>
            </a:r>
            <a:r>
              <a:rPr lang="el-GR" sz="2000" dirty="0">
                <a:latin typeface="Trebuchet MS" panose="020B0603020202020204" pitchFamily="34" charset="0"/>
              </a:rPr>
              <a:t>και  καταλαμβάνει όγκο </a:t>
            </a:r>
            <a:r>
              <a:rPr lang="el-GR" sz="2000" dirty="0" smtClean="0">
                <a:latin typeface="Trebuchet MS" panose="020B0603020202020204" pitchFamily="34" charset="0"/>
              </a:rPr>
              <a:t>0,20m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>
                <a:latin typeface="Trebuchet MS" panose="020B0603020202020204" pitchFamily="34" charset="0"/>
              </a:rPr>
              <a:t>. Ψύχουμε το αέριο στους -</a:t>
            </a:r>
            <a:r>
              <a:rPr lang="el-GR" sz="2000" dirty="0" smtClean="0">
                <a:latin typeface="Trebuchet MS" panose="020B0603020202020204" pitchFamily="34" charset="0"/>
              </a:rPr>
              <a:t>3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Ποιος θα  είναι ο νέος όγκος του αερίου;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9018059" y="1474546"/>
            <a:ext cx="153118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(1,2atm)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9002029" y="4699115"/>
            <a:ext cx="154721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(0,18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478280" y="542836"/>
                <a:ext cx="9235440" cy="4912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18.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Δωμάτιο </a:t>
                </a:r>
                <a:r>
                  <a:rPr lang="el-GR" sz="2000" dirty="0">
                    <a:latin typeface="Trebuchet MS" panose="020B0603020202020204" pitchFamily="34" charset="0"/>
                  </a:rPr>
                  <a:t>έχει διαστάσεις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4m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4m </a:t>
                </a:r>
                <a:r>
                  <a:rPr lang="el-GR" sz="2000" dirty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3m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 </a:t>
                </a:r>
                <a:r>
                  <a:rPr lang="el-GR" sz="2000" dirty="0">
                    <a:latin typeface="Trebuchet MS" panose="020B0603020202020204" pitchFamily="34" charset="0"/>
                  </a:rPr>
                  <a:t>Η θερμοκρασία στο δωμάτιο  είναι 27 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η πίεση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atm</a:t>
                </a:r>
                <a:r>
                  <a:rPr lang="el-GR" sz="2000" dirty="0">
                    <a:latin typeface="Trebuchet MS" panose="020B0603020202020204" pitchFamily="34" charset="0"/>
                  </a:rPr>
                  <a:t>. Να υπολογίσετε τον αριθμό των </a:t>
                </a:r>
                <a:r>
                  <a:rPr lang="el-GR" sz="2000" dirty="0" err="1">
                    <a:latin typeface="Trebuchet MS" panose="020B0603020202020204" pitchFamily="34" charset="0"/>
                  </a:rPr>
                  <a:t>mol</a:t>
                </a:r>
                <a:r>
                  <a:rPr lang="el-GR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του </a:t>
                </a:r>
                <a:r>
                  <a:rPr lang="el-GR" sz="2000" dirty="0">
                    <a:latin typeface="Trebuchet MS" panose="020B0603020202020204" pitchFamily="34" charset="0"/>
                  </a:rPr>
                  <a:t>αέρα στο δωμάτιο. Δίνονται: 1atm = 1,013×10</a:t>
                </a:r>
                <a:r>
                  <a:rPr lang="el-GR" sz="2000" baseline="30000" dirty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,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i="1" dirty="0">
                    <a:latin typeface="Trebuchet MS" panose="020B0603020202020204" pitchFamily="34" charset="0"/>
                  </a:rPr>
                  <a:t>R</a:t>
                </a:r>
                <a:r>
                  <a:rPr lang="en-US" sz="2000" dirty="0">
                    <a:latin typeface="Trebuchet MS" panose="020B0603020202020204" pitchFamily="34" charset="0"/>
                  </a:rPr>
                  <a:t> 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 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19.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Κυλινδρικό </a:t>
                </a:r>
                <a:r>
                  <a:rPr lang="el-GR" sz="2000" dirty="0">
                    <a:latin typeface="Trebuchet MS" panose="020B0603020202020204" pitchFamily="34" charset="0"/>
                  </a:rPr>
                  <a:t>δοχείο με διαθερμικά τοιχώματα φράσσεται με εφαρμοστό  έμβολο. Το δοχείο περιέχει αέρα πίεσης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atm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βρίσκεται μέσα σε  λουτρό νερού σταθερής θερμοκρασίας. Πιέζουμε το έμβολο ώστε ο  όγκος του αερίου να ελαττωθεί στο 1/3 του αρχικού. Υπολογίστε την  τελική τιμή της πίεσης του αερίου. 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" y="542836"/>
                <a:ext cx="9235440" cy="4912242"/>
              </a:xfrm>
              <a:prstGeom prst="rect">
                <a:avLst/>
              </a:prstGeom>
              <a:blipFill>
                <a:blip r:embed="rId2"/>
                <a:stretch>
                  <a:fillRect l="-726" r="-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Ορθογώνιο 6"/>
          <p:cNvSpPr/>
          <p:nvPr/>
        </p:nvSpPr>
        <p:spPr>
          <a:xfrm>
            <a:off x="9093864" y="1934178"/>
            <a:ext cx="176041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1950mol)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9477484" y="4880890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3atm)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9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280160" y="501650"/>
                <a:ext cx="9372600" cy="4450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20.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-5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υδρογόνου βρίσκονται σε δοχείο όγκου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V</a:t>
                </a:r>
                <a:r>
                  <a:rPr lang="el-GR" sz="2000" dirty="0">
                    <a:latin typeface="Trebuchet MS" panose="020B0603020202020204" pitchFamily="34" charset="0"/>
                  </a:rPr>
                  <a:t> =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0,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25m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, </a:t>
                </a:r>
                <a:r>
                  <a:rPr lang="el-GR" sz="2000" dirty="0">
                    <a:latin typeface="Trebuchet MS" panose="020B0603020202020204" pitchFamily="34" charset="0"/>
                  </a:rPr>
                  <a:t>σε θερμοκρασία 27 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Υπολογίστε την πίεση του αερίου. Δίνονται: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 </a:t>
                </a:r>
                <a:r>
                  <a:rPr lang="en-US" sz="2000" dirty="0">
                    <a:latin typeface="Trebuchet MS" panose="020B0603020202020204" pitchFamily="34" charset="0"/>
                  </a:rPr>
                  <a:t>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.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21.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Αέριο </a:t>
                </a:r>
                <a:r>
                  <a:rPr lang="el-GR" sz="2000" dirty="0">
                    <a:latin typeface="Trebuchet MS" panose="020B0603020202020204" pitchFamily="34" charset="0"/>
                  </a:rPr>
                  <a:t>βρίσκεται μέσα σε κυλινδρικό δοχείο. Το πάνω μέρος του  δοχείου κλείνεται αεροστεγώς με έμβολο. Ο όγκος του αερίου μέσα  στο δοχείο είναι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0,4m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>
                    <a:latin typeface="Trebuchet MS" panose="020B0603020202020204" pitchFamily="34" charset="0"/>
                  </a:rPr>
                  <a:t>, η θερμοκρασία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300Κ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η πίεσή του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1atm. </a:t>
                </a:r>
                <a:r>
                  <a:rPr lang="el-GR" sz="2000" dirty="0">
                    <a:latin typeface="Trebuchet MS" panose="020B0603020202020204" pitchFamily="34" charset="0"/>
                  </a:rPr>
                  <a:t>Πιέζουμε το έμβολο ώστε ο όγκος του αερίου να γίνει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0,1m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οπότε </a:t>
                </a:r>
                <a:r>
                  <a:rPr lang="el-GR" sz="2000" dirty="0">
                    <a:latin typeface="Trebuchet MS" panose="020B0603020202020204" pitchFamily="34" charset="0"/>
                  </a:rPr>
                  <a:t>παρατηρούμε ότι η θερμοκρασία του έγινε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600Κ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Υπολογίστε την  τελική πίεση του αερίου. 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501650"/>
                <a:ext cx="9372600" cy="4450577"/>
              </a:xfrm>
              <a:prstGeom prst="rect">
                <a:avLst/>
              </a:prstGeom>
              <a:blipFill>
                <a:blip r:embed="rId2"/>
                <a:stretch>
                  <a:fillRect l="-650" r="-585" b="-1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Ορθογώνιο 5"/>
          <p:cNvSpPr/>
          <p:nvPr/>
        </p:nvSpPr>
        <p:spPr>
          <a:xfrm>
            <a:off x="9072945" y="1674604"/>
            <a:ext cx="1724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0,2N/m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608245" y="4786551"/>
            <a:ext cx="1236236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8atm)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508760" y="404336"/>
                <a:ext cx="9433560" cy="4653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22.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Στο </a:t>
                </a:r>
                <a:r>
                  <a:rPr lang="el-GR" sz="2000" dirty="0">
                    <a:latin typeface="Trebuchet MS" panose="020B0603020202020204" pitchFamily="34" charset="0"/>
                  </a:rPr>
                  <a:t>εργαστήριο μπορούν να επιτευχθούν πολύ χαμηλές πιέσεις (υψηλό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κενό</a:t>
                </a:r>
                <a:r>
                  <a:rPr lang="el-GR" sz="2000" dirty="0">
                    <a:latin typeface="Trebuchet MS" panose="020B0603020202020204" pitchFamily="34" charset="0"/>
                  </a:rPr>
                  <a:t>), έως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13×10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-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15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atm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Υπολογίστε τον αριθμό των μορίων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ενός </a:t>
                </a:r>
                <a:r>
                  <a:rPr lang="el-GR" sz="2000" dirty="0">
                    <a:latin typeface="Trebuchet MS" panose="020B0603020202020204" pitchFamily="34" charset="0"/>
                  </a:rPr>
                  <a:t>αερίου σε ένα δοχείο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1L </a:t>
                </a:r>
                <a:r>
                  <a:rPr lang="el-GR" sz="2000" dirty="0">
                    <a:latin typeface="Trebuchet MS" panose="020B0603020202020204" pitchFamily="34" charset="0"/>
                  </a:rPr>
                  <a:t>σε αυτή την πίεση και σε  θερμοκρασία δωματίου (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300Κ</a:t>
                </a:r>
                <a:r>
                  <a:rPr lang="el-GR" sz="2000" dirty="0">
                    <a:latin typeface="Trebuchet MS" panose="020B0603020202020204" pitchFamily="34" charset="0"/>
                  </a:rPr>
                  <a:t>). </a:t>
                </a: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Δίνονται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   </a:t>
                </a:r>
                <a:r>
                  <a:rPr lang="en-US" sz="2000" i="1" dirty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,  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N</a:t>
                </a:r>
                <a:r>
                  <a:rPr lang="en-US" sz="2000" baseline="-25000" dirty="0" smtClean="0">
                    <a:latin typeface="Trebuchet MS" panose="020B0603020202020204" pitchFamily="34" charset="0"/>
                  </a:rPr>
                  <a:t>A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= 6,023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23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μόρια/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mol.</a:t>
                </a:r>
                <a:endParaRPr lang="el-GR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l-GR" sz="2000" dirty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23.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υπολογιστεί η πυκνότητα του διοξειδίου του άνθρακα σε θερμοκρασία 185 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πίεση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1atm (</a:t>
                </a:r>
                <a:r>
                  <a:rPr lang="el-GR" sz="2000" dirty="0">
                    <a:latin typeface="Trebuchet MS" panose="020B0603020202020204" pitchFamily="34" charset="0"/>
                  </a:rPr>
                  <a:t>1atm =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1,013×10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). 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Δίνονται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η γραμμομοριακή μάζα του διοξειδίου του άνθρακα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44×10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-3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kg/</a:t>
                </a:r>
                <a:r>
                  <a:rPr lang="en-US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,  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.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760" y="404336"/>
                <a:ext cx="9433560" cy="4653838"/>
              </a:xfrm>
              <a:prstGeom prst="rect">
                <a:avLst/>
              </a:prstGeom>
              <a:blipFill>
                <a:blip r:embed="rId2"/>
                <a:stretch>
                  <a:fillRect l="-711" r="-6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8317884" y="2152763"/>
            <a:ext cx="2624436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3,18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×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μόρια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891759" y="4839524"/>
            <a:ext cx="2050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1,17kg/m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272540" y="512356"/>
                <a:ext cx="9646920" cy="3527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24.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Ένα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αέριο θερμαίνεται με σταθερή πίεση. Να γίνει 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γραφική </a:t>
                </a:r>
                <a:r>
                  <a:rPr lang="el-GR" sz="2000" dirty="0">
                    <a:latin typeface="Trebuchet MS" panose="020B0603020202020204" pitchFamily="34" charset="0"/>
                  </a:rPr>
                  <a:t>παράσταση της σχέσης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ρ</a:t>
                </a:r>
                <a:r>
                  <a:rPr lang="el-GR" sz="2000" dirty="0">
                    <a:latin typeface="Trebuchet MS" panose="020B0603020202020204" pitchFamily="34" charset="0"/>
                  </a:rPr>
                  <a:t> = f(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θ</a:t>
                </a:r>
                <a:r>
                  <a:rPr lang="el-GR" sz="2000" dirty="0">
                    <a:latin typeface="Trebuchet MS" panose="020B0603020202020204" pitchFamily="34" charset="0"/>
                  </a:rPr>
                  <a:t>), όπου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 ρ </a:t>
                </a:r>
                <a:r>
                  <a:rPr lang="el-GR" sz="2000" dirty="0">
                    <a:latin typeface="Trebuchet MS" panose="020B0603020202020204" pitchFamily="34" charset="0"/>
                  </a:rPr>
                  <a:t>η πυκνότητα και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θ </a:t>
                </a:r>
                <a:r>
                  <a:rPr lang="el-GR" sz="2000" dirty="0">
                    <a:latin typeface="Trebuchet MS" panose="020B0603020202020204" pitchFamily="34" charset="0"/>
                  </a:rPr>
                  <a:t>η  θερμοκρασία σε βαθμούς Κελσίου.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000" b="1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b="1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25.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Σε </a:t>
                </a:r>
                <a:r>
                  <a:rPr lang="el-GR" sz="2000" dirty="0">
                    <a:latin typeface="Trebuchet MS" panose="020B0603020202020204" pitchFamily="34" charset="0"/>
                  </a:rPr>
                  <a:t>θερμοκρασία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θ</a:t>
                </a:r>
                <a:r>
                  <a:rPr lang="el-GR" sz="2000" dirty="0">
                    <a:latin typeface="Trebuchet MS" panose="020B0603020202020204" pitchFamily="34" charset="0"/>
                  </a:rPr>
                  <a:t> = 27 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πίεση 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p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=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1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Ν/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m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η πυκνότητα  ενός αερίου είναι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8×10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-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4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kg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/m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 </a:t>
                </a:r>
                <a:r>
                  <a:rPr lang="el-GR" sz="2000" dirty="0">
                    <a:latin typeface="Trebuchet MS" panose="020B0603020202020204" pitchFamily="34" charset="0"/>
                  </a:rPr>
                  <a:t>Να υπολογιστεί 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γραμμομοριακή </a:t>
                </a:r>
                <a:r>
                  <a:rPr lang="el-GR" sz="2000" dirty="0">
                    <a:latin typeface="Trebuchet MS" panose="020B0603020202020204" pitchFamily="34" charset="0"/>
                  </a:rPr>
                  <a:t>του μάζα. </a:t>
                </a: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Δίνεται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 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>
                    <a:latin typeface="Trebuchet MS" panose="020B0603020202020204" pitchFamily="34" charset="0"/>
                  </a:rPr>
                  <a:t>.</a:t>
                </a:r>
                <a:r>
                  <a:rPr lang="el-GR" sz="2000" dirty="0">
                    <a:latin typeface="Trebuchet MS" panose="020B0603020202020204" pitchFamily="34" charset="0"/>
                  </a:rPr>
                  <a:t> 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" y="512356"/>
                <a:ext cx="9646920" cy="3527248"/>
              </a:xfrm>
              <a:prstGeom prst="rect">
                <a:avLst/>
              </a:prstGeom>
              <a:blipFill>
                <a:blip r:embed="rId2"/>
                <a:stretch>
                  <a:fillRect l="-695" r="-63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Ορθογώνιο 6"/>
          <p:cNvSpPr/>
          <p:nvPr/>
        </p:nvSpPr>
        <p:spPr>
          <a:xfrm>
            <a:off x="8428072" y="3461112"/>
            <a:ext cx="249138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×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-3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kg/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mol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87" y="1095529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8088923" y="261689"/>
            <a:ext cx="1939395" cy="1241796"/>
          </a:xfrm>
          <a:prstGeom prst="cloudCallout">
            <a:avLst>
              <a:gd name="adj1" fmla="val 74459"/>
              <a:gd name="adj2" fmla="val 2368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Τι είναι τα ιδανικά αέρια</a:t>
            </a:r>
            <a:r>
              <a:rPr lang="en-US" b="1" dirty="0" smtClean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30" y="252308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8130" y="1868617"/>
            <a:ext cx="5956300" cy="160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ιδανικό αέριο</a:t>
            </a:r>
            <a:r>
              <a:rPr lang="el-GR" sz="2000" b="1" dirty="0" smtClean="0">
                <a:latin typeface="Comic Sans MS" panose="030F0702030302020204" pitchFamily="66" charset="0"/>
              </a:rPr>
              <a:t> είναι ένα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μοντέλο</a:t>
            </a:r>
            <a:r>
              <a:rPr lang="el-GR" sz="2000" b="1" dirty="0" smtClean="0">
                <a:latin typeface="Comic Sans MS" panose="030F0702030302020204" pitchFamily="66" charset="0"/>
              </a:rPr>
              <a:t> που φτιάξαμε για να μελετήσουμε (κατά προσέγγιση) τις ιδιότητες και την συμπεριφορά των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αερίων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370992" y="3469376"/>
            <a:ext cx="5164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Ας δούμε τα χαρακτηριστικά που δώσαμε σ’ αυτό το μοντέλο. </a:t>
            </a:r>
          </a:p>
        </p:txBody>
      </p:sp>
    </p:spTree>
    <p:extLst>
      <p:ext uri="{BB962C8B-B14F-4D97-AF65-F5344CB8AC3E}">
        <p14:creationId xmlns:p14="http://schemas.microsoft.com/office/powerpoint/2010/main" val="2082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44880" y="631597"/>
            <a:ext cx="9677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26.  </a:t>
            </a:r>
            <a:r>
              <a:rPr lang="el-GR" sz="2000" dirty="0" smtClean="0">
                <a:latin typeface="Trebuchet MS" panose="020B0603020202020204" pitchFamily="34" charset="0"/>
              </a:rPr>
              <a:t>Ένα </a:t>
            </a:r>
            <a:r>
              <a:rPr lang="el-GR" sz="2000" dirty="0" err="1">
                <a:latin typeface="Trebuchet MS" panose="020B0603020202020204" pitchFamily="34" charset="0"/>
              </a:rPr>
              <a:t>mol</a:t>
            </a:r>
            <a:r>
              <a:rPr lang="el-GR" sz="2000" dirty="0">
                <a:latin typeface="Trebuchet MS" panose="020B0603020202020204" pitchFamily="34" charset="0"/>
              </a:rPr>
              <a:t> αερίου βρίσκεται σε </a:t>
            </a:r>
            <a:r>
              <a:rPr lang="el-GR" sz="2000" dirty="0" err="1">
                <a:latin typeface="Trebuchet MS" panose="020B0603020202020204" pitchFamily="34" charset="0"/>
              </a:rPr>
              <a:t>s.t.p</a:t>
            </a:r>
            <a:r>
              <a:rPr lang="el-GR" sz="2000" dirty="0">
                <a:latin typeface="Trebuchet MS" panose="020B0603020202020204" pitchFamily="34" charset="0"/>
              </a:rPr>
              <a:t>. Διπλασιάζουμε την πίεση  διατηρώντας σταθερή τη θερμοκρασία και στη συνέχεια  τριπλασιάζουμε τον όγκο διατηρώντας σταθερή την πίεση. Να  υπολογίσετε τις τελικές τιμές πίεσης, όγκου, θερμοκρασίας και να  </a:t>
            </a:r>
            <a:r>
              <a:rPr lang="el-GR" sz="2000" dirty="0" err="1">
                <a:latin typeface="Trebuchet MS" panose="020B0603020202020204" pitchFamily="34" charset="0"/>
              </a:rPr>
              <a:t>παραστήσετε</a:t>
            </a:r>
            <a:r>
              <a:rPr lang="el-GR" sz="2000" dirty="0">
                <a:latin typeface="Trebuchet MS" panose="020B0603020202020204" pitchFamily="34" charset="0"/>
              </a:rPr>
              <a:t> γραφικά τις μεταβολές του αερίου σε άξονες </a:t>
            </a:r>
            <a:r>
              <a:rPr lang="el-GR" sz="2000" i="1" dirty="0" smtClean="0">
                <a:latin typeface="Trebuchet MS" panose="020B0603020202020204" pitchFamily="34" charset="0"/>
              </a:rPr>
              <a:t>p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-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i="1" dirty="0" smtClean="0">
                <a:latin typeface="Trebuchet MS" panose="020B0603020202020204" pitchFamily="34" charset="0"/>
              </a:rPr>
              <a:t>p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-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Τ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και  </a:t>
            </a:r>
            <a:r>
              <a:rPr lang="el-GR" sz="2000" i="1" dirty="0" smtClean="0">
                <a:latin typeface="Trebuchet MS" panose="020B0603020202020204" pitchFamily="34" charset="0"/>
              </a:rPr>
              <a:t>V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-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7473308" y="2801421"/>
            <a:ext cx="3304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2atm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33,6L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819Κ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436915" y="742783"/>
            <a:ext cx="914399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32.  </a:t>
            </a:r>
            <a:r>
              <a:rPr lang="el-GR" sz="2000" dirty="0" smtClean="0">
                <a:latin typeface="Trebuchet MS" panose="020B0603020202020204" pitchFamily="34" charset="0"/>
              </a:rPr>
              <a:t>Κυλινδρικό </a:t>
            </a:r>
            <a:r>
              <a:rPr lang="el-GR" sz="2000" dirty="0">
                <a:latin typeface="Trebuchet MS" panose="020B0603020202020204" pitchFamily="34" charset="0"/>
              </a:rPr>
              <a:t>δοχείο, με τον άξονά του κατακόρυφο, κλείνεται  αεροστεγώς στο πάνω μέρος του με έμβολο διατομής </a:t>
            </a:r>
            <a:r>
              <a:rPr lang="el-GR" sz="2000" i="1" dirty="0">
                <a:latin typeface="Trebuchet MS" panose="020B0603020202020204" pitchFamily="34" charset="0"/>
              </a:rPr>
              <a:t>A</a:t>
            </a:r>
            <a:r>
              <a:rPr lang="el-GR" sz="2000" dirty="0">
                <a:latin typeface="Trebuchet MS" panose="020B0603020202020204" pitchFamily="34" charset="0"/>
              </a:rPr>
              <a:t> =</a:t>
            </a:r>
            <a:r>
              <a:rPr lang="el-GR" sz="2000" dirty="0" smtClean="0">
                <a:latin typeface="Trebuchet MS" panose="020B0603020202020204" pitchFamily="34" charset="0"/>
              </a:rPr>
              <a:t> 0,02m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και βάρους </a:t>
            </a:r>
            <a:r>
              <a:rPr lang="el-GR" sz="2000" i="1" dirty="0">
                <a:latin typeface="Trebuchet MS" panose="020B0603020202020204" pitchFamily="34" charset="0"/>
              </a:rPr>
              <a:t>w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dirty="0" smtClean="0">
                <a:latin typeface="Trebuchet MS" panose="020B0603020202020204" pitchFamily="34" charset="0"/>
              </a:rPr>
              <a:t>374Ν</a:t>
            </a:r>
            <a:r>
              <a:rPr lang="el-GR" sz="2000" dirty="0">
                <a:latin typeface="Trebuchet MS" panose="020B0603020202020204" pitchFamily="34" charset="0"/>
              </a:rPr>
              <a:t>. Το αέριο μέσα στο δοχείο καταλαμβάνει </a:t>
            </a:r>
            <a:r>
              <a:rPr lang="el-GR" sz="2000" dirty="0" smtClean="0">
                <a:latin typeface="Trebuchet MS" panose="020B0603020202020204" pitchFamily="34" charset="0"/>
              </a:rPr>
              <a:t>όγκο 0,01m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και βρίσκεται σε θερμοκρασία 27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Η ατμοσφαιρική πίεση  είναι </a:t>
            </a:r>
            <a:r>
              <a:rPr lang="el-GR" sz="2000" i="1" dirty="0" err="1" smtClean="0">
                <a:latin typeface="Trebuchet MS" panose="020B0603020202020204" pitchFamily="34" charset="0"/>
              </a:rPr>
              <a:t>p</a:t>
            </a:r>
            <a:r>
              <a:rPr lang="el-GR" sz="2000" baseline="-25000" dirty="0" err="1" smtClean="0">
                <a:latin typeface="Trebuchet MS" panose="020B0603020202020204" pitchFamily="34" charset="0"/>
              </a:rPr>
              <a:t>ατ</a:t>
            </a:r>
            <a:r>
              <a:rPr lang="el-GR" sz="2000" dirty="0" smtClean="0">
                <a:latin typeface="Trebuchet MS" panose="020B0603020202020204" pitchFamily="34" charset="0"/>
              </a:rPr>
              <a:t> = 1atm.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α)  </a:t>
            </a:r>
            <a:r>
              <a:rPr lang="el-GR" sz="2000" dirty="0">
                <a:latin typeface="Trebuchet MS" panose="020B0603020202020204" pitchFamily="34" charset="0"/>
              </a:rPr>
              <a:t>Πόση είναι η πίεση του αερίου;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Πόσο </a:t>
            </a:r>
            <a:r>
              <a:rPr lang="el-GR" sz="2000" dirty="0">
                <a:latin typeface="Trebuchet MS" panose="020B0603020202020204" pitchFamily="34" charset="0"/>
              </a:rPr>
              <a:t>θα αυξηθεί ο όγκος του αερίου, αν η θερμοκρασία </a:t>
            </a:r>
            <a:r>
              <a:rPr lang="el-GR" sz="2000" dirty="0" smtClean="0">
                <a:latin typeface="Trebuchet MS" panose="020B0603020202020204" pitchFamily="34" charset="0"/>
              </a:rPr>
              <a:t>του </a:t>
            </a:r>
            <a:r>
              <a:rPr lang="el-GR" sz="2000" dirty="0">
                <a:latin typeface="Trebuchet MS" panose="020B0603020202020204" pitchFamily="34" charset="0"/>
              </a:rPr>
              <a:t>γίνει 207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;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Δίνεται</a:t>
            </a:r>
            <a:r>
              <a:rPr lang="en-US" sz="2000" dirty="0" smtClean="0">
                <a:latin typeface="Trebuchet MS" panose="020B0603020202020204" pitchFamily="34" charset="0"/>
              </a:rPr>
              <a:t>: </a:t>
            </a:r>
            <a:r>
              <a:rPr lang="el-GR" sz="2000" dirty="0">
                <a:latin typeface="Trebuchet MS" panose="020B0603020202020204" pitchFamily="34" charset="0"/>
              </a:rPr>
              <a:t>1atm = 1,013×10</a:t>
            </a:r>
            <a:r>
              <a:rPr lang="el-GR" sz="2000" baseline="30000" dirty="0">
                <a:latin typeface="Trebuchet MS" panose="020B0603020202020204" pitchFamily="34" charset="0"/>
              </a:rPr>
              <a:t>5</a:t>
            </a:r>
            <a:r>
              <a:rPr lang="el-GR" sz="2000" dirty="0">
                <a:latin typeface="Trebuchet MS" panose="020B0603020202020204" pitchFamily="34" charset="0"/>
              </a:rPr>
              <a:t> N/m</a:t>
            </a:r>
            <a:r>
              <a:rPr lang="el-GR" sz="2000" baseline="30000" dirty="0">
                <a:latin typeface="Trebuchet MS" panose="020B0603020202020204" pitchFamily="34" charset="0"/>
              </a:rPr>
              <a:t>2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661879" y="3980603"/>
            <a:ext cx="4378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(1,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×10</a:t>
            </a:r>
            <a:r>
              <a:rPr 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5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N/m</a:t>
            </a:r>
            <a:r>
              <a:rPr 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 0,006m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6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727393" y="1528028"/>
            <a:ext cx="6274104" cy="1310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και Ασκήσεις εκτός του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40074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9319" y="459249"/>
            <a:ext cx="5299007" cy="5382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Παρατηρήσεις στις Ασκήσεις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Ορθογώνιο 18"/>
              <p:cNvSpPr/>
              <p:nvPr/>
            </p:nvSpPr>
            <p:spPr>
              <a:xfrm>
                <a:off x="2183725" y="1130242"/>
                <a:ext cx="7114654" cy="3527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α. </a:t>
                </a:r>
                <a:r>
                  <a:rPr lang="el-GR" sz="2000" b="1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Προσοχή </a:t>
                </a:r>
                <a:r>
                  <a:rPr 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στο σύστημα των μονάδων που χρησιμοποιείτε. Αν δουλεύετε στο σύστημα </a:t>
                </a:r>
                <a:r>
                  <a:rPr lang="en-US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S</a:t>
                </a:r>
                <a:r>
                  <a:rPr 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I</a:t>
                </a:r>
                <a:r>
                  <a:rPr 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. (προτείνεται), μη ξεχνάτε να μετατρέπετε όλες τις μονάδες σ' αυτό το σύστημα. </a:t>
                </a:r>
                <a:endPara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Π.χ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l-GR" alt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Η γραμμομοριακή 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μάζα </a:t>
                </a:r>
                <a:r>
                  <a:rPr lang="el-GR" altLang="el-GR" sz="2000" i="1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Μ</a:t>
                </a:r>
                <a:r>
                  <a:rPr lang="en-US" altLang="el-GR" sz="2000" baseline="-30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r</a:t>
                </a:r>
                <a:r>
                  <a:rPr lang="el-GR" alt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= 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40</a:t>
                </a:r>
                <a:r>
                  <a:rPr lang="en-US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g/</a:t>
                </a:r>
                <a:r>
                  <a:rPr lang="en-US" altLang="el-GR" sz="2000" dirty="0" err="1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mol</a:t>
                </a:r>
                <a:r>
                  <a:rPr lang="en-US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θα γραφτεί 40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-3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kg/</a:t>
                </a:r>
                <a:r>
                  <a:rPr lang="en-US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ή </a:t>
                </a:r>
                <a:r>
                  <a:rPr lang="pt-BR" sz="2000" dirty="0">
                    <a:latin typeface="Trebuchet MS" panose="020B0603020202020204" pitchFamily="34" charset="0"/>
                  </a:rPr>
                  <a:t>1 atm =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1,013×10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β.  </a:t>
                </a:r>
                <a:r>
                  <a:rPr lang="el-GR" sz="2000" dirty="0">
                    <a:latin typeface="Trebuchet MS" panose="020B0603020202020204" pitchFamily="34" charset="0"/>
                  </a:rPr>
                  <a:t>Δίνονται οι τιμές των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σταθερών, </a:t>
                </a:r>
                <a:r>
                  <a:rPr lang="el-GR" sz="2000" dirty="0">
                    <a:latin typeface="Trebuchet MS" panose="020B0603020202020204" pitchFamily="34" charset="0"/>
                  </a:rPr>
                  <a:t>για όπου χρειάζονται: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i="1" dirty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l-GR" sz="2000" dirty="0" smtClean="0">
                    <a:latin typeface="Trebuchet MS" panose="020B0603020202020204" pitchFamily="34" charset="0"/>
                  </a:rPr>
                  <a:t>,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N</a:t>
                </a:r>
                <a:r>
                  <a:rPr lang="en-US" sz="2000" baseline="-25000" dirty="0" smtClean="0">
                    <a:latin typeface="Trebuchet MS" panose="020B0603020202020204" pitchFamily="34" charset="0"/>
                  </a:rPr>
                  <a:t>A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>
                    <a:latin typeface="Trebuchet MS" panose="020B0603020202020204" pitchFamily="34" charset="0"/>
                  </a:rPr>
                  <a:t>= 6,023</a:t>
                </a:r>
                <a:r>
                  <a:rPr lang="el-GR" sz="2000" dirty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>
                    <a:latin typeface="Trebuchet MS" panose="020B0603020202020204" pitchFamily="34" charset="0"/>
                  </a:rPr>
                  <a:t>10</a:t>
                </a:r>
                <a:r>
                  <a:rPr lang="en-US" sz="2000" baseline="30000" dirty="0">
                    <a:latin typeface="Trebuchet MS" panose="020B0603020202020204" pitchFamily="34" charset="0"/>
                  </a:rPr>
                  <a:t>23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μόρια/</a:t>
                </a:r>
                <a:r>
                  <a:rPr lang="en-US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   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9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725" y="1130242"/>
                <a:ext cx="7114654" cy="3527248"/>
              </a:xfrm>
              <a:prstGeom prst="rect">
                <a:avLst/>
              </a:prstGeom>
              <a:blipFill>
                <a:blip r:embed="rId2"/>
                <a:stretch>
                  <a:fillRect l="-857" r="-9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-342900" y="1628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l-G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pt-BR" alt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29733" y="470499"/>
            <a:ext cx="10532533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l-GR" sz="2000" dirty="0">
                <a:latin typeface="Trebuchet MS" panose="020B0603020202020204" pitchFamily="34" charset="0"/>
              </a:rPr>
              <a:t>Δύο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διαφορετικά ιδανικά αέρια έχουν ίδιο αριθμό γραμμομορίων και ίσες πιέσεις. Για να είναι η θερμοκρασία τους ίδια πρέπει να έχουν 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endParaRPr lang="el-GR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ίσες μάζες.         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ίσες πυκνότητες.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 ίσους όγκους.     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ίσες γραμμομοριακές μάζες.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επιλέξετε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τη σωστή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απάντηση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 δικαιολογήσετε την επιλογή σας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l-GR" sz="20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2.  </a:t>
            </a:r>
            <a:r>
              <a:rPr lang="el-GR" sz="2000" dirty="0" smtClean="0">
                <a:latin typeface="Trebuchet MS" panose="020B0603020202020204" pitchFamily="34" charset="0"/>
              </a:rPr>
              <a:t>Τετραπλασιάζουμε </a:t>
            </a:r>
            <a:r>
              <a:rPr lang="el-GR" sz="2000" dirty="0">
                <a:latin typeface="Trebuchet MS" panose="020B0603020202020204" pitchFamily="34" charset="0"/>
              </a:rPr>
              <a:t>την πίεση ορισμένης ποσότητας ιδανικού αερίου διατηρώντας σταθερή την πυκνότητά </a:t>
            </a:r>
            <a:r>
              <a:rPr lang="el-GR" sz="2000" dirty="0" smtClean="0">
                <a:latin typeface="Trebuchet MS" panose="020B0603020202020204" pitchFamily="34" charset="0"/>
              </a:rPr>
              <a:t>του. Η </a:t>
            </a:r>
            <a:r>
              <a:rPr lang="el-GR" sz="2000" dirty="0">
                <a:latin typeface="Trebuchet MS" panose="020B0603020202020204" pitchFamily="34" charset="0"/>
              </a:rPr>
              <a:t>απόλυτη θερμοκρασία του αερίου θα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διπλασιαστεί</a:t>
            </a:r>
            <a:r>
              <a:rPr lang="el-GR" sz="2000" dirty="0">
                <a:latin typeface="Trebuchet MS" panose="020B0603020202020204" pitchFamily="34" charset="0"/>
              </a:rPr>
              <a:t>.	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τετραπλασιαστεί</a:t>
            </a:r>
            <a:r>
              <a:rPr lang="el-GR" sz="2000" dirty="0">
                <a:latin typeface="Trebuchet MS" panose="020B0603020202020204" pitchFamily="34" charset="0"/>
              </a:rPr>
              <a:t>.	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υποδιπλασιαστεί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</a:rPr>
              <a:t>επιλέξετε τη σωστή </a:t>
            </a:r>
            <a:r>
              <a:rPr lang="el-GR" sz="2000" dirty="0" smtClean="0">
                <a:latin typeface="Trebuchet MS" panose="020B0603020202020204" pitchFamily="34" charset="0"/>
              </a:rPr>
              <a:t>απάντηση και να </a:t>
            </a:r>
            <a:r>
              <a:rPr lang="el-GR" sz="2000" dirty="0">
                <a:latin typeface="Trebuchet MS" panose="020B0603020202020204" pitchFamily="34" charset="0"/>
              </a:rPr>
              <a:t>δικαιολογήσετε την επιλογή σας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736117" y="1920865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/>
          <p:cNvSpPr/>
          <p:nvPr/>
        </p:nvSpPr>
        <p:spPr>
          <a:xfrm>
            <a:off x="4340356" y="4422146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78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27760" y="407341"/>
            <a:ext cx="993648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Μια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ποσότητα ιδανικού αερίου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ευρισκόμενη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κατάσταση θερμοδυναμικής ισορροπίας, καταλαμβάνει όγκο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V,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έχει απόλυτη θερμοκρασία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Τ,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ενώ βρίσκεται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πίεση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Διπλασιάζουμε τον όγκο της ποσότητας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αυτής,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ενώ ταυτόχρονα τετραπλασιάζουμε την πίεση της. Στην νέα κατάσταση θερμοδυναμικής ισορροπίας το αέριο θα έχει απόλυτη θερμοκρασία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α. </a:t>
            </a:r>
            <a:r>
              <a:rPr lang="el-GR" sz="2000" b="1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4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β.</a:t>
            </a:r>
            <a:r>
              <a:rPr lang="el-GR" sz="2000" b="1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8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γ. </a:t>
            </a:r>
            <a:r>
              <a:rPr lang="el-GR" sz="2000" b="1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aseline="30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2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επιλέξετε τη σωστή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απάντηση και να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αιτιολογήσετε την επιλογή σας.</a:t>
            </a:r>
          </a:p>
        </p:txBody>
      </p:sp>
      <p:sp>
        <p:nvSpPr>
          <p:cNvPr id="5" name="Οβάλ 4"/>
          <p:cNvSpPr/>
          <p:nvPr/>
        </p:nvSpPr>
        <p:spPr>
          <a:xfrm>
            <a:off x="5041396" y="3446786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0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631348" y="274320"/>
            <a:ext cx="10951051" cy="5670947"/>
            <a:chOff x="631348" y="274320"/>
            <a:chExt cx="10951051" cy="5670947"/>
          </a:xfrm>
        </p:grpSpPr>
        <p:pic>
          <p:nvPicPr>
            <p:cNvPr id="4" name="Εικόνα 3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53840" y="274320"/>
              <a:ext cx="3558858" cy="2453640"/>
            </a:xfrm>
            <a:prstGeom prst="rect">
              <a:avLst/>
            </a:prstGeom>
          </p:spPr>
        </p:pic>
        <p:sp>
          <p:nvSpPr>
            <p:cNvPr id="5" name="Ορθογώνιο 4"/>
            <p:cNvSpPr/>
            <p:nvPr/>
          </p:nvSpPr>
          <p:spPr>
            <a:xfrm>
              <a:off x="631348" y="2621280"/>
              <a:ext cx="10951051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Δύο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ποσότητες ιδανικού αερίου υφίστανται τις αντιστρεπτές μεταβολές που παριστάνονται στο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παραπάνω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διάγραμμα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Α.  </a:t>
              </a:r>
              <a:r>
                <a:rPr lang="el-GR" sz="2000" dirty="0">
                  <a:latin typeface="Trebuchet MS" panose="020B0603020202020204" pitchFamily="34" charset="0"/>
                </a:rPr>
                <a:t>Να χαρακτηρίσετε τις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Β.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Εάν </a:t>
              </a:r>
              <a:r>
                <a:rPr lang="el-GR" sz="2000" dirty="0">
                  <a:latin typeface="Trebuchet MS" panose="020B0603020202020204" pitchFamily="34" charset="0"/>
                </a:rPr>
                <a:t>για τους όγκους των δοχείων που περιέχουν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τα </a:t>
              </a:r>
              <a:r>
                <a:rPr lang="el-GR" sz="2000" dirty="0">
                  <a:latin typeface="Trebuchet MS" panose="020B0603020202020204" pitchFamily="34" charset="0"/>
                </a:rPr>
                <a:t>αέρια ισχύει</a:t>
              </a:r>
              <a:r>
                <a:rPr lang="el-GR" sz="2000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V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= </a:t>
              </a:r>
              <a:r>
                <a:rPr lang="en-US" sz="2000" i="1" dirty="0">
                  <a:latin typeface="Trebuchet MS" panose="020B0603020202020204" pitchFamily="34" charset="0"/>
                </a:rPr>
                <a:t>V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, τότε για τις ποσότητες των </a:t>
              </a:r>
              <a:r>
                <a:rPr lang="el-GR" sz="2000" dirty="0" smtClean="0">
                  <a:latin typeface="Trebuchet MS" panose="020B0603020202020204" pitchFamily="34" charset="0"/>
                </a:rPr>
                <a:t>αερίων </a:t>
              </a:r>
              <a:r>
                <a:rPr lang="el-GR" sz="2000" dirty="0">
                  <a:latin typeface="Trebuchet MS" panose="020B0603020202020204" pitchFamily="34" charset="0"/>
                </a:rPr>
                <a:t>ισχύει: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α. </a:t>
              </a:r>
              <a:r>
                <a:rPr lang="el-GR" sz="2000" b="1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=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i="1" dirty="0">
                  <a:latin typeface="Trebuchet MS" panose="020B0603020202020204" pitchFamily="34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</a:rPr>
                <a:t>	       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</a:rPr>
                <a:t> </a:t>
              </a:r>
              <a:r>
                <a:rPr lang="el-GR" sz="2000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&gt;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i="1" dirty="0">
                  <a:latin typeface="Trebuchet MS" panose="020B0603020202020204" pitchFamily="34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</a:rPr>
                <a:t>	                         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b="1" dirty="0">
                  <a:latin typeface="Trebuchet MS" panose="020B0603020202020204" pitchFamily="34" charset="0"/>
                </a:rPr>
                <a:t>γ.</a:t>
              </a:r>
              <a:r>
                <a:rPr lang="el-GR" sz="2000" dirty="0">
                  <a:latin typeface="Trebuchet MS" panose="020B0603020202020204" pitchFamily="34" charset="0"/>
                </a:rPr>
                <a:t> </a:t>
              </a:r>
              <a:r>
                <a:rPr lang="el-GR" sz="2000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&lt;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i="1" dirty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Να επιλέξετε τη σωστή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απάντηση και να </a:t>
              </a:r>
              <a:r>
                <a:rPr lang="el-GR" sz="2000" dirty="0">
                  <a:latin typeface="Trebuchet MS" panose="020B0603020202020204" pitchFamily="34" charset="0"/>
                </a:rPr>
                <a:t>αιτιολογήσετε την επιλογή σας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7" name="Οβάλ 6"/>
          <p:cNvSpPr/>
          <p:nvPr/>
        </p:nvSpPr>
        <p:spPr>
          <a:xfrm>
            <a:off x="4170680" y="4940306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492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600200" y="603796"/>
            <a:ext cx="8702040" cy="4854059"/>
            <a:chOff x="1600200" y="603796"/>
            <a:chExt cx="8702040" cy="4854059"/>
          </a:xfrm>
        </p:grpSpPr>
        <p:sp>
          <p:nvSpPr>
            <p:cNvPr id="4" name="Ορθογώνιο 3"/>
            <p:cNvSpPr/>
            <p:nvPr/>
          </p:nvSpPr>
          <p:spPr>
            <a:xfrm>
              <a:off x="1600200" y="603796"/>
              <a:ext cx="870204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l-GR" sz="2000" b="1" dirty="0">
                  <a:latin typeface="Trebuchet MS" panose="020B0603020202020204" pitchFamily="34" charset="0"/>
                </a:rPr>
                <a:t>5.  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∆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ύο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δοχεί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α Α και Β ίσου όγκου περιέχουν ιδανικό αέριο µε αριθµό mol </a:t>
              </a:r>
              <a:r>
                <a:rPr lang="en-US" altLang="el-GR" sz="2000" i="1" dirty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>
                  <a:latin typeface="Trebuchet MS" panose="020B0603020202020204" pitchFamily="34" charset="0"/>
                </a:rPr>
                <a:t>Α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και </a:t>
              </a:r>
              <a:r>
                <a:rPr lang="en-US" altLang="el-GR" sz="2000" i="1" dirty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>
                  <a:latin typeface="Trebuchet MS" panose="020B0603020202020204" pitchFamily="34" charset="0"/>
                </a:rPr>
                <a:t>Β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αντίστοιχα, όπου 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</a:rPr>
                <a:t>Α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&gt; 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</a:rPr>
                <a:t>Β</a:t>
              </a:r>
              <a:r>
                <a:rPr lang="en-US" altLang="el-GR" sz="2000" dirty="0">
                  <a:latin typeface="Trebuchet MS" panose="020B0603020202020204" pitchFamily="34" charset="0"/>
                </a:rPr>
                <a:t>.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Αν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το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έριο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του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κάθε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δοχείου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υπ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οστεί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ισόχωρη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ντιστρε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πτή µεταβολή, ποιο από τα παρακάτω διαγράµµατα είναι σωστό;</a:t>
              </a: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337" y="2329428"/>
              <a:ext cx="7501583" cy="269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00200" y="5057745"/>
              <a:ext cx="494188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l-GR" sz="2000" dirty="0">
                  <a:effectLst/>
                  <a:latin typeface="Trebuchet MS" panose="020B0603020202020204" pitchFamily="34" charset="0"/>
                </a:rPr>
                <a:t>Να </a:t>
              </a:r>
              <a:r>
                <a:rPr lang="en-US" altLang="el-GR" sz="2000" dirty="0" err="1">
                  <a:effectLst/>
                  <a:latin typeface="Trebuchet MS" panose="020B0603020202020204" pitchFamily="34" charset="0"/>
                </a:rPr>
                <a:t>δικ</a:t>
              </a:r>
              <a:r>
                <a:rPr lang="en-US" altLang="el-GR" sz="2000" dirty="0">
                  <a:effectLst/>
                  <a:latin typeface="Trebuchet MS" panose="020B0603020202020204" pitchFamily="34" charset="0"/>
                </a:rPr>
                <a:t>αιολογήσετε την απάντησή σας.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8564880" y="4333363"/>
            <a:ext cx="567245" cy="583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4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176864" y="232172"/>
            <a:ext cx="10168467" cy="5932195"/>
            <a:chOff x="1176864" y="232172"/>
            <a:chExt cx="10168467" cy="5932195"/>
          </a:xfrm>
        </p:grpSpPr>
        <p:sp>
          <p:nvSpPr>
            <p:cNvPr id="4" name="Ορθογώνιο 3"/>
            <p:cNvSpPr/>
            <p:nvPr/>
          </p:nvSpPr>
          <p:spPr>
            <a:xfrm>
              <a:off x="1176864" y="232172"/>
              <a:ext cx="1016846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Ορισμένη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ποσότητα ιδανικού αερίου υφίσταται ισοβαρή θέρμανση από την κατάσταση Α στην κατάσταση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5" name="Εικόνα 4"/>
            <p:cNvPicPr/>
            <p:nvPr/>
          </p:nvPicPr>
          <p:blipFill>
            <a:blip r:embed="rId2">
              <a:clrChange>
                <a:clrFrom>
                  <a:srgbClr val="C8F0FF"/>
                </a:clrFrom>
                <a:clrTo>
                  <a:srgbClr val="C8F0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1097" y="1181168"/>
              <a:ext cx="7619999" cy="2752374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176864" y="3968894"/>
              <a:ext cx="10168467" cy="2195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Η γραφική παράσταση της πυκνότητας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ρ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του ιδανικού αερίου σε συνάρτηση με την θερμοκρασία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Τ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γι’ αυτή την μεταβολή απεικονίζεται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στο σχ.1.                         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στο σχ.2.                         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στο σχ.3.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επιλέξετε τη σωστή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απάντηση και να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αιτιολογήσετε την επιλογή σας.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7771003" y="5066630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20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032933" y="436263"/>
            <a:ext cx="10126134" cy="5388278"/>
            <a:chOff x="1032933" y="436263"/>
            <a:chExt cx="10126134" cy="5388278"/>
          </a:xfrm>
        </p:grpSpPr>
        <p:sp>
          <p:nvSpPr>
            <p:cNvPr id="4" name="Ορθογώνιο 3"/>
            <p:cNvSpPr/>
            <p:nvPr/>
          </p:nvSpPr>
          <p:spPr>
            <a:xfrm>
              <a:off x="1032933" y="436263"/>
              <a:ext cx="10058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Στο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διάγραμμα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του σχήματος, οι καμπύλες (1) και (2) αντιστοιχούν στις ισόθερμες μεταβολές δύο αερίων που πραγματοποιούνται στην ίδια θερμοκρασία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l-GR" sz="2000" dirty="0"/>
            </a:p>
          </p:txBody>
        </p:sp>
        <p:pic>
          <p:nvPicPr>
            <p:cNvPr id="5" name="Εικόνα 4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5600" y="1451925"/>
              <a:ext cx="4351867" cy="2781407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032933" y="4436532"/>
              <a:ext cx="10126134" cy="1388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Αν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και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οι ποσότητες των δύο αερίων, τότε ισχύει: </a:t>
              </a: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&gt;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	                         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</a:t>
              </a:r>
              <a:r>
                <a:rPr lang="en-US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&gt;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                               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</a:t>
              </a:r>
              <a:r>
                <a:rPr lang="en-US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επιλέξετε τη σωστή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απάντηση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και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ν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δικαιολογήσετε την επιλογή σας.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914696" y="4865278"/>
            <a:ext cx="510794" cy="530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3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967" y="182880"/>
            <a:ext cx="825703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Τα μόρια </a:t>
            </a:r>
            <a:r>
              <a:rPr lang="el-GR" sz="2000" b="1" dirty="0" smtClean="0">
                <a:latin typeface="Comic Sans MS" panose="030F0702030302020204" pitchFamily="66" charset="0"/>
              </a:rPr>
              <a:t>του αερίου είναι σημειακά, </a:t>
            </a:r>
            <a:r>
              <a:rPr lang="el-GR" sz="2000" b="1" dirty="0">
                <a:latin typeface="Comic Sans MS" panose="030F0702030302020204" pitchFamily="66" charset="0"/>
              </a:rPr>
              <a:t>πεπερασμένης </a:t>
            </a:r>
            <a:r>
              <a:rPr lang="el-GR" sz="2000" b="1" dirty="0" smtClean="0">
                <a:latin typeface="Comic Sans MS" panose="030F0702030302020204" pitchFamily="66" charset="0"/>
              </a:rPr>
              <a:t>μάζας, που </a:t>
            </a:r>
            <a:r>
              <a:rPr lang="el-GR" sz="2000" b="1" dirty="0">
                <a:latin typeface="Comic Sans MS" panose="030F0702030302020204" pitchFamily="66" charset="0"/>
              </a:rPr>
              <a:t>βρίσκονται σε μια διαρκή άτακτη κίνηση. </a:t>
            </a:r>
            <a:endParaRPr lang="el-GR" sz="20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Ο όγκος των μορίων είναι πολύ μικρός, σε σχέση με τον όγκο που καταλαμβάνει το </a:t>
            </a:r>
            <a:r>
              <a:rPr lang="el-GR" sz="2000" b="1" dirty="0" smtClean="0">
                <a:latin typeface="Comic Sans MS" panose="030F0702030302020204" pitchFamily="66" charset="0"/>
              </a:rPr>
              <a:t>αέριο στο χώρο που βρίσκεται.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Μεταξύ </a:t>
            </a:r>
            <a:r>
              <a:rPr lang="el-GR" sz="2000" b="1" dirty="0">
                <a:latin typeface="Comic Sans MS" panose="030F0702030302020204" pitchFamily="66" charset="0"/>
              </a:rPr>
              <a:t>των μορίων δεν ασκούνται σημαντικές δυνάμεις, παρά μόνο στη διάρκεια μιας κρούσης. </a:t>
            </a:r>
            <a:r>
              <a:rPr lang="el-GR" sz="2000" b="1" dirty="0" smtClean="0">
                <a:latin typeface="Comic Sans MS" panose="030F0702030302020204" pitchFamily="66" charset="0"/>
              </a:rPr>
              <a:t>Έτσι</a:t>
            </a:r>
            <a:r>
              <a:rPr lang="el-GR" sz="2000" b="1" dirty="0">
                <a:latin typeface="Comic Sans MS" panose="030F0702030302020204" pitchFamily="66" charset="0"/>
              </a:rPr>
              <a:t>, μεταξύ δύο διαδοχικών κρούσεων το μόριο κινείται με σταθερή ταχύτητα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Οι κρούσεις είναι μετωπικές, όπου μεταβάλλονται μόνο το μέτρο και η φορά της ταχύτητας των μορίων (όχι η διεύθυνση).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Οι κρούσεις είναι ελαστικές με αμελητέα διάρκεια (διατηρείται το σύνολο της κινητικής ενέργειας των μορίων).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Τα μόρια δεν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αλληλεπιδρούν</a:t>
            </a:r>
            <a:r>
              <a:rPr lang="el-GR" sz="2000" b="1" dirty="0" smtClean="0">
                <a:latin typeface="Comic Sans MS" panose="030F0702030302020204" pitchFamily="66" charset="0"/>
              </a:rPr>
              <a:t> με κανέναν άλλο τρόπο μεταξύ τους (π.χ. δεν εμφανίζονται ηλεκτρικές δυνάμεις).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47" y="1755648"/>
            <a:ext cx="2233500" cy="254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82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Πίνακας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9179418"/>
                  </p:ext>
                </p:extLst>
              </p:nvPr>
            </p:nvGraphicFramePr>
            <p:xfrm>
              <a:off x="3691246" y="2969559"/>
              <a:ext cx="4809508" cy="2297558"/>
            </p:xfrm>
            <a:graphic>
              <a:graphicData uri="http://schemas.openxmlformats.org/drawingml/2006/table">
                <a:tbl>
                  <a:tblPr/>
                  <a:tblGrid>
                    <a:gridCol w="634642">
                      <a:extLst>
                        <a:ext uri="{9D8B030D-6E8A-4147-A177-3AD203B41FA5}">
                          <a16:colId xmlns:a16="http://schemas.microsoft.com/office/drawing/2014/main" val="2447325208"/>
                        </a:ext>
                      </a:extLst>
                    </a:gridCol>
                    <a:gridCol w="1446579">
                      <a:extLst>
                        <a:ext uri="{9D8B030D-6E8A-4147-A177-3AD203B41FA5}">
                          <a16:colId xmlns:a16="http://schemas.microsoft.com/office/drawing/2014/main" val="2738265678"/>
                        </a:ext>
                      </a:extLst>
                    </a:gridCol>
                    <a:gridCol w="1440933">
                      <a:extLst>
                        <a:ext uri="{9D8B030D-6E8A-4147-A177-3AD203B41FA5}">
                          <a16:colId xmlns:a16="http://schemas.microsoft.com/office/drawing/2014/main" val="1195122928"/>
                        </a:ext>
                      </a:extLst>
                    </a:gridCol>
                    <a:gridCol w="1287354">
                      <a:extLst>
                        <a:ext uri="{9D8B030D-6E8A-4147-A177-3AD203B41FA5}">
                          <a16:colId xmlns:a16="http://schemas.microsoft.com/office/drawing/2014/main" val="1633356546"/>
                        </a:ext>
                      </a:extLst>
                    </a:gridCol>
                  </a:tblGrid>
                  <a:tr h="49349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l-GR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p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l-GR" sz="20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l-GR" sz="200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sz="2000" b="0" i="0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l-GR" sz="2000" i="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V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m</a:t>
                          </a:r>
                          <a:r>
                            <a:rPr lang="de-DE" sz="2000" baseline="30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3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T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K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718467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Α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168466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Β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0005860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Γ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13286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Πίνακας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9179418"/>
                  </p:ext>
                </p:extLst>
              </p:nvPr>
            </p:nvGraphicFramePr>
            <p:xfrm>
              <a:off x="3691246" y="2969559"/>
              <a:ext cx="4809508" cy="2297558"/>
            </p:xfrm>
            <a:graphic>
              <a:graphicData uri="http://schemas.openxmlformats.org/drawingml/2006/table">
                <a:tbl>
                  <a:tblPr/>
                  <a:tblGrid>
                    <a:gridCol w="634642">
                      <a:extLst>
                        <a:ext uri="{9D8B030D-6E8A-4147-A177-3AD203B41FA5}">
                          <a16:colId xmlns:a16="http://schemas.microsoft.com/office/drawing/2014/main" val="2447325208"/>
                        </a:ext>
                      </a:extLst>
                    </a:gridCol>
                    <a:gridCol w="1446579">
                      <a:extLst>
                        <a:ext uri="{9D8B030D-6E8A-4147-A177-3AD203B41FA5}">
                          <a16:colId xmlns:a16="http://schemas.microsoft.com/office/drawing/2014/main" val="2738265678"/>
                        </a:ext>
                      </a:extLst>
                    </a:gridCol>
                    <a:gridCol w="1440933">
                      <a:extLst>
                        <a:ext uri="{9D8B030D-6E8A-4147-A177-3AD203B41FA5}">
                          <a16:colId xmlns:a16="http://schemas.microsoft.com/office/drawing/2014/main" val="1195122928"/>
                        </a:ext>
                      </a:extLst>
                    </a:gridCol>
                    <a:gridCol w="1287354">
                      <a:extLst>
                        <a:ext uri="{9D8B030D-6E8A-4147-A177-3AD203B41FA5}">
                          <a16:colId xmlns:a16="http://schemas.microsoft.com/office/drawing/2014/main" val="1633356546"/>
                        </a:ext>
                      </a:extLst>
                    </a:gridCol>
                  </a:tblGrid>
                  <a:tr h="49349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l-GR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4118" t="-17284" r="-189076" b="-3691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V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m</a:t>
                          </a:r>
                          <a:r>
                            <a:rPr lang="de-DE" sz="2000" baseline="30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3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T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K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718467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Α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168466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Β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0005860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Γ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13286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Ομάδα 8"/>
          <p:cNvGrpSpPr/>
          <p:nvPr/>
        </p:nvGrpSpPr>
        <p:grpSpPr>
          <a:xfrm>
            <a:off x="1078674" y="335939"/>
            <a:ext cx="9822874" cy="5410363"/>
            <a:chOff x="1078674" y="335939"/>
            <a:chExt cx="9822874" cy="5410363"/>
          </a:xfrm>
        </p:grpSpPr>
        <p:sp>
          <p:nvSpPr>
            <p:cNvPr id="4" name="Ορθογώνιο 3"/>
            <p:cNvSpPr/>
            <p:nvPr/>
          </p:nvSpPr>
          <p:spPr>
            <a:xfrm>
              <a:off x="1078675" y="335939"/>
              <a:ext cx="971599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8</a:t>
              </a:r>
              <a:r>
                <a:rPr lang="en-US" sz="2000" b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.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Μια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ποσότητα ιδανικού αερίου καταλαμβάνει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όγκο </a:t>
              </a:r>
              <a:r>
                <a:rPr lang="en-US" sz="2000" i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V</a:t>
              </a:r>
              <a:r>
                <a:rPr lang="el-GR" sz="2000" baseline="-25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Α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 =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4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m</a:t>
              </a:r>
              <a:r>
                <a:rPr lang="el-GR" sz="2000" baseline="30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3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 σε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πίεση 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              </a:t>
              </a:r>
              <a:r>
                <a:rPr lang="en-US" sz="2000" i="1" dirty="0" err="1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</a:t>
              </a:r>
              <a:r>
                <a:rPr lang="en-US" sz="2000" baseline="-25000" dirty="0" err="1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A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=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3.10</a:t>
              </a:r>
              <a:r>
                <a:rPr lang="el-GR" sz="2000" baseline="30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5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Ν/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m</a:t>
              </a:r>
              <a:r>
                <a:rPr lang="en-US" sz="2000" baseline="30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και θερμοκρασία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Τ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Α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= </a:t>
              </a:r>
              <a:r>
                <a:rPr lang="el-GR" sz="2000" dirty="0" smtClean="0">
                  <a:latin typeface="Trebuchet MS" panose="020B0603020202020204" pitchFamily="34" charset="0"/>
                </a:rPr>
                <a:t>400Κ</a:t>
              </a:r>
              <a:r>
                <a:rPr lang="el-GR" sz="2000" dirty="0">
                  <a:latin typeface="Trebuchet MS" panose="020B0603020202020204" pitchFamily="34" charset="0"/>
                </a:rPr>
                <a:t>. Το αέριο εκτελεί κυκλική μεταβολή που αποτελείται από τις παρακάτω επί μέρους μεταβολές:    </a:t>
              </a:r>
              <a:r>
                <a:rPr lang="el-GR" sz="2000" b="1" dirty="0">
                  <a:latin typeface="Trebuchet MS" panose="020B0603020202020204" pitchFamily="34" charset="0"/>
                </a:rPr>
                <a:t> 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n-US" sz="2000" b="1" dirty="0" err="1">
                  <a:latin typeface="Trebuchet MS" panose="020B0603020202020204" pitchFamily="34" charset="0"/>
                </a:rPr>
                <a:t>i</a:t>
              </a:r>
              <a:r>
                <a:rPr lang="el-GR" sz="2000" b="1" dirty="0">
                  <a:latin typeface="Trebuchet MS" panose="020B0603020202020204" pitchFamily="34" charset="0"/>
                </a:rPr>
                <a:t>.    </a:t>
              </a:r>
              <a:r>
                <a:rPr lang="el-GR" sz="2000" dirty="0">
                  <a:latin typeface="Trebuchet MS" panose="020B0603020202020204" pitchFamily="34" charset="0"/>
                </a:rPr>
                <a:t>ισοβαρή εκτόνωση  ΑΒ </a:t>
              </a:r>
              <a:r>
                <a:rPr lang="el-GR" sz="2000" dirty="0" smtClean="0">
                  <a:latin typeface="Trebuchet MS" panose="020B0603020202020204" pitchFamily="34" charset="0"/>
                </a:rPr>
                <a:t>με </a:t>
              </a:r>
              <a:r>
                <a:rPr lang="el-GR" sz="2000" i="1" dirty="0">
                  <a:latin typeface="Trebuchet MS" panose="020B0603020202020204" pitchFamily="34" charset="0"/>
                </a:rPr>
                <a:t>Τ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Β</a:t>
              </a:r>
              <a:r>
                <a:rPr lang="el-GR" sz="2000" dirty="0">
                  <a:latin typeface="Trebuchet MS" panose="020B0603020202020204" pitchFamily="34" charset="0"/>
                </a:rPr>
                <a:t> = </a:t>
              </a:r>
              <a:r>
                <a:rPr lang="el-GR" sz="2000" dirty="0" smtClean="0">
                  <a:latin typeface="Trebuchet MS" panose="020B0603020202020204" pitchFamily="34" charset="0"/>
                </a:rPr>
                <a:t>800Κ</a:t>
              </a:r>
              <a:r>
                <a:rPr lang="el-GR" sz="2000" dirty="0">
                  <a:latin typeface="Trebuchet MS" panose="020B0603020202020204" pitchFamily="34" charset="0"/>
                </a:rPr>
                <a:t>.</a:t>
              </a:r>
            </a:p>
            <a:p>
              <a:pPr marL="514350" indent="-514350" algn="just">
                <a:buAutoNum type="romanLcPeriod" startAt="2"/>
              </a:pPr>
              <a:r>
                <a:rPr lang="el-GR" sz="2000" dirty="0" smtClean="0">
                  <a:latin typeface="Trebuchet MS" panose="020B0603020202020204" pitchFamily="34" charset="0"/>
                </a:rPr>
                <a:t>ισόχωρη </a:t>
              </a:r>
              <a:r>
                <a:rPr lang="el-GR" sz="2000" dirty="0">
                  <a:latin typeface="Trebuchet MS" panose="020B0603020202020204" pitchFamily="34" charset="0"/>
                </a:rPr>
                <a:t>ψύξη  </a:t>
              </a:r>
              <a:r>
                <a:rPr lang="el-GR" sz="2000" dirty="0" smtClean="0">
                  <a:latin typeface="Trebuchet MS" panose="020B0603020202020204" pitchFamily="34" charset="0"/>
                </a:rPr>
                <a:t>ΒΓ.</a:t>
              </a:r>
              <a:r>
                <a:rPr lang="en-US" sz="2000" dirty="0" smtClean="0">
                  <a:latin typeface="Trebuchet MS" panose="020B0603020202020204" pitchFamily="34" charset="0"/>
                </a:rPr>
                <a:t>                                  </a:t>
              </a:r>
            </a:p>
            <a:p>
              <a:pPr marL="514350" indent="-514350" algn="just">
                <a:buAutoNum type="romanLcPeriod" startAt="2"/>
              </a:pPr>
              <a:r>
                <a:rPr lang="el-GR" sz="2000" dirty="0" smtClean="0">
                  <a:latin typeface="Trebuchet MS" panose="020B0603020202020204" pitchFamily="34" charset="0"/>
                </a:rPr>
                <a:t>ισόθερμη </a:t>
              </a:r>
              <a:r>
                <a:rPr lang="el-GR" sz="2000" dirty="0">
                  <a:latin typeface="Trebuchet MS" panose="020B0603020202020204" pitchFamily="34" charset="0"/>
                </a:rPr>
                <a:t>συμπίεση </a:t>
              </a:r>
              <a:r>
                <a:rPr lang="el-GR" sz="2000" dirty="0" smtClean="0">
                  <a:latin typeface="Trebuchet MS" panose="020B0603020202020204" pitchFamily="34" charset="0"/>
                </a:rPr>
                <a:t>ΓΑ.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α.   </a:t>
              </a:r>
              <a:r>
                <a:rPr lang="el-GR" sz="2000" dirty="0">
                  <a:latin typeface="Trebuchet MS" panose="020B0603020202020204" pitchFamily="34" charset="0"/>
                </a:rPr>
                <a:t>Να γράψετε το νόμο των αερίων που ισχύει σε κάθε μεταβολή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β.   </a:t>
              </a:r>
              <a:r>
                <a:rPr lang="el-GR" sz="2000" dirty="0">
                  <a:latin typeface="Trebuchet MS" panose="020B0603020202020204" pitchFamily="34" charset="0"/>
                </a:rPr>
                <a:t>Να συμπληρώσετε τα κενά του παρακάτω πίνακα τιμών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1078674" y="5346192"/>
              <a:ext cx="98228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γ.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Να </a:t>
              </a:r>
              <a:r>
                <a:rPr lang="el-GR" sz="2000" dirty="0" err="1">
                  <a:latin typeface="Trebuchet MS" panose="020B0603020202020204" pitchFamily="34" charset="0"/>
                  <a:ea typeface="Times New Roman" panose="02020603050405020304" pitchFamily="18" charset="0"/>
                </a:rPr>
                <a:t>παραστήσετε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 την κυκλική μεταβολή σε διαγράμματα: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–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V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), 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V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–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), 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l-GR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– </a:t>
              </a:r>
              <a:r>
                <a:rPr lang="el-GR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).</a:t>
              </a:r>
              <a:endParaRPr lang="el-GR" sz="2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6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Rectangle 62"/>
          <p:cNvSpPr>
            <a:spLocks noChangeArrowheads="1"/>
          </p:cNvSpPr>
          <p:nvPr/>
        </p:nvSpPr>
        <p:spPr bwMode="auto">
          <a:xfrm>
            <a:off x="4419600" y="16611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59" name="Ομάδα 58"/>
          <p:cNvGrpSpPr/>
          <p:nvPr/>
        </p:nvGrpSpPr>
        <p:grpSpPr>
          <a:xfrm>
            <a:off x="1516454" y="439506"/>
            <a:ext cx="9151546" cy="5016414"/>
            <a:chOff x="1516454" y="439506"/>
            <a:chExt cx="9151546" cy="5016414"/>
          </a:xfrm>
        </p:grpSpPr>
        <p:grpSp>
          <p:nvGrpSpPr>
            <p:cNvPr id="57" name="Ομάδα 56"/>
            <p:cNvGrpSpPr/>
            <p:nvPr/>
          </p:nvGrpSpPr>
          <p:grpSpPr>
            <a:xfrm>
              <a:off x="3421123" y="1455169"/>
              <a:ext cx="5890517" cy="4000751"/>
              <a:chOff x="4419600" y="2413635"/>
              <a:chExt cx="4318000" cy="3084286"/>
            </a:xfrm>
          </p:grpSpPr>
          <p:grpSp>
            <p:nvGrpSpPr>
              <p:cNvPr id="31" name="Group 38"/>
              <p:cNvGrpSpPr>
                <a:grpSpLocks noChangeAspect="1"/>
              </p:cNvGrpSpPr>
              <p:nvPr/>
            </p:nvGrpSpPr>
            <p:grpSpPr bwMode="auto">
              <a:xfrm>
                <a:off x="4419600" y="2413635"/>
                <a:ext cx="4318000" cy="3084286"/>
                <a:chOff x="2511" y="2101"/>
                <a:chExt cx="3288" cy="2400"/>
              </a:xfrm>
            </p:grpSpPr>
            <p:sp>
              <p:nvSpPr>
                <p:cNvPr id="32" name="AutoShape 6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511" y="2101"/>
                  <a:ext cx="3288" cy="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138" y="2261"/>
                  <a:ext cx="1" cy="19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4" name="Line 59"/>
                <p:cNvSpPr>
                  <a:spLocks noChangeShapeType="1"/>
                </p:cNvSpPr>
                <p:nvPr/>
              </p:nvSpPr>
              <p:spPr bwMode="auto">
                <a:xfrm>
                  <a:off x="3138" y="4181"/>
                  <a:ext cx="234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5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511" y="2101"/>
                  <a:ext cx="779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10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endParaRPr kumimoji="0" lang="en-US" altLang="el-G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3138" y="3061"/>
                  <a:ext cx="6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7" name="Line 55"/>
                <p:cNvSpPr>
                  <a:spLocks noChangeShapeType="1"/>
                </p:cNvSpPr>
                <p:nvPr/>
              </p:nvSpPr>
              <p:spPr bwMode="auto">
                <a:xfrm>
                  <a:off x="3138" y="3541"/>
                  <a:ext cx="109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8" name="Line 54"/>
                <p:cNvSpPr>
                  <a:spLocks noChangeShapeType="1"/>
                </p:cNvSpPr>
                <p:nvPr/>
              </p:nvSpPr>
              <p:spPr bwMode="auto">
                <a:xfrm>
                  <a:off x="3764" y="3061"/>
                  <a:ext cx="0" cy="11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9" name="Line 53"/>
                <p:cNvSpPr>
                  <a:spLocks noChangeShapeType="1"/>
                </p:cNvSpPr>
                <p:nvPr/>
              </p:nvSpPr>
              <p:spPr bwMode="auto">
                <a:xfrm>
                  <a:off x="3764" y="3061"/>
                  <a:ext cx="469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0" name="Line 52"/>
                <p:cNvSpPr>
                  <a:spLocks noChangeShapeType="1"/>
                </p:cNvSpPr>
                <p:nvPr/>
              </p:nvSpPr>
              <p:spPr bwMode="auto">
                <a:xfrm>
                  <a:off x="4233" y="3061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1" name="Line 51"/>
                <p:cNvSpPr>
                  <a:spLocks noChangeShapeType="1"/>
                </p:cNvSpPr>
                <p:nvPr/>
              </p:nvSpPr>
              <p:spPr bwMode="auto">
                <a:xfrm>
                  <a:off x="4233" y="3541"/>
                  <a:ext cx="0" cy="6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2" name="Line 50"/>
                <p:cNvSpPr>
                  <a:spLocks noChangeShapeType="1"/>
                </p:cNvSpPr>
                <p:nvPr/>
              </p:nvSpPr>
              <p:spPr bwMode="auto">
                <a:xfrm>
                  <a:off x="4233" y="3541"/>
                  <a:ext cx="783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3" name="Line 49"/>
                <p:cNvSpPr>
                  <a:spLocks noChangeShapeType="1"/>
                </p:cNvSpPr>
                <p:nvPr/>
              </p:nvSpPr>
              <p:spPr bwMode="auto">
                <a:xfrm>
                  <a:off x="5016" y="3541"/>
                  <a:ext cx="0" cy="6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607" y="2741"/>
                  <a:ext cx="313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A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073" y="2759"/>
                  <a:ext cx="313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B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233" y="3256"/>
                  <a:ext cx="313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l-GR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Γ</a:t>
                  </a:r>
                  <a:endParaRPr kumimoji="0" lang="el-GR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7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859" y="3221"/>
                  <a:ext cx="313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l-GR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Δ</a:t>
                  </a:r>
                  <a:endParaRPr kumimoji="0" lang="el-GR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824" y="2901"/>
                  <a:ext cx="466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p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1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818" y="3346"/>
                  <a:ext cx="46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p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2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0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607" y="4181"/>
                  <a:ext cx="469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1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077" y="4181"/>
                  <a:ext cx="468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2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59" y="4181"/>
                  <a:ext cx="470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3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5172" y="4181"/>
                  <a:ext cx="627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T/ K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</p:grpSp>
          <p:sp>
            <p:nvSpPr>
              <p:cNvPr id="56" name="Text Box 39"/>
              <p:cNvSpPr txBox="1">
                <a:spLocks noChangeArrowheads="1"/>
              </p:cNvSpPr>
              <p:nvPr/>
            </p:nvSpPr>
            <p:spPr bwMode="auto">
              <a:xfrm>
                <a:off x="4419600" y="2665519"/>
                <a:ext cx="978203" cy="411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l-GR" sz="2000" i="1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p</a:t>
                </a:r>
                <a:r>
                  <a:rPr kumimoji="0" lang="en-US" altLang="el-GR" sz="20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/ </a:t>
                </a:r>
                <a:r>
                  <a:rPr kumimoji="0" lang="en-US" altLang="el-GR" sz="2000" b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N/m</a:t>
                </a:r>
                <a:r>
                  <a:rPr kumimoji="0" lang="en-US" altLang="el-GR" sz="2000" b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2</a:t>
                </a:r>
                <a:endParaRPr kumimoji="0" lang="en-US" altLang="el-GR" sz="2000" b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58" name="Ορθογώνιο 57"/>
            <p:cNvSpPr/>
            <p:nvPr/>
          </p:nvSpPr>
          <p:spPr>
            <a:xfrm>
              <a:off x="1516454" y="439506"/>
              <a:ext cx="91515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l-GR" sz="2000" b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9.  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Οι μεταβολές  ΑΒ – ΒΓ – ΓΔ  που φαίνονται στο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παρακάτω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διάγραμμα 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    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–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 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να αποδοθούν σε διάγραμμα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–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V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).</a:t>
              </a:r>
              <a:endParaRPr lang="el-GR" sz="2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31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555667" y="434791"/>
            <a:ext cx="90252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10.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πίεση, ο όγκος και η απόλυτη θερμοκρασία ιδανικού αερίου είναι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αντίστοιχα. Το αέριο θερμαίνεται με σταθερή πίεση μέχρι να διπλασιαστεί η θερμοκρασία του. Μετά, συμπιέζεται με σταθερή θερμοκρασία μέχρι να τριπλασιαστεί η πίεσή του και στη συνέχεια ψύχεται με σταθερό όγκο μέχρι να </a:t>
            </a:r>
            <a:r>
              <a:rPr lang="el-GR" sz="2000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υποτετραπλασιαστεί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η θερμοκρασία του.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εκφράσεις τις τελικές τιμές πίεσης, όγκου και θερμοκρασίας σε συνάρτηση με τις αντίστοιχες αρχικές τιμές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endParaRPr lang="el-GR" sz="2000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Να σχεδιάσεις τις γραφικές παραστάσεις των παραπάνω μεταβολών του αερίου, σε άξονες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), 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), 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).               </a:t>
            </a:r>
            <a:endParaRPr lang="el-GR" sz="2000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452747" y="493401"/>
            <a:ext cx="93775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11.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Ένα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αέριο βρίσκεται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στην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κατάσταση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baseline="-25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).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Το αέριο εκτονώνεται ισόθερμα μέχρι να αποκτήσει όγκο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5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 </a:t>
            </a:r>
            <a:r>
              <a:rPr lang="el-GR" sz="2000" baseline="-25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και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στη συνέχεια συμπιέζεται ισοβαρώς μέχρι ο όγκος του να γίνει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σχεδιάσετε τις μεταβολές του αερίου σε άξονες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l-GR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12.  </a:t>
            </a:r>
            <a:r>
              <a:rPr lang="el-GR" sz="2000" dirty="0">
                <a:latin typeface="Trebuchet MS" panose="020B0603020202020204" pitchFamily="34" charset="0"/>
              </a:rPr>
              <a:t>Αέριο </a:t>
            </a:r>
            <a:r>
              <a:rPr lang="el-GR" sz="2000" dirty="0" smtClean="0">
                <a:latin typeface="Trebuchet MS" panose="020B0603020202020204" pitchFamily="34" charset="0"/>
              </a:rPr>
              <a:t>ήλιο </a:t>
            </a:r>
            <a:r>
              <a:rPr lang="el-GR" sz="2000" dirty="0">
                <a:latin typeface="Trebuchet MS" panose="020B0603020202020204" pitchFamily="34" charset="0"/>
              </a:rPr>
              <a:t>καταλαμβάνει όγκο 1,8L, έχει πίεση 3atm και θερμοκρασία </a:t>
            </a:r>
            <a:r>
              <a:rPr lang="en-US" sz="2000" dirty="0" smtClean="0">
                <a:latin typeface="Trebuchet MS" panose="020B0603020202020204" pitchFamily="34" charset="0"/>
              </a:rPr>
              <a:t>     </a:t>
            </a:r>
            <a:r>
              <a:rPr lang="el-GR" sz="2000" dirty="0" smtClean="0">
                <a:latin typeface="Trebuchet MS" panose="020B0603020202020204" pitchFamily="34" charset="0"/>
              </a:rPr>
              <a:t>57 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Θερμαίνουμε το αέριο ώσπου να διπλασιαστούν η πίεση και ο όγκος του.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</a:rPr>
              <a:t>Πόση είναι η τελική θερμοκρασία του;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Πόσα γραμμάρια ηλίου υπάρχουν;   </a:t>
            </a:r>
          </a:p>
          <a:p>
            <a:pPr algn="just">
              <a:lnSpc>
                <a:spcPct val="150000"/>
              </a:lnSpc>
            </a:pPr>
            <a:r>
              <a:rPr lang="el-GR" sz="2000" dirty="0">
                <a:latin typeface="Trebuchet MS" panose="020B0603020202020204" pitchFamily="34" charset="0"/>
              </a:rPr>
              <a:t>Δίνεται:    Μ</a:t>
            </a:r>
            <a:r>
              <a:rPr lang="en-US" sz="2000" baseline="-25000" dirty="0">
                <a:latin typeface="Trebuchet MS" panose="020B0603020202020204" pitchFamily="34" charset="0"/>
              </a:rPr>
              <a:t>r(He) </a:t>
            </a:r>
            <a:r>
              <a:rPr lang="en-US" sz="2000" dirty="0">
                <a:latin typeface="Trebuchet MS" panose="020B0603020202020204" pitchFamily="34" charset="0"/>
              </a:rPr>
              <a:t>= 4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7589520" y="182207"/>
            <a:ext cx="3073008" cy="1390562"/>
          </a:xfrm>
          <a:prstGeom prst="cloudCallout">
            <a:avLst>
              <a:gd name="adj1" fmla="val 55608"/>
              <a:gd name="adj2" fmla="val 381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Υπάρχει πραγματικό αέριο σαν το ιδανικό</a:t>
            </a:r>
            <a:r>
              <a:rPr lang="en-US" b="1" dirty="0" smtClean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356" y="1429637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8" y="7510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32038" y="386861"/>
            <a:ext cx="5028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Ένα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μονοατομικό</a:t>
            </a:r>
            <a:r>
              <a:rPr lang="el-GR" sz="2000" b="1" dirty="0" smtClean="0">
                <a:latin typeface="Comic Sans MS" panose="030F0702030302020204" pitchFamily="66" charset="0"/>
              </a:rPr>
              <a:t> αέριο, αραιό και θερμό πλησιάζει περισσότερο στην συμπεριφορά του ιδανικού αερίου.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257" y="3956897"/>
            <a:ext cx="6554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Μακροσκοπικά, ιδανικό αέριο </a:t>
            </a:r>
            <a:r>
              <a:rPr lang="el-GR" sz="2400" b="1" dirty="0" smtClean="0">
                <a:latin typeface="Comic Sans MS" panose="030F0702030302020204" pitchFamily="66" charset="0"/>
              </a:rPr>
              <a:t>είναι αυτό που υπακούει στους τρεις νόμους των αερίων, σε οποιεσδήποτε συνθήκες κι αν βρίσκεται.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78831" y="2105435"/>
            <a:ext cx="8808877" cy="17543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altLang="el-GR" b="1" dirty="0">
                <a:latin typeface="Comic Sans MS" pitchFamily="66" charset="0"/>
              </a:rPr>
              <a:t>Η συμπεριφορά ενός πραγματικού αερίου διαφέρει από εκείνη </a:t>
            </a:r>
            <a:r>
              <a:rPr lang="el-GR" altLang="el-GR" b="1" dirty="0" smtClean="0">
                <a:latin typeface="Comic Sans MS" pitchFamily="66" charset="0"/>
              </a:rPr>
              <a:t>του </a:t>
            </a:r>
            <a:r>
              <a:rPr lang="el-GR" altLang="el-GR" b="1" dirty="0">
                <a:latin typeface="Comic Sans MS" pitchFamily="66" charset="0"/>
              </a:rPr>
              <a:t>ιδανικού αερίου. Όσο πιο πολύπλοκη είναι η δομή του μορίου ενός πραγματικού αερίου, τόσο περισσότερο αποκλίνει από το ιδανικό αέριο. </a:t>
            </a:r>
          </a:p>
          <a:p>
            <a:pPr algn="just">
              <a:lnSpc>
                <a:spcPct val="150000"/>
              </a:lnSpc>
              <a:defRPr/>
            </a:pPr>
            <a:r>
              <a:rPr lang="el-GR" altLang="el-GR" b="1" dirty="0">
                <a:latin typeface="Comic Sans MS" pitchFamily="66" charset="0"/>
              </a:rPr>
              <a:t>Σε όσα θα εξετάσουμε</a:t>
            </a:r>
            <a:r>
              <a:rPr lang="el-GR" altLang="el-GR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θα δεχόμαστε ότι τα αέρια συμπεριφέρονται σαν ιδανικά.</a:t>
            </a:r>
            <a:r>
              <a:rPr lang="el-GR" altLang="el-G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8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28965" y="272408"/>
            <a:ext cx="7772400" cy="6997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Καταστατική Εξίσωση Ιδανικών Αερίων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17520" y="859536"/>
            <a:ext cx="555040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atin typeface="Comic Sans MS" panose="030F0702030302020204" pitchFamily="66" charset="0"/>
              </a:rPr>
              <a:t>Ο συνδυασμός των τριών νόμων των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αερίων, </a:t>
            </a:r>
            <a:r>
              <a:rPr lang="el-GR" altLang="el-GR" sz="2000" b="1" dirty="0">
                <a:latin typeface="Comic Sans MS" panose="030F0702030302020204" pitchFamily="66" charset="0"/>
              </a:rPr>
              <a:t>μας δίνει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καταστατική εξίσωση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64069" y="2359484"/>
            <a:ext cx="3455987" cy="646331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p.V = </a:t>
            </a:r>
            <a:r>
              <a:rPr lang="en-US" altLang="el-G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n.R.T</a:t>
            </a:r>
            <a:endParaRPr lang="el-GR" altLang="el-G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073" y="2082485"/>
            <a:ext cx="3702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R</a:t>
            </a:r>
            <a:r>
              <a:rPr lang="en-US" b="1" dirty="0" smtClean="0">
                <a:latin typeface="Comic Sans MS" panose="030F0702030302020204" pitchFamily="66" charset="0"/>
              </a:rPr>
              <a:t> = </a:t>
            </a:r>
            <a:r>
              <a:rPr lang="el-GR" b="1" dirty="0" smtClean="0">
                <a:latin typeface="Comic Sans MS" panose="030F0702030302020204" pitchFamily="66" charset="0"/>
              </a:rPr>
              <a:t>παγκόσμια σταθερά αερίων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Comic Sans MS" panose="030F0702030302020204" pitchFamily="66" charset="0"/>
              </a:rPr>
              <a:t>n = </a:t>
            </a:r>
            <a:r>
              <a:rPr lang="el-GR" b="1" dirty="0" smtClean="0">
                <a:latin typeface="Comic Sans MS" panose="030F0702030302020204" pitchFamily="66" charset="0"/>
              </a:rPr>
              <a:t>αριθμός γραμμομορίων (</a:t>
            </a:r>
            <a:r>
              <a:rPr lang="en-US" b="1" dirty="0" err="1" smtClean="0">
                <a:latin typeface="Comic Sans MS" panose="030F0702030302020204" pitchFamily="66" charset="0"/>
              </a:rPr>
              <a:t>mol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49044" y="3620385"/>
                <a:ext cx="1987548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R</a:t>
                </a:r>
                <a:r>
                  <a:rPr lang="en-US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= 8,314</a:t>
                </a:r>
                <a:r>
                  <a:rPr lang="el-GR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𝐉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𝐦𝐨𝐥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𝐊</m:t>
                        </m:r>
                      </m:den>
                    </m:f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  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044" y="3620385"/>
                <a:ext cx="1987548" cy="531684"/>
              </a:xfrm>
              <a:prstGeom prst="rect">
                <a:avLst/>
              </a:prstGeom>
              <a:blipFill>
                <a:blip r:embed="rId2"/>
                <a:stretch>
                  <a:fillRect l="-8282" r="-2147" b="-172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096000" y="3657286"/>
            <a:ext cx="4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ή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6592" y="3657286"/>
            <a:ext cx="105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στο </a:t>
            </a:r>
            <a:r>
              <a:rPr lang="en-US" b="1" dirty="0" smtClean="0">
                <a:latin typeface="Comic Sans MS" panose="030F0702030302020204" pitchFamily="66" charset="0"/>
              </a:rPr>
              <a:t>SI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50228" y="3620385"/>
                <a:ext cx="2398572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R</a:t>
                </a:r>
                <a:r>
                  <a:rPr lang="en-US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= </a:t>
                </a:r>
                <a:r>
                  <a:rPr lang="el-GR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0,082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𝐚𝐭𝐦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𝐋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𝐦𝐨𝐥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𝐊</m:t>
                        </m:r>
                      </m:den>
                    </m:f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  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228" y="3620385"/>
                <a:ext cx="2398572" cy="531684"/>
              </a:xfrm>
              <a:prstGeom prst="rect">
                <a:avLst/>
              </a:prstGeom>
              <a:blipFill>
                <a:blip r:embed="rId3"/>
                <a:stretch>
                  <a:fillRect l="-6870" b="-172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Ορθογώνιο 11"/>
          <p:cNvSpPr/>
          <p:nvPr/>
        </p:nvSpPr>
        <p:spPr>
          <a:xfrm>
            <a:off x="7086254" y="2366998"/>
            <a:ext cx="800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όπου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06209" y="4655746"/>
                <a:ext cx="1020536" cy="635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𝑴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09" y="4655746"/>
                <a:ext cx="1020536" cy="635430"/>
              </a:xfrm>
              <a:prstGeom prst="rect">
                <a:avLst/>
              </a:prstGeom>
              <a:blipFill>
                <a:blip r:embed="rId4"/>
                <a:stretch>
                  <a:fillRect r="-1796" b="-769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76532" y="4501104"/>
                <a:ext cx="1355499" cy="753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𝐦𝐨𝐥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532" y="4501104"/>
                <a:ext cx="1355499" cy="753604"/>
              </a:xfrm>
              <a:prstGeom prst="rect">
                <a:avLst/>
              </a:prstGeom>
              <a:blipFill>
                <a:blip r:embed="rId5"/>
                <a:stretch>
                  <a:fillRect r="-1345" b="-64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80831" y="4443089"/>
                <a:ext cx="1179169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831" y="4443089"/>
                <a:ext cx="1179169" cy="751872"/>
              </a:xfrm>
              <a:prstGeom prst="rect">
                <a:avLst/>
              </a:prstGeom>
              <a:blipFill>
                <a:blip r:embed="rId6"/>
                <a:stretch>
                  <a:fillRect b="-65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Ορθογώνιο 15"/>
          <p:cNvSpPr/>
          <p:nvPr/>
        </p:nvSpPr>
        <p:spPr>
          <a:xfrm>
            <a:off x="1110238" y="5254708"/>
            <a:ext cx="2711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m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μάζα αερίου</a:t>
            </a:r>
            <a:endParaRPr lang="en-US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l-GR" b="1" i="1" dirty="0" smtClean="0">
                <a:latin typeface="Comic Sans MS" panose="030F0702030302020204" pitchFamily="66" charset="0"/>
              </a:rPr>
              <a:t>Μ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γραμμομοριακή μάζα </a:t>
            </a:r>
            <a:endParaRPr lang="el-GR" dirty="0"/>
          </a:p>
        </p:txBody>
      </p:sp>
      <p:sp>
        <p:nvSpPr>
          <p:cNvPr id="17" name="Ορθογώνιο 16"/>
          <p:cNvSpPr/>
          <p:nvPr/>
        </p:nvSpPr>
        <p:spPr>
          <a:xfrm>
            <a:off x="4540066" y="5204918"/>
            <a:ext cx="3218015" cy="879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V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  <a:r>
              <a:rPr lang="el-GR" b="1" dirty="0" smtClean="0">
                <a:latin typeface="Comic Sans MS" panose="030F0702030302020204" pitchFamily="66" charset="0"/>
              </a:rPr>
              <a:t> όγκος αερίου</a:t>
            </a:r>
          </a:p>
          <a:p>
            <a:pPr>
              <a:lnSpc>
                <a:spcPct val="150000"/>
              </a:lnSpc>
            </a:pPr>
            <a:r>
              <a:rPr lang="en-US" b="1" i="1" dirty="0" err="1" smtClean="0">
                <a:latin typeface="Comic Sans MS" panose="030F0702030302020204" pitchFamily="66" charset="0"/>
              </a:rPr>
              <a:t>V</a:t>
            </a:r>
            <a:r>
              <a:rPr lang="en-US" b="1" baseline="-25000" dirty="0" err="1" smtClean="0">
                <a:latin typeface="Comic Sans MS" panose="030F0702030302020204" pitchFamily="66" charset="0"/>
              </a:rPr>
              <a:t>mol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γραμμομοριακός όγκος</a:t>
            </a:r>
            <a:endParaRPr lang="el-GR" dirty="0"/>
          </a:p>
        </p:txBody>
      </p:sp>
      <p:sp>
        <p:nvSpPr>
          <p:cNvPr id="18" name="Ορθογώνιο 17"/>
          <p:cNvSpPr/>
          <p:nvPr/>
        </p:nvSpPr>
        <p:spPr>
          <a:xfrm>
            <a:off x="8221306" y="5183117"/>
            <a:ext cx="3005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i="1" dirty="0" smtClean="0">
                <a:latin typeface="Comic Sans MS" panose="030F0702030302020204" pitchFamily="66" charset="0"/>
              </a:rPr>
              <a:t>Ν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  <a:r>
              <a:rPr lang="en-US" b="1" i="1" dirty="0" smtClean="0"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αριθμός μορίων αερίου</a:t>
            </a:r>
          </a:p>
          <a:p>
            <a:pPr>
              <a:lnSpc>
                <a:spcPct val="150000"/>
              </a:lnSpc>
            </a:pPr>
            <a:r>
              <a:rPr lang="el-GR" b="1" i="1" dirty="0" smtClean="0">
                <a:latin typeface="Comic Sans MS" panose="030F0702030302020204" pitchFamily="66" charset="0"/>
              </a:rPr>
              <a:t>Ν</a:t>
            </a:r>
            <a:r>
              <a:rPr lang="el-GR" b="1" baseline="-25000" dirty="0" smtClean="0">
                <a:latin typeface="Comic Sans MS" panose="030F0702030302020204" pitchFamily="66" charset="0"/>
              </a:rPr>
              <a:t>Α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αριθμός </a:t>
            </a:r>
            <a:r>
              <a:rPr lang="en-US" b="1" dirty="0" smtClean="0">
                <a:latin typeface="Comic Sans MS" panose="030F0702030302020204" pitchFamily="66" charset="0"/>
              </a:rPr>
              <a:t>Avogadro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63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452116" y="251206"/>
            <a:ext cx="7287768" cy="6997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Άλλες μορφές της Καταστατικής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ξίσωσης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65335" y="1251877"/>
            <a:ext cx="235093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p.V </a:t>
            </a:r>
            <a:r>
              <a:rPr lang="en-US" alt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US" alt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l-GR" sz="24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n.R.T</a:t>
            </a:r>
            <a:endParaRPr lang="el-GR" altLang="el-GR" sz="24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4932564" y="1251877"/>
                <a:ext cx="2112264" cy="58330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altLang="el-GR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p.V  </a:t>
                </a:r>
                <a:r>
                  <a:rPr lang="en-US" altLang="el-GR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el-GR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r>
                  <a:rPr lang="en-US" altLang="el-GR" sz="2400" b="1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R.T</a:t>
                </a:r>
                <a:endParaRPr lang="el-GR" altLang="el-GR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564" y="1251877"/>
                <a:ext cx="2112264" cy="583301"/>
              </a:xfrm>
              <a:prstGeom prst="rect">
                <a:avLst/>
              </a:prstGeom>
              <a:blipFill>
                <a:blip r:embed="rId2"/>
                <a:stretch>
                  <a:fillRect t="-3125" b="-14583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6159340" y="2085600"/>
                <a:ext cx="2318511" cy="7277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altLang="el-G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l-GR" altLang="el-G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l-GR" altLang="el-G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l-GR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  <m:r>
                              <a:rPr lang="en-US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groupChr>
                  </m:oMath>
                </a14:m>
                <a:r>
                  <a:rPr lang="en-US" altLang="el-GR" sz="2400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altLang="el-GR" sz="2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</a:t>
                </a:r>
                <a:r>
                  <a:rPr lang="en-US" altLang="el-GR" sz="2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el-GR" sz="2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el-GR" sz="2400" b="1" i="1" dirty="0" smtClean="0">
                    <a:latin typeface="Comic Sans MS" pitchFamily="66" charset="0"/>
                  </a:rPr>
                  <a:t>   </a:t>
                </a:r>
                <a:endParaRPr lang="el-GR" altLang="el-GR" sz="2400" b="1" i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340" y="2085600"/>
                <a:ext cx="2318511" cy="727700"/>
              </a:xfrm>
              <a:prstGeom prst="rect">
                <a:avLst/>
              </a:prstGeom>
              <a:blipFill>
                <a:blip r:embed="rId3"/>
                <a:stretch>
                  <a:fillRect b="-18487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55536" y="3020505"/>
                <a:ext cx="1312282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l-GR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36" y="3020505"/>
                <a:ext cx="1312282" cy="689035"/>
              </a:xfrm>
              <a:prstGeom prst="rect">
                <a:avLst/>
              </a:prstGeom>
              <a:blipFill>
                <a:blip r:embed="rId4"/>
                <a:stretch>
                  <a:fillRect r="-926" b="-61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903229" y="984409"/>
            <a:ext cx="2082019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σε συνάρτηση με τη γραμμομοριακή μάζα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9611" y="2126638"/>
            <a:ext cx="1900546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σε συνάρτηση με την πυκνότητα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Ορθογώνιο 15"/>
              <p:cNvSpPr/>
              <p:nvPr/>
            </p:nvSpPr>
            <p:spPr>
              <a:xfrm>
                <a:off x="4094552" y="904940"/>
                <a:ext cx="821059" cy="8224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altLang="el-GR" sz="2400" b="1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el-GR" sz="2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el-GR" sz="2400" b="1" i="1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altLang="el-GR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l-GR" sz="24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el-GR" altLang="el-GR" sz="2400" b="1" i="1">
                                  <a:latin typeface="Cambria Math" panose="02040503050406030204" pitchFamily="18" charset="0"/>
                                </a:rPr>
                                <m:t>𝜧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16" name="Ορθογώνιο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552" y="904940"/>
                <a:ext cx="821059" cy="8224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Ορθογώνιο 16"/>
              <p:cNvSpPr/>
              <p:nvPr/>
            </p:nvSpPr>
            <p:spPr>
              <a:xfrm>
                <a:off x="1500528" y="2230127"/>
                <a:ext cx="1861407" cy="583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p.V  </a:t>
                </a:r>
                <a:r>
                  <a:rPr lang="en-US" altLang="el-GR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.R.T </a:t>
                </a:r>
                <a:endParaRPr lang="el-GR" sz="2400" dirty="0"/>
              </a:p>
            </p:txBody>
          </p:sp>
        </mc:Choice>
        <mc:Fallback xmlns="">
          <p:sp>
            <p:nvSpPr>
              <p:cNvPr id="17" name="Ορθογώνιο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28" y="2230127"/>
                <a:ext cx="1861407" cy="583173"/>
              </a:xfrm>
              <a:prstGeom prst="rect">
                <a:avLst/>
              </a:prstGeom>
              <a:blipFill>
                <a:blip r:embed="rId6"/>
                <a:stretch>
                  <a:fillRect l="-4918" t="-2105" r="-4590" b="-947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Ορθογώνιο 17"/>
              <p:cNvSpPr/>
              <p:nvPr/>
            </p:nvSpPr>
            <p:spPr>
              <a:xfrm>
                <a:off x="3413036" y="2230127"/>
                <a:ext cx="437427" cy="488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alt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8" name="Ορθογώνιο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036" y="2230127"/>
                <a:ext cx="437427" cy="4888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Ορθογώνιο 18"/>
              <p:cNvSpPr/>
              <p:nvPr/>
            </p:nvSpPr>
            <p:spPr>
              <a:xfrm>
                <a:off x="4042279" y="2229742"/>
                <a:ext cx="1805302" cy="583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</a:t>
                </a:r>
                <a:r>
                  <a:rPr lang="en-US" altLang="el-GR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.R.T </a:t>
                </a:r>
                <a:endParaRPr lang="el-GR" sz="2400" dirty="0"/>
              </a:p>
            </p:txBody>
          </p:sp>
        </mc:Choice>
        <mc:Fallback xmlns="">
          <p:sp>
            <p:nvSpPr>
              <p:cNvPr id="19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279" y="2229742"/>
                <a:ext cx="1805302" cy="583942"/>
              </a:xfrm>
              <a:prstGeom prst="rect">
                <a:avLst/>
              </a:prstGeom>
              <a:blipFill>
                <a:blip r:embed="rId8"/>
                <a:stretch>
                  <a:fillRect l="-5068" t="-2083" r="-4730" b="-8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Ελεύθερη σχεδίαση 19"/>
          <p:cNvSpPr/>
          <p:nvPr/>
        </p:nvSpPr>
        <p:spPr>
          <a:xfrm>
            <a:off x="4692630" y="2204408"/>
            <a:ext cx="445962" cy="631782"/>
          </a:xfrm>
          <a:custGeom>
            <a:avLst/>
            <a:gdLst>
              <a:gd name="connsiteX0" fmla="*/ 173736 w 445962"/>
              <a:gd name="connsiteY0" fmla="*/ 9990 h 631782"/>
              <a:gd name="connsiteX1" fmla="*/ 118872 w 445962"/>
              <a:gd name="connsiteY1" fmla="*/ 19134 h 631782"/>
              <a:gd name="connsiteX2" fmla="*/ 64008 w 445962"/>
              <a:gd name="connsiteY2" fmla="*/ 101430 h 631782"/>
              <a:gd name="connsiteX3" fmla="*/ 45720 w 445962"/>
              <a:gd name="connsiteY3" fmla="*/ 128862 h 631782"/>
              <a:gd name="connsiteX4" fmla="*/ 27432 w 445962"/>
              <a:gd name="connsiteY4" fmla="*/ 183726 h 631782"/>
              <a:gd name="connsiteX5" fmla="*/ 18288 w 445962"/>
              <a:gd name="connsiteY5" fmla="*/ 247734 h 631782"/>
              <a:gd name="connsiteX6" fmla="*/ 9144 w 445962"/>
              <a:gd name="connsiteY6" fmla="*/ 284310 h 631782"/>
              <a:gd name="connsiteX7" fmla="*/ 0 w 445962"/>
              <a:gd name="connsiteY7" fmla="*/ 384894 h 631782"/>
              <a:gd name="connsiteX8" fmla="*/ 18288 w 445962"/>
              <a:gd name="connsiteY8" fmla="*/ 549486 h 631782"/>
              <a:gd name="connsiteX9" fmla="*/ 36576 w 445962"/>
              <a:gd name="connsiteY9" fmla="*/ 576918 h 631782"/>
              <a:gd name="connsiteX10" fmla="*/ 118872 w 445962"/>
              <a:gd name="connsiteY10" fmla="*/ 622638 h 631782"/>
              <a:gd name="connsiteX11" fmla="*/ 146304 w 445962"/>
              <a:gd name="connsiteY11" fmla="*/ 631782 h 631782"/>
              <a:gd name="connsiteX12" fmla="*/ 210312 w 445962"/>
              <a:gd name="connsiteY12" fmla="*/ 622638 h 631782"/>
              <a:gd name="connsiteX13" fmla="*/ 228600 w 445962"/>
              <a:gd name="connsiteY13" fmla="*/ 567774 h 631782"/>
              <a:gd name="connsiteX14" fmla="*/ 256032 w 445962"/>
              <a:gd name="connsiteY14" fmla="*/ 512910 h 631782"/>
              <a:gd name="connsiteX15" fmla="*/ 274320 w 445962"/>
              <a:gd name="connsiteY15" fmla="*/ 448902 h 631782"/>
              <a:gd name="connsiteX16" fmla="*/ 301752 w 445962"/>
              <a:gd name="connsiteY16" fmla="*/ 430614 h 631782"/>
              <a:gd name="connsiteX17" fmla="*/ 347472 w 445962"/>
              <a:gd name="connsiteY17" fmla="*/ 375750 h 631782"/>
              <a:gd name="connsiteX18" fmla="*/ 374904 w 445962"/>
              <a:gd name="connsiteY18" fmla="*/ 357462 h 631782"/>
              <a:gd name="connsiteX19" fmla="*/ 402336 w 445962"/>
              <a:gd name="connsiteY19" fmla="*/ 256878 h 631782"/>
              <a:gd name="connsiteX20" fmla="*/ 411480 w 445962"/>
              <a:gd name="connsiteY20" fmla="*/ 202014 h 631782"/>
              <a:gd name="connsiteX21" fmla="*/ 420624 w 445962"/>
              <a:gd name="connsiteY21" fmla="*/ 83142 h 631782"/>
              <a:gd name="connsiteX22" fmla="*/ 384048 w 445962"/>
              <a:gd name="connsiteY22" fmla="*/ 64854 h 631782"/>
              <a:gd name="connsiteX23" fmla="*/ 356616 w 445962"/>
              <a:gd name="connsiteY23" fmla="*/ 46566 h 631782"/>
              <a:gd name="connsiteX24" fmla="*/ 301752 w 445962"/>
              <a:gd name="connsiteY24" fmla="*/ 28278 h 631782"/>
              <a:gd name="connsiteX25" fmla="*/ 246888 w 445962"/>
              <a:gd name="connsiteY25" fmla="*/ 846 h 631782"/>
              <a:gd name="connsiteX26" fmla="*/ 173736 w 445962"/>
              <a:gd name="connsiteY26" fmla="*/ 9990 h 63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5962" h="631782">
                <a:moveTo>
                  <a:pt x="173736" y="9990"/>
                </a:moveTo>
                <a:cubicBezTo>
                  <a:pt x="155448" y="13038"/>
                  <a:pt x="134061" y="8502"/>
                  <a:pt x="118872" y="19134"/>
                </a:cubicBezTo>
                <a:lnTo>
                  <a:pt x="64008" y="101430"/>
                </a:lnTo>
                <a:cubicBezTo>
                  <a:pt x="57912" y="110574"/>
                  <a:pt x="49195" y="118436"/>
                  <a:pt x="45720" y="128862"/>
                </a:cubicBezTo>
                <a:lnTo>
                  <a:pt x="27432" y="183726"/>
                </a:lnTo>
                <a:cubicBezTo>
                  <a:pt x="24384" y="205062"/>
                  <a:pt x="22143" y="226529"/>
                  <a:pt x="18288" y="247734"/>
                </a:cubicBezTo>
                <a:cubicBezTo>
                  <a:pt x="16040" y="260099"/>
                  <a:pt x="10805" y="271853"/>
                  <a:pt x="9144" y="284310"/>
                </a:cubicBezTo>
                <a:cubicBezTo>
                  <a:pt x="4695" y="317681"/>
                  <a:pt x="3048" y="351366"/>
                  <a:pt x="0" y="384894"/>
                </a:cubicBezTo>
                <a:cubicBezTo>
                  <a:pt x="1142" y="402031"/>
                  <a:pt x="-3528" y="505854"/>
                  <a:pt x="18288" y="549486"/>
                </a:cubicBezTo>
                <a:cubicBezTo>
                  <a:pt x="23203" y="559316"/>
                  <a:pt x="29541" y="568475"/>
                  <a:pt x="36576" y="576918"/>
                </a:cubicBezTo>
                <a:cubicBezTo>
                  <a:pt x="68163" y="614822"/>
                  <a:pt x="65866" y="604969"/>
                  <a:pt x="118872" y="622638"/>
                </a:cubicBezTo>
                <a:lnTo>
                  <a:pt x="146304" y="631782"/>
                </a:lnTo>
                <a:cubicBezTo>
                  <a:pt x="167640" y="628734"/>
                  <a:pt x="193299" y="635870"/>
                  <a:pt x="210312" y="622638"/>
                </a:cubicBezTo>
                <a:cubicBezTo>
                  <a:pt x="225529" y="610803"/>
                  <a:pt x="217907" y="583814"/>
                  <a:pt x="228600" y="567774"/>
                </a:cubicBezTo>
                <a:cubicBezTo>
                  <a:pt x="248638" y="537718"/>
                  <a:pt x="246568" y="546036"/>
                  <a:pt x="256032" y="512910"/>
                </a:cubicBezTo>
                <a:cubicBezTo>
                  <a:pt x="256762" y="510354"/>
                  <a:pt x="269448" y="454992"/>
                  <a:pt x="274320" y="448902"/>
                </a:cubicBezTo>
                <a:cubicBezTo>
                  <a:pt x="281185" y="440320"/>
                  <a:pt x="293309" y="437649"/>
                  <a:pt x="301752" y="430614"/>
                </a:cubicBezTo>
                <a:cubicBezTo>
                  <a:pt x="391632" y="355714"/>
                  <a:pt x="275544" y="447678"/>
                  <a:pt x="347472" y="375750"/>
                </a:cubicBezTo>
                <a:cubicBezTo>
                  <a:pt x="355243" y="367979"/>
                  <a:pt x="365760" y="363558"/>
                  <a:pt x="374904" y="357462"/>
                </a:cubicBezTo>
                <a:cubicBezTo>
                  <a:pt x="420101" y="289666"/>
                  <a:pt x="415791" y="324151"/>
                  <a:pt x="402336" y="256878"/>
                </a:cubicBezTo>
                <a:cubicBezTo>
                  <a:pt x="405384" y="238590"/>
                  <a:pt x="405617" y="219603"/>
                  <a:pt x="411480" y="202014"/>
                </a:cubicBezTo>
                <a:cubicBezTo>
                  <a:pt x="431790" y="141083"/>
                  <a:pt x="472585" y="207849"/>
                  <a:pt x="420624" y="83142"/>
                </a:cubicBezTo>
                <a:cubicBezTo>
                  <a:pt x="415381" y="70559"/>
                  <a:pt x="395883" y="71617"/>
                  <a:pt x="384048" y="64854"/>
                </a:cubicBezTo>
                <a:cubicBezTo>
                  <a:pt x="374506" y="59402"/>
                  <a:pt x="366659" y="51029"/>
                  <a:pt x="356616" y="46566"/>
                </a:cubicBezTo>
                <a:cubicBezTo>
                  <a:pt x="339000" y="38737"/>
                  <a:pt x="317792" y="38971"/>
                  <a:pt x="301752" y="28278"/>
                </a:cubicBezTo>
                <a:cubicBezTo>
                  <a:pt x="285067" y="17155"/>
                  <a:pt x="268286" y="2492"/>
                  <a:pt x="246888" y="846"/>
                </a:cubicBezTo>
                <a:cubicBezTo>
                  <a:pt x="216498" y="-1492"/>
                  <a:pt x="185928" y="846"/>
                  <a:pt x="173736" y="999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3021664" y="3171264"/>
            <a:ext cx="282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Υπολογισμός πυκνότητας</a:t>
            </a:r>
            <a:r>
              <a:rPr lang="en-US" sz="1600" b="1" dirty="0" smtClean="0">
                <a:latin typeface="Comic Sans MS" panose="030F0702030302020204" pitchFamily="66" charset="0"/>
              </a:rPr>
              <a:t>: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2229628" y="3916745"/>
            <a:ext cx="7859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Ιδανικό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είναι </a:t>
            </a:r>
            <a:r>
              <a:rPr lang="el-GR" altLang="el-GR" sz="2000" b="1" dirty="0">
                <a:latin typeface="Comic Sans MS" pitchFamily="66" charset="0"/>
              </a:rPr>
              <a:t>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αέριο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για το οποίο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ισχύει η καταστατική εξίσωση </a:t>
            </a:r>
            <a:r>
              <a:rPr lang="el-GR" altLang="el-GR" sz="2000" b="1" dirty="0">
                <a:latin typeface="Comic Sans MS" pitchFamily="66" charset="0"/>
              </a:rPr>
              <a:t>για όλες τις πιέσεις και θερμοκρασίες.</a:t>
            </a:r>
            <a:endParaRPr lang="el-GR" altLang="el-GR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96" y="436294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/>
      <p:bldP spid="14" grpId="0"/>
      <p:bldP spid="15" grpId="0"/>
      <p:bldP spid="16" grpId="0"/>
      <p:bldP spid="17" grpId="0"/>
      <p:bldP spid="18" grpId="0"/>
      <p:bldP spid="20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5544" y="323656"/>
            <a:ext cx="5971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Ορισμένη ποσότητα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</a:rPr>
              <a:t>mol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αερίου βρίσκεται αρχικά σε κατάσταση ισορροπίας Α(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2884" y="1915668"/>
            <a:ext cx="529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Με κάποιο τρόπο το αέριο οδηγείται σε νέα κατάσταση ισορροπίας Β(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l-GR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l-GR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l-GR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Κάτω βέλος 9"/>
          <p:cNvSpPr/>
          <p:nvPr/>
        </p:nvSpPr>
        <p:spPr>
          <a:xfrm>
            <a:off x="5735320" y="1371323"/>
            <a:ext cx="173736" cy="54434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1861362" y="3155337"/>
            <a:ext cx="252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omic Sans MS" panose="030F0702030302020204" pitchFamily="66" charset="0"/>
              </a:rPr>
              <a:t>p</a:t>
            </a:r>
            <a:r>
              <a:rPr lang="el-GR" sz="24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V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latin typeface="Comic Sans MS" panose="030F0702030302020204" pitchFamily="66" charset="0"/>
              </a:rPr>
              <a:t> = </a:t>
            </a:r>
            <a:r>
              <a:rPr lang="en-US" sz="2400" b="1" i="1" dirty="0" smtClean="0">
                <a:latin typeface="Comic Sans MS" panose="030F0702030302020204" pitchFamily="66" charset="0"/>
              </a:rPr>
              <a:t>n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R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T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1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3394" y="4182175"/>
            <a:ext cx="239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omic Sans MS" panose="030F0702030302020204" pitchFamily="66" charset="0"/>
              </a:rPr>
              <a:t>p</a:t>
            </a:r>
            <a:r>
              <a:rPr lang="el-GR" sz="24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V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latin typeface="Comic Sans MS" panose="030F0702030302020204" pitchFamily="66" charset="0"/>
              </a:rPr>
              <a:t> = </a:t>
            </a:r>
            <a:r>
              <a:rPr lang="en-US" sz="2400" b="1" i="1" dirty="0" smtClean="0">
                <a:latin typeface="Comic Sans MS" panose="030F0702030302020204" pitchFamily="66" charset="0"/>
              </a:rPr>
              <a:t>n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R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T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2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34820" y="3010233"/>
                <a:ext cx="2248629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820" y="3010233"/>
                <a:ext cx="2248629" cy="751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35173" y="4037071"/>
                <a:ext cx="2248629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173" y="4037071"/>
                <a:ext cx="2248629" cy="751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601968" y="3218198"/>
            <a:ext cx="53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1968" y="4243730"/>
            <a:ext cx="53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486163" y="3617002"/>
                <a:ext cx="826325" cy="435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163" y="3617002"/>
                <a:ext cx="826325" cy="4351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Δεξί άγκιστρο 17"/>
          <p:cNvSpPr/>
          <p:nvPr/>
        </p:nvSpPr>
        <p:spPr>
          <a:xfrm>
            <a:off x="7257564" y="3155620"/>
            <a:ext cx="176507" cy="142666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Ορθογώνιο 18"/>
              <p:cNvSpPr/>
              <p:nvPr/>
            </p:nvSpPr>
            <p:spPr>
              <a:xfrm>
                <a:off x="8312488" y="3446849"/>
                <a:ext cx="2268367" cy="844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488" y="3446849"/>
                <a:ext cx="2268367" cy="844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45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9287" y="304229"/>
            <a:ext cx="835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Α. Παρατηρήσεις στην</a:t>
            </a:r>
            <a:r>
              <a:rPr lang="el-GR" altLang="el-GR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μεταβολή.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50262" y="1105535"/>
            <a:ext cx="71412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>
                <a:latin typeface="Comic Sans MS" panose="030F0702030302020204" pitchFamily="66" charset="0"/>
              </a:rPr>
              <a:t>Ίδια ποσότητα αερίου σε διαφορετικές θερμοκρασίες</a:t>
            </a:r>
          </a:p>
        </p:txBody>
      </p:sp>
      <p:grpSp>
        <p:nvGrpSpPr>
          <p:cNvPr id="11" name="Ομάδα 10"/>
          <p:cNvGrpSpPr/>
          <p:nvPr/>
        </p:nvGrpSpPr>
        <p:grpSpPr>
          <a:xfrm>
            <a:off x="4283075" y="1945980"/>
            <a:ext cx="3743325" cy="2715042"/>
            <a:chOff x="4283075" y="2220300"/>
            <a:chExt cx="3743325" cy="2715042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4930775" y="222030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4930775" y="4596788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641850" y="4452325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283075" y="2220300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234237" y="4596788"/>
              <a:ext cx="79216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>
                  <a:latin typeface="Comic Sans MS" panose="030F0702030302020204" pitchFamily="66" charset="0"/>
                </a:rPr>
                <a:t>3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641850" y="2664485"/>
            <a:ext cx="1207384" cy="1960356"/>
            <a:chOff x="4641850" y="2938805"/>
            <a:chExt cx="1207384" cy="1960356"/>
          </a:xfrm>
        </p:grpSpPr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930776" y="3263619"/>
              <a:ext cx="6477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5578476" y="3265207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5291138" y="456060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4641850" y="3060562"/>
              <a:ext cx="3096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 smtClean="0">
                  <a:latin typeface="Comic Sans MS" panose="030F0702030302020204" pitchFamily="66" charset="0"/>
                </a:rPr>
                <a:t>p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5488871" y="2938805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anose="030F0702030302020204" pitchFamily="66" charset="0"/>
                </a:rPr>
                <a:t>A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5578476" y="2659185"/>
            <a:ext cx="814180" cy="1965656"/>
            <a:chOff x="5578476" y="2933505"/>
            <a:chExt cx="814180" cy="1965656"/>
          </a:xfrm>
        </p:grpSpPr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5578476" y="3265207"/>
              <a:ext cx="5762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6032294" y="2933505"/>
              <a:ext cx="3603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anose="030F0702030302020204" pitchFamily="66" charset="0"/>
                </a:rPr>
                <a:t>B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6154737" y="3265207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883979" y="456060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6671691" y="1925646"/>
            <a:ext cx="13295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8" name="Ομάδα 27"/>
          <p:cNvGrpSpPr/>
          <p:nvPr/>
        </p:nvGrpSpPr>
        <p:grpSpPr>
          <a:xfrm>
            <a:off x="6154738" y="2646237"/>
            <a:ext cx="863599" cy="1971303"/>
            <a:chOff x="6154738" y="2920557"/>
            <a:chExt cx="863599" cy="1971303"/>
          </a:xfrm>
        </p:grpSpPr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611362" y="2920557"/>
              <a:ext cx="3603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800" b="1" dirty="0">
                  <a:latin typeface="Comic Sans MS" panose="030F0702030302020204" pitchFamily="66" charset="0"/>
                </a:rPr>
                <a:t>Γ</a:t>
              </a: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6730999" y="3257906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6515099" y="4553306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6154738" y="3253814"/>
              <a:ext cx="5762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Ομάδα 35"/>
          <p:cNvGrpSpPr/>
          <p:nvPr/>
        </p:nvGrpSpPr>
        <p:grpSpPr>
          <a:xfrm>
            <a:off x="5652293" y="1474214"/>
            <a:ext cx="1941513" cy="2092325"/>
            <a:chOff x="5652293" y="1748534"/>
            <a:chExt cx="1941513" cy="2092325"/>
          </a:xfrm>
        </p:grpSpPr>
        <p:sp>
          <p:nvSpPr>
            <p:cNvPr id="29" name="Arc 14"/>
            <p:cNvSpPr>
              <a:spLocks/>
            </p:cNvSpPr>
            <p:nvPr/>
          </p:nvSpPr>
          <p:spPr bwMode="auto">
            <a:xfrm rot="10800000">
              <a:off x="5652293" y="1748534"/>
              <a:ext cx="1512888" cy="1970088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60 w 20554"/>
                <a:gd name="T1" fmla="*/ 0 h 21598"/>
                <a:gd name="T2" fmla="*/ 20554 w 20554"/>
                <a:gd name="T3" fmla="*/ 14958 h 21598"/>
                <a:gd name="T4" fmla="*/ 0 w 20554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598" fill="none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</a:path>
                <a:path w="20554" h="21598" stroke="0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7017543" y="3474147"/>
              <a:ext cx="5762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35" name="Ομάδα 34"/>
          <p:cNvGrpSpPr/>
          <p:nvPr/>
        </p:nvGrpSpPr>
        <p:grpSpPr>
          <a:xfrm>
            <a:off x="5233165" y="1975935"/>
            <a:ext cx="2150435" cy="1970234"/>
            <a:chOff x="5233165" y="2250255"/>
            <a:chExt cx="2150435" cy="1970234"/>
          </a:xfrm>
        </p:grpSpPr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6920265" y="3853777"/>
              <a:ext cx="46333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" name="Arc 17"/>
            <p:cNvSpPr>
              <a:spLocks/>
            </p:cNvSpPr>
            <p:nvPr/>
          </p:nvSpPr>
          <p:spPr bwMode="auto">
            <a:xfrm rot="11113799">
              <a:off x="5233165" y="2250255"/>
              <a:ext cx="1822459" cy="1757638"/>
            </a:xfrm>
            <a:custGeom>
              <a:avLst/>
              <a:gdLst>
                <a:gd name="G0" fmla="+- 1967 0 0"/>
                <a:gd name="G1" fmla="+- 21600 0 0"/>
                <a:gd name="G2" fmla="+- 21600 0 0"/>
                <a:gd name="T0" fmla="*/ 0 w 23253"/>
                <a:gd name="T1" fmla="*/ 90 h 21600"/>
                <a:gd name="T2" fmla="*/ 23253 w 23253"/>
                <a:gd name="T3" fmla="*/ 17933 h 21600"/>
                <a:gd name="T4" fmla="*/ 1967 w 232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3" h="21600" fill="none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</a:path>
                <a:path w="23253" h="21600" stroke="0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  <a:lnTo>
                    <a:pt x="1967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7" name="Ομάδα 36"/>
          <p:cNvGrpSpPr/>
          <p:nvPr/>
        </p:nvGrpSpPr>
        <p:grpSpPr>
          <a:xfrm>
            <a:off x="5974555" y="964730"/>
            <a:ext cx="1641127" cy="2270229"/>
            <a:chOff x="5974555" y="1239050"/>
            <a:chExt cx="1641127" cy="2270229"/>
          </a:xfrm>
        </p:grpSpPr>
        <p:sp>
          <p:nvSpPr>
            <p:cNvPr id="33" name="Arc 20"/>
            <p:cNvSpPr>
              <a:spLocks/>
            </p:cNvSpPr>
            <p:nvPr/>
          </p:nvSpPr>
          <p:spPr bwMode="auto">
            <a:xfrm rot="10800000">
              <a:off x="5974555" y="1239050"/>
              <a:ext cx="1298575" cy="2170112"/>
            </a:xfrm>
            <a:custGeom>
              <a:avLst/>
              <a:gdLst>
                <a:gd name="G0" fmla="+- 0 0 0"/>
                <a:gd name="G1" fmla="+- 21558 0 0"/>
                <a:gd name="G2" fmla="+- 21600 0 0"/>
                <a:gd name="T0" fmla="*/ 1339 w 20554"/>
                <a:gd name="T1" fmla="*/ 0 h 21558"/>
                <a:gd name="T2" fmla="*/ 20554 w 20554"/>
                <a:gd name="T3" fmla="*/ 14918 h 21558"/>
                <a:gd name="T4" fmla="*/ 0 w 20554"/>
                <a:gd name="T5" fmla="*/ 21558 h 2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558" fill="none" extrusionOk="0">
                  <a:moveTo>
                    <a:pt x="1339" y="-1"/>
                  </a:moveTo>
                  <a:cubicBezTo>
                    <a:pt x="10201" y="550"/>
                    <a:pt x="17824" y="6468"/>
                    <a:pt x="20554" y="14917"/>
                  </a:cubicBezTo>
                </a:path>
                <a:path w="20554" h="21558" stroke="0" extrusionOk="0">
                  <a:moveTo>
                    <a:pt x="1339" y="-1"/>
                  </a:moveTo>
                  <a:cubicBezTo>
                    <a:pt x="10201" y="550"/>
                    <a:pt x="17824" y="6468"/>
                    <a:pt x="20554" y="14917"/>
                  </a:cubicBezTo>
                  <a:lnTo>
                    <a:pt x="0" y="2155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7039419" y="3142566"/>
              <a:ext cx="576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l-GR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3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7273130" y="4574454"/>
            <a:ext cx="399227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Όσο</a:t>
            </a:r>
            <a:r>
              <a:rPr lang="el-GR" altLang="el-GR" sz="2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μεγαλύτερη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θερμοκρασία</a:t>
            </a:r>
            <a:r>
              <a:rPr lang="el-GR" altLang="el-G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2000" b="1" dirty="0">
                <a:latin typeface="Comic Sans MS" pitchFamily="66" charset="0"/>
              </a:rPr>
              <a:t>τόσο η υπερβολή απομακρύνεται από την αρχή των αξόνων.</a:t>
            </a:r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5261655" y="5705049"/>
            <a:ext cx="142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400" b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l-GR" altLang="el-GR" sz="2400" b="1" i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 Τ</a:t>
            </a:r>
            <a:r>
              <a:rPr lang="el-GR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31010" y="4668323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i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30182" y="5269547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42" name="Δεξί άγκιστρο 41"/>
          <p:cNvSpPr/>
          <p:nvPr/>
        </p:nvSpPr>
        <p:spPr>
          <a:xfrm>
            <a:off x="4000654" y="4725492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132800" y="4807790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00" y="4807790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922500" y="4955518"/>
                <a:ext cx="1027782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500" y="4955518"/>
                <a:ext cx="1027782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039905" y="5113106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905" y="5113106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409496" y="2296397"/>
            <a:ext cx="3634267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ισόθερμες καμπύλες δεν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είναι δυνατόν να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τέμνονται.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6" grpId="0"/>
      <p:bldP spid="38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2978</Words>
  <Application>Microsoft Office PowerPoint</Application>
  <PresentationFormat>Ευρεία οθόνη</PresentationFormat>
  <Paragraphs>442</Paragraphs>
  <Slides>43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Comic Sans MS</vt:lpstr>
      <vt:lpstr>Times New Roman</vt:lpstr>
      <vt:lpstr>Trebuchet MS</vt:lpstr>
      <vt:lpstr>Wingdings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Μερκούριος Παναγιωτόπουλος</cp:lastModifiedBy>
  <cp:revision>274</cp:revision>
  <dcterms:created xsi:type="dcterms:W3CDTF">2018-11-30T20:16:29Z</dcterms:created>
  <dcterms:modified xsi:type="dcterms:W3CDTF">2018-12-05T13:15:28Z</dcterms:modified>
</cp:coreProperties>
</file>