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9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90" r:id="rId10"/>
    <p:sldId id="267" r:id="rId11"/>
    <p:sldId id="268" r:id="rId12"/>
    <p:sldId id="269" r:id="rId13"/>
    <p:sldId id="280" r:id="rId14"/>
    <p:sldId id="288" r:id="rId15"/>
    <p:sldId id="282" r:id="rId16"/>
    <p:sldId id="270" r:id="rId17"/>
    <p:sldId id="271" r:id="rId18"/>
    <p:sldId id="276" r:id="rId19"/>
    <p:sldId id="272" r:id="rId20"/>
    <p:sldId id="273" r:id="rId21"/>
    <p:sldId id="286" r:id="rId22"/>
    <p:sldId id="277" r:id="rId23"/>
    <p:sldId id="287" r:id="rId24"/>
    <p:sldId id="284" r:id="rId25"/>
    <p:sldId id="274" r:id="rId26"/>
    <p:sldId id="279" r:id="rId27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006600"/>
    <a:srgbClr val="FFFFCC"/>
    <a:srgbClr val="0000FF"/>
    <a:srgbClr val="A50021"/>
    <a:srgbClr val="FF6600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Μεσαίο στυλ 2 - Έμφαση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Μεσαίο στυλ 2 - Έμφαση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09367-2DEA-4944-B4A3-8A995D144699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22/4/2021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873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B7063-0C51-4034-8ADD-AA3F8D783379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22/4/2021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388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CC8CF-BCCC-4662-B44D-ADFA8CB05D0B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22/4/2021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625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42563-4376-48EB-954D-B9B5A7AA4535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22/4/2021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24F44-E708-4DD5-AF0A-FCEF5BE8A6F1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3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6DEBC-BF64-4D5A-9D37-4A7F92484579}" type="datetime1"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22/4/2021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altLang="el-GR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482F6-6567-444F-9A04-38D96E42A2C9}" type="slidenum">
              <a:rPr lang="el-GR" alt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696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278A9-20ED-43C7-98B5-88C3771F647C}" type="datetime1"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22/4/2021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altLang="el-GR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3AF50-8782-40CF-8B53-39F564DB54A3}" type="slidenum">
              <a:rPr lang="el-GR" alt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5958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Τίτλος και Αντικείμενο επάνω από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103632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914400" y="4114800"/>
            <a:ext cx="103632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79652-D2E6-4D65-BAC4-81E74D6FB0BE}" type="datetime1"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22/4/2021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altLang="el-GR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A2E8E-A6A2-4C00-8D22-066B12895CBB}" type="slidenum">
              <a:rPr lang="el-GR" alt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049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0015C-1B4E-4C2C-8E07-FFA1F935F737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22/4/2021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255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150B-CA78-4223-99E3-57405459D1E3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22/4/2021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76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CFCA4-F0A3-4E61-B6D8-CA8AABB03A06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22/4/2021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315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353E7-60CC-48C3-96FE-95CA9C10EFAF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22/4/2021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017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1B694-4BFD-456E-968D-6AE44BF4F077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22/4/2021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205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DB596-748B-4D6D-952F-0ECEF118A968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22/4/2021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179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5548C-7919-4D47-A16E-CE03D056B416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22/4/2021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079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245A-F871-4518-B158-4AB96C348733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22/4/2021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601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7000">
              <a:srgbClr val="FFFFCC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F3057-6BC1-4621-95B3-CB9873FAD628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22/4/2021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249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phet.colorado.edu/el/simulation/energy-forms-and-changes" TargetMode="External"/><Relationship Id="rId3" Type="http://schemas.openxmlformats.org/officeDocument/2006/relationships/hyperlink" Target="https://www.youtube.com/watch?v=MUGM0-m5ZZo" TargetMode="External"/><Relationship Id="rId7" Type="http://schemas.openxmlformats.org/officeDocument/2006/relationships/hyperlink" Target="http://users.sch.gr/kassetas/educ56d.htm" TargetMode="External"/><Relationship Id="rId2" Type="http://schemas.openxmlformats.org/officeDocument/2006/relationships/hyperlink" Target="https://www.youtube.com/watch?v=7bUuGVjBFJE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sers.sch.gr/kassetas/yPhysicsALyceum17Thermodynamics.htm" TargetMode="External"/><Relationship Id="rId5" Type="http://schemas.openxmlformats.org/officeDocument/2006/relationships/hyperlink" Target="http://users.sch.gr/kassetas/Physics%20A%20Lyceum%20Energy%204.htm" TargetMode="External"/><Relationship Id="rId4" Type="http://schemas.openxmlformats.org/officeDocument/2006/relationships/hyperlink" Target="http://users.sch.gr/kassetas/concept%20TEMPERATURE.htm" TargetMode="External"/><Relationship Id="rId9" Type="http://schemas.openxmlformats.org/officeDocument/2006/relationships/hyperlink" Target="http://ylikonet300.blogspot.com/2012/08/blog-post_1636.htm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merkopanas.blogspot.com/2019/01/i-hot-potatoes.html" TargetMode="External"/><Relationship Id="rId2" Type="http://schemas.openxmlformats.org/officeDocument/2006/relationships/hyperlink" Target="http://merkopanas.blogspot.com/2016/11/blog-post.html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69" y="720665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Επεξήγηση με στρογγυλεμένο παραλληλόγραμμο 4"/>
          <p:cNvSpPr/>
          <p:nvPr/>
        </p:nvSpPr>
        <p:spPr>
          <a:xfrm>
            <a:off x="1853467" y="263904"/>
            <a:ext cx="2558888" cy="604336"/>
          </a:xfrm>
          <a:prstGeom prst="wedgeRoundRectCallout">
            <a:avLst>
              <a:gd name="adj1" fmla="val -50257"/>
              <a:gd name="adj2" fmla="val 13974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Ας θυμηθούμε…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1853468" y="840800"/>
            <a:ext cx="91559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Μονάδα μέτρησης της θερμοκρασίας στο σύστημα </a:t>
            </a:r>
            <a:r>
              <a:rPr kumimoji="0" lang="en-US" alt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SI </a:t>
            </a:r>
            <a:r>
              <a:rPr kumimoji="0" lang="el-GR" alt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είναι το …………………</a:t>
            </a:r>
            <a:r>
              <a:rPr kumimoji="0" lang="en-US" alt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…</a:t>
            </a:r>
            <a:r>
              <a:rPr kumimoji="0" lang="el-GR" alt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.</a:t>
            </a:r>
            <a:endParaRPr kumimoji="0" lang="el-GR" altLang="el-G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73425" y="871577"/>
            <a:ext cx="1615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 Κ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elvin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(K)</a:t>
            </a:r>
            <a:endParaRPr 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1853468" y="1437196"/>
            <a:ext cx="91559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Μονάδα μέτρησης της ενέργειας στο σύστημα </a:t>
            </a:r>
            <a:r>
              <a:rPr kumimoji="0" lang="en-US" alt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SI </a:t>
            </a:r>
            <a:r>
              <a:rPr kumimoji="0" lang="el-GR" alt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είναι το …………………</a:t>
            </a:r>
            <a:r>
              <a:rPr kumimoji="0" lang="en-US" alt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…</a:t>
            </a:r>
            <a:r>
              <a:rPr kumimoji="0" lang="el-GR" alt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… .</a:t>
            </a:r>
            <a:endParaRPr kumimoji="0" lang="el-GR" altLang="el-G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16730" y="1445094"/>
            <a:ext cx="1575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Joule (J)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3" name="Ορθογώνιο 12"/>
          <p:cNvSpPr/>
          <p:nvPr/>
        </p:nvSpPr>
        <p:spPr>
          <a:xfrm>
            <a:off x="1853468" y="2099325"/>
            <a:ext cx="88643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  <a:defRPr/>
            </a:pPr>
            <a:r>
              <a:rPr kumimoji="0" lang="el-GR" altLang="el-GR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Ιδανικ</a:t>
            </a:r>
            <a:r>
              <a:rPr lang="el-GR" altLang="el-GR" sz="2000" b="1" dirty="0">
                <a:solidFill>
                  <a:prstClr val="black"/>
                </a:solidFill>
                <a:latin typeface="Comic Sans MS" pitchFamily="66" charset="0"/>
              </a:rPr>
              <a:t>ό</a:t>
            </a:r>
            <a:r>
              <a:rPr kumimoji="0" lang="en-US" alt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l-GR" alt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είναι </a:t>
            </a:r>
            <a:r>
              <a:rPr kumimoji="0" lang="el-GR" altLang="el-G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το αέριο για το οποίο ισχύει η </a:t>
            </a:r>
            <a:r>
              <a:rPr kumimoji="0" lang="el-GR" alt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…………………………… εξίσωση   </a:t>
            </a:r>
            <a:r>
              <a:rPr lang="en-US" sz="2000" b="1" i="1" dirty="0" smtClean="0">
                <a:latin typeface="Comic Sans MS" panose="030F0702030302020204" pitchFamily="66" charset="0"/>
              </a:rPr>
              <a:t>pV</a:t>
            </a:r>
            <a:r>
              <a:rPr lang="en-US" sz="2000" b="1" dirty="0" smtClean="0">
                <a:latin typeface="Comic Sans MS" panose="030F0702030302020204" pitchFamily="66" charset="0"/>
              </a:rPr>
              <a:t> </a:t>
            </a:r>
            <a:r>
              <a:rPr lang="en-US" sz="2000" b="1" dirty="0">
                <a:latin typeface="Comic Sans MS" panose="030F0702030302020204" pitchFamily="66" charset="0"/>
              </a:rPr>
              <a:t>= </a:t>
            </a:r>
            <a:r>
              <a:rPr lang="en-US" sz="2000" b="1" i="1" dirty="0" err="1" smtClean="0">
                <a:latin typeface="Comic Sans MS" panose="030F0702030302020204" pitchFamily="66" charset="0"/>
              </a:rPr>
              <a:t>nRT</a:t>
            </a:r>
            <a:r>
              <a:rPr kumimoji="0" lang="en-US" alt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, </a:t>
            </a:r>
            <a:r>
              <a:rPr kumimoji="0" lang="el-GR" alt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για </a:t>
            </a:r>
            <a:r>
              <a:rPr kumimoji="0" lang="el-GR" altLang="el-G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όλες τις πιέσεις και θερμοκρασίες.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1847967" y="3279536"/>
            <a:ext cx="8869856" cy="153360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/>
        </p:spPr>
        <p:txBody>
          <a:bodyPr/>
          <a:lstStyle/>
          <a:p>
            <a:pPr algn="just" eaLnBrk="1" hangingPunct="1">
              <a:lnSpc>
                <a:spcPct val="150000"/>
              </a:lnSpc>
              <a:defRPr/>
            </a:pPr>
            <a:r>
              <a:rPr lang="el-GR" altLang="el-GR" sz="2000" b="1" dirty="0" smtClean="0">
                <a:latin typeface="Comic Sans MS" panose="030F0702030302020204" pitchFamily="66" charset="0"/>
              </a:rPr>
              <a:t>Η </a:t>
            </a:r>
            <a:r>
              <a:rPr lang="el-GR" altLang="el-GR" sz="2000" b="1" dirty="0">
                <a:latin typeface="Comic Sans MS" panose="030F0702030302020204" pitchFamily="66" charset="0"/>
              </a:rPr>
              <a:t>μεταβολή κατά την οποία υπάρχει δυνατότητα επαναφοράς του συστήματος και του περιβάλλοντος στην αρχική τους κατάσταση</a:t>
            </a:r>
            <a:r>
              <a:rPr lang="en-US" altLang="el-GR" sz="2000" b="1" dirty="0">
                <a:latin typeface="Comic Sans MS" panose="030F0702030302020204" pitchFamily="66" charset="0"/>
              </a:rPr>
              <a:t>, </a:t>
            </a:r>
            <a:r>
              <a:rPr lang="el-GR" altLang="el-GR" sz="2000" b="1" dirty="0">
                <a:latin typeface="Comic Sans MS" panose="030F0702030302020204" pitchFamily="66" charset="0"/>
              </a:rPr>
              <a:t>μέσα από διαδοχικές καταστάσεις </a:t>
            </a:r>
            <a:r>
              <a:rPr lang="el-GR" altLang="el-GR" sz="2000" b="1" dirty="0" smtClean="0">
                <a:latin typeface="Comic Sans MS" panose="030F0702030302020204" pitchFamily="66" charset="0"/>
              </a:rPr>
              <a:t>ισορροπίας, ονομάζεται …………………………… .</a:t>
            </a:r>
            <a:endParaRPr lang="el-GR" alt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213656" y="4186621"/>
            <a:ext cx="1919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αντιστρεπτή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Ορθογώνιο 13"/>
          <p:cNvSpPr/>
          <p:nvPr/>
        </p:nvSpPr>
        <p:spPr>
          <a:xfrm>
            <a:off x="7624240" y="2111134"/>
            <a:ext cx="18854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καταστατική</a:t>
            </a:r>
            <a:endParaRPr lang="el-G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47967" y="4814130"/>
            <a:ext cx="88191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Η σχέση </a:t>
            </a:r>
            <a:r>
              <a:rPr lang="en-US" sz="2000" b="1" i="1" dirty="0" smtClean="0">
                <a:latin typeface="Comic Sans MS" panose="030F0702030302020204" pitchFamily="66" charset="0"/>
              </a:rPr>
              <a:t>p</a:t>
            </a:r>
            <a:r>
              <a:rPr lang="en-US" sz="2000" b="1" dirty="0" smtClean="0">
                <a:latin typeface="Comic Sans MS" panose="030F0702030302020204" pitchFamily="66" charset="0"/>
              </a:rPr>
              <a:t>.</a:t>
            </a:r>
            <a:r>
              <a:rPr lang="el-GR" sz="2000" b="1" dirty="0" smtClean="0">
                <a:latin typeface="Comic Sans MS" panose="030F0702030302020204" pitchFamily="66" charset="0"/>
              </a:rPr>
              <a:t>Δ</a:t>
            </a:r>
            <a:r>
              <a:rPr lang="en-US" sz="2000" b="1" i="1" dirty="0" smtClean="0">
                <a:latin typeface="Comic Sans MS" panose="030F0702030302020204" pitchFamily="66" charset="0"/>
              </a:rPr>
              <a:t>V</a:t>
            </a:r>
            <a:r>
              <a:rPr lang="el-GR" sz="2000" b="1" dirty="0" smtClean="0">
                <a:latin typeface="Comic Sans MS" panose="030F0702030302020204" pitchFamily="66" charset="0"/>
              </a:rPr>
              <a:t> εκφράζει το παραγόμενο …………… κατά την εκτόνωση αερίου που βρίσκεται σε κύλινδρο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34418" y="4813144"/>
            <a:ext cx="979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έργο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27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5" grpId="0"/>
      <p:bldP spid="17" grpId="0"/>
      <p:bldP spid="14" grpId="0"/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369" y="724748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88473" y="359083"/>
            <a:ext cx="67775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Στη </a:t>
            </a:r>
            <a:r>
              <a:rPr lang="el-GR" sz="2000" b="1" dirty="0" smtClean="0">
                <a:latin typeface="Comic Sans MS" panose="030F0702030302020204" pitchFamily="66" charset="0"/>
              </a:rPr>
              <a:t>Θερμοδυναμική, </a:t>
            </a:r>
            <a:r>
              <a:rPr lang="el-GR" sz="2000" b="1" dirty="0" smtClean="0">
                <a:latin typeface="Comic Sans MS" panose="030F0702030302020204" pitchFamily="66" charset="0"/>
              </a:rPr>
              <a:t>αυτό που μας ενδιαφέρει δεν είναι η τιμή της εσωτερικής ενέργειας ενός αερίου, αλλά η αύξηση ή η μείωσή της σε μια μεταβολή του αερίου.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47088" y="2249424"/>
            <a:ext cx="84033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Αν σε διαφορετικές μεταβολές ενός ιδανικού αερίου 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η αρχική και η τελική κατάσταση είναι ίδια, </a:t>
            </a:r>
            <a:r>
              <a:rPr lang="el-GR" sz="2000" b="1" dirty="0" smtClean="0">
                <a:latin typeface="Comic Sans MS" panose="030F0702030302020204" pitchFamily="66" charset="0"/>
              </a:rPr>
              <a:t>τότε η 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μεταβολή της εσωτερικής ενέργειας</a:t>
            </a:r>
            <a:r>
              <a:rPr lang="el-GR" sz="2000" b="1" dirty="0" smtClean="0">
                <a:latin typeface="Comic Sans MS" panose="030F0702030302020204" pitchFamily="66" charset="0"/>
              </a:rPr>
              <a:t> του αερίου ανάμεσα σ’ αυτές τις καταστάσεις θα 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είναι ίδια. </a:t>
            </a:r>
            <a:endParaRPr 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47088" y="4206093"/>
            <a:ext cx="8284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Για </a:t>
            </a:r>
            <a:r>
              <a:rPr lang="el-GR" sz="2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ορισμένη ποσότητα </a:t>
            </a:r>
            <a:r>
              <a:rPr lang="el-GR" sz="2000" b="1" dirty="0" smtClean="0">
                <a:latin typeface="Comic Sans MS" panose="030F0702030302020204" pitchFamily="66" charset="0"/>
              </a:rPr>
              <a:t>του αερίου, η 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μεταβολή της εσωτερικής του ενέργειας</a:t>
            </a:r>
            <a:r>
              <a:rPr lang="el-GR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εξαρτάται </a:t>
            </a:r>
            <a:r>
              <a:rPr lang="el-GR" sz="2000" b="1" dirty="0" smtClean="0">
                <a:latin typeface="Comic Sans MS" panose="030F0702030302020204" pitchFamily="66" charset="0"/>
              </a:rPr>
              <a:t>μόνον</a:t>
            </a:r>
            <a:r>
              <a:rPr lang="el-GR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από την μεταβολή της θερμοκρασίας του.  </a:t>
            </a:r>
            <a:endParaRPr lang="el-GR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42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2679192" y="376045"/>
            <a:ext cx="6236208" cy="6540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l-GR" altLang="el-GR" sz="36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1ος </a:t>
            </a:r>
            <a:r>
              <a:rPr lang="el-GR" altLang="el-GR" sz="36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Θερμοδυναμικός</a:t>
            </a:r>
            <a:r>
              <a:rPr lang="el-GR" altLang="el-GR" sz="36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νόμος</a:t>
            </a: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488" y="1234439"/>
            <a:ext cx="4543615" cy="4543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235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9" name="Ομάδα 18"/>
          <p:cNvGrpSpPr/>
          <p:nvPr/>
        </p:nvGrpSpPr>
        <p:grpSpPr>
          <a:xfrm>
            <a:off x="4628705" y="2408510"/>
            <a:ext cx="2879725" cy="2303462"/>
            <a:chOff x="4514667" y="478819"/>
            <a:chExt cx="2879725" cy="2303462"/>
          </a:xfrm>
        </p:grpSpPr>
        <p:sp>
          <p:nvSpPr>
            <p:cNvPr id="10" name="Freeform 20"/>
            <p:cNvSpPr>
              <a:spLocks/>
            </p:cNvSpPr>
            <p:nvPr/>
          </p:nvSpPr>
          <p:spPr bwMode="auto">
            <a:xfrm>
              <a:off x="4514667" y="478819"/>
              <a:ext cx="2879725" cy="2303462"/>
            </a:xfrm>
            <a:custGeom>
              <a:avLst/>
              <a:gdLst>
                <a:gd name="T0" fmla="*/ 1444657 w 1802"/>
                <a:gd name="T1" fmla="*/ 90586 h 1424"/>
                <a:gd name="T2" fmla="*/ 933274 w 1802"/>
                <a:gd name="T3" fmla="*/ 129408 h 1424"/>
                <a:gd name="T4" fmla="*/ 792644 w 1802"/>
                <a:gd name="T5" fmla="*/ 181171 h 1424"/>
                <a:gd name="T6" fmla="*/ 715936 w 1802"/>
                <a:gd name="T7" fmla="*/ 207053 h 1424"/>
                <a:gd name="T8" fmla="*/ 677582 w 1802"/>
                <a:gd name="T9" fmla="*/ 219994 h 1424"/>
                <a:gd name="T10" fmla="*/ 600875 w 1802"/>
                <a:gd name="T11" fmla="*/ 284698 h 1424"/>
                <a:gd name="T12" fmla="*/ 434675 w 1802"/>
                <a:gd name="T13" fmla="*/ 349402 h 1424"/>
                <a:gd name="T14" fmla="*/ 319614 w 1802"/>
                <a:gd name="T15" fmla="*/ 439987 h 1424"/>
                <a:gd name="T16" fmla="*/ 281261 w 1802"/>
                <a:gd name="T17" fmla="*/ 478810 h 1424"/>
                <a:gd name="T18" fmla="*/ 242907 w 1802"/>
                <a:gd name="T19" fmla="*/ 504691 h 1424"/>
                <a:gd name="T20" fmla="*/ 127846 w 1802"/>
                <a:gd name="T21" fmla="*/ 711744 h 1424"/>
                <a:gd name="T22" fmla="*/ 63923 w 1802"/>
                <a:gd name="T23" fmla="*/ 828211 h 1424"/>
                <a:gd name="T24" fmla="*/ 166199 w 1802"/>
                <a:gd name="T25" fmla="*/ 996441 h 1424"/>
                <a:gd name="T26" fmla="*/ 204553 w 1802"/>
                <a:gd name="T27" fmla="*/ 1190553 h 1424"/>
                <a:gd name="T28" fmla="*/ 51138 w 1802"/>
                <a:gd name="T29" fmla="*/ 1643481 h 1424"/>
                <a:gd name="T30" fmla="*/ 25569 w 1802"/>
                <a:gd name="T31" fmla="*/ 1682304 h 1424"/>
                <a:gd name="T32" fmla="*/ 0 w 1802"/>
                <a:gd name="T33" fmla="*/ 1759948 h 1424"/>
                <a:gd name="T34" fmla="*/ 51138 w 1802"/>
                <a:gd name="T35" fmla="*/ 1928179 h 1424"/>
                <a:gd name="T36" fmla="*/ 166199 w 1802"/>
                <a:gd name="T37" fmla="*/ 1979942 h 1424"/>
                <a:gd name="T38" fmla="*/ 536952 w 1802"/>
                <a:gd name="T39" fmla="*/ 2096409 h 1424"/>
                <a:gd name="T40" fmla="*/ 971628 w 1802"/>
                <a:gd name="T41" fmla="*/ 2199936 h 1424"/>
                <a:gd name="T42" fmla="*/ 1393518 w 1802"/>
                <a:gd name="T43" fmla="*/ 2303462 h 1424"/>
                <a:gd name="T44" fmla="*/ 1585287 w 1802"/>
                <a:gd name="T45" fmla="*/ 2290521 h 1424"/>
                <a:gd name="T46" fmla="*/ 1623641 w 1802"/>
                <a:gd name="T47" fmla="*/ 2264640 h 1424"/>
                <a:gd name="T48" fmla="*/ 1713133 w 1802"/>
                <a:gd name="T49" fmla="*/ 2238758 h 1424"/>
                <a:gd name="T50" fmla="*/ 1968824 w 1802"/>
                <a:gd name="T51" fmla="*/ 2135232 h 1424"/>
                <a:gd name="T52" fmla="*/ 2518561 w 1802"/>
                <a:gd name="T53" fmla="*/ 2264640 h 1424"/>
                <a:gd name="T54" fmla="*/ 2774252 w 1802"/>
                <a:gd name="T55" fmla="*/ 2251699 h 1424"/>
                <a:gd name="T56" fmla="*/ 2799821 w 1802"/>
                <a:gd name="T57" fmla="*/ 2174054 h 1424"/>
                <a:gd name="T58" fmla="*/ 2825391 w 1802"/>
                <a:gd name="T59" fmla="*/ 2122291 h 1424"/>
                <a:gd name="T60" fmla="*/ 2876529 w 1802"/>
                <a:gd name="T61" fmla="*/ 1798771 h 1424"/>
                <a:gd name="T62" fmla="*/ 2723114 w 1802"/>
                <a:gd name="T63" fmla="*/ 1242317 h 1424"/>
                <a:gd name="T64" fmla="*/ 2633622 w 1802"/>
                <a:gd name="T65" fmla="*/ 1138790 h 1424"/>
                <a:gd name="T66" fmla="*/ 2492992 w 1802"/>
                <a:gd name="T67" fmla="*/ 970560 h 1424"/>
                <a:gd name="T68" fmla="*/ 2377931 w 1802"/>
                <a:gd name="T69" fmla="*/ 841152 h 1424"/>
                <a:gd name="T70" fmla="*/ 2403500 w 1802"/>
                <a:gd name="T71" fmla="*/ 530573 h 1424"/>
                <a:gd name="T72" fmla="*/ 2275654 w 1802"/>
                <a:gd name="T73" fmla="*/ 194112 h 1424"/>
                <a:gd name="T74" fmla="*/ 2096670 w 1802"/>
                <a:gd name="T75" fmla="*/ 38822 h 1424"/>
                <a:gd name="T76" fmla="*/ 2019962 w 1802"/>
                <a:gd name="T77" fmla="*/ 12941 h 1424"/>
                <a:gd name="T78" fmla="*/ 1981609 w 1802"/>
                <a:gd name="T79" fmla="*/ 0 h 1424"/>
                <a:gd name="T80" fmla="*/ 1777056 w 1802"/>
                <a:gd name="T81" fmla="*/ 12941 h 1424"/>
                <a:gd name="T82" fmla="*/ 1700348 w 1802"/>
                <a:gd name="T83" fmla="*/ 38822 h 1424"/>
                <a:gd name="T84" fmla="*/ 1649210 w 1802"/>
                <a:gd name="T85" fmla="*/ 64704 h 1424"/>
                <a:gd name="T86" fmla="*/ 1457441 w 1802"/>
                <a:gd name="T87" fmla="*/ 77645 h 1424"/>
                <a:gd name="T88" fmla="*/ 1444657 w 1802"/>
                <a:gd name="T89" fmla="*/ 90586 h 142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802" h="1424">
                  <a:moveTo>
                    <a:pt x="904" y="56"/>
                  </a:moveTo>
                  <a:cubicBezTo>
                    <a:pt x="734" y="62"/>
                    <a:pt x="707" y="59"/>
                    <a:pt x="584" y="80"/>
                  </a:cubicBezTo>
                  <a:cubicBezTo>
                    <a:pt x="545" y="87"/>
                    <a:pt x="530" y="97"/>
                    <a:pt x="496" y="112"/>
                  </a:cubicBezTo>
                  <a:cubicBezTo>
                    <a:pt x="481" y="119"/>
                    <a:pt x="464" y="123"/>
                    <a:pt x="448" y="128"/>
                  </a:cubicBezTo>
                  <a:cubicBezTo>
                    <a:pt x="440" y="131"/>
                    <a:pt x="424" y="136"/>
                    <a:pt x="424" y="136"/>
                  </a:cubicBezTo>
                  <a:cubicBezTo>
                    <a:pt x="410" y="150"/>
                    <a:pt x="395" y="168"/>
                    <a:pt x="376" y="176"/>
                  </a:cubicBezTo>
                  <a:cubicBezTo>
                    <a:pt x="340" y="191"/>
                    <a:pt x="305" y="194"/>
                    <a:pt x="272" y="216"/>
                  </a:cubicBezTo>
                  <a:cubicBezTo>
                    <a:pt x="250" y="249"/>
                    <a:pt x="231" y="250"/>
                    <a:pt x="200" y="272"/>
                  </a:cubicBezTo>
                  <a:cubicBezTo>
                    <a:pt x="191" y="279"/>
                    <a:pt x="185" y="289"/>
                    <a:pt x="176" y="296"/>
                  </a:cubicBezTo>
                  <a:cubicBezTo>
                    <a:pt x="169" y="302"/>
                    <a:pt x="160" y="307"/>
                    <a:pt x="152" y="312"/>
                  </a:cubicBezTo>
                  <a:cubicBezTo>
                    <a:pt x="136" y="359"/>
                    <a:pt x="100" y="394"/>
                    <a:pt x="80" y="440"/>
                  </a:cubicBezTo>
                  <a:cubicBezTo>
                    <a:pt x="69" y="465"/>
                    <a:pt x="40" y="512"/>
                    <a:pt x="40" y="512"/>
                  </a:cubicBezTo>
                  <a:cubicBezTo>
                    <a:pt x="49" y="559"/>
                    <a:pt x="65" y="590"/>
                    <a:pt x="104" y="616"/>
                  </a:cubicBezTo>
                  <a:cubicBezTo>
                    <a:pt x="117" y="655"/>
                    <a:pt x="118" y="696"/>
                    <a:pt x="128" y="736"/>
                  </a:cubicBezTo>
                  <a:cubicBezTo>
                    <a:pt x="121" y="873"/>
                    <a:pt x="143" y="942"/>
                    <a:pt x="32" y="1016"/>
                  </a:cubicBezTo>
                  <a:cubicBezTo>
                    <a:pt x="27" y="1024"/>
                    <a:pt x="20" y="1031"/>
                    <a:pt x="16" y="1040"/>
                  </a:cubicBezTo>
                  <a:cubicBezTo>
                    <a:pt x="9" y="1055"/>
                    <a:pt x="0" y="1088"/>
                    <a:pt x="0" y="1088"/>
                  </a:cubicBezTo>
                  <a:cubicBezTo>
                    <a:pt x="5" y="1116"/>
                    <a:pt x="9" y="1169"/>
                    <a:pt x="32" y="1192"/>
                  </a:cubicBezTo>
                  <a:cubicBezTo>
                    <a:pt x="67" y="1227"/>
                    <a:pt x="67" y="1209"/>
                    <a:pt x="104" y="1224"/>
                  </a:cubicBezTo>
                  <a:cubicBezTo>
                    <a:pt x="182" y="1257"/>
                    <a:pt x="252" y="1279"/>
                    <a:pt x="336" y="1296"/>
                  </a:cubicBezTo>
                  <a:cubicBezTo>
                    <a:pt x="428" y="1335"/>
                    <a:pt x="506" y="1348"/>
                    <a:pt x="608" y="1360"/>
                  </a:cubicBezTo>
                  <a:cubicBezTo>
                    <a:pt x="694" y="1389"/>
                    <a:pt x="782" y="1413"/>
                    <a:pt x="872" y="1424"/>
                  </a:cubicBezTo>
                  <a:cubicBezTo>
                    <a:pt x="912" y="1421"/>
                    <a:pt x="952" y="1423"/>
                    <a:pt x="992" y="1416"/>
                  </a:cubicBezTo>
                  <a:cubicBezTo>
                    <a:pt x="1001" y="1414"/>
                    <a:pt x="1007" y="1404"/>
                    <a:pt x="1016" y="1400"/>
                  </a:cubicBezTo>
                  <a:cubicBezTo>
                    <a:pt x="1034" y="1392"/>
                    <a:pt x="1054" y="1392"/>
                    <a:pt x="1072" y="1384"/>
                  </a:cubicBezTo>
                  <a:cubicBezTo>
                    <a:pt x="1127" y="1360"/>
                    <a:pt x="1173" y="1332"/>
                    <a:pt x="1232" y="1320"/>
                  </a:cubicBezTo>
                  <a:cubicBezTo>
                    <a:pt x="1342" y="1357"/>
                    <a:pt x="1462" y="1379"/>
                    <a:pt x="1576" y="1400"/>
                  </a:cubicBezTo>
                  <a:cubicBezTo>
                    <a:pt x="1629" y="1397"/>
                    <a:pt x="1685" y="1408"/>
                    <a:pt x="1736" y="1392"/>
                  </a:cubicBezTo>
                  <a:cubicBezTo>
                    <a:pt x="1752" y="1387"/>
                    <a:pt x="1747" y="1360"/>
                    <a:pt x="1752" y="1344"/>
                  </a:cubicBezTo>
                  <a:cubicBezTo>
                    <a:pt x="1756" y="1333"/>
                    <a:pt x="1763" y="1323"/>
                    <a:pt x="1768" y="1312"/>
                  </a:cubicBezTo>
                  <a:cubicBezTo>
                    <a:pt x="1782" y="1243"/>
                    <a:pt x="1791" y="1185"/>
                    <a:pt x="1800" y="1112"/>
                  </a:cubicBezTo>
                  <a:cubicBezTo>
                    <a:pt x="1791" y="935"/>
                    <a:pt x="1802" y="894"/>
                    <a:pt x="1704" y="768"/>
                  </a:cubicBezTo>
                  <a:cubicBezTo>
                    <a:pt x="1654" y="703"/>
                    <a:pt x="1694" y="735"/>
                    <a:pt x="1648" y="704"/>
                  </a:cubicBezTo>
                  <a:cubicBezTo>
                    <a:pt x="1623" y="666"/>
                    <a:pt x="1589" y="635"/>
                    <a:pt x="1560" y="600"/>
                  </a:cubicBezTo>
                  <a:cubicBezTo>
                    <a:pt x="1495" y="521"/>
                    <a:pt x="1538" y="553"/>
                    <a:pt x="1488" y="520"/>
                  </a:cubicBezTo>
                  <a:cubicBezTo>
                    <a:pt x="1466" y="455"/>
                    <a:pt x="1491" y="391"/>
                    <a:pt x="1504" y="328"/>
                  </a:cubicBezTo>
                  <a:cubicBezTo>
                    <a:pt x="1499" y="259"/>
                    <a:pt x="1509" y="148"/>
                    <a:pt x="1424" y="120"/>
                  </a:cubicBezTo>
                  <a:cubicBezTo>
                    <a:pt x="1400" y="71"/>
                    <a:pt x="1362" y="44"/>
                    <a:pt x="1312" y="24"/>
                  </a:cubicBezTo>
                  <a:cubicBezTo>
                    <a:pt x="1296" y="18"/>
                    <a:pt x="1280" y="13"/>
                    <a:pt x="1264" y="8"/>
                  </a:cubicBezTo>
                  <a:cubicBezTo>
                    <a:pt x="1256" y="5"/>
                    <a:pt x="1240" y="0"/>
                    <a:pt x="1240" y="0"/>
                  </a:cubicBezTo>
                  <a:cubicBezTo>
                    <a:pt x="1197" y="3"/>
                    <a:pt x="1154" y="2"/>
                    <a:pt x="1112" y="8"/>
                  </a:cubicBezTo>
                  <a:cubicBezTo>
                    <a:pt x="1095" y="10"/>
                    <a:pt x="1079" y="16"/>
                    <a:pt x="1064" y="24"/>
                  </a:cubicBezTo>
                  <a:cubicBezTo>
                    <a:pt x="1053" y="29"/>
                    <a:pt x="1044" y="38"/>
                    <a:pt x="1032" y="40"/>
                  </a:cubicBezTo>
                  <a:cubicBezTo>
                    <a:pt x="992" y="46"/>
                    <a:pt x="952" y="45"/>
                    <a:pt x="912" y="48"/>
                  </a:cubicBezTo>
                  <a:cubicBezTo>
                    <a:pt x="883" y="67"/>
                    <a:pt x="879" y="68"/>
                    <a:pt x="904" y="56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9933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l-GR"/>
            </a:p>
          </p:txBody>
        </p:sp>
        <p:sp>
          <p:nvSpPr>
            <p:cNvPr id="17" name="Text Box 21"/>
            <p:cNvSpPr txBox="1">
              <a:spLocks noChangeArrowheads="1"/>
            </p:cNvSpPr>
            <p:nvPr/>
          </p:nvSpPr>
          <p:spPr bwMode="auto">
            <a:xfrm>
              <a:off x="5043853" y="1075752"/>
              <a:ext cx="182135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el-GR" altLang="el-GR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anose="030F0702030302020204" pitchFamily="66" charset="0"/>
                </a:rPr>
                <a:t>Θερμοδυναμικό</a:t>
              </a:r>
              <a:r>
                <a:rPr lang="el-GR" altLang="el-GR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anose="030F0702030302020204" pitchFamily="66" charset="0"/>
                </a:rPr>
                <a:t> Σύστημα</a:t>
              </a:r>
              <a:endParaRPr lang="en-US" alt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18" name="Ορθογώνιο 17"/>
          <p:cNvSpPr/>
          <p:nvPr/>
        </p:nvSpPr>
        <p:spPr>
          <a:xfrm>
            <a:off x="5545026" y="3675328"/>
            <a:ext cx="1047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el-GR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U ± </a:t>
            </a:r>
            <a:r>
              <a:rPr lang="el-GR" altLang="el-G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Δ</a:t>
            </a:r>
            <a:r>
              <a:rPr lang="en-US" altLang="el-G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U</a:t>
            </a:r>
            <a:endParaRPr lang="el-GR" altLang="el-GR" b="1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14" y="636054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104270" y="266696"/>
            <a:ext cx="81095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b="1" dirty="0" smtClean="0">
                <a:latin typeface="Comic Sans MS" panose="030F0702030302020204" pitchFamily="66" charset="0"/>
              </a:rPr>
              <a:t>Όταν προσφέρουμε σε </a:t>
            </a:r>
            <a:r>
              <a:rPr lang="el-GR" b="1" dirty="0" err="1" smtClean="0">
                <a:latin typeface="Comic Sans MS" panose="030F0702030302020204" pitchFamily="66" charset="0"/>
              </a:rPr>
              <a:t>θερμοδυναμικό</a:t>
            </a:r>
            <a:r>
              <a:rPr lang="el-GR" b="1" dirty="0" smtClean="0">
                <a:latin typeface="Comic Sans MS" panose="030F0702030302020204" pitchFamily="66" charset="0"/>
              </a:rPr>
              <a:t> σύστημα θερμότητα </a:t>
            </a:r>
            <a:r>
              <a:rPr lang="en-US" b="1" i="1" dirty="0" smtClean="0">
                <a:latin typeface="Comic Sans MS" panose="030F0702030302020204" pitchFamily="66" charset="0"/>
              </a:rPr>
              <a:t>Q</a:t>
            </a:r>
            <a:r>
              <a:rPr lang="el-GR" b="1" dirty="0" smtClean="0">
                <a:latin typeface="Comic Sans MS" panose="030F0702030302020204" pitchFamily="66" charset="0"/>
              </a:rPr>
              <a:t>, τότε (γενικά) ένα μέρος της θα παραμείνει στο σύστημα αυξάνοντας την εσωτερική ενέργεια κατά Δ</a:t>
            </a:r>
            <a:r>
              <a:rPr lang="en-US" b="1" i="1" dirty="0" smtClean="0">
                <a:latin typeface="Comic Sans MS" panose="030F0702030302020204" pitchFamily="66" charset="0"/>
              </a:rPr>
              <a:t>U</a:t>
            </a:r>
            <a:r>
              <a:rPr lang="el-GR" b="1" dirty="0" smtClean="0">
                <a:latin typeface="Comic Sans MS" panose="030F0702030302020204" pitchFamily="66" charset="0"/>
              </a:rPr>
              <a:t> και το υπόλοιπο θα μεταφερθεί στο περιβάλλον μέσω του έργου </a:t>
            </a:r>
            <a:r>
              <a:rPr lang="en-US" b="1" i="1" dirty="0" smtClean="0">
                <a:latin typeface="Comic Sans MS" panose="030F0702030302020204" pitchFamily="66" charset="0"/>
              </a:rPr>
              <a:t>W</a:t>
            </a:r>
            <a:r>
              <a:rPr lang="en-US" b="1" dirty="0" smtClean="0">
                <a:latin typeface="Comic Sans MS" panose="030F0702030302020204" pitchFamily="66" charset="0"/>
              </a:rPr>
              <a:t>, </a:t>
            </a:r>
            <a:r>
              <a:rPr lang="el-GR" b="1" dirty="0" smtClean="0">
                <a:latin typeface="Comic Sans MS" panose="030F0702030302020204" pitchFamily="66" charset="0"/>
              </a:rPr>
              <a:t>που μπορεί να παραχθεί από το σύστημα.</a:t>
            </a:r>
            <a:r>
              <a:rPr lang="en-US" b="1" dirty="0" smtClean="0">
                <a:latin typeface="Comic Sans MS" panose="030F0702030302020204" pitchFamily="66" charset="0"/>
              </a:rPr>
              <a:t> </a:t>
            </a:r>
            <a:r>
              <a:rPr lang="el-GR" b="1" dirty="0" smtClean="0">
                <a:latin typeface="Comic Sans MS" panose="030F0702030302020204" pitchFamily="66" charset="0"/>
              </a:rPr>
              <a:t> </a:t>
            </a:r>
            <a:endParaRPr lang="el-GR" b="1" dirty="0">
              <a:latin typeface="Comic Sans MS" panose="030F0702030302020204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19686" y="4932226"/>
            <a:ext cx="5445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b="1" dirty="0" smtClean="0">
                <a:latin typeface="Comic Sans MS" panose="030F0702030302020204" pitchFamily="66" charset="0"/>
              </a:rPr>
              <a:t>Όταν το σύστημα αποβάλλει θερμότητα </a:t>
            </a:r>
            <a:r>
              <a:rPr lang="en-US" b="1" i="1" dirty="0" smtClean="0">
                <a:latin typeface="Comic Sans MS" panose="030F0702030302020204" pitchFamily="66" charset="0"/>
              </a:rPr>
              <a:t>Q</a:t>
            </a:r>
            <a:r>
              <a:rPr lang="el-GR" b="1" dirty="0" smtClean="0">
                <a:latin typeface="Comic Sans MS" panose="030F0702030302020204" pitchFamily="66" charset="0"/>
              </a:rPr>
              <a:t>, τότε η εσωτερική ενέργεια θα ελαττωθεί κατά Δ</a:t>
            </a:r>
            <a:r>
              <a:rPr lang="en-US" b="1" i="1" dirty="0" smtClean="0">
                <a:latin typeface="Comic Sans MS" panose="030F0702030302020204" pitchFamily="66" charset="0"/>
              </a:rPr>
              <a:t>U</a:t>
            </a:r>
            <a:r>
              <a:rPr lang="en-US" b="1" dirty="0" smtClean="0">
                <a:latin typeface="Comic Sans MS" panose="030F0702030302020204" pitchFamily="66" charset="0"/>
              </a:rPr>
              <a:t>. </a:t>
            </a:r>
            <a:endParaRPr lang="el-GR" b="1" dirty="0">
              <a:latin typeface="Comic Sans MS" panose="030F0702030302020204" pitchFamily="66" charset="0"/>
            </a:endParaRPr>
          </a:p>
        </p:txBody>
      </p:sp>
      <p:grpSp>
        <p:nvGrpSpPr>
          <p:cNvPr id="34" name="Ομάδα 33"/>
          <p:cNvGrpSpPr/>
          <p:nvPr/>
        </p:nvGrpSpPr>
        <p:grpSpPr>
          <a:xfrm>
            <a:off x="2715655" y="2748978"/>
            <a:ext cx="1755775" cy="926350"/>
            <a:chOff x="2743087" y="2550497"/>
            <a:chExt cx="1755775" cy="926350"/>
          </a:xfrm>
        </p:grpSpPr>
        <p:sp>
          <p:nvSpPr>
            <p:cNvPr id="13" name="Text Box 23"/>
            <p:cNvSpPr txBox="1">
              <a:spLocks noChangeArrowheads="1"/>
            </p:cNvSpPr>
            <p:nvPr/>
          </p:nvSpPr>
          <p:spPr bwMode="auto">
            <a:xfrm>
              <a:off x="2743087" y="2550497"/>
              <a:ext cx="175577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l-GR" altLang="el-GR" sz="2000" b="1" dirty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anose="030F0702030302020204" pitchFamily="66" charset="0"/>
                </a:rPr>
                <a:t>Θερμότητα </a:t>
              </a:r>
              <a:r>
                <a:rPr lang="en-US" altLang="el-GR" sz="2000" b="1" i="1" dirty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anose="030F0702030302020204" pitchFamily="66" charset="0"/>
                </a:rPr>
                <a:t>Q</a:t>
              </a:r>
              <a:endParaRPr lang="el-GR" altLang="el-GR" sz="2000" b="1" i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32" name="AutoShape 22"/>
            <p:cNvSpPr>
              <a:spLocks noChangeArrowheads="1"/>
            </p:cNvSpPr>
            <p:nvPr/>
          </p:nvSpPr>
          <p:spPr bwMode="auto">
            <a:xfrm>
              <a:off x="3065405" y="3045047"/>
              <a:ext cx="1008063" cy="431800"/>
            </a:xfrm>
            <a:prstGeom prst="leftRightArrow">
              <a:avLst>
                <a:gd name="adj1" fmla="val 50000"/>
                <a:gd name="adj2" fmla="val 46691"/>
              </a:avLst>
            </a:prstGeom>
            <a:solidFill>
              <a:srgbClr val="FF6600"/>
            </a:solidFill>
            <a:ln w="25400" algn="ctr">
              <a:solidFill>
                <a:srgbClr val="CC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l-GR" altLang="el-GR"/>
            </a:p>
          </p:txBody>
        </p:sp>
      </p:grpSp>
      <p:grpSp>
        <p:nvGrpSpPr>
          <p:cNvPr id="35" name="Ομάδα 34"/>
          <p:cNvGrpSpPr/>
          <p:nvPr/>
        </p:nvGrpSpPr>
        <p:grpSpPr>
          <a:xfrm>
            <a:off x="7998968" y="2721065"/>
            <a:ext cx="1223962" cy="930709"/>
            <a:chOff x="8026400" y="2522584"/>
            <a:chExt cx="1223962" cy="930709"/>
          </a:xfrm>
        </p:grpSpPr>
        <p:sp>
          <p:nvSpPr>
            <p:cNvPr id="15" name="Text Box 24"/>
            <p:cNvSpPr txBox="1">
              <a:spLocks noChangeArrowheads="1"/>
            </p:cNvSpPr>
            <p:nvPr/>
          </p:nvSpPr>
          <p:spPr bwMode="auto">
            <a:xfrm>
              <a:off x="8026400" y="2522584"/>
              <a:ext cx="1223962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l-GR" altLang="el-GR" sz="2000" b="1" dirty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anose="030F0702030302020204" pitchFamily="66" charset="0"/>
                </a:rPr>
                <a:t>Έργο </a:t>
              </a:r>
              <a:r>
                <a:rPr lang="en-US" altLang="el-GR" sz="2000" b="1" i="1" dirty="0">
                  <a:solidFill>
                    <a:srgbClr val="A5002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anose="030F0702030302020204" pitchFamily="66" charset="0"/>
                </a:rPr>
                <a:t>W</a:t>
              </a:r>
              <a:endParaRPr lang="el-GR" altLang="el-GR" sz="20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33" name="AutoShape 25"/>
            <p:cNvSpPr>
              <a:spLocks noChangeArrowheads="1"/>
            </p:cNvSpPr>
            <p:nvPr/>
          </p:nvSpPr>
          <p:spPr bwMode="auto">
            <a:xfrm>
              <a:off x="8188297" y="3021493"/>
              <a:ext cx="1008062" cy="431800"/>
            </a:xfrm>
            <a:prstGeom prst="leftRightArrow">
              <a:avLst>
                <a:gd name="adj1" fmla="val 50000"/>
                <a:gd name="adj2" fmla="val 46691"/>
              </a:avLst>
            </a:prstGeom>
            <a:solidFill>
              <a:srgbClr val="A50021"/>
            </a:solidFill>
            <a:ln w="25400" algn="ctr">
              <a:solidFill>
                <a:srgbClr val="800000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l-GR" altLang="el-GR"/>
            </a:p>
          </p:txBody>
        </p:sp>
      </p:grpSp>
    </p:spTree>
    <p:extLst>
      <p:ext uri="{BB962C8B-B14F-4D97-AF65-F5344CB8AC3E}">
        <p14:creationId xmlns:p14="http://schemas.microsoft.com/office/powerpoint/2010/main" val="53208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2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755" y="687161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604196" y="331033"/>
            <a:ext cx="54295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Αυτό που κάνουμε είναι να εφαρμόσουμε την 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αρχή διατήρησης της ενέργειας.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4165600" y="1793955"/>
            <a:ext cx="4392612" cy="711200"/>
          </a:xfrm>
          <a:prstGeom prst="rect">
            <a:avLst/>
          </a:prstGeom>
          <a:solidFill>
            <a:srgbClr val="CCEC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CCECFF"/>
            </a:extrusionClr>
            <a:contourClr>
              <a:srgbClr val="CCEC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l-GR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Q</a:t>
            </a:r>
            <a:r>
              <a:rPr lang="en-US" altLang="el-G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= </a:t>
            </a:r>
            <a:r>
              <a:rPr lang="el-GR" altLang="el-G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Δ</a:t>
            </a:r>
            <a:r>
              <a:rPr lang="en-US" altLang="el-GR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U</a:t>
            </a:r>
            <a:r>
              <a:rPr lang="en-US" altLang="el-G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+ </a:t>
            </a:r>
            <a:r>
              <a:rPr lang="en-US" altLang="el-GR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W</a:t>
            </a:r>
            <a:endParaRPr lang="el-GR" altLang="el-GR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75085" y="2798298"/>
            <a:ext cx="7284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latin typeface="Comic Sans MS" panose="030F0702030302020204" pitchFamily="66" charset="0"/>
              </a:rPr>
              <a:t>Αυτή η εξίσωση αποτελεί τον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l-GR" sz="24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ο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Θερμοδυναμικό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νόμο.</a:t>
            </a:r>
            <a:r>
              <a:rPr lang="el-GR" dirty="0" smtClean="0">
                <a:latin typeface="Comic Sans MS" panose="030F0702030302020204" pitchFamily="66" charset="0"/>
              </a:rPr>
              <a:t> </a:t>
            </a:r>
            <a:endParaRPr lang="el-GR" dirty="0"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1720" y="4177976"/>
            <a:ext cx="175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ΠΑΡΑΤΗΡΗΣΗ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</a:t>
            </a:r>
            <a:endParaRPr lang="el-GR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06120" y="3547034"/>
            <a:ext cx="8901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Η θερμότητα </a:t>
            </a:r>
            <a:r>
              <a:rPr lang="en-US" sz="20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Q</a:t>
            </a:r>
            <a:r>
              <a:rPr lang="el-GR" sz="2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και το έργο </a:t>
            </a:r>
            <a:r>
              <a:rPr lang="en-US" sz="20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</a:t>
            </a:r>
            <a:r>
              <a:rPr lang="en-US" sz="2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sz="2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εξαρτώνται (το καθένα μόνο του) από τον τρόπο μετάβασης του συστήματος από την αρχική στην τελική κατάσταση.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Η διαφορά τους (που είναι ίση με Δ</a:t>
            </a:r>
            <a:r>
              <a:rPr lang="en-US" sz="20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r>
              <a:rPr lang="el-GR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εξαρτάται μόνο από την αρχική και τελική κατάσταση του συστήματος και όχι από τον τρόπο μετάβασης.  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l-GR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56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l-GR" dirty="0" smtClean="0"/>
              <a:t>Μερκούρης </a:t>
            </a:r>
            <a:r>
              <a:rPr lang="el-GR" altLang="el-GR" dirty="0"/>
              <a:t>Παναγιωτόπουλος - Φυσικός   www.merkopanas.blogspot.gr</a:t>
            </a:r>
          </a:p>
        </p:txBody>
      </p:sp>
      <p:sp>
        <p:nvSpPr>
          <p:cNvPr id="19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042D0A-6F7B-4D77-867F-0E594785AECF}" type="slidenum">
              <a:rPr lang="el-GR" altLang="el-GR"/>
              <a:pPr>
                <a:defRPr/>
              </a:pPr>
              <a:t>14</a:t>
            </a:fld>
            <a:endParaRPr lang="el-GR" altLang="el-GR"/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1789175" y="325299"/>
            <a:ext cx="861364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altLang="el-GR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Μηχανικό ισοδύναμο 1ου </a:t>
            </a:r>
            <a:r>
              <a:rPr lang="el-GR" altLang="el-GR" sz="28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θερμοδυναμικού</a:t>
            </a:r>
            <a:r>
              <a:rPr lang="el-GR" altLang="el-GR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νόμου</a:t>
            </a:r>
            <a:endParaRPr lang="el-GR" altLang="el-GR" sz="28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1524001" y="272522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l-GR" altLang="el-GR"/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5086352" y="2043907"/>
            <a:ext cx="5504868" cy="796132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l-GR" altLang="el-GR"/>
          </a:p>
          <a:p>
            <a:pPr>
              <a:spcBef>
                <a:spcPct val="50000"/>
              </a:spcBef>
            </a:pPr>
            <a:endParaRPr lang="el-GR" altLang="el-GR"/>
          </a:p>
        </p:txBody>
      </p:sp>
      <p:sp>
        <p:nvSpPr>
          <p:cNvPr id="59407" name="Text Box 15"/>
          <p:cNvSpPr txBox="1">
            <a:spLocks noChangeArrowheads="1"/>
          </p:cNvSpPr>
          <p:nvPr/>
        </p:nvSpPr>
        <p:spPr bwMode="auto">
          <a:xfrm>
            <a:off x="2495551" y="4292601"/>
            <a:ext cx="1800225" cy="1196975"/>
          </a:xfrm>
          <a:prstGeom prst="rect">
            <a:avLst/>
          </a:prstGeom>
          <a:solidFill>
            <a:srgbClr val="CCEC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νερό που μπαίνει στη δεξαμενή</a:t>
            </a:r>
          </a:p>
        </p:txBody>
      </p:sp>
      <p:sp>
        <p:nvSpPr>
          <p:cNvPr id="59408" name="Text Box 16"/>
          <p:cNvSpPr txBox="1">
            <a:spLocks noChangeArrowheads="1"/>
          </p:cNvSpPr>
          <p:nvPr/>
        </p:nvSpPr>
        <p:spPr bwMode="auto">
          <a:xfrm>
            <a:off x="4295775" y="4581525"/>
            <a:ext cx="6477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altLang="el-GR" sz="3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=</a:t>
            </a:r>
          </a:p>
        </p:txBody>
      </p:sp>
      <p:sp>
        <p:nvSpPr>
          <p:cNvPr id="59409" name="Text Box 17"/>
          <p:cNvSpPr txBox="1">
            <a:spLocks noChangeArrowheads="1"/>
          </p:cNvSpPr>
          <p:nvPr/>
        </p:nvSpPr>
        <p:spPr bwMode="auto">
          <a:xfrm>
            <a:off x="4943476" y="4292601"/>
            <a:ext cx="2447925" cy="1196975"/>
          </a:xfrm>
          <a:prstGeom prst="rect">
            <a:avLst/>
          </a:prstGeom>
          <a:solidFill>
            <a:srgbClr val="CCECFF"/>
          </a:solidFill>
          <a:ln w="952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altLang="el-GR" sz="2400" b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μεταβολή στην ποσότητα νερού της δεξαμενής</a:t>
            </a:r>
          </a:p>
        </p:txBody>
      </p:sp>
      <p:sp>
        <p:nvSpPr>
          <p:cNvPr id="59410" name="Text Box 18"/>
          <p:cNvSpPr txBox="1">
            <a:spLocks noChangeArrowheads="1"/>
          </p:cNvSpPr>
          <p:nvPr/>
        </p:nvSpPr>
        <p:spPr bwMode="auto">
          <a:xfrm>
            <a:off x="7464425" y="4581525"/>
            <a:ext cx="6477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altLang="el-GR" sz="3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59411" name="Text Box 19"/>
          <p:cNvSpPr txBox="1">
            <a:spLocks noChangeArrowheads="1"/>
          </p:cNvSpPr>
          <p:nvPr/>
        </p:nvSpPr>
        <p:spPr bwMode="auto">
          <a:xfrm>
            <a:off x="8112126" y="4292601"/>
            <a:ext cx="2087563" cy="1196975"/>
          </a:xfrm>
          <a:prstGeom prst="rect">
            <a:avLst/>
          </a:prstGeom>
          <a:solidFill>
            <a:srgbClr val="CCECFF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altLang="el-GR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νερό που έφυγε προς το δίκτυο </a:t>
            </a:r>
          </a:p>
        </p:txBody>
      </p:sp>
      <p:sp>
        <p:nvSpPr>
          <p:cNvPr id="59404" name="Text Box 12"/>
          <p:cNvSpPr txBox="1">
            <a:spLocks noChangeArrowheads="1"/>
          </p:cNvSpPr>
          <p:nvPr/>
        </p:nvSpPr>
        <p:spPr bwMode="auto">
          <a:xfrm>
            <a:off x="2855914" y="3567113"/>
            <a:ext cx="15113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τροφοδοσία</a:t>
            </a:r>
          </a:p>
        </p:txBody>
      </p:sp>
      <p:sp>
        <p:nvSpPr>
          <p:cNvPr id="59406" name="Text Box 14"/>
          <p:cNvSpPr txBox="1">
            <a:spLocks noChangeArrowheads="1"/>
          </p:cNvSpPr>
          <p:nvPr/>
        </p:nvSpPr>
        <p:spPr bwMode="auto">
          <a:xfrm>
            <a:off x="4766381" y="1699762"/>
            <a:ext cx="18002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altLang="el-GR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μένει εσωτερικά</a:t>
            </a:r>
          </a:p>
        </p:txBody>
      </p:sp>
      <p:sp>
        <p:nvSpPr>
          <p:cNvPr id="59405" name="Text Box 13"/>
          <p:cNvSpPr txBox="1">
            <a:spLocks noChangeArrowheads="1"/>
          </p:cNvSpPr>
          <p:nvPr/>
        </p:nvSpPr>
        <p:spPr bwMode="auto">
          <a:xfrm>
            <a:off x="9039528" y="2817472"/>
            <a:ext cx="18716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altLang="el-GR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προς το δίκτυο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580" y="1592299"/>
            <a:ext cx="5824839" cy="20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5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9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9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9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9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9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9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9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6" grpId="0"/>
      <p:bldP spid="59407" grpId="0" animBg="1"/>
      <p:bldP spid="59408" grpId="0"/>
      <p:bldP spid="59409" grpId="0" animBg="1"/>
      <p:bldP spid="59410" grpId="0"/>
      <p:bldP spid="59411" grpId="0" animBg="1"/>
      <p:bldP spid="59404" grpId="0"/>
      <p:bldP spid="59406" grpId="0"/>
      <p:bldP spid="5940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931480" y="274955"/>
            <a:ext cx="85693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altLang="el-GR" sz="28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Διερεύνηση του 1ου </a:t>
            </a:r>
            <a:r>
              <a:rPr lang="el-GR" altLang="el-GR" sz="2800" b="1" dirty="0" err="1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Θερμοδυναμικού</a:t>
            </a:r>
            <a:r>
              <a:rPr lang="el-GR" altLang="el-GR" sz="28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8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νόμου</a:t>
            </a:r>
            <a:endParaRPr lang="el-GR" altLang="el-GR" sz="2800" b="1" dirty="0">
              <a:solidFill>
                <a:srgbClr val="A5002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51200" y="891488"/>
            <a:ext cx="5664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>
                <a:latin typeface="Comic Sans MS" panose="030F0702030302020204" pitchFamily="66" charset="0"/>
              </a:rPr>
              <a:t>Στην εξίσωση</a:t>
            </a:r>
            <a:r>
              <a:rPr lang="en-US" b="1" dirty="0" smtClean="0">
                <a:latin typeface="Comic Sans MS" panose="030F0702030302020204" pitchFamily="66" charset="0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Q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= </a:t>
            </a:r>
            <a:r>
              <a:rPr lang="el-G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Δ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+ 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b="1" dirty="0" smtClean="0">
                <a:latin typeface="Comic Sans MS" panose="030F0702030302020204" pitchFamily="66" charset="0"/>
              </a:rPr>
              <a:t>τα μεγέθη </a:t>
            </a:r>
            <a:r>
              <a:rPr lang="en-US" b="1" i="1" dirty="0" smtClean="0">
                <a:latin typeface="Comic Sans MS" panose="030F0702030302020204" pitchFamily="66" charset="0"/>
              </a:rPr>
              <a:t>Q</a:t>
            </a:r>
            <a:r>
              <a:rPr lang="en-US" b="1" dirty="0" smtClean="0">
                <a:latin typeface="Comic Sans MS" panose="030F0702030302020204" pitchFamily="66" charset="0"/>
              </a:rPr>
              <a:t>, </a:t>
            </a:r>
            <a:r>
              <a:rPr lang="el-GR" b="1" dirty="0" smtClean="0">
                <a:latin typeface="Comic Sans MS" panose="030F0702030302020204" pitchFamily="66" charset="0"/>
              </a:rPr>
              <a:t>Δ</a:t>
            </a:r>
            <a:r>
              <a:rPr lang="en-US" b="1" i="1" dirty="0" smtClean="0">
                <a:latin typeface="Comic Sans MS" panose="030F0702030302020204" pitchFamily="66" charset="0"/>
              </a:rPr>
              <a:t>U</a:t>
            </a:r>
            <a:r>
              <a:rPr lang="en-US" b="1" dirty="0" smtClean="0">
                <a:latin typeface="Comic Sans MS" panose="030F0702030302020204" pitchFamily="66" charset="0"/>
              </a:rPr>
              <a:t>, </a:t>
            </a:r>
            <a:r>
              <a:rPr lang="en-US" b="1" i="1" dirty="0" smtClean="0">
                <a:latin typeface="Comic Sans MS" panose="030F0702030302020204" pitchFamily="66" charset="0"/>
              </a:rPr>
              <a:t>W</a:t>
            </a:r>
            <a:r>
              <a:rPr lang="el-GR" b="1" dirty="0" smtClean="0">
                <a:latin typeface="Comic Sans MS" panose="030F0702030302020204" pitchFamily="66" charset="0"/>
              </a:rPr>
              <a:t> αντικαθίστανται με τα πρόσημά τους </a:t>
            </a:r>
            <a:r>
              <a:rPr lang="en-US" b="1" dirty="0" smtClean="0">
                <a:latin typeface="Comic Sans MS" panose="030F0702030302020204" pitchFamily="66" charset="0"/>
              </a:rPr>
              <a:t>(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l-GR" b="1" dirty="0" smtClean="0">
                <a:latin typeface="Comic Sans MS" panose="030F0702030302020204" pitchFamily="66" charset="0"/>
              </a:rPr>
              <a:t> ή </a:t>
            </a:r>
            <a:r>
              <a:rPr lang="el-GR" sz="2400" b="1" dirty="0" smtClean="0">
                <a:latin typeface="Comic Sans MS" panose="030F0702030302020204" pitchFamily="66" charset="0"/>
              </a:rPr>
              <a:t>-</a:t>
            </a:r>
            <a:r>
              <a:rPr lang="en-US" b="1" dirty="0" smtClean="0">
                <a:latin typeface="Comic Sans MS" panose="030F0702030302020204" pitchFamily="66" charset="0"/>
              </a:rPr>
              <a:t>)</a:t>
            </a:r>
            <a:r>
              <a:rPr lang="el-GR" b="1" dirty="0" smtClean="0">
                <a:latin typeface="Comic Sans MS" panose="030F0702030302020204" pitchFamily="66" charset="0"/>
              </a:rPr>
              <a:t>. </a:t>
            </a:r>
            <a:endParaRPr lang="el-GR" b="1" dirty="0">
              <a:latin typeface="Comic Sans MS" panose="030F0702030302020204" pitchFamily="66" charset="0"/>
            </a:endParaRPr>
          </a:p>
        </p:txBody>
      </p:sp>
      <p:graphicFrame>
        <p:nvGraphicFramePr>
          <p:cNvPr id="6" name="Πίνακας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6907666"/>
              </p:ext>
            </p:extLst>
          </p:nvPr>
        </p:nvGraphicFramePr>
        <p:xfrm>
          <a:off x="2072894" y="1871810"/>
          <a:ext cx="8128000" cy="10363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15288">
                  <a:extLst>
                    <a:ext uri="{9D8B030D-6E8A-4147-A177-3AD203B41FA5}">
                      <a16:colId xmlns:a16="http://schemas.microsoft.com/office/drawing/2014/main" val="1704931308"/>
                    </a:ext>
                  </a:extLst>
                </a:gridCol>
                <a:gridCol w="6712712">
                  <a:extLst>
                    <a:ext uri="{9D8B030D-6E8A-4147-A177-3AD203B41FA5}">
                      <a16:colId xmlns:a16="http://schemas.microsoft.com/office/drawing/2014/main" val="4799327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i="1" kern="1200" dirty="0" smtClean="0">
                          <a:effectLst/>
                          <a:latin typeface="Comic Sans MS" panose="030F0702030302020204" pitchFamily="66" charset="0"/>
                        </a:rPr>
                        <a:t>Q</a:t>
                      </a:r>
                      <a:r>
                        <a:rPr lang="en-US" sz="2800" b="1" kern="1200" dirty="0" smtClean="0">
                          <a:effectLst/>
                          <a:latin typeface="Comic Sans MS" panose="030F0702030302020204" pitchFamily="66" charset="0"/>
                        </a:rPr>
                        <a:t> &gt; 0</a:t>
                      </a:r>
                      <a:endParaRPr lang="el-GR" sz="2800" b="1" kern="1200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800" b="1" dirty="0" smtClean="0">
                          <a:effectLst/>
                          <a:latin typeface="Comic Sans MS" panose="030F0702030302020204" pitchFamily="66" charset="0"/>
                        </a:rPr>
                        <a:t>Το σύστημα απορροφά θερμότητα</a:t>
                      </a:r>
                      <a:endParaRPr lang="el-GR" sz="2800" b="1" dirty="0">
                        <a:solidFill>
                          <a:srgbClr val="0000FF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5317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1" kern="1200" dirty="0" smtClean="0">
                          <a:effectLst/>
                          <a:latin typeface="Comic Sans MS" panose="030F0702030302020204" pitchFamily="66" charset="0"/>
                        </a:rPr>
                        <a:t>Q</a:t>
                      </a:r>
                      <a:r>
                        <a:rPr lang="en-US" sz="2800" b="1" kern="1200" dirty="0" smtClean="0">
                          <a:effectLst/>
                          <a:latin typeface="Comic Sans MS" panose="030F0702030302020204" pitchFamily="66" charset="0"/>
                        </a:rPr>
                        <a:t> &lt; 0</a:t>
                      </a:r>
                      <a:endParaRPr lang="el-GR" sz="2800" b="1" kern="1200" dirty="0" smtClean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800" b="1" dirty="0" smtClean="0">
                          <a:effectLst/>
                          <a:latin typeface="Comic Sans MS" panose="030F0702030302020204" pitchFamily="66" charset="0"/>
                        </a:rPr>
                        <a:t>Το σύστημα αποβάλλει θερμότητα</a:t>
                      </a:r>
                      <a:endParaRPr lang="el-GR" sz="2800" b="1" dirty="0">
                        <a:solidFill>
                          <a:srgbClr val="0000FF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255329"/>
                  </a:ext>
                </a:extLst>
              </a:tr>
            </a:tbl>
          </a:graphicData>
        </a:graphic>
      </p:graphicFrame>
      <p:graphicFrame>
        <p:nvGraphicFramePr>
          <p:cNvPr id="7" name="Πίνακας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3669065"/>
              </p:ext>
            </p:extLst>
          </p:nvPr>
        </p:nvGraphicFramePr>
        <p:xfrm>
          <a:off x="2072894" y="3192060"/>
          <a:ext cx="8128000" cy="10363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60322">
                  <a:extLst>
                    <a:ext uri="{9D8B030D-6E8A-4147-A177-3AD203B41FA5}">
                      <a16:colId xmlns:a16="http://schemas.microsoft.com/office/drawing/2014/main" val="1704931308"/>
                    </a:ext>
                  </a:extLst>
                </a:gridCol>
                <a:gridCol w="6567678">
                  <a:extLst>
                    <a:ext uri="{9D8B030D-6E8A-4147-A177-3AD203B41FA5}">
                      <a16:colId xmlns:a16="http://schemas.microsoft.com/office/drawing/2014/main" val="4799327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2800" b="1" kern="1200" dirty="0" smtClean="0">
                          <a:effectLst/>
                          <a:latin typeface="Comic Sans MS" panose="030F0702030302020204" pitchFamily="66" charset="0"/>
                        </a:rPr>
                        <a:t>Δ</a:t>
                      </a:r>
                      <a:r>
                        <a:rPr lang="en-US" sz="2800" b="1" kern="1200" dirty="0" smtClean="0">
                          <a:effectLst/>
                          <a:latin typeface="Comic Sans MS" panose="030F0702030302020204" pitchFamily="66" charset="0"/>
                        </a:rPr>
                        <a:t>U &gt; 0</a:t>
                      </a:r>
                      <a:endParaRPr lang="el-GR" sz="2800" b="1" kern="1200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800" b="1" dirty="0" smtClean="0">
                          <a:effectLst/>
                          <a:latin typeface="Comic Sans MS" panose="030F0702030302020204" pitchFamily="66" charset="0"/>
                        </a:rPr>
                        <a:t>Αύξηση θερμοκρασίας συστήματος</a:t>
                      </a:r>
                      <a:endParaRPr lang="el-GR" sz="2800" b="1" dirty="0">
                        <a:solidFill>
                          <a:srgbClr val="0000FF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5317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b="1" kern="1200" dirty="0" smtClean="0">
                          <a:effectLst/>
                          <a:latin typeface="Comic Sans MS" panose="030F0702030302020204" pitchFamily="66" charset="0"/>
                        </a:rPr>
                        <a:t>Δ</a:t>
                      </a:r>
                      <a:r>
                        <a:rPr lang="en-US" sz="2800" b="1" kern="1200" dirty="0" smtClean="0">
                          <a:effectLst/>
                          <a:latin typeface="Comic Sans MS" panose="030F0702030302020204" pitchFamily="66" charset="0"/>
                        </a:rPr>
                        <a:t>U &lt; 0</a:t>
                      </a:r>
                      <a:endParaRPr lang="el-GR" sz="2800" b="1" kern="1200" dirty="0" smtClean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800" b="1" dirty="0" smtClean="0">
                          <a:effectLst/>
                          <a:latin typeface="Comic Sans MS" panose="030F0702030302020204" pitchFamily="66" charset="0"/>
                        </a:rPr>
                        <a:t>Μείωση θερμοκρασίας συστήματος</a:t>
                      </a:r>
                      <a:endParaRPr lang="el-GR" sz="2800" b="1" dirty="0">
                        <a:solidFill>
                          <a:srgbClr val="0000FF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255329"/>
                  </a:ext>
                </a:extLst>
              </a:tr>
            </a:tbl>
          </a:graphicData>
        </a:graphic>
      </p:graphicFrame>
      <p:graphicFrame>
        <p:nvGraphicFramePr>
          <p:cNvPr id="8" name="Πίνακας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5155306"/>
              </p:ext>
            </p:extLst>
          </p:nvPr>
        </p:nvGraphicFramePr>
        <p:xfrm>
          <a:off x="2152142" y="4512310"/>
          <a:ext cx="8128000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5288">
                  <a:extLst>
                    <a:ext uri="{9D8B030D-6E8A-4147-A177-3AD203B41FA5}">
                      <a16:colId xmlns:a16="http://schemas.microsoft.com/office/drawing/2014/main" val="1704931308"/>
                    </a:ext>
                  </a:extLst>
                </a:gridCol>
                <a:gridCol w="6712712">
                  <a:extLst>
                    <a:ext uri="{9D8B030D-6E8A-4147-A177-3AD203B41FA5}">
                      <a16:colId xmlns:a16="http://schemas.microsoft.com/office/drawing/2014/main" val="4799327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i="1" kern="1200" dirty="0" smtClean="0">
                          <a:effectLst/>
                          <a:latin typeface="Comic Sans MS" panose="030F0702030302020204" pitchFamily="66" charset="0"/>
                        </a:rPr>
                        <a:t>W</a:t>
                      </a:r>
                      <a:r>
                        <a:rPr lang="en-US" sz="2800" b="1" kern="1200" dirty="0" smtClean="0">
                          <a:effectLst/>
                          <a:latin typeface="Comic Sans MS" panose="030F0702030302020204" pitchFamily="66" charset="0"/>
                        </a:rPr>
                        <a:t> &gt; 0</a:t>
                      </a:r>
                      <a:endParaRPr lang="el-GR" sz="2800" b="1" kern="1200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800" b="1" dirty="0" smtClean="0">
                          <a:effectLst/>
                          <a:latin typeface="Comic Sans MS" panose="030F0702030302020204" pitchFamily="66" charset="0"/>
                        </a:rPr>
                        <a:t>Το αέριο εκτονώνεται</a:t>
                      </a:r>
                      <a:endParaRPr lang="el-GR" sz="2800" b="1" dirty="0">
                        <a:solidFill>
                          <a:srgbClr val="0000FF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5317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1" kern="1200" dirty="0" smtClean="0">
                          <a:effectLst/>
                          <a:latin typeface="Comic Sans MS" panose="030F0702030302020204" pitchFamily="66" charset="0"/>
                        </a:rPr>
                        <a:t>W</a:t>
                      </a:r>
                      <a:r>
                        <a:rPr lang="en-US" sz="2800" b="1" kern="1200" dirty="0" smtClean="0">
                          <a:effectLst/>
                          <a:latin typeface="Comic Sans MS" panose="030F0702030302020204" pitchFamily="66" charset="0"/>
                        </a:rPr>
                        <a:t> &lt; 0</a:t>
                      </a:r>
                      <a:endParaRPr lang="el-GR" sz="2800" b="1" kern="1200" dirty="0" smtClean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800" b="1" dirty="0" smtClean="0">
                          <a:effectLst/>
                          <a:latin typeface="Comic Sans MS" panose="030F0702030302020204" pitchFamily="66" charset="0"/>
                        </a:rPr>
                        <a:t>Το αέριο συμπιέζεται</a:t>
                      </a:r>
                      <a:endParaRPr lang="el-GR" sz="2800" b="1" dirty="0">
                        <a:solidFill>
                          <a:srgbClr val="0000FF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2553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340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1693164" y="1434053"/>
            <a:ext cx="880567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>
                <a:latin typeface="Comic Sans MS" pitchFamily="66" charset="0"/>
              </a:rPr>
              <a:t>Δ</a:t>
            </a:r>
            <a:r>
              <a:rPr lang="el-GR" sz="2000" b="1" dirty="0" smtClean="0">
                <a:latin typeface="Comic Sans MS" pitchFamily="66" charset="0"/>
              </a:rPr>
              <a:t>ιαδικτυακό </a:t>
            </a:r>
            <a:r>
              <a:rPr lang="el-GR" sz="2000" b="1" dirty="0">
                <a:latin typeface="Comic Sans MS" pitchFamily="66" charset="0"/>
              </a:rPr>
              <a:t>μάθημα</a:t>
            </a:r>
            <a:r>
              <a:rPr lang="en-US" sz="2000" b="1" dirty="0">
                <a:latin typeface="Comic Sans MS" pitchFamily="66" charset="0"/>
              </a:rPr>
              <a:t> </a:t>
            </a:r>
            <a:r>
              <a:rPr lang="el-GR" sz="2000" b="1" dirty="0" smtClean="0">
                <a:latin typeface="Comic Sans MS" pitchFamily="66" charset="0"/>
              </a:rPr>
              <a:t>(«Έργο-Εσωτερική ενέργεια») από </a:t>
            </a:r>
            <a:r>
              <a:rPr lang="el-GR" sz="2000" b="1" dirty="0">
                <a:latin typeface="Comic Sans MS" pitchFamily="66" charset="0"/>
              </a:rPr>
              <a:t>τον </a:t>
            </a:r>
            <a:r>
              <a:rPr lang="el-GR" sz="2000" b="1" dirty="0" smtClean="0">
                <a:latin typeface="Comic Sans MS" pitchFamily="66" charset="0"/>
              </a:rPr>
              <a:t>Σωκράτη </a:t>
            </a:r>
            <a:r>
              <a:rPr lang="el-GR" sz="2000" b="1" dirty="0" err="1" smtClean="0">
                <a:latin typeface="Comic Sans MS" pitchFamily="66" charset="0"/>
              </a:rPr>
              <a:t>Καλέλη</a:t>
            </a:r>
            <a:r>
              <a:rPr lang="el-GR" sz="2000" b="1" dirty="0" smtClean="0">
                <a:latin typeface="Comic Sans MS" pitchFamily="66" charset="0"/>
              </a:rPr>
              <a:t> </a:t>
            </a:r>
            <a:r>
              <a:rPr lang="el-GR" sz="2000" b="1" dirty="0" smtClean="0">
                <a:latin typeface="Comic Sans MS" pitchFamily="66" charset="0"/>
                <a:hlinkClick r:id="rId2"/>
              </a:rPr>
              <a:t>εδώ</a:t>
            </a:r>
            <a:r>
              <a:rPr lang="el-GR" sz="2000" b="1" dirty="0" smtClean="0">
                <a:latin typeface="Comic Sans MS" pitchFamily="66" charset="0"/>
              </a:rPr>
              <a:t>.</a:t>
            </a:r>
            <a:endParaRPr lang="el-GR" sz="2000" b="1" dirty="0">
              <a:latin typeface="Comic Sans MS" pitchFamily="66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>
                <a:latin typeface="Comic Sans MS" pitchFamily="66" charset="0"/>
              </a:rPr>
              <a:t>Διαδικτυακό μάθημα</a:t>
            </a:r>
            <a:r>
              <a:rPr lang="en-US" sz="2000" b="1" dirty="0">
                <a:latin typeface="Comic Sans MS" pitchFamily="66" charset="0"/>
              </a:rPr>
              <a:t> </a:t>
            </a:r>
            <a:r>
              <a:rPr lang="el-GR" sz="2000" b="1" dirty="0" smtClean="0">
                <a:latin typeface="Comic Sans MS" pitchFamily="66" charset="0"/>
              </a:rPr>
              <a:t>(«1</a:t>
            </a:r>
            <a:r>
              <a:rPr lang="el-GR" sz="2000" b="1" baseline="30000" dirty="0" smtClean="0">
                <a:latin typeface="Comic Sans MS" pitchFamily="66" charset="0"/>
              </a:rPr>
              <a:t>ος</a:t>
            </a:r>
            <a:r>
              <a:rPr lang="el-GR" sz="2000" b="1" dirty="0" smtClean="0">
                <a:latin typeface="Comic Sans MS" pitchFamily="66" charset="0"/>
              </a:rPr>
              <a:t> </a:t>
            </a:r>
            <a:r>
              <a:rPr lang="el-GR" sz="2000" b="1" dirty="0" err="1" smtClean="0">
                <a:latin typeface="Comic Sans MS" pitchFamily="66" charset="0"/>
              </a:rPr>
              <a:t>θερμοδυναμικός</a:t>
            </a:r>
            <a:r>
              <a:rPr lang="el-GR" sz="2000" b="1" dirty="0" smtClean="0">
                <a:latin typeface="Comic Sans MS" pitchFamily="66" charset="0"/>
              </a:rPr>
              <a:t> νόμος») </a:t>
            </a:r>
            <a:r>
              <a:rPr lang="el-GR" sz="2000" b="1" dirty="0">
                <a:latin typeface="Comic Sans MS" pitchFamily="66" charset="0"/>
              </a:rPr>
              <a:t>από τον </a:t>
            </a:r>
            <a:r>
              <a:rPr lang="el-GR" sz="2000" b="1" dirty="0" err="1" smtClean="0">
                <a:latin typeface="Comic Sans MS" pitchFamily="66" charset="0"/>
              </a:rPr>
              <a:t>ιστότοπο</a:t>
            </a:r>
            <a:r>
              <a:rPr lang="el-GR" sz="2000" b="1" dirty="0" smtClean="0">
                <a:latin typeface="Comic Sans MS" pitchFamily="66" charset="0"/>
              </a:rPr>
              <a:t> </a:t>
            </a:r>
            <a:r>
              <a:rPr lang="en-US" sz="2000" b="1" dirty="0" err="1" smtClean="0">
                <a:latin typeface="Comic Sans MS" panose="030F0702030302020204" pitchFamily="66" charset="0"/>
              </a:rPr>
              <a:t>ZimZam</a:t>
            </a:r>
            <a:r>
              <a:rPr lang="en-US" sz="2000" b="1" dirty="0" smtClean="0">
                <a:latin typeface="Comic Sans MS" panose="030F0702030302020204" pitchFamily="66" charset="0"/>
              </a:rPr>
              <a:t> Physics</a:t>
            </a:r>
            <a:r>
              <a:rPr lang="el-GR" sz="2000" b="1" dirty="0" smtClean="0">
                <a:latin typeface="Comic Sans MS" panose="030F0702030302020204" pitchFamily="66" charset="0"/>
              </a:rPr>
              <a:t> </a:t>
            </a:r>
            <a:r>
              <a:rPr lang="el-GR" sz="2000" b="1" dirty="0" smtClean="0">
                <a:latin typeface="Comic Sans MS" panose="030F0702030302020204" pitchFamily="66" charset="0"/>
                <a:hlinkClick r:id="rId3"/>
              </a:rPr>
              <a:t>εδώ</a:t>
            </a:r>
            <a:r>
              <a:rPr lang="el-GR" sz="2000" b="1" dirty="0" smtClean="0">
                <a:latin typeface="Comic Sans MS" panose="030F0702030302020204" pitchFamily="66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 smtClean="0">
                <a:latin typeface="Comic Sans MS" panose="030F0702030302020204" pitchFamily="66" charset="0"/>
              </a:rPr>
              <a:t>Παρουσιάσεις εννοιών (Θερμοκρασία, Θερμότητα </a:t>
            </a:r>
            <a:r>
              <a:rPr lang="el-GR" sz="2000" b="1" dirty="0" err="1" smtClean="0">
                <a:latin typeface="Comic Sans MS" panose="030F0702030302020204" pitchFamily="66" charset="0"/>
              </a:rPr>
              <a:t>κλπ</a:t>
            </a:r>
            <a:r>
              <a:rPr lang="el-GR" sz="2000" b="1" dirty="0" smtClean="0">
                <a:latin typeface="Comic Sans MS" panose="030F0702030302020204" pitchFamily="66" charset="0"/>
              </a:rPr>
              <a:t>) από τον Ανδρέα Ι. </a:t>
            </a:r>
            <a:r>
              <a:rPr lang="el-GR" sz="2000" b="1" dirty="0" err="1" smtClean="0">
                <a:latin typeface="Comic Sans MS" panose="030F0702030302020204" pitchFamily="66" charset="0"/>
              </a:rPr>
              <a:t>Κασσέτα</a:t>
            </a:r>
            <a:r>
              <a:rPr lang="el-GR" sz="2000" b="1" dirty="0" smtClean="0">
                <a:latin typeface="Comic Sans MS" panose="030F0702030302020204" pitchFamily="66" charset="0"/>
              </a:rPr>
              <a:t> </a:t>
            </a:r>
            <a:r>
              <a:rPr lang="el-GR" sz="2000" b="1" dirty="0" smtClean="0">
                <a:latin typeface="Comic Sans MS" panose="030F0702030302020204" pitchFamily="66" charset="0"/>
                <a:hlinkClick r:id="rId4"/>
              </a:rPr>
              <a:t>εδώ</a:t>
            </a:r>
            <a:r>
              <a:rPr lang="el-GR" sz="2000" b="1" dirty="0" smtClean="0">
                <a:latin typeface="Comic Sans MS" panose="030F0702030302020204" pitchFamily="66" charset="0"/>
              </a:rPr>
              <a:t>, </a:t>
            </a:r>
            <a:r>
              <a:rPr lang="el-GR" sz="2000" b="1" dirty="0" smtClean="0">
                <a:latin typeface="Comic Sans MS" panose="030F0702030302020204" pitchFamily="66" charset="0"/>
                <a:hlinkClick r:id="rId5"/>
              </a:rPr>
              <a:t>εδώ</a:t>
            </a:r>
            <a:r>
              <a:rPr lang="el-GR" sz="2000" b="1" dirty="0" smtClean="0">
                <a:latin typeface="Comic Sans MS" panose="030F0702030302020204" pitchFamily="66" charset="0"/>
              </a:rPr>
              <a:t>, </a:t>
            </a:r>
            <a:r>
              <a:rPr lang="el-GR" sz="2000" b="1" dirty="0" smtClean="0">
                <a:latin typeface="Comic Sans MS" panose="030F0702030302020204" pitchFamily="66" charset="0"/>
                <a:hlinkClick r:id="rId6"/>
              </a:rPr>
              <a:t>εδώ</a:t>
            </a:r>
            <a:r>
              <a:rPr lang="el-GR" sz="2000" b="1" dirty="0" smtClean="0">
                <a:latin typeface="Comic Sans MS" panose="030F0702030302020204" pitchFamily="66" charset="0"/>
              </a:rPr>
              <a:t> κι </a:t>
            </a:r>
            <a:r>
              <a:rPr lang="el-GR" sz="2000" b="1" dirty="0" smtClean="0">
                <a:latin typeface="Comic Sans MS" panose="030F0702030302020204" pitchFamily="66" charset="0"/>
                <a:hlinkClick r:id="rId7"/>
              </a:rPr>
              <a:t>εδώ</a:t>
            </a:r>
            <a:r>
              <a:rPr lang="el-GR" sz="2000" b="1" dirty="0" smtClean="0">
                <a:latin typeface="Comic Sans MS" panose="030F0702030302020204" pitchFamily="66" charset="0"/>
              </a:rPr>
              <a:t>.</a:t>
            </a:r>
            <a:endParaRPr lang="en-US" sz="2000" b="1" dirty="0">
              <a:latin typeface="Comic Sans MS" panose="030F0702030302020204" pitchFamily="66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>
                <a:latin typeface="Comic Sans MS" pitchFamily="66" charset="0"/>
              </a:rPr>
              <a:t>Παρουσίαση προσομοίωσης </a:t>
            </a:r>
            <a:r>
              <a:rPr lang="en-US" sz="2000" b="1" dirty="0" smtClean="0">
                <a:latin typeface="Comic Sans MS" pitchFamily="66" charset="0"/>
              </a:rPr>
              <a:t>(</a:t>
            </a:r>
            <a:r>
              <a:rPr lang="el-GR" sz="2000" b="1" dirty="0">
                <a:latin typeface="Comic Sans MS" pitchFamily="66" charset="0"/>
              </a:rPr>
              <a:t>«Ενέργεια: μορφές και </a:t>
            </a:r>
            <a:r>
              <a:rPr lang="el-GR" sz="2000" b="1" dirty="0" smtClean="0">
                <a:latin typeface="Comic Sans MS" pitchFamily="66" charset="0"/>
              </a:rPr>
              <a:t>μετατροπές») από </a:t>
            </a:r>
            <a:r>
              <a:rPr lang="el-GR" sz="2000" b="1" dirty="0">
                <a:latin typeface="Comic Sans MS" pitchFamily="66" charset="0"/>
              </a:rPr>
              <a:t>το </a:t>
            </a:r>
            <a:r>
              <a:rPr lang="en-US" sz="2000" b="1" dirty="0" err="1">
                <a:latin typeface="Comic Sans MS" pitchFamily="66" charset="0"/>
              </a:rPr>
              <a:t>phet</a:t>
            </a:r>
            <a:r>
              <a:rPr lang="en-US" sz="2000" b="1" dirty="0">
                <a:latin typeface="Comic Sans MS" pitchFamily="66" charset="0"/>
              </a:rPr>
              <a:t> Colorado </a:t>
            </a:r>
            <a:r>
              <a:rPr lang="el-GR" sz="2000" b="1" dirty="0">
                <a:latin typeface="Comic Sans MS" pitchFamily="66" charset="0"/>
                <a:hlinkClick r:id="rId8"/>
              </a:rPr>
              <a:t>εδώ</a:t>
            </a:r>
            <a:r>
              <a:rPr lang="el-GR" sz="2000" b="1" dirty="0" smtClean="0">
                <a:latin typeface="Comic Sans MS" pitchFamily="66" charset="0"/>
              </a:rPr>
              <a:t>.</a:t>
            </a:r>
            <a:endParaRPr lang="en-US" sz="2000" b="1" dirty="0">
              <a:latin typeface="Comic Sans MS" panose="030F0702030302020204" pitchFamily="66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altLang="el-GR" sz="2000" b="1" dirty="0" smtClean="0">
                <a:latin typeface="Comic Sans MS" pitchFamily="66" charset="0"/>
              </a:rPr>
              <a:t>Πολλές </a:t>
            </a:r>
            <a:r>
              <a:rPr lang="el-GR" altLang="el-GR" sz="2000" b="1" dirty="0">
                <a:latin typeface="Comic Sans MS" pitchFamily="66" charset="0"/>
              </a:rPr>
              <a:t>ερωτήσεις και ασκήσεις από το Υλικό Φυσικής – Χημείας </a:t>
            </a:r>
            <a:r>
              <a:rPr lang="el-GR" altLang="el-G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hlinkClick r:id="rId9"/>
              </a:rPr>
              <a:t>εδώ</a:t>
            </a:r>
            <a:r>
              <a:rPr lang="el-GR" altLang="el-G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.</a:t>
            </a:r>
            <a:endParaRPr lang="el-GR" altLang="el-GR" sz="2000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126236" y="125671"/>
            <a:ext cx="993952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l-GR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Παρακάτω δίνονται διευθύνσεις όπου μπορείτε </a:t>
            </a:r>
            <a:r>
              <a:rPr lang="el-GR" altLang="el-GR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να </a:t>
            </a:r>
            <a:r>
              <a:rPr lang="el-GR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βρείτε αναρτήσεις για το θέμα </a:t>
            </a:r>
            <a:r>
              <a:rPr lang="en-US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Εσωτερική Ενέργεια – 1</a:t>
            </a:r>
            <a:r>
              <a:rPr lang="el-GR" altLang="el-GR" sz="24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ος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Θερμοδυναμικός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νόμος</a:t>
            </a:r>
            <a:r>
              <a:rPr lang="en-US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</a:t>
            </a:r>
            <a:endParaRPr lang="el-GR" alt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79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16211" y="1518931"/>
            <a:ext cx="47956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sz="2000" b="1" dirty="0" smtClean="0">
                <a:latin typeface="Comic Sans MS" panose="030F0702030302020204" pitchFamily="66" charset="0"/>
              </a:rPr>
              <a:t>  39 Ερωτήσεις Β’ Θέματος από την Τράπεζα Θεμάτων του ΙΕΠ </a:t>
            </a:r>
            <a:r>
              <a:rPr lang="el-GR" sz="2000" b="1" dirty="0" smtClean="0">
                <a:latin typeface="Comic Sans MS" panose="030F0702030302020204" pitchFamily="66" charset="0"/>
                <a:hlinkClick r:id="rId2"/>
              </a:rPr>
              <a:t>εδώ</a:t>
            </a:r>
            <a:r>
              <a:rPr lang="el-GR" sz="2000" b="1" dirty="0" smtClean="0">
                <a:latin typeface="Comic Sans MS" panose="030F0702030302020204" pitchFamily="66" charset="0"/>
              </a:rPr>
              <a:t>. 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3287819" y="2504408"/>
            <a:ext cx="5616361" cy="877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dirty="0" smtClean="0">
                <a:latin typeface="Comic Sans MS" panose="030F0702030302020204" pitchFamily="66" charset="0"/>
              </a:rPr>
              <a:t>Σε </a:t>
            </a:r>
            <a:r>
              <a:rPr lang="el-GR" dirty="0">
                <a:latin typeface="Comic Sans MS" panose="030F0702030302020204" pitchFamily="66" charset="0"/>
              </a:rPr>
              <a:t>αρχείο </a:t>
            </a:r>
            <a:r>
              <a:rPr lang="en-US" dirty="0" smtClean="0">
                <a:latin typeface="Comic Sans MS" panose="030F0702030302020204" pitchFamily="66" charset="0"/>
              </a:rPr>
              <a:t>word </a:t>
            </a:r>
            <a:r>
              <a:rPr lang="el-GR" dirty="0" smtClean="0">
                <a:latin typeface="Comic Sans MS" panose="030F0702030302020204" pitchFamily="66" charset="0"/>
              </a:rPr>
              <a:t>θα </a:t>
            </a:r>
            <a:r>
              <a:rPr lang="el-GR" dirty="0">
                <a:latin typeface="Comic Sans MS" panose="030F0702030302020204" pitchFamily="66" charset="0"/>
              </a:rPr>
              <a:t>βρείτε </a:t>
            </a:r>
            <a:r>
              <a:rPr lang="el-GR" dirty="0" smtClean="0">
                <a:latin typeface="Comic Sans MS" panose="030F0702030302020204" pitchFamily="66" charset="0"/>
              </a:rPr>
              <a:t>ερωτήσεις Β</a:t>
            </a:r>
            <a:r>
              <a:rPr lang="el-GR" dirty="0">
                <a:latin typeface="Comic Sans MS" panose="030F0702030302020204" pitchFamily="66" charset="0"/>
              </a:rPr>
              <a:t>' θέματος </a:t>
            </a:r>
            <a:r>
              <a:rPr lang="el-GR" dirty="0" smtClean="0">
                <a:latin typeface="Comic Sans MS" panose="030F0702030302020204" pitchFamily="66" charset="0"/>
              </a:rPr>
              <a:t>από το σύνολο της ύλης της Θερμοδυναμικής.</a:t>
            </a:r>
            <a:endParaRPr lang="el-GR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35558" y="3504556"/>
            <a:ext cx="4987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sz="2000" b="1" dirty="0" smtClean="0">
                <a:latin typeface="Comic Sans MS" panose="030F0702030302020204" pitchFamily="66" charset="0"/>
              </a:rPr>
              <a:t> 35 Ερωτήσεις Πολλαπλής Επιλογής με το πρόγραμμα </a:t>
            </a:r>
            <a:r>
              <a:rPr lang="en-US" sz="2000" b="1" dirty="0" smtClean="0">
                <a:latin typeface="Comic Sans MS" panose="030F0702030302020204" pitchFamily="66" charset="0"/>
              </a:rPr>
              <a:t>Hot Potatoes </a:t>
            </a:r>
            <a:r>
              <a:rPr lang="el-GR" sz="2000" b="1" dirty="0" smtClean="0">
                <a:latin typeface="Comic Sans MS" panose="030F0702030302020204" pitchFamily="66" charset="0"/>
                <a:hlinkClick r:id="rId3"/>
              </a:rPr>
              <a:t>εδώ</a:t>
            </a:r>
            <a:r>
              <a:rPr lang="el-GR" sz="2000" b="1" dirty="0" smtClean="0">
                <a:latin typeface="Comic Sans MS" panose="030F0702030302020204" pitchFamily="66" charset="0"/>
              </a:rPr>
              <a:t>.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2350007" y="4548482"/>
            <a:ext cx="749198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dirty="0">
                <a:latin typeface="Comic Sans MS" panose="030F0702030302020204" pitchFamily="66" charset="0"/>
              </a:rPr>
              <a:t>Στο αρχείο θα βρείτε </a:t>
            </a:r>
            <a:r>
              <a:rPr lang="el-GR" dirty="0" smtClean="0">
                <a:latin typeface="Comic Sans MS" panose="030F0702030302020204" pitchFamily="66" charset="0"/>
              </a:rPr>
              <a:t>ερωτήσεις πολλαπλής επιλογής από την ύλη</a:t>
            </a:r>
            <a:r>
              <a:rPr lang="en-US" dirty="0" smtClean="0">
                <a:latin typeface="Comic Sans MS" panose="030F0702030302020204" pitchFamily="66" charset="0"/>
              </a:rPr>
              <a:t>:</a:t>
            </a:r>
            <a:endParaRPr lang="el-GR" dirty="0" smtClean="0">
              <a:latin typeface="Comic Sans MS" panose="030F0702030302020204" pitchFamily="66" charset="0"/>
            </a:endParaRPr>
          </a:p>
          <a:p>
            <a:pPr algn="just">
              <a:lnSpc>
                <a:spcPct val="150000"/>
              </a:lnSpc>
            </a:pPr>
            <a:r>
              <a:rPr lang="el-GR" dirty="0" smtClean="0">
                <a:latin typeface="Comic Sans MS" panose="030F0702030302020204" pitchFamily="66" charset="0"/>
              </a:rPr>
              <a:t>Έργο παραγόμενο από αέριο - Εσωτερική ενέργεια, </a:t>
            </a:r>
            <a:r>
              <a:rPr lang="el-GR" dirty="0" smtClean="0">
                <a:latin typeface="Comic Sans MS" panose="030F0702030302020204" pitchFamily="66" charset="0"/>
              </a:rPr>
              <a:t>1</a:t>
            </a:r>
            <a:r>
              <a:rPr lang="el-GR" baseline="30000" dirty="0" smtClean="0">
                <a:latin typeface="Comic Sans MS" panose="030F0702030302020204" pitchFamily="66" charset="0"/>
              </a:rPr>
              <a:t>ος</a:t>
            </a:r>
            <a:r>
              <a:rPr lang="el-GR" dirty="0" smtClean="0">
                <a:latin typeface="Comic Sans MS" panose="030F0702030302020204" pitchFamily="66" charset="0"/>
              </a:rPr>
              <a:t> </a:t>
            </a:r>
            <a:r>
              <a:rPr lang="el-GR" dirty="0" err="1" smtClean="0">
                <a:latin typeface="Comic Sans MS" panose="030F0702030302020204" pitchFamily="66" charset="0"/>
              </a:rPr>
              <a:t>θερμοδυναμικός</a:t>
            </a:r>
            <a:r>
              <a:rPr lang="el-GR" dirty="0" smtClean="0">
                <a:latin typeface="Comic Sans MS" panose="030F0702030302020204" pitchFamily="66" charset="0"/>
              </a:rPr>
              <a:t> νόμος - Γραμμομοριακές ειδικές θερμότητες.</a:t>
            </a:r>
            <a:endParaRPr lang="el-GR" dirty="0">
              <a:latin typeface="Comic Sans MS" panose="030F0702030302020204" pitchFamily="66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179617" y="176865"/>
            <a:ext cx="749960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el-GR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Ερωτήσεις σε </a:t>
            </a:r>
          </a:p>
          <a:p>
            <a:pPr lvl="0" algn="ctr">
              <a:spcBef>
                <a:spcPct val="50000"/>
              </a:spcBef>
              <a:defRPr/>
            </a:pP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Εσωτερική Ενέργεια – 1</a:t>
            </a:r>
            <a:r>
              <a:rPr lang="el-GR" altLang="el-GR" sz="24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ος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Θερμοδυναμικός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νόμος</a:t>
            </a:r>
            <a:endParaRPr lang="el-GR" altLang="el-GR" sz="24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80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973918" y="1859896"/>
            <a:ext cx="6244164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l-GR" altLang="el-GR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Ερωτήσεις από το βιβλίο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l-GR" altLang="el-GR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(από σελ. 129)</a:t>
            </a:r>
            <a:endParaRPr lang="el-GR" alt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08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851916" y="294144"/>
            <a:ext cx="10488168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solidFill>
                  <a:srgbClr val="242021"/>
                </a:solidFill>
                <a:latin typeface="Trebuchet MS" panose="020B0603020202020204" pitchFamily="34" charset="0"/>
              </a:rPr>
              <a:t>5.  </a:t>
            </a:r>
            <a:r>
              <a:rPr lang="el-GR" sz="2000" dirty="0" smtClean="0">
                <a:solidFill>
                  <a:srgbClr val="242021"/>
                </a:solidFill>
                <a:latin typeface="Trebuchet MS" panose="020B0603020202020204" pitchFamily="34" charset="0"/>
              </a:rPr>
              <a:t>Ποιες </a:t>
            </a:r>
            <a:r>
              <a:rPr lang="el-GR" sz="2000" dirty="0">
                <a:solidFill>
                  <a:srgbClr val="242021"/>
                </a:solidFill>
                <a:latin typeface="Trebuchet MS" panose="020B0603020202020204" pitchFamily="34" charset="0"/>
              </a:rPr>
              <a:t>από τις επόμενες προτάσεις είναι </a:t>
            </a:r>
            <a:r>
              <a:rPr lang="el-GR" sz="2000" dirty="0" smtClean="0">
                <a:solidFill>
                  <a:srgbClr val="242021"/>
                </a:solidFill>
                <a:latin typeface="Trebuchet MS" panose="020B0603020202020204" pitchFamily="34" charset="0"/>
              </a:rPr>
              <a:t>σωστές;</a:t>
            </a: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solidFill>
                  <a:srgbClr val="242021"/>
                </a:solidFill>
                <a:latin typeface="Trebuchet MS" panose="020B0603020202020204" pitchFamily="34" charset="0"/>
              </a:rPr>
              <a:t>α)  </a:t>
            </a:r>
            <a:r>
              <a:rPr lang="el-GR" sz="2000" dirty="0" smtClean="0">
                <a:solidFill>
                  <a:srgbClr val="242021"/>
                </a:solidFill>
                <a:latin typeface="Trebuchet MS" panose="020B0603020202020204" pitchFamily="34" charset="0"/>
              </a:rPr>
              <a:t>Ένα σώμα έχει θερμότητα όταν είναι ζεστό.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solidFill>
                  <a:srgbClr val="242021"/>
                </a:solidFill>
                <a:latin typeface="Trebuchet MS" panose="020B0603020202020204" pitchFamily="34" charset="0"/>
              </a:rPr>
              <a:t>β)  </a:t>
            </a:r>
            <a:r>
              <a:rPr lang="el-GR" sz="2000" dirty="0" smtClean="0">
                <a:solidFill>
                  <a:srgbClr val="242021"/>
                </a:solidFill>
                <a:latin typeface="Trebuchet MS" panose="020B0603020202020204" pitchFamily="34" charset="0"/>
              </a:rPr>
              <a:t>Εάν φέρουμε σε θερμική επαφή δύο σώματα Α και Β, διαφορετικής θερμοκρασίας      (</a:t>
            </a:r>
            <a:r>
              <a:rPr lang="el-GR" sz="2000" i="1" dirty="0" smtClean="0">
                <a:solidFill>
                  <a:srgbClr val="242021"/>
                </a:solidFill>
                <a:latin typeface="Trebuchet MS" panose="020B0603020202020204" pitchFamily="34" charset="0"/>
              </a:rPr>
              <a:t>Τ</a:t>
            </a:r>
            <a:r>
              <a:rPr lang="el-GR" sz="2000" baseline="-25000" dirty="0" smtClean="0">
                <a:solidFill>
                  <a:srgbClr val="242021"/>
                </a:solidFill>
                <a:latin typeface="Trebuchet MS" panose="020B0603020202020204" pitchFamily="34" charset="0"/>
              </a:rPr>
              <a:t>Α</a:t>
            </a:r>
            <a:r>
              <a:rPr lang="el-GR" sz="2000" dirty="0" smtClean="0">
                <a:solidFill>
                  <a:srgbClr val="242021"/>
                </a:solidFill>
                <a:latin typeface="Trebuchet MS" panose="020B0603020202020204" pitchFamily="34" charset="0"/>
              </a:rPr>
              <a:t> &gt; </a:t>
            </a:r>
            <a:r>
              <a:rPr lang="el-GR" sz="2000" i="1" dirty="0" smtClean="0">
                <a:solidFill>
                  <a:srgbClr val="242021"/>
                </a:solidFill>
                <a:latin typeface="Trebuchet MS" panose="020B0603020202020204" pitchFamily="34" charset="0"/>
              </a:rPr>
              <a:t>Τ</a:t>
            </a:r>
            <a:r>
              <a:rPr lang="el-GR" sz="2000" baseline="-25000" dirty="0" smtClean="0">
                <a:solidFill>
                  <a:srgbClr val="242021"/>
                </a:solidFill>
                <a:latin typeface="Trebuchet MS" panose="020B0603020202020204" pitchFamily="34" charset="0"/>
              </a:rPr>
              <a:t>Β</a:t>
            </a:r>
            <a:r>
              <a:rPr lang="el-GR" sz="2000" dirty="0" smtClean="0">
                <a:solidFill>
                  <a:srgbClr val="242021"/>
                </a:solidFill>
                <a:latin typeface="Trebuchet MS" panose="020B0603020202020204" pitchFamily="34" charset="0"/>
              </a:rPr>
              <a:t>) μεταφέρεται ενέργεια (θερμότητα) από το σώμα με την υψηλότερη θερμοκρασία</a:t>
            </a:r>
            <a:br>
              <a:rPr lang="el-GR" sz="2000" dirty="0" smtClean="0">
                <a:solidFill>
                  <a:srgbClr val="242021"/>
                </a:solidFill>
                <a:latin typeface="Trebuchet MS" panose="020B0603020202020204" pitchFamily="34" charset="0"/>
              </a:rPr>
            </a:br>
            <a:r>
              <a:rPr lang="el-GR" sz="2000" dirty="0" smtClean="0">
                <a:solidFill>
                  <a:srgbClr val="242021"/>
                </a:solidFill>
                <a:latin typeface="Trebuchet MS" panose="020B0603020202020204" pitchFamily="34" charset="0"/>
              </a:rPr>
              <a:t>προς το σώμα με τη χαμηλότερη θερμοκρασία. Αυτή η διαδικασία έχει ως αποτέλεσμα την ελάττωση της εσωτερικής ενέργειας του σώματος Α και την αύξηση της εσωτερικής</a:t>
            </a:r>
            <a:br>
              <a:rPr lang="el-GR" sz="2000" dirty="0" smtClean="0">
                <a:solidFill>
                  <a:srgbClr val="242021"/>
                </a:solidFill>
                <a:latin typeface="Trebuchet MS" panose="020B0603020202020204" pitchFamily="34" charset="0"/>
              </a:rPr>
            </a:br>
            <a:r>
              <a:rPr lang="el-GR" sz="2000" dirty="0" smtClean="0">
                <a:solidFill>
                  <a:srgbClr val="242021"/>
                </a:solidFill>
                <a:latin typeface="Trebuchet MS" panose="020B0603020202020204" pitchFamily="34" charset="0"/>
              </a:rPr>
              <a:t>ενέργειας του σώματος Β.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solidFill>
                  <a:srgbClr val="242021"/>
                </a:solidFill>
                <a:latin typeface="Trebuchet MS" panose="020B0603020202020204" pitchFamily="34" charset="0"/>
              </a:rPr>
              <a:t>γ)  </a:t>
            </a:r>
            <a:r>
              <a:rPr lang="el-GR" sz="2000" dirty="0" smtClean="0">
                <a:solidFill>
                  <a:srgbClr val="242021"/>
                </a:solidFill>
                <a:latin typeface="Trebuchet MS" panose="020B0603020202020204" pitchFamily="34" charset="0"/>
              </a:rPr>
              <a:t>Με την τριβή δεν αυξάνεται η θερμότητα των σωμάτων που τρίβονται, αλλά η εσωτερική τους ενέργεια.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solidFill>
                  <a:srgbClr val="242021"/>
                </a:solidFill>
                <a:latin typeface="Trebuchet MS" panose="020B0603020202020204" pitchFamily="34" charset="0"/>
              </a:rPr>
              <a:t>δ)  </a:t>
            </a:r>
            <a:r>
              <a:rPr lang="el-GR" sz="2000" dirty="0" smtClean="0">
                <a:solidFill>
                  <a:srgbClr val="242021"/>
                </a:solidFill>
                <a:latin typeface="Trebuchet MS" panose="020B0603020202020204" pitchFamily="34" charset="0"/>
              </a:rPr>
              <a:t>Θερμότητα και θερμοκρασία είναι διαφορετικές ονομασίες που αποδίδονται στην ίδια έννοια.</a:t>
            </a:r>
          </a:p>
        </p:txBody>
      </p:sp>
      <p:sp>
        <p:nvSpPr>
          <p:cNvPr id="5" name="Οβάλ 4"/>
          <p:cNvSpPr/>
          <p:nvPr/>
        </p:nvSpPr>
        <p:spPr>
          <a:xfrm>
            <a:off x="815848" y="1260533"/>
            <a:ext cx="470408" cy="448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Οβάλ 5"/>
          <p:cNvSpPr/>
          <p:nvPr/>
        </p:nvSpPr>
        <p:spPr>
          <a:xfrm>
            <a:off x="807720" y="3571090"/>
            <a:ext cx="470408" cy="448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7714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2413489" y="368997"/>
            <a:ext cx="72009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l-GR" altLang="el-GR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Θερμοκρασία και Θερμότητα</a:t>
            </a:r>
          </a:p>
        </p:txBody>
      </p:sp>
      <p:pic>
        <p:nvPicPr>
          <p:cNvPr id="5" name="Picture 12" descr="Thermometer_rise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3604" y="1330936"/>
            <a:ext cx="787400" cy="38893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23" descr="Translational_mo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20092" y="1764323"/>
            <a:ext cx="3529012" cy="30940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826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1191768" y="258032"/>
            <a:ext cx="980846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6.  </a:t>
            </a:r>
            <a:r>
              <a:rPr lang="el-GR" sz="2000" dirty="0" smtClean="0">
                <a:latin typeface="Trebuchet MS" panose="020B0603020202020204" pitchFamily="34" charset="0"/>
              </a:rPr>
              <a:t>Επιλέξτε </a:t>
            </a:r>
            <a:r>
              <a:rPr lang="el-GR" sz="2000" dirty="0">
                <a:latin typeface="Trebuchet MS" panose="020B0603020202020204" pitchFamily="34" charset="0"/>
              </a:rPr>
              <a:t>τη σωστή πρόταση.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α) </a:t>
            </a:r>
            <a:r>
              <a:rPr lang="el-GR" sz="2000" b="1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Η </a:t>
            </a:r>
            <a:r>
              <a:rPr lang="el-GR" sz="2000" dirty="0">
                <a:latin typeface="Trebuchet MS" panose="020B0603020202020204" pitchFamily="34" charset="0"/>
              </a:rPr>
              <a:t>εσωτερική ενέργεια ενός αερίου είναι το άθροισμα </a:t>
            </a:r>
            <a:r>
              <a:rPr lang="el-GR" sz="2000" dirty="0" smtClean="0">
                <a:latin typeface="Trebuchet MS" panose="020B0603020202020204" pitchFamily="34" charset="0"/>
              </a:rPr>
              <a:t>των δυναμικών </a:t>
            </a:r>
            <a:r>
              <a:rPr lang="el-GR" sz="2000" dirty="0">
                <a:latin typeface="Trebuchet MS" panose="020B0603020202020204" pitchFamily="34" charset="0"/>
              </a:rPr>
              <a:t>ενεργειών των μορίων του.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β) </a:t>
            </a:r>
            <a:r>
              <a:rPr lang="el-GR" sz="2000" b="1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Η </a:t>
            </a:r>
            <a:r>
              <a:rPr lang="el-GR" sz="2000" dirty="0">
                <a:latin typeface="Trebuchet MS" panose="020B0603020202020204" pitchFamily="34" charset="0"/>
              </a:rPr>
              <a:t>εσωτερική ενέργεια ενός αερίου εξαρτάται μόνο από </a:t>
            </a:r>
            <a:r>
              <a:rPr lang="el-GR" sz="2000" dirty="0" smtClean="0">
                <a:latin typeface="Trebuchet MS" panose="020B0603020202020204" pitchFamily="34" charset="0"/>
              </a:rPr>
              <a:t>την πίεση </a:t>
            </a:r>
            <a:r>
              <a:rPr lang="el-GR" sz="2000" dirty="0">
                <a:latin typeface="Trebuchet MS" panose="020B0603020202020204" pitchFamily="34" charset="0"/>
              </a:rPr>
              <a:t>στην οποία βρίσκεται</a:t>
            </a:r>
            <a:r>
              <a:rPr lang="el-GR" sz="2000" dirty="0" smtClean="0">
                <a:latin typeface="Trebuchet MS" panose="020B0603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γ</a:t>
            </a:r>
            <a:r>
              <a:rPr lang="el-GR" sz="2000" b="1" dirty="0" smtClean="0">
                <a:latin typeface="Trebuchet MS" panose="020B0603020202020204" pitchFamily="34" charset="0"/>
              </a:rPr>
              <a:t>)  </a:t>
            </a:r>
            <a:r>
              <a:rPr lang="el-GR" sz="2000" dirty="0">
                <a:latin typeface="Trebuchet MS" panose="020B0603020202020204" pitchFamily="34" charset="0"/>
              </a:rPr>
              <a:t>Ένα </a:t>
            </a:r>
            <a:r>
              <a:rPr lang="el-GR" sz="2000" dirty="0" err="1">
                <a:latin typeface="Trebuchet MS" panose="020B0603020202020204" pitchFamily="34" charset="0"/>
              </a:rPr>
              <a:t>θερμοδυναμικό</a:t>
            </a:r>
            <a:r>
              <a:rPr lang="el-GR" sz="2000" dirty="0">
                <a:latin typeface="Trebuchet MS" panose="020B0603020202020204" pitchFamily="34" charset="0"/>
              </a:rPr>
              <a:t> σύστημα μπορεί να μεταβεί από </a:t>
            </a:r>
            <a:r>
              <a:rPr lang="el-GR" sz="2000" dirty="0" smtClean="0">
                <a:latin typeface="Trebuchet MS" panose="020B0603020202020204" pitchFamily="34" charset="0"/>
              </a:rPr>
              <a:t>μια αρχική </a:t>
            </a:r>
            <a:r>
              <a:rPr lang="el-GR" sz="2000" dirty="0">
                <a:latin typeface="Trebuchet MS" panose="020B0603020202020204" pitchFamily="34" charset="0"/>
              </a:rPr>
              <a:t>κατάσταση σε κάποια άλλη με πολλούς τρόπους. </a:t>
            </a:r>
            <a:r>
              <a:rPr lang="el-GR" sz="2000" dirty="0" smtClean="0">
                <a:latin typeface="Trebuchet MS" panose="020B0603020202020204" pitchFamily="34" charset="0"/>
              </a:rPr>
              <a:t>Η μεταβολή </a:t>
            </a:r>
            <a:r>
              <a:rPr lang="el-GR" sz="2000" dirty="0">
                <a:latin typeface="Trebuchet MS" panose="020B0603020202020204" pitchFamily="34" charset="0"/>
              </a:rPr>
              <a:t>της εσωτερικής του ενέργειας εξαρτάται από </a:t>
            </a:r>
            <a:r>
              <a:rPr lang="el-GR" sz="2000" dirty="0" smtClean="0">
                <a:latin typeface="Trebuchet MS" panose="020B0603020202020204" pitchFamily="34" charset="0"/>
              </a:rPr>
              <a:t>τον τρόπο </a:t>
            </a:r>
            <a:r>
              <a:rPr lang="el-GR" sz="2000" dirty="0">
                <a:latin typeface="Trebuchet MS" panose="020B0603020202020204" pitchFamily="34" charset="0"/>
              </a:rPr>
              <a:t>με τον οποίο το σύστημα μεταβαίνει από την </a:t>
            </a:r>
            <a:r>
              <a:rPr lang="el-GR" sz="2000" dirty="0" smtClean="0">
                <a:latin typeface="Trebuchet MS" panose="020B0603020202020204" pitchFamily="34" charset="0"/>
              </a:rPr>
              <a:t>αρχική στην </a:t>
            </a:r>
            <a:r>
              <a:rPr lang="el-GR" sz="2000" dirty="0">
                <a:latin typeface="Trebuchet MS" panose="020B0603020202020204" pitchFamily="34" charset="0"/>
              </a:rPr>
              <a:t>τελική κατάσταση.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δ) </a:t>
            </a:r>
            <a:r>
              <a:rPr lang="el-GR" sz="2000" b="1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Η </a:t>
            </a:r>
            <a:r>
              <a:rPr lang="el-GR" sz="2000" dirty="0">
                <a:latin typeface="Trebuchet MS" panose="020B0603020202020204" pitchFamily="34" charset="0"/>
              </a:rPr>
              <a:t>μεταβολή της εσωτερικής ενέργειας ιδανικού </a:t>
            </a:r>
            <a:r>
              <a:rPr lang="el-GR" sz="2000" dirty="0" smtClean="0">
                <a:latin typeface="Trebuchet MS" panose="020B0603020202020204" pitchFamily="34" charset="0"/>
              </a:rPr>
              <a:t>αερίου εξαρτάται </a:t>
            </a:r>
            <a:r>
              <a:rPr lang="el-GR" sz="2000" dirty="0">
                <a:latin typeface="Trebuchet MS" panose="020B0603020202020204" pitchFamily="34" charset="0"/>
              </a:rPr>
              <a:t>μόνο από την αρχική και τελική </a:t>
            </a:r>
            <a:r>
              <a:rPr lang="el-GR" sz="2000" dirty="0" smtClean="0">
                <a:latin typeface="Trebuchet MS" panose="020B0603020202020204" pitchFamily="34" charset="0"/>
              </a:rPr>
              <a:t>κατάσταση.</a:t>
            </a:r>
            <a:endParaRPr lang="el-GR" sz="2000" dirty="0">
              <a:latin typeface="Trebuchet MS" panose="020B0603020202020204" pitchFamily="34" charset="0"/>
            </a:endParaRPr>
          </a:p>
        </p:txBody>
      </p:sp>
      <p:sp>
        <p:nvSpPr>
          <p:cNvPr id="5" name="Οβάλ 4"/>
          <p:cNvSpPr/>
          <p:nvPr/>
        </p:nvSpPr>
        <p:spPr>
          <a:xfrm>
            <a:off x="1124712" y="4451789"/>
            <a:ext cx="470408" cy="448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6642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1274064" y="209634"/>
            <a:ext cx="917752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9.  </a:t>
            </a:r>
            <a:r>
              <a:rPr lang="el-GR" sz="2000" dirty="0" smtClean="0">
                <a:latin typeface="Trebuchet MS" panose="020B0603020202020204" pitchFamily="34" charset="0"/>
              </a:rPr>
              <a:t>Σύμφωνα </a:t>
            </a:r>
            <a:r>
              <a:rPr lang="el-GR" sz="2000" dirty="0">
                <a:latin typeface="Trebuchet MS" panose="020B0603020202020204" pitchFamily="34" charset="0"/>
              </a:rPr>
              <a:t>με τον πρώτο </a:t>
            </a:r>
            <a:r>
              <a:rPr lang="el-GR" sz="2000" dirty="0" err="1">
                <a:latin typeface="Trebuchet MS" panose="020B0603020202020204" pitchFamily="34" charset="0"/>
              </a:rPr>
              <a:t>θερμοδυναμικό</a:t>
            </a:r>
            <a:r>
              <a:rPr lang="el-GR" sz="2000" dirty="0">
                <a:latin typeface="Trebuchet MS" panose="020B0603020202020204" pitchFamily="34" charset="0"/>
              </a:rPr>
              <a:t> νόμο, το ποσό θερμότητας </a:t>
            </a:r>
            <a:r>
              <a:rPr lang="el-GR" sz="2000" dirty="0" smtClean="0">
                <a:latin typeface="Trebuchet MS" panose="020B0603020202020204" pitchFamily="34" charset="0"/>
              </a:rPr>
              <a:t>που απορροφά </a:t>
            </a:r>
            <a:r>
              <a:rPr lang="el-GR" sz="2000" dirty="0">
                <a:latin typeface="Trebuchet MS" panose="020B0603020202020204" pitchFamily="34" charset="0"/>
              </a:rPr>
              <a:t>ή αποβάλλει ένα </a:t>
            </a:r>
            <a:r>
              <a:rPr lang="el-GR" sz="2000" dirty="0" err="1">
                <a:latin typeface="Trebuchet MS" panose="020B0603020202020204" pitchFamily="34" charset="0"/>
              </a:rPr>
              <a:t>θερμοδυναμικό</a:t>
            </a:r>
            <a:r>
              <a:rPr lang="el-GR" sz="2000" dirty="0">
                <a:latin typeface="Trebuchet MS" panose="020B0603020202020204" pitchFamily="34" charset="0"/>
              </a:rPr>
              <a:t> σύστημα είναι ίσο </a:t>
            </a:r>
            <a:r>
              <a:rPr lang="el-GR" sz="2000" dirty="0" smtClean="0">
                <a:latin typeface="Trebuchet MS" panose="020B0603020202020204" pitchFamily="34" charset="0"/>
              </a:rPr>
              <a:t>με το </a:t>
            </a:r>
            <a:r>
              <a:rPr lang="el-GR" sz="2000" dirty="0">
                <a:latin typeface="Trebuchet MS" panose="020B0603020202020204" pitchFamily="34" charset="0"/>
              </a:rPr>
              <a:t>αλγεβρικό άθροισμα 1) της μεταβολής </a:t>
            </a:r>
            <a:r>
              <a:rPr lang="el-GR" sz="2000" dirty="0" smtClean="0">
                <a:latin typeface="Trebuchet MS" panose="020B0603020202020204" pitchFamily="34" charset="0"/>
              </a:rPr>
              <a:t>της ……………………… ……………………… του συστήματος </a:t>
            </a:r>
            <a:r>
              <a:rPr lang="el-GR" sz="2000" dirty="0">
                <a:latin typeface="Trebuchet MS" panose="020B0603020202020204" pitchFamily="34" charset="0"/>
              </a:rPr>
              <a:t>και 2) </a:t>
            </a:r>
            <a:r>
              <a:rPr lang="el-GR" sz="2000" dirty="0" smtClean="0">
                <a:latin typeface="Trebuchet MS" panose="020B0603020202020204" pitchFamily="34" charset="0"/>
              </a:rPr>
              <a:t>του …………… </a:t>
            </a:r>
            <a:r>
              <a:rPr lang="el-GR" sz="2000" dirty="0">
                <a:latin typeface="Trebuchet MS" panose="020B0603020202020204" pitchFamily="34" charset="0"/>
              </a:rPr>
              <a:t>που παράγει ή </a:t>
            </a:r>
            <a:r>
              <a:rPr lang="el-GR" sz="2000" dirty="0" smtClean="0">
                <a:latin typeface="Trebuchet MS" panose="020B0603020202020204" pitchFamily="34" charset="0"/>
              </a:rPr>
              <a:t>δαπανά το </a:t>
            </a:r>
            <a:r>
              <a:rPr lang="el-GR" sz="2000" dirty="0">
                <a:latin typeface="Trebuchet MS" panose="020B0603020202020204" pitchFamily="34" charset="0"/>
              </a:rPr>
              <a:t>σύστημα. </a:t>
            </a:r>
            <a:endParaRPr lang="el-GR" sz="2000" dirty="0" smtClean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dirty="0" smtClean="0">
                <a:latin typeface="Trebuchet MS" panose="020B0603020202020204" pitchFamily="34" charset="0"/>
              </a:rPr>
              <a:t>(</a:t>
            </a:r>
            <a:r>
              <a:rPr lang="el-GR" sz="2000" dirty="0">
                <a:latin typeface="Trebuchet MS" panose="020B0603020202020204" pitchFamily="34" charset="0"/>
              </a:rPr>
              <a:t>Συμπληρώστε τις λέξεις που λείπουν).</a:t>
            </a:r>
          </a:p>
        </p:txBody>
      </p:sp>
      <p:sp>
        <p:nvSpPr>
          <p:cNvPr id="5" name="Ορθογώνιο 4"/>
          <p:cNvSpPr/>
          <p:nvPr/>
        </p:nvSpPr>
        <p:spPr>
          <a:xfrm>
            <a:off x="1274064" y="2844445"/>
            <a:ext cx="91775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10.  </a:t>
            </a:r>
            <a:r>
              <a:rPr lang="el-GR" sz="2000" dirty="0" smtClean="0">
                <a:latin typeface="Trebuchet MS" panose="020B0603020202020204" pitchFamily="34" charset="0"/>
              </a:rPr>
              <a:t>Ο </a:t>
            </a:r>
            <a:r>
              <a:rPr lang="el-GR" sz="2000" dirty="0">
                <a:latin typeface="Trebuchet MS" panose="020B0603020202020204" pitchFamily="34" charset="0"/>
              </a:rPr>
              <a:t>πρώτος </a:t>
            </a:r>
            <a:r>
              <a:rPr lang="el-GR" sz="2000" dirty="0" err="1">
                <a:latin typeface="Trebuchet MS" panose="020B0603020202020204" pitchFamily="34" charset="0"/>
              </a:rPr>
              <a:t>θερμοδυναμικός</a:t>
            </a:r>
            <a:r>
              <a:rPr lang="el-GR" sz="2000" dirty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νόμος</a:t>
            </a:r>
            <a:endParaRPr lang="el-GR" sz="2000" dirty="0"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α) </a:t>
            </a:r>
            <a:r>
              <a:rPr lang="el-GR" sz="2000" b="1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αποτελεί </a:t>
            </a:r>
            <a:r>
              <a:rPr lang="el-GR" sz="2000" dirty="0">
                <a:latin typeface="Trebuchet MS" panose="020B0603020202020204" pitchFamily="34" charset="0"/>
              </a:rPr>
              <a:t>μια έκφραση της αρχής διατήρησης της ενέργειας.</a:t>
            </a:r>
          </a:p>
          <a:p>
            <a:pPr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β) </a:t>
            </a:r>
            <a:r>
              <a:rPr lang="el-GR" sz="2000" b="1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αναφέρεται </a:t>
            </a:r>
            <a:r>
              <a:rPr lang="el-GR" sz="2000" dirty="0">
                <a:latin typeface="Trebuchet MS" panose="020B0603020202020204" pitchFamily="34" charset="0"/>
              </a:rPr>
              <a:t>σε μονωμένα </a:t>
            </a:r>
            <a:r>
              <a:rPr lang="el-GR" sz="2000" dirty="0" err="1">
                <a:latin typeface="Trebuchet MS" panose="020B0603020202020204" pitchFamily="34" charset="0"/>
              </a:rPr>
              <a:t>θερμοδυναμικά</a:t>
            </a:r>
            <a:r>
              <a:rPr lang="el-GR" sz="2000" dirty="0">
                <a:latin typeface="Trebuchet MS" panose="020B0603020202020204" pitchFamily="34" charset="0"/>
              </a:rPr>
              <a:t> συστήματα.</a:t>
            </a:r>
          </a:p>
          <a:p>
            <a:pPr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γ) </a:t>
            </a:r>
            <a:r>
              <a:rPr lang="el-GR" sz="2000" b="1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ισχύει </a:t>
            </a:r>
            <a:r>
              <a:rPr lang="el-GR" sz="2000" dirty="0">
                <a:latin typeface="Trebuchet MS" panose="020B0603020202020204" pitchFamily="34" charset="0"/>
              </a:rPr>
              <a:t>μόνο στα αέρια.</a:t>
            </a:r>
          </a:p>
          <a:p>
            <a:pPr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δ) </a:t>
            </a:r>
            <a:r>
              <a:rPr lang="el-GR" sz="2000" b="1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ισχύει </a:t>
            </a:r>
            <a:r>
              <a:rPr lang="el-GR" sz="2000" dirty="0">
                <a:latin typeface="Trebuchet MS" panose="020B0603020202020204" pitchFamily="34" charset="0"/>
              </a:rPr>
              <a:t>μόνο στις αντιστρεπτές μεταβολές.</a:t>
            </a:r>
          </a:p>
          <a:p>
            <a:pPr>
              <a:lnSpc>
                <a:spcPct val="150000"/>
              </a:lnSpc>
            </a:pPr>
            <a:r>
              <a:rPr lang="el-GR" sz="2000" dirty="0">
                <a:latin typeface="Trebuchet MS" panose="020B0603020202020204" pitchFamily="34" charset="0"/>
              </a:rPr>
              <a:t>Επιλέξτε τη σωστή απάντηση.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56632" y="1087689"/>
            <a:ext cx="3410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εσωτερικής    ενέργειας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49652" y="1549354"/>
            <a:ext cx="1045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έργου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Οβάλ 7"/>
          <p:cNvSpPr/>
          <p:nvPr/>
        </p:nvSpPr>
        <p:spPr>
          <a:xfrm>
            <a:off x="1274064" y="3386548"/>
            <a:ext cx="470408" cy="448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8513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697955" y="1907398"/>
            <a:ext cx="6244164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l-GR" altLang="el-GR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Ασκήσεις από το βιβλίο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l-GR" altLang="el-GR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(από σελ. 136)</a:t>
            </a:r>
            <a:endParaRPr lang="el-GR" alt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03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1035499" y="528603"/>
            <a:ext cx="1012100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45. </a:t>
            </a:r>
            <a:r>
              <a:rPr lang="el-GR" sz="2000" dirty="0" smtClean="0">
                <a:latin typeface="Trebuchet MS" panose="020B0603020202020204" pitchFamily="34" charset="0"/>
              </a:rPr>
              <a:t>Αέριο </a:t>
            </a:r>
            <a:r>
              <a:rPr lang="el-GR" sz="2000" dirty="0">
                <a:latin typeface="Trebuchet MS" panose="020B0603020202020204" pitchFamily="34" charset="0"/>
              </a:rPr>
              <a:t>βρίσκεται μέσα σε δοχείο που κλείνεται με έμβολο. Το </a:t>
            </a:r>
            <a:r>
              <a:rPr lang="el-GR" sz="2000" dirty="0" smtClean="0">
                <a:latin typeface="Trebuchet MS" panose="020B0603020202020204" pitchFamily="34" charset="0"/>
              </a:rPr>
              <a:t>αέριο καταλαμβάνει </a:t>
            </a:r>
            <a:r>
              <a:rPr lang="el-GR" sz="2000" dirty="0">
                <a:latin typeface="Trebuchet MS" panose="020B0603020202020204" pitchFamily="34" charset="0"/>
              </a:rPr>
              <a:t>όγκο </a:t>
            </a:r>
            <a:r>
              <a:rPr lang="el-GR" sz="2000" i="1" dirty="0">
                <a:latin typeface="Trebuchet MS" panose="020B0603020202020204" pitchFamily="34" charset="0"/>
              </a:rPr>
              <a:t>V</a:t>
            </a:r>
            <a:r>
              <a:rPr lang="el-GR" sz="2000" baseline="-25000" dirty="0">
                <a:latin typeface="Trebuchet MS" panose="020B0603020202020204" pitchFamily="34" charset="0"/>
              </a:rPr>
              <a:t>1</a:t>
            </a:r>
            <a:r>
              <a:rPr lang="el-GR" sz="2000" dirty="0">
                <a:latin typeface="Trebuchet MS" panose="020B0603020202020204" pitchFamily="34" charset="0"/>
              </a:rPr>
              <a:t> = </a:t>
            </a:r>
            <a:r>
              <a:rPr lang="el-GR" sz="2000" dirty="0" smtClean="0">
                <a:latin typeface="Trebuchet MS" panose="020B0603020202020204" pitchFamily="34" charset="0"/>
              </a:rPr>
              <a:t>0,008m</a:t>
            </a:r>
            <a:r>
              <a:rPr lang="el-GR" sz="2000" baseline="30000" dirty="0" smtClean="0">
                <a:latin typeface="Trebuchet MS" panose="020B0603020202020204" pitchFamily="34" charset="0"/>
              </a:rPr>
              <a:t>3</a:t>
            </a:r>
            <a:r>
              <a:rPr lang="el-GR" sz="2000" dirty="0" smtClean="0">
                <a:latin typeface="Trebuchet MS" panose="020B0603020202020204" pitchFamily="34" charset="0"/>
              </a:rPr>
              <a:t>, </a:t>
            </a:r>
            <a:r>
              <a:rPr lang="el-GR" sz="2000" dirty="0">
                <a:latin typeface="Trebuchet MS" panose="020B0603020202020204" pitchFamily="34" charset="0"/>
              </a:rPr>
              <a:t>έχει θερμοκρασία </a:t>
            </a:r>
            <a:r>
              <a:rPr lang="el-GR" sz="2000" i="1" dirty="0" smtClean="0">
                <a:latin typeface="Trebuchet MS" panose="020B0603020202020204" pitchFamily="34" charset="0"/>
              </a:rPr>
              <a:t>Τ</a:t>
            </a:r>
            <a:r>
              <a:rPr lang="el-GR" sz="2000" baseline="-25000" dirty="0" smtClean="0">
                <a:latin typeface="Trebuchet MS" panose="020B0603020202020204" pitchFamily="34" charset="0"/>
              </a:rPr>
              <a:t>1</a:t>
            </a:r>
            <a:r>
              <a:rPr lang="el-GR" sz="2000" dirty="0" smtClean="0">
                <a:latin typeface="Trebuchet MS" panose="020B0603020202020204" pitchFamily="34" charset="0"/>
              </a:rPr>
              <a:t> = 300Κ και </a:t>
            </a:r>
            <a:r>
              <a:rPr lang="el-GR" sz="2000" dirty="0">
                <a:latin typeface="Trebuchet MS" panose="020B0603020202020204" pitchFamily="34" charset="0"/>
              </a:rPr>
              <a:t>πίεση </a:t>
            </a:r>
            <a:r>
              <a:rPr lang="el-GR" sz="2000" i="1" dirty="0">
                <a:latin typeface="Trebuchet MS" panose="020B0603020202020204" pitchFamily="34" charset="0"/>
              </a:rPr>
              <a:t>p</a:t>
            </a:r>
            <a:r>
              <a:rPr lang="el-GR" sz="2000" baseline="-25000" dirty="0">
                <a:latin typeface="Trebuchet MS" panose="020B0603020202020204" pitchFamily="34" charset="0"/>
              </a:rPr>
              <a:t>1</a:t>
            </a:r>
            <a:r>
              <a:rPr lang="el-GR" sz="2000" dirty="0">
                <a:latin typeface="Trebuchet MS" panose="020B0603020202020204" pitchFamily="34" charset="0"/>
              </a:rPr>
              <a:t> = </a:t>
            </a:r>
            <a:r>
              <a:rPr lang="el-GR" sz="2000" dirty="0" smtClean="0">
                <a:latin typeface="Trebuchet MS" panose="020B0603020202020204" pitchFamily="34" charset="0"/>
              </a:rPr>
              <a:t>1,013×10</a:t>
            </a:r>
            <a:r>
              <a:rPr lang="el-GR" sz="2000" baseline="30000" dirty="0" smtClean="0">
                <a:latin typeface="Trebuchet MS" panose="020B0603020202020204" pitchFamily="34" charset="0"/>
              </a:rPr>
              <a:t>5</a:t>
            </a:r>
            <a:r>
              <a:rPr lang="el-GR" sz="2000" dirty="0" smtClean="0">
                <a:latin typeface="Trebuchet MS" panose="020B0603020202020204" pitchFamily="34" charset="0"/>
              </a:rPr>
              <a:t>N/m</a:t>
            </a:r>
            <a:r>
              <a:rPr lang="el-GR" sz="2000" baseline="30000" dirty="0" smtClean="0">
                <a:latin typeface="Trebuchet MS" panose="020B0603020202020204" pitchFamily="34" charset="0"/>
              </a:rPr>
              <a:t>2</a:t>
            </a:r>
            <a:r>
              <a:rPr lang="el-GR" sz="2000" dirty="0" smtClean="0">
                <a:latin typeface="Trebuchet MS" panose="020B0603020202020204" pitchFamily="34" charset="0"/>
              </a:rPr>
              <a:t>. </a:t>
            </a:r>
            <a:r>
              <a:rPr lang="el-GR" sz="2000" dirty="0">
                <a:latin typeface="Trebuchet MS" panose="020B0603020202020204" pitchFamily="34" charset="0"/>
              </a:rPr>
              <a:t>Θερμαίνουμε το αέριο υπό </a:t>
            </a:r>
            <a:r>
              <a:rPr lang="el-GR" sz="2000" dirty="0" smtClean="0">
                <a:latin typeface="Trebuchet MS" panose="020B0603020202020204" pitchFamily="34" charset="0"/>
              </a:rPr>
              <a:t>σταθερή </a:t>
            </a:r>
            <a:r>
              <a:rPr lang="el-GR" sz="2000" dirty="0">
                <a:latin typeface="Trebuchet MS" panose="020B0603020202020204" pitchFamily="34" charset="0"/>
              </a:rPr>
              <a:t>πίεση, μέχρι η θερμοκρασία του να γίνει </a:t>
            </a:r>
            <a:r>
              <a:rPr lang="el-GR" sz="2000" i="1" dirty="0" smtClean="0">
                <a:latin typeface="Trebuchet MS" panose="020B0603020202020204" pitchFamily="34" charset="0"/>
              </a:rPr>
              <a:t>Τ</a:t>
            </a:r>
            <a:r>
              <a:rPr lang="el-GR" sz="2000" baseline="-25000" dirty="0" smtClean="0">
                <a:latin typeface="Trebuchet MS" panose="020B0603020202020204" pitchFamily="34" charset="0"/>
              </a:rPr>
              <a:t>2</a:t>
            </a:r>
            <a:r>
              <a:rPr lang="el-GR" sz="2000" dirty="0" smtClean="0">
                <a:latin typeface="Trebuchet MS" panose="020B0603020202020204" pitchFamily="34" charset="0"/>
              </a:rPr>
              <a:t> = 375Κ.</a:t>
            </a:r>
            <a:endParaRPr lang="el-GR" sz="2000" dirty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α) </a:t>
            </a:r>
            <a:r>
              <a:rPr lang="el-GR" sz="2000" b="1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Υπολογίστε </a:t>
            </a:r>
            <a:r>
              <a:rPr lang="el-GR" sz="2000" dirty="0">
                <a:latin typeface="Trebuchet MS" panose="020B0603020202020204" pitchFamily="34" charset="0"/>
              </a:rPr>
              <a:t>το έργο του αερίου.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β) </a:t>
            </a:r>
            <a:r>
              <a:rPr lang="en-US" sz="2000" b="1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Αν </a:t>
            </a:r>
            <a:r>
              <a:rPr lang="el-GR" sz="2000" dirty="0">
                <a:latin typeface="Trebuchet MS" panose="020B0603020202020204" pitchFamily="34" charset="0"/>
              </a:rPr>
              <a:t>κατά τη θέρμανσή του το αέριο απορρόφησε </a:t>
            </a:r>
            <a:r>
              <a:rPr lang="el-GR" sz="2000" dirty="0" smtClean="0">
                <a:latin typeface="Trebuchet MS" panose="020B0603020202020204" pitchFamily="34" charset="0"/>
              </a:rPr>
              <a:t>θερμότητα </a:t>
            </a:r>
            <a:r>
              <a:rPr lang="el-GR" sz="2000" i="1" dirty="0" smtClean="0">
                <a:latin typeface="Trebuchet MS" panose="020B0603020202020204" pitchFamily="34" charset="0"/>
              </a:rPr>
              <a:t>Q</a:t>
            </a:r>
            <a:r>
              <a:rPr lang="el-GR" sz="2000" dirty="0" smtClean="0">
                <a:latin typeface="Trebuchet MS" panose="020B0603020202020204" pitchFamily="34" charset="0"/>
              </a:rPr>
              <a:t> </a:t>
            </a:r>
            <a:r>
              <a:rPr lang="el-GR" sz="2000" dirty="0">
                <a:latin typeface="Trebuchet MS" panose="020B0603020202020204" pitchFamily="34" charset="0"/>
              </a:rPr>
              <a:t>= </a:t>
            </a:r>
            <a:r>
              <a:rPr lang="el-GR" sz="2000" dirty="0" smtClean="0">
                <a:latin typeface="Trebuchet MS" panose="020B0603020202020204" pitchFamily="34" charset="0"/>
              </a:rPr>
              <a:t>709,1J </a:t>
            </a:r>
            <a:r>
              <a:rPr lang="el-GR" sz="2000" dirty="0">
                <a:latin typeface="Trebuchet MS" panose="020B0603020202020204" pitchFamily="34" charset="0"/>
              </a:rPr>
              <a:t>υπολογίστε </a:t>
            </a:r>
            <a:r>
              <a:rPr lang="el-GR" sz="2000" dirty="0" smtClean="0">
                <a:latin typeface="Trebuchet MS" panose="020B0603020202020204" pitchFamily="34" charset="0"/>
              </a:rPr>
              <a:t>την </a:t>
            </a:r>
            <a:r>
              <a:rPr lang="el-GR" sz="2000" dirty="0">
                <a:latin typeface="Trebuchet MS" panose="020B0603020202020204" pitchFamily="34" charset="0"/>
              </a:rPr>
              <a:t>μεταβολή της εσωτερικής του </a:t>
            </a:r>
            <a:r>
              <a:rPr lang="el-GR" sz="2000" dirty="0" smtClean="0">
                <a:latin typeface="Trebuchet MS" panose="020B0603020202020204" pitchFamily="34" charset="0"/>
              </a:rPr>
              <a:t>ενέργειας.</a:t>
            </a:r>
            <a:endParaRPr lang="el-GR" sz="2000" dirty="0">
              <a:latin typeface="Trebuchet MS" panose="020B0603020202020204" pitchFamily="34" charset="0"/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6762094" y="3390925"/>
            <a:ext cx="4211409" cy="5784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(</a:t>
            </a:r>
            <a:r>
              <a:rPr lang="el-G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W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= 202,6 J, Δ</a:t>
            </a:r>
            <a:r>
              <a:rPr lang="el-G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U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= 506,5 J)</a:t>
            </a:r>
          </a:p>
        </p:txBody>
      </p:sp>
    </p:spTree>
    <p:extLst>
      <p:ext uri="{BB962C8B-B14F-4D97-AF65-F5344CB8AC3E}">
        <p14:creationId xmlns:p14="http://schemas.microsoft.com/office/powerpoint/2010/main" val="192095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2450592" y="1665189"/>
            <a:ext cx="6633201" cy="6939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l-GR" altLang="el-GR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Ερωτήσεις εκτός του βιβλίου</a:t>
            </a:r>
          </a:p>
        </p:txBody>
      </p:sp>
    </p:spTree>
    <p:extLst>
      <p:ext uri="{BB962C8B-B14F-4D97-AF65-F5344CB8AC3E}">
        <p14:creationId xmlns:p14="http://schemas.microsoft.com/office/powerpoint/2010/main" val="209891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1328928" y="337650"/>
            <a:ext cx="91866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smtClean="0">
                <a:latin typeface="Trebuchet MS" panose="020B0603020202020204" pitchFamily="34" charset="0"/>
              </a:rPr>
              <a:t>1</a:t>
            </a:r>
            <a:r>
              <a:rPr lang="el-GR" sz="2000" b="1" dirty="0" smtClean="0">
                <a:latin typeface="Trebuchet MS" panose="020B0603020202020204" pitchFamily="34" charset="0"/>
              </a:rPr>
              <a:t>.  </a:t>
            </a:r>
            <a:r>
              <a:rPr lang="el-GR" sz="2000" dirty="0" smtClean="0">
                <a:latin typeface="Trebuchet MS" panose="020B0603020202020204" pitchFamily="34" charset="0"/>
              </a:rPr>
              <a:t>Ιδανικό </a:t>
            </a:r>
            <a:r>
              <a:rPr lang="el-GR" sz="2000" dirty="0">
                <a:latin typeface="Trebuchet MS" panose="020B0603020202020204" pitchFamily="34" charset="0"/>
              </a:rPr>
              <a:t>αέριο απορροφά από το περιβάλλον θερμότητα </a:t>
            </a:r>
            <a:r>
              <a:rPr lang="el-GR" sz="2000" i="1" dirty="0">
                <a:latin typeface="Trebuchet MS" panose="020B0603020202020204" pitchFamily="34" charset="0"/>
              </a:rPr>
              <a:t>Q</a:t>
            </a:r>
            <a:r>
              <a:rPr lang="el-GR" sz="2000" dirty="0">
                <a:latin typeface="Trebuchet MS" panose="020B0603020202020204" pitchFamily="34" charset="0"/>
              </a:rPr>
              <a:t> = </a:t>
            </a:r>
            <a:r>
              <a:rPr lang="el-GR" sz="2000" dirty="0" smtClean="0">
                <a:latin typeface="Trebuchet MS" panose="020B0603020202020204" pitchFamily="34" charset="0"/>
              </a:rPr>
              <a:t>800J </a:t>
            </a:r>
            <a:r>
              <a:rPr lang="el-GR" sz="2000" dirty="0">
                <a:latin typeface="Trebuchet MS" panose="020B0603020202020204" pitchFamily="34" charset="0"/>
              </a:rPr>
              <a:t>και η εσωτερική του ενέργεια αυξάνεται κατά </a:t>
            </a:r>
            <a:r>
              <a:rPr lang="el-GR" sz="2000" dirty="0" smtClean="0">
                <a:latin typeface="Trebuchet MS" panose="020B0603020202020204" pitchFamily="34" charset="0"/>
              </a:rPr>
              <a:t>300J. </a:t>
            </a:r>
            <a:r>
              <a:rPr lang="el-GR" sz="2000" dirty="0">
                <a:latin typeface="Trebuchet MS" panose="020B0603020202020204" pitchFamily="34" charset="0"/>
              </a:rPr>
              <a:t>Κατά την εκτόνωσή του το αέριο παράγει έργο ίσο με</a:t>
            </a: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α.  </a:t>
            </a:r>
            <a:r>
              <a:rPr lang="el-GR" sz="2000" dirty="0" smtClean="0">
                <a:latin typeface="Trebuchet MS" panose="020B0603020202020204" pitchFamily="34" charset="0"/>
              </a:rPr>
              <a:t>1100 J.               </a:t>
            </a:r>
            <a:r>
              <a:rPr lang="el-GR" sz="2000" b="1" dirty="0" smtClean="0">
                <a:latin typeface="Trebuchet MS" panose="020B0603020202020204" pitchFamily="34" charset="0"/>
              </a:rPr>
              <a:t>β.  </a:t>
            </a:r>
            <a:r>
              <a:rPr lang="el-GR" sz="2000" dirty="0" smtClean="0">
                <a:latin typeface="Trebuchet MS" panose="020B0603020202020204" pitchFamily="34" charset="0"/>
              </a:rPr>
              <a:t>500 J.                 </a:t>
            </a:r>
            <a:r>
              <a:rPr lang="el-GR" sz="2000" b="1" dirty="0" smtClean="0">
                <a:latin typeface="Trebuchet MS" panose="020B0603020202020204" pitchFamily="34" charset="0"/>
              </a:rPr>
              <a:t>γ.  </a:t>
            </a:r>
            <a:r>
              <a:rPr lang="el-GR" sz="2000" dirty="0" smtClean="0">
                <a:latin typeface="Trebuchet MS" panose="020B0603020202020204" pitchFamily="34" charset="0"/>
              </a:rPr>
              <a:t>800 J.                   </a:t>
            </a:r>
            <a:r>
              <a:rPr lang="el-GR" sz="2000" b="1" dirty="0" smtClean="0">
                <a:latin typeface="Trebuchet MS" panose="020B0603020202020204" pitchFamily="34" charset="0"/>
              </a:rPr>
              <a:t>δ.  </a:t>
            </a:r>
            <a:r>
              <a:rPr lang="el-GR" sz="2000" dirty="0" smtClean="0">
                <a:latin typeface="Trebuchet MS" panose="020B0603020202020204" pitchFamily="34" charset="0"/>
              </a:rPr>
              <a:t>300 </a:t>
            </a:r>
            <a:r>
              <a:rPr lang="el-GR" sz="2000" dirty="0">
                <a:latin typeface="Trebuchet MS" panose="020B0603020202020204" pitchFamily="34" charset="0"/>
              </a:rPr>
              <a:t>J.</a:t>
            </a:r>
          </a:p>
        </p:txBody>
      </p:sp>
      <p:sp>
        <p:nvSpPr>
          <p:cNvPr id="7" name="Οβάλ 6"/>
          <p:cNvSpPr/>
          <p:nvPr/>
        </p:nvSpPr>
        <p:spPr>
          <a:xfrm>
            <a:off x="3627120" y="1828586"/>
            <a:ext cx="470408" cy="448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Ορθογώνιο 7"/>
          <p:cNvSpPr/>
          <p:nvPr/>
        </p:nvSpPr>
        <p:spPr>
          <a:xfrm>
            <a:off x="1328928" y="2567248"/>
            <a:ext cx="910437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latin typeface="Trebuchet MS" panose="020B0603020202020204" pitchFamily="34" charset="0"/>
              </a:rPr>
              <a:t>2</a:t>
            </a:r>
            <a:r>
              <a:rPr lang="el-GR" sz="2000" b="1" dirty="0" smtClean="0">
                <a:latin typeface="Trebuchet MS" panose="020B0603020202020204" pitchFamily="34" charset="0"/>
              </a:rPr>
              <a:t>.  </a:t>
            </a:r>
            <a:r>
              <a:rPr lang="el-GR" sz="2000" dirty="0" smtClean="0">
                <a:latin typeface="Trebuchet MS" panose="020B0603020202020204" pitchFamily="34" charset="0"/>
              </a:rPr>
              <a:t>Η </a:t>
            </a:r>
            <a:r>
              <a:rPr lang="el-GR" sz="2000" dirty="0">
                <a:latin typeface="Trebuchet MS" panose="020B0603020202020204" pitchFamily="34" charset="0"/>
              </a:rPr>
              <a:t>εσωτερική ενέργεια ενός ιδανικού αερίου οφείλεται</a:t>
            </a:r>
          </a:p>
          <a:p>
            <a:pPr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α.  </a:t>
            </a:r>
            <a:r>
              <a:rPr lang="el-GR" sz="2000" dirty="0" smtClean="0">
                <a:latin typeface="Trebuchet MS" panose="020B0603020202020204" pitchFamily="34" charset="0"/>
              </a:rPr>
              <a:t>στην </a:t>
            </a:r>
            <a:r>
              <a:rPr lang="el-GR" sz="2000" dirty="0">
                <a:latin typeface="Trebuchet MS" panose="020B0603020202020204" pitchFamily="34" charset="0"/>
              </a:rPr>
              <a:t>αλληλεπίδραση των μορίων του αερίου.</a:t>
            </a:r>
          </a:p>
          <a:p>
            <a:pPr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β.  </a:t>
            </a:r>
            <a:r>
              <a:rPr lang="el-GR" sz="2000" dirty="0" smtClean="0">
                <a:latin typeface="Trebuchet MS" panose="020B0603020202020204" pitchFamily="34" charset="0"/>
              </a:rPr>
              <a:t>μόνο </a:t>
            </a:r>
            <a:r>
              <a:rPr lang="el-GR" sz="2000" dirty="0">
                <a:latin typeface="Trebuchet MS" panose="020B0603020202020204" pitchFamily="34" charset="0"/>
              </a:rPr>
              <a:t>στη συνολική κινητική ενέργεια που έχουν τα μόριά του</a:t>
            </a:r>
            <a:r>
              <a:rPr lang="el-GR" sz="2000" dirty="0" smtClean="0">
                <a:latin typeface="Trebuchet MS" panose="020B0603020202020204" pitchFamily="34" charset="0"/>
              </a:rPr>
              <a:t>.</a:t>
            </a:r>
            <a:endParaRPr lang="el-GR" sz="2000" dirty="0"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γ.  </a:t>
            </a:r>
            <a:r>
              <a:rPr lang="el-GR" sz="2000" dirty="0" smtClean="0">
                <a:latin typeface="Trebuchet MS" panose="020B0603020202020204" pitchFamily="34" charset="0"/>
              </a:rPr>
              <a:t>στη </a:t>
            </a:r>
            <a:r>
              <a:rPr lang="el-GR" sz="2000" dirty="0">
                <a:latin typeface="Trebuchet MS" panose="020B0603020202020204" pitchFamily="34" charset="0"/>
              </a:rPr>
              <a:t>δυναμική ενέργεια των μορίων του αερίου.</a:t>
            </a:r>
          </a:p>
          <a:p>
            <a:pPr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δ.  </a:t>
            </a:r>
            <a:r>
              <a:rPr lang="el-GR" sz="2000" dirty="0" smtClean="0">
                <a:latin typeface="Trebuchet MS" panose="020B0603020202020204" pitchFamily="34" charset="0"/>
              </a:rPr>
              <a:t>στη </a:t>
            </a:r>
            <a:r>
              <a:rPr lang="el-GR" sz="2000" dirty="0">
                <a:latin typeface="Trebuchet MS" panose="020B0603020202020204" pitchFamily="34" charset="0"/>
              </a:rPr>
              <a:t>δυναμική και στην κινητική ενέργεια των μορίων του αερίου.</a:t>
            </a:r>
          </a:p>
        </p:txBody>
      </p:sp>
      <p:sp>
        <p:nvSpPr>
          <p:cNvPr id="11" name="Οβάλ 10"/>
          <p:cNvSpPr/>
          <p:nvPr/>
        </p:nvSpPr>
        <p:spPr>
          <a:xfrm>
            <a:off x="1249797" y="3543548"/>
            <a:ext cx="482287" cy="448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3127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Ομάδα 5"/>
          <p:cNvGrpSpPr/>
          <p:nvPr/>
        </p:nvGrpSpPr>
        <p:grpSpPr>
          <a:xfrm>
            <a:off x="1107948" y="182880"/>
            <a:ext cx="9848088" cy="5447645"/>
            <a:chOff x="1107948" y="73152"/>
            <a:chExt cx="9848088" cy="5447645"/>
          </a:xfrm>
        </p:grpSpPr>
        <p:pic>
          <p:nvPicPr>
            <p:cNvPr id="7170" name="Picture 2" descr="http://www.geocities.ws/merkouris/FOTOS%20HOT%20POTATOES/233.jpg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9120" y="1437021"/>
              <a:ext cx="3079496" cy="19926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Ορθογώνιο 4"/>
            <p:cNvSpPr/>
            <p:nvPr/>
          </p:nvSpPr>
          <p:spPr>
            <a:xfrm>
              <a:off x="1107948" y="73152"/>
              <a:ext cx="9848088" cy="54476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b="1" dirty="0" smtClean="0">
                  <a:latin typeface="Trebuchet MS" panose="020B0603020202020204" pitchFamily="34" charset="0"/>
                </a:rPr>
                <a:t>3</a:t>
              </a:r>
              <a:r>
                <a:rPr lang="el-GR" sz="2000" b="1" dirty="0" smtClean="0">
                  <a:latin typeface="Trebuchet MS" panose="020B0603020202020204" pitchFamily="34" charset="0"/>
                </a:rPr>
                <a:t>.  </a:t>
              </a:r>
              <a:r>
                <a:rPr lang="el-GR" sz="2000" dirty="0" smtClean="0">
                  <a:latin typeface="Trebuchet MS" panose="020B0603020202020204" pitchFamily="34" charset="0"/>
                </a:rPr>
                <a:t>Ένα </a:t>
              </a:r>
              <a:r>
                <a:rPr lang="el-GR" sz="2000" dirty="0">
                  <a:latin typeface="Trebuchet MS" panose="020B0603020202020204" pitchFamily="34" charset="0"/>
                </a:rPr>
                <a:t>ιδανικό αέριο βρίσκεται στην κατάσταση Α. Το αέριο μπορεί να μεταβεί στην κατάσταση Β με μια από τις μεταβολές (1), (2) που παριστάνονται στο </a:t>
              </a:r>
              <a:r>
                <a:rPr lang="el-GR" sz="2000" dirty="0" smtClean="0">
                  <a:latin typeface="Trebuchet MS" panose="020B0603020202020204" pitchFamily="34" charset="0"/>
                </a:rPr>
                <a:t>παρακάτω διάγραμμα</a:t>
              </a:r>
              <a:r>
                <a:rPr lang="el-GR" sz="2000" dirty="0">
                  <a:latin typeface="Trebuchet MS" panose="020B0603020202020204" pitchFamily="34" charset="0"/>
                </a:rPr>
                <a:t>.</a:t>
              </a:r>
            </a:p>
            <a:p>
              <a:pPr>
                <a:lnSpc>
                  <a:spcPct val="150000"/>
                </a:lnSpc>
              </a:pPr>
              <a:endParaRPr lang="el-GR" sz="2000" dirty="0">
                <a:latin typeface="Trebuchet MS" panose="020B0603020202020204" pitchFamily="34" charset="0"/>
              </a:endParaRPr>
            </a:p>
            <a:p>
              <a:endParaRPr lang="el-GR" dirty="0"/>
            </a:p>
            <a:p>
              <a:endParaRPr lang="el-GR" dirty="0"/>
            </a:p>
            <a:p>
              <a:endParaRPr lang="el-GR" dirty="0" smtClean="0"/>
            </a:p>
            <a:p>
              <a:endParaRPr lang="el-GR" dirty="0"/>
            </a:p>
            <a:p>
              <a:endParaRPr lang="el-GR" dirty="0" smtClean="0"/>
            </a:p>
            <a:p>
              <a:endParaRPr lang="el-GR" dirty="0" smtClean="0"/>
            </a:p>
            <a:p>
              <a:pPr algn="just">
                <a:lnSpc>
                  <a:spcPct val="150000"/>
                </a:lnSpc>
              </a:pPr>
              <a:r>
                <a:rPr lang="el-GR" sz="2000" dirty="0" smtClean="0">
                  <a:latin typeface="Trebuchet MS" panose="020B0603020202020204" pitchFamily="34" charset="0"/>
                </a:rPr>
                <a:t>Αν </a:t>
              </a:r>
              <a:r>
                <a:rPr lang="el-GR" sz="2000" dirty="0">
                  <a:latin typeface="Trebuchet MS" panose="020B0603020202020204" pitchFamily="34" charset="0"/>
                </a:rPr>
                <a:t>Δ</a:t>
              </a:r>
              <a:r>
                <a:rPr lang="el-GR" sz="2000" i="1" dirty="0">
                  <a:latin typeface="Trebuchet MS" panose="020B0603020202020204" pitchFamily="34" charset="0"/>
                </a:rPr>
                <a:t>U</a:t>
              </a:r>
              <a:r>
                <a:rPr lang="el-GR" sz="2000" baseline="-25000" dirty="0">
                  <a:latin typeface="Trebuchet MS" panose="020B0603020202020204" pitchFamily="34" charset="0"/>
                </a:rPr>
                <a:t>1</a:t>
              </a:r>
              <a:r>
                <a:rPr lang="el-GR" sz="2000" dirty="0">
                  <a:latin typeface="Trebuchet MS" panose="020B0603020202020204" pitchFamily="34" charset="0"/>
                </a:rPr>
                <a:t> και Δ</a:t>
              </a:r>
              <a:r>
                <a:rPr lang="el-GR" sz="2000" i="1" dirty="0">
                  <a:latin typeface="Trebuchet MS" panose="020B0603020202020204" pitchFamily="34" charset="0"/>
                </a:rPr>
                <a:t>U</a:t>
              </a:r>
              <a:r>
                <a:rPr lang="el-GR" sz="2000" baseline="-25000" dirty="0">
                  <a:latin typeface="Trebuchet MS" panose="020B0603020202020204" pitchFamily="34" charset="0"/>
                </a:rPr>
                <a:t>2</a:t>
              </a:r>
              <a:r>
                <a:rPr lang="el-GR" sz="2000" dirty="0">
                  <a:latin typeface="Trebuchet MS" panose="020B0603020202020204" pitchFamily="34" charset="0"/>
                </a:rPr>
                <a:t> είναι οι αντίστοιχες μεταβολές της εσωτερικής ενέργειας του αερίου, τότε</a:t>
              </a:r>
            </a:p>
            <a:p>
              <a:pPr algn="just">
                <a:lnSpc>
                  <a:spcPct val="150000"/>
                </a:lnSpc>
              </a:pPr>
              <a:r>
                <a:rPr lang="el-GR" sz="2000" b="1" dirty="0" smtClean="0">
                  <a:latin typeface="Trebuchet MS" panose="020B0603020202020204" pitchFamily="34" charset="0"/>
                </a:rPr>
                <a:t>α.  </a:t>
              </a:r>
              <a:r>
                <a:rPr lang="el-GR" sz="2000" dirty="0" smtClean="0">
                  <a:latin typeface="Trebuchet MS" panose="020B0603020202020204" pitchFamily="34" charset="0"/>
                </a:rPr>
                <a:t>Δ</a:t>
              </a:r>
              <a:r>
                <a:rPr lang="el-GR" sz="2000" i="1" dirty="0" smtClean="0">
                  <a:latin typeface="Trebuchet MS" panose="020B0603020202020204" pitchFamily="34" charset="0"/>
                </a:rPr>
                <a:t>U</a:t>
              </a:r>
              <a:r>
                <a:rPr lang="el-GR" sz="2000" baseline="-25000" dirty="0" smtClean="0">
                  <a:latin typeface="Trebuchet MS" panose="020B0603020202020204" pitchFamily="34" charset="0"/>
                </a:rPr>
                <a:t>1</a:t>
              </a:r>
              <a:r>
                <a:rPr lang="el-GR" sz="2000" dirty="0" smtClean="0">
                  <a:latin typeface="Trebuchet MS" panose="020B0603020202020204" pitchFamily="34" charset="0"/>
                </a:rPr>
                <a:t> </a:t>
              </a:r>
              <a:r>
                <a:rPr lang="el-GR" sz="2000" dirty="0">
                  <a:latin typeface="Trebuchet MS" panose="020B0603020202020204" pitchFamily="34" charset="0"/>
                </a:rPr>
                <a:t>&gt; </a:t>
              </a:r>
              <a:r>
                <a:rPr lang="el-GR" sz="2000" dirty="0" smtClean="0">
                  <a:latin typeface="Trebuchet MS" panose="020B0603020202020204" pitchFamily="34" charset="0"/>
                </a:rPr>
                <a:t>Δ</a:t>
              </a:r>
              <a:r>
                <a:rPr lang="el-GR" sz="2000" i="1" dirty="0" smtClean="0">
                  <a:latin typeface="Trebuchet MS" panose="020B0603020202020204" pitchFamily="34" charset="0"/>
                </a:rPr>
                <a:t>U</a:t>
              </a:r>
              <a:r>
                <a:rPr lang="el-GR" sz="2000" baseline="-25000" dirty="0" smtClean="0">
                  <a:latin typeface="Trebuchet MS" panose="020B0603020202020204" pitchFamily="34" charset="0"/>
                </a:rPr>
                <a:t>2</a:t>
              </a:r>
              <a:r>
                <a:rPr lang="el-GR" sz="2000" dirty="0" smtClean="0">
                  <a:latin typeface="Trebuchet MS" panose="020B0603020202020204" pitchFamily="34" charset="0"/>
                </a:rPr>
                <a:t>.                                                       </a:t>
              </a:r>
              <a:r>
                <a:rPr lang="el-GR" sz="2000" b="1" dirty="0" smtClean="0">
                  <a:latin typeface="Trebuchet MS" panose="020B0603020202020204" pitchFamily="34" charset="0"/>
                </a:rPr>
                <a:t>β.  </a:t>
              </a:r>
              <a:r>
                <a:rPr lang="el-GR" sz="2000" dirty="0" smtClean="0">
                  <a:latin typeface="Trebuchet MS" panose="020B0603020202020204" pitchFamily="34" charset="0"/>
                </a:rPr>
                <a:t>Δ</a:t>
              </a:r>
              <a:r>
                <a:rPr lang="el-GR" sz="2000" i="1" dirty="0" smtClean="0">
                  <a:latin typeface="Trebuchet MS" panose="020B0603020202020204" pitchFamily="34" charset="0"/>
                </a:rPr>
                <a:t>U</a:t>
              </a:r>
              <a:r>
                <a:rPr lang="el-GR" sz="2000" baseline="-25000" dirty="0" smtClean="0">
                  <a:latin typeface="Trebuchet MS" panose="020B0603020202020204" pitchFamily="34" charset="0"/>
                </a:rPr>
                <a:t>1</a:t>
              </a:r>
              <a:r>
                <a:rPr lang="el-GR" sz="2000" dirty="0" smtClean="0">
                  <a:latin typeface="Trebuchet MS" panose="020B0603020202020204" pitchFamily="34" charset="0"/>
                </a:rPr>
                <a:t> </a:t>
              </a:r>
              <a:r>
                <a:rPr lang="el-GR" sz="2000" dirty="0">
                  <a:latin typeface="Trebuchet MS" panose="020B0603020202020204" pitchFamily="34" charset="0"/>
                </a:rPr>
                <a:t>&lt; </a:t>
              </a:r>
              <a:r>
                <a:rPr lang="el-GR" sz="2000" dirty="0" smtClean="0">
                  <a:latin typeface="Trebuchet MS" panose="020B0603020202020204" pitchFamily="34" charset="0"/>
                </a:rPr>
                <a:t>Δ</a:t>
              </a:r>
              <a:r>
                <a:rPr lang="el-GR" sz="2000" i="1" dirty="0" smtClean="0">
                  <a:latin typeface="Trebuchet MS" panose="020B0603020202020204" pitchFamily="34" charset="0"/>
                </a:rPr>
                <a:t>U</a:t>
              </a:r>
              <a:r>
                <a:rPr lang="el-GR" sz="2000" baseline="-25000" dirty="0" smtClean="0">
                  <a:latin typeface="Trebuchet MS" panose="020B0603020202020204" pitchFamily="34" charset="0"/>
                </a:rPr>
                <a:t>2</a:t>
              </a:r>
              <a:r>
                <a:rPr lang="el-GR" sz="2000" dirty="0" smtClean="0">
                  <a:latin typeface="Trebuchet MS" panose="020B0603020202020204" pitchFamily="34" charset="0"/>
                </a:rPr>
                <a:t>.               </a:t>
              </a:r>
            </a:p>
            <a:p>
              <a:pPr algn="just">
                <a:lnSpc>
                  <a:spcPct val="150000"/>
                </a:lnSpc>
              </a:pPr>
              <a:r>
                <a:rPr lang="el-GR" sz="2000" b="1" dirty="0" smtClean="0">
                  <a:latin typeface="Trebuchet MS" panose="020B0603020202020204" pitchFamily="34" charset="0"/>
                </a:rPr>
                <a:t>γ.  </a:t>
              </a:r>
              <a:r>
                <a:rPr lang="el-GR" sz="2000" dirty="0" smtClean="0">
                  <a:latin typeface="Trebuchet MS" panose="020B0603020202020204" pitchFamily="34" charset="0"/>
                </a:rPr>
                <a:t>Δ</a:t>
              </a:r>
              <a:r>
                <a:rPr lang="el-GR" sz="2000" i="1" dirty="0" smtClean="0">
                  <a:latin typeface="Trebuchet MS" panose="020B0603020202020204" pitchFamily="34" charset="0"/>
                </a:rPr>
                <a:t>U</a:t>
              </a:r>
              <a:r>
                <a:rPr lang="el-GR" sz="2000" baseline="-25000" dirty="0" smtClean="0">
                  <a:latin typeface="Trebuchet MS" panose="020B0603020202020204" pitchFamily="34" charset="0"/>
                </a:rPr>
                <a:t>1</a:t>
              </a:r>
              <a:r>
                <a:rPr lang="el-GR" sz="2000" dirty="0" smtClean="0">
                  <a:latin typeface="Trebuchet MS" panose="020B0603020202020204" pitchFamily="34" charset="0"/>
                </a:rPr>
                <a:t> </a:t>
              </a:r>
              <a:r>
                <a:rPr lang="el-GR" sz="2000" dirty="0">
                  <a:latin typeface="Trebuchet MS" panose="020B0603020202020204" pitchFamily="34" charset="0"/>
                </a:rPr>
                <a:t>= Δ</a:t>
              </a:r>
              <a:r>
                <a:rPr lang="el-GR" sz="2000" i="1" dirty="0">
                  <a:latin typeface="Trebuchet MS" panose="020B0603020202020204" pitchFamily="34" charset="0"/>
                </a:rPr>
                <a:t>U</a:t>
              </a:r>
              <a:r>
                <a:rPr lang="el-GR" sz="2000" baseline="-25000" dirty="0">
                  <a:latin typeface="Trebuchet MS" panose="020B0603020202020204" pitchFamily="34" charset="0"/>
                </a:rPr>
                <a:t>2</a:t>
              </a:r>
              <a:r>
                <a:rPr lang="el-GR" sz="2000" dirty="0" smtClean="0">
                  <a:latin typeface="Trebuchet MS" panose="020B0603020202020204" pitchFamily="34" charset="0"/>
                </a:rPr>
                <a:t>.                                                       </a:t>
              </a:r>
              <a:r>
                <a:rPr lang="el-GR" sz="2000" b="1" dirty="0" smtClean="0">
                  <a:latin typeface="Trebuchet MS" panose="020B0603020202020204" pitchFamily="34" charset="0"/>
                </a:rPr>
                <a:t>δ.  </a:t>
              </a:r>
              <a:r>
                <a:rPr lang="el-GR" sz="2000" dirty="0" smtClean="0">
                  <a:latin typeface="Trebuchet MS" panose="020B0603020202020204" pitchFamily="34" charset="0"/>
                </a:rPr>
                <a:t>Δ</a:t>
              </a:r>
              <a:r>
                <a:rPr lang="el-GR" sz="2000" i="1" dirty="0" smtClean="0">
                  <a:latin typeface="Trebuchet MS" panose="020B0603020202020204" pitchFamily="34" charset="0"/>
                </a:rPr>
                <a:t>U</a:t>
              </a:r>
              <a:r>
                <a:rPr lang="el-GR" sz="2000" baseline="-25000" dirty="0" smtClean="0">
                  <a:latin typeface="Trebuchet MS" panose="020B0603020202020204" pitchFamily="34" charset="0"/>
                </a:rPr>
                <a:t>1</a:t>
              </a:r>
              <a:r>
                <a:rPr lang="el-GR" sz="2000" dirty="0" smtClean="0">
                  <a:latin typeface="Trebuchet MS" panose="020B0603020202020204" pitchFamily="34" charset="0"/>
                </a:rPr>
                <a:t> </a:t>
              </a:r>
              <a:r>
                <a:rPr lang="el-GR" sz="2000" dirty="0">
                  <a:latin typeface="Trebuchet MS" panose="020B0603020202020204" pitchFamily="34" charset="0"/>
                </a:rPr>
                <a:t>= - Δ</a:t>
              </a:r>
              <a:r>
                <a:rPr lang="el-GR" sz="2000" i="1" dirty="0">
                  <a:latin typeface="Trebuchet MS" panose="020B0603020202020204" pitchFamily="34" charset="0"/>
                </a:rPr>
                <a:t>U</a:t>
              </a:r>
              <a:r>
                <a:rPr lang="el-GR" sz="2000" baseline="-25000" dirty="0">
                  <a:latin typeface="Trebuchet MS" panose="020B0603020202020204" pitchFamily="34" charset="0"/>
                </a:rPr>
                <a:t>2</a:t>
              </a:r>
              <a:r>
                <a:rPr lang="el-GR" sz="2000" dirty="0">
                  <a:latin typeface="Trebuchet MS" panose="020B0603020202020204" pitchFamily="34" charset="0"/>
                </a:rPr>
                <a:t>.</a:t>
              </a:r>
            </a:p>
          </p:txBody>
        </p:sp>
      </p:grpSp>
      <p:sp>
        <p:nvSpPr>
          <p:cNvPr id="9" name="Οβάλ 8"/>
          <p:cNvSpPr/>
          <p:nvPr/>
        </p:nvSpPr>
        <p:spPr>
          <a:xfrm>
            <a:off x="1034796" y="5182469"/>
            <a:ext cx="464312" cy="448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2333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400" y="2295143"/>
            <a:ext cx="720204" cy="107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80" y="2834983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7532624" y="660782"/>
            <a:ext cx="3399536" cy="1417319"/>
          </a:xfrm>
          <a:prstGeom prst="cloudCallout">
            <a:avLst>
              <a:gd name="adj1" fmla="val 51870"/>
              <a:gd name="adj2" fmla="val 66441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l-GR" sz="2000" b="1" dirty="0">
                <a:latin typeface="Comic Sans MS" pitchFamily="66" charset="0"/>
              </a:rPr>
              <a:t>Τι είναι </a:t>
            </a:r>
            <a:r>
              <a:rPr lang="el-GR" sz="2000" b="1" dirty="0" smtClean="0">
                <a:latin typeface="Comic Sans MS" pitchFamily="66" charset="0"/>
              </a:rPr>
              <a:t>η </a:t>
            </a:r>
            <a:r>
              <a:rPr lang="el-GR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ΘΕΡΜΟΚΡΑΣΙΑ;</a:t>
            </a:r>
            <a:endParaRPr lang="el-GR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1968734" y="2412675"/>
            <a:ext cx="65369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altLang="el-GR" sz="2400" b="1" dirty="0" smtClean="0">
                <a:latin typeface="Comic Sans MS" panose="030F0702030302020204" pitchFamily="66" charset="0"/>
              </a:rPr>
              <a:t>Η </a:t>
            </a:r>
            <a:r>
              <a:rPr lang="el-GR" altLang="el-G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θερμοκρασία</a:t>
            </a:r>
            <a:r>
              <a:rPr lang="el-GR" altLang="el-GR" sz="2400" b="1" dirty="0" smtClean="0">
                <a:latin typeface="Comic Sans MS" panose="030F0702030302020204" pitchFamily="66" charset="0"/>
              </a:rPr>
              <a:t> είναι </a:t>
            </a:r>
            <a:r>
              <a:rPr lang="el-GR" altLang="el-GR" sz="2400" b="1" dirty="0">
                <a:latin typeface="Comic Sans MS" panose="030F0702030302020204" pitchFamily="66" charset="0"/>
              </a:rPr>
              <a:t>μια </a:t>
            </a:r>
            <a:r>
              <a:rPr lang="el-GR" altLang="el-G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έννοια</a:t>
            </a:r>
            <a:r>
              <a:rPr lang="el-GR" altLang="el-GR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400" b="1" dirty="0">
                <a:latin typeface="Comic Sans MS" panose="030F0702030302020204" pitchFamily="66" charset="0"/>
              </a:rPr>
              <a:t>που επινόησαν οι άνθρωποι για να προσδιορίζουν το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ζεστό</a:t>
            </a:r>
            <a:r>
              <a:rPr lang="el-GR" altLang="el-G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400" b="1" dirty="0">
                <a:latin typeface="Comic Sans MS" panose="030F0702030302020204" pitchFamily="66" charset="0"/>
              </a:rPr>
              <a:t>και το </a:t>
            </a:r>
            <a:r>
              <a:rPr lang="el-GR" altLang="el-GR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κρύο</a:t>
            </a:r>
            <a:r>
              <a:rPr lang="el-GR" altLang="el-G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400" b="1" dirty="0">
                <a:latin typeface="Comic Sans MS" panose="030F0702030302020204" pitchFamily="66" charset="0"/>
              </a:rPr>
              <a:t>με ΑΡΙΘΜΟΥΣ</a:t>
            </a:r>
            <a:r>
              <a:rPr lang="el-GR" altLang="el-GR" sz="2400" b="1" dirty="0" smtClean="0">
                <a:latin typeface="Comic Sans MS" panose="030F0702030302020204" pitchFamily="66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l-GR" altLang="el-GR" sz="2400" b="1" dirty="0" smtClean="0">
                <a:latin typeface="Comic Sans MS" panose="030F0702030302020204" pitchFamily="66" charset="0"/>
              </a:rPr>
              <a:t>Η </a:t>
            </a:r>
            <a:r>
              <a:rPr lang="el-GR" altLang="el-G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θερμοκρασία</a:t>
            </a:r>
            <a:r>
              <a:rPr lang="el-GR" altLang="el-GR" sz="2400" b="1" dirty="0" smtClean="0">
                <a:latin typeface="Comic Sans MS" panose="030F0702030302020204" pitchFamily="66" charset="0"/>
              </a:rPr>
              <a:t> μετριέται με τα </a:t>
            </a:r>
            <a:r>
              <a:rPr lang="el-GR" altLang="el-G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θερμόμετρα</a:t>
            </a:r>
            <a:r>
              <a:rPr lang="el-GR" altLang="el-GR" sz="2400" b="1" dirty="0" smtClean="0">
                <a:latin typeface="Comic Sans MS" panose="030F0702030302020204" pitchFamily="66" charset="0"/>
              </a:rPr>
              <a:t>. </a:t>
            </a:r>
            <a:endParaRPr lang="el-GR" altLang="el-GR" sz="2400" b="1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66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1408" y="1828799"/>
            <a:ext cx="720204" cy="107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72" y="2358058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6937248" y="406522"/>
            <a:ext cx="4010152" cy="1277746"/>
          </a:xfrm>
          <a:prstGeom prst="cloudCallout">
            <a:avLst>
              <a:gd name="adj1" fmla="val 51870"/>
              <a:gd name="adj2" fmla="val 66441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l-GR" sz="2000" b="1" dirty="0" smtClean="0">
                <a:latin typeface="Comic Sans MS" pitchFamily="66" charset="0"/>
              </a:rPr>
              <a:t>Και η </a:t>
            </a:r>
            <a:r>
              <a:rPr lang="el-GR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ΘΕΡΜΟΤΗΤΑ</a:t>
            </a:r>
            <a:r>
              <a:rPr lang="el-GR" sz="2000" b="1" dirty="0" smtClean="0">
                <a:latin typeface="Comic Sans MS" pitchFamily="66" charset="0"/>
              </a:rPr>
              <a:t> τι είναι</a:t>
            </a:r>
            <a:r>
              <a:rPr lang="en-US" sz="2000" b="1" dirty="0">
                <a:latin typeface="Comic Sans MS" pitchFamily="66" charset="0"/>
              </a:rPr>
              <a:t>;</a:t>
            </a:r>
            <a:endParaRPr lang="el-GR" sz="20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1930400" y="1711985"/>
            <a:ext cx="592992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altLang="el-GR" sz="2400" b="1" dirty="0">
                <a:latin typeface="Comic Sans MS" panose="030F0702030302020204" pitchFamily="66" charset="0"/>
              </a:rPr>
              <a:t>Η έννοια </a:t>
            </a:r>
            <a:r>
              <a:rPr lang="el-GR" altLang="el-GR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ΘΕΡΜΟΤΗΤΑ</a:t>
            </a:r>
            <a:r>
              <a:rPr lang="el-GR" altLang="el-G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400" b="1" dirty="0">
                <a:latin typeface="Comic Sans MS" panose="030F0702030302020204" pitchFamily="66" charset="0"/>
              </a:rPr>
              <a:t>γεννήθηκε από την ανάγκη να επινοηθεί «κάτι» το οποίο κατά την εξέλιξη των </a:t>
            </a:r>
            <a:r>
              <a:rPr lang="el-GR" altLang="el-GR" sz="2400" b="1" dirty="0" smtClean="0">
                <a:latin typeface="Comic Sans MS" panose="030F0702030302020204" pitchFamily="66" charset="0"/>
              </a:rPr>
              <a:t>φαινομένων θα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 μεταβιβάζεται »,</a:t>
            </a:r>
            <a:r>
              <a:rPr lang="el-GR" alt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400" b="1" dirty="0">
                <a:latin typeface="Comic Sans MS" panose="030F0702030302020204" pitchFamily="66" charset="0"/>
              </a:rPr>
              <a:t>θα</a:t>
            </a:r>
            <a:r>
              <a:rPr lang="el-GR" altLang="el-G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 ρέει ».</a:t>
            </a:r>
            <a:r>
              <a:rPr lang="el-GR" altLang="el-GR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US" altLang="el-G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062290" y="4262408"/>
            <a:ext cx="5371014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el-GR" altLang="el-GR" sz="2400" b="1" dirty="0">
                <a:latin typeface="Comic Sans MS" panose="030F0702030302020204" pitchFamily="66" charset="0"/>
              </a:rPr>
              <a:t>είναι </a:t>
            </a:r>
            <a:r>
              <a:rPr lang="el-GR" altLang="el-GR" sz="2400" b="1" dirty="0" smtClean="0">
                <a:latin typeface="Comic Sans MS" panose="030F0702030302020204" pitchFamily="66" charset="0"/>
              </a:rPr>
              <a:t>ΜΟΝΟ </a:t>
            </a:r>
            <a:r>
              <a:rPr lang="el-GR" altLang="el-GR" sz="2400" b="1" dirty="0">
                <a:latin typeface="Comic Sans MS" panose="030F0702030302020204" pitchFamily="66" charset="0"/>
              </a:rPr>
              <a:t>η διαφορά στις θερμοκρασίες </a:t>
            </a:r>
            <a:r>
              <a:rPr lang="el-GR" altLang="el-GR" sz="2400" b="1" dirty="0" smtClean="0">
                <a:latin typeface="Comic Sans MS" panose="030F0702030302020204" pitchFamily="66" charset="0"/>
              </a:rPr>
              <a:t>των δύο σωμάτων, ανάμεσα στα οποία συμβαίνει η ροή.</a:t>
            </a:r>
            <a:endParaRPr lang="el-GR" altLang="el-GR" sz="2400" b="1" dirty="0">
              <a:latin typeface="Comic Sans MS" panose="030F0702030302020204" pitchFamily="66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874712" y="4810506"/>
            <a:ext cx="4103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Αιτία 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της « ροής »</a:t>
            </a:r>
            <a:endParaRPr lang="el-GR" alt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85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881126" y="313259"/>
            <a:ext cx="5709266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el-GR" altLang="el-GR" sz="1600" dirty="0">
                <a:latin typeface="Comic Sans MS" panose="030F0702030302020204" pitchFamily="66" charset="0"/>
              </a:rPr>
              <a:t> </a:t>
            </a:r>
            <a:r>
              <a:rPr lang="el-GR" altLang="el-GR" sz="2400" b="1" dirty="0">
                <a:latin typeface="Comic Sans MS" panose="030F0702030302020204" pitchFamily="66" charset="0"/>
              </a:rPr>
              <a:t>Η</a:t>
            </a:r>
            <a:r>
              <a:rPr lang="el-GR" altLang="el-GR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ροή </a:t>
            </a:r>
            <a:r>
              <a:rPr lang="el-GR" altLang="el-GR" sz="2400" b="1" dirty="0" smtClean="0">
                <a:latin typeface="Comic Sans MS" panose="030F0702030302020204" pitchFamily="66" charset="0"/>
              </a:rPr>
              <a:t>γίνεται </a:t>
            </a:r>
            <a:r>
              <a:rPr lang="el-GR" altLang="el-GR" sz="2400" b="1" dirty="0">
                <a:latin typeface="Comic Sans MS" panose="030F0702030302020204" pitchFamily="66" charset="0"/>
              </a:rPr>
              <a:t>πάντοτε από το σώμα με την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υψηλή</a:t>
            </a:r>
            <a:r>
              <a:rPr lang="el-GR" altLang="el-GR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θερμοκρασία</a:t>
            </a:r>
            <a:r>
              <a:rPr lang="el-GR" altLang="el-GR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προς</a:t>
            </a:r>
            <a:r>
              <a:rPr lang="el-GR" altLang="el-GR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400" b="1" dirty="0">
                <a:latin typeface="Comic Sans MS" panose="030F0702030302020204" pitchFamily="66" charset="0"/>
              </a:rPr>
              <a:t>το σώμα με τη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χαμηλή θερμοκρασία</a:t>
            </a:r>
            <a:r>
              <a:rPr lang="el-GR" altLang="el-GR" sz="2400" b="1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400055" y="2067585"/>
            <a:ext cx="6671408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el-GR" altLang="el-GR" sz="2400" b="1" dirty="0" smtClean="0">
                <a:latin typeface="Comic Sans MS" panose="030F0702030302020204" pitchFamily="66" charset="0"/>
              </a:rPr>
              <a:t>Η </a:t>
            </a:r>
            <a:r>
              <a:rPr lang="el-GR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Θερμότητα</a:t>
            </a:r>
            <a:r>
              <a:rPr lang="el-GR" altLang="el-GR" sz="2400" b="1" dirty="0" smtClean="0">
                <a:latin typeface="Comic Sans MS" panose="030F0702030302020204" pitchFamily="66" charset="0"/>
              </a:rPr>
              <a:t> εκφράζει </a:t>
            </a:r>
            <a:r>
              <a:rPr lang="el-GR" altLang="el-GR" sz="2400" b="1" dirty="0">
                <a:latin typeface="Comic Sans MS" panose="030F0702030302020204" pitchFamily="66" charset="0"/>
              </a:rPr>
              <a:t>την </a:t>
            </a:r>
            <a:r>
              <a:rPr lang="el-GR" alt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ενέργεια</a:t>
            </a:r>
            <a:r>
              <a:rPr lang="el-GR" altLang="el-GR" sz="2400" b="1" dirty="0">
                <a:latin typeface="Comic Sans MS" panose="030F0702030302020204" pitchFamily="66" charset="0"/>
              </a:rPr>
              <a:t> που μεταφέρεται από ένα σώμα </a:t>
            </a:r>
            <a:r>
              <a:rPr lang="el-GR" altLang="el-GR" sz="2400" b="1" dirty="0" smtClean="0">
                <a:latin typeface="Comic Sans MS" panose="030F0702030302020204" pitchFamily="66" charset="0"/>
              </a:rPr>
              <a:t>σ’ </a:t>
            </a:r>
            <a:r>
              <a:rPr lang="el-GR" altLang="el-GR" sz="2400" b="1" dirty="0">
                <a:latin typeface="Comic Sans MS" panose="030F0702030302020204" pitchFamily="66" charset="0"/>
              </a:rPr>
              <a:t>ένα άλλο, λόγω διαφοράς θερμοκρασίας των δύο σωμάτων.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14631" y="4021654"/>
            <a:ext cx="6656832" cy="523220"/>
          </a:xfrm>
          <a:prstGeom prst="rect">
            <a:avLst/>
          </a:prstGeom>
          <a:noFill/>
          <a:effectLst>
            <a:glow rad="63500">
              <a:schemeClr val="tx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just"/>
            <a:r>
              <a:rPr lang="el-GR" b="1" dirty="0" smtClean="0">
                <a:latin typeface="Comic Sans MS" panose="030F0702030302020204" pitchFamily="66" charset="0"/>
              </a:rPr>
              <a:t>(Συνηθισμένο) </a:t>
            </a:r>
            <a:r>
              <a:rPr lang="el-GR" sz="2400" b="1" dirty="0" smtClean="0">
                <a:latin typeface="Comic Sans MS" panose="030F0702030302020204" pitchFamily="66" charset="0"/>
              </a:rPr>
              <a:t>σύμβολο για τη Θερμότητα 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Q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l-GR" sz="2400" b="1" dirty="0" smtClean="0">
                <a:latin typeface="Comic Sans MS" panose="030F0702030302020204" pitchFamily="66" charset="0"/>
              </a:rPr>
              <a:t> </a:t>
            </a:r>
            <a:endParaRPr lang="el-GR" sz="2400" b="1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14631" y="4806796"/>
            <a:ext cx="66568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Μονάδα μέτρησης της Θερμότητας (στο 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SI):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1Joule</a:t>
            </a:r>
          </a:p>
          <a:p>
            <a:pPr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Άλλη μονάδα μέτρησης</a:t>
            </a:r>
            <a:r>
              <a:rPr lang="en-US" sz="2000" b="1" dirty="0" smtClean="0">
                <a:latin typeface="Comic Sans MS" panose="030F0702030302020204" pitchFamily="66" charset="0"/>
              </a:rPr>
              <a:t>: 1cal = 4,18Joule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280" y="774574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Ομάδα 10"/>
          <p:cNvGrpSpPr/>
          <p:nvPr/>
        </p:nvGrpSpPr>
        <p:grpSpPr>
          <a:xfrm>
            <a:off x="8824976" y="607985"/>
            <a:ext cx="2670048" cy="1495227"/>
            <a:chOff x="8824976" y="607985"/>
            <a:chExt cx="2670048" cy="1495227"/>
          </a:xfrm>
        </p:grpSpPr>
        <p:pic>
          <p:nvPicPr>
            <p:cNvPr id="7" name="Εικόνα 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DFF"/>
                </a:clrFrom>
                <a:clrTo>
                  <a:srgbClr val="FFFD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4976" y="607985"/>
              <a:ext cx="2670048" cy="149522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824976" y="651463"/>
              <a:ext cx="1518920" cy="246221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endParaRPr lang="el-GR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2772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0" y="1202697"/>
            <a:ext cx="4183380" cy="4765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3073573" y="295505"/>
            <a:ext cx="6044853" cy="75715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altLang="el-GR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Εσωτερική ενέργεια</a:t>
            </a:r>
            <a:endParaRPr lang="el-GR" altLang="el-GR" b="1" dirty="0">
              <a:solidFill>
                <a:srgbClr val="A5002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06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1408" y="1828799"/>
            <a:ext cx="720204" cy="107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6392008" y="406522"/>
            <a:ext cx="4555392" cy="1277746"/>
          </a:xfrm>
          <a:prstGeom prst="cloudCallout">
            <a:avLst>
              <a:gd name="adj1" fmla="val 51870"/>
              <a:gd name="adj2" fmla="val 66441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l-GR" b="1" dirty="0" smtClean="0">
                <a:latin typeface="Comic Sans MS" pitchFamily="66" charset="0"/>
              </a:rPr>
              <a:t>Τι είναι η </a:t>
            </a:r>
          </a:p>
          <a:p>
            <a:pPr algn="ctr">
              <a:lnSpc>
                <a:spcPct val="150000"/>
              </a:lnSpc>
            </a:pPr>
            <a:r>
              <a:rPr lang="el-G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ΕΣΩΤΕΡΙΚΗ ΕΝΕΡΓΕΙΑ</a:t>
            </a: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;</a:t>
            </a:r>
            <a:endParaRPr lang="el-GR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71" y="1804874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29861" y="1600200"/>
            <a:ext cx="7957039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latin typeface="Comic Sans MS" panose="030F0702030302020204" pitchFamily="66" charset="0"/>
              </a:rPr>
              <a:t>Τα μόρια ενός αερίου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 smtClean="0">
                <a:latin typeface="Comic Sans MS" panose="030F0702030302020204" pitchFamily="66" charset="0"/>
              </a:rPr>
              <a:t>κινούνται μεταφορικά, άρα έχουν κινητική ενέργεια,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 smtClean="0">
                <a:latin typeface="Comic Sans MS" panose="030F0702030302020204" pitchFamily="66" charset="0"/>
              </a:rPr>
              <a:t> </a:t>
            </a:r>
            <a:r>
              <a:rPr lang="el-GR" sz="2000" b="1" dirty="0" err="1" smtClean="0">
                <a:latin typeface="Comic Sans MS" panose="030F0702030302020204" pitchFamily="66" charset="0"/>
              </a:rPr>
              <a:t>αλληλεπιδρούν</a:t>
            </a:r>
            <a:r>
              <a:rPr lang="el-GR" sz="2000" b="1" dirty="0" smtClean="0">
                <a:latin typeface="Comic Sans MS" panose="030F0702030302020204" pitchFamily="66" charset="0"/>
              </a:rPr>
              <a:t>, άρα έχουν δυναμική ενέργεια,</a:t>
            </a:r>
          </a:p>
          <a:p>
            <a:pPr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(αν επιπλέον είναι </a:t>
            </a:r>
            <a:r>
              <a:rPr lang="el-GR" sz="2000" b="1" dirty="0" err="1" smtClean="0">
                <a:latin typeface="Comic Sans MS" panose="030F0702030302020204" pitchFamily="66" charset="0"/>
              </a:rPr>
              <a:t>πολυατομικά</a:t>
            </a:r>
            <a:r>
              <a:rPr lang="el-GR" sz="2000" b="1" dirty="0">
                <a:latin typeface="Comic Sans MS" panose="030F0702030302020204" pitchFamily="66" charset="0"/>
              </a:rPr>
              <a:t>,</a:t>
            </a:r>
            <a:r>
              <a:rPr lang="el-GR" sz="2000" b="1" dirty="0" smtClean="0">
                <a:latin typeface="Comic Sans MS" panose="030F0702030302020204" pitchFamily="66" charset="0"/>
              </a:rPr>
              <a:t> μπορούν να)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 smtClean="0">
                <a:latin typeface="Comic Sans MS" panose="030F0702030302020204" pitchFamily="66" charset="0"/>
              </a:rPr>
              <a:t>περιστρέφονται, άρα έχουν πρόσθετη κινητική ενέργεια,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b="1" dirty="0" smtClean="0">
                <a:latin typeface="Comic Sans MS" panose="030F0702030302020204" pitchFamily="66" charset="0"/>
              </a:rPr>
              <a:t>ταλαντώνονται, άρα έχουν κινητική και δυναμική ενέργεια.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09191" y="4659923"/>
            <a:ext cx="9204883" cy="96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Το άθροισμα όλων των κινητικών και δυναμικών ενεργειών των σωματιδίων ενός αερίου ονομάζεται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11" name="Ορθογώνιο 10"/>
          <p:cNvSpPr/>
          <p:nvPr/>
        </p:nvSpPr>
        <p:spPr>
          <a:xfrm>
            <a:off x="4257546" y="5163867"/>
            <a:ext cx="52293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ΕΣΩΤΕΡΙΚΗ </a:t>
            </a:r>
            <a:r>
              <a:rPr lang="el-G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ΕΝΕΡΓΕΙΑ </a:t>
            </a:r>
            <a:r>
              <a:rPr lang="el-GR" sz="2000" b="1" dirty="0" smtClean="0">
                <a:latin typeface="Comic Sans MS" panose="030F0702030302020204" pitchFamily="66" charset="0"/>
              </a:rPr>
              <a:t>του </a:t>
            </a:r>
            <a:r>
              <a:rPr lang="el-GR" sz="2000" b="1" dirty="0">
                <a:latin typeface="Comic Sans MS" panose="030F0702030302020204" pitchFamily="66" charset="0"/>
              </a:rPr>
              <a:t>αερίου</a:t>
            </a:r>
            <a:r>
              <a:rPr lang="el-GR" sz="2000" b="1" dirty="0" smtClean="0">
                <a:latin typeface="Comic Sans MS" panose="030F0702030302020204" pitchFamily="66" charset="0"/>
              </a:rPr>
              <a:t>.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42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3" presetClass="entr" presetSubtype="16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227506" y="383320"/>
            <a:ext cx="77369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altLang="el-GR" sz="28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Η εσωτερική ενέργεια ενός ιδανικού </a:t>
            </a:r>
            <a:r>
              <a:rPr lang="el-GR" altLang="el-GR" sz="28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αερίου</a:t>
            </a:r>
            <a:endParaRPr lang="el-GR" altLang="el-GR" sz="2800" b="1" dirty="0">
              <a:solidFill>
                <a:srgbClr val="A5002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35091" y="1294962"/>
            <a:ext cx="63274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b="1" dirty="0" smtClean="0">
                <a:latin typeface="Comic Sans MS" panose="030F0702030302020204" pitchFamily="66" charset="0"/>
              </a:rPr>
              <a:t>Στο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μοντέλο του ιδανικού αερίου τα μόρια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b="1" dirty="0" smtClean="0">
                <a:latin typeface="Comic Sans MS" panose="030F0702030302020204" pitchFamily="66" charset="0"/>
              </a:rPr>
              <a:t>συμπεριφέρονται σαν </a:t>
            </a:r>
            <a:r>
              <a:rPr lang="el-GR" sz="2400" b="1" dirty="0" err="1" smtClean="0">
                <a:latin typeface="Comic Sans MS" panose="030F0702030302020204" pitchFamily="66" charset="0"/>
              </a:rPr>
              <a:t>μονοατομικά</a:t>
            </a:r>
            <a:r>
              <a:rPr lang="el-GR" sz="2400" b="1" dirty="0">
                <a:latin typeface="Comic Sans MS" panose="030F0702030302020204" pitchFamily="66" charset="0"/>
              </a:rPr>
              <a:t> </a:t>
            </a:r>
            <a:r>
              <a:rPr lang="el-GR" sz="2400" b="1" dirty="0" smtClean="0">
                <a:latin typeface="Comic Sans MS" panose="030F0702030302020204" pitchFamily="66" charset="0"/>
              </a:rPr>
              <a:t>και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b="1" dirty="0" smtClean="0">
                <a:latin typeface="Comic Sans MS" panose="030F0702030302020204" pitchFamily="66" charset="0"/>
              </a:rPr>
              <a:t>δεν </a:t>
            </a:r>
            <a:r>
              <a:rPr lang="el-GR" sz="2400" b="1" dirty="0" err="1" smtClean="0">
                <a:latin typeface="Comic Sans MS" panose="030F0702030302020204" pitchFamily="66" charset="0"/>
              </a:rPr>
              <a:t>αλληλεπιδρούν</a:t>
            </a:r>
            <a:r>
              <a:rPr lang="el-GR" sz="2400" b="1" dirty="0" smtClean="0">
                <a:latin typeface="Comic Sans MS" panose="030F0702030302020204" pitchFamily="66" charset="0"/>
              </a:rPr>
              <a:t> μεταξύ τους.</a:t>
            </a:r>
          </a:p>
          <a:p>
            <a:pPr>
              <a:lnSpc>
                <a:spcPct val="150000"/>
              </a:lnSpc>
            </a:pPr>
            <a:r>
              <a:rPr lang="el-GR" sz="2400" b="1" dirty="0" smtClean="0">
                <a:latin typeface="Comic Sans MS" panose="030F0702030302020204" pitchFamily="66" charset="0"/>
              </a:rPr>
              <a:t>Άρα,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δεν έχουν δυναμική ενέργεια. 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37592" y="3991708"/>
            <a:ext cx="8322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b="1" dirty="0" smtClean="0">
                <a:latin typeface="Comic Sans MS" panose="030F0702030302020204" pitchFamily="66" charset="0"/>
              </a:rPr>
              <a:t>Η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Εσωτερική Ενέργεια </a:t>
            </a:r>
            <a:r>
              <a:rPr lang="el-GR" sz="2400" b="1" dirty="0" smtClean="0">
                <a:latin typeface="Comic Sans MS" panose="030F0702030302020204" pitchFamily="66" charset="0"/>
              </a:rPr>
              <a:t>ενός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ιδανικού αερίου </a:t>
            </a:r>
            <a:r>
              <a:rPr lang="el-GR" sz="2400" b="1" dirty="0" smtClean="0">
                <a:latin typeface="Comic Sans MS" panose="030F0702030302020204" pitchFamily="66" charset="0"/>
              </a:rPr>
              <a:t>υπολογίζεται από το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άθροισμα</a:t>
            </a:r>
            <a:r>
              <a:rPr lang="el-GR" sz="2400" b="1" dirty="0" smtClean="0">
                <a:latin typeface="Comic Sans MS" panose="030F0702030302020204" pitchFamily="66" charset="0"/>
              </a:rPr>
              <a:t> (μόνον) των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κινητικών ενεργειών </a:t>
            </a:r>
            <a:r>
              <a:rPr lang="el-GR" sz="2400" b="1" dirty="0" smtClean="0">
                <a:latin typeface="Comic Sans MS" panose="030F0702030302020204" pitchFamily="66" charset="0"/>
              </a:rPr>
              <a:t>τους.</a:t>
            </a:r>
            <a:r>
              <a:rPr lang="el-GR" sz="2400" dirty="0" smtClean="0">
                <a:latin typeface="Comic Sans MS" panose="030F0702030302020204" pitchFamily="66" charset="0"/>
              </a:rPr>
              <a:t> </a:t>
            </a:r>
            <a:endParaRPr lang="el-GR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98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Μερκούρης Παναγιωτόπουλος – Φυσικός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422" y="827598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43622" y="520829"/>
            <a:ext cx="75407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Ένα αέριο μεταβαίνει από την κατάσταση Α(</a:t>
            </a:r>
            <a:r>
              <a:rPr lang="en-US" sz="2000" b="1" i="1" dirty="0" smtClean="0">
                <a:latin typeface="Comic Sans MS" panose="030F0702030302020204" pitchFamily="66" charset="0"/>
              </a:rPr>
              <a:t>p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1</a:t>
            </a:r>
            <a:r>
              <a:rPr lang="en-US" sz="2000" b="1" dirty="0" smtClean="0">
                <a:latin typeface="Comic Sans MS" panose="030F0702030302020204" pitchFamily="66" charset="0"/>
              </a:rPr>
              <a:t>, </a:t>
            </a:r>
            <a:r>
              <a:rPr lang="en-US" sz="2000" b="1" i="1" dirty="0" smtClean="0">
                <a:latin typeface="Comic Sans MS" panose="030F0702030302020204" pitchFamily="66" charset="0"/>
              </a:rPr>
              <a:t>V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1</a:t>
            </a:r>
            <a:r>
              <a:rPr lang="en-US" sz="2000" b="1" dirty="0" smtClean="0">
                <a:latin typeface="Comic Sans MS" panose="030F0702030302020204" pitchFamily="66" charset="0"/>
              </a:rPr>
              <a:t>, </a:t>
            </a:r>
            <a:r>
              <a:rPr lang="en-US" sz="2000" b="1" i="1" dirty="0" smtClean="0">
                <a:latin typeface="Comic Sans MS" panose="030F0702030302020204" pitchFamily="66" charset="0"/>
              </a:rPr>
              <a:t>T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1</a:t>
            </a:r>
            <a:r>
              <a:rPr lang="en-US" sz="2000" b="1" dirty="0" smtClean="0">
                <a:latin typeface="Comic Sans MS" panose="030F0702030302020204" pitchFamily="66" charset="0"/>
              </a:rPr>
              <a:t>)</a:t>
            </a:r>
            <a:r>
              <a:rPr lang="el-GR" sz="2000" b="1" dirty="0" smtClean="0">
                <a:latin typeface="Comic Sans MS" panose="030F0702030302020204" pitchFamily="66" charset="0"/>
              </a:rPr>
              <a:t> στην κατάσταση </a:t>
            </a:r>
            <a:r>
              <a:rPr lang="en-US" sz="2000" b="1" dirty="0" smtClean="0">
                <a:latin typeface="Comic Sans MS" panose="030F0702030302020204" pitchFamily="66" charset="0"/>
              </a:rPr>
              <a:t>B</a:t>
            </a:r>
            <a:r>
              <a:rPr lang="el-GR" sz="2000" b="1" dirty="0" smtClean="0">
                <a:latin typeface="Comic Sans MS" panose="030F0702030302020204" pitchFamily="66" charset="0"/>
              </a:rPr>
              <a:t>(</a:t>
            </a:r>
            <a:r>
              <a:rPr lang="en-US" sz="2000" b="1" i="1" dirty="0" smtClean="0">
                <a:latin typeface="Comic Sans MS" panose="030F0702030302020204" pitchFamily="66" charset="0"/>
              </a:rPr>
              <a:t>p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2</a:t>
            </a:r>
            <a:r>
              <a:rPr lang="en-US" sz="2000" b="1" dirty="0" smtClean="0">
                <a:latin typeface="Comic Sans MS" panose="030F0702030302020204" pitchFamily="66" charset="0"/>
              </a:rPr>
              <a:t>, </a:t>
            </a:r>
            <a:r>
              <a:rPr lang="en-US" sz="2000" b="1" i="1" dirty="0" smtClean="0">
                <a:latin typeface="Comic Sans MS" panose="030F0702030302020204" pitchFamily="66" charset="0"/>
              </a:rPr>
              <a:t>V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2</a:t>
            </a:r>
            <a:r>
              <a:rPr lang="en-US" sz="2000" b="1" dirty="0" smtClean="0">
                <a:latin typeface="Comic Sans MS" panose="030F0702030302020204" pitchFamily="66" charset="0"/>
              </a:rPr>
              <a:t>, </a:t>
            </a:r>
            <a:r>
              <a:rPr lang="en-US" sz="2000" b="1" i="1" dirty="0" smtClean="0">
                <a:latin typeface="Comic Sans MS" panose="030F0702030302020204" pitchFamily="66" charset="0"/>
              </a:rPr>
              <a:t>T</a:t>
            </a:r>
            <a:r>
              <a:rPr lang="en-US" sz="2000" b="1" baseline="-25000" dirty="0" smtClean="0">
                <a:latin typeface="Comic Sans MS" panose="030F0702030302020204" pitchFamily="66" charset="0"/>
              </a:rPr>
              <a:t>2</a:t>
            </a:r>
            <a:r>
              <a:rPr lang="en-US" sz="2000" b="1" dirty="0" smtClean="0">
                <a:latin typeface="Comic Sans MS" panose="030F0702030302020204" pitchFamily="66" charset="0"/>
              </a:rPr>
              <a:t>)</a:t>
            </a:r>
            <a:r>
              <a:rPr lang="el-GR" sz="2000" b="1" dirty="0" smtClean="0">
                <a:latin typeface="Comic Sans MS" panose="030F0702030302020204" pitchFamily="66" charset="0"/>
              </a:rPr>
              <a:t> με δύο διαφορετικούς τρόπους.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6" name="Arc 7"/>
          <p:cNvSpPr>
            <a:spLocks/>
          </p:cNvSpPr>
          <p:nvPr/>
        </p:nvSpPr>
        <p:spPr bwMode="auto">
          <a:xfrm rot="10800000">
            <a:off x="5544425" y="2608216"/>
            <a:ext cx="1096455" cy="653211"/>
          </a:xfrm>
          <a:custGeom>
            <a:avLst/>
            <a:gdLst>
              <a:gd name="T0" fmla="*/ 41139 w 21600"/>
              <a:gd name="T1" fmla="*/ 0 h 21586"/>
              <a:gd name="T2" fmla="*/ 1152525 w 21600"/>
              <a:gd name="T3" fmla="*/ 792163 h 21586"/>
              <a:gd name="T4" fmla="*/ 0 w 21600"/>
              <a:gd name="T5" fmla="*/ 792163 h 2158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586" fill="none" extrusionOk="0">
                <a:moveTo>
                  <a:pt x="771" y="-1"/>
                </a:moveTo>
                <a:cubicBezTo>
                  <a:pt x="12392" y="414"/>
                  <a:pt x="21600" y="9956"/>
                  <a:pt x="21600" y="21586"/>
                </a:cubicBezTo>
              </a:path>
              <a:path w="21600" h="21586" stroke="0" extrusionOk="0">
                <a:moveTo>
                  <a:pt x="771" y="-1"/>
                </a:moveTo>
                <a:cubicBezTo>
                  <a:pt x="12392" y="414"/>
                  <a:pt x="21600" y="9956"/>
                  <a:pt x="21600" y="21586"/>
                </a:cubicBezTo>
                <a:lnTo>
                  <a:pt x="0" y="21586"/>
                </a:lnTo>
                <a:lnTo>
                  <a:pt x="771" y="-1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endParaRPr lang="el-GR"/>
          </a:p>
        </p:txBody>
      </p:sp>
      <p:grpSp>
        <p:nvGrpSpPr>
          <p:cNvPr id="7" name="Ομάδα 6"/>
          <p:cNvGrpSpPr/>
          <p:nvPr/>
        </p:nvGrpSpPr>
        <p:grpSpPr>
          <a:xfrm>
            <a:off x="4953719" y="1989648"/>
            <a:ext cx="2378076" cy="1924468"/>
            <a:chOff x="4556950" y="2466034"/>
            <a:chExt cx="2378076" cy="1924468"/>
          </a:xfrm>
        </p:grpSpPr>
        <p:sp>
          <p:nvSpPr>
            <p:cNvPr id="8" name="Line 4"/>
            <p:cNvSpPr>
              <a:spLocks noChangeShapeType="1"/>
            </p:cNvSpPr>
            <p:nvPr/>
          </p:nvSpPr>
          <p:spPr bwMode="auto">
            <a:xfrm flipV="1">
              <a:off x="4847463" y="2466035"/>
              <a:ext cx="0" cy="1585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9" name="Line 5"/>
            <p:cNvSpPr>
              <a:spLocks noChangeShapeType="1"/>
            </p:cNvSpPr>
            <p:nvPr/>
          </p:nvSpPr>
          <p:spPr bwMode="auto">
            <a:xfrm>
              <a:off x="4847463" y="4051948"/>
              <a:ext cx="20875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4556950" y="2466034"/>
              <a:ext cx="28892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el-GR" sz="1600" b="1" i="1" dirty="0">
                  <a:latin typeface="Comic Sans MS" panose="030F0702030302020204" pitchFamily="66" charset="0"/>
                </a:rPr>
                <a:t>p</a:t>
              </a:r>
              <a:endParaRPr lang="el-GR" altLang="el-GR" sz="1600" b="1" i="1" dirty="0">
                <a:latin typeface="Comic Sans MS" panose="030F0702030302020204" pitchFamily="66" charset="0"/>
              </a:endParaRP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6576251" y="4051948"/>
              <a:ext cx="35877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el-GR" sz="1600" b="1" i="1" dirty="0">
                  <a:latin typeface="Comic Sans MS" panose="030F0702030302020204" pitchFamily="66" charset="0"/>
                </a:rPr>
                <a:t>V</a:t>
              </a:r>
              <a:endParaRPr lang="el-GR" altLang="el-GR" sz="1600" b="1" i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2" name="Ομάδα 11"/>
          <p:cNvGrpSpPr/>
          <p:nvPr/>
        </p:nvGrpSpPr>
        <p:grpSpPr>
          <a:xfrm>
            <a:off x="5194728" y="2325833"/>
            <a:ext cx="503021" cy="400110"/>
            <a:chOff x="1856827" y="2721856"/>
            <a:chExt cx="503021" cy="400110"/>
          </a:xfrm>
        </p:grpSpPr>
        <p:sp>
          <p:nvSpPr>
            <p:cNvPr id="13" name="Text Box 10"/>
            <p:cNvSpPr txBox="1">
              <a:spLocks noChangeArrowheads="1"/>
            </p:cNvSpPr>
            <p:nvPr/>
          </p:nvSpPr>
          <p:spPr bwMode="auto">
            <a:xfrm>
              <a:off x="1975801" y="2721856"/>
              <a:ext cx="384047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l-GR" altLang="el-GR" sz="1600" b="1" dirty="0" smtClean="0">
                  <a:latin typeface="Comic Sans MS" panose="030F0702030302020204" pitchFamily="66" charset="0"/>
                </a:rPr>
                <a:t> </a:t>
              </a:r>
              <a:r>
                <a:rPr lang="el-GR" altLang="el-GR" sz="2000" b="1" dirty="0" smtClean="0">
                  <a:latin typeface="Comic Sans MS" panose="030F0702030302020204" pitchFamily="66" charset="0"/>
                </a:rPr>
                <a:t>.</a:t>
              </a:r>
              <a:r>
                <a:rPr lang="el-GR" altLang="el-GR" sz="1600" b="1" dirty="0" smtClean="0">
                  <a:latin typeface="Comic Sans MS" panose="030F0702030302020204" pitchFamily="66" charset="0"/>
                </a:rPr>
                <a:t>  </a:t>
              </a:r>
              <a:endParaRPr lang="el-GR" altLang="el-GR" sz="16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14" name="Ορθογώνιο 13"/>
            <p:cNvSpPr/>
            <p:nvPr/>
          </p:nvSpPr>
          <p:spPr>
            <a:xfrm>
              <a:off x="1856827" y="2721856"/>
              <a:ext cx="33534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l-GR" sz="1600" b="1" dirty="0">
                  <a:latin typeface="Comic Sans MS" panose="030F0702030302020204" pitchFamily="66" charset="0"/>
                </a:rPr>
                <a:t>A</a:t>
              </a:r>
              <a:endParaRPr lang="el-GR" sz="1600" dirty="0"/>
            </a:p>
          </p:txBody>
        </p:sp>
      </p:grpSp>
      <p:grpSp>
        <p:nvGrpSpPr>
          <p:cNvPr id="15" name="Ομάδα 14"/>
          <p:cNvGrpSpPr/>
          <p:nvPr/>
        </p:nvGrpSpPr>
        <p:grpSpPr>
          <a:xfrm>
            <a:off x="6340695" y="2962418"/>
            <a:ext cx="502920" cy="568935"/>
            <a:chOff x="1975801" y="2721856"/>
            <a:chExt cx="502920" cy="568935"/>
          </a:xfrm>
        </p:grpSpPr>
        <p:sp>
          <p:nvSpPr>
            <p:cNvPr id="16" name="Text Box 10"/>
            <p:cNvSpPr txBox="1">
              <a:spLocks noChangeArrowheads="1"/>
            </p:cNvSpPr>
            <p:nvPr/>
          </p:nvSpPr>
          <p:spPr bwMode="auto">
            <a:xfrm>
              <a:off x="1975801" y="2721856"/>
              <a:ext cx="384047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l-GR" altLang="el-GR" sz="1600" b="1" dirty="0" smtClean="0">
                  <a:latin typeface="Comic Sans MS" panose="030F0702030302020204" pitchFamily="66" charset="0"/>
                </a:rPr>
                <a:t> </a:t>
              </a:r>
              <a:r>
                <a:rPr lang="el-GR" altLang="el-GR" sz="2000" b="1" dirty="0" smtClean="0">
                  <a:latin typeface="Comic Sans MS" panose="030F0702030302020204" pitchFamily="66" charset="0"/>
                </a:rPr>
                <a:t>.</a:t>
              </a:r>
              <a:r>
                <a:rPr lang="el-GR" altLang="el-GR" sz="1600" b="1" dirty="0" smtClean="0">
                  <a:latin typeface="Comic Sans MS" panose="030F0702030302020204" pitchFamily="66" charset="0"/>
                </a:rPr>
                <a:t>  </a:t>
              </a:r>
              <a:endParaRPr lang="el-GR" altLang="el-GR" sz="16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17" name="Ορθογώνιο 16"/>
            <p:cNvSpPr/>
            <p:nvPr/>
          </p:nvSpPr>
          <p:spPr>
            <a:xfrm>
              <a:off x="2164211" y="2952237"/>
              <a:ext cx="31451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l-GR" sz="1600" b="1" dirty="0" smtClean="0">
                  <a:latin typeface="Comic Sans MS" panose="030F0702030302020204" pitchFamily="66" charset="0"/>
                </a:rPr>
                <a:t>Β</a:t>
              </a:r>
              <a:endParaRPr lang="el-GR" sz="1600" dirty="0"/>
            </a:p>
          </p:txBody>
        </p:sp>
      </p:grpSp>
      <p:sp>
        <p:nvSpPr>
          <p:cNvPr id="18" name="Arc 6"/>
          <p:cNvSpPr>
            <a:spLocks/>
          </p:cNvSpPr>
          <p:nvPr/>
        </p:nvSpPr>
        <p:spPr bwMode="auto">
          <a:xfrm>
            <a:off x="5550786" y="2608216"/>
            <a:ext cx="992643" cy="684934"/>
          </a:xfrm>
          <a:custGeom>
            <a:avLst/>
            <a:gdLst>
              <a:gd name="T0" fmla="*/ 0 w 21600"/>
              <a:gd name="T1" fmla="*/ 0 h 22527"/>
              <a:gd name="T2" fmla="*/ 1080087 w 21600"/>
              <a:gd name="T3" fmla="*/ 790575 h 22527"/>
              <a:gd name="T4" fmla="*/ 0 w 21600"/>
              <a:gd name="T5" fmla="*/ 758042 h 2252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2527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1909"/>
                  <a:pt x="21593" y="22218"/>
                  <a:pt x="21580" y="22527"/>
                </a:cubicBezTo>
              </a:path>
              <a:path w="21600" h="22527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1909"/>
                  <a:pt x="21593" y="22218"/>
                  <a:pt x="21580" y="22527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2188908" y="3927773"/>
            <a:ext cx="7971092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Η μεταβολή Δ</a:t>
            </a:r>
            <a:r>
              <a:rPr lang="en-US" altLang="el-G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U</a:t>
            </a:r>
            <a:r>
              <a:rPr lang="en-US" altLang="el-GR" sz="20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AB</a:t>
            </a:r>
            <a:r>
              <a:rPr lang="en-US" altLang="el-GR" sz="2000" b="1" baseline="-250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000" b="1" dirty="0">
                <a:latin typeface="Comic Sans MS" panose="030F0702030302020204" pitchFamily="66" charset="0"/>
              </a:rPr>
              <a:t>της εσωτερικής ενέργειας </a:t>
            </a:r>
            <a:r>
              <a:rPr lang="el-GR" altLang="el-GR" sz="2000" b="1" dirty="0" smtClean="0">
                <a:latin typeface="Comic Sans MS" panose="030F0702030302020204" pitchFamily="66" charset="0"/>
              </a:rPr>
              <a:t>ενός </a:t>
            </a:r>
            <a:r>
              <a:rPr lang="el-GR" altLang="el-GR" sz="2000" b="1" dirty="0" err="1" smtClean="0">
                <a:latin typeface="Comic Sans MS" panose="030F0702030302020204" pitchFamily="66" charset="0"/>
              </a:rPr>
              <a:t>θερμοδυναμικού</a:t>
            </a:r>
            <a:r>
              <a:rPr lang="el-GR" altLang="el-GR" sz="2000" b="1" dirty="0" smtClean="0">
                <a:latin typeface="Comic Sans MS" panose="030F0702030302020204" pitchFamily="66" charset="0"/>
              </a:rPr>
              <a:t> συστήματος </a:t>
            </a:r>
            <a:r>
              <a:rPr lang="el-GR" alt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εξαρτάται</a:t>
            </a:r>
            <a:r>
              <a:rPr lang="el-GR" altLang="el-G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μόνο από την αρχική και τελική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κατάσταση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του συστήματος </a:t>
            </a:r>
            <a:r>
              <a:rPr lang="el-GR" altLang="el-GR" sz="2000" b="1" dirty="0" smtClean="0">
                <a:latin typeface="Comic Sans MS" panose="030F0702030302020204" pitchFamily="66" charset="0"/>
              </a:rPr>
              <a:t>και </a:t>
            </a:r>
            <a:r>
              <a:rPr lang="el-GR" altLang="el-GR" sz="2000" b="1" dirty="0">
                <a:latin typeface="Comic Sans MS" panose="030F0702030302020204" pitchFamily="66" charset="0"/>
              </a:rPr>
              <a:t>όχι από τον τρόπο που έγινε η μεταβολή.</a:t>
            </a:r>
            <a:r>
              <a:rPr lang="en-US" altLang="el-GR" sz="2000" b="1" dirty="0">
                <a:latin typeface="Comic Sans MS" panose="030F0702030302020204" pitchFamily="66" charset="0"/>
              </a:rPr>
              <a:t> </a:t>
            </a:r>
            <a:endParaRPr lang="el-GR" altLang="el-GR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18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8" grpId="0" animBg="1"/>
      <p:bldP spid="19" grpId="0"/>
    </p:bldLst>
  </p:timing>
</p:sld>
</file>

<file path=ppt/theme/theme1.xml><?xml version="1.0" encoding="utf-8"?>
<a:theme xmlns:a="http://schemas.openxmlformats.org/drawingml/2006/main" name="2_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1691</TotalTime>
  <Words>1741</Words>
  <Application>Microsoft Office PowerPoint</Application>
  <PresentationFormat>Ευρεία οθόνη</PresentationFormat>
  <Paragraphs>200</Paragraphs>
  <Slides>26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26</vt:i4>
      </vt:variant>
    </vt:vector>
  </HeadingPairs>
  <TitlesOfParts>
    <vt:vector size="32" baseType="lpstr">
      <vt:lpstr>Arial</vt:lpstr>
      <vt:lpstr>Calibri</vt:lpstr>
      <vt:lpstr>Comic Sans MS</vt:lpstr>
      <vt:lpstr>Trebuchet MS</vt:lpstr>
      <vt:lpstr>Wingdings</vt:lpstr>
      <vt:lpstr>2_Θέμα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Μερκούριος Παναγιωτόπουλος</dc:creator>
  <cp:lastModifiedBy>Χρήστης των Windows</cp:lastModifiedBy>
  <cp:revision>203</cp:revision>
  <dcterms:created xsi:type="dcterms:W3CDTF">2019-01-18T13:07:37Z</dcterms:created>
  <dcterms:modified xsi:type="dcterms:W3CDTF">2021-04-22T08:20:53Z</dcterms:modified>
</cp:coreProperties>
</file>