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303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4" r:id="rId22"/>
    <p:sldId id="310" r:id="rId23"/>
    <p:sldId id="262" r:id="rId24"/>
    <p:sldId id="272" r:id="rId25"/>
    <p:sldId id="273" r:id="rId26"/>
    <p:sldId id="274" r:id="rId27"/>
    <p:sldId id="276" r:id="rId28"/>
    <p:sldId id="290" r:id="rId29"/>
    <p:sldId id="294" r:id="rId30"/>
    <p:sldId id="275" r:id="rId31"/>
    <p:sldId id="291" r:id="rId32"/>
    <p:sldId id="292" r:id="rId33"/>
    <p:sldId id="301" r:id="rId34"/>
    <p:sldId id="312" r:id="rId35"/>
    <p:sldId id="302" r:id="rId36"/>
    <p:sldId id="313" r:id="rId37"/>
    <p:sldId id="277" r:id="rId38"/>
    <p:sldId id="278" r:id="rId39"/>
    <p:sldId id="279" r:id="rId40"/>
    <p:sldId id="280" r:id="rId41"/>
    <p:sldId id="282" r:id="rId42"/>
    <p:sldId id="295" r:id="rId43"/>
    <p:sldId id="296" r:id="rId44"/>
    <p:sldId id="286" r:id="rId45"/>
    <p:sldId id="287" r:id="rId46"/>
    <p:sldId id="288" r:id="rId47"/>
    <p:sldId id="281" r:id="rId48"/>
    <p:sldId id="297" r:id="rId49"/>
    <p:sldId id="283" r:id="rId50"/>
    <p:sldId id="284" r:id="rId51"/>
    <p:sldId id="285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FFFFCC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0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4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7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54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0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3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82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el/simulation/charges-and-fields" TargetMode="External"/><Relationship Id="rId3" Type="http://schemas.openxmlformats.org/officeDocument/2006/relationships/hyperlink" Target="https://www.youtube.com/watch?v=oE0MDQ6D06Y&amp;ab_channel=schooldoctor" TargetMode="External"/><Relationship Id="rId7" Type="http://schemas.openxmlformats.org/officeDocument/2006/relationships/hyperlink" Target="https://www.lam-lab.com/kataskeyes-sxoleio-projects/v-lykeioy-fysiki-kateythynsis/dynamiki-energeia-a-pollon-fortion-v-varytikoy-pedioy/" TargetMode="External"/><Relationship Id="rId2" Type="http://schemas.openxmlformats.org/officeDocument/2006/relationships/hyperlink" Target="https://www.youtube.com/watch?v=U53fl0mfJ9M&amp;ab_channel=StavrosLouverdi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hysiclessons.blogspot.com/2012/12/blog-post_17.html" TargetMode="External"/><Relationship Id="rId5" Type="http://schemas.openxmlformats.org/officeDocument/2006/relationships/hyperlink" Target="https://www.youtube.com/watch?v=fP-8xqo0UEM&amp;ab_channel=ZimZamPhysics" TargetMode="External"/><Relationship Id="rId4" Type="http://schemas.openxmlformats.org/officeDocument/2006/relationships/hyperlink" Target="https://www.youtube.com/watch?v=2ZayYXIh1MY&amp;ab_channel=Lab4u" TargetMode="External"/><Relationship Id="rId9" Type="http://schemas.openxmlformats.org/officeDocument/2006/relationships/hyperlink" Target="https://ylikonet.gr/tag/2-9-%ce%b7%ce%bb%ce%b5%ce%ba-%cf%80%ce%b5%ce%b4%ce%af%ce%bf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07" y="778008"/>
            <a:ext cx="1098324" cy="104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900623" y="162129"/>
            <a:ext cx="2558888" cy="774086"/>
          </a:xfrm>
          <a:prstGeom prst="wedgeRoundRectCallout">
            <a:avLst>
              <a:gd name="adj1" fmla="val -59642"/>
              <a:gd name="adj2" fmla="val 4738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917231" y="1103470"/>
            <a:ext cx="9238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Η μονάδα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μέτρησης του ηλεκτρικού φορτίου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στο 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SI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το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………………………….</a:t>
            </a:r>
            <a:endParaRPr lang="en-U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093785" y="1120632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Κουλόμπ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Ορθογώνιο 20"/>
              <p:cNvSpPr/>
              <p:nvPr/>
            </p:nvSpPr>
            <p:spPr>
              <a:xfrm>
                <a:off x="1900623" y="1675101"/>
                <a:ext cx="8787150" cy="15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Comic Sans MS" pitchFamily="66" charset="0"/>
                  </a:rPr>
                  <a:t>Το μέτρο της έντασης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altLang="el-GR" sz="2000" b="1" i="0" smtClean="0">
                            <a:latin typeface="Cambria Math" panose="02040503050406030204" pitchFamily="18" charset="0"/>
                          </a:rPr>
                          <m:t>𝚨</m:t>
                        </m:r>
                      </m:sub>
                    </m:sSub>
                  </m:oMath>
                </a14:m>
                <a:r>
                  <a:rPr lang="el-GR" altLang="el-GR" sz="2000" b="1" dirty="0" smtClean="0">
                    <a:latin typeface="Comic Sans MS" pitchFamily="66" charset="0"/>
                  </a:rPr>
                  <a:t> σε σημείο Α πεδίου </a:t>
                </a:r>
                <a:r>
                  <a:rPr lang="en-US" altLang="el-GR" sz="2000" b="1" dirty="0">
                    <a:latin typeface="Comic Sans MS" pitchFamily="66" charset="0"/>
                  </a:rPr>
                  <a:t>Coulomb</a:t>
                </a:r>
                <a:r>
                  <a:rPr lang="el-GR" altLang="el-GR" sz="2000" b="1" dirty="0">
                    <a:latin typeface="Comic Sans MS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που απέχει απόσταση </a:t>
                </a:r>
                <a:r>
                  <a:rPr lang="en-US" altLang="el-GR" sz="2000" b="1" i="1" dirty="0" smtClean="0">
                    <a:latin typeface="Comic Sans MS" pitchFamily="66" charset="0"/>
                  </a:rPr>
                  <a:t>r</a:t>
                </a:r>
                <a:r>
                  <a:rPr lang="en-US" altLang="el-GR" sz="2000" b="1" dirty="0" smtClean="0">
                    <a:latin typeface="Comic Sans MS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από ηλεκτρικό φορτίο </a:t>
                </a:r>
                <a:r>
                  <a:rPr lang="en-US" altLang="el-GR" sz="2000" b="1" i="1" dirty="0" smtClean="0">
                    <a:latin typeface="Comic Sans MS" pitchFamily="66" charset="0"/>
                  </a:rPr>
                  <a:t>Q</a:t>
                </a:r>
                <a:r>
                  <a:rPr lang="en-US" altLang="el-GR" sz="2000" b="1" dirty="0" smtClean="0">
                    <a:latin typeface="Comic Sans MS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που δημιουργεί το πεδίο, υπολογίζεται από τη σχέση </a:t>
                </a:r>
                <a:r>
                  <a:rPr lang="el-GR" altLang="el-GR" sz="2000" b="1" i="1" dirty="0" smtClean="0">
                    <a:latin typeface="Comic Sans MS" pitchFamily="66" charset="0"/>
                  </a:rPr>
                  <a:t>Ε</a:t>
                </a:r>
                <a:r>
                  <a:rPr lang="en-US" altLang="el-GR" sz="2000" b="1" baseline="-25000" dirty="0" smtClean="0">
                    <a:latin typeface="Comic Sans MS" pitchFamily="66" charset="0"/>
                  </a:rPr>
                  <a:t>A</a:t>
                </a:r>
                <a:r>
                  <a:rPr lang="el-GR" altLang="el-GR" sz="2000" b="1" baseline="-25000" dirty="0" smtClean="0">
                    <a:latin typeface="Comic Sans MS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= ……………</a:t>
                </a:r>
                <a:r>
                  <a:rPr lang="en-US" altLang="el-GR" sz="2000" b="1" dirty="0" smtClean="0">
                    <a:latin typeface="Comic Sans MS" pitchFamily="66" charset="0"/>
                  </a:rPr>
                  <a:t>,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όπου </a:t>
                </a:r>
                <a:r>
                  <a:rPr lang="en-US" altLang="el-GR" sz="2000" b="1" i="1" dirty="0" smtClean="0">
                    <a:latin typeface="Comic Sans MS" pitchFamily="66" charset="0"/>
                  </a:rPr>
                  <a:t>k</a:t>
                </a:r>
                <a:r>
                  <a:rPr lang="en-US" altLang="el-GR" sz="2000" b="1" baseline="-25000" dirty="0" smtClean="0">
                    <a:latin typeface="Comic Sans MS" pitchFamily="66" charset="0"/>
                  </a:rPr>
                  <a:t>c</a:t>
                </a:r>
                <a:r>
                  <a:rPr lang="en-US" altLang="el-GR" sz="2000" b="1" dirty="0" smtClean="0">
                    <a:latin typeface="Comic Sans MS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η ηλεκτρική σταθερά. 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23" y="1675101"/>
                <a:ext cx="8787150" cy="1533433"/>
              </a:xfrm>
              <a:prstGeom prst="rect">
                <a:avLst/>
              </a:prstGeom>
              <a:blipFill>
                <a:blip r:embed="rId3"/>
                <a:stretch>
                  <a:fillRect l="-763" r="-694" b="-2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Ορθογώνιο 21"/>
              <p:cNvSpPr/>
              <p:nvPr/>
            </p:nvSpPr>
            <p:spPr>
              <a:xfrm>
                <a:off x="5871462" y="2604213"/>
                <a:ext cx="86427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62" y="2604213"/>
                <a:ext cx="864275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900623" y="3321206"/>
            <a:ext cx="89712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Το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δυναμικό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σ’ ένα σημείο Α ηλεκτρικού πεδίου είναι </a:t>
            </a:r>
            <a:r>
              <a:rPr lang="el-GR" altLang="el-GR" sz="2000" b="1" dirty="0" smtClean="0">
                <a:latin typeface="Comic Sans MS" pitchFamily="66" charset="0"/>
              </a:rPr>
              <a:t>…………………… μέγεθος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και ορίζεται από το πηλίκο του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……………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της δύναμης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που ασκεί το πεδίο σ’ ένα φορτίο</a:t>
            </a:r>
            <a:r>
              <a:rPr lang="en-US" altLang="el-GR" sz="2000" b="1" dirty="0">
                <a:latin typeface="Comic Sans MS" pitchFamily="66" charset="0"/>
              </a:rPr>
              <a:t>-</a:t>
            </a:r>
            <a:r>
              <a:rPr lang="el-GR" altLang="el-GR" sz="2000" b="1" dirty="0">
                <a:latin typeface="Comic Sans MS" pitchFamily="66" charset="0"/>
              </a:rPr>
              <a:t>υπόθεμα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 για να μεταφερθεί αυτό από το Α εκτός του πεδίου, προς το </a:t>
            </a:r>
            <a:r>
              <a:rPr lang="el-GR" altLang="el-GR" sz="2000" b="1" dirty="0" smtClean="0">
                <a:latin typeface="Comic Sans MS" pitchFamily="66" charset="0"/>
              </a:rPr>
              <a:t>…………… αυτό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8342812" y="3387580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μονόμετρο</a:t>
            </a:r>
            <a:endParaRPr lang="el-GR" sz="2000" dirty="0"/>
          </a:p>
        </p:txBody>
      </p:sp>
      <p:sp>
        <p:nvSpPr>
          <p:cNvPr id="25" name="Ορθογώνιο 24"/>
          <p:cNvSpPr/>
          <p:nvPr/>
        </p:nvSpPr>
        <p:spPr>
          <a:xfrm>
            <a:off x="5852457" y="3787690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έργου</a:t>
            </a:r>
            <a:endParaRPr lang="el-GR" sz="2000" dirty="0"/>
          </a:p>
        </p:txBody>
      </p:sp>
      <p:sp>
        <p:nvSpPr>
          <p:cNvPr id="26" name="Ορθογώνιο 25"/>
          <p:cNvSpPr/>
          <p:nvPr/>
        </p:nvSpPr>
        <p:spPr>
          <a:xfrm>
            <a:off x="3923849" y="4724228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φορτίο</a:t>
            </a:r>
            <a:endParaRPr lang="el-G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5871462" y="4654284"/>
                <a:ext cx="2040203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62" y="4654284"/>
                <a:ext cx="2040203" cy="734304"/>
              </a:xfrm>
              <a:prstGeom prst="rect">
                <a:avLst/>
              </a:prstGeom>
              <a:blipFill>
                <a:blip r:embed="rId5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761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8098" y="1560576"/>
            <a:ext cx="75758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 Δυναμική Ενέργεια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σημειακών ηλεκτρικών φορτίων</a:t>
            </a:r>
          </a:p>
        </p:txBody>
      </p:sp>
    </p:spTree>
    <p:extLst>
      <p:ext uri="{BB962C8B-B14F-4D97-AF65-F5344CB8AC3E}">
        <p14:creationId xmlns:p14="http://schemas.microsoft.com/office/powerpoint/2010/main" xmlns="" val="12747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17064" y="547382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δυναμική ενέργεια </a:t>
            </a:r>
            <a:r>
              <a:rPr lang="el-GR" altLang="el-GR" sz="2000" b="1" dirty="0">
                <a:latin typeface="Comic Sans MS" panose="030F0702030302020204" pitchFamily="66" charset="0"/>
              </a:rPr>
              <a:t>που αποθηκεύεται σ’ ένα σύστημα</a:t>
            </a:r>
            <a:r>
              <a:rPr lang="el-GR" alt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τριών σημειακών φορτίων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ίση με το έργο που απαιτείται για τη μεταφορά ένα-ένα των φορτίων από το άπειρο (πολύ μακριά) μέχρι τη θέση τους.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4" y="92931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1130999" y="2988495"/>
            <a:ext cx="2124265" cy="2574132"/>
            <a:chOff x="1130999" y="2988495"/>
            <a:chExt cx="2124265" cy="257413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426464" y="2988495"/>
              <a:ext cx="1562100" cy="2362200"/>
              <a:chOff x="288" y="2277"/>
              <a:chExt cx="984" cy="1488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288" y="2277"/>
                <a:ext cx="984" cy="1488"/>
                <a:chOff x="288" y="2277"/>
                <a:chExt cx="984" cy="1488"/>
              </a:xfrm>
            </p:grpSpPr>
            <p:sp>
              <p:nvSpPr>
                <p:cNvPr id="21" name="Oval 6"/>
                <p:cNvSpPr>
                  <a:spLocks noChangeArrowheads="1"/>
                </p:cNvSpPr>
                <p:nvPr/>
              </p:nvSpPr>
              <p:spPr bwMode="auto">
                <a:xfrm>
                  <a:off x="288" y="2496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" name="Oval 7"/>
                <p:cNvSpPr>
                  <a:spLocks noChangeArrowheads="1"/>
                </p:cNvSpPr>
                <p:nvPr/>
              </p:nvSpPr>
              <p:spPr bwMode="auto">
                <a:xfrm>
                  <a:off x="816" y="3600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" name="Oval 8"/>
                <p:cNvSpPr>
                  <a:spLocks noChangeArrowheads="1"/>
                </p:cNvSpPr>
                <p:nvPr/>
              </p:nvSpPr>
              <p:spPr bwMode="auto">
                <a:xfrm>
                  <a:off x="1104" y="2640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3" y="2277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32" y="2421"/>
                  <a:ext cx="240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2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85" y="3552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3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36" y="2592"/>
                <a:ext cx="480" cy="1008"/>
                <a:chOff x="336" y="2592"/>
                <a:chExt cx="480" cy="1008"/>
              </a:xfrm>
            </p:grpSpPr>
            <p:sp>
              <p:nvSpPr>
                <p:cNvPr id="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84" y="2976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i="1" baseline="-25000" dirty="0">
                      <a:effectLst/>
                      <a:latin typeface="Comic Sans MS" panose="030F0702030302020204" pitchFamily="66" charset="0"/>
                    </a:rPr>
                    <a:t>3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336" y="2592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624" y="3216"/>
                  <a:ext cx="192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384" y="2415"/>
                <a:ext cx="720" cy="273"/>
                <a:chOff x="384" y="2415"/>
                <a:chExt cx="720" cy="273"/>
              </a:xfrm>
            </p:grpSpPr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3" y="2415"/>
                  <a:ext cx="336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12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384" y="2544"/>
                  <a:ext cx="28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640"/>
                  <a:ext cx="28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864" y="2736"/>
                <a:ext cx="384" cy="864"/>
                <a:chOff x="864" y="2736"/>
                <a:chExt cx="384" cy="864"/>
              </a:xfrm>
            </p:grpSpPr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2" y="2976"/>
                  <a:ext cx="336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23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56" y="2736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864" y="3216"/>
                  <a:ext cx="144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130999" y="3139112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 smtClean="0">
                  <a:effectLst/>
                  <a:latin typeface="Comic Sans MS" panose="030F0702030302020204" pitchFamily="66" charset="0"/>
                </a:rPr>
                <a:t>Α</a:t>
              </a:r>
              <a:endParaRPr lang="el-GR" altLang="el-GR" sz="1600" dirty="0"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48674" y="3506936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 smtClean="0">
                  <a:effectLst/>
                  <a:latin typeface="Comic Sans MS" panose="030F0702030302020204" pitchFamily="66" charset="0"/>
                </a:rPr>
                <a:t>Β</a:t>
              </a:r>
              <a:endParaRPr lang="el-GR" altLang="el-GR" sz="1600" dirty="0"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2137569" y="5224489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 smtClean="0">
                  <a:effectLst/>
                  <a:latin typeface="Comic Sans MS" panose="030F0702030302020204" pitchFamily="66" charset="0"/>
                </a:rPr>
                <a:t>Γ</a:t>
              </a:r>
              <a:endParaRPr lang="el-GR" altLang="el-GR" sz="1600" dirty="0">
                <a:effectLst/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4786884" y="2940720"/>
                <a:ext cx="4968476" cy="816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84" y="2940720"/>
                <a:ext cx="4968476" cy="816570"/>
              </a:xfrm>
              <a:prstGeom prst="rect">
                <a:avLst/>
              </a:prstGeom>
              <a:blipFill>
                <a:blip r:embed="rId3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057006" y="4092197"/>
            <a:ext cx="6428232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ενέργεια του συστήματος είναι ίση με το άθροισμα των ενεργειών που έχουν τα φορτία ανά ζεύγη.</a:t>
            </a:r>
          </a:p>
        </p:txBody>
      </p:sp>
    </p:spTree>
    <p:extLst>
      <p:ext uri="{BB962C8B-B14F-4D97-AF65-F5344CB8AC3E}">
        <p14:creationId xmlns:p14="http://schemas.microsoft.com/office/powerpoint/2010/main" xmlns="" val="2099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1040" y="200845"/>
            <a:ext cx="3560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Παράδειγμα  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.6   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(σελ.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156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altLang="el-GR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Ορθογώνιο 20"/>
              <p:cNvSpPr/>
              <p:nvPr/>
            </p:nvSpPr>
            <p:spPr>
              <a:xfrm>
                <a:off x="701040" y="460772"/>
                <a:ext cx="10527792" cy="210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dirty="0" smtClean="0">
                    <a:latin typeface="Trebuchet MS" panose="020B0603020202020204" pitchFamily="34" charset="0"/>
                  </a:rPr>
                  <a:t>Σφαιρίδιο μάζας 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= 22</a:t>
                </a:r>
                <a:r>
                  <a:rPr lang="en-US" altLang="el-GR" sz="1400" dirty="0" smtClean="0">
                    <a:latin typeface="Trebuchet MS" panose="020B0603020202020204" pitchFamily="34" charset="0"/>
                  </a:rPr>
                  <a:t>x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10</a:t>
                </a:r>
                <a:r>
                  <a:rPr lang="en-US" altLang="el-GR" baseline="30000" dirty="0" smtClean="0">
                    <a:latin typeface="Trebuchet MS" panose="020B0603020202020204" pitchFamily="34" charset="0"/>
                  </a:rPr>
                  <a:t>-5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/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kg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φορτισμένο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με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θετικό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φορτίο 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/>
                </a:r>
                <a:r>
                  <a:rPr lang="en-US" altLang="el-GR" dirty="0">
                    <a:latin typeface="Trebuchet MS" panose="020B0603020202020204" pitchFamily="34" charset="0"/>
                  </a:rPr>
                  <a:t>=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11</a:t>
                </a:r>
                <a:r>
                  <a:rPr lang="en-US" altLang="el-GR" sz="1400" dirty="0" smtClean="0">
                    <a:latin typeface="Trebuchet MS" panose="020B0603020202020204" pitchFamily="34" charset="0"/>
                  </a:rPr>
                  <a:t>x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10</a:t>
                </a:r>
                <a:r>
                  <a:rPr lang="en-US" altLang="el-GR" baseline="30000" dirty="0" smtClean="0">
                    <a:latin typeface="Trebuchet MS" panose="020B0603020202020204" pitchFamily="34" charset="0"/>
                  </a:rPr>
                  <a:t>-7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C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/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βάλλεται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με αρχική ταχύτητα </a:t>
                </a:r>
                <a:r>
                  <a:rPr lang="el-GR" altLang="el-GR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altLang="el-GR" baseline="-25000" dirty="0" smtClean="0">
                    <a:latin typeface="Trebuchet MS" panose="020B0603020202020204" pitchFamily="34" charset="0"/>
                  </a:rPr>
                  <a:t>0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/>
                </a:r>
                <a:r>
                  <a:rPr lang="en-US" altLang="el-GR" dirty="0">
                    <a:latin typeface="Trebuchet MS" panose="020B0603020202020204" pitchFamily="34" charset="0"/>
                  </a:rPr>
                  <a:t>=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el-GR" dirty="0" smtClean="0">
                    <a:latin typeface="Trebuchet MS" panose="020B0603020202020204" pitchFamily="34" charset="0"/>
                  </a:rPr>
                  <a:t/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προς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δεύτερο σφαιρίδιο με μάζα 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/>
                </a:r>
                <a:r>
                  <a:rPr lang="en-US" altLang="el-GR" dirty="0">
                    <a:latin typeface="Trebuchet MS" panose="020B0603020202020204" pitchFamily="34" charset="0"/>
                  </a:rPr>
                  <a:t>=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2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1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και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φορτίο 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/>
                </a:r>
                <a:r>
                  <a:rPr lang="en-US" altLang="el-GR" dirty="0">
                    <a:latin typeface="Trebuchet MS" panose="020B0603020202020204" pitchFamily="34" charset="0"/>
                  </a:rPr>
                  <a:t>=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2</a:t>
                </a:r>
                <a:r>
                  <a:rPr lang="en-US" altLang="el-GR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 smtClean="0">
                    <a:latin typeface="Trebuchet MS" panose="020B0603020202020204" pitchFamily="34" charset="0"/>
                  </a:rPr>
                  <a:t>1 </a:t>
                </a:r>
                <a:r>
                  <a:rPr lang="el-GR" altLang="el-GR" dirty="0"/>
                  <a:t>που είναι αρχικά ακίνητο σε απόσταση </a:t>
                </a:r>
                <a:r>
                  <a:rPr lang="en-US" altLang="el-GR" i="1" dirty="0" smtClean="0"/>
                  <a:t>d</a:t>
                </a:r>
                <a:r>
                  <a:rPr lang="en-US" altLang="el-GR" dirty="0" smtClean="0"/>
                  <a:t> = 2m</a:t>
                </a:r>
                <a:r>
                  <a:rPr lang="el-GR" altLang="el-GR" dirty="0" smtClean="0"/>
                  <a:t> από </a:t>
                </a:r>
                <a:r>
                  <a:rPr lang="el-GR" altLang="el-GR" dirty="0"/>
                  <a:t>το </a:t>
                </a:r>
                <a:r>
                  <a:rPr lang="el-GR" altLang="el-GR" dirty="0" smtClean="0"/>
                  <a:t>πρώτο</a:t>
                </a:r>
                <a:r>
                  <a:rPr lang="el-GR" altLang="el-GR" dirty="0"/>
                  <a:t>. Αν τα σφαιρίδια βρίσκονται πάνω σε οριζόντιο, λείο και μονωτικό δάπεδο, να βρεθεί η ελάχιστη απόσταση </a:t>
                </a:r>
                <a:r>
                  <a:rPr lang="en-US" altLang="el-GR" i="1" dirty="0"/>
                  <a:t>L </a:t>
                </a:r>
                <a:r>
                  <a:rPr lang="el-GR" altLang="el-GR" dirty="0"/>
                  <a:t>στην οποία θα πλησιάσουν</a:t>
                </a:r>
                <a:r>
                  <a:rPr lang="el-GR" altLang="el-GR" dirty="0" smtClean="0"/>
                  <a:t>.</a:t>
                </a:r>
                <a:r>
                  <a:rPr lang="en-US" altLang="el-GR" dirty="0" smtClean="0"/>
                  <a:t/>
                </a:r>
                <a:r>
                  <a:rPr lang="el-GR" altLang="el-GR" dirty="0"/>
                  <a:t>Δίνεται</a:t>
                </a:r>
                <a:r>
                  <a:rPr lang="en-US" alt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el-GR" sz="16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m:rPr>
                        <m:sty m:val="p"/>
                      </m:rPr>
                      <a:rPr lang="en-US" altLang="el-GR" sz="1600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l-GR" dirty="0" smtClean="0"/>
                  <a:t> .</a:t>
                </a:r>
                <a:endParaRPr lang="el-GR" altLang="el-GR" dirty="0"/>
              </a:p>
            </p:txBody>
          </p:sp>
        </mc:Choice>
        <mc:Fallback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460772"/>
                <a:ext cx="10527792" cy="2106474"/>
              </a:xfrm>
              <a:prstGeom prst="rect">
                <a:avLst/>
              </a:prstGeom>
              <a:blipFill>
                <a:blip r:embed="rId2"/>
                <a:stretch>
                  <a:fillRect l="-463" r="-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450027"/>
              </p:ext>
            </p:extLst>
          </p:nvPr>
        </p:nvGraphicFramePr>
        <p:xfrm>
          <a:off x="701040" y="2798064"/>
          <a:ext cx="10527792" cy="1554480"/>
        </p:xfrm>
        <a:graphic>
          <a:graphicData uri="http://schemas.openxmlformats.org/drawingml/2006/table">
            <a:tbl>
              <a:tblPr/>
              <a:tblGrid>
                <a:gridCol w="10527792">
                  <a:extLst>
                    <a:ext uri="{9D8B030D-6E8A-4147-A177-3AD203B41FA5}">
                      <a16:colId xmlns:a16="http://schemas.microsoft.com/office/drawing/2014/main" xmlns="" val="384318504"/>
                    </a:ext>
                  </a:extLst>
                </a:gridCol>
              </a:tblGrid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Παρατήρηση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: Για τη λύση του προβλήματος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θα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χρησιμοποιήσ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ου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με την αρχή διατήρησης της μηχανικής ενέργειας. Όμως, το πεδίο που δημιουργείται από κινούμενα φορτία είναι ηλεκτρομαγνητικό πεδίο και όταν, όπως συμβαίνει στο πρόβλημά μας</a:t>
                      </a: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τα φορτία επιταχύνονται</a:t>
                      </a: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ένα μέρος της ενέργειάς τους μεταφέρεται με τη μορφή ηλεκτρομαγνητικής ακτινοβολίας στο περιβάλλον.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068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16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 - Φυσικός       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7360611"/>
              </p:ext>
            </p:extLst>
          </p:nvPr>
        </p:nvGraphicFramePr>
        <p:xfrm>
          <a:off x="1440470" y="177606"/>
          <a:ext cx="3145028" cy="1097768"/>
        </p:xfrm>
        <a:graphic>
          <a:graphicData uri="http://schemas.openxmlformats.org/presentationml/2006/ole">
            <p:oleObj spid="_x0000_s4412" name="Εικόνα bitmap" r:id="rId3" imgW="3438095" imgH="1200318" progId="PBrush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956" y="458021"/>
            <a:ext cx="1169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Αρχικά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:</a:t>
            </a:r>
            <a:endParaRPr lang="el-GR" alt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85498" y="264825"/>
            <a:ext cx="3851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Τελικά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:</a:t>
            </a:r>
            <a:r>
              <a:rPr lang="en-US" altLang="el-GR" sz="2000" b="1" dirty="0">
                <a:latin typeface="Trebuchet MS" panose="020B0603020202020204" pitchFamily="34" charset="0"/>
              </a:rPr>
              <a:t> </a:t>
            </a:r>
            <a:r>
              <a:rPr lang="el-GR" altLang="el-GR" sz="1600" b="1" dirty="0" smtClean="0">
                <a:latin typeface="Trebuchet MS" panose="020B0603020202020204" pitchFamily="34" charset="0"/>
              </a:rPr>
              <a:t>(</a:t>
            </a:r>
            <a:r>
              <a:rPr lang="el-GR" altLang="el-GR" sz="1600" b="1" dirty="0">
                <a:latin typeface="Trebuchet MS" panose="020B0603020202020204" pitchFamily="34" charset="0"/>
              </a:rPr>
              <a:t>τη στιγμή που βρίσκονται στην ελάχιστη μεταξύ τους απόσταση)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1261856"/>
              </p:ext>
            </p:extLst>
          </p:nvPr>
        </p:nvGraphicFramePr>
        <p:xfrm>
          <a:off x="8326247" y="69156"/>
          <a:ext cx="3347593" cy="1314668"/>
        </p:xfrm>
        <a:graphic>
          <a:graphicData uri="http://schemas.openxmlformats.org/presentationml/2006/ole">
            <p:oleObj spid="_x0000_s4413" name="Εικόνα bitmap" r:id="rId4" imgW="2933333" imgH="1152381" progId="PBrush">
              <p:embed/>
            </p:oleObj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704534" y="1287659"/>
            <a:ext cx="10782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Οι δυνάμεις ανάμεσα στα σφαιρίδια είναι </a:t>
            </a:r>
            <a:r>
              <a:rPr lang="el-GR" sz="16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απωστικές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. Έτσι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 σώμα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μάζας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επιβραδύνεται και το σώμα μάζας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επιταχύνεται. Όσο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η ταχύτητα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είναι μεγαλύτερη της ταχύτητας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η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απόσταση μεταξύ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των σωμάτων μικραίνει. Κάποια στιγμή οι ταχύτητές τους θα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γίνουν ίσες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και στη συνέχεια η ταχύτητα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θα γίνει μεγαλύτερη από την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ταχύτητα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(τότε η απόσταση μεταξύ τους θα μεγαλώνει). Τα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σώματα θα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βρεθούν στην ελάχιστη δυνατή απόσταση μεταξύ τους τη στιγμή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κατά την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οποία οι ταχύτητές τους θα εξισωθούν</a:t>
            </a:r>
            <a:r>
              <a:rPr lang="el-GR" sz="1600" dirty="0">
                <a:latin typeface="Trebuchet MS" panose="020B0603020202020204" pitchFamily="34" charset="0"/>
              </a:rPr>
              <a:t> </a:t>
            </a:r>
            <a:r>
              <a:rPr lang="el-GR" sz="16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baseline="-25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16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baseline="-25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= </a:t>
            </a:r>
            <a:r>
              <a:rPr lang="el-GR" sz="16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.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Η μηχανική ενέργεια του συστήματος διατηρείται. Αν θεωρήσουμε ως αρχική θέση τη θέση από την</a:t>
            </a:r>
            <a:r>
              <a:rPr lang="en-US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οποία βάλλεται το σφαιρίδιο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και ως τελική τη θέση που τα σφαιρίδια βρίσκονται στην ελάχιστη απόσταση</a:t>
            </a:r>
            <a:r>
              <a:rPr lang="en-US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μεταξύ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τους,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θα </a:t>
            </a:r>
            <a:r>
              <a:rPr lang="el-GR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ισχύει</a:t>
            </a:r>
            <a:r>
              <a:rPr lang="en-US" sz="16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:</a:t>
            </a:r>
            <a:endParaRPr lang="en-US" sz="1600" dirty="0">
              <a:solidFill>
                <a:srgbClr val="242021"/>
              </a:solidFill>
              <a:latin typeface="TimesNewRomanPSM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Ορθογώνιο 12"/>
              <p:cNvSpPr/>
              <p:nvPr/>
            </p:nvSpPr>
            <p:spPr>
              <a:xfrm>
                <a:off x="4850008" y="3870710"/>
                <a:ext cx="550689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08" y="3870710"/>
                <a:ext cx="5506892" cy="670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Ορθογώνιο 13"/>
              <p:cNvSpPr/>
              <p:nvPr/>
            </p:nvSpPr>
            <p:spPr>
              <a:xfrm>
                <a:off x="1653428" y="4474474"/>
                <a:ext cx="413202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28" y="4474474"/>
                <a:ext cx="4132029" cy="714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Ορθογώνιο 14"/>
          <p:cNvSpPr/>
          <p:nvPr/>
        </p:nvSpPr>
        <p:spPr>
          <a:xfrm>
            <a:off x="1491330" y="4021848"/>
            <a:ext cx="2776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Κ</a:t>
            </a:r>
            <a:r>
              <a:rPr lang="el-G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αρχ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αρχ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Κ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τελ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τελ</a:t>
            </a:r>
            <a:endParaRPr lang="el-GR" sz="20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676480" y="4489459"/>
            <a:ext cx="4472752" cy="78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Trebuchet MS" panose="020B0603020202020204" pitchFamily="34" charset="0"/>
              </a:rPr>
              <a:t>Επειδή στο σύστημα δεν ασκούνται εξωτερικές δυνάμεις, η ορμή του συστήματος διατηρείται. </a:t>
            </a:r>
            <a:endParaRPr lang="el-GR" dirty="0">
              <a:latin typeface="Trebuchet MS" panose="020B060302020202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078509" y="5328664"/>
            <a:ext cx="2231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l-GR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>
            <a:off x="5309645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5785457" y="5320409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7263747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7847259" y="5275252"/>
                <a:ext cx="746423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59" y="5275252"/>
                <a:ext cx="746423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Ευθύγραμμο βέλος σύνδεσης 28"/>
          <p:cNvCxnSpPr/>
          <p:nvPr/>
        </p:nvCxnSpPr>
        <p:spPr>
          <a:xfrm>
            <a:off x="4314764" y="4221903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10328140" y="4225374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>
            <a:off x="1221014" y="490260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85457" y="4662054"/>
            <a:ext cx="4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(1)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Ορθογώνιο 32"/>
              <p:cNvSpPr/>
              <p:nvPr/>
            </p:nvSpPr>
            <p:spPr>
              <a:xfrm>
                <a:off x="1095465" y="5258448"/>
                <a:ext cx="156440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αρχ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τελ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5" y="5258448"/>
                <a:ext cx="1564403" cy="394019"/>
              </a:xfrm>
              <a:prstGeom prst="rect">
                <a:avLst/>
              </a:prstGeom>
              <a:blipFill>
                <a:blip r:embed="rId8"/>
                <a:stretch>
                  <a:fillRect t="-20313"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Ευθύγραμμο βέλος σύνδεσης 33"/>
          <p:cNvCxnSpPr/>
          <p:nvPr/>
        </p:nvCxnSpPr>
        <p:spPr>
          <a:xfrm>
            <a:off x="2629674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45162" y="5315454"/>
            <a:ext cx="4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Ορθογώνιο 35"/>
              <p:cNvSpPr/>
              <p:nvPr/>
            </p:nvSpPr>
            <p:spPr>
              <a:xfrm>
                <a:off x="1105500" y="5759123"/>
                <a:ext cx="771750" cy="43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00" y="5759123"/>
                <a:ext cx="771750" cy="4339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1914150" y="5652467"/>
                <a:ext cx="3578608" cy="721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50" y="5652467"/>
                <a:ext cx="3578608" cy="721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831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 animBg="1"/>
      <p:bldP spid="14" grpId="0" animBg="1"/>
      <p:bldP spid="15" grpId="0"/>
      <p:bldP spid="20" grpId="0"/>
      <p:bldP spid="21" grpId="0"/>
      <p:bldP spid="26" grpId="0"/>
      <p:bldP spid="28" grpId="0" animBg="1"/>
      <p:bldP spid="32" grpId="0"/>
      <p:bldP spid="33" grpId="0" animBg="1"/>
      <p:bldP spid="35" grpId="0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55638" y="369665"/>
            <a:ext cx="6480721" cy="6727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Ομογενές ηλεκτρικό πεδίο</a:t>
            </a:r>
          </a:p>
        </p:txBody>
      </p:sp>
      <p:pic>
        <p:nvPicPr>
          <p:cNvPr id="5122" name="Picture 2" descr="C:\Users\Merkouris\Desktop\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810" y="921829"/>
            <a:ext cx="9527317" cy="46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5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3000681" y="181958"/>
                <a:ext cx="5736919" cy="126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Ομογενές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altLang="el-GR" sz="2000" b="1" dirty="0">
                    <a:latin typeface="Comic Sans MS" pitchFamily="66" charset="0"/>
                  </a:rPr>
                  <a:t>ονομάζεται το πεδίο στο οποίο η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itchFamily="66" charset="0"/>
                  </a:rPr>
                  <a:t> είναι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</a:t>
                </a:r>
                <a:r>
                  <a:rPr lang="el-GR" altLang="el-GR" sz="2000" b="1" dirty="0">
                    <a:latin typeface="Comic Sans MS" pitchFamily="66" charset="0"/>
                  </a:rPr>
                  <a:t> σε κάθε σημείο του.</a:t>
                </a:r>
              </a:p>
            </p:txBody>
          </p:sp>
        </mc:Choice>
        <mc:Fallback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681" y="181958"/>
                <a:ext cx="5736919" cy="1267463"/>
              </a:xfrm>
              <a:prstGeom prst="rect">
                <a:avLst/>
              </a:prstGeom>
              <a:blipFill>
                <a:blip r:embed="rId2"/>
                <a:stretch>
                  <a:fillRect r="-531"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624" y="69969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9574176" y="3829885"/>
            <a:ext cx="922690" cy="1992654"/>
            <a:chOff x="7066526" y="4162766"/>
            <a:chExt cx="922690" cy="1992654"/>
          </a:xfrm>
        </p:grpSpPr>
        <p:cxnSp>
          <p:nvCxnSpPr>
            <p:cNvPr id="23" name="Ευθύγραμμο βέλος σύνδεσης 22"/>
            <p:cNvCxnSpPr/>
            <p:nvPr/>
          </p:nvCxnSpPr>
          <p:spPr>
            <a:xfrm>
              <a:off x="7066526" y="4433434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7066526" y="5301789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7066526" y="5589821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/>
            <p:nvPr/>
          </p:nvCxnSpPr>
          <p:spPr>
            <a:xfrm>
              <a:off x="7066526" y="5877853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7066526" y="6155420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7066526" y="4725725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7066526" y="5013757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/>
            <p:nvPr/>
          </p:nvCxnSpPr>
          <p:spPr>
            <a:xfrm>
              <a:off x="7066526" y="4162766"/>
              <a:ext cx="922690" cy="8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Ομάδα 53"/>
          <p:cNvGrpSpPr/>
          <p:nvPr/>
        </p:nvGrpSpPr>
        <p:grpSpPr>
          <a:xfrm>
            <a:off x="9985963" y="4269380"/>
            <a:ext cx="450869" cy="333938"/>
            <a:chOff x="7380312" y="4895984"/>
            <a:chExt cx="450869" cy="333938"/>
          </a:xfrm>
        </p:grpSpPr>
        <p:cxnSp>
          <p:nvCxnSpPr>
            <p:cNvPr id="49" name="Ευθύγραμμο βέλος σύνδεσης 48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487241" y="4895984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241" y="4895984"/>
                  <a:ext cx="343940" cy="3339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Ομάδα 55"/>
          <p:cNvGrpSpPr/>
          <p:nvPr/>
        </p:nvGrpSpPr>
        <p:grpSpPr>
          <a:xfrm>
            <a:off x="9726330" y="3753154"/>
            <a:ext cx="487234" cy="333938"/>
            <a:chOff x="7380312" y="4916346"/>
            <a:chExt cx="487234" cy="333938"/>
          </a:xfrm>
        </p:grpSpPr>
        <p:cxnSp>
          <p:nvCxnSpPr>
            <p:cNvPr id="57" name="Ευθύγραμμο βέλος σύνδεσης 56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523606" y="4916346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606" y="4916346"/>
                  <a:ext cx="343940" cy="3339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Ομάδα 58"/>
          <p:cNvGrpSpPr/>
          <p:nvPr/>
        </p:nvGrpSpPr>
        <p:grpSpPr>
          <a:xfrm>
            <a:off x="10030937" y="5473268"/>
            <a:ext cx="465929" cy="333938"/>
            <a:chOff x="7380312" y="4910502"/>
            <a:chExt cx="465929" cy="333938"/>
          </a:xfrm>
        </p:grpSpPr>
        <p:cxnSp>
          <p:nvCxnSpPr>
            <p:cNvPr id="60" name="Ευθύγραμμο βέλος σύνδεσης 59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502301" y="4910502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301" y="4910502"/>
                  <a:ext cx="343940" cy="333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Ομάδα 61"/>
          <p:cNvGrpSpPr/>
          <p:nvPr/>
        </p:nvGrpSpPr>
        <p:grpSpPr>
          <a:xfrm>
            <a:off x="9629109" y="4851299"/>
            <a:ext cx="481029" cy="333938"/>
            <a:chOff x="7380312" y="4900853"/>
            <a:chExt cx="481029" cy="333938"/>
          </a:xfrm>
        </p:grpSpPr>
        <p:cxnSp>
          <p:nvCxnSpPr>
            <p:cNvPr id="63" name="Ευθύγραμμο βέλος σύνδεσης 62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517401" y="4900853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7401" y="4900853"/>
                  <a:ext cx="343940" cy="33393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Ορθογώνιο 4"/>
          <p:cNvSpPr/>
          <p:nvPr/>
        </p:nvSpPr>
        <p:spPr>
          <a:xfrm>
            <a:off x="1799451" y="3626565"/>
            <a:ext cx="6917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Οι </a:t>
            </a:r>
            <a:r>
              <a:rPr lang="el-GR" altLang="el-GR" sz="2000" b="1" dirty="0">
                <a:latin typeface="Comic Sans MS" pitchFamily="66" charset="0"/>
              </a:rPr>
              <a:t>δυναμικές γραμμές του πεδίου είναι παράλληλες, ίδιας φοράς και </a:t>
            </a:r>
            <a:r>
              <a:rPr lang="el-GR" altLang="el-GR" sz="2000" b="1" dirty="0" err="1">
                <a:latin typeface="Comic Sans MS" pitchFamily="66" charset="0"/>
              </a:rPr>
              <a:t>ισαπέχουσες</a:t>
            </a:r>
            <a:r>
              <a:rPr lang="el-GR" altLang="el-GR" sz="2000" b="1" dirty="0">
                <a:latin typeface="Comic Sans MS" pitchFamily="66" charset="0"/>
              </a:rPr>
              <a:t>. Ξεκινούν από θετικά φορτία και καταλήγουν σε αρνητικά.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799451" y="1777714"/>
            <a:ext cx="7981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Ομογενές </a:t>
            </a:r>
            <a:r>
              <a:rPr lang="el-GR" altLang="el-GR" sz="2000" b="1" dirty="0">
                <a:latin typeface="Comic Sans MS" pitchFamily="66" charset="0"/>
              </a:rPr>
              <a:t>ηλεκτρικό πεδίο δημιουργείται ανάμεσα σε δύο μεταλλικές πλάκες (οπλισμοί), παράλληλα τοποθετημένες η μία ως προς την άλλη, που έχουν ίσο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αλλά ετερώνυμο φορτίο.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9196271" y="3531931"/>
            <a:ext cx="1596433" cy="2342295"/>
            <a:chOff x="6419278" y="4134447"/>
            <a:chExt cx="1596433" cy="2342295"/>
          </a:xfrm>
        </p:grpSpPr>
        <p:pic>
          <p:nvPicPr>
            <p:cNvPr id="9218" name="Picture 2" descr="C:\Users\Merkouris\Desktop\Φ ΒΤ(18)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366" y="4381373"/>
              <a:ext cx="1452345" cy="2095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19278" y="4134447"/>
              <a:ext cx="495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+Q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95766" y="4134447"/>
              <a:ext cx="495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-Q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31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567608" y="969068"/>
            <a:ext cx="25202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Κατακόρυφο πεδίο </a:t>
            </a:r>
            <a:r>
              <a:rPr lang="en-US" altLang="el-GR" sz="1600" b="1" dirty="0">
                <a:latin typeface="Comic Sans MS" pitchFamily="66" charset="0"/>
              </a:rPr>
              <a:t>(</a:t>
            </a:r>
            <a:r>
              <a:rPr lang="el-GR" altLang="el-GR" sz="1600" b="1" dirty="0">
                <a:latin typeface="Comic Sans MS" pitchFamily="66" charset="0"/>
              </a:rPr>
              <a:t>οι δυναμικές γραμμές είναι κατακόρυφες)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065329" y="953178"/>
            <a:ext cx="232273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Οριζόντιο πεδίο </a:t>
            </a:r>
            <a:r>
              <a:rPr lang="en-US" altLang="el-GR" sz="1600" b="1" dirty="0">
                <a:latin typeface="Comic Sans MS" pitchFamily="66" charset="0"/>
              </a:rPr>
              <a:t>(</a:t>
            </a:r>
            <a:r>
              <a:rPr lang="el-GR" altLang="el-GR" sz="1600" b="1" dirty="0">
                <a:latin typeface="Comic Sans MS" pitchFamily="66" charset="0"/>
              </a:rPr>
              <a:t>οι δυναμικές γραμμές είναι οριζόντιες)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2361418" y="1949823"/>
            <a:ext cx="3174097" cy="1524468"/>
            <a:chOff x="684211" y="2264895"/>
            <a:chExt cx="3174097" cy="1524468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84211" y="2264895"/>
              <a:ext cx="3174097" cy="1524468"/>
              <a:chOff x="431" y="2205"/>
              <a:chExt cx="2677" cy="1361"/>
            </a:xfrm>
          </p:grpSpPr>
          <p:pic>
            <p:nvPicPr>
              <p:cNvPr id="6" name="Picture 8" descr="n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205"/>
                <a:ext cx="2677" cy="1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>
                <a:off x="2154" y="2614"/>
                <a:ext cx="0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21595" y="2911124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95" y="2911124"/>
                  <a:ext cx="343940" cy="3339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7330272" y="1845731"/>
            <a:ext cx="1944265" cy="2363328"/>
            <a:chOff x="5489626" y="1958900"/>
            <a:chExt cx="2376265" cy="3174097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5489626" y="1958900"/>
              <a:ext cx="2376265" cy="3174097"/>
              <a:chOff x="5580063" y="2008655"/>
              <a:chExt cx="2376265" cy="3174097"/>
            </a:xfrm>
          </p:grpSpPr>
          <p:grpSp>
            <p:nvGrpSpPr>
              <p:cNvPr id="22" name="Ομάδα 21"/>
              <p:cNvGrpSpPr/>
              <p:nvPr/>
            </p:nvGrpSpPr>
            <p:grpSpPr>
              <a:xfrm rot="16200000">
                <a:off x="5181147" y="2407571"/>
                <a:ext cx="3174097" cy="2376265"/>
                <a:chOff x="684211" y="2264895"/>
                <a:chExt cx="3174097" cy="1524468"/>
              </a:xfrm>
            </p:grpSpPr>
            <p:grpSp>
              <p:nvGrpSpPr>
                <p:cNvPr id="23" name="Group 30"/>
                <p:cNvGrpSpPr>
                  <a:grpSpLocks/>
                </p:cNvGrpSpPr>
                <p:nvPr/>
              </p:nvGrpSpPr>
              <p:grpSpPr bwMode="auto">
                <a:xfrm>
                  <a:off x="684211" y="2264895"/>
                  <a:ext cx="3174097" cy="1524468"/>
                  <a:chOff x="431" y="2205"/>
                  <a:chExt cx="2677" cy="1361"/>
                </a:xfrm>
              </p:grpSpPr>
              <p:pic>
                <p:nvPicPr>
                  <p:cNvPr id="25" name="Picture 8" descr="n2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1" y="2205"/>
                    <a:ext cx="2677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614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 rot="5400000">
                      <a:off x="2695594" y="2877502"/>
                      <a:ext cx="267969" cy="4485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𝜠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b="1" i="1" dirty="0"/>
                    </a:p>
                  </p:txBody>
                </p:sp>
              </mc:Choice>
              <mc:Fallback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695594" y="2877502"/>
                      <a:ext cx="267969" cy="4485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TextBox 7"/>
              <p:cNvSpPr txBox="1"/>
              <p:nvPr/>
            </p:nvSpPr>
            <p:spPr>
              <a:xfrm>
                <a:off x="7468210" y="2329255"/>
                <a:ext cx="195411" cy="2356169"/>
              </a:xfrm>
              <a:prstGeom prst="rect">
                <a:avLst/>
              </a:prstGeom>
              <a:solidFill>
                <a:srgbClr val="C9FFC9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348397" y="1981971"/>
              <a:ext cx="289000" cy="28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Comic Sans MS" panose="030F0702030302020204" pitchFamily="66" charset="0"/>
              </a:endParaRPr>
            </a:p>
            <a:p>
              <a:r>
                <a:rPr lang="en-US" sz="1200" b="1" dirty="0" smtClean="0">
                  <a:latin typeface="Comic Sans MS" panose="030F0702030302020204" pitchFamily="66" charset="0"/>
                </a:rPr>
                <a:t>__________</a:t>
              </a:r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3102255" y="3618802"/>
            <a:ext cx="1623140" cy="2017713"/>
            <a:chOff x="1578255" y="3849151"/>
            <a:chExt cx="1623140" cy="2017713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 rot="5400000">
              <a:off x="1361561" y="4065845"/>
              <a:ext cx="2017713" cy="1584325"/>
              <a:chOff x="3696" y="2205"/>
              <a:chExt cx="1271" cy="998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V="1">
                <a:off x="3696" y="2205"/>
                <a:ext cx="1271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3696" y="252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3696" y="2840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3696" y="320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4105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4241" y="3022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30861" y="5099231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861" y="5099231"/>
                  <a:ext cx="343940" cy="3339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57455" y="4858008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55" y="4858008"/>
                  <a:ext cx="343940" cy="333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7300169" y="4480814"/>
            <a:ext cx="2062163" cy="1155700"/>
            <a:chOff x="5946825" y="4136181"/>
            <a:chExt cx="2062163" cy="1155700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5946825" y="4136181"/>
              <a:ext cx="2062163" cy="1155700"/>
              <a:chOff x="3668" y="2205"/>
              <a:chExt cx="1299" cy="728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V="1">
                <a:off x="3668" y="2205"/>
                <a:ext cx="1271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3686" y="2451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696" y="2661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696" y="293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4105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4210" y="2813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153838" y="4164501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838" y="4164501"/>
                  <a:ext cx="343940" cy="33393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337760" y="4848910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760" y="4848910"/>
                  <a:ext cx="343940" cy="3339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2855639" y="251374"/>
            <a:ext cx="6480721" cy="51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Μορφές ομογενούς ηλεκτρικού πεδίου</a:t>
            </a:r>
          </a:p>
          <a:p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9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464" y="8664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6313" y="344680"/>
            <a:ext cx="767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Γενικά, στη φύση τα ηλεκτρικά πεδία εμφανίζονται ανομοιογενή και κάθε σημείο στο χώρο έχει διαφορετική ένταση.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5207" y="1541541"/>
            <a:ext cx="670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Προσεγγιστικά μπορούμε να θεωρούμε ότι υπάρχει ομογενές πεδίο ανάμεσα σε δύο νοητές επιφάνειες που δεν απέχουν πολύ (τοπικά ομογενές).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Π.χ. ανάμεσα στην επιφάνεια της γης και τα σύννεφα. 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3" name="Picture 3" descr="C:\Users\Merkouris\Desktop\chargegraphic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504" y="3661730"/>
            <a:ext cx="2906896" cy="23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6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883664" y="351377"/>
            <a:ext cx="8421624" cy="134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Σχέση Έντασης και Διαφοράς Δυναμικού στο Ομογενές Ηλεκτροστατικό Πεδίο 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43299" y="-1333537"/>
            <a:ext cx="5102352" cy="102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1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81205" y="525726"/>
            <a:ext cx="8528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Το δυναμικό </a:t>
            </a:r>
            <a:r>
              <a:rPr lang="en-US" altLang="el-GR" sz="2000" b="1" i="1" dirty="0" smtClean="0">
                <a:latin typeface="Comic Sans MS" pitchFamily="66" charset="0"/>
              </a:rPr>
              <a:t>V</a:t>
            </a:r>
            <a:r>
              <a:rPr lang="en-US" altLang="el-GR" sz="2000" b="1" baseline="-25000" dirty="0" smtClean="0">
                <a:latin typeface="Comic Sans MS" pitchFamily="66" charset="0"/>
              </a:rPr>
              <a:t>A</a:t>
            </a:r>
            <a:r>
              <a:rPr lang="el-GR" altLang="el-GR" sz="2000" b="1" dirty="0" smtClean="0">
                <a:latin typeface="Comic Sans MS" pitchFamily="66" charset="0"/>
              </a:rPr>
              <a:t> σε σημείο Α πεδίου </a:t>
            </a:r>
            <a:r>
              <a:rPr lang="en-US" altLang="el-GR" sz="2000" b="1" dirty="0">
                <a:latin typeface="Comic Sans MS" pitchFamily="66" charset="0"/>
              </a:rPr>
              <a:t>Coulomb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που απέχει απόσταση </a:t>
            </a:r>
            <a:r>
              <a:rPr lang="en-US" altLang="el-GR" sz="2000" b="1" i="1" dirty="0" smtClean="0">
                <a:latin typeface="Comic Sans MS" pitchFamily="66" charset="0"/>
              </a:rPr>
              <a:t>r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ηλεκτρικό φορτίο </a:t>
            </a:r>
            <a:r>
              <a:rPr lang="en-US" altLang="el-GR" sz="2000" b="1" i="1" dirty="0" smtClean="0">
                <a:latin typeface="Comic Sans MS" pitchFamily="66" charset="0"/>
              </a:rPr>
              <a:t>Q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που δημιουργεί το πεδίο, υπολογίζεται από τη σχέση </a:t>
            </a:r>
            <a:r>
              <a:rPr lang="en-US" altLang="el-GR" sz="2000" b="1" i="1" dirty="0" smtClean="0">
                <a:latin typeface="Comic Sans MS" pitchFamily="66" charset="0"/>
              </a:rPr>
              <a:t>V</a:t>
            </a:r>
            <a:r>
              <a:rPr lang="en-US" altLang="el-GR" sz="2000" b="1" baseline="-25000" dirty="0" smtClean="0">
                <a:latin typeface="Comic Sans MS" pitchFamily="66" charset="0"/>
              </a:rPr>
              <a:t>A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= ……………</a:t>
            </a:r>
            <a:r>
              <a:rPr lang="en-US" altLang="el-GR" sz="2000" b="1" dirty="0" smtClean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όπου </a:t>
            </a:r>
            <a:r>
              <a:rPr lang="en-US" altLang="el-GR" sz="2000" b="1" i="1" dirty="0" smtClean="0">
                <a:latin typeface="Comic Sans MS" pitchFamily="66" charset="0"/>
              </a:rPr>
              <a:t>k</a:t>
            </a:r>
            <a:r>
              <a:rPr lang="en-US" altLang="el-GR" sz="2000" b="1" baseline="-25000" dirty="0" smtClean="0">
                <a:latin typeface="Comic Sans MS" pitchFamily="66" charset="0"/>
              </a:rPr>
              <a:t>c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η ηλεκτρική σταθερά. 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Ορθογώνιο 13"/>
              <p:cNvSpPr/>
              <p:nvPr/>
            </p:nvSpPr>
            <p:spPr>
              <a:xfrm>
                <a:off x="3770044" y="1417274"/>
                <a:ext cx="79111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44" y="1417274"/>
                <a:ext cx="791114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781204" y="2248945"/>
            <a:ext cx="8734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διαφορά δυναμικού </a:t>
            </a:r>
            <a:r>
              <a:rPr lang="en-US" altLang="el-GR" sz="2000" b="1" i="1" dirty="0">
                <a:latin typeface="Comic Sans MS" pitchFamily="66" charset="0"/>
              </a:rPr>
              <a:t>V</a:t>
            </a:r>
            <a:r>
              <a:rPr lang="en-US" altLang="el-GR" sz="2000" b="1" baseline="-25000" dirty="0">
                <a:latin typeface="Comic Sans MS" pitchFamily="66" charset="0"/>
              </a:rPr>
              <a:t>AB </a:t>
            </a:r>
            <a:r>
              <a:rPr lang="el-GR" altLang="el-GR" sz="2000" b="1" dirty="0">
                <a:latin typeface="Comic Sans MS" pitchFamily="66" charset="0"/>
              </a:rPr>
              <a:t>μας δίνει το έργο </a:t>
            </a:r>
            <a:r>
              <a:rPr lang="el-GR" altLang="el-GR" sz="2000" b="1" dirty="0" smtClean="0">
                <a:latin typeface="Comic Sans MS" pitchFamily="66" charset="0"/>
              </a:rPr>
              <a:t>της ……………… του </a:t>
            </a:r>
            <a:r>
              <a:rPr lang="el-GR" altLang="el-GR" sz="2000" b="1" dirty="0">
                <a:latin typeface="Comic Sans MS" pitchFamily="66" charset="0"/>
              </a:rPr>
              <a:t>πεδίου </a:t>
            </a:r>
            <a:r>
              <a:rPr lang="el-GR" altLang="el-GR" sz="2000" b="1" dirty="0" smtClean="0">
                <a:latin typeface="Comic Sans MS" pitchFamily="66" charset="0"/>
              </a:rPr>
              <a:t>ανά </a:t>
            </a:r>
            <a:r>
              <a:rPr lang="el-GR" altLang="el-GR" sz="2000" b="1" dirty="0">
                <a:latin typeface="Comic Sans MS" pitchFamily="66" charset="0"/>
              </a:rPr>
              <a:t>μονάδα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………………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κατά τη μετακίνηση του φορτίου από το Α στο Β.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7871544" y="2283082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δύναμης</a:t>
            </a:r>
            <a:endParaRPr lang="el-GR" sz="2000" dirty="0"/>
          </a:p>
        </p:txBody>
      </p:sp>
      <p:sp>
        <p:nvSpPr>
          <p:cNvPr id="27" name="Ορθογώνιο 26"/>
          <p:cNvSpPr/>
          <p:nvPr/>
        </p:nvSpPr>
        <p:spPr>
          <a:xfrm>
            <a:off x="3260185" y="2736380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φορτίου</a:t>
            </a:r>
            <a:endParaRPr lang="el-G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5006848" y="3224727"/>
                <a:ext cx="1750230" cy="72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48" y="3224727"/>
                <a:ext cx="1750230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Ορθογώνιο 28"/>
          <p:cNvSpPr/>
          <p:nvPr/>
        </p:nvSpPr>
        <p:spPr>
          <a:xfrm>
            <a:off x="1781204" y="3955770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Η μονάδα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μέτρησης του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δυναμικού και της διαφοράς δυναμικού στο 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SI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το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…………………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…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981262" y="4454138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(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Βολτ)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1204" y="4908164"/>
            <a:ext cx="92098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 έργο μιας συντηρητικής δύναμης εξαρτάται μόνο από την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 και </a:t>
            </a:r>
            <a:r>
              <a:rPr lang="el-GR" altLang="el-GR" sz="2000" b="1" dirty="0">
                <a:latin typeface="Comic Sans MS" panose="030F0702030302020204" pitchFamily="66" charset="0"/>
              </a:rPr>
              <a:t>την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 θέση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 σώματος και όχι από την διαδρομή που αυτό ακολουθεί.</a:t>
            </a:r>
            <a:endParaRPr lang="el-GR" altLang="el-GR" sz="2000" dirty="0"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990761" y="4921027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</a:t>
            </a:r>
            <a:endParaRPr lang="el-GR" sz="2000" dirty="0"/>
          </a:p>
        </p:txBody>
      </p:sp>
      <p:sp>
        <p:nvSpPr>
          <p:cNvPr id="17" name="Ορθογώνιο 16"/>
          <p:cNvSpPr/>
          <p:nvPr/>
        </p:nvSpPr>
        <p:spPr>
          <a:xfrm>
            <a:off x="1855555" y="5415996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τελική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450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5" grpId="0"/>
      <p:bldP spid="26" grpId="0"/>
      <p:bldP spid="27" grpId="0"/>
      <p:bldP spid="28" grpId="0" animBg="1"/>
      <p:bldP spid="29" grpId="0"/>
      <p:bldP spid="30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72" y="47481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188" y="170272"/>
            <a:ext cx="436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τα σημεία Α και Β είναι τα άκρα μιας δυναμικής γραμμής, τότε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987672" y="431197"/>
                <a:ext cx="199677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672" y="431197"/>
                <a:ext cx="1996777" cy="898964"/>
              </a:xfrm>
              <a:prstGeom prst="rect">
                <a:avLst/>
              </a:prstGeom>
              <a:blipFill>
                <a:blip r:embed="rId3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347394" y="87130"/>
            <a:ext cx="2736850" cy="2614613"/>
            <a:chOff x="158" y="1026"/>
            <a:chExt cx="1724" cy="164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95" y="1344"/>
              <a:ext cx="226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29" y="1344"/>
              <a:ext cx="217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58" y="102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429" y="1026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8942708" y="295923"/>
            <a:ext cx="1584325" cy="2787439"/>
            <a:chOff x="2370139" y="1775037"/>
            <a:chExt cx="1584325" cy="2787439"/>
          </a:xfrm>
        </p:grpSpPr>
        <p:sp>
          <p:nvSpPr>
            <p:cNvPr id="13" name="TextBox 12"/>
            <p:cNvSpPr txBox="1"/>
            <p:nvPr/>
          </p:nvSpPr>
          <p:spPr>
            <a:xfrm>
              <a:off x="2924923" y="177503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Comic Sans MS" panose="030F0702030302020204" pitchFamily="66" charset="0"/>
                </a:rPr>
                <a:t>ℓ</a:t>
              </a:r>
              <a:endParaRPr lang="el-GR" sz="2000" dirty="0"/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2370139" y="2028826"/>
              <a:ext cx="1584325" cy="2533650"/>
              <a:chOff x="533" y="1278"/>
              <a:chExt cx="998" cy="1596"/>
            </a:xfrm>
          </p:grpSpPr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855" y="2622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l-GR" sz="2000" b="1" i="1" dirty="0">
                    <a:latin typeface="Comic Sans MS" pitchFamily="66" charset="0"/>
                  </a:rPr>
                  <a:t>V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1168" y="275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533" y="275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1064" y="12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565" y="127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8923658" y="797361"/>
            <a:ext cx="1584325" cy="1728788"/>
            <a:chOff x="521" y="1434"/>
            <a:chExt cx="998" cy="1089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21" y="143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521" y="170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21" y="197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521" y="225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521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8347393" y="3168871"/>
            <a:ext cx="2736850" cy="2614613"/>
            <a:chOff x="158" y="1026"/>
            <a:chExt cx="1724" cy="1647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295" y="1344"/>
              <a:ext cx="226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529" y="1344"/>
              <a:ext cx="217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58" y="102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1429" y="1026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8922862" y="3814143"/>
            <a:ext cx="1584325" cy="1728788"/>
            <a:chOff x="521" y="1434"/>
            <a:chExt cx="998" cy="1089"/>
          </a:xfrm>
        </p:grpSpPr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21" y="143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521" y="170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521" y="197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521" y="225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521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8787070" y="4803354"/>
            <a:ext cx="518474" cy="537394"/>
            <a:chOff x="5606484" y="2815801"/>
            <a:chExt cx="518474" cy="537394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606484" y="301464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>
                  <a:latin typeface="Comic Sans MS" pitchFamily="66" charset="0"/>
                </a:rPr>
                <a:t>A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5692910" y="2815801"/>
              <a:ext cx="432048" cy="353070"/>
              <a:chOff x="566559" y="2813301"/>
              <a:chExt cx="432048" cy="353070"/>
            </a:xfrm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827089" y="3068643"/>
                <a:ext cx="103225" cy="977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6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6559" y="281330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latin typeface="Comic Sans MS" panose="030F0702030302020204" pitchFamily="66" charset="0"/>
                  </a:rPr>
                  <a:t>+</a:t>
                </a:r>
                <a:r>
                  <a:rPr lang="en-US" sz="1400" i="1" dirty="0">
                    <a:latin typeface="Comic Sans MS" panose="030F0702030302020204" pitchFamily="66" charset="0"/>
                  </a:rPr>
                  <a:t>q</a:t>
                </a:r>
                <a:endParaRPr lang="el-GR" sz="1400" i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746523" y="4141178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1600" b="1" dirty="0" smtClean="0">
                <a:latin typeface="Comic Sans MS" pitchFamily="66" charset="0"/>
              </a:rPr>
              <a:t>B</a:t>
            </a:r>
            <a:endParaRPr lang="el-GR" altLang="el-GR" sz="1600" b="1" dirty="0">
              <a:latin typeface="Comic Sans MS" pitchFamily="66" charset="0"/>
            </a:endParaRPr>
          </a:p>
        </p:txBody>
      </p:sp>
      <p:cxnSp>
        <p:nvCxnSpPr>
          <p:cNvPr id="44" name="Ευθεία γραμμή σύνδεσης 43"/>
          <p:cNvCxnSpPr/>
          <p:nvPr/>
        </p:nvCxnSpPr>
        <p:spPr>
          <a:xfrm flipV="1">
            <a:off x="9217315" y="4416552"/>
            <a:ext cx="667349" cy="650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Ομάδα 44"/>
          <p:cNvGrpSpPr/>
          <p:nvPr/>
        </p:nvGrpSpPr>
        <p:grpSpPr>
          <a:xfrm>
            <a:off x="9245334" y="5095814"/>
            <a:ext cx="534448" cy="368499"/>
            <a:chOff x="2501901" y="3108509"/>
            <a:chExt cx="534448" cy="368499"/>
          </a:xfrm>
        </p:grpSpPr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2501901" y="3125641"/>
              <a:ext cx="360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Ευθεία γραμμή σύνδεσης 49"/>
          <p:cNvCxnSpPr/>
          <p:nvPr/>
        </p:nvCxnSpPr>
        <p:spPr>
          <a:xfrm>
            <a:off x="9892032" y="4416552"/>
            <a:ext cx="0" cy="691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Ομάδα 50"/>
          <p:cNvGrpSpPr/>
          <p:nvPr/>
        </p:nvGrpSpPr>
        <p:grpSpPr>
          <a:xfrm>
            <a:off x="9160909" y="5261142"/>
            <a:ext cx="731123" cy="338554"/>
            <a:chOff x="3218537" y="5572139"/>
            <a:chExt cx="731123" cy="338554"/>
          </a:xfrm>
        </p:grpSpPr>
        <p:sp>
          <p:nvSpPr>
            <p:cNvPr id="52" name="TextBox 51"/>
            <p:cNvSpPr txBox="1"/>
            <p:nvPr/>
          </p:nvSpPr>
          <p:spPr>
            <a:xfrm>
              <a:off x="3459730" y="5572139"/>
              <a:ext cx="301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x</a:t>
              </a:r>
              <a:endParaRPr lang="el-GR" sz="1600" dirty="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3686312" y="5774055"/>
              <a:ext cx="263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H="1" flipV="1">
              <a:off x="3218537" y="5774055"/>
              <a:ext cx="275054" cy="6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9735330" y="4838995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l-GR" altLang="el-GR" sz="1600" b="1" dirty="0" smtClean="0">
                <a:latin typeface="Comic Sans MS" pitchFamily="66" charset="0"/>
              </a:rPr>
              <a:t>Γ</a:t>
            </a:r>
            <a:endParaRPr lang="el-GR" altLang="el-GR" sz="1600" b="1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9064" y="1210804"/>
            <a:ext cx="468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τα σημεία Α και Β δεν βρίσκονται στην ίδια δυναμική γραμμή, τότε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335761" y="2310072"/>
            <a:ext cx="238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W</a:t>
            </a:r>
            <a:r>
              <a:rPr lang="en-US" b="1" baseline="-25000" dirty="0" smtClean="0">
                <a:latin typeface="Comic Sans MS" panose="030F0702030302020204" pitchFamily="66" charset="0"/>
              </a:rPr>
              <a:t>AB</a:t>
            </a:r>
            <a:r>
              <a:rPr lang="el-GR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=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W</a:t>
            </a:r>
            <a:r>
              <a:rPr lang="en-US" b="1" baseline="-25000" dirty="0" smtClean="0">
                <a:latin typeface="Comic Sans MS" panose="030F0702030302020204" pitchFamily="66" charset="0"/>
              </a:rPr>
              <a:t>A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Γ </a:t>
            </a:r>
            <a:r>
              <a:rPr lang="el-GR" b="1" dirty="0" smtClean="0">
                <a:latin typeface="Comic Sans MS" panose="030F0702030302020204" pitchFamily="66" charset="0"/>
              </a:rPr>
              <a:t>+ </a:t>
            </a:r>
            <a:r>
              <a:rPr lang="en-US" sz="2400" b="1" i="1" dirty="0" smtClean="0">
                <a:latin typeface="Comic Sans MS" panose="030F0702030302020204" pitchFamily="66" charset="0"/>
              </a:rPr>
              <a:t>W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Γ</a:t>
            </a:r>
            <a:r>
              <a:rPr lang="en-US" b="1" baseline="-25000" dirty="0" smtClean="0">
                <a:latin typeface="Comic Sans MS" panose="030F0702030302020204" pitchFamily="66" charset="0"/>
              </a:rPr>
              <a:t>B</a:t>
            </a:r>
            <a:endParaRPr lang="el-GR" dirty="0"/>
          </a:p>
        </p:txBody>
      </p:sp>
      <p:sp>
        <p:nvSpPr>
          <p:cNvPr id="58" name="Ορθογώνιο 57"/>
          <p:cNvSpPr/>
          <p:nvPr/>
        </p:nvSpPr>
        <p:spPr>
          <a:xfrm>
            <a:off x="3686267" y="2339619"/>
            <a:ext cx="1067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=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W</a:t>
            </a:r>
            <a:r>
              <a:rPr lang="en-US" b="1" baseline="-25000" dirty="0" smtClean="0">
                <a:latin typeface="Comic Sans MS" panose="030F0702030302020204" pitchFamily="66" charset="0"/>
              </a:rPr>
              <a:t>A</a:t>
            </a:r>
            <a:r>
              <a:rPr lang="el-GR" b="1" baseline="-25000" dirty="0" smtClean="0">
                <a:latin typeface="Comic Sans MS" panose="030F0702030302020204" pitchFamily="66" charset="0"/>
              </a:rPr>
              <a:t>Γ</a:t>
            </a:r>
            <a:endParaRPr lang="el-GR" dirty="0"/>
          </a:p>
        </p:txBody>
      </p:sp>
      <p:grpSp>
        <p:nvGrpSpPr>
          <p:cNvPr id="62" name="Ομάδα 61"/>
          <p:cNvGrpSpPr/>
          <p:nvPr/>
        </p:nvGrpSpPr>
        <p:grpSpPr>
          <a:xfrm>
            <a:off x="3107623" y="2111304"/>
            <a:ext cx="761524" cy="646043"/>
            <a:chOff x="2764496" y="3153710"/>
            <a:chExt cx="761524" cy="646043"/>
          </a:xfrm>
        </p:grpSpPr>
        <p:cxnSp>
          <p:nvCxnSpPr>
            <p:cNvPr id="60" name="Ευθεία γραμμή σύνδεσης 59"/>
            <p:cNvCxnSpPr/>
            <p:nvPr/>
          </p:nvCxnSpPr>
          <p:spPr>
            <a:xfrm flipH="1">
              <a:off x="2764496" y="3338088"/>
              <a:ext cx="320040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23100" y="3153710"/>
              <a:ext cx="50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=0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Ορθογώνιο 62"/>
          <p:cNvSpPr/>
          <p:nvPr/>
        </p:nvSpPr>
        <p:spPr>
          <a:xfrm>
            <a:off x="4628741" y="2357022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=</a:t>
            </a:r>
            <a:r>
              <a:rPr lang="el-GR" sz="2400" b="1" i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F.x</a:t>
            </a:r>
            <a:endParaRPr lang="el-GR" sz="24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5563544" y="2346178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=</a:t>
            </a:r>
            <a:r>
              <a:rPr lang="el-GR" sz="2400" b="1" i="1" dirty="0" smtClean="0"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</a:rPr>
              <a:t>E.q.x</a:t>
            </a:r>
            <a:endParaRPr lang="el-GR" sz="24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1332468" y="2822495"/>
            <a:ext cx="1965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n-US" sz="2000" b="1" baseline="-25000" dirty="0">
                <a:latin typeface="Comic Sans MS" panose="030F0702030302020204" pitchFamily="66" charset="0"/>
              </a:rPr>
              <a:t>AB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n-US" sz="2400" b="1" i="1" dirty="0" err="1" smtClean="0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 smtClean="0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p:sp>
        <p:nvSpPr>
          <p:cNvPr id="66" name="Ορθογώνιο 65"/>
          <p:cNvSpPr/>
          <p:nvPr/>
        </p:nvSpPr>
        <p:spPr>
          <a:xfrm>
            <a:off x="2484716" y="3380126"/>
            <a:ext cx="248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E.q.x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n-US" sz="2400" b="1" i="1" dirty="0" err="1" smtClean="0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 smtClean="0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2007408" y="3390962"/>
                <a:ext cx="389530" cy="51238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2400" b="1" dirty="0">
                  <a:effectLst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08" y="3390962"/>
                <a:ext cx="389530" cy="512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606196" y="3552808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</a:rPr>
              <a:t>5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49895" y="2401174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</a:rPr>
              <a:t>5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84091" y="2960937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</a:rPr>
              <a:t>6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2798150" y="3415009"/>
            <a:ext cx="1297723" cy="476353"/>
            <a:chOff x="4379569" y="3145523"/>
            <a:chExt cx="1297723" cy="476353"/>
          </a:xfrm>
        </p:grpSpPr>
        <p:cxnSp>
          <p:nvCxnSpPr>
            <p:cNvPr id="72" name="Ευθεία γραμμή σύνδεσης 71"/>
            <p:cNvCxnSpPr/>
            <p:nvPr/>
          </p:nvCxnSpPr>
          <p:spPr>
            <a:xfrm flipH="1">
              <a:off x="4379569" y="3146095"/>
              <a:ext cx="325580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εία γραμμή σύνδεσης 72"/>
            <p:cNvCxnSpPr/>
            <p:nvPr/>
          </p:nvCxnSpPr>
          <p:spPr>
            <a:xfrm flipH="1">
              <a:off x="5352651" y="3145523"/>
              <a:ext cx="324641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TextBox 73"/>
              <p:cNvSpPr txBox="1"/>
              <p:nvPr/>
            </p:nvSpPr>
            <p:spPr>
              <a:xfrm>
                <a:off x="5128586" y="3087063"/>
                <a:ext cx="199677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86" y="3087063"/>
                <a:ext cx="1996777" cy="898964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Ευθύγραμμο βέλος σύνδεσης 75"/>
          <p:cNvCxnSpPr/>
          <p:nvPr/>
        </p:nvCxnSpPr>
        <p:spPr>
          <a:xfrm>
            <a:off x="4698668" y="3592670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4843" y="4020438"/>
            <a:ext cx="7404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Σε ομογενές ηλεκτρικό πεδίο, η Ένταση του πεδίου είναι ίση με το πηλίκο της Διαφοράς Δυναμικού δύο οποιωνδήποτε σημείων του ηλεκτρικού πεδίου προς την απόσταση τους, μετρημένη κατά μήκος μιας δυναμικής γραμμής.   </a:t>
            </a:r>
            <a:endParaRPr lang="el-GR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0" name="Ομάδα 79"/>
          <p:cNvGrpSpPr/>
          <p:nvPr/>
        </p:nvGrpSpPr>
        <p:grpSpPr>
          <a:xfrm>
            <a:off x="8598731" y="1485461"/>
            <a:ext cx="2269613" cy="342564"/>
            <a:chOff x="8598731" y="1485461"/>
            <a:chExt cx="2269613" cy="342564"/>
          </a:xfrm>
        </p:grpSpPr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8598731" y="148947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>
                  <a:latin typeface="Comic Sans MS" pitchFamily="66" charset="0"/>
                </a:rPr>
                <a:t>A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10400031" y="148546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 smtClean="0">
                  <a:latin typeface="Comic Sans MS" pitchFamily="66" charset="0"/>
                </a:rPr>
                <a:t>Β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450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2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4" grpId="0" animBg="1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32208" y="197267"/>
            <a:ext cx="2981280" cy="51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Παρατηρήσεις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363980" y="708324"/>
                <a:ext cx="9060180" cy="512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γνωρίζουμε τη διαφορά δυναμικού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AB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μεταξύ των σημείων Α και Β που απέχουν απόσταση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μπορούμε να υπολογίσουμε το μέτρο της Έντασης του πεδίου από την σχέση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𝚨𝚩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Η σχέση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με την οποία υπολογίζουμε την ένταση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ισχύει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για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ομογενές ηλεκτρικό πεδίο και όχι για πεδίο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Coulomb.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/>
                </a: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Από τη σχέση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προκύπτει μια επιπλέον (και πιο συχνά χρησιμοποιούμενη) μονάδα μέτρησης για την ένταση του ηλεκτρικού πεδίου στο σύστημα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SI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η 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𝐕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den>
                    </m:f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/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" y="708324"/>
                <a:ext cx="9060180" cy="5126147"/>
              </a:xfrm>
              <a:prstGeom prst="rect">
                <a:avLst/>
              </a:prstGeom>
              <a:blipFill>
                <a:blip r:embed="rId2"/>
                <a:stretch>
                  <a:fillRect l="-606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91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696333" y="689279"/>
                <a:ext cx="8389500" cy="338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Αφού το ομογενές ηλεκτρικό πεδίο έχει σε όλα τα σημεία του την ίδια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αυτή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δεν είναι ούτε ανάλογη της διαφοράς δυναμικού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ούτε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αντιστρόφως ανάλογη της απόστασης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l-GR" sz="1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διαφορά δυναμικού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μεταβάλλεται ανάλογα με την απόσταση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Το δυναμικό ελαττώνεται γραμμικά κατά μήκος μιας δυναμικής γραμμής του πεδίου.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333" y="689279"/>
                <a:ext cx="8389500" cy="3380092"/>
              </a:xfrm>
              <a:prstGeom prst="rect">
                <a:avLst/>
              </a:prstGeom>
              <a:blipFill>
                <a:blip r:embed="rId2"/>
                <a:stretch>
                  <a:fillRect l="-654" r="-726" b="-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549979" y="4145759"/>
                <a:ext cx="1482526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79" y="4145759"/>
                <a:ext cx="1482526" cy="783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Ορθογώνιο 3"/>
              <p:cNvSpPr/>
              <p:nvPr/>
            </p:nvSpPr>
            <p:spPr>
              <a:xfrm>
                <a:off x="4726601" y="4270815"/>
                <a:ext cx="16619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/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01" y="4270815"/>
                <a:ext cx="1661993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Ορθογώνιο 7"/>
              <p:cNvSpPr/>
              <p:nvPr/>
            </p:nvSpPr>
            <p:spPr>
              <a:xfrm>
                <a:off x="6948971" y="4270815"/>
                <a:ext cx="22032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/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71" y="4270815"/>
                <a:ext cx="220323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Ορθογώνιο 8"/>
              <p:cNvSpPr/>
              <p:nvPr/>
            </p:nvSpPr>
            <p:spPr>
              <a:xfrm>
                <a:off x="5184899" y="4837804"/>
                <a:ext cx="2407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99" y="4837804"/>
                <a:ext cx="2407389" cy="461665"/>
              </a:xfrm>
              <a:prstGeom prst="rect">
                <a:avLst/>
              </a:prstGeom>
              <a:blipFill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ύγραμμο βέλος σύνδεσης 9"/>
          <p:cNvCxnSpPr/>
          <p:nvPr/>
        </p:nvCxnSpPr>
        <p:spPr>
          <a:xfrm>
            <a:off x="4106337" y="4548903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6388594" y="4531416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9177616" y="4511265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4525137" y="5108315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17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083" y="233217"/>
            <a:ext cx="83158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διευθύνσεις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όπου μπορείτε να βρείτε αναρτήσεις με θέμα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Δυναμική ενέργεια πολλών σημειακών φορτίων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32034" y="1475741"/>
            <a:ext cx="8727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Διαδικτυακή παρουσίαση από 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τον ιστότοπο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schooldoctor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</a:t>
            </a:r>
            <a:r>
              <a:rPr lang="el-GR" sz="2000" b="1" dirty="0" smtClean="0">
                <a:latin typeface="Comic Sans MS" panose="030F0702030302020204" pitchFamily="66" charset="0"/>
              </a:rPr>
              <a:t>υπολογισμού Ηλεκτρικής Ενέργειας συστήματος φορτίων από τον ιστότοπο </a:t>
            </a:r>
            <a:r>
              <a:rPr lang="en-US" sz="2000" b="1" dirty="0" smtClean="0">
                <a:latin typeface="Comic Sans MS" panose="030F0702030302020204" pitchFamily="66" charset="0"/>
              </a:rPr>
              <a:t>Lab4u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τον </a:t>
            </a:r>
            <a:r>
              <a:rPr lang="el-GR" sz="2000" b="1" dirty="0" smtClean="0">
                <a:latin typeface="Comic Sans MS" panose="030F0702030302020204" pitchFamily="66" charset="0"/>
              </a:rPr>
              <a:t>ιστότοπο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ZimZam</a:t>
            </a:r>
            <a:r>
              <a:rPr lang="en-US" sz="2000" b="1" dirty="0" smtClean="0">
                <a:latin typeface="Comic Sans MS" panose="030F0702030302020204" pitchFamily="66" charset="0"/>
              </a:rPr>
              <a:t> Physics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Παρουσίαση θεωρίας από τον ιστότοπο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physiclessons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Παρουσίαση θεωρίας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τον ιστότοπο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LamLab</a:t>
            </a:r>
            <a:r>
              <a:rPr lang="en-US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Προσομοίωση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Φορτία και Πεδία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latin typeface="Comic Sans MS" panose="030F0702030302020204" pitchFamily="66" charset="0"/>
              </a:rPr>
              <a:t>-Colorado  </a:t>
            </a:r>
            <a:r>
              <a:rPr lang="el-GR" sz="2000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Ερωτήσεις και ασκήσεις από το Υλικό Φυσικής-Χημείας 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976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187)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74885" y="380054"/>
            <a:ext cx="100408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8.  </a:t>
            </a:r>
            <a:r>
              <a:rPr lang="el-GR" sz="2000" dirty="0" smtClean="0">
                <a:latin typeface="Trebuchet MS" panose="020B0603020202020204" pitchFamily="34" charset="0"/>
              </a:rPr>
              <a:t>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, μετακινείται μέσα σε ηλεκτρικό πεδίο, από το σημείο Α </a:t>
            </a:r>
            <a:r>
              <a:rPr lang="el-GR" sz="2000" dirty="0" smtClean="0">
                <a:latin typeface="Trebuchet MS" panose="020B0603020202020204" pitchFamily="34" charset="0"/>
              </a:rPr>
              <a:t>στο σημείο </a:t>
            </a:r>
            <a:r>
              <a:rPr lang="el-GR" sz="2000" dirty="0">
                <a:latin typeface="Trebuchet MS" panose="020B0603020202020204" pitchFamily="34" charset="0"/>
              </a:rPr>
              <a:t>Β. Το έργο της δύναμης του πεδίου: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μικρότερο αν το φορτίο ακολουθήσει την πιο </a:t>
            </a:r>
            <a:r>
              <a:rPr lang="el-GR" sz="2000" dirty="0" smtClean="0">
                <a:latin typeface="Trebuchet MS" panose="020B0603020202020204" pitchFamily="34" charset="0"/>
              </a:rPr>
              <a:t>σύντομη διαδρομή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ίδιο σε όλες τις δυνατές διαδρομές.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Εξαρτάται </a:t>
            </a:r>
            <a:r>
              <a:rPr lang="el-GR" sz="2000" dirty="0">
                <a:latin typeface="Trebuchet MS" panose="020B0603020202020204" pitchFamily="34" charset="0"/>
              </a:rPr>
              <a:t>από την ταχύτητα με την οποία μετακινείται </a:t>
            </a:r>
            <a:r>
              <a:rPr lang="el-GR" sz="2000" dirty="0" smtClean="0">
                <a:latin typeface="Trebuchet MS" panose="020B0603020202020204" pitchFamily="34" charset="0"/>
              </a:rPr>
              <a:t>το φορτίο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Εξαρτάται </a:t>
            </a:r>
            <a:r>
              <a:rPr lang="el-GR" sz="2000" dirty="0">
                <a:latin typeface="Trebuchet MS" panose="020B0603020202020204" pitchFamily="34" charset="0"/>
              </a:rPr>
              <a:t>από το πόσο χρόνο διαρκεί η μετακίνηση.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6" name="Οβάλ 5"/>
          <p:cNvSpPr/>
          <p:nvPr/>
        </p:nvSpPr>
        <p:spPr>
          <a:xfrm>
            <a:off x="1274885" y="186136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663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58007" y="487725"/>
            <a:ext cx="10075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 </a:t>
            </a:r>
            <a:r>
              <a:rPr lang="el-GR" sz="2000" dirty="0" smtClean="0">
                <a:latin typeface="Trebuchet MS" panose="020B0603020202020204" pitchFamily="34" charset="0"/>
              </a:rPr>
              <a:t>Συμπληρώστε </a:t>
            </a:r>
            <a:r>
              <a:rPr lang="el-GR" sz="2000" dirty="0">
                <a:latin typeface="Trebuchet MS" panose="020B0603020202020204" pitchFamily="34" charset="0"/>
              </a:rPr>
              <a:t>τα κενά.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Εάν μετακινηθεί ένα σημειακό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από σημείο Α σε σημείο </a:t>
            </a:r>
            <a:r>
              <a:rPr lang="el-GR" sz="2000" dirty="0" smtClean="0">
                <a:latin typeface="Trebuchet MS" panose="020B0603020202020204" pitchFamily="34" charset="0"/>
              </a:rPr>
              <a:t>Β, μέσα </a:t>
            </a:r>
            <a:r>
              <a:rPr lang="el-GR" sz="2000" dirty="0">
                <a:latin typeface="Trebuchet MS" panose="020B0603020202020204" pitchFamily="34" charset="0"/>
              </a:rPr>
              <a:t>σε ηλεκτρικό πεδίο, το έργο της δύναμης του πεδίου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ίσο με </a:t>
            </a:r>
            <a:r>
              <a:rPr lang="el-GR" sz="2000" dirty="0">
                <a:latin typeface="Trebuchet MS" panose="020B0603020202020204" pitchFamily="34" charset="0"/>
              </a:rPr>
              <a:t>το γινόμενο </a:t>
            </a:r>
            <a:r>
              <a:rPr lang="el-GR" sz="2000" dirty="0" smtClean="0">
                <a:latin typeface="Trebuchet MS" panose="020B0603020202020204" pitchFamily="34" charset="0"/>
              </a:rPr>
              <a:t>……… …………………     ………………… των </a:t>
            </a:r>
            <a:r>
              <a:rPr lang="el-GR" sz="2000" dirty="0">
                <a:latin typeface="Trebuchet MS" panose="020B0603020202020204" pitchFamily="34" charset="0"/>
              </a:rPr>
              <a:t>δύο σημείων επί το </a:t>
            </a:r>
            <a:r>
              <a:rPr lang="el-GR" sz="2000" dirty="0" smtClean="0">
                <a:latin typeface="Trebuchet MS" panose="020B0603020202020204" pitchFamily="34" charset="0"/>
              </a:rPr>
              <a:t>φορτίο </a:t>
            </a:r>
            <a:r>
              <a:rPr lang="el-GR" sz="2000" i="1" dirty="0" smtClean="0">
                <a:latin typeface="Trebuchet MS" panose="020B0603020202020204" pitchFamily="34" charset="0"/>
              </a:rPr>
              <a:t>q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που μετακινείται. Το έργο αυτό είναι ανεξάρτητο </a:t>
            </a:r>
            <a:r>
              <a:rPr lang="el-GR" sz="2000" dirty="0" smtClean="0">
                <a:latin typeface="Trebuchet MS" panose="020B0603020202020204" pitchFamily="34" charset="0"/>
              </a:rPr>
              <a:t>της ………………… που ακολουθεί </a:t>
            </a:r>
            <a:r>
              <a:rPr lang="el-GR" sz="2000" dirty="0">
                <a:latin typeface="Trebuchet MS" panose="020B0603020202020204" pitchFamily="34" charset="0"/>
              </a:rPr>
              <a:t>το φορτίο κατά τη μετακίνησή του από το Α στο Β. </a:t>
            </a:r>
            <a:r>
              <a:rPr lang="el-GR" sz="2000" dirty="0" smtClean="0">
                <a:latin typeface="Trebuchet MS" panose="020B0603020202020204" pitchFamily="34" charset="0"/>
              </a:rPr>
              <a:t>Τέτοια πεδία</a:t>
            </a:r>
            <a:r>
              <a:rPr lang="el-GR" sz="2000" dirty="0">
                <a:latin typeface="Trebuchet MS" panose="020B0603020202020204" pitchFamily="34" charset="0"/>
              </a:rPr>
              <a:t>, όπως το ηλεκτρικό, που το έργο τους εξαρτάται μόνο από </a:t>
            </a:r>
            <a:r>
              <a:rPr lang="el-GR" sz="2000" dirty="0" smtClean="0">
                <a:latin typeface="Trebuchet MS" panose="020B0603020202020204" pitchFamily="34" charset="0"/>
              </a:rPr>
              <a:t>την αρχική </a:t>
            </a:r>
            <a:r>
              <a:rPr lang="el-GR" sz="2000" dirty="0">
                <a:latin typeface="Trebuchet MS" panose="020B0603020202020204" pitchFamily="34" charset="0"/>
              </a:rPr>
              <a:t>και τελική θέση του σώματος που μετακινείται </a:t>
            </a:r>
            <a:r>
              <a:rPr lang="el-GR" sz="2000" dirty="0" smtClean="0">
                <a:latin typeface="Trebuchet MS" panose="020B0603020202020204" pitchFamily="34" charset="0"/>
              </a:rPr>
              <a:t>ονομάζονται ……………………… 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3792" y="1411747"/>
            <a:ext cx="205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της    διαφοράς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167735" y="1875865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δυναμικού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974847" y="2354472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διαδρομής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817156" y="328904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συντηρητικά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058006" y="3970496"/>
            <a:ext cx="10075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10.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 err="1">
                <a:latin typeface="Trebuchet MS" panose="020B0603020202020204" pitchFamily="34" charset="0"/>
              </a:rPr>
              <a:t>ηλεκτρονιοβόλτ</a:t>
            </a:r>
            <a:r>
              <a:rPr lang="el-GR" sz="2000" dirty="0">
                <a:latin typeface="Trebuchet MS" panose="020B0603020202020204" pitchFamily="34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</a:rPr>
              <a:t>eV</a:t>
            </a:r>
            <a:r>
              <a:rPr lang="el-GR" sz="2000" dirty="0">
                <a:latin typeface="Trebuchet MS" panose="020B0603020202020204" pitchFamily="34" charset="0"/>
              </a:rPr>
              <a:t>) είναι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φορτίο του </a:t>
            </a:r>
            <a:r>
              <a:rPr lang="el-GR" sz="2000" dirty="0" smtClean="0">
                <a:latin typeface="Trebuchet MS" panose="020B0603020202020204" pitchFamily="34" charset="0"/>
              </a:rPr>
              <a:t>ηλεκτρονίου;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μονάδα </a:t>
            </a:r>
            <a:r>
              <a:rPr lang="el-GR" sz="2000" dirty="0">
                <a:latin typeface="Trebuchet MS" panose="020B0603020202020204" pitchFamily="34" charset="0"/>
              </a:rPr>
              <a:t>δυναμικού;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μονάδα </a:t>
            </a:r>
            <a:r>
              <a:rPr lang="el-GR" sz="2000" dirty="0">
                <a:latin typeface="Trebuchet MS" panose="020B0603020202020204" pitchFamily="34" charset="0"/>
              </a:rPr>
              <a:t>έντασης ηλεκτρικού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πεδίου;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μονάδα </a:t>
            </a:r>
            <a:r>
              <a:rPr lang="el-GR" sz="2000" dirty="0">
                <a:latin typeface="Trebuchet MS" panose="020B0603020202020204" pitchFamily="34" charset="0"/>
              </a:rPr>
              <a:t>έργου ή ενέργειας;</a:t>
            </a:r>
          </a:p>
        </p:txBody>
      </p:sp>
      <p:sp>
        <p:nvSpPr>
          <p:cNvPr id="10" name="Οβάλ 9"/>
          <p:cNvSpPr/>
          <p:nvPr/>
        </p:nvSpPr>
        <p:spPr>
          <a:xfrm>
            <a:off x="7136189" y="500616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7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62456" y="308878"/>
            <a:ext cx="9180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δυναμικό του ηλεκτρικού πεδίου σε ένα σημείο που απέχει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από το σημειακό φορτίο στο οποίο οφείλεται το πεδίο είναι -</a:t>
            </a:r>
            <a:r>
              <a:rPr lang="el-GR" sz="2000" dirty="0" smtClean="0">
                <a:latin typeface="Trebuchet MS" panose="020B0603020202020204" pitchFamily="34" charset="0"/>
              </a:rPr>
              <a:t>200V</a:t>
            </a:r>
            <a:r>
              <a:rPr lang="el-GR" sz="2000" dirty="0">
                <a:latin typeface="Trebuchet MS" panose="020B0603020202020204" pitchFamily="34" charset="0"/>
              </a:rPr>
              <a:t>. Ένα άλλο σημείο που απέχει απόσταση 2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από το σημειακό </a:t>
            </a:r>
            <a:r>
              <a:rPr lang="el-GR" sz="2000" dirty="0" smtClean="0">
                <a:latin typeface="Trebuchet MS" panose="020B0603020202020204" pitchFamily="34" charset="0"/>
              </a:rPr>
              <a:t>φορτίο έχει </a:t>
            </a:r>
            <a:r>
              <a:rPr lang="el-GR" sz="2000" dirty="0">
                <a:latin typeface="Trebuchet MS" panose="020B0603020202020204" pitchFamily="34" charset="0"/>
              </a:rPr>
              <a:t>δυναμικό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-</a:t>
            </a:r>
            <a:r>
              <a:rPr lang="el-GR" sz="2000" dirty="0">
                <a:latin typeface="Trebuchet MS" panose="020B0603020202020204" pitchFamily="34" charset="0"/>
              </a:rPr>
              <a:t>100 V;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-</a:t>
            </a:r>
            <a:r>
              <a:rPr lang="el-GR" sz="2000" dirty="0">
                <a:latin typeface="Trebuchet MS" panose="020B0603020202020204" pitchFamily="34" charset="0"/>
              </a:rPr>
              <a:t>50 V;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-</a:t>
            </a:r>
            <a:r>
              <a:rPr lang="el-GR" sz="2000" dirty="0">
                <a:latin typeface="Trebuchet MS" panose="020B0603020202020204" pitchFamily="34" charset="0"/>
              </a:rPr>
              <a:t>200 V;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-</a:t>
            </a:r>
            <a:r>
              <a:rPr lang="el-GR" sz="2000" dirty="0">
                <a:latin typeface="Trebuchet MS" panose="020B0603020202020204" pitchFamily="34" charset="0"/>
              </a:rPr>
              <a:t>400 V;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Δικαιολογήστε την απάντησή σας.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362456" y="1824053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362456" y="2793549"/>
            <a:ext cx="9518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12. 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σημειακά φορτία +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και -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είναι τοποθετημένα στα σημεία Α </a:t>
            </a:r>
            <a:r>
              <a:rPr lang="el-GR" sz="2000" dirty="0" smtClean="0">
                <a:latin typeface="Trebuchet MS" panose="020B0603020202020204" pitchFamily="34" charset="0"/>
              </a:rPr>
              <a:t>και Β </a:t>
            </a:r>
            <a:r>
              <a:rPr lang="el-GR" sz="2000" dirty="0">
                <a:latin typeface="Trebuchet MS" panose="020B0603020202020204" pitchFamily="34" charset="0"/>
              </a:rPr>
              <a:t>ευθύγραμμου τμήματος ΑΒ. Ποια από τις προτάσεις που </a:t>
            </a:r>
            <a:r>
              <a:rPr lang="el-GR" sz="2000" dirty="0" smtClean="0">
                <a:latin typeface="Trebuchet MS" panose="020B0603020202020204" pitchFamily="34" charset="0"/>
              </a:rPr>
              <a:t>ακολουθούν </a:t>
            </a:r>
            <a:r>
              <a:rPr lang="el-GR" sz="2000" dirty="0">
                <a:latin typeface="Trebuchet MS" panose="020B0603020202020204" pitchFamily="34" charset="0"/>
              </a:rPr>
              <a:t>είναι σωστή;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του ηλεκτρικού πεδίου στο μέσο Μ του </a:t>
            </a:r>
            <a:r>
              <a:rPr lang="el-GR" sz="2000" dirty="0" smtClean="0">
                <a:latin typeface="Trebuchet MS" panose="020B0603020202020204" pitchFamily="34" charset="0"/>
              </a:rPr>
              <a:t>τμήματος ΑΒ </a:t>
            </a:r>
            <a:r>
              <a:rPr lang="el-GR" sz="2000" dirty="0">
                <a:latin typeface="Trebuchet MS" panose="020B0603020202020204" pitchFamily="34" charset="0"/>
              </a:rPr>
              <a:t>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δυναμικό του ηλεκτρικού πεδίου στο μέσο Μ του </a:t>
            </a:r>
            <a:r>
              <a:rPr lang="el-GR" sz="2000" dirty="0" smtClean="0">
                <a:latin typeface="Trebuchet MS" panose="020B0603020202020204" pitchFamily="34" charset="0"/>
              </a:rPr>
              <a:t>τμήματος ΑΒ </a:t>
            </a:r>
            <a:r>
              <a:rPr lang="el-GR" sz="2000" dirty="0">
                <a:latin typeface="Trebuchet MS" panose="020B0603020202020204" pitchFamily="34" charset="0"/>
              </a:rPr>
              <a:t>είναι μηδέν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δυναμική ενέργεια του συστήματος των δύο φορτίων </a:t>
            </a:r>
            <a:r>
              <a:rPr lang="el-GR" sz="2000" dirty="0" smtClean="0">
                <a:latin typeface="Trebuchet MS" panose="020B0603020202020204" pitchFamily="34" charset="0"/>
              </a:rPr>
              <a:t>είναι μηδέν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δυναμική ενέργεια του συστήματος των δύο φορτίων </a:t>
            </a:r>
            <a:r>
              <a:rPr lang="el-GR" sz="2000" dirty="0" smtClean="0">
                <a:latin typeface="Trebuchet MS" panose="020B0603020202020204" pitchFamily="34" charset="0"/>
              </a:rPr>
              <a:t>είναι θετική.</a:t>
            </a:r>
          </a:p>
        </p:txBody>
      </p:sp>
      <p:sp>
        <p:nvSpPr>
          <p:cNvPr id="7" name="Οβάλ 6"/>
          <p:cNvSpPr/>
          <p:nvPr/>
        </p:nvSpPr>
        <p:spPr>
          <a:xfrm>
            <a:off x="1362456" y="429311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74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08176" y="363742"/>
            <a:ext cx="957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13.  </a:t>
            </a:r>
            <a:r>
              <a:rPr lang="el-GR" sz="2000" dirty="0" smtClean="0">
                <a:latin typeface="Trebuchet MS" panose="020B0603020202020204" pitchFamily="34" charset="0"/>
              </a:rPr>
              <a:t>Διατρέχοντας </a:t>
            </a:r>
            <a:r>
              <a:rPr lang="el-GR" sz="2000" dirty="0">
                <a:latin typeface="Trebuchet MS" panose="020B0603020202020204" pitchFamily="34" charset="0"/>
              </a:rPr>
              <a:t>μια δυναμική γραμμή κατά τη φορά της έντασης, τα </a:t>
            </a:r>
            <a:r>
              <a:rPr lang="el-GR" sz="2000" dirty="0" smtClean="0">
                <a:latin typeface="Trebuchet MS" panose="020B0603020202020204" pitchFamily="34" charset="0"/>
              </a:rPr>
              <a:t>δυναμικά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αυξάνονται.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β)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ελαττώνονται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έχουν </a:t>
            </a:r>
            <a:r>
              <a:rPr lang="el-GR" sz="2000" dirty="0">
                <a:latin typeface="Trebuchet MS" panose="020B0603020202020204" pitchFamily="34" charset="0"/>
              </a:rPr>
              <a:t>την ίδια </a:t>
            </a:r>
            <a:r>
              <a:rPr lang="el-GR" sz="2000" dirty="0" smtClean="0">
                <a:latin typeface="Trebuchet MS" panose="020B0603020202020204" pitchFamily="34" charset="0"/>
              </a:rPr>
              <a:t>τιμή.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            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τίποτα </a:t>
            </a:r>
            <a:r>
              <a:rPr lang="el-GR" sz="2000" dirty="0">
                <a:latin typeface="Trebuchet MS" panose="020B0603020202020204" pitchFamily="34" charset="0"/>
              </a:rPr>
              <a:t>από τα παραπάνω.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8" name="Οβάλ 7"/>
          <p:cNvSpPr/>
          <p:nvPr/>
        </p:nvSpPr>
        <p:spPr>
          <a:xfrm>
            <a:off x="6757416" y="97187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404112" y="2483811"/>
            <a:ext cx="9943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14.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αρνητικό φορτίο, αφήνεται μέσα σε ηλεκτρικό πεδίο. Το </a:t>
            </a:r>
            <a:r>
              <a:rPr lang="el-GR" sz="2000" dirty="0" smtClean="0">
                <a:latin typeface="Trebuchet MS" panose="020B0603020202020204" pitchFamily="34" charset="0"/>
              </a:rPr>
              <a:t>φορτίο θα </a:t>
            </a:r>
            <a:r>
              <a:rPr lang="el-GR" sz="2000" dirty="0">
                <a:latin typeface="Trebuchet MS" panose="020B0603020202020204" pitchFamily="34" charset="0"/>
              </a:rPr>
              <a:t>κινηθεί: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Προς </a:t>
            </a:r>
            <a:r>
              <a:rPr lang="el-GR" sz="2000" dirty="0">
                <a:latin typeface="Trebuchet MS" panose="020B0603020202020204" pitchFamily="34" charset="0"/>
              </a:rPr>
              <a:t>τα εκεί που τα δυναμικά αυξάνονται.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Προς </a:t>
            </a:r>
            <a:r>
              <a:rPr lang="el-GR" sz="2000" dirty="0">
                <a:latin typeface="Trebuchet MS" panose="020B0603020202020204" pitchFamily="34" charset="0"/>
              </a:rPr>
              <a:t>τα εκεί που τα δυναμικά μειώνονται.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Προς </a:t>
            </a:r>
            <a:r>
              <a:rPr lang="el-GR" sz="2000" dirty="0">
                <a:latin typeface="Trebuchet MS" panose="020B0603020202020204" pitchFamily="34" charset="0"/>
              </a:rPr>
              <a:t>την κατεύθυνση που το δυναμικό έχει την ίδια τιμή.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κατεύθυνση στην οποία θα κινηθεί δεν έχει να κάνει με </a:t>
            </a:r>
            <a:r>
              <a:rPr lang="el-GR" sz="2000" dirty="0" smtClean="0">
                <a:latin typeface="Trebuchet MS" panose="020B0603020202020204" pitchFamily="34" charset="0"/>
              </a:rPr>
              <a:t>το δυναμικό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Δικαιολογήστε την απάντησή σας.</a:t>
            </a:r>
          </a:p>
        </p:txBody>
      </p:sp>
      <p:sp>
        <p:nvSpPr>
          <p:cNvPr id="10" name="Οβάλ 9"/>
          <p:cNvSpPr/>
          <p:nvPr/>
        </p:nvSpPr>
        <p:spPr>
          <a:xfrm>
            <a:off x="1404112" y="3081091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28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537188" y="492179"/>
            <a:ext cx="91176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17.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διαφορά δυναμικού μεταξύ δύο σημείων Α και Β, που </a:t>
            </a:r>
            <a:r>
              <a:rPr lang="el-GR" sz="2000" dirty="0" smtClean="0">
                <a:latin typeface="Trebuchet MS" panose="020B0603020202020204" pitchFamily="34" charset="0"/>
              </a:rPr>
              <a:t>βρίσκονται πάνω </a:t>
            </a:r>
            <a:r>
              <a:rPr lang="el-GR" sz="2000" dirty="0">
                <a:latin typeface="Trebuchet MS" panose="020B0603020202020204" pitchFamily="34" charset="0"/>
              </a:rPr>
              <a:t>στην ίδια δυναμική γραμμή μέσα σε ομογενές ηλεκτρικό πεδίο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δεν </a:t>
            </a:r>
            <a:r>
              <a:rPr lang="el-GR" sz="2000" dirty="0">
                <a:latin typeface="Trebuchet MS" panose="020B0603020202020204" pitchFamily="34" charset="0"/>
              </a:rPr>
              <a:t>εξαρτάται από την απόσταση των σημείων Α και Β.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ανάλογη με την απόστασή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ανάλογη με το τετράγωνο της απόστασής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αντίστροφα ανάλογη με την απόστασή τους.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5" name="Οβάλ 4"/>
          <p:cNvSpPr/>
          <p:nvPr/>
        </p:nvSpPr>
        <p:spPr>
          <a:xfrm>
            <a:off x="1537188" y="1973490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55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40408" y="4443572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Comic Sans MS" pitchFamily="66" charset="0"/>
              </a:rPr>
              <a:t>Κάθε ηλεκτρικό φορτίο </a:t>
            </a:r>
            <a:r>
              <a:rPr lang="el-GR" altLang="el-GR" sz="2000" b="1" dirty="0">
                <a:latin typeface="Comic Sans MS" pitchFamily="66" charset="0"/>
              </a:rPr>
              <a:t>κινείται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αυθόρμητα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…………………… προς </a:t>
            </a:r>
            <a:r>
              <a:rPr lang="el-GR" altLang="el-GR" sz="2000" b="1" dirty="0">
                <a:latin typeface="Comic Sans MS" pitchFamily="66" charset="0"/>
              </a:rPr>
              <a:t>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……………………… </a:t>
            </a:r>
            <a:r>
              <a:rPr lang="el-GR" altLang="el-GR" sz="2000" b="1" dirty="0">
                <a:latin typeface="Comic Sans MS" pitchFamily="66" charset="0"/>
              </a:rPr>
              <a:t>ηλεκτρικής δυναμικής </a:t>
            </a:r>
            <a:r>
              <a:rPr lang="el-GR" altLang="el-GR" sz="2000" b="1" dirty="0" smtClean="0">
                <a:latin typeface="Comic Sans MS" pitchFamily="66" charset="0"/>
              </a:rPr>
              <a:t>ενέργειας. </a:t>
            </a:r>
            <a:endParaRPr lang="el-GR" sz="2000" dirty="0"/>
          </a:p>
        </p:txBody>
      </p:sp>
      <p:sp>
        <p:nvSpPr>
          <p:cNvPr id="8" name="Ορθογώνιο 7"/>
          <p:cNvSpPr/>
          <p:nvPr/>
        </p:nvSpPr>
        <p:spPr>
          <a:xfrm>
            <a:off x="8748744" y="4527088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υψηλότερης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04349" y="4927198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χαμηλότερης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40408" y="2153478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Ένα </a:t>
            </a:r>
            <a:r>
              <a:rPr lang="el-GR" altLang="el-GR" sz="2000" b="1" dirty="0">
                <a:latin typeface="Comic Sans MS" pitchFamily="66" charset="0"/>
              </a:rPr>
              <a:t>θετικό φορτίο θα κινηθεί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αυθόρμητα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 από </a:t>
            </a:r>
            <a:r>
              <a:rPr lang="el-GR" altLang="el-GR" sz="2000" b="1" dirty="0">
                <a:latin typeface="Comic Sans MS" pitchFamily="66" charset="0"/>
              </a:rPr>
              <a:t>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 </a:t>
            </a:r>
            <a:r>
              <a:rPr lang="el-GR" altLang="el-GR" sz="2000" b="1" dirty="0">
                <a:latin typeface="Comic Sans MS" pitchFamily="66" charset="0"/>
              </a:rPr>
              <a:t>προς 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 δυναμικού,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503325" y="2187205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446528" y="2660769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740408" y="3298525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Ένα αρνητικό </a:t>
            </a:r>
            <a:r>
              <a:rPr lang="el-GR" altLang="el-GR" sz="2000" b="1" dirty="0">
                <a:latin typeface="Comic Sans MS" pitchFamily="66" charset="0"/>
              </a:rPr>
              <a:t>φορτίο θα κινηθεί </a:t>
            </a:r>
            <a:r>
              <a:rPr lang="en-US" altLang="el-GR" sz="2000" b="1" dirty="0" smtClean="0">
                <a:latin typeface="Comic Sans MS" pitchFamily="66" charset="0"/>
              </a:rPr>
              <a:t>“</a:t>
            </a:r>
            <a:r>
              <a:rPr lang="el-GR" altLang="el-GR" sz="2000" b="1" dirty="0" smtClean="0">
                <a:latin typeface="Comic Sans MS" pitchFamily="66" charset="0"/>
              </a:rPr>
              <a:t>αυθόρμητα</a:t>
            </a:r>
            <a:r>
              <a:rPr lang="en-US" altLang="el-GR" sz="2000" b="1" dirty="0" smtClean="0">
                <a:latin typeface="Comic Sans MS" pitchFamily="66" charset="0"/>
              </a:rPr>
              <a:t>”</a:t>
            </a:r>
            <a:r>
              <a:rPr lang="el-GR" altLang="el-GR" sz="2000" b="1" dirty="0" smtClean="0">
                <a:latin typeface="Comic Sans MS" pitchFamily="66" charset="0"/>
              </a:rPr>
              <a:t> από </a:t>
            </a:r>
            <a:r>
              <a:rPr lang="el-GR" altLang="el-GR" sz="2000" b="1" dirty="0">
                <a:latin typeface="Comic Sans MS" pitchFamily="66" charset="0"/>
              </a:rPr>
              <a:t>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………………… </a:t>
            </a:r>
            <a:r>
              <a:rPr lang="el-GR" altLang="el-GR" sz="2000" b="1" dirty="0">
                <a:latin typeface="Comic Sans MS" pitchFamily="66" charset="0"/>
              </a:rPr>
              <a:t>προς θέση </a:t>
            </a:r>
            <a:r>
              <a:rPr lang="el-GR" altLang="el-GR" sz="2000" b="1" dirty="0" smtClean="0">
                <a:latin typeface="Comic Sans MS" pitchFamily="66" charset="0"/>
              </a:rPr>
              <a:t>……………… δυναμικού,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006026" y="3347040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205917" y="380635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847088" y="530058"/>
            <a:ext cx="806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έργο της δύναμης του πεδίου για να μετακινηθεί </a:t>
            </a:r>
            <a:r>
              <a:rPr lang="el-GR" sz="2000" b="1" dirty="0" smtClean="0">
                <a:latin typeface="Comic Sans MS" panose="030F0702030302020204" pitchFamily="66" charset="0"/>
              </a:rPr>
              <a:t>μία μάζα από σημείο </a:t>
            </a:r>
            <a:r>
              <a:rPr lang="el-GR" sz="2000" b="1" dirty="0">
                <a:latin typeface="Comic Sans MS" panose="030F0702030302020204" pitchFamily="66" charset="0"/>
              </a:rPr>
              <a:t>Α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πεδίου στο άπειρο είναι ίσο με την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βαρυτική</a:t>
            </a:r>
            <a:r>
              <a:rPr lang="el-GR" sz="2000" b="1" dirty="0" smtClean="0">
                <a:latin typeface="Comic Sans MS" panose="030F0702030302020204" pitchFamily="66" charset="0"/>
              </a:rPr>
              <a:t> …………………  ………………… στο Α.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999912" y="1473185"/>
            <a:ext cx="251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δυναμική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ενέργεια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Ορθογώνιο 17"/>
              <p:cNvSpPr/>
              <p:nvPr/>
            </p:nvSpPr>
            <p:spPr>
              <a:xfrm>
                <a:off x="6173366" y="1505532"/>
                <a:ext cx="2076402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0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366" y="1505532"/>
                <a:ext cx="2076402" cy="421590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13604" y="2691623"/>
            <a:ext cx="37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2348" y="3806356"/>
            <a:ext cx="37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27385" y="1613339"/>
            <a:ext cx="7737230" cy="8133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εκτός του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17816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16624" y="417485"/>
            <a:ext cx="98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>
                <a:latin typeface="Trebuchet MS" panose="020B0603020202020204" pitchFamily="34" charset="0"/>
              </a:rPr>
              <a:t>ομόσημα</a:t>
            </a:r>
            <a:r>
              <a:rPr lang="el-GR" sz="2000" dirty="0">
                <a:latin typeface="Trebuchet MS" panose="020B0603020202020204" pitchFamily="34" charset="0"/>
              </a:rPr>
              <a:t> φορτία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,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βρίσκονται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μεταξύ τους. Αν τα φορτία τοποθετηθούν σε απόσταση 2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, η δυναμική τους </a:t>
            </a:r>
            <a:r>
              <a:rPr lang="el-GR" sz="2000" dirty="0" smtClean="0">
                <a:latin typeface="Trebuchet MS" panose="020B0603020202020204" pitchFamily="34" charset="0"/>
              </a:rPr>
              <a:t>ενέργεια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διπλασιάζεται. 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υποδιπλασιάζεται.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τετραπλασιάζεται.                        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παραμένει σταθερή.</a:t>
            </a:r>
          </a:p>
        </p:txBody>
      </p:sp>
      <p:sp>
        <p:nvSpPr>
          <p:cNvPr id="6" name="Οβάλ 5"/>
          <p:cNvSpPr/>
          <p:nvPr/>
        </p:nvSpPr>
        <p:spPr>
          <a:xfrm>
            <a:off x="6830157" y="1463536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16624" y="2551837"/>
            <a:ext cx="98561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Έστω σύστημα τριών </a:t>
            </a:r>
            <a:r>
              <a:rPr lang="el-GR" sz="2000" dirty="0" err="1">
                <a:latin typeface="Trebuchet MS" panose="020B0603020202020204" pitchFamily="34" charset="0"/>
              </a:rPr>
              <a:t>ομόσημα</a:t>
            </a:r>
            <a:r>
              <a:rPr lang="el-GR" sz="2000" dirty="0">
                <a:latin typeface="Trebuchet MS" panose="020B0603020202020204" pitchFamily="34" charset="0"/>
              </a:rPr>
              <a:t> φορτισμένων σωματιδίων. Αν διπλασιάσουμε το φορτίο του καθενός σωματιδίου διατηρώντας τις θέσεις τους σταθερές, τότε η ολική ηλεκτρική δυναμική ενέργεια του συστήματος των τριών σωματιδίων </a:t>
            </a:r>
            <a:r>
              <a:rPr lang="el-GR" sz="2000" dirty="0" smtClean="0">
                <a:latin typeface="Trebuchet MS" panose="020B0603020202020204" pitchFamily="34" charset="0"/>
              </a:rPr>
              <a:t>θα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παραμείνει ίδια.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διπλασιασθεί.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τριπλασιασθεί.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δ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τετραπλασιασθεί.</a:t>
            </a:r>
          </a:p>
        </p:txBody>
      </p:sp>
      <p:sp>
        <p:nvSpPr>
          <p:cNvPr id="8" name="Οβάλ 7"/>
          <p:cNvSpPr/>
          <p:nvPr/>
        </p:nvSpPr>
        <p:spPr>
          <a:xfrm>
            <a:off x="6830157" y="4482229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9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Ορθογώνιο 12"/>
              <p:cNvSpPr/>
              <p:nvPr/>
            </p:nvSpPr>
            <p:spPr>
              <a:xfrm>
                <a:off x="1588476" y="252690"/>
                <a:ext cx="9196581" cy="2912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3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σημειακά σωματίδια που φέρουν φορτία –2e και 2e βρίσκονται ακίνητα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μεταξύ τους. Η ηλεκτρική δυναμική ενέργεια του συστήματος είναι: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         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76" y="252690"/>
                <a:ext cx="9196581" cy="2912720"/>
              </a:xfrm>
              <a:prstGeom prst="rect">
                <a:avLst/>
              </a:prstGeom>
              <a:blipFill>
                <a:blip r:embed="rId2"/>
                <a:stretch>
                  <a:fillRect l="-729" r="-6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Οβάλ 20"/>
          <p:cNvSpPr/>
          <p:nvPr/>
        </p:nvSpPr>
        <p:spPr>
          <a:xfrm>
            <a:off x="1588476" y="2668083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588476" y="3490546"/>
            <a:ext cx="9196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latin typeface="Trebuchet MS" panose="020B0603020202020204" pitchFamily="34" charset="0"/>
              </a:rPr>
              <a:t>Δύο σημεία Α και Β ομογενούς ηλεκτρικού πεδίου έχουν δυναμικά </a:t>
            </a:r>
            <a:r>
              <a:rPr lang="en-US" sz="2000" i="1" dirty="0" smtClean="0">
                <a:latin typeface="Trebuchet MS" panose="020B0603020202020204" pitchFamily="34" charset="0"/>
              </a:rPr>
              <a:t>V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A</a:t>
            </a:r>
            <a:r>
              <a:rPr lang="en-US" sz="2000" dirty="0" smtClean="0">
                <a:latin typeface="Trebuchet MS" panose="020B0603020202020204" pitchFamily="34" charset="0"/>
              </a:rPr>
              <a:t> = 20V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n-US" sz="2000" i="1" dirty="0" smtClean="0">
                <a:latin typeface="Trebuchet MS" panose="020B0603020202020204" pitchFamily="34" charset="0"/>
              </a:rPr>
              <a:t>V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Β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-1</a:t>
            </a:r>
            <a:r>
              <a:rPr lang="en-US" sz="2000" dirty="0" smtClean="0">
                <a:latin typeface="Trebuchet MS" panose="020B0603020202020204" pitchFamily="34" charset="0"/>
              </a:rPr>
              <a:t>0V</a:t>
            </a:r>
            <a:r>
              <a:rPr lang="el-GR" sz="2000" dirty="0" smtClean="0">
                <a:latin typeface="Trebuchet MS" panose="020B0603020202020204" pitchFamily="34" charset="0"/>
              </a:rPr>
              <a:t>. Στο μέσο του ευθύγραμμου τμήματος ΑΒ, το δυναμικό </a:t>
            </a:r>
            <a:r>
              <a:rPr lang="el-GR" sz="2000" dirty="0">
                <a:latin typeface="Trebuchet MS" panose="020B0603020202020204" pitchFamily="34" charset="0"/>
              </a:rPr>
              <a:t>είναι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μηδέν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5</a:t>
            </a:r>
            <a:r>
              <a:rPr lang="en-US" sz="2000" dirty="0" smtClean="0">
                <a:latin typeface="Trebuchet MS" panose="020B0603020202020204" pitchFamily="34" charset="0"/>
              </a:rPr>
              <a:t>V.                     </a:t>
            </a: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10</a:t>
            </a:r>
            <a:r>
              <a:rPr lang="en-US" sz="2000" dirty="0" smtClean="0">
                <a:latin typeface="Trebuchet MS" panose="020B0603020202020204" pitchFamily="34" charset="0"/>
              </a:rPr>
              <a:t>V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-10</a:t>
            </a:r>
            <a:r>
              <a:rPr lang="en-US" sz="2000" dirty="0" smtClean="0">
                <a:latin typeface="Trebuchet MS" panose="020B0603020202020204" pitchFamily="34" charset="0"/>
              </a:rPr>
              <a:t>V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" name="Οβάλ 6"/>
          <p:cNvSpPr/>
          <p:nvPr/>
        </p:nvSpPr>
        <p:spPr>
          <a:xfrm>
            <a:off x="4109915" y="4545274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59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026" y="290146"/>
            <a:ext cx="93579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</a:t>
            </a:r>
            <a:r>
              <a:rPr lang="en-US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Το σύστημα δύο σημειακών ηλεκτρικών φορτίων </a:t>
            </a:r>
            <a:r>
              <a:rPr lang="en-US" sz="2000" i="1" dirty="0" smtClean="0">
                <a:latin typeface="Trebuchet MS" panose="020B0603020202020204" pitchFamily="34" charset="0"/>
              </a:rPr>
              <a:t>q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n-US" sz="2000" i="1" dirty="0" smtClean="0">
                <a:latin typeface="Trebuchet MS" panose="020B0603020202020204" pitchFamily="34" charset="0"/>
              </a:rPr>
              <a:t>q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 που βρίσκονται σε απόσταση </a:t>
            </a:r>
            <a:r>
              <a:rPr lang="en-US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latin typeface="Trebuchet MS" panose="020B0603020202020204" pitchFamily="34" charset="0"/>
              </a:rPr>
              <a:t>, έχει ηλεκτρική δυναμική ενέργεια -1 </a:t>
            </a:r>
            <a:r>
              <a:rPr lang="en-US" sz="2000" dirty="0" smtClean="0">
                <a:latin typeface="Trebuchet MS" panose="020B0603020202020204" pitchFamily="34" charset="0"/>
              </a:rPr>
              <a:t>J. </a:t>
            </a:r>
            <a:r>
              <a:rPr lang="el-GR" sz="2000" dirty="0" smtClean="0">
                <a:latin typeface="Trebuchet MS" panose="020B0603020202020204" pitchFamily="34" charset="0"/>
              </a:rPr>
              <a:t>Από αυτά συμπεραίνουμε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Αν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 φορτία αφεθούν ελεύθερα θα κινηθούν ευθύγραμμα και ομαλά.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Τα φορτία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ετερώνυμα.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Όταν η απόσταση των φορτίων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διπλασιαστεί, η ηλεκτρική δυναμική ενέργεια του συστήματος θα γίνει -2</a:t>
            </a:r>
            <a:r>
              <a:rPr lang="en-US" sz="2000" dirty="0" smtClean="0">
                <a:latin typeface="Trebuchet MS" panose="020B0603020202020204" pitchFamily="34" charset="0"/>
              </a:rPr>
              <a:t> J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Οι δυνάμεις αλληλεπίδρασης ανάμεσα στα δύο φορτία είναι </a:t>
            </a:r>
            <a:r>
              <a:rPr lang="el-GR" sz="2000" dirty="0" err="1" smtClean="0">
                <a:latin typeface="Trebuchet MS" panose="020B0603020202020204" pitchFamily="34" charset="0"/>
              </a:rPr>
              <a:t>απωστικές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1417026" y="1771457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01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dirty="0" err="1">
                <a:latin typeface="+mn-lt"/>
              </a:rPr>
              <a:t>Μερκ</a:t>
            </a:r>
            <a:r>
              <a:rPr lang="el-GR" altLang="el-GR" dirty="0">
                <a:latin typeface="+mn-lt"/>
              </a:rPr>
              <a:t>. Παναγιωτόπουλος-Φυσικός         </a:t>
            </a:r>
            <a:r>
              <a:rPr lang="el-GR" altLang="el-GR" dirty="0" err="1">
                <a:latin typeface="+mn-lt"/>
              </a:rPr>
              <a:t>www.merkopanas.blogspot.com</a:t>
            </a:r>
            <a:endParaRPr lang="el-GR" altLang="el-GR" dirty="0"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6C6C6-6949-43A2-BB70-14D9B4FC0D55}" type="slidenum">
              <a:rPr lang="el-GR" altLang="el-GR">
                <a:latin typeface="+mn-lt"/>
              </a:rPr>
              <a:pPr eaLnBrk="1" hangingPunct="1"/>
              <a:t>34</a:t>
            </a:fld>
            <a:endParaRPr lang="el-GR" altLang="el-GR" dirty="0">
              <a:latin typeface="+mn-lt"/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006715" y="188641"/>
            <a:ext cx="83534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6. </a:t>
            </a:r>
            <a:r>
              <a:rPr lang="el-GR" altLang="el-GR" sz="2000" dirty="0">
                <a:latin typeface="Trebuchet MS" panose="020B0603020202020204" pitchFamily="34" charset="0"/>
              </a:rPr>
              <a:t>Η σταγόνα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στο </a:t>
            </a:r>
            <a:r>
              <a:rPr lang="el-GR" altLang="el-GR" sz="2000" dirty="0">
                <a:latin typeface="Trebuchet MS" panose="020B0603020202020204" pitchFamily="34" charset="0"/>
              </a:rPr>
              <a:t>παρακάτω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σχήμα </a:t>
            </a:r>
            <a:r>
              <a:rPr lang="el-GR" altLang="el-GR" sz="2000" dirty="0">
                <a:latin typeface="Trebuchet MS" panose="020B0603020202020204" pitchFamily="34" charset="0"/>
              </a:rPr>
              <a:t>ισορροπεί ανάμεσα στις δύο φορτισμένες πλάκες.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981200" y="3276600"/>
            <a:ext cx="8077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Χαρακτηρίστε με </a:t>
            </a:r>
            <a:r>
              <a:rPr lang="el-GR" altLang="el-GR" sz="2000" b="1" dirty="0">
                <a:latin typeface="Trebuchet MS" panose="020B0603020202020204" pitchFamily="34" charset="0"/>
              </a:rPr>
              <a:t>Σ</a:t>
            </a:r>
            <a:r>
              <a:rPr lang="el-GR" altLang="el-GR" sz="2000" dirty="0">
                <a:latin typeface="Trebuchet MS" panose="020B0603020202020204" pitchFamily="34" charset="0"/>
              </a:rPr>
              <a:t> τις σωστές και με </a:t>
            </a:r>
            <a:r>
              <a:rPr lang="el-GR" altLang="el-GR" sz="2000" b="1" dirty="0">
                <a:latin typeface="Trebuchet MS" panose="020B0603020202020204" pitchFamily="34" charset="0"/>
              </a:rPr>
              <a:t>Λ</a:t>
            </a:r>
            <a:r>
              <a:rPr lang="en-US" altLang="el-GR" sz="2000" b="1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τις λανθασμένες προτάσεις που γράφονται  παρακάτω.        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α.  </a:t>
            </a:r>
            <a:r>
              <a:rPr lang="el-GR" altLang="el-GR" sz="2000" dirty="0">
                <a:latin typeface="Trebuchet MS" panose="020B0603020202020204" pitchFamily="34" charset="0"/>
              </a:rPr>
              <a:t>Στη σταγόνα ασκούνται δύο δυνάμεις.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β.</a:t>
            </a:r>
            <a:r>
              <a:rPr lang="el-GR" altLang="el-GR" sz="2000" dirty="0">
                <a:latin typeface="Trebuchet MS" panose="020B0603020202020204" pitchFamily="34" charset="0"/>
              </a:rPr>
              <a:t>  Το φορτίο της σταγόνας είναι αρνητικό.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latin typeface="Trebuchet MS" panose="020B0603020202020204" pitchFamily="34" charset="0"/>
              </a:rPr>
              <a:t>  Το βάρος της σταγόνας είναι αμελητέο.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δ.</a:t>
            </a:r>
            <a:r>
              <a:rPr lang="el-GR" altLang="el-GR" sz="2000" dirty="0">
                <a:latin typeface="Trebuchet MS" panose="020B0603020202020204" pitchFamily="34" charset="0"/>
              </a:rPr>
              <a:t> Η συνισταμένη των δυνάμεων στη σταγόνα είναι μηδέν.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951538" y="20605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400">
              <a:latin typeface="Times New Roman" pitchFamily="18" charset="0"/>
            </a:endParaRPr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4727575" y="1341438"/>
            <a:ext cx="2592388" cy="1858962"/>
            <a:chOff x="2018" y="845"/>
            <a:chExt cx="1633" cy="1171"/>
          </a:xfrm>
        </p:grpSpPr>
        <p:grpSp>
          <p:nvGrpSpPr>
            <p:cNvPr id="6166" name="Group 6"/>
            <p:cNvGrpSpPr>
              <a:grpSpLocks/>
            </p:cNvGrpSpPr>
            <p:nvPr/>
          </p:nvGrpSpPr>
          <p:grpSpPr bwMode="auto">
            <a:xfrm>
              <a:off x="2018" y="845"/>
              <a:ext cx="1633" cy="1171"/>
              <a:chOff x="2018" y="845"/>
              <a:chExt cx="1633" cy="1171"/>
            </a:xfrm>
          </p:grpSpPr>
          <p:grpSp>
            <p:nvGrpSpPr>
              <p:cNvPr id="6168" name="Group 7"/>
              <p:cNvGrpSpPr>
                <a:grpSpLocks/>
              </p:cNvGrpSpPr>
              <p:nvPr/>
            </p:nvGrpSpPr>
            <p:grpSpPr bwMode="auto">
              <a:xfrm>
                <a:off x="2018" y="845"/>
                <a:ext cx="1588" cy="952"/>
                <a:chOff x="2018" y="845"/>
                <a:chExt cx="1588" cy="952"/>
              </a:xfrm>
            </p:grpSpPr>
            <p:sp>
              <p:nvSpPr>
                <p:cNvPr id="6170" name="Line 8"/>
                <p:cNvSpPr>
                  <a:spLocks noChangeShapeType="1"/>
                </p:cNvSpPr>
                <p:nvPr/>
              </p:nvSpPr>
              <p:spPr bwMode="auto">
                <a:xfrm>
                  <a:off x="2109" y="1117"/>
                  <a:ext cx="145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71" name="Line 9"/>
                <p:cNvSpPr>
                  <a:spLocks noChangeShapeType="1"/>
                </p:cNvSpPr>
                <p:nvPr/>
              </p:nvSpPr>
              <p:spPr bwMode="auto">
                <a:xfrm>
                  <a:off x="2154" y="1797"/>
                  <a:ext cx="145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8" y="845"/>
                  <a:ext cx="15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l-GR" sz="2400">
                      <a:latin typeface="Times New Roman" pitchFamily="18" charset="0"/>
                    </a:rPr>
                    <a:t>+   +   +   +   +   +   </a:t>
                  </a:r>
                  <a:endParaRPr lang="el-GR" altLang="el-GR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69" name="Text Box 1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15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l-GR" sz="2400">
                    <a:latin typeface="Times New Roman" pitchFamily="18" charset="0"/>
                  </a:rPr>
                  <a:t>-   -   -   -   -   -   -   </a:t>
                </a:r>
                <a:endParaRPr lang="el-GR" altLang="el-GR" sz="2400">
                  <a:latin typeface="Times New Roman" pitchFamily="18" charset="0"/>
                </a:endParaRPr>
              </a:p>
            </p:txBody>
          </p:sp>
        </p:grpSp>
        <p:sp>
          <p:nvSpPr>
            <p:cNvPr id="6167" name="Oval 12"/>
            <p:cNvSpPr>
              <a:spLocks noChangeArrowheads="1"/>
            </p:cNvSpPr>
            <p:nvPr/>
          </p:nvSpPr>
          <p:spPr bwMode="auto">
            <a:xfrm>
              <a:off x="2880" y="134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98317" name="Group 13"/>
          <p:cNvGrpSpPr>
            <a:grpSpLocks/>
          </p:cNvGrpSpPr>
          <p:nvPr/>
        </p:nvGrpSpPr>
        <p:grpSpPr bwMode="auto">
          <a:xfrm>
            <a:off x="6019800" y="2276478"/>
            <a:ext cx="609600" cy="414338"/>
            <a:chOff x="2832" y="1434"/>
            <a:chExt cx="384" cy="261"/>
          </a:xfrm>
        </p:grpSpPr>
        <p:sp>
          <p:nvSpPr>
            <p:cNvPr id="6164" name="Line 14"/>
            <p:cNvSpPr>
              <a:spLocks noChangeShapeType="1"/>
            </p:cNvSpPr>
            <p:nvPr/>
          </p:nvSpPr>
          <p:spPr bwMode="auto">
            <a:xfrm>
              <a:off x="2925" y="1434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32" y="1482"/>
                  <a:ext cx="3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sz="1600" b="1" i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>
            <p:sp>
              <p:nvSpPr>
                <p:cNvPr id="6165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2" y="1482"/>
                  <a:ext cx="384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7264088" y="426219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7595393" y="51103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7487482" y="46531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8894035" y="55892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6159" name="Object 2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6191" name="Εξίσωση" r:id="rId4" imgW="114151" imgH="215619" progId="Equation.3">
              <p:embed/>
            </p:oleObj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6172676" y="1765532"/>
            <a:ext cx="485189" cy="368499"/>
            <a:chOff x="4648675" y="1765531"/>
            <a:chExt cx="485189" cy="368499"/>
          </a:xfrm>
        </p:grpSpPr>
        <p:sp>
          <p:nvSpPr>
            <p:cNvPr id="6160" name="Line 22"/>
            <p:cNvSpPr>
              <a:spLocks noChangeShapeType="1"/>
            </p:cNvSpPr>
            <p:nvPr/>
          </p:nvSpPr>
          <p:spPr bwMode="auto">
            <a:xfrm flipV="1">
              <a:off x="4648675" y="1844670"/>
              <a:ext cx="0" cy="28893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678290" y="1765531"/>
                  <a:ext cx="45557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600" b="1" baseline="-25000" dirty="0">
                      <a:solidFill>
                        <a:srgbClr val="800000"/>
                      </a:solidFill>
                    </a:rPr>
                    <a:t>ηλ</a:t>
                  </a:r>
                  <a:endParaRPr lang="el-GR" sz="1600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290" y="1765531"/>
                  <a:ext cx="455574" cy="3684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Ομάδα 4"/>
          <p:cNvGrpSpPr/>
          <p:nvPr/>
        </p:nvGrpSpPr>
        <p:grpSpPr>
          <a:xfrm>
            <a:off x="7126884" y="2062161"/>
            <a:ext cx="365805" cy="489622"/>
            <a:chOff x="5602883" y="2062161"/>
            <a:chExt cx="365805" cy="489622"/>
          </a:xfrm>
        </p:grpSpPr>
        <p:sp>
          <p:nvSpPr>
            <p:cNvPr id="6162" name="Line 19"/>
            <p:cNvSpPr>
              <a:spLocks noChangeShapeType="1"/>
            </p:cNvSpPr>
            <p:nvPr/>
          </p:nvSpPr>
          <p:spPr bwMode="auto">
            <a:xfrm>
              <a:off x="5621211" y="2062161"/>
              <a:ext cx="0" cy="4318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602883" y="2183284"/>
                  <a:ext cx="36580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1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883" y="2183284"/>
                  <a:ext cx="365805" cy="3684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Ελεύθερη σχεδίαση 6"/>
          <p:cNvSpPr/>
          <p:nvPr/>
        </p:nvSpPr>
        <p:spPr>
          <a:xfrm>
            <a:off x="6096000" y="2368139"/>
            <a:ext cx="384216" cy="338328"/>
          </a:xfrm>
          <a:custGeom>
            <a:avLst/>
            <a:gdLst>
              <a:gd name="connsiteX0" fmla="*/ 365928 w 384216"/>
              <a:gd name="connsiteY0" fmla="*/ 18288 h 338328"/>
              <a:gd name="connsiteX1" fmla="*/ 265344 w 384216"/>
              <a:gd name="connsiteY1" fmla="*/ 0 h 338328"/>
              <a:gd name="connsiteX2" fmla="*/ 128184 w 384216"/>
              <a:gd name="connsiteY2" fmla="*/ 9144 h 338328"/>
              <a:gd name="connsiteX3" fmla="*/ 64176 w 384216"/>
              <a:gd name="connsiteY3" fmla="*/ 27432 h 338328"/>
              <a:gd name="connsiteX4" fmla="*/ 18456 w 384216"/>
              <a:gd name="connsiteY4" fmla="*/ 82296 h 338328"/>
              <a:gd name="connsiteX5" fmla="*/ 9312 w 384216"/>
              <a:gd name="connsiteY5" fmla="*/ 219456 h 338328"/>
              <a:gd name="connsiteX6" fmla="*/ 18456 w 384216"/>
              <a:gd name="connsiteY6" fmla="*/ 246888 h 338328"/>
              <a:gd name="connsiteX7" fmla="*/ 45888 w 384216"/>
              <a:gd name="connsiteY7" fmla="*/ 265176 h 338328"/>
              <a:gd name="connsiteX8" fmla="*/ 64176 w 384216"/>
              <a:gd name="connsiteY8" fmla="*/ 292608 h 338328"/>
              <a:gd name="connsiteX9" fmla="*/ 119040 w 384216"/>
              <a:gd name="connsiteY9" fmla="*/ 310896 h 338328"/>
              <a:gd name="connsiteX10" fmla="*/ 192192 w 384216"/>
              <a:gd name="connsiteY10" fmla="*/ 338328 h 338328"/>
              <a:gd name="connsiteX11" fmla="*/ 301920 w 384216"/>
              <a:gd name="connsiteY11" fmla="*/ 329184 h 338328"/>
              <a:gd name="connsiteX12" fmla="*/ 356784 w 384216"/>
              <a:gd name="connsiteY12" fmla="*/ 292608 h 338328"/>
              <a:gd name="connsiteX13" fmla="*/ 384216 w 384216"/>
              <a:gd name="connsiteY13" fmla="*/ 201168 h 338328"/>
              <a:gd name="connsiteX14" fmla="*/ 375072 w 384216"/>
              <a:gd name="connsiteY14" fmla="*/ 54864 h 338328"/>
              <a:gd name="connsiteX15" fmla="*/ 365928 w 384216"/>
              <a:gd name="connsiteY15" fmla="*/ 1828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216" h="338328">
                <a:moveTo>
                  <a:pt x="365928" y="18288"/>
                </a:moveTo>
                <a:cubicBezTo>
                  <a:pt x="347640" y="9144"/>
                  <a:pt x="277043" y="0"/>
                  <a:pt x="265344" y="0"/>
                </a:cubicBezTo>
                <a:cubicBezTo>
                  <a:pt x="219523" y="0"/>
                  <a:pt x="173904" y="6096"/>
                  <a:pt x="128184" y="9144"/>
                </a:cubicBezTo>
                <a:cubicBezTo>
                  <a:pt x="123307" y="10363"/>
                  <a:pt x="72047" y="22185"/>
                  <a:pt x="64176" y="27432"/>
                </a:cubicBezTo>
                <a:cubicBezTo>
                  <a:pt x="43054" y="41513"/>
                  <a:pt x="31950" y="62054"/>
                  <a:pt x="18456" y="82296"/>
                </a:cubicBezTo>
                <a:cubicBezTo>
                  <a:pt x="-1768" y="163194"/>
                  <a:pt x="-6208" y="141854"/>
                  <a:pt x="9312" y="219456"/>
                </a:cubicBezTo>
                <a:cubicBezTo>
                  <a:pt x="11202" y="228907"/>
                  <a:pt x="12435" y="239362"/>
                  <a:pt x="18456" y="246888"/>
                </a:cubicBezTo>
                <a:cubicBezTo>
                  <a:pt x="25321" y="255470"/>
                  <a:pt x="36744" y="259080"/>
                  <a:pt x="45888" y="265176"/>
                </a:cubicBezTo>
                <a:cubicBezTo>
                  <a:pt x="51984" y="274320"/>
                  <a:pt x="54857" y="286783"/>
                  <a:pt x="64176" y="292608"/>
                </a:cubicBezTo>
                <a:cubicBezTo>
                  <a:pt x="80523" y="302825"/>
                  <a:pt x="103000" y="300203"/>
                  <a:pt x="119040" y="310896"/>
                </a:cubicBezTo>
                <a:cubicBezTo>
                  <a:pt x="159404" y="337805"/>
                  <a:pt x="135696" y="327029"/>
                  <a:pt x="192192" y="338328"/>
                </a:cubicBezTo>
                <a:cubicBezTo>
                  <a:pt x="228768" y="335280"/>
                  <a:pt x="266556" y="339007"/>
                  <a:pt x="301920" y="329184"/>
                </a:cubicBezTo>
                <a:cubicBezTo>
                  <a:pt x="323098" y="323301"/>
                  <a:pt x="356784" y="292608"/>
                  <a:pt x="356784" y="292608"/>
                </a:cubicBezTo>
                <a:cubicBezTo>
                  <a:pt x="379046" y="225822"/>
                  <a:pt x="370397" y="256446"/>
                  <a:pt x="384216" y="201168"/>
                </a:cubicBezTo>
                <a:cubicBezTo>
                  <a:pt x="381168" y="152400"/>
                  <a:pt x="380187" y="103459"/>
                  <a:pt x="375072" y="54864"/>
                </a:cubicBezTo>
                <a:cubicBezTo>
                  <a:pt x="374063" y="45278"/>
                  <a:pt x="384216" y="27432"/>
                  <a:pt x="365928" y="1828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20" grpId="0"/>
      <p:bldP spid="98321" grpId="0"/>
      <p:bldP spid="98328" grpId="0"/>
      <p:bldP spid="98329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1283677" y="509954"/>
            <a:ext cx="9197930" cy="4247317"/>
            <a:chOff x="1283677" y="509954"/>
            <a:chExt cx="9197930" cy="4247317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8897282" y="647892"/>
              <a:ext cx="1584325" cy="1728788"/>
              <a:chOff x="8906074" y="841322"/>
              <a:chExt cx="1584325" cy="1728788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8906074" y="841322"/>
                <a:ext cx="1584325" cy="1728788"/>
                <a:chOff x="8906074" y="841322"/>
                <a:chExt cx="1584325" cy="1728788"/>
              </a:xfrm>
            </p:grpSpPr>
            <p:grpSp>
              <p:nvGrpSpPr>
                <p:cNvPr id="14" name="Ομάδα 13"/>
                <p:cNvGrpSpPr/>
                <p:nvPr/>
              </p:nvGrpSpPr>
              <p:grpSpPr>
                <a:xfrm>
                  <a:off x="8906074" y="841322"/>
                  <a:ext cx="1584325" cy="1728788"/>
                  <a:chOff x="8923658" y="797361"/>
                  <a:chExt cx="1584325" cy="1728788"/>
                </a:xfrm>
              </p:grpSpPr>
              <p:grpSp>
                <p:nvGrpSpPr>
                  <p:cNvPr id="11" name="Ομάδα 10"/>
                  <p:cNvGrpSpPr/>
                  <p:nvPr/>
                </p:nvGrpSpPr>
                <p:grpSpPr>
                  <a:xfrm>
                    <a:off x="8923658" y="797361"/>
                    <a:ext cx="1584325" cy="1728788"/>
                    <a:chOff x="8923658" y="797361"/>
                    <a:chExt cx="1584325" cy="1728788"/>
                  </a:xfrm>
                </p:grpSpPr>
                <p:grpSp>
                  <p:nvGrpSpPr>
                    <p:cNvPr id="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23658" y="797361"/>
                      <a:ext cx="1584325" cy="1728788"/>
                      <a:chOff x="521" y="1434"/>
                      <a:chExt cx="998" cy="1089"/>
                    </a:xfrm>
                  </p:grpSpPr>
                  <p:sp>
                    <p:nvSpPr>
                      <p:cNvPr id="6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434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706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979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251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523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" name="TextBox 1"/>
                        <p:cNvSpPr txBox="1"/>
                        <p:nvPr/>
                      </p:nvSpPr>
                      <p:spPr>
                        <a:xfrm>
                          <a:off x="10160000" y="857169"/>
                          <a:ext cx="206210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l-GR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2" name="TextBox 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0" y="857169"/>
                          <a:ext cx="206210" cy="31059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6471" r="-23529" b="-784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9302262" y="1104313"/>
                    <a:ext cx="0" cy="9900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8985738" y="935036"/>
                  <a:ext cx="4879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dirty="0" smtClean="0">
                      <a:latin typeface="Trebuchet MS" panose="020B0603020202020204" pitchFamily="34" charset="0"/>
                    </a:rPr>
                    <a:t>Α .</a:t>
                  </a:r>
                  <a:endParaRPr lang="el-GR" sz="1600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985738" y="1925073"/>
                  <a:ext cx="4923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dirty="0" smtClean="0">
                      <a:latin typeface="Trebuchet MS" panose="020B0603020202020204" pitchFamily="34" charset="0"/>
                    </a:rPr>
                    <a:t>Β .</a:t>
                  </a:r>
                  <a:endParaRPr lang="el-GR" sz="1600" dirty="0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9284678" y="1573823"/>
                <a:ext cx="167054" cy="117434"/>
                <a:chOff x="2286000" y="2020876"/>
                <a:chExt cx="167054" cy="117434"/>
              </a:xfrm>
            </p:grpSpPr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2453054" y="2020876"/>
                  <a:ext cx="0" cy="1174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Ευθεία γραμμή σύνδεσης 24"/>
                <p:cNvCxnSpPr/>
                <p:nvPr/>
              </p:nvCxnSpPr>
              <p:spPr>
                <a:xfrm>
                  <a:off x="2286000" y="2020876"/>
                  <a:ext cx="16705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1283677" y="509954"/>
              <a:ext cx="702456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7.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διπλανό σχήμα βλέπουμε τα σημεία Α και Β που βρίσκονται μέσα σε ομογενές ηλεκτρικό πεδίο. Το έργο κατά την μετακίνηση φορτίου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n-US" sz="2000" i="1" dirty="0" smtClean="0">
                  <a:latin typeface="Trebuchet MS" panose="020B0603020202020204" pitchFamily="34" charset="0"/>
                </a:rPr>
                <a:t>q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μεταξύ των σημείων Α και Β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είναι πάντα μηδέν.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β.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εξαρτάται από την διαδρομή που θα ακολουθήσει το φορτίο.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είναι αρνητικό.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δ.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δεν μπορεί να υπολογιστεί γιατί δεν δίνονται τα απαραίτητα στοιχεία.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32" name="Οβάλ 31"/>
          <p:cNvSpPr/>
          <p:nvPr/>
        </p:nvSpPr>
        <p:spPr>
          <a:xfrm>
            <a:off x="1283677" y="2012656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01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Οβάλ 41"/>
          <p:cNvSpPr/>
          <p:nvPr/>
        </p:nvSpPr>
        <p:spPr>
          <a:xfrm>
            <a:off x="1288429" y="3301960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4" name="Ομάδα 23"/>
          <p:cNvGrpSpPr/>
          <p:nvPr/>
        </p:nvGrpSpPr>
        <p:grpSpPr>
          <a:xfrm>
            <a:off x="1288429" y="435797"/>
            <a:ext cx="9229754" cy="3785652"/>
            <a:chOff x="1288429" y="435797"/>
            <a:chExt cx="9229754" cy="3785652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1288429" y="435797"/>
              <a:ext cx="9229754" cy="3785652"/>
              <a:chOff x="1288429" y="435797"/>
              <a:chExt cx="9229754" cy="3785652"/>
            </a:xfrm>
          </p:grpSpPr>
          <p:grpSp>
            <p:nvGrpSpPr>
              <p:cNvPr id="40" name="Ομάδα 39"/>
              <p:cNvGrpSpPr/>
              <p:nvPr/>
            </p:nvGrpSpPr>
            <p:grpSpPr>
              <a:xfrm>
                <a:off x="8933858" y="785052"/>
                <a:ext cx="1584325" cy="1728788"/>
                <a:chOff x="8897282" y="647892"/>
                <a:chExt cx="1584325" cy="1728788"/>
              </a:xfrm>
            </p:grpSpPr>
            <p:grpSp>
              <p:nvGrpSpPr>
                <p:cNvPr id="6" name="Ομάδα 5"/>
                <p:cNvGrpSpPr/>
                <p:nvPr/>
              </p:nvGrpSpPr>
              <p:grpSpPr>
                <a:xfrm>
                  <a:off x="8897282" y="647892"/>
                  <a:ext cx="1584325" cy="1728788"/>
                  <a:chOff x="8906074" y="841322"/>
                  <a:chExt cx="1584325" cy="1728788"/>
                </a:xfrm>
              </p:grpSpPr>
              <p:grpSp>
                <p:nvGrpSpPr>
                  <p:cNvPr id="13" name="Ομάδα 12"/>
                  <p:cNvGrpSpPr/>
                  <p:nvPr/>
                </p:nvGrpSpPr>
                <p:grpSpPr>
                  <a:xfrm>
                    <a:off x="8906074" y="841322"/>
                    <a:ext cx="1584325" cy="1728788"/>
                    <a:chOff x="8923658" y="797361"/>
                    <a:chExt cx="1584325" cy="1728788"/>
                  </a:xfrm>
                </p:grpSpPr>
                <p:grpSp>
                  <p:nvGrpSpPr>
                    <p:cNvPr id="1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23658" y="797361"/>
                      <a:ext cx="1584325" cy="1728788"/>
                      <a:chOff x="521" y="1434"/>
                      <a:chExt cx="998" cy="1089"/>
                    </a:xfrm>
                  </p:grpSpPr>
                  <p:sp>
                    <p:nvSpPr>
                      <p:cNvPr id="17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434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706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979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251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523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16" name="TextBox 15"/>
                        <p:cNvSpPr txBox="1"/>
                        <p:nvPr/>
                      </p:nvSpPr>
                      <p:spPr>
                        <a:xfrm>
                          <a:off x="9967644" y="2202849"/>
                          <a:ext cx="181140" cy="27616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l-GR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6" name="TextBox 1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67644" y="2202849"/>
                          <a:ext cx="181140" cy="276166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6667" r="-23333" b="-434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985738" y="935036"/>
                    <a:ext cx="48797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dirty="0" smtClean="0">
                        <a:latin typeface="Trebuchet MS" panose="020B0603020202020204" pitchFamily="34" charset="0"/>
                      </a:rPr>
                      <a:t>Α .</a:t>
                    </a:r>
                    <a:endParaRPr lang="el-GR" sz="1600" dirty="0"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860099" y="1691257"/>
                    <a:ext cx="4923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dirty="0" smtClean="0">
                        <a:latin typeface="Trebuchet MS" panose="020B0603020202020204" pitchFamily="34" charset="0"/>
                      </a:rPr>
                      <a:t>. Β</a:t>
                    </a:r>
                    <a:endParaRPr lang="el-GR" sz="1600" dirty="0">
                      <a:latin typeface="Trebuchet MS" panose="020B0603020202020204" pitchFamily="34" charset="0"/>
                    </a:endParaRPr>
                  </a:p>
                </p:txBody>
              </p:sp>
            </p:grpSp>
            <p:grpSp>
              <p:nvGrpSpPr>
                <p:cNvPr id="39" name="Ομάδα 38"/>
                <p:cNvGrpSpPr/>
                <p:nvPr/>
              </p:nvGrpSpPr>
              <p:grpSpPr>
                <a:xfrm>
                  <a:off x="8959567" y="767890"/>
                  <a:ext cx="1305498" cy="969470"/>
                  <a:chOff x="8959567" y="767890"/>
                  <a:chExt cx="1305498" cy="969470"/>
                </a:xfrm>
              </p:grpSpPr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9275886" y="954844"/>
                    <a:ext cx="700218" cy="7825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412252" y="976541"/>
                    <a:ext cx="4389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latin typeface="Trebuchet MS" panose="020B0603020202020204" pitchFamily="34" charset="0"/>
                      </a:rPr>
                      <a:t>(1)</a:t>
                    </a:r>
                    <a:endParaRPr lang="el-GR" sz="1400" dirty="0"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959567" y="1403890"/>
                    <a:ext cx="4389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</a:rPr>
                      <a:t>(2)</a:t>
                    </a:r>
                    <a:endParaRPr lang="el-GR" sz="1400" b="1" dirty="0">
                      <a:solidFill>
                        <a:srgbClr val="FF0000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9810827" y="767890"/>
                    <a:ext cx="4542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33CC"/>
                        </a:solidFill>
                        <a:latin typeface="Trebuchet MS" panose="020B0603020202020204" pitchFamily="34" charset="0"/>
                      </a:rPr>
                      <a:t>(3)</a:t>
                    </a:r>
                    <a:endParaRPr lang="el-GR" sz="1400" b="1" dirty="0">
                      <a:solidFill>
                        <a:srgbClr val="0033CC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38" name="Ορθογώνιο 37"/>
              <p:cNvSpPr/>
              <p:nvPr/>
            </p:nvSpPr>
            <p:spPr>
              <a:xfrm>
                <a:off x="1288429" y="435797"/>
                <a:ext cx="725918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8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διπλανό σχήμα βλέπουμε τα σημεία Α και Β που βρίσκονται μέσα σε ομογενές ηλεκτρικό πεδίο. Το έργο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κατά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την μετακίνηση φορτίου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q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μεταξύ των σημείων Α και Β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είναι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μεγαλύτερο, αν το φορτίο ακολουθήσει την διαδρομή (1).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μεγαλύτερο,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το φορτίο ακολουθήσει την διαδρομή </a:t>
                </a:r>
                <a:r>
                  <a:rPr lang="el-GR" sz="2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(2)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μεγαλύτερο,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το φορτίο ακολουθήσει την διαδρομή 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Trebuchet MS" panose="020B0603020202020204" pitchFamily="34" charset="0"/>
                  </a:rPr>
                  <a:t>(3)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ίδιο, ανεξάρτητα της διαδρομής που θα ακολουθήσει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φορτίο.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3" name="Ομάδα 22"/>
            <p:cNvGrpSpPr/>
            <p:nvPr/>
          </p:nvGrpSpPr>
          <p:grpSpPr>
            <a:xfrm>
              <a:off x="9189720" y="859536"/>
              <a:ext cx="969264" cy="987552"/>
              <a:chOff x="9189720" y="859536"/>
              <a:chExt cx="969264" cy="987552"/>
            </a:xfrm>
          </p:grpSpPr>
          <p:sp>
            <p:nvSpPr>
              <p:cNvPr id="2" name="Ελεύθερη σχεδίαση 1"/>
              <p:cNvSpPr/>
              <p:nvPr/>
            </p:nvSpPr>
            <p:spPr>
              <a:xfrm>
                <a:off x="9189720" y="1097280"/>
                <a:ext cx="795602" cy="749808"/>
              </a:xfrm>
              <a:custGeom>
                <a:avLst/>
                <a:gdLst>
                  <a:gd name="connsiteX0" fmla="*/ 137160 w 795602"/>
                  <a:gd name="connsiteY0" fmla="*/ 0 h 749808"/>
                  <a:gd name="connsiteX1" fmla="*/ 54864 w 795602"/>
                  <a:gd name="connsiteY1" fmla="*/ 18288 h 749808"/>
                  <a:gd name="connsiteX2" fmla="*/ 36576 w 795602"/>
                  <a:gd name="connsiteY2" fmla="*/ 45720 h 749808"/>
                  <a:gd name="connsiteX3" fmla="*/ 18288 w 795602"/>
                  <a:gd name="connsiteY3" fmla="*/ 100584 h 749808"/>
                  <a:gd name="connsiteX4" fmla="*/ 9144 w 795602"/>
                  <a:gd name="connsiteY4" fmla="*/ 128016 h 749808"/>
                  <a:gd name="connsiteX5" fmla="*/ 0 w 795602"/>
                  <a:gd name="connsiteY5" fmla="*/ 210312 h 749808"/>
                  <a:gd name="connsiteX6" fmla="*/ 27432 w 795602"/>
                  <a:gd name="connsiteY6" fmla="*/ 347472 h 749808"/>
                  <a:gd name="connsiteX7" fmla="*/ 36576 w 795602"/>
                  <a:gd name="connsiteY7" fmla="*/ 374904 h 749808"/>
                  <a:gd name="connsiteX8" fmla="*/ 64008 w 795602"/>
                  <a:gd name="connsiteY8" fmla="*/ 402336 h 749808"/>
                  <a:gd name="connsiteX9" fmla="*/ 82296 w 795602"/>
                  <a:gd name="connsiteY9" fmla="*/ 429768 h 749808"/>
                  <a:gd name="connsiteX10" fmla="*/ 164592 w 795602"/>
                  <a:gd name="connsiteY10" fmla="*/ 502920 h 749808"/>
                  <a:gd name="connsiteX11" fmla="*/ 219456 w 795602"/>
                  <a:gd name="connsiteY11" fmla="*/ 539496 h 749808"/>
                  <a:gd name="connsiteX12" fmla="*/ 283464 w 795602"/>
                  <a:gd name="connsiteY12" fmla="*/ 585216 h 749808"/>
                  <a:gd name="connsiteX13" fmla="*/ 338328 w 795602"/>
                  <a:gd name="connsiteY13" fmla="*/ 603504 h 749808"/>
                  <a:gd name="connsiteX14" fmla="*/ 365760 w 795602"/>
                  <a:gd name="connsiteY14" fmla="*/ 612648 h 749808"/>
                  <a:gd name="connsiteX15" fmla="*/ 448056 w 795602"/>
                  <a:gd name="connsiteY15" fmla="*/ 649224 h 749808"/>
                  <a:gd name="connsiteX16" fmla="*/ 475488 w 795602"/>
                  <a:gd name="connsiteY16" fmla="*/ 658368 h 749808"/>
                  <a:gd name="connsiteX17" fmla="*/ 539496 w 795602"/>
                  <a:gd name="connsiteY17" fmla="*/ 685800 h 749808"/>
                  <a:gd name="connsiteX18" fmla="*/ 566928 w 795602"/>
                  <a:gd name="connsiteY18" fmla="*/ 694944 h 749808"/>
                  <a:gd name="connsiteX19" fmla="*/ 612648 w 795602"/>
                  <a:gd name="connsiteY19" fmla="*/ 704088 h 749808"/>
                  <a:gd name="connsiteX20" fmla="*/ 685800 w 795602"/>
                  <a:gd name="connsiteY20" fmla="*/ 722376 h 749808"/>
                  <a:gd name="connsiteX21" fmla="*/ 768096 w 795602"/>
                  <a:gd name="connsiteY21" fmla="*/ 749808 h 749808"/>
                  <a:gd name="connsiteX22" fmla="*/ 795528 w 795602"/>
                  <a:gd name="connsiteY22" fmla="*/ 731520 h 7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5602" h="749808">
                    <a:moveTo>
                      <a:pt x="137160" y="0"/>
                    </a:moveTo>
                    <a:cubicBezTo>
                      <a:pt x="136599" y="94"/>
                      <a:pt x="66712" y="8810"/>
                      <a:pt x="54864" y="18288"/>
                    </a:cubicBezTo>
                    <a:cubicBezTo>
                      <a:pt x="46282" y="25153"/>
                      <a:pt x="41039" y="35677"/>
                      <a:pt x="36576" y="45720"/>
                    </a:cubicBezTo>
                    <a:cubicBezTo>
                      <a:pt x="28747" y="63336"/>
                      <a:pt x="24384" y="82296"/>
                      <a:pt x="18288" y="100584"/>
                    </a:cubicBezTo>
                    <a:lnTo>
                      <a:pt x="9144" y="128016"/>
                    </a:lnTo>
                    <a:cubicBezTo>
                      <a:pt x="6096" y="155448"/>
                      <a:pt x="0" y="182711"/>
                      <a:pt x="0" y="210312"/>
                    </a:cubicBezTo>
                    <a:cubicBezTo>
                      <a:pt x="0" y="277949"/>
                      <a:pt x="8289" y="290043"/>
                      <a:pt x="27432" y="347472"/>
                    </a:cubicBezTo>
                    <a:cubicBezTo>
                      <a:pt x="30480" y="356616"/>
                      <a:pt x="29760" y="368088"/>
                      <a:pt x="36576" y="374904"/>
                    </a:cubicBezTo>
                    <a:cubicBezTo>
                      <a:pt x="45720" y="384048"/>
                      <a:pt x="55729" y="392402"/>
                      <a:pt x="64008" y="402336"/>
                    </a:cubicBezTo>
                    <a:cubicBezTo>
                      <a:pt x="71043" y="410779"/>
                      <a:pt x="74995" y="421554"/>
                      <a:pt x="82296" y="429768"/>
                    </a:cubicBezTo>
                    <a:cubicBezTo>
                      <a:pt x="183917" y="544092"/>
                      <a:pt x="99075" y="448322"/>
                      <a:pt x="164592" y="502920"/>
                    </a:cubicBezTo>
                    <a:cubicBezTo>
                      <a:pt x="210255" y="540973"/>
                      <a:pt x="171247" y="523426"/>
                      <a:pt x="219456" y="539496"/>
                    </a:cubicBezTo>
                    <a:cubicBezTo>
                      <a:pt x="224369" y="543180"/>
                      <a:pt x="272524" y="580354"/>
                      <a:pt x="283464" y="585216"/>
                    </a:cubicBezTo>
                    <a:cubicBezTo>
                      <a:pt x="301080" y="593045"/>
                      <a:pt x="320040" y="597408"/>
                      <a:pt x="338328" y="603504"/>
                    </a:cubicBezTo>
                    <a:cubicBezTo>
                      <a:pt x="347472" y="606552"/>
                      <a:pt x="357740" y="607301"/>
                      <a:pt x="365760" y="612648"/>
                    </a:cubicBezTo>
                    <a:cubicBezTo>
                      <a:pt x="409232" y="641629"/>
                      <a:pt x="382766" y="627461"/>
                      <a:pt x="448056" y="649224"/>
                    </a:cubicBezTo>
                    <a:cubicBezTo>
                      <a:pt x="457200" y="652272"/>
                      <a:pt x="467468" y="653021"/>
                      <a:pt x="475488" y="658368"/>
                    </a:cubicBezTo>
                    <a:cubicBezTo>
                      <a:pt x="517249" y="686209"/>
                      <a:pt x="487830" y="671038"/>
                      <a:pt x="539496" y="685800"/>
                    </a:cubicBezTo>
                    <a:cubicBezTo>
                      <a:pt x="548764" y="688448"/>
                      <a:pt x="557577" y="692606"/>
                      <a:pt x="566928" y="694944"/>
                    </a:cubicBezTo>
                    <a:cubicBezTo>
                      <a:pt x="582006" y="698713"/>
                      <a:pt x="597504" y="700593"/>
                      <a:pt x="612648" y="704088"/>
                    </a:cubicBezTo>
                    <a:cubicBezTo>
                      <a:pt x="637139" y="709740"/>
                      <a:pt x="685800" y="722376"/>
                      <a:pt x="685800" y="722376"/>
                    </a:cubicBezTo>
                    <a:cubicBezTo>
                      <a:pt x="718922" y="744457"/>
                      <a:pt x="718818" y="749808"/>
                      <a:pt x="768096" y="749808"/>
                    </a:cubicBezTo>
                    <a:cubicBezTo>
                      <a:pt x="798420" y="749808"/>
                      <a:pt x="795528" y="747106"/>
                      <a:pt x="795528" y="73152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Ελεύθερη σχεδίαση 21"/>
              <p:cNvSpPr/>
              <p:nvPr/>
            </p:nvSpPr>
            <p:spPr>
              <a:xfrm>
                <a:off x="9336024" y="859536"/>
                <a:ext cx="822960" cy="932741"/>
              </a:xfrm>
              <a:custGeom>
                <a:avLst/>
                <a:gdLst>
                  <a:gd name="connsiteX0" fmla="*/ 0 w 822960"/>
                  <a:gd name="connsiteY0" fmla="*/ 237744 h 932741"/>
                  <a:gd name="connsiteX1" fmla="*/ 118872 w 822960"/>
                  <a:gd name="connsiteY1" fmla="*/ 182880 h 932741"/>
                  <a:gd name="connsiteX2" fmla="*/ 146304 w 822960"/>
                  <a:gd name="connsiteY2" fmla="*/ 164592 h 932741"/>
                  <a:gd name="connsiteX3" fmla="*/ 210312 w 822960"/>
                  <a:gd name="connsiteY3" fmla="*/ 118872 h 932741"/>
                  <a:gd name="connsiteX4" fmla="*/ 219456 w 822960"/>
                  <a:gd name="connsiteY4" fmla="*/ 82296 h 932741"/>
                  <a:gd name="connsiteX5" fmla="*/ 292608 w 822960"/>
                  <a:gd name="connsiteY5" fmla="*/ 27432 h 932741"/>
                  <a:gd name="connsiteX6" fmla="*/ 320040 w 822960"/>
                  <a:gd name="connsiteY6" fmla="*/ 9144 h 932741"/>
                  <a:gd name="connsiteX7" fmla="*/ 347472 w 822960"/>
                  <a:gd name="connsiteY7" fmla="*/ 0 h 932741"/>
                  <a:gd name="connsiteX8" fmla="*/ 429768 w 822960"/>
                  <a:gd name="connsiteY8" fmla="*/ 27432 h 932741"/>
                  <a:gd name="connsiteX9" fmla="*/ 475488 w 822960"/>
                  <a:gd name="connsiteY9" fmla="*/ 91440 h 932741"/>
                  <a:gd name="connsiteX10" fmla="*/ 493776 w 822960"/>
                  <a:gd name="connsiteY10" fmla="*/ 164592 h 932741"/>
                  <a:gd name="connsiteX11" fmla="*/ 512064 w 822960"/>
                  <a:gd name="connsiteY11" fmla="*/ 201168 h 932741"/>
                  <a:gd name="connsiteX12" fmla="*/ 530352 w 822960"/>
                  <a:gd name="connsiteY12" fmla="*/ 256032 h 932741"/>
                  <a:gd name="connsiteX13" fmla="*/ 576072 w 822960"/>
                  <a:gd name="connsiteY13" fmla="*/ 320040 h 932741"/>
                  <a:gd name="connsiteX14" fmla="*/ 603504 w 822960"/>
                  <a:gd name="connsiteY14" fmla="*/ 338328 h 932741"/>
                  <a:gd name="connsiteX15" fmla="*/ 640080 w 822960"/>
                  <a:gd name="connsiteY15" fmla="*/ 374904 h 932741"/>
                  <a:gd name="connsiteX16" fmla="*/ 731520 w 822960"/>
                  <a:gd name="connsiteY16" fmla="*/ 429768 h 932741"/>
                  <a:gd name="connsiteX17" fmla="*/ 758952 w 822960"/>
                  <a:gd name="connsiteY17" fmla="*/ 438912 h 932741"/>
                  <a:gd name="connsiteX18" fmla="*/ 813816 w 822960"/>
                  <a:gd name="connsiteY18" fmla="*/ 475488 h 932741"/>
                  <a:gd name="connsiteX19" fmla="*/ 822960 w 822960"/>
                  <a:gd name="connsiteY19" fmla="*/ 502920 h 932741"/>
                  <a:gd name="connsiteX20" fmla="*/ 795528 w 822960"/>
                  <a:gd name="connsiteY20" fmla="*/ 557784 h 932741"/>
                  <a:gd name="connsiteX21" fmla="*/ 740664 w 822960"/>
                  <a:gd name="connsiteY21" fmla="*/ 576072 h 932741"/>
                  <a:gd name="connsiteX22" fmla="*/ 685800 w 822960"/>
                  <a:gd name="connsiteY22" fmla="*/ 612648 h 932741"/>
                  <a:gd name="connsiteX23" fmla="*/ 667512 w 822960"/>
                  <a:gd name="connsiteY23" fmla="*/ 640080 h 932741"/>
                  <a:gd name="connsiteX24" fmla="*/ 667512 w 822960"/>
                  <a:gd name="connsiteY24" fmla="*/ 777240 h 932741"/>
                  <a:gd name="connsiteX25" fmla="*/ 694944 w 822960"/>
                  <a:gd name="connsiteY25" fmla="*/ 804672 h 932741"/>
                  <a:gd name="connsiteX26" fmla="*/ 694944 w 822960"/>
                  <a:gd name="connsiteY26" fmla="*/ 886968 h 932741"/>
                  <a:gd name="connsiteX27" fmla="*/ 667512 w 822960"/>
                  <a:gd name="connsiteY27" fmla="*/ 905256 h 932741"/>
                  <a:gd name="connsiteX28" fmla="*/ 640080 w 822960"/>
                  <a:gd name="connsiteY28" fmla="*/ 932688 h 9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22960" h="932741">
                    <a:moveTo>
                      <a:pt x="0" y="237744"/>
                    </a:moveTo>
                    <a:cubicBezTo>
                      <a:pt x="37981" y="222552"/>
                      <a:pt x="85935" y="204838"/>
                      <a:pt x="118872" y="182880"/>
                    </a:cubicBezTo>
                    <a:cubicBezTo>
                      <a:pt x="128016" y="176784"/>
                      <a:pt x="136762" y="170044"/>
                      <a:pt x="146304" y="164592"/>
                    </a:cubicBezTo>
                    <a:cubicBezTo>
                      <a:pt x="202470" y="132497"/>
                      <a:pt x="165629" y="163555"/>
                      <a:pt x="210312" y="118872"/>
                    </a:cubicBezTo>
                    <a:cubicBezTo>
                      <a:pt x="213360" y="106680"/>
                      <a:pt x="211049" y="91637"/>
                      <a:pt x="219456" y="82296"/>
                    </a:cubicBezTo>
                    <a:cubicBezTo>
                      <a:pt x="239846" y="59640"/>
                      <a:pt x="267247" y="44339"/>
                      <a:pt x="292608" y="27432"/>
                    </a:cubicBezTo>
                    <a:cubicBezTo>
                      <a:pt x="301752" y="21336"/>
                      <a:pt x="310210" y="14059"/>
                      <a:pt x="320040" y="9144"/>
                    </a:cubicBezTo>
                    <a:cubicBezTo>
                      <a:pt x="328661" y="4833"/>
                      <a:pt x="338328" y="3048"/>
                      <a:pt x="347472" y="0"/>
                    </a:cubicBezTo>
                    <a:cubicBezTo>
                      <a:pt x="382578" y="7021"/>
                      <a:pt x="400323" y="6400"/>
                      <a:pt x="429768" y="27432"/>
                    </a:cubicBezTo>
                    <a:cubicBezTo>
                      <a:pt x="452214" y="43465"/>
                      <a:pt x="466832" y="65473"/>
                      <a:pt x="475488" y="91440"/>
                    </a:cubicBezTo>
                    <a:cubicBezTo>
                      <a:pt x="483436" y="115285"/>
                      <a:pt x="482536" y="142111"/>
                      <a:pt x="493776" y="164592"/>
                    </a:cubicBezTo>
                    <a:cubicBezTo>
                      <a:pt x="499872" y="176784"/>
                      <a:pt x="507002" y="188512"/>
                      <a:pt x="512064" y="201168"/>
                    </a:cubicBezTo>
                    <a:cubicBezTo>
                      <a:pt x="519223" y="219066"/>
                      <a:pt x="519659" y="239992"/>
                      <a:pt x="530352" y="256032"/>
                    </a:cubicBezTo>
                    <a:cubicBezTo>
                      <a:pt x="540736" y="271608"/>
                      <a:pt x="564730" y="308698"/>
                      <a:pt x="576072" y="320040"/>
                    </a:cubicBezTo>
                    <a:cubicBezTo>
                      <a:pt x="583843" y="327811"/>
                      <a:pt x="595160" y="331176"/>
                      <a:pt x="603504" y="338328"/>
                    </a:cubicBezTo>
                    <a:cubicBezTo>
                      <a:pt x="616595" y="349549"/>
                      <a:pt x="626616" y="364133"/>
                      <a:pt x="640080" y="374904"/>
                    </a:cubicBezTo>
                    <a:cubicBezTo>
                      <a:pt x="665082" y="394905"/>
                      <a:pt x="700839" y="416619"/>
                      <a:pt x="731520" y="429768"/>
                    </a:cubicBezTo>
                    <a:cubicBezTo>
                      <a:pt x="740379" y="433565"/>
                      <a:pt x="750526" y="434231"/>
                      <a:pt x="758952" y="438912"/>
                    </a:cubicBezTo>
                    <a:cubicBezTo>
                      <a:pt x="778165" y="449586"/>
                      <a:pt x="813816" y="475488"/>
                      <a:pt x="813816" y="475488"/>
                    </a:cubicBezTo>
                    <a:cubicBezTo>
                      <a:pt x="816864" y="484632"/>
                      <a:pt x="822960" y="493281"/>
                      <a:pt x="822960" y="502920"/>
                    </a:cubicBezTo>
                    <a:cubicBezTo>
                      <a:pt x="822960" y="514753"/>
                      <a:pt x="804774" y="552005"/>
                      <a:pt x="795528" y="557784"/>
                    </a:cubicBezTo>
                    <a:cubicBezTo>
                      <a:pt x="779181" y="568001"/>
                      <a:pt x="756704" y="565379"/>
                      <a:pt x="740664" y="576072"/>
                    </a:cubicBezTo>
                    <a:lnTo>
                      <a:pt x="685800" y="612648"/>
                    </a:lnTo>
                    <a:cubicBezTo>
                      <a:pt x="679704" y="621792"/>
                      <a:pt x="672427" y="630250"/>
                      <a:pt x="667512" y="640080"/>
                    </a:cubicBezTo>
                    <a:cubicBezTo>
                      <a:pt x="646900" y="681304"/>
                      <a:pt x="657041" y="737975"/>
                      <a:pt x="667512" y="777240"/>
                    </a:cubicBezTo>
                    <a:cubicBezTo>
                      <a:pt x="670844" y="789735"/>
                      <a:pt x="685800" y="795528"/>
                      <a:pt x="694944" y="804672"/>
                    </a:cubicBezTo>
                    <a:cubicBezTo>
                      <a:pt x="705489" y="836307"/>
                      <a:pt x="714255" y="848345"/>
                      <a:pt x="694944" y="886968"/>
                    </a:cubicBezTo>
                    <a:cubicBezTo>
                      <a:pt x="690029" y="896798"/>
                      <a:pt x="676656" y="899160"/>
                      <a:pt x="667512" y="905256"/>
                    </a:cubicBezTo>
                    <a:cubicBezTo>
                      <a:pt x="647533" y="935224"/>
                      <a:pt x="660214" y="932688"/>
                      <a:pt x="640080" y="932688"/>
                    </a:cubicBezTo>
                  </a:path>
                </a:pathLst>
              </a:custGeom>
              <a:noFill/>
              <a:ln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240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Ασκήσεις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194)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Ορθογώνιο 1"/>
              <p:cNvSpPr/>
              <p:nvPr/>
            </p:nvSpPr>
            <p:spPr>
              <a:xfrm>
                <a:off x="1521069" y="459185"/>
                <a:ext cx="9038492" cy="374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55.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Στις κορυφές Β και Γ ορθογωνίου τριγώνου ΑΒΓ, με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90°, βρίσκονται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τα φορτία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4×10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−8 </a:t>
                </a:r>
                <a:r>
                  <a:rPr lang="el-GR" sz="2000" dirty="0">
                    <a:latin typeface="Trebuchet MS" panose="020B0603020202020204" pitchFamily="34" charset="0"/>
                  </a:rPr>
                  <a:t>C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−8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C.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AB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3cm και ΑΓ = 4cm</a:t>
                </a:r>
                <a:r>
                  <a:rPr lang="el-GR" sz="2000" dirty="0">
                    <a:latin typeface="Trebuchet MS" panose="020B0603020202020204" pitchFamily="34" charset="0"/>
                  </a:rPr>
                  <a:t>, να υπολογιστούν: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)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Τα </a:t>
                </a:r>
                <a:r>
                  <a:rPr lang="el-GR" sz="2000" dirty="0">
                    <a:latin typeface="Trebuchet MS" panose="020B0603020202020204" pitchFamily="34" charset="0"/>
                  </a:rPr>
                  <a:t>δυναμικά στα σημεία Α και Μ, όπου Μ το μέσον της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ΒΓ.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β)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</a:t>
                </a:r>
                <a:r>
                  <a:rPr lang="el-GR" sz="2000" dirty="0">
                    <a:latin typeface="Trebuchet MS" panose="020B0603020202020204" pitchFamily="34" charset="0"/>
                  </a:rPr>
                  <a:t>έργο που παράγεται από το ηλεκτρικό πεδίο κατά τη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μετακίνηση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φορτίου 2×10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-10</a:t>
                </a:r>
                <a:r>
                  <a:rPr lang="el-GR" sz="2000" dirty="0">
                    <a:latin typeface="Trebuchet MS" panose="020B0603020202020204" pitchFamily="34" charset="0"/>
                  </a:rPr>
                  <a:t> C από το σημείο Α στο Μ.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Δίνεται: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 smtClean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 smtClean="0">
                    <a:latin typeface="Trebuchet MS" panose="020B0603020202020204" pitchFamily="34" charset="0"/>
                  </a:rPr>
                  <a:t>9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69" y="459185"/>
                <a:ext cx="9038492" cy="3742691"/>
              </a:xfrm>
              <a:prstGeom prst="rect">
                <a:avLst/>
              </a:prstGeom>
              <a:blipFill>
                <a:blip r:embed="rId2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96153" y="4082310"/>
            <a:ext cx="616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23250 V,  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 32400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 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AM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-183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×10</a:t>
            </a:r>
            <a:r>
              <a:rPr lang="el-GR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−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8</a:t>
            </a:r>
            <a:r>
              <a:rPr lang="en-US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Ορθογώνιο 4"/>
              <p:cNvSpPr/>
              <p:nvPr/>
            </p:nvSpPr>
            <p:spPr>
              <a:xfrm>
                <a:off x="1693984" y="404336"/>
                <a:ext cx="8979877" cy="1880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56.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</a:t>
                </a:r>
                <a:r>
                  <a:rPr lang="el-GR" sz="2000" dirty="0">
                    <a:latin typeface="Trebuchet MS" panose="020B0603020202020204" pitchFamily="34" charset="0"/>
                  </a:rPr>
                  <a:t>κάθε κορυφή ενός ισόπλευρου τριγώνου ΑΒΓ, πλευράς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cm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βρίσκεται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μC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υπολογιστεί η ενέργεια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συστήματος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των τριών φορτίων. Δίνεται: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9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 smtClean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84" y="404336"/>
                <a:ext cx="8979877" cy="1880515"/>
              </a:xfrm>
              <a:prstGeom prst="rect">
                <a:avLst/>
              </a:prstGeom>
              <a:blipFill>
                <a:blip r:embed="rId2"/>
                <a:stretch>
                  <a:fillRect l="-747" r="-6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45060" y="1778725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 36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×10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−</a:t>
            </a:r>
            <a:r>
              <a:rPr lang="en-US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9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3476" y="273555"/>
            <a:ext cx="8385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Αλληλεπίδραση 2 σημειακών ηλεκτρικών φορτίων</a:t>
            </a:r>
            <a:endParaRPr lang="el-GR" altLang="el-G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3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Ορθογώνιο 1"/>
              <p:cNvSpPr/>
              <p:nvPr/>
            </p:nvSpPr>
            <p:spPr>
              <a:xfrm>
                <a:off x="1408176" y="529441"/>
                <a:ext cx="9692640" cy="4188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57.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Ακίνητο </a:t>
                </a:r>
                <a:r>
                  <a:rPr lang="el-GR" sz="2000" dirty="0">
                    <a:latin typeface="Trebuchet MS" panose="020B0603020202020204" pitchFamily="34" charset="0"/>
                  </a:rPr>
                  <a:t>σημειακό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μC</a:t>
                </a:r>
                <a:r>
                  <a:rPr lang="el-GR" sz="2000" dirty="0">
                    <a:latin typeface="Trebuchet MS" panose="020B0603020202020204" pitchFamily="34" charset="0"/>
                  </a:rPr>
                  <a:t>, βρίσκεται στο σημείο Α.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Μικρή </a:t>
                </a:r>
                <a:r>
                  <a:rPr lang="el-GR" sz="2000" dirty="0">
                    <a:latin typeface="Trebuchet MS" panose="020B0603020202020204" pitchFamily="34" charset="0"/>
                  </a:rPr>
                  <a:t>σφαίρα με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g και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20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nC</a:t>
                </a:r>
                <a:r>
                  <a:rPr lang="el-GR" sz="2000" dirty="0">
                    <a:latin typeface="Trebuchet MS" panose="020B0603020202020204" pitchFamily="34" charset="0"/>
                  </a:rPr>
                  <a:t> βρίσκεται στο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σημείο </a:t>
                </a:r>
                <a:r>
                  <a:rPr lang="el-GR" sz="2000" dirty="0">
                    <a:latin typeface="Trebuchet MS" panose="020B0603020202020204" pitchFamily="34" charset="0"/>
                  </a:rPr>
                  <a:t>Β, στο ίδιο οριζόντιο επίπεδο με το Α και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cm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από </a:t>
                </a:r>
                <a:r>
                  <a:rPr lang="el-GR" sz="2000" dirty="0">
                    <a:latin typeface="Trebuchet MS" panose="020B0603020202020204" pitchFamily="34" charset="0"/>
                  </a:rPr>
                  <a:t>αυτό. Αν η σφαίρα που βρίσκεται στο σημείο Β αφεθεί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ελεύθερη,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λόγω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της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απωστικής</a:t>
                </a:r>
                <a:r>
                  <a:rPr lang="el-GR" sz="2000" dirty="0">
                    <a:latin typeface="Trebuchet MS" panose="020B0603020202020204" pitchFamily="34" charset="0"/>
                  </a:rPr>
                  <a:t> δύναμης που δέχεται, κινείται χωρίς τριβές.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Να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υπολογίσετε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την ταχύτητά της: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α)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Όταν </a:t>
                </a:r>
                <a:r>
                  <a:rPr lang="el-GR" sz="2000" dirty="0">
                    <a:latin typeface="Trebuchet MS" panose="020B0603020202020204" pitchFamily="34" charset="0"/>
                  </a:rPr>
                  <a:t>βρίσκεται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60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 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β)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Όταν </a:t>
                </a:r>
                <a:r>
                  <a:rPr lang="el-GR" sz="2000" dirty="0">
                    <a:latin typeface="Trebuchet MS" panose="020B0603020202020204" pitchFamily="34" charset="0"/>
                  </a:rPr>
                  <a:t>βρίσκεται σε πολύ μεγάλη απόσταση από το σημείο 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Δίνεται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76" y="529441"/>
                <a:ext cx="9692640" cy="4188839"/>
              </a:xfrm>
              <a:prstGeom prst="rect">
                <a:avLst/>
              </a:prstGeom>
              <a:blipFill>
                <a:blip r:embed="rId2"/>
                <a:stretch>
                  <a:fillRect l="-629" r="-6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904988" y="4263620"/>
                <a:ext cx="3108543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88" y="4263620"/>
                <a:ext cx="3108543" cy="531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088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71956" y="354598"/>
            <a:ext cx="9848088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58.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ομογενές ηλεκτρικό πεδίο, κατά μήκος μιας δυναμικής </a:t>
            </a:r>
            <a:r>
              <a:rPr lang="el-GR" sz="2000" dirty="0" smtClean="0">
                <a:latin typeface="Trebuchet MS" panose="020B0603020202020204" pitchFamily="34" charset="0"/>
              </a:rPr>
              <a:t>γραμμής,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βρίσκονται διαδοχικά </a:t>
            </a:r>
            <a:r>
              <a:rPr lang="el-GR" sz="2000" dirty="0">
                <a:latin typeface="Trebuchet MS" panose="020B0603020202020204" pitchFamily="34" charset="0"/>
              </a:rPr>
              <a:t>τα σημεία A, Β και Γ. Εάν </a:t>
            </a:r>
            <a:r>
              <a:rPr lang="el-GR" sz="2000" i="1" dirty="0"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i="1" dirty="0"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latin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5V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dirty="0" smtClean="0">
                <a:latin typeface="Trebuchet MS" panose="020B0603020202020204" pitchFamily="34" charset="0"/>
              </a:rPr>
              <a:t>οι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αποστάσεις </a:t>
            </a:r>
            <a:r>
              <a:rPr lang="el-GR" sz="2000" dirty="0">
                <a:latin typeface="Trebuchet MS" panose="020B0603020202020204" pitchFamily="34" charset="0"/>
              </a:rPr>
              <a:t>μεταξύ των σημείων είναι ΑΒ =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και ΒΓ =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, ποια είναι </a:t>
            </a:r>
            <a:r>
              <a:rPr lang="el-GR" sz="2000" dirty="0" smtClean="0">
                <a:latin typeface="Trebuchet MS" panose="020B0603020202020204" pitchFamily="34" charset="0"/>
              </a:rPr>
              <a:t>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διαφορά </a:t>
            </a:r>
            <a:r>
              <a:rPr lang="el-GR" sz="2000" dirty="0">
                <a:latin typeface="Trebuchet MS" panose="020B0603020202020204" pitchFamily="34" charset="0"/>
              </a:rPr>
              <a:t>δυναμικού ανάμεσα στα σημεία Α-Γ και Β-Γ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491595" y="2037046"/>
            <a:ext cx="2528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0V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ΒΓ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el-G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Ορθογώνιο 6"/>
              <p:cNvSpPr/>
              <p:nvPr/>
            </p:nvSpPr>
            <p:spPr>
              <a:xfrm>
                <a:off x="1171956" y="2627134"/>
                <a:ext cx="9848088" cy="319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59.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Ο </a:t>
                </a:r>
                <a:r>
                  <a:rPr lang="el-GR" sz="2000" dirty="0">
                    <a:latin typeface="Trebuchet MS" panose="020B0603020202020204" pitchFamily="34" charset="0"/>
                  </a:rPr>
                  <a:t>αέρας είναι μονωτής, αλλά για ηλεκτρικό πεδίο έντασης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μεγαλύτερης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3×10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6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γίνεται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αγωγός (δημιουργείται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ηλεκτρικός σπινθήρας</a:t>
                </a:r>
                <a:r>
                  <a:rPr lang="el-GR" sz="2000" dirty="0">
                    <a:latin typeface="Trebuchet MS" panose="020B0603020202020204" pitchFamily="34" charset="0"/>
                  </a:rPr>
                  <a:t>). Η απόσταση μεταξύ των ηλεκτροδίων σε ένα μπουζί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είναι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περίπου 0,5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mm</a:t>
                </a:r>
                <a:r>
                  <a:rPr lang="el-GR" sz="2000" dirty="0">
                    <a:latin typeface="Trebuchet MS" panose="020B0603020202020204" pitchFamily="34" charset="0"/>
                  </a:rPr>
                  <a:t>. Πόση είναι η ελάχιστη διαφορά δυναμικού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που πρέπει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εφαρμοστεί στα ηλεκτρόδια, ώστε να παραχθεί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ηλεκτρικός σπινθήρας</a:t>
                </a:r>
                <a:r>
                  <a:rPr lang="el-GR" sz="2000" dirty="0">
                    <a:latin typeface="Trebuchet MS" panose="020B0603020202020204" pitchFamily="34" charset="0"/>
                  </a:rPr>
                  <a:t>; Θεωρήστε το πεδίο που δημιουργείται ανάμεσα στα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ηλεκτρόδια </a:t>
                </a:r>
                <a:r>
                  <a:rPr lang="el-GR" sz="2000" dirty="0">
                    <a:latin typeface="Trebuchet MS" panose="020B0603020202020204" pitchFamily="34" charset="0"/>
                  </a:rPr>
                  <a:t>ομογενές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56" y="2627134"/>
                <a:ext cx="9848088" cy="3195618"/>
              </a:xfrm>
              <a:prstGeom prst="rect">
                <a:avLst/>
              </a:prstGeom>
              <a:blipFill>
                <a:blip r:embed="rId2"/>
                <a:stretch>
                  <a:fillRect l="-619" r="-619" b="-5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9350997" y="5422642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ελ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1500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Ορθογώνιο 7"/>
              <p:cNvSpPr/>
              <p:nvPr/>
            </p:nvSpPr>
            <p:spPr>
              <a:xfrm>
                <a:off x="1435608" y="426411"/>
                <a:ext cx="9299448" cy="268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60.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 </a:t>
                </a:r>
                <a:r>
                  <a:rPr lang="el-GR" sz="2000" dirty="0">
                    <a:latin typeface="Trebuchet MS" panose="020B0603020202020204" pitchFamily="34" charset="0"/>
                  </a:rPr>
                  <a:t>ομογενές ηλεκτρικό πεδίο που υπάρχει ανάμεσα σε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δυο οριζόντιες πλάκες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 φορτία +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, αιωρείται (ισορροπεί) σωματίδιο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μάζας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-3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err="1">
                    <a:latin typeface="Trebuchet MS" panose="020B0603020202020204" pitchFamily="34" charset="0"/>
                  </a:rPr>
                  <a:t>kg</a:t>
                </a:r>
                <a:r>
                  <a:rPr lang="el-GR" sz="2000" dirty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−7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C.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οι δύο πλάκες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απέχουν μεταξύ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τους απόσταση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l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>
                    <a:latin typeface="Trebuchet MS" panose="020B0603020202020204" pitchFamily="34" charset="0"/>
                  </a:rPr>
                  <a:t>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, να υπολογιστεί η διαφορά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δυναμικού που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παρουσιάζουν.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Δίνεται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i="1" dirty="0">
                    <a:latin typeface="Trebuchet MS" panose="020B0603020202020204" pitchFamily="34" charset="0"/>
                  </a:rPr>
                  <a:t>g</a:t>
                </a:r>
                <a:r>
                  <a:rPr lang="el-GR" sz="2000" dirty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426411"/>
                <a:ext cx="9299448" cy="2680349"/>
              </a:xfrm>
              <a:prstGeom prst="rect">
                <a:avLst/>
              </a:prstGeom>
              <a:blipFill>
                <a:blip r:embed="rId2"/>
                <a:stretch>
                  <a:fillRect l="-721" r="-6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9305277" y="2467793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4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00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Ορθογώνιο 1"/>
              <p:cNvSpPr/>
              <p:nvPr/>
            </p:nvSpPr>
            <p:spPr>
              <a:xfrm>
                <a:off x="1252728" y="475917"/>
                <a:ext cx="9628632" cy="360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61.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Ανάμεσα </a:t>
                </a:r>
                <a:r>
                  <a:rPr lang="el-GR" sz="2000" dirty="0">
                    <a:latin typeface="Trebuchet MS" panose="020B0603020202020204" pitchFamily="34" charset="0"/>
                  </a:rPr>
                  <a:t>σε δύο παράλληλες κατακόρυφες μεταλλικές πλάκες, που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είναι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φορτισμένες με φορτία +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, ισορροπεί μια μικρή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φορτισμένη </a:t>
                </a:r>
                <a:r>
                  <a:rPr lang="el-GR" sz="2000" dirty="0">
                    <a:latin typeface="Trebuchet MS" panose="020B0603020202020204" pitchFamily="34" charset="0"/>
                  </a:rPr>
                  <a:t>σφαίρα εκκρεμούς, σε θέση τέτοια ώστε το νήμα του να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σχηματίζει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γωνία </a:t>
                </a:r>
                <a:r>
                  <a:rPr lang="el-GR" sz="2000" dirty="0">
                    <a:latin typeface="Trebuchet MS" panose="020B0603020202020204" pitchFamily="34" charset="0"/>
                  </a:rPr>
                  <a:t>6° με την κατακόρυφο. Οι δύο παράλληλες μεταλλικές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πλάκες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απέχουν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d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παρουσιάζουν διαφορά δυναμικού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V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>
                    <a:latin typeface="Trebuchet MS" panose="020B0603020202020204" pitchFamily="34" charset="0"/>
                  </a:rPr>
                  <a:t>200 V. Η σφαίρα του εκκρεμούς έχει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mg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υπολογιστεί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</a:t>
                </a:r>
                <a:r>
                  <a:rPr lang="el-GR" sz="2000" dirty="0">
                    <a:latin typeface="Trebuchet MS" panose="020B0603020202020204" pitchFamily="34" charset="0"/>
                  </a:rPr>
                  <a:t>φορτίο της σφαίρας.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Δίνονται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g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/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εφ6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= 0,1.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8" y="475917"/>
                <a:ext cx="9628632" cy="3603679"/>
              </a:xfrm>
              <a:prstGeom prst="rect">
                <a:avLst/>
              </a:prstGeom>
              <a:blipFill>
                <a:blip r:embed="rId2"/>
                <a:stretch>
                  <a:fillRect l="-697" r="-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528048" y="3502152"/>
            <a:ext cx="135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-9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407138" y="1630923"/>
            <a:ext cx="7377723" cy="112317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Ασκήσεις εκτός του σχολικού βιβλίου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697156" y="260227"/>
            <a:ext cx="10453445" cy="5753225"/>
            <a:chOff x="697156" y="260227"/>
            <a:chExt cx="10453445" cy="575322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8301038" y="513372"/>
              <a:ext cx="2849563" cy="735013"/>
              <a:chOff x="1949" y="-236"/>
              <a:chExt cx="1795" cy="463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025" y="-5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1949" y="-199"/>
                <a:ext cx="1795" cy="426"/>
                <a:chOff x="1949" y="-199"/>
                <a:chExt cx="1795" cy="426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949" y="-199"/>
                  <a:ext cx="229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 i="1" dirty="0" smtClean="0">
                      <a:latin typeface="Trebuchet MS" panose="020B0603020202020204" pitchFamily="34" charset="0"/>
                    </a:rPr>
                    <a:t>Q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92" y="11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A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5" name="Line 11"/>
                <p:cNvSpPr>
                  <a:spLocks noChangeShapeType="1"/>
                </p:cNvSpPr>
                <p:nvPr/>
              </p:nvSpPr>
              <p:spPr bwMode="auto">
                <a:xfrm>
                  <a:off x="2077" y="4"/>
                  <a:ext cx="166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20" y="4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Β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32" y="4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Γ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3432" y="-23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l-GR" altLang="el-GR" sz="2800" b="1"/>
                  <a:t>.</a:t>
                </a: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520" y="-23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l-GR" altLang="el-GR" sz="2800" b="1"/>
                  <a:t>.</a:t>
                </a:r>
              </a:p>
            </p:txBody>
          </p:sp>
        </p:grpSp>
        <p:sp>
          <p:nvSpPr>
            <p:cNvPr id="2" name="Ορθογώνιο 1"/>
            <p:cNvSpPr/>
            <p:nvPr/>
          </p:nvSpPr>
          <p:spPr>
            <a:xfrm>
              <a:off x="697156" y="260227"/>
              <a:ext cx="7124700" cy="1338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l-GR" altLang="el-GR" b="1" dirty="0" smtClean="0">
                  <a:latin typeface="Trebuchet MS" panose="020B0603020202020204" pitchFamily="34" charset="0"/>
                </a:rPr>
                <a:t>1. 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Στο </a:t>
              </a:r>
              <a:r>
                <a:rPr lang="el-GR" altLang="el-GR" dirty="0">
                  <a:latin typeface="Trebuchet MS" panose="020B0603020202020204" pitchFamily="34" charset="0"/>
                </a:rPr>
                <a:t>σημείο Α 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υπάρχει φορτίο </a:t>
              </a:r>
              <a:r>
                <a:rPr lang="en-US" altLang="el-GR" i="1" dirty="0" smtClean="0">
                  <a:latin typeface="Trebuchet MS" panose="020B0603020202020204" pitchFamily="34" charset="0"/>
                </a:rPr>
                <a:t>Q</a:t>
              </a:r>
              <a:r>
                <a:rPr lang="el-GR" altLang="el-GR" i="1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= -</a:t>
              </a:r>
              <a:r>
                <a:rPr lang="el-GR" altLang="el-GR" dirty="0">
                  <a:latin typeface="Trebuchet MS" panose="020B0603020202020204" pitchFamily="34" charset="0"/>
                </a:rPr>
                <a:t>2.10</a:t>
              </a:r>
              <a:r>
                <a:rPr lang="el-GR" altLang="el-GR" baseline="30000" dirty="0">
                  <a:latin typeface="Trebuchet MS" panose="020B0603020202020204" pitchFamily="34" charset="0"/>
                </a:rPr>
                <a:t>-3</a:t>
              </a:r>
              <a:r>
                <a:rPr lang="el-GR" altLang="el-GR" dirty="0">
                  <a:latin typeface="Trebuchet MS" panose="020B0603020202020204" pitchFamily="34" charset="0"/>
                </a:rPr>
                <a:t>μ</a:t>
              </a:r>
              <a:r>
                <a:rPr lang="en-US" altLang="el-GR" dirty="0" smtClean="0">
                  <a:latin typeface="Trebuchet MS" panose="020B0603020202020204" pitchFamily="34" charset="0"/>
                </a:rPr>
                <a:t>C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. </a:t>
              </a:r>
              <a:r>
                <a:rPr lang="el-GR" altLang="el-GR" dirty="0">
                  <a:latin typeface="Trebuchet MS" panose="020B0603020202020204" pitchFamily="34" charset="0"/>
                </a:rPr>
                <a:t>Τα σημεία Β και Γ απέχουν από το Α αποστάσεις </a:t>
              </a:r>
              <a:r>
                <a:rPr lang="en-US" altLang="el-GR" i="1" dirty="0" err="1" smtClean="0">
                  <a:latin typeface="Trebuchet MS" panose="020B0603020202020204" pitchFamily="34" charset="0"/>
                </a:rPr>
                <a:t>r</a:t>
              </a:r>
              <a:r>
                <a:rPr lang="en-US" altLang="el-GR" baseline="-25000" dirty="0" err="1" smtClean="0">
                  <a:latin typeface="Trebuchet MS" panose="020B0603020202020204" pitchFamily="34" charset="0"/>
                </a:rPr>
                <a:t>B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dirty="0">
                  <a:latin typeface="Trebuchet MS" panose="020B0603020202020204" pitchFamily="34" charset="0"/>
                </a:rPr>
                <a:t>= 2</a:t>
              </a:r>
              <a:r>
                <a:rPr lang="en-US" altLang="el-GR" dirty="0">
                  <a:latin typeface="Trebuchet MS" panose="020B0603020202020204" pitchFamily="34" charset="0"/>
                </a:rPr>
                <a:t>cm </a:t>
              </a:r>
              <a:r>
                <a:rPr lang="el-GR" altLang="el-GR" dirty="0">
                  <a:latin typeface="Trebuchet MS" panose="020B0603020202020204" pitchFamily="34" charset="0"/>
                </a:rPr>
                <a:t>και </a:t>
              </a:r>
              <a:r>
                <a:rPr lang="en-US" altLang="el-GR" i="1" dirty="0">
                  <a:latin typeface="Trebuchet MS" panose="020B0603020202020204" pitchFamily="34" charset="0"/>
                </a:rPr>
                <a:t>r</a:t>
              </a:r>
              <a:r>
                <a:rPr lang="el-GR" altLang="el-GR" baseline="-25000" dirty="0">
                  <a:latin typeface="Trebuchet MS" panose="020B0603020202020204" pitchFamily="34" charset="0"/>
                </a:rPr>
                <a:t>Γ</a:t>
              </a:r>
              <a:r>
                <a:rPr lang="el-GR" altLang="el-GR" dirty="0">
                  <a:latin typeface="Trebuchet MS" panose="020B0603020202020204" pitchFamily="34" charset="0"/>
                </a:rPr>
                <a:t> = 6</a:t>
              </a:r>
              <a:r>
                <a:rPr lang="en-US" altLang="el-GR" dirty="0">
                  <a:latin typeface="Trebuchet MS" panose="020B0603020202020204" pitchFamily="34" charset="0"/>
                </a:rPr>
                <a:t>cm</a:t>
              </a:r>
              <a:r>
                <a:rPr lang="el-GR" altLang="el-GR" dirty="0">
                  <a:latin typeface="Trebuchet MS" panose="020B0603020202020204" pitchFamily="34" charset="0"/>
                </a:rPr>
                <a:t>. </a:t>
              </a:r>
              <a:endParaRPr lang="el-GR" altLang="el-GR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el-GR" altLang="el-GR" dirty="0" smtClean="0">
                  <a:latin typeface="Trebuchet MS" panose="020B0603020202020204" pitchFamily="34" charset="0"/>
                </a:rPr>
                <a:t>Ζητούνται </a:t>
              </a:r>
              <a:r>
                <a:rPr lang="el-GR" altLang="el-GR" dirty="0">
                  <a:latin typeface="Trebuchet MS" panose="020B0603020202020204" pitchFamily="34" charset="0"/>
                </a:rPr>
                <a:t>να βρεθούν τα παρακάτω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:</a:t>
              </a:r>
              <a:endParaRPr lang="en-US" altLang="el-GR" dirty="0" smtClean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Ορθογώνιο 22"/>
                <p:cNvSpPr/>
                <p:nvPr/>
              </p:nvSpPr>
              <p:spPr>
                <a:xfrm>
                  <a:off x="697156" y="1482788"/>
                  <a:ext cx="10205306" cy="4530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α.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ένταση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alt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alt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el-GR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a14:m>
                  <a:r>
                    <a:rPr lang="en-US" altLang="el-GR" dirty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του ηλεκτρικού πεδίου στο σημείο Β.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β.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δυναμικό </a:t>
                  </a:r>
                  <a:r>
                    <a:rPr lang="en-US" altLang="el-GR" i="1" dirty="0" smtClean="0">
                      <a:latin typeface="Trebuchet MS" panose="020B0603020202020204" pitchFamily="34" charset="0"/>
                    </a:rPr>
                    <a:t>V</a:t>
                  </a:r>
                  <a:r>
                    <a:rPr lang="en-US" altLang="el-GR" baseline="-25000" dirty="0" smtClean="0">
                      <a:latin typeface="Trebuchet MS" panose="020B0603020202020204" pitchFamily="34" charset="0"/>
                    </a:rPr>
                    <a:t>B</a:t>
                  </a:r>
                  <a:r>
                    <a:rPr lang="en-US" altLang="el-GR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στο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σημείο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Β</a:t>
                  </a:r>
                  <a:r>
                    <a:rPr lang="en-US" altLang="el-GR" dirty="0">
                      <a:latin typeface="Trebuchet MS" panose="020B0603020202020204" pitchFamily="34" charset="0"/>
                    </a:rPr>
                    <a:t>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γ.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δύναμη που θα δεχτεί δοκιμαστικό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= 2mC, αν βρεθεί στο Γ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δ. </a:t>
                  </a:r>
                  <a:r>
                    <a:rPr lang="el-GR" altLang="el-GR" b="1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Το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δυναμικό στο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Γ, αν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διαφορά δυναμικού ανάμεσα στο Β και στο Γ είναι -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600V.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ε. </a:t>
                  </a:r>
                  <a:r>
                    <a:rPr lang="el-GR" altLang="el-GR" b="1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Η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ηλεκτρική δυναμική ενέργεια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που έχει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σύστημα, όταν 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βρίσκεται στο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Γ.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στ.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όταν βρίσκεται στο Γ έχει αρνητική δυναμική ενέργεια. Τι σημαίνει αυτό για το έργο της δύναμης του πεδίου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κατά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τη μεταφορά του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από το Γ στο άπειρο;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ζ. </a:t>
                  </a:r>
                  <a:r>
                    <a:rPr lang="el-GR" altLang="el-GR" b="1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Εκτιμήστε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, αν 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μπορεί να κινηθεί </a:t>
                  </a:r>
                  <a:r>
                    <a:rPr lang="en-US" altLang="el-GR" dirty="0" smtClean="0">
                      <a:latin typeface="Trebuchet MS" panose="020B0603020202020204" pitchFamily="34" charset="0"/>
                    </a:rPr>
                    <a:t>"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αυθόρμητα</a:t>
                  </a:r>
                  <a:r>
                    <a:rPr lang="en-US" altLang="el-GR" dirty="0" smtClean="0">
                      <a:latin typeface="Trebuchet MS" panose="020B0603020202020204" pitchFamily="34" charset="0"/>
                    </a:rPr>
                    <a:t>"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από το Γ στο Β. 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η. </a:t>
                  </a:r>
                  <a:r>
                    <a:rPr lang="el-GR" altLang="el-GR" b="1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Το έργο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της δύναμης του πεδίου για τη μεταφορά του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από το Γ στο </a:t>
                  </a:r>
                  <a:r>
                    <a:rPr lang="el-GR" altLang="el-GR" dirty="0" smtClean="0">
                      <a:latin typeface="Trebuchet MS" panose="020B0603020202020204" pitchFamily="34" charset="0"/>
                    </a:rPr>
                    <a:t>Β.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dirty="0">
                      <a:latin typeface="Trebuchet MS" panose="020B0603020202020204" pitchFamily="34" charset="0"/>
                    </a:rPr>
                    <a:t>Δίνεται: </a:t>
                  </a:r>
                  <a:r>
                    <a:rPr lang="en-US" altLang="el-GR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altLang="el-GR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= 9.10</a:t>
                  </a:r>
                  <a:r>
                    <a:rPr lang="el-GR" altLang="el-GR" baseline="30000" dirty="0">
                      <a:latin typeface="Trebuchet MS" panose="020B0603020202020204" pitchFamily="34" charset="0"/>
                    </a:rPr>
                    <a:t>9</a:t>
                  </a:r>
                  <a:r>
                    <a:rPr lang="el-GR" altLang="el-GR" dirty="0"/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l-GR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l-GR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alt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alt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altLang="el-GR" dirty="0"/>
                    <a:t> 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</p:txBody>
            </p:sp>
          </mc:Choice>
          <mc:Fallback>
            <p:sp>
              <p:nvSpPr>
                <p:cNvPr id="23" name="Ορθογώνιο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56" y="1482788"/>
                  <a:ext cx="10205306" cy="4530664"/>
                </a:xfrm>
                <a:prstGeom prst="rect">
                  <a:avLst/>
                </a:prstGeom>
                <a:blipFill>
                  <a:blip r:embed="rId2"/>
                  <a:stretch>
                    <a:fillRect l="-478" r="-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6391031" y="1524636"/>
                <a:ext cx="1518529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</a:rPr>
                  <a:t>Ε</a:t>
                </a:r>
                <a:r>
                  <a:rPr lang="el-GR" b="1" baseline="-25000" dirty="0" smtClean="0">
                    <a:solidFill>
                      <a:srgbClr val="FF0000"/>
                    </a:solidFill>
                  </a:rPr>
                  <a:t>Β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= 4,5.10</a:t>
                </a:r>
                <a:r>
                  <a:rPr lang="el-GR" b="1" baseline="30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den>
                    </m:f>
                  </m:oMath>
                </a14:m>
                <a:r>
                  <a:rPr lang="el-GR" b="1" dirty="0" smtClean="0">
                    <a:solidFill>
                      <a:srgbClr val="FF0000"/>
                    </a:solidFill>
                  </a:rPr>
                  <a:t/>
                </a:r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31" y="1524636"/>
                <a:ext cx="1518529" cy="491738"/>
              </a:xfrm>
              <a:prstGeom prst="rect">
                <a:avLst/>
              </a:prstGeom>
              <a:blipFill>
                <a:blip r:embed="rId3"/>
                <a:stretch>
                  <a:fillRect l="-3200"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Ομάδα 28"/>
          <p:cNvGrpSpPr/>
          <p:nvPr/>
        </p:nvGrpSpPr>
        <p:grpSpPr>
          <a:xfrm>
            <a:off x="8677990" y="546147"/>
            <a:ext cx="700960" cy="337356"/>
            <a:chOff x="8677990" y="546147"/>
            <a:chExt cx="700960" cy="337356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8857456" y="883503"/>
              <a:ext cx="5214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8677990" y="546147"/>
                  <a:ext cx="443776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7990" y="546147"/>
                  <a:ext cx="443776" cy="3339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Ορθογώνιο 29"/>
          <p:cNvSpPr/>
          <p:nvPr/>
        </p:nvSpPr>
        <p:spPr>
          <a:xfrm>
            <a:off x="4352346" y="201637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el-GR" b="1" baseline="-25000" dirty="0" smtClean="0">
                <a:solidFill>
                  <a:srgbClr val="FF0000"/>
                </a:solidFill>
              </a:rPr>
              <a:t>Β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-900V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1" name="Ορθογώνιο 30"/>
          <p:cNvSpPr/>
          <p:nvPr/>
        </p:nvSpPr>
        <p:spPr>
          <a:xfrm>
            <a:off x="8483600" y="2407173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10N</a:t>
            </a:r>
            <a:endParaRPr lang="el-GR" dirty="0"/>
          </a:p>
        </p:txBody>
      </p:sp>
      <p:grpSp>
        <p:nvGrpSpPr>
          <p:cNvPr id="36" name="Ομάδα 35"/>
          <p:cNvGrpSpPr/>
          <p:nvPr/>
        </p:nvGrpSpPr>
        <p:grpSpPr>
          <a:xfrm>
            <a:off x="10533888" y="624578"/>
            <a:ext cx="260167" cy="254523"/>
            <a:chOff x="9033302" y="625562"/>
            <a:chExt cx="260167" cy="254523"/>
          </a:xfrm>
        </p:grpSpPr>
        <p:cxnSp>
          <p:nvCxnSpPr>
            <p:cNvPr id="33" name="Ευθύγραμμο βέλος σύνδεσης 32"/>
            <p:cNvCxnSpPr/>
            <p:nvPr/>
          </p:nvCxnSpPr>
          <p:spPr>
            <a:xfrm flipH="1">
              <a:off x="9033302" y="880085"/>
              <a:ext cx="260167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066769" y="625562"/>
                  <a:ext cx="155491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69" y="625562"/>
                  <a:ext cx="155491" cy="241605"/>
                </a:xfrm>
                <a:prstGeom prst="rect">
                  <a:avLst/>
                </a:prstGeom>
                <a:blipFill>
                  <a:blip r:embed="rId5"/>
                  <a:stretch>
                    <a:fillRect l="-26923" r="-23077" b="-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Ορθογώνιο 36"/>
          <p:cNvSpPr/>
          <p:nvPr/>
        </p:nvSpPr>
        <p:spPr>
          <a:xfrm>
            <a:off x="9559074" y="2827367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el-GR" b="1" baseline="-25000" dirty="0" smtClean="0">
                <a:solidFill>
                  <a:srgbClr val="FF0000"/>
                </a:solidFill>
              </a:rPr>
              <a:t>Γ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l-GR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00V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8" name="Ορθογώνιο 37"/>
          <p:cNvSpPr/>
          <p:nvPr/>
        </p:nvSpPr>
        <p:spPr>
          <a:xfrm>
            <a:off x="10133623" y="326924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 </a:t>
            </a:r>
            <a:r>
              <a:rPr lang="el-GR" b="1" dirty="0" smtClean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-0,6 J</a:t>
            </a:r>
            <a:endParaRPr lang="el-GR" dirty="0"/>
          </a:p>
        </p:txBody>
      </p:sp>
      <p:sp>
        <p:nvSpPr>
          <p:cNvPr id="39" name="Ορθογώνιο 38"/>
          <p:cNvSpPr/>
          <p:nvPr/>
        </p:nvSpPr>
        <p:spPr>
          <a:xfrm>
            <a:off x="8677990" y="4927546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l-GR" b="1" baseline="-25000" dirty="0" smtClean="0">
                <a:solidFill>
                  <a:srgbClr val="FF0000"/>
                </a:solidFill>
              </a:rPr>
              <a:t>Γ</a:t>
            </a:r>
            <a:r>
              <a:rPr lang="en-US" b="1" baseline="-25000" dirty="0" smtClean="0">
                <a:solidFill>
                  <a:srgbClr val="FF0000"/>
                </a:solidFill>
              </a:rPr>
              <a:t>B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1,2 J</a:t>
            </a:r>
            <a:endParaRPr lang="el-GR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0692250" y="597833"/>
            <a:ext cx="269001" cy="29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1200" i="1" dirty="0" smtClean="0">
                <a:latin typeface="Trebuchet MS" panose="020B0603020202020204" pitchFamily="34" charset="0"/>
              </a:rPr>
              <a:t>q</a:t>
            </a:r>
            <a:endParaRPr lang="el-GR" altLang="el-GR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7990" y="4476038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Μπορεί</a:t>
            </a:r>
            <a:endParaRPr lang="el-G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  <p:bldP spid="37" grpId="0"/>
      <p:bldP spid="38" grpId="0"/>
      <p:bldP spid="39" grpId="0"/>
      <p:bldP spid="40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237171" y="242715"/>
            <a:ext cx="9995325" cy="4060407"/>
            <a:chOff x="1237171" y="242715"/>
            <a:chExt cx="9995325" cy="4060407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600" y="714503"/>
              <a:ext cx="2494896" cy="223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8"/>
                <p:cNvSpPr>
                  <a:spLocks noChangeArrowheads="1"/>
                </p:cNvSpPr>
                <p:nvPr/>
              </p:nvSpPr>
              <p:spPr bwMode="auto">
                <a:xfrm>
                  <a:off x="1237171" y="242715"/>
                  <a:ext cx="7500429" cy="4060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just" eaLnBrk="1" hangingPunct="1">
                    <a:lnSpc>
                      <a:spcPct val="150000"/>
                    </a:lnSpc>
                    <a:defRPr/>
                  </a:pPr>
                  <a:r>
                    <a:rPr lang="en-US" altLang="el-GR" sz="2000" b="1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2. </a:t>
                  </a:r>
                  <a:r>
                    <a:rPr lang="en-US" altLang="el-GR" sz="2000" dirty="0" err="1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Στις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/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κορυφές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Β και Γ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ορθογωνίου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/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ισοσκελούς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/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τριγώνου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ΑΒΓ </a:t>
                  </a:r>
                  <a:r>
                    <a:rPr lang="en-US" altLang="el-GR" sz="2000" dirty="0" err="1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με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/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l-G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l-G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el-GR" sz="2000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= 90</a:t>
                  </a:r>
                  <a:r>
                    <a:rPr lang="en-US" altLang="el-GR" sz="2000" baseline="30000" dirty="0" smtClean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/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β</a:t>
                  </a:r>
                  <a:r>
                    <a:rPr lang="en-US" altLang="el-GR" sz="2000" dirty="0" err="1" smtClean="0">
                      <a:latin typeface="Trebuchet MS" panose="020B0603020202020204" pitchFamily="34" charset="0"/>
                    </a:rPr>
                    <a:t>ρίσκοντ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αι 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ακίνητα σημειακά φορτία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B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 = 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2·10</a:t>
                  </a:r>
                  <a:r>
                    <a:rPr lang="en-US" altLang="el-GR" sz="2000" baseline="30000" dirty="0" smtClean="0">
                      <a:latin typeface="Trebuchet MS" panose="020B0603020202020204" pitchFamily="34" charset="0"/>
                    </a:rPr>
                    <a:t>-8 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C 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και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Γ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 = 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5·10</a:t>
                  </a:r>
                  <a:r>
                    <a:rPr lang="en-US" altLang="el-GR" sz="2000" baseline="30000" dirty="0" smtClean="0">
                      <a:latin typeface="Trebuchet MS" panose="020B0603020202020204" pitchFamily="34" charset="0"/>
                    </a:rPr>
                    <a:t>-8 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C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.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/>
                  </a:r>
                  <a:r>
                    <a:rPr lang="en-US" altLang="el-GR" sz="2000" dirty="0" err="1">
                      <a:latin typeface="Trebuchet MS" panose="020B0603020202020204" pitchFamily="34" charset="0"/>
                    </a:rPr>
                    <a:t>Αν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 ΑΒ = ΑΓ = 5cm,  να 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υπ</a:t>
                  </a:r>
                  <a:r>
                    <a:rPr lang="en-US" altLang="el-GR" sz="2000" dirty="0" err="1" smtClean="0">
                      <a:latin typeface="Trebuchet MS" panose="020B0603020202020204" pitchFamily="34" charset="0"/>
                    </a:rPr>
                    <a:t>ολογίσετε</a:t>
                  </a:r>
                  <a:r>
                    <a:rPr lang="en-US" altLang="el-GR" sz="2000" dirty="0" smtClean="0">
                      <a:latin typeface="Trebuchet MS" panose="020B060302020202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 smtClean="0">
                      <a:latin typeface="Trebuchet MS" panose="020B0603020202020204" pitchFamily="34" charset="0"/>
                    </a:rPr>
                    <a:t>α</a:t>
                  </a: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.  </a:t>
                  </a:r>
                  <a:r>
                    <a:rPr lang="el-GR" altLang="el-GR" sz="2000" dirty="0" smtClean="0">
                      <a:latin typeface="Trebuchet MS" panose="020B0603020202020204" pitchFamily="34" charset="0"/>
                    </a:rPr>
                    <a:t>Τη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δυναμική ενέργεια του </a:t>
                  </a:r>
                  <a:r>
                    <a:rPr lang="el-GR" altLang="el-GR" sz="2000" dirty="0" smtClean="0">
                      <a:latin typeface="Trebuchet MS" panose="020B0603020202020204" pitchFamily="34" charset="0"/>
                    </a:rPr>
                    <a:t>συστήματος.</a:t>
                  </a:r>
                  <a:endParaRPr lang="el-GR" altLang="el-GR" sz="2000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β.  </a:t>
                  </a:r>
                  <a:r>
                    <a:rPr lang="el-GR" altLang="el-GR" sz="2000" dirty="0" smtClean="0">
                      <a:latin typeface="Trebuchet MS" panose="020B0603020202020204" pitchFamily="34" charset="0"/>
                    </a:rPr>
                    <a:t>Το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δυναμικό στο σημείο </a:t>
                  </a:r>
                  <a:r>
                    <a:rPr lang="el-GR" altLang="el-GR" sz="2000" dirty="0" smtClean="0">
                      <a:latin typeface="Trebuchet MS" panose="020B0603020202020204" pitchFamily="34" charset="0"/>
                    </a:rPr>
                    <a:t>Α.                                                       </a:t>
                  </a:r>
                  <a:endParaRPr lang="el-GR" altLang="el-GR" sz="2000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altLang="el-GR" sz="2000" dirty="0" smtClean="0">
                      <a:latin typeface="Trebuchet MS" panose="020B0603020202020204" pitchFamily="34" charset="0"/>
                    </a:rPr>
                    <a:t>Το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έργο που απαιτείται για τη μεταφορά ενός σημειακού ηλεκτρικού φορτίου </a:t>
                  </a:r>
                  <a:r>
                    <a:rPr lang="el-GR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 = 2 </a:t>
                  </a:r>
                  <a:r>
                    <a:rPr lang="el-GR" altLang="el-GR" sz="2000" dirty="0" err="1">
                      <a:latin typeface="Trebuchet MS" panose="020B0603020202020204" pitchFamily="34" charset="0"/>
                    </a:rPr>
                    <a:t>μCb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 από το άπειρο στο σημείο Α.                                 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dirty="0">
                      <a:latin typeface="Trebuchet MS" panose="020B0603020202020204" pitchFamily="34" charset="0"/>
                    </a:rPr>
                    <a:t>Δίνεται: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 = 9.10</a:t>
                  </a:r>
                  <a:r>
                    <a:rPr lang="el-GR" altLang="el-GR" sz="2000" baseline="30000" dirty="0">
                      <a:latin typeface="Trebuchet MS" panose="020B0603020202020204" pitchFamily="34" charset="0"/>
                    </a:rPr>
                    <a:t>9</a:t>
                  </a:r>
                  <a:r>
                    <a:rPr lang="el-GR" altLang="el-GR" sz="2000" dirty="0"/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l-GR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l-GR" sz="2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el-G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altLang="el-GR" sz="2000" dirty="0"/>
                    <a:t/>
                  </a:r>
                  <a:r>
                    <a:rPr lang="el-GR" altLang="el-GR" sz="2000" dirty="0" smtClean="0"/>
                    <a:t>.</a:t>
                  </a:r>
                  <a:endParaRPr lang="el-GR" alt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7171" y="242715"/>
                  <a:ext cx="7500429" cy="4060407"/>
                </a:xfrm>
                <a:prstGeom prst="rect">
                  <a:avLst/>
                </a:prstGeom>
                <a:blipFill>
                  <a:blip r:embed="rId3"/>
                  <a:stretch>
                    <a:fillRect l="-894" r="-8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469380" y="1762237"/>
                <a:ext cx="1920847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𝐉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/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380" y="1762237"/>
                <a:ext cx="1920847" cy="337785"/>
              </a:xfrm>
              <a:prstGeom prst="rect">
                <a:avLst/>
              </a:prstGeom>
              <a:blipFill>
                <a:blip r:embed="rId4"/>
                <a:stretch>
                  <a:fillRect l="-4444" r="-2540" b="-2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5118608" y="219630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12,6.10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V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8272582" y="3099964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W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∞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-25,2.10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-3</a:t>
            </a:r>
            <a:r>
              <a:rPr lang="en-US" sz="2000" b="1" dirty="0" smtClean="0">
                <a:solidFill>
                  <a:srgbClr val="FF0000"/>
                </a:solidFill>
              </a:rPr>
              <a:t> J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7274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713905" y="1867859"/>
            <a:ext cx="6536973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Προβλήματα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20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62152" y="413480"/>
            <a:ext cx="10419080" cy="4889773"/>
            <a:chOff x="962152" y="413480"/>
            <a:chExt cx="10419080" cy="488977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9250" y="413480"/>
              <a:ext cx="3661982" cy="246922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962152" y="2961073"/>
                  <a:ext cx="9964928" cy="23421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latin typeface="Trebuchet MS" panose="020B0603020202020204" pitchFamily="34" charset="0"/>
                    </a:rPr>
                    <a:t>Υπολογίστε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την ταχύτητά του τη στιγμή που θα φτάσει στη βάση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του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πλάγιου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επιπέδου. Θεωρήστε ότι η κίνηση του Σ γίνεται χωρίς τριβές.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Trebuchet MS" panose="020B0603020202020204" pitchFamily="34" charset="0"/>
                    </a:rPr>
                    <a:t>Εφαρμογή για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l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3 m,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d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1 m,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φ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30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°.</a:t>
                  </a:r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latin typeface="Trebuchet MS" panose="020B0603020202020204" pitchFamily="34" charset="0"/>
                    </a:rPr>
                    <a:t>Δίνονται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: 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g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10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400" dirty="0">
                      <a:latin typeface="Trebuchet MS" panose="020B0603020202020204" pitchFamily="34" charset="0"/>
                    </a:rPr>
                    <a:t/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, </a:t>
                  </a:r>
                  <a:r>
                    <a:rPr lang="en-US" sz="2000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sz="2000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= 9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×10</a:t>
                  </a:r>
                  <a:r>
                    <a:rPr lang="en-US" sz="2000" baseline="30000" dirty="0">
                      <a:latin typeface="Trebuchet MS" panose="020B0603020202020204" pitchFamily="34" charset="0"/>
                    </a:rPr>
                    <a:t>9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152" y="2961073"/>
                  <a:ext cx="9964928" cy="2342180"/>
                </a:xfrm>
                <a:prstGeom prst="rect">
                  <a:avLst/>
                </a:prstGeom>
                <a:blipFill>
                  <a:blip r:embed="rId3"/>
                  <a:stretch>
                    <a:fillRect l="-673" r="-5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Ορθογώνιο 6"/>
            <p:cNvSpPr/>
            <p:nvPr/>
          </p:nvSpPr>
          <p:spPr>
            <a:xfrm>
              <a:off x="962152" y="609980"/>
              <a:ext cx="6645656" cy="235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Trebuchet MS" panose="020B0603020202020204" pitchFamily="34" charset="0"/>
                </a:rPr>
                <a:t>95. </a:t>
              </a:r>
              <a:r>
                <a:rPr lang="el-GR" sz="2000" dirty="0">
                  <a:latin typeface="Trebuchet MS" panose="020B0603020202020204" pitchFamily="34" charset="0"/>
                </a:rPr>
                <a:t>Σώμα που έχει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= 2×10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−7 </a:t>
              </a:r>
              <a:r>
                <a:rPr lang="el-GR" sz="2000" dirty="0">
                  <a:latin typeface="Trebuchet MS" panose="020B0603020202020204" pitchFamily="34" charset="0"/>
                </a:rPr>
                <a:t>C είναι στερεωμένο στην κορυφή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πλάγιου επιπέδου. Το σωματίδιο Σ έχει μάζα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latin typeface="Trebuchet MS" panose="020B0603020202020204" pitchFamily="34" charset="0"/>
                </a:rPr>
                <a:t> = 1 </a:t>
              </a:r>
              <a:r>
                <a:rPr lang="el-GR" sz="2000" dirty="0" err="1">
                  <a:latin typeface="Trebuchet MS" panose="020B0603020202020204" pitchFamily="34" charset="0"/>
                </a:rPr>
                <a:t>mg</a:t>
              </a:r>
              <a:r>
                <a:rPr lang="el-GR" sz="2000" dirty="0">
                  <a:latin typeface="Trebuchet MS" panose="020B0603020202020204" pitchFamily="34" charset="0"/>
                </a:rPr>
                <a:t> και φορτίο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= 3×10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−8 </a:t>
              </a:r>
              <a:r>
                <a:rPr lang="el-GR" sz="2000" dirty="0">
                  <a:latin typeface="Trebuchet MS" panose="020B0603020202020204" pitchFamily="34" charset="0"/>
                </a:rPr>
                <a:t>C. Το σωματίδιο Σ αφήνεται ελεύθερο σε ένα σημείο του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πλάγιου επιπέδου που απέχει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d</a:t>
              </a:r>
              <a:r>
                <a:rPr lang="el-GR" sz="2000" dirty="0">
                  <a:latin typeface="Trebuchet MS" panose="020B0603020202020204" pitchFamily="34" charset="0"/>
                </a:rPr>
                <a:t> από το φορτισμένο σώμα.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endParaRPr lang="el-GR"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Ορθογώνιο 8"/>
              <p:cNvSpPr/>
              <p:nvPr/>
            </p:nvSpPr>
            <p:spPr>
              <a:xfrm>
                <a:off x="9413139" y="4822823"/>
                <a:ext cx="1513941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𝝊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39" y="4822823"/>
                <a:ext cx="1513941" cy="623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158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Ορθογώνιο 4"/>
              <p:cNvSpPr/>
              <p:nvPr/>
            </p:nvSpPr>
            <p:spPr>
              <a:xfrm>
                <a:off x="1133856" y="475917"/>
                <a:ext cx="9592056" cy="326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96.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Σφαιρικός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αγωγός με ακτίνα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−7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C, έχει μια </a:t>
                </a:r>
                <a:r>
                  <a:rPr lang="el-GR" sz="2000" dirty="0">
                    <a:latin typeface="Trebuchet MS" panose="020B0603020202020204" pitchFamily="34" charset="0"/>
                  </a:rPr>
                  <a:t>λεπτή οπή, κατά μήκος μιας διαμέτρου.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d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cm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από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κέντρο της και στην προέκταση της ευθείας που ορίζει 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οπή, αφήνεται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σημειακό φορτίο, με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0,5×10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−6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 err="1">
                    <a:latin typeface="Trebuchet MS" panose="020B0603020202020204" pitchFamily="34" charset="0"/>
                  </a:rPr>
                  <a:t>kg</a:t>
                </a:r>
                <a:r>
                  <a:rPr lang="el-GR" sz="2000" dirty="0">
                    <a:latin typeface="Trebuchet MS" panose="020B0603020202020204" pitchFamily="34" charset="0"/>
                  </a:rPr>
                  <a:t/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και φορτίο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/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−4×10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−9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C,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οποίο κινείται προς τη σφαίρα. Το φορτίο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μπαίνει στην </a:t>
                </a:r>
                <a:r>
                  <a:rPr lang="el-GR" sz="2000" dirty="0">
                    <a:latin typeface="Trebuchet MS" panose="020B0603020202020204" pitchFamily="34" charset="0"/>
                  </a:rPr>
                  <a:t>οπή και διαπερνά τη σφαίρα. Να υπολογιστεί η χρονική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διάρκεια της </a:t>
                </a:r>
                <a:r>
                  <a:rPr lang="el-GR" sz="2000" dirty="0">
                    <a:latin typeface="Trebuchet MS" panose="020B0603020202020204" pitchFamily="34" charset="0"/>
                  </a:rPr>
                  <a:t>κίνησης του φορτίου μέσα στην οπή.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Δίνεται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 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>
                    <a:latin typeface="Trebuchet MS" panose="020B0603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/>
                </a:r>
                <a:r>
                  <a:rPr lang="el-GR" dirty="0" smtClean="0">
                    <a:latin typeface="Trebuchet MS" panose="020B0603020202020204" pitchFamily="34" charset="0"/>
                  </a:rPr>
                  <a:t>.</a:t>
                </a:r>
                <a:endParaRPr lang="el-GR" dirty="0"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56" y="475917"/>
                <a:ext cx="9592056" cy="3265509"/>
              </a:xfrm>
              <a:prstGeom prst="rect">
                <a:avLst/>
              </a:prstGeom>
              <a:blipFill>
                <a:blip r:embed="rId2"/>
                <a:stretch>
                  <a:fillRect l="-635" r="-5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06256" y="3741426"/>
            <a:ext cx="172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14,4 </a:t>
            </a:r>
            <a:r>
              <a:rPr lang="en-US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ms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299" y="7553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24455" y="849643"/>
            <a:ext cx="847578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Ένα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θετικό ηλεκτρικό </a:t>
            </a:r>
            <a:r>
              <a:rPr lang="el-GR" altLang="el-GR" sz="2000" b="1" dirty="0">
                <a:latin typeface="Comic Sans MS" panose="030F0702030302020204" pitchFamily="66" charset="0"/>
              </a:rPr>
              <a:t>φορτίο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1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μπορεί </a:t>
            </a:r>
            <a:r>
              <a:rPr lang="el-GR" altLang="el-GR" sz="2000" b="1" dirty="0">
                <a:latin typeface="Comic Sans MS" panose="030F0702030302020204" pitchFamily="66" charset="0"/>
              </a:rPr>
              <a:t>να έρθει σ’ αυτό το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χώρο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στο σημείο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A,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ανεμπόδιστα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θα δημιουργήσει γύρω του (στατικό) ηλεκτρικό πεδίο.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Θέλουμε ένα θετικό φορτίο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να έρθει από πολύ μακριά 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(έξω από το πεδίο)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στο σημείο Β 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(μέσα στο πεδίο).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4454" y="252342"/>
            <a:ext cx="8634046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Να υποθέσω ότι υπάρχει ένας χώρος που είναι κενός </a:t>
            </a:r>
            <a:r>
              <a:rPr lang="el-GR" sz="1600" b="1" dirty="0" smtClean="0">
                <a:latin typeface="Comic Sans MS" panose="030F0702030302020204" pitchFamily="66" charset="0"/>
              </a:rPr>
              <a:t>(δεν υπάρχει πεδίο).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2666250" y="3833508"/>
            <a:ext cx="2998699" cy="2053981"/>
          </a:xfrm>
          <a:custGeom>
            <a:avLst/>
            <a:gdLst>
              <a:gd name="T0" fmla="*/ 278 w 2618"/>
              <a:gd name="T1" fmla="*/ 336 h 2001"/>
              <a:gd name="T2" fmla="*/ 202 w 2618"/>
              <a:gd name="T3" fmla="*/ 1383 h 2001"/>
              <a:gd name="T4" fmla="*/ 346 w 2618"/>
              <a:gd name="T5" fmla="*/ 1652 h 2001"/>
              <a:gd name="T6" fmla="*/ 413 w 2618"/>
              <a:gd name="T7" fmla="*/ 1728 h 2001"/>
              <a:gd name="T8" fmla="*/ 480 w 2618"/>
              <a:gd name="T9" fmla="*/ 1767 h 2001"/>
              <a:gd name="T10" fmla="*/ 701 w 2618"/>
              <a:gd name="T11" fmla="*/ 1892 h 2001"/>
              <a:gd name="T12" fmla="*/ 826 w 2618"/>
              <a:gd name="T13" fmla="*/ 1940 h 2001"/>
              <a:gd name="T14" fmla="*/ 1133 w 2618"/>
              <a:gd name="T15" fmla="*/ 1949 h 2001"/>
              <a:gd name="T16" fmla="*/ 1776 w 2618"/>
              <a:gd name="T17" fmla="*/ 1959 h 2001"/>
              <a:gd name="T18" fmla="*/ 1824 w 2618"/>
              <a:gd name="T19" fmla="*/ 1920 h 2001"/>
              <a:gd name="T20" fmla="*/ 2035 w 2618"/>
              <a:gd name="T21" fmla="*/ 1882 h 2001"/>
              <a:gd name="T22" fmla="*/ 2342 w 2618"/>
              <a:gd name="T23" fmla="*/ 1796 h 2001"/>
              <a:gd name="T24" fmla="*/ 2419 w 2618"/>
              <a:gd name="T25" fmla="*/ 1738 h 2001"/>
              <a:gd name="T26" fmla="*/ 2525 w 2618"/>
              <a:gd name="T27" fmla="*/ 1642 h 2001"/>
              <a:gd name="T28" fmla="*/ 2486 w 2618"/>
              <a:gd name="T29" fmla="*/ 1181 h 2001"/>
              <a:gd name="T30" fmla="*/ 2429 w 2618"/>
              <a:gd name="T31" fmla="*/ 1095 h 2001"/>
              <a:gd name="T32" fmla="*/ 2400 w 2618"/>
              <a:gd name="T33" fmla="*/ 1076 h 2001"/>
              <a:gd name="T34" fmla="*/ 2323 w 2618"/>
              <a:gd name="T35" fmla="*/ 989 h 2001"/>
              <a:gd name="T36" fmla="*/ 2285 w 2618"/>
              <a:gd name="T37" fmla="*/ 932 h 2001"/>
              <a:gd name="T38" fmla="*/ 2208 w 2618"/>
              <a:gd name="T39" fmla="*/ 836 h 2001"/>
              <a:gd name="T40" fmla="*/ 2179 w 2618"/>
              <a:gd name="T41" fmla="*/ 778 h 2001"/>
              <a:gd name="T42" fmla="*/ 2198 w 2618"/>
              <a:gd name="T43" fmla="*/ 500 h 2001"/>
              <a:gd name="T44" fmla="*/ 2189 w 2618"/>
              <a:gd name="T45" fmla="*/ 413 h 2001"/>
              <a:gd name="T46" fmla="*/ 2016 w 2618"/>
              <a:gd name="T47" fmla="*/ 240 h 2001"/>
              <a:gd name="T48" fmla="*/ 1958 w 2618"/>
              <a:gd name="T49" fmla="*/ 192 h 2001"/>
              <a:gd name="T50" fmla="*/ 1814 w 2618"/>
              <a:gd name="T51" fmla="*/ 183 h 2001"/>
              <a:gd name="T52" fmla="*/ 1680 w 2618"/>
              <a:gd name="T53" fmla="*/ 135 h 2001"/>
              <a:gd name="T54" fmla="*/ 1574 w 2618"/>
              <a:gd name="T55" fmla="*/ 106 h 2001"/>
              <a:gd name="T56" fmla="*/ 1373 w 2618"/>
              <a:gd name="T57" fmla="*/ 0 h 2001"/>
              <a:gd name="T58" fmla="*/ 605 w 2618"/>
              <a:gd name="T59" fmla="*/ 29 h 2001"/>
              <a:gd name="T60" fmla="*/ 547 w 2618"/>
              <a:gd name="T61" fmla="*/ 48 h 2001"/>
              <a:gd name="T62" fmla="*/ 480 w 2618"/>
              <a:gd name="T63" fmla="*/ 116 h 2001"/>
              <a:gd name="T64" fmla="*/ 346 w 2618"/>
              <a:gd name="T65" fmla="*/ 154 h 2001"/>
              <a:gd name="T66" fmla="*/ 298 w 2618"/>
              <a:gd name="T67" fmla="*/ 202 h 2001"/>
              <a:gd name="T68" fmla="*/ 278 w 2618"/>
              <a:gd name="T69" fmla="*/ 221 h 2001"/>
              <a:gd name="T70" fmla="*/ 278 w 2618"/>
              <a:gd name="T71" fmla="*/ 336 h 20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18" h="2001">
                <a:moveTo>
                  <a:pt x="278" y="336"/>
                </a:moveTo>
                <a:cubicBezTo>
                  <a:pt x="92" y="659"/>
                  <a:pt x="0" y="990"/>
                  <a:pt x="202" y="1383"/>
                </a:cubicBezTo>
                <a:cubicBezTo>
                  <a:pt x="222" y="1492"/>
                  <a:pt x="278" y="1568"/>
                  <a:pt x="346" y="1652"/>
                </a:cubicBezTo>
                <a:cubicBezTo>
                  <a:pt x="370" y="1681"/>
                  <a:pt x="373" y="1707"/>
                  <a:pt x="413" y="1728"/>
                </a:cubicBezTo>
                <a:cubicBezTo>
                  <a:pt x="431" y="1737"/>
                  <a:pt x="464" y="1753"/>
                  <a:pt x="480" y="1767"/>
                </a:cubicBezTo>
                <a:cubicBezTo>
                  <a:pt x="563" y="1837"/>
                  <a:pt x="597" y="1869"/>
                  <a:pt x="701" y="1892"/>
                </a:cubicBezTo>
                <a:cubicBezTo>
                  <a:pt x="745" y="1902"/>
                  <a:pt x="781" y="1938"/>
                  <a:pt x="826" y="1940"/>
                </a:cubicBezTo>
                <a:cubicBezTo>
                  <a:pt x="928" y="1946"/>
                  <a:pt x="1031" y="1946"/>
                  <a:pt x="1133" y="1949"/>
                </a:cubicBezTo>
                <a:cubicBezTo>
                  <a:pt x="1329" y="2001"/>
                  <a:pt x="1623" y="1962"/>
                  <a:pt x="1776" y="1959"/>
                </a:cubicBezTo>
                <a:cubicBezTo>
                  <a:pt x="1793" y="1948"/>
                  <a:pt x="1805" y="1927"/>
                  <a:pt x="1824" y="1920"/>
                </a:cubicBezTo>
                <a:cubicBezTo>
                  <a:pt x="1889" y="1896"/>
                  <a:pt x="1968" y="1900"/>
                  <a:pt x="2035" y="1882"/>
                </a:cubicBezTo>
                <a:cubicBezTo>
                  <a:pt x="2137" y="1854"/>
                  <a:pt x="2238" y="1816"/>
                  <a:pt x="2342" y="1796"/>
                </a:cubicBezTo>
                <a:cubicBezTo>
                  <a:pt x="2365" y="1773"/>
                  <a:pt x="2396" y="1761"/>
                  <a:pt x="2419" y="1738"/>
                </a:cubicBezTo>
                <a:cubicBezTo>
                  <a:pt x="2497" y="1660"/>
                  <a:pt x="2461" y="1690"/>
                  <a:pt x="2525" y="1642"/>
                </a:cubicBezTo>
                <a:cubicBezTo>
                  <a:pt x="2607" y="1517"/>
                  <a:pt x="2618" y="1267"/>
                  <a:pt x="2486" y="1181"/>
                </a:cubicBezTo>
                <a:cubicBezTo>
                  <a:pt x="2442" y="1114"/>
                  <a:pt x="2461" y="1143"/>
                  <a:pt x="2429" y="1095"/>
                </a:cubicBezTo>
                <a:cubicBezTo>
                  <a:pt x="2423" y="1085"/>
                  <a:pt x="2409" y="1083"/>
                  <a:pt x="2400" y="1076"/>
                </a:cubicBezTo>
                <a:cubicBezTo>
                  <a:pt x="2373" y="1053"/>
                  <a:pt x="2345" y="1017"/>
                  <a:pt x="2323" y="989"/>
                </a:cubicBezTo>
                <a:cubicBezTo>
                  <a:pt x="2309" y="971"/>
                  <a:pt x="2298" y="951"/>
                  <a:pt x="2285" y="932"/>
                </a:cubicBezTo>
                <a:cubicBezTo>
                  <a:pt x="2263" y="898"/>
                  <a:pt x="2227" y="873"/>
                  <a:pt x="2208" y="836"/>
                </a:cubicBezTo>
                <a:cubicBezTo>
                  <a:pt x="2165" y="751"/>
                  <a:pt x="2237" y="866"/>
                  <a:pt x="2179" y="778"/>
                </a:cubicBezTo>
                <a:cubicBezTo>
                  <a:pt x="2158" y="690"/>
                  <a:pt x="2177" y="588"/>
                  <a:pt x="2198" y="500"/>
                </a:cubicBezTo>
                <a:cubicBezTo>
                  <a:pt x="2195" y="471"/>
                  <a:pt x="2195" y="441"/>
                  <a:pt x="2189" y="413"/>
                </a:cubicBezTo>
                <a:cubicBezTo>
                  <a:pt x="2173" y="343"/>
                  <a:pt x="2070" y="278"/>
                  <a:pt x="2016" y="240"/>
                </a:cubicBezTo>
                <a:cubicBezTo>
                  <a:pt x="1996" y="225"/>
                  <a:pt x="1983" y="197"/>
                  <a:pt x="1958" y="192"/>
                </a:cubicBezTo>
                <a:cubicBezTo>
                  <a:pt x="1911" y="182"/>
                  <a:pt x="1862" y="186"/>
                  <a:pt x="1814" y="183"/>
                </a:cubicBezTo>
                <a:cubicBezTo>
                  <a:pt x="1766" y="170"/>
                  <a:pt x="1726" y="152"/>
                  <a:pt x="1680" y="135"/>
                </a:cubicBezTo>
                <a:cubicBezTo>
                  <a:pt x="1646" y="122"/>
                  <a:pt x="1609" y="118"/>
                  <a:pt x="1574" y="106"/>
                </a:cubicBezTo>
                <a:cubicBezTo>
                  <a:pt x="1514" y="46"/>
                  <a:pt x="1454" y="21"/>
                  <a:pt x="1373" y="0"/>
                </a:cubicBezTo>
                <a:cubicBezTo>
                  <a:pt x="1072" y="13"/>
                  <a:pt x="957" y="23"/>
                  <a:pt x="605" y="29"/>
                </a:cubicBezTo>
                <a:cubicBezTo>
                  <a:pt x="586" y="35"/>
                  <a:pt x="566" y="42"/>
                  <a:pt x="547" y="48"/>
                </a:cubicBezTo>
                <a:cubicBezTo>
                  <a:pt x="517" y="58"/>
                  <a:pt x="510" y="107"/>
                  <a:pt x="480" y="116"/>
                </a:cubicBezTo>
                <a:cubicBezTo>
                  <a:pt x="435" y="130"/>
                  <a:pt x="390" y="138"/>
                  <a:pt x="346" y="154"/>
                </a:cubicBezTo>
                <a:cubicBezTo>
                  <a:pt x="330" y="170"/>
                  <a:pt x="314" y="186"/>
                  <a:pt x="298" y="202"/>
                </a:cubicBezTo>
                <a:cubicBezTo>
                  <a:pt x="291" y="208"/>
                  <a:pt x="278" y="221"/>
                  <a:pt x="278" y="221"/>
                </a:cubicBezTo>
                <a:cubicBezTo>
                  <a:pt x="274" y="232"/>
                  <a:pt x="229" y="336"/>
                  <a:pt x="278" y="3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332285" y="4557104"/>
            <a:ext cx="5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600450" y="4712880"/>
            <a:ext cx="375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600" b="1" i="1" dirty="0">
                <a:latin typeface="Comic Sans MS" panose="030F0702030302020204" pitchFamily="66" charset="0"/>
              </a:rPr>
              <a:t>q</a:t>
            </a:r>
            <a:r>
              <a:rPr lang="en-US" altLang="el-GR" sz="1600" b="1" baseline="-25000" dirty="0">
                <a:latin typeface="Comic Sans MS" panose="030F0702030302020204" pitchFamily="66" charset="0"/>
              </a:rPr>
              <a:t>1</a:t>
            </a:r>
            <a:endParaRPr lang="el-GR" sz="1600" dirty="0"/>
          </a:p>
        </p:txBody>
      </p:sp>
      <p:grpSp>
        <p:nvGrpSpPr>
          <p:cNvPr id="22" name="Ομάδα 21"/>
          <p:cNvGrpSpPr/>
          <p:nvPr/>
        </p:nvGrpSpPr>
        <p:grpSpPr>
          <a:xfrm>
            <a:off x="7038958" y="3730168"/>
            <a:ext cx="2998699" cy="2053981"/>
            <a:chOff x="7038958" y="3730168"/>
            <a:chExt cx="2998699" cy="2053981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038958" y="3730168"/>
              <a:ext cx="2998699" cy="2053981"/>
            </a:xfrm>
            <a:custGeom>
              <a:avLst/>
              <a:gdLst>
                <a:gd name="T0" fmla="*/ 278 w 2618"/>
                <a:gd name="T1" fmla="*/ 336 h 2001"/>
                <a:gd name="T2" fmla="*/ 202 w 2618"/>
                <a:gd name="T3" fmla="*/ 1383 h 2001"/>
                <a:gd name="T4" fmla="*/ 346 w 2618"/>
                <a:gd name="T5" fmla="*/ 1652 h 2001"/>
                <a:gd name="T6" fmla="*/ 413 w 2618"/>
                <a:gd name="T7" fmla="*/ 1728 h 2001"/>
                <a:gd name="T8" fmla="*/ 480 w 2618"/>
                <a:gd name="T9" fmla="*/ 1767 h 2001"/>
                <a:gd name="T10" fmla="*/ 701 w 2618"/>
                <a:gd name="T11" fmla="*/ 1892 h 2001"/>
                <a:gd name="T12" fmla="*/ 826 w 2618"/>
                <a:gd name="T13" fmla="*/ 1940 h 2001"/>
                <a:gd name="T14" fmla="*/ 1133 w 2618"/>
                <a:gd name="T15" fmla="*/ 1949 h 2001"/>
                <a:gd name="T16" fmla="*/ 1776 w 2618"/>
                <a:gd name="T17" fmla="*/ 1959 h 2001"/>
                <a:gd name="T18" fmla="*/ 1824 w 2618"/>
                <a:gd name="T19" fmla="*/ 1920 h 2001"/>
                <a:gd name="T20" fmla="*/ 2035 w 2618"/>
                <a:gd name="T21" fmla="*/ 1882 h 2001"/>
                <a:gd name="T22" fmla="*/ 2342 w 2618"/>
                <a:gd name="T23" fmla="*/ 1796 h 2001"/>
                <a:gd name="T24" fmla="*/ 2419 w 2618"/>
                <a:gd name="T25" fmla="*/ 1738 h 2001"/>
                <a:gd name="T26" fmla="*/ 2525 w 2618"/>
                <a:gd name="T27" fmla="*/ 1642 h 2001"/>
                <a:gd name="T28" fmla="*/ 2486 w 2618"/>
                <a:gd name="T29" fmla="*/ 1181 h 2001"/>
                <a:gd name="T30" fmla="*/ 2429 w 2618"/>
                <a:gd name="T31" fmla="*/ 1095 h 2001"/>
                <a:gd name="T32" fmla="*/ 2400 w 2618"/>
                <a:gd name="T33" fmla="*/ 1076 h 2001"/>
                <a:gd name="T34" fmla="*/ 2323 w 2618"/>
                <a:gd name="T35" fmla="*/ 989 h 2001"/>
                <a:gd name="T36" fmla="*/ 2285 w 2618"/>
                <a:gd name="T37" fmla="*/ 932 h 2001"/>
                <a:gd name="T38" fmla="*/ 2208 w 2618"/>
                <a:gd name="T39" fmla="*/ 836 h 2001"/>
                <a:gd name="T40" fmla="*/ 2179 w 2618"/>
                <a:gd name="T41" fmla="*/ 778 h 2001"/>
                <a:gd name="T42" fmla="*/ 2198 w 2618"/>
                <a:gd name="T43" fmla="*/ 500 h 2001"/>
                <a:gd name="T44" fmla="*/ 2189 w 2618"/>
                <a:gd name="T45" fmla="*/ 413 h 2001"/>
                <a:gd name="T46" fmla="*/ 2016 w 2618"/>
                <a:gd name="T47" fmla="*/ 240 h 2001"/>
                <a:gd name="T48" fmla="*/ 1958 w 2618"/>
                <a:gd name="T49" fmla="*/ 192 h 2001"/>
                <a:gd name="T50" fmla="*/ 1814 w 2618"/>
                <a:gd name="T51" fmla="*/ 183 h 2001"/>
                <a:gd name="T52" fmla="*/ 1680 w 2618"/>
                <a:gd name="T53" fmla="*/ 135 h 2001"/>
                <a:gd name="T54" fmla="*/ 1574 w 2618"/>
                <a:gd name="T55" fmla="*/ 106 h 2001"/>
                <a:gd name="T56" fmla="*/ 1373 w 2618"/>
                <a:gd name="T57" fmla="*/ 0 h 2001"/>
                <a:gd name="T58" fmla="*/ 605 w 2618"/>
                <a:gd name="T59" fmla="*/ 29 h 2001"/>
                <a:gd name="T60" fmla="*/ 547 w 2618"/>
                <a:gd name="T61" fmla="*/ 48 h 2001"/>
                <a:gd name="T62" fmla="*/ 480 w 2618"/>
                <a:gd name="T63" fmla="*/ 116 h 2001"/>
                <a:gd name="T64" fmla="*/ 346 w 2618"/>
                <a:gd name="T65" fmla="*/ 154 h 2001"/>
                <a:gd name="T66" fmla="*/ 298 w 2618"/>
                <a:gd name="T67" fmla="*/ 202 h 2001"/>
                <a:gd name="T68" fmla="*/ 278 w 2618"/>
                <a:gd name="T69" fmla="*/ 221 h 2001"/>
                <a:gd name="T70" fmla="*/ 278 w 2618"/>
                <a:gd name="T71" fmla="*/ 336 h 20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18" h="2001">
                  <a:moveTo>
                    <a:pt x="278" y="336"/>
                  </a:moveTo>
                  <a:cubicBezTo>
                    <a:pt x="92" y="659"/>
                    <a:pt x="0" y="990"/>
                    <a:pt x="202" y="1383"/>
                  </a:cubicBezTo>
                  <a:cubicBezTo>
                    <a:pt x="222" y="1492"/>
                    <a:pt x="278" y="1568"/>
                    <a:pt x="346" y="1652"/>
                  </a:cubicBezTo>
                  <a:cubicBezTo>
                    <a:pt x="370" y="1681"/>
                    <a:pt x="373" y="1707"/>
                    <a:pt x="413" y="1728"/>
                  </a:cubicBezTo>
                  <a:cubicBezTo>
                    <a:pt x="431" y="1737"/>
                    <a:pt x="464" y="1753"/>
                    <a:pt x="480" y="1767"/>
                  </a:cubicBezTo>
                  <a:cubicBezTo>
                    <a:pt x="563" y="1837"/>
                    <a:pt x="597" y="1869"/>
                    <a:pt x="701" y="1892"/>
                  </a:cubicBezTo>
                  <a:cubicBezTo>
                    <a:pt x="745" y="1902"/>
                    <a:pt x="781" y="1938"/>
                    <a:pt x="826" y="1940"/>
                  </a:cubicBezTo>
                  <a:cubicBezTo>
                    <a:pt x="928" y="1946"/>
                    <a:pt x="1031" y="1946"/>
                    <a:pt x="1133" y="1949"/>
                  </a:cubicBezTo>
                  <a:cubicBezTo>
                    <a:pt x="1329" y="2001"/>
                    <a:pt x="1623" y="1962"/>
                    <a:pt x="1776" y="1959"/>
                  </a:cubicBezTo>
                  <a:cubicBezTo>
                    <a:pt x="1793" y="1948"/>
                    <a:pt x="1805" y="1927"/>
                    <a:pt x="1824" y="1920"/>
                  </a:cubicBezTo>
                  <a:cubicBezTo>
                    <a:pt x="1889" y="1896"/>
                    <a:pt x="1968" y="1900"/>
                    <a:pt x="2035" y="1882"/>
                  </a:cubicBezTo>
                  <a:cubicBezTo>
                    <a:pt x="2137" y="1854"/>
                    <a:pt x="2238" y="1816"/>
                    <a:pt x="2342" y="1796"/>
                  </a:cubicBezTo>
                  <a:cubicBezTo>
                    <a:pt x="2365" y="1773"/>
                    <a:pt x="2396" y="1761"/>
                    <a:pt x="2419" y="1738"/>
                  </a:cubicBezTo>
                  <a:cubicBezTo>
                    <a:pt x="2497" y="1660"/>
                    <a:pt x="2461" y="1690"/>
                    <a:pt x="2525" y="1642"/>
                  </a:cubicBezTo>
                  <a:cubicBezTo>
                    <a:pt x="2607" y="1517"/>
                    <a:pt x="2618" y="1267"/>
                    <a:pt x="2486" y="1181"/>
                  </a:cubicBezTo>
                  <a:cubicBezTo>
                    <a:pt x="2442" y="1114"/>
                    <a:pt x="2461" y="1143"/>
                    <a:pt x="2429" y="1095"/>
                  </a:cubicBezTo>
                  <a:cubicBezTo>
                    <a:pt x="2423" y="1085"/>
                    <a:pt x="2409" y="1083"/>
                    <a:pt x="2400" y="1076"/>
                  </a:cubicBezTo>
                  <a:cubicBezTo>
                    <a:pt x="2373" y="1053"/>
                    <a:pt x="2345" y="1017"/>
                    <a:pt x="2323" y="989"/>
                  </a:cubicBezTo>
                  <a:cubicBezTo>
                    <a:pt x="2309" y="971"/>
                    <a:pt x="2298" y="951"/>
                    <a:pt x="2285" y="932"/>
                  </a:cubicBezTo>
                  <a:cubicBezTo>
                    <a:pt x="2263" y="898"/>
                    <a:pt x="2227" y="873"/>
                    <a:pt x="2208" y="836"/>
                  </a:cubicBezTo>
                  <a:cubicBezTo>
                    <a:pt x="2165" y="751"/>
                    <a:pt x="2237" y="866"/>
                    <a:pt x="2179" y="778"/>
                  </a:cubicBezTo>
                  <a:cubicBezTo>
                    <a:pt x="2158" y="690"/>
                    <a:pt x="2177" y="588"/>
                    <a:pt x="2198" y="500"/>
                  </a:cubicBezTo>
                  <a:cubicBezTo>
                    <a:pt x="2195" y="471"/>
                    <a:pt x="2195" y="441"/>
                    <a:pt x="2189" y="413"/>
                  </a:cubicBezTo>
                  <a:cubicBezTo>
                    <a:pt x="2173" y="343"/>
                    <a:pt x="2070" y="278"/>
                    <a:pt x="2016" y="240"/>
                  </a:cubicBezTo>
                  <a:cubicBezTo>
                    <a:pt x="1996" y="225"/>
                    <a:pt x="1983" y="197"/>
                    <a:pt x="1958" y="192"/>
                  </a:cubicBezTo>
                  <a:cubicBezTo>
                    <a:pt x="1911" y="182"/>
                    <a:pt x="1862" y="186"/>
                    <a:pt x="1814" y="183"/>
                  </a:cubicBezTo>
                  <a:cubicBezTo>
                    <a:pt x="1766" y="170"/>
                    <a:pt x="1726" y="152"/>
                    <a:pt x="1680" y="135"/>
                  </a:cubicBezTo>
                  <a:cubicBezTo>
                    <a:pt x="1646" y="122"/>
                    <a:pt x="1609" y="118"/>
                    <a:pt x="1574" y="106"/>
                  </a:cubicBezTo>
                  <a:cubicBezTo>
                    <a:pt x="1514" y="46"/>
                    <a:pt x="1454" y="21"/>
                    <a:pt x="1373" y="0"/>
                  </a:cubicBezTo>
                  <a:cubicBezTo>
                    <a:pt x="1072" y="13"/>
                    <a:pt x="957" y="23"/>
                    <a:pt x="605" y="29"/>
                  </a:cubicBezTo>
                  <a:cubicBezTo>
                    <a:pt x="586" y="35"/>
                    <a:pt x="566" y="42"/>
                    <a:pt x="547" y="48"/>
                  </a:cubicBezTo>
                  <a:cubicBezTo>
                    <a:pt x="517" y="58"/>
                    <a:pt x="510" y="107"/>
                    <a:pt x="480" y="116"/>
                  </a:cubicBezTo>
                  <a:cubicBezTo>
                    <a:pt x="435" y="130"/>
                    <a:pt x="390" y="138"/>
                    <a:pt x="346" y="154"/>
                  </a:cubicBezTo>
                  <a:cubicBezTo>
                    <a:pt x="330" y="170"/>
                    <a:pt x="314" y="186"/>
                    <a:pt x="298" y="202"/>
                  </a:cubicBezTo>
                  <a:cubicBezTo>
                    <a:pt x="291" y="208"/>
                    <a:pt x="278" y="221"/>
                    <a:pt x="278" y="221"/>
                  </a:cubicBezTo>
                  <a:cubicBezTo>
                    <a:pt x="274" y="232"/>
                    <a:pt x="229" y="336"/>
                    <a:pt x="278" y="33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70523" y="4554273"/>
              <a:ext cx="536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</a:t>
              </a:r>
              <a:r>
                <a:rPr lang="el-GR" sz="2000" b="1" dirty="0" smtClean="0">
                  <a:latin typeface="Comic Sans MS" panose="030F0702030302020204" pitchFamily="66" charset="0"/>
                </a:rPr>
                <a:t>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7838688" y="4710049"/>
              <a:ext cx="3754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q</a:t>
              </a:r>
              <a:r>
                <a:rPr lang="en-US" altLang="el-GR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29155" y="4012081"/>
            <a:ext cx="44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1600" b="1" dirty="0" smtClean="0">
                <a:latin typeface="Comic Sans MS" panose="030F0702030302020204" pitchFamily="66" charset="0"/>
              </a:rPr>
              <a:t>Β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1463732"/>
              </p:ext>
            </p:extLst>
          </p:nvPr>
        </p:nvGraphicFramePr>
        <p:xfrm>
          <a:off x="5498939" y="3705808"/>
          <a:ext cx="332019" cy="255399"/>
        </p:xfrm>
        <a:graphic>
          <a:graphicData uri="http://schemas.openxmlformats.org/presentationml/2006/ole">
            <p:oleObj spid="_x0000_s1428" name="Εξίσωση" r:id="rId4" imgW="164814" imgH="12678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7471136"/>
              </p:ext>
            </p:extLst>
          </p:nvPr>
        </p:nvGraphicFramePr>
        <p:xfrm>
          <a:off x="10071778" y="3450409"/>
          <a:ext cx="332019" cy="255399"/>
        </p:xfrm>
        <a:graphic>
          <a:graphicData uri="http://schemas.openxmlformats.org/presentationml/2006/ole">
            <p:oleObj spid="_x0000_s1429" name="Εξίσωση" r:id="rId5" imgW="164814" imgH="126780" progId="Equation.3">
              <p:embed/>
            </p:oleObj>
          </a:graphicData>
        </a:graphic>
      </p:graphicFrame>
      <p:sp>
        <p:nvSpPr>
          <p:cNvPr id="20" name="Ορθογώνιο 19"/>
          <p:cNvSpPr/>
          <p:nvPr/>
        </p:nvSpPr>
        <p:spPr>
          <a:xfrm>
            <a:off x="10071778" y="3622653"/>
            <a:ext cx="375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600" b="1" i="1" dirty="0" smtClean="0">
                <a:latin typeface="Comic Sans MS" panose="030F0702030302020204" pitchFamily="66" charset="0"/>
              </a:rPr>
              <a:t>q</a:t>
            </a:r>
            <a:r>
              <a:rPr lang="el-GR" altLang="el-GR" sz="1600" b="1" baseline="-25000" dirty="0" smtClean="0">
                <a:latin typeface="Comic Sans MS" panose="030F0702030302020204" pitchFamily="66" charset="0"/>
              </a:rPr>
              <a:t>2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11137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5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26464" y="521637"/>
            <a:ext cx="90251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97.  </a:t>
            </a:r>
            <a:r>
              <a:rPr lang="el-GR" sz="2000" dirty="0" smtClean="0">
                <a:latin typeface="Trebuchet MS" panose="020B0603020202020204" pitchFamily="34" charset="0"/>
              </a:rPr>
              <a:t>Δυο </a:t>
            </a:r>
            <a:r>
              <a:rPr lang="el-GR" sz="2000" dirty="0">
                <a:latin typeface="Trebuchet MS" panose="020B0603020202020204" pitchFamily="34" charset="0"/>
              </a:rPr>
              <a:t>μικρές φορτισμένες σφαίρες που έχουν ίσα φορτία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και μάζες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dirty="0">
                <a:latin typeface="Trebuchet MS" panose="020B0603020202020204" pitchFamily="34" charset="0"/>
              </a:rPr>
              <a:t>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αντίστοιχα, είναι ενωμένες με λεπτό νήμα και ισορροπούν </a:t>
            </a:r>
            <a:r>
              <a:rPr lang="el-GR" sz="2000" dirty="0" smtClean="0">
                <a:latin typeface="Trebuchet MS" panose="020B0603020202020204" pitchFamily="34" charset="0"/>
              </a:rPr>
              <a:t>σε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λείο </a:t>
            </a:r>
            <a:r>
              <a:rPr lang="el-GR" sz="2000" dirty="0">
                <a:latin typeface="Trebuchet MS" panose="020B0603020202020204" pitchFamily="34" charset="0"/>
              </a:rPr>
              <a:t>οριζόντιο επίπεδο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 μεταξύ τους. Κάποια στιγμή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νήμα </a:t>
            </a:r>
            <a:r>
              <a:rPr lang="el-GR" sz="2000" dirty="0">
                <a:latin typeface="Trebuchet MS" panose="020B0603020202020204" pitchFamily="34" charset="0"/>
              </a:rPr>
              <a:t>σπάει και οι σφαίρες αρχίζουν να κινούνται λόγω των </a:t>
            </a:r>
            <a:r>
              <a:rPr lang="el-GR" sz="2000" dirty="0" err="1" smtClean="0">
                <a:latin typeface="Trebuchet MS" panose="020B0603020202020204" pitchFamily="34" charset="0"/>
              </a:rPr>
              <a:t>απωστικών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δυνάμεων </a:t>
            </a:r>
            <a:r>
              <a:rPr lang="el-GR" sz="2000" dirty="0">
                <a:latin typeface="Trebuchet MS" panose="020B0603020202020204" pitchFamily="34" charset="0"/>
              </a:rPr>
              <a:t>που αναπτύσσονται μεταξύ τους. Να υπολογιστεί η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ταχύτητα </a:t>
            </a:r>
            <a:r>
              <a:rPr lang="el-GR" sz="2000" dirty="0">
                <a:latin typeface="Trebuchet MS" panose="020B0603020202020204" pitchFamily="34" charset="0"/>
              </a:rPr>
              <a:t>που θα έχει κάθε σφαίρα τη στιγμή που η απόσταση ανάμεσά </a:t>
            </a:r>
            <a:r>
              <a:rPr lang="el-GR" sz="2000" dirty="0" smtClean="0">
                <a:latin typeface="Trebuchet MS" panose="020B0603020202020204" pitchFamily="34" charset="0"/>
              </a:rPr>
              <a:t>τους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θα </a:t>
            </a:r>
            <a:r>
              <a:rPr lang="el-GR" sz="2000" dirty="0">
                <a:latin typeface="Trebuchet MS" panose="020B0603020202020204" pitchFamily="34" charset="0"/>
              </a:rPr>
              <a:t>έχει γίνει 2</a:t>
            </a:r>
            <a:r>
              <a:rPr lang="el-GR" sz="2000" i="1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Δίνεται </a:t>
            </a:r>
            <a:r>
              <a:rPr lang="el-GR" sz="2000" dirty="0">
                <a:latin typeface="Trebuchet MS" panose="020B0603020202020204" pitchFamily="34" charset="0"/>
              </a:rPr>
              <a:t>η σταθερά </a:t>
            </a:r>
            <a:r>
              <a:rPr lang="en-US" sz="2000" i="1" dirty="0" smtClean="0">
                <a:latin typeface="Trebuchet MS" panose="020B0603020202020204" pitchFamily="34" charset="0"/>
              </a:rPr>
              <a:t>k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c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67244" y="3597353"/>
                <a:ext cx="2663230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𝒍𝒎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,  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44" y="3597353"/>
                <a:ext cx="2663230" cy="909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79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045464" y="453130"/>
            <a:ext cx="10265664" cy="4961653"/>
            <a:chOff x="1045464" y="453130"/>
            <a:chExt cx="10265664" cy="496165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5580" y="453130"/>
              <a:ext cx="2475548" cy="272488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1045464" y="588242"/>
                  <a:ext cx="7888224" cy="25519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 smtClean="0">
                      <a:latin typeface="Trebuchet MS" panose="020B0603020202020204" pitchFamily="34" charset="0"/>
                    </a:rPr>
                    <a:t>98.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Ένα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σημειακό φορτίο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7×10</a:t>
                  </a:r>
                  <a:r>
                    <a:rPr lang="el-GR" sz="2000" baseline="30000" dirty="0">
                      <a:latin typeface="Trebuchet MS" panose="020B0603020202020204" pitchFamily="34" charset="0"/>
                    </a:rPr>
                    <a:t>−6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C είναι τοποθετημένο σε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ύψος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h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= 3,6 m από το έδαφος. Από το σημείο Α που βρίσκεται σε ύψος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από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το έδαφος αφήνεται μια μικρή σφαίρα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10</a:t>
                  </a:r>
                  <a:r>
                    <a:rPr lang="el-GR" sz="2000" baseline="30000" dirty="0" smtClean="0">
                      <a:latin typeface="Trebuchet MS" panose="020B0603020202020204" pitchFamily="34" charset="0"/>
                    </a:rPr>
                    <a:t>−</a:t>
                  </a:r>
                  <a:r>
                    <a:rPr lang="el-GR" sz="2000" baseline="30000" dirty="0">
                      <a:latin typeface="Trebuchet MS" panose="020B0603020202020204" pitchFamily="34" charset="0"/>
                    </a:rPr>
                    <a:t>3</a:t>
                  </a:r>
                  <a:r>
                    <a:rPr lang="el-GR" sz="2000" baseline="30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 err="1" smtClean="0">
                      <a:latin typeface="Trebuchet MS" panose="020B0603020202020204" pitchFamily="34" charset="0"/>
                    </a:rPr>
                    <a:t>kg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, που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φτάνει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στο έδαφος (στο σημείο Γ) με ταχύτητα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8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" y="588242"/>
                  <a:ext cx="7888224" cy="2551981"/>
                </a:xfrm>
                <a:prstGeom prst="rect">
                  <a:avLst/>
                </a:prstGeom>
                <a:blipFill>
                  <a:blip r:embed="rId3"/>
                  <a:stretch>
                    <a:fillRect l="-850" r="-7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1045464" y="3072603"/>
                  <a:ext cx="8391144" cy="23421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α)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φορτισμένη η μικρή σφαίρα ή όχι;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β)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Αν αποδειχθεί ότι είναι φορτισμένη να υπολογιστεί το φορτίο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/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της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latin typeface="Trebuchet MS" panose="020B0603020202020204" pitchFamily="34" charset="0"/>
                    </a:rPr>
                    <a:t>Δίνονται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: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n-US" sz="2000" i="1" dirty="0" smtClean="0">
                      <a:latin typeface="Trebuchet MS" panose="020B0603020202020204" pitchFamily="34" charset="0"/>
                    </a:rPr>
                    <a:t>k</a:t>
                  </a:r>
                  <a:r>
                    <a:rPr lang="en-US" sz="2000" baseline="-25000" dirty="0" smtClean="0">
                      <a:latin typeface="Trebuchet MS" panose="020B0603020202020204" pitchFamily="34" charset="0"/>
                    </a:rPr>
                    <a:t>c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 = 9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×10</a:t>
                  </a:r>
                  <a:r>
                    <a:rPr lang="en-US" sz="2000" baseline="30000" dirty="0" smtClean="0">
                      <a:latin typeface="Trebuchet MS" panose="020B0603020202020204" pitchFamily="34" charset="0"/>
                    </a:rPr>
                    <a:t>9 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,   </a:t>
                  </a:r>
                  <a:r>
                    <a:rPr lang="en-US" sz="2000" i="1" dirty="0" smtClean="0">
                      <a:latin typeface="Trebuchet MS" panose="020B0603020202020204" pitchFamily="34" charset="0"/>
                    </a:rPr>
                    <a:t>g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= 10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/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.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" y="3072603"/>
                  <a:ext cx="8391144" cy="2342180"/>
                </a:xfrm>
                <a:prstGeom prst="rect">
                  <a:avLst/>
                </a:prstGeom>
                <a:blipFill>
                  <a:blip r:embed="rId4"/>
                  <a:stretch>
                    <a:fillRect l="-79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8257032" y="4919472"/>
            <a:ext cx="284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ναι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0,8×10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-6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 - Φυσικός       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97740" y="319896"/>
            <a:ext cx="903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Για να γίνει αυτό θα πρέπει σ’ όλη τη διαδρομή ν’ ασκούμε μια δύναμη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F</a:t>
            </a:r>
            <a:r>
              <a:rPr lang="el-GR" altLang="el-GR" sz="2000" b="1" dirty="0">
                <a:latin typeface="Comic Sans MS" panose="030F0702030302020204" pitchFamily="66" charset="0"/>
              </a:rPr>
              <a:t>'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η οποία να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είναι αντίθετη της </a:t>
            </a:r>
            <a:r>
              <a:rPr lang="el-GR" altLang="el-GR" sz="2000" b="1" dirty="0">
                <a:latin typeface="Comic Sans MS" panose="030F0702030302020204" pitchFamily="66" charset="0"/>
              </a:rPr>
              <a:t>όλο και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αυξανόμενης δύναμης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 πεδίου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F</a:t>
            </a:r>
            <a:r>
              <a:rPr lang="el-GR" altLang="el-GR" sz="2000" b="1" dirty="0">
                <a:latin typeface="Comic Sans MS" panose="030F0702030302020204" pitchFamily="66" charset="0"/>
              </a:rPr>
              <a:t>.  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8154620"/>
              </p:ext>
            </p:extLst>
          </p:nvPr>
        </p:nvGraphicFramePr>
        <p:xfrm>
          <a:off x="3833581" y="2815004"/>
          <a:ext cx="332019" cy="255399"/>
        </p:xfrm>
        <a:graphic>
          <a:graphicData uri="http://schemas.openxmlformats.org/presentationml/2006/ole">
            <p:oleObj spid="_x0000_s2254" name="Εξίσωση" r:id="rId3" imgW="164814" imgH="126780" progId="Equation.3">
              <p:embed/>
            </p:oleObj>
          </a:graphicData>
        </a:graphic>
      </p:graphicFrame>
      <p:grpSp>
        <p:nvGrpSpPr>
          <p:cNvPr id="27" name="Ομάδα 26"/>
          <p:cNvGrpSpPr/>
          <p:nvPr/>
        </p:nvGrpSpPr>
        <p:grpSpPr>
          <a:xfrm>
            <a:off x="789573" y="3013682"/>
            <a:ext cx="4529811" cy="2781047"/>
            <a:chOff x="789573" y="3013682"/>
            <a:chExt cx="4529811" cy="2781047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789573" y="3013682"/>
              <a:ext cx="4529811" cy="2781047"/>
              <a:chOff x="1127901" y="3757866"/>
              <a:chExt cx="4529811" cy="2781047"/>
            </a:xfrm>
          </p:grpSpPr>
          <p:sp>
            <p:nvSpPr>
              <p:cNvPr id="6" name="Freeform 30"/>
              <p:cNvSpPr>
                <a:spLocks/>
              </p:cNvSpPr>
              <p:nvPr/>
            </p:nvSpPr>
            <p:spPr bwMode="auto">
              <a:xfrm>
                <a:off x="1127901" y="3757866"/>
                <a:ext cx="4529811" cy="2781047"/>
              </a:xfrm>
              <a:custGeom>
                <a:avLst/>
                <a:gdLst>
                  <a:gd name="T0" fmla="*/ 278 w 2618"/>
                  <a:gd name="T1" fmla="*/ 336 h 2001"/>
                  <a:gd name="T2" fmla="*/ 202 w 2618"/>
                  <a:gd name="T3" fmla="*/ 1383 h 2001"/>
                  <a:gd name="T4" fmla="*/ 346 w 2618"/>
                  <a:gd name="T5" fmla="*/ 1652 h 2001"/>
                  <a:gd name="T6" fmla="*/ 413 w 2618"/>
                  <a:gd name="T7" fmla="*/ 1728 h 2001"/>
                  <a:gd name="T8" fmla="*/ 480 w 2618"/>
                  <a:gd name="T9" fmla="*/ 1767 h 2001"/>
                  <a:gd name="T10" fmla="*/ 701 w 2618"/>
                  <a:gd name="T11" fmla="*/ 1892 h 2001"/>
                  <a:gd name="T12" fmla="*/ 826 w 2618"/>
                  <a:gd name="T13" fmla="*/ 1940 h 2001"/>
                  <a:gd name="T14" fmla="*/ 1133 w 2618"/>
                  <a:gd name="T15" fmla="*/ 1949 h 2001"/>
                  <a:gd name="T16" fmla="*/ 1776 w 2618"/>
                  <a:gd name="T17" fmla="*/ 1959 h 2001"/>
                  <a:gd name="T18" fmla="*/ 1824 w 2618"/>
                  <a:gd name="T19" fmla="*/ 1920 h 2001"/>
                  <a:gd name="T20" fmla="*/ 2035 w 2618"/>
                  <a:gd name="T21" fmla="*/ 1882 h 2001"/>
                  <a:gd name="T22" fmla="*/ 2342 w 2618"/>
                  <a:gd name="T23" fmla="*/ 1796 h 2001"/>
                  <a:gd name="T24" fmla="*/ 2419 w 2618"/>
                  <a:gd name="T25" fmla="*/ 1738 h 2001"/>
                  <a:gd name="T26" fmla="*/ 2525 w 2618"/>
                  <a:gd name="T27" fmla="*/ 1642 h 2001"/>
                  <a:gd name="T28" fmla="*/ 2486 w 2618"/>
                  <a:gd name="T29" fmla="*/ 1181 h 2001"/>
                  <a:gd name="T30" fmla="*/ 2429 w 2618"/>
                  <a:gd name="T31" fmla="*/ 1095 h 2001"/>
                  <a:gd name="T32" fmla="*/ 2400 w 2618"/>
                  <a:gd name="T33" fmla="*/ 1076 h 2001"/>
                  <a:gd name="T34" fmla="*/ 2323 w 2618"/>
                  <a:gd name="T35" fmla="*/ 989 h 2001"/>
                  <a:gd name="T36" fmla="*/ 2285 w 2618"/>
                  <a:gd name="T37" fmla="*/ 932 h 2001"/>
                  <a:gd name="T38" fmla="*/ 2208 w 2618"/>
                  <a:gd name="T39" fmla="*/ 836 h 2001"/>
                  <a:gd name="T40" fmla="*/ 2179 w 2618"/>
                  <a:gd name="T41" fmla="*/ 778 h 2001"/>
                  <a:gd name="T42" fmla="*/ 2198 w 2618"/>
                  <a:gd name="T43" fmla="*/ 500 h 2001"/>
                  <a:gd name="T44" fmla="*/ 2189 w 2618"/>
                  <a:gd name="T45" fmla="*/ 413 h 2001"/>
                  <a:gd name="T46" fmla="*/ 2016 w 2618"/>
                  <a:gd name="T47" fmla="*/ 240 h 2001"/>
                  <a:gd name="T48" fmla="*/ 1958 w 2618"/>
                  <a:gd name="T49" fmla="*/ 192 h 2001"/>
                  <a:gd name="T50" fmla="*/ 1814 w 2618"/>
                  <a:gd name="T51" fmla="*/ 183 h 2001"/>
                  <a:gd name="T52" fmla="*/ 1680 w 2618"/>
                  <a:gd name="T53" fmla="*/ 135 h 2001"/>
                  <a:gd name="T54" fmla="*/ 1574 w 2618"/>
                  <a:gd name="T55" fmla="*/ 106 h 2001"/>
                  <a:gd name="T56" fmla="*/ 1373 w 2618"/>
                  <a:gd name="T57" fmla="*/ 0 h 2001"/>
                  <a:gd name="T58" fmla="*/ 605 w 2618"/>
                  <a:gd name="T59" fmla="*/ 29 h 2001"/>
                  <a:gd name="T60" fmla="*/ 547 w 2618"/>
                  <a:gd name="T61" fmla="*/ 48 h 2001"/>
                  <a:gd name="T62" fmla="*/ 480 w 2618"/>
                  <a:gd name="T63" fmla="*/ 116 h 2001"/>
                  <a:gd name="T64" fmla="*/ 346 w 2618"/>
                  <a:gd name="T65" fmla="*/ 154 h 2001"/>
                  <a:gd name="T66" fmla="*/ 298 w 2618"/>
                  <a:gd name="T67" fmla="*/ 202 h 2001"/>
                  <a:gd name="T68" fmla="*/ 278 w 2618"/>
                  <a:gd name="T69" fmla="*/ 221 h 2001"/>
                  <a:gd name="T70" fmla="*/ 278 w 2618"/>
                  <a:gd name="T71" fmla="*/ 336 h 20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18" h="2001">
                    <a:moveTo>
                      <a:pt x="278" y="336"/>
                    </a:moveTo>
                    <a:cubicBezTo>
                      <a:pt x="92" y="659"/>
                      <a:pt x="0" y="990"/>
                      <a:pt x="202" y="1383"/>
                    </a:cubicBezTo>
                    <a:cubicBezTo>
                      <a:pt x="222" y="1492"/>
                      <a:pt x="278" y="1568"/>
                      <a:pt x="346" y="1652"/>
                    </a:cubicBezTo>
                    <a:cubicBezTo>
                      <a:pt x="370" y="1681"/>
                      <a:pt x="373" y="1707"/>
                      <a:pt x="413" y="1728"/>
                    </a:cubicBezTo>
                    <a:cubicBezTo>
                      <a:pt x="431" y="1737"/>
                      <a:pt x="464" y="1753"/>
                      <a:pt x="480" y="1767"/>
                    </a:cubicBezTo>
                    <a:cubicBezTo>
                      <a:pt x="563" y="1837"/>
                      <a:pt x="597" y="1869"/>
                      <a:pt x="701" y="1892"/>
                    </a:cubicBezTo>
                    <a:cubicBezTo>
                      <a:pt x="745" y="1902"/>
                      <a:pt x="781" y="1938"/>
                      <a:pt x="826" y="1940"/>
                    </a:cubicBezTo>
                    <a:cubicBezTo>
                      <a:pt x="928" y="1946"/>
                      <a:pt x="1031" y="1946"/>
                      <a:pt x="1133" y="1949"/>
                    </a:cubicBezTo>
                    <a:cubicBezTo>
                      <a:pt x="1329" y="2001"/>
                      <a:pt x="1623" y="1962"/>
                      <a:pt x="1776" y="1959"/>
                    </a:cubicBezTo>
                    <a:cubicBezTo>
                      <a:pt x="1793" y="1948"/>
                      <a:pt x="1805" y="1927"/>
                      <a:pt x="1824" y="1920"/>
                    </a:cubicBezTo>
                    <a:cubicBezTo>
                      <a:pt x="1889" y="1896"/>
                      <a:pt x="1968" y="1900"/>
                      <a:pt x="2035" y="1882"/>
                    </a:cubicBezTo>
                    <a:cubicBezTo>
                      <a:pt x="2137" y="1854"/>
                      <a:pt x="2238" y="1816"/>
                      <a:pt x="2342" y="1796"/>
                    </a:cubicBezTo>
                    <a:cubicBezTo>
                      <a:pt x="2365" y="1773"/>
                      <a:pt x="2396" y="1761"/>
                      <a:pt x="2419" y="1738"/>
                    </a:cubicBezTo>
                    <a:cubicBezTo>
                      <a:pt x="2497" y="1660"/>
                      <a:pt x="2461" y="1690"/>
                      <a:pt x="2525" y="1642"/>
                    </a:cubicBezTo>
                    <a:cubicBezTo>
                      <a:pt x="2607" y="1517"/>
                      <a:pt x="2618" y="1267"/>
                      <a:pt x="2486" y="1181"/>
                    </a:cubicBezTo>
                    <a:cubicBezTo>
                      <a:pt x="2442" y="1114"/>
                      <a:pt x="2461" y="1143"/>
                      <a:pt x="2429" y="1095"/>
                    </a:cubicBezTo>
                    <a:cubicBezTo>
                      <a:pt x="2423" y="1085"/>
                      <a:pt x="2409" y="1083"/>
                      <a:pt x="2400" y="1076"/>
                    </a:cubicBezTo>
                    <a:cubicBezTo>
                      <a:pt x="2373" y="1053"/>
                      <a:pt x="2345" y="1017"/>
                      <a:pt x="2323" y="989"/>
                    </a:cubicBezTo>
                    <a:cubicBezTo>
                      <a:pt x="2309" y="971"/>
                      <a:pt x="2298" y="951"/>
                      <a:pt x="2285" y="932"/>
                    </a:cubicBezTo>
                    <a:cubicBezTo>
                      <a:pt x="2263" y="898"/>
                      <a:pt x="2227" y="873"/>
                      <a:pt x="2208" y="836"/>
                    </a:cubicBezTo>
                    <a:cubicBezTo>
                      <a:pt x="2165" y="751"/>
                      <a:pt x="2237" y="866"/>
                      <a:pt x="2179" y="778"/>
                    </a:cubicBezTo>
                    <a:cubicBezTo>
                      <a:pt x="2158" y="690"/>
                      <a:pt x="2177" y="588"/>
                      <a:pt x="2198" y="500"/>
                    </a:cubicBezTo>
                    <a:cubicBezTo>
                      <a:pt x="2195" y="471"/>
                      <a:pt x="2195" y="441"/>
                      <a:pt x="2189" y="413"/>
                    </a:cubicBezTo>
                    <a:cubicBezTo>
                      <a:pt x="2173" y="343"/>
                      <a:pt x="2070" y="278"/>
                      <a:pt x="2016" y="240"/>
                    </a:cubicBezTo>
                    <a:cubicBezTo>
                      <a:pt x="1996" y="225"/>
                      <a:pt x="1983" y="197"/>
                      <a:pt x="1958" y="192"/>
                    </a:cubicBezTo>
                    <a:cubicBezTo>
                      <a:pt x="1911" y="182"/>
                      <a:pt x="1862" y="186"/>
                      <a:pt x="1814" y="183"/>
                    </a:cubicBezTo>
                    <a:cubicBezTo>
                      <a:pt x="1766" y="170"/>
                      <a:pt x="1726" y="152"/>
                      <a:pt x="1680" y="135"/>
                    </a:cubicBezTo>
                    <a:cubicBezTo>
                      <a:pt x="1646" y="122"/>
                      <a:pt x="1609" y="118"/>
                      <a:pt x="1574" y="106"/>
                    </a:cubicBezTo>
                    <a:cubicBezTo>
                      <a:pt x="1514" y="46"/>
                      <a:pt x="1454" y="21"/>
                      <a:pt x="1373" y="0"/>
                    </a:cubicBezTo>
                    <a:cubicBezTo>
                      <a:pt x="1072" y="13"/>
                      <a:pt x="957" y="23"/>
                      <a:pt x="605" y="29"/>
                    </a:cubicBezTo>
                    <a:cubicBezTo>
                      <a:pt x="586" y="35"/>
                      <a:pt x="566" y="42"/>
                      <a:pt x="547" y="48"/>
                    </a:cubicBezTo>
                    <a:cubicBezTo>
                      <a:pt x="517" y="58"/>
                      <a:pt x="510" y="107"/>
                      <a:pt x="480" y="116"/>
                    </a:cubicBezTo>
                    <a:cubicBezTo>
                      <a:pt x="435" y="130"/>
                      <a:pt x="390" y="138"/>
                      <a:pt x="346" y="154"/>
                    </a:cubicBezTo>
                    <a:cubicBezTo>
                      <a:pt x="330" y="170"/>
                      <a:pt x="314" y="186"/>
                      <a:pt x="298" y="202"/>
                    </a:cubicBezTo>
                    <a:cubicBezTo>
                      <a:pt x="291" y="208"/>
                      <a:pt x="278" y="221"/>
                      <a:pt x="278" y="221"/>
                    </a:cubicBezTo>
                    <a:cubicBezTo>
                      <a:pt x="274" y="232"/>
                      <a:pt x="229" y="336"/>
                      <a:pt x="278" y="3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29628" y="5177656"/>
                <a:ext cx="550141" cy="41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Α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1812179" y="5385292"/>
                <a:ext cx="385091" cy="351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latin typeface="Comic Sans MS" panose="030F0702030302020204" pitchFamily="66" charset="0"/>
                  </a:rPr>
                  <a:t>q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336900" y="4033362"/>
              <a:ext cx="44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Comic Sans MS" panose="030F0702030302020204" pitchFamily="66" charset="0"/>
                </a:rPr>
                <a:t>.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Β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2899277" y="3386691"/>
            <a:ext cx="1150003" cy="918528"/>
            <a:chOff x="2899277" y="3386691"/>
            <a:chExt cx="1150003" cy="918528"/>
          </a:xfrm>
        </p:grpSpPr>
        <p:sp>
          <p:nvSpPr>
            <p:cNvPr id="10" name="Ορθογώνιο 9"/>
            <p:cNvSpPr/>
            <p:nvPr/>
          </p:nvSpPr>
          <p:spPr>
            <a:xfrm rot="21382243">
              <a:off x="2966786" y="3475364"/>
              <a:ext cx="607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l-GR" sz="1600" b="1" i="1" dirty="0" smtClean="0">
                  <a:latin typeface="Comic Sans MS" panose="030F0702030302020204" pitchFamily="66" charset="0"/>
                </a:rPr>
                <a:t>q</a:t>
              </a:r>
              <a:r>
                <a:rPr lang="el-GR" altLang="el-GR" sz="1600" b="1" baseline="-25000" dirty="0" smtClean="0">
                  <a:latin typeface="Comic Sans MS" panose="030F0702030302020204" pitchFamily="66" charset="0"/>
                </a:rPr>
                <a:t>2 </a:t>
              </a:r>
              <a:r>
                <a:rPr lang="el-GR" sz="2000" b="1" dirty="0" smtClean="0">
                  <a:latin typeface="Comic Sans MS" panose="030F0702030302020204" pitchFamily="66" charset="0"/>
                </a:rPr>
                <a:t>.</a:t>
              </a:r>
              <a:endParaRPr lang="el-GR" sz="2000" dirty="0"/>
            </a:p>
          </p:txBody>
        </p:sp>
        <p:grpSp>
          <p:nvGrpSpPr>
            <p:cNvPr id="25" name="Ομάδα 24"/>
            <p:cNvGrpSpPr/>
            <p:nvPr/>
          </p:nvGrpSpPr>
          <p:grpSpPr>
            <a:xfrm rot="21382243">
              <a:off x="2899277" y="3386691"/>
              <a:ext cx="1150003" cy="918528"/>
              <a:chOff x="3325297" y="4173789"/>
              <a:chExt cx="1150003" cy="918528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3325297" y="4271502"/>
                <a:ext cx="903541" cy="529569"/>
                <a:chOff x="3325297" y="4271502"/>
                <a:chExt cx="903541" cy="529569"/>
              </a:xfrm>
            </p:grpSpPr>
            <p:cxnSp>
              <p:nvCxnSpPr>
                <p:cNvPr id="15" name="Ευθύγραμμο βέλος σύνδεσης 14"/>
                <p:cNvCxnSpPr/>
                <p:nvPr/>
              </p:nvCxnSpPr>
              <p:spPr>
                <a:xfrm flipV="1">
                  <a:off x="3771569" y="4271502"/>
                  <a:ext cx="457269" cy="27065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H="1">
                  <a:off x="3325297" y="4542154"/>
                  <a:ext cx="446272" cy="25891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Ορθογώνιο 22"/>
              <p:cNvSpPr/>
              <p:nvPr/>
            </p:nvSpPr>
            <p:spPr>
              <a:xfrm>
                <a:off x="3325297" y="4753763"/>
                <a:ext cx="3994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l-GR" altLang="el-G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'</a:t>
                </a:r>
                <a:endParaRPr lang="el-G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Ορθογώνιο 23"/>
              <p:cNvSpPr/>
              <p:nvPr/>
            </p:nvSpPr>
            <p:spPr>
              <a:xfrm>
                <a:off x="4165600" y="4173789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latin typeface="Comic Sans MS" panose="030F0702030302020204" pitchFamily="66" charset="0"/>
                  </a:rPr>
                  <a:t>F</a:t>
                </a:r>
                <a:endParaRPr lang="el-GR" sz="1600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629628" y="1527048"/>
            <a:ext cx="8648228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Συνεπώς, το έργο της δύναμης </a:t>
            </a:r>
            <a:r>
              <a:rPr lang="en-US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που απαιτείται για την μεταφορά του 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sz="20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στο Β είναι αντίθετο του έργου της δύναμης 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πεδίου. </a:t>
            </a:r>
            <a:endParaRPr 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5148473" y="2923731"/>
                <a:ext cx="3214919" cy="550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l-G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el-GR" sz="2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(∞→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→∞) 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73" y="2923731"/>
                <a:ext cx="3214919" cy="550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/>
              <p:cNvSpPr txBox="1"/>
              <p:nvPr/>
            </p:nvSpPr>
            <p:spPr>
              <a:xfrm>
                <a:off x="8363392" y="3013682"/>
                <a:ext cx="1540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392" y="3013682"/>
                <a:ext cx="1540871" cy="369332"/>
              </a:xfrm>
              <a:prstGeom prst="rect">
                <a:avLst/>
              </a:prstGeom>
              <a:blipFill>
                <a:blip r:embed="rId5"/>
                <a:stretch>
                  <a:fillRect l="-1581" r="-395" b="-262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5009953" y="3925700"/>
                <a:ext cx="2323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53" y="3925700"/>
                <a:ext cx="2323649" cy="369332"/>
              </a:xfrm>
              <a:prstGeom prst="rect">
                <a:avLst/>
              </a:prstGeom>
              <a:blipFill>
                <a:blip r:embed="rId6"/>
                <a:stretch>
                  <a:fillRect l="-1050" r="-4199" b="-32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Ορθογώνιο 50"/>
              <p:cNvSpPr/>
              <p:nvPr/>
            </p:nvSpPr>
            <p:spPr>
              <a:xfrm>
                <a:off x="7235055" y="3879534"/>
                <a:ext cx="13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51" name="Ορθογώνιο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55" y="3879534"/>
                <a:ext cx="1331197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8503234" y="3811695"/>
                <a:ext cx="1183081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34" y="3811695"/>
                <a:ext cx="1183081" cy="529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9686315" y="3803062"/>
                <a:ext cx="1183081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315" y="3803062"/>
                <a:ext cx="1183081" cy="529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 rot="21033437">
            <a:off x="1767370" y="4627340"/>
            <a:ext cx="914206" cy="378919"/>
            <a:chOff x="6320849" y="5060832"/>
            <a:chExt cx="914206" cy="378919"/>
          </a:xfrm>
        </p:grpSpPr>
        <p:grpSp>
          <p:nvGrpSpPr>
            <p:cNvPr id="54" name="Ομάδα 53"/>
            <p:cNvGrpSpPr/>
            <p:nvPr/>
          </p:nvGrpSpPr>
          <p:grpSpPr>
            <a:xfrm rot="253222">
              <a:off x="6320849" y="5080108"/>
              <a:ext cx="666407" cy="359643"/>
              <a:chOff x="1451349" y="4565523"/>
              <a:chExt cx="657297" cy="386331"/>
            </a:xfrm>
          </p:grpSpPr>
          <p:cxnSp>
            <p:nvCxnSpPr>
              <p:cNvPr id="55" name="Ευθύγραμμο βέλος σύνδεσης 54"/>
              <p:cNvCxnSpPr/>
              <p:nvPr/>
            </p:nvCxnSpPr>
            <p:spPr>
              <a:xfrm rot="21346778" flipH="1">
                <a:off x="1451349" y="4827304"/>
                <a:ext cx="279727" cy="124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730470" y="4565523"/>
                <a:ext cx="378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endParaRPr lang="el-GR" sz="1600" b="1" i="1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67" name="Ευθύγραμμο βέλος σύνδεσης 66"/>
            <p:cNvCxnSpPr/>
            <p:nvPr/>
          </p:nvCxnSpPr>
          <p:spPr>
            <a:xfrm flipV="1">
              <a:off x="6869428" y="5060832"/>
              <a:ext cx="365627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5"/>
          <p:cNvGrpSpPr/>
          <p:nvPr/>
        </p:nvGrpSpPr>
        <p:grpSpPr>
          <a:xfrm>
            <a:off x="6689429" y="3613860"/>
            <a:ext cx="775254" cy="770922"/>
            <a:chOff x="6689429" y="3613860"/>
            <a:chExt cx="775254" cy="770922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 flipH="1">
              <a:off x="6689429" y="3855781"/>
              <a:ext cx="283464" cy="529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38976" y="3613860"/>
              <a:ext cx="52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Ορθογώνιο 16"/>
              <p:cNvSpPr/>
              <p:nvPr/>
            </p:nvSpPr>
            <p:spPr>
              <a:xfrm>
                <a:off x="9850415" y="300438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15" y="3004389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6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299" y="7553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05363" y="786077"/>
            <a:ext cx="3878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 (δυναμική) ενέργεια,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140371" y="247468"/>
            <a:ext cx="7387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Τα δύο ηλεκτρικά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φορτία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err="1" smtClean="0">
                <a:latin typeface="Comic Sans MS" panose="030F0702030302020204" pitchFamily="66" charset="0"/>
              </a:rPr>
              <a:t>αλληλεπιδρούν</a:t>
            </a:r>
            <a:r>
              <a:rPr lang="el-GR" altLang="el-GR" sz="2000" b="1" dirty="0">
                <a:latin typeface="Comic Sans MS" panose="030F0702030302020204" pitchFamily="66" charset="0"/>
              </a:rPr>
              <a:t>. Έτσι, στο σύστημά τους αποθηκεύεται </a:t>
            </a:r>
            <a:endParaRPr lang="en-US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371" y="1186187"/>
            <a:ext cx="738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που είναι ίση με το έργο της δύναμης του πεδίου </a:t>
            </a:r>
            <a:r>
              <a:rPr lang="el-GR" sz="2000" b="1" dirty="0">
                <a:latin typeface="Comic Sans MS" panose="030F0702030302020204" pitchFamily="66" charset="0"/>
              </a:rPr>
              <a:t>για να μετακινηθεί </a:t>
            </a:r>
            <a:r>
              <a:rPr lang="el-GR" sz="2000" b="1" dirty="0" smtClean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sz="2000" b="1" dirty="0" smtClean="0">
                <a:latin typeface="Comic Sans MS" panose="030F0702030302020204" pitchFamily="66" charset="0"/>
              </a:rPr>
              <a:t>από </a:t>
            </a: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latin typeface="Comic Sans MS" panose="030F0702030302020204" pitchFamily="66" charset="0"/>
              </a:rPr>
              <a:t>Β </a:t>
            </a:r>
            <a:r>
              <a:rPr lang="el-GR" sz="2000" b="1" dirty="0">
                <a:latin typeface="Comic Sans MS" panose="030F0702030302020204" pitchFamily="66" charset="0"/>
              </a:rPr>
              <a:t>στο άπειρο (</a:t>
            </a:r>
            <a:r>
              <a:rPr lang="en-US" sz="2000" b="1" i="1" dirty="0">
                <a:latin typeface="Comic Sans MS" panose="030F0702030302020204" pitchFamily="66" charset="0"/>
              </a:rPr>
              <a:t>U</a:t>
            </a:r>
            <a:r>
              <a:rPr lang="en-US" sz="2000" b="1" baseline="-25000" dirty="0">
                <a:latin typeface="Comic Sans MS" panose="030F0702030302020204" pitchFamily="66" charset="0"/>
              </a:rPr>
              <a:t>∞</a:t>
            </a:r>
            <a:r>
              <a:rPr lang="en-US" sz="2000" b="1" dirty="0">
                <a:latin typeface="Comic Sans MS" panose="030F0702030302020204" pitchFamily="66" charset="0"/>
              </a:rPr>
              <a:t> = 0</a:t>
            </a:r>
            <a:r>
              <a:rPr lang="en-US" sz="2000" b="1" dirty="0" smtClean="0">
                <a:latin typeface="Comic Sans MS" panose="030F0702030302020204" pitchFamily="66" charset="0"/>
              </a:rPr>
              <a:t>).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dirty="0" smtClean="0">
                <a:latin typeface="Comic Sans MS" panose="030F0702030302020204" pitchFamily="66" charset="0"/>
              </a:rPr>
              <a:t> </a:t>
            </a:r>
            <a:endParaRPr lang="el-GR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498164" y="2466004"/>
                <a:ext cx="2014398" cy="741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164" y="2466004"/>
                <a:ext cx="2014398" cy="741229"/>
              </a:xfrm>
              <a:prstGeom prst="rect">
                <a:avLst/>
              </a:prstGeom>
              <a:blipFill>
                <a:blip r:embed="rId3"/>
                <a:stretch>
                  <a:fillRect r="-303" b="-6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48195" y="3309604"/>
            <a:ext cx="84118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ίδιο αποτέλεσμα προκύπτει για την ηλεκτρική δυναμική ενέργεια, ό,τι πρόσημο κι αν έχουν τα φορτία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αριθμητική αντικατάσταση των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για τον υπολογισμό της ηλεκτρικής ενέργειας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U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παίρνουμε υπ’ όψη μας τα πρόσημά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ηλεκτρική δυναμική ενέργεια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U</a:t>
            </a:r>
            <a:r>
              <a:rPr lang="el-GR" sz="2000" b="1" dirty="0" smtClean="0">
                <a:latin typeface="Comic Sans MS" panose="030F0702030302020204" pitchFamily="66" charset="0"/>
              </a:rPr>
              <a:t> μπορεί να είναι θετική ή αρνητική.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4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12848" y="116136"/>
            <a:ext cx="73060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Ποια είναι η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φυσική σημασία του 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προσήμου</a:t>
            </a: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ηλεκτρικής δυναμικής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ενέργειας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44168" y="1947672"/>
            <a:ext cx="933602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Τα φορτία</a:t>
            </a:r>
            <a:r>
              <a:rPr lang="en-US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baseline="-250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είναι</a:t>
            </a:r>
            <a:r>
              <a:rPr lang="el-GR" altLang="el-GR" sz="2400" b="1" baseline="-250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ομώνυμα. </a:t>
            </a:r>
            <a:endParaRPr lang="en-US" altLang="el-GR" sz="2400" b="1" dirty="0" smtClean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Τότε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δυναμική ενέργεια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συστήματος είναι θετική (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0)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δεν είναι δέσμιο του πεδίου που δημιουργεί το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.</a:t>
            </a:r>
            <a:endParaRPr lang="en-US" alt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Αν το </a:t>
            </a:r>
            <a:r>
              <a:rPr lang="el-GR" altLang="el-GR" sz="2000" b="1" dirty="0">
                <a:latin typeface="Comic Sans MS" panose="030F0702030302020204" pitchFamily="66" charset="0"/>
              </a:rPr>
              <a:t>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αφεθεί </a:t>
            </a:r>
            <a:r>
              <a:rPr lang="el-GR" altLang="el-GR" sz="2000" b="1" dirty="0">
                <a:latin typeface="Comic Sans MS" panose="030F0702030302020204" pitchFamily="66" charset="0"/>
              </a:rPr>
              <a:t>ελεύθερο σ’ ένα σημείο του πεδίου θα κινηθεί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“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αυθόρμητα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”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(με την επίδραση του πεδίου) προς το άπειρο (εκτός πεδίου).</a:t>
            </a:r>
            <a:r>
              <a:rPr lang="el-GR" altLang="el-G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altLang="el-GR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δυναμική ενέργεια του συστήματος ελαττώνεται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3080" y="64472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98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90472" y="832104"/>
            <a:ext cx="859854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Τα φορτία</a:t>
            </a:r>
            <a:r>
              <a:rPr lang="en-US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baseline="-250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είναι</a:t>
            </a:r>
            <a:r>
              <a:rPr lang="el-GR" altLang="el-GR" sz="2400" b="1" baseline="-250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ετερώνυμα. </a:t>
            </a:r>
            <a:endParaRPr lang="en-US" altLang="el-GR" sz="2400" b="1" dirty="0" smtClean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Τότε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δυναμική ενέργεια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συστήματος είναι αρνητική (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0)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just">
              <a:spcBef>
                <a:spcPct val="50000"/>
              </a:spcBef>
            </a:pP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latin typeface="Comic Sans MS" panose="030F0702030302020204" pitchFamily="66" charset="0"/>
              </a:rPr>
              <a:t>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είναι </a:t>
            </a:r>
            <a:r>
              <a:rPr lang="el-GR" altLang="el-GR" sz="2000" b="1" dirty="0">
                <a:latin typeface="Comic Sans MS" panose="030F0702030302020204" pitchFamily="66" charset="0"/>
              </a:rPr>
              <a:t>δέσμιο του πεδίου που δημιουργεί το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Αν 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αφεθεί </a:t>
            </a:r>
            <a:r>
              <a:rPr lang="el-GR" altLang="el-GR" sz="2000" b="1" dirty="0">
                <a:latin typeface="Comic Sans MS" panose="030F0702030302020204" pitchFamily="66" charset="0"/>
              </a:rPr>
              <a:t>ελεύθερο σ’ ένα σημείο του πεδίου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δεν θα </a:t>
            </a:r>
            <a:r>
              <a:rPr lang="el-GR" altLang="el-GR" sz="2000" b="1" dirty="0">
                <a:latin typeface="Comic Sans MS" panose="030F0702030302020204" pitchFamily="66" charset="0"/>
              </a:rPr>
              <a:t>κινηθεί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“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αυθόρμητα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”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προς </a:t>
            </a:r>
            <a:r>
              <a:rPr lang="el-GR" altLang="el-GR" sz="2000" b="1" dirty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άπειρο</a:t>
            </a:r>
            <a:r>
              <a:rPr lang="el-GR" altLang="el-GR" sz="2000" b="1" dirty="0">
                <a:latin typeface="Comic Sans MS" panose="030F0702030302020204" pitchFamily="66" charset="0"/>
              </a:rPr>
              <a:t>, αλλά χρειάζεται να του προσφερθεί ενέργεια.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δυναμική ενέργεια του συστήματος αυξάνεται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3156</Words>
  <Application>Microsoft Office PowerPoint</Application>
  <PresentationFormat>Προσαρμογή</PresentationFormat>
  <Paragraphs>446</Paragraphs>
  <Slides>51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54" baseType="lpstr">
      <vt:lpstr>2_Θέμα του Office</vt:lpstr>
      <vt:lpstr>Εξίσωση</vt:lpstr>
      <vt:lpstr>Εικόνα bitmap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Ερωτήσεις από το σχολικό βιβλίο ( από σελ. 187)</vt:lpstr>
      <vt:lpstr>Διαφάνεια 25</vt:lpstr>
      <vt:lpstr>Διαφάνεια 26</vt:lpstr>
      <vt:lpstr>Διαφάνεια 27</vt:lpstr>
      <vt:lpstr>Διαφάνεια 28</vt:lpstr>
      <vt:lpstr>Διαφάνεια 29</vt:lpstr>
      <vt:lpstr>Ερωτήσεις εκτός του σχολικού βιβλίου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Ασκήσεις από το σχολικό βιβλίο ( από σελ. 194)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Ασκήσεις εκτός του σχολικού βιβλίου</vt:lpstr>
      <vt:lpstr>Διαφάνεια 45</vt:lpstr>
      <vt:lpstr>Διαφάνεια 46</vt:lpstr>
      <vt:lpstr>Προβλήματα από το σχολικό βιβλίο ( από σελ. 201)</vt:lpstr>
      <vt:lpstr>Διαφάνεια 48</vt:lpstr>
      <vt:lpstr>Διαφάνεια 49</vt:lpstr>
      <vt:lpstr>Διαφάνεια 50</vt:lpstr>
      <vt:lpstr>Διαφάνεια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User</cp:lastModifiedBy>
  <cp:revision>216</cp:revision>
  <dcterms:created xsi:type="dcterms:W3CDTF">2021-02-09T19:09:27Z</dcterms:created>
  <dcterms:modified xsi:type="dcterms:W3CDTF">2021-02-28T22:10:53Z</dcterms:modified>
</cp:coreProperties>
</file>