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79" r:id="rId3"/>
    <p:sldId id="280" r:id="rId4"/>
    <p:sldId id="281" r:id="rId5"/>
    <p:sldId id="294" r:id="rId6"/>
    <p:sldId id="282" r:id="rId7"/>
    <p:sldId id="283" r:id="rId8"/>
    <p:sldId id="284" r:id="rId9"/>
    <p:sldId id="285" r:id="rId10"/>
    <p:sldId id="286" r:id="rId11"/>
    <p:sldId id="287" r:id="rId12"/>
    <p:sldId id="296" r:id="rId13"/>
    <p:sldId id="297" r:id="rId14"/>
    <p:sldId id="289" r:id="rId15"/>
    <p:sldId id="290" r:id="rId16"/>
    <p:sldId id="291" r:id="rId17"/>
    <p:sldId id="309" r:id="rId18"/>
    <p:sldId id="288" r:id="rId19"/>
    <p:sldId id="292" r:id="rId20"/>
    <p:sldId id="305" r:id="rId21"/>
    <p:sldId id="298" r:id="rId22"/>
    <p:sldId id="293" r:id="rId23"/>
    <p:sldId id="299" r:id="rId24"/>
    <p:sldId id="300" r:id="rId25"/>
    <p:sldId id="301" r:id="rId26"/>
    <p:sldId id="302" r:id="rId27"/>
    <p:sldId id="308" r:id="rId28"/>
    <p:sldId id="277" r:id="rId29"/>
    <p:sldId id="303" r:id="rId30"/>
    <p:sldId id="306" r:id="rId31"/>
    <p:sldId id="258" r:id="rId32"/>
    <p:sldId id="307" r:id="rId33"/>
    <p:sldId id="270" r:id="rId34"/>
    <p:sldId id="317" r:id="rId35"/>
    <p:sldId id="318" r:id="rId36"/>
    <p:sldId id="310" r:id="rId37"/>
    <p:sldId id="319" r:id="rId38"/>
    <p:sldId id="311" r:id="rId39"/>
    <p:sldId id="274" r:id="rId40"/>
    <p:sldId id="304" r:id="rId41"/>
    <p:sldId id="268" r:id="rId42"/>
    <p:sldId id="269" r:id="rId43"/>
    <p:sldId id="320" r:id="rId44"/>
    <p:sldId id="272" r:id="rId45"/>
    <p:sldId id="273" r:id="rId4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006600"/>
    <a:srgbClr val="800000"/>
    <a:srgbClr val="99FFCC"/>
    <a:srgbClr val="FFCCFF"/>
    <a:srgbClr val="DDDDDD"/>
    <a:srgbClr val="0033CC"/>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1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58752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78127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525848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914400" y="609600"/>
            <a:ext cx="10363200" cy="54864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r>
              <a:rPr lang="el-GR" smtClean="0">
                <a:solidFill>
                  <a:prstClr val="black">
                    <a:tint val="75000"/>
                  </a:prstClr>
                </a:solidFill>
              </a:rPr>
              <a:t>12/10/2017</a:t>
            </a:r>
            <a:endParaRPr lang="el-GR">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F24F44-E708-4DD5-AF0A-FCEF5BE8A6F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141045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914400" y="609600"/>
            <a:ext cx="10363200" cy="1143000"/>
          </a:xfrm>
        </p:spPr>
        <p:txBody>
          <a:bodyPr/>
          <a:lstStyle/>
          <a:p>
            <a:r>
              <a:rPr lang="el-GR" smtClean="0"/>
              <a:t>Στυλ κύριου τίτλου</a:t>
            </a:r>
            <a:endParaRPr lang="el-GR"/>
          </a:p>
        </p:txBody>
      </p:sp>
      <p:sp>
        <p:nvSpPr>
          <p:cNvPr id="3" name="Θέση περιεχομένου 2"/>
          <p:cNvSpPr>
            <a:spLocks noGrp="1"/>
          </p:cNvSpPr>
          <p:nvPr>
            <p:ph sz="quarter" idx="1"/>
          </p:nvPr>
        </p:nvSpPr>
        <p:spPr>
          <a:xfrm>
            <a:off x="914400" y="19812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6197600" y="19812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914400" y="41148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περιεχομένου 5"/>
          <p:cNvSpPr>
            <a:spLocks noGrp="1"/>
          </p:cNvSpPr>
          <p:nvPr>
            <p:ph sz="quarter" idx="4"/>
          </p:nvPr>
        </p:nvSpPr>
        <p:spPr>
          <a:xfrm>
            <a:off x="6197600" y="41148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r>
              <a:rPr lang="el-GR" altLang="el-GR" smtClean="0">
                <a:solidFill>
                  <a:prstClr val="black">
                    <a:tint val="75000"/>
                  </a:prstClr>
                </a:solidFill>
              </a:rPr>
              <a:t>12/10/2017</a:t>
            </a:r>
            <a:endParaRPr lang="el-GR" altLang="el-GR">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l-GR" altLang="el-GR" smtClean="0">
                <a:solidFill>
                  <a:prstClr val="black">
                    <a:tint val="75000"/>
                  </a:prstClr>
                </a:solidFill>
              </a:rPr>
              <a:t>Μερκ. Παναγιωτόπουλος - Φυσικός                 </a:t>
            </a:r>
            <a:r>
              <a:rPr lang="en-US" altLang="el-GR" smtClean="0">
                <a:solidFill>
                  <a:prstClr val="black">
                    <a:tint val="75000"/>
                  </a:prstClr>
                </a:solidFill>
              </a:rPr>
              <a:t>www.merkopanas.blogspot.gr</a:t>
            </a:r>
            <a:endParaRPr lang="el-GR" altLang="el-GR">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89482F6-6567-444F-9A04-38D96E42A2C9}"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2353643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609600"/>
            <a:ext cx="103632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914400" y="1981200"/>
            <a:ext cx="508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6197600" y="19812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6197600" y="41148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r>
              <a:rPr lang="el-GR" altLang="el-GR" smtClean="0">
                <a:solidFill>
                  <a:prstClr val="black">
                    <a:tint val="75000"/>
                  </a:prstClr>
                </a:solidFill>
              </a:rPr>
              <a:t>12/10/2017</a:t>
            </a:r>
            <a:endParaRPr lang="el-GR" altLang="el-GR">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l-GR" altLang="el-GR" smtClean="0">
                <a:solidFill>
                  <a:prstClr val="black">
                    <a:tint val="75000"/>
                  </a:prstClr>
                </a:solidFill>
              </a:rPr>
              <a:t>Μερκ. Παναγιωτόπουλος - Φυσικός                 </a:t>
            </a:r>
            <a:r>
              <a:rPr lang="en-US" altLang="el-GR" smtClean="0">
                <a:solidFill>
                  <a:prstClr val="black">
                    <a:tint val="75000"/>
                  </a:prstClr>
                </a:solidFill>
              </a:rPr>
              <a:t>www.merkopanas.blogspot.gr</a:t>
            </a:r>
            <a:endParaRPr lang="el-GR" altLang="el-GR">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323AF50-8782-40CF-8B53-39F564DB54A3}"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2926507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Τίτλος και Αντικείμενο επάνω από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609600"/>
            <a:ext cx="103632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914400" y="1981200"/>
            <a:ext cx="103632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914400" y="4114800"/>
            <a:ext cx="103632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a:xfrm>
            <a:off x="914400" y="6248400"/>
            <a:ext cx="2540000" cy="457200"/>
          </a:xfrm>
        </p:spPr>
        <p:txBody>
          <a:bodyPr/>
          <a:lstStyle>
            <a:lvl1pPr>
              <a:defRPr/>
            </a:lvl1pPr>
          </a:lstStyle>
          <a:p>
            <a:pPr>
              <a:defRPr/>
            </a:pPr>
            <a:r>
              <a:rPr lang="el-GR" altLang="el-GR" smtClean="0">
                <a:solidFill>
                  <a:prstClr val="black">
                    <a:tint val="75000"/>
                  </a:prstClr>
                </a:solidFill>
              </a:rPr>
              <a:t>12/10/2017</a:t>
            </a:r>
            <a:endParaRPr lang="el-GR" altLang="el-GR">
              <a:solidFill>
                <a:prstClr val="black">
                  <a:tint val="75000"/>
                </a:prstClr>
              </a:solidFill>
            </a:endParaRPr>
          </a:p>
        </p:txBody>
      </p:sp>
      <p:sp>
        <p:nvSpPr>
          <p:cNvPr id="6" name="Θέση υποσέλιδου 5"/>
          <p:cNvSpPr>
            <a:spLocks noGrp="1"/>
          </p:cNvSpPr>
          <p:nvPr>
            <p:ph type="ftr" sz="quarter" idx="11"/>
          </p:nvPr>
        </p:nvSpPr>
        <p:spPr>
          <a:xfrm>
            <a:off x="4165600" y="6248400"/>
            <a:ext cx="3860800" cy="457200"/>
          </a:xfrm>
        </p:spPr>
        <p:txBody>
          <a:bodyPr/>
          <a:lstStyle>
            <a:lvl1pPr>
              <a:defRPr/>
            </a:lvl1pPr>
          </a:lstStyle>
          <a:p>
            <a:pPr>
              <a:defRPr/>
            </a:pPr>
            <a:r>
              <a:rPr lang="el-GR" altLang="el-GR" smtClean="0">
                <a:solidFill>
                  <a:prstClr val="black">
                    <a:tint val="75000"/>
                  </a:prstClr>
                </a:solidFill>
              </a:rPr>
              <a:t>Μερκ. Παναγιωτόπουλος - Φυσικός                 </a:t>
            </a:r>
            <a:r>
              <a:rPr lang="en-US" altLang="el-GR" smtClean="0">
                <a:solidFill>
                  <a:prstClr val="black">
                    <a:tint val="75000"/>
                  </a:prstClr>
                </a:solidFill>
              </a:rPr>
              <a:t>www.merkopanas.blogspot.gr</a:t>
            </a:r>
            <a:endParaRPr lang="el-GR" altLang="el-GR">
              <a:solidFill>
                <a:prstClr val="black">
                  <a:tint val="75000"/>
                </a:prstClr>
              </a:solidFill>
            </a:endParaRPr>
          </a:p>
        </p:txBody>
      </p:sp>
      <p:sp>
        <p:nvSpPr>
          <p:cNvPr id="7" name="Θέση αριθμού διαφάνειας 6"/>
          <p:cNvSpPr>
            <a:spLocks noGrp="1"/>
          </p:cNvSpPr>
          <p:nvPr>
            <p:ph type="sldNum" sz="quarter" idx="12"/>
          </p:nvPr>
        </p:nvSpPr>
        <p:spPr>
          <a:xfrm>
            <a:off x="8737600" y="6248400"/>
            <a:ext cx="2540000" cy="457200"/>
          </a:xfrm>
        </p:spPr>
        <p:txBody>
          <a:bodyPr/>
          <a:lstStyle>
            <a:lvl1pPr>
              <a:defRPr/>
            </a:lvl1pPr>
          </a:lstStyle>
          <a:p>
            <a:pPr>
              <a:defRPr/>
            </a:pPr>
            <a:fld id="{945A2E8E-A6A2-4C00-8D22-066B12895CBB}"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4149987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66027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35547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0244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60854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34551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4706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2178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8065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000">
              <a:srgbClr val="FFFFCC"/>
            </a:gs>
            <a:gs pos="100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78979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10.png"/><Relationship Id="rId7" Type="http://schemas.openxmlformats.org/officeDocument/2006/relationships/image" Target="../media/image26.png"/><Relationship Id="rId2" Type="http://schemas.openxmlformats.org/officeDocument/2006/relationships/image" Target="../media/image100.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370.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40.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0.png"/><Relationship Id="rId1" Type="http://schemas.openxmlformats.org/officeDocument/2006/relationships/slideLayout" Target="../slideLayouts/slideLayout6.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7" Type="http://schemas.openxmlformats.org/officeDocument/2006/relationships/image" Target="../media/image320.png"/><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311.png"/><Relationship Id="rId11" Type="http://schemas.microsoft.com/office/2007/relationships/hdphoto" Target="../media/hdphoto3.wdp"/><Relationship Id="rId5" Type="http://schemas.openxmlformats.org/officeDocument/2006/relationships/image" Target="../media/image301.png"/><Relationship Id="rId10" Type="http://schemas.openxmlformats.org/officeDocument/2006/relationships/image" Target="../media/image53.png"/><Relationship Id="rId9"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hyperlink" Target="https://ylikonet.gr/2017/02/15/%ce%b4%cf%85%ce%bd%ce%b1%ce%bc%ce%b9%ce%ba%cf%8c-%ce%b2%ce%b1%cf%81%cf%85%cf%84%ce%b9%ce%ba%ce%bf%cf%8d-%cf%80%ce%b5%ce%b4%ce%af%ce%bf%cf%85-%cf%80%ce%b1%cf%81%ce%bf%cf%85%cf%83%ce%af%ce%b1%cf%83/" TargetMode="External"/><Relationship Id="rId2" Type="http://schemas.openxmlformats.org/officeDocument/2006/relationships/hyperlink" Target="https://www.youtube.com/watch?v=rn71DjraA_A&amp;ab_channel=StavrosLouverdis" TargetMode="External"/><Relationship Id="rId1" Type="http://schemas.openxmlformats.org/officeDocument/2006/relationships/slideLayout" Target="../slideLayouts/slideLayout6.xml"/><Relationship Id="rId5" Type="http://schemas.openxmlformats.org/officeDocument/2006/relationships/hyperlink" Target="https://ylikonet.gr/tag/2-10-%ce%b2%ce%b1%cf%81%cf%8d%cf%84%ce%b7%cf%84%ce%b1/" TargetMode="External"/><Relationship Id="rId4" Type="http://schemas.openxmlformats.org/officeDocument/2006/relationships/hyperlink" Target="https://phet.colorado.edu/el/simulation/gravity-force-la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0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0.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1</a:t>
            </a:fld>
            <a:endParaRPr lang="el-GR">
              <a:solidFill>
                <a:prstClr val="black">
                  <a:tint val="75000"/>
                </a:prst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96"/>
            <a:ext cx="12192000" cy="6853604"/>
          </a:xfrm>
          <a:prstGeom prst="rect">
            <a:avLst/>
          </a:prstGeom>
        </p:spPr>
      </p:pic>
      <p:sp>
        <p:nvSpPr>
          <p:cNvPr id="6" name="Text Box 4"/>
          <p:cNvSpPr txBox="1">
            <a:spLocks noChangeArrowheads="1"/>
          </p:cNvSpPr>
          <p:nvPr/>
        </p:nvSpPr>
        <p:spPr bwMode="auto">
          <a:xfrm>
            <a:off x="2878015" y="311733"/>
            <a:ext cx="64359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l-GR" sz="3600" b="1" dirty="0" smtClean="0">
                <a:solidFill>
                  <a:schemeClr val="bg1"/>
                </a:solidFill>
                <a:latin typeface="Comic Sans MS" panose="030F0702030302020204" pitchFamily="66" charset="0"/>
              </a:rPr>
              <a:t>Βαρυτικές</a:t>
            </a:r>
            <a:r>
              <a:rPr lang="el-GR" sz="3600" b="1" dirty="0" smtClean="0">
                <a:solidFill>
                  <a:schemeClr val="bg1"/>
                </a:solidFill>
                <a:effectLst>
                  <a:outerShdw blurRad="38100" dist="38100" dir="2700000" algn="tl">
                    <a:srgbClr val="000000">
                      <a:alpha val="43137"/>
                    </a:srgbClr>
                  </a:outerShdw>
                </a:effectLst>
                <a:latin typeface="Comic Sans MS" panose="030F0702030302020204" pitchFamily="66" charset="0"/>
              </a:rPr>
              <a:t> Αλληλεπιδράσεις</a:t>
            </a:r>
            <a:endParaRPr lang="el-GR" sz="36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45294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10</a:t>
            </a:fld>
            <a:endParaRPr lang="el-GR">
              <a:solidFill>
                <a:prstClr val="black">
                  <a:tint val="75000"/>
                </a:prstClr>
              </a:solidFill>
            </a:endParaRPr>
          </a:p>
        </p:txBody>
      </p:sp>
      <p:sp>
        <p:nvSpPr>
          <p:cNvPr id="5" name="Text Box 4"/>
          <p:cNvSpPr txBox="1">
            <a:spLocks noChangeArrowheads="1"/>
          </p:cNvSpPr>
          <p:nvPr/>
        </p:nvSpPr>
        <p:spPr bwMode="auto">
          <a:xfrm>
            <a:off x="3080663" y="2280142"/>
            <a:ext cx="58304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l-GR" sz="3200" b="1" dirty="0" err="1" smtClean="0">
                <a:solidFill>
                  <a:srgbClr val="800000"/>
                </a:solidFill>
                <a:effectLst>
                  <a:outerShdw blurRad="38100" dist="38100" dir="2700000" algn="tl">
                    <a:srgbClr val="000000">
                      <a:alpha val="43137"/>
                    </a:srgbClr>
                  </a:outerShdw>
                </a:effectLst>
                <a:latin typeface="Comic Sans MS" panose="030F0702030302020204" pitchFamily="66" charset="0"/>
              </a:rPr>
              <a:t>Βαρυτική</a:t>
            </a:r>
            <a:r>
              <a:rPr lang="el-GR" sz="32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Δυναμική Ενέργεια</a:t>
            </a:r>
            <a:endPar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6186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11</a:t>
            </a:fld>
            <a:endParaRPr lang="el-GR">
              <a:solidFill>
                <a:prstClr val="black">
                  <a:tint val="75000"/>
                </a:prstClr>
              </a:solidFill>
            </a:endParaRPr>
          </a:p>
        </p:txBody>
      </p:sp>
      <p:sp>
        <p:nvSpPr>
          <p:cNvPr id="5" name="Text Box 3"/>
          <p:cNvSpPr txBox="1">
            <a:spLocks noChangeArrowheads="1"/>
          </p:cNvSpPr>
          <p:nvPr/>
        </p:nvSpPr>
        <p:spPr bwMode="auto">
          <a:xfrm>
            <a:off x="900351" y="4102733"/>
            <a:ext cx="2881312" cy="71437"/>
          </a:xfrm>
          <a:prstGeom prst="rect">
            <a:avLst/>
          </a:prstGeom>
          <a:solidFill>
            <a:srgbClr val="C0C0C0"/>
          </a:solidFill>
          <a:ln w="9525">
            <a:solidFill>
              <a:schemeClr val="tx1"/>
            </a:solidFill>
            <a:miter lim="800000"/>
            <a:headEnd/>
            <a:tailEnd/>
          </a:ln>
        </p:spPr>
        <p:txBody>
          <a:bodyPr/>
          <a:lstStyle/>
          <a:p>
            <a:endParaRPr lang="el-GR" altLang="el-GR">
              <a:latin typeface="Tahoma" panose="020B0604030504040204" pitchFamily="34" charset="0"/>
            </a:endParaRPr>
          </a:p>
        </p:txBody>
      </p:sp>
      <p:sp>
        <p:nvSpPr>
          <p:cNvPr id="6" name="Rectangle 5"/>
          <p:cNvSpPr>
            <a:spLocks noChangeArrowheads="1"/>
          </p:cNvSpPr>
          <p:nvPr/>
        </p:nvSpPr>
        <p:spPr bwMode="auto">
          <a:xfrm>
            <a:off x="579938" y="531443"/>
            <a:ext cx="161740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algn="ctr"/>
            <a:r>
              <a:rPr lang="el-GR" altLang="el-GR" sz="1600" b="1" dirty="0">
                <a:latin typeface="Comic Sans MS" panose="030F0702030302020204" pitchFamily="66" charset="0"/>
              </a:rPr>
              <a:t>αρχική θέση </a:t>
            </a:r>
            <a:r>
              <a:rPr lang="en-US" altLang="el-GR" sz="1600" b="1" dirty="0">
                <a:latin typeface="Comic Sans MS" panose="030F0702030302020204" pitchFamily="66" charset="0"/>
              </a:rPr>
              <a:t>A</a:t>
            </a:r>
            <a:r>
              <a:rPr lang="en-US" altLang="el-GR" sz="1600" dirty="0">
                <a:latin typeface="Comic Sans MS" panose="030F0702030302020204" pitchFamily="66" charset="0"/>
              </a:rPr>
              <a:t> </a:t>
            </a:r>
          </a:p>
        </p:txBody>
      </p:sp>
      <p:sp>
        <p:nvSpPr>
          <p:cNvPr id="7" name="Rectangle 7"/>
          <p:cNvSpPr>
            <a:spLocks noChangeArrowheads="1"/>
          </p:cNvSpPr>
          <p:nvPr/>
        </p:nvSpPr>
        <p:spPr bwMode="auto">
          <a:xfrm>
            <a:off x="735386" y="4185520"/>
            <a:ext cx="165572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r>
              <a:rPr lang="el-GR" altLang="el-GR" sz="1600" b="1" dirty="0">
                <a:latin typeface="Comic Sans MS" panose="030F0702030302020204" pitchFamily="66" charset="0"/>
              </a:rPr>
              <a:t>τελική θέση</a:t>
            </a:r>
            <a:r>
              <a:rPr lang="en-US" altLang="el-GR" sz="1600" b="1" dirty="0">
                <a:latin typeface="Comic Sans MS" panose="030F0702030302020204" pitchFamily="66" charset="0"/>
              </a:rPr>
              <a:t> </a:t>
            </a:r>
            <a:r>
              <a:rPr lang="el-GR" altLang="el-GR" sz="1600" b="1" dirty="0">
                <a:latin typeface="Comic Sans MS" panose="030F0702030302020204" pitchFamily="66" charset="0"/>
              </a:rPr>
              <a:t>Δ</a:t>
            </a:r>
            <a:endParaRPr lang="en-US" altLang="el-GR" sz="1600" dirty="0">
              <a:latin typeface="Comic Sans MS" panose="030F0702030302020204" pitchFamily="66" charset="0"/>
            </a:endParaRPr>
          </a:p>
        </p:txBody>
      </p:sp>
      <p:grpSp>
        <p:nvGrpSpPr>
          <p:cNvPr id="8" name="Ομάδα 7"/>
          <p:cNvGrpSpPr/>
          <p:nvPr/>
        </p:nvGrpSpPr>
        <p:grpSpPr>
          <a:xfrm>
            <a:off x="2650232" y="862164"/>
            <a:ext cx="579735" cy="3250567"/>
            <a:chOff x="3540157" y="1412854"/>
            <a:chExt cx="579735" cy="3250567"/>
          </a:xfrm>
        </p:grpSpPr>
        <p:sp>
          <p:nvSpPr>
            <p:cNvPr id="9" name="Line 2"/>
            <p:cNvSpPr>
              <a:spLocks noChangeShapeType="1"/>
            </p:cNvSpPr>
            <p:nvPr/>
          </p:nvSpPr>
          <p:spPr bwMode="auto">
            <a:xfrm flipV="1">
              <a:off x="3540157" y="1412854"/>
              <a:ext cx="503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10" name="Line 4"/>
            <p:cNvSpPr>
              <a:spLocks noChangeShapeType="1"/>
            </p:cNvSpPr>
            <p:nvPr/>
          </p:nvSpPr>
          <p:spPr bwMode="auto">
            <a:xfrm flipH="1">
              <a:off x="3751972" y="1414922"/>
              <a:ext cx="10404" cy="3248499"/>
            </a:xfrm>
            <a:prstGeom prst="line">
              <a:avLst/>
            </a:prstGeom>
            <a:noFill/>
            <a:ln w="9525">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1" name="Text Box 8"/>
            <p:cNvSpPr txBox="1">
              <a:spLocks noChangeArrowheads="1"/>
            </p:cNvSpPr>
            <p:nvPr/>
          </p:nvSpPr>
          <p:spPr bwMode="auto">
            <a:xfrm>
              <a:off x="3764989" y="2746517"/>
              <a:ext cx="3549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b="1" i="1" dirty="0">
                  <a:latin typeface="Comic Sans MS" panose="030F0702030302020204" pitchFamily="66" charset="0"/>
                </a:rPr>
                <a:t>h</a:t>
              </a:r>
              <a:endParaRPr lang="el-GR" altLang="el-GR" b="1" i="1" dirty="0">
                <a:latin typeface="Comic Sans MS" panose="030F0702030302020204" pitchFamily="66" charset="0"/>
              </a:endParaRPr>
            </a:p>
          </p:txBody>
        </p:sp>
      </p:grpSp>
      <p:sp>
        <p:nvSpPr>
          <p:cNvPr id="13" name="Oval 12"/>
          <p:cNvSpPr>
            <a:spLocks noChangeArrowheads="1"/>
          </p:cNvSpPr>
          <p:nvPr/>
        </p:nvSpPr>
        <p:spPr bwMode="auto">
          <a:xfrm>
            <a:off x="2268777" y="575308"/>
            <a:ext cx="288925" cy="288925"/>
          </a:xfrm>
          <a:prstGeom prst="ellipse">
            <a:avLst/>
          </a:prstGeom>
          <a:solidFill>
            <a:srgbClr val="FF9900"/>
          </a:solidFill>
          <a:ln w="9525">
            <a:solidFill>
              <a:schemeClr val="tx1"/>
            </a:solidFill>
            <a:round/>
            <a:headEnd/>
            <a:tailEnd/>
          </a:ln>
          <a:effectLst>
            <a:outerShdw dist="35921" dir="2700000" algn="ctr" rotWithShape="0">
              <a:srgbClr val="808080"/>
            </a:outerShdw>
          </a:effectLst>
        </p:spPr>
        <p:txBody>
          <a:bodyPr/>
          <a:lstStyle/>
          <a:p>
            <a:endParaRPr lang="el-GR"/>
          </a:p>
        </p:txBody>
      </p:sp>
      <p:grpSp>
        <p:nvGrpSpPr>
          <p:cNvPr id="14" name="Ομάδα 13"/>
          <p:cNvGrpSpPr/>
          <p:nvPr/>
        </p:nvGrpSpPr>
        <p:grpSpPr>
          <a:xfrm>
            <a:off x="2131140" y="864233"/>
            <a:ext cx="346710" cy="677823"/>
            <a:chOff x="2893611" y="1451911"/>
            <a:chExt cx="346710" cy="677823"/>
          </a:xfrm>
        </p:grpSpPr>
        <mc:AlternateContent xmlns:mc="http://schemas.openxmlformats.org/markup-compatibility/2006" xmlns:a14="http://schemas.microsoft.com/office/drawing/2010/main">
          <mc:Choice Requires="a14">
            <p:sp>
              <p:nvSpPr>
                <p:cNvPr id="15" name="Text Box 6"/>
                <p:cNvSpPr txBox="1">
                  <a:spLocks noChangeArrowheads="1"/>
                </p:cNvSpPr>
                <p:nvPr/>
              </p:nvSpPr>
              <p:spPr bwMode="auto">
                <a:xfrm>
                  <a:off x="2893611" y="1760402"/>
                  <a:ext cx="346710"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b="1" i="1" smtClean="0">
                                <a:latin typeface="Cambria Math" panose="02040503050406030204" pitchFamily="18" charset="0"/>
                              </a:rPr>
                            </m:ctrlPr>
                          </m:accPr>
                          <m:e>
                            <m:r>
                              <a:rPr lang="en-US" altLang="el-GR" b="1" i="1" smtClean="0">
                                <a:latin typeface="Cambria Math" panose="02040503050406030204" pitchFamily="18" charset="0"/>
                              </a:rPr>
                              <m:t>𝒘</m:t>
                            </m:r>
                          </m:e>
                        </m:acc>
                      </m:oMath>
                    </m:oMathPara>
                  </a14:m>
                  <a:endParaRPr lang="el-GR" altLang="el-GR" b="1" i="1" dirty="0">
                    <a:latin typeface="Comic Sans MS" panose="030F0702030302020204" pitchFamily="66" charset="0"/>
                  </a:endParaRPr>
                </a:p>
              </p:txBody>
            </p:sp>
          </mc:Choice>
          <mc:Fallback xmlns="">
            <p:sp>
              <p:nvSpPr>
                <p:cNvPr id="11" name="Text Box 6"/>
                <p:cNvSpPr txBox="1">
                  <a:spLocks noRot="1" noChangeAspect="1" noMove="1" noResize="1" noEditPoints="1" noAdjustHandles="1" noChangeArrowheads="1" noChangeShapeType="1" noTextEdit="1"/>
                </p:cNvSpPr>
                <p:nvPr/>
              </p:nvSpPr>
              <p:spPr bwMode="auto">
                <a:xfrm>
                  <a:off x="2893611" y="1760402"/>
                  <a:ext cx="346710" cy="369332"/>
                </a:xfrm>
                <a:prstGeom prst="rect">
                  <a:avLst/>
                </a:prstGeom>
                <a:blipFill>
                  <a:blip r:embed="rId2"/>
                  <a:stretch>
                    <a:fillRect l="-877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16" name="Line 13"/>
            <p:cNvSpPr>
              <a:spLocks noChangeShapeType="1"/>
            </p:cNvSpPr>
            <p:nvPr/>
          </p:nvSpPr>
          <p:spPr bwMode="auto">
            <a:xfrm>
              <a:off x="3193281" y="1451911"/>
              <a:ext cx="0" cy="43338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17" name="Oval 14"/>
          <p:cNvSpPr>
            <a:spLocks noChangeArrowheads="1"/>
          </p:cNvSpPr>
          <p:nvPr/>
        </p:nvSpPr>
        <p:spPr bwMode="auto">
          <a:xfrm>
            <a:off x="2268777" y="3815395"/>
            <a:ext cx="288925" cy="288925"/>
          </a:xfrm>
          <a:prstGeom prst="ellipse">
            <a:avLst/>
          </a:prstGeom>
          <a:solidFill>
            <a:srgbClr val="FF9900"/>
          </a:solidFill>
          <a:ln w="9525">
            <a:solidFill>
              <a:schemeClr val="tx1"/>
            </a:solidFill>
            <a:round/>
            <a:headEnd/>
            <a:tailEnd/>
          </a:ln>
          <a:effectLst>
            <a:outerShdw dist="35921" dir="2700000" algn="ctr" rotWithShape="0">
              <a:srgbClr val="808080"/>
            </a:outerShdw>
          </a:effectLst>
        </p:spPr>
        <p:txBody>
          <a:bodyPr/>
          <a:lstStyle/>
          <a:p>
            <a:endParaRPr lang="el-GR"/>
          </a:p>
        </p:txBody>
      </p:sp>
      <p:grpSp>
        <p:nvGrpSpPr>
          <p:cNvPr id="18" name="Ομάδα 17"/>
          <p:cNvGrpSpPr/>
          <p:nvPr/>
        </p:nvGrpSpPr>
        <p:grpSpPr>
          <a:xfrm>
            <a:off x="2131140" y="4116504"/>
            <a:ext cx="346710" cy="721647"/>
            <a:chOff x="2893611" y="4704182"/>
            <a:chExt cx="346710" cy="721647"/>
          </a:xfrm>
        </p:grpSpPr>
        <mc:AlternateContent xmlns:mc="http://schemas.openxmlformats.org/markup-compatibility/2006" xmlns:a14="http://schemas.microsoft.com/office/drawing/2010/main">
          <mc:Choice Requires="a14">
            <p:sp>
              <p:nvSpPr>
                <p:cNvPr id="19" name="Text Box 6"/>
                <p:cNvSpPr txBox="1">
                  <a:spLocks noChangeArrowheads="1"/>
                </p:cNvSpPr>
                <p:nvPr/>
              </p:nvSpPr>
              <p:spPr bwMode="auto">
                <a:xfrm>
                  <a:off x="2893611" y="5056497"/>
                  <a:ext cx="346710"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b="1" i="1" smtClean="0">
                                <a:latin typeface="Cambria Math" panose="02040503050406030204" pitchFamily="18" charset="0"/>
                              </a:rPr>
                            </m:ctrlPr>
                          </m:accPr>
                          <m:e>
                            <m:r>
                              <a:rPr lang="en-US" altLang="el-GR" b="1" i="1" smtClean="0">
                                <a:latin typeface="Cambria Math" panose="02040503050406030204" pitchFamily="18" charset="0"/>
                              </a:rPr>
                              <m:t>𝒘</m:t>
                            </m:r>
                          </m:e>
                        </m:acc>
                      </m:oMath>
                    </m:oMathPara>
                  </a14:m>
                  <a:endParaRPr lang="el-GR" altLang="el-GR" b="1" i="1" dirty="0">
                    <a:latin typeface="Comic Sans MS" panose="030F0702030302020204" pitchFamily="66" charset="0"/>
                  </a:endParaRPr>
                </a:p>
              </p:txBody>
            </p:sp>
          </mc:Choice>
          <mc:Fallback xmlns="">
            <p:sp>
              <p:nvSpPr>
                <p:cNvPr id="19" name="Text Box 6"/>
                <p:cNvSpPr txBox="1">
                  <a:spLocks noRot="1" noChangeAspect="1" noMove="1" noResize="1" noEditPoints="1" noAdjustHandles="1" noChangeArrowheads="1" noChangeShapeType="1" noTextEdit="1"/>
                </p:cNvSpPr>
                <p:nvPr/>
              </p:nvSpPr>
              <p:spPr bwMode="auto">
                <a:xfrm>
                  <a:off x="2893611" y="5056497"/>
                  <a:ext cx="346710" cy="369332"/>
                </a:xfrm>
                <a:prstGeom prst="rect">
                  <a:avLst/>
                </a:prstGeom>
                <a:blipFill>
                  <a:blip r:embed="rId3"/>
                  <a:stretch>
                    <a:fillRect l="-877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20" name="Line 15"/>
            <p:cNvSpPr>
              <a:spLocks noChangeShapeType="1"/>
            </p:cNvSpPr>
            <p:nvPr/>
          </p:nvSpPr>
          <p:spPr bwMode="auto">
            <a:xfrm>
              <a:off x="3193138" y="4704182"/>
              <a:ext cx="0" cy="43338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mc:AlternateContent xmlns:mc="http://schemas.openxmlformats.org/markup-compatibility/2006" xmlns:a14="http://schemas.microsoft.com/office/drawing/2010/main">
        <mc:Choice Requires="a14">
          <p:sp>
            <p:nvSpPr>
              <p:cNvPr id="2" name="TextBox 1"/>
              <p:cNvSpPr txBox="1"/>
              <p:nvPr/>
            </p:nvSpPr>
            <p:spPr>
              <a:xfrm>
                <a:off x="3934759" y="299272"/>
                <a:ext cx="7509454" cy="1338828"/>
              </a:xfrm>
              <a:prstGeom prst="rect">
                <a:avLst/>
              </a:prstGeom>
              <a:noFill/>
            </p:spPr>
            <p:txBody>
              <a:bodyPr wrap="square" rtlCol="0">
                <a:spAutoFit/>
              </a:bodyPr>
              <a:lstStyle/>
              <a:p>
                <a:pPr algn="just">
                  <a:lnSpc>
                    <a:spcPct val="150000"/>
                  </a:lnSpc>
                </a:pPr>
                <a:r>
                  <a:rPr lang="el-GR" b="1" dirty="0" smtClean="0">
                    <a:latin typeface="Comic Sans MS" panose="030F0702030302020204" pitchFamily="66" charset="0"/>
                  </a:rPr>
                  <a:t>Η μάζα της Γης ασκεί ελκτική δύναμη (βάρος </a:t>
                </a:r>
                <a14:m>
                  <m:oMath xmlns:m="http://schemas.openxmlformats.org/officeDocument/2006/math">
                    <m:acc>
                      <m:accPr>
                        <m:chr m:val="⃗"/>
                        <m:ctrlPr>
                          <a:rPr lang="en-US" altLang="el-GR" b="1" i="1">
                            <a:latin typeface="Cambria Math" panose="02040503050406030204" pitchFamily="18" charset="0"/>
                          </a:rPr>
                        </m:ctrlPr>
                      </m:accPr>
                      <m:e>
                        <m:r>
                          <a:rPr lang="en-US" altLang="el-GR" b="1" i="1">
                            <a:latin typeface="Cambria Math" panose="02040503050406030204" pitchFamily="18" charset="0"/>
                          </a:rPr>
                          <m:t>𝒘</m:t>
                        </m:r>
                      </m:e>
                    </m:acc>
                  </m:oMath>
                </a14:m>
                <a:r>
                  <a:rPr lang="el-GR" b="1" dirty="0" smtClean="0">
                    <a:latin typeface="Comic Sans MS" panose="030F0702030302020204" pitchFamily="66" charset="0"/>
                  </a:rPr>
                  <a:t>, δύναμη πεδίου) στη (σημειακή) μάζα </a:t>
                </a:r>
                <a:r>
                  <a:rPr lang="en-US" b="1" i="1" dirty="0" smtClean="0">
                    <a:latin typeface="Comic Sans MS" panose="030F0702030302020204" pitchFamily="66" charset="0"/>
                  </a:rPr>
                  <a:t>m</a:t>
                </a:r>
                <a:r>
                  <a:rPr lang="en-US" b="1" dirty="0" smtClean="0">
                    <a:latin typeface="Comic Sans MS" panose="030F0702030302020204" pitchFamily="66" charset="0"/>
                  </a:rPr>
                  <a:t> </a:t>
                </a:r>
                <a:r>
                  <a:rPr lang="el-GR" b="1" dirty="0" smtClean="0">
                    <a:latin typeface="Comic Sans MS" panose="030F0702030302020204" pitchFamily="66" charset="0"/>
                  </a:rPr>
                  <a:t>που βρίσκεται σε απόσταση </a:t>
                </a:r>
                <a:r>
                  <a:rPr lang="en-US" b="1" i="1" dirty="0" smtClean="0">
                    <a:latin typeface="Comic Sans MS" panose="030F0702030302020204" pitchFamily="66" charset="0"/>
                  </a:rPr>
                  <a:t>h</a:t>
                </a:r>
                <a:r>
                  <a:rPr lang="en-US" b="1" dirty="0" smtClean="0">
                    <a:latin typeface="Comic Sans MS" panose="030F0702030302020204" pitchFamily="66" charset="0"/>
                  </a:rPr>
                  <a:t> </a:t>
                </a:r>
                <a:r>
                  <a:rPr lang="el-GR" b="1" dirty="0" smtClean="0">
                    <a:latin typeface="Comic Sans MS" panose="030F0702030302020204" pitchFamily="66" charset="0"/>
                  </a:rPr>
                  <a:t>από το έδαφος.</a:t>
                </a:r>
              </a:p>
              <a:p>
                <a:pPr algn="just">
                  <a:lnSpc>
                    <a:spcPct val="150000"/>
                  </a:lnSpc>
                </a:pPr>
                <a:r>
                  <a:rPr lang="el-GR" b="1" dirty="0" smtClean="0">
                    <a:latin typeface="Comic Sans MS" panose="030F0702030302020204" pitchFamily="66" charset="0"/>
                  </a:rPr>
                  <a:t>Η μάζα </a:t>
                </a:r>
                <a:r>
                  <a:rPr lang="en-US" b="1" i="1" dirty="0" smtClean="0">
                    <a:latin typeface="Comic Sans MS" panose="030F0702030302020204" pitchFamily="66" charset="0"/>
                  </a:rPr>
                  <a:t>m</a:t>
                </a:r>
                <a:r>
                  <a:rPr lang="en-US" b="1" dirty="0" smtClean="0">
                    <a:latin typeface="Comic Sans MS" panose="030F0702030302020204" pitchFamily="66" charset="0"/>
                  </a:rPr>
                  <a:t> </a:t>
                </a:r>
                <a:r>
                  <a:rPr lang="el-GR" b="1" dirty="0" smtClean="0">
                    <a:latin typeface="Comic Sans MS" panose="030F0702030302020204" pitchFamily="66" charset="0"/>
                  </a:rPr>
                  <a:t>κινείται (αυθόρμητα) από το Α στο Δ.</a:t>
                </a:r>
                <a:endParaRPr lang="el-GR" b="1" dirty="0">
                  <a:latin typeface="Comic Sans MS" panose="030F0702030302020204" pitchFamily="66"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934759" y="299272"/>
                <a:ext cx="7509454" cy="1338828"/>
              </a:xfrm>
              <a:prstGeom prst="rect">
                <a:avLst/>
              </a:prstGeom>
              <a:blipFill>
                <a:blip r:embed="rId4"/>
                <a:stretch>
                  <a:fillRect l="-649" r="-731" b="-318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4" name="Ορθογώνιο 23"/>
              <p:cNvSpPr/>
              <p:nvPr/>
            </p:nvSpPr>
            <p:spPr>
              <a:xfrm>
                <a:off x="5688734" y="1647767"/>
                <a:ext cx="3800336" cy="4875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𝑾</m:t>
                          </m:r>
                        </m:e>
                        <m:sub>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𝒘</m:t>
                          </m:r>
                          <m:d>
                            <m:d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dPr>
                            <m:e>
                              <m:r>
                                <a:rPr lang="el-GR" sz="2400" b="1">
                                  <a:solidFill>
                                    <a:srgbClr val="FF0000"/>
                                  </a:solidFill>
                                  <a:effectLst>
                                    <a:outerShdw blurRad="38100" dist="38100" dir="2700000" algn="tl">
                                      <a:srgbClr val="000000">
                                        <a:alpha val="43137"/>
                                      </a:srgbClr>
                                    </a:outerShdw>
                                  </a:effectLst>
                                  <a:latin typeface="Cambria Math" panose="02040503050406030204" pitchFamily="18" charset="0"/>
                                </a:rPr>
                                <m:t>𝚨</m:t>
                              </m:r>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 →</m:t>
                              </m:r>
                              <m:r>
                                <a:rPr lang="el-GR" sz="2400" b="1">
                                  <a:solidFill>
                                    <a:srgbClr val="FF0000"/>
                                  </a:solidFill>
                                  <a:effectLst>
                                    <a:outerShdw blurRad="38100" dist="38100" dir="2700000" algn="tl">
                                      <a:srgbClr val="000000">
                                        <a:alpha val="43137"/>
                                      </a:srgbClr>
                                    </a:outerShdw>
                                  </a:effectLst>
                                  <a:latin typeface="Cambria Math" panose="02040503050406030204" pitchFamily="18" charset="0"/>
                                </a:rPr>
                                <m:t> </m:t>
                              </m:r>
                              <m:r>
                                <a:rPr lang="el-GR" sz="2400" b="1">
                                  <a:solidFill>
                                    <a:srgbClr val="FF0000"/>
                                  </a:solidFill>
                                  <a:effectLst>
                                    <a:outerShdw blurRad="38100" dist="38100" dir="2700000" algn="tl">
                                      <a:srgbClr val="000000">
                                        <a:alpha val="43137"/>
                                      </a:srgbClr>
                                    </a:outerShdw>
                                  </a:effectLst>
                                  <a:latin typeface="Cambria Math" panose="02040503050406030204" pitchFamily="18" charset="0"/>
                                </a:rPr>
                                <m:t>𝚫</m:t>
                              </m:r>
                            </m:e>
                          </m:d>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sub>
                      </m:sSub>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𝒘</m:t>
                      </m:r>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𝒉</m:t>
                      </m:r>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𝒎</m:t>
                      </m:r>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𝒈</m:t>
                      </m:r>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𝒉</m:t>
                      </m:r>
                    </m:oMath>
                  </m:oMathPara>
                </a14:m>
                <a:endParaRPr lang="el-GR" sz="2400" dirty="0"/>
              </a:p>
            </p:txBody>
          </p:sp>
        </mc:Choice>
        <mc:Fallback xmlns="">
          <p:sp>
            <p:nvSpPr>
              <p:cNvPr id="24" name="Ορθογώνιο 23"/>
              <p:cNvSpPr>
                <a:spLocks noRot="1" noChangeAspect="1" noMove="1" noResize="1" noEditPoints="1" noAdjustHandles="1" noChangeArrowheads="1" noChangeShapeType="1" noTextEdit="1"/>
              </p:cNvSpPr>
              <p:nvPr/>
            </p:nvSpPr>
            <p:spPr>
              <a:xfrm>
                <a:off x="5688734" y="1647767"/>
                <a:ext cx="3800336" cy="487569"/>
              </a:xfrm>
              <a:prstGeom prst="rect">
                <a:avLst/>
              </a:prstGeom>
              <a:blipFill>
                <a:blip r:embed="rId5"/>
                <a:stretch>
                  <a:fillRect r="-481" b="-12500"/>
                </a:stretch>
              </a:blipFill>
            </p:spPr>
            <p:txBody>
              <a:bodyPr/>
              <a:lstStyle/>
              <a:p>
                <a:r>
                  <a:rPr lang="el-GR">
                    <a:noFill/>
                  </a:rPr>
                  <a:t> </a:t>
                </a:r>
              </a:p>
            </p:txBody>
          </p:sp>
        </mc:Fallback>
      </mc:AlternateContent>
      <p:sp>
        <p:nvSpPr>
          <p:cNvPr id="25" name="TextBox 24"/>
          <p:cNvSpPr txBox="1"/>
          <p:nvPr/>
        </p:nvSpPr>
        <p:spPr>
          <a:xfrm>
            <a:off x="4143083" y="2271624"/>
            <a:ext cx="7147560" cy="1061829"/>
          </a:xfrm>
          <a:prstGeom prst="rect">
            <a:avLst/>
          </a:prstGeom>
          <a:noFill/>
        </p:spPr>
        <p:txBody>
          <a:bodyPr wrap="square" rtlCol="0">
            <a:spAutoFit/>
          </a:bodyPr>
          <a:lstStyle/>
          <a:p>
            <a:pPr algn="just">
              <a:lnSpc>
                <a:spcPct val="150000"/>
              </a:lnSpc>
            </a:pPr>
            <a:r>
              <a:rPr lang="el-GR" b="1" dirty="0" smtClean="0">
                <a:latin typeface="Comic Sans MS" panose="030F0702030302020204" pitchFamily="66" charset="0"/>
              </a:rPr>
              <a:t>Η μάζα </a:t>
            </a:r>
            <a:r>
              <a:rPr lang="en-US" b="1" i="1" dirty="0" smtClean="0">
                <a:latin typeface="Comic Sans MS" panose="030F0702030302020204" pitchFamily="66" charset="0"/>
              </a:rPr>
              <a:t>m</a:t>
            </a:r>
            <a:r>
              <a:rPr lang="en-US" b="1" dirty="0" smtClean="0">
                <a:latin typeface="Comic Sans MS" panose="030F0702030302020204" pitchFamily="66" charset="0"/>
              </a:rPr>
              <a:t> </a:t>
            </a:r>
            <a:r>
              <a:rPr lang="el-GR" b="1" dirty="0" smtClean="0">
                <a:latin typeface="Comic Sans MS" panose="030F0702030302020204" pitchFamily="66" charset="0"/>
              </a:rPr>
              <a:t>στο Α έχει (λόγω θέσης) </a:t>
            </a:r>
            <a:r>
              <a:rPr lang="el-GR" b="1" dirty="0" err="1" smtClean="0">
                <a:latin typeface="Comic Sans MS" panose="030F0702030302020204" pitchFamily="66" charset="0"/>
              </a:rPr>
              <a:t>βαρυτική</a:t>
            </a:r>
            <a:r>
              <a:rPr lang="el-GR" b="1" dirty="0" smtClean="0">
                <a:latin typeface="Comic Sans MS" panose="030F0702030302020204" pitchFamily="66" charset="0"/>
              </a:rPr>
              <a:t> δυναμική ενέργεια</a:t>
            </a:r>
            <a:endParaRPr lang="en-US" b="1" dirty="0" smtClean="0">
              <a:latin typeface="Comic Sans MS" panose="030F0702030302020204" pitchFamily="66" charset="0"/>
            </a:endParaRPr>
          </a:p>
          <a:p>
            <a:pPr algn="ctr">
              <a:lnSpc>
                <a:spcPct val="150000"/>
              </a:lnSpc>
            </a:pPr>
            <a:r>
              <a:rPr lang="el-GR" b="1" dirty="0" smtClean="0">
                <a:latin typeface="Comic Sans MS" panose="030F0702030302020204" pitchFamily="66" charset="0"/>
              </a:rPr>
              <a:t> </a:t>
            </a:r>
            <a:r>
              <a:rPr lang="en-US" sz="2400" b="1" i="1" dirty="0" smtClean="0">
                <a:solidFill>
                  <a:srgbClr val="000099"/>
                </a:solidFill>
                <a:effectLst>
                  <a:outerShdw blurRad="38100" dist="38100" dir="2700000" algn="tl">
                    <a:srgbClr val="000000">
                      <a:alpha val="43137"/>
                    </a:srgbClr>
                  </a:outerShdw>
                </a:effectLst>
                <a:latin typeface="Comic Sans MS" panose="030F0702030302020204" pitchFamily="66" charset="0"/>
              </a:rPr>
              <a:t>U</a:t>
            </a:r>
            <a:r>
              <a:rPr lang="en-US" sz="2400" b="1" baseline="-25000" dirty="0" smtClean="0">
                <a:solidFill>
                  <a:srgbClr val="000099"/>
                </a:solidFill>
                <a:effectLst>
                  <a:outerShdw blurRad="38100" dist="38100" dir="2700000" algn="tl">
                    <a:srgbClr val="000000">
                      <a:alpha val="43137"/>
                    </a:srgbClr>
                  </a:outerShdw>
                </a:effectLst>
                <a:latin typeface="Comic Sans MS" panose="030F0702030302020204" pitchFamily="66" charset="0"/>
              </a:rPr>
              <a:t>A</a:t>
            </a:r>
            <a:r>
              <a:rPr lang="en-US" sz="2400" b="1" dirty="0" smtClean="0">
                <a:solidFill>
                  <a:srgbClr val="000099"/>
                </a:solidFill>
                <a:effectLst>
                  <a:outerShdw blurRad="38100" dist="38100" dir="2700000" algn="tl">
                    <a:srgbClr val="000000">
                      <a:alpha val="43137"/>
                    </a:srgbClr>
                  </a:outerShdw>
                </a:effectLst>
                <a:latin typeface="Comic Sans MS" panose="030F0702030302020204" pitchFamily="66" charset="0"/>
              </a:rPr>
              <a:t> = </a:t>
            </a:r>
            <a:r>
              <a:rPr lang="en-US" sz="2400" b="1" i="1" dirty="0" err="1" smtClean="0">
                <a:solidFill>
                  <a:srgbClr val="000099"/>
                </a:solidFill>
                <a:effectLst>
                  <a:outerShdw blurRad="38100" dist="38100" dir="2700000" algn="tl">
                    <a:srgbClr val="000000">
                      <a:alpha val="43137"/>
                    </a:srgbClr>
                  </a:outerShdw>
                </a:effectLst>
                <a:latin typeface="Comic Sans MS" panose="030F0702030302020204" pitchFamily="66" charset="0"/>
              </a:rPr>
              <a:t>m.g.h</a:t>
            </a:r>
            <a:endParaRPr lang="el-GR" sz="2400" b="1" i="1" dirty="0">
              <a:solidFill>
                <a:srgbClr val="000099"/>
              </a:solidFill>
              <a:effectLst>
                <a:outerShdw blurRad="38100" dist="38100" dir="2700000" algn="tl">
                  <a:srgbClr val="000000">
                    <a:alpha val="43137"/>
                  </a:srgbClr>
                </a:outerShdw>
              </a:effectLst>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6" name="Ορθογώνιο 25"/>
              <p:cNvSpPr/>
              <p:nvPr/>
            </p:nvSpPr>
            <p:spPr>
              <a:xfrm>
                <a:off x="6096000" y="4561376"/>
                <a:ext cx="2705421" cy="5535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t>𝑾</m:t>
                          </m:r>
                        </m:e>
                        <m:sub>
                          <m: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t>𝒘</m:t>
                          </m:r>
                          <m:d>
                            <m:dPr>
                              <m:ctrlP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ctrlPr>
                            </m:dPr>
                            <m:e>
                              <m:r>
                                <a:rPr lang="el-GR" sz="2800" b="1">
                                  <a:solidFill>
                                    <a:srgbClr val="FF0000"/>
                                  </a:solidFill>
                                  <a:effectLst>
                                    <a:outerShdw blurRad="38100" dist="38100" dir="2700000" algn="tl">
                                      <a:srgbClr val="000000">
                                        <a:alpha val="43137"/>
                                      </a:srgbClr>
                                    </a:outerShdw>
                                  </a:effectLst>
                                  <a:latin typeface="Cambria Math" panose="02040503050406030204" pitchFamily="18" charset="0"/>
                                </a:rPr>
                                <m:t>𝚨</m:t>
                              </m:r>
                              <m: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t> →</m:t>
                              </m:r>
                              <m:r>
                                <a:rPr lang="el-GR" sz="2800" b="1">
                                  <a:solidFill>
                                    <a:srgbClr val="FF0000"/>
                                  </a:solidFill>
                                  <a:effectLst>
                                    <a:outerShdw blurRad="38100" dist="38100" dir="2700000" algn="tl">
                                      <a:srgbClr val="000000">
                                        <a:alpha val="43137"/>
                                      </a:srgbClr>
                                    </a:outerShdw>
                                  </a:effectLst>
                                  <a:latin typeface="Cambria Math" panose="02040503050406030204" pitchFamily="18" charset="0"/>
                                </a:rPr>
                                <m:t> </m:t>
                              </m:r>
                              <m:r>
                                <a:rPr lang="el-GR" sz="2800" b="1">
                                  <a:solidFill>
                                    <a:srgbClr val="FF0000"/>
                                  </a:solidFill>
                                  <a:effectLst>
                                    <a:outerShdw blurRad="38100" dist="38100" dir="2700000" algn="tl">
                                      <a:srgbClr val="000000">
                                        <a:alpha val="43137"/>
                                      </a:srgbClr>
                                    </a:outerShdw>
                                  </a:effectLst>
                                  <a:latin typeface="Cambria Math" panose="02040503050406030204" pitchFamily="18" charset="0"/>
                                </a:rPr>
                                <m:t>𝚫</m:t>
                              </m:r>
                            </m:e>
                          </m:d>
                          <m: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t> </m:t>
                          </m:r>
                        </m:sub>
                      </m:sSub>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m:rPr>
                          <m:nor/>
                        </m:rPr>
                        <a:rPr lang="en-US" sz="2800" b="1" i="1" dirty="0" smtClean="0">
                          <a:solidFill>
                            <a:srgbClr val="000099"/>
                          </a:solidFill>
                          <a:effectLst>
                            <a:outerShdw blurRad="38100" dist="38100" dir="2700000" algn="tl">
                              <a:srgbClr val="000000">
                                <a:alpha val="43137"/>
                              </a:srgbClr>
                            </a:outerShdw>
                          </a:effectLst>
                          <a:latin typeface="Comic Sans MS" panose="030F0702030302020204" pitchFamily="66" charset="0"/>
                        </a:rPr>
                        <m:t>U</m:t>
                      </m:r>
                      <m:r>
                        <m:rPr>
                          <m:nor/>
                        </m:rPr>
                        <a:rPr lang="en-US" sz="2800" b="1" baseline="-25000" dirty="0" smtClean="0">
                          <a:solidFill>
                            <a:srgbClr val="000099"/>
                          </a:solidFill>
                          <a:effectLst>
                            <a:outerShdw blurRad="38100" dist="38100" dir="2700000" algn="tl">
                              <a:srgbClr val="000000">
                                <a:alpha val="43137"/>
                              </a:srgbClr>
                            </a:outerShdw>
                          </a:effectLst>
                          <a:latin typeface="Comic Sans MS" panose="030F0702030302020204" pitchFamily="66" charset="0"/>
                        </a:rPr>
                        <m:t>A</m:t>
                      </m:r>
                    </m:oMath>
                  </m:oMathPara>
                </a14:m>
                <a:endParaRPr lang="el-GR" sz="2800" dirty="0">
                  <a:solidFill>
                    <a:srgbClr val="000099"/>
                  </a:solidFill>
                </a:endParaRPr>
              </a:p>
            </p:txBody>
          </p:sp>
        </mc:Choice>
        <mc:Fallback xmlns="">
          <p:sp>
            <p:nvSpPr>
              <p:cNvPr id="26" name="Ορθογώνιο 25"/>
              <p:cNvSpPr>
                <a:spLocks noRot="1" noChangeAspect="1" noMove="1" noResize="1" noEditPoints="1" noAdjustHandles="1" noChangeArrowheads="1" noChangeShapeType="1" noTextEdit="1"/>
              </p:cNvSpPr>
              <p:nvPr/>
            </p:nvSpPr>
            <p:spPr>
              <a:xfrm>
                <a:off x="6096000" y="4561376"/>
                <a:ext cx="2705421" cy="553549"/>
              </a:xfrm>
              <a:prstGeom prst="rect">
                <a:avLst/>
              </a:prstGeom>
              <a:blipFill>
                <a:blip r:embed="rId6"/>
                <a:stretch>
                  <a:fillRect/>
                </a:stretch>
              </a:blipFill>
            </p:spPr>
            <p:txBody>
              <a:bodyPr/>
              <a:lstStyle/>
              <a:p>
                <a:r>
                  <a:rPr lang="el-GR">
                    <a:noFill/>
                  </a:rPr>
                  <a:t> </a:t>
                </a:r>
              </a:p>
            </p:txBody>
          </p:sp>
        </mc:Fallback>
      </mc:AlternateContent>
      <p:sp>
        <p:nvSpPr>
          <p:cNvPr id="27" name="Ορθογώνιο 26"/>
          <p:cNvSpPr/>
          <p:nvPr/>
        </p:nvSpPr>
        <p:spPr>
          <a:xfrm>
            <a:off x="4088018" y="3327811"/>
            <a:ext cx="7369179" cy="1338828"/>
          </a:xfrm>
          <a:prstGeom prst="rect">
            <a:avLst/>
          </a:prstGeom>
        </p:spPr>
        <p:txBody>
          <a:bodyPr wrap="square">
            <a:spAutoFit/>
          </a:bodyPr>
          <a:lstStyle/>
          <a:p>
            <a:pPr algn="just">
              <a:lnSpc>
                <a:spcPct val="150000"/>
              </a:lnSpc>
              <a:spcBef>
                <a:spcPct val="50000"/>
              </a:spcBef>
            </a:pPr>
            <a:r>
              <a:rPr lang="el-GR" altLang="el-GR" b="1" dirty="0">
                <a:latin typeface="Comic Sans MS" panose="030F0702030302020204" pitchFamily="66" charset="0"/>
              </a:rPr>
              <a:t>Το έργο της δύναμης του πεδίου για τη μετακίνηση μιας μάζας από σημείο Α του πεδίου σε θέση όπου η δυναμική ενέργεια </a:t>
            </a:r>
            <a:r>
              <a:rPr lang="el-GR" altLang="el-GR" b="1" dirty="0" smtClean="0">
                <a:latin typeface="Comic Sans MS" panose="030F0702030302020204" pitchFamily="66" charset="0"/>
              </a:rPr>
              <a:t>είναι 0 (στη Γη), </a:t>
            </a:r>
            <a:r>
              <a:rPr lang="el-GR" altLang="el-GR" b="1" dirty="0">
                <a:latin typeface="Comic Sans MS" panose="030F0702030302020204" pitchFamily="66" charset="0"/>
              </a:rPr>
              <a:t>είναι ίσο με τη δυναμική ενέργεια στο σημείο αυτό. </a:t>
            </a:r>
          </a:p>
        </p:txBody>
      </p:sp>
      <mc:AlternateContent xmlns:mc="http://schemas.openxmlformats.org/markup-compatibility/2006" xmlns:a14="http://schemas.microsoft.com/office/drawing/2010/main">
        <mc:Choice Requires="a14">
          <p:sp>
            <p:nvSpPr>
              <p:cNvPr id="28" name="Ορθογώνιο 27"/>
              <p:cNvSpPr/>
              <p:nvPr/>
            </p:nvSpPr>
            <p:spPr>
              <a:xfrm>
                <a:off x="3067324" y="719770"/>
                <a:ext cx="51969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b="1" i="1" dirty="0">
                          <a:solidFill>
                            <a:srgbClr val="000099"/>
                          </a:solidFill>
                          <a:effectLst>
                            <a:outerShdw blurRad="38100" dist="38100" dir="2700000" algn="tl">
                              <a:srgbClr val="000000">
                                <a:alpha val="43137"/>
                              </a:srgbClr>
                            </a:outerShdw>
                          </a:effectLst>
                          <a:latin typeface="Comic Sans MS" panose="030F0702030302020204" pitchFamily="66" charset="0"/>
                        </a:rPr>
                        <m:t>U</m:t>
                      </m:r>
                      <m:r>
                        <m:rPr>
                          <m:nor/>
                        </m:rPr>
                        <a:rPr lang="en-US" b="1" baseline="-25000" dirty="0">
                          <a:solidFill>
                            <a:srgbClr val="000099"/>
                          </a:solidFill>
                          <a:effectLst>
                            <a:outerShdw blurRad="38100" dist="38100" dir="2700000" algn="tl">
                              <a:srgbClr val="000000">
                                <a:alpha val="43137"/>
                              </a:srgbClr>
                            </a:outerShdw>
                          </a:effectLst>
                          <a:latin typeface="Comic Sans MS" panose="030F0702030302020204" pitchFamily="66" charset="0"/>
                        </a:rPr>
                        <m:t>A</m:t>
                      </m:r>
                    </m:oMath>
                  </m:oMathPara>
                </a14:m>
                <a:endParaRPr lang="el-GR" dirty="0">
                  <a:solidFill>
                    <a:srgbClr val="000099"/>
                  </a:solidFill>
                </a:endParaRPr>
              </a:p>
            </p:txBody>
          </p:sp>
        </mc:Choice>
        <mc:Fallback xmlns="">
          <p:sp>
            <p:nvSpPr>
              <p:cNvPr id="28" name="Ορθογώνιο 27"/>
              <p:cNvSpPr>
                <a:spLocks noRot="1" noChangeAspect="1" noMove="1" noResize="1" noEditPoints="1" noAdjustHandles="1" noChangeArrowheads="1" noChangeShapeType="1" noTextEdit="1"/>
              </p:cNvSpPr>
              <p:nvPr/>
            </p:nvSpPr>
            <p:spPr>
              <a:xfrm>
                <a:off x="3067324" y="719770"/>
                <a:ext cx="519694" cy="369332"/>
              </a:xfrm>
              <a:prstGeom prst="rect">
                <a:avLst/>
              </a:prstGeom>
              <a:blipFill>
                <a:blip r:embed="rId7"/>
                <a:stretch>
                  <a:fillRect b="-819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9" name="Ορθογώνιο 28"/>
              <p:cNvSpPr/>
              <p:nvPr/>
            </p:nvSpPr>
            <p:spPr>
              <a:xfrm>
                <a:off x="2965997" y="4185520"/>
                <a:ext cx="979495" cy="369332"/>
              </a:xfrm>
              <a:prstGeom prst="rect">
                <a:avLst/>
              </a:prstGeom>
            </p:spPr>
            <p:txBody>
              <a:bodyPr wrap="square">
                <a:spAutoFit/>
              </a:bodyPr>
              <a:lstStyle/>
              <a:p>
                <a14:m>
                  <m:oMath xmlns:m="http://schemas.openxmlformats.org/officeDocument/2006/math">
                    <m:r>
                      <m:rPr>
                        <m:nor/>
                      </m:rPr>
                      <a:rPr lang="en-US" b="1" i="1" dirty="0">
                        <a:solidFill>
                          <a:srgbClr val="000099"/>
                        </a:solidFill>
                        <a:effectLst>
                          <a:outerShdw blurRad="38100" dist="38100" dir="2700000" algn="tl">
                            <a:srgbClr val="000000">
                              <a:alpha val="43137"/>
                            </a:srgbClr>
                          </a:outerShdw>
                        </a:effectLst>
                        <a:latin typeface="Comic Sans MS" panose="030F0702030302020204" pitchFamily="66" charset="0"/>
                      </a:rPr>
                      <m:t>U</m:t>
                    </m:r>
                    <m:r>
                      <m:rPr>
                        <m:nor/>
                      </m:rPr>
                      <a:rPr lang="el-GR" b="1" i="0" baseline="-25000" dirty="0" smtClean="0">
                        <a:solidFill>
                          <a:srgbClr val="000099"/>
                        </a:solidFill>
                        <a:effectLst>
                          <a:outerShdw blurRad="38100" dist="38100" dir="2700000" algn="tl">
                            <a:srgbClr val="000000">
                              <a:alpha val="43137"/>
                            </a:srgbClr>
                          </a:outerShdw>
                        </a:effectLst>
                        <a:latin typeface="Comic Sans MS" panose="030F0702030302020204" pitchFamily="66" charset="0"/>
                      </a:rPr>
                      <m:t>Γ</m:t>
                    </m:r>
                  </m:oMath>
                </a14:m>
                <a:r>
                  <a:rPr lang="el-GR" b="1" baseline="-25000" dirty="0" smtClean="0">
                    <a:solidFill>
                      <a:srgbClr val="000099"/>
                    </a:solidFill>
                    <a:latin typeface="Comic Sans MS" panose="030F0702030302020204" pitchFamily="66" charset="0"/>
                  </a:rPr>
                  <a:t> </a:t>
                </a:r>
                <a:r>
                  <a:rPr lang="el-GR" b="1" dirty="0" smtClean="0">
                    <a:solidFill>
                      <a:srgbClr val="000099"/>
                    </a:solidFill>
                    <a:latin typeface="Comic Sans MS" panose="030F0702030302020204" pitchFamily="66" charset="0"/>
                  </a:rPr>
                  <a:t>= 0</a:t>
                </a:r>
                <a:endParaRPr lang="el-GR" b="1" baseline="-25000" dirty="0">
                  <a:solidFill>
                    <a:srgbClr val="000099"/>
                  </a:solidFill>
                  <a:latin typeface="Comic Sans MS" panose="030F0702030302020204" pitchFamily="66" charset="0"/>
                </a:endParaRPr>
              </a:p>
            </p:txBody>
          </p:sp>
        </mc:Choice>
        <mc:Fallback xmlns="">
          <p:sp>
            <p:nvSpPr>
              <p:cNvPr id="29" name="Ορθογώνιο 28"/>
              <p:cNvSpPr>
                <a:spLocks noRot="1" noChangeAspect="1" noMove="1" noResize="1" noEditPoints="1" noAdjustHandles="1" noChangeArrowheads="1" noChangeShapeType="1" noTextEdit="1"/>
              </p:cNvSpPr>
              <p:nvPr/>
            </p:nvSpPr>
            <p:spPr>
              <a:xfrm>
                <a:off x="2965997" y="4185520"/>
                <a:ext cx="979495" cy="369332"/>
              </a:xfrm>
              <a:prstGeom prst="rect">
                <a:avLst/>
              </a:prstGeom>
              <a:blipFill>
                <a:blip r:embed="rId8"/>
                <a:stretch>
                  <a:fillRect l="-1250" t="-8333" b="-28333"/>
                </a:stretch>
              </a:blipFill>
            </p:spPr>
            <p:txBody>
              <a:bodyPr/>
              <a:lstStyle/>
              <a:p>
                <a:r>
                  <a:rPr lang="el-GR">
                    <a:noFill/>
                  </a:rPr>
                  <a:t> </a:t>
                </a:r>
              </a:p>
            </p:txBody>
          </p:sp>
        </mc:Fallback>
      </mc:AlternateContent>
      <p:sp>
        <p:nvSpPr>
          <p:cNvPr id="22" name="TextBox 21"/>
          <p:cNvSpPr txBox="1"/>
          <p:nvPr/>
        </p:nvSpPr>
        <p:spPr>
          <a:xfrm>
            <a:off x="1874663" y="5132800"/>
            <a:ext cx="8746285" cy="1000595"/>
          </a:xfrm>
          <a:prstGeom prst="rect">
            <a:avLst/>
          </a:prstGeom>
          <a:noFill/>
        </p:spPr>
        <p:txBody>
          <a:bodyPr wrap="square" rtlCol="0">
            <a:spAutoFit/>
          </a:bodyPr>
          <a:lstStyle/>
          <a:p>
            <a:pPr algn="ctr">
              <a:lnSpc>
                <a:spcPct val="150000"/>
              </a:lnSpc>
            </a:pPr>
            <a:r>
              <a:rPr lang="el-GR" b="1" dirty="0" smtClean="0">
                <a:latin typeface="Comic Sans MS" panose="030F0702030302020204" pitchFamily="66" charset="0"/>
              </a:rPr>
              <a:t>Από το Α στο Δ, καθώς ελαττώνεται η δυναμική αυξάνεται η κινητική </a:t>
            </a:r>
            <a:r>
              <a:rPr lang="el-GR" b="1" dirty="0" smtClean="0">
                <a:latin typeface="Comic Sans MS" panose="030F0702030302020204" pitchFamily="66" charset="0"/>
              </a:rPr>
              <a:t>ενέργεια, ώστε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η μηχανική ενέργεια </a:t>
            </a:r>
            <a:r>
              <a:rPr lang="el-GR" b="1" dirty="0" smtClean="0">
                <a:latin typeface="Comic Sans MS" panose="030F0702030302020204" pitchFamily="66" charset="0"/>
              </a:rPr>
              <a:t>του συστήματος να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παραμένει σταθερή.  </a:t>
            </a:r>
            <a:endPar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64204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9"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250"/>
                            </p:stCondLst>
                            <p:childTnLst>
                              <p:par>
                                <p:cTn id="13" presetID="9" presetClass="entr" presetSubtype="0" fill="hold" grpId="0" nodeType="after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par>
                          <p:cTn id="16" fill="hold">
                            <p:stCondLst>
                              <p:cond delay="2000"/>
                            </p:stCondLst>
                            <p:childTnLst>
                              <p:par>
                                <p:cTn id="17" presetID="9" presetClass="entr" presetSubtype="0" fill="hold" nodeType="afterEffect">
                                  <p:stCondLst>
                                    <p:cond delay="25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childTnLst>
                          </p:cTn>
                        </p:par>
                        <p:par>
                          <p:cTn id="20" fill="hold">
                            <p:stCondLst>
                              <p:cond delay="2750"/>
                            </p:stCondLst>
                            <p:childTnLst>
                              <p:par>
                                <p:cTn id="21" presetID="9" presetClass="entr" presetSubtype="0" fill="hold" grpId="0" nodeType="afterEffect">
                                  <p:stCondLst>
                                    <p:cond delay="25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par>
                          <p:cTn id="24" fill="hold">
                            <p:stCondLst>
                              <p:cond delay="3500"/>
                            </p:stCondLst>
                            <p:childTnLst>
                              <p:par>
                                <p:cTn id="25" presetID="16" presetClass="entr" presetSubtype="37" fill="hold" nodeType="after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barn(outVertical)">
                                      <p:cBhvr>
                                        <p:cTn id="27" dur="1000"/>
                                        <p:tgtEl>
                                          <p:spTgt spid="8"/>
                                        </p:tgtEl>
                                      </p:cBhvr>
                                    </p:animEffect>
                                  </p:childTnLst>
                                </p:cTn>
                              </p:par>
                            </p:childTnLst>
                          </p:cTn>
                        </p:par>
                        <p:par>
                          <p:cTn id="28" fill="hold">
                            <p:stCondLst>
                              <p:cond delay="4750"/>
                            </p:stCondLst>
                            <p:childTnLst>
                              <p:par>
                                <p:cTn id="29" presetID="10" presetClass="entr" presetSubtype="0" fill="hold" nodeType="afterEffect">
                                  <p:stCondLst>
                                    <p:cond delay="25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5500"/>
                            </p:stCondLst>
                            <p:childTnLst>
                              <p:par>
                                <p:cTn id="33" presetID="10" presetClass="entr" presetSubtype="0" fill="hold" nodeType="afterEffect">
                                  <p:stCondLst>
                                    <p:cond delay="25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childTnLst>
                                </p:cTn>
                              </p:par>
                            </p:childTnLst>
                          </p:cTn>
                        </p:par>
                        <p:par>
                          <p:cTn id="41" fill="hold">
                            <p:stCondLst>
                              <p:cond delay="1000"/>
                            </p:stCondLst>
                            <p:childTnLst>
                              <p:par>
                                <p:cTn id="42" presetID="22" presetClass="entr" presetSubtype="8" fill="hold" grpId="0" nodeType="afterEffect">
                                  <p:stCondLst>
                                    <p:cond delay="50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1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5">
                                            <p:txEl>
                                              <p:pRg st="0" end="0"/>
                                            </p:txEl>
                                          </p:spTgt>
                                        </p:tgtEl>
                                        <p:attrNameLst>
                                          <p:attrName>style.visibility</p:attrName>
                                        </p:attrNameLst>
                                      </p:cBhvr>
                                      <p:to>
                                        <p:strVal val="visible"/>
                                      </p:to>
                                    </p:set>
                                    <p:animEffect transition="in" filter="wipe(left)">
                                      <p:cBhvr>
                                        <p:cTn id="49" dur="1500"/>
                                        <p:tgtEl>
                                          <p:spTgt spid="25">
                                            <p:txEl>
                                              <p:pRg st="0" end="0"/>
                                            </p:txEl>
                                          </p:spTgt>
                                        </p:tgtEl>
                                      </p:cBhvr>
                                    </p:animEffect>
                                  </p:childTnLst>
                                </p:cTn>
                              </p:par>
                            </p:childTnLst>
                          </p:cTn>
                        </p:par>
                        <p:par>
                          <p:cTn id="50" fill="hold">
                            <p:stCondLst>
                              <p:cond delay="1500"/>
                            </p:stCondLst>
                            <p:childTnLst>
                              <p:par>
                                <p:cTn id="51" presetID="22" presetClass="entr" presetSubtype="8" fill="hold" nodeType="afterEffect">
                                  <p:stCondLst>
                                    <p:cond delay="250"/>
                                  </p:stCondLst>
                                  <p:childTnLst>
                                    <p:set>
                                      <p:cBhvr>
                                        <p:cTn id="52" dur="1" fill="hold">
                                          <p:stCondLst>
                                            <p:cond delay="0"/>
                                          </p:stCondLst>
                                        </p:cTn>
                                        <p:tgtEl>
                                          <p:spTgt spid="25">
                                            <p:txEl>
                                              <p:pRg st="1" end="1"/>
                                            </p:txEl>
                                          </p:spTgt>
                                        </p:tgtEl>
                                        <p:attrNameLst>
                                          <p:attrName>style.visibility</p:attrName>
                                        </p:attrNameLst>
                                      </p:cBhvr>
                                      <p:to>
                                        <p:strVal val="visible"/>
                                      </p:to>
                                    </p:set>
                                    <p:animEffect transition="in" filter="wipe(left)">
                                      <p:cBhvr>
                                        <p:cTn id="53" dur="1500"/>
                                        <p:tgtEl>
                                          <p:spTgt spid="25">
                                            <p:txEl>
                                              <p:pRg st="1" end="1"/>
                                            </p:txEl>
                                          </p:spTgt>
                                        </p:tgtEl>
                                      </p:cBhvr>
                                    </p:animEffect>
                                  </p:childTnLst>
                                </p:cTn>
                              </p:par>
                            </p:childTnLst>
                          </p:cTn>
                        </p:par>
                        <p:par>
                          <p:cTn id="54" fill="hold">
                            <p:stCondLst>
                              <p:cond delay="3250"/>
                            </p:stCondLst>
                            <p:childTnLst>
                              <p:par>
                                <p:cTn id="55" presetID="10" presetClass="entr" presetSubtype="0" fill="hold" grpId="0" nodeType="afterEffect">
                                  <p:stCondLst>
                                    <p:cond delay="25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2000"/>
                                        <p:tgtEl>
                                          <p:spTgt spid="27"/>
                                        </p:tgtEl>
                                      </p:cBhvr>
                                    </p:animEffect>
                                  </p:childTnLst>
                                </p:cTn>
                              </p:par>
                            </p:childTnLst>
                          </p:cTn>
                        </p:par>
                        <p:par>
                          <p:cTn id="63" fill="hold">
                            <p:stCondLst>
                              <p:cond delay="2000"/>
                            </p:stCondLst>
                            <p:childTnLst>
                              <p:par>
                                <p:cTn id="64" presetID="22" presetClass="entr" presetSubtype="8" fill="hold" grpId="0" nodeType="afterEffect">
                                  <p:stCondLst>
                                    <p:cond delay="500"/>
                                  </p:stCondLst>
                                  <p:childTnLst>
                                    <p:set>
                                      <p:cBhvr>
                                        <p:cTn id="65" dur="1" fill="hold">
                                          <p:stCondLst>
                                            <p:cond delay="0"/>
                                          </p:stCondLst>
                                        </p:cTn>
                                        <p:tgtEl>
                                          <p:spTgt spid="26"/>
                                        </p:tgtEl>
                                        <p:attrNameLst>
                                          <p:attrName>style.visibility</p:attrName>
                                        </p:attrNameLst>
                                      </p:cBhvr>
                                      <p:to>
                                        <p:strVal val="visible"/>
                                      </p:to>
                                    </p:set>
                                    <p:animEffect transition="in" filter="wipe(left)">
                                      <p:cBhvr>
                                        <p:cTn id="66" dur="1500"/>
                                        <p:tgtEl>
                                          <p:spTgt spid="26"/>
                                        </p:tgtEl>
                                      </p:cBhvr>
                                    </p:animEffect>
                                  </p:childTnLst>
                                </p:cTn>
                              </p:par>
                            </p:childTnLst>
                          </p:cTn>
                        </p:par>
                        <p:par>
                          <p:cTn id="67" fill="hold">
                            <p:stCondLst>
                              <p:cond delay="4000"/>
                            </p:stCondLst>
                            <p:childTnLst>
                              <p:par>
                                <p:cTn id="68" presetID="10" presetClass="entr" presetSubtype="0" fill="hold" grpId="0" nodeType="afterEffect">
                                  <p:stCondLst>
                                    <p:cond delay="25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left)">
                                      <p:cBhvr>
                                        <p:cTn id="75"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2" grpId="0"/>
      <p:bldP spid="24" grpId="0"/>
      <p:bldP spid="26" grpId="0"/>
      <p:bldP spid="27" grpId="0"/>
      <p:bldP spid="28" grpId="0"/>
      <p:bldP spid="29"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t>Μερκ</a:t>
            </a:r>
            <a:r>
              <a:rPr lang="el-GR" dirty="0" smtClean="0"/>
              <a:t>. Παναγιωτόπουλος - Φυσικός         </a:t>
            </a:r>
            <a:r>
              <a:rPr lang="en-US" dirty="0" smtClean="0"/>
              <a:t>www.merkopanas.blogspot.gr</a:t>
            </a:r>
            <a:endParaRPr lang="el-GR" dirty="0"/>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12</a:t>
            </a:fld>
            <a:endParaRPr lang="el-GR"/>
          </a:p>
        </p:txBody>
      </p:sp>
      <p:grpSp>
        <p:nvGrpSpPr>
          <p:cNvPr id="21" name="Ομάδα 20"/>
          <p:cNvGrpSpPr/>
          <p:nvPr/>
        </p:nvGrpSpPr>
        <p:grpSpPr>
          <a:xfrm>
            <a:off x="2364923" y="2444462"/>
            <a:ext cx="7691075" cy="2355236"/>
            <a:chOff x="575747" y="3578318"/>
            <a:chExt cx="7691075" cy="2355236"/>
          </a:xfrm>
        </p:grpSpPr>
        <p:sp>
          <p:nvSpPr>
            <p:cNvPr id="6" name="Line 2"/>
            <p:cNvSpPr>
              <a:spLocks noChangeShapeType="1"/>
            </p:cNvSpPr>
            <p:nvPr/>
          </p:nvSpPr>
          <p:spPr bwMode="auto">
            <a:xfrm>
              <a:off x="2010248" y="3783124"/>
              <a:ext cx="6256574" cy="556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grpSp>
          <p:nvGrpSpPr>
            <p:cNvPr id="20" name="Ομάδα 19"/>
            <p:cNvGrpSpPr/>
            <p:nvPr/>
          </p:nvGrpSpPr>
          <p:grpSpPr>
            <a:xfrm>
              <a:off x="575747" y="3578318"/>
              <a:ext cx="1977885" cy="2355236"/>
              <a:chOff x="1476056" y="3578318"/>
              <a:chExt cx="1977885" cy="2355236"/>
            </a:xfrm>
          </p:grpSpPr>
          <p:sp>
            <p:nvSpPr>
              <p:cNvPr id="7" name="Text Box 3"/>
              <p:cNvSpPr txBox="1">
                <a:spLocks noChangeArrowheads="1"/>
              </p:cNvSpPr>
              <p:nvPr/>
            </p:nvSpPr>
            <p:spPr bwMode="auto">
              <a:xfrm>
                <a:off x="1935374" y="5887835"/>
                <a:ext cx="1518567" cy="45719"/>
              </a:xfrm>
              <a:prstGeom prst="rect">
                <a:avLst/>
              </a:prstGeom>
              <a:solidFill>
                <a:srgbClr val="C0C0C0"/>
              </a:solidFill>
              <a:ln w="9525">
                <a:solidFill>
                  <a:schemeClr val="tx1"/>
                </a:solidFill>
                <a:miter lim="800000"/>
                <a:headEnd/>
                <a:tailEnd/>
              </a:ln>
              <a:effectLst>
                <a:outerShdw dist="35921" dir="2700000" algn="ctr" rotWithShape="0">
                  <a:srgbClr val="808080"/>
                </a:outerShdw>
              </a:effectLst>
            </p:spPr>
            <p:txBody>
              <a:bodyPr/>
              <a:lstStyle/>
              <a:p>
                <a:endParaRPr lang="el-GR" altLang="el-GR">
                  <a:latin typeface="Tahoma" pitchFamily="34" charset="0"/>
                </a:endParaRPr>
              </a:p>
            </p:txBody>
          </p:sp>
          <p:grpSp>
            <p:nvGrpSpPr>
              <p:cNvPr id="19" name="Ομάδα 18"/>
              <p:cNvGrpSpPr/>
              <p:nvPr/>
            </p:nvGrpSpPr>
            <p:grpSpPr>
              <a:xfrm>
                <a:off x="1476056" y="3578318"/>
                <a:ext cx="1977885" cy="2298954"/>
                <a:chOff x="1476056" y="3578318"/>
                <a:chExt cx="1977885" cy="2298954"/>
              </a:xfrm>
            </p:grpSpPr>
            <p:sp>
              <p:nvSpPr>
                <p:cNvPr id="8" name="Line 4"/>
                <p:cNvSpPr>
                  <a:spLocks noChangeShapeType="1"/>
                </p:cNvSpPr>
                <p:nvPr/>
              </p:nvSpPr>
              <p:spPr bwMode="auto">
                <a:xfrm>
                  <a:off x="3126458" y="3788692"/>
                  <a:ext cx="0" cy="2088580"/>
                </a:xfrm>
                <a:prstGeom prst="line">
                  <a:avLst/>
                </a:prstGeom>
                <a:noFill/>
                <a:ln w="9525">
                  <a:solidFill>
                    <a:schemeClr val="tx1"/>
                  </a:solidFill>
                  <a:prstDash val="sys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grpSp>
              <p:nvGrpSpPr>
                <p:cNvPr id="18" name="Ομάδα 17"/>
                <p:cNvGrpSpPr/>
                <p:nvPr/>
              </p:nvGrpSpPr>
              <p:grpSpPr>
                <a:xfrm>
                  <a:off x="1476056" y="3578318"/>
                  <a:ext cx="1218601" cy="396875"/>
                  <a:chOff x="1476056" y="3578318"/>
                  <a:chExt cx="1218601" cy="396875"/>
                </a:xfrm>
              </p:grpSpPr>
              <p:sp>
                <p:nvSpPr>
                  <p:cNvPr id="9" name="Rectangle 5"/>
                  <p:cNvSpPr>
                    <a:spLocks noChangeArrowheads="1"/>
                  </p:cNvSpPr>
                  <p:nvPr/>
                </p:nvSpPr>
                <p:spPr bwMode="auto">
                  <a:xfrm>
                    <a:off x="1476056" y="3578318"/>
                    <a:ext cx="929676"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l-GR" altLang="el-GR" sz="1600" b="1" dirty="0">
                        <a:latin typeface="Comic Sans MS" pitchFamily="66" charset="0"/>
                      </a:rPr>
                      <a:t>θέση </a:t>
                    </a:r>
                    <a:r>
                      <a:rPr lang="en-US" altLang="el-GR" sz="1600" b="1" dirty="0">
                        <a:latin typeface="Comic Sans MS" pitchFamily="66" charset="0"/>
                      </a:rPr>
                      <a:t>A</a:t>
                    </a:r>
                    <a:r>
                      <a:rPr lang="en-US" altLang="el-GR" sz="2000" dirty="0">
                        <a:latin typeface="Comic Sans MS" pitchFamily="66" charset="0"/>
                      </a:rPr>
                      <a:t> </a:t>
                    </a:r>
                  </a:p>
                </p:txBody>
              </p:sp>
              <p:sp>
                <p:nvSpPr>
                  <p:cNvPr id="10" name="Oval 13"/>
                  <p:cNvSpPr>
                    <a:spLocks noChangeArrowheads="1"/>
                  </p:cNvSpPr>
                  <p:nvPr/>
                </p:nvSpPr>
                <p:spPr bwMode="auto">
                  <a:xfrm>
                    <a:off x="2405732" y="3645024"/>
                    <a:ext cx="288925" cy="287337"/>
                  </a:xfrm>
                  <a:prstGeom prst="ellipse">
                    <a:avLst/>
                  </a:prstGeom>
                  <a:solidFill>
                    <a:srgbClr val="FF9900"/>
                  </a:solidFill>
                  <a:ln w="9525">
                    <a:solidFill>
                      <a:schemeClr val="tx1"/>
                    </a:solidFill>
                    <a:round/>
                    <a:headEnd/>
                    <a:tailEnd/>
                  </a:ln>
                  <a:effectLst>
                    <a:outerShdw dist="35921" dir="2700000" algn="ctr" rotWithShape="0">
                      <a:srgbClr val="808080"/>
                    </a:outerShdw>
                  </a:effectLst>
                </p:spPr>
                <p:txBody>
                  <a:bodyPr/>
                  <a:lstStyle/>
                  <a:p>
                    <a:endParaRPr lang="el-GR"/>
                  </a:p>
                </p:txBody>
              </p:sp>
            </p:grpSp>
            <p:sp>
              <p:nvSpPr>
                <p:cNvPr id="11" name="Text Box 9"/>
                <p:cNvSpPr txBox="1">
                  <a:spLocks noChangeArrowheads="1"/>
                </p:cNvSpPr>
                <p:nvPr/>
              </p:nvSpPr>
              <p:spPr bwMode="auto">
                <a:xfrm>
                  <a:off x="3165810" y="4552190"/>
                  <a:ext cx="2881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latin typeface="Comic Sans MS" pitchFamily="66" charset="0"/>
                    </a:rPr>
                    <a:t>h</a:t>
                  </a:r>
                  <a:endParaRPr lang="el-GR" altLang="el-GR" sz="1600" b="1" i="1" dirty="0">
                    <a:latin typeface="Comic Sans MS" pitchFamily="66" charset="0"/>
                  </a:endParaRPr>
                </a:p>
              </p:txBody>
            </p:sp>
          </p:grpSp>
        </p:grpSp>
      </p:grpSp>
      <p:grpSp>
        <p:nvGrpSpPr>
          <p:cNvPr id="78" name="Ομάδα 77"/>
          <p:cNvGrpSpPr/>
          <p:nvPr/>
        </p:nvGrpSpPr>
        <p:grpSpPr>
          <a:xfrm>
            <a:off x="4787305" y="2499232"/>
            <a:ext cx="2906229" cy="2300466"/>
            <a:chOff x="2998128" y="3633088"/>
            <a:chExt cx="2906229" cy="2300466"/>
          </a:xfrm>
        </p:grpSpPr>
        <p:grpSp>
          <p:nvGrpSpPr>
            <p:cNvPr id="74" name="Ομάδα 73"/>
            <p:cNvGrpSpPr/>
            <p:nvPr/>
          </p:nvGrpSpPr>
          <p:grpSpPr>
            <a:xfrm>
              <a:off x="2998128" y="3633088"/>
              <a:ext cx="2906229" cy="2300466"/>
              <a:chOff x="3131840" y="3633088"/>
              <a:chExt cx="2906229" cy="2300466"/>
            </a:xfrm>
          </p:grpSpPr>
          <p:grpSp>
            <p:nvGrpSpPr>
              <p:cNvPr id="22" name="Ομάδα 21"/>
              <p:cNvGrpSpPr/>
              <p:nvPr/>
            </p:nvGrpSpPr>
            <p:grpSpPr>
              <a:xfrm>
                <a:off x="3131840" y="3633088"/>
                <a:ext cx="2736304" cy="2300466"/>
                <a:chOff x="3131840" y="3633088"/>
                <a:chExt cx="2736304" cy="2300466"/>
              </a:xfrm>
            </p:grpSpPr>
            <p:sp>
              <p:nvSpPr>
                <p:cNvPr id="12" name="Ορθογώνιο τρίγωνο 11"/>
                <p:cNvSpPr/>
                <p:nvPr/>
              </p:nvSpPr>
              <p:spPr>
                <a:xfrm>
                  <a:off x="3131840" y="3861039"/>
                  <a:ext cx="2736304" cy="2072515"/>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Oval 13"/>
                <p:cNvSpPr>
                  <a:spLocks noChangeArrowheads="1"/>
                </p:cNvSpPr>
                <p:nvPr/>
              </p:nvSpPr>
              <p:spPr bwMode="auto">
                <a:xfrm>
                  <a:off x="3131840" y="3633088"/>
                  <a:ext cx="288925" cy="287337"/>
                </a:xfrm>
                <a:prstGeom prst="ellipse">
                  <a:avLst/>
                </a:prstGeom>
                <a:solidFill>
                  <a:srgbClr val="FF9900"/>
                </a:solidFill>
                <a:ln w="9525">
                  <a:solidFill>
                    <a:schemeClr val="tx1"/>
                  </a:solidFill>
                  <a:round/>
                  <a:headEnd/>
                  <a:tailEnd/>
                </a:ln>
                <a:effectLst>
                  <a:outerShdw dist="35921" dir="2700000" algn="ctr" rotWithShape="0">
                    <a:srgbClr val="808080"/>
                  </a:outerShdw>
                </a:effectLst>
              </p:spPr>
              <p:txBody>
                <a:bodyPr/>
                <a:lstStyle/>
                <a:p>
                  <a:endParaRPr lang="el-GR"/>
                </a:p>
              </p:txBody>
            </p:sp>
          </p:grpSp>
          <p:sp>
            <p:nvSpPr>
              <p:cNvPr id="24" name="Oval 13"/>
              <p:cNvSpPr>
                <a:spLocks noChangeArrowheads="1"/>
              </p:cNvSpPr>
              <p:nvPr/>
            </p:nvSpPr>
            <p:spPr bwMode="auto">
              <a:xfrm>
                <a:off x="5749144" y="5623357"/>
                <a:ext cx="288925" cy="287337"/>
              </a:xfrm>
              <a:prstGeom prst="ellipse">
                <a:avLst/>
              </a:prstGeom>
              <a:noFill/>
              <a:ln w="9525">
                <a:solidFill>
                  <a:schemeClr val="tx1"/>
                </a:solidFill>
                <a:prstDash val="dash"/>
                <a:round/>
                <a:headEnd/>
                <a:tailEnd/>
              </a:ln>
              <a:effectLst/>
            </p:spPr>
            <p:txBody>
              <a:bodyPr/>
              <a:lstStyle/>
              <a:p>
                <a:endParaRPr lang="el-GR"/>
              </a:p>
            </p:txBody>
          </p:sp>
          <p:sp>
            <p:nvSpPr>
              <p:cNvPr id="25" name="Line 4"/>
              <p:cNvSpPr>
                <a:spLocks noChangeShapeType="1"/>
              </p:cNvSpPr>
              <p:nvPr/>
            </p:nvSpPr>
            <p:spPr bwMode="auto">
              <a:xfrm>
                <a:off x="3420765" y="3645023"/>
                <a:ext cx="2617304" cy="1978333"/>
              </a:xfrm>
              <a:prstGeom prst="line">
                <a:avLst/>
              </a:prstGeom>
              <a:noFill/>
              <a:ln w="9525">
                <a:solidFill>
                  <a:schemeClr val="tx1"/>
                </a:solidFill>
                <a:prstDash val="sys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6" name="Text Box 9"/>
              <p:cNvSpPr txBox="1">
                <a:spLocks noChangeArrowheads="1"/>
              </p:cNvSpPr>
              <p:nvPr/>
            </p:nvSpPr>
            <p:spPr bwMode="auto">
              <a:xfrm>
                <a:off x="4623960" y="4382913"/>
                <a:ext cx="4320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latin typeface="Comic Sans MS" pitchFamily="66" charset="0"/>
                  </a:rPr>
                  <a:t>h</a:t>
                </a:r>
                <a:r>
                  <a:rPr lang="el-GR" altLang="el-GR" sz="1600" b="1" baseline="-25000" dirty="0">
                    <a:latin typeface="Comic Sans MS" pitchFamily="66" charset="0"/>
                  </a:rPr>
                  <a:t>1</a:t>
                </a:r>
                <a:endParaRPr lang="el-GR" altLang="el-GR" sz="1600" b="1" i="1" baseline="-25000" dirty="0">
                  <a:latin typeface="Comic Sans MS" pitchFamily="66" charset="0"/>
                </a:endParaRPr>
              </a:p>
            </p:txBody>
          </p:sp>
        </p:grpSp>
        <p:sp>
          <p:nvSpPr>
            <p:cNvPr id="76" name="Text Box 9"/>
            <p:cNvSpPr txBox="1">
              <a:spLocks noChangeArrowheads="1"/>
            </p:cNvSpPr>
            <p:nvPr/>
          </p:nvSpPr>
          <p:spPr bwMode="auto">
            <a:xfrm>
              <a:off x="2998128" y="4640505"/>
              <a:ext cx="2881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latin typeface="Comic Sans MS" pitchFamily="66" charset="0"/>
                </a:rPr>
                <a:t>h</a:t>
              </a:r>
              <a:endParaRPr lang="el-GR" altLang="el-GR" sz="1600" b="1" i="1" dirty="0">
                <a:latin typeface="Comic Sans MS" pitchFamily="66" charset="0"/>
              </a:endParaRPr>
            </a:p>
          </p:txBody>
        </p:sp>
      </p:grpSp>
      <p:grpSp>
        <p:nvGrpSpPr>
          <p:cNvPr id="5" name="Ομάδα 4"/>
          <p:cNvGrpSpPr/>
          <p:nvPr/>
        </p:nvGrpSpPr>
        <p:grpSpPr>
          <a:xfrm>
            <a:off x="8277062" y="2687031"/>
            <a:ext cx="1426028" cy="1763485"/>
            <a:chOff x="8277062" y="2687031"/>
            <a:chExt cx="1426028" cy="1763485"/>
          </a:xfrm>
        </p:grpSpPr>
        <p:sp>
          <p:nvSpPr>
            <p:cNvPr id="72" name="Ελεύθερη σχεδίαση 71"/>
            <p:cNvSpPr/>
            <p:nvPr/>
          </p:nvSpPr>
          <p:spPr>
            <a:xfrm>
              <a:off x="8277062" y="2687031"/>
              <a:ext cx="1426028" cy="1763485"/>
            </a:xfrm>
            <a:custGeom>
              <a:avLst/>
              <a:gdLst>
                <a:gd name="connsiteX0" fmla="*/ 0 w 1426028"/>
                <a:gd name="connsiteY0" fmla="*/ 1763485 h 1763485"/>
                <a:gd name="connsiteX1" fmla="*/ 10885 w 1426028"/>
                <a:gd name="connsiteY1" fmla="*/ 1632857 h 1763485"/>
                <a:gd name="connsiteX2" fmla="*/ 21771 w 1426028"/>
                <a:gd name="connsiteY2" fmla="*/ 1567543 h 1763485"/>
                <a:gd name="connsiteX3" fmla="*/ 10885 w 1426028"/>
                <a:gd name="connsiteY3" fmla="*/ 1436914 h 1763485"/>
                <a:gd name="connsiteX4" fmla="*/ 32657 w 1426028"/>
                <a:gd name="connsiteY4" fmla="*/ 1328057 h 1763485"/>
                <a:gd name="connsiteX5" fmla="*/ 119743 w 1426028"/>
                <a:gd name="connsiteY5" fmla="*/ 1284514 h 1763485"/>
                <a:gd name="connsiteX6" fmla="*/ 239485 w 1426028"/>
                <a:gd name="connsiteY6" fmla="*/ 1262743 h 1763485"/>
                <a:gd name="connsiteX7" fmla="*/ 293914 w 1426028"/>
                <a:gd name="connsiteY7" fmla="*/ 1251857 h 1763485"/>
                <a:gd name="connsiteX8" fmla="*/ 566057 w 1426028"/>
                <a:gd name="connsiteY8" fmla="*/ 1240971 h 1763485"/>
                <a:gd name="connsiteX9" fmla="*/ 598714 w 1426028"/>
                <a:gd name="connsiteY9" fmla="*/ 1230085 h 1763485"/>
                <a:gd name="connsiteX10" fmla="*/ 620485 w 1426028"/>
                <a:gd name="connsiteY10" fmla="*/ 1197428 h 1763485"/>
                <a:gd name="connsiteX11" fmla="*/ 642257 w 1426028"/>
                <a:gd name="connsiteY11" fmla="*/ 1121228 h 1763485"/>
                <a:gd name="connsiteX12" fmla="*/ 631371 w 1426028"/>
                <a:gd name="connsiteY12" fmla="*/ 957943 h 1763485"/>
                <a:gd name="connsiteX13" fmla="*/ 620485 w 1426028"/>
                <a:gd name="connsiteY13" fmla="*/ 903514 h 1763485"/>
                <a:gd name="connsiteX14" fmla="*/ 609600 w 1426028"/>
                <a:gd name="connsiteY14" fmla="*/ 827314 h 1763485"/>
                <a:gd name="connsiteX15" fmla="*/ 620485 w 1426028"/>
                <a:gd name="connsiteY15" fmla="*/ 751114 h 1763485"/>
                <a:gd name="connsiteX16" fmla="*/ 729343 w 1426028"/>
                <a:gd name="connsiteY16" fmla="*/ 718457 h 1763485"/>
                <a:gd name="connsiteX17" fmla="*/ 816428 w 1426028"/>
                <a:gd name="connsiteY17" fmla="*/ 707571 h 1763485"/>
                <a:gd name="connsiteX18" fmla="*/ 1262743 w 1426028"/>
                <a:gd name="connsiteY18" fmla="*/ 685800 h 1763485"/>
                <a:gd name="connsiteX19" fmla="*/ 1295400 w 1426028"/>
                <a:gd name="connsiteY19" fmla="*/ 620485 h 1763485"/>
                <a:gd name="connsiteX20" fmla="*/ 1284514 w 1426028"/>
                <a:gd name="connsiteY20" fmla="*/ 522514 h 1763485"/>
                <a:gd name="connsiteX21" fmla="*/ 1262743 w 1426028"/>
                <a:gd name="connsiteY21" fmla="*/ 424543 h 1763485"/>
                <a:gd name="connsiteX22" fmla="*/ 1284514 w 1426028"/>
                <a:gd name="connsiteY22" fmla="*/ 152400 h 1763485"/>
                <a:gd name="connsiteX23" fmla="*/ 1295400 w 1426028"/>
                <a:gd name="connsiteY23" fmla="*/ 119743 h 1763485"/>
                <a:gd name="connsiteX24" fmla="*/ 1338943 w 1426028"/>
                <a:gd name="connsiteY24" fmla="*/ 54428 h 1763485"/>
                <a:gd name="connsiteX25" fmla="*/ 1371600 w 1426028"/>
                <a:gd name="connsiteY25" fmla="*/ 43543 h 1763485"/>
                <a:gd name="connsiteX26" fmla="*/ 1393371 w 1426028"/>
                <a:gd name="connsiteY26" fmla="*/ 21771 h 1763485"/>
                <a:gd name="connsiteX27" fmla="*/ 1426028 w 1426028"/>
                <a:gd name="connsiteY27" fmla="*/ 0 h 176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6028" h="1763485">
                  <a:moveTo>
                    <a:pt x="0" y="1763485"/>
                  </a:moveTo>
                  <a:cubicBezTo>
                    <a:pt x="3628" y="1719942"/>
                    <a:pt x="6060" y="1676283"/>
                    <a:pt x="10885" y="1632857"/>
                  </a:cubicBezTo>
                  <a:cubicBezTo>
                    <a:pt x="13322" y="1610920"/>
                    <a:pt x="21771" y="1589615"/>
                    <a:pt x="21771" y="1567543"/>
                  </a:cubicBezTo>
                  <a:cubicBezTo>
                    <a:pt x="21771" y="1523849"/>
                    <a:pt x="14514" y="1480457"/>
                    <a:pt x="10885" y="1436914"/>
                  </a:cubicBezTo>
                  <a:cubicBezTo>
                    <a:pt x="12773" y="1423699"/>
                    <a:pt x="18407" y="1351808"/>
                    <a:pt x="32657" y="1328057"/>
                  </a:cubicBezTo>
                  <a:cubicBezTo>
                    <a:pt x="50333" y="1298596"/>
                    <a:pt x="90133" y="1290436"/>
                    <a:pt x="119743" y="1284514"/>
                  </a:cubicBezTo>
                  <a:cubicBezTo>
                    <a:pt x="254177" y="1257626"/>
                    <a:pt x="86297" y="1290595"/>
                    <a:pt x="239485" y="1262743"/>
                  </a:cubicBezTo>
                  <a:cubicBezTo>
                    <a:pt x="257689" y="1259433"/>
                    <a:pt x="275453" y="1253088"/>
                    <a:pt x="293914" y="1251857"/>
                  </a:cubicBezTo>
                  <a:cubicBezTo>
                    <a:pt x="384500" y="1245818"/>
                    <a:pt x="475343" y="1244600"/>
                    <a:pt x="566057" y="1240971"/>
                  </a:cubicBezTo>
                  <a:cubicBezTo>
                    <a:pt x="576943" y="1237342"/>
                    <a:pt x="589754" y="1237253"/>
                    <a:pt x="598714" y="1230085"/>
                  </a:cubicBezTo>
                  <a:cubicBezTo>
                    <a:pt x="608930" y="1221912"/>
                    <a:pt x="614634" y="1209130"/>
                    <a:pt x="620485" y="1197428"/>
                  </a:cubicBezTo>
                  <a:cubicBezTo>
                    <a:pt x="628294" y="1181810"/>
                    <a:pt x="638769" y="1135181"/>
                    <a:pt x="642257" y="1121228"/>
                  </a:cubicBezTo>
                  <a:cubicBezTo>
                    <a:pt x="638628" y="1066800"/>
                    <a:pt x="636799" y="1012221"/>
                    <a:pt x="631371" y="957943"/>
                  </a:cubicBezTo>
                  <a:cubicBezTo>
                    <a:pt x="629530" y="939533"/>
                    <a:pt x="623527" y="921765"/>
                    <a:pt x="620485" y="903514"/>
                  </a:cubicBezTo>
                  <a:cubicBezTo>
                    <a:pt x="616267" y="878205"/>
                    <a:pt x="613228" y="852714"/>
                    <a:pt x="609600" y="827314"/>
                  </a:cubicBezTo>
                  <a:cubicBezTo>
                    <a:pt x="613228" y="801914"/>
                    <a:pt x="604733" y="771367"/>
                    <a:pt x="620485" y="751114"/>
                  </a:cubicBezTo>
                  <a:cubicBezTo>
                    <a:pt x="624808" y="745555"/>
                    <a:pt x="712550" y="721256"/>
                    <a:pt x="729343" y="718457"/>
                  </a:cubicBezTo>
                  <a:cubicBezTo>
                    <a:pt x="758199" y="713647"/>
                    <a:pt x="787374" y="710989"/>
                    <a:pt x="816428" y="707571"/>
                  </a:cubicBezTo>
                  <a:cubicBezTo>
                    <a:pt x="1013713" y="684360"/>
                    <a:pt x="938647" y="695927"/>
                    <a:pt x="1262743" y="685800"/>
                  </a:cubicBezTo>
                  <a:cubicBezTo>
                    <a:pt x="1273751" y="669288"/>
                    <a:pt x="1295400" y="643019"/>
                    <a:pt x="1295400" y="620485"/>
                  </a:cubicBezTo>
                  <a:cubicBezTo>
                    <a:pt x="1295400" y="587627"/>
                    <a:pt x="1289161" y="555042"/>
                    <a:pt x="1284514" y="522514"/>
                  </a:cubicBezTo>
                  <a:cubicBezTo>
                    <a:pt x="1279908" y="490273"/>
                    <a:pt x="1270665" y="456232"/>
                    <a:pt x="1262743" y="424543"/>
                  </a:cubicBezTo>
                  <a:cubicBezTo>
                    <a:pt x="1268383" y="311739"/>
                    <a:pt x="1260948" y="246660"/>
                    <a:pt x="1284514" y="152400"/>
                  </a:cubicBezTo>
                  <a:cubicBezTo>
                    <a:pt x="1287297" y="141268"/>
                    <a:pt x="1289827" y="129774"/>
                    <a:pt x="1295400" y="119743"/>
                  </a:cubicBezTo>
                  <a:cubicBezTo>
                    <a:pt x="1308107" y="96870"/>
                    <a:pt x="1314119" y="62702"/>
                    <a:pt x="1338943" y="54428"/>
                  </a:cubicBezTo>
                  <a:lnTo>
                    <a:pt x="1371600" y="43543"/>
                  </a:lnTo>
                  <a:cubicBezTo>
                    <a:pt x="1378857" y="36286"/>
                    <a:pt x="1385357" y="28182"/>
                    <a:pt x="1393371" y="21771"/>
                  </a:cubicBezTo>
                  <a:cubicBezTo>
                    <a:pt x="1403587" y="13598"/>
                    <a:pt x="1426028" y="0"/>
                    <a:pt x="1426028" y="0"/>
                  </a:cubicBezTo>
                </a:path>
              </a:pathLst>
            </a:custGeom>
            <a:noFill/>
            <a:ln>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3" name="Text Box 9"/>
            <p:cNvSpPr txBox="1">
              <a:spLocks noChangeArrowheads="1"/>
            </p:cNvSpPr>
            <p:nvPr/>
          </p:nvSpPr>
          <p:spPr bwMode="auto">
            <a:xfrm>
              <a:off x="8479462" y="3360573"/>
              <a:ext cx="4320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latin typeface="Comic Sans MS" pitchFamily="66" charset="0"/>
                </a:rPr>
                <a:t>h</a:t>
              </a:r>
              <a:r>
                <a:rPr lang="el-GR" altLang="el-GR" sz="1600" b="1" baseline="-25000" dirty="0">
                  <a:latin typeface="Comic Sans MS" pitchFamily="66" charset="0"/>
                </a:rPr>
                <a:t>2</a:t>
              </a:r>
              <a:endParaRPr lang="el-GR" altLang="el-GR" sz="1600" b="1" i="1" baseline="-25000" dirty="0">
                <a:latin typeface="Comic Sans MS" pitchFamily="66" charset="0"/>
              </a:endParaRPr>
            </a:p>
          </p:txBody>
        </p:sp>
      </p:grpSp>
      <p:grpSp>
        <p:nvGrpSpPr>
          <p:cNvPr id="4" name="Ομάδα 3"/>
          <p:cNvGrpSpPr/>
          <p:nvPr/>
        </p:nvGrpSpPr>
        <p:grpSpPr>
          <a:xfrm>
            <a:off x="8089368" y="2474610"/>
            <a:ext cx="2334310" cy="2310959"/>
            <a:chOff x="8089368" y="2474610"/>
            <a:chExt cx="2334310" cy="2310959"/>
          </a:xfrm>
        </p:grpSpPr>
        <p:sp>
          <p:nvSpPr>
            <p:cNvPr id="23" name="Text Box 3"/>
            <p:cNvSpPr txBox="1">
              <a:spLocks noChangeArrowheads="1"/>
            </p:cNvSpPr>
            <p:nvPr/>
          </p:nvSpPr>
          <p:spPr bwMode="auto">
            <a:xfrm flipV="1">
              <a:off x="8089368" y="4729338"/>
              <a:ext cx="2334310" cy="56231"/>
            </a:xfrm>
            <a:prstGeom prst="rect">
              <a:avLst/>
            </a:prstGeom>
            <a:solidFill>
              <a:srgbClr val="C0C0C0"/>
            </a:solidFill>
            <a:ln w="9525">
              <a:solidFill>
                <a:schemeClr val="tx1"/>
              </a:solidFill>
              <a:miter lim="800000"/>
              <a:headEnd/>
              <a:tailEnd/>
            </a:ln>
            <a:effectLst>
              <a:outerShdw dist="35921" dir="2700000" algn="ctr" rotWithShape="0">
                <a:srgbClr val="808080"/>
              </a:outerShdw>
            </a:effectLst>
          </p:spPr>
          <p:txBody>
            <a:bodyPr/>
            <a:lstStyle/>
            <a:p>
              <a:endParaRPr lang="el-GR" altLang="el-GR">
                <a:latin typeface="Tahoma" pitchFamily="34" charset="0"/>
              </a:endParaRPr>
            </a:p>
          </p:txBody>
        </p:sp>
        <p:cxnSp>
          <p:nvCxnSpPr>
            <p:cNvPr id="28" name="Ευθεία γραμμή σύνδεσης 27"/>
            <p:cNvCxnSpPr>
              <a:stCxn id="23" idx="3"/>
            </p:cNvCxnSpPr>
            <p:nvPr/>
          </p:nvCxnSpPr>
          <p:spPr>
            <a:xfrm flipV="1">
              <a:off x="10423678" y="2798506"/>
              <a:ext cx="0" cy="19589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a:off x="8479462" y="4095345"/>
              <a:ext cx="0" cy="6480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32"/>
            <p:cNvCxnSpPr/>
            <p:nvPr/>
          </p:nvCxnSpPr>
          <p:spPr>
            <a:xfrm>
              <a:off x="8458252" y="4095345"/>
              <a:ext cx="6480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36"/>
            <p:cNvCxnSpPr/>
            <p:nvPr/>
          </p:nvCxnSpPr>
          <p:spPr>
            <a:xfrm>
              <a:off x="9688318" y="2774523"/>
              <a:ext cx="7353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38"/>
            <p:cNvCxnSpPr/>
            <p:nvPr/>
          </p:nvCxnSpPr>
          <p:spPr>
            <a:xfrm>
              <a:off x="9118035" y="3500334"/>
              <a:ext cx="0" cy="5950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39"/>
            <p:cNvCxnSpPr/>
            <p:nvPr/>
          </p:nvCxnSpPr>
          <p:spPr>
            <a:xfrm>
              <a:off x="9688318" y="2786570"/>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Ευθεία γραμμή σύνδεσης 41"/>
            <p:cNvCxnSpPr/>
            <p:nvPr/>
          </p:nvCxnSpPr>
          <p:spPr>
            <a:xfrm>
              <a:off x="9097819" y="3500334"/>
              <a:ext cx="5904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13"/>
            <p:cNvSpPr>
              <a:spLocks noChangeArrowheads="1"/>
            </p:cNvSpPr>
            <p:nvPr/>
          </p:nvSpPr>
          <p:spPr bwMode="auto">
            <a:xfrm>
              <a:off x="8169327" y="4452288"/>
              <a:ext cx="288925" cy="287337"/>
            </a:xfrm>
            <a:prstGeom prst="ellipse">
              <a:avLst/>
            </a:prstGeom>
            <a:noFill/>
            <a:ln w="9525">
              <a:solidFill>
                <a:schemeClr val="tx1"/>
              </a:solidFill>
              <a:prstDash val="dash"/>
              <a:round/>
              <a:headEnd/>
              <a:tailEnd/>
            </a:ln>
            <a:effectLst/>
          </p:spPr>
          <p:txBody>
            <a:bodyPr/>
            <a:lstStyle/>
            <a:p>
              <a:endParaRPr lang="el-GR"/>
            </a:p>
          </p:txBody>
        </p:sp>
        <p:sp>
          <p:nvSpPr>
            <p:cNvPr id="64" name="Oval 13"/>
            <p:cNvSpPr>
              <a:spLocks noChangeArrowheads="1"/>
            </p:cNvSpPr>
            <p:nvPr/>
          </p:nvSpPr>
          <p:spPr bwMode="auto">
            <a:xfrm>
              <a:off x="9688251" y="2474610"/>
              <a:ext cx="288925" cy="287337"/>
            </a:xfrm>
            <a:prstGeom prst="ellipse">
              <a:avLst/>
            </a:prstGeom>
            <a:solidFill>
              <a:srgbClr val="FF9900"/>
            </a:solidFill>
            <a:ln w="9525">
              <a:solidFill>
                <a:schemeClr val="tx1"/>
              </a:solidFill>
              <a:round/>
              <a:headEnd/>
              <a:tailEnd/>
            </a:ln>
            <a:effectLst>
              <a:outerShdw dist="35921" dir="2700000" algn="ctr" rotWithShape="0">
                <a:srgbClr val="808080"/>
              </a:outerShdw>
            </a:effectLst>
          </p:spPr>
          <p:txBody>
            <a:bodyPr/>
            <a:lstStyle/>
            <a:p>
              <a:endParaRPr lang="el-GR"/>
            </a:p>
          </p:txBody>
        </p:sp>
        <p:sp>
          <p:nvSpPr>
            <p:cNvPr id="77" name="Text Box 9"/>
            <p:cNvSpPr txBox="1">
              <a:spLocks noChangeArrowheads="1"/>
            </p:cNvSpPr>
            <p:nvPr/>
          </p:nvSpPr>
          <p:spPr bwMode="auto">
            <a:xfrm>
              <a:off x="10135547" y="3628562"/>
              <a:ext cx="2881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latin typeface="Comic Sans MS" pitchFamily="66" charset="0"/>
                </a:rPr>
                <a:t>h</a:t>
              </a:r>
              <a:endParaRPr lang="el-GR" altLang="el-GR" sz="1600" b="1" i="1" dirty="0">
                <a:latin typeface="Comic Sans MS" pitchFamily="66" charset="0"/>
              </a:endParaRPr>
            </a:p>
          </p:txBody>
        </p:sp>
      </p:grpSp>
      <p:sp>
        <p:nvSpPr>
          <p:cNvPr id="81" name="Text Box 24"/>
          <p:cNvSpPr txBox="1">
            <a:spLocks noChangeArrowheads="1"/>
          </p:cNvSpPr>
          <p:nvPr/>
        </p:nvSpPr>
        <p:spPr bwMode="auto">
          <a:xfrm>
            <a:off x="4579890" y="2101866"/>
            <a:ext cx="16995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2000" b="1" i="1" dirty="0">
                <a:solidFill>
                  <a:srgbClr val="000099"/>
                </a:solidFill>
                <a:effectLst>
                  <a:outerShdw blurRad="38100" dist="38100" dir="2700000" algn="tl">
                    <a:srgbClr val="000000"/>
                  </a:outerShdw>
                </a:effectLst>
                <a:latin typeface="Comic Sans MS" pitchFamily="66" charset="0"/>
              </a:rPr>
              <a:t>U</a:t>
            </a:r>
            <a:r>
              <a:rPr lang="en-US" altLang="el-GR" sz="2000" b="1" baseline="-25000" dirty="0">
                <a:solidFill>
                  <a:srgbClr val="000099"/>
                </a:solidFill>
                <a:effectLst>
                  <a:outerShdw blurRad="38100" dist="38100" dir="2700000" algn="tl">
                    <a:srgbClr val="000000"/>
                  </a:outerShdw>
                </a:effectLst>
                <a:latin typeface="Comic Sans MS" pitchFamily="66" charset="0"/>
              </a:rPr>
              <a:t>A </a:t>
            </a:r>
            <a:r>
              <a:rPr lang="en-US" altLang="el-GR" sz="2000" b="1" dirty="0">
                <a:solidFill>
                  <a:srgbClr val="000099"/>
                </a:solidFill>
                <a:effectLst>
                  <a:outerShdw blurRad="38100" dist="38100" dir="2700000" algn="tl">
                    <a:srgbClr val="000000"/>
                  </a:outerShdw>
                </a:effectLst>
                <a:latin typeface="Comic Sans MS" pitchFamily="66" charset="0"/>
              </a:rPr>
              <a:t>= </a:t>
            </a:r>
            <a:r>
              <a:rPr lang="en-US" altLang="el-GR" sz="2000" b="1" i="1" dirty="0" err="1">
                <a:solidFill>
                  <a:srgbClr val="000099"/>
                </a:solidFill>
                <a:effectLst>
                  <a:outerShdw blurRad="38100" dist="38100" dir="2700000" algn="tl">
                    <a:srgbClr val="000000"/>
                  </a:outerShdw>
                </a:effectLst>
                <a:latin typeface="Comic Sans MS" pitchFamily="66" charset="0"/>
              </a:rPr>
              <a:t>m.g.h</a:t>
            </a:r>
            <a:endParaRPr lang="el-GR" altLang="el-GR" sz="2000" b="1" i="1" dirty="0">
              <a:solidFill>
                <a:srgbClr val="000099"/>
              </a:solidFill>
              <a:effectLst>
                <a:outerShdw blurRad="38100" dist="38100" dir="2700000" algn="tl">
                  <a:srgbClr val="000000"/>
                </a:outerShdw>
              </a:effectLst>
              <a:latin typeface="Comic Sans MS" pitchFamily="66" charset="0"/>
            </a:endParaRPr>
          </a:p>
        </p:txBody>
      </p:sp>
      <p:sp>
        <p:nvSpPr>
          <p:cNvPr id="82" name="Text Box 24"/>
          <p:cNvSpPr txBox="1">
            <a:spLocks noChangeArrowheads="1"/>
          </p:cNvSpPr>
          <p:nvPr/>
        </p:nvSpPr>
        <p:spPr bwMode="auto">
          <a:xfrm>
            <a:off x="8695486" y="2063495"/>
            <a:ext cx="16995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2000" b="1" i="1" dirty="0">
                <a:solidFill>
                  <a:srgbClr val="000099"/>
                </a:solidFill>
                <a:effectLst>
                  <a:outerShdw blurRad="38100" dist="38100" dir="2700000" algn="tl">
                    <a:srgbClr val="000000"/>
                  </a:outerShdw>
                </a:effectLst>
                <a:latin typeface="Comic Sans MS" pitchFamily="66" charset="0"/>
              </a:rPr>
              <a:t>U</a:t>
            </a:r>
            <a:r>
              <a:rPr lang="en-US" altLang="el-GR" sz="2000" b="1" baseline="-25000" dirty="0">
                <a:solidFill>
                  <a:srgbClr val="000099"/>
                </a:solidFill>
                <a:effectLst>
                  <a:outerShdw blurRad="38100" dist="38100" dir="2700000" algn="tl">
                    <a:srgbClr val="000000"/>
                  </a:outerShdw>
                </a:effectLst>
                <a:latin typeface="Comic Sans MS" pitchFamily="66" charset="0"/>
              </a:rPr>
              <a:t>A </a:t>
            </a:r>
            <a:r>
              <a:rPr lang="en-US" altLang="el-GR" sz="2000" b="1" dirty="0">
                <a:solidFill>
                  <a:srgbClr val="000099"/>
                </a:solidFill>
                <a:effectLst>
                  <a:outerShdw blurRad="38100" dist="38100" dir="2700000" algn="tl">
                    <a:srgbClr val="000000"/>
                  </a:outerShdw>
                </a:effectLst>
                <a:latin typeface="Comic Sans MS" pitchFamily="66" charset="0"/>
              </a:rPr>
              <a:t>= </a:t>
            </a:r>
            <a:r>
              <a:rPr lang="en-US" altLang="el-GR" sz="2000" b="1" i="1" dirty="0" err="1">
                <a:solidFill>
                  <a:srgbClr val="000099"/>
                </a:solidFill>
                <a:effectLst>
                  <a:outerShdw blurRad="38100" dist="38100" dir="2700000" algn="tl">
                    <a:srgbClr val="000000"/>
                  </a:outerShdw>
                </a:effectLst>
                <a:latin typeface="Comic Sans MS" pitchFamily="66" charset="0"/>
              </a:rPr>
              <a:t>m.g.h</a:t>
            </a:r>
            <a:endParaRPr lang="el-GR" altLang="el-GR" sz="2000" b="1" i="1" dirty="0">
              <a:solidFill>
                <a:srgbClr val="000099"/>
              </a:solidFill>
              <a:effectLst>
                <a:outerShdw blurRad="38100" dist="38100" dir="2700000" algn="tl">
                  <a:srgbClr val="000000"/>
                </a:outerShdw>
              </a:effectLst>
              <a:latin typeface="Comic Sans MS" pitchFamily="66" charset="0"/>
            </a:endParaRPr>
          </a:p>
        </p:txBody>
      </p:sp>
      <p:sp>
        <p:nvSpPr>
          <p:cNvPr id="83" name="Text Box 24"/>
          <p:cNvSpPr txBox="1">
            <a:spLocks noChangeArrowheads="1"/>
          </p:cNvSpPr>
          <p:nvPr/>
        </p:nvSpPr>
        <p:spPr bwMode="auto">
          <a:xfrm>
            <a:off x="2257284" y="2101866"/>
            <a:ext cx="16995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2000" b="1" i="1" dirty="0">
                <a:solidFill>
                  <a:srgbClr val="000099"/>
                </a:solidFill>
                <a:effectLst>
                  <a:outerShdw blurRad="38100" dist="38100" dir="2700000" algn="tl">
                    <a:srgbClr val="000000"/>
                  </a:outerShdw>
                </a:effectLst>
                <a:latin typeface="Comic Sans MS" pitchFamily="66" charset="0"/>
              </a:rPr>
              <a:t>U</a:t>
            </a:r>
            <a:r>
              <a:rPr lang="en-US" altLang="el-GR" sz="2000" b="1" baseline="-25000" dirty="0">
                <a:solidFill>
                  <a:srgbClr val="000099"/>
                </a:solidFill>
                <a:effectLst>
                  <a:outerShdw blurRad="38100" dist="38100" dir="2700000" algn="tl">
                    <a:srgbClr val="000000"/>
                  </a:outerShdw>
                </a:effectLst>
                <a:latin typeface="Comic Sans MS" pitchFamily="66" charset="0"/>
              </a:rPr>
              <a:t>A </a:t>
            </a:r>
            <a:r>
              <a:rPr lang="en-US" altLang="el-GR" sz="2000" b="1" dirty="0">
                <a:solidFill>
                  <a:srgbClr val="000099"/>
                </a:solidFill>
                <a:effectLst>
                  <a:outerShdw blurRad="38100" dist="38100" dir="2700000" algn="tl">
                    <a:srgbClr val="000000"/>
                  </a:outerShdw>
                </a:effectLst>
                <a:latin typeface="Comic Sans MS" pitchFamily="66" charset="0"/>
              </a:rPr>
              <a:t>= </a:t>
            </a:r>
            <a:r>
              <a:rPr lang="en-US" altLang="el-GR" sz="2000" b="1" i="1" dirty="0" err="1">
                <a:solidFill>
                  <a:srgbClr val="000099"/>
                </a:solidFill>
                <a:effectLst>
                  <a:outerShdw blurRad="38100" dist="38100" dir="2700000" algn="tl">
                    <a:srgbClr val="000000"/>
                  </a:outerShdw>
                </a:effectLst>
                <a:latin typeface="Comic Sans MS" pitchFamily="66" charset="0"/>
              </a:rPr>
              <a:t>m.g.h</a:t>
            </a:r>
            <a:endParaRPr lang="el-GR" altLang="el-GR" sz="2000" b="1" i="1" dirty="0">
              <a:solidFill>
                <a:srgbClr val="000099"/>
              </a:solidFill>
              <a:effectLst>
                <a:outerShdw blurRad="38100" dist="38100" dir="2700000" algn="tl">
                  <a:srgbClr val="000000"/>
                </a:outerShdw>
              </a:effectLst>
              <a:latin typeface="Comic Sans MS" pitchFamily="66" charset="0"/>
            </a:endParaRPr>
          </a:p>
        </p:txBody>
      </p:sp>
      <p:sp>
        <p:nvSpPr>
          <p:cNvPr id="13" name="Ορθογώνιο 12"/>
          <p:cNvSpPr/>
          <p:nvPr/>
        </p:nvSpPr>
        <p:spPr>
          <a:xfrm>
            <a:off x="2848421" y="272439"/>
            <a:ext cx="6719116" cy="1477328"/>
          </a:xfrm>
          <a:prstGeom prst="rect">
            <a:avLst/>
          </a:prstGeom>
        </p:spPr>
        <p:txBody>
          <a:bodyPr wrap="square">
            <a:spAutoFit/>
          </a:bodyPr>
          <a:lstStyle/>
          <a:p>
            <a:pPr algn="just">
              <a:lnSpc>
                <a:spcPct val="150000"/>
              </a:lnSpc>
            </a:pPr>
            <a:r>
              <a:rPr lang="el-GR" sz="2000" b="1" dirty="0">
                <a:latin typeface="Comic Sans MS" panose="030F0702030302020204" pitchFamily="66" charset="0"/>
              </a:rPr>
              <a:t>Η</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 δυναμική ενέργεια </a:t>
            </a:r>
            <a:r>
              <a:rPr lang="el-GR" sz="2000" b="1" dirty="0">
                <a:latin typeface="Comic Sans MS" panose="030F0702030302020204" pitchFamily="66" charset="0"/>
              </a:rPr>
              <a:t>ενός σώματος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σε ύψος </a:t>
            </a:r>
            <a:r>
              <a:rPr lang="en-US" sz="2000" b="1" i="1" dirty="0">
                <a:solidFill>
                  <a:srgbClr val="FF0000"/>
                </a:solidFill>
                <a:effectLst>
                  <a:outerShdw blurRad="38100" dist="38100" dir="2700000" algn="tl">
                    <a:srgbClr val="000000">
                      <a:alpha val="43137"/>
                    </a:srgbClr>
                  </a:outerShdw>
                </a:effectLst>
                <a:latin typeface="Comic Sans MS" panose="030F0702030302020204" pitchFamily="66" charset="0"/>
              </a:rPr>
              <a:t>h</a:t>
            </a:r>
            <a:r>
              <a:rPr lang="en-US" sz="2000" b="1" dirty="0">
                <a:latin typeface="Comic Sans MS" panose="030F0702030302020204" pitchFamily="66" charset="0"/>
              </a:rPr>
              <a:t> </a:t>
            </a:r>
            <a:r>
              <a:rPr lang="el-GR" sz="2000" b="1" dirty="0">
                <a:latin typeface="Comic Sans MS" panose="030F0702030302020204" pitchFamily="66" charset="0"/>
              </a:rPr>
              <a:t>ως προς την αρχική θέση, είναι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ανεξάρτητη της πορείας </a:t>
            </a:r>
            <a:r>
              <a:rPr lang="el-GR" sz="2000" b="1" dirty="0">
                <a:latin typeface="Comic Sans MS" panose="030F0702030302020204" pitchFamily="66" charset="0"/>
              </a:rPr>
              <a:t>που ακολούθησε το σώμα για να φτάσει σ’ αυτό το ύψος.</a:t>
            </a:r>
          </a:p>
        </p:txBody>
      </p:sp>
      <p:pic>
        <p:nvPicPr>
          <p:cNvPr id="4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126" y="568354"/>
            <a:ext cx="1239516" cy="1181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5" name="Ευθύγραμμο βέλος σύνδεσης 44"/>
          <p:cNvCxnSpPr/>
          <p:nvPr/>
        </p:nvCxnSpPr>
        <p:spPr>
          <a:xfrm flipH="1" flipV="1">
            <a:off x="5815793" y="3699127"/>
            <a:ext cx="338822" cy="2679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Ευθύγραμμο βέλος σύνδεσης 46"/>
          <p:cNvCxnSpPr/>
          <p:nvPr/>
        </p:nvCxnSpPr>
        <p:spPr>
          <a:xfrm flipV="1">
            <a:off x="3951824" y="3723298"/>
            <a:ext cx="0" cy="3962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78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2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childTnLst>
                          </p:cTn>
                        </p:par>
                        <p:par>
                          <p:cTn id="17" fill="hold">
                            <p:stCondLst>
                              <p:cond delay="500"/>
                            </p:stCondLst>
                            <p:childTnLst>
                              <p:par>
                                <p:cTn id="18" presetID="22" presetClass="entr" presetSubtype="4" fill="hold" nodeType="afterEffect">
                                  <p:stCondLst>
                                    <p:cond delay="250"/>
                                  </p:stCondLst>
                                  <p:childTnLst>
                                    <p:set>
                                      <p:cBhvr>
                                        <p:cTn id="19" dur="1" fill="hold">
                                          <p:stCondLst>
                                            <p:cond delay="0"/>
                                          </p:stCondLst>
                                        </p:cTn>
                                        <p:tgtEl>
                                          <p:spTgt spid="47"/>
                                        </p:tgtEl>
                                        <p:attrNameLst>
                                          <p:attrName>style.visibility</p:attrName>
                                        </p:attrNameLst>
                                      </p:cBhvr>
                                      <p:to>
                                        <p:strVal val="visible"/>
                                      </p:to>
                                    </p:set>
                                    <p:animEffect transition="in" filter="wipe(down)">
                                      <p:cBhvr>
                                        <p:cTn id="20" dur="500"/>
                                        <p:tgtEl>
                                          <p:spTgt spid="47"/>
                                        </p:tgtEl>
                                      </p:cBhvr>
                                    </p:animEffect>
                                  </p:childTnLst>
                                </p:cTn>
                              </p:par>
                            </p:childTnLst>
                          </p:cTn>
                        </p:par>
                        <p:par>
                          <p:cTn id="21" fill="hold">
                            <p:stCondLst>
                              <p:cond delay="1250"/>
                            </p:stCondLst>
                            <p:childTnLst>
                              <p:par>
                                <p:cTn id="22" presetID="22" presetClass="entr" presetSubtype="8" fill="hold" grpId="0" nodeType="afterEffect">
                                  <p:stCondLst>
                                    <p:cond delay="250"/>
                                  </p:stCondLst>
                                  <p:childTnLst>
                                    <p:set>
                                      <p:cBhvr>
                                        <p:cTn id="23" dur="1" fill="hold">
                                          <p:stCondLst>
                                            <p:cond delay="0"/>
                                          </p:stCondLst>
                                        </p:cTn>
                                        <p:tgtEl>
                                          <p:spTgt spid="83"/>
                                        </p:tgtEl>
                                        <p:attrNameLst>
                                          <p:attrName>style.visibility</p:attrName>
                                        </p:attrNameLst>
                                      </p:cBhvr>
                                      <p:to>
                                        <p:strVal val="visible"/>
                                      </p:to>
                                    </p:set>
                                    <p:animEffect transition="in" filter="wipe(left)">
                                      <p:cBhvr>
                                        <p:cTn id="24" dur="1000"/>
                                        <p:tgtEl>
                                          <p:spTgt spid="8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dissolve">
                                      <p:cBhvr>
                                        <p:cTn id="29" dur="500"/>
                                        <p:tgtEl>
                                          <p:spTgt spid="78"/>
                                        </p:tgtEl>
                                      </p:cBhvr>
                                    </p:animEffect>
                                  </p:childTnLst>
                                </p:cTn>
                              </p:par>
                            </p:childTnLst>
                          </p:cTn>
                        </p:par>
                        <p:par>
                          <p:cTn id="30" fill="hold">
                            <p:stCondLst>
                              <p:cond delay="500"/>
                            </p:stCondLst>
                            <p:childTnLst>
                              <p:par>
                                <p:cTn id="31" presetID="22" presetClass="entr" presetSubtype="4" fill="hold" nodeType="afterEffect">
                                  <p:stCondLst>
                                    <p:cond delay="250"/>
                                  </p:stCondLst>
                                  <p:childTnLst>
                                    <p:set>
                                      <p:cBhvr>
                                        <p:cTn id="32" dur="1" fill="hold">
                                          <p:stCondLst>
                                            <p:cond delay="0"/>
                                          </p:stCondLst>
                                        </p:cTn>
                                        <p:tgtEl>
                                          <p:spTgt spid="45"/>
                                        </p:tgtEl>
                                        <p:attrNameLst>
                                          <p:attrName>style.visibility</p:attrName>
                                        </p:attrNameLst>
                                      </p:cBhvr>
                                      <p:to>
                                        <p:strVal val="visible"/>
                                      </p:to>
                                    </p:set>
                                    <p:animEffect transition="in" filter="wipe(down)">
                                      <p:cBhvr>
                                        <p:cTn id="33" dur="500"/>
                                        <p:tgtEl>
                                          <p:spTgt spid="45"/>
                                        </p:tgtEl>
                                      </p:cBhvr>
                                    </p:animEffect>
                                  </p:childTnLst>
                                </p:cTn>
                              </p:par>
                            </p:childTnLst>
                          </p:cTn>
                        </p:par>
                        <p:par>
                          <p:cTn id="34" fill="hold">
                            <p:stCondLst>
                              <p:cond delay="1250"/>
                            </p:stCondLst>
                            <p:childTnLst>
                              <p:par>
                                <p:cTn id="35" presetID="22" presetClass="entr" presetSubtype="8" fill="hold" grpId="0" nodeType="afterEffect">
                                  <p:stCondLst>
                                    <p:cond delay="250"/>
                                  </p:stCondLst>
                                  <p:childTnLst>
                                    <p:set>
                                      <p:cBhvr>
                                        <p:cTn id="36" dur="1" fill="hold">
                                          <p:stCondLst>
                                            <p:cond delay="0"/>
                                          </p:stCondLst>
                                        </p:cTn>
                                        <p:tgtEl>
                                          <p:spTgt spid="81"/>
                                        </p:tgtEl>
                                        <p:attrNameLst>
                                          <p:attrName>style.visibility</p:attrName>
                                        </p:attrNameLst>
                                      </p:cBhvr>
                                      <p:to>
                                        <p:strVal val="visible"/>
                                      </p:to>
                                    </p:set>
                                    <p:animEffect transition="in" filter="wipe(left)">
                                      <p:cBhvr>
                                        <p:cTn id="37" dur="1000"/>
                                        <p:tgtEl>
                                          <p:spTgt spid="8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par>
                          <p:cTn id="43" fill="hold">
                            <p:stCondLst>
                              <p:cond delay="500"/>
                            </p:stCondLst>
                            <p:childTnLst>
                              <p:par>
                                <p:cTn id="44" presetID="22" presetClass="entr" presetSubtype="8" fill="hold" nodeType="afterEffect">
                                  <p:stCondLst>
                                    <p:cond delay="25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500"/>
                                        <p:tgtEl>
                                          <p:spTgt spid="5"/>
                                        </p:tgtEl>
                                      </p:cBhvr>
                                    </p:animEffect>
                                  </p:childTnLst>
                                </p:cTn>
                              </p:par>
                            </p:childTnLst>
                          </p:cTn>
                        </p:par>
                        <p:par>
                          <p:cTn id="47" fill="hold">
                            <p:stCondLst>
                              <p:cond delay="2250"/>
                            </p:stCondLst>
                            <p:childTnLst>
                              <p:par>
                                <p:cTn id="48" presetID="22" presetClass="entr" presetSubtype="8" fill="hold" grpId="0" nodeType="afterEffect">
                                  <p:stCondLst>
                                    <p:cond delay="250"/>
                                  </p:stCondLst>
                                  <p:childTnLst>
                                    <p:set>
                                      <p:cBhvr>
                                        <p:cTn id="49" dur="1" fill="hold">
                                          <p:stCondLst>
                                            <p:cond delay="0"/>
                                          </p:stCondLst>
                                        </p:cTn>
                                        <p:tgtEl>
                                          <p:spTgt spid="82"/>
                                        </p:tgtEl>
                                        <p:attrNameLst>
                                          <p:attrName>style.visibility</p:attrName>
                                        </p:attrNameLst>
                                      </p:cBhvr>
                                      <p:to>
                                        <p:strVal val="visible"/>
                                      </p:to>
                                    </p:set>
                                    <p:animEffect transition="in" filter="wipe(left)">
                                      <p:cBhvr>
                                        <p:cTn id="50"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13</a:t>
            </a:fld>
            <a:endParaRPr lang="el-GR"/>
          </a:p>
        </p:txBody>
      </p:sp>
      <p:graphicFrame>
        <p:nvGraphicFramePr>
          <p:cNvPr id="4" name="Αντικείμενο 3"/>
          <p:cNvGraphicFramePr>
            <a:graphicFrameLocks noChangeAspect="1"/>
          </p:cNvGraphicFramePr>
          <p:nvPr>
            <p:extLst>
              <p:ext uri="{D42A27DB-BD31-4B8C-83A1-F6EECF244321}">
                <p14:modId xmlns:p14="http://schemas.microsoft.com/office/powerpoint/2010/main" val="2915085941"/>
              </p:ext>
            </p:extLst>
          </p:nvPr>
        </p:nvGraphicFramePr>
        <p:xfrm>
          <a:off x="1218012" y="818498"/>
          <a:ext cx="1107503" cy="1044381"/>
        </p:xfrm>
        <a:graphic>
          <a:graphicData uri="http://schemas.openxmlformats.org/presentationml/2006/ole">
            <mc:AlternateContent xmlns:mc="http://schemas.openxmlformats.org/markup-compatibility/2006">
              <mc:Choice xmlns:v="urn:schemas-microsoft-com:vml" Requires="v">
                <p:oleObj spid="_x0000_s1194" name="Φωτογραφία του Photo Editor" r:id="rId3" imgW="2857899" imgH="2704762" progId="MSPhotoEd.3">
                  <p:embed/>
                </p:oleObj>
              </mc:Choice>
              <mc:Fallback>
                <p:oleObj name="Φωτογραφία του Photo Editor" r:id="rId3" imgW="2857899" imgH="2704762" progId="MSPhotoEd.3">
                  <p:embed/>
                  <p:pic>
                    <p:nvPicPr>
                      <p:cNvPr id="4" name="Αντικείμενο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8012" y="818498"/>
                        <a:ext cx="1107503" cy="1044381"/>
                      </a:xfrm>
                      <a:prstGeom prst="rect">
                        <a:avLst/>
                      </a:prstGeom>
                      <a:noFill/>
                      <a:ln>
                        <a:noFill/>
                      </a:ln>
                      <a:extLst/>
                    </p:spPr>
                  </p:pic>
                </p:oleObj>
              </mc:Fallback>
            </mc:AlternateContent>
          </a:graphicData>
        </a:graphic>
      </p:graphicFrame>
      <p:grpSp>
        <p:nvGrpSpPr>
          <p:cNvPr id="19" name="Ομάδα 18"/>
          <p:cNvGrpSpPr/>
          <p:nvPr/>
        </p:nvGrpSpPr>
        <p:grpSpPr>
          <a:xfrm>
            <a:off x="9899650" y="1341482"/>
            <a:ext cx="693698" cy="3429000"/>
            <a:chOff x="7525370" y="1359693"/>
            <a:chExt cx="693698" cy="3429000"/>
          </a:xfrm>
        </p:grpSpPr>
        <p:sp>
          <p:nvSpPr>
            <p:cNvPr id="7" name="Line 2"/>
            <p:cNvSpPr>
              <a:spLocks noChangeShapeType="1"/>
            </p:cNvSpPr>
            <p:nvPr/>
          </p:nvSpPr>
          <p:spPr bwMode="auto">
            <a:xfrm flipV="1">
              <a:off x="7525370" y="1359693"/>
              <a:ext cx="4318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9" name="Line 4"/>
            <p:cNvSpPr>
              <a:spLocks noChangeShapeType="1"/>
            </p:cNvSpPr>
            <p:nvPr/>
          </p:nvSpPr>
          <p:spPr bwMode="auto">
            <a:xfrm>
              <a:off x="7741270" y="1359693"/>
              <a:ext cx="0" cy="3429000"/>
            </a:xfrm>
            <a:prstGeom prst="line">
              <a:avLst/>
            </a:prstGeom>
            <a:noFill/>
            <a:ln w="9525">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2" name="Text Box 9"/>
            <p:cNvSpPr txBox="1">
              <a:spLocks noChangeArrowheads="1"/>
            </p:cNvSpPr>
            <p:nvPr/>
          </p:nvSpPr>
          <p:spPr bwMode="auto">
            <a:xfrm>
              <a:off x="7642806" y="2870993"/>
              <a:ext cx="5762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l-GR" b="1" i="1" dirty="0">
                  <a:latin typeface="Comic Sans MS" pitchFamily="66" charset="0"/>
                </a:rPr>
                <a:t>h</a:t>
              </a:r>
              <a:endParaRPr lang="el-GR" altLang="el-GR" b="1" i="1" dirty="0">
                <a:latin typeface="Comic Sans MS" pitchFamily="66" charset="0"/>
              </a:endParaRPr>
            </a:p>
          </p:txBody>
        </p:sp>
      </p:grpSp>
      <p:grpSp>
        <p:nvGrpSpPr>
          <p:cNvPr id="18" name="Ομάδα 17"/>
          <p:cNvGrpSpPr/>
          <p:nvPr/>
        </p:nvGrpSpPr>
        <p:grpSpPr>
          <a:xfrm>
            <a:off x="8242300" y="1197021"/>
            <a:ext cx="1441450" cy="396875"/>
            <a:chOff x="5868020" y="1215231"/>
            <a:chExt cx="1441450" cy="396875"/>
          </a:xfrm>
        </p:grpSpPr>
        <p:sp>
          <p:nvSpPr>
            <p:cNvPr id="10" name="Rectangle 5"/>
            <p:cNvSpPr>
              <a:spLocks noChangeArrowheads="1"/>
            </p:cNvSpPr>
            <p:nvPr/>
          </p:nvSpPr>
          <p:spPr bwMode="auto">
            <a:xfrm>
              <a:off x="5868020" y="1215231"/>
              <a:ext cx="1081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l-GR" altLang="el-GR" sz="1600" b="1" dirty="0">
                  <a:latin typeface="Comic Sans MS" pitchFamily="66" charset="0"/>
                </a:rPr>
                <a:t>θέση </a:t>
              </a:r>
              <a:r>
                <a:rPr lang="en-US" altLang="el-GR" sz="1600" b="1" dirty="0">
                  <a:latin typeface="Comic Sans MS" pitchFamily="66" charset="0"/>
                </a:rPr>
                <a:t>A</a:t>
              </a:r>
              <a:r>
                <a:rPr lang="en-US" altLang="el-GR" sz="2000" dirty="0">
                  <a:latin typeface="Comic Sans MS" pitchFamily="66" charset="0"/>
                </a:rPr>
                <a:t> </a:t>
              </a:r>
            </a:p>
          </p:txBody>
        </p:sp>
        <p:sp>
          <p:nvSpPr>
            <p:cNvPr id="13" name="Oval 13"/>
            <p:cNvSpPr>
              <a:spLocks noChangeArrowheads="1"/>
            </p:cNvSpPr>
            <p:nvPr/>
          </p:nvSpPr>
          <p:spPr bwMode="auto">
            <a:xfrm>
              <a:off x="7020545" y="1215231"/>
              <a:ext cx="288925" cy="287337"/>
            </a:xfrm>
            <a:prstGeom prst="ellipse">
              <a:avLst/>
            </a:prstGeom>
            <a:solidFill>
              <a:srgbClr val="FF9900"/>
            </a:solidFill>
            <a:ln w="9525">
              <a:solidFill>
                <a:schemeClr val="tx1"/>
              </a:solidFill>
              <a:round/>
              <a:headEnd/>
              <a:tailEnd/>
            </a:ln>
            <a:effectLst>
              <a:outerShdw dist="35921" dir="2700000" algn="ctr" rotWithShape="0">
                <a:srgbClr val="808080"/>
              </a:outerShdw>
            </a:effectLst>
          </p:spPr>
          <p:txBody>
            <a:bodyPr/>
            <a:lstStyle/>
            <a:p>
              <a:endParaRPr lang="el-GR"/>
            </a:p>
          </p:txBody>
        </p:sp>
      </p:grpSp>
      <p:grpSp>
        <p:nvGrpSpPr>
          <p:cNvPr id="17" name="Ομάδα 16"/>
          <p:cNvGrpSpPr/>
          <p:nvPr/>
        </p:nvGrpSpPr>
        <p:grpSpPr>
          <a:xfrm>
            <a:off x="9033722" y="1485945"/>
            <a:ext cx="576262" cy="620950"/>
            <a:chOff x="6659442" y="1504156"/>
            <a:chExt cx="576262" cy="620950"/>
          </a:xfrm>
        </p:grpSpPr>
        <p:sp>
          <p:nvSpPr>
            <p:cNvPr id="11" name="Text Box 6"/>
            <p:cNvSpPr txBox="1">
              <a:spLocks noChangeArrowheads="1"/>
            </p:cNvSpPr>
            <p:nvPr/>
          </p:nvSpPr>
          <p:spPr bwMode="auto">
            <a:xfrm>
              <a:off x="6659442" y="1755774"/>
              <a:ext cx="5762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l-GR" b="1" i="1" dirty="0">
                  <a:latin typeface="Comic Sans MS" pitchFamily="66" charset="0"/>
                </a:rPr>
                <a:t>w</a:t>
              </a:r>
              <a:endParaRPr lang="el-GR" altLang="el-GR" b="1" i="1" dirty="0">
                <a:latin typeface="Comic Sans MS" pitchFamily="66" charset="0"/>
              </a:endParaRPr>
            </a:p>
          </p:txBody>
        </p:sp>
        <p:sp>
          <p:nvSpPr>
            <p:cNvPr id="14" name="Line 14"/>
            <p:cNvSpPr>
              <a:spLocks noChangeShapeType="1"/>
            </p:cNvSpPr>
            <p:nvPr/>
          </p:nvSpPr>
          <p:spPr bwMode="auto">
            <a:xfrm>
              <a:off x="7165007" y="1504156"/>
              <a:ext cx="0" cy="50323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6" name="Ομάδα 15"/>
          <p:cNvGrpSpPr/>
          <p:nvPr/>
        </p:nvGrpSpPr>
        <p:grpSpPr>
          <a:xfrm>
            <a:off x="8026400" y="4797470"/>
            <a:ext cx="2881312" cy="433296"/>
            <a:chOff x="5652120" y="4815681"/>
            <a:chExt cx="2881312" cy="433296"/>
          </a:xfrm>
        </p:grpSpPr>
        <p:sp>
          <p:nvSpPr>
            <p:cNvPr id="8" name="Text Box 3"/>
            <p:cNvSpPr txBox="1">
              <a:spLocks noChangeArrowheads="1"/>
            </p:cNvSpPr>
            <p:nvPr/>
          </p:nvSpPr>
          <p:spPr bwMode="auto">
            <a:xfrm>
              <a:off x="5652120" y="4815681"/>
              <a:ext cx="2881312" cy="71437"/>
            </a:xfrm>
            <a:prstGeom prst="rect">
              <a:avLst/>
            </a:prstGeom>
            <a:solidFill>
              <a:srgbClr val="C0C0C0"/>
            </a:solidFill>
            <a:ln w="9525">
              <a:solidFill>
                <a:schemeClr val="tx1"/>
              </a:solidFill>
              <a:miter lim="800000"/>
              <a:headEnd/>
              <a:tailEnd/>
            </a:ln>
            <a:effectLst>
              <a:outerShdw dist="35921" dir="2700000" algn="ctr" rotWithShape="0">
                <a:srgbClr val="808080"/>
              </a:outerShdw>
            </a:effectLst>
          </p:spPr>
          <p:txBody>
            <a:bodyPr/>
            <a:lstStyle/>
            <a:p>
              <a:endParaRPr lang="el-GR" altLang="el-GR">
                <a:latin typeface="Tahoma" pitchFamily="34" charset="0"/>
              </a:endParaRPr>
            </a:p>
          </p:txBody>
        </p:sp>
        <p:sp>
          <p:nvSpPr>
            <p:cNvPr id="15" name="Text Box 24"/>
            <p:cNvSpPr txBox="1">
              <a:spLocks noChangeArrowheads="1"/>
            </p:cNvSpPr>
            <p:nvPr/>
          </p:nvSpPr>
          <p:spPr bwMode="auto">
            <a:xfrm>
              <a:off x="6124861" y="4879645"/>
              <a:ext cx="11115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b="1" i="1" dirty="0" smtClean="0">
                  <a:latin typeface="Comic Sans MS" pitchFamily="66" charset="0"/>
                </a:rPr>
                <a:t>U</a:t>
              </a:r>
              <a:r>
                <a:rPr lang="el-GR" altLang="el-GR" b="1" baseline="-25000" dirty="0" smtClean="0">
                  <a:latin typeface="Comic Sans MS" pitchFamily="66" charset="0"/>
                </a:rPr>
                <a:t>Γης </a:t>
              </a:r>
              <a:r>
                <a:rPr lang="el-GR" altLang="el-GR" b="1" dirty="0">
                  <a:latin typeface="Comic Sans MS" pitchFamily="66" charset="0"/>
                </a:rPr>
                <a:t>= 0</a:t>
              </a:r>
            </a:p>
          </p:txBody>
        </p:sp>
      </p:grpSp>
      <p:sp>
        <p:nvSpPr>
          <p:cNvPr id="20" name="Text Box 25"/>
          <p:cNvSpPr txBox="1">
            <a:spLocks noChangeArrowheads="1"/>
          </p:cNvSpPr>
          <p:nvPr/>
        </p:nvSpPr>
        <p:spPr bwMode="auto">
          <a:xfrm>
            <a:off x="8817821" y="682433"/>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i="1" dirty="0">
                <a:solidFill>
                  <a:srgbClr val="000099"/>
                </a:solidFill>
                <a:effectLst>
                  <a:outerShdw blurRad="38100" dist="38100" dir="2700000" algn="tl">
                    <a:srgbClr val="000000"/>
                  </a:outerShdw>
                </a:effectLst>
                <a:latin typeface="Comic Sans MS" pitchFamily="66" charset="0"/>
              </a:rPr>
              <a:t>U</a:t>
            </a:r>
            <a:r>
              <a:rPr lang="el-GR" altLang="el-GR" sz="2000" b="1" i="1" baseline="-25000" dirty="0">
                <a:solidFill>
                  <a:srgbClr val="000099"/>
                </a:solidFill>
                <a:effectLst>
                  <a:outerShdw blurRad="38100" dist="38100" dir="2700000" algn="tl">
                    <a:srgbClr val="000000"/>
                  </a:outerShdw>
                </a:effectLst>
                <a:latin typeface="Comic Sans MS" pitchFamily="66" charset="0"/>
              </a:rPr>
              <a:t>Α </a:t>
            </a:r>
            <a:r>
              <a:rPr lang="el-GR" altLang="el-GR" sz="2000" b="1" i="1" dirty="0">
                <a:solidFill>
                  <a:srgbClr val="000099"/>
                </a:solidFill>
                <a:effectLst>
                  <a:outerShdw blurRad="38100" dist="38100" dir="2700000" algn="tl">
                    <a:srgbClr val="000000"/>
                  </a:outerShdw>
                </a:effectLst>
                <a:latin typeface="Comic Sans MS" pitchFamily="66" charset="0"/>
              </a:rPr>
              <a:t>= </a:t>
            </a:r>
            <a:r>
              <a:rPr lang="en-US" altLang="el-GR" sz="2000" b="1" i="1" dirty="0" err="1">
                <a:solidFill>
                  <a:srgbClr val="000099"/>
                </a:solidFill>
                <a:effectLst>
                  <a:outerShdw blurRad="38100" dist="38100" dir="2700000" algn="tl">
                    <a:srgbClr val="000000"/>
                  </a:outerShdw>
                </a:effectLst>
                <a:latin typeface="Comic Sans MS" pitchFamily="66" charset="0"/>
              </a:rPr>
              <a:t>m.g.h</a:t>
            </a:r>
            <a:endParaRPr lang="el-GR" altLang="el-GR" sz="2000" b="1" i="1" dirty="0">
              <a:solidFill>
                <a:srgbClr val="000099"/>
              </a:solidFill>
              <a:effectLst>
                <a:outerShdw blurRad="38100" dist="38100" dir="2700000" algn="tl">
                  <a:srgbClr val="000000"/>
                </a:outerShdw>
              </a:effectLst>
              <a:latin typeface="Comic Sans MS" pitchFamily="66" charset="0"/>
            </a:endParaRPr>
          </a:p>
        </p:txBody>
      </p:sp>
      <p:sp>
        <p:nvSpPr>
          <p:cNvPr id="21" name="Text Box 23"/>
          <p:cNvSpPr txBox="1">
            <a:spLocks noChangeArrowheads="1"/>
          </p:cNvSpPr>
          <p:nvPr/>
        </p:nvSpPr>
        <p:spPr bwMode="auto">
          <a:xfrm>
            <a:off x="1164723" y="2393312"/>
            <a:ext cx="6608894"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lnSpc>
                <a:spcPct val="150000"/>
              </a:lnSpc>
              <a:spcBef>
                <a:spcPct val="50000"/>
              </a:spcBef>
            </a:pPr>
            <a:r>
              <a:rPr lang="el-GR" altLang="el-GR" sz="2000" b="1" dirty="0">
                <a:latin typeface="Comic Sans MS" pitchFamily="66" charset="0"/>
              </a:rPr>
              <a:t>Στη θέση Α το σώμα έχει </a:t>
            </a:r>
            <a:r>
              <a:rPr lang="el-GR" altLang="el-GR" sz="2000" b="1" dirty="0" err="1">
                <a:latin typeface="Comic Sans MS" pitchFamily="66" charset="0"/>
              </a:rPr>
              <a:t>βαρυτική</a:t>
            </a:r>
            <a:r>
              <a:rPr lang="el-GR" altLang="el-GR" sz="2000" b="1" dirty="0">
                <a:latin typeface="Comic Sans MS" pitchFamily="66" charset="0"/>
              </a:rPr>
              <a:t> δυναμική ενέργεια </a:t>
            </a:r>
            <a:r>
              <a:rPr lang="en-US" altLang="el-GR" sz="2400" b="1" i="1" dirty="0">
                <a:solidFill>
                  <a:srgbClr val="FF0000"/>
                </a:solidFill>
                <a:effectLst>
                  <a:outerShdw blurRad="38100" dist="38100" dir="2700000" algn="tl">
                    <a:srgbClr val="000000">
                      <a:alpha val="43137"/>
                    </a:srgbClr>
                  </a:outerShdw>
                </a:effectLst>
                <a:latin typeface="Comic Sans MS" pitchFamily="66" charset="0"/>
              </a:rPr>
              <a:t>U</a:t>
            </a:r>
            <a:r>
              <a:rPr lang="el-GR" altLang="el-GR" sz="2400" b="1" baseline="-25000" dirty="0" smtClean="0">
                <a:solidFill>
                  <a:srgbClr val="FF0000"/>
                </a:solidFill>
                <a:effectLst>
                  <a:outerShdw blurRad="38100" dist="38100" dir="2700000" algn="tl">
                    <a:srgbClr val="000000">
                      <a:alpha val="43137"/>
                    </a:srgbClr>
                  </a:outerShdw>
                </a:effectLst>
                <a:latin typeface="Comic Sans MS" pitchFamily="66" charset="0"/>
              </a:rPr>
              <a:t>Α </a:t>
            </a:r>
            <a:r>
              <a:rPr lang="en-US" altLang="el-GR" sz="2400" b="1" i="1" dirty="0" smtClean="0">
                <a:solidFill>
                  <a:srgbClr val="FF0000"/>
                </a:solidFill>
                <a:effectLst>
                  <a:outerShdw blurRad="38100" dist="38100" dir="2700000" algn="tl">
                    <a:srgbClr val="000000">
                      <a:alpha val="43137"/>
                    </a:srgbClr>
                  </a:outerShdw>
                </a:effectLst>
                <a:latin typeface="Comic Sans MS" pitchFamily="66" charset="0"/>
              </a:rPr>
              <a:t>=</a:t>
            </a:r>
            <a:r>
              <a:rPr lang="el-GR" altLang="el-GR" sz="2400" b="1" i="1" dirty="0" smtClean="0">
                <a:solidFill>
                  <a:srgbClr val="FF0000"/>
                </a:solidFill>
                <a:effectLst>
                  <a:outerShdw blurRad="38100" dist="38100" dir="2700000" algn="tl">
                    <a:srgbClr val="000000">
                      <a:alpha val="43137"/>
                    </a:srgbClr>
                  </a:outerShdw>
                </a:effectLst>
                <a:latin typeface="Comic Sans MS" pitchFamily="66" charset="0"/>
              </a:rPr>
              <a:t> </a:t>
            </a:r>
            <a:r>
              <a:rPr lang="en-US" altLang="el-GR" sz="2400" b="1" i="1" dirty="0" err="1" smtClean="0">
                <a:solidFill>
                  <a:srgbClr val="FF0000"/>
                </a:solidFill>
                <a:effectLst>
                  <a:outerShdw blurRad="38100" dist="38100" dir="2700000" algn="tl">
                    <a:srgbClr val="000000">
                      <a:alpha val="43137"/>
                    </a:srgbClr>
                  </a:outerShdw>
                </a:effectLst>
                <a:latin typeface="Comic Sans MS" pitchFamily="66" charset="0"/>
              </a:rPr>
              <a:t>m.g.h</a:t>
            </a:r>
            <a:r>
              <a:rPr lang="en-US" altLang="el-GR" sz="2000" b="1" i="1" dirty="0">
                <a:solidFill>
                  <a:srgbClr val="FF0000"/>
                </a:solidFill>
                <a:effectLst>
                  <a:outerShdw blurRad="38100" dist="38100" dir="2700000" algn="tl">
                    <a:srgbClr val="000000">
                      <a:alpha val="43137"/>
                    </a:srgbClr>
                  </a:outerShdw>
                </a:effectLst>
                <a:latin typeface="Comic Sans MS" pitchFamily="66" charset="0"/>
              </a:rPr>
              <a:t>, </a:t>
            </a:r>
            <a:r>
              <a:rPr lang="el-GR" altLang="el-GR" sz="2000" b="1" dirty="0">
                <a:latin typeface="Comic Sans MS" pitchFamily="66" charset="0"/>
              </a:rPr>
              <a:t>επειδή</a:t>
            </a:r>
            <a:r>
              <a:rPr lang="en-US" altLang="el-GR" sz="2000" b="1" dirty="0">
                <a:solidFill>
                  <a:srgbClr val="FF0000"/>
                </a:solidFill>
                <a:latin typeface="Comic Sans MS" pitchFamily="66" charset="0"/>
              </a:rPr>
              <a:t> </a:t>
            </a:r>
            <a:r>
              <a:rPr lang="el-GR" altLang="el-GR" sz="2000" b="1" dirty="0">
                <a:latin typeface="Comic Sans MS" pitchFamily="66" charset="0"/>
              </a:rPr>
              <a:t>τόση είναι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η διαφορά της ενέργειας</a:t>
            </a:r>
            <a:r>
              <a:rPr lang="el-GR" altLang="el-GR" sz="2400" b="1" dirty="0">
                <a:solidFill>
                  <a:srgbClr val="FF0000"/>
                </a:solidFill>
                <a:latin typeface="Comic Sans MS" pitchFamily="66" charset="0"/>
              </a:rPr>
              <a:t> </a:t>
            </a:r>
            <a:r>
              <a:rPr lang="el-GR" altLang="el-GR" sz="2000" b="1" dirty="0">
                <a:latin typeface="Comic Sans MS" pitchFamily="66" charset="0"/>
              </a:rPr>
              <a:t>ανάμεσα στη θέση Α και στην επιφάνεια της Γης, που τη θεωρούμε ως επίπεδο αναφοράς με δυναμική ενέργεια ίση με 0. </a:t>
            </a:r>
            <a:endParaRPr lang="el-GR" altLang="el-GR" sz="2000" b="1" dirty="0">
              <a:solidFill>
                <a:srgbClr val="FF0000"/>
              </a:solidFill>
              <a:latin typeface="Comic Sans MS" pitchFamily="66" charset="0"/>
            </a:endParaRPr>
          </a:p>
        </p:txBody>
      </p:sp>
      <p:sp>
        <p:nvSpPr>
          <p:cNvPr id="5" name="Ορθογώνιο 4"/>
          <p:cNvSpPr/>
          <p:nvPr/>
        </p:nvSpPr>
        <p:spPr>
          <a:xfrm>
            <a:off x="2374747" y="423188"/>
            <a:ext cx="4967425" cy="1477328"/>
          </a:xfrm>
          <a:prstGeom prst="rect">
            <a:avLst/>
          </a:prstGeom>
          <a:effectLst/>
        </p:spPr>
        <p:txBody>
          <a:bodyPr wrap="square">
            <a:spAutoFit/>
          </a:bodyPr>
          <a:lstStyle/>
          <a:p>
            <a:pPr algn="just">
              <a:lnSpc>
                <a:spcPct val="150000"/>
              </a:lnSpc>
            </a:pPr>
            <a:r>
              <a:rPr lang="el-GR" sz="2000" b="1" dirty="0">
                <a:latin typeface="Comic Sans MS" panose="030F0702030302020204" pitchFamily="66" charset="0"/>
              </a:rPr>
              <a:t>Η </a:t>
            </a:r>
            <a:r>
              <a:rPr lang="el-GR" sz="2000" b="1" dirty="0" err="1">
                <a:solidFill>
                  <a:srgbClr val="FF0000"/>
                </a:solidFill>
                <a:effectLst>
                  <a:outerShdw blurRad="38100" dist="38100" dir="2700000" algn="tl">
                    <a:srgbClr val="000000">
                      <a:alpha val="43137"/>
                    </a:srgbClr>
                  </a:outerShdw>
                </a:effectLst>
                <a:latin typeface="Comic Sans MS" panose="030F0702030302020204" pitchFamily="66" charset="0"/>
              </a:rPr>
              <a:t>Βαρυτική</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 Δυναμική Ενέργεια </a:t>
            </a:r>
            <a:r>
              <a:rPr lang="el-GR" sz="2000" b="1" dirty="0">
                <a:latin typeface="Comic Sans MS" panose="030F0702030302020204" pitchFamily="66" charset="0"/>
              </a:rPr>
              <a:t>που έχει ένα σώμα στη Γη είναι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αποτέλεσμα</a:t>
            </a:r>
            <a:r>
              <a:rPr lang="el-GR" sz="2000" b="1" dirty="0">
                <a:latin typeface="Comic Sans MS" panose="030F0702030302020204" pitchFamily="66" charset="0"/>
              </a:rPr>
              <a:t> της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αλληλεπίδρασης </a:t>
            </a:r>
            <a:r>
              <a:rPr lang="el-GR" sz="2000" b="1" dirty="0">
                <a:latin typeface="Comic Sans MS" panose="030F0702030302020204" pitchFamily="66" charset="0"/>
              </a:rPr>
              <a:t>του σώματος με τη Γη.</a:t>
            </a:r>
          </a:p>
        </p:txBody>
      </p:sp>
    </p:spTree>
    <p:extLst>
      <p:ext uri="{BB962C8B-B14F-4D97-AF65-F5344CB8AC3E}">
        <p14:creationId xmlns:p14="http://schemas.microsoft.com/office/powerpoint/2010/main" val="183630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500"/>
                                        <p:tgtEl>
                                          <p:spTgt spid="5"/>
                                        </p:tgtEl>
                                      </p:cBhvr>
                                    </p:animEffect>
                                  </p:childTnLst>
                                </p:cTn>
                              </p:par>
                            </p:childTnLst>
                          </p:cTn>
                        </p:par>
                        <p:par>
                          <p:cTn id="12" fill="hold">
                            <p:stCondLst>
                              <p:cond delay="2250"/>
                            </p:stCondLst>
                            <p:childTnLst>
                              <p:par>
                                <p:cTn id="13" presetID="9"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par>
                          <p:cTn id="16" fill="hold">
                            <p:stCondLst>
                              <p:cond delay="2750"/>
                            </p:stCondLst>
                            <p:childTnLst>
                              <p:par>
                                <p:cTn id="17" presetID="10" presetClass="entr" presetSubtype="0" fill="hold" nodeType="afterEffect">
                                  <p:stCondLst>
                                    <p:cond delay="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3500"/>
                            </p:stCondLst>
                            <p:childTnLst>
                              <p:par>
                                <p:cTn id="21" presetID="10" presetClass="entr" presetSubtype="0" fill="hold" nodeType="afterEffect">
                                  <p:stCondLst>
                                    <p:cond delay="25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4250"/>
                            </p:stCondLst>
                            <p:childTnLst>
                              <p:par>
                                <p:cTn id="25" presetID="10" presetClass="entr" presetSubtype="0" fill="hold" nodeType="afterEffect">
                                  <p:stCondLst>
                                    <p:cond delay="25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5000"/>
                            </p:stCondLst>
                            <p:childTnLst>
                              <p:par>
                                <p:cTn id="29" presetID="22" presetClass="entr" presetSubtype="8" fill="hold" grpId="0" nodeType="afterEffect">
                                  <p:stCondLst>
                                    <p:cond delay="25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10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14</a:t>
            </a:fld>
            <a:endParaRPr lang="el-GR">
              <a:solidFill>
                <a:prstClr val="black">
                  <a:tint val="75000"/>
                </a:prstClr>
              </a:solidFill>
            </a:endParaRPr>
          </a:p>
        </p:txBody>
      </p:sp>
      <p:graphicFrame>
        <p:nvGraphicFramePr>
          <p:cNvPr id="15" name="Αντικείμενο 14"/>
          <p:cNvGraphicFramePr>
            <a:graphicFrameLocks noChangeAspect="1"/>
          </p:cNvGraphicFramePr>
          <p:nvPr>
            <p:extLst>
              <p:ext uri="{D42A27DB-BD31-4B8C-83A1-F6EECF244321}">
                <p14:modId xmlns:p14="http://schemas.microsoft.com/office/powerpoint/2010/main" val="1235900552"/>
              </p:ext>
            </p:extLst>
          </p:nvPr>
        </p:nvGraphicFramePr>
        <p:xfrm>
          <a:off x="2735508" y="1279599"/>
          <a:ext cx="1065315" cy="1004597"/>
        </p:xfrm>
        <a:graphic>
          <a:graphicData uri="http://schemas.openxmlformats.org/presentationml/2006/ole">
            <mc:AlternateContent xmlns:mc="http://schemas.openxmlformats.org/markup-compatibility/2006">
              <mc:Choice xmlns:v="urn:schemas-microsoft-com:vml" Requires="v">
                <p:oleObj spid="_x0000_s3243" name="Φωτογραφία του Photo Editor" r:id="rId3" imgW="2857899" imgH="2704762" progId="MSPhotoEd.3">
                  <p:embed/>
                </p:oleObj>
              </mc:Choice>
              <mc:Fallback>
                <p:oleObj name="Φωτογραφία του Photo Editor" r:id="rId3" imgW="2857899" imgH="2704762" progId="MSPhotoEd.3">
                  <p:embed/>
                  <p:pic>
                    <p:nvPicPr>
                      <p:cNvPr id="12" name="Αντικείμενο 1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5508" y="1279599"/>
                        <a:ext cx="1065315" cy="1004597"/>
                      </a:xfrm>
                      <a:prstGeom prst="rect">
                        <a:avLst/>
                      </a:prstGeom>
                      <a:noFill/>
                      <a:ln>
                        <a:noFill/>
                      </a:ln>
                      <a:extLst/>
                    </p:spPr>
                  </p:pic>
                </p:oleObj>
              </mc:Fallback>
            </mc:AlternateContent>
          </a:graphicData>
        </a:graphic>
      </p:graphicFrame>
      <p:sp>
        <p:nvSpPr>
          <p:cNvPr id="27" name="TextBox 26"/>
          <p:cNvSpPr txBox="1"/>
          <p:nvPr/>
        </p:nvSpPr>
        <p:spPr>
          <a:xfrm>
            <a:off x="3840117" y="979073"/>
            <a:ext cx="7013448" cy="2862322"/>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Το σύστημα των δύο μαζών </a:t>
            </a:r>
            <a:r>
              <a:rPr lang="el-GR" sz="2000" b="1" i="1" dirty="0" smtClean="0">
                <a:latin typeface="Comic Sans MS" panose="030F0702030302020204" pitchFamily="66" charset="0"/>
              </a:rPr>
              <a:t>Μ</a:t>
            </a:r>
            <a:r>
              <a:rPr lang="el-GR" sz="2000" b="1" dirty="0" smtClean="0">
                <a:latin typeface="Comic Sans MS" panose="030F0702030302020204" pitchFamily="66" charset="0"/>
              </a:rPr>
              <a:t> και </a:t>
            </a:r>
            <a:r>
              <a:rPr lang="en-US" sz="2000" b="1" i="1" dirty="0" smtClean="0">
                <a:latin typeface="Comic Sans MS" panose="030F0702030302020204" pitchFamily="66" charset="0"/>
              </a:rPr>
              <a:t>m</a:t>
            </a:r>
            <a:r>
              <a:rPr lang="en-US" sz="2000" b="1" dirty="0" smtClean="0">
                <a:latin typeface="Comic Sans MS" panose="030F0702030302020204" pitchFamily="66" charset="0"/>
              </a:rPr>
              <a:t> </a:t>
            </a:r>
            <a:r>
              <a:rPr lang="el-GR" sz="2000" b="1" dirty="0" smtClean="0">
                <a:latin typeface="Comic Sans MS" panose="030F0702030302020204" pitchFamily="66" charset="0"/>
              </a:rPr>
              <a:t>περιέχει ενέργεια, </a:t>
            </a:r>
            <a:r>
              <a:rPr lang="el-GR" sz="2000" b="1" dirty="0" err="1" smtClean="0">
                <a:latin typeface="Comic Sans MS" panose="030F0702030302020204" pitchFamily="66" charset="0"/>
              </a:rPr>
              <a:t>βαρυτική</a:t>
            </a:r>
            <a:r>
              <a:rPr lang="el-GR" sz="2000" b="1" dirty="0" smtClean="0">
                <a:latin typeface="Comic Sans MS" panose="030F0702030302020204" pitchFamily="66" charset="0"/>
              </a:rPr>
              <a:t> δυναμική ενέργεια. </a:t>
            </a:r>
            <a:endParaRPr lang="en-US" sz="2000" b="1" dirty="0" smtClean="0">
              <a:latin typeface="Comic Sans MS" panose="030F0702030302020204" pitchFamily="66" charset="0"/>
            </a:endParaRPr>
          </a:p>
          <a:p>
            <a:pPr algn="just">
              <a:lnSpc>
                <a:spcPct val="150000"/>
              </a:lnSpc>
            </a:pPr>
            <a:r>
              <a:rPr lang="el-GR" sz="2000" b="1" dirty="0" smtClean="0">
                <a:latin typeface="Comic Sans MS" panose="030F0702030302020204" pitchFamily="66" charset="0"/>
              </a:rPr>
              <a:t>Αυτή είναι ίση με το έργο της δύναμης του πεδίου για να μετακινηθεί η μάζα </a:t>
            </a:r>
            <a:r>
              <a:rPr lang="en-US" sz="2000" b="1" i="1" dirty="0" smtClean="0">
                <a:latin typeface="Comic Sans MS" panose="030F0702030302020204" pitchFamily="66" charset="0"/>
              </a:rPr>
              <a:t>m</a:t>
            </a:r>
            <a:r>
              <a:rPr lang="en-US" sz="2000" b="1" dirty="0" smtClean="0">
                <a:latin typeface="Comic Sans MS" panose="030F0702030302020204" pitchFamily="66" charset="0"/>
              </a:rPr>
              <a:t> </a:t>
            </a:r>
            <a:r>
              <a:rPr lang="el-GR" sz="2000" b="1" dirty="0" smtClean="0">
                <a:latin typeface="Comic Sans MS" panose="030F0702030302020204" pitchFamily="66" charset="0"/>
              </a:rPr>
              <a:t>από το Α στο άπειρο (</a:t>
            </a:r>
            <a:r>
              <a:rPr lang="en-US" sz="2000" b="1" i="1" dirty="0" smtClean="0">
                <a:latin typeface="Comic Sans MS" panose="030F0702030302020204" pitchFamily="66" charset="0"/>
              </a:rPr>
              <a:t>U</a:t>
            </a:r>
            <a:r>
              <a:rPr lang="en-US" sz="2000" b="1" baseline="-25000" dirty="0" smtClean="0">
                <a:latin typeface="Comic Sans MS" panose="030F0702030302020204" pitchFamily="66" charset="0"/>
              </a:rPr>
              <a:t>∞</a:t>
            </a:r>
            <a:r>
              <a:rPr lang="en-US" sz="2000" b="1" dirty="0" smtClean="0">
                <a:latin typeface="Comic Sans MS" panose="030F0702030302020204" pitchFamily="66" charset="0"/>
              </a:rPr>
              <a:t> = 0).</a:t>
            </a:r>
          </a:p>
          <a:p>
            <a:pPr algn="just">
              <a:lnSpc>
                <a:spcPct val="150000"/>
              </a:lnSpc>
            </a:pPr>
            <a:r>
              <a:rPr lang="el-GR" sz="2000" b="1" dirty="0" smtClean="0">
                <a:latin typeface="Comic Sans MS" panose="030F0702030302020204" pitchFamily="66" charset="0"/>
              </a:rPr>
              <a:t>Αυτό το έργο είναι αρνητικό, αφού η δύναμη του πεδίου είναι ελκτική και συγκρατεί τη μάζα </a:t>
            </a:r>
            <a:r>
              <a:rPr lang="en-US" sz="2000" b="1" i="1" dirty="0" smtClean="0">
                <a:latin typeface="Comic Sans MS" panose="030F0702030302020204" pitchFamily="66" charset="0"/>
              </a:rPr>
              <a:t>m</a:t>
            </a:r>
            <a:r>
              <a:rPr lang="en-US" sz="2000" b="1" dirty="0" smtClean="0">
                <a:latin typeface="Comic Sans MS" panose="030F0702030302020204" pitchFamily="66" charset="0"/>
              </a:rPr>
              <a:t> </a:t>
            </a:r>
            <a:r>
              <a:rPr lang="el-GR" sz="2000" b="1" dirty="0" smtClean="0">
                <a:latin typeface="Comic Sans MS" panose="030F0702030302020204" pitchFamily="66" charset="0"/>
              </a:rPr>
              <a:t>στο πεδίο.</a:t>
            </a:r>
          </a:p>
        </p:txBody>
      </p:sp>
      <p:sp>
        <p:nvSpPr>
          <p:cNvPr id="28" name="Ορθογώνιο 27"/>
          <p:cNvSpPr/>
          <p:nvPr/>
        </p:nvSpPr>
        <p:spPr>
          <a:xfrm>
            <a:off x="3755357" y="3956037"/>
            <a:ext cx="7116774" cy="1015663"/>
          </a:xfrm>
          <a:prstGeom prst="rect">
            <a:avLst/>
          </a:prstGeom>
        </p:spPr>
        <p:txBody>
          <a:bodyPr wrap="square">
            <a:spAutoFit/>
          </a:bodyPr>
          <a:lstStyle/>
          <a:p>
            <a:pPr algn="just">
              <a:lnSpc>
                <a:spcPct val="150000"/>
              </a:lnSpc>
            </a:pPr>
            <a:r>
              <a:rPr lang="el-GR" sz="2000" b="1" dirty="0" smtClean="0">
                <a:latin typeface="Comic Sans MS" panose="030F0702030302020204" pitchFamily="66" charset="0"/>
              </a:rPr>
              <a:t>Η </a:t>
            </a:r>
            <a:r>
              <a:rPr lang="el-GR" sz="2000" b="1" dirty="0" err="1" smtClean="0">
                <a:latin typeface="Comic Sans MS" panose="030F0702030302020204" pitchFamily="66" charset="0"/>
              </a:rPr>
              <a:t>βαρυτική</a:t>
            </a:r>
            <a:r>
              <a:rPr lang="el-GR" sz="2000" b="1" dirty="0" smtClean="0">
                <a:latin typeface="Comic Sans MS" panose="030F0702030302020204" pitchFamily="66" charset="0"/>
              </a:rPr>
              <a:t> </a:t>
            </a:r>
            <a:r>
              <a:rPr lang="el-GR" sz="2000" b="1" dirty="0">
                <a:latin typeface="Comic Sans MS" panose="030F0702030302020204" pitchFamily="66" charset="0"/>
              </a:rPr>
              <a:t>δυναμική ενέργεια </a:t>
            </a:r>
            <a:r>
              <a:rPr lang="en-US" sz="2000" b="1" i="1" dirty="0" smtClean="0">
                <a:latin typeface="Comic Sans MS" panose="030F0702030302020204" pitchFamily="66" charset="0"/>
              </a:rPr>
              <a:t>U</a:t>
            </a:r>
            <a:r>
              <a:rPr lang="en-US" sz="2000" b="1" dirty="0" smtClean="0">
                <a:latin typeface="Comic Sans MS" panose="030F0702030302020204" pitchFamily="66" charset="0"/>
              </a:rPr>
              <a:t> </a:t>
            </a:r>
            <a:r>
              <a:rPr lang="el-GR" sz="2000" b="1" dirty="0" smtClean="0">
                <a:latin typeface="Comic Sans MS" panose="030F0702030302020204" pitchFamily="66" charset="0"/>
              </a:rPr>
              <a:t>του </a:t>
            </a:r>
            <a:r>
              <a:rPr lang="el-GR" sz="2000" b="1" dirty="0" smtClean="0">
                <a:latin typeface="Comic Sans MS" panose="030F0702030302020204" pitchFamily="66" charset="0"/>
              </a:rPr>
              <a:t>συστήματος των δύο μαζών </a:t>
            </a:r>
            <a:r>
              <a:rPr lang="el-GR" sz="2000" b="1" i="1" dirty="0" smtClean="0">
                <a:latin typeface="Comic Sans MS" panose="030F0702030302020204" pitchFamily="66" charset="0"/>
              </a:rPr>
              <a:t>Μ</a:t>
            </a:r>
            <a:r>
              <a:rPr lang="el-GR" sz="2000" b="1" dirty="0" smtClean="0">
                <a:latin typeface="Comic Sans MS" panose="030F0702030302020204" pitchFamily="66" charset="0"/>
              </a:rPr>
              <a:t> και </a:t>
            </a:r>
            <a:r>
              <a:rPr lang="en-US" sz="2000" b="1" i="1" dirty="0" smtClean="0">
                <a:latin typeface="Comic Sans MS" panose="030F0702030302020204" pitchFamily="66" charset="0"/>
              </a:rPr>
              <a:t>m</a:t>
            </a:r>
            <a:r>
              <a:rPr lang="en-US" sz="2000" b="1" dirty="0" smtClean="0">
                <a:latin typeface="Comic Sans MS" panose="030F0702030302020204" pitchFamily="66" charset="0"/>
              </a:rPr>
              <a:t>, </a:t>
            </a:r>
            <a:r>
              <a:rPr lang="el-GR" sz="2000" b="1" dirty="0" smtClean="0">
                <a:latin typeface="Comic Sans MS" panose="030F0702030302020204" pitchFamily="66" charset="0"/>
              </a:rPr>
              <a:t>μπορεί να υπολογιστεί </a:t>
            </a:r>
            <a:r>
              <a:rPr lang="el-GR" sz="2000" b="1" dirty="0">
                <a:latin typeface="Comic Sans MS" panose="030F0702030302020204" pitchFamily="66" charset="0"/>
              </a:rPr>
              <a:t>από τη σχέση</a:t>
            </a:r>
          </a:p>
        </p:txBody>
      </p:sp>
      <mc:AlternateContent xmlns:mc="http://schemas.openxmlformats.org/markup-compatibility/2006" xmlns:a14="http://schemas.microsoft.com/office/drawing/2010/main">
        <mc:Choice Requires="a14">
          <p:sp>
            <p:nvSpPr>
              <p:cNvPr id="29" name="TextBox 28"/>
              <p:cNvSpPr txBox="1"/>
              <p:nvPr/>
            </p:nvSpPr>
            <p:spPr>
              <a:xfrm>
                <a:off x="5791283" y="5086342"/>
                <a:ext cx="2173865" cy="803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𝑼</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𝑮</m:t>
                      </m:r>
                      <m:f>
                        <m:f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𝑴</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𝒎</m:t>
                          </m:r>
                        </m:num>
                        <m:den>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𝒓</m:t>
                          </m:r>
                        </m:den>
                      </m:f>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791283" y="5086342"/>
                <a:ext cx="2173865" cy="803810"/>
              </a:xfrm>
              <a:prstGeom prst="rect">
                <a:avLst/>
              </a:prstGeom>
              <a:blipFill>
                <a:blip r:embed="rId5"/>
                <a:stretch>
                  <a:fillRect r="-280" b="-7576"/>
                </a:stretch>
              </a:blipFill>
            </p:spPr>
            <p:txBody>
              <a:bodyPr/>
              <a:lstStyle/>
              <a:p>
                <a:r>
                  <a:rPr lang="el-GR">
                    <a:noFill/>
                  </a:rPr>
                  <a:t> </a:t>
                </a:r>
              </a:p>
            </p:txBody>
          </p:sp>
        </mc:Fallback>
      </mc:AlternateContent>
      <p:sp>
        <p:nvSpPr>
          <p:cNvPr id="30" name="Text Box 4"/>
          <p:cNvSpPr txBox="1">
            <a:spLocks noChangeArrowheads="1"/>
          </p:cNvSpPr>
          <p:nvPr/>
        </p:nvSpPr>
        <p:spPr bwMode="auto">
          <a:xfrm>
            <a:off x="1536107" y="177500"/>
            <a:ext cx="933602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spcBef>
                <a:spcPct val="50000"/>
              </a:spcBef>
            </a:pPr>
            <a:r>
              <a:rPr lang="el-GR" altLang="el-GR" sz="2800" b="1" dirty="0" err="1" smtClean="0">
                <a:solidFill>
                  <a:srgbClr val="800000"/>
                </a:solidFill>
                <a:effectLst>
                  <a:outerShdw blurRad="38100" dist="38100" dir="2700000" algn="tl">
                    <a:srgbClr val="000000"/>
                  </a:outerShdw>
                </a:effectLst>
                <a:latin typeface="Comic Sans MS" panose="030F0702030302020204" pitchFamily="66" charset="0"/>
              </a:rPr>
              <a:t>Βαρυτική</a:t>
            </a:r>
            <a:r>
              <a:rPr lang="el-GR" altLang="el-GR" sz="2800" b="1" dirty="0" smtClean="0">
                <a:solidFill>
                  <a:srgbClr val="800000"/>
                </a:solidFill>
                <a:effectLst>
                  <a:outerShdw blurRad="38100" dist="38100" dir="2700000" algn="tl">
                    <a:srgbClr val="000000"/>
                  </a:outerShdw>
                </a:effectLst>
                <a:latin typeface="Comic Sans MS" panose="030F0702030302020204" pitchFamily="66" charset="0"/>
              </a:rPr>
              <a:t> </a:t>
            </a:r>
            <a:r>
              <a:rPr lang="el-GR" altLang="el-GR" sz="2800" b="1" dirty="0">
                <a:solidFill>
                  <a:srgbClr val="800000"/>
                </a:solidFill>
                <a:effectLst>
                  <a:outerShdw blurRad="38100" dist="38100" dir="2700000" algn="tl">
                    <a:srgbClr val="000000"/>
                  </a:outerShdw>
                </a:effectLst>
                <a:latin typeface="Comic Sans MS" panose="030F0702030302020204" pitchFamily="66" charset="0"/>
              </a:rPr>
              <a:t>Δυναμική Ενέργεια </a:t>
            </a:r>
            <a:r>
              <a:rPr lang="el-GR" altLang="el-GR" sz="2800" b="1" dirty="0">
                <a:solidFill>
                  <a:srgbClr val="FF0000"/>
                </a:solidFill>
                <a:effectLst>
                  <a:outerShdw blurRad="38100" dist="38100" dir="2700000" algn="tl">
                    <a:srgbClr val="000000"/>
                  </a:outerShdw>
                </a:effectLst>
                <a:latin typeface="Comic Sans MS" panose="030F0702030302020204" pitchFamily="66" charset="0"/>
              </a:rPr>
              <a:t>δύο</a:t>
            </a:r>
            <a:r>
              <a:rPr lang="el-GR" altLang="el-GR" sz="2800" b="1" dirty="0">
                <a:solidFill>
                  <a:srgbClr val="800000"/>
                </a:solidFill>
                <a:effectLst>
                  <a:outerShdw blurRad="38100" dist="38100" dir="2700000" algn="tl">
                    <a:srgbClr val="000000"/>
                  </a:outerShdw>
                </a:effectLst>
                <a:latin typeface="Comic Sans MS" panose="030F0702030302020204" pitchFamily="66" charset="0"/>
              </a:rPr>
              <a:t> </a:t>
            </a:r>
            <a:r>
              <a:rPr lang="el-GR" altLang="el-GR" sz="2800" b="1" dirty="0" smtClean="0">
                <a:solidFill>
                  <a:srgbClr val="800000"/>
                </a:solidFill>
                <a:effectLst>
                  <a:outerShdw blurRad="38100" dist="38100" dir="2700000" algn="tl">
                    <a:srgbClr val="000000"/>
                  </a:outerShdw>
                </a:effectLst>
                <a:latin typeface="Comic Sans MS" panose="030F0702030302020204" pitchFamily="66" charset="0"/>
              </a:rPr>
              <a:t>(σημειακών) μαζών</a:t>
            </a:r>
            <a:endParaRPr lang="el-GR" altLang="el-GR" sz="2800" b="1" dirty="0">
              <a:solidFill>
                <a:srgbClr val="800000"/>
              </a:solidFill>
              <a:effectLst>
                <a:outerShdw blurRad="38100" dist="38100" dir="2700000" algn="tl">
                  <a:srgbClr val="000000"/>
                </a:outerShdw>
              </a:effectLst>
              <a:latin typeface="Comic Sans MS" panose="030F0702030302020204" pitchFamily="66" charset="0"/>
            </a:endParaRPr>
          </a:p>
        </p:txBody>
      </p:sp>
      <p:grpSp>
        <p:nvGrpSpPr>
          <p:cNvPr id="32" name="Ομάδα 31"/>
          <p:cNvGrpSpPr/>
          <p:nvPr/>
        </p:nvGrpSpPr>
        <p:grpSpPr>
          <a:xfrm>
            <a:off x="222267" y="1054689"/>
            <a:ext cx="2822501" cy="2751646"/>
            <a:chOff x="319446" y="1193214"/>
            <a:chExt cx="2822501" cy="2751646"/>
          </a:xfrm>
        </p:grpSpPr>
        <p:grpSp>
          <p:nvGrpSpPr>
            <p:cNvPr id="2" name="Ομάδα 1"/>
            <p:cNvGrpSpPr/>
            <p:nvPr/>
          </p:nvGrpSpPr>
          <p:grpSpPr>
            <a:xfrm>
              <a:off x="319446" y="1810942"/>
              <a:ext cx="2822501" cy="2133918"/>
              <a:chOff x="533347" y="1596811"/>
              <a:chExt cx="2822501" cy="2133918"/>
            </a:xfrm>
          </p:grpSpPr>
          <p:sp>
            <p:nvSpPr>
              <p:cNvPr id="16" name="Freeform 30"/>
              <p:cNvSpPr>
                <a:spLocks/>
              </p:cNvSpPr>
              <p:nvPr/>
            </p:nvSpPr>
            <p:spPr bwMode="auto">
              <a:xfrm>
                <a:off x="533347" y="1596811"/>
                <a:ext cx="2822501" cy="2133918"/>
              </a:xfrm>
              <a:custGeom>
                <a:avLst/>
                <a:gdLst>
                  <a:gd name="T0" fmla="*/ 278 w 2618"/>
                  <a:gd name="T1" fmla="*/ 336 h 2001"/>
                  <a:gd name="T2" fmla="*/ 202 w 2618"/>
                  <a:gd name="T3" fmla="*/ 1383 h 2001"/>
                  <a:gd name="T4" fmla="*/ 346 w 2618"/>
                  <a:gd name="T5" fmla="*/ 1652 h 2001"/>
                  <a:gd name="T6" fmla="*/ 413 w 2618"/>
                  <a:gd name="T7" fmla="*/ 1728 h 2001"/>
                  <a:gd name="T8" fmla="*/ 480 w 2618"/>
                  <a:gd name="T9" fmla="*/ 1767 h 2001"/>
                  <a:gd name="T10" fmla="*/ 701 w 2618"/>
                  <a:gd name="T11" fmla="*/ 1892 h 2001"/>
                  <a:gd name="T12" fmla="*/ 826 w 2618"/>
                  <a:gd name="T13" fmla="*/ 1940 h 2001"/>
                  <a:gd name="T14" fmla="*/ 1133 w 2618"/>
                  <a:gd name="T15" fmla="*/ 1949 h 2001"/>
                  <a:gd name="T16" fmla="*/ 1776 w 2618"/>
                  <a:gd name="T17" fmla="*/ 1959 h 2001"/>
                  <a:gd name="T18" fmla="*/ 1824 w 2618"/>
                  <a:gd name="T19" fmla="*/ 1920 h 2001"/>
                  <a:gd name="T20" fmla="*/ 2035 w 2618"/>
                  <a:gd name="T21" fmla="*/ 1882 h 2001"/>
                  <a:gd name="T22" fmla="*/ 2342 w 2618"/>
                  <a:gd name="T23" fmla="*/ 1796 h 2001"/>
                  <a:gd name="T24" fmla="*/ 2419 w 2618"/>
                  <a:gd name="T25" fmla="*/ 1738 h 2001"/>
                  <a:gd name="T26" fmla="*/ 2525 w 2618"/>
                  <a:gd name="T27" fmla="*/ 1642 h 2001"/>
                  <a:gd name="T28" fmla="*/ 2486 w 2618"/>
                  <a:gd name="T29" fmla="*/ 1181 h 2001"/>
                  <a:gd name="T30" fmla="*/ 2429 w 2618"/>
                  <a:gd name="T31" fmla="*/ 1095 h 2001"/>
                  <a:gd name="T32" fmla="*/ 2400 w 2618"/>
                  <a:gd name="T33" fmla="*/ 1076 h 2001"/>
                  <a:gd name="T34" fmla="*/ 2323 w 2618"/>
                  <a:gd name="T35" fmla="*/ 989 h 2001"/>
                  <a:gd name="T36" fmla="*/ 2285 w 2618"/>
                  <a:gd name="T37" fmla="*/ 932 h 2001"/>
                  <a:gd name="T38" fmla="*/ 2208 w 2618"/>
                  <a:gd name="T39" fmla="*/ 836 h 2001"/>
                  <a:gd name="T40" fmla="*/ 2179 w 2618"/>
                  <a:gd name="T41" fmla="*/ 778 h 2001"/>
                  <a:gd name="T42" fmla="*/ 2198 w 2618"/>
                  <a:gd name="T43" fmla="*/ 500 h 2001"/>
                  <a:gd name="T44" fmla="*/ 2189 w 2618"/>
                  <a:gd name="T45" fmla="*/ 413 h 2001"/>
                  <a:gd name="T46" fmla="*/ 2016 w 2618"/>
                  <a:gd name="T47" fmla="*/ 240 h 2001"/>
                  <a:gd name="T48" fmla="*/ 1958 w 2618"/>
                  <a:gd name="T49" fmla="*/ 192 h 2001"/>
                  <a:gd name="T50" fmla="*/ 1814 w 2618"/>
                  <a:gd name="T51" fmla="*/ 183 h 2001"/>
                  <a:gd name="T52" fmla="*/ 1680 w 2618"/>
                  <a:gd name="T53" fmla="*/ 135 h 2001"/>
                  <a:gd name="T54" fmla="*/ 1574 w 2618"/>
                  <a:gd name="T55" fmla="*/ 106 h 2001"/>
                  <a:gd name="T56" fmla="*/ 1373 w 2618"/>
                  <a:gd name="T57" fmla="*/ 0 h 2001"/>
                  <a:gd name="T58" fmla="*/ 605 w 2618"/>
                  <a:gd name="T59" fmla="*/ 29 h 2001"/>
                  <a:gd name="T60" fmla="*/ 547 w 2618"/>
                  <a:gd name="T61" fmla="*/ 48 h 2001"/>
                  <a:gd name="T62" fmla="*/ 480 w 2618"/>
                  <a:gd name="T63" fmla="*/ 116 h 2001"/>
                  <a:gd name="T64" fmla="*/ 346 w 2618"/>
                  <a:gd name="T65" fmla="*/ 154 h 2001"/>
                  <a:gd name="T66" fmla="*/ 298 w 2618"/>
                  <a:gd name="T67" fmla="*/ 202 h 2001"/>
                  <a:gd name="T68" fmla="*/ 278 w 2618"/>
                  <a:gd name="T69" fmla="*/ 221 h 2001"/>
                  <a:gd name="T70" fmla="*/ 278 w 2618"/>
                  <a:gd name="T71" fmla="*/ 336 h 20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18" h="2001">
                    <a:moveTo>
                      <a:pt x="278" y="336"/>
                    </a:moveTo>
                    <a:cubicBezTo>
                      <a:pt x="92" y="659"/>
                      <a:pt x="0" y="990"/>
                      <a:pt x="202" y="1383"/>
                    </a:cubicBezTo>
                    <a:cubicBezTo>
                      <a:pt x="222" y="1492"/>
                      <a:pt x="278" y="1568"/>
                      <a:pt x="346" y="1652"/>
                    </a:cubicBezTo>
                    <a:cubicBezTo>
                      <a:pt x="370" y="1681"/>
                      <a:pt x="373" y="1707"/>
                      <a:pt x="413" y="1728"/>
                    </a:cubicBezTo>
                    <a:cubicBezTo>
                      <a:pt x="431" y="1737"/>
                      <a:pt x="464" y="1753"/>
                      <a:pt x="480" y="1767"/>
                    </a:cubicBezTo>
                    <a:cubicBezTo>
                      <a:pt x="563" y="1837"/>
                      <a:pt x="597" y="1869"/>
                      <a:pt x="701" y="1892"/>
                    </a:cubicBezTo>
                    <a:cubicBezTo>
                      <a:pt x="745" y="1902"/>
                      <a:pt x="781" y="1938"/>
                      <a:pt x="826" y="1940"/>
                    </a:cubicBezTo>
                    <a:cubicBezTo>
                      <a:pt x="928" y="1946"/>
                      <a:pt x="1031" y="1946"/>
                      <a:pt x="1133" y="1949"/>
                    </a:cubicBezTo>
                    <a:cubicBezTo>
                      <a:pt x="1329" y="2001"/>
                      <a:pt x="1623" y="1962"/>
                      <a:pt x="1776" y="1959"/>
                    </a:cubicBezTo>
                    <a:cubicBezTo>
                      <a:pt x="1793" y="1948"/>
                      <a:pt x="1805" y="1927"/>
                      <a:pt x="1824" y="1920"/>
                    </a:cubicBezTo>
                    <a:cubicBezTo>
                      <a:pt x="1889" y="1896"/>
                      <a:pt x="1968" y="1900"/>
                      <a:pt x="2035" y="1882"/>
                    </a:cubicBezTo>
                    <a:cubicBezTo>
                      <a:pt x="2137" y="1854"/>
                      <a:pt x="2238" y="1816"/>
                      <a:pt x="2342" y="1796"/>
                    </a:cubicBezTo>
                    <a:cubicBezTo>
                      <a:pt x="2365" y="1773"/>
                      <a:pt x="2396" y="1761"/>
                      <a:pt x="2419" y="1738"/>
                    </a:cubicBezTo>
                    <a:cubicBezTo>
                      <a:pt x="2497" y="1660"/>
                      <a:pt x="2461" y="1690"/>
                      <a:pt x="2525" y="1642"/>
                    </a:cubicBezTo>
                    <a:cubicBezTo>
                      <a:pt x="2607" y="1517"/>
                      <a:pt x="2618" y="1267"/>
                      <a:pt x="2486" y="1181"/>
                    </a:cubicBezTo>
                    <a:cubicBezTo>
                      <a:pt x="2442" y="1114"/>
                      <a:pt x="2461" y="1143"/>
                      <a:pt x="2429" y="1095"/>
                    </a:cubicBezTo>
                    <a:cubicBezTo>
                      <a:pt x="2423" y="1085"/>
                      <a:pt x="2409" y="1083"/>
                      <a:pt x="2400" y="1076"/>
                    </a:cubicBezTo>
                    <a:cubicBezTo>
                      <a:pt x="2373" y="1053"/>
                      <a:pt x="2345" y="1017"/>
                      <a:pt x="2323" y="989"/>
                    </a:cubicBezTo>
                    <a:cubicBezTo>
                      <a:pt x="2309" y="971"/>
                      <a:pt x="2298" y="951"/>
                      <a:pt x="2285" y="932"/>
                    </a:cubicBezTo>
                    <a:cubicBezTo>
                      <a:pt x="2263" y="898"/>
                      <a:pt x="2227" y="873"/>
                      <a:pt x="2208" y="836"/>
                    </a:cubicBezTo>
                    <a:cubicBezTo>
                      <a:pt x="2165" y="751"/>
                      <a:pt x="2237" y="866"/>
                      <a:pt x="2179" y="778"/>
                    </a:cubicBezTo>
                    <a:cubicBezTo>
                      <a:pt x="2158" y="690"/>
                      <a:pt x="2177" y="588"/>
                      <a:pt x="2198" y="500"/>
                    </a:cubicBezTo>
                    <a:cubicBezTo>
                      <a:pt x="2195" y="471"/>
                      <a:pt x="2195" y="441"/>
                      <a:pt x="2189" y="413"/>
                    </a:cubicBezTo>
                    <a:cubicBezTo>
                      <a:pt x="2173" y="343"/>
                      <a:pt x="2070" y="278"/>
                      <a:pt x="2016" y="240"/>
                    </a:cubicBezTo>
                    <a:cubicBezTo>
                      <a:pt x="1996" y="225"/>
                      <a:pt x="1983" y="197"/>
                      <a:pt x="1958" y="192"/>
                    </a:cubicBezTo>
                    <a:cubicBezTo>
                      <a:pt x="1911" y="182"/>
                      <a:pt x="1862" y="186"/>
                      <a:pt x="1814" y="183"/>
                    </a:cubicBezTo>
                    <a:cubicBezTo>
                      <a:pt x="1766" y="170"/>
                      <a:pt x="1726" y="152"/>
                      <a:pt x="1680" y="135"/>
                    </a:cubicBezTo>
                    <a:cubicBezTo>
                      <a:pt x="1646" y="122"/>
                      <a:pt x="1609" y="118"/>
                      <a:pt x="1574" y="106"/>
                    </a:cubicBezTo>
                    <a:cubicBezTo>
                      <a:pt x="1514" y="46"/>
                      <a:pt x="1454" y="21"/>
                      <a:pt x="1373" y="0"/>
                    </a:cubicBezTo>
                    <a:cubicBezTo>
                      <a:pt x="1072" y="13"/>
                      <a:pt x="957" y="23"/>
                      <a:pt x="605" y="29"/>
                    </a:cubicBezTo>
                    <a:cubicBezTo>
                      <a:pt x="586" y="35"/>
                      <a:pt x="566" y="42"/>
                      <a:pt x="547" y="48"/>
                    </a:cubicBezTo>
                    <a:cubicBezTo>
                      <a:pt x="517" y="58"/>
                      <a:pt x="510" y="107"/>
                      <a:pt x="480" y="116"/>
                    </a:cubicBezTo>
                    <a:cubicBezTo>
                      <a:pt x="435" y="130"/>
                      <a:pt x="390" y="138"/>
                      <a:pt x="346" y="154"/>
                    </a:cubicBezTo>
                    <a:cubicBezTo>
                      <a:pt x="330" y="170"/>
                      <a:pt x="314" y="186"/>
                      <a:pt x="298" y="202"/>
                    </a:cubicBezTo>
                    <a:cubicBezTo>
                      <a:pt x="291" y="208"/>
                      <a:pt x="278" y="221"/>
                      <a:pt x="278" y="221"/>
                    </a:cubicBezTo>
                    <a:cubicBezTo>
                      <a:pt x="274" y="232"/>
                      <a:pt x="229" y="336"/>
                      <a:pt x="278" y="336"/>
                    </a:cubicBezTo>
                    <a:close/>
                  </a:path>
                </a:pathLst>
              </a:custGeom>
              <a:solidFill>
                <a:schemeClr val="accent1">
                  <a:lumMod val="20000"/>
                  <a:lumOff val="80000"/>
                </a:schemeClr>
              </a:solidFill>
              <a:ln w="9525">
                <a:noFill/>
                <a:round/>
                <a:headEnd/>
                <a:tailEnd/>
              </a:ln>
              <a:effectLst/>
              <a:extLst/>
            </p:spPr>
            <p:txBody>
              <a:bodyPr/>
              <a:lstStyle/>
              <a:p>
                <a:endParaRPr lang="el-GR"/>
              </a:p>
            </p:txBody>
          </p:sp>
          <p:grpSp>
            <p:nvGrpSpPr>
              <p:cNvPr id="8" name="Group 14"/>
              <p:cNvGrpSpPr>
                <a:grpSpLocks/>
              </p:cNvGrpSpPr>
              <p:nvPr/>
            </p:nvGrpSpPr>
            <p:grpSpPr bwMode="auto">
              <a:xfrm>
                <a:off x="1123567" y="2837835"/>
                <a:ext cx="381000" cy="376238"/>
                <a:chOff x="1276" y="2112"/>
                <a:chExt cx="240" cy="237"/>
              </a:xfrm>
            </p:grpSpPr>
            <p:sp>
              <p:nvSpPr>
                <p:cNvPr id="9" name="Text Box 11"/>
                <p:cNvSpPr txBox="1">
                  <a:spLocks noChangeArrowheads="1"/>
                </p:cNvSpPr>
                <p:nvPr/>
              </p:nvSpPr>
              <p:spPr bwMode="auto">
                <a:xfrm>
                  <a:off x="1276" y="2136"/>
                  <a:ext cx="24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1600" b="1" i="1" dirty="0" smtClean="0">
                      <a:latin typeface="Comic Sans MS" panose="030F0702030302020204" pitchFamily="66" charset="0"/>
                    </a:rPr>
                    <a:t>M</a:t>
                  </a:r>
                  <a:endParaRPr lang="el-GR" altLang="el-GR" sz="1600" b="1" i="1" dirty="0">
                    <a:latin typeface="Comic Sans MS" panose="030F0702030302020204" pitchFamily="66" charset="0"/>
                  </a:endParaRPr>
                </a:p>
              </p:txBody>
            </p:sp>
            <p:sp>
              <p:nvSpPr>
                <p:cNvPr id="10" name="Oval 10"/>
                <p:cNvSpPr>
                  <a:spLocks noChangeArrowheads="1"/>
                </p:cNvSpPr>
                <p:nvPr/>
              </p:nvSpPr>
              <p:spPr bwMode="auto">
                <a:xfrm>
                  <a:off x="1344" y="2112"/>
                  <a:ext cx="52" cy="48"/>
                </a:xfrm>
                <a:prstGeom prst="ellipse">
                  <a:avLst/>
                </a:prstGeom>
                <a:solidFill>
                  <a:schemeClr val="accent1"/>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grpSp>
        <p:sp>
          <p:nvSpPr>
            <p:cNvPr id="31" name="TextBox 30"/>
            <p:cNvSpPr txBox="1"/>
            <p:nvPr/>
          </p:nvSpPr>
          <p:spPr>
            <a:xfrm>
              <a:off x="1387460" y="1193214"/>
              <a:ext cx="429768" cy="461665"/>
            </a:xfrm>
            <a:prstGeom prst="rect">
              <a:avLst/>
            </a:prstGeom>
            <a:noFill/>
          </p:spPr>
          <p:txBody>
            <a:bodyPr wrap="square" rtlCol="0">
              <a:spAutoFit/>
            </a:bodyPr>
            <a:lstStyle/>
            <a:p>
              <a:r>
                <a:rPr lang="el-GR" sz="2400" dirty="0" smtClean="0"/>
                <a:t>∞</a:t>
              </a:r>
              <a:endParaRPr lang="el-GR" sz="2400" dirty="0"/>
            </a:p>
          </p:txBody>
        </p:sp>
      </p:grpSp>
      <p:grpSp>
        <p:nvGrpSpPr>
          <p:cNvPr id="17" name="Ομάδα 16"/>
          <p:cNvGrpSpPr/>
          <p:nvPr/>
        </p:nvGrpSpPr>
        <p:grpSpPr>
          <a:xfrm>
            <a:off x="1633518" y="2104014"/>
            <a:ext cx="457300" cy="606481"/>
            <a:chOff x="1847645" y="1200386"/>
            <a:chExt cx="457300" cy="606481"/>
          </a:xfrm>
        </p:grpSpPr>
        <p:grpSp>
          <p:nvGrpSpPr>
            <p:cNvPr id="18" name="Ομάδα 17"/>
            <p:cNvGrpSpPr/>
            <p:nvPr/>
          </p:nvGrpSpPr>
          <p:grpSpPr>
            <a:xfrm>
              <a:off x="1847645" y="1468313"/>
              <a:ext cx="367420" cy="338554"/>
              <a:chOff x="4165600" y="1637665"/>
              <a:chExt cx="367420" cy="338554"/>
            </a:xfrm>
          </p:grpSpPr>
          <p:sp>
            <p:nvSpPr>
              <p:cNvPr id="20" name="TextBox 19"/>
              <p:cNvSpPr txBox="1"/>
              <p:nvPr/>
            </p:nvSpPr>
            <p:spPr>
              <a:xfrm>
                <a:off x="4165600" y="1637665"/>
                <a:ext cx="367420" cy="338554"/>
              </a:xfrm>
              <a:prstGeom prst="rect">
                <a:avLst/>
              </a:prstGeom>
              <a:noFill/>
            </p:spPr>
            <p:txBody>
              <a:bodyPr wrap="square" rtlCol="0">
                <a:spAutoFit/>
              </a:bodyPr>
              <a:lstStyle/>
              <a:p>
                <a:r>
                  <a:rPr lang="el-GR" sz="1600" b="1" dirty="0">
                    <a:latin typeface="Comic Sans MS" panose="030F0702030302020204" pitchFamily="66" charset="0"/>
                  </a:rPr>
                  <a:t>Α</a:t>
                </a:r>
              </a:p>
            </p:txBody>
          </p:sp>
          <p:sp>
            <p:nvSpPr>
              <p:cNvPr id="21" name="Oval 33"/>
              <p:cNvSpPr>
                <a:spLocks noChangeArrowheads="1"/>
              </p:cNvSpPr>
              <p:nvPr/>
            </p:nvSpPr>
            <p:spPr bwMode="auto">
              <a:xfrm flipH="1" flipV="1">
                <a:off x="4234087" y="1675958"/>
                <a:ext cx="45719" cy="457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l-GR" altLang="el-GR"/>
              </a:p>
            </p:txBody>
          </p:sp>
        </p:grpSp>
        <p:sp>
          <p:nvSpPr>
            <p:cNvPr id="19" name="TextBox 18"/>
            <p:cNvSpPr txBox="1"/>
            <p:nvPr/>
          </p:nvSpPr>
          <p:spPr>
            <a:xfrm>
              <a:off x="1866033" y="1200386"/>
              <a:ext cx="438912" cy="338554"/>
            </a:xfrm>
            <a:prstGeom prst="rect">
              <a:avLst/>
            </a:prstGeom>
            <a:noFill/>
          </p:spPr>
          <p:txBody>
            <a:bodyPr wrap="square" rtlCol="0">
              <a:spAutoFit/>
            </a:bodyPr>
            <a:lstStyle/>
            <a:p>
              <a:r>
                <a:rPr lang="en-US" sz="1600" b="1" i="1" dirty="0" smtClean="0">
                  <a:latin typeface="Comic Sans MS" panose="030F0702030302020204" pitchFamily="66" charset="0"/>
                </a:rPr>
                <a:t>m</a:t>
              </a:r>
              <a:endParaRPr lang="el-GR" sz="1600" b="1" baseline="-25000" dirty="0">
                <a:latin typeface="Comic Sans MS" panose="030F0702030302020204" pitchFamily="66" charset="0"/>
              </a:endParaRPr>
            </a:p>
          </p:txBody>
        </p:sp>
      </p:grpSp>
      <p:grpSp>
        <p:nvGrpSpPr>
          <p:cNvPr id="33" name="Ομάδα 32"/>
          <p:cNvGrpSpPr/>
          <p:nvPr/>
        </p:nvGrpSpPr>
        <p:grpSpPr>
          <a:xfrm>
            <a:off x="1173112" y="2334672"/>
            <a:ext cx="551358" cy="384688"/>
            <a:chOff x="1587870" y="1577925"/>
            <a:chExt cx="551358" cy="384688"/>
          </a:xfrm>
        </p:grpSpPr>
        <p:cxnSp>
          <p:nvCxnSpPr>
            <p:cNvPr id="34" name="Ευθύγραμμο βέλος σύνδεσης 33"/>
            <p:cNvCxnSpPr/>
            <p:nvPr/>
          </p:nvCxnSpPr>
          <p:spPr>
            <a:xfrm flipH="1">
              <a:off x="1806778" y="1685261"/>
              <a:ext cx="332450" cy="2773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Ορθογώνιο 34"/>
                <p:cNvSpPr/>
                <p:nvPr/>
              </p:nvSpPr>
              <p:spPr>
                <a:xfrm>
                  <a:off x="1587870" y="1577925"/>
                  <a:ext cx="362600" cy="368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600" b="1" i="1" smtClean="0">
                                <a:solidFill>
                                  <a:srgbClr val="FF0000"/>
                                </a:solidFill>
                                <a:effectLst/>
                                <a:latin typeface="Cambria Math" panose="02040503050406030204" pitchFamily="18" charset="0"/>
                              </a:rPr>
                            </m:ctrlPr>
                          </m:accPr>
                          <m:e>
                            <m:r>
                              <a:rPr lang="en-US" sz="1600" b="1" i="1">
                                <a:solidFill>
                                  <a:srgbClr val="FF0000"/>
                                </a:solidFill>
                                <a:effectLst/>
                                <a:latin typeface="Cambria Math" panose="02040503050406030204" pitchFamily="18" charset="0"/>
                              </a:rPr>
                              <m:t>𝑭</m:t>
                            </m:r>
                          </m:e>
                        </m:acc>
                      </m:oMath>
                    </m:oMathPara>
                  </a14:m>
                  <a:endParaRPr lang="el-GR" sz="1600" dirty="0"/>
                </a:p>
              </p:txBody>
            </p:sp>
          </mc:Choice>
          <mc:Fallback xmlns="">
            <p:sp>
              <p:nvSpPr>
                <p:cNvPr id="25" name="Ορθογώνιο 24"/>
                <p:cNvSpPr>
                  <a:spLocks noRot="1" noChangeAspect="1" noMove="1" noResize="1" noEditPoints="1" noAdjustHandles="1" noChangeArrowheads="1" noChangeShapeType="1" noTextEdit="1"/>
                </p:cNvSpPr>
                <p:nvPr/>
              </p:nvSpPr>
              <p:spPr>
                <a:xfrm>
                  <a:off x="1587870" y="1577925"/>
                  <a:ext cx="362600" cy="368499"/>
                </a:xfrm>
                <a:prstGeom prst="rect">
                  <a:avLst/>
                </a:prstGeom>
                <a:blipFill>
                  <a:blip r:embed="rId6"/>
                  <a:stretch>
                    <a:fillRect/>
                  </a:stretch>
                </a:blipFill>
              </p:spPr>
              <p:txBody>
                <a:bodyPr/>
                <a:lstStyle/>
                <a:p>
                  <a:r>
                    <a:rPr lang="el-GR">
                      <a:noFill/>
                    </a:rPr>
                    <a:t> </a:t>
                  </a:r>
                </a:p>
              </p:txBody>
            </p:sp>
          </mc:Fallback>
        </mc:AlternateContent>
      </p:grpSp>
      <p:grpSp>
        <p:nvGrpSpPr>
          <p:cNvPr id="12" name="Ομάδα 11"/>
          <p:cNvGrpSpPr/>
          <p:nvPr/>
        </p:nvGrpSpPr>
        <p:grpSpPr>
          <a:xfrm>
            <a:off x="831213" y="2195288"/>
            <a:ext cx="727121" cy="569812"/>
            <a:chOff x="1455936" y="4393083"/>
            <a:chExt cx="727121" cy="569812"/>
          </a:xfrm>
        </p:grpSpPr>
        <p:cxnSp>
          <p:nvCxnSpPr>
            <p:cNvPr id="6" name="Ευθύγραμμο βέλος σύνδεσης 5"/>
            <p:cNvCxnSpPr/>
            <p:nvPr/>
          </p:nvCxnSpPr>
          <p:spPr>
            <a:xfrm flipH="1">
              <a:off x="1455936" y="4776403"/>
              <a:ext cx="247779" cy="186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V="1">
              <a:off x="1870335" y="4393083"/>
              <a:ext cx="312722" cy="2255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48520" y="4505859"/>
              <a:ext cx="378176" cy="338554"/>
            </a:xfrm>
            <a:prstGeom prst="rect">
              <a:avLst/>
            </a:prstGeom>
            <a:noFill/>
          </p:spPr>
          <p:txBody>
            <a:bodyPr wrap="square" rtlCol="0">
              <a:spAutoFit/>
            </a:bodyPr>
            <a:lstStyle/>
            <a:p>
              <a:r>
                <a:rPr lang="en-US" sz="1600" b="1" i="1" dirty="0" smtClean="0">
                  <a:latin typeface="Comic Sans MS" panose="030F0702030302020204" pitchFamily="66" charset="0"/>
                </a:rPr>
                <a:t>r</a:t>
              </a:r>
              <a:endParaRPr lang="el-GR" sz="1600" b="1" i="1" dirty="0">
                <a:latin typeface="Comic Sans MS" panose="030F0702030302020204" pitchFamily="66" charset="0"/>
              </a:endParaRPr>
            </a:p>
          </p:txBody>
        </p:sp>
      </p:grpSp>
    </p:spTree>
    <p:extLst>
      <p:ext uri="{BB962C8B-B14F-4D97-AF65-F5344CB8AC3E}">
        <p14:creationId xmlns:p14="http://schemas.microsoft.com/office/powerpoint/2010/main" val="233733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2000" fill="hold"/>
                                        <p:tgtEl>
                                          <p:spTgt spid="30"/>
                                        </p:tgtEl>
                                        <p:attrNameLst>
                                          <p:attrName>ppt_x</p:attrName>
                                        </p:attrNameLst>
                                      </p:cBhvr>
                                      <p:tavLst>
                                        <p:tav tm="0">
                                          <p:val>
                                            <p:strVal val="#ppt_x-.2"/>
                                          </p:val>
                                        </p:tav>
                                        <p:tav tm="100000">
                                          <p:val>
                                            <p:strVal val="#ppt_x"/>
                                          </p:val>
                                        </p:tav>
                                      </p:tavLst>
                                    </p:anim>
                                    <p:anim calcmode="lin" valueType="num">
                                      <p:cBhvr>
                                        <p:cTn id="8" dur="2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9" dur="20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par>
                          <p:cTn id="15" fill="hold">
                            <p:stCondLst>
                              <p:cond delay="500"/>
                            </p:stCondLst>
                            <p:childTnLst>
                              <p:par>
                                <p:cTn id="16" presetID="10" presetClass="entr" presetSubtype="0" fill="hold" nodeType="afterEffect">
                                  <p:stCondLst>
                                    <p:cond delay="25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par>
                          <p:cTn id="19" fill="hold">
                            <p:stCondLst>
                              <p:cond delay="1250"/>
                            </p:stCondLst>
                            <p:childTnLst>
                              <p:par>
                                <p:cTn id="20" presetID="16" presetClass="entr" presetSubtype="37" fill="hold" nodeType="after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barn(outVertical)">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500"/>
                            </p:stCondLst>
                            <p:childTnLst>
                              <p:par>
                                <p:cTn id="29" presetID="22" presetClass="entr" presetSubtype="8" fill="hold" nodeType="afterEffect">
                                  <p:stCondLst>
                                    <p:cond delay="250"/>
                                  </p:stCondLst>
                                  <p:childTnLst>
                                    <p:set>
                                      <p:cBhvr>
                                        <p:cTn id="30" dur="1" fill="hold">
                                          <p:stCondLst>
                                            <p:cond delay="0"/>
                                          </p:stCondLst>
                                        </p:cTn>
                                        <p:tgtEl>
                                          <p:spTgt spid="27">
                                            <p:txEl>
                                              <p:pRg st="0" end="0"/>
                                            </p:txEl>
                                          </p:spTgt>
                                        </p:tgtEl>
                                        <p:attrNameLst>
                                          <p:attrName>style.visibility</p:attrName>
                                        </p:attrNameLst>
                                      </p:cBhvr>
                                      <p:to>
                                        <p:strVal val="visible"/>
                                      </p:to>
                                    </p:set>
                                    <p:animEffect transition="in" filter="wipe(left)">
                                      <p:cBhvr>
                                        <p:cTn id="31" dur="1500"/>
                                        <p:tgtEl>
                                          <p:spTgt spid="2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7">
                                            <p:txEl>
                                              <p:pRg st="1" end="1"/>
                                            </p:txEl>
                                          </p:spTgt>
                                        </p:tgtEl>
                                        <p:attrNameLst>
                                          <p:attrName>style.visibility</p:attrName>
                                        </p:attrNameLst>
                                      </p:cBhvr>
                                      <p:to>
                                        <p:strVal val="visible"/>
                                      </p:to>
                                    </p:set>
                                    <p:animEffect transition="in" filter="wipe(left)">
                                      <p:cBhvr>
                                        <p:cTn id="36" dur="1500"/>
                                        <p:tgtEl>
                                          <p:spTgt spid="2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7">
                                            <p:txEl>
                                              <p:pRg st="2" end="2"/>
                                            </p:txEl>
                                          </p:spTgt>
                                        </p:tgtEl>
                                        <p:attrNameLst>
                                          <p:attrName>style.visibility</p:attrName>
                                        </p:attrNameLst>
                                      </p:cBhvr>
                                      <p:to>
                                        <p:strVal val="visible"/>
                                      </p:to>
                                    </p:set>
                                    <p:animEffect transition="in" filter="wipe(left)">
                                      <p:cBhvr>
                                        <p:cTn id="41" dur="1500"/>
                                        <p:tgtEl>
                                          <p:spTgt spid="27">
                                            <p:txEl>
                                              <p:pRg st="2" end="2"/>
                                            </p:txEl>
                                          </p:spTgt>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1500"/>
                                        <p:tgtEl>
                                          <p:spTgt spid="28"/>
                                        </p:tgtEl>
                                      </p:cBhvr>
                                    </p:animEffect>
                                  </p:childTnLst>
                                </p:cTn>
                              </p:par>
                            </p:childTnLst>
                          </p:cTn>
                        </p:par>
                        <p:par>
                          <p:cTn id="51" fill="hold">
                            <p:stCondLst>
                              <p:cond delay="1500"/>
                            </p:stCondLst>
                            <p:childTnLst>
                              <p:par>
                                <p:cTn id="52" presetID="47" presetClass="entr" presetSubtype="0" fill="hold" grpId="0" nodeType="afterEffect">
                                  <p:stCondLst>
                                    <p:cond delay="50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Ομάδα 29"/>
          <p:cNvGrpSpPr/>
          <p:nvPr/>
        </p:nvGrpSpPr>
        <p:grpSpPr>
          <a:xfrm>
            <a:off x="430208" y="856214"/>
            <a:ext cx="2600369" cy="2417337"/>
            <a:chOff x="430208" y="856214"/>
            <a:chExt cx="2600369" cy="2417337"/>
          </a:xfrm>
        </p:grpSpPr>
        <p:grpSp>
          <p:nvGrpSpPr>
            <p:cNvPr id="17" name="Ομάδα 16"/>
            <p:cNvGrpSpPr/>
            <p:nvPr/>
          </p:nvGrpSpPr>
          <p:grpSpPr>
            <a:xfrm>
              <a:off x="430208" y="1334642"/>
              <a:ext cx="2600369" cy="1938909"/>
              <a:chOff x="533347" y="1596810"/>
              <a:chExt cx="2600369" cy="1938909"/>
            </a:xfrm>
          </p:grpSpPr>
          <p:sp>
            <p:nvSpPr>
              <p:cNvPr id="18" name="Freeform 30"/>
              <p:cNvSpPr>
                <a:spLocks/>
              </p:cNvSpPr>
              <p:nvPr/>
            </p:nvSpPr>
            <p:spPr bwMode="auto">
              <a:xfrm>
                <a:off x="533347" y="1596810"/>
                <a:ext cx="2600369" cy="1938909"/>
              </a:xfrm>
              <a:custGeom>
                <a:avLst/>
                <a:gdLst>
                  <a:gd name="T0" fmla="*/ 278 w 2618"/>
                  <a:gd name="T1" fmla="*/ 336 h 2001"/>
                  <a:gd name="T2" fmla="*/ 202 w 2618"/>
                  <a:gd name="T3" fmla="*/ 1383 h 2001"/>
                  <a:gd name="T4" fmla="*/ 346 w 2618"/>
                  <a:gd name="T5" fmla="*/ 1652 h 2001"/>
                  <a:gd name="T6" fmla="*/ 413 w 2618"/>
                  <a:gd name="T7" fmla="*/ 1728 h 2001"/>
                  <a:gd name="T8" fmla="*/ 480 w 2618"/>
                  <a:gd name="T9" fmla="*/ 1767 h 2001"/>
                  <a:gd name="T10" fmla="*/ 701 w 2618"/>
                  <a:gd name="T11" fmla="*/ 1892 h 2001"/>
                  <a:gd name="T12" fmla="*/ 826 w 2618"/>
                  <a:gd name="T13" fmla="*/ 1940 h 2001"/>
                  <a:gd name="T14" fmla="*/ 1133 w 2618"/>
                  <a:gd name="T15" fmla="*/ 1949 h 2001"/>
                  <a:gd name="T16" fmla="*/ 1776 w 2618"/>
                  <a:gd name="T17" fmla="*/ 1959 h 2001"/>
                  <a:gd name="T18" fmla="*/ 1824 w 2618"/>
                  <a:gd name="T19" fmla="*/ 1920 h 2001"/>
                  <a:gd name="T20" fmla="*/ 2035 w 2618"/>
                  <a:gd name="T21" fmla="*/ 1882 h 2001"/>
                  <a:gd name="T22" fmla="*/ 2342 w 2618"/>
                  <a:gd name="T23" fmla="*/ 1796 h 2001"/>
                  <a:gd name="T24" fmla="*/ 2419 w 2618"/>
                  <a:gd name="T25" fmla="*/ 1738 h 2001"/>
                  <a:gd name="T26" fmla="*/ 2525 w 2618"/>
                  <a:gd name="T27" fmla="*/ 1642 h 2001"/>
                  <a:gd name="T28" fmla="*/ 2486 w 2618"/>
                  <a:gd name="T29" fmla="*/ 1181 h 2001"/>
                  <a:gd name="T30" fmla="*/ 2429 w 2618"/>
                  <a:gd name="T31" fmla="*/ 1095 h 2001"/>
                  <a:gd name="T32" fmla="*/ 2400 w 2618"/>
                  <a:gd name="T33" fmla="*/ 1076 h 2001"/>
                  <a:gd name="T34" fmla="*/ 2323 w 2618"/>
                  <a:gd name="T35" fmla="*/ 989 h 2001"/>
                  <a:gd name="T36" fmla="*/ 2285 w 2618"/>
                  <a:gd name="T37" fmla="*/ 932 h 2001"/>
                  <a:gd name="T38" fmla="*/ 2208 w 2618"/>
                  <a:gd name="T39" fmla="*/ 836 h 2001"/>
                  <a:gd name="T40" fmla="*/ 2179 w 2618"/>
                  <a:gd name="T41" fmla="*/ 778 h 2001"/>
                  <a:gd name="T42" fmla="*/ 2198 w 2618"/>
                  <a:gd name="T43" fmla="*/ 500 h 2001"/>
                  <a:gd name="T44" fmla="*/ 2189 w 2618"/>
                  <a:gd name="T45" fmla="*/ 413 h 2001"/>
                  <a:gd name="T46" fmla="*/ 2016 w 2618"/>
                  <a:gd name="T47" fmla="*/ 240 h 2001"/>
                  <a:gd name="T48" fmla="*/ 1958 w 2618"/>
                  <a:gd name="T49" fmla="*/ 192 h 2001"/>
                  <a:gd name="T50" fmla="*/ 1814 w 2618"/>
                  <a:gd name="T51" fmla="*/ 183 h 2001"/>
                  <a:gd name="T52" fmla="*/ 1680 w 2618"/>
                  <a:gd name="T53" fmla="*/ 135 h 2001"/>
                  <a:gd name="T54" fmla="*/ 1574 w 2618"/>
                  <a:gd name="T55" fmla="*/ 106 h 2001"/>
                  <a:gd name="T56" fmla="*/ 1373 w 2618"/>
                  <a:gd name="T57" fmla="*/ 0 h 2001"/>
                  <a:gd name="T58" fmla="*/ 605 w 2618"/>
                  <a:gd name="T59" fmla="*/ 29 h 2001"/>
                  <a:gd name="T60" fmla="*/ 547 w 2618"/>
                  <a:gd name="T61" fmla="*/ 48 h 2001"/>
                  <a:gd name="T62" fmla="*/ 480 w 2618"/>
                  <a:gd name="T63" fmla="*/ 116 h 2001"/>
                  <a:gd name="T64" fmla="*/ 346 w 2618"/>
                  <a:gd name="T65" fmla="*/ 154 h 2001"/>
                  <a:gd name="T66" fmla="*/ 298 w 2618"/>
                  <a:gd name="T67" fmla="*/ 202 h 2001"/>
                  <a:gd name="T68" fmla="*/ 278 w 2618"/>
                  <a:gd name="T69" fmla="*/ 221 h 2001"/>
                  <a:gd name="T70" fmla="*/ 278 w 2618"/>
                  <a:gd name="T71" fmla="*/ 336 h 20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18" h="2001">
                    <a:moveTo>
                      <a:pt x="278" y="336"/>
                    </a:moveTo>
                    <a:cubicBezTo>
                      <a:pt x="92" y="659"/>
                      <a:pt x="0" y="990"/>
                      <a:pt x="202" y="1383"/>
                    </a:cubicBezTo>
                    <a:cubicBezTo>
                      <a:pt x="222" y="1492"/>
                      <a:pt x="278" y="1568"/>
                      <a:pt x="346" y="1652"/>
                    </a:cubicBezTo>
                    <a:cubicBezTo>
                      <a:pt x="370" y="1681"/>
                      <a:pt x="373" y="1707"/>
                      <a:pt x="413" y="1728"/>
                    </a:cubicBezTo>
                    <a:cubicBezTo>
                      <a:pt x="431" y="1737"/>
                      <a:pt x="464" y="1753"/>
                      <a:pt x="480" y="1767"/>
                    </a:cubicBezTo>
                    <a:cubicBezTo>
                      <a:pt x="563" y="1837"/>
                      <a:pt x="597" y="1869"/>
                      <a:pt x="701" y="1892"/>
                    </a:cubicBezTo>
                    <a:cubicBezTo>
                      <a:pt x="745" y="1902"/>
                      <a:pt x="781" y="1938"/>
                      <a:pt x="826" y="1940"/>
                    </a:cubicBezTo>
                    <a:cubicBezTo>
                      <a:pt x="928" y="1946"/>
                      <a:pt x="1031" y="1946"/>
                      <a:pt x="1133" y="1949"/>
                    </a:cubicBezTo>
                    <a:cubicBezTo>
                      <a:pt x="1329" y="2001"/>
                      <a:pt x="1623" y="1962"/>
                      <a:pt x="1776" y="1959"/>
                    </a:cubicBezTo>
                    <a:cubicBezTo>
                      <a:pt x="1793" y="1948"/>
                      <a:pt x="1805" y="1927"/>
                      <a:pt x="1824" y="1920"/>
                    </a:cubicBezTo>
                    <a:cubicBezTo>
                      <a:pt x="1889" y="1896"/>
                      <a:pt x="1968" y="1900"/>
                      <a:pt x="2035" y="1882"/>
                    </a:cubicBezTo>
                    <a:cubicBezTo>
                      <a:pt x="2137" y="1854"/>
                      <a:pt x="2238" y="1816"/>
                      <a:pt x="2342" y="1796"/>
                    </a:cubicBezTo>
                    <a:cubicBezTo>
                      <a:pt x="2365" y="1773"/>
                      <a:pt x="2396" y="1761"/>
                      <a:pt x="2419" y="1738"/>
                    </a:cubicBezTo>
                    <a:cubicBezTo>
                      <a:pt x="2497" y="1660"/>
                      <a:pt x="2461" y="1690"/>
                      <a:pt x="2525" y="1642"/>
                    </a:cubicBezTo>
                    <a:cubicBezTo>
                      <a:pt x="2607" y="1517"/>
                      <a:pt x="2618" y="1267"/>
                      <a:pt x="2486" y="1181"/>
                    </a:cubicBezTo>
                    <a:cubicBezTo>
                      <a:pt x="2442" y="1114"/>
                      <a:pt x="2461" y="1143"/>
                      <a:pt x="2429" y="1095"/>
                    </a:cubicBezTo>
                    <a:cubicBezTo>
                      <a:pt x="2423" y="1085"/>
                      <a:pt x="2409" y="1083"/>
                      <a:pt x="2400" y="1076"/>
                    </a:cubicBezTo>
                    <a:cubicBezTo>
                      <a:pt x="2373" y="1053"/>
                      <a:pt x="2345" y="1017"/>
                      <a:pt x="2323" y="989"/>
                    </a:cubicBezTo>
                    <a:cubicBezTo>
                      <a:pt x="2309" y="971"/>
                      <a:pt x="2298" y="951"/>
                      <a:pt x="2285" y="932"/>
                    </a:cubicBezTo>
                    <a:cubicBezTo>
                      <a:pt x="2263" y="898"/>
                      <a:pt x="2227" y="873"/>
                      <a:pt x="2208" y="836"/>
                    </a:cubicBezTo>
                    <a:cubicBezTo>
                      <a:pt x="2165" y="751"/>
                      <a:pt x="2237" y="866"/>
                      <a:pt x="2179" y="778"/>
                    </a:cubicBezTo>
                    <a:cubicBezTo>
                      <a:pt x="2158" y="690"/>
                      <a:pt x="2177" y="588"/>
                      <a:pt x="2198" y="500"/>
                    </a:cubicBezTo>
                    <a:cubicBezTo>
                      <a:pt x="2195" y="471"/>
                      <a:pt x="2195" y="441"/>
                      <a:pt x="2189" y="413"/>
                    </a:cubicBezTo>
                    <a:cubicBezTo>
                      <a:pt x="2173" y="343"/>
                      <a:pt x="2070" y="278"/>
                      <a:pt x="2016" y="240"/>
                    </a:cubicBezTo>
                    <a:cubicBezTo>
                      <a:pt x="1996" y="225"/>
                      <a:pt x="1983" y="197"/>
                      <a:pt x="1958" y="192"/>
                    </a:cubicBezTo>
                    <a:cubicBezTo>
                      <a:pt x="1911" y="182"/>
                      <a:pt x="1862" y="186"/>
                      <a:pt x="1814" y="183"/>
                    </a:cubicBezTo>
                    <a:cubicBezTo>
                      <a:pt x="1766" y="170"/>
                      <a:pt x="1726" y="152"/>
                      <a:pt x="1680" y="135"/>
                    </a:cubicBezTo>
                    <a:cubicBezTo>
                      <a:pt x="1646" y="122"/>
                      <a:pt x="1609" y="118"/>
                      <a:pt x="1574" y="106"/>
                    </a:cubicBezTo>
                    <a:cubicBezTo>
                      <a:pt x="1514" y="46"/>
                      <a:pt x="1454" y="21"/>
                      <a:pt x="1373" y="0"/>
                    </a:cubicBezTo>
                    <a:cubicBezTo>
                      <a:pt x="1072" y="13"/>
                      <a:pt x="957" y="23"/>
                      <a:pt x="605" y="29"/>
                    </a:cubicBezTo>
                    <a:cubicBezTo>
                      <a:pt x="586" y="35"/>
                      <a:pt x="566" y="42"/>
                      <a:pt x="547" y="48"/>
                    </a:cubicBezTo>
                    <a:cubicBezTo>
                      <a:pt x="517" y="58"/>
                      <a:pt x="510" y="107"/>
                      <a:pt x="480" y="116"/>
                    </a:cubicBezTo>
                    <a:cubicBezTo>
                      <a:pt x="435" y="130"/>
                      <a:pt x="390" y="138"/>
                      <a:pt x="346" y="154"/>
                    </a:cubicBezTo>
                    <a:cubicBezTo>
                      <a:pt x="330" y="170"/>
                      <a:pt x="314" y="186"/>
                      <a:pt x="298" y="202"/>
                    </a:cubicBezTo>
                    <a:cubicBezTo>
                      <a:pt x="291" y="208"/>
                      <a:pt x="278" y="221"/>
                      <a:pt x="278" y="221"/>
                    </a:cubicBezTo>
                    <a:cubicBezTo>
                      <a:pt x="274" y="232"/>
                      <a:pt x="229" y="336"/>
                      <a:pt x="278" y="336"/>
                    </a:cubicBezTo>
                    <a:close/>
                  </a:path>
                </a:pathLst>
              </a:custGeom>
              <a:solidFill>
                <a:schemeClr val="accent1">
                  <a:lumMod val="20000"/>
                  <a:lumOff val="80000"/>
                </a:schemeClr>
              </a:solidFill>
              <a:ln w="9525">
                <a:noFill/>
                <a:round/>
                <a:headEnd/>
                <a:tailEnd/>
              </a:ln>
              <a:effectLst/>
              <a:extLst/>
            </p:spPr>
            <p:txBody>
              <a:bodyPr/>
              <a:lstStyle/>
              <a:p>
                <a:endParaRPr lang="el-GR"/>
              </a:p>
            </p:txBody>
          </p:sp>
          <p:grpSp>
            <p:nvGrpSpPr>
              <p:cNvPr id="19" name="Group 14"/>
              <p:cNvGrpSpPr>
                <a:grpSpLocks/>
              </p:cNvGrpSpPr>
              <p:nvPr/>
            </p:nvGrpSpPr>
            <p:grpSpPr bwMode="auto">
              <a:xfrm>
                <a:off x="1204530" y="2837836"/>
                <a:ext cx="381000" cy="366713"/>
                <a:chOff x="1327" y="2112"/>
                <a:chExt cx="240" cy="231"/>
              </a:xfrm>
            </p:grpSpPr>
            <p:sp>
              <p:nvSpPr>
                <p:cNvPr id="20" name="Text Box 11"/>
                <p:cNvSpPr txBox="1">
                  <a:spLocks noChangeArrowheads="1"/>
                </p:cNvSpPr>
                <p:nvPr/>
              </p:nvSpPr>
              <p:spPr bwMode="auto">
                <a:xfrm>
                  <a:off x="1327" y="2130"/>
                  <a:ext cx="24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1600" b="1" i="1" dirty="0" smtClean="0">
                      <a:latin typeface="Comic Sans MS" panose="030F0702030302020204" pitchFamily="66" charset="0"/>
                    </a:rPr>
                    <a:t>M</a:t>
                  </a:r>
                  <a:endParaRPr lang="el-GR" altLang="el-GR" sz="1600" b="1" i="1" dirty="0">
                    <a:latin typeface="Comic Sans MS" panose="030F0702030302020204" pitchFamily="66" charset="0"/>
                  </a:endParaRPr>
                </a:p>
              </p:txBody>
            </p:sp>
            <p:sp>
              <p:nvSpPr>
                <p:cNvPr id="21" name="Oval 10"/>
                <p:cNvSpPr>
                  <a:spLocks noChangeArrowheads="1"/>
                </p:cNvSpPr>
                <p:nvPr/>
              </p:nvSpPr>
              <p:spPr bwMode="auto">
                <a:xfrm>
                  <a:off x="1344" y="2112"/>
                  <a:ext cx="52" cy="48"/>
                </a:xfrm>
                <a:prstGeom prst="ellipse">
                  <a:avLst/>
                </a:prstGeom>
                <a:solidFill>
                  <a:schemeClr val="accent1"/>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grpSp>
        <p:sp>
          <p:nvSpPr>
            <p:cNvPr id="29" name="TextBox 28"/>
            <p:cNvSpPr txBox="1"/>
            <p:nvPr/>
          </p:nvSpPr>
          <p:spPr>
            <a:xfrm>
              <a:off x="1707281" y="856214"/>
              <a:ext cx="429768" cy="461665"/>
            </a:xfrm>
            <a:prstGeom prst="rect">
              <a:avLst/>
            </a:prstGeom>
            <a:noFill/>
          </p:spPr>
          <p:txBody>
            <a:bodyPr wrap="square" rtlCol="0">
              <a:spAutoFit/>
            </a:bodyPr>
            <a:lstStyle/>
            <a:p>
              <a:r>
                <a:rPr lang="el-GR" sz="2400" dirty="0" smtClean="0"/>
                <a:t>∞</a:t>
              </a:r>
              <a:endParaRPr lang="el-GR" sz="2400" dirty="0"/>
            </a:p>
          </p:txBody>
        </p:sp>
      </p:grpSp>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15</a:t>
            </a:fld>
            <a:endParaRPr lang="el-GR">
              <a:solidFill>
                <a:prstClr val="black">
                  <a:tint val="75000"/>
                </a:prstClr>
              </a:solidFill>
            </a:endParaRPr>
          </a:p>
        </p:txBody>
      </p:sp>
      <mc:AlternateContent xmlns:mc="http://schemas.openxmlformats.org/markup-compatibility/2006" xmlns:a14="http://schemas.microsoft.com/office/drawing/2010/main">
        <mc:Choice Requires="a14">
          <p:sp>
            <p:nvSpPr>
              <p:cNvPr id="5" name="TextBox 4"/>
              <p:cNvSpPr txBox="1"/>
              <p:nvPr/>
            </p:nvSpPr>
            <p:spPr>
              <a:xfrm>
                <a:off x="4045789" y="1014886"/>
                <a:ext cx="2173865" cy="803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chemeClr val="tx1"/>
                          </a:solidFill>
                          <a:effectLst/>
                          <a:latin typeface="Cambria Math" panose="02040503050406030204" pitchFamily="18" charset="0"/>
                        </a:rPr>
                        <m:t>𝑼</m:t>
                      </m:r>
                      <m:r>
                        <a:rPr lang="en-US" sz="2800" b="1" i="1" smtClean="0">
                          <a:solidFill>
                            <a:schemeClr val="tx1"/>
                          </a:solidFill>
                          <a:effectLst/>
                          <a:latin typeface="Cambria Math" panose="02040503050406030204" pitchFamily="18" charset="0"/>
                        </a:rPr>
                        <m:t>=−</m:t>
                      </m:r>
                      <m:r>
                        <a:rPr lang="en-US" sz="2800" b="1" i="1" smtClean="0">
                          <a:solidFill>
                            <a:schemeClr val="tx1"/>
                          </a:solidFill>
                          <a:effectLst/>
                          <a:latin typeface="Cambria Math" panose="02040503050406030204" pitchFamily="18" charset="0"/>
                        </a:rPr>
                        <m:t>𝑮</m:t>
                      </m:r>
                      <m:f>
                        <m:fPr>
                          <m:ctrlPr>
                            <a:rPr lang="en-US" sz="2800" b="1" i="1" smtClean="0">
                              <a:solidFill>
                                <a:schemeClr val="tx1"/>
                              </a:solidFill>
                              <a:effectLst/>
                              <a:latin typeface="Cambria Math" panose="02040503050406030204" pitchFamily="18" charset="0"/>
                            </a:rPr>
                          </m:ctrlPr>
                        </m:fPr>
                        <m:num>
                          <m:r>
                            <a:rPr lang="en-US" sz="2800" b="1" i="1" smtClean="0">
                              <a:solidFill>
                                <a:schemeClr val="tx1"/>
                              </a:solidFill>
                              <a:effectLst/>
                              <a:latin typeface="Cambria Math" panose="02040503050406030204" pitchFamily="18" charset="0"/>
                            </a:rPr>
                            <m:t>𝑴</m:t>
                          </m:r>
                          <m:r>
                            <a:rPr lang="en-US" sz="2800" b="1" i="1" smtClean="0">
                              <a:solidFill>
                                <a:schemeClr val="tx1"/>
                              </a:solidFill>
                              <a:effectLst/>
                              <a:latin typeface="Cambria Math" panose="02040503050406030204" pitchFamily="18" charset="0"/>
                            </a:rPr>
                            <m:t>.</m:t>
                          </m:r>
                          <m:r>
                            <a:rPr lang="en-US" sz="2800" b="1" i="1" smtClean="0">
                              <a:solidFill>
                                <a:schemeClr val="tx1"/>
                              </a:solidFill>
                              <a:effectLst/>
                              <a:latin typeface="Cambria Math" panose="02040503050406030204" pitchFamily="18" charset="0"/>
                            </a:rPr>
                            <m:t>𝒎</m:t>
                          </m:r>
                        </m:num>
                        <m:den>
                          <m:r>
                            <a:rPr lang="en-US" sz="2800" b="1" i="1" smtClean="0">
                              <a:solidFill>
                                <a:schemeClr val="tx1"/>
                              </a:solidFill>
                              <a:effectLst/>
                              <a:latin typeface="Cambria Math" panose="02040503050406030204" pitchFamily="18" charset="0"/>
                            </a:rPr>
                            <m:t>𝒓</m:t>
                          </m:r>
                        </m:den>
                      </m:f>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045789" y="1014886"/>
                <a:ext cx="2173865" cy="803810"/>
              </a:xfrm>
              <a:prstGeom prst="rect">
                <a:avLst/>
              </a:prstGeom>
              <a:blipFill>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626892" y="2286908"/>
                <a:ext cx="2444644" cy="8259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𝑽</m:t>
                          </m:r>
                        </m:e>
                        <m:sub>
                          <m:r>
                            <a:rPr lang="el-GR" sz="2800" b="1" i="0" smtClean="0">
                              <a:solidFill>
                                <a:srgbClr val="FF0000"/>
                              </a:solidFill>
                              <a:effectLst>
                                <a:outerShdw blurRad="38100" dist="38100" dir="2700000" algn="tl">
                                  <a:srgbClr val="000000">
                                    <a:alpha val="43137"/>
                                  </a:srgbClr>
                                </a:outerShdw>
                              </a:effectLst>
                              <a:latin typeface="Cambria Math" panose="02040503050406030204" pitchFamily="18" charset="0"/>
                            </a:rPr>
                            <m:t>𝚨</m:t>
                          </m:r>
                        </m:sub>
                      </m:sSub>
                      <m:r>
                        <a:rPr lang="en-US" sz="2800" b="1" i="1" smtClean="0">
                          <a:solidFill>
                            <a:schemeClr val="tx1"/>
                          </a:solidFill>
                          <a:effectLst/>
                          <a:latin typeface="Cambria Math" panose="02040503050406030204" pitchFamily="18" charset="0"/>
                        </a:rPr>
                        <m:t>= </m:t>
                      </m:r>
                      <m:f>
                        <m:fPr>
                          <m:ctrlPr>
                            <a:rPr lang="en-US" sz="2800" b="1" i="1" smtClean="0">
                              <a:solidFill>
                                <a:schemeClr val="tx1"/>
                              </a:solidFill>
                              <a:effectLst/>
                              <a:latin typeface="Cambria Math" panose="02040503050406030204" pitchFamily="18" charset="0"/>
                            </a:rPr>
                          </m:ctrlPr>
                        </m:fPr>
                        <m:num>
                          <m:sSub>
                            <m:sSubPr>
                              <m:ctrlPr>
                                <a:rPr lang="en-US" sz="2800" b="1" i="1" smtClean="0">
                                  <a:solidFill>
                                    <a:schemeClr val="tx1"/>
                                  </a:solidFill>
                                  <a:effectLst/>
                                  <a:latin typeface="Cambria Math" panose="02040503050406030204" pitchFamily="18" charset="0"/>
                                </a:rPr>
                              </m:ctrlPr>
                            </m:sSubPr>
                            <m:e>
                              <m:r>
                                <a:rPr lang="en-US" sz="2800" b="1" i="1" smtClean="0">
                                  <a:solidFill>
                                    <a:schemeClr val="tx1"/>
                                  </a:solidFill>
                                  <a:effectLst/>
                                  <a:latin typeface="Cambria Math" panose="02040503050406030204" pitchFamily="18" charset="0"/>
                                </a:rPr>
                                <m:t>𝑾</m:t>
                              </m:r>
                            </m:e>
                            <m:sub>
                              <m:r>
                                <a:rPr lang="en-US" sz="2800" b="1" i="1" smtClean="0">
                                  <a:solidFill>
                                    <a:schemeClr val="tx1"/>
                                  </a:solidFill>
                                  <a:effectLst/>
                                  <a:latin typeface="Cambria Math" panose="02040503050406030204" pitchFamily="18" charset="0"/>
                                </a:rPr>
                                <m:t>𝑭</m:t>
                              </m:r>
                              <m:r>
                                <a:rPr lang="en-US" sz="2800" b="1" i="1" smtClean="0">
                                  <a:solidFill>
                                    <a:schemeClr val="tx1"/>
                                  </a:solidFill>
                                  <a:effectLst/>
                                  <a:latin typeface="Cambria Math" panose="02040503050406030204" pitchFamily="18" charset="0"/>
                                </a:rPr>
                                <m:t>(</m:t>
                              </m:r>
                              <m:r>
                                <a:rPr lang="en-US" sz="2800" b="1" i="0" smtClean="0">
                                  <a:solidFill>
                                    <a:schemeClr val="tx1"/>
                                  </a:solidFill>
                                  <a:effectLst/>
                                  <a:latin typeface="Cambria Math" panose="02040503050406030204" pitchFamily="18" charset="0"/>
                                </a:rPr>
                                <m:t>𝐀</m:t>
                              </m:r>
                              <m:r>
                                <a:rPr lang="en-US" sz="2800" b="1" i="1" smtClean="0">
                                  <a:solidFill>
                                    <a:schemeClr val="tx1"/>
                                  </a:solidFill>
                                  <a:effectLst/>
                                  <a:latin typeface="Cambria Math" panose="02040503050406030204" pitchFamily="18" charset="0"/>
                                </a:rPr>
                                <m:t>→∞)</m:t>
                              </m:r>
                            </m:sub>
                          </m:sSub>
                        </m:num>
                        <m:den>
                          <m:r>
                            <a:rPr lang="en-US" sz="2800" b="1" i="1" smtClean="0">
                              <a:solidFill>
                                <a:schemeClr val="tx1"/>
                              </a:solidFill>
                              <a:effectLst/>
                              <a:latin typeface="Cambria Math" panose="02040503050406030204" pitchFamily="18" charset="0"/>
                            </a:rPr>
                            <m:t>𝒎</m:t>
                          </m:r>
                        </m:den>
                      </m:f>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626892" y="2286908"/>
                <a:ext cx="2444644" cy="825932"/>
              </a:xfrm>
              <a:prstGeom prst="rect">
                <a:avLst/>
              </a:prstGeom>
              <a:blipFill>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 name="Ορθογώνιο 1"/>
              <p:cNvSpPr/>
              <p:nvPr/>
            </p:nvSpPr>
            <p:spPr>
              <a:xfrm>
                <a:off x="6102647" y="1174212"/>
                <a:ext cx="2025747" cy="5647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800" b="1" i="1">
                          <a:latin typeface="Cambria Math" panose="02040503050406030204" pitchFamily="18" charset="0"/>
                        </a:rPr>
                        <m:t>=</m:t>
                      </m:r>
                      <m:sSub>
                        <m:sSubPr>
                          <m:ctrlPr>
                            <a:rPr lang="en-US" sz="2800" b="1" i="1">
                              <a:latin typeface="Cambria Math" panose="02040503050406030204" pitchFamily="18" charset="0"/>
                            </a:rPr>
                          </m:ctrlPr>
                        </m:sSubPr>
                        <m:e>
                          <m:r>
                            <a:rPr lang="en-US" sz="2800" b="1" i="1">
                              <a:latin typeface="Cambria Math" panose="02040503050406030204" pitchFamily="18" charset="0"/>
                            </a:rPr>
                            <m:t>𝑾</m:t>
                          </m:r>
                        </m:e>
                        <m:sub>
                          <m:r>
                            <a:rPr lang="en-US" sz="2800" b="1" i="1">
                              <a:latin typeface="Cambria Math" panose="02040503050406030204" pitchFamily="18" charset="0"/>
                            </a:rPr>
                            <m:t>𝑭</m:t>
                          </m:r>
                          <m:r>
                            <a:rPr lang="en-US" sz="2800" b="1" i="1">
                              <a:latin typeface="Cambria Math" panose="02040503050406030204" pitchFamily="18" charset="0"/>
                            </a:rPr>
                            <m:t>(</m:t>
                          </m:r>
                          <m:r>
                            <a:rPr lang="en-US" sz="2800" b="1">
                              <a:latin typeface="Cambria Math" panose="02040503050406030204" pitchFamily="18" charset="0"/>
                            </a:rPr>
                            <m:t>𝐀</m:t>
                          </m:r>
                          <m:r>
                            <a:rPr lang="en-US" sz="2800" b="1" i="1">
                              <a:latin typeface="Cambria Math" panose="02040503050406030204" pitchFamily="18" charset="0"/>
                            </a:rPr>
                            <m:t>→∞)</m:t>
                          </m:r>
                        </m:sub>
                      </m:sSub>
                    </m:oMath>
                  </m:oMathPara>
                </a14:m>
                <a:endParaRPr lang="el-GR" sz="2800" dirty="0"/>
              </a:p>
            </p:txBody>
          </p:sp>
        </mc:Choice>
        <mc:Fallback xmlns="">
          <p:sp>
            <p:nvSpPr>
              <p:cNvPr id="2" name="Ορθογώνιο 1"/>
              <p:cNvSpPr>
                <a:spLocks noRot="1" noChangeAspect="1" noMove="1" noResize="1" noEditPoints="1" noAdjustHandles="1" noChangeArrowheads="1" noChangeShapeType="1" noTextEdit="1"/>
              </p:cNvSpPr>
              <p:nvPr/>
            </p:nvSpPr>
            <p:spPr>
              <a:xfrm>
                <a:off x="6102647" y="1174212"/>
                <a:ext cx="2025747" cy="564706"/>
              </a:xfrm>
              <a:prstGeom prst="rect">
                <a:avLst/>
              </a:prstGeom>
              <a:blipFill>
                <a:blip r:embed="rId5"/>
                <a:stretch>
                  <a:fillRect/>
                </a:stretch>
              </a:blipFill>
            </p:spPr>
            <p:txBody>
              <a:bodyPr/>
              <a:lstStyle/>
              <a:p>
                <a:r>
                  <a:rPr lang="el-GR">
                    <a:noFill/>
                  </a:rPr>
                  <a:t> </a:t>
                </a:r>
              </a:p>
            </p:txBody>
          </p:sp>
        </mc:Fallback>
      </mc:AlternateContent>
      <p:sp>
        <p:nvSpPr>
          <p:cNvPr id="7" name="TextBox 6"/>
          <p:cNvSpPr txBox="1"/>
          <p:nvPr/>
        </p:nvSpPr>
        <p:spPr>
          <a:xfrm>
            <a:off x="8399199" y="1118011"/>
            <a:ext cx="493776" cy="338554"/>
          </a:xfrm>
          <a:prstGeom prst="rect">
            <a:avLst/>
          </a:prstGeom>
          <a:noFill/>
        </p:spPr>
        <p:txBody>
          <a:bodyPr wrap="square" rtlCol="0">
            <a:spAutoFit/>
          </a:bodyPr>
          <a:lstStyle/>
          <a:p>
            <a:r>
              <a:rPr lang="el-GR" sz="1600" b="1" dirty="0" smtClean="0">
                <a:latin typeface="Comic Sans MS" panose="030F0702030302020204" pitchFamily="66" charset="0"/>
              </a:rPr>
              <a:t>(1)</a:t>
            </a:r>
            <a:endParaRPr lang="el-GR" sz="1600" b="1" dirty="0">
              <a:latin typeface="Comic Sans MS" panose="030F0702030302020204" pitchFamily="66" charset="0"/>
            </a:endParaRPr>
          </a:p>
        </p:txBody>
      </p:sp>
      <p:grpSp>
        <p:nvGrpSpPr>
          <p:cNvPr id="11" name="Ομάδα 10"/>
          <p:cNvGrpSpPr/>
          <p:nvPr/>
        </p:nvGrpSpPr>
        <p:grpSpPr>
          <a:xfrm>
            <a:off x="7090385" y="2004575"/>
            <a:ext cx="936015" cy="1153344"/>
            <a:chOff x="5795342" y="1577664"/>
            <a:chExt cx="936015" cy="1153344"/>
          </a:xfrm>
        </p:grpSpPr>
        <p:cxnSp>
          <p:nvCxnSpPr>
            <p:cNvPr id="9" name="Ευθεία γραμμή σύνδεσης 8"/>
            <p:cNvCxnSpPr/>
            <p:nvPr/>
          </p:nvCxnSpPr>
          <p:spPr>
            <a:xfrm flipH="1">
              <a:off x="6391656" y="1577664"/>
              <a:ext cx="339701" cy="3334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5795342" y="2397576"/>
              <a:ext cx="339701" cy="3334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 name="Ορθογώνιο 12"/>
              <p:cNvSpPr/>
              <p:nvPr/>
            </p:nvSpPr>
            <p:spPr>
              <a:xfrm>
                <a:off x="6052376" y="1992240"/>
                <a:ext cx="2076018" cy="11780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800" b="1" i="1">
                          <a:latin typeface="Cambria Math" panose="02040503050406030204" pitchFamily="18" charset="0"/>
                        </a:rPr>
                        <m:t>= </m:t>
                      </m:r>
                      <m:f>
                        <m:fPr>
                          <m:ctrlPr>
                            <a:rPr lang="el-GR" sz="2800" b="1" i="1">
                              <a:latin typeface="Cambria Math" panose="02040503050406030204" pitchFamily="18" charset="0"/>
                            </a:rPr>
                          </m:ctrlPr>
                        </m:fPr>
                        <m:num>
                          <m:r>
                            <a:rPr lang="en-US" sz="2800" b="1" i="1">
                              <a:latin typeface="Cambria Math" panose="02040503050406030204" pitchFamily="18" charset="0"/>
                            </a:rPr>
                            <m:t>−</m:t>
                          </m:r>
                          <m:r>
                            <a:rPr lang="en-US" sz="2800" b="1" i="1">
                              <a:latin typeface="Cambria Math" panose="02040503050406030204" pitchFamily="18" charset="0"/>
                            </a:rPr>
                            <m:t>𝑮</m:t>
                          </m:r>
                          <m:f>
                            <m:fPr>
                              <m:ctrlPr>
                                <a:rPr lang="en-US" sz="2800" b="1" i="1">
                                  <a:latin typeface="Cambria Math" panose="02040503050406030204" pitchFamily="18" charset="0"/>
                                </a:rPr>
                              </m:ctrlPr>
                            </m:fPr>
                            <m:num>
                              <m:r>
                                <a:rPr lang="en-US" sz="2800" b="1" i="1">
                                  <a:latin typeface="Cambria Math" panose="02040503050406030204" pitchFamily="18" charset="0"/>
                                </a:rPr>
                                <m:t>𝑴</m:t>
                              </m:r>
                              <m:r>
                                <a:rPr lang="en-US" sz="2800" b="1" i="1">
                                  <a:latin typeface="Cambria Math" panose="02040503050406030204" pitchFamily="18" charset="0"/>
                                </a:rPr>
                                <m:t>.</m:t>
                              </m:r>
                              <m:r>
                                <a:rPr lang="en-US" sz="2800" b="1" i="1">
                                  <a:latin typeface="Cambria Math" panose="02040503050406030204" pitchFamily="18" charset="0"/>
                                </a:rPr>
                                <m:t>𝒎</m:t>
                              </m:r>
                            </m:num>
                            <m:den>
                              <m:r>
                                <a:rPr lang="en-US" sz="2800" b="1" i="1">
                                  <a:latin typeface="Cambria Math" panose="02040503050406030204" pitchFamily="18" charset="0"/>
                                </a:rPr>
                                <m:t>𝒓</m:t>
                              </m:r>
                            </m:den>
                          </m:f>
                        </m:num>
                        <m:den>
                          <m:r>
                            <a:rPr lang="en-US" sz="2800" b="1" i="1">
                              <a:latin typeface="Cambria Math" panose="02040503050406030204" pitchFamily="18" charset="0"/>
                            </a:rPr>
                            <m:t>𝒎</m:t>
                          </m:r>
                        </m:den>
                      </m:f>
                    </m:oMath>
                  </m:oMathPara>
                </a14:m>
                <a:endParaRPr lang="el-GR" sz="2800" dirty="0"/>
              </a:p>
            </p:txBody>
          </p:sp>
        </mc:Choice>
        <mc:Fallback xmlns="">
          <p:sp>
            <p:nvSpPr>
              <p:cNvPr id="13" name="Ορθογώνιο 12"/>
              <p:cNvSpPr>
                <a:spLocks noRot="1" noChangeAspect="1" noMove="1" noResize="1" noEditPoints="1" noAdjustHandles="1" noChangeArrowheads="1" noChangeShapeType="1" noTextEdit="1"/>
              </p:cNvSpPr>
              <p:nvPr/>
            </p:nvSpPr>
            <p:spPr>
              <a:xfrm>
                <a:off x="6052376" y="1992240"/>
                <a:ext cx="2076018" cy="1178015"/>
              </a:xfrm>
              <a:prstGeom prst="rect">
                <a:avLst/>
              </a:prstGeom>
              <a:blipFill>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Ορθογώνιο 13"/>
              <p:cNvSpPr/>
              <p:nvPr/>
            </p:nvSpPr>
            <p:spPr>
              <a:xfrm>
                <a:off x="8026400" y="2242165"/>
                <a:ext cx="1530484" cy="8961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panose="02040503050406030204" pitchFamily="18" charset="0"/>
                        </a:rPr>
                        <m:t>=</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𝑮</m:t>
                      </m:r>
                      <m:f>
                        <m:fPr>
                          <m:ctrlP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t>𝑴</m:t>
                          </m:r>
                        </m:num>
                        <m:den>
                          <m:r>
                            <a:rPr lang="en-US" sz="2800" b="1" i="1">
                              <a:solidFill>
                                <a:srgbClr val="FF0000"/>
                              </a:solidFill>
                              <a:effectLst>
                                <a:outerShdw blurRad="38100" dist="38100" dir="2700000" algn="tl">
                                  <a:srgbClr val="000000">
                                    <a:alpha val="43137"/>
                                  </a:srgbClr>
                                </a:outerShdw>
                              </a:effectLst>
                              <a:latin typeface="Cambria Math" panose="02040503050406030204" pitchFamily="18" charset="0"/>
                            </a:rPr>
                            <m:t>𝒓</m:t>
                          </m:r>
                        </m:den>
                      </m:f>
                    </m:oMath>
                  </m:oMathPara>
                </a14:m>
                <a:endParaRPr lang="el-GR" sz="2800" dirty="0"/>
              </a:p>
            </p:txBody>
          </p:sp>
        </mc:Choice>
        <mc:Fallback xmlns="">
          <p:sp>
            <p:nvSpPr>
              <p:cNvPr id="14" name="Ορθογώνιο 13"/>
              <p:cNvSpPr>
                <a:spLocks noRot="1" noChangeAspect="1" noMove="1" noResize="1" noEditPoints="1" noAdjustHandles="1" noChangeArrowheads="1" noChangeShapeType="1" noTextEdit="1"/>
              </p:cNvSpPr>
              <p:nvPr/>
            </p:nvSpPr>
            <p:spPr>
              <a:xfrm>
                <a:off x="8026400" y="2242165"/>
                <a:ext cx="1530484" cy="896143"/>
              </a:xfrm>
              <a:prstGeom prst="rect">
                <a:avLst/>
              </a:prstGeom>
              <a:blipFill>
                <a:blip r:embed="rId7"/>
                <a:stretch>
                  <a:fillRect b="-1361"/>
                </a:stretch>
              </a:blipFill>
            </p:spPr>
            <p:txBody>
              <a:bodyPr/>
              <a:lstStyle/>
              <a:p>
                <a:r>
                  <a:rPr lang="el-GR">
                    <a:noFill/>
                  </a:rPr>
                  <a:t> </a:t>
                </a:r>
              </a:p>
            </p:txBody>
          </p:sp>
        </mc:Fallback>
      </mc:AlternateContent>
      <p:sp>
        <p:nvSpPr>
          <p:cNvPr id="27" name="Text Box 4"/>
          <p:cNvSpPr txBox="1">
            <a:spLocks noChangeArrowheads="1"/>
          </p:cNvSpPr>
          <p:nvPr/>
        </p:nvSpPr>
        <p:spPr bwMode="auto">
          <a:xfrm>
            <a:off x="2262044" y="306279"/>
            <a:ext cx="82261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l-GR" altLang="el-GR" sz="2800" b="1" dirty="0" smtClean="0">
                <a:solidFill>
                  <a:srgbClr val="800000"/>
                </a:solidFill>
                <a:effectLst>
                  <a:outerShdw blurRad="38100" dist="38100" dir="2700000" algn="tl">
                    <a:srgbClr val="000000">
                      <a:alpha val="43137"/>
                    </a:srgbClr>
                  </a:outerShdw>
                </a:effectLst>
                <a:latin typeface="Comic Sans MS" pitchFamily="66" charset="0"/>
              </a:rPr>
              <a:t>Δυναμικό Βαρυτικού Πεδίου από σημειακή μάζα</a:t>
            </a:r>
            <a:endParaRPr lang="el-GR" altLang="el-GR" sz="2800" b="1" dirty="0">
              <a:solidFill>
                <a:srgbClr val="800000"/>
              </a:solidFill>
              <a:effectLst>
                <a:outerShdw blurRad="38100" dist="38100" dir="2700000" algn="tl">
                  <a:srgbClr val="000000">
                    <a:alpha val="43137"/>
                  </a:srgbClr>
                </a:outerShdw>
              </a:effectLst>
              <a:latin typeface="Comic Sans MS" pitchFamily="66" charset="0"/>
            </a:endParaRPr>
          </a:p>
        </p:txBody>
      </p:sp>
      <p:sp>
        <p:nvSpPr>
          <p:cNvPr id="28" name="Text Box 10"/>
          <p:cNvSpPr txBox="1">
            <a:spLocks noChangeArrowheads="1"/>
          </p:cNvSpPr>
          <p:nvPr/>
        </p:nvSpPr>
        <p:spPr bwMode="auto">
          <a:xfrm>
            <a:off x="3047401" y="3464923"/>
            <a:ext cx="744076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spcBef>
                <a:spcPct val="50000"/>
              </a:spcBef>
              <a:defRPr/>
            </a:pPr>
            <a:r>
              <a:rPr lang="el-GR" altLang="el-GR" sz="2000" b="1" dirty="0" smtClean="0">
                <a:latin typeface="Comic Sans MS" pitchFamily="66" charset="0"/>
              </a:rPr>
              <a:t>Το Δυναμικό σε </a:t>
            </a:r>
            <a:r>
              <a:rPr lang="el-GR" altLang="el-GR" sz="2000" b="1" dirty="0">
                <a:latin typeface="Comic Sans MS" pitchFamily="66" charset="0"/>
              </a:rPr>
              <a:t>σημείο </a:t>
            </a:r>
            <a:r>
              <a:rPr lang="el-GR" altLang="el-GR" sz="2000" b="1" dirty="0" smtClean="0">
                <a:latin typeface="Comic Sans MS" pitchFamily="66" charset="0"/>
              </a:rPr>
              <a:t>βαρυτικού πεδίου που δημιουργείται από σημειακή μάζα </a:t>
            </a:r>
            <a:r>
              <a:rPr lang="el-GR" altLang="el-GR" sz="2000" b="1" i="1" dirty="0" smtClean="0">
                <a:latin typeface="Comic Sans MS" pitchFamily="66" charset="0"/>
              </a:rPr>
              <a:t>Μ</a:t>
            </a:r>
            <a:r>
              <a:rPr lang="el-GR" altLang="el-GR" sz="2000" b="1" dirty="0" smtClean="0">
                <a:latin typeface="Comic Sans MS" pitchFamily="66" charset="0"/>
              </a:rPr>
              <a:t>, εξαρτάται </a:t>
            </a:r>
            <a:r>
              <a:rPr lang="el-GR" altLang="el-GR" sz="2000" b="1" dirty="0">
                <a:latin typeface="Comic Sans MS" pitchFamily="66" charset="0"/>
              </a:rPr>
              <a:t>από</a:t>
            </a:r>
            <a:r>
              <a:rPr lang="el-GR" altLang="el-GR" sz="2000" dirty="0">
                <a:latin typeface="Comic Sans MS" pitchFamily="66" charset="0"/>
              </a:rPr>
              <a:t>  </a:t>
            </a:r>
          </a:p>
          <a:p>
            <a:pPr marL="342900" indent="-342900" algn="just">
              <a:spcBef>
                <a:spcPct val="50000"/>
              </a:spcBef>
              <a:buFont typeface="Wingdings" panose="05000000000000000000" pitchFamily="2" charset="2"/>
              <a:buChar char="ü"/>
              <a:defRPr/>
            </a:pPr>
            <a:r>
              <a:rPr lang="en-US" altLang="el-GR" sz="2000" b="1" dirty="0" smtClean="0">
                <a:solidFill>
                  <a:srgbClr val="FF0000"/>
                </a:solidFill>
                <a:effectLst>
                  <a:outerShdw blurRad="38100" dist="38100" dir="2700000" algn="tl">
                    <a:srgbClr val="000000">
                      <a:alpha val="43137"/>
                    </a:srgbClr>
                  </a:outerShdw>
                </a:effectLst>
                <a:latin typeface="Comic Sans MS" pitchFamily="66" charset="0"/>
              </a:rPr>
              <a:t> </a:t>
            </a:r>
            <a:r>
              <a:rPr lang="el-GR" altLang="el-GR" sz="2000" b="1" dirty="0" smtClean="0">
                <a:solidFill>
                  <a:srgbClr val="FF0000"/>
                </a:solidFill>
                <a:effectLst>
                  <a:outerShdw blurRad="38100" dist="38100" dir="2700000" algn="tl">
                    <a:srgbClr val="000000">
                      <a:alpha val="43137"/>
                    </a:srgbClr>
                  </a:outerShdw>
                </a:effectLst>
                <a:latin typeface="Comic Sans MS" pitchFamily="66" charset="0"/>
              </a:rPr>
              <a:t>την μάζα </a:t>
            </a:r>
            <a:r>
              <a:rPr lang="el-GR" altLang="el-GR" sz="2000" b="1" i="1" dirty="0" smtClean="0">
                <a:solidFill>
                  <a:srgbClr val="FF0000"/>
                </a:solidFill>
                <a:effectLst>
                  <a:outerShdw blurRad="38100" dist="38100" dir="2700000" algn="tl">
                    <a:srgbClr val="000000">
                      <a:alpha val="43137"/>
                    </a:srgbClr>
                  </a:outerShdw>
                </a:effectLst>
                <a:latin typeface="Comic Sans MS" pitchFamily="66" charset="0"/>
              </a:rPr>
              <a:t>Μ</a:t>
            </a:r>
            <a:r>
              <a:rPr lang="el-GR" altLang="el-GR" sz="2000" b="1" dirty="0" smtClean="0">
                <a:solidFill>
                  <a:srgbClr val="FF0000"/>
                </a:solidFill>
                <a:effectLst>
                  <a:outerShdw blurRad="38100" dist="38100" dir="2700000" algn="tl">
                    <a:srgbClr val="000000">
                      <a:alpha val="43137"/>
                    </a:srgbClr>
                  </a:outerShdw>
                </a:effectLst>
                <a:latin typeface="Comic Sans MS" pitchFamily="66" charset="0"/>
              </a:rPr>
              <a:t> </a:t>
            </a:r>
            <a:r>
              <a:rPr lang="el-GR" altLang="el-GR" b="1" dirty="0" smtClean="0">
                <a:latin typeface="Comic Sans MS" pitchFamily="66" charset="0"/>
              </a:rPr>
              <a:t>(πηγή του πεδίου)</a:t>
            </a:r>
            <a:r>
              <a:rPr lang="en-US" altLang="el-GR" sz="2000" b="1" dirty="0" smtClean="0">
                <a:latin typeface="Comic Sans MS" pitchFamily="66" charset="0"/>
              </a:rPr>
              <a:t>,</a:t>
            </a:r>
            <a:endParaRPr lang="el-GR" altLang="el-GR" sz="2000" dirty="0">
              <a:latin typeface="Comic Sans MS" pitchFamily="66" charset="0"/>
            </a:endParaRPr>
          </a:p>
          <a:p>
            <a:pPr marL="342900" indent="-342900" algn="just">
              <a:spcBef>
                <a:spcPct val="50000"/>
              </a:spcBef>
              <a:buFont typeface="Wingdings" panose="05000000000000000000" pitchFamily="2" charset="2"/>
              <a:buChar char="ü"/>
              <a:defRPr/>
            </a:pPr>
            <a:r>
              <a:rPr lang="en-US" altLang="el-GR" sz="2000" b="1" dirty="0" smtClean="0">
                <a:solidFill>
                  <a:srgbClr val="FF0000"/>
                </a:solidFill>
                <a:effectLst>
                  <a:outerShdw blurRad="38100" dist="38100" dir="2700000" algn="tl">
                    <a:srgbClr val="000000">
                      <a:alpha val="43137"/>
                    </a:srgbClr>
                  </a:outerShdw>
                </a:effectLst>
                <a:latin typeface="Comic Sans MS" pitchFamily="66" charset="0"/>
              </a:rPr>
              <a:t> </a:t>
            </a:r>
            <a:r>
              <a:rPr lang="el-GR" altLang="el-GR" sz="2000" b="1" dirty="0" smtClean="0">
                <a:solidFill>
                  <a:srgbClr val="FF0000"/>
                </a:solidFill>
                <a:effectLst>
                  <a:outerShdw blurRad="38100" dist="38100" dir="2700000" algn="tl">
                    <a:srgbClr val="000000">
                      <a:alpha val="43137"/>
                    </a:srgbClr>
                  </a:outerShdw>
                </a:effectLst>
                <a:latin typeface="Comic Sans MS" pitchFamily="66" charset="0"/>
              </a:rPr>
              <a:t>την </a:t>
            </a:r>
            <a:r>
              <a:rPr lang="el-GR" altLang="el-GR" sz="2000" b="1" dirty="0">
                <a:solidFill>
                  <a:srgbClr val="FF0000"/>
                </a:solidFill>
                <a:effectLst>
                  <a:outerShdw blurRad="38100" dist="38100" dir="2700000" algn="tl">
                    <a:srgbClr val="000000">
                      <a:alpha val="43137"/>
                    </a:srgbClr>
                  </a:outerShdw>
                </a:effectLst>
                <a:latin typeface="Comic Sans MS" pitchFamily="66" charset="0"/>
              </a:rPr>
              <a:t>απόσταση του σημείου από </a:t>
            </a:r>
            <a:r>
              <a:rPr lang="el-GR" altLang="el-GR" sz="2000" b="1" dirty="0" smtClean="0">
                <a:solidFill>
                  <a:srgbClr val="FF0000"/>
                </a:solidFill>
                <a:effectLst>
                  <a:outerShdw blurRad="38100" dist="38100" dir="2700000" algn="tl">
                    <a:srgbClr val="000000">
                      <a:alpha val="43137"/>
                    </a:srgbClr>
                  </a:outerShdw>
                </a:effectLst>
                <a:latin typeface="Comic Sans MS" pitchFamily="66" charset="0"/>
              </a:rPr>
              <a:t>την μάζα </a:t>
            </a:r>
            <a:r>
              <a:rPr lang="el-GR" altLang="el-GR" sz="1600" b="1" dirty="0">
                <a:latin typeface="Comic Sans MS" pitchFamily="66" charset="0"/>
              </a:rPr>
              <a:t>(πηγή του πεδίου)</a:t>
            </a:r>
            <a:r>
              <a:rPr lang="el-GR" altLang="el-GR" sz="2000" b="1" dirty="0" smtClean="0">
                <a:latin typeface="Comic Sans MS" pitchFamily="66" charset="0"/>
              </a:rPr>
              <a:t>.</a:t>
            </a:r>
            <a:r>
              <a:rPr lang="el-GR" altLang="el-GR" sz="1600" dirty="0" smtClean="0">
                <a:effectLst>
                  <a:outerShdw blurRad="38100" dist="38100" dir="2700000" algn="tl">
                    <a:srgbClr val="000000">
                      <a:alpha val="43137"/>
                    </a:srgbClr>
                  </a:outerShdw>
                </a:effectLst>
                <a:latin typeface="Comic Sans MS" pitchFamily="66" charset="0"/>
              </a:rPr>
              <a:t> </a:t>
            </a:r>
            <a:endParaRPr lang="el-GR" altLang="el-GR" sz="1600" dirty="0">
              <a:effectLst>
                <a:outerShdw blurRad="38100" dist="38100" dir="2700000" algn="tl">
                  <a:srgbClr val="000000">
                    <a:alpha val="43137"/>
                  </a:srgbClr>
                </a:outerShdw>
              </a:effectLst>
              <a:latin typeface="Comic Sans MS" pitchFamily="66" charset="0"/>
            </a:endParaRPr>
          </a:p>
        </p:txBody>
      </p:sp>
      <p:grpSp>
        <p:nvGrpSpPr>
          <p:cNvPr id="22" name="Ομάδα 21"/>
          <p:cNvGrpSpPr/>
          <p:nvPr/>
        </p:nvGrpSpPr>
        <p:grpSpPr>
          <a:xfrm>
            <a:off x="1658538" y="1518525"/>
            <a:ext cx="438912" cy="601151"/>
            <a:chOff x="1820311" y="1205716"/>
            <a:chExt cx="438912" cy="601151"/>
          </a:xfrm>
        </p:grpSpPr>
        <p:grpSp>
          <p:nvGrpSpPr>
            <p:cNvPr id="23" name="Ομάδα 22"/>
            <p:cNvGrpSpPr/>
            <p:nvPr/>
          </p:nvGrpSpPr>
          <p:grpSpPr>
            <a:xfrm>
              <a:off x="1847645" y="1468313"/>
              <a:ext cx="367420" cy="338554"/>
              <a:chOff x="4165600" y="1637665"/>
              <a:chExt cx="367420" cy="338554"/>
            </a:xfrm>
          </p:grpSpPr>
          <p:sp>
            <p:nvSpPr>
              <p:cNvPr id="25" name="TextBox 24"/>
              <p:cNvSpPr txBox="1"/>
              <p:nvPr/>
            </p:nvSpPr>
            <p:spPr>
              <a:xfrm>
                <a:off x="4165600" y="1637665"/>
                <a:ext cx="367420" cy="338554"/>
              </a:xfrm>
              <a:prstGeom prst="rect">
                <a:avLst/>
              </a:prstGeom>
              <a:noFill/>
            </p:spPr>
            <p:txBody>
              <a:bodyPr wrap="square" rtlCol="0">
                <a:spAutoFit/>
              </a:bodyPr>
              <a:lstStyle/>
              <a:p>
                <a:r>
                  <a:rPr lang="el-GR" sz="1600" b="1" dirty="0">
                    <a:latin typeface="Comic Sans MS" panose="030F0702030302020204" pitchFamily="66" charset="0"/>
                  </a:rPr>
                  <a:t>Α</a:t>
                </a:r>
              </a:p>
            </p:txBody>
          </p:sp>
          <p:sp>
            <p:nvSpPr>
              <p:cNvPr id="26" name="Oval 33"/>
              <p:cNvSpPr>
                <a:spLocks noChangeArrowheads="1"/>
              </p:cNvSpPr>
              <p:nvPr/>
            </p:nvSpPr>
            <p:spPr bwMode="auto">
              <a:xfrm flipH="1" flipV="1">
                <a:off x="4234087" y="1675958"/>
                <a:ext cx="45719" cy="457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l-GR" altLang="el-GR"/>
              </a:p>
            </p:txBody>
          </p:sp>
        </p:grpSp>
        <p:sp>
          <p:nvSpPr>
            <p:cNvPr id="24" name="TextBox 23"/>
            <p:cNvSpPr txBox="1"/>
            <p:nvPr/>
          </p:nvSpPr>
          <p:spPr>
            <a:xfrm>
              <a:off x="1820311" y="1205716"/>
              <a:ext cx="438912" cy="338554"/>
            </a:xfrm>
            <a:prstGeom prst="rect">
              <a:avLst/>
            </a:prstGeom>
            <a:noFill/>
          </p:spPr>
          <p:txBody>
            <a:bodyPr wrap="square" rtlCol="0">
              <a:spAutoFit/>
            </a:bodyPr>
            <a:lstStyle/>
            <a:p>
              <a:r>
                <a:rPr lang="en-US" sz="1600" b="1" i="1" dirty="0" smtClean="0">
                  <a:latin typeface="Comic Sans MS" panose="030F0702030302020204" pitchFamily="66" charset="0"/>
                </a:rPr>
                <a:t>m</a:t>
              </a:r>
              <a:endParaRPr lang="el-GR" sz="1600" b="1" baseline="-25000" dirty="0">
                <a:latin typeface="Comic Sans MS" panose="030F0702030302020204" pitchFamily="66" charset="0"/>
              </a:endParaRPr>
            </a:p>
          </p:txBody>
        </p:sp>
      </p:grpSp>
      <p:graphicFrame>
        <p:nvGraphicFramePr>
          <p:cNvPr id="31" name="Αντικείμενο 30"/>
          <p:cNvGraphicFramePr>
            <a:graphicFrameLocks noChangeAspect="1"/>
          </p:cNvGraphicFramePr>
          <p:nvPr>
            <p:extLst>
              <p:ext uri="{D42A27DB-BD31-4B8C-83A1-F6EECF244321}">
                <p14:modId xmlns:p14="http://schemas.microsoft.com/office/powerpoint/2010/main" val="4015349750"/>
              </p:ext>
            </p:extLst>
          </p:nvPr>
        </p:nvGraphicFramePr>
        <p:xfrm>
          <a:off x="1868293" y="3932120"/>
          <a:ext cx="1065315" cy="1004597"/>
        </p:xfrm>
        <a:graphic>
          <a:graphicData uri="http://schemas.openxmlformats.org/presentationml/2006/ole">
            <mc:AlternateContent xmlns:mc="http://schemas.openxmlformats.org/markup-compatibility/2006">
              <mc:Choice xmlns:v="urn:schemas-microsoft-com:vml" Requires="v">
                <p:oleObj spid="_x0000_s4249" name="Φωτογραφία του Photo Editor" r:id="rId8" imgW="2857899" imgH="2704762" progId="MSPhotoEd.3">
                  <p:embed/>
                </p:oleObj>
              </mc:Choice>
              <mc:Fallback>
                <p:oleObj name="Φωτογραφία του Photo Editor" r:id="rId8" imgW="2857899" imgH="2704762" progId="MSPhotoEd.3">
                  <p:embed/>
                  <p:pic>
                    <p:nvPicPr>
                      <p:cNvPr id="15" name="Αντικείμενο 14"/>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68293" y="3932120"/>
                        <a:ext cx="1065315" cy="1004597"/>
                      </a:xfrm>
                      <a:prstGeom prst="rect">
                        <a:avLst/>
                      </a:prstGeom>
                      <a:noFill/>
                      <a:ln>
                        <a:noFill/>
                      </a:ln>
                      <a:extLst/>
                    </p:spPr>
                  </p:pic>
                </p:oleObj>
              </mc:Fallback>
            </mc:AlternateContent>
          </a:graphicData>
        </a:graphic>
      </p:graphicFrame>
      <p:grpSp>
        <p:nvGrpSpPr>
          <p:cNvPr id="32" name="Ομάδα 31"/>
          <p:cNvGrpSpPr/>
          <p:nvPr/>
        </p:nvGrpSpPr>
        <p:grpSpPr>
          <a:xfrm>
            <a:off x="1515394" y="1846254"/>
            <a:ext cx="362600" cy="616123"/>
            <a:chOff x="1877404" y="1685261"/>
            <a:chExt cx="362600" cy="616123"/>
          </a:xfrm>
        </p:grpSpPr>
        <p:cxnSp>
          <p:nvCxnSpPr>
            <p:cNvPr id="33" name="Ευθύγραμμο βέλος σύνδεσης 32"/>
            <p:cNvCxnSpPr/>
            <p:nvPr/>
          </p:nvCxnSpPr>
          <p:spPr>
            <a:xfrm flipH="1">
              <a:off x="1901438" y="1685261"/>
              <a:ext cx="237790" cy="3667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Ορθογώνιο 33"/>
                <p:cNvSpPr/>
                <p:nvPr/>
              </p:nvSpPr>
              <p:spPr>
                <a:xfrm>
                  <a:off x="1877404" y="1932885"/>
                  <a:ext cx="362600" cy="368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600" b="1" i="1" smtClean="0">
                                <a:solidFill>
                                  <a:srgbClr val="FF0000"/>
                                </a:solidFill>
                                <a:effectLst/>
                                <a:latin typeface="Cambria Math" panose="02040503050406030204" pitchFamily="18" charset="0"/>
                              </a:rPr>
                            </m:ctrlPr>
                          </m:accPr>
                          <m:e>
                            <m:r>
                              <a:rPr lang="en-US" sz="1600" b="1" i="1">
                                <a:solidFill>
                                  <a:srgbClr val="FF0000"/>
                                </a:solidFill>
                                <a:effectLst/>
                                <a:latin typeface="Cambria Math" panose="02040503050406030204" pitchFamily="18" charset="0"/>
                              </a:rPr>
                              <m:t>𝑭</m:t>
                            </m:r>
                          </m:e>
                        </m:acc>
                      </m:oMath>
                    </m:oMathPara>
                  </a14:m>
                  <a:endParaRPr lang="el-GR" sz="1600" dirty="0"/>
                </a:p>
              </p:txBody>
            </p:sp>
          </mc:Choice>
          <mc:Fallback xmlns="">
            <p:sp>
              <p:nvSpPr>
                <p:cNvPr id="34" name="Ορθογώνιο 33"/>
                <p:cNvSpPr>
                  <a:spLocks noRot="1" noChangeAspect="1" noMove="1" noResize="1" noEditPoints="1" noAdjustHandles="1" noChangeArrowheads="1" noChangeShapeType="1" noTextEdit="1"/>
                </p:cNvSpPr>
                <p:nvPr/>
              </p:nvSpPr>
              <p:spPr>
                <a:xfrm>
                  <a:off x="1877404" y="1932885"/>
                  <a:ext cx="362600" cy="368499"/>
                </a:xfrm>
                <a:prstGeom prst="rect">
                  <a:avLst/>
                </a:prstGeom>
                <a:blipFill>
                  <a:blip r:embed="rId10"/>
                  <a:stretch>
                    <a:fillRect/>
                  </a:stretch>
                </a:blipFill>
              </p:spPr>
              <p:txBody>
                <a:bodyPr/>
                <a:lstStyle/>
                <a:p>
                  <a:r>
                    <a:rPr lang="el-GR">
                      <a:noFill/>
                    </a:rPr>
                    <a:t> </a:t>
                  </a:r>
                </a:p>
              </p:txBody>
            </p:sp>
          </mc:Fallback>
        </mc:AlternateContent>
      </p:grpSp>
      <p:grpSp>
        <p:nvGrpSpPr>
          <p:cNvPr id="35" name="Ομάδα 34"/>
          <p:cNvGrpSpPr/>
          <p:nvPr/>
        </p:nvGrpSpPr>
        <p:grpSpPr>
          <a:xfrm rot="20639891">
            <a:off x="929259" y="1872456"/>
            <a:ext cx="737198" cy="530451"/>
            <a:chOff x="1455936" y="4393083"/>
            <a:chExt cx="727121" cy="569812"/>
          </a:xfrm>
        </p:grpSpPr>
        <p:cxnSp>
          <p:nvCxnSpPr>
            <p:cNvPr id="36" name="Ευθύγραμμο βέλος σύνδεσης 35"/>
            <p:cNvCxnSpPr/>
            <p:nvPr/>
          </p:nvCxnSpPr>
          <p:spPr>
            <a:xfrm flipH="1">
              <a:off x="1455936" y="4776403"/>
              <a:ext cx="247779" cy="186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Ευθύγραμμο βέλος σύνδεσης 36"/>
            <p:cNvCxnSpPr/>
            <p:nvPr/>
          </p:nvCxnSpPr>
          <p:spPr>
            <a:xfrm flipV="1">
              <a:off x="1870335" y="4393083"/>
              <a:ext cx="312722" cy="2255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648520" y="4505859"/>
              <a:ext cx="378176" cy="338554"/>
            </a:xfrm>
            <a:prstGeom prst="rect">
              <a:avLst/>
            </a:prstGeom>
            <a:noFill/>
          </p:spPr>
          <p:txBody>
            <a:bodyPr wrap="square" rtlCol="0">
              <a:spAutoFit/>
            </a:bodyPr>
            <a:lstStyle/>
            <a:p>
              <a:r>
                <a:rPr lang="en-US" sz="1600" b="1" i="1" dirty="0" smtClean="0">
                  <a:latin typeface="Comic Sans MS" panose="030F0702030302020204" pitchFamily="66" charset="0"/>
                </a:rPr>
                <a:t>r</a:t>
              </a:r>
              <a:endParaRPr lang="el-GR" sz="1600" b="1" i="1" dirty="0">
                <a:latin typeface="Comic Sans MS" panose="030F0702030302020204" pitchFamily="66" charset="0"/>
              </a:endParaRPr>
            </a:p>
          </p:txBody>
        </p:sp>
      </p:grpSp>
    </p:spTree>
    <p:extLst>
      <p:ext uri="{BB962C8B-B14F-4D97-AF65-F5344CB8AC3E}">
        <p14:creationId xmlns:p14="http://schemas.microsoft.com/office/powerpoint/2010/main" val="332472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2000" fill="hold"/>
                                        <p:tgtEl>
                                          <p:spTgt spid="27"/>
                                        </p:tgtEl>
                                        <p:attrNameLst>
                                          <p:attrName>ppt_x</p:attrName>
                                        </p:attrNameLst>
                                      </p:cBhvr>
                                      <p:tavLst>
                                        <p:tav tm="0">
                                          <p:val>
                                            <p:strVal val="#ppt_x-.2"/>
                                          </p:val>
                                        </p:tav>
                                        <p:tav tm="100000">
                                          <p:val>
                                            <p:strVal val="#ppt_x"/>
                                          </p:val>
                                        </p:tav>
                                      </p:tavLst>
                                    </p:anim>
                                    <p:anim calcmode="lin" valueType="num">
                                      <p:cBhvr>
                                        <p:cTn id="8" dur="2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9" dur="2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par>
                          <p:cTn id="23" fill="hold">
                            <p:stCondLst>
                              <p:cond delay="1500"/>
                            </p:stCondLst>
                            <p:childTnLst>
                              <p:par>
                                <p:cTn id="24" presetID="16" presetClass="entr" presetSubtype="37"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barn(outVertical)">
                                      <p:cBhvr>
                                        <p:cTn id="26" dur="10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22" presetClass="entr" presetSubtype="8" fill="hold" grpId="0" nodeType="afterEffect">
                                  <p:stCondLst>
                                    <p:cond delay="25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1000"/>
                                        <p:tgtEl>
                                          <p:spTgt spid="2"/>
                                        </p:tgtEl>
                                      </p:cBhvr>
                                    </p:animEffect>
                                  </p:childTnLst>
                                </p:cTn>
                              </p:par>
                            </p:childTnLst>
                          </p:cTn>
                        </p:par>
                        <p:par>
                          <p:cTn id="38" fill="hold">
                            <p:stCondLst>
                              <p:cond delay="2250"/>
                            </p:stCondLst>
                            <p:childTnLst>
                              <p:par>
                                <p:cTn id="39" presetID="10" presetClass="entr" presetSubtype="0" fill="hold" grpId="0" nodeType="afterEffect">
                                  <p:stCondLst>
                                    <p:cond delay="25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1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10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right)">
                                      <p:cBhvr>
                                        <p:cTn id="56" dur="500"/>
                                        <p:tgtEl>
                                          <p:spTgt spid="11"/>
                                        </p:tgtEl>
                                      </p:cBhvr>
                                    </p:animEffect>
                                  </p:childTnLst>
                                </p:cTn>
                              </p:par>
                            </p:childTnLst>
                          </p:cTn>
                        </p:par>
                        <p:par>
                          <p:cTn id="57" fill="hold">
                            <p:stCondLst>
                              <p:cond delay="500"/>
                            </p:stCondLst>
                            <p:childTnLst>
                              <p:par>
                                <p:cTn id="58" presetID="22" presetClass="entr" presetSubtype="8" fill="hold" grpId="0" nodeType="afterEffect">
                                  <p:stCondLst>
                                    <p:cond delay="250"/>
                                  </p:stCondLst>
                                  <p:childTnLst>
                                    <p:set>
                                      <p:cBhvr>
                                        <p:cTn id="59" dur="1" fill="hold">
                                          <p:stCondLst>
                                            <p:cond delay="0"/>
                                          </p:stCondLst>
                                        </p:cTn>
                                        <p:tgtEl>
                                          <p:spTgt spid="14"/>
                                        </p:tgtEl>
                                        <p:attrNameLst>
                                          <p:attrName>style.visibility</p:attrName>
                                        </p:attrNameLst>
                                      </p:cBhvr>
                                      <p:to>
                                        <p:strVal val="visible"/>
                                      </p:to>
                                    </p:set>
                                    <p:animEffect transition="in" filter="wipe(left)">
                                      <p:cBhvr>
                                        <p:cTn id="60" dur="10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childTnLst>
                          </p:cTn>
                        </p:par>
                        <p:par>
                          <p:cTn id="66" fill="hold">
                            <p:stCondLst>
                              <p:cond delay="500"/>
                            </p:stCondLst>
                            <p:childTnLst>
                              <p:par>
                                <p:cTn id="67" presetID="22" presetClass="entr" presetSubtype="8" fill="hold" nodeType="afterEffect">
                                  <p:stCondLst>
                                    <p:cond delay="250"/>
                                  </p:stCondLst>
                                  <p:childTnLst>
                                    <p:set>
                                      <p:cBhvr>
                                        <p:cTn id="68" dur="1" fill="hold">
                                          <p:stCondLst>
                                            <p:cond delay="0"/>
                                          </p:stCondLst>
                                        </p:cTn>
                                        <p:tgtEl>
                                          <p:spTgt spid="28">
                                            <p:txEl>
                                              <p:pRg st="0" end="0"/>
                                            </p:txEl>
                                          </p:spTgt>
                                        </p:tgtEl>
                                        <p:attrNameLst>
                                          <p:attrName>style.visibility</p:attrName>
                                        </p:attrNameLst>
                                      </p:cBhvr>
                                      <p:to>
                                        <p:strVal val="visible"/>
                                      </p:to>
                                    </p:set>
                                    <p:animEffect transition="in" filter="wipe(left)">
                                      <p:cBhvr>
                                        <p:cTn id="69" dur="1500"/>
                                        <p:tgtEl>
                                          <p:spTgt spid="28">
                                            <p:txEl>
                                              <p:pRg st="0" end="0"/>
                                            </p:txEl>
                                          </p:spTgt>
                                        </p:tgtEl>
                                      </p:cBhvr>
                                    </p:animEffect>
                                  </p:childTnLst>
                                </p:cTn>
                              </p:par>
                            </p:childTnLst>
                          </p:cTn>
                        </p:par>
                        <p:par>
                          <p:cTn id="70" fill="hold">
                            <p:stCondLst>
                              <p:cond delay="2250"/>
                            </p:stCondLst>
                            <p:childTnLst>
                              <p:par>
                                <p:cTn id="71" presetID="22" presetClass="entr" presetSubtype="8" fill="hold" nodeType="afterEffect">
                                  <p:stCondLst>
                                    <p:cond delay="500"/>
                                  </p:stCondLst>
                                  <p:childTnLst>
                                    <p:set>
                                      <p:cBhvr>
                                        <p:cTn id="72" dur="1" fill="hold">
                                          <p:stCondLst>
                                            <p:cond delay="0"/>
                                          </p:stCondLst>
                                        </p:cTn>
                                        <p:tgtEl>
                                          <p:spTgt spid="28">
                                            <p:txEl>
                                              <p:pRg st="1" end="1"/>
                                            </p:txEl>
                                          </p:spTgt>
                                        </p:tgtEl>
                                        <p:attrNameLst>
                                          <p:attrName>style.visibility</p:attrName>
                                        </p:attrNameLst>
                                      </p:cBhvr>
                                      <p:to>
                                        <p:strVal val="visible"/>
                                      </p:to>
                                    </p:set>
                                    <p:animEffect transition="in" filter="wipe(left)">
                                      <p:cBhvr>
                                        <p:cTn id="73" dur="1500"/>
                                        <p:tgtEl>
                                          <p:spTgt spid="28">
                                            <p:txEl>
                                              <p:pRg st="1" end="1"/>
                                            </p:txEl>
                                          </p:spTgt>
                                        </p:tgtEl>
                                      </p:cBhvr>
                                    </p:animEffect>
                                  </p:childTnLst>
                                </p:cTn>
                              </p:par>
                            </p:childTnLst>
                          </p:cTn>
                        </p:par>
                        <p:par>
                          <p:cTn id="74" fill="hold">
                            <p:stCondLst>
                              <p:cond delay="4250"/>
                            </p:stCondLst>
                            <p:childTnLst>
                              <p:par>
                                <p:cTn id="75" presetID="22" presetClass="entr" presetSubtype="8" fill="hold" nodeType="afterEffect">
                                  <p:stCondLst>
                                    <p:cond delay="500"/>
                                  </p:stCondLst>
                                  <p:childTnLst>
                                    <p:set>
                                      <p:cBhvr>
                                        <p:cTn id="76" dur="1" fill="hold">
                                          <p:stCondLst>
                                            <p:cond delay="0"/>
                                          </p:stCondLst>
                                        </p:cTn>
                                        <p:tgtEl>
                                          <p:spTgt spid="28">
                                            <p:txEl>
                                              <p:pRg st="2" end="2"/>
                                            </p:txEl>
                                          </p:spTgt>
                                        </p:tgtEl>
                                        <p:attrNameLst>
                                          <p:attrName>style.visibility</p:attrName>
                                        </p:attrNameLst>
                                      </p:cBhvr>
                                      <p:to>
                                        <p:strVal val="visible"/>
                                      </p:to>
                                    </p:set>
                                    <p:animEffect transition="in" filter="wipe(left)">
                                      <p:cBhvr>
                                        <p:cTn id="77" dur="1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7" grpId="0"/>
      <p:bldP spid="13" grpId="0"/>
      <p:bldP spid="14"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16</a:t>
            </a:fld>
            <a:endParaRPr lang="el-GR">
              <a:solidFill>
                <a:prstClr val="black">
                  <a:tint val="75000"/>
                </a:prstClr>
              </a:solidFill>
            </a:endParaRPr>
          </a:p>
        </p:txBody>
      </p:sp>
      <p:pic>
        <p:nvPicPr>
          <p:cNvPr id="2" name="Εικόνα 1"/>
          <p:cNvPicPr>
            <a:picLocks noChangeAspect="1"/>
          </p:cNvPicPr>
          <p:nvPr/>
        </p:nvPicPr>
        <p:blipFill>
          <a:blip r:embed="rId2">
            <a:clrChange>
              <a:clrFrom>
                <a:srgbClr val="FFFFCC"/>
              </a:clrFrom>
              <a:clrTo>
                <a:srgbClr val="FFFFCC">
                  <a:alpha val="0"/>
                </a:srgbClr>
              </a:clrTo>
            </a:clrChange>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347654" y="1480833"/>
            <a:ext cx="5496692" cy="4353533"/>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mc:Choice xmlns:a14="http://schemas.microsoft.com/office/drawing/2010/main" Requires="a14">
          <p:sp>
            <p:nvSpPr>
              <p:cNvPr id="6" name="TextBox 5"/>
              <p:cNvSpPr txBox="1"/>
              <p:nvPr/>
            </p:nvSpPr>
            <p:spPr>
              <a:xfrm>
                <a:off x="6030274" y="2199493"/>
                <a:ext cx="2217613" cy="5761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0099"/>
                          </a:solidFill>
                          <a:effectLst/>
                          <a:latin typeface="Cambria Math" panose="02040503050406030204" pitchFamily="18" charset="0"/>
                        </a:rPr>
                        <m:t>𝑽</m:t>
                      </m:r>
                      <m:r>
                        <a:rPr lang="en-US" sz="2000" b="1" i="1" smtClean="0">
                          <a:solidFill>
                            <a:srgbClr val="000099"/>
                          </a:solidFill>
                          <a:effectLst/>
                          <a:latin typeface="Cambria Math" panose="02040503050406030204" pitchFamily="18" charset="0"/>
                        </a:rPr>
                        <m:t>=</m:t>
                      </m:r>
                      <m:r>
                        <a:rPr lang="el-GR" sz="2000" b="1" i="1" smtClean="0">
                          <a:solidFill>
                            <a:srgbClr val="000099"/>
                          </a:solidFill>
                          <a:effectLst/>
                          <a:latin typeface="Cambria Math" panose="02040503050406030204" pitchFamily="18" charset="0"/>
                        </a:rPr>
                        <m:t>𝝈𝝉𝜶𝜽</m:t>
                      </m:r>
                      <m:r>
                        <a:rPr lang="el-GR" sz="2000" b="1" i="1" smtClean="0">
                          <a:solidFill>
                            <a:srgbClr val="000099"/>
                          </a:solidFill>
                          <a:effectLst/>
                          <a:latin typeface="Cambria Math" panose="02040503050406030204" pitchFamily="18" charset="0"/>
                        </a:rPr>
                        <m:t>. </m:t>
                      </m:r>
                      <m:f>
                        <m:fPr>
                          <m:ctrlPr>
                            <a:rPr lang="el-GR" sz="2000" b="1" i="1" smtClean="0">
                              <a:solidFill>
                                <a:srgbClr val="000099"/>
                              </a:solidFill>
                              <a:effectLst/>
                              <a:latin typeface="Cambria Math" panose="02040503050406030204" pitchFamily="18" charset="0"/>
                            </a:rPr>
                          </m:ctrlPr>
                        </m:fPr>
                        <m:num>
                          <m:r>
                            <a:rPr lang="en-US" sz="2000" b="1" i="1" smtClean="0">
                              <a:solidFill>
                                <a:srgbClr val="000099"/>
                              </a:solidFill>
                              <a:effectLst/>
                              <a:latin typeface="Cambria Math" panose="02040503050406030204" pitchFamily="18" charset="0"/>
                            </a:rPr>
                            <m:t>𝟏</m:t>
                          </m:r>
                        </m:num>
                        <m:den>
                          <m:r>
                            <a:rPr lang="en-US" sz="2000" b="1" i="1" smtClean="0">
                              <a:solidFill>
                                <a:srgbClr val="000099"/>
                              </a:solidFill>
                              <a:effectLst/>
                              <a:latin typeface="Cambria Math" panose="02040503050406030204" pitchFamily="18" charset="0"/>
                            </a:rPr>
                            <m:t>𝒓</m:t>
                          </m:r>
                        </m:den>
                      </m:f>
                      <m:r>
                        <a:rPr lang="en-US" sz="2000" b="1" i="0" smtClean="0">
                          <a:solidFill>
                            <a:srgbClr val="000099"/>
                          </a:solidFill>
                          <a:effectLst/>
                          <a:latin typeface="Cambria Math" panose="02040503050406030204" pitchFamily="18" charset="0"/>
                        </a:rPr>
                        <m:t>&lt;</m:t>
                      </m:r>
                      <m:r>
                        <a:rPr lang="en-US" sz="2000" b="1" i="0" smtClean="0">
                          <a:solidFill>
                            <a:srgbClr val="000099"/>
                          </a:solidFill>
                          <a:effectLst/>
                          <a:latin typeface="Cambria Math" panose="02040503050406030204" pitchFamily="18" charset="0"/>
                        </a:rPr>
                        <m:t>𝟎</m:t>
                      </m:r>
                    </m:oMath>
                  </m:oMathPara>
                </a14:m>
                <a:endParaRPr lang="el-GR" sz="2000" b="1" dirty="0">
                  <a:solidFill>
                    <a:srgbClr val="000099"/>
                  </a:solidFill>
                  <a:effectLst/>
                </a:endParaRPr>
              </a:p>
            </p:txBody>
          </p:sp>
        </mc:Choice>
        <mc:Fallback>
          <p:sp>
            <p:nvSpPr>
              <p:cNvPr id="6" name="TextBox 5"/>
              <p:cNvSpPr txBox="1">
                <a:spLocks noRot="1" noChangeAspect="1" noMove="1" noResize="1" noEditPoints="1" noAdjustHandles="1" noChangeArrowheads="1" noChangeShapeType="1" noTextEdit="1"/>
              </p:cNvSpPr>
              <p:nvPr/>
            </p:nvSpPr>
            <p:spPr>
              <a:xfrm>
                <a:off x="6030274" y="2199493"/>
                <a:ext cx="2217613" cy="576183"/>
              </a:xfrm>
              <a:prstGeom prst="rect">
                <a:avLst/>
              </a:prstGeom>
              <a:blipFill>
                <a:blip r:embed="rId4"/>
                <a:stretch>
                  <a:fillRect/>
                </a:stretch>
              </a:blipFill>
            </p:spPr>
            <p:txBody>
              <a:bodyPr/>
              <a:lstStyle/>
              <a:p>
                <a:r>
                  <a:rPr lang="el-GR">
                    <a:noFill/>
                  </a:rPr>
                  <a:t> </a:t>
                </a:r>
              </a:p>
            </p:txBody>
          </p:sp>
        </mc:Fallback>
      </mc:AlternateContent>
      <p:sp>
        <p:nvSpPr>
          <p:cNvPr id="7" name="Text Box 4"/>
          <p:cNvSpPr txBox="1">
            <a:spLocks noChangeArrowheads="1"/>
          </p:cNvSpPr>
          <p:nvPr/>
        </p:nvSpPr>
        <p:spPr bwMode="auto">
          <a:xfrm>
            <a:off x="2393058" y="270815"/>
            <a:ext cx="74058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r>
              <a:rPr lang="el-GR" altLang="el-GR" sz="2400" b="1" dirty="0">
                <a:solidFill>
                  <a:srgbClr val="800000"/>
                </a:solidFill>
                <a:effectLst>
                  <a:outerShdw blurRad="38100" dist="38100" dir="2700000" algn="tl">
                    <a:srgbClr val="000000">
                      <a:alpha val="43137"/>
                    </a:srgbClr>
                  </a:outerShdw>
                </a:effectLst>
                <a:latin typeface="Comic Sans MS" pitchFamily="66" charset="0"/>
              </a:rPr>
              <a:t>Γραφική παράσταση</a:t>
            </a:r>
            <a:r>
              <a:rPr lang="en-GB" altLang="el-GR" sz="2400" b="1" dirty="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Δυναμικό </a:t>
            </a: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a:t>
            </a:r>
            <a:r>
              <a:rPr lang="en-US" altLang="el-GR" sz="2400" b="1" i="1" dirty="0" smtClean="0">
                <a:solidFill>
                  <a:srgbClr val="800000"/>
                </a:solidFill>
                <a:effectLst>
                  <a:outerShdw blurRad="38100" dist="38100" dir="2700000" algn="tl">
                    <a:srgbClr val="000000">
                      <a:alpha val="43137"/>
                    </a:srgbClr>
                  </a:outerShdw>
                </a:effectLst>
                <a:latin typeface="Comic Sans MS" pitchFamily="66" charset="0"/>
              </a:rPr>
              <a:t>V)</a:t>
            </a: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a:solidFill>
                  <a:srgbClr val="800000"/>
                </a:solidFill>
                <a:effectLst>
                  <a:outerShdw blurRad="38100" dist="38100" dir="2700000" algn="tl">
                    <a:srgbClr val="000000">
                      <a:alpha val="43137"/>
                    </a:srgbClr>
                  </a:outerShdw>
                </a:effectLst>
                <a:latin typeface="Comic Sans MS" pitchFamily="66" charset="0"/>
              </a:rPr>
              <a:t>– Απόσταση</a:t>
            </a:r>
            <a:r>
              <a:rPr lang="en-GB" altLang="el-GR" sz="2400" b="1" i="1" dirty="0">
                <a:solidFill>
                  <a:srgbClr val="800000"/>
                </a:solidFill>
                <a:effectLst>
                  <a:outerShdw blurRad="38100" dist="38100" dir="2700000" algn="tl">
                    <a:srgbClr val="000000">
                      <a:alpha val="43137"/>
                    </a:srgbClr>
                  </a:outerShdw>
                </a:effectLst>
                <a:latin typeface="Comic Sans MS" pitchFamily="66" charset="0"/>
              </a:rPr>
              <a:t> </a:t>
            </a:r>
            <a:r>
              <a:rPr lang="en-GB" altLang="el-GR" sz="2400" b="1" dirty="0">
                <a:solidFill>
                  <a:srgbClr val="800000"/>
                </a:solidFill>
                <a:effectLst>
                  <a:outerShdw blurRad="38100" dist="38100" dir="2700000" algn="tl">
                    <a:srgbClr val="000000">
                      <a:alpha val="43137"/>
                    </a:srgbClr>
                  </a:outerShdw>
                </a:effectLst>
                <a:latin typeface="Comic Sans MS" pitchFamily="66" charset="0"/>
              </a:rPr>
              <a:t>(</a:t>
            </a:r>
            <a:r>
              <a:rPr lang="en-GB" altLang="el-GR" sz="2400" b="1" i="1" dirty="0">
                <a:solidFill>
                  <a:srgbClr val="800000"/>
                </a:solidFill>
                <a:effectLst>
                  <a:outerShdw blurRad="38100" dist="38100" dir="2700000" algn="tl">
                    <a:srgbClr val="000000">
                      <a:alpha val="43137"/>
                    </a:srgbClr>
                  </a:outerShdw>
                </a:effectLst>
                <a:latin typeface="Comic Sans MS" pitchFamily="66" charset="0"/>
              </a:rPr>
              <a:t>r)</a:t>
            </a:r>
            <a:endParaRPr lang="el-GR" altLang="el-GR" sz="2400" b="1" i="1" dirty="0">
              <a:solidFill>
                <a:srgbClr val="800000"/>
              </a:solidFill>
              <a:effectLst>
                <a:outerShdw blurRad="38100" dist="38100" dir="2700000" algn="tl">
                  <a:srgbClr val="000000">
                    <a:alpha val="43137"/>
                  </a:srgbClr>
                </a:outerShdw>
              </a:effectLst>
              <a:latin typeface="Comic Sans MS" pitchFamily="66" charset="0"/>
            </a:endParaRPr>
          </a:p>
        </p:txBody>
      </p:sp>
      <mc:AlternateContent xmlns:mc="http://schemas.openxmlformats.org/markup-compatibility/2006" xmlns:a14="http://schemas.microsoft.com/office/drawing/2010/main">
        <mc:Choice Requires="a14">
          <p:sp>
            <p:nvSpPr>
              <p:cNvPr id="8" name="Ορθογώνιο 7"/>
              <p:cNvSpPr/>
              <p:nvPr/>
            </p:nvSpPr>
            <p:spPr>
              <a:xfrm>
                <a:off x="5297417" y="669772"/>
                <a:ext cx="1621982" cy="7813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𝑽</m:t>
                      </m:r>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𝑮</m:t>
                      </m:r>
                      <m:f>
                        <m:f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𝑴</m:t>
                          </m:r>
                        </m:num>
                        <m:den>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𝒓</m:t>
                          </m:r>
                        </m:den>
                      </m:f>
                    </m:oMath>
                  </m:oMathPara>
                </a14:m>
                <a:endParaRPr lang="el-GR" sz="2400" dirty="0"/>
              </a:p>
            </p:txBody>
          </p:sp>
        </mc:Choice>
        <mc:Fallback xmlns="">
          <p:sp>
            <p:nvSpPr>
              <p:cNvPr id="8" name="Ορθογώνιο 7"/>
              <p:cNvSpPr>
                <a:spLocks noRot="1" noChangeAspect="1" noMove="1" noResize="1" noEditPoints="1" noAdjustHandles="1" noChangeArrowheads="1" noChangeShapeType="1" noTextEdit="1"/>
              </p:cNvSpPr>
              <p:nvPr/>
            </p:nvSpPr>
            <p:spPr>
              <a:xfrm>
                <a:off x="5297417" y="669772"/>
                <a:ext cx="1621982" cy="781368"/>
              </a:xfrm>
              <a:prstGeom prst="rect">
                <a:avLst/>
              </a:prstGeom>
              <a:blipFill>
                <a:blip r:embed="rId5"/>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159856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500" fill="hold"/>
                                        <p:tgtEl>
                                          <p:spTgt spid="7"/>
                                        </p:tgtEl>
                                        <p:attrNameLst>
                                          <p:attrName>ppt_x</p:attrName>
                                        </p:attrNameLst>
                                      </p:cBhvr>
                                      <p:tavLst>
                                        <p:tav tm="0">
                                          <p:val>
                                            <p:strVal val="#ppt_x-.2"/>
                                          </p:val>
                                        </p:tav>
                                        <p:tav tm="100000">
                                          <p:val>
                                            <p:strVal val="#ppt_x"/>
                                          </p:val>
                                        </p:tav>
                                      </p:tavLst>
                                    </p:anim>
                                    <p:anim calcmode="lin" valueType="num">
                                      <p:cBhvr>
                                        <p:cTn id="8" dur="1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500"/>
                                        <p:tgtEl>
                                          <p:spTgt spid="7"/>
                                        </p:tgtEl>
                                      </p:cBhvr>
                                    </p:animEffect>
                                  </p:childTnLst>
                                </p:cTn>
                              </p:par>
                            </p:childTnLst>
                          </p:cTn>
                        </p:par>
                        <p:par>
                          <p:cTn id="10" fill="hold">
                            <p:stCondLst>
                              <p:cond delay="1500"/>
                            </p:stCondLst>
                            <p:childTnLst>
                              <p:par>
                                <p:cTn id="11" presetID="22" presetClass="entr" presetSubtype="8" fill="hold" grpId="0" nodeType="afterEffect">
                                  <p:stCondLst>
                                    <p:cond delay="25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2000"/>
                                        <p:tgtEl>
                                          <p:spTgt spid="2"/>
                                        </p:tgtEl>
                                      </p:cBhvr>
                                    </p:animEffect>
                                  </p:childTnLst>
                                </p:cTn>
                              </p:par>
                            </p:childTnLst>
                          </p:cTn>
                        </p:par>
                        <p:par>
                          <p:cTn id="19" fill="hold">
                            <p:stCondLst>
                              <p:cond delay="2000"/>
                            </p:stCondLst>
                            <p:childTnLst>
                              <p:par>
                                <p:cTn id="20" presetID="22" presetClass="entr" presetSubtype="8" fill="hold" grpId="0" nodeType="afterEffect">
                                  <p:stCondLst>
                                    <p:cond delay="25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17</a:t>
            </a:fld>
            <a:endParaRPr lang="el-GR">
              <a:solidFill>
                <a:prstClr val="black">
                  <a:tint val="75000"/>
                </a:prstClr>
              </a:solidFill>
            </a:endParaRP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899135219"/>
              </p:ext>
            </p:extLst>
          </p:nvPr>
        </p:nvGraphicFramePr>
        <p:xfrm>
          <a:off x="1328797" y="1673552"/>
          <a:ext cx="1065315" cy="1004597"/>
        </p:xfrm>
        <a:graphic>
          <a:graphicData uri="http://schemas.openxmlformats.org/presentationml/2006/ole">
            <mc:AlternateContent xmlns:mc="http://schemas.openxmlformats.org/markup-compatibility/2006">
              <mc:Choice xmlns:v="urn:schemas-microsoft-com:vml" Requires="v">
                <p:oleObj spid="_x0000_s7263" name="Φωτογραφία του Photo Editor" r:id="rId3" imgW="2857899" imgH="2704762" progId="MSPhotoEd.3">
                  <p:embed/>
                </p:oleObj>
              </mc:Choice>
              <mc:Fallback>
                <p:oleObj name="Φωτογραφία του Photo Editor" r:id="rId3" imgW="2857899" imgH="2704762" progId="MSPhotoEd.3">
                  <p:embed/>
                  <p:pic>
                    <p:nvPicPr>
                      <p:cNvPr id="31" name="Αντικείμενο 3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28797" y="1673552"/>
                        <a:ext cx="1065315" cy="1004597"/>
                      </a:xfrm>
                      <a:prstGeom prst="rect">
                        <a:avLst/>
                      </a:prstGeom>
                      <a:noFill/>
                      <a:ln>
                        <a:noFill/>
                      </a:ln>
                      <a:extLst/>
                    </p:spPr>
                  </p:pic>
                </p:oleObj>
              </mc:Fallback>
            </mc:AlternateContent>
          </a:graphicData>
        </a:graphic>
      </p:graphicFrame>
      <p:sp>
        <p:nvSpPr>
          <p:cNvPr id="6" name="Text Box 4"/>
          <p:cNvSpPr txBox="1">
            <a:spLocks noChangeArrowheads="1"/>
          </p:cNvSpPr>
          <p:nvPr/>
        </p:nvSpPr>
        <p:spPr bwMode="auto">
          <a:xfrm>
            <a:off x="2310341" y="356108"/>
            <a:ext cx="757131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spcBef>
                <a:spcPct val="50000"/>
              </a:spcBef>
            </a:pPr>
            <a:r>
              <a:rPr lang="el-GR" altLang="el-GR" sz="2400" b="1" dirty="0" smtClean="0">
                <a:solidFill>
                  <a:srgbClr val="800000"/>
                </a:solidFill>
                <a:effectLst>
                  <a:outerShdw blurRad="38100" dist="38100" dir="2700000" algn="tl">
                    <a:srgbClr val="000000"/>
                  </a:outerShdw>
                </a:effectLst>
                <a:latin typeface="Comic Sans MS" panose="030F0702030302020204" pitchFamily="66" charset="0"/>
              </a:rPr>
              <a:t>Υπολογισμός Δυναμικού σε σημείο </a:t>
            </a:r>
            <a:r>
              <a:rPr lang="el-GR" altLang="el-GR" sz="2400" b="1" dirty="0" err="1" smtClean="0">
                <a:solidFill>
                  <a:srgbClr val="800000"/>
                </a:solidFill>
                <a:effectLst>
                  <a:outerShdw blurRad="38100" dist="38100" dir="2700000" algn="tl">
                    <a:srgbClr val="000000"/>
                  </a:outerShdw>
                </a:effectLst>
                <a:latin typeface="Comic Sans MS" panose="030F0702030302020204" pitchFamily="66" charset="0"/>
              </a:rPr>
              <a:t>Βαρυτικού</a:t>
            </a:r>
            <a:r>
              <a:rPr lang="el-GR" altLang="el-GR" sz="2400" b="1" dirty="0" smtClean="0">
                <a:solidFill>
                  <a:srgbClr val="800000"/>
                </a:solidFill>
                <a:effectLst>
                  <a:outerShdw blurRad="38100" dist="38100" dir="2700000" algn="tl">
                    <a:srgbClr val="000000"/>
                  </a:outerShdw>
                </a:effectLst>
                <a:latin typeface="Comic Sans MS" panose="030F0702030302020204" pitchFamily="66" charset="0"/>
              </a:rPr>
              <a:t> πεδίου που δημιουργείται από </a:t>
            </a:r>
            <a:r>
              <a:rPr lang="el-GR" altLang="el-GR" sz="2400" b="1" dirty="0">
                <a:solidFill>
                  <a:srgbClr val="FF0000"/>
                </a:solidFill>
                <a:effectLst>
                  <a:outerShdw blurRad="38100" dist="38100" dir="2700000" algn="tl">
                    <a:srgbClr val="000000"/>
                  </a:outerShdw>
                </a:effectLst>
                <a:latin typeface="Comic Sans MS" panose="030F0702030302020204" pitchFamily="66" charset="0"/>
              </a:rPr>
              <a:t>δύο</a:t>
            </a:r>
            <a:r>
              <a:rPr lang="el-GR" altLang="el-GR" sz="2400" b="1" dirty="0">
                <a:solidFill>
                  <a:srgbClr val="800000"/>
                </a:solidFill>
                <a:effectLst>
                  <a:outerShdw blurRad="38100" dist="38100" dir="2700000" algn="tl">
                    <a:srgbClr val="000000"/>
                  </a:outerShdw>
                </a:effectLst>
                <a:latin typeface="Comic Sans MS" panose="030F0702030302020204" pitchFamily="66" charset="0"/>
              </a:rPr>
              <a:t> </a:t>
            </a:r>
            <a:r>
              <a:rPr lang="el-GR" altLang="el-GR" sz="2400" b="1" dirty="0" smtClean="0">
                <a:solidFill>
                  <a:srgbClr val="800000"/>
                </a:solidFill>
                <a:effectLst>
                  <a:outerShdw blurRad="38100" dist="38100" dir="2700000" algn="tl">
                    <a:srgbClr val="000000"/>
                  </a:outerShdw>
                </a:effectLst>
                <a:latin typeface="Comic Sans MS" panose="030F0702030302020204" pitchFamily="66" charset="0"/>
              </a:rPr>
              <a:t>ή περισσότερες μάζες</a:t>
            </a:r>
            <a:endParaRPr lang="el-GR" altLang="el-GR" sz="2400" b="1" dirty="0">
              <a:solidFill>
                <a:srgbClr val="800000"/>
              </a:solidFill>
              <a:effectLst>
                <a:outerShdw blurRad="38100" dist="38100" dir="2700000" algn="tl">
                  <a:srgbClr val="000000"/>
                </a:outerShdw>
              </a:effectLst>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2386584" y="1529746"/>
                <a:ext cx="7370064" cy="2272289"/>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Υπολογίζουμε το δυναμικό που δημιουργεί κάθε μάζα στο ζητούμενο σημείο με τη βοήθεια της σχέσης </a:t>
                </a:r>
                <a14:m>
                  <m:oMath xmlns:m="http://schemas.openxmlformats.org/officeDocument/2006/math">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𝑽</m:t>
                    </m:r>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𝑮</m:t>
                    </m:r>
                    <m:f>
                      <m:f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𝑴</m:t>
                        </m:r>
                      </m:num>
                      <m:den>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𝒓</m:t>
                        </m:r>
                      </m:den>
                    </m:f>
                  </m:oMath>
                </a14:m>
                <a:r>
                  <a:rPr lang="en-US" sz="2400" b="1" dirty="0" smtClean="0">
                    <a:latin typeface="Comic Sans MS" panose="030F0702030302020204" pitchFamily="66" charset="0"/>
                  </a:rPr>
                  <a:t> </a:t>
                </a:r>
                <a:r>
                  <a:rPr lang="en-US" sz="2000" b="1" dirty="0" smtClean="0">
                    <a:solidFill>
                      <a:srgbClr val="FF0000"/>
                    </a:solidFill>
                    <a:latin typeface="Comic Sans MS" panose="030F0702030302020204" pitchFamily="66" charset="0"/>
                  </a:rPr>
                  <a:t>.</a:t>
                </a: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Το συνολικό δυναμικό προκύπτει από το αλγεβρικό άθροισμα των επιμέρους δυναμικών  </a:t>
                </a:r>
                <a:r>
                  <a:rPr lang="en-US" sz="2000" b="1" i="1" dirty="0" smtClean="0">
                    <a:latin typeface="Comic Sans MS" panose="030F0702030302020204" pitchFamily="66" charset="0"/>
                  </a:rPr>
                  <a:t>V</a:t>
                </a:r>
                <a:r>
                  <a:rPr lang="en-US" sz="2000" b="1" dirty="0" smtClean="0">
                    <a:latin typeface="Comic Sans MS" panose="030F0702030302020204" pitchFamily="66" charset="0"/>
                  </a:rPr>
                  <a:t> = </a:t>
                </a:r>
                <a:r>
                  <a:rPr lang="en-US" sz="2000" b="1" i="1" dirty="0" smtClean="0">
                    <a:latin typeface="Comic Sans MS" panose="030F0702030302020204" pitchFamily="66" charset="0"/>
                  </a:rPr>
                  <a:t>V</a:t>
                </a:r>
                <a:r>
                  <a:rPr lang="en-US" sz="2000" b="1" baseline="-25000" dirty="0" smtClean="0">
                    <a:latin typeface="Comic Sans MS" panose="030F0702030302020204" pitchFamily="66" charset="0"/>
                  </a:rPr>
                  <a:t>1</a:t>
                </a:r>
                <a:r>
                  <a:rPr lang="en-US" sz="2000" b="1" dirty="0" smtClean="0">
                    <a:latin typeface="Comic Sans MS" panose="030F0702030302020204" pitchFamily="66" charset="0"/>
                  </a:rPr>
                  <a:t> + </a:t>
                </a:r>
                <a:r>
                  <a:rPr lang="en-US" sz="2000" b="1" i="1" dirty="0" smtClean="0">
                    <a:latin typeface="Comic Sans MS" panose="030F0702030302020204" pitchFamily="66" charset="0"/>
                  </a:rPr>
                  <a:t>V</a:t>
                </a:r>
                <a:r>
                  <a:rPr lang="en-US" sz="2000" b="1" baseline="-25000" dirty="0" smtClean="0">
                    <a:latin typeface="Comic Sans MS" panose="030F0702030302020204" pitchFamily="66" charset="0"/>
                  </a:rPr>
                  <a:t>2</a:t>
                </a:r>
                <a:r>
                  <a:rPr lang="en-US" sz="2000" b="1" dirty="0" smtClean="0">
                    <a:latin typeface="Comic Sans MS" panose="030F0702030302020204" pitchFamily="66" charset="0"/>
                  </a:rPr>
                  <a:t> + ……</a:t>
                </a:r>
                <a:r>
                  <a:rPr lang="el-GR" sz="2000" b="1" dirty="0" smtClean="0">
                    <a:latin typeface="Comic Sans MS" panose="030F0702030302020204" pitchFamily="66" charset="0"/>
                  </a:rPr>
                  <a:t> </a:t>
                </a:r>
                <a:endParaRPr lang="el-GR" sz="2000" b="1" dirty="0">
                  <a:latin typeface="Comic Sans MS" panose="030F0702030302020204" pitchFamily="66"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386584" y="1529746"/>
                <a:ext cx="7370064" cy="2272289"/>
              </a:xfrm>
              <a:prstGeom prst="rect">
                <a:avLst/>
              </a:prstGeom>
              <a:blipFill>
                <a:blip r:embed="rId5"/>
                <a:stretch>
                  <a:fillRect l="-744" r="-827" b="-1340"/>
                </a:stretch>
              </a:blipFill>
            </p:spPr>
            <p:txBody>
              <a:bodyPr/>
              <a:lstStyle/>
              <a:p>
                <a:r>
                  <a:rPr lang="el-GR">
                    <a:noFill/>
                  </a:rPr>
                  <a:t> </a:t>
                </a:r>
              </a:p>
            </p:txBody>
          </p:sp>
        </mc:Fallback>
      </mc:AlternateContent>
      <p:sp>
        <p:nvSpPr>
          <p:cNvPr id="8" name="Text Box 4"/>
          <p:cNvSpPr txBox="1">
            <a:spLocks noChangeArrowheads="1"/>
          </p:cNvSpPr>
          <p:nvPr/>
        </p:nvSpPr>
        <p:spPr bwMode="auto">
          <a:xfrm>
            <a:off x="1191702" y="4036264"/>
            <a:ext cx="95708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spcBef>
                <a:spcPct val="50000"/>
              </a:spcBef>
            </a:pPr>
            <a:r>
              <a:rPr lang="el-GR" altLang="el-GR" sz="2400" b="1" dirty="0" smtClean="0">
                <a:solidFill>
                  <a:srgbClr val="800000"/>
                </a:solidFill>
                <a:effectLst>
                  <a:outerShdw blurRad="38100" dist="38100" dir="2700000" algn="tl">
                    <a:srgbClr val="000000"/>
                  </a:outerShdw>
                </a:effectLst>
                <a:latin typeface="Comic Sans MS" panose="030F0702030302020204" pitchFamily="66" charset="0"/>
              </a:rPr>
              <a:t>Υπολογισμός διαφοράς Δυναμικού μεταξύ δύο σημείων Α και Β</a:t>
            </a:r>
            <a:endParaRPr lang="el-GR" altLang="el-GR" sz="2400" b="1" dirty="0">
              <a:solidFill>
                <a:srgbClr val="800000"/>
              </a:solidFill>
              <a:effectLst>
                <a:outerShdw blurRad="38100" dist="38100" dir="2700000" algn="tl">
                  <a:srgbClr val="000000"/>
                </a:outerShdw>
              </a:effectLst>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9" name="TextBox 8"/>
              <p:cNvSpPr txBox="1"/>
              <p:nvPr/>
            </p:nvSpPr>
            <p:spPr>
              <a:xfrm>
                <a:off x="2386584" y="4746613"/>
                <a:ext cx="3685032" cy="7838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000" b="1" i="1" smtClean="0">
                              <a:latin typeface="Cambria Math" panose="02040503050406030204" pitchFamily="18" charset="0"/>
                            </a:rPr>
                          </m:ctrlPr>
                        </m:sSubPr>
                        <m:e>
                          <m:r>
                            <a:rPr lang="en-US" sz="2000" b="1" i="1" smtClean="0">
                              <a:latin typeface="Cambria Math" panose="02040503050406030204" pitchFamily="18" charset="0"/>
                            </a:rPr>
                            <m:t>𝑽</m:t>
                          </m:r>
                        </m:e>
                        <m:sub>
                          <m:r>
                            <a:rPr lang="el-GR" sz="2000" b="1" i="0" smtClean="0">
                              <a:latin typeface="Cambria Math" panose="02040503050406030204" pitchFamily="18" charset="0"/>
                            </a:rPr>
                            <m:t>𝚨</m:t>
                          </m:r>
                        </m:sub>
                      </m:sSub>
                      <m:r>
                        <a:rPr lang="en-US" sz="2000" b="1" i="1" smtClean="0">
                          <a:latin typeface="Cambria Math" panose="02040503050406030204" pitchFamily="18" charset="0"/>
                        </a:rPr>
                        <m:t> − </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𝑽</m:t>
                          </m:r>
                        </m:e>
                        <m:sub>
                          <m:r>
                            <a:rPr lang="en-US" sz="2000" b="1" i="0" smtClean="0">
                              <a:latin typeface="Cambria Math" panose="02040503050406030204" pitchFamily="18" charset="0"/>
                            </a:rPr>
                            <m:t>𝐁</m:t>
                          </m:r>
                        </m:sub>
                      </m:sSub>
                      <m:r>
                        <a:rPr lang="en-US" sz="2000" b="1" i="1" smtClean="0">
                          <a:latin typeface="Cambria Math" panose="02040503050406030204" pitchFamily="18" charset="0"/>
                        </a:rPr>
                        <m:t>=−</m:t>
                      </m:r>
                      <m:r>
                        <a:rPr lang="en-US" sz="2000" b="1" i="1" smtClean="0">
                          <a:latin typeface="Cambria Math" panose="02040503050406030204" pitchFamily="18" charset="0"/>
                        </a:rPr>
                        <m:t>𝑮</m:t>
                      </m:r>
                      <m:f>
                        <m:fPr>
                          <m:ctrlPr>
                            <a:rPr lang="en-US" sz="2000" b="1" i="1" smtClean="0">
                              <a:latin typeface="Cambria Math" panose="02040503050406030204" pitchFamily="18" charset="0"/>
                            </a:rPr>
                          </m:ctrlPr>
                        </m:fPr>
                        <m:num>
                          <m:r>
                            <a:rPr lang="en-US" sz="2000" b="1" i="1" smtClean="0">
                              <a:latin typeface="Cambria Math" panose="02040503050406030204" pitchFamily="18" charset="0"/>
                            </a:rPr>
                            <m:t>𝑴</m:t>
                          </m:r>
                        </m:num>
                        <m:den>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𝒓</m:t>
                              </m:r>
                            </m:e>
                            <m:sub>
                              <m:r>
                                <a:rPr lang="en-US" sz="2000" b="1" i="0" smtClean="0">
                                  <a:latin typeface="Cambria Math" panose="02040503050406030204" pitchFamily="18" charset="0"/>
                                </a:rPr>
                                <m:t>𝐀</m:t>
                              </m:r>
                            </m:sub>
                          </m:sSub>
                        </m:den>
                      </m:f>
                      <m:r>
                        <a:rPr lang="en-US" sz="2000" b="1" i="1" smtClean="0">
                          <a:latin typeface="Cambria Math" panose="02040503050406030204" pitchFamily="18" charset="0"/>
                        </a:rPr>
                        <m:t> −</m:t>
                      </m:r>
                      <m:d>
                        <m:dPr>
                          <m:ctrlPr>
                            <a:rPr lang="en-US" sz="2000" b="1" i="1" smtClean="0">
                              <a:latin typeface="Cambria Math" panose="02040503050406030204" pitchFamily="18" charset="0"/>
                            </a:rPr>
                          </m:ctrlPr>
                        </m:dPr>
                        <m:e>
                          <m:r>
                            <a:rPr lang="en-US" sz="2000" b="1" i="1" smtClean="0">
                              <a:latin typeface="Cambria Math" panose="02040503050406030204" pitchFamily="18" charset="0"/>
                            </a:rPr>
                            <m:t>−</m:t>
                          </m:r>
                          <m:r>
                            <a:rPr lang="en-US" sz="2000" b="1" i="1">
                              <a:latin typeface="Cambria Math" panose="02040503050406030204" pitchFamily="18" charset="0"/>
                            </a:rPr>
                            <m:t>𝑮</m:t>
                          </m:r>
                          <m:f>
                            <m:fPr>
                              <m:ctrlPr>
                                <a:rPr lang="en-US" sz="2000" b="1" i="1">
                                  <a:latin typeface="Cambria Math" panose="02040503050406030204" pitchFamily="18" charset="0"/>
                                </a:rPr>
                              </m:ctrlPr>
                            </m:fPr>
                            <m:num>
                              <m:r>
                                <a:rPr lang="en-US" sz="2000" b="1" i="1">
                                  <a:latin typeface="Cambria Math" panose="02040503050406030204" pitchFamily="18" charset="0"/>
                                </a:rPr>
                                <m:t>𝑴</m:t>
                              </m:r>
                            </m:num>
                            <m:den>
                              <m:sSub>
                                <m:sSubPr>
                                  <m:ctrlPr>
                                    <a:rPr lang="en-US" sz="2000" b="1" i="1">
                                      <a:latin typeface="Cambria Math" panose="02040503050406030204" pitchFamily="18" charset="0"/>
                                    </a:rPr>
                                  </m:ctrlPr>
                                </m:sSubPr>
                                <m:e>
                                  <m:r>
                                    <a:rPr lang="en-US" sz="2000" b="1" i="1">
                                      <a:latin typeface="Cambria Math" panose="02040503050406030204" pitchFamily="18" charset="0"/>
                                    </a:rPr>
                                    <m:t>𝒓</m:t>
                                  </m:r>
                                </m:e>
                                <m:sub>
                                  <m:r>
                                    <a:rPr lang="en-US" sz="2000" b="1" i="0" smtClean="0">
                                      <a:latin typeface="Cambria Math" panose="02040503050406030204" pitchFamily="18" charset="0"/>
                                    </a:rPr>
                                    <m:t>𝐁</m:t>
                                  </m:r>
                                </m:sub>
                              </m:sSub>
                            </m:den>
                          </m:f>
                        </m:e>
                      </m:d>
                    </m:oMath>
                  </m:oMathPara>
                </a14:m>
                <a:endParaRPr lang="el-GR" sz="20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2386584" y="4746613"/>
                <a:ext cx="3685032" cy="783869"/>
              </a:xfrm>
              <a:prstGeom prst="rect">
                <a:avLst/>
              </a:prstGeom>
              <a:blipFill>
                <a:blip r:embed="rId6"/>
                <a:stretch>
                  <a:fillRect/>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10" name="Ορθογώνιο 9"/>
              <p:cNvSpPr/>
              <p:nvPr/>
            </p:nvSpPr>
            <p:spPr>
              <a:xfrm>
                <a:off x="5821679" y="4743536"/>
                <a:ext cx="3629712"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sSub>
                        <m:sSubPr>
                          <m:ctrlPr>
                            <a:rPr lang="el-GR" sz="2000" b="1" i="1">
                              <a:latin typeface="Cambria Math" panose="02040503050406030204" pitchFamily="18" charset="0"/>
                            </a:rPr>
                          </m:ctrlPr>
                        </m:sSubPr>
                        <m:e>
                          <m:r>
                            <a:rPr lang="en-US" sz="2000" b="1" i="1">
                              <a:latin typeface="Cambria Math" panose="02040503050406030204" pitchFamily="18" charset="0"/>
                            </a:rPr>
                            <m:t>𝑽</m:t>
                          </m:r>
                        </m:e>
                        <m:sub>
                          <m:r>
                            <a:rPr lang="el-GR" sz="2000" b="1" i="1">
                              <a:latin typeface="Cambria Math" panose="02040503050406030204" pitchFamily="18" charset="0"/>
                            </a:rPr>
                            <m:t>𝜜</m:t>
                          </m:r>
                        </m:sub>
                      </m:sSub>
                      <m:r>
                        <a:rPr lang="en-US" sz="2000" b="1" i="1">
                          <a:latin typeface="Cambria Math" panose="02040503050406030204" pitchFamily="18" charset="0"/>
                        </a:rPr>
                        <m:t> − </m:t>
                      </m:r>
                      <m:sSub>
                        <m:sSubPr>
                          <m:ctrlPr>
                            <a:rPr lang="en-US" sz="2000" b="1" i="1">
                              <a:latin typeface="Cambria Math" panose="02040503050406030204" pitchFamily="18" charset="0"/>
                            </a:rPr>
                          </m:ctrlPr>
                        </m:sSubPr>
                        <m:e>
                          <m:r>
                            <a:rPr lang="en-US" sz="2000" b="1" i="1">
                              <a:latin typeface="Cambria Math" panose="02040503050406030204" pitchFamily="18" charset="0"/>
                            </a:rPr>
                            <m:t>𝑽</m:t>
                          </m:r>
                        </m:e>
                        <m:sub>
                          <m:r>
                            <a:rPr lang="en-US" sz="2000" b="1" i="1">
                              <a:latin typeface="Cambria Math" panose="02040503050406030204" pitchFamily="18" charset="0"/>
                            </a:rPr>
                            <m:t>𝑩</m:t>
                          </m:r>
                        </m:sub>
                      </m:sSub>
                      <m:r>
                        <a:rPr lang="en-US" sz="2000" b="1" i="1">
                          <a:latin typeface="Cambria Math" panose="02040503050406030204" pitchFamily="18" charset="0"/>
                        </a:rPr>
                        <m:t>=−</m:t>
                      </m:r>
                      <m:r>
                        <a:rPr lang="en-US" sz="2000" b="1" i="1">
                          <a:latin typeface="Cambria Math" panose="02040503050406030204" pitchFamily="18" charset="0"/>
                        </a:rPr>
                        <m:t>𝑮𝑴</m:t>
                      </m:r>
                      <m:r>
                        <a:rPr lang="en-US" sz="2000" b="1" i="1">
                          <a:latin typeface="Cambria Math" panose="02040503050406030204" pitchFamily="18" charset="0"/>
                        </a:rPr>
                        <m:t>(</m:t>
                      </m:r>
                      <m:f>
                        <m:fPr>
                          <m:ctrlPr>
                            <a:rPr lang="en-US" sz="2000" b="1" i="1">
                              <a:latin typeface="Cambria Math" panose="02040503050406030204" pitchFamily="18" charset="0"/>
                            </a:rPr>
                          </m:ctrlPr>
                        </m:fPr>
                        <m:num>
                          <m:r>
                            <a:rPr lang="en-US" sz="2000" b="1" i="1">
                              <a:latin typeface="Cambria Math" panose="02040503050406030204" pitchFamily="18" charset="0"/>
                            </a:rPr>
                            <m:t>𝟏</m:t>
                          </m:r>
                        </m:num>
                        <m:den>
                          <m:sSub>
                            <m:sSubPr>
                              <m:ctrlPr>
                                <a:rPr lang="en-US" sz="2000" b="1" i="1">
                                  <a:latin typeface="Cambria Math" panose="02040503050406030204" pitchFamily="18" charset="0"/>
                                </a:rPr>
                              </m:ctrlPr>
                            </m:sSubPr>
                            <m:e>
                              <m:r>
                                <a:rPr lang="en-US" sz="2000" b="1" i="1">
                                  <a:latin typeface="Cambria Math" panose="02040503050406030204" pitchFamily="18" charset="0"/>
                                </a:rPr>
                                <m:t>𝒓</m:t>
                              </m:r>
                            </m:e>
                            <m:sub>
                              <m:r>
                                <a:rPr lang="en-US" sz="2000" b="1" i="1">
                                  <a:latin typeface="Cambria Math" panose="02040503050406030204" pitchFamily="18" charset="0"/>
                                </a:rPr>
                                <m:t>𝑨</m:t>
                              </m:r>
                            </m:sub>
                          </m:sSub>
                        </m:den>
                      </m:f>
                      <m:r>
                        <a:rPr lang="en-US" sz="2000" b="1" i="1" smtClean="0">
                          <a:latin typeface="Cambria Math" panose="02040503050406030204" pitchFamily="18" charset="0"/>
                        </a:rPr>
                        <m:t>−</m:t>
                      </m:r>
                      <m:f>
                        <m:fPr>
                          <m:ctrlPr>
                            <a:rPr lang="en-US" sz="2000" b="1" i="1">
                              <a:latin typeface="Cambria Math" panose="02040503050406030204" pitchFamily="18" charset="0"/>
                            </a:rPr>
                          </m:ctrlPr>
                        </m:fPr>
                        <m:num>
                          <m:r>
                            <a:rPr lang="en-US" sz="2000" b="1" i="1">
                              <a:latin typeface="Cambria Math" panose="02040503050406030204" pitchFamily="18" charset="0"/>
                            </a:rPr>
                            <m:t>𝟏</m:t>
                          </m:r>
                        </m:num>
                        <m:den>
                          <m:sSub>
                            <m:sSubPr>
                              <m:ctrlPr>
                                <a:rPr lang="en-US" sz="2000" b="1" i="1">
                                  <a:latin typeface="Cambria Math" panose="02040503050406030204" pitchFamily="18" charset="0"/>
                                </a:rPr>
                              </m:ctrlPr>
                            </m:sSubPr>
                            <m:e>
                              <m:r>
                                <a:rPr lang="en-US" sz="2000" b="1" i="1">
                                  <a:latin typeface="Cambria Math" panose="02040503050406030204" pitchFamily="18" charset="0"/>
                                </a:rPr>
                                <m:t>𝒓</m:t>
                              </m:r>
                            </m:e>
                            <m:sub>
                              <m:r>
                                <a:rPr lang="en-US" sz="2000" b="1" i="0">
                                  <a:latin typeface="Cambria Math" panose="02040503050406030204" pitchFamily="18" charset="0"/>
                                </a:rPr>
                                <m:t>𝐁</m:t>
                              </m:r>
                            </m:sub>
                          </m:sSub>
                        </m:den>
                      </m:f>
                      <m:r>
                        <a:rPr lang="en-US" sz="2000" b="1" i="1">
                          <a:latin typeface="Cambria Math" panose="02040503050406030204" pitchFamily="18" charset="0"/>
                        </a:rPr>
                        <m:t>)</m:t>
                      </m:r>
                    </m:oMath>
                  </m:oMathPara>
                </a14:m>
                <a:endParaRPr lang="el-GR" sz="2000" b="1" dirty="0"/>
              </a:p>
            </p:txBody>
          </p:sp>
        </mc:Choice>
        <mc:Fallback>
          <p:sp>
            <p:nvSpPr>
              <p:cNvPr id="10" name="Ορθογώνιο 9"/>
              <p:cNvSpPr>
                <a:spLocks noRot="1" noChangeAspect="1" noMove="1" noResize="1" noEditPoints="1" noAdjustHandles="1" noChangeArrowheads="1" noChangeShapeType="1" noTextEdit="1"/>
              </p:cNvSpPr>
              <p:nvPr/>
            </p:nvSpPr>
            <p:spPr>
              <a:xfrm>
                <a:off x="5821679" y="4743536"/>
                <a:ext cx="3629712" cy="720838"/>
              </a:xfrm>
              <a:prstGeom prst="rect">
                <a:avLst/>
              </a:prstGeom>
              <a:blipFill>
                <a:blip r:embed="rId7"/>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21129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ppt_x</p:attrName>
                                        </p:attrNameLst>
                                      </p:cBhvr>
                                      <p:tavLst>
                                        <p:tav tm="0">
                                          <p:val>
                                            <p:strVal val="#ppt_x-.2"/>
                                          </p:val>
                                        </p:tav>
                                        <p:tav tm="100000">
                                          <p:val>
                                            <p:strVal val="#ppt_x"/>
                                          </p:val>
                                        </p:tav>
                                      </p:tavLst>
                                    </p:anim>
                                    <p:anim calcmode="lin" valueType="num">
                                      <p:cBhvr>
                                        <p:cTn id="8" dur="1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500"/>
                            </p:stCondLst>
                            <p:childTnLst>
                              <p:par>
                                <p:cTn id="16" presetID="22" presetClass="entr" presetSubtype="8" fill="hold" nodeType="afterEffect">
                                  <p:stCondLst>
                                    <p:cond delay="25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1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left)">
                                      <p:cBhvr>
                                        <p:cTn id="23" dur="1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500" fill="hold"/>
                                        <p:tgtEl>
                                          <p:spTgt spid="8"/>
                                        </p:tgtEl>
                                        <p:attrNameLst>
                                          <p:attrName>ppt_x</p:attrName>
                                        </p:attrNameLst>
                                      </p:cBhvr>
                                      <p:tavLst>
                                        <p:tav tm="0">
                                          <p:val>
                                            <p:strVal val="#ppt_x-.2"/>
                                          </p:val>
                                        </p:tav>
                                        <p:tav tm="100000">
                                          <p:val>
                                            <p:strVal val="#ppt_x"/>
                                          </p:val>
                                        </p:tav>
                                      </p:tavLst>
                                    </p:anim>
                                    <p:anim calcmode="lin" valueType="num">
                                      <p:cBhvr>
                                        <p:cTn id="29" dur="1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0" dur="1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1500"/>
                                        <p:tgtEl>
                                          <p:spTgt spid="9"/>
                                        </p:tgtEl>
                                      </p:cBhvr>
                                    </p:animEffect>
                                  </p:childTnLst>
                                </p:cTn>
                              </p:par>
                            </p:childTnLst>
                          </p:cTn>
                        </p:par>
                        <p:par>
                          <p:cTn id="36" fill="hold">
                            <p:stCondLst>
                              <p:cond delay="1500"/>
                            </p:stCondLst>
                            <p:childTnLst>
                              <p:par>
                                <p:cTn id="37" presetID="22" presetClass="entr" presetSubtype="8" fill="hold" grpId="0" nodeType="afterEffect">
                                  <p:stCondLst>
                                    <p:cond delay="50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18</a:t>
            </a:fld>
            <a:endParaRPr lang="el-GR">
              <a:solidFill>
                <a:prstClr val="black">
                  <a:tint val="75000"/>
                </a:prstClr>
              </a:solidFill>
            </a:endParaRPr>
          </a:p>
        </p:txBody>
      </p:sp>
      <p:sp>
        <p:nvSpPr>
          <p:cNvPr id="7" name="Text Box 4"/>
          <p:cNvSpPr txBox="1">
            <a:spLocks noChangeArrowheads="1"/>
          </p:cNvSpPr>
          <p:nvPr/>
        </p:nvSpPr>
        <p:spPr bwMode="auto">
          <a:xfrm>
            <a:off x="4065719" y="61272"/>
            <a:ext cx="524357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spcBef>
                <a:spcPct val="50000"/>
              </a:spcBef>
            </a:pPr>
            <a:r>
              <a:rPr lang="el-GR" altLang="el-GR" sz="2400" b="1" dirty="0">
                <a:solidFill>
                  <a:srgbClr val="800000"/>
                </a:solidFill>
                <a:effectLst>
                  <a:outerShdw blurRad="38100" dist="38100" dir="2700000" algn="tl">
                    <a:srgbClr val="000000"/>
                  </a:outerShdw>
                </a:effectLst>
                <a:latin typeface="Comic Sans MS" panose="030F0702030302020204" pitchFamily="66" charset="0"/>
              </a:rPr>
              <a:t>Ποια είναι η </a:t>
            </a:r>
            <a:r>
              <a:rPr lang="el-GR" altLang="el-GR" sz="2400" b="1" dirty="0">
                <a:solidFill>
                  <a:srgbClr val="FF0000"/>
                </a:solidFill>
                <a:effectLst>
                  <a:outerShdw blurRad="38100" dist="38100" dir="2700000" algn="tl">
                    <a:srgbClr val="000000"/>
                  </a:outerShdw>
                </a:effectLst>
                <a:latin typeface="Comic Sans MS" panose="030F0702030302020204" pitchFamily="66" charset="0"/>
              </a:rPr>
              <a:t>φυσική σημασία του </a:t>
            </a:r>
            <a:r>
              <a:rPr lang="el-GR" altLang="el-GR" sz="2400" b="1" dirty="0" err="1">
                <a:solidFill>
                  <a:srgbClr val="FF0000"/>
                </a:solidFill>
                <a:effectLst>
                  <a:outerShdw blurRad="38100" dist="38100" dir="2700000" algn="tl">
                    <a:srgbClr val="000000"/>
                  </a:outerShdw>
                </a:effectLst>
                <a:latin typeface="Comic Sans MS" panose="030F0702030302020204" pitchFamily="66" charset="0"/>
              </a:rPr>
              <a:t>προσήμου</a:t>
            </a:r>
            <a:r>
              <a:rPr lang="el-GR" altLang="el-GR" sz="2400" b="1" dirty="0">
                <a:solidFill>
                  <a:schemeClr val="accent2"/>
                </a:solidFill>
                <a:effectLst>
                  <a:outerShdw blurRad="38100" dist="38100" dir="2700000" algn="tl">
                    <a:srgbClr val="000000"/>
                  </a:outerShdw>
                </a:effectLst>
                <a:latin typeface="Comic Sans MS" panose="030F0702030302020204" pitchFamily="66" charset="0"/>
              </a:rPr>
              <a:t> </a:t>
            </a:r>
            <a:r>
              <a:rPr lang="el-GR" altLang="el-GR" sz="2400" b="1" dirty="0">
                <a:solidFill>
                  <a:srgbClr val="800000"/>
                </a:solidFill>
                <a:effectLst>
                  <a:outerShdw blurRad="38100" dist="38100" dir="2700000" algn="tl">
                    <a:srgbClr val="000000"/>
                  </a:outerShdw>
                </a:effectLst>
                <a:latin typeface="Comic Sans MS" panose="030F0702030302020204" pitchFamily="66" charset="0"/>
              </a:rPr>
              <a:t>της δυναμικής ενέργειας</a:t>
            </a:r>
            <a:r>
              <a:rPr lang="en-US" altLang="el-GR" sz="2400" b="1" dirty="0">
                <a:solidFill>
                  <a:srgbClr val="800000"/>
                </a:solidFill>
                <a:effectLst>
                  <a:outerShdw blurRad="38100" dist="38100" dir="2700000" algn="tl">
                    <a:srgbClr val="000000"/>
                  </a:outerShdw>
                </a:effectLst>
                <a:latin typeface="Comic Sans MS" panose="030F0702030302020204" pitchFamily="66" charset="0"/>
              </a:rPr>
              <a:t>;</a:t>
            </a:r>
            <a:endParaRPr lang="el-GR" altLang="el-GR" sz="2400" b="1" dirty="0">
              <a:solidFill>
                <a:srgbClr val="800000"/>
              </a:solidFill>
              <a:effectLst>
                <a:outerShdw blurRad="38100" dist="38100" dir="2700000" algn="tl">
                  <a:srgbClr val="000000"/>
                </a:outerShdw>
              </a:effectLst>
              <a:latin typeface="Comic Sans MS" panose="030F0702030302020204" pitchFamily="66" charset="0"/>
            </a:endParaRPr>
          </a:p>
        </p:txBody>
      </p:sp>
      <p:sp>
        <p:nvSpPr>
          <p:cNvPr id="2" name="Ορθογώνιο 1"/>
          <p:cNvSpPr/>
          <p:nvPr/>
        </p:nvSpPr>
        <p:spPr>
          <a:xfrm>
            <a:off x="3630032" y="1261601"/>
            <a:ext cx="7153077" cy="400110"/>
          </a:xfrm>
          <a:prstGeom prst="rect">
            <a:avLst/>
          </a:prstGeom>
        </p:spPr>
        <p:txBody>
          <a:bodyPr wrap="square">
            <a:spAutoFit/>
          </a:bodyPr>
          <a:lstStyle/>
          <a:p>
            <a:pPr algn="just"/>
            <a:r>
              <a:rPr lang="el-GR" altLang="el-GR" sz="2000" b="1" dirty="0">
                <a:solidFill>
                  <a:srgbClr val="0033CC"/>
                </a:solidFill>
                <a:effectLst>
                  <a:outerShdw blurRad="38100" dist="38100" dir="2700000" algn="tl">
                    <a:srgbClr val="000000"/>
                  </a:outerShdw>
                </a:effectLst>
                <a:latin typeface="Comic Sans MS" panose="030F0702030302020204" pitchFamily="66" charset="0"/>
              </a:rPr>
              <a:t>Η δυναμική ενέργεια </a:t>
            </a:r>
            <a:r>
              <a:rPr lang="el-GR" altLang="el-GR" sz="2000" b="1" dirty="0" smtClean="0">
                <a:solidFill>
                  <a:srgbClr val="0033CC"/>
                </a:solidFill>
                <a:effectLst>
                  <a:outerShdw blurRad="38100" dist="38100" dir="2700000" algn="tl">
                    <a:srgbClr val="000000"/>
                  </a:outerShdw>
                </a:effectLst>
                <a:latin typeface="Comic Sans MS" panose="030F0702030302020204" pitchFamily="66" charset="0"/>
              </a:rPr>
              <a:t>στο σημείο Α είναι πάντοτε αρνητική</a:t>
            </a:r>
            <a:r>
              <a:rPr lang="el-GR" altLang="el-GR" sz="2000" b="1" dirty="0">
                <a:solidFill>
                  <a:srgbClr val="0033CC"/>
                </a:solidFill>
                <a:effectLst>
                  <a:outerShdw blurRad="38100" dist="38100" dir="2700000" algn="tl">
                    <a:srgbClr val="000000"/>
                  </a:outerShdw>
                </a:effectLst>
                <a:latin typeface="Comic Sans MS" panose="030F0702030302020204" pitchFamily="66" charset="0"/>
              </a:rPr>
              <a:t>.</a:t>
            </a:r>
          </a:p>
        </p:txBody>
      </p:sp>
      <p:grpSp>
        <p:nvGrpSpPr>
          <p:cNvPr id="9" name="Ομάδα 8"/>
          <p:cNvGrpSpPr/>
          <p:nvPr/>
        </p:nvGrpSpPr>
        <p:grpSpPr>
          <a:xfrm>
            <a:off x="212622" y="799936"/>
            <a:ext cx="2600369" cy="2417337"/>
            <a:chOff x="430208" y="856214"/>
            <a:chExt cx="2600369" cy="2417337"/>
          </a:xfrm>
        </p:grpSpPr>
        <p:grpSp>
          <p:nvGrpSpPr>
            <p:cNvPr id="10" name="Ομάδα 9"/>
            <p:cNvGrpSpPr/>
            <p:nvPr/>
          </p:nvGrpSpPr>
          <p:grpSpPr>
            <a:xfrm>
              <a:off x="430208" y="1334642"/>
              <a:ext cx="2600369" cy="1938909"/>
              <a:chOff x="533347" y="1596810"/>
              <a:chExt cx="2600369" cy="1938909"/>
            </a:xfrm>
          </p:grpSpPr>
          <p:sp>
            <p:nvSpPr>
              <p:cNvPr id="12" name="Freeform 30"/>
              <p:cNvSpPr>
                <a:spLocks/>
              </p:cNvSpPr>
              <p:nvPr/>
            </p:nvSpPr>
            <p:spPr bwMode="auto">
              <a:xfrm>
                <a:off x="533347" y="1596810"/>
                <a:ext cx="2600369" cy="1938909"/>
              </a:xfrm>
              <a:custGeom>
                <a:avLst/>
                <a:gdLst>
                  <a:gd name="T0" fmla="*/ 278 w 2618"/>
                  <a:gd name="T1" fmla="*/ 336 h 2001"/>
                  <a:gd name="T2" fmla="*/ 202 w 2618"/>
                  <a:gd name="T3" fmla="*/ 1383 h 2001"/>
                  <a:gd name="T4" fmla="*/ 346 w 2618"/>
                  <a:gd name="T5" fmla="*/ 1652 h 2001"/>
                  <a:gd name="T6" fmla="*/ 413 w 2618"/>
                  <a:gd name="T7" fmla="*/ 1728 h 2001"/>
                  <a:gd name="T8" fmla="*/ 480 w 2618"/>
                  <a:gd name="T9" fmla="*/ 1767 h 2001"/>
                  <a:gd name="T10" fmla="*/ 701 w 2618"/>
                  <a:gd name="T11" fmla="*/ 1892 h 2001"/>
                  <a:gd name="T12" fmla="*/ 826 w 2618"/>
                  <a:gd name="T13" fmla="*/ 1940 h 2001"/>
                  <a:gd name="T14" fmla="*/ 1133 w 2618"/>
                  <a:gd name="T15" fmla="*/ 1949 h 2001"/>
                  <a:gd name="T16" fmla="*/ 1776 w 2618"/>
                  <a:gd name="T17" fmla="*/ 1959 h 2001"/>
                  <a:gd name="T18" fmla="*/ 1824 w 2618"/>
                  <a:gd name="T19" fmla="*/ 1920 h 2001"/>
                  <a:gd name="T20" fmla="*/ 2035 w 2618"/>
                  <a:gd name="T21" fmla="*/ 1882 h 2001"/>
                  <a:gd name="T22" fmla="*/ 2342 w 2618"/>
                  <a:gd name="T23" fmla="*/ 1796 h 2001"/>
                  <a:gd name="T24" fmla="*/ 2419 w 2618"/>
                  <a:gd name="T25" fmla="*/ 1738 h 2001"/>
                  <a:gd name="T26" fmla="*/ 2525 w 2618"/>
                  <a:gd name="T27" fmla="*/ 1642 h 2001"/>
                  <a:gd name="T28" fmla="*/ 2486 w 2618"/>
                  <a:gd name="T29" fmla="*/ 1181 h 2001"/>
                  <a:gd name="T30" fmla="*/ 2429 w 2618"/>
                  <a:gd name="T31" fmla="*/ 1095 h 2001"/>
                  <a:gd name="T32" fmla="*/ 2400 w 2618"/>
                  <a:gd name="T33" fmla="*/ 1076 h 2001"/>
                  <a:gd name="T34" fmla="*/ 2323 w 2618"/>
                  <a:gd name="T35" fmla="*/ 989 h 2001"/>
                  <a:gd name="T36" fmla="*/ 2285 w 2618"/>
                  <a:gd name="T37" fmla="*/ 932 h 2001"/>
                  <a:gd name="T38" fmla="*/ 2208 w 2618"/>
                  <a:gd name="T39" fmla="*/ 836 h 2001"/>
                  <a:gd name="T40" fmla="*/ 2179 w 2618"/>
                  <a:gd name="T41" fmla="*/ 778 h 2001"/>
                  <a:gd name="T42" fmla="*/ 2198 w 2618"/>
                  <a:gd name="T43" fmla="*/ 500 h 2001"/>
                  <a:gd name="T44" fmla="*/ 2189 w 2618"/>
                  <a:gd name="T45" fmla="*/ 413 h 2001"/>
                  <a:gd name="T46" fmla="*/ 2016 w 2618"/>
                  <a:gd name="T47" fmla="*/ 240 h 2001"/>
                  <a:gd name="T48" fmla="*/ 1958 w 2618"/>
                  <a:gd name="T49" fmla="*/ 192 h 2001"/>
                  <a:gd name="T50" fmla="*/ 1814 w 2618"/>
                  <a:gd name="T51" fmla="*/ 183 h 2001"/>
                  <a:gd name="T52" fmla="*/ 1680 w 2618"/>
                  <a:gd name="T53" fmla="*/ 135 h 2001"/>
                  <a:gd name="T54" fmla="*/ 1574 w 2618"/>
                  <a:gd name="T55" fmla="*/ 106 h 2001"/>
                  <a:gd name="T56" fmla="*/ 1373 w 2618"/>
                  <a:gd name="T57" fmla="*/ 0 h 2001"/>
                  <a:gd name="T58" fmla="*/ 605 w 2618"/>
                  <a:gd name="T59" fmla="*/ 29 h 2001"/>
                  <a:gd name="T60" fmla="*/ 547 w 2618"/>
                  <a:gd name="T61" fmla="*/ 48 h 2001"/>
                  <a:gd name="T62" fmla="*/ 480 w 2618"/>
                  <a:gd name="T63" fmla="*/ 116 h 2001"/>
                  <a:gd name="T64" fmla="*/ 346 w 2618"/>
                  <a:gd name="T65" fmla="*/ 154 h 2001"/>
                  <a:gd name="T66" fmla="*/ 298 w 2618"/>
                  <a:gd name="T67" fmla="*/ 202 h 2001"/>
                  <a:gd name="T68" fmla="*/ 278 w 2618"/>
                  <a:gd name="T69" fmla="*/ 221 h 2001"/>
                  <a:gd name="T70" fmla="*/ 278 w 2618"/>
                  <a:gd name="T71" fmla="*/ 336 h 20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18" h="2001">
                    <a:moveTo>
                      <a:pt x="278" y="336"/>
                    </a:moveTo>
                    <a:cubicBezTo>
                      <a:pt x="92" y="659"/>
                      <a:pt x="0" y="990"/>
                      <a:pt x="202" y="1383"/>
                    </a:cubicBezTo>
                    <a:cubicBezTo>
                      <a:pt x="222" y="1492"/>
                      <a:pt x="278" y="1568"/>
                      <a:pt x="346" y="1652"/>
                    </a:cubicBezTo>
                    <a:cubicBezTo>
                      <a:pt x="370" y="1681"/>
                      <a:pt x="373" y="1707"/>
                      <a:pt x="413" y="1728"/>
                    </a:cubicBezTo>
                    <a:cubicBezTo>
                      <a:pt x="431" y="1737"/>
                      <a:pt x="464" y="1753"/>
                      <a:pt x="480" y="1767"/>
                    </a:cubicBezTo>
                    <a:cubicBezTo>
                      <a:pt x="563" y="1837"/>
                      <a:pt x="597" y="1869"/>
                      <a:pt x="701" y="1892"/>
                    </a:cubicBezTo>
                    <a:cubicBezTo>
                      <a:pt x="745" y="1902"/>
                      <a:pt x="781" y="1938"/>
                      <a:pt x="826" y="1940"/>
                    </a:cubicBezTo>
                    <a:cubicBezTo>
                      <a:pt x="928" y="1946"/>
                      <a:pt x="1031" y="1946"/>
                      <a:pt x="1133" y="1949"/>
                    </a:cubicBezTo>
                    <a:cubicBezTo>
                      <a:pt x="1329" y="2001"/>
                      <a:pt x="1623" y="1962"/>
                      <a:pt x="1776" y="1959"/>
                    </a:cubicBezTo>
                    <a:cubicBezTo>
                      <a:pt x="1793" y="1948"/>
                      <a:pt x="1805" y="1927"/>
                      <a:pt x="1824" y="1920"/>
                    </a:cubicBezTo>
                    <a:cubicBezTo>
                      <a:pt x="1889" y="1896"/>
                      <a:pt x="1968" y="1900"/>
                      <a:pt x="2035" y="1882"/>
                    </a:cubicBezTo>
                    <a:cubicBezTo>
                      <a:pt x="2137" y="1854"/>
                      <a:pt x="2238" y="1816"/>
                      <a:pt x="2342" y="1796"/>
                    </a:cubicBezTo>
                    <a:cubicBezTo>
                      <a:pt x="2365" y="1773"/>
                      <a:pt x="2396" y="1761"/>
                      <a:pt x="2419" y="1738"/>
                    </a:cubicBezTo>
                    <a:cubicBezTo>
                      <a:pt x="2497" y="1660"/>
                      <a:pt x="2461" y="1690"/>
                      <a:pt x="2525" y="1642"/>
                    </a:cubicBezTo>
                    <a:cubicBezTo>
                      <a:pt x="2607" y="1517"/>
                      <a:pt x="2618" y="1267"/>
                      <a:pt x="2486" y="1181"/>
                    </a:cubicBezTo>
                    <a:cubicBezTo>
                      <a:pt x="2442" y="1114"/>
                      <a:pt x="2461" y="1143"/>
                      <a:pt x="2429" y="1095"/>
                    </a:cubicBezTo>
                    <a:cubicBezTo>
                      <a:pt x="2423" y="1085"/>
                      <a:pt x="2409" y="1083"/>
                      <a:pt x="2400" y="1076"/>
                    </a:cubicBezTo>
                    <a:cubicBezTo>
                      <a:pt x="2373" y="1053"/>
                      <a:pt x="2345" y="1017"/>
                      <a:pt x="2323" y="989"/>
                    </a:cubicBezTo>
                    <a:cubicBezTo>
                      <a:pt x="2309" y="971"/>
                      <a:pt x="2298" y="951"/>
                      <a:pt x="2285" y="932"/>
                    </a:cubicBezTo>
                    <a:cubicBezTo>
                      <a:pt x="2263" y="898"/>
                      <a:pt x="2227" y="873"/>
                      <a:pt x="2208" y="836"/>
                    </a:cubicBezTo>
                    <a:cubicBezTo>
                      <a:pt x="2165" y="751"/>
                      <a:pt x="2237" y="866"/>
                      <a:pt x="2179" y="778"/>
                    </a:cubicBezTo>
                    <a:cubicBezTo>
                      <a:pt x="2158" y="690"/>
                      <a:pt x="2177" y="588"/>
                      <a:pt x="2198" y="500"/>
                    </a:cubicBezTo>
                    <a:cubicBezTo>
                      <a:pt x="2195" y="471"/>
                      <a:pt x="2195" y="441"/>
                      <a:pt x="2189" y="413"/>
                    </a:cubicBezTo>
                    <a:cubicBezTo>
                      <a:pt x="2173" y="343"/>
                      <a:pt x="2070" y="278"/>
                      <a:pt x="2016" y="240"/>
                    </a:cubicBezTo>
                    <a:cubicBezTo>
                      <a:pt x="1996" y="225"/>
                      <a:pt x="1983" y="197"/>
                      <a:pt x="1958" y="192"/>
                    </a:cubicBezTo>
                    <a:cubicBezTo>
                      <a:pt x="1911" y="182"/>
                      <a:pt x="1862" y="186"/>
                      <a:pt x="1814" y="183"/>
                    </a:cubicBezTo>
                    <a:cubicBezTo>
                      <a:pt x="1766" y="170"/>
                      <a:pt x="1726" y="152"/>
                      <a:pt x="1680" y="135"/>
                    </a:cubicBezTo>
                    <a:cubicBezTo>
                      <a:pt x="1646" y="122"/>
                      <a:pt x="1609" y="118"/>
                      <a:pt x="1574" y="106"/>
                    </a:cubicBezTo>
                    <a:cubicBezTo>
                      <a:pt x="1514" y="46"/>
                      <a:pt x="1454" y="21"/>
                      <a:pt x="1373" y="0"/>
                    </a:cubicBezTo>
                    <a:cubicBezTo>
                      <a:pt x="1072" y="13"/>
                      <a:pt x="957" y="23"/>
                      <a:pt x="605" y="29"/>
                    </a:cubicBezTo>
                    <a:cubicBezTo>
                      <a:pt x="586" y="35"/>
                      <a:pt x="566" y="42"/>
                      <a:pt x="547" y="48"/>
                    </a:cubicBezTo>
                    <a:cubicBezTo>
                      <a:pt x="517" y="58"/>
                      <a:pt x="510" y="107"/>
                      <a:pt x="480" y="116"/>
                    </a:cubicBezTo>
                    <a:cubicBezTo>
                      <a:pt x="435" y="130"/>
                      <a:pt x="390" y="138"/>
                      <a:pt x="346" y="154"/>
                    </a:cubicBezTo>
                    <a:cubicBezTo>
                      <a:pt x="330" y="170"/>
                      <a:pt x="314" y="186"/>
                      <a:pt x="298" y="202"/>
                    </a:cubicBezTo>
                    <a:cubicBezTo>
                      <a:pt x="291" y="208"/>
                      <a:pt x="278" y="221"/>
                      <a:pt x="278" y="221"/>
                    </a:cubicBezTo>
                    <a:cubicBezTo>
                      <a:pt x="274" y="232"/>
                      <a:pt x="229" y="336"/>
                      <a:pt x="278" y="336"/>
                    </a:cubicBezTo>
                    <a:close/>
                  </a:path>
                </a:pathLst>
              </a:custGeom>
              <a:solidFill>
                <a:schemeClr val="accent1">
                  <a:lumMod val="20000"/>
                  <a:lumOff val="80000"/>
                </a:schemeClr>
              </a:solidFill>
              <a:ln w="9525">
                <a:noFill/>
                <a:round/>
                <a:headEnd/>
                <a:tailEnd/>
              </a:ln>
              <a:effectLst/>
              <a:extLst/>
            </p:spPr>
            <p:txBody>
              <a:bodyPr/>
              <a:lstStyle/>
              <a:p>
                <a:endParaRPr lang="el-GR"/>
              </a:p>
            </p:txBody>
          </p:sp>
          <p:grpSp>
            <p:nvGrpSpPr>
              <p:cNvPr id="13" name="Group 14"/>
              <p:cNvGrpSpPr>
                <a:grpSpLocks/>
              </p:cNvGrpSpPr>
              <p:nvPr/>
            </p:nvGrpSpPr>
            <p:grpSpPr bwMode="auto">
              <a:xfrm>
                <a:off x="1204530" y="2837836"/>
                <a:ext cx="381000" cy="366713"/>
                <a:chOff x="1327" y="2112"/>
                <a:chExt cx="240" cy="231"/>
              </a:xfrm>
            </p:grpSpPr>
            <p:sp>
              <p:nvSpPr>
                <p:cNvPr id="14" name="Text Box 11"/>
                <p:cNvSpPr txBox="1">
                  <a:spLocks noChangeArrowheads="1"/>
                </p:cNvSpPr>
                <p:nvPr/>
              </p:nvSpPr>
              <p:spPr bwMode="auto">
                <a:xfrm>
                  <a:off x="1327" y="2130"/>
                  <a:ext cx="24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1600" b="1" i="1" dirty="0" smtClean="0">
                      <a:latin typeface="Comic Sans MS" panose="030F0702030302020204" pitchFamily="66" charset="0"/>
                    </a:rPr>
                    <a:t>M</a:t>
                  </a:r>
                  <a:endParaRPr lang="el-GR" altLang="el-GR" sz="1600" b="1" i="1" dirty="0">
                    <a:latin typeface="Comic Sans MS" panose="030F0702030302020204" pitchFamily="66" charset="0"/>
                  </a:endParaRPr>
                </a:p>
              </p:txBody>
            </p:sp>
            <p:sp>
              <p:nvSpPr>
                <p:cNvPr id="15" name="Oval 10"/>
                <p:cNvSpPr>
                  <a:spLocks noChangeArrowheads="1"/>
                </p:cNvSpPr>
                <p:nvPr/>
              </p:nvSpPr>
              <p:spPr bwMode="auto">
                <a:xfrm>
                  <a:off x="1344" y="2112"/>
                  <a:ext cx="52" cy="48"/>
                </a:xfrm>
                <a:prstGeom prst="ellipse">
                  <a:avLst/>
                </a:prstGeom>
                <a:solidFill>
                  <a:schemeClr val="accent1"/>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grpSp>
        <p:sp>
          <p:nvSpPr>
            <p:cNvPr id="11" name="TextBox 10"/>
            <p:cNvSpPr txBox="1"/>
            <p:nvPr/>
          </p:nvSpPr>
          <p:spPr>
            <a:xfrm>
              <a:off x="1707281" y="856214"/>
              <a:ext cx="429768" cy="461665"/>
            </a:xfrm>
            <a:prstGeom prst="rect">
              <a:avLst/>
            </a:prstGeom>
            <a:noFill/>
          </p:spPr>
          <p:txBody>
            <a:bodyPr wrap="square" rtlCol="0">
              <a:spAutoFit/>
            </a:bodyPr>
            <a:lstStyle/>
            <a:p>
              <a:r>
                <a:rPr lang="el-GR" sz="2400" dirty="0" smtClean="0"/>
                <a:t>∞</a:t>
              </a:r>
              <a:endParaRPr lang="el-GR" sz="2400" dirty="0"/>
            </a:p>
          </p:txBody>
        </p:sp>
      </p:grpSp>
      <p:grpSp>
        <p:nvGrpSpPr>
          <p:cNvPr id="16" name="Ομάδα 15"/>
          <p:cNvGrpSpPr/>
          <p:nvPr/>
        </p:nvGrpSpPr>
        <p:grpSpPr>
          <a:xfrm>
            <a:off x="1434336" y="1492359"/>
            <a:ext cx="540485" cy="601961"/>
            <a:chOff x="1674580" y="1204906"/>
            <a:chExt cx="540485" cy="601961"/>
          </a:xfrm>
        </p:grpSpPr>
        <p:grpSp>
          <p:nvGrpSpPr>
            <p:cNvPr id="17" name="Ομάδα 16"/>
            <p:cNvGrpSpPr/>
            <p:nvPr/>
          </p:nvGrpSpPr>
          <p:grpSpPr>
            <a:xfrm>
              <a:off x="1847645" y="1468313"/>
              <a:ext cx="367420" cy="338554"/>
              <a:chOff x="4165600" y="1637665"/>
              <a:chExt cx="367420" cy="338554"/>
            </a:xfrm>
          </p:grpSpPr>
          <p:sp>
            <p:nvSpPr>
              <p:cNvPr id="19" name="TextBox 18"/>
              <p:cNvSpPr txBox="1"/>
              <p:nvPr/>
            </p:nvSpPr>
            <p:spPr>
              <a:xfrm>
                <a:off x="4165600" y="1637665"/>
                <a:ext cx="367420" cy="338554"/>
              </a:xfrm>
              <a:prstGeom prst="rect">
                <a:avLst/>
              </a:prstGeom>
              <a:noFill/>
            </p:spPr>
            <p:txBody>
              <a:bodyPr wrap="square" rtlCol="0">
                <a:spAutoFit/>
              </a:bodyPr>
              <a:lstStyle/>
              <a:p>
                <a:r>
                  <a:rPr lang="el-GR" sz="1600" b="1" dirty="0">
                    <a:latin typeface="Comic Sans MS" panose="030F0702030302020204" pitchFamily="66" charset="0"/>
                  </a:rPr>
                  <a:t>Α</a:t>
                </a:r>
              </a:p>
            </p:txBody>
          </p:sp>
          <p:sp>
            <p:nvSpPr>
              <p:cNvPr id="20" name="Oval 33"/>
              <p:cNvSpPr>
                <a:spLocks noChangeArrowheads="1"/>
              </p:cNvSpPr>
              <p:nvPr/>
            </p:nvSpPr>
            <p:spPr bwMode="auto">
              <a:xfrm flipH="1" flipV="1">
                <a:off x="4234087" y="1675958"/>
                <a:ext cx="45719" cy="457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l-GR" altLang="el-GR"/>
              </a:p>
            </p:txBody>
          </p:sp>
        </p:grpSp>
        <p:sp>
          <p:nvSpPr>
            <p:cNvPr id="18" name="TextBox 17"/>
            <p:cNvSpPr txBox="1"/>
            <p:nvPr/>
          </p:nvSpPr>
          <p:spPr>
            <a:xfrm>
              <a:off x="1674580" y="1204906"/>
              <a:ext cx="438912" cy="338554"/>
            </a:xfrm>
            <a:prstGeom prst="rect">
              <a:avLst/>
            </a:prstGeom>
            <a:noFill/>
          </p:spPr>
          <p:txBody>
            <a:bodyPr wrap="square" rtlCol="0">
              <a:spAutoFit/>
            </a:bodyPr>
            <a:lstStyle/>
            <a:p>
              <a:r>
                <a:rPr lang="en-US" sz="1600" b="1" i="1" dirty="0" smtClean="0">
                  <a:latin typeface="Comic Sans MS" panose="030F0702030302020204" pitchFamily="66" charset="0"/>
                </a:rPr>
                <a:t>m</a:t>
              </a:r>
              <a:endParaRPr lang="el-GR" sz="1600" b="1" baseline="-25000" dirty="0">
                <a:latin typeface="Comic Sans MS" panose="030F0702030302020204" pitchFamily="66" charset="0"/>
              </a:endParaRPr>
            </a:p>
          </p:txBody>
        </p:sp>
      </p:grpSp>
      <p:graphicFrame>
        <p:nvGraphicFramePr>
          <p:cNvPr id="21" name="Αντικείμενο 20"/>
          <p:cNvGraphicFramePr>
            <a:graphicFrameLocks noChangeAspect="1"/>
          </p:cNvGraphicFramePr>
          <p:nvPr>
            <p:extLst>
              <p:ext uri="{D42A27DB-BD31-4B8C-83A1-F6EECF244321}">
                <p14:modId xmlns:p14="http://schemas.microsoft.com/office/powerpoint/2010/main" val="2868560406"/>
              </p:ext>
            </p:extLst>
          </p:nvPr>
        </p:nvGraphicFramePr>
        <p:xfrm>
          <a:off x="2969390" y="2071613"/>
          <a:ext cx="1065315" cy="1004597"/>
        </p:xfrm>
        <a:graphic>
          <a:graphicData uri="http://schemas.openxmlformats.org/presentationml/2006/ole">
            <mc:AlternateContent xmlns:mc="http://schemas.openxmlformats.org/markup-compatibility/2006">
              <mc:Choice xmlns:v="urn:schemas-microsoft-com:vml" Requires="v">
                <p:oleObj spid="_x0000_s5270" name="Φωτογραφία του Photo Editor" r:id="rId3" imgW="2857899" imgH="2704762" progId="MSPhotoEd.3">
                  <p:embed/>
                </p:oleObj>
              </mc:Choice>
              <mc:Fallback>
                <p:oleObj name="Φωτογραφία του Photo Editor" r:id="rId3" imgW="2857899" imgH="2704762" progId="MSPhotoEd.3">
                  <p:embed/>
                  <p:pic>
                    <p:nvPicPr>
                      <p:cNvPr id="31" name="Αντικείμενο 3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69390" y="2071613"/>
                        <a:ext cx="1065315" cy="1004597"/>
                      </a:xfrm>
                      <a:prstGeom prst="rect">
                        <a:avLst/>
                      </a:prstGeom>
                      <a:noFill/>
                      <a:ln>
                        <a:noFill/>
                      </a:ln>
                      <a:extLst/>
                    </p:spPr>
                  </p:pic>
                </p:oleObj>
              </mc:Fallback>
            </mc:AlternateContent>
          </a:graphicData>
        </a:graphic>
      </p:graphicFrame>
      <p:sp>
        <p:nvSpPr>
          <p:cNvPr id="22" name="TextBox 21"/>
          <p:cNvSpPr txBox="1"/>
          <p:nvPr/>
        </p:nvSpPr>
        <p:spPr>
          <a:xfrm>
            <a:off x="4111842" y="1640619"/>
            <a:ext cx="6189456" cy="2400657"/>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Αυτό σημαίνει ότι όταν η μάζα </a:t>
            </a:r>
            <a:r>
              <a:rPr lang="en-US" sz="2000" b="1" i="1" dirty="0" smtClean="0">
                <a:latin typeface="Comic Sans MS" panose="030F0702030302020204" pitchFamily="66" charset="0"/>
              </a:rPr>
              <a:t>m</a:t>
            </a:r>
            <a:r>
              <a:rPr lang="en-US" sz="2000" b="1" dirty="0" smtClean="0">
                <a:latin typeface="Comic Sans MS" panose="030F0702030302020204" pitchFamily="66" charset="0"/>
              </a:rPr>
              <a:t> </a:t>
            </a:r>
            <a:r>
              <a:rPr lang="el-GR" sz="2000" b="1" dirty="0" smtClean="0">
                <a:latin typeface="Comic Sans MS" panose="030F0702030302020204" pitchFamily="66" charset="0"/>
              </a:rPr>
              <a:t>αφεθεί ελεύθερη στο σημείο Α του </a:t>
            </a:r>
            <a:r>
              <a:rPr lang="el-GR" sz="2000" b="1" dirty="0" err="1" smtClean="0">
                <a:latin typeface="Comic Sans MS" panose="030F0702030302020204" pitchFamily="66" charset="0"/>
              </a:rPr>
              <a:t>βαρυτικού</a:t>
            </a:r>
            <a:r>
              <a:rPr lang="el-GR" sz="2000" b="1" dirty="0" smtClean="0">
                <a:latin typeface="Comic Sans MS" panose="030F0702030302020204" pitchFamily="66" charset="0"/>
              </a:rPr>
              <a:t> πεδίου, δεν θα κινηθεί αυθόρμητα προς το άπειρο (</a:t>
            </a:r>
            <a:r>
              <a:rPr lang="en-US" sz="2000" b="1" i="1" dirty="0" smtClean="0">
                <a:latin typeface="Comic Sans MS" panose="030F0702030302020204" pitchFamily="66" charset="0"/>
              </a:rPr>
              <a:t>U</a:t>
            </a:r>
            <a:r>
              <a:rPr lang="en-US" sz="2000" b="1" baseline="-25000" dirty="0" smtClean="0">
                <a:latin typeface="Comic Sans MS" panose="030F0702030302020204" pitchFamily="66" charset="0"/>
              </a:rPr>
              <a:t>∞</a:t>
            </a:r>
            <a:r>
              <a:rPr lang="en-US" sz="2000" b="1" dirty="0" smtClean="0">
                <a:latin typeface="Comic Sans MS" panose="030F0702030302020204" pitchFamily="66" charset="0"/>
              </a:rPr>
              <a:t> = 0)</a:t>
            </a:r>
            <a:r>
              <a:rPr lang="el-GR" sz="2000" b="1" dirty="0" smtClean="0">
                <a:latin typeface="Comic Sans MS" panose="030F0702030302020204" pitchFamily="66" charset="0"/>
              </a:rPr>
              <a:t>, αλλά χρειάζεται να της προσφερθεί </a:t>
            </a:r>
            <a:r>
              <a:rPr lang="en-US" sz="2000" b="1" dirty="0" smtClean="0">
                <a:latin typeface="Comic Sans MS" panose="030F0702030302020204" pitchFamily="66" charset="0"/>
              </a:rPr>
              <a:t>(</a:t>
            </a:r>
            <a:r>
              <a:rPr lang="el-GR" sz="2000" b="1" dirty="0" smtClean="0">
                <a:latin typeface="Comic Sans MS" panose="030F0702030302020204" pitchFamily="66" charset="0"/>
              </a:rPr>
              <a:t>να δαπανηθεί) </a:t>
            </a:r>
            <a:r>
              <a:rPr lang="el-GR" sz="2000" b="1" dirty="0" smtClean="0">
                <a:latin typeface="Comic Sans MS" panose="030F0702030302020204" pitchFamily="66" charset="0"/>
              </a:rPr>
              <a:t>ενέργεια</a:t>
            </a:r>
            <a:r>
              <a:rPr lang="en-US" sz="2000" b="1" dirty="0" smtClean="0">
                <a:latin typeface="Comic Sans MS" panose="030F0702030302020204" pitchFamily="66" charset="0"/>
              </a:rPr>
              <a:t>, </a:t>
            </a:r>
            <a:r>
              <a:rPr lang="el-GR" sz="2000" b="1" dirty="0" smtClean="0">
                <a:latin typeface="Comic Sans MS" panose="030F0702030302020204" pitchFamily="66" charset="0"/>
              </a:rPr>
              <a:t>τουλάχιστον ίση με τη δυναμική στο Α.</a:t>
            </a:r>
            <a:endParaRPr lang="el-GR" sz="2000" b="1" dirty="0" smtClean="0">
              <a:latin typeface="Comic Sans MS" panose="030F0702030302020204" pitchFamily="66" charset="0"/>
            </a:endParaRPr>
          </a:p>
        </p:txBody>
      </p:sp>
      <p:sp>
        <p:nvSpPr>
          <p:cNvPr id="5" name="Ορθογώνιο 4"/>
          <p:cNvSpPr/>
          <p:nvPr/>
        </p:nvSpPr>
        <p:spPr>
          <a:xfrm>
            <a:off x="1264805" y="4102927"/>
            <a:ext cx="9711104" cy="2169825"/>
          </a:xfrm>
          <a:prstGeom prst="rect">
            <a:avLst/>
          </a:prstGeom>
        </p:spPr>
        <p:txBody>
          <a:bodyPr wrap="square">
            <a:spAutoFit/>
          </a:bodyPr>
          <a:lstStyle/>
          <a:p>
            <a:pPr algn="just">
              <a:lnSpc>
                <a:spcPct val="150000"/>
              </a:lnSpc>
            </a:pPr>
            <a:r>
              <a:rPr lang="el-GR" b="1" dirty="0" smtClean="0">
                <a:solidFill>
                  <a:srgbClr val="FF0000"/>
                </a:solidFill>
                <a:latin typeface="Comic Sans MS" panose="030F0702030302020204" pitchFamily="66" charset="0"/>
              </a:rPr>
              <a:t>ΠΑΡΑΤΗΡΗΣΗ</a:t>
            </a:r>
            <a:r>
              <a:rPr lang="en-US" b="1" dirty="0" smtClean="0">
                <a:solidFill>
                  <a:srgbClr val="FF0000"/>
                </a:solidFill>
                <a:latin typeface="Comic Sans MS" panose="030F0702030302020204" pitchFamily="66" charset="0"/>
              </a:rPr>
              <a:t>:</a:t>
            </a:r>
            <a:r>
              <a:rPr lang="en-US" dirty="0" smtClean="0">
                <a:latin typeface="Comic Sans MS" panose="030F0702030302020204" pitchFamily="66" charset="0"/>
              </a:rPr>
              <a:t> </a:t>
            </a:r>
            <a:r>
              <a:rPr lang="el-GR" dirty="0" smtClean="0">
                <a:latin typeface="Comic Sans MS" panose="030F0702030302020204" pitchFamily="66" charset="0"/>
              </a:rPr>
              <a:t>Μια </a:t>
            </a:r>
            <a:r>
              <a:rPr lang="el-GR" dirty="0">
                <a:latin typeface="Comic Sans MS" panose="030F0702030302020204" pitchFamily="66" charset="0"/>
              </a:rPr>
              <a:t>σφαιρική ομογενής μάζα </a:t>
            </a:r>
            <a:r>
              <a:rPr lang="el-GR" i="1" dirty="0">
                <a:latin typeface="Comic Sans MS" panose="030F0702030302020204" pitchFamily="66" charset="0"/>
              </a:rPr>
              <a:t>Μ</a:t>
            </a:r>
            <a:r>
              <a:rPr lang="el-GR" dirty="0">
                <a:latin typeface="Comic Sans MS" panose="030F0702030302020204" pitchFamily="66" charset="0"/>
              </a:rPr>
              <a:t> συμπεριφέρεται εξωτερικά σαν όλη η μάζα της να είναι συγκεντρωμένη στο κέντρο. Επομένως οι </a:t>
            </a:r>
            <a:r>
              <a:rPr lang="el-GR" dirty="0" smtClean="0">
                <a:latin typeface="Comic Sans MS" panose="030F0702030302020204" pitchFamily="66" charset="0"/>
              </a:rPr>
              <a:t>σχέσεις που βρήκαμε ισχύουν </a:t>
            </a:r>
            <a:r>
              <a:rPr lang="el-GR" dirty="0">
                <a:latin typeface="Comic Sans MS" panose="030F0702030302020204" pitchFamily="66" charset="0"/>
              </a:rPr>
              <a:t>πανομοιότυπα και για την περιγραφή του </a:t>
            </a:r>
            <a:r>
              <a:rPr lang="el-GR" dirty="0" err="1">
                <a:latin typeface="Comic Sans MS" panose="030F0702030302020204" pitchFamily="66" charset="0"/>
              </a:rPr>
              <a:t>βαρυτικού</a:t>
            </a:r>
            <a:r>
              <a:rPr lang="el-GR" dirty="0">
                <a:latin typeface="Comic Sans MS" panose="030F0702030302020204" pitchFamily="66" charset="0"/>
              </a:rPr>
              <a:t> πεδίου </a:t>
            </a:r>
            <a:r>
              <a:rPr lang="el-GR" dirty="0">
                <a:solidFill>
                  <a:srgbClr val="FF0000"/>
                </a:solidFill>
                <a:latin typeface="Comic Sans MS" panose="030F0702030302020204" pitchFamily="66" charset="0"/>
              </a:rPr>
              <a:t>ομογενούς σφαιρικού σώματος </a:t>
            </a:r>
            <a:r>
              <a:rPr lang="el-GR" dirty="0">
                <a:latin typeface="Comic Sans MS" panose="030F0702030302020204" pitchFamily="66" charset="0"/>
              </a:rPr>
              <a:t>μάζας </a:t>
            </a:r>
            <a:r>
              <a:rPr lang="el-GR" i="1" dirty="0">
                <a:latin typeface="Comic Sans MS" panose="030F0702030302020204" pitchFamily="66" charset="0"/>
              </a:rPr>
              <a:t>Μ</a:t>
            </a:r>
            <a:r>
              <a:rPr lang="el-GR" dirty="0">
                <a:latin typeface="Comic Sans MS" panose="030F0702030302020204" pitchFamily="66" charset="0"/>
              </a:rPr>
              <a:t> ακτίνας </a:t>
            </a:r>
            <a:r>
              <a:rPr lang="el-GR" i="1" dirty="0">
                <a:latin typeface="Comic Sans MS" panose="030F0702030302020204" pitchFamily="66" charset="0"/>
              </a:rPr>
              <a:t>R</a:t>
            </a:r>
            <a:r>
              <a:rPr lang="el-GR" dirty="0">
                <a:latin typeface="Comic Sans MS" panose="030F0702030302020204" pitchFamily="66" charset="0"/>
              </a:rPr>
              <a:t>, υπό την προϋπόθεση ότι εξετάζουμε το πεδίο στο χώρο έξω από τη μάζα του σώματος (</a:t>
            </a:r>
            <a:r>
              <a:rPr lang="el-GR" i="1" dirty="0">
                <a:latin typeface="Comic Sans MS" panose="030F0702030302020204" pitchFamily="66" charset="0"/>
              </a:rPr>
              <a:t>r</a:t>
            </a:r>
            <a:r>
              <a:rPr lang="el-GR" dirty="0">
                <a:latin typeface="Comic Sans MS" panose="030F0702030302020204" pitchFamily="66" charset="0"/>
              </a:rPr>
              <a:t> ≥ </a:t>
            </a:r>
            <a:r>
              <a:rPr lang="el-GR" i="1" dirty="0">
                <a:latin typeface="Comic Sans MS" panose="030F0702030302020204" pitchFamily="66" charset="0"/>
              </a:rPr>
              <a:t>R</a:t>
            </a:r>
            <a:r>
              <a:rPr lang="el-GR" dirty="0">
                <a:latin typeface="Comic Sans MS" panose="030F0702030302020204" pitchFamily="66" charset="0"/>
              </a:rPr>
              <a:t>). Εδώ τις αποστάσεις τις μετράμε από το κέντρο του σφαιρικού σώματος.</a:t>
            </a:r>
          </a:p>
        </p:txBody>
      </p:sp>
    </p:spTree>
    <p:extLst>
      <p:ext uri="{BB962C8B-B14F-4D97-AF65-F5344CB8AC3E}">
        <p14:creationId xmlns:p14="http://schemas.microsoft.com/office/powerpoint/2010/main" val="69654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ppt_x</p:attrName>
                                        </p:attrNameLst>
                                      </p:cBhvr>
                                      <p:tavLst>
                                        <p:tav tm="0">
                                          <p:val>
                                            <p:strVal val="#ppt_x-.2"/>
                                          </p:val>
                                        </p:tav>
                                        <p:tav tm="100000">
                                          <p:val>
                                            <p:strVal val="#ppt_x"/>
                                          </p:val>
                                        </p:tav>
                                      </p:tavLst>
                                    </p:anim>
                                    <p:anim calcmode="lin" valueType="num">
                                      <p:cBhvr>
                                        <p:cTn id="8"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1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500"/>
                            </p:stCondLst>
                            <p:childTnLst>
                              <p:par>
                                <p:cTn id="30" presetID="22" presetClass="entr" presetSubtype="8" fill="hold" nodeType="afterEffect">
                                  <p:stCondLst>
                                    <p:cond delay="250"/>
                                  </p:stCondLst>
                                  <p:childTnLst>
                                    <p:set>
                                      <p:cBhvr>
                                        <p:cTn id="31" dur="1" fill="hold">
                                          <p:stCondLst>
                                            <p:cond delay="0"/>
                                          </p:stCondLst>
                                        </p:cTn>
                                        <p:tgtEl>
                                          <p:spTgt spid="22">
                                            <p:txEl>
                                              <p:pRg st="0" end="0"/>
                                            </p:txEl>
                                          </p:spTgt>
                                        </p:tgtEl>
                                        <p:attrNameLst>
                                          <p:attrName>style.visibility</p:attrName>
                                        </p:attrNameLst>
                                      </p:cBhvr>
                                      <p:to>
                                        <p:strVal val="visible"/>
                                      </p:to>
                                    </p:set>
                                    <p:animEffect transition="in" filter="wipe(left)">
                                      <p:cBhvr>
                                        <p:cTn id="32" dur="2000"/>
                                        <p:tgtEl>
                                          <p:spTgt spid="2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19</a:t>
            </a:fld>
            <a:endParaRPr lang="el-GR">
              <a:solidFill>
                <a:prstClr val="black">
                  <a:tint val="75000"/>
                </a:prstClr>
              </a:solidFill>
            </a:endParaRPr>
          </a:p>
        </p:txBody>
      </p:sp>
      <p:sp>
        <p:nvSpPr>
          <p:cNvPr id="5" name="Text Box 9"/>
          <p:cNvSpPr txBox="1">
            <a:spLocks noChangeArrowheads="1"/>
          </p:cNvSpPr>
          <p:nvPr/>
        </p:nvSpPr>
        <p:spPr bwMode="auto">
          <a:xfrm>
            <a:off x="2785528" y="450113"/>
            <a:ext cx="705341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spcBef>
                <a:spcPct val="50000"/>
              </a:spcBef>
            </a:pPr>
            <a:r>
              <a:rPr lang="el-GR" altLang="el-GR" sz="2000" b="1" dirty="0" smtClean="0">
                <a:latin typeface="Comic Sans MS" panose="030F0702030302020204" pitchFamily="66" charset="0"/>
              </a:rPr>
              <a:t>Αν </a:t>
            </a:r>
            <a:r>
              <a:rPr lang="el-GR" altLang="el-GR" sz="2000" b="1" dirty="0">
                <a:latin typeface="Comic Sans MS" panose="030F0702030302020204" pitchFamily="66" charset="0"/>
              </a:rPr>
              <a:t>μέσα σε </a:t>
            </a:r>
            <a:r>
              <a:rPr lang="el-GR" altLang="el-GR" sz="2000" b="1" dirty="0" err="1" smtClean="0">
                <a:latin typeface="Comic Sans MS" panose="030F0702030302020204" pitchFamily="66" charset="0"/>
              </a:rPr>
              <a:t>βαρυτικό</a:t>
            </a:r>
            <a:r>
              <a:rPr lang="el-GR" altLang="el-GR" sz="2000" b="1" dirty="0" smtClean="0">
                <a:latin typeface="Comic Sans MS" panose="030F0702030302020204" pitchFamily="66" charset="0"/>
              </a:rPr>
              <a:t> </a:t>
            </a:r>
            <a:r>
              <a:rPr lang="el-GR" altLang="el-GR" sz="2000" b="1" dirty="0">
                <a:latin typeface="Comic Sans MS" panose="030F0702030302020204" pitchFamily="66" charset="0"/>
              </a:rPr>
              <a:t>πεδίο αφήσουμε </a:t>
            </a:r>
            <a:r>
              <a:rPr lang="el-GR" altLang="el-GR" sz="2000" b="1" dirty="0" smtClean="0">
                <a:latin typeface="Comic Sans MS" panose="030F0702030302020204" pitchFamily="66" charset="0"/>
              </a:rPr>
              <a:t>μια μάζα, </a:t>
            </a:r>
            <a:r>
              <a:rPr lang="el-GR" altLang="el-GR" sz="2000" b="1" dirty="0">
                <a:latin typeface="Comic Sans MS" panose="030F0702030302020204" pitchFamily="66" charset="0"/>
              </a:rPr>
              <a:t>μπορούμε να προβλέψουμε προς τα </a:t>
            </a:r>
            <a:r>
              <a:rPr lang="el-GR" altLang="el-GR" sz="2000" b="1" dirty="0" smtClean="0">
                <a:latin typeface="Comic Sans MS" panose="030F0702030302020204" pitchFamily="66" charset="0"/>
              </a:rPr>
              <a:t>που </a:t>
            </a:r>
            <a:r>
              <a:rPr lang="el-GR" altLang="el-GR" sz="2000" b="1" dirty="0">
                <a:latin typeface="Comic Sans MS" panose="030F0702030302020204" pitchFamily="66" charset="0"/>
              </a:rPr>
              <a:t>θα </a:t>
            </a:r>
            <a:r>
              <a:rPr lang="el-GR" altLang="el-GR" sz="2000" b="1" dirty="0" smtClean="0">
                <a:latin typeface="Comic Sans MS" panose="030F0702030302020204" pitchFamily="66" charset="0"/>
              </a:rPr>
              <a:t>κινηθεί </a:t>
            </a:r>
            <a:r>
              <a:rPr lang="el-GR" altLang="el-GR" sz="2000" b="1" dirty="0">
                <a:latin typeface="Comic Sans MS" panose="030F0702030302020204" pitchFamily="66" charset="0"/>
              </a:rPr>
              <a:t>«αυθόρμητα».  </a:t>
            </a:r>
          </a:p>
        </p:txBody>
      </p:sp>
      <p:sp>
        <p:nvSpPr>
          <p:cNvPr id="6" name="Ορθογώνιο 5"/>
          <p:cNvSpPr/>
          <p:nvPr/>
        </p:nvSpPr>
        <p:spPr>
          <a:xfrm>
            <a:off x="1711501" y="1858259"/>
            <a:ext cx="9161975" cy="1200329"/>
          </a:xfrm>
          <a:prstGeom prst="rect">
            <a:avLst/>
          </a:prstGeom>
        </p:spPr>
        <p:txBody>
          <a:bodyPr wrap="square">
            <a:spAutoFit/>
          </a:bodyPr>
          <a:lstStyle/>
          <a:p>
            <a:pPr algn="just">
              <a:lnSpc>
                <a:spcPct val="150000"/>
              </a:lnSpc>
            </a:pPr>
            <a:r>
              <a:rPr lang="el-GR" altLang="el-GR" sz="2000" b="1" dirty="0" smtClean="0">
                <a:latin typeface="Comic Sans MS" pitchFamily="66" charset="0"/>
              </a:rPr>
              <a:t>Γενικά</a:t>
            </a:r>
            <a:r>
              <a:rPr lang="el-GR" altLang="el-GR" sz="2000" b="1" dirty="0">
                <a:latin typeface="Comic Sans MS" pitchFamily="66" charset="0"/>
              </a:rPr>
              <a:t>,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κάθε </a:t>
            </a:r>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μάζα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κινείται </a:t>
            </a:r>
            <a:r>
              <a:rPr lang="en-US" altLang="el-GR" sz="2400" b="1" dirty="0" smtClean="0">
                <a:solidFill>
                  <a:srgbClr val="FF0000"/>
                </a:solidFill>
                <a:effectLst>
                  <a:outerShdw blurRad="38100" dist="38100" dir="2700000" algn="tl">
                    <a:srgbClr val="000000">
                      <a:alpha val="43137"/>
                    </a:srgbClr>
                  </a:outerShdw>
                </a:effectLst>
                <a:latin typeface="Comic Sans MS" pitchFamily="66" charset="0"/>
              </a:rPr>
              <a:t>“</a:t>
            </a:r>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αυθόρμητα</a:t>
            </a:r>
            <a:r>
              <a:rPr lang="en-US" altLang="el-GR" sz="2400" b="1" dirty="0" smtClean="0">
                <a:solidFill>
                  <a:srgbClr val="FF0000"/>
                </a:solidFill>
                <a:effectLst>
                  <a:outerShdw blurRad="38100" dist="38100" dir="2700000" algn="tl">
                    <a:srgbClr val="000000">
                      <a:alpha val="43137"/>
                    </a:srgbClr>
                  </a:outerShdw>
                </a:effectLst>
                <a:latin typeface="Comic Sans MS" pitchFamily="66" charset="0"/>
              </a:rPr>
              <a:t>”</a:t>
            </a:r>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από θέση υψηλότερης προς θέση χαμηλότερης</a:t>
            </a:r>
            <a:r>
              <a:rPr lang="el-GR" altLang="el-GR" sz="2000" b="1" dirty="0">
                <a:latin typeface="Comic Sans MS" pitchFamily="66" charset="0"/>
              </a:rPr>
              <a:t> </a:t>
            </a:r>
            <a:r>
              <a:rPr lang="el-GR" altLang="el-GR" sz="2000" b="1" dirty="0" err="1" smtClean="0">
                <a:latin typeface="Comic Sans MS" pitchFamily="66" charset="0"/>
              </a:rPr>
              <a:t>βαρυτικής</a:t>
            </a:r>
            <a:r>
              <a:rPr lang="el-GR" altLang="el-GR" sz="2000" b="1" dirty="0" smtClean="0">
                <a:latin typeface="Comic Sans MS" pitchFamily="66" charset="0"/>
              </a:rPr>
              <a:t>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δυναμικής ενέργειας. </a:t>
            </a:r>
            <a:endParaRPr lang="el-GR" sz="2400" b="1" dirty="0">
              <a:solidFill>
                <a:srgbClr val="FF0000"/>
              </a:solidFill>
              <a:effectLst>
                <a:outerShdw blurRad="38100" dist="38100" dir="2700000" algn="tl">
                  <a:srgbClr val="000000">
                    <a:alpha val="43137"/>
                  </a:srgbClr>
                </a:outerShdw>
              </a:effectLst>
            </a:endParaRP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1104521630"/>
              </p:ext>
            </p:extLst>
          </p:nvPr>
        </p:nvGraphicFramePr>
        <p:xfrm>
          <a:off x="1711501" y="794663"/>
          <a:ext cx="1065315" cy="1004597"/>
        </p:xfrm>
        <a:graphic>
          <a:graphicData uri="http://schemas.openxmlformats.org/presentationml/2006/ole">
            <mc:AlternateContent xmlns:mc="http://schemas.openxmlformats.org/markup-compatibility/2006">
              <mc:Choice xmlns:v="urn:schemas-microsoft-com:vml" Requires="v">
                <p:oleObj spid="_x0000_s6289" name="Φωτογραφία του Photo Editor" r:id="rId3" imgW="2857899" imgH="2704762" progId="MSPhotoEd.3">
                  <p:embed/>
                </p:oleObj>
              </mc:Choice>
              <mc:Fallback>
                <p:oleObj name="Φωτογραφία του Photo Editor" r:id="rId3" imgW="2857899" imgH="2704762" progId="MSPhotoEd.3">
                  <p:embed/>
                  <p:pic>
                    <p:nvPicPr>
                      <p:cNvPr id="21" name="Αντικείμενο 2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1501" y="794663"/>
                        <a:ext cx="1065315" cy="1004597"/>
                      </a:xfrm>
                      <a:prstGeom prst="rect">
                        <a:avLst/>
                      </a:prstGeom>
                      <a:noFill/>
                      <a:ln>
                        <a:noFill/>
                      </a:ln>
                      <a:extLst/>
                    </p:spPr>
                  </p:pic>
                </p:oleObj>
              </mc:Fallback>
            </mc:AlternateContent>
          </a:graphicData>
        </a:graphic>
      </p:graphicFrame>
      <p:sp>
        <p:nvSpPr>
          <p:cNvPr id="2" name="Ορθογώνιο 1"/>
          <p:cNvSpPr/>
          <p:nvPr/>
        </p:nvSpPr>
        <p:spPr>
          <a:xfrm>
            <a:off x="3124306" y="3183975"/>
            <a:ext cx="5687354" cy="1015663"/>
          </a:xfrm>
          <a:prstGeom prst="rect">
            <a:avLst/>
          </a:prstGeom>
        </p:spPr>
        <p:txBody>
          <a:bodyPr wrap="square">
            <a:spAutoFit/>
          </a:bodyPr>
          <a:lstStyle/>
          <a:p>
            <a:pPr algn="just">
              <a:lnSpc>
                <a:spcPct val="150000"/>
              </a:lnSpc>
            </a:pPr>
            <a:r>
              <a:rPr lang="el-GR" altLang="el-GR" b="1" dirty="0">
                <a:solidFill>
                  <a:srgbClr val="FF0000"/>
                </a:solidFill>
                <a:effectLst>
                  <a:outerShdw blurRad="38100" dist="38100" dir="2700000" algn="tl">
                    <a:srgbClr val="000000"/>
                  </a:outerShdw>
                </a:effectLst>
                <a:latin typeface="Comic Sans MS" pitchFamily="66" charset="0"/>
              </a:rPr>
              <a:t> </a:t>
            </a:r>
            <a:r>
              <a:rPr lang="el-GR" altLang="el-GR" sz="2000" b="1" dirty="0" smtClean="0">
                <a:latin typeface="Comic Sans MS" pitchFamily="66" charset="0"/>
              </a:rPr>
              <a:t>Ή</a:t>
            </a:r>
            <a:r>
              <a:rPr lang="en-US" altLang="el-GR" sz="2000" b="1" dirty="0" smtClean="0">
                <a:latin typeface="Comic Sans MS" pitchFamily="66" charset="0"/>
              </a:rPr>
              <a:t>, </a:t>
            </a:r>
            <a:r>
              <a:rPr lang="el-GR" altLang="el-GR" sz="2000" b="1" dirty="0" smtClean="0">
                <a:latin typeface="Comic Sans MS" pitchFamily="66" charset="0"/>
              </a:rPr>
              <a:t>μια μάζα θα </a:t>
            </a:r>
            <a:r>
              <a:rPr lang="el-GR" altLang="el-GR" sz="2000" b="1" dirty="0">
                <a:latin typeface="Comic Sans MS" pitchFamily="66" charset="0"/>
              </a:rPr>
              <a:t>κινηθεί </a:t>
            </a:r>
            <a:r>
              <a:rPr lang="en-US" altLang="el-GR" sz="2000" b="1" dirty="0" smtClean="0">
                <a:latin typeface="Comic Sans MS" pitchFamily="66" charset="0"/>
              </a:rPr>
              <a:t>“</a:t>
            </a:r>
            <a:r>
              <a:rPr lang="el-GR" altLang="el-GR" sz="2000" b="1" dirty="0" smtClean="0">
                <a:latin typeface="Comic Sans MS" pitchFamily="66" charset="0"/>
              </a:rPr>
              <a:t>αυθόρμητα</a:t>
            </a:r>
            <a:r>
              <a:rPr lang="en-US" altLang="el-GR" sz="2000" b="1" dirty="0" smtClean="0">
                <a:latin typeface="Comic Sans MS" pitchFamily="66" charset="0"/>
              </a:rPr>
              <a:t>”</a:t>
            </a:r>
            <a:r>
              <a:rPr lang="el-GR" altLang="el-GR" sz="2000" b="1" dirty="0" smtClean="0">
                <a:latin typeface="Comic Sans MS" pitchFamily="66" charset="0"/>
              </a:rPr>
              <a:t> από </a:t>
            </a:r>
            <a:r>
              <a:rPr lang="el-GR" altLang="el-GR" sz="2000" b="1" dirty="0">
                <a:latin typeface="Comic Sans MS" pitchFamily="66" charset="0"/>
              </a:rPr>
              <a:t>θέση υψηλού προς θέση χαμηλού δυναμικού.</a:t>
            </a:r>
            <a:endParaRPr lang="el-GR" sz="2000" dirty="0"/>
          </a:p>
        </p:txBody>
      </p:sp>
      <p:sp>
        <p:nvSpPr>
          <p:cNvPr id="8" name="TextBox 7"/>
          <p:cNvSpPr txBox="1"/>
          <p:nvPr/>
        </p:nvSpPr>
        <p:spPr>
          <a:xfrm>
            <a:off x="1856079" y="4325025"/>
            <a:ext cx="8223807" cy="1477328"/>
          </a:xfrm>
          <a:prstGeom prst="rect">
            <a:avLst/>
          </a:prstGeom>
          <a:noFill/>
        </p:spPr>
        <p:txBody>
          <a:bodyPr wrap="square" rtlCol="0">
            <a:spAutoFit/>
          </a:bodyPr>
          <a:lstStyle/>
          <a:p>
            <a:pPr algn="ctr">
              <a:lnSpc>
                <a:spcPct val="150000"/>
              </a:lnSpc>
            </a:pPr>
            <a:r>
              <a:rPr lang="el-GR" sz="2000" b="1" dirty="0" smtClean="0">
                <a:latin typeface="Comic Sans MS" panose="030F0702030302020204" pitchFamily="66" charset="0"/>
              </a:rPr>
              <a:t>Για να κινηθεί μια μάζα από θέση χαμηλότερης προς θέση υψηλότερης δυναμικής ενέργειας ή από χαμηλότερο προς υψηλότερο δυναμικό, χρειάζεται να της προσφερθεί (απ’ έξω) ενέργεια.</a:t>
            </a:r>
            <a:endParaRPr lang="el-GR" sz="2000" b="1" dirty="0">
              <a:latin typeface="Comic Sans MS" panose="030F0702030302020204" pitchFamily="66" charset="0"/>
            </a:endParaRPr>
          </a:p>
        </p:txBody>
      </p:sp>
    </p:spTree>
    <p:extLst>
      <p:ext uri="{BB962C8B-B14F-4D97-AF65-F5344CB8AC3E}">
        <p14:creationId xmlns:p14="http://schemas.microsoft.com/office/powerpoint/2010/main" val="351193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2</a:t>
            </a:fld>
            <a:endParaRPr lang="el-GR">
              <a:solidFill>
                <a:prstClr val="black">
                  <a:tint val="75000"/>
                </a:prstClr>
              </a:solidFill>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21" y="1010206"/>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Επεξήγηση με στρογγυλεμένο παραλληλόγραμμο 5"/>
          <p:cNvSpPr/>
          <p:nvPr/>
        </p:nvSpPr>
        <p:spPr>
          <a:xfrm>
            <a:off x="1766597" y="285284"/>
            <a:ext cx="2558888" cy="774086"/>
          </a:xfrm>
          <a:prstGeom prst="wedgeRoundRectCallout">
            <a:avLst>
              <a:gd name="adj1" fmla="val -59642"/>
              <a:gd name="adj2" fmla="val 47383"/>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smtClean="0">
                <a:solidFill>
                  <a:srgbClr val="800000"/>
                </a:solidFill>
                <a:effectLst>
                  <a:outerShdw blurRad="38100" dist="38100" dir="2700000" algn="tl">
                    <a:srgbClr val="000000">
                      <a:alpha val="43137"/>
                    </a:srgbClr>
                  </a:outerShdw>
                </a:effectLst>
                <a:latin typeface="Comic Sans MS" pitchFamily="66" charset="0"/>
              </a:rPr>
              <a:t>Ας θυμηθούμε…</a:t>
            </a:r>
            <a:endParaRPr lang="en-US" sz="2400" b="1" dirty="0" smtClean="0">
              <a:solidFill>
                <a:srgbClr val="800000"/>
              </a:solidFill>
              <a:effectLst>
                <a:outerShdw blurRad="38100" dist="38100" dir="2700000" algn="tl">
                  <a:srgbClr val="000000">
                    <a:alpha val="43137"/>
                  </a:srgbClr>
                </a:outerShdw>
              </a:effectLst>
              <a:latin typeface="Comic Sans MS" pitchFamily="66" charset="0"/>
            </a:endParaRPr>
          </a:p>
        </p:txBody>
      </p:sp>
      <p:sp>
        <p:nvSpPr>
          <p:cNvPr id="7" name="Ορθογώνιο 6"/>
          <p:cNvSpPr/>
          <p:nvPr/>
        </p:nvSpPr>
        <p:spPr>
          <a:xfrm>
            <a:off x="2115725" y="947003"/>
            <a:ext cx="8214946" cy="1015663"/>
          </a:xfrm>
          <a:prstGeom prst="rect">
            <a:avLst/>
          </a:prstGeom>
        </p:spPr>
        <p:txBody>
          <a:bodyPr wrap="square">
            <a:spAutoFit/>
          </a:bodyPr>
          <a:lstStyle/>
          <a:p>
            <a:pPr algn="just">
              <a:lnSpc>
                <a:spcPct val="150000"/>
              </a:lnSpc>
              <a:spcBef>
                <a:spcPct val="50000"/>
              </a:spcBef>
            </a:pPr>
            <a:r>
              <a:rPr lang="el-GR" altLang="el-GR" sz="2000" b="1" dirty="0">
                <a:latin typeface="Comic Sans MS" panose="030F0702030302020204" pitchFamily="66" charset="0"/>
              </a:rPr>
              <a:t>Συντηρητική δύναμη είναι το </a:t>
            </a:r>
            <a:r>
              <a:rPr lang="el-GR" altLang="el-GR" sz="2000" b="1" dirty="0" smtClean="0">
                <a:latin typeface="Comic Sans MS" panose="030F0702030302020204" pitchFamily="66" charset="0"/>
              </a:rPr>
              <a:t>……………… ενός </a:t>
            </a:r>
            <a:r>
              <a:rPr lang="el-GR" altLang="el-GR" sz="2000" b="1" dirty="0">
                <a:latin typeface="Comic Sans MS" panose="030F0702030302020204" pitchFamily="66" charset="0"/>
              </a:rPr>
              <a:t>σώματος και γενικά </a:t>
            </a:r>
            <a:r>
              <a:rPr lang="el-GR" altLang="el-GR" sz="2000" b="1" dirty="0" smtClean="0">
                <a:latin typeface="Comic Sans MS" panose="030F0702030302020204" pitchFamily="66" charset="0"/>
              </a:rPr>
              <a:t>οι ……………………… δυνάμεις</a:t>
            </a:r>
            <a:r>
              <a:rPr lang="el-GR" altLang="el-GR" sz="2000" b="1" dirty="0">
                <a:latin typeface="Comic Sans MS" panose="030F0702030302020204" pitchFamily="66" charset="0"/>
              </a:rPr>
              <a:t>.</a:t>
            </a:r>
          </a:p>
        </p:txBody>
      </p:sp>
      <p:sp>
        <p:nvSpPr>
          <p:cNvPr id="8" name="Ορθογώνιο 7"/>
          <p:cNvSpPr/>
          <p:nvPr/>
        </p:nvSpPr>
        <p:spPr>
          <a:xfrm>
            <a:off x="5779095" y="949722"/>
            <a:ext cx="1032655" cy="461665"/>
          </a:xfrm>
          <a:prstGeom prst="rect">
            <a:avLst/>
          </a:prstGeom>
        </p:spPr>
        <p:txBody>
          <a:bodyPr wrap="none">
            <a:spAutoFit/>
          </a:bodyPr>
          <a:lstStyle/>
          <a:p>
            <a:r>
              <a:rPr lang="el-GR" alt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βάρος</a:t>
            </a:r>
            <a:endParaRPr lang="el-GR" sz="2400" dirty="0">
              <a:solidFill>
                <a:srgbClr val="FF0000"/>
              </a:solidFill>
              <a:effectLst>
                <a:outerShdw blurRad="38100" dist="38100" dir="2700000" algn="tl">
                  <a:srgbClr val="000000">
                    <a:alpha val="43137"/>
                  </a:srgbClr>
                </a:outerShdw>
              </a:effectLst>
            </a:endParaRPr>
          </a:p>
        </p:txBody>
      </p:sp>
      <p:sp>
        <p:nvSpPr>
          <p:cNvPr id="9" name="Ορθογώνιο 8"/>
          <p:cNvSpPr/>
          <p:nvPr/>
        </p:nvSpPr>
        <p:spPr>
          <a:xfrm>
            <a:off x="2256402" y="1389805"/>
            <a:ext cx="1579278" cy="461665"/>
          </a:xfrm>
          <a:prstGeom prst="rect">
            <a:avLst/>
          </a:prstGeom>
        </p:spPr>
        <p:txBody>
          <a:bodyPr wrap="none">
            <a:spAutoFit/>
          </a:bodyPr>
          <a:lstStyle/>
          <a:p>
            <a:r>
              <a:rPr lang="el-GR" altLang="el-GR" sz="2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βαρυτικές</a:t>
            </a:r>
            <a:endParaRPr lang="el-GR" sz="2400"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2115725" y="1925887"/>
            <a:ext cx="8206444" cy="1015663"/>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Για τις μάζες </a:t>
            </a:r>
            <a:r>
              <a:rPr lang="en-US" sz="2000" b="1" i="1" dirty="0" smtClean="0">
                <a:latin typeface="Comic Sans MS" panose="030F0702030302020204" pitchFamily="66" charset="0"/>
              </a:rPr>
              <a:t>m</a:t>
            </a:r>
            <a:r>
              <a:rPr lang="en-US" sz="2000" b="1" baseline="-25000" dirty="0" smtClean="0">
                <a:latin typeface="Comic Sans MS" panose="030F0702030302020204" pitchFamily="66" charset="0"/>
              </a:rPr>
              <a:t>1</a:t>
            </a:r>
            <a:r>
              <a:rPr lang="en-US" sz="2000" b="1" dirty="0" smtClean="0">
                <a:latin typeface="Comic Sans MS" panose="030F0702030302020204" pitchFamily="66" charset="0"/>
              </a:rPr>
              <a:t> </a:t>
            </a:r>
            <a:r>
              <a:rPr lang="el-GR" sz="2000" b="1" dirty="0" smtClean="0">
                <a:latin typeface="Comic Sans MS" panose="030F0702030302020204" pitchFamily="66" charset="0"/>
              </a:rPr>
              <a:t>και </a:t>
            </a:r>
            <a:r>
              <a:rPr lang="en-US" sz="2000" b="1" i="1" dirty="0" smtClean="0">
                <a:latin typeface="Comic Sans MS" panose="030F0702030302020204" pitchFamily="66" charset="0"/>
              </a:rPr>
              <a:t>m</a:t>
            </a:r>
            <a:r>
              <a:rPr lang="en-US" sz="2000" b="1" baseline="-25000" dirty="0" smtClean="0">
                <a:latin typeface="Comic Sans MS" panose="030F0702030302020204" pitchFamily="66" charset="0"/>
              </a:rPr>
              <a:t>2 </a:t>
            </a:r>
            <a:r>
              <a:rPr lang="el-GR" sz="2000" b="1" dirty="0" smtClean="0">
                <a:latin typeface="Comic Sans MS" panose="030F0702030302020204" pitchFamily="66" charset="0"/>
              </a:rPr>
              <a:t>που βρίσκονται σε απόσταση </a:t>
            </a:r>
            <a:r>
              <a:rPr lang="en-US" sz="2000" b="1" i="1" dirty="0" smtClean="0">
                <a:latin typeface="Comic Sans MS" panose="030F0702030302020204" pitchFamily="66" charset="0"/>
              </a:rPr>
              <a:t>r</a:t>
            </a:r>
            <a:r>
              <a:rPr lang="en-US" sz="2000" b="1" dirty="0" smtClean="0">
                <a:latin typeface="Comic Sans MS" panose="030F0702030302020204" pitchFamily="66" charset="0"/>
              </a:rPr>
              <a:t>, </a:t>
            </a:r>
            <a:r>
              <a:rPr lang="el-GR" sz="2000" b="1" dirty="0" smtClean="0">
                <a:latin typeface="Comic Sans MS" panose="030F0702030302020204" pitchFamily="66" charset="0"/>
              </a:rPr>
              <a:t>ο νόμος της παγκόσμιας έλξης εκφράζεται από τη σχέση </a:t>
            </a:r>
            <a:r>
              <a:rPr lang="en-US" sz="2000" b="1" i="1" dirty="0" smtClean="0">
                <a:latin typeface="Comic Sans MS" panose="030F0702030302020204" pitchFamily="66" charset="0"/>
              </a:rPr>
              <a:t>F</a:t>
            </a:r>
            <a:r>
              <a:rPr lang="en-US" sz="2000" b="1" dirty="0" smtClean="0">
                <a:latin typeface="Comic Sans MS" panose="030F0702030302020204" pitchFamily="66" charset="0"/>
              </a:rPr>
              <a:t> = ………………</a:t>
            </a:r>
            <a:r>
              <a:rPr lang="el-GR" sz="2000" b="1" dirty="0" smtClean="0">
                <a:latin typeface="Comic Sans MS" panose="030F0702030302020204" pitchFamily="66" charset="0"/>
              </a:rPr>
              <a:t>… .</a:t>
            </a:r>
            <a:r>
              <a:rPr lang="en-US" sz="2000" b="1" dirty="0" smtClean="0">
                <a:latin typeface="Comic Sans MS" panose="030F0702030302020204" pitchFamily="66" charset="0"/>
              </a:rPr>
              <a:t> </a:t>
            </a:r>
            <a:endParaRPr lang="el-GR" sz="2000" b="1" baseline="-250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1" name="Ορθογώνιο 10"/>
              <p:cNvSpPr/>
              <p:nvPr/>
            </p:nvSpPr>
            <p:spPr>
              <a:xfrm>
                <a:off x="8392996" y="2351825"/>
                <a:ext cx="1377172" cy="7277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𝑮</m:t>
                      </m:r>
                      <m:f>
                        <m:f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sSub>
                            <m:sSub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𝒎</m:t>
                              </m:r>
                            </m:e>
                            <m:sub>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𝟏</m:t>
                              </m:r>
                            </m:sub>
                          </m:sSub>
                          <m:sSub>
                            <m:sSub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𝒎</m:t>
                              </m:r>
                            </m:e>
                            <m:sub>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𝟐</m:t>
                              </m:r>
                            </m:sub>
                          </m:sSub>
                        </m:num>
                        <m:den>
                          <m:sSup>
                            <m:sSup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n-US" sz="2400" b="1" i="1">
                                  <a:solidFill>
                                    <a:srgbClr val="FF0000"/>
                                  </a:solidFill>
                                  <a:effectLst>
                                    <a:outerShdw blurRad="38100" dist="38100" dir="2700000" algn="tl">
                                      <a:srgbClr val="000000">
                                        <a:alpha val="43137"/>
                                      </a:srgbClr>
                                    </a:outerShdw>
                                  </a:effectLst>
                                  <a:latin typeface="Cambria Math"/>
                                </a:rPr>
                                <m:t>𝒓</m:t>
                              </m:r>
                            </m:e>
                            <m:sup>
                              <m:r>
                                <a:rPr lang="en-US" sz="2400" b="1">
                                  <a:solidFill>
                                    <a:srgbClr val="FF0000"/>
                                  </a:solidFill>
                                  <a:effectLst>
                                    <a:outerShdw blurRad="38100" dist="38100" dir="2700000" algn="tl">
                                      <a:srgbClr val="000000">
                                        <a:alpha val="43137"/>
                                      </a:srgbClr>
                                    </a:outerShdw>
                                  </a:effectLst>
                                  <a:latin typeface="Cambria Math"/>
                                </a:rPr>
                                <m:t>𝟐</m:t>
                              </m:r>
                            </m:sup>
                          </m:sSup>
                        </m:den>
                      </m:f>
                    </m:oMath>
                  </m:oMathPara>
                </a14:m>
                <a:endParaRPr lang="el-GR" sz="2400" dirty="0"/>
              </a:p>
            </p:txBody>
          </p:sp>
        </mc:Choice>
        <mc:Fallback xmlns="">
          <p:sp>
            <p:nvSpPr>
              <p:cNvPr id="11" name="Ορθογώνιο 10"/>
              <p:cNvSpPr>
                <a:spLocks noRot="1" noChangeAspect="1" noMove="1" noResize="1" noEditPoints="1" noAdjustHandles="1" noChangeArrowheads="1" noChangeShapeType="1" noTextEdit="1"/>
              </p:cNvSpPr>
              <p:nvPr/>
            </p:nvSpPr>
            <p:spPr>
              <a:xfrm>
                <a:off x="8392996" y="2351825"/>
                <a:ext cx="1377172" cy="727763"/>
              </a:xfrm>
              <a:prstGeom prst="rect">
                <a:avLst/>
              </a:prstGeom>
              <a:blipFill>
                <a:blip r:embed="rId3"/>
                <a:stretch>
                  <a:fillRect/>
                </a:stretch>
              </a:blipFill>
            </p:spPr>
            <p:txBody>
              <a:bodyPr/>
              <a:lstStyle/>
              <a:p>
                <a:r>
                  <a:rPr lang="el-GR">
                    <a:noFill/>
                  </a:rPr>
                  <a:t> </a:t>
                </a:r>
              </a:p>
            </p:txBody>
          </p:sp>
        </mc:Fallback>
      </mc:AlternateContent>
      <p:sp>
        <p:nvSpPr>
          <p:cNvPr id="12" name="Ορθογώνιο 11"/>
          <p:cNvSpPr/>
          <p:nvPr/>
        </p:nvSpPr>
        <p:spPr>
          <a:xfrm>
            <a:off x="2115725" y="3160654"/>
            <a:ext cx="8206444" cy="1015663"/>
          </a:xfrm>
          <a:prstGeom prst="rect">
            <a:avLst/>
          </a:prstGeom>
        </p:spPr>
        <p:txBody>
          <a:bodyPr wrap="square">
            <a:spAutoFit/>
          </a:bodyPr>
          <a:lstStyle/>
          <a:p>
            <a:pPr algn="just">
              <a:lnSpc>
                <a:spcPct val="150000"/>
              </a:lnSpc>
            </a:pPr>
            <a:r>
              <a:rPr lang="el-GR" sz="2000" b="1" dirty="0">
                <a:latin typeface="Comic Sans MS" panose="030F0702030302020204" pitchFamily="66" charset="0"/>
              </a:rPr>
              <a:t>Ένα </a:t>
            </a:r>
            <a:r>
              <a:rPr lang="el-GR" sz="2000" b="1" dirty="0" err="1">
                <a:latin typeface="Comic Sans MS" panose="030F0702030302020204" pitchFamily="66" charset="0"/>
              </a:rPr>
              <a:t>βαρυτικό</a:t>
            </a:r>
            <a:r>
              <a:rPr lang="el-GR" sz="2000" b="1" dirty="0">
                <a:latin typeface="Comic Sans MS" panose="030F0702030302020204" pitchFamily="66" charset="0"/>
              </a:rPr>
              <a:t> πεδίο μπορούμε να το </a:t>
            </a:r>
            <a:r>
              <a:rPr lang="el-GR" sz="2000" b="1" dirty="0" smtClean="0">
                <a:latin typeface="Comic Sans MS" panose="030F0702030302020204" pitchFamily="66" charset="0"/>
              </a:rPr>
              <a:t>περιγράψουμε</a:t>
            </a:r>
            <a:r>
              <a:rPr lang="en-US" sz="2000" b="1" dirty="0">
                <a:latin typeface="Comic Sans MS" panose="030F0702030302020204" pitchFamily="66" charset="0"/>
              </a:rPr>
              <a:t> </a:t>
            </a:r>
            <a:r>
              <a:rPr lang="el-GR" sz="2000" b="1" dirty="0" smtClean="0">
                <a:latin typeface="Comic Sans MS" panose="030F0702030302020204" pitchFamily="66" charset="0"/>
              </a:rPr>
              <a:t>με τα φυσικά μεγέθη ………………… και …………………… (σ’ ένα σημείο του πεδίου).</a:t>
            </a:r>
            <a:endParaRPr lang="el-GR" sz="2000" dirty="0"/>
          </a:p>
        </p:txBody>
      </p:sp>
      <p:sp>
        <p:nvSpPr>
          <p:cNvPr id="13" name="Ορθογώνιο 12"/>
          <p:cNvSpPr/>
          <p:nvPr/>
        </p:nvSpPr>
        <p:spPr>
          <a:xfrm>
            <a:off x="3089736" y="3584964"/>
            <a:ext cx="1244251" cy="461665"/>
          </a:xfrm>
          <a:prstGeom prst="rect">
            <a:avLst/>
          </a:prstGeom>
        </p:spPr>
        <p:txBody>
          <a:bodyPr wrap="none">
            <a:spAutoFit/>
          </a:bodyPr>
          <a:lstStyle/>
          <a:p>
            <a:r>
              <a:rPr lang="el-GR" altLang="el-GR" sz="2400" b="1" dirty="0">
                <a:solidFill>
                  <a:srgbClr val="FF0000"/>
                </a:solidFill>
                <a:effectLst>
                  <a:outerShdw blurRad="38100" dist="38100" dir="2700000" algn="tl">
                    <a:srgbClr val="000000">
                      <a:alpha val="43137"/>
                    </a:srgbClr>
                  </a:outerShdw>
                </a:effectLst>
                <a:latin typeface="Comic Sans MS" pitchFamily="66" charset="0"/>
              </a:rPr>
              <a:t>Ένταση</a:t>
            </a:r>
            <a:endParaRPr lang="el-GR" sz="2400" dirty="0"/>
          </a:p>
        </p:txBody>
      </p:sp>
      <p:sp>
        <p:nvSpPr>
          <p:cNvPr id="14" name="Ορθογώνιο 13"/>
          <p:cNvSpPr/>
          <p:nvPr/>
        </p:nvSpPr>
        <p:spPr>
          <a:xfrm>
            <a:off x="4833463" y="3584964"/>
            <a:ext cx="1486304" cy="461665"/>
          </a:xfrm>
          <a:prstGeom prst="rect">
            <a:avLst/>
          </a:prstGeom>
        </p:spPr>
        <p:txBody>
          <a:bodyPr wrap="none">
            <a:spAutoFit/>
          </a:bodyPr>
          <a:lstStyle/>
          <a:p>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Δυναμικό</a:t>
            </a:r>
            <a:endParaRPr lang="el-GR" sz="2400" dirty="0"/>
          </a:p>
        </p:txBody>
      </p:sp>
      <p:sp>
        <p:nvSpPr>
          <p:cNvPr id="15" name="TextBox 14"/>
          <p:cNvSpPr txBox="1"/>
          <p:nvPr/>
        </p:nvSpPr>
        <p:spPr>
          <a:xfrm>
            <a:off x="2121156" y="4404495"/>
            <a:ext cx="8376156" cy="1015663"/>
          </a:xfrm>
          <a:prstGeom prst="rect">
            <a:avLst/>
          </a:prstGeom>
          <a:noFill/>
        </p:spPr>
        <p:txBody>
          <a:bodyPr wrap="square" rtlCol="0">
            <a:spAutoFit/>
          </a:bodyPr>
          <a:lstStyle/>
          <a:p>
            <a:pPr>
              <a:lnSpc>
                <a:spcPct val="150000"/>
              </a:lnSpc>
            </a:pPr>
            <a:r>
              <a:rPr lang="el-GR" sz="2000" b="1" dirty="0">
                <a:latin typeface="Comic Sans MS" panose="030F0702030302020204" pitchFamily="66" charset="0"/>
              </a:rPr>
              <a:t>Σε απόσταση </a:t>
            </a:r>
            <a:r>
              <a:rPr lang="en-US" sz="2000" b="1" i="1" dirty="0">
                <a:latin typeface="Comic Sans MS" panose="030F0702030302020204" pitchFamily="66" charset="0"/>
              </a:rPr>
              <a:t>r</a:t>
            </a:r>
            <a:r>
              <a:rPr lang="en-US" sz="2000" b="1" dirty="0">
                <a:latin typeface="Comic Sans MS" panose="030F0702030302020204" pitchFamily="66" charset="0"/>
              </a:rPr>
              <a:t> </a:t>
            </a:r>
            <a:r>
              <a:rPr lang="el-GR" sz="2000" b="1" dirty="0" smtClean="0">
                <a:latin typeface="Comic Sans MS" panose="030F0702030302020204" pitchFamily="66" charset="0"/>
              </a:rPr>
              <a:t>από ακίνητη σημειακή μάζα </a:t>
            </a:r>
            <a:r>
              <a:rPr lang="el-GR" sz="2000" b="1" i="1" dirty="0" smtClean="0">
                <a:latin typeface="Comic Sans MS" panose="030F0702030302020204" pitchFamily="66" charset="0"/>
              </a:rPr>
              <a:t>Μ</a:t>
            </a:r>
            <a:r>
              <a:rPr lang="el-GR" sz="2000" b="1" dirty="0" smtClean="0">
                <a:latin typeface="Comic Sans MS" panose="030F0702030302020204" pitchFamily="66" charset="0"/>
              </a:rPr>
              <a:t>, το μέτρο της έντασης του </a:t>
            </a:r>
            <a:r>
              <a:rPr lang="el-GR" sz="2000" b="1" dirty="0" err="1" smtClean="0">
                <a:latin typeface="Comic Sans MS" panose="030F0702030302020204" pitchFamily="66" charset="0"/>
              </a:rPr>
              <a:t>βαρυτικού</a:t>
            </a:r>
            <a:r>
              <a:rPr lang="el-GR" sz="2000" b="1" dirty="0" smtClean="0">
                <a:latin typeface="Comic Sans MS" panose="030F0702030302020204" pitchFamily="66" charset="0"/>
              </a:rPr>
              <a:t> πεδίου υπολογίζεται από τη σχέση </a:t>
            </a:r>
            <a:r>
              <a:rPr lang="en-US" sz="2000" b="1" i="1" dirty="0" smtClean="0">
                <a:latin typeface="Comic Sans MS" panose="030F0702030302020204" pitchFamily="66" charset="0"/>
              </a:rPr>
              <a:t>g</a:t>
            </a:r>
            <a:r>
              <a:rPr lang="en-US" sz="2000" b="1" dirty="0" smtClean="0">
                <a:latin typeface="Comic Sans MS" panose="030F0702030302020204" pitchFamily="66" charset="0"/>
              </a:rPr>
              <a:t> = </a:t>
            </a:r>
            <a:r>
              <a:rPr lang="el-GR" sz="2000" b="1" dirty="0" smtClean="0">
                <a:latin typeface="Comic Sans MS" panose="030F0702030302020204" pitchFamily="66" charset="0"/>
              </a:rPr>
              <a:t>…………… . </a:t>
            </a:r>
            <a:endParaRPr lang="el-GR" sz="20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6" name="Ορθογώνιο 15"/>
              <p:cNvSpPr/>
              <p:nvPr/>
            </p:nvSpPr>
            <p:spPr>
              <a:xfrm>
                <a:off x="8681472" y="4815928"/>
                <a:ext cx="800219" cy="7813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cap="all"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𝑮</m:t>
                      </m:r>
                      <m:f>
                        <m:fPr>
                          <m:ctrlPr>
                            <a:rPr lang="en-US" sz="2400" b="1" i="1" cap="all"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sz="2400" b="1" i="1" cap="all"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𝑴</m:t>
                          </m:r>
                        </m:num>
                        <m:den>
                          <m:r>
                            <a:rPr lang="en-US" sz="2400" b="1" i="1" cap="all" dirty="0">
                              <a:solidFill>
                                <a:srgbClr val="FF0000"/>
                              </a:solidFill>
                              <a:effectLst>
                                <a:outerShdw blurRad="38100" dist="38100" dir="2700000" algn="tl">
                                  <a:srgbClr val="000000">
                                    <a:alpha val="43137"/>
                                  </a:srgbClr>
                                </a:outerShdw>
                              </a:effectLst>
                              <a:latin typeface="Cambria Math"/>
                              <a:ea typeface="Cambria Math" panose="02040503050406030204" pitchFamily="18" charset="0"/>
                            </a:rPr>
                            <m:t>𝒓</m:t>
                          </m:r>
                          <m:r>
                            <a:rPr lang="en-US" sz="2400" b="1" i="1" cap="all" baseline="30000" dirty="0">
                              <a:solidFill>
                                <a:srgbClr val="FF0000"/>
                              </a:solidFill>
                              <a:effectLst>
                                <a:outerShdw blurRad="38100" dist="38100" dir="2700000" algn="tl">
                                  <a:srgbClr val="000000">
                                    <a:alpha val="43137"/>
                                  </a:srgbClr>
                                </a:outerShdw>
                              </a:effectLst>
                              <a:latin typeface="Cambria Math"/>
                              <a:ea typeface="Cambria Math" panose="02040503050406030204" pitchFamily="18" charset="0"/>
                            </a:rPr>
                            <m:t>𝟐</m:t>
                          </m:r>
                        </m:den>
                      </m:f>
                    </m:oMath>
                  </m:oMathPara>
                </a14:m>
                <a:endParaRPr lang="el-GR" sz="2400" dirty="0"/>
              </a:p>
            </p:txBody>
          </p:sp>
        </mc:Choice>
        <mc:Fallback xmlns="">
          <p:sp>
            <p:nvSpPr>
              <p:cNvPr id="16" name="Ορθογώνιο 15"/>
              <p:cNvSpPr>
                <a:spLocks noRot="1" noChangeAspect="1" noMove="1" noResize="1" noEditPoints="1" noAdjustHandles="1" noChangeArrowheads="1" noChangeShapeType="1" noTextEdit="1"/>
              </p:cNvSpPr>
              <p:nvPr/>
            </p:nvSpPr>
            <p:spPr>
              <a:xfrm>
                <a:off x="8681472" y="4815928"/>
                <a:ext cx="800219" cy="781368"/>
              </a:xfrm>
              <a:prstGeom prst="rect">
                <a:avLst/>
              </a:prstGeom>
              <a:blipFill>
                <a:blip r:embed="rId4"/>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303833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1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1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42" presetClass="entr" presetSubtype="0" fill="hold" grpId="0" nodeType="afterEffect">
                                  <p:stCondLst>
                                    <p:cond delay="50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1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anim calcmode="lin" valueType="num">
                                      <p:cBhvr>
                                        <p:cTn id="70" dur="1000" fill="hold"/>
                                        <p:tgtEl>
                                          <p:spTgt spid="16"/>
                                        </p:tgtEl>
                                        <p:attrNameLst>
                                          <p:attrName>ppt_x</p:attrName>
                                        </p:attrNameLst>
                                      </p:cBhvr>
                                      <p:tavLst>
                                        <p:tav tm="0">
                                          <p:val>
                                            <p:strVal val="#ppt_x"/>
                                          </p:val>
                                        </p:tav>
                                        <p:tav tm="100000">
                                          <p:val>
                                            <p:strVal val="#ppt_x"/>
                                          </p:val>
                                        </p:tav>
                                      </p:tavLst>
                                    </p:anim>
                                    <p:anim calcmode="lin" valueType="num">
                                      <p:cBhvr>
                                        <p:cTn id="7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20</a:t>
            </a:fld>
            <a:endParaRPr lang="el-GR">
              <a:solidFill>
                <a:prstClr val="black">
                  <a:tint val="75000"/>
                </a:prstClr>
              </a:solidFill>
            </a:endParaRPr>
          </a:p>
        </p:txBody>
      </p:sp>
      <p:sp>
        <p:nvSpPr>
          <p:cNvPr id="6" name="Text Box 4"/>
          <p:cNvSpPr txBox="1">
            <a:spLocks noChangeArrowheads="1"/>
          </p:cNvSpPr>
          <p:nvPr/>
        </p:nvSpPr>
        <p:spPr bwMode="auto">
          <a:xfrm>
            <a:off x="1958340" y="214839"/>
            <a:ext cx="82753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ctr">
              <a:spcBef>
                <a:spcPct val="50000"/>
              </a:spcBef>
            </a:pPr>
            <a:r>
              <a:rPr lang="el-GR" altLang="el-GR" sz="2400" b="1" dirty="0" err="1" smtClean="0">
                <a:solidFill>
                  <a:srgbClr val="800000"/>
                </a:solidFill>
                <a:effectLst>
                  <a:outerShdw blurRad="38100" dist="38100" dir="2700000" algn="tl">
                    <a:srgbClr val="000000"/>
                  </a:outerShdw>
                </a:effectLst>
                <a:latin typeface="Comic Sans MS" panose="030F0702030302020204" pitchFamily="66" charset="0"/>
              </a:rPr>
              <a:t>Βαρυτική</a:t>
            </a:r>
            <a:r>
              <a:rPr lang="el-GR" altLang="el-GR" sz="2400" b="1" dirty="0" smtClean="0">
                <a:solidFill>
                  <a:srgbClr val="800000"/>
                </a:solidFill>
                <a:effectLst>
                  <a:outerShdw blurRad="38100" dist="38100" dir="2700000" algn="tl">
                    <a:srgbClr val="000000"/>
                  </a:outerShdw>
                </a:effectLst>
                <a:latin typeface="Comic Sans MS" panose="030F0702030302020204" pitchFamily="66" charset="0"/>
              </a:rPr>
              <a:t> </a:t>
            </a:r>
            <a:r>
              <a:rPr lang="el-GR" altLang="el-GR" sz="2400" b="1" dirty="0">
                <a:solidFill>
                  <a:srgbClr val="800000"/>
                </a:solidFill>
                <a:effectLst>
                  <a:outerShdw blurRad="38100" dist="38100" dir="2700000" algn="tl">
                    <a:srgbClr val="000000"/>
                  </a:outerShdw>
                </a:effectLst>
                <a:latin typeface="Comic Sans MS" panose="030F0702030302020204" pitchFamily="66" charset="0"/>
              </a:rPr>
              <a:t>Δυναμική Ενέργεια </a:t>
            </a:r>
            <a:r>
              <a:rPr lang="el-GR" altLang="el-GR" sz="2400" b="1" dirty="0">
                <a:solidFill>
                  <a:srgbClr val="FF0000"/>
                </a:solidFill>
                <a:effectLst>
                  <a:outerShdw blurRad="38100" dist="38100" dir="2700000" algn="tl">
                    <a:srgbClr val="000000"/>
                  </a:outerShdw>
                </a:effectLst>
                <a:latin typeface="Comic Sans MS" panose="030F0702030302020204" pitchFamily="66" charset="0"/>
              </a:rPr>
              <a:t>τριών</a:t>
            </a:r>
            <a:r>
              <a:rPr lang="el-GR" altLang="el-GR" sz="2400" b="1" dirty="0">
                <a:solidFill>
                  <a:srgbClr val="800000"/>
                </a:solidFill>
                <a:effectLst>
                  <a:outerShdw blurRad="38100" dist="38100" dir="2700000" algn="tl">
                    <a:srgbClr val="000000"/>
                  </a:outerShdw>
                </a:effectLst>
                <a:latin typeface="Comic Sans MS" panose="030F0702030302020204" pitchFamily="66" charset="0"/>
              </a:rPr>
              <a:t> σημειακών </a:t>
            </a:r>
            <a:r>
              <a:rPr lang="el-GR" altLang="el-GR" sz="2400" b="1" dirty="0" smtClean="0">
                <a:solidFill>
                  <a:srgbClr val="800000"/>
                </a:solidFill>
                <a:effectLst>
                  <a:outerShdw blurRad="38100" dist="38100" dir="2700000" algn="tl">
                    <a:srgbClr val="000000"/>
                  </a:outerShdw>
                </a:effectLst>
                <a:latin typeface="Comic Sans MS" panose="030F0702030302020204" pitchFamily="66" charset="0"/>
              </a:rPr>
              <a:t>μαζών</a:t>
            </a:r>
            <a:endParaRPr lang="el-GR" altLang="el-GR" sz="2400" b="1" dirty="0">
              <a:solidFill>
                <a:srgbClr val="800000"/>
              </a:solidFill>
              <a:effectLst>
                <a:outerShdw blurRad="38100" dist="38100" dir="2700000" algn="tl">
                  <a:srgbClr val="000000"/>
                </a:outerShdw>
              </a:effectLst>
              <a:latin typeface="Comic Sans MS" panose="030F0702030302020204" pitchFamily="66" charset="0"/>
            </a:endParaRPr>
          </a:p>
        </p:txBody>
      </p:sp>
      <p:grpSp>
        <p:nvGrpSpPr>
          <p:cNvPr id="31" name="Ομάδα 30"/>
          <p:cNvGrpSpPr/>
          <p:nvPr/>
        </p:nvGrpSpPr>
        <p:grpSpPr>
          <a:xfrm>
            <a:off x="1012578" y="942225"/>
            <a:ext cx="2181726" cy="2803554"/>
            <a:chOff x="611766" y="906683"/>
            <a:chExt cx="2181726" cy="2803554"/>
          </a:xfrm>
        </p:grpSpPr>
        <p:pic>
          <p:nvPicPr>
            <p:cNvPr id="27" name="Εικόνα 2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1766" y="1154434"/>
              <a:ext cx="1966842" cy="2371137"/>
            </a:xfrm>
            <a:prstGeom prst="rect">
              <a:avLst/>
            </a:prstGeom>
          </p:spPr>
        </p:pic>
        <p:sp>
          <p:nvSpPr>
            <p:cNvPr id="28" name="TextBox 27"/>
            <p:cNvSpPr txBox="1"/>
            <p:nvPr/>
          </p:nvSpPr>
          <p:spPr>
            <a:xfrm>
              <a:off x="611766" y="906683"/>
              <a:ext cx="429768" cy="338554"/>
            </a:xfrm>
            <a:prstGeom prst="rect">
              <a:avLst/>
            </a:prstGeom>
            <a:noFill/>
          </p:spPr>
          <p:txBody>
            <a:bodyPr wrap="square" rtlCol="0">
              <a:spAutoFit/>
            </a:bodyPr>
            <a:lstStyle/>
            <a:p>
              <a:r>
                <a:rPr lang="en-US" sz="1600" b="1" i="1" dirty="0" smtClean="0">
                  <a:latin typeface="Comic Sans MS" panose="030F0702030302020204" pitchFamily="66" charset="0"/>
                </a:rPr>
                <a:t>m</a:t>
              </a:r>
              <a:r>
                <a:rPr lang="en-US" sz="1600" b="1" baseline="-25000" dirty="0" smtClean="0">
                  <a:latin typeface="Comic Sans MS" panose="030F0702030302020204" pitchFamily="66" charset="0"/>
                </a:rPr>
                <a:t>1</a:t>
              </a:r>
              <a:endParaRPr lang="el-GR" sz="1600" b="1" baseline="-25000" dirty="0">
                <a:latin typeface="Comic Sans MS" panose="030F0702030302020204" pitchFamily="66" charset="0"/>
              </a:endParaRPr>
            </a:p>
          </p:txBody>
        </p:sp>
        <p:sp>
          <p:nvSpPr>
            <p:cNvPr id="29" name="TextBox 28"/>
            <p:cNvSpPr txBox="1"/>
            <p:nvPr/>
          </p:nvSpPr>
          <p:spPr>
            <a:xfrm>
              <a:off x="2363724" y="1436305"/>
              <a:ext cx="429768" cy="338554"/>
            </a:xfrm>
            <a:prstGeom prst="rect">
              <a:avLst/>
            </a:prstGeom>
            <a:noFill/>
          </p:spPr>
          <p:txBody>
            <a:bodyPr wrap="square" rtlCol="0">
              <a:spAutoFit/>
            </a:bodyPr>
            <a:lstStyle/>
            <a:p>
              <a:r>
                <a:rPr lang="en-US" sz="1600" b="1" i="1" dirty="0" smtClean="0">
                  <a:latin typeface="Comic Sans MS" panose="030F0702030302020204" pitchFamily="66" charset="0"/>
                </a:rPr>
                <a:t>m</a:t>
              </a:r>
              <a:r>
                <a:rPr lang="en-US" sz="1600" b="1" baseline="-25000" dirty="0" smtClean="0">
                  <a:latin typeface="Comic Sans MS" panose="030F0702030302020204" pitchFamily="66" charset="0"/>
                </a:rPr>
                <a:t>2</a:t>
              </a:r>
              <a:endParaRPr lang="el-GR" sz="1600" b="1" baseline="-25000" dirty="0">
                <a:latin typeface="Comic Sans MS" panose="030F0702030302020204" pitchFamily="66" charset="0"/>
              </a:endParaRPr>
            </a:p>
          </p:txBody>
        </p:sp>
        <p:sp>
          <p:nvSpPr>
            <p:cNvPr id="30" name="TextBox 29"/>
            <p:cNvSpPr txBox="1"/>
            <p:nvPr/>
          </p:nvSpPr>
          <p:spPr>
            <a:xfrm>
              <a:off x="1595187" y="3371683"/>
              <a:ext cx="429768" cy="338554"/>
            </a:xfrm>
            <a:prstGeom prst="rect">
              <a:avLst/>
            </a:prstGeom>
            <a:noFill/>
          </p:spPr>
          <p:txBody>
            <a:bodyPr wrap="square" rtlCol="0">
              <a:spAutoFit/>
            </a:bodyPr>
            <a:lstStyle/>
            <a:p>
              <a:r>
                <a:rPr lang="en-US" sz="1600" b="1" i="1" dirty="0" smtClean="0">
                  <a:latin typeface="Comic Sans MS" panose="030F0702030302020204" pitchFamily="66" charset="0"/>
                </a:rPr>
                <a:t>m</a:t>
              </a:r>
              <a:r>
                <a:rPr lang="en-US" sz="1600" b="1" baseline="-25000" dirty="0" smtClean="0">
                  <a:latin typeface="Comic Sans MS" panose="030F0702030302020204" pitchFamily="66" charset="0"/>
                </a:rPr>
                <a:t>3</a:t>
              </a:r>
              <a:endParaRPr lang="el-GR" sz="1600" b="1" baseline="-25000" dirty="0">
                <a:latin typeface="Comic Sans MS" panose="030F0702030302020204" pitchFamily="66" charset="0"/>
              </a:endParaRPr>
            </a:p>
          </p:txBody>
        </p:sp>
      </p:grpSp>
      <p:sp>
        <p:nvSpPr>
          <p:cNvPr id="32" name="Text Box 4"/>
          <p:cNvSpPr txBox="1">
            <a:spLocks noChangeArrowheads="1"/>
          </p:cNvSpPr>
          <p:nvPr/>
        </p:nvSpPr>
        <p:spPr bwMode="auto">
          <a:xfrm>
            <a:off x="3332988" y="1006531"/>
            <a:ext cx="6900672"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spcBef>
                <a:spcPct val="50000"/>
              </a:spcBef>
            </a:pPr>
            <a:r>
              <a:rPr lang="el-GR" altLang="el-GR" sz="2000" b="1" dirty="0">
                <a:latin typeface="Comic Sans MS" panose="030F0702030302020204" pitchFamily="66" charset="0"/>
              </a:rPr>
              <a:t>Η </a:t>
            </a:r>
            <a:r>
              <a:rPr lang="el-GR" altLang="el-GR" sz="2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βαρυτική</a:t>
            </a:r>
            <a:r>
              <a:rPr lang="el-GR" alt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alt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δυναμική ενέργεια </a:t>
            </a:r>
            <a:r>
              <a:rPr lang="el-GR" altLang="el-GR" sz="2000" b="1" dirty="0">
                <a:latin typeface="Comic Sans MS" panose="030F0702030302020204" pitchFamily="66" charset="0"/>
              </a:rPr>
              <a:t>που αποθηκεύεται σ’ ένα σύστημα τριών σημειακών </a:t>
            </a:r>
            <a:r>
              <a:rPr lang="el-GR" altLang="el-GR" sz="2000" b="1" dirty="0" smtClean="0">
                <a:latin typeface="Comic Sans MS" panose="030F0702030302020204" pitchFamily="66" charset="0"/>
              </a:rPr>
              <a:t>μαζών </a:t>
            </a:r>
            <a:r>
              <a:rPr lang="el-GR" altLang="el-GR" sz="2000" b="1" dirty="0">
                <a:latin typeface="Comic Sans MS" panose="030F0702030302020204" pitchFamily="66" charset="0"/>
              </a:rPr>
              <a:t>είναι </a:t>
            </a:r>
            <a:r>
              <a:rPr lang="el-GR" alt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ίση με το έργο </a:t>
            </a:r>
            <a:r>
              <a:rPr lang="el-GR" altLang="el-GR" sz="2000" b="1" dirty="0">
                <a:latin typeface="Comic Sans MS" panose="030F0702030302020204" pitchFamily="66" charset="0"/>
              </a:rPr>
              <a:t>που απαιτείται για τη μεταφορά </a:t>
            </a:r>
            <a:r>
              <a:rPr lang="el-GR" altLang="el-GR" sz="2000" b="1" dirty="0" smtClean="0">
                <a:latin typeface="Comic Sans MS" panose="030F0702030302020204" pitchFamily="66" charset="0"/>
              </a:rPr>
              <a:t>μιας-μιας </a:t>
            </a:r>
            <a:r>
              <a:rPr lang="el-GR" altLang="el-GR" sz="2000" b="1" dirty="0">
                <a:latin typeface="Comic Sans MS" panose="030F0702030302020204" pitchFamily="66" charset="0"/>
              </a:rPr>
              <a:t>των </a:t>
            </a:r>
            <a:r>
              <a:rPr lang="el-GR" altLang="el-GR" sz="2000" b="1" dirty="0" smtClean="0">
                <a:latin typeface="Comic Sans MS" panose="030F0702030302020204" pitchFamily="66" charset="0"/>
              </a:rPr>
              <a:t>μαζών </a:t>
            </a:r>
            <a:r>
              <a:rPr lang="el-GR" altLang="el-GR" sz="2000" b="1" dirty="0">
                <a:latin typeface="Comic Sans MS" panose="030F0702030302020204" pitchFamily="66" charset="0"/>
              </a:rPr>
              <a:t>από </a:t>
            </a:r>
            <a:r>
              <a:rPr lang="el-GR" altLang="el-GR" sz="2000" b="1" dirty="0" smtClean="0">
                <a:latin typeface="Comic Sans MS" panose="030F0702030302020204" pitchFamily="66" charset="0"/>
              </a:rPr>
              <a:t>τη θέση τους στο άπειρο </a:t>
            </a:r>
            <a:r>
              <a:rPr lang="el-GR" altLang="el-GR" sz="2000" b="1" dirty="0">
                <a:latin typeface="Comic Sans MS" panose="030F0702030302020204" pitchFamily="66" charset="0"/>
              </a:rPr>
              <a:t>(πολύ μακριά</a:t>
            </a:r>
            <a:r>
              <a:rPr lang="el-GR" altLang="el-GR" sz="2000" b="1" dirty="0" smtClean="0">
                <a:latin typeface="Comic Sans MS" panose="030F0702030302020204" pitchFamily="66" charset="0"/>
              </a:rPr>
              <a:t>). </a:t>
            </a:r>
            <a:endParaRPr lang="el-GR" altLang="el-GR" sz="20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4" name="TextBox 33"/>
              <p:cNvSpPr txBox="1"/>
              <p:nvPr/>
            </p:nvSpPr>
            <p:spPr>
              <a:xfrm>
                <a:off x="4441881" y="3515656"/>
                <a:ext cx="4682885" cy="627608"/>
              </a:xfrm>
              <a:prstGeom prst="rect">
                <a:avLst/>
              </a:prstGeom>
              <a:noFill/>
            </p:spPr>
            <p:txBody>
              <a:bodyPr wrap="none" lIns="0" tIns="0" rIns="0" bIns="0" rtlCol="0">
                <a:spAutoFit/>
              </a:bodyPr>
              <a:lstStyle/>
              <a:p>
                <a:pPr algn="just"/>
                <a14:m>
                  <m:oMath xmlns:m="http://schemas.openxmlformats.org/officeDocument/2006/math">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𝑼</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𝑮</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sSub>
                          <m:sSub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𝒎</m:t>
                            </m:r>
                          </m:e>
                          <m:sub>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𝟏</m:t>
                            </m:r>
                          </m:sub>
                        </m:sSub>
                        <m:sSub>
                          <m:sSub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𝒎</m:t>
                            </m:r>
                          </m:e>
                          <m:sub>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𝟐</m:t>
                            </m:r>
                          </m:sub>
                        </m:sSub>
                      </m:num>
                      <m:den>
                        <m:sSub>
                          <m:sSub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𝒓</m:t>
                            </m:r>
                          </m:e>
                          <m:sub>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𝟏𝟐</m:t>
                            </m:r>
                          </m:sub>
                        </m:sSub>
                      </m:den>
                    </m:f>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en-US" sz="28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sSub>
                          <m:sSubPr>
                            <m:ctrlPr>
                              <a:rPr lang="en-US" sz="28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sz="28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𝒎</m:t>
                            </m:r>
                          </m:e>
                          <m:sub>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𝟐</m:t>
                            </m:r>
                          </m:sub>
                        </m:sSub>
                        <m:sSub>
                          <m:sSubPr>
                            <m:ctrlPr>
                              <a:rPr lang="en-US" sz="28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sz="28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𝒎</m:t>
                            </m:r>
                          </m:e>
                          <m:sub>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𝟑</m:t>
                            </m:r>
                          </m:sub>
                        </m:sSub>
                      </m:num>
                      <m:den>
                        <m:sSub>
                          <m:sSubPr>
                            <m:ctrlPr>
                              <a:rPr lang="en-US" sz="28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sz="28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𝒓</m:t>
                            </m:r>
                          </m:e>
                          <m:sub>
                            <m:r>
                              <a:rPr lang="en-US" sz="28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𝟐</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𝟑</m:t>
                            </m:r>
                          </m:sub>
                        </m:sSub>
                      </m:den>
                    </m:f>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en-US" sz="28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14:m>
                  <m:oMath xmlns:m="http://schemas.openxmlformats.org/officeDocument/2006/math">
                    <m:f>
                      <m:fPr>
                        <m:ctrlPr>
                          <a:rPr lang="en-US" sz="28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sSub>
                          <m:sSubPr>
                            <m:ctrlPr>
                              <a:rPr lang="en-US" sz="28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sz="28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𝒎</m:t>
                            </m:r>
                          </m:e>
                          <m:sub>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𝟑</m:t>
                            </m:r>
                          </m:sub>
                        </m:sSub>
                        <m:sSub>
                          <m:sSubPr>
                            <m:ctrlPr>
                              <a:rPr lang="en-US" sz="28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sz="28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𝒎</m:t>
                            </m:r>
                          </m:e>
                          <m:sub>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𝟏</m:t>
                            </m:r>
                          </m:sub>
                        </m:sSub>
                      </m:num>
                      <m:den>
                        <m:sSub>
                          <m:sSubPr>
                            <m:ctrlPr>
                              <a:rPr lang="en-US" sz="28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sz="28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𝒓</m:t>
                            </m:r>
                          </m:e>
                          <m:sub>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𝟑</m:t>
                            </m:r>
                            <m:r>
                              <a:rPr lang="en-US" sz="28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𝟏</m:t>
                            </m:r>
                          </m:sub>
                        </m:sSub>
                      </m:den>
                    </m:f>
                    <m:r>
                      <a:rPr lang="en-US" sz="2800" b="0" i="0" smtClean="0">
                        <a:solidFill>
                          <a:srgbClr val="FF0000"/>
                        </a:solidFill>
                        <a:effectLst>
                          <a:outerShdw blurRad="38100" dist="38100" dir="2700000" algn="tl">
                            <a:srgbClr val="000000">
                              <a:alpha val="43137"/>
                            </a:srgbClr>
                          </a:outerShdw>
                        </a:effectLst>
                        <a:latin typeface="Cambria Math" panose="02040503050406030204" pitchFamily="18" charset="0"/>
                      </a:rPr>
                      <m:t>)</m:t>
                    </m:r>
                  </m:oMath>
                </a14:m>
                <a:endParaRPr lang="el-GR" sz="2800" dirty="0">
                  <a:solidFill>
                    <a:srgbClr val="FF0000"/>
                  </a:solidFill>
                  <a:effectLst>
                    <a:outerShdw blurRad="38100" dist="38100" dir="2700000" algn="tl">
                      <a:srgbClr val="000000">
                        <a:alpha val="43137"/>
                      </a:srgbClr>
                    </a:outerShdw>
                  </a:effectLst>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4441881" y="3515656"/>
                <a:ext cx="4682885" cy="627608"/>
              </a:xfrm>
              <a:prstGeom prst="rect">
                <a:avLst/>
              </a:prstGeom>
              <a:blipFill>
                <a:blip r:embed="rId3"/>
                <a:stretch>
                  <a:fillRect b="-5825"/>
                </a:stretch>
              </a:blipFill>
            </p:spPr>
            <p:txBody>
              <a:bodyPr/>
              <a:lstStyle/>
              <a:p>
                <a:r>
                  <a:rPr lang="el-GR">
                    <a:noFill/>
                  </a:rPr>
                  <a:t> </a:t>
                </a:r>
              </a:p>
            </p:txBody>
          </p:sp>
        </mc:Fallback>
      </mc:AlternateContent>
      <p:sp>
        <p:nvSpPr>
          <p:cNvPr id="35" name="Text Box 26"/>
          <p:cNvSpPr txBox="1">
            <a:spLocks noChangeArrowheads="1"/>
          </p:cNvSpPr>
          <p:nvPr/>
        </p:nvSpPr>
        <p:spPr bwMode="auto">
          <a:xfrm>
            <a:off x="3194304" y="4436398"/>
            <a:ext cx="6416040" cy="964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150000"/>
              </a:lnSpc>
              <a:spcBef>
                <a:spcPct val="50000"/>
              </a:spcBef>
            </a:pPr>
            <a:r>
              <a:rPr lang="el-GR" altLang="el-GR" sz="2000" b="1" dirty="0">
                <a:latin typeface="Comic Sans MS" panose="030F0702030302020204" pitchFamily="66" charset="0"/>
              </a:rPr>
              <a:t>Η ενέργεια του συστήματος είναι ίση με το άθροισμα των ενεργειών που έχουν </a:t>
            </a:r>
            <a:r>
              <a:rPr lang="el-GR" altLang="el-GR" sz="2000" b="1" dirty="0" smtClean="0">
                <a:latin typeface="Comic Sans MS" panose="030F0702030302020204" pitchFamily="66" charset="0"/>
              </a:rPr>
              <a:t>οι μάζες ανά </a:t>
            </a:r>
            <a:r>
              <a:rPr lang="el-GR" altLang="el-GR" sz="2000" b="1" dirty="0">
                <a:latin typeface="Comic Sans MS" panose="030F0702030302020204" pitchFamily="66" charset="0"/>
              </a:rPr>
              <a:t>ζεύγη.</a:t>
            </a:r>
          </a:p>
        </p:txBody>
      </p:sp>
    </p:spTree>
    <p:extLst>
      <p:ext uri="{BB962C8B-B14F-4D97-AF65-F5344CB8AC3E}">
        <p14:creationId xmlns:p14="http://schemas.microsoft.com/office/powerpoint/2010/main" val="145332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1500"/>
                                        <p:tgtEl>
                                          <p:spTgt spid="31"/>
                                        </p:tgtEl>
                                      </p:cBhvr>
                                    </p:animEffect>
                                  </p:childTnLst>
                                </p:cTn>
                              </p:par>
                            </p:childTnLst>
                          </p:cTn>
                        </p:par>
                        <p:par>
                          <p:cTn id="15" fill="hold">
                            <p:stCondLst>
                              <p:cond delay="1500"/>
                            </p:stCondLst>
                            <p:childTnLst>
                              <p:par>
                                <p:cTn id="16" presetID="22" presetClass="entr" presetSubtype="8" fill="hold" grpId="0" nodeType="afterEffect">
                                  <p:stCondLst>
                                    <p:cond delay="25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2000"/>
                                        <p:tgtEl>
                                          <p:spTgt spid="32"/>
                                        </p:tgtEl>
                                      </p:cBhvr>
                                    </p:animEffect>
                                  </p:childTnLst>
                                </p:cTn>
                              </p:par>
                            </p:childTnLst>
                          </p:cTn>
                        </p:par>
                        <p:par>
                          <p:cTn id="19" fill="hold">
                            <p:stCondLst>
                              <p:cond delay="3750"/>
                            </p:stCondLst>
                            <p:childTnLst>
                              <p:par>
                                <p:cTn id="20" presetID="22" presetClass="entr" presetSubtype="8" fill="hold" grpId="0" nodeType="afterEffect">
                                  <p:stCondLst>
                                    <p:cond delay="25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1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1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2"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21</a:t>
            </a:fld>
            <a:endParaRPr lang="el-GR">
              <a:solidFill>
                <a:prstClr val="black">
                  <a:tint val="75000"/>
                </a:prstClr>
              </a:solidFill>
            </a:endParaRPr>
          </a:p>
        </p:txBody>
      </p:sp>
      <p:sp>
        <p:nvSpPr>
          <p:cNvPr id="5" name="Text Box 4"/>
          <p:cNvSpPr txBox="1">
            <a:spLocks noChangeArrowheads="1"/>
          </p:cNvSpPr>
          <p:nvPr/>
        </p:nvSpPr>
        <p:spPr bwMode="auto">
          <a:xfrm>
            <a:off x="2466452" y="206928"/>
            <a:ext cx="69847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l-GR" sz="3200" b="1" dirty="0" err="1" smtClean="0">
                <a:solidFill>
                  <a:srgbClr val="800000"/>
                </a:solidFill>
                <a:effectLst>
                  <a:outerShdw blurRad="38100" dist="38100" dir="2700000" algn="tl">
                    <a:srgbClr val="000000">
                      <a:alpha val="43137"/>
                    </a:srgbClr>
                  </a:outerShdw>
                </a:effectLst>
                <a:latin typeface="Comic Sans MS" panose="030F0702030302020204" pitchFamily="66" charset="0"/>
              </a:rPr>
              <a:t>Βαρυτικές</a:t>
            </a:r>
            <a:r>
              <a:rPr lang="el-GR" sz="32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a:t>
            </a: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Δυναμικές Γραμμές</a:t>
            </a:r>
          </a:p>
        </p:txBody>
      </p:sp>
      <p:grpSp>
        <p:nvGrpSpPr>
          <p:cNvPr id="8" name="Ομάδα 7"/>
          <p:cNvGrpSpPr/>
          <p:nvPr/>
        </p:nvGrpSpPr>
        <p:grpSpPr>
          <a:xfrm>
            <a:off x="2679192" y="73152"/>
            <a:ext cx="6845808" cy="6784848"/>
            <a:chOff x="2679192" y="73152"/>
            <a:chExt cx="6845808" cy="6784848"/>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9192" y="73152"/>
              <a:ext cx="6845808" cy="6784848"/>
            </a:xfrm>
            <a:prstGeom prst="rect">
              <a:avLst/>
            </a:prstGeom>
          </p:spPr>
        </p:pic>
        <p:sp>
          <p:nvSpPr>
            <p:cNvPr id="7" name="Οβάλ 6"/>
            <p:cNvSpPr/>
            <p:nvPr/>
          </p:nvSpPr>
          <p:spPr>
            <a:xfrm>
              <a:off x="4937760" y="2331720"/>
              <a:ext cx="2304288" cy="2267712"/>
            </a:xfrm>
            <a:prstGeom prst="ellipse">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247233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9"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ppt_x</p:attrName>
                                        </p:attrNameLst>
                                      </p:cBhvr>
                                      <p:tavLst>
                                        <p:tav tm="0">
                                          <p:val>
                                            <p:strVal val="#ppt_x-.2"/>
                                          </p:val>
                                        </p:tav>
                                        <p:tav tm="100000">
                                          <p:val>
                                            <p:strVal val="#ppt_x"/>
                                          </p:val>
                                        </p:tav>
                                      </p:tavLst>
                                    </p:anim>
                                    <p:anim calcmode="lin" valueType="num">
                                      <p:cBhvr>
                                        <p:cTn id="12"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22</a:t>
            </a:fld>
            <a:endParaRPr lang="el-GR">
              <a:solidFill>
                <a:prstClr val="black">
                  <a:tint val="75000"/>
                </a:prstClr>
              </a:solidFill>
            </a:endParaRPr>
          </a:p>
        </p:txBody>
      </p:sp>
      <p:sp>
        <p:nvSpPr>
          <p:cNvPr id="6" name="Rectangle 4"/>
          <p:cNvSpPr>
            <a:spLocks noChangeArrowheads="1"/>
          </p:cNvSpPr>
          <p:nvPr/>
        </p:nvSpPr>
        <p:spPr bwMode="auto">
          <a:xfrm>
            <a:off x="1792224" y="253784"/>
            <a:ext cx="8461984"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l-GR" altLang="el-GR" sz="2800" b="1" dirty="0" smtClean="0">
                <a:solidFill>
                  <a:srgbClr val="800000"/>
                </a:solidFill>
                <a:effectLst>
                  <a:outerShdw blurRad="38100" dist="38100" dir="2700000" algn="tl">
                    <a:srgbClr val="000000">
                      <a:alpha val="43137"/>
                    </a:srgbClr>
                  </a:outerShdw>
                </a:effectLst>
                <a:latin typeface="Comic Sans MS" pitchFamily="66" charset="0"/>
              </a:rPr>
              <a:t>Να σχεδιάσουμε τις </a:t>
            </a:r>
            <a:r>
              <a:rPr lang="el-GR" altLang="el-GR" sz="2800" b="1" dirty="0" err="1" smtClean="0">
                <a:solidFill>
                  <a:srgbClr val="800000"/>
                </a:solidFill>
                <a:effectLst>
                  <a:outerShdw blurRad="38100" dist="38100" dir="2700000" algn="tl">
                    <a:srgbClr val="000000">
                      <a:alpha val="43137"/>
                    </a:srgbClr>
                  </a:outerShdw>
                </a:effectLst>
                <a:latin typeface="Comic Sans MS" pitchFamily="66" charset="0"/>
              </a:rPr>
              <a:t>βαρυτικές</a:t>
            </a:r>
            <a:r>
              <a:rPr lang="el-GR" altLang="el-GR" sz="2800" b="1"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800" b="1" dirty="0">
                <a:solidFill>
                  <a:srgbClr val="800000"/>
                </a:solidFill>
                <a:effectLst>
                  <a:outerShdw blurRad="38100" dist="38100" dir="2700000" algn="tl">
                    <a:srgbClr val="000000">
                      <a:alpha val="43137"/>
                    </a:srgbClr>
                  </a:outerShdw>
                </a:effectLst>
                <a:latin typeface="Comic Sans MS" pitchFamily="66" charset="0"/>
              </a:rPr>
              <a:t>δυναμικές γραμμές</a:t>
            </a:r>
          </a:p>
        </p:txBody>
      </p:sp>
      <p:sp>
        <p:nvSpPr>
          <p:cNvPr id="7" name="TextBox 6"/>
          <p:cNvSpPr txBox="1"/>
          <p:nvPr/>
        </p:nvSpPr>
        <p:spPr>
          <a:xfrm>
            <a:off x="2332698" y="793055"/>
            <a:ext cx="7964316" cy="1015663"/>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Η ακίνητη σημειακή μάζα </a:t>
            </a:r>
            <a:r>
              <a:rPr lang="en-US" sz="2000" b="1" i="1" dirty="0" smtClean="0">
                <a:latin typeface="Comic Sans MS" panose="030F0702030302020204" pitchFamily="66" charset="0"/>
              </a:rPr>
              <a:t>m</a:t>
            </a:r>
            <a:r>
              <a:rPr lang="en-US" sz="2000" b="1" dirty="0" smtClean="0">
                <a:latin typeface="Comic Sans MS" panose="030F0702030302020204" pitchFamily="66" charset="0"/>
              </a:rPr>
              <a:t> </a:t>
            </a:r>
            <a:r>
              <a:rPr lang="el-GR" sz="2000" b="1" dirty="0" smtClean="0">
                <a:latin typeface="Comic Sans MS" panose="030F0702030302020204" pitchFamily="66" charset="0"/>
              </a:rPr>
              <a:t>δημιουργεί γύρω της </a:t>
            </a:r>
            <a:r>
              <a:rPr lang="el-GR" sz="2000" b="1" dirty="0" err="1" smtClean="0">
                <a:latin typeface="Comic Sans MS" panose="030F0702030302020204" pitchFamily="66" charset="0"/>
              </a:rPr>
              <a:t>βαρυτικό</a:t>
            </a:r>
            <a:r>
              <a:rPr lang="en-US" sz="2000" b="1" dirty="0" smtClean="0">
                <a:latin typeface="Comic Sans MS" panose="030F0702030302020204" pitchFamily="66" charset="0"/>
              </a:rPr>
              <a:t> </a:t>
            </a:r>
            <a:r>
              <a:rPr lang="el-GR" sz="2000" b="1" dirty="0" smtClean="0">
                <a:latin typeface="Comic Sans MS" panose="030F0702030302020204" pitchFamily="66" charset="0"/>
              </a:rPr>
              <a:t>πεδίο</a:t>
            </a:r>
            <a:r>
              <a:rPr lang="en-US" sz="2000" b="1" dirty="0" smtClean="0">
                <a:latin typeface="Comic Sans MS" panose="030F0702030302020204" pitchFamily="66" charset="0"/>
              </a:rPr>
              <a:t>.</a:t>
            </a:r>
            <a:endParaRPr lang="en-US" sz="2000" b="1" dirty="0">
              <a:latin typeface="Comic Sans MS" panose="030F0702030302020204" pitchFamily="66" charset="0"/>
            </a:endParaRPr>
          </a:p>
          <a:p>
            <a:pPr algn="just">
              <a:lnSpc>
                <a:spcPct val="150000"/>
              </a:lnSpc>
            </a:pPr>
            <a:r>
              <a:rPr lang="el-GR" sz="2000" b="1" dirty="0">
                <a:latin typeface="Comic Sans MS" panose="030F0702030302020204" pitchFamily="66" charset="0"/>
              </a:rPr>
              <a:t>Σχεδιάζουμε την ένταση σε διάφορα σημεία του πεδίου.   </a:t>
            </a:r>
          </a:p>
        </p:txBody>
      </p:sp>
      <p:pic>
        <p:nvPicPr>
          <p:cNvPr id="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316" y="1185730"/>
            <a:ext cx="933673" cy="8899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Ομάδα 8"/>
          <p:cNvGrpSpPr/>
          <p:nvPr/>
        </p:nvGrpSpPr>
        <p:grpSpPr>
          <a:xfrm>
            <a:off x="5408259" y="3469652"/>
            <a:ext cx="576064" cy="461665"/>
            <a:chOff x="4086482" y="2991187"/>
            <a:chExt cx="576064" cy="461665"/>
          </a:xfrm>
        </p:grpSpPr>
        <p:sp>
          <p:nvSpPr>
            <p:cNvPr id="10" name="Έλλειψη 14"/>
            <p:cNvSpPr/>
            <p:nvPr/>
          </p:nvSpPr>
          <p:spPr>
            <a:xfrm>
              <a:off x="4139953" y="2991187"/>
              <a:ext cx="468051" cy="46166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p:cNvSpPr txBox="1"/>
            <p:nvPr/>
          </p:nvSpPr>
          <p:spPr>
            <a:xfrm>
              <a:off x="4086482" y="3008006"/>
              <a:ext cx="576064" cy="369332"/>
            </a:xfrm>
            <a:prstGeom prst="rect">
              <a:avLst/>
            </a:prstGeom>
            <a:noFill/>
            <a:ln>
              <a:noFill/>
            </a:ln>
          </p:spPr>
          <p:txBody>
            <a:bodyPr wrap="square" rtlCol="0">
              <a:spAutoFit/>
            </a:bodyPr>
            <a:lstStyle/>
            <a:p>
              <a:pPr algn="ctr"/>
              <a:r>
                <a:rPr lang="en-US" b="1" i="1" dirty="0" smtClean="0">
                  <a:solidFill>
                    <a:schemeClr val="bg1"/>
                  </a:solidFill>
                  <a:latin typeface="Comic Sans MS" panose="030F0702030302020204" pitchFamily="66" charset="0"/>
                </a:rPr>
                <a:t>m</a:t>
              </a:r>
              <a:endParaRPr lang="el-GR" b="1" i="1" dirty="0">
                <a:solidFill>
                  <a:schemeClr val="bg1"/>
                </a:solidFill>
                <a:latin typeface="Comic Sans MS" panose="030F0702030302020204" pitchFamily="66" charset="0"/>
              </a:endParaRPr>
            </a:p>
          </p:txBody>
        </p:sp>
      </p:grpSp>
      <p:grpSp>
        <p:nvGrpSpPr>
          <p:cNvPr id="39" name="Ομάδα 38"/>
          <p:cNvGrpSpPr/>
          <p:nvPr/>
        </p:nvGrpSpPr>
        <p:grpSpPr>
          <a:xfrm>
            <a:off x="4846349" y="2938432"/>
            <a:ext cx="1729715" cy="1588472"/>
            <a:chOff x="4846349" y="2938432"/>
            <a:chExt cx="1729715" cy="1588472"/>
          </a:xfrm>
        </p:grpSpPr>
        <p:cxnSp>
          <p:nvCxnSpPr>
            <p:cNvPr id="12" name="Ευθύγραμμο βέλος σύνδεσης 11"/>
            <p:cNvCxnSpPr/>
            <p:nvPr/>
          </p:nvCxnSpPr>
          <p:spPr>
            <a:xfrm rot="1928193" flipV="1">
              <a:off x="6157849" y="3105349"/>
              <a:ext cx="146294" cy="481107"/>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V="1">
              <a:off x="5842077" y="2938432"/>
              <a:ext cx="146294" cy="481107"/>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p:nvPr/>
          </p:nvCxnSpPr>
          <p:spPr>
            <a:xfrm rot="3610978" flipV="1">
              <a:off x="6262364" y="3401829"/>
              <a:ext cx="146294" cy="481107"/>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rot="19053645" flipV="1">
              <a:off x="5319718" y="2940941"/>
              <a:ext cx="146294" cy="481107"/>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p:cNvCxnSpPr/>
            <p:nvPr/>
          </p:nvCxnSpPr>
          <p:spPr>
            <a:xfrm flipH="1" flipV="1">
              <a:off x="4885211" y="3377846"/>
              <a:ext cx="451524" cy="147169"/>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p:nvPr/>
          </p:nvCxnSpPr>
          <p:spPr>
            <a:xfrm rot="14797484" flipV="1">
              <a:off x="5013756" y="3591491"/>
              <a:ext cx="146294" cy="481107"/>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rot="11927722" flipV="1">
              <a:off x="5241749" y="3982325"/>
              <a:ext cx="146294" cy="481107"/>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Ευθύγραμμο βέλος σύνδεσης 32"/>
            <p:cNvCxnSpPr/>
            <p:nvPr/>
          </p:nvCxnSpPr>
          <p:spPr>
            <a:xfrm rot="8324314" flipV="1">
              <a:off x="5801639" y="4045797"/>
              <a:ext cx="146294" cy="481107"/>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p:cNvCxnSpPr/>
            <p:nvPr/>
          </p:nvCxnSpPr>
          <p:spPr>
            <a:xfrm rot="6174116" flipV="1">
              <a:off x="6153231" y="3771621"/>
              <a:ext cx="146294" cy="481107"/>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 name="Ομάδα 39"/>
          <p:cNvGrpSpPr/>
          <p:nvPr/>
        </p:nvGrpSpPr>
        <p:grpSpPr>
          <a:xfrm>
            <a:off x="4273992" y="2350812"/>
            <a:ext cx="2843119" cy="2692446"/>
            <a:chOff x="4273992" y="2350812"/>
            <a:chExt cx="2843119" cy="2692446"/>
          </a:xfrm>
        </p:grpSpPr>
        <p:cxnSp>
          <p:nvCxnSpPr>
            <p:cNvPr id="13" name="Ευθύγραμμο βέλος σύνδεσης 12"/>
            <p:cNvCxnSpPr/>
            <p:nvPr/>
          </p:nvCxnSpPr>
          <p:spPr>
            <a:xfrm rot="1928193" flipV="1">
              <a:off x="6637115" y="2728895"/>
              <a:ext cx="103598" cy="397007"/>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flipV="1">
              <a:off x="6054251" y="2350812"/>
              <a:ext cx="103598" cy="397007"/>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flipV="1">
              <a:off x="6738448" y="3439317"/>
              <a:ext cx="378663" cy="102776"/>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rot="19053645" flipV="1">
              <a:off x="5059425" y="2430259"/>
              <a:ext cx="103598" cy="397007"/>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p:nvPr/>
          </p:nvCxnSpPr>
          <p:spPr>
            <a:xfrm rot="16545615" flipV="1">
              <a:off x="4487037" y="3051943"/>
              <a:ext cx="103598" cy="397007"/>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p:nvPr/>
          </p:nvCxnSpPr>
          <p:spPr>
            <a:xfrm rot="14797484" flipV="1">
              <a:off x="4420697" y="3719200"/>
              <a:ext cx="103598" cy="397007"/>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Ευθύγραμμο βέλος σύνδεσης 30"/>
            <p:cNvCxnSpPr/>
            <p:nvPr/>
          </p:nvCxnSpPr>
          <p:spPr>
            <a:xfrm rot="11927722" flipV="1">
              <a:off x="4914106" y="4537250"/>
              <a:ext cx="103598" cy="397007"/>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Ευθύγραμμο βέλος σύνδεσης 33"/>
            <p:cNvCxnSpPr/>
            <p:nvPr/>
          </p:nvCxnSpPr>
          <p:spPr>
            <a:xfrm rot="8324314" flipV="1">
              <a:off x="6093207" y="4646251"/>
              <a:ext cx="103598" cy="397007"/>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Ευθύγραμμο βέλος σύνδεσης 36"/>
            <p:cNvCxnSpPr/>
            <p:nvPr/>
          </p:nvCxnSpPr>
          <p:spPr>
            <a:xfrm rot="6174116" flipV="1">
              <a:off x="6720576" y="4108156"/>
              <a:ext cx="103598" cy="397007"/>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1" name="Ομάδα 40"/>
          <p:cNvGrpSpPr/>
          <p:nvPr/>
        </p:nvGrpSpPr>
        <p:grpSpPr>
          <a:xfrm>
            <a:off x="3782043" y="1876724"/>
            <a:ext cx="3833427" cy="3609931"/>
            <a:chOff x="3782043" y="1876724"/>
            <a:chExt cx="3833427" cy="3609931"/>
          </a:xfrm>
        </p:grpSpPr>
        <p:cxnSp>
          <p:nvCxnSpPr>
            <p:cNvPr id="14" name="Ευθύγραμμο βέλος σύνδεσης 13"/>
            <p:cNvCxnSpPr/>
            <p:nvPr/>
          </p:nvCxnSpPr>
          <p:spPr>
            <a:xfrm rot="1928193" flipV="1">
              <a:off x="7072691" y="2420846"/>
              <a:ext cx="72008" cy="265683"/>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p:nvPr/>
          </p:nvCxnSpPr>
          <p:spPr>
            <a:xfrm flipV="1">
              <a:off x="6226718" y="1876724"/>
              <a:ext cx="72008" cy="265683"/>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rot="3610978" flipV="1">
              <a:off x="7446625" y="3223041"/>
              <a:ext cx="72008" cy="265683"/>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rot="19053645" flipV="1">
              <a:off x="4826615" y="1991866"/>
              <a:ext cx="72008" cy="265683"/>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rot="16545615" flipV="1">
              <a:off x="3981532" y="2907552"/>
              <a:ext cx="72008" cy="265683"/>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rot="14797484" flipV="1">
              <a:off x="3878881" y="3855195"/>
              <a:ext cx="72008" cy="265683"/>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Ευθύγραμμο βέλος σύνδεσης 31"/>
            <p:cNvCxnSpPr/>
            <p:nvPr/>
          </p:nvCxnSpPr>
          <p:spPr>
            <a:xfrm rot="11927722" flipV="1">
              <a:off x="4607682" y="5063401"/>
              <a:ext cx="72008" cy="265683"/>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p:nvPr/>
          </p:nvCxnSpPr>
          <p:spPr>
            <a:xfrm rot="8324314" flipV="1">
              <a:off x="6347193" y="5220972"/>
              <a:ext cx="72008" cy="265683"/>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p:cNvCxnSpPr/>
            <p:nvPr/>
          </p:nvCxnSpPr>
          <p:spPr>
            <a:xfrm rot="6174116" flipV="1">
              <a:off x="7227512" y="4447051"/>
              <a:ext cx="72008" cy="265683"/>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1" name="Ομάδα 50"/>
          <p:cNvGrpSpPr/>
          <p:nvPr/>
        </p:nvGrpSpPr>
        <p:grpSpPr>
          <a:xfrm>
            <a:off x="3228455" y="1630684"/>
            <a:ext cx="4817847" cy="4309785"/>
            <a:chOff x="3212129" y="1627232"/>
            <a:chExt cx="4817847" cy="4309785"/>
          </a:xfrm>
        </p:grpSpPr>
        <p:cxnSp>
          <p:nvCxnSpPr>
            <p:cNvPr id="42" name="Ευθύγραμμο βέλος σύνδεσης 41"/>
            <p:cNvCxnSpPr/>
            <p:nvPr/>
          </p:nvCxnSpPr>
          <p:spPr>
            <a:xfrm flipV="1">
              <a:off x="5901142" y="2062040"/>
              <a:ext cx="1717162" cy="1550974"/>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Ευθύγραμμο βέλος σύνδεσης 42"/>
            <p:cNvCxnSpPr/>
            <p:nvPr/>
          </p:nvCxnSpPr>
          <p:spPr>
            <a:xfrm flipV="1">
              <a:off x="5921858" y="3191520"/>
              <a:ext cx="2108118" cy="535747"/>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Ευθύγραμμο βέλος σύνδεσης 43"/>
            <p:cNvCxnSpPr/>
            <p:nvPr/>
          </p:nvCxnSpPr>
          <p:spPr>
            <a:xfrm>
              <a:off x="5871408" y="3821808"/>
              <a:ext cx="2016224" cy="109546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Ευθύγραμμο βέλος σύνδεσης 44"/>
            <p:cNvCxnSpPr/>
            <p:nvPr/>
          </p:nvCxnSpPr>
          <p:spPr>
            <a:xfrm>
              <a:off x="5696506" y="3927017"/>
              <a:ext cx="942138" cy="201000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Ευθύγραμμο βέλος σύνδεσης 45"/>
            <p:cNvCxnSpPr/>
            <p:nvPr/>
          </p:nvCxnSpPr>
          <p:spPr>
            <a:xfrm flipH="1">
              <a:off x="4153390" y="3881114"/>
              <a:ext cx="1376953" cy="1987973"/>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Ευθύγραμμο βέλος σύνδεσης 46"/>
            <p:cNvCxnSpPr/>
            <p:nvPr/>
          </p:nvCxnSpPr>
          <p:spPr>
            <a:xfrm flipH="1">
              <a:off x="3221057" y="3766172"/>
              <a:ext cx="2242959" cy="30387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Ευθύγραμμο βέλος σύνδεσης 47"/>
            <p:cNvCxnSpPr/>
            <p:nvPr/>
          </p:nvCxnSpPr>
          <p:spPr>
            <a:xfrm flipH="1" flipV="1">
              <a:off x="3212129" y="2737032"/>
              <a:ext cx="2244354" cy="856754"/>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Ευθύγραμμο βέλος σύνδεσης 48"/>
            <p:cNvCxnSpPr/>
            <p:nvPr/>
          </p:nvCxnSpPr>
          <p:spPr>
            <a:xfrm flipH="1" flipV="1">
              <a:off x="4660749" y="1768296"/>
              <a:ext cx="875835" cy="1747122"/>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Ευθύγραμμο βέλος σύνδεσης 49"/>
            <p:cNvCxnSpPr/>
            <p:nvPr/>
          </p:nvCxnSpPr>
          <p:spPr>
            <a:xfrm flipV="1">
              <a:off x="5809578" y="1627232"/>
              <a:ext cx="541120" cy="1885122"/>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7" name="Επεξήγηση με σύννεφο 56"/>
          <p:cNvSpPr/>
          <p:nvPr/>
        </p:nvSpPr>
        <p:spPr>
          <a:xfrm>
            <a:off x="8345676" y="1986996"/>
            <a:ext cx="2764284" cy="1172499"/>
          </a:xfrm>
          <a:prstGeom prst="cloudCallout">
            <a:avLst>
              <a:gd name="adj1" fmla="val 38141"/>
              <a:gd name="adj2" fmla="val 8990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err="1" smtClean="0">
                <a:solidFill>
                  <a:schemeClr val="tx1"/>
                </a:solidFill>
                <a:latin typeface="Comic Sans MS" panose="030F0702030302020204" pitchFamily="66" charset="0"/>
              </a:rPr>
              <a:t>Ουάου</a:t>
            </a:r>
            <a:r>
              <a:rPr lang="el-GR" sz="1600" b="1" dirty="0" smtClean="0">
                <a:solidFill>
                  <a:schemeClr val="tx1"/>
                </a:solidFill>
                <a:latin typeface="Comic Sans MS" panose="030F0702030302020204" pitchFamily="66" charset="0"/>
              </a:rPr>
              <a:t>! </a:t>
            </a:r>
          </a:p>
          <a:p>
            <a:pPr algn="ctr"/>
            <a:r>
              <a:rPr lang="el-GR" sz="1600" b="1" dirty="0" smtClean="0">
                <a:solidFill>
                  <a:schemeClr val="tx1"/>
                </a:solidFill>
                <a:latin typeface="Comic Sans MS" panose="030F0702030302020204" pitchFamily="66" charset="0"/>
              </a:rPr>
              <a:t>Ο </a:t>
            </a:r>
            <a:r>
              <a:rPr lang="el-GR" sz="1600" b="1">
                <a:solidFill>
                  <a:schemeClr val="tx1"/>
                </a:solidFill>
                <a:latin typeface="Comic Sans MS" panose="030F0702030302020204" pitchFamily="66" charset="0"/>
              </a:rPr>
              <a:t>χώρος </a:t>
            </a:r>
            <a:r>
              <a:rPr lang="el-GR" sz="1600" b="1" smtClean="0">
                <a:solidFill>
                  <a:schemeClr val="tx1"/>
                </a:solidFill>
                <a:latin typeface="Comic Sans MS" panose="030F0702030302020204" pitchFamily="66" charset="0"/>
              </a:rPr>
              <a:t>απόκτησε </a:t>
            </a:r>
            <a:r>
              <a:rPr lang="el-GR" sz="1600" b="1" dirty="0">
                <a:solidFill>
                  <a:schemeClr val="tx1"/>
                </a:solidFill>
                <a:latin typeface="Comic Sans MS" panose="030F0702030302020204" pitchFamily="66" charset="0"/>
              </a:rPr>
              <a:t>μορφή! </a:t>
            </a:r>
          </a:p>
        </p:txBody>
      </p:sp>
      <p:pic>
        <p:nvPicPr>
          <p:cNvPr id="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9588" y="3697116"/>
            <a:ext cx="720204" cy="107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Box 58"/>
          <p:cNvSpPr txBox="1"/>
          <p:nvPr/>
        </p:nvSpPr>
        <p:spPr>
          <a:xfrm>
            <a:off x="316867" y="4167883"/>
            <a:ext cx="3884246" cy="1477328"/>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Συνδέουμε τα διανύσματα των εντάσεων ίδιας κατεύθυνσης με προσανατολισμένες γραμμές. </a:t>
            </a:r>
          </a:p>
        </p:txBody>
      </p:sp>
    </p:spTree>
    <p:extLst>
      <p:ext uri="{BB962C8B-B14F-4D97-AF65-F5344CB8AC3E}">
        <p14:creationId xmlns:p14="http://schemas.microsoft.com/office/powerpoint/2010/main" val="54203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500"/>
                            </p:stCondLst>
                            <p:childTnLst>
                              <p:par>
                                <p:cTn id="16" presetID="22" presetClass="entr" presetSubtype="8" fill="hold" nodeType="afterEffect">
                                  <p:stCondLst>
                                    <p:cond delay="25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1500"/>
                                        <p:tgtEl>
                                          <p:spTgt spid="7">
                                            <p:txEl>
                                              <p:pRg st="0" end="0"/>
                                            </p:txEl>
                                          </p:spTgt>
                                        </p:tgtEl>
                                      </p:cBhvr>
                                    </p:animEffect>
                                  </p:childTnLst>
                                </p:cTn>
                              </p:par>
                            </p:childTnLst>
                          </p:cTn>
                        </p:par>
                        <p:par>
                          <p:cTn id="19" fill="hold">
                            <p:stCondLst>
                              <p:cond delay="2250"/>
                            </p:stCondLst>
                            <p:childTnLst>
                              <p:par>
                                <p:cTn id="20" presetID="10" presetClass="entr" presetSubtype="0" fill="hold" nodeType="afterEffect">
                                  <p:stCondLst>
                                    <p:cond delay="25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circle(in)">
                                      <p:cBhvr>
                                        <p:cTn id="32" dur="2000"/>
                                        <p:tgtEl>
                                          <p:spTgt spid="39"/>
                                        </p:tgtEl>
                                      </p:cBhvr>
                                    </p:animEffect>
                                  </p:childTnLst>
                                </p:cTn>
                              </p:par>
                            </p:childTnLst>
                          </p:cTn>
                        </p:par>
                        <p:par>
                          <p:cTn id="33" fill="hold">
                            <p:stCondLst>
                              <p:cond delay="2000"/>
                            </p:stCondLst>
                            <p:childTnLst>
                              <p:par>
                                <p:cTn id="34" presetID="6" presetClass="entr" presetSubtype="16" fill="hold" nodeType="afterEffect">
                                  <p:stCondLst>
                                    <p:cond delay="250"/>
                                  </p:stCondLst>
                                  <p:childTnLst>
                                    <p:set>
                                      <p:cBhvr>
                                        <p:cTn id="35" dur="1" fill="hold">
                                          <p:stCondLst>
                                            <p:cond delay="0"/>
                                          </p:stCondLst>
                                        </p:cTn>
                                        <p:tgtEl>
                                          <p:spTgt spid="40"/>
                                        </p:tgtEl>
                                        <p:attrNameLst>
                                          <p:attrName>style.visibility</p:attrName>
                                        </p:attrNameLst>
                                      </p:cBhvr>
                                      <p:to>
                                        <p:strVal val="visible"/>
                                      </p:to>
                                    </p:set>
                                    <p:animEffect transition="in" filter="circle(in)">
                                      <p:cBhvr>
                                        <p:cTn id="36" dur="2000"/>
                                        <p:tgtEl>
                                          <p:spTgt spid="40"/>
                                        </p:tgtEl>
                                      </p:cBhvr>
                                    </p:animEffect>
                                  </p:childTnLst>
                                </p:cTn>
                              </p:par>
                            </p:childTnLst>
                          </p:cTn>
                        </p:par>
                        <p:par>
                          <p:cTn id="37" fill="hold">
                            <p:stCondLst>
                              <p:cond delay="4250"/>
                            </p:stCondLst>
                            <p:childTnLst>
                              <p:par>
                                <p:cTn id="38" presetID="6" presetClass="entr" presetSubtype="16" fill="hold" nodeType="afterEffect">
                                  <p:stCondLst>
                                    <p:cond delay="250"/>
                                  </p:stCondLst>
                                  <p:childTnLst>
                                    <p:set>
                                      <p:cBhvr>
                                        <p:cTn id="39" dur="1" fill="hold">
                                          <p:stCondLst>
                                            <p:cond delay="0"/>
                                          </p:stCondLst>
                                        </p:cTn>
                                        <p:tgtEl>
                                          <p:spTgt spid="41"/>
                                        </p:tgtEl>
                                        <p:attrNameLst>
                                          <p:attrName>style.visibility</p:attrName>
                                        </p:attrNameLst>
                                      </p:cBhvr>
                                      <p:to>
                                        <p:strVal val="visible"/>
                                      </p:to>
                                    </p:set>
                                    <p:animEffect transition="in" filter="circle(in)">
                                      <p:cBhvr>
                                        <p:cTn id="40" dur="20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left)">
                                      <p:cBhvr>
                                        <p:cTn id="45" dur="1500"/>
                                        <p:tgtEl>
                                          <p:spTgt spid="59"/>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circle(in)">
                                      <p:cBhvr>
                                        <p:cTn id="50" dur="2500"/>
                                        <p:tgtEl>
                                          <p:spTgt spid="51"/>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dissolve">
                                      <p:cBhvr>
                                        <p:cTn id="55" dur="500"/>
                                        <p:tgtEl>
                                          <p:spTgt spid="58"/>
                                        </p:tgtEl>
                                      </p:cBhvr>
                                    </p:animEffect>
                                  </p:childTnLst>
                                </p:cTn>
                              </p:par>
                            </p:childTnLst>
                          </p:cTn>
                        </p:par>
                        <p:par>
                          <p:cTn id="56" fill="hold">
                            <p:stCondLst>
                              <p:cond delay="500"/>
                            </p:stCondLst>
                            <p:childTnLst>
                              <p:par>
                                <p:cTn id="57" presetID="10" presetClass="entr" presetSubtype="0" fill="hold" grpId="0" nodeType="afterEffect">
                                  <p:stCondLst>
                                    <p:cond delay="2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7" grpId="0" animBg="1"/>
      <p:bldP spid="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23</a:t>
            </a:fld>
            <a:endParaRPr lang="el-GR">
              <a:solidFill>
                <a:prstClr val="black">
                  <a:tint val="75000"/>
                </a:prstClr>
              </a:solidFill>
            </a:endParaRPr>
          </a:p>
        </p:txBody>
      </p:sp>
      <p:grpSp>
        <p:nvGrpSpPr>
          <p:cNvPr id="8" name="Ομάδα 7"/>
          <p:cNvGrpSpPr/>
          <p:nvPr/>
        </p:nvGrpSpPr>
        <p:grpSpPr>
          <a:xfrm>
            <a:off x="4165600" y="1739617"/>
            <a:ext cx="4246880" cy="3380738"/>
            <a:chOff x="4165600" y="1233484"/>
            <a:chExt cx="4075410" cy="3380738"/>
          </a:xfrm>
        </p:grpSpPr>
        <p:pic>
          <p:nvPicPr>
            <p:cNvPr id="6" name="Εικόνα 5"/>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165600" y="1233484"/>
              <a:ext cx="4075410" cy="3380738"/>
            </a:xfrm>
            <a:prstGeom prst="rect">
              <a:avLst/>
            </a:prstGeom>
          </p:spPr>
        </p:pic>
        <p:sp>
          <p:nvSpPr>
            <p:cNvPr id="7" name="TextBox 6"/>
            <p:cNvSpPr txBox="1"/>
            <p:nvPr/>
          </p:nvSpPr>
          <p:spPr>
            <a:xfrm>
              <a:off x="5826252" y="2656891"/>
              <a:ext cx="539496" cy="400110"/>
            </a:xfrm>
            <a:prstGeom prst="rect">
              <a:avLst/>
            </a:prstGeom>
            <a:noFill/>
          </p:spPr>
          <p:txBody>
            <a:bodyPr wrap="square" rtlCol="0">
              <a:spAutoFit/>
            </a:bodyPr>
            <a:lstStyle/>
            <a:p>
              <a:r>
                <a:rPr lang="el-GR" sz="2000" b="1" i="1" dirty="0" smtClean="0">
                  <a:latin typeface="Comic Sans MS" panose="030F0702030302020204" pitchFamily="66" charset="0"/>
                </a:rPr>
                <a:t>Μ</a:t>
              </a:r>
              <a:endParaRPr lang="el-GR" sz="2000" b="1" i="1" dirty="0">
                <a:latin typeface="Comic Sans MS" panose="030F0702030302020204" pitchFamily="66" charset="0"/>
              </a:endParaRPr>
            </a:p>
          </p:txBody>
        </p:sp>
      </p:grpSp>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937" y="1007762"/>
            <a:ext cx="1170540" cy="11156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959607" y="216436"/>
            <a:ext cx="6333861" cy="1477328"/>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Η μορφή που αποκτά το </a:t>
            </a:r>
            <a:r>
              <a:rPr lang="el-GR" sz="2000" b="1" dirty="0" err="1" smtClean="0">
                <a:latin typeface="Comic Sans MS" panose="030F0702030302020204" pitchFamily="66" charset="0"/>
              </a:rPr>
              <a:t>βαρυτικό</a:t>
            </a:r>
            <a:r>
              <a:rPr lang="el-GR" sz="2000" b="1" dirty="0" smtClean="0">
                <a:latin typeface="Comic Sans MS" panose="030F0702030302020204" pitchFamily="66" charset="0"/>
              </a:rPr>
              <a:t> πεδίο που δημιουργείται από ακίνητη σημειακή μάζα </a:t>
            </a:r>
            <a:r>
              <a:rPr lang="el-GR" sz="2000" b="1" i="1" dirty="0" smtClean="0">
                <a:latin typeface="Comic Sans MS" panose="030F0702030302020204" pitchFamily="66" charset="0"/>
              </a:rPr>
              <a:t>Μ, </a:t>
            </a:r>
            <a:r>
              <a:rPr lang="el-GR" sz="2000" b="1" dirty="0" smtClean="0">
                <a:latin typeface="Comic Sans MS" panose="030F0702030302020204" pitchFamily="66" charset="0"/>
              </a:rPr>
              <a:t>με την βοήθεια των δυναμικών γραμμών,</a:t>
            </a:r>
            <a:r>
              <a:rPr lang="en-US" sz="2000" b="1" dirty="0" smtClean="0">
                <a:latin typeface="Comic Sans MS" panose="030F0702030302020204" pitchFamily="66" charset="0"/>
              </a:rPr>
              <a:t> </a:t>
            </a:r>
            <a:r>
              <a:rPr lang="el-GR" sz="2000" b="1" dirty="0" smtClean="0">
                <a:latin typeface="Comic Sans MS" panose="030F0702030302020204" pitchFamily="66" charset="0"/>
              </a:rPr>
              <a:t>είναι ακτινική.</a:t>
            </a:r>
            <a:endParaRPr lang="el-GR" sz="2000" b="1" dirty="0">
              <a:latin typeface="Comic Sans MS" panose="030F0702030302020204" pitchFamily="66" charset="0"/>
            </a:endParaRPr>
          </a:p>
        </p:txBody>
      </p:sp>
      <p:sp>
        <p:nvSpPr>
          <p:cNvPr id="11" name="TextBox 10"/>
          <p:cNvSpPr txBox="1"/>
          <p:nvPr/>
        </p:nvSpPr>
        <p:spPr>
          <a:xfrm>
            <a:off x="3708400" y="4986541"/>
            <a:ext cx="4775200" cy="964623"/>
          </a:xfrm>
          <a:prstGeom prst="rect">
            <a:avLst/>
          </a:prstGeom>
          <a:noFill/>
        </p:spPr>
        <p:txBody>
          <a:bodyPr wrap="square" rtlCol="0">
            <a:spAutoFit/>
          </a:bodyPr>
          <a:lstStyle/>
          <a:p>
            <a:pPr algn="ctr">
              <a:lnSpc>
                <a:spcPct val="150000"/>
              </a:lnSpc>
            </a:pPr>
            <a:r>
              <a:rPr lang="el-GR" sz="2000" b="1" dirty="0" smtClean="0">
                <a:latin typeface="Comic Sans MS" panose="030F0702030302020204" pitchFamily="66" charset="0"/>
              </a:rPr>
              <a:t>Οι δυναμικές γραμμές συγκλίνουν προς τη μάζα-πηγή του </a:t>
            </a:r>
            <a:r>
              <a:rPr lang="el-GR" sz="2000" b="1" dirty="0" err="1" smtClean="0">
                <a:latin typeface="Comic Sans MS" panose="030F0702030302020204" pitchFamily="66" charset="0"/>
              </a:rPr>
              <a:t>βαρυτικού</a:t>
            </a:r>
            <a:r>
              <a:rPr lang="el-GR" sz="2000" b="1" dirty="0" smtClean="0">
                <a:latin typeface="Comic Sans MS" panose="030F0702030302020204" pitchFamily="66" charset="0"/>
              </a:rPr>
              <a:t> πεδίου. </a:t>
            </a:r>
            <a:endParaRPr lang="el-GR" sz="2000" b="1" dirty="0">
              <a:latin typeface="Comic Sans MS" panose="030F0702030302020204" pitchFamily="66" charset="0"/>
            </a:endParaRPr>
          </a:p>
        </p:txBody>
      </p:sp>
    </p:spTree>
    <p:extLst>
      <p:ext uri="{BB962C8B-B14F-4D97-AF65-F5344CB8AC3E}">
        <p14:creationId xmlns:p14="http://schemas.microsoft.com/office/powerpoint/2010/main" val="20514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500"/>
                                        <p:tgtEl>
                                          <p:spTgt spid="10"/>
                                        </p:tgtEl>
                                      </p:cBhvr>
                                    </p:animEffect>
                                  </p:childTnLst>
                                </p:cTn>
                              </p:par>
                            </p:childTnLst>
                          </p:cTn>
                        </p:par>
                        <p:par>
                          <p:cTn id="12" fill="hold">
                            <p:stCondLst>
                              <p:cond delay="2250"/>
                            </p:stCondLst>
                            <p:childTnLst>
                              <p:par>
                                <p:cTn id="13" presetID="6" presetClass="entr" presetSubtype="16" fill="hold"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72000">
              <a:srgbClr val="FFFFCC"/>
            </a:gs>
            <a:gs pos="100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24</a:t>
            </a:fld>
            <a:endParaRPr lang="el-GR">
              <a:solidFill>
                <a:prstClr val="black">
                  <a:tint val="75000"/>
                </a:prstClr>
              </a:solidFill>
            </a:endParaRPr>
          </a:p>
        </p:txBody>
      </p:sp>
      <p:sp>
        <p:nvSpPr>
          <p:cNvPr id="5" name="Text Box 4"/>
          <p:cNvSpPr txBox="1">
            <a:spLocks noChangeArrowheads="1"/>
          </p:cNvSpPr>
          <p:nvPr/>
        </p:nvSpPr>
        <p:spPr bwMode="auto">
          <a:xfrm>
            <a:off x="3143672" y="332656"/>
            <a:ext cx="59046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altLang="el-GR" sz="3200" b="1" dirty="0">
                <a:solidFill>
                  <a:srgbClr val="800000"/>
                </a:solidFill>
                <a:effectLst>
                  <a:outerShdw blurRad="38100" dist="38100" dir="2700000" algn="tl">
                    <a:srgbClr val="000000">
                      <a:alpha val="43137"/>
                    </a:srgbClr>
                  </a:outerShdw>
                </a:effectLst>
                <a:latin typeface="Comic Sans MS" pitchFamily="66" charset="0"/>
              </a:rPr>
              <a:t>Ιδιότητες δυναμικών γραμμών</a:t>
            </a:r>
          </a:p>
        </p:txBody>
      </p:sp>
      <mc:AlternateContent xmlns:mc="http://schemas.openxmlformats.org/markup-compatibility/2006" xmlns:a14="http://schemas.microsoft.com/office/drawing/2010/main">
        <mc:Choice Requires="a14">
          <p:sp>
            <p:nvSpPr>
              <p:cNvPr id="8" name="Ορθογώνιο 7"/>
              <p:cNvSpPr/>
              <p:nvPr/>
            </p:nvSpPr>
            <p:spPr>
              <a:xfrm>
                <a:off x="3195449" y="1010003"/>
                <a:ext cx="5801101" cy="964623"/>
              </a:xfrm>
              <a:prstGeom prst="rect">
                <a:avLst/>
              </a:prstGeom>
            </p:spPr>
            <p:txBody>
              <a:bodyPr wrap="square">
                <a:spAutoFit/>
              </a:bodyPr>
              <a:lstStyle/>
              <a:p>
                <a:pPr marL="342900" indent="-342900" algn="ctr">
                  <a:lnSpc>
                    <a:spcPct val="150000"/>
                  </a:lnSpc>
                  <a:buFont typeface="Wingdings" panose="05000000000000000000" pitchFamily="2" charset="2"/>
                  <a:buChar char="ü"/>
                </a:pPr>
                <a:r>
                  <a:rPr lang="el-GR" altLang="ru-RU" sz="2000" b="1" dirty="0" smtClean="0">
                    <a:solidFill>
                      <a:schemeClr val="tx1"/>
                    </a:solidFill>
                    <a:effectLst/>
                    <a:latin typeface="Comic Sans MS" pitchFamily="66" charset="0"/>
                  </a:rPr>
                  <a:t>  Η </a:t>
                </a:r>
                <a:r>
                  <a:rPr lang="el-GR" altLang="ru-RU" sz="2000" b="1" dirty="0">
                    <a:solidFill>
                      <a:schemeClr val="tx1"/>
                    </a:solidFill>
                    <a:effectLst/>
                    <a:latin typeface="Comic Sans MS" pitchFamily="66" charset="0"/>
                  </a:rPr>
                  <a:t>κατεύθυνση </a:t>
                </a:r>
                <a:r>
                  <a:rPr lang="el-GR" altLang="ru-RU" sz="2000" b="1" dirty="0" smtClean="0">
                    <a:solidFill>
                      <a:schemeClr val="tx1"/>
                    </a:solidFill>
                    <a:effectLst/>
                    <a:latin typeface="Comic Sans MS" pitchFamily="66" charset="0"/>
                  </a:rPr>
                  <a:t>της έντασης </a:t>
                </a:r>
                <a14:m>
                  <m:oMath xmlns:m="http://schemas.openxmlformats.org/officeDocument/2006/math">
                    <m:acc>
                      <m:accPr>
                        <m:chr m:val="⃗"/>
                        <m:ctrlPr>
                          <a:rPr lang="el-GR" altLang="ru-RU"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altLang="ru-RU" sz="2000" b="1" i="1" smtClean="0">
                            <a:solidFill>
                              <a:srgbClr val="FF0000"/>
                            </a:solidFill>
                            <a:effectLst>
                              <a:outerShdw blurRad="38100" dist="38100" dir="2700000" algn="tl">
                                <a:srgbClr val="000000">
                                  <a:alpha val="43137"/>
                                </a:srgbClr>
                              </a:outerShdw>
                            </a:effectLst>
                            <a:latin typeface="Cambria Math" panose="02040503050406030204" pitchFamily="18" charset="0"/>
                          </a:rPr>
                          <m:t>𝒈</m:t>
                        </m:r>
                      </m:e>
                    </m:acc>
                  </m:oMath>
                </a14:m>
                <a:r>
                  <a:rPr lang="el-GR" altLang="ru-RU" sz="2000" b="1" dirty="0">
                    <a:solidFill>
                      <a:schemeClr val="tx1"/>
                    </a:solidFill>
                    <a:effectLst/>
                    <a:latin typeface="Comic Sans MS" pitchFamily="66" charset="0"/>
                  </a:rPr>
                  <a:t> καθορίζει και την κατεύθυνση της δυναμικής γραμμής.</a:t>
                </a:r>
                <a:endParaRPr lang="el-GR" sz="2000" dirty="0">
                  <a:solidFill>
                    <a:schemeClr val="tx1"/>
                  </a:solidFill>
                  <a:effectLst/>
                  <a:latin typeface="Comic Sans MS" panose="030F0702030302020204" pitchFamily="66" charset="0"/>
                </a:endParaRPr>
              </a:p>
            </p:txBody>
          </p:sp>
        </mc:Choice>
        <mc:Fallback xmlns="">
          <p:sp>
            <p:nvSpPr>
              <p:cNvPr id="8" name="Ορθογώνιο 7"/>
              <p:cNvSpPr>
                <a:spLocks noRot="1" noChangeAspect="1" noMove="1" noResize="1" noEditPoints="1" noAdjustHandles="1" noChangeArrowheads="1" noChangeShapeType="1" noTextEdit="1"/>
              </p:cNvSpPr>
              <p:nvPr/>
            </p:nvSpPr>
            <p:spPr>
              <a:xfrm>
                <a:off x="3195449" y="1010003"/>
                <a:ext cx="5801101" cy="964623"/>
              </a:xfrm>
              <a:prstGeom prst="rect">
                <a:avLst/>
              </a:prstGeom>
              <a:blipFill>
                <a:blip r:embed="rId2"/>
                <a:stretch>
                  <a:fillRect r="-315" b="-10127"/>
                </a:stretch>
              </a:blipFill>
            </p:spPr>
            <p:txBody>
              <a:bodyPr/>
              <a:lstStyle/>
              <a:p>
                <a:r>
                  <a:rPr lang="el-GR">
                    <a:noFill/>
                  </a:rPr>
                  <a:t> </a:t>
                </a:r>
              </a:p>
            </p:txBody>
          </p:sp>
        </mc:Fallback>
      </mc:AlternateContent>
      <p:pic>
        <p:nvPicPr>
          <p:cNvPr id="9" name="Εικόνα 8"/>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4556980" y="2503975"/>
            <a:ext cx="3142587" cy="2868125"/>
          </a:xfrm>
          <a:prstGeom prst="rect">
            <a:avLst/>
          </a:prstGeom>
          <a:ln>
            <a:noFill/>
          </a:ln>
          <a:effectLst>
            <a:outerShdw blurRad="292100" dist="139700" dir="2700000" algn="tl" rotWithShape="0">
              <a:srgbClr val="333333">
                <a:alpha val="65000"/>
              </a:srgbClr>
            </a:outerShdw>
          </a:effectLst>
        </p:spPr>
      </p:pic>
      <p:grpSp>
        <p:nvGrpSpPr>
          <p:cNvPr id="37" name="Ομάδα 36"/>
          <p:cNvGrpSpPr/>
          <p:nvPr/>
        </p:nvGrpSpPr>
        <p:grpSpPr>
          <a:xfrm>
            <a:off x="4688797" y="2716823"/>
            <a:ext cx="2946076" cy="2655277"/>
            <a:chOff x="4688797" y="2716823"/>
            <a:chExt cx="2946076" cy="2655277"/>
          </a:xfrm>
        </p:grpSpPr>
        <p:cxnSp>
          <p:nvCxnSpPr>
            <p:cNvPr id="11" name="Ευθύγραμμο βέλος σύνδεσης 10"/>
            <p:cNvCxnSpPr/>
            <p:nvPr/>
          </p:nvCxnSpPr>
          <p:spPr>
            <a:xfrm>
              <a:off x="5424854" y="2716823"/>
              <a:ext cx="703419" cy="12212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H="1" flipV="1">
              <a:off x="6128273" y="3938037"/>
              <a:ext cx="835237" cy="14340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p:nvPr/>
          </p:nvCxnSpPr>
          <p:spPr>
            <a:xfrm flipV="1">
              <a:off x="5292969" y="3938037"/>
              <a:ext cx="835304" cy="14162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H="1">
              <a:off x="6128273" y="3908729"/>
              <a:ext cx="1506600" cy="293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flipH="1">
              <a:off x="6128273" y="2728043"/>
              <a:ext cx="694559" cy="11806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Ευθύγραμμο βέλος σύνδεσης 33"/>
            <p:cNvCxnSpPr/>
            <p:nvPr/>
          </p:nvCxnSpPr>
          <p:spPr>
            <a:xfrm flipV="1">
              <a:off x="4688797" y="3929704"/>
              <a:ext cx="1407203" cy="83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832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circle(in)">
                                      <p:cBhvr>
                                        <p:cTn id="24"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25</a:t>
            </a:fld>
            <a:endParaRPr lang="el-GR">
              <a:solidFill>
                <a:prstClr val="black">
                  <a:tint val="75000"/>
                </a:prstClr>
              </a:solidFill>
            </a:endParaRPr>
          </a:p>
        </p:txBody>
      </p:sp>
      <mc:AlternateContent xmlns:mc="http://schemas.openxmlformats.org/markup-compatibility/2006" xmlns:a14="http://schemas.microsoft.com/office/drawing/2010/main">
        <mc:Choice Requires="a14">
          <p:sp>
            <p:nvSpPr>
              <p:cNvPr id="5" name="Ορθογώνιο 4"/>
              <p:cNvSpPr/>
              <p:nvPr/>
            </p:nvSpPr>
            <p:spPr>
              <a:xfrm>
                <a:off x="3089824" y="98392"/>
                <a:ext cx="4936576" cy="1056956"/>
              </a:xfrm>
              <a:prstGeom prst="rect">
                <a:avLst/>
              </a:prstGeom>
            </p:spPr>
            <p:txBody>
              <a:bodyPr wrap="square">
                <a:spAutoFit/>
              </a:bodyPr>
              <a:lstStyle/>
              <a:p>
                <a:pPr marL="342900" indent="-342900" algn="ctr">
                  <a:lnSpc>
                    <a:spcPct val="150000"/>
                  </a:lnSpc>
                  <a:buFont typeface="Wingdings" panose="05000000000000000000" pitchFamily="2" charset="2"/>
                  <a:buChar char="ü"/>
                </a:pPr>
                <a:r>
                  <a:rPr lang="el-GR" altLang="ru-RU" sz="2400" b="1" dirty="0" smtClean="0">
                    <a:solidFill>
                      <a:schemeClr val="tx1"/>
                    </a:solidFill>
                    <a:effectLst/>
                    <a:latin typeface="Comic Sans MS" pitchFamily="66" charset="0"/>
                  </a:rPr>
                  <a:t>  </a:t>
                </a:r>
                <a:r>
                  <a:rPr lang="el-GR" altLang="ru-RU" sz="2000" b="1" dirty="0" smtClean="0">
                    <a:solidFill>
                      <a:schemeClr val="tx1"/>
                    </a:solidFill>
                    <a:effectLst/>
                    <a:latin typeface="Comic Sans MS" pitchFamily="66" charset="0"/>
                  </a:rPr>
                  <a:t>Το </a:t>
                </a:r>
                <a:r>
                  <a:rPr lang="el-GR" altLang="ru-RU" sz="2000" b="1" dirty="0">
                    <a:solidFill>
                      <a:schemeClr val="tx1"/>
                    </a:solidFill>
                    <a:effectLst/>
                    <a:latin typeface="Comic Sans MS" pitchFamily="66" charset="0"/>
                  </a:rPr>
                  <a:t>διάνυσμα</a:t>
                </a:r>
                <a:r>
                  <a:rPr lang="en-US" altLang="ru-RU" sz="2000" b="1" dirty="0" smtClean="0">
                    <a:solidFill>
                      <a:schemeClr val="tx1"/>
                    </a:solidFill>
                    <a:effectLst/>
                    <a:latin typeface="Comic Sans MS" pitchFamily="66" charset="0"/>
                  </a:rPr>
                  <a:t> </a:t>
                </a:r>
                <a14:m>
                  <m:oMath xmlns:m="http://schemas.openxmlformats.org/officeDocument/2006/math">
                    <m:acc>
                      <m:accPr>
                        <m:chr m:val="⃗"/>
                        <m:ctrlPr>
                          <a:rPr lang="el-GR" altLang="ru-RU"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altLang="ru-RU" sz="2000" b="1" i="1" smtClean="0">
                            <a:solidFill>
                              <a:srgbClr val="FF0000"/>
                            </a:solidFill>
                            <a:effectLst>
                              <a:outerShdw blurRad="38100" dist="38100" dir="2700000" algn="tl">
                                <a:srgbClr val="000000">
                                  <a:alpha val="43137"/>
                                </a:srgbClr>
                              </a:outerShdw>
                            </a:effectLst>
                            <a:latin typeface="Cambria Math" panose="02040503050406030204" pitchFamily="18" charset="0"/>
                          </a:rPr>
                          <m:t>𝒈</m:t>
                        </m:r>
                      </m:e>
                    </m:acc>
                  </m:oMath>
                </a14:m>
                <a:r>
                  <a:rPr lang="en-US" altLang="ru-RU" sz="2000" b="1" dirty="0" smtClean="0">
                    <a:solidFill>
                      <a:schemeClr val="tx1"/>
                    </a:solidFill>
                    <a:effectLst/>
                    <a:latin typeface="Comic Sans MS" pitchFamily="66" charset="0"/>
                  </a:rPr>
                  <a:t> </a:t>
                </a:r>
                <a:r>
                  <a:rPr lang="el-GR" altLang="ru-RU" sz="2000" b="1" dirty="0">
                    <a:solidFill>
                      <a:schemeClr val="tx1"/>
                    </a:solidFill>
                    <a:effectLst/>
                    <a:latin typeface="Comic Sans MS" pitchFamily="66" charset="0"/>
                  </a:rPr>
                  <a:t>εφάπτεται σε κάθε σημείο της δυναμικής γραμμής.</a:t>
                </a:r>
                <a:endParaRPr lang="el-GR" sz="2000" dirty="0">
                  <a:solidFill>
                    <a:schemeClr val="tx1"/>
                  </a:solidFill>
                  <a:effectLst/>
                  <a:latin typeface="Comic Sans MS" panose="030F0702030302020204" pitchFamily="66" charset="0"/>
                </a:endParaRPr>
              </a:p>
            </p:txBody>
          </p:sp>
        </mc:Choice>
        <mc:Fallback xmlns="">
          <p:sp>
            <p:nvSpPr>
              <p:cNvPr id="5" name="Ορθογώνιο 4"/>
              <p:cNvSpPr>
                <a:spLocks noRot="1" noChangeAspect="1" noMove="1" noResize="1" noEditPoints="1" noAdjustHandles="1" noChangeArrowheads="1" noChangeShapeType="1" noTextEdit="1"/>
              </p:cNvSpPr>
              <p:nvPr/>
            </p:nvSpPr>
            <p:spPr>
              <a:xfrm>
                <a:off x="3089824" y="98392"/>
                <a:ext cx="4936576" cy="1056956"/>
              </a:xfrm>
              <a:prstGeom prst="rect">
                <a:avLst/>
              </a:prstGeom>
              <a:blipFill>
                <a:blip r:embed="rId2"/>
                <a:stretch>
                  <a:fillRect l="-741" r="-2099" b="-8621"/>
                </a:stretch>
              </a:blipFill>
            </p:spPr>
            <p:txBody>
              <a:bodyPr/>
              <a:lstStyle/>
              <a:p>
                <a:r>
                  <a:rPr lang="el-GR">
                    <a:noFill/>
                  </a:rPr>
                  <a:t> </a:t>
                </a:r>
              </a:p>
            </p:txBody>
          </p:sp>
        </mc:Fallback>
      </mc:AlternateContent>
      <p:pic>
        <p:nvPicPr>
          <p:cNvPr id="2" name="Εικόνα 1"/>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991864" y="1288175"/>
            <a:ext cx="3495622" cy="2899778"/>
          </a:xfrm>
          <a:prstGeom prst="rect">
            <a:avLst/>
          </a:prstGeom>
          <a:ln>
            <a:noFill/>
          </a:ln>
          <a:effectLst>
            <a:outerShdw blurRad="292100" dist="139700" dir="2700000" algn="tl" rotWithShape="0">
              <a:srgbClr val="333333">
                <a:alpha val="65000"/>
              </a:srgbClr>
            </a:outerShdw>
          </a:effectLst>
        </p:spPr>
      </p:pic>
      <p:cxnSp>
        <p:nvCxnSpPr>
          <p:cNvPr id="8" name="Ευθύγραμμο βέλος σύνδεσης 7"/>
          <p:cNvCxnSpPr/>
          <p:nvPr/>
        </p:nvCxnSpPr>
        <p:spPr>
          <a:xfrm>
            <a:off x="5303520" y="2204354"/>
            <a:ext cx="173896" cy="3181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H="1">
            <a:off x="5980176" y="2240293"/>
            <a:ext cx="419980" cy="2462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a:off x="4193032" y="2711472"/>
            <a:ext cx="24748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4"/>
          <p:cNvSpPr>
            <a:spLocks noChangeArrowheads="1"/>
          </p:cNvSpPr>
          <p:nvPr/>
        </p:nvSpPr>
        <p:spPr bwMode="auto">
          <a:xfrm>
            <a:off x="2218972" y="4418361"/>
            <a:ext cx="6912808" cy="964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lnSpc>
                <a:spcPct val="150000"/>
              </a:lnSpc>
              <a:buFont typeface="Wingdings" panose="05000000000000000000" pitchFamily="2" charset="2"/>
              <a:buChar char="ü"/>
            </a:pPr>
            <a:r>
              <a:rPr lang="el-GR" altLang="ru-RU" sz="2000" b="1" dirty="0">
                <a:latin typeface="Comic Sans MS" pitchFamily="66" charset="0"/>
              </a:rPr>
              <a:t>  </a:t>
            </a:r>
            <a:r>
              <a:rPr lang="el-GR" altLang="ru-RU" sz="2000" b="1" dirty="0" smtClean="0">
                <a:latin typeface="Comic Sans MS" pitchFamily="66" charset="0"/>
              </a:rPr>
              <a:t> Οι </a:t>
            </a:r>
            <a:r>
              <a:rPr lang="el-GR" altLang="ru-RU" sz="2000" b="1" dirty="0">
                <a:latin typeface="Comic Sans MS" pitchFamily="66" charset="0"/>
              </a:rPr>
              <a:t>δυναμικές γραμμές δεν τέμνονται. Από κάθε σημείο του πεδίου μόνο μία δυναμική γραμμή περνάει.</a:t>
            </a:r>
          </a:p>
        </p:txBody>
      </p:sp>
    </p:spTree>
    <p:extLst>
      <p:ext uri="{BB962C8B-B14F-4D97-AF65-F5344CB8AC3E}">
        <p14:creationId xmlns:p14="http://schemas.microsoft.com/office/powerpoint/2010/main" val="225779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1000"/>
                                        <p:tgtEl>
                                          <p:spTgt spid="10"/>
                                        </p:tgtEl>
                                      </p:cBhvr>
                                    </p:animEffect>
                                  </p:childTnLst>
                                </p:cTn>
                              </p:par>
                            </p:childTnLst>
                          </p:cTn>
                        </p:par>
                        <p:par>
                          <p:cTn id="18" fill="hold">
                            <p:stCondLst>
                              <p:cond delay="1000"/>
                            </p:stCondLst>
                            <p:childTnLst>
                              <p:par>
                                <p:cTn id="19" presetID="22" presetClass="entr" presetSubtype="1" fill="hold" nodeType="afterEffect">
                                  <p:stCondLst>
                                    <p:cond delay="25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par>
                          <p:cTn id="22" fill="hold">
                            <p:stCondLst>
                              <p:cond delay="2250"/>
                            </p:stCondLst>
                            <p:childTnLst>
                              <p:par>
                                <p:cTn id="23" presetID="22" presetClass="entr" presetSubtype="8" fill="hold" nodeType="afterEffect">
                                  <p:stCondLst>
                                    <p:cond delay="25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1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26</a:t>
            </a:fld>
            <a:endParaRPr lang="el-GR">
              <a:solidFill>
                <a:prstClr val="black">
                  <a:tint val="75000"/>
                </a:prstClr>
              </a:solidFill>
            </a:endParaRPr>
          </a:p>
        </p:txBody>
      </p:sp>
      <p:sp>
        <p:nvSpPr>
          <p:cNvPr id="5" name="Rectangle 5"/>
          <p:cNvSpPr>
            <a:spLocks noChangeArrowheads="1"/>
          </p:cNvSpPr>
          <p:nvPr/>
        </p:nvSpPr>
        <p:spPr bwMode="auto">
          <a:xfrm>
            <a:off x="1792224" y="279040"/>
            <a:ext cx="833932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lnSpc>
                <a:spcPct val="150000"/>
              </a:lnSpc>
              <a:buFont typeface="Wingdings" panose="05000000000000000000" pitchFamily="2" charset="2"/>
              <a:buChar char="ü"/>
            </a:pPr>
            <a:r>
              <a:rPr lang="el-GR" altLang="el-GR" sz="2000" b="1" dirty="0">
                <a:latin typeface="Comic Sans MS" pitchFamily="66" charset="0"/>
              </a:rPr>
              <a:t>  </a:t>
            </a:r>
            <a:r>
              <a:rPr lang="el-GR" altLang="el-GR" sz="2000" b="1" dirty="0" smtClean="0">
                <a:latin typeface="Comic Sans MS" pitchFamily="66" charset="0"/>
              </a:rPr>
              <a:t> Σε </a:t>
            </a:r>
            <a:r>
              <a:rPr lang="el-GR" altLang="el-GR" sz="2000" b="1" dirty="0">
                <a:latin typeface="Comic Sans MS" pitchFamily="66" charset="0"/>
              </a:rPr>
              <a:t>κάθε σημείο του πεδίου, η πυκνότητα των δυναμικών γραμμών είναι ανάλογη με το μέτρο της έντασης στο σημείο αυτό</a:t>
            </a:r>
            <a:r>
              <a:rPr lang="el-GR" altLang="el-GR" sz="2000" b="1" dirty="0" smtClean="0">
                <a:latin typeface="Comic Sans MS" pitchFamily="66" charset="0"/>
              </a:rPr>
              <a:t>. Όσο πιο </a:t>
            </a:r>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πυκνές</a:t>
            </a:r>
            <a:r>
              <a:rPr lang="el-GR" altLang="el-GR" sz="2000" b="1" dirty="0" smtClean="0">
                <a:solidFill>
                  <a:srgbClr val="0000FF"/>
                </a:solidFill>
                <a:effectLst>
                  <a:outerShdw blurRad="38100" dist="38100" dir="2700000" algn="tl">
                    <a:srgbClr val="000000">
                      <a:alpha val="43137"/>
                    </a:srgbClr>
                  </a:outerShdw>
                </a:effectLst>
                <a:latin typeface="Comic Sans MS" pitchFamily="66" charset="0"/>
              </a:rPr>
              <a:t> </a:t>
            </a:r>
            <a:r>
              <a:rPr lang="el-GR" altLang="el-GR" sz="2000" b="1" dirty="0" smtClean="0">
                <a:latin typeface="Comic Sans MS" pitchFamily="66" charset="0"/>
              </a:rPr>
              <a:t>οι </a:t>
            </a:r>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γραμμές,</a:t>
            </a:r>
            <a:r>
              <a:rPr lang="el-GR" altLang="el-GR" sz="2000" b="1" dirty="0" smtClean="0">
                <a:solidFill>
                  <a:srgbClr val="0000FF"/>
                </a:solidFill>
                <a:effectLst>
                  <a:outerShdw blurRad="38100" dist="38100" dir="2700000" algn="tl">
                    <a:srgbClr val="000000">
                      <a:alpha val="43137"/>
                    </a:srgbClr>
                  </a:outerShdw>
                </a:effectLst>
                <a:latin typeface="Comic Sans MS" pitchFamily="66" charset="0"/>
              </a:rPr>
              <a:t> </a:t>
            </a:r>
            <a:r>
              <a:rPr lang="el-GR" altLang="el-GR" sz="2000" b="1" dirty="0" smtClean="0">
                <a:latin typeface="Comic Sans MS" pitchFamily="66" charset="0"/>
              </a:rPr>
              <a:t>τόσο πιο </a:t>
            </a:r>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ισχυρό</a:t>
            </a:r>
            <a:r>
              <a:rPr lang="el-GR" altLang="el-GR" sz="2000" b="1" dirty="0" smtClean="0">
                <a:solidFill>
                  <a:srgbClr val="0000FF"/>
                </a:solidFill>
                <a:effectLst>
                  <a:outerShdw blurRad="38100" dist="38100" dir="2700000" algn="tl">
                    <a:srgbClr val="000000">
                      <a:alpha val="43137"/>
                    </a:srgbClr>
                  </a:outerShdw>
                </a:effectLst>
                <a:latin typeface="Comic Sans MS" pitchFamily="66" charset="0"/>
              </a:rPr>
              <a:t> </a:t>
            </a:r>
            <a:r>
              <a:rPr lang="el-GR" altLang="el-GR" sz="2000" b="1" dirty="0" smtClean="0">
                <a:latin typeface="Comic Sans MS" pitchFamily="66" charset="0"/>
              </a:rPr>
              <a:t>το</a:t>
            </a:r>
            <a:r>
              <a:rPr lang="el-GR" altLang="el-GR" sz="2000" b="1" dirty="0" smtClean="0">
                <a:solidFill>
                  <a:srgbClr val="0000FF"/>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πεδίο.</a:t>
            </a:r>
            <a:r>
              <a:rPr lang="el-GR" altLang="el-GR" sz="2400" b="1" dirty="0" smtClean="0">
                <a:solidFill>
                  <a:srgbClr val="0000FF"/>
                </a:solidFill>
                <a:effectLst>
                  <a:outerShdw blurRad="38100" dist="38100" dir="2700000" algn="tl">
                    <a:srgbClr val="000000">
                      <a:alpha val="43137"/>
                    </a:srgbClr>
                  </a:outerShdw>
                </a:effectLst>
                <a:latin typeface="Comic Sans MS" pitchFamily="66" charset="0"/>
              </a:rPr>
              <a:t> </a:t>
            </a:r>
            <a:endParaRPr lang="el-GR" altLang="el-GR" sz="2400" b="1" dirty="0">
              <a:solidFill>
                <a:srgbClr val="0000FF"/>
              </a:solidFill>
              <a:effectLst>
                <a:outerShdw blurRad="38100" dist="38100" dir="2700000" algn="tl">
                  <a:srgbClr val="000000">
                    <a:alpha val="43137"/>
                  </a:srgbClr>
                </a:outerShdw>
              </a:effectLst>
              <a:latin typeface="Comic Sans MS" pitchFamily="66" charset="0"/>
            </a:endParaRPr>
          </a:p>
        </p:txBody>
      </p:sp>
      <p:pic>
        <p:nvPicPr>
          <p:cNvPr id="6" name="Εικόνα 5"/>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165600" y="1953831"/>
            <a:ext cx="4219318" cy="3500116"/>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sp>
            <p:nvSpPr>
              <p:cNvPr id="9" name="TextBox 8"/>
              <p:cNvSpPr txBox="1"/>
              <p:nvPr/>
            </p:nvSpPr>
            <p:spPr>
              <a:xfrm>
                <a:off x="5214679" y="5559078"/>
                <a:ext cx="177593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dPr>
                        <m:e>
                          <m:acc>
                            <m:accPr>
                              <m:chr m:val="⃗"/>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𝒈</m:t>
                              </m:r>
                            </m:e>
                          </m:acc>
                          <m:r>
                            <a:rPr lang="en-US" sz="2400" b="1" i="0" baseline="-25000" smtClean="0">
                              <a:solidFill>
                                <a:srgbClr val="FF0000"/>
                              </a:solidFill>
                              <a:effectLst>
                                <a:outerShdw blurRad="38100" dist="38100" dir="2700000" algn="tl">
                                  <a:srgbClr val="000000">
                                    <a:alpha val="43137"/>
                                  </a:srgbClr>
                                </a:outerShdw>
                              </a:effectLst>
                              <a:latin typeface="Cambria Math"/>
                            </a:rPr>
                            <m:t>𝟏</m:t>
                          </m:r>
                        </m:e>
                      </m:d>
                      <m:r>
                        <a:rPr lang="en-US" sz="2400" b="1" i="0" smtClean="0">
                          <a:solidFill>
                            <a:srgbClr val="FF0000"/>
                          </a:solidFill>
                          <a:effectLst>
                            <a:outerShdw blurRad="38100" dist="38100" dir="2700000" algn="tl">
                              <a:srgbClr val="000000">
                                <a:alpha val="43137"/>
                              </a:srgbClr>
                            </a:outerShdw>
                          </a:effectLst>
                          <a:latin typeface="Cambria Math"/>
                        </a:rPr>
                        <m:t>&gt; </m:t>
                      </m:r>
                      <m:d>
                        <m:dPr>
                          <m:begChr m:val="|"/>
                          <m:endChr m:val="|"/>
                          <m:ctrlPr>
                            <a:rPr lang="en-US" sz="2400" b="1" i="1" dirty="0" smtClean="0">
                              <a:solidFill>
                                <a:srgbClr val="FF0000"/>
                              </a:solidFill>
                              <a:effectLst>
                                <a:outerShdw blurRad="38100" dist="38100" dir="2700000" algn="tl">
                                  <a:srgbClr val="000000">
                                    <a:alpha val="43137"/>
                                  </a:srgbClr>
                                </a:outerShdw>
                              </a:effectLst>
                              <a:latin typeface="Cambria Math" panose="02040503050406030204" pitchFamily="18" charset="0"/>
                            </a:rPr>
                          </m:ctrlPr>
                        </m:dPr>
                        <m:e>
                          <m:acc>
                            <m:accPr>
                              <m:chr m:val="⃗"/>
                              <m:ctrlPr>
                                <a:rPr lang="en-US" sz="2400" b="1" i="1" dirty="0"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400" b="1" i="1" dirty="0" smtClean="0">
                                  <a:solidFill>
                                    <a:srgbClr val="FF0000"/>
                                  </a:solidFill>
                                  <a:effectLst>
                                    <a:outerShdw blurRad="38100" dist="38100" dir="2700000" algn="tl">
                                      <a:srgbClr val="000000">
                                        <a:alpha val="43137"/>
                                      </a:srgbClr>
                                    </a:outerShdw>
                                  </a:effectLst>
                                  <a:latin typeface="Cambria Math" panose="02040503050406030204" pitchFamily="18" charset="0"/>
                                </a:rPr>
                                <m:t>𝒈</m:t>
                              </m:r>
                            </m:e>
                          </m:acc>
                          <m:r>
                            <a:rPr lang="en-US" sz="2400" b="1" i="0" baseline="-25000" dirty="0" smtClean="0">
                              <a:solidFill>
                                <a:srgbClr val="FF0000"/>
                              </a:solidFill>
                              <a:effectLst>
                                <a:outerShdw blurRad="38100" dist="38100" dir="2700000" algn="tl">
                                  <a:srgbClr val="000000">
                                    <a:alpha val="43137"/>
                                  </a:srgbClr>
                                </a:outerShdw>
                              </a:effectLst>
                              <a:latin typeface="Cambria Math"/>
                            </a:rPr>
                            <m:t>𝟐</m:t>
                          </m:r>
                        </m:e>
                      </m:d>
                    </m:oMath>
                  </m:oMathPara>
                </a14:m>
                <a:endParaRPr lang="el-GR" sz="2400" b="1" dirty="0">
                  <a:solidFill>
                    <a:srgbClr val="FF0000"/>
                  </a:solidFill>
                  <a:effectLst>
                    <a:outerShdw blurRad="38100" dist="38100" dir="2700000" algn="tl">
                      <a:srgbClr val="000000">
                        <a:alpha val="43137"/>
                      </a:srgbClr>
                    </a:outerShdw>
                  </a:effectLs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214679" y="5559078"/>
                <a:ext cx="1775935" cy="461665"/>
              </a:xfrm>
              <a:prstGeom prst="rect">
                <a:avLst/>
              </a:prstGeom>
              <a:blipFill>
                <a:blip r:embed="rId4"/>
                <a:stretch>
                  <a:fillRect b="-17105"/>
                </a:stretch>
              </a:blipFill>
            </p:spPr>
            <p:txBody>
              <a:bodyPr/>
              <a:lstStyle/>
              <a:p>
                <a:r>
                  <a:rPr lang="el-GR">
                    <a:noFill/>
                  </a:rPr>
                  <a:t> </a:t>
                </a:r>
              </a:p>
            </p:txBody>
          </p:sp>
        </mc:Fallback>
      </mc:AlternateContent>
      <p:grpSp>
        <p:nvGrpSpPr>
          <p:cNvPr id="12" name="Ομάδα 11"/>
          <p:cNvGrpSpPr/>
          <p:nvPr/>
        </p:nvGrpSpPr>
        <p:grpSpPr>
          <a:xfrm>
            <a:off x="6035039" y="2709115"/>
            <a:ext cx="452367" cy="672310"/>
            <a:chOff x="5897879" y="3040154"/>
            <a:chExt cx="452367" cy="672310"/>
          </a:xfrm>
        </p:grpSpPr>
        <p:cxnSp>
          <p:nvCxnSpPr>
            <p:cNvPr id="7" name="Ευθύγραμμο βέλος σύνδεσης 6"/>
            <p:cNvCxnSpPr/>
            <p:nvPr/>
          </p:nvCxnSpPr>
          <p:spPr>
            <a:xfrm>
              <a:off x="5961888" y="3136392"/>
              <a:ext cx="7199" cy="5760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Ορθογώνιο 1"/>
                <p:cNvSpPr/>
                <p:nvPr/>
              </p:nvSpPr>
              <p:spPr>
                <a:xfrm>
                  <a:off x="5897879" y="3040154"/>
                  <a:ext cx="45236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600" b="1" i="1">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1600" b="1" i="1">
                                <a:solidFill>
                                  <a:srgbClr val="FF0000"/>
                                </a:solidFill>
                                <a:effectLst>
                                  <a:outerShdw blurRad="38100" dist="38100" dir="2700000" algn="tl">
                                    <a:srgbClr val="000000">
                                      <a:alpha val="43137"/>
                                    </a:srgbClr>
                                  </a:outerShdw>
                                </a:effectLst>
                                <a:latin typeface="Cambria Math" panose="02040503050406030204" pitchFamily="18" charset="0"/>
                              </a:rPr>
                              <m:t>𝒈</m:t>
                            </m:r>
                          </m:e>
                        </m:acc>
                        <m:r>
                          <a:rPr lang="en-US" sz="1600" b="1" baseline="-25000">
                            <a:solidFill>
                              <a:srgbClr val="FF0000"/>
                            </a:solidFill>
                            <a:effectLst>
                              <a:outerShdw blurRad="38100" dist="38100" dir="2700000" algn="tl">
                                <a:srgbClr val="000000">
                                  <a:alpha val="43137"/>
                                </a:srgbClr>
                              </a:outerShdw>
                            </a:effectLst>
                            <a:latin typeface="Cambria Math"/>
                          </a:rPr>
                          <m:t>𝟏</m:t>
                        </m:r>
                      </m:oMath>
                    </m:oMathPara>
                  </a14:m>
                  <a:endParaRPr lang="el-GR" sz="1600" dirty="0"/>
                </a:p>
              </p:txBody>
            </p:sp>
          </mc:Choice>
          <mc:Fallback xmlns="">
            <p:sp>
              <p:nvSpPr>
                <p:cNvPr id="2" name="Ορθογώνιο 1"/>
                <p:cNvSpPr>
                  <a:spLocks noRot="1" noChangeAspect="1" noMove="1" noResize="1" noEditPoints="1" noAdjustHandles="1" noChangeArrowheads="1" noChangeShapeType="1" noTextEdit="1"/>
                </p:cNvSpPr>
                <p:nvPr/>
              </p:nvSpPr>
              <p:spPr>
                <a:xfrm>
                  <a:off x="5897879" y="3040154"/>
                  <a:ext cx="452367" cy="338554"/>
                </a:xfrm>
                <a:prstGeom prst="rect">
                  <a:avLst/>
                </a:prstGeom>
                <a:blipFill>
                  <a:blip r:embed="rId5"/>
                  <a:stretch>
                    <a:fillRect b="-10714"/>
                  </a:stretch>
                </a:blipFill>
              </p:spPr>
              <p:txBody>
                <a:bodyPr/>
                <a:lstStyle/>
                <a:p>
                  <a:r>
                    <a:rPr lang="el-GR">
                      <a:noFill/>
                    </a:rPr>
                    <a:t> </a:t>
                  </a:r>
                </a:p>
              </p:txBody>
            </p:sp>
          </mc:Fallback>
        </mc:AlternateContent>
      </p:grpSp>
      <p:grpSp>
        <p:nvGrpSpPr>
          <p:cNvPr id="11" name="Ομάδα 10"/>
          <p:cNvGrpSpPr/>
          <p:nvPr/>
        </p:nvGrpSpPr>
        <p:grpSpPr>
          <a:xfrm>
            <a:off x="4245232" y="3686857"/>
            <a:ext cx="527936" cy="338554"/>
            <a:chOff x="4108072" y="4017896"/>
            <a:chExt cx="527936" cy="338554"/>
          </a:xfrm>
        </p:grpSpPr>
        <p:cxnSp>
          <p:nvCxnSpPr>
            <p:cNvPr id="8" name="Ευθύγραμμο βέλος σύνδεσης 7"/>
            <p:cNvCxnSpPr/>
            <p:nvPr/>
          </p:nvCxnSpPr>
          <p:spPr>
            <a:xfrm>
              <a:off x="4334256" y="4019064"/>
              <a:ext cx="30175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Ορθογώνιο 9"/>
                <p:cNvSpPr/>
                <p:nvPr/>
              </p:nvSpPr>
              <p:spPr>
                <a:xfrm>
                  <a:off x="4108072" y="4017896"/>
                  <a:ext cx="45236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6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1600" b="1" i="1">
                                <a:solidFill>
                                  <a:srgbClr val="FF0000"/>
                                </a:solidFill>
                                <a:effectLst>
                                  <a:outerShdw blurRad="38100" dist="38100" dir="2700000" algn="tl">
                                    <a:srgbClr val="000000">
                                      <a:alpha val="43137"/>
                                    </a:srgbClr>
                                  </a:outerShdw>
                                </a:effectLst>
                                <a:latin typeface="Cambria Math" panose="02040503050406030204" pitchFamily="18" charset="0"/>
                              </a:rPr>
                              <m:t>𝒈</m:t>
                            </m:r>
                          </m:e>
                        </m:acc>
                        <m:r>
                          <a:rPr lang="en-US" sz="1600" b="1" i="0" baseline="-25000" smtClean="0">
                            <a:solidFill>
                              <a:srgbClr val="FF0000"/>
                            </a:solidFill>
                            <a:effectLst>
                              <a:outerShdw blurRad="38100" dist="38100" dir="2700000" algn="tl">
                                <a:srgbClr val="000000">
                                  <a:alpha val="43137"/>
                                </a:srgbClr>
                              </a:outerShdw>
                            </a:effectLst>
                            <a:latin typeface="Cambria Math" panose="02040503050406030204" pitchFamily="18" charset="0"/>
                          </a:rPr>
                          <m:t>𝟐</m:t>
                        </m:r>
                      </m:oMath>
                    </m:oMathPara>
                  </a14:m>
                  <a:endParaRPr lang="el-GR" sz="1600" dirty="0"/>
                </a:p>
              </p:txBody>
            </p:sp>
          </mc:Choice>
          <mc:Fallback xmlns="">
            <p:sp>
              <p:nvSpPr>
                <p:cNvPr id="10" name="Ορθογώνιο 9"/>
                <p:cNvSpPr>
                  <a:spLocks noRot="1" noChangeAspect="1" noMove="1" noResize="1" noEditPoints="1" noAdjustHandles="1" noChangeArrowheads="1" noChangeShapeType="1" noTextEdit="1"/>
                </p:cNvSpPr>
                <p:nvPr/>
              </p:nvSpPr>
              <p:spPr>
                <a:xfrm>
                  <a:off x="4108072" y="4017896"/>
                  <a:ext cx="452367" cy="338554"/>
                </a:xfrm>
                <a:prstGeom prst="rect">
                  <a:avLst/>
                </a:prstGeom>
                <a:blipFill>
                  <a:blip r:embed="rId6"/>
                  <a:stretch>
                    <a:fillRect b="-10909"/>
                  </a:stretch>
                </a:blipFill>
              </p:spPr>
              <p:txBody>
                <a:bodyPr/>
                <a:lstStyle/>
                <a:p>
                  <a:r>
                    <a:rPr lang="el-GR">
                      <a:noFill/>
                    </a:rPr>
                    <a:t> </a:t>
                  </a:r>
                </a:p>
              </p:txBody>
            </p:sp>
          </mc:Fallback>
        </mc:AlternateContent>
      </p:grpSp>
    </p:spTree>
    <p:extLst>
      <p:ext uri="{BB962C8B-B14F-4D97-AF65-F5344CB8AC3E}">
        <p14:creationId xmlns:p14="http://schemas.microsoft.com/office/powerpoint/2010/main" val="128060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par>
                          <p:cTn id="8" fill="hold">
                            <p:stCondLst>
                              <p:cond delay="1500"/>
                            </p:stCondLst>
                            <p:childTnLst>
                              <p:par>
                                <p:cTn id="9" presetID="6" presetClass="entr" presetSubtype="16" fill="hold"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par>
                          <p:cTn id="12" fill="hold">
                            <p:stCondLst>
                              <p:cond delay="3750"/>
                            </p:stCondLst>
                            <p:childTnLst>
                              <p:par>
                                <p:cTn id="13" presetID="10" presetClass="entr" presetSubtype="0" fill="hold" nodeType="after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5000"/>
                            </p:stCondLst>
                            <p:childTnLst>
                              <p:par>
                                <p:cTn id="17" presetID="10" presetClass="entr" presetSubtype="0" fill="hold" nodeType="afterEffect">
                                  <p:stCondLst>
                                    <p:cond delay="25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6250"/>
                            </p:stCondLst>
                            <p:childTnLst>
                              <p:par>
                                <p:cTn id="21" presetID="10" presetClass="entr" presetSubtype="0"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27</a:t>
            </a:fld>
            <a:endParaRPr lang="el-GR">
              <a:solidFill>
                <a:prstClr val="black">
                  <a:tint val="75000"/>
                </a:prstClr>
              </a:solidFill>
            </a:endParaRPr>
          </a:p>
        </p:txBody>
      </p:sp>
      <p:sp>
        <p:nvSpPr>
          <p:cNvPr id="5" name="Rectangle 4"/>
          <p:cNvSpPr txBox="1">
            <a:spLocks noChangeArrowheads="1"/>
          </p:cNvSpPr>
          <p:nvPr/>
        </p:nvSpPr>
        <p:spPr>
          <a:xfrm>
            <a:off x="3987012" y="270220"/>
            <a:ext cx="4217975" cy="5562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el-GR" sz="3200" b="1" dirty="0" smtClean="0">
                <a:solidFill>
                  <a:srgbClr val="800000"/>
                </a:solidFill>
                <a:effectLst>
                  <a:outerShdw blurRad="38100" dist="38100" dir="2700000" algn="tl">
                    <a:srgbClr val="000000">
                      <a:alpha val="43137"/>
                    </a:srgbClr>
                  </a:outerShdw>
                </a:effectLst>
                <a:latin typeface="Comic Sans MS" pitchFamily="66" charset="0"/>
              </a:rPr>
              <a:t>Ομογενές πεδίο</a:t>
            </a:r>
            <a:endParaRPr lang="el-GR" altLang="el-GR" sz="3200" b="1" dirty="0">
              <a:solidFill>
                <a:srgbClr val="800000"/>
              </a:solidFill>
              <a:effectLst>
                <a:outerShdw blurRad="38100" dist="38100" dir="2700000" algn="tl">
                  <a:srgbClr val="000000">
                    <a:alpha val="43137"/>
                  </a:srgbClr>
                </a:outerShdw>
              </a:effectLst>
              <a:latin typeface="Comic Sans MS" pitchFamily="66" charset="0"/>
            </a:endParaRPr>
          </a:p>
        </p:txBody>
      </p:sp>
      <p:sp>
        <p:nvSpPr>
          <p:cNvPr id="6" name="Text Box 5"/>
          <p:cNvSpPr txBox="1">
            <a:spLocks noChangeArrowheads="1"/>
          </p:cNvSpPr>
          <p:nvPr/>
        </p:nvSpPr>
        <p:spPr bwMode="auto">
          <a:xfrm>
            <a:off x="3326732" y="957536"/>
            <a:ext cx="5538534" cy="113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spcBef>
                <a:spcPct val="50000"/>
              </a:spcBef>
            </a:pPr>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Ομογενές</a:t>
            </a:r>
            <a:r>
              <a:rPr lang="el-GR" altLang="el-GR" sz="2000" b="1" dirty="0" smtClean="0">
                <a:solidFill>
                  <a:srgbClr val="FF0000"/>
                </a:solidFill>
                <a:effectLst>
                  <a:outerShdw blurRad="38100" dist="38100" dir="2700000" algn="tl">
                    <a:srgbClr val="000000">
                      <a:alpha val="43137"/>
                    </a:srgbClr>
                  </a:outerShdw>
                </a:effectLst>
                <a:latin typeface="Comic Sans MS" pitchFamily="66" charset="0"/>
              </a:rPr>
              <a:t> </a:t>
            </a:r>
            <a:r>
              <a:rPr lang="el-GR" altLang="el-GR" sz="2000" b="1" dirty="0" smtClean="0">
                <a:solidFill>
                  <a:schemeClr val="tx1"/>
                </a:solidFill>
                <a:effectLst/>
                <a:latin typeface="Comic Sans MS" pitchFamily="66" charset="0"/>
              </a:rPr>
              <a:t>ονομάζεται </a:t>
            </a:r>
            <a:r>
              <a:rPr lang="el-GR" altLang="el-GR" sz="2000" b="1" dirty="0">
                <a:solidFill>
                  <a:schemeClr val="tx1"/>
                </a:solidFill>
                <a:effectLst/>
                <a:latin typeface="Comic Sans MS" pitchFamily="66" charset="0"/>
              </a:rPr>
              <a:t>το πεδίο στο οποίο η </a:t>
            </a:r>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ένταση </a:t>
            </a:r>
            <a:r>
              <a:rPr lang="el-GR" altLang="el-GR" sz="2000" b="1" dirty="0" smtClean="0">
                <a:solidFill>
                  <a:schemeClr val="tx1"/>
                </a:solidFill>
                <a:effectLst/>
                <a:latin typeface="Comic Sans MS" pitchFamily="66" charset="0"/>
              </a:rPr>
              <a:t>είναι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ίδια</a:t>
            </a:r>
            <a:r>
              <a:rPr lang="el-GR" altLang="el-GR" sz="2000" b="1" dirty="0">
                <a:solidFill>
                  <a:schemeClr val="tx1"/>
                </a:solidFill>
                <a:effectLst/>
                <a:latin typeface="Comic Sans MS" pitchFamily="66" charset="0"/>
              </a:rPr>
              <a:t>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σε κάθε σημείο </a:t>
            </a:r>
            <a:r>
              <a:rPr lang="el-GR" altLang="el-GR" sz="2000" b="1" dirty="0">
                <a:solidFill>
                  <a:schemeClr val="tx1"/>
                </a:solidFill>
                <a:effectLst/>
                <a:latin typeface="Comic Sans MS" pitchFamily="66" charset="0"/>
              </a:rPr>
              <a:t>του</a:t>
            </a:r>
            <a:r>
              <a:rPr lang="el-GR" altLang="el-GR" sz="2000" b="1" dirty="0" smtClean="0">
                <a:solidFill>
                  <a:schemeClr val="tx1"/>
                </a:solidFill>
                <a:effectLst/>
                <a:latin typeface="Comic Sans MS" pitchFamily="66" charset="0"/>
              </a:rPr>
              <a:t>.</a:t>
            </a:r>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7532" y="1268472"/>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Ορθογώνιο 7"/>
          <p:cNvSpPr/>
          <p:nvPr/>
        </p:nvSpPr>
        <p:spPr>
          <a:xfrm>
            <a:off x="3203233" y="2257832"/>
            <a:ext cx="5662033" cy="1015663"/>
          </a:xfrm>
          <a:prstGeom prst="rect">
            <a:avLst/>
          </a:prstGeom>
        </p:spPr>
        <p:txBody>
          <a:bodyPr wrap="square">
            <a:spAutoFit/>
          </a:bodyPr>
          <a:lstStyle/>
          <a:p>
            <a:pPr algn="ctr">
              <a:lnSpc>
                <a:spcPct val="150000"/>
              </a:lnSpc>
            </a:pPr>
            <a:r>
              <a:rPr lang="el-GR" altLang="el-GR" sz="2000" b="1" dirty="0" smtClean="0">
                <a:latin typeface="Comic Sans MS" pitchFamily="66" charset="0"/>
              </a:rPr>
              <a:t>Οι </a:t>
            </a:r>
            <a:r>
              <a:rPr lang="el-GR" altLang="el-GR" sz="2000" b="1" dirty="0">
                <a:latin typeface="Comic Sans MS" pitchFamily="66" charset="0"/>
              </a:rPr>
              <a:t>δυναμικές γραμμές </a:t>
            </a:r>
            <a:r>
              <a:rPr lang="el-GR" altLang="el-GR" sz="2000" b="1" dirty="0" smtClean="0">
                <a:latin typeface="Comic Sans MS" pitchFamily="66" charset="0"/>
              </a:rPr>
              <a:t>ομογενούς </a:t>
            </a:r>
            <a:r>
              <a:rPr lang="el-GR" altLang="el-GR" sz="2000" b="1" dirty="0">
                <a:latin typeface="Comic Sans MS" pitchFamily="66" charset="0"/>
              </a:rPr>
              <a:t>πεδίου είναι παράλληλες, ίδιας φοράς και </a:t>
            </a:r>
            <a:r>
              <a:rPr lang="el-GR" altLang="el-GR" sz="2000" b="1" dirty="0" err="1">
                <a:latin typeface="Comic Sans MS" pitchFamily="66" charset="0"/>
              </a:rPr>
              <a:t>ισαπέχουσες</a:t>
            </a:r>
            <a:r>
              <a:rPr lang="el-GR" altLang="el-GR" sz="2000" b="1" dirty="0">
                <a:latin typeface="Comic Sans MS" pitchFamily="66" charset="0"/>
              </a:rPr>
              <a:t>. </a:t>
            </a:r>
            <a:endParaRPr lang="el-GR" sz="2000" dirty="0"/>
          </a:p>
        </p:txBody>
      </p:sp>
    </p:spTree>
    <p:extLst>
      <p:ext uri="{BB962C8B-B14F-4D97-AF65-F5344CB8AC3E}">
        <p14:creationId xmlns:p14="http://schemas.microsoft.com/office/powerpoint/2010/main" val="243607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ppt_x</p:attrName>
                                        </p:attrNameLst>
                                      </p:cBhvr>
                                      <p:tavLst>
                                        <p:tav tm="0">
                                          <p:val>
                                            <p:strVal val="#ppt_x-.2"/>
                                          </p:val>
                                        </p:tav>
                                        <p:tav tm="100000">
                                          <p:val>
                                            <p:strVal val="#ppt_x"/>
                                          </p:val>
                                        </p:tav>
                                      </p:tavLst>
                                    </p:anim>
                                    <p:anim calcmode="lin" valueType="num">
                                      <p:cBhvr>
                                        <p:cTn id="8" dur="1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500"/>
                            </p:stCondLst>
                            <p:childTnLst>
                              <p:par>
                                <p:cTn id="16" presetID="22" presetClass="entr" presetSubtype="8" fill="hold" grpId="0" nodeType="after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1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 - 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28</a:t>
            </a:fld>
            <a:endParaRPr lang="el-GR">
              <a:solidFill>
                <a:prstClr val="black">
                  <a:tint val="75000"/>
                </a:prstClr>
              </a:solidFill>
            </a:endParaRPr>
          </a:p>
        </p:txBody>
      </p:sp>
      <p:sp>
        <p:nvSpPr>
          <p:cNvPr id="5" name="Rectangle 4"/>
          <p:cNvSpPr>
            <a:spLocks noGrp="1" noChangeArrowheads="1"/>
          </p:cNvSpPr>
          <p:nvPr>
            <p:ph type="title"/>
          </p:nvPr>
        </p:nvSpPr>
        <p:spPr>
          <a:xfrm>
            <a:off x="813816" y="112027"/>
            <a:ext cx="2560124" cy="473955"/>
          </a:xfrm>
        </p:spPr>
        <p:txBody>
          <a:bodyPr>
            <a:normAutofit fontScale="90000"/>
          </a:bodyPr>
          <a:lstStyle/>
          <a:p>
            <a:pPr lvl="0">
              <a:lnSpc>
                <a:spcPct val="150000"/>
              </a:lnSpc>
              <a:spcBef>
                <a:spcPts val="0"/>
              </a:spcBef>
            </a:pP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rPr>
              <a:t>Παράδειγμα 5.13</a:t>
            </a:r>
            <a:endPar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endParaRPr>
          </a:p>
        </p:txBody>
      </p:sp>
      <mc:AlternateContent xmlns:mc="http://schemas.openxmlformats.org/markup-compatibility/2006">
        <mc:Choice xmlns:a14="http://schemas.microsoft.com/office/drawing/2010/main" Requires="a14">
          <p:sp>
            <p:nvSpPr>
              <p:cNvPr id="7" name="Ορθογώνιο 6"/>
              <p:cNvSpPr/>
              <p:nvPr/>
            </p:nvSpPr>
            <p:spPr>
              <a:xfrm>
                <a:off x="524256" y="2612885"/>
                <a:ext cx="10939272" cy="1233223"/>
              </a:xfrm>
              <a:prstGeom prst="rect">
                <a:avLst/>
              </a:prstGeom>
            </p:spPr>
            <p:txBody>
              <a:bodyPr wrap="square">
                <a:spAutoFit/>
              </a:bodyPr>
              <a:lstStyle/>
              <a:p>
                <a:pPr algn="just">
                  <a:lnSpc>
                    <a:spcPct val="150000"/>
                  </a:lnSpc>
                </a:pPr>
                <a:r>
                  <a:rPr lang="el-GR" sz="1600" dirty="0" smtClean="0">
                    <a:latin typeface="Trebuchet MS" panose="020B0603020202020204" pitchFamily="34" charset="0"/>
                  </a:rPr>
                  <a:t>Εφόσον οι μάζες δεν δέχονται άλλες δυνάμεις εκτός από τη μεταξύ τους ελκτική δύναμη, το σύστημά τους </a:t>
                </a:r>
                <a:r>
                  <a:rPr lang="el-GR" sz="1600" dirty="0">
                    <a:latin typeface="Trebuchet MS" panose="020B0603020202020204" pitchFamily="34" charset="0"/>
                  </a:rPr>
                  <a:t>είναι απομονωμένο και η ορμή του διατηρείται. Αν θεωρήσουμε ως αρχική θέση τη θέση όπου οι μάζες ηρεμούν και ως τελική αυτή όπου οι μάζες </a:t>
                </a:r>
                <a:r>
                  <a:rPr lang="el-GR" sz="1600" dirty="0" smtClean="0">
                    <a:latin typeface="Trebuchet MS" panose="020B0603020202020204" pitchFamily="34" charset="0"/>
                  </a:rPr>
                  <a:t>απέχουν μεταξύ </a:t>
                </a:r>
                <a:r>
                  <a:rPr lang="el-GR" sz="1600" dirty="0">
                    <a:latin typeface="Trebuchet MS" panose="020B0603020202020204" pitchFamily="34" charset="0"/>
                  </a:rPr>
                  <a:t>τους απόσταση </a:t>
                </a:r>
                <a:r>
                  <a:rPr lang="el-GR" sz="1600" i="1" dirty="0">
                    <a:latin typeface="Trebuchet MS" panose="020B0603020202020204" pitchFamily="34" charset="0"/>
                  </a:rPr>
                  <a:t>ℓ</a:t>
                </a:r>
                <a:r>
                  <a:rPr lang="el-GR" sz="1600" dirty="0" smtClean="0">
                    <a:latin typeface="Trebuchet MS" panose="020B0603020202020204" pitchFamily="34" charset="0"/>
                  </a:rPr>
                  <a:t> </a:t>
                </a:r>
                <a:r>
                  <a:rPr lang="el-GR" sz="1600" dirty="0">
                    <a:latin typeface="Trebuchet MS" panose="020B0603020202020204" pitchFamily="34" charset="0"/>
                  </a:rPr>
                  <a:t>θα ισχύει</a:t>
                </a:r>
                <a:r>
                  <a:rPr lang="el-GR" sz="1600" dirty="0" smtClean="0">
                    <a:latin typeface="Trebuchet MS" panose="020B0603020202020204" pitchFamily="34" charset="0"/>
                  </a:rPr>
                  <a:t>:</a:t>
                </a:r>
                <a:r>
                  <a:rPr lang="en-US" sz="1600" dirty="0" smtClean="0">
                    <a:latin typeface="Trebuchet MS" panose="020B0603020202020204" pitchFamily="34" charset="0"/>
                  </a:rPr>
                  <a:t>  </a:t>
                </a:r>
                <a14:m>
                  <m:oMath xmlns:m="http://schemas.openxmlformats.org/officeDocument/2006/math">
                    <m:sSub>
                      <m:sSubPr>
                        <m:ctrlPr>
                          <a:rPr lang="en-US" sz="1600" i="1" smtClean="0">
                            <a:latin typeface="Cambria Math" panose="02040503050406030204" pitchFamily="18" charset="0"/>
                          </a:rPr>
                        </m:ctrlPr>
                      </m:sSubPr>
                      <m:e>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𝑝</m:t>
                            </m:r>
                          </m:e>
                        </m:acc>
                      </m:e>
                      <m:sub>
                        <m:r>
                          <m:rPr>
                            <m:sty m:val="p"/>
                          </m:rPr>
                          <a:rPr lang="el-GR" sz="1600" b="0" i="0" smtClean="0">
                            <a:latin typeface="Cambria Math" panose="02040503050406030204" pitchFamily="18" charset="0"/>
                          </a:rPr>
                          <m:t>αρχ</m:t>
                        </m:r>
                        <m:r>
                          <a:rPr lang="en-US" sz="1600" b="0" i="0" smtClean="0">
                            <a:latin typeface="Cambria Math" panose="02040503050406030204" pitchFamily="18" charset="0"/>
                          </a:rPr>
                          <m:t> </m:t>
                        </m:r>
                      </m:sub>
                    </m:sSub>
                    <m:r>
                      <a:rPr lang="en-US" sz="1600" b="0" i="1" smtClean="0">
                        <a:latin typeface="Cambria Math" panose="02040503050406030204" pitchFamily="18" charset="0"/>
                      </a:rPr>
                      <m:t>=  </m:t>
                    </m:r>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en-US" sz="1600" i="1">
                                <a:latin typeface="Cambria Math" panose="02040503050406030204" pitchFamily="18" charset="0"/>
                              </a:rPr>
                              <m:t>𝑝</m:t>
                            </m:r>
                          </m:e>
                        </m:acc>
                      </m:e>
                      <m:sub>
                        <m:r>
                          <m:rPr>
                            <m:sty m:val="p"/>
                          </m:rPr>
                          <a:rPr lang="el-GR" sz="1600" b="0" i="0" smtClean="0">
                            <a:latin typeface="Cambria Math" panose="02040503050406030204" pitchFamily="18" charset="0"/>
                          </a:rPr>
                          <m:t>τελ</m:t>
                        </m:r>
                        <m:r>
                          <a:rPr lang="en-US" sz="1600">
                            <a:latin typeface="Cambria Math" panose="02040503050406030204" pitchFamily="18" charset="0"/>
                          </a:rPr>
                          <m:t> </m:t>
                        </m:r>
                      </m:sub>
                    </m:sSub>
                  </m:oMath>
                </a14:m>
                <a:r>
                  <a:rPr lang="el-GR" sz="1600" dirty="0" smtClean="0">
                    <a:latin typeface="Trebuchet MS" panose="020B0603020202020204" pitchFamily="34" charset="0"/>
                  </a:rPr>
                  <a:t>. Από αυτό παίρνουμε</a:t>
                </a:r>
                <a:r>
                  <a:rPr lang="en-US" sz="1600" dirty="0" smtClean="0">
                    <a:latin typeface="Trebuchet MS" panose="020B0603020202020204" pitchFamily="34" charset="0"/>
                  </a:rPr>
                  <a:t>:</a:t>
                </a:r>
                <a:endParaRPr lang="el-GR" sz="1600" dirty="0">
                  <a:latin typeface="Trebuchet MS" panose="020B0603020202020204" pitchFamily="34" charset="0"/>
                </a:endParaRPr>
              </a:p>
            </p:txBody>
          </p:sp>
        </mc:Choice>
        <mc:Fallback>
          <p:sp>
            <p:nvSpPr>
              <p:cNvPr id="7" name="Ορθογώνιο 6"/>
              <p:cNvSpPr>
                <a:spLocks noRot="1" noChangeAspect="1" noMove="1" noResize="1" noEditPoints="1" noAdjustHandles="1" noChangeArrowheads="1" noChangeShapeType="1" noTextEdit="1"/>
              </p:cNvSpPr>
              <p:nvPr/>
            </p:nvSpPr>
            <p:spPr>
              <a:xfrm>
                <a:off x="524256" y="2612885"/>
                <a:ext cx="10939272" cy="1233223"/>
              </a:xfrm>
              <a:prstGeom prst="rect">
                <a:avLst/>
              </a:prstGeom>
              <a:blipFill>
                <a:blip r:embed="rId2"/>
                <a:stretch>
                  <a:fillRect l="-279" r="-223" b="-495"/>
                </a:stretch>
              </a:blipFill>
            </p:spPr>
            <p:txBody>
              <a:bodyPr/>
              <a:lstStyle/>
              <a:p>
                <a:r>
                  <a:rPr lang="el-GR">
                    <a:noFill/>
                  </a:rPr>
                  <a:t> </a:t>
                </a:r>
              </a:p>
            </p:txBody>
          </p:sp>
        </mc:Fallback>
      </mc:AlternateContent>
      <p:sp>
        <p:nvSpPr>
          <p:cNvPr id="8" name="Ορθογώνιο 7"/>
          <p:cNvSpPr/>
          <p:nvPr/>
        </p:nvSpPr>
        <p:spPr>
          <a:xfrm>
            <a:off x="4170909" y="3844376"/>
            <a:ext cx="1792224" cy="369332"/>
          </a:xfrm>
          <a:prstGeom prst="rect">
            <a:avLst/>
          </a:prstGeom>
        </p:spPr>
        <p:txBody>
          <a:bodyPr wrap="square">
            <a:spAutoFit/>
          </a:bodyPr>
          <a:lstStyle/>
          <a:p>
            <a:r>
              <a:rPr lang="el-GR" dirty="0" smtClean="0">
                <a:latin typeface="Trebuchet MS" panose="020B0603020202020204" pitchFamily="34" charset="0"/>
              </a:rPr>
              <a:t>0 = </a:t>
            </a:r>
            <a:r>
              <a:rPr lang="el-GR" i="1" dirty="0" smtClean="0">
                <a:latin typeface="Trebuchet MS" panose="020B0603020202020204" pitchFamily="34" charset="0"/>
              </a:rPr>
              <a:t>m</a:t>
            </a:r>
            <a:r>
              <a:rPr lang="el-GR" baseline="-25000" dirty="0" smtClean="0">
                <a:latin typeface="Trebuchet MS" panose="020B0603020202020204" pitchFamily="34" charset="0"/>
              </a:rPr>
              <a:t>2</a:t>
            </a:r>
            <a:r>
              <a:rPr lang="el-GR" i="1" dirty="0" smtClean="0">
                <a:latin typeface="Trebuchet MS" panose="020B0603020202020204" pitchFamily="34" charset="0"/>
              </a:rPr>
              <a:t>υ</a:t>
            </a:r>
            <a:r>
              <a:rPr lang="el-GR" baseline="-25000" dirty="0" smtClean="0">
                <a:latin typeface="Trebuchet MS" panose="020B0603020202020204" pitchFamily="34" charset="0"/>
              </a:rPr>
              <a:t>2</a:t>
            </a:r>
            <a:r>
              <a:rPr lang="en-US" dirty="0" smtClean="0">
                <a:latin typeface="Trebuchet MS" panose="020B0603020202020204" pitchFamily="34" charset="0"/>
              </a:rPr>
              <a:t> </a:t>
            </a:r>
            <a:r>
              <a:rPr lang="el-GR" dirty="0" smtClean="0">
                <a:latin typeface="Trebuchet MS" panose="020B0603020202020204" pitchFamily="34" charset="0"/>
              </a:rPr>
              <a:t>− </a:t>
            </a:r>
            <a:r>
              <a:rPr lang="el-GR" i="1" dirty="0" smtClean="0">
                <a:latin typeface="Trebuchet MS" panose="020B0603020202020204" pitchFamily="34" charset="0"/>
              </a:rPr>
              <a:t>m</a:t>
            </a:r>
            <a:r>
              <a:rPr lang="en-US" baseline="-25000" dirty="0" smtClean="0">
                <a:latin typeface="Trebuchet MS" panose="020B0603020202020204" pitchFamily="34" charset="0"/>
              </a:rPr>
              <a:t>1</a:t>
            </a:r>
            <a:r>
              <a:rPr lang="el-GR" i="1" dirty="0" smtClean="0">
                <a:latin typeface="Trebuchet MS" panose="020B0603020202020204" pitchFamily="34" charset="0"/>
              </a:rPr>
              <a:t>υ</a:t>
            </a:r>
            <a:r>
              <a:rPr lang="el-GR" baseline="-25000" dirty="0" smtClean="0">
                <a:latin typeface="Trebuchet MS" panose="020B0603020202020204" pitchFamily="34" charset="0"/>
              </a:rPr>
              <a:t>1</a:t>
            </a:r>
            <a:endParaRPr lang="el-GR" baseline="-25000" dirty="0">
              <a:latin typeface="Trebuchet MS" panose="020B0603020202020204" pitchFamily="34" charset="0"/>
            </a:endParaRPr>
          </a:p>
        </p:txBody>
      </p:sp>
      <p:grpSp>
        <p:nvGrpSpPr>
          <p:cNvPr id="26" name="Ομάδα 25"/>
          <p:cNvGrpSpPr/>
          <p:nvPr/>
        </p:nvGrpSpPr>
        <p:grpSpPr>
          <a:xfrm>
            <a:off x="5963133" y="3804692"/>
            <a:ext cx="1724264" cy="519694"/>
            <a:chOff x="6227935" y="3744184"/>
            <a:chExt cx="1724264" cy="519694"/>
          </a:xfrm>
        </p:grpSpPr>
        <p:cxnSp>
          <p:nvCxnSpPr>
            <p:cNvPr id="10" name="Ευθύγραμμο βέλος σύνδεσης 9"/>
            <p:cNvCxnSpPr/>
            <p:nvPr/>
          </p:nvCxnSpPr>
          <p:spPr>
            <a:xfrm>
              <a:off x="6227935" y="4004031"/>
              <a:ext cx="43891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6735584" y="3744184"/>
                  <a:ext cx="1216615" cy="5196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l-GR" b="0" i="1" smtClean="0">
                                <a:latin typeface="Cambria Math" panose="02040503050406030204" pitchFamily="18" charset="0"/>
                              </a:rPr>
                              <m:t>𝜐</m:t>
                            </m:r>
                          </m:e>
                          <m:sub>
                            <m:r>
                              <a:rPr lang="en-US" b="0" i="1" smtClean="0">
                                <a:latin typeface="Cambria Math" panose="02040503050406030204" pitchFamily="18" charset="0"/>
                              </a:rPr>
                              <m:t>1</m:t>
                            </m:r>
                            <m:r>
                              <a:rPr lang="el-GR" b="0" i="1" smtClean="0">
                                <a:latin typeface="Cambria Math" panose="02040503050406030204" pitchFamily="18" charset="0"/>
                              </a:rPr>
                              <m:t> </m:t>
                            </m:r>
                          </m:sub>
                        </m:sSub>
                        <m:r>
                          <a:rPr lang="el-GR" b="0" i="1" smtClean="0">
                            <a:latin typeface="Cambria Math" panose="02040503050406030204" pitchFamily="18" charset="0"/>
                          </a:rPr>
                          <m:t>= </m:t>
                        </m:r>
                        <m:sSub>
                          <m:sSubPr>
                            <m:ctrlPr>
                              <a:rPr lang="el-GR" b="0" i="1" smtClean="0">
                                <a:latin typeface="Cambria Math" panose="02040503050406030204" pitchFamily="18" charset="0"/>
                              </a:rPr>
                            </m:ctrlPr>
                          </m:sSubPr>
                          <m:e>
                            <m:r>
                              <a:rPr lang="el-GR" b="0" i="1" smtClean="0">
                                <a:latin typeface="Cambria Math" panose="02040503050406030204" pitchFamily="18" charset="0"/>
                              </a:rPr>
                              <m:t>𝜐</m:t>
                            </m:r>
                          </m:e>
                          <m:sub>
                            <m:r>
                              <a:rPr lang="el-GR" b="0" i="1" smtClean="0">
                                <a:latin typeface="Cambria Math" panose="02040503050406030204" pitchFamily="18" charset="0"/>
                              </a:rPr>
                              <m:t>2</m:t>
                            </m:r>
                          </m:sub>
                        </m:sSub>
                        <m:f>
                          <m:fPr>
                            <m:ctrlPr>
                              <a:rPr lang="el-GR" b="0" i="1" smtClean="0">
                                <a:latin typeface="Cambria Math" panose="02040503050406030204" pitchFamily="18" charset="0"/>
                              </a:rPr>
                            </m:ctrlPr>
                          </m:fPr>
                          <m:num>
                            <m:sSub>
                              <m:sSubPr>
                                <m:ctrlPr>
                                  <a:rPr lang="el-GR"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num>
                          <m:den>
                            <m:sSub>
                              <m:sSubPr>
                                <m:ctrlPr>
                                  <a:rPr lang="el-GR" b="0" i="1" smtClean="0">
                                    <a:latin typeface="Cambria Math" panose="02040503050406030204" pitchFamily="18" charset="0"/>
                                  </a:rPr>
                                </m:ctrlPr>
                              </m:sSubPr>
                              <m:e>
                                <m:r>
                                  <a:rPr lang="en-US" b="0" i="1" smtClean="0">
                                    <a:latin typeface="Cambria Math" panose="02040503050406030204" pitchFamily="18" charset="0"/>
                                  </a:rPr>
                                  <m:t>𝑚</m:t>
                                </m:r>
                              </m:e>
                              <m:sub>
                                <m:r>
                                  <a:rPr lang="el-GR" b="0" i="1" smtClean="0">
                                    <a:latin typeface="Cambria Math" panose="02040503050406030204" pitchFamily="18" charset="0"/>
                                  </a:rPr>
                                  <m:t>1</m:t>
                                </m:r>
                              </m:sub>
                            </m:sSub>
                          </m:den>
                        </m:f>
                      </m:oMath>
                    </m:oMathPara>
                  </a14:m>
                  <a:endParaRPr lang="el-GR" dirty="0"/>
                </a:p>
              </p:txBody>
            </p:sp>
          </mc:Choice>
          <mc:Fallback xmlns="">
            <p:sp>
              <p:nvSpPr>
                <p:cNvPr id="12" name="TextBox 11"/>
                <p:cNvSpPr txBox="1">
                  <a:spLocks noRot="1" noChangeAspect="1" noMove="1" noResize="1" noEditPoints="1" noAdjustHandles="1" noChangeArrowheads="1" noChangeShapeType="1" noTextEdit="1"/>
                </p:cNvSpPr>
                <p:nvPr/>
              </p:nvSpPr>
              <p:spPr>
                <a:xfrm>
                  <a:off x="6735584" y="3744184"/>
                  <a:ext cx="1216615" cy="519694"/>
                </a:xfrm>
                <a:prstGeom prst="rect">
                  <a:avLst/>
                </a:prstGeom>
                <a:blipFill>
                  <a:blip r:embed="rId5"/>
                  <a:stretch>
                    <a:fillRect b="-1176"/>
                  </a:stretch>
                </a:blipFill>
              </p:spPr>
              <p:txBody>
                <a:bodyPr/>
                <a:lstStyle/>
                <a:p>
                  <a:r>
                    <a:rPr lang="el-GR">
                      <a:noFill/>
                    </a:rPr>
                    <a:t> </a:t>
                  </a:r>
                </a:p>
              </p:txBody>
            </p:sp>
          </mc:Fallback>
        </mc:AlternateContent>
      </p:grpSp>
      <p:sp>
        <p:nvSpPr>
          <p:cNvPr id="13" name="Ορθογώνιο 12"/>
          <p:cNvSpPr/>
          <p:nvPr/>
        </p:nvSpPr>
        <p:spPr>
          <a:xfrm>
            <a:off x="985116" y="4362340"/>
            <a:ext cx="10058400" cy="338554"/>
          </a:xfrm>
          <a:prstGeom prst="rect">
            <a:avLst/>
          </a:prstGeom>
        </p:spPr>
        <p:txBody>
          <a:bodyPr wrap="square">
            <a:spAutoFit/>
          </a:bodyPr>
          <a:lstStyle/>
          <a:p>
            <a:r>
              <a:rPr lang="el-GR" sz="1600" dirty="0">
                <a:latin typeface="Trebuchet MS" panose="020B0603020202020204" pitchFamily="34" charset="0"/>
              </a:rPr>
              <a:t>Το πεδίο βαρύτητας είναι διατηρητικό, δηλαδή η μηχανική ενέργεια του συστήματος διατηρείται </a:t>
            </a:r>
            <a:r>
              <a:rPr lang="el-GR" sz="1600" dirty="0" smtClean="0">
                <a:latin typeface="Trebuchet MS" panose="020B0603020202020204" pitchFamily="34" charset="0"/>
              </a:rPr>
              <a:t>σταθερή</a:t>
            </a:r>
            <a:r>
              <a:rPr lang="en-US" sz="1600" dirty="0" smtClean="0">
                <a:latin typeface="Trebuchet MS" panose="020B0603020202020204" pitchFamily="34" charset="0"/>
              </a:rPr>
              <a:t>.</a:t>
            </a:r>
            <a:endParaRPr lang="el-GR" sz="1600" dirty="0">
              <a:latin typeface="Trebuchet MS" panose="020B0603020202020204" pitchFamily="34" charset="0"/>
            </a:endParaRPr>
          </a:p>
        </p:txBody>
      </p:sp>
      <p:sp>
        <p:nvSpPr>
          <p:cNvPr id="14" name="Ορθογώνιο 13"/>
          <p:cNvSpPr/>
          <p:nvPr/>
        </p:nvSpPr>
        <p:spPr>
          <a:xfrm>
            <a:off x="2178445" y="4800850"/>
            <a:ext cx="2244589" cy="369332"/>
          </a:xfrm>
          <a:prstGeom prst="rect">
            <a:avLst/>
          </a:prstGeom>
        </p:spPr>
        <p:txBody>
          <a:bodyPr wrap="none">
            <a:spAutoFit/>
          </a:bodyPr>
          <a:lstStyle/>
          <a:p>
            <a:r>
              <a:rPr lang="en-US" i="1" dirty="0"/>
              <a:t>U</a:t>
            </a:r>
            <a:r>
              <a:rPr lang="el-GR" baseline="-25000" dirty="0" err="1"/>
              <a:t>αρχ</a:t>
            </a:r>
            <a:r>
              <a:rPr lang="el-GR" dirty="0"/>
              <a:t> + </a:t>
            </a:r>
            <a:r>
              <a:rPr lang="el-GR" i="1" dirty="0" err="1"/>
              <a:t>Κ</a:t>
            </a:r>
            <a:r>
              <a:rPr lang="el-GR" baseline="-25000" dirty="0" err="1"/>
              <a:t>αρχ</a:t>
            </a:r>
            <a:r>
              <a:rPr lang="el-GR" dirty="0"/>
              <a:t> = </a:t>
            </a:r>
            <a:r>
              <a:rPr lang="en-US" i="1" dirty="0"/>
              <a:t>U</a:t>
            </a:r>
            <a:r>
              <a:rPr lang="el-GR" baseline="-25000" dirty="0" err="1"/>
              <a:t>τελ</a:t>
            </a:r>
            <a:r>
              <a:rPr lang="el-GR" dirty="0"/>
              <a:t> + </a:t>
            </a:r>
            <a:r>
              <a:rPr lang="el-GR" i="1" dirty="0" err="1"/>
              <a:t>Κ</a:t>
            </a:r>
            <a:r>
              <a:rPr lang="el-GR" baseline="-25000" dirty="0" err="1"/>
              <a:t>τελ</a:t>
            </a:r>
            <a:endParaRPr lang="el-GR" baseline="-25000" dirty="0"/>
          </a:p>
        </p:txBody>
      </p:sp>
      <p:grpSp>
        <p:nvGrpSpPr>
          <p:cNvPr id="20" name="Ομάδα 19"/>
          <p:cNvGrpSpPr/>
          <p:nvPr/>
        </p:nvGrpSpPr>
        <p:grpSpPr>
          <a:xfrm>
            <a:off x="4474989" y="4760821"/>
            <a:ext cx="3991586" cy="520399"/>
            <a:chOff x="3726688" y="4534390"/>
            <a:chExt cx="3991586" cy="520399"/>
          </a:xfrm>
        </p:grpSpPr>
        <p:cxnSp>
          <p:nvCxnSpPr>
            <p:cNvPr id="15" name="Ευθύγραμμο βέλος σύνδεσης 14"/>
            <p:cNvCxnSpPr/>
            <p:nvPr/>
          </p:nvCxnSpPr>
          <p:spPr>
            <a:xfrm>
              <a:off x="3726688" y="4794589"/>
              <a:ext cx="43891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4269509" y="4534390"/>
                  <a:ext cx="3448765"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rPr>
                          <m:t>𝐺</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num>
                          <m:den>
                            <m:r>
                              <a:rPr lang="en-US" b="0" i="1" smtClean="0">
                                <a:latin typeface="Cambria Math" panose="02040503050406030204" pitchFamily="18" charset="0"/>
                              </a:rPr>
                              <m:t>ℓ</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sSubSup>
                          <m:sSubSupPr>
                            <m:ctrlPr>
                              <a:rPr lang="en-US" b="0" i="1" smtClean="0">
                                <a:latin typeface="Cambria Math" panose="02040503050406030204" pitchFamily="18" charset="0"/>
                              </a:rPr>
                            </m:ctrlPr>
                          </m:sSubSupPr>
                          <m:e>
                            <m:r>
                              <a:rPr lang="el-GR" b="0" i="1" smtClean="0">
                                <a:latin typeface="Cambria Math" panose="02040503050406030204" pitchFamily="18" charset="0"/>
                              </a:rPr>
                              <m:t>𝜐</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l-GR" b="0" i="1" smtClean="0">
                            <a:latin typeface="Cambria Math" panose="02040503050406030204" pitchFamily="18" charset="0"/>
                          </a:rPr>
                          <m:t>+</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rPr>
                              <m:t>1</m:t>
                            </m:r>
                          </m:num>
                          <m:den>
                            <m:r>
                              <a:rPr lang="en-US" i="1">
                                <a:solidFill>
                                  <a:prstClr val="black"/>
                                </a:solidFill>
                                <a:latin typeface="Cambria Math" panose="02040503050406030204" pitchFamily="18" charset="0"/>
                              </a:rPr>
                              <m:t>2</m:t>
                            </m:r>
                          </m:den>
                        </m:f>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𝑚</m:t>
                            </m:r>
                          </m:e>
                          <m:sub>
                            <m:r>
                              <a:rPr lang="el-GR" b="0" i="1" smtClean="0">
                                <a:solidFill>
                                  <a:prstClr val="black"/>
                                </a:solidFill>
                                <a:latin typeface="Cambria Math" panose="02040503050406030204" pitchFamily="18" charset="0"/>
                              </a:rPr>
                              <m:t>2</m:t>
                            </m:r>
                          </m:sub>
                        </m:sSub>
                        <m:sSubSup>
                          <m:sSubSupPr>
                            <m:ctrlPr>
                              <a:rPr lang="en-US" i="1">
                                <a:solidFill>
                                  <a:prstClr val="black"/>
                                </a:solidFill>
                                <a:latin typeface="Cambria Math" panose="02040503050406030204" pitchFamily="18" charset="0"/>
                              </a:rPr>
                            </m:ctrlPr>
                          </m:sSubSupPr>
                          <m:e>
                            <m:r>
                              <a:rPr lang="el-GR" i="1">
                                <a:solidFill>
                                  <a:prstClr val="black"/>
                                </a:solidFill>
                                <a:latin typeface="Cambria Math" panose="02040503050406030204" pitchFamily="18" charset="0"/>
                              </a:rPr>
                              <m:t>𝜐</m:t>
                            </m:r>
                          </m:e>
                          <m:sub>
                            <m:r>
                              <a:rPr lang="el-GR" b="0" i="1" smtClean="0">
                                <a:solidFill>
                                  <a:prstClr val="black"/>
                                </a:solidFill>
                                <a:latin typeface="Cambria Math" panose="02040503050406030204" pitchFamily="18" charset="0"/>
                              </a:rPr>
                              <m:t>2</m:t>
                            </m:r>
                          </m:sub>
                          <m:sup>
                            <m:r>
                              <a:rPr lang="en-US" i="1">
                                <a:solidFill>
                                  <a:prstClr val="black"/>
                                </a:solidFill>
                                <a:latin typeface="Cambria Math" panose="02040503050406030204" pitchFamily="18" charset="0"/>
                              </a:rPr>
                              <m:t>2</m:t>
                            </m:r>
                          </m:sup>
                        </m:sSubSup>
                      </m:oMath>
                    </m:oMathPara>
                  </a14:m>
                  <a:endParaRPr lang="el-GR" dirty="0"/>
                </a:p>
              </p:txBody>
            </p:sp>
          </mc:Choice>
          <mc:Fallback xmlns="">
            <p:sp>
              <p:nvSpPr>
                <p:cNvPr id="16" name="TextBox 15"/>
                <p:cNvSpPr txBox="1">
                  <a:spLocks noRot="1" noChangeAspect="1" noMove="1" noResize="1" noEditPoints="1" noAdjustHandles="1" noChangeArrowheads="1" noChangeShapeType="1" noTextEdit="1"/>
                </p:cNvSpPr>
                <p:nvPr/>
              </p:nvSpPr>
              <p:spPr>
                <a:xfrm>
                  <a:off x="4269509" y="4534390"/>
                  <a:ext cx="3448765" cy="520399"/>
                </a:xfrm>
                <a:prstGeom prst="rect">
                  <a:avLst/>
                </a:prstGeom>
                <a:blipFill>
                  <a:blip r:embed="rId6"/>
                  <a:stretch>
                    <a:fillRect/>
                  </a:stretch>
                </a:blipFill>
              </p:spPr>
              <p:txBody>
                <a:bodyPr/>
                <a:lstStyle/>
                <a:p>
                  <a:r>
                    <a:rPr lang="el-GR">
                      <a:noFill/>
                    </a:rPr>
                    <a:t> </a:t>
                  </a:r>
                </a:p>
              </p:txBody>
            </p:sp>
          </mc:Fallback>
        </mc:AlternateContent>
      </p:grpSp>
      <p:sp>
        <p:nvSpPr>
          <p:cNvPr id="17" name="TextBox 16"/>
          <p:cNvSpPr txBox="1"/>
          <p:nvPr/>
        </p:nvSpPr>
        <p:spPr>
          <a:xfrm>
            <a:off x="7862936" y="3856670"/>
            <a:ext cx="470544" cy="369332"/>
          </a:xfrm>
          <a:prstGeom prst="rect">
            <a:avLst/>
          </a:prstGeom>
          <a:noFill/>
        </p:spPr>
        <p:txBody>
          <a:bodyPr wrap="square" rtlCol="0">
            <a:spAutoFit/>
          </a:bodyPr>
          <a:lstStyle/>
          <a:p>
            <a:r>
              <a:rPr lang="el-GR" dirty="0" smtClean="0"/>
              <a:t>(1)</a:t>
            </a:r>
            <a:endParaRPr lang="el-GR" dirty="0"/>
          </a:p>
        </p:txBody>
      </p:sp>
      <mc:AlternateContent xmlns:mc="http://schemas.openxmlformats.org/markup-compatibility/2006" xmlns:a14="http://schemas.microsoft.com/office/drawing/2010/main">
        <mc:Choice Requires="a14">
          <p:sp>
            <p:nvSpPr>
              <p:cNvPr id="19" name="Ορθογώνιο 18"/>
              <p:cNvSpPr/>
              <p:nvPr/>
            </p:nvSpPr>
            <p:spPr>
              <a:xfrm>
                <a:off x="991980" y="5422950"/>
                <a:ext cx="4176528" cy="6978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l-GR" i="1" smtClean="0">
                              <a:latin typeface="Cambria Math" panose="02040503050406030204" pitchFamily="18" charset="0"/>
                            </a:rPr>
                          </m:ctrlPr>
                        </m:groupChrPr>
                        <m:e>
                          <m:r>
                            <m:rPr>
                              <m:brk m:alnAt="2"/>
                            </m:rPr>
                            <a:rPr lang="el-GR" b="0" i="1" smtClean="0">
                              <a:latin typeface="Cambria Math" panose="02040503050406030204" pitchFamily="18" charset="0"/>
                            </a:rPr>
                            <m:t>(</m:t>
                          </m:r>
                          <m:r>
                            <a:rPr lang="el-GR" b="0" i="1" smtClean="0">
                              <a:latin typeface="Cambria Math" panose="02040503050406030204" pitchFamily="18" charset="0"/>
                            </a:rPr>
                            <m:t>1)</m:t>
                          </m:r>
                        </m:e>
                      </m:groupChr>
                      <m:r>
                        <a:rPr lang="el-GR" b="0" i="1" smtClean="0">
                          <a:latin typeface="Cambria Math" panose="02040503050406030204" pitchFamily="18" charset="0"/>
                        </a:rPr>
                        <m:t>   0= </m:t>
                      </m:r>
                      <m:r>
                        <a:rPr lang="en-US" i="1">
                          <a:latin typeface="Cambria Math" panose="02040503050406030204" pitchFamily="18" charset="0"/>
                        </a:rPr>
                        <m:t>−</m:t>
                      </m:r>
                      <m:r>
                        <a:rPr lang="en-US" i="1">
                          <a:latin typeface="Cambria Math" panose="02040503050406030204" pitchFamily="18" charset="0"/>
                        </a:rPr>
                        <m:t>𝐺</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num>
                        <m:den>
                          <m:r>
                            <a:rPr lang="en-US" i="1">
                              <a:latin typeface="Cambria Math" panose="02040503050406030204" pitchFamily="18" charset="0"/>
                            </a:rPr>
                            <m:t>ℓ</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f>
                        <m:fPr>
                          <m:ctrlPr>
                            <a:rPr lang="en-US" i="1" smtClean="0">
                              <a:latin typeface="Cambria Math" panose="02040503050406030204" pitchFamily="18" charset="0"/>
                            </a:rPr>
                          </m:ctrlPr>
                        </m:fPr>
                        <m:num>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𝑚</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l-GR" b="0" i="1" smtClean="0">
                                  <a:latin typeface="Cambria Math" panose="02040503050406030204" pitchFamily="18" charset="0"/>
                                </a:rPr>
                                <m:t>1</m:t>
                              </m:r>
                            </m:sub>
                          </m:sSub>
                        </m:den>
                      </m:f>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l-GR" b="0" i="1" smtClean="0">
                              <a:latin typeface="Cambria Math" panose="02040503050406030204" pitchFamily="18" charset="0"/>
                            </a:rPr>
                            <m:t>𝜐</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l-GR" b="0" i="1" smtClean="0">
                          <a:latin typeface="Cambria Math" panose="02040503050406030204" pitchFamily="18" charset="0"/>
                        </a:rPr>
                        <m:t>+ </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rPr>
                            <m:t>1</m:t>
                          </m:r>
                        </m:num>
                        <m:den>
                          <m:r>
                            <a:rPr lang="en-US" i="1">
                              <a:solidFill>
                                <a:prstClr val="black"/>
                              </a:solidFill>
                              <a:latin typeface="Cambria Math" panose="02040503050406030204" pitchFamily="18" charset="0"/>
                            </a:rPr>
                            <m:t>2</m:t>
                          </m:r>
                        </m:den>
                      </m:f>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𝑚</m:t>
                          </m:r>
                        </m:e>
                        <m:sub>
                          <m:r>
                            <a:rPr lang="el-GR" i="1">
                              <a:solidFill>
                                <a:prstClr val="black"/>
                              </a:solidFill>
                              <a:latin typeface="Cambria Math" panose="02040503050406030204" pitchFamily="18" charset="0"/>
                            </a:rPr>
                            <m:t>2</m:t>
                          </m:r>
                        </m:sub>
                      </m:sSub>
                      <m:sSubSup>
                        <m:sSubSupPr>
                          <m:ctrlPr>
                            <a:rPr lang="en-US" i="1">
                              <a:solidFill>
                                <a:prstClr val="black"/>
                              </a:solidFill>
                              <a:latin typeface="Cambria Math" panose="02040503050406030204" pitchFamily="18" charset="0"/>
                            </a:rPr>
                          </m:ctrlPr>
                        </m:sSubSupPr>
                        <m:e>
                          <m:r>
                            <a:rPr lang="el-GR" i="1">
                              <a:solidFill>
                                <a:prstClr val="black"/>
                              </a:solidFill>
                              <a:latin typeface="Cambria Math" panose="02040503050406030204" pitchFamily="18" charset="0"/>
                            </a:rPr>
                            <m:t>𝜐</m:t>
                          </m:r>
                        </m:e>
                        <m:sub>
                          <m:r>
                            <a:rPr lang="el-GR" i="1">
                              <a:solidFill>
                                <a:prstClr val="black"/>
                              </a:solidFill>
                              <a:latin typeface="Cambria Math" panose="02040503050406030204" pitchFamily="18" charset="0"/>
                            </a:rPr>
                            <m:t>2</m:t>
                          </m:r>
                        </m:sub>
                        <m:sup>
                          <m:r>
                            <a:rPr lang="en-US" i="1">
                              <a:solidFill>
                                <a:prstClr val="black"/>
                              </a:solidFill>
                              <a:latin typeface="Cambria Math" panose="02040503050406030204" pitchFamily="18" charset="0"/>
                            </a:rPr>
                            <m:t>2</m:t>
                          </m:r>
                        </m:sup>
                      </m:sSubSup>
                    </m:oMath>
                  </m:oMathPara>
                </a14:m>
                <a:endParaRPr lang="el-GR" dirty="0"/>
              </a:p>
            </p:txBody>
          </p:sp>
        </mc:Choice>
        <mc:Fallback xmlns="">
          <p:sp>
            <p:nvSpPr>
              <p:cNvPr id="19" name="Ορθογώνιο 18"/>
              <p:cNvSpPr>
                <a:spLocks noRot="1" noChangeAspect="1" noMove="1" noResize="1" noEditPoints="1" noAdjustHandles="1" noChangeArrowheads="1" noChangeShapeType="1" noTextEdit="1"/>
              </p:cNvSpPr>
              <p:nvPr/>
            </p:nvSpPr>
            <p:spPr>
              <a:xfrm>
                <a:off x="991980" y="5422950"/>
                <a:ext cx="4176528" cy="697820"/>
              </a:xfrm>
              <a:prstGeom prst="rect">
                <a:avLst/>
              </a:prstGeom>
              <a:blipFill>
                <a:blip r:embed="rId7"/>
                <a:stretch>
                  <a:fillRect/>
                </a:stretch>
              </a:blipFill>
            </p:spPr>
            <p:txBody>
              <a:bodyPr/>
              <a:lstStyle/>
              <a:p>
                <a:r>
                  <a:rPr lang="el-GR">
                    <a:noFill/>
                  </a:rPr>
                  <a:t> </a:t>
                </a:r>
              </a:p>
            </p:txBody>
          </p:sp>
        </mc:Fallback>
      </mc:AlternateContent>
      <p:grpSp>
        <p:nvGrpSpPr>
          <p:cNvPr id="23" name="Ομάδα 22"/>
          <p:cNvGrpSpPr/>
          <p:nvPr/>
        </p:nvGrpSpPr>
        <p:grpSpPr>
          <a:xfrm>
            <a:off x="5168508" y="5341147"/>
            <a:ext cx="2983151" cy="818366"/>
            <a:chOff x="5606672" y="5054789"/>
            <a:chExt cx="2983151" cy="818366"/>
          </a:xfrm>
        </p:grpSpPr>
        <p:cxnSp>
          <p:nvCxnSpPr>
            <p:cNvPr id="21" name="Ευθύγραμμο βέλος σύνδεσης 20"/>
            <p:cNvCxnSpPr/>
            <p:nvPr/>
          </p:nvCxnSpPr>
          <p:spPr>
            <a:xfrm>
              <a:off x="5606672" y="5513917"/>
              <a:ext cx="43891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6150116" y="5054789"/>
                  <a:ext cx="2439707"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𝝊</m:t>
                            </m:r>
                          </m:e>
                          <m:sub>
                            <m:r>
                              <a:rPr lang="el-GR" b="1" i="1" smtClean="0">
                                <a:solidFill>
                                  <a:srgbClr val="FF0000"/>
                                </a:solidFill>
                                <a:latin typeface="Cambria Math" panose="02040503050406030204" pitchFamily="18" charset="0"/>
                              </a:rPr>
                              <m:t>𝟐</m:t>
                            </m:r>
                          </m:sub>
                        </m:sSub>
                        <m:r>
                          <a:rPr lang="el-GR" b="1" i="1" smtClean="0">
                            <a:solidFill>
                              <a:srgbClr val="FF0000"/>
                            </a:solidFill>
                            <a:latin typeface="Cambria Math" panose="02040503050406030204" pitchFamily="18" charset="0"/>
                          </a:rPr>
                          <m:t>= </m:t>
                        </m:r>
                        <m:sSub>
                          <m:sSubPr>
                            <m:ctrlPr>
                              <a:rPr lang="el-GR"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𝒎</m:t>
                            </m:r>
                          </m:e>
                          <m:sub>
                            <m:r>
                              <a:rPr lang="el-GR" b="1" i="1" smtClean="0">
                                <a:solidFill>
                                  <a:srgbClr val="FF0000"/>
                                </a:solidFill>
                                <a:latin typeface="Cambria Math" panose="02040503050406030204" pitchFamily="18" charset="0"/>
                              </a:rPr>
                              <m:t>𝟏</m:t>
                            </m:r>
                          </m:sub>
                        </m:sSub>
                        <m:rad>
                          <m:radPr>
                            <m:degHide m:val="on"/>
                            <m:ctrlPr>
                              <a:rPr lang="el-GR" b="1" i="1" smtClean="0">
                                <a:solidFill>
                                  <a:srgbClr val="FF0000"/>
                                </a:solidFill>
                                <a:latin typeface="Cambria Math" panose="02040503050406030204" pitchFamily="18" charset="0"/>
                              </a:rPr>
                            </m:ctrlPr>
                          </m:radPr>
                          <m:deg/>
                          <m:e>
                            <m:f>
                              <m:fPr>
                                <m:ctrlPr>
                                  <a:rPr lang="el-GR"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𝟐</m:t>
                                </m:r>
                                <m:r>
                                  <a:rPr lang="en-US" b="1" i="1" smtClean="0">
                                    <a:solidFill>
                                      <a:srgbClr val="FF0000"/>
                                    </a:solidFill>
                                    <a:latin typeface="Cambria Math" panose="02040503050406030204" pitchFamily="18" charset="0"/>
                                  </a:rPr>
                                  <m:t>𝑮</m:t>
                                </m:r>
                              </m:num>
                              <m:den>
                                <m:r>
                                  <a:rPr lang="el-GR" b="1" i="1" smtClean="0">
                                    <a:solidFill>
                                      <a:srgbClr val="FF0000"/>
                                    </a:solidFill>
                                    <a:latin typeface="Cambria Math" panose="02040503050406030204" pitchFamily="18" charset="0"/>
                                  </a:rPr>
                                  <m:t>ℓ</m:t>
                                </m:r>
                                <m:r>
                                  <a:rPr lang="en-US" b="1" i="1"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𝒎</m:t>
                                    </m:r>
                                  </m:e>
                                  <m:sub>
                                    <m:r>
                                      <a:rPr lang="en-US" b="1" i="1" smtClean="0">
                                        <a:solidFill>
                                          <a:srgbClr val="FF0000"/>
                                        </a:solidFill>
                                        <a:latin typeface="Cambria Math" panose="02040503050406030204" pitchFamily="18" charset="0"/>
                                      </a:rPr>
                                      <m:t>𝟏</m:t>
                                    </m:r>
                                  </m:sub>
                                </m:sSub>
                                <m:r>
                                  <a:rPr lang="en-US" b="1" i="1" smtClean="0">
                                    <a:solidFill>
                                      <a:srgbClr val="FF0000"/>
                                    </a:solidFill>
                                    <a:latin typeface="Cambria Math" panose="02040503050406030204" pitchFamily="18" charset="0"/>
                                  </a:rPr>
                                  <m:t>+ </m:t>
                                </m:r>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𝒎</m:t>
                                    </m:r>
                                  </m:e>
                                  <m:sub>
                                    <m:r>
                                      <a:rPr lang="en-US" b="1" i="1" smtClean="0">
                                        <a:solidFill>
                                          <a:srgbClr val="FF0000"/>
                                        </a:solidFill>
                                        <a:latin typeface="Cambria Math" panose="02040503050406030204" pitchFamily="18" charset="0"/>
                                      </a:rPr>
                                      <m:t>𝟐</m:t>
                                    </m:r>
                                  </m:sub>
                                </m:sSub>
                                <m:r>
                                  <a:rPr lang="en-US" b="1" i="1" smtClean="0">
                                    <a:solidFill>
                                      <a:srgbClr val="FF0000"/>
                                    </a:solidFill>
                                    <a:latin typeface="Cambria Math" panose="02040503050406030204" pitchFamily="18" charset="0"/>
                                  </a:rPr>
                                  <m:t>)</m:t>
                                </m:r>
                              </m:den>
                            </m:f>
                          </m:e>
                        </m:rad>
                      </m:oMath>
                    </m:oMathPara>
                  </a14:m>
                  <a:endParaRPr lang="el-GR" b="1" dirty="0"/>
                </a:p>
              </p:txBody>
            </p:sp>
          </mc:Choice>
          <mc:Fallback xmlns="">
            <p:sp>
              <p:nvSpPr>
                <p:cNvPr id="22" name="TextBox 21"/>
                <p:cNvSpPr txBox="1">
                  <a:spLocks noRot="1" noChangeAspect="1" noMove="1" noResize="1" noEditPoints="1" noAdjustHandles="1" noChangeArrowheads="1" noChangeShapeType="1" noTextEdit="1"/>
                </p:cNvSpPr>
                <p:nvPr/>
              </p:nvSpPr>
              <p:spPr>
                <a:xfrm>
                  <a:off x="6150116" y="5054789"/>
                  <a:ext cx="2439707" cy="818366"/>
                </a:xfrm>
                <a:prstGeom prst="rect">
                  <a:avLst/>
                </a:prstGeom>
                <a:blipFill>
                  <a:blip r:embed="rId8"/>
                  <a:stretch>
                    <a:fillRect b="-746"/>
                  </a:stretch>
                </a:blipFill>
              </p:spPr>
              <p:txBody>
                <a:bodyPr/>
                <a:lstStyle/>
                <a:p>
                  <a:r>
                    <a:rPr lang="el-GR">
                      <a:noFill/>
                    </a:rPr>
                    <a:t> </a:t>
                  </a:r>
                </a:p>
              </p:txBody>
            </p:sp>
          </mc:Fallback>
        </mc:AlternateContent>
      </p:grpSp>
      <p:sp>
        <p:nvSpPr>
          <p:cNvPr id="24" name="TextBox 23"/>
          <p:cNvSpPr txBox="1"/>
          <p:nvPr/>
        </p:nvSpPr>
        <p:spPr>
          <a:xfrm>
            <a:off x="8045444" y="5565664"/>
            <a:ext cx="576072" cy="369332"/>
          </a:xfrm>
          <a:prstGeom prst="rect">
            <a:avLst/>
          </a:prstGeom>
          <a:noFill/>
        </p:spPr>
        <p:txBody>
          <a:bodyPr wrap="square" rtlCol="0">
            <a:spAutoFit/>
          </a:bodyPr>
          <a:lstStyle/>
          <a:p>
            <a:r>
              <a:rPr lang="el-GR" dirty="0" smtClean="0"/>
              <a:t>(</a:t>
            </a:r>
            <a:r>
              <a:rPr lang="en-US" dirty="0" smtClean="0"/>
              <a:t>2</a:t>
            </a:r>
            <a:r>
              <a:rPr lang="el-GR" dirty="0" smtClean="0"/>
              <a:t>)</a:t>
            </a:r>
            <a:endParaRPr lang="el-GR" dirty="0"/>
          </a:p>
        </p:txBody>
      </p:sp>
      <mc:AlternateContent xmlns:mc="http://schemas.openxmlformats.org/markup-compatibility/2006" xmlns:a14="http://schemas.microsoft.com/office/drawing/2010/main">
        <mc:Choice Requires="a14">
          <p:sp>
            <p:nvSpPr>
              <p:cNvPr id="25" name="TextBox 24"/>
              <p:cNvSpPr txBox="1"/>
              <p:nvPr/>
            </p:nvSpPr>
            <p:spPr>
              <a:xfrm>
                <a:off x="8620320" y="5422950"/>
                <a:ext cx="2559868" cy="626325"/>
              </a:xfrm>
              <a:prstGeom prst="rect">
                <a:avLst/>
              </a:prstGeom>
              <a:noFill/>
            </p:spPr>
            <p:txBody>
              <a:bodyPr wrap="none" lIns="0" tIns="0" rIns="0" bIns="0" rtlCol="0">
                <a:spAutoFit/>
              </a:bodyPr>
              <a:lstStyle/>
              <a:p>
                <a14:m>
                  <m:oMath xmlns:m="http://schemas.openxmlformats.org/officeDocument/2006/math">
                    <m:groupChr>
                      <m:groupChrPr>
                        <m:chr m:val="→"/>
                        <m:vertJc m:val="bot"/>
                        <m:ctrlPr>
                          <a:rPr lang="el-GR" sz="2000" i="1" smtClean="0">
                            <a:solidFill>
                              <a:srgbClr val="FF0000"/>
                            </a:solidFill>
                            <a:latin typeface="Cambria Math" panose="02040503050406030204" pitchFamily="18" charset="0"/>
                          </a:rPr>
                        </m:ctrlPr>
                      </m:groupChrPr>
                      <m:e>
                        <m:r>
                          <m:rPr>
                            <m:brk m:alnAt="2"/>
                          </m:rP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2)</m:t>
                        </m:r>
                      </m:e>
                    </m:groupChr>
                  </m:oMath>
                </a14:m>
                <a:r>
                  <a:rPr lang="en-US" sz="2000" dirty="0" smtClean="0">
                    <a:solidFill>
                      <a:srgbClr val="FF0000"/>
                    </a:solidFill>
                  </a:rPr>
                  <a:t> </a:t>
                </a:r>
                <a14:m>
                  <m:oMath xmlns:m="http://schemas.openxmlformats.org/officeDocument/2006/math">
                    <m:sSub>
                      <m:sSubPr>
                        <m:ctrlPr>
                          <a:rPr lang="el-GR" sz="2000" b="1" i="1">
                            <a:solidFill>
                              <a:srgbClr val="FF0000"/>
                            </a:solidFill>
                            <a:latin typeface="Cambria Math" panose="02040503050406030204" pitchFamily="18" charset="0"/>
                          </a:rPr>
                        </m:ctrlPr>
                      </m:sSubPr>
                      <m:e>
                        <m:r>
                          <a:rPr lang="el-GR" sz="2000" b="1" i="1">
                            <a:solidFill>
                              <a:srgbClr val="FF0000"/>
                            </a:solidFill>
                            <a:latin typeface="Cambria Math" panose="02040503050406030204" pitchFamily="18" charset="0"/>
                          </a:rPr>
                          <m:t>𝝊</m:t>
                        </m:r>
                      </m:e>
                      <m:sub>
                        <m:r>
                          <a:rPr lang="en-US" sz="2000" b="1" i="1" smtClean="0">
                            <a:solidFill>
                              <a:srgbClr val="FF0000"/>
                            </a:solidFill>
                            <a:latin typeface="Cambria Math" panose="02040503050406030204" pitchFamily="18" charset="0"/>
                          </a:rPr>
                          <m:t>𝟏</m:t>
                        </m:r>
                      </m:sub>
                    </m:sSub>
                    <m:r>
                      <a:rPr lang="el-GR" sz="2000" b="1" i="1">
                        <a:solidFill>
                          <a:srgbClr val="FF0000"/>
                        </a:solidFill>
                        <a:latin typeface="Cambria Math" panose="02040503050406030204" pitchFamily="18" charset="0"/>
                      </a:rPr>
                      <m:t>= </m:t>
                    </m:r>
                    <m:sSub>
                      <m:sSubPr>
                        <m:ctrlPr>
                          <a:rPr lang="el-GR" sz="2000" b="1" i="1">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𝒎</m:t>
                        </m:r>
                      </m:e>
                      <m:sub>
                        <m:r>
                          <a:rPr lang="en-US" sz="2000" b="1" i="1" smtClean="0">
                            <a:solidFill>
                              <a:srgbClr val="FF0000"/>
                            </a:solidFill>
                            <a:latin typeface="Cambria Math" panose="02040503050406030204" pitchFamily="18" charset="0"/>
                          </a:rPr>
                          <m:t>𝟐</m:t>
                        </m:r>
                      </m:sub>
                    </m:sSub>
                    <m:rad>
                      <m:radPr>
                        <m:degHide m:val="on"/>
                        <m:ctrlPr>
                          <a:rPr lang="el-GR" sz="2000" b="1" i="1">
                            <a:solidFill>
                              <a:srgbClr val="FF0000"/>
                            </a:solidFill>
                            <a:latin typeface="Cambria Math" panose="02040503050406030204" pitchFamily="18" charset="0"/>
                          </a:rPr>
                        </m:ctrlPr>
                      </m:radPr>
                      <m:deg/>
                      <m:e>
                        <m:f>
                          <m:fPr>
                            <m:ctrlPr>
                              <a:rPr lang="el-GR" sz="2000" b="1" i="1">
                                <a:solidFill>
                                  <a:srgbClr val="FF0000"/>
                                </a:solidFill>
                                <a:latin typeface="Cambria Math" panose="02040503050406030204" pitchFamily="18" charset="0"/>
                              </a:rPr>
                            </m:ctrlPr>
                          </m:fPr>
                          <m:num>
                            <m:r>
                              <a:rPr lang="en-US" sz="2000" b="1" i="1">
                                <a:solidFill>
                                  <a:srgbClr val="FF0000"/>
                                </a:solidFill>
                                <a:latin typeface="Cambria Math" panose="02040503050406030204" pitchFamily="18" charset="0"/>
                              </a:rPr>
                              <m:t>𝟐</m:t>
                            </m:r>
                            <m:r>
                              <a:rPr lang="en-US" sz="2000" b="1" i="1">
                                <a:solidFill>
                                  <a:srgbClr val="FF0000"/>
                                </a:solidFill>
                                <a:latin typeface="Cambria Math" panose="02040503050406030204" pitchFamily="18" charset="0"/>
                              </a:rPr>
                              <m:t>𝑮</m:t>
                            </m:r>
                          </m:num>
                          <m:den>
                            <m:r>
                              <a:rPr lang="el-GR" sz="2000" b="1" i="1">
                                <a:solidFill>
                                  <a:srgbClr val="FF0000"/>
                                </a:solidFill>
                                <a:latin typeface="Cambria Math" panose="02040503050406030204" pitchFamily="18" charset="0"/>
                              </a:rPr>
                              <m:t>ℓ</m:t>
                            </m:r>
                            <m:r>
                              <a:rPr lang="en-US" sz="2000" b="1" i="1">
                                <a:solidFill>
                                  <a:srgbClr val="FF0000"/>
                                </a:solidFill>
                                <a:latin typeface="Cambria Math" panose="02040503050406030204" pitchFamily="18" charset="0"/>
                              </a:rPr>
                              <m:t>(</m:t>
                            </m:r>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𝒎</m:t>
                                </m:r>
                              </m:e>
                              <m:sub>
                                <m:r>
                                  <a:rPr lang="en-US" sz="2000" b="1" i="1">
                                    <a:solidFill>
                                      <a:srgbClr val="FF0000"/>
                                    </a:solidFill>
                                    <a:latin typeface="Cambria Math" panose="02040503050406030204" pitchFamily="18" charset="0"/>
                                  </a:rPr>
                                  <m:t>𝟏</m:t>
                                </m:r>
                              </m:sub>
                            </m:sSub>
                            <m:r>
                              <a:rPr lang="en-US" sz="2000" b="1" i="1">
                                <a:solidFill>
                                  <a:srgbClr val="FF0000"/>
                                </a:solidFill>
                                <a:latin typeface="Cambria Math" panose="02040503050406030204" pitchFamily="18" charset="0"/>
                              </a:rPr>
                              <m:t>+ </m:t>
                            </m:r>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𝒎</m:t>
                                </m:r>
                              </m:e>
                              <m:sub>
                                <m:r>
                                  <a:rPr lang="en-US" sz="2000" b="1" i="1">
                                    <a:solidFill>
                                      <a:srgbClr val="FF0000"/>
                                    </a:solidFill>
                                    <a:latin typeface="Cambria Math" panose="02040503050406030204" pitchFamily="18" charset="0"/>
                                  </a:rPr>
                                  <m:t>𝟐</m:t>
                                </m:r>
                              </m:sub>
                            </m:sSub>
                            <m:r>
                              <a:rPr lang="en-US" sz="2000" b="1" i="1">
                                <a:solidFill>
                                  <a:srgbClr val="FF0000"/>
                                </a:solidFill>
                                <a:latin typeface="Cambria Math" panose="02040503050406030204" pitchFamily="18" charset="0"/>
                              </a:rPr>
                              <m:t>)</m:t>
                            </m:r>
                          </m:den>
                        </m:f>
                      </m:e>
                    </m:rad>
                  </m:oMath>
                </a14:m>
                <a:r>
                  <a:rPr lang="en-US" dirty="0" smtClean="0"/>
                  <a:t> </a:t>
                </a:r>
                <a:endParaRPr lang="el-GR" dirty="0"/>
              </a:p>
            </p:txBody>
          </p:sp>
        </mc:Choice>
        <mc:Fallback xmlns="">
          <p:sp>
            <p:nvSpPr>
              <p:cNvPr id="25" name="TextBox 24"/>
              <p:cNvSpPr txBox="1">
                <a:spLocks noRot="1" noChangeAspect="1" noMove="1" noResize="1" noEditPoints="1" noAdjustHandles="1" noChangeArrowheads="1" noChangeShapeType="1" noTextEdit="1"/>
              </p:cNvSpPr>
              <p:nvPr/>
            </p:nvSpPr>
            <p:spPr>
              <a:xfrm>
                <a:off x="8620320" y="5422950"/>
                <a:ext cx="2559868" cy="626325"/>
              </a:xfrm>
              <a:prstGeom prst="rect">
                <a:avLst/>
              </a:prstGeom>
              <a:blipFill>
                <a:blip r:embed="rId9"/>
                <a:stretch>
                  <a:fillRect b="-980"/>
                </a:stretch>
              </a:blipFill>
            </p:spPr>
            <p:txBody>
              <a:bodyPr/>
              <a:lstStyle/>
              <a:p>
                <a:r>
                  <a:rPr lang="el-GR">
                    <a:noFill/>
                  </a:rPr>
                  <a:t> </a:t>
                </a:r>
              </a:p>
            </p:txBody>
          </p:sp>
        </mc:Fallback>
      </mc:AlternateContent>
      <p:grpSp>
        <p:nvGrpSpPr>
          <p:cNvPr id="31" name="Ομάδα 30"/>
          <p:cNvGrpSpPr/>
          <p:nvPr/>
        </p:nvGrpSpPr>
        <p:grpSpPr>
          <a:xfrm>
            <a:off x="990860" y="358790"/>
            <a:ext cx="10189328" cy="2149868"/>
            <a:chOff x="990860" y="358790"/>
            <a:chExt cx="10189328" cy="2149868"/>
          </a:xfrm>
        </p:grpSpPr>
        <p:sp>
          <p:nvSpPr>
            <p:cNvPr id="2" name="Ορθογώνιο 1"/>
            <p:cNvSpPr/>
            <p:nvPr/>
          </p:nvSpPr>
          <p:spPr>
            <a:xfrm>
              <a:off x="990860" y="558325"/>
              <a:ext cx="7212584" cy="1938992"/>
            </a:xfrm>
            <a:prstGeom prst="rect">
              <a:avLst/>
            </a:prstGeom>
          </p:spPr>
          <p:txBody>
            <a:bodyPr wrap="square">
              <a:spAutoFit/>
            </a:bodyPr>
            <a:lstStyle/>
            <a:p>
              <a:pPr algn="just">
                <a:lnSpc>
                  <a:spcPct val="150000"/>
                </a:lnSpc>
              </a:pPr>
              <a:r>
                <a:rPr lang="el-GR" sz="1600" dirty="0">
                  <a:latin typeface="Trebuchet MS" panose="020B0603020202020204" pitchFamily="34" charset="0"/>
                </a:rPr>
                <a:t>Δυο σφαιρικές μάζες </a:t>
              </a:r>
              <a:r>
                <a:rPr lang="el-GR" sz="1600" i="1" dirty="0">
                  <a:latin typeface="Trebuchet MS" panose="020B0603020202020204" pitchFamily="34" charset="0"/>
                </a:rPr>
                <a:t>m</a:t>
              </a:r>
              <a:r>
                <a:rPr lang="el-GR" sz="1600" baseline="-25000" dirty="0">
                  <a:latin typeface="Trebuchet MS" panose="020B0603020202020204" pitchFamily="34" charset="0"/>
                </a:rPr>
                <a:t>1</a:t>
              </a:r>
              <a:r>
                <a:rPr lang="el-GR" sz="1600" dirty="0">
                  <a:latin typeface="Trebuchet MS" panose="020B0603020202020204" pitchFamily="34" charset="0"/>
                </a:rPr>
                <a:t> και </a:t>
              </a:r>
              <a:r>
                <a:rPr lang="el-GR" sz="1600" i="1" dirty="0">
                  <a:latin typeface="Trebuchet MS" panose="020B0603020202020204" pitchFamily="34" charset="0"/>
                </a:rPr>
                <a:t>m</a:t>
              </a:r>
              <a:r>
                <a:rPr lang="el-GR" sz="1600" baseline="-25000" dirty="0">
                  <a:latin typeface="Trebuchet MS" panose="020B0603020202020204" pitchFamily="34" charset="0"/>
                </a:rPr>
                <a:t>2</a:t>
              </a:r>
              <a:r>
                <a:rPr lang="el-GR" sz="1600" dirty="0">
                  <a:latin typeface="Trebuchet MS" panose="020B0603020202020204" pitchFamily="34" charset="0"/>
                </a:rPr>
                <a:t> ηρεμούν σε άπειρη απόσταση μεταξύ τους. Εξαιτίας της </a:t>
              </a:r>
              <a:r>
                <a:rPr lang="el-GR" sz="1600" dirty="0" err="1">
                  <a:latin typeface="Trebuchet MS" panose="020B0603020202020204" pitchFamily="34" charset="0"/>
                </a:rPr>
                <a:t>βαρυτικής</a:t>
              </a:r>
              <a:r>
                <a:rPr lang="el-GR" sz="1600" dirty="0">
                  <a:latin typeface="Trebuchet MS" panose="020B0603020202020204" pitchFamily="34" charset="0"/>
                </a:rPr>
                <a:t> δύναμης που ασκεί η μια στην άλλη αρχίζουν να κινούνται πλησιάζοντας μεταξύ τους. Αν κατά τη διάρκεια της κίνησής τους δεν ασκείται σε αυτές άλλη δύναμη, να βρείτε τις ταχύτητες των μαζών τη στιγμή που βρίσκονται σε απόσταση </a:t>
              </a:r>
              <a:r>
                <a:rPr lang="el-GR" sz="1600" i="1" dirty="0" smtClean="0">
                  <a:latin typeface="Trebuchet MS" panose="020B0603020202020204" pitchFamily="34" charset="0"/>
                </a:rPr>
                <a:t>ℓ</a:t>
              </a:r>
              <a:r>
                <a:rPr lang="el-GR" sz="1600" dirty="0" smtClean="0">
                  <a:latin typeface="Trebuchet MS" panose="020B0603020202020204" pitchFamily="34" charset="0"/>
                </a:rPr>
                <a:t> μεταξύ </a:t>
              </a:r>
              <a:r>
                <a:rPr lang="el-GR" sz="1600" dirty="0">
                  <a:latin typeface="Trebuchet MS" panose="020B0603020202020204" pitchFamily="34" charset="0"/>
                </a:rPr>
                <a:t>τους. Δίνεται το </a:t>
              </a:r>
              <a:r>
                <a:rPr lang="el-GR" sz="1600" i="1" dirty="0" smtClean="0">
                  <a:latin typeface="Trebuchet MS" panose="020B0603020202020204" pitchFamily="34" charset="0"/>
                </a:rPr>
                <a:t>G</a:t>
              </a:r>
              <a:r>
                <a:rPr lang="el-GR" sz="1600" dirty="0" smtClean="0">
                  <a:latin typeface="Trebuchet MS" panose="020B0603020202020204" pitchFamily="34" charset="0"/>
                </a:rPr>
                <a:t>.</a:t>
              </a:r>
              <a:endParaRPr lang="el-GR" sz="1600" dirty="0">
                <a:latin typeface="Trebuchet MS" panose="020B0603020202020204" pitchFamily="34" charset="0"/>
              </a:endParaRPr>
            </a:p>
          </p:txBody>
        </p:sp>
        <p:grpSp>
          <p:nvGrpSpPr>
            <p:cNvPr id="18" name="Ομάδα 17"/>
            <p:cNvGrpSpPr/>
            <p:nvPr/>
          </p:nvGrpSpPr>
          <p:grpSpPr>
            <a:xfrm>
              <a:off x="8308972" y="358790"/>
              <a:ext cx="2871216" cy="2149868"/>
              <a:chOff x="8308972" y="358790"/>
              <a:chExt cx="2871216" cy="2149868"/>
            </a:xfrm>
          </p:grpSpPr>
          <p:pic>
            <p:nvPicPr>
              <p:cNvPr id="6" name="Εικόνα 5"/>
              <p:cNvPicPr>
                <a:picLocks noChangeAspect="1"/>
              </p:cNvPicPr>
              <p:nvPr/>
            </p:nvPicPr>
            <p:blipFill>
              <a:blip r:embed="rId10">
                <a:extLst>
                  <a:ext uri="{BEBA8EAE-BF5A-486C-A8C5-ECC9F3942E4B}">
                    <a14:imgProps xmlns:a14="http://schemas.microsoft.com/office/drawing/2010/main">
                      <a14:imgLayer r:embed="rId11">
                        <a14:imgEffect>
                          <a14:saturation sat="200000"/>
                        </a14:imgEffect>
                      </a14:imgLayer>
                    </a14:imgProps>
                  </a:ext>
                  <a:ext uri="{28A0092B-C50C-407E-A947-70E740481C1C}">
                    <a14:useLocalDpi xmlns:a14="http://schemas.microsoft.com/office/drawing/2010/main" val="0"/>
                  </a:ext>
                </a:extLst>
              </a:blip>
              <a:stretch>
                <a:fillRect/>
              </a:stretch>
            </p:blipFill>
            <p:spPr>
              <a:xfrm>
                <a:off x="8308972" y="358790"/>
                <a:ext cx="2871216" cy="2137397"/>
              </a:xfrm>
              <a:prstGeom prst="rect">
                <a:avLst/>
              </a:prstGeom>
            </p:spPr>
          </p:pic>
          <p:sp>
            <p:nvSpPr>
              <p:cNvPr id="11" name="Ορθογώνιο 10"/>
              <p:cNvSpPr/>
              <p:nvPr/>
            </p:nvSpPr>
            <p:spPr>
              <a:xfrm>
                <a:off x="10093960" y="2200881"/>
                <a:ext cx="396262" cy="307777"/>
              </a:xfrm>
              <a:prstGeom prst="rect">
                <a:avLst/>
              </a:prstGeom>
              <a:solidFill>
                <a:srgbClr val="FFFFCC"/>
              </a:solidFill>
            </p:spPr>
            <p:txBody>
              <a:bodyPr wrap="none">
                <a:spAutoFit/>
              </a:bodyPr>
              <a:lstStyle/>
              <a:p>
                <a:r>
                  <a:rPr lang="el-GR" sz="1400" i="1" dirty="0">
                    <a:latin typeface="Trebuchet MS" panose="020B0603020202020204" pitchFamily="34" charset="0"/>
                  </a:rPr>
                  <a:t>m</a:t>
                </a:r>
                <a:r>
                  <a:rPr lang="el-GR" sz="1400" baseline="-25000" dirty="0">
                    <a:latin typeface="Trebuchet MS" panose="020B0603020202020204" pitchFamily="34" charset="0"/>
                  </a:rPr>
                  <a:t>1</a:t>
                </a:r>
                <a:endParaRPr lang="el-GR" sz="1400" dirty="0"/>
              </a:p>
            </p:txBody>
          </p:sp>
          <p:sp>
            <p:nvSpPr>
              <p:cNvPr id="27" name="Ορθογώνιο 26"/>
              <p:cNvSpPr/>
              <p:nvPr/>
            </p:nvSpPr>
            <p:spPr>
              <a:xfrm>
                <a:off x="8752440" y="2194584"/>
                <a:ext cx="396262" cy="307777"/>
              </a:xfrm>
              <a:prstGeom prst="rect">
                <a:avLst/>
              </a:prstGeom>
              <a:solidFill>
                <a:srgbClr val="FFFFCC"/>
              </a:solidFill>
            </p:spPr>
            <p:txBody>
              <a:bodyPr wrap="none">
                <a:spAutoFit/>
              </a:bodyPr>
              <a:lstStyle/>
              <a:p>
                <a:r>
                  <a:rPr lang="el-GR" sz="1400" i="1" dirty="0" smtClean="0">
                    <a:latin typeface="Trebuchet MS" panose="020B0603020202020204" pitchFamily="34" charset="0"/>
                  </a:rPr>
                  <a:t>m</a:t>
                </a:r>
                <a:r>
                  <a:rPr lang="en-US" sz="1400" baseline="-25000" dirty="0" smtClean="0">
                    <a:latin typeface="Trebuchet MS" panose="020B0603020202020204" pitchFamily="34" charset="0"/>
                  </a:rPr>
                  <a:t>2</a:t>
                </a:r>
                <a:endParaRPr lang="el-GR" sz="1400" dirty="0"/>
              </a:p>
            </p:txBody>
          </p:sp>
          <p:sp>
            <p:nvSpPr>
              <p:cNvPr id="28" name="Ορθογώνιο 27"/>
              <p:cNvSpPr/>
              <p:nvPr/>
            </p:nvSpPr>
            <p:spPr>
              <a:xfrm>
                <a:off x="10717592" y="882154"/>
                <a:ext cx="396262" cy="307777"/>
              </a:xfrm>
              <a:prstGeom prst="rect">
                <a:avLst/>
              </a:prstGeom>
              <a:solidFill>
                <a:srgbClr val="FFFFCC"/>
              </a:solidFill>
            </p:spPr>
            <p:txBody>
              <a:bodyPr wrap="none">
                <a:spAutoFit/>
              </a:bodyPr>
              <a:lstStyle/>
              <a:p>
                <a:r>
                  <a:rPr lang="el-GR" sz="1400" i="1" dirty="0">
                    <a:latin typeface="Trebuchet MS" panose="020B0603020202020204" pitchFamily="34" charset="0"/>
                  </a:rPr>
                  <a:t>m</a:t>
                </a:r>
                <a:r>
                  <a:rPr lang="el-GR" sz="1400" baseline="-25000" dirty="0">
                    <a:latin typeface="Trebuchet MS" panose="020B0603020202020204" pitchFamily="34" charset="0"/>
                  </a:rPr>
                  <a:t>1</a:t>
                </a:r>
                <a:endParaRPr lang="el-GR" sz="1400" dirty="0"/>
              </a:p>
            </p:txBody>
          </p:sp>
          <p:sp>
            <p:nvSpPr>
              <p:cNvPr id="29" name="Ορθογώνιο 28"/>
              <p:cNvSpPr/>
              <p:nvPr/>
            </p:nvSpPr>
            <p:spPr>
              <a:xfrm>
                <a:off x="8422189" y="814506"/>
                <a:ext cx="396262" cy="307777"/>
              </a:xfrm>
              <a:prstGeom prst="rect">
                <a:avLst/>
              </a:prstGeom>
              <a:solidFill>
                <a:srgbClr val="FFFFCC"/>
              </a:solidFill>
            </p:spPr>
            <p:txBody>
              <a:bodyPr wrap="none">
                <a:spAutoFit/>
              </a:bodyPr>
              <a:lstStyle/>
              <a:p>
                <a:r>
                  <a:rPr lang="el-GR" sz="1400" i="1" dirty="0" smtClean="0">
                    <a:latin typeface="Trebuchet MS" panose="020B0603020202020204" pitchFamily="34" charset="0"/>
                  </a:rPr>
                  <a:t>m</a:t>
                </a:r>
                <a:r>
                  <a:rPr lang="en-US" sz="1400" baseline="-25000" dirty="0" smtClean="0">
                    <a:latin typeface="Trebuchet MS" panose="020B0603020202020204" pitchFamily="34" charset="0"/>
                  </a:rPr>
                  <a:t>2</a:t>
                </a:r>
                <a:endParaRPr lang="el-GR" sz="1400" dirty="0"/>
              </a:p>
            </p:txBody>
          </p:sp>
        </p:grpSp>
      </p:grpSp>
      <p:sp>
        <p:nvSpPr>
          <p:cNvPr id="32" name="TextBox 31"/>
          <p:cNvSpPr txBox="1"/>
          <p:nvPr/>
        </p:nvSpPr>
        <p:spPr>
          <a:xfrm>
            <a:off x="9419336" y="432093"/>
            <a:ext cx="740664" cy="307777"/>
          </a:xfrm>
          <a:prstGeom prst="rect">
            <a:avLst/>
          </a:prstGeom>
          <a:noFill/>
        </p:spPr>
        <p:txBody>
          <a:bodyPr wrap="square" rtlCol="0">
            <a:spAutoFit/>
          </a:bodyPr>
          <a:lstStyle/>
          <a:p>
            <a:r>
              <a:rPr lang="el-GR" sz="1400" dirty="0" smtClean="0">
                <a:latin typeface="Trebuchet MS" panose="020B0603020202020204" pitchFamily="34" charset="0"/>
              </a:rPr>
              <a:t>αρχικά</a:t>
            </a:r>
            <a:endParaRPr lang="el-GR" sz="1400" dirty="0">
              <a:latin typeface="Trebuchet MS" panose="020B0603020202020204" pitchFamily="34" charset="0"/>
            </a:endParaRPr>
          </a:p>
        </p:txBody>
      </p:sp>
      <p:sp>
        <p:nvSpPr>
          <p:cNvPr id="33" name="TextBox 32"/>
          <p:cNvSpPr txBox="1"/>
          <p:nvPr/>
        </p:nvSpPr>
        <p:spPr>
          <a:xfrm>
            <a:off x="10545391" y="1670574"/>
            <a:ext cx="740664" cy="307777"/>
          </a:xfrm>
          <a:prstGeom prst="rect">
            <a:avLst/>
          </a:prstGeom>
          <a:noFill/>
        </p:spPr>
        <p:txBody>
          <a:bodyPr wrap="square" rtlCol="0">
            <a:spAutoFit/>
          </a:bodyPr>
          <a:lstStyle/>
          <a:p>
            <a:r>
              <a:rPr lang="el-GR" sz="1400" dirty="0" smtClean="0">
                <a:latin typeface="Trebuchet MS" panose="020B0603020202020204" pitchFamily="34" charset="0"/>
              </a:rPr>
              <a:t>τελικά</a:t>
            </a:r>
            <a:endParaRPr lang="el-GR" sz="1400" dirty="0">
              <a:latin typeface="Trebuchet MS" panose="020B0603020202020204" pitchFamily="34" charset="0"/>
            </a:endParaRPr>
          </a:p>
        </p:txBody>
      </p:sp>
    </p:spTree>
    <p:extLst>
      <p:ext uri="{BB962C8B-B14F-4D97-AF65-F5344CB8AC3E}">
        <p14:creationId xmlns:p14="http://schemas.microsoft.com/office/powerpoint/2010/main" val="228043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ppt_x</p:attrName>
                                        </p:attrNameLst>
                                      </p:cBhvr>
                                      <p:tavLst>
                                        <p:tav tm="0">
                                          <p:val>
                                            <p:strVal val="#ppt_x-.2"/>
                                          </p:val>
                                        </p:tav>
                                        <p:tav tm="100000">
                                          <p:val>
                                            <p:strVal val="#ppt_x"/>
                                          </p:val>
                                        </p:tav>
                                      </p:tavLst>
                                    </p:anim>
                                    <p:anim calcmode="lin" valueType="num">
                                      <p:cBhvr>
                                        <p:cTn id="8" dur="1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1000"/>
                                        <p:tgtEl>
                                          <p:spTgt spid="8"/>
                                        </p:tgtEl>
                                      </p:cBhvr>
                                    </p:animEffect>
                                  </p:childTnLst>
                                </p:cTn>
                              </p:par>
                            </p:childTnLst>
                          </p:cTn>
                        </p:par>
                        <p:par>
                          <p:cTn id="33" fill="hold">
                            <p:stCondLst>
                              <p:cond delay="1000"/>
                            </p:stCondLst>
                            <p:childTnLst>
                              <p:par>
                                <p:cTn id="34" presetID="22" presetClass="entr" presetSubtype="8" fill="hold" nodeType="afterEffect">
                                  <p:stCondLst>
                                    <p:cond delay="50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1000"/>
                                        <p:tgtEl>
                                          <p:spTgt spid="26"/>
                                        </p:tgtEl>
                                      </p:cBhvr>
                                    </p:animEffect>
                                  </p:childTnLst>
                                </p:cTn>
                              </p:par>
                            </p:childTnLst>
                          </p:cTn>
                        </p:par>
                        <p:par>
                          <p:cTn id="37" fill="hold">
                            <p:stCondLst>
                              <p:cond delay="2500"/>
                            </p:stCondLst>
                            <p:childTnLst>
                              <p:par>
                                <p:cTn id="38" presetID="10" presetClass="entr" presetSubtype="0" fill="hold" grpId="0" nodeType="afterEffect">
                                  <p:stCondLst>
                                    <p:cond delay="25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2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1000"/>
                                        <p:tgtEl>
                                          <p:spTgt spid="14"/>
                                        </p:tgtEl>
                                      </p:cBhvr>
                                    </p:animEffect>
                                  </p:childTnLst>
                                </p:cTn>
                              </p:par>
                            </p:childTnLst>
                          </p:cTn>
                        </p:par>
                        <p:par>
                          <p:cTn id="51" fill="hold">
                            <p:stCondLst>
                              <p:cond delay="1000"/>
                            </p:stCondLst>
                            <p:childTnLst>
                              <p:par>
                                <p:cTn id="52" presetID="22" presetClass="entr" presetSubtype="8" fill="hold" nodeType="afterEffect">
                                  <p:stCondLst>
                                    <p:cond delay="50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10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childTnLst>
                                </p:cTn>
                              </p:par>
                            </p:childTnLst>
                          </p:cTn>
                        </p:par>
                        <p:par>
                          <p:cTn id="60" fill="hold">
                            <p:stCondLst>
                              <p:cond delay="1000"/>
                            </p:stCondLst>
                            <p:childTnLst>
                              <p:par>
                                <p:cTn id="61" presetID="22" presetClass="entr" presetSubtype="8" fill="hold" nodeType="afterEffect">
                                  <p:stCondLst>
                                    <p:cond delay="50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1000"/>
                                        <p:tgtEl>
                                          <p:spTgt spid="23"/>
                                        </p:tgtEl>
                                      </p:cBhvr>
                                    </p:animEffect>
                                  </p:childTnLst>
                                </p:cTn>
                              </p:par>
                            </p:childTnLst>
                          </p:cTn>
                        </p:par>
                        <p:par>
                          <p:cTn id="64" fill="hold">
                            <p:stCondLst>
                              <p:cond delay="2500"/>
                            </p:stCondLst>
                            <p:childTnLst>
                              <p:par>
                                <p:cTn id="65" presetID="10" presetClass="entr" presetSubtype="0" fill="hold" grpId="0" nodeType="afterEffect">
                                  <p:stCondLst>
                                    <p:cond delay="25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3" grpId="0"/>
      <p:bldP spid="14" grpId="0"/>
      <p:bldP spid="17" grpId="0"/>
      <p:bldP spid="19" grpId="0"/>
      <p:bldP spid="24" grpId="0"/>
      <p:bldP spid="25"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29</a:t>
            </a:fld>
            <a:endParaRPr lang="el-GR">
              <a:solidFill>
                <a:prstClr val="black">
                  <a:tint val="75000"/>
                </a:prstClr>
              </a:solidFill>
            </a:endParaRPr>
          </a:p>
        </p:txBody>
      </p:sp>
      <p:sp>
        <p:nvSpPr>
          <p:cNvPr id="6" name="TextBox 5"/>
          <p:cNvSpPr txBox="1"/>
          <p:nvPr/>
        </p:nvSpPr>
        <p:spPr>
          <a:xfrm>
            <a:off x="1925447" y="224073"/>
            <a:ext cx="8297545" cy="1015663"/>
          </a:xfrm>
          <a:prstGeom prst="rect">
            <a:avLst/>
          </a:prstGeom>
          <a:noFill/>
        </p:spPr>
        <p:txBody>
          <a:bodyPr wrap="square">
            <a:spAutoFit/>
          </a:bodyPr>
          <a:lstStyle>
            <a:lvl1pPr algn="ctr">
              <a:defRPr sz="2400" b="1">
                <a:solidFill>
                  <a:schemeClr val="tx1"/>
                </a:solidFill>
                <a:latin typeface="Comic Sans MS" pitchFamily="66" charset="0"/>
              </a:defRPr>
            </a:lvl1pPr>
            <a:lvl2pPr marL="742950" indent="-285750" algn="ctr">
              <a:defRPr sz="2400" b="1">
                <a:solidFill>
                  <a:schemeClr val="tx1"/>
                </a:solidFill>
                <a:latin typeface="Comic Sans MS" pitchFamily="66" charset="0"/>
              </a:defRPr>
            </a:lvl2pPr>
            <a:lvl3pPr marL="1143000" indent="-228600" algn="ctr">
              <a:defRPr sz="2400" b="1">
                <a:solidFill>
                  <a:schemeClr val="tx1"/>
                </a:solidFill>
                <a:latin typeface="Comic Sans MS" pitchFamily="66" charset="0"/>
              </a:defRPr>
            </a:lvl3pPr>
            <a:lvl4pPr marL="1600200" indent="-228600" algn="ctr">
              <a:defRPr sz="2400" b="1">
                <a:solidFill>
                  <a:schemeClr val="tx1"/>
                </a:solidFill>
                <a:latin typeface="Comic Sans MS" pitchFamily="66" charset="0"/>
              </a:defRPr>
            </a:lvl4pPr>
            <a:lvl5pPr marL="2057400" indent="-228600" algn="ctr">
              <a:defRPr sz="2400" b="1">
                <a:solidFill>
                  <a:schemeClr val="tx1"/>
                </a:solidFill>
                <a:latin typeface="Comic Sans MS" pitchFamily="66" charset="0"/>
              </a:defRPr>
            </a:lvl5pPr>
            <a:lvl6pPr marL="2514600" indent="-228600" algn="ctr" fontAlgn="base">
              <a:spcBef>
                <a:spcPct val="0"/>
              </a:spcBef>
              <a:spcAft>
                <a:spcPct val="0"/>
              </a:spcAft>
              <a:defRPr sz="2400" b="1">
                <a:solidFill>
                  <a:schemeClr val="tx1"/>
                </a:solidFill>
                <a:latin typeface="Comic Sans MS" pitchFamily="66" charset="0"/>
              </a:defRPr>
            </a:lvl6pPr>
            <a:lvl7pPr marL="2971800" indent="-228600" algn="ctr" fontAlgn="base">
              <a:spcBef>
                <a:spcPct val="0"/>
              </a:spcBef>
              <a:spcAft>
                <a:spcPct val="0"/>
              </a:spcAft>
              <a:defRPr sz="2400" b="1">
                <a:solidFill>
                  <a:schemeClr val="tx1"/>
                </a:solidFill>
                <a:latin typeface="Comic Sans MS" pitchFamily="66" charset="0"/>
              </a:defRPr>
            </a:lvl7pPr>
            <a:lvl8pPr marL="3429000" indent="-228600" algn="ctr" fontAlgn="base">
              <a:spcBef>
                <a:spcPct val="0"/>
              </a:spcBef>
              <a:spcAft>
                <a:spcPct val="0"/>
              </a:spcAft>
              <a:defRPr sz="2400" b="1">
                <a:solidFill>
                  <a:schemeClr val="tx1"/>
                </a:solidFill>
                <a:latin typeface="Comic Sans MS" pitchFamily="66" charset="0"/>
              </a:defRPr>
            </a:lvl8pPr>
            <a:lvl9pPr marL="3886200" indent="-228600" algn="ctr" fontAlgn="base">
              <a:spcBef>
                <a:spcPct val="0"/>
              </a:spcBef>
              <a:spcAft>
                <a:spcPct val="0"/>
              </a:spcAft>
              <a:defRPr sz="2400" b="1">
                <a:solidFill>
                  <a:schemeClr val="tx1"/>
                </a:solidFill>
                <a:latin typeface="Comic Sans MS" pitchFamily="66" charset="0"/>
              </a:defRPr>
            </a:lvl9pPr>
          </a:lstStyle>
          <a:p>
            <a:pPr>
              <a:lnSpc>
                <a:spcPct val="150000"/>
              </a:lnSpc>
            </a:pPr>
            <a:r>
              <a:rPr lang="el-GR" altLang="el-GR" sz="2000" dirty="0">
                <a:solidFill>
                  <a:srgbClr val="800000"/>
                </a:solidFill>
                <a:effectLst>
                  <a:outerShdw blurRad="38100" dist="38100" dir="2700000" algn="tl">
                    <a:srgbClr val="000000"/>
                  </a:outerShdw>
                </a:effectLst>
              </a:rPr>
              <a:t>Παρακάτω δίνονται </a:t>
            </a:r>
            <a:r>
              <a:rPr lang="el-GR" altLang="el-GR" sz="2000" dirty="0" smtClean="0">
                <a:solidFill>
                  <a:srgbClr val="800000"/>
                </a:solidFill>
                <a:effectLst>
                  <a:outerShdw blurRad="38100" dist="38100" dir="2700000" algn="tl">
                    <a:srgbClr val="000000"/>
                  </a:outerShdw>
                </a:effectLst>
              </a:rPr>
              <a:t>διευθύνσεις </a:t>
            </a:r>
            <a:r>
              <a:rPr lang="el-GR" altLang="el-GR" sz="2000" dirty="0">
                <a:solidFill>
                  <a:srgbClr val="800000"/>
                </a:solidFill>
                <a:effectLst>
                  <a:outerShdw blurRad="38100" dist="38100" dir="2700000" algn="tl">
                    <a:srgbClr val="000000"/>
                  </a:outerShdw>
                </a:effectLst>
              </a:rPr>
              <a:t>όπου μπορείτε να βρείτε αναρτήσεις με θέμα </a:t>
            </a:r>
            <a:r>
              <a:rPr lang="en-US" altLang="el-GR" sz="2000" dirty="0" smtClean="0">
                <a:solidFill>
                  <a:srgbClr val="FF0000"/>
                </a:solidFill>
                <a:effectLst>
                  <a:outerShdw blurRad="38100" dist="38100" dir="2700000" algn="tl">
                    <a:srgbClr val="000000"/>
                  </a:outerShdw>
                </a:effectLst>
              </a:rPr>
              <a:t>“</a:t>
            </a:r>
            <a:r>
              <a:rPr lang="el-GR" altLang="el-GR" sz="2000" dirty="0" smtClean="0">
                <a:solidFill>
                  <a:srgbClr val="FF0000"/>
                </a:solidFill>
                <a:effectLst>
                  <a:outerShdw blurRad="38100" dist="38100" dir="2700000" algn="tl">
                    <a:srgbClr val="000000"/>
                  </a:outerShdw>
                </a:effectLst>
              </a:rPr>
              <a:t>Δυναμικό – Δυναμική ενέργεια </a:t>
            </a:r>
            <a:r>
              <a:rPr lang="el-GR" altLang="el-GR" sz="2000" dirty="0" err="1" smtClean="0">
                <a:solidFill>
                  <a:srgbClr val="FF0000"/>
                </a:solidFill>
                <a:effectLst>
                  <a:outerShdw blurRad="38100" dist="38100" dir="2700000" algn="tl">
                    <a:srgbClr val="000000"/>
                  </a:outerShdw>
                </a:effectLst>
              </a:rPr>
              <a:t>Βαρυτικού</a:t>
            </a:r>
            <a:r>
              <a:rPr lang="el-GR" altLang="el-GR" sz="2000" dirty="0" smtClean="0">
                <a:solidFill>
                  <a:srgbClr val="FF0000"/>
                </a:solidFill>
                <a:effectLst>
                  <a:outerShdw blurRad="38100" dist="38100" dir="2700000" algn="tl">
                    <a:srgbClr val="000000"/>
                  </a:outerShdw>
                </a:effectLst>
              </a:rPr>
              <a:t> πεδίου</a:t>
            </a:r>
            <a:r>
              <a:rPr lang="en-US" altLang="el-GR" sz="2000" dirty="0" smtClean="0">
                <a:solidFill>
                  <a:srgbClr val="FF0000"/>
                </a:solidFill>
                <a:effectLst>
                  <a:outerShdw blurRad="38100" dist="38100" dir="2700000" algn="tl">
                    <a:srgbClr val="000000"/>
                  </a:outerShdw>
                </a:effectLst>
              </a:rPr>
              <a:t>”</a:t>
            </a:r>
            <a:r>
              <a:rPr lang="el-GR" altLang="el-GR" sz="2000" dirty="0" smtClean="0">
                <a:solidFill>
                  <a:srgbClr val="FF0000"/>
                </a:solidFill>
                <a:effectLst>
                  <a:outerShdw blurRad="38100" dist="38100" dir="2700000" algn="tl">
                    <a:srgbClr val="000000"/>
                  </a:outerShdw>
                </a:effectLst>
              </a:rPr>
              <a:t>.</a:t>
            </a:r>
            <a:endParaRPr lang="el-GR" altLang="el-GR" sz="2000" dirty="0">
              <a:solidFill>
                <a:srgbClr val="FF0000"/>
              </a:solidFill>
              <a:effectLst>
                <a:outerShdw blurRad="38100" dist="38100" dir="2700000" algn="tl">
                  <a:srgbClr val="000000"/>
                </a:outerShdw>
              </a:effectLst>
            </a:endParaRPr>
          </a:p>
        </p:txBody>
      </p:sp>
      <p:sp>
        <p:nvSpPr>
          <p:cNvPr id="5" name="Ορθογώνιο 4"/>
          <p:cNvSpPr/>
          <p:nvPr/>
        </p:nvSpPr>
        <p:spPr>
          <a:xfrm>
            <a:off x="1432034" y="1475741"/>
            <a:ext cx="8727966" cy="2400657"/>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2000" b="1" dirty="0" smtClean="0">
                <a:latin typeface="Comic Sans MS" panose="030F0702030302020204" pitchFamily="66" charset="0"/>
              </a:rPr>
              <a:t>“</a:t>
            </a:r>
            <a:r>
              <a:rPr lang="el-GR" sz="2000" b="1" dirty="0" err="1">
                <a:latin typeface="Comic Sans MS" panose="030F0702030302020204" pitchFamily="66" charset="0"/>
              </a:rPr>
              <a:t>Βαρυτική</a:t>
            </a:r>
            <a:r>
              <a:rPr lang="el-GR" sz="2000" b="1" dirty="0">
                <a:latin typeface="Comic Sans MS" panose="030F0702030302020204" pitchFamily="66" charset="0"/>
              </a:rPr>
              <a:t> Δυναμική </a:t>
            </a:r>
            <a:r>
              <a:rPr lang="el-GR" sz="2000" b="1" dirty="0" smtClean="0">
                <a:latin typeface="Comic Sans MS" panose="030F0702030302020204" pitchFamily="66" charset="0"/>
              </a:rPr>
              <a:t>Ενέργεια</a:t>
            </a:r>
            <a:r>
              <a:rPr lang="en-US" sz="2000" b="1" dirty="0" smtClean="0">
                <a:latin typeface="Comic Sans MS" panose="030F0702030302020204" pitchFamily="66" charset="0"/>
              </a:rPr>
              <a:t>”, </a:t>
            </a:r>
            <a:r>
              <a:rPr lang="el-GR" sz="2000" b="1" dirty="0" smtClean="0">
                <a:latin typeface="Comic Sans MS" panose="030F0702030302020204" pitchFamily="66" charset="0"/>
              </a:rPr>
              <a:t>διαδικτυακή παρουσίαση από τον Σταύρο </a:t>
            </a:r>
            <a:r>
              <a:rPr lang="el-GR" sz="2000" b="1" dirty="0" err="1" smtClean="0">
                <a:latin typeface="Comic Sans MS" panose="030F0702030302020204" pitchFamily="66" charset="0"/>
              </a:rPr>
              <a:t>Λουβερδή</a:t>
            </a:r>
            <a:r>
              <a:rPr lang="el-GR" sz="2000" b="1" dirty="0" smtClean="0">
                <a:latin typeface="Comic Sans MS" panose="030F0702030302020204" pitchFamily="66" charset="0"/>
              </a:rPr>
              <a:t>  </a:t>
            </a:r>
            <a:r>
              <a:rPr lang="el-GR" sz="2000" b="1" dirty="0" smtClean="0">
                <a:latin typeface="Comic Sans MS" panose="030F0702030302020204" pitchFamily="66" charset="0"/>
                <a:hlinkClick r:id="rId2"/>
              </a:rPr>
              <a:t>εδώ</a:t>
            </a:r>
            <a:r>
              <a:rPr lang="el-GR" sz="2000" b="1" dirty="0" smtClean="0">
                <a:latin typeface="Comic Sans MS" panose="030F0702030302020204" pitchFamily="66" charset="0"/>
              </a:rPr>
              <a:t>.</a:t>
            </a:r>
            <a:endParaRPr lang="en-US" sz="2000" b="1" dirty="0" smtClean="0">
              <a:latin typeface="Comic Sans MS" panose="030F0702030302020204" pitchFamily="66" charset="0"/>
            </a:endParaRPr>
          </a:p>
          <a:p>
            <a:pPr marL="285750" indent="-285750" algn="just">
              <a:lnSpc>
                <a:spcPct val="150000"/>
              </a:lnSpc>
              <a:buFont typeface="Arial" panose="020B0604020202020204" pitchFamily="34" charset="0"/>
              <a:buChar char="•"/>
            </a:pPr>
            <a:r>
              <a:rPr lang="el-GR" sz="2000" b="1" dirty="0">
                <a:latin typeface="Comic Sans MS" panose="030F0702030302020204" pitchFamily="66" charset="0"/>
              </a:rPr>
              <a:t>Παρουσίαση </a:t>
            </a:r>
            <a:r>
              <a:rPr lang="en-US" sz="2000" b="1" dirty="0" err="1">
                <a:latin typeface="Comic Sans MS" panose="030F0702030302020204" pitchFamily="66" charset="0"/>
              </a:rPr>
              <a:t>ppt</a:t>
            </a:r>
            <a:r>
              <a:rPr lang="en-US" sz="2000" b="1" dirty="0">
                <a:latin typeface="Comic Sans MS" panose="030F0702030302020204" pitchFamily="66" charset="0"/>
              </a:rPr>
              <a:t> </a:t>
            </a:r>
            <a:r>
              <a:rPr lang="el-GR" sz="2000" b="1" dirty="0">
                <a:latin typeface="Comic Sans MS" panose="030F0702030302020204" pitchFamily="66" charset="0"/>
              </a:rPr>
              <a:t>από τον Γιάννη Κυριακόπουλο  </a:t>
            </a:r>
            <a:r>
              <a:rPr lang="el-GR" sz="2000" b="1" dirty="0">
                <a:latin typeface="Comic Sans MS" panose="030F0702030302020204" pitchFamily="66" charset="0"/>
                <a:hlinkClick r:id="rId3"/>
              </a:rPr>
              <a:t>εδώ</a:t>
            </a:r>
            <a:r>
              <a:rPr lang="el-GR" sz="2000" b="1" dirty="0">
                <a:latin typeface="Comic Sans MS" panose="030F0702030302020204" pitchFamily="66" charset="0"/>
              </a:rPr>
              <a:t>.</a:t>
            </a:r>
            <a:r>
              <a:rPr lang="en-US" sz="2000" b="1" dirty="0">
                <a:latin typeface="Comic Sans MS" panose="030F0702030302020204" pitchFamily="66" charset="0"/>
              </a:rPr>
              <a:t> </a:t>
            </a:r>
            <a:endParaRPr lang="en-US" sz="2000" b="1" dirty="0" smtClean="0">
              <a:latin typeface="Comic Sans MS" panose="030F0702030302020204" pitchFamily="66" charset="0"/>
            </a:endParaRPr>
          </a:p>
          <a:p>
            <a:pPr marL="285750" indent="-285750" algn="just">
              <a:lnSpc>
                <a:spcPct val="150000"/>
              </a:lnSpc>
              <a:buFont typeface="Arial" panose="020B0604020202020204" pitchFamily="34" charset="0"/>
              <a:buChar char="•"/>
            </a:pPr>
            <a:r>
              <a:rPr lang="en-US" sz="2000" b="1" dirty="0" smtClean="0">
                <a:latin typeface="Comic Sans MS" panose="030F0702030302020204" pitchFamily="66" charset="0"/>
              </a:rPr>
              <a:t>“</a:t>
            </a:r>
            <a:r>
              <a:rPr lang="el-GR" sz="2000" b="1" dirty="0" smtClean="0">
                <a:latin typeface="Comic Sans MS" panose="030F0702030302020204" pitchFamily="66" charset="0"/>
              </a:rPr>
              <a:t>Εργαστήριο βαρύτητας</a:t>
            </a:r>
            <a:r>
              <a:rPr lang="en-US" sz="2000" b="1" dirty="0" smtClean="0">
                <a:latin typeface="Comic Sans MS" panose="030F0702030302020204" pitchFamily="66" charset="0"/>
              </a:rPr>
              <a:t>”</a:t>
            </a:r>
            <a:r>
              <a:rPr lang="el-GR" sz="2000" b="1" dirty="0" smtClean="0">
                <a:latin typeface="Comic Sans MS" panose="030F0702030302020204" pitchFamily="66" charset="0"/>
              </a:rPr>
              <a:t>, προσομοίωση από το </a:t>
            </a:r>
            <a:r>
              <a:rPr lang="en-US" sz="2000" b="1" dirty="0" err="1" smtClean="0">
                <a:latin typeface="Comic Sans MS" panose="030F0702030302020204" pitchFamily="66" charset="0"/>
              </a:rPr>
              <a:t>Phet</a:t>
            </a:r>
            <a:r>
              <a:rPr lang="en-US" sz="2000" b="1" dirty="0" smtClean="0">
                <a:latin typeface="Comic Sans MS" panose="030F0702030302020204" pitchFamily="66" charset="0"/>
              </a:rPr>
              <a:t> Colorado  </a:t>
            </a:r>
            <a:r>
              <a:rPr lang="el-GR" sz="2000" b="1" dirty="0" smtClean="0">
                <a:latin typeface="Comic Sans MS" panose="030F0702030302020204" pitchFamily="66" charset="0"/>
                <a:hlinkClick r:id="rId4"/>
              </a:rPr>
              <a:t>εδώ</a:t>
            </a:r>
            <a:r>
              <a:rPr lang="el-GR" sz="2000" b="1" dirty="0" smtClean="0">
                <a:latin typeface="Comic Sans MS" panose="030F0702030302020204" pitchFamily="66" charset="0"/>
              </a:rPr>
              <a:t>. </a:t>
            </a:r>
            <a:endParaRPr lang="en-US" sz="2000" b="1" dirty="0" smtClean="0">
              <a:latin typeface="Comic Sans MS" panose="030F0702030302020204" pitchFamily="66" charset="0"/>
            </a:endParaRPr>
          </a:p>
          <a:p>
            <a:pPr marL="285750" indent="-285750" algn="just">
              <a:lnSpc>
                <a:spcPct val="150000"/>
              </a:lnSpc>
              <a:buFont typeface="Arial" panose="020B0604020202020204" pitchFamily="34" charset="0"/>
              <a:buChar char="•"/>
            </a:pPr>
            <a:r>
              <a:rPr lang="el-GR" sz="2000" b="1" dirty="0" smtClean="0">
                <a:latin typeface="Comic Sans MS" panose="030F0702030302020204" pitchFamily="66" charset="0"/>
              </a:rPr>
              <a:t>Πολλές ερωτήσεις και ασκήσεις από το Υλικό Φυσικής-Χημείας  </a:t>
            </a:r>
            <a:r>
              <a:rPr lang="el-GR" sz="2000" b="1" dirty="0" smtClean="0">
                <a:latin typeface="Comic Sans MS" panose="030F0702030302020204" pitchFamily="66" charset="0"/>
                <a:hlinkClick r:id="rId5"/>
              </a:rPr>
              <a:t>εδώ</a:t>
            </a:r>
            <a:r>
              <a:rPr lang="el-GR" sz="2000" b="1" dirty="0" smtClean="0">
                <a:latin typeface="Comic Sans MS" panose="030F0702030302020204" pitchFamily="66" charset="0"/>
              </a:rPr>
              <a:t>.</a:t>
            </a:r>
            <a:endParaRPr lang="el-GR" sz="2000" b="1" dirty="0">
              <a:latin typeface="Comic Sans MS" panose="030F0702030302020204" pitchFamily="66" charset="0"/>
            </a:endParaRPr>
          </a:p>
        </p:txBody>
      </p:sp>
    </p:spTree>
    <p:extLst>
      <p:ext uri="{BB962C8B-B14F-4D97-AF65-F5344CB8AC3E}">
        <p14:creationId xmlns:p14="http://schemas.microsoft.com/office/powerpoint/2010/main" val="12356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1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1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1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1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3</a:t>
            </a:fld>
            <a:endParaRPr lang="el-GR">
              <a:solidFill>
                <a:prstClr val="black">
                  <a:tint val="75000"/>
                </a:prstClr>
              </a:solidFill>
            </a:endParaRPr>
          </a:p>
        </p:txBody>
      </p:sp>
      <p:sp>
        <p:nvSpPr>
          <p:cNvPr id="5" name="Text Box 4"/>
          <p:cNvSpPr txBox="1">
            <a:spLocks noChangeArrowheads="1"/>
          </p:cNvSpPr>
          <p:nvPr/>
        </p:nvSpPr>
        <p:spPr bwMode="auto">
          <a:xfrm>
            <a:off x="2624679" y="211149"/>
            <a:ext cx="69426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l-GR" sz="32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Δυναμικό </a:t>
            </a:r>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(σε σημείο) </a:t>
            </a:r>
            <a:r>
              <a:rPr lang="el-GR" sz="3200" b="1" dirty="0" err="1" smtClean="0">
                <a:solidFill>
                  <a:srgbClr val="800000"/>
                </a:solidFill>
                <a:effectLst>
                  <a:outerShdw blurRad="38100" dist="38100" dir="2700000" algn="tl">
                    <a:srgbClr val="000000">
                      <a:alpha val="43137"/>
                    </a:srgbClr>
                  </a:outerShdw>
                </a:effectLst>
                <a:latin typeface="Comic Sans MS" panose="030F0702030302020204" pitchFamily="66" charset="0"/>
              </a:rPr>
              <a:t>Βαρυτικού</a:t>
            </a:r>
            <a:r>
              <a:rPr lang="el-GR" sz="32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Πεδίου</a:t>
            </a:r>
            <a:endPar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6" name="Freeform 30"/>
          <p:cNvSpPr>
            <a:spLocks/>
          </p:cNvSpPr>
          <p:nvPr/>
        </p:nvSpPr>
        <p:spPr bwMode="auto">
          <a:xfrm>
            <a:off x="515059" y="1060770"/>
            <a:ext cx="2822501" cy="2133918"/>
          </a:xfrm>
          <a:custGeom>
            <a:avLst/>
            <a:gdLst>
              <a:gd name="T0" fmla="*/ 278 w 2618"/>
              <a:gd name="T1" fmla="*/ 336 h 2001"/>
              <a:gd name="T2" fmla="*/ 202 w 2618"/>
              <a:gd name="T3" fmla="*/ 1383 h 2001"/>
              <a:gd name="T4" fmla="*/ 346 w 2618"/>
              <a:gd name="T5" fmla="*/ 1652 h 2001"/>
              <a:gd name="T6" fmla="*/ 413 w 2618"/>
              <a:gd name="T7" fmla="*/ 1728 h 2001"/>
              <a:gd name="T8" fmla="*/ 480 w 2618"/>
              <a:gd name="T9" fmla="*/ 1767 h 2001"/>
              <a:gd name="T10" fmla="*/ 701 w 2618"/>
              <a:gd name="T11" fmla="*/ 1892 h 2001"/>
              <a:gd name="T12" fmla="*/ 826 w 2618"/>
              <a:gd name="T13" fmla="*/ 1940 h 2001"/>
              <a:gd name="T14" fmla="*/ 1133 w 2618"/>
              <a:gd name="T15" fmla="*/ 1949 h 2001"/>
              <a:gd name="T16" fmla="*/ 1776 w 2618"/>
              <a:gd name="T17" fmla="*/ 1959 h 2001"/>
              <a:gd name="T18" fmla="*/ 1824 w 2618"/>
              <a:gd name="T19" fmla="*/ 1920 h 2001"/>
              <a:gd name="T20" fmla="*/ 2035 w 2618"/>
              <a:gd name="T21" fmla="*/ 1882 h 2001"/>
              <a:gd name="T22" fmla="*/ 2342 w 2618"/>
              <a:gd name="T23" fmla="*/ 1796 h 2001"/>
              <a:gd name="T24" fmla="*/ 2419 w 2618"/>
              <a:gd name="T25" fmla="*/ 1738 h 2001"/>
              <a:gd name="T26" fmla="*/ 2525 w 2618"/>
              <a:gd name="T27" fmla="*/ 1642 h 2001"/>
              <a:gd name="T28" fmla="*/ 2486 w 2618"/>
              <a:gd name="T29" fmla="*/ 1181 h 2001"/>
              <a:gd name="T30" fmla="*/ 2429 w 2618"/>
              <a:gd name="T31" fmla="*/ 1095 h 2001"/>
              <a:gd name="T32" fmla="*/ 2400 w 2618"/>
              <a:gd name="T33" fmla="*/ 1076 h 2001"/>
              <a:gd name="T34" fmla="*/ 2323 w 2618"/>
              <a:gd name="T35" fmla="*/ 989 h 2001"/>
              <a:gd name="T36" fmla="*/ 2285 w 2618"/>
              <a:gd name="T37" fmla="*/ 932 h 2001"/>
              <a:gd name="T38" fmla="*/ 2208 w 2618"/>
              <a:gd name="T39" fmla="*/ 836 h 2001"/>
              <a:gd name="T40" fmla="*/ 2179 w 2618"/>
              <a:gd name="T41" fmla="*/ 778 h 2001"/>
              <a:gd name="T42" fmla="*/ 2198 w 2618"/>
              <a:gd name="T43" fmla="*/ 500 h 2001"/>
              <a:gd name="T44" fmla="*/ 2189 w 2618"/>
              <a:gd name="T45" fmla="*/ 413 h 2001"/>
              <a:gd name="T46" fmla="*/ 2016 w 2618"/>
              <a:gd name="T47" fmla="*/ 240 h 2001"/>
              <a:gd name="T48" fmla="*/ 1958 w 2618"/>
              <a:gd name="T49" fmla="*/ 192 h 2001"/>
              <a:gd name="T50" fmla="*/ 1814 w 2618"/>
              <a:gd name="T51" fmla="*/ 183 h 2001"/>
              <a:gd name="T52" fmla="*/ 1680 w 2618"/>
              <a:gd name="T53" fmla="*/ 135 h 2001"/>
              <a:gd name="T54" fmla="*/ 1574 w 2618"/>
              <a:gd name="T55" fmla="*/ 106 h 2001"/>
              <a:gd name="T56" fmla="*/ 1373 w 2618"/>
              <a:gd name="T57" fmla="*/ 0 h 2001"/>
              <a:gd name="T58" fmla="*/ 605 w 2618"/>
              <a:gd name="T59" fmla="*/ 29 h 2001"/>
              <a:gd name="T60" fmla="*/ 547 w 2618"/>
              <a:gd name="T61" fmla="*/ 48 h 2001"/>
              <a:gd name="T62" fmla="*/ 480 w 2618"/>
              <a:gd name="T63" fmla="*/ 116 h 2001"/>
              <a:gd name="T64" fmla="*/ 346 w 2618"/>
              <a:gd name="T65" fmla="*/ 154 h 2001"/>
              <a:gd name="T66" fmla="*/ 298 w 2618"/>
              <a:gd name="T67" fmla="*/ 202 h 2001"/>
              <a:gd name="T68" fmla="*/ 278 w 2618"/>
              <a:gd name="T69" fmla="*/ 221 h 2001"/>
              <a:gd name="T70" fmla="*/ 278 w 2618"/>
              <a:gd name="T71" fmla="*/ 336 h 20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18" h="2001">
                <a:moveTo>
                  <a:pt x="278" y="336"/>
                </a:moveTo>
                <a:cubicBezTo>
                  <a:pt x="92" y="659"/>
                  <a:pt x="0" y="990"/>
                  <a:pt x="202" y="1383"/>
                </a:cubicBezTo>
                <a:cubicBezTo>
                  <a:pt x="222" y="1492"/>
                  <a:pt x="278" y="1568"/>
                  <a:pt x="346" y="1652"/>
                </a:cubicBezTo>
                <a:cubicBezTo>
                  <a:pt x="370" y="1681"/>
                  <a:pt x="373" y="1707"/>
                  <a:pt x="413" y="1728"/>
                </a:cubicBezTo>
                <a:cubicBezTo>
                  <a:pt x="431" y="1737"/>
                  <a:pt x="464" y="1753"/>
                  <a:pt x="480" y="1767"/>
                </a:cubicBezTo>
                <a:cubicBezTo>
                  <a:pt x="563" y="1837"/>
                  <a:pt x="597" y="1869"/>
                  <a:pt x="701" y="1892"/>
                </a:cubicBezTo>
                <a:cubicBezTo>
                  <a:pt x="745" y="1902"/>
                  <a:pt x="781" y="1938"/>
                  <a:pt x="826" y="1940"/>
                </a:cubicBezTo>
                <a:cubicBezTo>
                  <a:pt x="928" y="1946"/>
                  <a:pt x="1031" y="1946"/>
                  <a:pt x="1133" y="1949"/>
                </a:cubicBezTo>
                <a:cubicBezTo>
                  <a:pt x="1329" y="2001"/>
                  <a:pt x="1623" y="1962"/>
                  <a:pt x="1776" y="1959"/>
                </a:cubicBezTo>
                <a:cubicBezTo>
                  <a:pt x="1793" y="1948"/>
                  <a:pt x="1805" y="1927"/>
                  <a:pt x="1824" y="1920"/>
                </a:cubicBezTo>
                <a:cubicBezTo>
                  <a:pt x="1889" y="1896"/>
                  <a:pt x="1968" y="1900"/>
                  <a:pt x="2035" y="1882"/>
                </a:cubicBezTo>
                <a:cubicBezTo>
                  <a:pt x="2137" y="1854"/>
                  <a:pt x="2238" y="1816"/>
                  <a:pt x="2342" y="1796"/>
                </a:cubicBezTo>
                <a:cubicBezTo>
                  <a:pt x="2365" y="1773"/>
                  <a:pt x="2396" y="1761"/>
                  <a:pt x="2419" y="1738"/>
                </a:cubicBezTo>
                <a:cubicBezTo>
                  <a:pt x="2497" y="1660"/>
                  <a:pt x="2461" y="1690"/>
                  <a:pt x="2525" y="1642"/>
                </a:cubicBezTo>
                <a:cubicBezTo>
                  <a:pt x="2607" y="1517"/>
                  <a:pt x="2618" y="1267"/>
                  <a:pt x="2486" y="1181"/>
                </a:cubicBezTo>
                <a:cubicBezTo>
                  <a:pt x="2442" y="1114"/>
                  <a:pt x="2461" y="1143"/>
                  <a:pt x="2429" y="1095"/>
                </a:cubicBezTo>
                <a:cubicBezTo>
                  <a:pt x="2423" y="1085"/>
                  <a:pt x="2409" y="1083"/>
                  <a:pt x="2400" y="1076"/>
                </a:cubicBezTo>
                <a:cubicBezTo>
                  <a:pt x="2373" y="1053"/>
                  <a:pt x="2345" y="1017"/>
                  <a:pt x="2323" y="989"/>
                </a:cubicBezTo>
                <a:cubicBezTo>
                  <a:pt x="2309" y="971"/>
                  <a:pt x="2298" y="951"/>
                  <a:pt x="2285" y="932"/>
                </a:cubicBezTo>
                <a:cubicBezTo>
                  <a:pt x="2263" y="898"/>
                  <a:pt x="2227" y="873"/>
                  <a:pt x="2208" y="836"/>
                </a:cubicBezTo>
                <a:cubicBezTo>
                  <a:pt x="2165" y="751"/>
                  <a:pt x="2237" y="866"/>
                  <a:pt x="2179" y="778"/>
                </a:cubicBezTo>
                <a:cubicBezTo>
                  <a:pt x="2158" y="690"/>
                  <a:pt x="2177" y="588"/>
                  <a:pt x="2198" y="500"/>
                </a:cubicBezTo>
                <a:cubicBezTo>
                  <a:pt x="2195" y="471"/>
                  <a:pt x="2195" y="441"/>
                  <a:pt x="2189" y="413"/>
                </a:cubicBezTo>
                <a:cubicBezTo>
                  <a:pt x="2173" y="343"/>
                  <a:pt x="2070" y="278"/>
                  <a:pt x="2016" y="240"/>
                </a:cubicBezTo>
                <a:cubicBezTo>
                  <a:pt x="1996" y="225"/>
                  <a:pt x="1983" y="197"/>
                  <a:pt x="1958" y="192"/>
                </a:cubicBezTo>
                <a:cubicBezTo>
                  <a:pt x="1911" y="182"/>
                  <a:pt x="1862" y="186"/>
                  <a:pt x="1814" y="183"/>
                </a:cubicBezTo>
                <a:cubicBezTo>
                  <a:pt x="1766" y="170"/>
                  <a:pt x="1726" y="152"/>
                  <a:pt x="1680" y="135"/>
                </a:cubicBezTo>
                <a:cubicBezTo>
                  <a:pt x="1646" y="122"/>
                  <a:pt x="1609" y="118"/>
                  <a:pt x="1574" y="106"/>
                </a:cubicBezTo>
                <a:cubicBezTo>
                  <a:pt x="1514" y="46"/>
                  <a:pt x="1454" y="21"/>
                  <a:pt x="1373" y="0"/>
                </a:cubicBezTo>
                <a:cubicBezTo>
                  <a:pt x="1072" y="13"/>
                  <a:pt x="957" y="23"/>
                  <a:pt x="605" y="29"/>
                </a:cubicBezTo>
                <a:cubicBezTo>
                  <a:pt x="586" y="35"/>
                  <a:pt x="566" y="42"/>
                  <a:pt x="547" y="48"/>
                </a:cubicBezTo>
                <a:cubicBezTo>
                  <a:pt x="517" y="58"/>
                  <a:pt x="510" y="107"/>
                  <a:pt x="480" y="116"/>
                </a:cubicBezTo>
                <a:cubicBezTo>
                  <a:pt x="435" y="130"/>
                  <a:pt x="390" y="138"/>
                  <a:pt x="346" y="154"/>
                </a:cubicBezTo>
                <a:cubicBezTo>
                  <a:pt x="330" y="170"/>
                  <a:pt x="314" y="186"/>
                  <a:pt x="298" y="202"/>
                </a:cubicBezTo>
                <a:cubicBezTo>
                  <a:pt x="291" y="208"/>
                  <a:pt x="278" y="221"/>
                  <a:pt x="278" y="221"/>
                </a:cubicBezTo>
                <a:cubicBezTo>
                  <a:pt x="274" y="232"/>
                  <a:pt x="229" y="336"/>
                  <a:pt x="278" y="336"/>
                </a:cubicBezTo>
                <a:close/>
              </a:path>
            </a:pathLst>
          </a:custGeom>
          <a:solidFill>
            <a:schemeClr val="accent1">
              <a:lumMod val="20000"/>
              <a:lumOff val="80000"/>
            </a:schemeClr>
          </a:solidFill>
          <a:ln w="9525">
            <a:noFill/>
            <a:round/>
            <a:headEnd/>
            <a:tailEnd/>
          </a:ln>
          <a:effectLst/>
          <a:extLst/>
        </p:spPr>
        <p:txBody>
          <a:bodyPr/>
          <a:lstStyle/>
          <a:p>
            <a:endParaRPr lang="el-GR"/>
          </a:p>
        </p:txBody>
      </p:sp>
      <p:grpSp>
        <p:nvGrpSpPr>
          <p:cNvPr id="7" name="Ομάδα 6"/>
          <p:cNvGrpSpPr/>
          <p:nvPr/>
        </p:nvGrpSpPr>
        <p:grpSpPr>
          <a:xfrm>
            <a:off x="898233" y="1948668"/>
            <a:ext cx="614961" cy="358122"/>
            <a:chOff x="573582" y="1631016"/>
            <a:chExt cx="614961" cy="358122"/>
          </a:xfrm>
        </p:grpSpPr>
        <p:sp>
          <p:nvSpPr>
            <p:cNvPr id="8" name="Oval 31"/>
            <p:cNvSpPr>
              <a:spLocks noChangeArrowheads="1"/>
            </p:cNvSpPr>
            <p:nvPr/>
          </p:nvSpPr>
          <p:spPr bwMode="auto">
            <a:xfrm>
              <a:off x="881063" y="1917700"/>
              <a:ext cx="76200" cy="71438"/>
            </a:xfrm>
            <a:prstGeom prst="ellipse">
              <a:avLst/>
            </a:prstGeom>
            <a:solidFill>
              <a:schemeClr val="accent1"/>
            </a:solidFill>
            <a:ln w="9525">
              <a:solidFill>
                <a:schemeClr val="tx1"/>
              </a:solidFill>
              <a:round/>
              <a:headEnd/>
              <a:tailEnd/>
            </a:ln>
            <a:effec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l-GR" altLang="el-GR"/>
            </a:p>
          </p:txBody>
        </p:sp>
        <p:sp>
          <p:nvSpPr>
            <p:cNvPr id="9" name="Text Box 32"/>
            <p:cNvSpPr txBox="1">
              <a:spLocks noChangeArrowheads="1"/>
            </p:cNvSpPr>
            <p:nvPr/>
          </p:nvSpPr>
          <p:spPr bwMode="auto">
            <a:xfrm>
              <a:off x="573582" y="1631016"/>
              <a:ext cx="614961" cy="338554"/>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l-GR" altLang="el-GR" sz="1600" b="1" i="1" dirty="0" smtClean="0">
                  <a:latin typeface="Comic Sans MS" pitchFamily="66" charset="0"/>
                </a:rPr>
                <a:t>Μ</a:t>
              </a:r>
              <a:endParaRPr lang="el-GR" altLang="el-GR" sz="1600" b="1" i="1" dirty="0">
                <a:latin typeface="Comic Sans MS" pitchFamily="66" charset="0"/>
              </a:endParaRPr>
            </a:p>
          </p:txBody>
        </p:sp>
      </p:grpSp>
      <p:sp>
        <p:nvSpPr>
          <p:cNvPr id="15" name="TextBox 14"/>
          <p:cNvSpPr txBox="1"/>
          <p:nvPr/>
        </p:nvSpPr>
        <p:spPr>
          <a:xfrm>
            <a:off x="2368986" y="768364"/>
            <a:ext cx="429768" cy="461665"/>
          </a:xfrm>
          <a:prstGeom prst="rect">
            <a:avLst/>
          </a:prstGeom>
          <a:noFill/>
        </p:spPr>
        <p:txBody>
          <a:bodyPr wrap="square" rtlCol="0">
            <a:spAutoFit/>
          </a:bodyPr>
          <a:lstStyle/>
          <a:p>
            <a:r>
              <a:rPr lang="el-GR" sz="2400" dirty="0" smtClean="0"/>
              <a:t>∞</a:t>
            </a:r>
            <a:endParaRPr lang="el-GR" sz="2400" dirty="0"/>
          </a:p>
        </p:txBody>
      </p:sp>
      <p:sp>
        <p:nvSpPr>
          <p:cNvPr id="17" name="TextBox 16"/>
          <p:cNvSpPr txBox="1"/>
          <p:nvPr/>
        </p:nvSpPr>
        <p:spPr>
          <a:xfrm>
            <a:off x="3511296" y="891493"/>
            <a:ext cx="6272784" cy="923330"/>
          </a:xfrm>
          <a:prstGeom prst="rect">
            <a:avLst/>
          </a:prstGeom>
          <a:noFill/>
        </p:spPr>
        <p:txBody>
          <a:bodyPr wrap="square" rtlCol="0">
            <a:spAutoFit/>
          </a:bodyPr>
          <a:lstStyle/>
          <a:p>
            <a:pPr algn="just">
              <a:lnSpc>
                <a:spcPct val="150000"/>
              </a:lnSpc>
            </a:pPr>
            <a:r>
              <a:rPr lang="el-GR" b="1" dirty="0" smtClean="0">
                <a:latin typeface="Comic Sans MS" panose="030F0702030302020204" pitchFamily="66" charset="0"/>
              </a:rPr>
              <a:t>Ακίνητη σημειακή μάζα </a:t>
            </a:r>
            <a:r>
              <a:rPr lang="el-GR" b="1" i="1" dirty="0" smtClean="0">
                <a:latin typeface="Comic Sans MS" panose="030F0702030302020204" pitchFamily="66" charset="0"/>
              </a:rPr>
              <a:t>Μ</a:t>
            </a:r>
            <a:r>
              <a:rPr lang="el-GR" b="1" dirty="0" smtClean="0">
                <a:latin typeface="Comic Sans MS" panose="030F0702030302020204" pitchFamily="66" charset="0"/>
              </a:rPr>
              <a:t> δημιουργεί </a:t>
            </a:r>
            <a:r>
              <a:rPr lang="el-GR" b="1" dirty="0" err="1" smtClean="0">
                <a:latin typeface="Comic Sans MS" panose="030F0702030302020204" pitchFamily="66" charset="0"/>
              </a:rPr>
              <a:t>βαρυτικό</a:t>
            </a:r>
            <a:r>
              <a:rPr lang="el-GR" b="1" dirty="0" smtClean="0">
                <a:latin typeface="Comic Sans MS" panose="030F0702030302020204" pitchFamily="66" charset="0"/>
              </a:rPr>
              <a:t> πεδίο. Στο σημείο Α του πεδίου υπάρχει μάζα </a:t>
            </a:r>
            <a:r>
              <a:rPr lang="en-US" b="1" i="1" dirty="0" smtClean="0">
                <a:latin typeface="Comic Sans MS" panose="030F0702030302020204" pitchFamily="66" charset="0"/>
              </a:rPr>
              <a:t>m</a:t>
            </a:r>
            <a:r>
              <a:rPr lang="el-GR" b="1" dirty="0" smtClean="0">
                <a:latin typeface="Comic Sans MS" panose="030F0702030302020204" pitchFamily="66" charset="0"/>
              </a:rPr>
              <a:t>. </a:t>
            </a:r>
          </a:p>
        </p:txBody>
      </p:sp>
      <p:grpSp>
        <p:nvGrpSpPr>
          <p:cNvPr id="20" name="Ομάδα 19"/>
          <p:cNvGrpSpPr/>
          <p:nvPr/>
        </p:nvGrpSpPr>
        <p:grpSpPr>
          <a:xfrm>
            <a:off x="1896253" y="1346707"/>
            <a:ext cx="540485" cy="601961"/>
            <a:chOff x="1674580" y="1204906"/>
            <a:chExt cx="540485" cy="601961"/>
          </a:xfrm>
        </p:grpSpPr>
        <p:grpSp>
          <p:nvGrpSpPr>
            <p:cNvPr id="2" name="Ομάδα 1"/>
            <p:cNvGrpSpPr/>
            <p:nvPr/>
          </p:nvGrpSpPr>
          <p:grpSpPr>
            <a:xfrm>
              <a:off x="1847645" y="1468313"/>
              <a:ext cx="367420" cy="338554"/>
              <a:chOff x="4165600" y="1637665"/>
              <a:chExt cx="367420" cy="338554"/>
            </a:xfrm>
          </p:grpSpPr>
          <p:sp>
            <p:nvSpPr>
              <p:cNvPr id="10" name="TextBox 9"/>
              <p:cNvSpPr txBox="1"/>
              <p:nvPr/>
            </p:nvSpPr>
            <p:spPr>
              <a:xfrm>
                <a:off x="4165600" y="1637665"/>
                <a:ext cx="367420" cy="338554"/>
              </a:xfrm>
              <a:prstGeom prst="rect">
                <a:avLst/>
              </a:prstGeom>
              <a:noFill/>
            </p:spPr>
            <p:txBody>
              <a:bodyPr wrap="square" rtlCol="0">
                <a:spAutoFit/>
              </a:bodyPr>
              <a:lstStyle/>
              <a:p>
                <a:r>
                  <a:rPr lang="el-GR" sz="1600" b="1" dirty="0">
                    <a:latin typeface="Comic Sans MS" panose="030F0702030302020204" pitchFamily="66" charset="0"/>
                  </a:rPr>
                  <a:t>Α</a:t>
                </a:r>
              </a:p>
            </p:txBody>
          </p:sp>
          <p:sp>
            <p:nvSpPr>
              <p:cNvPr id="14" name="Oval 33"/>
              <p:cNvSpPr>
                <a:spLocks noChangeArrowheads="1"/>
              </p:cNvSpPr>
              <p:nvPr/>
            </p:nvSpPr>
            <p:spPr bwMode="auto">
              <a:xfrm flipH="1" flipV="1">
                <a:off x="4234087" y="1675958"/>
                <a:ext cx="45719" cy="457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l-GR" altLang="el-GR"/>
              </a:p>
            </p:txBody>
          </p:sp>
        </p:grpSp>
        <p:sp>
          <p:nvSpPr>
            <p:cNvPr id="19" name="TextBox 18"/>
            <p:cNvSpPr txBox="1"/>
            <p:nvPr/>
          </p:nvSpPr>
          <p:spPr>
            <a:xfrm>
              <a:off x="1674580" y="1204906"/>
              <a:ext cx="438912" cy="338554"/>
            </a:xfrm>
            <a:prstGeom prst="rect">
              <a:avLst/>
            </a:prstGeom>
            <a:noFill/>
          </p:spPr>
          <p:txBody>
            <a:bodyPr wrap="square" rtlCol="0">
              <a:spAutoFit/>
            </a:bodyPr>
            <a:lstStyle/>
            <a:p>
              <a:r>
                <a:rPr lang="en-US" sz="1600" b="1" i="1" dirty="0" smtClean="0">
                  <a:latin typeface="Comic Sans MS" panose="030F0702030302020204" pitchFamily="66" charset="0"/>
                </a:rPr>
                <a:t>m</a:t>
              </a:r>
              <a:endParaRPr lang="el-GR" sz="1600" b="1" baseline="-25000" dirty="0">
                <a:latin typeface="Comic Sans MS" panose="030F0702030302020204" pitchFamily="66" charset="0"/>
              </a:endParaRPr>
            </a:p>
          </p:txBody>
        </p:sp>
      </p:grpSp>
      <mc:AlternateContent xmlns:mc="http://schemas.openxmlformats.org/markup-compatibility/2006" xmlns:a14="http://schemas.microsoft.com/office/drawing/2010/main">
        <mc:Choice Requires="a14">
          <p:sp>
            <p:nvSpPr>
              <p:cNvPr id="21" name="TextBox 20"/>
              <p:cNvSpPr txBox="1"/>
              <p:nvPr/>
            </p:nvSpPr>
            <p:spPr>
              <a:xfrm>
                <a:off x="3511296" y="3280686"/>
                <a:ext cx="5966812" cy="964367"/>
              </a:xfrm>
              <a:prstGeom prst="rect">
                <a:avLst/>
              </a:prstGeom>
              <a:noFill/>
            </p:spPr>
            <p:txBody>
              <a:bodyPr wrap="square" rtlCol="0">
                <a:spAutoFit/>
              </a:bodyPr>
              <a:lstStyle/>
              <a:p>
                <a:pPr algn="just">
                  <a:lnSpc>
                    <a:spcPct val="150000"/>
                  </a:lnSpc>
                </a:pPr>
                <a:r>
                  <a:rPr lang="el-GR" b="1" dirty="0" smtClean="0">
                    <a:latin typeface="Comic Sans MS" panose="030F0702030302020204" pitchFamily="66" charset="0"/>
                  </a:rPr>
                  <a:t>Χρειάζεται ν’ ασκήσουμε εμείς (εξωτερικά) μια δύναμη </a:t>
                </a:r>
                <a14:m>
                  <m:oMath xmlns:m="http://schemas.openxmlformats.org/officeDocument/2006/math">
                    <m:sSup>
                      <m:sSupPr>
                        <m:ctrlPr>
                          <a:rPr lang="el-GR" b="1" i="1" smtClean="0">
                            <a:latin typeface="Cambria Math" panose="02040503050406030204" pitchFamily="18" charset="0"/>
                          </a:rPr>
                        </m:ctrlPr>
                      </m:sSupPr>
                      <m:e>
                        <m:acc>
                          <m:accPr>
                            <m:chr m:val="⃗"/>
                            <m:ctrlPr>
                              <a:rPr lang="el-GR" b="1" i="1" smtClean="0">
                                <a:latin typeface="Cambria Math" panose="02040503050406030204" pitchFamily="18" charset="0"/>
                              </a:rPr>
                            </m:ctrlPr>
                          </m:accPr>
                          <m:e>
                            <m:r>
                              <a:rPr lang="en-US" b="1" i="1" smtClean="0">
                                <a:latin typeface="Cambria Math" panose="02040503050406030204" pitchFamily="18" charset="0"/>
                              </a:rPr>
                              <m:t>𝑭</m:t>
                            </m:r>
                          </m:e>
                        </m:acc>
                      </m:e>
                      <m:sup>
                        <m:r>
                          <a:rPr lang="el-GR" b="1" i="1" smtClean="0">
                            <a:latin typeface="Cambria Math" panose="02040503050406030204" pitchFamily="18" charset="0"/>
                          </a:rPr>
                          <m:t>′</m:t>
                        </m:r>
                      </m:sup>
                    </m:sSup>
                  </m:oMath>
                </a14:m>
                <a:r>
                  <a:rPr lang="en-US" b="1" dirty="0" smtClean="0">
                    <a:latin typeface="Comic Sans MS" panose="030F0702030302020204" pitchFamily="66" charset="0"/>
                  </a:rPr>
                  <a:t> </a:t>
                </a:r>
                <a:r>
                  <a:rPr lang="el-GR" b="1" dirty="0" smtClean="0">
                    <a:latin typeface="Comic Sans MS" panose="030F0702030302020204" pitchFamily="66" charset="0"/>
                  </a:rPr>
                  <a:t>αντίθετη της </a:t>
                </a:r>
                <a14:m>
                  <m:oMath xmlns:m="http://schemas.openxmlformats.org/officeDocument/2006/math">
                    <m:acc>
                      <m:accPr>
                        <m:chr m:val="⃗"/>
                        <m:ctrlPr>
                          <a:rPr lang="el-GR" b="1" i="1" smtClean="0">
                            <a:latin typeface="Cambria Math" panose="02040503050406030204" pitchFamily="18" charset="0"/>
                          </a:rPr>
                        </m:ctrlPr>
                      </m:accPr>
                      <m:e>
                        <m:r>
                          <a:rPr lang="en-US" b="1" i="1" smtClean="0">
                            <a:latin typeface="Cambria Math" panose="02040503050406030204" pitchFamily="18" charset="0"/>
                          </a:rPr>
                          <m:t>𝑭</m:t>
                        </m:r>
                      </m:e>
                    </m:acc>
                  </m:oMath>
                </a14:m>
                <a:r>
                  <a:rPr lang="en-US" b="1" dirty="0" smtClean="0">
                    <a:latin typeface="Comic Sans MS" panose="030F0702030302020204" pitchFamily="66" charset="0"/>
                  </a:rPr>
                  <a:t> </a:t>
                </a:r>
                <a:r>
                  <a:rPr lang="el-GR" b="1" dirty="0" smtClean="0">
                    <a:latin typeface="Comic Sans MS" panose="030F0702030302020204" pitchFamily="66" charset="0"/>
                  </a:rPr>
                  <a:t>για να γίνει αυτή η μετακίνηση.</a:t>
                </a:r>
                <a:endParaRPr lang="el-GR" b="1" dirty="0">
                  <a:latin typeface="Comic Sans MS" panose="030F0702030302020204" pitchFamily="66"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511296" y="3280686"/>
                <a:ext cx="5966812" cy="964367"/>
              </a:xfrm>
              <a:prstGeom prst="rect">
                <a:avLst/>
              </a:prstGeom>
              <a:blipFill>
                <a:blip r:embed="rId2"/>
                <a:stretch>
                  <a:fillRect l="-817" r="-817" b="-4430"/>
                </a:stretch>
              </a:blipFill>
            </p:spPr>
            <p:txBody>
              <a:bodyPr/>
              <a:lstStyle/>
              <a:p>
                <a:r>
                  <a:rPr lang="el-GR">
                    <a:noFill/>
                  </a:rPr>
                  <a:t> </a:t>
                </a:r>
              </a:p>
            </p:txBody>
          </p:sp>
        </mc:Fallback>
      </mc:AlternateContent>
      <p:sp>
        <p:nvSpPr>
          <p:cNvPr id="22" name="TextBox 21"/>
          <p:cNvSpPr txBox="1"/>
          <p:nvPr/>
        </p:nvSpPr>
        <p:spPr>
          <a:xfrm>
            <a:off x="1950470" y="4296658"/>
            <a:ext cx="6279807" cy="1938992"/>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Το δυναμικό (</a:t>
            </a:r>
            <a:r>
              <a:rPr lang="en-US" sz="2000" b="1" i="1" dirty="0" smtClean="0">
                <a:latin typeface="Comic Sans MS" panose="030F0702030302020204" pitchFamily="66" charset="0"/>
              </a:rPr>
              <a:t>V</a:t>
            </a:r>
            <a:r>
              <a:rPr lang="el-GR" sz="2000" b="1" baseline="-25000" dirty="0" smtClean="0">
                <a:latin typeface="Comic Sans MS" panose="030F0702030302020204" pitchFamily="66" charset="0"/>
              </a:rPr>
              <a:t>Α</a:t>
            </a:r>
            <a:r>
              <a:rPr lang="el-GR" sz="2000" b="1" i="1" dirty="0" smtClean="0">
                <a:latin typeface="Comic Sans MS" panose="030F0702030302020204" pitchFamily="66" charset="0"/>
              </a:rPr>
              <a:t>)</a:t>
            </a:r>
            <a:r>
              <a:rPr lang="en-US" sz="2000" b="1" dirty="0" smtClean="0">
                <a:latin typeface="Comic Sans MS" panose="030F0702030302020204" pitchFamily="66" charset="0"/>
              </a:rPr>
              <a:t> </a:t>
            </a:r>
            <a:r>
              <a:rPr lang="el-GR" sz="2000" b="1" dirty="0" smtClean="0">
                <a:latin typeface="Comic Sans MS" panose="030F0702030302020204" pitchFamily="66" charset="0"/>
              </a:rPr>
              <a:t>στο σημείο Α του </a:t>
            </a:r>
            <a:r>
              <a:rPr lang="el-GR" sz="2000" b="1" dirty="0" err="1" smtClean="0">
                <a:latin typeface="Comic Sans MS" panose="030F0702030302020204" pitchFamily="66" charset="0"/>
              </a:rPr>
              <a:t>βαρυτικού</a:t>
            </a:r>
            <a:r>
              <a:rPr lang="el-GR" sz="2000" b="1" dirty="0" smtClean="0">
                <a:latin typeface="Comic Sans MS" panose="030F0702030302020204" pitchFamily="66" charset="0"/>
              </a:rPr>
              <a:t> πεδίου ορίζεται από το πηλίκο του έργου της δύναμης του πεδίου για την μεταφορά της μάζας </a:t>
            </a:r>
            <a:r>
              <a:rPr lang="en-US" sz="2000" b="1" i="1" dirty="0" smtClean="0">
                <a:latin typeface="Comic Sans MS" panose="030F0702030302020204" pitchFamily="66" charset="0"/>
              </a:rPr>
              <a:t>m</a:t>
            </a:r>
            <a:r>
              <a:rPr lang="el-GR" sz="2000" b="1" dirty="0" smtClean="0">
                <a:latin typeface="Comic Sans MS" panose="030F0702030302020204" pitchFamily="66" charset="0"/>
              </a:rPr>
              <a:t> από το σημείο Α στο άπειρο, προς τη μάζα αυτή.  </a:t>
            </a:r>
            <a:endParaRPr lang="el-GR" sz="2000" b="1" dirty="0">
              <a:latin typeface="Comic Sans MS" panose="030F0702030302020204" pitchFamily="66" charset="0"/>
            </a:endParaRPr>
          </a:p>
        </p:txBody>
      </p:sp>
      <p:grpSp>
        <p:nvGrpSpPr>
          <p:cNvPr id="26" name="Ομάδα 25"/>
          <p:cNvGrpSpPr/>
          <p:nvPr/>
        </p:nvGrpSpPr>
        <p:grpSpPr>
          <a:xfrm>
            <a:off x="1587870" y="1577925"/>
            <a:ext cx="551357" cy="370743"/>
            <a:chOff x="1587870" y="1577925"/>
            <a:chExt cx="551357" cy="370743"/>
          </a:xfrm>
        </p:grpSpPr>
        <p:cxnSp>
          <p:nvCxnSpPr>
            <p:cNvPr id="24" name="Ευθύγραμμο βέλος σύνδεσης 23"/>
            <p:cNvCxnSpPr/>
            <p:nvPr/>
          </p:nvCxnSpPr>
          <p:spPr>
            <a:xfrm flipH="1">
              <a:off x="1806598" y="1685261"/>
              <a:ext cx="332629" cy="2634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Ορθογώνιο 24"/>
                <p:cNvSpPr/>
                <p:nvPr/>
              </p:nvSpPr>
              <p:spPr>
                <a:xfrm>
                  <a:off x="1587870" y="1577925"/>
                  <a:ext cx="362600" cy="368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600" b="1" i="1" smtClean="0">
                                <a:solidFill>
                                  <a:srgbClr val="FF0000"/>
                                </a:solidFill>
                                <a:effectLst/>
                                <a:latin typeface="Cambria Math" panose="02040503050406030204" pitchFamily="18" charset="0"/>
                              </a:rPr>
                            </m:ctrlPr>
                          </m:accPr>
                          <m:e>
                            <m:r>
                              <a:rPr lang="en-US" sz="1600" b="1" i="1">
                                <a:solidFill>
                                  <a:srgbClr val="FF0000"/>
                                </a:solidFill>
                                <a:effectLst/>
                                <a:latin typeface="Cambria Math" panose="02040503050406030204" pitchFamily="18" charset="0"/>
                              </a:rPr>
                              <m:t>𝑭</m:t>
                            </m:r>
                          </m:e>
                        </m:acc>
                      </m:oMath>
                    </m:oMathPara>
                  </a14:m>
                  <a:endParaRPr lang="el-GR" sz="1600" dirty="0"/>
                </a:p>
              </p:txBody>
            </p:sp>
          </mc:Choice>
          <mc:Fallback xmlns="">
            <p:sp>
              <p:nvSpPr>
                <p:cNvPr id="25" name="Ορθογώνιο 24"/>
                <p:cNvSpPr>
                  <a:spLocks noRot="1" noChangeAspect="1" noMove="1" noResize="1" noEditPoints="1" noAdjustHandles="1" noChangeArrowheads="1" noChangeShapeType="1" noTextEdit="1"/>
                </p:cNvSpPr>
                <p:nvPr/>
              </p:nvSpPr>
              <p:spPr>
                <a:xfrm>
                  <a:off x="1587870" y="1577925"/>
                  <a:ext cx="362600" cy="368499"/>
                </a:xfrm>
                <a:prstGeom prst="rect">
                  <a:avLst/>
                </a:prstGeom>
                <a:blipFill>
                  <a:blip r:embed="rId3"/>
                  <a:stretch>
                    <a:fillRect/>
                  </a:stretch>
                </a:blipFill>
              </p:spPr>
              <p:txBody>
                <a:bodyPr/>
                <a:lstStyle/>
                <a:p>
                  <a:r>
                    <a:rPr lang="el-GR">
                      <a:noFill/>
                    </a:rPr>
                    <a:t> </a:t>
                  </a:r>
                </a:p>
              </p:txBody>
            </p:sp>
          </mc:Fallback>
        </mc:AlternateContent>
      </p:grpSp>
      <p:grpSp>
        <p:nvGrpSpPr>
          <p:cNvPr id="32" name="Ομάδα 31"/>
          <p:cNvGrpSpPr/>
          <p:nvPr/>
        </p:nvGrpSpPr>
        <p:grpSpPr>
          <a:xfrm>
            <a:off x="2172397" y="1234139"/>
            <a:ext cx="649355" cy="430050"/>
            <a:chOff x="2172397" y="1234139"/>
            <a:chExt cx="649355" cy="430050"/>
          </a:xfrm>
        </p:grpSpPr>
        <p:cxnSp>
          <p:nvCxnSpPr>
            <p:cNvPr id="28" name="Ευθύγραμμο βέλος σύνδεσης 27"/>
            <p:cNvCxnSpPr/>
            <p:nvPr/>
          </p:nvCxnSpPr>
          <p:spPr>
            <a:xfrm flipV="1">
              <a:off x="2172397" y="1393865"/>
              <a:ext cx="332828" cy="2703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Ορθογώνιο 30"/>
                <p:cNvSpPr/>
                <p:nvPr/>
              </p:nvSpPr>
              <p:spPr>
                <a:xfrm>
                  <a:off x="2397726" y="1234139"/>
                  <a:ext cx="424026" cy="368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l-GR" sz="1600" b="1" i="1">
                                <a:latin typeface="Cambria Math" panose="02040503050406030204" pitchFamily="18" charset="0"/>
                              </a:rPr>
                            </m:ctrlPr>
                          </m:sSupPr>
                          <m:e>
                            <m:acc>
                              <m:accPr>
                                <m:chr m:val="⃗"/>
                                <m:ctrlPr>
                                  <a:rPr lang="el-GR" sz="1600" b="1" i="1">
                                    <a:latin typeface="Cambria Math" panose="02040503050406030204" pitchFamily="18" charset="0"/>
                                  </a:rPr>
                                </m:ctrlPr>
                              </m:accPr>
                              <m:e>
                                <m:r>
                                  <a:rPr lang="en-US" sz="1600" b="1" i="1">
                                    <a:latin typeface="Cambria Math" panose="02040503050406030204" pitchFamily="18" charset="0"/>
                                  </a:rPr>
                                  <m:t>𝑭</m:t>
                                </m:r>
                              </m:e>
                            </m:acc>
                          </m:e>
                          <m:sup>
                            <m:r>
                              <a:rPr lang="el-GR" sz="1600" b="1" i="1">
                                <a:latin typeface="Cambria Math" panose="02040503050406030204" pitchFamily="18" charset="0"/>
                              </a:rPr>
                              <m:t>′</m:t>
                            </m:r>
                          </m:sup>
                        </m:sSup>
                      </m:oMath>
                    </m:oMathPara>
                  </a14:m>
                  <a:endParaRPr lang="el-GR" sz="1600" dirty="0"/>
                </a:p>
              </p:txBody>
            </p:sp>
          </mc:Choice>
          <mc:Fallback xmlns="">
            <p:sp>
              <p:nvSpPr>
                <p:cNvPr id="31" name="Ορθογώνιο 30"/>
                <p:cNvSpPr>
                  <a:spLocks noRot="1" noChangeAspect="1" noMove="1" noResize="1" noEditPoints="1" noAdjustHandles="1" noChangeArrowheads="1" noChangeShapeType="1" noTextEdit="1"/>
                </p:cNvSpPr>
                <p:nvPr/>
              </p:nvSpPr>
              <p:spPr>
                <a:xfrm>
                  <a:off x="2397726" y="1234139"/>
                  <a:ext cx="424026" cy="368499"/>
                </a:xfrm>
                <a:prstGeom prst="rect">
                  <a:avLst/>
                </a:prstGeom>
                <a:blipFill>
                  <a:blip r:embed="rId4"/>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33" name="TextBox 32"/>
              <p:cNvSpPr txBox="1"/>
              <p:nvPr/>
            </p:nvSpPr>
            <p:spPr>
              <a:xfrm>
                <a:off x="3511296" y="1782429"/>
                <a:ext cx="6272784" cy="402931"/>
              </a:xfrm>
              <a:prstGeom prst="rect">
                <a:avLst/>
              </a:prstGeom>
              <a:noFill/>
            </p:spPr>
            <p:txBody>
              <a:bodyPr wrap="square" rtlCol="0">
                <a:spAutoFit/>
              </a:bodyPr>
              <a:lstStyle/>
              <a:p>
                <a:pPr algn="just"/>
                <a:r>
                  <a:rPr lang="el-GR" b="1" dirty="0" smtClean="0">
                    <a:latin typeface="Comic Sans MS" panose="030F0702030302020204" pitchFamily="66" charset="0"/>
                  </a:rPr>
                  <a:t>Στην μάζα </a:t>
                </a:r>
                <a:r>
                  <a:rPr lang="en-US" b="1" i="1" dirty="0" smtClean="0">
                    <a:latin typeface="Comic Sans MS" panose="030F0702030302020204" pitchFamily="66" charset="0"/>
                  </a:rPr>
                  <a:t>m</a:t>
                </a:r>
                <a:r>
                  <a:rPr lang="en-US" b="1" dirty="0" smtClean="0">
                    <a:latin typeface="Comic Sans MS" panose="030F0702030302020204" pitchFamily="66" charset="0"/>
                  </a:rPr>
                  <a:t> </a:t>
                </a:r>
                <a:r>
                  <a:rPr lang="el-GR" b="1" dirty="0" smtClean="0">
                    <a:latin typeface="Comic Sans MS" panose="030F0702030302020204" pitchFamily="66" charset="0"/>
                  </a:rPr>
                  <a:t>δρα από το πεδίο η ελκτική δύναμη </a:t>
                </a:r>
                <a14:m>
                  <m:oMath xmlns:m="http://schemas.openxmlformats.org/officeDocument/2006/math">
                    <m:acc>
                      <m:accPr>
                        <m:chr m:val="⃗"/>
                        <m:ctrlPr>
                          <a:rPr lang="el-GR" b="1" i="1">
                            <a:latin typeface="Cambria Math" panose="02040503050406030204" pitchFamily="18" charset="0"/>
                          </a:rPr>
                        </m:ctrlPr>
                      </m:accPr>
                      <m:e>
                        <m:r>
                          <a:rPr lang="en-US" b="1" i="1">
                            <a:latin typeface="Cambria Math" panose="02040503050406030204" pitchFamily="18" charset="0"/>
                          </a:rPr>
                          <m:t>𝑭</m:t>
                        </m:r>
                      </m:e>
                    </m:acc>
                  </m:oMath>
                </a14:m>
                <a:r>
                  <a:rPr lang="el-GR" b="1" dirty="0" smtClean="0">
                    <a:latin typeface="Comic Sans MS" panose="030F0702030302020204" pitchFamily="66" charset="0"/>
                  </a:rPr>
                  <a:t>.   </a:t>
                </a:r>
                <a:endParaRPr lang="el-GR" b="1" dirty="0">
                  <a:latin typeface="Comic Sans MS" panose="030F0702030302020204" pitchFamily="66"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3511296" y="1782429"/>
                <a:ext cx="6272784" cy="402931"/>
              </a:xfrm>
              <a:prstGeom prst="rect">
                <a:avLst/>
              </a:prstGeom>
              <a:blipFill>
                <a:blip r:embed="rId5"/>
                <a:stretch>
                  <a:fillRect l="-777" b="-24242"/>
                </a:stretch>
              </a:blipFill>
            </p:spPr>
            <p:txBody>
              <a:bodyPr/>
              <a:lstStyle/>
              <a:p>
                <a:r>
                  <a:rPr lang="el-GR">
                    <a:noFill/>
                  </a:rPr>
                  <a:t> </a:t>
                </a:r>
              </a:p>
            </p:txBody>
          </p:sp>
        </mc:Fallback>
      </mc:AlternateContent>
      <p:sp>
        <p:nvSpPr>
          <p:cNvPr id="34" name="Ορθογώνιο 33"/>
          <p:cNvSpPr/>
          <p:nvPr/>
        </p:nvSpPr>
        <p:spPr>
          <a:xfrm>
            <a:off x="3511296" y="2271358"/>
            <a:ext cx="6056024" cy="877356"/>
          </a:xfrm>
          <a:prstGeom prst="rect">
            <a:avLst/>
          </a:prstGeom>
        </p:spPr>
        <p:txBody>
          <a:bodyPr wrap="square">
            <a:spAutoFit/>
          </a:bodyPr>
          <a:lstStyle/>
          <a:p>
            <a:pPr algn="just">
              <a:lnSpc>
                <a:spcPct val="150000"/>
              </a:lnSpc>
            </a:pPr>
            <a:r>
              <a:rPr lang="el-GR" b="1" dirty="0">
                <a:latin typeface="Comic Sans MS" panose="030F0702030302020204" pitchFamily="66" charset="0"/>
              </a:rPr>
              <a:t>Θέλουμε να μεταφέρουμε την μάζα </a:t>
            </a:r>
            <a:r>
              <a:rPr lang="en-US" b="1" i="1" dirty="0">
                <a:latin typeface="Comic Sans MS" panose="030F0702030302020204" pitchFamily="66" charset="0"/>
              </a:rPr>
              <a:t>m</a:t>
            </a:r>
            <a:r>
              <a:rPr lang="en-US" b="1" dirty="0">
                <a:latin typeface="Comic Sans MS" panose="030F0702030302020204" pitchFamily="66" charset="0"/>
              </a:rPr>
              <a:t> </a:t>
            </a:r>
            <a:r>
              <a:rPr lang="el-GR" b="1" dirty="0">
                <a:latin typeface="Comic Sans MS" panose="030F0702030302020204" pitchFamily="66" charset="0"/>
              </a:rPr>
              <a:t>στο άπειρο (εκτός του πεδίου βαρύτητας).</a:t>
            </a:r>
          </a:p>
        </p:txBody>
      </p:sp>
      <mc:AlternateContent xmlns:mc="http://schemas.openxmlformats.org/markup-compatibility/2006" xmlns:a14="http://schemas.microsoft.com/office/drawing/2010/main">
        <mc:Choice Requires="a14">
          <p:sp>
            <p:nvSpPr>
              <p:cNvPr id="36" name="TextBox 35"/>
              <p:cNvSpPr txBox="1"/>
              <p:nvPr/>
            </p:nvSpPr>
            <p:spPr>
              <a:xfrm>
                <a:off x="8463280" y="4751991"/>
                <a:ext cx="2439835" cy="8259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𝑽</m:t>
                          </m:r>
                        </m:e>
                        <m:sub>
                          <m:r>
                            <a:rPr lang="el-GR" sz="2800" b="1" i="0" smtClean="0">
                              <a:solidFill>
                                <a:srgbClr val="FF0000"/>
                              </a:solidFill>
                              <a:effectLst>
                                <a:outerShdw blurRad="38100" dist="38100" dir="2700000" algn="tl">
                                  <a:srgbClr val="000000">
                                    <a:alpha val="43137"/>
                                  </a:srgbClr>
                                </a:outerShdw>
                              </a:effectLst>
                              <a:latin typeface="Cambria Math" panose="02040503050406030204" pitchFamily="18" charset="0"/>
                            </a:rPr>
                            <m:t>𝚨</m:t>
                          </m:r>
                        </m:sub>
                      </m:sSub>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f>
                        <m:f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sSub>
                            <m:sSub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𝑾</m:t>
                              </m:r>
                            </m:e>
                            <m:sub>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𝑭</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800" b="1" i="0" smtClean="0">
                                  <a:solidFill>
                                    <a:srgbClr val="FF0000"/>
                                  </a:solidFill>
                                  <a:effectLst>
                                    <a:outerShdw blurRad="38100" dist="38100" dir="2700000" algn="tl">
                                      <a:srgbClr val="000000">
                                        <a:alpha val="43137"/>
                                      </a:srgbClr>
                                    </a:outerShdw>
                                  </a:effectLst>
                                  <a:latin typeface="Cambria Math" panose="02040503050406030204" pitchFamily="18" charset="0"/>
                                </a:rPr>
                                <m:t>𝐀</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sub>
                          </m:sSub>
                        </m:num>
                        <m:den>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𝒎</m:t>
                          </m:r>
                        </m:den>
                      </m:f>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8463280" y="4751991"/>
                <a:ext cx="2439835" cy="825932"/>
              </a:xfrm>
              <a:prstGeom prst="rect">
                <a:avLst/>
              </a:prstGeom>
              <a:blipFill>
                <a:blip r:embed="rId6"/>
                <a:stretch>
                  <a:fillRect r="-499" b="-6667"/>
                </a:stretch>
              </a:blipFill>
            </p:spPr>
            <p:txBody>
              <a:bodyPr/>
              <a:lstStyle/>
              <a:p>
                <a:r>
                  <a:rPr lang="el-GR">
                    <a:noFill/>
                  </a:rPr>
                  <a:t> </a:t>
                </a:r>
              </a:p>
            </p:txBody>
          </p:sp>
        </mc:Fallback>
      </mc:AlternateContent>
    </p:spTree>
    <p:extLst>
      <p:ext uri="{BB962C8B-B14F-4D97-AF65-F5344CB8AC3E}">
        <p14:creationId xmlns:p14="http://schemas.microsoft.com/office/powerpoint/2010/main" val="377376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wipe(left)">
                                      <p:cBhvr>
                                        <p:cTn id="14" dur="1500"/>
                                        <p:tgtEl>
                                          <p:spTgt spid="17">
                                            <p:txEl>
                                              <p:pRg st="0" end="0"/>
                                            </p:txEl>
                                          </p:spTgt>
                                        </p:tgtEl>
                                      </p:cBhvr>
                                    </p:animEffect>
                                  </p:childTnLst>
                                </p:cTn>
                              </p:par>
                            </p:childTnLst>
                          </p:cTn>
                        </p:par>
                        <p:par>
                          <p:cTn id="15" fill="hold">
                            <p:stCondLst>
                              <p:cond delay="1500"/>
                            </p:stCondLst>
                            <p:childTnLst>
                              <p:par>
                                <p:cTn id="16" presetID="10" presetClass="entr" presetSubtype="0" fill="hold" nodeType="afterEffect">
                                  <p:stCondLst>
                                    <p:cond delay="25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2250"/>
                            </p:stCondLst>
                            <p:childTnLst>
                              <p:par>
                                <p:cTn id="20" presetID="10" presetClass="entr" presetSubtype="0" fill="hold" grpId="0" nodeType="afterEffect">
                                  <p:stCondLst>
                                    <p:cond delay="25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3000"/>
                            </p:stCondLst>
                            <p:childTnLst>
                              <p:par>
                                <p:cTn id="24" presetID="10" presetClass="entr" presetSubtype="0" fill="hold" nodeType="afterEffect">
                                  <p:stCondLst>
                                    <p:cond delay="25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childTnLst>
                                </p:cTn>
                              </p:par>
                            </p:childTnLst>
                          </p:cTn>
                        </p:par>
                        <p:par>
                          <p:cTn id="32" fill="hold">
                            <p:stCondLst>
                              <p:cond delay="1000"/>
                            </p:stCondLst>
                            <p:childTnLst>
                              <p:par>
                                <p:cTn id="33" presetID="10" presetClass="entr" presetSubtype="0" fill="hold" nodeType="afterEffect">
                                  <p:stCondLst>
                                    <p:cond delay="25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1500"/>
                                        <p:tgtEl>
                                          <p:spTgt spid="34"/>
                                        </p:tgtEl>
                                      </p:cBhvr>
                                    </p:animEffect>
                                  </p:childTnLst>
                                </p:cTn>
                              </p:par>
                            </p:childTnLst>
                          </p:cTn>
                        </p:par>
                        <p:par>
                          <p:cTn id="41" fill="hold">
                            <p:stCondLst>
                              <p:cond delay="1500"/>
                            </p:stCondLst>
                            <p:childTnLst>
                              <p:par>
                                <p:cTn id="42" presetID="10" presetClass="entr" presetSubtype="0" fill="hold" grpId="0" nodeType="afterEffect">
                                  <p:stCondLst>
                                    <p:cond delay="25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childTnLst>
                                </p:cTn>
                              </p:par>
                            </p:childTnLst>
                          </p:cTn>
                        </p:par>
                        <p:par>
                          <p:cTn id="50" fill="hold">
                            <p:stCondLst>
                              <p:cond delay="1000"/>
                            </p:stCondLst>
                            <p:childTnLst>
                              <p:par>
                                <p:cTn id="51" presetID="10" presetClass="entr" presetSubtype="0" fill="hold" nodeType="afterEffect">
                                  <p:stCondLst>
                                    <p:cond delay="25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2000"/>
                                        <p:tgtEl>
                                          <p:spTgt spid="22"/>
                                        </p:tgtEl>
                                      </p:cBhvr>
                                    </p:animEffect>
                                  </p:childTnLst>
                                </p:cTn>
                              </p:par>
                            </p:childTnLst>
                          </p:cTn>
                        </p:par>
                        <p:par>
                          <p:cTn id="59" fill="hold">
                            <p:stCondLst>
                              <p:cond delay="2000"/>
                            </p:stCondLst>
                            <p:childTnLst>
                              <p:par>
                                <p:cTn id="60" presetID="22" presetClass="entr" presetSubtype="8" fill="hold" grpId="0" nodeType="afterEffect">
                                  <p:stCondLst>
                                    <p:cond delay="500"/>
                                  </p:stCondLst>
                                  <p:childTnLst>
                                    <p:set>
                                      <p:cBhvr>
                                        <p:cTn id="61" dur="1" fill="hold">
                                          <p:stCondLst>
                                            <p:cond delay="0"/>
                                          </p:stCondLst>
                                        </p:cTn>
                                        <p:tgtEl>
                                          <p:spTgt spid="36"/>
                                        </p:tgtEl>
                                        <p:attrNameLst>
                                          <p:attrName>style.visibility</p:attrName>
                                        </p:attrNameLst>
                                      </p:cBhvr>
                                      <p:to>
                                        <p:strVal val="visible"/>
                                      </p:to>
                                    </p:set>
                                    <p:animEffect transition="in" filter="wipe(left)">
                                      <p:cBhvr>
                                        <p:cTn id="62" dur="1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5" grpId="0"/>
      <p:bldP spid="21" grpId="0"/>
      <p:bldP spid="22" grpId="0"/>
      <p:bldP spid="33" grpId="0"/>
      <p:bldP spid="34"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30</a:t>
            </a:fld>
            <a:endParaRPr lang="el-GR">
              <a:solidFill>
                <a:prstClr val="black">
                  <a:tint val="75000"/>
                </a:prstClr>
              </a:solidFill>
            </a:endParaRPr>
          </a:p>
        </p:txBody>
      </p:sp>
      <p:sp>
        <p:nvSpPr>
          <p:cNvPr id="5" name="Rectangle 4"/>
          <p:cNvSpPr>
            <a:spLocks noGrp="1" noChangeArrowheads="1"/>
          </p:cNvSpPr>
          <p:nvPr>
            <p:ph type="title"/>
          </p:nvPr>
        </p:nvSpPr>
        <p:spPr>
          <a:xfrm>
            <a:off x="3093915" y="1903485"/>
            <a:ext cx="6004169" cy="1123179"/>
          </a:xfrm>
        </p:spPr>
        <p:txBody>
          <a:bodyPr>
            <a:normAutofit fontScale="90000"/>
          </a:bodyPr>
          <a:lstStyle/>
          <a:p>
            <a:pPr lvl="0">
              <a:lnSpc>
                <a:spcPct val="150000"/>
              </a:lnSpc>
              <a:spcBef>
                <a:spcPts val="0"/>
              </a:spcBef>
            </a:pP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rPr>
              <a:t>Ερωτήσεις από το σχολικό βιβλίο</a:t>
            </a:r>
            <a:b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rPr>
            </a:b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rPr>
              <a:t>( από σελ. </a:t>
            </a:r>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rPr>
              <a:t>1</a:t>
            </a:r>
            <a:r>
              <a:rPr lang="en-US" sz="2000" b="1" dirty="0" smtClean="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rPr>
              <a:t>91</a:t>
            </a:r>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rPr>
              <a:t>)</a:t>
            </a:r>
            <a:endPar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endParaRPr>
          </a:p>
        </p:txBody>
      </p:sp>
    </p:spTree>
    <p:extLst>
      <p:ext uri="{BB962C8B-B14F-4D97-AF65-F5344CB8AC3E}">
        <p14:creationId xmlns:p14="http://schemas.microsoft.com/office/powerpoint/2010/main" val="58540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ppt_x</p:attrName>
                                        </p:attrNameLst>
                                      </p:cBhvr>
                                      <p:tavLst>
                                        <p:tav tm="0">
                                          <p:val>
                                            <p:strVal val="#ppt_x-.2"/>
                                          </p:val>
                                        </p:tav>
                                        <p:tav tm="100000">
                                          <p:val>
                                            <p:strVal val="#ppt_x"/>
                                          </p:val>
                                        </p:tav>
                                      </p:tavLst>
                                    </p:anim>
                                    <p:anim calcmode="lin" valueType="num">
                                      <p:cBhvr>
                                        <p:cTn id="8" dur="1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smtClean="0">
                <a:ln>
                  <a:noFill/>
                </a:ln>
                <a:solidFill>
                  <a:prstClr val="black">
                    <a:tint val="75000"/>
                  </a:prstClr>
                </a:solidFill>
                <a:effectLst/>
                <a:uLnTx/>
                <a:uFillTx/>
                <a:latin typeface="Calibri"/>
                <a:ea typeface="+mn-ea"/>
                <a:cs typeface="+mn-cs"/>
              </a:rPr>
              <a:t>Μερκ. Παναγιωτόπουλος - Φυσικός                 </a:t>
            </a:r>
            <a:r>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www.merkopanas.blogspot.gr</a:t>
            </a:r>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Θέση αριθμού διαφάνειας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53439-851E-44AD-84B1-B6BFC3D0C743}" type="slidenum">
              <a:rPr kumimoji="0" lang="el-G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Ορθογώνιο 4"/>
          <p:cNvSpPr/>
          <p:nvPr/>
        </p:nvSpPr>
        <p:spPr>
          <a:xfrm>
            <a:off x="1136554" y="643823"/>
            <a:ext cx="9918891" cy="424731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37.  </a:t>
            </a:r>
            <a:r>
              <a:rPr kumimoji="0" lang="el-GR"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Συμπληρώστε </a:t>
            </a:r>
            <a:r>
              <a:rPr kumimoji="0" 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τις προτάσεις: </a:t>
            </a:r>
            <a:endPar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Όταν </a:t>
            </a:r>
            <a:r>
              <a:rPr kumimoji="0" 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μια μάζα κινείται στο πεδίο </a:t>
            </a:r>
            <a:r>
              <a:rPr kumimoji="0" lang="el-GR"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βαρύτητας</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a:t>
            </a:r>
            <a:r>
              <a:rPr kumimoji="0" lang="el-GR"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 </a:t>
            </a:r>
            <a:r>
              <a:rPr kumimoji="0" 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το έργο της δύναμης του πεδίου είναι ανεξάρτητο της διαδρομής που ακολουθεί το σώμα, εξαρτάται μόνο από </a:t>
            </a:r>
            <a:r>
              <a:rPr kumimoji="0" lang="el-GR"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την …………… και …………… </a:t>
            </a:r>
            <a:r>
              <a:rPr kumimoji="0" 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θέση του σώματος. Το πεδίο βαρύτητας, όπως και το ηλεκτρικό πεδίο, είναι πεδίο </a:t>
            </a:r>
            <a:r>
              <a:rPr kumimoji="0" lang="el-GR"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 </a:t>
            </a:r>
            <a:r>
              <a:rPr kumimoji="0" 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Την ιδιότητα αυτή του πεδίου βαρύτητας την εκμεταλλευόμαστε για να ορίσουμε το μέγεθος δυναμικό. Ονομάζουμε δυναμικό του πεδίου βαρύτητας της Γης σε ένα σημείο του το σταθερό πηλίκο </a:t>
            </a:r>
            <a:r>
              <a:rPr kumimoji="0" lang="el-GR"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του …………. </a:t>
            </a:r>
            <a:r>
              <a:rPr kumimoji="0" 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της δύναμης του πεδίου κατά τη μετακίνηση μιας μάζας </a:t>
            </a:r>
            <a:r>
              <a:rPr kumimoji="0" lang="el-GR"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m</a:t>
            </a:r>
            <a:r>
              <a:rPr kumimoji="0" 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από το σημείο αυτό στο άπειρο προς </a:t>
            </a:r>
            <a:r>
              <a:rPr kumimoji="0" lang="el-GR"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τη …………… .</a:t>
            </a:r>
            <a:endParaRPr kumimoji="0" lang="el-G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6" name="Ορθογώνιο 5"/>
          <p:cNvSpPr/>
          <p:nvPr/>
        </p:nvSpPr>
        <p:spPr>
          <a:xfrm>
            <a:off x="9914346" y="1534871"/>
            <a:ext cx="1005403"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αρχική</a:t>
            </a:r>
          </a:p>
        </p:txBody>
      </p:sp>
      <p:sp>
        <p:nvSpPr>
          <p:cNvPr id="7" name="Ορθογώνιο 6"/>
          <p:cNvSpPr/>
          <p:nvPr/>
        </p:nvSpPr>
        <p:spPr>
          <a:xfrm>
            <a:off x="1651369" y="2050255"/>
            <a:ext cx="95090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τελική</a:t>
            </a:r>
            <a:endParaRPr kumimoji="0" lang="el-GR" sz="2000" b="1"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endParaRPr>
          </a:p>
        </p:txBody>
      </p:sp>
      <p:sp>
        <p:nvSpPr>
          <p:cNvPr id="8" name="Ορθογώνιο 7"/>
          <p:cNvSpPr/>
          <p:nvPr/>
        </p:nvSpPr>
        <p:spPr>
          <a:xfrm>
            <a:off x="2823124" y="2450365"/>
            <a:ext cx="162095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διατηρητικό</a:t>
            </a:r>
          </a:p>
        </p:txBody>
      </p:sp>
      <p:sp>
        <p:nvSpPr>
          <p:cNvPr id="9" name="Ορθογώνιο 8"/>
          <p:cNvSpPr/>
          <p:nvPr/>
        </p:nvSpPr>
        <p:spPr>
          <a:xfrm>
            <a:off x="9570972" y="3400192"/>
            <a:ext cx="90762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έργου</a:t>
            </a:r>
            <a:endParaRPr kumimoji="0" lang="el-GR" sz="2000" b="1"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endParaRPr>
          </a:p>
        </p:txBody>
      </p:sp>
      <p:sp>
        <p:nvSpPr>
          <p:cNvPr id="10" name="Ορθογώνιο 9"/>
          <p:cNvSpPr/>
          <p:nvPr/>
        </p:nvSpPr>
        <p:spPr>
          <a:xfrm>
            <a:off x="2126820" y="4300867"/>
            <a:ext cx="101662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μάζα</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2000" b="1" i="1"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m</a:t>
            </a:r>
            <a:endParaRPr kumimoji="0" lang="el-GR" sz="2000" b="1" i="1" u="none" strike="noStrike" kern="1200" cap="none" spc="0" normalizeH="0" baseline="0" noProof="0" dirty="0">
              <a:ln>
                <a:noFill/>
              </a:ln>
              <a:solidFill>
                <a:srgbClr val="FF0000"/>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80552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1000"/>
                                        <p:tgtEl>
                                          <p:spTgt spid="9">
                                            <p:txEl>
                                              <p:pRg st="0" end="0"/>
                                            </p:txEl>
                                          </p:spTgt>
                                        </p:tgtEl>
                                      </p:cBhvr>
                                    </p:animEffect>
                                    <p:anim calcmode="lin" valueType="num">
                                      <p:cBhvr>
                                        <p:cTn id="3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32</a:t>
            </a:fld>
            <a:endParaRPr lang="el-GR">
              <a:solidFill>
                <a:prstClr val="black">
                  <a:tint val="75000"/>
                </a:prstClr>
              </a:solidFill>
            </a:endParaRPr>
          </a:p>
        </p:txBody>
      </p:sp>
      <p:sp>
        <p:nvSpPr>
          <p:cNvPr id="5" name="Rectangle 4"/>
          <p:cNvSpPr>
            <a:spLocks noGrp="1" noChangeArrowheads="1"/>
          </p:cNvSpPr>
          <p:nvPr>
            <p:ph type="title"/>
          </p:nvPr>
        </p:nvSpPr>
        <p:spPr>
          <a:xfrm>
            <a:off x="2227385" y="1613339"/>
            <a:ext cx="7737230" cy="813338"/>
          </a:xfrm>
        </p:spPr>
        <p:txBody>
          <a:bodyPr>
            <a:normAutofit fontScale="90000"/>
          </a:bodyPr>
          <a:lstStyle/>
          <a:p>
            <a:pPr lvl="0">
              <a:lnSpc>
                <a:spcPct val="150000"/>
              </a:lnSpc>
              <a:spcBef>
                <a:spcPts val="0"/>
              </a:spcBef>
            </a:pP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rPr>
              <a:t>Ερωτήσεις</a:t>
            </a:r>
            <a:r>
              <a:rPr lang="en-US" sz="3200" b="1" dirty="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rPr>
              <a:t> </a:t>
            </a: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rPr>
              <a:t>εκτός του </a:t>
            </a:r>
            <a:r>
              <a:rPr lang="el-GR" sz="3200" b="1" dirty="0" smtClean="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rPr>
              <a:t>σχολικού </a:t>
            </a: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rPr>
              <a:t>βιβλίου</a:t>
            </a:r>
          </a:p>
        </p:txBody>
      </p:sp>
    </p:spTree>
    <p:extLst>
      <p:ext uri="{BB962C8B-B14F-4D97-AF65-F5344CB8AC3E}">
        <p14:creationId xmlns:p14="http://schemas.microsoft.com/office/powerpoint/2010/main" val="361958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ppt_x</p:attrName>
                                        </p:attrNameLst>
                                      </p:cBhvr>
                                      <p:tavLst>
                                        <p:tav tm="0">
                                          <p:val>
                                            <p:strVal val="#ppt_x-.2"/>
                                          </p:val>
                                        </p:tav>
                                        <p:tav tm="100000">
                                          <p:val>
                                            <p:strVal val="#ppt_x"/>
                                          </p:val>
                                        </p:tav>
                                      </p:tavLst>
                                    </p:anim>
                                    <p:anim calcmode="lin" valueType="num">
                                      <p:cBhvr>
                                        <p:cTn id="8" dur="1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33</a:t>
            </a:fld>
            <a:endParaRPr lang="el-GR">
              <a:solidFill>
                <a:prstClr val="black">
                  <a:tint val="75000"/>
                </a:prstClr>
              </a:solidFill>
            </a:endParaRPr>
          </a:p>
        </p:txBody>
      </p:sp>
      <p:sp>
        <p:nvSpPr>
          <p:cNvPr id="4" name="TextBox 3"/>
          <p:cNvSpPr txBox="1"/>
          <p:nvPr/>
        </p:nvSpPr>
        <p:spPr>
          <a:xfrm>
            <a:off x="1399032" y="547998"/>
            <a:ext cx="9372600" cy="1477328"/>
          </a:xfrm>
          <a:prstGeom prst="rect">
            <a:avLst/>
          </a:prstGeom>
          <a:noFill/>
        </p:spPr>
        <p:txBody>
          <a:bodyPr wrap="square" rtlCol="0">
            <a:spAutoFit/>
          </a:bodyPr>
          <a:lstStyle/>
          <a:p>
            <a:pPr algn="just">
              <a:lnSpc>
                <a:spcPct val="150000"/>
              </a:lnSpc>
            </a:pPr>
            <a:r>
              <a:rPr lang="el-GR" sz="2000" b="1" dirty="0" smtClean="0">
                <a:latin typeface="Trebuchet MS" panose="020B0603020202020204" pitchFamily="34" charset="0"/>
              </a:rPr>
              <a:t>α</a:t>
            </a:r>
            <a:r>
              <a:rPr lang="en-US" sz="2000" b="1" dirty="0" smtClean="0">
                <a:latin typeface="Trebuchet MS" panose="020B0603020202020204" pitchFamily="34" charset="0"/>
              </a:rPr>
              <a:t>. </a:t>
            </a:r>
            <a:r>
              <a:rPr lang="en-US" sz="2000" dirty="0" smtClean="0">
                <a:latin typeface="Trebuchet MS" panose="020B0603020202020204" pitchFamily="34" charset="0"/>
              </a:rPr>
              <a:t> </a:t>
            </a:r>
            <a:r>
              <a:rPr lang="el-GR" sz="2000" dirty="0" smtClean="0">
                <a:latin typeface="Trebuchet MS" panose="020B0603020202020204" pitchFamily="34" charset="0"/>
              </a:rPr>
              <a:t>Το έργο της </a:t>
            </a:r>
            <a:r>
              <a:rPr lang="el-GR" sz="2000" dirty="0" err="1" smtClean="0">
                <a:latin typeface="Trebuchet MS" panose="020B0603020202020204" pitchFamily="34" charset="0"/>
              </a:rPr>
              <a:t>βαρυτικής</a:t>
            </a:r>
            <a:r>
              <a:rPr lang="el-GR" sz="2000" dirty="0" smtClean="0">
                <a:latin typeface="Trebuchet MS" panose="020B0603020202020204" pitchFamily="34" charset="0"/>
              </a:rPr>
              <a:t> δύναμης κατά τη μεταφορά ενός σώματος μάζας </a:t>
            </a:r>
            <a:r>
              <a:rPr lang="en-US" sz="2000" i="1" dirty="0" smtClean="0">
                <a:latin typeface="Trebuchet MS" panose="020B0603020202020204" pitchFamily="34" charset="0"/>
              </a:rPr>
              <a:t>m</a:t>
            </a:r>
            <a:r>
              <a:rPr lang="en-US" sz="2000" dirty="0" smtClean="0">
                <a:latin typeface="Trebuchet MS" panose="020B0603020202020204" pitchFamily="34" charset="0"/>
              </a:rPr>
              <a:t> </a:t>
            </a:r>
            <a:r>
              <a:rPr lang="el-GR" sz="2000" dirty="0" smtClean="0">
                <a:latin typeface="Trebuchet MS" panose="020B0603020202020204" pitchFamily="34" charset="0"/>
              </a:rPr>
              <a:t>από σημείο Α σε σημείο Β του πεδίου είναι …………………… της διαδρομής που ακολουθείται και υπολογίζεται από τη σχέση ……………………. .</a:t>
            </a:r>
            <a:r>
              <a:rPr lang="en-US" sz="2000" dirty="0" smtClean="0">
                <a:latin typeface="Trebuchet MS" panose="020B0603020202020204" pitchFamily="34" charset="0"/>
              </a:rPr>
              <a:t> </a:t>
            </a:r>
            <a:endParaRPr lang="el-GR" sz="2000" dirty="0">
              <a:latin typeface="Trebuchet MS" panose="020B0603020202020204" pitchFamily="34" charset="0"/>
            </a:endParaRPr>
          </a:p>
        </p:txBody>
      </p:sp>
      <p:sp>
        <p:nvSpPr>
          <p:cNvPr id="5" name="TextBox 4"/>
          <p:cNvSpPr txBox="1"/>
          <p:nvPr/>
        </p:nvSpPr>
        <p:spPr>
          <a:xfrm>
            <a:off x="6755384" y="1014342"/>
            <a:ext cx="1645920" cy="400110"/>
          </a:xfrm>
          <a:prstGeom prst="rect">
            <a:avLst/>
          </a:prstGeom>
          <a:noFill/>
        </p:spPr>
        <p:txBody>
          <a:bodyPr wrap="square" rtlCol="0">
            <a:spAutoFit/>
          </a:bodyPr>
          <a:lstStyle/>
          <a:p>
            <a:r>
              <a:rPr lang="el-GR" sz="2000" b="1" dirty="0" smtClean="0">
                <a:solidFill>
                  <a:srgbClr val="FF0000"/>
                </a:solidFill>
                <a:latin typeface="Trebuchet MS" panose="020B0603020202020204" pitchFamily="34" charset="0"/>
              </a:rPr>
              <a:t>ανεξάρτητο</a:t>
            </a:r>
            <a:endParaRPr lang="el-GR" sz="2000" b="1" dirty="0">
              <a:solidFill>
                <a:srgbClr val="FF0000"/>
              </a:solidFill>
              <a:latin typeface="Trebuchet MS" panose="020B0603020202020204" pitchFamily="34" charset="0"/>
            </a:endParaRPr>
          </a:p>
        </p:txBody>
      </p:sp>
      <p:sp>
        <p:nvSpPr>
          <p:cNvPr id="10" name="TextBox 9"/>
          <p:cNvSpPr txBox="1"/>
          <p:nvPr/>
        </p:nvSpPr>
        <p:spPr>
          <a:xfrm>
            <a:off x="1399032" y="2015170"/>
            <a:ext cx="9226296" cy="1477328"/>
          </a:xfrm>
          <a:prstGeom prst="rect">
            <a:avLst/>
          </a:prstGeom>
          <a:noFill/>
        </p:spPr>
        <p:txBody>
          <a:bodyPr wrap="square" rtlCol="0">
            <a:spAutoFit/>
          </a:bodyPr>
          <a:lstStyle/>
          <a:p>
            <a:pPr algn="just">
              <a:lnSpc>
                <a:spcPct val="150000"/>
              </a:lnSpc>
            </a:pPr>
            <a:r>
              <a:rPr lang="el-GR" sz="2000" b="1" dirty="0" smtClean="0">
                <a:latin typeface="Trebuchet MS" panose="020B0603020202020204" pitchFamily="34" charset="0"/>
              </a:rPr>
              <a:t>β.  </a:t>
            </a:r>
            <a:r>
              <a:rPr lang="el-GR" sz="2000" dirty="0" smtClean="0">
                <a:latin typeface="Trebuchet MS" panose="020B0603020202020204" pitchFamily="34" charset="0"/>
              </a:rPr>
              <a:t>Η δυναμική ενέργεια συστήματος μαζών έχει πάντοτε ………………… τιμή και δείχνει ότι υπάρχει ελκτική δύναμη ανάμεσα στις μάζες. Για την μεταφορά των μαζών σε άπειρη απόσταση χρειάζεται να προσφερθεί ……………… στο σύστημα.</a:t>
            </a:r>
            <a:endParaRPr lang="el-GR" sz="2000" b="1" dirty="0">
              <a:latin typeface="Trebuchet MS" panose="020B0603020202020204" pitchFamily="34" charset="0"/>
            </a:endParaRPr>
          </a:p>
        </p:txBody>
      </p:sp>
      <p:sp>
        <p:nvSpPr>
          <p:cNvPr id="11" name="TextBox 10"/>
          <p:cNvSpPr txBox="1"/>
          <p:nvPr/>
        </p:nvSpPr>
        <p:spPr>
          <a:xfrm>
            <a:off x="8183343" y="2041647"/>
            <a:ext cx="1330960" cy="400110"/>
          </a:xfrm>
          <a:prstGeom prst="rect">
            <a:avLst/>
          </a:prstGeom>
          <a:noFill/>
        </p:spPr>
        <p:txBody>
          <a:bodyPr wrap="square" rtlCol="0">
            <a:spAutoFit/>
          </a:bodyPr>
          <a:lstStyle/>
          <a:p>
            <a:r>
              <a:rPr lang="el-GR" sz="2000" b="1" dirty="0" smtClean="0">
                <a:solidFill>
                  <a:srgbClr val="FF0000"/>
                </a:solidFill>
                <a:latin typeface="Trebuchet MS" panose="020B0603020202020204" pitchFamily="34" charset="0"/>
              </a:rPr>
              <a:t>αρνητική</a:t>
            </a:r>
            <a:endParaRPr lang="el-GR" sz="2000" b="1" dirty="0">
              <a:solidFill>
                <a:srgbClr val="FF0000"/>
              </a:solidFill>
              <a:latin typeface="Trebuchet MS" panose="020B0603020202020204" pitchFamily="34" charset="0"/>
            </a:endParaRPr>
          </a:p>
        </p:txBody>
      </p:sp>
      <p:sp>
        <p:nvSpPr>
          <p:cNvPr id="12" name="TextBox 11"/>
          <p:cNvSpPr txBox="1"/>
          <p:nvPr/>
        </p:nvSpPr>
        <p:spPr>
          <a:xfrm>
            <a:off x="7655560" y="2958273"/>
            <a:ext cx="1330960" cy="400110"/>
          </a:xfrm>
          <a:prstGeom prst="rect">
            <a:avLst/>
          </a:prstGeom>
          <a:noFill/>
        </p:spPr>
        <p:txBody>
          <a:bodyPr wrap="square" rtlCol="0">
            <a:spAutoFit/>
          </a:bodyPr>
          <a:lstStyle/>
          <a:p>
            <a:r>
              <a:rPr lang="el-GR" sz="2000" b="1" dirty="0" smtClean="0">
                <a:solidFill>
                  <a:srgbClr val="FF0000"/>
                </a:solidFill>
                <a:latin typeface="Trebuchet MS" panose="020B0603020202020204" pitchFamily="34" charset="0"/>
              </a:rPr>
              <a:t>ενέργεια</a:t>
            </a:r>
            <a:endParaRPr lang="el-GR" sz="2000" b="1" dirty="0">
              <a:solidFill>
                <a:srgbClr val="FF0000"/>
              </a:solidFill>
              <a:latin typeface="Trebuchet MS" panose="020B0603020202020204" pitchFamily="34" charset="0"/>
            </a:endParaRPr>
          </a:p>
        </p:txBody>
      </p:sp>
      <p:sp>
        <p:nvSpPr>
          <p:cNvPr id="13" name="TextBox 12"/>
          <p:cNvSpPr txBox="1"/>
          <p:nvPr/>
        </p:nvSpPr>
        <p:spPr>
          <a:xfrm>
            <a:off x="1399032" y="4562995"/>
            <a:ext cx="9367520" cy="1477328"/>
          </a:xfrm>
          <a:prstGeom prst="rect">
            <a:avLst/>
          </a:prstGeom>
          <a:noFill/>
        </p:spPr>
        <p:txBody>
          <a:bodyPr wrap="square" rtlCol="0">
            <a:spAutoFit/>
          </a:bodyPr>
          <a:lstStyle/>
          <a:p>
            <a:pPr algn="just">
              <a:lnSpc>
                <a:spcPct val="150000"/>
              </a:lnSpc>
            </a:pPr>
            <a:r>
              <a:rPr lang="el-GR" sz="2000" b="1" dirty="0" smtClean="0">
                <a:latin typeface="Trebuchet MS" panose="020B0603020202020204" pitchFamily="34" charset="0"/>
              </a:rPr>
              <a:t>δ.  </a:t>
            </a:r>
            <a:r>
              <a:rPr lang="el-GR" sz="2000" dirty="0" smtClean="0">
                <a:latin typeface="Trebuchet MS" panose="020B0603020202020204" pitchFamily="34" charset="0"/>
              </a:rPr>
              <a:t>Μια μάζα που αφήνεται σε </a:t>
            </a:r>
            <a:r>
              <a:rPr lang="el-GR" sz="2000" dirty="0" err="1" smtClean="0">
                <a:latin typeface="Trebuchet MS" panose="020B0603020202020204" pitchFamily="34" charset="0"/>
              </a:rPr>
              <a:t>βαρυτικό</a:t>
            </a:r>
            <a:r>
              <a:rPr lang="el-GR" sz="2000" dirty="0" smtClean="0">
                <a:latin typeface="Trebuchet MS" panose="020B0603020202020204" pitchFamily="34" charset="0"/>
              </a:rPr>
              <a:t> πεδίο θα κινηθεί αυθόρμητα από θέση ……………………… δυναμικού προς θέση ……………………… δυναμικού, με ταυτόχρονη ………………… της δυναμικής της ενέργειας</a:t>
            </a:r>
            <a:r>
              <a:rPr lang="el-GR" sz="2000" dirty="0">
                <a:latin typeface="Trebuchet MS" panose="020B0603020202020204" pitchFamily="34" charset="0"/>
              </a:rPr>
              <a:t> </a:t>
            </a:r>
            <a:r>
              <a:rPr lang="el-GR" sz="2000" dirty="0" smtClean="0">
                <a:latin typeface="Trebuchet MS" panose="020B0603020202020204" pitchFamily="34" charset="0"/>
              </a:rPr>
              <a:t>και αύξηση της ………………… ενέργειας.</a:t>
            </a:r>
            <a:endParaRPr lang="el-GR" sz="2000" b="1" dirty="0">
              <a:latin typeface="Trebuchet MS" panose="020B0603020202020204" pitchFamily="34" charset="0"/>
            </a:endParaRPr>
          </a:p>
        </p:txBody>
      </p:sp>
      <p:sp>
        <p:nvSpPr>
          <p:cNvPr id="14" name="TextBox 13"/>
          <p:cNvSpPr txBox="1"/>
          <p:nvPr/>
        </p:nvSpPr>
        <p:spPr>
          <a:xfrm>
            <a:off x="1522984" y="5036106"/>
            <a:ext cx="1755648" cy="400110"/>
          </a:xfrm>
          <a:prstGeom prst="rect">
            <a:avLst/>
          </a:prstGeom>
          <a:noFill/>
        </p:spPr>
        <p:txBody>
          <a:bodyPr wrap="square" rtlCol="0">
            <a:spAutoFit/>
          </a:bodyPr>
          <a:lstStyle/>
          <a:p>
            <a:r>
              <a:rPr lang="el-GR" sz="2000" b="1" dirty="0" smtClean="0">
                <a:solidFill>
                  <a:srgbClr val="FF0000"/>
                </a:solidFill>
                <a:latin typeface="Trebuchet MS" panose="020B0603020202020204" pitchFamily="34" charset="0"/>
              </a:rPr>
              <a:t>υψηλότερου</a:t>
            </a:r>
            <a:endParaRPr lang="el-GR" sz="2000" b="1" dirty="0">
              <a:solidFill>
                <a:srgbClr val="FF0000"/>
              </a:solidFill>
              <a:latin typeface="Trebuchet MS" panose="020B0603020202020204" pitchFamily="34" charset="0"/>
            </a:endParaRPr>
          </a:p>
        </p:txBody>
      </p:sp>
      <p:sp>
        <p:nvSpPr>
          <p:cNvPr id="15" name="TextBox 14"/>
          <p:cNvSpPr txBox="1"/>
          <p:nvPr/>
        </p:nvSpPr>
        <p:spPr>
          <a:xfrm>
            <a:off x="5731256" y="5068079"/>
            <a:ext cx="1755648" cy="400110"/>
          </a:xfrm>
          <a:prstGeom prst="rect">
            <a:avLst/>
          </a:prstGeom>
          <a:noFill/>
        </p:spPr>
        <p:txBody>
          <a:bodyPr wrap="square" rtlCol="0">
            <a:spAutoFit/>
          </a:bodyPr>
          <a:lstStyle/>
          <a:p>
            <a:r>
              <a:rPr lang="el-GR" sz="2000" b="1" dirty="0" smtClean="0">
                <a:solidFill>
                  <a:srgbClr val="FF0000"/>
                </a:solidFill>
                <a:latin typeface="Trebuchet MS" panose="020B0603020202020204" pitchFamily="34" charset="0"/>
              </a:rPr>
              <a:t>χαμηλότερου</a:t>
            </a:r>
            <a:endParaRPr lang="el-GR" sz="2000" b="1" dirty="0">
              <a:solidFill>
                <a:srgbClr val="FF0000"/>
              </a:solidFill>
              <a:latin typeface="Trebuchet MS" panose="020B0603020202020204" pitchFamily="34" charset="0"/>
            </a:endParaRPr>
          </a:p>
        </p:txBody>
      </p:sp>
      <p:sp>
        <p:nvSpPr>
          <p:cNvPr id="16" name="TextBox 15"/>
          <p:cNvSpPr txBox="1"/>
          <p:nvPr/>
        </p:nvSpPr>
        <p:spPr>
          <a:xfrm>
            <a:off x="1522984" y="5499937"/>
            <a:ext cx="1417320" cy="400110"/>
          </a:xfrm>
          <a:prstGeom prst="rect">
            <a:avLst/>
          </a:prstGeom>
          <a:noFill/>
        </p:spPr>
        <p:txBody>
          <a:bodyPr wrap="square" rtlCol="0">
            <a:spAutoFit/>
          </a:bodyPr>
          <a:lstStyle/>
          <a:p>
            <a:r>
              <a:rPr lang="el-GR" sz="2000" b="1" dirty="0" smtClean="0">
                <a:solidFill>
                  <a:srgbClr val="FF0000"/>
                </a:solidFill>
                <a:latin typeface="Trebuchet MS" panose="020B0603020202020204" pitchFamily="34" charset="0"/>
              </a:rPr>
              <a:t>ελάττωση</a:t>
            </a:r>
            <a:endParaRPr lang="el-GR" sz="2000" b="1" dirty="0">
              <a:solidFill>
                <a:srgbClr val="FF0000"/>
              </a:solidFill>
              <a:latin typeface="Trebuchet MS" panose="020B0603020202020204" pitchFamily="34" charset="0"/>
            </a:endParaRPr>
          </a:p>
        </p:txBody>
      </p:sp>
      <p:sp>
        <p:nvSpPr>
          <p:cNvPr id="17" name="TextBox 16"/>
          <p:cNvSpPr txBox="1"/>
          <p:nvPr/>
        </p:nvSpPr>
        <p:spPr>
          <a:xfrm>
            <a:off x="6566887" y="1462556"/>
            <a:ext cx="1762760" cy="400110"/>
          </a:xfrm>
          <a:prstGeom prst="rect">
            <a:avLst/>
          </a:prstGeom>
          <a:noFill/>
        </p:spPr>
        <p:txBody>
          <a:bodyPr wrap="square" rtlCol="0">
            <a:spAutoFit/>
          </a:bodyPr>
          <a:lstStyle/>
          <a:p>
            <a:r>
              <a:rPr lang="en-US" sz="2000" b="1" i="1" dirty="0" smtClean="0">
                <a:solidFill>
                  <a:srgbClr val="FF0000"/>
                </a:solidFill>
                <a:latin typeface="Trebuchet MS" panose="020B0603020202020204" pitchFamily="34" charset="0"/>
              </a:rPr>
              <a:t>W</a:t>
            </a:r>
            <a:r>
              <a:rPr lang="en-US" sz="2000" b="1" baseline="-25000" dirty="0" smtClean="0">
                <a:solidFill>
                  <a:srgbClr val="FF0000"/>
                </a:solidFill>
                <a:latin typeface="Trebuchet MS" panose="020B0603020202020204" pitchFamily="34" charset="0"/>
              </a:rPr>
              <a:t>AB</a:t>
            </a:r>
            <a:r>
              <a:rPr lang="en-US" sz="2000" b="1" dirty="0" smtClean="0">
                <a:solidFill>
                  <a:srgbClr val="FF0000"/>
                </a:solidFill>
                <a:latin typeface="Trebuchet MS" panose="020B0603020202020204" pitchFamily="34" charset="0"/>
              </a:rPr>
              <a:t> = </a:t>
            </a:r>
            <a:r>
              <a:rPr lang="en-US" sz="2000" b="1" i="1" dirty="0" err="1" smtClean="0">
                <a:solidFill>
                  <a:srgbClr val="FF0000"/>
                </a:solidFill>
                <a:latin typeface="Trebuchet MS" panose="020B0603020202020204" pitchFamily="34" charset="0"/>
              </a:rPr>
              <a:t>m</a:t>
            </a:r>
            <a:r>
              <a:rPr lang="en-US" sz="2000" b="1" dirty="0" err="1" smtClean="0">
                <a:solidFill>
                  <a:srgbClr val="FF0000"/>
                </a:solidFill>
                <a:latin typeface="Trebuchet MS" panose="020B0603020202020204" pitchFamily="34" charset="0"/>
              </a:rPr>
              <a:t>.</a:t>
            </a:r>
            <a:r>
              <a:rPr lang="en-US" sz="2000" b="1" i="1" dirty="0" err="1" smtClean="0">
                <a:solidFill>
                  <a:srgbClr val="FF0000"/>
                </a:solidFill>
                <a:latin typeface="Trebuchet MS" panose="020B0603020202020204" pitchFamily="34" charset="0"/>
              </a:rPr>
              <a:t>V</a:t>
            </a:r>
            <a:r>
              <a:rPr lang="en-US" sz="2000" b="1" baseline="-25000" dirty="0" err="1" smtClean="0">
                <a:solidFill>
                  <a:srgbClr val="FF0000"/>
                </a:solidFill>
                <a:latin typeface="Trebuchet MS" panose="020B0603020202020204" pitchFamily="34" charset="0"/>
              </a:rPr>
              <a:t>AB</a:t>
            </a:r>
            <a:endParaRPr lang="el-GR" sz="2000" b="1" baseline="-25000" dirty="0">
              <a:solidFill>
                <a:srgbClr val="FF0000"/>
              </a:solidFill>
              <a:latin typeface="Trebuchet MS" panose="020B0603020202020204" pitchFamily="34" charset="0"/>
            </a:endParaRPr>
          </a:p>
        </p:txBody>
      </p:sp>
      <p:sp>
        <p:nvSpPr>
          <p:cNvPr id="18" name="TextBox 17"/>
          <p:cNvSpPr txBox="1"/>
          <p:nvPr/>
        </p:nvSpPr>
        <p:spPr>
          <a:xfrm>
            <a:off x="1412240" y="231615"/>
            <a:ext cx="4037584" cy="400110"/>
          </a:xfrm>
          <a:prstGeom prst="rect">
            <a:avLst/>
          </a:prstGeom>
          <a:noFill/>
        </p:spPr>
        <p:txBody>
          <a:bodyPr wrap="square" rtlCol="0">
            <a:spAutoFit/>
          </a:bodyPr>
          <a:lstStyle/>
          <a:p>
            <a:r>
              <a:rPr lang="el-GR" sz="2000" b="1" dirty="0" smtClean="0">
                <a:latin typeface="Trebuchet MS" panose="020B0603020202020204" pitchFamily="34" charset="0"/>
              </a:rPr>
              <a:t>1.  </a:t>
            </a:r>
            <a:r>
              <a:rPr lang="el-GR" sz="2000" dirty="0" smtClean="0">
                <a:latin typeface="Trebuchet MS" panose="020B0603020202020204" pitchFamily="34" charset="0"/>
              </a:rPr>
              <a:t>Να συμπληρώσετε τα κενά</a:t>
            </a:r>
            <a:r>
              <a:rPr lang="en-US" sz="2000" dirty="0" smtClean="0">
                <a:latin typeface="Trebuchet MS" panose="020B0603020202020204" pitchFamily="34" charset="0"/>
              </a:rPr>
              <a:t>:</a:t>
            </a:r>
            <a:endParaRPr lang="el-GR" sz="2000" dirty="0">
              <a:latin typeface="Trebuchet MS" panose="020B0603020202020204" pitchFamily="34" charset="0"/>
            </a:endParaRPr>
          </a:p>
        </p:txBody>
      </p:sp>
      <p:sp>
        <p:nvSpPr>
          <p:cNvPr id="19" name="TextBox 18"/>
          <p:cNvSpPr txBox="1"/>
          <p:nvPr/>
        </p:nvSpPr>
        <p:spPr>
          <a:xfrm>
            <a:off x="7941535" y="5499937"/>
            <a:ext cx="1309624" cy="400110"/>
          </a:xfrm>
          <a:prstGeom prst="rect">
            <a:avLst/>
          </a:prstGeom>
          <a:noFill/>
        </p:spPr>
        <p:txBody>
          <a:bodyPr wrap="square" rtlCol="0">
            <a:spAutoFit/>
          </a:bodyPr>
          <a:lstStyle/>
          <a:p>
            <a:r>
              <a:rPr lang="el-GR" sz="2000" b="1" dirty="0" smtClean="0">
                <a:solidFill>
                  <a:srgbClr val="FF0000"/>
                </a:solidFill>
                <a:latin typeface="Trebuchet MS" panose="020B0603020202020204" pitchFamily="34" charset="0"/>
              </a:rPr>
              <a:t>κινητικής</a:t>
            </a:r>
            <a:endParaRPr lang="el-GR" sz="2000" b="1" dirty="0">
              <a:solidFill>
                <a:srgbClr val="FF0000"/>
              </a:solidFill>
              <a:latin typeface="Trebuchet MS" panose="020B0603020202020204" pitchFamily="34" charset="0"/>
            </a:endParaRPr>
          </a:p>
        </p:txBody>
      </p:sp>
      <p:sp>
        <p:nvSpPr>
          <p:cNvPr id="6" name="Ορθογώνιο 5"/>
          <p:cNvSpPr/>
          <p:nvPr/>
        </p:nvSpPr>
        <p:spPr>
          <a:xfrm>
            <a:off x="1412240" y="3512254"/>
            <a:ext cx="9367520" cy="1015663"/>
          </a:xfrm>
          <a:prstGeom prst="rect">
            <a:avLst/>
          </a:prstGeom>
        </p:spPr>
        <p:txBody>
          <a:bodyPr wrap="square">
            <a:spAutoFit/>
          </a:bodyPr>
          <a:lstStyle/>
          <a:p>
            <a:pPr algn="just">
              <a:lnSpc>
                <a:spcPct val="150000"/>
              </a:lnSpc>
            </a:pPr>
            <a:r>
              <a:rPr lang="el-GR" sz="2000" b="1" dirty="0" smtClean="0">
                <a:latin typeface="Trebuchet MS" panose="020B0603020202020204" pitchFamily="34" charset="0"/>
              </a:rPr>
              <a:t>γ.  </a:t>
            </a:r>
            <a:r>
              <a:rPr lang="el-GR" sz="2000" dirty="0" smtClean="0">
                <a:latin typeface="Trebuchet MS" panose="020B0603020202020204" pitchFamily="34" charset="0"/>
              </a:rPr>
              <a:t>Η</a:t>
            </a:r>
            <a:r>
              <a:rPr lang="en-US" sz="2000" dirty="0" smtClean="0">
                <a:latin typeface="Trebuchet MS" panose="020B0603020202020204" pitchFamily="34" charset="0"/>
              </a:rPr>
              <a:t> </a:t>
            </a:r>
            <a:r>
              <a:rPr lang="el-GR" sz="2000" dirty="0">
                <a:latin typeface="Trebuchet MS" panose="020B0603020202020204" pitchFamily="34" charset="0"/>
              </a:rPr>
              <a:t>διαφορά</a:t>
            </a:r>
            <a:r>
              <a:rPr lang="en-US" sz="2000" dirty="0">
                <a:latin typeface="Trebuchet MS" panose="020B0603020202020204" pitchFamily="34" charset="0"/>
              </a:rPr>
              <a:t> </a:t>
            </a:r>
            <a:r>
              <a:rPr lang="el-GR" sz="2000" dirty="0">
                <a:latin typeface="Trebuchet MS" panose="020B0603020202020204" pitchFamily="34" charset="0"/>
              </a:rPr>
              <a:t>δυναμικού</a:t>
            </a:r>
            <a:r>
              <a:rPr lang="en-US" sz="2000" dirty="0">
                <a:latin typeface="Trebuchet MS" panose="020B0603020202020204" pitchFamily="34" charset="0"/>
              </a:rPr>
              <a:t> </a:t>
            </a:r>
            <a:r>
              <a:rPr lang="el-GR" sz="2000" dirty="0">
                <a:latin typeface="Trebuchet MS" panose="020B0603020202020204" pitchFamily="34" charset="0"/>
              </a:rPr>
              <a:t>μεταξύ</a:t>
            </a:r>
            <a:r>
              <a:rPr lang="en-US" sz="2000" dirty="0">
                <a:latin typeface="Trebuchet MS" panose="020B0603020202020204" pitchFamily="34" charset="0"/>
              </a:rPr>
              <a:t> </a:t>
            </a:r>
            <a:r>
              <a:rPr lang="el-GR" sz="2000" dirty="0">
                <a:latin typeface="Trebuchet MS" panose="020B0603020202020204" pitchFamily="34" charset="0"/>
              </a:rPr>
              <a:t>δύο</a:t>
            </a:r>
            <a:r>
              <a:rPr lang="en-US" sz="2000" dirty="0">
                <a:latin typeface="Trebuchet MS" panose="020B0603020202020204" pitchFamily="34" charset="0"/>
              </a:rPr>
              <a:t> </a:t>
            </a:r>
            <a:r>
              <a:rPr lang="el-GR" sz="2000" dirty="0" smtClean="0">
                <a:latin typeface="Trebuchet MS" panose="020B0603020202020204" pitchFamily="34" charset="0"/>
              </a:rPr>
              <a:t>……………… </a:t>
            </a:r>
            <a:r>
              <a:rPr lang="el-GR" sz="2000" dirty="0" err="1" smtClean="0">
                <a:latin typeface="Trebuchet MS" panose="020B0603020202020204" pitchFamily="34" charset="0"/>
              </a:rPr>
              <a:t>βαρυτικού</a:t>
            </a:r>
            <a:r>
              <a:rPr lang="en-US" sz="2000" dirty="0" smtClean="0">
                <a:latin typeface="Trebuchet MS" panose="020B0603020202020204" pitchFamily="34" charset="0"/>
              </a:rPr>
              <a:t> </a:t>
            </a:r>
            <a:r>
              <a:rPr lang="el-GR" sz="2000" dirty="0">
                <a:latin typeface="Trebuchet MS" panose="020B0603020202020204" pitchFamily="34" charset="0"/>
              </a:rPr>
              <a:t>πεδίου μας δείχνει την </a:t>
            </a:r>
            <a:r>
              <a:rPr lang="el-GR" sz="2000" dirty="0" smtClean="0">
                <a:latin typeface="Trebuchet MS" panose="020B0603020202020204" pitchFamily="34" charset="0"/>
              </a:rPr>
              <a:t>………………… της </a:t>
            </a:r>
            <a:r>
              <a:rPr lang="el-GR" sz="2000" dirty="0">
                <a:latin typeface="Trebuchet MS" panose="020B0603020202020204" pitchFamily="34" charset="0"/>
              </a:rPr>
              <a:t>δυναμικής ενέργειας ανά </a:t>
            </a:r>
            <a:r>
              <a:rPr lang="el-GR" sz="2000" dirty="0" smtClean="0">
                <a:latin typeface="Trebuchet MS" panose="020B0603020202020204" pitchFamily="34" charset="0"/>
              </a:rPr>
              <a:t>……………… μάζας.</a:t>
            </a:r>
            <a:endParaRPr lang="el-GR" sz="2000" dirty="0">
              <a:latin typeface="Trebuchet MS" panose="020B0603020202020204" pitchFamily="34" charset="0"/>
            </a:endParaRPr>
          </a:p>
        </p:txBody>
      </p:sp>
      <p:sp>
        <p:nvSpPr>
          <p:cNvPr id="20" name="TextBox 19"/>
          <p:cNvSpPr txBox="1"/>
          <p:nvPr/>
        </p:nvSpPr>
        <p:spPr>
          <a:xfrm>
            <a:off x="6019933" y="3559088"/>
            <a:ext cx="1178294" cy="400110"/>
          </a:xfrm>
          <a:prstGeom prst="rect">
            <a:avLst/>
          </a:prstGeom>
          <a:noFill/>
        </p:spPr>
        <p:txBody>
          <a:bodyPr wrap="square" rtlCol="0">
            <a:spAutoFit/>
          </a:bodyPr>
          <a:lstStyle/>
          <a:p>
            <a:r>
              <a:rPr lang="el-GR" sz="2000" b="1" dirty="0" smtClean="0">
                <a:solidFill>
                  <a:srgbClr val="FF0000"/>
                </a:solidFill>
                <a:latin typeface="Trebuchet MS" panose="020B0603020202020204" pitchFamily="34" charset="0"/>
              </a:rPr>
              <a:t>σημείων</a:t>
            </a:r>
            <a:endParaRPr lang="el-GR" sz="2000" b="1" dirty="0">
              <a:solidFill>
                <a:srgbClr val="FF0000"/>
              </a:solidFill>
              <a:latin typeface="Trebuchet MS" panose="020B0603020202020204" pitchFamily="34" charset="0"/>
            </a:endParaRPr>
          </a:p>
        </p:txBody>
      </p:sp>
      <p:sp>
        <p:nvSpPr>
          <p:cNvPr id="21" name="TextBox 20"/>
          <p:cNvSpPr txBox="1"/>
          <p:nvPr/>
        </p:nvSpPr>
        <p:spPr>
          <a:xfrm>
            <a:off x="1956816" y="3991840"/>
            <a:ext cx="1414197" cy="400110"/>
          </a:xfrm>
          <a:prstGeom prst="rect">
            <a:avLst/>
          </a:prstGeom>
          <a:noFill/>
        </p:spPr>
        <p:txBody>
          <a:bodyPr wrap="square" rtlCol="0">
            <a:spAutoFit/>
          </a:bodyPr>
          <a:lstStyle/>
          <a:p>
            <a:r>
              <a:rPr lang="el-GR" sz="2000" b="1" dirty="0" smtClean="0">
                <a:solidFill>
                  <a:srgbClr val="FF0000"/>
                </a:solidFill>
                <a:latin typeface="Trebuchet MS" panose="020B0603020202020204" pitchFamily="34" charset="0"/>
              </a:rPr>
              <a:t>μεταβολή</a:t>
            </a:r>
            <a:endParaRPr lang="el-GR" sz="2000" b="1" dirty="0">
              <a:solidFill>
                <a:srgbClr val="FF0000"/>
              </a:solidFill>
              <a:latin typeface="Trebuchet MS" panose="020B0603020202020204" pitchFamily="34" charset="0"/>
            </a:endParaRPr>
          </a:p>
        </p:txBody>
      </p:sp>
      <p:sp>
        <p:nvSpPr>
          <p:cNvPr id="22" name="TextBox 21"/>
          <p:cNvSpPr txBox="1"/>
          <p:nvPr/>
        </p:nvSpPr>
        <p:spPr>
          <a:xfrm>
            <a:off x="6755384" y="3991840"/>
            <a:ext cx="1152128" cy="400110"/>
          </a:xfrm>
          <a:prstGeom prst="rect">
            <a:avLst/>
          </a:prstGeom>
          <a:noFill/>
        </p:spPr>
        <p:txBody>
          <a:bodyPr wrap="square" rtlCol="0">
            <a:spAutoFit/>
          </a:bodyPr>
          <a:lstStyle/>
          <a:p>
            <a:r>
              <a:rPr lang="el-GR" sz="2000" b="1" dirty="0" smtClean="0">
                <a:solidFill>
                  <a:srgbClr val="FF0000"/>
                </a:solidFill>
                <a:latin typeface="Trebuchet MS" panose="020B0603020202020204" pitchFamily="34" charset="0"/>
              </a:rPr>
              <a:t>μονάδα</a:t>
            </a:r>
            <a:endParaRPr lang="el-GR" sz="2000" b="1"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225670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0"/>
                                        <p:tgtEl>
                                          <p:spTgt spid="22"/>
                                        </p:tgtEl>
                                      </p:cBhvr>
                                    </p:animEffect>
                                    <p:anim calcmode="lin" valueType="num">
                                      <p:cBhvr>
                                        <p:cTn id="70" dur="1000" fill="hold"/>
                                        <p:tgtEl>
                                          <p:spTgt spid="22"/>
                                        </p:tgtEl>
                                        <p:attrNameLst>
                                          <p:attrName>ppt_x</p:attrName>
                                        </p:attrNameLst>
                                      </p:cBhvr>
                                      <p:tavLst>
                                        <p:tav tm="0">
                                          <p:val>
                                            <p:strVal val="#ppt_x"/>
                                          </p:val>
                                        </p:tav>
                                        <p:tav tm="100000">
                                          <p:val>
                                            <p:strVal val="#ppt_x"/>
                                          </p:val>
                                        </p:tav>
                                      </p:tavLst>
                                    </p:anim>
                                    <p:anim calcmode="lin" valueType="num">
                                      <p:cBhvr>
                                        <p:cTn id="7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10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1000"/>
                                        <p:tgtEl>
                                          <p:spTgt spid="14"/>
                                        </p:tgtEl>
                                      </p:cBhvr>
                                    </p:animEffect>
                                    <p:anim calcmode="lin" valueType="num">
                                      <p:cBhvr>
                                        <p:cTn id="82" dur="1000" fill="hold"/>
                                        <p:tgtEl>
                                          <p:spTgt spid="14"/>
                                        </p:tgtEl>
                                        <p:attrNameLst>
                                          <p:attrName>ppt_x</p:attrName>
                                        </p:attrNameLst>
                                      </p:cBhvr>
                                      <p:tavLst>
                                        <p:tav tm="0">
                                          <p:val>
                                            <p:strVal val="#ppt_x"/>
                                          </p:val>
                                        </p:tav>
                                        <p:tav tm="100000">
                                          <p:val>
                                            <p:strVal val="#ppt_x"/>
                                          </p:val>
                                        </p:tav>
                                      </p:tavLst>
                                    </p:anim>
                                    <p:anim calcmode="lin" valueType="num">
                                      <p:cBhvr>
                                        <p:cTn id="8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1000"/>
                                        <p:tgtEl>
                                          <p:spTgt spid="15"/>
                                        </p:tgtEl>
                                      </p:cBhvr>
                                    </p:animEffect>
                                    <p:anim calcmode="lin" valueType="num">
                                      <p:cBhvr>
                                        <p:cTn id="89" dur="1000" fill="hold"/>
                                        <p:tgtEl>
                                          <p:spTgt spid="15"/>
                                        </p:tgtEl>
                                        <p:attrNameLst>
                                          <p:attrName>ppt_x</p:attrName>
                                        </p:attrNameLst>
                                      </p:cBhvr>
                                      <p:tavLst>
                                        <p:tav tm="0">
                                          <p:val>
                                            <p:strVal val="#ppt_x"/>
                                          </p:val>
                                        </p:tav>
                                        <p:tav tm="100000">
                                          <p:val>
                                            <p:strVal val="#ppt_x"/>
                                          </p:val>
                                        </p:tav>
                                      </p:tavLst>
                                    </p:anim>
                                    <p:anim calcmode="lin" valueType="num">
                                      <p:cBhvr>
                                        <p:cTn id="9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1000"/>
                                        <p:tgtEl>
                                          <p:spTgt spid="16"/>
                                        </p:tgtEl>
                                      </p:cBhvr>
                                    </p:animEffect>
                                    <p:anim calcmode="lin" valueType="num">
                                      <p:cBhvr>
                                        <p:cTn id="96" dur="1000" fill="hold"/>
                                        <p:tgtEl>
                                          <p:spTgt spid="16"/>
                                        </p:tgtEl>
                                        <p:attrNameLst>
                                          <p:attrName>ppt_x</p:attrName>
                                        </p:attrNameLst>
                                      </p:cBhvr>
                                      <p:tavLst>
                                        <p:tav tm="0">
                                          <p:val>
                                            <p:strVal val="#ppt_x"/>
                                          </p:val>
                                        </p:tav>
                                        <p:tav tm="100000">
                                          <p:val>
                                            <p:strVal val="#ppt_x"/>
                                          </p:val>
                                        </p:tav>
                                      </p:tavLst>
                                    </p:anim>
                                    <p:anim calcmode="lin" valueType="num">
                                      <p:cBhvr>
                                        <p:cTn id="9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fade">
                                      <p:cBhvr>
                                        <p:cTn id="102" dur="1000"/>
                                        <p:tgtEl>
                                          <p:spTgt spid="19"/>
                                        </p:tgtEl>
                                      </p:cBhvr>
                                    </p:animEffect>
                                    <p:anim calcmode="lin" valueType="num">
                                      <p:cBhvr>
                                        <p:cTn id="103" dur="1000" fill="hold"/>
                                        <p:tgtEl>
                                          <p:spTgt spid="19"/>
                                        </p:tgtEl>
                                        <p:attrNameLst>
                                          <p:attrName>ppt_x</p:attrName>
                                        </p:attrNameLst>
                                      </p:cBhvr>
                                      <p:tavLst>
                                        <p:tav tm="0">
                                          <p:val>
                                            <p:strVal val="#ppt_x"/>
                                          </p:val>
                                        </p:tav>
                                        <p:tav tm="100000">
                                          <p:val>
                                            <p:strVal val="#ppt_x"/>
                                          </p:val>
                                        </p:tav>
                                      </p:tavLst>
                                    </p:anim>
                                    <p:anim calcmode="lin" valueType="num">
                                      <p:cBhvr>
                                        <p:cTn id="10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2" grpId="0"/>
      <p:bldP spid="13" grpId="0"/>
      <p:bldP spid="14" grpId="0"/>
      <p:bldP spid="15" grpId="0"/>
      <p:bldP spid="16" grpId="0"/>
      <p:bldP spid="17" grpId="0"/>
      <p:bldP spid="18" grpId="0"/>
      <p:bldP spid="19" grpId="0"/>
      <p:bldP spid="6" grpId="0"/>
      <p:bldP spid="20" grpId="0"/>
      <p:bldP spid="21" grpId="0"/>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34</a:t>
            </a:fld>
            <a:endParaRPr lang="el-GR" dirty="0">
              <a:solidFill>
                <a:prstClr val="black"/>
              </a:solidFill>
            </a:endParaRPr>
          </a:p>
        </p:txBody>
      </p:sp>
      <mc:AlternateContent xmlns:mc="http://schemas.openxmlformats.org/markup-compatibility/2006" xmlns:a14="http://schemas.microsoft.com/office/drawing/2010/main">
        <mc:Choice Requires="a14">
          <p:sp>
            <p:nvSpPr>
              <p:cNvPr id="4" name="Ορθογώνιο 3"/>
              <p:cNvSpPr/>
              <p:nvPr/>
            </p:nvSpPr>
            <p:spPr>
              <a:xfrm>
                <a:off x="1443082" y="392265"/>
                <a:ext cx="9354312" cy="1815690"/>
              </a:xfrm>
              <a:prstGeom prst="rect">
                <a:avLst/>
              </a:prstGeom>
            </p:spPr>
            <p:txBody>
              <a:bodyPr wrap="square">
                <a:spAutoFit/>
              </a:bodyPr>
              <a:lstStyle/>
              <a:p>
                <a:pPr>
                  <a:lnSpc>
                    <a:spcPct val="150000"/>
                  </a:lnSpc>
                </a:pPr>
                <a:r>
                  <a:rPr lang="el-GR" sz="2000" b="1" dirty="0" smtClean="0">
                    <a:latin typeface="Trebuchet MS" panose="020B0603020202020204" pitchFamily="34" charset="0"/>
                  </a:rPr>
                  <a:t>2.</a:t>
                </a:r>
                <a:r>
                  <a:rPr lang="el-GR" sz="2000" dirty="0" smtClean="0">
                    <a:latin typeface="Trebuchet MS" panose="020B0603020202020204" pitchFamily="34" charset="0"/>
                  </a:rPr>
                  <a:t>  </a:t>
                </a:r>
                <a:r>
                  <a:rPr lang="el-GR" sz="2000" dirty="0">
                    <a:latin typeface="Trebuchet MS" panose="020B0603020202020204" pitchFamily="34" charset="0"/>
                  </a:rPr>
                  <a:t>Ποια από τις παρακάτω σχέσεις δίνει τη δυναμική ενέργεια συστήματος δύο σημειακών </a:t>
                </a:r>
                <a:r>
                  <a:rPr lang="el-GR" sz="2000" dirty="0" smtClean="0">
                    <a:latin typeface="Trebuchet MS" panose="020B0603020202020204" pitchFamily="34" charset="0"/>
                  </a:rPr>
                  <a:t>μαζών </a:t>
                </a:r>
                <a:r>
                  <a:rPr lang="en-US" sz="2000" i="1" dirty="0" smtClean="0">
                    <a:latin typeface="Trebuchet MS" panose="020B0603020202020204" pitchFamily="34" charset="0"/>
                  </a:rPr>
                  <a:t>m</a:t>
                </a:r>
                <a:r>
                  <a:rPr lang="el-GR" sz="2000" baseline="-25000" dirty="0" smtClean="0">
                    <a:latin typeface="Trebuchet MS" panose="020B0603020202020204" pitchFamily="34" charset="0"/>
                  </a:rPr>
                  <a:t>1</a:t>
                </a:r>
                <a:r>
                  <a:rPr lang="el-GR" sz="2000" dirty="0">
                    <a:latin typeface="Trebuchet MS" panose="020B0603020202020204" pitchFamily="34" charset="0"/>
                  </a:rPr>
                  <a:t>, </a:t>
                </a:r>
                <a:r>
                  <a:rPr lang="en-US" sz="2000" i="1" dirty="0" smtClean="0">
                    <a:latin typeface="Trebuchet MS" panose="020B0603020202020204" pitchFamily="34" charset="0"/>
                  </a:rPr>
                  <a:t>m</a:t>
                </a:r>
                <a:r>
                  <a:rPr lang="el-GR" sz="2000" baseline="-25000" dirty="0" smtClean="0">
                    <a:latin typeface="Trebuchet MS" panose="020B0603020202020204" pitchFamily="34" charset="0"/>
                  </a:rPr>
                  <a:t>2</a:t>
                </a:r>
                <a:r>
                  <a:rPr lang="el-GR" sz="2000" dirty="0">
                    <a:latin typeface="Trebuchet MS" panose="020B0603020202020204" pitchFamily="34" charset="0"/>
                  </a:rPr>
                  <a:t>;</a:t>
                </a:r>
                <a:endParaRPr lang="en-US" sz="2000" dirty="0">
                  <a:latin typeface="Trebuchet MS" panose="020B0603020202020204" pitchFamily="34" charset="0"/>
                </a:endParaRPr>
              </a:p>
              <a:p>
                <a:endParaRPr lang="en-US" sz="2000" dirty="0">
                  <a:latin typeface="Trebuchet MS" panose="020B0603020202020204" pitchFamily="34" charset="0"/>
                </a:endParaRPr>
              </a:p>
              <a:p>
                <a:r>
                  <a:rPr lang="el-GR" sz="2000" b="1" dirty="0" smtClean="0">
                    <a:latin typeface="Trebuchet MS" panose="020B0603020202020204" pitchFamily="34" charset="0"/>
                  </a:rPr>
                  <a:t>α</a:t>
                </a:r>
                <a:r>
                  <a:rPr lang="en-US" sz="2000" b="1" dirty="0" smtClean="0">
                    <a:latin typeface="Trebuchet MS" panose="020B0603020202020204" pitchFamily="34" charset="0"/>
                  </a:rPr>
                  <a:t>. </a:t>
                </a:r>
                <a14:m>
                  <m:oMath xmlns:m="http://schemas.openxmlformats.org/officeDocument/2006/math">
                    <m:r>
                      <a:rPr lang="en-US" sz="2400" b="1" i="0" smtClean="0">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𝐺</m:t>
                    </m:r>
                    <m:f>
                      <m:fPr>
                        <m:ctrlPr>
                          <a:rPr lang="en-US" sz="2400" i="1" smtClean="0">
                            <a:solidFill>
                              <a:prstClr val="black"/>
                            </a:solidFill>
                            <a:latin typeface="Cambria Math" panose="02040503050406030204" pitchFamily="18" charset="0"/>
                          </a:rPr>
                        </m:ctrlPr>
                      </m:fPr>
                      <m:num>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𝑚</m:t>
                            </m:r>
                          </m:e>
                          <m:sub>
                            <m:r>
                              <a:rPr lang="en-US" sz="2400">
                                <a:solidFill>
                                  <a:prstClr val="black"/>
                                </a:solidFill>
                                <a:latin typeface="Cambria Math"/>
                              </a:rPr>
                              <m:t>1</m:t>
                            </m:r>
                          </m:sub>
                        </m:sSub>
                        <m:r>
                          <a:rPr lang="en-US" sz="2400" i="1">
                            <a:solidFill>
                              <a:prstClr val="black"/>
                            </a:solidFill>
                            <a:latin typeface="Cambria Math"/>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𝑚</m:t>
                            </m:r>
                          </m:e>
                          <m:sub>
                            <m:r>
                              <a:rPr lang="en-US" sz="2400">
                                <a:solidFill>
                                  <a:prstClr val="black"/>
                                </a:solidFill>
                                <a:latin typeface="Cambria Math"/>
                              </a:rPr>
                              <m:t>2</m:t>
                            </m:r>
                          </m:sub>
                        </m:sSub>
                      </m:num>
                      <m:den>
                        <m:r>
                          <a:rPr lang="en-US" sz="2400" i="1">
                            <a:solidFill>
                              <a:prstClr val="black"/>
                            </a:solidFill>
                            <a:latin typeface="Cambria Math"/>
                          </a:rPr>
                          <m:t>𝑟</m:t>
                        </m:r>
                      </m:den>
                    </m:f>
                  </m:oMath>
                </a14:m>
                <a:r>
                  <a:rPr lang="en-US" sz="2000" dirty="0" smtClean="0">
                    <a:latin typeface="Trebuchet MS" panose="020B0603020202020204" pitchFamily="34" charset="0"/>
                  </a:rPr>
                  <a:t> .          </a:t>
                </a:r>
                <a:r>
                  <a:rPr lang="el-GR" sz="2000" b="1" dirty="0" smtClean="0">
                    <a:latin typeface="Trebuchet MS" panose="020B0603020202020204" pitchFamily="34" charset="0"/>
                  </a:rPr>
                  <a:t>β</a:t>
                </a:r>
                <a:r>
                  <a:rPr lang="en-US" sz="2000" b="1" dirty="0" smtClean="0">
                    <a:latin typeface="Trebuchet MS" panose="020B0603020202020204" pitchFamily="34" charset="0"/>
                  </a:rPr>
                  <a:t>. </a:t>
                </a:r>
                <a14:m>
                  <m:oMath xmlns:m="http://schemas.openxmlformats.org/officeDocument/2006/math">
                    <m:r>
                      <a:rPr lang="en-US" sz="2400" b="1" i="0" smtClean="0">
                        <a:solidFill>
                          <a:prstClr val="black"/>
                        </a:solidFill>
                        <a:latin typeface="Cambria Math" panose="02040503050406030204" pitchFamily="18" charset="0"/>
                      </a:rPr>
                      <m:t> </m:t>
                    </m:r>
                    <m:r>
                      <a:rPr lang="en-US" sz="2400" b="0" i="1" smtClean="0">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𝐺</m:t>
                    </m:r>
                    <m:f>
                      <m:fPr>
                        <m:ctrlPr>
                          <a:rPr lang="en-US" sz="2400" i="1">
                            <a:solidFill>
                              <a:prstClr val="black"/>
                            </a:solidFill>
                            <a:latin typeface="Cambria Math" panose="02040503050406030204" pitchFamily="18" charset="0"/>
                          </a:rPr>
                        </m:ctrlPr>
                      </m:fPr>
                      <m:num>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𝑚</m:t>
                            </m:r>
                          </m:e>
                          <m:sub>
                            <m:r>
                              <a:rPr lang="en-US" sz="2400">
                                <a:solidFill>
                                  <a:prstClr val="black"/>
                                </a:solidFill>
                                <a:latin typeface="Cambria Math"/>
                              </a:rPr>
                              <m:t>1</m:t>
                            </m:r>
                          </m:sub>
                        </m:sSub>
                        <m:r>
                          <a:rPr lang="en-US" sz="2400" i="1">
                            <a:solidFill>
                              <a:prstClr val="black"/>
                            </a:solidFill>
                            <a:latin typeface="Cambria Math"/>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𝑚</m:t>
                            </m:r>
                          </m:e>
                          <m:sub>
                            <m:r>
                              <a:rPr lang="en-US" sz="2400">
                                <a:solidFill>
                                  <a:prstClr val="black"/>
                                </a:solidFill>
                                <a:latin typeface="Cambria Math"/>
                              </a:rPr>
                              <m:t>2</m:t>
                            </m:r>
                          </m:sub>
                        </m:sSub>
                      </m:num>
                      <m:den>
                        <m:r>
                          <a:rPr lang="en-US" sz="2400" i="1">
                            <a:solidFill>
                              <a:prstClr val="black"/>
                            </a:solidFill>
                            <a:latin typeface="Cambria Math"/>
                          </a:rPr>
                          <m:t>𝑟</m:t>
                        </m:r>
                      </m:den>
                    </m:f>
                  </m:oMath>
                </a14:m>
                <a:r>
                  <a:rPr lang="en-US" sz="2000" dirty="0" smtClean="0">
                    <a:latin typeface="Trebuchet MS" panose="020B0603020202020204" pitchFamily="34" charset="0"/>
                  </a:rPr>
                  <a:t> .          </a:t>
                </a:r>
                <a:r>
                  <a:rPr lang="el-GR" sz="2000" b="1" dirty="0" smtClean="0">
                    <a:latin typeface="Trebuchet MS" panose="020B0603020202020204" pitchFamily="34" charset="0"/>
                  </a:rPr>
                  <a:t>γ.</a:t>
                </a:r>
                <a:r>
                  <a:rPr lang="en-US" sz="2000" b="1" dirty="0" smtClean="0">
                    <a:latin typeface="Trebuchet MS" panose="020B0603020202020204" pitchFamily="34" charset="0"/>
                  </a:rPr>
                  <a:t>  </a:t>
                </a:r>
                <a14:m>
                  <m:oMath xmlns:m="http://schemas.openxmlformats.org/officeDocument/2006/math">
                    <m:r>
                      <a:rPr lang="en-US" sz="2400" b="0" i="1" smtClean="0">
                        <a:solidFill>
                          <a:prstClr val="black"/>
                        </a:solidFill>
                        <a:latin typeface="Cambria Math" panose="02040503050406030204" pitchFamily="18" charset="0"/>
                      </a:rPr>
                      <m:t>𝐺</m:t>
                    </m:r>
                    <m:f>
                      <m:fPr>
                        <m:ctrlPr>
                          <a:rPr lang="en-US" sz="2400" i="1">
                            <a:solidFill>
                              <a:prstClr val="black"/>
                            </a:solidFill>
                            <a:latin typeface="Cambria Math" panose="02040503050406030204" pitchFamily="18" charset="0"/>
                          </a:rPr>
                        </m:ctrlPr>
                      </m:fPr>
                      <m:num>
                        <m:sSub>
                          <m:sSubPr>
                            <m:ctrlPr>
                              <a:rPr lang="en-US" sz="2400" i="1">
                                <a:solidFill>
                                  <a:prstClr val="black"/>
                                </a:solidFill>
                                <a:latin typeface="Cambria Math" panose="02040503050406030204" pitchFamily="18" charset="0"/>
                              </a:rPr>
                            </m:ctrlPr>
                          </m:sSubPr>
                          <m:e>
                            <m:r>
                              <a:rPr lang="en-US" sz="2400" b="0" i="1" smtClean="0">
                                <a:solidFill>
                                  <a:prstClr val="black"/>
                                </a:solidFill>
                                <a:latin typeface="Cambria Math" panose="02040503050406030204" pitchFamily="18" charset="0"/>
                              </a:rPr>
                              <m:t>𝑚</m:t>
                            </m:r>
                          </m:e>
                          <m:sub>
                            <m:r>
                              <a:rPr lang="en-US" sz="2400">
                                <a:solidFill>
                                  <a:prstClr val="black"/>
                                </a:solidFill>
                                <a:latin typeface="Cambria Math"/>
                              </a:rPr>
                              <m:t>1</m:t>
                            </m:r>
                          </m:sub>
                        </m:sSub>
                        <m:r>
                          <a:rPr lang="en-US" sz="2400" i="1">
                            <a:solidFill>
                              <a:prstClr val="black"/>
                            </a:solidFill>
                            <a:latin typeface="Cambria Math"/>
                          </a:rPr>
                          <m:t>.</m:t>
                        </m:r>
                        <m:sSub>
                          <m:sSubPr>
                            <m:ctrlPr>
                              <a:rPr lang="en-US" sz="2400" i="1">
                                <a:solidFill>
                                  <a:prstClr val="black"/>
                                </a:solidFill>
                                <a:latin typeface="Cambria Math" panose="02040503050406030204" pitchFamily="18" charset="0"/>
                              </a:rPr>
                            </m:ctrlPr>
                          </m:sSubPr>
                          <m:e>
                            <m:r>
                              <a:rPr lang="en-US" sz="2400" b="0" i="1" smtClean="0">
                                <a:solidFill>
                                  <a:prstClr val="black"/>
                                </a:solidFill>
                                <a:latin typeface="Cambria Math" panose="02040503050406030204" pitchFamily="18" charset="0"/>
                              </a:rPr>
                              <m:t>𝑚</m:t>
                            </m:r>
                          </m:e>
                          <m:sub>
                            <m:r>
                              <a:rPr lang="en-US" sz="2400">
                                <a:solidFill>
                                  <a:prstClr val="black"/>
                                </a:solidFill>
                                <a:latin typeface="Cambria Math"/>
                              </a:rPr>
                              <m:t>2</m:t>
                            </m:r>
                          </m:sub>
                        </m:sSub>
                      </m:num>
                      <m:den>
                        <m:sSup>
                          <m:sSupPr>
                            <m:ctrlPr>
                              <a:rPr lang="en-US" sz="2400" i="1">
                                <a:solidFill>
                                  <a:prstClr val="black"/>
                                </a:solidFill>
                                <a:latin typeface="Cambria Math" panose="02040503050406030204" pitchFamily="18" charset="0"/>
                              </a:rPr>
                            </m:ctrlPr>
                          </m:sSupPr>
                          <m:e>
                            <m:r>
                              <a:rPr lang="en-US" sz="2400" i="1">
                                <a:solidFill>
                                  <a:prstClr val="black"/>
                                </a:solidFill>
                                <a:latin typeface="Cambria Math"/>
                              </a:rPr>
                              <m:t>𝑟</m:t>
                            </m:r>
                          </m:e>
                          <m:sup>
                            <m:r>
                              <a:rPr lang="en-US" sz="2400">
                                <a:solidFill>
                                  <a:prstClr val="black"/>
                                </a:solidFill>
                                <a:latin typeface="Cambria Math"/>
                              </a:rPr>
                              <m:t>2</m:t>
                            </m:r>
                          </m:sup>
                        </m:sSup>
                      </m:den>
                    </m:f>
                  </m:oMath>
                </a14:m>
                <a:r>
                  <a:rPr lang="el-GR" sz="2000" b="1" dirty="0" smtClean="0">
                    <a:latin typeface="Trebuchet MS" panose="020B0603020202020204" pitchFamily="34" charset="0"/>
                  </a:rPr>
                  <a:t> </a:t>
                </a:r>
                <a:r>
                  <a:rPr lang="en-US" sz="2000" dirty="0" smtClean="0">
                    <a:latin typeface="Trebuchet MS" panose="020B0603020202020204" pitchFamily="34" charset="0"/>
                  </a:rPr>
                  <a:t>.          </a:t>
                </a:r>
                <a:r>
                  <a:rPr lang="el-GR" sz="2000" b="1" dirty="0" smtClean="0">
                    <a:latin typeface="Trebuchet MS" panose="020B0603020202020204" pitchFamily="34" charset="0"/>
                  </a:rPr>
                  <a:t>δ</a:t>
                </a:r>
                <a:r>
                  <a:rPr lang="en-US" sz="2000" b="1" dirty="0" smtClean="0">
                    <a:latin typeface="Trebuchet MS" panose="020B0603020202020204" pitchFamily="34" charset="0"/>
                  </a:rPr>
                  <a:t>. </a:t>
                </a:r>
                <a14:m>
                  <m:oMath xmlns:m="http://schemas.openxmlformats.org/officeDocument/2006/math">
                    <m:r>
                      <a:rPr lang="en-US" sz="2400" b="1" i="0" smtClean="0">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𝐺</m:t>
                    </m:r>
                    <m:f>
                      <m:fPr>
                        <m:ctrlPr>
                          <a:rPr lang="en-US" sz="2400" i="1">
                            <a:solidFill>
                              <a:prstClr val="black"/>
                            </a:solidFill>
                            <a:latin typeface="Cambria Math" panose="02040503050406030204" pitchFamily="18" charset="0"/>
                          </a:rPr>
                        </m:ctrlPr>
                      </m:fPr>
                      <m:num>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𝑚</m:t>
                            </m:r>
                          </m:e>
                          <m:sub>
                            <m:r>
                              <a:rPr lang="en-US" sz="2400">
                                <a:solidFill>
                                  <a:prstClr val="black"/>
                                </a:solidFill>
                                <a:latin typeface="Cambria Math"/>
                              </a:rPr>
                              <m:t>1</m:t>
                            </m:r>
                          </m:sub>
                        </m:sSub>
                        <m:r>
                          <a:rPr lang="en-US" sz="2400" i="1">
                            <a:solidFill>
                              <a:prstClr val="black"/>
                            </a:solidFill>
                            <a:latin typeface="Cambria Math"/>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𝑚</m:t>
                            </m:r>
                          </m:e>
                          <m:sub>
                            <m:r>
                              <a:rPr lang="en-US" sz="2400">
                                <a:solidFill>
                                  <a:prstClr val="black"/>
                                </a:solidFill>
                                <a:latin typeface="Cambria Math"/>
                              </a:rPr>
                              <m:t>2</m:t>
                            </m:r>
                          </m:sub>
                        </m:sSub>
                      </m:num>
                      <m:den>
                        <m:sSup>
                          <m:sSupPr>
                            <m:ctrlPr>
                              <a:rPr lang="en-US" sz="2400" i="1">
                                <a:solidFill>
                                  <a:prstClr val="black"/>
                                </a:solidFill>
                                <a:latin typeface="Cambria Math" panose="02040503050406030204" pitchFamily="18" charset="0"/>
                              </a:rPr>
                            </m:ctrlPr>
                          </m:sSupPr>
                          <m:e>
                            <m:r>
                              <a:rPr lang="en-US" sz="2400" i="1">
                                <a:solidFill>
                                  <a:prstClr val="black"/>
                                </a:solidFill>
                                <a:latin typeface="Cambria Math"/>
                              </a:rPr>
                              <m:t>𝑟</m:t>
                            </m:r>
                          </m:e>
                          <m:sup>
                            <m:r>
                              <a:rPr lang="en-US" sz="2400">
                                <a:solidFill>
                                  <a:prstClr val="black"/>
                                </a:solidFill>
                                <a:latin typeface="Cambria Math"/>
                              </a:rPr>
                              <m:t>2</m:t>
                            </m:r>
                          </m:sup>
                        </m:sSup>
                      </m:den>
                    </m:f>
                  </m:oMath>
                </a14:m>
                <a:r>
                  <a:rPr lang="el-GR" sz="2000" b="1" dirty="0" smtClean="0">
                    <a:latin typeface="Trebuchet MS" panose="020B0603020202020204" pitchFamily="34" charset="0"/>
                  </a:rPr>
                  <a:t> </a:t>
                </a:r>
                <a:r>
                  <a:rPr lang="el-GR" sz="2000" dirty="0" smtClean="0">
                    <a:latin typeface="Trebuchet MS" panose="020B0603020202020204" pitchFamily="34" charset="0"/>
                  </a:rPr>
                  <a:t>.</a:t>
                </a:r>
                <a:r>
                  <a:rPr lang="en-US" sz="2000" b="1" dirty="0" smtClean="0">
                    <a:latin typeface="Trebuchet MS" panose="020B0603020202020204" pitchFamily="34" charset="0"/>
                  </a:rPr>
                  <a:t>  </a:t>
                </a:r>
                <a:endParaRPr lang="el-GR" sz="2000" b="1" dirty="0">
                  <a:latin typeface="Trebuchet MS" panose="020B0603020202020204" pitchFamily="34" charset="0"/>
                </a:endParaRPr>
              </a:p>
            </p:txBody>
          </p:sp>
        </mc:Choice>
        <mc:Fallback xmlns="">
          <p:sp>
            <p:nvSpPr>
              <p:cNvPr id="4" name="Ορθογώνιο 3"/>
              <p:cNvSpPr>
                <a:spLocks noRot="1" noChangeAspect="1" noMove="1" noResize="1" noEditPoints="1" noAdjustHandles="1" noChangeArrowheads="1" noChangeShapeType="1" noTextEdit="1"/>
              </p:cNvSpPr>
              <p:nvPr/>
            </p:nvSpPr>
            <p:spPr>
              <a:xfrm>
                <a:off x="1443082" y="392265"/>
                <a:ext cx="9354312" cy="1815690"/>
              </a:xfrm>
              <a:prstGeom prst="rect">
                <a:avLst/>
              </a:prstGeom>
              <a:blipFill>
                <a:blip r:embed="rId2"/>
                <a:stretch>
                  <a:fillRect l="-717"/>
                </a:stretch>
              </a:blipFill>
            </p:spPr>
            <p:txBody>
              <a:bodyPr/>
              <a:lstStyle/>
              <a:p>
                <a:r>
                  <a:rPr lang="el-GR">
                    <a:noFill/>
                  </a:rPr>
                  <a:t> </a:t>
                </a:r>
              </a:p>
            </p:txBody>
          </p:sp>
        </mc:Fallback>
      </mc:AlternateContent>
      <p:sp>
        <p:nvSpPr>
          <p:cNvPr id="6" name="Έλλειψη 5"/>
          <p:cNvSpPr/>
          <p:nvPr/>
        </p:nvSpPr>
        <p:spPr>
          <a:xfrm>
            <a:off x="3664235" y="1672129"/>
            <a:ext cx="432048"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1443082" y="2606389"/>
            <a:ext cx="9354312" cy="3323987"/>
          </a:xfrm>
          <a:prstGeom prst="rect">
            <a:avLst/>
          </a:prstGeom>
        </p:spPr>
        <p:txBody>
          <a:bodyPr wrap="square">
            <a:spAutoFit/>
          </a:bodyPr>
          <a:lstStyle/>
          <a:p>
            <a:pPr algn="just">
              <a:lnSpc>
                <a:spcPct val="150000"/>
              </a:lnSpc>
            </a:pPr>
            <a:r>
              <a:rPr lang="el-GR" sz="2000" b="1" dirty="0" smtClean="0">
                <a:latin typeface="Trebuchet MS" panose="020B0603020202020204" pitchFamily="34" charset="0"/>
              </a:rPr>
              <a:t>3.  </a:t>
            </a:r>
            <a:r>
              <a:rPr lang="el-GR" sz="2000" dirty="0">
                <a:latin typeface="Trebuchet MS" panose="020B0603020202020204" pitchFamily="34" charset="0"/>
              </a:rPr>
              <a:t>Χαρακτηρίστε κάθε μία από τις παρακάτω προτάσεις με </a:t>
            </a:r>
            <a:r>
              <a:rPr lang="el-GR" sz="2000" dirty="0" smtClean="0">
                <a:latin typeface="Trebuchet MS" panose="020B0603020202020204" pitchFamily="34" charset="0"/>
              </a:rPr>
              <a:t>(Σ) </a:t>
            </a:r>
            <a:r>
              <a:rPr lang="el-GR" sz="2000" dirty="0">
                <a:latin typeface="Trebuchet MS" panose="020B0603020202020204" pitchFamily="34" charset="0"/>
              </a:rPr>
              <a:t>αν είναι </a:t>
            </a:r>
            <a:r>
              <a:rPr lang="el-GR" sz="2000" dirty="0" smtClean="0">
                <a:latin typeface="Trebuchet MS" panose="020B0603020202020204" pitchFamily="34" charset="0"/>
              </a:rPr>
              <a:t>σωστή και </a:t>
            </a:r>
            <a:r>
              <a:rPr lang="el-GR" sz="2000" dirty="0">
                <a:latin typeface="Trebuchet MS" panose="020B0603020202020204" pitchFamily="34" charset="0"/>
              </a:rPr>
              <a:t>με (Λ) αν είναι λανθασμένη.</a:t>
            </a:r>
          </a:p>
          <a:p>
            <a:pPr algn="just">
              <a:lnSpc>
                <a:spcPct val="150000"/>
              </a:lnSpc>
            </a:pPr>
            <a:r>
              <a:rPr lang="el-GR" sz="2000" dirty="0">
                <a:latin typeface="Trebuchet MS" panose="020B0603020202020204" pitchFamily="34" charset="0"/>
              </a:rPr>
              <a:t>Η </a:t>
            </a:r>
            <a:r>
              <a:rPr lang="el-GR" sz="2000" dirty="0" err="1" smtClean="0">
                <a:latin typeface="Trebuchet MS" panose="020B0603020202020204" pitchFamily="34" charset="0"/>
              </a:rPr>
              <a:t>βαρυτική</a:t>
            </a:r>
            <a:r>
              <a:rPr lang="el-GR" sz="2000" dirty="0" smtClean="0">
                <a:latin typeface="Trebuchet MS" panose="020B0603020202020204" pitchFamily="34" charset="0"/>
              </a:rPr>
              <a:t> </a:t>
            </a:r>
            <a:r>
              <a:rPr lang="el-GR" sz="2000" dirty="0">
                <a:latin typeface="Trebuchet MS" panose="020B0603020202020204" pitchFamily="34" charset="0"/>
              </a:rPr>
              <a:t>δυναμική ενέργεια δύο σημειακών </a:t>
            </a:r>
            <a:r>
              <a:rPr lang="el-GR" sz="2000" dirty="0" smtClean="0">
                <a:latin typeface="Trebuchet MS" panose="020B0603020202020204" pitchFamily="34" charset="0"/>
              </a:rPr>
              <a:t>μαζών </a:t>
            </a:r>
          </a:p>
          <a:p>
            <a:pPr algn="just">
              <a:lnSpc>
                <a:spcPct val="150000"/>
              </a:lnSpc>
            </a:pPr>
            <a:r>
              <a:rPr lang="el-GR" sz="2000" b="1" dirty="0" smtClean="0">
                <a:latin typeface="Trebuchet MS" panose="020B0603020202020204" pitchFamily="34" charset="0"/>
              </a:rPr>
              <a:t>Α</a:t>
            </a:r>
            <a:r>
              <a:rPr lang="el-GR" sz="2000" b="1" dirty="0">
                <a:latin typeface="Trebuchet MS" panose="020B0603020202020204" pitchFamily="34" charset="0"/>
              </a:rPr>
              <a:t>. </a:t>
            </a:r>
            <a:r>
              <a:rPr lang="el-GR" sz="2000" b="1" dirty="0" smtClean="0">
                <a:latin typeface="Trebuchet MS" panose="020B0603020202020204" pitchFamily="34" charset="0"/>
              </a:rPr>
              <a:t> </a:t>
            </a:r>
            <a:r>
              <a:rPr lang="el-GR" sz="2000" dirty="0" smtClean="0">
                <a:latin typeface="Trebuchet MS" panose="020B0603020202020204" pitchFamily="34" charset="0"/>
              </a:rPr>
              <a:t>είναι αντίστροφα </a:t>
            </a:r>
            <a:r>
              <a:rPr lang="el-GR" sz="2000" dirty="0">
                <a:latin typeface="Trebuchet MS" panose="020B0603020202020204" pitchFamily="34" charset="0"/>
              </a:rPr>
              <a:t>ανάλογη της μεταξύ </a:t>
            </a:r>
            <a:r>
              <a:rPr lang="el-GR" sz="2000" dirty="0" smtClean="0">
                <a:latin typeface="Trebuchet MS" panose="020B0603020202020204" pitchFamily="34" charset="0"/>
              </a:rPr>
              <a:t>των </a:t>
            </a:r>
            <a:r>
              <a:rPr lang="el-GR" sz="2000" dirty="0">
                <a:latin typeface="Trebuchet MS" panose="020B0603020202020204" pitchFamily="34" charset="0"/>
              </a:rPr>
              <a:t>απόστασης.</a:t>
            </a:r>
          </a:p>
          <a:p>
            <a:pPr algn="just">
              <a:lnSpc>
                <a:spcPct val="150000"/>
              </a:lnSpc>
            </a:pPr>
            <a:r>
              <a:rPr lang="el-GR" sz="2000" b="1" dirty="0">
                <a:latin typeface="Trebuchet MS" panose="020B0603020202020204" pitchFamily="34" charset="0"/>
              </a:rPr>
              <a:t>Β.  </a:t>
            </a:r>
            <a:r>
              <a:rPr lang="el-GR" sz="2000" dirty="0" smtClean="0">
                <a:latin typeface="Trebuchet MS" panose="020B0603020202020204" pitchFamily="34" charset="0"/>
              </a:rPr>
              <a:t>είναι μέγεθος </a:t>
            </a:r>
            <a:r>
              <a:rPr lang="el-GR" sz="2000" dirty="0">
                <a:latin typeface="Trebuchet MS" panose="020B0603020202020204" pitchFamily="34" charset="0"/>
              </a:rPr>
              <a:t>διανυσματικό.</a:t>
            </a:r>
          </a:p>
          <a:p>
            <a:pPr algn="just">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είναι πάντοτε θετική.</a:t>
            </a:r>
          </a:p>
          <a:p>
            <a:pPr algn="just">
              <a:lnSpc>
                <a:spcPct val="150000"/>
              </a:lnSpc>
            </a:pPr>
            <a:r>
              <a:rPr lang="el-GR" sz="2000" b="1" dirty="0">
                <a:latin typeface="Trebuchet MS" panose="020B0603020202020204" pitchFamily="34" charset="0"/>
              </a:rPr>
              <a:t>Δ.  </a:t>
            </a:r>
            <a:r>
              <a:rPr lang="el-GR" sz="2000" dirty="0" smtClean="0">
                <a:latin typeface="Trebuchet MS" panose="020B0603020202020204" pitchFamily="34" charset="0"/>
              </a:rPr>
              <a:t>έχει </a:t>
            </a:r>
            <a:r>
              <a:rPr lang="el-GR" sz="2000" dirty="0">
                <a:latin typeface="Trebuchet MS" panose="020B0603020202020204" pitchFamily="34" charset="0"/>
              </a:rPr>
              <a:t>μονάδα </a:t>
            </a:r>
            <a:r>
              <a:rPr lang="el-GR" sz="2000" dirty="0" smtClean="0">
                <a:latin typeface="Trebuchet MS" panose="020B0603020202020204" pitchFamily="34" charset="0"/>
              </a:rPr>
              <a:t>μέτρησης το 1 </a:t>
            </a:r>
            <a:r>
              <a:rPr lang="en-US" sz="2000" dirty="0" smtClean="0">
                <a:latin typeface="Trebuchet MS" panose="020B0603020202020204" pitchFamily="34" charset="0"/>
              </a:rPr>
              <a:t>Joule (J)</a:t>
            </a:r>
            <a:r>
              <a:rPr lang="el-GR" sz="2000" dirty="0" smtClean="0">
                <a:latin typeface="Trebuchet MS" panose="020B0603020202020204" pitchFamily="34" charset="0"/>
              </a:rPr>
              <a:t>.</a:t>
            </a:r>
            <a:endParaRPr lang="el-GR" sz="2000" dirty="0">
              <a:latin typeface="Trebuchet MS" panose="020B0603020202020204" pitchFamily="34" charset="0"/>
            </a:endParaRPr>
          </a:p>
        </p:txBody>
      </p:sp>
      <p:sp>
        <p:nvSpPr>
          <p:cNvPr id="12" name="TextBox 11"/>
          <p:cNvSpPr txBox="1"/>
          <p:nvPr/>
        </p:nvSpPr>
        <p:spPr>
          <a:xfrm>
            <a:off x="8486957" y="4019627"/>
            <a:ext cx="501285"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Σ</a:t>
            </a:r>
          </a:p>
        </p:txBody>
      </p:sp>
      <p:sp>
        <p:nvSpPr>
          <p:cNvPr id="14" name="TextBox 13"/>
          <p:cNvSpPr txBox="1"/>
          <p:nvPr/>
        </p:nvSpPr>
        <p:spPr>
          <a:xfrm>
            <a:off x="5723071" y="4985272"/>
            <a:ext cx="501285"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Λ</a:t>
            </a:r>
          </a:p>
        </p:txBody>
      </p:sp>
      <p:sp>
        <p:nvSpPr>
          <p:cNvPr id="15" name="TextBox 14"/>
          <p:cNvSpPr txBox="1"/>
          <p:nvPr/>
        </p:nvSpPr>
        <p:spPr>
          <a:xfrm>
            <a:off x="6555430" y="4499214"/>
            <a:ext cx="501285"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Λ</a:t>
            </a:r>
          </a:p>
        </p:txBody>
      </p:sp>
      <p:sp>
        <p:nvSpPr>
          <p:cNvPr id="16" name="TextBox 15"/>
          <p:cNvSpPr txBox="1"/>
          <p:nvPr/>
        </p:nvSpPr>
        <p:spPr>
          <a:xfrm>
            <a:off x="7330819" y="5373217"/>
            <a:ext cx="501285"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latin typeface="Trebuchet MS" panose="020B0603020202020204" pitchFamily="34" charset="0"/>
              </a:rPr>
              <a:t>Σ</a:t>
            </a:r>
            <a:endPar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138893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1" grpId="0"/>
      <p:bldP spid="12" grpId="0"/>
      <p:bldP spid="14" grpId="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35</a:t>
            </a:fld>
            <a:endParaRPr lang="el-GR" dirty="0">
              <a:solidFill>
                <a:prstClr val="black"/>
              </a:solidFill>
            </a:endParaRPr>
          </a:p>
        </p:txBody>
      </p:sp>
      <p:sp>
        <p:nvSpPr>
          <p:cNvPr id="4" name="Ορθογώνιο 3"/>
          <p:cNvSpPr/>
          <p:nvPr/>
        </p:nvSpPr>
        <p:spPr>
          <a:xfrm>
            <a:off x="1435608" y="476672"/>
            <a:ext cx="9015984" cy="3785652"/>
          </a:xfrm>
          <a:prstGeom prst="rect">
            <a:avLst/>
          </a:prstGeom>
        </p:spPr>
        <p:txBody>
          <a:bodyPr wrap="square">
            <a:spAutoFit/>
          </a:bodyPr>
          <a:lstStyle/>
          <a:p>
            <a:pPr algn="just">
              <a:lnSpc>
                <a:spcPct val="150000"/>
              </a:lnSpc>
            </a:pPr>
            <a:r>
              <a:rPr lang="en-US" sz="2000" b="1" dirty="0" smtClean="0">
                <a:latin typeface="Trebuchet MS" panose="020B0603020202020204" pitchFamily="34" charset="0"/>
              </a:rPr>
              <a:t>4</a:t>
            </a:r>
            <a:r>
              <a:rPr lang="el-GR" sz="2000" b="1" dirty="0" smtClean="0">
                <a:latin typeface="Trebuchet MS" panose="020B0603020202020204" pitchFamily="34" charset="0"/>
              </a:rPr>
              <a:t>.  </a:t>
            </a:r>
            <a:r>
              <a:rPr lang="el-GR" sz="2000" dirty="0">
                <a:latin typeface="Trebuchet MS" panose="020B0603020202020204" pitchFamily="34" charset="0"/>
              </a:rPr>
              <a:t>Χαρακτηρίστε κάθε μία από τις παρακάτω προτάσεις με </a:t>
            </a:r>
            <a:r>
              <a:rPr lang="el-GR" sz="2000" dirty="0" smtClean="0">
                <a:latin typeface="Trebuchet MS" panose="020B0603020202020204" pitchFamily="34" charset="0"/>
              </a:rPr>
              <a:t>(Σ) </a:t>
            </a:r>
            <a:r>
              <a:rPr lang="el-GR" sz="2000" dirty="0">
                <a:latin typeface="Trebuchet MS" panose="020B0603020202020204" pitchFamily="34" charset="0"/>
              </a:rPr>
              <a:t>αν είναι </a:t>
            </a:r>
            <a:r>
              <a:rPr lang="el-GR" sz="2000" dirty="0" smtClean="0">
                <a:latin typeface="Trebuchet MS" panose="020B0603020202020204" pitchFamily="34" charset="0"/>
              </a:rPr>
              <a:t>σωστή και </a:t>
            </a:r>
            <a:r>
              <a:rPr lang="el-GR" sz="2000" dirty="0">
                <a:latin typeface="Trebuchet MS" panose="020B0603020202020204" pitchFamily="34" charset="0"/>
              </a:rPr>
              <a:t>με (Λ) αν είναι λανθασμένη.</a:t>
            </a:r>
            <a:endParaRPr lang="el-GR" sz="2000" dirty="0"/>
          </a:p>
          <a:p>
            <a:pPr algn="just">
              <a:lnSpc>
                <a:spcPct val="150000"/>
              </a:lnSpc>
            </a:pPr>
            <a:r>
              <a:rPr lang="el-GR" sz="2000" dirty="0">
                <a:latin typeface="Trebuchet MS" panose="020B0603020202020204" pitchFamily="34" charset="0"/>
              </a:rPr>
              <a:t>Η</a:t>
            </a:r>
            <a:r>
              <a:rPr lang="en-US" sz="2000" dirty="0">
                <a:latin typeface="Trebuchet MS" panose="020B0603020202020204" pitchFamily="34" charset="0"/>
              </a:rPr>
              <a:t> </a:t>
            </a:r>
            <a:r>
              <a:rPr lang="el-GR" sz="2000" dirty="0">
                <a:latin typeface="Trebuchet MS" panose="020B0603020202020204" pitchFamily="34" charset="0"/>
              </a:rPr>
              <a:t>διαφορά</a:t>
            </a:r>
            <a:r>
              <a:rPr lang="en-US" sz="2000" dirty="0">
                <a:latin typeface="Trebuchet MS" panose="020B0603020202020204" pitchFamily="34" charset="0"/>
              </a:rPr>
              <a:t> </a:t>
            </a:r>
            <a:r>
              <a:rPr lang="el-GR" sz="2000" dirty="0">
                <a:latin typeface="Trebuchet MS" panose="020B0603020202020204" pitchFamily="34" charset="0"/>
              </a:rPr>
              <a:t>δυναμικού</a:t>
            </a:r>
            <a:r>
              <a:rPr lang="en-US" sz="2000" dirty="0">
                <a:latin typeface="Trebuchet MS" panose="020B0603020202020204" pitchFamily="34" charset="0"/>
              </a:rPr>
              <a:t> </a:t>
            </a:r>
            <a:r>
              <a:rPr lang="el-GR" sz="2000" dirty="0">
                <a:latin typeface="Trebuchet MS" panose="020B0603020202020204" pitchFamily="34" charset="0"/>
              </a:rPr>
              <a:t>μεταξύ</a:t>
            </a:r>
            <a:r>
              <a:rPr lang="en-US" sz="2000" dirty="0">
                <a:latin typeface="Trebuchet MS" panose="020B0603020202020204" pitchFamily="34" charset="0"/>
              </a:rPr>
              <a:t> </a:t>
            </a:r>
            <a:r>
              <a:rPr lang="el-GR" sz="2000" dirty="0">
                <a:latin typeface="Trebuchet MS" panose="020B0603020202020204" pitchFamily="34" charset="0"/>
              </a:rPr>
              <a:t>δύο</a:t>
            </a:r>
            <a:r>
              <a:rPr lang="en-US" sz="2000" dirty="0">
                <a:latin typeface="Trebuchet MS" panose="020B0603020202020204" pitchFamily="34" charset="0"/>
              </a:rPr>
              <a:t> </a:t>
            </a:r>
            <a:r>
              <a:rPr lang="el-GR" sz="2000" dirty="0">
                <a:latin typeface="Trebuchet MS" panose="020B0603020202020204" pitchFamily="34" charset="0"/>
              </a:rPr>
              <a:t>σημείων</a:t>
            </a:r>
            <a:r>
              <a:rPr lang="en-US" sz="2000" dirty="0">
                <a:latin typeface="Trebuchet MS" panose="020B0603020202020204" pitchFamily="34" charset="0"/>
              </a:rPr>
              <a:t> </a:t>
            </a:r>
            <a:r>
              <a:rPr lang="el-GR" sz="2000" dirty="0">
                <a:latin typeface="Trebuchet MS" panose="020B0603020202020204" pitchFamily="34" charset="0"/>
              </a:rPr>
              <a:t> Α</a:t>
            </a:r>
            <a:r>
              <a:rPr lang="en-US" sz="2000" dirty="0">
                <a:latin typeface="Trebuchet MS" panose="020B0603020202020204" pitchFamily="34" charset="0"/>
              </a:rPr>
              <a:t> </a:t>
            </a:r>
            <a:r>
              <a:rPr lang="el-GR" sz="2000" dirty="0">
                <a:latin typeface="Trebuchet MS" panose="020B0603020202020204" pitchFamily="34" charset="0"/>
              </a:rPr>
              <a:t> και</a:t>
            </a:r>
            <a:r>
              <a:rPr lang="en-US" sz="2000" dirty="0">
                <a:latin typeface="Trebuchet MS" panose="020B0603020202020204" pitchFamily="34" charset="0"/>
              </a:rPr>
              <a:t> </a:t>
            </a:r>
            <a:r>
              <a:rPr lang="el-GR" sz="2000" dirty="0">
                <a:latin typeface="Trebuchet MS" panose="020B0603020202020204" pitchFamily="34" charset="0"/>
              </a:rPr>
              <a:t> Β</a:t>
            </a:r>
            <a:r>
              <a:rPr lang="en-US" sz="2000" dirty="0">
                <a:latin typeface="Trebuchet MS" panose="020B0603020202020204" pitchFamily="34" charset="0"/>
              </a:rPr>
              <a:t> </a:t>
            </a:r>
            <a:r>
              <a:rPr lang="el-GR" sz="2000" dirty="0">
                <a:latin typeface="Trebuchet MS" panose="020B0603020202020204" pitchFamily="34" charset="0"/>
              </a:rPr>
              <a:t> </a:t>
            </a:r>
            <a:r>
              <a:rPr lang="el-GR" sz="2000" dirty="0" err="1" smtClean="0">
                <a:latin typeface="Trebuchet MS" panose="020B0603020202020204" pitchFamily="34" charset="0"/>
              </a:rPr>
              <a:t>βαρυτικού</a:t>
            </a:r>
            <a:r>
              <a:rPr lang="en-US" sz="2000" dirty="0" smtClean="0">
                <a:latin typeface="Trebuchet MS" panose="020B0603020202020204" pitchFamily="34" charset="0"/>
              </a:rPr>
              <a:t> </a:t>
            </a:r>
            <a:r>
              <a:rPr lang="el-GR" sz="2000" dirty="0">
                <a:latin typeface="Trebuchet MS" panose="020B0603020202020204" pitchFamily="34" charset="0"/>
              </a:rPr>
              <a:t>πεδίου</a:t>
            </a:r>
            <a:r>
              <a:rPr lang="en-US" sz="2000" dirty="0">
                <a:latin typeface="Trebuchet MS" panose="020B0603020202020204" pitchFamily="34" charset="0"/>
              </a:rPr>
              <a:t> </a:t>
            </a:r>
            <a:r>
              <a:rPr lang="el-GR" sz="2000" dirty="0">
                <a:latin typeface="Trebuchet MS" panose="020B0603020202020204" pitchFamily="34" charset="0"/>
              </a:rPr>
              <a:t>είναι</a:t>
            </a:r>
            <a:r>
              <a:rPr lang="en-US" sz="2000" i="1" dirty="0">
                <a:latin typeface="Trebuchet MS" panose="020B0603020202020204" pitchFamily="34" charset="0"/>
              </a:rPr>
              <a:t> </a:t>
            </a:r>
            <a:r>
              <a:rPr lang="el-GR" sz="2000" i="1" dirty="0" smtClean="0">
                <a:latin typeface="Trebuchet MS" panose="020B0603020202020204" pitchFamily="34" charset="0"/>
              </a:rPr>
              <a:t>V</a:t>
            </a:r>
            <a:r>
              <a:rPr lang="el-GR" sz="2000" baseline="-25000" dirty="0" smtClean="0">
                <a:latin typeface="Trebuchet MS" panose="020B0603020202020204" pitchFamily="34" charset="0"/>
              </a:rPr>
              <a:t>ΑΒ</a:t>
            </a:r>
            <a:r>
              <a:rPr lang="el-GR" sz="2000" i="1" dirty="0" smtClean="0">
                <a:latin typeface="Trebuchet MS" panose="020B0603020202020204" pitchFamily="34" charset="0"/>
              </a:rPr>
              <a:t> </a:t>
            </a:r>
            <a:r>
              <a:rPr lang="el-GR" sz="2000" dirty="0">
                <a:latin typeface="Trebuchet MS" panose="020B0603020202020204" pitchFamily="34" charset="0"/>
              </a:rPr>
              <a:t>= -10V.</a:t>
            </a:r>
            <a:r>
              <a:rPr lang="en-US" sz="2000" dirty="0">
                <a:latin typeface="Trebuchet MS" panose="020B0603020202020204" pitchFamily="34" charset="0"/>
              </a:rPr>
              <a:t> </a:t>
            </a:r>
            <a:r>
              <a:rPr lang="el-GR" sz="2000" dirty="0">
                <a:latin typeface="Trebuchet MS" panose="020B0603020202020204" pitchFamily="34" charset="0"/>
              </a:rPr>
              <a:t>Αυτό σημαίνει ότι</a:t>
            </a:r>
            <a:r>
              <a:rPr lang="en-US" sz="2000" dirty="0">
                <a:latin typeface="Trebuchet MS" panose="020B0603020202020204" pitchFamily="34" charset="0"/>
              </a:rPr>
              <a:t>:</a:t>
            </a:r>
            <a:r>
              <a:rPr lang="el-GR" sz="2000" dirty="0">
                <a:latin typeface="Trebuchet MS" panose="020B0603020202020204" pitchFamily="34" charset="0"/>
              </a:rPr>
              <a:t>	</a:t>
            </a:r>
            <a:endParaRPr lang="en-US" sz="2000" dirty="0">
              <a:latin typeface="Trebuchet MS" panose="020B0603020202020204" pitchFamily="34" charset="0"/>
            </a:endParaRPr>
          </a:p>
          <a:p>
            <a:pPr algn="just">
              <a:lnSpc>
                <a:spcPct val="150000"/>
              </a:lnSpc>
            </a:pPr>
            <a:r>
              <a:rPr lang="el-GR" sz="2000" b="1" dirty="0" smtClean="0">
                <a:latin typeface="Trebuchet MS" panose="020B0603020202020204" pitchFamily="34" charset="0"/>
              </a:rPr>
              <a:t>α</a:t>
            </a:r>
            <a:r>
              <a:rPr lang="en-US" sz="2000" b="1" dirty="0" smtClean="0">
                <a:latin typeface="Trebuchet MS" panose="020B0603020202020204" pitchFamily="34" charset="0"/>
              </a:rPr>
              <a:t>. </a:t>
            </a:r>
            <a:r>
              <a:rPr lang="el-GR" sz="2000" b="1" dirty="0" smtClean="0">
                <a:latin typeface="Trebuchet MS" panose="020B0603020202020204" pitchFamily="34" charset="0"/>
              </a:rPr>
              <a:t> </a:t>
            </a:r>
            <a:r>
              <a:rPr lang="el-GR" sz="2000" dirty="0" smtClean="0">
                <a:latin typeface="Trebuchet MS" panose="020B0603020202020204" pitchFamily="34" charset="0"/>
              </a:rPr>
              <a:t>Το</a:t>
            </a:r>
            <a:r>
              <a:rPr lang="en-US" sz="2000" dirty="0" smtClean="0">
                <a:latin typeface="Trebuchet MS" panose="020B0603020202020204" pitchFamily="34" charset="0"/>
              </a:rPr>
              <a:t> </a:t>
            </a:r>
            <a:r>
              <a:rPr lang="el-GR" sz="2000" dirty="0">
                <a:latin typeface="Trebuchet MS" panose="020B0603020202020204" pitchFamily="34" charset="0"/>
              </a:rPr>
              <a:t>δυναμικό </a:t>
            </a:r>
            <a:r>
              <a:rPr lang="el-GR" sz="2000" i="1" dirty="0">
                <a:latin typeface="Trebuchet MS" panose="020B0603020202020204" pitchFamily="34" charset="0"/>
              </a:rPr>
              <a:t>V</a:t>
            </a:r>
            <a:r>
              <a:rPr lang="el-GR" sz="2000" baseline="-25000" dirty="0">
                <a:latin typeface="Trebuchet MS" panose="020B0603020202020204" pitchFamily="34" charset="0"/>
              </a:rPr>
              <a:t>B</a:t>
            </a:r>
            <a:r>
              <a:rPr lang="en-US" sz="2000" dirty="0">
                <a:latin typeface="Trebuchet MS" panose="020B0603020202020204" pitchFamily="34" charset="0"/>
              </a:rPr>
              <a:t> </a:t>
            </a:r>
            <a:r>
              <a:rPr lang="el-GR" sz="2000" dirty="0">
                <a:latin typeface="Trebuchet MS" panose="020B0603020202020204" pitchFamily="34" charset="0"/>
              </a:rPr>
              <a:t>είναι μεγαλύτερο από το δυναμικό </a:t>
            </a:r>
            <a:r>
              <a:rPr lang="el-GR" sz="2000" i="1" dirty="0">
                <a:latin typeface="Trebuchet MS" panose="020B0603020202020204" pitchFamily="34" charset="0"/>
              </a:rPr>
              <a:t>V</a:t>
            </a:r>
            <a:r>
              <a:rPr lang="el-GR" sz="2000" baseline="-25000" dirty="0">
                <a:latin typeface="Trebuchet MS" panose="020B0603020202020204" pitchFamily="34" charset="0"/>
              </a:rPr>
              <a:t>A</a:t>
            </a:r>
            <a:r>
              <a:rPr lang="el-GR" sz="2000" dirty="0">
                <a:latin typeface="Trebuchet MS" panose="020B0603020202020204" pitchFamily="34" charset="0"/>
              </a:rPr>
              <a:t>.</a:t>
            </a:r>
            <a:endParaRPr lang="el-GR" sz="2000" baseline="-25000" dirty="0">
              <a:latin typeface="Trebuchet MS" panose="020B0603020202020204" pitchFamily="34" charset="0"/>
            </a:endParaRPr>
          </a:p>
          <a:p>
            <a:pPr algn="just">
              <a:lnSpc>
                <a:spcPct val="150000"/>
              </a:lnSpc>
            </a:pPr>
            <a:r>
              <a:rPr lang="el-GR" sz="2000" b="1" dirty="0" smtClean="0">
                <a:latin typeface="Trebuchet MS" panose="020B0603020202020204" pitchFamily="34" charset="0"/>
              </a:rPr>
              <a:t>β.</a:t>
            </a:r>
            <a:r>
              <a:rPr lang="en-US" sz="2000" b="1" dirty="0" smtClean="0">
                <a:latin typeface="Trebuchet MS" panose="020B0603020202020204" pitchFamily="34" charset="0"/>
              </a:rPr>
              <a:t>  </a:t>
            </a:r>
            <a:r>
              <a:rPr lang="el-GR" sz="2000" dirty="0" smtClean="0">
                <a:latin typeface="Trebuchet MS" panose="020B0603020202020204" pitchFamily="34" charset="0"/>
              </a:rPr>
              <a:t>Η διαφορά δυναμικού </a:t>
            </a:r>
            <a:r>
              <a:rPr lang="el-GR" sz="2000" i="1" dirty="0" smtClean="0">
                <a:latin typeface="Trebuchet MS" panose="020B0603020202020204" pitchFamily="34" charset="0"/>
              </a:rPr>
              <a:t>V</a:t>
            </a:r>
            <a:r>
              <a:rPr lang="el-GR" sz="2000" baseline="-25000" dirty="0" smtClean="0">
                <a:latin typeface="Trebuchet MS" panose="020B0603020202020204" pitchFamily="34" charset="0"/>
              </a:rPr>
              <a:t>ΒΑ</a:t>
            </a:r>
            <a:r>
              <a:rPr lang="el-GR" sz="2000" i="1" dirty="0" smtClean="0">
                <a:latin typeface="Trebuchet MS" panose="020B0603020202020204" pitchFamily="34" charset="0"/>
              </a:rPr>
              <a:t> </a:t>
            </a:r>
            <a:r>
              <a:rPr lang="el-GR" sz="2000" dirty="0">
                <a:latin typeface="Trebuchet MS" panose="020B0603020202020204" pitchFamily="34" charset="0"/>
              </a:rPr>
              <a:t>= </a:t>
            </a:r>
            <a:r>
              <a:rPr lang="el-GR" sz="2000" dirty="0" smtClean="0">
                <a:latin typeface="Trebuchet MS" panose="020B0603020202020204" pitchFamily="34" charset="0"/>
              </a:rPr>
              <a:t>10V</a:t>
            </a:r>
            <a:r>
              <a:rPr lang="el-GR" sz="2000" dirty="0">
                <a:latin typeface="Trebuchet MS" panose="020B0603020202020204" pitchFamily="34" charset="0"/>
              </a:rPr>
              <a:t>.</a:t>
            </a:r>
            <a:r>
              <a:rPr lang="en-US" sz="2000" dirty="0">
                <a:latin typeface="Trebuchet MS" panose="020B0603020202020204" pitchFamily="34" charset="0"/>
              </a:rPr>
              <a:t> </a:t>
            </a:r>
            <a:r>
              <a:rPr lang="el-GR" sz="2000" dirty="0">
                <a:latin typeface="Trebuchet MS" panose="020B0603020202020204" pitchFamily="34" charset="0"/>
              </a:rPr>
              <a:t>	</a:t>
            </a:r>
          </a:p>
          <a:p>
            <a:pPr algn="just">
              <a:lnSpc>
                <a:spcPct val="150000"/>
              </a:lnSpc>
            </a:pPr>
            <a:r>
              <a:rPr lang="el-GR" sz="2000" b="1" dirty="0" smtClean="0">
                <a:latin typeface="Trebuchet MS" panose="020B0603020202020204" pitchFamily="34" charset="0"/>
              </a:rPr>
              <a:t>γ.</a:t>
            </a:r>
            <a:r>
              <a:rPr lang="en-US" sz="2000" b="1" dirty="0" smtClean="0">
                <a:latin typeface="Trebuchet MS" panose="020B0603020202020204" pitchFamily="34" charset="0"/>
              </a:rPr>
              <a:t> </a:t>
            </a:r>
            <a:r>
              <a:rPr lang="el-GR" sz="2000" b="1" dirty="0" smtClean="0">
                <a:latin typeface="Trebuchet MS" panose="020B0603020202020204" pitchFamily="34" charset="0"/>
              </a:rPr>
              <a:t> </a:t>
            </a:r>
            <a:r>
              <a:rPr lang="el-GR" sz="2000" dirty="0" smtClean="0">
                <a:latin typeface="Trebuchet MS" panose="020B0603020202020204" pitchFamily="34" charset="0"/>
              </a:rPr>
              <a:t>Αν</a:t>
            </a:r>
            <a:r>
              <a:rPr lang="en-US" sz="2000" dirty="0" smtClean="0">
                <a:latin typeface="Trebuchet MS" panose="020B0603020202020204" pitchFamily="34" charset="0"/>
              </a:rPr>
              <a:t> </a:t>
            </a:r>
            <a:r>
              <a:rPr lang="el-GR" sz="2000" dirty="0">
                <a:latin typeface="Trebuchet MS" panose="020B0603020202020204" pitchFamily="34" charset="0"/>
              </a:rPr>
              <a:t>αφήσουμε</a:t>
            </a:r>
            <a:r>
              <a:rPr lang="en-US" sz="2000" dirty="0">
                <a:latin typeface="Trebuchet MS" panose="020B0603020202020204" pitchFamily="34" charset="0"/>
              </a:rPr>
              <a:t> </a:t>
            </a:r>
            <a:r>
              <a:rPr lang="el-GR" sz="2000" dirty="0">
                <a:latin typeface="Trebuchet MS" panose="020B0603020202020204" pitchFamily="34" charset="0"/>
              </a:rPr>
              <a:t>μάζα</a:t>
            </a:r>
            <a:r>
              <a:rPr lang="en-US" sz="2000" dirty="0">
                <a:latin typeface="Trebuchet MS" panose="020B0603020202020204" pitchFamily="34" charset="0"/>
              </a:rPr>
              <a:t> </a:t>
            </a:r>
            <a:r>
              <a:rPr lang="en-US" sz="2000" i="1" dirty="0">
                <a:latin typeface="Trebuchet MS" panose="020B0603020202020204" pitchFamily="34" charset="0"/>
              </a:rPr>
              <a:t>m</a:t>
            </a:r>
            <a:r>
              <a:rPr lang="en-US" sz="2000" dirty="0">
                <a:latin typeface="Trebuchet MS" panose="020B0603020202020204" pitchFamily="34" charset="0"/>
              </a:rPr>
              <a:t> </a:t>
            </a:r>
            <a:r>
              <a:rPr lang="el-GR" sz="2000" dirty="0">
                <a:latin typeface="Trebuchet MS" panose="020B0603020202020204" pitchFamily="34" charset="0"/>
              </a:rPr>
              <a:t>στη</a:t>
            </a:r>
            <a:r>
              <a:rPr lang="en-US" sz="2000" dirty="0">
                <a:latin typeface="Trebuchet MS" panose="020B0603020202020204" pitchFamily="34" charset="0"/>
              </a:rPr>
              <a:t> </a:t>
            </a:r>
            <a:r>
              <a:rPr lang="el-GR" sz="2000" dirty="0">
                <a:latin typeface="Trebuchet MS" panose="020B0603020202020204" pitchFamily="34" charset="0"/>
              </a:rPr>
              <a:t>θέση</a:t>
            </a:r>
            <a:r>
              <a:rPr lang="en-US" sz="2000" dirty="0">
                <a:latin typeface="Trebuchet MS" panose="020B0603020202020204" pitchFamily="34" charset="0"/>
              </a:rPr>
              <a:t> </a:t>
            </a:r>
            <a:r>
              <a:rPr lang="el-GR" sz="2000" dirty="0">
                <a:latin typeface="Trebuchet MS" panose="020B0603020202020204" pitchFamily="34" charset="0"/>
              </a:rPr>
              <a:t>Α,</a:t>
            </a:r>
            <a:r>
              <a:rPr lang="en-US" sz="2000" dirty="0">
                <a:latin typeface="Trebuchet MS" panose="020B0603020202020204" pitchFamily="34" charset="0"/>
              </a:rPr>
              <a:t> </a:t>
            </a:r>
            <a:r>
              <a:rPr lang="el-GR" sz="2000" dirty="0">
                <a:latin typeface="Trebuchet MS" panose="020B0603020202020204" pitchFamily="34" charset="0"/>
              </a:rPr>
              <a:t>αυτή</a:t>
            </a:r>
            <a:r>
              <a:rPr lang="en-US" sz="2000" dirty="0">
                <a:latin typeface="Trebuchet MS" panose="020B0603020202020204" pitchFamily="34" charset="0"/>
              </a:rPr>
              <a:t> </a:t>
            </a:r>
            <a:r>
              <a:rPr lang="el-GR" sz="2000" dirty="0">
                <a:latin typeface="Trebuchet MS" panose="020B0603020202020204" pitchFamily="34" charset="0"/>
              </a:rPr>
              <a:t>θα</a:t>
            </a:r>
            <a:r>
              <a:rPr lang="en-US" sz="2000" dirty="0">
                <a:latin typeface="Trebuchet MS" panose="020B0603020202020204" pitchFamily="34" charset="0"/>
              </a:rPr>
              <a:t> </a:t>
            </a:r>
            <a:r>
              <a:rPr lang="el-GR" sz="2000" dirty="0">
                <a:latin typeface="Trebuchet MS" panose="020B0603020202020204" pitchFamily="34" charset="0"/>
              </a:rPr>
              <a:t>μετακινηθεί</a:t>
            </a:r>
            <a:r>
              <a:rPr lang="en-US" sz="2000" dirty="0">
                <a:latin typeface="Trebuchet MS" panose="020B0603020202020204" pitchFamily="34" charset="0"/>
              </a:rPr>
              <a:t> “</a:t>
            </a:r>
            <a:r>
              <a:rPr lang="el-GR" sz="2000" dirty="0">
                <a:latin typeface="Trebuchet MS" panose="020B0603020202020204" pitchFamily="34" charset="0"/>
              </a:rPr>
              <a:t>αυθόρμητα</a:t>
            </a:r>
            <a:r>
              <a:rPr lang="en-US" sz="2000" dirty="0">
                <a:latin typeface="Trebuchet MS" panose="020B0603020202020204" pitchFamily="34" charset="0"/>
              </a:rPr>
              <a:t>”</a:t>
            </a:r>
            <a:r>
              <a:rPr lang="el-GR" sz="2000" dirty="0">
                <a:latin typeface="Trebuchet MS" panose="020B0603020202020204" pitchFamily="34" charset="0"/>
              </a:rPr>
              <a:t> </a:t>
            </a:r>
            <a:r>
              <a:rPr lang="el-GR" altLang="el-GR" sz="2000" dirty="0">
                <a:latin typeface="Trebuchet MS" pitchFamily="34" charset="0"/>
              </a:rPr>
              <a:t>(με την επίδραση του πεδίου) </a:t>
            </a:r>
            <a:r>
              <a:rPr lang="el-GR" sz="2000" dirty="0" smtClean="0">
                <a:latin typeface="Trebuchet MS" panose="020B0603020202020204" pitchFamily="34" charset="0"/>
              </a:rPr>
              <a:t>από</a:t>
            </a:r>
            <a:r>
              <a:rPr lang="en-US" sz="2000" dirty="0" smtClean="0">
                <a:latin typeface="Trebuchet MS" panose="020B0603020202020204" pitchFamily="34" charset="0"/>
              </a:rPr>
              <a:t> </a:t>
            </a:r>
            <a:r>
              <a:rPr lang="el-GR" sz="2000" dirty="0">
                <a:latin typeface="Trebuchet MS" panose="020B0603020202020204" pitchFamily="34" charset="0"/>
              </a:rPr>
              <a:t>τη</a:t>
            </a:r>
            <a:r>
              <a:rPr lang="en-US" sz="2000" dirty="0">
                <a:latin typeface="Trebuchet MS" panose="020B0603020202020204" pitchFamily="34" charset="0"/>
              </a:rPr>
              <a:t> </a:t>
            </a:r>
            <a:r>
              <a:rPr lang="el-GR" sz="2000" dirty="0">
                <a:latin typeface="Trebuchet MS" panose="020B0603020202020204" pitchFamily="34" charset="0"/>
              </a:rPr>
              <a:t>θέση</a:t>
            </a:r>
            <a:r>
              <a:rPr lang="en-US" sz="2000" dirty="0">
                <a:latin typeface="Trebuchet MS" panose="020B0603020202020204" pitchFamily="34" charset="0"/>
              </a:rPr>
              <a:t> </a:t>
            </a:r>
            <a:r>
              <a:rPr lang="el-GR" sz="2000" dirty="0">
                <a:latin typeface="Trebuchet MS" panose="020B0603020202020204" pitchFamily="34" charset="0"/>
              </a:rPr>
              <a:t>Α</a:t>
            </a:r>
            <a:r>
              <a:rPr lang="en-US" sz="2000" dirty="0">
                <a:latin typeface="Trebuchet MS" panose="020B0603020202020204" pitchFamily="34" charset="0"/>
              </a:rPr>
              <a:t> </a:t>
            </a:r>
            <a:r>
              <a:rPr lang="el-GR" sz="2000" dirty="0">
                <a:latin typeface="Trebuchet MS" panose="020B0603020202020204" pitchFamily="34" charset="0"/>
              </a:rPr>
              <a:t>στη</a:t>
            </a:r>
            <a:r>
              <a:rPr lang="en-US" sz="2000" dirty="0">
                <a:latin typeface="Trebuchet MS" panose="020B0603020202020204" pitchFamily="34" charset="0"/>
              </a:rPr>
              <a:t> </a:t>
            </a:r>
            <a:r>
              <a:rPr lang="el-GR" sz="2000" dirty="0">
                <a:latin typeface="Trebuchet MS" panose="020B0603020202020204" pitchFamily="34" charset="0"/>
              </a:rPr>
              <a:t>θέση Β</a:t>
            </a:r>
            <a:r>
              <a:rPr lang="el-GR" sz="2000" dirty="0" smtClean="0">
                <a:latin typeface="Trebuchet MS" panose="020B0603020202020204" pitchFamily="34" charset="0"/>
              </a:rPr>
              <a:t>.</a:t>
            </a:r>
            <a:endParaRPr lang="el-GR" sz="2000" dirty="0">
              <a:latin typeface="Trebuchet MS" panose="020B0603020202020204" pitchFamily="34" charset="0"/>
            </a:endParaRPr>
          </a:p>
        </p:txBody>
      </p:sp>
      <p:sp>
        <p:nvSpPr>
          <p:cNvPr id="5" name="TextBox 4"/>
          <p:cNvSpPr txBox="1"/>
          <p:nvPr/>
        </p:nvSpPr>
        <p:spPr>
          <a:xfrm>
            <a:off x="8486956" y="2369498"/>
            <a:ext cx="501285"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Σ</a:t>
            </a:r>
          </a:p>
        </p:txBody>
      </p:sp>
      <p:sp>
        <p:nvSpPr>
          <p:cNvPr id="6" name="TextBox 5"/>
          <p:cNvSpPr txBox="1"/>
          <p:nvPr/>
        </p:nvSpPr>
        <p:spPr>
          <a:xfrm>
            <a:off x="8236313" y="3727507"/>
            <a:ext cx="501285"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Λ</a:t>
            </a:r>
          </a:p>
        </p:txBody>
      </p:sp>
      <p:sp>
        <p:nvSpPr>
          <p:cNvPr id="7" name="TextBox 6"/>
          <p:cNvSpPr txBox="1"/>
          <p:nvPr/>
        </p:nvSpPr>
        <p:spPr>
          <a:xfrm>
            <a:off x="6173525" y="2831163"/>
            <a:ext cx="501285"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Σ</a:t>
            </a:r>
          </a:p>
        </p:txBody>
      </p:sp>
    </p:spTree>
    <p:extLst>
      <p:ext uri="{BB962C8B-B14F-4D97-AF65-F5344CB8AC3E}">
        <p14:creationId xmlns:p14="http://schemas.microsoft.com/office/powerpoint/2010/main" val="60541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36</a:t>
            </a:fld>
            <a:endParaRPr lang="el-GR">
              <a:solidFill>
                <a:prstClr val="black">
                  <a:tint val="75000"/>
                </a:prstClr>
              </a:solidFill>
            </a:endParaRPr>
          </a:p>
        </p:txBody>
      </p:sp>
      <mc:AlternateContent xmlns:mc="http://schemas.openxmlformats.org/markup-compatibility/2006" xmlns:a14="http://schemas.microsoft.com/office/drawing/2010/main">
        <mc:Choice Requires="a14">
          <p:sp>
            <p:nvSpPr>
              <p:cNvPr id="4" name="Rectangle 5"/>
              <p:cNvSpPr>
                <a:spLocks noChangeArrowheads="1"/>
              </p:cNvSpPr>
              <p:nvPr/>
            </p:nvSpPr>
            <p:spPr bwMode="auto">
              <a:xfrm>
                <a:off x="1460754" y="311848"/>
                <a:ext cx="8442198" cy="240347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nchor="ctr">
                <a:spAutoFit/>
              </a:bodyPr>
              <a:lstStyle>
                <a:lvl1pPr>
                  <a:tabLst>
                    <a:tab pos="6210300" algn="l"/>
                  </a:tabLst>
                  <a:defRPr sz="2400">
                    <a:solidFill>
                      <a:schemeClr val="tx1"/>
                    </a:solidFill>
                    <a:latin typeface="Times New Roman" pitchFamily="18" charset="0"/>
                  </a:defRPr>
                </a:lvl1pPr>
                <a:lvl2pPr>
                  <a:tabLst>
                    <a:tab pos="6210300" algn="l"/>
                  </a:tabLst>
                  <a:defRPr sz="2400">
                    <a:solidFill>
                      <a:schemeClr val="tx1"/>
                    </a:solidFill>
                    <a:latin typeface="Times New Roman" pitchFamily="18" charset="0"/>
                  </a:defRPr>
                </a:lvl2pPr>
                <a:lvl3pPr>
                  <a:tabLst>
                    <a:tab pos="6210300" algn="l"/>
                  </a:tabLst>
                  <a:defRPr sz="2400">
                    <a:solidFill>
                      <a:schemeClr val="tx1"/>
                    </a:solidFill>
                    <a:latin typeface="Times New Roman" pitchFamily="18" charset="0"/>
                  </a:defRPr>
                </a:lvl3pPr>
                <a:lvl4pPr>
                  <a:tabLst>
                    <a:tab pos="6210300" algn="l"/>
                  </a:tabLst>
                  <a:defRPr sz="2400">
                    <a:solidFill>
                      <a:schemeClr val="tx1"/>
                    </a:solidFill>
                    <a:latin typeface="Times New Roman" pitchFamily="18" charset="0"/>
                  </a:defRPr>
                </a:lvl4pPr>
                <a:lvl5pPr>
                  <a:tabLst>
                    <a:tab pos="6210300" algn="l"/>
                  </a:tabLst>
                  <a:defRPr sz="2400">
                    <a:solidFill>
                      <a:schemeClr val="tx1"/>
                    </a:solidFill>
                    <a:latin typeface="Times New Roman" pitchFamily="18" charset="0"/>
                  </a:defRPr>
                </a:lvl5pPr>
                <a:lvl6pPr fontAlgn="base">
                  <a:spcBef>
                    <a:spcPct val="0"/>
                  </a:spcBef>
                  <a:spcAft>
                    <a:spcPct val="0"/>
                  </a:spcAft>
                  <a:tabLst>
                    <a:tab pos="6210300" algn="l"/>
                  </a:tabLst>
                  <a:defRPr sz="2400">
                    <a:solidFill>
                      <a:schemeClr val="tx1"/>
                    </a:solidFill>
                    <a:latin typeface="Times New Roman" pitchFamily="18" charset="0"/>
                  </a:defRPr>
                </a:lvl6pPr>
                <a:lvl7pPr fontAlgn="base">
                  <a:spcBef>
                    <a:spcPct val="0"/>
                  </a:spcBef>
                  <a:spcAft>
                    <a:spcPct val="0"/>
                  </a:spcAft>
                  <a:tabLst>
                    <a:tab pos="6210300" algn="l"/>
                  </a:tabLst>
                  <a:defRPr sz="2400">
                    <a:solidFill>
                      <a:schemeClr val="tx1"/>
                    </a:solidFill>
                    <a:latin typeface="Times New Roman" pitchFamily="18" charset="0"/>
                  </a:defRPr>
                </a:lvl7pPr>
                <a:lvl8pPr fontAlgn="base">
                  <a:spcBef>
                    <a:spcPct val="0"/>
                  </a:spcBef>
                  <a:spcAft>
                    <a:spcPct val="0"/>
                  </a:spcAft>
                  <a:tabLst>
                    <a:tab pos="6210300" algn="l"/>
                  </a:tabLst>
                  <a:defRPr sz="2400">
                    <a:solidFill>
                      <a:schemeClr val="tx1"/>
                    </a:solidFill>
                    <a:latin typeface="Times New Roman" pitchFamily="18" charset="0"/>
                  </a:defRPr>
                </a:lvl8pPr>
                <a:lvl9pPr fontAlgn="base">
                  <a:spcBef>
                    <a:spcPct val="0"/>
                  </a:spcBef>
                  <a:spcAft>
                    <a:spcPct val="0"/>
                  </a:spcAft>
                  <a:tabLst>
                    <a:tab pos="6210300" algn="l"/>
                  </a:tabLst>
                  <a:defRPr sz="2400">
                    <a:solidFill>
                      <a:schemeClr val="tx1"/>
                    </a:solidFill>
                    <a:latin typeface="Times New Roman" pitchFamily="18" charset="0"/>
                  </a:defRPr>
                </a:lvl9pPr>
              </a:lstStyle>
              <a:p>
                <a:pPr algn="just">
                  <a:lnSpc>
                    <a:spcPct val="150000"/>
                  </a:lnSpc>
                </a:pPr>
                <a:r>
                  <a:rPr lang="el-GR" altLang="el-GR" sz="2000" b="1" dirty="0" smtClean="0">
                    <a:latin typeface="Trebuchet MS" pitchFamily="34" charset="0"/>
                  </a:rPr>
                  <a:t>5</a:t>
                </a:r>
                <a:r>
                  <a:rPr lang="en-US" altLang="el-GR" sz="2000" b="1" dirty="0" smtClean="0">
                    <a:latin typeface="Trebuchet MS" pitchFamily="34" charset="0"/>
                  </a:rPr>
                  <a:t>. </a:t>
                </a:r>
                <a:r>
                  <a:rPr lang="en-US" altLang="el-GR" sz="2000" dirty="0" err="1" smtClean="0">
                    <a:latin typeface="Trebuchet MS" pitchFamily="34" charset="0"/>
                  </a:rPr>
                  <a:t>Σημει</a:t>
                </a:r>
                <a:r>
                  <a:rPr lang="en-US" altLang="el-GR" sz="2000" dirty="0" smtClean="0">
                    <a:latin typeface="Trebuchet MS" pitchFamily="34" charset="0"/>
                  </a:rPr>
                  <a:t>ακ</a:t>
                </a:r>
                <a:r>
                  <a:rPr lang="el-GR" altLang="el-GR" sz="2000" dirty="0" smtClean="0">
                    <a:latin typeface="Trebuchet MS" pitchFamily="34" charset="0"/>
                  </a:rPr>
                  <a:t>ή</a:t>
                </a:r>
                <a:r>
                  <a:rPr lang="en-US" altLang="el-GR" sz="2000" dirty="0" smtClean="0">
                    <a:latin typeface="Trebuchet MS" pitchFamily="34" charset="0"/>
                  </a:rPr>
                  <a:t> </a:t>
                </a:r>
                <a:r>
                  <a:rPr lang="el-GR" altLang="el-GR" sz="2000" dirty="0" smtClean="0">
                    <a:latin typeface="Trebuchet MS" pitchFamily="34" charset="0"/>
                  </a:rPr>
                  <a:t>μάζα</a:t>
                </a:r>
                <a:r>
                  <a:rPr lang="en-US" altLang="el-GR" sz="2000" dirty="0" smtClean="0">
                    <a:latin typeface="Trebuchet MS" pitchFamily="34" charset="0"/>
                  </a:rPr>
                  <a:t> </a:t>
                </a:r>
                <a:r>
                  <a:rPr lang="en-US" altLang="el-GR" sz="2000" i="1" dirty="0" smtClean="0">
                    <a:latin typeface="Trebuchet MS" pitchFamily="34" charset="0"/>
                  </a:rPr>
                  <a:t>m</a:t>
                </a:r>
                <a:r>
                  <a:rPr lang="en-US" altLang="el-GR" sz="2000" dirty="0" smtClean="0">
                    <a:latin typeface="Trebuchet MS" pitchFamily="34" charset="0"/>
                  </a:rPr>
                  <a:t> </a:t>
                </a:r>
                <a:r>
                  <a:rPr lang="en-US" altLang="el-GR" sz="2000" dirty="0">
                    <a:latin typeface="Trebuchet MS" pitchFamily="34" charset="0"/>
                  </a:rPr>
                  <a:t>δημιουργεί </a:t>
                </a:r>
                <a:r>
                  <a:rPr lang="en-US" altLang="el-GR" sz="2000" dirty="0" err="1">
                    <a:latin typeface="Trebuchet MS" pitchFamily="34" charset="0"/>
                  </a:rPr>
                  <a:t>γύρω</a:t>
                </a:r>
                <a:r>
                  <a:rPr lang="en-US" altLang="el-GR" sz="2000" dirty="0">
                    <a:latin typeface="Trebuchet MS" pitchFamily="34" charset="0"/>
                  </a:rPr>
                  <a:t> </a:t>
                </a:r>
                <a:r>
                  <a:rPr lang="en-US" altLang="el-GR" sz="2000" dirty="0" smtClean="0">
                    <a:latin typeface="Trebuchet MS" pitchFamily="34" charset="0"/>
                  </a:rPr>
                  <a:t>τ</a:t>
                </a:r>
                <a:r>
                  <a:rPr lang="el-GR" altLang="el-GR" sz="2000" dirty="0" smtClean="0">
                    <a:latin typeface="Trebuchet MS" pitchFamily="34" charset="0"/>
                  </a:rPr>
                  <a:t>ης</a:t>
                </a:r>
                <a:r>
                  <a:rPr lang="en-US" altLang="el-GR" sz="2000" dirty="0" smtClean="0">
                    <a:latin typeface="Trebuchet MS" pitchFamily="34" charset="0"/>
                  </a:rPr>
                  <a:t> </a:t>
                </a:r>
                <a:r>
                  <a:rPr lang="el-GR" altLang="el-GR" sz="2000" dirty="0" err="1" smtClean="0">
                    <a:latin typeface="Trebuchet MS" pitchFamily="34" charset="0"/>
                  </a:rPr>
                  <a:t>βαρυτ</a:t>
                </a:r>
                <a:r>
                  <a:rPr lang="en-US" altLang="el-GR" sz="2000" dirty="0" err="1" smtClean="0">
                    <a:latin typeface="Trebuchet MS" pitchFamily="34" charset="0"/>
                  </a:rPr>
                  <a:t>ικό</a:t>
                </a:r>
                <a:r>
                  <a:rPr lang="en-US" altLang="el-GR" sz="2000" dirty="0" smtClean="0">
                    <a:latin typeface="Trebuchet MS" pitchFamily="34" charset="0"/>
                  </a:rPr>
                  <a:t> </a:t>
                </a:r>
                <a:r>
                  <a:rPr lang="en-US" altLang="el-GR" sz="2000" dirty="0">
                    <a:latin typeface="Trebuchet MS" pitchFamily="34" charset="0"/>
                  </a:rPr>
                  <a:t>πεδίο. </a:t>
                </a:r>
                <a:r>
                  <a:rPr lang="en-US" altLang="el-GR" sz="2000" dirty="0" err="1">
                    <a:latin typeface="Trebuchet MS" pitchFamily="34" charset="0"/>
                  </a:rPr>
                  <a:t>Σε</a:t>
                </a:r>
                <a:r>
                  <a:rPr lang="en-US" altLang="el-GR" sz="2000" dirty="0">
                    <a:latin typeface="Trebuchet MS" pitchFamily="34" charset="0"/>
                  </a:rPr>
                  <a:t> απ</a:t>
                </a:r>
                <a:r>
                  <a:rPr lang="en-US" altLang="el-GR" sz="2000" dirty="0" err="1">
                    <a:latin typeface="Trebuchet MS" pitchFamily="34" charset="0"/>
                  </a:rPr>
                  <a:t>όστ</a:t>
                </a:r>
                <a:r>
                  <a:rPr lang="en-US" altLang="el-GR" sz="2000" dirty="0">
                    <a:latin typeface="Trebuchet MS" pitchFamily="34" charset="0"/>
                  </a:rPr>
                  <a:t>αση </a:t>
                </a:r>
                <a:r>
                  <a:rPr lang="en-US" altLang="el-GR" sz="2000" i="1" dirty="0">
                    <a:latin typeface="Trebuchet MS" pitchFamily="34" charset="0"/>
                  </a:rPr>
                  <a:t>r </a:t>
                </a:r>
                <a:r>
                  <a:rPr lang="en-US" altLang="el-GR" sz="2000" dirty="0" smtClean="0">
                    <a:latin typeface="Trebuchet MS" pitchFamily="34" charset="0"/>
                  </a:rPr>
                  <a:t>απ</a:t>
                </a:r>
                <a:r>
                  <a:rPr lang="el-GR" altLang="el-GR" sz="2000" dirty="0" smtClean="0">
                    <a:latin typeface="Trebuchet MS" pitchFamily="34" charset="0"/>
                  </a:rPr>
                  <a:t>ό τη μάζα </a:t>
                </a:r>
                <a:r>
                  <a:rPr lang="en-US" altLang="el-GR" sz="2000" i="1" dirty="0" smtClean="0">
                    <a:latin typeface="Trebuchet MS" pitchFamily="34" charset="0"/>
                  </a:rPr>
                  <a:t>m</a:t>
                </a:r>
                <a:r>
                  <a:rPr lang="en-US" altLang="el-GR" sz="2000" dirty="0" smtClean="0">
                    <a:latin typeface="Trebuchet MS" pitchFamily="34" charset="0"/>
                  </a:rPr>
                  <a:t> </a:t>
                </a:r>
                <a:r>
                  <a:rPr lang="el-GR" altLang="el-GR" sz="2000" dirty="0">
                    <a:latin typeface="Trebuchet MS" pitchFamily="34" charset="0"/>
                  </a:rPr>
                  <a:t>το δυναμικό</a:t>
                </a:r>
                <a:r>
                  <a:rPr lang="en-US" altLang="el-GR" sz="2000" dirty="0">
                    <a:latin typeface="Trebuchet MS" pitchFamily="34" charset="0"/>
                  </a:rPr>
                  <a:t> </a:t>
                </a:r>
                <a:r>
                  <a:rPr lang="en-US" altLang="el-GR" sz="2000" dirty="0" err="1">
                    <a:latin typeface="Trebuchet MS" pitchFamily="34" charset="0"/>
                  </a:rPr>
                  <a:t>του</a:t>
                </a:r>
                <a:r>
                  <a:rPr lang="en-US" altLang="el-GR" sz="2000" dirty="0">
                    <a:latin typeface="Trebuchet MS" pitchFamily="34" charset="0"/>
                  </a:rPr>
                  <a:t> π</a:t>
                </a:r>
                <a:r>
                  <a:rPr lang="en-US" altLang="el-GR" sz="2000" dirty="0" err="1">
                    <a:latin typeface="Trebuchet MS" pitchFamily="34" charset="0"/>
                  </a:rPr>
                  <a:t>εδίου</a:t>
                </a:r>
                <a:r>
                  <a:rPr lang="en-US" altLang="el-GR" sz="2000" dirty="0">
                    <a:latin typeface="Trebuchet MS" pitchFamily="34" charset="0"/>
                  </a:rPr>
                  <a:t> </a:t>
                </a:r>
                <a:r>
                  <a:rPr lang="en-US" altLang="el-GR" sz="2000" dirty="0" err="1">
                    <a:latin typeface="Trebuchet MS" pitchFamily="34" charset="0"/>
                  </a:rPr>
                  <a:t>έχει</a:t>
                </a:r>
                <a:r>
                  <a:rPr lang="en-US" altLang="el-GR" sz="2000" dirty="0">
                    <a:latin typeface="Trebuchet MS" pitchFamily="34" charset="0"/>
                  </a:rPr>
                  <a:t> </a:t>
                </a:r>
                <a:r>
                  <a:rPr lang="en-US" altLang="el-GR" sz="2000" dirty="0" err="1">
                    <a:latin typeface="Trebuchet MS" pitchFamily="34" charset="0"/>
                  </a:rPr>
                  <a:t>μέτρο</a:t>
                </a:r>
                <a:r>
                  <a:rPr lang="en-US" altLang="el-GR" sz="2000" dirty="0">
                    <a:latin typeface="Trebuchet MS" pitchFamily="34" charset="0"/>
                  </a:rPr>
                  <a:t> V. </a:t>
                </a:r>
                <a:r>
                  <a:rPr lang="en-US" altLang="el-GR" sz="2000" dirty="0" err="1">
                    <a:latin typeface="Trebuchet MS" pitchFamily="34" charset="0"/>
                  </a:rPr>
                  <a:t>Σε</a:t>
                </a:r>
                <a:r>
                  <a:rPr lang="en-US" altLang="el-GR" sz="2000" dirty="0">
                    <a:latin typeface="Trebuchet MS" pitchFamily="34" charset="0"/>
                  </a:rPr>
                  <a:t> </a:t>
                </a:r>
                <a:r>
                  <a:rPr lang="en-US" altLang="el-GR" sz="2000" dirty="0" err="1">
                    <a:latin typeface="Trebuchet MS" pitchFamily="34" charset="0"/>
                  </a:rPr>
                  <a:t>δι</a:t>
                </a:r>
                <a:r>
                  <a:rPr lang="en-US" altLang="el-GR" sz="2000" dirty="0">
                    <a:latin typeface="Trebuchet MS" pitchFamily="34" charset="0"/>
                  </a:rPr>
                  <a:t>πλάσια απόσταση </a:t>
                </a:r>
                <a:r>
                  <a:rPr lang="en-US" altLang="el-GR" sz="2000" dirty="0" smtClean="0">
                    <a:latin typeface="Trebuchet MS" pitchFamily="34" charset="0"/>
                  </a:rPr>
                  <a:t>το </a:t>
                </a:r>
                <a:r>
                  <a:rPr lang="en-US" altLang="el-GR" sz="2000" dirty="0">
                    <a:latin typeface="Trebuchet MS" pitchFamily="34" charset="0"/>
                  </a:rPr>
                  <a:t>μέτρο </a:t>
                </a:r>
                <a:r>
                  <a:rPr lang="el-GR" altLang="el-GR" sz="2000" dirty="0">
                    <a:latin typeface="Trebuchet MS" pitchFamily="34" charset="0"/>
                  </a:rPr>
                  <a:t>του δυναμικού</a:t>
                </a:r>
                <a:r>
                  <a:rPr lang="en-US" altLang="el-GR" sz="2000" dirty="0">
                    <a:latin typeface="Trebuchet MS" pitchFamily="34" charset="0"/>
                  </a:rPr>
                  <a:t> </a:t>
                </a:r>
                <a:r>
                  <a:rPr lang="en-US" altLang="el-GR" sz="2000" dirty="0" err="1">
                    <a:latin typeface="Trebuchet MS" pitchFamily="34" charset="0"/>
                  </a:rPr>
                  <a:t>του</a:t>
                </a:r>
                <a:r>
                  <a:rPr lang="en-US" altLang="el-GR" sz="2000" dirty="0">
                    <a:latin typeface="Trebuchet MS" pitchFamily="34" charset="0"/>
                  </a:rPr>
                  <a:t> π</a:t>
                </a:r>
                <a:r>
                  <a:rPr lang="en-US" altLang="el-GR" sz="2000" dirty="0" err="1">
                    <a:latin typeface="Trebuchet MS" pitchFamily="34" charset="0"/>
                  </a:rPr>
                  <a:t>εδίου</a:t>
                </a:r>
                <a:r>
                  <a:rPr lang="el-GR" altLang="el-GR" sz="2000" dirty="0">
                    <a:latin typeface="Trebuchet MS" pitchFamily="34" charset="0"/>
                  </a:rPr>
                  <a:t> θα </a:t>
                </a:r>
                <a:r>
                  <a:rPr lang="el-GR" altLang="el-GR" sz="2000" dirty="0" smtClean="0">
                    <a:latin typeface="Trebuchet MS" pitchFamily="34" charset="0"/>
                  </a:rPr>
                  <a:t>είναι</a:t>
                </a:r>
                <a:endParaRPr lang="en-US" altLang="el-GR" sz="2000" dirty="0">
                  <a:latin typeface="Trebuchet MS" pitchFamily="34" charset="0"/>
                </a:endParaRPr>
              </a:p>
              <a:p>
                <a:pPr algn="just"/>
                <a:endParaRPr lang="en-US" altLang="el-GR" sz="2000" dirty="0">
                  <a:latin typeface="Trebuchet MS" pitchFamily="34" charset="0"/>
                </a:endParaRPr>
              </a:p>
              <a:p>
                <a:pPr algn="just"/>
                <a:r>
                  <a:rPr lang="en-US" altLang="el-GR" sz="2000" b="1" dirty="0">
                    <a:latin typeface="Trebuchet MS" pitchFamily="34" charset="0"/>
                  </a:rPr>
                  <a:t>α. </a:t>
                </a:r>
                <a:r>
                  <a:rPr lang="el-GR" altLang="el-GR" sz="2000" dirty="0">
                    <a:latin typeface="Trebuchet MS" pitchFamily="34" charset="0"/>
                  </a:rPr>
                  <a:t>0.       </a:t>
                </a:r>
                <a:r>
                  <a:rPr lang="en-US" altLang="el-GR" sz="2000" dirty="0" smtClean="0">
                    <a:latin typeface="Trebuchet MS" pitchFamily="34" charset="0"/>
                  </a:rPr>
                  <a:t>        </a:t>
                </a:r>
                <a:r>
                  <a:rPr lang="el-GR" altLang="el-GR" sz="2000" dirty="0" smtClean="0">
                    <a:latin typeface="Trebuchet MS" pitchFamily="34" charset="0"/>
                  </a:rPr>
                  <a:t>       </a:t>
                </a:r>
                <a:r>
                  <a:rPr lang="en-US" altLang="el-GR" sz="2000" b="1" dirty="0">
                    <a:latin typeface="Trebuchet MS" pitchFamily="34" charset="0"/>
                  </a:rPr>
                  <a:t>β.    </a:t>
                </a:r>
                <a14:m>
                  <m:oMath xmlns:m="http://schemas.openxmlformats.org/officeDocument/2006/math">
                    <m:f>
                      <m:fPr>
                        <m:ctrlPr>
                          <a:rPr lang="en-US" altLang="el-GR" sz="2800" i="1" smtClean="0">
                            <a:latin typeface="Cambria Math" panose="02040503050406030204" pitchFamily="18" charset="0"/>
                          </a:rPr>
                        </m:ctrlPr>
                      </m:fPr>
                      <m:num>
                        <m:r>
                          <m:rPr>
                            <m:sty m:val="p"/>
                          </m:rPr>
                          <a:rPr lang="en-US" altLang="el-GR" sz="2800" b="0" i="0" smtClean="0">
                            <a:latin typeface="Cambria Math"/>
                          </a:rPr>
                          <m:t>V</m:t>
                        </m:r>
                      </m:num>
                      <m:den>
                        <m:r>
                          <a:rPr lang="en-US" altLang="el-GR" sz="2800" b="0" i="1" smtClean="0">
                            <a:latin typeface="Cambria Math"/>
                          </a:rPr>
                          <m:t>2</m:t>
                        </m:r>
                      </m:den>
                    </m:f>
                  </m:oMath>
                </a14:m>
                <a:r>
                  <a:rPr lang="en-US" altLang="el-GR" sz="2000" dirty="0" smtClean="0">
                    <a:latin typeface="Trebuchet MS" pitchFamily="34" charset="0"/>
                  </a:rPr>
                  <a:t> </a:t>
                </a:r>
                <a:r>
                  <a:rPr lang="en-US" altLang="el-GR" sz="2000" dirty="0">
                    <a:latin typeface="Trebuchet MS" pitchFamily="34" charset="0"/>
                  </a:rPr>
                  <a:t>.    </a:t>
                </a:r>
                <a:r>
                  <a:rPr lang="en-US" altLang="el-GR" sz="2000" dirty="0" smtClean="0">
                    <a:latin typeface="Trebuchet MS" pitchFamily="34" charset="0"/>
                  </a:rPr>
                  <a:t>         </a:t>
                </a:r>
                <a:r>
                  <a:rPr lang="el-GR" altLang="el-GR" sz="2000" dirty="0" smtClean="0">
                    <a:latin typeface="Trebuchet MS" pitchFamily="34" charset="0"/>
                  </a:rPr>
                  <a:t>  </a:t>
                </a:r>
                <a:r>
                  <a:rPr lang="en-US" altLang="el-GR" sz="2000" dirty="0" smtClean="0">
                    <a:latin typeface="Trebuchet MS" pitchFamily="34" charset="0"/>
                  </a:rPr>
                  <a:t>     </a:t>
                </a:r>
                <a:r>
                  <a:rPr lang="en-US" altLang="el-GR" sz="2000" b="1" dirty="0" smtClean="0">
                    <a:latin typeface="Trebuchet MS" pitchFamily="34" charset="0"/>
                  </a:rPr>
                  <a:t>γ</a:t>
                </a:r>
                <a:r>
                  <a:rPr lang="en-US" altLang="el-GR" sz="2000" b="1" dirty="0">
                    <a:latin typeface="Trebuchet MS" pitchFamily="34" charset="0"/>
                  </a:rPr>
                  <a:t>.  </a:t>
                </a:r>
                <a:r>
                  <a:rPr lang="en-US" altLang="el-GR" sz="2000" dirty="0">
                    <a:latin typeface="Trebuchet MS" pitchFamily="34" charset="0"/>
                  </a:rPr>
                  <a:t>V.</a:t>
                </a:r>
                <a:r>
                  <a:rPr lang="el-GR" altLang="el-GR" sz="2000" dirty="0">
                    <a:latin typeface="Trebuchet MS" pitchFamily="34" charset="0"/>
                  </a:rPr>
                  <a:t>         </a:t>
                </a:r>
                <a:r>
                  <a:rPr lang="en-US" altLang="el-GR" sz="2000" dirty="0" smtClean="0">
                    <a:latin typeface="Trebuchet MS" pitchFamily="34" charset="0"/>
                  </a:rPr>
                  <a:t>           </a:t>
                </a:r>
                <a:r>
                  <a:rPr lang="el-GR" altLang="el-GR" sz="2000" dirty="0" smtClean="0">
                    <a:latin typeface="Trebuchet MS" pitchFamily="34" charset="0"/>
                  </a:rPr>
                  <a:t>  </a:t>
                </a:r>
                <a:r>
                  <a:rPr lang="en-US" altLang="el-GR" sz="2000" b="1" dirty="0">
                    <a:latin typeface="Trebuchet MS" pitchFamily="34" charset="0"/>
                  </a:rPr>
                  <a:t>δ. </a:t>
                </a:r>
                <a:r>
                  <a:rPr lang="en-US" altLang="el-GR" sz="2000" dirty="0">
                    <a:latin typeface="Trebuchet MS" pitchFamily="34" charset="0"/>
                  </a:rPr>
                  <a:t>2V.</a:t>
                </a:r>
                <a:endParaRPr lang="en-US" altLang="el-GR" sz="2000" b="1" dirty="0"/>
              </a:p>
            </p:txBody>
          </p:sp>
        </mc:Choice>
        <mc:Fallback xmlns="">
          <p:sp>
            <p:nvSpPr>
              <p:cNvPr id="4" name="Rectangle 5"/>
              <p:cNvSpPr>
                <a:spLocks noRot="1" noChangeAspect="1" noMove="1" noResize="1" noEditPoints="1" noAdjustHandles="1" noChangeArrowheads="1" noChangeShapeType="1" noTextEdit="1"/>
              </p:cNvSpPr>
              <p:nvPr/>
            </p:nvSpPr>
            <p:spPr bwMode="auto">
              <a:xfrm>
                <a:off x="1460754" y="311848"/>
                <a:ext cx="8442198" cy="2403478"/>
              </a:xfrm>
              <a:prstGeom prst="rect">
                <a:avLst/>
              </a:prstGeom>
              <a:blipFill>
                <a:blip r:embed="rId2"/>
                <a:stretch>
                  <a:fillRect l="-794" r="-72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5" name="Oval 8"/>
          <p:cNvSpPr>
            <a:spLocks noChangeArrowheads="1"/>
          </p:cNvSpPr>
          <p:nvPr/>
        </p:nvSpPr>
        <p:spPr bwMode="auto">
          <a:xfrm>
            <a:off x="3651097" y="2176837"/>
            <a:ext cx="4572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 name="Text Box 4"/>
          <p:cNvSpPr txBox="1">
            <a:spLocks noChangeArrowheads="1"/>
          </p:cNvSpPr>
          <p:nvPr/>
        </p:nvSpPr>
        <p:spPr bwMode="auto">
          <a:xfrm>
            <a:off x="1460754" y="2946845"/>
            <a:ext cx="8963406"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el-GR" altLang="el-GR" sz="2000" b="1" dirty="0" smtClean="0">
                <a:latin typeface="Trebuchet MS" pitchFamily="34" charset="0"/>
              </a:rPr>
              <a:t>6.  </a:t>
            </a:r>
            <a:r>
              <a:rPr lang="el-GR" altLang="el-GR" sz="2000" dirty="0" smtClean="0">
                <a:latin typeface="Trebuchet MS" pitchFamily="34" charset="0"/>
              </a:rPr>
              <a:t>Έστω </a:t>
            </a:r>
            <a:r>
              <a:rPr lang="el-GR" altLang="el-GR" sz="2000" dirty="0">
                <a:latin typeface="Trebuchet MS" pitchFamily="34" charset="0"/>
              </a:rPr>
              <a:t>Α και Β δύο σημεία </a:t>
            </a:r>
            <a:r>
              <a:rPr lang="el-GR" altLang="el-GR" sz="2000" dirty="0" err="1" smtClean="0">
                <a:latin typeface="Trebuchet MS" pitchFamily="34" charset="0"/>
              </a:rPr>
              <a:t>βαρυτικού</a:t>
            </a:r>
            <a:r>
              <a:rPr lang="el-GR" altLang="el-GR" sz="2000" dirty="0" smtClean="0">
                <a:latin typeface="Trebuchet MS" pitchFamily="34" charset="0"/>
              </a:rPr>
              <a:t> πεδίου </a:t>
            </a:r>
            <a:r>
              <a:rPr lang="el-GR" altLang="el-GR" sz="2000" dirty="0">
                <a:latin typeface="Trebuchet MS" pitchFamily="34" charset="0"/>
              </a:rPr>
              <a:t>που έχουν </a:t>
            </a:r>
            <a:r>
              <a:rPr lang="el-GR" altLang="el-GR" sz="2000" dirty="0" smtClean="0">
                <a:latin typeface="Trebuchet MS" pitchFamily="34" charset="0"/>
              </a:rPr>
              <a:t>δυναμικό</a:t>
            </a:r>
            <a:r>
              <a:rPr lang="en-US" altLang="el-GR" sz="2000" i="1" dirty="0" smtClean="0">
                <a:latin typeface="Trebuchet MS" pitchFamily="34" charset="0"/>
              </a:rPr>
              <a:t>V</a:t>
            </a:r>
            <a:r>
              <a:rPr lang="el-GR" altLang="el-GR" sz="2000" b="1" baseline="-25000" dirty="0" smtClean="0">
                <a:latin typeface="Trebuchet MS" pitchFamily="34" charset="0"/>
              </a:rPr>
              <a:t>Α </a:t>
            </a:r>
            <a:r>
              <a:rPr lang="el-GR" altLang="el-GR" sz="2000" b="1" dirty="0" smtClean="0">
                <a:latin typeface="Trebuchet MS" pitchFamily="34" charset="0"/>
              </a:rPr>
              <a:t>= -</a:t>
            </a:r>
            <a:r>
              <a:rPr lang="el-GR" altLang="el-GR" sz="2000" dirty="0" smtClean="0">
                <a:latin typeface="Trebuchet MS" pitchFamily="34" charset="0"/>
              </a:rPr>
              <a:t>20</a:t>
            </a:r>
            <a:r>
              <a:rPr lang="en-US" altLang="el-GR" sz="2000" dirty="0">
                <a:latin typeface="Trebuchet MS" pitchFamily="34" charset="0"/>
              </a:rPr>
              <a:t>V</a:t>
            </a:r>
            <a:r>
              <a:rPr lang="el-GR" altLang="el-GR" sz="2000" dirty="0">
                <a:latin typeface="Trebuchet MS" pitchFamily="34" charset="0"/>
              </a:rPr>
              <a:t> και </a:t>
            </a:r>
            <a:r>
              <a:rPr lang="en-US" altLang="el-GR" sz="2000" i="1" dirty="0" smtClean="0">
                <a:latin typeface="Trebuchet MS" pitchFamily="34" charset="0"/>
              </a:rPr>
              <a:t>V</a:t>
            </a:r>
            <a:r>
              <a:rPr lang="en-US" altLang="el-GR" sz="2000" b="1" baseline="-25000" dirty="0" smtClean="0">
                <a:latin typeface="Trebuchet MS" pitchFamily="34" charset="0"/>
              </a:rPr>
              <a:t>B</a:t>
            </a:r>
            <a:r>
              <a:rPr lang="el-GR" altLang="el-GR" sz="2000" b="1" baseline="-25000" dirty="0" smtClean="0">
                <a:latin typeface="Trebuchet MS" pitchFamily="34" charset="0"/>
              </a:rPr>
              <a:t> </a:t>
            </a:r>
            <a:r>
              <a:rPr lang="el-GR" altLang="el-GR" sz="2000" b="1" dirty="0" smtClean="0">
                <a:latin typeface="Trebuchet MS" pitchFamily="34" charset="0"/>
              </a:rPr>
              <a:t>= </a:t>
            </a:r>
            <a:r>
              <a:rPr lang="en-US" altLang="el-GR" sz="2000" b="1" dirty="0" smtClean="0">
                <a:latin typeface="Trebuchet MS" pitchFamily="34" charset="0"/>
              </a:rPr>
              <a:t>-</a:t>
            </a:r>
            <a:r>
              <a:rPr lang="el-GR" altLang="el-GR" sz="2000" dirty="0" smtClean="0">
                <a:latin typeface="Trebuchet MS" pitchFamily="34" charset="0"/>
              </a:rPr>
              <a:t>10</a:t>
            </a:r>
            <a:r>
              <a:rPr lang="en-US" altLang="el-GR" sz="2000" dirty="0">
                <a:latin typeface="Trebuchet MS" pitchFamily="34" charset="0"/>
              </a:rPr>
              <a:t>V</a:t>
            </a:r>
            <a:r>
              <a:rPr lang="el-GR" altLang="el-GR" sz="2000" dirty="0">
                <a:latin typeface="Trebuchet MS" pitchFamily="34" charset="0"/>
              </a:rPr>
              <a:t>, αντίστοιχα. </a:t>
            </a:r>
            <a:endParaRPr lang="el-GR" altLang="el-GR" sz="2000" dirty="0" smtClean="0">
              <a:latin typeface="Trebuchet MS" pitchFamily="34" charset="0"/>
            </a:endParaRPr>
          </a:p>
          <a:p>
            <a:pPr algn="just">
              <a:lnSpc>
                <a:spcPct val="150000"/>
              </a:lnSpc>
            </a:pPr>
            <a:r>
              <a:rPr lang="el-GR" altLang="el-GR" sz="2000" b="1" dirty="0" smtClean="0">
                <a:latin typeface="Trebuchet MS" pitchFamily="34" charset="0"/>
              </a:rPr>
              <a:t>α.  </a:t>
            </a:r>
            <a:r>
              <a:rPr lang="el-GR" altLang="el-GR" sz="2000" dirty="0" smtClean="0">
                <a:latin typeface="Trebuchet MS" pitchFamily="34" charset="0"/>
              </a:rPr>
              <a:t>Σε </a:t>
            </a:r>
            <a:r>
              <a:rPr lang="el-GR" altLang="el-GR" sz="2000" dirty="0">
                <a:latin typeface="Trebuchet MS" pitchFamily="34" charset="0"/>
              </a:rPr>
              <a:t>ποιο από τα δύο σημεία πρέπει να </a:t>
            </a:r>
            <a:r>
              <a:rPr lang="el-GR" altLang="el-GR" sz="2000" dirty="0" smtClean="0">
                <a:latin typeface="Trebuchet MS" pitchFamily="34" charset="0"/>
              </a:rPr>
              <a:t>τοποθετήσουμε</a:t>
            </a:r>
            <a:r>
              <a:rPr lang="el-GR" altLang="el-GR" sz="2000" dirty="0">
                <a:latin typeface="Trebuchet MS" pitchFamily="34" charset="0"/>
              </a:rPr>
              <a:t> </a:t>
            </a:r>
            <a:r>
              <a:rPr lang="el-GR" altLang="el-GR" sz="2000" dirty="0" smtClean="0">
                <a:latin typeface="Trebuchet MS" pitchFamily="34" charset="0"/>
              </a:rPr>
              <a:t>μάζα 1</a:t>
            </a:r>
            <a:r>
              <a:rPr lang="en-US" altLang="el-GR" sz="2000" dirty="0" smtClean="0">
                <a:latin typeface="Trebuchet MS" pitchFamily="34" charset="0"/>
              </a:rPr>
              <a:t>g </a:t>
            </a:r>
            <a:r>
              <a:rPr lang="el-GR" altLang="el-GR" sz="2000" dirty="0" smtClean="0">
                <a:latin typeface="Trebuchet MS" pitchFamily="34" charset="0"/>
              </a:rPr>
              <a:t>ώστε αυτή </a:t>
            </a:r>
            <a:r>
              <a:rPr lang="el-GR" altLang="el-GR" sz="2000" dirty="0">
                <a:latin typeface="Trebuchet MS" pitchFamily="34" charset="0"/>
              </a:rPr>
              <a:t>να κινηθεί </a:t>
            </a:r>
            <a:r>
              <a:rPr lang="en-US" altLang="el-GR" sz="2000" dirty="0" smtClean="0">
                <a:latin typeface="Trebuchet MS" pitchFamily="34" charset="0"/>
              </a:rPr>
              <a:t>“</a:t>
            </a:r>
            <a:r>
              <a:rPr lang="el-GR" altLang="el-GR" sz="2000" dirty="0" smtClean="0">
                <a:latin typeface="Trebuchet MS" pitchFamily="34" charset="0"/>
              </a:rPr>
              <a:t>αυθόρμητα</a:t>
            </a:r>
            <a:r>
              <a:rPr lang="en-US" altLang="el-GR" sz="2000" dirty="0" smtClean="0">
                <a:latin typeface="Trebuchet MS" pitchFamily="34" charset="0"/>
              </a:rPr>
              <a:t>”</a:t>
            </a:r>
            <a:r>
              <a:rPr lang="el-GR" altLang="el-GR" sz="2000" dirty="0" smtClean="0">
                <a:latin typeface="Trebuchet MS" pitchFamily="34" charset="0"/>
              </a:rPr>
              <a:t> </a:t>
            </a:r>
            <a:r>
              <a:rPr lang="el-GR" altLang="el-GR" sz="2000" dirty="0" smtClean="0">
                <a:latin typeface="Trebuchet MS" pitchFamily="34" charset="0"/>
              </a:rPr>
              <a:t>(με </a:t>
            </a:r>
            <a:r>
              <a:rPr lang="el-GR" altLang="el-GR" sz="2000" dirty="0">
                <a:latin typeface="Trebuchet MS" pitchFamily="34" charset="0"/>
              </a:rPr>
              <a:t>την επίδραση του </a:t>
            </a:r>
            <a:r>
              <a:rPr lang="el-GR" altLang="el-GR" sz="2000" dirty="0" smtClean="0">
                <a:latin typeface="Trebuchet MS" pitchFamily="34" charset="0"/>
              </a:rPr>
              <a:t>πεδίου) </a:t>
            </a:r>
            <a:r>
              <a:rPr lang="el-GR" altLang="el-GR" sz="2000" dirty="0">
                <a:latin typeface="Trebuchet MS" pitchFamily="34" charset="0"/>
              </a:rPr>
              <a:t>προς το άλλο σημείο</a:t>
            </a:r>
            <a:r>
              <a:rPr lang="el-GR" altLang="el-GR" sz="2000" dirty="0" smtClean="0">
                <a:latin typeface="Trebuchet MS" pitchFamily="34" charset="0"/>
              </a:rPr>
              <a:t>;</a:t>
            </a:r>
          </a:p>
          <a:p>
            <a:pPr algn="just">
              <a:lnSpc>
                <a:spcPct val="150000"/>
              </a:lnSpc>
            </a:pPr>
            <a:r>
              <a:rPr lang="el-GR" altLang="el-GR" sz="2000" b="1" dirty="0" smtClean="0">
                <a:latin typeface="Trebuchet MS" pitchFamily="34" charset="0"/>
              </a:rPr>
              <a:t>β.  </a:t>
            </a:r>
            <a:r>
              <a:rPr lang="el-GR" altLang="el-GR" sz="2000" dirty="0" smtClean="0">
                <a:latin typeface="Trebuchet MS" pitchFamily="34" charset="0"/>
              </a:rPr>
              <a:t>Πόσο</a:t>
            </a:r>
            <a:r>
              <a:rPr lang="el-GR" altLang="el-GR" sz="2000" b="1" dirty="0" smtClean="0">
                <a:latin typeface="Trebuchet MS" pitchFamily="34" charset="0"/>
              </a:rPr>
              <a:t> </a:t>
            </a:r>
            <a:r>
              <a:rPr lang="el-GR" altLang="el-GR" sz="2000" dirty="0" smtClean="0">
                <a:latin typeface="Trebuchet MS" pitchFamily="34" charset="0"/>
              </a:rPr>
              <a:t>είναι το έργο της δύναμης του πεδίου στην παραπάνω μετακίνηση</a:t>
            </a:r>
            <a:r>
              <a:rPr lang="en-US" altLang="el-GR" sz="2000" dirty="0" smtClean="0">
                <a:latin typeface="Trebuchet MS" pitchFamily="34" charset="0"/>
              </a:rPr>
              <a:t>;</a:t>
            </a:r>
            <a:endParaRPr lang="el-GR" altLang="el-GR" sz="2000" dirty="0">
              <a:latin typeface="Trebuchet MS" pitchFamily="34" charset="0"/>
            </a:endParaRPr>
          </a:p>
        </p:txBody>
      </p:sp>
      <p:sp>
        <p:nvSpPr>
          <p:cNvPr id="7" name="TextBox 6"/>
          <p:cNvSpPr txBox="1"/>
          <p:nvPr/>
        </p:nvSpPr>
        <p:spPr>
          <a:xfrm>
            <a:off x="6437376" y="5347502"/>
            <a:ext cx="4069080" cy="400110"/>
          </a:xfrm>
          <a:prstGeom prst="rect">
            <a:avLst/>
          </a:prstGeom>
          <a:noFill/>
        </p:spPr>
        <p:txBody>
          <a:bodyPr wrap="square" rtlCol="0">
            <a:spAutoFit/>
          </a:bodyPr>
          <a:lstStyle/>
          <a:p>
            <a:r>
              <a:rPr lang="el-GR" sz="2000" b="1" dirty="0" smtClean="0">
                <a:solidFill>
                  <a:srgbClr val="FF0000"/>
                </a:solidFill>
                <a:latin typeface="Trebuchet MS" panose="020B0603020202020204" pitchFamily="34" charset="0"/>
              </a:rPr>
              <a:t>Στο σημείο Β</a:t>
            </a:r>
            <a:r>
              <a:rPr lang="en-US" sz="2000" b="1" dirty="0" smtClean="0">
                <a:solidFill>
                  <a:srgbClr val="FF0000"/>
                </a:solidFill>
                <a:latin typeface="Trebuchet MS" panose="020B0603020202020204" pitchFamily="34" charset="0"/>
              </a:rPr>
              <a:t>,</a:t>
            </a:r>
            <a:r>
              <a:rPr lang="el-GR" sz="2000" b="1" dirty="0" smtClean="0">
                <a:solidFill>
                  <a:srgbClr val="FF0000"/>
                </a:solidFill>
                <a:latin typeface="Trebuchet MS" panose="020B0603020202020204" pitchFamily="34" charset="0"/>
              </a:rPr>
              <a:t>       </a:t>
            </a:r>
            <a:r>
              <a:rPr lang="en-US" sz="2000" b="1" i="1" dirty="0" smtClean="0">
                <a:solidFill>
                  <a:srgbClr val="FF0000"/>
                </a:solidFill>
                <a:latin typeface="Trebuchet MS" panose="020B0603020202020204" pitchFamily="34" charset="0"/>
              </a:rPr>
              <a:t>W</a:t>
            </a:r>
            <a:r>
              <a:rPr lang="en-US" sz="2000" b="1" baseline="-25000" dirty="0" smtClean="0">
                <a:solidFill>
                  <a:srgbClr val="FF0000"/>
                </a:solidFill>
                <a:latin typeface="Trebuchet MS" panose="020B0603020202020204" pitchFamily="34" charset="0"/>
              </a:rPr>
              <a:t>BA</a:t>
            </a:r>
            <a:r>
              <a:rPr lang="en-US" sz="2000" b="1" dirty="0" smtClean="0">
                <a:solidFill>
                  <a:srgbClr val="FF0000"/>
                </a:solidFill>
                <a:latin typeface="Trebuchet MS" panose="020B0603020202020204" pitchFamily="34" charset="0"/>
              </a:rPr>
              <a:t> =</a:t>
            </a:r>
            <a:r>
              <a:rPr lang="el-GR" sz="2000" b="1" dirty="0" smtClean="0">
                <a:solidFill>
                  <a:srgbClr val="FF0000"/>
                </a:solidFill>
                <a:latin typeface="Trebuchet MS" panose="020B0603020202020204" pitchFamily="34" charset="0"/>
              </a:rPr>
              <a:t> </a:t>
            </a:r>
            <a:r>
              <a:rPr lang="en-US" sz="2000" b="1" dirty="0" smtClean="0">
                <a:solidFill>
                  <a:srgbClr val="FF0000"/>
                </a:solidFill>
                <a:latin typeface="Trebuchet MS" panose="020B0603020202020204" pitchFamily="34" charset="0"/>
              </a:rPr>
              <a:t>10</a:t>
            </a:r>
            <a:r>
              <a:rPr lang="en-US" sz="2000" b="1" baseline="30000" dirty="0" smtClean="0">
                <a:solidFill>
                  <a:srgbClr val="FF0000"/>
                </a:solidFill>
                <a:latin typeface="Trebuchet MS" panose="020B0603020202020204" pitchFamily="34" charset="0"/>
              </a:rPr>
              <a:t>-2</a:t>
            </a:r>
            <a:r>
              <a:rPr lang="en-US" sz="2000" b="1" dirty="0" smtClean="0">
                <a:solidFill>
                  <a:srgbClr val="FF0000"/>
                </a:solidFill>
                <a:latin typeface="Trebuchet MS" panose="020B0603020202020204" pitchFamily="34" charset="0"/>
              </a:rPr>
              <a:t>J</a:t>
            </a:r>
            <a:r>
              <a:rPr lang="en-US" sz="2000" b="1" dirty="0" smtClean="0">
                <a:solidFill>
                  <a:srgbClr val="FF0000"/>
                </a:solidFill>
                <a:latin typeface="Trebuchet MS" panose="020B0603020202020204" pitchFamily="34" charset="0"/>
              </a:rPr>
              <a:t>. </a:t>
            </a:r>
            <a:endParaRPr lang="el-GR" sz="2000" b="1"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394266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37</a:t>
            </a:fld>
            <a:endParaRPr lang="el-GR">
              <a:solidFill>
                <a:prstClr val="black">
                  <a:tint val="75000"/>
                </a:prstClr>
              </a:solidFill>
            </a:endParaRPr>
          </a:p>
        </p:txBody>
      </p:sp>
      <p:sp>
        <p:nvSpPr>
          <p:cNvPr id="7" name="Oval 10"/>
          <p:cNvSpPr>
            <a:spLocks noChangeArrowheads="1"/>
          </p:cNvSpPr>
          <p:nvPr/>
        </p:nvSpPr>
        <p:spPr bwMode="auto">
          <a:xfrm>
            <a:off x="1251585" y="5052203"/>
            <a:ext cx="4572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10" name="Ομάδα 9"/>
          <p:cNvGrpSpPr/>
          <p:nvPr/>
        </p:nvGrpSpPr>
        <p:grpSpPr>
          <a:xfrm>
            <a:off x="1318260" y="116632"/>
            <a:ext cx="9555480" cy="5392771"/>
            <a:chOff x="1318260" y="116632"/>
            <a:chExt cx="9555480" cy="5392771"/>
          </a:xfrm>
        </p:grpSpPr>
        <p:pic>
          <p:nvPicPr>
            <p:cNvPr id="4" name="Εικόνα 3"/>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4639567" y="116632"/>
              <a:ext cx="3197604" cy="2141936"/>
            </a:xfrm>
            <a:prstGeom prst="rect">
              <a:avLst/>
            </a:prstGeom>
          </p:spPr>
        </p:pic>
        <p:sp>
          <p:nvSpPr>
            <p:cNvPr id="5" name="Ορθογώνιο 4"/>
            <p:cNvSpPr/>
            <p:nvPr/>
          </p:nvSpPr>
          <p:spPr>
            <a:xfrm>
              <a:off x="1318260" y="2185416"/>
              <a:ext cx="9555480" cy="3323987"/>
            </a:xfrm>
            <a:prstGeom prst="rect">
              <a:avLst/>
            </a:prstGeom>
          </p:spPr>
          <p:txBody>
            <a:bodyPr wrap="square">
              <a:spAutoFit/>
            </a:bodyPr>
            <a:lstStyle/>
            <a:p>
              <a:pPr algn="just">
                <a:lnSpc>
                  <a:spcPct val="150000"/>
                </a:lnSpc>
              </a:pPr>
              <a:r>
                <a:rPr lang="el-GR" sz="2000" dirty="0" smtClean="0">
                  <a:latin typeface="Trebuchet MS" panose="020B0603020202020204" pitchFamily="34" charset="0"/>
                </a:rPr>
                <a:t>Στο </a:t>
              </a:r>
              <a:r>
                <a:rPr lang="el-GR" sz="2000" dirty="0">
                  <a:latin typeface="Trebuchet MS" panose="020B0603020202020204" pitchFamily="34" charset="0"/>
                </a:rPr>
                <a:t>παραπάνω διάγραμμα φαίνεται πως μεταβάλλεται το δυναμικό </a:t>
              </a:r>
              <a:r>
                <a:rPr lang="el-GR" sz="2000" dirty="0" err="1" smtClean="0">
                  <a:latin typeface="Trebuchet MS" panose="020B0603020202020204" pitchFamily="34" charset="0"/>
                </a:rPr>
                <a:t>βαρυτικού</a:t>
              </a:r>
              <a:r>
                <a:rPr lang="el-GR" sz="2000" dirty="0" smtClean="0">
                  <a:latin typeface="Trebuchet MS" panose="020B0603020202020204" pitchFamily="34" charset="0"/>
                </a:rPr>
                <a:t> </a:t>
              </a:r>
              <a:r>
                <a:rPr lang="el-GR" sz="2000" dirty="0">
                  <a:latin typeface="Trebuchet MS" panose="020B0603020202020204" pitchFamily="34" charset="0"/>
                </a:rPr>
                <a:t>πεδίου σε συνάρτηση με την απόσταση </a:t>
              </a:r>
              <a:r>
                <a:rPr lang="el-GR" sz="2000" i="1" dirty="0">
                  <a:latin typeface="Trebuchet MS" panose="020B0603020202020204" pitchFamily="34" charset="0"/>
                </a:rPr>
                <a:t>r</a:t>
              </a:r>
              <a:r>
                <a:rPr lang="el-GR" sz="2000" dirty="0">
                  <a:latin typeface="Trebuchet MS" panose="020B0603020202020204" pitchFamily="34" charset="0"/>
                </a:rPr>
                <a:t> από </a:t>
              </a:r>
              <a:r>
                <a:rPr lang="el-GR" sz="2000" dirty="0" smtClean="0">
                  <a:latin typeface="Trebuchet MS" panose="020B0603020202020204" pitchFamily="34" charset="0"/>
                </a:rPr>
                <a:t>τη μάζα </a:t>
              </a:r>
              <a:r>
                <a:rPr lang="en-US" sz="2000" i="1" dirty="0" smtClean="0">
                  <a:latin typeface="Trebuchet MS" panose="020B0603020202020204" pitchFamily="34" charset="0"/>
                </a:rPr>
                <a:t>m</a:t>
              </a:r>
              <a:r>
                <a:rPr lang="en-US" sz="2000" dirty="0" smtClean="0">
                  <a:latin typeface="Trebuchet MS" panose="020B0603020202020204" pitchFamily="34" charset="0"/>
                </a:rPr>
                <a:t> </a:t>
              </a:r>
              <a:r>
                <a:rPr lang="el-GR" sz="2000" dirty="0" smtClean="0">
                  <a:latin typeface="Trebuchet MS" panose="020B0603020202020204" pitchFamily="34" charset="0"/>
                </a:rPr>
                <a:t>που το δημιουργεί. </a:t>
              </a:r>
              <a:r>
                <a:rPr lang="el-GR" sz="2000" dirty="0">
                  <a:latin typeface="Trebuchet MS" panose="020B0603020202020204" pitchFamily="34" charset="0"/>
                </a:rPr>
                <a:t>Δύο σημεία Α και Β αυτού του πεδίου απέχουν αποστάσεις </a:t>
              </a:r>
              <a:r>
                <a:rPr lang="el-GR" sz="2000" i="1" dirty="0" err="1">
                  <a:latin typeface="Trebuchet MS" panose="020B0603020202020204" pitchFamily="34" charset="0"/>
                </a:rPr>
                <a:t>r</a:t>
              </a:r>
              <a:r>
                <a:rPr lang="el-GR" sz="2000" baseline="-25000" dirty="0" err="1">
                  <a:latin typeface="Trebuchet MS" panose="020B0603020202020204" pitchFamily="34" charset="0"/>
                </a:rPr>
                <a:t>Α</a:t>
              </a:r>
              <a:r>
                <a:rPr lang="el-GR" sz="2000" dirty="0">
                  <a:latin typeface="Trebuchet MS" panose="020B0603020202020204" pitchFamily="34" charset="0"/>
                </a:rPr>
                <a:t> και </a:t>
              </a:r>
              <a:r>
                <a:rPr lang="el-GR" sz="2000" i="1" dirty="0" err="1">
                  <a:latin typeface="Trebuchet MS" panose="020B0603020202020204" pitchFamily="34" charset="0"/>
                </a:rPr>
                <a:t>r</a:t>
              </a:r>
              <a:r>
                <a:rPr lang="el-GR" sz="2000" baseline="-25000" dirty="0" err="1">
                  <a:latin typeface="Trebuchet MS" panose="020B0603020202020204" pitchFamily="34" charset="0"/>
                </a:rPr>
                <a:t>Β</a:t>
              </a:r>
              <a:r>
                <a:rPr lang="el-GR" sz="2000" dirty="0">
                  <a:latin typeface="Trebuchet MS" panose="020B0603020202020204" pitchFamily="34" charset="0"/>
                </a:rPr>
                <a:t> αντίστοιχα από </a:t>
              </a:r>
              <a:r>
                <a:rPr lang="el-GR" sz="2000" dirty="0" smtClean="0">
                  <a:latin typeface="Trebuchet MS" panose="020B0603020202020204" pitchFamily="34" charset="0"/>
                </a:rPr>
                <a:t>τη μάζα </a:t>
              </a:r>
              <a:r>
                <a:rPr lang="en-US" sz="2000" i="1" dirty="0" smtClean="0">
                  <a:latin typeface="Trebuchet MS" panose="020B0603020202020204" pitchFamily="34" charset="0"/>
                </a:rPr>
                <a:t>m</a:t>
              </a:r>
              <a:r>
                <a:rPr lang="el-GR" sz="2000" dirty="0" smtClean="0">
                  <a:latin typeface="Trebuchet MS" panose="020B0603020202020204" pitchFamily="34" charset="0"/>
                </a:rPr>
                <a:t> και </a:t>
              </a:r>
              <a:r>
                <a:rPr lang="el-GR" sz="2000" dirty="0">
                  <a:latin typeface="Trebuchet MS" panose="020B0603020202020204" pitchFamily="34" charset="0"/>
                </a:rPr>
                <a:t>για τις αποστάσεις αυτές ισχύει ότι </a:t>
              </a:r>
              <a:r>
                <a:rPr lang="el-GR" sz="2000" i="1" dirty="0" err="1" smtClean="0">
                  <a:latin typeface="Trebuchet MS" panose="020B0603020202020204" pitchFamily="34" charset="0"/>
                </a:rPr>
                <a:t>r</a:t>
              </a:r>
              <a:r>
                <a:rPr lang="el-GR" sz="2000" baseline="-25000" dirty="0" err="1" smtClean="0">
                  <a:latin typeface="Trebuchet MS" panose="020B0603020202020204" pitchFamily="34" charset="0"/>
                </a:rPr>
                <a:t>Β</a:t>
              </a:r>
              <a:r>
                <a:rPr lang="el-GR" sz="2000" dirty="0" smtClean="0">
                  <a:latin typeface="Trebuchet MS" panose="020B0603020202020204" pitchFamily="34" charset="0"/>
                </a:rPr>
                <a:t> </a:t>
              </a:r>
              <a:r>
                <a:rPr lang="el-GR" sz="2000" dirty="0">
                  <a:latin typeface="Trebuchet MS" panose="020B0603020202020204" pitchFamily="34" charset="0"/>
                </a:rPr>
                <a:t>&gt; </a:t>
              </a:r>
              <a:r>
                <a:rPr lang="el-GR" sz="2000" i="1" dirty="0" err="1">
                  <a:latin typeface="Trebuchet MS" panose="020B0603020202020204" pitchFamily="34" charset="0"/>
                </a:rPr>
                <a:t>r</a:t>
              </a:r>
              <a:r>
                <a:rPr lang="el-GR" sz="2000" baseline="-25000" dirty="0" err="1">
                  <a:latin typeface="Trebuchet MS" panose="020B0603020202020204" pitchFamily="34" charset="0"/>
                </a:rPr>
                <a:t>Α</a:t>
              </a:r>
              <a:r>
                <a:rPr lang="el-GR" sz="2000" dirty="0">
                  <a:latin typeface="Trebuchet MS" panose="020B0603020202020204" pitchFamily="34" charset="0"/>
                </a:rPr>
                <a:t>. Αν </a:t>
              </a:r>
              <a:r>
                <a:rPr lang="el-GR" sz="2000" i="1" dirty="0">
                  <a:latin typeface="Trebuchet MS" panose="020B0603020202020204" pitchFamily="34" charset="0"/>
                </a:rPr>
                <a:t>V</a:t>
              </a:r>
              <a:r>
                <a:rPr lang="el-GR" sz="2000" baseline="-25000" dirty="0">
                  <a:latin typeface="Trebuchet MS" panose="020B0603020202020204" pitchFamily="34" charset="0"/>
                </a:rPr>
                <a:t>Α</a:t>
              </a:r>
              <a:r>
                <a:rPr lang="el-GR" sz="2000" dirty="0">
                  <a:latin typeface="Trebuchet MS" panose="020B0603020202020204" pitchFamily="34" charset="0"/>
                </a:rPr>
                <a:t>, </a:t>
              </a:r>
              <a:r>
                <a:rPr lang="el-GR" sz="2000" i="1" dirty="0">
                  <a:latin typeface="Trebuchet MS" panose="020B0603020202020204" pitchFamily="34" charset="0"/>
                </a:rPr>
                <a:t>V</a:t>
              </a:r>
              <a:r>
                <a:rPr lang="el-GR" sz="2000" baseline="-25000" dirty="0">
                  <a:latin typeface="Trebuchet MS" panose="020B0603020202020204" pitchFamily="34" charset="0"/>
                </a:rPr>
                <a:t>Β</a:t>
              </a:r>
              <a:r>
                <a:rPr lang="el-GR" sz="2000" dirty="0">
                  <a:latin typeface="Trebuchet MS" panose="020B0603020202020204" pitchFamily="34" charset="0"/>
                </a:rPr>
                <a:t> τα δυναμικά του </a:t>
              </a:r>
              <a:r>
                <a:rPr lang="el-GR" sz="2000" dirty="0" err="1" smtClean="0">
                  <a:latin typeface="Trebuchet MS" panose="020B0603020202020204" pitchFamily="34" charset="0"/>
                </a:rPr>
                <a:t>βαρυτικού</a:t>
              </a:r>
              <a:r>
                <a:rPr lang="el-GR" sz="2000" dirty="0" smtClean="0">
                  <a:latin typeface="Trebuchet MS" panose="020B0603020202020204" pitchFamily="34" charset="0"/>
                </a:rPr>
                <a:t> </a:t>
              </a:r>
              <a:r>
                <a:rPr lang="el-GR" sz="2000" dirty="0">
                  <a:latin typeface="Trebuchet MS" panose="020B0603020202020204" pitchFamily="34" charset="0"/>
                </a:rPr>
                <a:t>πεδίου στα σημεία Α και Β, </a:t>
              </a:r>
              <a:r>
                <a:rPr lang="el-GR" sz="2000" dirty="0" smtClean="0">
                  <a:latin typeface="Trebuchet MS" panose="020B0603020202020204" pitchFamily="34" charset="0"/>
                </a:rPr>
                <a:t>τότε ισχύει</a:t>
              </a:r>
              <a:r>
                <a:rPr lang="el-GR" sz="2000" dirty="0">
                  <a:latin typeface="Trebuchet MS" panose="020B0603020202020204" pitchFamily="34" charset="0"/>
                </a:rPr>
                <a:t>:</a:t>
              </a:r>
            </a:p>
            <a:p>
              <a:pPr algn="just">
                <a:lnSpc>
                  <a:spcPct val="150000"/>
                </a:lnSpc>
              </a:pPr>
              <a:r>
                <a:rPr lang="el-GR" sz="2000" b="1" dirty="0">
                  <a:latin typeface="Trebuchet MS" panose="020B0603020202020204" pitchFamily="34" charset="0"/>
                </a:rPr>
                <a:t>α.  </a:t>
              </a:r>
              <a:r>
                <a:rPr lang="el-GR" sz="2000" i="1" dirty="0">
                  <a:latin typeface="Trebuchet MS" panose="020B0603020202020204" pitchFamily="34" charset="0"/>
                </a:rPr>
                <a:t>V</a:t>
              </a:r>
              <a:r>
                <a:rPr lang="el-GR" sz="2000" baseline="-25000" dirty="0">
                  <a:latin typeface="Trebuchet MS" panose="020B0603020202020204" pitchFamily="34" charset="0"/>
                </a:rPr>
                <a:t>Α</a:t>
              </a:r>
              <a:r>
                <a:rPr lang="el-GR" sz="2000" dirty="0">
                  <a:latin typeface="Trebuchet MS" panose="020B0603020202020204" pitchFamily="34" charset="0"/>
                </a:rPr>
                <a:t> &gt; </a:t>
              </a:r>
              <a:r>
                <a:rPr lang="el-GR" sz="2000" i="1" dirty="0">
                  <a:latin typeface="Trebuchet MS" panose="020B0603020202020204" pitchFamily="34" charset="0"/>
                </a:rPr>
                <a:t>V</a:t>
              </a:r>
              <a:r>
                <a:rPr lang="el-GR" sz="2000" baseline="-25000" dirty="0">
                  <a:latin typeface="Trebuchet MS" panose="020B0603020202020204" pitchFamily="34" charset="0"/>
                </a:rPr>
                <a:t>Β</a:t>
              </a:r>
              <a:r>
                <a:rPr lang="el-GR" sz="2000" dirty="0">
                  <a:latin typeface="Trebuchet MS" panose="020B0603020202020204" pitchFamily="34" charset="0"/>
                </a:rPr>
                <a:t> .                     </a:t>
              </a:r>
              <a:r>
                <a:rPr lang="el-GR" sz="2000" b="1" dirty="0">
                  <a:latin typeface="Trebuchet MS" panose="020B0603020202020204" pitchFamily="34" charset="0"/>
                </a:rPr>
                <a:t>β.  </a:t>
              </a:r>
              <a:r>
                <a:rPr lang="el-GR" sz="2000" i="1" dirty="0" smtClean="0">
                  <a:latin typeface="Trebuchet MS" panose="020B0603020202020204" pitchFamily="34" charset="0"/>
                </a:rPr>
                <a:t>V</a:t>
              </a:r>
              <a:r>
                <a:rPr lang="en-US" sz="2000" baseline="-25000" dirty="0" smtClean="0">
                  <a:latin typeface="Trebuchet MS" panose="020B0603020202020204" pitchFamily="34" charset="0"/>
                </a:rPr>
                <a:t>A</a:t>
              </a:r>
              <a:r>
                <a:rPr lang="el-GR" sz="2000" dirty="0" smtClean="0">
                  <a:latin typeface="Trebuchet MS" panose="020B0603020202020204" pitchFamily="34" charset="0"/>
                </a:rPr>
                <a:t> </a:t>
              </a:r>
              <a:r>
                <a:rPr lang="el-GR" sz="2000" dirty="0">
                  <a:latin typeface="Trebuchet MS" panose="020B0603020202020204" pitchFamily="34" charset="0"/>
                </a:rPr>
                <a:t>= </a:t>
              </a:r>
              <a:r>
                <a:rPr lang="el-GR" sz="2000" i="1" dirty="0" smtClean="0">
                  <a:latin typeface="Trebuchet MS" panose="020B0603020202020204" pitchFamily="34" charset="0"/>
                </a:rPr>
                <a:t>V</a:t>
              </a:r>
              <a:r>
                <a:rPr lang="en-US" sz="2000" baseline="-25000" dirty="0" smtClean="0">
                  <a:latin typeface="Trebuchet MS" panose="020B0603020202020204" pitchFamily="34" charset="0"/>
                </a:rPr>
                <a:t>B</a:t>
              </a:r>
              <a:r>
                <a:rPr lang="el-GR" sz="2000" dirty="0" smtClean="0">
                  <a:latin typeface="Trebuchet MS" panose="020B0603020202020204" pitchFamily="34" charset="0"/>
                </a:rPr>
                <a:t>.</a:t>
              </a:r>
              <a:endParaRPr lang="el-GR" sz="2000" dirty="0">
                <a:latin typeface="Trebuchet MS" panose="020B0603020202020204" pitchFamily="34" charset="0"/>
              </a:endParaRPr>
            </a:p>
            <a:p>
              <a:pPr algn="just">
                <a:lnSpc>
                  <a:spcPct val="150000"/>
                </a:lnSpc>
              </a:pPr>
              <a:r>
                <a:rPr lang="el-GR" sz="2000" b="1" dirty="0">
                  <a:latin typeface="Trebuchet MS" panose="020B0603020202020204" pitchFamily="34" charset="0"/>
                </a:rPr>
                <a:t>γ.  </a:t>
              </a:r>
              <a:r>
                <a:rPr lang="el-GR" sz="2000" i="1" dirty="0">
                  <a:latin typeface="Trebuchet MS" panose="020B0603020202020204" pitchFamily="34" charset="0"/>
                </a:rPr>
                <a:t>V</a:t>
              </a:r>
              <a:r>
                <a:rPr lang="el-GR" sz="2000" baseline="-25000" dirty="0">
                  <a:latin typeface="Trebuchet MS" panose="020B0603020202020204" pitchFamily="34" charset="0"/>
                </a:rPr>
                <a:t>Β </a:t>
              </a:r>
              <a:r>
                <a:rPr lang="el-GR" sz="2000" dirty="0">
                  <a:latin typeface="Trebuchet MS" panose="020B0603020202020204" pitchFamily="34" charset="0"/>
                </a:rPr>
                <a:t>&gt; </a:t>
              </a:r>
              <a:r>
                <a:rPr lang="el-GR" sz="2000" i="1" dirty="0">
                  <a:latin typeface="Trebuchet MS" panose="020B0603020202020204" pitchFamily="34" charset="0"/>
                </a:rPr>
                <a:t>V</a:t>
              </a:r>
              <a:r>
                <a:rPr lang="el-GR" sz="2000" baseline="-25000" dirty="0">
                  <a:latin typeface="Trebuchet MS" panose="020B0603020202020204" pitchFamily="34" charset="0"/>
                </a:rPr>
                <a:t>Α</a:t>
              </a:r>
              <a:r>
                <a:rPr lang="el-GR" sz="2000" dirty="0">
                  <a:latin typeface="Trebuchet MS" panose="020B0603020202020204" pitchFamily="34" charset="0"/>
                </a:rPr>
                <a:t>.                       </a:t>
              </a:r>
              <a:r>
                <a:rPr lang="el-GR" sz="2000" b="1" dirty="0">
                  <a:latin typeface="Trebuchet MS" panose="020B0603020202020204" pitchFamily="34" charset="0"/>
                </a:rPr>
                <a:t>δ.  </a:t>
              </a:r>
              <a:r>
                <a:rPr lang="el-GR" sz="2000" dirty="0">
                  <a:latin typeface="Trebuchet MS" panose="020B0603020202020204" pitchFamily="34" charset="0"/>
                </a:rPr>
                <a:t>Το μέτρο </a:t>
              </a:r>
              <a:r>
                <a:rPr lang="el-GR" sz="2000" i="1" dirty="0">
                  <a:latin typeface="Trebuchet MS" panose="020B0603020202020204" pitchFamily="34" charset="0"/>
                </a:rPr>
                <a:t>V</a:t>
              </a:r>
              <a:r>
                <a:rPr lang="el-GR" sz="2000" baseline="-25000" dirty="0">
                  <a:latin typeface="Trebuchet MS" panose="020B0603020202020204" pitchFamily="34" charset="0"/>
                </a:rPr>
                <a:t>Β</a:t>
              </a:r>
              <a:r>
                <a:rPr lang="el-GR" sz="2000" dirty="0">
                  <a:latin typeface="Trebuchet MS" panose="020B0603020202020204" pitchFamily="34" charset="0"/>
                </a:rPr>
                <a:t> είναι μεγαλύτερο από το μέτρο </a:t>
              </a:r>
              <a:r>
                <a:rPr lang="el-GR" sz="2000" i="1" dirty="0">
                  <a:latin typeface="Trebuchet MS" panose="020B0603020202020204" pitchFamily="34" charset="0"/>
                </a:rPr>
                <a:t>V</a:t>
              </a:r>
              <a:r>
                <a:rPr lang="el-GR" sz="2000" baseline="-25000" dirty="0">
                  <a:latin typeface="Trebuchet MS" panose="020B0603020202020204" pitchFamily="34" charset="0"/>
                </a:rPr>
                <a:t>Α</a:t>
              </a:r>
              <a:r>
                <a:rPr lang="el-GR" sz="2000" dirty="0">
                  <a:latin typeface="Trebuchet MS" panose="020B0603020202020204" pitchFamily="34" charset="0"/>
                </a:rPr>
                <a:t>.</a:t>
              </a:r>
            </a:p>
          </p:txBody>
        </p:sp>
      </p:grpSp>
      <p:sp>
        <p:nvSpPr>
          <p:cNvPr id="8" name="TextBox 7"/>
          <p:cNvSpPr txBox="1"/>
          <p:nvPr/>
        </p:nvSpPr>
        <p:spPr>
          <a:xfrm>
            <a:off x="1318260" y="567357"/>
            <a:ext cx="432048" cy="369332"/>
          </a:xfrm>
          <a:prstGeom prst="rect">
            <a:avLst/>
          </a:prstGeom>
          <a:noFill/>
        </p:spPr>
        <p:txBody>
          <a:bodyPr wrap="square" rtlCol="0">
            <a:spAutoFit/>
          </a:bodyPr>
          <a:lstStyle/>
          <a:p>
            <a:r>
              <a:rPr lang="el-GR" b="1" dirty="0">
                <a:latin typeface="Trebuchet MS" panose="020B0603020202020204" pitchFamily="34" charset="0"/>
              </a:rPr>
              <a:t>7.</a:t>
            </a:r>
          </a:p>
        </p:txBody>
      </p:sp>
    </p:spTree>
    <p:extLst>
      <p:ext uri="{BB962C8B-B14F-4D97-AF65-F5344CB8AC3E}">
        <p14:creationId xmlns:p14="http://schemas.microsoft.com/office/powerpoint/2010/main" val="423231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38</a:t>
            </a:fld>
            <a:endParaRPr lang="el-GR">
              <a:solidFill>
                <a:prstClr val="black">
                  <a:tint val="75000"/>
                </a:prstClr>
              </a:solidFill>
            </a:endParaRPr>
          </a:p>
        </p:txBody>
      </p:sp>
      <p:sp>
        <p:nvSpPr>
          <p:cNvPr id="4" name="TextBox 3"/>
          <p:cNvSpPr txBox="1"/>
          <p:nvPr/>
        </p:nvSpPr>
        <p:spPr>
          <a:xfrm>
            <a:off x="1472184" y="612648"/>
            <a:ext cx="9015984" cy="3323987"/>
          </a:xfrm>
          <a:prstGeom prst="rect">
            <a:avLst/>
          </a:prstGeom>
          <a:noFill/>
        </p:spPr>
        <p:txBody>
          <a:bodyPr wrap="square" rtlCol="0">
            <a:spAutoFit/>
          </a:bodyPr>
          <a:lstStyle/>
          <a:p>
            <a:pPr algn="just">
              <a:lnSpc>
                <a:spcPct val="150000"/>
              </a:lnSpc>
            </a:pPr>
            <a:r>
              <a:rPr lang="en-US" sz="2000" b="1" dirty="0" smtClean="0">
                <a:latin typeface="Trebuchet MS" panose="020B0603020202020204" pitchFamily="34" charset="0"/>
              </a:rPr>
              <a:t>8.  </a:t>
            </a:r>
            <a:r>
              <a:rPr lang="el-GR" sz="2000" dirty="0" smtClean="0">
                <a:latin typeface="Trebuchet MS" panose="020B0603020202020204" pitchFamily="34" charset="0"/>
              </a:rPr>
              <a:t>Δύο σημειακές μάζες </a:t>
            </a:r>
            <a:r>
              <a:rPr lang="en-US" sz="2000" i="1" dirty="0" smtClean="0">
                <a:latin typeface="Trebuchet MS" panose="020B0603020202020204" pitchFamily="34" charset="0"/>
              </a:rPr>
              <a:t>m</a:t>
            </a:r>
            <a:r>
              <a:rPr lang="en-US" sz="2000" baseline="-25000" dirty="0" smtClean="0">
                <a:latin typeface="Trebuchet MS" panose="020B0603020202020204" pitchFamily="34" charset="0"/>
              </a:rPr>
              <a:t>1</a:t>
            </a:r>
            <a:r>
              <a:rPr lang="en-US" sz="2000" dirty="0" smtClean="0">
                <a:latin typeface="Trebuchet MS" panose="020B0603020202020204" pitchFamily="34" charset="0"/>
              </a:rPr>
              <a:t> </a:t>
            </a:r>
            <a:r>
              <a:rPr lang="el-GR" sz="2000" dirty="0" smtClean="0">
                <a:latin typeface="Trebuchet MS" panose="020B0603020202020204" pitchFamily="34" charset="0"/>
              </a:rPr>
              <a:t>και </a:t>
            </a:r>
            <a:r>
              <a:rPr lang="en-US" sz="2000" i="1" dirty="0" smtClean="0">
                <a:latin typeface="Trebuchet MS" panose="020B0603020202020204" pitchFamily="34" charset="0"/>
              </a:rPr>
              <a:t>m</a:t>
            </a:r>
            <a:r>
              <a:rPr lang="en-US" sz="2000" baseline="-25000" dirty="0" smtClean="0">
                <a:latin typeface="Trebuchet MS" panose="020B0603020202020204" pitchFamily="34" charset="0"/>
              </a:rPr>
              <a:t>2</a:t>
            </a:r>
            <a:r>
              <a:rPr lang="en-US" sz="2000" dirty="0" smtClean="0">
                <a:latin typeface="Trebuchet MS" panose="020B0603020202020204" pitchFamily="34" charset="0"/>
              </a:rPr>
              <a:t> </a:t>
            </a:r>
            <a:r>
              <a:rPr lang="el-GR" sz="2000" dirty="0" smtClean="0">
                <a:latin typeface="Trebuchet MS" panose="020B0603020202020204" pitchFamily="34" charset="0"/>
              </a:rPr>
              <a:t>βρίσκονται σε απόσταση </a:t>
            </a:r>
            <a:r>
              <a:rPr lang="en-US" sz="2000" i="1" dirty="0" smtClean="0">
                <a:latin typeface="Trebuchet MS" panose="020B0603020202020204" pitchFamily="34" charset="0"/>
              </a:rPr>
              <a:t>r</a:t>
            </a:r>
            <a:r>
              <a:rPr lang="en-US" sz="2000" dirty="0" smtClean="0">
                <a:latin typeface="Trebuchet MS" panose="020B0603020202020204" pitchFamily="34" charset="0"/>
              </a:rPr>
              <a:t> </a:t>
            </a:r>
            <a:r>
              <a:rPr lang="el-GR" sz="2000" dirty="0" smtClean="0">
                <a:latin typeface="Trebuchet MS" panose="020B0603020202020204" pitchFamily="34" charset="0"/>
              </a:rPr>
              <a:t>και αφήνονται ελεύθερες να κινηθούν.</a:t>
            </a:r>
          </a:p>
          <a:p>
            <a:pPr algn="just">
              <a:lnSpc>
                <a:spcPct val="150000"/>
              </a:lnSpc>
            </a:pPr>
            <a:r>
              <a:rPr lang="el-GR" sz="2000" b="1" dirty="0" smtClean="0">
                <a:latin typeface="Trebuchet MS" panose="020B0603020202020204" pitchFamily="34" charset="0"/>
              </a:rPr>
              <a:t>α.  </a:t>
            </a:r>
            <a:r>
              <a:rPr lang="el-GR" sz="2000" dirty="0" smtClean="0">
                <a:latin typeface="Trebuchet MS" panose="020B0603020202020204" pitchFamily="34" charset="0"/>
              </a:rPr>
              <a:t>Οι δύο μάζες εκτελούν ομαλά επιταχυνόμενες κινήσεις.</a:t>
            </a:r>
          </a:p>
          <a:p>
            <a:pPr algn="just">
              <a:lnSpc>
                <a:spcPct val="150000"/>
              </a:lnSpc>
            </a:pPr>
            <a:r>
              <a:rPr lang="el-GR" sz="2000" b="1" dirty="0" smtClean="0">
                <a:latin typeface="Trebuchet MS" panose="020B0603020202020204" pitchFamily="34" charset="0"/>
              </a:rPr>
              <a:t>β.  </a:t>
            </a:r>
            <a:r>
              <a:rPr lang="el-GR" sz="2000" dirty="0" smtClean="0">
                <a:latin typeface="Trebuchet MS" panose="020B0603020202020204" pitchFamily="34" charset="0"/>
              </a:rPr>
              <a:t>Οι δύο μάζες έλκονται με ίσες δυνάμεις.</a:t>
            </a:r>
          </a:p>
          <a:p>
            <a:pPr algn="just">
              <a:lnSpc>
                <a:spcPct val="150000"/>
              </a:lnSpc>
            </a:pPr>
            <a:r>
              <a:rPr lang="el-GR" sz="2000" b="1" dirty="0" smtClean="0">
                <a:latin typeface="Trebuchet MS" panose="020B0603020202020204" pitchFamily="34" charset="0"/>
              </a:rPr>
              <a:t>γ.  </a:t>
            </a:r>
            <a:r>
              <a:rPr lang="el-GR" sz="2000" dirty="0" smtClean="0">
                <a:latin typeface="Trebuchet MS" panose="020B0603020202020204" pitchFamily="34" charset="0"/>
              </a:rPr>
              <a:t>Η δυναμική ενέργεια του συστήματος των δύο μαζών αυξάνεται, καθώς πλησιάζει η μία μάζα προς την άλλη.</a:t>
            </a:r>
          </a:p>
          <a:p>
            <a:pPr algn="just">
              <a:lnSpc>
                <a:spcPct val="150000"/>
              </a:lnSpc>
            </a:pPr>
            <a:r>
              <a:rPr lang="el-GR" sz="2000" b="1" dirty="0" smtClean="0">
                <a:latin typeface="Trebuchet MS" panose="020B0603020202020204" pitchFamily="34" charset="0"/>
              </a:rPr>
              <a:t>δ.  </a:t>
            </a:r>
            <a:r>
              <a:rPr lang="el-GR" sz="2000" dirty="0" smtClean="0">
                <a:latin typeface="Trebuchet MS" panose="020B0603020202020204" pitchFamily="34" charset="0"/>
              </a:rPr>
              <a:t>Οι μάζες θα έχουν αντίθετες ορμές κάθε χρονική στιγμή.</a:t>
            </a:r>
            <a:endParaRPr lang="el-GR" sz="2000" b="1" dirty="0">
              <a:latin typeface="Trebuchet MS" panose="020B0603020202020204" pitchFamily="34" charset="0"/>
            </a:endParaRPr>
          </a:p>
        </p:txBody>
      </p:sp>
      <p:sp>
        <p:nvSpPr>
          <p:cNvPr id="5" name="Oval 10"/>
          <p:cNvSpPr>
            <a:spLocks noChangeArrowheads="1"/>
          </p:cNvSpPr>
          <p:nvPr/>
        </p:nvSpPr>
        <p:spPr bwMode="auto">
          <a:xfrm>
            <a:off x="1407033" y="3415427"/>
            <a:ext cx="4572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Tree>
    <p:extLst>
      <p:ext uri="{BB962C8B-B14F-4D97-AF65-F5344CB8AC3E}">
        <p14:creationId xmlns:p14="http://schemas.microsoft.com/office/powerpoint/2010/main" val="96709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39</a:t>
            </a:fld>
            <a:endParaRPr lang="el-GR">
              <a:solidFill>
                <a:prstClr val="black">
                  <a:tint val="75000"/>
                </a:prstClr>
              </a:solidFill>
            </a:endParaRPr>
          </a:p>
        </p:txBody>
      </p:sp>
      <mc:AlternateContent xmlns:mc="http://schemas.openxmlformats.org/markup-compatibility/2006" xmlns:a14="http://schemas.microsoft.com/office/drawing/2010/main">
        <mc:Choice Requires="a14">
          <p:sp>
            <p:nvSpPr>
              <p:cNvPr id="2" name="TextBox 1"/>
              <p:cNvSpPr txBox="1"/>
              <p:nvPr/>
            </p:nvSpPr>
            <p:spPr>
              <a:xfrm>
                <a:off x="1316736" y="374904"/>
                <a:ext cx="9345168" cy="1986634"/>
              </a:xfrm>
              <a:prstGeom prst="rect">
                <a:avLst/>
              </a:prstGeom>
              <a:noFill/>
            </p:spPr>
            <p:txBody>
              <a:bodyPr wrap="square" rtlCol="0">
                <a:spAutoFit/>
              </a:bodyPr>
              <a:lstStyle/>
              <a:p>
                <a:pPr algn="just">
                  <a:lnSpc>
                    <a:spcPct val="150000"/>
                  </a:lnSpc>
                </a:pPr>
                <a:r>
                  <a:rPr lang="el-GR" b="1" dirty="0" smtClean="0">
                    <a:latin typeface="Trebuchet MS" panose="020B0603020202020204" pitchFamily="34" charset="0"/>
                  </a:rPr>
                  <a:t>9</a:t>
                </a:r>
                <a:r>
                  <a:rPr lang="en-US" b="1" dirty="0" smtClean="0">
                    <a:latin typeface="Trebuchet MS" panose="020B0603020202020204" pitchFamily="34" charset="0"/>
                  </a:rPr>
                  <a:t>.  </a:t>
                </a:r>
                <a:r>
                  <a:rPr lang="el-GR" dirty="0" smtClean="0">
                    <a:latin typeface="Trebuchet MS" panose="020B0603020202020204" pitchFamily="34" charset="0"/>
                  </a:rPr>
                  <a:t>Στις τρεις κορυφές ισοπλεύρου τριγώνου με πλευρά </a:t>
                </a:r>
                <a:r>
                  <a:rPr lang="el-GR" i="1" dirty="0" smtClean="0">
                    <a:latin typeface="Trebuchet MS" panose="020B0603020202020204" pitchFamily="34" charset="0"/>
                  </a:rPr>
                  <a:t>α</a:t>
                </a:r>
                <a:r>
                  <a:rPr lang="el-GR" dirty="0" smtClean="0">
                    <a:latin typeface="Trebuchet MS" panose="020B0603020202020204" pitchFamily="34" charset="0"/>
                  </a:rPr>
                  <a:t> βρίσκονται τρεις όμοιες σφαίρες μάζας </a:t>
                </a:r>
                <a:r>
                  <a:rPr lang="en-US" i="1" dirty="0" smtClean="0">
                    <a:latin typeface="Trebuchet MS" panose="020B0603020202020204" pitchFamily="34" charset="0"/>
                  </a:rPr>
                  <a:t>m</a:t>
                </a:r>
                <a:r>
                  <a:rPr lang="en-US" dirty="0" smtClean="0">
                    <a:latin typeface="Trebuchet MS" panose="020B0603020202020204" pitchFamily="34" charset="0"/>
                  </a:rPr>
                  <a:t> </a:t>
                </a:r>
                <a:r>
                  <a:rPr lang="el-GR" dirty="0" smtClean="0">
                    <a:latin typeface="Trebuchet MS" panose="020B0603020202020204" pitchFamily="34" charset="0"/>
                  </a:rPr>
                  <a:t>η κάθε μία. Η δυναμική ενέργεια του συστήματος των τριών μαζών είναι ίση με</a:t>
                </a:r>
              </a:p>
              <a:p>
                <a:pPr algn="just">
                  <a:lnSpc>
                    <a:spcPct val="150000"/>
                  </a:lnSpc>
                </a:pPr>
                <a:r>
                  <a:rPr lang="el-GR" b="1" dirty="0" smtClean="0">
                    <a:latin typeface="Trebuchet MS" panose="020B0603020202020204" pitchFamily="34" charset="0"/>
                  </a:rPr>
                  <a:t>α. </a:t>
                </a:r>
                <a14:m>
                  <m:oMath xmlns:m="http://schemas.openxmlformats.org/officeDocument/2006/math">
                    <m:r>
                      <a:rPr lang="el-GR" b="1" i="0" smtClean="0">
                        <a:latin typeface="Cambria Math" panose="02040503050406030204" pitchFamily="18" charset="0"/>
                      </a:rPr>
                      <m:t> </m:t>
                    </m:r>
                    <m:r>
                      <a:rPr lang="en-US" i="1">
                        <a:latin typeface="Cambria Math" panose="02040503050406030204" pitchFamily="18" charset="0"/>
                      </a:rPr>
                      <m:t>𝑈</m:t>
                    </m:r>
                    <m:r>
                      <a:rPr lang="en-US">
                        <a:latin typeface="Cambria Math" panose="02040503050406030204" pitchFamily="18" charset="0"/>
                      </a:rPr>
                      <m:t>= </m:t>
                    </m:r>
                    <m:r>
                      <a:rPr lang="en-US" i="1">
                        <a:latin typeface="Cambria Math" panose="02040503050406030204" pitchFamily="18" charset="0"/>
                      </a:rPr>
                      <m:t>3</m:t>
                    </m:r>
                    <m:r>
                      <a:rPr lang="en-US" i="1">
                        <a:latin typeface="Cambria Math" panose="02040503050406030204" pitchFamily="18" charset="0"/>
                      </a:rPr>
                      <m:t>𝐺</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1">
                                <a:latin typeface="Cambria Math" panose="02040503050406030204" pitchFamily="18" charset="0"/>
                              </a:rPr>
                              <m:t>2</m:t>
                            </m:r>
                          </m:sup>
                        </m:sSup>
                      </m:num>
                      <m:den>
                        <m:r>
                          <a:rPr lang="el-GR" b="0" i="1" smtClean="0">
                            <a:latin typeface="Cambria Math" panose="02040503050406030204" pitchFamily="18" charset="0"/>
                          </a:rPr>
                          <m:t>𝛼</m:t>
                        </m:r>
                      </m:den>
                    </m:f>
                  </m:oMath>
                </a14:m>
                <a:r>
                  <a:rPr lang="el-GR" b="1" dirty="0" smtClean="0">
                    <a:latin typeface="Trebuchet MS" panose="020B0603020202020204" pitchFamily="34" charset="0"/>
                  </a:rPr>
                  <a:t> </a:t>
                </a:r>
                <a:r>
                  <a:rPr lang="el-GR" dirty="0" smtClean="0">
                    <a:latin typeface="Trebuchet MS" panose="020B0603020202020204" pitchFamily="34" charset="0"/>
                  </a:rPr>
                  <a:t>.            </a:t>
                </a:r>
                <a:r>
                  <a:rPr lang="el-GR" b="1" dirty="0" smtClean="0">
                    <a:latin typeface="Trebuchet MS" panose="020B0603020202020204" pitchFamily="34" charset="0"/>
                  </a:rPr>
                  <a:t>β.  </a:t>
                </a:r>
                <a14:m>
                  <m:oMath xmlns:m="http://schemas.openxmlformats.org/officeDocument/2006/math">
                    <m:r>
                      <a:rPr lang="en-US" i="1">
                        <a:latin typeface="Cambria Math" panose="02040503050406030204" pitchFamily="18" charset="0"/>
                      </a:rPr>
                      <m:t>𝑈</m:t>
                    </m:r>
                    <m:r>
                      <a:rPr lang="en-US">
                        <a:latin typeface="Cambria Math" panose="02040503050406030204" pitchFamily="18" charset="0"/>
                      </a:rPr>
                      <m:t>=</m:t>
                    </m:r>
                    <m:r>
                      <a:rPr lang="el-GR" b="0" i="0" smtClean="0">
                        <a:latin typeface="Cambria Math" panose="02040503050406030204" pitchFamily="18" charset="0"/>
                      </a:rPr>
                      <m:t>−</m:t>
                    </m:r>
                    <m:r>
                      <a:rPr lang="en-US" i="1">
                        <a:latin typeface="Cambria Math" panose="02040503050406030204" pitchFamily="18" charset="0"/>
                      </a:rPr>
                      <m:t>3</m:t>
                    </m:r>
                    <m:r>
                      <a:rPr lang="en-US" i="1">
                        <a:latin typeface="Cambria Math" panose="02040503050406030204" pitchFamily="18" charset="0"/>
                      </a:rPr>
                      <m:t>𝐺</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1">
                                <a:latin typeface="Cambria Math" panose="02040503050406030204" pitchFamily="18" charset="0"/>
                              </a:rPr>
                              <m:t>2</m:t>
                            </m:r>
                          </m:sup>
                        </m:sSup>
                      </m:num>
                      <m:den>
                        <m:r>
                          <a:rPr lang="el-GR" b="0" i="1" smtClean="0">
                            <a:latin typeface="Cambria Math" panose="02040503050406030204" pitchFamily="18" charset="0"/>
                          </a:rPr>
                          <m:t>𝛼</m:t>
                        </m:r>
                      </m:den>
                    </m:f>
                  </m:oMath>
                </a14:m>
                <a:r>
                  <a:rPr lang="el-GR" dirty="0" smtClean="0">
                    <a:latin typeface="Trebuchet MS" panose="020B0603020202020204" pitchFamily="34" charset="0"/>
                  </a:rPr>
                  <a:t> .            </a:t>
                </a:r>
                <a:r>
                  <a:rPr lang="el-GR" b="1" dirty="0" smtClean="0">
                    <a:latin typeface="Trebuchet MS" panose="020B0603020202020204" pitchFamily="34" charset="0"/>
                  </a:rPr>
                  <a:t>γ. </a:t>
                </a:r>
                <a14:m>
                  <m:oMath xmlns:m="http://schemas.openxmlformats.org/officeDocument/2006/math">
                    <m:r>
                      <a:rPr lang="el-GR" b="1" i="0" smtClean="0">
                        <a:latin typeface="Cambria Math" panose="02040503050406030204" pitchFamily="18" charset="0"/>
                      </a:rPr>
                      <m:t> </m:t>
                    </m:r>
                    <m:r>
                      <a:rPr lang="en-US" i="1">
                        <a:latin typeface="Cambria Math" panose="02040503050406030204" pitchFamily="18" charset="0"/>
                      </a:rPr>
                      <m:t>𝑈</m:t>
                    </m:r>
                    <m:r>
                      <a:rPr lang="en-US">
                        <a:latin typeface="Cambria Math" panose="02040503050406030204" pitchFamily="18" charset="0"/>
                      </a:rPr>
                      <m:t>=</m:t>
                    </m:r>
                    <m:r>
                      <a:rPr lang="el-GR" b="0" i="0" smtClean="0">
                        <a:latin typeface="Cambria Math" panose="02040503050406030204" pitchFamily="18" charset="0"/>
                      </a:rPr>
                      <m:t>−</m:t>
                    </m:r>
                    <m:r>
                      <a:rPr lang="el-GR" b="0" i="1" smtClean="0">
                        <a:latin typeface="Cambria Math" panose="02040503050406030204" pitchFamily="18" charset="0"/>
                      </a:rPr>
                      <m:t>3</m:t>
                    </m:r>
                    <m:r>
                      <a:rPr lang="en-US" i="1" smtClean="0">
                        <a:latin typeface="Cambria Math" panose="02040503050406030204" pitchFamily="18" charset="0"/>
                      </a:rPr>
                      <m:t>𝐺</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1">
                                <a:latin typeface="Cambria Math" panose="02040503050406030204" pitchFamily="18" charset="0"/>
                              </a:rPr>
                              <m:t>2</m:t>
                            </m:r>
                          </m:sup>
                        </m:sSup>
                      </m:num>
                      <m:den>
                        <m:sSup>
                          <m:sSupPr>
                            <m:ctrlPr>
                              <a:rPr lang="en-US" i="1" smtClean="0">
                                <a:latin typeface="Cambria Math" panose="02040503050406030204" pitchFamily="18" charset="0"/>
                              </a:rPr>
                            </m:ctrlPr>
                          </m:sSupPr>
                          <m:e>
                            <m:r>
                              <a:rPr lang="el-GR" b="0" i="1" smtClean="0">
                                <a:latin typeface="Cambria Math" panose="02040503050406030204" pitchFamily="18" charset="0"/>
                              </a:rPr>
                              <m:t>𝛼</m:t>
                            </m:r>
                          </m:e>
                          <m:sup>
                            <m:r>
                              <a:rPr lang="el-GR" b="0" i="1" smtClean="0">
                                <a:latin typeface="Cambria Math" panose="02040503050406030204" pitchFamily="18" charset="0"/>
                              </a:rPr>
                              <m:t>2</m:t>
                            </m:r>
                          </m:sup>
                        </m:sSup>
                      </m:den>
                    </m:f>
                  </m:oMath>
                </a14:m>
                <a:r>
                  <a:rPr lang="el-GR" dirty="0" smtClean="0">
                    <a:latin typeface="Trebuchet MS" panose="020B0603020202020204" pitchFamily="34" charset="0"/>
                  </a:rPr>
                  <a:t> .            </a:t>
                </a:r>
                <a:r>
                  <a:rPr lang="el-GR" b="1" dirty="0" smtClean="0">
                    <a:latin typeface="Trebuchet MS" panose="020B0603020202020204" pitchFamily="34" charset="0"/>
                  </a:rPr>
                  <a:t>δ. </a:t>
                </a:r>
                <a14:m>
                  <m:oMath xmlns:m="http://schemas.openxmlformats.org/officeDocument/2006/math">
                    <m:r>
                      <a:rPr lang="en-US" i="1">
                        <a:latin typeface="Cambria Math" panose="02040503050406030204" pitchFamily="18" charset="0"/>
                      </a:rPr>
                      <m:t>𝑈</m:t>
                    </m:r>
                    <m:r>
                      <a:rPr lang="en-US">
                        <a:latin typeface="Cambria Math" panose="02040503050406030204" pitchFamily="18" charset="0"/>
                      </a:rPr>
                      <m:t>=</m:t>
                    </m:r>
                    <m:r>
                      <a:rPr lang="el-GR" b="0" i="1" smtClean="0">
                        <a:latin typeface="Cambria Math" panose="02040503050406030204" pitchFamily="18" charset="0"/>
                      </a:rPr>
                      <m:t>−6</m:t>
                    </m:r>
                    <m:r>
                      <a:rPr lang="en-US" i="1">
                        <a:latin typeface="Cambria Math" panose="02040503050406030204" pitchFamily="18" charset="0"/>
                      </a:rPr>
                      <m:t>𝐺</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1">
                                <a:latin typeface="Cambria Math" panose="02040503050406030204" pitchFamily="18" charset="0"/>
                              </a:rPr>
                              <m:t>2</m:t>
                            </m:r>
                          </m:sup>
                        </m:sSup>
                      </m:num>
                      <m:den>
                        <m:r>
                          <a:rPr lang="el-GR" b="0" i="1" smtClean="0">
                            <a:latin typeface="Cambria Math" panose="02040503050406030204" pitchFamily="18" charset="0"/>
                          </a:rPr>
                          <m:t>𝛼</m:t>
                        </m:r>
                      </m:den>
                    </m:f>
                  </m:oMath>
                </a14:m>
                <a:r>
                  <a:rPr lang="el-GR" dirty="0" smtClean="0">
                    <a:latin typeface="Trebuchet MS" panose="020B0603020202020204" pitchFamily="34" charset="0"/>
                  </a:rPr>
                  <a:t> .</a:t>
                </a:r>
                <a:endParaRPr lang="el-GR" dirty="0">
                  <a:latin typeface="Trebuchet MS" panose="020B0603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316736" y="374904"/>
                <a:ext cx="9345168" cy="1986634"/>
              </a:xfrm>
              <a:prstGeom prst="rect">
                <a:avLst/>
              </a:prstGeom>
              <a:blipFill>
                <a:blip r:embed="rId2"/>
                <a:stretch>
                  <a:fillRect l="-522" r="-522"/>
                </a:stretch>
              </a:blipFill>
            </p:spPr>
            <p:txBody>
              <a:bodyPr/>
              <a:lstStyle/>
              <a:p>
                <a:r>
                  <a:rPr lang="el-GR">
                    <a:noFill/>
                  </a:rPr>
                  <a:t> </a:t>
                </a:r>
              </a:p>
            </p:txBody>
          </p:sp>
        </mc:Fallback>
      </mc:AlternateContent>
      <p:sp>
        <p:nvSpPr>
          <p:cNvPr id="9" name="Oval 10"/>
          <p:cNvSpPr>
            <a:spLocks noChangeArrowheads="1"/>
          </p:cNvSpPr>
          <p:nvPr/>
        </p:nvSpPr>
        <p:spPr bwMode="auto">
          <a:xfrm>
            <a:off x="3647313" y="1796939"/>
            <a:ext cx="4572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 name="TextBox 9"/>
          <p:cNvSpPr txBox="1"/>
          <p:nvPr/>
        </p:nvSpPr>
        <p:spPr>
          <a:xfrm>
            <a:off x="1316736" y="2526130"/>
            <a:ext cx="9015984" cy="2862322"/>
          </a:xfrm>
          <a:prstGeom prst="rect">
            <a:avLst/>
          </a:prstGeom>
          <a:noFill/>
        </p:spPr>
        <p:txBody>
          <a:bodyPr wrap="square" rtlCol="0">
            <a:spAutoFit/>
          </a:bodyPr>
          <a:lstStyle/>
          <a:p>
            <a:pPr algn="just">
              <a:lnSpc>
                <a:spcPct val="150000"/>
              </a:lnSpc>
            </a:pPr>
            <a:r>
              <a:rPr lang="el-GR" sz="2000" b="1" dirty="0" smtClean="0">
                <a:latin typeface="Trebuchet MS" panose="020B0603020202020204" pitchFamily="34" charset="0"/>
              </a:rPr>
              <a:t>10</a:t>
            </a:r>
            <a:r>
              <a:rPr lang="en-US" sz="2000" b="1" dirty="0" smtClean="0">
                <a:latin typeface="Trebuchet MS" panose="020B0603020202020204" pitchFamily="34" charset="0"/>
              </a:rPr>
              <a:t>.  </a:t>
            </a:r>
            <a:r>
              <a:rPr lang="el-GR" sz="2000" dirty="0" smtClean="0">
                <a:latin typeface="Trebuchet MS" panose="020B0603020202020204" pitchFamily="34" charset="0"/>
              </a:rPr>
              <a:t>Σύστημα δύο σημειακών μαζών </a:t>
            </a:r>
            <a:r>
              <a:rPr lang="en-US" sz="2000" i="1" dirty="0" smtClean="0">
                <a:latin typeface="Trebuchet MS" panose="020B0603020202020204" pitchFamily="34" charset="0"/>
              </a:rPr>
              <a:t>m</a:t>
            </a:r>
            <a:r>
              <a:rPr lang="en-US" sz="2000" dirty="0" smtClean="0">
                <a:latin typeface="Trebuchet MS" panose="020B0603020202020204" pitchFamily="34" charset="0"/>
              </a:rPr>
              <a:t> </a:t>
            </a:r>
            <a:r>
              <a:rPr lang="el-GR" sz="2000" dirty="0" smtClean="0">
                <a:latin typeface="Trebuchet MS" panose="020B0603020202020204" pitchFamily="34" charset="0"/>
              </a:rPr>
              <a:t>και 2</a:t>
            </a:r>
            <a:r>
              <a:rPr lang="en-US" sz="2000" i="1" dirty="0" smtClean="0">
                <a:latin typeface="Trebuchet MS" panose="020B0603020202020204" pitchFamily="34" charset="0"/>
              </a:rPr>
              <a:t>m</a:t>
            </a:r>
            <a:r>
              <a:rPr lang="en-US" sz="2000" dirty="0" smtClean="0">
                <a:latin typeface="Trebuchet MS" panose="020B0603020202020204" pitchFamily="34" charset="0"/>
              </a:rPr>
              <a:t> </a:t>
            </a:r>
            <a:r>
              <a:rPr lang="el-GR" sz="2000" dirty="0" smtClean="0">
                <a:latin typeface="Trebuchet MS" panose="020B0603020202020204" pitchFamily="34" charset="0"/>
              </a:rPr>
              <a:t>βρίσκονται σε απόσταση </a:t>
            </a:r>
            <a:r>
              <a:rPr lang="en-US" sz="2000" i="1" dirty="0" smtClean="0">
                <a:latin typeface="Trebuchet MS" panose="020B0603020202020204" pitchFamily="34" charset="0"/>
              </a:rPr>
              <a:t>r</a:t>
            </a:r>
            <a:r>
              <a:rPr lang="en-US" sz="2000" dirty="0" smtClean="0">
                <a:latin typeface="Trebuchet MS" panose="020B0603020202020204" pitchFamily="34" charset="0"/>
              </a:rPr>
              <a:t> </a:t>
            </a:r>
            <a:r>
              <a:rPr lang="el-GR" sz="2000" dirty="0" smtClean="0">
                <a:latin typeface="Trebuchet MS" panose="020B0603020202020204" pitchFamily="34" charset="0"/>
              </a:rPr>
              <a:t>και αφήνονται ελεύθερες να κινηθούν.</a:t>
            </a:r>
          </a:p>
          <a:p>
            <a:pPr algn="just">
              <a:lnSpc>
                <a:spcPct val="150000"/>
              </a:lnSpc>
            </a:pPr>
            <a:r>
              <a:rPr lang="el-GR" sz="2000" b="1" dirty="0" smtClean="0">
                <a:latin typeface="Trebuchet MS" panose="020B0603020202020204" pitchFamily="34" charset="0"/>
              </a:rPr>
              <a:t>α.  </a:t>
            </a:r>
            <a:r>
              <a:rPr lang="el-GR" sz="2000" dirty="0" smtClean="0">
                <a:latin typeface="Trebuchet MS" panose="020B0603020202020204" pitchFamily="34" charset="0"/>
              </a:rPr>
              <a:t>Η δυναμική ενέργεια του συστήματος παραμένει σταθερή.</a:t>
            </a:r>
          </a:p>
          <a:p>
            <a:pPr algn="just">
              <a:lnSpc>
                <a:spcPct val="150000"/>
              </a:lnSpc>
            </a:pPr>
            <a:r>
              <a:rPr lang="el-GR" sz="2000" b="1" dirty="0" smtClean="0">
                <a:latin typeface="Trebuchet MS" panose="020B0603020202020204" pitchFamily="34" charset="0"/>
              </a:rPr>
              <a:t>β.  </a:t>
            </a:r>
            <a:r>
              <a:rPr lang="el-GR" sz="2000" dirty="0" smtClean="0">
                <a:latin typeface="Trebuchet MS" panose="020B0603020202020204" pitchFamily="34" charset="0"/>
              </a:rPr>
              <a:t>Η </a:t>
            </a:r>
            <a:r>
              <a:rPr lang="el-GR" sz="2000" dirty="0">
                <a:latin typeface="Trebuchet MS" panose="020B0603020202020204" pitchFamily="34" charset="0"/>
              </a:rPr>
              <a:t>δυναμική ενέργεια του συστήματος </a:t>
            </a:r>
            <a:r>
              <a:rPr lang="el-GR" sz="2000" dirty="0" smtClean="0">
                <a:latin typeface="Trebuchet MS" panose="020B0603020202020204" pitchFamily="34" charset="0"/>
              </a:rPr>
              <a:t>αυξάνεται.</a:t>
            </a:r>
          </a:p>
          <a:p>
            <a:pPr algn="just">
              <a:lnSpc>
                <a:spcPct val="150000"/>
              </a:lnSpc>
            </a:pPr>
            <a:r>
              <a:rPr lang="el-GR" sz="2000" b="1" dirty="0" smtClean="0">
                <a:latin typeface="Trebuchet MS" panose="020B0603020202020204" pitchFamily="34" charset="0"/>
              </a:rPr>
              <a:t>γ.  </a:t>
            </a:r>
            <a:r>
              <a:rPr lang="el-GR" sz="2000" dirty="0" smtClean="0">
                <a:latin typeface="Trebuchet MS" panose="020B0603020202020204" pitchFamily="34" charset="0"/>
              </a:rPr>
              <a:t>Η μηχανική ενέργεια του συστήματος παραμένει σταθερή.</a:t>
            </a:r>
          </a:p>
          <a:p>
            <a:pPr algn="just">
              <a:lnSpc>
                <a:spcPct val="150000"/>
              </a:lnSpc>
            </a:pPr>
            <a:r>
              <a:rPr lang="el-GR" sz="2000" b="1" dirty="0" smtClean="0">
                <a:latin typeface="Trebuchet MS" panose="020B0603020202020204" pitchFamily="34" charset="0"/>
              </a:rPr>
              <a:t>δ. </a:t>
            </a:r>
            <a:r>
              <a:rPr lang="en-US" sz="2000" b="1" dirty="0" smtClean="0">
                <a:latin typeface="Trebuchet MS" panose="020B0603020202020204" pitchFamily="34" charset="0"/>
              </a:rPr>
              <a:t> </a:t>
            </a:r>
            <a:r>
              <a:rPr lang="el-GR" sz="2000" dirty="0" smtClean="0">
                <a:latin typeface="Trebuchet MS" panose="020B0603020202020204" pitchFamily="34" charset="0"/>
              </a:rPr>
              <a:t>Η </a:t>
            </a:r>
            <a:r>
              <a:rPr lang="el-GR" sz="2000" dirty="0" smtClean="0">
                <a:latin typeface="Trebuchet MS" panose="020B0603020202020204" pitchFamily="34" charset="0"/>
              </a:rPr>
              <a:t>κινητική ενέργεια του συστήματος μειώνεται.</a:t>
            </a:r>
            <a:endParaRPr lang="el-GR" sz="2000" b="1" dirty="0">
              <a:latin typeface="Trebuchet MS" panose="020B0603020202020204" pitchFamily="34" charset="0"/>
            </a:endParaRPr>
          </a:p>
        </p:txBody>
      </p:sp>
      <p:sp>
        <p:nvSpPr>
          <p:cNvPr id="11" name="Oval 10"/>
          <p:cNvSpPr>
            <a:spLocks noChangeArrowheads="1"/>
          </p:cNvSpPr>
          <p:nvPr/>
        </p:nvSpPr>
        <p:spPr bwMode="auto">
          <a:xfrm>
            <a:off x="1248537" y="4454795"/>
            <a:ext cx="4572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Tree>
    <p:extLst>
      <p:ext uri="{BB962C8B-B14F-4D97-AF65-F5344CB8AC3E}">
        <p14:creationId xmlns:p14="http://schemas.microsoft.com/office/powerpoint/2010/main" val="342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4</a:t>
            </a:fld>
            <a:endParaRPr lang="el-GR">
              <a:solidFill>
                <a:prstClr val="black">
                  <a:tint val="75000"/>
                </a:prstClr>
              </a:solidFill>
            </a:endParaRPr>
          </a:p>
        </p:txBody>
      </p:sp>
      <p:sp>
        <p:nvSpPr>
          <p:cNvPr id="5" name="TextBox 4"/>
          <p:cNvSpPr txBox="1"/>
          <p:nvPr/>
        </p:nvSpPr>
        <p:spPr>
          <a:xfrm>
            <a:off x="1405129" y="2126371"/>
            <a:ext cx="3051867" cy="507831"/>
          </a:xfrm>
          <a:prstGeom prst="rect">
            <a:avLst/>
          </a:prstGeom>
          <a:noFill/>
        </p:spPr>
        <p:txBody>
          <a:bodyPr wrap="square" rtlCol="0">
            <a:spAutoFit/>
          </a:bodyPr>
          <a:lstStyle/>
          <a:p>
            <a:pPr algn="ctr">
              <a:lnSpc>
                <a:spcPct val="150000"/>
              </a:lnSpc>
            </a:pPr>
            <a:r>
              <a:rPr lang="el-GR" b="1" dirty="0">
                <a:latin typeface="Comic Sans MS" panose="030F0702030302020204" pitchFamily="66" charset="0"/>
              </a:rPr>
              <a:t>Μονάδα μέτρησης στο </a:t>
            </a:r>
            <a:r>
              <a:rPr lang="en-US" b="1" dirty="0">
                <a:latin typeface="Comic Sans MS" panose="030F0702030302020204" pitchFamily="66" charset="0"/>
              </a:rPr>
              <a:t>SI:</a:t>
            </a:r>
            <a:endParaRPr lang="el-GR"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4794071" y="968945"/>
                <a:ext cx="2518382" cy="8259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𝑽</m:t>
                          </m:r>
                        </m:e>
                        <m:sub>
                          <m:r>
                            <a:rPr lang="el-GR" sz="2800" b="1" i="0" smtClean="0">
                              <a:solidFill>
                                <a:srgbClr val="FF0000"/>
                              </a:solidFill>
                              <a:effectLst>
                                <a:outerShdw blurRad="38100" dist="38100" dir="2700000" algn="tl">
                                  <a:srgbClr val="000000">
                                    <a:alpha val="43137"/>
                                  </a:srgbClr>
                                </a:outerShdw>
                              </a:effectLst>
                              <a:latin typeface="Cambria Math" panose="02040503050406030204" pitchFamily="18" charset="0"/>
                            </a:rPr>
                            <m:t>𝚨</m:t>
                          </m:r>
                        </m:sub>
                      </m:sSub>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 = </m:t>
                      </m:r>
                      <m:f>
                        <m:f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sSub>
                            <m:sSub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𝑾</m:t>
                              </m:r>
                            </m:e>
                            <m:sub>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𝑭</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𝑨</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sub>
                          </m:sSub>
                        </m:num>
                        <m:den>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𝒎</m:t>
                          </m:r>
                        </m:den>
                      </m:f>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794071" y="968945"/>
                <a:ext cx="2518382" cy="825932"/>
              </a:xfrm>
              <a:prstGeom prst="rect">
                <a:avLst/>
              </a:prstGeom>
              <a:blipFill>
                <a:blip r:embed="rId2"/>
                <a:stretch>
                  <a:fillRect r="-242" b="-7407"/>
                </a:stretch>
              </a:blipFill>
            </p:spPr>
            <p:txBody>
              <a:bodyPr/>
              <a:lstStyle/>
              <a:p>
                <a:r>
                  <a:rPr lang="el-GR">
                    <a:noFill/>
                  </a:rPr>
                  <a:t> </a:t>
                </a:r>
              </a:p>
            </p:txBody>
          </p:sp>
        </mc:Fallback>
      </mc:AlternateContent>
      <p:cxnSp>
        <p:nvCxnSpPr>
          <p:cNvPr id="9" name="Ευθύγραμμο βέλος σύνδεσης 8"/>
          <p:cNvCxnSpPr/>
          <p:nvPr/>
        </p:nvCxnSpPr>
        <p:spPr>
          <a:xfrm>
            <a:off x="5096722" y="1794877"/>
            <a:ext cx="8792" cy="4448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6081752" y="2078054"/>
                <a:ext cx="868828" cy="6387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l-GR" sz="2000" b="1" i="1" smtClean="0">
                              <a:latin typeface="Cambria Math" panose="02040503050406030204" pitchFamily="18" charset="0"/>
                            </a:rPr>
                          </m:ctrlPr>
                        </m:fPr>
                        <m:num>
                          <m:r>
                            <a:rPr lang="en-US" sz="2000" b="1" i="0" smtClean="0">
                              <a:latin typeface="Cambria Math" panose="02040503050406030204" pitchFamily="18" charset="0"/>
                            </a:rPr>
                            <m:t>𝟏</m:t>
                          </m:r>
                          <m:r>
                            <a:rPr lang="en-US" sz="2000" b="1" i="0" smtClean="0">
                              <a:latin typeface="Cambria Math" panose="02040503050406030204" pitchFamily="18" charset="0"/>
                            </a:rPr>
                            <m:t> </m:t>
                          </m:r>
                          <m:r>
                            <a:rPr lang="en-US" sz="2000" b="1" i="0" smtClean="0">
                              <a:latin typeface="Cambria Math" panose="02040503050406030204" pitchFamily="18" charset="0"/>
                            </a:rPr>
                            <m:t>𝐉𝐨𝐮𝐥𝐞</m:t>
                          </m:r>
                        </m:num>
                        <m:den>
                          <m:r>
                            <a:rPr lang="en-US" sz="2000" b="1" i="1" smtClean="0">
                              <a:latin typeface="Cambria Math" panose="02040503050406030204" pitchFamily="18" charset="0"/>
                            </a:rPr>
                            <m:t>𝟏</m:t>
                          </m:r>
                          <m:r>
                            <a:rPr lang="en-US" sz="2000" b="1" i="1" smtClean="0">
                              <a:latin typeface="Cambria Math" panose="02040503050406030204" pitchFamily="18" charset="0"/>
                            </a:rPr>
                            <m:t> </m:t>
                          </m:r>
                          <m:r>
                            <a:rPr lang="en-US" sz="2000" b="1" i="0" smtClean="0">
                              <a:latin typeface="Cambria Math" panose="02040503050406030204" pitchFamily="18" charset="0"/>
                            </a:rPr>
                            <m:t>𝐤𝐠</m:t>
                          </m:r>
                        </m:den>
                      </m:f>
                    </m:oMath>
                  </m:oMathPara>
                </a14:m>
                <a:endParaRPr lang="el-GR" sz="2000" b="1" baseline="30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081752" y="2078054"/>
                <a:ext cx="868828" cy="638701"/>
              </a:xfrm>
              <a:prstGeom prst="rect">
                <a:avLst/>
              </a:prstGeom>
              <a:blipFill>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Ορθογώνιο 14"/>
              <p:cNvSpPr/>
              <p:nvPr/>
            </p:nvSpPr>
            <p:spPr>
              <a:xfrm>
                <a:off x="6950580" y="2057215"/>
                <a:ext cx="1208664" cy="7226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m:t>
                      </m:r>
                      <m:r>
                        <a:rPr lang="en-US" sz="2000" b="1" i="1">
                          <a:latin typeface="Cambria Math" panose="02040503050406030204" pitchFamily="18" charset="0"/>
                        </a:rPr>
                        <m:t>𝟏</m:t>
                      </m:r>
                      <m:f>
                        <m:fPr>
                          <m:ctrlPr>
                            <a:rPr lang="en-US" sz="2000" b="1" i="1">
                              <a:latin typeface="Cambria Math" panose="02040503050406030204" pitchFamily="18" charset="0"/>
                            </a:rPr>
                          </m:ctrlPr>
                        </m:fPr>
                        <m:num>
                          <m:r>
                            <a:rPr lang="en-US" sz="2000" b="1">
                              <a:latin typeface="Cambria Math" panose="02040503050406030204" pitchFamily="18" charset="0"/>
                            </a:rPr>
                            <m:t>𝐍</m:t>
                          </m:r>
                          <m:r>
                            <a:rPr lang="en-US" sz="2000" b="1">
                              <a:latin typeface="Cambria Math" panose="02040503050406030204" pitchFamily="18" charset="0"/>
                            </a:rPr>
                            <m:t>.</m:t>
                          </m:r>
                          <m:r>
                            <a:rPr lang="en-US" sz="2000" b="1">
                              <a:latin typeface="Cambria Math" panose="02040503050406030204" pitchFamily="18" charset="0"/>
                            </a:rPr>
                            <m:t>𝐦</m:t>
                          </m:r>
                        </m:num>
                        <m:den>
                          <m:r>
                            <a:rPr lang="en-US" sz="2000" b="1">
                              <a:latin typeface="Cambria Math" panose="02040503050406030204" pitchFamily="18" charset="0"/>
                            </a:rPr>
                            <m:t>𝐤𝐠</m:t>
                          </m:r>
                        </m:den>
                      </m:f>
                    </m:oMath>
                  </m:oMathPara>
                </a14:m>
                <a:endParaRPr lang="el-GR" sz="2000" dirty="0"/>
              </a:p>
            </p:txBody>
          </p:sp>
        </mc:Choice>
        <mc:Fallback xmlns="">
          <p:sp>
            <p:nvSpPr>
              <p:cNvPr id="15" name="Ορθογώνιο 14"/>
              <p:cNvSpPr>
                <a:spLocks noRot="1" noChangeAspect="1" noMove="1" noResize="1" noEditPoints="1" noAdjustHandles="1" noChangeArrowheads="1" noChangeShapeType="1" noTextEdit="1"/>
              </p:cNvSpPr>
              <p:nvPr/>
            </p:nvSpPr>
            <p:spPr>
              <a:xfrm>
                <a:off x="6950580" y="2057215"/>
                <a:ext cx="1208664" cy="722634"/>
              </a:xfrm>
              <a:prstGeom prst="rect">
                <a:avLst/>
              </a:prstGeom>
              <a:blipFill>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Ορθογώνιο 15"/>
              <p:cNvSpPr/>
              <p:nvPr/>
            </p:nvSpPr>
            <p:spPr>
              <a:xfrm>
                <a:off x="7986507" y="1874537"/>
                <a:ext cx="1827552" cy="9053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smtClean="0">
                          <a:latin typeface="Cambria Math" panose="02040503050406030204" pitchFamily="18" charset="0"/>
                        </a:rPr>
                        <m:t>=</m:t>
                      </m:r>
                      <m:r>
                        <a:rPr lang="el-GR" sz="2000" b="1" i="0" smtClean="0">
                          <a:latin typeface="Cambria Math" panose="02040503050406030204" pitchFamily="18" charset="0"/>
                        </a:rPr>
                        <m:t>𝟏</m:t>
                      </m:r>
                      <m:f>
                        <m:fPr>
                          <m:ctrlPr>
                            <a:rPr lang="en-US" sz="2000" b="1" i="1">
                              <a:latin typeface="Cambria Math" panose="02040503050406030204" pitchFamily="18" charset="0"/>
                            </a:rPr>
                          </m:ctrlPr>
                        </m:fPr>
                        <m:num>
                          <m:r>
                            <a:rPr lang="en-US" sz="2000" b="1">
                              <a:latin typeface="Cambria Math" panose="02040503050406030204" pitchFamily="18" charset="0"/>
                            </a:rPr>
                            <m:t>𝐤𝐠</m:t>
                          </m:r>
                          <m:r>
                            <a:rPr lang="en-US" sz="2000" b="1">
                              <a:latin typeface="Cambria Math" panose="02040503050406030204" pitchFamily="18" charset="0"/>
                            </a:rPr>
                            <m:t>.</m:t>
                          </m:r>
                          <m:f>
                            <m:fPr>
                              <m:ctrlPr>
                                <a:rPr lang="en-US" sz="2000" b="1" i="1">
                                  <a:latin typeface="Cambria Math" panose="02040503050406030204" pitchFamily="18" charset="0"/>
                                </a:rPr>
                              </m:ctrlPr>
                            </m:fPr>
                            <m:num>
                              <m:r>
                                <a:rPr lang="en-US" sz="2000" b="1">
                                  <a:latin typeface="Cambria Math" panose="02040503050406030204" pitchFamily="18" charset="0"/>
                                </a:rPr>
                                <m:t>𝐦</m:t>
                              </m:r>
                            </m:num>
                            <m:den>
                              <m:sSup>
                                <m:sSupPr>
                                  <m:ctrlPr>
                                    <a:rPr lang="en-US" sz="2000" b="1" i="1">
                                      <a:latin typeface="Cambria Math" panose="02040503050406030204" pitchFamily="18" charset="0"/>
                                    </a:rPr>
                                  </m:ctrlPr>
                                </m:sSupPr>
                                <m:e>
                                  <m:r>
                                    <a:rPr lang="en-US" sz="2000" b="1">
                                      <a:latin typeface="Cambria Math" panose="02040503050406030204" pitchFamily="18" charset="0"/>
                                    </a:rPr>
                                    <m:t>𝐬</m:t>
                                  </m:r>
                                </m:e>
                                <m:sup>
                                  <m:r>
                                    <a:rPr lang="en-US" sz="2000" b="1">
                                      <a:latin typeface="Cambria Math" panose="02040503050406030204" pitchFamily="18" charset="0"/>
                                    </a:rPr>
                                    <m:t>𝟐</m:t>
                                  </m:r>
                                </m:sup>
                              </m:sSup>
                            </m:den>
                          </m:f>
                          <m:r>
                            <a:rPr lang="en-US" sz="2000" b="1">
                              <a:latin typeface="Cambria Math" panose="02040503050406030204" pitchFamily="18" charset="0"/>
                            </a:rPr>
                            <m:t>.</m:t>
                          </m:r>
                          <m:r>
                            <a:rPr lang="en-US" sz="2000" b="1">
                              <a:latin typeface="Cambria Math" panose="02040503050406030204" pitchFamily="18" charset="0"/>
                            </a:rPr>
                            <m:t>𝐦</m:t>
                          </m:r>
                          <m:r>
                            <a:rPr lang="en-US" sz="2000" b="1">
                              <a:latin typeface="Cambria Math" panose="02040503050406030204" pitchFamily="18" charset="0"/>
                            </a:rPr>
                            <m:t> </m:t>
                          </m:r>
                        </m:num>
                        <m:den>
                          <m:r>
                            <a:rPr lang="en-US" sz="2000" b="1">
                              <a:latin typeface="Cambria Math" panose="02040503050406030204" pitchFamily="18" charset="0"/>
                            </a:rPr>
                            <m:t>𝐤𝐠</m:t>
                          </m:r>
                        </m:den>
                      </m:f>
                    </m:oMath>
                  </m:oMathPara>
                </a14:m>
                <a:endParaRPr lang="el-GR" sz="2000" dirty="0"/>
              </a:p>
            </p:txBody>
          </p:sp>
        </mc:Choice>
        <mc:Fallback xmlns="">
          <p:sp>
            <p:nvSpPr>
              <p:cNvPr id="16" name="Ορθογώνιο 15"/>
              <p:cNvSpPr>
                <a:spLocks noRot="1" noChangeAspect="1" noMove="1" noResize="1" noEditPoints="1" noAdjustHandles="1" noChangeArrowheads="1" noChangeShapeType="1" noTextEdit="1"/>
              </p:cNvSpPr>
              <p:nvPr/>
            </p:nvSpPr>
            <p:spPr>
              <a:xfrm>
                <a:off x="7986507" y="1874537"/>
                <a:ext cx="1827552" cy="905312"/>
              </a:xfrm>
              <a:prstGeom prst="rect">
                <a:avLst/>
              </a:prstGeom>
              <a:blipFill>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Ορθογώνιο 16"/>
              <p:cNvSpPr/>
              <p:nvPr/>
            </p:nvSpPr>
            <p:spPr>
              <a:xfrm>
                <a:off x="9592123" y="2085490"/>
                <a:ext cx="1226746" cy="6238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smtClean="0">
                          <a:latin typeface="Cambria Math" panose="02040503050406030204" pitchFamily="18" charset="0"/>
                        </a:rPr>
                        <m:t>=</m:t>
                      </m:r>
                      <m:r>
                        <a:rPr lang="el-GR" sz="2000" b="1" i="0" smtClean="0">
                          <a:latin typeface="Cambria Math" panose="02040503050406030204" pitchFamily="18" charset="0"/>
                        </a:rPr>
                        <m:t>𝟏</m:t>
                      </m:r>
                      <m:sSup>
                        <m:sSupPr>
                          <m:ctrlPr>
                            <a:rPr lang="en-US" sz="2000" b="1" i="1">
                              <a:latin typeface="Cambria Math" panose="02040503050406030204" pitchFamily="18" charset="0"/>
                            </a:rPr>
                          </m:ctrlPr>
                        </m:sSupPr>
                        <m:e>
                          <m:r>
                            <a:rPr lang="en-US" sz="2000" b="1">
                              <a:latin typeface="Cambria Math" panose="02040503050406030204" pitchFamily="18" charset="0"/>
                            </a:rPr>
                            <m:t>(</m:t>
                          </m:r>
                          <m:f>
                            <m:fPr>
                              <m:ctrlPr>
                                <a:rPr lang="en-US" sz="2000" b="1" i="1">
                                  <a:latin typeface="Cambria Math" panose="02040503050406030204" pitchFamily="18" charset="0"/>
                                </a:rPr>
                              </m:ctrlPr>
                            </m:fPr>
                            <m:num>
                              <m:r>
                                <a:rPr lang="en-US" sz="2000" b="1">
                                  <a:latin typeface="Cambria Math" panose="02040503050406030204" pitchFamily="18" charset="0"/>
                                </a:rPr>
                                <m:t>𝐦</m:t>
                              </m:r>
                            </m:num>
                            <m:den>
                              <m:r>
                                <a:rPr lang="en-US" sz="2000" b="1">
                                  <a:latin typeface="Cambria Math" panose="02040503050406030204" pitchFamily="18" charset="0"/>
                                </a:rPr>
                                <m:t>𝐬</m:t>
                              </m:r>
                            </m:den>
                          </m:f>
                          <m:r>
                            <a:rPr lang="en-US" sz="2000" b="1">
                              <a:latin typeface="Cambria Math" panose="02040503050406030204" pitchFamily="18" charset="0"/>
                            </a:rPr>
                            <m:t>)</m:t>
                          </m:r>
                        </m:e>
                        <m:sup>
                          <m:r>
                            <a:rPr lang="en-US" sz="2000" b="1">
                              <a:latin typeface="Cambria Math" panose="02040503050406030204" pitchFamily="18" charset="0"/>
                            </a:rPr>
                            <m:t>𝟐</m:t>
                          </m:r>
                        </m:sup>
                      </m:sSup>
                    </m:oMath>
                  </m:oMathPara>
                </a14:m>
                <a:endParaRPr lang="el-GR" sz="2000" dirty="0"/>
              </a:p>
            </p:txBody>
          </p:sp>
        </mc:Choice>
        <mc:Fallback xmlns="">
          <p:sp>
            <p:nvSpPr>
              <p:cNvPr id="17" name="Ορθογώνιο 16"/>
              <p:cNvSpPr>
                <a:spLocks noRot="1" noChangeAspect="1" noMove="1" noResize="1" noEditPoints="1" noAdjustHandles="1" noChangeArrowheads="1" noChangeShapeType="1" noTextEdit="1"/>
              </p:cNvSpPr>
              <p:nvPr/>
            </p:nvSpPr>
            <p:spPr>
              <a:xfrm>
                <a:off x="9592123" y="2085490"/>
                <a:ext cx="1226746" cy="623825"/>
              </a:xfrm>
              <a:prstGeom prst="rect">
                <a:avLst/>
              </a:prstGeom>
              <a:blipFill>
                <a:blip r:embed="rId6"/>
                <a:stretch>
                  <a:fillRect/>
                </a:stretch>
              </a:blipFill>
            </p:spPr>
            <p:txBody>
              <a:bodyPr/>
              <a:lstStyle/>
              <a:p>
                <a:r>
                  <a:rPr lang="el-GR">
                    <a:noFill/>
                  </a:rPr>
                  <a:t> </a:t>
                </a:r>
              </a:p>
            </p:txBody>
          </p:sp>
        </mc:Fallback>
      </mc:AlternateContent>
      <p:grpSp>
        <p:nvGrpSpPr>
          <p:cNvPr id="21" name="Ομάδα 20"/>
          <p:cNvGrpSpPr/>
          <p:nvPr/>
        </p:nvGrpSpPr>
        <p:grpSpPr>
          <a:xfrm>
            <a:off x="5835276" y="1175815"/>
            <a:ext cx="1186961" cy="1460950"/>
            <a:chOff x="5424854" y="536331"/>
            <a:chExt cx="1186961" cy="1460950"/>
          </a:xfrm>
        </p:grpSpPr>
        <p:sp>
          <p:nvSpPr>
            <p:cNvPr id="18" name="Ελεύθερη σχεδίαση 17"/>
            <p:cNvSpPr/>
            <p:nvPr/>
          </p:nvSpPr>
          <p:spPr>
            <a:xfrm>
              <a:off x="5424854" y="536331"/>
              <a:ext cx="246184" cy="1002323"/>
            </a:xfrm>
            <a:custGeom>
              <a:avLst/>
              <a:gdLst>
                <a:gd name="connsiteX0" fmla="*/ 52754 w 246184"/>
                <a:gd name="connsiteY0" fmla="*/ 0 h 1002323"/>
                <a:gd name="connsiteX1" fmla="*/ 26377 w 246184"/>
                <a:gd name="connsiteY1" fmla="*/ 52754 h 1002323"/>
                <a:gd name="connsiteX2" fmla="*/ 0 w 246184"/>
                <a:gd name="connsiteY2" fmla="*/ 105507 h 1002323"/>
                <a:gd name="connsiteX3" fmla="*/ 26377 w 246184"/>
                <a:gd name="connsiteY3" fmla="*/ 545123 h 1002323"/>
                <a:gd name="connsiteX4" fmla="*/ 43961 w 246184"/>
                <a:gd name="connsiteY4" fmla="*/ 633046 h 1002323"/>
                <a:gd name="connsiteX5" fmla="*/ 61546 w 246184"/>
                <a:gd name="connsiteY5" fmla="*/ 685800 h 1002323"/>
                <a:gd name="connsiteX6" fmla="*/ 79131 w 246184"/>
                <a:gd name="connsiteY6" fmla="*/ 712177 h 1002323"/>
                <a:gd name="connsiteX7" fmla="*/ 105508 w 246184"/>
                <a:gd name="connsiteY7" fmla="*/ 764931 h 1002323"/>
                <a:gd name="connsiteX8" fmla="*/ 123092 w 246184"/>
                <a:gd name="connsiteY8" fmla="*/ 800100 h 1002323"/>
                <a:gd name="connsiteX9" fmla="*/ 131884 w 246184"/>
                <a:gd name="connsiteY9" fmla="*/ 826477 h 1002323"/>
                <a:gd name="connsiteX10" fmla="*/ 149469 w 246184"/>
                <a:gd name="connsiteY10" fmla="*/ 852854 h 1002323"/>
                <a:gd name="connsiteX11" fmla="*/ 158261 w 246184"/>
                <a:gd name="connsiteY11" fmla="*/ 879231 h 1002323"/>
                <a:gd name="connsiteX12" fmla="*/ 219808 w 246184"/>
                <a:gd name="connsiteY12" fmla="*/ 958361 h 1002323"/>
                <a:gd name="connsiteX13" fmla="*/ 246184 w 246184"/>
                <a:gd name="connsiteY13" fmla="*/ 1002323 h 100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6184" h="1002323">
                  <a:moveTo>
                    <a:pt x="52754" y="0"/>
                  </a:moveTo>
                  <a:cubicBezTo>
                    <a:pt x="43962" y="17585"/>
                    <a:pt x="35925" y="35568"/>
                    <a:pt x="26377" y="52754"/>
                  </a:cubicBezTo>
                  <a:cubicBezTo>
                    <a:pt x="-2030" y="103887"/>
                    <a:pt x="17117" y="54157"/>
                    <a:pt x="0" y="105507"/>
                  </a:cubicBezTo>
                  <a:cubicBezTo>
                    <a:pt x="14224" y="674474"/>
                    <a:pt x="-15401" y="294448"/>
                    <a:pt x="26377" y="545123"/>
                  </a:cubicBezTo>
                  <a:cubicBezTo>
                    <a:pt x="32318" y="580768"/>
                    <a:pt x="34125" y="600258"/>
                    <a:pt x="43961" y="633046"/>
                  </a:cubicBezTo>
                  <a:cubicBezTo>
                    <a:pt x="49287" y="650800"/>
                    <a:pt x="51264" y="670377"/>
                    <a:pt x="61546" y="685800"/>
                  </a:cubicBezTo>
                  <a:lnTo>
                    <a:pt x="79131" y="712177"/>
                  </a:lnTo>
                  <a:cubicBezTo>
                    <a:pt x="95251" y="760539"/>
                    <a:pt x="78237" y="717206"/>
                    <a:pt x="105508" y="764931"/>
                  </a:cubicBezTo>
                  <a:cubicBezTo>
                    <a:pt x="112011" y="776311"/>
                    <a:pt x="117929" y="788053"/>
                    <a:pt x="123092" y="800100"/>
                  </a:cubicBezTo>
                  <a:cubicBezTo>
                    <a:pt x="126743" y="808619"/>
                    <a:pt x="127739" y="818188"/>
                    <a:pt x="131884" y="826477"/>
                  </a:cubicBezTo>
                  <a:cubicBezTo>
                    <a:pt x="136610" y="835929"/>
                    <a:pt x="143607" y="844062"/>
                    <a:pt x="149469" y="852854"/>
                  </a:cubicBezTo>
                  <a:cubicBezTo>
                    <a:pt x="152400" y="861646"/>
                    <a:pt x="153760" y="871129"/>
                    <a:pt x="158261" y="879231"/>
                  </a:cubicBezTo>
                  <a:cubicBezTo>
                    <a:pt x="184551" y="926553"/>
                    <a:pt x="187770" y="926323"/>
                    <a:pt x="219808" y="958361"/>
                  </a:cubicBezTo>
                  <a:cubicBezTo>
                    <a:pt x="231221" y="992602"/>
                    <a:pt x="222047" y="978184"/>
                    <a:pt x="246184" y="100232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Ελεύθερη σχεδίαση 19"/>
            <p:cNvSpPr/>
            <p:nvPr/>
          </p:nvSpPr>
          <p:spPr>
            <a:xfrm>
              <a:off x="6339254" y="1046285"/>
              <a:ext cx="272561" cy="950996"/>
            </a:xfrm>
            <a:custGeom>
              <a:avLst/>
              <a:gdLst>
                <a:gd name="connsiteX0" fmla="*/ 0 w 272561"/>
                <a:gd name="connsiteY0" fmla="*/ 0 h 888023"/>
                <a:gd name="connsiteX1" fmla="*/ 43961 w 272561"/>
                <a:gd name="connsiteY1" fmla="*/ 35169 h 888023"/>
                <a:gd name="connsiteX2" fmla="*/ 96715 w 272561"/>
                <a:gd name="connsiteY2" fmla="*/ 70338 h 888023"/>
                <a:gd name="connsiteX3" fmla="*/ 123092 w 272561"/>
                <a:gd name="connsiteY3" fmla="*/ 87923 h 888023"/>
                <a:gd name="connsiteX4" fmla="*/ 149469 w 272561"/>
                <a:gd name="connsiteY4" fmla="*/ 105507 h 888023"/>
                <a:gd name="connsiteX5" fmla="*/ 175846 w 272561"/>
                <a:gd name="connsiteY5" fmla="*/ 123092 h 888023"/>
                <a:gd name="connsiteX6" fmla="*/ 211015 w 272561"/>
                <a:gd name="connsiteY6" fmla="*/ 175846 h 888023"/>
                <a:gd name="connsiteX7" fmla="*/ 246184 w 272561"/>
                <a:gd name="connsiteY7" fmla="*/ 254977 h 888023"/>
                <a:gd name="connsiteX8" fmla="*/ 254977 w 272561"/>
                <a:gd name="connsiteY8" fmla="*/ 307730 h 888023"/>
                <a:gd name="connsiteX9" fmla="*/ 263769 w 272561"/>
                <a:gd name="connsiteY9" fmla="*/ 369277 h 888023"/>
                <a:gd name="connsiteX10" fmla="*/ 272561 w 272561"/>
                <a:gd name="connsiteY10" fmla="*/ 413238 h 888023"/>
                <a:gd name="connsiteX11" fmla="*/ 263769 w 272561"/>
                <a:gd name="connsiteY11" fmla="*/ 518746 h 888023"/>
                <a:gd name="connsiteX12" fmla="*/ 246184 w 272561"/>
                <a:gd name="connsiteY12" fmla="*/ 606669 h 888023"/>
                <a:gd name="connsiteX13" fmla="*/ 228600 w 272561"/>
                <a:gd name="connsiteY13" fmla="*/ 659423 h 888023"/>
                <a:gd name="connsiteX14" fmla="*/ 219808 w 272561"/>
                <a:gd name="connsiteY14" fmla="*/ 685800 h 888023"/>
                <a:gd name="connsiteX15" fmla="*/ 202223 w 272561"/>
                <a:gd name="connsiteY15" fmla="*/ 712177 h 888023"/>
                <a:gd name="connsiteX16" fmla="*/ 167054 w 272561"/>
                <a:gd name="connsiteY16" fmla="*/ 756138 h 888023"/>
                <a:gd name="connsiteX17" fmla="*/ 114300 w 272561"/>
                <a:gd name="connsiteY17" fmla="*/ 808892 h 888023"/>
                <a:gd name="connsiteX18" fmla="*/ 61546 w 272561"/>
                <a:gd name="connsiteY18" fmla="*/ 844061 h 888023"/>
                <a:gd name="connsiteX19" fmla="*/ 8792 w 272561"/>
                <a:gd name="connsiteY19" fmla="*/ 879230 h 888023"/>
                <a:gd name="connsiteX20" fmla="*/ 8792 w 272561"/>
                <a:gd name="connsiteY20" fmla="*/ 888023 h 88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561" h="888023">
                  <a:moveTo>
                    <a:pt x="0" y="0"/>
                  </a:moveTo>
                  <a:cubicBezTo>
                    <a:pt x="14654" y="11723"/>
                    <a:pt x="28784" y="24131"/>
                    <a:pt x="43961" y="35169"/>
                  </a:cubicBezTo>
                  <a:cubicBezTo>
                    <a:pt x="61053" y="47599"/>
                    <a:pt x="79130" y="58615"/>
                    <a:pt x="96715" y="70338"/>
                  </a:cubicBezTo>
                  <a:lnTo>
                    <a:pt x="123092" y="87923"/>
                  </a:lnTo>
                  <a:lnTo>
                    <a:pt x="149469" y="105507"/>
                  </a:lnTo>
                  <a:lnTo>
                    <a:pt x="175846" y="123092"/>
                  </a:lnTo>
                  <a:cubicBezTo>
                    <a:pt x="187569" y="140677"/>
                    <a:pt x="204332" y="155796"/>
                    <a:pt x="211015" y="175846"/>
                  </a:cubicBezTo>
                  <a:cubicBezTo>
                    <a:pt x="231942" y="238625"/>
                    <a:pt x="218318" y="213177"/>
                    <a:pt x="246184" y="254977"/>
                  </a:cubicBezTo>
                  <a:cubicBezTo>
                    <a:pt x="249115" y="272561"/>
                    <a:pt x="252266" y="290110"/>
                    <a:pt x="254977" y="307730"/>
                  </a:cubicBezTo>
                  <a:cubicBezTo>
                    <a:pt x="258128" y="328213"/>
                    <a:pt x="260362" y="348835"/>
                    <a:pt x="263769" y="369277"/>
                  </a:cubicBezTo>
                  <a:cubicBezTo>
                    <a:pt x="266226" y="384018"/>
                    <a:pt x="269630" y="398584"/>
                    <a:pt x="272561" y="413238"/>
                  </a:cubicBezTo>
                  <a:cubicBezTo>
                    <a:pt x="269630" y="448407"/>
                    <a:pt x="267666" y="483671"/>
                    <a:pt x="263769" y="518746"/>
                  </a:cubicBezTo>
                  <a:cubicBezTo>
                    <a:pt x="260972" y="543920"/>
                    <a:pt x="253891" y="580979"/>
                    <a:pt x="246184" y="606669"/>
                  </a:cubicBezTo>
                  <a:cubicBezTo>
                    <a:pt x="240858" y="624423"/>
                    <a:pt x="234461" y="641838"/>
                    <a:pt x="228600" y="659423"/>
                  </a:cubicBezTo>
                  <a:cubicBezTo>
                    <a:pt x="225669" y="668215"/>
                    <a:pt x="224949" y="678089"/>
                    <a:pt x="219808" y="685800"/>
                  </a:cubicBezTo>
                  <a:lnTo>
                    <a:pt x="202223" y="712177"/>
                  </a:lnTo>
                  <a:cubicBezTo>
                    <a:pt x="186943" y="758018"/>
                    <a:pt x="204730" y="722648"/>
                    <a:pt x="167054" y="756138"/>
                  </a:cubicBezTo>
                  <a:cubicBezTo>
                    <a:pt x="148467" y="772660"/>
                    <a:pt x="134992" y="795098"/>
                    <a:pt x="114300" y="808892"/>
                  </a:cubicBezTo>
                  <a:cubicBezTo>
                    <a:pt x="96715" y="820615"/>
                    <a:pt x="76490" y="829117"/>
                    <a:pt x="61546" y="844061"/>
                  </a:cubicBezTo>
                  <a:cubicBezTo>
                    <a:pt x="-22605" y="928212"/>
                    <a:pt x="85143" y="828329"/>
                    <a:pt x="8792" y="879230"/>
                  </a:cubicBezTo>
                  <a:cubicBezTo>
                    <a:pt x="6353" y="880856"/>
                    <a:pt x="8792" y="885092"/>
                    <a:pt x="8792" y="88802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mc:AlternateContent xmlns:mc="http://schemas.openxmlformats.org/markup-compatibility/2006" xmlns:a14="http://schemas.microsoft.com/office/drawing/2010/main">
        <mc:Choice Requires="a14">
          <p:sp>
            <p:nvSpPr>
              <p:cNvPr id="23" name="TextBox 22"/>
              <p:cNvSpPr txBox="1"/>
              <p:nvPr/>
            </p:nvSpPr>
            <p:spPr>
              <a:xfrm>
                <a:off x="4604512" y="2243515"/>
                <a:ext cx="153926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rPr>
                        <m:t>𝟏</m:t>
                      </m:r>
                      <m:r>
                        <a:rPr lang="en-US" sz="2000" b="1" i="0" smtClean="0">
                          <a:latin typeface="Cambria Math" panose="02040503050406030204" pitchFamily="18" charset="0"/>
                        </a:rPr>
                        <m:t> </m:t>
                      </m:r>
                      <m:r>
                        <a:rPr lang="en-US" sz="2000" b="1" i="0" smtClean="0">
                          <a:latin typeface="Cambria Math" panose="02040503050406030204" pitchFamily="18" charset="0"/>
                        </a:rPr>
                        <m:t>𝐕𝐨𝐥𝐭</m:t>
                      </m:r>
                      <m:r>
                        <a:rPr lang="en-US" sz="2000" b="1" i="0" smtClean="0">
                          <a:latin typeface="Cambria Math" panose="02040503050406030204" pitchFamily="18" charset="0"/>
                        </a:rPr>
                        <m:t> </m:t>
                      </m:r>
                      <m:d>
                        <m:dPr>
                          <m:ctrlPr>
                            <a:rPr lang="en-US" sz="2000" b="1" i="1" smtClean="0">
                              <a:latin typeface="Cambria Math" panose="02040503050406030204" pitchFamily="18" charset="0"/>
                            </a:rPr>
                          </m:ctrlPr>
                        </m:dPr>
                        <m:e>
                          <m:r>
                            <a:rPr lang="en-US" sz="2000" b="1" i="0" smtClean="0">
                              <a:latin typeface="Cambria Math" panose="02040503050406030204" pitchFamily="18" charset="0"/>
                            </a:rPr>
                            <m:t>𝐕</m:t>
                          </m:r>
                        </m:e>
                      </m:d>
                      <m:r>
                        <a:rPr lang="en-US" sz="2000" b="1" i="0" smtClean="0">
                          <a:latin typeface="Cambria Math" panose="02040503050406030204" pitchFamily="18" charset="0"/>
                        </a:rPr>
                        <m:t>=</m:t>
                      </m:r>
                      <m:r>
                        <a:rPr lang="en-US" sz="2000" b="0" i="1" smtClean="0">
                          <a:latin typeface="Cambria Math" panose="02040503050406030204" pitchFamily="18" charset="0"/>
                        </a:rPr>
                        <m:t> </m:t>
                      </m:r>
                    </m:oMath>
                  </m:oMathPara>
                </a14:m>
                <a:endParaRPr lang="el-GR"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604512" y="2243515"/>
                <a:ext cx="1539268" cy="307777"/>
              </a:xfrm>
              <a:prstGeom prst="rect">
                <a:avLst/>
              </a:prstGeom>
              <a:blipFill>
                <a:blip r:embed="rId7"/>
                <a:stretch>
                  <a:fillRect l="-2372" b="-7843"/>
                </a:stretch>
              </a:blipFill>
            </p:spPr>
            <p:txBody>
              <a:bodyPr/>
              <a:lstStyle/>
              <a:p>
                <a:r>
                  <a:rPr lang="el-GR">
                    <a:noFill/>
                  </a:rPr>
                  <a:t> </a:t>
                </a:r>
              </a:p>
            </p:txBody>
          </p:sp>
        </mc:Fallback>
      </mc:AlternateContent>
      <p:grpSp>
        <p:nvGrpSpPr>
          <p:cNvPr id="27" name="Ομάδα 26"/>
          <p:cNvGrpSpPr/>
          <p:nvPr/>
        </p:nvGrpSpPr>
        <p:grpSpPr>
          <a:xfrm>
            <a:off x="8607158" y="1962092"/>
            <a:ext cx="598618" cy="848926"/>
            <a:chOff x="8026400" y="1377796"/>
            <a:chExt cx="598618" cy="848926"/>
          </a:xfrm>
        </p:grpSpPr>
        <p:cxnSp>
          <p:nvCxnSpPr>
            <p:cNvPr id="25" name="Ευθεία γραμμή σύνδεσης 24"/>
            <p:cNvCxnSpPr/>
            <p:nvPr/>
          </p:nvCxnSpPr>
          <p:spPr>
            <a:xfrm flipH="1">
              <a:off x="8026400" y="1377796"/>
              <a:ext cx="230632" cy="4053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Ευθεία γραμμή σύνδεσης 25"/>
            <p:cNvCxnSpPr/>
            <p:nvPr/>
          </p:nvCxnSpPr>
          <p:spPr>
            <a:xfrm flipH="1">
              <a:off x="8394386" y="1821382"/>
              <a:ext cx="230632" cy="4053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8" name="TextBox 27"/>
              <p:cNvSpPr txBox="1"/>
              <p:nvPr/>
            </p:nvSpPr>
            <p:spPr>
              <a:xfrm>
                <a:off x="2132595" y="3605305"/>
                <a:ext cx="7926809" cy="188795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Το δυναμικό είναι μονόμετρο μέγεθος</a:t>
                </a:r>
                <a:r>
                  <a:rPr lang="en-US" sz="2000" b="1" dirty="0" smtClean="0">
                    <a:latin typeface="Comic Sans MS" panose="030F0702030302020204" pitchFamily="66" charset="0"/>
                  </a:rPr>
                  <a:t> </a:t>
                </a:r>
                <a:r>
                  <a:rPr lang="el-GR" sz="2000" b="1" dirty="0" smtClean="0">
                    <a:latin typeface="Comic Sans MS" panose="030F0702030302020204" pitchFamily="66" charset="0"/>
                  </a:rPr>
                  <a:t>και γι’ αυτό πιο </a:t>
                </a:r>
                <a:r>
                  <a:rPr lang="el-GR" sz="2000" b="1" dirty="0" err="1" smtClean="0">
                    <a:latin typeface="Comic Sans MS" panose="030F0702030302020204" pitchFamily="66" charset="0"/>
                  </a:rPr>
                  <a:t>ευκολόχρηστο</a:t>
                </a:r>
                <a:r>
                  <a:rPr lang="el-GR" sz="2000" b="1" dirty="0" smtClean="0">
                    <a:latin typeface="Comic Sans MS" panose="030F0702030302020204" pitchFamily="66" charset="0"/>
                  </a:rPr>
                  <a:t> σε σχέση με την </a:t>
                </a:r>
                <a14:m>
                  <m:oMath xmlns:m="http://schemas.openxmlformats.org/officeDocument/2006/math">
                    <m:acc>
                      <m:accPr>
                        <m:chr m:val="⃗"/>
                        <m:ctrlPr>
                          <a:rPr lang="el-GR" sz="2000" b="1" i="1" smtClean="0">
                            <a:latin typeface="Cambria Math" panose="02040503050406030204" pitchFamily="18" charset="0"/>
                          </a:rPr>
                        </m:ctrlPr>
                      </m:accPr>
                      <m:e>
                        <m:r>
                          <a:rPr lang="en-US" sz="2000" b="1" i="1" smtClean="0">
                            <a:latin typeface="Cambria Math" panose="02040503050406030204" pitchFamily="18" charset="0"/>
                          </a:rPr>
                          <m:t>𝒈</m:t>
                        </m:r>
                      </m:e>
                    </m:acc>
                  </m:oMath>
                </a14:m>
                <a:r>
                  <a:rPr lang="en-US" sz="2000" b="1" dirty="0" smtClean="0">
                    <a:latin typeface="Comic Sans MS" panose="030F0702030302020204" pitchFamily="66" charset="0"/>
                  </a:rPr>
                  <a:t> </a:t>
                </a:r>
                <a:r>
                  <a:rPr lang="el-GR" sz="2000" b="1" dirty="0" smtClean="0">
                    <a:latin typeface="Comic Sans MS" panose="030F0702030302020204" pitchFamily="66" charset="0"/>
                  </a:rPr>
                  <a:t>που είναι διανυσματικό.</a:t>
                </a:r>
                <a:endParaRPr lang="el-GR" sz="2000"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Το </a:t>
                </a:r>
                <a:r>
                  <a:rPr lang="el-GR" sz="2000" b="1" dirty="0">
                    <a:latin typeface="Comic Sans MS" panose="030F0702030302020204" pitchFamily="66" charset="0"/>
                  </a:rPr>
                  <a:t>δυναμικό σε οποιοδήποτε σημείο του </a:t>
                </a:r>
                <a:r>
                  <a:rPr lang="el-GR" sz="2000" b="1" dirty="0" err="1" smtClean="0">
                    <a:latin typeface="Comic Sans MS" panose="030F0702030302020204" pitchFamily="66" charset="0"/>
                  </a:rPr>
                  <a:t>βαρυτικού</a:t>
                </a:r>
                <a:r>
                  <a:rPr lang="el-GR" sz="2000" b="1" dirty="0" smtClean="0">
                    <a:latin typeface="Comic Sans MS" panose="030F0702030302020204" pitchFamily="66" charset="0"/>
                  </a:rPr>
                  <a:t> </a:t>
                </a:r>
                <a:r>
                  <a:rPr lang="el-GR" sz="2000" b="1" dirty="0">
                    <a:latin typeface="Comic Sans MS" panose="030F0702030302020204" pitchFamily="66" charset="0"/>
                  </a:rPr>
                  <a:t>πεδίου αποτελεί χαρακτηριστικό μέγεθος του πεδίου στο σημείο αυτό. </a:t>
                </a:r>
              </a:p>
            </p:txBody>
          </p:sp>
        </mc:Choice>
        <mc:Fallback>
          <p:sp>
            <p:nvSpPr>
              <p:cNvPr id="28" name="TextBox 27"/>
              <p:cNvSpPr txBox="1">
                <a:spLocks noRot="1" noChangeAspect="1" noMove="1" noResize="1" noEditPoints="1" noAdjustHandles="1" noChangeArrowheads="1" noChangeShapeType="1" noTextEdit="1"/>
              </p:cNvSpPr>
              <p:nvPr/>
            </p:nvSpPr>
            <p:spPr>
              <a:xfrm>
                <a:off x="2132595" y="3605305"/>
                <a:ext cx="7926809" cy="1887953"/>
              </a:xfrm>
              <a:prstGeom prst="rect">
                <a:avLst/>
              </a:prstGeom>
              <a:blipFill>
                <a:blip r:embed="rId8"/>
                <a:stretch>
                  <a:fillRect l="-692" r="-769" b="-4516"/>
                </a:stretch>
              </a:blipFill>
            </p:spPr>
            <p:txBody>
              <a:bodyPr/>
              <a:lstStyle/>
              <a:p>
                <a:r>
                  <a:rPr lang="el-GR">
                    <a:noFill/>
                  </a:rPr>
                  <a:t> </a:t>
                </a:r>
              </a:p>
            </p:txBody>
          </p:sp>
        </mc:Fallback>
      </mc:AlternateContent>
      <p:sp>
        <p:nvSpPr>
          <p:cNvPr id="29" name="Rectangle 3"/>
          <p:cNvSpPr>
            <a:spLocks noGrp="1" noChangeArrowheads="1"/>
          </p:cNvSpPr>
          <p:nvPr>
            <p:ph type="title"/>
          </p:nvPr>
        </p:nvSpPr>
        <p:spPr>
          <a:xfrm>
            <a:off x="3962308" y="2770861"/>
            <a:ext cx="4296692" cy="803275"/>
          </a:xfrm>
        </p:spPr>
        <p:txBody>
          <a:bodyPr/>
          <a:lstStyle/>
          <a:p>
            <a:r>
              <a:rPr lang="el-GR" altLang="el-GR" sz="2400" b="1" dirty="0" smtClean="0">
                <a:solidFill>
                  <a:srgbClr val="800000"/>
                </a:solidFill>
                <a:effectLst>
                  <a:outerShdw blurRad="38100" dist="38100" dir="2700000" algn="tl">
                    <a:srgbClr val="000000"/>
                  </a:outerShdw>
                </a:effectLst>
                <a:latin typeface="Comic Sans MS" panose="030F0702030302020204" pitchFamily="66" charset="0"/>
              </a:rPr>
              <a:t>Παρατηρήσεις στο Δυναμικό</a:t>
            </a:r>
            <a:r>
              <a:rPr lang="el-GR" altLang="el-GR" sz="3600" b="1" dirty="0" smtClean="0">
                <a:solidFill>
                  <a:schemeClr val="accent2"/>
                </a:solidFill>
                <a:effectLst>
                  <a:outerShdw blurRad="38100" dist="38100" dir="2700000" algn="tl">
                    <a:srgbClr val="000000"/>
                  </a:outerShdw>
                </a:effectLst>
                <a:latin typeface="Comic Sans MS" panose="030F0702030302020204" pitchFamily="66" charset="0"/>
              </a:rPr>
              <a:t> </a:t>
            </a:r>
            <a:endParaRPr lang="el-GR" altLang="el-GR" sz="3600" b="1" dirty="0">
              <a:solidFill>
                <a:schemeClr val="accent2"/>
              </a:solidFill>
              <a:effectLst>
                <a:outerShdw blurRad="38100" dist="38100" dir="2700000" algn="tl">
                  <a:srgbClr val="000000"/>
                </a:outerShdw>
              </a:effectLst>
              <a:latin typeface="Comic Sans MS" panose="030F0702030302020204" pitchFamily="66" charset="0"/>
            </a:endParaRPr>
          </a:p>
        </p:txBody>
      </p:sp>
    </p:spTree>
    <p:extLst>
      <p:ext uri="{BB962C8B-B14F-4D97-AF65-F5344CB8AC3E}">
        <p14:creationId xmlns:p14="http://schemas.microsoft.com/office/powerpoint/2010/main" val="247583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1000"/>
                                        <p:tgtEl>
                                          <p:spTgt spid="2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500"/>
                            </p:stCondLst>
                            <p:childTnLst>
                              <p:par>
                                <p:cTn id="18" presetID="22" presetClass="entr" presetSubtype="1" fill="hold"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1000"/>
                                        <p:tgtEl>
                                          <p:spTgt spid="9"/>
                                        </p:tgtEl>
                                      </p:cBhvr>
                                    </p:animEffect>
                                  </p:childTnLst>
                                </p:cTn>
                              </p:par>
                            </p:childTnLst>
                          </p:cTn>
                        </p:par>
                        <p:par>
                          <p:cTn id="21" fill="hold">
                            <p:stCondLst>
                              <p:cond delay="2750"/>
                            </p:stCondLst>
                            <p:childTnLst>
                              <p:par>
                                <p:cTn id="22" presetID="22" presetClass="entr" presetSubtype="8" fill="hold" grpId="0" nodeType="afterEffect">
                                  <p:stCondLst>
                                    <p:cond delay="25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1000"/>
                                        <p:tgtEl>
                                          <p:spTgt spid="23"/>
                                        </p:tgtEl>
                                      </p:cBhvr>
                                    </p:animEffect>
                                  </p:childTnLst>
                                </p:cTn>
                              </p:par>
                            </p:childTnLst>
                          </p:cTn>
                        </p:par>
                        <p:par>
                          <p:cTn id="25" fill="hold">
                            <p:stCondLst>
                              <p:cond delay="4000"/>
                            </p:stCondLst>
                            <p:childTnLst>
                              <p:par>
                                <p:cTn id="26" presetID="10" presetClass="entr" presetSubtype="0" fill="hold" grpId="0" nodeType="afterEffect">
                                  <p:stCondLst>
                                    <p:cond delay="25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1000"/>
                                        <p:tgtEl>
                                          <p:spTgt spid="15"/>
                                        </p:tgtEl>
                                      </p:cBhvr>
                                    </p:animEffect>
                                  </p:childTnLst>
                                </p:cTn>
                              </p:par>
                            </p:childTnLst>
                          </p:cTn>
                        </p:par>
                        <p:par>
                          <p:cTn id="34" fill="hold">
                            <p:stCondLst>
                              <p:cond delay="1000"/>
                            </p:stCondLst>
                            <p:childTnLst>
                              <p:par>
                                <p:cTn id="35" presetID="22" presetClass="entr" presetSubtype="8" fill="hold" grpId="0" nodeType="after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1000"/>
                                        <p:tgtEl>
                                          <p:spTgt spid="16"/>
                                        </p:tgtEl>
                                      </p:cBhvr>
                                    </p:animEffect>
                                  </p:childTnLst>
                                </p:cTn>
                              </p:par>
                            </p:childTnLst>
                          </p:cTn>
                        </p:par>
                        <p:par>
                          <p:cTn id="38" fill="hold">
                            <p:stCondLst>
                              <p:cond delay="2500"/>
                            </p:stCondLst>
                            <p:childTnLst>
                              <p:par>
                                <p:cTn id="39" presetID="22" presetClass="entr" presetSubtype="1" fill="hold" nodeType="afterEffect">
                                  <p:stCondLst>
                                    <p:cond delay="50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1000"/>
                                        <p:tgtEl>
                                          <p:spTgt spid="27"/>
                                        </p:tgtEl>
                                      </p:cBhvr>
                                    </p:animEffect>
                                  </p:childTnLst>
                                </p:cTn>
                              </p:par>
                            </p:childTnLst>
                          </p:cTn>
                        </p:par>
                        <p:par>
                          <p:cTn id="42" fill="hold">
                            <p:stCondLst>
                              <p:cond delay="4000"/>
                            </p:stCondLst>
                            <p:childTnLst>
                              <p:par>
                                <p:cTn id="43" presetID="22" presetClass="entr" presetSubtype="8" fill="hold" grpId="0" nodeType="afterEffect">
                                  <p:stCondLst>
                                    <p:cond delay="50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10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1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8">
                                            <p:txEl>
                                              <p:pRg st="0" end="0"/>
                                            </p:txEl>
                                          </p:spTgt>
                                        </p:tgtEl>
                                        <p:attrNameLst>
                                          <p:attrName>style.visibility</p:attrName>
                                        </p:attrNameLst>
                                      </p:cBhvr>
                                      <p:to>
                                        <p:strVal val="visible"/>
                                      </p:to>
                                    </p:set>
                                    <p:animEffect transition="in" filter="wipe(left)">
                                      <p:cBhvr>
                                        <p:cTn id="55" dur="1500"/>
                                        <p:tgtEl>
                                          <p:spTgt spid="28">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8">
                                            <p:txEl>
                                              <p:pRg st="1" end="1"/>
                                            </p:txEl>
                                          </p:spTgt>
                                        </p:tgtEl>
                                        <p:attrNameLst>
                                          <p:attrName>style.visibility</p:attrName>
                                        </p:attrNameLst>
                                      </p:cBhvr>
                                      <p:to>
                                        <p:strVal val="visible"/>
                                      </p:to>
                                    </p:set>
                                    <p:animEffect transition="in" filter="wipe(left)">
                                      <p:cBhvr>
                                        <p:cTn id="60" dur="1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4" grpId="0"/>
      <p:bldP spid="15" grpId="0"/>
      <p:bldP spid="16" grpId="0"/>
      <p:bldP spid="17" grpId="0"/>
      <p:bldP spid="23"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40</a:t>
            </a:fld>
            <a:endParaRPr lang="el-GR">
              <a:solidFill>
                <a:prstClr val="black">
                  <a:tint val="75000"/>
                </a:prstClr>
              </a:solidFill>
            </a:endParaRPr>
          </a:p>
        </p:txBody>
      </p:sp>
      <p:sp>
        <p:nvSpPr>
          <p:cNvPr id="5" name="Rectangle 4"/>
          <p:cNvSpPr>
            <a:spLocks noGrp="1" noChangeArrowheads="1"/>
          </p:cNvSpPr>
          <p:nvPr>
            <p:ph type="title"/>
          </p:nvPr>
        </p:nvSpPr>
        <p:spPr>
          <a:xfrm>
            <a:off x="3093915" y="1903485"/>
            <a:ext cx="6004169" cy="1123179"/>
          </a:xfrm>
        </p:spPr>
        <p:txBody>
          <a:bodyPr>
            <a:normAutofit fontScale="90000"/>
          </a:bodyPr>
          <a:lstStyle/>
          <a:p>
            <a:pPr lvl="0">
              <a:lnSpc>
                <a:spcPct val="150000"/>
              </a:lnSpc>
              <a:spcBef>
                <a:spcPts val="0"/>
              </a:spcBef>
            </a:pPr>
            <a:r>
              <a:rPr lang="el-GR" sz="3200" b="1" dirty="0" smtClean="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rPr>
              <a:t>Ασκήσεις </a:t>
            </a: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rPr>
              <a:t>από το σχολικό βιβλίο</a:t>
            </a:r>
            <a:b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rPr>
            </a:b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rPr>
              <a:t>( από σελ. </a:t>
            </a:r>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rPr>
              <a:t>1</a:t>
            </a:r>
            <a:r>
              <a:rPr lang="en-US" sz="2000" b="1" dirty="0" smtClean="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rPr>
              <a:t>9</a:t>
            </a:r>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rPr>
              <a:t>8)</a:t>
            </a:r>
            <a:endPar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endParaRPr>
          </a:p>
        </p:txBody>
      </p:sp>
    </p:spTree>
    <p:extLst>
      <p:ext uri="{BB962C8B-B14F-4D97-AF65-F5344CB8AC3E}">
        <p14:creationId xmlns:p14="http://schemas.microsoft.com/office/powerpoint/2010/main" val="27063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ppt_x</p:attrName>
                                        </p:attrNameLst>
                                      </p:cBhvr>
                                      <p:tavLst>
                                        <p:tav tm="0">
                                          <p:val>
                                            <p:strVal val="#ppt_x-.2"/>
                                          </p:val>
                                        </p:tav>
                                        <p:tav tm="100000">
                                          <p:val>
                                            <p:strVal val="#ppt_x"/>
                                          </p:val>
                                        </p:tav>
                                      </p:tavLst>
                                    </p:anim>
                                    <p:anim calcmode="lin" valueType="num">
                                      <p:cBhvr>
                                        <p:cTn id="8" dur="1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41</a:t>
            </a:fld>
            <a:endParaRPr lang="el-GR">
              <a:solidFill>
                <a:prstClr val="black">
                  <a:tint val="75000"/>
                </a:prstClr>
              </a:solidFill>
            </a:endParaRPr>
          </a:p>
        </p:txBody>
      </p:sp>
      <p:sp>
        <p:nvSpPr>
          <p:cNvPr id="2" name="Ορθογώνιο 1"/>
          <p:cNvSpPr/>
          <p:nvPr/>
        </p:nvSpPr>
        <p:spPr>
          <a:xfrm>
            <a:off x="1424354" y="405909"/>
            <a:ext cx="8994531" cy="2862322"/>
          </a:xfrm>
          <a:prstGeom prst="rect">
            <a:avLst/>
          </a:prstGeom>
        </p:spPr>
        <p:txBody>
          <a:bodyPr wrap="square">
            <a:spAutoFit/>
          </a:bodyPr>
          <a:lstStyle/>
          <a:p>
            <a:pPr algn="just">
              <a:lnSpc>
                <a:spcPct val="150000"/>
              </a:lnSpc>
            </a:pPr>
            <a:r>
              <a:rPr lang="en-US" sz="2000" b="1" dirty="0" smtClean="0">
                <a:latin typeface="Trebuchet MS" panose="020B0603020202020204" pitchFamily="34" charset="0"/>
              </a:rPr>
              <a:t>82.  </a:t>
            </a:r>
            <a:r>
              <a:rPr lang="el-GR" sz="2000" dirty="0" smtClean="0">
                <a:latin typeface="Trebuchet MS" panose="020B0603020202020204" pitchFamily="34" charset="0"/>
              </a:rPr>
              <a:t>Δύο </a:t>
            </a:r>
            <a:r>
              <a:rPr lang="el-GR" sz="2000" dirty="0">
                <a:latin typeface="Trebuchet MS" panose="020B0603020202020204" pitchFamily="34" charset="0"/>
              </a:rPr>
              <a:t>μικρές σφαίρες με μάζες </a:t>
            </a:r>
            <a:r>
              <a:rPr lang="el-GR" sz="2000" i="1" dirty="0">
                <a:latin typeface="Trebuchet MS" panose="020B0603020202020204" pitchFamily="34" charset="0"/>
              </a:rPr>
              <a:t>m</a:t>
            </a:r>
            <a:r>
              <a:rPr lang="el-GR" sz="2000" baseline="-25000" dirty="0">
                <a:latin typeface="Trebuchet MS" panose="020B0603020202020204" pitchFamily="34" charset="0"/>
              </a:rPr>
              <a:t>1</a:t>
            </a:r>
            <a:r>
              <a:rPr lang="el-GR" sz="2000" dirty="0">
                <a:latin typeface="Trebuchet MS" panose="020B0603020202020204" pitchFamily="34" charset="0"/>
              </a:rPr>
              <a:t> = </a:t>
            </a:r>
            <a:r>
              <a:rPr lang="el-GR" sz="2000" i="1" dirty="0">
                <a:latin typeface="Trebuchet MS" panose="020B0603020202020204" pitchFamily="34" charset="0"/>
              </a:rPr>
              <a:t>m</a:t>
            </a:r>
            <a:r>
              <a:rPr lang="el-GR" sz="2000" dirty="0">
                <a:latin typeface="Trebuchet MS" panose="020B0603020202020204" pitchFamily="34" charset="0"/>
              </a:rPr>
              <a:t> και </a:t>
            </a:r>
            <a:r>
              <a:rPr lang="el-GR" sz="2000" i="1" dirty="0">
                <a:latin typeface="Trebuchet MS" panose="020B0603020202020204" pitchFamily="34" charset="0"/>
              </a:rPr>
              <a:t>m</a:t>
            </a:r>
            <a:r>
              <a:rPr lang="el-GR" sz="2000" baseline="-25000" dirty="0">
                <a:latin typeface="Trebuchet MS" panose="020B0603020202020204" pitchFamily="34" charset="0"/>
              </a:rPr>
              <a:t>2</a:t>
            </a:r>
            <a:r>
              <a:rPr lang="el-GR" sz="2000" dirty="0">
                <a:latin typeface="Trebuchet MS" panose="020B0603020202020204" pitchFamily="34" charset="0"/>
              </a:rPr>
              <a:t> = 2</a:t>
            </a:r>
            <a:r>
              <a:rPr lang="el-GR" sz="2000" i="1" dirty="0">
                <a:latin typeface="Trebuchet MS" panose="020B0603020202020204" pitchFamily="34" charset="0"/>
              </a:rPr>
              <a:t>m</a:t>
            </a:r>
            <a:r>
              <a:rPr lang="el-GR" sz="2000" dirty="0">
                <a:latin typeface="Trebuchet MS" panose="020B0603020202020204" pitchFamily="34" charset="0"/>
              </a:rPr>
              <a:t> βρίσκονται σε απόσταση </a:t>
            </a:r>
            <a:r>
              <a:rPr lang="el-GR" sz="2000" i="1" dirty="0" smtClean="0">
                <a:latin typeface="Trebuchet MS" panose="020B0603020202020204" pitchFamily="34" charset="0"/>
              </a:rPr>
              <a:t>ℓ</a:t>
            </a:r>
            <a:r>
              <a:rPr lang="el-GR" sz="2000" dirty="0" smtClean="0">
                <a:latin typeface="Trebuchet MS" panose="020B0603020202020204" pitchFamily="34" charset="0"/>
              </a:rPr>
              <a:t> </a:t>
            </a:r>
            <a:r>
              <a:rPr lang="el-GR" sz="2000" dirty="0">
                <a:latin typeface="Trebuchet MS" panose="020B0603020202020204" pitchFamily="34" charset="0"/>
              </a:rPr>
              <a:t>μεταξύ τους και έξω από οποιοδήποτε πεδίο βαρύτητας. Να βρεθεί το σημείο του χώρου στο οποίο η ένταση του </a:t>
            </a:r>
            <a:r>
              <a:rPr lang="el-GR" sz="2000" dirty="0" err="1" smtClean="0">
                <a:latin typeface="Trebuchet MS" panose="020B0603020202020204" pitchFamily="34" charset="0"/>
              </a:rPr>
              <a:t>βαρυτικού</a:t>
            </a:r>
            <a:r>
              <a:rPr lang="el-GR" sz="2000" dirty="0" smtClean="0">
                <a:latin typeface="Trebuchet MS" panose="020B0603020202020204" pitchFamily="34" charset="0"/>
              </a:rPr>
              <a:t> </a:t>
            </a:r>
            <a:r>
              <a:rPr lang="el-GR" sz="2000" dirty="0">
                <a:latin typeface="Trebuchet MS" panose="020B0603020202020204" pitchFamily="34" charset="0"/>
              </a:rPr>
              <a:t>πεδίου που δημιουργούν οι σφαίρες είναι μηδέν και στη συνέχεια να υπολογισθεί γι’ αυτό το σημείο το δυναμικό του </a:t>
            </a:r>
            <a:r>
              <a:rPr lang="el-GR" sz="2000" dirty="0" err="1" smtClean="0">
                <a:latin typeface="Trebuchet MS" panose="020B0603020202020204" pitchFamily="34" charset="0"/>
              </a:rPr>
              <a:t>βαρυτικού</a:t>
            </a:r>
            <a:r>
              <a:rPr lang="el-GR" sz="2000" dirty="0" smtClean="0">
                <a:latin typeface="Trebuchet MS" panose="020B0603020202020204" pitchFamily="34" charset="0"/>
              </a:rPr>
              <a:t> </a:t>
            </a:r>
            <a:r>
              <a:rPr lang="el-GR" sz="2000" dirty="0">
                <a:latin typeface="Trebuchet MS" panose="020B0603020202020204" pitchFamily="34" charset="0"/>
              </a:rPr>
              <a:t>πεδίου. Δίνεται η σταθερά παγκόσμιας έλξης </a:t>
            </a:r>
            <a:r>
              <a:rPr lang="el-GR" sz="2000" i="1" dirty="0">
                <a:latin typeface="Trebuchet MS" panose="020B0603020202020204" pitchFamily="34" charset="0"/>
              </a:rPr>
              <a:t>G</a:t>
            </a:r>
            <a:r>
              <a:rPr lang="el-GR" sz="2000" dirty="0">
                <a:latin typeface="Trebuchet MS" panose="020B0603020202020204" pitchFamily="34" charset="0"/>
              </a:rPr>
              <a:t>.</a:t>
            </a:r>
          </a:p>
        </p:txBody>
      </p:sp>
      <p:grpSp>
        <p:nvGrpSpPr>
          <p:cNvPr id="7" name="Ομάδα 6"/>
          <p:cNvGrpSpPr/>
          <p:nvPr/>
        </p:nvGrpSpPr>
        <p:grpSpPr>
          <a:xfrm>
            <a:off x="5241928" y="3165698"/>
            <a:ext cx="5176957" cy="578172"/>
            <a:chOff x="5957316" y="2736985"/>
            <a:chExt cx="5176957" cy="578172"/>
          </a:xfrm>
        </p:grpSpPr>
        <mc:AlternateContent xmlns:mc="http://schemas.openxmlformats.org/markup-compatibility/2006" xmlns:a14="http://schemas.microsoft.com/office/drawing/2010/main">
          <mc:Choice Requires="a14">
            <p:sp>
              <p:nvSpPr>
                <p:cNvPr id="5" name="TextBox 4"/>
                <p:cNvSpPr txBox="1"/>
                <p:nvPr/>
              </p:nvSpPr>
              <p:spPr>
                <a:xfrm>
                  <a:off x="5957316" y="2857179"/>
                  <a:ext cx="3168396" cy="337785"/>
                </a:xfrm>
                <a:prstGeom prst="rect">
                  <a:avLst/>
                </a:prstGeom>
                <a:noFill/>
              </p:spPr>
              <p:txBody>
                <a:bodyPr wrap="square" lIns="0" tIns="0" rIns="0" bIns="0" rtlCol="0">
                  <a:spAutoFit/>
                </a:bodyPr>
                <a:lstStyle/>
                <a:p>
                  <a14:m>
                    <m:oMath xmlns:m="http://schemas.openxmlformats.org/officeDocument/2006/math">
                      <m:r>
                        <a:rPr lang="en-US" sz="2000" b="1" i="1" smtClean="0">
                          <a:solidFill>
                            <a:srgbClr val="FF0000"/>
                          </a:solidFill>
                          <a:latin typeface="Cambria Math" panose="02040503050406030204" pitchFamily="18" charset="0"/>
                        </a:rPr>
                        <m:t>𝒙</m:t>
                      </m:r>
                      <m:r>
                        <a:rPr lang="en-US" sz="2000" b="1" i="1" smtClean="0">
                          <a:solidFill>
                            <a:srgbClr val="FF0000"/>
                          </a:solidFill>
                          <a:latin typeface="Cambria Math" panose="02040503050406030204" pitchFamily="18" charset="0"/>
                        </a:rPr>
                        <m:t>=</m:t>
                      </m:r>
                      <m:r>
                        <m:rPr>
                          <m:nor/>
                        </m:rPr>
                        <a:rPr lang="el-GR" sz="2000" b="1" i="1" dirty="0">
                          <a:solidFill>
                            <a:srgbClr val="FF0000"/>
                          </a:solidFill>
                          <a:latin typeface="Trebuchet MS" panose="020B0603020202020204" pitchFamily="34" charset="0"/>
                        </a:rPr>
                        <m:t>ℓ</m:t>
                      </m:r>
                      <m:r>
                        <m:rPr>
                          <m:nor/>
                        </m:rPr>
                        <a:rPr lang="en-US" sz="2000" b="1" i="1" dirty="0" smtClean="0">
                          <a:solidFill>
                            <a:srgbClr val="FF0000"/>
                          </a:solidFill>
                          <a:latin typeface="Trebuchet MS" panose="020B0603020202020204" pitchFamily="34" charset="0"/>
                        </a:rPr>
                        <m:t> </m:t>
                      </m:r>
                      <m:r>
                        <m:rPr>
                          <m:nor/>
                        </m:rPr>
                        <a:rPr lang="en-US" sz="2000" b="1" dirty="0" smtClean="0">
                          <a:solidFill>
                            <a:srgbClr val="FF0000"/>
                          </a:solidFill>
                          <a:latin typeface="Trebuchet MS" panose="020B0603020202020204" pitchFamily="34" charset="0"/>
                        </a:rPr>
                        <m:t>(</m:t>
                      </m:r>
                      <m:rad>
                        <m:radPr>
                          <m:degHide m:val="on"/>
                          <m:ctrlPr>
                            <a:rPr lang="en-US" sz="2000" b="1" i="1" dirty="0" smtClean="0">
                              <a:solidFill>
                                <a:srgbClr val="FF0000"/>
                              </a:solidFill>
                              <a:latin typeface="Cambria Math" panose="02040503050406030204" pitchFamily="18" charset="0"/>
                            </a:rPr>
                          </m:ctrlPr>
                        </m:radPr>
                        <m:deg/>
                        <m:e>
                          <m:r>
                            <a:rPr lang="en-US" sz="2000" b="1" i="1" dirty="0" smtClean="0">
                              <a:solidFill>
                                <a:srgbClr val="FF0000"/>
                              </a:solidFill>
                              <a:latin typeface="Cambria Math" panose="02040503050406030204" pitchFamily="18" charset="0"/>
                            </a:rPr>
                            <m:t>𝟐</m:t>
                          </m:r>
                        </m:e>
                      </m:rad>
                      <m:r>
                        <a:rPr lang="en-US" sz="2000" b="1" i="1" dirty="0" smtClean="0">
                          <a:solidFill>
                            <a:srgbClr val="FF0000"/>
                          </a:solidFill>
                          <a:latin typeface="Cambria Math" panose="02040503050406030204" pitchFamily="18" charset="0"/>
                        </a:rPr>
                        <m:t> −</m:t>
                      </m:r>
                      <m:r>
                        <a:rPr lang="en-US" sz="2000" b="1" i="1" dirty="0" smtClean="0">
                          <a:solidFill>
                            <a:srgbClr val="FF0000"/>
                          </a:solidFill>
                          <a:latin typeface="Cambria Math" panose="02040503050406030204" pitchFamily="18" charset="0"/>
                        </a:rPr>
                        <m:t>𝟏</m:t>
                      </m:r>
                      <m:r>
                        <a:rPr lang="en-US" sz="2000" b="1" i="1" dirty="0" smtClean="0">
                          <a:solidFill>
                            <a:srgbClr val="FF0000"/>
                          </a:solidFill>
                          <a:latin typeface="Cambria Math" panose="02040503050406030204" pitchFamily="18" charset="0"/>
                        </a:rPr>
                        <m:t>)</m:t>
                      </m:r>
                    </m:oMath>
                  </a14:m>
                  <a:r>
                    <a:rPr lang="en-US" sz="2000" b="1" dirty="0" smtClean="0">
                      <a:solidFill>
                        <a:srgbClr val="FF0000"/>
                      </a:solidFill>
                    </a:rPr>
                    <a:t> </a:t>
                  </a:r>
                  <a:r>
                    <a:rPr lang="el-GR" sz="2000" b="1" dirty="0" smtClean="0">
                      <a:solidFill>
                        <a:srgbClr val="FF0000"/>
                      </a:solidFill>
                      <a:latin typeface="Trebuchet MS" panose="020B0603020202020204" pitchFamily="34" charset="0"/>
                    </a:rPr>
                    <a:t>από τη</a:t>
                  </a:r>
                  <a:r>
                    <a:rPr lang="en-US" sz="2000" b="1" dirty="0" smtClean="0">
                      <a:solidFill>
                        <a:srgbClr val="FF0000"/>
                      </a:solidFill>
                      <a:latin typeface="Trebuchet MS" panose="020B0603020202020204" pitchFamily="34" charset="0"/>
                    </a:rPr>
                    <a:t> </a:t>
                  </a:r>
                  <a:r>
                    <a:rPr lang="en-US" sz="2000" b="1" i="1" dirty="0" smtClean="0">
                      <a:solidFill>
                        <a:srgbClr val="FF0000"/>
                      </a:solidFill>
                      <a:latin typeface="Trebuchet MS" panose="020B0603020202020204" pitchFamily="34" charset="0"/>
                    </a:rPr>
                    <a:t>m</a:t>
                  </a:r>
                  <a:r>
                    <a:rPr lang="en-US" sz="2000" b="1" baseline="-25000" dirty="0" smtClean="0">
                      <a:solidFill>
                        <a:srgbClr val="FF0000"/>
                      </a:solidFill>
                      <a:latin typeface="Trebuchet MS" panose="020B0603020202020204" pitchFamily="34" charset="0"/>
                    </a:rPr>
                    <a:t>1</a:t>
                  </a:r>
                  <a:r>
                    <a:rPr lang="en-US" sz="2000" b="1" dirty="0" smtClean="0">
                      <a:solidFill>
                        <a:srgbClr val="FF0000"/>
                      </a:solidFill>
                      <a:latin typeface="Trebuchet MS" panose="020B0603020202020204" pitchFamily="34" charset="0"/>
                    </a:rPr>
                    <a:t>,</a:t>
                  </a:r>
                  <a:r>
                    <a:rPr lang="el-GR" sz="2000" b="1" dirty="0" smtClean="0">
                      <a:solidFill>
                        <a:srgbClr val="FF0000"/>
                      </a:solidFill>
                      <a:latin typeface="Trebuchet MS" panose="020B0603020202020204" pitchFamily="34" charset="0"/>
                    </a:rPr>
                    <a:t> </a:t>
                  </a:r>
                  <a:endParaRPr lang="el-GR" sz="2000" b="1" dirty="0">
                    <a:solidFill>
                      <a:srgbClr val="FF0000"/>
                    </a:solidFill>
                    <a:latin typeface="Trebuchet MS" panose="020B0603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957316" y="2857179"/>
                  <a:ext cx="3168396" cy="337785"/>
                </a:xfrm>
                <a:prstGeom prst="rect">
                  <a:avLst/>
                </a:prstGeom>
                <a:blipFill>
                  <a:blip r:embed="rId2"/>
                  <a:stretch>
                    <a:fillRect l="-2115" t="-18182" r="-1346" b="-4181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185726" y="2736985"/>
                  <a:ext cx="1948547" cy="578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rPr>
                          <m:t>−</m:t>
                        </m:r>
                        <m:f>
                          <m:fPr>
                            <m:ctrlPr>
                              <a:rPr lang="en-US" sz="2000" b="1" i="1" smtClean="0">
                                <a:solidFill>
                                  <a:srgbClr val="FF0000"/>
                                </a:solidFill>
                                <a:latin typeface="Cambria Math" panose="02040503050406030204" pitchFamily="18" charset="0"/>
                              </a:rPr>
                            </m:ctrlPr>
                          </m:fPr>
                          <m:num>
                            <m:r>
                              <a:rPr lang="en-US" sz="2000" b="1" i="1" smtClean="0">
                                <a:solidFill>
                                  <a:srgbClr val="FF0000"/>
                                </a:solidFill>
                                <a:latin typeface="Cambria Math" panose="02040503050406030204" pitchFamily="18" charset="0"/>
                              </a:rPr>
                              <m:t>𝑮𝒎</m:t>
                            </m:r>
                          </m:num>
                          <m:den>
                            <m:r>
                              <a:rPr lang="en-US" sz="2000" b="1" i="1" smtClean="0">
                                <a:solidFill>
                                  <a:srgbClr val="FF0000"/>
                                </a:solidFill>
                                <a:latin typeface="Cambria Math" panose="02040503050406030204" pitchFamily="18" charset="0"/>
                              </a:rPr>
                              <m:t>ℓ</m:t>
                            </m:r>
                          </m:den>
                        </m:f>
                        <m:r>
                          <a:rPr lang="en-US" sz="2000" b="1" i="1" smtClean="0">
                            <a:solidFill>
                              <a:srgbClr val="FF0000"/>
                            </a:solidFill>
                            <a:latin typeface="Cambria Math" panose="02040503050406030204" pitchFamily="18" charset="0"/>
                          </a:rPr>
                          <m:t> (</m:t>
                        </m:r>
                        <m:r>
                          <a:rPr lang="en-US" sz="2000" b="1" i="1" smtClean="0">
                            <a:solidFill>
                              <a:srgbClr val="FF0000"/>
                            </a:solidFill>
                            <a:latin typeface="Cambria Math" panose="02040503050406030204" pitchFamily="18" charset="0"/>
                          </a:rPr>
                          <m:t>𝟐</m:t>
                        </m:r>
                        <m:rad>
                          <m:radPr>
                            <m:degHide m:val="on"/>
                            <m:ctrlPr>
                              <a:rPr lang="en-US" sz="2000" b="1" i="1" smtClean="0">
                                <a:solidFill>
                                  <a:srgbClr val="FF0000"/>
                                </a:solidFill>
                                <a:latin typeface="Cambria Math" panose="02040503050406030204" pitchFamily="18" charset="0"/>
                              </a:rPr>
                            </m:ctrlPr>
                          </m:radPr>
                          <m:deg/>
                          <m:e>
                            <m:r>
                              <a:rPr lang="en-US" sz="2000" b="1" i="1" smtClean="0">
                                <a:solidFill>
                                  <a:srgbClr val="FF0000"/>
                                </a:solidFill>
                                <a:latin typeface="Cambria Math" panose="02040503050406030204" pitchFamily="18" charset="0"/>
                              </a:rPr>
                              <m:t>𝟐</m:t>
                            </m:r>
                          </m:e>
                        </m:rad>
                        <m:r>
                          <a:rPr lang="en-US" sz="2000" b="1" i="1" smtClean="0">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𝟑</m:t>
                        </m:r>
                        <m:r>
                          <a:rPr lang="en-US" sz="2000" b="1" i="1" smtClean="0">
                            <a:solidFill>
                              <a:srgbClr val="FF0000"/>
                            </a:solidFill>
                            <a:latin typeface="Cambria Math" panose="02040503050406030204" pitchFamily="18" charset="0"/>
                          </a:rPr>
                          <m:t>)</m:t>
                        </m:r>
                      </m:oMath>
                    </m:oMathPara>
                  </a14:m>
                  <a:endParaRPr lang="el-GR" sz="2000" b="1"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185726" y="2736985"/>
                  <a:ext cx="1948547" cy="578172"/>
                </a:xfrm>
                <a:prstGeom prst="rect">
                  <a:avLst/>
                </a:prstGeom>
                <a:blipFill>
                  <a:blip r:embed="rId3"/>
                  <a:stretch>
                    <a:fillRect/>
                  </a:stretch>
                </a:blipFill>
              </p:spPr>
              <p:txBody>
                <a:bodyPr/>
                <a:lstStyle/>
                <a:p>
                  <a:r>
                    <a:rPr lang="el-GR">
                      <a:noFill/>
                    </a:rPr>
                    <a:t> </a:t>
                  </a:r>
                </a:p>
              </p:txBody>
            </p:sp>
          </mc:Fallback>
        </mc:AlternateContent>
      </p:grpSp>
    </p:spTree>
    <p:extLst>
      <p:ext uri="{BB962C8B-B14F-4D97-AF65-F5344CB8AC3E}">
        <p14:creationId xmlns:p14="http://schemas.microsoft.com/office/powerpoint/2010/main" val="201886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42</a:t>
            </a:fld>
            <a:endParaRPr lang="el-GR">
              <a:solidFill>
                <a:prstClr val="black">
                  <a:tint val="75000"/>
                </a:prstClr>
              </a:solidFill>
            </a:endParaRPr>
          </a:p>
        </p:txBody>
      </p:sp>
      <p:grpSp>
        <p:nvGrpSpPr>
          <p:cNvPr id="14" name="Ομάδα 13"/>
          <p:cNvGrpSpPr/>
          <p:nvPr/>
        </p:nvGrpSpPr>
        <p:grpSpPr>
          <a:xfrm>
            <a:off x="1204729" y="497900"/>
            <a:ext cx="9795927" cy="2002668"/>
            <a:chOff x="1204729" y="497900"/>
            <a:chExt cx="9795927" cy="2002668"/>
          </a:xfrm>
        </p:grpSpPr>
        <p:grpSp>
          <p:nvGrpSpPr>
            <p:cNvPr id="11" name="Ομάδα 10"/>
            <p:cNvGrpSpPr/>
            <p:nvPr/>
          </p:nvGrpSpPr>
          <p:grpSpPr>
            <a:xfrm>
              <a:off x="8396922" y="587161"/>
              <a:ext cx="2603734" cy="1913407"/>
              <a:chOff x="5300551" y="2776446"/>
              <a:chExt cx="2102572" cy="1616671"/>
            </a:xfrm>
          </p:grpSpPr>
          <p:pic>
            <p:nvPicPr>
              <p:cNvPr id="6" name="Εικόνα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00551" y="2776446"/>
                <a:ext cx="1970687" cy="1616671"/>
              </a:xfrm>
              <a:prstGeom prst="rect">
                <a:avLst/>
              </a:prstGeom>
            </p:spPr>
          </p:pic>
          <p:sp>
            <p:nvSpPr>
              <p:cNvPr id="8" name="TextBox 7"/>
              <p:cNvSpPr txBox="1"/>
              <p:nvPr/>
            </p:nvSpPr>
            <p:spPr>
              <a:xfrm>
                <a:off x="6989884" y="2858988"/>
                <a:ext cx="413239" cy="307777"/>
              </a:xfrm>
              <a:prstGeom prst="rect">
                <a:avLst/>
              </a:prstGeom>
              <a:noFill/>
            </p:spPr>
            <p:txBody>
              <a:bodyPr wrap="square" rtlCol="0">
                <a:spAutoFit/>
              </a:bodyPr>
              <a:lstStyle/>
              <a:p>
                <a:r>
                  <a:rPr lang="en-US" sz="1400" i="1" dirty="0" smtClean="0">
                    <a:latin typeface="Trebuchet MS" panose="020B0603020202020204" pitchFamily="34" charset="0"/>
                  </a:rPr>
                  <a:t>m</a:t>
                </a:r>
                <a:r>
                  <a:rPr lang="en-US" sz="1400" baseline="-25000" dirty="0" smtClean="0">
                    <a:latin typeface="Trebuchet MS" panose="020B0603020202020204" pitchFamily="34" charset="0"/>
                  </a:rPr>
                  <a:t>1</a:t>
                </a:r>
                <a:endParaRPr lang="el-GR" sz="1400" baseline="-25000" dirty="0">
                  <a:latin typeface="Trebuchet MS" panose="020B0603020202020204" pitchFamily="34" charset="0"/>
                </a:endParaRPr>
              </a:p>
            </p:txBody>
          </p:sp>
          <p:sp>
            <p:nvSpPr>
              <p:cNvPr id="9" name="TextBox 8"/>
              <p:cNvSpPr txBox="1"/>
              <p:nvPr/>
            </p:nvSpPr>
            <p:spPr>
              <a:xfrm>
                <a:off x="5519051" y="3828796"/>
                <a:ext cx="413239" cy="307777"/>
              </a:xfrm>
              <a:prstGeom prst="rect">
                <a:avLst/>
              </a:prstGeom>
              <a:noFill/>
            </p:spPr>
            <p:txBody>
              <a:bodyPr wrap="square" rtlCol="0">
                <a:spAutoFit/>
              </a:bodyPr>
              <a:lstStyle/>
              <a:p>
                <a:r>
                  <a:rPr lang="en-US" sz="1400" i="1" dirty="0" smtClean="0">
                    <a:latin typeface="Trebuchet MS" panose="020B0603020202020204" pitchFamily="34" charset="0"/>
                  </a:rPr>
                  <a:t>m</a:t>
                </a:r>
                <a:r>
                  <a:rPr lang="en-US" sz="1400" baseline="-25000" dirty="0" smtClean="0">
                    <a:latin typeface="Trebuchet MS" panose="020B0603020202020204" pitchFamily="34" charset="0"/>
                  </a:rPr>
                  <a:t>2</a:t>
                </a:r>
                <a:endParaRPr lang="el-GR" sz="1400" baseline="-25000" dirty="0">
                  <a:latin typeface="Trebuchet MS" panose="020B0603020202020204" pitchFamily="34" charset="0"/>
                </a:endParaRPr>
              </a:p>
            </p:txBody>
          </p:sp>
          <p:sp>
            <p:nvSpPr>
              <p:cNvPr id="10" name="TextBox 9"/>
              <p:cNvSpPr txBox="1"/>
              <p:nvPr/>
            </p:nvSpPr>
            <p:spPr>
              <a:xfrm>
                <a:off x="6857999" y="3828797"/>
                <a:ext cx="413239" cy="307777"/>
              </a:xfrm>
              <a:prstGeom prst="rect">
                <a:avLst/>
              </a:prstGeom>
              <a:noFill/>
            </p:spPr>
            <p:txBody>
              <a:bodyPr wrap="square" rtlCol="0">
                <a:spAutoFit/>
              </a:bodyPr>
              <a:lstStyle/>
              <a:p>
                <a:r>
                  <a:rPr lang="en-US" sz="1400" i="1" dirty="0" smtClean="0">
                    <a:latin typeface="Trebuchet MS" panose="020B0603020202020204" pitchFamily="34" charset="0"/>
                  </a:rPr>
                  <a:t>m</a:t>
                </a:r>
                <a:r>
                  <a:rPr lang="en-US" sz="1400" baseline="-25000" dirty="0" smtClean="0">
                    <a:latin typeface="Trebuchet MS" panose="020B0603020202020204" pitchFamily="34" charset="0"/>
                  </a:rPr>
                  <a:t>3</a:t>
                </a:r>
                <a:endParaRPr lang="el-GR" sz="1400" baseline="-25000" dirty="0">
                  <a:latin typeface="Trebuchet MS" panose="020B0603020202020204" pitchFamily="34" charset="0"/>
                </a:endParaRPr>
              </a:p>
            </p:txBody>
          </p:sp>
        </p:grpSp>
        <p:sp>
          <p:nvSpPr>
            <p:cNvPr id="12" name="Ορθογώνιο 11"/>
            <p:cNvSpPr/>
            <p:nvPr/>
          </p:nvSpPr>
          <p:spPr>
            <a:xfrm>
              <a:off x="1204729" y="497900"/>
              <a:ext cx="7299453" cy="1938992"/>
            </a:xfrm>
            <a:prstGeom prst="rect">
              <a:avLst/>
            </a:prstGeom>
          </p:spPr>
          <p:txBody>
            <a:bodyPr wrap="square">
              <a:spAutoFit/>
            </a:bodyPr>
            <a:lstStyle/>
            <a:p>
              <a:pPr algn="just">
                <a:lnSpc>
                  <a:spcPct val="150000"/>
                </a:lnSpc>
              </a:pPr>
              <a:r>
                <a:rPr lang="el-GR" sz="2000" b="1" dirty="0" smtClean="0">
                  <a:latin typeface="Trebuchet MS" panose="020B0603020202020204" pitchFamily="34" charset="0"/>
                </a:rPr>
                <a:t>83.  </a:t>
              </a:r>
              <a:r>
                <a:rPr lang="el-GR" sz="2000" dirty="0" smtClean="0">
                  <a:latin typeface="Trebuchet MS" panose="020B0603020202020204" pitchFamily="34" charset="0"/>
                </a:rPr>
                <a:t>Στις </a:t>
              </a:r>
              <a:r>
                <a:rPr lang="el-GR" sz="2000" dirty="0">
                  <a:latin typeface="Trebuchet MS" panose="020B0603020202020204" pitchFamily="34" charset="0"/>
                </a:rPr>
                <a:t>κορυφές Α, Β, Γ ενός τριγώνου με πλευρές α, β, γ βρίσκονται οι σφαιρικές μάζες </a:t>
              </a:r>
              <a:r>
                <a:rPr lang="el-GR" sz="2000" i="1" dirty="0" smtClean="0">
                  <a:latin typeface="Trebuchet MS" panose="020B0603020202020204" pitchFamily="34" charset="0"/>
                </a:rPr>
                <a:t>m</a:t>
              </a:r>
              <a:r>
                <a:rPr lang="el-GR" sz="2000" baseline="-25000" dirty="0" smtClean="0">
                  <a:latin typeface="Trebuchet MS" panose="020B0603020202020204" pitchFamily="34" charset="0"/>
                </a:rPr>
                <a:t>1</a:t>
              </a:r>
              <a:r>
                <a:rPr lang="el-GR" sz="2000" dirty="0" smtClean="0">
                  <a:latin typeface="Trebuchet MS" panose="020B0603020202020204" pitchFamily="34" charset="0"/>
                </a:rPr>
                <a:t>, </a:t>
              </a:r>
              <a:r>
                <a:rPr lang="el-GR" sz="2000" i="1" dirty="0" smtClean="0">
                  <a:latin typeface="Trebuchet MS" panose="020B0603020202020204" pitchFamily="34" charset="0"/>
                </a:rPr>
                <a:t>m</a:t>
              </a:r>
              <a:r>
                <a:rPr lang="el-GR" sz="2000" baseline="-25000" dirty="0" smtClean="0">
                  <a:latin typeface="Trebuchet MS" panose="020B0603020202020204" pitchFamily="34" charset="0"/>
                </a:rPr>
                <a:t>2</a:t>
              </a:r>
              <a:r>
                <a:rPr lang="el-GR" sz="2000" dirty="0" smtClean="0">
                  <a:latin typeface="Trebuchet MS" panose="020B0603020202020204" pitchFamily="34" charset="0"/>
                </a:rPr>
                <a:t> </a:t>
              </a:r>
              <a:r>
                <a:rPr lang="el-GR" sz="2000" dirty="0">
                  <a:latin typeface="Trebuchet MS" panose="020B0603020202020204" pitchFamily="34" charset="0"/>
                </a:rPr>
                <a:t>και </a:t>
              </a:r>
              <a:r>
                <a:rPr lang="el-GR" sz="2000" i="1" dirty="0" smtClean="0">
                  <a:latin typeface="Trebuchet MS" panose="020B0603020202020204" pitchFamily="34" charset="0"/>
                </a:rPr>
                <a:t>m</a:t>
              </a:r>
              <a:r>
                <a:rPr lang="el-GR" sz="2000" baseline="-25000" dirty="0" smtClean="0">
                  <a:latin typeface="Trebuchet MS" panose="020B0603020202020204" pitchFamily="34" charset="0"/>
                </a:rPr>
                <a:t>3</a:t>
              </a:r>
              <a:r>
                <a:rPr lang="el-GR" sz="2000" dirty="0" smtClean="0">
                  <a:latin typeface="Trebuchet MS" panose="020B0603020202020204" pitchFamily="34" charset="0"/>
                </a:rPr>
                <a:t>. </a:t>
              </a:r>
              <a:r>
                <a:rPr lang="el-GR" sz="2000" dirty="0">
                  <a:latin typeface="Trebuchet MS" panose="020B0603020202020204" pitchFamily="34" charset="0"/>
                </a:rPr>
                <a:t>Να υπολογιστεί η ενέργεια που απαιτείται για να τις απομακρύνουμε σε άπειρη απόσταση μεταξύ τους. Δίνεται η σταθερά </a:t>
              </a:r>
              <a:r>
                <a:rPr lang="el-GR" sz="2000" i="1" dirty="0">
                  <a:latin typeface="Trebuchet MS" panose="020B0603020202020204" pitchFamily="34" charset="0"/>
                </a:rPr>
                <a:t>G</a:t>
              </a:r>
              <a:r>
                <a:rPr lang="el-GR" sz="2000" dirty="0">
                  <a:latin typeface="Trebuchet MS" panose="020B0603020202020204" pitchFamily="34" charset="0"/>
                </a:rPr>
                <a:t>.</a:t>
              </a:r>
            </a:p>
          </p:txBody>
        </p:sp>
      </p:grpSp>
      <mc:AlternateContent xmlns:mc="http://schemas.openxmlformats.org/markup-compatibility/2006" xmlns:a14="http://schemas.microsoft.com/office/drawing/2010/main">
        <mc:Choice Requires="a14">
          <p:sp>
            <p:nvSpPr>
              <p:cNvPr id="13" name="TextBox 12"/>
              <p:cNvSpPr txBox="1"/>
              <p:nvPr/>
            </p:nvSpPr>
            <p:spPr>
              <a:xfrm>
                <a:off x="1310053" y="2845475"/>
                <a:ext cx="8690229" cy="630557"/>
              </a:xfrm>
              <a:prstGeom prst="rect">
                <a:avLst/>
              </a:prstGeom>
              <a:noFill/>
            </p:spPr>
            <p:txBody>
              <a:bodyPr wrap="square" rtlCol="0">
                <a:spAutoFit/>
              </a:bodyPr>
              <a:lstStyle/>
              <a:p>
                <a:r>
                  <a:rPr lang="el-GR" sz="2000" b="1" dirty="0" smtClean="0">
                    <a:solidFill>
                      <a:srgbClr val="FF0000"/>
                    </a:solidFill>
                    <a:latin typeface="Trebuchet MS" panose="020B0603020202020204" pitchFamily="34" charset="0"/>
                  </a:rPr>
                  <a:t>Χρειάζεται να προσφερθεί ενέργεια ίση με </a:t>
                </a:r>
                <a14:m>
                  <m:oMath xmlns:m="http://schemas.openxmlformats.org/officeDocument/2006/math">
                    <m:r>
                      <a:rPr lang="el-GR" sz="2400" b="1" i="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sz="2400" b="1" i="1" smtClean="0">
                        <a:solidFill>
                          <a:srgbClr val="FF0000"/>
                        </a:solidFill>
                        <a:effectLst/>
                        <a:latin typeface="Cambria Math" panose="02040503050406030204" pitchFamily="18" charset="0"/>
                        <a:ea typeface="Cambria Math" panose="02040503050406030204" pitchFamily="18" charset="0"/>
                      </a:rPr>
                      <m:t>𝑮</m:t>
                    </m:r>
                    <m:r>
                      <a:rPr lang="en-US" sz="2400" b="1" i="1" smtClean="0">
                        <a:solidFill>
                          <a:srgbClr val="FF0000"/>
                        </a:solidFill>
                        <a:effectLst/>
                        <a:latin typeface="Cambria Math" panose="02040503050406030204" pitchFamily="18" charset="0"/>
                        <a:ea typeface="Cambria Math" panose="02040503050406030204" pitchFamily="18" charset="0"/>
                      </a:rPr>
                      <m:t>(</m:t>
                    </m:r>
                    <m:f>
                      <m:fPr>
                        <m:ctrlPr>
                          <a:rPr lang="en-US" sz="2400" b="1" i="1">
                            <a:solidFill>
                              <a:srgbClr val="FF0000"/>
                            </a:solidFill>
                            <a:effectLst/>
                            <a:latin typeface="Cambria Math" panose="02040503050406030204" pitchFamily="18" charset="0"/>
                            <a:ea typeface="Cambria Math" panose="02040503050406030204" pitchFamily="18" charset="0"/>
                          </a:rPr>
                        </m:ctrlPr>
                      </m:fPr>
                      <m:num>
                        <m:sSub>
                          <m:sSubPr>
                            <m:ctrlPr>
                              <a:rPr lang="en-US" sz="2400" b="1" i="1">
                                <a:solidFill>
                                  <a:srgbClr val="FF0000"/>
                                </a:solidFill>
                                <a:effectLst/>
                                <a:latin typeface="Cambria Math" panose="02040503050406030204" pitchFamily="18" charset="0"/>
                                <a:ea typeface="Cambria Math" panose="02040503050406030204" pitchFamily="18" charset="0"/>
                              </a:rPr>
                            </m:ctrlPr>
                          </m:sSubPr>
                          <m:e>
                            <m:r>
                              <a:rPr lang="en-US" sz="2400" b="1" i="1">
                                <a:solidFill>
                                  <a:srgbClr val="FF0000"/>
                                </a:solidFill>
                                <a:effectLst/>
                                <a:latin typeface="Cambria Math" panose="02040503050406030204" pitchFamily="18" charset="0"/>
                                <a:ea typeface="Cambria Math" panose="02040503050406030204" pitchFamily="18" charset="0"/>
                              </a:rPr>
                              <m:t>𝒎</m:t>
                            </m:r>
                          </m:e>
                          <m:sub>
                            <m:r>
                              <a:rPr lang="en-US" sz="2400" b="1" i="1">
                                <a:solidFill>
                                  <a:srgbClr val="FF0000"/>
                                </a:solidFill>
                                <a:effectLst/>
                                <a:latin typeface="Cambria Math" panose="02040503050406030204" pitchFamily="18" charset="0"/>
                                <a:ea typeface="Cambria Math" panose="02040503050406030204" pitchFamily="18" charset="0"/>
                              </a:rPr>
                              <m:t>𝟏</m:t>
                            </m:r>
                          </m:sub>
                        </m:sSub>
                        <m:sSub>
                          <m:sSubPr>
                            <m:ctrlPr>
                              <a:rPr lang="en-US" sz="2400" b="1" i="1">
                                <a:solidFill>
                                  <a:srgbClr val="FF0000"/>
                                </a:solidFill>
                                <a:effectLst/>
                                <a:latin typeface="Cambria Math" panose="02040503050406030204" pitchFamily="18" charset="0"/>
                                <a:ea typeface="Cambria Math" panose="02040503050406030204" pitchFamily="18" charset="0"/>
                              </a:rPr>
                            </m:ctrlPr>
                          </m:sSubPr>
                          <m:e>
                            <m:r>
                              <a:rPr lang="en-US" sz="2400" b="1" i="1">
                                <a:solidFill>
                                  <a:srgbClr val="FF0000"/>
                                </a:solidFill>
                                <a:effectLst/>
                                <a:latin typeface="Cambria Math" panose="02040503050406030204" pitchFamily="18" charset="0"/>
                                <a:ea typeface="Cambria Math" panose="02040503050406030204" pitchFamily="18" charset="0"/>
                              </a:rPr>
                              <m:t>𝒎</m:t>
                            </m:r>
                          </m:e>
                          <m:sub>
                            <m:r>
                              <a:rPr lang="en-US" sz="2400" b="1" i="1">
                                <a:solidFill>
                                  <a:srgbClr val="FF0000"/>
                                </a:solidFill>
                                <a:effectLst/>
                                <a:latin typeface="Cambria Math" panose="02040503050406030204" pitchFamily="18" charset="0"/>
                                <a:ea typeface="Cambria Math" panose="02040503050406030204" pitchFamily="18" charset="0"/>
                              </a:rPr>
                              <m:t>𝟐</m:t>
                            </m:r>
                          </m:sub>
                        </m:sSub>
                      </m:num>
                      <m:den>
                        <m:r>
                          <a:rPr lang="el-GR" sz="2400" b="1" i="1">
                            <a:solidFill>
                              <a:srgbClr val="FF0000"/>
                            </a:solidFill>
                            <a:effectLst/>
                            <a:latin typeface="Cambria Math" panose="02040503050406030204" pitchFamily="18" charset="0"/>
                            <a:ea typeface="Cambria Math" panose="02040503050406030204" pitchFamily="18" charset="0"/>
                          </a:rPr>
                          <m:t>𝜸</m:t>
                        </m:r>
                      </m:den>
                    </m:f>
                    <m:r>
                      <a:rPr lang="en-US" sz="2400" b="1" i="1">
                        <a:solidFill>
                          <a:srgbClr val="FF0000"/>
                        </a:solidFill>
                        <a:effectLst/>
                        <a:latin typeface="Cambria Math" panose="02040503050406030204" pitchFamily="18" charset="0"/>
                        <a:ea typeface="Cambria Math" panose="02040503050406030204" pitchFamily="18" charset="0"/>
                      </a:rPr>
                      <m:t>+</m:t>
                    </m:r>
                    <m:f>
                      <m:fPr>
                        <m:ctrlPr>
                          <a:rPr lang="en-US" sz="2400" b="1" i="1">
                            <a:solidFill>
                              <a:srgbClr val="FF0000"/>
                            </a:solidFill>
                            <a:effectLst/>
                            <a:latin typeface="Cambria Math" panose="02040503050406030204" pitchFamily="18" charset="0"/>
                            <a:ea typeface="Cambria Math" panose="02040503050406030204" pitchFamily="18" charset="0"/>
                          </a:rPr>
                        </m:ctrlPr>
                      </m:fPr>
                      <m:num>
                        <m:sSub>
                          <m:sSubPr>
                            <m:ctrlPr>
                              <a:rPr lang="en-US" sz="2400" b="1" i="1">
                                <a:solidFill>
                                  <a:srgbClr val="FF0000"/>
                                </a:solidFill>
                                <a:effectLst/>
                                <a:latin typeface="Cambria Math" panose="02040503050406030204" pitchFamily="18" charset="0"/>
                                <a:ea typeface="Cambria Math" panose="02040503050406030204" pitchFamily="18" charset="0"/>
                              </a:rPr>
                            </m:ctrlPr>
                          </m:sSubPr>
                          <m:e>
                            <m:r>
                              <a:rPr lang="en-US" sz="2400" b="1" i="1">
                                <a:solidFill>
                                  <a:srgbClr val="FF0000"/>
                                </a:solidFill>
                                <a:effectLst/>
                                <a:latin typeface="Cambria Math" panose="02040503050406030204" pitchFamily="18" charset="0"/>
                                <a:ea typeface="Cambria Math" panose="02040503050406030204" pitchFamily="18" charset="0"/>
                              </a:rPr>
                              <m:t>𝒎</m:t>
                            </m:r>
                          </m:e>
                          <m:sub>
                            <m:r>
                              <a:rPr lang="en-US" sz="2400" b="1" i="1">
                                <a:solidFill>
                                  <a:srgbClr val="FF0000"/>
                                </a:solidFill>
                                <a:effectLst/>
                                <a:latin typeface="Cambria Math" panose="02040503050406030204" pitchFamily="18" charset="0"/>
                                <a:ea typeface="Cambria Math" panose="02040503050406030204" pitchFamily="18" charset="0"/>
                              </a:rPr>
                              <m:t>𝟐</m:t>
                            </m:r>
                          </m:sub>
                        </m:sSub>
                        <m:sSub>
                          <m:sSubPr>
                            <m:ctrlPr>
                              <a:rPr lang="en-US" sz="2400" b="1" i="1">
                                <a:solidFill>
                                  <a:srgbClr val="FF0000"/>
                                </a:solidFill>
                                <a:effectLst/>
                                <a:latin typeface="Cambria Math" panose="02040503050406030204" pitchFamily="18" charset="0"/>
                                <a:ea typeface="Cambria Math" panose="02040503050406030204" pitchFamily="18" charset="0"/>
                              </a:rPr>
                            </m:ctrlPr>
                          </m:sSubPr>
                          <m:e>
                            <m:r>
                              <a:rPr lang="en-US" sz="2400" b="1" i="1">
                                <a:solidFill>
                                  <a:srgbClr val="FF0000"/>
                                </a:solidFill>
                                <a:effectLst/>
                                <a:latin typeface="Cambria Math" panose="02040503050406030204" pitchFamily="18" charset="0"/>
                                <a:ea typeface="Cambria Math" panose="02040503050406030204" pitchFamily="18" charset="0"/>
                              </a:rPr>
                              <m:t>𝒎</m:t>
                            </m:r>
                          </m:e>
                          <m:sub>
                            <m:r>
                              <a:rPr lang="en-US" sz="2400" b="1" i="1">
                                <a:solidFill>
                                  <a:srgbClr val="FF0000"/>
                                </a:solidFill>
                                <a:effectLst/>
                                <a:latin typeface="Cambria Math" panose="02040503050406030204" pitchFamily="18" charset="0"/>
                                <a:ea typeface="Cambria Math" panose="02040503050406030204" pitchFamily="18" charset="0"/>
                              </a:rPr>
                              <m:t>𝟑</m:t>
                            </m:r>
                          </m:sub>
                        </m:sSub>
                      </m:num>
                      <m:den>
                        <m:r>
                          <a:rPr lang="el-GR" sz="2400" b="1" i="1">
                            <a:solidFill>
                              <a:srgbClr val="FF0000"/>
                            </a:solidFill>
                            <a:effectLst/>
                            <a:latin typeface="Cambria Math" panose="02040503050406030204" pitchFamily="18" charset="0"/>
                            <a:ea typeface="Cambria Math" panose="02040503050406030204" pitchFamily="18" charset="0"/>
                          </a:rPr>
                          <m:t>𝜶</m:t>
                        </m:r>
                      </m:den>
                    </m:f>
                    <m:r>
                      <a:rPr lang="en-US" sz="2400" b="1" i="1">
                        <a:solidFill>
                          <a:srgbClr val="FF0000"/>
                        </a:solidFill>
                        <a:effectLst/>
                        <a:latin typeface="Cambria Math" panose="02040503050406030204" pitchFamily="18" charset="0"/>
                        <a:ea typeface="Cambria Math" panose="02040503050406030204" pitchFamily="18" charset="0"/>
                      </a:rPr>
                      <m:t>+</m:t>
                    </m:r>
                  </m:oMath>
                </a14:m>
                <a:r>
                  <a:rPr lang="en-US" sz="2400" b="1" dirty="0">
                    <a:solidFill>
                      <a:srgbClr val="FF0000"/>
                    </a:solidFill>
                    <a:effectLst/>
                    <a:latin typeface="Cambria Math" panose="02040503050406030204" pitchFamily="18" charset="0"/>
                    <a:ea typeface="Cambria Math" panose="02040503050406030204" pitchFamily="18" charset="0"/>
                  </a:rPr>
                  <a:t> </a:t>
                </a:r>
                <a14:m>
                  <m:oMath xmlns:m="http://schemas.openxmlformats.org/officeDocument/2006/math">
                    <m:f>
                      <m:fPr>
                        <m:ctrlPr>
                          <a:rPr lang="en-US" sz="2400" b="1" i="1">
                            <a:solidFill>
                              <a:srgbClr val="FF0000"/>
                            </a:solidFill>
                            <a:effectLst/>
                            <a:latin typeface="Cambria Math" panose="02040503050406030204" pitchFamily="18" charset="0"/>
                            <a:ea typeface="Cambria Math" panose="02040503050406030204" pitchFamily="18" charset="0"/>
                          </a:rPr>
                        </m:ctrlPr>
                      </m:fPr>
                      <m:num>
                        <m:sSub>
                          <m:sSubPr>
                            <m:ctrlPr>
                              <a:rPr lang="en-US" sz="2400" b="1" i="1">
                                <a:solidFill>
                                  <a:srgbClr val="FF0000"/>
                                </a:solidFill>
                                <a:effectLst/>
                                <a:latin typeface="Cambria Math" panose="02040503050406030204" pitchFamily="18" charset="0"/>
                                <a:ea typeface="Cambria Math" panose="02040503050406030204" pitchFamily="18" charset="0"/>
                              </a:rPr>
                            </m:ctrlPr>
                          </m:sSubPr>
                          <m:e>
                            <m:r>
                              <a:rPr lang="en-US" sz="2400" b="1" i="1">
                                <a:solidFill>
                                  <a:srgbClr val="FF0000"/>
                                </a:solidFill>
                                <a:effectLst/>
                                <a:latin typeface="Cambria Math" panose="02040503050406030204" pitchFamily="18" charset="0"/>
                                <a:ea typeface="Cambria Math" panose="02040503050406030204" pitchFamily="18" charset="0"/>
                              </a:rPr>
                              <m:t>𝒎</m:t>
                            </m:r>
                          </m:e>
                          <m:sub>
                            <m:r>
                              <a:rPr lang="en-US" sz="2400" b="1" i="1">
                                <a:solidFill>
                                  <a:srgbClr val="FF0000"/>
                                </a:solidFill>
                                <a:effectLst/>
                                <a:latin typeface="Cambria Math" panose="02040503050406030204" pitchFamily="18" charset="0"/>
                                <a:ea typeface="Cambria Math" panose="02040503050406030204" pitchFamily="18" charset="0"/>
                              </a:rPr>
                              <m:t>𝟑</m:t>
                            </m:r>
                          </m:sub>
                        </m:sSub>
                        <m:sSub>
                          <m:sSubPr>
                            <m:ctrlPr>
                              <a:rPr lang="en-US" sz="2400" b="1" i="1">
                                <a:solidFill>
                                  <a:srgbClr val="FF0000"/>
                                </a:solidFill>
                                <a:effectLst/>
                                <a:latin typeface="Cambria Math" panose="02040503050406030204" pitchFamily="18" charset="0"/>
                                <a:ea typeface="Cambria Math" panose="02040503050406030204" pitchFamily="18" charset="0"/>
                              </a:rPr>
                            </m:ctrlPr>
                          </m:sSubPr>
                          <m:e>
                            <m:r>
                              <a:rPr lang="en-US" sz="2400" b="1" i="1">
                                <a:solidFill>
                                  <a:srgbClr val="FF0000"/>
                                </a:solidFill>
                                <a:effectLst/>
                                <a:latin typeface="Cambria Math" panose="02040503050406030204" pitchFamily="18" charset="0"/>
                                <a:ea typeface="Cambria Math" panose="02040503050406030204" pitchFamily="18" charset="0"/>
                              </a:rPr>
                              <m:t>𝒎</m:t>
                            </m:r>
                          </m:e>
                          <m:sub>
                            <m:r>
                              <a:rPr lang="en-US" sz="2400" b="1" i="1">
                                <a:solidFill>
                                  <a:srgbClr val="FF0000"/>
                                </a:solidFill>
                                <a:effectLst/>
                                <a:latin typeface="Cambria Math" panose="02040503050406030204" pitchFamily="18" charset="0"/>
                                <a:ea typeface="Cambria Math" panose="02040503050406030204" pitchFamily="18" charset="0"/>
                              </a:rPr>
                              <m:t>𝟏</m:t>
                            </m:r>
                          </m:sub>
                        </m:sSub>
                      </m:num>
                      <m:den>
                        <m:r>
                          <a:rPr lang="el-GR" sz="2400" b="1" i="1">
                            <a:solidFill>
                              <a:srgbClr val="FF0000"/>
                            </a:solidFill>
                            <a:effectLst/>
                            <a:latin typeface="Cambria Math" panose="02040503050406030204" pitchFamily="18" charset="0"/>
                            <a:ea typeface="Cambria Math" panose="02040503050406030204" pitchFamily="18" charset="0"/>
                          </a:rPr>
                          <m:t>𝜷</m:t>
                        </m:r>
                      </m:den>
                    </m:f>
                    <m:r>
                      <a:rPr lang="en-US" sz="2400" b="1">
                        <a:solidFill>
                          <a:srgbClr val="FF0000"/>
                        </a:solidFill>
                        <a:effectLst/>
                        <a:latin typeface="Cambria Math" panose="02040503050406030204" pitchFamily="18" charset="0"/>
                      </a:rPr>
                      <m:t>)</m:t>
                    </m:r>
                  </m:oMath>
                </a14:m>
                <a:r>
                  <a:rPr lang="el-GR" sz="2400" b="1" dirty="0" smtClean="0">
                    <a:solidFill>
                      <a:srgbClr val="FF0000"/>
                    </a:solidFill>
                    <a:effectLst/>
                    <a:latin typeface="Trebuchet MS" panose="020B0603020202020204" pitchFamily="34" charset="0"/>
                  </a:rPr>
                  <a:t> </a:t>
                </a:r>
                <a:endParaRPr lang="el-GR" sz="2400" b="1" dirty="0">
                  <a:solidFill>
                    <a:srgbClr val="FF0000"/>
                  </a:solidFill>
                  <a:latin typeface="Trebuchet MS" panose="020B0603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310053" y="2845475"/>
                <a:ext cx="8690229" cy="630557"/>
              </a:xfrm>
              <a:prstGeom prst="rect">
                <a:avLst/>
              </a:prstGeom>
              <a:blipFill>
                <a:blip r:embed="rId3"/>
                <a:stretch>
                  <a:fillRect l="-772"/>
                </a:stretch>
              </a:blipFill>
            </p:spPr>
            <p:txBody>
              <a:bodyPr/>
              <a:lstStyle/>
              <a:p>
                <a:r>
                  <a:rPr lang="el-GR">
                    <a:noFill/>
                  </a:rPr>
                  <a:t> </a:t>
                </a:r>
              </a:p>
            </p:txBody>
          </p:sp>
        </mc:Fallback>
      </mc:AlternateContent>
    </p:spTree>
    <p:extLst>
      <p:ext uri="{BB962C8B-B14F-4D97-AF65-F5344CB8AC3E}">
        <p14:creationId xmlns:p14="http://schemas.microsoft.com/office/powerpoint/2010/main" val="314716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43</a:t>
            </a:fld>
            <a:endParaRPr lang="el-GR">
              <a:solidFill>
                <a:prstClr val="black">
                  <a:tint val="75000"/>
                </a:prstClr>
              </a:solidFill>
            </a:endParaRPr>
          </a:p>
        </p:txBody>
      </p:sp>
      <p:sp>
        <p:nvSpPr>
          <p:cNvPr id="5" name="Rectangle 4"/>
          <p:cNvSpPr>
            <a:spLocks noGrp="1" noChangeArrowheads="1"/>
          </p:cNvSpPr>
          <p:nvPr>
            <p:ph type="title"/>
          </p:nvPr>
        </p:nvSpPr>
        <p:spPr>
          <a:xfrm>
            <a:off x="3093915" y="1903485"/>
            <a:ext cx="6004169" cy="665979"/>
          </a:xfrm>
        </p:spPr>
        <p:txBody>
          <a:bodyPr>
            <a:normAutofit fontScale="90000"/>
          </a:bodyPr>
          <a:lstStyle/>
          <a:p>
            <a:pPr lvl="0">
              <a:lnSpc>
                <a:spcPct val="150000"/>
              </a:lnSpc>
              <a:spcBef>
                <a:spcPts val="0"/>
              </a:spcBef>
            </a:pPr>
            <a:r>
              <a:rPr lang="el-GR" sz="3200" b="1" dirty="0" smtClean="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rPr>
              <a:t>Ασκήσεις εκτός σχολικού βιβλίου</a:t>
            </a:r>
            <a:endPar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ea typeface="+mn-ea"/>
              <a:cs typeface="+mn-cs"/>
            </a:endParaRPr>
          </a:p>
        </p:txBody>
      </p:sp>
    </p:spTree>
    <p:extLst>
      <p:ext uri="{BB962C8B-B14F-4D97-AF65-F5344CB8AC3E}">
        <p14:creationId xmlns:p14="http://schemas.microsoft.com/office/powerpoint/2010/main" val="72721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ppt_x</p:attrName>
                                        </p:attrNameLst>
                                      </p:cBhvr>
                                      <p:tavLst>
                                        <p:tav tm="0">
                                          <p:val>
                                            <p:strVal val="#ppt_x-.2"/>
                                          </p:val>
                                        </p:tav>
                                        <p:tav tm="100000">
                                          <p:val>
                                            <p:strVal val="#ppt_x"/>
                                          </p:val>
                                        </p:tav>
                                      </p:tavLst>
                                    </p:anim>
                                    <p:anim calcmode="lin" valueType="num">
                                      <p:cBhvr>
                                        <p:cTn id="8" dur="1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44</a:t>
            </a:fld>
            <a:endParaRPr lang="el-GR">
              <a:solidFill>
                <a:prstClr val="black">
                  <a:tint val="75000"/>
                </a:prstClr>
              </a:solidFill>
            </a:endParaRPr>
          </a:p>
        </p:txBody>
      </p:sp>
      <p:grpSp>
        <p:nvGrpSpPr>
          <p:cNvPr id="33" name="Ομάδα 32"/>
          <p:cNvGrpSpPr/>
          <p:nvPr/>
        </p:nvGrpSpPr>
        <p:grpSpPr>
          <a:xfrm>
            <a:off x="1086096" y="255960"/>
            <a:ext cx="10525767" cy="3633146"/>
            <a:chOff x="1086096" y="255960"/>
            <a:chExt cx="10525767" cy="3633146"/>
          </a:xfrm>
        </p:grpSpPr>
        <p:grpSp>
          <p:nvGrpSpPr>
            <p:cNvPr id="29" name="Ομάδα 28"/>
            <p:cNvGrpSpPr/>
            <p:nvPr/>
          </p:nvGrpSpPr>
          <p:grpSpPr>
            <a:xfrm>
              <a:off x="8737600" y="255960"/>
              <a:ext cx="2874263" cy="2495545"/>
              <a:chOff x="1291337" y="1127434"/>
              <a:chExt cx="2874263" cy="2495545"/>
            </a:xfrm>
          </p:grpSpPr>
          <p:grpSp>
            <p:nvGrpSpPr>
              <p:cNvPr id="26" name="Ομάδα 25"/>
              <p:cNvGrpSpPr/>
              <p:nvPr/>
            </p:nvGrpSpPr>
            <p:grpSpPr>
              <a:xfrm>
                <a:off x="1291337" y="1127434"/>
                <a:ext cx="2874263" cy="2495545"/>
                <a:chOff x="1730502" y="1657786"/>
                <a:chExt cx="2874263" cy="2495545"/>
              </a:xfrm>
            </p:grpSpPr>
            <p:grpSp>
              <p:nvGrpSpPr>
                <p:cNvPr id="22" name="Ομάδα 21"/>
                <p:cNvGrpSpPr/>
                <p:nvPr/>
              </p:nvGrpSpPr>
              <p:grpSpPr>
                <a:xfrm>
                  <a:off x="1730502" y="1657786"/>
                  <a:ext cx="2874263" cy="2495545"/>
                  <a:chOff x="1730502" y="1657786"/>
                  <a:chExt cx="2874263" cy="2495545"/>
                </a:xfrm>
              </p:grpSpPr>
              <p:grpSp>
                <p:nvGrpSpPr>
                  <p:cNvPr id="20" name="Ομάδα 19"/>
                  <p:cNvGrpSpPr/>
                  <p:nvPr/>
                </p:nvGrpSpPr>
                <p:grpSpPr>
                  <a:xfrm>
                    <a:off x="1730502" y="1762154"/>
                    <a:ext cx="2622042" cy="2391177"/>
                    <a:chOff x="1730502" y="1762154"/>
                    <a:chExt cx="2622042" cy="2391177"/>
                  </a:xfrm>
                </p:grpSpPr>
                <p:sp>
                  <p:nvSpPr>
                    <p:cNvPr id="2" name="Ορθογώνιο 1"/>
                    <p:cNvSpPr/>
                    <p:nvPr/>
                  </p:nvSpPr>
                  <p:spPr>
                    <a:xfrm>
                      <a:off x="2011680" y="2121408"/>
                      <a:ext cx="1965960" cy="1709928"/>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1754505" y="2023716"/>
                      <a:ext cx="374904" cy="338554"/>
                    </a:xfrm>
                    <a:prstGeom prst="rect">
                      <a:avLst/>
                    </a:prstGeom>
                    <a:noFill/>
                  </p:spPr>
                  <p:txBody>
                    <a:bodyPr wrap="square" rtlCol="0">
                      <a:spAutoFit/>
                    </a:bodyPr>
                    <a:lstStyle/>
                    <a:p>
                      <a:r>
                        <a:rPr lang="el-GR" sz="1600" dirty="0" smtClean="0">
                          <a:latin typeface="Trebuchet MS" panose="020B0603020202020204" pitchFamily="34" charset="0"/>
                        </a:rPr>
                        <a:t>Α</a:t>
                      </a:r>
                      <a:endParaRPr lang="el-GR" sz="1600" dirty="0">
                        <a:latin typeface="Trebuchet MS" panose="020B0603020202020204" pitchFamily="34" charset="0"/>
                      </a:endParaRPr>
                    </a:p>
                  </p:txBody>
                </p:sp>
                <p:sp>
                  <p:nvSpPr>
                    <p:cNvPr id="6" name="TextBox 5"/>
                    <p:cNvSpPr txBox="1"/>
                    <p:nvPr/>
                  </p:nvSpPr>
                  <p:spPr>
                    <a:xfrm>
                      <a:off x="3937825" y="2023716"/>
                      <a:ext cx="374904" cy="338554"/>
                    </a:xfrm>
                    <a:prstGeom prst="rect">
                      <a:avLst/>
                    </a:prstGeom>
                    <a:noFill/>
                  </p:spPr>
                  <p:txBody>
                    <a:bodyPr wrap="square" rtlCol="0">
                      <a:spAutoFit/>
                    </a:bodyPr>
                    <a:lstStyle/>
                    <a:p>
                      <a:r>
                        <a:rPr lang="el-GR" sz="1600" dirty="0" smtClean="0">
                          <a:latin typeface="Trebuchet MS" panose="020B0603020202020204" pitchFamily="34" charset="0"/>
                        </a:rPr>
                        <a:t>Β</a:t>
                      </a:r>
                      <a:endParaRPr lang="el-GR" sz="1600" dirty="0">
                        <a:latin typeface="Trebuchet MS" panose="020B0603020202020204" pitchFamily="34" charset="0"/>
                      </a:endParaRPr>
                    </a:p>
                  </p:txBody>
                </p:sp>
                <p:sp>
                  <p:nvSpPr>
                    <p:cNvPr id="7" name="TextBox 6"/>
                    <p:cNvSpPr txBox="1"/>
                    <p:nvPr/>
                  </p:nvSpPr>
                  <p:spPr>
                    <a:xfrm flipH="1">
                      <a:off x="3965257" y="3633238"/>
                      <a:ext cx="320040" cy="338554"/>
                    </a:xfrm>
                    <a:prstGeom prst="rect">
                      <a:avLst/>
                    </a:prstGeom>
                    <a:noFill/>
                  </p:spPr>
                  <p:txBody>
                    <a:bodyPr wrap="square" rtlCol="0">
                      <a:spAutoFit/>
                    </a:bodyPr>
                    <a:lstStyle/>
                    <a:p>
                      <a:r>
                        <a:rPr lang="el-GR" sz="1600" dirty="0" smtClean="0">
                          <a:latin typeface="Trebuchet MS" panose="020B0603020202020204" pitchFamily="34" charset="0"/>
                        </a:rPr>
                        <a:t>Γ</a:t>
                      </a:r>
                      <a:endParaRPr lang="el-GR" sz="1600" dirty="0">
                        <a:latin typeface="Trebuchet MS" panose="020B0603020202020204" pitchFamily="34" charset="0"/>
                      </a:endParaRPr>
                    </a:p>
                  </p:txBody>
                </p:sp>
                <p:sp>
                  <p:nvSpPr>
                    <p:cNvPr id="8" name="TextBox 7"/>
                    <p:cNvSpPr txBox="1"/>
                    <p:nvPr/>
                  </p:nvSpPr>
                  <p:spPr>
                    <a:xfrm>
                      <a:off x="1768031" y="3576645"/>
                      <a:ext cx="374904" cy="338554"/>
                    </a:xfrm>
                    <a:prstGeom prst="rect">
                      <a:avLst/>
                    </a:prstGeom>
                    <a:noFill/>
                  </p:spPr>
                  <p:txBody>
                    <a:bodyPr wrap="square" rtlCol="0">
                      <a:spAutoFit/>
                    </a:bodyPr>
                    <a:lstStyle/>
                    <a:p>
                      <a:r>
                        <a:rPr lang="el-GR" sz="1600" dirty="0" smtClean="0">
                          <a:latin typeface="Trebuchet MS" panose="020B0603020202020204" pitchFamily="34" charset="0"/>
                        </a:rPr>
                        <a:t>Δ</a:t>
                      </a:r>
                      <a:endParaRPr lang="el-GR" sz="1600" dirty="0">
                        <a:latin typeface="Trebuchet MS" panose="020B0603020202020204" pitchFamily="34" charset="0"/>
                      </a:endParaRPr>
                    </a:p>
                  </p:txBody>
                </p:sp>
                <p:sp>
                  <p:nvSpPr>
                    <p:cNvPr id="9" name="TextBox 8"/>
                    <p:cNvSpPr txBox="1"/>
                    <p:nvPr/>
                  </p:nvSpPr>
                  <p:spPr>
                    <a:xfrm>
                      <a:off x="2775204" y="3814777"/>
                      <a:ext cx="374904" cy="338554"/>
                    </a:xfrm>
                    <a:prstGeom prst="rect">
                      <a:avLst/>
                    </a:prstGeom>
                    <a:noFill/>
                  </p:spPr>
                  <p:txBody>
                    <a:bodyPr wrap="square" rtlCol="0">
                      <a:spAutoFit/>
                    </a:bodyPr>
                    <a:lstStyle/>
                    <a:p>
                      <a:r>
                        <a:rPr lang="el-GR" sz="1600" i="1" dirty="0" smtClean="0">
                          <a:latin typeface="Trebuchet MS" panose="020B0603020202020204" pitchFamily="34" charset="0"/>
                        </a:rPr>
                        <a:t>α</a:t>
                      </a:r>
                      <a:endParaRPr lang="el-GR" sz="1600" i="1" dirty="0">
                        <a:latin typeface="Trebuchet MS" panose="020B0603020202020204" pitchFamily="34" charset="0"/>
                      </a:endParaRPr>
                    </a:p>
                  </p:txBody>
                </p:sp>
                <p:sp>
                  <p:nvSpPr>
                    <p:cNvPr id="10" name="TextBox 9"/>
                    <p:cNvSpPr txBox="1"/>
                    <p:nvPr/>
                  </p:nvSpPr>
                  <p:spPr>
                    <a:xfrm>
                      <a:off x="1730502" y="2651534"/>
                      <a:ext cx="374904" cy="338554"/>
                    </a:xfrm>
                    <a:prstGeom prst="rect">
                      <a:avLst/>
                    </a:prstGeom>
                    <a:noFill/>
                  </p:spPr>
                  <p:txBody>
                    <a:bodyPr wrap="square" rtlCol="0">
                      <a:spAutoFit/>
                    </a:bodyPr>
                    <a:lstStyle/>
                    <a:p>
                      <a:r>
                        <a:rPr lang="el-GR" sz="1600" i="1" dirty="0" smtClean="0">
                          <a:latin typeface="Trebuchet MS" panose="020B0603020202020204" pitchFamily="34" charset="0"/>
                        </a:rPr>
                        <a:t>α</a:t>
                      </a:r>
                      <a:endParaRPr lang="el-GR" sz="1600" i="1" dirty="0">
                        <a:latin typeface="Trebuchet MS" panose="020B0603020202020204" pitchFamily="34" charset="0"/>
                      </a:endParaRPr>
                    </a:p>
                  </p:txBody>
                </p:sp>
                <p:sp>
                  <p:nvSpPr>
                    <p:cNvPr id="11" name="TextBox 10"/>
                    <p:cNvSpPr txBox="1"/>
                    <p:nvPr/>
                  </p:nvSpPr>
                  <p:spPr>
                    <a:xfrm>
                      <a:off x="2775204" y="1762154"/>
                      <a:ext cx="374904" cy="338554"/>
                    </a:xfrm>
                    <a:prstGeom prst="rect">
                      <a:avLst/>
                    </a:prstGeom>
                    <a:noFill/>
                  </p:spPr>
                  <p:txBody>
                    <a:bodyPr wrap="square" rtlCol="0">
                      <a:spAutoFit/>
                    </a:bodyPr>
                    <a:lstStyle/>
                    <a:p>
                      <a:r>
                        <a:rPr lang="el-GR" sz="1600" i="1" dirty="0" smtClean="0">
                          <a:latin typeface="Trebuchet MS" panose="020B0603020202020204" pitchFamily="34" charset="0"/>
                        </a:rPr>
                        <a:t>α</a:t>
                      </a:r>
                      <a:endParaRPr lang="el-GR" sz="1600" i="1" dirty="0">
                        <a:latin typeface="Trebuchet MS" panose="020B0603020202020204" pitchFamily="34" charset="0"/>
                      </a:endParaRPr>
                    </a:p>
                  </p:txBody>
                </p:sp>
                <p:sp>
                  <p:nvSpPr>
                    <p:cNvPr id="12" name="TextBox 11"/>
                    <p:cNvSpPr txBox="1"/>
                    <p:nvPr/>
                  </p:nvSpPr>
                  <p:spPr>
                    <a:xfrm>
                      <a:off x="3977640" y="2740151"/>
                      <a:ext cx="374904" cy="338554"/>
                    </a:xfrm>
                    <a:prstGeom prst="rect">
                      <a:avLst/>
                    </a:prstGeom>
                    <a:noFill/>
                  </p:spPr>
                  <p:txBody>
                    <a:bodyPr wrap="square" rtlCol="0">
                      <a:spAutoFit/>
                    </a:bodyPr>
                    <a:lstStyle/>
                    <a:p>
                      <a:r>
                        <a:rPr lang="el-GR" sz="1600" i="1" dirty="0" smtClean="0">
                          <a:latin typeface="Trebuchet MS" panose="020B0603020202020204" pitchFamily="34" charset="0"/>
                        </a:rPr>
                        <a:t>α</a:t>
                      </a:r>
                      <a:endParaRPr lang="el-GR" sz="1600" i="1" dirty="0">
                        <a:latin typeface="Trebuchet MS" panose="020B0603020202020204" pitchFamily="34" charset="0"/>
                      </a:endParaRPr>
                    </a:p>
                  </p:txBody>
                </p:sp>
              </p:grpSp>
              <p:grpSp>
                <p:nvGrpSpPr>
                  <p:cNvPr id="21" name="Ομάδα 20"/>
                  <p:cNvGrpSpPr/>
                  <p:nvPr/>
                </p:nvGrpSpPr>
                <p:grpSpPr>
                  <a:xfrm>
                    <a:off x="1867662" y="1657786"/>
                    <a:ext cx="2737103" cy="2343306"/>
                    <a:chOff x="1867662" y="1657786"/>
                    <a:chExt cx="2737103" cy="2343306"/>
                  </a:xfrm>
                </p:grpSpPr>
                <p:sp>
                  <p:nvSpPr>
                    <p:cNvPr id="13" name="TextBox 12"/>
                    <p:cNvSpPr txBox="1"/>
                    <p:nvPr/>
                  </p:nvSpPr>
                  <p:spPr>
                    <a:xfrm>
                      <a:off x="1867662" y="1657786"/>
                      <a:ext cx="766953" cy="646331"/>
                    </a:xfrm>
                    <a:prstGeom prst="rect">
                      <a:avLst/>
                    </a:prstGeom>
                    <a:noFill/>
                  </p:spPr>
                  <p:txBody>
                    <a:bodyPr wrap="square" rtlCol="0">
                      <a:spAutoFit/>
                    </a:bodyPr>
                    <a:lstStyle/>
                    <a:p>
                      <a:r>
                        <a:rPr lang="en-US" sz="3600" i="1" dirty="0" smtClean="0">
                          <a:latin typeface="Trebuchet MS" panose="020B0603020202020204" pitchFamily="34" charset="0"/>
                        </a:rPr>
                        <a:t>.</a:t>
                      </a:r>
                      <a:endParaRPr lang="el-GR" sz="3600" i="1" dirty="0">
                        <a:latin typeface="Trebuchet MS" panose="020B0603020202020204" pitchFamily="34" charset="0"/>
                      </a:endParaRPr>
                    </a:p>
                  </p:txBody>
                </p:sp>
                <p:sp>
                  <p:nvSpPr>
                    <p:cNvPr id="15" name="TextBox 14"/>
                    <p:cNvSpPr txBox="1"/>
                    <p:nvPr/>
                  </p:nvSpPr>
                  <p:spPr>
                    <a:xfrm>
                      <a:off x="3790760" y="1671250"/>
                      <a:ext cx="766953" cy="646331"/>
                    </a:xfrm>
                    <a:prstGeom prst="rect">
                      <a:avLst/>
                    </a:prstGeom>
                    <a:noFill/>
                  </p:spPr>
                  <p:txBody>
                    <a:bodyPr wrap="square" rtlCol="0">
                      <a:spAutoFit/>
                    </a:bodyPr>
                    <a:lstStyle/>
                    <a:p>
                      <a:r>
                        <a:rPr lang="en-US" sz="3600" i="1" dirty="0" smtClean="0">
                          <a:latin typeface="Trebuchet MS" panose="020B0603020202020204" pitchFamily="34" charset="0"/>
                        </a:rPr>
                        <a:t>.</a:t>
                      </a:r>
                      <a:endParaRPr lang="el-GR" sz="3600" i="1" dirty="0">
                        <a:latin typeface="Trebuchet MS" panose="020B0603020202020204" pitchFamily="34" charset="0"/>
                      </a:endParaRPr>
                    </a:p>
                  </p:txBody>
                </p:sp>
                <p:sp>
                  <p:nvSpPr>
                    <p:cNvPr id="16" name="TextBox 15"/>
                    <p:cNvSpPr txBox="1"/>
                    <p:nvPr/>
                  </p:nvSpPr>
                  <p:spPr>
                    <a:xfrm>
                      <a:off x="1867662" y="3354761"/>
                      <a:ext cx="766953" cy="646331"/>
                    </a:xfrm>
                    <a:prstGeom prst="rect">
                      <a:avLst/>
                    </a:prstGeom>
                    <a:noFill/>
                  </p:spPr>
                  <p:txBody>
                    <a:bodyPr wrap="square" rtlCol="0">
                      <a:spAutoFit/>
                    </a:bodyPr>
                    <a:lstStyle/>
                    <a:p>
                      <a:r>
                        <a:rPr lang="en-US" sz="3600" i="1" dirty="0" smtClean="0">
                          <a:latin typeface="Trebuchet MS" panose="020B0603020202020204" pitchFamily="34" charset="0"/>
                        </a:rPr>
                        <a:t>.</a:t>
                      </a:r>
                      <a:endParaRPr lang="el-GR" sz="3600" i="1" dirty="0">
                        <a:latin typeface="Trebuchet MS" panose="020B0603020202020204" pitchFamily="34" charset="0"/>
                      </a:endParaRPr>
                    </a:p>
                  </p:txBody>
                </p:sp>
                <p:sp>
                  <p:nvSpPr>
                    <p:cNvPr id="17" name="TextBox 16"/>
                    <p:cNvSpPr txBox="1"/>
                    <p:nvPr/>
                  </p:nvSpPr>
                  <p:spPr>
                    <a:xfrm>
                      <a:off x="3837812" y="3354761"/>
                      <a:ext cx="766953" cy="646331"/>
                    </a:xfrm>
                    <a:prstGeom prst="rect">
                      <a:avLst/>
                    </a:prstGeom>
                    <a:noFill/>
                  </p:spPr>
                  <p:txBody>
                    <a:bodyPr wrap="square" rtlCol="0">
                      <a:spAutoFit/>
                    </a:bodyPr>
                    <a:lstStyle/>
                    <a:p>
                      <a:r>
                        <a:rPr lang="en-US" sz="3600" i="1" dirty="0" smtClean="0">
                          <a:latin typeface="Trebuchet MS" panose="020B0603020202020204" pitchFamily="34" charset="0"/>
                        </a:rPr>
                        <a:t>.</a:t>
                      </a:r>
                      <a:endParaRPr lang="el-GR" sz="3600" i="1" dirty="0">
                        <a:latin typeface="Trebuchet MS" panose="020B0603020202020204" pitchFamily="34" charset="0"/>
                      </a:endParaRPr>
                    </a:p>
                  </p:txBody>
                </p:sp>
              </p:grpSp>
            </p:grpSp>
            <p:grpSp>
              <p:nvGrpSpPr>
                <p:cNvPr id="25" name="Ομάδα 24"/>
                <p:cNvGrpSpPr/>
                <p:nvPr/>
              </p:nvGrpSpPr>
              <p:grpSpPr>
                <a:xfrm>
                  <a:off x="1808012" y="1758462"/>
                  <a:ext cx="2450806" cy="2357423"/>
                  <a:chOff x="1808012" y="1758462"/>
                  <a:chExt cx="2450806" cy="2357423"/>
                </a:xfrm>
              </p:grpSpPr>
              <p:sp>
                <p:nvSpPr>
                  <p:cNvPr id="14" name="Ορθογώνιο 13"/>
                  <p:cNvSpPr/>
                  <p:nvPr/>
                </p:nvSpPr>
                <p:spPr>
                  <a:xfrm>
                    <a:off x="1808012" y="1770485"/>
                    <a:ext cx="461986" cy="338554"/>
                  </a:xfrm>
                  <a:prstGeom prst="rect">
                    <a:avLst/>
                  </a:prstGeom>
                </p:spPr>
                <p:txBody>
                  <a:bodyPr wrap="none">
                    <a:spAutoFit/>
                  </a:bodyPr>
                  <a:lstStyle/>
                  <a:p>
                    <a:r>
                      <a:rPr lang="en-US" sz="1600" i="1" dirty="0">
                        <a:latin typeface="Trebuchet MS" panose="020B0603020202020204" pitchFamily="34" charset="0"/>
                      </a:rPr>
                      <a:t>2m</a:t>
                    </a:r>
                  </a:p>
                </p:txBody>
              </p:sp>
              <mc:AlternateContent xmlns:mc="http://schemas.openxmlformats.org/markup-compatibility/2006" xmlns:a14="http://schemas.microsoft.com/office/drawing/2010/main">
                <mc:Choice Requires="a14">
                  <p:sp>
                    <p:nvSpPr>
                      <p:cNvPr id="23" name="Ορθογώνιο 22"/>
                      <p:cNvSpPr/>
                      <p:nvPr/>
                    </p:nvSpPr>
                    <p:spPr>
                      <a:xfrm>
                        <a:off x="3655640" y="1758462"/>
                        <a:ext cx="603178" cy="362600"/>
                      </a:xfrm>
                      <a:prstGeom prst="rect">
                        <a:avLst/>
                      </a:prstGeom>
                    </p:spPr>
                    <p:txBody>
                      <a:bodyPr wrap="none">
                        <a:spAutoFit/>
                      </a:bodyPr>
                      <a:lstStyle/>
                      <a:p>
                        <a14:m>
                          <m:oMath xmlns:m="http://schemas.openxmlformats.org/officeDocument/2006/math">
                            <m:rad>
                              <m:radPr>
                                <m:degHide m:val="on"/>
                                <m:ctrlPr>
                                  <a:rPr lang="en-US" sz="1600" i="1" dirty="0" smtClean="0">
                                    <a:latin typeface="Cambria Math" panose="02040503050406030204" pitchFamily="18" charset="0"/>
                                  </a:rPr>
                                </m:ctrlPr>
                              </m:radPr>
                              <m:deg/>
                              <m:e>
                                <m:r>
                                  <a:rPr lang="en-US" sz="1600" b="0" i="1" dirty="0" smtClean="0">
                                    <a:latin typeface="Cambria Math" panose="02040503050406030204" pitchFamily="18" charset="0"/>
                                  </a:rPr>
                                  <m:t>2</m:t>
                                </m:r>
                              </m:e>
                            </m:rad>
                          </m:oMath>
                        </a14:m>
                        <a:r>
                          <a:rPr lang="en-US" sz="1600" i="1" dirty="0" smtClean="0">
                            <a:latin typeface="Trebuchet MS" panose="020B0603020202020204" pitchFamily="34" charset="0"/>
                          </a:rPr>
                          <a:t>m</a:t>
                        </a:r>
                        <a:endParaRPr lang="en-US" sz="1600" i="1" dirty="0">
                          <a:latin typeface="Trebuchet MS" panose="020B0603020202020204" pitchFamily="34" charset="0"/>
                        </a:endParaRPr>
                      </a:p>
                    </p:txBody>
                  </p:sp>
                </mc:Choice>
                <mc:Fallback xmlns="">
                  <p:sp>
                    <p:nvSpPr>
                      <p:cNvPr id="23" name="Ορθογώνιο 22"/>
                      <p:cNvSpPr>
                        <a:spLocks noRot="1" noChangeAspect="1" noMove="1" noResize="1" noEditPoints="1" noAdjustHandles="1" noChangeArrowheads="1" noChangeShapeType="1" noTextEdit="1"/>
                      </p:cNvSpPr>
                      <p:nvPr/>
                    </p:nvSpPr>
                    <p:spPr>
                      <a:xfrm>
                        <a:off x="3655640" y="1758462"/>
                        <a:ext cx="603178" cy="362600"/>
                      </a:xfrm>
                      <a:prstGeom prst="rect">
                        <a:avLst/>
                      </a:prstGeom>
                      <a:blipFill>
                        <a:blip r:embed="rId2"/>
                        <a:stretch>
                          <a:fillRect r="-4040" b="-20339"/>
                        </a:stretch>
                      </a:blipFill>
                    </p:spPr>
                    <p:txBody>
                      <a:bodyPr/>
                      <a:lstStyle/>
                      <a:p>
                        <a:r>
                          <a:rPr lang="el-GR">
                            <a:noFill/>
                          </a:rPr>
                          <a:t> </a:t>
                        </a:r>
                      </a:p>
                    </p:txBody>
                  </p:sp>
                </mc:Fallback>
              </mc:AlternateContent>
              <p:sp>
                <p:nvSpPr>
                  <p:cNvPr id="24" name="Ορθογώνιο 23"/>
                  <p:cNvSpPr/>
                  <p:nvPr/>
                </p:nvSpPr>
                <p:spPr>
                  <a:xfrm>
                    <a:off x="3790760" y="3777331"/>
                    <a:ext cx="354584" cy="338554"/>
                  </a:xfrm>
                  <a:prstGeom prst="rect">
                    <a:avLst/>
                  </a:prstGeom>
                </p:spPr>
                <p:txBody>
                  <a:bodyPr wrap="none">
                    <a:spAutoFit/>
                  </a:bodyPr>
                  <a:lstStyle/>
                  <a:p>
                    <a:r>
                      <a:rPr lang="en-US" sz="1600" i="1" dirty="0" smtClean="0">
                        <a:latin typeface="Trebuchet MS" panose="020B0603020202020204" pitchFamily="34" charset="0"/>
                      </a:rPr>
                      <a:t>m</a:t>
                    </a:r>
                    <a:endParaRPr lang="en-US" sz="1600" i="1" dirty="0">
                      <a:latin typeface="Trebuchet MS" panose="020B0603020202020204" pitchFamily="34" charset="0"/>
                    </a:endParaRPr>
                  </a:p>
                </p:txBody>
              </p:sp>
            </p:grpSp>
          </p:grpSp>
          <p:cxnSp>
            <p:nvCxnSpPr>
              <p:cNvPr id="28" name="Ευθεία γραμμή σύνδεσης 27"/>
              <p:cNvCxnSpPr/>
              <p:nvPr/>
            </p:nvCxnSpPr>
            <p:spPr>
              <a:xfrm flipV="1">
                <a:off x="1599840" y="1590710"/>
                <a:ext cx="1898820" cy="1693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0" name="TextBox 29"/>
                <p:cNvSpPr txBox="1"/>
                <p:nvPr/>
              </p:nvSpPr>
              <p:spPr>
                <a:xfrm>
                  <a:off x="1086096" y="432262"/>
                  <a:ext cx="7500586" cy="3456844"/>
                </a:xfrm>
                <a:prstGeom prst="rect">
                  <a:avLst/>
                </a:prstGeom>
                <a:noFill/>
              </p:spPr>
              <p:txBody>
                <a:bodyPr wrap="square" rtlCol="0">
                  <a:spAutoFit/>
                </a:bodyPr>
                <a:lstStyle/>
                <a:p>
                  <a:pPr algn="just">
                    <a:lnSpc>
                      <a:spcPct val="150000"/>
                    </a:lnSpc>
                  </a:pPr>
                  <a:r>
                    <a:rPr lang="el-GR" b="1" dirty="0" smtClean="0">
                      <a:latin typeface="Trebuchet MS" panose="020B0603020202020204" pitchFamily="34" charset="0"/>
                    </a:rPr>
                    <a:t>1.  </a:t>
                  </a:r>
                  <a:r>
                    <a:rPr lang="el-GR" dirty="0" smtClean="0">
                      <a:latin typeface="Trebuchet MS" panose="020B0603020202020204" pitchFamily="34" charset="0"/>
                    </a:rPr>
                    <a:t>Στις κορυφές Α, Β και Γ ενός τετραγώνου ΑΒΓΔ πλευράς </a:t>
                  </a:r>
                  <a:r>
                    <a:rPr lang="el-GR" i="1" dirty="0" smtClean="0">
                      <a:latin typeface="Trebuchet MS" panose="020B0603020202020204" pitchFamily="34" charset="0"/>
                    </a:rPr>
                    <a:t>α</a:t>
                  </a:r>
                  <a:r>
                    <a:rPr lang="el-GR" dirty="0" smtClean="0">
                      <a:latin typeface="Trebuchet MS" panose="020B0603020202020204" pitchFamily="34" charset="0"/>
                    </a:rPr>
                    <a:t>, είναι τοποθετημένες οι σημειακές μάζες 2</a:t>
                  </a:r>
                  <a:r>
                    <a:rPr lang="en-US" i="1" dirty="0" smtClean="0">
                      <a:latin typeface="Trebuchet MS" panose="020B0603020202020204" pitchFamily="34" charset="0"/>
                    </a:rPr>
                    <a:t>m</a:t>
                  </a:r>
                  <a:r>
                    <a:rPr lang="en-US" dirty="0" smtClean="0">
                      <a:latin typeface="Trebuchet MS" panose="020B0603020202020204" pitchFamily="34" charset="0"/>
                    </a:rPr>
                    <a:t>, </a:t>
                  </a:r>
                  <a14:m>
                    <m:oMath xmlns:m="http://schemas.openxmlformats.org/officeDocument/2006/math">
                      <m:rad>
                        <m:radPr>
                          <m:degHide m:val="on"/>
                          <m:ctrlPr>
                            <a:rPr lang="en-US" i="1" dirty="0">
                              <a:latin typeface="Cambria Math" panose="02040503050406030204" pitchFamily="18" charset="0"/>
                            </a:rPr>
                          </m:ctrlPr>
                        </m:radPr>
                        <m:deg/>
                        <m:e>
                          <m:r>
                            <a:rPr lang="en-US" i="1" dirty="0">
                              <a:latin typeface="Cambria Math" panose="02040503050406030204" pitchFamily="18" charset="0"/>
                            </a:rPr>
                            <m:t>2</m:t>
                          </m:r>
                        </m:e>
                      </m:rad>
                    </m:oMath>
                  </a14:m>
                  <a:r>
                    <a:rPr lang="en-US" i="1" dirty="0" smtClean="0">
                      <a:latin typeface="Trebuchet MS" panose="020B0603020202020204" pitchFamily="34" charset="0"/>
                    </a:rPr>
                    <a:t>m </a:t>
                  </a:r>
                  <a:r>
                    <a:rPr lang="el-GR" dirty="0" smtClean="0">
                      <a:latin typeface="Trebuchet MS" panose="020B0603020202020204" pitchFamily="34" charset="0"/>
                    </a:rPr>
                    <a:t>και</a:t>
                  </a:r>
                  <a:r>
                    <a:rPr lang="el-GR" i="1" dirty="0" smtClean="0">
                      <a:latin typeface="Trebuchet MS" panose="020B0603020202020204" pitchFamily="34" charset="0"/>
                    </a:rPr>
                    <a:t> </a:t>
                  </a:r>
                  <a:r>
                    <a:rPr lang="en-US" i="1" dirty="0" smtClean="0">
                      <a:latin typeface="Trebuchet MS" panose="020B0603020202020204" pitchFamily="34" charset="0"/>
                    </a:rPr>
                    <a:t>m</a:t>
                  </a:r>
                  <a:r>
                    <a:rPr lang="en-US" dirty="0" smtClean="0">
                      <a:latin typeface="Trebuchet MS" panose="020B0603020202020204" pitchFamily="34" charset="0"/>
                    </a:rPr>
                    <a:t>, </a:t>
                  </a:r>
                  <a:r>
                    <a:rPr lang="el-GR" dirty="0" smtClean="0">
                      <a:latin typeface="Trebuchet MS" panose="020B0603020202020204" pitchFamily="34" charset="0"/>
                    </a:rPr>
                    <a:t>αντίστοιχα. </a:t>
                  </a:r>
                </a:p>
                <a:p>
                  <a:pPr algn="just">
                    <a:lnSpc>
                      <a:spcPct val="150000"/>
                    </a:lnSpc>
                  </a:pPr>
                  <a:r>
                    <a:rPr lang="el-GR" b="1" dirty="0" smtClean="0">
                      <a:latin typeface="Trebuchet MS" panose="020B0603020202020204" pitchFamily="34" charset="0"/>
                    </a:rPr>
                    <a:t>α.  </a:t>
                  </a:r>
                  <a:r>
                    <a:rPr lang="el-GR" dirty="0" smtClean="0">
                      <a:latin typeface="Trebuchet MS" panose="020B0603020202020204" pitchFamily="34" charset="0"/>
                    </a:rPr>
                    <a:t>Να υπολογιστεί το δυναμικό του </a:t>
                  </a:r>
                  <a:r>
                    <a:rPr lang="el-GR" dirty="0" err="1" smtClean="0">
                      <a:latin typeface="Trebuchet MS" panose="020B0603020202020204" pitchFamily="34" charset="0"/>
                    </a:rPr>
                    <a:t>βαρυτικού</a:t>
                  </a:r>
                  <a:r>
                    <a:rPr lang="el-GR" dirty="0" smtClean="0">
                      <a:latin typeface="Trebuchet MS" panose="020B0603020202020204" pitchFamily="34" charset="0"/>
                    </a:rPr>
                    <a:t> πεδίου στην κορυφή Δ. </a:t>
                  </a:r>
                  <a:r>
                    <a:rPr lang="el-GR" b="1" dirty="0" smtClean="0">
                      <a:latin typeface="Trebuchet MS" panose="020B0603020202020204" pitchFamily="34" charset="0"/>
                    </a:rPr>
                    <a:t>β.  </a:t>
                  </a:r>
                  <a:r>
                    <a:rPr lang="el-GR" dirty="0" smtClean="0">
                      <a:latin typeface="Trebuchet MS" panose="020B0603020202020204" pitchFamily="34" charset="0"/>
                    </a:rPr>
                    <a:t>Να </a:t>
                  </a:r>
                  <a:r>
                    <a:rPr lang="el-GR" dirty="0">
                      <a:latin typeface="Trebuchet MS" panose="020B0603020202020204" pitchFamily="34" charset="0"/>
                    </a:rPr>
                    <a:t>υπολογιστεί</a:t>
                  </a:r>
                  <a:r>
                    <a:rPr lang="el-GR" b="1" dirty="0" smtClean="0">
                      <a:latin typeface="Trebuchet MS" panose="020B0603020202020204" pitchFamily="34" charset="0"/>
                    </a:rPr>
                    <a:t> </a:t>
                  </a:r>
                  <a:r>
                    <a:rPr lang="el-GR" dirty="0" smtClean="0">
                      <a:latin typeface="Trebuchet MS" panose="020B0603020202020204" pitchFamily="34" charset="0"/>
                    </a:rPr>
                    <a:t>η δυναμική ενέργεια που θα έχει σημειακή μάζα </a:t>
                  </a:r>
                  <a:r>
                    <a:rPr lang="en-US" i="1" dirty="0" smtClean="0">
                      <a:latin typeface="Trebuchet MS" panose="020B0603020202020204" pitchFamily="34" charset="0"/>
                    </a:rPr>
                    <a:t>m</a:t>
                  </a:r>
                  <a:r>
                    <a:rPr lang="en-US" dirty="0" smtClean="0">
                      <a:latin typeface="Trebuchet MS" panose="020B0603020202020204" pitchFamily="34" charset="0"/>
                    </a:rPr>
                    <a:t> </a:t>
                  </a:r>
                  <a:r>
                    <a:rPr lang="el-GR" dirty="0" smtClean="0">
                      <a:latin typeface="Trebuchet MS" panose="020B0603020202020204" pitchFamily="34" charset="0"/>
                    </a:rPr>
                    <a:t>που θα βρεθεί στο Δ.</a:t>
                  </a:r>
                </a:p>
                <a:p>
                  <a:pPr algn="just">
                    <a:lnSpc>
                      <a:spcPct val="150000"/>
                    </a:lnSpc>
                  </a:pPr>
                  <a:r>
                    <a:rPr lang="el-GR" b="1" dirty="0" smtClean="0">
                      <a:latin typeface="Trebuchet MS" panose="020B0603020202020204" pitchFamily="34" charset="0"/>
                    </a:rPr>
                    <a:t>γ. </a:t>
                  </a:r>
                  <a:r>
                    <a:rPr lang="el-GR" dirty="0" smtClean="0">
                      <a:latin typeface="Trebuchet MS" panose="020B0603020202020204" pitchFamily="34" charset="0"/>
                    </a:rPr>
                    <a:t>Να </a:t>
                  </a:r>
                  <a:r>
                    <a:rPr lang="el-GR" dirty="0">
                      <a:latin typeface="Trebuchet MS" panose="020B0603020202020204" pitchFamily="34" charset="0"/>
                    </a:rPr>
                    <a:t>υπολογιστεί</a:t>
                  </a:r>
                  <a:r>
                    <a:rPr lang="el-GR" b="1" dirty="0">
                      <a:latin typeface="Trebuchet MS" panose="020B0603020202020204" pitchFamily="34" charset="0"/>
                    </a:rPr>
                    <a:t> </a:t>
                  </a:r>
                  <a:r>
                    <a:rPr lang="el-GR" dirty="0" smtClean="0">
                      <a:latin typeface="Trebuchet MS" panose="020B0603020202020204" pitchFamily="34" charset="0"/>
                    </a:rPr>
                    <a:t>η ενέργεια που θα δαπανήσουμε για να μεταφέρουμε τη μάζα </a:t>
                  </a:r>
                  <a:r>
                    <a:rPr lang="en-US" i="1" dirty="0" smtClean="0">
                      <a:latin typeface="Trebuchet MS" panose="020B0603020202020204" pitchFamily="34" charset="0"/>
                    </a:rPr>
                    <a:t>m</a:t>
                  </a:r>
                  <a:r>
                    <a:rPr lang="en-US" dirty="0" smtClean="0">
                      <a:latin typeface="Trebuchet MS" panose="020B0603020202020204" pitchFamily="34" charset="0"/>
                    </a:rPr>
                    <a:t> </a:t>
                  </a:r>
                  <a:r>
                    <a:rPr lang="el-GR" dirty="0" smtClean="0">
                      <a:latin typeface="Trebuchet MS" panose="020B0603020202020204" pitchFamily="34" charset="0"/>
                    </a:rPr>
                    <a:t>από το Δ στο άπειρο. </a:t>
                  </a:r>
                </a:p>
                <a:p>
                  <a:pPr algn="just">
                    <a:lnSpc>
                      <a:spcPct val="150000"/>
                    </a:lnSpc>
                  </a:pPr>
                  <a:r>
                    <a:rPr lang="el-GR" dirty="0" smtClean="0">
                      <a:latin typeface="Trebuchet MS" panose="020B0603020202020204" pitchFamily="34" charset="0"/>
                    </a:rPr>
                    <a:t>Δίνεται η σταθερά </a:t>
                  </a:r>
                  <a:r>
                    <a:rPr lang="en-US" i="1" dirty="0" smtClean="0">
                      <a:latin typeface="Trebuchet MS" panose="020B0603020202020204" pitchFamily="34" charset="0"/>
                    </a:rPr>
                    <a:t>G</a:t>
                  </a:r>
                  <a:r>
                    <a:rPr lang="en-US" dirty="0" smtClean="0">
                      <a:latin typeface="Trebuchet MS" panose="020B0603020202020204" pitchFamily="34" charset="0"/>
                    </a:rPr>
                    <a:t>.</a:t>
                  </a:r>
                  <a:endParaRPr lang="en-US" dirty="0">
                    <a:latin typeface="Trebuchet MS" panose="020B0603020202020204"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086096" y="432262"/>
                  <a:ext cx="7500586" cy="3456844"/>
                </a:xfrm>
                <a:prstGeom prst="rect">
                  <a:avLst/>
                </a:prstGeom>
                <a:blipFill>
                  <a:blip r:embed="rId3"/>
                  <a:stretch>
                    <a:fillRect l="-650" r="-650" b="-353"/>
                  </a:stretch>
                </a:blipFill>
              </p:spPr>
              <p:txBody>
                <a:bodyPr/>
                <a:lstStyle/>
                <a:p>
                  <a:r>
                    <a:rPr lang="el-GR">
                      <a:noFill/>
                    </a:rPr>
                    <a:t> </a:t>
                  </a:r>
                </a:p>
              </p:txBody>
            </p:sp>
          </mc:Fallback>
        </mc:AlternateContent>
      </p:grpSp>
      <mc:AlternateContent xmlns:mc="http://schemas.openxmlformats.org/markup-compatibility/2006">
        <mc:Choice xmlns:a14="http://schemas.microsoft.com/office/drawing/2010/main" Requires="a14">
          <p:sp>
            <p:nvSpPr>
              <p:cNvPr id="32" name="TextBox 31"/>
              <p:cNvSpPr txBox="1"/>
              <p:nvPr/>
            </p:nvSpPr>
            <p:spPr>
              <a:xfrm>
                <a:off x="4165600" y="3739891"/>
                <a:ext cx="5887398" cy="582980"/>
              </a:xfrm>
              <a:prstGeom prst="rect">
                <a:avLst/>
              </a:prstGeom>
              <a:noFill/>
            </p:spPr>
            <p:txBody>
              <a:bodyPr wrap="square" rtlCol="0">
                <a:spAutoFit/>
              </a:bodyPr>
              <a:lstStyle/>
              <a:p>
                <a14:m>
                  <m:oMath xmlns:m="http://schemas.openxmlformats.org/officeDocument/2006/math">
                    <m:sSub>
                      <m:sSubPr>
                        <m:ctrlPr>
                          <a:rPr lang="en-US" sz="2000" b="1" i="1" smtClean="0">
                            <a:solidFill>
                              <a:srgbClr val="FF0000"/>
                            </a:solidFill>
                            <a:latin typeface="Cambria Math" panose="02040503050406030204" pitchFamily="18" charset="0"/>
                          </a:rPr>
                        </m:ctrlPr>
                      </m:sSubPr>
                      <m:e>
                        <m:r>
                          <a:rPr lang="en-US" sz="2000" b="1" i="1" smtClean="0">
                            <a:solidFill>
                              <a:srgbClr val="FF0000"/>
                            </a:solidFill>
                            <a:latin typeface="Cambria Math" panose="02040503050406030204" pitchFamily="18" charset="0"/>
                          </a:rPr>
                          <m:t>𝑽</m:t>
                        </m:r>
                      </m:e>
                      <m:sub>
                        <m:r>
                          <a:rPr lang="el-GR" sz="2000" b="1" i="0" smtClean="0">
                            <a:solidFill>
                              <a:srgbClr val="FF0000"/>
                            </a:solidFill>
                            <a:latin typeface="Cambria Math" panose="02040503050406030204" pitchFamily="18" charset="0"/>
                          </a:rPr>
                          <m:t>𝚫</m:t>
                        </m:r>
                      </m:sub>
                    </m:sSub>
                    <m:r>
                      <a:rPr lang="en-US" sz="2000" b="1" i="0" smtClean="0">
                        <a:solidFill>
                          <a:srgbClr val="FF0000"/>
                        </a:solidFill>
                        <a:latin typeface="Cambria Math" panose="02040503050406030204" pitchFamily="18" charset="0"/>
                      </a:rPr>
                      <m:t>= −</m:t>
                    </m:r>
                    <m:r>
                      <a:rPr lang="en-US" sz="2000" b="1" i="0" smtClean="0">
                        <a:solidFill>
                          <a:srgbClr val="FF0000"/>
                        </a:solidFill>
                        <a:latin typeface="Cambria Math" panose="02040503050406030204" pitchFamily="18" charset="0"/>
                      </a:rPr>
                      <m:t>𝟒</m:t>
                    </m:r>
                    <m:r>
                      <a:rPr lang="en-US" sz="2000" b="1" i="1" smtClean="0">
                        <a:solidFill>
                          <a:srgbClr val="FF0000"/>
                        </a:solidFill>
                        <a:latin typeface="Cambria Math" panose="02040503050406030204" pitchFamily="18" charset="0"/>
                      </a:rPr>
                      <m:t>𝑮</m:t>
                    </m:r>
                    <m:f>
                      <m:fPr>
                        <m:ctrlPr>
                          <a:rPr lang="en-US" sz="2000" b="1" i="1" smtClean="0">
                            <a:solidFill>
                              <a:srgbClr val="FF0000"/>
                            </a:solidFill>
                            <a:latin typeface="Cambria Math" panose="02040503050406030204" pitchFamily="18" charset="0"/>
                          </a:rPr>
                        </m:ctrlPr>
                      </m:fPr>
                      <m:num>
                        <m:r>
                          <a:rPr lang="en-US" sz="2000" b="1" i="1" smtClean="0">
                            <a:solidFill>
                              <a:srgbClr val="FF0000"/>
                            </a:solidFill>
                            <a:latin typeface="Cambria Math" panose="02040503050406030204" pitchFamily="18" charset="0"/>
                          </a:rPr>
                          <m:t>𝒎</m:t>
                        </m:r>
                      </m:num>
                      <m:den>
                        <m:r>
                          <a:rPr lang="el-GR" sz="2000" b="1" i="1" smtClean="0">
                            <a:solidFill>
                              <a:srgbClr val="FF0000"/>
                            </a:solidFill>
                            <a:latin typeface="Cambria Math" panose="02040503050406030204" pitchFamily="18" charset="0"/>
                          </a:rPr>
                          <m:t>𝜶</m:t>
                        </m:r>
                      </m:den>
                    </m:f>
                  </m:oMath>
                </a14:m>
                <a:r>
                  <a:rPr lang="el-GR" sz="2000" b="1" dirty="0" smtClean="0">
                    <a:latin typeface="Trebuchet MS" panose="020B0603020202020204" pitchFamily="34" charset="0"/>
                  </a:rPr>
                  <a:t> </a:t>
                </a:r>
                <a:r>
                  <a:rPr lang="el-GR" sz="2000" dirty="0" smtClean="0">
                    <a:solidFill>
                      <a:srgbClr val="FF0000"/>
                    </a:solidFill>
                    <a:latin typeface="Trebuchet MS" panose="020B0603020202020204" pitchFamily="34" charset="0"/>
                  </a:rPr>
                  <a:t>, </a:t>
                </a:r>
                <a:r>
                  <a:rPr lang="en-US" sz="2000" dirty="0" smtClean="0">
                    <a:solidFill>
                      <a:srgbClr val="FF0000"/>
                    </a:solidFill>
                    <a:latin typeface="Trebuchet MS" panose="020B0603020202020204" pitchFamily="34" charset="0"/>
                  </a:rPr>
                  <a:t>  </a:t>
                </a:r>
                <a14:m>
                  <m:oMath xmlns:m="http://schemas.openxmlformats.org/officeDocument/2006/math">
                    <m:sSub>
                      <m:sSubPr>
                        <m:ctrlPr>
                          <a:rPr lang="en-US" sz="2000" b="1" i="1">
                            <a:solidFill>
                              <a:srgbClr val="FF0000"/>
                            </a:solidFill>
                            <a:latin typeface="Cambria Math" panose="02040503050406030204" pitchFamily="18" charset="0"/>
                          </a:rPr>
                        </m:ctrlPr>
                      </m:sSubPr>
                      <m:e>
                        <m:r>
                          <a:rPr lang="en-US" sz="2000" b="1" i="1" smtClean="0">
                            <a:solidFill>
                              <a:srgbClr val="FF0000"/>
                            </a:solidFill>
                            <a:latin typeface="Cambria Math" panose="02040503050406030204" pitchFamily="18" charset="0"/>
                          </a:rPr>
                          <m:t> </m:t>
                        </m:r>
                        <m:r>
                          <a:rPr lang="en-US" sz="2000" b="1" i="1" smtClean="0">
                            <a:solidFill>
                              <a:srgbClr val="FF0000"/>
                            </a:solidFill>
                            <a:latin typeface="Cambria Math" panose="02040503050406030204" pitchFamily="18" charset="0"/>
                          </a:rPr>
                          <m:t>𝑼</m:t>
                        </m:r>
                      </m:e>
                      <m:sub>
                        <m:r>
                          <a:rPr lang="el-GR" sz="2000" b="1">
                            <a:solidFill>
                              <a:srgbClr val="FF0000"/>
                            </a:solidFill>
                            <a:latin typeface="Cambria Math" panose="02040503050406030204" pitchFamily="18" charset="0"/>
                          </a:rPr>
                          <m:t>𝚫</m:t>
                        </m:r>
                      </m:sub>
                    </m:sSub>
                    <m:r>
                      <a:rPr lang="en-US" sz="2000" b="1">
                        <a:solidFill>
                          <a:srgbClr val="FF0000"/>
                        </a:solidFill>
                        <a:latin typeface="Cambria Math" panose="02040503050406030204" pitchFamily="18" charset="0"/>
                      </a:rPr>
                      <m:t>= −</m:t>
                    </m:r>
                    <m:r>
                      <a:rPr lang="en-US" sz="2000" b="1">
                        <a:solidFill>
                          <a:srgbClr val="FF0000"/>
                        </a:solidFill>
                        <a:latin typeface="Cambria Math" panose="02040503050406030204" pitchFamily="18" charset="0"/>
                      </a:rPr>
                      <m:t>𝟒</m:t>
                    </m:r>
                    <m:r>
                      <a:rPr lang="en-US" sz="2000" b="1" i="1">
                        <a:solidFill>
                          <a:srgbClr val="FF0000"/>
                        </a:solidFill>
                        <a:latin typeface="Cambria Math" panose="02040503050406030204" pitchFamily="18" charset="0"/>
                      </a:rPr>
                      <m:t>𝑮</m:t>
                    </m:r>
                    <m:f>
                      <m:fPr>
                        <m:ctrlPr>
                          <a:rPr lang="en-US" sz="2000" b="1" i="1">
                            <a:solidFill>
                              <a:srgbClr val="FF0000"/>
                            </a:solidFill>
                            <a:latin typeface="Cambria Math" panose="02040503050406030204" pitchFamily="18" charset="0"/>
                          </a:rPr>
                        </m:ctrlPr>
                      </m:fPr>
                      <m:num>
                        <m:sSup>
                          <m:sSupPr>
                            <m:ctrlPr>
                              <a:rPr lang="en-US" sz="2000" b="1" i="1" smtClean="0">
                                <a:solidFill>
                                  <a:srgbClr val="FF0000"/>
                                </a:solidFill>
                                <a:latin typeface="Cambria Math" panose="02040503050406030204" pitchFamily="18" charset="0"/>
                              </a:rPr>
                            </m:ctrlPr>
                          </m:sSupPr>
                          <m:e>
                            <m:r>
                              <a:rPr lang="en-US" sz="2000" b="1" i="1" smtClean="0">
                                <a:solidFill>
                                  <a:srgbClr val="FF0000"/>
                                </a:solidFill>
                                <a:latin typeface="Cambria Math" panose="02040503050406030204" pitchFamily="18" charset="0"/>
                              </a:rPr>
                              <m:t>𝒎</m:t>
                            </m:r>
                          </m:e>
                          <m:sup>
                            <m:r>
                              <a:rPr lang="en-US" sz="2000" b="1" i="1" smtClean="0">
                                <a:solidFill>
                                  <a:srgbClr val="FF0000"/>
                                </a:solidFill>
                                <a:latin typeface="Cambria Math" panose="02040503050406030204" pitchFamily="18" charset="0"/>
                              </a:rPr>
                              <m:t>𝟐</m:t>
                            </m:r>
                          </m:sup>
                        </m:sSup>
                      </m:num>
                      <m:den>
                        <m:r>
                          <a:rPr lang="el-GR" sz="2000" b="1" i="1">
                            <a:solidFill>
                              <a:srgbClr val="FF0000"/>
                            </a:solidFill>
                            <a:latin typeface="Cambria Math" panose="02040503050406030204" pitchFamily="18" charset="0"/>
                          </a:rPr>
                          <m:t>𝜶</m:t>
                        </m:r>
                      </m:den>
                    </m:f>
                  </m:oMath>
                </a14:m>
                <a:r>
                  <a:rPr lang="en-US" sz="2000" dirty="0" smtClean="0">
                    <a:solidFill>
                      <a:srgbClr val="FF0000"/>
                    </a:solidFill>
                    <a:latin typeface="Trebuchet MS" panose="020B0603020202020204" pitchFamily="34" charset="0"/>
                  </a:rPr>
                  <a:t> , </a:t>
                </a:r>
                <a14:m>
                  <m:oMath xmlns:m="http://schemas.openxmlformats.org/officeDocument/2006/math">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 </m:t>
                        </m:r>
                        <m:r>
                          <a:rPr lang="en-US" sz="2000" b="1" i="1" smtClean="0">
                            <a:solidFill>
                              <a:srgbClr val="FF0000"/>
                            </a:solidFill>
                            <a:latin typeface="Cambria Math" panose="02040503050406030204" pitchFamily="18" charset="0"/>
                          </a:rPr>
                          <m:t>  </m:t>
                        </m:r>
                        <m:r>
                          <a:rPr lang="en-US" sz="2000" b="1" i="1" smtClean="0">
                            <a:solidFill>
                              <a:srgbClr val="FF0000"/>
                            </a:solidFill>
                            <a:latin typeface="Cambria Math" panose="02040503050406030204" pitchFamily="18" charset="0"/>
                          </a:rPr>
                          <m:t>𝑬</m:t>
                        </m:r>
                      </m:e>
                      <m:sub>
                        <m:r>
                          <a:rPr lang="el-GR" sz="2000" b="1">
                            <a:solidFill>
                              <a:srgbClr val="FF0000"/>
                            </a:solidFill>
                            <a:latin typeface="Cambria Math" panose="02040503050406030204" pitchFamily="18" charset="0"/>
                          </a:rPr>
                          <m:t>𝚫</m:t>
                        </m:r>
                        <m:r>
                          <a:rPr lang="el-GR" sz="2000" b="1" i="1" smtClean="0">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 ∞</m:t>
                        </m:r>
                      </m:sub>
                    </m:sSub>
                    <m:r>
                      <a:rPr lang="en-US" sz="2000" b="1">
                        <a:solidFill>
                          <a:srgbClr val="FF0000"/>
                        </a:solidFill>
                        <a:latin typeface="Cambria Math" panose="02040503050406030204" pitchFamily="18" charset="0"/>
                      </a:rPr>
                      <m:t>=</m:t>
                    </m:r>
                    <m:r>
                      <a:rPr lang="en-US" sz="2000" b="1">
                        <a:solidFill>
                          <a:srgbClr val="FF0000"/>
                        </a:solidFill>
                        <a:latin typeface="Cambria Math" panose="02040503050406030204" pitchFamily="18" charset="0"/>
                      </a:rPr>
                      <m:t>𝟒</m:t>
                    </m:r>
                    <m:r>
                      <a:rPr lang="en-US" sz="2000" b="1" i="1">
                        <a:solidFill>
                          <a:srgbClr val="FF0000"/>
                        </a:solidFill>
                        <a:latin typeface="Cambria Math" panose="02040503050406030204" pitchFamily="18" charset="0"/>
                      </a:rPr>
                      <m:t>𝑮</m:t>
                    </m:r>
                    <m:f>
                      <m:fPr>
                        <m:ctrlPr>
                          <a:rPr lang="en-US" sz="2000" b="1" i="1">
                            <a:solidFill>
                              <a:srgbClr val="FF0000"/>
                            </a:solidFill>
                            <a:latin typeface="Cambria Math" panose="02040503050406030204" pitchFamily="18" charset="0"/>
                          </a:rPr>
                        </m:ctrlPr>
                      </m:fPr>
                      <m:num>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panose="02040503050406030204" pitchFamily="18" charset="0"/>
                              </a:rPr>
                              <m:t>𝒎</m:t>
                            </m:r>
                          </m:e>
                          <m:sup>
                            <m:r>
                              <a:rPr lang="en-US" sz="2000" b="1" i="1">
                                <a:solidFill>
                                  <a:srgbClr val="FF0000"/>
                                </a:solidFill>
                                <a:latin typeface="Cambria Math" panose="02040503050406030204" pitchFamily="18" charset="0"/>
                              </a:rPr>
                              <m:t>𝟐</m:t>
                            </m:r>
                          </m:sup>
                        </m:sSup>
                      </m:num>
                      <m:den>
                        <m:r>
                          <a:rPr lang="el-GR" sz="2000" b="1" i="1">
                            <a:solidFill>
                              <a:srgbClr val="FF0000"/>
                            </a:solidFill>
                            <a:latin typeface="Cambria Math" panose="02040503050406030204" pitchFamily="18" charset="0"/>
                          </a:rPr>
                          <m:t>𝜶</m:t>
                        </m:r>
                      </m:den>
                    </m:f>
                  </m:oMath>
                </a14:m>
                <a:r>
                  <a:rPr lang="en-US" sz="2000" dirty="0" smtClean="0">
                    <a:solidFill>
                      <a:srgbClr val="FF0000"/>
                    </a:solidFill>
                    <a:latin typeface="Trebuchet MS" panose="020B0603020202020204" pitchFamily="34" charset="0"/>
                  </a:rPr>
                  <a:t>  </a:t>
                </a:r>
                <a:r>
                  <a:rPr lang="el-GR" sz="2000" dirty="0" smtClean="0">
                    <a:solidFill>
                      <a:srgbClr val="FF0000"/>
                    </a:solidFill>
                    <a:latin typeface="Trebuchet MS" panose="020B0603020202020204" pitchFamily="34" charset="0"/>
                  </a:rPr>
                  <a:t> </a:t>
                </a:r>
                <a:r>
                  <a:rPr lang="el-GR" sz="2000" b="1" dirty="0" smtClean="0">
                    <a:latin typeface="Trebuchet MS" panose="020B0603020202020204" pitchFamily="34" charset="0"/>
                  </a:rPr>
                  <a:t> </a:t>
                </a:r>
                <a:endParaRPr lang="el-GR" sz="2000" b="1" dirty="0">
                  <a:latin typeface="Trebuchet MS" panose="020B0603020202020204" pitchFamily="34" charset="0"/>
                </a:endParaRPr>
              </a:p>
            </p:txBody>
          </p:sp>
        </mc:Choice>
        <mc:Fallback>
          <p:sp>
            <p:nvSpPr>
              <p:cNvPr id="32" name="TextBox 31"/>
              <p:cNvSpPr txBox="1">
                <a:spLocks noRot="1" noChangeAspect="1" noMove="1" noResize="1" noEditPoints="1" noAdjustHandles="1" noChangeArrowheads="1" noChangeShapeType="1" noTextEdit="1"/>
              </p:cNvSpPr>
              <p:nvPr/>
            </p:nvSpPr>
            <p:spPr>
              <a:xfrm>
                <a:off x="4165600" y="3739891"/>
                <a:ext cx="5887398" cy="582980"/>
              </a:xfrm>
              <a:prstGeom prst="rect">
                <a:avLst/>
              </a:prstGeom>
              <a:blipFill>
                <a:blip r:embed="rId4"/>
                <a:stretch>
                  <a:fillRect b="-5208"/>
                </a:stretch>
              </a:blipFill>
            </p:spPr>
            <p:txBody>
              <a:bodyPr/>
              <a:lstStyle/>
              <a:p>
                <a:r>
                  <a:rPr lang="el-GR">
                    <a:noFill/>
                  </a:rPr>
                  <a:t> </a:t>
                </a:r>
              </a:p>
            </p:txBody>
          </p:sp>
        </mc:Fallback>
      </mc:AlternateContent>
    </p:spTree>
    <p:extLst>
      <p:ext uri="{BB962C8B-B14F-4D97-AF65-F5344CB8AC3E}">
        <p14:creationId xmlns:p14="http://schemas.microsoft.com/office/powerpoint/2010/main" val="13638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45</a:t>
            </a:fld>
            <a:endParaRPr lang="el-GR">
              <a:solidFill>
                <a:prstClr val="black">
                  <a:tint val="75000"/>
                </a:prstClr>
              </a:solidFill>
            </a:endParaRPr>
          </a:p>
        </p:txBody>
      </p:sp>
      <mc:AlternateContent xmlns:mc="http://schemas.openxmlformats.org/markup-compatibility/2006">
        <mc:Choice xmlns:a14="http://schemas.microsoft.com/office/drawing/2010/main" Requires="a14">
          <p:sp>
            <p:nvSpPr>
              <p:cNvPr id="2" name="TextBox 1"/>
              <p:cNvSpPr txBox="1"/>
              <p:nvPr/>
            </p:nvSpPr>
            <p:spPr>
              <a:xfrm>
                <a:off x="1312672" y="420624"/>
                <a:ext cx="9098280" cy="3405419"/>
              </a:xfrm>
              <a:prstGeom prst="rect">
                <a:avLst/>
              </a:prstGeom>
              <a:noFill/>
            </p:spPr>
            <p:txBody>
              <a:bodyPr wrap="square" rtlCol="0">
                <a:spAutoFit/>
              </a:bodyPr>
              <a:lstStyle/>
              <a:p>
                <a:pPr algn="just">
                  <a:lnSpc>
                    <a:spcPct val="150000"/>
                  </a:lnSpc>
                </a:pPr>
                <a:r>
                  <a:rPr lang="el-GR" b="1" dirty="0" smtClean="0">
                    <a:latin typeface="Trebuchet MS" panose="020B0603020202020204" pitchFamily="34" charset="0"/>
                  </a:rPr>
                  <a:t>2.  </a:t>
                </a:r>
                <a:r>
                  <a:rPr lang="el-GR" dirty="0" smtClean="0">
                    <a:latin typeface="Trebuchet MS" panose="020B0603020202020204" pitchFamily="34" charset="0"/>
                  </a:rPr>
                  <a:t>Δύο σημειακά σώματα Α και Β με μάζες </a:t>
                </a:r>
                <a:r>
                  <a:rPr lang="en-US" i="1" dirty="0" smtClean="0">
                    <a:latin typeface="Trebuchet MS" panose="020B0603020202020204" pitchFamily="34" charset="0"/>
                  </a:rPr>
                  <a:t>m</a:t>
                </a:r>
                <a:r>
                  <a:rPr lang="en-US" dirty="0" smtClean="0">
                    <a:latin typeface="Trebuchet MS" panose="020B0603020202020204" pitchFamily="34" charset="0"/>
                  </a:rPr>
                  <a:t> </a:t>
                </a:r>
                <a:r>
                  <a:rPr lang="el-GR" dirty="0" smtClean="0">
                    <a:latin typeface="Trebuchet MS" panose="020B0603020202020204" pitchFamily="34" charset="0"/>
                  </a:rPr>
                  <a:t>και </a:t>
                </a:r>
                <a:r>
                  <a:rPr lang="en-US" dirty="0" smtClean="0">
                    <a:latin typeface="Trebuchet MS" panose="020B0603020202020204" pitchFamily="34" charset="0"/>
                  </a:rPr>
                  <a:t>4</a:t>
                </a:r>
                <a:r>
                  <a:rPr lang="en-US" i="1" dirty="0" smtClean="0">
                    <a:latin typeface="Trebuchet MS" panose="020B0603020202020204" pitchFamily="34" charset="0"/>
                  </a:rPr>
                  <a:t>m</a:t>
                </a:r>
                <a:r>
                  <a:rPr lang="en-US" dirty="0" smtClean="0">
                    <a:latin typeface="Trebuchet MS" panose="020B0603020202020204" pitchFamily="34" charset="0"/>
                  </a:rPr>
                  <a:t> </a:t>
                </a:r>
                <a:r>
                  <a:rPr lang="el-GR" dirty="0" smtClean="0">
                    <a:latin typeface="Trebuchet MS" panose="020B0603020202020204" pitchFamily="34" charset="0"/>
                  </a:rPr>
                  <a:t>αντίστοιχα, απέχουν απόσταση </a:t>
                </a:r>
                <a:r>
                  <a:rPr lang="en-US" i="1" dirty="0" smtClean="0">
                    <a:latin typeface="Trebuchet MS" panose="020B0603020202020204" pitchFamily="34" charset="0"/>
                  </a:rPr>
                  <a:t>r</a:t>
                </a:r>
                <a:r>
                  <a:rPr lang="en-US" dirty="0" smtClean="0">
                    <a:latin typeface="Trebuchet MS" panose="020B0603020202020204" pitchFamily="34" charset="0"/>
                  </a:rPr>
                  <a:t>. </a:t>
                </a:r>
                <a:endParaRPr lang="el-GR" dirty="0" smtClean="0">
                  <a:latin typeface="Trebuchet MS" panose="020B0603020202020204" pitchFamily="34" charset="0"/>
                </a:endParaRPr>
              </a:p>
              <a:p>
                <a:pPr algn="just">
                  <a:lnSpc>
                    <a:spcPct val="150000"/>
                  </a:lnSpc>
                </a:pPr>
                <a:r>
                  <a:rPr lang="el-GR" b="1" dirty="0" smtClean="0">
                    <a:latin typeface="Trebuchet MS" panose="020B0603020202020204" pitchFamily="34" charset="0"/>
                  </a:rPr>
                  <a:t>α.  </a:t>
                </a:r>
                <a:r>
                  <a:rPr lang="el-GR" dirty="0" smtClean="0">
                    <a:latin typeface="Trebuchet MS" panose="020B0603020202020204" pitchFamily="34" charset="0"/>
                  </a:rPr>
                  <a:t>Να προσδιοριστεί το σημείο Κ όπου η ένταση του </a:t>
                </a:r>
                <a:r>
                  <a:rPr lang="el-GR" dirty="0" err="1" smtClean="0">
                    <a:latin typeface="Trebuchet MS" panose="020B0603020202020204" pitchFamily="34" charset="0"/>
                  </a:rPr>
                  <a:t>βαρυτικού</a:t>
                </a:r>
                <a:r>
                  <a:rPr lang="el-GR" dirty="0" smtClean="0">
                    <a:latin typeface="Trebuchet MS" panose="020B0603020202020204" pitchFamily="34" charset="0"/>
                  </a:rPr>
                  <a:t> πεδίου των δύο μαζών είναι μηδέν.</a:t>
                </a:r>
              </a:p>
              <a:p>
                <a:pPr algn="just">
                  <a:lnSpc>
                    <a:spcPct val="150000"/>
                  </a:lnSpc>
                </a:pPr>
                <a:r>
                  <a:rPr lang="el-GR" b="1" dirty="0" smtClean="0">
                    <a:latin typeface="Trebuchet MS" panose="020B0603020202020204" pitchFamily="34" charset="0"/>
                  </a:rPr>
                  <a:t>β.  </a:t>
                </a:r>
                <a:r>
                  <a:rPr lang="el-GR" dirty="0" smtClean="0">
                    <a:latin typeface="Trebuchet MS" panose="020B0603020202020204" pitchFamily="34" charset="0"/>
                  </a:rPr>
                  <a:t>Να υπολογιστεί το δυναμικό του πεδίου στο Κ.</a:t>
                </a:r>
              </a:p>
              <a:p>
                <a:pPr algn="just">
                  <a:lnSpc>
                    <a:spcPct val="150000"/>
                  </a:lnSpc>
                </a:pPr>
                <a:r>
                  <a:rPr lang="el-GR" b="1" dirty="0" smtClean="0">
                    <a:latin typeface="Trebuchet MS" panose="020B0603020202020204" pitchFamily="34" charset="0"/>
                  </a:rPr>
                  <a:t>γ.  </a:t>
                </a:r>
                <a:r>
                  <a:rPr lang="el-GR" dirty="0" smtClean="0">
                    <a:latin typeface="Trebuchet MS" panose="020B0603020202020204" pitchFamily="34" charset="0"/>
                  </a:rPr>
                  <a:t>Να υπολογιστεί η δύναμη που δέχεται από το πεδίο μάζα </a:t>
                </a:r>
                <a14:m>
                  <m:oMath xmlns:m="http://schemas.openxmlformats.org/officeDocument/2006/math">
                    <m:f>
                      <m:fPr>
                        <m:ctrlPr>
                          <a:rPr lang="el-GR" sz="2000" i="1" smtClean="0">
                            <a:latin typeface="Cambria Math" panose="02040503050406030204" pitchFamily="18" charset="0"/>
                          </a:rPr>
                        </m:ctrlPr>
                      </m:fPr>
                      <m:num>
                        <m:r>
                          <a:rPr lang="en-US" sz="2000" b="0" i="1" smtClean="0">
                            <a:latin typeface="Cambria Math" panose="02040503050406030204" pitchFamily="18" charset="0"/>
                          </a:rPr>
                          <m:t>𝑚</m:t>
                        </m:r>
                      </m:num>
                      <m:den>
                        <m:r>
                          <a:rPr lang="en-US" sz="2000" b="0" i="1" smtClean="0">
                            <a:latin typeface="Cambria Math" panose="02040503050406030204" pitchFamily="18" charset="0"/>
                          </a:rPr>
                          <m:t>3</m:t>
                        </m:r>
                      </m:den>
                    </m:f>
                  </m:oMath>
                </a14:m>
                <a:r>
                  <a:rPr lang="el-GR" dirty="0" smtClean="0">
                    <a:latin typeface="Trebuchet MS" panose="020B0603020202020204" pitchFamily="34" charset="0"/>
                  </a:rPr>
                  <a:t> που θα φέρουμε στο Κ.</a:t>
                </a:r>
              </a:p>
              <a:p>
                <a:pPr algn="just">
                  <a:lnSpc>
                    <a:spcPct val="150000"/>
                  </a:lnSpc>
                </a:pPr>
                <a:r>
                  <a:rPr lang="el-GR" b="1" dirty="0" smtClean="0">
                    <a:latin typeface="Trebuchet MS" panose="020B0603020202020204" pitchFamily="34" charset="0"/>
                  </a:rPr>
                  <a:t>δ.  </a:t>
                </a:r>
                <a:r>
                  <a:rPr lang="el-GR" dirty="0" smtClean="0">
                    <a:latin typeface="Trebuchet MS" panose="020B0603020202020204" pitchFamily="34" charset="0"/>
                  </a:rPr>
                  <a:t>Να </a:t>
                </a:r>
                <a:r>
                  <a:rPr lang="el-GR" dirty="0">
                    <a:latin typeface="Trebuchet MS" panose="020B0603020202020204" pitchFamily="34" charset="0"/>
                  </a:rPr>
                  <a:t>υπολογιστεί η</a:t>
                </a:r>
                <a:r>
                  <a:rPr lang="el-GR" b="1" dirty="0" smtClean="0">
                    <a:latin typeface="Trebuchet MS" panose="020B0603020202020204" pitchFamily="34" charset="0"/>
                  </a:rPr>
                  <a:t> </a:t>
                </a:r>
                <a:r>
                  <a:rPr lang="el-GR" dirty="0" smtClean="0">
                    <a:latin typeface="Trebuchet MS" panose="020B0603020202020204" pitchFamily="34" charset="0"/>
                  </a:rPr>
                  <a:t>δυναμική</a:t>
                </a:r>
                <a:r>
                  <a:rPr lang="el-GR" b="1" dirty="0" smtClean="0">
                    <a:latin typeface="Trebuchet MS" panose="020B0603020202020204" pitchFamily="34" charset="0"/>
                  </a:rPr>
                  <a:t> </a:t>
                </a:r>
                <a:r>
                  <a:rPr lang="el-GR" dirty="0" smtClean="0">
                    <a:latin typeface="Trebuchet MS" panose="020B0603020202020204" pitchFamily="34" charset="0"/>
                  </a:rPr>
                  <a:t>ενέργεια που θα έχει η μάζα </a:t>
                </a:r>
                <a14:m>
                  <m:oMath xmlns:m="http://schemas.openxmlformats.org/officeDocument/2006/math">
                    <m:f>
                      <m:fPr>
                        <m:ctrlPr>
                          <a:rPr lang="el-GR" sz="2000" i="1">
                            <a:latin typeface="Cambria Math" panose="02040503050406030204" pitchFamily="18" charset="0"/>
                          </a:rPr>
                        </m:ctrlPr>
                      </m:fPr>
                      <m:num>
                        <m:r>
                          <a:rPr lang="en-US" sz="2000" i="1">
                            <a:latin typeface="Cambria Math" panose="02040503050406030204" pitchFamily="18" charset="0"/>
                          </a:rPr>
                          <m:t>𝑚</m:t>
                        </m:r>
                      </m:num>
                      <m:den>
                        <m:r>
                          <a:rPr lang="en-US" sz="2000" b="0" i="1" smtClean="0">
                            <a:latin typeface="Cambria Math" panose="02040503050406030204" pitchFamily="18" charset="0"/>
                          </a:rPr>
                          <m:t>3</m:t>
                        </m:r>
                      </m:den>
                    </m:f>
                  </m:oMath>
                </a14:m>
                <a:r>
                  <a:rPr lang="el-GR" b="1" dirty="0" smtClean="0">
                    <a:latin typeface="Trebuchet MS" panose="020B0603020202020204" pitchFamily="34" charset="0"/>
                  </a:rPr>
                  <a:t> </a:t>
                </a:r>
                <a:r>
                  <a:rPr lang="el-GR" dirty="0" smtClean="0">
                    <a:latin typeface="Trebuchet MS" panose="020B0603020202020204" pitchFamily="34" charset="0"/>
                  </a:rPr>
                  <a:t>στο σημείο Κ.  </a:t>
                </a:r>
              </a:p>
              <a:p>
                <a:pPr algn="just">
                  <a:lnSpc>
                    <a:spcPct val="150000"/>
                  </a:lnSpc>
                </a:pPr>
                <a:r>
                  <a:rPr lang="el-GR" dirty="0">
                    <a:latin typeface="Trebuchet MS" panose="020B0603020202020204" pitchFamily="34" charset="0"/>
                  </a:rPr>
                  <a:t>Δίνεται η σταθερά </a:t>
                </a:r>
                <a:r>
                  <a:rPr lang="en-US" i="1" dirty="0">
                    <a:latin typeface="Trebuchet MS" panose="020B0603020202020204" pitchFamily="34" charset="0"/>
                  </a:rPr>
                  <a:t>G</a:t>
                </a:r>
                <a:r>
                  <a:rPr lang="en-US" dirty="0" smtClean="0">
                    <a:latin typeface="Trebuchet MS" panose="020B0603020202020204" pitchFamily="34" charset="0"/>
                  </a:rPr>
                  <a:t>.</a:t>
                </a:r>
                <a:endParaRPr lang="en-US" dirty="0">
                  <a:latin typeface="Trebuchet MS" panose="020B0603020202020204" pitchFamily="34"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1312672" y="420624"/>
                <a:ext cx="9098280" cy="3405419"/>
              </a:xfrm>
              <a:prstGeom prst="rect">
                <a:avLst/>
              </a:prstGeom>
              <a:blipFill>
                <a:blip r:embed="rId2"/>
                <a:stretch>
                  <a:fillRect l="-536" r="-603" b="-17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312672" y="3874542"/>
                <a:ext cx="9294368" cy="532390"/>
              </a:xfrm>
              <a:prstGeom prst="rect">
                <a:avLst/>
              </a:prstGeom>
              <a:noFill/>
            </p:spPr>
            <p:txBody>
              <a:bodyPr wrap="square" rtlCol="0">
                <a:spAutoFit/>
              </a:bodyPr>
              <a:lstStyle/>
              <a:p>
                <a:r>
                  <a:rPr lang="el-GR" b="1" dirty="0" smtClean="0">
                    <a:solidFill>
                      <a:srgbClr val="FF0000"/>
                    </a:solidFill>
                    <a:latin typeface="Trebuchet MS" panose="020B0603020202020204" pitchFamily="34" charset="0"/>
                  </a:rPr>
                  <a:t>Το Κ απέχει απόσταση </a:t>
                </a:r>
                <a14:m>
                  <m:oMath xmlns:m="http://schemas.openxmlformats.org/officeDocument/2006/math">
                    <m:f>
                      <m:fPr>
                        <m:ctrlPr>
                          <a:rPr lang="el-GR" sz="2000" b="1" i="1" smtClean="0">
                            <a:solidFill>
                              <a:srgbClr val="FF0000"/>
                            </a:solidFill>
                            <a:latin typeface="Cambria Math" panose="02040503050406030204" pitchFamily="18" charset="0"/>
                          </a:rPr>
                        </m:ctrlPr>
                      </m:fPr>
                      <m:num>
                        <m:r>
                          <a:rPr lang="en-US" sz="2000" b="1" i="1" smtClean="0">
                            <a:solidFill>
                              <a:srgbClr val="FF0000"/>
                            </a:solidFill>
                            <a:latin typeface="Cambria Math" panose="02040503050406030204" pitchFamily="18" charset="0"/>
                          </a:rPr>
                          <m:t>𝒓</m:t>
                        </m:r>
                      </m:num>
                      <m:den>
                        <m:r>
                          <a:rPr lang="el-GR" sz="2000" b="1" i="1" smtClean="0">
                            <a:solidFill>
                              <a:srgbClr val="FF0000"/>
                            </a:solidFill>
                            <a:latin typeface="Cambria Math" panose="02040503050406030204" pitchFamily="18" charset="0"/>
                          </a:rPr>
                          <m:t>𝟑</m:t>
                        </m:r>
                      </m:den>
                    </m:f>
                  </m:oMath>
                </a14:m>
                <a:r>
                  <a:rPr lang="el-GR" b="1" dirty="0" smtClean="0">
                    <a:solidFill>
                      <a:srgbClr val="FF0000"/>
                    </a:solidFill>
                    <a:latin typeface="Trebuchet MS" panose="020B0603020202020204" pitchFamily="34" charset="0"/>
                  </a:rPr>
                  <a:t> από τη μάζα </a:t>
                </a:r>
                <a:r>
                  <a:rPr lang="en-US" b="1" i="1" dirty="0" smtClean="0">
                    <a:solidFill>
                      <a:srgbClr val="FF0000"/>
                    </a:solidFill>
                    <a:latin typeface="Trebuchet MS" panose="020B0603020202020204" pitchFamily="34" charset="0"/>
                  </a:rPr>
                  <a:t>m,    </a:t>
                </a:r>
                <a14:m>
                  <m:oMath xmlns:m="http://schemas.openxmlformats.org/officeDocument/2006/math">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𝑽</m:t>
                        </m:r>
                      </m:e>
                      <m:sub>
                        <m:r>
                          <a:rPr lang="en-US" b="1" i="0" smtClean="0">
                            <a:solidFill>
                              <a:srgbClr val="FF0000"/>
                            </a:solidFill>
                            <a:latin typeface="Cambria Math" panose="02040503050406030204" pitchFamily="18" charset="0"/>
                          </a:rPr>
                          <m:t>𝐊</m:t>
                        </m:r>
                      </m:sub>
                    </m:sSub>
                    <m:r>
                      <a:rPr lang="en-US" b="1">
                        <a:solidFill>
                          <a:srgbClr val="FF0000"/>
                        </a:solidFill>
                        <a:latin typeface="Cambria Math" panose="02040503050406030204" pitchFamily="18" charset="0"/>
                      </a:rPr>
                      <m:t>= −</m:t>
                    </m:r>
                    <m:r>
                      <a:rPr lang="en-US" b="1" i="0" smtClean="0">
                        <a:solidFill>
                          <a:srgbClr val="FF0000"/>
                        </a:solidFill>
                        <a:latin typeface="Cambria Math" panose="02040503050406030204" pitchFamily="18" charset="0"/>
                      </a:rPr>
                      <m:t>𝟗</m:t>
                    </m:r>
                    <m:r>
                      <a:rPr lang="en-US" b="1" i="1">
                        <a:solidFill>
                          <a:srgbClr val="FF0000"/>
                        </a:solidFill>
                        <a:latin typeface="Cambria Math" panose="02040503050406030204" pitchFamily="18" charset="0"/>
                      </a:rPr>
                      <m:t>𝑮</m:t>
                    </m:r>
                    <m:f>
                      <m:fPr>
                        <m:ctrlPr>
                          <a:rPr lang="en-US" b="1" i="1">
                            <a:solidFill>
                              <a:srgbClr val="FF0000"/>
                            </a:solidFill>
                            <a:latin typeface="Cambria Math" panose="02040503050406030204" pitchFamily="18" charset="0"/>
                          </a:rPr>
                        </m:ctrlPr>
                      </m:fPr>
                      <m:num>
                        <m:r>
                          <a:rPr lang="en-US" b="1" i="1">
                            <a:solidFill>
                              <a:srgbClr val="FF0000"/>
                            </a:solidFill>
                            <a:latin typeface="Cambria Math" panose="02040503050406030204" pitchFamily="18" charset="0"/>
                          </a:rPr>
                          <m:t>𝒎</m:t>
                        </m:r>
                      </m:num>
                      <m:den>
                        <m:r>
                          <a:rPr lang="en-US" b="1" i="1" smtClean="0">
                            <a:solidFill>
                              <a:srgbClr val="FF0000"/>
                            </a:solidFill>
                            <a:latin typeface="Cambria Math" panose="02040503050406030204" pitchFamily="18" charset="0"/>
                          </a:rPr>
                          <m:t>𝒓</m:t>
                        </m:r>
                      </m:den>
                    </m:f>
                  </m:oMath>
                </a14:m>
                <a:r>
                  <a:rPr lang="el-GR" b="1" dirty="0">
                    <a:latin typeface="Trebuchet MS" panose="020B0603020202020204" pitchFamily="34" charset="0"/>
                  </a:rPr>
                  <a:t> </a:t>
                </a:r>
                <a:r>
                  <a:rPr lang="el-GR" b="1" dirty="0" smtClean="0">
                    <a:solidFill>
                      <a:srgbClr val="FF0000"/>
                    </a:solidFill>
                    <a:latin typeface="Trebuchet MS" panose="020B0603020202020204" pitchFamily="34" charset="0"/>
                  </a:rPr>
                  <a:t>,</a:t>
                </a:r>
                <a:r>
                  <a:rPr lang="en-US" b="1" dirty="0" smtClean="0">
                    <a:solidFill>
                      <a:srgbClr val="FF0000"/>
                    </a:solidFill>
                    <a:latin typeface="Trebuchet MS" panose="020B0603020202020204" pitchFamily="34" charset="0"/>
                  </a:rPr>
                  <a:t>    </a:t>
                </a:r>
                <a14:m>
                  <m:oMath xmlns:m="http://schemas.openxmlformats.org/officeDocument/2006/math">
                    <m:acc>
                      <m:accPr>
                        <m:chr m:val="⃗"/>
                        <m:ctrlPr>
                          <a:rPr lang="en-US"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𝑭</m:t>
                        </m:r>
                      </m:e>
                    </m:acc>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𝟎</m:t>
                    </m:r>
                    <m:r>
                      <a:rPr lang="en-US" b="1" i="1" smtClean="0">
                        <a:solidFill>
                          <a:srgbClr val="FF0000"/>
                        </a:solidFill>
                        <a:latin typeface="Cambria Math" panose="02040503050406030204" pitchFamily="18" charset="0"/>
                      </a:rPr>
                      <m:t> ,</m:t>
                    </m:r>
                  </m:oMath>
                </a14:m>
                <a:r>
                  <a:rPr lang="en-US" b="1" dirty="0" smtClean="0">
                    <a:solidFill>
                      <a:srgbClr val="FF0000"/>
                    </a:solidFill>
                    <a:latin typeface="Trebuchet MS" panose="020B0603020202020204" pitchFamily="34" charset="0"/>
                  </a:rPr>
                  <a:t>    </a:t>
                </a:r>
                <a14:m>
                  <m:oMath xmlns:m="http://schemas.openxmlformats.org/officeDocument/2006/math">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𝑼</m:t>
                        </m:r>
                      </m:e>
                      <m:sub>
                        <m:r>
                          <a:rPr lang="en-US" b="1" i="1">
                            <a:solidFill>
                              <a:srgbClr val="FF0000"/>
                            </a:solidFill>
                            <a:latin typeface="Cambria Math" panose="02040503050406030204" pitchFamily="18" charset="0"/>
                          </a:rPr>
                          <m:t>𝑲</m:t>
                        </m:r>
                      </m:sub>
                    </m:sSub>
                    <m:r>
                      <a:rPr lang="en-US" b="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𝟑</m:t>
                    </m:r>
                    <m:r>
                      <a:rPr lang="en-US" b="1" i="1">
                        <a:solidFill>
                          <a:srgbClr val="FF0000"/>
                        </a:solidFill>
                        <a:latin typeface="Cambria Math" panose="02040503050406030204" pitchFamily="18" charset="0"/>
                      </a:rPr>
                      <m:t>𝑮</m:t>
                    </m:r>
                    <m:f>
                      <m:fPr>
                        <m:ctrlPr>
                          <a:rPr lang="en-US" b="1" i="1">
                            <a:solidFill>
                              <a:srgbClr val="FF0000"/>
                            </a:solidFill>
                            <a:latin typeface="Cambria Math" panose="02040503050406030204" pitchFamily="18" charset="0"/>
                          </a:rPr>
                        </m:ctrlPr>
                      </m:fPr>
                      <m:num>
                        <m:sSup>
                          <m:sSupPr>
                            <m:ctrlPr>
                              <a:rPr lang="en-US" b="1" i="1">
                                <a:solidFill>
                                  <a:srgbClr val="FF0000"/>
                                </a:solidFill>
                                <a:latin typeface="Cambria Math" panose="02040503050406030204" pitchFamily="18" charset="0"/>
                              </a:rPr>
                            </m:ctrlPr>
                          </m:sSupPr>
                          <m:e>
                            <m:r>
                              <a:rPr lang="en-US" b="1" i="1">
                                <a:solidFill>
                                  <a:srgbClr val="FF0000"/>
                                </a:solidFill>
                                <a:latin typeface="Cambria Math" panose="02040503050406030204" pitchFamily="18" charset="0"/>
                              </a:rPr>
                              <m:t>𝒎</m:t>
                            </m:r>
                          </m:e>
                          <m:sup>
                            <m:r>
                              <a:rPr lang="en-US" b="1" i="1">
                                <a:solidFill>
                                  <a:srgbClr val="FF0000"/>
                                </a:solidFill>
                                <a:latin typeface="Cambria Math" panose="02040503050406030204" pitchFamily="18" charset="0"/>
                              </a:rPr>
                              <m:t>𝟐</m:t>
                            </m:r>
                          </m:sup>
                        </m:sSup>
                      </m:num>
                      <m:den>
                        <m:r>
                          <a:rPr lang="en-US" b="1" i="1">
                            <a:solidFill>
                              <a:srgbClr val="FF0000"/>
                            </a:solidFill>
                            <a:latin typeface="Cambria Math" panose="02040503050406030204" pitchFamily="18" charset="0"/>
                          </a:rPr>
                          <m:t>𝒓</m:t>
                        </m:r>
                      </m:den>
                    </m:f>
                  </m:oMath>
                </a14:m>
                <a:r>
                  <a:rPr lang="en-US" b="1" dirty="0" smtClean="0">
                    <a:solidFill>
                      <a:srgbClr val="FF0000"/>
                    </a:solidFill>
                    <a:latin typeface="Trebuchet MS" panose="020B0603020202020204" pitchFamily="34" charset="0"/>
                  </a:rPr>
                  <a:t>  </a:t>
                </a:r>
                <a:endParaRPr lang="el-GR" b="1" dirty="0">
                  <a:solidFill>
                    <a:srgbClr val="FF0000"/>
                  </a:solidFill>
                  <a:latin typeface="Trebuchet MS" panose="020B0603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312672" y="3874542"/>
                <a:ext cx="9294368" cy="532390"/>
              </a:xfrm>
              <a:prstGeom prst="rect">
                <a:avLst/>
              </a:prstGeom>
              <a:blipFill>
                <a:blip r:embed="rId3"/>
                <a:stretch>
                  <a:fillRect l="-525" b="-3448"/>
                </a:stretch>
              </a:blipFill>
            </p:spPr>
            <p:txBody>
              <a:bodyPr/>
              <a:lstStyle/>
              <a:p>
                <a:r>
                  <a:rPr lang="el-GR">
                    <a:noFill/>
                  </a:rPr>
                  <a:t> </a:t>
                </a:r>
              </a:p>
            </p:txBody>
          </p:sp>
        </mc:Fallback>
      </mc:AlternateContent>
    </p:spTree>
    <p:extLst>
      <p:ext uri="{BB962C8B-B14F-4D97-AF65-F5344CB8AC3E}">
        <p14:creationId xmlns:p14="http://schemas.microsoft.com/office/powerpoint/2010/main" val="306773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5</a:t>
            </a:fld>
            <a:endParaRPr lang="el-GR">
              <a:solidFill>
                <a:prstClr val="black">
                  <a:tint val="75000"/>
                </a:prstClr>
              </a:solidFill>
            </a:endParaRPr>
          </a:p>
        </p:txBody>
      </p:sp>
      <p:sp>
        <p:nvSpPr>
          <p:cNvPr id="5" name="AutoShape 8"/>
          <p:cNvSpPr>
            <a:spLocks noChangeArrowheads="1"/>
          </p:cNvSpPr>
          <p:nvPr/>
        </p:nvSpPr>
        <p:spPr bwMode="auto">
          <a:xfrm>
            <a:off x="6434328" y="175224"/>
            <a:ext cx="3538593" cy="2074200"/>
          </a:xfrm>
          <a:prstGeom prst="cloudCallout">
            <a:avLst>
              <a:gd name="adj1" fmla="val 70764"/>
              <a:gd name="adj2" fmla="val 56987"/>
            </a:avLst>
          </a:prstGeom>
          <a:noFill/>
          <a:ln w="9525">
            <a:solidFill>
              <a:schemeClr val="tx1"/>
            </a:solidFill>
            <a:round/>
            <a:headEnd/>
            <a:tailEnd/>
          </a:ln>
          <a:effectLst/>
        </p:spPr>
        <p:txBody>
          <a:bodyPr/>
          <a:lstStyle/>
          <a:p>
            <a:pPr algn="ctr">
              <a:lnSpc>
                <a:spcPct val="150000"/>
              </a:lnSpc>
            </a:pPr>
            <a:r>
              <a:rPr lang="el-GR" altLang="el-GR" b="1" dirty="0" smtClean="0">
                <a:latin typeface="Comic Sans MS" pitchFamily="66" charset="0"/>
              </a:rPr>
              <a:t> Εγώ πάντως, δεν </a:t>
            </a:r>
            <a:r>
              <a:rPr lang="el-GR" altLang="el-GR" b="1" dirty="0" err="1" smtClean="0">
                <a:latin typeface="Comic Sans MS" pitchFamily="66" charset="0"/>
              </a:rPr>
              <a:t>πολυκατάλαβα</a:t>
            </a:r>
            <a:r>
              <a:rPr lang="el-GR" altLang="el-GR" b="1" dirty="0" smtClean="0">
                <a:latin typeface="Comic Sans MS" pitchFamily="66" charset="0"/>
              </a:rPr>
              <a:t> τι είναι το δυναμικό! </a:t>
            </a:r>
            <a:endParaRPr lang="el-GR" altLang="el-GR" dirty="0">
              <a:solidFill>
                <a:srgbClr val="0000FF"/>
              </a:solidFill>
              <a:effectLst>
                <a:outerShdw blurRad="38100" dist="38100" dir="2700000" algn="tl">
                  <a:srgbClr val="000000"/>
                </a:outerShdw>
              </a:effectLst>
              <a:latin typeface="Comic Sans MS" pitchFamily="66" charset="0"/>
            </a:endParaRPr>
          </a:p>
        </p:txBody>
      </p:sp>
      <p:pic>
        <p:nvPicPr>
          <p:cNvPr id="6" name="Picture 15"/>
          <p:cNvPicPr>
            <a:picLocks noChangeAspect="1" noChangeArrowheads="1"/>
          </p:cNvPicPr>
          <p:nvPr/>
        </p:nvPicPr>
        <p:blipFill>
          <a:blip r:embed="rId2">
            <a:clrChange>
              <a:clrFrom>
                <a:srgbClr val="FEFEF2"/>
              </a:clrFrom>
              <a:clrTo>
                <a:srgbClr val="FEFEF2">
                  <a:alpha val="0"/>
                </a:srgbClr>
              </a:clrTo>
            </a:clrChange>
            <a:extLst>
              <a:ext uri="{28A0092B-C50C-407E-A947-70E740481C1C}">
                <a14:useLocalDpi xmlns:a14="http://schemas.microsoft.com/office/drawing/2010/main" val="0"/>
              </a:ext>
            </a:extLst>
          </a:blip>
          <a:srcRect/>
          <a:stretch>
            <a:fillRect/>
          </a:stretch>
        </p:blipFill>
        <p:spPr bwMode="auto">
          <a:xfrm>
            <a:off x="10708640" y="2441448"/>
            <a:ext cx="691289" cy="103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661" y="3140837"/>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33176" y="2825559"/>
            <a:ext cx="6719384" cy="1477328"/>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Στην πορεία και μέσα από αυτά που θα ακολουθήσουν, ελπίζω ότι θα γίνει περισσότερο κατανοητή και φανερή η ανάγκη εισαγωγής αυτής της έννοιας. </a:t>
            </a:r>
            <a:endParaRPr lang="el-GR" sz="2000" b="1" dirty="0">
              <a:latin typeface="Comic Sans MS" panose="030F0702030302020204" pitchFamily="66" charset="0"/>
            </a:endParaRPr>
          </a:p>
        </p:txBody>
      </p:sp>
    </p:spTree>
    <p:extLst>
      <p:ext uri="{BB962C8B-B14F-4D97-AF65-F5344CB8AC3E}">
        <p14:creationId xmlns:p14="http://schemas.microsoft.com/office/powerpoint/2010/main" val="308730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par>
                          <p:cTn id="17" fill="hold">
                            <p:stCondLst>
                              <p:cond delay="500"/>
                            </p:stCondLst>
                            <p:childTnLst>
                              <p:par>
                                <p:cTn id="18" presetID="22" presetClass="entr" presetSubtype="8" fill="hold" grpId="0" nodeType="after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6</a:t>
            </a:fld>
            <a:endParaRPr lang="el-GR">
              <a:solidFill>
                <a:prstClr val="black">
                  <a:tint val="75000"/>
                </a:prstClr>
              </a:solidFill>
            </a:endParaRPr>
          </a:p>
        </p:txBody>
      </p:sp>
      <p:sp>
        <p:nvSpPr>
          <p:cNvPr id="5" name="Text Box 4"/>
          <p:cNvSpPr txBox="1">
            <a:spLocks noChangeArrowheads="1"/>
          </p:cNvSpPr>
          <p:nvPr/>
        </p:nvSpPr>
        <p:spPr bwMode="auto">
          <a:xfrm>
            <a:off x="1478103" y="246318"/>
            <a:ext cx="94819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l-GR" sz="32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Διαφορά Δυναμικού </a:t>
            </a:r>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(ανάμεσα σε δύο σημεία </a:t>
            </a:r>
            <a:r>
              <a:rPr lang="el-GR" sz="2000" b="1" dirty="0" err="1" smtClean="0">
                <a:solidFill>
                  <a:srgbClr val="800000"/>
                </a:solidFill>
                <a:effectLst>
                  <a:outerShdw blurRad="38100" dist="38100" dir="2700000" algn="tl">
                    <a:srgbClr val="000000">
                      <a:alpha val="43137"/>
                    </a:srgbClr>
                  </a:outerShdw>
                </a:effectLst>
                <a:latin typeface="Comic Sans MS" panose="030F0702030302020204" pitchFamily="66" charset="0"/>
              </a:rPr>
              <a:t>βαρυτικού</a:t>
            </a:r>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πεδίου) </a:t>
            </a:r>
            <a:endPar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6" name="Freeform 30"/>
          <p:cNvSpPr>
            <a:spLocks/>
          </p:cNvSpPr>
          <p:nvPr/>
        </p:nvSpPr>
        <p:spPr bwMode="auto">
          <a:xfrm>
            <a:off x="981526" y="1301043"/>
            <a:ext cx="2822501" cy="2133918"/>
          </a:xfrm>
          <a:custGeom>
            <a:avLst/>
            <a:gdLst>
              <a:gd name="T0" fmla="*/ 278 w 2618"/>
              <a:gd name="T1" fmla="*/ 336 h 2001"/>
              <a:gd name="T2" fmla="*/ 202 w 2618"/>
              <a:gd name="T3" fmla="*/ 1383 h 2001"/>
              <a:gd name="T4" fmla="*/ 346 w 2618"/>
              <a:gd name="T5" fmla="*/ 1652 h 2001"/>
              <a:gd name="T6" fmla="*/ 413 w 2618"/>
              <a:gd name="T7" fmla="*/ 1728 h 2001"/>
              <a:gd name="T8" fmla="*/ 480 w 2618"/>
              <a:gd name="T9" fmla="*/ 1767 h 2001"/>
              <a:gd name="T10" fmla="*/ 701 w 2618"/>
              <a:gd name="T11" fmla="*/ 1892 h 2001"/>
              <a:gd name="T12" fmla="*/ 826 w 2618"/>
              <a:gd name="T13" fmla="*/ 1940 h 2001"/>
              <a:gd name="T14" fmla="*/ 1133 w 2618"/>
              <a:gd name="T15" fmla="*/ 1949 h 2001"/>
              <a:gd name="T16" fmla="*/ 1776 w 2618"/>
              <a:gd name="T17" fmla="*/ 1959 h 2001"/>
              <a:gd name="T18" fmla="*/ 1824 w 2618"/>
              <a:gd name="T19" fmla="*/ 1920 h 2001"/>
              <a:gd name="T20" fmla="*/ 2035 w 2618"/>
              <a:gd name="T21" fmla="*/ 1882 h 2001"/>
              <a:gd name="T22" fmla="*/ 2342 w 2618"/>
              <a:gd name="T23" fmla="*/ 1796 h 2001"/>
              <a:gd name="T24" fmla="*/ 2419 w 2618"/>
              <a:gd name="T25" fmla="*/ 1738 h 2001"/>
              <a:gd name="T26" fmla="*/ 2525 w 2618"/>
              <a:gd name="T27" fmla="*/ 1642 h 2001"/>
              <a:gd name="T28" fmla="*/ 2486 w 2618"/>
              <a:gd name="T29" fmla="*/ 1181 h 2001"/>
              <a:gd name="T30" fmla="*/ 2429 w 2618"/>
              <a:gd name="T31" fmla="*/ 1095 h 2001"/>
              <a:gd name="T32" fmla="*/ 2400 w 2618"/>
              <a:gd name="T33" fmla="*/ 1076 h 2001"/>
              <a:gd name="T34" fmla="*/ 2323 w 2618"/>
              <a:gd name="T35" fmla="*/ 989 h 2001"/>
              <a:gd name="T36" fmla="*/ 2285 w 2618"/>
              <a:gd name="T37" fmla="*/ 932 h 2001"/>
              <a:gd name="T38" fmla="*/ 2208 w 2618"/>
              <a:gd name="T39" fmla="*/ 836 h 2001"/>
              <a:gd name="T40" fmla="*/ 2179 w 2618"/>
              <a:gd name="T41" fmla="*/ 778 h 2001"/>
              <a:gd name="T42" fmla="*/ 2198 w 2618"/>
              <a:gd name="T43" fmla="*/ 500 h 2001"/>
              <a:gd name="T44" fmla="*/ 2189 w 2618"/>
              <a:gd name="T45" fmla="*/ 413 h 2001"/>
              <a:gd name="T46" fmla="*/ 2016 w 2618"/>
              <a:gd name="T47" fmla="*/ 240 h 2001"/>
              <a:gd name="T48" fmla="*/ 1958 w 2618"/>
              <a:gd name="T49" fmla="*/ 192 h 2001"/>
              <a:gd name="T50" fmla="*/ 1814 w 2618"/>
              <a:gd name="T51" fmla="*/ 183 h 2001"/>
              <a:gd name="T52" fmla="*/ 1680 w 2618"/>
              <a:gd name="T53" fmla="*/ 135 h 2001"/>
              <a:gd name="T54" fmla="*/ 1574 w 2618"/>
              <a:gd name="T55" fmla="*/ 106 h 2001"/>
              <a:gd name="T56" fmla="*/ 1373 w 2618"/>
              <a:gd name="T57" fmla="*/ 0 h 2001"/>
              <a:gd name="T58" fmla="*/ 605 w 2618"/>
              <a:gd name="T59" fmla="*/ 29 h 2001"/>
              <a:gd name="T60" fmla="*/ 547 w 2618"/>
              <a:gd name="T61" fmla="*/ 48 h 2001"/>
              <a:gd name="T62" fmla="*/ 480 w 2618"/>
              <a:gd name="T63" fmla="*/ 116 h 2001"/>
              <a:gd name="T64" fmla="*/ 346 w 2618"/>
              <a:gd name="T65" fmla="*/ 154 h 2001"/>
              <a:gd name="T66" fmla="*/ 298 w 2618"/>
              <a:gd name="T67" fmla="*/ 202 h 2001"/>
              <a:gd name="T68" fmla="*/ 278 w 2618"/>
              <a:gd name="T69" fmla="*/ 221 h 2001"/>
              <a:gd name="T70" fmla="*/ 278 w 2618"/>
              <a:gd name="T71" fmla="*/ 336 h 20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18" h="2001">
                <a:moveTo>
                  <a:pt x="278" y="336"/>
                </a:moveTo>
                <a:cubicBezTo>
                  <a:pt x="92" y="659"/>
                  <a:pt x="0" y="990"/>
                  <a:pt x="202" y="1383"/>
                </a:cubicBezTo>
                <a:cubicBezTo>
                  <a:pt x="222" y="1492"/>
                  <a:pt x="278" y="1568"/>
                  <a:pt x="346" y="1652"/>
                </a:cubicBezTo>
                <a:cubicBezTo>
                  <a:pt x="370" y="1681"/>
                  <a:pt x="373" y="1707"/>
                  <a:pt x="413" y="1728"/>
                </a:cubicBezTo>
                <a:cubicBezTo>
                  <a:pt x="431" y="1737"/>
                  <a:pt x="464" y="1753"/>
                  <a:pt x="480" y="1767"/>
                </a:cubicBezTo>
                <a:cubicBezTo>
                  <a:pt x="563" y="1837"/>
                  <a:pt x="597" y="1869"/>
                  <a:pt x="701" y="1892"/>
                </a:cubicBezTo>
                <a:cubicBezTo>
                  <a:pt x="745" y="1902"/>
                  <a:pt x="781" y="1938"/>
                  <a:pt x="826" y="1940"/>
                </a:cubicBezTo>
                <a:cubicBezTo>
                  <a:pt x="928" y="1946"/>
                  <a:pt x="1031" y="1946"/>
                  <a:pt x="1133" y="1949"/>
                </a:cubicBezTo>
                <a:cubicBezTo>
                  <a:pt x="1329" y="2001"/>
                  <a:pt x="1623" y="1962"/>
                  <a:pt x="1776" y="1959"/>
                </a:cubicBezTo>
                <a:cubicBezTo>
                  <a:pt x="1793" y="1948"/>
                  <a:pt x="1805" y="1927"/>
                  <a:pt x="1824" y="1920"/>
                </a:cubicBezTo>
                <a:cubicBezTo>
                  <a:pt x="1889" y="1896"/>
                  <a:pt x="1968" y="1900"/>
                  <a:pt x="2035" y="1882"/>
                </a:cubicBezTo>
                <a:cubicBezTo>
                  <a:pt x="2137" y="1854"/>
                  <a:pt x="2238" y="1816"/>
                  <a:pt x="2342" y="1796"/>
                </a:cubicBezTo>
                <a:cubicBezTo>
                  <a:pt x="2365" y="1773"/>
                  <a:pt x="2396" y="1761"/>
                  <a:pt x="2419" y="1738"/>
                </a:cubicBezTo>
                <a:cubicBezTo>
                  <a:pt x="2497" y="1660"/>
                  <a:pt x="2461" y="1690"/>
                  <a:pt x="2525" y="1642"/>
                </a:cubicBezTo>
                <a:cubicBezTo>
                  <a:pt x="2607" y="1517"/>
                  <a:pt x="2618" y="1267"/>
                  <a:pt x="2486" y="1181"/>
                </a:cubicBezTo>
                <a:cubicBezTo>
                  <a:pt x="2442" y="1114"/>
                  <a:pt x="2461" y="1143"/>
                  <a:pt x="2429" y="1095"/>
                </a:cubicBezTo>
                <a:cubicBezTo>
                  <a:pt x="2423" y="1085"/>
                  <a:pt x="2409" y="1083"/>
                  <a:pt x="2400" y="1076"/>
                </a:cubicBezTo>
                <a:cubicBezTo>
                  <a:pt x="2373" y="1053"/>
                  <a:pt x="2345" y="1017"/>
                  <a:pt x="2323" y="989"/>
                </a:cubicBezTo>
                <a:cubicBezTo>
                  <a:pt x="2309" y="971"/>
                  <a:pt x="2298" y="951"/>
                  <a:pt x="2285" y="932"/>
                </a:cubicBezTo>
                <a:cubicBezTo>
                  <a:pt x="2263" y="898"/>
                  <a:pt x="2227" y="873"/>
                  <a:pt x="2208" y="836"/>
                </a:cubicBezTo>
                <a:cubicBezTo>
                  <a:pt x="2165" y="751"/>
                  <a:pt x="2237" y="866"/>
                  <a:pt x="2179" y="778"/>
                </a:cubicBezTo>
                <a:cubicBezTo>
                  <a:pt x="2158" y="690"/>
                  <a:pt x="2177" y="588"/>
                  <a:pt x="2198" y="500"/>
                </a:cubicBezTo>
                <a:cubicBezTo>
                  <a:pt x="2195" y="471"/>
                  <a:pt x="2195" y="441"/>
                  <a:pt x="2189" y="413"/>
                </a:cubicBezTo>
                <a:cubicBezTo>
                  <a:pt x="2173" y="343"/>
                  <a:pt x="2070" y="278"/>
                  <a:pt x="2016" y="240"/>
                </a:cubicBezTo>
                <a:cubicBezTo>
                  <a:pt x="1996" y="225"/>
                  <a:pt x="1983" y="197"/>
                  <a:pt x="1958" y="192"/>
                </a:cubicBezTo>
                <a:cubicBezTo>
                  <a:pt x="1911" y="182"/>
                  <a:pt x="1862" y="186"/>
                  <a:pt x="1814" y="183"/>
                </a:cubicBezTo>
                <a:cubicBezTo>
                  <a:pt x="1766" y="170"/>
                  <a:pt x="1726" y="152"/>
                  <a:pt x="1680" y="135"/>
                </a:cubicBezTo>
                <a:cubicBezTo>
                  <a:pt x="1646" y="122"/>
                  <a:pt x="1609" y="118"/>
                  <a:pt x="1574" y="106"/>
                </a:cubicBezTo>
                <a:cubicBezTo>
                  <a:pt x="1514" y="46"/>
                  <a:pt x="1454" y="21"/>
                  <a:pt x="1373" y="0"/>
                </a:cubicBezTo>
                <a:cubicBezTo>
                  <a:pt x="1072" y="13"/>
                  <a:pt x="957" y="23"/>
                  <a:pt x="605" y="29"/>
                </a:cubicBezTo>
                <a:cubicBezTo>
                  <a:pt x="586" y="35"/>
                  <a:pt x="566" y="42"/>
                  <a:pt x="547" y="48"/>
                </a:cubicBezTo>
                <a:cubicBezTo>
                  <a:pt x="517" y="58"/>
                  <a:pt x="510" y="107"/>
                  <a:pt x="480" y="116"/>
                </a:cubicBezTo>
                <a:cubicBezTo>
                  <a:pt x="435" y="130"/>
                  <a:pt x="390" y="138"/>
                  <a:pt x="346" y="154"/>
                </a:cubicBezTo>
                <a:cubicBezTo>
                  <a:pt x="330" y="170"/>
                  <a:pt x="314" y="186"/>
                  <a:pt x="298" y="202"/>
                </a:cubicBezTo>
                <a:cubicBezTo>
                  <a:pt x="291" y="208"/>
                  <a:pt x="278" y="221"/>
                  <a:pt x="278" y="221"/>
                </a:cubicBezTo>
                <a:cubicBezTo>
                  <a:pt x="274" y="232"/>
                  <a:pt x="229" y="336"/>
                  <a:pt x="278" y="336"/>
                </a:cubicBezTo>
                <a:close/>
              </a:path>
            </a:pathLst>
          </a:custGeom>
          <a:solidFill>
            <a:schemeClr val="accent1">
              <a:lumMod val="20000"/>
              <a:lumOff val="80000"/>
            </a:schemeClr>
          </a:solidFill>
          <a:ln w="9525">
            <a:noFill/>
            <a:round/>
            <a:headEnd/>
            <a:tailEnd/>
          </a:ln>
          <a:effectLst/>
          <a:extLst/>
        </p:spPr>
        <p:txBody>
          <a:bodyPr/>
          <a:lstStyle/>
          <a:p>
            <a:endParaRPr lang="el-GR"/>
          </a:p>
        </p:txBody>
      </p:sp>
      <p:sp>
        <p:nvSpPr>
          <p:cNvPr id="7" name="TextBox 6"/>
          <p:cNvSpPr txBox="1"/>
          <p:nvPr/>
        </p:nvSpPr>
        <p:spPr>
          <a:xfrm>
            <a:off x="3366897" y="965089"/>
            <a:ext cx="429768" cy="461665"/>
          </a:xfrm>
          <a:prstGeom prst="rect">
            <a:avLst/>
          </a:prstGeom>
          <a:noFill/>
        </p:spPr>
        <p:txBody>
          <a:bodyPr wrap="square" rtlCol="0">
            <a:spAutoFit/>
          </a:bodyPr>
          <a:lstStyle/>
          <a:p>
            <a:r>
              <a:rPr lang="el-GR" sz="2400" dirty="0" smtClean="0"/>
              <a:t>∞</a:t>
            </a:r>
            <a:endParaRPr lang="el-GR" sz="2400" dirty="0"/>
          </a:p>
        </p:txBody>
      </p:sp>
      <p:grpSp>
        <p:nvGrpSpPr>
          <p:cNvPr id="9" name="Ομάδα 8"/>
          <p:cNvGrpSpPr/>
          <p:nvPr/>
        </p:nvGrpSpPr>
        <p:grpSpPr>
          <a:xfrm>
            <a:off x="2025357" y="1926638"/>
            <a:ext cx="367420" cy="338554"/>
            <a:chOff x="4165600" y="1637665"/>
            <a:chExt cx="367420" cy="338554"/>
          </a:xfrm>
        </p:grpSpPr>
        <p:sp>
          <p:nvSpPr>
            <p:cNvPr id="11" name="TextBox 10"/>
            <p:cNvSpPr txBox="1"/>
            <p:nvPr/>
          </p:nvSpPr>
          <p:spPr>
            <a:xfrm>
              <a:off x="4165600" y="1637665"/>
              <a:ext cx="367420" cy="338554"/>
            </a:xfrm>
            <a:prstGeom prst="rect">
              <a:avLst/>
            </a:prstGeom>
            <a:noFill/>
          </p:spPr>
          <p:txBody>
            <a:bodyPr wrap="square" rtlCol="0">
              <a:spAutoFit/>
            </a:bodyPr>
            <a:lstStyle/>
            <a:p>
              <a:r>
                <a:rPr lang="el-GR" sz="1600" b="1" dirty="0">
                  <a:latin typeface="Comic Sans MS" panose="030F0702030302020204" pitchFamily="66" charset="0"/>
                </a:rPr>
                <a:t>Α</a:t>
              </a:r>
            </a:p>
          </p:txBody>
        </p:sp>
        <p:sp>
          <p:nvSpPr>
            <p:cNvPr id="12" name="Oval 33"/>
            <p:cNvSpPr>
              <a:spLocks noChangeArrowheads="1"/>
            </p:cNvSpPr>
            <p:nvPr/>
          </p:nvSpPr>
          <p:spPr bwMode="auto">
            <a:xfrm flipH="1" flipV="1">
              <a:off x="4234087" y="1675958"/>
              <a:ext cx="45719" cy="457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l-GR" altLang="el-GR"/>
            </a:p>
          </p:txBody>
        </p:sp>
      </p:grpSp>
      <p:grpSp>
        <p:nvGrpSpPr>
          <p:cNvPr id="13" name="Ομάδα 12"/>
          <p:cNvGrpSpPr/>
          <p:nvPr/>
        </p:nvGrpSpPr>
        <p:grpSpPr>
          <a:xfrm>
            <a:off x="2891601" y="2306850"/>
            <a:ext cx="367420" cy="338554"/>
            <a:chOff x="4165600" y="1637665"/>
            <a:chExt cx="367420" cy="338554"/>
          </a:xfrm>
        </p:grpSpPr>
        <p:sp>
          <p:nvSpPr>
            <p:cNvPr id="14" name="TextBox 13"/>
            <p:cNvSpPr txBox="1"/>
            <p:nvPr/>
          </p:nvSpPr>
          <p:spPr>
            <a:xfrm>
              <a:off x="4165600" y="1637665"/>
              <a:ext cx="367420" cy="338554"/>
            </a:xfrm>
            <a:prstGeom prst="rect">
              <a:avLst/>
            </a:prstGeom>
            <a:noFill/>
          </p:spPr>
          <p:txBody>
            <a:bodyPr wrap="square" rtlCol="0">
              <a:spAutoFit/>
            </a:bodyPr>
            <a:lstStyle/>
            <a:p>
              <a:r>
                <a:rPr lang="el-GR" sz="1600" b="1" dirty="0" smtClean="0">
                  <a:latin typeface="Comic Sans MS" panose="030F0702030302020204" pitchFamily="66" charset="0"/>
                </a:rPr>
                <a:t>Β</a:t>
              </a:r>
              <a:endParaRPr lang="el-GR" sz="1600" b="1" dirty="0">
                <a:latin typeface="Comic Sans MS" panose="030F0702030302020204" pitchFamily="66" charset="0"/>
              </a:endParaRPr>
            </a:p>
          </p:txBody>
        </p:sp>
        <p:sp>
          <p:nvSpPr>
            <p:cNvPr id="15" name="Oval 33"/>
            <p:cNvSpPr>
              <a:spLocks noChangeArrowheads="1"/>
            </p:cNvSpPr>
            <p:nvPr/>
          </p:nvSpPr>
          <p:spPr bwMode="auto">
            <a:xfrm flipH="1" flipV="1">
              <a:off x="4234087" y="1675958"/>
              <a:ext cx="45719" cy="457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l-GR" altLang="el-GR"/>
            </a:p>
          </p:txBody>
        </p:sp>
      </p:grpSp>
      <p:sp>
        <p:nvSpPr>
          <p:cNvPr id="2" name="TextBox 1"/>
          <p:cNvSpPr txBox="1"/>
          <p:nvPr/>
        </p:nvSpPr>
        <p:spPr>
          <a:xfrm>
            <a:off x="5377376" y="1187528"/>
            <a:ext cx="2479430" cy="584775"/>
          </a:xfrm>
          <a:prstGeom prst="rect">
            <a:avLst/>
          </a:prstGeom>
          <a:noFill/>
        </p:spPr>
        <p:txBody>
          <a:bodyPr wrap="square" rtlCol="0">
            <a:spAutoFit/>
          </a:bodyPr>
          <a:lstStyle/>
          <a:p>
            <a:r>
              <a:rPr lang="en-US" sz="3200" b="1" i="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V</a:t>
            </a:r>
            <a:r>
              <a:rPr lang="en-US" sz="3200" b="1" baseline="-25000"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AB</a:t>
            </a:r>
            <a:r>
              <a:rPr lang="en-US" sz="32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 </a:t>
            </a:r>
            <a:r>
              <a:rPr lang="en-US" sz="3200" b="1" i="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V</a:t>
            </a:r>
            <a:r>
              <a:rPr lang="en-US" sz="3200" b="1" baseline="-25000"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a:t>
            </a:r>
            <a:r>
              <a:rPr lang="en-US" sz="32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 </a:t>
            </a:r>
            <a:r>
              <a:rPr lang="en-US" sz="3200" b="1" i="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V</a:t>
            </a:r>
            <a:r>
              <a:rPr lang="en-US" sz="3200" b="1" baseline="-25000"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B</a:t>
            </a:r>
            <a:endParaRPr lang="el-GR" sz="3200" b="1" baseline="-250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17" name="Ορθογώνιο 16"/>
              <p:cNvSpPr/>
              <p:nvPr/>
            </p:nvSpPr>
            <p:spPr>
              <a:xfrm>
                <a:off x="3820337" y="1997906"/>
                <a:ext cx="3845283" cy="8002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400" b="1" i="1" dirty="0" smtClean="0">
                          <a:solidFill>
                            <a:schemeClr val="tx1"/>
                          </a:solidFill>
                          <a:effectLst/>
                          <a:latin typeface="Cambria Math" panose="02040503050406030204" pitchFamily="18" charset="0"/>
                          <a:ea typeface="Cambria Math" panose="02040503050406030204" pitchFamily="18" charset="0"/>
                        </a:rPr>
                        <m:t>V</m:t>
                      </m:r>
                      <m:r>
                        <m:rPr>
                          <m:nor/>
                        </m:rPr>
                        <a:rPr lang="en-US" sz="2400" b="1" baseline="-25000" dirty="0" smtClean="0">
                          <a:solidFill>
                            <a:schemeClr val="tx1"/>
                          </a:solidFill>
                          <a:effectLst/>
                          <a:latin typeface="Cambria Math" panose="02040503050406030204" pitchFamily="18" charset="0"/>
                          <a:ea typeface="Cambria Math" panose="02040503050406030204" pitchFamily="18" charset="0"/>
                        </a:rPr>
                        <m:t>AB</m:t>
                      </m:r>
                      <m:r>
                        <m:rPr>
                          <m:nor/>
                        </m:rPr>
                        <a:rPr lang="en-US" sz="2400" b="1" dirty="0" smtClean="0">
                          <a:solidFill>
                            <a:schemeClr val="tx1"/>
                          </a:solidFill>
                          <a:effectLst/>
                          <a:latin typeface="Cambria Math" panose="02040503050406030204" pitchFamily="18" charset="0"/>
                          <a:ea typeface="Cambria Math" panose="02040503050406030204" pitchFamily="18" charset="0"/>
                        </a:rPr>
                        <m:t> =</m:t>
                      </m:r>
                      <m:f>
                        <m:fPr>
                          <m:ctrlPr>
                            <a:rPr lang="en-US" sz="2400" b="1" i="1" smtClean="0">
                              <a:solidFill>
                                <a:schemeClr val="tx1"/>
                              </a:solidFill>
                              <a:effectLst/>
                              <a:latin typeface="Cambria Math" panose="02040503050406030204" pitchFamily="18" charset="0"/>
                            </a:rPr>
                          </m:ctrlPr>
                        </m:fPr>
                        <m:num>
                          <m:sSub>
                            <m:sSubPr>
                              <m:ctrlPr>
                                <a:rPr lang="en-US" sz="2400" b="1" i="1" smtClean="0">
                                  <a:solidFill>
                                    <a:schemeClr val="tx1"/>
                                  </a:solidFill>
                                  <a:effectLst/>
                                  <a:latin typeface="Cambria Math" panose="02040503050406030204" pitchFamily="18" charset="0"/>
                                </a:rPr>
                              </m:ctrlPr>
                            </m:sSubPr>
                            <m:e>
                              <m:r>
                                <a:rPr lang="en-US" sz="2400" b="1" i="1">
                                  <a:solidFill>
                                    <a:schemeClr val="tx1"/>
                                  </a:solidFill>
                                  <a:effectLst/>
                                  <a:latin typeface="Cambria Math" panose="02040503050406030204" pitchFamily="18" charset="0"/>
                                </a:rPr>
                                <m:t>𝑾</m:t>
                              </m:r>
                            </m:e>
                            <m:sub>
                              <m:r>
                                <a:rPr lang="en-US" sz="2400" b="1" i="1">
                                  <a:solidFill>
                                    <a:schemeClr val="tx1"/>
                                  </a:solidFill>
                                  <a:effectLst/>
                                  <a:latin typeface="Cambria Math" panose="02040503050406030204" pitchFamily="18" charset="0"/>
                                </a:rPr>
                                <m:t>𝑭</m:t>
                              </m:r>
                              <m:r>
                                <a:rPr lang="en-US" sz="2400" b="1" i="1">
                                  <a:solidFill>
                                    <a:schemeClr val="tx1"/>
                                  </a:solidFill>
                                  <a:effectLst/>
                                  <a:latin typeface="Cambria Math" panose="02040503050406030204" pitchFamily="18" charset="0"/>
                                </a:rPr>
                                <m:t>(</m:t>
                              </m:r>
                              <m:r>
                                <a:rPr lang="en-US" sz="2400" b="1" i="0">
                                  <a:solidFill>
                                    <a:schemeClr val="tx1"/>
                                  </a:solidFill>
                                  <a:effectLst/>
                                  <a:latin typeface="Cambria Math" panose="02040503050406030204" pitchFamily="18" charset="0"/>
                                </a:rPr>
                                <m:t>𝐀</m:t>
                              </m:r>
                              <m:r>
                                <a:rPr lang="en-US" sz="2400" b="1" i="1">
                                  <a:solidFill>
                                    <a:schemeClr val="tx1"/>
                                  </a:solidFill>
                                  <a:effectLst/>
                                  <a:latin typeface="Cambria Math" panose="02040503050406030204" pitchFamily="18" charset="0"/>
                                </a:rPr>
                                <m:t>→∞)</m:t>
                              </m:r>
                            </m:sub>
                          </m:sSub>
                        </m:num>
                        <m:den>
                          <m:r>
                            <a:rPr lang="en-US" sz="2400" b="1" i="1">
                              <a:solidFill>
                                <a:schemeClr val="tx1"/>
                              </a:solidFill>
                              <a:effectLst/>
                              <a:latin typeface="Cambria Math" panose="02040503050406030204" pitchFamily="18" charset="0"/>
                            </a:rPr>
                            <m:t>𝒎</m:t>
                          </m:r>
                        </m:den>
                      </m:f>
                      <m:r>
                        <a:rPr lang="en-US" sz="2400" b="1" i="1" smtClean="0">
                          <a:solidFill>
                            <a:schemeClr val="tx1"/>
                          </a:solidFill>
                          <a:effectLst/>
                          <a:latin typeface="Cambria Math" panose="02040503050406030204" pitchFamily="18" charset="0"/>
                        </a:rPr>
                        <m:t> −</m:t>
                      </m:r>
                      <m:f>
                        <m:fPr>
                          <m:ctrlPr>
                            <a:rPr lang="en-US" sz="2400" b="1" i="1" smtClean="0">
                              <a:solidFill>
                                <a:schemeClr val="tx1"/>
                              </a:solidFill>
                              <a:effectLst/>
                              <a:latin typeface="Cambria Math" panose="02040503050406030204" pitchFamily="18" charset="0"/>
                            </a:rPr>
                          </m:ctrlPr>
                        </m:fPr>
                        <m:num>
                          <m:sSub>
                            <m:sSubPr>
                              <m:ctrlPr>
                                <a:rPr lang="en-US" sz="2400" b="1" i="1">
                                  <a:solidFill>
                                    <a:schemeClr val="tx1"/>
                                  </a:solidFill>
                                  <a:effectLst/>
                                  <a:latin typeface="Cambria Math" panose="02040503050406030204" pitchFamily="18" charset="0"/>
                                </a:rPr>
                              </m:ctrlPr>
                            </m:sSubPr>
                            <m:e>
                              <m:r>
                                <a:rPr lang="en-US" sz="2400" b="1" i="1">
                                  <a:solidFill>
                                    <a:schemeClr val="tx1"/>
                                  </a:solidFill>
                                  <a:effectLst/>
                                  <a:latin typeface="Cambria Math" panose="02040503050406030204" pitchFamily="18" charset="0"/>
                                </a:rPr>
                                <m:t>𝑾</m:t>
                              </m:r>
                            </m:e>
                            <m:sub>
                              <m:r>
                                <a:rPr lang="en-US" sz="2400" b="1" i="1">
                                  <a:solidFill>
                                    <a:schemeClr val="tx1"/>
                                  </a:solidFill>
                                  <a:effectLst/>
                                  <a:latin typeface="Cambria Math" panose="02040503050406030204" pitchFamily="18" charset="0"/>
                                </a:rPr>
                                <m:t>𝑭</m:t>
                              </m:r>
                              <m:d>
                                <m:dPr>
                                  <m:ctrlPr>
                                    <a:rPr lang="en-US" sz="2400" b="1" i="1">
                                      <a:solidFill>
                                        <a:schemeClr val="tx1"/>
                                      </a:solidFill>
                                      <a:effectLst/>
                                      <a:latin typeface="Cambria Math" panose="02040503050406030204" pitchFamily="18" charset="0"/>
                                    </a:rPr>
                                  </m:ctrlPr>
                                </m:dPr>
                                <m:e>
                                  <m:r>
                                    <a:rPr lang="en-US" sz="2400" b="1" i="0" smtClean="0">
                                      <a:solidFill>
                                        <a:schemeClr val="tx1"/>
                                      </a:solidFill>
                                      <a:effectLst/>
                                      <a:latin typeface="Cambria Math" panose="02040503050406030204" pitchFamily="18" charset="0"/>
                                    </a:rPr>
                                    <m:t>𝐁</m:t>
                                  </m:r>
                                  <m:r>
                                    <a:rPr lang="en-US" sz="2400" b="1" i="1">
                                      <a:solidFill>
                                        <a:schemeClr val="tx1"/>
                                      </a:solidFill>
                                      <a:effectLst/>
                                      <a:latin typeface="Cambria Math" panose="02040503050406030204" pitchFamily="18" charset="0"/>
                                    </a:rPr>
                                    <m:t>→∞</m:t>
                                  </m:r>
                                </m:e>
                              </m:d>
                            </m:sub>
                          </m:sSub>
                        </m:num>
                        <m:den>
                          <m:r>
                            <a:rPr lang="en-US" sz="2400" b="1" i="1">
                              <a:solidFill>
                                <a:schemeClr val="tx1"/>
                              </a:solidFill>
                              <a:effectLst/>
                              <a:latin typeface="Cambria Math" panose="02040503050406030204" pitchFamily="18" charset="0"/>
                            </a:rPr>
                            <m:t>𝒎</m:t>
                          </m:r>
                        </m:den>
                      </m:f>
                    </m:oMath>
                  </m:oMathPara>
                </a14:m>
                <a:endParaRPr lang="el-GR" sz="2400" dirty="0"/>
              </a:p>
            </p:txBody>
          </p:sp>
        </mc:Choice>
        <mc:Fallback xmlns="">
          <p:sp>
            <p:nvSpPr>
              <p:cNvPr id="17" name="Ορθογώνιο 16"/>
              <p:cNvSpPr>
                <a:spLocks noRot="1" noChangeAspect="1" noMove="1" noResize="1" noEditPoints="1" noAdjustHandles="1" noChangeArrowheads="1" noChangeShapeType="1" noTextEdit="1"/>
              </p:cNvSpPr>
              <p:nvPr/>
            </p:nvSpPr>
            <p:spPr>
              <a:xfrm>
                <a:off x="3820337" y="1997906"/>
                <a:ext cx="3845283" cy="800219"/>
              </a:xfrm>
              <a:prstGeom prst="rect">
                <a:avLst/>
              </a:prstGeom>
              <a:blipFill>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8" name="Ορθογώνιο 17"/>
              <p:cNvSpPr/>
              <p:nvPr/>
            </p:nvSpPr>
            <p:spPr>
              <a:xfrm>
                <a:off x="4842022" y="3029750"/>
                <a:ext cx="3014784" cy="10599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3200" b="1" i="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V</m:t>
                      </m:r>
                      <m:r>
                        <m:rPr>
                          <m:nor/>
                        </m:rPr>
                        <a:rPr lang="en-US" sz="3200" b="1" baseline="-25000"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AB</m:t>
                      </m:r>
                      <m:r>
                        <m:rPr>
                          <m:nor/>
                        </m:rPr>
                        <a:rPr lang="en-US" sz="32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f>
                        <m:fPr>
                          <m:ctrlP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sSub>
                            <m:sSubPr>
                              <m:ctrlP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t>𝑾</m:t>
                              </m:r>
                            </m:e>
                            <m:sub>
                              <m: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t>𝑭</m:t>
                              </m:r>
                              <m: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3200" b="1">
                                  <a:solidFill>
                                    <a:srgbClr val="FF0000"/>
                                  </a:solidFill>
                                  <a:effectLst>
                                    <a:outerShdw blurRad="38100" dist="38100" dir="2700000" algn="tl">
                                      <a:srgbClr val="000000">
                                        <a:alpha val="43137"/>
                                      </a:srgbClr>
                                    </a:outerShdw>
                                  </a:effectLst>
                                  <a:latin typeface="Cambria Math" panose="02040503050406030204" pitchFamily="18" charset="0"/>
                                </a:rPr>
                                <m:t>𝐀</m:t>
                              </m:r>
                              <m: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3200" b="1" i="0" smtClean="0">
                                  <a:solidFill>
                                    <a:srgbClr val="FF0000"/>
                                  </a:solidFill>
                                  <a:effectLst>
                                    <a:outerShdw blurRad="38100" dist="38100" dir="2700000" algn="tl">
                                      <a:srgbClr val="000000">
                                        <a:alpha val="43137"/>
                                      </a:srgbClr>
                                    </a:outerShdw>
                                  </a:effectLst>
                                  <a:latin typeface="Cambria Math" panose="02040503050406030204" pitchFamily="18" charset="0"/>
                                </a:rPr>
                                <m:t>𝐁</m:t>
                              </m:r>
                              <m: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t>)</m:t>
                              </m:r>
                            </m:sub>
                          </m:sSub>
                        </m:num>
                        <m:den>
                          <m: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t>𝒎</m:t>
                          </m:r>
                        </m:den>
                      </m:f>
                    </m:oMath>
                  </m:oMathPara>
                </a14:m>
                <a:endParaRPr lang="el-GR" sz="3200" dirty="0"/>
              </a:p>
            </p:txBody>
          </p:sp>
        </mc:Choice>
        <mc:Fallback xmlns="">
          <p:sp>
            <p:nvSpPr>
              <p:cNvPr id="18" name="Ορθογώνιο 17"/>
              <p:cNvSpPr>
                <a:spLocks noRot="1" noChangeAspect="1" noMove="1" noResize="1" noEditPoints="1" noAdjustHandles="1" noChangeArrowheads="1" noChangeShapeType="1" noTextEdit="1"/>
              </p:cNvSpPr>
              <p:nvPr/>
            </p:nvSpPr>
            <p:spPr>
              <a:xfrm>
                <a:off x="4842022" y="3029750"/>
                <a:ext cx="3014784" cy="1059970"/>
              </a:xfrm>
              <a:prstGeom prst="rect">
                <a:avLst/>
              </a:prstGeom>
              <a:blipFill>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9" name="Ορθογώνιο 18"/>
              <p:cNvSpPr/>
              <p:nvPr/>
            </p:nvSpPr>
            <p:spPr>
              <a:xfrm>
                <a:off x="7449844" y="1974881"/>
                <a:ext cx="3316805" cy="8002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m:t>
                      </m:r>
                      <m:f>
                        <m:fPr>
                          <m:ctrlPr>
                            <a:rPr lang="en-US" sz="2400" b="1" i="1">
                              <a:latin typeface="Cambria Math" panose="02040503050406030204" pitchFamily="18" charset="0"/>
                            </a:rPr>
                          </m:ctrlPr>
                        </m:fPr>
                        <m:num>
                          <m:sSub>
                            <m:sSubPr>
                              <m:ctrlPr>
                                <a:rPr lang="en-US" sz="2400" b="1" i="1">
                                  <a:latin typeface="Cambria Math" panose="02040503050406030204" pitchFamily="18" charset="0"/>
                                </a:rPr>
                              </m:ctrlPr>
                            </m:sSubPr>
                            <m:e>
                              <m:r>
                                <a:rPr lang="en-US" sz="2400" b="1" i="1">
                                  <a:latin typeface="Cambria Math" panose="02040503050406030204" pitchFamily="18" charset="0"/>
                                </a:rPr>
                                <m:t>𝑾</m:t>
                              </m:r>
                            </m:e>
                            <m:sub>
                              <m:r>
                                <a:rPr lang="en-US" sz="2400" b="1" i="1">
                                  <a:latin typeface="Cambria Math" panose="02040503050406030204" pitchFamily="18" charset="0"/>
                                </a:rPr>
                                <m:t>𝑭</m:t>
                              </m:r>
                              <m:r>
                                <a:rPr lang="en-US" sz="2400" b="1" i="1">
                                  <a:latin typeface="Cambria Math" panose="02040503050406030204" pitchFamily="18" charset="0"/>
                                </a:rPr>
                                <m:t>(</m:t>
                              </m:r>
                              <m:r>
                                <a:rPr lang="en-US" sz="2400" b="1">
                                  <a:latin typeface="Cambria Math" panose="02040503050406030204" pitchFamily="18" charset="0"/>
                                </a:rPr>
                                <m:t>𝐀</m:t>
                              </m:r>
                              <m:r>
                                <a:rPr lang="en-US" sz="2400" b="1" i="1">
                                  <a:latin typeface="Cambria Math" panose="02040503050406030204" pitchFamily="18" charset="0"/>
                                </a:rPr>
                                <m:t>→∞)</m:t>
                              </m:r>
                            </m:sub>
                          </m:sSub>
                          <m:r>
                            <a:rPr lang="en-US" sz="2400" b="1"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𝑾</m:t>
                              </m:r>
                            </m:e>
                            <m:sub>
                              <m:r>
                                <a:rPr lang="en-US" sz="2400" b="1" i="1">
                                  <a:latin typeface="Cambria Math" panose="02040503050406030204" pitchFamily="18" charset="0"/>
                                </a:rPr>
                                <m:t>𝑭</m:t>
                              </m:r>
                              <m:d>
                                <m:dPr>
                                  <m:ctrlPr>
                                    <a:rPr lang="en-US" sz="2400" b="1" i="1">
                                      <a:latin typeface="Cambria Math" panose="02040503050406030204" pitchFamily="18" charset="0"/>
                                    </a:rPr>
                                  </m:ctrlPr>
                                </m:dPr>
                                <m:e>
                                  <m:r>
                                    <a:rPr lang="en-US" sz="2400" b="1" i="1">
                                      <a:latin typeface="Cambria Math" panose="02040503050406030204" pitchFamily="18" charset="0"/>
                                    </a:rPr>
                                    <m:t>∞→</m:t>
                                  </m:r>
                                  <m:r>
                                    <a:rPr lang="en-US" sz="2400" b="1">
                                      <a:latin typeface="Cambria Math" panose="02040503050406030204" pitchFamily="18" charset="0"/>
                                    </a:rPr>
                                    <m:t>𝐁</m:t>
                                  </m:r>
                                </m:e>
                              </m:d>
                            </m:sub>
                          </m:sSub>
                        </m:num>
                        <m:den>
                          <m:r>
                            <a:rPr lang="en-US" sz="2400" b="1" i="1">
                              <a:latin typeface="Cambria Math" panose="02040503050406030204" pitchFamily="18" charset="0"/>
                            </a:rPr>
                            <m:t>𝒎</m:t>
                          </m:r>
                        </m:den>
                      </m:f>
                    </m:oMath>
                  </m:oMathPara>
                </a14:m>
                <a:endParaRPr lang="el-GR" sz="2400" dirty="0"/>
              </a:p>
            </p:txBody>
          </p:sp>
        </mc:Choice>
        <mc:Fallback xmlns="">
          <p:sp>
            <p:nvSpPr>
              <p:cNvPr id="19" name="Ορθογώνιο 18"/>
              <p:cNvSpPr>
                <a:spLocks noRot="1" noChangeAspect="1" noMove="1" noResize="1" noEditPoints="1" noAdjustHandles="1" noChangeArrowheads="1" noChangeShapeType="1" noTextEdit="1"/>
              </p:cNvSpPr>
              <p:nvPr/>
            </p:nvSpPr>
            <p:spPr>
              <a:xfrm>
                <a:off x="7449844" y="1974881"/>
                <a:ext cx="3316805" cy="800219"/>
              </a:xfrm>
              <a:prstGeom prst="rect">
                <a:avLst/>
              </a:prstGeom>
              <a:blipFill>
                <a:blip r:embed="rId4"/>
                <a:stretch>
                  <a:fillRect/>
                </a:stretch>
              </a:blipFill>
            </p:spPr>
            <p:txBody>
              <a:bodyPr/>
              <a:lstStyle/>
              <a:p>
                <a:r>
                  <a:rPr lang="el-GR">
                    <a:noFill/>
                  </a:rPr>
                  <a:t> </a:t>
                </a:r>
              </a:p>
            </p:txBody>
          </p:sp>
        </mc:Fallback>
      </mc:AlternateContent>
      <p:grpSp>
        <p:nvGrpSpPr>
          <p:cNvPr id="30" name="Ομάδα 29"/>
          <p:cNvGrpSpPr/>
          <p:nvPr/>
        </p:nvGrpSpPr>
        <p:grpSpPr>
          <a:xfrm rot="20343915">
            <a:off x="2807925" y="1410183"/>
            <a:ext cx="801720" cy="854126"/>
            <a:chOff x="2116703" y="1110805"/>
            <a:chExt cx="1284980" cy="854126"/>
          </a:xfrm>
        </p:grpSpPr>
        <p:cxnSp>
          <p:nvCxnSpPr>
            <p:cNvPr id="31" name="Ευθύγραμμο βέλος σύνδεσης 30"/>
            <p:cNvCxnSpPr/>
            <p:nvPr/>
          </p:nvCxnSpPr>
          <p:spPr>
            <a:xfrm flipV="1">
              <a:off x="2116703" y="1496199"/>
              <a:ext cx="820521" cy="468732"/>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Ευθύγραμμο βέλος σύνδεσης 31"/>
            <p:cNvCxnSpPr/>
            <p:nvPr/>
          </p:nvCxnSpPr>
          <p:spPr>
            <a:xfrm rot="1103132" flipV="1">
              <a:off x="2993843" y="1110805"/>
              <a:ext cx="407840" cy="456153"/>
            </a:xfrm>
            <a:prstGeom prst="straightConnector1">
              <a:avLst/>
            </a:prstGeom>
            <a:ln w="285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1" name="Ομάδα 40"/>
          <p:cNvGrpSpPr/>
          <p:nvPr/>
        </p:nvGrpSpPr>
        <p:grpSpPr>
          <a:xfrm rot="332402">
            <a:off x="2149349" y="1188782"/>
            <a:ext cx="1263561" cy="873125"/>
            <a:chOff x="2078540" y="1122937"/>
            <a:chExt cx="1326946" cy="825731"/>
          </a:xfrm>
        </p:grpSpPr>
        <p:cxnSp>
          <p:nvCxnSpPr>
            <p:cNvPr id="42" name="Ευθύγραμμο βέλος σύνδεσης 41"/>
            <p:cNvCxnSpPr/>
            <p:nvPr/>
          </p:nvCxnSpPr>
          <p:spPr>
            <a:xfrm flipV="1">
              <a:off x="2078540" y="1496199"/>
              <a:ext cx="858684" cy="452469"/>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Ευθύγραμμο βέλος σύνδεσης 42"/>
            <p:cNvCxnSpPr/>
            <p:nvPr/>
          </p:nvCxnSpPr>
          <p:spPr>
            <a:xfrm rot="1103132" flipV="1">
              <a:off x="2997646" y="1122937"/>
              <a:ext cx="407840" cy="456153"/>
            </a:xfrm>
            <a:prstGeom prst="straightConnector1">
              <a:avLst/>
            </a:prstGeom>
            <a:ln w="28575">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47" name="Ευθεία γραμμή σύνδεσης 46"/>
          <p:cNvCxnSpPr>
            <a:stCxn id="12" idx="6"/>
          </p:cNvCxnSpPr>
          <p:nvPr/>
        </p:nvCxnSpPr>
        <p:spPr>
          <a:xfrm>
            <a:off x="2093844" y="1987790"/>
            <a:ext cx="886748" cy="377341"/>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860005" y="4224264"/>
            <a:ext cx="8718172" cy="1477328"/>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Η διαφορά δυναμικού </a:t>
            </a:r>
            <a:r>
              <a:rPr lang="en-US" sz="2000" b="1" i="1" dirty="0" smtClean="0">
                <a:latin typeface="Comic Sans MS" panose="030F0702030302020204" pitchFamily="66" charset="0"/>
              </a:rPr>
              <a:t>V</a:t>
            </a:r>
            <a:r>
              <a:rPr lang="el-GR" sz="2000" b="1" baseline="-25000" dirty="0" smtClean="0">
                <a:latin typeface="Comic Sans MS" panose="030F0702030302020204" pitchFamily="66" charset="0"/>
              </a:rPr>
              <a:t>ΑΒ</a:t>
            </a:r>
            <a:r>
              <a:rPr lang="en-US" sz="2000" b="1" dirty="0" smtClean="0">
                <a:latin typeface="Comic Sans MS" panose="030F0702030302020204" pitchFamily="66" charset="0"/>
              </a:rPr>
              <a:t> </a:t>
            </a:r>
            <a:r>
              <a:rPr lang="el-GR" sz="2000" b="1" dirty="0" smtClean="0">
                <a:latin typeface="Comic Sans MS" panose="030F0702030302020204" pitchFamily="66" charset="0"/>
              </a:rPr>
              <a:t>ανάμεσα στα σημεία Α και Β </a:t>
            </a:r>
            <a:r>
              <a:rPr lang="el-GR" sz="2000" b="1" dirty="0" err="1" smtClean="0">
                <a:latin typeface="Comic Sans MS" panose="030F0702030302020204" pitchFamily="66" charset="0"/>
              </a:rPr>
              <a:t>βαρυτικού</a:t>
            </a:r>
            <a:r>
              <a:rPr lang="el-GR" sz="2000" b="1" dirty="0" smtClean="0">
                <a:latin typeface="Comic Sans MS" panose="030F0702030302020204" pitchFamily="66" charset="0"/>
              </a:rPr>
              <a:t> πεδίου ορίζεται από το πηλίκο του έργου </a:t>
            </a:r>
            <a:r>
              <a:rPr lang="en-US" sz="2000" b="1" i="1" dirty="0" smtClean="0">
                <a:latin typeface="Comic Sans MS" panose="030F0702030302020204" pitchFamily="66" charset="0"/>
              </a:rPr>
              <a:t>W</a:t>
            </a:r>
            <a:r>
              <a:rPr lang="en-US" sz="2000" b="1" baseline="-25000" dirty="0" smtClean="0">
                <a:latin typeface="Comic Sans MS" panose="030F0702030302020204" pitchFamily="66" charset="0"/>
              </a:rPr>
              <a:t>AB </a:t>
            </a:r>
            <a:r>
              <a:rPr lang="el-GR" sz="2000" b="1" dirty="0" smtClean="0">
                <a:latin typeface="Comic Sans MS" panose="030F0702030302020204" pitchFamily="66" charset="0"/>
              </a:rPr>
              <a:t>της δύναμης του πεδίου για την μεταφορά μάζας </a:t>
            </a:r>
            <a:r>
              <a:rPr lang="en-US" sz="2000" b="1" i="1" dirty="0" smtClean="0">
                <a:latin typeface="Comic Sans MS" panose="030F0702030302020204" pitchFamily="66" charset="0"/>
              </a:rPr>
              <a:t>m</a:t>
            </a:r>
            <a:r>
              <a:rPr lang="el-GR" sz="2000" b="1" dirty="0" smtClean="0">
                <a:latin typeface="Comic Sans MS" panose="030F0702030302020204" pitchFamily="66" charset="0"/>
              </a:rPr>
              <a:t> από το σημείο Α στο Β, προς τη μάζα αυτή.  </a:t>
            </a:r>
            <a:endParaRPr lang="el-GR" sz="20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3" name="Ορθογώνιο 52"/>
              <p:cNvSpPr/>
              <p:nvPr/>
            </p:nvSpPr>
            <p:spPr>
              <a:xfrm>
                <a:off x="7581392" y="3052576"/>
                <a:ext cx="1610954" cy="10143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t>= </m:t>
                      </m:r>
                      <m:f>
                        <m:fPr>
                          <m:ctrlP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sSub>
                            <m:sSubPr>
                              <m:ctrlP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t>𝑾</m:t>
                              </m:r>
                            </m:e>
                            <m:sub>
                              <m:r>
                                <a:rPr lang="en-US" sz="3200" b="1">
                                  <a:solidFill>
                                    <a:srgbClr val="FF0000"/>
                                  </a:solidFill>
                                  <a:effectLst>
                                    <a:outerShdw blurRad="38100" dist="38100" dir="2700000" algn="tl">
                                      <a:srgbClr val="000000">
                                        <a:alpha val="43137"/>
                                      </a:srgbClr>
                                    </a:outerShdw>
                                  </a:effectLst>
                                  <a:latin typeface="Cambria Math" panose="02040503050406030204" pitchFamily="18" charset="0"/>
                                </a:rPr>
                                <m:t>𝐀𝐁</m:t>
                              </m:r>
                            </m:sub>
                          </m:sSub>
                        </m:num>
                        <m:den>
                          <m: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t>𝒎</m:t>
                          </m:r>
                        </m:den>
                      </m:f>
                    </m:oMath>
                  </m:oMathPara>
                </a14:m>
                <a:endParaRPr lang="el-GR" sz="3200" dirty="0"/>
              </a:p>
            </p:txBody>
          </p:sp>
        </mc:Choice>
        <mc:Fallback xmlns="">
          <p:sp>
            <p:nvSpPr>
              <p:cNvPr id="53" name="Ορθογώνιο 52"/>
              <p:cNvSpPr>
                <a:spLocks noRot="1" noChangeAspect="1" noMove="1" noResize="1" noEditPoints="1" noAdjustHandles="1" noChangeArrowheads="1" noChangeShapeType="1" noTextEdit="1"/>
              </p:cNvSpPr>
              <p:nvPr/>
            </p:nvSpPr>
            <p:spPr>
              <a:xfrm>
                <a:off x="7581392" y="3052576"/>
                <a:ext cx="1610954" cy="1014317"/>
              </a:xfrm>
              <a:prstGeom prst="rect">
                <a:avLst/>
              </a:prstGeom>
              <a:blipFill>
                <a:blip r:embed="rId5"/>
                <a:stretch>
                  <a:fillRect b="-1807"/>
                </a:stretch>
              </a:blipFill>
            </p:spPr>
            <p:txBody>
              <a:bodyPr/>
              <a:lstStyle/>
              <a:p>
                <a:r>
                  <a:rPr lang="el-GR">
                    <a:noFill/>
                  </a:rPr>
                  <a:t> </a:t>
                </a:r>
              </a:p>
            </p:txBody>
          </p:sp>
        </mc:Fallback>
      </mc:AlternateContent>
    </p:spTree>
    <p:extLst>
      <p:ext uri="{BB962C8B-B14F-4D97-AF65-F5344CB8AC3E}">
        <p14:creationId xmlns:p14="http://schemas.microsoft.com/office/powerpoint/2010/main" val="3453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25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1750"/>
                            </p:stCondLst>
                            <p:childTnLst>
                              <p:par>
                                <p:cTn id="20" presetID="10" presetClass="entr" presetSubtype="0" fill="hold" nodeType="afterEffect">
                                  <p:stCondLst>
                                    <p:cond delay="25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500"/>
                            </p:stCondLst>
                            <p:childTnLst>
                              <p:par>
                                <p:cTn id="24" presetID="10" presetClass="entr" presetSubtype="0" fill="hold" nodeType="afterEffect">
                                  <p:stCondLst>
                                    <p:cond delay="25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1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1500"/>
                                        <p:tgtEl>
                                          <p:spTgt spid="17"/>
                                        </p:tgtEl>
                                      </p:cBhvr>
                                    </p:animEffect>
                                  </p:childTnLst>
                                </p:cTn>
                              </p:par>
                            </p:childTnLst>
                          </p:cTn>
                        </p:par>
                        <p:par>
                          <p:cTn id="37" fill="hold">
                            <p:stCondLst>
                              <p:cond delay="1500"/>
                            </p:stCondLst>
                            <p:childTnLst>
                              <p:par>
                                <p:cTn id="38" presetID="22" presetClass="entr" presetSubtype="4" fill="hold" nodeType="afterEffect">
                                  <p:stCondLst>
                                    <p:cond delay="250"/>
                                  </p:stCondLst>
                                  <p:childTnLst>
                                    <p:set>
                                      <p:cBhvr>
                                        <p:cTn id="39" dur="1" fill="hold">
                                          <p:stCondLst>
                                            <p:cond delay="0"/>
                                          </p:stCondLst>
                                        </p:cTn>
                                        <p:tgtEl>
                                          <p:spTgt spid="41"/>
                                        </p:tgtEl>
                                        <p:attrNameLst>
                                          <p:attrName>style.visibility</p:attrName>
                                        </p:attrNameLst>
                                      </p:cBhvr>
                                      <p:to>
                                        <p:strVal val="visible"/>
                                      </p:to>
                                    </p:set>
                                    <p:animEffect transition="in" filter="wipe(down)">
                                      <p:cBhvr>
                                        <p:cTn id="40" dur="1500"/>
                                        <p:tgtEl>
                                          <p:spTgt spid="41"/>
                                        </p:tgtEl>
                                      </p:cBhvr>
                                    </p:animEffect>
                                  </p:childTnLst>
                                </p:cTn>
                              </p:par>
                            </p:childTnLst>
                          </p:cTn>
                        </p:par>
                        <p:par>
                          <p:cTn id="41" fill="hold">
                            <p:stCondLst>
                              <p:cond delay="3250"/>
                            </p:stCondLst>
                            <p:childTnLst>
                              <p:par>
                                <p:cTn id="42" presetID="22" presetClass="entr" presetSubtype="1" fill="hold" nodeType="afterEffect">
                                  <p:stCondLst>
                                    <p:cond delay="250"/>
                                  </p:stCondLst>
                                  <p:childTnLst>
                                    <p:set>
                                      <p:cBhvr>
                                        <p:cTn id="43" dur="1" fill="hold">
                                          <p:stCondLst>
                                            <p:cond delay="0"/>
                                          </p:stCondLst>
                                        </p:cTn>
                                        <p:tgtEl>
                                          <p:spTgt spid="30"/>
                                        </p:tgtEl>
                                        <p:attrNameLst>
                                          <p:attrName>style.visibility</p:attrName>
                                        </p:attrNameLst>
                                      </p:cBhvr>
                                      <p:to>
                                        <p:strVal val="visible"/>
                                      </p:to>
                                    </p:set>
                                    <p:animEffect transition="in" filter="wipe(up)">
                                      <p:cBhvr>
                                        <p:cTn id="44" dur="1500"/>
                                        <p:tgtEl>
                                          <p:spTgt spid="30"/>
                                        </p:tgtEl>
                                      </p:cBhvr>
                                    </p:animEffect>
                                  </p:childTnLst>
                                </p:cTn>
                              </p:par>
                            </p:childTnLst>
                          </p:cTn>
                        </p:par>
                        <p:par>
                          <p:cTn id="45" fill="hold">
                            <p:stCondLst>
                              <p:cond delay="5000"/>
                            </p:stCondLst>
                            <p:childTnLst>
                              <p:par>
                                <p:cTn id="46" presetID="22" presetClass="entr" presetSubtype="8" fill="hold" grpId="0" nodeType="afterEffect">
                                  <p:stCondLst>
                                    <p:cond delay="50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1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2000" fill="hold"/>
                                        <p:tgtEl>
                                          <p:spTgt spid="18"/>
                                        </p:tgtEl>
                                        <p:attrNameLst>
                                          <p:attrName>ppt_w</p:attrName>
                                        </p:attrNameLst>
                                      </p:cBhvr>
                                      <p:tavLst>
                                        <p:tav tm="0">
                                          <p:val>
                                            <p:fltVal val="0"/>
                                          </p:val>
                                        </p:tav>
                                        <p:tav tm="100000">
                                          <p:val>
                                            <p:strVal val="#ppt_w"/>
                                          </p:val>
                                        </p:tav>
                                      </p:tavLst>
                                    </p:anim>
                                    <p:anim calcmode="lin" valueType="num">
                                      <p:cBhvr>
                                        <p:cTn id="54" dur="2000" fill="hold"/>
                                        <p:tgtEl>
                                          <p:spTgt spid="18"/>
                                        </p:tgtEl>
                                        <p:attrNameLst>
                                          <p:attrName>ppt_h</p:attrName>
                                        </p:attrNameLst>
                                      </p:cBhvr>
                                      <p:tavLst>
                                        <p:tav tm="0">
                                          <p:val>
                                            <p:fltVal val="0"/>
                                          </p:val>
                                        </p:tav>
                                        <p:tav tm="100000">
                                          <p:val>
                                            <p:strVal val="#ppt_h"/>
                                          </p:val>
                                        </p:tav>
                                      </p:tavLst>
                                    </p:anim>
                                    <p:animEffect transition="in" filter="fade">
                                      <p:cBhvr>
                                        <p:cTn id="55" dur="2000"/>
                                        <p:tgtEl>
                                          <p:spTgt spid="18"/>
                                        </p:tgtEl>
                                      </p:cBhvr>
                                    </p:animEffect>
                                  </p:childTnLst>
                                </p:cTn>
                              </p:par>
                            </p:childTnLst>
                          </p:cTn>
                        </p:par>
                        <p:par>
                          <p:cTn id="56" fill="hold">
                            <p:stCondLst>
                              <p:cond delay="2000"/>
                            </p:stCondLst>
                            <p:childTnLst>
                              <p:par>
                                <p:cTn id="57" presetID="22" presetClass="entr" presetSubtype="8" fill="hold" nodeType="afterEffect">
                                  <p:stCondLst>
                                    <p:cond delay="250"/>
                                  </p:stCondLst>
                                  <p:childTnLst>
                                    <p:set>
                                      <p:cBhvr>
                                        <p:cTn id="58" dur="1" fill="hold">
                                          <p:stCondLst>
                                            <p:cond delay="0"/>
                                          </p:stCondLst>
                                        </p:cTn>
                                        <p:tgtEl>
                                          <p:spTgt spid="47"/>
                                        </p:tgtEl>
                                        <p:attrNameLst>
                                          <p:attrName>style.visibility</p:attrName>
                                        </p:attrNameLst>
                                      </p:cBhvr>
                                      <p:to>
                                        <p:strVal val="visible"/>
                                      </p:to>
                                    </p:set>
                                    <p:animEffect transition="in" filter="wipe(left)">
                                      <p:cBhvr>
                                        <p:cTn id="59" dur="1000"/>
                                        <p:tgtEl>
                                          <p:spTgt spid="47"/>
                                        </p:tgtEl>
                                      </p:cBhvr>
                                    </p:animEffect>
                                  </p:childTnLst>
                                </p:cTn>
                              </p:par>
                            </p:childTnLst>
                          </p:cTn>
                        </p:par>
                        <p:par>
                          <p:cTn id="60" fill="hold">
                            <p:stCondLst>
                              <p:cond delay="3250"/>
                            </p:stCondLst>
                            <p:childTnLst>
                              <p:par>
                                <p:cTn id="61" presetID="22" presetClass="entr" presetSubtype="8" fill="hold" grpId="0" nodeType="afterEffect">
                                  <p:stCondLst>
                                    <p:cond delay="25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1000"/>
                                        <p:tgtEl>
                                          <p:spTgt spid="5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2" grpId="0"/>
      <p:bldP spid="17" grpId="0"/>
      <p:bldP spid="18" grpId="0"/>
      <p:bldP spid="19"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7</a:t>
            </a:fld>
            <a:endParaRPr lang="el-GR">
              <a:solidFill>
                <a:prstClr val="black">
                  <a:tint val="75000"/>
                </a:prstClr>
              </a:solidFill>
            </a:endParaRPr>
          </a:p>
        </p:txBody>
      </p:sp>
      <mc:AlternateContent xmlns:mc="http://schemas.openxmlformats.org/markup-compatibility/2006" xmlns:a14="http://schemas.microsoft.com/office/drawing/2010/main">
        <mc:Choice Requires="a14">
          <p:sp>
            <p:nvSpPr>
              <p:cNvPr id="5" name="Ορθογώνιο 4"/>
              <p:cNvSpPr/>
              <p:nvPr/>
            </p:nvSpPr>
            <p:spPr>
              <a:xfrm>
                <a:off x="4690364" y="378404"/>
                <a:ext cx="2936630" cy="103630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3200" b="1" i="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V</m:t>
                      </m:r>
                      <m:r>
                        <m:rPr>
                          <m:nor/>
                        </m:rPr>
                        <a:rPr lang="en-US" sz="3200" b="1" baseline="-250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AB</m:t>
                      </m:r>
                      <m:r>
                        <m:rPr>
                          <m:nor/>
                        </m:rPr>
                        <a:rPr lang="en-US" sz="32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m:rPr>
                          <m:nor/>
                        </m:rPr>
                        <a:rPr lang="en-US" sz="3200" b="1" i="0"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m:rPr>
                          <m:nor/>
                        </m:rPr>
                        <a:rPr lang="en-US" sz="32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m:rPr>
                          <m:nor/>
                        </m:rPr>
                        <a:rPr lang="en-US" sz="3200" b="1" i="0"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f>
                        <m:fPr>
                          <m:ctrlP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sSub>
                            <m:sSubPr>
                              <m:ctrlP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t>𝑾</m:t>
                              </m:r>
                            </m:e>
                            <m:sub>
                              <m:r>
                                <a:rPr lang="en-US" sz="3200" b="1">
                                  <a:solidFill>
                                    <a:srgbClr val="FF0000"/>
                                  </a:solidFill>
                                  <a:effectLst>
                                    <a:outerShdw blurRad="38100" dist="38100" dir="2700000" algn="tl">
                                      <a:srgbClr val="000000">
                                        <a:alpha val="43137"/>
                                      </a:srgbClr>
                                    </a:outerShdw>
                                  </a:effectLst>
                                  <a:latin typeface="Cambria Math" panose="02040503050406030204" pitchFamily="18" charset="0"/>
                                </a:rPr>
                                <m:t>𝐀</m:t>
                              </m:r>
                              <m:r>
                                <a:rPr lang="en-US" sz="3200" b="1" i="0" smtClean="0">
                                  <a:solidFill>
                                    <a:srgbClr val="FF0000"/>
                                  </a:solidFill>
                                  <a:effectLst>
                                    <a:outerShdw blurRad="38100" dist="38100" dir="2700000" algn="tl">
                                      <a:srgbClr val="000000">
                                        <a:alpha val="43137"/>
                                      </a:srgbClr>
                                    </a:outerShdw>
                                  </a:effectLst>
                                  <a:latin typeface="Cambria Math" panose="02040503050406030204" pitchFamily="18" charset="0"/>
                                </a:rPr>
                                <m:t>𝐁</m:t>
                              </m:r>
                            </m:sub>
                          </m:sSub>
                        </m:num>
                        <m:den>
                          <m: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t>𝒎</m:t>
                          </m:r>
                        </m:den>
                      </m:f>
                    </m:oMath>
                  </m:oMathPara>
                </a14:m>
                <a:endParaRPr lang="el-GR" sz="3200" dirty="0"/>
              </a:p>
            </p:txBody>
          </p:sp>
        </mc:Choice>
        <mc:Fallback xmlns="">
          <p:sp>
            <p:nvSpPr>
              <p:cNvPr id="5" name="Ορθογώνιο 4"/>
              <p:cNvSpPr>
                <a:spLocks noRot="1" noChangeAspect="1" noMove="1" noResize="1" noEditPoints="1" noAdjustHandles="1" noChangeArrowheads="1" noChangeShapeType="1" noTextEdit="1"/>
              </p:cNvSpPr>
              <p:nvPr/>
            </p:nvSpPr>
            <p:spPr>
              <a:xfrm>
                <a:off x="4690364" y="378404"/>
                <a:ext cx="2936630" cy="1036309"/>
              </a:xfrm>
              <a:prstGeom prst="rect">
                <a:avLst/>
              </a:prstGeom>
              <a:blipFill>
                <a:blip r:embed="rId2"/>
                <a:stretch>
                  <a:fillRect/>
                </a:stretch>
              </a:blipFill>
            </p:spPr>
            <p:txBody>
              <a:bodyPr/>
              <a:lstStyle/>
              <a:p>
                <a:r>
                  <a:rPr lang="el-GR">
                    <a:noFill/>
                  </a:rPr>
                  <a:t> </a:t>
                </a:r>
              </a:p>
            </p:txBody>
          </p:sp>
        </mc:Fallback>
      </mc:AlternateContent>
      <p:sp>
        <p:nvSpPr>
          <p:cNvPr id="6" name="TextBox 5"/>
          <p:cNvSpPr txBox="1"/>
          <p:nvPr/>
        </p:nvSpPr>
        <p:spPr>
          <a:xfrm>
            <a:off x="1817871" y="1630206"/>
            <a:ext cx="3051867" cy="507831"/>
          </a:xfrm>
          <a:prstGeom prst="rect">
            <a:avLst/>
          </a:prstGeom>
          <a:noFill/>
        </p:spPr>
        <p:txBody>
          <a:bodyPr wrap="square" rtlCol="0">
            <a:spAutoFit/>
          </a:bodyPr>
          <a:lstStyle/>
          <a:p>
            <a:pPr algn="ctr">
              <a:lnSpc>
                <a:spcPct val="150000"/>
              </a:lnSpc>
            </a:pPr>
            <a:r>
              <a:rPr lang="el-GR" b="1" dirty="0">
                <a:latin typeface="Comic Sans MS" panose="030F0702030302020204" pitchFamily="66" charset="0"/>
              </a:rPr>
              <a:t>Μονάδα μέτρησης στο </a:t>
            </a:r>
            <a:r>
              <a:rPr lang="en-US" b="1" dirty="0">
                <a:latin typeface="Comic Sans MS" panose="030F0702030302020204" pitchFamily="66" charset="0"/>
              </a:rPr>
              <a:t>SI:</a:t>
            </a:r>
            <a:endParaRPr lang="el-GR" b="1" dirty="0">
              <a:latin typeface="Comic Sans MS" panose="030F0702030302020204" pitchFamily="66" charset="0"/>
            </a:endParaRPr>
          </a:p>
        </p:txBody>
      </p:sp>
      <p:cxnSp>
        <p:nvCxnSpPr>
          <p:cNvPr id="7" name="Ευθύγραμμο βέλος σύνδεσης 6"/>
          <p:cNvCxnSpPr/>
          <p:nvPr/>
        </p:nvCxnSpPr>
        <p:spPr>
          <a:xfrm>
            <a:off x="5493709" y="1279290"/>
            <a:ext cx="8792" cy="4448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6397416" y="1583211"/>
                <a:ext cx="868828" cy="6387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l-GR" sz="2000" b="1" i="1" smtClean="0">
                              <a:latin typeface="Cambria Math" panose="02040503050406030204" pitchFamily="18" charset="0"/>
                            </a:rPr>
                          </m:ctrlPr>
                        </m:fPr>
                        <m:num>
                          <m:r>
                            <a:rPr lang="en-US" sz="2000" b="1" i="0" smtClean="0">
                              <a:latin typeface="Cambria Math" panose="02040503050406030204" pitchFamily="18" charset="0"/>
                            </a:rPr>
                            <m:t>𝟏</m:t>
                          </m:r>
                          <m:r>
                            <a:rPr lang="en-US" sz="2000" b="1" i="0" smtClean="0">
                              <a:latin typeface="Cambria Math" panose="02040503050406030204" pitchFamily="18" charset="0"/>
                            </a:rPr>
                            <m:t> </m:t>
                          </m:r>
                          <m:r>
                            <a:rPr lang="en-US" sz="2000" b="1" i="0" smtClean="0">
                              <a:latin typeface="Cambria Math" panose="02040503050406030204" pitchFamily="18" charset="0"/>
                            </a:rPr>
                            <m:t>𝐉𝐨𝐮𝐥𝐞</m:t>
                          </m:r>
                        </m:num>
                        <m:den>
                          <m:r>
                            <a:rPr lang="en-US" sz="2000" b="1" i="1" smtClean="0">
                              <a:latin typeface="Cambria Math" panose="02040503050406030204" pitchFamily="18" charset="0"/>
                            </a:rPr>
                            <m:t>𝟏</m:t>
                          </m:r>
                          <m:r>
                            <a:rPr lang="en-US" sz="2000" b="1" i="1" smtClean="0">
                              <a:latin typeface="Cambria Math" panose="02040503050406030204" pitchFamily="18" charset="0"/>
                            </a:rPr>
                            <m:t> </m:t>
                          </m:r>
                          <m:r>
                            <a:rPr lang="en-US" sz="2000" b="1" i="0" smtClean="0">
                              <a:latin typeface="Cambria Math" panose="02040503050406030204" pitchFamily="18" charset="0"/>
                            </a:rPr>
                            <m:t>𝐤𝐠</m:t>
                          </m:r>
                        </m:den>
                      </m:f>
                    </m:oMath>
                  </m:oMathPara>
                </a14:m>
                <a:endParaRPr lang="el-GR" sz="2000" b="1" baseline="30000" dirty="0"/>
              </a:p>
            </p:txBody>
          </p:sp>
        </mc:Choice>
        <mc:Fallback xmlns="">
          <p:sp>
            <p:nvSpPr>
              <p:cNvPr id="8" name="TextBox 7"/>
              <p:cNvSpPr txBox="1">
                <a:spLocks noRot="1" noChangeAspect="1" noMove="1" noResize="1" noEditPoints="1" noAdjustHandles="1" noChangeArrowheads="1" noChangeShapeType="1" noTextEdit="1"/>
              </p:cNvSpPr>
              <p:nvPr/>
            </p:nvSpPr>
            <p:spPr>
              <a:xfrm>
                <a:off x="6397416" y="1583211"/>
                <a:ext cx="868828" cy="638701"/>
              </a:xfrm>
              <a:prstGeom prst="rect">
                <a:avLst/>
              </a:prstGeom>
              <a:blipFill>
                <a:blip r:embed="rId3"/>
                <a:stretch>
                  <a:fillRect/>
                </a:stretch>
              </a:blipFill>
            </p:spPr>
            <p:txBody>
              <a:bodyPr/>
              <a:lstStyle/>
              <a:p>
                <a:r>
                  <a:rPr lang="el-GR">
                    <a:noFill/>
                  </a:rPr>
                  <a:t> </a:t>
                </a:r>
              </a:p>
            </p:txBody>
          </p:sp>
        </mc:Fallback>
      </mc:AlternateContent>
      <p:grpSp>
        <p:nvGrpSpPr>
          <p:cNvPr id="9" name="Ομάδα 8"/>
          <p:cNvGrpSpPr/>
          <p:nvPr/>
        </p:nvGrpSpPr>
        <p:grpSpPr>
          <a:xfrm>
            <a:off x="6232343" y="645113"/>
            <a:ext cx="1121905" cy="1529204"/>
            <a:chOff x="5506257" y="500472"/>
            <a:chExt cx="1121905" cy="1529204"/>
          </a:xfrm>
        </p:grpSpPr>
        <p:sp>
          <p:nvSpPr>
            <p:cNvPr id="10" name="Ελεύθερη σχεδίαση 9"/>
            <p:cNvSpPr/>
            <p:nvPr/>
          </p:nvSpPr>
          <p:spPr>
            <a:xfrm>
              <a:off x="5506257" y="500472"/>
              <a:ext cx="165073" cy="986414"/>
            </a:xfrm>
            <a:custGeom>
              <a:avLst/>
              <a:gdLst>
                <a:gd name="connsiteX0" fmla="*/ 52754 w 246184"/>
                <a:gd name="connsiteY0" fmla="*/ 0 h 1002323"/>
                <a:gd name="connsiteX1" fmla="*/ 26377 w 246184"/>
                <a:gd name="connsiteY1" fmla="*/ 52754 h 1002323"/>
                <a:gd name="connsiteX2" fmla="*/ 0 w 246184"/>
                <a:gd name="connsiteY2" fmla="*/ 105507 h 1002323"/>
                <a:gd name="connsiteX3" fmla="*/ 26377 w 246184"/>
                <a:gd name="connsiteY3" fmla="*/ 545123 h 1002323"/>
                <a:gd name="connsiteX4" fmla="*/ 43961 w 246184"/>
                <a:gd name="connsiteY4" fmla="*/ 633046 h 1002323"/>
                <a:gd name="connsiteX5" fmla="*/ 61546 w 246184"/>
                <a:gd name="connsiteY5" fmla="*/ 685800 h 1002323"/>
                <a:gd name="connsiteX6" fmla="*/ 79131 w 246184"/>
                <a:gd name="connsiteY6" fmla="*/ 712177 h 1002323"/>
                <a:gd name="connsiteX7" fmla="*/ 105508 w 246184"/>
                <a:gd name="connsiteY7" fmla="*/ 764931 h 1002323"/>
                <a:gd name="connsiteX8" fmla="*/ 123092 w 246184"/>
                <a:gd name="connsiteY8" fmla="*/ 800100 h 1002323"/>
                <a:gd name="connsiteX9" fmla="*/ 131884 w 246184"/>
                <a:gd name="connsiteY9" fmla="*/ 826477 h 1002323"/>
                <a:gd name="connsiteX10" fmla="*/ 149469 w 246184"/>
                <a:gd name="connsiteY10" fmla="*/ 852854 h 1002323"/>
                <a:gd name="connsiteX11" fmla="*/ 158261 w 246184"/>
                <a:gd name="connsiteY11" fmla="*/ 879231 h 1002323"/>
                <a:gd name="connsiteX12" fmla="*/ 219808 w 246184"/>
                <a:gd name="connsiteY12" fmla="*/ 958361 h 1002323"/>
                <a:gd name="connsiteX13" fmla="*/ 246184 w 246184"/>
                <a:gd name="connsiteY13" fmla="*/ 1002323 h 100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6184" h="1002323">
                  <a:moveTo>
                    <a:pt x="52754" y="0"/>
                  </a:moveTo>
                  <a:cubicBezTo>
                    <a:pt x="43962" y="17585"/>
                    <a:pt x="35925" y="35568"/>
                    <a:pt x="26377" y="52754"/>
                  </a:cubicBezTo>
                  <a:cubicBezTo>
                    <a:pt x="-2030" y="103887"/>
                    <a:pt x="17117" y="54157"/>
                    <a:pt x="0" y="105507"/>
                  </a:cubicBezTo>
                  <a:cubicBezTo>
                    <a:pt x="14224" y="674474"/>
                    <a:pt x="-15401" y="294448"/>
                    <a:pt x="26377" y="545123"/>
                  </a:cubicBezTo>
                  <a:cubicBezTo>
                    <a:pt x="32318" y="580768"/>
                    <a:pt x="34125" y="600258"/>
                    <a:pt x="43961" y="633046"/>
                  </a:cubicBezTo>
                  <a:cubicBezTo>
                    <a:pt x="49287" y="650800"/>
                    <a:pt x="51264" y="670377"/>
                    <a:pt x="61546" y="685800"/>
                  </a:cubicBezTo>
                  <a:lnTo>
                    <a:pt x="79131" y="712177"/>
                  </a:lnTo>
                  <a:cubicBezTo>
                    <a:pt x="95251" y="760539"/>
                    <a:pt x="78237" y="717206"/>
                    <a:pt x="105508" y="764931"/>
                  </a:cubicBezTo>
                  <a:cubicBezTo>
                    <a:pt x="112011" y="776311"/>
                    <a:pt x="117929" y="788053"/>
                    <a:pt x="123092" y="800100"/>
                  </a:cubicBezTo>
                  <a:cubicBezTo>
                    <a:pt x="126743" y="808619"/>
                    <a:pt x="127739" y="818188"/>
                    <a:pt x="131884" y="826477"/>
                  </a:cubicBezTo>
                  <a:cubicBezTo>
                    <a:pt x="136610" y="835929"/>
                    <a:pt x="143607" y="844062"/>
                    <a:pt x="149469" y="852854"/>
                  </a:cubicBezTo>
                  <a:cubicBezTo>
                    <a:pt x="152400" y="861646"/>
                    <a:pt x="153760" y="871129"/>
                    <a:pt x="158261" y="879231"/>
                  </a:cubicBezTo>
                  <a:cubicBezTo>
                    <a:pt x="184551" y="926553"/>
                    <a:pt x="187770" y="926323"/>
                    <a:pt x="219808" y="958361"/>
                  </a:cubicBezTo>
                  <a:cubicBezTo>
                    <a:pt x="231221" y="992602"/>
                    <a:pt x="222047" y="978184"/>
                    <a:pt x="246184" y="100232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Ελεύθερη σχεδίαση 10"/>
            <p:cNvSpPr/>
            <p:nvPr/>
          </p:nvSpPr>
          <p:spPr>
            <a:xfrm>
              <a:off x="6401171" y="1078680"/>
              <a:ext cx="226991" cy="950996"/>
            </a:xfrm>
            <a:custGeom>
              <a:avLst/>
              <a:gdLst>
                <a:gd name="connsiteX0" fmla="*/ 0 w 272561"/>
                <a:gd name="connsiteY0" fmla="*/ 0 h 888023"/>
                <a:gd name="connsiteX1" fmla="*/ 43961 w 272561"/>
                <a:gd name="connsiteY1" fmla="*/ 35169 h 888023"/>
                <a:gd name="connsiteX2" fmla="*/ 96715 w 272561"/>
                <a:gd name="connsiteY2" fmla="*/ 70338 h 888023"/>
                <a:gd name="connsiteX3" fmla="*/ 123092 w 272561"/>
                <a:gd name="connsiteY3" fmla="*/ 87923 h 888023"/>
                <a:gd name="connsiteX4" fmla="*/ 149469 w 272561"/>
                <a:gd name="connsiteY4" fmla="*/ 105507 h 888023"/>
                <a:gd name="connsiteX5" fmla="*/ 175846 w 272561"/>
                <a:gd name="connsiteY5" fmla="*/ 123092 h 888023"/>
                <a:gd name="connsiteX6" fmla="*/ 211015 w 272561"/>
                <a:gd name="connsiteY6" fmla="*/ 175846 h 888023"/>
                <a:gd name="connsiteX7" fmla="*/ 246184 w 272561"/>
                <a:gd name="connsiteY7" fmla="*/ 254977 h 888023"/>
                <a:gd name="connsiteX8" fmla="*/ 254977 w 272561"/>
                <a:gd name="connsiteY8" fmla="*/ 307730 h 888023"/>
                <a:gd name="connsiteX9" fmla="*/ 263769 w 272561"/>
                <a:gd name="connsiteY9" fmla="*/ 369277 h 888023"/>
                <a:gd name="connsiteX10" fmla="*/ 272561 w 272561"/>
                <a:gd name="connsiteY10" fmla="*/ 413238 h 888023"/>
                <a:gd name="connsiteX11" fmla="*/ 263769 w 272561"/>
                <a:gd name="connsiteY11" fmla="*/ 518746 h 888023"/>
                <a:gd name="connsiteX12" fmla="*/ 246184 w 272561"/>
                <a:gd name="connsiteY12" fmla="*/ 606669 h 888023"/>
                <a:gd name="connsiteX13" fmla="*/ 228600 w 272561"/>
                <a:gd name="connsiteY13" fmla="*/ 659423 h 888023"/>
                <a:gd name="connsiteX14" fmla="*/ 219808 w 272561"/>
                <a:gd name="connsiteY14" fmla="*/ 685800 h 888023"/>
                <a:gd name="connsiteX15" fmla="*/ 202223 w 272561"/>
                <a:gd name="connsiteY15" fmla="*/ 712177 h 888023"/>
                <a:gd name="connsiteX16" fmla="*/ 167054 w 272561"/>
                <a:gd name="connsiteY16" fmla="*/ 756138 h 888023"/>
                <a:gd name="connsiteX17" fmla="*/ 114300 w 272561"/>
                <a:gd name="connsiteY17" fmla="*/ 808892 h 888023"/>
                <a:gd name="connsiteX18" fmla="*/ 61546 w 272561"/>
                <a:gd name="connsiteY18" fmla="*/ 844061 h 888023"/>
                <a:gd name="connsiteX19" fmla="*/ 8792 w 272561"/>
                <a:gd name="connsiteY19" fmla="*/ 879230 h 888023"/>
                <a:gd name="connsiteX20" fmla="*/ 8792 w 272561"/>
                <a:gd name="connsiteY20" fmla="*/ 888023 h 88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561" h="888023">
                  <a:moveTo>
                    <a:pt x="0" y="0"/>
                  </a:moveTo>
                  <a:cubicBezTo>
                    <a:pt x="14654" y="11723"/>
                    <a:pt x="28784" y="24131"/>
                    <a:pt x="43961" y="35169"/>
                  </a:cubicBezTo>
                  <a:cubicBezTo>
                    <a:pt x="61053" y="47599"/>
                    <a:pt x="79130" y="58615"/>
                    <a:pt x="96715" y="70338"/>
                  </a:cubicBezTo>
                  <a:lnTo>
                    <a:pt x="123092" y="87923"/>
                  </a:lnTo>
                  <a:lnTo>
                    <a:pt x="149469" y="105507"/>
                  </a:lnTo>
                  <a:lnTo>
                    <a:pt x="175846" y="123092"/>
                  </a:lnTo>
                  <a:cubicBezTo>
                    <a:pt x="187569" y="140677"/>
                    <a:pt x="204332" y="155796"/>
                    <a:pt x="211015" y="175846"/>
                  </a:cubicBezTo>
                  <a:cubicBezTo>
                    <a:pt x="231942" y="238625"/>
                    <a:pt x="218318" y="213177"/>
                    <a:pt x="246184" y="254977"/>
                  </a:cubicBezTo>
                  <a:cubicBezTo>
                    <a:pt x="249115" y="272561"/>
                    <a:pt x="252266" y="290110"/>
                    <a:pt x="254977" y="307730"/>
                  </a:cubicBezTo>
                  <a:cubicBezTo>
                    <a:pt x="258128" y="328213"/>
                    <a:pt x="260362" y="348835"/>
                    <a:pt x="263769" y="369277"/>
                  </a:cubicBezTo>
                  <a:cubicBezTo>
                    <a:pt x="266226" y="384018"/>
                    <a:pt x="269630" y="398584"/>
                    <a:pt x="272561" y="413238"/>
                  </a:cubicBezTo>
                  <a:cubicBezTo>
                    <a:pt x="269630" y="448407"/>
                    <a:pt x="267666" y="483671"/>
                    <a:pt x="263769" y="518746"/>
                  </a:cubicBezTo>
                  <a:cubicBezTo>
                    <a:pt x="260972" y="543920"/>
                    <a:pt x="253891" y="580979"/>
                    <a:pt x="246184" y="606669"/>
                  </a:cubicBezTo>
                  <a:cubicBezTo>
                    <a:pt x="240858" y="624423"/>
                    <a:pt x="234461" y="641838"/>
                    <a:pt x="228600" y="659423"/>
                  </a:cubicBezTo>
                  <a:cubicBezTo>
                    <a:pt x="225669" y="668215"/>
                    <a:pt x="224949" y="678089"/>
                    <a:pt x="219808" y="685800"/>
                  </a:cubicBezTo>
                  <a:lnTo>
                    <a:pt x="202223" y="712177"/>
                  </a:lnTo>
                  <a:cubicBezTo>
                    <a:pt x="186943" y="758018"/>
                    <a:pt x="204730" y="722648"/>
                    <a:pt x="167054" y="756138"/>
                  </a:cubicBezTo>
                  <a:cubicBezTo>
                    <a:pt x="148467" y="772660"/>
                    <a:pt x="134992" y="795098"/>
                    <a:pt x="114300" y="808892"/>
                  </a:cubicBezTo>
                  <a:cubicBezTo>
                    <a:pt x="96715" y="820615"/>
                    <a:pt x="76490" y="829117"/>
                    <a:pt x="61546" y="844061"/>
                  </a:cubicBezTo>
                  <a:cubicBezTo>
                    <a:pt x="-22605" y="928212"/>
                    <a:pt x="85143" y="828329"/>
                    <a:pt x="8792" y="879230"/>
                  </a:cubicBezTo>
                  <a:cubicBezTo>
                    <a:pt x="6353" y="880856"/>
                    <a:pt x="8792" y="885092"/>
                    <a:pt x="8792" y="88802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mc:AlternateContent xmlns:mc="http://schemas.openxmlformats.org/markup-compatibility/2006" xmlns:a14="http://schemas.microsoft.com/office/drawing/2010/main">
        <mc:Choice Requires="a14">
          <p:sp>
            <p:nvSpPr>
              <p:cNvPr id="12" name="TextBox 11"/>
              <p:cNvSpPr txBox="1"/>
              <p:nvPr/>
            </p:nvSpPr>
            <p:spPr>
              <a:xfrm>
                <a:off x="4957742" y="1764899"/>
                <a:ext cx="153926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rPr>
                        <m:t>𝟏</m:t>
                      </m:r>
                      <m:r>
                        <a:rPr lang="en-US" sz="2000" b="1" i="0" smtClean="0">
                          <a:latin typeface="Cambria Math" panose="02040503050406030204" pitchFamily="18" charset="0"/>
                        </a:rPr>
                        <m:t> </m:t>
                      </m:r>
                      <m:r>
                        <a:rPr lang="en-US" sz="2000" b="1" i="0" smtClean="0">
                          <a:latin typeface="Cambria Math" panose="02040503050406030204" pitchFamily="18" charset="0"/>
                        </a:rPr>
                        <m:t>𝐕𝐨𝐥𝐭</m:t>
                      </m:r>
                      <m:r>
                        <a:rPr lang="en-US" sz="2000" b="1" i="0" smtClean="0">
                          <a:latin typeface="Cambria Math" panose="02040503050406030204" pitchFamily="18" charset="0"/>
                        </a:rPr>
                        <m:t> </m:t>
                      </m:r>
                      <m:d>
                        <m:dPr>
                          <m:ctrlPr>
                            <a:rPr lang="en-US" sz="2000" b="1" i="1" smtClean="0">
                              <a:latin typeface="Cambria Math" panose="02040503050406030204" pitchFamily="18" charset="0"/>
                            </a:rPr>
                          </m:ctrlPr>
                        </m:dPr>
                        <m:e>
                          <m:r>
                            <a:rPr lang="en-US" sz="2000" b="1" i="0" smtClean="0">
                              <a:latin typeface="Cambria Math" panose="02040503050406030204" pitchFamily="18" charset="0"/>
                            </a:rPr>
                            <m:t>𝐕</m:t>
                          </m:r>
                        </m:e>
                      </m:d>
                      <m:r>
                        <a:rPr lang="en-US" sz="2000" b="1" i="0" smtClean="0">
                          <a:latin typeface="Cambria Math" panose="02040503050406030204" pitchFamily="18" charset="0"/>
                        </a:rPr>
                        <m:t>=</m:t>
                      </m:r>
                      <m:r>
                        <a:rPr lang="en-US" sz="2000" b="0" i="1" smtClean="0">
                          <a:latin typeface="Cambria Math" panose="02040503050406030204" pitchFamily="18" charset="0"/>
                        </a:rPr>
                        <m:t> </m:t>
                      </m:r>
                    </m:oMath>
                  </m:oMathPara>
                </a14:m>
                <a:endParaRPr lang="el-GR"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957742" y="1764899"/>
                <a:ext cx="1539268" cy="307777"/>
              </a:xfrm>
              <a:prstGeom prst="rect">
                <a:avLst/>
              </a:prstGeom>
              <a:blipFill>
                <a:blip r:embed="rId4"/>
                <a:stretch>
                  <a:fillRect l="-2372" b="-8000"/>
                </a:stretch>
              </a:blipFill>
            </p:spPr>
            <p:txBody>
              <a:bodyPr/>
              <a:lstStyle/>
              <a:p>
                <a:r>
                  <a:rPr lang="el-GR">
                    <a:noFill/>
                  </a:rPr>
                  <a:t> </a:t>
                </a:r>
              </a:p>
            </p:txBody>
          </p:sp>
        </mc:Fallback>
      </mc:AlternateContent>
      <p:sp>
        <p:nvSpPr>
          <p:cNvPr id="2" name="TextBox 1"/>
          <p:cNvSpPr txBox="1"/>
          <p:nvPr/>
        </p:nvSpPr>
        <p:spPr>
          <a:xfrm>
            <a:off x="1830324" y="2390410"/>
            <a:ext cx="8531352" cy="1477328"/>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1</a:t>
            </a:r>
            <a:r>
              <a:rPr lang="en-US" sz="2000" b="1" dirty="0" smtClean="0">
                <a:latin typeface="Comic Sans MS" panose="030F0702030302020204" pitchFamily="66" charset="0"/>
              </a:rPr>
              <a:t>V </a:t>
            </a:r>
            <a:r>
              <a:rPr lang="el-GR" sz="2000" b="1" dirty="0" smtClean="0">
                <a:latin typeface="Comic Sans MS" panose="030F0702030302020204" pitchFamily="66" charset="0"/>
              </a:rPr>
              <a:t>είναι η διαφορά δυναμικού που υπάρχει ανάμεσα σε δύο σημεία ενός </a:t>
            </a:r>
            <a:r>
              <a:rPr lang="el-GR" sz="2000" b="1" dirty="0" err="1" smtClean="0">
                <a:latin typeface="Comic Sans MS" panose="030F0702030302020204" pitchFamily="66" charset="0"/>
              </a:rPr>
              <a:t>βαρυτικού</a:t>
            </a:r>
            <a:r>
              <a:rPr lang="el-GR" sz="2000" b="1" dirty="0" smtClean="0">
                <a:latin typeface="Comic Sans MS" panose="030F0702030302020204" pitchFamily="66" charset="0"/>
              </a:rPr>
              <a:t> πεδίου, όταν κατά τη μετάβαση μιας μάζας 1</a:t>
            </a:r>
            <a:r>
              <a:rPr lang="en-US" sz="2000" b="1" dirty="0" smtClean="0">
                <a:latin typeface="Comic Sans MS" panose="030F0702030302020204" pitchFamily="66" charset="0"/>
              </a:rPr>
              <a:t>kg </a:t>
            </a:r>
            <a:r>
              <a:rPr lang="el-GR" sz="2000" b="1" dirty="0" smtClean="0">
                <a:latin typeface="Comic Sans MS" panose="030F0702030302020204" pitchFamily="66" charset="0"/>
              </a:rPr>
              <a:t>από το ένα σημείο στο άλλο το έργο της δύναμης του πεδίου είναι 1</a:t>
            </a:r>
            <a:r>
              <a:rPr lang="en-US" sz="2000" b="1" dirty="0" smtClean="0">
                <a:latin typeface="Comic Sans MS" panose="030F0702030302020204" pitchFamily="66" charset="0"/>
              </a:rPr>
              <a:t>Joule.</a:t>
            </a:r>
            <a:endParaRPr lang="el-GR" sz="2000" b="1" dirty="0">
              <a:latin typeface="Comic Sans MS" panose="030F0702030302020204" pitchFamily="66" charset="0"/>
            </a:endParaRPr>
          </a:p>
        </p:txBody>
      </p:sp>
      <p:sp>
        <p:nvSpPr>
          <p:cNvPr id="13" name="Text Box 18"/>
          <p:cNvSpPr txBox="1">
            <a:spLocks noChangeArrowheads="1"/>
          </p:cNvSpPr>
          <p:nvPr/>
        </p:nvSpPr>
        <p:spPr bwMode="auto">
          <a:xfrm>
            <a:off x="1827088" y="4036236"/>
            <a:ext cx="85345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spcBef>
                <a:spcPct val="50000"/>
              </a:spcBef>
            </a:pPr>
            <a:r>
              <a:rPr lang="el-GR" altLang="el-GR" sz="2000" b="1" dirty="0">
                <a:latin typeface="Comic Sans MS" panose="030F0702030302020204" pitchFamily="66" charset="0"/>
              </a:rPr>
              <a:t>Η διαφορά δυναμικού </a:t>
            </a:r>
            <a:r>
              <a:rPr lang="en-US" altLang="el-GR" sz="2400" b="1" i="1" dirty="0">
                <a:solidFill>
                  <a:srgbClr val="FF0000"/>
                </a:solidFill>
                <a:effectLst>
                  <a:outerShdw blurRad="38100" dist="38100" dir="2700000" algn="tl">
                    <a:srgbClr val="000000">
                      <a:alpha val="43137"/>
                    </a:srgbClr>
                  </a:outerShdw>
                </a:effectLst>
                <a:latin typeface="Comic Sans MS" panose="030F0702030302020204" pitchFamily="66" charset="0"/>
              </a:rPr>
              <a:t>V</a:t>
            </a:r>
            <a:r>
              <a:rPr lang="en-US" altLang="el-GR" sz="2400" b="1" baseline="-25000" dirty="0">
                <a:solidFill>
                  <a:srgbClr val="FF0000"/>
                </a:solidFill>
                <a:effectLst>
                  <a:outerShdw blurRad="38100" dist="38100" dir="2700000" algn="tl">
                    <a:srgbClr val="000000">
                      <a:alpha val="43137"/>
                    </a:srgbClr>
                  </a:outerShdw>
                </a:effectLst>
                <a:latin typeface="Comic Sans MS" panose="030F0702030302020204" pitchFamily="66" charset="0"/>
              </a:rPr>
              <a:t>AB</a:t>
            </a:r>
            <a:r>
              <a:rPr lang="en-US" altLang="el-GR" sz="2000" b="1" baseline="-25000" dirty="0">
                <a:latin typeface="Comic Sans MS" panose="030F0702030302020204" pitchFamily="66" charset="0"/>
              </a:rPr>
              <a:t> </a:t>
            </a:r>
            <a:r>
              <a:rPr lang="el-GR" altLang="el-GR" sz="2000" b="1" dirty="0">
                <a:latin typeface="Comic Sans MS" panose="030F0702030302020204" pitchFamily="66" charset="0"/>
              </a:rPr>
              <a:t>μας δίνει </a:t>
            </a:r>
            <a:r>
              <a:rPr lang="el-GR" alt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το έργο </a:t>
            </a:r>
            <a:r>
              <a:rPr lang="el-GR" altLang="el-GR" sz="2000" b="1" dirty="0">
                <a:latin typeface="Comic Sans MS" panose="030F0702030302020204" pitchFamily="66" charset="0"/>
              </a:rPr>
              <a:t>της δύναμης του πεδίου </a:t>
            </a:r>
            <a:r>
              <a:rPr lang="el-GR" alt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ανά μονάδα </a:t>
            </a:r>
            <a:r>
              <a:rPr lang="el-GR" alt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μάζας </a:t>
            </a:r>
            <a:r>
              <a:rPr lang="el-GR" altLang="el-GR" sz="2000" b="1" dirty="0">
                <a:latin typeface="Comic Sans MS" panose="030F0702030302020204" pitchFamily="66" charset="0"/>
              </a:rPr>
              <a:t>κατά τη μετακίνηση </a:t>
            </a:r>
            <a:r>
              <a:rPr lang="el-GR" altLang="el-GR" sz="2000" b="1" dirty="0" smtClean="0">
                <a:latin typeface="Comic Sans MS" panose="030F0702030302020204" pitchFamily="66" charset="0"/>
              </a:rPr>
              <a:t>της μάζας </a:t>
            </a:r>
            <a:r>
              <a:rPr lang="el-GR" altLang="el-GR" sz="2000" b="1" dirty="0">
                <a:latin typeface="Comic Sans MS" panose="030F0702030302020204" pitchFamily="66" charset="0"/>
              </a:rPr>
              <a:t>από το Α στο Β.</a:t>
            </a:r>
          </a:p>
        </p:txBody>
      </p:sp>
      <p:pic>
        <p:nvPicPr>
          <p:cNvPr id="1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781" y="2801034"/>
            <a:ext cx="984307" cy="9381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705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000"/>
                                        <p:tgtEl>
                                          <p:spTgt spid="9"/>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500"/>
                            </p:stCondLst>
                            <p:childTnLst>
                              <p:par>
                                <p:cTn id="18" presetID="22" presetClass="entr" presetSubtype="1" fill="hold" nodeType="after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1000"/>
                                        <p:tgtEl>
                                          <p:spTgt spid="7"/>
                                        </p:tgtEl>
                                      </p:cBhvr>
                                    </p:animEffect>
                                  </p:childTnLst>
                                </p:cTn>
                              </p:par>
                            </p:childTnLst>
                          </p:cTn>
                        </p:par>
                        <p:par>
                          <p:cTn id="21" fill="hold">
                            <p:stCondLst>
                              <p:cond delay="2750"/>
                            </p:stCondLst>
                            <p:childTnLst>
                              <p:par>
                                <p:cTn id="22" presetID="22" presetClass="entr" presetSubtype="8" fill="hold" grpId="0" nodeType="afterEffect">
                                  <p:stCondLst>
                                    <p:cond delay="25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4000"/>
                            </p:stCondLst>
                            <p:childTnLst>
                              <p:par>
                                <p:cTn id="26" presetID="10" presetClass="entr" presetSubtype="0" fill="hold" grpId="0" nodeType="afterEffect">
                                  <p:stCondLst>
                                    <p:cond delay="25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500"/>
                                        <p:tgtEl>
                                          <p:spTgt spid="14"/>
                                        </p:tgtEl>
                                      </p:cBhvr>
                                    </p:animEffect>
                                  </p:childTnLst>
                                </p:cTn>
                              </p:par>
                            </p:childTnLst>
                          </p:cTn>
                        </p:par>
                        <p:par>
                          <p:cTn id="34" fill="hold">
                            <p:stCondLst>
                              <p:cond delay="500"/>
                            </p:stCondLst>
                            <p:childTnLst>
                              <p:par>
                                <p:cTn id="35" presetID="22" presetClass="entr" presetSubtype="8" fill="hold" grpId="0" nodeType="afterEffect">
                                  <p:stCondLst>
                                    <p:cond delay="25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2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2" grpId="0"/>
      <p:bldP spid="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8</a:t>
            </a:fld>
            <a:endParaRPr lang="el-GR">
              <a:solidFill>
                <a:prstClr val="black">
                  <a:tint val="75000"/>
                </a:prstClr>
              </a:solidFill>
            </a:endParaRPr>
          </a:p>
        </p:txBody>
      </p:sp>
      <p:grpSp>
        <p:nvGrpSpPr>
          <p:cNvPr id="25" name="Ομάδα 24"/>
          <p:cNvGrpSpPr/>
          <p:nvPr/>
        </p:nvGrpSpPr>
        <p:grpSpPr>
          <a:xfrm>
            <a:off x="420590" y="884057"/>
            <a:ext cx="2822501" cy="2469872"/>
            <a:chOff x="480774" y="571039"/>
            <a:chExt cx="2822501" cy="2469872"/>
          </a:xfrm>
        </p:grpSpPr>
        <p:sp>
          <p:nvSpPr>
            <p:cNvPr id="5" name="Freeform 30"/>
            <p:cNvSpPr>
              <a:spLocks/>
            </p:cNvSpPr>
            <p:nvPr/>
          </p:nvSpPr>
          <p:spPr bwMode="auto">
            <a:xfrm>
              <a:off x="480774" y="906993"/>
              <a:ext cx="2822501" cy="2133918"/>
            </a:xfrm>
            <a:custGeom>
              <a:avLst/>
              <a:gdLst>
                <a:gd name="T0" fmla="*/ 278 w 2618"/>
                <a:gd name="T1" fmla="*/ 336 h 2001"/>
                <a:gd name="T2" fmla="*/ 202 w 2618"/>
                <a:gd name="T3" fmla="*/ 1383 h 2001"/>
                <a:gd name="T4" fmla="*/ 346 w 2618"/>
                <a:gd name="T5" fmla="*/ 1652 h 2001"/>
                <a:gd name="T6" fmla="*/ 413 w 2618"/>
                <a:gd name="T7" fmla="*/ 1728 h 2001"/>
                <a:gd name="T8" fmla="*/ 480 w 2618"/>
                <a:gd name="T9" fmla="*/ 1767 h 2001"/>
                <a:gd name="T10" fmla="*/ 701 w 2618"/>
                <a:gd name="T11" fmla="*/ 1892 h 2001"/>
                <a:gd name="T12" fmla="*/ 826 w 2618"/>
                <a:gd name="T13" fmla="*/ 1940 h 2001"/>
                <a:gd name="T14" fmla="*/ 1133 w 2618"/>
                <a:gd name="T15" fmla="*/ 1949 h 2001"/>
                <a:gd name="T16" fmla="*/ 1776 w 2618"/>
                <a:gd name="T17" fmla="*/ 1959 h 2001"/>
                <a:gd name="T18" fmla="*/ 1824 w 2618"/>
                <a:gd name="T19" fmla="*/ 1920 h 2001"/>
                <a:gd name="T20" fmla="*/ 2035 w 2618"/>
                <a:gd name="T21" fmla="*/ 1882 h 2001"/>
                <a:gd name="T22" fmla="*/ 2342 w 2618"/>
                <a:gd name="T23" fmla="*/ 1796 h 2001"/>
                <a:gd name="T24" fmla="*/ 2419 w 2618"/>
                <a:gd name="T25" fmla="*/ 1738 h 2001"/>
                <a:gd name="T26" fmla="*/ 2525 w 2618"/>
                <a:gd name="T27" fmla="*/ 1642 h 2001"/>
                <a:gd name="T28" fmla="*/ 2486 w 2618"/>
                <a:gd name="T29" fmla="*/ 1181 h 2001"/>
                <a:gd name="T30" fmla="*/ 2429 w 2618"/>
                <a:gd name="T31" fmla="*/ 1095 h 2001"/>
                <a:gd name="T32" fmla="*/ 2400 w 2618"/>
                <a:gd name="T33" fmla="*/ 1076 h 2001"/>
                <a:gd name="T34" fmla="*/ 2323 w 2618"/>
                <a:gd name="T35" fmla="*/ 989 h 2001"/>
                <a:gd name="T36" fmla="*/ 2285 w 2618"/>
                <a:gd name="T37" fmla="*/ 932 h 2001"/>
                <a:gd name="T38" fmla="*/ 2208 w 2618"/>
                <a:gd name="T39" fmla="*/ 836 h 2001"/>
                <a:gd name="T40" fmla="*/ 2179 w 2618"/>
                <a:gd name="T41" fmla="*/ 778 h 2001"/>
                <a:gd name="T42" fmla="*/ 2198 w 2618"/>
                <a:gd name="T43" fmla="*/ 500 h 2001"/>
                <a:gd name="T44" fmla="*/ 2189 w 2618"/>
                <a:gd name="T45" fmla="*/ 413 h 2001"/>
                <a:gd name="T46" fmla="*/ 2016 w 2618"/>
                <a:gd name="T47" fmla="*/ 240 h 2001"/>
                <a:gd name="T48" fmla="*/ 1958 w 2618"/>
                <a:gd name="T49" fmla="*/ 192 h 2001"/>
                <a:gd name="T50" fmla="*/ 1814 w 2618"/>
                <a:gd name="T51" fmla="*/ 183 h 2001"/>
                <a:gd name="T52" fmla="*/ 1680 w 2618"/>
                <a:gd name="T53" fmla="*/ 135 h 2001"/>
                <a:gd name="T54" fmla="*/ 1574 w 2618"/>
                <a:gd name="T55" fmla="*/ 106 h 2001"/>
                <a:gd name="T56" fmla="*/ 1373 w 2618"/>
                <a:gd name="T57" fmla="*/ 0 h 2001"/>
                <a:gd name="T58" fmla="*/ 605 w 2618"/>
                <a:gd name="T59" fmla="*/ 29 h 2001"/>
                <a:gd name="T60" fmla="*/ 547 w 2618"/>
                <a:gd name="T61" fmla="*/ 48 h 2001"/>
                <a:gd name="T62" fmla="*/ 480 w 2618"/>
                <a:gd name="T63" fmla="*/ 116 h 2001"/>
                <a:gd name="T64" fmla="*/ 346 w 2618"/>
                <a:gd name="T65" fmla="*/ 154 h 2001"/>
                <a:gd name="T66" fmla="*/ 298 w 2618"/>
                <a:gd name="T67" fmla="*/ 202 h 2001"/>
                <a:gd name="T68" fmla="*/ 278 w 2618"/>
                <a:gd name="T69" fmla="*/ 221 h 2001"/>
                <a:gd name="T70" fmla="*/ 278 w 2618"/>
                <a:gd name="T71" fmla="*/ 336 h 20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18" h="2001">
                  <a:moveTo>
                    <a:pt x="278" y="336"/>
                  </a:moveTo>
                  <a:cubicBezTo>
                    <a:pt x="92" y="659"/>
                    <a:pt x="0" y="990"/>
                    <a:pt x="202" y="1383"/>
                  </a:cubicBezTo>
                  <a:cubicBezTo>
                    <a:pt x="222" y="1492"/>
                    <a:pt x="278" y="1568"/>
                    <a:pt x="346" y="1652"/>
                  </a:cubicBezTo>
                  <a:cubicBezTo>
                    <a:pt x="370" y="1681"/>
                    <a:pt x="373" y="1707"/>
                    <a:pt x="413" y="1728"/>
                  </a:cubicBezTo>
                  <a:cubicBezTo>
                    <a:pt x="431" y="1737"/>
                    <a:pt x="464" y="1753"/>
                    <a:pt x="480" y="1767"/>
                  </a:cubicBezTo>
                  <a:cubicBezTo>
                    <a:pt x="563" y="1837"/>
                    <a:pt x="597" y="1869"/>
                    <a:pt x="701" y="1892"/>
                  </a:cubicBezTo>
                  <a:cubicBezTo>
                    <a:pt x="745" y="1902"/>
                    <a:pt x="781" y="1938"/>
                    <a:pt x="826" y="1940"/>
                  </a:cubicBezTo>
                  <a:cubicBezTo>
                    <a:pt x="928" y="1946"/>
                    <a:pt x="1031" y="1946"/>
                    <a:pt x="1133" y="1949"/>
                  </a:cubicBezTo>
                  <a:cubicBezTo>
                    <a:pt x="1329" y="2001"/>
                    <a:pt x="1623" y="1962"/>
                    <a:pt x="1776" y="1959"/>
                  </a:cubicBezTo>
                  <a:cubicBezTo>
                    <a:pt x="1793" y="1948"/>
                    <a:pt x="1805" y="1927"/>
                    <a:pt x="1824" y="1920"/>
                  </a:cubicBezTo>
                  <a:cubicBezTo>
                    <a:pt x="1889" y="1896"/>
                    <a:pt x="1968" y="1900"/>
                    <a:pt x="2035" y="1882"/>
                  </a:cubicBezTo>
                  <a:cubicBezTo>
                    <a:pt x="2137" y="1854"/>
                    <a:pt x="2238" y="1816"/>
                    <a:pt x="2342" y="1796"/>
                  </a:cubicBezTo>
                  <a:cubicBezTo>
                    <a:pt x="2365" y="1773"/>
                    <a:pt x="2396" y="1761"/>
                    <a:pt x="2419" y="1738"/>
                  </a:cubicBezTo>
                  <a:cubicBezTo>
                    <a:pt x="2497" y="1660"/>
                    <a:pt x="2461" y="1690"/>
                    <a:pt x="2525" y="1642"/>
                  </a:cubicBezTo>
                  <a:cubicBezTo>
                    <a:pt x="2607" y="1517"/>
                    <a:pt x="2618" y="1267"/>
                    <a:pt x="2486" y="1181"/>
                  </a:cubicBezTo>
                  <a:cubicBezTo>
                    <a:pt x="2442" y="1114"/>
                    <a:pt x="2461" y="1143"/>
                    <a:pt x="2429" y="1095"/>
                  </a:cubicBezTo>
                  <a:cubicBezTo>
                    <a:pt x="2423" y="1085"/>
                    <a:pt x="2409" y="1083"/>
                    <a:pt x="2400" y="1076"/>
                  </a:cubicBezTo>
                  <a:cubicBezTo>
                    <a:pt x="2373" y="1053"/>
                    <a:pt x="2345" y="1017"/>
                    <a:pt x="2323" y="989"/>
                  </a:cubicBezTo>
                  <a:cubicBezTo>
                    <a:pt x="2309" y="971"/>
                    <a:pt x="2298" y="951"/>
                    <a:pt x="2285" y="932"/>
                  </a:cubicBezTo>
                  <a:cubicBezTo>
                    <a:pt x="2263" y="898"/>
                    <a:pt x="2227" y="873"/>
                    <a:pt x="2208" y="836"/>
                  </a:cubicBezTo>
                  <a:cubicBezTo>
                    <a:pt x="2165" y="751"/>
                    <a:pt x="2237" y="866"/>
                    <a:pt x="2179" y="778"/>
                  </a:cubicBezTo>
                  <a:cubicBezTo>
                    <a:pt x="2158" y="690"/>
                    <a:pt x="2177" y="588"/>
                    <a:pt x="2198" y="500"/>
                  </a:cubicBezTo>
                  <a:cubicBezTo>
                    <a:pt x="2195" y="471"/>
                    <a:pt x="2195" y="441"/>
                    <a:pt x="2189" y="413"/>
                  </a:cubicBezTo>
                  <a:cubicBezTo>
                    <a:pt x="2173" y="343"/>
                    <a:pt x="2070" y="278"/>
                    <a:pt x="2016" y="240"/>
                  </a:cubicBezTo>
                  <a:cubicBezTo>
                    <a:pt x="1996" y="225"/>
                    <a:pt x="1983" y="197"/>
                    <a:pt x="1958" y="192"/>
                  </a:cubicBezTo>
                  <a:cubicBezTo>
                    <a:pt x="1911" y="182"/>
                    <a:pt x="1862" y="186"/>
                    <a:pt x="1814" y="183"/>
                  </a:cubicBezTo>
                  <a:cubicBezTo>
                    <a:pt x="1766" y="170"/>
                    <a:pt x="1726" y="152"/>
                    <a:pt x="1680" y="135"/>
                  </a:cubicBezTo>
                  <a:cubicBezTo>
                    <a:pt x="1646" y="122"/>
                    <a:pt x="1609" y="118"/>
                    <a:pt x="1574" y="106"/>
                  </a:cubicBezTo>
                  <a:cubicBezTo>
                    <a:pt x="1514" y="46"/>
                    <a:pt x="1454" y="21"/>
                    <a:pt x="1373" y="0"/>
                  </a:cubicBezTo>
                  <a:cubicBezTo>
                    <a:pt x="1072" y="13"/>
                    <a:pt x="957" y="23"/>
                    <a:pt x="605" y="29"/>
                  </a:cubicBezTo>
                  <a:cubicBezTo>
                    <a:pt x="586" y="35"/>
                    <a:pt x="566" y="42"/>
                    <a:pt x="547" y="48"/>
                  </a:cubicBezTo>
                  <a:cubicBezTo>
                    <a:pt x="517" y="58"/>
                    <a:pt x="510" y="107"/>
                    <a:pt x="480" y="116"/>
                  </a:cubicBezTo>
                  <a:cubicBezTo>
                    <a:pt x="435" y="130"/>
                    <a:pt x="390" y="138"/>
                    <a:pt x="346" y="154"/>
                  </a:cubicBezTo>
                  <a:cubicBezTo>
                    <a:pt x="330" y="170"/>
                    <a:pt x="314" y="186"/>
                    <a:pt x="298" y="202"/>
                  </a:cubicBezTo>
                  <a:cubicBezTo>
                    <a:pt x="291" y="208"/>
                    <a:pt x="278" y="221"/>
                    <a:pt x="278" y="221"/>
                  </a:cubicBezTo>
                  <a:cubicBezTo>
                    <a:pt x="274" y="232"/>
                    <a:pt x="229" y="336"/>
                    <a:pt x="278" y="336"/>
                  </a:cubicBezTo>
                  <a:close/>
                </a:path>
              </a:pathLst>
            </a:custGeom>
            <a:solidFill>
              <a:schemeClr val="accent1">
                <a:lumMod val="20000"/>
                <a:lumOff val="80000"/>
              </a:schemeClr>
            </a:solidFill>
            <a:ln w="9525">
              <a:noFill/>
              <a:round/>
              <a:headEnd/>
              <a:tailEnd/>
            </a:ln>
            <a:effectLst/>
            <a:extLst/>
          </p:spPr>
          <p:txBody>
            <a:bodyPr/>
            <a:lstStyle/>
            <a:p>
              <a:endParaRPr lang="el-GR"/>
            </a:p>
          </p:txBody>
        </p:sp>
        <p:sp>
          <p:nvSpPr>
            <p:cNvPr id="6" name="TextBox 5"/>
            <p:cNvSpPr txBox="1"/>
            <p:nvPr/>
          </p:nvSpPr>
          <p:spPr>
            <a:xfrm>
              <a:off x="2866145" y="571039"/>
              <a:ext cx="429768" cy="461665"/>
            </a:xfrm>
            <a:prstGeom prst="rect">
              <a:avLst/>
            </a:prstGeom>
            <a:noFill/>
          </p:spPr>
          <p:txBody>
            <a:bodyPr wrap="square" rtlCol="0">
              <a:spAutoFit/>
            </a:bodyPr>
            <a:lstStyle/>
            <a:p>
              <a:r>
                <a:rPr lang="el-GR" sz="2400" dirty="0" smtClean="0"/>
                <a:t>∞</a:t>
              </a:r>
              <a:endParaRPr lang="el-GR" sz="2400" dirty="0"/>
            </a:p>
          </p:txBody>
        </p:sp>
        <p:grpSp>
          <p:nvGrpSpPr>
            <p:cNvPr id="7" name="Ομάδα 6"/>
            <p:cNvGrpSpPr/>
            <p:nvPr/>
          </p:nvGrpSpPr>
          <p:grpSpPr>
            <a:xfrm>
              <a:off x="1371483" y="1303468"/>
              <a:ext cx="367420" cy="338554"/>
              <a:chOff x="4012478" y="1408545"/>
              <a:chExt cx="367420" cy="338554"/>
            </a:xfrm>
          </p:grpSpPr>
          <p:sp>
            <p:nvSpPr>
              <p:cNvPr id="8" name="TextBox 7"/>
              <p:cNvSpPr txBox="1"/>
              <p:nvPr/>
            </p:nvSpPr>
            <p:spPr>
              <a:xfrm>
                <a:off x="4012478" y="1408545"/>
                <a:ext cx="367420" cy="338554"/>
              </a:xfrm>
              <a:prstGeom prst="rect">
                <a:avLst/>
              </a:prstGeom>
              <a:noFill/>
            </p:spPr>
            <p:txBody>
              <a:bodyPr wrap="square" rtlCol="0">
                <a:spAutoFit/>
              </a:bodyPr>
              <a:lstStyle/>
              <a:p>
                <a:r>
                  <a:rPr lang="el-GR" sz="1600" b="1" dirty="0">
                    <a:latin typeface="Comic Sans MS" panose="030F0702030302020204" pitchFamily="66" charset="0"/>
                  </a:rPr>
                  <a:t>Α</a:t>
                </a:r>
              </a:p>
            </p:txBody>
          </p:sp>
          <p:sp>
            <p:nvSpPr>
              <p:cNvPr id="9" name="Oval 33"/>
              <p:cNvSpPr>
                <a:spLocks noChangeArrowheads="1"/>
              </p:cNvSpPr>
              <p:nvPr/>
            </p:nvSpPr>
            <p:spPr bwMode="auto">
              <a:xfrm flipH="1" flipV="1">
                <a:off x="4234087" y="1675958"/>
                <a:ext cx="45719" cy="457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l-GR" altLang="el-GR"/>
              </a:p>
            </p:txBody>
          </p:sp>
        </p:grpSp>
        <p:grpSp>
          <p:nvGrpSpPr>
            <p:cNvPr id="10" name="Ομάδα 9"/>
            <p:cNvGrpSpPr/>
            <p:nvPr/>
          </p:nvGrpSpPr>
          <p:grpSpPr>
            <a:xfrm>
              <a:off x="2415175" y="1942303"/>
              <a:ext cx="367420" cy="338554"/>
              <a:chOff x="4189926" y="1667168"/>
              <a:chExt cx="367420" cy="338554"/>
            </a:xfrm>
          </p:grpSpPr>
          <p:sp>
            <p:nvSpPr>
              <p:cNvPr id="11" name="TextBox 10"/>
              <p:cNvSpPr txBox="1"/>
              <p:nvPr/>
            </p:nvSpPr>
            <p:spPr>
              <a:xfrm>
                <a:off x="4189926" y="1667168"/>
                <a:ext cx="367420" cy="338554"/>
              </a:xfrm>
              <a:prstGeom prst="rect">
                <a:avLst/>
              </a:prstGeom>
              <a:noFill/>
            </p:spPr>
            <p:txBody>
              <a:bodyPr wrap="square" rtlCol="0">
                <a:spAutoFit/>
              </a:bodyPr>
              <a:lstStyle/>
              <a:p>
                <a:r>
                  <a:rPr lang="el-GR" sz="1600" b="1" dirty="0" smtClean="0">
                    <a:latin typeface="Comic Sans MS" panose="030F0702030302020204" pitchFamily="66" charset="0"/>
                  </a:rPr>
                  <a:t>Β</a:t>
                </a:r>
                <a:endParaRPr lang="el-GR" sz="1600" b="1" dirty="0">
                  <a:latin typeface="Comic Sans MS" panose="030F0702030302020204" pitchFamily="66" charset="0"/>
                </a:endParaRPr>
              </a:p>
            </p:txBody>
          </p:sp>
          <p:sp>
            <p:nvSpPr>
              <p:cNvPr id="12" name="Oval 33"/>
              <p:cNvSpPr>
                <a:spLocks noChangeArrowheads="1"/>
              </p:cNvSpPr>
              <p:nvPr/>
            </p:nvSpPr>
            <p:spPr bwMode="auto">
              <a:xfrm flipH="1" flipV="1">
                <a:off x="4234087" y="1675958"/>
                <a:ext cx="45719" cy="457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l-GR" altLang="el-GR"/>
              </a:p>
            </p:txBody>
          </p:sp>
        </p:grpSp>
      </p:grpSp>
      <p:grpSp>
        <p:nvGrpSpPr>
          <p:cNvPr id="13" name="Ομάδα 12"/>
          <p:cNvGrpSpPr/>
          <p:nvPr/>
        </p:nvGrpSpPr>
        <p:grpSpPr>
          <a:xfrm rot="20343915">
            <a:off x="2246989" y="1329151"/>
            <a:ext cx="801720" cy="854126"/>
            <a:chOff x="2116703" y="1110805"/>
            <a:chExt cx="1284980" cy="854126"/>
          </a:xfrm>
        </p:grpSpPr>
        <p:cxnSp>
          <p:nvCxnSpPr>
            <p:cNvPr id="14" name="Ευθύγραμμο βέλος σύνδεσης 13"/>
            <p:cNvCxnSpPr/>
            <p:nvPr/>
          </p:nvCxnSpPr>
          <p:spPr>
            <a:xfrm flipV="1">
              <a:off x="2116703" y="1496199"/>
              <a:ext cx="820521" cy="468732"/>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rot="1103132" flipV="1">
              <a:off x="2993843" y="1110805"/>
              <a:ext cx="407840" cy="456153"/>
            </a:xfrm>
            <a:prstGeom prst="straightConnector1">
              <a:avLst/>
            </a:prstGeom>
            <a:ln w="285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6" name="Ομάδα 15"/>
          <p:cNvGrpSpPr/>
          <p:nvPr/>
        </p:nvGrpSpPr>
        <p:grpSpPr>
          <a:xfrm rot="332402">
            <a:off x="1588413" y="1107750"/>
            <a:ext cx="1263561" cy="873125"/>
            <a:chOff x="2078540" y="1122937"/>
            <a:chExt cx="1326946" cy="825731"/>
          </a:xfrm>
        </p:grpSpPr>
        <p:cxnSp>
          <p:nvCxnSpPr>
            <p:cNvPr id="17" name="Ευθύγραμμο βέλος σύνδεσης 16"/>
            <p:cNvCxnSpPr/>
            <p:nvPr/>
          </p:nvCxnSpPr>
          <p:spPr>
            <a:xfrm flipV="1">
              <a:off x="2078540" y="1496199"/>
              <a:ext cx="858684" cy="452469"/>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p:nvPr/>
          </p:nvCxnSpPr>
          <p:spPr>
            <a:xfrm rot="1103132" flipV="1">
              <a:off x="2997646" y="1122937"/>
              <a:ext cx="407840" cy="456153"/>
            </a:xfrm>
            <a:prstGeom prst="straightConnector1">
              <a:avLst/>
            </a:prstGeom>
            <a:ln w="28575">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9" name="Ευθεία γραμμή σύνδεσης 18"/>
          <p:cNvCxnSpPr>
            <a:stCxn id="9" idx="6"/>
            <a:endCxn id="20" idx="17"/>
          </p:cNvCxnSpPr>
          <p:nvPr/>
        </p:nvCxnSpPr>
        <p:spPr>
          <a:xfrm>
            <a:off x="1532908" y="1906758"/>
            <a:ext cx="886748" cy="377341"/>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Ελεύθερη σχεδίαση 19"/>
          <p:cNvSpPr/>
          <p:nvPr/>
        </p:nvSpPr>
        <p:spPr>
          <a:xfrm>
            <a:off x="1549218" y="1818106"/>
            <a:ext cx="870472" cy="465993"/>
          </a:xfrm>
          <a:custGeom>
            <a:avLst/>
            <a:gdLst>
              <a:gd name="connsiteX0" fmla="*/ 0 w 870472"/>
              <a:gd name="connsiteY0" fmla="*/ 87924 h 465993"/>
              <a:gd name="connsiteX1" fmla="*/ 202223 w 870472"/>
              <a:gd name="connsiteY1" fmla="*/ 87924 h 465993"/>
              <a:gd name="connsiteX2" fmla="*/ 237392 w 870472"/>
              <a:gd name="connsiteY2" fmla="*/ 70339 h 465993"/>
              <a:gd name="connsiteX3" fmla="*/ 263769 w 870472"/>
              <a:gd name="connsiteY3" fmla="*/ 61547 h 465993"/>
              <a:gd name="connsiteX4" fmla="*/ 325315 w 870472"/>
              <a:gd name="connsiteY4" fmla="*/ 35170 h 465993"/>
              <a:gd name="connsiteX5" fmla="*/ 351692 w 870472"/>
              <a:gd name="connsiteY5" fmla="*/ 17585 h 465993"/>
              <a:gd name="connsiteX6" fmla="*/ 404446 w 870472"/>
              <a:gd name="connsiteY6" fmla="*/ 0 h 465993"/>
              <a:gd name="connsiteX7" fmla="*/ 589084 w 870472"/>
              <a:gd name="connsiteY7" fmla="*/ 8793 h 465993"/>
              <a:gd name="connsiteX8" fmla="*/ 624254 w 870472"/>
              <a:gd name="connsiteY8" fmla="*/ 61547 h 465993"/>
              <a:gd name="connsiteX9" fmla="*/ 703384 w 870472"/>
              <a:gd name="connsiteY9" fmla="*/ 105508 h 465993"/>
              <a:gd name="connsiteX10" fmla="*/ 729761 w 870472"/>
              <a:gd name="connsiteY10" fmla="*/ 123093 h 465993"/>
              <a:gd name="connsiteX11" fmla="*/ 756138 w 870472"/>
              <a:gd name="connsiteY11" fmla="*/ 149470 h 465993"/>
              <a:gd name="connsiteX12" fmla="*/ 791308 w 870472"/>
              <a:gd name="connsiteY12" fmla="*/ 167054 h 465993"/>
              <a:gd name="connsiteX13" fmla="*/ 835269 w 870472"/>
              <a:gd name="connsiteY13" fmla="*/ 219808 h 465993"/>
              <a:gd name="connsiteX14" fmla="*/ 852854 w 870472"/>
              <a:gd name="connsiteY14" fmla="*/ 272562 h 465993"/>
              <a:gd name="connsiteX15" fmla="*/ 844061 w 870472"/>
              <a:gd name="connsiteY15" fmla="*/ 404447 h 465993"/>
              <a:gd name="connsiteX16" fmla="*/ 852854 w 870472"/>
              <a:gd name="connsiteY16" fmla="*/ 430824 h 465993"/>
              <a:gd name="connsiteX17" fmla="*/ 870438 w 870472"/>
              <a:gd name="connsiteY17" fmla="*/ 465993 h 46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0472" h="465993">
                <a:moveTo>
                  <a:pt x="0" y="87924"/>
                </a:moveTo>
                <a:cubicBezTo>
                  <a:pt x="75904" y="93346"/>
                  <a:pt x="129732" y="104653"/>
                  <a:pt x="202223" y="87924"/>
                </a:cubicBezTo>
                <a:cubicBezTo>
                  <a:pt x="214994" y="84977"/>
                  <a:pt x="225345" y="75502"/>
                  <a:pt x="237392" y="70339"/>
                </a:cubicBezTo>
                <a:cubicBezTo>
                  <a:pt x="245911" y="66688"/>
                  <a:pt x="254977" y="64478"/>
                  <a:pt x="263769" y="61547"/>
                </a:cubicBezTo>
                <a:cubicBezTo>
                  <a:pt x="329990" y="17399"/>
                  <a:pt x="245829" y="69236"/>
                  <a:pt x="325315" y="35170"/>
                </a:cubicBezTo>
                <a:cubicBezTo>
                  <a:pt x="335028" y="31007"/>
                  <a:pt x="342036" y="21877"/>
                  <a:pt x="351692" y="17585"/>
                </a:cubicBezTo>
                <a:cubicBezTo>
                  <a:pt x="368630" y="10057"/>
                  <a:pt x="404446" y="0"/>
                  <a:pt x="404446" y="0"/>
                </a:cubicBezTo>
                <a:cubicBezTo>
                  <a:pt x="465992" y="2931"/>
                  <a:pt x="528307" y="-1337"/>
                  <a:pt x="589084" y="8793"/>
                </a:cubicBezTo>
                <a:cubicBezTo>
                  <a:pt x="630054" y="15622"/>
                  <a:pt x="605536" y="42829"/>
                  <a:pt x="624254" y="61547"/>
                </a:cubicBezTo>
                <a:cubicBezTo>
                  <a:pt x="654487" y="91779"/>
                  <a:pt x="670216" y="94452"/>
                  <a:pt x="703384" y="105508"/>
                </a:cubicBezTo>
                <a:cubicBezTo>
                  <a:pt x="712176" y="111370"/>
                  <a:pt x="721643" y="116328"/>
                  <a:pt x="729761" y="123093"/>
                </a:cubicBezTo>
                <a:cubicBezTo>
                  <a:pt x="739313" y="131053"/>
                  <a:pt x="746020" y="142243"/>
                  <a:pt x="756138" y="149470"/>
                </a:cubicBezTo>
                <a:cubicBezTo>
                  <a:pt x="766804" y="157088"/>
                  <a:pt x="779585" y="161193"/>
                  <a:pt x="791308" y="167054"/>
                </a:cubicBezTo>
                <a:cubicBezTo>
                  <a:pt x="807871" y="183617"/>
                  <a:pt x="825477" y="197776"/>
                  <a:pt x="835269" y="219808"/>
                </a:cubicBezTo>
                <a:cubicBezTo>
                  <a:pt x="842797" y="236746"/>
                  <a:pt x="852854" y="272562"/>
                  <a:pt x="852854" y="272562"/>
                </a:cubicBezTo>
                <a:cubicBezTo>
                  <a:pt x="833407" y="350346"/>
                  <a:pt x="829137" y="329830"/>
                  <a:pt x="844061" y="404447"/>
                </a:cubicBezTo>
                <a:cubicBezTo>
                  <a:pt x="845879" y="413535"/>
                  <a:pt x="848709" y="422534"/>
                  <a:pt x="852854" y="430824"/>
                </a:cubicBezTo>
                <a:cubicBezTo>
                  <a:pt x="872064" y="469243"/>
                  <a:pt x="870438" y="443969"/>
                  <a:pt x="870438" y="465993"/>
                </a:cubicBezTo>
              </a:path>
            </a:pathLst>
          </a:custGeom>
          <a:noFill/>
          <a:ln>
            <a:solidFill>
              <a:srgbClr val="0066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Ελεύθερη σχεδίαση 20"/>
          <p:cNvSpPr/>
          <p:nvPr/>
        </p:nvSpPr>
        <p:spPr>
          <a:xfrm>
            <a:off x="1328917" y="1932406"/>
            <a:ext cx="1073155" cy="712177"/>
          </a:xfrm>
          <a:custGeom>
            <a:avLst/>
            <a:gdLst>
              <a:gd name="connsiteX0" fmla="*/ 211509 w 1073155"/>
              <a:gd name="connsiteY0" fmla="*/ 0 h 712177"/>
              <a:gd name="connsiteX1" fmla="*/ 79624 w 1073155"/>
              <a:gd name="connsiteY1" fmla="*/ 8793 h 712177"/>
              <a:gd name="connsiteX2" fmla="*/ 53247 w 1073155"/>
              <a:gd name="connsiteY2" fmla="*/ 17585 h 712177"/>
              <a:gd name="connsiteX3" fmla="*/ 18078 w 1073155"/>
              <a:gd name="connsiteY3" fmla="*/ 43962 h 712177"/>
              <a:gd name="connsiteX4" fmla="*/ 9285 w 1073155"/>
              <a:gd name="connsiteY4" fmla="*/ 70339 h 712177"/>
              <a:gd name="connsiteX5" fmla="*/ 18078 w 1073155"/>
              <a:gd name="connsiteY5" fmla="*/ 246185 h 712177"/>
              <a:gd name="connsiteX6" fmla="*/ 35662 w 1073155"/>
              <a:gd name="connsiteY6" fmla="*/ 316524 h 712177"/>
              <a:gd name="connsiteX7" fmla="*/ 53247 w 1073155"/>
              <a:gd name="connsiteY7" fmla="*/ 342900 h 712177"/>
              <a:gd name="connsiteX8" fmla="*/ 70832 w 1073155"/>
              <a:gd name="connsiteY8" fmla="*/ 395654 h 712177"/>
              <a:gd name="connsiteX9" fmla="*/ 79624 w 1073155"/>
              <a:gd name="connsiteY9" fmla="*/ 422031 h 712177"/>
              <a:gd name="connsiteX10" fmla="*/ 88416 w 1073155"/>
              <a:gd name="connsiteY10" fmla="*/ 457200 h 712177"/>
              <a:gd name="connsiteX11" fmla="*/ 97209 w 1073155"/>
              <a:gd name="connsiteY11" fmla="*/ 483577 h 712177"/>
              <a:gd name="connsiteX12" fmla="*/ 123585 w 1073155"/>
              <a:gd name="connsiteY12" fmla="*/ 545124 h 712177"/>
              <a:gd name="connsiteX13" fmla="*/ 132378 w 1073155"/>
              <a:gd name="connsiteY13" fmla="*/ 571500 h 712177"/>
              <a:gd name="connsiteX14" fmla="*/ 158755 w 1073155"/>
              <a:gd name="connsiteY14" fmla="*/ 589085 h 712177"/>
              <a:gd name="connsiteX15" fmla="*/ 202716 w 1073155"/>
              <a:gd name="connsiteY15" fmla="*/ 624254 h 712177"/>
              <a:gd name="connsiteX16" fmla="*/ 229093 w 1073155"/>
              <a:gd name="connsiteY16" fmla="*/ 641839 h 712177"/>
              <a:gd name="connsiteX17" fmla="*/ 290639 w 1073155"/>
              <a:gd name="connsiteY17" fmla="*/ 659424 h 712177"/>
              <a:gd name="connsiteX18" fmla="*/ 352185 w 1073155"/>
              <a:gd name="connsiteY18" fmla="*/ 677008 h 712177"/>
              <a:gd name="connsiteX19" fmla="*/ 422524 w 1073155"/>
              <a:gd name="connsiteY19" fmla="*/ 685800 h 712177"/>
              <a:gd name="connsiteX20" fmla="*/ 448901 w 1073155"/>
              <a:gd name="connsiteY20" fmla="*/ 694593 h 712177"/>
              <a:gd name="connsiteX21" fmla="*/ 510447 w 1073155"/>
              <a:gd name="connsiteY21" fmla="*/ 712177 h 712177"/>
              <a:gd name="connsiteX22" fmla="*/ 747839 w 1073155"/>
              <a:gd name="connsiteY22" fmla="*/ 703385 h 712177"/>
              <a:gd name="connsiteX23" fmla="*/ 800593 w 1073155"/>
              <a:gd name="connsiteY23" fmla="*/ 685800 h 712177"/>
              <a:gd name="connsiteX24" fmla="*/ 826970 w 1073155"/>
              <a:gd name="connsiteY24" fmla="*/ 668216 h 712177"/>
              <a:gd name="connsiteX25" fmla="*/ 835762 w 1073155"/>
              <a:gd name="connsiteY25" fmla="*/ 641839 h 712177"/>
              <a:gd name="connsiteX26" fmla="*/ 870932 w 1073155"/>
              <a:gd name="connsiteY26" fmla="*/ 589085 h 712177"/>
              <a:gd name="connsiteX27" fmla="*/ 879724 w 1073155"/>
              <a:gd name="connsiteY27" fmla="*/ 553916 h 712177"/>
              <a:gd name="connsiteX28" fmla="*/ 888516 w 1073155"/>
              <a:gd name="connsiteY28" fmla="*/ 448408 h 712177"/>
              <a:gd name="connsiteX29" fmla="*/ 914893 w 1073155"/>
              <a:gd name="connsiteY29" fmla="*/ 430824 h 712177"/>
              <a:gd name="connsiteX30" fmla="*/ 994024 w 1073155"/>
              <a:gd name="connsiteY30" fmla="*/ 404447 h 712177"/>
              <a:gd name="connsiteX31" fmla="*/ 1020401 w 1073155"/>
              <a:gd name="connsiteY31" fmla="*/ 395654 h 712177"/>
              <a:gd name="connsiteX32" fmla="*/ 1046778 w 1073155"/>
              <a:gd name="connsiteY32" fmla="*/ 386862 h 712177"/>
              <a:gd name="connsiteX33" fmla="*/ 1073155 w 1073155"/>
              <a:gd name="connsiteY33" fmla="*/ 351693 h 71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73155" h="712177">
                <a:moveTo>
                  <a:pt x="211509" y="0"/>
                </a:moveTo>
                <a:cubicBezTo>
                  <a:pt x="167547" y="2931"/>
                  <a:pt x="123414" y="3927"/>
                  <a:pt x="79624" y="8793"/>
                </a:cubicBezTo>
                <a:cubicBezTo>
                  <a:pt x="70413" y="9816"/>
                  <a:pt x="61294" y="12987"/>
                  <a:pt x="53247" y="17585"/>
                </a:cubicBezTo>
                <a:cubicBezTo>
                  <a:pt x="40524" y="24855"/>
                  <a:pt x="29801" y="35170"/>
                  <a:pt x="18078" y="43962"/>
                </a:cubicBezTo>
                <a:cubicBezTo>
                  <a:pt x="15147" y="52754"/>
                  <a:pt x="11296" y="61292"/>
                  <a:pt x="9285" y="70339"/>
                </a:cubicBezTo>
                <a:cubicBezTo>
                  <a:pt x="-6965" y="143462"/>
                  <a:pt x="-530" y="153139"/>
                  <a:pt x="18078" y="246185"/>
                </a:cubicBezTo>
                <a:cubicBezTo>
                  <a:pt x="21421" y="262903"/>
                  <a:pt x="26651" y="298501"/>
                  <a:pt x="35662" y="316524"/>
                </a:cubicBezTo>
                <a:cubicBezTo>
                  <a:pt x="40388" y="325975"/>
                  <a:pt x="47385" y="334108"/>
                  <a:pt x="53247" y="342900"/>
                </a:cubicBezTo>
                <a:lnTo>
                  <a:pt x="70832" y="395654"/>
                </a:lnTo>
                <a:cubicBezTo>
                  <a:pt x="73763" y="404446"/>
                  <a:pt x="77376" y="413040"/>
                  <a:pt x="79624" y="422031"/>
                </a:cubicBezTo>
                <a:cubicBezTo>
                  <a:pt x="82555" y="433754"/>
                  <a:pt x="85096" y="445581"/>
                  <a:pt x="88416" y="457200"/>
                </a:cubicBezTo>
                <a:cubicBezTo>
                  <a:pt x="90962" y="466111"/>
                  <a:pt x="94663" y="474666"/>
                  <a:pt x="97209" y="483577"/>
                </a:cubicBezTo>
                <a:cubicBezTo>
                  <a:pt x="121607" y="568968"/>
                  <a:pt x="87893" y="473741"/>
                  <a:pt x="123585" y="545124"/>
                </a:cubicBezTo>
                <a:cubicBezTo>
                  <a:pt x="127730" y="553413"/>
                  <a:pt x="126588" y="564263"/>
                  <a:pt x="132378" y="571500"/>
                </a:cubicBezTo>
                <a:cubicBezTo>
                  <a:pt x="138979" y="579751"/>
                  <a:pt x="149963" y="583223"/>
                  <a:pt x="158755" y="589085"/>
                </a:cubicBezTo>
                <a:cubicBezTo>
                  <a:pt x="188397" y="633550"/>
                  <a:pt x="160247" y="603020"/>
                  <a:pt x="202716" y="624254"/>
                </a:cubicBezTo>
                <a:cubicBezTo>
                  <a:pt x="212168" y="628980"/>
                  <a:pt x="219641" y="637113"/>
                  <a:pt x="229093" y="641839"/>
                </a:cubicBezTo>
                <a:cubicBezTo>
                  <a:pt x="243142" y="648863"/>
                  <a:pt x="277500" y="655670"/>
                  <a:pt x="290639" y="659424"/>
                </a:cubicBezTo>
                <a:cubicBezTo>
                  <a:pt x="319902" y="667785"/>
                  <a:pt x="319208" y="671512"/>
                  <a:pt x="352185" y="677008"/>
                </a:cubicBezTo>
                <a:cubicBezTo>
                  <a:pt x="375492" y="680892"/>
                  <a:pt x="399078" y="682869"/>
                  <a:pt x="422524" y="685800"/>
                </a:cubicBezTo>
                <a:cubicBezTo>
                  <a:pt x="431316" y="688731"/>
                  <a:pt x="439990" y="692047"/>
                  <a:pt x="448901" y="694593"/>
                </a:cubicBezTo>
                <a:cubicBezTo>
                  <a:pt x="526208" y="716681"/>
                  <a:pt x="447184" y="691090"/>
                  <a:pt x="510447" y="712177"/>
                </a:cubicBezTo>
                <a:cubicBezTo>
                  <a:pt x="589578" y="709246"/>
                  <a:pt x="668979" y="710554"/>
                  <a:pt x="747839" y="703385"/>
                </a:cubicBezTo>
                <a:cubicBezTo>
                  <a:pt x="766299" y="701707"/>
                  <a:pt x="785170" y="696082"/>
                  <a:pt x="800593" y="685800"/>
                </a:cubicBezTo>
                <a:lnTo>
                  <a:pt x="826970" y="668216"/>
                </a:lnTo>
                <a:cubicBezTo>
                  <a:pt x="829901" y="659424"/>
                  <a:pt x="831261" y="649941"/>
                  <a:pt x="835762" y="641839"/>
                </a:cubicBezTo>
                <a:cubicBezTo>
                  <a:pt x="846026" y="623364"/>
                  <a:pt x="870932" y="589085"/>
                  <a:pt x="870932" y="589085"/>
                </a:cubicBezTo>
                <a:cubicBezTo>
                  <a:pt x="873863" y="577362"/>
                  <a:pt x="878225" y="565906"/>
                  <a:pt x="879724" y="553916"/>
                </a:cubicBezTo>
                <a:cubicBezTo>
                  <a:pt x="884101" y="518897"/>
                  <a:pt x="878821" y="482341"/>
                  <a:pt x="888516" y="448408"/>
                </a:cubicBezTo>
                <a:cubicBezTo>
                  <a:pt x="891419" y="438248"/>
                  <a:pt x="905237" y="435116"/>
                  <a:pt x="914893" y="430824"/>
                </a:cubicBezTo>
                <a:cubicBezTo>
                  <a:pt x="914908" y="430817"/>
                  <a:pt x="980828" y="408846"/>
                  <a:pt x="994024" y="404447"/>
                </a:cubicBezTo>
                <a:lnTo>
                  <a:pt x="1020401" y="395654"/>
                </a:lnTo>
                <a:lnTo>
                  <a:pt x="1046778" y="386862"/>
                </a:lnTo>
                <a:cubicBezTo>
                  <a:pt x="1066661" y="357036"/>
                  <a:pt x="1056890" y="367957"/>
                  <a:pt x="1073155" y="351693"/>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261" y="1042581"/>
            <a:ext cx="984307" cy="9381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39737" y="782877"/>
            <a:ext cx="6784848" cy="2862322"/>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Η χρησιμότητα της έννοιας </a:t>
            </a:r>
            <a:r>
              <a:rPr lang="en-US" sz="2000" b="1" dirty="0" smtClean="0">
                <a:latin typeface="Comic Sans MS" panose="030F0702030302020204" pitchFamily="66" charset="0"/>
              </a:rPr>
              <a:t>“</a:t>
            </a:r>
            <a:r>
              <a:rPr lang="el-GR" sz="2000" b="1" dirty="0" smtClean="0">
                <a:latin typeface="Comic Sans MS" panose="030F0702030302020204" pitchFamily="66" charset="0"/>
              </a:rPr>
              <a:t>διαφορά δυναμικού</a:t>
            </a:r>
            <a:r>
              <a:rPr lang="en-US" sz="2000" b="1" dirty="0" smtClean="0">
                <a:latin typeface="Comic Sans MS" panose="030F0702030302020204" pitchFamily="66" charset="0"/>
              </a:rPr>
              <a:t>”</a:t>
            </a:r>
            <a:r>
              <a:rPr lang="el-GR" sz="2000" b="1" dirty="0" smtClean="0">
                <a:latin typeface="Comic Sans MS" panose="030F0702030302020204" pitchFamily="66" charset="0"/>
              </a:rPr>
              <a:t> έχει να κάνει με το γεγονός ότι δεν χρειάζεται αναφορά στο </a:t>
            </a:r>
            <a:r>
              <a:rPr lang="en-US" sz="2000" b="1" dirty="0" smtClean="0">
                <a:latin typeface="Comic Sans MS" panose="030F0702030302020204" pitchFamily="66" charset="0"/>
              </a:rPr>
              <a:t>“</a:t>
            </a:r>
            <a:r>
              <a:rPr lang="el-GR" sz="2000" b="1" dirty="0" smtClean="0">
                <a:latin typeface="Comic Sans MS" panose="030F0702030302020204" pitchFamily="66" charset="0"/>
              </a:rPr>
              <a:t>άπειρο</a:t>
            </a:r>
            <a:r>
              <a:rPr lang="en-US" sz="2000" b="1" dirty="0" smtClean="0">
                <a:latin typeface="Comic Sans MS" panose="030F0702030302020204" pitchFamily="66" charset="0"/>
              </a:rPr>
              <a:t>”</a:t>
            </a:r>
            <a:r>
              <a:rPr lang="el-GR" sz="2000" b="1" dirty="0" smtClean="0">
                <a:latin typeface="Comic Sans MS" panose="030F0702030302020204" pitchFamily="66" charset="0"/>
              </a:rPr>
              <a:t>, όπως γίνεται στην έννοια </a:t>
            </a:r>
            <a:r>
              <a:rPr lang="en-US" sz="2000" b="1" dirty="0" smtClean="0">
                <a:latin typeface="Comic Sans MS" panose="030F0702030302020204" pitchFamily="66" charset="0"/>
              </a:rPr>
              <a:t>“</a:t>
            </a:r>
            <a:r>
              <a:rPr lang="el-GR" sz="2000" b="1" dirty="0" smtClean="0">
                <a:latin typeface="Comic Sans MS" panose="030F0702030302020204" pitchFamily="66" charset="0"/>
              </a:rPr>
              <a:t>δυναμικό</a:t>
            </a:r>
            <a:r>
              <a:rPr lang="en-US" sz="2000" b="1" dirty="0" smtClean="0">
                <a:latin typeface="Comic Sans MS" panose="030F0702030302020204" pitchFamily="66" charset="0"/>
              </a:rPr>
              <a:t>”</a:t>
            </a:r>
            <a:r>
              <a:rPr lang="el-GR" sz="2000" b="1" dirty="0" smtClean="0">
                <a:latin typeface="Comic Sans MS" panose="030F0702030302020204" pitchFamily="66" charset="0"/>
              </a:rPr>
              <a:t> σημείου.</a:t>
            </a:r>
          </a:p>
          <a:p>
            <a:pPr algn="just">
              <a:lnSpc>
                <a:spcPct val="150000"/>
              </a:lnSpc>
            </a:pPr>
            <a:r>
              <a:rPr lang="el-GR" sz="2000" b="1" dirty="0" smtClean="0">
                <a:solidFill>
                  <a:srgbClr val="000099"/>
                </a:solidFill>
                <a:latin typeface="Comic Sans MS" panose="030F0702030302020204" pitchFamily="66" charset="0"/>
              </a:rPr>
              <a:t>Στην πραγματικότητα και το </a:t>
            </a:r>
            <a:r>
              <a:rPr lang="en-US" sz="2000" b="1" dirty="0" smtClean="0">
                <a:solidFill>
                  <a:srgbClr val="000099"/>
                </a:solidFill>
                <a:latin typeface="Comic Sans MS" panose="030F0702030302020204" pitchFamily="66" charset="0"/>
              </a:rPr>
              <a:t>“</a:t>
            </a:r>
            <a:r>
              <a:rPr lang="el-GR" sz="2000" b="1" dirty="0" smtClean="0">
                <a:solidFill>
                  <a:srgbClr val="000099"/>
                </a:solidFill>
                <a:latin typeface="Comic Sans MS" panose="030F0702030302020204" pitchFamily="66" charset="0"/>
              </a:rPr>
              <a:t>δυναμικό σημείου</a:t>
            </a:r>
            <a:r>
              <a:rPr lang="en-US" sz="2000" b="1" dirty="0" smtClean="0">
                <a:solidFill>
                  <a:srgbClr val="000099"/>
                </a:solidFill>
                <a:latin typeface="Comic Sans MS" panose="030F0702030302020204" pitchFamily="66" charset="0"/>
              </a:rPr>
              <a:t>”</a:t>
            </a:r>
            <a:r>
              <a:rPr lang="el-GR" sz="2000" b="1" dirty="0" smtClean="0">
                <a:solidFill>
                  <a:srgbClr val="000099"/>
                </a:solidFill>
                <a:latin typeface="Comic Sans MS" panose="030F0702030302020204" pitchFamily="66" charset="0"/>
              </a:rPr>
              <a:t> αφορά διαφορά δυναμικού ανάμεσα στο σημείο και το άπειρο, όπου θεωρούμε το δυναμικό μηδέν.</a:t>
            </a:r>
            <a:r>
              <a:rPr lang="en-US" sz="2000" b="1" dirty="0" smtClean="0">
                <a:solidFill>
                  <a:srgbClr val="000099"/>
                </a:solidFill>
                <a:latin typeface="Comic Sans MS" panose="030F0702030302020204" pitchFamily="66" charset="0"/>
              </a:rPr>
              <a:t> </a:t>
            </a:r>
            <a:endParaRPr lang="el-GR" sz="2000" b="1" dirty="0">
              <a:solidFill>
                <a:srgbClr val="000099"/>
              </a:solidFill>
              <a:latin typeface="Comic Sans MS" panose="030F0702030302020204" pitchFamily="66" charset="0"/>
            </a:endParaRPr>
          </a:p>
        </p:txBody>
      </p:sp>
      <p:sp>
        <p:nvSpPr>
          <p:cNvPr id="23" name="TextBox 22"/>
          <p:cNvSpPr txBox="1"/>
          <p:nvPr/>
        </p:nvSpPr>
        <p:spPr>
          <a:xfrm>
            <a:off x="1389101" y="3601703"/>
            <a:ext cx="9565266" cy="1477328"/>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Το έργο της δύναμης του πεδίου για τη μετακίνηση μιας μάζας </a:t>
            </a:r>
            <a:r>
              <a:rPr lang="en-US" sz="2000" b="1" dirty="0" smtClean="0">
                <a:latin typeface="Comic Sans MS" panose="030F0702030302020204" pitchFamily="66" charset="0"/>
              </a:rPr>
              <a:t>“</a:t>
            </a:r>
            <a:r>
              <a:rPr lang="el-GR" sz="2000" b="1" dirty="0" smtClean="0">
                <a:latin typeface="Comic Sans MS" panose="030F0702030302020204" pitchFamily="66" charset="0"/>
              </a:rPr>
              <a:t>από το Α στο άπειρο</a:t>
            </a:r>
            <a:r>
              <a:rPr lang="en-US" sz="2000" b="1" dirty="0" smtClean="0">
                <a:latin typeface="Comic Sans MS" panose="030F0702030302020204" pitchFamily="66" charset="0"/>
              </a:rPr>
              <a:t>” </a:t>
            </a:r>
            <a:r>
              <a:rPr lang="el-GR" sz="2000" b="1" dirty="0" smtClean="0">
                <a:latin typeface="Comic Sans MS" panose="030F0702030302020204" pitchFamily="66" charset="0"/>
              </a:rPr>
              <a:t>και </a:t>
            </a:r>
            <a:r>
              <a:rPr lang="en-US" sz="2000" b="1" dirty="0" smtClean="0">
                <a:latin typeface="Comic Sans MS" panose="030F0702030302020204" pitchFamily="66" charset="0"/>
              </a:rPr>
              <a:t>“</a:t>
            </a:r>
            <a:r>
              <a:rPr lang="el-GR" sz="2000" b="1" dirty="0" smtClean="0">
                <a:latin typeface="Comic Sans MS" panose="030F0702030302020204" pitchFamily="66" charset="0"/>
              </a:rPr>
              <a:t>από το άπειρο στο Β</a:t>
            </a:r>
            <a:r>
              <a:rPr lang="en-US" sz="2000" b="1" dirty="0" smtClean="0">
                <a:latin typeface="Comic Sans MS" panose="030F0702030302020204" pitchFamily="66" charset="0"/>
              </a:rPr>
              <a:t>”</a:t>
            </a:r>
            <a:r>
              <a:rPr lang="el-GR" sz="2000" b="1" dirty="0" smtClean="0">
                <a:latin typeface="Comic Sans MS" panose="030F0702030302020204" pitchFamily="66" charset="0"/>
              </a:rPr>
              <a:t> είναι ίσο με το έργο της δύναμης του πεδίου για τη μετακίνηση της ίδιας μάζας </a:t>
            </a:r>
            <a:r>
              <a:rPr lang="en-US" sz="2000" b="1" dirty="0" smtClean="0">
                <a:latin typeface="Comic Sans MS" panose="030F0702030302020204" pitchFamily="66" charset="0"/>
              </a:rPr>
              <a:t>“</a:t>
            </a:r>
            <a:r>
              <a:rPr lang="el-GR" sz="2000" b="1" dirty="0" smtClean="0">
                <a:latin typeface="Comic Sans MS" panose="030F0702030302020204" pitchFamily="66" charset="0"/>
              </a:rPr>
              <a:t>από το Α στο Β</a:t>
            </a:r>
            <a:r>
              <a:rPr lang="en-US" sz="2000" b="1" dirty="0" smtClean="0">
                <a:latin typeface="Comic Sans MS" panose="030F0702030302020204" pitchFamily="66" charset="0"/>
              </a:rPr>
              <a:t>”</a:t>
            </a:r>
            <a:r>
              <a:rPr lang="el-GR" sz="2000" b="1" dirty="0" smtClean="0">
                <a:latin typeface="Comic Sans MS" panose="030F0702030302020204" pitchFamily="66" charset="0"/>
              </a:rPr>
              <a:t>.</a:t>
            </a:r>
            <a:endParaRPr lang="el-GR" sz="2000" b="1" dirty="0">
              <a:latin typeface="Comic Sans MS" panose="030F0702030302020204" pitchFamily="66" charset="0"/>
            </a:endParaRPr>
          </a:p>
        </p:txBody>
      </p:sp>
      <p:sp>
        <p:nvSpPr>
          <p:cNvPr id="24" name="TextBox 23"/>
          <p:cNvSpPr txBox="1"/>
          <p:nvPr/>
        </p:nvSpPr>
        <p:spPr>
          <a:xfrm>
            <a:off x="1457588" y="5165701"/>
            <a:ext cx="9757273" cy="1015663"/>
          </a:xfrm>
          <a:prstGeom prst="rect">
            <a:avLst/>
          </a:prstGeom>
          <a:noFill/>
        </p:spPr>
        <p:txBody>
          <a:bodyPr wrap="square" rtlCol="0">
            <a:spAutoFit/>
          </a:bodyPr>
          <a:lstStyle/>
          <a:p>
            <a:pPr>
              <a:lnSpc>
                <a:spcPct val="150000"/>
              </a:lnSpc>
            </a:pPr>
            <a:r>
              <a:rPr lang="el-GR" sz="2000" b="1" dirty="0" smtClean="0">
                <a:solidFill>
                  <a:srgbClr val="006600"/>
                </a:solidFill>
                <a:latin typeface="Comic Sans MS" panose="030F0702030302020204" pitchFamily="66" charset="0"/>
              </a:rPr>
              <a:t>Αφού η </a:t>
            </a:r>
            <a:r>
              <a:rPr lang="el-GR" sz="20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βαρυτική</a:t>
            </a:r>
            <a:r>
              <a:rPr lang="el-GR" sz="2000" b="1" dirty="0" smtClean="0">
                <a:solidFill>
                  <a:srgbClr val="006600"/>
                </a:solidFill>
                <a:latin typeface="Comic Sans MS" panose="030F0702030302020204" pitchFamily="66" charset="0"/>
              </a:rPr>
              <a:t> είναι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συντηρητική δύναμη, </a:t>
            </a:r>
            <a:r>
              <a:rPr lang="el-GR" sz="2000" b="1" dirty="0" smtClean="0">
                <a:solidFill>
                  <a:srgbClr val="006600"/>
                </a:solidFill>
                <a:latin typeface="Comic Sans MS" panose="030F0702030302020204" pitchFamily="66" charset="0"/>
              </a:rPr>
              <a:t>το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έργο</a:t>
            </a:r>
            <a:r>
              <a:rPr lang="el-GR" sz="2000" b="1" dirty="0" smtClean="0">
                <a:solidFill>
                  <a:srgbClr val="006600"/>
                </a:solidFill>
                <a:latin typeface="Comic Sans MS" panose="030F0702030302020204" pitchFamily="66" charset="0"/>
              </a:rPr>
              <a:t> αυτής της δύναμης θα είναι το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ίδιο,</a:t>
            </a:r>
            <a:r>
              <a:rPr lang="el-GR" sz="2000" b="1" dirty="0" smtClean="0">
                <a:solidFill>
                  <a:srgbClr val="006600"/>
                </a:solidFill>
                <a:latin typeface="Comic Sans MS" panose="030F0702030302020204" pitchFamily="66" charset="0"/>
              </a:rPr>
              <a:t>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όποια διαδρομή κι αν ακολουθήσει η μάζα </a:t>
            </a:r>
            <a:r>
              <a:rPr lang="el-GR" sz="2000" b="1" dirty="0" smtClean="0">
                <a:solidFill>
                  <a:srgbClr val="006600"/>
                </a:solidFill>
                <a:latin typeface="Comic Sans MS" panose="030F0702030302020204" pitchFamily="66" charset="0"/>
              </a:rPr>
              <a:t>για να πάει από το Α στο Β. </a:t>
            </a:r>
            <a:endParaRPr lang="el-GR" sz="2000" b="1" dirty="0">
              <a:solidFill>
                <a:srgbClr val="006600"/>
              </a:solidFill>
              <a:latin typeface="Comic Sans MS" panose="030F0702030302020204" pitchFamily="66" charset="0"/>
            </a:endParaRPr>
          </a:p>
        </p:txBody>
      </p:sp>
      <p:sp>
        <p:nvSpPr>
          <p:cNvPr id="26" name="Text Box 4"/>
          <p:cNvSpPr txBox="1">
            <a:spLocks noChangeArrowheads="1"/>
          </p:cNvSpPr>
          <p:nvPr/>
        </p:nvSpPr>
        <p:spPr bwMode="auto">
          <a:xfrm>
            <a:off x="3256509" y="196365"/>
            <a:ext cx="58304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Παρατηρήσεις στη Διαφορά Δυναμικού</a:t>
            </a:r>
            <a:endPar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37991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2000" fill="hold"/>
                                        <p:tgtEl>
                                          <p:spTgt spid="26"/>
                                        </p:tgtEl>
                                        <p:attrNameLst>
                                          <p:attrName>ppt_x</p:attrName>
                                        </p:attrNameLst>
                                      </p:cBhvr>
                                      <p:tavLst>
                                        <p:tav tm="0">
                                          <p:val>
                                            <p:strVal val="#ppt_x-.2"/>
                                          </p:val>
                                        </p:tav>
                                        <p:tav tm="100000">
                                          <p:val>
                                            <p:strVal val="#ppt_x"/>
                                          </p:val>
                                        </p:tav>
                                      </p:tavLst>
                                    </p:anim>
                                    <p:anim calcmode="lin" valueType="num">
                                      <p:cBhvr>
                                        <p:cTn id="8" dur="2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9" dur="20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500"/>
                            </p:stCondLst>
                            <p:childTnLst>
                              <p:par>
                                <p:cTn id="21" presetID="22" presetClass="entr" presetSubtype="8" fill="hold" nodeType="afterEffect">
                                  <p:stCondLst>
                                    <p:cond delay="25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left)">
                                      <p:cBhvr>
                                        <p:cTn id="23" dur="20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left)">
                                      <p:cBhvr>
                                        <p:cTn id="28" dur="20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1500"/>
                                        <p:tgtEl>
                                          <p:spTgt spid="16"/>
                                        </p:tgtEl>
                                      </p:cBhvr>
                                    </p:animEffect>
                                  </p:childTnLst>
                                </p:cTn>
                              </p:par>
                            </p:childTnLst>
                          </p:cTn>
                        </p:par>
                        <p:par>
                          <p:cTn id="34" fill="hold">
                            <p:stCondLst>
                              <p:cond delay="1500"/>
                            </p:stCondLst>
                            <p:childTnLst>
                              <p:par>
                                <p:cTn id="35" presetID="22" presetClass="entr" presetSubtype="1" fill="hold" nodeType="afterEffect">
                                  <p:stCondLst>
                                    <p:cond delay="25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1500"/>
                                        <p:tgtEl>
                                          <p:spTgt spid="13"/>
                                        </p:tgtEl>
                                      </p:cBhvr>
                                    </p:animEffect>
                                  </p:childTnLst>
                                </p:cTn>
                              </p:par>
                            </p:childTnLst>
                          </p:cTn>
                        </p:par>
                        <p:par>
                          <p:cTn id="38" fill="hold">
                            <p:stCondLst>
                              <p:cond delay="3250"/>
                            </p:stCondLst>
                            <p:childTnLst>
                              <p:par>
                                <p:cTn id="39" presetID="22" presetClass="entr" presetSubtype="8" fill="hold" nodeType="afterEffect">
                                  <p:stCondLst>
                                    <p:cond delay="25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1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20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2000"/>
                                        <p:tgtEl>
                                          <p:spTgt spid="24"/>
                                        </p:tgtEl>
                                      </p:cBhvr>
                                    </p:animEffect>
                                  </p:childTnLst>
                                </p:cTn>
                              </p:par>
                            </p:childTnLst>
                          </p:cTn>
                        </p:par>
                        <p:par>
                          <p:cTn id="52" fill="hold">
                            <p:stCondLst>
                              <p:cond delay="3750"/>
                            </p:stCondLst>
                            <p:childTnLst>
                              <p:par>
                                <p:cTn id="53" presetID="22" presetClass="entr" presetSubtype="8"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1500"/>
                                        <p:tgtEl>
                                          <p:spTgt spid="20"/>
                                        </p:tgtEl>
                                      </p:cBhvr>
                                    </p:animEffect>
                                  </p:childTnLst>
                                </p:cTn>
                              </p:par>
                            </p:childTnLst>
                          </p:cTn>
                        </p:par>
                        <p:par>
                          <p:cTn id="56" fill="hold">
                            <p:stCondLst>
                              <p:cond delay="5500"/>
                            </p:stCondLst>
                            <p:childTnLst>
                              <p:par>
                                <p:cTn id="57" presetID="22" presetClass="entr" presetSubtype="8" fill="hold" grpId="0" nodeType="afterEffect">
                                  <p:stCondLst>
                                    <p:cond delay="25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p:bldP spid="2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9</a:t>
            </a:fld>
            <a:endParaRPr lang="el-GR">
              <a:solidFill>
                <a:prstClr val="black">
                  <a:tint val="75000"/>
                </a:prstClr>
              </a:solidFill>
            </a:endParaRPr>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315" y="1011418"/>
            <a:ext cx="984307" cy="9381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779776" y="749808"/>
            <a:ext cx="2487168" cy="523220"/>
          </a:xfrm>
          <a:prstGeom prst="rect">
            <a:avLst/>
          </a:prstGeom>
          <a:noFill/>
        </p:spPr>
        <p:txBody>
          <a:bodyPr wrap="square" rtlCol="0">
            <a:spAutoFit/>
          </a:bodyPr>
          <a:lstStyle/>
          <a:p>
            <a:r>
              <a:rPr lang="el-GR" sz="2800" b="1" dirty="0" smtClean="0">
                <a:solidFill>
                  <a:srgbClr val="FF0000"/>
                </a:solidFill>
                <a:latin typeface="Comic Sans MS" panose="030F0702030302020204" pitchFamily="66" charset="0"/>
              </a:rPr>
              <a:t>!!!!! </a:t>
            </a:r>
            <a:r>
              <a:rPr lang="el-GR" sz="2000" b="1" dirty="0" smtClean="0">
                <a:latin typeface="Comic Sans MS" panose="030F0702030302020204" pitchFamily="66" charset="0"/>
              </a:rPr>
              <a:t> </a:t>
            </a:r>
            <a:r>
              <a:rPr lang="en-US" sz="2400" b="1" i="1" dirty="0" smtClean="0">
                <a:latin typeface="Comic Sans MS" panose="030F0702030302020204" pitchFamily="66" charset="0"/>
              </a:rPr>
              <a:t>V</a:t>
            </a:r>
            <a:r>
              <a:rPr lang="en-US" sz="2400" b="1" baseline="-25000" dirty="0" smtClean="0">
                <a:latin typeface="Comic Sans MS" panose="030F0702030302020204" pitchFamily="66" charset="0"/>
              </a:rPr>
              <a:t>AB</a:t>
            </a:r>
            <a:r>
              <a:rPr lang="en-US" sz="2400" b="1" dirty="0" smtClean="0">
                <a:latin typeface="Comic Sans MS" panose="030F0702030302020204" pitchFamily="66" charset="0"/>
              </a:rPr>
              <a:t> ≠ </a:t>
            </a:r>
            <a:r>
              <a:rPr lang="en-US" sz="2400" b="1" i="1" dirty="0" smtClean="0">
                <a:latin typeface="Comic Sans MS" panose="030F0702030302020204" pitchFamily="66" charset="0"/>
              </a:rPr>
              <a:t>V</a:t>
            </a:r>
            <a:r>
              <a:rPr lang="en-US" sz="2400" b="1" baseline="-25000" dirty="0" smtClean="0">
                <a:latin typeface="Comic Sans MS" panose="030F0702030302020204" pitchFamily="66" charset="0"/>
              </a:rPr>
              <a:t>BA</a:t>
            </a:r>
            <a:endParaRPr lang="el-GR" sz="2400" b="1" baseline="-25000" dirty="0">
              <a:solidFill>
                <a:srgbClr val="000099"/>
              </a:solidFill>
              <a:latin typeface="Comic Sans MS" panose="030F0702030302020204" pitchFamily="66" charset="0"/>
            </a:endParaRPr>
          </a:p>
        </p:txBody>
      </p:sp>
      <p:sp>
        <p:nvSpPr>
          <p:cNvPr id="8" name="Ορθογώνιο 7"/>
          <p:cNvSpPr/>
          <p:nvPr/>
        </p:nvSpPr>
        <p:spPr>
          <a:xfrm>
            <a:off x="5033048" y="780585"/>
            <a:ext cx="2125903" cy="461665"/>
          </a:xfrm>
          <a:prstGeom prst="rect">
            <a:avLst/>
          </a:prstGeom>
        </p:spPr>
        <p:txBody>
          <a:bodyPr wrap="none">
            <a:spAutoFit/>
          </a:bodyPr>
          <a:lstStyle/>
          <a:p>
            <a:r>
              <a:rPr lang="en-US" b="1" dirty="0">
                <a:latin typeface="Comic Sans MS" panose="030F0702030302020204" pitchFamily="66" charset="0"/>
              </a:rPr>
              <a:t>,</a:t>
            </a:r>
            <a:r>
              <a:rPr lang="en-US" sz="2400" b="1" dirty="0">
                <a:latin typeface="Comic Sans MS" panose="030F0702030302020204" pitchFamily="66" charset="0"/>
              </a:rPr>
              <a:t> </a:t>
            </a:r>
            <a:r>
              <a:rPr lang="en-US" sz="2400" b="1" i="1" dirty="0">
                <a:solidFill>
                  <a:srgbClr val="000099"/>
                </a:solidFill>
                <a:latin typeface="Comic Sans MS" panose="030F0702030302020204" pitchFamily="66" charset="0"/>
              </a:rPr>
              <a:t>V</a:t>
            </a:r>
            <a:r>
              <a:rPr lang="en-US" sz="2400" b="1" baseline="-25000" dirty="0">
                <a:solidFill>
                  <a:srgbClr val="000099"/>
                </a:solidFill>
                <a:latin typeface="Comic Sans MS" panose="030F0702030302020204" pitchFamily="66" charset="0"/>
              </a:rPr>
              <a:t>AB</a:t>
            </a:r>
            <a:r>
              <a:rPr lang="en-US" sz="2400" b="1" dirty="0">
                <a:solidFill>
                  <a:srgbClr val="000099"/>
                </a:solidFill>
                <a:latin typeface="Comic Sans MS" panose="030F0702030302020204" pitchFamily="66" charset="0"/>
              </a:rPr>
              <a:t> = -</a:t>
            </a:r>
            <a:r>
              <a:rPr lang="en-US" sz="2400" b="1" i="1" dirty="0">
                <a:solidFill>
                  <a:srgbClr val="000099"/>
                </a:solidFill>
                <a:latin typeface="Comic Sans MS" panose="030F0702030302020204" pitchFamily="66" charset="0"/>
              </a:rPr>
              <a:t>V</a:t>
            </a:r>
            <a:r>
              <a:rPr lang="en-US" sz="2400" b="1" baseline="-25000" dirty="0">
                <a:solidFill>
                  <a:srgbClr val="000099"/>
                </a:solidFill>
                <a:latin typeface="Comic Sans MS" panose="030F0702030302020204" pitchFamily="66" charset="0"/>
              </a:rPr>
              <a:t>BA </a:t>
            </a:r>
            <a:endParaRPr lang="el-GR" sz="2400" dirty="0"/>
          </a:p>
        </p:txBody>
      </p:sp>
      <p:sp>
        <p:nvSpPr>
          <p:cNvPr id="9" name="Ορθογώνιο 8"/>
          <p:cNvSpPr/>
          <p:nvPr/>
        </p:nvSpPr>
        <p:spPr>
          <a:xfrm>
            <a:off x="2779776" y="1661303"/>
            <a:ext cx="7434072" cy="2031325"/>
          </a:xfrm>
          <a:prstGeom prst="rect">
            <a:avLst/>
          </a:prstGeom>
        </p:spPr>
        <p:txBody>
          <a:bodyPr wrap="square">
            <a:spAutoFit/>
          </a:bodyPr>
          <a:lstStyle/>
          <a:p>
            <a:pPr algn="just">
              <a:lnSpc>
                <a:spcPct val="150000"/>
              </a:lnSpc>
            </a:pPr>
            <a:r>
              <a:rPr lang="en-US" altLang="el-GR" sz="2000" b="1" baseline="-25000" dirty="0">
                <a:solidFill>
                  <a:srgbClr val="FF0000"/>
                </a:solidFill>
                <a:effectLst>
                  <a:outerShdw blurRad="38100" dist="38100" dir="2700000" algn="tl">
                    <a:srgbClr val="000000"/>
                  </a:outerShdw>
                </a:effectLst>
                <a:latin typeface="Comic Sans MS" panose="030F0702030302020204" pitchFamily="66" charset="0"/>
              </a:rPr>
              <a:t> </a:t>
            </a:r>
            <a:r>
              <a:rPr lang="el-GR" altLang="el-GR" sz="2000" b="1" dirty="0">
                <a:latin typeface="Comic Sans MS" panose="030F0702030302020204" pitchFamily="66" charset="0"/>
              </a:rPr>
              <a:t>Η σχέση </a:t>
            </a:r>
            <a:r>
              <a:rPr lang="en-US" altLang="el-GR"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W</a:t>
            </a:r>
            <a:r>
              <a:rPr lang="en-US" altLang="el-GR" sz="24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AB </a:t>
            </a:r>
            <a:r>
              <a:rPr lang="en-US" alt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n-US" altLang="el-GR" sz="2400" b="1" i="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m</a:t>
            </a:r>
            <a:r>
              <a:rPr lang="en-US" altLang="el-GR" sz="2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n-US" altLang="el-GR" sz="2400" b="1" i="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V</a:t>
            </a:r>
            <a:r>
              <a:rPr lang="en-US" altLang="el-GR" sz="2400" b="1" baseline="-25000" dirty="0" err="1" smtClean="0">
                <a:solidFill>
                  <a:srgbClr val="FF0000"/>
                </a:solidFill>
                <a:effectLst>
                  <a:outerShdw blurRad="38100" dist="38100" dir="2700000" algn="tl">
                    <a:srgbClr val="000000">
                      <a:alpha val="43137"/>
                    </a:srgbClr>
                  </a:outerShdw>
                </a:effectLst>
                <a:latin typeface="Comic Sans MS" panose="030F0702030302020204" pitchFamily="66" charset="0"/>
              </a:rPr>
              <a:t>AB</a:t>
            </a:r>
            <a:r>
              <a:rPr lang="en-US" altLang="el-GR" sz="24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altLang="el-GR" sz="2000" b="1" dirty="0">
                <a:latin typeface="Comic Sans MS" panose="030F0702030302020204" pitchFamily="66" charset="0"/>
              </a:rPr>
              <a:t>μας επιτρέπει να υπολογίσουμε το έργο της δύναμης του πεδίου κατά τη μετακίνηση </a:t>
            </a:r>
            <a:r>
              <a:rPr lang="el-GR" altLang="el-GR" sz="2000" b="1" dirty="0" smtClean="0">
                <a:latin typeface="Comic Sans MS" panose="030F0702030302020204" pitchFamily="66" charset="0"/>
              </a:rPr>
              <a:t>μάζας </a:t>
            </a:r>
            <a:r>
              <a:rPr lang="en-US" altLang="el-GR" sz="2000" b="1" i="1" dirty="0" smtClean="0">
                <a:latin typeface="Comic Sans MS" panose="030F0702030302020204" pitchFamily="66" charset="0"/>
              </a:rPr>
              <a:t>m </a:t>
            </a:r>
            <a:r>
              <a:rPr lang="el-GR" altLang="el-GR" sz="2000" b="1" dirty="0" smtClean="0">
                <a:latin typeface="Comic Sans MS" panose="030F0702030302020204" pitchFamily="66" charset="0"/>
              </a:rPr>
              <a:t>από σημείο Α σε σημείο Β </a:t>
            </a:r>
            <a:r>
              <a:rPr lang="el-GR" altLang="el-GR" sz="2000" b="1" dirty="0" err="1" smtClean="0">
                <a:latin typeface="Comic Sans MS" panose="030F0702030302020204" pitchFamily="66" charset="0"/>
              </a:rPr>
              <a:t>βαρυτικού</a:t>
            </a:r>
            <a:r>
              <a:rPr lang="el-GR" altLang="el-GR" sz="2000" b="1" dirty="0" smtClean="0">
                <a:latin typeface="Comic Sans MS" panose="030F0702030302020204" pitchFamily="66" charset="0"/>
              </a:rPr>
              <a:t> πεδίου,</a:t>
            </a:r>
            <a:r>
              <a:rPr lang="en-US" altLang="el-GR" sz="2000" b="1" dirty="0" smtClean="0">
                <a:latin typeface="Comic Sans MS" panose="030F0702030302020204" pitchFamily="66" charset="0"/>
              </a:rPr>
              <a:t> </a:t>
            </a:r>
            <a:r>
              <a:rPr lang="el-GR" altLang="el-GR" sz="2000" b="1" dirty="0">
                <a:latin typeface="Comic Sans MS" panose="030F0702030302020204" pitchFamily="66" charset="0"/>
              </a:rPr>
              <a:t>ανεξάρτητα </a:t>
            </a:r>
            <a:r>
              <a:rPr lang="el-GR" altLang="el-GR" sz="2000" b="1" dirty="0" smtClean="0">
                <a:latin typeface="Comic Sans MS" panose="030F0702030302020204" pitchFamily="66" charset="0"/>
              </a:rPr>
              <a:t>από την διαδρομή που θ’ ακολουθήσει η μάζα.</a:t>
            </a:r>
            <a:endParaRPr lang="el-GR" sz="2000" dirty="0"/>
          </a:p>
        </p:txBody>
      </p:sp>
    </p:spTree>
    <p:extLst>
      <p:ext uri="{BB962C8B-B14F-4D97-AF65-F5344CB8AC3E}">
        <p14:creationId xmlns:p14="http://schemas.microsoft.com/office/powerpoint/2010/main" val="388744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theme/theme1.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2177</TotalTime>
  <Words>4524</Words>
  <Application>Microsoft Office PowerPoint</Application>
  <PresentationFormat>Ευρεία οθόνη</PresentationFormat>
  <Paragraphs>395</Paragraphs>
  <Slides>45</Slides>
  <Notes>0</Notes>
  <HiddenSlides>0</HiddenSlides>
  <MMClips>0</MMClips>
  <ScaleCrop>false</ScaleCrop>
  <HeadingPairs>
    <vt:vector size="8" baseType="variant">
      <vt:variant>
        <vt:lpstr>Γραμματοσειρές που χρησιμοποιούνται</vt:lpstr>
      </vt:variant>
      <vt:variant>
        <vt:i4>8</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45</vt:i4>
      </vt:variant>
    </vt:vector>
  </HeadingPairs>
  <TitlesOfParts>
    <vt:vector size="55" baseType="lpstr">
      <vt:lpstr>Arial</vt:lpstr>
      <vt:lpstr>Calibri</vt:lpstr>
      <vt:lpstr>Cambria Math</vt:lpstr>
      <vt:lpstr>Comic Sans MS</vt:lpstr>
      <vt:lpstr>Tahoma</vt:lpstr>
      <vt:lpstr>Times New Roman</vt:lpstr>
      <vt:lpstr>Trebuchet MS</vt:lpstr>
      <vt:lpstr>Wingdings</vt:lpstr>
      <vt:lpstr>2_Θέμα του Office</vt:lpstr>
      <vt:lpstr>Φωτογραφία του Photo Editor</vt:lpstr>
      <vt:lpstr>Παρουσίαση του PowerPoint</vt:lpstr>
      <vt:lpstr>Παρουσίαση του PowerPoint</vt:lpstr>
      <vt:lpstr>Παρουσίαση του PowerPoint</vt:lpstr>
      <vt:lpstr>Παρατηρήσεις στο Δυναμικό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Παράδειγμα 5.13</vt:lpstr>
      <vt:lpstr>Παρουσίαση του PowerPoint</vt:lpstr>
      <vt:lpstr>Ερωτήσεις από το σχολικό βιβλίο ( από σελ. 191)</vt:lpstr>
      <vt:lpstr>Παρουσίαση του PowerPoint</vt:lpstr>
      <vt:lpstr>Ερωτήσεις εκτός του σχολικού βιβλίου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Ασκήσεις από το σχολικό βιβλίο ( από σελ. 198)</vt:lpstr>
      <vt:lpstr>Παρουσίαση του PowerPoint</vt:lpstr>
      <vt:lpstr>Παρουσίαση του PowerPoint</vt:lpstr>
      <vt:lpstr>Ασκήσεις εκτός σχολικού βιβλίου</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Μερκούριος Παναγιωτόπουλος</dc:creator>
  <cp:lastModifiedBy>Μερκούριος Παναγιωτόπουλος</cp:lastModifiedBy>
  <cp:revision>259</cp:revision>
  <dcterms:created xsi:type="dcterms:W3CDTF">2021-01-23T10:10:18Z</dcterms:created>
  <dcterms:modified xsi:type="dcterms:W3CDTF">2021-01-29T10:36:43Z</dcterms:modified>
</cp:coreProperties>
</file>